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308" r:id="rId4"/>
    <p:sldId id="376" r:id="rId5"/>
    <p:sldId id="522" r:id="rId6"/>
    <p:sldId id="524" r:id="rId7"/>
    <p:sldId id="525" r:id="rId8"/>
    <p:sldId id="526" r:id="rId9"/>
    <p:sldId id="625" r:id="rId10"/>
    <p:sldId id="527" r:id="rId11"/>
    <p:sldId id="383" r:id="rId12"/>
    <p:sldId id="380" r:id="rId13"/>
    <p:sldId id="538" r:id="rId14"/>
    <p:sldId id="535" r:id="rId15"/>
    <p:sldId id="537" r:id="rId16"/>
    <p:sldId id="626" r:id="rId17"/>
    <p:sldId id="528" r:id="rId18"/>
    <p:sldId id="529" r:id="rId19"/>
    <p:sldId id="382" r:id="rId20"/>
    <p:sldId id="530" r:id="rId21"/>
    <p:sldId id="531" r:id="rId22"/>
    <p:sldId id="627" r:id="rId23"/>
    <p:sldId id="533" r:id="rId24"/>
    <p:sldId id="534" r:id="rId25"/>
    <p:sldId id="6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AD"/>
    <a:srgbClr val="CC00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9781" autoAdjust="0"/>
  </p:normalViewPr>
  <p:slideViewPr>
    <p:cSldViewPr snapToGrid="0">
      <p:cViewPr varScale="1">
        <p:scale>
          <a:sx n="66" d="100"/>
          <a:sy n="66" d="100"/>
        </p:scale>
        <p:origin x="123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CE1AB-16C4-4064-A8C7-FCCFAC0F8C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CF48B-7302-475B-B476-DE0086818883}" type="pres">
      <dgm:prSet presAssocID="{E82CE1AB-16C4-4064-A8C7-FCCFAC0F8C75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8C7151-F711-4B2B-B3D2-E07CA649D40C}" type="presOf" srcId="{E82CE1AB-16C4-4064-A8C7-FCCFAC0F8C75}" destId="{611CF48B-7302-475B-B476-DE00868188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CE1AB-16C4-4064-A8C7-FCCFAC0F8C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CF48B-7302-475B-B476-DE0086818883}" type="pres">
      <dgm:prSet presAssocID="{E82CE1AB-16C4-4064-A8C7-FCCFAC0F8C75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8C7151-F711-4B2B-B3D2-E07CA649D40C}" type="presOf" srcId="{E82CE1AB-16C4-4064-A8C7-FCCFAC0F8C75}" destId="{611CF48B-7302-475B-B476-DE00868188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CE1AB-16C4-4064-A8C7-FCCFAC0F8C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CF48B-7302-475B-B476-DE0086818883}" type="pres">
      <dgm:prSet presAssocID="{E82CE1AB-16C4-4064-A8C7-FCCFAC0F8C75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8C7151-F711-4B2B-B3D2-E07CA649D40C}" type="presOf" srcId="{E82CE1AB-16C4-4064-A8C7-FCCFAC0F8C75}" destId="{611CF48B-7302-475B-B476-DE00868188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95E0E-0EA7-40AE-9316-1F2F2172032D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9B832-AC2C-4B17-98D7-BF5A22CD8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1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50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In-house team (ING Bank) comprising a Management unit + sales staff across many branches </a:t>
            </a:r>
          </a:p>
          <a:p>
            <a:endParaRPr lang="en-US" dirty="0"/>
          </a:p>
          <a:p>
            <a:r>
              <a:rPr lang="en-US" dirty="0"/>
              <a:t>Staff (green bubbles) = EUR 1 m</a:t>
            </a:r>
          </a:p>
          <a:p>
            <a:r>
              <a:rPr lang="en-US" dirty="0"/>
              <a:t>Consultants (blue bubbles) = EUR 2 m</a:t>
            </a:r>
          </a:p>
          <a:p>
            <a:r>
              <a:rPr lang="en-US" dirty="0"/>
              <a:t>TOTAL PDS = EUR 3 m</a:t>
            </a:r>
          </a:p>
          <a:p>
            <a:r>
              <a:rPr lang="en-US" dirty="0"/>
              <a:t>ELENA = EUR 2.7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8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 Heating = EUR 40 m </a:t>
            </a:r>
          </a:p>
          <a:p>
            <a:r>
              <a:rPr lang="en-US" dirty="0"/>
              <a:t>EE in Residential buildings = 25 m</a:t>
            </a:r>
          </a:p>
          <a:p>
            <a:r>
              <a:rPr lang="en-US" dirty="0"/>
              <a:t>TOTAL IP = EUR 65 m</a:t>
            </a:r>
          </a:p>
          <a:p>
            <a:endParaRPr lang="en-US" dirty="0"/>
          </a:p>
          <a:p>
            <a:r>
              <a:rPr lang="en-US" dirty="0"/>
              <a:t>(on-going project / target to be missed (originally EUR 95 m)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2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EE in public buildings (+RE) = EUR 27 m</a:t>
            </a:r>
          </a:p>
          <a:p>
            <a:r>
              <a:rPr lang="en-US" dirty="0"/>
              <a:t>EE in street lighting = EUR 85 m</a:t>
            </a:r>
          </a:p>
          <a:p>
            <a:r>
              <a:rPr lang="en-US" dirty="0"/>
              <a:t>TOTAL IP = EUR 112 m</a:t>
            </a:r>
          </a:p>
          <a:p>
            <a:endParaRPr lang="en-US" dirty="0"/>
          </a:p>
          <a:p>
            <a:r>
              <a:rPr lang="en-US" dirty="0"/>
              <a:t>(completed project / overachieved the IP target / mostly based on public tenders)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9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 Charging Infrastructure = EUR 4.7 m</a:t>
            </a:r>
          </a:p>
          <a:p>
            <a:r>
              <a:rPr lang="en-US" dirty="0"/>
              <a:t>Green Transport = EUR 93.7 m</a:t>
            </a:r>
          </a:p>
          <a:p>
            <a:r>
              <a:rPr lang="en-US" dirty="0"/>
              <a:t>TOTAL IP = EUR 98.4 m</a:t>
            </a:r>
          </a:p>
          <a:p>
            <a:endParaRPr lang="en-US" dirty="0"/>
          </a:p>
          <a:p>
            <a:r>
              <a:rPr lang="en-US" dirty="0"/>
              <a:t>(on-going project / actual IP slightly behind target)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33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EE in Commercial buildings (+RE) = EUR 45.5 m</a:t>
            </a:r>
          </a:p>
          <a:p>
            <a:r>
              <a:rPr lang="en-US" dirty="0"/>
              <a:t>EE in Residential buildings (+RE) = UER 52 m</a:t>
            </a:r>
          </a:p>
          <a:p>
            <a:r>
              <a:rPr lang="en-US" dirty="0"/>
              <a:t>TOTAL IP = EUR 97.5 m</a:t>
            </a:r>
          </a:p>
          <a:p>
            <a:endParaRPr lang="en-US" dirty="0"/>
          </a:p>
          <a:p>
            <a:r>
              <a:rPr lang="en-US" dirty="0"/>
              <a:t>(on-going project / actual IP behind target !)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8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84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in-house team (only 2 officers </a:t>
            </a:r>
            <a:r>
              <a:rPr lang="en-US" dirty="0" err="1"/>
              <a:t>co-ordinating</a:t>
            </a:r>
            <a:r>
              <a:rPr lang="en-US" dirty="0"/>
              <a:t> but not paid by ELENA) – all PDS outsourced via a ‘dynamic purchasing system’ where municipalities request services</a:t>
            </a:r>
          </a:p>
          <a:p>
            <a:endParaRPr lang="en-US" dirty="0"/>
          </a:p>
          <a:p>
            <a:r>
              <a:rPr lang="en-US" dirty="0"/>
              <a:t>Staff (green bubbles) = EUR 0 </a:t>
            </a:r>
          </a:p>
          <a:p>
            <a:r>
              <a:rPr lang="en-US" dirty="0"/>
              <a:t>Consultants (blue bubbles) = EUR 3m </a:t>
            </a:r>
          </a:p>
          <a:p>
            <a:r>
              <a:rPr lang="en-US" dirty="0"/>
              <a:t>TOTAL PDS = EUR 3 m </a:t>
            </a:r>
          </a:p>
          <a:p>
            <a:r>
              <a:rPr lang="en-US" dirty="0"/>
              <a:t>ELENA = EUR 2.7 m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9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In-house team at OSS covering most PDS services (grew from 3 to 23 staff !  </a:t>
            </a:r>
          </a:p>
          <a:p>
            <a:endParaRPr lang="en-US" dirty="0"/>
          </a:p>
          <a:p>
            <a:r>
              <a:rPr lang="en-US" dirty="0"/>
              <a:t>Staff (green bubbles) = EUR 2.6 m</a:t>
            </a:r>
          </a:p>
          <a:p>
            <a:r>
              <a:rPr lang="en-US" dirty="0"/>
              <a:t>Consultants (blue bubbles) = EUR 1.2 m</a:t>
            </a:r>
          </a:p>
          <a:p>
            <a:r>
              <a:rPr lang="en-US" dirty="0"/>
              <a:t>TOTAL PDS = EUR 3.8 m</a:t>
            </a:r>
          </a:p>
          <a:p>
            <a:r>
              <a:rPr lang="en-US" dirty="0"/>
              <a:t>ELENA = EUR 3.2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1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In-house team for general project management</a:t>
            </a:r>
          </a:p>
          <a:p>
            <a:endParaRPr lang="en-US" dirty="0"/>
          </a:p>
          <a:p>
            <a:r>
              <a:rPr lang="en-US" dirty="0"/>
              <a:t>Staff (purple bubbles) = EUR 117k</a:t>
            </a:r>
          </a:p>
          <a:p>
            <a:r>
              <a:rPr lang="en-US" dirty="0"/>
              <a:t>Consultants (black bubbles) = EUR 2.54 m feasibility studies, preliminary design, etc.</a:t>
            </a:r>
          </a:p>
          <a:p>
            <a:r>
              <a:rPr lang="en-US" dirty="0"/>
              <a:t>TOTAL PDS = EUR 2.65 m</a:t>
            </a:r>
          </a:p>
          <a:p>
            <a:r>
              <a:rPr lang="en-US" dirty="0"/>
              <a:t>ELENA = EUR 2.39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9B832-AC2C-4B17-98D7-BF5A22CD87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2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0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8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F882F-33E5-2A0E-C181-604A80F2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FE08C-BE65-C8DE-7CFD-F49D61FE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21F5D7-391B-5BE9-4A85-D6FDE8E0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ADE872-EC3B-BC67-DD17-4AF17557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A9957C-135D-1198-4A15-3B9A4BF0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0462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D2C36-AA06-81D3-87C3-2EAA1AFD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54B147-58A5-BF8C-9A6E-4912AB74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1C8C9-8F89-A43D-ED4B-E0628E45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1C8B83-D003-BFA7-A7E7-2DC6B8C4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C26A3-3C11-75A1-3471-CB370F54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478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B4F19-1AB4-77FE-9CBA-ABE1F118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B9583F-3CFD-FCAC-0FA3-39D9C5845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062897-9EAF-13FD-836D-B31ACF388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C37FFB-DF39-EBF6-3F27-EE4602A7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D8DD99-62B7-3900-23A6-7B26E8D8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5E65C2-F208-A514-C9D6-72863E8D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5641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0DA56-81E3-D945-219C-F1DFB062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FFD5F3-0575-DAED-7D3E-86884A83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D810C4-7D1F-28CE-A03C-1F7A54812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D55597-793A-EED1-327A-4D1670C9F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90867A-E372-D347-A3FF-9210AD662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D5A3E8-E92E-1576-5362-AC738D70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A2E1C5-CF8A-304F-F9D9-CEADA447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BECA636-E3F7-E014-D255-D605C1C3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19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1ED43-81AE-CBAB-3142-6FB00EDD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1EA23-C124-3CDC-9C0F-B93788A2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48EC49-E900-9279-BE5A-7F0325B2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BDC233-E2A1-A129-AC93-9FE1A3D9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32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067D03-4691-B36B-8103-1815EC6D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23A366-23DD-C3D1-0196-2F6C617F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FAB8AA-FB10-F186-A89E-98B1834F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702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B89E4-334E-1E50-D4A3-739A2B33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244EA-2C94-4A1E-E3CA-3DBAB22B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7E7171-BB79-5B99-55A3-3AA7023D9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906660-F7D5-4C98-85E4-30384BF8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5E23D0-B89B-9DB4-8E8B-0CE22AB3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1A2DF2-972B-ADB7-E6D8-FC4F219E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575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599EC-86B4-48F5-4F42-23E51323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A8DB6C-C2BB-9DC8-8DCA-65967CC42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9F0C72-3401-D313-0CF4-9DB532366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49B939-FACE-BEA0-CDE9-5C1B1DD1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7D498E-7093-9601-6DA6-2505F24B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0C27B0-1D89-5C14-17F0-47FA4E6D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435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3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BB9BF-ED5A-F5F0-4462-B61023C8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059BBB-2070-194E-7BFB-DAF4AB7B5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5AA70-5683-D081-EC0D-51F84341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CA8981-777E-A29F-E8E9-3D0D359D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E3F916-7EDD-2090-DA44-40BEFC35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9021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0A9BD4-F192-6DA9-77AC-5A0FAF02B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D3C143-C6D8-2857-2BC3-BF57684BC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E421D-4235-AACD-88F6-FB565766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91C311-04EE-A97E-15EC-4D689A03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29EAD-BC92-22A8-137A-9D833FFB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69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74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4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8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7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CADB-DE09-4DB4-BF75-FEDFF5518A6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E3E4-07CD-4E45-AD88-41540A92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3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F6909B-522E-B917-2C43-EF769FF3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EF186C-69A7-0E85-4CD2-4F6DDA022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E50C8F-D2AC-EEA8-0280-5DF03A144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1995-6252-4D5A-B1B5-E772D9FCCD32}" type="datetimeFigureOut">
              <a:rPr lang="fr-BE" smtClean="0"/>
              <a:t>07-11-23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9F63ED-B526-C2CA-C0BD-7C902A1FC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7FB00-73AC-300F-79ED-0B739EFF0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AEEB-1633-4A1C-92D6-96E0DAD9101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14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png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.gasharov@eib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k.severnyak@eib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0D9C0-6701-4100-8F55-CBCCB1A6D7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" y="0"/>
            <a:ext cx="12186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5795-4B4A-2C67-7DA8-6F07C3E0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35" y="51757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accent2"/>
                </a:solidFill>
              </a:rPr>
              <a:t>What is your investment portfolio?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6B98A7-F1AB-F5DD-621D-4DE88002C9FE}"/>
              </a:ext>
            </a:extLst>
          </p:cNvPr>
          <p:cNvGrpSpPr/>
          <p:nvPr/>
        </p:nvGrpSpPr>
        <p:grpSpPr>
          <a:xfrm>
            <a:off x="4798422" y="662377"/>
            <a:ext cx="2595155" cy="4074679"/>
            <a:chOff x="4148477" y="1535341"/>
            <a:chExt cx="3402494" cy="469811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E49046A-6D9A-DA66-AE74-CA4E9A312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477" y="1622628"/>
              <a:ext cx="1321290" cy="1400020"/>
            </a:xfrm>
            <a:custGeom>
              <a:avLst/>
              <a:gdLst>
                <a:gd name="T0" fmla="*/ 134 w 150"/>
                <a:gd name="T1" fmla="*/ 55 h 159"/>
                <a:gd name="T2" fmla="*/ 136 w 150"/>
                <a:gd name="T3" fmla="*/ 55 h 159"/>
                <a:gd name="T4" fmla="*/ 147 w 150"/>
                <a:gd name="T5" fmla="*/ 34 h 159"/>
                <a:gd name="T6" fmla="*/ 127 w 150"/>
                <a:gd name="T7" fmla="*/ 23 h 159"/>
                <a:gd name="T8" fmla="*/ 125 w 150"/>
                <a:gd name="T9" fmla="*/ 23 h 159"/>
                <a:gd name="T10" fmla="*/ 124 w 150"/>
                <a:gd name="T11" fmla="*/ 21 h 159"/>
                <a:gd name="T12" fmla="*/ 118 w 150"/>
                <a:gd name="T13" fmla="*/ 0 h 159"/>
                <a:gd name="T14" fmla="*/ 56 w 150"/>
                <a:gd name="T15" fmla="*/ 36 h 159"/>
                <a:gd name="T16" fmla="*/ 0 w 150"/>
                <a:gd name="T17" fmla="*/ 147 h 159"/>
                <a:gd name="T18" fmla="*/ 95 w 150"/>
                <a:gd name="T19" fmla="*/ 159 h 159"/>
                <a:gd name="T20" fmla="*/ 131 w 150"/>
                <a:gd name="T21" fmla="*/ 91 h 159"/>
                <a:gd name="T22" fmla="*/ 142 w 150"/>
                <a:gd name="T23" fmla="*/ 83 h 159"/>
                <a:gd name="T24" fmla="*/ 134 w 150"/>
                <a:gd name="T25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59">
                  <a:moveTo>
                    <a:pt x="134" y="55"/>
                  </a:moveTo>
                  <a:cubicBezTo>
                    <a:pt x="136" y="55"/>
                    <a:pt x="136" y="55"/>
                    <a:pt x="136" y="55"/>
                  </a:cubicBezTo>
                  <a:cubicBezTo>
                    <a:pt x="145" y="52"/>
                    <a:pt x="150" y="43"/>
                    <a:pt x="147" y="34"/>
                  </a:cubicBezTo>
                  <a:cubicBezTo>
                    <a:pt x="145" y="25"/>
                    <a:pt x="136" y="20"/>
                    <a:pt x="127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5" y="8"/>
                    <a:pt x="74" y="20"/>
                    <a:pt x="56" y="36"/>
                  </a:cubicBezTo>
                  <a:cubicBezTo>
                    <a:pt x="21" y="66"/>
                    <a:pt x="2" y="103"/>
                    <a:pt x="0" y="147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101" y="128"/>
                    <a:pt x="113" y="106"/>
                    <a:pt x="131" y="91"/>
                  </a:cubicBezTo>
                  <a:cubicBezTo>
                    <a:pt x="134" y="88"/>
                    <a:pt x="138" y="85"/>
                    <a:pt x="142" y="83"/>
                  </a:cubicBezTo>
                  <a:lnTo>
                    <a:pt x="134" y="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F909690-517E-830B-F29F-4F3C9D9B2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309" y="1535341"/>
              <a:ext cx="1622517" cy="800990"/>
            </a:xfrm>
            <a:custGeom>
              <a:avLst/>
              <a:gdLst>
                <a:gd name="T0" fmla="*/ 6 w 184"/>
                <a:gd name="T1" fmla="*/ 29 h 91"/>
                <a:gd name="T2" fmla="*/ 29 w 184"/>
                <a:gd name="T3" fmla="*/ 43 h 91"/>
                <a:gd name="T4" fmla="*/ 17 w 184"/>
                <a:gd name="T5" fmla="*/ 68 h 91"/>
                <a:gd name="T6" fmla="*/ 23 w 184"/>
                <a:gd name="T7" fmla="*/ 91 h 91"/>
                <a:gd name="T8" fmla="*/ 75 w 184"/>
                <a:gd name="T9" fmla="*/ 78 h 91"/>
                <a:gd name="T10" fmla="*/ 124 w 184"/>
                <a:gd name="T11" fmla="*/ 89 h 91"/>
                <a:gd name="T12" fmla="*/ 143 w 184"/>
                <a:gd name="T13" fmla="*/ 69 h 91"/>
                <a:gd name="T14" fmla="*/ 145 w 184"/>
                <a:gd name="T15" fmla="*/ 70 h 91"/>
                <a:gd name="T16" fmla="*/ 157 w 184"/>
                <a:gd name="T17" fmla="*/ 75 h 91"/>
                <a:gd name="T18" fmla="*/ 168 w 184"/>
                <a:gd name="T19" fmla="*/ 70 h 91"/>
                <a:gd name="T20" fmla="*/ 173 w 184"/>
                <a:gd name="T21" fmla="*/ 58 h 91"/>
                <a:gd name="T22" fmla="*/ 168 w 184"/>
                <a:gd name="T23" fmla="*/ 46 h 91"/>
                <a:gd name="T24" fmla="*/ 166 w 184"/>
                <a:gd name="T25" fmla="*/ 45 h 91"/>
                <a:gd name="T26" fmla="*/ 168 w 184"/>
                <a:gd name="T27" fmla="*/ 43 h 91"/>
                <a:gd name="T28" fmla="*/ 184 w 184"/>
                <a:gd name="T29" fmla="*/ 26 h 91"/>
                <a:gd name="T30" fmla="*/ 70 w 184"/>
                <a:gd name="T31" fmla="*/ 0 h 91"/>
                <a:gd name="T32" fmla="*/ 0 w 184"/>
                <a:gd name="T33" fmla="*/ 9 h 91"/>
                <a:gd name="T34" fmla="*/ 6 w 184"/>
                <a:gd name="T35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91">
                  <a:moveTo>
                    <a:pt x="6" y="29"/>
                  </a:moveTo>
                  <a:cubicBezTo>
                    <a:pt x="16" y="27"/>
                    <a:pt x="26" y="33"/>
                    <a:pt x="29" y="43"/>
                  </a:cubicBezTo>
                  <a:cubicBezTo>
                    <a:pt x="32" y="53"/>
                    <a:pt x="27" y="64"/>
                    <a:pt x="17" y="68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38" y="82"/>
                    <a:pt x="55" y="78"/>
                    <a:pt x="75" y="78"/>
                  </a:cubicBezTo>
                  <a:cubicBezTo>
                    <a:pt x="94" y="78"/>
                    <a:pt x="110" y="82"/>
                    <a:pt x="124" y="8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3"/>
                    <a:pt x="152" y="75"/>
                    <a:pt x="157" y="75"/>
                  </a:cubicBezTo>
                  <a:cubicBezTo>
                    <a:pt x="161" y="75"/>
                    <a:pt x="165" y="73"/>
                    <a:pt x="168" y="70"/>
                  </a:cubicBezTo>
                  <a:cubicBezTo>
                    <a:pt x="171" y="67"/>
                    <a:pt x="173" y="62"/>
                    <a:pt x="173" y="58"/>
                  </a:cubicBezTo>
                  <a:cubicBezTo>
                    <a:pt x="173" y="54"/>
                    <a:pt x="171" y="49"/>
                    <a:pt x="168" y="46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53" y="9"/>
                    <a:pt x="115" y="0"/>
                    <a:pt x="70" y="0"/>
                  </a:cubicBezTo>
                  <a:cubicBezTo>
                    <a:pt x="45" y="0"/>
                    <a:pt x="21" y="3"/>
                    <a:pt x="0" y="9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2FAAFD3-C57F-E77D-72E4-E952935C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641" y="1781799"/>
              <a:ext cx="1208330" cy="1574595"/>
            </a:xfrm>
            <a:custGeom>
              <a:avLst/>
              <a:gdLst>
                <a:gd name="T0" fmla="*/ 45 w 137"/>
                <a:gd name="T1" fmla="*/ 17 h 179"/>
                <a:gd name="T2" fmla="*/ 50 w 137"/>
                <a:gd name="T3" fmla="*/ 30 h 179"/>
                <a:gd name="T4" fmla="*/ 44 w 137"/>
                <a:gd name="T5" fmla="*/ 45 h 179"/>
                <a:gd name="T6" fmla="*/ 30 w 137"/>
                <a:gd name="T7" fmla="*/ 51 h 179"/>
                <a:gd name="T8" fmla="*/ 16 w 137"/>
                <a:gd name="T9" fmla="*/ 46 h 179"/>
                <a:gd name="T10" fmla="*/ 0 w 137"/>
                <a:gd name="T11" fmla="*/ 63 h 179"/>
                <a:gd name="T12" fmla="*/ 13 w 137"/>
                <a:gd name="T13" fmla="*/ 72 h 179"/>
                <a:gd name="T14" fmla="*/ 37 w 137"/>
                <a:gd name="T15" fmla="*/ 123 h 179"/>
                <a:gd name="T16" fmla="*/ 32 w 137"/>
                <a:gd name="T17" fmla="*/ 146 h 179"/>
                <a:gd name="T18" fmla="*/ 61 w 137"/>
                <a:gd name="T19" fmla="*/ 155 h 179"/>
                <a:gd name="T20" fmla="*/ 60 w 137"/>
                <a:gd name="T21" fmla="*/ 157 h 179"/>
                <a:gd name="T22" fmla="*/ 62 w 137"/>
                <a:gd name="T23" fmla="*/ 170 h 179"/>
                <a:gd name="T24" fmla="*/ 72 w 137"/>
                <a:gd name="T25" fmla="*/ 178 h 179"/>
                <a:gd name="T26" fmla="*/ 84 w 137"/>
                <a:gd name="T27" fmla="*/ 176 h 179"/>
                <a:gd name="T28" fmla="*/ 92 w 137"/>
                <a:gd name="T29" fmla="*/ 167 h 179"/>
                <a:gd name="T30" fmla="*/ 93 w 137"/>
                <a:gd name="T31" fmla="*/ 165 h 179"/>
                <a:gd name="T32" fmla="*/ 95 w 137"/>
                <a:gd name="T33" fmla="*/ 165 h 179"/>
                <a:gd name="T34" fmla="*/ 127 w 137"/>
                <a:gd name="T35" fmla="*/ 175 h 179"/>
                <a:gd name="T36" fmla="*/ 137 w 137"/>
                <a:gd name="T37" fmla="*/ 126 h 179"/>
                <a:gd name="T38" fmla="*/ 85 w 137"/>
                <a:gd name="T39" fmla="*/ 18 h 179"/>
                <a:gd name="T40" fmla="*/ 61 w 137"/>
                <a:gd name="T41" fmla="*/ 0 h 179"/>
                <a:gd name="T42" fmla="*/ 45 w 137"/>
                <a:gd name="T43" fmla="*/ 1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179">
                  <a:moveTo>
                    <a:pt x="45" y="17"/>
                  </a:moveTo>
                  <a:cubicBezTo>
                    <a:pt x="48" y="21"/>
                    <a:pt x="50" y="25"/>
                    <a:pt x="50" y="30"/>
                  </a:cubicBezTo>
                  <a:cubicBezTo>
                    <a:pt x="50" y="35"/>
                    <a:pt x="48" y="41"/>
                    <a:pt x="44" y="45"/>
                  </a:cubicBezTo>
                  <a:cubicBezTo>
                    <a:pt x="40" y="49"/>
                    <a:pt x="35" y="51"/>
                    <a:pt x="30" y="51"/>
                  </a:cubicBezTo>
                  <a:cubicBezTo>
                    <a:pt x="25" y="51"/>
                    <a:pt x="20" y="49"/>
                    <a:pt x="16" y="4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" y="66"/>
                    <a:pt x="9" y="68"/>
                    <a:pt x="13" y="72"/>
                  </a:cubicBezTo>
                  <a:cubicBezTo>
                    <a:pt x="29" y="86"/>
                    <a:pt x="37" y="103"/>
                    <a:pt x="37" y="123"/>
                  </a:cubicBezTo>
                  <a:cubicBezTo>
                    <a:pt x="37" y="132"/>
                    <a:pt x="35" y="139"/>
                    <a:pt x="32" y="146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9" y="161"/>
                    <a:pt x="60" y="166"/>
                    <a:pt x="62" y="170"/>
                  </a:cubicBezTo>
                  <a:cubicBezTo>
                    <a:pt x="64" y="174"/>
                    <a:pt x="67" y="176"/>
                    <a:pt x="72" y="178"/>
                  </a:cubicBezTo>
                  <a:cubicBezTo>
                    <a:pt x="76" y="179"/>
                    <a:pt x="80" y="179"/>
                    <a:pt x="84" y="176"/>
                  </a:cubicBezTo>
                  <a:cubicBezTo>
                    <a:pt x="88" y="174"/>
                    <a:pt x="91" y="171"/>
                    <a:pt x="92" y="167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34" y="159"/>
                    <a:pt x="137" y="143"/>
                    <a:pt x="137" y="126"/>
                  </a:cubicBezTo>
                  <a:cubicBezTo>
                    <a:pt x="137" y="85"/>
                    <a:pt x="120" y="49"/>
                    <a:pt x="85" y="18"/>
                  </a:cubicBezTo>
                  <a:cubicBezTo>
                    <a:pt x="77" y="12"/>
                    <a:pt x="69" y="6"/>
                    <a:pt x="61" y="0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4ADB48-D32E-F0A7-3CC4-65072E1E8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454" y="3101378"/>
              <a:ext cx="1516403" cy="1091947"/>
            </a:xfrm>
            <a:custGeom>
              <a:avLst/>
              <a:gdLst>
                <a:gd name="T0" fmla="*/ 142 w 172"/>
                <a:gd name="T1" fmla="*/ 20 h 124"/>
                <a:gd name="T2" fmla="*/ 133 w 172"/>
                <a:gd name="T3" fmla="*/ 30 h 124"/>
                <a:gd name="T4" fmla="*/ 123 w 172"/>
                <a:gd name="T5" fmla="*/ 32 h 124"/>
                <a:gd name="T6" fmla="*/ 117 w 172"/>
                <a:gd name="T7" fmla="*/ 32 h 124"/>
                <a:gd name="T8" fmla="*/ 105 w 172"/>
                <a:gd name="T9" fmla="*/ 22 h 124"/>
                <a:gd name="T10" fmla="*/ 103 w 172"/>
                <a:gd name="T11" fmla="*/ 8 h 124"/>
                <a:gd name="T12" fmla="*/ 78 w 172"/>
                <a:gd name="T13" fmla="*/ 0 h 124"/>
                <a:gd name="T14" fmla="*/ 70 w 172"/>
                <a:gd name="T15" fmla="*/ 13 h 124"/>
                <a:gd name="T16" fmla="*/ 16 w 172"/>
                <a:gd name="T17" fmla="*/ 61 h 124"/>
                <a:gd name="T18" fmla="*/ 0 w 172"/>
                <a:gd name="T19" fmla="*/ 75 h 124"/>
                <a:gd name="T20" fmla="*/ 26 w 172"/>
                <a:gd name="T21" fmla="*/ 91 h 124"/>
                <a:gd name="T22" fmla="*/ 25 w 172"/>
                <a:gd name="T23" fmla="*/ 92 h 124"/>
                <a:gd name="T24" fmla="*/ 23 w 172"/>
                <a:gd name="T25" fmla="*/ 105 h 124"/>
                <a:gd name="T26" fmla="*/ 31 w 172"/>
                <a:gd name="T27" fmla="*/ 115 h 124"/>
                <a:gd name="T28" fmla="*/ 43 w 172"/>
                <a:gd name="T29" fmla="*/ 117 h 124"/>
                <a:gd name="T30" fmla="*/ 54 w 172"/>
                <a:gd name="T31" fmla="*/ 109 h 124"/>
                <a:gd name="T32" fmla="*/ 55 w 172"/>
                <a:gd name="T33" fmla="*/ 107 h 124"/>
                <a:gd name="T34" fmla="*/ 56 w 172"/>
                <a:gd name="T35" fmla="*/ 108 h 124"/>
                <a:gd name="T36" fmla="*/ 83 w 172"/>
                <a:gd name="T37" fmla="*/ 124 h 124"/>
                <a:gd name="T38" fmla="*/ 165 w 172"/>
                <a:gd name="T39" fmla="*/ 41 h 124"/>
                <a:gd name="T40" fmla="*/ 172 w 172"/>
                <a:gd name="T41" fmla="*/ 28 h 124"/>
                <a:gd name="T42" fmla="*/ 142 w 172"/>
                <a:gd name="T43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24">
                  <a:moveTo>
                    <a:pt x="142" y="20"/>
                  </a:moveTo>
                  <a:cubicBezTo>
                    <a:pt x="141" y="24"/>
                    <a:pt x="137" y="28"/>
                    <a:pt x="133" y="30"/>
                  </a:cubicBezTo>
                  <a:cubicBezTo>
                    <a:pt x="130" y="32"/>
                    <a:pt x="127" y="32"/>
                    <a:pt x="123" y="32"/>
                  </a:cubicBezTo>
                  <a:cubicBezTo>
                    <a:pt x="121" y="32"/>
                    <a:pt x="119" y="32"/>
                    <a:pt x="117" y="32"/>
                  </a:cubicBezTo>
                  <a:cubicBezTo>
                    <a:pt x="112" y="30"/>
                    <a:pt x="108" y="26"/>
                    <a:pt x="105" y="22"/>
                  </a:cubicBezTo>
                  <a:cubicBezTo>
                    <a:pt x="103" y="17"/>
                    <a:pt x="102" y="13"/>
                    <a:pt x="103" y="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5"/>
                    <a:pt x="73" y="9"/>
                    <a:pt x="70" y="13"/>
                  </a:cubicBezTo>
                  <a:cubicBezTo>
                    <a:pt x="64" y="21"/>
                    <a:pt x="46" y="37"/>
                    <a:pt x="16" y="61"/>
                  </a:cubicBezTo>
                  <a:cubicBezTo>
                    <a:pt x="10" y="66"/>
                    <a:pt x="5" y="71"/>
                    <a:pt x="0" y="75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3" y="96"/>
                    <a:pt x="22" y="101"/>
                    <a:pt x="23" y="105"/>
                  </a:cubicBezTo>
                  <a:cubicBezTo>
                    <a:pt x="24" y="109"/>
                    <a:pt x="27" y="113"/>
                    <a:pt x="31" y="115"/>
                  </a:cubicBezTo>
                  <a:cubicBezTo>
                    <a:pt x="35" y="117"/>
                    <a:pt x="39" y="118"/>
                    <a:pt x="43" y="117"/>
                  </a:cubicBezTo>
                  <a:cubicBezTo>
                    <a:pt x="48" y="116"/>
                    <a:pt x="51" y="113"/>
                    <a:pt x="54" y="109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125" y="89"/>
                    <a:pt x="152" y="61"/>
                    <a:pt x="165" y="41"/>
                  </a:cubicBezTo>
                  <a:cubicBezTo>
                    <a:pt x="168" y="37"/>
                    <a:pt x="170" y="33"/>
                    <a:pt x="172" y="28"/>
                  </a:cubicBezTo>
                  <a:lnTo>
                    <a:pt x="142" y="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5A3B3E-B979-A129-C804-0C822E6C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153" y="5415347"/>
              <a:ext cx="855758" cy="81810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4BF595A-4F6A-7B64-B076-9BC9CA33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153" y="3787696"/>
              <a:ext cx="1225446" cy="1311021"/>
            </a:xfrm>
            <a:custGeom>
              <a:avLst/>
              <a:gdLst>
                <a:gd name="T0" fmla="*/ 115 w 139"/>
                <a:gd name="T1" fmla="*/ 35 h 149"/>
                <a:gd name="T2" fmla="*/ 104 w 139"/>
                <a:gd name="T3" fmla="*/ 43 h 149"/>
                <a:gd name="T4" fmla="*/ 88 w 139"/>
                <a:gd name="T5" fmla="*/ 40 h 149"/>
                <a:gd name="T6" fmla="*/ 78 w 139"/>
                <a:gd name="T7" fmla="*/ 28 h 149"/>
                <a:gd name="T8" fmla="*/ 80 w 139"/>
                <a:gd name="T9" fmla="*/ 14 h 149"/>
                <a:gd name="T10" fmla="*/ 56 w 139"/>
                <a:gd name="T11" fmla="*/ 0 h 149"/>
                <a:gd name="T12" fmla="*/ 15 w 139"/>
                <a:gd name="T13" fmla="*/ 49 h 149"/>
                <a:gd name="T14" fmla="*/ 0 w 139"/>
                <a:gd name="T15" fmla="*/ 124 h 149"/>
                <a:gd name="T16" fmla="*/ 0 w 139"/>
                <a:gd name="T17" fmla="*/ 149 h 149"/>
                <a:gd name="T18" fmla="*/ 94 w 139"/>
                <a:gd name="T19" fmla="*/ 149 h 149"/>
                <a:gd name="T20" fmla="*/ 101 w 139"/>
                <a:gd name="T21" fmla="*/ 90 h 149"/>
                <a:gd name="T22" fmla="*/ 139 w 139"/>
                <a:gd name="T23" fmla="*/ 48 h 149"/>
                <a:gd name="T24" fmla="*/ 115 w 139"/>
                <a:gd name="T25" fmla="*/ 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9">
                  <a:moveTo>
                    <a:pt x="115" y="35"/>
                  </a:moveTo>
                  <a:cubicBezTo>
                    <a:pt x="112" y="39"/>
                    <a:pt x="108" y="41"/>
                    <a:pt x="104" y="43"/>
                  </a:cubicBezTo>
                  <a:cubicBezTo>
                    <a:pt x="98" y="44"/>
                    <a:pt x="93" y="43"/>
                    <a:pt x="88" y="40"/>
                  </a:cubicBezTo>
                  <a:cubicBezTo>
                    <a:pt x="83" y="38"/>
                    <a:pt x="80" y="33"/>
                    <a:pt x="78" y="28"/>
                  </a:cubicBezTo>
                  <a:cubicBezTo>
                    <a:pt x="77" y="23"/>
                    <a:pt x="78" y="18"/>
                    <a:pt x="80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6" y="18"/>
                    <a:pt x="22" y="34"/>
                    <a:pt x="15" y="49"/>
                  </a:cubicBezTo>
                  <a:cubicBezTo>
                    <a:pt x="5" y="69"/>
                    <a:pt x="0" y="94"/>
                    <a:pt x="0" y="124"/>
                  </a:cubicBezTo>
                  <a:cubicBezTo>
                    <a:pt x="0" y="127"/>
                    <a:pt x="0" y="135"/>
                    <a:pt x="0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20"/>
                    <a:pt x="96" y="101"/>
                    <a:pt x="101" y="90"/>
                  </a:cubicBezTo>
                  <a:cubicBezTo>
                    <a:pt x="106" y="79"/>
                    <a:pt x="119" y="65"/>
                    <a:pt x="139" y="48"/>
                  </a:cubicBezTo>
                  <a:lnTo>
                    <a:pt x="115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F04C5E1-86C0-FB66-A0A8-3618004DAFE6}"/>
              </a:ext>
            </a:extLst>
          </p:cNvPr>
          <p:cNvSpPr txBox="1">
            <a:spLocks/>
          </p:cNvSpPr>
          <p:nvPr/>
        </p:nvSpPr>
        <p:spPr>
          <a:xfrm>
            <a:off x="919676" y="2521591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8BF409-4BA0-01BD-5D9E-0CADE538CDB5}"/>
              </a:ext>
            </a:extLst>
          </p:cNvPr>
          <p:cNvSpPr txBox="1">
            <a:spLocks/>
          </p:cNvSpPr>
          <p:nvPr/>
        </p:nvSpPr>
        <p:spPr>
          <a:xfrm>
            <a:off x="8400222" y="2524197"/>
            <a:ext cx="2946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5396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70" y="273687"/>
            <a:ext cx="9123466" cy="54964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Project Development Services (PDS) 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European Investment Bank Group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11</a:t>
            </a:fld>
            <a:endParaRPr lang="fr-FR"/>
          </a:p>
        </p:txBody>
      </p:sp>
      <p:sp>
        <p:nvSpPr>
          <p:cNvPr id="10" name="Isosceles Triangle 9"/>
          <p:cNvSpPr/>
          <p:nvPr/>
        </p:nvSpPr>
        <p:spPr bwMode="auto">
          <a:xfrm>
            <a:off x="2135560" y="841993"/>
            <a:ext cx="3780420" cy="3766082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endParaRPr lang="en-GB" sz="24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0968" y="6216849"/>
            <a:ext cx="486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Above are examples, lists not exhaustive</a:t>
            </a:r>
          </a:p>
        </p:txBody>
      </p:sp>
      <p:sp>
        <p:nvSpPr>
          <p:cNvPr id="4" name="Round Same Side Corner Rectangle 15">
            <a:extLst>
              <a:ext uri="{FF2B5EF4-FFF2-40B4-BE49-F238E27FC236}">
                <a16:creationId xmlns:a16="http://schemas.microsoft.com/office/drawing/2014/main" id="{EA17F9B9-DE32-AF53-BE17-5B78A953F35F}"/>
              </a:ext>
            </a:extLst>
          </p:cNvPr>
          <p:cNvSpPr/>
          <p:nvPr/>
        </p:nvSpPr>
        <p:spPr bwMode="auto">
          <a:xfrm>
            <a:off x="1890968" y="1042331"/>
            <a:ext cx="1739472" cy="2198809"/>
          </a:xfrm>
          <a:prstGeom prst="round2SameRect">
            <a:avLst/>
          </a:prstGeom>
          <a:solidFill>
            <a:srgbClr val="0098AD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Internal staff</a:t>
            </a:r>
          </a:p>
        </p:txBody>
      </p:sp>
      <p:sp>
        <p:nvSpPr>
          <p:cNvPr id="9" name="Round Same Side Corner Rectangle 10">
            <a:extLst>
              <a:ext uri="{FF2B5EF4-FFF2-40B4-BE49-F238E27FC236}">
                <a16:creationId xmlns:a16="http://schemas.microsoft.com/office/drawing/2014/main" id="{C133DB67-2823-800B-1477-066829F02DEA}"/>
              </a:ext>
            </a:extLst>
          </p:cNvPr>
          <p:cNvSpPr/>
          <p:nvPr/>
        </p:nvSpPr>
        <p:spPr bwMode="auto">
          <a:xfrm>
            <a:off x="1890967" y="3787104"/>
            <a:ext cx="1739471" cy="2272044"/>
          </a:xfrm>
          <a:prstGeom prst="round2Same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endParaRPr lang="en-GB" sz="24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External experts</a:t>
            </a:r>
          </a:p>
        </p:txBody>
      </p:sp>
      <p:sp>
        <p:nvSpPr>
          <p:cNvPr id="8" name="Round Same Side Corner Rectangle 10">
            <a:extLst>
              <a:ext uri="{FF2B5EF4-FFF2-40B4-BE49-F238E27FC236}">
                <a16:creationId xmlns:a16="http://schemas.microsoft.com/office/drawing/2014/main" id="{3EA96E99-3F14-9E4C-5FB8-25A05DF4CD8C}"/>
              </a:ext>
            </a:extLst>
          </p:cNvPr>
          <p:cNvSpPr/>
          <p:nvPr/>
        </p:nvSpPr>
        <p:spPr bwMode="auto">
          <a:xfrm>
            <a:off x="4209861" y="1012292"/>
            <a:ext cx="6509442" cy="5080690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lvl="1" indent="-28575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Stakeholder engagement &amp; co-ordination </a:t>
            </a:r>
          </a:p>
          <a:p>
            <a:pPr marL="285750" marR="0" lvl="1" indent="-28575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Promotion &amp; marketing</a:t>
            </a:r>
          </a:p>
          <a:p>
            <a:pPr marL="285750" marR="0" lvl="1" indent="-28575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Feasibility &amp; technical studies</a:t>
            </a:r>
          </a:p>
          <a:p>
            <a:pPr marL="285750" marR="0" lvl="1" indent="-28575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Energy audits</a:t>
            </a:r>
          </a:p>
          <a:p>
            <a:pPr marL="285750" marR="0" lvl="1" indent="-28575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Structuring, bundling &amp; business plans</a:t>
            </a:r>
          </a:p>
          <a:p>
            <a:pPr marL="285750" lvl="1" indent="-285750" fontAlgn="base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Tendering procedures &amp; documentation</a:t>
            </a:r>
          </a:p>
          <a:p>
            <a:pPr marL="285750" marR="0" lvl="1" indent="-28575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Legal/financial advisory</a:t>
            </a:r>
          </a:p>
          <a:p>
            <a:pPr marL="285750" marR="0" lvl="1" indent="-285750" fontAlgn="base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31793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3C2897B-74F9-0FF8-1982-EA2D33E3A4CA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3D6CC8A-8C84-89B9-ED9D-BE2085D61745}"/>
              </a:ext>
            </a:extLst>
          </p:cNvPr>
          <p:cNvSpPr/>
          <p:nvPr/>
        </p:nvSpPr>
        <p:spPr>
          <a:xfrm>
            <a:off x="315030" y="440704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kern="1200" dirty="0"/>
              <a:t>Engage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Project Development Services – </a:t>
            </a:r>
            <a:r>
              <a:rPr lang="en-US" b="1" dirty="0">
                <a:solidFill>
                  <a:schemeClr val="accent2"/>
                </a:solidFill>
              </a:rPr>
              <a:t>Mix &amp; Match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46663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5A41E5-945A-BE78-4116-2C705FAD6C80}"/>
              </a:ext>
            </a:extLst>
          </p:cNvPr>
          <p:cNvSpPr/>
          <p:nvPr/>
        </p:nvSpPr>
        <p:spPr>
          <a:xfrm>
            <a:off x="2349014" y="552426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Business plans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D00C9D-221C-52A4-5BC8-5991E301ABAD}"/>
              </a:ext>
            </a:extLst>
          </p:cNvPr>
          <p:cNvSpPr/>
          <p:nvPr/>
        </p:nvSpPr>
        <p:spPr>
          <a:xfrm>
            <a:off x="1652211" y="440704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Promote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551A096-D5FF-AA1B-5420-D16F90D7DF95}"/>
              </a:ext>
            </a:extLst>
          </p:cNvPr>
          <p:cNvSpPr/>
          <p:nvPr/>
        </p:nvSpPr>
        <p:spPr>
          <a:xfrm>
            <a:off x="3010259" y="440704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Energy audits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98F0BD-58C6-5B32-4A5B-301DD60A36C2}"/>
              </a:ext>
            </a:extLst>
          </p:cNvPr>
          <p:cNvSpPr/>
          <p:nvPr/>
        </p:nvSpPr>
        <p:spPr>
          <a:xfrm>
            <a:off x="981701" y="552089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Studies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36C404C-1F5F-8F72-8C21-BA72F1621EF6}"/>
              </a:ext>
            </a:extLst>
          </p:cNvPr>
          <p:cNvSpPr/>
          <p:nvPr/>
        </p:nvSpPr>
        <p:spPr>
          <a:xfrm>
            <a:off x="3683872" y="5514710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Financial Legal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B919C8C-FD20-C627-7D81-C6F691FFF5AB}"/>
              </a:ext>
            </a:extLst>
          </p:cNvPr>
          <p:cNvSpPr/>
          <p:nvPr/>
        </p:nvSpPr>
        <p:spPr>
          <a:xfrm>
            <a:off x="4357730" y="441459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Tenders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E482D5B-775D-DF75-AC1C-FDD96083E622}"/>
              </a:ext>
            </a:extLst>
          </p:cNvPr>
          <p:cNvSpPr/>
          <p:nvPr/>
        </p:nvSpPr>
        <p:spPr>
          <a:xfrm>
            <a:off x="5067555" y="5522262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Project mgt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E222B91-761C-43EE-B6B7-7AF45BBC4734}"/>
              </a:ext>
            </a:extLst>
          </p:cNvPr>
          <p:cNvSpPr txBox="1">
            <a:spLocks/>
          </p:cNvSpPr>
          <p:nvPr/>
        </p:nvSpPr>
        <p:spPr>
          <a:xfrm>
            <a:off x="400349" y="1481344"/>
            <a:ext cx="5572926" cy="88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0" indent="-548640">
              <a:buFont typeface="+mj-lt"/>
              <a:buAutoNum type="arabicPeriod"/>
            </a:pPr>
            <a:r>
              <a:rPr lang="en-US" sz="3200" b="1" dirty="0">
                <a:solidFill>
                  <a:schemeClr val="accent2"/>
                </a:solidFill>
              </a:rPr>
              <a:t>Decide what you need to make the investment happen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EB3C32-3284-66B6-1E2B-9BFA98915A10}"/>
              </a:ext>
            </a:extLst>
          </p:cNvPr>
          <p:cNvSpPr txBox="1">
            <a:spLocks/>
          </p:cNvSpPr>
          <p:nvPr/>
        </p:nvSpPr>
        <p:spPr>
          <a:xfrm>
            <a:off x="400349" y="2765801"/>
            <a:ext cx="5572926" cy="88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0" indent="-548640">
              <a:buFont typeface="+mj-lt"/>
              <a:buAutoNum type="arabicPeriod" startAt="2"/>
            </a:pPr>
            <a:r>
              <a:rPr lang="en-US" sz="3200" b="1" dirty="0">
                <a:solidFill>
                  <a:schemeClr val="accent2"/>
                </a:solidFill>
              </a:rPr>
              <a:t>Decide what you can do              in-house and what to outsource </a:t>
            </a:r>
          </a:p>
        </p:txBody>
      </p:sp>
      <p:sp>
        <p:nvSpPr>
          <p:cNvPr id="20" name="Shape 19">
            <a:extLst>
              <a:ext uri="{FF2B5EF4-FFF2-40B4-BE49-F238E27FC236}">
                <a16:creationId xmlns:a16="http://schemas.microsoft.com/office/drawing/2014/main" id="{28425324-BC0E-91B1-E50B-EF1A0AB8D3EA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61171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08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00273 -0.00324 C -0.00195 -0.00972 -0.00065 -0.01597 -0.00013 -0.02245 C 0.00091 -0.03449 0.00169 -0.05879 0.00169 -0.05856 C 0.00195 -0.0743 0.00208 -0.08958 0.00261 -0.10486 C 0.00261 -0.10764 0.00326 -0.11018 0.00352 -0.11296 C 0.00391 -0.11921 0.00391 -0.12546 0.0043 -0.13194 C 0.00495 -0.14097 0.00781 -0.16273 0.00886 -0.1669 C 0.01029 -0.17315 0.01185 -0.1794 0.01328 -0.18588 C 0.01485 -0.19328 0.01576 -0.20115 0.01771 -0.2081 C 0.02097 -0.21898 0.04024 -0.28032 0.04896 -0.30162 C 0.05768 -0.32268 0.06667 -0.34328 0.07578 -0.36365 C 0.08008 -0.37338 0.08477 -0.38264 0.08919 -0.39213 C 0.09037 -0.39467 0.10169 -0.41921 0.1043 -0.42384 C 0.10677 -0.42824 0.10925 -0.43217 0.11146 -0.43657 C 0.11302 -0.43958 0.11419 -0.44352 0.11602 -0.44606 C 0.11784 -0.44884 0.12018 -0.45 0.12227 -0.45254 C 0.12982 -0.46157 0.13021 -0.46527 0.13919 -0.47315 C 0.14115 -0.47477 0.14323 -0.47523 0.14544 -0.47639 C 0.15742 -0.48287 0.16576 -0.48981 0.17761 -0.49213 C 0.18229 -0.49305 0.18698 -0.49328 0.1918 -0.49375 C 0.27005 -0.50046 0.20677 -0.49421 0.24896 -0.49838 C 0.30287 -0.49699 0.35677 -0.49768 0.41055 -0.49375 C 0.41615 -0.49328 0.42136 -0.48865 0.42669 -0.48588 C 0.43294 -0.4824 0.43945 -0.47963 0.44544 -0.47477 C 0.46094 -0.4618 0.47005 -0.44838 0.48203 -0.42708 C 0.48438 -0.42291 0.48711 -0.41921 0.48919 -0.41435 C 0.4957 -0.39884 0.49935 -0.38565 0.50352 -0.36828 C 0.50625 -0.35671 0.50781 -0.34421 0.51146 -0.33356 C 0.52409 -0.29722 0.51432 -0.32893 0.52227 -0.29213 C 0.525 -0.2794 0.52839 -0.2669 0.53112 -0.25416 C 0.53203 -0.24977 0.53281 -0.2456 0.53386 -0.24143 C 0.53516 -0.23611 0.53698 -0.23102 0.53828 -0.22546 C 0.55573 -0.15185 0.5224 -0.28379 0.54544 -0.19375 C 0.54597 -0.18912 0.54662 -0.18426 0.54727 -0.1794 C 0.54753 -0.17639 0.54766 -0.17315 0.54805 -0.1699 C 0.55039 -0.15393 0.54987 -0.1669 0.54987 -0.15254 " pathEditMode="relative" rAng="0" ptsTypes="AAAAAAAAAAAAAAAAAAAAAAAAAAAAAAAAAAA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255 L -2.08333E-6 -0.00231 C 0.00313 -0.01134 0.00729 -0.01991 0.0099 -0.0294 C 0.01198 -0.03634 0.01263 -0.04421 0.01393 -0.05162 C 0.01602 -0.06412 0.0181 -0.07685 0.02005 -0.08958 C 0.02044 -0.10116 0.02044 -0.1125 0.0211 -0.12407 C 0.02188 -0.13796 0.02344 -0.15162 0.02409 -0.16551 C 0.02448 -0.175 0.02591 -0.26875 0.02904 -0.30278 C 0.03086 -0.32292 0.03672 -0.36018 0.04128 -0.37708 C 0.04518 -0.39236 0.04857 -0.4081 0.05339 -0.42292 C 0.05925 -0.44143 0.06016 -0.44606 0.06745 -0.46227 C 0.07136 -0.47106 0.075 -0.48009 0.07956 -0.48773 C 0.10117 -0.52315 0.09805 -0.51505 0.11693 -0.53681 C 0.13021 -0.55185 0.12878 -0.55208 0.14232 -0.56505 C 0.15235 -0.57477 0.15677 -0.57708 0.16849 -0.58403 C 0.17318 -0.58704 0.19037 -0.59653 0.19584 -0.59838 C 0.20417 -0.60116 0.2211 -0.6044 0.2211 -0.60417 L 0.27552 -0.60324 C 0.27917 -0.60255 0.29505 -0.58819 0.29883 -0.58403 C 0.3043 -0.57801 0.33086 -0.54606 0.33425 -0.53843 C 0.34115 -0.52106 0.34037 -0.525 0.34414 -0.50972 C 0.34492 -0.50694 0.34909 -0.49005 0.34922 -0.48611 C 0.35 -0.46343 0.34922 -0.44074 0.34922 -0.41829 " pathEditMode="relative" rAng="0" ptsTypes="AAAAAAAAAAAAAAAAAAAAA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0555 L 0.00442 -0.00532 C 0.00273 -0.01111 0.00117 -0.01689 -0.00079 -0.02222 C -0.00482 -0.03379 -0.00443 -0.02916 -0.00912 -0.03888 C -0.01159 -0.04444 -0.01355 -0.05069 -0.01641 -0.05555 C -0.01771 -0.0581 -0.01928 -0.06041 -0.02058 -0.06296 C -0.0224 -0.06689 -0.02657 -0.07824 -0.02787 -0.08148 C -0.03099 -0.09074 -0.03451 -0.09976 -0.03724 -0.10925 C -0.04597 -0.1405 -0.0461 -0.13935 -0.05287 -0.16851 C -0.05704 -0.18703 -0.06277 -0.20486 -0.06537 -0.22407 C -0.06641 -0.23217 -0.06732 -0.24027 -0.06849 -0.24814 C -0.0711 -0.26689 -0.07487 -0.28495 -0.07683 -0.3037 C -0.08099 -0.34629 -0.07917 -0.32476 -0.08191 -0.36851 C -0.08125 -0.41111 -0.08138 -0.45393 -0.07995 -0.49629 C -0.07969 -0.50277 -0.07813 -0.50902 -0.07683 -0.51481 C -0.07292 -0.53125 -0.06954 -0.54814 -0.06433 -0.56296 C -0.05977 -0.57546 -0.05612 -0.58703 -0.05079 -0.59814 C -0.04493 -0.61018 -0.04037 -0.62476 -0.03308 -0.63333 C -0.02995 -0.63703 -0.02696 -0.64143 -0.0237 -0.64444 C -0.01433 -0.65347 0.00195 -0.66782 0.0138 -0.67407 C 0.03268 -0.68402 0.02864 -0.68055 0.04817 -0.68518 C 0.07304 -0.69143 0.04791 -0.68726 0.07526 -0.69074 L 0.10859 -0.68888 C 0.11744 -0.68611 0.12565 -0.67939 0.13359 -0.67222 C 0.1427 -0.66435 0.15195 -0.6574 0.16067 -0.64814 C 0.16484 -0.64398 0.16901 -0.63935 0.17317 -0.63518 C 0.17734 -0.63125 0.18164 -0.62824 0.18567 -0.62407 C 0.19362 -0.6162 0.20559 -0.59976 0.20963 -0.58703 C 0.21106 -0.58287 0.21223 -0.57824 0.2138 -0.57407 C 0.21536 -0.57013 0.2177 -0.56713 0.21901 -0.56296 C 0.23737 -0.50972 0.22226 -0.54606 0.23151 -0.52407 C 0.23229 -0.52037 0.23281 -0.51666 0.23359 -0.51296 C 0.23515 -0.50648 0.2388 -0.49236 0.24088 -0.48518 C 0.24192 -0.48217 0.24322 -0.47939 0.24401 -0.47592 C 0.24778 -0.46134 0.24518 -0.46203 0.24817 -0.44259 L 0.25026 -0.42963 C 0.25065 -0.42291 0.25091 -0.4162 0.2513 -0.40925 C 0.25169 -0.40509 0.25221 -0.40069 0.25234 -0.39629 C 0.25468 -0.34236 0.25442 -0.35231 0.25442 -0.31481 " pathEditMode="relative" rAng="0" ptsTypes="AAAAAAAAAAAAAAAAAAAAAAAAAAAAAAAAAAAAAA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00023 C 0.00573 -0.03426 0.01185 -0.06852 0.01732 -0.10301 C 0.02409 -0.14537 0.03073 -0.18796 0.03763 -0.23032 C 0.04128 -0.25254 0.04544 -0.27453 0.04922 -0.29676 C 0.05286 -0.31828 0.05443 -0.3412 0.06003 -0.3618 C 0.0944 -0.49375 0.05911 -0.36389 0.08411 -0.44606 C 0.09505 -0.48148 0.09323 -0.48541 0.10742 -0.52083 C 0.11549 -0.54074 0.12487 -0.55972 0.13359 -0.5794 C 0.14674 -0.60879 0.16732 -0.65393 0.1819 -0.67453 C 0.20495 -0.70717 0.1875 -0.68449 0.21302 -0.71273 C 0.21745 -0.71782 0.22174 -0.72384 0.22656 -0.72847 C 0.23151 -0.73333 0.23685 -0.7368 0.24193 -0.7412 C 0.24661 -0.74537 0.25078 -0.75046 0.25547 -0.75393 C 0.25937 -0.75671 0.26328 -0.75856 0.26719 -0.76018 C 0.27226 -0.76273 0.27734 -0.76504 0.28268 -0.76666 C 0.29336 -0.7699 0.30182 -0.77037 0.31276 -0.77129 C 0.32604 -0.77037 0.33932 -0.77129 0.35247 -0.76828 C 0.35794 -0.7669 0.36289 -0.7625 0.36797 -0.75879 C 0.37682 -0.75185 0.38672 -0.74699 0.39414 -0.73657 C 0.39661 -0.73287 0.39935 -0.72916 0.40182 -0.72546 C 0.40456 -0.72129 0.40703 -0.71713 0.40963 -0.71273 C 0.41523 -0.70277 0.42018 -0.69352 0.425 -0.6824 C 0.42773 -0.67639 0.43021 -0.6699 0.43281 -0.66342 C 0.4345 -0.65926 0.43646 -0.65532 0.43763 -0.65092 C 0.43854 -0.64699 0.43945 -0.64328 0.44062 -0.63981 C 0.44232 -0.63449 0.44453 -0.62916 0.44635 -0.62384 C 0.44844 -0.61759 0.45091 -0.61157 0.45221 -0.60463 L 0.45612 -0.58565 L 0.45716 -0.54606 " pathEditMode="relative" rAng="0" ptsTypes="AAAAAAAAAAAAAAAAAAAAAAAAAAAAAA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2" y="-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6 -0.00023 L -0.00066 -2.96296E-6 C 0.00065 -0.00902 0.00273 -0.01736 0.00351 -0.02615 C 0.00442 -0.03727 0.00416 -0.04838 0.00455 -0.05949 C 0.0052 -0.09236 0.00533 -0.125 0.00664 -0.15764 C 0.00911 -0.22477 0.01093 -0.25115 0.01809 -0.31134 C 0.01992 -0.32708 0.02174 -0.34259 0.02434 -0.35764 C 0.0263 -0.36967 0.0289 -0.38125 0.03164 -0.39282 C 0.03841 -0.42268 0.04492 -0.44884 0.05455 -0.47615 C 0.05989 -0.4919 0.06979 -0.51342 0.07747 -0.52615 C 0.08059 -0.53171 0.08424 -0.53657 0.08789 -0.54097 C 0.09257 -0.54699 0.09739 -0.55277 0.10247 -0.55764 C 0.11093 -0.56597 0.12031 -0.57268 0.12955 -0.57801 C 0.13398 -0.58078 0.13841 -0.58402 0.14309 -0.58541 C 0.14752 -0.58703 0.15208 -0.5868 0.15664 -0.58727 L 0.18893 -0.59097 C 0.20794 -0.58981 0.22708 -0.59027 0.24622 -0.58727 C 0.25117 -0.58657 0.25598 -0.58287 0.2608 -0.57986 C 0.26601 -0.57662 0.27135 -0.57338 0.27643 -0.56875 C 0.28476 -0.56134 0.30494 -0.52963 0.30768 -0.52615 C 0.32708 -0.50231 0.31731 -0.51527 0.33893 -0.48356 C 0.34101 -0.48055 0.34335 -0.47801 0.34518 -0.4743 C 0.34817 -0.46805 0.35429 -0.45509 0.35664 -0.44838 C 0.35794 -0.44444 0.35846 -0.43981 0.35976 -0.43541 C 0.37382 -0.38518 0.35703 -0.45115 0.36809 -0.40208 C 0.36888 -0.39838 0.37031 -0.3949 0.37122 -0.39097 C 0.37343 -0.38125 0.3733 -0.37916 0.37434 -0.36875 C 0.3746 -0.35949 0.37539 -0.35046 0.37539 -0.34097 C 0.37539 -0.32847 0.37447 -0.31782 0.3733 -0.30578 C 0.37291 -0.30277 0.37252 -0.29977 0.37226 -0.29652 " pathEditMode="relative" rAng="0" ptsTypes="AAAAAAAAAAAAAAAAAAAAAAAAAAAA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/>
      <p:bldP spid="28" grpId="0" animBg="1"/>
      <p:bldP spid="29" grpId="0" animBg="1"/>
      <p:bldP spid="31" grpId="0" animBg="1"/>
      <p:bldP spid="32" grpId="0" animBg="1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EE90284F-68F7-D011-0B1E-CEFC482303CF}"/>
              </a:ext>
            </a:extLst>
          </p:cNvPr>
          <p:cNvSpPr/>
          <p:nvPr/>
        </p:nvSpPr>
        <p:spPr>
          <a:xfrm>
            <a:off x="6123705" y="1412418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FCF6B8-4396-2E79-06B7-7503FEE677A9}"/>
              </a:ext>
            </a:extLst>
          </p:cNvPr>
          <p:cNvSpPr/>
          <p:nvPr/>
        </p:nvSpPr>
        <p:spPr>
          <a:xfrm>
            <a:off x="10836999" y="2340429"/>
            <a:ext cx="884979" cy="36201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3" y="365126"/>
            <a:ext cx="11357861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The Netherlands (Zuid-Holland) – </a:t>
            </a:r>
            <a:r>
              <a:rPr lang="en-US" b="1" dirty="0">
                <a:solidFill>
                  <a:schemeClr val="accent2"/>
                </a:solidFill>
              </a:rPr>
              <a:t>Private (DH+HO)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A8930-7CA0-0605-9ABC-01FF2D252530}"/>
              </a:ext>
            </a:extLst>
          </p:cNvPr>
          <p:cNvSpPr/>
          <p:nvPr/>
        </p:nvSpPr>
        <p:spPr>
          <a:xfrm>
            <a:off x="2370282" y="5561872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Business plans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6E217B-9512-0D15-2758-D26639CF2C37}"/>
              </a:ext>
            </a:extLst>
          </p:cNvPr>
          <p:cNvSpPr/>
          <p:nvPr/>
        </p:nvSpPr>
        <p:spPr>
          <a:xfrm>
            <a:off x="1673479" y="4452208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Promote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9E5232-12AA-CAAD-22C2-E25E10937847}"/>
              </a:ext>
            </a:extLst>
          </p:cNvPr>
          <p:cNvSpPr/>
          <p:nvPr/>
        </p:nvSpPr>
        <p:spPr>
          <a:xfrm>
            <a:off x="336298" y="4452209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kern="1200" dirty="0"/>
              <a:t>Engage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53E986-4C5D-3F01-D409-D29EF046D0AB}"/>
              </a:ext>
            </a:extLst>
          </p:cNvPr>
          <p:cNvSpPr/>
          <p:nvPr/>
        </p:nvSpPr>
        <p:spPr>
          <a:xfrm>
            <a:off x="3031527" y="445220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Energy audits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A61FC7-71CC-2C08-7296-8E8DDA65C122}"/>
              </a:ext>
            </a:extLst>
          </p:cNvPr>
          <p:cNvSpPr/>
          <p:nvPr/>
        </p:nvSpPr>
        <p:spPr>
          <a:xfrm>
            <a:off x="1002969" y="5558502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Studies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E1E4C9-1C32-D489-4C45-0983429FC575}"/>
              </a:ext>
            </a:extLst>
          </p:cNvPr>
          <p:cNvSpPr/>
          <p:nvPr/>
        </p:nvSpPr>
        <p:spPr>
          <a:xfrm>
            <a:off x="3705140" y="555232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Financial Legal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FF8F9-0CF3-D2A3-AF90-65B91C9D3821}"/>
              </a:ext>
            </a:extLst>
          </p:cNvPr>
          <p:cNvSpPr/>
          <p:nvPr/>
        </p:nvSpPr>
        <p:spPr>
          <a:xfrm>
            <a:off x="481213" y="1155893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Central government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7BA75-8D3C-52D9-5205-57B9B77994CA}"/>
              </a:ext>
            </a:extLst>
          </p:cNvPr>
          <p:cNvSpPr/>
          <p:nvPr/>
        </p:nvSpPr>
        <p:spPr>
          <a:xfrm>
            <a:off x="2847462" y="1935016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Municipalities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2D6950-B76A-D8AB-E87B-CFE7B598C69D}"/>
              </a:ext>
            </a:extLst>
          </p:cNvPr>
          <p:cNvSpPr/>
          <p:nvPr/>
        </p:nvSpPr>
        <p:spPr>
          <a:xfrm>
            <a:off x="481213" y="1923767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Regional government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C4A1B1-2E2B-8046-A91E-95CF9FF0D6F8}"/>
              </a:ext>
            </a:extLst>
          </p:cNvPr>
          <p:cNvSpPr/>
          <p:nvPr/>
        </p:nvSpPr>
        <p:spPr>
          <a:xfrm>
            <a:off x="470021" y="3517376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Bank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A077F3-4E32-446B-F155-1D89DDF93996}"/>
              </a:ext>
            </a:extLst>
          </p:cNvPr>
          <p:cNvSpPr/>
          <p:nvPr/>
        </p:nvSpPr>
        <p:spPr>
          <a:xfrm>
            <a:off x="470022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One Stop Shop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F31A6A-53C5-E377-8F8F-BD603F0FAC2F}"/>
              </a:ext>
            </a:extLst>
          </p:cNvPr>
          <p:cNvSpPr/>
          <p:nvPr/>
        </p:nvSpPr>
        <p:spPr>
          <a:xfrm>
            <a:off x="2839242" y="1153641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Ministries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07BF84-C7BE-86E5-F721-6EA3A455CF5A}"/>
              </a:ext>
            </a:extLst>
          </p:cNvPr>
          <p:cNvSpPr/>
          <p:nvPr/>
        </p:nvSpPr>
        <p:spPr>
          <a:xfrm>
            <a:off x="2839181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Households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73609B-22BD-C3A1-1C73-70D71EB22C14}"/>
              </a:ext>
            </a:extLst>
          </p:cNvPr>
          <p:cNvSpPr/>
          <p:nvPr/>
        </p:nvSpPr>
        <p:spPr>
          <a:xfrm>
            <a:off x="2839180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Businesses </a:t>
            </a:r>
            <a:r>
              <a:rPr lang="en-US" sz="2400" dirty="0"/>
              <a:t>SMEs</a:t>
            </a:r>
            <a:endParaRPr lang="en-US" sz="2400" kern="12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61963E-CB76-586B-10C9-E5C76544B15F}"/>
              </a:ext>
            </a:extLst>
          </p:cNvPr>
          <p:cNvCxnSpPr>
            <a:cxnSpLocks/>
          </p:cNvCxnSpPr>
          <p:nvPr/>
        </p:nvCxnSpPr>
        <p:spPr>
          <a:xfrm>
            <a:off x="4928717" y="2427515"/>
            <a:ext cx="0" cy="642257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610422-DC97-4AAA-3D1F-A270CC66E8E6}"/>
              </a:ext>
            </a:extLst>
          </p:cNvPr>
          <p:cNvCxnSpPr>
            <a:cxnSpLocks/>
          </p:cNvCxnSpPr>
          <p:nvPr/>
        </p:nvCxnSpPr>
        <p:spPr>
          <a:xfrm>
            <a:off x="2572466" y="2220686"/>
            <a:ext cx="558266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70B4AAF-17D5-40A0-0297-2A26DB5E7C96}"/>
              </a:ext>
            </a:extLst>
          </p:cNvPr>
          <p:cNvSpPr/>
          <p:nvPr/>
        </p:nvSpPr>
        <p:spPr>
          <a:xfrm>
            <a:off x="4378998" y="4452208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Tenders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226E1E-222F-3459-F839-3D9A06948F48}"/>
              </a:ext>
            </a:extLst>
          </p:cNvPr>
          <p:cNvSpPr/>
          <p:nvPr/>
        </p:nvSpPr>
        <p:spPr>
          <a:xfrm>
            <a:off x="5088823" y="5522262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Project mgt</a:t>
            </a:r>
          </a:p>
        </p:txBody>
      </p:sp>
      <p:sp>
        <p:nvSpPr>
          <p:cNvPr id="17" name="Shape 16">
            <a:extLst>
              <a:ext uri="{FF2B5EF4-FFF2-40B4-BE49-F238E27FC236}">
                <a16:creationId xmlns:a16="http://schemas.microsoft.com/office/drawing/2014/main" id="{643AF58B-0591-0135-643C-4FF110E01796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14978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29486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803D791-38FF-D572-5669-DCA3CADE3753}"/>
              </a:ext>
            </a:extLst>
          </p:cNvPr>
          <p:cNvGraphicFramePr>
            <a:graphicFrameLocks noGrp="1"/>
          </p:cNvGraphicFramePr>
          <p:nvPr/>
        </p:nvGraphicFramePr>
        <p:xfrm>
          <a:off x="10836999" y="1153642"/>
          <a:ext cx="884979" cy="481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79">
                  <a:extLst>
                    <a:ext uri="{9D8B030D-6E8A-4147-A177-3AD203B41FA5}">
                      <a16:colId xmlns:a16="http://schemas.microsoft.com/office/drawing/2014/main" val="794207166"/>
                    </a:ext>
                  </a:extLst>
                </a:gridCol>
              </a:tblGrid>
              <a:tr h="1181514"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46666"/>
                  </a:ext>
                </a:extLst>
              </a:tr>
              <a:tr h="12069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67302"/>
                  </a:ext>
                </a:extLst>
              </a:tr>
              <a:tr h="12280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21720"/>
                  </a:ext>
                </a:extLst>
              </a:tr>
              <a:tr h="12029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1753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88DF07-03BC-1F3F-3742-9F074EA83E93}"/>
              </a:ext>
            </a:extLst>
          </p:cNvPr>
          <p:cNvCxnSpPr/>
          <p:nvPr/>
        </p:nvCxnSpPr>
        <p:spPr>
          <a:xfrm>
            <a:off x="10836999" y="2645954"/>
            <a:ext cx="873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0764 L 0.00339 -0.00741 C 0.01706 -0.10093 0.00182 -0.00371 0.01276 -0.06135 C 0.01771 -0.0882 0.01146 -0.06436 0.01797 -0.09098 C 0.01888 -0.09491 0.02018 -0.09838 0.02109 -0.10209 C 0.02526 -0.12107 0.02266 -0.11528 0.02734 -0.13172 C 0.03815 -0.17061 0.02187 -0.10811 0.03359 -0.15209 C 0.03503 -0.15764 0.0362 -0.16343 0.03776 -0.16875 C 0.03971 -0.17662 0.04336 -0.18912 0.04609 -0.19653 C 0.05273 -0.21528 0.05052 -0.20602 0.05964 -0.22616 C 0.0625 -0.23287 0.06471 -0.24051 0.06797 -0.24653 C 0.07057 -0.25186 0.07422 -0.2551 0.07734 -0.25949 C 0.10078 -0.29445 0.06732 -0.2507 0.11172 -0.30394 C 0.11615 -0.30949 0.12031 -0.31644 0.12526 -0.32061 C 0.12943 -0.32431 0.13359 -0.32778 0.13776 -0.33172 C 0.14401 -0.3382 0.15 -0.34607 0.15651 -0.35209 C 0.17174 -0.3669 0.17487 -0.36574 0.19193 -0.37801 C 0.19479 -0.3801 0.19727 -0.38403 0.20026 -0.38542 C 0.21016 -0.39074 0.23047 -0.39838 0.23047 -0.39815 C 0.23424 -0.40209 0.23776 -0.40695 0.24193 -0.40949 C 0.25391 -0.4176 0.26185 -0.41737 0.27422 -0.42061 C 0.28008 -0.42246 0.28594 -0.42431 0.29193 -0.42616 C 0.29714 -0.42801 0.30221 -0.43079 0.30755 -0.43172 C 0.31445 -0.43334 0.32135 -0.43311 0.32839 -0.43357 C 0.33255 -0.43125 0.33672 -0.42917 0.34089 -0.42616 C 0.35143 -0.41875 0.36549 -0.39954 0.37214 -0.38912 C 0.37526 -0.38426 0.37865 -0.37987 0.38151 -0.37431 C 0.38776 -0.36181 0.39987 -0.32199 0.4013 -0.3132 C 0.40234 -0.30649 0.40352 -0.29977 0.40443 -0.29283 C 0.40807 -0.26482 0.40104 -0.3044 0.40859 -0.26135 C 0.41042 -0.25024 0.41276 -0.23912 0.41484 -0.22801 C 0.41589 -0.22246 0.41706 -0.21713 0.41797 -0.21135 C 0.41966 -0.20024 0.42109 -0.18912 0.42318 -0.17801 C 0.43047 -0.13889 0.42148 -0.1875 0.4263 -0.15949 C 0.42682 -0.15579 0.42773 -0.15232 0.42839 -0.14838 C 0.42917 -0.14237 0.42969 -0.13612 0.43047 -0.12987 C 0.43125 -0.12338 0.43138 -0.12292 0.43255 -0.1169 L 0.43359 -0.10209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024 L -0.00781 4.07407E-6 C -0.00612 -0.03889 -0.00833 -0.00741 -0.00156 -0.05394 C 0.00469 -0.09746 -0.00052 -0.09028 0.01198 -0.15209 C 0.02318 -0.20811 0.03165 -0.25718 0.04532 -0.30949 C 0.04779 -0.31922 0.0504 -0.32848 0.05365 -0.33727 C 0.05821 -0.34954 0.06303 -0.36112 0.06823 -0.37246 C 0.07487 -0.38774 0.08165 -0.40278 0.08907 -0.4169 C 0.09961 -0.4375 0.11368 -0.45811 0.12657 -0.47431 C 0.13217 -0.48172 0.13803 -0.48889 0.14428 -0.49468 C 0.16329 -0.51274 0.1767 -0.51713 0.19844 -0.52616 C 0.2043 -0.52871 0.21003 -0.53218 0.21615 -0.53357 C 0.22266 -0.53519 0.2293 -0.53496 0.23594 -0.53542 L 0.36602 -0.52431 C 0.38008 -0.52269 0.40782 -0.51505 0.40782 -0.51482 C 0.4375 -0.50024 0.43321 -0.50649 0.45157 -0.48912 C 0.45404 -0.48681 0.45665 -0.48496 0.45886 -0.48172 C 0.46368 -0.47454 0.46849 -0.4669 0.4724 -0.45764 C 0.47448 -0.45278 0.4767 -0.44815 0.47865 -0.44283 C 0.48217 -0.43311 0.48151 -0.43125 0.48386 -0.42061 C 0.48542 -0.4132 0.48907 -0.39838 0.48907 -0.39815 C 0.48933 -0.39537 0.48972 -0.39237 0.49011 -0.38912 C 0.4905 -0.38426 0.49076 -0.3794 0.49115 -0.37431 C 0.49271 -0.35024 0.4918 -0.36343 0.49323 -0.33542 C 0.49349 -0.3294 0.49375 -0.32315 0.49428 -0.3169 C 0.4948 -0.30903 0.49571 -0.30093 0.49636 -0.29283 C 0.49675 -0.28797 0.49701 -0.28311 0.4974 -0.27801 " pathEditMode="relative" rAng="0" ptsTypes="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2454 L 0.00065 -0.02431 C 0.00599 -0.0588 0.01159 -0.09306 0.01667 -0.12755 C 0.02292 -0.16991 0.02904 -0.2125 0.03542 -0.25486 C 0.0388 -0.27709 0.04258 -0.29908 0.0461 -0.3213 C 0.04948 -0.34283 0.05091 -0.36574 0.05599 -0.38635 C 0.08776 -0.51829 0.05508 -0.38843 0.07826 -0.4706 C 0.08815 -0.50602 0.08659 -0.50996 0.09961 -0.54537 C 0.10716 -0.56528 0.11563 -0.58426 0.1237 -0.60394 C 0.13594 -0.63334 0.15482 -0.67848 0.16836 -0.69908 C 0.18946 -0.73172 0.17344 -0.70903 0.19688 -0.73727 C 0.20104 -0.74236 0.20508 -0.74838 0.20938 -0.75301 C 0.21406 -0.75787 0.21901 -0.76135 0.2237 -0.76574 C 0.228 -0.76991 0.23177 -0.775 0.23607 -0.77848 C 0.23959 -0.78125 0.24323 -0.7831 0.24688 -0.78473 C 0.25156 -0.78727 0.25625 -0.78959 0.2612 -0.79121 C 0.27097 -0.79445 0.27891 -0.79491 0.28893 -0.79584 C 0.30117 -0.79491 0.31341 -0.79584 0.32539 -0.79283 C 0.33047 -0.79144 0.33503 -0.78704 0.33972 -0.78334 C 0.34805 -0.77639 0.35703 -0.77153 0.36393 -0.76111 C 0.36628 -0.75741 0.36862 -0.75371 0.37097 -0.75 C 0.37357 -0.74584 0.37591 -0.74167 0.37826 -0.73727 C 0.38334 -0.72732 0.38789 -0.71806 0.39232 -0.70695 C 0.39492 -0.70093 0.39727 -0.69445 0.39961 -0.68797 C 0.40117 -0.6838 0.40287 -0.67986 0.40391 -0.67547 C 0.40482 -0.67153 0.4056 -0.66783 0.40664 -0.66435 C 0.40821 -0.65903 0.41029 -0.65371 0.41198 -0.64838 C 0.41393 -0.64213 0.41615 -0.63611 0.41745 -0.62917 L 0.42097 -0.61019 L 0.42188 -0.5706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-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55 L 0.00443 -0.00532 C 0.00273 -0.01111 0.00117 -0.01689 -0.00078 -0.02222 C -0.00482 -0.03379 -0.00443 -0.02916 -0.00912 -0.03888 C -0.01159 -0.04444 -0.01354 -0.05069 -0.01641 -0.05555 C -0.01771 -0.0581 -0.01927 -0.06041 -0.02057 -0.06296 C -0.0224 -0.06689 -0.02656 -0.07824 -0.02787 -0.08148 C -0.03099 -0.09074 -0.03451 -0.09976 -0.03724 -0.10925 C -0.04597 -0.1405 -0.0461 -0.13935 -0.05287 -0.16851 C -0.05703 -0.18703 -0.06276 -0.20486 -0.06537 -0.22407 C -0.06641 -0.23217 -0.06732 -0.24027 -0.06849 -0.24814 C -0.0711 -0.26689 -0.07487 -0.28495 -0.07682 -0.3037 C -0.08099 -0.34629 -0.07917 -0.32476 -0.0819 -0.36851 C -0.08125 -0.41111 -0.08138 -0.45393 -0.07995 -0.49629 C -0.07969 -0.50277 -0.07813 -0.50902 -0.07682 -0.51481 C -0.07292 -0.53125 -0.06953 -0.54814 -0.06432 -0.56296 C -0.05977 -0.57546 -0.05612 -0.58703 -0.05078 -0.59814 C -0.04492 -0.61018 -0.04037 -0.62476 -0.03307 -0.63333 C -0.02995 -0.63703 -0.02695 -0.64143 -0.0237 -0.64444 C -0.01432 -0.65347 0.00195 -0.66782 0.0138 -0.67407 C 0.03268 -0.68402 0.02864 -0.68055 0.04818 -0.68518 C 0.07305 -0.69143 0.04791 -0.68726 0.07526 -0.69074 L 0.10859 -0.68888 C 0.11745 -0.68611 0.12565 -0.67939 0.13359 -0.67222 C 0.14271 -0.66435 0.15195 -0.6574 0.16068 -0.64814 C 0.16484 -0.64398 0.16901 -0.63935 0.17318 -0.63518 C 0.17734 -0.63125 0.18164 -0.62824 0.18568 -0.62407 C 0.19362 -0.6162 0.2056 -0.59976 0.20963 -0.58703 C 0.21107 -0.58287 0.21224 -0.57824 0.2138 -0.57407 C 0.21536 -0.57013 0.21771 -0.56713 0.21901 -0.56296 C 0.23737 -0.50972 0.22226 -0.54606 0.23151 -0.52407 C 0.23229 -0.52037 0.23281 -0.51666 0.23359 -0.51296 C 0.23515 -0.50648 0.2388 -0.49236 0.24088 -0.48518 C 0.24193 -0.48217 0.24323 -0.47939 0.24401 -0.47592 C 0.24778 -0.46134 0.24518 -0.46203 0.24818 -0.44259 L 0.25026 -0.42963 C 0.25065 -0.42291 0.25091 -0.4162 0.2513 -0.40925 C 0.25169 -0.40509 0.25221 -0.40069 0.25234 -0.39629 C 0.25469 -0.34236 0.25443 -0.35231 0.25443 -0.31481 " pathEditMode="relative" rAng="0" ptsTypes="AAAAAAAAAAAAAAAAAAAAAAAA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4 L -0.00065 4.07407E-6 C 0.00065 -0.00903 0.00273 -0.01737 0.00351 -0.02616 C 0.00443 -0.03727 0.00416 -0.04838 0.00456 -0.05949 C 0.00521 -0.09237 0.00534 -0.125 0.00664 -0.15764 C 0.00911 -0.22477 0.01094 -0.25116 0.0181 -0.31135 C 0.01992 -0.32709 0.02174 -0.3426 0.02435 -0.35764 C 0.0263 -0.36968 0.0289 -0.38125 0.03164 -0.39283 C 0.03841 -0.42269 0.04492 -0.44885 0.05456 -0.47616 C 0.05989 -0.4919 0.06979 -0.51343 0.07747 -0.52616 C 0.0806 -0.53172 0.08424 -0.53658 0.08789 -0.54098 C 0.09258 -0.54699 0.09739 -0.55278 0.10247 -0.55764 C 0.11094 -0.56598 0.12031 -0.57269 0.12956 -0.57801 C 0.13398 -0.58079 0.13841 -0.58403 0.1431 -0.58542 C 0.14752 -0.58704 0.15208 -0.58681 0.15664 -0.58727 L 0.18893 -0.59098 C 0.20794 -0.58982 0.22708 -0.59028 0.24622 -0.58727 C 0.25117 -0.58658 0.25599 -0.58287 0.26081 -0.57987 C 0.26601 -0.57662 0.27135 -0.57338 0.27643 -0.56875 C 0.28476 -0.56135 0.30495 -0.52963 0.30768 -0.52616 C 0.32708 -0.50232 0.31732 -0.51528 0.33893 -0.48357 C 0.34101 -0.48056 0.34336 -0.47801 0.34518 -0.47431 C 0.34818 -0.46806 0.3543 -0.4551 0.35664 -0.44838 C 0.35794 -0.44445 0.35846 -0.43982 0.35976 -0.43542 C 0.37383 -0.38519 0.35703 -0.45116 0.3681 -0.40209 C 0.36888 -0.39838 0.37031 -0.39491 0.37122 -0.39098 C 0.37344 -0.38125 0.37331 -0.37917 0.37435 -0.36875 C 0.37461 -0.35949 0.37539 -0.35047 0.37539 -0.34098 C 0.37539 -0.32848 0.37448 -0.31783 0.37331 -0.30579 C 0.37291 -0.30278 0.37252 -0.29977 0.37226 -0.29653 " pathEditMode="relative" rAng="0" ptsTypes="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718 L -0.00182 0.00741 C -0.00104 -0.00092 0.00026 -0.00879 0.00026 -0.0169 C 0.00026 -0.02083 -0.00143 -0.0243 -0.00182 -0.02801 C -0.00247 -0.03912 -0.00208 -0.05046 -0.00286 -0.06134 C -0.00312 -0.06597 -0.00417 -0.07014 -0.00495 -0.0743 C -0.0056 -0.0794 -0.00638 -0.08426 -0.00703 -0.08912 C -0.00846 -0.10162 -0.00976 -0.11389 -0.0112 -0.12616 C -0.01185 -0.1331 -0.01315 -0.14653 -0.01315 -0.14629 C -0.01289 -0.19537 -0.01367 -0.24421 -0.01224 -0.29282 C -0.01172 -0.30671 -0.0082 -0.34421 -0.00495 -0.36504 C -0.00221 -0.38194 -0.00065 -0.39954 0.00339 -0.41504 C 0.0086 -0.43495 0.0138 -0.45486 0.01901 -0.4743 C 0.02214 -0.48565 0.02526 -0.49653 0.02839 -0.50764 C 0.0349 -0.53079 0.04232 -0.55879 0.05026 -0.57986 C 0.05404 -0.58981 0.05886 -0.59815 0.06276 -0.60764 C 0.06953 -0.62361 0.08594 -0.67083 0.09297 -0.67986 C 0.09688 -0.68495 0.10078 -0.68958 0.10443 -0.69467 C 0.11068 -0.70324 0.12513 -0.72639 0.13464 -0.73356 C 0.14011 -0.73773 0.17344 -0.75972 0.18255 -0.76319 C 0.21419 -0.77569 0.21485 -0.775 0.23776 -0.77801 C 0.2444 -0.77986 0.25091 -0.78264 0.25755 -0.78356 C 0.2957 -0.78889 0.36745 -0.78125 0.39193 -0.77986 C 0.39714 -0.77801 0.40261 -0.77754 0.40755 -0.7743 C 0.41537 -0.76967 0.44102 -0.75162 0.4513 -0.73912 C 0.46276 -0.72569 0.475 -0.71389 0.48464 -0.69653 C 0.48841 -0.69004 0.4974 -0.67569 0.5013 -0.66504 C 0.50521 -0.65486 0.50651 -0.64907 0.5086 -0.63727 C 0.50951 -0.6331 0.5099 -0.6287 0.51068 -0.6243 C 0.51159 -0.61991 0.51276 -0.61574 0.5138 -0.61134 C 0.51641 -0.58449 0.51276 -0.61782 0.51797 -0.58727 C 0.51862 -0.58379 0.51862 -0.57986 0.51901 -0.57616 C 0.51966 -0.57014 0.5211 -0.55764 0.5211 -0.55741 C 0.52227 -0.52315 0.52214 -0.5368 0.52214 -0.5169 " pathEditMode="relative" rAng="0" ptsTypes="AAAAAAAAAAAAAAAAAAAAAAA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3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1574 L -0.00664 -0.01551 C -0.00377 -0.02454 -0.00013 -0.03311 0.00222 -0.0426 C 0.00404 -0.04954 0.00469 -0.05741 0.00586 -0.06482 C 0.00769 -0.07755 0.00938 -0.09028 0.0112 -0.10301 C 0.01146 -0.11459 0.01146 -0.12616 0.01211 -0.13774 C 0.01277 -0.15162 0.0142 -0.16528 0.01472 -0.17917 C 0.01511 -0.18889 0.01641 -0.28287 0.01915 -0.31713 C 0.02084 -0.33727 0.02592 -0.37477 0.02995 -0.39167 C 0.03347 -0.40718 0.03646 -0.42292 0.04063 -0.43774 C 0.04584 -0.45649 0.04662 -0.46112 0.05313 -0.47732 C 0.05652 -0.48612 0.05977 -0.49514 0.06381 -0.50278 C 0.08295 -0.53843 0.08021 -0.53033 0.09688 -0.55209 C 0.1086 -0.56737 0.1073 -0.5676 0.11928 -0.58056 C 0.12826 -0.59028 0.13217 -0.5926 0.14245 -0.59954 C 0.14662 -0.60255 0.16185 -0.61204 0.16654 -0.61389 C 0.17396 -0.61667 0.18894 -0.62014 0.18894 -0.61991 L 0.23711 -0.61875 C 0.24037 -0.61806 0.25443 -0.60371 0.25769 -0.59954 C 0.2625 -0.59352 0.28607 -0.56135 0.28894 -0.55371 C 0.29506 -0.53635 0.29441 -0.54028 0.29779 -0.525 C 0.29844 -0.52223 0.30222 -0.5051 0.30235 -0.50116 C 0.30287 -0.47848 0.30235 -0.45579 0.30235 -0.43311 " pathEditMode="relative" rAng="0" ptsTypes="AAAAAAAAAAAAAAAAAAA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-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648 L 0.00026 0.00672 C -0.00078 -0.00578 -0.00065 -0.01852 -0.00287 -0.03055 C -0.00456 -0.03935 -0.00834 -0.04676 -0.0112 -0.05463 C -0.02006 -0.07778 -0.0267 -0.09097 -0.03412 -0.11574 C -0.03594 -0.12153 -0.03711 -0.12778 -0.03828 -0.13426 C -0.04128 -0.14953 -0.04662 -0.18078 -0.04662 -0.18032 C -0.05013 -0.2206 -0.05052 -0.21921 -0.05078 -0.27662 C -0.05105 -0.30949 -0.05248 -0.34259 -0.04974 -0.37477 C -0.04753 -0.40301 -0.04167 -0.42986 -0.0362 -0.45625 C -0.03347 -0.4699 -0.03112 -0.48379 -0.02787 -0.49699 C -0.02409 -0.51319 -0.01211 -0.55648 -0.00599 -0.57291 C 0.01705 -0.63565 0.01549 -0.63333 0.04088 -0.67662 C 0.0444 -0.68287 0.05846 -0.70393 0.06172 -0.70625 C 0.0733 -0.71504 0.07708 -0.71852 0.08984 -0.72477 C 0.10039 -0.73032 0.10794 -0.73194 0.11901 -0.73403 C 0.12317 -0.73495 0.12734 -0.73541 0.13151 -0.73588 L 0.19297 -0.73403 C 0.20455 -0.7324 0.22734 -0.72106 0.22734 -0.72083 C 0.24036 -0.70787 0.23294 -0.71643 0.25026 -0.68958 C 0.25338 -0.68472 0.25729 -0.68102 0.25963 -0.67477 C 0.26106 -0.67106 0.26237 -0.66736 0.2638 -0.66365 C 0.26575 -0.65879 0.2681 -0.65416 0.27005 -0.64884 C 0.27213 -0.64305 0.27474 -0.63102 0.2763 -0.62477 C 0.27721 -0.62106 0.27838 -0.61759 0.27942 -0.61365 C 0.28099 -0.6074 0.28216 -0.60231 0.28255 -0.59514 C 0.28268 -0.59166 0.28255 -0.58773 0.28255 -0.58403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3710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3" grpId="0" animBg="1"/>
      <p:bldP spid="4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5FCF6B8-4396-2E79-06B7-7503FEE677A9}"/>
              </a:ext>
            </a:extLst>
          </p:cNvPr>
          <p:cNvSpPr/>
          <p:nvPr/>
        </p:nvSpPr>
        <p:spPr>
          <a:xfrm>
            <a:off x="10836999" y="1513114"/>
            <a:ext cx="884979" cy="13506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1D6A18-43E3-F2F5-0A62-C1A6DE335A9A}"/>
              </a:ext>
            </a:extLst>
          </p:cNvPr>
          <p:cNvSpPr/>
          <p:nvPr/>
        </p:nvSpPr>
        <p:spPr>
          <a:xfrm>
            <a:off x="10836999" y="2858702"/>
            <a:ext cx="884979" cy="3115898"/>
          </a:xfrm>
          <a:prstGeom prst="rect">
            <a:avLst/>
          </a:prstGeom>
          <a:solidFill>
            <a:srgbClr val="0098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803D791-38FF-D572-5669-DCA3CADE3753}"/>
              </a:ext>
            </a:extLst>
          </p:cNvPr>
          <p:cNvGraphicFramePr>
            <a:graphicFrameLocks noGrp="1"/>
          </p:cNvGraphicFramePr>
          <p:nvPr/>
        </p:nvGraphicFramePr>
        <p:xfrm>
          <a:off x="10836999" y="1153642"/>
          <a:ext cx="884979" cy="481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79">
                  <a:extLst>
                    <a:ext uri="{9D8B030D-6E8A-4147-A177-3AD203B41FA5}">
                      <a16:colId xmlns:a16="http://schemas.microsoft.com/office/drawing/2014/main" val="794207166"/>
                    </a:ext>
                  </a:extLst>
                </a:gridCol>
              </a:tblGrid>
              <a:tr h="1181514"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46666"/>
                  </a:ext>
                </a:extLst>
              </a:tr>
              <a:tr h="12069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67302"/>
                  </a:ext>
                </a:extLst>
              </a:tr>
              <a:tr h="12280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21720"/>
                  </a:ext>
                </a:extLst>
              </a:tr>
              <a:tr h="12029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175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E90284F-68F7-D011-0B1E-CEFC482303CF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3" y="365126"/>
            <a:ext cx="11357861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Belgium (FLESPI) – </a:t>
            </a:r>
            <a:r>
              <a:rPr lang="en-US" b="1" dirty="0">
                <a:solidFill>
                  <a:schemeClr val="accent2"/>
                </a:solidFill>
              </a:rPr>
              <a:t>Public (</a:t>
            </a:r>
            <a:r>
              <a:rPr lang="en-US" b="1" dirty="0" err="1">
                <a:solidFill>
                  <a:schemeClr val="accent2"/>
                </a:solidFill>
              </a:rPr>
              <a:t>regional+local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A8930-7CA0-0605-9ABC-01FF2D252530}"/>
              </a:ext>
            </a:extLst>
          </p:cNvPr>
          <p:cNvSpPr/>
          <p:nvPr/>
        </p:nvSpPr>
        <p:spPr>
          <a:xfrm>
            <a:off x="2380932" y="552426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Business plans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6E217B-9512-0D15-2758-D26639CF2C37}"/>
              </a:ext>
            </a:extLst>
          </p:cNvPr>
          <p:cNvSpPr/>
          <p:nvPr/>
        </p:nvSpPr>
        <p:spPr>
          <a:xfrm>
            <a:off x="1681745" y="440704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Promote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9E5232-12AA-CAAD-22C2-E25E10937847}"/>
              </a:ext>
            </a:extLst>
          </p:cNvPr>
          <p:cNvSpPr/>
          <p:nvPr/>
        </p:nvSpPr>
        <p:spPr>
          <a:xfrm>
            <a:off x="344564" y="440704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kern="1200" dirty="0"/>
              <a:t>Engage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53E986-4C5D-3F01-D409-D29EF046D0AB}"/>
              </a:ext>
            </a:extLst>
          </p:cNvPr>
          <p:cNvSpPr/>
          <p:nvPr/>
        </p:nvSpPr>
        <p:spPr>
          <a:xfrm>
            <a:off x="3042177" y="440704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Energy audits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A61FC7-71CC-2C08-7296-8E8DDA65C122}"/>
              </a:ext>
            </a:extLst>
          </p:cNvPr>
          <p:cNvSpPr/>
          <p:nvPr/>
        </p:nvSpPr>
        <p:spPr>
          <a:xfrm>
            <a:off x="1013619" y="552089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Studies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E1E4C9-1C32-D489-4C45-0983429FC575}"/>
              </a:ext>
            </a:extLst>
          </p:cNvPr>
          <p:cNvSpPr/>
          <p:nvPr/>
        </p:nvSpPr>
        <p:spPr>
          <a:xfrm>
            <a:off x="3715790" y="5514710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Financial Legal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FF8F9-0CF3-D2A3-AF90-65B91C9D3821}"/>
              </a:ext>
            </a:extLst>
          </p:cNvPr>
          <p:cNvSpPr/>
          <p:nvPr/>
        </p:nvSpPr>
        <p:spPr>
          <a:xfrm>
            <a:off x="481213" y="1155893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Central government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7BA75-8D3C-52D9-5205-57B9B77994CA}"/>
              </a:ext>
            </a:extLst>
          </p:cNvPr>
          <p:cNvSpPr/>
          <p:nvPr/>
        </p:nvSpPr>
        <p:spPr>
          <a:xfrm>
            <a:off x="2847462" y="1935016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Municipalities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2D6950-B76A-D8AB-E87B-CFE7B598C69D}"/>
              </a:ext>
            </a:extLst>
          </p:cNvPr>
          <p:cNvSpPr/>
          <p:nvPr/>
        </p:nvSpPr>
        <p:spPr>
          <a:xfrm>
            <a:off x="481213" y="1923767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Regional government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C4A1B1-2E2B-8046-A91E-95CF9FF0D6F8}"/>
              </a:ext>
            </a:extLst>
          </p:cNvPr>
          <p:cNvSpPr/>
          <p:nvPr/>
        </p:nvSpPr>
        <p:spPr>
          <a:xfrm>
            <a:off x="470021" y="3517376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Bank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A077F3-4E32-446B-F155-1D89DDF93996}"/>
              </a:ext>
            </a:extLst>
          </p:cNvPr>
          <p:cNvSpPr/>
          <p:nvPr/>
        </p:nvSpPr>
        <p:spPr>
          <a:xfrm>
            <a:off x="467638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One Stop Shop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F31A6A-53C5-E377-8F8F-BD603F0FAC2F}"/>
              </a:ext>
            </a:extLst>
          </p:cNvPr>
          <p:cNvSpPr/>
          <p:nvPr/>
        </p:nvSpPr>
        <p:spPr>
          <a:xfrm>
            <a:off x="2839242" y="1153641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Ministries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07BF84-C7BE-86E5-F721-6EA3A455CF5A}"/>
              </a:ext>
            </a:extLst>
          </p:cNvPr>
          <p:cNvSpPr/>
          <p:nvPr/>
        </p:nvSpPr>
        <p:spPr>
          <a:xfrm>
            <a:off x="2839181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Households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73609B-22BD-C3A1-1C73-70D71EB22C14}"/>
              </a:ext>
            </a:extLst>
          </p:cNvPr>
          <p:cNvSpPr/>
          <p:nvPr/>
        </p:nvSpPr>
        <p:spPr>
          <a:xfrm>
            <a:off x="2839180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Businesses </a:t>
            </a:r>
            <a:r>
              <a:rPr lang="en-US" sz="2400" dirty="0"/>
              <a:t>SMEs</a:t>
            </a:r>
            <a:endParaRPr lang="en-US" sz="2400" kern="12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70B4AAF-17D5-40A0-0297-2A26DB5E7C96}"/>
              </a:ext>
            </a:extLst>
          </p:cNvPr>
          <p:cNvSpPr/>
          <p:nvPr/>
        </p:nvSpPr>
        <p:spPr>
          <a:xfrm>
            <a:off x="4389648" y="441459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Tenders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226E1E-222F-3459-F839-3D9A06948F48}"/>
              </a:ext>
            </a:extLst>
          </p:cNvPr>
          <p:cNvSpPr/>
          <p:nvPr/>
        </p:nvSpPr>
        <p:spPr>
          <a:xfrm>
            <a:off x="5099473" y="5522262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Project mgt</a:t>
            </a:r>
          </a:p>
        </p:txBody>
      </p:sp>
      <p:sp>
        <p:nvSpPr>
          <p:cNvPr id="17" name="Shape 16">
            <a:extLst>
              <a:ext uri="{FF2B5EF4-FFF2-40B4-BE49-F238E27FC236}">
                <a16:creationId xmlns:a16="http://schemas.microsoft.com/office/drawing/2014/main" id="{643AF58B-0591-0135-643C-4FF110E01796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14978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29486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88DF07-03BC-1F3F-3742-9F074EA83E93}"/>
              </a:ext>
            </a:extLst>
          </p:cNvPr>
          <p:cNvCxnSpPr/>
          <p:nvPr/>
        </p:nvCxnSpPr>
        <p:spPr>
          <a:xfrm>
            <a:off x="10836999" y="2101664"/>
            <a:ext cx="873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8EABF0-66B7-9183-79FF-7A80635270AA}"/>
              </a:ext>
            </a:extLst>
          </p:cNvPr>
          <p:cNvCxnSpPr>
            <a:cxnSpLocks/>
          </p:cNvCxnSpPr>
          <p:nvPr/>
        </p:nvCxnSpPr>
        <p:spPr>
          <a:xfrm flipV="1">
            <a:off x="2271562" y="2252311"/>
            <a:ext cx="0" cy="567891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BA077E-9941-E457-EFF7-78A94C3941F6}"/>
              </a:ext>
            </a:extLst>
          </p:cNvPr>
          <p:cNvCxnSpPr>
            <a:cxnSpLocks/>
          </p:cNvCxnSpPr>
          <p:nvPr/>
        </p:nvCxnSpPr>
        <p:spPr>
          <a:xfrm flipV="1">
            <a:off x="2541069" y="2425565"/>
            <a:ext cx="452388" cy="433137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0764 L 0.00339 -0.0074 C 0.01706 -0.10092 0.00182 -0.0037 0.01276 -0.06134 C 0.01771 -0.08819 0.01146 -0.06435 0.01797 -0.09097 C 0.01888 -0.0949 0.02018 -0.09838 0.02109 -0.10208 C 0.02526 -0.12106 0.02266 -0.11527 0.02734 -0.13171 C 0.03815 -0.1706 0.02188 -0.1081 0.03359 -0.15208 C 0.03503 -0.15764 0.0362 -0.16342 0.03776 -0.16875 C 0.03971 -0.17662 0.04336 -0.18912 0.04609 -0.19652 C 0.05274 -0.21527 0.05052 -0.20602 0.05964 -0.22615 C 0.0625 -0.23287 0.06471 -0.24051 0.06797 -0.24652 C 0.07057 -0.25185 0.07422 -0.25509 0.07734 -0.25949 C 0.10078 -0.29444 0.06732 -0.25069 0.11172 -0.30393 C 0.11615 -0.30949 0.12031 -0.31643 0.12526 -0.3206 C 0.12943 -0.3243 0.13359 -0.32777 0.13776 -0.33171 C 0.14401 -0.33819 0.15 -0.34606 0.15651 -0.35208 C 0.17175 -0.3669 0.17487 -0.36574 0.19193 -0.37801 C 0.19479 -0.38009 0.19727 -0.38402 0.20026 -0.38541 C 0.21016 -0.39074 0.23047 -0.39838 0.23047 -0.39815 C 0.23425 -0.40208 0.23776 -0.40694 0.24193 -0.40949 C 0.25391 -0.41759 0.26185 -0.41736 0.27422 -0.4206 C 0.28008 -0.42245 0.28594 -0.4243 0.29193 -0.42615 C 0.29714 -0.42801 0.30221 -0.43078 0.30755 -0.43171 C 0.31445 -0.43333 0.32136 -0.4331 0.32839 -0.43356 C 0.33255 -0.43125 0.33672 -0.42916 0.34089 -0.42615 C 0.35143 -0.41875 0.3655 -0.39953 0.37214 -0.38912 C 0.37526 -0.38426 0.37865 -0.37986 0.38151 -0.3743 C 0.38776 -0.3618 0.39987 -0.32199 0.4013 -0.31319 C 0.40234 -0.30648 0.40352 -0.29977 0.40443 -0.29282 C 0.40807 -0.26481 0.40104 -0.3044 0.40859 -0.26134 C 0.41042 -0.25023 0.41276 -0.23912 0.41484 -0.22801 C 0.41589 -0.22245 0.41706 -0.21713 0.41797 -0.21134 C 0.41966 -0.20023 0.42109 -0.18912 0.42318 -0.17801 C 0.43047 -0.13889 0.42149 -0.1875 0.4263 -0.15949 C 0.42682 -0.15578 0.42774 -0.15231 0.42839 -0.14838 C 0.42917 -0.14236 0.42969 -0.13611 0.43047 -0.12986 C 0.43125 -0.12338 0.43138 -0.12291 0.43255 -0.1169 L 0.43359 -0.10208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0023 L -0.00782 -2.96296E-6 C -0.00612 -0.03889 -0.00834 -0.0074 -0.00157 -0.05393 C 0.00468 -0.09745 -0.00053 -0.09027 0.01197 -0.15208 C 0.02317 -0.2081 0.03164 -0.25717 0.04531 -0.30949 C 0.04778 -0.31921 0.05039 -0.32847 0.05364 -0.33727 C 0.05807 -0.34953 0.06302 -0.36111 0.06822 -0.37245 C 0.07487 -0.38773 0.08164 -0.40277 0.08906 -0.4169 C 0.0996 -0.4375 0.11367 -0.4581 0.12656 -0.4743 C 0.13216 -0.48171 0.13802 -0.48889 0.14427 -0.49467 C 0.16328 -0.51273 0.17669 -0.51713 0.19843 -0.52615 C 0.20429 -0.5287 0.21002 -0.53217 0.21614 -0.53356 C 0.22265 -0.53518 0.22929 -0.53495 0.23593 -0.53541 L 0.36601 -0.5243 C 0.38007 -0.52268 0.40781 -0.51504 0.40781 -0.51481 C 0.4375 -0.50023 0.4332 -0.50648 0.45156 -0.48912 C 0.45403 -0.4868 0.45664 -0.48495 0.45885 -0.48171 C 0.46367 -0.47453 0.46849 -0.4669 0.47239 -0.45764 C 0.47447 -0.45277 0.47669 -0.44815 0.47864 -0.44282 C 0.48216 -0.4331 0.48151 -0.43125 0.48385 -0.4206 C 0.48541 -0.41319 0.48906 -0.39838 0.48906 -0.39815 C 0.48932 -0.39537 0.48971 -0.39236 0.4901 -0.38912 C 0.49049 -0.38426 0.49075 -0.3794 0.49114 -0.3743 C 0.4927 -0.35023 0.49179 -0.36342 0.49322 -0.33541 C 0.49349 -0.3294 0.49375 -0.32315 0.49427 -0.3169 C 0.49479 -0.30902 0.4957 -0.30092 0.49635 -0.29282 C 0.49674 -0.28796 0.497 -0.2831 0.49739 -0.27801 " pathEditMode="relative" rAng="0" ptsTypes="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3 L -0.00065 -0.00023 C 0.00065 -0.00902 0.00273 -0.01736 0.00352 -0.02615 C 0.00443 -0.03727 0.00417 -0.04838 0.00456 -0.05949 C 0.00521 -0.09236 0.00534 -0.125 0.00664 -0.15764 C 0.00911 -0.22477 0.01094 -0.25115 0.0181 -0.31134 C 0.01992 -0.32708 0.02174 -0.34259 0.02435 -0.35764 C 0.0263 -0.36967 0.02891 -0.38125 0.03164 -0.39282 C 0.03841 -0.42268 0.04492 -0.44884 0.05456 -0.47615 C 0.0599 -0.4919 0.06979 -0.51342 0.07747 -0.52615 C 0.0806 -0.53171 0.08424 -0.53657 0.08789 -0.54097 C 0.09258 -0.54699 0.0974 -0.55277 0.10247 -0.55764 C 0.11094 -0.56597 0.12031 -0.57268 0.12956 -0.57801 C 0.13398 -0.58078 0.13841 -0.58402 0.1431 -0.58541 C 0.14753 -0.58703 0.15208 -0.5868 0.15664 -0.58727 L 0.18893 -0.59097 C 0.20794 -0.58981 0.22708 -0.59027 0.24622 -0.58727 C 0.25117 -0.58657 0.25599 -0.58287 0.26081 -0.57986 C 0.26602 -0.57662 0.27135 -0.57338 0.27643 -0.56875 C 0.28477 -0.56134 0.30495 -0.52963 0.30768 -0.52615 C 0.32708 -0.50231 0.31732 -0.51527 0.33893 -0.48356 C 0.34102 -0.48055 0.34336 -0.47801 0.34518 -0.4743 C 0.34818 -0.46805 0.3543 -0.45509 0.35664 -0.44838 C 0.35794 -0.44444 0.35846 -0.43981 0.35977 -0.43541 C 0.37383 -0.38518 0.35703 -0.45115 0.3681 -0.40208 C 0.36888 -0.39838 0.37031 -0.3949 0.37122 -0.39097 C 0.37344 -0.38125 0.37331 -0.37916 0.37435 -0.36875 C 0.37461 -0.35949 0.37539 -0.35046 0.37539 -0.34097 C 0.37539 -0.32847 0.37448 -0.31782 0.37331 -0.30578 C 0.37292 -0.30277 0.37253 -0.29977 0.37227 -0.29652 " pathEditMode="relative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717 L -0.00182 0.00717 C -0.00104 -0.00093 0.00026 -0.0088 0.00026 -0.0169 C 0.00026 -0.02084 -0.00143 -0.02431 -0.00182 -0.02801 C -0.00247 -0.03912 -0.00208 -0.05047 -0.00286 -0.06135 C -0.00312 -0.06598 -0.00416 -0.07014 -0.00495 -0.07431 C -0.0056 -0.0794 -0.00638 -0.08426 -0.00703 -0.08912 C -0.00846 -0.10162 -0.00976 -0.11389 -0.0112 -0.12616 C -0.01185 -0.13311 -0.01315 -0.14653 -0.01315 -0.14653 C -0.01289 -0.19537 -0.01367 -0.24422 -0.01224 -0.29283 C -0.01172 -0.30672 -0.0082 -0.34422 -0.00495 -0.36505 C -0.00221 -0.38195 -0.00065 -0.39954 0.00339 -0.41505 C 0.0086 -0.43496 0.0138 -0.45487 0.01901 -0.47431 C 0.02214 -0.48565 0.02526 -0.49653 0.02839 -0.50764 C 0.0349 -0.53079 0.04232 -0.5588 0.05026 -0.57987 C 0.05404 -0.58982 0.05886 -0.59815 0.06276 -0.60764 C 0.06953 -0.62362 0.08594 -0.67084 0.09297 -0.67987 C 0.09688 -0.68496 0.10078 -0.68959 0.10443 -0.69468 C 0.11068 -0.70324 0.12513 -0.72639 0.13464 -0.73357 C 0.14011 -0.73774 0.17344 -0.75973 0.18255 -0.7632 C 0.2142 -0.7757 0.21485 -0.775 0.23776 -0.77801 C 0.2444 -0.77987 0.25091 -0.78264 0.25755 -0.78357 C 0.29571 -0.78889 0.36745 -0.78125 0.39193 -0.77987 C 0.39714 -0.77801 0.40261 -0.77755 0.40755 -0.77431 C 0.41537 -0.76968 0.44102 -0.75162 0.4513 -0.73912 C 0.46276 -0.7257 0.475 -0.71389 0.48464 -0.69653 C 0.48841 -0.69005 0.4974 -0.6757 0.5013 -0.66505 C 0.50521 -0.65487 0.50651 -0.64908 0.5086 -0.63727 C 0.50951 -0.63311 0.5099 -0.62871 0.51068 -0.62431 C 0.51159 -0.61991 0.51276 -0.61574 0.5138 -0.61135 C 0.51641 -0.58449 0.51276 -0.61783 0.51797 -0.58727 C 0.51862 -0.5838 0.51862 -0.57987 0.51901 -0.57616 C 0.51966 -0.57014 0.5211 -0.55764 0.5211 -0.55764 C 0.52227 -0.52315 0.52214 -0.53681 0.52214 -0.5169 " pathEditMode="relative" ptsTypes="A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55 L 0.00443 -0.00555 C 0.00273 -0.01111 0.00117 -0.01689 -0.00078 -0.02222 C -0.00482 -0.03379 -0.00443 -0.02916 -0.00912 -0.03888 C -0.01159 -0.04444 -0.01354 -0.05069 -0.01641 -0.05555 C -0.01771 -0.0581 -0.01927 -0.06041 -0.02057 -0.06296 C -0.0224 -0.06689 -0.02656 -0.07824 -0.02787 -0.08148 C -0.03099 -0.09074 -0.03451 -0.09976 -0.03724 -0.10925 C -0.04596 -0.1405 -0.04609 -0.13935 -0.05287 -0.16851 C -0.05703 -0.18703 -0.06276 -0.20486 -0.06537 -0.22407 C -0.06641 -0.23217 -0.06732 -0.24027 -0.06849 -0.24814 C -0.07109 -0.26689 -0.07487 -0.28495 -0.07682 -0.3037 C -0.08099 -0.34629 -0.07917 -0.32476 -0.0819 -0.36851 C -0.08125 -0.41111 -0.08138 -0.45393 -0.07995 -0.49629 C -0.07969 -0.50277 -0.07813 -0.50902 -0.07682 -0.51481 C -0.07292 -0.53125 -0.06953 -0.54814 -0.06432 -0.56296 C -0.05977 -0.57546 -0.05612 -0.58703 -0.05078 -0.59814 C -0.04492 -0.61018 -0.04037 -0.62476 -0.03307 -0.63333 C -0.02995 -0.63703 -0.02695 -0.64143 -0.0237 -0.64444 C -0.01432 -0.65347 0.00195 -0.66782 0.0138 -0.67407 C 0.03268 -0.68402 0.02865 -0.68055 0.04818 -0.68518 C 0.07305 -0.69143 0.04792 -0.68726 0.07526 -0.69074 L 0.10859 -0.68888 C 0.11745 -0.68611 0.12565 -0.67939 0.13359 -0.67222 C 0.14271 -0.66435 0.15195 -0.6574 0.16068 -0.64814 C 0.16484 -0.64398 0.16901 -0.63935 0.17318 -0.63518 C 0.17734 -0.63125 0.18164 -0.62824 0.18568 -0.62407 C 0.19362 -0.6162 0.2056 -0.59976 0.20963 -0.58703 C 0.21107 -0.58287 0.21224 -0.57824 0.2138 -0.57407 C 0.21536 -0.57013 0.21771 -0.56713 0.21901 -0.56296 C 0.23737 -0.50972 0.22227 -0.54606 0.23151 -0.52407 C 0.23229 -0.52037 0.23281 -0.51666 0.23359 -0.51296 C 0.23516 -0.50648 0.2388 -0.49236 0.24088 -0.48518 C 0.24193 -0.48217 0.24323 -0.47939 0.24401 -0.47592 C 0.24779 -0.46134 0.24518 -0.46203 0.24818 -0.44259 L 0.25026 -0.42963 C 0.25065 -0.42291 0.25091 -0.4162 0.2513 -0.40925 C 0.25169 -0.40509 0.25221 -0.40069 0.25234 -0.39629 C 0.25469 -0.34236 0.25443 -0.35231 0.25443 -0.31481 " pathEditMode="relative" ptsTypes="AAAAAAAAAAAAAAA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-0.00856 L 0.00222 -0.00856 C 0.00144 -0.01666 0.00118 -0.02477 -0.00039 -0.0324 C -0.0013 -0.0368 -0.00364 -0.03958 -0.00481 -0.04352 C -0.00703 -0.05069 -0.0082 -0.05856 -0.01028 -0.06574 L -0.01289 -0.07523 C -0.01354 -0.07963 -0.01419 -0.08379 -0.01471 -0.08796 C -0.01653 -0.10416 -0.01653 -0.1074 -0.01731 -0.12291 C -0.01653 -0.19236 -0.0177 -0.2618 -0.01471 -0.33078 C -0.01419 -0.34259 -0.00013 -0.41828 0.00313 -0.4324 C 0.0198 -0.5044 0.02513 -0.5331 0.04779 -0.58958 C 0.06042 -0.62083 0.07097 -0.65578 0.08711 -0.68171 C 0.09909 -0.70069 0.10703 -0.71504 0.12019 -0.73078 C 0.12409 -0.73565 0.12839 -0.73958 0.13269 -0.74352 C 0.14063 -0.75092 0.1517 -0.75902 0.16029 -0.7625 C 0.16641 -0.76504 0.17279 -0.76574 0.17904 -0.76736 L 0.20144 -0.77361 C 0.26068 -0.78865 0.19011 -0.76921 0.23972 -0.7831 C 0.26654 -0.78102 0.29336 -0.78032 0.32019 -0.77685 C 0.3267 -0.77592 0.34427 -0.76782 0.35144 -0.76412 C 0.35743 -0.76111 0.38802 -0.74722 0.39961 -0.73565 C 0.40391 -0.73125 0.41055 -0.72014 0.41394 -0.71342 C 0.41706 -0.70717 0.42071 -0.70162 0.42279 -0.69444 C 0.4237 -0.6912 0.42448 -0.68796 0.42552 -0.68472 C 0.42631 -0.68217 0.42748 -0.67963 0.42813 -0.67685 C 0.42982 -0.67083 0.43321 -0.65648 0.43438 -0.64838 C 0.43529 -0.64259 0.43555 -0.63657 0.4362 -0.63078 C 0.43672 -0.62662 0.43789 -0.62245 0.43802 -0.61805 C 0.43855 -0.59977 0.43802 -0.58102 0.43802 -0.5625 " pathEditMode="relative" ptsTypes="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648 L 0.00026 0.00648 C -0.00078 -0.00579 -0.00065 -0.01852 -0.00287 -0.03056 C -0.00456 -0.03935 -0.00834 -0.04676 -0.0112 -0.05463 C -0.02005 -0.07778 -0.02669 -0.09098 -0.03412 -0.11574 C -0.03594 -0.12153 -0.03711 -0.12778 -0.03828 -0.13426 C -0.04128 -0.14954 -0.04662 -0.18056 -0.04662 -0.18056 C -0.05013 -0.2206 -0.05052 -0.21922 -0.05078 -0.27662 C -0.05104 -0.30949 -0.05248 -0.3426 -0.04974 -0.37477 C -0.04753 -0.40301 -0.04167 -0.42986 -0.0362 -0.45625 C -0.03347 -0.46991 -0.03112 -0.4838 -0.02787 -0.49699 C -0.02409 -0.5132 -0.01211 -0.55648 -0.00599 -0.57292 C 0.01706 -0.63565 0.01549 -0.63334 0.04088 -0.67662 C 0.0444 -0.68287 0.05846 -0.70394 0.06172 -0.70625 C 0.07331 -0.71505 0.07708 -0.71852 0.08984 -0.72477 C 0.10039 -0.73033 0.10794 -0.73195 0.11901 -0.73403 C 0.12318 -0.73496 0.12734 -0.73542 0.13151 -0.73588 L 0.19297 -0.73403 C 0.20456 -0.73241 0.22734 -0.72107 0.22734 -0.72107 C 0.24036 -0.70787 0.23294 -0.71644 0.25026 -0.68959 C 0.25338 -0.68473 0.25729 -0.68102 0.25963 -0.67477 C 0.26107 -0.67107 0.26237 -0.66736 0.2638 -0.66366 C 0.26575 -0.6588 0.2681 -0.65417 0.27005 -0.64885 C 0.27213 -0.64306 0.27474 -0.63102 0.2763 -0.62477 C 0.27721 -0.62107 0.27838 -0.6176 0.27943 -0.61366 C 0.28099 -0.60741 0.28216 -0.60232 0.28255 -0.59514 C 0.28268 -0.59167 0.28255 -0.58773 0.28255 -0.58403 " pathEditMode="relative" ptsTypes="AAAAAAAAA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4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61D6A18-43E3-F2F5-0A62-C1A6DE335A9A}"/>
              </a:ext>
            </a:extLst>
          </p:cNvPr>
          <p:cNvSpPr/>
          <p:nvPr/>
        </p:nvSpPr>
        <p:spPr>
          <a:xfrm>
            <a:off x="10836999" y="5704358"/>
            <a:ext cx="884979" cy="270241"/>
          </a:xfrm>
          <a:prstGeom prst="rect">
            <a:avLst/>
          </a:prstGeom>
          <a:solidFill>
            <a:srgbClr val="0098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FCF6B8-4396-2E79-06B7-7503FEE677A9}"/>
              </a:ext>
            </a:extLst>
          </p:cNvPr>
          <p:cNvSpPr/>
          <p:nvPr/>
        </p:nvSpPr>
        <p:spPr>
          <a:xfrm>
            <a:off x="10836998" y="2709182"/>
            <a:ext cx="884979" cy="29926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803D791-38FF-D572-5669-DCA3CADE3753}"/>
              </a:ext>
            </a:extLst>
          </p:cNvPr>
          <p:cNvGraphicFramePr>
            <a:graphicFrameLocks noGrp="1"/>
          </p:cNvGraphicFramePr>
          <p:nvPr/>
        </p:nvGraphicFramePr>
        <p:xfrm>
          <a:off x="10836998" y="1170557"/>
          <a:ext cx="884979" cy="481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79">
                  <a:extLst>
                    <a:ext uri="{9D8B030D-6E8A-4147-A177-3AD203B41FA5}">
                      <a16:colId xmlns:a16="http://schemas.microsoft.com/office/drawing/2014/main" val="794207166"/>
                    </a:ext>
                  </a:extLst>
                </a:gridCol>
              </a:tblGrid>
              <a:tr h="1181514"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46666"/>
                  </a:ext>
                </a:extLst>
              </a:tr>
              <a:tr h="12069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67302"/>
                  </a:ext>
                </a:extLst>
              </a:tr>
              <a:tr h="12280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21720"/>
                  </a:ext>
                </a:extLst>
              </a:tr>
              <a:tr h="12029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175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E90284F-68F7-D011-0B1E-CEFC482303CF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3" y="365126"/>
            <a:ext cx="11357861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Slovenia (SMP-Slovenia) – </a:t>
            </a:r>
            <a:r>
              <a:rPr lang="en-US" b="1" dirty="0">
                <a:solidFill>
                  <a:schemeClr val="accent2"/>
                </a:solidFill>
              </a:rPr>
              <a:t>Public (transport)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A8930-7CA0-0605-9ABC-01FF2D252530}"/>
              </a:ext>
            </a:extLst>
          </p:cNvPr>
          <p:cNvSpPr/>
          <p:nvPr/>
        </p:nvSpPr>
        <p:spPr>
          <a:xfrm>
            <a:off x="2380932" y="552426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Business plans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6E217B-9512-0D15-2758-D26639CF2C37}"/>
              </a:ext>
            </a:extLst>
          </p:cNvPr>
          <p:cNvSpPr/>
          <p:nvPr/>
        </p:nvSpPr>
        <p:spPr>
          <a:xfrm>
            <a:off x="1681745" y="440704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Promote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9E5232-12AA-CAAD-22C2-E25E10937847}"/>
              </a:ext>
            </a:extLst>
          </p:cNvPr>
          <p:cNvSpPr/>
          <p:nvPr/>
        </p:nvSpPr>
        <p:spPr>
          <a:xfrm>
            <a:off x="344564" y="440704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kern="1200" dirty="0"/>
              <a:t>Engage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53E986-4C5D-3F01-D409-D29EF046D0AB}"/>
              </a:ext>
            </a:extLst>
          </p:cNvPr>
          <p:cNvSpPr/>
          <p:nvPr/>
        </p:nvSpPr>
        <p:spPr>
          <a:xfrm>
            <a:off x="3042177" y="440704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Energy audits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A61FC7-71CC-2C08-7296-8E8DDA65C122}"/>
              </a:ext>
            </a:extLst>
          </p:cNvPr>
          <p:cNvSpPr/>
          <p:nvPr/>
        </p:nvSpPr>
        <p:spPr>
          <a:xfrm>
            <a:off x="3727475" y="5532643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Financial Legal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E1E4C9-1C32-D489-4C45-0983429FC575}"/>
              </a:ext>
            </a:extLst>
          </p:cNvPr>
          <p:cNvSpPr/>
          <p:nvPr/>
        </p:nvSpPr>
        <p:spPr>
          <a:xfrm>
            <a:off x="984648" y="5517270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Studies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FF8F9-0CF3-D2A3-AF90-65B91C9D3821}"/>
              </a:ext>
            </a:extLst>
          </p:cNvPr>
          <p:cNvSpPr/>
          <p:nvPr/>
        </p:nvSpPr>
        <p:spPr>
          <a:xfrm>
            <a:off x="481213" y="1155893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Central government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7BA75-8D3C-52D9-5205-57B9B77994CA}"/>
              </a:ext>
            </a:extLst>
          </p:cNvPr>
          <p:cNvSpPr/>
          <p:nvPr/>
        </p:nvSpPr>
        <p:spPr>
          <a:xfrm>
            <a:off x="2847462" y="1935016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Municipalities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2D6950-B76A-D8AB-E87B-CFE7B598C69D}"/>
              </a:ext>
            </a:extLst>
          </p:cNvPr>
          <p:cNvSpPr/>
          <p:nvPr/>
        </p:nvSpPr>
        <p:spPr>
          <a:xfrm>
            <a:off x="481213" y="1923767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Regional government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C4A1B1-2E2B-8046-A91E-95CF9FF0D6F8}"/>
              </a:ext>
            </a:extLst>
          </p:cNvPr>
          <p:cNvSpPr/>
          <p:nvPr/>
        </p:nvSpPr>
        <p:spPr>
          <a:xfrm>
            <a:off x="470021" y="3517376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Bank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A077F3-4E32-446B-F155-1D89DDF93996}"/>
              </a:ext>
            </a:extLst>
          </p:cNvPr>
          <p:cNvSpPr/>
          <p:nvPr/>
        </p:nvSpPr>
        <p:spPr>
          <a:xfrm>
            <a:off x="467638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One Stop Shop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F31A6A-53C5-E377-8F8F-BD603F0FAC2F}"/>
              </a:ext>
            </a:extLst>
          </p:cNvPr>
          <p:cNvSpPr/>
          <p:nvPr/>
        </p:nvSpPr>
        <p:spPr>
          <a:xfrm>
            <a:off x="2839242" y="1153641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Ministries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07BF84-C7BE-86E5-F721-6EA3A455CF5A}"/>
              </a:ext>
            </a:extLst>
          </p:cNvPr>
          <p:cNvSpPr/>
          <p:nvPr/>
        </p:nvSpPr>
        <p:spPr>
          <a:xfrm>
            <a:off x="2839181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Households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73609B-22BD-C3A1-1C73-70D71EB22C14}"/>
              </a:ext>
            </a:extLst>
          </p:cNvPr>
          <p:cNvSpPr/>
          <p:nvPr/>
        </p:nvSpPr>
        <p:spPr>
          <a:xfrm>
            <a:off x="2839180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Businesses </a:t>
            </a:r>
            <a:r>
              <a:rPr lang="en-US" sz="2400" dirty="0"/>
              <a:t>SMEs</a:t>
            </a:r>
            <a:endParaRPr lang="en-US" sz="2400" kern="12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70B4AAF-17D5-40A0-0297-2A26DB5E7C96}"/>
              </a:ext>
            </a:extLst>
          </p:cNvPr>
          <p:cNvSpPr/>
          <p:nvPr/>
        </p:nvSpPr>
        <p:spPr>
          <a:xfrm>
            <a:off x="4389648" y="441459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Tenders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226E1E-222F-3459-F839-3D9A06948F48}"/>
              </a:ext>
            </a:extLst>
          </p:cNvPr>
          <p:cNvSpPr/>
          <p:nvPr/>
        </p:nvSpPr>
        <p:spPr>
          <a:xfrm>
            <a:off x="5099473" y="5522262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Project mgt</a:t>
            </a:r>
          </a:p>
        </p:txBody>
      </p:sp>
      <p:sp>
        <p:nvSpPr>
          <p:cNvPr id="17" name="Shape 16">
            <a:extLst>
              <a:ext uri="{FF2B5EF4-FFF2-40B4-BE49-F238E27FC236}">
                <a16:creationId xmlns:a16="http://schemas.microsoft.com/office/drawing/2014/main" id="{643AF58B-0591-0135-643C-4FF110E01796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14978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29486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88DF07-03BC-1F3F-3742-9F074EA83E93}"/>
              </a:ext>
            </a:extLst>
          </p:cNvPr>
          <p:cNvCxnSpPr/>
          <p:nvPr/>
        </p:nvCxnSpPr>
        <p:spPr>
          <a:xfrm>
            <a:off x="10848190" y="3037404"/>
            <a:ext cx="873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AB0733-9608-F92A-4595-28481BF5B4B2}"/>
              </a:ext>
            </a:extLst>
          </p:cNvPr>
          <p:cNvSpPr txBox="1"/>
          <p:nvPr/>
        </p:nvSpPr>
        <p:spPr>
          <a:xfrm rot="13521599">
            <a:off x="4612257" y="1552290"/>
            <a:ext cx="870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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55 L 0.00443 -0.00555 C 0.00273 -0.01111 0.00117 -0.01689 -0.00078 -0.02222 C -0.00482 -0.03379 -0.00443 -0.02916 -0.00912 -0.03888 C -0.01159 -0.04444 -0.01354 -0.05069 -0.01641 -0.05555 C -0.01771 -0.0581 -0.01927 -0.06041 -0.02057 -0.06296 C -0.0224 -0.06689 -0.02656 -0.07824 -0.02787 -0.08148 C -0.03099 -0.09074 -0.03451 -0.09976 -0.03724 -0.10925 C -0.04596 -0.1405 -0.04609 -0.13935 -0.05287 -0.16851 C -0.05703 -0.18703 -0.06276 -0.20486 -0.06537 -0.22407 C -0.06641 -0.23217 -0.06732 -0.24027 -0.06849 -0.24814 C -0.07109 -0.26689 -0.07487 -0.28495 -0.07682 -0.3037 C -0.08099 -0.34629 -0.07917 -0.32476 -0.0819 -0.36851 C -0.08125 -0.41111 -0.08138 -0.45393 -0.07995 -0.49629 C -0.07969 -0.50277 -0.07813 -0.50902 -0.07682 -0.51481 C -0.07292 -0.53125 -0.06953 -0.54814 -0.06432 -0.56296 C -0.05977 -0.57546 -0.05612 -0.58703 -0.05078 -0.59814 C -0.04492 -0.61018 -0.04037 -0.62476 -0.03307 -0.63333 C -0.02995 -0.63703 -0.02695 -0.64143 -0.0237 -0.64444 C -0.01432 -0.65347 0.00195 -0.66782 0.0138 -0.67407 C 0.03268 -0.68402 0.02865 -0.68055 0.04818 -0.68518 C 0.07305 -0.69143 0.04792 -0.68726 0.07526 -0.69074 L 0.10859 -0.68888 C 0.11745 -0.68611 0.12565 -0.67939 0.13359 -0.67222 C 0.14271 -0.66435 0.15195 -0.6574 0.16068 -0.64814 C 0.16484 -0.64398 0.16901 -0.63935 0.17318 -0.63518 C 0.17734 -0.63125 0.18164 -0.62824 0.18568 -0.62407 C 0.19362 -0.6162 0.2056 -0.59976 0.20963 -0.58703 C 0.21107 -0.58287 0.21224 -0.57824 0.2138 -0.57407 C 0.21536 -0.57013 0.21771 -0.56713 0.21901 -0.56296 C 0.23737 -0.50972 0.22227 -0.54606 0.23151 -0.52407 C 0.23229 -0.52037 0.23281 -0.51666 0.23359 -0.51296 C 0.23516 -0.50648 0.2388 -0.49236 0.24088 -0.48518 C 0.24193 -0.48217 0.24323 -0.47939 0.24401 -0.47592 C 0.24779 -0.46134 0.24518 -0.46203 0.24818 -0.44259 L 0.25026 -0.42963 C 0.25065 -0.42291 0.25091 -0.4162 0.2513 -0.40925 C 0.25169 -0.40509 0.25221 -0.40069 0.25234 -0.39629 C 0.25469 -0.34236 0.25443 -0.35231 0.25443 -0.31481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1.04167E-6 0.00023 C -0.00182 -0.00996 -0.00169 -0.02014 -0.0056 -0.02986 C -0.00859 -0.03704 -0.01536 -0.04283 -0.02057 -0.04931 C -0.03633 -0.06783 -0.04818 -0.07847 -0.06146 -0.09838 C -0.06484 -0.10301 -0.06693 -0.1081 -0.06901 -0.11343 C -0.07435 -0.1257 -0.08385 -0.1507 -0.08385 -0.15047 C -0.09023 -0.18287 -0.09088 -0.18172 -0.09141 -0.22801 C -0.0918 -0.2544 -0.0944 -0.28102 -0.08945 -0.30695 C -0.08555 -0.32963 -0.075 -0.35116 -0.06523 -0.37246 C -0.06042 -0.38357 -0.05612 -0.39468 -0.05039 -0.40533 C -0.04362 -0.41829 -0.02213 -0.45324 -0.0112 -0.46644 C 0.03008 -0.5169 0.02721 -0.51505 0.07266 -0.54977 C 0.07904 -0.55486 0.10417 -0.57176 0.11003 -0.57361 C 0.13073 -0.58079 0.1375 -0.58357 0.16029 -0.58866 C 0.17917 -0.59306 0.19271 -0.59445 0.2125 -0.59607 C 0.21992 -0.59676 0.22695 -0.59722 0.2349 -0.59746 L 0.34479 -0.59607 C 0.36563 -0.59468 0.40638 -0.58565 0.40638 -0.58542 C 0.42969 -0.575 0.41641 -0.58195 0.4474 -0.56042 C 0.453 -0.55648 0.4599 -0.55347 0.46419 -0.54838 C 0.46667 -0.54537 0.46901 -0.54236 0.47162 -0.53935 C 0.47513 -0.53542 0.4793 -0.53172 0.48281 -0.52755 C 0.48646 -0.52292 0.49115 -0.5132 0.49401 -0.5081 C 0.49557 -0.50509 0.49766 -0.50232 0.49961 -0.49931 C 0.50234 -0.49422 0.50443 -0.49005 0.50521 -0.48426 C 0.50521 -0.48148 0.50521 -0.47824 0.50521 -0.47547 " pathEditMode="relative" rAng="0" ptsTypes="AAAAAAAAAAA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38" y="-29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16" grpId="0" animBg="1"/>
      <p:bldP spid="4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61D6A18-43E3-F2F5-0A62-C1A6DE335A9A}"/>
              </a:ext>
            </a:extLst>
          </p:cNvPr>
          <p:cNvSpPr/>
          <p:nvPr/>
        </p:nvSpPr>
        <p:spPr>
          <a:xfrm>
            <a:off x="10836999" y="4757231"/>
            <a:ext cx="884979" cy="1217369"/>
          </a:xfrm>
          <a:prstGeom prst="rect">
            <a:avLst/>
          </a:prstGeom>
          <a:solidFill>
            <a:srgbClr val="0098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FCF6B8-4396-2E79-06B7-7503FEE677A9}"/>
              </a:ext>
            </a:extLst>
          </p:cNvPr>
          <p:cNvSpPr/>
          <p:nvPr/>
        </p:nvSpPr>
        <p:spPr>
          <a:xfrm>
            <a:off x="10836999" y="2318657"/>
            <a:ext cx="884979" cy="24385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803D791-38FF-D572-5669-DCA3CADE3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2998"/>
              </p:ext>
            </p:extLst>
          </p:nvPr>
        </p:nvGraphicFramePr>
        <p:xfrm>
          <a:off x="10836999" y="1153642"/>
          <a:ext cx="884979" cy="481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79">
                  <a:extLst>
                    <a:ext uri="{9D8B030D-6E8A-4147-A177-3AD203B41FA5}">
                      <a16:colId xmlns:a16="http://schemas.microsoft.com/office/drawing/2014/main" val="794207166"/>
                    </a:ext>
                  </a:extLst>
                </a:gridCol>
              </a:tblGrid>
              <a:tr h="1181514"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€4m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46666"/>
                  </a:ext>
                </a:extLst>
              </a:tr>
              <a:tr h="12069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67302"/>
                  </a:ext>
                </a:extLst>
              </a:tr>
              <a:tr h="12280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21720"/>
                  </a:ext>
                </a:extLst>
              </a:tr>
              <a:tr h="12029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175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E90284F-68F7-D011-0B1E-CEFC482303CF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3" y="365126"/>
            <a:ext cx="11357861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The Netherlands (ING Bank) – </a:t>
            </a:r>
            <a:r>
              <a:rPr lang="en-US" b="1" dirty="0">
                <a:solidFill>
                  <a:schemeClr val="accent2"/>
                </a:solidFill>
              </a:rPr>
              <a:t>Private (buildings)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A8930-7CA0-0605-9ABC-01FF2D252530}"/>
              </a:ext>
            </a:extLst>
          </p:cNvPr>
          <p:cNvSpPr/>
          <p:nvPr/>
        </p:nvSpPr>
        <p:spPr>
          <a:xfrm>
            <a:off x="2380932" y="552426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Business plans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6E217B-9512-0D15-2758-D26639CF2C37}"/>
              </a:ext>
            </a:extLst>
          </p:cNvPr>
          <p:cNvSpPr/>
          <p:nvPr/>
        </p:nvSpPr>
        <p:spPr>
          <a:xfrm>
            <a:off x="1684129" y="440704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Promote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9E5232-12AA-CAAD-22C2-E25E10937847}"/>
              </a:ext>
            </a:extLst>
          </p:cNvPr>
          <p:cNvSpPr/>
          <p:nvPr/>
        </p:nvSpPr>
        <p:spPr>
          <a:xfrm>
            <a:off x="343277" y="440704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kern="1200" dirty="0"/>
              <a:t>Engage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53E986-4C5D-3F01-D409-D29EF046D0AB}"/>
              </a:ext>
            </a:extLst>
          </p:cNvPr>
          <p:cNvSpPr/>
          <p:nvPr/>
        </p:nvSpPr>
        <p:spPr>
          <a:xfrm>
            <a:off x="3042177" y="440704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Energy audits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A61FC7-71CC-2C08-7296-8E8DDA65C122}"/>
              </a:ext>
            </a:extLst>
          </p:cNvPr>
          <p:cNvSpPr/>
          <p:nvPr/>
        </p:nvSpPr>
        <p:spPr>
          <a:xfrm>
            <a:off x="1013619" y="552089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Studies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E1E4C9-1C32-D489-4C45-0983429FC575}"/>
              </a:ext>
            </a:extLst>
          </p:cNvPr>
          <p:cNvSpPr/>
          <p:nvPr/>
        </p:nvSpPr>
        <p:spPr>
          <a:xfrm>
            <a:off x="3715790" y="5514710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Financial Legal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FF8F9-0CF3-D2A3-AF90-65B91C9D3821}"/>
              </a:ext>
            </a:extLst>
          </p:cNvPr>
          <p:cNvSpPr/>
          <p:nvPr/>
        </p:nvSpPr>
        <p:spPr>
          <a:xfrm>
            <a:off x="481213" y="1155893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Central government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7BA75-8D3C-52D9-5205-57B9B77994CA}"/>
              </a:ext>
            </a:extLst>
          </p:cNvPr>
          <p:cNvSpPr/>
          <p:nvPr/>
        </p:nvSpPr>
        <p:spPr>
          <a:xfrm>
            <a:off x="2847462" y="1935016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Municipalities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2D6950-B76A-D8AB-E87B-CFE7B598C69D}"/>
              </a:ext>
            </a:extLst>
          </p:cNvPr>
          <p:cNvSpPr/>
          <p:nvPr/>
        </p:nvSpPr>
        <p:spPr>
          <a:xfrm>
            <a:off x="481213" y="1923767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Regional government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C4A1B1-2E2B-8046-A91E-95CF9FF0D6F8}"/>
              </a:ext>
            </a:extLst>
          </p:cNvPr>
          <p:cNvSpPr/>
          <p:nvPr/>
        </p:nvSpPr>
        <p:spPr>
          <a:xfrm>
            <a:off x="466351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Bank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A077F3-4E32-446B-F155-1D89DDF93996}"/>
              </a:ext>
            </a:extLst>
          </p:cNvPr>
          <p:cNvSpPr/>
          <p:nvPr/>
        </p:nvSpPr>
        <p:spPr>
          <a:xfrm>
            <a:off x="470022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One Stop Shop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F31A6A-53C5-E377-8F8F-BD603F0FAC2F}"/>
              </a:ext>
            </a:extLst>
          </p:cNvPr>
          <p:cNvSpPr/>
          <p:nvPr/>
        </p:nvSpPr>
        <p:spPr>
          <a:xfrm>
            <a:off x="2839242" y="1153641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Ministries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07BF84-C7BE-86E5-F721-6EA3A455CF5A}"/>
              </a:ext>
            </a:extLst>
          </p:cNvPr>
          <p:cNvSpPr/>
          <p:nvPr/>
        </p:nvSpPr>
        <p:spPr>
          <a:xfrm>
            <a:off x="2839181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Households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73609B-22BD-C3A1-1C73-70D71EB22C14}"/>
              </a:ext>
            </a:extLst>
          </p:cNvPr>
          <p:cNvSpPr/>
          <p:nvPr/>
        </p:nvSpPr>
        <p:spPr>
          <a:xfrm>
            <a:off x="2839180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Businesses </a:t>
            </a:r>
            <a:r>
              <a:rPr lang="en-US" sz="2400" dirty="0"/>
              <a:t>SMEs</a:t>
            </a:r>
            <a:endParaRPr lang="en-US" sz="2400" kern="12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61963E-CB76-586B-10C9-E5C76544B15F}"/>
              </a:ext>
            </a:extLst>
          </p:cNvPr>
          <p:cNvCxnSpPr>
            <a:cxnSpLocks/>
          </p:cNvCxnSpPr>
          <p:nvPr/>
        </p:nvCxnSpPr>
        <p:spPr>
          <a:xfrm>
            <a:off x="2550694" y="4030468"/>
            <a:ext cx="558266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70B4AAF-17D5-40A0-0297-2A26DB5E7C96}"/>
              </a:ext>
            </a:extLst>
          </p:cNvPr>
          <p:cNvSpPr/>
          <p:nvPr/>
        </p:nvSpPr>
        <p:spPr>
          <a:xfrm>
            <a:off x="4389648" y="441459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Tenders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226E1E-222F-3459-F839-3D9A06948F48}"/>
              </a:ext>
            </a:extLst>
          </p:cNvPr>
          <p:cNvSpPr/>
          <p:nvPr/>
        </p:nvSpPr>
        <p:spPr>
          <a:xfrm>
            <a:off x="5099473" y="5522262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0098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Project mgt</a:t>
            </a:r>
          </a:p>
        </p:txBody>
      </p:sp>
      <p:sp>
        <p:nvSpPr>
          <p:cNvPr id="17" name="Shape 16">
            <a:extLst>
              <a:ext uri="{FF2B5EF4-FFF2-40B4-BE49-F238E27FC236}">
                <a16:creationId xmlns:a16="http://schemas.microsoft.com/office/drawing/2014/main" id="{643AF58B-0591-0135-643C-4FF110E01796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14978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29486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88DF07-03BC-1F3F-3742-9F074EA83E93}"/>
              </a:ext>
            </a:extLst>
          </p:cNvPr>
          <p:cNvCxnSpPr/>
          <p:nvPr/>
        </p:nvCxnSpPr>
        <p:spPr>
          <a:xfrm>
            <a:off x="10836999" y="2635075"/>
            <a:ext cx="873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0764 L 0.00339 -0.0074 C 0.01706 -0.10092 0.00182 -0.0037 0.01276 -0.06134 C 0.01771 -0.08819 0.01146 -0.06435 0.01797 -0.09097 C 0.01888 -0.0949 0.02018 -0.09838 0.0211 -0.10208 C 0.02526 -0.12106 0.02266 -0.11527 0.02735 -0.13171 C 0.03815 -0.1706 0.02188 -0.1081 0.0336 -0.15208 C 0.03503 -0.15764 0.0362 -0.16342 0.03776 -0.16875 C 0.03971 -0.17662 0.04336 -0.18912 0.0461 -0.19652 C 0.05274 -0.21527 0.05052 -0.20602 0.05964 -0.22615 C 0.0625 -0.23287 0.06471 -0.24051 0.06797 -0.24652 C 0.07057 -0.25185 0.07422 -0.25509 0.07735 -0.25949 C 0.10078 -0.29444 0.06732 -0.25069 0.11172 -0.30393 C 0.11615 -0.30949 0.12031 -0.31643 0.12526 -0.3206 C 0.12943 -0.3243 0.1336 -0.32777 0.13776 -0.33171 C 0.14401 -0.33819 0.15 -0.34606 0.15651 -0.35208 C 0.17175 -0.3669 0.17487 -0.36574 0.19193 -0.37801 C 0.19479 -0.38009 0.19727 -0.38402 0.20026 -0.38541 C 0.21016 -0.39074 0.23047 -0.39838 0.23047 -0.39815 C 0.23425 -0.40208 0.23776 -0.40694 0.24193 -0.40949 C 0.25391 -0.41759 0.26185 -0.41736 0.27422 -0.4206 C 0.28008 -0.42245 0.28594 -0.4243 0.29193 -0.42615 C 0.29714 -0.42801 0.30221 -0.43078 0.30755 -0.43171 C 0.31445 -0.43333 0.32136 -0.4331 0.32839 -0.43356 C 0.33255 -0.43125 0.33672 -0.42916 0.34089 -0.42615 C 0.35143 -0.41875 0.3655 -0.39953 0.37214 -0.38912 C 0.37526 -0.38426 0.37865 -0.37986 0.38151 -0.3743 C 0.38776 -0.3618 0.39987 -0.32199 0.4013 -0.31319 C 0.40235 -0.30648 0.40352 -0.29977 0.40443 -0.29282 C 0.40807 -0.26481 0.40104 -0.3044 0.4086 -0.26134 C 0.41042 -0.25023 0.41276 -0.23912 0.41485 -0.22801 C 0.41589 -0.22245 0.41706 -0.21713 0.41797 -0.21134 C 0.41966 -0.20023 0.4211 -0.18912 0.42318 -0.17801 C 0.43047 -0.13889 0.42149 -0.1875 0.4263 -0.15949 C 0.42682 -0.15578 0.42774 -0.15231 0.42839 -0.14838 C 0.42917 -0.14236 0.42969 -0.13611 0.43047 -0.12986 C 0.43125 -0.12338 0.43138 -0.12291 0.43255 -0.1169 L 0.4336 -0.10208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00023 L -0.00782 -2.96296E-6 C -0.00612 -0.03889 -0.00834 -0.0074 -0.00157 -0.05393 C 0.00468 -0.09745 -0.00053 -0.09027 0.01197 -0.15208 C 0.02317 -0.2081 0.03164 -0.25717 0.04531 -0.30949 C 0.04778 -0.31921 0.05039 -0.32847 0.05364 -0.33727 C 0.05807 -0.34953 0.06302 -0.36111 0.06822 -0.37245 C 0.07487 -0.38773 0.08164 -0.40277 0.08906 -0.4169 C 0.0996 -0.4375 0.11367 -0.4581 0.12656 -0.4743 C 0.13216 -0.48171 0.13802 -0.48889 0.14427 -0.49467 C 0.16328 -0.51273 0.17669 -0.51713 0.19843 -0.52615 C 0.20429 -0.5287 0.21002 -0.53217 0.21614 -0.53356 C 0.22265 -0.53518 0.22929 -0.53495 0.23593 -0.53541 L 0.36601 -0.5243 C 0.38007 -0.52268 0.40781 -0.51504 0.40781 -0.51481 C 0.4375 -0.50023 0.4332 -0.50648 0.45156 -0.48912 C 0.45403 -0.4868 0.45664 -0.48495 0.45885 -0.48171 C 0.46367 -0.47453 0.46848 -0.4669 0.47239 -0.45764 C 0.47447 -0.45277 0.47669 -0.44815 0.47864 -0.44282 C 0.48216 -0.4331 0.48151 -0.43125 0.48385 -0.4206 C 0.48541 -0.41319 0.48906 -0.39838 0.48906 -0.39815 C 0.48932 -0.39537 0.48971 -0.39236 0.4901 -0.38912 C 0.49049 -0.38426 0.49075 -0.3794 0.49114 -0.3743 C 0.4927 -0.35023 0.49179 -0.36342 0.49322 -0.33541 C 0.49348 -0.3294 0.49375 -0.32315 0.49427 -0.3169 C 0.49479 -0.30902 0.4957 -0.30092 0.49635 -0.29282 C 0.49674 -0.28796 0.497 -0.2831 0.49739 -0.27801 " pathEditMode="relative" rAng="0" ptsTypes="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555 L 0.00443 -0.00555 C 0.00273 -0.01111 0.00117 -0.01689 -0.00078 -0.02222 C -0.00482 -0.03379 -0.00443 -0.02916 -0.00912 -0.03888 C -0.01159 -0.04444 -0.01354 -0.05069 -0.01641 -0.05555 C -0.01771 -0.0581 -0.01927 -0.06041 -0.02057 -0.06296 C -0.0224 -0.06689 -0.02656 -0.07824 -0.02787 -0.08148 C -0.03099 -0.09074 -0.03451 -0.09976 -0.03724 -0.10925 C -0.04596 -0.1405 -0.04609 -0.13935 -0.05287 -0.16851 C -0.05703 -0.18703 -0.06276 -0.20486 -0.06537 -0.22407 C -0.06641 -0.23217 -0.06732 -0.24027 -0.06849 -0.24814 C -0.07109 -0.26689 -0.07487 -0.28495 -0.07682 -0.3037 C -0.08099 -0.34629 -0.07917 -0.32476 -0.0819 -0.36851 C -0.08125 -0.41111 -0.08138 -0.45393 -0.07995 -0.49629 C -0.07969 -0.50277 -0.07813 -0.50902 -0.07682 -0.51481 C -0.07292 -0.53125 -0.06953 -0.54814 -0.06432 -0.56296 C -0.05977 -0.57546 -0.05612 -0.58703 -0.05078 -0.59814 C -0.04492 -0.61018 -0.04037 -0.62476 -0.03307 -0.63333 C -0.02995 -0.63703 -0.02695 -0.64143 -0.0237 -0.64444 C -0.01432 -0.65347 0.00195 -0.66782 0.0138 -0.67407 C 0.03268 -0.68402 0.02865 -0.68055 0.04818 -0.68518 C 0.07305 -0.69143 0.04792 -0.68726 0.07526 -0.69074 L 0.10859 -0.68888 C 0.11745 -0.68611 0.12565 -0.67939 0.13359 -0.67222 C 0.14271 -0.66435 0.15195 -0.6574 0.16068 -0.64814 C 0.16484 -0.64398 0.16901 -0.63935 0.17318 -0.63518 C 0.17734 -0.63125 0.18164 -0.62824 0.18568 -0.62407 C 0.19362 -0.6162 0.2056 -0.59976 0.20963 -0.58703 C 0.21107 -0.58287 0.21224 -0.57824 0.2138 -0.57407 C 0.21536 -0.57013 0.21771 -0.56713 0.21901 -0.56296 C 0.23737 -0.50972 0.22227 -0.54606 0.23151 -0.52407 C 0.23229 -0.52037 0.23281 -0.51666 0.23359 -0.51296 C 0.23516 -0.50648 0.2388 -0.49236 0.24088 -0.48518 C 0.24193 -0.48217 0.24323 -0.47939 0.24401 -0.47592 C 0.24779 -0.46134 0.24518 -0.46203 0.24818 -0.44259 L 0.25026 -0.42963 C 0.25065 -0.42291 0.25091 -0.4162 0.2513 -0.40925 C 0.25169 -0.40509 0.25221 -0.40069 0.25234 -0.39629 C 0.25469 -0.34236 0.25443 -0.35231 0.25443 -0.31481 " pathEditMode="relative" ptsTypes="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648 L 0.00026 0.00648 C -0.00078 -0.00579 -0.00065 -0.01852 -0.00287 -0.03056 C -0.00456 -0.03935 -0.00834 -0.04676 -0.0112 -0.05463 C -0.02005 -0.07778 -0.02669 -0.09098 -0.03412 -0.11574 C -0.03594 -0.12153 -0.03711 -0.12778 -0.03828 -0.13426 C -0.04128 -0.14954 -0.04662 -0.18056 -0.04662 -0.18056 C -0.05013 -0.2206 -0.05052 -0.21922 -0.05078 -0.27662 C -0.05104 -0.30949 -0.05248 -0.3426 -0.04974 -0.37477 C -0.04753 -0.40301 -0.04167 -0.42986 -0.0362 -0.45625 C -0.03347 -0.46991 -0.03112 -0.4838 -0.02787 -0.49699 C -0.02409 -0.5132 -0.01211 -0.55648 -0.00599 -0.57292 C 0.01706 -0.63565 0.01549 -0.63334 0.04088 -0.67662 C 0.0444 -0.68287 0.05846 -0.70394 0.06172 -0.70625 C 0.07331 -0.71505 0.07708 -0.71852 0.08984 -0.72477 C 0.10039 -0.73033 0.10794 -0.73195 0.11901 -0.73403 C 0.12318 -0.73496 0.12734 -0.73542 0.13151 -0.73588 L 0.19297 -0.73403 C 0.20456 -0.73241 0.22734 -0.72107 0.22734 -0.72107 C 0.24036 -0.70787 0.23294 -0.71644 0.25026 -0.68959 C 0.25338 -0.68473 0.25729 -0.68102 0.25963 -0.67477 C 0.26107 -0.67107 0.26237 -0.66736 0.2638 -0.66366 C 0.26575 -0.6588 0.2681 -0.65417 0.27005 -0.64885 C 0.27213 -0.64306 0.27474 -0.63102 0.2763 -0.62477 C 0.27721 -0.62107 0.27838 -0.6176 0.27943 -0.61366 C 0.28099 -0.60741 0.28216 -0.60232 0.28255 -0.59514 C 0.28268 -0.59167 0.28255 -0.58773 0.28255 -0.58403 " pathEditMode="relative" ptsTypes="AAAAAA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3 L -0.00065 -0.00023 C 0.00065 -0.00902 0.00273 -0.01736 0.00352 -0.02615 C 0.00443 -0.03727 0.00417 -0.04838 0.00456 -0.05949 C 0.00521 -0.09236 0.00534 -0.125 0.00664 -0.15764 C 0.00911 -0.22477 0.01094 -0.25115 0.0181 -0.31134 C 0.01992 -0.32708 0.02174 -0.34259 0.02435 -0.35764 C 0.0263 -0.36967 0.02891 -0.38125 0.03164 -0.39282 C 0.03841 -0.42268 0.04492 -0.44884 0.05456 -0.47615 C 0.0599 -0.4919 0.06979 -0.51342 0.07747 -0.52615 C 0.0806 -0.53171 0.08424 -0.53657 0.08789 -0.54097 C 0.09258 -0.54699 0.0974 -0.55277 0.10247 -0.55764 C 0.11094 -0.56597 0.12031 -0.57268 0.12956 -0.57801 C 0.13398 -0.58078 0.13841 -0.58402 0.1431 -0.58541 C 0.14753 -0.58703 0.15208 -0.5868 0.15664 -0.58727 L 0.18893 -0.59097 C 0.20794 -0.58981 0.22708 -0.59027 0.24622 -0.58727 C 0.25117 -0.58657 0.25599 -0.58287 0.26081 -0.57986 C 0.26602 -0.57662 0.27135 -0.57338 0.27643 -0.56875 C 0.28477 -0.56134 0.30495 -0.52963 0.30768 -0.52615 C 0.32708 -0.50231 0.31732 -0.51527 0.33893 -0.48356 C 0.34102 -0.48055 0.34336 -0.47801 0.34518 -0.4743 C 0.34818 -0.46805 0.3543 -0.45509 0.35664 -0.44838 C 0.35794 -0.44444 0.35846 -0.43981 0.35977 -0.43541 C 0.37383 -0.38518 0.35703 -0.45115 0.3681 -0.40208 C 0.36888 -0.39838 0.37031 -0.3949 0.37122 -0.39097 C 0.37344 -0.38125 0.37331 -0.37916 0.37435 -0.36875 C 0.37461 -0.35949 0.37539 -0.35046 0.37539 -0.34097 C 0.37539 -0.32847 0.37448 -0.31782 0.37331 -0.30578 C 0.37292 -0.30277 0.37253 -0.29977 0.37227 -0.29652 " pathEditMode="relative" ptsTypes="AAAAAAAAAAAAAAAAAAAAAAAA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717 L -0.00182 0.00717 C -0.00104 -0.00093 0.00026 -0.0088 0.00026 -0.0169 C 0.00026 -0.02084 -0.00143 -0.02431 -0.00182 -0.02801 C -0.00247 -0.03912 -0.00208 -0.05047 -0.00286 -0.06135 C -0.00312 -0.06598 -0.00416 -0.07014 -0.00495 -0.07431 C -0.0056 -0.0794 -0.00638 -0.08426 -0.00703 -0.08912 C -0.00846 -0.10162 -0.00976 -0.11389 -0.0112 -0.12616 C -0.01185 -0.13311 -0.01315 -0.14653 -0.01315 -0.14653 C -0.01289 -0.19537 -0.01367 -0.24422 -0.01224 -0.29283 C -0.01172 -0.30672 -0.0082 -0.34422 -0.00495 -0.36505 C -0.00221 -0.38195 -0.00065 -0.39954 0.00339 -0.41505 C 0.0086 -0.43496 0.0138 -0.45487 0.01901 -0.47431 C 0.02214 -0.48565 0.02526 -0.49653 0.02839 -0.50764 C 0.0349 -0.53079 0.04232 -0.5588 0.05026 -0.57987 C 0.05404 -0.58982 0.05886 -0.59815 0.06276 -0.60764 C 0.06953 -0.62362 0.08594 -0.67084 0.09297 -0.67987 C 0.09688 -0.68496 0.10078 -0.68959 0.10443 -0.69468 C 0.11068 -0.70324 0.12513 -0.72639 0.13464 -0.73357 C 0.14011 -0.73774 0.17344 -0.75973 0.18255 -0.7632 C 0.2142 -0.7757 0.21485 -0.775 0.23776 -0.77801 C 0.2444 -0.77987 0.25091 -0.78264 0.25755 -0.78357 C 0.29571 -0.78889 0.36745 -0.78125 0.39193 -0.77987 C 0.39714 -0.77801 0.40261 -0.77755 0.40755 -0.77431 C 0.41537 -0.76968 0.44102 -0.75162 0.4513 -0.73912 C 0.46276 -0.7257 0.475 -0.71389 0.48464 -0.69653 C 0.48841 -0.69005 0.4974 -0.6757 0.5013 -0.66505 C 0.50521 -0.65487 0.50651 -0.64908 0.5086 -0.63727 C 0.50951 -0.63311 0.5099 -0.62871 0.51068 -0.62431 C 0.51159 -0.61991 0.51276 -0.61574 0.5138 -0.61135 C 0.51641 -0.58449 0.51276 -0.61783 0.51797 -0.58727 C 0.51862 -0.5838 0.51862 -0.57987 0.51901 -0.57616 C 0.51966 -0.57014 0.5211 -0.55764 0.5211 -0.55764 C 0.52227 -0.52315 0.52214 -0.53681 0.52214 -0.5169 " pathEditMode="relative" ptsTypes="AAAAAAAAAAAAAAAAAAAAAAAAAAAAAAA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4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5795-4B4A-2C67-7DA8-6F07C3E0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35" y="51757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accent2"/>
                </a:solidFill>
              </a:rPr>
              <a:t>What Technical Assistance do you need?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6B98A7-F1AB-F5DD-621D-4DE88002C9FE}"/>
              </a:ext>
            </a:extLst>
          </p:cNvPr>
          <p:cNvGrpSpPr/>
          <p:nvPr/>
        </p:nvGrpSpPr>
        <p:grpSpPr>
          <a:xfrm>
            <a:off x="4798422" y="662377"/>
            <a:ext cx="2595155" cy="4074679"/>
            <a:chOff x="4148477" y="1535341"/>
            <a:chExt cx="3402494" cy="469811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E49046A-6D9A-DA66-AE74-CA4E9A312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477" y="1622628"/>
              <a:ext cx="1321290" cy="1400020"/>
            </a:xfrm>
            <a:custGeom>
              <a:avLst/>
              <a:gdLst>
                <a:gd name="T0" fmla="*/ 134 w 150"/>
                <a:gd name="T1" fmla="*/ 55 h 159"/>
                <a:gd name="T2" fmla="*/ 136 w 150"/>
                <a:gd name="T3" fmla="*/ 55 h 159"/>
                <a:gd name="T4" fmla="*/ 147 w 150"/>
                <a:gd name="T5" fmla="*/ 34 h 159"/>
                <a:gd name="T6" fmla="*/ 127 w 150"/>
                <a:gd name="T7" fmla="*/ 23 h 159"/>
                <a:gd name="T8" fmla="*/ 125 w 150"/>
                <a:gd name="T9" fmla="*/ 23 h 159"/>
                <a:gd name="T10" fmla="*/ 124 w 150"/>
                <a:gd name="T11" fmla="*/ 21 h 159"/>
                <a:gd name="T12" fmla="*/ 118 w 150"/>
                <a:gd name="T13" fmla="*/ 0 h 159"/>
                <a:gd name="T14" fmla="*/ 56 w 150"/>
                <a:gd name="T15" fmla="*/ 36 h 159"/>
                <a:gd name="T16" fmla="*/ 0 w 150"/>
                <a:gd name="T17" fmla="*/ 147 h 159"/>
                <a:gd name="T18" fmla="*/ 95 w 150"/>
                <a:gd name="T19" fmla="*/ 159 h 159"/>
                <a:gd name="T20" fmla="*/ 131 w 150"/>
                <a:gd name="T21" fmla="*/ 91 h 159"/>
                <a:gd name="T22" fmla="*/ 142 w 150"/>
                <a:gd name="T23" fmla="*/ 83 h 159"/>
                <a:gd name="T24" fmla="*/ 134 w 150"/>
                <a:gd name="T25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59">
                  <a:moveTo>
                    <a:pt x="134" y="55"/>
                  </a:moveTo>
                  <a:cubicBezTo>
                    <a:pt x="136" y="55"/>
                    <a:pt x="136" y="55"/>
                    <a:pt x="136" y="55"/>
                  </a:cubicBezTo>
                  <a:cubicBezTo>
                    <a:pt x="145" y="52"/>
                    <a:pt x="150" y="43"/>
                    <a:pt x="147" y="34"/>
                  </a:cubicBezTo>
                  <a:cubicBezTo>
                    <a:pt x="145" y="25"/>
                    <a:pt x="136" y="20"/>
                    <a:pt x="127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5" y="8"/>
                    <a:pt x="74" y="20"/>
                    <a:pt x="56" y="36"/>
                  </a:cubicBezTo>
                  <a:cubicBezTo>
                    <a:pt x="21" y="66"/>
                    <a:pt x="2" y="103"/>
                    <a:pt x="0" y="147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101" y="128"/>
                    <a:pt x="113" y="106"/>
                    <a:pt x="131" y="91"/>
                  </a:cubicBezTo>
                  <a:cubicBezTo>
                    <a:pt x="134" y="88"/>
                    <a:pt x="138" y="85"/>
                    <a:pt x="142" y="83"/>
                  </a:cubicBezTo>
                  <a:lnTo>
                    <a:pt x="134" y="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F909690-517E-830B-F29F-4F3C9D9B2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309" y="1535341"/>
              <a:ext cx="1622517" cy="800990"/>
            </a:xfrm>
            <a:custGeom>
              <a:avLst/>
              <a:gdLst>
                <a:gd name="T0" fmla="*/ 6 w 184"/>
                <a:gd name="T1" fmla="*/ 29 h 91"/>
                <a:gd name="T2" fmla="*/ 29 w 184"/>
                <a:gd name="T3" fmla="*/ 43 h 91"/>
                <a:gd name="T4" fmla="*/ 17 w 184"/>
                <a:gd name="T5" fmla="*/ 68 h 91"/>
                <a:gd name="T6" fmla="*/ 23 w 184"/>
                <a:gd name="T7" fmla="*/ 91 h 91"/>
                <a:gd name="T8" fmla="*/ 75 w 184"/>
                <a:gd name="T9" fmla="*/ 78 h 91"/>
                <a:gd name="T10" fmla="*/ 124 w 184"/>
                <a:gd name="T11" fmla="*/ 89 h 91"/>
                <a:gd name="T12" fmla="*/ 143 w 184"/>
                <a:gd name="T13" fmla="*/ 69 h 91"/>
                <a:gd name="T14" fmla="*/ 145 w 184"/>
                <a:gd name="T15" fmla="*/ 70 h 91"/>
                <a:gd name="T16" fmla="*/ 157 w 184"/>
                <a:gd name="T17" fmla="*/ 75 h 91"/>
                <a:gd name="T18" fmla="*/ 168 w 184"/>
                <a:gd name="T19" fmla="*/ 70 h 91"/>
                <a:gd name="T20" fmla="*/ 173 w 184"/>
                <a:gd name="T21" fmla="*/ 58 h 91"/>
                <a:gd name="T22" fmla="*/ 168 w 184"/>
                <a:gd name="T23" fmla="*/ 46 h 91"/>
                <a:gd name="T24" fmla="*/ 166 w 184"/>
                <a:gd name="T25" fmla="*/ 45 h 91"/>
                <a:gd name="T26" fmla="*/ 168 w 184"/>
                <a:gd name="T27" fmla="*/ 43 h 91"/>
                <a:gd name="T28" fmla="*/ 184 w 184"/>
                <a:gd name="T29" fmla="*/ 26 h 91"/>
                <a:gd name="T30" fmla="*/ 70 w 184"/>
                <a:gd name="T31" fmla="*/ 0 h 91"/>
                <a:gd name="T32" fmla="*/ 0 w 184"/>
                <a:gd name="T33" fmla="*/ 9 h 91"/>
                <a:gd name="T34" fmla="*/ 6 w 184"/>
                <a:gd name="T35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91">
                  <a:moveTo>
                    <a:pt x="6" y="29"/>
                  </a:moveTo>
                  <a:cubicBezTo>
                    <a:pt x="16" y="27"/>
                    <a:pt x="26" y="33"/>
                    <a:pt x="29" y="43"/>
                  </a:cubicBezTo>
                  <a:cubicBezTo>
                    <a:pt x="32" y="53"/>
                    <a:pt x="27" y="64"/>
                    <a:pt x="17" y="68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38" y="82"/>
                    <a:pt x="55" y="78"/>
                    <a:pt x="75" y="78"/>
                  </a:cubicBezTo>
                  <a:cubicBezTo>
                    <a:pt x="94" y="78"/>
                    <a:pt x="110" y="82"/>
                    <a:pt x="124" y="8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3"/>
                    <a:pt x="152" y="75"/>
                    <a:pt x="157" y="75"/>
                  </a:cubicBezTo>
                  <a:cubicBezTo>
                    <a:pt x="161" y="75"/>
                    <a:pt x="165" y="73"/>
                    <a:pt x="168" y="70"/>
                  </a:cubicBezTo>
                  <a:cubicBezTo>
                    <a:pt x="171" y="67"/>
                    <a:pt x="173" y="62"/>
                    <a:pt x="173" y="58"/>
                  </a:cubicBezTo>
                  <a:cubicBezTo>
                    <a:pt x="173" y="54"/>
                    <a:pt x="171" y="49"/>
                    <a:pt x="168" y="46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53" y="9"/>
                    <a:pt x="115" y="0"/>
                    <a:pt x="70" y="0"/>
                  </a:cubicBezTo>
                  <a:cubicBezTo>
                    <a:pt x="45" y="0"/>
                    <a:pt x="21" y="3"/>
                    <a:pt x="0" y="9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2FAAFD3-C57F-E77D-72E4-E952935C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641" y="1781799"/>
              <a:ext cx="1208330" cy="1574595"/>
            </a:xfrm>
            <a:custGeom>
              <a:avLst/>
              <a:gdLst>
                <a:gd name="T0" fmla="*/ 45 w 137"/>
                <a:gd name="T1" fmla="*/ 17 h 179"/>
                <a:gd name="T2" fmla="*/ 50 w 137"/>
                <a:gd name="T3" fmla="*/ 30 h 179"/>
                <a:gd name="T4" fmla="*/ 44 w 137"/>
                <a:gd name="T5" fmla="*/ 45 h 179"/>
                <a:gd name="T6" fmla="*/ 30 w 137"/>
                <a:gd name="T7" fmla="*/ 51 h 179"/>
                <a:gd name="T8" fmla="*/ 16 w 137"/>
                <a:gd name="T9" fmla="*/ 46 h 179"/>
                <a:gd name="T10" fmla="*/ 0 w 137"/>
                <a:gd name="T11" fmla="*/ 63 h 179"/>
                <a:gd name="T12" fmla="*/ 13 w 137"/>
                <a:gd name="T13" fmla="*/ 72 h 179"/>
                <a:gd name="T14" fmla="*/ 37 w 137"/>
                <a:gd name="T15" fmla="*/ 123 h 179"/>
                <a:gd name="T16" fmla="*/ 32 w 137"/>
                <a:gd name="T17" fmla="*/ 146 h 179"/>
                <a:gd name="T18" fmla="*/ 61 w 137"/>
                <a:gd name="T19" fmla="*/ 155 h 179"/>
                <a:gd name="T20" fmla="*/ 60 w 137"/>
                <a:gd name="T21" fmla="*/ 157 h 179"/>
                <a:gd name="T22" fmla="*/ 62 w 137"/>
                <a:gd name="T23" fmla="*/ 170 h 179"/>
                <a:gd name="T24" fmla="*/ 72 w 137"/>
                <a:gd name="T25" fmla="*/ 178 h 179"/>
                <a:gd name="T26" fmla="*/ 84 w 137"/>
                <a:gd name="T27" fmla="*/ 176 h 179"/>
                <a:gd name="T28" fmla="*/ 92 w 137"/>
                <a:gd name="T29" fmla="*/ 167 h 179"/>
                <a:gd name="T30" fmla="*/ 93 w 137"/>
                <a:gd name="T31" fmla="*/ 165 h 179"/>
                <a:gd name="T32" fmla="*/ 95 w 137"/>
                <a:gd name="T33" fmla="*/ 165 h 179"/>
                <a:gd name="T34" fmla="*/ 127 w 137"/>
                <a:gd name="T35" fmla="*/ 175 h 179"/>
                <a:gd name="T36" fmla="*/ 137 w 137"/>
                <a:gd name="T37" fmla="*/ 126 h 179"/>
                <a:gd name="T38" fmla="*/ 85 w 137"/>
                <a:gd name="T39" fmla="*/ 18 h 179"/>
                <a:gd name="T40" fmla="*/ 61 w 137"/>
                <a:gd name="T41" fmla="*/ 0 h 179"/>
                <a:gd name="T42" fmla="*/ 45 w 137"/>
                <a:gd name="T43" fmla="*/ 1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179">
                  <a:moveTo>
                    <a:pt x="45" y="17"/>
                  </a:moveTo>
                  <a:cubicBezTo>
                    <a:pt x="48" y="21"/>
                    <a:pt x="50" y="25"/>
                    <a:pt x="50" y="30"/>
                  </a:cubicBezTo>
                  <a:cubicBezTo>
                    <a:pt x="50" y="35"/>
                    <a:pt x="48" y="41"/>
                    <a:pt x="44" y="45"/>
                  </a:cubicBezTo>
                  <a:cubicBezTo>
                    <a:pt x="40" y="49"/>
                    <a:pt x="35" y="51"/>
                    <a:pt x="30" y="51"/>
                  </a:cubicBezTo>
                  <a:cubicBezTo>
                    <a:pt x="25" y="51"/>
                    <a:pt x="20" y="49"/>
                    <a:pt x="16" y="4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" y="66"/>
                    <a:pt x="9" y="68"/>
                    <a:pt x="13" y="72"/>
                  </a:cubicBezTo>
                  <a:cubicBezTo>
                    <a:pt x="29" y="86"/>
                    <a:pt x="37" y="103"/>
                    <a:pt x="37" y="123"/>
                  </a:cubicBezTo>
                  <a:cubicBezTo>
                    <a:pt x="37" y="132"/>
                    <a:pt x="35" y="139"/>
                    <a:pt x="32" y="146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9" y="161"/>
                    <a:pt x="60" y="166"/>
                    <a:pt x="62" y="170"/>
                  </a:cubicBezTo>
                  <a:cubicBezTo>
                    <a:pt x="64" y="174"/>
                    <a:pt x="67" y="176"/>
                    <a:pt x="72" y="178"/>
                  </a:cubicBezTo>
                  <a:cubicBezTo>
                    <a:pt x="76" y="179"/>
                    <a:pt x="80" y="179"/>
                    <a:pt x="84" y="176"/>
                  </a:cubicBezTo>
                  <a:cubicBezTo>
                    <a:pt x="88" y="174"/>
                    <a:pt x="91" y="171"/>
                    <a:pt x="92" y="167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34" y="159"/>
                    <a:pt x="137" y="143"/>
                    <a:pt x="137" y="126"/>
                  </a:cubicBezTo>
                  <a:cubicBezTo>
                    <a:pt x="137" y="85"/>
                    <a:pt x="120" y="49"/>
                    <a:pt x="85" y="18"/>
                  </a:cubicBezTo>
                  <a:cubicBezTo>
                    <a:pt x="77" y="12"/>
                    <a:pt x="69" y="6"/>
                    <a:pt x="61" y="0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4ADB48-D32E-F0A7-3CC4-65072E1E8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454" y="3101378"/>
              <a:ext cx="1516403" cy="1091947"/>
            </a:xfrm>
            <a:custGeom>
              <a:avLst/>
              <a:gdLst>
                <a:gd name="T0" fmla="*/ 142 w 172"/>
                <a:gd name="T1" fmla="*/ 20 h 124"/>
                <a:gd name="T2" fmla="*/ 133 w 172"/>
                <a:gd name="T3" fmla="*/ 30 h 124"/>
                <a:gd name="T4" fmla="*/ 123 w 172"/>
                <a:gd name="T5" fmla="*/ 32 h 124"/>
                <a:gd name="T6" fmla="*/ 117 w 172"/>
                <a:gd name="T7" fmla="*/ 32 h 124"/>
                <a:gd name="T8" fmla="*/ 105 w 172"/>
                <a:gd name="T9" fmla="*/ 22 h 124"/>
                <a:gd name="T10" fmla="*/ 103 w 172"/>
                <a:gd name="T11" fmla="*/ 8 h 124"/>
                <a:gd name="T12" fmla="*/ 78 w 172"/>
                <a:gd name="T13" fmla="*/ 0 h 124"/>
                <a:gd name="T14" fmla="*/ 70 w 172"/>
                <a:gd name="T15" fmla="*/ 13 h 124"/>
                <a:gd name="T16" fmla="*/ 16 w 172"/>
                <a:gd name="T17" fmla="*/ 61 h 124"/>
                <a:gd name="T18" fmla="*/ 0 w 172"/>
                <a:gd name="T19" fmla="*/ 75 h 124"/>
                <a:gd name="T20" fmla="*/ 26 w 172"/>
                <a:gd name="T21" fmla="*/ 91 h 124"/>
                <a:gd name="T22" fmla="*/ 25 w 172"/>
                <a:gd name="T23" fmla="*/ 92 h 124"/>
                <a:gd name="T24" fmla="*/ 23 w 172"/>
                <a:gd name="T25" fmla="*/ 105 h 124"/>
                <a:gd name="T26" fmla="*/ 31 w 172"/>
                <a:gd name="T27" fmla="*/ 115 h 124"/>
                <a:gd name="T28" fmla="*/ 43 w 172"/>
                <a:gd name="T29" fmla="*/ 117 h 124"/>
                <a:gd name="T30" fmla="*/ 54 w 172"/>
                <a:gd name="T31" fmla="*/ 109 h 124"/>
                <a:gd name="T32" fmla="*/ 55 w 172"/>
                <a:gd name="T33" fmla="*/ 107 h 124"/>
                <a:gd name="T34" fmla="*/ 56 w 172"/>
                <a:gd name="T35" fmla="*/ 108 h 124"/>
                <a:gd name="T36" fmla="*/ 83 w 172"/>
                <a:gd name="T37" fmla="*/ 124 h 124"/>
                <a:gd name="T38" fmla="*/ 165 w 172"/>
                <a:gd name="T39" fmla="*/ 41 h 124"/>
                <a:gd name="T40" fmla="*/ 172 w 172"/>
                <a:gd name="T41" fmla="*/ 28 h 124"/>
                <a:gd name="T42" fmla="*/ 142 w 172"/>
                <a:gd name="T43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24">
                  <a:moveTo>
                    <a:pt x="142" y="20"/>
                  </a:moveTo>
                  <a:cubicBezTo>
                    <a:pt x="141" y="24"/>
                    <a:pt x="137" y="28"/>
                    <a:pt x="133" y="30"/>
                  </a:cubicBezTo>
                  <a:cubicBezTo>
                    <a:pt x="130" y="32"/>
                    <a:pt x="127" y="32"/>
                    <a:pt x="123" y="32"/>
                  </a:cubicBezTo>
                  <a:cubicBezTo>
                    <a:pt x="121" y="32"/>
                    <a:pt x="119" y="32"/>
                    <a:pt x="117" y="32"/>
                  </a:cubicBezTo>
                  <a:cubicBezTo>
                    <a:pt x="112" y="30"/>
                    <a:pt x="108" y="26"/>
                    <a:pt x="105" y="22"/>
                  </a:cubicBezTo>
                  <a:cubicBezTo>
                    <a:pt x="103" y="17"/>
                    <a:pt x="102" y="13"/>
                    <a:pt x="103" y="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5"/>
                    <a:pt x="73" y="9"/>
                    <a:pt x="70" y="13"/>
                  </a:cubicBezTo>
                  <a:cubicBezTo>
                    <a:pt x="64" y="21"/>
                    <a:pt x="46" y="37"/>
                    <a:pt x="16" y="61"/>
                  </a:cubicBezTo>
                  <a:cubicBezTo>
                    <a:pt x="10" y="66"/>
                    <a:pt x="5" y="71"/>
                    <a:pt x="0" y="75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3" y="96"/>
                    <a:pt x="22" y="101"/>
                    <a:pt x="23" y="105"/>
                  </a:cubicBezTo>
                  <a:cubicBezTo>
                    <a:pt x="24" y="109"/>
                    <a:pt x="27" y="113"/>
                    <a:pt x="31" y="115"/>
                  </a:cubicBezTo>
                  <a:cubicBezTo>
                    <a:pt x="35" y="117"/>
                    <a:pt x="39" y="118"/>
                    <a:pt x="43" y="117"/>
                  </a:cubicBezTo>
                  <a:cubicBezTo>
                    <a:pt x="48" y="116"/>
                    <a:pt x="51" y="113"/>
                    <a:pt x="54" y="109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125" y="89"/>
                    <a:pt x="152" y="61"/>
                    <a:pt x="165" y="41"/>
                  </a:cubicBezTo>
                  <a:cubicBezTo>
                    <a:pt x="168" y="37"/>
                    <a:pt x="170" y="33"/>
                    <a:pt x="172" y="28"/>
                  </a:cubicBezTo>
                  <a:lnTo>
                    <a:pt x="142" y="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5A3B3E-B979-A129-C804-0C822E6C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153" y="5415347"/>
              <a:ext cx="855758" cy="81810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4BF595A-4F6A-7B64-B076-9BC9CA33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153" y="3787696"/>
              <a:ext cx="1225446" cy="1311021"/>
            </a:xfrm>
            <a:custGeom>
              <a:avLst/>
              <a:gdLst>
                <a:gd name="T0" fmla="*/ 115 w 139"/>
                <a:gd name="T1" fmla="*/ 35 h 149"/>
                <a:gd name="T2" fmla="*/ 104 w 139"/>
                <a:gd name="T3" fmla="*/ 43 h 149"/>
                <a:gd name="T4" fmla="*/ 88 w 139"/>
                <a:gd name="T5" fmla="*/ 40 h 149"/>
                <a:gd name="T6" fmla="*/ 78 w 139"/>
                <a:gd name="T7" fmla="*/ 28 h 149"/>
                <a:gd name="T8" fmla="*/ 80 w 139"/>
                <a:gd name="T9" fmla="*/ 14 h 149"/>
                <a:gd name="T10" fmla="*/ 56 w 139"/>
                <a:gd name="T11" fmla="*/ 0 h 149"/>
                <a:gd name="T12" fmla="*/ 15 w 139"/>
                <a:gd name="T13" fmla="*/ 49 h 149"/>
                <a:gd name="T14" fmla="*/ 0 w 139"/>
                <a:gd name="T15" fmla="*/ 124 h 149"/>
                <a:gd name="T16" fmla="*/ 0 w 139"/>
                <a:gd name="T17" fmla="*/ 149 h 149"/>
                <a:gd name="T18" fmla="*/ 94 w 139"/>
                <a:gd name="T19" fmla="*/ 149 h 149"/>
                <a:gd name="T20" fmla="*/ 101 w 139"/>
                <a:gd name="T21" fmla="*/ 90 h 149"/>
                <a:gd name="T22" fmla="*/ 139 w 139"/>
                <a:gd name="T23" fmla="*/ 48 h 149"/>
                <a:gd name="T24" fmla="*/ 115 w 139"/>
                <a:gd name="T25" fmla="*/ 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9">
                  <a:moveTo>
                    <a:pt x="115" y="35"/>
                  </a:moveTo>
                  <a:cubicBezTo>
                    <a:pt x="112" y="39"/>
                    <a:pt x="108" y="41"/>
                    <a:pt x="104" y="43"/>
                  </a:cubicBezTo>
                  <a:cubicBezTo>
                    <a:pt x="98" y="44"/>
                    <a:pt x="93" y="43"/>
                    <a:pt x="88" y="40"/>
                  </a:cubicBezTo>
                  <a:cubicBezTo>
                    <a:pt x="83" y="38"/>
                    <a:pt x="80" y="33"/>
                    <a:pt x="78" y="28"/>
                  </a:cubicBezTo>
                  <a:cubicBezTo>
                    <a:pt x="77" y="23"/>
                    <a:pt x="78" y="18"/>
                    <a:pt x="80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6" y="18"/>
                    <a:pt x="22" y="34"/>
                    <a:pt x="15" y="49"/>
                  </a:cubicBezTo>
                  <a:cubicBezTo>
                    <a:pt x="5" y="69"/>
                    <a:pt x="0" y="94"/>
                    <a:pt x="0" y="124"/>
                  </a:cubicBezTo>
                  <a:cubicBezTo>
                    <a:pt x="0" y="127"/>
                    <a:pt x="0" y="135"/>
                    <a:pt x="0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20"/>
                    <a:pt x="96" y="101"/>
                    <a:pt x="101" y="90"/>
                  </a:cubicBezTo>
                  <a:cubicBezTo>
                    <a:pt x="106" y="79"/>
                    <a:pt x="119" y="65"/>
                    <a:pt x="139" y="48"/>
                  </a:cubicBezTo>
                  <a:lnTo>
                    <a:pt x="115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F04C5E1-86C0-FB66-A0A8-3618004DAFE6}"/>
              </a:ext>
            </a:extLst>
          </p:cNvPr>
          <p:cNvSpPr txBox="1">
            <a:spLocks/>
          </p:cNvSpPr>
          <p:nvPr/>
        </p:nvSpPr>
        <p:spPr>
          <a:xfrm>
            <a:off x="919676" y="2521591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8BF409-4BA0-01BD-5D9E-0CADE538CDB5}"/>
              </a:ext>
            </a:extLst>
          </p:cNvPr>
          <p:cNvSpPr txBox="1">
            <a:spLocks/>
          </p:cNvSpPr>
          <p:nvPr/>
        </p:nvSpPr>
        <p:spPr>
          <a:xfrm>
            <a:off x="8400222" y="2524197"/>
            <a:ext cx="2946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7795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FB462F-B1AE-895F-9F75-CF8BB5999769}"/>
              </a:ext>
            </a:extLst>
          </p:cNvPr>
          <p:cNvGrpSpPr/>
          <p:nvPr/>
        </p:nvGrpSpPr>
        <p:grpSpPr>
          <a:xfrm>
            <a:off x="1226797" y="843879"/>
            <a:ext cx="9848742" cy="5699595"/>
            <a:chOff x="1631504" y="1628800"/>
            <a:chExt cx="8891668" cy="4830181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94DC63A9-C43C-CEB2-9FD1-72C5BB60FA02}"/>
                </a:ext>
              </a:extLst>
            </p:cNvPr>
            <p:cNvGraphicFramePr/>
            <p:nvPr/>
          </p:nvGraphicFramePr>
          <p:xfrm>
            <a:off x="2461304" y="1628800"/>
            <a:ext cx="2088752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2C29A70D-72C2-FDCE-B461-3FC6FD185B24}"/>
                </a:ext>
              </a:extLst>
            </p:cNvPr>
            <p:cNvGraphicFramePr/>
            <p:nvPr/>
          </p:nvGraphicFramePr>
          <p:xfrm>
            <a:off x="2461304" y="1628800"/>
            <a:ext cx="2088752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808738-6AFA-3E88-C9BA-439425B3D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1696" y="1982194"/>
              <a:ext cx="7997924" cy="4100846"/>
            </a:xfrm>
            <a:prstGeom prst="rect">
              <a:avLst/>
            </a:prstGeom>
          </p:spPr>
        </p:pic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1178CB9A-9687-0BD2-81B5-E73796239E9B}"/>
                </a:ext>
              </a:extLst>
            </p:cNvPr>
            <p:cNvGraphicFramePr/>
            <p:nvPr/>
          </p:nvGraphicFramePr>
          <p:xfrm>
            <a:off x="2306002" y="1628800"/>
            <a:ext cx="2088752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6CE5313-F9B5-03B3-B821-BD378FB1674E}"/>
                </a:ext>
              </a:extLst>
            </p:cNvPr>
            <p:cNvGrpSpPr/>
            <p:nvPr/>
          </p:nvGrpSpPr>
          <p:grpSpPr>
            <a:xfrm>
              <a:off x="1631504" y="1628800"/>
              <a:ext cx="8891668" cy="4830181"/>
              <a:chOff x="262806" y="929863"/>
              <a:chExt cx="8891668" cy="5328066"/>
            </a:xfrm>
          </p:grpSpPr>
          <p:sp>
            <p:nvSpPr>
              <p:cNvPr id="10" name="Chevron 20">
                <a:extLst>
                  <a:ext uri="{FF2B5EF4-FFF2-40B4-BE49-F238E27FC236}">
                    <a16:creationId xmlns:a16="http://schemas.microsoft.com/office/drawing/2014/main" id="{83BB8EF8-05EE-9E31-FD77-68585B39AFAF}"/>
                  </a:ext>
                </a:extLst>
              </p:cNvPr>
              <p:cNvSpPr/>
              <p:nvPr/>
            </p:nvSpPr>
            <p:spPr>
              <a:xfrm>
                <a:off x="7394089" y="1063038"/>
                <a:ext cx="1501057" cy="252000"/>
              </a:xfrm>
              <a:prstGeom prst="chevron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FC4B365-6A23-A63A-A000-4D78C5FBFB4A}"/>
                  </a:ext>
                </a:extLst>
              </p:cNvPr>
              <p:cNvGrpSpPr/>
              <p:nvPr/>
            </p:nvGrpSpPr>
            <p:grpSpPr>
              <a:xfrm>
                <a:off x="262806" y="929863"/>
                <a:ext cx="8891668" cy="5328066"/>
                <a:chOff x="262806" y="929863"/>
                <a:chExt cx="8891668" cy="532806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2" name="Notched Right Arrow 22">
                  <a:extLst>
                    <a:ext uri="{FF2B5EF4-FFF2-40B4-BE49-F238E27FC236}">
                      <a16:creationId xmlns:a16="http://schemas.microsoft.com/office/drawing/2014/main" id="{141283A1-7D8B-BE48-2164-AEA6A2BC896D}"/>
                    </a:ext>
                  </a:extLst>
                </p:cNvPr>
                <p:cNvSpPr/>
                <p:nvPr/>
              </p:nvSpPr>
              <p:spPr>
                <a:xfrm>
                  <a:off x="1510582" y="929863"/>
                  <a:ext cx="2705100" cy="495300"/>
                </a:xfrm>
                <a:prstGeom prst="notchedRightArrow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Pentagon 23">
                  <a:extLst>
                    <a:ext uri="{FF2B5EF4-FFF2-40B4-BE49-F238E27FC236}">
                      <a16:creationId xmlns:a16="http://schemas.microsoft.com/office/drawing/2014/main" id="{272E47BF-94BA-890D-EF94-56F7B92C6744}"/>
                    </a:ext>
                  </a:extLst>
                </p:cNvPr>
                <p:cNvSpPr/>
                <p:nvPr/>
              </p:nvSpPr>
              <p:spPr>
                <a:xfrm>
                  <a:off x="276224" y="1044575"/>
                  <a:ext cx="1247776" cy="252000"/>
                </a:xfrm>
                <a:prstGeom prst="homePlat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Chevron 24">
                  <a:extLst>
                    <a:ext uri="{FF2B5EF4-FFF2-40B4-BE49-F238E27FC236}">
                      <a16:creationId xmlns:a16="http://schemas.microsoft.com/office/drawing/2014/main" id="{9C39B14C-F822-6492-DCA1-972B4DA035E2}"/>
                    </a:ext>
                  </a:extLst>
                </p:cNvPr>
                <p:cNvSpPr/>
                <p:nvPr/>
              </p:nvSpPr>
              <p:spPr>
                <a:xfrm>
                  <a:off x="4197107" y="1063038"/>
                  <a:ext cx="523875" cy="252000"/>
                </a:xfrm>
                <a:prstGeom prst="chevron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Notched Right Arrow 25">
                  <a:extLst>
                    <a:ext uri="{FF2B5EF4-FFF2-40B4-BE49-F238E27FC236}">
                      <a16:creationId xmlns:a16="http://schemas.microsoft.com/office/drawing/2014/main" id="{D96A2768-1899-291A-02E7-781730755474}"/>
                    </a:ext>
                  </a:extLst>
                </p:cNvPr>
                <p:cNvSpPr/>
                <p:nvPr/>
              </p:nvSpPr>
              <p:spPr>
                <a:xfrm>
                  <a:off x="4688989" y="941388"/>
                  <a:ext cx="2705100" cy="495300"/>
                </a:xfrm>
                <a:prstGeom prst="notchedRight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Bent-Up Arrow 26">
                  <a:extLst>
                    <a:ext uri="{FF2B5EF4-FFF2-40B4-BE49-F238E27FC236}">
                      <a16:creationId xmlns:a16="http://schemas.microsoft.com/office/drawing/2014/main" id="{B8C9FE90-AEB7-988D-00A2-0C1E52B88593}"/>
                    </a:ext>
                  </a:extLst>
                </p:cNvPr>
                <p:cNvSpPr/>
                <p:nvPr/>
              </p:nvSpPr>
              <p:spPr>
                <a:xfrm flipV="1">
                  <a:off x="7962030" y="1063625"/>
                  <a:ext cx="1076325" cy="689562"/>
                </a:xfrm>
                <a:prstGeom prst="bentUpArrow">
                  <a:avLst>
                    <a:gd name="adj1" fmla="val 36051"/>
                    <a:gd name="adj2" fmla="val 18784"/>
                    <a:gd name="adj3" fmla="val 20856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Notched Right Arrow 27">
                  <a:extLst>
                    <a:ext uri="{FF2B5EF4-FFF2-40B4-BE49-F238E27FC236}">
                      <a16:creationId xmlns:a16="http://schemas.microsoft.com/office/drawing/2014/main" id="{032523EF-BE65-1DA0-F0BC-F18C4F98133B}"/>
                    </a:ext>
                  </a:extLst>
                </p:cNvPr>
                <p:cNvSpPr/>
                <p:nvPr/>
              </p:nvSpPr>
              <p:spPr>
                <a:xfrm rot="5400000">
                  <a:off x="8284375" y="2101701"/>
                  <a:ext cx="1262179" cy="478019"/>
                </a:xfrm>
                <a:prstGeom prst="notchedRightArrow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Bent-Up Arrow 28">
                  <a:extLst>
                    <a:ext uri="{FF2B5EF4-FFF2-40B4-BE49-F238E27FC236}">
                      <a16:creationId xmlns:a16="http://schemas.microsoft.com/office/drawing/2014/main" id="{094F7BFA-1372-5142-C94E-54DC35925CD3}"/>
                    </a:ext>
                  </a:extLst>
                </p:cNvPr>
                <p:cNvSpPr/>
                <p:nvPr/>
              </p:nvSpPr>
              <p:spPr>
                <a:xfrm rot="5400000" flipV="1">
                  <a:off x="8319361" y="5424634"/>
                  <a:ext cx="705437" cy="732553"/>
                </a:xfrm>
                <a:prstGeom prst="bentUpArrow">
                  <a:avLst>
                    <a:gd name="adj1" fmla="val 36051"/>
                    <a:gd name="adj2" fmla="val 18784"/>
                    <a:gd name="adj3" fmla="val 20856"/>
                  </a:avLst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991C49-6A9B-48F0-755C-7E0549AE9817}"/>
                    </a:ext>
                  </a:extLst>
                </p:cNvPr>
                <p:cNvSpPr/>
                <p:nvPr/>
              </p:nvSpPr>
              <p:spPr>
                <a:xfrm rot="5400000">
                  <a:off x="8325344" y="3449418"/>
                  <a:ext cx="1190626" cy="235396"/>
                </a:xfrm>
                <a:prstGeom prst="chevron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Notched Right Arrow 30">
                  <a:extLst>
                    <a:ext uri="{FF2B5EF4-FFF2-40B4-BE49-F238E27FC236}">
                      <a16:creationId xmlns:a16="http://schemas.microsoft.com/office/drawing/2014/main" id="{E38ACFD6-7E19-2C5B-9133-05F5B37908D6}"/>
                    </a:ext>
                  </a:extLst>
                </p:cNvPr>
                <p:cNvSpPr/>
                <p:nvPr/>
              </p:nvSpPr>
              <p:spPr>
                <a:xfrm flipH="1">
                  <a:off x="6604947" y="5762629"/>
                  <a:ext cx="1738392" cy="495300"/>
                </a:xfrm>
                <a:prstGeom prst="notchedRightArrow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Chevron 31">
                  <a:extLst>
                    <a:ext uri="{FF2B5EF4-FFF2-40B4-BE49-F238E27FC236}">
                      <a16:creationId xmlns:a16="http://schemas.microsoft.com/office/drawing/2014/main" id="{EA19F39E-FDD7-84DC-A44A-6B18D4EE9EC1}"/>
                    </a:ext>
                  </a:extLst>
                </p:cNvPr>
                <p:cNvSpPr/>
                <p:nvPr/>
              </p:nvSpPr>
              <p:spPr>
                <a:xfrm rot="10800000">
                  <a:off x="4819650" y="5884279"/>
                  <a:ext cx="1789416" cy="252000"/>
                </a:xfrm>
                <a:prstGeom prst="chevron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Notched Right Arrow 32">
                  <a:extLst>
                    <a:ext uri="{FF2B5EF4-FFF2-40B4-BE49-F238E27FC236}">
                      <a16:creationId xmlns:a16="http://schemas.microsoft.com/office/drawing/2014/main" id="{AA31994D-DAF2-29DA-8362-36A11B8F7F73}"/>
                    </a:ext>
                  </a:extLst>
                </p:cNvPr>
                <p:cNvSpPr/>
                <p:nvPr/>
              </p:nvSpPr>
              <p:spPr>
                <a:xfrm flipH="1">
                  <a:off x="262806" y="5762629"/>
                  <a:ext cx="4580297" cy="495300"/>
                </a:xfrm>
                <a:prstGeom prst="notchedRightArrow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Chevron 33">
                  <a:extLst>
                    <a:ext uri="{FF2B5EF4-FFF2-40B4-BE49-F238E27FC236}">
                      <a16:creationId xmlns:a16="http://schemas.microsoft.com/office/drawing/2014/main" id="{70BC5BC6-98CA-7AB0-95B6-C2ECD8E478B6}"/>
                    </a:ext>
                  </a:extLst>
                </p:cNvPr>
                <p:cNvSpPr/>
                <p:nvPr/>
              </p:nvSpPr>
              <p:spPr>
                <a:xfrm rot="5400000">
                  <a:off x="8158658" y="4806728"/>
                  <a:ext cx="1523997" cy="235395"/>
                </a:xfrm>
                <a:prstGeom prst="chevron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Pentagon 34">
                  <a:extLst>
                    <a:ext uri="{FF2B5EF4-FFF2-40B4-BE49-F238E27FC236}">
                      <a16:creationId xmlns:a16="http://schemas.microsoft.com/office/drawing/2014/main" id="{BD8F4181-E0C4-1729-70E0-8BC73DD7AEEA}"/>
                    </a:ext>
                  </a:extLst>
                </p:cNvPr>
                <p:cNvSpPr/>
                <p:nvPr/>
              </p:nvSpPr>
              <p:spPr>
                <a:xfrm>
                  <a:off x="276224" y="1043987"/>
                  <a:ext cx="1247776" cy="252000"/>
                </a:xfrm>
                <a:prstGeom prst="homePlate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Chevron 35">
                  <a:extLst>
                    <a:ext uri="{FF2B5EF4-FFF2-40B4-BE49-F238E27FC236}">
                      <a16:creationId xmlns:a16="http://schemas.microsoft.com/office/drawing/2014/main" id="{A1CE7D2B-2739-1881-8E0A-978210F0D3C1}"/>
                    </a:ext>
                  </a:extLst>
                </p:cNvPr>
                <p:cNvSpPr/>
                <p:nvPr/>
              </p:nvSpPr>
              <p:spPr>
                <a:xfrm>
                  <a:off x="4197107" y="1062450"/>
                  <a:ext cx="523875" cy="252000"/>
                </a:xfrm>
                <a:prstGeom prst="chevron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Notched Right Arrow 36">
                  <a:extLst>
                    <a:ext uri="{FF2B5EF4-FFF2-40B4-BE49-F238E27FC236}">
                      <a16:creationId xmlns:a16="http://schemas.microsoft.com/office/drawing/2014/main" id="{5FCBBEC3-AF94-4B1D-482D-60BA4E1F927A}"/>
                    </a:ext>
                  </a:extLst>
                </p:cNvPr>
                <p:cNvSpPr/>
                <p:nvPr/>
              </p:nvSpPr>
              <p:spPr>
                <a:xfrm>
                  <a:off x="4688989" y="940800"/>
                  <a:ext cx="2705100" cy="495300"/>
                </a:xfrm>
                <a:prstGeom prst="notchedRightArrow">
                  <a:avLst/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Bent-Up Arrow 37">
                  <a:extLst>
                    <a:ext uri="{FF2B5EF4-FFF2-40B4-BE49-F238E27FC236}">
                      <a16:creationId xmlns:a16="http://schemas.microsoft.com/office/drawing/2014/main" id="{02D7987B-A979-3E2F-4501-C4EE229AAF7D}"/>
                    </a:ext>
                  </a:extLst>
                </p:cNvPr>
                <p:cNvSpPr/>
                <p:nvPr/>
              </p:nvSpPr>
              <p:spPr>
                <a:xfrm flipV="1">
                  <a:off x="7962030" y="1063038"/>
                  <a:ext cx="1076325" cy="689562"/>
                </a:xfrm>
                <a:prstGeom prst="bentUpArrow">
                  <a:avLst>
                    <a:gd name="adj1" fmla="val 36051"/>
                    <a:gd name="adj2" fmla="val 18784"/>
                    <a:gd name="adj3" fmla="val 20856"/>
                  </a:avLst>
                </a:prstGeom>
                <a:solidFill>
                  <a:srgbClr val="0052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AF511100-87DF-8953-B5EE-0F71245258BD}"/>
              </a:ext>
            </a:extLst>
          </p:cNvPr>
          <p:cNvSpPr txBox="1">
            <a:spLocks/>
          </p:cNvSpPr>
          <p:nvPr/>
        </p:nvSpPr>
        <p:spPr>
          <a:xfrm>
            <a:off x="1715770" y="273687"/>
            <a:ext cx="9231150" cy="54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99"/>
                </a:solidFill>
              </a:rPr>
              <a:t>Application Process – </a:t>
            </a:r>
            <a:r>
              <a:rPr lang="en-US" b="1" dirty="0">
                <a:solidFill>
                  <a:schemeClr val="accent2"/>
                </a:solidFill>
              </a:rPr>
              <a:t>interactive with EIB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7796E3-3305-9EC4-B975-697136927A8B}"/>
              </a:ext>
            </a:extLst>
          </p:cNvPr>
          <p:cNvSpPr/>
          <p:nvPr/>
        </p:nvSpPr>
        <p:spPr>
          <a:xfrm>
            <a:off x="2911493" y="1524474"/>
            <a:ext cx="2528574" cy="2447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F511100-87DF-8953-B5EE-0F71245258BD}"/>
              </a:ext>
            </a:extLst>
          </p:cNvPr>
          <p:cNvSpPr txBox="1">
            <a:spLocks/>
          </p:cNvSpPr>
          <p:nvPr/>
        </p:nvSpPr>
        <p:spPr>
          <a:xfrm>
            <a:off x="1715770" y="273687"/>
            <a:ext cx="9231150" cy="54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99"/>
                </a:solidFill>
              </a:rPr>
              <a:t>Pre-application (1)</a:t>
            </a:r>
            <a:endParaRPr lang="en-GB" b="1" dirty="0">
              <a:solidFill>
                <a:srgbClr val="000099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53EBC64-428F-534D-0FDD-AF783991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770" y="823331"/>
            <a:ext cx="7677150" cy="59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3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5383F01-1B80-63E9-C705-FB9519289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848" y="619854"/>
            <a:ext cx="2640984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F5795-4B4A-2C67-7DA8-6F07C3E0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34" y="4908588"/>
            <a:ext cx="10912445" cy="1325563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2"/>
                </a:solidFill>
              </a:rPr>
              <a:t>We are here to help 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6B98A7-F1AB-F5DD-621D-4DE88002C9FE}"/>
              </a:ext>
            </a:extLst>
          </p:cNvPr>
          <p:cNvGrpSpPr/>
          <p:nvPr/>
        </p:nvGrpSpPr>
        <p:grpSpPr>
          <a:xfrm>
            <a:off x="4798422" y="662377"/>
            <a:ext cx="2595155" cy="4074679"/>
            <a:chOff x="4148477" y="1535341"/>
            <a:chExt cx="3402494" cy="469811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E49046A-6D9A-DA66-AE74-CA4E9A312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477" y="1622628"/>
              <a:ext cx="1321290" cy="1400020"/>
            </a:xfrm>
            <a:custGeom>
              <a:avLst/>
              <a:gdLst>
                <a:gd name="T0" fmla="*/ 134 w 150"/>
                <a:gd name="T1" fmla="*/ 55 h 159"/>
                <a:gd name="T2" fmla="*/ 136 w 150"/>
                <a:gd name="T3" fmla="*/ 55 h 159"/>
                <a:gd name="T4" fmla="*/ 147 w 150"/>
                <a:gd name="T5" fmla="*/ 34 h 159"/>
                <a:gd name="T6" fmla="*/ 127 w 150"/>
                <a:gd name="T7" fmla="*/ 23 h 159"/>
                <a:gd name="T8" fmla="*/ 125 w 150"/>
                <a:gd name="T9" fmla="*/ 23 h 159"/>
                <a:gd name="T10" fmla="*/ 124 w 150"/>
                <a:gd name="T11" fmla="*/ 21 h 159"/>
                <a:gd name="T12" fmla="*/ 118 w 150"/>
                <a:gd name="T13" fmla="*/ 0 h 159"/>
                <a:gd name="T14" fmla="*/ 56 w 150"/>
                <a:gd name="T15" fmla="*/ 36 h 159"/>
                <a:gd name="T16" fmla="*/ 0 w 150"/>
                <a:gd name="T17" fmla="*/ 147 h 159"/>
                <a:gd name="T18" fmla="*/ 95 w 150"/>
                <a:gd name="T19" fmla="*/ 159 h 159"/>
                <a:gd name="T20" fmla="*/ 131 w 150"/>
                <a:gd name="T21" fmla="*/ 91 h 159"/>
                <a:gd name="T22" fmla="*/ 142 w 150"/>
                <a:gd name="T23" fmla="*/ 83 h 159"/>
                <a:gd name="T24" fmla="*/ 134 w 150"/>
                <a:gd name="T25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59">
                  <a:moveTo>
                    <a:pt x="134" y="55"/>
                  </a:moveTo>
                  <a:cubicBezTo>
                    <a:pt x="136" y="55"/>
                    <a:pt x="136" y="55"/>
                    <a:pt x="136" y="55"/>
                  </a:cubicBezTo>
                  <a:cubicBezTo>
                    <a:pt x="145" y="52"/>
                    <a:pt x="150" y="43"/>
                    <a:pt x="147" y="34"/>
                  </a:cubicBezTo>
                  <a:cubicBezTo>
                    <a:pt x="145" y="25"/>
                    <a:pt x="136" y="20"/>
                    <a:pt x="127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5" y="8"/>
                    <a:pt x="74" y="20"/>
                    <a:pt x="56" y="36"/>
                  </a:cubicBezTo>
                  <a:cubicBezTo>
                    <a:pt x="21" y="66"/>
                    <a:pt x="2" y="103"/>
                    <a:pt x="0" y="147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101" y="128"/>
                    <a:pt x="113" y="106"/>
                    <a:pt x="131" y="91"/>
                  </a:cubicBezTo>
                  <a:cubicBezTo>
                    <a:pt x="134" y="88"/>
                    <a:pt x="138" y="85"/>
                    <a:pt x="142" y="83"/>
                  </a:cubicBezTo>
                  <a:lnTo>
                    <a:pt x="134" y="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F909690-517E-830B-F29F-4F3C9D9B2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309" y="1535341"/>
              <a:ext cx="1622517" cy="800990"/>
            </a:xfrm>
            <a:custGeom>
              <a:avLst/>
              <a:gdLst>
                <a:gd name="T0" fmla="*/ 6 w 184"/>
                <a:gd name="T1" fmla="*/ 29 h 91"/>
                <a:gd name="T2" fmla="*/ 29 w 184"/>
                <a:gd name="T3" fmla="*/ 43 h 91"/>
                <a:gd name="T4" fmla="*/ 17 w 184"/>
                <a:gd name="T5" fmla="*/ 68 h 91"/>
                <a:gd name="T6" fmla="*/ 23 w 184"/>
                <a:gd name="T7" fmla="*/ 91 h 91"/>
                <a:gd name="T8" fmla="*/ 75 w 184"/>
                <a:gd name="T9" fmla="*/ 78 h 91"/>
                <a:gd name="T10" fmla="*/ 124 w 184"/>
                <a:gd name="T11" fmla="*/ 89 h 91"/>
                <a:gd name="T12" fmla="*/ 143 w 184"/>
                <a:gd name="T13" fmla="*/ 69 h 91"/>
                <a:gd name="T14" fmla="*/ 145 w 184"/>
                <a:gd name="T15" fmla="*/ 70 h 91"/>
                <a:gd name="T16" fmla="*/ 157 w 184"/>
                <a:gd name="T17" fmla="*/ 75 h 91"/>
                <a:gd name="T18" fmla="*/ 168 w 184"/>
                <a:gd name="T19" fmla="*/ 70 h 91"/>
                <a:gd name="T20" fmla="*/ 173 w 184"/>
                <a:gd name="T21" fmla="*/ 58 h 91"/>
                <a:gd name="T22" fmla="*/ 168 w 184"/>
                <a:gd name="T23" fmla="*/ 46 h 91"/>
                <a:gd name="T24" fmla="*/ 166 w 184"/>
                <a:gd name="T25" fmla="*/ 45 h 91"/>
                <a:gd name="T26" fmla="*/ 168 w 184"/>
                <a:gd name="T27" fmla="*/ 43 h 91"/>
                <a:gd name="T28" fmla="*/ 184 w 184"/>
                <a:gd name="T29" fmla="*/ 26 h 91"/>
                <a:gd name="T30" fmla="*/ 70 w 184"/>
                <a:gd name="T31" fmla="*/ 0 h 91"/>
                <a:gd name="T32" fmla="*/ 0 w 184"/>
                <a:gd name="T33" fmla="*/ 9 h 91"/>
                <a:gd name="T34" fmla="*/ 6 w 184"/>
                <a:gd name="T35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91">
                  <a:moveTo>
                    <a:pt x="6" y="29"/>
                  </a:moveTo>
                  <a:cubicBezTo>
                    <a:pt x="16" y="27"/>
                    <a:pt x="26" y="33"/>
                    <a:pt x="29" y="43"/>
                  </a:cubicBezTo>
                  <a:cubicBezTo>
                    <a:pt x="32" y="53"/>
                    <a:pt x="27" y="64"/>
                    <a:pt x="17" y="68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38" y="82"/>
                    <a:pt x="55" y="78"/>
                    <a:pt x="75" y="78"/>
                  </a:cubicBezTo>
                  <a:cubicBezTo>
                    <a:pt x="94" y="78"/>
                    <a:pt x="110" y="82"/>
                    <a:pt x="124" y="8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3"/>
                    <a:pt x="152" y="75"/>
                    <a:pt x="157" y="75"/>
                  </a:cubicBezTo>
                  <a:cubicBezTo>
                    <a:pt x="161" y="75"/>
                    <a:pt x="165" y="73"/>
                    <a:pt x="168" y="70"/>
                  </a:cubicBezTo>
                  <a:cubicBezTo>
                    <a:pt x="171" y="67"/>
                    <a:pt x="173" y="62"/>
                    <a:pt x="173" y="58"/>
                  </a:cubicBezTo>
                  <a:cubicBezTo>
                    <a:pt x="173" y="54"/>
                    <a:pt x="171" y="49"/>
                    <a:pt x="168" y="46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53" y="9"/>
                    <a:pt x="115" y="0"/>
                    <a:pt x="70" y="0"/>
                  </a:cubicBezTo>
                  <a:cubicBezTo>
                    <a:pt x="45" y="0"/>
                    <a:pt x="21" y="3"/>
                    <a:pt x="0" y="9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2FAAFD3-C57F-E77D-72E4-E952935C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641" y="1781799"/>
              <a:ext cx="1208330" cy="1574595"/>
            </a:xfrm>
            <a:custGeom>
              <a:avLst/>
              <a:gdLst>
                <a:gd name="T0" fmla="*/ 45 w 137"/>
                <a:gd name="T1" fmla="*/ 17 h 179"/>
                <a:gd name="T2" fmla="*/ 50 w 137"/>
                <a:gd name="T3" fmla="*/ 30 h 179"/>
                <a:gd name="T4" fmla="*/ 44 w 137"/>
                <a:gd name="T5" fmla="*/ 45 h 179"/>
                <a:gd name="T6" fmla="*/ 30 w 137"/>
                <a:gd name="T7" fmla="*/ 51 h 179"/>
                <a:gd name="T8" fmla="*/ 16 w 137"/>
                <a:gd name="T9" fmla="*/ 46 h 179"/>
                <a:gd name="T10" fmla="*/ 0 w 137"/>
                <a:gd name="T11" fmla="*/ 63 h 179"/>
                <a:gd name="T12" fmla="*/ 13 w 137"/>
                <a:gd name="T13" fmla="*/ 72 h 179"/>
                <a:gd name="T14" fmla="*/ 37 w 137"/>
                <a:gd name="T15" fmla="*/ 123 h 179"/>
                <a:gd name="T16" fmla="*/ 32 w 137"/>
                <a:gd name="T17" fmla="*/ 146 h 179"/>
                <a:gd name="T18" fmla="*/ 61 w 137"/>
                <a:gd name="T19" fmla="*/ 155 h 179"/>
                <a:gd name="T20" fmla="*/ 60 w 137"/>
                <a:gd name="T21" fmla="*/ 157 h 179"/>
                <a:gd name="T22" fmla="*/ 62 w 137"/>
                <a:gd name="T23" fmla="*/ 170 h 179"/>
                <a:gd name="T24" fmla="*/ 72 w 137"/>
                <a:gd name="T25" fmla="*/ 178 h 179"/>
                <a:gd name="T26" fmla="*/ 84 w 137"/>
                <a:gd name="T27" fmla="*/ 176 h 179"/>
                <a:gd name="T28" fmla="*/ 92 w 137"/>
                <a:gd name="T29" fmla="*/ 167 h 179"/>
                <a:gd name="T30" fmla="*/ 93 w 137"/>
                <a:gd name="T31" fmla="*/ 165 h 179"/>
                <a:gd name="T32" fmla="*/ 95 w 137"/>
                <a:gd name="T33" fmla="*/ 165 h 179"/>
                <a:gd name="T34" fmla="*/ 127 w 137"/>
                <a:gd name="T35" fmla="*/ 175 h 179"/>
                <a:gd name="T36" fmla="*/ 137 w 137"/>
                <a:gd name="T37" fmla="*/ 126 h 179"/>
                <a:gd name="T38" fmla="*/ 85 w 137"/>
                <a:gd name="T39" fmla="*/ 18 h 179"/>
                <a:gd name="T40" fmla="*/ 61 w 137"/>
                <a:gd name="T41" fmla="*/ 0 h 179"/>
                <a:gd name="T42" fmla="*/ 45 w 137"/>
                <a:gd name="T43" fmla="*/ 1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179">
                  <a:moveTo>
                    <a:pt x="45" y="17"/>
                  </a:moveTo>
                  <a:cubicBezTo>
                    <a:pt x="48" y="21"/>
                    <a:pt x="50" y="25"/>
                    <a:pt x="50" y="30"/>
                  </a:cubicBezTo>
                  <a:cubicBezTo>
                    <a:pt x="50" y="35"/>
                    <a:pt x="48" y="41"/>
                    <a:pt x="44" y="45"/>
                  </a:cubicBezTo>
                  <a:cubicBezTo>
                    <a:pt x="40" y="49"/>
                    <a:pt x="35" y="51"/>
                    <a:pt x="30" y="51"/>
                  </a:cubicBezTo>
                  <a:cubicBezTo>
                    <a:pt x="25" y="51"/>
                    <a:pt x="20" y="49"/>
                    <a:pt x="16" y="4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" y="66"/>
                    <a:pt x="9" y="68"/>
                    <a:pt x="13" y="72"/>
                  </a:cubicBezTo>
                  <a:cubicBezTo>
                    <a:pt x="29" y="86"/>
                    <a:pt x="37" y="103"/>
                    <a:pt x="37" y="123"/>
                  </a:cubicBezTo>
                  <a:cubicBezTo>
                    <a:pt x="37" y="132"/>
                    <a:pt x="35" y="139"/>
                    <a:pt x="32" y="146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9" y="161"/>
                    <a:pt x="60" y="166"/>
                    <a:pt x="62" y="170"/>
                  </a:cubicBezTo>
                  <a:cubicBezTo>
                    <a:pt x="64" y="174"/>
                    <a:pt x="67" y="176"/>
                    <a:pt x="72" y="178"/>
                  </a:cubicBezTo>
                  <a:cubicBezTo>
                    <a:pt x="76" y="179"/>
                    <a:pt x="80" y="179"/>
                    <a:pt x="84" y="176"/>
                  </a:cubicBezTo>
                  <a:cubicBezTo>
                    <a:pt x="88" y="174"/>
                    <a:pt x="91" y="171"/>
                    <a:pt x="92" y="167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34" y="159"/>
                    <a:pt x="137" y="143"/>
                    <a:pt x="137" y="126"/>
                  </a:cubicBezTo>
                  <a:cubicBezTo>
                    <a:pt x="137" y="85"/>
                    <a:pt x="120" y="49"/>
                    <a:pt x="85" y="18"/>
                  </a:cubicBezTo>
                  <a:cubicBezTo>
                    <a:pt x="77" y="12"/>
                    <a:pt x="69" y="6"/>
                    <a:pt x="61" y="0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4ADB48-D32E-F0A7-3CC4-65072E1E8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454" y="3101378"/>
              <a:ext cx="1516403" cy="1091947"/>
            </a:xfrm>
            <a:custGeom>
              <a:avLst/>
              <a:gdLst>
                <a:gd name="T0" fmla="*/ 142 w 172"/>
                <a:gd name="T1" fmla="*/ 20 h 124"/>
                <a:gd name="T2" fmla="*/ 133 w 172"/>
                <a:gd name="T3" fmla="*/ 30 h 124"/>
                <a:gd name="T4" fmla="*/ 123 w 172"/>
                <a:gd name="T5" fmla="*/ 32 h 124"/>
                <a:gd name="T6" fmla="*/ 117 w 172"/>
                <a:gd name="T7" fmla="*/ 32 h 124"/>
                <a:gd name="T8" fmla="*/ 105 w 172"/>
                <a:gd name="T9" fmla="*/ 22 h 124"/>
                <a:gd name="T10" fmla="*/ 103 w 172"/>
                <a:gd name="T11" fmla="*/ 8 h 124"/>
                <a:gd name="T12" fmla="*/ 78 w 172"/>
                <a:gd name="T13" fmla="*/ 0 h 124"/>
                <a:gd name="T14" fmla="*/ 70 w 172"/>
                <a:gd name="T15" fmla="*/ 13 h 124"/>
                <a:gd name="T16" fmla="*/ 16 w 172"/>
                <a:gd name="T17" fmla="*/ 61 h 124"/>
                <a:gd name="T18" fmla="*/ 0 w 172"/>
                <a:gd name="T19" fmla="*/ 75 h 124"/>
                <a:gd name="T20" fmla="*/ 26 w 172"/>
                <a:gd name="T21" fmla="*/ 91 h 124"/>
                <a:gd name="T22" fmla="*/ 25 w 172"/>
                <a:gd name="T23" fmla="*/ 92 h 124"/>
                <a:gd name="T24" fmla="*/ 23 w 172"/>
                <a:gd name="T25" fmla="*/ 105 h 124"/>
                <a:gd name="T26" fmla="*/ 31 w 172"/>
                <a:gd name="T27" fmla="*/ 115 h 124"/>
                <a:gd name="T28" fmla="*/ 43 w 172"/>
                <a:gd name="T29" fmla="*/ 117 h 124"/>
                <a:gd name="T30" fmla="*/ 54 w 172"/>
                <a:gd name="T31" fmla="*/ 109 h 124"/>
                <a:gd name="T32" fmla="*/ 55 w 172"/>
                <a:gd name="T33" fmla="*/ 107 h 124"/>
                <a:gd name="T34" fmla="*/ 56 w 172"/>
                <a:gd name="T35" fmla="*/ 108 h 124"/>
                <a:gd name="T36" fmla="*/ 83 w 172"/>
                <a:gd name="T37" fmla="*/ 124 h 124"/>
                <a:gd name="T38" fmla="*/ 165 w 172"/>
                <a:gd name="T39" fmla="*/ 41 h 124"/>
                <a:gd name="T40" fmla="*/ 172 w 172"/>
                <a:gd name="T41" fmla="*/ 28 h 124"/>
                <a:gd name="T42" fmla="*/ 142 w 172"/>
                <a:gd name="T43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24">
                  <a:moveTo>
                    <a:pt x="142" y="20"/>
                  </a:moveTo>
                  <a:cubicBezTo>
                    <a:pt x="141" y="24"/>
                    <a:pt x="137" y="28"/>
                    <a:pt x="133" y="30"/>
                  </a:cubicBezTo>
                  <a:cubicBezTo>
                    <a:pt x="130" y="32"/>
                    <a:pt x="127" y="32"/>
                    <a:pt x="123" y="32"/>
                  </a:cubicBezTo>
                  <a:cubicBezTo>
                    <a:pt x="121" y="32"/>
                    <a:pt x="119" y="32"/>
                    <a:pt x="117" y="32"/>
                  </a:cubicBezTo>
                  <a:cubicBezTo>
                    <a:pt x="112" y="30"/>
                    <a:pt x="108" y="26"/>
                    <a:pt x="105" y="22"/>
                  </a:cubicBezTo>
                  <a:cubicBezTo>
                    <a:pt x="103" y="17"/>
                    <a:pt x="102" y="13"/>
                    <a:pt x="103" y="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5"/>
                    <a:pt x="73" y="9"/>
                    <a:pt x="70" y="13"/>
                  </a:cubicBezTo>
                  <a:cubicBezTo>
                    <a:pt x="64" y="21"/>
                    <a:pt x="46" y="37"/>
                    <a:pt x="16" y="61"/>
                  </a:cubicBezTo>
                  <a:cubicBezTo>
                    <a:pt x="10" y="66"/>
                    <a:pt x="5" y="71"/>
                    <a:pt x="0" y="75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3" y="96"/>
                    <a:pt x="22" y="101"/>
                    <a:pt x="23" y="105"/>
                  </a:cubicBezTo>
                  <a:cubicBezTo>
                    <a:pt x="24" y="109"/>
                    <a:pt x="27" y="113"/>
                    <a:pt x="31" y="115"/>
                  </a:cubicBezTo>
                  <a:cubicBezTo>
                    <a:pt x="35" y="117"/>
                    <a:pt x="39" y="118"/>
                    <a:pt x="43" y="117"/>
                  </a:cubicBezTo>
                  <a:cubicBezTo>
                    <a:pt x="48" y="116"/>
                    <a:pt x="51" y="113"/>
                    <a:pt x="54" y="109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125" y="89"/>
                    <a:pt x="152" y="61"/>
                    <a:pt x="165" y="41"/>
                  </a:cubicBezTo>
                  <a:cubicBezTo>
                    <a:pt x="168" y="37"/>
                    <a:pt x="170" y="33"/>
                    <a:pt x="172" y="28"/>
                  </a:cubicBezTo>
                  <a:lnTo>
                    <a:pt x="142" y="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5A3B3E-B979-A129-C804-0C822E6C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153" y="5415347"/>
              <a:ext cx="855758" cy="81810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4BF595A-4F6A-7B64-B076-9BC9CA33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153" y="3787696"/>
              <a:ext cx="1225446" cy="1311021"/>
            </a:xfrm>
            <a:custGeom>
              <a:avLst/>
              <a:gdLst>
                <a:gd name="T0" fmla="*/ 115 w 139"/>
                <a:gd name="T1" fmla="*/ 35 h 149"/>
                <a:gd name="T2" fmla="*/ 104 w 139"/>
                <a:gd name="T3" fmla="*/ 43 h 149"/>
                <a:gd name="T4" fmla="*/ 88 w 139"/>
                <a:gd name="T5" fmla="*/ 40 h 149"/>
                <a:gd name="T6" fmla="*/ 78 w 139"/>
                <a:gd name="T7" fmla="*/ 28 h 149"/>
                <a:gd name="T8" fmla="*/ 80 w 139"/>
                <a:gd name="T9" fmla="*/ 14 h 149"/>
                <a:gd name="T10" fmla="*/ 56 w 139"/>
                <a:gd name="T11" fmla="*/ 0 h 149"/>
                <a:gd name="T12" fmla="*/ 15 w 139"/>
                <a:gd name="T13" fmla="*/ 49 h 149"/>
                <a:gd name="T14" fmla="*/ 0 w 139"/>
                <a:gd name="T15" fmla="*/ 124 h 149"/>
                <a:gd name="T16" fmla="*/ 0 w 139"/>
                <a:gd name="T17" fmla="*/ 149 h 149"/>
                <a:gd name="T18" fmla="*/ 94 w 139"/>
                <a:gd name="T19" fmla="*/ 149 h 149"/>
                <a:gd name="T20" fmla="*/ 101 w 139"/>
                <a:gd name="T21" fmla="*/ 90 h 149"/>
                <a:gd name="T22" fmla="*/ 139 w 139"/>
                <a:gd name="T23" fmla="*/ 48 h 149"/>
                <a:gd name="T24" fmla="*/ 115 w 139"/>
                <a:gd name="T25" fmla="*/ 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9">
                  <a:moveTo>
                    <a:pt x="115" y="35"/>
                  </a:moveTo>
                  <a:cubicBezTo>
                    <a:pt x="112" y="39"/>
                    <a:pt x="108" y="41"/>
                    <a:pt x="104" y="43"/>
                  </a:cubicBezTo>
                  <a:cubicBezTo>
                    <a:pt x="98" y="44"/>
                    <a:pt x="93" y="43"/>
                    <a:pt x="88" y="40"/>
                  </a:cubicBezTo>
                  <a:cubicBezTo>
                    <a:pt x="83" y="38"/>
                    <a:pt x="80" y="33"/>
                    <a:pt x="78" y="28"/>
                  </a:cubicBezTo>
                  <a:cubicBezTo>
                    <a:pt x="77" y="23"/>
                    <a:pt x="78" y="18"/>
                    <a:pt x="80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6" y="18"/>
                    <a:pt x="22" y="34"/>
                    <a:pt x="15" y="49"/>
                  </a:cubicBezTo>
                  <a:cubicBezTo>
                    <a:pt x="5" y="69"/>
                    <a:pt x="0" y="94"/>
                    <a:pt x="0" y="124"/>
                  </a:cubicBezTo>
                  <a:cubicBezTo>
                    <a:pt x="0" y="127"/>
                    <a:pt x="0" y="135"/>
                    <a:pt x="0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20"/>
                    <a:pt x="96" y="101"/>
                    <a:pt x="101" y="90"/>
                  </a:cubicBezTo>
                  <a:cubicBezTo>
                    <a:pt x="106" y="79"/>
                    <a:pt x="119" y="65"/>
                    <a:pt x="139" y="48"/>
                  </a:cubicBezTo>
                  <a:lnTo>
                    <a:pt x="115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F04C5E1-86C0-FB66-A0A8-3618004DAFE6}"/>
              </a:ext>
            </a:extLst>
          </p:cNvPr>
          <p:cNvSpPr txBox="1">
            <a:spLocks/>
          </p:cNvSpPr>
          <p:nvPr/>
        </p:nvSpPr>
        <p:spPr>
          <a:xfrm>
            <a:off x="919676" y="2521591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6EC766E-0A04-FD79-884C-507F592CA76F}"/>
              </a:ext>
            </a:extLst>
          </p:cNvPr>
          <p:cNvSpPr/>
          <p:nvPr/>
        </p:nvSpPr>
        <p:spPr>
          <a:xfrm>
            <a:off x="8294470" y="-192951"/>
            <a:ext cx="3641110" cy="5750669"/>
          </a:xfrm>
          <a:prstGeom prst="mathMultiply">
            <a:avLst>
              <a:gd name="adj1" fmla="val 51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F511100-87DF-8953-B5EE-0F71245258BD}"/>
              </a:ext>
            </a:extLst>
          </p:cNvPr>
          <p:cNvSpPr txBox="1">
            <a:spLocks/>
          </p:cNvSpPr>
          <p:nvPr/>
        </p:nvSpPr>
        <p:spPr>
          <a:xfrm>
            <a:off x="1715770" y="273687"/>
            <a:ext cx="9231150" cy="54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99"/>
                </a:solidFill>
              </a:rPr>
              <a:t>Pre-application (2)</a:t>
            </a:r>
            <a:endParaRPr lang="en-GB" b="1" dirty="0">
              <a:solidFill>
                <a:srgbClr val="00009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0461B-18C1-8FDA-A4B2-29D416B72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770" y="808462"/>
            <a:ext cx="7077076" cy="5911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F7E7DC-CD26-167E-79B9-1D0406A5B120}"/>
              </a:ext>
            </a:extLst>
          </p:cNvPr>
          <p:cNvSpPr/>
          <p:nvPr/>
        </p:nvSpPr>
        <p:spPr>
          <a:xfrm>
            <a:off x="1715770" y="3505200"/>
            <a:ext cx="7077076" cy="657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291A8FC-29F7-0E09-EE5D-49CFFFB8A835}"/>
              </a:ext>
            </a:extLst>
          </p:cNvPr>
          <p:cNvSpPr/>
          <p:nvPr/>
        </p:nvSpPr>
        <p:spPr>
          <a:xfrm>
            <a:off x="7267073" y="137848"/>
            <a:ext cx="4813105" cy="5745594"/>
          </a:xfrm>
          <a:prstGeom prst="wedgeRoundRectCallout">
            <a:avLst>
              <a:gd name="adj1" fmla="val -126129"/>
              <a:gd name="adj2" fmla="val 1584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EE in buildings: 20 buildings (75,000 m2) owned by government and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EE measures include: HVAC, lighting, insulation.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35% energy efficiency achieved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 in buildings: solar PV and solar DHW on rooftops and carparks.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Installed capacity: 100 </a:t>
            </a:r>
            <a:r>
              <a:rPr lang="en-US" sz="2400" dirty="0" err="1"/>
              <a:t>kWp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EE in street lighting: : upgrade to LED. 5,000 lighting points to be retrofitted. 80% energy efficiency achieved. </a:t>
            </a:r>
          </a:p>
        </p:txBody>
      </p:sp>
    </p:spTree>
    <p:extLst>
      <p:ext uri="{BB962C8B-B14F-4D97-AF65-F5344CB8AC3E}">
        <p14:creationId xmlns:p14="http://schemas.microsoft.com/office/powerpoint/2010/main" val="2262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83812A-26C9-384D-5919-AEF8521690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770" y="909056"/>
            <a:ext cx="8926543" cy="583464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AF511100-87DF-8953-B5EE-0F71245258BD}"/>
              </a:ext>
            </a:extLst>
          </p:cNvPr>
          <p:cNvSpPr txBox="1">
            <a:spLocks/>
          </p:cNvSpPr>
          <p:nvPr/>
        </p:nvSpPr>
        <p:spPr>
          <a:xfrm>
            <a:off x="1715770" y="273687"/>
            <a:ext cx="9231150" cy="54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99"/>
                </a:solidFill>
              </a:rPr>
              <a:t>Pre-application (3)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4AEFBE-C241-D9DD-AB09-F37435841595}"/>
              </a:ext>
            </a:extLst>
          </p:cNvPr>
          <p:cNvSpPr/>
          <p:nvPr/>
        </p:nvSpPr>
        <p:spPr>
          <a:xfrm>
            <a:off x="1715770" y="1372975"/>
            <a:ext cx="8895080" cy="703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50E1B-7112-A8E6-A94A-26B65F8098A7}"/>
              </a:ext>
            </a:extLst>
          </p:cNvPr>
          <p:cNvSpPr/>
          <p:nvPr/>
        </p:nvSpPr>
        <p:spPr>
          <a:xfrm>
            <a:off x="1715770" y="2274356"/>
            <a:ext cx="8895080" cy="703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8C599-07F1-F289-B94B-8D2DF9EB7EB8}"/>
              </a:ext>
            </a:extLst>
          </p:cNvPr>
          <p:cNvSpPr/>
          <p:nvPr/>
        </p:nvSpPr>
        <p:spPr>
          <a:xfrm>
            <a:off x="1715770" y="3175737"/>
            <a:ext cx="8895080" cy="900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9CF21-90AC-0E93-3FD3-8A93915038E0}"/>
              </a:ext>
            </a:extLst>
          </p:cNvPr>
          <p:cNvSpPr/>
          <p:nvPr/>
        </p:nvSpPr>
        <p:spPr>
          <a:xfrm>
            <a:off x="5487670" y="4413987"/>
            <a:ext cx="2294255" cy="166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64080DE-EA38-B30A-AFFF-17B484525BFB}"/>
              </a:ext>
            </a:extLst>
          </p:cNvPr>
          <p:cNvSpPr/>
          <p:nvPr/>
        </p:nvSpPr>
        <p:spPr>
          <a:xfrm>
            <a:off x="5487670" y="203350"/>
            <a:ext cx="4813105" cy="4837882"/>
          </a:xfrm>
          <a:prstGeom prst="wedgeRoundRectCallout">
            <a:avLst>
              <a:gd name="adj1" fmla="val -77883"/>
              <a:gd name="adj2" fmla="val -21899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Agency will manage project. Mandate from Ministry of Finance.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Agreement with National Association of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ELENA Project Team – existing staff of Agency + 2 new hires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Consultants will be hired for extra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staff from each municipality will be nominated to liaise and provide data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EC6540-4F1B-3087-B51B-BE0860450333}"/>
              </a:ext>
            </a:extLst>
          </p:cNvPr>
          <p:cNvSpPr/>
          <p:nvPr/>
        </p:nvSpPr>
        <p:spPr>
          <a:xfrm>
            <a:off x="6256268" y="1239068"/>
            <a:ext cx="4813105" cy="4837882"/>
          </a:xfrm>
          <a:prstGeom prst="wedgeRoundRectCallout">
            <a:avLst>
              <a:gd name="adj1" fmla="val -92382"/>
              <a:gd name="adj2" fmla="val -2015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ELENA will help to speed up implementation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Agency needs more staff to increase support to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Municipalities lack resources to put into action the Climate and Energy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Shortage of skills is some areas: procurement, business planning, financial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ELENA will help to absorb available funds 2021-2027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C1C864F-C4E8-29F7-8B6B-2B01797DA18F}"/>
              </a:ext>
            </a:extLst>
          </p:cNvPr>
          <p:cNvSpPr/>
          <p:nvPr/>
        </p:nvSpPr>
        <p:spPr>
          <a:xfrm>
            <a:off x="7227939" y="1905818"/>
            <a:ext cx="4813105" cy="4837882"/>
          </a:xfrm>
          <a:prstGeom prst="wedgeRoundRectCallout">
            <a:avLst>
              <a:gd name="adj1" fmla="val -112880"/>
              <a:gd name="adj2" fmla="val -1120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audits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Solar technology studies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Applications for national funding (RRP)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Setting energy baselines and retrofit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procurement – documentation and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PDS budget: EUR 1.2 million </a:t>
            </a:r>
          </a:p>
        </p:txBody>
      </p:sp>
    </p:spTree>
    <p:extLst>
      <p:ext uri="{BB962C8B-B14F-4D97-AF65-F5344CB8AC3E}">
        <p14:creationId xmlns:p14="http://schemas.microsoft.com/office/powerpoint/2010/main" val="12550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3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F511100-87DF-8953-B5EE-0F71245258BD}"/>
              </a:ext>
            </a:extLst>
          </p:cNvPr>
          <p:cNvSpPr txBox="1">
            <a:spLocks/>
          </p:cNvSpPr>
          <p:nvPr/>
        </p:nvSpPr>
        <p:spPr>
          <a:xfrm>
            <a:off x="1715770" y="273687"/>
            <a:ext cx="9231150" cy="54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99"/>
                </a:solidFill>
              </a:rPr>
              <a:t>Pre-application (4)</a:t>
            </a:r>
            <a:endParaRPr lang="en-GB" b="1" dirty="0">
              <a:solidFill>
                <a:srgbClr val="0000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F2907-ABFF-4771-24D3-24F3A6C9B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5769" y="1443701"/>
            <a:ext cx="8985955" cy="3071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0AD6FC-42D1-6F48-2751-6185AD12B063}"/>
              </a:ext>
            </a:extLst>
          </p:cNvPr>
          <p:cNvSpPr/>
          <p:nvPr/>
        </p:nvSpPr>
        <p:spPr>
          <a:xfrm>
            <a:off x="1715770" y="2056272"/>
            <a:ext cx="8895080" cy="353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1DB8582-FD0A-4609-4323-E9123071B730}"/>
                  </a:ext>
                </a:extLst>
              </p:cNvPr>
              <p:cNvSpPr/>
              <p:nvPr/>
            </p:nvSpPr>
            <p:spPr>
              <a:xfrm>
                <a:off x="3617257" y="4514850"/>
                <a:ext cx="7824774" cy="1383632"/>
              </a:xfrm>
              <a:prstGeom prst="wedgeRoundRectCallout">
                <a:avLst>
                  <a:gd name="adj1" fmla="val -42363"/>
                  <a:gd name="adj2" fmla="val -219041"/>
                  <a:gd name="adj3" fmla="val 16667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𝐼𝑛𝑣𝑒𝑠𝑡𝑚𝑒𝑛𝑡𝑠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𝑃𝐷𝑆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𝑐𝑜𝑠𝑡𝑠</m:t>
                          </m:r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36,000,000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×1,200,000</m:t>
                          </m:r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1DB8582-FD0A-4609-4323-E9123071B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257" y="4514850"/>
                <a:ext cx="7824774" cy="1383632"/>
              </a:xfrm>
              <a:prstGeom prst="wedgeRoundRectCallout">
                <a:avLst>
                  <a:gd name="adj1" fmla="val -42363"/>
                  <a:gd name="adj2" fmla="val -21904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5795-4B4A-2C67-7DA8-6F07C3E0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35" y="51757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accent2"/>
                </a:solidFill>
              </a:rPr>
              <a:t>When can we expect your Pre-application?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6B98A7-F1AB-F5DD-621D-4DE88002C9FE}"/>
              </a:ext>
            </a:extLst>
          </p:cNvPr>
          <p:cNvGrpSpPr/>
          <p:nvPr/>
        </p:nvGrpSpPr>
        <p:grpSpPr>
          <a:xfrm>
            <a:off x="4798422" y="662377"/>
            <a:ext cx="2595155" cy="4074679"/>
            <a:chOff x="4148477" y="1535341"/>
            <a:chExt cx="3402494" cy="469811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E49046A-6D9A-DA66-AE74-CA4E9A312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477" y="1622628"/>
              <a:ext cx="1321290" cy="1400020"/>
            </a:xfrm>
            <a:custGeom>
              <a:avLst/>
              <a:gdLst>
                <a:gd name="T0" fmla="*/ 134 w 150"/>
                <a:gd name="T1" fmla="*/ 55 h 159"/>
                <a:gd name="T2" fmla="*/ 136 w 150"/>
                <a:gd name="T3" fmla="*/ 55 h 159"/>
                <a:gd name="T4" fmla="*/ 147 w 150"/>
                <a:gd name="T5" fmla="*/ 34 h 159"/>
                <a:gd name="T6" fmla="*/ 127 w 150"/>
                <a:gd name="T7" fmla="*/ 23 h 159"/>
                <a:gd name="T8" fmla="*/ 125 w 150"/>
                <a:gd name="T9" fmla="*/ 23 h 159"/>
                <a:gd name="T10" fmla="*/ 124 w 150"/>
                <a:gd name="T11" fmla="*/ 21 h 159"/>
                <a:gd name="T12" fmla="*/ 118 w 150"/>
                <a:gd name="T13" fmla="*/ 0 h 159"/>
                <a:gd name="T14" fmla="*/ 56 w 150"/>
                <a:gd name="T15" fmla="*/ 36 h 159"/>
                <a:gd name="T16" fmla="*/ 0 w 150"/>
                <a:gd name="T17" fmla="*/ 147 h 159"/>
                <a:gd name="T18" fmla="*/ 95 w 150"/>
                <a:gd name="T19" fmla="*/ 159 h 159"/>
                <a:gd name="T20" fmla="*/ 131 w 150"/>
                <a:gd name="T21" fmla="*/ 91 h 159"/>
                <a:gd name="T22" fmla="*/ 142 w 150"/>
                <a:gd name="T23" fmla="*/ 83 h 159"/>
                <a:gd name="T24" fmla="*/ 134 w 150"/>
                <a:gd name="T25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59">
                  <a:moveTo>
                    <a:pt x="134" y="55"/>
                  </a:moveTo>
                  <a:cubicBezTo>
                    <a:pt x="136" y="55"/>
                    <a:pt x="136" y="55"/>
                    <a:pt x="136" y="55"/>
                  </a:cubicBezTo>
                  <a:cubicBezTo>
                    <a:pt x="145" y="52"/>
                    <a:pt x="150" y="43"/>
                    <a:pt x="147" y="34"/>
                  </a:cubicBezTo>
                  <a:cubicBezTo>
                    <a:pt x="145" y="25"/>
                    <a:pt x="136" y="20"/>
                    <a:pt x="127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95" y="8"/>
                    <a:pt x="74" y="20"/>
                    <a:pt x="56" y="36"/>
                  </a:cubicBezTo>
                  <a:cubicBezTo>
                    <a:pt x="21" y="66"/>
                    <a:pt x="2" y="103"/>
                    <a:pt x="0" y="147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101" y="128"/>
                    <a:pt x="113" y="106"/>
                    <a:pt x="131" y="91"/>
                  </a:cubicBezTo>
                  <a:cubicBezTo>
                    <a:pt x="134" y="88"/>
                    <a:pt x="138" y="85"/>
                    <a:pt x="142" y="83"/>
                  </a:cubicBezTo>
                  <a:lnTo>
                    <a:pt x="134" y="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F909690-517E-830B-F29F-4F3C9D9B2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309" y="1535341"/>
              <a:ext cx="1622517" cy="800990"/>
            </a:xfrm>
            <a:custGeom>
              <a:avLst/>
              <a:gdLst>
                <a:gd name="T0" fmla="*/ 6 w 184"/>
                <a:gd name="T1" fmla="*/ 29 h 91"/>
                <a:gd name="T2" fmla="*/ 29 w 184"/>
                <a:gd name="T3" fmla="*/ 43 h 91"/>
                <a:gd name="T4" fmla="*/ 17 w 184"/>
                <a:gd name="T5" fmla="*/ 68 h 91"/>
                <a:gd name="T6" fmla="*/ 23 w 184"/>
                <a:gd name="T7" fmla="*/ 91 h 91"/>
                <a:gd name="T8" fmla="*/ 75 w 184"/>
                <a:gd name="T9" fmla="*/ 78 h 91"/>
                <a:gd name="T10" fmla="*/ 124 w 184"/>
                <a:gd name="T11" fmla="*/ 89 h 91"/>
                <a:gd name="T12" fmla="*/ 143 w 184"/>
                <a:gd name="T13" fmla="*/ 69 h 91"/>
                <a:gd name="T14" fmla="*/ 145 w 184"/>
                <a:gd name="T15" fmla="*/ 70 h 91"/>
                <a:gd name="T16" fmla="*/ 157 w 184"/>
                <a:gd name="T17" fmla="*/ 75 h 91"/>
                <a:gd name="T18" fmla="*/ 168 w 184"/>
                <a:gd name="T19" fmla="*/ 70 h 91"/>
                <a:gd name="T20" fmla="*/ 173 w 184"/>
                <a:gd name="T21" fmla="*/ 58 h 91"/>
                <a:gd name="T22" fmla="*/ 168 w 184"/>
                <a:gd name="T23" fmla="*/ 46 h 91"/>
                <a:gd name="T24" fmla="*/ 166 w 184"/>
                <a:gd name="T25" fmla="*/ 45 h 91"/>
                <a:gd name="T26" fmla="*/ 168 w 184"/>
                <a:gd name="T27" fmla="*/ 43 h 91"/>
                <a:gd name="T28" fmla="*/ 184 w 184"/>
                <a:gd name="T29" fmla="*/ 26 h 91"/>
                <a:gd name="T30" fmla="*/ 70 w 184"/>
                <a:gd name="T31" fmla="*/ 0 h 91"/>
                <a:gd name="T32" fmla="*/ 0 w 184"/>
                <a:gd name="T33" fmla="*/ 9 h 91"/>
                <a:gd name="T34" fmla="*/ 6 w 184"/>
                <a:gd name="T35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91">
                  <a:moveTo>
                    <a:pt x="6" y="29"/>
                  </a:moveTo>
                  <a:cubicBezTo>
                    <a:pt x="16" y="27"/>
                    <a:pt x="26" y="33"/>
                    <a:pt x="29" y="43"/>
                  </a:cubicBezTo>
                  <a:cubicBezTo>
                    <a:pt x="32" y="53"/>
                    <a:pt x="27" y="64"/>
                    <a:pt x="17" y="68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38" y="82"/>
                    <a:pt x="55" y="78"/>
                    <a:pt x="75" y="78"/>
                  </a:cubicBezTo>
                  <a:cubicBezTo>
                    <a:pt x="94" y="78"/>
                    <a:pt x="110" y="82"/>
                    <a:pt x="124" y="8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3"/>
                    <a:pt x="152" y="75"/>
                    <a:pt x="157" y="75"/>
                  </a:cubicBezTo>
                  <a:cubicBezTo>
                    <a:pt x="161" y="75"/>
                    <a:pt x="165" y="73"/>
                    <a:pt x="168" y="70"/>
                  </a:cubicBezTo>
                  <a:cubicBezTo>
                    <a:pt x="171" y="67"/>
                    <a:pt x="173" y="62"/>
                    <a:pt x="173" y="58"/>
                  </a:cubicBezTo>
                  <a:cubicBezTo>
                    <a:pt x="173" y="54"/>
                    <a:pt x="171" y="49"/>
                    <a:pt x="168" y="46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53" y="9"/>
                    <a:pt x="115" y="0"/>
                    <a:pt x="70" y="0"/>
                  </a:cubicBezTo>
                  <a:cubicBezTo>
                    <a:pt x="45" y="0"/>
                    <a:pt x="21" y="3"/>
                    <a:pt x="0" y="9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2FAAFD3-C57F-E77D-72E4-E952935C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641" y="1781799"/>
              <a:ext cx="1208330" cy="1574595"/>
            </a:xfrm>
            <a:custGeom>
              <a:avLst/>
              <a:gdLst>
                <a:gd name="T0" fmla="*/ 45 w 137"/>
                <a:gd name="T1" fmla="*/ 17 h 179"/>
                <a:gd name="T2" fmla="*/ 50 w 137"/>
                <a:gd name="T3" fmla="*/ 30 h 179"/>
                <a:gd name="T4" fmla="*/ 44 w 137"/>
                <a:gd name="T5" fmla="*/ 45 h 179"/>
                <a:gd name="T6" fmla="*/ 30 w 137"/>
                <a:gd name="T7" fmla="*/ 51 h 179"/>
                <a:gd name="T8" fmla="*/ 16 w 137"/>
                <a:gd name="T9" fmla="*/ 46 h 179"/>
                <a:gd name="T10" fmla="*/ 0 w 137"/>
                <a:gd name="T11" fmla="*/ 63 h 179"/>
                <a:gd name="T12" fmla="*/ 13 w 137"/>
                <a:gd name="T13" fmla="*/ 72 h 179"/>
                <a:gd name="T14" fmla="*/ 37 w 137"/>
                <a:gd name="T15" fmla="*/ 123 h 179"/>
                <a:gd name="T16" fmla="*/ 32 w 137"/>
                <a:gd name="T17" fmla="*/ 146 h 179"/>
                <a:gd name="T18" fmla="*/ 61 w 137"/>
                <a:gd name="T19" fmla="*/ 155 h 179"/>
                <a:gd name="T20" fmla="*/ 60 w 137"/>
                <a:gd name="T21" fmla="*/ 157 h 179"/>
                <a:gd name="T22" fmla="*/ 62 w 137"/>
                <a:gd name="T23" fmla="*/ 170 h 179"/>
                <a:gd name="T24" fmla="*/ 72 w 137"/>
                <a:gd name="T25" fmla="*/ 178 h 179"/>
                <a:gd name="T26" fmla="*/ 84 w 137"/>
                <a:gd name="T27" fmla="*/ 176 h 179"/>
                <a:gd name="T28" fmla="*/ 92 w 137"/>
                <a:gd name="T29" fmla="*/ 167 h 179"/>
                <a:gd name="T30" fmla="*/ 93 w 137"/>
                <a:gd name="T31" fmla="*/ 165 h 179"/>
                <a:gd name="T32" fmla="*/ 95 w 137"/>
                <a:gd name="T33" fmla="*/ 165 h 179"/>
                <a:gd name="T34" fmla="*/ 127 w 137"/>
                <a:gd name="T35" fmla="*/ 175 h 179"/>
                <a:gd name="T36" fmla="*/ 137 w 137"/>
                <a:gd name="T37" fmla="*/ 126 h 179"/>
                <a:gd name="T38" fmla="*/ 85 w 137"/>
                <a:gd name="T39" fmla="*/ 18 h 179"/>
                <a:gd name="T40" fmla="*/ 61 w 137"/>
                <a:gd name="T41" fmla="*/ 0 h 179"/>
                <a:gd name="T42" fmla="*/ 45 w 137"/>
                <a:gd name="T43" fmla="*/ 1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179">
                  <a:moveTo>
                    <a:pt x="45" y="17"/>
                  </a:moveTo>
                  <a:cubicBezTo>
                    <a:pt x="48" y="21"/>
                    <a:pt x="50" y="25"/>
                    <a:pt x="50" y="30"/>
                  </a:cubicBezTo>
                  <a:cubicBezTo>
                    <a:pt x="50" y="35"/>
                    <a:pt x="48" y="41"/>
                    <a:pt x="44" y="45"/>
                  </a:cubicBezTo>
                  <a:cubicBezTo>
                    <a:pt x="40" y="49"/>
                    <a:pt x="35" y="51"/>
                    <a:pt x="30" y="51"/>
                  </a:cubicBezTo>
                  <a:cubicBezTo>
                    <a:pt x="25" y="51"/>
                    <a:pt x="20" y="49"/>
                    <a:pt x="16" y="4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" y="66"/>
                    <a:pt x="9" y="68"/>
                    <a:pt x="13" y="72"/>
                  </a:cubicBezTo>
                  <a:cubicBezTo>
                    <a:pt x="29" y="86"/>
                    <a:pt x="37" y="103"/>
                    <a:pt x="37" y="123"/>
                  </a:cubicBezTo>
                  <a:cubicBezTo>
                    <a:pt x="37" y="132"/>
                    <a:pt x="35" y="139"/>
                    <a:pt x="32" y="146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9" y="161"/>
                    <a:pt x="60" y="166"/>
                    <a:pt x="62" y="170"/>
                  </a:cubicBezTo>
                  <a:cubicBezTo>
                    <a:pt x="64" y="174"/>
                    <a:pt x="67" y="176"/>
                    <a:pt x="72" y="178"/>
                  </a:cubicBezTo>
                  <a:cubicBezTo>
                    <a:pt x="76" y="179"/>
                    <a:pt x="80" y="179"/>
                    <a:pt x="84" y="176"/>
                  </a:cubicBezTo>
                  <a:cubicBezTo>
                    <a:pt x="88" y="174"/>
                    <a:pt x="91" y="171"/>
                    <a:pt x="92" y="167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34" y="159"/>
                    <a:pt x="137" y="143"/>
                    <a:pt x="137" y="126"/>
                  </a:cubicBezTo>
                  <a:cubicBezTo>
                    <a:pt x="137" y="85"/>
                    <a:pt x="120" y="49"/>
                    <a:pt x="85" y="18"/>
                  </a:cubicBezTo>
                  <a:cubicBezTo>
                    <a:pt x="77" y="12"/>
                    <a:pt x="69" y="6"/>
                    <a:pt x="61" y="0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4ADB48-D32E-F0A7-3CC4-65072E1E8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454" y="3101378"/>
              <a:ext cx="1516403" cy="1091947"/>
            </a:xfrm>
            <a:custGeom>
              <a:avLst/>
              <a:gdLst>
                <a:gd name="T0" fmla="*/ 142 w 172"/>
                <a:gd name="T1" fmla="*/ 20 h 124"/>
                <a:gd name="T2" fmla="*/ 133 w 172"/>
                <a:gd name="T3" fmla="*/ 30 h 124"/>
                <a:gd name="T4" fmla="*/ 123 w 172"/>
                <a:gd name="T5" fmla="*/ 32 h 124"/>
                <a:gd name="T6" fmla="*/ 117 w 172"/>
                <a:gd name="T7" fmla="*/ 32 h 124"/>
                <a:gd name="T8" fmla="*/ 105 w 172"/>
                <a:gd name="T9" fmla="*/ 22 h 124"/>
                <a:gd name="T10" fmla="*/ 103 w 172"/>
                <a:gd name="T11" fmla="*/ 8 h 124"/>
                <a:gd name="T12" fmla="*/ 78 w 172"/>
                <a:gd name="T13" fmla="*/ 0 h 124"/>
                <a:gd name="T14" fmla="*/ 70 w 172"/>
                <a:gd name="T15" fmla="*/ 13 h 124"/>
                <a:gd name="T16" fmla="*/ 16 w 172"/>
                <a:gd name="T17" fmla="*/ 61 h 124"/>
                <a:gd name="T18" fmla="*/ 0 w 172"/>
                <a:gd name="T19" fmla="*/ 75 h 124"/>
                <a:gd name="T20" fmla="*/ 26 w 172"/>
                <a:gd name="T21" fmla="*/ 91 h 124"/>
                <a:gd name="T22" fmla="*/ 25 w 172"/>
                <a:gd name="T23" fmla="*/ 92 h 124"/>
                <a:gd name="T24" fmla="*/ 23 w 172"/>
                <a:gd name="T25" fmla="*/ 105 h 124"/>
                <a:gd name="T26" fmla="*/ 31 w 172"/>
                <a:gd name="T27" fmla="*/ 115 h 124"/>
                <a:gd name="T28" fmla="*/ 43 w 172"/>
                <a:gd name="T29" fmla="*/ 117 h 124"/>
                <a:gd name="T30" fmla="*/ 54 w 172"/>
                <a:gd name="T31" fmla="*/ 109 h 124"/>
                <a:gd name="T32" fmla="*/ 55 w 172"/>
                <a:gd name="T33" fmla="*/ 107 h 124"/>
                <a:gd name="T34" fmla="*/ 56 w 172"/>
                <a:gd name="T35" fmla="*/ 108 h 124"/>
                <a:gd name="T36" fmla="*/ 83 w 172"/>
                <a:gd name="T37" fmla="*/ 124 h 124"/>
                <a:gd name="T38" fmla="*/ 165 w 172"/>
                <a:gd name="T39" fmla="*/ 41 h 124"/>
                <a:gd name="T40" fmla="*/ 172 w 172"/>
                <a:gd name="T41" fmla="*/ 28 h 124"/>
                <a:gd name="T42" fmla="*/ 142 w 172"/>
                <a:gd name="T43" fmla="*/ 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24">
                  <a:moveTo>
                    <a:pt x="142" y="20"/>
                  </a:moveTo>
                  <a:cubicBezTo>
                    <a:pt x="141" y="24"/>
                    <a:pt x="137" y="28"/>
                    <a:pt x="133" y="30"/>
                  </a:cubicBezTo>
                  <a:cubicBezTo>
                    <a:pt x="130" y="32"/>
                    <a:pt x="127" y="32"/>
                    <a:pt x="123" y="32"/>
                  </a:cubicBezTo>
                  <a:cubicBezTo>
                    <a:pt x="121" y="32"/>
                    <a:pt x="119" y="32"/>
                    <a:pt x="117" y="32"/>
                  </a:cubicBezTo>
                  <a:cubicBezTo>
                    <a:pt x="112" y="30"/>
                    <a:pt x="108" y="26"/>
                    <a:pt x="105" y="22"/>
                  </a:cubicBezTo>
                  <a:cubicBezTo>
                    <a:pt x="103" y="17"/>
                    <a:pt x="102" y="13"/>
                    <a:pt x="103" y="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5"/>
                    <a:pt x="73" y="9"/>
                    <a:pt x="70" y="13"/>
                  </a:cubicBezTo>
                  <a:cubicBezTo>
                    <a:pt x="64" y="21"/>
                    <a:pt x="46" y="37"/>
                    <a:pt x="16" y="61"/>
                  </a:cubicBezTo>
                  <a:cubicBezTo>
                    <a:pt x="10" y="66"/>
                    <a:pt x="5" y="71"/>
                    <a:pt x="0" y="75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3" y="96"/>
                    <a:pt x="22" y="101"/>
                    <a:pt x="23" y="105"/>
                  </a:cubicBezTo>
                  <a:cubicBezTo>
                    <a:pt x="24" y="109"/>
                    <a:pt x="27" y="113"/>
                    <a:pt x="31" y="115"/>
                  </a:cubicBezTo>
                  <a:cubicBezTo>
                    <a:pt x="35" y="117"/>
                    <a:pt x="39" y="118"/>
                    <a:pt x="43" y="117"/>
                  </a:cubicBezTo>
                  <a:cubicBezTo>
                    <a:pt x="48" y="116"/>
                    <a:pt x="51" y="113"/>
                    <a:pt x="54" y="109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125" y="89"/>
                    <a:pt x="152" y="61"/>
                    <a:pt x="165" y="41"/>
                  </a:cubicBezTo>
                  <a:cubicBezTo>
                    <a:pt x="168" y="37"/>
                    <a:pt x="170" y="33"/>
                    <a:pt x="172" y="28"/>
                  </a:cubicBezTo>
                  <a:lnTo>
                    <a:pt x="142" y="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5A3B3E-B979-A129-C804-0C822E6C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153" y="5415347"/>
              <a:ext cx="855758" cy="81810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4BF595A-4F6A-7B64-B076-9BC9CA33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153" y="3787696"/>
              <a:ext cx="1225446" cy="1311021"/>
            </a:xfrm>
            <a:custGeom>
              <a:avLst/>
              <a:gdLst>
                <a:gd name="T0" fmla="*/ 115 w 139"/>
                <a:gd name="T1" fmla="*/ 35 h 149"/>
                <a:gd name="T2" fmla="*/ 104 w 139"/>
                <a:gd name="T3" fmla="*/ 43 h 149"/>
                <a:gd name="T4" fmla="*/ 88 w 139"/>
                <a:gd name="T5" fmla="*/ 40 h 149"/>
                <a:gd name="T6" fmla="*/ 78 w 139"/>
                <a:gd name="T7" fmla="*/ 28 h 149"/>
                <a:gd name="T8" fmla="*/ 80 w 139"/>
                <a:gd name="T9" fmla="*/ 14 h 149"/>
                <a:gd name="T10" fmla="*/ 56 w 139"/>
                <a:gd name="T11" fmla="*/ 0 h 149"/>
                <a:gd name="T12" fmla="*/ 15 w 139"/>
                <a:gd name="T13" fmla="*/ 49 h 149"/>
                <a:gd name="T14" fmla="*/ 0 w 139"/>
                <a:gd name="T15" fmla="*/ 124 h 149"/>
                <a:gd name="T16" fmla="*/ 0 w 139"/>
                <a:gd name="T17" fmla="*/ 149 h 149"/>
                <a:gd name="T18" fmla="*/ 94 w 139"/>
                <a:gd name="T19" fmla="*/ 149 h 149"/>
                <a:gd name="T20" fmla="*/ 101 w 139"/>
                <a:gd name="T21" fmla="*/ 90 h 149"/>
                <a:gd name="T22" fmla="*/ 139 w 139"/>
                <a:gd name="T23" fmla="*/ 48 h 149"/>
                <a:gd name="T24" fmla="*/ 115 w 139"/>
                <a:gd name="T25" fmla="*/ 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9">
                  <a:moveTo>
                    <a:pt x="115" y="35"/>
                  </a:moveTo>
                  <a:cubicBezTo>
                    <a:pt x="112" y="39"/>
                    <a:pt x="108" y="41"/>
                    <a:pt x="104" y="43"/>
                  </a:cubicBezTo>
                  <a:cubicBezTo>
                    <a:pt x="98" y="44"/>
                    <a:pt x="93" y="43"/>
                    <a:pt x="88" y="40"/>
                  </a:cubicBezTo>
                  <a:cubicBezTo>
                    <a:pt x="83" y="38"/>
                    <a:pt x="80" y="33"/>
                    <a:pt x="78" y="28"/>
                  </a:cubicBezTo>
                  <a:cubicBezTo>
                    <a:pt x="77" y="23"/>
                    <a:pt x="78" y="18"/>
                    <a:pt x="80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6" y="18"/>
                    <a:pt x="22" y="34"/>
                    <a:pt x="15" y="49"/>
                  </a:cubicBezTo>
                  <a:cubicBezTo>
                    <a:pt x="5" y="69"/>
                    <a:pt x="0" y="94"/>
                    <a:pt x="0" y="124"/>
                  </a:cubicBezTo>
                  <a:cubicBezTo>
                    <a:pt x="0" y="127"/>
                    <a:pt x="0" y="135"/>
                    <a:pt x="0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20"/>
                    <a:pt x="96" y="101"/>
                    <a:pt x="101" y="90"/>
                  </a:cubicBezTo>
                  <a:cubicBezTo>
                    <a:pt x="106" y="79"/>
                    <a:pt x="119" y="65"/>
                    <a:pt x="139" y="48"/>
                  </a:cubicBezTo>
                  <a:lnTo>
                    <a:pt x="115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F04C5E1-86C0-FB66-A0A8-3618004DAFE6}"/>
              </a:ext>
            </a:extLst>
          </p:cNvPr>
          <p:cNvSpPr txBox="1">
            <a:spLocks/>
          </p:cNvSpPr>
          <p:nvPr/>
        </p:nvSpPr>
        <p:spPr>
          <a:xfrm>
            <a:off x="919676" y="2521591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8BF409-4BA0-01BD-5D9E-0CADE538CDB5}"/>
              </a:ext>
            </a:extLst>
          </p:cNvPr>
          <p:cNvSpPr txBox="1">
            <a:spLocks/>
          </p:cNvSpPr>
          <p:nvPr/>
        </p:nvSpPr>
        <p:spPr>
          <a:xfrm>
            <a:off x="8400222" y="2524197"/>
            <a:ext cx="29460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5951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0D9C0-6701-4100-8F55-CBCCB1A6D7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" y="0"/>
            <a:ext cx="121866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950D08-5A58-2094-07B2-A394D90C2CDD}"/>
              </a:ext>
            </a:extLst>
          </p:cNvPr>
          <p:cNvSpPr txBox="1">
            <a:spLocks/>
          </p:cNvSpPr>
          <p:nvPr/>
        </p:nvSpPr>
        <p:spPr>
          <a:xfrm>
            <a:off x="301897" y="1993302"/>
            <a:ext cx="3203303" cy="12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CC8FD2-6879-B168-8F9C-3DD47D25B4CD}"/>
              </a:ext>
            </a:extLst>
          </p:cNvPr>
          <p:cNvSpPr txBox="1">
            <a:spLocks/>
          </p:cNvSpPr>
          <p:nvPr/>
        </p:nvSpPr>
        <p:spPr>
          <a:xfrm>
            <a:off x="5946552" y="3929604"/>
            <a:ext cx="4389120" cy="1930400"/>
          </a:xfrm>
          <a:prstGeom prst="rect">
            <a:avLst/>
          </a:prstGeom>
          <a:solidFill>
            <a:srgbClr val="0098AD"/>
          </a:solidFill>
          <a:ln w="57150">
            <a:solidFill>
              <a:srgbClr val="FFCC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Assen </a:t>
            </a:r>
            <a:r>
              <a:rPr lang="en-GB" sz="3200" dirty="0" err="1">
                <a:solidFill>
                  <a:schemeClr val="bg1"/>
                </a:solidFill>
              </a:rPr>
              <a:t>Gasharov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rgbClr val="FFCC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a.gasharov@eib.org</a:t>
            </a:r>
            <a:endParaRPr lang="en-GB" sz="3200" dirty="0">
              <a:solidFill>
                <a:srgbClr val="FFCC00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Dinis Rodrigues </a:t>
            </a:r>
            <a:br>
              <a:rPr lang="en-GB" sz="3200" u="sng" dirty="0">
                <a:solidFill>
                  <a:schemeClr val="bg1"/>
                </a:solidFill>
              </a:rPr>
            </a:br>
            <a:r>
              <a:rPr lang="en-GB" sz="3200" u="sng" dirty="0">
                <a:solidFill>
                  <a:srgbClr val="FFCC00"/>
                </a:solidFill>
              </a:rPr>
              <a:t>d.rodrigues</a:t>
            </a:r>
            <a:r>
              <a:rPr lang="en-GB" sz="3200" u="sng" dirty="0">
                <a:solidFill>
                  <a:srgbClr val="FFCC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@eib.org</a:t>
            </a:r>
            <a:r>
              <a:rPr lang="en-GB" sz="3200" u="sng" dirty="0">
                <a:solidFill>
                  <a:srgbClr val="FFCC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98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70" y="283312"/>
            <a:ext cx="8335516" cy="54964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Investment </a:t>
            </a:r>
            <a:r>
              <a:rPr lang="en-US" b="1" dirty="0" err="1">
                <a:solidFill>
                  <a:srgbClr val="000099"/>
                </a:solidFill>
              </a:rPr>
              <a:t>Programme</a:t>
            </a:r>
            <a:r>
              <a:rPr lang="en-US" b="1" dirty="0">
                <a:solidFill>
                  <a:srgbClr val="000099"/>
                </a:solidFill>
              </a:rPr>
              <a:t> (IP)</a:t>
            </a: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European Investment Bank Group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3</a:t>
            </a:fld>
            <a:endParaRPr lang="fr-FR"/>
          </a:p>
        </p:txBody>
      </p:sp>
      <p:sp>
        <p:nvSpPr>
          <p:cNvPr id="10" name="Isosceles Triangle 9"/>
          <p:cNvSpPr/>
          <p:nvPr/>
        </p:nvSpPr>
        <p:spPr bwMode="auto">
          <a:xfrm>
            <a:off x="2135560" y="841993"/>
            <a:ext cx="3780420" cy="3766082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endParaRPr lang="en-GB" sz="24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1" name="Round Same Side Corner Rectangle 10"/>
          <p:cNvSpPr/>
          <p:nvPr/>
        </p:nvSpPr>
        <p:spPr bwMode="auto">
          <a:xfrm>
            <a:off x="1890968" y="1587639"/>
            <a:ext cx="2591386" cy="3001774"/>
          </a:xfrm>
          <a:prstGeom prst="round2SameRect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renovation  (public &amp; private)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Renewables in buildings: </a:t>
            </a: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PV+WH</a:t>
            </a: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 boilers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lighting 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District/cooling heating networks	   </a:t>
            </a:r>
            <a:endParaRPr lang="en-US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trike="dblStrik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grids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0729" y="1076534"/>
            <a:ext cx="28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Sustainable Energy</a:t>
            </a:r>
            <a:endParaRPr lang="en-GB" b="1" dirty="0"/>
          </a:p>
        </p:txBody>
      </p:sp>
      <p:sp>
        <p:nvSpPr>
          <p:cNvPr id="12" name="Round Same Side Corner Rectangle 11"/>
          <p:cNvSpPr/>
          <p:nvPr/>
        </p:nvSpPr>
        <p:spPr bwMode="auto">
          <a:xfrm>
            <a:off x="4690995" y="1587639"/>
            <a:ext cx="2749312" cy="3001774"/>
          </a:xfrm>
          <a:prstGeom prst="round2SameRect">
            <a:avLst/>
          </a:prstGeom>
          <a:solidFill>
            <a:srgbClr val="FF7C00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365125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Housing   renovation         (private &amp; social)</a:t>
            </a:r>
          </a:p>
          <a:p>
            <a:pPr marL="365125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Renewables: </a:t>
            </a:r>
          </a:p>
          <a:p>
            <a:pPr marL="800100" lvl="2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PV</a:t>
            </a:r>
          </a:p>
          <a:p>
            <a:pPr marL="800100" lvl="2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WH</a:t>
            </a:r>
          </a:p>
          <a:p>
            <a:pPr marL="800100" lvl="2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 boilers</a:t>
            </a:r>
          </a:p>
          <a:p>
            <a:pPr marL="800100" lvl="2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 pumps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1669" y="1071727"/>
            <a:ext cx="200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Residential</a:t>
            </a:r>
          </a:p>
        </p:txBody>
      </p:sp>
      <p:sp>
        <p:nvSpPr>
          <p:cNvPr id="16" name="Round Same Side Corner Rectangle 15"/>
          <p:cNvSpPr/>
          <p:nvPr/>
        </p:nvSpPr>
        <p:spPr bwMode="auto">
          <a:xfrm>
            <a:off x="7648947" y="1587639"/>
            <a:ext cx="2749312" cy="3001774"/>
          </a:xfrm>
          <a:prstGeom prst="round2SameRect">
            <a:avLst/>
          </a:prstGeom>
          <a:solidFill>
            <a:srgbClr val="92D050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365125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public transport and mobility</a:t>
            </a:r>
          </a:p>
          <a:p>
            <a:pPr marL="365125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buses</a:t>
            </a:r>
          </a:p>
          <a:p>
            <a:pPr marL="365125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Charging stations</a:t>
            </a:r>
          </a:p>
          <a:p>
            <a:pPr marL="365125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fuel vehicles</a:t>
            </a:r>
          </a:p>
          <a:p>
            <a:pPr marL="365125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for model shift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0718" y="1057872"/>
            <a:ext cx="242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Urban transport</a:t>
            </a:r>
          </a:p>
        </p:txBody>
      </p:sp>
      <p:pic>
        <p:nvPicPr>
          <p:cNvPr id="15" name="Picture 4" descr="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4689140"/>
            <a:ext cx="2507814" cy="1624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 descr="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0995" y="4689140"/>
            <a:ext cx="2708569" cy="1624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 descr="Ima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1646" y="4689140"/>
            <a:ext cx="2652827" cy="1624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507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3C2897B-74F9-0FF8-1982-EA2D33E3A4CA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6FCE50-5BD2-D596-0063-118B36FA1471}"/>
              </a:ext>
            </a:extLst>
          </p:cNvPr>
          <p:cNvSpPr/>
          <p:nvPr/>
        </p:nvSpPr>
        <p:spPr>
          <a:xfrm>
            <a:off x="10836999" y="2589507"/>
            <a:ext cx="884979" cy="4837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C25AE2-0025-4F24-1227-2465462CA1E4}"/>
              </a:ext>
            </a:extLst>
          </p:cNvPr>
          <p:cNvSpPr/>
          <p:nvPr/>
        </p:nvSpPr>
        <p:spPr>
          <a:xfrm>
            <a:off x="10824299" y="3558181"/>
            <a:ext cx="884979" cy="9729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0B8273-2190-CC01-257F-093ADF29EC9C}"/>
              </a:ext>
            </a:extLst>
          </p:cNvPr>
          <p:cNvSpPr/>
          <p:nvPr/>
        </p:nvSpPr>
        <p:spPr>
          <a:xfrm>
            <a:off x="10824299" y="3082131"/>
            <a:ext cx="884979" cy="4837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CEEF11-38D0-6B09-5E0E-742A33EF341F}"/>
              </a:ext>
            </a:extLst>
          </p:cNvPr>
          <p:cNvSpPr/>
          <p:nvPr/>
        </p:nvSpPr>
        <p:spPr>
          <a:xfrm>
            <a:off x="10836999" y="4517232"/>
            <a:ext cx="884979" cy="4760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Investment portfolio – </a:t>
            </a:r>
            <a:r>
              <a:rPr lang="en-US" b="1" dirty="0">
                <a:solidFill>
                  <a:schemeClr val="accent2"/>
                </a:solidFill>
              </a:rPr>
              <a:t>Mix &amp; Match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A8930-7CA0-0605-9ABC-01FF2D252530}"/>
              </a:ext>
            </a:extLst>
          </p:cNvPr>
          <p:cNvSpPr/>
          <p:nvPr/>
        </p:nvSpPr>
        <p:spPr>
          <a:xfrm>
            <a:off x="482544" y="3978903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Housing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6E217B-9512-0D15-2758-D26639CF2C37}"/>
              </a:ext>
            </a:extLst>
          </p:cNvPr>
          <p:cNvSpPr/>
          <p:nvPr/>
        </p:nvSpPr>
        <p:spPr>
          <a:xfrm>
            <a:off x="465981" y="265565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District heating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9E5232-12AA-CAAD-22C2-E25E10937847}"/>
              </a:ext>
            </a:extLst>
          </p:cNvPr>
          <p:cNvSpPr/>
          <p:nvPr/>
        </p:nvSpPr>
        <p:spPr>
          <a:xfrm>
            <a:off x="465982" y="1358609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dirty="0"/>
              <a:t>Public buildings</a:t>
            </a:r>
          </a:p>
          <a:p>
            <a:pPr lvl="0" indent="0" algn="ctr" defTabSz="1200150">
              <a:spcBef>
                <a:spcPct val="0"/>
              </a:spcBef>
              <a:buNone/>
            </a:pPr>
            <a:endParaRPr lang="en-US" sz="24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53E986-4C5D-3F01-D409-D29EF046D0AB}"/>
              </a:ext>
            </a:extLst>
          </p:cNvPr>
          <p:cNvSpPr/>
          <p:nvPr/>
        </p:nvSpPr>
        <p:spPr>
          <a:xfrm>
            <a:off x="482544" y="533389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Electric buses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A61FC7-71CC-2C08-7296-8E8DDA65C122}"/>
              </a:ext>
            </a:extLst>
          </p:cNvPr>
          <p:cNvSpPr/>
          <p:nvPr/>
        </p:nvSpPr>
        <p:spPr>
          <a:xfrm>
            <a:off x="1689794" y="2016553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Street lighting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2F1FB3-D7C1-E89B-FF39-0FBD6F81958F}"/>
              </a:ext>
            </a:extLst>
          </p:cNvPr>
          <p:cNvSpPr/>
          <p:nvPr/>
        </p:nvSpPr>
        <p:spPr>
          <a:xfrm>
            <a:off x="2946733" y="265565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RE in buildings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E1E4C9-1C32-D489-4C45-0983429FC575}"/>
              </a:ext>
            </a:extLst>
          </p:cNvPr>
          <p:cNvSpPr/>
          <p:nvPr/>
        </p:nvSpPr>
        <p:spPr>
          <a:xfrm>
            <a:off x="1689793" y="4694788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EV charging points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05DF71-CBF6-ACCE-5CC6-81CA086410FB}"/>
              </a:ext>
            </a:extLst>
          </p:cNvPr>
          <p:cNvSpPr/>
          <p:nvPr/>
        </p:nvSpPr>
        <p:spPr>
          <a:xfrm>
            <a:off x="2897042" y="534684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Modal shift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29A3EA-AD73-7C95-4D04-73A3F810C1EC}"/>
              </a:ext>
            </a:extLst>
          </p:cNvPr>
          <p:cNvSpPr/>
          <p:nvPr/>
        </p:nvSpPr>
        <p:spPr>
          <a:xfrm>
            <a:off x="1706357" y="331367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RE in Housing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A484F1-C866-D62D-1545-6C2E09CED61D}"/>
              </a:ext>
            </a:extLst>
          </p:cNvPr>
          <p:cNvSpPr/>
          <p:nvPr/>
        </p:nvSpPr>
        <p:spPr>
          <a:xfrm>
            <a:off x="2946733" y="400615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Public transport</a:t>
            </a:r>
          </a:p>
          <a:p>
            <a:pPr algn="ctr" defTabSz="1200150">
              <a:spcBef>
                <a:spcPct val="0"/>
              </a:spcBef>
            </a:pPr>
            <a:endParaRPr lang="en-US" sz="2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46663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87809C-9E5D-70CA-CB67-E816D319D1A5}"/>
              </a:ext>
            </a:extLst>
          </p:cNvPr>
          <p:cNvSpPr/>
          <p:nvPr/>
        </p:nvSpPr>
        <p:spPr>
          <a:xfrm>
            <a:off x="10836999" y="4993281"/>
            <a:ext cx="884979" cy="9729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C9155305-8155-D35F-66EF-D674FEEE9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55394"/>
              </p:ext>
            </p:extLst>
          </p:nvPr>
        </p:nvGraphicFramePr>
        <p:xfrm>
          <a:off x="10836999" y="1153641"/>
          <a:ext cx="884979" cy="481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79">
                  <a:extLst>
                    <a:ext uri="{9D8B030D-6E8A-4147-A177-3AD203B41FA5}">
                      <a16:colId xmlns:a16="http://schemas.microsoft.com/office/drawing/2014/main" val="794207166"/>
                    </a:ext>
                  </a:extLst>
                </a:gridCol>
              </a:tblGrid>
              <a:tr h="481259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€100m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4666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€90m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310924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€80m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67302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€70m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587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€60m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2172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€50m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87988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€40m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408939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€30m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1753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€20m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0632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€10m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84650"/>
                  </a:ext>
                </a:extLst>
              </a:tr>
            </a:tbl>
          </a:graphicData>
        </a:graphic>
      </p:graphicFrame>
      <p:sp>
        <p:nvSpPr>
          <p:cNvPr id="20" name="Shape 19">
            <a:extLst>
              <a:ext uri="{FF2B5EF4-FFF2-40B4-BE49-F238E27FC236}">
                <a16:creationId xmlns:a16="http://schemas.microsoft.com/office/drawing/2014/main" id="{28425324-BC0E-91B1-E50B-EF1A0AB8D3EA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61171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D7D6B9-6F7B-49EF-4300-FD05E4F8898E}"/>
              </a:ext>
            </a:extLst>
          </p:cNvPr>
          <p:cNvCxnSpPr/>
          <p:nvPr/>
        </p:nvCxnSpPr>
        <p:spPr>
          <a:xfrm>
            <a:off x="10836999" y="4508500"/>
            <a:ext cx="873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0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1.45833E-6 0.00023 C 0.00938 -0.00671 0.01914 -0.01273 0.02852 -0.02037 C 0.03203 -0.02338 0.03542 -0.02685 0.03919 -0.0294 C 0.04922 -0.03565 0.05925 -0.04097 0.0694 -0.04583 C 0.07904 -0.0507 0.08867 -0.05695 0.0987 -0.05996 C 0.103 -0.06111 0.10716 -0.06296 0.11159 -0.06366 C 0.12643 -0.06713 0.13529 -0.06667 0.15091 -0.06759 C 0.18125 -0.06667 0.18685 -0.0706 0.21094 -0.05996 C 0.2155 -0.0581 0.21966 -0.05463 0.22383 -0.05232 C 0.228 -0.05 0.23203 -0.04815 0.23607 -0.04583 C 0.24167 -0.04259 0.25091 -0.03658 0.25612 -0.03195 C 0.26003 -0.02847 0.26367 -0.02408 0.26771 -0.02037 C 0.27708 -0.01204 0.28672 -0.00417 0.29636 0.0037 C 0.30169 0.00833 0.30729 0.0125 0.31276 0.01782 L 0.34922 0.05347 C 0.35547 0.05972 0.36159 0.06643 0.36784 0.07268 C 0.37474 0.07963 0.38177 0.08634 0.38867 0.09305 C 0.39557 0.09977 0.40313 0.10602 0.41016 0.11342 C 0.42057 0.12477 0.43151 0.13542 0.44167 0.14768 C 0.44649 0.15393 0.45104 0.16018 0.45599 0.16574 C 0.46185 0.17222 0.4681 0.17685 0.47383 0.18356 C 0.47682 0.18704 0.47917 0.1919 0.48177 0.19629 C 0.4875 0.20602 0.49271 0.21667 0.49896 0.22546 C 0.50169 0.22963 0.5043 0.23264 0.50677 0.23704 C 0.51211 0.24722 0.51641 0.25926 0.52175 0.26898 C 0.52357 0.27199 0.52539 0.27454 0.52682 0.27778 C 0.52995 0.28495 0.53255 0.29375 0.53477 0.30208 C 0.53568 0.30579 0.53659 0.30972 0.53763 0.31366 C 0.53828 0.3169 0.5388 0.3206 0.53972 0.32361 C 0.54076 0.32824 0.54219 0.33217 0.54336 0.33657 C 0.5444 0.3412 0.54518 0.34606 0.54623 0.35069 C 0.5487 0.36227 0.54779 0.35648 0.55052 0.36713 C 0.55117 0.36991 0.55182 0.37315 0.55261 0.37616 C 0.55313 0.37778 0.55378 0.3794 0.55391 0.38102 C 0.55547 0.38704 0.55378 0.3831 0.55638 0.38773 " pathEditMode="relative" rAng="0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15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1.45833E-6 0.00023 C 0.00664 -0.00509 0.0138 -0.00926 0.02057 -0.01482 C 0.02669 -0.01991 0.03177 -0.02732 0.03802 -0.03195 C 0.04844 -0.03982 0.07591 -0.05394 0.08815 -0.05857 C 0.0987 -0.06296 0.10951 -0.06644 0.12044 -0.06991 C 0.14453 -0.07685 0.16133 -0.08033 0.18477 -0.0831 C 0.1944 -0.08426 0.20378 -0.08542 0.21341 -0.08565 L 0.2763 -0.0875 C 0.31992 -0.08588 0.36328 -0.08588 0.40664 -0.08195 C 0.41537 -0.08102 0.4237 -0.07639 0.43229 -0.07338 C 0.44714 -0.06783 0.45417 -0.06528 0.4681 -0.05625 C 0.47123 -0.0544 0.47422 -0.05116 0.47708 -0.04884 C 0.52643 -0.01366 0.45651 -0.0669 0.51315 -0.02107 C 0.51615 -0.01852 0.51927 -0.01644 0.52227 -0.01366 C 0.52878 -0.00695 0.53529 0.00023 0.54167 0.00764 C 0.54206 0.00764 0.55599 0.02338 0.5582 0.02523 C 0.56172 0.02893 0.56524 0.03194 0.56875 0.03518 C 0.57253 0.03889 0.57591 0.04375 0.57995 0.04745 C 0.58138 0.04861 0.58255 0.04977 0.58373 0.05092 C 0.58594 0.05324 0.58945 0.05764 0.59193 0.05949 C 0.59349 0.06088 0.59544 0.06227 0.59727 0.06319 C 0.60781 0.08032 0.58998 0.05255 0.6056 0.07315 C 0.60677 0.07477 0.60729 0.07731 0.60847 0.07893 C 0.60964 0.08055 0.61081 0.08148 0.61211 0.08264 C 0.61406 0.08449 0.61563 0.08727 0.61745 0.08889 C 0.61888 0.09051 0.62044 0.0912 0.62188 0.09236 C 0.62344 0.09421 0.62604 0.09745 0.62708 0.1 C 0.62748 0.10069 0.62761 0.10139 0.62826 0.10278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7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254 L -0.00286 -0.00231 C 0.00521 -0.00972 0.01368 -0.01551 0.02149 -0.02361 C 0.02917 -0.03171 0.03633 -0.0412 0.0444 -0.04745 C 0.06615 -0.06504 0.08789 -0.08333 0.11081 -0.09537 C 0.12162 -0.10092 0.1323 -0.10717 0.1431 -0.11203 C 0.17357 -0.12592 0.20456 -0.13611 0.23477 -0.15139 C 0.26237 -0.16551 0.28972 -0.18125 0.31758 -0.19352 C 0.35105 -0.2081 0.35795 -0.2125 0.39102 -0.22152 C 0.40339 -0.225 0.42813 -0.22986 0.42813 -0.22963 L 0.49284 -0.22708 C 0.4961 -0.22685 0.49922 -0.22523 0.50235 -0.2243 C 0.50469 -0.22384 0.50717 -0.22338 0.50951 -0.22291 C 0.51602 -0.21967 0.51315 -0.22106 0.51823 -0.21875 " pathEditMode="relative" rAng="0" ptsTypes="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5" y="-113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4.375E-6 -0.00301 C 0.1224 -0.16296 -0.00859 0.01042 0.08672 -0.11458 C 0.09454 -0.12199 0.13399 -0.17639 0.14141 -0.18449 C 0.15756 -0.19861 0.1737 -0.20903 0.18972 -0.22546 C 0.20964 -0.24398 0.2293 -0.27153 0.24909 -0.29607 C 0.26055 -0.30648 0.27162 -0.32292 0.28321 -0.33403 C 0.28946 -0.33935 0.29558 -0.34444 0.30196 -0.35023 C 0.32435 -0.36597 0.32175 -0.36366 0.3431 -0.36597 C 0.35925 -0.36366 0.37566 -0.36088 0.39206 -0.35857 C 0.40443 -0.35278 0.41667 -0.33935 0.42878 -0.32824 C 0.43151 -0.32593 0.43451 -0.3206 0.43711 -0.31759 C 0.44935 -0.29607 0.45326 -0.28264 0.46615 -0.25232 C 0.49506 -0.1794 0.45066 -0.29306 0.48138 -0.20625 C 0.48464 -0.1956 0.48816 -0.19282 0.49115 -0.18449 C 0.49688 -0.16829 0.50261 -0.15255 0.50795 -0.13611 L 0.51394 -0.1169 " pathEditMode="relative" rAng="0" ptsTypes="AAAAAAAAAAAAAAA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0" y="-183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1.875E-6 0.00023 C 0.00612 -0.02662 0.01107 -0.04838 0.01875 -0.0743 C 0.02305 -0.08866 0.02722 -0.10347 0.03255 -0.11643 C 0.06485 -0.19444 0.09336 -0.24676 0.13724 -0.30717 C 0.14909 -0.32361 0.16042 -0.3412 0.17279 -0.35625 C 0.18737 -0.37407 0.20274 -0.38912 0.21784 -0.40532 C 0.23711 -0.42616 0.24857 -0.43912 0.26784 -0.45579 C 0.27474 -0.4618 0.28177 -0.46782 0.28893 -0.47268 C 0.30873 -0.48588 0.33529 -0.49352 0.3543 -0.49792 C 0.36029 -0.4993 0.36641 -0.50162 0.3724 -0.50208 C 0.38633 -0.50347 0.40013 -0.50301 0.4138 -0.50347 C 0.42565 -0.50301 0.4375 -0.5037 0.44935 -0.50208 C 0.45547 -0.50139 0.46146 -0.49815 0.46758 -0.49653 C 0.47383 -0.49491 0.48021 -0.49375 0.48659 -0.49236 C 0.50248 -0.48518 0.51511 -0.48055 0.53073 -0.46296 C 0.53659 -0.45625 0.54193 -0.44815 0.54818 -0.44329 C 0.57097 -0.42523 0.55026 -0.44028 0.57214 -0.42778 C 0.5987 -0.41273 0.578 -0.42292 0.58828 -0.41805 " pathEditMode="relative" rAng="0" ptsTypes="AAAAAAAAAAAAAAA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4" y="-2516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4" grpId="0" animBg="1"/>
      <p:bldP spid="22" grpId="0" animBg="1"/>
      <p:bldP spid="9" grpId="0" animBg="1"/>
      <p:bldP spid="10" grpId="0" animBg="1"/>
      <p:bldP spid="11" grpId="0" animBg="1"/>
      <p:bldP spid="16" grpId="0" animBg="1"/>
      <p:bldP spid="18" grpId="0" animBg="1"/>
      <p:bldP spid="2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0658DFBB-B1C1-C865-4963-57A041830A6A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85395-D06A-17D5-B9B5-84661EDD6692}"/>
              </a:ext>
            </a:extLst>
          </p:cNvPr>
          <p:cNvGrpSpPr/>
          <p:nvPr/>
        </p:nvGrpSpPr>
        <p:grpSpPr>
          <a:xfrm>
            <a:off x="5983716" y="1428245"/>
            <a:ext cx="4215699" cy="5064630"/>
            <a:chOff x="5983716" y="1428245"/>
            <a:chExt cx="4215699" cy="506463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EA1E368-91AA-A992-9FB8-369BC74EC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8285" y="1428245"/>
              <a:ext cx="3976864" cy="5027816"/>
            </a:xfrm>
            <a:prstGeom prst="rect">
              <a:avLst/>
            </a:prstGeom>
          </p:spPr>
        </p:pic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5815C927-9F2A-C554-1FBE-123ED5B70B18}"/>
                </a:ext>
              </a:extLst>
            </p:cNvPr>
            <p:cNvSpPr/>
            <p:nvPr/>
          </p:nvSpPr>
          <p:spPr>
            <a:xfrm>
              <a:off x="5983716" y="2570683"/>
              <a:ext cx="2012862" cy="392219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64DA010B-8BB0-829D-D3F3-E2136227B626}"/>
                </a:ext>
              </a:extLst>
            </p:cNvPr>
            <p:cNvSpPr/>
            <p:nvPr/>
          </p:nvSpPr>
          <p:spPr>
            <a:xfrm flipH="1">
              <a:off x="8186554" y="2709181"/>
              <a:ext cx="2012861" cy="37607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Investment portfolio – </a:t>
            </a:r>
            <a:r>
              <a:rPr lang="en-US" b="1" dirty="0">
                <a:solidFill>
                  <a:schemeClr val="accent2"/>
                </a:solidFill>
              </a:rPr>
              <a:t>Participants &amp; Timeline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FF8F9-0CF3-D2A3-AF90-65B91C9D3821}"/>
              </a:ext>
            </a:extLst>
          </p:cNvPr>
          <p:cNvSpPr/>
          <p:nvPr/>
        </p:nvSpPr>
        <p:spPr>
          <a:xfrm>
            <a:off x="481213" y="1155893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Central government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7BA75-8D3C-52D9-5205-57B9B77994CA}"/>
              </a:ext>
            </a:extLst>
          </p:cNvPr>
          <p:cNvSpPr/>
          <p:nvPr/>
        </p:nvSpPr>
        <p:spPr>
          <a:xfrm>
            <a:off x="2847462" y="1935016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Municipalities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2D6950-B76A-D8AB-E87B-CFE7B598C69D}"/>
              </a:ext>
            </a:extLst>
          </p:cNvPr>
          <p:cNvSpPr/>
          <p:nvPr/>
        </p:nvSpPr>
        <p:spPr>
          <a:xfrm>
            <a:off x="481213" y="1923767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Regional government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C4A1B1-2E2B-8046-A91E-95CF9FF0D6F8}"/>
              </a:ext>
            </a:extLst>
          </p:cNvPr>
          <p:cNvSpPr/>
          <p:nvPr/>
        </p:nvSpPr>
        <p:spPr>
          <a:xfrm>
            <a:off x="470021" y="3517376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Bank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A077F3-4E32-446B-F155-1D89DDF93996}"/>
              </a:ext>
            </a:extLst>
          </p:cNvPr>
          <p:cNvSpPr/>
          <p:nvPr/>
        </p:nvSpPr>
        <p:spPr>
          <a:xfrm>
            <a:off x="470022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One Stop Shop  </a:t>
            </a:r>
            <a:r>
              <a:rPr lang="en-US" sz="2400" dirty="0"/>
              <a:t>Private entity</a:t>
            </a:r>
            <a:endParaRPr lang="en-US" sz="2400" kern="12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F31A6A-53C5-E377-8F8F-BD603F0FAC2F}"/>
              </a:ext>
            </a:extLst>
          </p:cNvPr>
          <p:cNvSpPr/>
          <p:nvPr/>
        </p:nvSpPr>
        <p:spPr>
          <a:xfrm>
            <a:off x="2839242" y="1153641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Ministries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07BF84-C7BE-86E5-F721-6EA3A455CF5A}"/>
              </a:ext>
            </a:extLst>
          </p:cNvPr>
          <p:cNvSpPr/>
          <p:nvPr/>
        </p:nvSpPr>
        <p:spPr>
          <a:xfrm>
            <a:off x="2839181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Households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73609B-22BD-C3A1-1C73-70D71EB22C14}"/>
              </a:ext>
            </a:extLst>
          </p:cNvPr>
          <p:cNvSpPr/>
          <p:nvPr/>
        </p:nvSpPr>
        <p:spPr>
          <a:xfrm>
            <a:off x="2839180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Businesses/</a:t>
            </a:r>
            <a:r>
              <a:rPr lang="en-US" sz="2400" dirty="0"/>
              <a:t>SMEs</a:t>
            </a:r>
            <a:endParaRPr lang="en-US" sz="2400" kern="1200" dirty="0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1E0B82EA-49F2-CDD3-4379-B9F490CDE872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736220-B0F4-AD09-5830-FFE696018F60}"/>
              </a:ext>
            </a:extLst>
          </p:cNvPr>
          <p:cNvCxnSpPr>
            <a:cxnSpLocks/>
          </p:cNvCxnSpPr>
          <p:nvPr/>
        </p:nvCxnSpPr>
        <p:spPr>
          <a:xfrm>
            <a:off x="601249" y="6538583"/>
            <a:ext cx="10897644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7EE3DED-ED29-C8D9-C9F2-1C031078A226}"/>
              </a:ext>
            </a:extLst>
          </p:cNvPr>
          <p:cNvSpPr/>
          <p:nvPr/>
        </p:nvSpPr>
        <p:spPr>
          <a:xfrm>
            <a:off x="4563592" y="521595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Housing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1B6ACFB-8905-B44C-5473-1BE82910D78E}"/>
              </a:ext>
            </a:extLst>
          </p:cNvPr>
          <p:cNvSpPr/>
          <p:nvPr/>
        </p:nvSpPr>
        <p:spPr>
          <a:xfrm>
            <a:off x="2163753" y="5177329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dirty="0"/>
              <a:t>Public buildings</a:t>
            </a:r>
          </a:p>
          <a:p>
            <a:pPr lvl="0" indent="0" algn="ctr" defTabSz="1200150">
              <a:spcBef>
                <a:spcPct val="0"/>
              </a:spcBef>
              <a:buNone/>
            </a:pPr>
            <a:endParaRPr lang="en-US" sz="2400" kern="12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DCCF84D-95F1-A113-29CE-6613412F02DB}"/>
              </a:ext>
            </a:extLst>
          </p:cNvPr>
          <p:cNvSpPr/>
          <p:nvPr/>
        </p:nvSpPr>
        <p:spPr>
          <a:xfrm>
            <a:off x="9867731" y="521595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Street lighting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D41D755-74BF-98FA-92FC-09EDC86E0B77}"/>
              </a:ext>
            </a:extLst>
          </p:cNvPr>
          <p:cNvSpPr/>
          <p:nvPr/>
        </p:nvSpPr>
        <p:spPr>
          <a:xfrm>
            <a:off x="6249267" y="521595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EV charging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FCA8D-BFBC-1700-DC06-D4C4C13F509D}"/>
              </a:ext>
            </a:extLst>
          </p:cNvPr>
          <p:cNvSpPr txBox="1"/>
          <p:nvPr/>
        </p:nvSpPr>
        <p:spPr>
          <a:xfrm>
            <a:off x="10185149" y="4467549"/>
            <a:ext cx="1572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C6A32-6C61-1224-9EFF-89F01BDEE557}"/>
              </a:ext>
            </a:extLst>
          </p:cNvPr>
          <p:cNvSpPr txBox="1"/>
          <p:nvPr/>
        </p:nvSpPr>
        <p:spPr>
          <a:xfrm>
            <a:off x="5075849" y="4502373"/>
            <a:ext cx="173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3/4 years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D395CF-12F8-84BD-4D5D-898DA0603972}"/>
              </a:ext>
            </a:extLst>
          </p:cNvPr>
          <p:cNvCxnSpPr>
            <a:cxnSpLocks/>
          </p:cNvCxnSpPr>
          <p:nvPr/>
        </p:nvCxnSpPr>
        <p:spPr>
          <a:xfrm flipH="1">
            <a:off x="11151674" y="5004196"/>
            <a:ext cx="1" cy="1348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A53D72-7716-F62B-E1A1-37C72FCA96C5}"/>
              </a:ext>
            </a:extLst>
          </p:cNvPr>
          <p:cNvCxnSpPr>
            <a:cxnSpLocks/>
          </p:cNvCxnSpPr>
          <p:nvPr/>
        </p:nvCxnSpPr>
        <p:spPr>
          <a:xfrm flipH="1">
            <a:off x="6010167" y="5000180"/>
            <a:ext cx="1" cy="1348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177 -0.00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2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22995 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224 1.4814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0247 -0.00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573C08CD-8FF0-6FA5-A732-CC4FBE9EF3C0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10C5A4-BCF7-BFEF-1C93-5F0BB9C216B6}"/>
              </a:ext>
            </a:extLst>
          </p:cNvPr>
          <p:cNvSpPr/>
          <p:nvPr/>
        </p:nvSpPr>
        <p:spPr>
          <a:xfrm>
            <a:off x="10824299" y="2806700"/>
            <a:ext cx="884979" cy="12291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3" y="365126"/>
            <a:ext cx="11357861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The Netherlands (Zuid-Holland) – </a:t>
            </a:r>
            <a:r>
              <a:rPr lang="en-US" b="1" dirty="0">
                <a:solidFill>
                  <a:schemeClr val="accent2"/>
                </a:solidFill>
              </a:rPr>
              <a:t>Private (DH+HO)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A8930-7CA0-0605-9ABC-01FF2D252530}"/>
              </a:ext>
            </a:extLst>
          </p:cNvPr>
          <p:cNvSpPr/>
          <p:nvPr/>
        </p:nvSpPr>
        <p:spPr>
          <a:xfrm>
            <a:off x="2715905" y="552426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Housing +RE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6E217B-9512-0D15-2758-D26639CF2C37}"/>
              </a:ext>
            </a:extLst>
          </p:cNvPr>
          <p:cNvSpPr/>
          <p:nvPr/>
        </p:nvSpPr>
        <p:spPr>
          <a:xfrm>
            <a:off x="1964784" y="440704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District heating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9E5232-12AA-CAAD-22C2-E25E10937847}"/>
              </a:ext>
            </a:extLst>
          </p:cNvPr>
          <p:cNvSpPr/>
          <p:nvPr/>
        </p:nvSpPr>
        <p:spPr>
          <a:xfrm>
            <a:off x="346948" y="440704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dirty="0"/>
              <a:t>Public buildings +RE</a:t>
            </a:r>
            <a:endParaRPr lang="en-US" sz="24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53E986-4C5D-3F01-D409-D29EF046D0AB}"/>
              </a:ext>
            </a:extLst>
          </p:cNvPr>
          <p:cNvSpPr/>
          <p:nvPr/>
        </p:nvSpPr>
        <p:spPr>
          <a:xfrm>
            <a:off x="3449573" y="440704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Green transport </a:t>
            </a:r>
          </a:p>
          <a:p>
            <a:pPr algn="ctr" defTabSz="1200150">
              <a:spcBef>
                <a:spcPct val="0"/>
              </a:spcBef>
            </a:pPr>
            <a:endParaRPr lang="en-US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A61FC7-71CC-2C08-7296-8E8DDA65C122}"/>
              </a:ext>
            </a:extLst>
          </p:cNvPr>
          <p:cNvSpPr/>
          <p:nvPr/>
        </p:nvSpPr>
        <p:spPr>
          <a:xfrm>
            <a:off x="1122269" y="544846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Street lighting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E1E4C9-1C32-D489-4C45-0983429FC575}"/>
              </a:ext>
            </a:extLst>
          </p:cNvPr>
          <p:cNvSpPr/>
          <p:nvPr/>
        </p:nvSpPr>
        <p:spPr>
          <a:xfrm>
            <a:off x="4159398" y="5514710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EV charging points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46666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FF8F9-0CF3-D2A3-AF90-65B91C9D3821}"/>
              </a:ext>
            </a:extLst>
          </p:cNvPr>
          <p:cNvSpPr/>
          <p:nvPr/>
        </p:nvSpPr>
        <p:spPr>
          <a:xfrm>
            <a:off x="481213" y="1155893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Central government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7BA75-8D3C-52D9-5205-57B9B77994CA}"/>
              </a:ext>
            </a:extLst>
          </p:cNvPr>
          <p:cNvSpPr/>
          <p:nvPr/>
        </p:nvSpPr>
        <p:spPr>
          <a:xfrm>
            <a:off x="2847462" y="1935016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Municipalities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2D6950-B76A-D8AB-E87B-CFE7B598C69D}"/>
              </a:ext>
            </a:extLst>
          </p:cNvPr>
          <p:cNvSpPr/>
          <p:nvPr/>
        </p:nvSpPr>
        <p:spPr>
          <a:xfrm>
            <a:off x="481213" y="1923767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Regional government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C4A1B1-2E2B-8046-A91E-95CF9FF0D6F8}"/>
              </a:ext>
            </a:extLst>
          </p:cNvPr>
          <p:cNvSpPr/>
          <p:nvPr/>
        </p:nvSpPr>
        <p:spPr>
          <a:xfrm>
            <a:off x="470021" y="3517376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Bank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A077F3-4E32-446B-F155-1D89DDF93996}"/>
              </a:ext>
            </a:extLst>
          </p:cNvPr>
          <p:cNvSpPr/>
          <p:nvPr/>
        </p:nvSpPr>
        <p:spPr>
          <a:xfrm>
            <a:off x="470022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One Stop Shop Private entity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F31A6A-53C5-E377-8F8F-BD603F0FAC2F}"/>
              </a:ext>
            </a:extLst>
          </p:cNvPr>
          <p:cNvSpPr/>
          <p:nvPr/>
        </p:nvSpPr>
        <p:spPr>
          <a:xfrm>
            <a:off x="2839242" y="1153641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Ministries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07BF84-C7BE-86E5-F721-6EA3A455CF5A}"/>
              </a:ext>
            </a:extLst>
          </p:cNvPr>
          <p:cNvSpPr/>
          <p:nvPr/>
        </p:nvSpPr>
        <p:spPr>
          <a:xfrm>
            <a:off x="2839181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Households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73609B-22BD-C3A1-1C73-70D71EB22C14}"/>
              </a:ext>
            </a:extLst>
          </p:cNvPr>
          <p:cNvSpPr/>
          <p:nvPr/>
        </p:nvSpPr>
        <p:spPr>
          <a:xfrm>
            <a:off x="2839180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Businesses </a:t>
            </a:r>
            <a:r>
              <a:rPr lang="en-US" sz="2400" dirty="0"/>
              <a:t>SMEs</a:t>
            </a:r>
            <a:endParaRPr lang="en-US" sz="2400" kern="12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61963E-CB76-586B-10C9-E5C76544B15F}"/>
              </a:ext>
            </a:extLst>
          </p:cNvPr>
          <p:cNvCxnSpPr>
            <a:cxnSpLocks/>
          </p:cNvCxnSpPr>
          <p:nvPr/>
        </p:nvCxnSpPr>
        <p:spPr>
          <a:xfrm>
            <a:off x="2398162" y="2256014"/>
            <a:ext cx="547169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610422-DC97-4AAA-3D1F-A270CC66E8E6}"/>
              </a:ext>
            </a:extLst>
          </p:cNvPr>
          <p:cNvCxnSpPr>
            <a:cxnSpLocks/>
          </p:cNvCxnSpPr>
          <p:nvPr/>
        </p:nvCxnSpPr>
        <p:spPr>
          <a:xfrm>
            <a:off x="4853814" y="2392905"/>
            <a:ext cx="0" cy="644499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98A2962-46F5-2C12-91E2-C3742501738F}"/>
              </a:ext>
            </a:extLst>
          </p:cNvPr>
          <p:cNvSpPr/>
          <p:nvPr/>
        </p:nvSpPr>
        <p:spPr>
          <a:xfrm>
            <a:off x="10836999" y="4051300"/>
            <a:ext cx="884979" cy="19149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C5CB27D2-5915-B0FB-5334-4AB7CAF8F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55394"/>
              </p:ext>
            </p:extLst>
          </p:nvPr>
        </p:nvGraphicFramePr>
        <p:xfrm>
          <a:off x="10836999" y="1153641"/>
          <a:ext cx="884979" cy="481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79">
                  <a:extLst>
                    <a:ext uri="{9D8B030D-6E8A-4147-A177-3AD203B41FA5}">
                      <a16:colId xmlns:a16="http://schemas.microsoft.com/office/drawing/2014/main" val="794207166"/>
                    </a:ext>
                  </a:extLst>
                </a:gridCol>
              </a:tblGrid>
              <a:tr h="481259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€100m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4666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€90m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310924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€80m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67302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€70m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587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€60m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2172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€50m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87988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€40m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408939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€30m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1753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€20m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0632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€10m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84650"/>
                  </a:ext>
                </a:extLst>
              </a:tr>
            </a:tbl>
          </a:graphicData>
        </a:graphic>
      </p:graphicFrame>
      <p:sp>
        <p:nvSpPr>
          <p:cNvPr id="17" name="Shape 16">
            <a:extLst>
              <a:ext uri="{FF2B5EF4-FFF2-40B4-BE49-F238E27FC236}">
                <a16:creationId xmlns:a16="http://schemas.microsoft.com/office/drawing/2014/main" id="{7DECEFE9-E833-5D36-086D-0C3FA1347C69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61174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C97C2F-FA7B-DAA9-28D8-4701D88333FF}"/>
              </a:ext>
            </a:extLst>
          </p:cNvPr>
          <p:cNvCxnSpPr/>
          <p:nvPr/>
        </p:nvCxnSpPr>
        <p:spPr>
          <a:xfrm>
            <a:off x="10836999" y="4508500"/>
            <a:ext cx="873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2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185 L 0.0026 -0.00185 C 0.00416 -0.00949 0.00521 -0.01736 0.00729 -0.0243 C 0.02318 -0.08102 0.01627 -0.05 0.03177 -0.09606 C 0.05807 -0.17384 0.02851 -0.09861 0.06484 -0.18865 C 0.06797 -0.19629 0.07122 -0.20347 0.07435 -0.21111 C 0.09127 -0.25185 0.07851 -0.22245 0.09883 -0.2699 C 0.10247 -0.27847 0.10612 -0.28703 0.10989 -0.29537 C 0.11849 -0.31435 0.12226 -0.32361 0.13281 -0.33865 C 0.13711 -0.3449 0.14166 -0.35023 0.14622 -0.35555 C 0.1638 -0.37639 0.17278 -0.38426 0.1944 -0.40324 C 0.19818 -0.40671 0.22799 -0.43078 0.23229 -0.43287 C 0.23854 -0.43565 0.24479 -0.43889 0.25117 -0.4412 C 0.2681 -0.44768 0.27044 -0.44768 0.28515 -0.45092 C 0.30338 -0.45 0.30846 -0.45324 0.32305 -0.44398 C 0.32812 -0.44074 0.33463 -0.43541 0.3388 -0.4287 C 0.34219 -0.42338 0.34492 -0.41713 0.34831 -0.4118 C 0.35208 -0.40578 0.35638 -0.40092 0.36015 -0.3949 C 0.36693 -0.38449 0.37383 -0.3743 0.37995 -0.36273 C 0.38893 -0.34514 0.38828 -0.34676 0.39726 -0.32615 C 0.39948 -0.32106 0.40182 -0.3162 0.40351 -0.31065 C 0.4095 -0.29282 0.41549 -0.26967 0.42018 -0.25046 C 0.42187 -0.24352 0.42331 -0.23634 0.42487 -0.2294 C 0.42565 -0.22083 0.42617 -0.21227 0.42721 -0.20416 C 0.42825 -0.19606 0.42995 -0.18819 0.43125 -0.18009 C 0.43229 -0.17268 0.4332 -0.16504 0.43437 -0.15764 C 0.43541 -0.15115 0.43841 -0.13981 0.43984 -0.13379 C 0.44036 -0.13194 0.44153 -0.12824 0.44153 -0.12824 " pathEditMode="relative" ptsTypes="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00092 C 0.00065 -0.00556 0.0013 -0.01135 0.00208 -0.01667 C 0.00247 -0.01899 0.00312 -0.02084 0.00364 -0.02315 C 0.00794 -0.04445 0.00182 -0.01713 0.00742 -0.04144 C 0.00794 -0.04584 0.00807 -0.05047 0.00898 -0.05463 C 0.0194 -0.10533 0.01393 -0.07338 0.02265 -0.10811 C 0.02604 -0.12037 0.02877 -0.13357 0.0319 -0.14607 C 0.03659 -0.16412 0.04153 -0.18056 0.0457 -0.19931 C 0.05807 -0.25209 0.06041 -0.26528 0.08034 -0.32732 C 0.08632 -0.34561 0.09153 -0.36412 0.09791 -0.38172 C 0.14922 -0.52153 0.12369 -0.45 0.16237 -0.53797 C 0.19231 -0.60625 0.1931 -0.62385 0.23828 -0.69213 L 0.28203 -0.75857 C 0.28828 -0.76806 0.29661 -0.78056 0.30429 -0.78658 C 0.30885 -0.79074 0.31406 -0.79074 0.31875 -0.79144 C 0.32187 -0.79098 0.325 -0.79098 0.32799 -0.78982 C 0.33646 -0.78704 0.34271 -0.78172 0.35104 -0.77524 C 0.36276 -0.76551 0.36471 -0.76366 0.3763 -0.74885 C 0.38073 -0.74283 0.38515 -0.73727 0.38932 -0.73033 C 0.39922 -0.71389 0.41224 -0.69121 0.42005 -0.66737 C 0.42213 -0.66065 0.42343 -0.65278 0.42539 -0.64584 C 0.42786 -0.63704 0.44961 -0.56598 0.45143 -0.55463 C 0.45299 -0.54491 0.45416 -0.53565 0.45599 -0.52639 C 0.4595 -0.50903 0.46185 -0.49051 0.46679 -0.47454 C 0.47135 -0.45949 0.47356 -0.4544 0.47669 -0.4382 C 0.47903 -0.42709 0.47786 -0.42431 0.48125 -0.41667 C 0.48151 -0.41644 0.48177 -0.41667 0.48229 -0.41667 " pathEditMode="relative" rAng="0" ptsTypes="AAAAAAAAA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-395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2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275381B-B723-8A67-C39F-3B2187F7061A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A74820-C9D2-1AE4-F772-CF428B112908}"/>
              </a:ext>
            </a:extLst>
          </p:cNvPr>
          <p:cNvSpPr/>
          <p:nvPr/>
        </p:nvSpPr>
        <p:spPr>
          <a:xfrm>
            <a:off x="10836999" y="622301"/>
            <a:ext cx="884979" cy="41158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3" y="365126"/>
            <a:ext cx="11357861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Belgium (FLESPI) – </a:t>
            </a:r>
            <a:r>
              <a:rPr lang="en-US" b="1" dirty="0">
                <a:solidFill>
                  <a:schemeClr val="accent2"/>
                </a:solidFill>
              </a:rPr>
              <a:t>Public (</a:t>
            </a:r>
            <a:r>
              <a:rPr lang="en-US" b="1" dirty="0" err="1">
                <a:solidFill>
                  <a:schemeClr val="accent2"/>
                </a:solidFill>
              </a:rPr>
              <a:t>regional+local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A8930-7CA0-0605-9ABC-01FF2D252530}"/>
              </a:ext>
            </a:extLst>
          </p:cNvPr>
          <p:cNvSpPr/>
          <p:nvPr/>
        </p:nvSpPr>
        <p:spPr>
          <a:xfrm>
            <a:off x="2715905" y="552426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Housing +RE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6E217B-9512-0D15-2758-D26639CF2C37}"/>
              </a:ext>
            </a:extLst>
          </p:cNvPr>
          <p:cNvSpPr/>
          <p:nvPr/>
        </p:nvSpPr>
        <p:spPr>
          <a:xfrm>
            <a:off x="1964784" y="440704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District heating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9E5232-12AA-CAAD-22C2-E25E10937847}"/>
              </a:ext>
            </a:extLst>
          </p:cNvPr>
          <p:cNvSpPr/>
          <p:nvPr/>
        </p:nvSpPr>
        <p:spPr>
          <a:xfrm>
            <a:off x="346948" y="440704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dirty="0"/>
              <a:t>Public buildings +RE</a:t>
            </a:r>
            <a:endParaRPr lang="en-US" sz="24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53E986-4C5D-3F01-D409-D29EF046D0AB}"/>
              </a:ext>
            </a:extLst>
          </p:cNvPr>
          <p:cNvSpPr/>
          <p:nvPr/>
        </p:nvSpPr>
        <p:spPr>
          <a:xfrm>
            <a:off x="3449573" y="440704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Green transport </a:t>
            </a:r>
          </a:p>
          <a:p>
            <a:pPr algn="ctr" defTabSz="1200150">
              <a:spcBef>
                <a:spcPct val="0"/>
              </a:spcBef>
            </a:pPr>
            <a:endParaRPr lang="en-US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A61FC7-71CC-2C08-7296-8E8DDA65C122}"/>
              </a:ext>
            </a:extLst>
          </p:cNvPr>
          <p:cNvSpPr/>
          <p:nvPr/>
        </p:nvSpPr>
        <p:spPr>
          <a:xfrm>
            <a:off x="1122269" y="544846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Street lighting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E1E4C9-1C32-D489-4C45-0983429FC575}"/>
              </a:ext>
            </a:extLst>
          </p:cNvPr>
          <p:cNvSpPr/>
          <p:nvPr/>
        </p:nvSpPr>
        <p:spPr>
          <a:xfrm>
            <a:off x="4159398" y="5514710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EV charging points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01403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FF8F9-0CF3-D2A3-AF90-65B91C9D3821}"/>
              </a:ext>
            </a:extLst>
          </p:cNvPr>
          <p:cNvSpPr/>
          <p:nvPr/>
        </p:nvSpPr>
        <p:spPr>
          <a:xfrm>
            <a:off x="481213" y="1155893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Central government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7BA75-8D3C-52D9-5205-57B9B77994CA}"/>
              </a:ext>
            </a:extLst>
          </p:cNvPr>
          <p:cNvSpPr/>
          <p:nvPr/>
        </p:nvSpPr>
        <p:spPr>
          <a:xfrm>
            <a:off x="2847462" y="1935016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Municipalities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2D6950-B76A-D8AB-E87B-CFE7B598C69D}"/>
              </a:ext>
            </a:extLst>
          </p:cNvPr>
          <p:cNvSpPr/>
          <p:nvPr/>
        </p:nvSpPr>
        <p:spPr>
          <a:xfrm>
            <a:off x="481213" y="1923767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Regional government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C4A1B1-2E2B-8046-A91E-95CF9FF0D6F8}"/>
              </a:ext>
            </a:extLst>
          </p:cNvPr>
          <p:cNvSpPr/>
          <p:nvPr/>
        </p:nvSpPr>
        <p:spPr>
          <a:xfrm>
            <a:off x="470021" y="3517376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Bank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A077F3-4E32-446B-F155-1D89DDF93996}"/>
              </a:ext>
            </a:extLst>
          </p:cNvPr>
          <p:cNvSpPr/>
          <p:nvPr/>
        </p:nvSpPr>
        <p:spPr>
          <a:xfrm>
            <a:off x="470022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One Stop Shop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F31A6A-53C5-E377-8F8F-BD603F0FAC2F}"/>
              </a:ext>
            </a:extLst>
          </p:cNvPr>
          <p:cNvSpPr/>
          <p:nvPr/>
        </p:nvSpPr>
        <p:spPr>
          <a:xfrm>
            <a:off x="2839242" y="1153641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Ministries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07BF84-C7BE-86E5-F721-6EA3A455CF5A}"/>
              </a:ext>
            </a:extLst>
          </p:cNvPr>
          <p:cNvSpPr/>
          <p:nvPr/>
        </p:nvSpPr>
        <p:spPr>
          <a:xfrm>
            <a:off x="2839181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Households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73609B-22BD-C3A1-1C73-70D71EB22C14}"/>
              </a:ext>
            </a:extLst>
          </p:cNvPr>
          <p:cNvSpPr/>
          <p:nvPr/>
        </p:nvSpPr>
        <p:spPr>
          <a:xfrm>
            <a:off x="2839180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Businesses </a:t>
            </a:r>
            <a:r>
              <a:rPr lang="en-US" sz="2400" dirty="0"/>
              <a:t>SMEs</a:t>
            </a:r>
            <a:endParaRPr lang="en-US" sz="2400" kern="12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61963E-CB76-586B-10C9-E5C76544B15F}"/>
              </a:ext>
            </a:extLst>
          </p:cNvPr>
          <p:cNvCxnSpPr>
            <a:cxnSpLocks/>
          </p:cNvCxnSpPr>
          <p:nvPr/>
        </p:nvCxnSpPr>
        <p:spPr>
          <a:xfrm flipV="1">
            <a:off x="2271562" y="2252311"/>
            <a:ext cx="0" cy="567891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610422-DC97-4AAA-3D1F-A270CC66E8E6}"/>
              </a:ext>
            </a:extLst>
          </p:cNvPr>
          <p:cNvCxnSpPr>
            <a:cxnSpLocks/>
          </p:cNvCxnSpPr>
          <p:nvPr/>
        </p:nvCxnSpPr>
        <p:spPr>
          <a:xfrm flipV="1">
            <a:off x="2541069" y="2425565"/>
            <a:ext cx="452388" cy="433137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8EF7870-CC23-2741-C3DA-FC4248EB319E}"/>
              </a:ext>
            </a:extLst>
          </p:cNvPr>
          <p:cNvSpPr/>
          <p:nvPr/>
        </p:nvSpPr>
        <p:spPr>
          <a:xfrm>
            <a:off x="10836999" y="4749800"/>
            <a:ext cx="884979" cy="12164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6B37BDA4-1B1E-2126-B441-43E0B0529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55394"/>
              </p:ext>
            </p:extLst>
          </p:nvPr>
        </p:nvGraphicFramePr>
        <p:xfrm>
          <a:off x="10836999" y="1153641"/>
          <a:ext cx="884979" cy="481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79">
                  <a:extLst>
                    <a:ext uri="{9D8B030D-6E8A-4147-A177-3AD203B41FA5}">
                      <a16:colId xmlns:a16="http://schemas.microsoft.com/office/drawing/2014/main" val="794207166"/>
                    </a:ext>
                  </a:extLst>
                </a:gridCol>
              </a:tblGrid>
              <a:tr h="481259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€100m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4666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€90m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310924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€80m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67302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€70m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587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€60m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2172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€50m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87988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€40m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408939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€30m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1753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€20m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0632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€10m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84650"/>
                  </a:ext>
                </a:extLst>
              </a:tr>
            </a:tbl>
          </a:graphicData>
        </a:graphic>
      </p:graphicFrame>
      <p:sp>
        <p:nvSpPr>
          <p:cNvPr id="17" name="Shape 16">
            <a:extLst>
              <a:ext uri="{FF2B5EF4-FFF2-40B4-BE49-F238E27FC236}">
                <a16:creationId xmlns:a16="http://schemas.microsoft.com/office/drawing/2014/main" id="{238B8ACF-BA80-A0C0-4D13-AEF3BFAE843B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15911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8B8707-83AD-923E-7F51-3FCF1DC72F8D}"/>
              </a:ext>
            </a:extLst>
          </p:cNvPr>
          <p:cNvCxnSpPr/>
          <p:nvPr/>
        </p:nvCxnSpPr>
        <p:spPr>
          <a:xfrm>
            <a:off x="10836999" y="4508500"/>
            <a:ext cx="873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1.25E-6 0.00023 C 0.00299 -0.00856 0.00625 -0.01666 0.00898 -0.02546 C 0.01328 -0.03958 0.01706 -0.05439 0.02109 -0.06898 C 0.02396 -0.07916 0.02617 -0.08981 0.02943 -0.09977 C 0.04531 -0.14861 0.06497 -0.21365 0.08555 -0.25694 C 0.08932 -0.26481 0.09271 -0.27361 0.09687 -0.28078 C 0.10729 -0.2993 0.12851 -0.32963 0.13997 -0.34398 C 0.15312 -0.36041 0.16601 -0.37824 0.18008 -0.39166 C 0.20325 -0.41365 0.22187 -0.43264 0.24766 -0.4493 C 0.25495 -0.45393 0.26211 -0.45949 0.26966 -0.46319 C 0.27708 -0.46689 0.28476 -0.46875 0.29232 -0.47176 C 0.3 -0.47477 0.30729 -0.47916 0.3151 -0.48148 C 0.32305 -0.48379 0.33125 -0.48402 0.33932 -0.48564 C 0.34427 -0.4868 0.34935 -0.48842 0.35443 -0.48981 C 0.36927 -0.48889 0.38424 -0.48981 0.39922 -0.48703 C 0.40299 -0.48634 0.40677 -0.48264 0.41055 -0.48009 C 0.41992 -0.47384 0.42969 -0.46898 0.43854 -0.46041 C 0.44674 -0.45254 0.45599 -0.44444 0.46354 -0.43379 C 0.46549 -0.43102 0.46693 -0.42685 0.46875 -0.42407 C 0.47174 -0.41944 0.47513 -0.4162 0.47786 -0.41134 C 0.48359 -0.40139 0.48776 -0.38727 0.49154 -0.37477 C 0.49609 -0.35995 0.49726 -0.35555 0.50065 -0.33842 C 0.50182 -0.3324 0.50234 -0.32592 0.50364 -0.32014 C 0.50872 -0.29583 0.5095 -0.29953 0.51654 -0.27523 C 0.51849 -0.26828 0.52018 -0.26134 0.52187 -0.25416 C 0.52474 -0.24213 0.52773 -0.23009 0.53008 -0.21759 C 0.53125 -0.2125 0.53203 -0.20717 0.5332 -0.20231 C 0.53463 -0.19652 0.53633 -0.19097 0.53776 -0.18541 C 0.54544 -0.15486 0.53385 -0.19838 0.54075 -0.17268 C 0.54167 -0.16227 0.54023 -0.16527 0.54245 -0.16157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22" y="-24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0.00024 C 0.02213 -0.05787 0.01562 -0.03935 0.04518 -0.1287 C 0.05117 -0.14722 0.05625 -0.16736 0.06276 -0.18472 C 0.06901 -0.20162 0.07565 -0.21805 0.08177 -0.23541 C 0.08541 -0.24606 0.12708 -0.37384 0.13646 -0.39606 C 0.15156 -0.43171 0.1694 -0.47662 0.1862 -0.50763 C 0.20872 -0.54907 0.23346 -0.58865 0.25859 -0.62245 C 0.27265 -0.64143 0.28424 -0.65578 0.2987 -0.6699 C 0.32239 -0.69259 0.30547 -0.67615 0.32513 -0.69027 C 0.32995 -0.69375 0.33463 -0.69884 0.33971 -0.70208 C 0.34492 -0.70509 0.35026 -0.70717 0.35573 -0.70856 C 0.36523 -0.71157 0.37955 -0.71296 0.38932 -0.71342 C 0.41666 -0.71203 0.43216 -0.71574 0.45586 -0.7037 C 0.47122 -0.6956 0.50286 -0.67083 0.51211 -0.65625 C 0.51927 -0.64513 0.52851 -0.63819 0.53398 -0.62245 C 0.54088 -0.603 0.55065 -0.57662 0.55521 -0.55671 L 0.56627 -0.50949 C 0.5681 -0.50092 0.57044 -0.49259 0.572 -0.48402 C 0.57344 -0.47592 0.57461 -0.46759 0.5763 -0.46018 C 0.57773 -0.45439 0.57995 -0.4493 0.58151 -0.44328 C 0.5845 -0.4324 0.58307 -0.43472 0.58515 -0.42314 C 0.58997 -0.39629 0.58502 -0.42893 0.58893 -0.40277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0" y="-35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4" grpId="0" animBg="1"/>
      <p:bldP spid="2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275381B-B723-8A67-C39F-3B2187F7061A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A74820-C9D2-1AE4-F772-CF428B112908}"/>
              </a:ext>
            </a:extLst>
          </p:cNvPr>
          <p:cNvSpPr/>
          <p:nvPr/>
        </p:nvSpPr>
        <p:spPr>
          <a:xfrm>
            <a:off x="10836999" y="1238132"/>
            <a:ext cx="884979" cy="44662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3" y="365126"/>
            <a:ext cx="11357861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Slovenia (SMP Slovenia) – </a:t>
            </a:r>
            <a:r>
              <a:rPr lang="en-US" b="1" dirty="0">
                <a:solidFill>
                  <a:schemeClr val="accent2"/>
                </a:solidFill>
              </a:rPr>
              <a:t>Public (transport)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A8930-7CA0-0605-9ABC-01FF2D252530}"/>
              </a:ext>
            </a:extLst>
          </p:cNvPr>
          <p:cNvSpPr/>
          <p:nvPr/>
        </p:nvSpPr>
        <p:spPr>
          <a:xfrm>
            <a:off x="2715905" y="552426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Housing +RE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6E217B-9512-0D15-2758-D26639CF2C37}"/>
              </a:ext>
            </a:extLst>
          </p:cNvPr>
          <p:cNvSpPr/>
          <p:nvPr/>
        </p:nvSpPr>
        <p:spPr>
          <a:xfrm>
            <a:off x="1964784" y="440704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District heating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9E5232-12AA-CAAD-22C2-E25E10937847}"/>
              </a:ext>
            </a:extLst>
          </p:cNvPr>
          <p:cNvSpPr/>
          <p:nvPr/>
        </p:nvSpPr>
        <p:spPr>
          <a:xfrm>
            <a:off x="4193489" y="5513382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dirty="0"/>
              <a:t>EV charging points</a:t>
            </a:r>
            <a:endParaRPr lang="en-US" sz="24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53E986-4C5D-3F01-D409-D29EF046D0AB}"/>
              </a:ext>
            </a:extLst>
          </p:cNvPr>
          <p:cNvSpPr/>
          <p:nvPr/>
        </p:nvSpPr>
        <p:spPr>
          <a:xfrm>
            <a:off x="1116531" y="551338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Street lighting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A61FC7-71CC-2C08-7296-8E8DDA65C122}"/>
              </a:ext>
            </a:extLst>
          </p:cNvPr>
          <p:cNvSpPr/>
          <p:nvPr/>
        </p:nvSpPr>
        <p:spPr>
          <a:xfrm>
            <a:off x="3454697" y="439450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Green transport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E1E4C9-1C32-D489-4C45-0983429FC575}"/>
              </a:ext>
            </a:extLst>
          </p:cNvPr>
          <p:cNvSpPr/>
          <p:nvPr/>
        </p:nvSpPr>
        <p:spPr>
          <a:xfrm>
            <a:off x="328189" y="4407044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Public buildings +RE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01403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FF8F9-0CF3-D2A3-AF90-65B91C9D3821}"/>
              </a:ext>
            </a:extLst>
          </p:cNvPr>
          <p:cNvSpPr/>
          <p:nvPr/>
        </p:nvSpPr>
        <p:spPr>
          <a:xfrm>
            <a:off x="481213" y="1155893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Central government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7BA75-8D3C-52D9-5205-57B9B77994CA}"/>
              </a:ext>
            </a:extLst>
          </p:cNvPr>
          <p:cNvSpPr/>
          <p:nvPr/>
        </p:nvSpPr>
        <p:spPr>
          <a:xfrm>
            <a:off x="2847462" y="1935016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Municipalities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2D6950-B76A-D8AB-E87B-CFE7B598C69D}"/>
              </a:ext>
            </a:extLst>
          </p:cNvPr>
          <p:cNvSpPr/>
          <p:nvPr/>
        </p:nvSpPr>
        <p:spPr>
          <a:xfrm>
            <a:off x="481213" y="1923767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Regional government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C4A1B1-2E2B-8046-A91E-95CF9FF0D6F8}"/>
              </a:ext>
            </a:extLst>
          </p:cNvPr>
          <p:cNvSpPr/>
          <p:nvPr/>
        </p:nvSpPr>
        <p:spPr>
          <a:xfrm>
            <a:off x="470021" y="3517376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Bank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A077F3-4E32-446B-F155-1D89DDF93996}"/>
              </a:ext>
            </a:extLst>
          </p:cNvPr>
          <p:cNvSpPr/>
          <p:nvPr/>
        </p:nvSpPr>
        <p:spPr>
          <a:xfrm>
            <a:off x="470022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One Stop Shop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F31A6A-53C5-E377-8F8F-BD603F0FAC2F}"/>
              </a:ext>
            </a:extLst>
          </p:cNvPr>
          <p:cNvSpPr/>
          <p:nvPr/>
        </p:nvSpPr>
        <p:spPr>
          <a:xfrm>
            <a:off x="2839242" y="1153641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Ministries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07BF84-C7BE-86E5-F721-6EA3A455CF5A}"/>
              </a:ext>
            </a:extLst>
          </p:cNvPr>
          <p:cNvSpPr/>
          <p:nvPr/>
        </p:nvSpPr>
        <p:spPr>
          <a:xfrm>
            <a:off x="2839181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Households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73609B-22BD-C3A1-1C73-70D71EB22C14}"/>
              </a:ext>
            </a:extLst>
          </p:cNvPr>
          <p:cNvSpPr/>
          <p:nvPr/>
        </p:nvSpPr>
        <p:spPr>
          <a:xfrm>
            <a:off x="2839180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Businesses </a:t>
            </a:r>
            <a:r>
              <a:rPr lang="en-US" sz="2400" dirty="0"/>
              <a:t>SMEs</a:t>
            </a:r>
            <a:endParaRPr lang="en-US" sz="2400" kern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EF7870-CC23-2741-C3DA-FC4248EB319E}"/>
              </a:ext>
            </a:extLst>
          </p:cNvPr>
          <p:cNvSpPr/>
          <p:nvPr/>
        </p:nvSpPr>
        <p:spPr>
          <a:xfrm>
            <a:off x="10836999" y="5704359"/>
            <a:ext cx="884979" cy="2618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6B37BDA4-1B1E-2126-B441-43E0B0529A7A}"/>
              </a:ext>
            </a:extLst>
          </p:cNvPr>
          <p:cNvGraphicFramePr>
            <a:graphicFrameLocks noGrp="1"/>
          </p:cNvGraphicFramePr>
          <p:nvPr/>
        </p:nvGraphicFramePr>
        <p:xfrm>
          <a:off x="10842594" y="1153641"/>
          <a:ext cx="884979" cy="481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79">
                  <a:extLst>
                    <a:ext uri="{9D8B030D-6E8A-4147-A177-3AD203B41FA5}">
                      <a16:colId xmlns:a16="http://schemas.microsoft.com/office/drawing/2014/main" val="794207166"/>
                    </a:ext>
                  </a:extLst>
                </a:gridCol>
              </a:tblGrid>
              <a:tr h="481259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€100m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4666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€90m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310924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€80m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67302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€70m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587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€60m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2172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€50m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87988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€40m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408939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€30m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1753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€20m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0632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€10m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84650"/>
                  </a:ext>
                </a:extLst>
              </a:tr>
            </a:tbl>
          </a:graphicData>
        </a:graphic>
      </p:graphicFrame>
      <p:sp>
        <p:nvSpPr>
          <p:cNvPr id="17" name="Shape 16">
            <a:extLst>
              <a:ext uri="{FF2B5EF4-FFF2-40B4-BE49-F238E27FC236}">
                <a16:creationId xmlns:a16="http://schemas.microsoft.com/office/drawing/2014/main" id="{238B8ACF-BA80-A0C0-4D13-AEF3BFAE843B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15911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8B8707-83AD-923E-7F51-3FCF1DC72F8D}"/>
              </a:ext>
            </a:extLst>
          </p:cNvPr>
          <p:cNvCxnSpPr/>
          <p:nvPr/>
        </p:nvCxnSpPr>
        <p:spPr>
          <a:xfrm>
            <a:off x="10836999" y="4508500"/>
            <a:ext cx="873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1FF267-B250-D3E9-6ADD-001BA468631D}"/>
              </a:ext>
            </a:extLst>
          </p:cNvPr>
          <p:cNvSpPr txBox="1"/>
          <p:nvPr/>
        </p:nvSpPr>
        <p:spPr>
          <a:xfrm rot="13521599">
            <a:off x="4612257" y="1552290"/>
            <a:ext cx="870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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6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2107 L -6.25E-7 -0.02061 C 0.00143 -0.03079 0.00313 -0.04028 0.00456 -0.05047 C 0.00677 -0.06667 0.00872 -0.0838 0.01068 -0.1007 C 0.01224 -0.11227 0.01328 -0.12454 0.01497 -0.13612 C 0.02318 -0.1926 0.0332 -0.2676 0.04375 -0.3176 C 0.0457 -0.32662 0.0474 -0.33681 0.04961 -0.34491 C 0.05495 -0.36644 0.06576 -0.40139 0.07162 -0.41783 C 0.07839 -0.43681 0.08503 -0.45741 0.09219 -0.47292 C 0.10404 -0.49838 0.11354 -0.52014 0.12682 -0.53959 C 0.13047 -0.54491 0.13425 -0.55116 0.13802 -0.55556 C 0.14193 -0.55973 0.14583 -0.56181 0.14961 -0.56528 C 0.15365 -0.56875 0.15729 -0.57385 0.16133 -0.57662 C 0.16537 -0.57917 0.16966 -0.57963 0.1737 -0.58149 C 0.1763 -0.58264 0.17891 -0.58473 0.18151 -0.58612 C 0.18906 -0.58519 0.19675 -0.58612 0.20443 -0.58311 C 0.20638 -0.58218 0.20833 -0.57801 0.21029 -0.575 C 0.21497 -0.56783 0.22005 -0.56227 0.22461 -0.55232 C 0.22878 -0.54329 0.23346 -0.5338 0.23737 -0.52153 C 0.23841 -0.51829 0.23906 -0.51366 0.2401 -0.51042 C 0.24154 -0.5051 0.24336 -0.50139 0.24466 -0.49561 C 0.24766 -0.48426 0.24974 -0.46783 0.25169 -0.45348 C 0.25404 -0.43635 0.25469 -0.43125 0.25638 -0.41158 C 0.25703 -0.40463 0.25729 -0.397 0.25794 -0.39051 C 0.26055 -0.36227 0.26094 -0.36667 0.26458 -0.33866 C 0.2655 -0.33056 0.26641 -0.32269 0.26732 -0.31436 C 0.26875 -0.30047 0.27031 -0.28658 0.27149 -0.272 C 0.27201 -0.26621 0.27253 -0.25996 0.27305 -0.2544 C 0.27383 -0.24769 0.27461 -0.24144 0.27539 -0.23496 C 0.2793 -0.19977 0.27344 -0.25 0.27695 -0.22037 C 0.27734 -0.20834 0.27669 -0.21181 0.27787 -0.20741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-28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2563E-17 -4.07407E-6 L 7.02563E-17 0.00047 C 0.01563 -0.04676 0.01094 -0.03194 0.0319 -0.10439 C 0.03607 -0.11921 0.03971 -0.13541 0.04427 -0.14953 C 0.0487 -0.16319 0.05339 -0.17662 0.05768 -0.19074 C 0.06029 -0.1993 0.08971 -0.30277 0.09635 -0.32083 C 0.10703 -0.34976 0.11966 -0.38611 0.13151 -0.41157 C 0.1474 -0.4449 0.16484 -0.47708 0.18255 -0.50463 C 0.19258 -0.51967 0.20078 -0.53148 0.21094 -0.54282 C 0.22773 -0.56134 0.21576 -0.54791 0.22956 -0.55926 C 0.23294 -0.56226 0.23633 -0.5662 0.23984 -0.56898 C 0.24362 -0.57129 0.2474 -0.57314 0.25117 -0.57407 C 0.25794 -0.57662 0.2681 -0.57777 0.275 -0.57801 C 0.29427 -0.57708 0.30521 -0.58009 0.32201 -0.57013 C 0.33281 -0.56365 0.35521 -0.54351 0.36172 -0.53171 C 0.3668 -0.52291 0.37331 -0.51713 0.37708 -0.50463 C 0.38203 -0.48865 0.38893 -0.46713 0.39219 -0.45115 L 0.4 -0.41296 C 0.40117 -0.40578 0.40286 -0.39907 0.40404 -0.39213 C 0.40495 -0.38564 0.40586 -0.37893 0.40703 -0.37314 C 0.40807 -0.36805 0.40964 -0.36412 0.41068 -0.35926 C 0.41276 -0.35023 0.41185 -0.35231 0.41328 -0.34282 C 0.41667 -0.32129 0.41315 -0.34745 0.41602 -0.32638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-28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4" grpId="0" animBg="1"/>
      <p:bldP spid="2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57F28FEE-24B6-F932-76E3-F5E4FE7A0DE1}"/>
              </a:ext>
            </a:extLst>
          </p:cNvPr>
          <p:cNvSpPr/>
          <p:nvPr/>
        </p:nvSpPr>
        <p:spPr>
          <a:xfrm>
            <a:off x="6128103" y="1428245"/>
            <a:ext cx="4057046" cy="185602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E0A73-5F88-9411-809C-CFCB16B957C9}"/>
              </a:ext>
            </a:extLst>
          </p:cNvPr>
          <p:cNvSpPr/>
          <p:nvPr/>
        </p:nvSpPr>
        <p:spPr>
          <a:xfrm>
            <a:off x="10836694" y="1273630"/>
            <a:ext cx="884979" cy="21606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64425-8B6C-C283-7A3B-B1F4C58D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3" y="365126"/>
            <a:ext cx="11357861" cy="8009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The Netherlands (ING Bank) – </a:t>
            </a:r>
            <a:r>
              <a:rPr lang="en-US" b="1" dirty="0">
                <a:solidFill>
                  <a:schemeClr val="accent2"/>
                </a:solidFill>
              </a:rPr>
              <a:t>Private (buildings)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19970B-A1B0-613F-EA45-0186FA9094A7}"/>
              </a:ext>
            </a:extLst>
          </p:cNvPr>
          <p:cNvSpPr/>
          <p:nvPr/>
        </p:nvSpPr>
        <p:spPr>
          <a:xfrm>
            <a:off x="4464248" y="5333891"/>
            <a:ext cx="3263503" cy="815875"/>
          </a:xfrm>
          <a:custGeom>
            <a:avLst/>
            <a:gdLst>
              <a:gd name="connsiteX0" fmla="*/ 0 w 3263503"/>
              <a:gd name="connsiteY0" fmla="*/ 0 h 815875"/>
              <a:gd name="connsiteX1" fmla="*/ 3263503 w 3263503"/>
              <a:gd name="connsiteY1" fmla="*/ 0 h 815875"/>
              <a:gd name="connsiteX2" fmla="*/ 3263503 w 3263503"/>
              <a:gd name="connsiteY2" fmla="*/ 815875 h 815875"/>
              <a:gd name="connsiteX3" fmla="*/ 0 w 3263503"/>
              <a:gd name="connsiteY3" fmla="*/ 815875 h 815875"/>
              <a:gd name="connsiteX4" fmla="*/ 0 w 3263503"/>
              <a:gd name="connsiteY4" fmla="*/ 0 h 8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503" h="815875">
                <a:moveTo>
                  <a:pt x="0" y="0"/>
                </a:moveTo>
                <a:lnTo>
                  <a:pt x="3263503" y="0"/>
                </a:lnTo>
                <a:lnTo>
                  <a:pt x="3263503" y="815875"/>
                </a:lnTo>
                <a:lnTo>
                  <a:pt x="0" y="8158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8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DA8930-7CA0-0605-9ABC-01FF2D252530}"/>
              </a:ext>
            </a:extLst>
          </p:cNvPr>
          <p:cNvSpPr/>
          <p:nvPr/>
        </p:nvSpPr>
        <p:spPr>
          <a:xfrm>
            <a:off x="2715905" y="5524261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Housing +RE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6E217B-9512-0D15-2758-D26639CF2C37}"/>
              </a:ext>
            </a:extLst>
          </p:cNvPr>
          <p:cNvSpPr/>
          <p:nvPr/>
        </p:nvSpPr>
        <p:spPr>
          <a:xfrm>
            <a:off x="1964784" y="4407046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District heating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9E5232-12AA-CAAD-22C2-E25E10937847}"/>
              </a:ext>
            </a:extLst>
          </p:cNvPr>
          <p:cNvSpPr/>
          <p:nvPr/>
        </p:nvSpPr>
        <p:spPr>
          <a:xfrm>
            <a:off x="346948" y="440704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indent="0" algn="ctr" defTabSz="1200150">
              <a:spcBef>
                <a:spcPct val="0"/>
              </a:spcBef>
              <a:buNone/>
            </a:pPr>
            <a:r>
              <a:rPr lang="en-US" sz="2400" dirty="0"/>
              <a:t>Public buildings +RE</a:t>
            </a:r>
            <a:endParaRPr lang="en-US" sz="24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53E986-4C5D-3F01-D409-D29EF046D0AB}"/>
              </a:ext>
            </a:extLst>
          </p:cNvPr>
          <p:cNvSpPr/>
          <p:nvPr/>
        </p:nvSpPr>
        <p:spPr>
          <a:xfrm>
            <a:off x="3449573" y="4407045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Green transport </a:t>
            </a:r>
          </a:p>
          <a:p>
            <a:pPr algn="ctr" defTabSz="1200150">
              <a:spcBef>
                <a:spcPct val="0"/>
              </a:spcBef>
            </a:pPr>
            <a:endParaRPr lang="en-US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A61FC7-71CC-2C08-7296-8E8DDA65C122}"/>
              </a:ext>
            </a:extLst>
          </p:cNvPr>
          <p:cNvSpPr/>
          <p:nvPr/>
        </p:nvSpPr>
        <p:spPr>
          <a:xfrm>
            <a:off x="1122269" y="5448467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Street lighting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E1E4C9-1C32-D489-4C45-0983429FC575}"/>
              </a:ext>
            </a:extLst>
          </p:cNvPr>
          <p:cNvSpPr/>
          <p:nvPr/>
        </p:nvSpPr>
        <p:spPr>
          <a:xfrm>
            <a:off x="4159398" y="5514710"/>
            <a:ext cx="1223813" cy="1223813"/>
          </a:xfrm>
          <a:custGeom>
            <a:avLst/>
            <a:gdLst>
              <a:gd name="connsiteX0" fmla="*/ 0 w 1223813"/>
              <a:gd name="connsiteY0" fmla="*/ 611907 h 1223813"/>
              <a:gd name="connsiteX1" fmla="*/ 611907 w 1223813"/>
              <a:gd name="connsiteY1" fmla="*/ 0 h 1223813"/>
              <a:gd name="connsiteX2" fmla="*/ 1223814 w 1223813"/>
              <a:gd name="connsiteY2" fmla="*/ 611907 h 1223813"/>
              <a:gd name="connsiteX3" fmla="*/ 611907 w 1223813"/>
              <a:gd name="connsiteY3" fmla="*/ 1223814 h 1223813"/>
              <a:gd name="connsiteX4" fmla="*/ 0 w 1223813"/>
              <a:gd name="connsiteY4" fmla="*/ 611907 h 12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813" h="1223813">
                <a:moveTo>
                  <a:pt x="0" y="611907"/>
                </a:moveTo>
                <a:cubicBezTo>
                  <a:pt x="0" y="273960"/>
                  <a:pt x="273960" y="0"/>
                  <a:pt x="611907" y="0"/>
                </a:cubicBezTo>
                <a:cubicBezTo>
                  <a:pt x="949854" y="0"/>
                  <a:pt x="1223814" y="273960"/>
                  <a:pt x="1223814" y="611907"/>
                </a:cubicBezTo>
                <a:cubicBezTo>
                  <a:pt x="1223814" y="949854"/>
                  <a:pt x="949854" y="1223814"/>
                  <a:pt x="611907" y="1223814"/>
                </a:cubicBezTo>
                <a:cubicBezTo>
                  <a:pt x="273960" y="1223814"/>
                  <a:pt x="0" y="949854"/>
                  <a:pt x="0" y="61190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200150">
              <a:spcBef>
                <a:spcPct val="0"/>
              </a:spcBef>
            </a:pPr>
            <a:r>
              <a:rPr lang="en-US" sz="2400" dirty="0"/>
              <a:t>EV charging points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0CE02B8-9F1D-0B22-C317-06377E2DCBEB}"/>
              </a:ext>
            </a:extLst>
          </p:cNvPr>
          <p:cNvSpPr txBox="1">
            <a:spLocks/>
          </p:cNvSpPr>
          <p:nvPr/>
        </p:nvSpPr>
        <p:spPr>
          <a:xfrm>
            <a:off x="6519507" y="5763587"/>
            <a:ext cx="3530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AFF8F9-0CF3-D2A3-AF90-65B91C9D3821}"/>
              </a:ext>
            </a:extLst>
          </p:cNvPr>
          <p:cNvSpPr/>
          <p:nvPr/>
        </p:nvSpPr>
        <p:spPr>
          <a:xfrm>
            <a:off x="481213" y="1155893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Central government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27BA75-8D3C-52D9-5205-57B9B77994CA}"/>
              </a:ext>
            </a:extLst>
          </p:cNvPr>
          <p:cNvSpPr/>
          <p:nvPr/>
        </p:nvSpPr>
        <p:spPr>
          <a:xfrm>
            <a:off x="2847462" y="1935016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Municipalities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2D6950-B76A-D8AB-E87B-CFE7B598C69D}"/>
              </a:ext>
            </a:extLst>
          </p:cNvPr>
          <p:cNvSpPr/>
          <p:nvPr/>
        </p:nvSpPr>
        <p:spPr>
          <a:xfrm>
            <a:off x="481213" y="1923767"/>
            <a:ext cx="2241361" cy="635666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Regional government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C4A1B1-2E2B-8046-A91E-95CF9FF0D6F8}"/>
              </a:ext>
            </a:extLst>
          </p:cNvPr>
          <p:cNvSpPr/>
          <p:nvPr/>
        </p:nvSpPr>
        <p:spPr>
          <a:xfrm>
            <a:off x="470021" y="3517376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Bank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A077F3-4E32-446B-F155-1D89DDF93996}"/>
              </a:ext>
            </a:extLst>
          </p:cNvPr>
          <p:cNvSpPr/>
          <p:nvPr/>
        </p:nvSpPr>
        <p:spPr>
          <a:xfrm>
            <a:off x="470022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One Stop Shop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F31A6A-53C5-E377-8F8F-BD603F0FAC2F}"/>
              </a:ext>
            </a:extLst>
          </p:cNvPr>
          <p:cNvSpPr/>
          <p:nvPr/>
        </p:nvSpPr>
        <p:spPr>
          <a:xfrm>
            <a:off x="2839242" y="1153641"/>
            <a:ext cx="224136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Ministries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07BF84-C7BE-86E5-F721-6EA3A455CF5A}"/>
              </a:ext>
            </a:extLst>
          </p:cNvPr>
          <p:cNvSpPr/>
          <p:nvPr/>
        </p:nvSpPr>
        <p:spPr>
          <a:xfrm>
            <a:off x="2839181" y="2709182"/>
            <a:ext cx="2233141" cy="656445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Households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73609B-22BD-C3A1-1C73-70D71EB22C14}"/>
              </a:ext>
            </a:extLst>
          </p:cNvPr>
          <p:cNvSpPr/>
          <p:nvPr/>
        </p:nvSpPr>
        <p:spPr>
          <a:xfrm>
            <a:off x="2839180" y="3517209"/>
            <a:ext cx="2233141" cy="628999"/>
          </a:xfrm>
          <a:custGeom>
            <a:avLst/>
            <a:gdLst>
              <a:gd name="connsiteX0" fmla="*/ 0 w 2068323"/>
              <a:gd name="connsiteY0" fmla="*/ 0 h 1240994"/>
              <a:gd name="connsiteX1" fmla="*/ 2068323 w 2068323"/>
              <a:gd name="connsiteY1" fmla="*/ 0 h 1240994"/>
              <a:gd name="connsiteX2" fmla="*/ 2068323 w 2068323"/>
              <a:gd name="connsiteY2" fmla="*/ 1240994 h 1240994"/>
              <a:gd name="connsiteX3" fmla="*/ 0 w 2068323"/>
              <a:gd name="connsiteY3" fmla="*/ 1240994 h 1240994"/>
              <a:gd name="connsiteX4" fmla="*/ 0 w 2068323"/>
              <a:gd name="connsiteY4" fmla="*/ 0 h 124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23" h="1240994">
                <a:moveTo>
                  <a:pt x="0" y="0"/>
                </a:moveTo>
                <a:lnTo>
                  <a:pt x="2068323" y="0"/>
                </a:lnTo>
                <a:lnTo>
                  <a:pt x="2068323" y="1240994"/>
                </a:lnTo>
                <a:lnTo>
                  <a:pt x="0" y="12409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13360" rIns="0" bIns="213360" numCol="1" spcCol="1270" anchor="ctr" anchorCtr="0">
            <a:noAutofit/>
          </a:bodyPr>
          <a:lstStyle/>
          <a:p>
            <a:pPr marL="0" lvl="0" indent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Businesses </a:t>
            </a:r>
            <a:r>
              <a:rPr lang="en-US" sz="2400" dirty="0"/>
              <a:t>SMEs</a:t>
            </a:r>
            <a:endParaRPr lang="en-US" sz="2400" kern="12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61963E-CB76-586B-10C9-E5C76544B15F}"/>
              </a:ext>
            </a:extLst>
          </p:cNvPr>
          <p:cNvCxnSpPr>
            <a:cxnSpLocks/>
          </p:cNvCxnSpPr>
          <p:nvPr/>
        </p:nvCxnSpPr>
        <p:spPr>
          <a:xfrm>
            <a:off x="2550694" y="4026109"/>
            <a:ext cx="558266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B6E209A-B045-34FC-1A79-71C93C041890}"/>
              </a:ext>
            </a:extLst>
          </p:cNvPr>
          <p:cNvSpPr/>
          <p:nvPr/>
        </p:nvSpPr>
        <p:spPr>
          <a:xfrm>
            <a:off x="10836999" y="3429000"/>
            <a:ext cx="884979" cy="25372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D7ACEC96-66D9-F89C-1B80-6F0B78BB4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55394"/>
              </p:ext>
            </p:extLst>
          </p:nvPr>
        </p:nvGraphicFramePr>
        <p:xfrm>
          <a:off x="10836999" y="1153641"/>
          <a:ext cx="884979" cy="481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979">
                  <a:extLst>
                    <a:ext uri="{9D8B030D-6E8A-4147-A177-3AD203B41FA5}">
                      <a16:colId xmlns:a16="http://schemas.microsoft.com/office/drawing/2014/main" val="794207166"/>
                    </a:ext>
                  </a:extLst>
                </a:gridCol>
              </a:tblGrid>
              <a:tr h="481259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€100m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4666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€90m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310924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€80m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67302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€70m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587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€60m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32172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€50m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879880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€40m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408939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€30m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1753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€20m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06326"/>
                  </a:ext>
                </a:extLst>
              </a:tr>
              <a:tr h="4812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€10m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84650"/>
                  </a:ext>
                </a:extLst>
              </a:tr>
            </a:tbl>
          </a:graphicData>
        </a:graphic>
      </p:graphicFrame>
      <p:sp>
        <p:nvSpPr>
          <p:cNvPr id="17" name="Shape 16">
            <a:extLst>
              <a:ext uri="{FF2B5EF4-FFF2-40B4-BE49-F238E27FC236}">
                <a16:creationId xmlns:a16="http://schemas.microsoft.com/office/drawing/2014/main" id="{DB2A29BA-210C-A580-08E3-5B39A7B4D356}"/>
              </a:ext>
            </a:extLst>
          </p:cNvPr>
          <p:cNvSpPr/>
          <p:nvPr/>
        </p:nvSpPr>
        <p:spPr>
          <a:xfrm>
            <a:off x="5923118" y="1187809"/>
            <a:ext cx="4470260" cy="464005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F2FF89-FFB5-CBC5-DEFD-E4F9F203D1B2}"/>
              </a:ext>
            </a:extLst>
          </p:cNvPr>
          <p:cNvSpPr/>
          <p:nvPr/>
        </p:nvSpPr>
        <p:spPr>
          <a:xfrm>
            <a:off x="7834015" y="5306695"/>
            <a:ext cx="679896" cy="43513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B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8969D3-F3A2-10E4-1AA7-6758E65455BE}"/>
              </a:ext>
            </a:extLst>
          </p:cNvPr>
          <p:cNvCxnSpPr/>
          <p:nvPr/>
        </p:nvCxnSpPr>
        <p:spPr>
          <a:xfrm>
            <a:off x="10836999" y="4508500"/>
            <a:ext cx="873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2.08333E-6 0.00024 C 0.00235 -0.02106 0.00899 -0.07847 0.01029 -0.08564 C 0.02448 -0.15879 0.01133 -0.09421 0.02878 -0.16851 C 0.03646 -0.20162 0.04232 -0.23518 0.05235 -0.26689 C 0.06172 -0.29652 0.07253 -0.325 0.08294 -0.35393 C 0.10183 -0.40555 0.12136 -0.44861 0.14766 -0.49421 C 0.15495 -0.50694 0.16198 -0.52014 0.16953 -0.53217 C 0.17591 -0.54213 0.18281 -0.55115 0.18959 -0.56018 C 0.20248 -0.57708 0.21068 -0.58634 0.22474 -0.59953 C 0.23737 -0.61157 0.24974 -0.62222 0.26406 -0.62893 C 0.2836 -0.63819 0.28802 -0.63726 0.30599 -0.63865 C 0.3155 -0.63726 0.32539 -0.63726 0.3349 -0.63449 C 0.35 -0.63009 0.36185 -0.62014 0.37513 -0.60787 C 0.39102 -0.59305 0.39896 -0.58495 0.41172 -0.56713 C 0.41602 -0.56134 0.42044 -0.55578 0.42409 -0.54884 C 0.43229 -0.5331 0.43698 -0.51389 0.44232 -0.4956 C 0.44388 -0.48541 0.44558 -0.475 0.44688 -0.46481 C 0.44766 -0.4574 0.44766 -0.44976 0.44857 -0.44236 C 0.44948 -0.43379 0.45117 -0.42546 0.45209 -0.41689 C 0.45287 -0.40949 0.45313 -0.40208 0.45378 -0.39444 C 0.4543 -0.38842 0.45495 -0.3824 0.45547 -0.37639 C 0.45573 -0.3743 0.45612 -0.37245 0.45638 -0.3706 C 0.45664 -0.36921 0.45742 -0.36643 0.45742 -0.3662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319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463 L -0.00131 -0.00463 C 0.00052 -0.00949 0.0026 -0.01389 0.00416 -0.01875 C 0.00599 -0.02453 0.00872 -0.03773 0.00963 -0.04398 C 0.01041 -0.04861 0.01054 -0.05347 0.01132 -0.0581 C 0.01184 -0.0625 0.01302 -0.06643 0.01367 -0.07083 C 0.01432 -0.07569 0.01458 -0.08102 0.01523 -0.08611 C 0.01666 -0.09745 0.02434 -0.13518 0.02474 -0.1368 C 0.02812 -0.15486 0.02929 -0.16736 0.03411 -0.18588 C 0.04049 -0.21018 0.04257 -0.2199 0.05312 -0.24629 C 0.05963 -0.2625 0.06536 -0.28032 0.07278 -0.29537 C 0.09921 -0.34861 0.0875 -0.32708 0.10677 -0.36134 C 0.11015 -0.36736 0.11328 -0.3743 0.11705 -0.37963 C 0.12174 -0.38611 0.1263 -0.39305 0.13125 -0.3993 C 0.14283 -0.41389 0.14739 -0.41597 0.16041 -0.4287 C 0.16497 -0.4331 0.16927 -0.43889 0.17395 -0.44282 C 0.18099 -0.44884 0.20859 -0.47014 0.222 -0.4794 C 0.22565 -0.48171 0.22942 -0.48379 0.23307 -0.48634 C 0.25299 -0.5 0.24817 -0.5 0.27578 -0.51296 C 0.29114 -0.52037 0.30286 -0.52615 0.31992 -0.53125 C 0.3263 -0.5331 0.33255 -0.53541 0.33893 -0.5368 C 0.34257 -0.53773 0.34622 -0.5375 0.35 -0.53819 C 0.35364 -0.53889 0.35729 -0.54027 0.36106 -0.54097 C 0.36458 -0.5419 0.37851 -0.54352 0.38151 -0.54375 L 0.42174 -0.54236 C 0.4263 -0.54166 0.4302 -0.53657 0.43437 -0.53402 C 0.43724 -0.5324 0.44023 -0.53171 0.44309 -0.52986 C 0.44687 -0.52731 0.45039 -0.52407 0.45416 -0.52129 C 0.45755 -0.51898 0.46106 -0.51713 0.46445 -0.51435 C 0.46718 -0.51203 0.46966 -0.50856 0.47226 -0.50602 C 0.47617 -0.50208 0.48033 -0.49884 0.48411 -0.49467 C 0.4914 -0.48703 0.49414 -0.48333 0.5 -0.47361 C 0.50156 -0.47106 0.50338 -0.46852 0.50468 -0.46527 C 0.51276 -0.44514 0.51315 -0.43796 0.51809 -0.41319 C 0.51888 -0.40902 0.51992 -0.40509 0.52044 -0.40069 C 0.52122 -0.39421 0.52213 -0.3875 0.52278 -0.38102 C 0.52343 -0.37546 0.52382 -0.36967 0.52448 -0.36412 C 0.52513 -0.35856 0.52604 -0.35301 0.52682 -0.34722 C 0.52734 -0.34259 0.52786 -0.33796 0.52838 -0.33333 C 0.52851 -0.33009 0.52955 -0.30949 0.52994 -0.30509 C 0.53033 -0.30139 0.53138 -0.29791 0.53151 -0.29398 C 0.5319 -0.28264 0.53151 -0.27152 0.53151 -0.26018 " pathEditMode="relative" ptsTypes="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21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Widescreen</PresentationFormat>
  <Paragraphs>381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Open Sans</vt:lpstr>
      <vt:lpstr>Office Theme</vt:lpstr>
      <vt:lpstr>1_Thème Office</vt:lpstr>
      <vt:lpstr>PowerPoint Presentation</vt:lpstr>
      <vt:lpstr>We are here to help !</vt:lpstr>
      <vt:lpstr>Investment Programme (IP)</vt:lpstr>
      <vt:lpstr>Investment portfolio – Mix &amp; Match</vt:lpstr>
      <vt:lpstr>Investment portfolio – Participants &amp; Timeline</vt:lpstr>
      <vt:lpstr>The Netherlands (Zuid-Holland) – Private (DH+HO) </vt:lpstr>
      <vt:lpstr>Belgium (FLESPI) – Public (regional+local)</vt:lpstr>
      <vt:lpstr>Slovenia (SMP Slovenia) – Public (transport)</vt:lpstr>
      <vt:lpstr>The Netherlands (ING Bank) – Private (buildings)</vt:lpstr>
      <vt:lpstr>What is your investment portfolio?</vt:lpstr>
      <vt:lpstr>Project Development Services (PDS) </vt:lpstr>
      <vt:lpstr>Project Development Services – Mix &amp; Match</vt:lpstr>
      <vt:lpstr>The Netherlands (Zuid-Holland) – Private (DH+HO)</vt:lpstr>
      <vt:lpstr>Belgium (FLESPI) – Public (regional+local)</vt:lpstr>
      <vt:lpstr>Slovenia (SMP-Slovenia) – Public (transport)</vt:lpstr>
      <vt:lpstr>The Netherlands (ING Bank) – Private (buildings)</vt:lpstr>
      <vt:lpstr>What Technical Assistance do you need?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can we expect your Pre-application? </vt:lpstr>
      <vt:lpstr>PowerPoint Presentation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PAPADIMITRIOU Souzana Eirini</dc:creator>
  <cp:lastModifiedBy>Nancy Lukombe</cp:lastModifiedBy>
  <cp:revision>91</cp:revision>
  <dcterms:created xsi:type="dcterms:W3CDTF">2022-07-28T15:44:33Z</dcterms:created>
  <dcterms:modified xsi:type="dcterms:W3CDTF">2023-11-07T12:04:39Z</dcterms:modified>
</cp:coreProperties>
</file>