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5"/>
  </p:notesMasterIdLst>
  <p:sldIdLst>
    <p:sldId id="256" r:id="rId5"/>
    <p:sldId id="30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8" r:id="rId26"/>
    <p:sldId id="289" r:id="rId27"/>
    <p:sldId id="290" r:id="rId28"/>
    <p:sldId id="291" r:id="rId29"/>
    <p:sldId id="292" r:id="rId30"/>
    <p:sldId id="293" r:id="rId31"/>
    <p:sldId id="294" r:id="rId32"/>
    <p:sldId id="295" r:id="rId33"/>
    <p:sldId id="257"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C6096-F2E6-42BC-9BF9-9D54B0C83E25}" v="26" dt="2019-12-29T08:48:44.240"/>
    <p1510:client id="{D5B199DB-FD5D-4FD9-859D-28ED8CC299CF}" v="42" dt="2019-12-31T09:55:05.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guide orient="horz" pos="2205"/>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31428ABF-5283-4AC0-BF28-938D600C25BB}" type="datetimeFigureOut">
              <a:rPr lang="fi-FI" smtClean="0"/>
              <a:t>6.2.2021</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56506C50-6DFB-4115-85AA-4F59B424512F}" type="slidenum">
              <a:rPr lang="fi-FI" smtClean="0"/>
              <a:t>‹#›</a:t>
            </a:fld>
            <a:endParaRPr lang="fi-FI"/>
          </a:p>
        </p:txBody>
      </p:sp>
    </p:spTree>
    <p:extLst>
      <p:ext uri="{BB962C8B-B14F-4D97-AF65-F5344CB8AC3E}">
        <p14:creationId xmlns:p14="http://schemas.microsoft.com/office/powerpoint/2010/main" val="1471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wikipedia.org/wiki/P%C3%A4%C3%A4ns%C3%A4rk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a:t>
            </a:fld>
            <a:endParaRPr lang="en"/>
          </a:p>
        </p:txBody>
      </p:sp>
    </p:spTree>
    <p:extLst>
      <p:ext uri="{BB962C8B-B14F-4D97-AF65-F5344CB8AC3E}">
        <p14:creationId xmlns:p14="http://schemas.microsoft.com/office/powerpoint/2010/main" val="1203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New heat exchangers’ transient efficiency is usually approximately 80%. However, in the winter, for example, defrosting the heat recovery cell reduces annual efficiency.</a:t>
            </a:r>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12</a:t>
            </a:fld>
            <a:endParaRPr lang="en"/>
          </a:p>
        </p:txBody>
      </p:sp>
    </p:spTree>
    <p:extLst>
      <p:ext uri="{BB962C8B-B14F-4D97-AF65-F5344CB8AC3E}">
        <p14:creationId xmlns:p14="http://schemas.microsoft.com/office/powerpoint/2010/main" val="41643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13</a:t>
            </a:fld>
            <a:endParaRPr lang="en"/>
          </a:p>
        </p:txBody>
      </p:sp>
    </p:spTree>
    <p:extLst>
      <p:ext uri="{BB962C8B-B14F-4D97-AF65-F5344CB8AC3E}">
        <p14:creationId xmlns:p14="http://schemas.microsoft.com/office/powerpoint/2010/main" val="50673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Solar panels are placed over facade windows. On a cloudy day, energy output was 386 W. </a:t>
            </a:r>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14</a:t>
            </a:fld>
            <a:endParaRPr lang="en"/>
          </a:p>
        </p:txBody>
      </p:sp>
    </p:spTree>
    <p:extLst>
      <p:ext uri="{BB962C8B-B14F-4D97-AF65-F5344CB8AC3E}">
        <p14:creationId xmlns:p14="http://schemas.microsoft.com/office/powerpoint/2010/main" val="117048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Font typeface="Arial" panose="020B0604020202020204" pitchFamily="34" charset="0"/>
              <a:buNone/>
            </a:pPr>
            <a:r>
              <a:rPr lang="en" b="0" i="0" u="none" baseline="0"/>
              <a:t>Circa 50,000 air-source heat pumps are installed every year.</a:t>
            </a:r>
          </a:p>
          <a:p>
            <a:pPr marL="0" indent="0" algn="l" rtl="0">
              <a:buFont typeface="Arial" panose="020B0604020202020204" pitchFamily="34" charset="0"/>
              <a:buNone/>
            </a:pPr>
            <a:r>
              <a:rPr lang="en" b="0" i="0" u="none" baseline="0"/>
              <a:t>Circa 8,000–10,000 geothermal heat pumps are installed every year.</a:t>
            </a:r>
          </a:p>
          <a:p>
            <a:pPr marL="285750" indent="-285750" algn="l" rtl="0">
              <a:buFont typeface="Arial" panose="020B0604020202020204" pitchFamily="34" charset="0"/>
              <a:buChar char="•"/>
            </a:pPr>
            <a:endParaRPr lang="en"/>
          </a:p>
          <a:p>
            <a:pPr algn="l" rtl="0"/>
            <a:r>
              <a:rPr lang="en" b="0" i="0" u="none" baseline="0"/>
              <a:t>http://www.stat.fi/tietotrendit/artikkelit/2018/uusiutuva-energia-valtaa-alaa-pientalojen-lammityksessa/ </a:t>
            </a:r>
          </a:p>
          <a:p>
            <a:pPr algn="l" rtl="0"/>
            <a:r>
              <a:rPr lang="en" b="0" i="0" u="none" baseline="0"/>
              <a:t>https://www.sulpu.fi/documents/184029/0/La%CC%88mpo%CC%88pumpputilasto%202018%2C%20%20kuvaajat%20FI%2C%20f.pdf </a:t>
            </a:r>
          </a:p>
          <a:p>
            <a:pPr marL="285750" indent="-285750" algn="l" rtl="0">
              <a:buFont typeface="Arial" panose="020B0604020202020204" pitchFamily="34" charset="0"/>
              <a:buChar char="•"/>
            </a:pPr>
            <a:endParaRPr lang="en"/>
          </a:p>
          <a:p>
            <a:endParaRPr lang="en" baseline="0"/>
          </a:p>
        </p:txBody>
      </p:sp>
      <p:sp>
        <p:nvSpPr>
          <p:cNvPr id="4" name="Dian numeron paikkamerkki 3"/>
          <p:cNvSpPr>
            <a:spLocks noGrp="1"/>
          </p:cNvSpPr>
          <p:nvPr>
            <p:ph type="sldNum" sz="quarter" idx="10"/>
          </p:nvPr>
        </p:nvSpPr>
        <p:spPr/>
        <p:txBody>
          <a:bodyPr/>
          <a:lstStyle/>
          <a:p>
            <a:pPr algn="l" rtl="0"/>
            <a:fld id="{364B4A2A-B6C3-4423-87B3-B387B0B19062}" type="slidenum">
              <a:rPr/>
              <a:pPr/>
              <a:t>15</a:t>
            </a:fld>
            <a:endParaRPr lang="en"/>
          </a:p>
        </p:txBody>
      </p:sp>
    </p:spTree>
    <p:extLst>
      <p:ext uri="{BB962C8B-B14F-4D97-AF65-F5344CB8AC3E}">
        <p14:creationId xmlns:p14="http://schemas.microsoft.com/office/powerpoint/2010/main" val="55358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http://www.energimyndigheten.se/tester/jamforelsesida/?productTypeVersionId=334&amp;comparisonProducts=1391,1392,1281,1280,1279,1278,1277,1276,1272,1337,1273,1274,1275,1271,1270,1268,1269,1267,1266 </a:t>
            </a:r>
          </a:p>
          <a:p>
            <a:endParaRPr lang="en"/>
          </a:p>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16</a:t>
            </a:fld>
            <a:endParaRPr lang="en"/>
          </a:p>
        </p:txBody>
      </p:sp>
    </p:spTree>
    <p:extLst>
      <p:ext uri="{BB962C8B-B14F-4D97-AF65-F5344CB8AC3E}">
        <p14:creationId xmlns:p14="http://schemas.microsoft.com/office/powerpoint/2010/main" val="298796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In a house heated by radiators, it is a good idea to control ground heat based on monitoring the outside temperature and by adjusting the temperature of supply water. Radiator thermostats are set to maximum power. By this kind of control the water temperature of the radiator system can be kept as low as possible. The backwater pump should be renewed when installing geothermal heating. It is a good idea to over-dimension the pump to ensure sufficient water circulation for the system. The price difference to a more powerful pump is minimal.</a:t>
            </a:r>
          </a:p>
          <a:p>
            <a:endParaRPr lang="en" baseline="0"/>
          </a:p>
          <a:p>
            <a:pPr algn="l" rtl="0"/>
            <a:r>
              <a:rPr lang="en" b="1" i="0" u="none" baseline="0"/>
              <a:t>Coefficients of performance (COP, SCOP)</a:t>
            </a:r>
          </a:p>
          <a:p>
            <a:pPr algn="l" rtl="0"/>
            <a:r>
              <a:rPr lang="en" b="0" i="0" u="none" baseline="0"/>
              <a:t>The coefficient of performance (</a:t>
            </a:r>
            <a:r>
              <a:rPr lang="en" b="1" i="0" u="none" baseline="0"/>
              <a:t>COP</a:t>
            </a:r>
            <a:r>
              <a:rPr lang="en" b="0" i="0" u="none" baseline="0"/>
              <a:t>) of the air-source heat pump indicates how efficiently the consumed electrical energy is transformed into thermal energy. </a:t>
            </a:r>
            <a:r>
              <a:rPr lang="en" b="0" i="0" u="sng" baseline="0"/>
              <a:t>COP is always measured at +7 Celsius degrees.</a:t>
            </a:r>
            <a:r>
              <a:rPr lang="en" b="0" i="0" u="none" baseline="0"/>
              <a:t> This value alone does not indicate how well the system actually works in minus degrees in the winter.</a:t>
            </a:r>
            <a:br>
              <a:rPr lang="en"/>
            </a:br>
            <a:br>
              <a:rPr lang="en"/>
            </a:br>
            <a:r>
              <a:rPr lang="en" b="0" i="0" u="none" baseline="0"/>
              <a:t>For example, COP of 3 means that 1kW input power produces 3 kW heating capacity.</a:t>
            </a:r>
          </a:p>
          <a:p>
            <a:pPr algn="l" rtl="0"/>
            <a:r>
              <a:rPr lang="en" b="0" i="0" u="none" baseline="0"/>
              <a:t>Modern air-source heat pumps have COP values of 4.5–5.5.</a:t>
            </a:r>
          </a:p>
          <a:p>
            <a:pPr algn="l" rtl="0"/>
            <a:r>
              <a:rPr lang="en" b="0" i="0" u="none" baseline="0"/>
              <a:t>The Seasonal Coefficient of Performance (</a:t>
            </a:r>
            <a:r>
              <a:rPr lang="en" b="1" i="0" u="none" baseline="0"/>
              <a:t>SCOP</a:t>
            </a:r>
            <a:r>
              <a:rPr lang="en" b="0" i="0" u="none" baseline="0"/>
              <a:t>) indicates </a:t>
            </a:r>
            <a:r>
              <a:rPr lang="en" b="0" i="0" u="sng" baseline="0"/>
              <a:t>the value for the heating period.</a:t>
            </a:r>
            <a:r>
              <a:rPr lang="en" b="0" i="0" u="none" baseline="0"/>
              <a:t> A separate SCOP value is calculated for each specified heating period (4 different outdoor temperatures) because the applicable temperature ranges, nominal temperatures, and nominal loads vary according to the period. In additoin, Europe has been divided into three different climate zones. Southern Europe’s calculations are based on the climate of Athens, Central Europe’s calculations on the climate of Strasbourg, and Northern Europe’s calculations on the climate of Helsinki.</a:t>
            </a:r>
          </a:p>
          <a:p>
            <a:pPr algn="l" rtl="0"/>
            <a:r>
              <a:rPr lang="en" b="0" i="0" u="none" baseline="0"/>
              <a:t>Thr new energy label shows the energy classifications for each climate area. The same air-source heat pump may have three different energy classes depending on the climate zone of the installation.</a:t>
            </a:r>
          </a:p>
          <a:p>
            <a:pPr algn="l" rtl="0"/>
            <a:r>
              <a:rPr lang="en" b="0" i="0" u="none" baseline="0"/>
              <a:t>Air-source heat pumps’ SCOP values are roughly 3.5–5. </a:t>
            </a:r>
          </a:p>
        </p:txBody>
      </p:sp>
      <p:sp>
        <p:nvSpPr>
          <p:cNvPr id="4" name="Slide Number Placeholder 3"/>
          <p:cNvSpPr>
            <a:spLocks noGrp="1"/>
          </p:cNvSpPr>
          <p:nvPr>
            <p:ph type="sldNum" sz="quarter" idx="10"/>
          </p:nvPr>
        </p:nvSpPr>
        <p:spPr/>
        <p:txBody>
          <a:bodyPr/>
          <a:lstStyle/>
          <a:p>
            <a:pPr algn="l" rtl="0"/>
            <a:fld id="{364B4A2A-B6C3-4423-87B3-B387B0B19062}" type="slidenum">
              <a:rPr/>
              <a:pPr/>
              <a:t>17</a:t>
            </a:fld>
            <a:endParaRPr lang="en"/>
          </a:p>
        </p:txBody>
      </p:sp>
    </p:spTree>
    <p:extLst>
      <p:ext uri="{BB962C8B-B14F-4D97-AF65-F5344CB8AC3E}">
        <p14:creationId xmlns:p14="http://schemas.microsoft.com/office/powerpoint/2010/main" val="302575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None/>
            </a:pPr>
            <a:r>
              <a:rPr lang="en" b="0" i="0" u="none" baseline="0"/>
              <a:t>Consider the following when locating an air-source heating unit: </a:t>
            </a:r>
          </a:p>
          <a:p>
            <a:pPr lvl="1" algn="l" rtl="0"/>
            <a:r>
              <a:rPr lang="en" b="0" i="0" u="none" baseline="0"/>
              <a:t>In multistorey buildings, heating and cooling are directed differently. Warm air moves up and cool air flows down. The heating aspect is more decisive.</a:t>
            </a:r>
          </a:p>
          <a:p>
            <a:pPr lvl="1" algn="l" rtl="0"/>
            <a:r>
              <a:rPr lang="en" b="0" i="0" u="none" baseline="0"/>
              <a:t>The vibration of an outdoor unit may produce frame noise inside; installation on a concrete foundation or platform.</a:t>
            </a:r>
          </a:p>
          <a:p>
            <a:pPr lvl="1" algn="l" rtl="0"/>
            <a:endParaRPr lang="en"/>
          </a:p>
          <a:p>
            <a:pPr lvl="0" algn="l" rtl="0"/>
            <a:r>
              <a:rPr lang="en" b="0" i="0" u="none" baseline="0"/>
              <a:t>Partial power dimensioning may lose benefits if, in the future, electricity pricing is to consider peak loads more.</a:t>
            </a:r>
          </a:p>
          <a:p>
            <a:pPr lvl="0" algn="l" rtl="0"/>
            <a:r>
              <a:rPr lang="en" b="0" i="0" u="none" baseline="0"/>
              <a:t>This is something to consider when calculating the viability of air-water heat pumps in particular. </a:t>
            </a:r>
          </a:p>
          <a:p>
            <a:pPr lvl="0" algn="l" rtl="0"/>
            <a:endParaRPr lang="en"/>
          </a:p>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18</a:t>
            </a:fld>
            <a:endParaRPr lang="en"/>
          </a:p>
        </p:txBody>
      </p:sp>
    </p:spTree>
    <p:extLst>
      <p:ext uri="{BB962C8B-B14F-4D97-AF65-F5344CB8AC3E}">
        <p14:creationId xmlns:p14="http://schemas.microsoft.com/office/powerpoint/2010/main" val="378433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20</a:t>
            </a:fld>
            <a:endParaRPr lang="en"/>
          </a:p>
        </p:txBody>
      </p:sp>
    </p:spTree>
    <p:extLst>
      <p:ext uri="{BB962C8B-B14F-4D97-AF65-F5344CB8AC3E}">
        <p14:creationId xmlns:p14="http://schemas.microsoft.com/office/powerpoint/2010/main" val="348590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Photo 1. Photo of a near zero-energy house’s power room in Kuopas. The student dormitory has electricity metering per apartment.</a:t>
            </a:r>
          </a:p>
          <a:p>
            <a:pPr algn="l" rtl="0"/>
            <a:r>
              <a:rPr lang="en" b="0" i="0" u="none" baseline="0"/>
              <a:t>Photos 2 and 3. Two-channel time control in a family home’s power room. The timer controls floor heating in the kitchen and yard lights.</a:t>
            </a:r>
          </a:p>
        </p:txBody>
      </p:sp>
      <p:sp>
        <p:nvSpPr>
          <p:cNvPr id="4" name="Slide Number Placeholder 3"/>
          <p:cNvSpPr>
            <a:spLocks noGrp="1"/>
          </p:cNvSpPr>
          <p:nvPr>
            <p:ph type="sldNum" sz="quarter" idx="10"/>
          </p:nvPr>
        </p:nvSpPr>
        <p:spPr/>
        <p:txBody>
          <a:bodyPr/>
          <a:lstStyle/>
          <a:p>
            <a:pPr algn="l" rtl="0"/>
            <a:fld id="{364B4A2A-B6C3-4423-87B3-B387B0B19062}" type="slidenum">
              <a:rPr/>
              <a:pPr/>
              <a:t>21</a:t>
            </a:fld>
            <a:endParaRPr lang="en"/>
          </a:p>
        </p:txBody>
      </p:sp>
    </p:spTree>
    <p:extLst>
      <p:ext uri="{BB962C8B-B14F-4D97-AF65-F5344CB8AC3E}">
        <p14:creationId xmlns:p14="http://schemas.microsoft.com/office/powerpoint/2010/main" val="17453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A person gets used to bad indoor air in half a minute.</a:t>
            </a:r>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23</a:t>
            </a:fld>
            <a:endParaRPr lang="en"/>
          </a:p>
        </p:txBody>
      </p:sp>
    </p:spTree>
    <p:extLst>
      <p:ext uri="{BB962C8B-B14F-4D97-AF65-F5344CB8AC3E}">
        <p14:creationId xmlns:p14="http://schemas.microsoft.com/office/powerpoint/2010/main" val="27409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defTabSz="955691" rtl="0">
              <a:defRPr/>
            </a:pPr>
            <a:r>
              <a:rPr lang="en" sz="1300" b="0" i="0" u="none" baseline="0"/>
              <a:t>The air should change at least once in two hours when people are in the room.</a:t>
            </a:r>
          </a:p>
          <a:p>
            <a:pPr algn="l" defTabSz="955691" rtl="0">
              <a:defRPr/>
            </a:pPr>
            <a:r>
              <a:rPr lang="en" sz="1300" b="0" i="0" u="none" baseline="0"/>
              <a:t>Microbes produce toxins, for example.</a:t>
            </a:r>
            <a:endParaRPr lang="en" altLang="fi-FI" sz="1300"/>
          </a:p>
          <a:p>
            <a:endParaRPr lang="en"/>
          </a:p>
        </p:txBody>
      </p:sp>
      <p:sp>
        <p:nvSpPr>
          <p:cNvPr id="4" name="Dian numeron paikkamerkki 3"/>
          <p:cNvSpPr>
            <a:spLocks noGrp="1"/>
          </p:cNvSpPr>
          <p:nvPr>
            <p:ph type="sldNum" sz="quarter" idx="10"/>
          </p:nvPr>
        </p:nvSpPr>
        <p:spPr/>
        <p:txBody>
          <a:bodyPr/>
          <a:lstStyle/>
          <a:p>
            <a:pPr algn="l" rtl="0"/>
            <a:fld id="{229C0582-FC76-4E7B-9839-EAE9748E8D59}" type="slidenum">
              <a:rPr/>
              <a:t>4</a:t>
            </a:fld>
            <a:endParaRPr lang="en"/>
          </a:p>
        </p:txBody>
      </p:sp>
    </p:spTree>
    <p:extLst>
      <p:ext uri="{BB962C8B-B14F-4D97-AF65-F5344CB8AC3E}">
        <p14:creationId xmlns:p14="http://schemas.microsoft.com/office/powerpoint/2010/main" val="31729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27</a:t>
            </a:fld>
            <a:endParaRPr lang="en"/>
          </a:p>
        </p:txBody>
      </p:sp>
    </p:spTree>
    <p:extLst>
      <p:ext uri="{BB962C8B-B14F-4D97-AF65-F5344CB8AC3E}">
        <p14:creationId xmlns:p14="http://schemas.microsoft.com/office/powerpoint/2010/main" val="345726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Adding control to automation</a:t>
            </a:r>
          </a:p>
          <a:p>
            <a:pPr algn="l" rtl="0"/>
            <a:r>
              <a:rPr lang="en" b="0" i="0" u="none" baseline="0"/>
              <a:t>Replacing fans</a:t>
            </a:r>
          </a:p>
          <a:p>
            <a:pPr algn="l" rtl="0"/>
            <a:r>
              <a:rPr lang="en" b="0" i="0" u="none" baseline="0"/>
              <a:t>Lighting renovation</a:t>
            </a:r>
          </a:p>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28</a:t>
            </a:fld>
            <a:endParaRPr lang="en"/>
          </a:p>
        </p:txBody>
      </p:sp>
    </p:spTree>
    <p:extLst>
      <p:ext uri="{BB962C8B-B14F-4D97-AF65-F5344CB8AC3E}">
        <p14:creationId xmlns:p14="http://schemas.microsoft.com/office/powerpoint/2010/main" val="253715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Fuse size of electrical interface when oil is replaced by a geothermal system. </a:t>
            </a:r>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29</a:t>
            </a:fld>
            <a:endParaRPr lang="en"/>
          </a:p>
        </p:txBody>
      </p:sp>
    </p:spTree>
    <p:extLst>
      <p:ext uri="{BB962C8B-B14F-4D97-AF65-F5344CB8AC3E}">
        <p14:creationId xmlns:p14="http://schemas.microsoft.com/office/powerpoint/2010/main" val="336990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31</a:t>
            </a:fld>
            <a:endParaRPr lang="en"/>
          </a:p>
        </p:txBody>
      </p:sp>
    </p:spTree>
    <p:extLst>
      <p:ext uri="{BB962C8B-B14F-4D97-AF65-F5344CB8AC3E}">
        <p14:creationId xmlns:p14="http://schemas.microsoft.com/office/powerpoint/2010/main" val="29277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Hiring a designer and not copying old designs. Diligent overall design.</a:t>
            </a:r>
          </a:p>
          <a:p>
            <a:pPr algn="l" rtl="0"/>
            <a:r>
              <a:rPr lang="en" b="0" i="0" u="none" baseline="0"/>
              <a:t>Copying building automation often produces errors.</a:t>
            </a:r>
          </a:p>
          <a:p>
            <a:endParaRPr lang="en" baseline="0"/>
          </a:p>
        </p:txBody>
      </p:sp>
      <p:sp>
        <p:nvSpPr>
          <p:cNvPr id="4" name="Dian numeron paikkamerkki 3"/>
          <p:cNvSpPr>
            <a:spLocks noGrp="1"/>
          </p:cNvSpPr>
          <p:nvPr>
            <p:ph type="sldNum" sz="quarter" idx="10"/>
          </p:nvPr>
        </p:nvSpPr>
        <p:spPr/>
        <p:txBody>
          <a:bodyPr/>
          <a:lstStyle/>
          <a:p>
            <a:pPr algn="l" rtl="0"/>
            <a:fld id="{364B4A2A-B6C3-4423-87B3-B387B0B19062}" type="slidenum">
              <a:rPr/>
              <a:pPr/>
              <a:t>32</a:t>
            </a:fld>
            <a:endParaRPr lang="en"/>
          </a:p>
        </p:txBody>
      </p:sp>
    </p:spTree>
    <p:extLst>
      <p:ext uri="{BB962C8B-B14F-4D97-AF65-F5344CB8AC3E}">
        <p14:creationId xmlns:p14="http://schemas.microsoft.com/office/powerpoint/2010/main" val="6407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33</a:t>
            </a:fld>
            <a:endParaRPr lang="en"/>
          </a:p>
        </p:txBody>
      </p:sp>
    </p:spTree>
    <p:extLst>
      <p:ext uri="{BB962C8B-B14F-4D97-AF65-F5344CB8AC3E}">
        <p14:creationId xmlns:p14="http://schemas.microsoft.com/office/powerpoint/2010/main" val="38618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34</a:t>
            </a:fld>
            <a:endParaRPr lang="en"/>
          </a:p>
        </p:txBody>
      </p:sp>
    </p:spTree>
    <p:extLst>
      <p:ext uri="{BB962C8B-B14F-4D97-AF65-F5344CB8AC3E}">
        <p14:creationId xmlns:p14="http://schemas.microsoft.com/office/powerpoint/2010/main" val="253435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sz="1200" b="0" i="0" u="none" baseline="0"/>
              <a:t>Domestic appliances, such as electronics, computers and lighting, use ca. 4,300 kWh.</a:t>
            </a:r>
          </a:p>
          <a:p>
            <a:pPr marL="0" marR="0" indent="0" algn="l" defTabSz="914400" rtl="0" eaLnBrk="1" fontAlgn="auto" latinLnBrk="0" hangingPunct="1">
              <a:lnSpc>
                <a:spcPct val="100000"/>
              </a:lnSpc>
              <a:spcBef>
                <a:spcPts val="0"/>
              </a:spcBef>
              <a:spcAft>
                <a:spcPts val="0"/>
              </a:spcAft>
              <a:buClrTx/>
              <a:buSzTx/>
              <a:buFontTx/>
              <a:buNone/>
              <a:tabLst/>
              <a:defRPr/>
            </a:pPr>
            <a:r>
              <a:rPr lang="en" sz="1200" b="0" i="0" u="none" baseline="0"/>
              <a:t>Some of this can be utilized for heating.</a:t>
            </a:r>
            <a:endParaRPr lang="en" sz="1200"/>
          </a:p>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36</a:t>
            </a:fld>
            <a:endParaRPr lang="en"/>
          </a:p>
        </p:txBody>
      </p:sp>
    </p:spTree>
    <p:extLst>
      <p:ext uri="{BB962C8B-B14F-4D97-AF65-F5344CB8AC3E}">
        <p14:creationId xmlns:p14="http://schemas.microsoft.com/office/powerpoint/2010/main" val="1343947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In practice, the difference in efficiency between floor heating and water-filled radiators is not highly significant.  The difference is significant only during very low outdoor temperatures which mostly occur only during 1–3 weeks per year.</a:t>
            </a:r>
          </a:p>
        </p:txBody>
      </p:sp>
      <p:sp>
        <p:nvSpPr>
          <p:cNvPr id="4" name="Slide Number Placeholder 3"/>
          <p:cNvSpPr>
            <a:spLocks noGrp="1"/>
          </p:cNvSpPr>
          <p:nvPr>
            <p:ph type="sldNum" sz="quarter" idx="10"/>
          </p:nvPr>
        </p:nvSpPr>
        <p:spPr/>
        <p:txBody>
          <a:bodyPr/>
          <a:lstStyle/>
          <a:p>
            <a:pPr algn="l" rtl="0"/>
            <a:fld id="{364B4A2A-B6C3-4423-87B3-B387B0B19062}" type="slidenum">
              <a:rPr/>
              <a:pPr/>
              <a:t>37</a:t>
            </a:fld>
            <a:endParaRPr lang="en"/>
          </a:p>
        </p:txBody>
      </p:sp>
    </p:spTree>
    <p:extLst>
      <p:ext uri="{BB962C8B-B14F-4D97-AF65-F5344CB8AC3E}">
        <p14:creationId xmlns:p14="http://schemas.microsoft.com/office/powerpoint/2010/main" val="211210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38</a:t>
            </a:fld>
            <a:endParaRPr lang="en"/>
          </a:p>
        </p:txBody>
      </p:sp>
    </p:spTree>
    <p:extLst>
      <p:ext uri="{BB962C8B-B14F-4D97-AF65-F5344CB8AC3E}">
        <p14:creationId xmlns:p14="http://schemas.microsoft.com/office/powerpoint/2010/main" val="18933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5</a:t>
            </a:fld>
            <a:endParaRPr lang="en"/>
          </a:p>
        </p:txBody>
      </p:sp>
    </p:spTree>
    <p:extLst>
      <p:ext uri="{BB962C8B-B14F-4D97-AF65-F5344CB8AC3E}">
        <p14:creationId xmlns:p14="http://schemas.microsoft.com/office/powerpoint/2010/main" val="3713423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39</a:t>
            </a:fld>
            <a:endParaRPr lang="en"/>
          </a:p>
        </p:txBody>
      </p:sp>
    </p:spTree>
    <p:extLst>
      <p:ext uri="{BB962C8B-B14F-4D97-AF65-F5344CB8AC3E}">
        <p14:creationId xmlns:p14="http://schemas.microsoft.com/office/powerpoint/2010/main" val="143126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40</a:t>
            </a:fld>
            <a:endParaRPr lang="en"/>
          </a:p>
        </p:txBody>
      </p:sp>
    </p:spTree>
    <p:extLst>
      <p:ext uri="{BB962C8B-B14F-4D97-AF65-F5344CB8AC3E}">
        <p14:creationId xmlns:p14="http://schemas.microsoft.com/office/powerpoint/2010/main" val="1443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 b="0" i="0" u="none" baseline="0"/>
              <a:t>Repealed old D2 regulations:</a:t>
            </a:r>
          </a:p>
          <a:p>
            <a:pPr algn="l" rtl="0"/>
            <a:r>
              <a:rPr lang="en" b="0" i="0" u="none" baseline="0"/>
              <a:t>Fresh outdoor air is brought into bed and living rooms.</a:t>
            </a:r>
          </a:p>
          <a:p>
            <a:pPr marL="552450" lvl="2" indent="-285750" algn="l" rtl="0">
              <a:buFont typeface="Arial" panose="020B0604020202020204" pitchFamily="34" charset="0"/>
              <a:buChar char="•"/>
            </a:pPr>
            <a:r>
              <a:rPr lang="en" b="0" i="0" u="none" baseline="0"/>
              <a:t>Bedrooms 0.5 l/s/m2</a:t>
            </a:r>
          </a:p>
          <a:p>
            <a:pPr marL="552450" lvl="2" indent="-285750" algn="l" rtl="0">
              <a:buFont typeface="Arial" panose="020B0604020202020204" pitchFamily="34" charset="0"/>
              <a:buChar char="•"/>
            </a:pPr>
            <a:r>
              <a:rPr lang="en" b="0" i="0" u="none" baseline="0"/>
              <a:t>Living room 0.5 l/s/m2.</a:t>
            </a:r>
          </a:p>
          <a:p>
            <a:pPr algn="l" rtl="0"/>
            <a:r>
              <a:rPr lang="en" b="0" i="0" u="none" baseline="0"/>
              <a:t>Air is removed from rooms of high moisture or impurities.</a:t>
            </a:r>
          </a:p>
          <a:p>
            <a:pPr marL="552450" lvl="2" indent="-285750" algn="l" rtl="0">
              <a:buFont typeface="Arial" panose="020B0604020202020204" pitchFamily="34" charset="0"/>
              <a:buChar char="•"/>
            </a:pPr>
            <a:r>
              <a:rPr lang="en" b="0" i="0" u="none" baseline="0"/>
              <a:t>Kitchen 8–25 l/s</a:t>
            </a:r>
          </a:p>
          <a:p>
            <a:pPr marL="552450" lvl="2" indent="-285750" algn="l" rtl="0">
              <a:buFont typeface="Arial" panose="020B0604020202020204" pitchFamily="34" charset="0"/>
              <a:buChar char="•"/>
            </a:pPr>
            <a:r>
              <a:rPr lang="en" b="0" i="0" u="none" baseline="0"/>
              <a:t>Bathroom 10–15 l/s</a:t>
            </a:r>
          </a:p>
          <a:p>
            <a:pPr marL="552450" lvl="2" indent="-285750" algn="l" rtl="0">
              <a:buFont typeface="Arial" panose="020B0604020202020204" pitchFamily="34" charset="0"/>
              <a:buChar char="•"/>
            </a:pPr>
            <a:r>
              <a:rPr lang="en" b="0" i="0" u="none" baseline="0"/>
              <a:t>Utility room 8–15 l/s</a:t>
            </a:r>
          </a:p>
          <a:p>
            <a:pPr marL="552450" lvl="2" indent="-285750" algn="l" rtl="0">
              <a:buFont typeface="Arial" panose="020B0604020202020204" pitchFamily="34" charset="0"/>
              <a:buChar char="•"/>
            </a:pPr>
            <a:r>
              <a:rPr lang="en" b="0" i="0" u="none" baseline="0"/>
              <a:t>Toilet 7–10 l/s</a:t>
            </a:r>
          </a:p>
          <a:p>
            <a:pPr marL="552450" lvl="2" indent="-285750" algn="l" rtl="0">
              <a:buFont typeface="Arial" panose="020B0604020202020204" pitchFamily="34" charset="0"/>
              <a:buChar char="•"/>
            </a:pPr>
            <a:r>
              <a:rPr lang="en" b="0" i="0" u="none" baseline="0"/>
              <a:t>Sauna 2 l/s/m2</a:t>
            </a:r>
          </a:p>
          <a:p>
            <a:pPr marL="552450" lvl="2" indent="-285750" algn="l" rtl="0">
              <a:buFont typeface="Arial" panose="020B0604020202020204" pitchFamily="34" charset="0"/>
              <a:buChar char="•"/>
            </a:pPr>
            <a:r>
              <a:rPr lang="en" b="0" i="0" u="none" baseline="0"/>
              <a:t>Walk-in closet, storage rooms 3 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
          </a:p>
          <a:p>
            <a:pPr marL="0" marR="0" lvl="1" indent="0" algn="l" defTabSz="914400" rtl="0" eaLnBrk="1" fontAlgn="auto" latinLnBrk="0" hangingPunct="1">
              <a:lnSpc>
                <a:spcPct val="100000"/>
              </a:lnSpc>
              <a:spcBef>
                <a:spcPts val="0"/>
              </a:spcBef>
              <a:spcAft>
                <a:spcPts val="0"/>
              </a:spcAft>
              <a:buClrTx/>
              <a:buSzTx/>
              <a:buFontTx/>
              <a:buNone/>
              <a:tabLst/>
              <a:defRPr/>
            </a:pPr>
            <a:endParaRPr lang="en" sz="1200"/>
          </a:p>
          <a:p>
            <a:pPr marL="0" marR="0" lvl="1" indent="0" algn="l" defTabSz="914400" rtl="0" eaLnBrk="1" fontAlgn="auto" latinLnBrk="0" hangingPunct="1">
              <a:lnSpc>
                <a:spcPct val="100000"/>
              </a:lnSpc>
              <a:spcBef>
                <a:spcPts val="0"/>
              </a:spcBef>
              <a:spcAft>
                <a:spcPts val="0"/>
              </a:spcAft>
              <a:buClrTx/>
              <a:buSzTx/>
              <a:buFontTx/>
              <a:buNone/>
              <a:tabLst/>
              <a:defRPr/>
            </a:pPr>
            <a:endParaRPr lang="en" sz="1200"/>
          </a:p>
          <a:p>
            <a:pPr marL="0" marR="0" lvl="1" indent="0" algn="l" defTabSz="914400" rtl="0" eaLnBrk="1" fontAlgn="auto" latinLnBrk="0" hangingPunct="1">
              <a:lnSpc>
                <a:spcPct val="100000"/>
              </a:lnSpc>
              <a:spcBef>
                <a:spcPts val="0"/>
              </a:spcBef>
              <a:spcAft>
                <a:spcPts val="0"/>
              </a:spcAft>
              <a:buClrTx/>
              <a:buSzTx/>
              <a:buFontTx/>
              <a:buNone/>
              <a:tabLst/>
              <a:defRPr/>
            </a:pPr>
            <a:r>
              <a:rPr lang="en" sz="1200" b="0" i="0" u="none" baseline="0"/>
              <a:t>(Cooking 25 l/s)</a:t>
            </a:r>
          </a:p>
          <a:p>
            <a:endParaRPr lang="en"/>
          </a:p>
        </p:txBody>
      </p:sp>
      <p:sp>
        <p:nvSpPr>
          <p:cNvPr id="4" name="Dian numeron paikkamerkki 3"/>
          <p:cNvSpPr>
            <a:spLocks noGrp="1"/>
          </p:cNvSpPr>
          <p:nvPr>
            <p:ph type="sldNum" sz="quarter" idx="10"/>
          </p:nvPr>
        </p:nvSpPr>
        <p:spPr/>
        <p:txBody>
          <a:bodyPr/>
          <a:lstStyle/>
          <a:p>
            <a:pPr algn="l" rtl="0"/>
            <a:fld id="{229C0582-FC76-4E7B-9839-EAE9748E8D59}" type="slidenum">
              <a:rPr/>
              <a:t>6</a:t>
            </a:fld>
            <a:endParaRPr lang="en"/>
          </a:p>
        </p:txBody>
      </p:sp>
    </p:spTree>
    <p:extLst>
      <p:ext uri="{BB962C8B-B14F-4D97-AF65-F5344CB8AC3E}">
        <p14:creationId xmlns:p14="http://schemas.microsoft.com/office/powerpoint/2010/main" val="36230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7</a:t>
            </a:fld>
            <a:endParaRPr lang="en"/>
          </a:p>
        </p:txBody>
      </p:sp>
    </p:spTree>
    <p:extLst>
      <p:ext uri="{BB962C8B-B14F-4D97-AF65-F5344CB8AC3E}">
        <p14:creationId xmlns:p14="http://schemas.microsoft.com/office/powerpoint/2010/main" val="147701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Make-up air must be directed to the bedrooms.</a:t>
            </a:r>
          </a:p>
          <a:p>
            <a:pPr algn="l" rtl="0"/>
            <a:r>
              <a:rPr lang="en" b="0" i="0" u="none" baseline="0"/>
              <a:t>Threshold gaps are necessary particularly with natural ventilation.</a:t>
            </a:r>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8</a:t>
            </a:fld>
            <a:endParaRPr lang="en"/>
          </a:p>
        </p:txBody>
      </p:sp>
    </p:spTree>
    <p:extLst>
      <p:ext uri="{BB962C8B-B14F-4D97-AF65-F5344CB8AC3E}">
        <p14:creationId xmlns:p14="http://schemas.microsoft.com/office/powerpoint/2010/main" val="123116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u="none" baseline="0"/>
              <a:t>The design value for the instantaneous concentration of carbon dioxide in indoor air during the design occupancy period of a room shall be at most 1,450 mg/m3 (800 ppm) greater than the concentration in outdoor air. (</a:t>
            </a:r>
            <a:r>
              <a:rPr lang="en" sz="1200" b="0" i="0" u="none" baseline="0">
                <a:solidFill>
                  <a:srgbClr val="005CA8"/>
                </a:solidFill>
              </a:rPr>
              <a:t>YmA 1009/2017 Section </a:t>
            </a:r>
            <a:r>
              <a:rPr lang="en" sz="1200" b="0" i="0" u="none" baseline="0"/>
              <a:t>5 </a:t>
            </a:r>
            <a:r>
              <a:rPr lang="en" sz="1200" b="0" i="0" u="none" baseline="0">
                <a:solidFill>
                  <a:srgbClr val="005CA8"/>
                </a:solidFill>
              </a:rPr>
              <a:t>)</a:t>
            </a:r>
            <a:r>
              <a:rPr lang="en" sz="1200" b="0" i="0" u="none" baseline="0"/>
              <a:t> This makes circa 1250 ppm because outside the CO2 content is circa 450 ppm. </a:t>
            </a:r>
            <a:r>
              <a:rPr lang="en" sz="1200" b="0" i="0" u="none" baseline="0">
                <a:solidFill>
                  <a:srgbClr val="005CA8"/>
                </a:solidFill>
              </a:rPr>
              <a:t>See slide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a:solidFill>
                <a:srgbClr val="005CA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According to the Decree of the Ministry of Social Affairs and Health on Health-related Conditions of Housing and Other Residential Buildings and Qualification Requirements for Third-party Experts (STMa 545/2015), the action limit for carbon dioxide in indoor air is exceeded if the concentration is 2,100 mg/m3 (1,150 ppm) higher than the carbon dioxide concentration of outdoor air. Even smaller concentrations can cause tiredness </a:t>
            </a:r>
            <a:r>
              <a:rPr lang="en" b="0" i="0" u="none" baseline="0">
                <a:hlinkClick r:id="rId3" tooltip="Päänsärky"/>
              </a:rPr>
              <a:t>and headache</a:t>
            </a:r>
            <a:r>
              <a:rPr lang="en" b="0" i="0" u="none" baseline="0"/>
              <a:t> and reduce work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p>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A conflict or rates! The decree of the Ministry of Environment is a guideline for design and the decree of the Ministry of Social Affairs and Health is a guideline for the operating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According to indoor climate classification, good indoor air contains CO2 at most circa 1,450 mg/m3 (800 ppm) and satisfactory indoor air at most circa 1000 ppm.</a:t>
            </a:r>
          </a:p>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(When CO2 content outdoors is circa 450 ppm.)</a:t>
            </a:r>
            <a:endParaRPr lang="en"/>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a:solidFill>
                <a:srgbClr val="005CA8"/>
              </a:solidFill>
            </a:endParaRPr>
          </a:p>
          <a:p>
            <a:endParaRPr lang="en">
              <a:highlight>
                <a:srgbClr val="FFFF00"/>
              </a:highlight>
            </a:endParaRPr>
          </a:p>
        </p:txBody>
      </p:sp>
      <p:sp>
        <p:nvSpPr>
          <p:cNvPr id="4" name="Slide Number Placeholder 3"/>
          <p:cNvSpPr>
            <a:spLocks noGrp="1"/>
          </p:cNvSpPr>
          <p:nvPr>
            <p:ph type="sldNum" sz="quarter" idx="10"/>
          </p:nvPr>
        </p:nvSpPr>
        <p:spPr/>
        <p:txBody>
          <a:bodyPr/>
          <a:lstStyle/>
          <a:p>
            <a:pPr algn="l" rtl="0"/>
            <a:fld id="{364B4A2A-B6C3-4423-87B3-B387B0B19062}" type="slidenum">
              <a:rPr/>
              <a:pPr/>
              <a:t>9</a:t>
            </a:fld>
            <a:endParaRPr lang="en"/>
          </a:p>
        </p:txBody>
      </p:sp>
    </p:spTree>
    <p:extLst>
      <p:ext uri="{BB962C8B-B14F-4D97-AF65-F5344CB8AC3E}">
        <p14:creationId xmlns:p14="http://schemas.microsoft.com/office/powerpoint/2010/main" val="427659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Make-up air may enter through a fireplace. Frequent use of fireplaces reduces the problem.</a:t>
            </a:r>
          </a:p>
          <a:p>
            <a:pPr algn="l" rtl="0"/>
            <a:r>
              <a:rPr lang="en" b="0" i="0" u="none" baseline="0"/>
              <a:t>Pressure ratio?</a:t>
            </a:r>
          </a:p>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10</a:t>
            </a:fld>
            <a:endParaRPr lang="en"/>
          </a:p>
        </p:txBody>
      </p:sp>
    </p:spTree>
    <p:extLst>
      <p:ext uri="{BB962C8B-B14F-4D97-AF65-F5344CB8AC3E}">
        <p14:creationId xmlns:p14="http://schemas.microsoft.com/office/powerpoint/2010/main" val="144869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Decree of the Ministry of the Environment on the Indoor Climate and Ventilation of New Buildings</a:t>
            </a:r>
          </a:p>
          <a:p>
            <a:pPr algn="l" rtl="0"/>
            <a:r>
              <a:rPr lang="en" b="1" i="0" u="none" baseline="0"/>
              <a:t>Section 21: Pressures caused by air flows and airtightness of structures</a:t>
            </a:r>
          </a:p>
          <a:p>
            <a:pPr algn="l" rtl="0"/>
            <a:r>
              <a:rPr lang="en" b="0" i="0" u="none" baseline="0"/>
              <a:t>A special designer shall design a building’s outdoor air and exhaust air flows so that structures are not exposed to any long-term moisture loads damaging the structures due to positive pressure or any transfer of impurities to indoor air due to negative pressure. A principal designer, special designer and building designer shall, in accordance with their respective duties, design the airtightness of a building’s envelope and internal structures and its chimney effect management so that the prerequisite conditions for the functioning of ventilation can be secured, the transfer to indoor air of impurities from structures, soil impurities and radon is avoided and the transfer of moisture into structures is avoided.</a:t>
            </a:r>
          </a:p>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11</a:t>
            </a:fld>
            <a:endParaRPr lang="en"/>
          </a:p>
        </p:txBody>
      </p:sp>
    </p:spTree>
    <p:extLst>
      <p:ext uri="{BB962C8B-B14F-4D97-AF65-F5344CB8AC3E}">
        <p14:creationId xmlns:p14="http://schemas.microsoft.com/office/powerpoint/2010/main" val="97845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290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dirty="0"/>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p:cNvSpPr txBox="1">
            <a:spLocks/>
          </p:cNvSpPr>
          <p:nvPr userDrawn="1"/>
        </p:nvSpPr>
        <p:spPr>
          <a:xfrm>
            <a:off x="858935" y="6519234"/>
            <a:ext cx="864096" cy="140450"/>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dirty="0">
                <a:solidFill>
                  <a:schemeClr val="accent1"/>
                </a:solidFill>
              </a:rPr>
              <a:t>2020</a:t>
            </a:r>
          </a:p>
        </p:txBody>
      </p:sp>
      <p:sp>
        <p:nvSpPr>
          <p:cNvPr id="19" name="Slide Number Placeholder 5"/>
          <p:cNvSpPr txBox="1">
            <a:spLocks/>
          </p:cNvSpPr>
          <p:nvPr userDrawn="1"/>
        </p:nvSpPr>
        <p:spPr>
          <a:xfrm>
            <a:off x="499664" y="6516387"/>
            <a:ext cx="359271" cy="143297"/>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mtClean="0">
                <a:solidFill>
                  <a:schemeClr val="accent1"/>
                </a:solidFill>
              </a:rPr>
              <a:pPr/>
              <a:t>‹#›</a:t>
            </a:fld>
            <a:endParaRPr lang="fi-FI" dirty="0">
              <a:solidFill>
                <a:schemeClr val="accent1"/>
              </a:solidFill>
            </a:endParaRPr>
          </a:p>
        </p:txBody>
      </p:sp>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36.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lammitysvertailu.eneuvonta.f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75FF-6F60-4EB6-87A8-9FD96F05D21A}"/>
              </a:ext>
            </a:extLst>
          </p:cNvPr>
          <p:cNvSpPr>
            <a:spLocks noGrp="1"/>
          </p:cNvSpPr>
          <p:nvPr>
            <p:ph type="ctrTitle"/>
          </p:nvPr>
        </p:nvSpPr>
        <p:spPr/>
        <p:txBody>
          <a:bodyPr>
            <a:normAutofit fontScale="90000"/>
          </a:bodyPr>
          <a:lstStyle/>
          <a:p>
            <a:pPr rtl="0"/>
            <a:br>
              <a:rPr lang="en" sz="4000" dirty="0"/>
            </a:br>
            <a:r>
              <a:rPr lang="en" sz="4000" b="1" i="0" u="none" baseline="0" dirty="0"/>
              <a:t>Energy-efficient maintenance</a:t>
            </a:r>
            <a:br>
              <a:rPr lang="en" sz="4000" b="1" i="0" u="none" baseline="0" dirty="0"/>
            </a:br>
            <a:r>
              <a:rPr lang="en" sz="4000" b="1" i="0" u="none" baseline="0" dirty="0"/>
              <a:t> and repair of building services equipment</a:t>
            </a:r>
            <a:endParaRPr lang="en" sz="2200" dirty="0"/>
          </a:p>
        </p:txBody>
      </p:sp>
    </p:spTree>
    <p:extLst>
      <p:ext uri="{BB962C8B-B14F-4D97-AF65-F5344CB8AC3E}">
        <p14:creationId xmlns:p14="http://schemas.microsoft.com/office/powerpoint/2010/main" val="248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pPr algn="l" rtl="0"/>
            <a:r>
              <a:rPr lang="en" b="1" i="0" u="none" baseline="0"/>
              <a:t>Mechanical exhaust ventilation</a:t>
            </a:r>
          </a:p>
        </p:txBody>
      </p:sp>
      <p:sp>
        <p:nvSpPr>
          <p:cNvPr id="2" name="Sisällön paikkamerkki 1"/>
          <p:cNvSpPr>
            <a:spLocks noGrp="1"/>
          </p:cNvSpPr>
          <p:nvPr>
            <p:ph idx="1"/>
          </p:nvPr>
        </p:nvSpPr>
        <p:spPr>
          <a:xfrm>
            <a:off x="457200" y="1808251"/>
            <a:ext cx="4114800" cy="3997237"/>
          </a:xfrm>
        </p:spPr>
        <p:txBody>
          <a:bodyPr>
            <a:normAutofit fontScale="77500" lnSpcReduction="20000"/>
          </a:bodyPr>
          <a:lstStyle/>
          <a:p>
            <a:pPr algn="l" rtl="0"/>
            <a:r>
              <a:rPr lang="en" b="0" i="0" u="none" baseline="0" dirty="0"/>
              <a:t>Common during 1960–1990.</a:t>
            </a:r>
          </a:p>
          <a:p>
            <a:pPr algn="l" rtl="0"/>
            <a:r>
              <a:rPr lang="en" b="0" i="0" u="none" baseline="0" dirty="0"/>
              <a:t>Air is removed using fans.</a:t>
            </a:r>
          </a:p>
          <a:p>
            <a:pPr algn="l" rtl="0"/>
            <a:r>
              <a:rPr lang="en" b="0" i="0" u="none" baseline="0" dirty="0"/>
              <a:t>Controlled usually by the cooker hood.</a:t>
            </a:r>
          </a:p>
          <a:p>
            <a:pPr algn="l" rtl="0"/>
            <a:r>
              <a:rPr lang="en" b="0" i="0" u="none" baseline="0" dirty="0"/>
              <a:t>Requires sufficient routing for make-up and transferred air.</a:t>
            </a:r>
          </a:p>
          <a:p>
            <a:pPr algn="l" rtl="0"/>
            <a:r>
              <a:rPr lang="en" b="0" i="0" u="none" baseline="0" dirty="0"/>
              <a:t>Blocking the vents due to draft is a common problem.</a:t>
            </a:r>
          </a:p>
          <a:p>
            <a:pPr algn="l" rtl="0"/>
            <a:r>
              <a:rPr lang="en" b="0" i="0" u="none" baseline="0" dirty="0"/>
              <a:t>It is important to monitor the fans’ operation.</a:t>
            </a:r>
          </a:p>
          <a:p>
            <a:pPr algn="l" rtl="0"/>
            <a:r>
              <a:rPr lang="en" b="0" i="0" u="none" baseline="0" dirty="0"/>
              <a:t>The vents need regular cleaning.</a:t>
            </a:r>
          </a:p>
          <a:p>
            <a:endParaRPr lang="en" dirty="0"/>
          </a:p>
        </p:txBody>
      </p:sp>
      <p:pic>
        <p:nvPicPr>
          <p:cNvPr id="6" name="Kuva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940766"/>
            <a:ext cx="4103688" cy="3421733"/>
          </a:xfrm>
          <a:prstGeom prst="rect">
            <a:avLst/>
          </a:prstGeom>
        </p:spPr>
      </p:pic>
      <p:sp>
        <p:nvSpPr>
          <p:cNvPr id="4" name="Tekstiruutu 3"/>
          <p:cNvSpPr txBox="1"/>
          <p:nvPr/>
        </p:nvSpPr>
        <p:spPr>
          <a:xfrm>
            <a:off x="4431441" y="5559267"/>
            <a:ext cx="4649030" cy="246221"/>
          </a:xfrm>
          <a:prstGeom prst="rect">
            <a:avLst/>
          </a:prstGeom>
          <a:noFill/>
        </p:spPr>
        <p:txBody>
          <a:bodyPr wrap="none" rtlCol="0">
            <a:spAutoFit/>
          </a:bodyPr>
          <a:lstStyle/>
          <a:p>
            <a:pPr algn="l" rtl="0"/>
            <a:r>
              <a:rPr lang="en" sz="1000" b="0" i="0" u="none" baseline="0" dirty="0">
                <a:solidFill>
                  <a:schemeClr val="tx2"/>
                </a:solidFill>
              </a:rPr>
              <a:t>(Illustration: </a:t>
            </a:r>
            <a:r>
              <a:rPr lang="en" sz="1000" b="0" i="1" u="none" baseline="0" dirty="0">
                <a:solidFill>
                  <a:schemeClr val="tx2"/>
                </a:solidFill>
              </a:rPr>
              <a:t>Sisäilmayhdistys, </a:t>
            </a:r>
            <a:r>
              <a:rPr lang="en" sz="1000" b="0" i="0" u="none" baseline="0" dirty="0">
                <a:solidFill>
                  <a:schemeClr val="tx2"/>
                </a:solidFill>
              </a:rPr>
              <a:t>Finnish Society of Indoor Air Quality and Climate)</a:t>
            </a:r>
          </a:p>
        </p:txBody>
      </p:sp>
      <p:sp>
        <p:nvSpPr>
          <p:cNvPr id="5" name="Tekstiruutu 4">
            <a:extLst>
              <a:ext uri="{FF2B5EF4-FFF2-40B4-BE49-F238E27FC236}">
                <a16:creationId xmlns:a16="http://schemas.microsoft.com/office/drawing/2014/main" id="{2F73B5C5-886B-4FB6-B121-0091F9868E21}"/>
              </a:ext>
            </a:extLst>
          </p:cNvPr>
          <p:cNvSpPr txBox="1"/>
          <p:nvPr/>
        </p:nvSpPr>
        <p:spPr>
          <a:xfrm>
            <a:off x="4578502" y="1698886"/>
            <a:ext cx="2271776" cy="276999"/>
          </a:xfrm>
          <a:prstGeom prst="rect">
            <a:avLst/>
          </a:prstGeom>
          <a:noFill/>
        </p:spPr>
        <p:txBody>
          <a:bodyPr wrap="none" rtlCol="0">
            <a:spAutoFit/>
          </a:bodyPr>
          <a:lstStyle/>
          <a:p>
            <a:r>
              <a:rPr lang="fi-FI" sz="1200" dirty="0" err="1"/>
              <a:t>Mechanical</a:t>
            </a:r>
            <a:r>
              <a:rPr lang="fi-FI" sz="1200" dirty="0"/>
              <a:t> </a:t>
            </a:r>
            <a:r>
              <a:rPr lang="fi-FI" sz="1200" dirty="0" err="1"/>
              <a:t>exhaust</a:t>
            </a:r>
            <a:r>
              <a:rPr lang="fi-FI" sz="1200" dirty="0"/>
              <a:t> </a:t>
            </a:r>
            <a:r>
              <a:rPr lang="fi-FI" sz="1200" dirty="0" err="1"/>
              <a:t>ventilation</a:t>
            </a:r>
            <a:endParaRPr lang="fi-FI" sz="1200" dirty="0"/>
          </a:p>
        </p:txBody>
      </p:sp>
      <p:sp>
        <p:nvSpPr>
          <p:cNvPr id="7" name="Tekstiruutu 6">
            <a:extLst>
              <a:ext uri="{FF2B5EF4-FFF2-40B4-BE49-F238E27FC236}">
                <a16:creationId xmlns:a16="http://schemas.microsoft.com/office/drawing/2014/main" id="{9BF09BE5-52A9-423F-AC98-A7E33BE90E16}"/>
              </a:ext>
            </a:extLst>
          </p:cNvPr>
          <p:cNvSpPr txBox="1"/>
          <p:nvPr/>
        </p:nvSpPr>
        <p:spPr>
          <a:xfrm>
            <a:off x="7356296" y="2159909"/>
            <a:ext cx="952505" cy="276999"/>
          </a:xfrm>
          <a:prstGeom prst="rect">
            <a:avLst/>
          </a:prstGeom>
          <a:noFill/>
        </p:spPr>
        <p:txBody>
          <a:bodyPr wrap="none" rtlCol="0">
            <a:spAutoFit/>
          </a:bodyPr>
          <a:lstStyle/>
          <a:p>
            <a:r>
              <a:rPr lang="fi-FI" sz="1200" dirty="0" err="1"/>
              <a:t>Suction</a:t>
            </a:r>
            <a:r>
              <a:rPr lang="fi-FI" sz="1200" dirty="0"/>
              <a:t> fan</a:t>
            </a:r>
          </a:p>
        </p:txBody>
      </p:sp>
      <p:sp>
        <p:nvSpPr>
          <p:cNvPr id="8" name="Tekstiruutu 7">
            <a:extLst>
              <a:ext uri="{FF2B5EF4-FFF2-40B4-BE49-F238E27FC236}">
                <a16:creationId xmlns:a16="http://schemas.microsoft.com/office/drawing/2014/main" id="{9F34C25B-01D7-4080-ABB5-19C7E524C0D4}"/>
              </a:ext>
            </a:extLst>
          </p:cNvPr>
          <p:cNvSpPr txBox="1"/>
          <p:nvPr/>
        </p:nvSpPr>
        <p:spPr>
          <a:xfrm>
            <a:off x="4572000" y="3008917"/>
            <a:ext cx="952505" cy="276999"/>
          </a:xfrm>
          <a:prstGeom prst="rect">
            <a:avLst/>
          </a:prstGeom>
          <a:noFill/>
        </p:spPr>
        <p:txBody>
          <a:bodyPr wrap="none" rtlCol="0">
            <a:spAutoFit/>
          </a:bodyPr>
          <a:lstStyle/>
          <a:p>
            <a:r>
              <a:rPr lang="fi-FI" sz="1200" dirty="0" err="1"/>
              <a:t>Outdoor</a:t>
            </a:r>
            <a:r>
              <a:rPr lang="fi-FI" sz="1200" dirty="0"/>
              <a:t> air</a:t>
            </a:r>
          </a:p>
        </p:txBody>
      </p:sp>
      <p:sp>
        <p:nvSpPr>
          <p:cNvPr id="9" name="Tekstiruutu 8">
            <a:extLst>
              <a:ext uri="{FF2B5EF4-FFF2-40B4-BE49-F238E27FC236}">
                <a16:creationId xmlns:a16="http://schemas.microsoft.com/office/drawing/2014/main" id="{D6626593-373D-4AE3-A67A-0C8066A59D3C}"/>
              </a:ext>
            </a:extLst>
          </p:cNvPr>
          <p:cNvSpPr txBox="1"/>
          <p:nvPr/>
        </p:nvSpPr>
        <p:spPr>
          <a:xfrm>
            <a:off x="5873730" y="3008917"/>
            <a:ext cx="806631" cy="276999"/>
          </a:xfrm>
          <a:prstGeom prst="rect">
            <a:avLst/>
          </a:prstGeom>
          <a:noFill/>
        </p:spPr>
        <p:txBody>
          <a:bodyPr wrap="none" rtlCol="0">
            <a:spAutoFit/>
          </a:bodyPr>
          <a:lstStyle/>
          <a:p>
            <a:r>
              <a:rPr lang="fi-FI" sz="1200" dirty="0" err="1"/>
              <a:t>Bedroom</a:t>
            </a:r>
            <a:endParaRPr lang="fi-FI" sz="1200" dirty="0"/>
          </a:p>
        </p:txBody>
      </p:sp>
      <p:sp>
        <p:nvSpPr>
          <p:cNvPr id="10" name="Tekstiruutu 9">
            <a:extLst>
              <a:ext uri="{FF2B5EF4-FFF2-40B4-BE49-F238E27FC236}">
                <a16:creationId xmlns:a16="http://schemas.microsoft.com/office/drawing/2014/main" id="{06EB3FB5-3619-43EF-8F56-526911F7F212}"/>
              </a:ext>
            </a:extLst>
          </p:cNvPr>
          <p:cNvSpPr txBox="1"/>
          <p:nvPr/>
        </p:nvSpPr>
        <p:spPr>
          <a:xfrm>
            <a:off x="5873729" y="3378157"/>
            <a:ext cx="1185646" cy="276999"/>
          </a:xfrm>
          <a:prstGeom prst="rect">
            <a:avLst/>
          </a:prstGeom>
          <a:noFill/>
        </p:spPr>
        <p:txBody>
          <a:bodyPr wrap="none" rtlCol="0">
            <a:spAutoFit/>
          </a:bodyPr>
          <a:lstStyle/>
          <a:p>
            <a:r>
              <a:rPr lang="fi-FI" sz="1200" dirty="0" err="1"/>
              <a:t>Transferred</a:t>
            </a:r>
            <a:r>
              <a:rPr lang="fi-FI" sz="1200" dirty="0"/>
              <a:t> air</a:t>
            </a:r>
          </a:p>
        </p:txBody>
      </p:sp>
      <p:sp>
        <p:nvSpPr>
          <p:cNvPr id="11" name="Tekstiruutu 10">
            <a:extLst>
              <a:ext uri="{FF2B5EF4-FFF2-40B4-BE49-F238E27FC236}">
                <a16:creationId xmlns:a16="http://schemas.microsoft.com/office/drawing/2014/main" id="{6650C68A-2A0C-4FE1-BE43-0E03768AC919}"/>
              </a:ext>
            </a:extLst>
          </p:cNvPr>
          <p:cNvSpPr txBox="1"/>
          <p:nvPr/>
        </p:nvSpPr>
        <p:spPr>
          <a:xfrm>
            <a:off x="7691848" y="3463767"/>
            <a:ext cx="849913" cy="276999"/>
          </a:xfrm>
          <a:prstGeom prst="rect">
            <a:avLst/>
          </a:prstGeom>
          <a:noFill/>
        </p:spPr>
        <p:txBody>
          <a:bodyPr wrap="none" rtlCol="0">
            <a:spAutoFit/>
          </a:bodyPr>
          <a:lstStyle/>
          <a:p>
            <a:r>
              <a:rPr lang="fi-FI" sz="1200" dirty="0" err="1"/>
              <a:t>Bathroom</a:t>
            </a:r>
            <a:endParaRPr lang="fi-FI" sz="1200" dirty="0"/>
          </a:p>
        </p:txBody>
      </p:sp>
      <p:sp>
        <p:nvSpPr>
          <p:cNvPr id="12" name="Tekstiruutu 11">
            <a:extLst>
              <a:ext uri="{FF2B5EF4-FFF2-40B4-BE49-F238E27FC236}">
                <a16:creationId xmlns:a16="http://schemas.microsoft.com/office/drawing/2014/main" id="{4FDABAAE-00D6-45F9-81B3-E3F5D572D4B8}"/>
              </a:ext>
            </a:extLst>
          </p:cNvPr>
          <p:cNvSpPr txBox="1"/>
          <p:nvPr/>
        </p:nvSpPr>
        <p:spPr>
          <a:xfrm>
            <a:off x="5873729" y="3862588"/>
            <a:ext cx="976549" cy="276999"/>
          </a:xfrm>
          <a:prstGeom prst="rect">
            <a:avLst/>
          </a:prstGeom>
          <a:noFill/>
        </p:spPr>
        <p:txBody>
          <a:bodyPr wrap="none" rtlCol="0">
            <a:spAutoFit/>
          </a:bodyPr>
          <a:lstStyle/>
          <a:p>
            <a:r>
              <a:rPr lang="fi-FI" sz="1200" dirty="0" err="1"/>
              <a:t>Living</a:t>
            </a:r>
            <a:r>
              <a:rPr lang="fi-FI" sz="1200" dirty="0"/>
              <a:t> </a:t>
            </a:r>
            <a:r>
              <a:rPr lang="fi-FI" sz="1200" dirty="0" err="1"/>
              <a:t>room</a:t>
            </a:r>
            <a:endParaRPr lang="fi-FI" sz="1200" dirty="0"/>
          </a:p>
        </p:txBody>
      </p:sp>
      <p:sp>
        <p:nvSpPr>
          <p:cNvPr id="15" name="Tekstiruutu 14">
            <a:extLst>
              <a:ext uri="{FF2B5EF4-FFF2-40B4-BE49-F238E27FC236}">
                <a16:creationId xmlns:a16="http://schemas.microsoft.com/office/drawing/2014/main" id="{2865328F-4BA3-41B5-AC31-3E22B22A08F9}"/>
              </a:ext>
            </a:extLst>
          </p:cNvPr>
          <p:cNvSpPr txBox="1"/>
          <p:nvPr/>
        </p:nvSpPr>
        <p:spPr>
          <a:xfrm>
            <a:off x="7503921" y="3966220"/>
            <a:ext cx="952505" cy="276999"/>
          </a:xfrm>
          <a:prstGeom prst="rect">
            <a:avLst/>
          </a:prstGeom>
          <a:noFill/>
        </p:spPr>
        <p:txBody>
          <a:bodyPr wrap="none" rtlCol="0">
            <a:spAutoFit/>
          </a:bodyPr>
          <a:lstStyle/>
          <a:p>
            <a:r>
              <a:rPr lang="fi-FI" sz="1200" dirty="0" err="1"/>
              <a:t>Exhaust</a:t>
            </a:r>
            <a:r>
              <a:rPr lang="fi-FI" sz="1200" dirty="0"/>
              <a:t> air</a:t>
            </a:r>
          </a:p>
        </p:txBody>
      </p:sp>
      <p:sp>
        <p:nvSpPr>
          <p:cNvPr id="16" name="Tekstiruutu 15">
            <a:extLst>
              <a:ext uri="{FF2B5EF4-FFF2-40B4-BE49-F238E27FC236}">
                <a16:creationId xmlns:a16="http://schemas.microsoft.com/office/drawing/2014/main" id="{D23D073F-3BDF-46A0-A7FD-3821B978B5D5}"/>
              </a:ext>
            </a:extLst>
          </p:cNvPr>
          <p:cNvSpPr txBox="1"/>
          <p:nvPr/>
        </p:nvSpPr>
        <p:spPr>
          <a:xfrm>
            <a:off x="7825775" y="4490626"/>
            <a:ext cx="705642" cy="276999"/>
          </a:xfrm>
          <a:prstGeom prst="rect">
            <a:avLst/>
          </a:prstGeom>
          <a:noFill/>
        </p:spPr>
        <p:txBody>
          <a:bodyPr wrap="none" rtlCol="0">
            <a:spAutoFit/>
          </a:bodyPr>
          <a:lstStyle/>
          <a:p>
            <a:r>
              <a:rPr lang="fi-FI" sz="1200" dirty="0" err="1"/>
              <a:t>Kitchen</a:t>
            </a:r>
            <a:endParaRPr lang="fi-FI" sz="1200" dirty="0"/>
          </a:p>
        </p:txBody>
      </p:sp>
    </p:spTree>
    <p:extLst>
      <p:ext uri="{BB962C8B-B14F-4D97-AF65-F5344CB8AC3E}">
        <p14:creationId xmlns:p14="http://schemas.microsoft.com/office/powerpoint/2010/main" val="28933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pPr algn="l" rtl="0"/>
            <a:r>
              <a:rPr lang="en" b="1" i="0" u="none" baseline="0"/>
              <a:t>Mechanical supply and exhaust ventilation</a:t>
            </a:r>
          </a:p>
        </p:txBody>
      </p:sp>
      <p:sp>
        <p:nvSpPr>
          <p:cNvPr id="2" name="Sisällön paikkamerkki 1"/>
          <p:cNvSpPr>
            <a:spLocks noGrp="1"/>
          </p:cNvSpPr>
          <p:nvPr>
            <p:ph idx="1"/>
          </p:nvPr>
        </p:nvSpPr>
        <p:spPr>
          <a:xfrm>
            <a:off x="457199" y="1773239"/>
            <a:ext cx="4114801" cy="4194424"/>
          </a:xfrm>
        </p:spPr>
        <p:txBody>
          <a:bodyPr>
            <a:normAutofit fontScale="55000" lnSpcReduction="20000"/>
          </a:bodyPr>
          <a:lstStyle/>
          <a:p>
            <a:pPr algn="l" rtl="0"/>
            <a:r>
              <a:rPr lang="en" b="0" i="0" u="none" baseline="0" dirty="0"/>
              <a:t>Air is brought in and removed using fans.</a:t>
            </a:r>
          </a:p>
          <a:p>
            <a:pPr algn="l" rtl="0"/>
            <a:r>
              <a:rPr lang="en" b="0" i="0" u="none" baseline="0" dirty="0"/>
              <a:t>The system can be accurately set, and weather does not impact the ventilation.</a:t>
            </a:r>
          </a:p>
          <a:p>
            <a:pPr algn="l" rtl="0"/>
            <a:r>
              <a:rPr lang="en" b="0" i="0" u="none" baseline="0" dirty="0"/>
              <a:t>Supply air is filtered and pre-warmed if necessary.</a:t>
            </a:r>
          </a:p>
          <a:p>
            <a:pPr algn="l" rtl="0"/>
            <a:r>
              <a:rPr lang="en" b="0" i="0" u="none" baseline="0" dirty="0"/>
              <a:t>The heat recovery function brings energy from exhaust air back to the building.</a:t>
            </a:r>
          </a:p>
          <a:p>
            <a:pPr algn="l" rtl="0"/>
            <a:r>
              <a:rPr lang="en" b="0" i="0" u="none" baseline="0" dirty="0"/>
              <a:t>Buildings were previously designed to have slight underpressure. These days the objective is to reach a balance. </a:t>
            </a:r>
          </a:p>
          <a:p>
            <a:pPr algn="l" rtl="0"/>
            <a:r>
              <a:rPr lang="en" b="0" i="0" u="none" baseline="0" dirty="0"/>
              <a:t>The building envelope must be airtight. </a:t>
            </a:r>
          </a:p>
          <a:p>
            <a:pPr algn="l" rtl="0"/>
            <a:r>
              <a:rPr lang="en" b="0" i="0" u="none" baseline="0" dirty="0"/>
              <a:t>Too much underpressure may suck microbes into old buildings.</a:t>
            </a:r>
          </a:p>
          <a:p>
            <a:endParaRPr lang="en" dirty="0"/>
          </a:p>
          <a:p>
            <a:endParaRPr lang="en" dirty="0"/>
          </a:p>
        </p:txBody>
      </p:sp>
      <p:pic>
        <p:nvPicPr>
          <p:cNvPr id="5" name="Kuva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1822000"/>
            <a:ext cx="4114800" cy="3651864"/>
          </a:xfrm>
          <a:prstGeom prst="rect">
            <a:avLst/>
          </a:prstGeom>
        </p:spPr>
      </p:pic>
      <p:sp>
        <p:nvSpPr>
          <p:cNvPr id="6" name="Tekstiruutu 5">
            <a:extLst>
              <a:ext uri="{FF2B5EF4-FFF2-40B4-BE49-F238E27FC236}">
                <a16:creationId xmlns:a16="http://schemas.microsoft.com/office/drawing/2014/main" id="{CB14577B-2239-4DDC-AB5F-6D041E4C2CA0}"/>
              </a:ext>
            </a:extLst>
          </p:cNvPr>
          <p:cNvSpPr txBox="1"/>
          <p:nvPr/>
        </p:nvSpPr>
        <p:spPr>
          <a:xfrm>
            <a:off x="4431441" y="5559267"/>
            <a:ext cx="4649030" cy="246221"/>
          </a:xfrm>
          <a:prstGeom prst="rect">
            <a:avLst/>
          </a:prstGeom>
          <a:noFill/>
        </p:spPr>
        <p:txBody>
          <a:bodyPr wrap="none" rtlCol="0">
            <a:spAutoFit/>
          </a:bodyPr>
          <a:lstStyle/>
          <a:p>
            <a:pPr algn="l" rtl="0"/>
            <a:r>
              <a:rPr lang="en" sz="1000" b="0" i="0" u="none" baseline="0" dirty="0">
                <a:solidFill>
                  <a:schemeClr val="tx2"/>
                </a:solidFill>
              </a:rPr>
              <a:t>(Illustration: </a:t>
            </a:r>
            <a:r>
              <a:rPr lang="en" sz="1000" b="0" i="1" u="none" baseline="0" dirty="0">
                <a:solidFill>
                  <a:schemeClr val="tx2"/>
                </a:solidFill>
              </a:rPr>
              <a:t>Sisäilmayhdistys, </a:t>
            </a:r>
            <a:r>
              <a:rPr lang="en" sz="1000" b="0" i="0" u="none" baseline="0" dirty="0">
                <a:solidFill>
                  <a:schemeClr val="tx2"/>
                </a:solidFill>
              </a:rPr>
              <a:t>Finnish Society of Indoor Air Quality and Climate)</a:t>
            </a:r>
          </a:p>
        </p:txBody>
      </p:sp>
      <p:sp>
        <p:nvSpPr>
          <p:cNvPr id="8" name="Tekstiruutu 7">
            <a:extLst>
              <a:ext uri="{FF2B5EF4-FFF2-40B4-BE49-F238E27FC236}">
                <a16:creationId xmlns:a16="http://schemas.microsoft.com/office/drawing/2014/main" id="{3D6F9F06-7CE4-4048-8467-CB8C1EF12D13}"/>
              </a:ext>
            </a:extLst>
          </p:cNvPr>
          <p:cNvSpPr txBox="1"/>
          <p:nvPr/>
        </p:nvSpPr>
        <p:spPr>
          <a:xfrm>
            <a:off x="4691517" y="1640799"/>
            <a:ext cx="3055645" cy="276999"/>
          </a:xfrm>
          <a:prstGeom prst="rect">
            <a:avLst/>
          </a:prstGeom>
          <a:noFill/>
        </p:spPr>
        <p:txBody>
          <a:bodyPr wrap="none" rtlCol="0">
            <a:spAutoFit/>
          </a:bodyPr>
          <a:lstStyle/>
          <a:p>
            <a:r>
              <a:rPr lang="fi-FI" sz="1200" dirty="0" err="1"/>
              <a:t>Mechanical</a:t>
            </a:r>
            <a:r>
              <a:rPr lang="fi-FI" sz="1200" dirty="0"/>
              <a:t> </a:t>
            </a:r>
            <a:r>
              <a:rPr lang="fi-FI" sz="1200" dirty="0" err="1"/>
              <a:t>supply</a:t>
            </a:r>
            <a:r>
              <a:rPr lang="fi-FI" sz="1200" dirty="0"/>
              <a:t> and </a:t>
            </a:r>
            <a:r>
              <a:rPr lang="fi-FI" sz="1200" dirty="0" err="1"/>
              <a:t>exhaust</a:t>
            </a:r>
            <a:r>
              <a:rPr lang="fi-FI" sz="1200" dirty="0"/>
              <a:t> </a:t>
            </a:r>
            <a:r>
              <a:rPr lang="fi-FI" sz="1200" dirty="0" err="1"/>
              <a:t>ventilation</a:t>
            </a:r>
            <a:endParaRPr lang="fi-FI" sz="1200" dirty="0"/>
          </a:p>
        </p:txBody>
      </p:sp>
      <p:sp>
        <p:nvSpPr>
          <p:cNvPr id="9" name="Tekstiruutu 8">
            <a:extLst>
              <a:ext uri="{FF2B5EF4-FFF2-40B4-BE49-F238E27FC236}">
                <a16:creationId xmlns:a16="http://schemas.microsoft.com/office/drawing/2014/main" id="{9738DA08-74FD-4FBF-A0DC-5A5D6272706A}"/>
              </a:ext>
            </a:extLst>
          </p:cNvPr>
          <p:cNvSpPr txBox="1"/>
          <p:nvPr/>
        </p:nvSpPr>
        <p:spPr>
          <a:xfrm>
            <a:off x="5475386" y="2117082"/>
            <a:ext cx="1545616" cy="276999"/>
          </a:xfrm>
          <a:prstGeom prst="rect">
            <a:avLst/>
          </a:prstGeom>
          <a:noFill/>
        </p:spPr>
        <p:txBody>
          <a:bodyPr wrap="none" rtlCol="0">
            <a:spAutoFit/>
          </a:bodyPr>
          <a:lstStyle/>
          <a:p>
            <a:r>
              <a:rPr lang="fi-FI" sz="1200" dirty="0" err="1"/>
              <a:t>Ventilation</a:t>
            </a:r>
            <a:r>
              <a:rPr lang="fi-FI" sz="1200" dirty="0"/>
              <a:t> </a:t>
            </a:r>
            <a:r>
              <a:rPr lang="fi-FI" sz="1200" dirty="0" err="1"/>
              <a:t>unit</a:t>
            </a:r>
            <a:r>
              <a:rPr lang="fi-FI" sz="1200" dirty="0"/>
              <a:t> </a:t>
            </a:r>
            <a:r>
              <a:rPr lang="fi-FI" sz="1200" dirty="0" err="1"/>
              <a:t>HRV</a:t>
            </a:r>
            <a:endParaRPr lang="fi-FI" sz="1200" dirty="0"/>
          </a:p>
        </p:txBody>
      </p:sp>
      <p:sp>
        <p:nvSpPr>
          <p:cNvPr id="10" name="Tekstiruutu 9">
            <a:extLst>
              <a:ext uri="{FF2B5EF4-FFF2-40B4-BE49-F238E27FC236}">
                <a16:creationId xmlns:a16="http://schemas.microsoft.com/office/drawing/2014/main" id="{0E75970C-8F57-4D3C-9583-FDE95C317D72}"/>
              </a:ext>
            </a:extLst>
          </p:cNvPr>
          <p:cNvSpPr txBox="1"/>
          <p:nvPr/>
        </p:nvSpPr>
        <p:spPr>
          <a:xfrm>
            <a:off x="7747162" y="2079056"/>
            <a:ext cx="952505" cy="276999"/>
          </a:xfrm>
          <a:prstGeom prst="rect">
            <a:avLst/>
          </a:prstGeom>
          <a:noFill/>
        </p:spPr>
        <p:txBody>
          <a:bodyPr wrap="none" rtlCol="0">
            <a:spAutoFit/>
          </a:bodyPr>
          <a:lstStyle/>
          <a:p>
            <a:r>
              <a:rPr lang="fi-FI" sz="1200" dirty="0" err="1"/>
              <a:t>Suction</a:t>
            </a:r>
            <a:r>
              <a:rPr lang="fi-FI" sz="1200" dirty="0"/>
              <a:t> fan</a:t>
            </a:r>
          </a:p>
        </p:txBody>
      </p:sp>
      <p:sp>
        <p:nvSpPr>
          <p:cNvPr id="11" name="Tekstiruutu 10">
            <a:extLst>
              <a:ext uri="{FF2B5EF4-FFF2-40B4-BE49-F238E27FC236}">
                <a16:creationId xmlns:a16="http://schemas.microsoft.com/office/drawing/2014/main" id="{29F54773-F4DA-4752-B723-9CCF45FE4C32}"/>
              </a:ext>
            </a:extLst>
          </p:cNvPr>
          <p:cNvSpPr txBox="1"/>
          <p:nvPr/>
        </p:nvSpPr>
        <p:spPr>
          <a:xfrm>
            <a:off x="5041494" y="5282268"/>
            <a:ext cx="1185646" cy="276999"/>
          </a:xfrm>
          <a:prstGeom prst="rect">
            <a:avLst/>
          </a:prstGeom>
          <a:noFill/>
        </p:spPr>
        <p:txBody>
          <a:bodyPr wrap="none" rtlCol="0">
            <a:spAutoFit/>
          </a:bodyPr>
          <a:lstStyle/>
          <a:p>
            <a:r>
              <a:rPr lang="fi-FI" sz="1200" dirty="0" err="1"/>
              <a:t>Transferred</a:t>
            </a:r>
            <a:r>
              <a:rPr lang="fi-FI" sz="1200" dirty="0"/>
              <a:t> air</a:t>
            </a:r>
          </a:p>
        </p:txBody>
      </p:sp>
      <p:sp>
        <p:nvSpPr>
          <p:cNvPr id="12" name="Tekstiruutu 11">
            <a:extLst>
              <a:ext uri="{FF2B5EF4-FFF2-40B4-BE49-F238E27FC236}">
                <a16:creationId xmlns:a16="http://schemas.microsoft.com/office/drawing/2014/main" id="{EB4ADC12-9146-41C5-82E3-CFD0C1DB975A}"/>
              </a:ext>
            </a:extLst>
          </p:cNvPr>
          <p:cNvSpPr txBox="1"/>
          <p:nvPr/>
        </p:nvSpPr>
        <p:spPr>
          <a:xfrm>
            <a:off x="5616289" y="3083310"/>
            <a:ext cx="806631" cy="276999"/>
          </a:xfrm>
          <a:prstGeom prst="rect">
            <a:avLst/>
          </a:prstGeom>
          <a:noFill/>
        </p:spPr>
        <p:txBody>
          <a:bodyPr wrap="none" rtlCol="0">
            <a:spAutoFit/>
          </a:bodyPr>
          <a:lstStyle/>
          <a:p>
            <a:r>
              <a:rPr lang="fi-FI" sz="1200" dirty="0" err="1"/>
              <a:t>Bedroom</a:t>
            </a:r>
            <a:endParaRPr lang="fi-FI" sz="1200" dirty="0"/>
          </a:p>
        </p:txBody>
      </p:sp>
      <p:sp>
        <p:nvSpPr>
          <p:cNvPr id="13" name="Tekstiruutu 12">
            <a:extLst>
              <a:ext uri="{FF2B5EF4-FFF2-40B4-BE49-F238E27FC236}">
                <a16:creationId xmlns:a16="http://schemas.microsoft.com/office/drawing/2014/main" id="{B4D27A6D-06C5-49B2-8C26-484B1DD4D4DE}"/>
              </a:ext>
            </a:extLst>
          </p:cNvPr>
          <p:cNvSpPr txBox="1"/>
          <p:nvPr/>
        </p:nvSpPr>
        <p:spPr>
          <a:xfrm>
            <a:off x="7483288" y="3290500"/>
            <a:ext cx="849913" cy="276999"/>
          </a:xfrm>
          <a:prstGeom prst="rect">
            <a:avLst/>
          </a:prstGeom>
          <a:noFill/>
        </p:spPr>
        <p:txBody>
          <a:bodyPr wrap="none" rtlCol="0">
            <a:spAutoFit/>
          </a:bodyPr>
          <a:lstStyle/>
          <a:p>
            <a:r>
              <a:rPr lang="fi-FI" sz="1200" dirty="0" err="1"/>
              <a:t>Bathroom</a:t>
            </a:r>
            <a:endParaRPr lang="fi-FI" sz="1200" dirty="0"/>
          </a:p>
        </p:txBody>
      </p:sp>
      <p:sp>
        <p:nvSpPr>
          <p:cNvPr id="14" name="Tekstiruutu 13">
            <a:extLst>
              <a:ext uri="{FF2B5EF4-FFF2-40B4-BE49-F238E27FC236}">
                <a16:creationId xmlns:a16="http://schemas.microsoft.com/office/drawing/2014/main" id="{364189DD-4B30-4857-AFBF-9342FE18F8DA}"/>
              </a:ext>
            </a:extLst>
          </p:cNvPr>
          <p:cNvSpPr txBox="1"/>
          <p:nvPr/>
        </p:nvSpPr>
        <p:spPr>
          <a:xfrm>
            <a:off x="7483288" y="3647932"/>
            <a:ext cx="1061509" cy="276999"/>
          </a:xfrm>
          <a:prstGeom prst="rect">
            <a:avLst/>
          </a:prstGeom>
          <a:noFill/>
        </p:spPr>
        <p:txBody>
          <a:bodyPr wrap="none" rtlCol="0">
            <a:spAutoFit/>
          </a:bodyPr>
          <a:lstStyle/>
          <a:p>
            <a:r>
              <a:rPr lang="fi-FI" sz="1200" dirty="0" err="1"/>
              <a:t>Cooker</a:t>
            </a:r>
            <a:r>
              <a:rPr lang="fi-FI" sz="1200" dirty="0"/>
              <a:t> </a:t>
            </a:r>
            <a:r>
              <a:rPr lang="fi-FI" sz="1200" dirty="0" err="1"/>
              <a:t>hood</a:t>
            </a:r>
            <a:endParaRPr lang="fi-FI" sz="1200" dirty="0"/>
          </a:p>
        </p:txBody>
      </p:sp>
      <p:sp>
        <p:nvSpPr>
          <p:cNvPr id="15" name="Tekstiruutu 14">
            <a:extLst>
              <a:ext uri="{FF2B5EF4-FFF2-40B4-BE49-F238E27FC236}">
                <a16:creationId xmlns:a16="http://schemas.microsoft.com/office/drawing/2014/main" id="{348D0E15-248C-4ED8-ABF1-630BB9BB45DC}"/>
              </a:ext>
            </a:extLst>
          </p:cNvPr>
          <p:cNvSpPr txBox="1"/>
          <p:nvPr/>
        </p:nvSpPr>
        <p:spPr>
          <a:xfrm>
            <a:off x="5695196" y="3870451"/>
            <a:ext cx="1284326" cy="276999"/>
          </a:xfrm>
          <a:prstGeom prst="rect">
            <a:avLst/>
          </a:prstGeom>
          <a:noFill/>
        </p:spPr>
        <p:txBody>
          <a:bodyPr wrap="none" rtlCol="0">
            <a:spAutoFit/>
          </a:bodyPr>
          <a:lstStyle/>
          <a:p>
            <a:r>
              <a:rPr lang="fi-FI" sz="1200" dirty="0" err="1"/>
              <a:t>Fireplace</a:t>
            </a:r>
            <a:r>
              <a:rPr lang="fi-FI" sz="1200" dirty="0"/>
              <a:t> </a:t>
            </a:r>
            <a:r>
              <a:rPr lang="fi-FI" sz="1200" dirty="0" err="1"/>
              <a:t>switch</a:t>
            </a:r>
            <a:endParaRPr lang="fi-FI" sz="1200" dirty="0"/>
          </a:p>
        </p:txBody>
      </p:sp>
      <p:sp>
        <p:nvSpPr>
          <p:cNvPr id="16" name="Tekstiruutu 15">
            <a:extLst>
              <a:ext uri="{FF2B5EF4-FFF2-40B4-BE49-F238E27FC236}">
                <a16:creationId xmlns:a16="http://schemas.microsoft.com/office/drawing/2014/main" id="{1D8758B1-8989-4723-B053-B79B442E1F79}"/>
              </a:ext>
            </a:extLst>
          </p:cNvPr>
          <p:cNvSpPr txBox="1"/>
          <p:nvPr/>
        </p:nvSpPr>
        <p:spPr>
          <a:xfrm>
            <a:off x="5776009" y="4116756"/>
            <a:ext cx="976549" cy="276999"/>
          </a:xfrm>
          <a:prstGeom prst="rect">
            <a:avLst/>
          </a:prstGeom>
          <a:noFill/>
        </p:spPr>
        <p:txBody>
          <a:bodyPr wrap="none" rtlCol="0">
            <a:spAutoFit/>
          </a:bodyPr>
          <a:lstStyle/>
          <a:p>
            <a:r>
              <a:rPr lang="fi-FI" sz="1200" dirty="0" err="1"/>
              <a:t>Living</a:t>
            </a:r>
            <a:r>
              <a:rPr lang="fi-FI" sz="1200" dirty="0"/>
              <a:t> </a:t>
            </a:r>
            <a:r>
              <a:rPr lang="fi-FI" sz="1200" dirty="0" err="1"/>
              <a:t>room</a:t>
            </a:r>
            <a:endParaRPr lang="fi-FI" sz="1200" dirty="0"/>
          </a:p>
        </p:txBody>
      </p:sp>
      <p:sp>
        <p:nvSpPr>
          <p:cNvPr id="17" name="Tekstiruutu 16">
            <a:extLst>
              <a:ext uri="{FF2B5EF4-FFF2-40B4-BE49-F238E27FC236}">
                <a16:creationId xmlns:a16="http://schemas.microsoft.com/office/drawing/2014/main" id="{2F8A7D05-4BE5-4566-A377-B88E18AA21C3}"/>
              </a:ext>
            </a:extLst>
          </p:cNvPr>
          <p:cNvSpPr txBox="1"/>
          <p:nvPr/>
        </p:nvSpPr>
        <p:spPr>
          <a:xfrm>
            <a:off x="7043122" y="4116756"/>
            <a:ext cx="696024" cy="276999"/>
          </a:xfrm>
          <a:prstGeom prst="rect">
            <a:avLst/>
          </a:prstGeom>
          <a:noFill/>
        </p:spPr>
        <p:txBody>
          <a:bodyPr wrap="none" rtlCol="0">
            <a:spAutoFit/>
          </a:bodyPr>
          <a:lstStyle/>
          <a:p>
            <a:r>
              <a:rPr lang="fi-FI" sz="1200" dirty="0" err="1"/>
              <a:t>Kitchen</a:t>
            </a:r>
            <a:endParaRPr lang="fi-FI" sz="1200" dirty="0"/>
          </a:p>
        </p:txBody>
      </p:sp>
      <p:sp>
        <p:nvSpPr>
          <p:cNvPr id="18" name="Tekstiruutu 17">
            <a:extLst>
              <a:ext uri="{FF2B5EF4-FFF2-40B4-BE49-F238E27FC236}">
                <a16:creationId xmlns:a16="http://schemas.microsoft.com/office/drawing/2014/main" id="{C4DEBC54-71D2-4661-B3FC-D518E3CF4161}"/>
              </a:ext>
            </a:extLst>
          </p:cNvPr>
          <p:cNvSpPr txBox="1"/>
          <p:nvPr/>
        </p:nvSpPr>
        <p:spPr>
          <a:xfrm>
            <a:off x="4999133" y="4781163"/>
            <a:ext cx="952505" cy="276999"/>
          </a:xfrm>
          <a:prstGeom prst="rect">
            <a:avLst/>
          </a:prstGeom>
          <a:noFill/>
        </p:spPr>
        <p:txBody>
          <a:bodyPr wrap="none" rtlCol="0">
            <a:spAutoFit/>
          </a:bodyPr>
          <a:lstStyle/>
          <a:p>
            <a:r>
              <a:rPr lang="fi-FI" sz="1200" dirty="0" err="1"/>
              <a:t>Outdoor</a:t>
            </a:r>
            <a:r>
              <a:rPr lang="fi-FI" sz="1200" dirty="0"/>
              <a:t> air</a:t>
            </a:r>
          </a:p>
        </p:txBody>
      </p:sp>
      <p:sp>
        <p:nvSpPr>
          <p:cNvPr id="19" name="Tekstiruutu 18">
            <a:extLst>
              <a:ext uri="{FF2B5EF4-FFF2-40B4-BE49-F238E27FC236}">
                <a16:creationId xmlns:a16="http://schemas.microsoft.com/office/drawing/2014/main" id="{5937A218-39FA-4290-810F-769A3781DF42}"/>
              </a:ext>
            </a:extLst>
          </p:cNvPr>
          <p:cNvSpPr txBox="1"/>
          <p:nvPr/>
        </p:nvSpPr>
        <p:spPr>
          <a:xfrm>
            <a:off x="8216982" y="2876010"/>
            <a:ext cx="952505" cy="276999"/>
          </a:xfrm>
          <a:prstGeom prst="rect">
            <a:avLst/>
          </a:prstGeom>
          <a:noFill/>
        </p:spPr>
        <p:txBody>
          <a:bodyPr wrap="none" rtlCol="0">
            <a:spAutoFit/>
          </a:bodyPr>
          <a:lstStyle/>
          <a:p>
            <a:r>
              <a:rPr lang="fi-FI" sz="1200" dirty="0" err="1"/>
              <a:t>Outdoor</a:t>
            </a:r>
            <a:r>
              <a:rPr lang="fi-FI" sz="1200" dirty="0"/>
              <a:t> air</a:t>
            </a:r>
          </a:p>
        </p:txBody>
      </p:sp>
      <p:sp>
        <p:nvSpPr>
          <p:cNvPr id="20" name="Tekstiruutu 19">
            <a:extLst>
              <a:ext uri="{FF2B5EF4-FFF2-40B4-BE49-F238E27FC236}">
                <a16:creationId xmlns:a16="http://schemas.microsoft.com/office/drawing/2014/main" id="{A8AFA8F6-88EB-421A-ABCE-AC0FAD91B177}"/>
              </a:ext>
            </a:extLst>
          </p:cNvPr>
          <p:cNvSpPr txBox="1"/>
          <p:nvPr/>
        </p:nvSpPr>
        <p:spPr>
          <a:xfrm>
            <a:off x="6629401" y="4762081"/>
            <a:ext cx="865943" cy="276999"/>
          </a:xfrm>
          <a:prstGeom prst="rect">
            <a:avLst/>
          </a:prstGeom>
          <a:noFill/>
        </p:spPr>
        <p:txBody>
          <a:bodyPr wrap="none" rtlCol="0">
            <a:spAutoFit/>
          </a:bodyPr>
          <a:lstStyle/>
          <a:p>
            <a:r>
              <a:rPr lang="fi-FI" sz="1200" dirty="0"/>
              <a:t>Supply air</a:t>
            </a:r>
          </a:p>
        </p:txBody>
      </p:sp>
      <p:sp>
        <p:nvSpPr>
          <p:cNvPr id="21" name="Tekstiruutu 20">
            <a:extLst>
              <a:ext uri="{FF2B5EF4-FFF2-40B4-BE49-F238E27FC236}">
                <a16:creationId xmlns:a16="http://schemas.microsoft.com/office/drawing/2014/main" id="{31E3C8C9-AF0B-44E2-B28D-EF124972B40C}"/>
              </a:ext>
            </a:extLst>
          </p:cNvPr>
          <p:cNvSpPr txBox="1"/>
          <p:nvPr/>
        </p:nvSpPr>
        <p:spPr>
          <a:xfrm>
            <a:off x="6605551" y="5320017"/>
            <a:ext cx="952505" cy="276999"/>
          </a:xfrm>
          <a:prstGeom prst="rect">
            <a:avLst/>
          </a:prstGeom>
          <a:noFill/>
        </p:spPr>
        <p:txBody>
          <a:bodyPr wrap="none" rtlCol="0">
            <a:spAutoFit/>
          </a:bodyPr>
          <a:lstStyle/>
          <a:p>
            <a:r>
              <a:rPr lang="fi-FI" sz="1200" dirty="0" err="1"/>
              <a:t>Exhaust</a:t>
            </a:r>
            <a:r>
              <a:rPr lang="fi-FI" sz="1200" dirty="0"/>
              <a:t> air</a:t>
            </a:r>
          </a:p>
        </p:txBody>
      </p:sp>
    </p:spTree>
    <p:extLst>
      <p:ext uri="{BB962C8B-B14F-4D97-AF65-F5344CB8AC3E}">
        <p14:creationId xmlns:p14="http://schemas.microsoft.com/office/powerpoint/2010/main" val="17858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Heat recovery ventilation (HRV)</a:t>
            </a:r>
          </a:p>
        </p:txBody>
      </p:sp>
      <p:sp>
        <p:nvSpPr>
          <p:cNvPr id="3" name="Content Placeholder 2"/>
          <p:cNvSpPr>
            <a:spLocks noGrp="1"/>
          </p:cNvSpPr>
          <p:nvPr>
            <p:ph idx="1"/>
          </p:nvPr>
        </p:nvSpPr>
        <p:spPr>
          <a:xfrm>
            <a:off x="457200" y="1541124"/>
            <a:ext cx="8229600" cy="4264365"/>
          </a:xfrm>
        </p:spPr>
        <p:txBody>
          <a:bodyPr/>
          <a:lstStyle/>
          <a:p>
            <a:pPr algn="l" rtl="0"/>
            <a:r>
              <a:rPr lang="en" sz="2000" b="0" i="0" u="none" baseline="0" dirty="0"/>
              <a:t>A significant portion of energy can be recovered from exhaust air by using heat exchangers. </a:t>
            </a:r>
          </a:p>
          <a:p>
            <a:pPr algn="l" rtl="0"/>
            <a:r>
              <a:rPr lang="en" sz="2000" b="0" i="0" u="none" baseline="0" dirty="0"/>
              <a:t>The recovered energy is used to heat the supply air or, for example, domestic water through a pump using exhaust air.</a:t>
            </a:r>
          </a:p>
          <a:p>
            <a:pPr algn="l" rtl="0"/>
            <a:r>
              <a:rPr lang="en" sz="2000" b="0" i="0" u="none" baseline="0" dirty="0"/>
              <a:t>Heat recovery requires that the building is airtight.</a:t>
            </a:r>
          </a:p>
          <a:p>
            <a:pPr algn="l" rtl="0"/>
            <a:r>
              <a:rPr lang="en" sz="2000" b="0" i="0" u="none" baseline="0" dirty="0"/>
              <a:t>Modern HRV systems’ annual efficiency is circa 70%.</a:t>
            </a:r>
            <a:endParaRPr lang="en" dirty="0"/>
          </a:p>
          <a:p>
            <a:endParaRPr lang="en" dirty="0"/>
          </a:p>
        </p:txBody>
      </p:sp>
      <p:sp>
        <p:nvSpPr>
          <p:cNvPr id="4" name="TextBox 3"/>
          <p:cNvSpPr txBox="1"/>
          <p:nvPr/>
        </p:nvSpPr>
        <p:spPr>
          <a:xfrm>
            <a:off x="4534356" y="5851109"/>
            <a:ext cx="1217561" cy="246221"/>
          </a:xfrm>
          <a:prstGeom prst="rect">
            <a:avLst/>
          </a:prstGeom>
          <a:noFill/>
        </p:spPr>
        <p:txBody>
          <a:bodyPr wrap="square" rtlCol="0">
            <a:spAutoFit/>
          </a:bodyPr>
          <a:lstStyle/>
          <a:p>
            <a:pPr algn="l" rtl="0"/>
            <a:r>
              <a:rPr lang="en" sz="1000" b="0" i="0" u="none" baseline="0">
                <a:solidFill>
                  <a:schemeClr val="tx2"/>
                </a:solidFill>
              </a:rPr>
              <a:t>(www.eksergia.fi)</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27" y="4285201"/>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7C8EF16-DA2A-4C1C-839C-DB2068CB2F9E}"/>
              </a:ext>
            </a:extLst>
          </p:cNvPr>
          <p:cNvGrpSpPr/>
          <p:nvPr/>
        </p:nvGrpSpPr>
        <p:grpSpPr>
          <a:xfrm>
            <a:off x="4572000" y="4015229"/>
            <a:ext cx="3883166" cy="1854760"/>
            <a:chOff x="3932671" y="4074012"/>
            <a:chExt cx="3883166" cy="185476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6682" y="4395247"/>
              <a:ext cx="2857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40038" y="4617379"/>
              <a:ext cx="575799" cy="369332"/>
            </a:xfrm>
            <a:prstGeom prst="rect">
              <a:avLst/>
            </a:prstGeom>
            <a:noFill/>
          </p:spPr>
          <p:txBody>
            <a:bodyPr wrap="none" rtlCol="0">
              <a:spAutoFit/>
            </a:bodyPr>
            <a:lstStyle/>
            <a:p>
              <a:pPr algn="l" rtl="0"/>
              <a:r>
                <a:rPr lang="en" b="0" i="0" u="none" baseline="0"/>
                <a:t>+22</a:t>
              </a:r>
            </a:p>
          </p:txBody>
        </p:sp>
        <p:sp>
          <p:nvSpPr>
            <p:cNvPr id="10" name="TextBox 9"/>
            <p:cNvSpPr txBox="1"/>
            <p:nvPr/>
          </p:nvSpPr>
          <p:spPr>
            <a:xfrm>
              <a:off x="3932671" y="5540560"/>
              <a:ext cx="575799" cy="369332"/>
            </a:xfrm>
            <a:prstGeom prst="rect">
              <a:avLst/>
            </a:prstGeom>
            <a:noFill/>
          </p:spPr>
          <p:txBody>
            <a:bodyPr wrap="none" rtlCol="0">
              <a:spAutoFit/>
            </a:bodyPr>
            <a:lstStyle/>
            <a:p>
              <a:pPr algn="l" rtl="0"/>
              <a:r>
                <a:rPr lang="en" b="0" i="0" u="none" baseline="0"/>
                <a:t>+12</a:t>
              </a:r>
            </a:p>
          </p:txBody>
        </p:sp>
        <p:sp>
          <p:nvSpPr>
            <p:cNvPr id="11" name="TextBox 10"/>
            <p:cNvSpPr txBox="1"/>
            <p:nvPr/>
          </p:nvSpPr>
          <p:spPr>
            <a:xfrm>
              <a:off x="4080120" y="4654682"/>
              <a:ext cx="389850" cy="369332"/>
            </a:xfrm>
            <a:prstGeom prst="rect">
              <a:avLst/>
            </a:prstGeom>
            <a:noFill/>
          </p:spPr>
          <p:txBody>
            <a:bodyPr wrap="none" rtlCol="0">
              <a:spAutoFit/>
            </a:bodyPr>
            <a:lstStyle/>
            <a:p>
              <a:pPr algn="l" rtl="0"/>
              <a:r>
                <a:rPr lang="en" b="0" i="0" u="none" baseline="0"/>
                <a:t>–5</a:t>
              </a:r>
            </a:p>
          </p:txBody>
        </p:sp>
        <p:sp>
          <p:nvSpPr>
            <p:cNvPr id="12" name="TextBox 11"/>
            <p:cNvSpPr txBox="1"/>
            <p:nvPr/>
          </p:nvSpPr>
          <p:spPr>
            <a:xfrm>
              <a:off x="7240038" y="5540560"/>
              <a:ext cx="575799" cy="369332"/>
            </a:xfrm>
            <a:prstGeom prst="rect">
              <a:avLst/>
            </a:prstGeom>
            <a:noFill/>
          </p:spPr>
          <p:txBody>
            <a:bodyPr wrap="none" rtlCol="0">
              <a:spAutoFit/>
            </a:bodyPr>
            <a:lstStyle/>
            <a:p>
              <a:pPr algn="l" rtl="0"/>
              <a:r>
                <a:rPr lang="en" b="0" i="0" u="none" baseline="0"/>
                <a:t>+13</a:t>
              </a:r>
            </a:p>
          </p:txBody>
        </p:sp>
        <p:sp>
          <p:nvSpPr>
            <p:cNvPr id="6" name="Tekstiruutu 5"/>
            <p:cNvSpPr txBox="1"/>
            <p:nvPr/>
          </p:nvSpPr>
          <p:spPr>
            <a:xfrm>
              <a:off x="5163998" y="4074012"/>
              <a:ext cx="1184940" cy="369332"/>
            </a:xfrm>
            <a:prstGeom prst="rect">
              <a:avLst/>
            </a:prstGeom>
            <a:noFill/>
          </p:spPr>
          <p:txBody>
            <a:bodyPr wrap="none" rtlCol="0">
              <a:spAutoFit/>
            </a:bodyPr>
            <a:lstStyle/>
            <a:p>
              <a:pPr algn="l" rtl="0"/>
              <a:r>
                <a:rPr lang="en" b="0" i="0" u="none" baseline="0"/>
                <a:t>Example:</a:t>
              </a:r>
            </a:p>
          </p:txBody>
        </p:sp>
      </p:grpSp>
      <p:sp>
        <p:nvSpPr>
          <p:cNvPr id="7" name="Tekstiruutu 6"/>
          <p:cNvSpPr txBox="1"/>
          <p:nvPr/>
        </p:nvSpPr>
        <p:spPr>
          <a:xfrm>
            <a:off x="2723358" y="5869989"/>
            <a:ext cx="1399118" cy="246221"/>
          </a:xfrm>
          <a:prstGeom prst="rect">
            <a:avLst/>
          </a:prstGeom>
          <a:noFill/>
        </p:spPr>
        <p:txBody>
          <a:bodyPr wrap="square" rtlCol="0">
            <a:spAutoFit/>
          </a:bodyPr>
          <a:lstStyle/>
          <a:p>
            <a:pPr algn="l" rtl="0"/>
            <a:r>
              <a:rPr lang="en" sz="1000" b="0" i="0" u="none" baseline="0">
                <a:solidFill>
                  <a:schemeClr val="tx2"/>
                </a:solidFill>
              </a:rPr>
              <a:t>(www.airwise.fi)</a:t>
            </a:r>
          </a:p>
        </p:txBody>
      </p:sp>
      <p:sp>
        <p:nvSpPr>
          <p:cNvPr id="14" name="Tekstiruutu 13">
            <a:extLst>
              <a:ext uri="{FF2B5EF4-FFF2-40B4-BE49-F238E27FC236}">
                <a16:creationId xmlns:a16="http://schemas.microsoft.com/office/drawing/2014/main" id="{3C874D45-A1D2-44E3-9B68-7FFE1AC8DDDC}"/>
              </a:ext>
            </a:extLst>
          </p:cNvPr>
          <p:cNvSpPr txBox="1"/>
          <p:nvPr/>
        </p:nvSpPr>
        <p:spPr>
          <a:xfrm>
            <a:off x="5019722" y="4211178"/>
            <a:ext cx="1250663" cy="276999"/>
          </a:xfrm>
          <a:prstGeom prst="rect">
            <a:avLst/>
          </a:prstGeom>
          <a:noFill/>
        </p:spPr>
        <p:txBody>
          <a:bodyPr wrap="none" rtlCol="0">
            <a:spAutoFit/>
          </a:bodyPr>
          <a:lstStyle/>
          <a:p>
            <a:r>
              <a:rPr lang="fi-FI" sz="1200" dirty="0" err="1"/>
              <a:t>Bypass</a:t>
            </a:r>
            <a:r>
              <a:rPr lang="fi-FI" sz="1200" dirty="0"/>
              <a:t> </a:t>
            </a:r>
            <a:r>
              <a:rPr lang="fi-FI" sz="1200" dirty="0" err="1"/>
              <a:t>damper</a:t>
            </a:r>
            <a:endParaRPr lang="fi-FI" sz="1200" dirty="0"/>
          </a:p>
        </p:txBody>
      </p:sp>
      <p:sp>
        <p:nvSpPr>
          <p:cNvPr id="15" name="Tekstiruutu 14">
            <a:extLst>
              <a:ext uri="{FF2B5EF4-FFF2-40B4-BE49-F238E27FC236}">
                <a16:creationId xmlns:a16="http://schemas.microsoft.com/office/drawing/2014/main" id="{795792C9-EC72-4844-87C7-B7BC0F304EF2}"/>
              </a:ext>
            </a:extLst>
          </p:cNvPr>
          <p:cNvSpPr txBox="1"/>
          <p:nvPr/>
        </p:nvSpPr>
        <p:spPr>
          <a:xfrm>
            <a:off x="4558004" y="4762607"/>
            <a:ext cx="790601" cy="276999"/>
          </a:xfrm>
          <a:prstGeom prst="rect">
            <a:avLst/>
          </a:prstGeom>
          <a:noFill/>
        </p:spPr>
        <p:txBody>
          <a:bodyPr wrap="none" rtlCol="0">
            <a:spAutoFit/>
          </a:bodyPr>
          <a:lstStyle/>
          <a:p>
            <a:r>
              <a:rPr lang="fi-FI" sz="1200" dirty="0" err="1"/>
              <a:t>Fresh</a:t>
            </a:r>
            <a:r>
              <a:rPr lang="fi-FI" sz="1200" dirty="0"/>
              <a:t> air</a:t>
            </a:r>
          </a:p>
        </p:txBody>
      </p:sp>
      <p:sp>
        <p:nvSpPr>
          <p:cNvPr id="16" name="Tekstiruutu 15">
            <a:extLst>
              <a:ext uri="{FF2B5EF4-FFF2-40B4-BE49-F238E27FC236}">
                <a16:creationId xmlns:a16="http://schemas.microsoft.com/office/drawing/2014/main" id="{28FDDE62-0DD9-4C77-854F-19F20FCFDA29}"/>
              </a:ext>
            </a:extLst>
          </p:cNvPr>
          <p:cNvSpPr txBox="1"/>
          <p:nvPr/>
        </p:nvSpPr>
        <p:spPr>
          <a:xfrm>
            <a:off x="6374700" y="4384561"/>
            <a:ext cx="901209" cy="276999"/>
          </a:xfrm>
          <a:prstGeom prst="rect">
            <a:avLst/>
          </a:prstGeom>
          <a:noFill/>
        </p:spPr>
        <p:txBody>
          <a:bodyPr wrap="none" rtlCol="0">
            <a:spAutoFit/>
          </a:bodyPr>
          <a:lstStyle/>
          <a:p>
            <a:r>
              <a:rPr lang="fi-FI" sz="1200" dirty="0" err="1"/>
              <a:t>Bypass</a:t>
            </a:r>
            <a:r>
              <a:rPr lang="fi-FI" sz="1200" dirty="0"/>
              <a:t> air</a:t>
            </a:r>
          </a:p>
        </p:txBody>
      </p:sp>
      <p:sp>
        <p:nvSpPr>
          <p:cNvPr id="17" name="Tekstiruutu 16">
            <a:extLst>
              <a:ext uri="{FF2B5EF4-FFF2-40B4-BE49-F238E27FC236}">
                <a16:creationId xmlns:a16="http://schemas.microsoft.com/office/drawing/2014/main" id="{8C78FAB7-DA7F-421E-84E4-727AEBE1D5EE}"/>
              </a:ext>
            </a:extLst>
          </p:cNvPr>
          <p:cNvSpPr txBox="1"/>
          <p:nvPr/>
        </p:nvSpPr>
        <p:spPr>
          <a:xfrm>
            <a:off x="7166859" y="4816542"/>
            <a:ext cx="1141659" cy="461665"/>
          </a:xfrm>
          <a:prstGeom prst="rect">
            <a:avLst/>
          </a:prstGeom>
          <a:noFill/>
        </p:spPr>
        <p:txBody>
          <a:bodyPr wrap="none" rtlCol="0">
            <a:spAutoFit/>
          </a:bodyPr>
          <a:lstStyle/>
          <a:p>
            <a:r>
              <a:rPr lang="fi-FI" sz="1200" dirty="0" err="1"/>
              <a:t>Exhaust</a:t>
            </a:r>
            <a:r>
              <a:rPr lang="fi-FI" sz="1200" dirty="0"/>
              <a:t> air</a:t>
            </a:r>
            <a:br>
              <a:rPr lang="fi-FI" sz="1200" dirty="0"/>
            </a:br>
            <a:r>
              <a:rPr lang="fi-FI" sz="1200" dirty="0" err="1"/>
              <a:t>from</a:t>
            </a:r>
            <a:r>
              <a:rPr lang="fi-FI" sz="1200" dirty="0"/>
              <a:t> </a:t>
            </a:r>
            <a:r>
              <a:rPr lang="fi-FI" sz="1200" dirty="0" err="1"/>
              <a:t>the</a:t>
            </a:r>
            <a:r>
              <a:rPr lang="fi-FI" sz="1200" dirty="0"/>
              <a:t> </a:t>
            </a:r>
            <a:r>
              <a:rPr lang="fi-FI" sz="1200" dirty="0" err="1"/>
              <a:t>room</a:t>
            </a:r>
            <a:endParaRPr lang="fi-FI" sz="1200" dirty="0"/>
          </a:p>
        </p:txBody>
      </p:sp>
      <p:sp>
        <p:nvSpPr>
          <p:cNvPr id="18" name="Tekstiruutu 17">
            <a:extLst>
              <a:ext uri="{FF2B5EF4-FFF2-40B4-BE49-F238E27FC236}">
                <a16:creationId xmlns:a16="http://schemas.microsoft.com/office/drawing/2014/main" id="{52A603BD-8FB3-4CF6-A6A4-DD9636D31330}"/>
              </a:ext>
            </a:extLst>
          </p:cNvPr>
          <p:cNvSpPr txBox="1"/>
          <p:nvPr/>
        </p:nvSpPr>
        <p:spPr>
          <a:xfrm>
            <a:off x="7057811" y="5351487"/>
            <a:ext cx="1686680" cy="276999"/>
          </a:xfrm>
          <a:prstGeom prst="rect">
            <a:avLst/>
          </a:prstGeom>
          <a:noFill/>
        </p:spPr>
        <p:txBody>
          <a:bodyPr wrap="none" rtlCol="0">
            <a:spAutoFit/>
          </a:bodyPr>
          <a:lstStyle/>
          <a:p>
            <a:r>
              <a:rPr lang="fi-FI" sz="1200" dirty="0"/>
              <a:t>Supply air to </a:t>
            </a:r>
            <a:r>
              <a:rPr lang="fi-FI" sz="1200" dirty="0" err="1"/>
              <a:t>the</a:t>
            </a:r>
            <a:r>
              <a:rPr lang="fi-FI" sz="1200" dirty="0"/>
              <a:t> </a:t>
            </a:r>
            <a:r>
              <a:rPr lang="fi-FI" sz="1200" dirty="0" err="1"/>
              <a:t>room</a:t>
            </a:r>
            <a:endParaRPr lang="fi-FI" sz="1200" dirty="0"/>
          </a:p>
        </p:txBody>
      </p:sp>
      <p:sp>
        <p:nvSpPr>
          <p:cNvPr id="19" name="Tekstiruutu 18">
            <a:extLst>
              <a:ext uri="{FF2B5EF4-FFF2-40B4-BE49-F238E27FC236}">
                <a16:creationId xmlns:a16="http://schemas.microsoft.com/office/drawing/2014/main" id="{A1DE2C2F-2C44-4A2D-A32A-6BB74F9DF9A4}"/>
              </a:ext>
            </a:extLst>
          </p:cNvPr>
          <p:cNvSpPr txBox="1"/>
          <p:nvPr/>
        </p:nvSpPr>
        <p:spPr>
          <a:xfrm>
            <a:off x="4915989" y="5124727"/>
            <a:ext cx="1250663" cy="276999"/>
          </a:xfrm>
          <a:prstGeom prst="rect">
            <a:avLst/>
          </a:prstGeom>
          <a:noFill/>
        </p:spPr>
        <p:txBody>
          <a:bodyPr wrap="none" rtlCol="0">
            <a:spAutoFit/>
          </a:bodyPr>
          <a:lstStyle/>
          <a:p>
            <a:r>
              <a:rPr lang="fi-FI" sz="1200" dirty="0" err="1"/>
              <a:t>Bypass</a:t>
            </a:r>
            <a:r>
              <a:rPr lang="fi-FI" sz="1200" dirty="0"/>
              <a:t> </a:t>
            </a:r>
            <a:r>
              <a:rPr lang="fi-FI" sz="1200" dirty="0" err="1"/>
              <a:t>damper</a:t>
            </a:r>
            <a:endParaRPr lang="fi-FI" sz="1200" dirty="0"/>
          </a:p>
        </p:txBody>
      </p:sp>
      <p:sp>
        <p:nvSpPr>
          <p:cNvPr id="20" name="Tekstiruutu 19">
            <a:extLst>
              <a:ext uri="{FF2B5EF4-FFF2-40B4-BE49-F238E27FC236}">
                <a16:creationId xmlns:a16="http://schemas.microsoft.com/office/drawing/2014/main" id="{73877749-F18A-4F4E-92CF-A25465E55081}"/>
              </a:ext>
            </a:extLst>
          </p:cNvPr>
          <p:cNvSpPr txBox="1"/>
          <p:nvPr/>
        </p:nvSpPr>
        <p:spPr>
          <a:xfrm>
            <a:off x="5183335" y="5422241"/>
            <a:ext cx="828175" cy="276999"/>
          </a:xfrm>
          <a:prstGeom prst="rect">
            <a:avLst/>
          </a:prstGeom>
          <a:noFill/>
        </p:spPr>
        <p:txBody>
          <a:bodyPr wrap="none" rtlCol="0">
            <a:spAutoFit/>
          </a:bodyPr>
          <a:lstStyle/>
          <a:p>
            <a:r>
              <a:rPr lang="fi-FI" sz="1200" dirty="0"/>
              <a:t>Waste air</a:t>
            </a:r>
          </a:p>
        </p:txBody>
      </p:sp>
    </p:spTree>
    <p:extLst>
      <p:ext uri="{BB962C8B-B14F-4D97-AF65-F5344CB8AC3E}">
        <p14:creationId xmlns:p14="http://schemas.microsoft.com/office/powerpoint/2010/main" val="23841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br>
              <a:rPr lang="en"/>
            </a:br>
            <a:r>
              <a:rPr lang="en" b="1" i="0" u="none" baseline="0"/>
              <a:t>Heating</a:t>
            </a:r>
          </a:p>
        </p:txBody>
      </p:sp>
    </p:spTree>
    <p:extLst>
      <p:ext uri="{BB962C8B-B14F-4D97-AF65-F5344CB8AC3E}">
        <p14:creationId xmlns:p14="http://schemas.microsoft.com/office/powerpoint/2010/main" val="516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 b="1" i="0" u="none" baseline="0" dirty="0"/>
              <a:t>Heating systems</a:t>
            </a:r>
            <a:br>
              <a:rPr lang="en" dirty="0"/>
            </a:br>
            <a:r>
              <a:rPr lang="en" sz="2700" b="1" i="0" u="none" baseline="0" dirty="0"/>
              <a:t>Renewable forms of energy and hybrid systems are gaining ground</a:t>
            </a:r>
            <a:br>
              <a:rPr lang="en" sz="2700" dirty="0"/>
            </a:br>
            <a:endParaRPr lang="en" sz="2700" dirty="0"/>
          </a:p>
        </p:txBody>
      </p:sp>
      <p:sp>
        <p:nvSpPr>
          <p:cNvPr id="3" name="Content Placeholder 2"/>
          <p:cNvSpPr>
            <a:spLocks noGrp="1"/>
          </p:cNvSpPr>
          <p:nvPr>
            <p:ph idx="1"/>
          </p:nvPr>
        </p:nvSpPr>
        <p:spPr/>
        <p:txBody>
          <a:bodyPr>
            <a:normAutofit/>
          </a:bodyPr>
          <a:lstStyle/>
          <a:p>
            <a:endParaRPr lang="en"/>
          </a:p>
          <a:p>
            <a:pPr marL="0" indent="0" algn="l" rtl="0">
              <a:buNone/>
            </a:pPr>
            <a:r>
              <a:rPr lang="en" b="0" i="0" u="none" baseline="0"/>
              <a:t>	</a:t>
            </a:r>
          </a:p>
          <a:p>
            <a:endParaRPr lang="en"/>
          </a:p>
          <a:p>
            <a:endParaRPr lang="en"/>
          </a:p>
          <a:p>
            <a:endParaRPr lang="en"/>
          </a:p>
        </p:txBody>
      </p:sp>
      <p:pic>
        <p:nvPicPr>
          <p:cNvPr id="3074" name="Picture 2" descr="S:\91204_BEEP\Valokuvat\Kuvat Kuopas\WP_0003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645677"/>
            <a:ext cx="2278101" cy="22131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91204_BEEP\Valokuvat\Kuvat Kuopas\WP_00035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 y="3964098"/>
            <a:ext cx="4053672" cy="1932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91204_BEEP\Valokuvat\Kuvat Kuopas\IMG_409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8455" y="1636136"/>
            <a:ext cx="3269338" cy="2179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91204_BEEP\Valokuvat\Finbuild 2014\PA01000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10947" y="1645677"/>
            <a:ext cx="1875853" cy="2170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Kuvat Kuopas\IMG_3969.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633129" y="3943257"/>
            <a:ext cx="4029352" cy="1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Heat pumps</a:t>
            </a:r>
          </a:p>
        </p:txBody>
      </p:sp>
      <p:sp>
        <p:nvSpPr>
          <p:cNvPr id="3" name="Content Placeholder 2"/>
          <p:cNvSpPr>
            <a:spLocks noGrp="1"/>
          </p:cNvSpPr>
          <p:nvPr>
            <p:ph idx="1"/>
          </p:nvPr>
        </p:nvSpPr>
        <p:spPr/>
        <p:txBody>
          <a:bodyPr>
            <a:normAutofit/>
          </a:bodyPr>
          <a:lstStyle/>
          <a:p>
            <a:pPr lvl="2" algn="l" rtl="0"/>
            <a:endParaRPr lang="en"/>
          </a:p>
          <a:p>
            <a:pPr lvl="2" algn="l" rtl="0"/>
            <a:endParaRPr lang="en"/>
          </a:p>
          <a:p>
            <a:pPr lvl="1" algn="l" rtl="0"/>
            <a:endParaRPr lang="en"/>
          </a:p>
          <a:p>
            <a:pPr lvl="1" algn="l" rtl="0"/>
            <a:endParaRPr lang="en"/>
          </a:p>
        </p:txBody>
      </p:sp>
      <p:sp>
        <p:nvSpPr>
          <p:cNvPr id="4" name="Tekstiruutu 3"/>
          <p:cNvSpPr txBox="1"/>
          <p:nvPr/>
        </p:nvSpPr>
        <p:spPr>
          <a:xfrm>
            <a:off x="468313" y="1450262"/>
            <a:ext cx="8207376" cy="4093428"/>
          </a:xfrm>
          <a:prstGeom prst="rect">
            <a:avLst/>
          </a:prstGeom>
          <a:noFill/>
        </p:spPr>
        <p:txBody>
          <a:bodyPr wrap="square" rtlCol="0">
            <a:spAutoFit/>
          </a:bodyPr>
          <a:lstStyle/>
          <a:p>
            <a:pPr marL="285750" indent="-285750" algn="l" rtl="0">
              <a:buFont typeface="Arial" panose="020B0604020202020204" pitchFamily="34" charset="0"/>
              <a:buChar char="•"/>
            </a:pPr>
            <a:r>
              <a:rPr lang="en" sz="2000" b="0" i="0" u="none" baseline="0" dirty="0"/>
              <a:t>Up to 2019, about 700,000 air-source heat pumps were installed in Finland, and they produce 7 TWh of energy per year.</a:t>
            </a:r>
          </a:p>
          <a:p>
            <a:pPr marL="285750" indent="-285750" algn="l" rtl="0">
              <a:buFont typeface="Arial" panose="020B0604020202020204" pitchFamily="34" charset="0"/>
              <a:buChar char="•"/>
            </a:pPr>
            <a:r>
              <a:rPr lang="en" sz="2000" b="0" i="0" u="none" baseline="0" dirty="0"/>
              <a:t>There are about 160,000 oil-fired boilers and about 450,000 direct electric heating systems in use in residential buildings. Heat pumps are very suitable to complement or replace them.</a:t>
            </a:r>
          </a:p>
          <a:p>
            <a:pPr marL="285750" indent="-285750" algn="l" rtl="0">
              <a:buFont typeface="Arial" panose="020B0604020202020204" pitchFamily="34" charset="0"/>
              <a:buChar char="•"/>
            </a:pPr>
            <a:r>
              <a:rPr lang="en" sz="2000" b="0" i="0" u="none" baseline="0" dirty="0"/>
              <a:t>There are nearly 50,000 exhaust air systems in apartment houses.</a:t>
            </a:r>
          </a:p>
          <a:p>
            <a:pPr marL="742950" lvl="1" indent="-285750" algn="l" rtl="0">
              <a:buFont typeface="Arial" panose="020B0604020202020204" pitchFamily="34" charset="0"/>
              <a:buChar char="•"/>
            </a:pPr>
            <a:r>
              <a:rPr lang="en" sz="2000" b="0" i="0" u="none" baseline="0" dirty="0"/>
              <a:t>A pump using exhaust air is a good way to save their energy. </a:t>
            </a:r>
            <a:br>
              <a:rPr lang="en" sz="2000" b="0" i="0" u="none" baseline="0" dirty="0"/>
            </a:br>
            <a:r>
              <a:rPr lang="en" sz="2000" b="0" i="0" u="none" baseline="0" dirty="0"/>
              <a:t>At best, heating costs can be reduced by 40–50%.</a:t>
            </a:r>
          </a:p>
          <a:p>
            <a:pPr marL="285750" indent="-285750" algn="l" rtl="0">
              <a:buFont typeface="Arial" panose="020B0604020202020204" pitchFamily="34" charset="0"/>
              <a:buChar char="•"/>
            </a:pPr>
            <a:r>
              <a:rPr lang="en" sz="2000" b="0" i="0" u="none" baseline="0" dirty="0"/>
              <a:t>The energy company cannot increase the price of energy because of a housing company investing in a heat pump. </a:t>
            </a:r>
          </a:p>
          <a:p>
            <a:pPr marL="285750" indent="-285750" algn="l" rtl="0">
              <a:buFont typeface="Arial" panose="020B0604020202020204" pitchFamily="34" charset="0"/>
              <a:buChar char="•"/>
            </a:pPr>
            <a:r>
              <a:rPr lang="en" sz="2000" b="0" i="0" u="none" baseline="0" dirty="0"/>
              <a:t>Heat pump compressors are robust, but errors in installation, settings, or use may eliminate the benefit of using a heat pump. </a:t>
            </a:r>
          </a:p>
          <a:p>
            <a:pPr marL="285750" indent="-285750" algn="l" rtl="0">
              <a:buFont typeface="Arial" panose="020B0604020202020204" pitchFamily="34" charset="0"/>
              <a:buChar char="•"/>
            </a:pPr>
            <a:r>
              <a:rPr lang="en" sz="2000" b="0" i="0" u="none" baseline="0" dirty="0"/>
              <a:t>Users need clear printed instructions and individual training.</a:t>
            </a:r>
            <a:endParaRPr lang="en" dirty="0"/>
          </a:p>
        </p:txBody>
      </p:sp>
    </p:spTree>
    <p:extLst>
      <p:ext uri="{BB962C8B-B14F-4D97-AF65-F5344CB8AC3E}">
        <p14:creationId xmlns:p14="http://schemas.microsoft.com/office/powerpoint/2010/main" val="15318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a:t>Pump properties</a:t>
            </a:r>
          </a:p>
        </p:txBody>
      </p:sp>
      <p:sp>
        <p:nvSpPr>
          <p:cNvPr id="3" name="Sisällön paikkamerkki 2"/>
          <p:cNvSpPr>
            <a:spLocks noGrp="1"/>
          </p:cNvSpPr>
          <p:nvPr>
            <p:ph idx="1"/>
          </p:nvPr>
        </p:nvSpPr>
        <p:spPr>
          <a:xfrm>
            <a:off x="457200" y="1181528"/>
            <a:ext cx="8229600" cy="4623961"/>
          </a:xfrm>
        </p:spPr>
        <p:txBody>
          <a:bodyPr>
            <a:noAutofit/>
          </a:bodyPr>
          <a:lstStyle/>
          <a:p>
            <a:pPr algn="l" rtl="0"/>
            <a:r>
              <a:rPr lang="en" sz="1600" b="0" i="0" u="none" baseline="0" dirty="0"/>
              <a:t>The coefficient of performance (COP) of the air-source heat pump indicates how efficiently the consumed electrical energy is transformed into thermal energy. </a:t>
            </a:r>
          </a:p>
          <a:p>
            <a:pPr lvl="1" algn="l" rtl="0"/>
            <a:r>
              <a:rPr lang="en" sz="1200" b="0" i="0" u="none" baseline="0" dirty="0"/>
              <a:t>The COP is always measured at +7 Celsius degrees. For example, value 4 means that one kW from the power network produced 4 kW of heating capacity.</a:t>
            </a:r>
          </a:p>
          <a:p>
            <a:pPr algn="l" rtl="0"/>
            <a:r>
              <a:rPr lang="en" sz="1600" b="0" i="0" u="none" baseline="0" dirty="0"/>
              <a:t>Seasonal coefficient SCOP is calculated for (4 different) heating periods.</a:t>
            </a:r>
          </a:p>
          <a:p>
            <a:pPr lvl="1" algn="l" rtl="0"/>
            <a:r>
              <a:rPr lang="en" sz="1200" b="0" i="0" u="none" baseline="0" dirty="0"/>
              <a:t>In additoin, Europe has been divided into 3 different climate zones. The northernmost zone is based on the weather in Helsinki. However, this value is often not presented in the pump brochure. </a:t>
            </a:r>
          </a:p>
          <a:p>
            <a:pPr algn="l" rtl="0"/>
            <a:r>
              <a:rPr lang="en" sz="1600" b="0" i="0" u="none" baseline="0" dirty="0"/>
              <a:t>EER refers to energy efficiency ratio. A good value for EER is more than 3.5.</a:t>
            </a:r>
          </a:p>
          <a:p>
            <a:pPr algn="l" rtl="0"/>
            <a:r>
              <a:rPr lang="en" sz="1600" b="0" i="0" u="none" baseline="0" dirty="0"/>
              <a:t>SEER refers to seasonal energy efficiency ratio, which is usually not an important benchmark in Finland.</a:t>
            </a:r>
          </a:p>
          <a:p>
            <a:pPr algn="l" rtl="0"/>
            <a:r>
              <a:rPr lang="en" sz="1600" b="0" i="0" u="none" baseline="0" dirty="0"/>
              <a:t>According to a Swedish study, geothermal pumps’ SCOP values in the 2010s were </a:t>
            </a:r>
            <a:br>
              <a:rPr lang="en" sz="1600" b="0" i="0" u="none" baseline="0" dirty="0"/>
            </a:br>
            <a:r>
              <a:rPr lang="en" sz="1600" b="0" i="0" u="none" baseline="0" dirty="0"/>
              <a:t>3.5–5 in floor-heated houses and 3.0–4.1 in radiator-heated houses.</a:t>
            </a:r>
          </a:p>
          <a:p>
            <a:pPr algn="l" rtl="0"/>
            <a:r>
              <a:rPr lang="en" sz="1600" b="0" i="0" u="none" baseline="0" dirty="0"/>
              <a:t>In the south of Sweden, the SCOP values of air-water heat pumps were 1.8–3.0 </a:t>
            </a:r>
            <a:br>
              <a:rPr lang="en" sz="1600" b="0" i="0" u="none" baseline="0" dirty="0"/>
            </a:br>
            <a:r>
              <a:rPr lang="en" sz="1600" b="0" i="0" u="none" baseline="0" dirty="0"/>
              <a:t>and the SCOP values of air-source heat pumps were 2.8–3.4 for radiator-heated houses (mean temperature 6.1</a:t>
            </a:r>
            <a:r>
              <a:rPr lang="en" sz="1600" b="0" i="0" u="none" baseline="30000" dirty="0"/>
              <a:t>o</a:t>
            </a:r>
            <a:r>
              <a:rPr lang="en" sz="1600" b="0" i="0" u="none" baseline="0" dirty="0"/>
              <a:t>C).</a:t>
            </a:r>
          </a:p>
          <a:p>
            <a:pPr algn="l" rtl="0"/>
            <a:r>
              <a:rPr lang="en" sz="1600" b="0" i="0" u="none" baseline="0" dirty="0"/>
              <a:t>In the north of Sweden, the SCOP values of air-source heat pumps were 1.7–2.6 </a:t>
            </a:r>
            <a:br>
              <a:rPr lang="en" sz="1600" dirty="0"/>
            </a:br>
            <a:r>
              <a:rPr lang="en" sz="1600" b="0" i="0" u="none" baseline="0" dirty="0"/>
              <a:t>(mean temperature +1.3</a:t>
            </a:r>
            <a:r>
              <a:rPr lang="en" sz="1600" b="0" i="0" u="none" baseline="30000" dirty="0"/>
              <a:t>o</a:t>
            </a:r>
            <a:r>
              <a:rPr lang="en" sz="1600" b="0" i="0" u="none" baseline="0" dirty="0"/>
              <a:t>C).</a:t>
            </a:r>
          </a:p>
          <a:p>
            <a:endParaRPr lang="en" sz="1400" dirty="0"/>
          </a:p>
          <a:p>
            <a:endParaRPr lang="en" sz="1400" dirty="0"/>
          </a:p>
        </p:txBody>
      </p:sp>
    </p:spTree>
    <p:extLst>
      <p:ext uri="{BB962C8B-B14F-4D97-AF65-F5344CB8AC3E}">
        <p14:creationId xmlns:p14="http://schemas.microsoft.com/office/powerpoint/2010/main" val="16759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a:t>Comparison and selection of heat pumps</a:t>
            </a:r>
          </a:p>
        </p:txBody>
      </p:sp>
      <p:sp>
        <p:nvSpPr>
          <p:cNvPr id="3" name="Sisällön paikkamerkki 2"/>
          <p:cNvSpPr>
            <a:spLocks noGrp="1"/>
          </p:cNvSpPr>
          <p:nvPr>
            <p:ph idx="1"/>
          </p:nvPr>
        </p:nvSpPr>
        <p:spPr>
          <a:xfrm>
            <a:off x="467544" y="1541124"/>
            <a:ext cx="8208912" cy="4552172"/>
          </a:xfrm>
        </p:spPr>
        <p:txBody>
          <a:bodyPr>
            <a:normAutofit/>
          </a:bodyPr>
          <a:lstStyle/>
          <a:p>
            <a:pPr algn="l" rtl="0"/>
            <a:r>
              <a:rPr lang="en" sz="2000" b="0" i="0" u="none" baseline="0" dirty="0"/>
              <a:t>Heat pumps are very suitable to use as the main heating system in new construction and as an additional source of heat in old buildings.</a:t>
            </a:r>
          </a:p>
          <a:p>
            <a:pPr algn="l" rtl="0"/>
            <a:r>
              <a:rPr lang="en" sz="2000" b="0" i="0" u="none" baseline="0" dirty="0"/>
              <a:t>Consider the following when selecting a heat pump:</a:t>
            </a:r>
          </a:p>
          <a:p>
            <a:pPr lvl="1" algn="l" rtl="0"/>
            <a:r>
              <a:rPr lang="en" sz="2000" b="0" i="0" u="none" baseline="0" dirty="0"/>
              <a:t>SCOP, climate, and purchase price.</a:t>
            </a:r>
          </a:p>
          <a:p>
            <a:pPr lvl="1" algn="l" rtl="0"/>
            <a:r>
              <a:rPr lang="en" sz="2000" b="0" i="0" u="none" baseline="0" dirty="0"/>
              <a:t>Existing heat distribution method; old single-panel radiators do not provide the best efficiency with air-water and geothermal pumps. </a:t>
            </a:r>
          </a:p>
          <a:p>
            <a:pPr lvl="1" algn="l" rtl="0"/>
            <a:r>
              <a:rPr lang="en" sz="2000" b="0" i="0" u="none" baseline="0" dirty="0"/>
              <a:t>A lower temperature on floor heating increases the pump’s efficiency.</a:t>
            </a:r>
          </a:p>
          <a:p>
            <a:pPr lvl="1" algn="l" rtl="0"/>
            <a:r>
              <a:rPr lang="en" sz="2000" b="0" i="0" u="none" baseline="0" dirty="0"/>
              <a:t>Air-source heat pumps can be used to clean indoor air flexibly and quickly. However, indoor units require regular cleaning.</a:t>
            </a:r>
          </a:p>
          <a:p>
            <a:pPr lvl="1" algn="l" rtl="0"/>
            <a:r>
              <a:rPr lang="en" sz="2000" b="0" i="0" u="none" baseline="0" dirty="0"/>
              <a:t>Combined with floor heating, air-water and geothermal pumps are easy and pleasant to use.</a:t>
            </a:r>
          </a:p>
        </p:txBody>
      </p:sp>
    </p:spTree>
    <p:extLst>
      <p:ext uri="{BB962C8B-B14F-4D97-AF65-F5344CB8AC3E}">
        <p14:creationId xmlns:p14="http://schemas.microsoft.com/office/powerpoint/2010/main" val="6110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Hybrid systems</a:t>
            </a:r>
          </a:p>
        </p:txBody>
      </p:sp>
      <p:sp>
        <p:nvSpPr>
          <p:cNvPr id="3" name="Content Placeholder 2"/>
          <p:cNvSpPr>
            <a:spLocks noGrp="1"/>
          </p:cNvSpPr>
          <p:nvPr>
            <p:ph idx="1"/>
          </p:nvPr>
        </p:nvSpPr>
        <p:spPr>
          <a:xfrm>
            <a:off x="457200" y="1232899"/>
            <a:ext cx="8229600" cy="5226895"/>
          </a:xfrm>
        </p:spPr>
        <p:txBody>
          <a:bodyPr>
            <a:normAutofit fontScale="77500" lnSpcReduction="20000"/>
          </a:bodyPr>
          <a:lstStyle/>
          <a:p>
            <a:pPr marL="0" indent="-6350" algn="l" rtl="0">
              <a:buNone/>
            </a:pPr>
            <a:r>
              <a:rPr lang="en" sz="2600" b="0" i="0" u="none" baseline="0" dirty="0"/>
              <a:t>Hybrid refers to using several heating systems together. Heat pumps are often used together with other systems.</a:t>
            </a:r>
          </a:p>
          <a:p>
            <a:pPr lvl="1" algn="l" rtl="0"/>
            <a:r>
              <a:rPr lang="en" sz="2600" b="0" i="0" u="none" baseline="0" dirty="0"/>
              <a:t>In hybrid systems, energy is first taken from heat pumps, and when their capacity ends, from other sources.</a:t>
            </a:r>
          </a:p>
          <a:p>
            <a:pPr lvl="1" algn="l" rtl="0"/>
            <a:r>
              <a:rPr lang="en" sz="2600" b="0" i="0" u="none" baseline="0" dirty="0"/>
              <a:t>Usually slight under-dimensioning i.e. partial efficiency brings the most economical result. A fireplace or electrical heating is used to help during very low freezing temperatures. This reduces the depth of the bore well for the geothermal heat pump, for example.</a:t>
            </a:r>
          </a:p>
          <a:p>
            <a:pPr lvl="1" algn="l" rtl="0"/>
            <a:r>
              <a:rPr lang="en" sz="2600" b="0" i="0" u="none" baseline="0" dirty="0"/>
              <a:t>Dimensioning alternatives should be compared when acquiring the system and ensure that bids are compatible regarding dimensions.</a:t>
            </a:r>
          </a:p>
          <a:p>
            <a:pPr lvl="1" algn="l" rtl="0"/>
            <a:r>
              <a:rPr lang="en" sz="2600" b="0" i="0" u="none" baseline="0" dirty="0"/>
              <a:t>The internal unit of the air-source heat pump is installed into as large and accessible space as possible. </a:t>
            </a:r>
          </a:p>
          <a:p>
            <a:pPr lvl="2" algn="l" rtl="0"/>
            <a:r>
              <a:rPr lang="en" b="0" i="0" u="none" baseline="0" dirty="0"/>
              <a:t>Other heaters must be set to lower temperature in its area of influence. </a:t>
            </a:r>
          </a:p>
          <a:p>
            <a:pPr lvl="2" algn="l" rtl="0"/>
            <a:r>
              <a:rPr lang="en" sz="2100" b="0" i="0" u="none" baseline="0" dirty="0"/>
              <a:t>The room where </a:t>
            </a:r>
            <a:r>
              <a:rPr lang="en" b="0" i="0" u="none" baseline="0" dirty="0"/>
              <a:t>the pump is located is kept at higher temperature compared to other rooms. Warm air is then transmitted to other rooms.</a:t>
            </a:r>
          </a:p>
          <a:p>
            <a:pPr lvl="1" algn="l" rtl="0"/>
            <a:r>
              <a:rPr lang="en" sz="2600" b="0" i="0" u="none" baseline="0" dirty="0"/>
              <a:t>It is very difficult to optimize three heating sources used together. </a:t>
            </a:r>
          </a:p>
          <a:p>
            <a:pPr lvl="1" algn="l" rtl="0"/>
            <a:r>
              <a:rPr lang="en" sz="2600" b="0" i="0" u="none" baseline="0" dirty="0"/>
              <a:t>The settings must be testesd during both a cold and a warm season.</a:t>
            </a:r>
          </a:p>
        </p:txBody>
      </p:sp>
    </p:spTree>
    <p:extLst>
      <p:ext uri="{BB962C8B-B14F-4D97-AF65-F5344CB8AC3E}">
        <p14:creationId xmlns:p14="http://schemas.microsoft.com/office/powerpoint/2010/main" val="21995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dirty="0"/>
              <a:t>Solar heating since 1985</a:t>
            </a:r>
          </a:p>
        </p:txBody>
      </p:sp>
      <p:pic>
        <p:nvPicPr>
          <p:cNvPr id="1026" name="Picture 2" descr="S:\91204_BEEP\Valokuvat\Vartio aurinkolämpö\P831000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8313" y="1275157"/>
            <a:ext cx="4410604" cy="199471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S:\91204_BEEP\Valokuvat\Vartio aurinkolämpö\P831000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96505" y="3267421"/>
            <a:ext cx="2682754" cy="253806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S:\91204_BEEP\Valokuvat\Vartio aurinkolämpö\P831000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8313" y="3263532"/>
            <a:ext cx="1728192" cy="254195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091764" y="1258063"/>
            <a:ext cx="3583923" cy="3600986"/>
          </a:xfrm>
          <a:prstGeom prst="rect">
            <a:avLst/>
          </a:prstGeom>
        </p:spPr>
        <p:txBody>
          <a:bodyPr wrap="square">
            <a:spAutoFit/>
          </a:bodyPr>
          <a:lstStyle/>
          <a:p>
            <a:pPr indent="-184150" algn="l" rtl="0"/>
            <a:r>
              <a:rPr lang="en" sz="2200" b="1" i="0" u="none" baseline="0" dirty="0"/>
              <a:t>Pay attention to major temperature variation </a:t>
            </a:r>
            <a:br>
              <a:rPr lang="en" sz="2200" b="1" i="0" u="none" baseline="0" dirty="0"/>
            </a:br>
            <a:r>
              <a:rPr lang="en" sz="2200" b="1" i="0" u="none" baseline="0" dirty="0"/>
              <a:t>in solar collectors</a:t>
            </a:r>
          </a:p>
          <a:p>
            <a:pPr marL="342900" indent="-342900" algn="l" rtl="0">
              <a:buFont typeface="Arial" panose="020B0604020202020204" pitchFamily="34" charset="0"/>
              <a:buChar char="•"/>
            </a:pPr>
            <a:r>
              <a:rPr lang="en" b="0" i="0" u="none" baseline="0" dirty="0"/>
              <a:t>Thermal motion in the fastening, seams, and penetrations.</a:t>
            </a:r>
          </a:p>
          <a:p>
            <a:pPr marL="342900" indent="-342900" algn="l" rtl="0">
              <a:buFont typeface="Arial" panose="020B0604020202020204" pitchFamily="34" charset="0"/>
              <a:buChar char="•"/>
            </a:pPr>
            <a:r>
              <a:rPr lang="en" b="0" i="0" u="none" baseline="0" dirty="0"/>
              <a:t>Thermal motion in pipes.</a:t>
            </a:r>
          </a:p>
          <a:p>
            <a:pPr marL="342900" indent="-342900" algn="l" rtl="0">
              <a:buFont typeface="Arial" panose="020B0604020202020204" pitchFamily="34" charset="0"/>
              <a:buChar char="•"/>
            </a:pPr>
            <a:r>
              <a:rPr lang="en" b="0" i="0" u="none" baseline="0" dirty="0"/>
              <a:t>Liquid boiling and evaporating.</a:t>
            </a:r>
          </a:p>
          <a:p>
            <a:pPr marL="342900" indent="-342900" algn="l" rtl="0">
              <a:buFont typeface="Arial" panose="020B0604020202020204" pitchFamily="34" charset="0"/>
              <a:buChar char="•"/>
            </a:pPr>
            <a:r>
              <a:rPr lang="en" b="0" i="0" u="none" baseline="0" dirty="0"/>
              <a:t>Danger of overheating and fire. </a:t>
            </a:r>
          </a:p>
          <a:p>
            <a:pPr marL="342900" indent="-342900" algn="l" rtl="0">
              <a:buFont typeface="Arial" panose="020B0604020202020204" pitchFamily="34" charset="0"/>
              <a:buChar char="•"/>
            </a:pPr>
            <a:r>
              <a:rPr lang="en" b="0" i="0" u="none" baseline="0" dirty="0"/>
              <a:t>Insulation and sealing.</a:t>
            </a:r>
          </a:p>
        </p:txBody>
      </p:sp>
    </p:spTree>
    <p:extLst>
      <p:ext uri="{BB962C8B-B14F-4D97-AF65-F5344CB8AC3E}">
        <p14:creationId xmlns:p14="http://schemas.microsoft.com/office/powerpoint/2010/main" val="13908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b="1" i="0" u="none" baseline="0"/>
              <a:t>Contents</a:t>
            </a:r>
          </a:p>
        </p:txBody>
      </p:sp>
      <p:sp>
        <p:nvSpPr>
          <p:cNvPr id="3" name="Content Placeholder 2">
            <a:extLst>
              <a:ext uri="{FF2B5EF4-FFF2-40B4-BE49-F238E27FC236}">
                <a16:creationId xmlns:a16="http://schemas.microsoft.com/office/drawing/2014/main" id="{92798555-B0A4-40FF-9D29-AD11E8A010C5}"/>
              </a:ext>
            </a:extLst>
          </p:cNvPr>
          <p:cNvSpPr>
            <a:spLocks noGrp="1"/>
          </p:cNvSpPr>
          <p:nvPr>
            <p:ph idx="1"/>
          </p:nvPr>
        </p:nvSpPr>
        <p:spPr/>
        <p:txBody>
          <a:bodyPr/>
          <a:lstStyle/>
          <a:p>
            <a:pPr algn="l" rtl="0"/>
            <a:r>
              <a:rPr lang="en" b="0" i="0" u="none" baseline="0" dirty="0"/>
              <a:t>Ventilation and indoor climate</a:t>
            </a:r>
          </a:p>
          <a:p>
            <a:pPr algn="l" rtl="0"/>
            <a:r>
              <a:rPr lang="en" b="0" i="0" u="none" baseline="0" dirty="0"/>
              <a:t>Heating</a:t>
            </a:r>
          </a:p>
          <a:p>
            <a:pPr algn="l" rtl="0"/>
            <a:r>
              <a:rPr lang="en" b="0" i="0" u="none" baseline="0" dirty="0"/>
              <a:t>Maintenance of building services equipment</a:t>
            </a:r>
          </a:p>
          <a:p>
            <a:pPr algn="l" rtl="0"/>
            <a:r>
              <a:rPr lang="en" b="0" i="0" u="none" baseline="0" dirty="0"/>
              <a:t>Energy-efficiency repairs of building services equipment</a:t>
            </a:r>
            <a:br>
              <a:rPr lang="en" dirty="0"/>
            </a:br>
            <a:endParaRPr lang="en" dirty="0"/>
          </a:p>
        </p:txBody>
      </p:sp>
    </p:spTree>
    <p:extLst>
      <p:ext uri="{BB962C8B-B14F-4D97-AF65-F5344CB8AC3E}">
        <p14:creationId xmlns:p14="http://schemas.microsoft.com/office/powerpoint/2010/main" val="355728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rtl="0"/>
            <a:r>
              <a:rPr lang="en" b="1" i="0" u="none" baseline="0"/>
              <a:t>Heat distribution</a:t>
            </a:r>
          </a:p>
        </p:txBody>
      </p:sp>
      <p:sp>
        <p:nvSpPr>
          <p:cNvPr id="3" name="Content Placeholder 2"/>
          <p:cNvSpPr>
            <a:spLocks noGrp="1"/>
          </p:cNvSpPr>
          <p:nvPr>
            <p:ph idx="1"/>
          </p:nvPr>
        </p:nvSpPr>
        <p:spPr>
          <a:xfrm>
            <a:off x="457200" y="1294544"/>
            <a:ext cx="8229600" cy="4808305"/>
          </a:xfrm>
        </p:spPr>
        <p:txBody>
          <a:bodyPr>
            <a:noAutofit/>
          </a:bodyPr>
          <a:lstStyle/>
          <a:p>
            <a:pPr marL="266700" lvl="1" indent="-266700" algn="l" rtl="0"/>
            <a:r>
              <a:rPr lang="en" sz="1600" b="0" i="0" u="none" baseline="0" dirty="0"/>
              <a:t>Regarding heat distribution pre-settings, consider that corner rooms and lower floors require more heating. Moreover, thermal loads, including solar radiation and delays due to structures’ reserve capacity, must be taken into consideration.</a:t>
            </a:r>
          </a:p>
          <a:p>
            <a:pPr algn="l" rtl="0"/>
            <a:r>
              <a:rPr lang="en" sz="1600" b="0" i="0" u="none" baseline="0" dirty="0"/>
              <a:t>In low-evergy buildings, the variation of internal</a:t>
            </a:r>
            <a:br>
              <a:rPr lang="en" sz="1600" dirty="0"/>
            </a:br>
            <a:r>
              <a:rPr lang="en" sz="1600" b="0" i="0" u="none" baseline="0" dirty="0"/>
              <a:t>thermal loads affects thermal needs greatly and quickly. </a:t>
            </a:r>
            <a:br>
              <a:rPr lang="en" sz="1600" dirty="0"/>
            </a:br>
            <a:r>
              <a:rPr lang="en" sz="1600" b="0" i="0" u="none" baseline="0" dirty="0"/>
              <a:t>Variation in outdoor temperature has low and slow impact.</a:t>
            </a:r>
          </a:p>
          <a:p>
            <a:pPr algn="l" rtl="0"/>
            <a:r>
              <a:rPr lang="en" sz="1600" b="0" i="0" u="none" baseline="0" dirty="0"/>
              <a:t>Radiation is easy to adjust but requires </a:t>
            </a:r>
            <a:br>
              <a:rPr lang="en" sz="1600" dirty="0"/>
            </a:br>
            <a:r>
              <a:rPr lang="en" sz="1600" b="0" i="0" u="none" baseline="0" dirty="0"/>
              <a:t>relatively high temperature for the heating water. </a:t>
            </a:r>
          </a:p>
          <a:p>
            <a:pPr algn="l" rtl="0"/>
            <a:r>
              <a:rPr lang="en" sz="1600" b="0" i="0" u="none" baseline="0" dirty="0"/>
              <a:t>Floor heating provides plenty of heating capacity and </a:t>
            </a:r>
            <a:br>
              <a:rPr lang="en" sz="1600" dirty="0"/>
            </a:br>
            <a:r>
              <a:rPr lang="en" sz="1600" dirty="0"/>
              <a:t>a </a:t>
            </a:r>
            <a:r>
              <a:rPr lang="en" sz="1600" b="0" i="0" u="none" baseline="0" dirty="0"/>
              <a:t>sensation of warmth with low temperatures, but slow control </a:t>
            </a:r>
            <a:br>
              <a:rPr lang="en" sz="1600" dirty="0"/>
            </a:br>
            <a:r>
              <a:rPr lang="en" sz="1600" b="0" i="0" u="none" baseline="0" dirty="0"/>
              <a:t>may cause overheating.</a:t>
            </a:r>
          </a:p>
          <a:p>
            <a:pPr algn="l" rtl="0"/>
            <a:r>
              <a:rPr lang="en" sz="1600" b="0" i="0" u="none" baseline="0" dirty="0"/>
              <a:t>It is important to insulate heat pipes and warm backwater pipes because of both heat loss and the thermal loads caused by it.</a:t>
            </a:r>
          </a:p>
          <a:p>
            <a:pPr algn="l" rtl="0"/>
            <a:r>
              <a:rPr lang="en" sz="1600" b="0" i="0" u="none" baseline="0" dirty="0"/>
              <a:t>Also consider temperature, comfort, air flows, draught sensation.</a:t>
            </a:r>
          </a:p>
          <a:p>
            <a:pPr algn="l" rtl="0"/>
            <a:r>
              <a:rPr lang="en" sz="1600" b="0" i="0" u="none" baseline="0" dirty="0"/>
              <a:t>Heating can be set to lower power by removing draught and “cold radiation”.</a:t>
            </a:r>
          </a:p>
          <a:p>
            <a:pPr algn="l" rtl="0"/>
            <a:r>
              <a:rPr lang="en" sz="1600" b="0" i="0" u="none" baseline="0" dirty="0"/>
              <a:t>Lowering the temperature by 1 degrees reduces the need of heating energy by circa 5%.</a:t>
            </a:r>
          </a:p>
        </p:txBody>
      </p:sp>
      <p:pic>
        <p:nvPicPr>
          <p:cNvPr id="5" name="Picture 2" descr="S:\70204_Common\Tuotantotiimi\70204_Tuottava_runkorakentaminen\Valokuvia\Valokuvia_kallaveden_loisto\P418007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83907" y="2421252"/>
            <a:ext cx="2402893" cy="1754178"/>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 b="1" i="0" u="none" baseline="0"/>
              <a:t>Need-based use of electricity</a:t>
            </a:r>
            <a:br>
              <a:rPr lang="en"/>
            </a:br>
            <a:endParaRPr lang="en"/>
          </a:p>
        </p:txBody>
      </p:sp>
      <p:sp>
        <p:nvSpPr>
          <p:cNvPr id="3" name="Content Placeholder 2"/>
          <p:cNvSpPr>
            <a:spLocks noGrp="1"/>
          </p:cNvSpPr>
          <p:nvPr>
            <p:ph idx="1"/>
          </p:nvPr>
        </p:nvSpPr>
        <p:spPr>
          <a:xfrm>
            <a:off x="457199" y="1402235"/>
            <a:ext cx="6392600" cy="5861594"/>
          </a:xfrm>
        </p:spPr>
        <p:txBody>
          <a:bodyPr>
            <a:normAutofit fontScale="55000" lnSpcReduction="20000"/>
          </a:bodyPr>
          <a:lstStyle/>
          <a:p>
            <a:pPr marL="0" indent="0" algn="l" rtl="0" fontAlgn="t">
              <a:buNone/>
            </a:pPr>
            <a:r>
              <a:rPr lang="en" sz="3300" b="1" i="0" u="none" baseline="0" dirty="0"/>
              <a:t>Choose electrical devices and systems </a:t>
            </a:r>
            <a:br>
              <a:rPr lang="en" sz="3300" b="1" dirty="0"/>
            </a:br>
            <a:r>
              <a:rPr lang="en" sz="3300" b="1" i="0" u="none" baseline="0" dirty="0"/>
              <a:t>that can be controlled based on the need</a:t>
            </a:r>
          </a:p>
          <a:p>
            <a:pPr algn="l" rtl="0" fontAlgn="t"/>
            <a:r>
              <a:rPr lang="en" b="0" i="0" u="none" baseline="0" dirty="0"/>
              <a:t>The blowing power and temperature of air-source heat pumps </a:t>
            </a:r>
            <a:br>
              <a:rPr lang="en" sz="1600" dirty="0"/>
            </a:br>
            <a:r>
              <a:rPr lang="en" b="0" i="0" u="none" baseline="0" dirty="0"/>
              <a:t>and ventilation units can be reduced when leaving the space.</a:t>
            </a:r>
          </a:p>
          <a:p>
            <a:pPr algn="l" rtl="0" fontAlgn="t"/>
            <a:r>
              <a:rPr lang="en" b="0" i="0" u="none" baseline="0" dirty="0"/>
              <a:t>Temperature can be lower during the night, too.</a:t>
            </a:r>
          </a:p>
          <a:p>
            <a:pPr algn="l" rtl="0" fontAlgn="t"/>
            <a:r>
              <a:rPr lang="en" b="0" i="0" u="none" baseline="0" dirty="0"/>
              <a:t>In addition to the thermostat, floor heating can be controlled by a time switch to be dead or periodic when there is less need for heating. </a:t>
            </a:r>
            <a:endParaRPr lang="en" dirty="0"/>
          </a:p>
          <a:p>
            <a:pPr algn="l" rtl="0" fontAlgn="t"/>
            <a:r>
              <a:rPr lang="en" b="0" i="0" u="none" baseline="0" dirty="0"/>
              <a:t>Washing laundry and dishes can be timed for the night when electricity consumption is low. It reduces the costs of the energy company</a:t>
            </a:r>
            <a:br>
              <a:rPr lang="en" dirty="0"/>
            </a:br>
            <a:r>
              <a:rPr lang="en" b="0" i="0" u="none" baseline="0" dirty="0"/>
              <a:t>and may impact the pricing of electricity. </a:t>
            </a:r>
          </a:p>
          <a:p>
            <a:pPr algn="l" rtl="0" fontAlgn="t"/>
            <a:r>
              <a:rPr lang="en" b="0" i="0" u="none" baseline="0" dirty="0"/>
              <a:t>These days consumers, too, can purchase electricity per hour.</a:t>
            </a:r>
          </a:p>
          <a:p>
            <a:pPr algn="l" rtl="0" fontAlgn="t"/>
            <a:r>
              <a:rPr lang="en" b="0" i="0" u="none" baseline="0" dirty="0"/>
              <a:t>Cars can be heated by the hour or per outdoor temperature, </a:t>
            </a:r>
            <a:br>
              <a:rPr lang="en" dirty="0"/>
            </a:br>
            <a:r>
              <a:rPr lang="en" b="0" i="0" u="none" baseline="0" dirty="0"/>
              <a:t>and electrical cars charged during the cheap power hours.</a:t>
            </a:r>
          </a:p>
          <a:p>
            <a:pPr algn="l" rtl="0" fontAlgn="t"/>
            <a:r>
              <a:rPr lang="en" b="0" i="0" u="none" baseline="0" dirty="0"/>
              <a:t>Public spaces and outdoor lights can be controlled using time switches </a:t>
            </a:r>
            <a:br>
              <a:rPr lang="en" dirty="0"/>
            </a:br>
            <a:r>
              <a:rPr lang="en" b="0" i="0" u="none" baseline="0" dirty="0"/>
              <a:t>and motion sensors. Baseline values are set to save energy </a:t>
            </a:r>
            <a:br>
              <a:rPr lang="en" dirty="0"/>
            </a:br>
            <a:r>
              <a:rPr lang="en" b="0" i="0" u="none" baseline="0" dirty="0"/>
              <a:t>but taking into account the need of lighting.</a:t>
            </a:r>
          </a:p>
          <a:p>
            <a:pPr lvl="0" algn="l" rtl="0"/>
            <a:r>
              <a:rPr lang="en" b="0" i="0" u="none" baseline="0" dirty="0"/>
              <a:t>Electrical sauna stoves and back boilers can be heated alternatively </a:t>
            </a:r>
            <a:br>
              <a:rPr lang="en" dirty="0"/>
            </a:br>
            <a:r>
              <a:rPr lang="en" b="0" i="0" u="none" baseline="0" dirty="0"/>
              <a:t>to room heating by using an electricity control system.</a:t>
            </a:r>
          </a:p>
          <a:p>
            <a:pPr lvl="0" algn="l" rtl="0"/>
            <a:r>
              <a:rPr lang="en" b="0" i="0" u="none" baseline="0" dirty="0"/>
              <a:t>Choose devices that have classification A+++.</a:t>
            </a:r>
          </a:p>
          <a:p>
            <a:endParaRPr lang="en" dirty="0"/>
          </a:p>
          <a:p>
            <a:pPr lvl="0" algn="l" rtl="0"/>
            <a:endParaRPr lang="en" dirty="0"/>
          </a:p>
          <a:p>
            <a:endParaRPr lang="en" dirty="0"/>
          </a:p>
          <a:p>
            <a:endParaRPr lang="en" dirty="0"/>
          </a:p>
          <a:p>
            <a:pPr lvl="0" algn="l" rtl="0"/>
            <a:endParaRPr lang="en" dirty="0"/>
          </a:p>
          <a:p>
            <a:endParaRPr lang="en" dirty="0"/>
          </a:p>
          <a:p>
            <a:endParaRPr lang="en" dirty="0"/>
          </a:p>
          <a:p>
            <a:endParaRPr lang="en" dirty="0"/>
          </a:p>
        </p:txBody>
      </p:sp>
      <p:pic>
        <p:nvPicPr>
          <p:cNvPr id="10" name="Picture 2" descr="S:\91204_BEEP\Valokuvat\Kuvat Kuopas\IMG_408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61813" y="1196752"/>
            <a:ext cx="1824987" cy="1610191"/>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descr="S:\91204_BEEP\Valokuvat\Rantatie 140929\P929006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49799" y="3449971"/>
            <a:ext cx="1825889" cy="23143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4DE7-F870-4831-8618-D7FB7506A1E8}"/>
              </a:ext>
            </a:extLst>
          </p:cNvPr>
          <p:cNvSpPr>
            <a:spLocks noGrp="1"/>
          </p:cNvSpPr>
          <p:nvPr>
            <p:ph type="title"/>
          </p:nvPr>
        </p:nvSpPr>
        <p:spPr/>
        <p:txBody>
          <a:bodyPr/>
          <a:lstStyle/>
          <a:p>
            <a:pPr rtl="0"/>
            <a:br>
              <a:rPr lang="en" dirty="0"/>
            </a:br>
            <a:r>
              <a:rPr lang="en" b="1" i="0" u="none" baseline="0" dirty="0"/>
              <a:t>Maintenance of </a:t>
            </a:r>
            <a:br>
              <a:rPr lang="en" b="1" i="0" u="none" baseline="0" dirty="0"/>
            </a:br>
            <a:r>
              <a:rPr lang="en" b="1" i="0" u="none" baseline="0" dirty="0"/>
              <a:t>building services equipment</a:t>
            </a:r>
          </a:p>
        </p:txBody>
      </p:sp>
    </p:spTree>
    <p:extLst>
      <p:ext uri="{BB962C8B-B14F-4D97-AF65-F5344CB8AC3E}">
        <p14:creationId xmlns:p14="http://schemas.microsoft.com/office/powerpoint/2010/main" val="42807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pPr algn="l" rtl="0"/>
            <a:r>
              <a:rPr lang="en" b="1" i="0" u="none" baseline="0"/>
              <a:t>Signs of poor ventilation</a:t>
            </a:r>
          </a:p>
        </p:txBody>
      </p:sp>
      <p:sp>
        <p:nvSpPr>
          <p:cNvPr id="2" name="Sisällön paikkamerkki 1"/>
          <p:cNvSpPr>
            <a:spLocks noGrp="1"/>
          </p:cNvSpPr>
          <p:nvPr>
            <p:ph idx="1"/>
          </p:nvPr>
        </p:nvSpPr>
        <p:spPr/>
        <p:txBody>
          <a:bodyPr>
            <a:normAutofit fontScale="85000" lnSpcReduction="20000"/>
          </a:bodyPr>
          <a:lstStyle/>
          <a:p>
            <a:pPr algn="l" rtl="0"/>
            <a:r>
              <a:rPr lang="en" b="0" i="0" u="none" baseline="0" dirty="0"/>
              <a:t>Indoor air feels musty coming into the house.</a:t>
            </a:r>
          </a:p>
          <a:p>
            <a:pPr algn="l" rtl="0"/>
            <a:r>
              <a:rPr lang="en" b="0" i="0" u="none" baseline="0" dirty="0"/>
              <a:t>Windows and mirrors stay foggy for a long time in wet rooms.</a:t>
            </a:r>
          </a:p>
          <a:p>
            <a:pPr algn="l" rtl="0"/>
            <a:r>
              <a:rPr lang="en" b="0" i="0" u="none" baseline="0" dirty="0"/>
              <a:t>Vents are missing, closed or blocked.</a:t>
            </a:r>
          </a:p>
          <a:p>
            <a:pPr algn="l" rtl="0"/>
            <a:r>
              <a:rPr lang="en" b="0" i="0" u="none" baseline="0" dirty="0"/>
              <a:t>Underpressure can be heard make a “whoosh” when opening a door or a window. </a:t>
            </a:r>
          </a:p>
          <a:p>
            <a:pPr algn="l" rtl="0"/>
            <a:r>
              <a:rPr lang="en" b="0" i="0" u="none" baseline="0" dirty="0"/>
              <a:t>A sheet of paper does not stick to the exhaust vent.</a:t>
            </a:r>
          </a:p>
          <a:p>
            <a:pPr marL="266700" lvl="1" indent="-266700" algn="l" rtl="0"/>
            <a:r>
              <a:rPr lang="en" sz="2800" b="0" i="0" u="none" baseline="0" dirty="0"/>
              <a:t>With air heating, the danger is that the great need of ventilation causes a sense of draught.</a:t>
            </a:r>
          </a:p>
          <a:p>
            <a:pPr algn="l" rtl="0"/>
            <a:r>
              <a:rPr lang="en" b="0" i="0" u="none" baseline="0" dirty="0"/>
              <a:t>Silence → Ventilation is off.</a:t>
            </a:r>
          </a:p>
          <a:p>
            <a:pPr algn="l" rtl="0"/>
            <a:r>
              <a:rPr lang="en" b="0" i="0" u="none" baseline="0" dirty="0"/>
              <a:t>Ventilation unit makes noise → Dimensioned too small.</a:t>
            </a:r>
          </a:p>
        </p:txBody>
      </p:sp>
    </p:spTree>
    <p:extLst>
      <p:ext uri="{BB962C8B-B14F-4D97-AF65-F5344CB8AC3E}">
        <p14:creationId xmlns:p14="http://schemas.microsoft.com/office/powerpoint/2010/main" val="29897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Maintenance of a ventilation unit</a:t>
            </a:r>
          </a:p>
        </p:txBody>
      </p:sp>
      <p:sp>
        <p:nvSpPr>
          <p:cNvPr id="3" name="Content Placeholder 2"/>
          <p:cNvSpPr>
            <a:spLocks noGrp="1"/>
          </p:cNvSpPr>
          <p:nvPr>
            <p:ph idx="1"/>
          </p:nvPr>
        </p:nvSpPr>
        <p:spPr>
          <a:xfrm>
            <a:off x="457200" y="1304818"/>
            <a:ext cx="8229600" cy="4500671"/>
          </a:xfrm>
        </p:spPr>
        <p:txBody>
          <a:bodyPr>
            <a:normAutofit lnSpcReduction="10000"/>
          </a:bodyPr>
          <a:lstStyle/>
          <a:p>
            <a:pPr marL="0" indent="0" algn="l" rtl="0">
              <a:buNone/>
            </a:pPr>
            <a:r>
              <a:rPr lang="en" sz="2000" b="1" i="0" u="none" baseline="0" dirty="0"/>
              <a:t>The filters of the ventilation unit must be cleaned or replaced at least twice a year. </a:t>
            </a:r>
          </a:p>
          <a:p>
            <a:pPr algn="l" rtl="0"/>
            <a:r>
              <a:rPr lang="en" sz="2000" b="0" i="0" u="none" baseline="0" dirty="0"/>
              <a:t>Always clean after the pollen season. The filters can be cleaned by vacuuming and/or compressed air, for example. </a:t>
            </a:r>
          </a:p>
          <a:p>
            <a:pPr algn="l" rtl="0"/>
            <a:r>
              <a:rPr lang="en" sz="2000" b="0" i="0" u="none" baseline="0" dirty="0"/>
              <a:t>The filters are to be replaced when dirt reduces the air flow. </a:t>
            </a:r>
            <a:br>
              <a:rPr lang="en" sz="2000" b="0" i="0" u="none" baseline="0" dirty="0"/>
            </a:br>
            <a:r>
              <a:rPr lang="en" sz="2000" b="0" i="0" u="none" baseline="0" dirty="0"/>
              <a:t>Reduced air flow increases pressure loss and the fans’ energy consumption, weakens HRV efficiency, and reduces the quality of indoor air.</a:t>
            </a:r>
          </a:p>
          <a:p>
            <a:pPr algn="l" rtl="0"/>
            <a:r>
              <a:rPr lang="en" sz="2000" b="0" i="0" u="none" baseline="0" dirty="0"/>
              <a:t>The heat recovery cell or wheel is removed and washed in water </a:t>
            </a:r>
            <a:br>
              <a:rPr lang="en" sz="2000" dirty="0"/>
            </a:br>
            <a:r>
              <a:rPr lang="en" sz="2000" b="0" i="0" u="none" baseline="0" dirty="0"/>
              <a:t>every 2 to 3 years. A bit of dishwashing liquid can be added to the water.</a:t>
            </a:r>
          </a:p>
          <a:p>
            <a:pPr marL="0" indent="0" algn="l" rtl="0">
              <a:buNone/>
            </a:pPr>
            <a:r>
              <a:rPr lang="en" sz="2000" b="0" i="0" u="none" baseline="0" dirty="0"/>
              <a:t>For more detailed maintenance instructions, see manufacturer’s use and maintenance manuals. Any ventilaiton unit must always be switched off dead during maintenance work.</a:t>
            </a:r>
          </a:p>
          <a:p>
            <a:pPr marL="342900" indent="-342900" algn="l" rtl="0">
              <a:buFont typeface="+mj-lt"/>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a:p>
            <a:pPr marL="514350" indent="-514350" algn="l" rtl="0">
              <a:buAutoNum type="arabicPeriod"/>
            </a:pPr>
            <a:endParaRPr lang="en" sz="2000" dirty="0"/>
          </a:p>
        </p:txBody>
      </p:sp>
    </p:spTree>
    <p:extLst>
      <p:ext uri="{BB962C8B-B14F-4D97-AF65-F5344CB8AC3E}">
        <p14:creationId xmlns:p14="http://schemas.microsoft.com/office/powerpoint/2010/main" val="30805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Maintenance of vents and ducts</a:t>
            </a:r>
          </a:p>
        </p:txBody>
      </p:sp>
      <p:sp>
        <p:nvSpPr>
          <p:cNvPr id="3" name="Content Placeholder 2"/>
          <p:cNvSpPr>
            <a:spLocks noGrp="1"/>
          </p:cNvSpPr>
          <p:nvPr>
            <p:ph idx="1"/>
          </p:nvPr>
        </p:nvSpPr>
        <p:spPr>
          <a:xfrm>
            <a:off x="457200" y="1490472"/>
            <a:ext cx="7068312" cy="4315017"/>
          </a:xfrm>
        </p:spPr>
        <p:txBody>
          <a:bodyPr>
            <a:normAutofit/>
          </a:bodyPr>
          <a:lstStyle/>
          <a:p>
            <a:pPr algn="l" rtl="0"/>
            <a:r>
              <a:rPr lang="en" sz="2400" b="0" i="0" u="none" baseline="0" dirty="0"/>
              <a:t>Textile dust accrued in the air gap of a vent is to be vacuumed yearly. Wet room exhaust </a:t>
            </a:r>
            <a:br>
              <a:rPr lang="en" sz="2400" dirty="0"/>
            </a:br>
            <a:r>
              <a:rPr lang="en" sz="2400" b="0" i="0" u="none" baseline="0" dirty="0"/>
              <a:t>vents in particular require cleaning.</a:t>
            </a:r>
          </a:p>
          <a:p>
            <a:pPr algn="l" rtl="0"/>
            <a:r>
              <a:rPr lang="en" sz="2400" b="0" i="0" u="none" baseline="0" dirty="0"/>
              <a:t>If necessary, the vent can be removed and cleaned more thoroughly. The vent settings are not to be changed so that the pressure ratio </a:t>
            </a:r>
            <a:br>
              <a:rPr lang="en" sz="2400" dirty="0"/>
            </a:br>
            <a:r>
              <a:rPr lang="en" sz="2400" b="0" i="0" u="none" baseline="0" dirty="0"/>
              <a:t>of the room does not change.</a:t>
            </a:r>
          </a:p>
          <a:p>
            <a:pPr algn="l" rtl="0"/>
            <a:r>
              <a:rPr lang="en" sz="2400" b="0" i="0" u="none" baseline="0" dirty="0"/>
              <a:t>Ventilation ducts must be swept </a:t>
            </a:r>
            <a:br>
              <a:rPr lang="en" sz="2400" dirty="0"/>
            </a:br>
            <a:r>
              <a:rPr lang="en" sz="2400" b="0" i="0" u="none" baseline="0" dirty="0"/>
              <a:t>at least every 10 years. </a:t>
            </a:r>
          </a:p>
          <a:p>
            <a:pPr algn="l" rtl="0"/>
            <a:r>
              <a:rPr lang="en" sz="2400" b="0" i="0" u="none" baseline="0" dirty="0"/>
              <a:t>The condition and airtightness of roof </a:t>
            </a:r>
            <a:br>
              <a:rPr lang="en" sz="2400" dirty="0"/>
            </a:br>
            <a:r>
              <a:rPr lang="en" sz="2400" b="0" i="0" u="none" baseline="0" dirty="0"/>
              <a:t>penetrations must be inspected yearly.</a:t>
            </a:r>
          </a:p>
          <a:p>
            <a:endParaRPr lang="en" sz="2400" dirty="0"/>
          </a:p>
          <a:p>
            <a:endParaRPr lang="en" sz="2400" dirty="0"/>
          </a:p>
          <a:p>
            <a:pPr marL="514350" indent="-514350" algn="l" rtl="0">
              <a:buAutoNum type="arabicPeriod"/>
            </a:pPr>
            <a:endParaRPr lang="en" sz="2400" dirty="0"/>
          </a:p>
          <a:p>
            <a:pPr marL="514350" indent="-514350" algn="l" rtl="0">
              <a:buAutoNum type="arabicPeriod"/>
            </a:pPr>
            <a:endParaRPr lang="en" sz="2400" dirty="0"/>
          </a:p>
          <a:p>
            <a:pPr marL="514350" indent="-514350" algn="l" rtl="0">
              <a:buAutoNum type="arabicPeriod"/>
            </a:pPr>
            <a:endParaRPr lang="en" sz="2400" dirty="0"/>
          </a:p>
          <a:p>
            <a:pPr marL="514350" indent="-514350" algn="l" rtl="0">
              <a:buAutoNum type="arabicPeriod"/>
            </a:pPr>
            <a:endParaRPr lang="en" sz="2400" dirty="0"/>
          </a:p>
          <a:p>
            <a:pPr marL="514350" indent="-514350" algn="l" rtl="0">
              <a:buAutoNum type="arabicPeriod"/>
            </a:pPr>
            <a:endParaRPr lang="en" sz="2400" dirty="0"/>
          </a:p>
          <a:p>
            <a:pPr marL="514350" indent="-514350" algn="l" rtl="0">
              <a:buAutoNum type="arabicPeriod"/>
            </a:pPr>
            <a:endParaRPr lang="en" sz="2400" dirty="0"/>
          </a:p>
          <a:p>
            <a:pPr marL="514350" indent="-514350" algn="l" rtl="0">
              <a:buAutoNum type="arabicPeriod"/>
            </a:pPr>
            <a:endParaRPr lang="en" sz="2400" dirty="0"/>
          </a:p>
        </p:txBody>
      </p:sp>
      <p:pic>
        <p:nvPicPr>
          <p:cNvPr id="4" name="Picture 2" descr="S:\91204_BEEP\Valokuvat\Rantatie 140925\P925003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2422" t="16758" r="22422"/>
          <a:stretch/>
        </p:blipFill>
        <p:spPr bwMode="auto">
          <a:xfrm>
            <a:off x="7416474" y="1490472"/>
            <a:ext cx="1270326" cy="216814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l="11770" r="4601" b="34817"/>
          <a:stretch/>
        </p:blipFill>
        <p:spPr>
          <a:xfrm>
            <a:off x="6584110" y="3742176"/>
            <a:ext cx="2102690" cy="2185184"/>
          </a:xfrm>
          <a:prstGeom prst="rect">
            <a:avLst/>
          </a:prstGeom>
        </p:spPr>
      </p:pic>
    </p:spTree>
    <p:extLst>
      <p:ext uri="{BB962C8B-B14F-4D97-AF65-F5344CB8AC3E}">
        <p14:creationId xmlns:p14="http://schemas.microsoft.com/office/powerpoint/2010/main" val="6723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Monitoring of energy consumption</a:t>
            </a:r>
          </a:p>
        </p:txBody>
      </p:sp>
      <p:sp>
        <p:nvSpPr>
          <p:cNvPr id="3" name="Content Placeholder 2"/>
          <p:cNvSpPr>
            <a:spLocks noGrp="1"/>
          </p:cNvSpPr>
          <p:nvPr>
            <p:ph idx="1"/>
          </p:nvPr>
        </p:nvSpPr>
        <p:spPr/>
        <p:txBody>
          <a:bodyPr>
            <a:normAutofit fontScale="70000" lnSpcReduction="20000"/>
          </a:bodyPr>
          <a:lstStyle/>
          <a:p>
            <a:pPr marL="0" indent="0" algn="l" rtl="0">
              <a:buNone/>
            </a:pPr>
            <a:r>
              <a:rPr lang="en" b="1" i="0" u="none" baseline="0" dirty="0"/>
              <a:t>Correct system operation is to be ensured during maintenance.</a:t>
            </a:r>
          </a:p>
          <a:p>
            <a:pPr algn="l" rtl="0"/>
            <a:r>
              <a:rPr lang="en" b="0" i="0" u="none" baseline="0" dirty="0"/>
              <a:t>Has energy consumption been normal?</a:t>
            </a:r>
          </a:p>
          <a:p>
            <a:pPr algn="l" rtl="0"/>
            <a:r>
              <a:rPr lang="en" b="0" i="0" u="none" baseline="0" dirty="0"/>
              <a:t>Are the temperature and air humidity on appropriate levels?</a:t>
            </a:r>
          </a:p>
          <a:p>
            <a:pPr algn="l" rtl="0"/>
            <a:r>
              <a:rPr lang="en" b="0" i="0" u="none" baseline="0" dirty="0"/>
              <a:t>Are the users of the room happy?</a:t>
            </a:r>
          </a:p>
          <a:p>
            <a:pPr algn="l" rtl="0"/>
            <a:r>
              <a:rPr lang="en" b="0" i="0" u="none" baseline="0" dirty="0"/>
              <a:t>Has there been any need for additional ventilation? Have windows been kept open?</a:t>
            </a:r>
          </a:p>
          <a:p>
            <a:pPr marL="0" indent="0" algn="l" rtl="0">
              <a:buNone/>
            </a:pPr>
            <a:endParaRPr lang="en" b="1" dirty="0"/>
          </a:p>
          <a:p>
            <a:pPr marL="0" indent="0" algn="l" rtl="0">
              <a:buNone/>
            </a:pPr>
            <a:r>
              <a:rPr lang="en" b="1" i="0" u="none" baseline="0" dirty="0"/>
              <a:t>Contact energy sales and companies for more information, including:</a:t>
            </a:r>
            <a:endParaRPr lang="en" dirty="0"/>
          </a:p>
          <a:p>
            <a:pPr lvl="0" algn="l" rtl="0"/>
            <a:r>
              <a:rPr lang="en" b="0" i="0" u="none" baseline="0" dirty="0"/>
              <a:t>Energy consumption of the location.</a:t>
            </a:r>
          </a:p>
          <a:p>
            <a:pPr lvl="0" algn="l" rtl="0"/>
            <a:r>
              <a:rPr lang="en" b="0" i="0" u="none" baseline="0" dirty="0"/>
              <a:t>Comparisons to same type of buildings.</a:t>
            </a:r>
          </a:p>
          <a:p>
            <a:pPr algn="l" rtl="0"/>
            <a:r>
              <a:rPr lang="en" b="0" i="0" u="none" baseline="0" dirty="0"/>
              <a:t>Alarms to email abut increased consumption.</a:t>
            </a:r>
          </a:p>
          <a:p>
            <a:pPr lvl="0" algn="l" rtl="0"/>
            <a:r>
              <a:rPr lang="en" b="0" i="0" u="none" baseline="0" dirty="0"/>
              <a:t>Repairs and system changes’ impact on consumption.</a:t>
            </a:r>
          </a:p>
          <a:p>
            <a:endParaRPr lang="en" dirty="0"/>
          </a:p>
        </p:txBody>
      </p:sp>
    </p:spTree>
    <p:extLst>
      <p:ext uri="{BB962C8B-B14F-4D97-AF65-F5344CB8AC3E}">
        <p14:creationId xmlns:p14="http://schemas.microsoft.com/office/powerpoint/2010/main" val="31040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br>
              <a:rPr lang="en" sz="4000" dirty="0"/>
            </a:br>
            <a:r>
              <a:rPr lang="en" sz="4000" b="1" i="0" u="none" baseline="0" dirty="0"/>
              <a:t>Energy-efficiency repairs of building services equipment</a:t>
            </a:r>
          </a:p>
        </p:txBody>
      </p:sp>
    </p:spTree>
    <p:extLst>
      <p:ext uri="{BB962C8B-B14F-4D97-AF65-F5344CB8AC3E}">
        <p14:creationId xmlns:p14="http://schemas.microsoft.com/office/powerpoint/2010/main" val="186588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lgn="l" rtl="0"/>
            <a:r>
              <a:rPr lang="en" b="1" i="0" u="none" baseline="0" dirty="0"/>
              <a:t>Energy-efficiency repairs of building services equipment</a:t>
            </a:r>
          </a:p>
        </p:txBody>
      </p:sp>
      <p:sp>
        <p:nvSpPr>
          <p:cNvPr id="3" name="Content Placeholder 2"/>
          <p:cNvSpPr>
            <a:spLocks noGrp="1"/>
          </p:cNvSpPr>
          <p:nvPr>
            <p:ph idx="1"/>
          </p:nvPr>
        </p:nvSpPr>
        <p:spPr/>
        <p:txBody>
          <a:bodyPr>
            <a:normAutofit fontScale="77500" lnSpcReduction="20000"/>
          </a:bodyPr>
          <a:lstStyle/>
          <a:p>
            <a:pPr marL="0" indent="0" algn="l" rtl="0">
              <a:buNone/>
            </a:pPr>
            <a:r>
              <a:rPr lang="en" sz="2600" b="1" i="0" u="none" baseline="0" dirty="0"/>
              <a:t>The impulse to improve energy efficiency usually comes from another repair objective, such as: </a:t>
            </a:r>
          </a:p>
          <a:p>
            <a:pPr algn="l" rtl="0"/>
            <a:r>
              <a:rPr lang="en" sz="2600" b="0" i="0" u="none" baseline="0" dirty="0"/>
              <a:t>The end of service life, breakage, </a:t>
            </a:r>
            <a:br>
              <a:rPr lang="en" sz="2600" dirty="0"/>
            </a:br>
            <a:r>
              <a:rPr lang="en" sz="2600" b="0" i="0" u="none" baseline="0" dirty="0"/>
              <a:t>or high cost of maintenance of a </a:t>
            </a:r>
            <a:br>
              <a:rPr lang="en" sz="2600" dirty="0"/>
            </a:br>
            <a:r>
              <a:rPr lang="en" sz="2600" b="0" i="0" u="none" baseline="0" dirty="0"/>
              <a:t>building unit or system.</a:t>
            </a:r>
          </a:p>
          <a:p>
            <a:pPr algn="l" rtl="0"/>
            <a:r>
              <a:rPr lang="en" sz="2600" b="0" i="0" u="none" baseline="0" dirty="0"/>
              <a:t>Comfort, sensation of draught, </a:t>
            </a:r>
            <a:br>
              <a:rPr lang="en" sz="2600" dirty="0"/>
            </a:br>
            <a:r>
              <a:rPr lang="en" sz="2600" b="0" i="0" u="none" baseline="0" dirty="0"/>
              <a:t>or removal of cold radiation.</a:t>
            </a:r>
          </a:p>
          <a:p>
            <a:pPr algn="l" rtl="0"/>
            <a:r>
              <a:rPr lang="en" sz="2600" b="0" i="0" u="none" baseline="0" dirty="0"/>
              <a:t>Improvement of indoor air quality.</a:t>
            </a:r>
          </a:p>
          <a:p>
            <a:pPr algn="l" rtl="0"/>
            <a:r>
              <a:rPr lang="en" sz="2600" b="0" i="0" u="none" baseline="0" dirty="0"/>
              <a:t>Maintaining the property’s value.</a:t>
            </a:r>
          </a:p>
          <a:p>
            <a:pPr algn="l" rtl="0"/>
            <a:r>
              <a:rPr lang="en" sz="2600" b="0" i="0" u="none" baseline="0" dirty="0"/>
              <a:t>Update of systems and equipment </a:t>
            </a:r>
            <a:br>
              <a:rPr lang="en" sz="2600" dirty="0"/>
            </a:br>
            <a:r>
              <a:rPr lang="en" sz="2600" b="0" i="0" u="none" baseline="0" dirty="0"/>
              <a:t>to meet modern requirements.</a:t>
            </a:r>
          </a:p>
          <a:p>
            <a:pPr marL="0" indent="0" algn="l" rtl="0">
              <a:buNone/>
            </a:pPr>
            <a:endParaRPr lang="en" sz="2600" dirty="0"/>
          </a:p>
          <a:p>
            <a:pPr marL="0" indent="0" algn="l" rtl="0">
              <a:buNone/>
            </a:pPr>
            <a:r>
              <a:rPr lang="en" sz="2600" b="1" i="0" u="none" baseline="0" dirty="0"/>
              <a:t>When it’s time to renovate, consider the opportunities to save energy at the same time.</a:t>
            </a:r>
          </a:p>
          <a:p>
            <a:endParaRPr lang="en" dirty="0"/>
          </a:p>
          <a:p>
            <a:pPr marL="0" indent="0" algn="l" rtl="0">
              <a:buNone/>
            </a:pPr>
            <a:endParaRPr lang="en" dirty="0"/>
          </a:p>
          <a:p>
            <a:pPr lvl="1" algn="l" rtl="0"/>
            <a:endParaRPr lang="en" dirty="0"/>
          </a:p>
          <a:p>
            <a:endParaRPr lang="en" dirty="0"/>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b="16912"/>
          <a:stretch/>
        </p:blipFill>
        <p:spPr>
          <a:xfrm>
            <a:off x="6383643" y="2276476"/>
            <a:ext cx="2292046" cy="2539212"/>
          </a:xfrm>
          <a:prstGeom prst="rect">
            <a:avLst/>
          </a:prstGeom>
        </p:spPr>
      </p:pic>
    </p:spTree>
    <p:extLst>
      <p:ext uri="{BB962C8B-B14F-4D97-AF65-F5344CB8AC3E}">
        <p14:creationId xmlns:p14="http://schemas.microsoft.com/office/powerpoint/2010/main" val="19772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 sz="2800" b="1" i="0" u="none" baseline="0">
                <a:latin typeface="+mn-lt"/>
              </a:rPr>
              <a:t>…and vice versa. Review building services’ energy efficiency repairs’ impact on the structures and uses of the building. </a:t>
            </a:r>
          </a:p>
        </p:txBody>
      </p:sp>
      <p:sp>
        <p:nvSpPr>
          <p:cNvPr id="3" name="Content Placeholder 2"/>
          <p:cNvSpPr>
            <a:spLocks noGrp="1"/>
          </p:cNvSpPr>
          <p:nvPr>
            <p:ph idx="1"/>
          </p:nvPr>
        </p:nvSpPr>
        <p:spPr/>
        <p:txBody>
          <a:bodyPr>
            <a:normAutofit fontScale="70000" lnSpcReduction="20000"/>
          </a:bodyPr>
          <a:lstStyle/>
          <a:p>
            <a:pPr marL="0" indent="0" algn="l" rtl="0">
              <a:buNone/>
            </a:pPr>
            <a:r>
              <a:rPr lang="en" b="1" i="0" u="none" baseline="0" dirty="0"/>
              <a:t>When heating based on combustion is replaced </a:t>
            </a:r>
            <a:br>
              <a:rPr lang="en" b="1" dirty="0"/>
            </a:br>
            <a:r>
              <a:rPr lang="en" b="1" i="0" u="none" baseline="0" dirty="0"/>
              <a:t>by e.g. a geothermal system:</a:t>
            </a:r>
          </a:p>
          <a:p>
            <a:pPr algn="l" rtl="0"/>
            <a:r>
              <a:rPr lang="en" b="0" i="0" u="none" baseline="0" dirty="0"/>
              <a:t>Natural ventilation efficiency is reduced.</a:t>
            </a:r>
          </a:p>
          <a:p>
            <a:pPr algn="l" rtl="0"/>
            <a:r>
              <a:rPr lang="en" b="0" i="0" u="none" baseline="0" dirty="0"/>
              <a:t>Users need to change their behaviour.</a:t>
            </a:r>
          </a:p>
          <a:p>
            <a:pPr lvl="1" algn="l" rtl="0"/>
            <a:r>
              <a:rPr lang="en" sz="2600" b="0" i="0" u="none" baseline="0" dirty="0"/>
              <a:t>More ventilation is needed. </a:t>
            </a:r>
          </a:p>
          <a:p>
            <a:pPr lvl="1" algn="l" rtl="0"/>
            <a:r>
              <a:rPr lang="en" sz="2600" b="0" i="0" u="none" baseline="0" dirty="0"/>
              <a:t>Changes to the laundry-drying method.</a:t>
            </a:r>
          </a:p>
          <a:p>
            <a:pPr lvl="1" algn="l" rtl="0"/>
            <a:r>
              <a:rPr lang="en" sz="2600" b="0" i="0" u="none" baseline="0" dirty="0"/>
              <a:t>Drying the washroom floors.</a:t>
            </a:r>
          </a:p>
          <a:p>
            <a:pPr lvl="1" algn="l" rtl="0"/>
            <a:r>
              <a:rPr lang="en" sz="2600" b="0" i="0" u="none" baseline="0" dirty="0"/>
              <a:t>“Boiler room” temperature goes down.</a:t>
            </a:r>
          </a:p>
          <a:p>
            <a:pPr lvl="1" algn="l" rtl="0"/>
            <a:r>
              <a:rPr lang="en" sz="2600" b="0" i="0" u="none" baseline="0" dirty="0"/>
              <a:t>Adding a radiator.</a:t>
            </a:r>
          </a:p>
          <a:p>
            <a:pPr lvl="1" algn="l" rtl="0"/>
            <a:r>
              <a:rPr lang="en" sz="2600" b="0" i="0" u="none" baseline="0" dirty="0"/>
              <a:t>Adding thermal insulation.</a:t>
            </a:r>
          </a:p>
          <a:p>
            <a:pPr marL="0" indent="0" algn="l" rtl="0">
              <a:buNone/>
            </a:pPr>
            <a:endParaRPr lang="en" dirty="0"/>
          </a:p>
          <a:p>
            <a:pPr marL="0" indent="0" algn="l" rtl="0">
              <a:buNone/>
            </a:pPr>
            <a:r>
              <a:rPr lang="en" b="1" i="0" u="none" baseline="0" dirty="0"/>
              <a:t>Changing the heating system </a:t>
            </a:r>
            <a:br>
              <a:rPr lang="en" b="1" dirty="0"/>
            </a:br>
            <a:r>
              <a:rPr lang="en" b="1" i="0" u="none" baseline="0" dirty="0"/>
              <a:t>requires reviewing many other aspects, too. </a:t>
            </a:r>
          </a:p>
          <a:p>
            <a:pPr lvl="2" algn="l" rtl="0"/>
            <a:endParaRPr lang="en" dirty="0"/>
          </a:p>
          <a:p>
            <a:pPr lvl="1" algn="l" rtl="0"/>
            <a:endParaRPr lang="en" dirty="0"/>
          </a:p>
        </p:txBody>
      </p:sp>
      <p:pic>
        <p:nvPicPr>
          <p:cNvPr id="5" name="Picture 6" descr="S:\91204_BEEP\Valokuvat\Rantatie 141215\PC1100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24"/>
          <a:stretch/>
        </p:blipFill>
        <p:spPr bwMode="auto">
          <a:xfrm>
            <a:off x="6113955" y="1773240"/>
            <a:ext cx="2572846"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br>
              <a:rPr lang="en"/>
            </a:br>
            <a:r>
              <a:rPr lang="en" b="1" i="0" u="none" baseline="0"/>
              <a:t>Ventilation and indoor climate</a:t>
            </a:r>
          </a:p>
        </p:txBody>
      </p:sp>
    </p:spTree>
    <p:extLst>
      <p:ext uri="{BB962C8B-B14F-4D97-AF65-F5344CB8AC3E}">
        <p14:creationId xmlns:p14="http://schemas.microsoft.com/office/powerpoint/2010/main" val="429292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rtl="0"/>
            <a:r>
              <a:rPr lang="en" b="1" i="0" u="none" baseline="0" dirty="0"/>
              <a:t>The energy efficiency of building services is influenced by:</a:t>
            </a:r>
          </a:p>
        </p:txBody>
      </p:sp>
      <p:sp>
        <p:nvSpPr>
          <p:cNvPr id="3" name="Content Placeholder 2"/>
          <p:cNvSpPr>
            <a:spLocks noGrp="1"/>
          </p:cNvSpPr>
          <p:nvPr>
            <p:ph idx="1"/>
          </p:nvPr>
        </p:nvSpPr>
        <p:spPr/>
        <p:txBody>
          <a:bodyPr/>
          <a:lstStyle/>
          <a:p>
            <a:pPr algn="l" rtl="0"/>
            <a:r>
              <a:rPr lang="en" b="0" i="0" u="none" baseline="0" dirty="0"/>
              <a:t>Device choices, systems and their compatibility. </a:t>
            </a:r>
          </a:p>
          <a:p>
            <a:pPr algn="l" rtl="0"/>
            <a:r>
              <a:rPr lang="en" b="0" i="0" u="none" baseline="0" dirty="0"/>
              <a:t>Duct and pipe routes and insulations.</a:t>
            </a:r>
          </a:p>
          <a:p>
            <a:pPr algn="l" rtl="0"/>
            <a:r>
              <a:rPr lang="en" b="0" i="0" u="none" baseline="0" dirty="0"/>
              <a:t>Airtightness of ducts, penetrations and rooms.</a:t>
            </a:r>
          </a:p>
          <a:p>
            <a:pPr algn="l" rtl="0"/>
            <a:r>
              <a:rPr lang="en" b="0" i="0" u="none" baseline="0" dirty="0"/>
              <a:t>Purity of grids, filters and valves.</a:t>
            </a:r>
          </a:p>
          <a:p>
            <a:pPr algn="l" rtl="0"/>
            <a:r>
              <a:rPr lang="en" b="0" i="0" u="none" baseline="0" dirty="0"/>
              <a:t>System settings and control automation.</a:t>
            </a:r>
          </a:p>
          <a:p>
            <a:pPr algn="l" rtl="0"/>
            <a:r>
              <a:rPr lang="en" b="0" i="0" u="none" baseline="0" dirty="0"/>
              <a:t>Use and maintenance.</a:t>
            </a:r>
          </a:p>
          <a:p>
            <a:endParaRPr lang="en" dirty="0"/>
          </a:p>
        </p:txBody>
      </p:sp>
    </p:spTree>
    <p:extLst>
      <p:ext uri="{BB962C8B-B14F-4D97-AF65-F5344CB8AC3E}">
        <p14:creationId xmlns:p14="http://schemas.microsoft.com/office/powerpoint/2010/main" val="18103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6601146" cy="1152550"/>
          </a:xfrm>
        </p:spPr>
        <p:txBody>
          <a:bodyPr>
            <a:normAutofit fontScale="90000"/>
          </a:bodyPr>
          <a:lstStyle/>
          <a:p>
            <a:pPr algn="l" rtl="0"/>
            <a:r>
              <a:rPr lang="en" b="1" i="0" u="none" baseline="0" dirty="0"/>
              <a:t>Choices related to heating systems can improve energy efficiency</a:t>
            </a:r>
            <a:br>
              <a:rPr lang="en" dirty="0"/>
            </a:br>
            <a:br>
              <a:rPr lang="en" dirty="0"/>
            </a:br>
            <a:endParaRPr lang="en" dirty="0"/>
          </a:p>
        </p:txBody>
      </p:sp>
      <p:sp>
        <p:nvSpPr>
          <p:cNvPr id="3" name="Content Placeholder 2"/>
          <p:cNvSpPr>
            <a:spLocks noGrp="1"/>
          </p:cNvSpPr>
          <p:nvPr>
            <p:ph idx="1"/>
          </p:nvPr>
        </p:nvSpPr>
        <p:spPr>
          <a:xfrm>
            <a:off x="457200" y="1931541"/>
            <a:ext cx="6711696" cy="3873947"/>
          </a:xfrm>
        </p:spPr>
        <p:txBody>
          <a:bodyPr>
            <a:normAutofit fontScale="92500"/>
          </a:bodyPr>
          <a:lstStyle/>
          <a:p>
            <a:pPr algn="l" rtl="0" fontAlgn="t"/>
            <a:r>
              <a:rPr lang="en" sz="2600" b="0" i="0" u="none" baseline="0" dirty="0"/>
              <a:t>Installing mechanical and heat recovery ventilation. </a:t>
            </a:r>
          </a:p>
          <a:p>
            <a:pPr algn="l" rtl="0" fontAlgn="t"/>
            <a:r>
              <a:rPr lang="en" sz="2600" b="0" i="0" u="none" baseline="0" dirty="0"/>
              <a:t>Improvement of heating system efficiency.</a:t>
            </a:r>
          </a:p>
          <a:p>
            <a:pPr algn="l" rtl="0" fontAlgn="t"/>
            <a:r>
              <a:rPr lang="en" sz="2600" b="0" i="0" u="none" baseline="0" dirty="0"/>
              <a:t>Replacing main method of heating </a:t>
            </a:r>
            <a:br>
              <a:rPr lang="en" sz="2600" dirty="0"/>
            </a:br>
            <a:r>
              <a:rPr lang="en" sz="2600" b="0" i="0" u="none" baseline="0" dirty="0"/>
              <a:t>to one based on renewable energy.</a:t>
            </a:r>
          </a:p>
          <a:p>
            <a:pPr algn="l" rtl="0" fontAlgn="t"/>
            <a:r>
              <a:rPr lang="en" sz="2600" b="0" i="0" u="none" baseline="0" dirty="0"/>
              <a:t>Complementing the main method of heating: </a:t>
            </a:r>
          </a:p>
          <a:p>
            <a:pPr lvl="1" algn="l" rtl="0" fontAlgn="t"/>
            <a:r>
              <a:rPr lang="en" b="0" i="0" u="none" baseline="0" dirty="0"/>
              <a:t>with heat pumps</a:t>
            </a:r>
          </a:p>
          <a:p>
            <a:pPr lvl="1" algn="l" rtl="0" fontAlgn="t"/>
            <a:r>
              <a:rPr lang="en" b="0" i="0" u="none" baseline="0" dirty="0"/>
              <a:t>solar collectors or panels</a:t>
            </a:r>
          </a:p>
          <a:p>
            <a:pPr lvl="1" algn="l" rtl="0" fontAlgn="t"/>
            <a:r>
              <a:rPr lang="en" b="0" i="0" u="none" baseline="0" dirty="0"/>
              <a:t>heat-storing fireplaces or ovens…</a:t>
            </a:r>
          </a:p>
          <a:p>
            <a:pPr marL="457200" indent="-457200" algn="l" rtl="0"/>
            <a:endParaRPr lang="en" sz="3500" dirty="0"/>
          </a:p>
          <a:p>
            <a:endParaRPr lang="en" dirty="0"/>
          </a:p>
        </p:txBody>
      </p:sp>
      <p:pic>
        <p:nvPicPr>
          <p:cNvPr id="8" name="Picture 3" descr="S:\91204_BEEP\Valokuvat\Rantatie 141215\PC15008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52" t="10643" r="10091" b="23652"/>
          <a:stretch/>
        </p:blipFill>
        <p:spPr bwMode="auto">
          <a:xfrm>
            <a:off x="7180164" y="460272"/>
            <a:ext cx="1535097" cy="12410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91204_BEEP\Valokuvat\Kuvat Kuopas\WP_0003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33968" y="3065721"/>
            <a:ext cx="1481293" cy="1439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91204_BEEP\Valokuvat\Finbuild 2014\PA01000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6631" b="14384"/>
          <a:stretch/>
        </p:blipFill>
        <p:spPr bwMode="auto">
          <a:xfrm>
            <a:off x="7180164" y="1770968"/>
            <a:ext cx="1535097" cy="122506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p:cNvPicPr>
            <a:picLocks noChangeAspect="1"/>
          </p:cNvPicPr>
          <p:nvPr/>
        </p:nvPicPr>
        <p:blipFill rotWithShape="1">
          <a:blip r:embed="rId6" cstate="print">
            <a:extLst>
              <a:ext uri="{28A0092B-C50C-407E-A947-70E740481C1C}">
                <a14:useLocalDpi xmlns:a14="http://schemas.microsoft.com/office/drawing/2010/main" val="0"/>
              </a:ext>
            </a:extLst>
          </a:blip>
          <a:srcRect l="40207" t="37825" r="32693" b="32146"/>
          <a:stretch/>
        </p:blipFill>
        <p:spPr>
          <a:xfrm>
            <a:off x="7233967" y="4574451"/>
            <a:ext cx="1481294" cy="1231038"/>
          </a:xfrm>
          <a:prstGeom prst="rect">
            <a:avLst/>
          </a:prstGeom>
        </p:spPr>
      </p:pic>
    </p:spTree>
    <p:extLst>
      <p:ext uri="{BB962C8B-B14F-4D97-AF65-F5344CB8AC3E}">
        <p14:creationId xmlns:p14="http://schemas.microsoft.com/office/powerpoint/2010/main" val="33808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80" t="24380" r="48175" b="12255"/>
          <a:stretch/>
        </p:blipFill>
        <p:spPr bwMode="auto">
          <a:xfrm>
            <a:off x="5652120" y="2942544"/>
            <a:ext cx="3330634" cy="313714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33289" y="1628800"/>
            <a:ext cx="5107184" cy="4450886"/>
          </a:xfrm>
        </p:spPr>
        <p:txBody>
          <a:bodyPr>
            <a:normAutofit fontScale="92500" lnSpcReduction="20000"/>
          </a:bodyPr>
          <a:lstStyle/>
          <a:p>
            <a:pPr algn="l" rtl="0" fontAlgn="t"/>
            <a:r>
              <a:rPr lang="en" b="0" i="0" u="none" baseline="0" dirty="0"/>
              <a:t>Replacing pumps, fans and devices with more energy-efficient versions.</a:t>
            </a:r>
          </a:p>
          <a:p>
            <a:pPr algn="l" rtl="0" fontAlgn="t"/>
            <a:r>
              <a:rPr lang="en" b="0" i="0" u="none" baseline="0" dirty="0"/>
              <a:t>Adding time switches and load management to heating and ventilation control. </a:t>
            </a:r>
          </a:p>
          <a:p>
            <a:pPr algn="l" rtl="0" fontAlgn="t"/>
            <a:r>
              <a:rPr lang="en" b="0" i="0" u="none" baseline="0" dirty="0"/>
              <a:t>Installing, renewing or re-setting </a:t>
            </a:r>
            <a:br>
              <a:rPr lang="en" dirty="0"/>
            </a:br>
            <a:r>
              <a:rPr lang="en" b="0" i="0" u="none" baseline="0" dirty="0"/>
              <a:t>thermostatic radiator valves and other control equipment.</a:t>
            </a:r>
          </a:p>
          <a:p>
            <a:pPr algn="l" rtl="0" fontAlgn="t"/>
            <a:r>
              <a:rPr lang="en" b="0" i="0" u="none" baseline="0" dirty="0"/>
              <a:t>Adding or repairing thermal insulation on heat pipes, warm white water system and ventilation ducts.</a:t>
            </a:r>
          </a:p>
          <a:p>
            <a:pPr algn="l" rtl="0" fontAlgn="t"/>
            <a:endParaRPr lang="en" dirty="0"/>
          </a:p>
          <a:p>
            <a:pPr algn="l" rtl="0" fontAlgn="t"/>
            <a:endParaRPr lang="en" dirty="0"/>
          </a:p>
          <a:p>
            <a:pPr algn="l" rtl="0" fontAlgn="t"/>
            <a:endParaRPr lang="en" dirty="0"/>
          </a:p>
          <a:p>
            <a:endParaRPr lang="en" dirty="0"/>
          </a:p>
        </p:txBody>
      </p:sp>
      <p:sp>
        <p:nvSpPr>
          <p:cNvPr id="5" name="Title 4"/>
          <p:cNvSpPr>
            <a:spLocks noGrp="1"/>
          </p:cNvSpPr>
          <p:nvPr>
            <p:ph type="title"/>
          </p:nvPr>
        </p:nvSpPr>
        <p:spPr/>
        <p:txBody>
          <a:bodyPr>
            <a:normAutofit fontScale="90000"/>
          </a:bodyPr>
          <a:lstStyle/>
          <a:p>
            <a:pPr algn="l" rtl="0"/>
            <a:r>
              <a:rPr lang="en" b="1" i="0" u="none" baseline="0"/>
              <a:t>Improvement of heating distribution system’s energy efficiency</a:t>
            </a:r>
            <a:br>
              <a:rPr lang="en"/>
            </a:br>
            <a:br>
              <a:rPr lang="en"/>
            </a:br>
            <a:endParaRPr lang="en"/>
          </a:p>
        </p:txBody>
      </p:sp>
      <p:pic>
        <p:nvPicPr>
          <p:cNvPr id="6" name="Picture 4" descr="S:\91204_BEEP\Valokuvat\Rantatie 141215\PC1100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98" r="5051"/>
          <a:stretch/>
        </p:blipFill>
        <p:spPr bwMode="auto">
          <a:xfrm>
            <a:off x="7611707" y="1253158"/>
            <a:ext cx="1373304" cy="1517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91204_BEEP\Valokuvat\Rantatie 140929\P929006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02449" y="1268760"/>
            <a:ext cx="1197611" cy="1517989"/>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 sz="3200" b="1" i="0" u="none" baseline="0"/>
              <a:t>The impact of heat distribution </a:t>
            </a:r>
            <a:br>
              <a:rPr lang="en" sz="3200"/>
            </a:br>
            <a:r>
              <a:rPr lang="en" sz="3200" b="1" i="0" u="none" baseline="0"/>
              <a:t>method on the use of energy</a:t>
            </a:r>
          </a:p>
        </p:txBody>
      </p:sp>
      <p:sp>
        <p:nvSpPr>
          <p:cNvPr id="3" name="Content Placeholder 2"/>
          <p:cNvSpPr>
            <a:spLocks noGrp="1"/>
          </p:cNvSpPr>
          <p:nvPr>
            <p:ph idx="1"/>
          </p:nvPr>
        </p:nvSpPr>
        <p:spPr>
          <a:xfrm>
            <a:off x="457199" y="1773239"/>
            <a:ext cx="5912407" cy="4032250"/>
          </a:xfrm>
        </p:spPr>
        <p:txBody>
          <a:bodyPr>
            <a:normAutofit fontScale="62500" lnSpcReduction="20000"/>
          </a:bodyPr>
          <a:lstStyle/>
          <a:p>
            <a:pPr marL="342900" indent="-342900" algn="l" rtl="0"/>
            <a:r>
              <a:rPr lang="en" b="0" i="0" u="none" baseline="0" dirty="0"/>
              <a:t>It is important that a room feels warm.</a:t>
            </a:r>
          </a:p>
          <a:p>
            <a:pPr marL="342900" indent="-342900" algn="l" rtl="0"/>
            <a:r>
              <a:rPr lang="en" b="0" i="0" u="none" baseline="0" dirty="0"/>
              <a:t>When the reasons to feeling cold are removed, </a:t>
            </a:r>
            <a:br>
              <a:rPr lang="en" dirty="0"/>
            </a:br>
            <a:r>
              <a:rPr lang="en" b="0" i="0" u="none" baseline="0" dirty="0"/>
              <a:t>temperature can be reduced. </a:t>
            </a:r>
          </a:p>
          <a:p>
            <a:pPr marL="342900" indent="-342900" algn="l" rtl="0"/>
            <a:r>
              <a:rPr lang="en" b="0" i="0" u="none" baseline="0" dirty="0"/>
              <a:t>Temperature reduction by 1 degree will save </a:t>
            </a:r>
            <a:br>
              <a:rPr lang="en" dirty="0"/>
            </a:br>
            <a:r>
              <a:rPr lang="en" b="0" i="0" u="none" baseline="0" dirty="0"/>
              <a:t>circa 5% in heating energy consumption.</a:t>
            </a:r>
          </a:p>
          <a:p>
            <a:pPr marL="342900" indent="-342900" algn="l" rtl="0"/>
            <a:r>
              <a:rPr lang="en" b="0" i="0" u="none" baseline="0" dirty="0"/>
              <a:t>Radiators under the windows reduce:</a:t>
            </a:r>
          </a:p>
          <a:p>
            <a:pPr marL="615950" lvl="1" indent="-342900" algn="l" rtl="0"/>
            <a:r>
              <a:rPr lang="en" b="0" i="0" u="none" baseline="0" dirty="0"/>
              <a:t>cooling air on the window surface,</a:t>
            </a:r>
          </a:p>
          <a:p>
            <a:pPr marL="615950" lvl="1" indent="-342900" algn="l" rtl="0"/>
            <a:r>
              <a:rPr lang="en" b="0" i="0" u="none" baseline="0" dirty="0"/>
              <a:t>downward flow and the sensation of draught,</a:t>
            </a:r>
          </a:p>
          <a:p>
            <a:pPr marL="615950" lvl="1" indent="-342900" algn="l" rtl="0"/>
            <a:r>
              <a:rPr lang="en" b="0" i="0" u="none" baseline="0" dirty="0"/>
              <a:t>“cold radiation”.</a:t>
            </a:r>
          </a:p>
          <a:p>
            <a:pPr marL="342900" indent="-342900" algn="l" rtl="0"/>
            <a:r>
              <a:rPr lang="en" b="0" i="0" u="none" baseline="0" dirty="0"/>
              <a:t>Floor heating adds comfort but may be </a:t>
            </a:r>
            <a:br>
              <a:rPr lang="en" dirty="0"/>
            </a:br>
            <a:r>
              <a:rPr lang="en" b="0" i="0" u="none" baseline="0" dirty="0"/>
              <a:t>difficult to control (sensor location, </a:t>
            </a:r>
            <a:br>
              <a:rPr lang="en" dirty="0"/>
            </a:br>
            <a:r>
              <a:rPr lang="en" b="0" i="0" u="none" baseline="0" dirty="0"/>
              <a:t>heat-storing capacity, and delay </a:t>
            </a:r>
            <a:br>
              <a:rPr lang="en" dirty="0"/>
            </a:br>
            <a:r>
              <a:rPr lang="en" b="0" i="0" u="none" baseline="0" dirty="0"/>
              <a:t>in changing temperature).</a:t>
            </a:r>
          </a:p>
          <a:p>
            <a:pPr marL="342900" indent="-342900" algn="l" rtl="0"/>
            <a:r>
              <a:rPr lang="en" b="0" i="0" u="none" baseline="0" dirty="0"/>
              <a:t>Ceiling heating is comfortable but warmth may not always reach under the tables.</a:t>
            </a:r>
          </a:p>
          <a:p>
            <a:pPr marL="0" indent="0" algn="l" rtl="0">
              <a:buNone/>
            </a:pPr>
            <a:endParaRPr lang="en" dirty="0"/>
          </a:p>
        </p:txBody>
      </p:sp>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l="17047" t="13659" r="21231" b="24696"/>
          <a:stretch/>
        </p:blipFill>
        <p:spPr>
          <a:xfrm>
            <a:off x="6372181" y="476250"/>
            <a:ext cx="2314619" cy="1733798"/>
          </a:xfrm>
          <a:prstGeom prst="rect">
            <a:avLst/>
          </a:prstGeom>
        </p:spPr>
      </p:pic>
      <p:pic>
        <p:nvPicPr>
          <p:cNvPr id="5" name="Kuva 4"/>
          <p:cNvPicPr>
            <a:picLocks noChangeAspect="1"/>
          </p:cNvPicPr>
          <p:nvPr/>
        </p:nvPicPr>
        <p:blipFill rotWithShape="1">
          <a:blip r:embed="rId4">
            <a:extLst>
              <a:ext uri="{28A0092B-C50C-407E-A947-70E740481C1C}">
                <a14:useLocalDpi xmlns:a14="http://schemas.microsoft.com/office/drawing/2010/main" val="0"/>
              </a:ext>
            </a:extLst>
          </a:blip>
          <a:srcRect l="3936" t="32565" r="4533"/>
          <a:stretch/>
        </p:blipFill>
        <p:spPr>
          <a:xfrm>
            <a:off x="6369607" y="2367320"/>
            <a:ext cx="2306081" cy="1698991"/>
          </a:xfrm>
          <a:prstGeom prst="rect">
            <a:avLst/>
          </a:prstGeom>
        </p:spPr>
      </p:pic>
      <p:pic>
        <p:nvPicPr>
          <p:cNvPr id="1026" name="Picture 2" descr="S:\91204_BEEP\Valokuvat\Lämpökamera\IR_0228.jpg"/>
          <p:cNvPicPr>
            <a:picLocks noChangeAspect="1" noChangeArrowheads="1"/>
          </p:cNvPicPr>
          <p:nvPr/>
        </p:nvPicPr>
        <p:blipFill rotWithShape="1">
          <a:blip r:embed="rId5">
            <a:extLst>
              <a:ext uri="{28A0092B-C50C-407E-A947-70E740481C1C}">
                <a14:useLocalDpi xmlns:a14="http://schemas.microsoft.com/office/drawing/2010/main" val="0"/>
              </a:ext>
            </a:extLst>
          </a:blip>
          <a:srcRect t="31907"/>
          <a:stretch/>
        </p:blipFill>
        <p:spPr bwMode="auto">
          <a:xfrm>
            <a:off x="6352531" y="4223584"/>
            <a:ext cx="2323157" cy="158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9" t="14358" r="2933" b="7172"/>
          <a:stretch/>
        </p:blipFill>
        <p:spPr bwMode="auto">
          <a:xfrm>
            <a:off x="468312" y="1160970"/>
            <a:ext cx="8419655" cy="435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76250"/>
            <a:ext cx="8229600" cy="792510"/>
          </a:xfrm>
        </p:spPr>
        <p:txBody>
          <a:bodyPr>
            <a:normAutofit/>
          </a:bodyPr>
          <a:lstStyle/>
          <a:p>
            <a:pPr algn="l" rtl="0"/>
            <a:r>
              <a:rPr lang="en" sz="2800" b="1" i="0" u="none" baseline="0"/>
              <a:t>Calculating heating system costs</a:t>
            </a:r>
          </a:p>
        </p:txBody>
      </p:sp>
      <p:sp>
        <p:nvSpPr>
          <p:cNvPr id="4" name="Rectangle 3"/>
          <p:cNvSpPr/>
          <p:nvPr/>
        </p:nvSpPr>
        <p:spPr>
          <a:xfrm rot="21313034">
            <a:off x="3263920" y="2653518"/>
            <a:ext cx="4187350" cy="2031325"/>
          </a:xfrm>
          <a:prstGeom prst="rect">
            <a:avLst/>
          </a:prstGeom>
          <a:solidFill>
            <a:schemeClr val="bg1"/>
          </a:solidFill>
          <a:ln w="76200">
            <a:solidFill>
              <a:schemeClr val="bg1"/>
            </a:solidFill>
          </a:ln>
        </p:spPr>
        <p:txBody>
          <a:bodyPr wrap="square">
            <a:spAutoFit/>
          </a:bodyPr>
          <a:lstStyle/>
          <a:p>
            <a:pPr marL="342900" indent="-342900" algn="l" rtl="0">
              <a:buFont typeface="Arial" panose="020B0604020202020204" pitchFamily="34" charset="0"/>
              <a:buChar char="•"/>
            </a:pPr>
            <a:r>
              <a:rPr lang="en" b="0" i="0" u="none" baseline="0" dirty="0"/>
              <a:t>Purchase prices</a:t>
            </a:r>
          </a:p>
          <a:p>
            <a:pPr marL="342900" indent="-342900" algn="l" rtl="0">
              <a:buFont typeface="Arial" panose="020B0604020202020204" pitchFamily="34" charset="0"/>
              <a:buChar char="•"/>
            </a:pPr>
            <a:r>
              <a:rPr lang="en" b="0" i="0" u="none" baseline="0" dirty="0"/>
              <a:t>Amount and price of delivered energy</a:t>
            </a:r>
          </a:p>
          <a:p>
            <a:pPr marL="342900" indent="-342900" algn="l" rtl="0">
              <a:buFont typeface="Arial" panose="020B0604020202020204" pitchFamily="34" charset="0"/>
              <a:buChar char="•"/>
            </a:pPr>
            <a:r>
              <a:rPr lang="en" b="0" i="0" u="none" baseline="0" dirty="0"/>
              <a:t>Constant basic fees</a:t>
            </a:r>
          </a:p>
          <a:p>
            <a:pPr marL="342900" indent="-342900" algn="l" rtl="0">
              <a:buFont typeface="Arial" panose="020B0604020202020204" pitchFamily="34" charset="0"/>
              <a:buChar char="•"/>
            </a:pPr>
            <a:r>
              <a:rPr lang="en" b="0" i="0" u="none" baseline="0" dirty="0"/>
              <a:t>Price development in the future</a:t>
            </a:r>
          </a:p>
          <a:p>
            <a:pPr marL="342900" indent="-342900" algn="l" rtl="0">
              <a:buFont typeface="Arial" panose="020B0604020202020204" pitchFamily="34" charset="0"/>
              <a:buChar char="•"/>
            </a:pPr>
            <a:r>
              <a:rPr lang="en" b="0" i="0" u="none" baseline="0" dirty="0"/>
              <a:t>Reference rate</a:t>
            </a:r>
          </a:p>
          <a:p>
            <a:pPr marL="342900" indent="-342900" algn="l" rtl="0">
              <a:buFont typeface="Arial" panose="020B0604020202020204" pitchFamily="34" charset="0"/>
              <a:buChar char="•"/>
            </a:pPr>
            <a:r>
              <a:rPr lang="en" b="0" i="0" u="none" baseline="0" dirty="0"/>
              <a:t>Maintenance and repair costs</a:t>
            </a:r>
          </a:p>
        </p:txBody>
      </p:sp>
      <p:sp>
        <p:nvSpPr>
          <p:cNvPr id="6" name="Tekstiruutu 5"/>
          <p:cNvSpPr txBox="1"/>
          <p:nvPr/>
        </p:nvSpPr>
        <p:spPr>
          <a:xfrm>
            <a:off x="457200" y="5517232"/>
            <a:ext cx="8218488" cy="461665"/>
          </a:xfrm>
          <a:prstGeom prst="rect">
            <a:avLst/>
          </a:prstGeom>
          <a:noFill/>
        </p:spPr>
        <p:txBody>
          <a:bodyPr wrap="square" rtlCol="0">
            <a:spAutoFit/>
          </a:bodyPr>
          <a:lstStyle/>
          <a:p>
            <a:pPr algn="r" rtl="0"/>
            <a:r>
              <a:rPr lang="en" sz="2400" b="0" i="0" u="none" baseline="0">
                <a:hlinkClick r:id="rId4"/>
              </a:rPr>
              <a:t>www.lammitysvertailu.eneuvonta.fi</a:t>
            </a:r>
            <a:endParaRPr lang="en" sz="2400"/>
          </a:p>
        </p:txBody>
      </p:sp>
      <p:sp>
        <p:nvSpPr>
          <p:cNvPr id="3" name="Tekstiruutu 2">
            <a:extLst>
              <a:ext uri="{FF2B5EF4-FFF2-40B4-BE49-F238E27FC236}">
                <a16:creationId xmlns:a16="http://schemas.microsoft.com/office/drawing/2014/main" id="{13253DE5-49A8-4E3E-956A-13296C5298BC}"/>
              </a:ext>
            </a:extLst>
          </p:cNvPr>
          <p:cNvSpPr txBox="1"/>
          <p:nvPr/>
        </p:nvSpPr>
        <p:spPr>
          <a:xfrm>
            <a:off x="721485" y="1366977"/>
            <a:ext cx="1351652" cy="276999"/>
          </a:xfrm>
          <a:prstGeom prst="rect">
            <a:avLst/>
          </a:prstGeom>
          <a:noFill/>
        </p:spPr>
        <p:txBody>
          <a:bodyPr wrap="none" rtlCol="0">
            <a:spAutoFit/>
          </a:bodyPr>
          <a:lstStyle/>
          <a:p>
            <a:r>
              <a:rPr lang="fi-FI" sz="1200" dirty="0" err="1"/>
              <a:t>Electrical</a:t>
            </a:r>
            <a:r>
              <a:rPr lang="fi-FI" sz="1200" dirty="0"/>
              <a:t> </a:t>
            </a:r>
            <a:r>
              <a:rPr lang="fi-FI" sz="1200" dirty="0" err="1"/>
              <a:t>heating</a:t>
            </a:r>
            <a:endParaRPr lang="fi-FI" sz="1200" dirty="0"/>
          </a:p>
        </p:txBody>
      </p:sp>
      <p:sp>
        <p:nvSpPr>
          <p:cNvPr id="7" name="Tekstiruutu 6">
            <a:extLst>
              <a:ext uri="{FF2B5EF4-FFF2-40B4-BE49-F238E27FC236}">
                <a16:creationId xmlns:a16="http://schemas.microsoft.com/office/drawing/2014/main" id="{9C01E39E-F9C0-473C-B219-C65E88AEBB97}"/>
              </a:ext>
            </a:extLst>
          </p:cNvPr>
          <p:cNvSpPr txBox="1"/>
          <p:nvPr/>
        </p:nvSpPr>
        <p:spPr>
          <a:xfrm>
            <a:off x="2235632" y="1814980"/>
            <a:ext cx="372218" cy="276999"/>
          </a:xfrm>
          <a:prstGeom prst="rect">
            <a:avLst/>
          </a:prstGeom>
          <a:noFill/>
        </p:spPr>
        <p:txBody>
          <a:bodyPr wrap="none" rtlCol="0">
            <a:spAutoFit/>
          </a:bodyPr>
          <a:lstStyle/>
          <a:p>
            <a:r>
              <a:rPr lang="fi-FI" sz="1200" dirty="0" err="1"/>
              <a:t>Oil</a:t>
            </a:r>
            <a:endParaRPr lang="fi-FI" sz="1200" dirty="0"/>
          </a:p>
        </p:txBody>
      </p:sp>
      <p:sp>
        <p:nvSpPr>
          <p:cNvPr id="8" name="Tekstiruutu 7">
            <a:extLst>
              <a:ext uri="{FF2B5EF4-FFF2-40B4-BE49-F238E27FC236}">
                <a16:creationId xmlns:a16="http://schemas.microsoft.com/office/drawing/2014/main" id="{AE56959C-6DAF-4ADF-8FF6-AFA946A806CA}"/>
              </a:ext>
            </a:extLst>
          </p:cNvPr>
          <p:cNvSpPr txBox="1"/>
          <p:nvPr/>
        </p:nvSpPr>
        <p:spPr>
          <a:xfrm>
            <a:off x="457200" y="2113154"/>
            <a:ext cx="2419252" cy="276999"/>
          </a:xfrm>
          <a:prstGeom prst="rect">
            <a:avLst/>
          </a:prstGeom>
          <a:noFill/>
        </p:spPr>
        <p:txBody>
          <a:bodyPr wrap="none" rtlCol="0">
            <a:spAutoFit/>
          </a:bodyPr>
          <a:lstStyle/>
          <a:p>
            <a:r>
              <a:rPr lang="fi-FI" sz="1200" dirty="0" err="1"/>
              <a:t>Outdoor</a:t>
            </a:r>
            <a:r>
              <a:rPr lang="fi-FI" sz="1200" dirty="0"/>
              <a:t> </a:t>
            </a:r>
            <a:r>
              <a:rPr lang="fi-FI" sz="1200" dirty="0" err="1"/>
              <a:t>water</a:t>
            </a:r>
            <a:r>
              <a:rPr lang="fi-FI" sz="1200" dirty="0"/>
              <a:t> </a:t>
            </a:r>
            <a:r>
              <a:rPr lang="fi-FI" sz="1200" dirty="0" err="1"/>
              <a:t>heat</a:t>
            </a:r>
            <a:r>
              <a:rPr lang="fi-FI" sz="1200" dirty="0"/>
              <a:t> </a:t>
            </a:r>
            <a:r>
              <a:rPr lang="fi-FI" sz="1200" dirty="0" err="1"/>
              <a:t>pump</a:t>
            </a:r>
            <a:r>
              <a:rPr lang="fi-FI" sz="1200" dirty="0"/>
              <a:t> and </a:t>
            </a:r>
            <a:r>
              <a:rPr lang="fi-FI" sz="1200" dirty="0" err="1"/>
              <a:t>oil</a:t>
            </a:r>
            <a:endParaRPr lang="fi-FI" sz="1200" dirty="0"/>
          </a:p>
        </p:txBody>
      </p:sp>
      <p:sp>
        <p:nvSpPr>
          <p:cNvPr id="9" name="Tekstiruutu 8">
            <a:extLst>
              <a:ext uri="{FF2B5EF4-FFF2-40B4-BE49-F238E27FC236}">
                <a16:creationId xmlns:a16="http://schemas.microsoft.com/office/drawing/2014/main" id="{F791B384-2562-4D01-9A9B-BA66841E74A7}"/>
              </a:ext>
            </a:extLst>
          </p:cNvPr>
          <p:cNvSpPr txBox="1"/>
          <p:nvPr/>
        </p:nvSpPr>
        <p:spPr>
          <a:xfrm>
            <a:off x="606757" y="2678701"/>
            <a:ext cx="1726755" cy="276999"/>
          </a:xfrm>
          <a:prstGeom prst="rect">
            <a:avLst/>
          </a:prstGeom>
          <a:noFill/>
        </p:spPr>
        <p:txBody>
          <a:bodyPr wrap="none" rtlCol="0">
            <a:spAutoFit/>
          </a:bodyPr>
          <a:lstStyle/>
          <a:p>
            <a:r>
              <a:rPr lang="fi-FI" sz="1200" dirty="0" err="1"/>
              <a:t>Electrical</a:t>
            </a:r>
            <a:r>
              <a:rPr lang="fi-FI" sz="1200" dirty="0"/>
              <a:t> and </a:t>
            </a:r>
            <a:r>
              <a:rPr lang="fi-FI" sz="1200" dirty="0" err="1"/>
              <a:t>fireplace</a:t>
            </a:r>
            <a:endParaRPr lang="fi-FI" sz="1200" dirty="0"/>
          </a:p>
        </p:txBody>
      </p:sp>
      <p:sp>
        <p:nvSpPr>
          <p:cNvPr id="10" name="Tekstiruutu 9">
            <a:extLst>
              <a:ext uri="{FF2B5EF4-FFF2-40B4-BE49-F238E27FC236}">
                <a16:creationId xmlns:a16="http://schemas.microsoft.com/office/drawing/2014/main" id="{22B04904-E8E5-4709-BBC0-B2AC0F238778}"/>
              </a:ext>
            </a:extLst>
          </p:cNvPr>
          <p:cNvSpPr txBox="1"/>
          <p:nvPr/>
        </p:nvSpPr>
        <p:spPr>
          <a:xfrm>
            <a:off x="850472" y="3152001"/>
            <a:ext cx="1292341" cy="276999"/>
          </a:xfrm>
          <a:prstGeom prst="rect">
            <a:avLst/>
          </a:prstGeom>
          <a:noFill/>
        </p:spPr>
        <p:txBody>
          <a:bodyPr wrap="none" rtlCol="0">
            <a:spAutoFit/>
          </a:bodyPr>
          <a:lstStyle/>
          <a:p>
            <a:r>
              <a:rPr lang="fi-FI" sz="1200" dirty="0" err="1"/>
              <a:t>Oil</a:t>
            </a:r>
            <a:r>
              <a:rPr lang="fi-FI" sz="1200" dirty="0"/>
              <a:t> and </a:t>
            </a:r>
            <a:r>
              <a:rPr lang="fi-FI" sz="1200" dirty="0" err="1"/>
              <a:t>fireplace</a:t>
            </a:r>
            <a:endParaRPr lang="fi-FI" sz="1200" dirty="0"/>
          </a:p>
        </p:txBody>
      </p:sp>
      <p:sp>
        <p:nvSpPr>
          <p:cNvPr id="11" name="Tekstiruutu 10">
            <a:extLst>
              <a:ext uri="{FF2B5EF4-FFF2-40B4-BE49-F238E27FC236}">
                <a16:creationId xmlns:a16="http://schemas.microsoft.com/office/drawing/2014/main" id="{D8A6C375-5587-4FB7-99BA-006B9095BD88}"/>
              </a:ext>
            </a:extLst>
          </p:cNvPr>
          <p:cNvSpPr txBox="1"/>
          <p:nvPr/>
        </p:nvSpPr>
        <p:spPr>
          <a:xfrm>
            <a:off x="95722" y="3429000"/>
            <a:ext cx="3142207" cy="276999"/>
          </a:xfrm>
          <a:prstGeom prst="rect">
            <a:avLst/>
          </a:prstGeom>
          <a:noFill/>
        </p:spPr>
        <p:txBody>
          <a:bodyPr wrap="none" rtlCol="0">
            <a:spAutoFit/>
          </a:bodyPr>
          <a:lstStyle/>
          <a:p>
            <a:r>
              <a:rPr lang="fi-FI" sz="1200" dirty="0" err="1"/>
              <a:t>Electrical</a:t>
            </a:r>
            <a:r>
              <a:rPr lang="fi-FI" sz="1200" dirty="0"/>
              <a:t> </a:t>
            </a:r>
            <a:r>
              <a:rPr lang="fi-FI" sz="1200" dirty="0" err="1"/>
              <a:t>heating</a:t>
            </a:r>
            <a:r>
              <a:rPr lang="fi-FI" sz="1200" dirty="0"/>
              <a:t> and air-</a:t>
            </a:r>
            <a:r>
              <a:rPr lang="fi-FI" sz="1200" dirty="0" err="1"/>
              <a:t>source</a:t>
            </a:r>
            <a:r>
              <a:rPr lang="fi-FI" sz="1200" dirty="0"/>
              <a:t> </a:t>
            </a:r>
            <a:r>
              <a:rPr lang="fi-FI" sz="1200" dirty="0" err="1"/>
              <a:t>heat</a:t>
            </a:r>
            <a:r>
              <a:rPr lang="fi-FI" sz="1200" dirty="0"/>
              <a:t> </a:t>
            </a:r>
            <a:r>
              <a:rPr lang="fi-FI" sz="1200" dirty="0" err="1"/>
              <a:t>pump</a:t>
            </a:r>
            <a:endParaRPr lang="fi-FI" sz="1200" dirty="0"/>
          </a:p>
        </p:txBody>
      </p:sp>
      <p:sp>
        <p:nvSpPr>
          <p:cNvPr id="12" name="Tekstiruutu 11">
            <a:extLst>
              <a:ext uri="{FF2B5EF4-FFF2-40B4-BE49-F238E27FC236}">
                <a16:creationId xmlns:a16="http://schemas.microsoft.com/office/drawing/2014/main" id="{85147300-3E3E-4C99-BC60-35C202491E95}"/>
              </a:ext>
            </a:extLst>
          </p:cNvPr>
          <p:cNvSpPr txBox="1"/>
          <p:nvPr/>
        </p:nvSpPr>
        <p:spPr>
          <a:xfrm>
            <a:off x="699360" y="3919118"/>
            <a:ext cx="2162772" cy="276999"/>
          </a:xfrm>
          <a:prstGeom prst="rect">
            <a:avLst/>
          </a:prstGeom>
          <a:noFill/>
        </p:spPr>
        <p:txBody>
          <a:bodyPr wrap="none" rtlCol="0">
            <a:spAutoFit/>
          </a:bodyPr>
          <a:lstStyle/>
          <a:p>
            <a:r>
              <a:rPr lang="fi-FI" sz="1200" dirty="0" err="1"/>
              <a:t>Oil</a:t>
            </a:r>
            <a:r>
              <a:rPr lang="fi-FI" sz="1200" dirty="0"/>
              <a:t> and air-</a:t>
            </a:r>
            <a:r>
              <a:rPr lang="fi-FI" sz="1200" dirty="0" err="1"/>
              <a:t>source</a:t>
            </a:r>
            <a:r>
              <a:rPr lang="fi-FI" sz="1200" dirty="0"/>
              <a:t> </a:t>
            </a:r>
            <a:r>
              <a:rPr lang="fi-FI" sz="1200" dirty="0" err="1"/>
              <a:t>heat</a:t>
            </a:r>
            <a:r>
              <a:rPr lang="fi-FI" sz="1200" dirty="0"/>
              <a:t> </a:t>
            </a:r>
            <a:r>
              <a:rPr lang="fi-FI" sz="1200" dirty="0" err="1"/>
              <a:t>pump</a:t>
            </a:r>
            <a:endParaRPr lang="fi-FI" sz="1200" dirty="0"/>
          </a:p>
        </p:txBody>
      </p:sp>
      <p:sp>
        <p:nvSpPr>
          <p:cNvPr id="13" name="Tekstiruutu 12">
            <a:extLst>
              <a:ext uri="{FF2B5EF4-FFF2-40B4-BE49-F238E27FC236}">
                <a16:creationId xmlns:a16="http://schemas.microsoft.com/office/drawing/2014/main" id="{E39F9F36-5B17-43CB-B04C-8B26A1DCB6CD}"/>
              </a:ext>
            </a:extLst>
          </p:cNvPr>
          <p:cNvSpPr txBox="1"/>
          <p:nvPr/>
        </p:nvSpPr>
        <p:spPr>
          <a:xfrm>
            <a:off x="235057" y="4329347"/>
            <a:ext cx="3262432" cy="276999"/>
          </a:xfrm>
          <a:prstGeom prst="rect">
            <a:avLst/>
          </a:prstGeom>
          <a:noFill/>
        </p:spPr>
        <p:txBody>
          <a:bodyPr wrap="none" rtlCol="0">
            <a:spAutoFit/>
          </a:bodyPr>
          <a:lstStyle/>
          <a:p>
            <a:r>
              <a:rPr lang="fi-FI" sz="1200" dirty="0" err="1"/>
              <a:t>Electrical</a:t>
            </a:r>
            <a:r>
              <a:rPr lang="fi-FI" sz="1200" dirty="0"/>
              <a:t>, air-</a:t>
            </a:r>
            <a:r>
              <a:rPr lang="fi-FI" sz="1200" dirty="0" err="1"/>
              <a:t>source</a:t>
            </a:r>
            <a:r>
              <a:rPr lang="fi-FI" sz="1200" dirty="0"/>
              <a:t> </a:t>
            </a:r>
            <a:r>
              <a:rPr lang="fi-FI" sz="1200" dirty="0" err="1"/>
              <a:t>heat</a:t>
            </a:r>
            <a:r>
              <a:rPr lang="fi-FI" sz="1200" dirty="0"/>
              <a:t> </a:t>
            </a:r>
            <a:r>
              <a:rPr lang="fi-FI" sz="1200" dirty="0" err="1"/>
              <a:t>pump</a:t>
            </a:r>
            <a:r>
              <a:rPr lang="fi-FI" sz="1200" dirty="0"/>
              <a:t> and </a:t>
            </a:r>
            <a:r>
              <a:rPr lang="fi-FI" sz="1200" dirty="0" err="1"/>
              <a:t>fireplace</a:t>
            </a:r>
            <a:endParaRPr lang="fi-FI" sz="1200" dirty="0"/>
          </a:p>
        </p:txBody>
      </p:sp>
      <p:sp>
        <p:nvSpPr>
          <p:cNvPr id="14" name="Tekstiruutu 13">
            <a:extLst>
              <a:ext uri="{FF2B5EF4-FFF2-40B4-BE49-F238E27FC236}">
                <a16:creationId xmlns:a16="http://schemas.microsoft.com/office/drawing/2014/main" id="{0056EC37-88EA-438C-86D0-27DC3ECD5CAC}"/>
              </a:ext>
            </a:extLst>
          </p:cNvPr>
          <p:cNvSpPr txBox="1"/>
          <p:nvPr/>
        </p:nvSpPr>
        <p:spPr>
          <a:xfrm>
            <a:off x="606757" y="4841257"/>
            <a:ext cx="2828018" cy="276999"/>
          </a:xfrm>
          <a:prstGeom prst="rect">
            <a:avLst/>
          </a:prstGeom>
          <a:noFill/>
        </p:spPr>
        <p:txBody>
          <a:bodyPr wrap="none" rtlCol="0">
            <a:spAutoFit/>
          </a:bodyPr>
          <a:lstStyle/>
          <a:p>
            <a:r>
              <a:rPr lang="fi-FI" sz="1200" dirty="0" err="1"/>
              <a:t>Oil</a:t>
            </a:r>
            <a:r>
              <a:rPr lang="fi-FI" sz="1200" dirty="0"/>
              <a:t>, air-</a:t>
            </a:r>
            <a:r>
              <a:rPr lang="fi-FI" sz="1200" dirty="0" err="1"/>
              <a:t>source</a:t>
            </a:r>
            <a:r>
              <a:rPr lang="fi-FI" sz="1200" dirty="0"/>
              <a:t> </a:t>
            </a:r>
            <a:r>
              <a:rPr lang="fi-FI" sz="1200" dirty="0" err="1"/>
              <a:t>heat</a:t>
            </a:r>
            <a:r>
              <a:rPr lang="fi-FI" sz="1200" dirty="0"/>
              <a:t> </a:t>
            </a:r>
            <a:r>
              <a:rPr lang="fi-FI" sz="1200" dirty="0" err="1"/>
              <a:t>pump</a:t>
            </a:r>
            <a:r>
              <a:rPr lang="fi-FI" sz="1200" dirty="0"/>
              <a:t> and </a:t>
            </a:r>
            <a:r>
              <a:rPr lang="fi-FI" sz="1200" dirty="0" err="1"/>
              <a:t>fireplace</a:t>
            </a:r>
            <a:endParaRPr lang="fi-FI" sz="1200" dirty="0"/>
          </a:p>
        </p:txBody>
      </p:sp>
    </p:spTree>
    <p:extLst>
      <p:ext uri="{BB962C8B-B14F-4D97-AF65-F5344CB8AC3E}">
        <p14:creationId xmlns:p14="http://schemas.microsoft.com/office/powerpoint/2010/main" val="236136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Exercises </a:t>
            </a:r>
            <a:br>
              <a:rPr lang="en"/>
            </a:br>
            <a:endParaRPr lang="en"/>
          </a:p>
        </p:txBody>
      </p:sp>
      <p:sp>
        <p:nvSpPr>
          <p:cNvPr id="3" name="Content Placeholder 2"/>
          <p:cNvSpPr>
            <a:spLocks noGrp="1"/>
          </p:cNvSpPr>
          <p:nvPr>
            <p:ph idx="1"/>
          </p:nvPr>
        </p:nvSpPr>
        <p:spPr/>
        <p:txBody>
          <a:bodyPr/>
          <a:lstStyle/>
          <a:p>
            <a:pPr algn="l" rtl="0"/>
            <a:r>
              <a:rPr lang="en" b="0" i="0" u="none" baseline="0"/>
              <a:t>How much energy is consumed in your house yearly?</a:t>
            </a:r>
          </a:p>
          <a:p>
            <a:pPr algn="l" rtl="0"/>
            <a:r>
              <a:rPr lang="en" b="0" i="0" u="none" baseline="0"/>
              <a:t>How much of it is used for heating?</a:t>
            </a:r>
          </a:p>
          <a:p>
            <a:pPr algn="l" rtl="0"/>
            <a:r>
              <a:rPr lang="en" b="0" i="0" u="none" baseline="0"/>
              <a:t>What is the average energy consumption of various electrical devices per day and year?</a:t>
            </a:r>
          </a:p>
          <a:p>
            <a:pPr algn="l" rtl="0"/>
            <a:r>
              <a:rPr lang="en" b="0" i="0" u="none" baseline="0"/>
              <a:t>Which measures can be taken to reduce the energy bill?</a:t>
            </a:r>
          </a:p>
          <a:p>
            <a:endParaRPr lang="en"/>
          </a:p>
        </p:txBody>
      </p:sp>
    </p:spTree>
    <p:extLst>
      <p:ext uri="{BB962C8B-B14F-4D97-AF65-F5344CB8AC3E}">
        <p14:creationId xmlns:p14="http://schemas.microsoft.com/office/powerpoint/2010/main" val="285411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 sz="2800" b="1" i="0" u="none" baseline="0" dirty="0"/>
              <a:t>Example: A 100 m</a:t>
            </a:r>
            <a:r>
              <a:rPr lang="en" sz="2800" b="1" i="0" u="none" baseline="30000" dirty="0"/>
              <a:t>2 </a:t>
            </a:r>
            <a:r>
              <a:rPr lang="en" sz="2800" b="1" i="0" u="none" baseline="0" dirty="0"/>
              <a:t>house in Tampere built in 1990 (according to 1985–2003 standard)</a:t>
            </a:r>
            <a:br>
              <a:rPr lang="en" sz="2800" dirty="0"/>
            </a:br>
            <a:endParaRPr lang="en" sz="2800" dirty="0"/>
          </a:p>
        </p:txBody>
      </p:sp>
      <p:sp>
        <p:nvSpPr>
          <p:cNvPr id="3" name="Content Placeholder 2"/>
          <p:cNvSpPr>
            <a:spLocks noGrp="1"/>
          </p:cNvSpPr>
          <p:nvPr>
            <p:ph sz="half" idx="1"/>
          </p:nvPr>
        </p:nvSpPr>
        <p:spPr>
          <a:xfrm>
            <a:off x="457200" y="1773238"/>
            <a:ext cx="4038600" cy="4267965"/>
          </a:xfrm>
        </p:spPr>
        <p:txBody>
          <a:bodyPr>
            <a:noAutofit/>
          </a:bodyPr>
          <a:lstStyle/>
          <a:p>
            <a:pPr marL="0" indent="0" algn="l" rtl="0">
              <a:lnSpc>
                <a:spcPct val="120000"/>
              </a:lnSpc>
              <a:spcBef>
                <a:spcPts val="0"/>
              </a:spcBef>
              <a:buNone/>
            </a:pPr>
            <a:r>
              <a:rPr lang="en" sz="1600" b="1" i="0" u="none" baseline="0" dirty="0"/>
              <a:t>Yearly consumption</a:t>
            </a:r>
          </a:p>
          <a:p>
            <a:pPr algn="l" rtl="0">
              <a:lnSpc>
                <a:spcPct val="120000"/>
              </a:lnSpc>
              <a:spcBef>
                <a:spcPts val="0"/>
              </a:spcBef>
            </a:pPr>
            <a:r>
              <a:rPr lang="en" sz="1600" b="0" i="0" u="none" baseline="0" dirty="0"/>
              <a:t>Volume 250 m</a:t>
            </a:r>
            <a:r>
              <a:rPr lang="en" sz="1600" b="0" i="0" u="none" baseline="30000" dirty="0"/>
              <a:t>3</a:t>
            </a:r>
            <a:r>
              <a:rPr lang="en" sz="1600" b="0" i="0" u="none" baseline="0" dirty="0"/>
              <a:t> </a:t>
            </a:r>
            <a:br>
              <a:rPr lang="en" sz="1600" dirty="0"/>
            </a:br>
            <a:r>
              <a:rPr lang="en" sz="1600" b="0" i="0" u="none" baseline="0" dirty="0"/>
              <a:t>→ Ventilation 125 m</a:t>
            </a:r>
            <a:r>
              <a:rPr lang="en" sz="1600" b="0" i="0" u="none" baseline="30000" dirty="0"/>
              <a:t>3</a:t>
            </a:r>
            <a:r>
              <a:rPr lang="en" sz="1600" b="0" i="0" u="none" baseline="0" dirty="0"/>
              <a:t>/h (0.5 times/h)</a:t>
            </a:r>
          </a:p>
          <a:p>
            <a:pPr algn="l" rtl="0">
              <a:lnSpc>
                <a:spcPct val="120000"/>
              </a:lnSpc>
              <a:spcBef>
                <a:spcPts val="0"/>
              </a:spcBef>
            </a:pPr>
            <a:r>
              <a:rPr lang="en" sz="1600" b="0" i="0" u="none" baseline="0" dirty="0"/>
              <a:t>Ventilation consumes ca. 9,000 kWh </a:t>
            </a:r>
            <a:br>
              <a:rPr lang="en" sz="1600" dirty="0"/>
            </a:br>
            <a:r>
              <a:rPr lang="en" sz="1600" b="0" i="0" u="none" baseline="0" dirty="0"/>
              <a:t>without heat recovery.</a:t>
            </a:r>
          </a:p>
          <a:p>
            <a:pPr algn="l" rtl="0">
              <a:lnSpc>
                <a:spcPct val="120000"/>
              </a:lnSpc>
              <a:spcBef>
                <a:spcPts val="0"/>
              </a:spcBef>
            </a:pPr>
            <a:r>
              <a:rPr lang="en" sz="1600" b="0" i="0" u="none" baseline="0" dirty="0"/>
              <a:t>Energy transfer through the building envelope ca. 15,000 kWh</a:t>
            </a:r>
          </a:p>
          <a:p>
            <a:pPr algn="l" rtl="0">
              <a:lnSpc>
                <a:spcPct val="120000"/>
              </a:lnSpc>
              <a:spcBef>
                <a:spcPts val="0"/>
              </a:spcBef>
            </a:pPr>
            <a:r>
              <a:rPr lang="en" sz="1600" b="0" i="0" u="none" baseline="0" dirty="0"/>
              <a:t>One resident uses ca. 1,000 kWh to heat domestic water.</a:t>
            </a:r>
          </a:p>
          <a:p>
            <a:pPr algn="l" rtl="0">
              <a:lnSpc>
                <a:spcPct val="120000"/>
              </a:lnSpc>
              <a:spcBef>
                <a:spcPts val="0"/>
              </a:spcBef>
            </a:pPr>
            <a:r>
              <a:rPr lang="en" sz="1600" b="0" i="0" u="none" baseline="0" dirty="0"/>
              <a:t>Family of four uses energy ca. 28,000 kWh in total.</a:t>
            </a:r>
          </a:p>
          <a:p>
            <a:pPr algn="l" rtl="0">
              <a:lnSpc>
                <a:spcPct val="120000"/>
              </a:lnSpc>
              <a:spcBef>
                <a:spcPts val="0"/>
              </a:spcBef>
            </a:pPr>
            <a:endParaRPr lang="en" sz="1600" dirty="0"/>
          </a:p>
          <a:p>
            <a:pPr marL="0" indent="0" algn="l" rtl="0">
              <a:lnSpc>
                <a:spcPct val="120000"/>
              </a:lnSpc>
              <a:spcBef>
                <a:spcPts val="0"/>
              </a:spcBef>
              <a:buNone/>
            </a:pPr>
            <a:r>
              <a:rPr lang="en" sz="1800" b="1" i="0" u="none" baseline="0" dirty="0"/>
              <a:t>Settings and user behaviour determine the eventual savings.</a:t>
            </a:r>
          </a:p>
          <a:p>
            <a:pPr algn="l" rtl="0">
              <a:lnSpc>
                <a:spcPct val="120000"/>
              </a:lnSpc>
              <a:spcBef>
                <a:spcPts val="0"/>
              </a:spcBef>
            </a:pPr>
            <a:endParaRPr lang="en" sz="1600" dirty="0"/>
          </a:p>
          <a:p>
            <a:pPr marL="0" indent="0" algn="l" rtl="0">
              <a:lnSpc>
                <a:spcPct val="120000"/>
              </a:lnSpc>
              <a:spcBef>
                <a:spcPts val="0"/>
              </a:spcBef>
              <a:buNone/>
            </a:pPr>
            <a:endParaRPr lang="en" sz="1600" b="1" dirty="0"/>
          </a:p>
        </p:txBody>
      </p:sp>
      <p:sp>
        <p:nvSpPr>
          <p:cNvPr id="4" name="Content Placeholder 3">
            <a:extLst>
              <a:ext uri="{FF2B5EF4-FFF2-40B4-BE49-F238E27FC236}">
                <a16:creationId xmlns:a16="http://schemas.microsoft.com/office/drawing/2014/main" id="{4ADD53D9-1EF7-454B-93EE-6ED99C4A0F22}"/>
              </a:ext>
            </a:extLst>
          </p:cNvPr>
          <p:cNvSpPr>
            <a:spLocks noGrp="1"/>
          </p:cNvSpPr>
          <p:nvPr>
            <p:ph sz="half" idx="2"/>
          </p:nvPr>
        </p:nvSpPr>
        <p:spPr/>
        <p:txBody>
          <a:bodyPr>
            <a:normAutofit fontScale="92500" lnSpcReduction="10000"/>
          </a:bodyPr>
          <a:lstStyle/>
          <a:p>
            <a:pPr marL="0" indent="0" algn="l" rtl="0">
              <a:lnSpc>
                <a:spcPct val="120000"/>
              </a:lnSpc>
              <a:spcBef>
                <a:spcPts val="0"/>
              </a:spcBef>
              <a:buNone/>
            </a:pPr>
            <a:r>
              <a:rPr lang="en" sz="1700" b="1" i="0" u="none" baseline="0" dirty="0"/>
              <a:t>Examples of saving measures for heating</a:t>
            </a:r>
          </a:p>
          <a:p>
            <a:pPr algn="l" rtl="0">
              <a:lnSpc>
                <a:spcPct val="120000"/>
              </a:lnSpc>
              <a:spcBef>
                <a:spcPts val="0"/>
              </a:spcBef>
            </a:pPr>
            <a:r>
              <a:rPr lang="en" sz="1700" b="0" i="0" u="none" baseline="0" dirty="0"/>
              <a:t>Geothermal pump savings </a:t>
            </a:r>
            <a:br>
              <a:rPr lang="en" sz="1700" dirty="0"/>
            </a:br>
            <a:r>
              <a:rPr lang="en" sz="1700" b="0" i="0" u="none" baseline="0" dirty="0"/>
              <a:t>18,000–21,000 kWh (excl. HRV)</a:t>
            </a:r>
          </a:p>
          <a:p>
            <a:pPr algn="l" rtl="0">
              <a:lnSpc>
                <a:spcPct val="120000"/>
              </a:lnSpc>
              <a:spcBef>
                <a:spcPts val="0"/>
              </a:spcBef>
            </a:pPr>
            <a:r>
              <a:rPr lang="en" sz="1700" b="0" i="0" u="none" baseline="0" dirty="0"/>
              <a:t>Air-source heat pump savings </a:t>
            </a:r>
            <a:br>
              <a:rPr lang="en" sz="1700" dirty="0"/>
            </a:br>
            <a:r>
              <a:rPr lang="en" sz="1700" b="0" i="0" u="none" baseline="0" dirty="0"/>
              <a:t>3,000–6,000 kWh</a:t>
            </a:r>
          </a:p>
          <a:p>
            <a:pPr algn="l" rtl="0">
              <a:lnSpc>
                <a:spcPct val="120000"/>
              </a:lnSpc>
              <a:spcBef>
                <a:spcPts val="0"/>
              </a:spcBef>
            </a:pPr>
            <a:r>
              <a:rPr lang="en" sz="1700" b="1" i="0" u="none" baseline="0" dirty="0"/>
              <a:t>HRV</a:t>
            </a:r>
            <a:r>
              <a:rPr lang="en" sz="1700" b="0" i="0" u="none" baseline="0" dirty="0"/>
              <a:t> saving potential ca. 70% of ventilation i.e. 6,300 kWh</a:t>
            </a:r>
          </a:p>
          <a:p>
            <a:pPr algn="l" rtl="0">
              <a:lnSpc>
                <a:spcPct val="120000"/>
              </a:lnSpc>
              <a:spcBef>
                <a:spcPts val="0"/>
              </a:spcBef>
            </a:pPr>
            <a:r>
              <a:rPr lang="en" sz="1700" b="1" i="0" u="none" baseline="0" dirty="0"/>
              <a:t>Geothermal+HRV</a:t>
            </a:r>
            <a:br>
              <a:rPr lang="en" sz="1700" b="1" dirty="0"/>
            </a:br>
            <a:r>
              <a:rPr lang="en" sz="1700" b="0" i="0" u="none" baseline="0" dirty="0"/>
              <a:t>savings ca. 20,000–22,000 kWh</a:t>
            </a:r>
          </a:p>
          <a:p>
            <a:pPr algn="l" rtl="0">
              <a:lnSpc>
                <a:spcPct val="120000"/>
              </a:lnSpc>
              <a:spcBef>
                <a:spcPts val="0"/>
              </a:spcBef>
            </a:pPr>
            <a:r>
              <a:rPr lang="en" sz="1700" b="1" i="0" u="none" baseline="0" dirty="0"/>
              <a:t>Air-source+HRV</a:t>
            </a:r>
            <a:br>
              <a:rPr lang="en" sz="1700" b="1" dirty="0"/>
            </a:br>
            <a:r>
              <a:rPr lang="en" sz="1700" b="0" i="0" u="none" baseline="0" dirty="0"/>
              <a:t>savings ca. 10,000–12,000 kWh</a:t>
            </a:r>
          </a:p>
          <a:p>
            <a:pPr lvl="1" algn="l" rtl="0">
              <a:lnSpc>
                <a:spcPct val="120000"/>
              </a:lnSpc>
              <a:spcBef>
                <a:spcPts val="0"/>
              </a:spcBef>
            </a:pPr>
            <a:r>
              <a:rPr lang="en" sz="1400" b="0" i="0" u="none" baseline="0" dirty="0"/>
              <a:t>Annual efficiency calculated </a:t>
            </a:r>
            <a:br>
              <a:rPr lang="en" sz="1400" dirty="0"/>
            </a:br>
            <a:r>
              <a:rPr lang="en" sz="1400" b="0" i="0" u="none" baseline="0" dirty="0"/>
              <a:t>Geothermal 3–4 and air-spurce pump 2–2.5 </a:t>
            </a:r>
          </a:p>
          <a:p>
            <a:pPr lvl="1" algn="l" rtl="0">
              <a:lnSpc>
                <a:spcPct val="120000"/>
              </a:lnSpc>
              <a:spcBef>
                <a:spcPts val="0"/>
              </a:spcBef>
            </a:pPr>
            <a:r>
              <a:rPr lang="en" sz="1400" b="0" i="0" u="none" baseline="0" dirty="0"/>
              <a:t>Domestic electricity use of </a:t>
            </a:r>
            <a:br>
              <a:rPr lang="en" sz="1400" dirty="0"/>
            </a:br>
            <a:r>
              <a:rPr lang="en" sz="1400" b="0" i="0" u="none" baseline="0" dirty="0"/>
              <a:t>4,000–5,000 kWh was not taken into account.</a:t>
            </a:r>
          </a:p>
          <a:p>
            <a:endParaRPr lang="en" dirty="0"/>
          </a:p>
        </p:txBody>
      </p:sp>
    </p:spTree>
    <p:extLst>
      <p:ext uri="{BB962C8B-B14F-4D97-AF65-F5344CB8AC3E}">
        <p14:creationId xmlns:p14="http://schemas.microsoft.com/office/powerpoint/2010/main" val="18567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a:t>To consider when selecting energy efficiency repair methods</a:t>
            </a:r>
          </a:p>
        </p:txBody>
      </p:sp>
      <p:sp>
        <p:nvSpPr>
          <p:cNvPr id="3" name="Sisällön paikkamerkki 2"/>
          <p:cNvSpPr>
            <a:spLocks noGrp="1"/>
          </p:cNvSpPr>
          <p:nvPr>
            <p:ph idx="1"/>
          </p:nvPr>
        </p:nvSpPr>
        <p:spPr>
          <a:xfrm>
            <a:off x="457200" y="1773238"/>
            <a:ext cx="8229600" cy="4370707"/>
          </a:xfrm>
        </p:spPr>
        <p:txBody>
          <a:bodyPr>
            <a:normAutofit fontScale="62500" lnSpcReduction="20000"/>
          </a:bodyPr>
          <a:lstStyle/>
          <a:p>
            <a:pPr algn="l" rtl="0"/>
            <a:r>
              <a:rPr lang="en" b="0" i="0" u="none" baseline="0" dirty="0"/>
              <a:t>Water-filled radiators combined with heat pumps and water-based </a:t>
            </a:r>
            <a:br>
              <a:rPr lang="en" dirty="0"/>
            </a:br>
            <a:r>
              <a:rPr lang="en" b="0" i="0" u="none" baseline="0" dirty="0"/>
              <a:t>heating distribution do not achieve as high efficiency as floor heating.  </a:t>
            </a:r>
          </a:p>
          <a:p>
            <a:pPr algn="l" rtl="0"/>
            <a:r>
              <a:rPr lang="en" b="0" i="0" u="none" baseline="0" dirty="0"/>
              <a:t>Two-panel radiators are a better match than one-panel radiators to be used with heat pumps.</a:t>
            </a:r>
          </a:p>
          <a:p>
            <a:pPr algn="l" rtl="0"/>
            <a:r>
              <a:rPr lang="en" b="0" i="0" u="none" baseline="0" dirty="0"/>
              <a:t>When using an air-source heat pump, it is easy to reduce room temperature during absence. (Not taken into account in previous slide’s example). </a:t>
            </a:r>
          </a:p>
          <a:p>
            <a:pPr algn="l" rtl="0"/>
            <a:r>
              <a:rPr lang="en" b="0" i="0" u="none" baseline="0" dirty="0"/>
              <a:t>In a garage or recreational facility, the temperature can be quickly risen for temporary use of the room with an air-source heat pump.</a:t>
            </a:r>
          </a:p>
          <a:p>
            <a:pPr algn="l" rtl="0"/>
            <a:r>
              <a:rPr lang="en" b="0" i="0" u="none" baseline="0" dirty="0"/>
              <a:t>The amount of energy gained from a pump using exhaust air is relatively small. It does not usually suffice as the main heating system in repair construction.</a:t>
            </a:r>
          </a:p>
          <a:p>
            <a:pPr algn="l" rtl="0"/>
            <a:r>
              <a:rPr lang="en" b="0" i="0" u="none" baseline="0" dirty="0"/>
              <a:t>Energy savings from installing mechanical and heat recovery ventilation may be scarce because air volumes usually increase at the same time and fans, too, consume energy.</a:t>
            </a:r>
          </a:p>
          <a:p>
            <a:pPr algn="l" rtl="0"/>
            <a:r>
              <a:rPr lang="en" b="0" i="0" u="none" baseline="0" dirty="0"/>
              <a:t>Airtightness of structures and system settings impact the efficiency ratio. </a:t>
            </a:r>
          </a:p>
          <a:p>
            <a:endParaRPr lang="en" dirty="0"/>
          </a:p>
          <a:p>
            <a:endParaRPr lang="en" dirty="0"/>
          </a:p>
        </p:txBody>
      </p:sp>
    </p:spTree>
    <p:extLst>
      <p:ext uri="{BB962C8B-B14F-4D97-AF65-F5344CB8AC3E}">
        <p14:creationId xmlns:p14="http://schemas.microsoft.com/office/powerpoint/2010/main" val="39656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Total system management?</a:t>
            </a:r>
          </a:p>
        </p:txBody>
      </p:sp>
      <p:sp>
        <p:nvSpPr>
          <p:cNvPr id="3" name="Content Placeholder 2"/>
          <p:cNvSpPr>
            <a:spLocks noGrp="1"/>
          </p:cNvSpPr>
          <p:nvPr>
            <p:ph idx="1"/>
          </p:nvPr>
        </p:nvSpPr>
        <p:spPr>
          <a:xfrm>
            <a:off x="457200" y="1270679"/>
            <a:ext cx="6464808" cy="4469259"/>
          </a:xfrm>
        </p:spPr>
        <p:txBody>
          <a:bodyPr>
            <a:normAutofit fontScale="85000" lnSpcReduction="20000"/>
          </a:bodyPr>
          <a:lstStyle/>
          <a:p>
            <a:pPr marL="0" indent="0" algn="l" rtl="0">
              <a:buNone/>
            </a:pPr>
            <a:r>
              <a:rPr lang="en" b="1" i="0" u="none" baseline="0" dirty="0"/>
              <a:t>The building’s windows and and balcony doors were replaced </a:t>
            </a:r>
          </a:p>
          <a:p>
            <a:pPr algn="l" rtl="0"/>
            <a:r>
              <a:rPr lang="en" b="0" i="0" u="none" baseline="0" dirty="0"/>
              <a:t>The airtightness of the building envelope improved and the quality of indoor air was reduced.</a:t>
            </a:r>
          </a:p>
          <a:p>
            <a:pPr algn="l" rtl="0"/>
            <a:r>
              <a:rPr lang="en" b="0" i="0" u="none" baseline="0" dirty="0"/>
              <a:t>Exhaust ventilation was set more effective, </a:t>
            </a:r>
            <a:br>
              <a:rPr lang="en" dirty="0"/>
            </a:br>
            <a:r>
              <a:rPr lang="en" b="0" i="0" u="none" baseline="0" dirty="0"/>
              <a:t>and in addition, windows need to be kept open.</a:t>
            </a:r>
          </a:p>
          <a:p>
            <a:pPr lvl="1" algn="l" rtl="0"/>
            <a:r>
              <a:rPr lang="en" b="0" i="0" u="none" baseline="0" dirty="0"/>
              <a:t>There was a sensation of draught.</a:t>
            </a:r>
          </a:p>
          <a:p>
            <a:pPr lvl="1" algn="l" rtl="0"/>
            <a:r>
              <a:rPr lang="en" b="0" i="0" u="none" baseline="0" dirty="0"/>
              <a:t>There was a need to increase heating. </a:t>
            </a:r>
          </a:p>
          <a:p>
            <a:pPr algn="l" rtl="0"/>
            <a:r>
              <a:rPr lang="en" b="0" i="0" u="none" baseline="0" dirty="0"/>
              <a:t>More energy was lost to exhaust air. </a:t>
            </a:r>
          </a:p>
          <a:p>
            <a:pPr algn="l" rtl="0"/>
            <a:r>
              <a:rPr lang="en" b="0" i="0" u="none" baseline="0" dirty="0"/>
              <a:t>The window renovation increased the energy consumption of the building that only had exhaust ventilation. </a:t>
            </a:r>
          </a:p>
          <a:p>
            <a:pPr marL="0" indent="0" algn="l" rtl="0">
              <a:buNone/>
            </a:pPr>
            <a:endParaRPr lang="en" b="1" dirty="0"/>
          </a:p>
        </p:txBody>
      </p:sp>
      <p:pic>
        <p:nvPicPr>
          <p:cNvPr id="7" name="Kuva 6"/>
          <p:cNvPicPr>
            <a:picLocks noChangeAspect="1"/>
          </p:cNvPicPr>
          <p:nvPr/>
        </p:nvPicPr>
        <p:blipFill rotWithShape="1">
          <a:blip r:embed="rId3">
            <a:extLst>
              <a:ext uri="{28A0092B-C50C-407E-A947-70E740481C1C}">
                <a14:useLocalDpi xmlns:a14="http://schemas.microsoft.com/office/drawing/2010/main" val="0"/>
              </a:ext>
            </a:extLst>
          </a:blip>
          <a:srcRect l="8188" t="12233" r="9175"/>
          <a:stretch/>
        </p:blipFill>
        <p:spPr>
          <a:xfrm>
            <a:off x="6922008" y="1773239"/>
            <a:ext cx="1746608" cy="1855029"/>
          </a:xfrm>
          <a:prstGeom prst="rect">
            <a:avLst/>
          </a:prstGeom>
        </p:spPr>
      </p:pic>
      <p:sp>
        <p:nvSpPr>
          <p:cNvPr id="8" name="Tekstiruutu 7"/>
          <p:cNvSpPr txBox="1"/>
          <p:nvPr/>
        </p:nvSpPr>
        <p:spPr>
          <a:xfrm>
            <a:off x="533749" y="5739938"/>
            <a:ext cx="8316599" cy="769441"/>
          </a:xfrm>
          <a:prstGeom prst="rect">
            <a:avLst/>
          </a:prstGeom>
          <a:noFill/>
        </p:spPr>
        <p:txBody>
          <a:bodyPr wrap="square" rtlCol="0">
            <a:spAutoFit/>
          </a:bodyPr>
          <a:lstStyle/>
          <a:p>
            <a:pPr algn="l" rtl="0"/>
            <a:r>
              <a:rPr lang="en" sz="2200" b="1" i="0" u="none" baseline="0" dirty="0"/>
              <a:t>A better alternative: mechanical supply-exhaust</a:t>
            </a:r>
            <a:br>
              <a:rPr lang="en" sz="2200" b="1" dirty="0"/>
            </a:br>
            <a:r>
              <a:rPr lang="en" sz="2200" b="1" i="0" u="none" baseline="0" dirty="0"/>
              <a:t>ventilation with efficient heat recovery.</a:t>
            </a:r>
            <a:endParaRPr lang="en" sz="2200" dirty="0"/>
          </a:p>
        </p:txBody>
      </p:sp>
    </p:spTree>
    <p:extLst>
      <p:ext uri="{BB962C8B-B14F-4D97-AF65-F5344CB8AC3E}">
        <p14:creationId xmlns:p14="http://schemas.microsoft.com/office/powerpoint/2010/main" val="6184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Note!</a:t>
            </a:r>
          </a:p>
        </p:txBody>
      </p:sp>
      <p:sp>
        <p:nvSpPr>
          <p:cNvPr id="3" name="Content Placeholder 2"/>
          <p:cNvSpPr>
            <a:spLocks noGrp="1"/>
          </p:cNvSpPr>
          <p:nvPr>
            <p:ph idx="1"/>
          </p:nvPr>
        </p:nvSpPr>
        <p:spPr>
          <a:xfrm>
            <a:off x="446088" y="1253446"/>
            <a:ext cx="8468006" cy="4869951"/>
          </a:xfrm>
        </p:spPr>
        <p:txBody>
          <a:bodyPr>
            <a:normAutofit fontScale="55000" lnSpcReduction="20000"/>
          </a:bodyPr>
          <a:lstStyle/>
          <a:p>
            <a:pPr algn="l" rtl="0"/>
            <a:r>
              <a:rPr lang="en" b="1" i="0" u="none" baseline="0" dirty="0"/>
              <a:t>Always survey energy-saving opportunities when repairing a building.</a:t>
            </a:r>
          </a:p>
          <a:p>
            <a:pPr algn="l" rtl="0"/>
            <a:r>
              <a:rPr lang="en" b="0" i="0" u="none" baseline="0" dirty="0"/>
              <a:t>Airtight structures, duct and pipe connections, and penetrations, and well-insulated installations are the cornerstone of energy efficient building services engineering. In connection with repairs, diligent work regarding insulation, airtightness and penetrations will bring energy savings.</a:t>
            </a:r>
          </a:p>
          <a:p>
            <a:pPr algn="l" rtl="0"/>
            <a:r>
              <a:rPr lang="en" b="0" i="0" u="none" baseline="0" dirty="0"/>
              <a:t>The impact of individual repairs to the operation of other structures and systems must be extensively explored.</a:t>
            </a:r>
          </a:p>
          <a:p>
            <a:pPr algn="l" rtl="0"/>
            <a:r>
              <a:rPr lang="en" b="0" i="0" u="none" baseline="0" dirty="0"/>
              <a:t>Moisture damages in building structures are often the result of poorly planned and designed renovations.</a:t>
            </a:r>
          </a:p>
          <a:p>
            <a:pPr algn="l" rtl="0"/>
            <a:r>
              <a:rPr lang="en" b="0" i="0" u="none" baseline="0" dirty="0"/>
              <a:t>It is a challenge to design and set hybrid systems. Testing is of utmost importance.</a:t>
            </a:r>
          </a:p>
          <a:p>
            <a:pPr algn="l" rtl="0"/>
            <a:r>
              <a:rPr lang="en" b="0" i="0" u="none" baseline="0" dirty="0"/>
              <a:t>It is important to monitor system operation, including:</a:t>
            </a:r>
          </a:p>
          <a:p>
            <a:pPr lvl="1" algn="l" rtl="0"/>
            <a:r>
              <a:rPr lang="en" sz="2600" b="0" i="0" u="none" baseline="0" dirty="0"/>
              <a:t>air quality, heat and moisture</a:t>
            </a:r>
          </a:p>
          <a:p>
            <a:pPr lvl="1" algn="l" rtl="0"/>
            <a:r>
              <a:rPr lang="en" sz="2600" b="0" i="0" u="none" baseline="0" dirty="0"/>
              <a:t>potentially CO2, air contents, air flow…</a:t>
            </a:r>
          </a:p>
          <a:p>
            <a:pPr lvl="1" algn="l" rtl="0"/>
            <a:r>
              <a:rPr lang="en" sz="2600" b="0" i="0" u="none" baseline="0" dirty="0"/>
              <a:t>energy consumption</a:t>
            </a:r>
          </a:p>
          <a:p>
            <a:pPr lvl="1" algn="l" rtl="0"/>
            <a:r>
              <a:rPr lang="en" sz="2600" b="0" i="0" u="none" baseline="0" dirty="0"/>
              <a:t>maintenance tasks, such as cleaning the ventilation filters.</a:t>
            </a:r>
          </a:p>
          <a:p>
            <a:pPr algn="l" rtl="0"/>
            <a:r>
              <a:rPr lang="en" b="0" i="0" u="none" baseline="0" dirty="0"/>
              <a:t>Users’ behaviour greatly affects energy consumption, </a:t>
            </a:r>
            <a:br>
              <a:rPr lang="en" dirty="0"/>
            </a:br>
            <a:r>
              <a:rPr lang="en" b="0" i="0" u="none" baseline="0" dirty="0"/>
              <a:t>and users must be trained and advised to use the systems.</a:t>
            </a:r>
          </a:p>
          <a:p>
            <a:pPr algn="l" rtl="0"/>
            <a:r>
              <a:rPr lang="en" b="0" i="0" u="none" baseline="0" dirty="0"/>
              <a:t>There are several ways to reduce energy consumption </a:t>
            </a:r>
            <a:br>
              <a:rPr lang="en" dirty="0"/>
            </a:br>
            <a:r>
              <a:rPr lang="en" b="0" i="0" u="none" baseline="0" dirty="0"/>
              <a:t>while potentially increasing living and thermal comfort.</a:t>
            </a:r>
          </a:p>
          <a:p>
            <a:endParaRPr lang="en" dirty="0"/>
          </a:p>
        </p:txBody>
      </p:sp>
      <p:pic>
        <p:nvPicPr>
          <p:cNvPr id="4" name="Kuva 3"/>
          <p:cNvPicPr>
            <a:picLocks noChangeAspect="1"/>
          </p:cNvPicPr>
          <p:nvPr/>
        </p:nvPicPr>
        <p:blipFill rotWithShape="1">
          <a:blip r:embed="rId3">
            <a:extLst>
              <a:ext uri="{28A0092B-C50C-407E-A947-70E740481C1C}">
                <a14:useLocalDpi xmlns:a14="http://schemas.microsoft.com/office/drawing/2010/main" val="0"/>
              </a:ext>
            </a:extLst>
          </a:blip>
          <a:srcRect t="13136"/>
          <a:stretch/>
        </p:blipFill>
        <p:spPr>
          <a:xfrm>
            <a:off x="6582194" y="3590282"/>
            <a:ext cx="2405052" cy="2089138"/>
          </a:xfrm>
          <a:prstGeom prst="rect">
            <a:avLst/>
          </a:prstGeom>
        </p:spPr>
      </p:pic>
    </p:spTree>
    <p:extLst>
      <p:ext uri="{BB962C8B-B14F-4D97-AF65-F5344CB8AC3E}">
        <p14:creationId xmlns:p14="http://schemas.microsoft.com/office/powerpoint/2010/main" val="308447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pPr algn="l" rtl="0"/>
            <a:r>
              <a:rPr lang="en" b="1" i="0" u="none" baseline="0"/>
              <a:t>Ventilation</a:t>
            </a:r>
          </a:p>
        </p:txBody>
      </p:sp>
      <p:sp>
        <p:nvSpPr>
          <p:cNvPr id="2" name="Sisällön paikkamerkki 1"/>
          <p:cNvSpPr>
            <a:spLocks noGrp="1"/>
          </p:cNvSpPr>
          <p:nvPr>
            <p:ph idx="1"/>
          </p:nvPr>
        </p:nvSpPr>
        <p:spPr/>
        <p:txBody>
          <a:bodyPr>
            <a:normAutofit fontScale="85000" lnSpcReduction="20000"/>
          </a:bodyPr>
          <a:lstStyle/>
          <a:p>
            <a:pPr algn="l" rtl="0"/>
            <a:r>
              <a:rPr lang="en" sz="2600" b="1" i="0" u="none" baseline="0" dirty="0"/>
              <a:t>Ventilation is a </a:t>
            </a:r>
            <a:r>
              <a:rPr lang="en" sz="2600" b="1" dirty="0"/>
              <a:t>major</a:t>
            </a:r>
            <a:r>
              <a:rPr lang="en" sz="2600" b="1" i="0" u="none" baseline="0" dirty="0"/>
              <a:t> consumer of energy.</a:t>
            </a:r>
          </a:p>
          <a:p>
            <a:pPr algn="l" rtl="0"/>
            <a:r>
              <a:rPr lang="en" sz="2600" b="1" i="0" u="none" baseline="0" dirty="0"/>
              <a:t>Ventilation brings fresh outdoor air inside the house and removes impurities, such as:</a:t>
            </a:r>
          </a:p>
          <a:p>
            <a:pPr lvl="1" algn="l" rtl="0"/>
            <a:r>
              <a:rPr lang="en" b="0" i="0" u="none" baseline="0" dirty="0"/>
              <a:t>CO2, moisture, dust, toxins, allergens, smell of food</a:t>
            </a:r>
          </a:p>
          <a:p>
            <a:pPr lvl="1" algn="l" rtl="0"/>
            <a:r>
              <a:rPr lang="en" b="0" i="0" u="none" baseline="0" dirty="0"/>
              <a:t>emissions from new construction materials and furniture.</a:t>
            </a:r>
          </a:p>
          <a:p>
            <a:pPr algn="l" rtl="0"/>
            <a:r>
              <a:rPr lang="en" sz="2600" b="1" i="0" u="none" baseline="0" dirty="0"/>
              <a:t>Insufficient ventilation causes:</a:t>
            </a:r>
          </a:p>
          <a:p>
            <a:pPr lvl="1" algn="l" rtl="0"/>
            <a:r>
              <a:rPr lang="en" b="0" i="0" u="none" baseline="0" dirty="0"/>
              <a:t>mustiness, odours</a:t>
            </a:r>
          </a:p>
          <a:p>
            <a:pPr lvl="1" algn="l" rtl="0"/>
            <a:r>
              <a:rPr lang="en" b="0" i="0" u="none" baseline="0" dirty="0"/>
              <a:t>increase in CO2 content, heacache and tiredness</a:t>
            </a:r>
          </a:p>
          <a:p>
            <a:pPr lvl="1" algn="l" rtl="0"/>
            <a:r>
              <a:rPr lang="en" b="0" i="0" u="none" baseline="0" dirty="0"/>
              <a:t>condensation, moisture damage</a:t>
            </a:r>
          </a:p>
          <a:p>
            <a:pPr lvl="1" algn="l" rtl="0"/>
            <a:r>
              <a:rPr lang="en" b="0" i="0" u="none" baseline="0" dirty="0"/>
              <a:t>microbial growth.</a:t>
            </a:r>
          </a:p>
          <a:p>
            <a:pPr algn="l" rtl="0"/>
            <a:r>
              <a:rPr lang="en" sz="2600" b="1" i="0" u="none" baseline="0" dirty="0"/>
              <a:t>Air must be able to flow between rooms</a:t>
            </a:r>
          </a:p>
          <a:p>
            <a:pPr lvl="1" algn="l" rtl="0"/>
            <a:r>
              <a:rPr lang="en" b="0" i="0" u="none" baseline="0" dirty="0"/>
              <a:t>remember gaps under thresholds, keeping the doors open…</a:t>
            </a:r>
          </a:p>
          <a:p>
            <a:endParaRPr lang="en" dirty="0"/>
          </a:p>
        </p:txBody>
      </p:sp>
    </p:spTree>
    <p:extLst>
      <p:ext uri="{BB962C8B-B14F-4D97-AF65-F5344CB8AC3E}">
        <p14:creationId xmlns:p14="http://schemas.microsoft.com/office/powerpoint/2010/main" val="40335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rtl="0"/>
            <a:r>
              <a:rPr lang="en" sz="1100" b="0" i="1" u="none" baseline="0"/>
              <a:t>This learning material contains good practices and principles for energy-efficient construction. The authors do not guarantee that the methods apply to any particular project as such.</a:t>
            </a:r>
            <a:br>
              <a:rPr lang="en" sz="1100" b="0" i="1"/>
            </a:br>
            <a:br>
              <a:rPr lang="en" sz="1100" b="0" i="1"/>
            </a:br>
            <a:r>
              <a:rPr lang="en" sz="1100" b="0" i="1" u="none" baseline="0"/>
              <a:t>Any individual project must comply with its specific plans and designs.</a:t>
            </a:r>
            <a:br>
              <a:rPr lang="en" sz="1100" b="0" i="1"/>
            </a:br>
            <a:br>
              <a:rPr lang="en" sz="1100" b="0" i="1"/>
            </a:br>
            <a:r>
              <a:rPr lang="en" sz="1100" b="0" i="1" u="none" baseline="0"/>
              <a:t>The original material was produced for EU’s Horizon2020 programme, </a:t>
            </a:r>
            <a:br>
              <a:rPr lang="en" sz="1100" b="0" i="1"/>
            </a:br>
            <a:r>
              <a:rPr lang="en" sz="1100" b="0" i="1" u="none" baseline="0"/>
              <a:t>the BUILD UP Skills project (Motiva Oy, TTS, TUT, 2016). Learning material team: Olli Teriö, Jukka Lahdensivu, Juhani Heljo, Jaakko Sorri, Ulrika Uotila, Aki Peltola, Jari Hämäläinen &amp; Heidi Sumkin. This material has been updated in 2019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sz="4000" b="1" i="0" u="none" baseline="0"/>
              <a:t>Thank you!</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77381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rtl="0"/>
            <a:r>
              <a:rPr lang="en" sz="4000" b="1" i="0" u="none" baseline="0"/>
              <a:t>Good indoor air</a:t>
            </a:r>
            <a:endParaRPr lang="en"/>
          </a:p>
        </p:txBody>
      </p:sp>
      <p:sp>
        <p:nvSpPr>
          <p:cNvPr id="2" name="Content Placeholder 1"/>
          <p:cNvSpPr>
            <a:spLocks noGrp="1"/>
          </p:cNvSpPr>
          <p:nvPr>
            <p:ph idx="1"/>
          </p:nvPr>
        </p:nvSpPr>
        <p:spPr>
          <a:xfrm>
            <a:off x="457200" y="1773239"/>
            <a:ext cx="8229600" cy="4032250"/>
          </a:xfrm>
        </p:spPr>
        <p:txBody>
          <a:bodyPr>
            <a:normAutofit fontScale="77500" lnSpcReduction="20000"/>
          </a:bodyPr>
          <a:lstStyle/>
          <a:p>
            <a:pPr marL="0" indent="0" algn="l" rtl="0">
              <a:buNone/>
            </a:pPr>
            <a:r>
              <a:rPr lang="en" sz="2400" b="0" i="0" u="none" baseline="0"/>
              <a:t>Decree of the Ministry of the Environment on the Indoor Climate and Ventilation of New Buildings (YM 1009/2017)</a:t>
            </a:r>
          </a:p>
          <a:p>
            <a:pPr algn="l" rtl="0"/>
            <a:r>
              <a:rPr lang="en" sz="2000" b="0" i="0" u="none" baseline="0"/>
              <a:t>Room temperature may fluctuate between 20°C and 25°C during the heating season</a:t>
            </a:r>
            <a:br>
              <a:rPr lang="en" sz="2000"/>
            </a:br>
            <a:r>
              <a:rPr lang="en" sz="2000" b="0" i="0" u="none" baseline="0"/>
              <a:t> and between 20°C and 27°C outside the heating season. (Section 4</a:t>
            </a:r>
            <a:r>
              <a:rPr lang="en" sz="2000" b="0" i="0" u="none" baseline="0">
                <a:solidFill>
                  <a:srgbClr val="005CA8"/>
                </a:solidFill>
              </a:rPr>
              <a:t>)</a:t>
            </a:r>
          </a:p>
          <a:p>
            <a:pPr algn="l" rtl="0"/>
            <a:r>
              <a:rPr lang="en" sz="2000" b="0" i="0" u="none" baseline="0"/>
              <a:t>Particulate impurities or physical, chemical or microbiological factors in quantities which could endanger health or odours continuously adversely affecting comfort shall not be present in indoor air. (Section </a:t>
            </a:r>
            <a:r>
              <a:rPr lang="en" sz="2000" b="0" i="0" u="none" baseline="0">
                <a:solidFill>
                  <a:srgbClr val="005CA8"/>
                </a:solidFill>
              </a:rPr>
              <a:t>5)</a:t>
            </a:r>
          </a:p>
          <a:p>
            <a:pPr algn="l" rtl="0"/>
            <a:r>
              <a:rPr lang="en" sz="2000" b="0" i="0" u="none" baseline="0"/>
              <a:t>The design value for the instantaneous concentration of carbon dioxide in indoor air during the design occupancy period of a room shall be at most 1,450 mg/m3 (800 ppm) greater than the concentration in outdoor air. (Section 5</a:t>
            </a:r>
            <a:r>
              <a:rPr lang="en" sz="2000" b="0" i="0" u="none" baseline="0">
                <a:solidFill>
                  <a:srgbClr val="005CA8"/>
                </a:solidFill>
              </a:rPr>
              <a:t>)</a:t>
            </a:r>
          </a:p>
          <a:p>
            <a:pPr algn="l" rtl="0"/>
            <a:r>
              <a:rPr lang="en" sz="2000" b="0" i="0" u="none" baseline="0"/>
              <a:t>The outdoor air flow of the entire building shall be designed to be a minimum of 0.35 (dm3/s)/m2 of floor surface area.</a:t>
            </a:r>
            <a:br>
              <a:rPr lang="en" sz="2000"/>
            </a:br>
            <a:r>
              <a:rPr lang="en" sz="2000" b="0" i="0" u="none" baseline="0"/>
              <a:t>The outdoor air flow of a dwelling unit shall be designed to be a minimum of 18 dm3/s. (Section 9</a:t>
            </a:r>
            <a:r>
              <a:rPr lang="en" sz="2000" b="0" i="0" u="none" baseline="0">
                <a:solidFill>
                  <a:srgbClr val="005CA8"/>
                </a:solidFill>
              </a:rPr>
              <a:t>)</a:t>
            </a:r>
          </a:p>
          <a:p>
            <a:pPr algn="l" rtl="0"/>
            <a:r>
              <a:rPr lang="en" sz="2000" b="0" i="0" u="none" baseline="0"/>
              <a:t>The outdoor air flow for a building other than a residential building shall be a minimum of 0.15 (dm³/s)/m² of floor surface area outside the design occupancy period, and the air shall be exchanged in all rooms. (Section 10</a:t>
            </a:r>
            <a:r>
              <a:rPr lang="en" sz="2000" b="0" i="0" u="none" baseline="0">
                <a:solidFill>
                  <a:srgbClr val="005CA8"/>
                </a:solidFill>
              </a:rPr>
              <a:t>)</a:t>
            </a:r>
          </a:p>
          <a:p>
            <a:endParaRPr lang="en" sz="1400">
              <a:solidFill>
                <a:srgbClr val="005CA8"/>
              </a:solidFill>
            </a:endParaRPr>
          </a:p>
          <a:p>
            <a:endParaRPr lang="en"/>
          </a:p>
          <a:p>
            <a:endParaRPr lang="en"/>
          </a:p>
        </p:txBody>
      </p:sp>
    </p:spTree>
    <p:extLst>
      <p:ext uri="{BB962C8B-B14F-4D97-AF65-F5344CB8AC3E}">
        <p14:creationId xmlns:p14="http://schemas.microsoft.com/office/powerpoint/2010/main" val="3577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68313" y="476250"/>
            <a:ext cx="8229600" cy="1152550"/>
          </a:xfrm>
        </p:spPr>
        <p:txBody>
          <a:bodyPr/>
          <a:lstStyle/>
          <a:p>
            <a:pPr algn="l" rtl="0"/>
            <a:r>
              <a:rPr lang="en" b="1" i="0" u="none" baseline="0"/>
              <a:t>Ventilation rate</a:t>
            </a:r>
          </a:p>
        </p:txBody>
      </p:sp>
      <p:sp>
        <p:nvSpPr>
          <p:cNvPr id="2" name="Sisällön paikkamerkki 1"/>
          <p:cNvSpPr>
            <a:spLocks noGrp="1"/>
          </p:cNvSpPr>
          <p:nvPr>
            <p:ph idx="1"/>
          </p:nvPr>
        </p:nvSpPr>
        <p:spPr>
          <a:xfrm>
            <a:off x="446087" y="1482291"/>
            <a:ext cx="8229600" cy="2367037"/>
          </a:xfrm>
        </p:spPr>
        <p:txBody>
          <a:bodyPr>
            <a:normAutofit fontScale="85000" lnSpcReduction="20000"/>
          </a:bodyPr>
          <a:lstStyle/>
          <a:p>
            <a:pPr marL="0" indent="0" algn="l" rtl="0">
              <a:buNone/>
            </a:pPr>
            <a:r>
              <a:rPr lang="en" sz="2000" b="0" i="0" u="none" baseline="0"/>
              <a:t>Regulations regarding ventilation rates are included in the following sources:</a:t>
            </a:r>
          </a:p>
          <a:p>
            <a:pPr algn="l" rtl="0"/>
            <a:r>
              <a:rPr lang="en" sz="2000" b="0" i="0" u="none" baseline="0"/>
              <a:t>Decree of the Ministry of the Environment on the Indoor Climate and Ventilation of New Buildings (YM 1009/2017)</a:t>
            </a:r>
          </a:p>
          <a:p>
            <a:pPr algn="l" rtl="0"/>
            <a:r>
              <a:rPr lang="en" sz="2000" b="0" i="0" u="none" baseline="0"/>
              <a:t>Decree of the Ministry of Social Affairs and Health on Health-related Conditions of Housing and Other Residential Buildings and Qualification Requirements for Third-party Experts (STM 545/2015) </a:t>
            </a:r>
          </a:p>
          <a:p>
            <a:pPr algn="l" rtl="0"/>
            <a:r>
              <a:rPr lang="en" sz="2000" b="0" i="0" u="none" baseline="0"/>
              <a:t>Indoor Climate Classification (RT 07-11299)</a:t>
            </a:r>
          </a:p>
          <a:p>
            <a:pPr algn="l" rtl="0"/>
            <a:r>
              <a:rPr lang="en" sz="2000" b="0" i="0" u="none" baseline="0"/>
              <a:t>Indoor air Class S3 is up to par with the decrees; Class S1 means very good and Class S2 good indor air quality.</a:t>
            </a:r>
          </a:p>
          <a:p>
            <a:endParaRPr lang="en" sz="2400"/>
          </a:p>
          <a:p>
            <a:endParaRPr lang="en"/>
          </a:p>
          <a:p>
            <a:endParaRPr lang="en"/>
          </a:p>
          <a:p>
            <a:endParaRPr lang="en"/>
          </a:p>
          <a:p>
            <a:endParaRPr lang="en" sz="2000"/>
          </a:p>
        </p:txBody>
      </p:sp>
      <p:graphicFrame>
        <p:nvGraphicFramePr>
          <p:cNvPr id="4" name="Table 3">
            <a:extLst>
              <a:ext uri="{FF2B5EF4-FFF2-40B4-BE49-F238E27FC236}">
                <a16:creationId xmlns:a16="http://schemas.microsoft.com/office/drawing/2014/main" id="{2E619F3A-AC01-4DF4-BEC9-234FC077A895}"/>
              </a:ext>
            </a:extLst>
          </p:cNvPr>
          <p:cNvGraphicFramePr>
            <a:graphicFrameLocks noGrp="1"/>
          </p:cNvGraphicFramePr>
          <p:nvPr>
            <p:extLst>
              <p:ext uri="{D42A27DB-BD31-4B8C-83A1-F6EECF244321}">
                <p14:modId xmlns:p14="http://schemas.microsoft.com/office/powerpoint/2010/main" val="1718312347"/>
              </p:ext>
            </p:extLst>
          </p:nvPr>
        </p:nvGraphicFramePr>
        <p:xfrm>
          <a:off x="468314" y="3849328"/>
          <a:ext cx="8229599" cy="1956160"/>
        </p:xfrm>
        <a:graphic>
          <a:graphicData uri="http://schemas.openxmlformats.org/drawingml/2006/table">
            <a:tbl>
              <a:tblPr firstRow="1" bandRow="1">
                <a:tableStyleId>{5C22544A-7EE6-4342-B048-85BDC9FD1C3A}</a:tableStyleId>
              </a:tblPr>
              <a:tblGrid>
                <a:gridCol w="5999828">
                  <a:extLst>
                    <a:ext uri="{9D8B030D-6E8A-4147-A177-3AD203B41FA5}">
                      <a16:colId xmlns:a16="http://schemas.microsoft.com/office/drawing/2014/main" val="2334893717"/>
                    </a:ext>
                  </a:extLst>
                </a:gridCol>
                <a:gridCol w="743257">
                  <a:extLst>
                    <a:ext uri="{9D8B030D-6E8A-4147-A177-3AD203B41FA5}">
                      <a16:colId xmlns:a16="http://schemas.microsoft.com/office/drawing/2014/main" val="1093998645"/>
                    </a:ext>
                  </a:extLst>
                </a:gridCol>
                <a:gridCol w="743257">
                  <a:extLst>
                    <a:ext uri="{9D8B030D-6E8A-4147-A177-3AD203B41FA5}">
                      <a16:colId xmlns:a16="http://schemas.microsoft.com/office/drawing/2014/main" val="442104013"/>
                    </a:ext>
                  </a:extLst>
                </a:gridCol>
                <a:gridCol w="743257">
                  <a:extLst>
                    <a:ext uri="{9D8B030D-6E8A-4147-A177-3AD203B41FA5}">
                      <a16:colId xmlns:a16="http://schemas.microsoft.com/office/drawing/2014/main" val="1482367385"/>
                    </a:ext>
                  </a:extLst>
                </a:gridCol>
              </a:tblGrid>
              <a:tr h="391232">
                <a:tc gridSpan="4">
                  <a:txBody>
                    <a:bodyPr/>
                    <a:lstStyle/>
                    <a:p>
                      <a:pPr algn="l" rtl="0" fontAlgn="b"/>
                      <a:r>
                        <a:rPr lang="en" sz="1400" b="1" i="0" u="none" strike="noStrike" baseline="0" dirty="0">
                          <a:solidFill>
                            <a:schemeClr val="bg1"/>
                          </a:solidFill>
                          <a:effectLst/>
                          <a:latin typeface="+mn-lt"/>
                        </a:rPr>
                        <a:t> Example: rated outdoor air flow values for living rooms and bedrooms</a:t>
                      </a:r>
                    </a:p>
                  </a:txBody>
                  <a:tcPr marL="9525" marR="9525" marT="9525" marB="0" anchor="ctr"/>
                </a:tc>
                <a:tc hMerge="1">
                  <a:txBody>
                    <a:bodyPr/>
                    <a:lstStyle/>
                    <a:p>
                      <a:endParaRPr lang="en"/>
                    </a:p>
                  </a:txBody>
                  <a:tcPr/>
                </a:tc>
                <a:tc hMerge="1">
                  <a:txBody>
                    <a:bodyPr/>
                    <a:lstStyle/>
                    <a:p>
                      <a:endParaRPr lang="en"/>
                    </a:p>
                  </a:txBody>
                  <a:tcPr/>
                </a:tc>
                <a:tc hMerge="1">
                  <a:txBody>
                    <a:bodyPr/>
                    <a:lstStyle/>
                    <a:p>
                      <a:endParaRPr lang="en"/>
                    </a:p>
                  </a:txBody>
                  <a:tcPr/>
                </a:tc>
                <a:extLst>
                  <a:ext uri="{0D108BD9-81ED-4DB2-BD59-A6C34878D82A}">
                    <a16:rowId xmlns:a16="http://schemas.microsoft.com/office/drawing/2014/main" val="241812962"/>
                  </a:ext>
                </a:extLst>
              </a:tr>
              <a:tr h="391232">
                <a:tc>
                  <a:txBody>
                    <a:bodyPr/>
                    <a:lstStyle/>
                    <a:p>
                      <a:pPr algn="l" rtl="0" fontAlgn="b"/>
                      <a:r>
                        <a:rPr lang="en" sz="1400" b="0" i="0" u="none" strike="noStrike" baseline="0" dirty="0">
                          <a:solidFill>
                            <a:srgbClr val="000000"/>
                          </a:solidFill>
                          <a:effectLst/>
                          <a:latin typeface="+mn-lt"/>
                        </a:rPr>
                        <a:t>Indoor air class</a:t>
                      </a:r>
                    </a:p>
                  </a:txBody>
                  <a:tcPr marL="9525" marR="9525" marT="9525" marB="0" anchor="ctr"/>
                </a:tc>
                <a:tc>
                  <a:txBody>
                    <a:bodyPr/>
                    <a:lstStyle/>
                    <a:p>
                      <a:pPr algn="ctr" rtl="0" fontAlgn="b"/>
                      <a:r>
                        <a:rPr lang="en" sz="1400" b="0" i="0" u="none" strike="noStrike" baseline="0">
                          <a:solidFill>
                            <a:srgbClr val="000000"/>
                          </a:solidFill>
                          <a:effectLst/>
                          <a:latin typeface="+mn-lt"/>
                        </a:rPr>
                        <a:t>S1</a:t>
                      </a:r>
                    </a:p>
                  </a:txBody>
                  <a:tcPr marL="9525" marR="9525" marT="9525" marB="0" anchor="ctr"/>
                </a:tc>
                <a:tc>
                  <a:txBody>
                    <a:bodyPr/>
                    <a:lstStyle/>
                    <a:p>
                      <a:pPr algn="ctr" rtl="0" fontAlgn="b"/>
                      <a:r>
                        <a:rPr lang="en" sz="1400" b="0" i="0" u="none" strike="noStrike" baseline="0">
                          <a:solidFill>
                            <a:srgbClr val="000000"/>
                          </a:solidFill>
                          <a:effectLst/>
                          <a:latin typeface="+mn-lt"/>
                        </a:rPr>
                        <a:t>S2</a:t>
                      </a:r>
                    </a:p>
                  </a:txBody>
                  <a:tcPr marL="9525" marR="9525" marT="9525" marB="0" anchor="ctr"/>
                </a:tc>
                <a:tc>
                  <a:txBody>
                    <a:bodyPr/>
                    <a:lstStyle/>
                    <a:p>
                      <a:pPr algn="ctr" rtl="0" fontAlgn="b"/>
                      <a:r>
                        <a:rPr lang="en" sz="1400" b="0" i="0" u="none" strike="noStrike" baseline="0">
                          <a:solidFill>
                            <a:srgbClr val="000000"/>
                          </a:solidFill>
                          <a:effectLst/>
                          <a:latin typeface="+mn-lt"/>
                        </a:rPr>
                        <a:t>S3</a:t>
                      </a:r>
                    </a:p>
                  </a:txBody>
                  <a:tcPr marL="9525" marR="9525" marT="9525" marB="0" anchor="ctr"/>
                </a:tc>
                <a:extLst>
                  <a:ext uri="{0D108BD9-81ED-4DB2-BD59-A6C34878D82A}">
                    <a16:rowId xmlns:a16="http://schemas.microsoft.com/office/drawing/2014/main" val="1650400821"/>
                  </a:ext>
                </a:extLst>
              </a:tr>
              <a:tr h="391232">
                <a:tc>
                  <a:txBody>
                    <a:bodyPr/>
                    <a:lstStyle/>
                    <a:p>
                      <a:pPr algn="l" rtl="0" fontAlgn="ctr"/>
                      <a:r>
                        <a:rPr lang="en" sz="1400" b="0" i="0" u="none" strike="noStrike" baseline="0">
                          <a:solidFill>
                            <a:srgbClr val="000000"/>
                          </a:solidFill>
                          <a:effectLst/>
                          <a:latin typeface="+mn-lt"/>
                        </a:rPr>
                        <a:t>Normal occupancy (litres per second per person)</a:t>
                      </a:r>
                    </a:p>
                  </a:txBody>
                  <a:tcPr marL="9525" marR="9525" marT="9525" marB="0" anchor="ctr"/>
                </a:tc>
                <a:tc>
                  <a:txBody>
                    <a:bodyPr/>
                    <a:lstStyle/>
                    <a:p>
                      <a:pPr algn="ctr" rtl="0" fontAlgn="ctr"/>
                      <a:r>
                        <a:rPr lang="en" sz="1400" b="0" i="0" u="none" strike="noStrike" baseline="0">
                          <a:solidFill>
                            <a:srgbClr val="000000"/>
                          </a:solidFill>
                          <a:effectLst/>
                          <a:latin typeface="+mn-lt"/>
                        </a:rPr>
                        <a:t>10</a:t>
                      </a:r>
                    </a:p>
                  </a:txBody>
                  <a:tcPr marL="9525" marR="9525" marT="9525" marB="0" anchor="ctr"/>
                </a:tc>
                <a:tc>
                  <a:txBody>
                    <a:bodyPr/>
                    <a:lstStyle/>
                    <a:p>
                      <a:pPr algn="ctr" rtl="0" fontAlgn="ctr"/>
                      <a:r>
                        <a:rPr lang="en" sz="1400" b="0" i="0" u="none" strike="noStrike" baseline="0">
                          <a:solidFill>
                            <a:srgbClr val="000000"/>
                          </a:solidFill>
                          <a:effectLst/>
                          <a:latin typeface="+mn-lt"/>
                        </a:rPr>
                        <a:t>8</a:t>
                      </a:r>
                    </a:p>
                  </a:txBody>
                  <a:tcPr marL="9525" marR="9525" marT="9525" marB="0" anchor="ctr"/>
                </a:tc>
                <a:tc>
                  <a:txBody>
                    <a:bodyPr/>
                    <a:lstStyle/>
                    <a:p>
                      <a:pPr algn="ctr" rtl="0" fontAlgn="ctr"/>
                      <a:r>
                        <a:rPr lang="en" sz="1400" b="0" i="0" u="none" strike="noStrike" baseline="0">
                          <a:solidFill>
                            <a:srgbClr val="000000"/>
                          </a:solidFill>
                          <a:effectLst/>
                          <a:latin typeface="+mn-lt"/>
                        </a:rPr>
                        <a:t>6</a:t>
                      </a:r>
                    </a:p>
                  </a:txBody>
                  <a:tcPr marL="9525" marR="9525" marT="9525" marB="0" anchor="ctr"/>
                </a:tc>
                <a:extLst>
                  <a:ext uri="{0D108BD9-81ED-4DB2-BD59-A6C34878D82A}">
                    <a16:rowId xmlns:a16="http://schemas.microsoft.com/office/drawing/2014/main" val="1773613557"/>
                  </a:ext>
                </a:extLst>
              </a:tr>
              <a:tr h="391232">
                <a:tc>
                  <a:txBody>
                    <a:bodyPr/>
                    <a:lstStyle/>
                    <a:p>
                      <a:pPr algn="l" rtl="0" fontAlgn="ctr"/>
                      <a:r>
                        <a:rPr lang="en" sz="1400" b="0" i="0" u="none" strike="noStrike" baseline="0" dirty="0">
                          <a:solidFill>
                            <a:srgbClr val="000000"/>
                          </a:solidFill>
                          <a:effectLst/>
                          <a:latin typeface="+mn-lt"/>
                        </a:rPr>
                        <a:t>Boosted situation, apartment-specific increase possible</a:t>
                      </a:r>
                    </a:p>
                  </a:txBody>
                  <a:tcPr marL="9525" marR="9525" marT="9525" marB="0" anchor="ctr"/>
                </a:tc>
                <a:tc>
                  <a:txBody>
                    <a:bodyPr/>
                    <a:lstStyle/>
                    <a:p>
                      <a:pPr algn="ctr" rtl="0" fontAlgn="ctr"/>
                      <a:r>
                        <a:rPr lang="en" sz="1400" b="0" i="0" u="none" strike="noStrike" baseline="0">
                          <a:solidFill>
                            <a:srgbClr val="000000"/>
                          </a:solidFill>
                          <a:effectLst/>
                          <a:latin typeface="+mn-lt"/>
                        </a:rPr>
                        <a:t>30%</a:t>
                      </a:r>
                    </a:p>
                  </a:txBody>
                  <a:tcPr marL="9525" marR="9525" marT="9525" marB="0" anchor="ctr"/>
                </a:tc>
                <a:tc>
                  <a:txBody>
                    <a:bodyPr/>
                    <a:lstStyle/>
                    <a:p>
                      <a:pPr algn="ctr" rtl="0" fontAlgn="ctr"/>
                      <a:r>
                        <a:rPr lang="en" sz="1400" b="0" i="0" u="none" strike="noStrike" baseline="0">
                          <a:solidFill>
                            <a:srgbClr val="000000"/>
                          </a:solidFill>
                          <a:effectLst/>
                          <a:latin typeface="+mn-lt"/>
                        </a:rPr>
                        <a:t>30%</a:t>
                      </a:r>
                    </a:p>
                  </a:txBody>
                  <a:tcPr marL="9525" marR="9525" marT="9525" marB="0" anchor="ctr"/>
                </a:tc>
                <a:tc>
                  <a:txBody>
                    <a:bodyPr/>
                    <a:lstStyle/>
                    <a:p>
                      <a:pPr algn="ctr" rtl="0" fontAlgn="ctr"/>
                      <a:r>
                        <a:rPr lang="en" sz="1400" b="0" i="0" u="none" strike="noStrike" baseline="0">
                          <a:solidFill>
                            <a:srgbClr val="000000"/>
                          </a:solidFill>
                          <a:effectLst/>
                          <a:latin typeface="+mn-lt"/>
                        </a:rPr>
                        <a:t>30%</a:t>
                      </a:r>
                    </a:p>
                  </a:txBody>
                  <a:tcPr marL="9525" marR="9525" marT="9525" marB="0" anchor="ctr"/>
                </a:tc>
                <a:extLst>
                  <a:ext uri="{0D108BD9-81ED-4DB2-BD59-A6C34878D82A}">
                    <a16:rowId xmlns:a16="http://schemas.microsoft.com/office/drawing/2014/main" val="1433597822"/>
                  </a:ext>
                </a:extLst>
              </a:tr>
              <a:tr h="391232">
                <a:tc>
                  <a:txBody>
                    <a:bodyPr/>
                    <a:lstStyle/>
                    <a:p>
                      <a:pPr algn="l" rtl="0" fontAlgn="ctr"/>
                      <a:r>
                        <a:rPr lang="en" sz="1400" b="0" i="0" u="none" strike="noStrike" baseline="0" dirty="0">
                          <a:solidFill>
                            <a:srgbClr val="000000"/>
                          </a:solidFill>
                          <a:effectLst/>
                          <a:latin typeface="+mn-lt"/>
                        </a:rPr>
                        <a:t>Basic ventilation during absence (litres per second per person)</a:t>
                      </a:r>
                    </a:p>
                  </a:txBody>
                  <a:tcPr marL="9525" marR="9525" marT="9525" marB="0" anchor="ctr"/>
                </a:tc>
                <a:tc>
                  <a:txBody>
                    <a:bodyPr/>
                    <a:lstStyle/>
                    <a:p>
                      <a:pPr algn="ctr" rtl="0" fontAlgn="ctr"/>
                      <a:r>
                        <a:rPr lang="en" sz="1400" b="0" i="0" u="none" strike="noStrike" baseline="0">
                          <a:solidFill>
                            <a:srgbClr val="000000"/>
                          </a:solidFill>
                          <a:effectLst/>
                          <a:latin typeface="+mn-lt"/>
                        </a:rPr>
                        <a:t>0.2</a:t>
                      </a:r>
                    </a:p>
                  </a:txBody>
                  <a:tcPr marL="9525" marR="9525" marT="9525" marB="0" anchor="ctr"/>
                </a:tc>
                <a:tc>
                  <a:txBody>
                    <a:bodyPr/>
                    <a:lstStyle/>
                    <a:p>
                      <a:pPr algn="ctr" rtl="0" fontAlgn="ctr"/>
                      <a:r>
                        <a:rPr lang="en" sz="1400" b="0" i="0" u="none" strike="noStrike" baseline="0">
                          <a:solidFill>
                            <a:srgbClr val="000000"/>
                          </a:solidFill>
                          <a:effectLst/>
                          <a:latin typeface="+mn-lt"/>
                        </a:rPr>
                        <a:t>0.2</a:t>
                      </a:r>
                    </a:p>
                  </a:txBody>
                  <a:tcPr marL="9525" marR="9525" marT="9525" marB="0" anchor="ctr"/>
                </a:tc>
                <a:tc>
                  <a:txBody>
                    <a:bodyPr/>
                    <a:lstStyle/>
                    <a:p>
                      <a:pPr algn="ctr" rtl="0" fontAlgn="ctr"/>
                      <a:r>
                        <a:rPr lang="en" sz="1400" b="0" i="0" u="none" strike="noStrike" baseline="0" dirty="0">
                          <a:solidFill>
                            <a:srgbClr val="000000"/>
                          </a:solidFill>
                          <a:effectLst/>
                          <a:latin typeface="+mn-lt"/>
                        </a:rPr>
                        <a:t>0.15</a:t>
                      </a:r>
                    </a:p>
                  </a:txBody>
                  <a:tcPr marL="9525" marR="9525" marT="9525" marB="0" anchor="ctr"/>
                </a:tc>
                <a:extLst>
                  <a:ext uri="{0D108BD9-81ED-4DB2-BD59-A6C34878D82A}">
                    <a16:rowId xmlns:a16="http://schemas.microsoft.com/office/drawing/2014/main" val="1566177300"/>
                  </a:ext>
                </a:extLst>
              </a:tr>
            </a:tbl>
          </a:graphicData>
        </a:graphic>
      </p:graphicFrame>
    </p:spTree>
    <p:extLst>
      <p:ext uri="{BB962C8B-B14F-4D97-AF65-F5344CB8AC3E}">
        <p14:creationId xmlns:p14="http://schemas.microsoft.com/office/powerpoint/2010/main" val="29513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60" y="478047"/>
            <a:ext cx="8143116" cy="5676462"/>
          </a:xfrm>
          <a:prstGeom prst="rect">
            <a:avLst/>
          </a:prstGeom>
        </p:spPr>
      </p:pic>
      <p:sp>
        <p:nvSpPr>
          <p:cNvPr id="2" name="Title 1"/>
          <p:cNvSpPr>
            <a:spLocks noGrp="1"/>
          </p:cNvSpPr>
          <p:nvPr>
            <p:ph type="title"/>
          </p:nvPr>
        </p:nvSpPr>
        <p:spPr>
          <a:xfrm>
            <a:off x="465660" y="478047"/>
            <a:ext cx="8229600" cy="1152550"/>
          </a:xfrm>
        </p:spPr>
        <p:txBody>
          <a:bodyPr/>
          <a:lstStyle/>
          <a:p>
            <a:pPr algn="l" rtl="0"/>
            <a:r>
              <a:rPr lang="en" b="1" i="0" u="none" baseline="0"/>
              <a:t>Natural </a:t>
            </a:r>
            <a:br>
              <a:rPr lang="en"/>
            </a:br>
            <a:r>
              <a:rPr lang="en" b="1" i="0" u="none" baseline="0"/>
              <a:t>ventilation</a:t>
            </a:r>
          </a:p>
        </p:txBody>
      </p:sp>
      <p:sp>
        <p:nvSpPr>
          <p:cNvPr id="6" name="TextBox 5"/>
          <p:cNvSpPr txBox="1"/>
          <p:nvPr/>
        </p:nvSpPr>
        <p:spPr>
          <a:xfrm>
            <a:off x="2792124" y="5260285"/>
            <a:ext cx="5966617" cy="877163"/>
          </a:xfrm>
          <a:prstGeom prst="rect">
            <a:avLst/>
          </a:prstGeom>
          <a:noFill/>
        </p:spPr>
        <p:txBody>
          <a:bodyPr wrap="square" rtlCol="0">
            <a:spAutoFit/>
          </a:bodyPr>
          <a:lstStyle/>
          <a:p>
            <a:pPr algn="l" rtl="0"/>
            <a:r>
              <a:rPr lang="en" sz="1700" b="0" i="0" u="none" baseline="0" dirty="0"/>
              <a:t>When ventilation is natural, warm air flows out </a:t>
            </a:r>
          </a:p>
          <a:p>
            <a:pPr algn="l" rtl="0"/>
            <a:r>
              <a:rPr lang="en" sz="1700" b="0" i="0" u="none" baseline="0" dirty="0"/>
              <a:t> through a flue and fresh make-up air flows in through the wall vents.</a:t>
            </a:r>
          </a:p>
        </p:txBody>
      </p:sp>
      <p:sp>
        <p:nvSpPr>
          <p:cNvPr id="7" name="Up Arrow 6"/>
          <p:cNvSpPr/>
          <p:nvPr/>
        </p:nvSpPr>
        <p:spPr>
          <a:xfrm>
            <a:off x="4561580" y="90872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9" name="Up Arrow 8"/>
          <p:cNvSpPr/>
          <p:nvPr/>
        </p:nvSpPr>
        <p:spPr>
          <a:xfrm rot="16200000">
            <a:off x="5992398" y="263187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0" name="Up Arrow 9"/>
          <p:cNvSpPr/>
          <p:nvPr/>
        </p:nvSpPr>
        <p:spPr>
          <a:xfrm rot="10800000">
            <a:off x="5671531" y="303623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1" name="Up Arrow 10"/>
          <p:cNvSpPr/>
          <p:nvPr/>
        </p:nvSpPr>
        <p:spPr>
          <a:xfrm rot="13455652">
            <a:off x="5474611" y="3845823"/>
            <a:ext cx="246083" cy="34947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2" name="Up Arrow 11"/>
          <p:cNvSpPr/>
          <p:nvPr/>
        </p:nvSpPr>
        <p:spPr>
          <a:xfrm>
            <a:off x="4547933" y="206084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4" name="Up Arrow 13"/>
          <p:cNvSpPr/>
          <p:nvPr/>
        </p:nvSpPr>
        <p:spPr>
          <a:xfrm>
            <a:off x="4553692" y="2717302"/>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8" name="Up Arrow 17"/>
          <p:cNvSpPr/>
          <p:nvPr/>
        </p:nvSpPr>
        <p:spPr>
          <a:xfrm rot="15868674">
            <a:off x="5101513" y="3984386"/>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0" name="Up Arrow 19"/>
          <p:cNvSpPr/>
          <p:nvPr/>
        </p:nvSpPr>
        <p:spPr>
          <a:xfrm rot="5400000">
            <a:off x="4162540" y="288053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2" name="Up Arrow 21"/>
          <p:cNvSpPr/>
          <p:nvPr/>
        </p:nvSpPr>
        <p:spPr>
          <a:xfrm rot="5400000">
            <a:off x="3082420" y="2915365"/>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3" name="Up Arrow 22"/>
          <p:cNvSpPr/>
          <p:nvPr/>
        </p:nvSpPr>
        <p:spPr>
          <a:xfrm rot="15868674">
            <a:off x="4366551" y="4093525"/>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4" name="Up Arrow 23"/>
          <p:cNvSpPr/>
          <p:nvPr/>
        </p:nvSpPr>
        <p:spPr>
          <a:xfrm rot="15868674">
            <a:off x="3617926" y="418823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5" name="Up Arrow 24"/>
          <p:cNvSpPr/>
          <p:nvPr/>
        </p:nvSpPr>
        <p:spPr>
          <a:xfrm rot="15868674">
            <a:off x="2896054" y="4255848"/>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6" name="Up Arrow 25"/>
          <p:cNvSpPr/>
          <p:nvPr/>
        </p:nvSpPr>
        <p:spPr>
          <a:xfrm rot="21422322">
            <a:off x="2513425" y="381106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8" name="Up Arrow 27"/>
          <p:cNvSpPr/>
          <p:nvPr/>
        </p:nvSpPr>
        <p:spPr>
          <a:xfrm>
            <a:off x="2476273" y="3241367"/>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extLst>
      <p:ext uri="{BB962C8B-B14F-4D97-AF65-F5344CB8AC3E}">
        <p14:creationId xmlns:p14="http://schemas.microsoft.com/office/powerpoint/2010/main" val="6778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24"/>
                                        </p:tgtEl>
                                      </p:cBhvr>
                                    </p:animEffect>
                                    <p:animScale>
                                      <p:cBhvr>
                                        <p:cTn id="37" dur="250" autoRev="1" fill="hold"/>
                                        <p:tgtEl>
                                          <p:spTgt spid="24"/>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26" presetClass="emph" presetSubtype="0" repeatCount="indefinite" fill="hold" grpId="0" nodeType="withEffect">
                                  <p:stCondLst>
                                    <p:cond delay="0"/>
                                  </p:stCondLst>
                                  <p:endCondLst>
                                    <p:cond evt="onNext" delay="0">
                                      <p:tgtEl>
                                        <p:sldTgt/>
                                      </p:tgtEl>
                                    </p:cond>
                                  </p:end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8" grpId="0" animBg="1"/>
      <p:bldP spid="20" grpId="0" animBg="1"/>
      <p:bldP spid="22" grpId="0" animBg="1"/>
      <p:bldP spid="23"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Natural ventilation</a:t>
            </a:r>
          </a:p>
        </p:txBody>
      </p:sp>
      <p:sp>
        <p:nvSpPr>
          <p:cNvPr id="3" name="Content Placeholder 2"/>
          <p:cNvSpPr>
            <a:spLocks noGrp="1"/>
          </p:cNvSpPr>
          <p:nvPr>
            <p:ph idx="1"/>
          </p:nvPr>
        </p:nvSpPr>
        <p:spPr>
          <a:xfrm>
            <a:off x="457200" y="1482291"/>
            <a:ext cx="8229600" cy="4323198"/>
          </a:xfrm>
        </p:spPr>
        <p:txBody>
          <a:bodyPr>
            <a:noAutofit/>
          </a:bodyPr>
          <a:lstStyle/>
          <a:p>
            <a:pPr algn="l" rtl="0"/>
            <a:r>
              <a:rPr lang="en" sz="1800" b="0" i="0" u="none" baseline="0" dirty="0"/>
              <a:t>Commonly used until the 1960s.</a:t>
            </a:r>
          </a:p>
          <a:p>
            <a:pPr algn="l" rtl="0"/>
            <a:r>
              <a:rPr lang="en" sz="1800" b="0" i="0" u="none" baseline="0" dirty="0"/>
              <a:t>Natural ventilation is based on the fact that warm air is lighter than cold air and flows upwards. Due to the difference in temperature, pressure is different indoors and outdoors.</a:t>
            </a:r>
          </a:p>
          <a:p>
            <a:pPr algn="l" rtl="0"/>
            <a:r>
              <a:rPr lang="en" sz="1800" b="0" i="0" u="none" baseline="0" dirty="0"/>
              <a:t>In the winter, the temperature difference between indoor and outdoor air is big, making pressure difference big, too, and ventilation works well.</a:t>
            </a:r>
          </a:p>
          <a:p>
            <a:pPr algn="l" rtl="0"/>
            <a:r>
              <a:rPr lang="en" sz="1800" b="0" i="0" u="none" baseline="0" dirty="0"/>
              <a:t>During a warm season, the effect of e.g. oil-fired heating that is warming the flue will boost natural ventilation.</a:t>
            </a:r>
            <a:r>
              <a:rPr lang="en" sz="1800" dirty="0"/>
              <a:t> </a:t>
            </a:r>
            <a:r>
              <a:rPr lang="en" sz="1800" b="0" i="0" u="none" baseline="0" dirty="0"/>
              <a:t>(Usually the air flows out through a brick chimney.)</a:t>
            </a:r>
          </a:p>
          <a:p>
            <a:pPr algn="l" rtl="0"/>
            <a:r>
              <a:rPr lang="en" sz="1800" b="0" i="0" u="none" baseline="0" dirty="0"/>
              <a:t>Controlled supply of make-up air must be ensured by vents. </a:t>
            </a:r>
          </a:p>
          <a:p>
            <a:pPr algn="l" rtl="0"/>
            <a:r>
              <a:rPr lang="en" sz="1800" b="0" i="0" u="none" baseline="0" dirty="0"/>
              <a:t>Maintaining CO2 at guideline level usually requires constant ventilation through the windows.</a:t>
            </a:r>
          </a:p>
          <a:p>
            <a:pPr algn="l" rtl="0"/>
            <a:r>
              <a:rPr lang="en" sz="1800" b="0" i="0" u="none" baseline="0" dirty="0"/>
              <a:t>Blocking the vents due to draught is a common problem.</a:t>
            </a:r>
          </a:p>
          <a:p>
            <a:pPr algn="l" rtl="0"/>
            <a:r>
              <a:rPr lang="en" sz="1800" b="0" i="0" u="none" baseline="0" dirty="0"/>
              <a:t>Basic maintenance means cleaning the vents regularly.</a:t>
            </a:r>
          </a:p>
        </p:txBody>
      </p:sp>
    </p:spTree>
    <p:extLst>
      <p:ext uri="{BB962C8B-B14F-4D97-AF65-F5344CB8AC3E}">
        <p14:creationId xmlns:p14="http://schemas.microsoft.com/office/powerpoint/2010/main" val="26113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76250"/>
            <a:ext cx="8542962" cy="1152550"/>
          </a:xfrm>
        </p:spPr>
        <p:txBody>
          <a:bodyPr>
            <a:normAutofit fontScale="90000"/>
          </a:bodyPr>
          <a:lstStyle/>
          <a:p>
            <a:pPr algn="l" rtl="0"/>
            <a:r>
              <a:rPr lang="en" b="1" i="0" u="none" baseline="0" dirty="0"/>
              <a:t>Example: </a:t>
            </a:r>
            <a:br>
              <a:rPr lang="en" b="1" i="0" u="none" baseline="0" dirty="0"/>
            </a:br>
            <a:r>
              <a:rPr lang="en" b="1" i="0" u="none" baseline="0" dirty="0"/>
              <a:t>Natural ventilation in a residence of 150 m</a:t>
            </a:r>
            <a:r>
              <a:rPr lang="en" b="1" i="0" u="none" baseline="30000" dirty="0"/>
              <a:t>2</a:t>
            </a:r>
          </a:p>
        </p:txBody>
      </p:sp>
      <p:pic>
        <p:nvPicPr>
          <p:cNvPr id="7170" name="Picture 2" descr="S:\91204_BEEP\Valokuvat\Rantatie 140925\P92500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26532" y="1780909"/>
            <a:ext cx="1650376" cy="186639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S:\91204_BEEP\Valokuvat\Rantatie 140925\P925004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29295" y="3708431"/>
            <a:ext cx="2790229" cy="10922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91204_BEEP\Valokuvat\Rantatie 140925\P925004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0541" y="1793839"/>
            <a:ext cx="986220" cy="18534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FC473E7-5AC9-43C0-8F08-110A2EF37220}"/>
              </a:ext>
            </a:extLst>
          </p:cNvPr>
          <p:cNvGrpSpPr/>
          <p:nvPr/>
        </p:nvGrpSpPr>
        <p:grpSpPr>
          <a:xfrm>
            <a:off x="493955" y="2714830"/>
            <a:ext cx="2268228" cy="3461159"/>
            <a:chOff x="246507" y="2574860"/>
            <a:chExt cx="2268228" cy="3461159"/>
          </a:xfrm>
        </p:grpSpPr>
        <p:pic>
          <p:nvPicPr>
            <p:cNvPr id="7171" name="Picture 3" descr="S:\91204_BEEP\Valokuvat\Rantatie 140925\P925004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507" y="2574860"/>
              <a:ext cx="910285" cy="1106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91204_BEEP\Valokuvat\Rantatie 140925\P925004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23904" y="2574860"/>
              <a:ext cx="1190831" cy="346115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91204_BEEP\Valokuvat\Rantatie 140925\P9250036.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46507" y="3909041"/>
              <a:ext cx="910285" cy="97648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S:\91204_BEEP\Valokuvat\Rantatie 140925\P9250052.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46507" y="5049018"/>
              <a:ext cx="910285" cy="9870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5"/>
          <p:cNvSpPr txBox="1">
            <a:spLocks/>
          </p:cNvSpPr>
          <p:nvPr/>
        </p:nvSpPr>
        <p:spPr>
          <a:xfrm>
            <a:off x="493955" y="1702983"/>
            <a:ext cx="2421861" cy="1106006"/>
          </a:xfrm>
          <a:prstGeom prst="rect">
            <a:avLst/>
          </a:prstGeom>
        </p:spPr>
        <p:txBody>
          <a:bodyPr vert="horz" lIns="0" tIns="45720" rIns="91440" bIns="4572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sz="1600" b="1" i="0" u="none" baseline="0" dirty="0"/>
              <a:t>Supply air downstairs: </a:t>
            </a:r>
          </a:p>
          <a:p>
            <a:pPr marL="285750" indent="-285750" algn="l" rtl="0">
              <a:buFont typeface="Arial" panose="020B0604020202020204" pitchFamily="34" charset="0"/>
              <a:buChar char="•"/>
            </a:pPr>
            <a:r>
              <a:rPr lang="en" sz="1600" b="0" i="0" u="none" baseline="0" dirty="0"/>
              <a:t>3 fresh-air vents</a:t>
            </a:r>
          </a:p>
          <a:p>
            <a:pPr marL="285750" indent="-285750" algn="l" rtl="0">
              <a:buFont typeface="Arial" panose="020B0604020202020204" pitchFamily="34" charset="0"/>
              <a:buChar char="•"/>
            </a:pPr>
            <a:r>
              <a:rPr lang="en" sz="1600" b="0" i="0" u="none" baseline="0" dirty="0"/>
              <a:t>1 ventilation window</a:t>
            </a:r>
          </a:p>
          <a:p>
            <a:pPr marL="285750" indent="-285750" algn="l" rtl="0">
              <a:buFont typeface="Arial" panose="020B0604020202020204" pitchFamily="34" charset="0"/>
              <a:buChar char="•"/>
            </a:pPr>
            <a:r>
              <a:rPr lang="en" sz="1600" b="0" i="0" u="none" baseline="0" dirty="0"/>
              <a:t> ajar (1 cm)</a:t>
            </a:r>
          </a:p>
        </p:txBody>
      </p:sp>
      <p:sp>
        <p:nvSpPr>
          <p:cNvPr id="16" name="Title 5"/>
          <p:cNvSpPr txBox="1">
            <a:spLocks/>
          </p:cNvSpPr>
          <p:nvPr/>
        </p:nvSpPr>
        <p:spPr>
          <a:xfrm>
            <a:off x="2871979" y="4850289"/>
            <a:ext cx="3509840" cy="1413780"/>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sz="1600" b="1" i="0" u="none" baseline="0" dirty="0"/>
              <a:t>Exhaust air:</a:t>
            </a:r>
          </a:p>
          <a:p>
            <a:pPr marL="285750" indent="-285750" algn="l" rtl="0">
              <a:buFont typeface="Arial" panose="020B0604020202020204" pitchFamily="34" charset="0"/>
              <a:buChar char="•"/>
            </a:pPr>
            <a:r>
              <a:rPr lang="en" sz="1600" b="0" i="0" u="none" baseline="0" dirty="0"/>
              <a:t>There is 1 exhaust air vent </a:t>
            </a:r>
            <a:br>
              <a:rPr lang="en" sz="1600" b="0" dirty="0"/>
            </a:br>
            <a:r>
              <a:rPr lang="en" sz="1600" b="0" i="0" u="none" baseline="0" dirty="0"/>
              <a:t>in the washroom downstairs.</a:t>
            </a:r>
          </a:p>
          <a:p>
            <a:pPr marL="285750" indent="-285750" algn="l" rtl="0">
              <a:buFont typeface="Arial" panose="020B0604020202020204" pitchFamily="34" charset="0"/>
              <a:buChar char="•"/>
            </a:pPr>
            <a:r>
              <a:rPr lang="en" sz="1600" b="0" i="0" u="none" baseline="0" dirty="0"/>
              <a:t>Window is ajar and there is a vent on top of the window in the upstairs bedrooms.</a:t>
            </a:r>
          </a:p>
        </p:txBody>
      </p:sp>
      <p:sp>
        <p:nvSpPr>
          <p:cNvPr id="17" name="Title 5"/>
          <p:cNvSpPr txBox="1">
            <a:spLocks/>
          </p:cNvSpPr>
          <p:nvPr/>
        </p:nvSpPr>
        <p:spPr>
          <a:xfrm>
            <a:off x="5870394" y="1706523"/>
            <a:ext cx="2805294" cy="16625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sz="1600" b="1" i="0" u="none" baseline="0" dirty="0"/>
              <a:t>Air quality:</a:t>
            </a:r>
          </a:p>
          <a:p>
            <a:pPr marL="285750" indent="-285750" algn="l" rtl="0">
              <a:buFont typeface="Arial" panose="020B0604020202020204" pitchFamily="34" charset="0"/>
              <a:buChar char="•"/>
            </a:pPr>
            <a:r>
              <a:rPr lang="en" sz="1600" b="0" i="0" u="none" baseline="0" dirty="0"/>
              <a:t>Outdoor temperature </a:t>
            </a:r>
            <a:br>
              <a:rPr lang="en" sz="1600" b="0" i="0" u="none" baseline="0" dirty="0"/>
            </a:br>
            <a:r>
              <a:rPr lang="en" sz="1600" b="0" i="0" u="none" baseline="0" dirty="0"/>
              <a:t>–25</a:t>
            </a:r>
            <a:r>
              <a:rPr lang="en" sz="1600" b="0" i="0" u="none" baseline="30000" dirty="0"/>
              <a:t>o</a:t>
            </a:r>
            <a:r>
              <a:rPr lang="en" sz="1600" b="0" i="0" u="none" baseline="0" dirty="0"/>
              <a:t>C</a:t>
            </a:r>
          </a:p>
          <a:p>
            <a:pPr marL="285750" indent="-285750" algn="l" rtl="0">
              <a:buFont typeface="Arial" panose="020B0604020202020204" pitchFamily="34" charset="0"/>
              <a:buChar char="•"/>
            </a:pPr>
            <a:r>
              <a:rPr lang="en" sz="1600" b="0" i="0" u="none" baseline="0" dirty="0"/>
              <a:t>On both floors 2 persons </a:t>
            </a:r>
          </a:p>
          <a:p>
            <a:pPr marL="285750" indent="-285750" algn="l" rtl="0">
              <a:buFont typeface="Arial" panose="020B0604020202020204" pitchFamily="34" charset="0"/>
              <a:buChar char="•"/>
            </a:pPr>
            <a:r>
              <a:rPr lang="en" sz="1600" b="0" i="0" u="none" baseline="0" dirty="0"/>
              <a:t>CO2 content only on a satisfactory</a:t>
            </a:r>
            <a:r>
              <a:rPr lang="en" sz="1600" b="0" dirty="0"/>
              <a:t> </a:t>
            </a:r>
            <a:r>
              <a:rPr lang="en" sz="1600" b="0" i="0" u="none" baseline="0" dirty="0"/>
              <a:t>level upstairs. </a:t>
            </a:r>
          </a:p>
        </p:txBody>
      </p:sp>
      <p:grpSp>
        <p:nvGrpSpPr>
          <p:cNvPr id="2" name="Ryhmä 1"/>
          <p:cNvGrpSpPr/>
          <p:nvPr/>
        </p:nvGrpSpPr>
        <p:grpSpPr>
          <a:xfrm>
            <a:off x="6546168" y="3369077"/>
            <a:ext cx="1515759" cy="2695228"/>
            <a:chOff x="6516216" y="2649244"/>
            <a:chExt cx="2038350" cy="3590925"/>
          </a:xfrm>
        </p:grpSpPr>
        <p:pic>
          <p:nvPicPr>
            <p:cNvPr id="7176"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16216" y="2649244"/>
              <a:ext cx="20383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40352" y="3149973"/>
              <a:ext cx="814214" cy="1170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highlight>
                  <a:srgbClr val="FFFF00"/>
                </a:highlight>
              </a:endParaRPr>
            </a:p>
          </p:txBody>
        </p:sp>
      </p:grpSp>
    </p:spTree>
    <p:extLst>
      <p:ext uri="{BB962C8B-B14F-4D97-AF65-F5344CB8AC3E}">
        <p14:creationId xmlns:p14="http://schemas.microsoft.com/office/powerpoint/2010/main" val="1949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C55349-BAF1-442C-BBC2-681ADA60251F}">
  <ds:schemaRefs>
    <ds:schemaRef ds:uri="http://schemas.microsoft.com/sharepoint/v3/contenttype/forms"/>
  </ds:schemaRefs>
</ds:datastoreItem>
</file>

<file path=customXml/itemProps2.xml><?xml version="1.0" encoding="utf-8"?>
<ds:datastoreItem xmlns:ds="http://schemas.openxmlformats.org/officeDocument/2006/customXml" ds:itemID="{A17E4579-38B4-458C-BAC7-674600EFBAD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AAC3EA-E29B-416C-BB74-770A1CDFFA63}">
  <ds:schemaRefs>
    <ds:schemaRef ds:uri="http://schemas.microsoft.com/office/2006/metadata/properties"/>
    <ds:schemaRef ds:uri="5fa25e2b-a083-4cd4-a4ac-5e0631cb8adb"/>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BUS_4-3</Template>
  <TotalTime>115</TotalTime>
  <Words>3399</Words>
  <Application>Microsoft Office PowerPoint</Application>
  <PresentationFormat>On-screen Show (4:3)</PresentationFormat>
  <Paragraphs>483</Paragraphs>
  <Slides>40</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BUS_4-3</vt:lpstr>
      <vt:lpstr> Energy-efficient maintenance  and repair of building services equipment</vt:lpstr>
      <vt:lpstr>Contents</vt:lpstr>
      <vt:lpstr> Ventilation and indoor climate</vt:lpstr>
      <vt:lpstr>Ventilation</vt:lpstr>
      <vt:lpstr>Good indoor air</vt:lpstr>
      <vt:lpstr>Ventilation rate</vt:lpstr>
      <vt:lpstr>Natural  ventilation</vt:lpstr>
      <vt:lpstr>Natural ventilation</vt:lpstr>
      <vt:lpstr>Example:  Natural ventilation in a residence of 150 m2</vt:lpstr>
      <vt:lpstr>Mechanical exhaust ventilation</vt:lpstr>
      <vt:lpstr>Mechanical supply and exhaust ventilation</vt:lpstr>
      <vt:lpstr>Heat recovery ventilation (HRV)</vt:lpstr>
      <vt:lpstr> Heating</vt:lpstr>
      <vt:lpstr>Heating systems Renewable forms of energy and hybrid systems are gaining ground </vt:lpstr>
      <vt:lpstr>Heat pumps</vt:lpstr>
      <vt:lpstr>Pump properties</vt:lpstr>
      <vt:lpstr>Comparison and selection of heat pumps</vt:lpstr>
      <vt:lpstr>Hybrid systems</vt:lpstr>
      <vt:lpstr>Solar heating since 1985</vt:lpstr>
      <vt:lpstr>Heat distribution</vt:lpstr>
      <vt:lpstr>Need-based use of electricity </vt:lpstr>
      <vt:lpstr> Maintenance of  building services equipment</vt:lpstr>
      <vt:lpstr>Signs of poor ventilation</vt:lpstr>
      <vt:lpstr>Maintenance of a ventilation unit</vt:lpstr>
      <vt:lpstr>Maintenance of vents and ducts</vt:lpstr>
      <vt:lpstr>Monitoring of energy consumption</vt:lpstr>
      <vt:lpstr> Energy-efficiency repairs of building services equipment</vt:lpstr>
      <vt:lpstr>Energy-efficiency repairs of building services equipment</vt:lpstr>
      <vt:lpstr>…and vice versa. Review building services’ energy efficiency repairs’ impact on the structures and uses of the building. </vt:lpstr>
      <vt:lpstr>The energy efficiency of building services is influenced by:</vt:lpstr>
      <vt:lpstr>Choices related to heating systems can improve energy efficiency  </vt:lpstr>
      <vt:lpstr>Improvement of heating distribution system’s energy efficiency  </vt:lpstr>
      <vt:lpstr>The impact of heat distribution  method on the use of energy</vt:lpstr>
      <vt:lpstr>Calculating heating system costs</vt:lpstr>
      <vt:lpstr>Exercises  </vt:lpstr>
      <vt:lpstr>Example: A 100 m2 house in Tampere built in 1990 (according to 1985–2003 standard) </vt:lpstr>
      <vt:lpstr>To consider when selecting energy efficiency repair methods</vt:lpstr>
      <vt:lpstr>Total system management?</vt:lpstr>
      <vt:lpstr>Note!</vt:lpstr>
      <vt:lpstr>This learning material contains good practices and principles for energy-efficient construction. The authors do not guarantee that the methods apply to any particular project as such.  Any individual project must comply with its specific plans and designs.  The original material was produced for EU’s Horizon2020 programme,  the BUILD UP Skills project (Motiva Oy, TTS, TUT, 2016). Learning material team: Olli Teriö, Jukka Lahdensivu, Juhani Heljo, Jaakko Sorri, Ulrika Uotila, Aki Peltola, Jari Hämäläinen &amp; Heidi Sumkin. This material has been updated in 2019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Talotekniikan järjestelmien energiatehokkuus Ilmanvaihto, sisäilma &amp; lämmitys  talotekniikan asennukset, virittäminen ja käyttöönotto</dc:title>
  <dc:creator>Kirsi-Maaria Forssell</dc:creator>
  <cp:lastModifiedBy>Kirsi-Maaria Forssell</cp:lastModifiedBy>
  <cp:revision>154</cp:revision>
  <dcterms:created xsi:type="dcterms:W3CDTF">2019-06-14T11:07:43Z</dcterms:created>
  <dcterms:modified xsi:type="dcterms:W3CDTF">2021-02-06T08:46:30Z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