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46"/>
  </p:notesMasterIdLst>
  <p:handoutMasterIdLst>
    <p:handoutMasterId r:id="rId47"/>
  </p:handoutMasterIdLst>
  <p:sldIdLst>
    <p:sldId id="289" r:id="rId6"/>
    <p:sldId id="580" r:id="rId7"/>
    <p:sldId id="522" r:id="rId8"/>
    <p:sldId id="575" r:id="rId9"/>
    <p:sldId id="540" r:id="rId10"/>
    <p:sldId id="559" r:id="rId11"/>
    <p:sldId id="547" r:id="rId12"/>
    <p:sldId id="565" r:id="rId13"/>
    <p:sldId id="550" r:id="rId14"/>
    <p:sldId id="542" r:id="rId15"/>
    <p:sldId id="551" r:id="rId16"/>
    <p:sldId id="560" r:id="rId17"/>
    <p:sldId id="576" r:id="rId18"/>
    <p:sldId id="564" r:id="rId19"/>
    <p:sldId id="568" r:id="rId20"/>
    <p:sldId id="566" r:id="rId21"/>
    <p:sldId id="543" r:id="rId22"/>
    <p:sldId id="532" r:id="rId23"/>
    <p:sldId id="533" r:id="rId24"/>
    <p:sldId id="561" r:id="rId25"/>
    <p:sldId id="577" r:id="rId26"/>
    <p:sldId id="523" r:id="rId27"/>
    <p:sldId id="524" r:id="rId28"/>
    <p:sldId id="525" r:id="rId29"/>
    <p:sldId id="526" r:id="rId30"/>
    <p:sldId id="527" r:id="rId31"/>
    <p:sldId id="567" r:id="rId32"/>
    <p:sldId id="530" r:id="rId33"/>
    <p:sldId id="534" r:id="rId34"/>
    <p:sldId id="578" r:id="rId35"/>
    <p:sldId id="521" r:id="rId36"/>
    <p:sldId id="520" r:id="rId37"/>
    <p:sldId id="539" r:id="rId38"/>
    <p:sldId id="536" r:id="rId39"/>
    <p:sldId id="579" r:id="rId40"/>
    <p:sldId id="555" r:id="rId41"/>
    <p:sldId id="546" r:id="rId42"/>
    <p:sldId id="562" r:id="rId43"/>
    <p:sldId id="537" r:id="rId44"/>
    <p:sldId id="538" r:id="rId45"/>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 Heinaro" initials="HH" lastIdx="4" clrIdx="0">
    <p:extLst>
      <p:ext uri="{19B8F6BF-5375-455C-9EA6-DF929625EA0E}">
        <p15:presenceInfo xmlns:p15="http://schemas.microsoft.com/office/powerpoint/2012/main" userId="S-1-5-21-2052111302-1417001333-725345543-4223" providerId="AD"/>
      </p:ext>
    </p:extLst>
  </p:cmAuthor>
  <p:cmAuthor id="2" name="Teriö Olli" initials="TO" lastIdx="3" clrIdx="1">
    <p:extLst>
      <p:ext uri="{19B8F6BF-5375-455C-9EA6-DF929625EA0E}">
        <p15:presenceInfo xmlns:p15="http://schemas.microsoft.com/office/powerpoint/2012/main" userId="S::olli.terio_ouka.fi#ext#@motivaoy.onmicrosoft.com::880b6226-8f3d-4fb1-88f9-80fbdd109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6F2"/>
    <a:srgbClr val="FEDDFF"/>
    <a:srgbClr val="F6FC04"/>
    <a:srgbClr val="B9C0F1"/>
    <a:srgbClr val="002565"/>
    <a:srgbClr val="F1F1F1"/>
    <a:srgbClr val="F3F9E3"/>
    <a:srgbClr val="FBF5F8"/>
    <a:srgbClr val="F9F0F6"/>
    <a:srgbClr val="FDF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1E5D4-D93A-4A79-AE25-F3C94499CC8D}" v="32" dt="2019-12-31T09:46:14.045"/>
    <p1510:client id="{4E20B4C2-E7D7-4B71-B670-1E1BDC9670E9}" v="126" dt="2019-12-31T10:06:5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114"/>
      </p:cViewPr>
      <p:guideLst>
        <p:guide orient="horz" pos="2160"/>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1300"/>
            </a:lvl1pPr>
          </a:lstStyle>
          <a:p>
            <a:endParaRPr lang="fi-FI" sz="900"/>
          </a:p>
        </p:txBody>
      </p:sp>
      <p:sp>
        <p:nvSpPr>
          <p:cNvPr id="3" name="Date Placeholder 2"/>
          <p:cNvSpPr>
            <a:spLocks noGrp="1"/>
          </p:cNvSpPr>
          <p:nvPr>
            <p:ph type="dt" sz="quarter" idx="1"/>
          </p:nvPr>
        </p:nvSpPr>
        <p:spPr>
          <a:xfrm>
            <a:off x="5624598" y="1"/>
            <a:ext cx="4302919" cy="339963"/>
          </a:xfrm>
          <a:prstGeom prst="rect">
            <a:avLst/>
          </a:prstGeom>
        </p:spPr>
        <p:txBody>
          <a:bodyPr vert="horz" lIns="95569" tIns="47784" rIns="95569" bIns="47784" rtlCol="0"/>
          <a:lstStyle>
            <a:lvl1pPr algn="r">
              <a:defRPr sz="1300"/>
            </a:lvl1pPr>
          </a:lstStyle>
          <a:p>
            <a:fld id="{6AFF239B-BEDA-4600-9E74-1A067DD1C568}" type="datetimeFigureOut">
              <a:rPr lang="fi-FI" sz="900"/>
              <a:t>6.2.2021</a:t>
            </a:fld>
            <a:endParaRPr lang="fi-FI" sz="900"/>
          </a:p>
        </p:txBody>
      </p:sp>
      <p:sp>
        <p:nvSpPr>
          <p:cNvPr id="4" name="Footer Placeholder 3"/>
          <p:cNvSpPr>
            <a:spLocks noGrp="1"/>
          </p:cNvSpPr>
          <p:nvPr>
            <p:ph type="ftr" sz="quarter" idx="2"/>
          </p:nvPr>
        </p:nvSpPr>
        <p:spPr>
          <a:xfrm>
            <a:off x="2" y="6458121"/>
            <a:ext cx="4302919" cy="339963"/>
          </a:xfrm>
          <a:prstGeom prst="rect">
            <a:avLst/>
          </a:prstGeom>
        </p:spPr>
        <p:txBody>
          <a:bodyPr vert="horz" lIns="95569" tIns="47784" rIns="95569" bIns="47784" rtlCol="0" anchor="b"/>
          <a:lstStyle>
            <a:lvl1pPr algn="l">
              <a:defRPr sz="1300"/>
            </a:lvl1pPr>
          </a:lstStyle>
          <a:p>
            <a:endParaRPr lang="fi-FI" sz="900"/>
          </a:p>
        </p:txBody>
      </p:sp>
      <p:sp>
        <p:nvSpPr>
          <p:cNvPr id="5" name="Slide Number Placeholder 4"/>
          <p:cNvSpPr>
            <a:spLocks noGrp="1"/>
          </p:cNvSpPr>
          <p:nvPr>
            <p:ph type="sldNum" sz="quarter" idx="3"/>
          </p:nvPr>
        </p:nvSpPr>
        <p:spPr>
          <a:xfrm>
            <a:off x="5624598" y="6458121"/>
            <a:ext cx="4302919" cy="339963"/>
          </a:xfrm>
          <a:prstGeom prst="rect">
            <a:avLst/>
          </a:prstGeom>
        </p:spPr>
        <p:txBody>
          <a:bodyPr vert="horz" lIns="95569" tIns="47784" rIns="95569" bIns="47784" rtlCol="0" anchor="b"/>
          <a:lstStyle>
            <a:lvl1pPr algn="r">
              <a:defRPr sz="1300"/>
            </a:lvl1pPr>
          </a:lstStyle>
          <a:p>
            <a:fld id="{FF2EEF14-1139-4FCD-B579-DD1BA15E3E3E}" type="slidenum">
              <a:rPr lang="fi-FI" sz="900"/>
              <a:t>‹#›</a:t>
            </a:fld>
            <a:endParaRPr lang="fi-FI" sz="900"/>
          </a:p>
        </p:txBody>
      </p:sp>
    </p:spTree>
    <p:extLst>
      <p:ext uri="{BB962C8B-B14F-4D97-AF65-F5344CB8AC3E}">
        <p14:creationId xmlns:p14="http://schemas.microsoft.com/office/powerpoint/2010/main" val="1343349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2919" cy="339963"/>
          </a:xfrm>
          <a:prstGeom prst="rect">
            <a:avLst/>
          </a:prstGeom>
        </p:spPr>
        <p:txBody>
          <a:bodyPr vert="horz" lIns="95569" tIns="47784" rIns="95569" bIns="47784" rtlCol="0"/>
          <a:lstStyle>
            <a:lvl1pPr algn="l">
              <a:defRPr sz="900"/>
            </a:lvl1pPr>
          </a:lstStyle>
          <a:p>
            <a:endParaRPr lang="fi-FI"/>
          </a:p>
        </p:txBody>
      </p:sp>
      <p:sp>
        <p:nvSpPr>
          <p:cNvPr id="3" name="Date Placeholder 2"/>
          <p:cNvSpPr>
            <a:spLocks noGrp="1"/>
          </p:cNvSpPr>
          <p:nvPr>
            <p:ph type="dt" idx="1"/>
          </p:nvPr>
        </p:nvSpPr>
        <p:spPr>
          <a:xfrm>
            <a:off x="5624598" y="1"/>
            <a:ext cx="4302919" cy="339963"/>
          </a:xfrm>
          <a:prstGeom prst="rect">
            <a:avLst/>
          </a:prstGeom>
        </p:spPr>
        <p:txBody>
          <a:bodyPr vert="horz" lIns="95569" tIns="47784" rIns="95569" bIns="47784" rtlCol="0"/>
          <a:lstStyle>
            <a:lvl1pPr algn="r">
              <a:defRPr sz="900"/>
            </a:lvl1pPr>
          </a:lstStyle>
          <a:p>
            <a:fld id="{D36C27A5-4B7D-4208-8377-DDA92A166DD3}" type="datetimeFigureOut">
              <a:rPr lang="fi-FI" smtClean="0"/>
              <a:pPr/>
              <a:t>6.2.2021</a:t>
            </a:fld>
            <a:endParaRPr lang="fi-FI"/>
          </a:p>
        </p:txBody>
      </p:sp>
      <p:sp>
        <p:nvSpPr>
          <p:cNvPr id="4" name="Slide Image Placeholder 3"/>
          <p:cNvSpPr>
            <a:spLocks noGrp="1" noRot="1" noChangeAspect="1"/>
          </p:cNvSpPr>
          <p:nvPr>
            <p:ph type="sldImg" idx="2"/>
          </p:nvPr>
        </p:nvSpPr>
        <p:spPr>
          <a:xfrm>
            <a:off x="3265488" y="509588"/>
            <a:ext cx="3398837" cy="2549525"/>
          </a:xfrm>
          <a:prstGeom prst="rect">
            <a:avLst/>
          </a:prstGeom>
          <a:noFill/>
          <a:ln w="12700">
            <a:solidFill>
              <a:prstClr val="black"/>
            </a:solidFill>
          </a:ln>
        </p:spPr>
        <p:txBody>
          <a:bodyPr vert="horz" lIns="95569" tIns="47784" rIns="95569" bIns="47784" rtlCol="0" anchor="ctr"/>
          <a:lstStyle/>
          <a:p>
            <a:endParaRPr lang="fi-FI"/>
          </a:p>
        </p:txBody>
      </p:sp>
      <p:sp>
        <p:nvSpPr>
          <p:cNvPr id="5" name="Notes Placeholder 4"/>
          <p:cNvSpPr>
            <a:spLocks noGrp="1"/>
          </p:cNvSpPr>
          <p:nvPr>
            <p:ph type="body" sz="quarter" idx="3"/>
          </p:nvPr>
        </p:nvSpPr>
        <p:spPr>
          <a:xfrm>
            <a:off x="992982" y="3229650"/>
            <a:ext cx="7943850" cy="3059668"/>
          </a:xfrm>
          <a:prstGeom prst="rect">
            <a:avLst/>
          </a:prstGeom>
        </p:spPr>
        <p:txBody>
          <a:bodyPr vert="horz" lIns="95569" tIns="47784" rIns="95569" bIns="477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2" y="6458121"/>
            <a:ext cx="4302919" cy="339963"/>
          </a:xfrm>
          <a:prstGeom prst="rect">
            <a:avLst/>
          </a:prstGeom>
        </p:spPr>
        <p:txBody>
          <a:bodyPr vert="horz" lIns="95569" tIns="47784" rIns="95569" bIns="47784" rtlCol="0" anchor="b"/>
          <a:lstStyle>
            <a:lvl1pPr algn="l">
              <a:defRPr sz="900"/>
            </a:lvl1pPr>
          </a:lstStyle>
          <a:p>
            <a:endParaRPr lang="fi-FI"/>
          </a:p>
        </p:txBody>
      </p:sp>
      <p:sp>
        <p:nvSpPr>
          <p:cNvPr id="7" name="Slide Number Placeholder 6"/>
          <p:cNvSpPr>
            <a:spLocks noGrp="1"/>
          </p:cNvSpPr>
          <p:nvPr>
            <p:ph type="sldNum" sz="quarter" idx="5"/>
          </p:nvPr>
        </p:nvSpPr>
        <p:spPr>
          <a:xfrm>
            <a:off x="5624598" y="6458121"/>
            <a:ext cx="4302919" cy="339963"/>
          </a:xfrm>
          <a:prstGeom prst="rect">
            <a:avLst/>
          </a:prstGeom>
        </p:spPr>
        <p:txBody>
          <a:bodyPr vert="horz" lIns="95569" tIns="47784" rIns="95569" bIns="47784" rtlCol="0" anchor="b"/>
          <a:lstStyle>
            <a:lvl1pPr algn="r">
              <a:defRPr sz="900"/>
            </a:lvl1pPr>
          </a:lstStyle>
          <a:p>
            <a:fld id="{364B4A2A-B6C3-4423-87B3-B387B0B19062}" type="slidenum">
              <a:rPr lang="fi-FI" smtClean="0"/>
              <a:pPr/>
              <a:t>‹#›</a:t>
            </a:fld>
            <a:endParaRPr lang="fi-FI"/>
          </a:p>
        </p:txBody>
      </p:sp>
    </p:spTree>
    <p:extLst>
      <p:ext uri="{BB962C8B-B14F-4D97-AF65-F5344CB8AC3E}">
        <p14:creationId xmlns:p14="http://schemas.microsoft.com/office/powerpoint/2010/main" val="419713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a:t>
            </a:fld>
            <a:endParaRPr lang="en"/>
          </a:p>
        </p:txBody>
      </p:sp>
    </p:spTree>
    <p:extLst>
      <p:ext uri="{BB962C8B-B14F-4D97-AF65-F5344CB8AC3E}">
        <p14:creationId xmlns:p14="http://schemas.microsoft.com/office/powerpoint/2010/main" val="245429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It is highly recommendable to provide sample installations when working with indoor air renovation.</a:t>
            </a:r>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17</a:t>
            </a:fld>
            <a:endParaRPr lang="en"/>
          </a:p>
        </p:txBody>
      </p:sp>
    </p:spTree>
    <p:extLst>
      <p:ext uri="{BB962C8B-B14F-4D97-AF65-F5344CB8AC3E}">
        <p14:creationId xmlns:p14="http://schemas.microsoft.com/office/powerpoint/2010/main" val="427553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en"/>
          </a:p>
        </p:txBody>
      </p:sp>
      <p:sp>
        <p:nvSpPr>
          <p:cNvPr id="114692"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6456" indent="-275560" eaLnBrk="0" hangingPunct="0">
              <a:defRPr>
                <a:solidFill>
                  <a:schemeClr val="tx1"/>
                </a:solidFill>
                <a:latin typeface="Arial" pitchFamily="34" charset="0"/>
                <a:cs typeface="Arial" pitchFamily="34" charset="0"/>
              </a:defRPr>
            </a:lvl2pPr>
            <a:lvl3pPr marL="1102240" indent="-220447" eaLnBrk="0" hangingPunct="0">
              <a:defRPr>
                <a:solidFill>
                  <a:schemeClr val="tx1"/>
                </a:solidFill>
                <a:latin typeface="Arial" pitchFamily="34" charset="0"/>
                <a:cs typeface="Arial" pitchFamily="34" charset="0"/>
              </a:defRPr>
            </a:lvl3pPr>
            <a:lvl4pPr marL="1543135" indent="-220447" eaLnBrk="0" hangingPunct="0">
              <a:defRPr>
                <a:solidFill>
                  <a:schemeClr val="tx1"/>
                </a:solidFill>
                <a:latin typeface="Arial" pitchFamily="34" charset="0"/>
                <a:cs typeface="Arial" pitchFamily="34" charset="0"/>
              </a:defRPr>
            </a:lvl4pPr>
            <a:lvl5pPr marL="1984031" indent="-220447" eaLnBrk="0" hangingPunct="0">
              <a:defRPr>
                <a:solidFill>
                  <a:schemeClr val="tx1"/>
                </a:solidFill>
                <a:latin typeface="Arial" pitchFamily="34" charset="0"/>
                <a:cs typeface="Arial" pitchFamily="34" charset="0"/>
              </a:defRPr>
            </a:lvl5pPr>
            <a:lvl6pPr marL="2424927" indent="-220447" eaLnBrk="0" fontAlgn="base" hangingPunct="0">
              <a:spcBef>
                <a:spcPct val="0"/>
              </a:spcBef>
              <a:spcAft>
                <a:spcPct val="0"/>
              </a:spcAft>
              <a:defRPr>
                <a:solidFill>
                  <a:schemeClr val="tx1"/>
                </a:solidFill>
                <a:latin typeface="Arial" pitchFamily="34" charset="0"/>
                <a:cs typeface="Arial" pitchFamily="34" charset="0"/>
              </a:defRPr>
            </a:lvl6pPr>
            <a:lvl7pPr marL="2865823" indent="-220447" eaLnBrk="0" fontAlgn="base" hangingPunct="0">
              <a:spcBef>
                <a:spcPct val="0"/>
              </a:spcBef>
              <a:spcAft>
                <a:spcPct val="0"/>
              </a:spcAft>
              <a:defRPr>
                <a:solidFill>
                  <a:schemeClr val="tx1"/>
                </a:solidFill>
                <a:latin typeface="Arial" pitchFamily="34" charset="0"/>
                <a:cs typeface="Arial" pitchFamily="34" charset="0"/>
              </a:defRPr>
            </a:lvl7pPr>
            <a:lvl8pPr marL="3306719" indent="-220447" eaLnBrk="0" fontAlgn="base" hangingPunct="0">
              <a:spcBef>
                <a:spcPct val="0"/>
              </a:spcBef>
              <a:spcAft>
                <a:spcPct val="0"/>
              </a:spcAft>
              <a:defRPr>
                <a:solidFill>
                  <a:schemeClr val="tx1"/>
                </a:solidFill>
                <a:latin typeface="Arial" pitchFamily="34" charset="0"/>
                <a:cs typeface="Arial" pitchFamily="34" charset="0"/>
              </a:defRPr>
            </a:lvl8pPr>
            <a:lvl9pPr marL="3747615" indent="-220447"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fld id="{BF47C174-012A-4959-8D9B-EAB635B08854}" type="slidenum">
              <a:rPr/>
              <a:pPr eaLnBrk="1" hangingPunct="1"/>
              <a:t>18</a:t>
            </a:fld>
            <a:endParaRPr lang="en"/>
          </a:p>
        </p:txBody>
      </p:sp>
    </p:spTree>
    <p:extLst>
      <p:ext uri="{BB962C8B-B14F-4D97-AF65-F5344CB8AC3E}">
        <p14:creationId xmlns:p14="http://schemas.microsoft.com/office/powerpoint/2010/main" val="362632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23</a:t>
            </a:fld>
            <a:endParaRPr lang="en"/>
          </a:p>
        </p:txBody>
      </p:sp>
    </p:spTree>
    <p:extLst>
      <p:ext uri="{BB962C8B-B14F-4D97-AF65-F5344CB8AC3E}">
        <p14:creationId xmlns:p14="http://schemas.microsoft.com/office/powerpoint/2010/main" val="333728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24</a:t>
            </a:fld>
            <a:endParaRPr lang="en"/>
          </a:p>
        </p:txBody>
      </p:sp>
    </p:spTree>
    <p:extLst>
      <p:ext uri="{BB962C8B-B14F-4D97-AF65-F5344CB8AC3E}">
        <p14:creationId xmlns:p14="http://schemas.microsoft.com/office/powerpoint/2010/main" val="334568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27</a:t>
            </a:fld>
            <a:endParaRPr lang="en"/>
          </a:p>
        </p:txBody>
      </p:sp>
    </p:spTree>
    <p:extLst>
      <p:ext uri="{BB962C8B-B14F-4D97-AF65-F5344CB8AC3E}">
        <p14:creationId xmlns:p14="http://schemas.microsoft.com/office/powerpoint/2010/main" val="271336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28</a:t>
            </a:fld>
            <a:endParaRPr lang="en"/>
          </a:p>
        </p:txBody>
      </p:sp>
    </p:spTree>
    <p:extLst>
      <p:ext uri="{BB962C8B-B14F-4D97-AF65-F5344CB8AC3E}">
        <p14:creationId xmlns:p14="http://schemas.microsoft.com/office/powerpoint/2010/main" val="235263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en"/>
          </a:p>
        </p:txBody>
      </p:sp>
      <p:sp>
        <p:nvSpPr>
          <p:cNvPr id="107524" name="Dian numeron paikkamerkki 3"/>
          <p:cNvSpPr txBox="1">
            <a:spLocks noGrp="1"/>
          </p:cNvSpPr>
          <p:nvPr/>
        </p:nvSpPr>
        <p:spPr bwMode="auto">
          <a:xfrm>
            <a:off x="3849197" y="9438902"/>
            <a:ext cx="2942700" cy="49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3" tIns="44061" rIns="88123" bIns="44061"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rtl="0" eaLnBrk="1" hangingPunct="1"/>
            <a:fld id="{A62A8464-EA48-493F-9042-BD11901A0C43}" type="slidenum">
              <a:rPr sz="1100"/>
              <a:pPr algn="r" eaLnBrk="1" hangingPunct="1"/>
              <a:t>29</a:t>
            </a:fld>
            <a:endParaRPr lang="en" sz="1100"/>
          </a:p>
        </p:txBody>
      </p:sp>
    </p:spTree>
    <p:extLst>
      <p:ext uri="{BB962C8B-B14F-4D97-AF65-F5344CB8AC3E}">
        <p14:creationId xmlns:p14="http://schemas.microsoft.com/office/powerpoint/2010/main" val="122360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Image: Last Planner list</a:t>
            </a:r>
          </a:p>
        </p:txBody>
      </p:sp>
      <p:sp>
        <p:nvSpPr>
          <p:cNvPr id="4" name="Dian numeron paikkamerkki 3"/>
          <p:cNvSpPr>
            <a:spLocks noGrp="1"/>
          </p:cNvSpPr>
          <p:nvPr>
            <p:ph type="sldNum" sz="quarter" idx="10"/>
          </p:nvPr>
        </p:nvSpPr>
        <p:spPr/>
        <p:txBody>
          <a:bodyPr/>
          <a:lstStyle/>
          <a:p>
            <a:pPr algn="l" rtl="0"/>
            <a:fld id="{364B4A2A-B6C3-4423-87B3-B387B0B19062}" type="slidenum">
              <a:rPr/>
              <a:pPr/>
              <a:t>31</a:t>
            </a:fld>
            <a:endParaRPr lang="en"/>
          </a:p>
        </p:txBody>
      </p:sp>
    </p:spTree>
    <p:extLst>
      <p:ext uri="{BB962C8B-B14F-4D97-AF65-F5344CB8AC3E}">
        <p14:creationId xmlns:p14="http://schemas.microsoft.com/office/powerpoint/2010/main" val="3297505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In addition, workers correct the mistakes left by others ;-)</a:t>
            </a:r>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32</a:t>
            </a:fld>
            <a:endParaRPr lang="en"/>
          </a:p>
        </p:txBody>
      </p:sp>
    </p:spTree>
    <p:extLst>
      <p:ext uri="{BB962C8B-B14F-4D97-AF65-F5344CB8AC3E}">
        <p14:creationId xmlns:p14="http://schemas.microsoft.com/office/powerpoint/2010/main" val="4179512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33</a:t>
            </a:fld>
            <a:endParaRPr lang="en"/>
          </a:p>
        </p:txBody>
      </p:sp>
    </p:spTree>
    <p:extLst>
      <p:ext uri="{BB962C8B-B14F-4D97-AF65-F5344CB8AC3E}">
        <p14:creationId xmlns:p14="http://schemas.microsoft.com/office/powerpoint/2010/main" val="322109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r>
              <a:rPr lang="en" b="0" i="0" u="none" baseline="0"/>
              <a:t>Practical examples:</a:t>
            </a:r>
          </a:p>
          <a:p>
            <a:pPr algn="l" rtl="0">
              <a:spcAft>
                <a:spcPts val="0"/>
              </a:spcAft>
            </a:pPr>
            <a:r>
              <a:rPr lang="en" b="0" i="0" u="none" baseline="0"/>
              <a:t>When laying a brick wall, ensure that mortar does not block the ventilation gap behind the bricks and that every third seam is open on the two lowest rows of bricks.</a:t>
            </a:r>
          </a:p>
          <a:p>
            <a:pPr algn="l" rtl="0">
              <a:spcAft>
                <a:spcPts val="0"/>
              </a:spcAft>
            </a:pPr>
            <a:r>
              <a:rPr lang="en" b="0" i="0" u="none" baseline="0"/>
              <a:t>Any construction panel that may have gotten wet is replaced.</a:t>
            </a:r>
          </a:p>
          <a:p>
            <a:pPr algn="l" rtl="0">
              <a:spcAft>
                <a:spcPts val="0"/>
              </a:spcAft>
            </a:pPr>
            <a:r>
              <a:rPr lang="en" b="0" i="0" u="none" baseline="0"/>
              <a:t>Windbreak wool sheets are installed tightly and overlapped in layers.</a:t>
            </a:r>
          </a:p>
          <a:p>
            <a:pPr algn="l" rtl="0">
              <a:spcAft>
                <a:spcPts val="0"/>
              </a:spcAft>
            </a:pPr>
            <a:r>
              <a:rPr lang="en" b="0" i="0" u="none" baseline="0"/>
              <a:t>Flashings are inclined and seams mudded up carefully so that horizontal rain cannot enter the structures.</a:t>
            </a:r>
          </a:p>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3</a:t>
            </a:fld>
            <a:endParaRPr lang="en"/>
          </a:p>
        </p:txBody>
      </p:sp>
    </p:spTree>
    <p:extLst>
      <p:ext uri="{BB962C8B-B14F-4D97-AF65-F5344CB8AC3E}">
        <p14:creationId xmlns:p14="http://schemas.microsoft.com/office/powerpoint/2010/main" val="215253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 b="0" i="0" u="none" baseline="0"/>
              <a:t>Please list 3 pros and cons. </a:t>
            </a:r>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34</a:t>
            </a:fld>
            <a:endParaRPr lang="en"/>
          </a:p>
        </p:txBody>
      </p:sp>
    </p:spTree>
    <p:extLst>
      <p:ext uri="{BB962C8B-B14F-4D97-AF65-F5344CB8AC3E}">
        <p14:creationId xmlns:p14="http://schemas.microsoft.com/office/powerpoint/2010/main" val="261692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Correct work sequencing, with less haste and more speed.</a:t>
            </a:r>
          </a:p>
          <a:p>
            <a:pPr algn="l" rtl="0"/>
            <a:r>
              <a:rPr lang="en" b="0" i="0" u="none" baseline="0"/>
              <a:t>Fragmentation, supply chains. </a:t>
            </a:r>
          </a:p>
          <a:p>
            <a:pPr algn="l" rtl="0"/>
            <a:r>
              <a:rPr lang="en" b="0" i="0" u="none" baseline="0"/>
              <a:t>However, specialization is inevitable.</a:t>
            </a:r>
          </a:p>
          <a:p>
            <a:pPr algn="l" rtl="0"/>
            <a:r>
              <a:rPr lang="en" b="0" i="0" u="none" baseline="0"/>
              <a:t>Don’t do anything that you don’t have skills for.</a:t>
            </a:r>
          </a:p>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36</a:t>
            </a:fld>
            <a:endParaRPr lang="en"/>
          </a:p>
        </p:txBody>
      </p:sp>
    </p:spTree>
    <p:extLst>
      <p:ext uri="{BB962C8B-B14F-4D97-AF65-F5344CB8AC3E}">
        <p14:creationId xmlns:p14="http://schemas.microsoft.com/office/powerpoint/2010/main" val="3610991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38</a:t>
            </a:fld>
            <a:endParaRPr lang="en"/>
          </a:p>
        </p:txBody>
      </p:sp>
    </p:spTree>
    <p:extLst>
      <p:ext uri="{BB962C8B-B14F-4D97-AF65-F5344CB8AC3E}">
        <p14:creationId xmlns:p14="http://schemas.microsoft.com/office/powerpoint/2010/main" val="3757778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40</a:t>
            </a:fld>
            <a:endParaRPr lang="en"/>
          </a:p>
        </p:txBody>
      </p:sp>
    </p:spTree>
    <p:extLst>
      <p:ext uri="{BB962C8B-B14F-4D97-AF65-F5344CB8AC3E}">
        <p14:creationId xmlns:p14="http://schemas.microsoft.com/office/powerpoint/2010/main" val="3082524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5</a:t>
            </a:fld>
            <a:endParaRPr lang="en"/>
          </a:p>
        </p:txBody>
      </p:sp>
    </p:spTree>
    <p:extLst>
      <p:ext uri="{BB962C8B-B14F-4D97-AF65-F5344CB8AC3E}">
        <p14:creationId xmlns:p14="http://schemas.microsoft.com/office/powerpoint/2010/main" val="42388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Next slides provide some answers.</a:t>
            </a:r>
          </a:p>
        </p:txBody>
      </p:sp>
      <p:sp>
        <p:nvSpPr>
          <p:cNvPr id="4" name="Dian numeron paikkamerkki 3"/>
          <p:cNvSpPr>
            <a:spLocks noGrp="1"/>
          </p:cNvSpPr>
          <p:nvPr>
            <p:ph type="sldNum" sz="quarter" idx="5"/>
          </p:nvPr>
        </p:nvSpPr>
        <p:spPr/>
        <p:txBody>
          <a:bodyPr/>
          <a:lstStyle/>
          <a:p>
            <a:pPr algn="l" rtl="0"/>
            <a:fld id="{364B4A2A-B6C3-4423-87B3-B387B0B19062}" type="slidenum">
              <a:rPr/>
              <a:pPr/>
              <a:t>6</a:t>
            </a:fld>
            <a:endParaRPr lang="en"/>
          </a:p>
        </p:txBody>
      </p:sp>
    </p:spTree>
    <p:extLst>
      <p:ext uri="{BB962C8B-B14F-4D97-AF65-F5344CB8AC3E}">
        <p14:creationId xmlns:p14="http://schemas.microsoft.com/office/powerpoint/2010/main" val="270898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7</a:t>
            </a:fld>
            <a:endParaRPr lang="en"/>
          </a:p>
        </p:txBody>
      </p:sp>
    </p:spTree>
    <p:extLst>
      <p:ext uri="{BB962C8B-B14F-4D97-AF65-F5344CB8AC3E}">
        <p14:creationId xmlns:p14="http://schemas.microsoft.com/office/powerpoint/2010/main" val="304851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 b="0" i="0" u="none" baseline="0"/>
              <a:t>Ceiling drawings</a:t>
            </a:r>
          </a:p>
          <a:p>
            <a:pPr algn="l" rtl="0"/>
            <a:r>
              <a:rPr lang="en" b="0" i="0" u="none" baseline="0"/>
              <a:t>Building services and electrical installations in meeting/class rooms, corridors...</a:t>
            </a:r>
          </a:p>
        </p:txBody>
      </p:sp>
      <p:sp>
        <p:nvSpPr>
          <p:cNvPr id="4" name="Dian numeron paikkamerkki 3"/>
          <p:cNvSpPr>
            <a:spLocks noGrp="1"/>
          </p:cNvSpPr>
          <p:nvPr>
            <p:ph type="sldNum" sz="quarter" idx="5"/>
          </p:nvPr>
        </p:nvSpPr>
        <p:spPr/>
        <p:txBody>
          <a:bodyPr/>
          <a:lstStyle/>
          <a:p>
            <a:pPr algn="l" rtl="0"/>
            <a:fld id="{364B4A2A-B6C3-4423-87B3-B387B0B19062}" type="slidenum">
              <a:rPr/>
              <a:pPr/>
              <a:t>10</a:t>
            </a:fld>
            <a:endParaRPr lang="en"/>
          </a:p>
        </p:txBody>
      </p:sp>
    </p:spTree>
    <p:extLst>
      <p:ext uri="{BB962C8B-B14F-4D97-AF65-F5344CB8AC3E}">
        <p14:creationId xmlns:p14="http://schemas.microsoft.com/office/powerpoint/2010/main" val="311901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Do not work on an unacceptable base from a previous phase that may ruin the quality of your work.</a:t>
            </a:r>
          </a:p>
          <a:p>
            <a:endParaRPr lang="en"/>
          </a:p>
        </p:txBody>
      </p:sp>
      <p:sp>
        <p:nvSpPr>
          <p:cNvPr id="4" name="Dian numeron paikkamerkki 3"/>
          <p:cNvSpPr>
            <a:spLocks noGrp="1"/>
          </p:cNvSpPr>
          <p:nvPr>
            <p:ph type="sldNum" sz="quarter" idx="10"/>
          </p:nvPr>
        </p:nvSpPr>
        <p:spPr/>
        <p:txBody>
          <a:bodyPr/>
          <a:lstStyle/>
          <a:p>
            <a:pPr algn="l" rtl="0"/>
            <a:fld id="{364B4A2A-B6C3-4423-87B3-B387B0B19062}" type="slidenum">
              <a:rPr/>
              <a:pPr/>
              <a:t>11</a:t>
            </a:fld>
            <a:endParaRPr lang="en"/>
          </a:p>
        </p:txBody>
      </p:sp>
    </p:spTree>
    <p:extLst>
      <p:ext uri="{BB962C8B-B14F-4D97-AF65-F5344CB8AC3E}">
        <p14:creationId xmlns:p14="http://schemas.microsoft.com/office/powerpoint/2010/main" val="45416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
          </a:p>
        </p:txBody>
      </p:sp>
      <p:sp>
        <p:nvSpPr>
          <p:cNvPr id="4" name="Dian numeron paikkamerkki 3"/>
          <p:cNvSpPr>
            <a:spLocks noGrp="1"/>
          </p:cNvSpPr>
          <p:nvPr>
            <p:ph type="sldNum" sz="quarter" idx="5"/>
          </p:nvPr>
        </p:nvSpPr>
        <p:spPr/>
        <p:txBody>
          <a:bodyPr/>
          <a:lstStyle/>
          <a:p>
            <a:pPr algn="l" rtl="0"/>
            <a:fld id="{364B4A2A-B6C3-4423-87B3-B387B0B19062}" type="slidenum">
              <a:rPr/>
              <a:pPr/>
              <a:t>15</a:t>
            </a:fld>
            <a:endParaRPr lang="en"/>
          </a:p>
        </p:txBody>
      </p:sp>
    </p:spTree>
    <p:extLst>
      <p:ext uri="{BB962C8B-B14F-4D97-AF65-F5344CB8AC3E}">
        <p14:creationId xmlns:p14="http://schemas.microsoft.com/office/powerpoint/2010/main" val="305461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Include installation workers in the measuring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 b="0" i="0" u="none" baseline="0"/>
              <a:t>Requirements: plans/designs, contracts, RYL, RT standard...</a:t>
            </a:r>
          </a:p>
          <a:p>
            <a:endParaRPr lang="en"/>
          </a:p>
        </p:txBody>
      </p:sp>
      <p:sp>
        <p:nvSpPr>
          <p:cNvPr id="4" name="Slide Number Placeholder 3"/>
          <p:cNvSpPr>
            <a:spLocks noGrp="1"/>
          </p:cNvSpPr>
          <p:nvPr>
            <p:ph type="sldNum" sz="quarter" idx="10"/>
          </p:nvPr>
        </p:nvSpPr>
        <p:spPr/>
        <p:txBody>
          <a:bodyPr/>
          <a:lstStyle/>
          <a:p>
            <a:pPr algn="l" rtl="0"/>
            <a:fld id="{364B4A2A-B6C3-4423-87B3-B387B0B19062}" type="slidenum">
              <a:rPr/>
              <a:pPr/>
              <a:t>16</a:t>
            </a:fld>
            <a:endParaRPr lang="en"/>
          </a:p>
        </p:txBody>
      </p:sp>
    </p:spTree>
    <p:extLst>
      <p:ext uri="{BB962C8B-B14F-4D97-AF65-F5344CB8AC3E}">
        <p14:creationId xmlns:p14="http://schemas.microsoft.com/office/powerpoint/2010/main" val="192053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finland.buildupskills.eu/" TargetMode="External"/><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2" name="Title 1"/>
          <p:cNvSpPr>
            <a:spLocks noGrp="1"/>
          </p:cNvSpPr>
          <p:nvPr>
            <p:ph type="ctrTitle"/>
          </p:nvPr>
        </p:nvSpPr>
        <p:spPr>
          <a:xfrm>
            <a:off x="468313" y="3573016"/>
            <a:ext cx="8207375" cy="1656184"/>
          </a:xfrm>
        </p:spPr>
        <p:txBody>
          <a:bodyPr/>
          <a:lstStyle>
            <a:lvl1pPr algn="ctr">
              <a:defRPr/>
            </a:lvl1pPr>
          </a:lstStyle>
          <a:p>
            <a:r>
              <a:rPr lang="fi-FI"/>
              <a:t>Muokkaa ots. perustyyl. napsautt.</a:t>
            </a:r>
          </a:p>
        </p:txBody>
      </p:sp>
    </p:spTree>
    <p:extLst>
      <p:ext uri="{BB962C8B-B14F-4D97-AF65-F5344CB8AC3E}">
        <p14:creationId xmlns:p14="http://schemas.microsoft.com/office/powerpoint/2010/main" val="219758541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9" name="Sisällön paikkamerkki 8"/>
          <p:cNvSpPr>
            <a:spLocks noGrp="1"/>
          </p:cNvSpPr>
          <p:nvPr>
            <p:ph sz="quarter" idx="11"/>
          </p:nvPr>
        </p:nvSpPr>
        <p:spPr>
          <a:xfrm>
            <a:off x="900114" y="1484784"/>
            <a:ext cx="3707221"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p:cNvSpPr>
            <a:spLocks noGrp="1"/>
          </p:cNvSpPr>
          <p:nvPr>
            <p:ph sz="quarter" idx="12"/>
          </p:nvPr>
        </p:nvSpPr>
        <p:spPr>
          <a:xfrm>
            <a:off x="5003801" y="1484784"/>
            <a:ext cx="3708808" cy="445246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256053540"/>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idx="1"/>
          </p:nvPr>
        </p:nvSpPr>
        <p:spPr>
          <a:xfrm>
            <a:off x="446088" y="1484784"/>
            <a:ext cx="8229600" cy="455831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8404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76341150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391504397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319792438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14113273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361740332"/>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278225129"/>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86195082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765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28363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84106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486045941"/>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890456"/>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11" name="TextBox 2">
            <a:hlinkClick r:id="rId2"/>
            <a:extLst>
              <a:ext uri="{FF2B5EF4-FFF2-40B4-BE49-F238E27FC236}">
                <a16:creationId xmlns:a16="http://schemas.microsoft.com/office/drawing/2014/main" id="{27985E7E-C9D3-4E6B-9F96-2EDDA95DA226}"/>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644B6798-4DDE-4870-A239-0C8FEBD20427}"/>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3286048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156916421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704982353"/>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spTree>
    <p:extLst>
      <p:ext uri="{BB962C8B-B14F-4D97-AF65-F5344CB8AC3E}">
        <p14:creationId xmlns:p14="http://schemas.microsoft.com/office/powerpoint/2010/main" val="117245574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san ylätunnis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fi-FI"/>
              <a:t>Muokkaa ots. perustyyl. napsautt.</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200795140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3" name="Content Placeholder 2"/>
          <p:cNvSpPr>
            <a:spLocks noGrp="1"/>
          </p:cNvSpPr>
          <p:nvPr>
            <p:ph sz="half" idx="1"/>
          </p:nvPr>
        </p:nvSpPr>
        <p:spPr>
          <a:xfrm>
            <a:off x="457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4648200" y="1484784"/>
            <a:ext cx="4038600" cy="4464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90475033"/>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12776"/>
            <a:ext cx="8218488" cy="4608512"/>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6581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
        <p:nvSpPr>
          <p:cNvPr id="4" name="Content Placeholder 3"/>
          <p:cNvSpPr>
            <a:spLocks noGrp="1"/>
          </p:cNvSpPr>
          <p:nvPr>
            <p:ph sz="half" idx="2"/>
          </p:nvPr>
        </p:nvSpPr>
        <p:spPr>
          <a:xfrm>
            <a:off x="5580112" y="1484785"/>
            <a:ext cx="31066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icture Placeholder 8"/>
          <p:cNvSpPr>
            <a:spLocks noGrp="1"/>
          </p:cNvSpPr>
          <p:nvPr>
            <p:ph type="pic" sz="quarter" idx="13"/>
          </p:nvPr>
        </p:nvSpPr>
        <p:spPr>
          <a:xfrm>
            <a:off x="468313" y="1484784"/>
            <a:ext cx="4895775" cy="4608512"/>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07017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78930215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p>
        </p:txBody>
      </p:sp>
      <p:sp>
        <p:nvSpPr>
          <p:cNvPr id="4" name="Content Placeholder 3"/>
          <p:cNvSpPr>
            <a:spLocks noGrp="1"/>
          </p:cNvSpPr>
          <p:nvPr>
            <p:ph sz="half" idx="2"/>
          </p:nvPr>
        </p:nvSpPr>
        <p:spPr>
          <a:xfrm>
            <a:off x="457200" y="1475493"/>
            <a:ext cx="8218488" cy="3537684"/>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1" name="TextBox 2">
            <a:hlinkClick r:id="rId2"/>
            <a:extLst>
              <a:ext uri="{FF2B5EF4-FFF2-40B4-BE49-F238E27FC236}">
                <a16:creationId xmlns:a16="http://schemas.microsoft.com/office/drawing/2014/main" id="{91CF3048-007B-4435-9CC7-CD2158DF5132}"/>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2" name="TextBox 9">
            <a:hlinkClick r:id="rId3"/>
            <a:extLst>
              <a:ext uri="{FF2B5EF4-FFF2-40B4-BE49-F238E27FC236}">
                <a16:creationId xmlns:a16="http://schemas.microsoft.com/office/drawing/2014/main" id="{9A48CA6F-E840-495E-87E6-BE9CE3842D94}"/>
              </a:ext>
            </a:extLst>
          </p:cNvPr>
          <p:cNvSpPr txBox="1"/>
          <p:nvPr/>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
        <p:nvSpPr>
          <p:cNvPr id="13" name="TextBox 2">
            <a:hlinkClick r:id="rId2"/>
            <a:extLst>
              <a:ext uri="{FF2B5EF4-FFF2-40B4-BE49-F238E27FC236}">
                <a16:creationId xmlns:a16="http://schemas.microsoft.com/office/drawing/2014/main" id="{30E92DD0-68DF-4A10-A881-E431125A6AB0}"/>
              </a:ext>
            </a:extLst>
          </p:cNvPr>
          <p:cNvSpPr txBox="1"/>
          <p:nvPr userDrawn="1"/>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15" name="TextBox 9">
            <a:hlinkClick r:id="rId3"/>
            <a:extLst>
              <a:ext uri="{FF2B5EF4-FFF2-40B4-BE49-F238E27FC236}">
                <a16:creationId xmlns:a16="http://schemas.microsoft.com/office/drawing/2014/main" id="{C955623D-E7BA-401C-A4BB-53D125689882}"/>
              </a:ext>
            </a:extLst>
          </p:cNvPr>
          <p:cNvSpPr txBox="1"/>
          <p:nvPr userDrawn="1"/>
        </p:nvSpPr>
        <p:spPr>
          <a:xfrm>
            <a:off x="468313" y="5414422"/>
            <a:ext cx="3412794" cy="369332"/>
          </a:xfrm>
          <a:prstGeom prst="rect">
            <a:avLst/>
          </a:prstGeom>
          <a:noFill/>
        </p:spPr>
        <p:txBody>
          <a:bodyPr wrap="none" lIns="0" tIns="0" rIns="0" bIns="0" rtlCol="0">
            <a:spAutoFit/>
          </a:bodyPr>
          <a:lstStyle/>
          <a:p>
            <a:r>
              <a:rPr lang="fi-FI" sz="2400" b="1" i="1"/>
              <a:t>finland.buildupskills.eu</a:t>
            </a:r>
          </a:p>
        </p:txBody>
      </p:sp>
    </p:spTree>
    <p:extLst>
      <p:ext uri="{BB962C8B-B14F-4D97-AF65-F5344CB8AC3E}">
        <p14:creationId xmlns:p14="http://schemas.microsoft.com/office/powerpoint/2010/main" val="2140380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fi-FI"/>
              <a:t>Muokkaa ots. perustyyl. napsautt.</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extLst>
      <p:ext uri="{BB962C8B-B14F-4D97-AF65-F5344CB8AC3E}">
        <p14:creationId xmlns:p14="http://schemas.microsoft.com/office/powerpoint/2010/main" val="159034885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588963"/>
          </a:xfrm>
          <a:prstGeom prst="rect">
            <a:avLst/>
          </a:prstGeom>
        </p:spPr>
        <p:txBody>
          <a:bodyPr vert="horz" lIns="0" tIns="0" rIns="0" bIns="0" rtlCol="0" anchor="t" anchorCtr="0">
            <a:normAutofit/>
          </a:bodyPr>
          <a:lstStyle/>
          <a:p>
            <a:r>
              <a:rPr lang="fi-FI"/>
              <a:t>Muokkaa ots. perustyyl. napsautt.</a:t>
            </a:r>
          </a:p>
        </p:txBody>
      </p:sp>
      <p:sp>
        <p:nvSpPr>
          <p:cNvPr id="3" name="Text Placeholder 2"/>
          <p:cNvSpPr>
            <a:spLocks noGrp="1"/>
          </p:cNvSpPr>
          <p:nvPr>
            <p:ph type="body" idx="1"/>
          </p:nvPr>
        </p:nvSpPr>
        <p:spPr>
          <a:xfrm>
            <a:off x="446088" y="1292774"/>
            <a:ext cx="8229600" cy="475032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53332" y="6165304"/>
            <a:ext cx="2622356" cy="504000"/>
          </a:xfrm>
          <a:prstGeom prst="rect">
            <a:avLst/>
          </a:prstGeom>
        </p:spPr>
      </p:pic>
      <p:sp>
        <p:nvSpPr>
          <p:cNvPr id="16" name="Date Placeholder 3">
            <a:extLst>
              <a:ext uri="{FF2B5EF4-FFF2-40B4-BE49-F238E27FC236}">
                <a16:creationId xmlns:a16="http://schemas.microsoft.com/office/drawing/2014/main" id="{7E6B0FBB-E5D2-432A-86FF-6245E22C5CBC}"/>
              </a:ext>
            </a:extLst>
          </p:cNvPr>
          <p:cNvSpPr txBox="1">
            <a:spLocks/>
          </p:cNvSpPr>
          <p:nvPr userDrawn="1"/>
        </p:nvSpPr>
        <p:spPr>
          <a:xfrm>
            <a:off x="859682" y="6468444"/>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19" name="Slide Number Placeholder 5">
            <a:extLst>
              <a:ext uri="{FF2B5EF4-FFF2-40B4-BE49-F238E27FC236}">
                <a16:creationId xmlns:a16="http://schemas.microsoft.com/office/drawing/2014/main" id="{58E4C35D-4DB7-447C-8FC0-04B9E5426381}"/>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dirty="0"/>
          </a:p>
        </p:txBody>
      </p:sp>
    </p:spTree>
    <p:extLst>
      <p:ext uri="{BB962C8B-B14F-4D97-AF65-F5344CB8AC3E}">
        <p14:creationId xmlns:p14="http://schemas.microsoft.com/office/powerpoint/2010/main" val="3791981297"/>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62"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9" name="Slide Number Placeholder 5">
            <a:extLst>
              <a:ext uri="{FF2B5EF4-FFF2-40B4-BE49-F238E27FC236}">
                <a16:creationId xmlns:a16="http://schemas.microsoft.com/office/drawing/2014/main" id="{903115A9-DFFE-4D32-BEA4-D2C29CDF025E}"/>
              </a:ext>
            </a:extLst>
          </p:cNvPr>
          <p:cNvSpPr txBox="1">
            <a:spLocks/>
          </p:cNvSpPr>
          <p:nvPr userDrawn="1"/>
        </p:nvSpPr>
        <p:spPr>
          <a:xfrm>
            <a:off x="500411" y="6468444"/>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sz="1200" dirty="0"/>
          </a:p>
        </p:txBody>
      </p:sp>
      <p:sp>
        <p:nvSpPr>
          <p:cNvPr id="20" name="Date Placeholder 3">
            <a:extLst>
              <a:ext uri="{FF2B5EF4-FFF2-40B4-BE49-F238E27FC236}">
                <a16:creationId xmlns:a16="http://schemas.microsoft.com/office/drawing/2014/main" id="{0852C670-9DA4-4994-9510-8901B4872184}"/>
              </a:ext>
            </a:extLst>
          </p:cNvPr>
          <p:cNvSpPr txBox="1">
            <a:spLocks/>
          </p:cNvSpPr>
          <p:nvPr userDrawn="1"/>
        </p:nvSpPr>
        <p:spPr>
          <a:xfrm>
            <a:off x="816471" y="6467741"/>
            <a:ext cx="635833" cy="144000"/>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dirty="0"/>
              <a:t>2020</a:t>
            </a:r>
          </a:p>
        </p:txBody>
      </p:sp>
      <p:sp>
        <p:nvSpPr>
          <p:cNvPr id="22" name="Slide Number Placeholder 5">
            <a:extLst>
              <a:ext uri="{FF2B5EF4-FFF2-40B4-BE49-F238E27FC236}">
                <a16:creationId xmlns:a16="http://schemas.microsoft.com/office/drawing/2014/main" id="{70BB5D52-0E55-4323-8BB3-2F43B9EAFE85}"/>
              </a:ext>
            </a:extLst>
          </p:cNvPr>
          <p:cNvSpPr txBox="1">
            <a:spLocks/>
          </p:cNvSpPr>
          <p:nvPr userDrawn="1"/>
        </p:nvSpPr>
        <p:spPr>
          <a:xfrm>
            <a:off x="457200" y="6467741"/>
            <a:ext cx="359271" cy="143297"/>
          </a:xfrm>
          <a:prstGeom prst="rect">
            <a:avLst/>
          </a:prstGeom>
        </p:spPr>
        <p:txBody>
          <a:bodyPr vert="horz" lIns="0" tIns="0" rIns="0" bIns="0" rtlCol="0" anchor="b">
            <a:no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z="1200" smtClean="0"/>
              <a:pPr/>
              <a:t>‹#›</a:t>
            </a:fld>
            <a:endParaRPr lang="fi-FI" sz="1200" dirty="0"/>
          </a:p>
        </p:txBody>
      </p:sp>
    </p:spTree>
    <p:extLst>
      <p:ext uri="{BB962C8B-B14F-4D97-AF65-F5344CB8AC3E}">
        <p14:creationId xmlns:p14="http://schemas.microsoft.com/office/powerpoint/2010/main" val="2980745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2.xml"/><Relationship Id="rId6" Type="http://schemas.microsoft.com/office/2007/relationships/hdphoto" Target="../media/hdphoto3.wdp"/><Relationship Id="rId5" Type="http://schemas.openxmlformats.org/officeDocument/2006/relationships/image" Target="../media/image1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br>
              <a:rPr lang="en" sz="4000" dirty="0"/>
            </a:br>
            <a:r>
              <a:rPr lang="en" sz="4000" b="1" i="0" u="none" baseline="0" dirty="0"/>
              <a:t>Quality assurance in sustainable construction</a:t>
            </a:r>
          </a:p>
        </p:txBody>
      </p:sp>
    </p:spTree>
    <p:extLst>
      <p:ext uri="{BB962C8B-B14F-4D97-AF65-F5344CB8AC3E}">
        <p14:creationId xmlns:p14="http://schemas.microsoft.com/office/powerpoint/2010/main" val="123226270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E6C42A9-A407-414B-9C49-C9F34F2CA0C6}"/>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5664361" y="1340768"/>
            <a:ext cx="3304304" cy="2304256"/>
          </a:xfrm>
          <a:prstGeom prst="rect">
            <a:avLst/>
          </a:prstGeom>
        </p:spPr>
      </p:pic>
      <p:sp>
        <p:nvSpPr>
          <p:cNvPr id="10" name="Otsikko 9">
            <a:extLst>
              <a:ext uri="{FF2B5EF4-FFF2-40B4-BE49-F238E27FC236}">
                <a16:creationId xmlns:a16="http://schemas.microsoft.com/office/drawing/2014/main" id="{E5247E64-4A58-4945-BB88-CCCE6FE6AA25}"/>
              </a:ext>
            </a:extLst>
          </p:cNvPr>
          <p:cNvSpPr>
            <a:spLocks noGrp="1"/>
          </p:cNvSpPr>
          <p:nvPr>
            <p:ph type="title"/>
          </p:nvPr>
        </p:nvSpPr>
        <p:spPr/>
        <p:txBody>
          <a:bodyPr>
            <a:noAutofit/>
          </a:bodyPr>
          <a:lstStyle/>
          <a:p>
            <a:pPr algn="l" rtl="0"/>
            <a:r>
              <a:rPr lang="en" b="1" i="0" u="none" baseline="0" dirty="0"/>
              <a:t>Studying the plans/drawings</a:t>
            </a:r>
            <a:br>
              <a:rPr lang="en" dirty="0"/>
            </a:br>
            <a:endParaRPr lang="en" dirty="0"/>
          </a:p>
        </p:txBody>
      </p:sp>
      <p:sp>
        <p:nvSpPr>
          <p:cNvPr id="3" name="Content Placeholder 2"/>
          <p:cNvSpPr>
            <a:spLocks noGrp="1"/>
          </p:cNvSpPr>
          <p:nvPr>
            <p:ph idx="1"/>
          </p:nvPr>
        </p:nvSpPr>
        <p:spPr>
          <a:xfrm>
            <a:off x="395536" y="1412776"/>
            <a:ext cx="5268825" cy="4597606"/>
          </a:xfrm>
        </p:spPr>
        <p:txBody>
          <a:bodyPr vert="horz" lIns="0" tIns="0" rIns="0" bIns="0" rtlCol="0" anchor="t">
            <a:normAutofit fontScale="92500" lnSpcReduction="10000"/>
          </a:bodyPr>
          <a:lstStyle/>
          <a:p>
            <a:pPr marL="0" indent="0" algn="l" rtl="0">
              <a:buNone/>
            </a:pPr>
            <a:r>
              <a:rPr lang="en" b="0" i="0" u="none" baseline="0" dirty="0"/>
              <a:t>Check the plans and drawings for</a:t>
            </a:r>
          </a:p>
          <a:p>
            <a:pPr algn="l" rtl="0"/>
            <a:r>
              <a:rPr lang="en" b="0" i="0" u="none" baseline="0" dirty="0"/>
              <a:t>faults and “loop holes”</a:t>
            </a:r>
            <a:endParaRPr lang="en" dirty="0">
              <a:cs typeface="Arial"/>
            </a:endParaRPr>
          </a:p>
          <a:p>
            <a:pPr algn="l" rtl="0"/>
            <a:r>
              <a:rPr lang="en" b="0" i="0" u="none" baseline="0" dirty="0"/>
              <a:t>inclusion of the most complicated details</a:t>
            </a:r>
            <a:endParaRPr lang="en" dirty="0">
              <a:cs typeface="Arial"/>
            </a:endParaRPr>
          </a:p>
          <a:p>
            <a:pPr algn="l" rtl="0"/>
            <a:r>
              <a:rPr lang="en" b="0" i="0" u="none" baseline="0" dirty="0"/>
              <a:t>measurements</a:t>
            </a:r>
          </a:p>
          <a:p>
            <a:pPr algn="l" rtl="0"/>
            <a:r>
              <a:rPr lang="en" b="0" i="0" u="none" baseline="0" dirty="0"/>
              <a:t>risk factors</a:t>
            </a:r>
          </a:p>
          <a:p>
            <a:pPr algn="l" rtl="0"/>
            <a:r>
              <a:rPr lang="en" b="0" i="0" u="none" baseline="0" dirty="0"/>
              <a:t>conflicts in and between the plans</a:t>
            </a:r>
            <a:endParaRPr lang="en" dirty="0">
              <a:cs typeface="Arial"/>
            </a:endParaRPr>
          </a:p>
          <a:p>
            <a:pPr algn="l" rtl="0"/>
            <a:r>
              <a:rPr lang="en" b="0" i="0" u="none" baseline="0" dirty="0"/>
              <a:t>conflicts between the plans and work specifications.</a:t>
            </a:r>
            <a:endParaRPr lang="en" dirty="0">
              <a:cs typeface="Arial"/>
            </a:endParaRPr>
          </a:p>
          <a:p>
            <a:pPr marL="0" indent="0" algn="l" rtl="0">
              <a:buNone/>
            </a:pPr>
            <a:r>
              <a:rPr lang="en" b="0" i="0" u="none" baseline="0" dirty="0"/>
              <a:t>Report conflicts, faults and errors to the supervisor.</a:t>
            </a:r>
            <a:endParaRPr lang="en" dirty="0">
              <a:cs typeface="Arial"/>
            </a:endParaRPr>
          </a:p>
          <a:p>
            <a:endParaRPr lang="en" dirty="0"/>
          </a:p>
        </p:txBody>
      </p:sp>
    </p:spTree>
    <p:extLst>
      <p:ext uri="{BB962C8B-B14F-4D97-AF65-F5344CB8AC3E}">
        <p14:creationId xmlns:p14="http://schemas.microsoft.com/office/powerpoint/2010/main" val="11072140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a:t>Identifying risk factors</a:t>
            </a:r>
          </a:p>
        </p:txBody>
      </p:sp>
      <p:sp>
        <p:nvSpPr>
          <p:cNvPr id="3" name="Sisällön paikkamerkki 2"/>
          <p:cNvSpPr>
            <a:spLocks noGrp="1"/>
          </p:cNvSpPr>
          <p:nvPr>
            <p:ph idx="1"/>
          </p:nvPr>
        </p:nvSpPr>
        <p:spPr>
          <a:xfrm>
            <a:off x="457200" y="1412776"/>
            <a:ext cx="8305800" cy="4536503"/>
          </a:xfrm>
        </p:spPr>
        <p:txBody>
          <a:bodyPr>
            <a:normAutofit fontScale="92500" lnSpcReduction="10000"/>
          </a:bodyPr>
          <a:lstStyle/>
          <a:p>
            <a:pPr marL="0" indent="0" algn="l" rtl="0">
              <a:buNone/>
            </a:pPr>
            <a:r>
              <a:rPr lang="en" b="0" i="0" u="none" baseline="0" dirty="0"/>
              <a:t>The structures should last for decades; </a:t>
            </a:r>
            <a:r>
              <a:rPr lang="en" dirty="0"/>
              <a:t>r</a:t>
            </a:r>
            <a:r>
              <a:rPr lang="en" b="0" i="0" u="none" baseline="0" dirty="0"/>
              <a:t>emember this during installation.</a:t>
            </a:r>
          </a:p>
          <a:p>
            <a:pPr algn="l" rtl="0"/>
            <a:r>
              <a:rPr lang="en" b="0" i="0" u="none" baseline="0" dirty="0"/>
              <a:t>Learn the quality requirements.</a:t>
            </a:r>
          </a:p>
          <a:p>
            <a:pPr algn="l" rtl="0"/>
            <a:r>
              <a:rPr lang="en" b="0" i="0" u="none" baseline="0" dirty="0"/>
              <a:t>Estimate moisture resistance, condensation, and health risks.</a:t>
            </a:r>
          </a:p>
          <a:p>
            <a:pPr algn="l" rtl="0"/>
            <a:r>
              <a:rPr lang="en" b="0" i="0" u="none" baseline="0" dirty="0"/>
              <a:t>All that seems difficult to build will include risk factors. Discuss them with colleagues and supoervisors.</a:t>
            </a:r>
          </a:p>
          <a:p>
            <a:pPr algn="l" rtl="0"/>
            <a:r>
              <a:rPr lang="en" b="0" i="0" u="none" baseline="0" dirty="0"/>
              <a:t>Evaluate the most critical aspects regarding the next phases.</a:t>
            </a:r>
          </a:p>
          <a:p>
            <a:pPr algn="l" rtl="0"/>
            <a:r>
              <a:rPr lang="en" b="0" i="0" u="none" baseline="0" dirty="0"/>
              <a:t>It’s better to be safe early than very sorry later.</a:t>
            </a:r>
          </a:p>
          <a:p>
            <a:pPr algn="l" rtl="0"/>
            <a:r>
              <a:rPr lang="en" b="0" i="0" u="none" baseline="0" dirty="0"/>
              <a:t>Note! A plan/drawing can include faults.</a:t>
            </a:r>
          </a:p>
          <a:p>
            <a:endParaRPr lang="en" dirty="0"/>
          </a:p>
          <a:p>
            <a:endParaRPr lang="en" dirty="0"/>
          </a:p>
        </p:txBody>
      </p:sp>
    </p:spTree>
    <p:extLst>
      <p:ext uri="{BB962C8B-B14F-4D97-AF65-F5344CB8AC3E}">
        <p14:creationId xmlns:p14="http://schemas.microsoft.com/office/powerpoint/2010/main" val="39355571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pPr algn="l" rtl="0"/>
            <a:r>
              <a:rPr lang="en" b="1" i="0" u="none" baseline="0" dirty="0"/>
              <a:t>Brainstorming / pair chat / discussion</a:t>
            </a:r>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395536" y="1268760"/>
            <a:ext cx="5820329" cy="4558318"/>
          </a:xfrm>
        </p:spPr>
        <p:txBody>
          <a:bodyPr>
            <a:normAutofit/>
          </a:bodyPr>
          <a:lstStyle/>
          <a:p>
            <a:pPr marL="0" indent="0" algn="l" rtl="0">
              <a:buNone/>
            </a:pPr>
            <a:r>
              <a:rPr lang="en" sz="2400" b="0" i="0" u="none" baseline="0" dirty="0"/>
              <a:t>Which of the following will impact the quality of your work the most?</a:t>
            </a:r>
          </a:p>
          <a:p>
            <a:pPr marL="615950" lvl="1" indent="-342900" algn="l" rtl="0">
              <a:buFont typeface="+mj-lt"/>
              <a:buAutoNum type="arabicPeriod"/>
            </a:pPr>
            <a:r>
              <a:rPr lang="en" b="0" i="0" u="none" baseline="0" dirty="0"/>
              <a:t>Your skills</a:t>
            </a:r>
          </a:p>
          <a:p>
            <a:pPr marL="615950" lvl="1" indent="-342900" algn="l" rtl="0">
              <a:buFont typeface="+mj-lt"/>
              <a:buAutoNum type="arabicPeriod"/>
            </a:pPr>
            <a:r>
              <a:rPr lang="en" b="0" i="0" u="none" baseline="0" dirty="0"/>
              <a:t>plan/design/drawing quality</a:t>
            </a:r>
          </a:p>
          <a:p>
            <a:pPr marL="615950" lvl="1" indent="-342900" algn="l" rtl="0">
              <a:buFont typeface="+mj-lt"/>
              <a:buAutoNum type="arabicPeriod"/>
            </a:pPr>
            <a:r>
              <a:rPr lang="en" b="0" i="0" u="none" baseline="0" dirty="0"/>
              <a:t>tools and materials.</a:t>
            </a:r>
          </a:p>
        </p:txBody>
      </p:sp>
    </p:spTree>
    <p:extLst>
      <p:ext uri="{BB962C8B-B14F-4D97-AF65-F5344CB8AC3E}">
        <p14:creationId xmlns:p14="http://schemas.microsoft.com/office/powerpoint/2010/main" val="355698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rtl="0"/>
            <a:r>
              <a:rPr lang="en" b="1" i="0" u="none" baseline="0"/>
              <a:t>QA methods</a:t>
            </a:r>
          </a:p>
        </p:txBody>
      </p:sp>
    </p:spTree>
    <p:extLst>
      <p:ext uri="{BB962C8B-B14F-4D97-AF65-F5344CB8AC3E}">
        <p14:creationId xmlns:p14="http://schemas.microsoft.com/office/powerpoint/2010/main" val="250495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pPr algn="l" rtl="0"/>
            <a:r>
              <a:rPr lang="en" b="1" i="0" u="none" baseline="0" dirty="0"/>
              <a:t>Brainstorming / pair chat / discussion</a:t>
            </a:r>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p:txBody>
          <a:bodyPr>
            <a:normAutofit/>
          </a:bodyPr>
          <a:lstStyle/>
          <a:p>
            <a:pPr marL="0" indent="0" algn="l" rtl="0">
              <a:buNone/>
            </a:pPr>
            <a:r>
              <a:rPr lang="en" sz="2400" b="0" i="0" u="none" baseline="0" dirty="0"/>
              <a:t>How to ensure the quality of your work?</a:t>
            </a:r>
          </a:p>
          <a:p>
            <a:pPr marL="0" indent="0" algn="l" rtl="0">
              <a:buNone/>
            </a:pPr>
            <a:endParaRPr lang="en" sz="2400" dirty="0"/>
          </a:p>
          <a:p>
            <a:pPr marL="0" indent="0" algn="l" rtl="0">
              <a:buNone/>
            </a:pPr>
            <a:r>
              <a:rPr lang="en" sz="2400" b="0" i="0" u="none" baseline="0" dirty="0"/>
              <a:t>For example:</a:t>
            </a:r>
          </a:p>
          <a:p>
            <a:pPr algn="l" rtl="0"/>
            <a:r>
              <a:rPr lang="en" sz="2400" b="0" i="0" u="none" baseline="0" dirty="0"/>
              <a:t>sample installations</a:t>
            </a:r>
          </a:p>
          <a:p>
            <a:pPr algn="l" rtl="0"/>
            <a:r>
              <a:rPr lang="en" sz="2400" b="0" i="0" u="none" baseline="0" dirty="0"/>
              <a:t>checking for conspicuous problems</a:t>
            </a:r>
          </a:p>
          <a:p>
            <a:pPr algn="l" rtl="0"/>
            <a:r>
              <a:rPr lang="en" sz="2400" b="0" i="0" u="none" baseline="0" dirty="0"/>
              <a:t>measuring</a:t>
            </a:r>
          </a:p>
          <a:p>
            <a:pPr algn="l" rtl="0"/>
            <a:r>
              <a:rPr lang="en" sz="2400" b="0" i="0" u="none" baseline="0" dirty="0"/>
              <a:t>handover testing</a:t>
            </a:r>
          </a:p>
          <a:p>
            <a:pPr algn="l" rtl="0"/>
            <a:r>
              <a:rPr lang="en" sz="2400" b="0" i="0" u="none" baseline="0" dirty="0"/>
              <a:t>next contractor’s commissioning inspection.</a:t>
            </a:r>
          </a:p>
        </p:txBody>
      </p:sp>
    </p:spTree>
    <p:extLst>
      <p:ext uri="{BB962C8B-B14F-4D97-AF65-F5344CB8AC3E}">
        <p14:creationId xmlns:p14="http://schemas.microsoft.com/office/powerpoint/2010/main" val="369884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a:t>QA methods</a:t>
            </a:r>
          </a:p>
        </p:txBody>
      </p:sp>
      <p:sp>
        <p:nvSpPr>
          <p:cNvPr id="3" name="Sisällön paikkamerkki 2"/>
          <p:cNvSpPr>
            <a:spLocks noGrp="1"/>
          </p:cNvSpPr>
          <p:nvPr>
            <p:ph idx="1"/>
          </p:nvPr>
        </p:nvSpPr>
        <p:spPr>
          <a:xfrm>
            <a:off x="467544" y="1412776"/>
            <a:ext cx="8435280" cy="4392713"/>
          </a:xfrm>
        </p:spPr>
        <p:txBody>
          <a:bodyPr>
            <a:normAutofit fontScale="92500"/>
          </a:bodyPr>
          <a:lstStyle/>
          <a:p>
            <a:pPr algn="l" rtl="0"/>
            <a:r>
              <a:rPr lang="en" b="0" i="0" u="none" baseline="0" dirty="0"/>
              <a:t>Humidity metering</a:t>
            </a:r>
          </a:p>
          <a:p>
            <a:pPr algn="l" rtl="0"/>
            <a:r>
              <a:rPr lang="en" b="0" i="0" u="none" baseline="0" dirty="0"/>
              <a:t>Thermal imaging</a:t>
            </a:r>
          </a:p>
          <a:p>
            <a:pPr algn="l" rtl="0"/>
            <a:r>
              <a:rPr lang="en" b="0" i="0" u="none" baseline="0" dirty="0"/>
              <a:t>Videoshooting of drains and ducts</a:t>
            </a:r>
          </a:p>
          <a:p>
            <a:pPr algn="l" rtl="0"/>
            <a:r>
              <a:rPr lang="en" b="0" i="0" u="none" baseline="0" dirty="0"/>
              <a:t>Airtightness metering</a:t>
            </a:r>
          </a:p>
          <a:p>
            <a:pPr algn="l" rtl="0"/>
            <a:r>
              <a:rPr lang="en" b="0" i="0" u="none" baseline="0" dirty="0"/>
              <a:t>Tracer testing and smoke tracing in renovation projects</a:t>
            </a:r>
          </a:p>
          <a:p>
            <a:pPr algn="l" rtl="0"/>
            <a:r>
              <a:rPr lang="en" b="0" i="0" u="none" baseline="0" dirty="0"/>
              <a:t>Check lists</a:t>
            </a:r>
          </a:p>
          <a:p>
            <a:pPr algn="l" rtl="0"/>
            <a:r>
              <a:rPr lang="en" b="0" i="0" u="none" baseline="0" dirty="0"/>
              <a:t>Journals</a:t>
            </a:r>
          </a:p>
          <a:p>
            <a:pPr algn="l" rtl="0"/>
            <a:r>
              <a:rPr lang="en" b="0" i="0" u="none" baseline="0" dirty="0"/>
              <a:t>Metering minutes</a:t>
            </a:r>
          </a:p>
          <a:p>
            <a:pPr algn="l" rtl="0"/>
            <a:r>
              <a:rPr lang="en" b="0" i="0" u="none" baseline="0" dirty="0"/>
              <a:t>Water block samples</a:t>
            </a:r>
          </a:p>
        </p:txBody>
      </p:sp>
      <p:pic>
        <p:nvPicPr>
          <p:cNvPr id="7" name="Kuva 6">
            <a:extLst>
              <a:ext uri="{FF2B5EF4-FFF2-40B4-BE49-F238E27FC236}">
                <a16:creationId xmlns:a16="http://schemas.microsoft.com/office/drawing/2014/main" id="{B21F84F2-B96A-4069-83C6-AB73C7BE3A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3104" y="1540776"/>
            <a:ext cx="2031941" cy="1166791"/>
          </a:xfrm>
          <a:prstGeom prst="rect">
            <a:avLst/>
          </a:prstGeom>
        </p:spPr>
      </p:pic>
      <p:pic>
        <p:nvPicPr>
          <p:cNvPr id="11" name="Kuva 10">
            <a:extLst>
              <a:ext uri="{FF2B5EF4-FFF2-40B4-BE49-F238E27FC236}">
                <a16:creationId xmlns:a16="http://schemas.microsoft.com/office/drawing/2014/main" id="{ABD4C4C5-2455-4E4F-8449-9AEACD5A87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3717032"/>
            <a:ext cx="2376264" cy="1794350"/>
          </a:xfrm>
          <a:prstGeom prst="rect">
            <a:avLst/>
          </a:prstGeom>
        </p:spPr>
      </p:pic>
    </p:spTree>
    <p:extLst>
      <p:ext uri="{BB962C8B-B14F-4D97-AF65-F5344CB8AC3E}">
        <p14:creationId xmlns:p14="http://schemas.microsoft.com/office/powerpoint/2010/main" val="18007908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Learning by measuring</a:t>
            </a:r>
          </a:p>
        </p:txBody>
      </p:sp>
      <p:sp>
        <p:nvSpPr>
          <p:cNvPr id="3" name="Content Placeholder 2"/>
          <p:cNvSpPr>
            <a:spLocks noGrp="1"/>
          </p:cNvSpPr>
          <p:nvPr>
            <p:ph idx="1"/>
          </p:nvPr>
        </p:nvSpPr>
        <p:spPr/>
        <p:txBody>
          <a:bodyPr>
            <a:normAutofit lnSpcReduction="10000"/>
          </a:bodyPr>
          <a:lstStyle/>
          <a:p>
            <a:pPr marL="0" indent="0" algn="l" rtl="0">
              <a:buNone/>
            </a:pPr>
            <a:r>
              <a:rPr lang="en" b="0" i="0" u="none" baseline="0"/>
              <a:t>Study the requirements in advance and measure how they are met during the work and after completion.</a:t>
            </a:r>
          </a:p>
          <a:p>
            <a:pPr algn="l" rtl="0"/>
            <a:r>
              <a:rPr lang="en" b="0" i="0" u="none" baseline="0"/>
              <a:t>Dimensions, cross calipering</a:t>
            </a:r>
          </a:p>
          <a:p>
            <a:pPr algn="l" rtl="0"/>
            <a:r>
              <a:rPr lang="en" b="0" i="0" u="none" baseline="0"/>
              <a:t>Evenness</a:t>
            </a:r>
          </a:p>
          <a:p>
            <a:pPr algn="l" rtl="0"/>
            <a:r>
              <a:rPr lang="en" b="0" i="0" u="none" baseline="0"/>
              <a:t>Straightness vertically and horizontally</a:t>
            </a:r>
          </a:p>
          <a:p>
            <a:pPr algn="l" rtl="0"/>
            <a:r>
              <a:rPr lang="en" b="0" i="0" u="none" baseline="0"/>
              <a:t>Airtightness, </a:t>
            </a:r>
            <a:br>
              <a:rPr lang="en"/>
            </a:br>
            <a:r>
              <a:rPr lang="en" b="0" i="0" u="none" baseline="0"/>
              <a:t>tracer testing</a:t>
            </a:r>
          </a:p>
          <a:p>
            <a:pPr algn="l" rtl="0"/>
            <a:r>
              <a:rPr lang="en" b="0" i="0" u="none" baseline="0"/>
              <a:t>Film thickness.</a:t>
            </a:r>
          </a:p>
          <a:p>
            <a:pPr marL="0" indent="0" algn="l" rtl="0">
              <a:buNone/>
            </a:pPr>
            <a:endParaRPr lang="en" dirty="0"/>
          </a:p>
          <a:p>
            <a:endParaRPr lang="en" dirty="0"/>
          </a:p>
        </p:txBody>
      </p:sp>
      <p:pic>
        <p:nvPicPr>
          <p:cNvPr id="5" name="Kuva 4" descr="Kuva, joka sisältää kohteen valokuva, pieni, taso, vanha&#10;&#10;Kuvaus luotu automaattisesti">
            <a:extLst>
              <a:ext uri="{FF2B5EF4-FFF2-40B4-BE49-F238E27FC236}">
                <a16:creationId xmlns:a16="http://schemas.microsoft.com/office/drawing/2014/main" id="{628446F5-996F-4FB8-9925-935FC222FB2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97984" l="0" r="100000">
                        <a14:foregroundMark x1="19133" y1="32039" x2="20161" y2="30022"/>
                        <a14:backgroundMark x1="25838" y1="0" x2="16495" y2="13966"/>
                        <a14:backgroundMark x1="28386" y1="0" x2="55476" y2="18447"/>
                        <a14:backgroundMark x1="55521" y1="18521" x2="78543" y2="50784"/>
                        <a14:backgroundMark x1="78543" y1="50784" x2="85159" y2="66841"/>
                        <a14:backgroundMark x1="19177" y1="36296" x2="26419" y2="26512"/>
                      </a14:backgroundRemoval>
                    </a14:imgEffect>
                    <a14:imgEffect>
                      <a14:brightnessContrast bright="20000"/>
                    </a14:imgEffect>
                  </a14:imgLayer>
                </a14:imgProps>
              </a:ext>
              <a:ext uri="{28A0092B-C50C-407E-A947-70E740481C1C}">
                <a14:useLocalDpi xmlns:a14="http://schemas.microsoft.com/office/drawing/2010/main"/>
              </a:ext>
            </a:extLst>
          </a:blip>
          <a:srcRect/>
          <a:stretch/>
        </p:blipFill>
        <p:spPr>
          <a:xfrm>
            <a:off x="5364088" y="2780928"/>
            <a:ext cx="3546109" cy="2123268"/>
          </a:xfrm>
          <a:prstGeom prst="rect">
            <a:avLst/>
          </a:prstGeom>
        </p:spPr>
      </p:pic>
      <p:pic>
        <p:nvPicPr>
          <p:cNvPr id="13" name="Kuva 12" descr="Kuva, joka sisältää kohteen taso, laatikko, suuri, pöytä&#10;&#10;Kuvaus luotu automaattisesti">
            <a:extLst>
              <a:ext uri="{FF2B5EF4-FFF2-40B4-BE49-F238E27FC236}">
                <a16:creationId xmlns:a16="http://schemas.microsoft.com/office/drawing/2014/main" id="{28F26491-2E89-4E14-9489-212A96010788}"/>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backgroundMark x1="11293" y1="67589" x2="24059" y2="44867"/>
                        <a14:backgroundMark x1="24059" y1="44867" x2="39989" y2="38178"/>
                        <a14:backgroundMark x1="84997" y1="0" x2="39989" y2="38062"/>
                        <a14:backgroundMark x1="85215" y1="0" x2="98636" y2="15802"/>
                        <a14:backgroundMark x1="98691" y1="15917" x2="93235" y2="49481"/>
                        <a14:backgroundMark x1="93235" y1="49481" x2="19749" y2="94233"/>
                        <a14:backgroundMark x1="60065" y1="59054" x2="60065" y2="59054"/>
                        <a14:backgroundMark x1="59684" y1="58824" x2="58647" y2="60784"/>
                        <a14:backgroundMark x1="81451" y1="67589" x2="81451" y2="67589"/>
                      </a14:backgroundRemoval>
                    </a14:imgEffect>
                  </a14:imgLayer>
                </a14:imgProps>
              </a:ext>
              <a:ext uri="{28A0092B-C50C-407E-A947-70E740481C1C}">
                <a14:useLocalDpi xmlns:a14="http://schemas.microsoft.com/office/drawing/2010/main"/>
              </a:ext>
            </a:extLst>
          </a:blip>
          <a:srcRect/>
          <a:stretch/>
        </p:blipFill>
        <p:spPr>
          <a:xfrm rot="2725389">
            <a:off x="5424998" y="4439320"/>
            <a:ext cx="3146156" cy="1487837"/>
          </a:xfrm>
          <a:prstGeom prst="rect">
            <a:avLst/>
          </a:prstGeom>
        </p:spPr>
      </p:pic>
      <p:pic>
        <p:nvPicPr>
          <p:cNvPr id="20" name="Kuva 19">
            <a:extLst>
              <a:ext uri="{FF2B5EF4-FFF2-40B4-BE49-F238E27FC236}">
                <a16:creationId xmlns:a16="http://schemas.microsoft.com/office/drawing/2014/main" id="{7F7E8AF2-4EC7-4B2F-9EF2-501961A1F6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08304" y="2204864"/>
            <a:ext cx="1534269" cy="1828800"/>
          </a:xfrm>
          <a:prstGeom prst="rect">
            <a:avLst/>
          </a:prstGeom>
        </p:spPr>
      </p:pic>
    </p:spTree>
    <p:extLst>
      <p:ext uri="{BB962C8B-B14F-4D97-AF65-F5344CB8AC3E}">
        <p14:creationId xmlns:p14="http://schemas.microsoft.com/office/powerpoint/2010/main" val="2249506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Sample installations</a:t>
            </a:r>
          </a:p>
        </p:txBody>
      </p:sp>
      <p:sp>
        <p:nvSpPr>
          <p:cNvPr id="3" name="Content Placeholder 2"/>
          <p:cNvSpPr>
            <a:spLocks noGrp="1"/>
          </p:cNvSpPr>
          <p:nvPr>
            <p:ph idx="1"/>
          </p:nvPr>
        </p:nvSpPr>
        <p:spPr>
          <a:xfrm>
            <a:off x="457200" y="1365187"/>
            <a:ext cx="5842992" cy="4440302"/>
          </a:xfrm>
        </p:spPr>
        <p:txBody>
          <a:bodyPr>
            <a:normAutofit fontScale="77500" lnSpcReduction="20000"/>
          </a:bodyPr>
          <a:lstStyle/>
          <a:p>
            <a:pPr marL="0" indent="0" algn="l" rtl="0">
              <a:buNone/>
            </a:pPr>
            <a:r>
              <a:rPr lang="en" b="0" i="0" u="none" baseline="0" dirty="0"/>
              <a:t>It is recommended to do sample installations of the most critical tasks. </a:t>
            </a:r>
          </a:p>
          <a:p>
            <a:pPr marL="0" indent="0" algn="l" rtl="0">
              <a:buNone/>
            </a:pPr>
            <a:r>
              <a:rPr lang="en" b="0" i="0" u="none" baseline="0" dirty="0"/>
              <a:t>It will help survey the risk factors and understand the engineering.</a:t>
            </a:r>
          </a:p>
          <a:p>
            <a:pPr marL="0" indent="0" algn="l" rtl="0">
              <a:buNone/>
            </a:pPr>
            <a:r>
              <a:rPr lang="en" b="0" i="0" u="none" baseline="0" dirty="0"/>
              <a:t>To agree upon when providing the sample:</a:t>
            </a:r>
          </a:p>
          <a:p>
            <a:pPr algn="l" rtl="0"/>
            <a:r>
              <a:rPr lang="en" b="0" i="0" u="none" baseline="0" dirty="0"/>
              <a:t>What is the baseline, incl. platform and site.</a:t>
            </a:r>
          </a:p>
          <a:p>
            <a:pPr algn="l" rtl="0"/>
            <a:r>
              <a:rPr lang="en" b="0" i="0" u="none" baseline="0" dirty="0"/>
              <a:t>What are the quality requirements for the work, including straightness, evenness or</a:t>
            </a:r>
            <a:r>
              <a:rPr lang="en" b="0" i="0" u="none" dirty="0"/>
              <a:t> </a:t>
            </a:r>
            <a:r>
              <a:rPr lang="en" b="0" i="0" u="none" baseline="0" dirty="0"/>
              <a:t>airtightness and durability.</a:t>
            </a:r>
          </a:p>
          <a:p>
            <a:pPr algn="l" rtl="0"/>
            <a:r>
              <a:rPr lang="en" b="0" i="0" u="none" baseline="0" dirty="0"/>
              <a:t>What is the desired end result.</a:t>
            </a:r>
          </a:p>
          <a:p>
            <a:pPr marL="0" indent="0" algn="l" rtl="0">
              <a:buNone/>
            </a:pPr>
            <a:r>
              <a:rPr lang="en" b="0" i="0" u="none" baseline="0" dirty="0"/>
              <a:t>One option is to build a sample room, which will also help coordinate the design disciplines.</a:t>
            </a:r>
          </a:p>
        </p:txBody>
      </p:sp>
      <p:pic>
        <p:nvPicPr>
          <p:cNvPr id="4" name="Kuva 3">
            <a:extLst>
              <a:ext uri="{FF2B5EF4-FFF2-40B4-BE49-F238E27FC236}">
                <a16:creationId xmlns:a16="http://schemas.microsoft.com/office/drawing/2014/main" id="{039984E2-DC1F-47D3-9213-82D2DBF060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5868" y="1531392"/>
            <a:ext cx="2228850" cy="2976563"/>
          </a:xfrm>
          <a:prstGeom prst="rect">
            <a:avLst/>
          </a:prstGeom>
        </p:spPr>
      </p:pic>
      <p:sp>
        <p:nvSpPr>
          <p:cNvPr id="5" name="Tekstiruutu 4">
            <a:extLst>
              <a:ext uri="{FF2B5EF4-FFF2-40B4-BE49-F238E27FC236}">
                <a16:creationId xmlns:a16="http://schemas.microsoft.com/office/drawing/2014/main" id="{4A60A4EF-DD12-41B3-99DF-13D07A6CAE9A}"/>
              </a:ext>
            </a:extLst>
          </p:cNvPr>
          <p:cNvSpPr txBox="1"/>
          <p:nvPr/>
        </p:nvSpPr>
        <p:spPr>
          <a:xfrm rot="767814">
            <a:off x="7806245" y="4511317"/>
            <a:ext cx="1067921"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Heidi Sumkin</a:t>
            </a:r>
          </a:p>
        </p:txBody>
      </p:sp>
    </p:spTree>
    <p:extLst>
      <p:ext uri="{BB962C8B-B14F-4D97-AF65-F5344CB8AC3E}">
        <p14:creationId xmlns:p14="http://schemas.microsoft.com/office/powerpoint/2010/main" val="41161878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tsikko 1"/>
          <p:cNvSpPr>
            <a:spLocks noGrp="1"/>
          </p:cNvSpPr>
          <p:nvPr>
            <p:ph type="title"/>
          </p:nvPr>
        </p:nvSpPr>
        <p:spPr>
          <a:xfrm>
            <a:off x="755650" y="366712"/>
            <a:ext cx="7010400" cy="608013"/>
          </a:xfrm>
        </p:spPr>
        <p:txBody>
          <a:bodyPr>
            <a:normAutofit fontScale="90000"/>
          </a:bodyPr>
          <a:lstStyle/>
          <a:p>
            <a:pPr algn="l" rtl="0"/>
            <a:r>
              <a:rPr lang="en" b="1" i="0" u="none" baseline="0" dirty="0"/>
              <a:t>Thermal imaging for an airtight building envelope</a:t>
            </a:r>
          </a:p>
        </p:txBody>
      </p:sp>
      <p:pic>
        <p:nvPicPr>
          <p:cNvPr id="84995" name="Kuva 6" descr="ikkuna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0842" y="1340200"/>
            <a:ext cx="3024593" cy="257209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84996" name="Picture 2" descr="K:\702_L\70204\Valokuvat\Pohjola työmaat\Pohjola valokuvia 101231\PC220019.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29120" y="1340200"/>
            <a:ext cx="2408339" cy="256760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7" name="Picture 2" descr="K:\702_L\70204\Valokuvat\Pohjola työmaat\Pohjola valokuvia 101231\PC22001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23467" y="1340199"/>
            <a:ext cx="1758659" cy="256760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998" name="Tekstikehys 10"/>
          <p:cNvSpPr txBox="1">
            <a:spLocks noChangeArrowheads="1"/>
          </p:cNvSpPr>
          <p:nvPr/>
        </p:nvSpPr>
        <p:spPr bwMode="auto">
          <a:xfrm>
            <a:off x="382146" y="4159085"/>
            <a:ext cx="862829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lgn="l" rtl="0" eaLnBrk="1" hangingPunct="1">
              <a:buFont typeface="Arial" panose="020B0604020202020204" pitchFamily="34" charset="0"/>
              <a:buChar char="•"/>
            </a:pPr>
            <a:r>
              <a:rPr lang="en" sz="2400" b="0" i="0" u="none" baseline="0" dirty="0"/>
              <a:t>During the cold season, it is easy to check the building </a:t>
            </a:r>
            <a:br>
              <a:rPr lang="en" sz="2400" dirty="0"/>
            </a:br>
            <a:r>
              <a:rPr lang="en" sz="2400" b="0" i="0" u="none" baseline="0" dirty="0"/>
              <a:t>envelope’s airtightness by thermal imaging. </a:t>
            </a:r>
          </a:p>
          <a:p>
            <a:pPr marL="285750" indent="-285750" algn="l" rtl="0" eaLnBrk="1" hangingPunct="1">
              <a:buFont typeface="Arial" panose="020B0604020202020204" pitchFamily="34" charset="0"/>
              <a:buChar char="•"/>
            </a:pPr>
            <a:r>
              <a:rPr lang="en" sz="2400" b="0" i="0" u="none" baseline="0" dirty="0"/>
              <a:t>In the summer, the method is smoke tracing.</a:t>
            </a:r>
          </a:p>
          <a:p>
            <a:pPr marL="285750" indent="-285750" algn="l" rtl="0" eaLnBrk="1" hangingPunct="1">
              <a:buFont typeface="Arial" panose="020B0604020202020204" pitchFamily="34" charset="0"/>
              <a:buChar char="•"/>
            </a:pPr>
            <a:r>
              <a:rPr lang="en" sz="2400" b="0" i="0" u="none" baseline="0" dirty="0"/>
              <a:t>Thermal imaging helps prevent leaks that may appear at airtightness testing, and other quality problems.</a:t>
            </a:r>
          </a:p>
          <a:p>
            <a:pPr algn="l" rtl="0" eaLnBrk="1" hangingPunct="1"/>
            <a:endParaRPr lang="en" dirty="0">
              <a:solidFill>
                <a:srgbClr val="C00000"/>
              </a:solidFill>
            </a:endParaRPr>
          </a:p>
        </p:txBody>
      </p:sp>
    </p:spTree>
    <p:extLst>
      <p:ext uri="{BB962C8B-B14F-4D97-AF65-F5344CB8AC3E}">
        <p14:creationId xmlns:p14="http://schemas.microsoft.com/office/powerpoint/2010/main" val="3572771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8">
                                            <p:txEl>
                                              <p:pRg st="0" end="0"/>
                                            </p:txEl>
                                          </p:spTgt>
                                        </p:tgtEl>
                                        <p:attrNameLst>
                                          <p:attrName>style.visibility</p:attrName>
                                        </p:attrNameLst>
                                      </p:cBhvr>
                                      <p:to>
                                        <p:strVal val="visible"/>
                                      </p:to>
                                    </p:set>
                                    <p:anim calcmode="lin" valueType="num">
                                      <p:cBhvr additive="base">
                                        <p:cTn id="7"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4998">
                                            <p:txEl>
                                              <p:pRg st="1" end="1"/>
                                            </p:txEl>
                                          </p:spTgt>
                                        </p:tgtEl>
                                        <p:attrNameLst>
                                          <p:attrName>style.visibility</p:attrName>
                                        </p:attrNameLst>
                                      </p:cBhvr>
                                      <p:to>
                                        <p:strVal val="visible"/>
                                      </p:to>
                                    </p:set>
                                    <p:anim calcmode="lin" valueType="num">
                                      <p:cBhvr additive="base">
                                        <p:cTn id="13" dur="500" fill="hold"/>
                                        <p:tgtEl>
                                          <p:spTgt spid="849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4998">
                                            <p:txEl>
                                              <p:pRg st="2" end="2"/>
                                            </p:txEl>
                                          </p:spTgt>
                                        </p:tgtEl>
                                        <p:attrNameLst>
                                          <p:attrName>style.visibility</p:attrName>
                                        </p:attrNameLst>
                                      </p:cBhvr>
                                      <p:to>
                                        <p:strVal val="visible"/>
                                      </p:to>
                                    </p:set>
                                    <p:anim calcmode="lin" valueType="num">
                                      <p:cBhvr additive="base">
                                        <p:cTn id="19" dur="500" fill="hold"/>
                                        <p:tgtEl>
                                          <p:spTgt spid="849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tsikko 1"/>
          <p:cNvSpPr txBox="1">
            <a:spLocks/>
          </p:cNvSpPr>
          <p:nvPr/>
        </p:nvSpPr>
        <p:spPr bwMode="auto">
          <a:xfrm>
            <a:off x="0" y="167098"/>
            <a:ext cx="9765694" cy="118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r>
              <a:rPr lang="en" sz="3600" b="1" i="0" u="none" baseline="0" dirty="0">
                <a:latin typeface="+mj-lt"/>
              </a:rPr>
              <a:t>Thermal imaging</a:t>
            </a:r>
            <a:r>
              <a:rPr lang="en" sz="3200" b="1" i="0" u="none" baseline="0" dirty="0">
                <a:latin typeface="+mj-lt"/>
              </a:rPr>
              <a:t> for an </a:t>
            </a:r>
            <a:br>
              <a:rPr lang="en" sz="3200" b="1" i="0" u="none" baseline="0" dirty="0">
                <a:latin typeface="+mj-lt"/>
              </a:rPr>
            </a:br>
            <a:r>
              <a:rPr lang="en" sz="3200" b="1" i="0" u="none" baseline="0" dirty="0">
                <a:latin typeface="+mj-lt"/>
              </a:rPr>
              <a:t>airtight building envelope</a:t>
            </a:r>
          </a:p>
        </p:txBody>
      </p:sp>
      <p:pic>
        <p:nvPicPr>
          <p:cNvPr id="86019" name="Picture 4" descr="K:\702_L\70204\Valokuvat\Pohjola työmaat\Lämpökuvat nokia\parvekeovi 2 .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781" y="3613819"/>
            <a:ext cx="2881312"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descr="K:\702_L\70204\Valokuvat\Pohjola työmaat\Pohjola valokuvia 101231\PC2200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35" y="1196752"/>
            <a:ext cx="28559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kstikehys 7"/>
          <p:cNvSpPr txBox="1">
            <a:spLocks noChangeArrowheads="1"/>
          </p:cNvSpPr>
          <p:nvPr/>
        </p:nvSpPr>
        <p:spPr bwMode="auto">
          <a:xfrm>
            <a:off x="3768643" y="1539016"/>
            <a:ext cx="526105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 sz="2000" b="0" i="0" u="none" baseline="0" dirty="0">
                <a:latin typeface="+mn-lt"/>
              </a:rPr>
              <a:t>Consider the following factors critical to airtightness:</a:t>
            </a:r>
          </a:p>
          <a:p>
            <a:pPr marL="285750" indent="-285750" algn="l" rtl="0" eaLnBrk="1" hangingPunct="1">
              <a:buFont typeface="Arial" panose="020B0604020202020204" pitchFamily="34" charset="0"/>
              <a:buChar char="•"/>
            </a:pPr>
            <a:r>
              <a:rPr lang="en" sz="2000" b="0" i="0" u="none" baseline="0" dirty="0">
                <a:latin typeface="+mn-lt"/>
              </a:rPr>
              <a:t>Sealing of the uppermost vault.</a:t>
            </a:r>
          </a:p>
          <a:p>
            <a:pPr marL="285750" indent="-285750" algn="l" rtl="0" eaLnBrk="1" hangingPunct="1">
              <a:buFont typeface="Arial" panose="020B0604020202020204" pitchFamily="34" charset="0"/>
              <a:buChar char="•"/>
            </a:pPr>
            <a:r>
              <a:rPr lang="en" sz="2000" b="0" i="0" u="none" baseline="0" dirty="0">
                <a:latin typeface="+mn-lt"/>
              </a:rPr>
              <a:t>Joining the floor and the foundation.</a:t>
            </a:r>
          </a:p>
          <a:p>
            <a:pPr marL="285750" indent="-285750" algn="l" rtl="0" eaLnBrk="1" hangingPunct="1">
              <a:buFont typeface="Arial" panose="020B0604020202020204" pitchFamily="34" charset="0"/>
              <a:buChar char="•"/>
            </a:pPr>
            <a:r>
              <a:rPr lang="en" sz="2000" b="0" i="0" u="none" baseline="0" dirty="0">
                <a:latin typeface="+mn-lt"/>
              </a:rPr>
              <a:t>Joining the flat roof and exterior wall.</a:t>
            </a:r>
          </a:p>
          <a:p>
            <a:pPr marL="285750" indent="-285750" algn="l" rtl="0" eaLnBrk="1" hangingPunct="1">
              <a:buFont typeface="Arial" panose="020B0604020202020204" pitchFamily="34" charset="0"/>
              <a:buChar char="•"/>
            </a:pPr>
            <a:r>
              <a:rPr lang="en" sz="2000" b="0" i="0" u="none" baseline="0" dirty="0">
                <a:latin typeface="+mn-lt"/>
              </a:rPr>
              <a:t>Joining floors and exterior walls.</a:t>
            </a:r>
          </a:p>
          <a:p>
            <a:pPr marL="285750" indent="-285750" algn="l" rtl="0" eaLnBrk="1" hangingPunct="1">
              <a:buFont typeface="Arial" panose="020B0604020202020204" pitchFamily="34" charset="0"/>
              <a:buChar char="•"/>
            </a:pPr>
            <a:r>
              <a:rPr lang="en" sz="2000" b="0" i="0" u="none" baseline="0" dirty="0">
                <a:latin typeface="+mn-lt"/>
              </a:rPr>
              <a:t>Joining washrooms and steam rooms.</a:t>
            </a:r>
          </a:p>
          <a:p>
            <a:pPr marL="285750" indent="-285750" algn="l" rtl="0" eaLnBrk="1" hangingPunct="1">
              <a:buFont typeface="Arial" panose="020B0604020202020204" pitchFamily="34" charset="0"/>
              <a:buChar char="•"/>
            </a:pPr>
            <a:r>
              <a:rPr lang="en" sz="2000" b="0" i="0" u="none" baseline="0" dirty="0">
                <a:latin typeface="+mn-lt"/>
              </a:rPr>
              <a:t>Openings for windows and doors.</a:t>
            </a:r>
          </a:p>
          <a:p>
            <a:pPr marL="285750" indent="-285750" algn="l" rtl="0" eaLnBrk="1" hangingPunct="1">
              <a:buFont typeface="Arial" panose="020B0604020202020204" pitchFamily="34" charset="0"/>
              <a:buChar char="•"/>
            </a:pPr>
            <a:r>
              <a:rPr lang="en" sz="2000" b="0" i="0" u="none" baseline="0" dirty="0">
                <a:latin typeface="+mn-lt"/>
              </a:rPr>
              <a:t>Penetrations for building services. </a:t>
            </a:r>
          </a:p>
          <a:p>
            <a:pPr marL="285750" indent="-285750" algn="l" rtl="0" eaLnBrk="1" hangingPunct="1">
              <a:buFont typeface="Arial" panose="020B0604020202020204" pitchFamily="34" charset="0"/>
              <a:buChar char="•"/>
            </a:pPr>
            <a:r>
              <a:rPr lang="en" sz="2000" b="0" i="0" u="none" baseline="0" dirty="0">
                <a:latin typeface="+mn-lt"/>
              </a:rPr>
              <a:t>Smoke flue units.</a:t>
            </a:r>
          </a:p>
          <a:p>
            <a:pPr marL="285750" indent="-285750" algn="l" rtl="0" eaLnBrk="1" hangingPunct="1">
              <a:buFont typeface="Arial" panose="020B0604020202020204" pitchFamily="34" charset="0"/>
              <a:buChar char="•"/>
            </a:pPr>
            <a:r>
              <a:rPr lang="en" sz="2000" b="0" i="0" u="none" baseline="0" dirty="0">
                <a:latin typeface="+mn-lt"/>
              </a:rPr>
              <a:t>Joining vapour barriers</a:t>
            </a:r>
            <a:r>
              <a:rPr lang="en" sz="2400" b="0" i="0" u="none" baseline="0" dirty="0">
                <a:latin typeface="+mn-lt"/>
              </a:rPr>
              <a:t>.</a:t>
            </a:r>
          </a:p>
          <a:p>
            <a:pPr algn="l" rtl="0" eaLnBrk="1" hangingPunct="1"/>
            <a:endParaRPr lang="en" sz="1600" dirty="0">
              <a:latin typeface="+mn-lt"/>
            </a:endParaRPr>
          </a:p>
          <a:p>
            <a:pPr algn="l" rtl="0" eaLnBrk="1" hangingPunct="1">
              <a:buFont typeface="Arial" pitchFamily="34" charset="0"/>
              <a:buChar char="•"/>
            </a:pPr>
            <a:endParaRPr lang="en" sz="1200" dirty="0">
              <a:latin typeface="Calibri" pitchFamily="34" charset="0"/>
            </a:endParaRPr>
          </a:p>
          <a:p>
            <a:pPr algn="l" rtl="0" eaLnBrk="1" hangingPunct="1"/>
            <a:endParaRPr lang="en" sz="1200" dirty="0">
              <a:latin typeface="Calibri" pitchFamily="34" charset="0"/>
            </a:endParaRPr>
          </a:p>
          <a:p>
            <a:pPr algn="l" rtl="0" eaLnBrk="1" hangingPunct="1"/>
            <a:endParaRPr lang="en" sz="1200" dirty="0">
              <a:latin typeface="Calibri" pitchFamily="34" charset="0"/>
            </a:endParaRPr>
          </a:p>
          <a:p>
            <a:pPr algn="l" rtl="0" eaLnBrk="1" hangingPunct="1"/>
            <a:endParaRPr lang="en" sz="1200" dirty="0">
              <a:latin typeface="Calibri" pitchFamily="34" charset="0"/>
            </a:endParaRPr>
          </a:p>
        </p:txBody>
      </p:sp>
      <p:sp>
        <p:nvSpPr>
          <p:cNvPr id="2" name="Tekstiruutu 1">
            <a:extLst>
              <a:ext uri="{FF2B5EF4-FFF2-40B4-BE49-F238E27FC236}">
                <a16:creationId xmlns:a16="http://schemas.microsoft.com/office/drawing/2014/main" id="{AD38BF0B-149C-49F0-A70E-2138332DA0D3}"/>
              </a:ext>
            </a:extLst>
          </p:cNvPr>
          <p:cNvSpPr txBox="1"/>
          <p:nvPr/>
        </p:nvSpPr>
        <p:spPr>
          <a:xfrm>
            <a:off x="3708400" y="5392003"/>
            <a:ext cx="5321300" cy="830997"/>
          </a:xfrm>
          <a:prstGeom prst="rect">
            <a:avLst/>
          </a:prstGeom>
          <a:noFill/>
        </p:spPr>
        <p:txBody>
          <a:bodyPr wrap="square" rtlCol="0">
            <a:spAutoFit/>
          </a:bodyPr>
          <a:lstStyle/>
          <a:p>
            <a:pPr algn="l" rtl="0">
              <a:buFont typeface="Arial" pitchFamily="34" charset="0"/>
              <a:buChar char="•"/>
            </a:pPr>
            <a:endParaRPr lang="en" sz="1200"/>
          </a:p>
          <a:p>
            <a:pPr algn="l" rtl="0"/>
            <a:r>
              <a:rPr lang="en" sz="1200" b="0" i="0" u="none" baseline="0"/>
              <a:t>See Hanna Aho and Minna Korpi (Eds.): </a:t>
            </a:r>
            <a:r>
              <a:rPr lang="en" sz="1200" b="0" i="1" u="none" baseline="0"/>
              <a:t>Ilmanpitävien rakenteiden ja </a:t>
            </a:r>
            <a:br>
              <a:rPr lang="en" sz="1200"/>
            </a:br>
            <a:r>
              <a:rPr lang="en" sz="1200" b="0" i="1" u="none" baseline="0"/>
              <a:t>liitosten toteutus asuinrakennuksissa.</a:t>
            </a:r>
            <a:r>
              <a:rPr lang="en" sz="1200" b="0" i="0" u="none" baseline="0"/>
              <a:t> Tampere University of Technology 2009.</a:t>
            </a:r>
          </a:p>
          <a:p>
            <a:endParaRPr lang="en" sz="1200"/>
          </a:p>
        </p:txBody>
      </p:sp>
    </p:spTree>
    <p:extLst>
      <p:ext uri="{BB962C8B-B14F-4D97-AF65-F5344CB8AC3E}">
        <p14:creationId xmlns:p14="http://schemas.microsoft.com/office/powerpoint/2010/main" val="66555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0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2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2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2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02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502436-3114-4E41-B0A5-1A6380AF7367}"/>
              </a:ext>
            </a:extLst>
          </p:cNvPr>
          <p:cNvSpPr>
            <a:spLocks noGrp="1"/>
          </p:cNvSpPr>
          <p:nvPr>
            <p:ph type="title"/>
          </p:nvPr>
        </p:nvSpPr>
        <p:spPr/>
        <p:txBody>
          <a:bodyPr/>
          <a:lstStyle/>
          <a:p>
            <a:pPr algn="l" rtl="0"/>
            <a:r>
              <a:rPr lang="en" b="1" i="0" u="none" baseline="0"/>
              <a:t>Contents</a:t>
            </a:r>
          </a:p>
        </p:txBody>
      </p:sp>
      <p:sp>
        <p:nvSpPr>
          <p:cNvPr id="8" name="Content Placeholder 7">
            <a:extLst>
              <a:ext uri="{FF2B5EF4-FFF2-40B4-BE49-F238E27FC236}">
                <a16:creationId xmlns:a16="http://schemas.microsoft.com/office/drawing/2014/main" id="{06B86050-B753-43FF-9F00-08BC9A24B81C}"/>
              </a:ext>
            </a:extLst>
          </p:cNvPr>
          <p:cNvSpPr>
            <a:spLocks noGrp="1"/>
          </p:cNvSpPr>
          <p:nvPr>
            <p:ph idx="1"/>
          </p:nvPr>
        </p:nvSpPr>
        <p:spPr/>
        <p:txBody>
          <a:bodyPr/>
          <a:lstStyle/>
          <a:p>
            <a:pPr algn="l" rtl="0"/>
            <a:r>
              <a:rPr lang="en" b="0" i="0" u="none" baseline="0" dirty="0"/>
              <a:t>Introduction</a:t>
            </a:r>
          </a:p>
          <a:p>
            <a:pPr algn="l" rtl="0"/>
            <a:r>
              <a:rPr lang="en" b="0" i="0" u="none" baseline="0" dirty="0"/>
              <a:t>Induction and studying</a:t>
            </a:r>
          </a:p>
          <a:p>
            <a:pPr algn="l" rtl="0"/>
            <a:r>
              <a:rPr lang="en" b="0" i="0" u="none" baseline="0" dirty="0"/>
              <a:t>QA methods</a:t>
            </a:r>
          </a:p>
          <a:p>
            <a:pPr algn="l" rtl="0"/>
            <a:r>
              <a:rPr lang="en" b="0" i="0" u="none" baseline="0" dirty="0"/>
              <a:t>Check lists</a:t>
            </a:r>
          </a:p>
          <a:p>
            <a:pPr algn="l" rtl="0"/>
            <a:r>
              <a:rPr lang="en" b="0" i="0" u="none" baseline="0" dirty="0"/>
              <a:t>Project parties’ responsibilities and obligations</a:t>
            </a:r>
          </a:p>
          <a:p>
            <a:pPr algn="l" rtl="0"/>
            <a:r>
              <a:rPr lang="en" b="0" i="0" u="none" baseline="0" dirty="0"/>
              <a:t>Conclusive discussion</a:t>
            </a:r>
          </a:p>
        </p:txBody>
      </p:sp>
    </p:spTree>
    <p:extLst>
      <p:ext uri="{BB962C8B-B14F-4D97-AF65-F5344CB8AC3E}">
        <p14:creationId xmlns:p14="http://schemas.microsoft.com/office/powerpoint/2010/main" val="144420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a:xfrm>
            <a:off x="457200" y="476250"/>
            <a:ext cx="8229600" cy="623085"/>
          </a:xfrm>
        </p:spPr>
        <p:txBody>
          <a:bodyPr/>
          <a:lstStyle/>
          <a:p>
            <a:pPr algn="l" rtl="0"/>
            <a:r>
              <a:rPr lang="en" b="1" i="0" u="none" baseline="0" dirty="0"/>
              <a:t>Brainstorming / pair chat / discussion</a:t>
            </a:r>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457200" y="1288026"/>
            <a:ext cx="8229600" cy="4827639"/>
          </a:xfrm>
        </p:spPr>
        <p:txBody>
          <a:bodyPr vert="horz" lIns="0" tIns="0" rIns="0" bIns="0" rtlCol="0" anchor="t">
            <a:normAutofit fontScale="92500" lnSpcReduction="20000"/>
          </a:bodyPr>
          <a:lstStyle/>
          <a:p>
            <a:pPr marL="0" indent="0" algn="l" rtl="0">
              <a:buNone/>
            </a:pPr>
            <a:r>
              <a:rPr lang="en" sz="2600" b="0" i="0" u="none" baseline="0" dirty="0"/>
              <a:t>Which are the most critical quality defects in construction and how to prevent them?</a:t>
            </a:r>
          </a:p>
          <a:p>
            <a:pPr marL="0" indent="0" algn="l" rtl="0">
              <a:buNone/>
            </a:pPr>
            <a:r>
              <a:rPr lang="en" sz="2400" b="0" i="0" u="none" baseline="0" dirty="0"/>
              <a:t>For example:</a:t>
            </a:r>
            <a:endParaRPr lang="en" sz="2400" dirty="0">
              <a:cs typeface="Arial"/>
            </a:endParaRPr>
          </a:p>
          <a:p>
            <a:pPr algn="l" rtl="0"/>
            <a:r>
              <a:rPr lang="en" sz="2400" b="0" i="0" u="none" baseline="0" dirty="0"/>
              <a:t>Moisture risks, water vapour condensation in structures</a:t>
            </a:r>
            <a:endParaRPr lang="en" sz="2400" dirty="0">
              <a:cs typeface="Arial"/>
            </a:endParaRPr>
          </a:p>
          <a:p>
            <a:pPr algn="l" rtl="0"/>
            <a:r>
              <a:rPr lang="en" sz="2400" b="0" i="0" u="none" baseline="0" dirty="0"/>
              <a:t>Incompatible construction materials (VOC).</a:t>
            </a:r>
            <a:endParaRPr lang="en" sz="2400" dirty="0">
              <a:cs typeface="Arial"/>
            </a:endParaRPr>
          </a:p>
          <a:p>
            <a:pPr algn="l" rtl="0"/>
            <a:r>
              <a:rPr lang="en" sz="2400" b="0" i="0" u="none" baseline="0" dirty="0"/>
              <a:t>Water, humidity and air leaks.</a:t>
            </a:r>
            <a:endParaRPr lang="en" sz="2400" dirty="0">
              <a:cs typeface="Arial"/>
            </a:endParaRPr>
          </a:p>
          <a:p>
            <a:pPr marL="0" indent="0" algn="l" rtl="0">
              <a:buNone/>
            </a:pPr>
            <a:r>
              <a:rPr lang="en" sz="2400" b="0" i="0" u="none" baseline="0" dirty="0"/>
              <a:t>Prevention:</a:t>
            </a:r>
            <a:endParaRPr lang="en" sz="2400" dirty="0">
              <a:cs typeface="Arial"/>
            </a:endParaRPr>
          </a:p>
          <a:p>
            <a:pPr algn="l" rtl="0"/>
            <a:r>
              <a:rPr lang="en" sz="2400" b="0" i="0" u="none" baseline="0" dirty="0"/>
              <a:t>Study installation manual and plans/drawings.</a:t>
            </a:r>
            <a:endParaRPr lang="en" sz="2400" dirty="0">
              <a:cs typeface="Arial"/>
            </a:endParaRPr>
          </a:p>
          <a:p>
            <a:pPr algn="l" rtl="0"/>
            <a:r>
              <a:rPr lang="en" sz="2400" b="0" i="0" u="none" baseline="0" dirty="0"/>
              <a:t>Build it tight and ventilated, according to design.</a:t>
            </a:r>
            <a:endParaRPr lang="en" sz="2400" dirty="0">
              <a:cs typeface="Arial"/>
            </a:endParaRPr>
          </a:p>
          <a:p>
            <a:pPr algn="l" rtl="0"/>
            <a:r>
              <a:rPr lang="en" sz="2400" b="0" i="0" u="none" baseline="0" dirty="0"/>
              <a:t>Use common sense but do not deviate from the plans.</a:t>
            </a:r>
          </a:p>
          <a:p>
            <a:pPr algn="l" rtl="0"/>
            <a:r>
              <a:rPr lang="en" sz="2400" b="0" i="0" u="none" baseline="0" dirty="0"/>
              <a:t>If necessary, discuss and agree upon changes </a:t>
            </a:r>
            <a:br>
              <a:rPr lang="en" sz="2400" dirty="0"/>
            </a:br>
            <a:r>
              <a:rPr lang="en" sz="2400" b="0" i="0" u="none" baseline="0" dirty="0"/>
              <a:t>with the designer.</a:t>
            </a:r>
          </a:p>
          <a:p>
            <a:pPr marL="0" indent="0" algn="l" rtl="0">
              <a:buNone/>
            </a:pPr>
            <a:endParaRPr lang="en" sz="2400" dirty="0">
              <a:cs typeface="Arial"/>
            </a:endParaRPr>
          </a:p>
          <a:p>
            <a:pPr marL="0" indent="0" algn="l" rtl="0">
              <a:buNone/>
            </a:pPr>
            <a:r>
              <a:rPr lang="en" sz="2400" b="1" i="0" u="none" baseline="0" dirty="0">
                <a:cs typeface="Arial"/>
              </a:rPr>
              <a:t>Quality assurance is more than inspections.</a:t>
            </a:r>
          </a:p>
          <a:p>
            <a:endParaRPr lang="en" sz="2400" dirty="0"/>
          </a:p>
          <a:p>
            <a:endParaRPr lang="en" dirty="0"/>
          </a:p>
        </p:txBody>
      </p:sp>
    </p:spTree>
    <p:extLst>
      <p:ext uri="{BB962C8B-B14F-4D97-AF65-F5344CB8AC3E}">
        <p14:creationId xmlns:p14="http://schemas.microsoft.com/office/powerpoint/2010/main" val="38114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rtl="0"/>
            <a:r>
              <a:rPr lang="en" b="1" i="0" u="none" baseline="0"/>
              <a:t>Check lists</a:t>
            </a:r>
          </a:p>
        </p:txBody>
      </p:sp>
    </p:spTree>
    <p:extLst>
      <p:ext uri="{BB962C8B-B14F-4D97-AF65-F5344CB8AC3E}">
        <p14:creationId xmlns:p14="http://schemas.microsoft.com/office/powerpoint/2010/main" val="1738986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101966" y="3792354"/>
            <a:ext cx="1501121" cy="221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p:txBody>
          <a:bodyPr>
            <a:normAutofit/>
          </a:bodyPr>
          <a:lstStyle/>
          <a:p>
            <a:pPr algn="l" rtl="0"/>
            <a:r>
              <a:rPr lang="en" sz="4000" b="1" i="0" u="none" baseline="0" dirty="0"/>
              <a:t>Check list:</a:t>
            </a:r>
            <a:br>
              <a:rPr lang="en" dirty="0"/>
            </a:br>
            <a:r>
              <a:rPr lang="en" b="1" i="0" u="none" baseline="0" dirty="0"/>
              <a:t>Installing windbreaks and cladding</a:t>
            </a:r>
          </a:p>
        </p:txBody>
      </p:sp>
      <p:sp>
        <p:nvSpPr>
          <p:cNvPr id="3" name="Sisällön paikkamerkki 2"/>
          <p:cNvSpPr>
            <a:spLocks noGrp="1"/>
          </p:cNvSpPr>
          <p:nvPr>
            <p:ph idx="1"/>
          </p:nvPr>
        </p:nvSpPr>
        <p:spPr>
          <a:xfrm>
            <a:off x="457200" y="1556792"/>
            <a:ext cx="6491064" cy="4752528"/>
          </a:xfrm>
        </p:spPr>
        <p:txBody>
          <a:bodyPr>
            <a:noAutofit/>
          </a:bodyPr>
          <a:lstStyle/>
          <a:p>
            <a:pPr algn="l" rtl="0"/>
            <a:r>
              <a:rPr lang="en" sz="1800" b="0" i="0" u="none" baseline="0" dirty="0"/>
              <a:t>The windbreak seams are adjusted at frame structures.</a:t>
            </a:r>
          </a:p>
          <a:p>
            <a:pPr algn="l" rtl="0"/>
            <a:r>
              <a:rPr lang="en" sz="1800" b="0" i="0" u="none" baseline="0" dirty="0"/>
              <a:t>The sheets are installed tightly against the frame.</a:t>
            </a:r>
          </a:p>
          <a:p>
            <a:pPr algn="l" rtl="0"/>
            <a:r>
              <a:rPr lang="en" sz="1800" b="0" i="0" u="none" baseline="0" dirty="0"/>
              <a:t>Ensure long-term durability of the seams with exterior </a:t>
            </a:r>
            <a:br>
              <a:rPr lang="en" sz="1800" b="0" i="0" u="none" baseline="0" dirty="0"/>
            </a:br>
            <a:r>
              <a:rPr lang="en" sz="1800" b="0" i="0" u="none" baseline="0" dirty="0"/>
              <a:t>battens if necessary.</a:t>
            </a:r>
          </a:p>
          <a:p>
            <a:pPr algn="l" rtl="0"/>
            <a:r>
              <a:rPr lang="en" sz="1800" b="0" i="0" u="none" baseline="0" dirty="0"/>
              <a:t>The windbreak must include effective thermal insulation </a:t>
            </a:r>
            <a:br>
              <a:rPr lang="en" sz="1800" dirty="0"/>
            </a:br>
            <a:r>
              <a:rPr lang="en" sz="1800" b="0" i="0" u="none" baseline="0" dirty="0"/>
              <a:t>so that a timber frame stays warm and dry. </a:t>
            </a:r>
            <a:endParaRPr lang="en" sz="1800" dirty="0"/>
          </a:p>
          <a:p>
            <a:pPr algn="l" rtl="0"/>
            <a:r>
              <a:rPr lang="en" sz="1800" b="0" i="0" u="none" baseline="0" dirty="0"/>
              <a:t>Do not use windbreak foil alone.</a:t>
            </a:r>
          </a:p>
          <a:p>
            <a:pPr algn="l" rtl="0"/>
            <a:r>
              <a:rPr lang="en" sz="1800" b="0" i="0" u="none" baseline="0" dirty="0"/>
              <a:t>Leave a gap for ventilation behind cladding all the way to the top.</a:t>
            </a:r>
          </a:p>
          <a:p>
            <a:pPr algn="l" rtl="0"/>
            <a:r>
              <a:rPr lang="en" sz="1800" b="0" i="0" u="none" baseline="0" dirty="0"/>
              <a:t>Leave ventilation routes under and over the windows.</a:t>
            </a:r>
          </a:p>
          <a:p>
            <a:pPr algn="l" rtl="0"/>
            <a:r>
              <a:rPr lang="en" sz="1800" b="0" i="0" u="none" baseline="0" dirty="0"/>
              <a:t>Rainwater is steered away from the wall structures by rain gutters and pipes, as well as with window, threshold and storm flashings and other cover strips and drips.</a:t>
            </a:r>
          </a:p>
          <a:p>
            <a:pPr algn="l" rtl="0"/>
            <a:r>
              <a:rPr lang="en" sz="1800" b="0" i="0" u="none" baseline="0" dirty="0"/>
              <a:t>The corners and connection details must be designed </a:t>
            </a:r>
            <a:br>
              <a:rPr lang="en" sz="1800" dirty="0"/>
            </a:br>
            <a:r>
              <a:rPr lang="en" sz="1800" b="0" i="0" u="none" baseline="0" dirty="0"/>
              <a:t>diligently to stand the test of time.</a:t>
            </a:r>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28972" y="1873499"/>
            <a:ext cx="2323914" cy="180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a:extLst>
              <a:ext uri="{FF2B5EF4-FFF2-40B4-BE49-F238E27FC236}">
                <a16:creationId xmlns:a16="http://schemas.microsoft.com/office/drawing/2014/main" id="{A5260D3F-8FA3-458C-92A0-E725E1F17824}"/>
              </a:ext>
            </a:extLst>
          </p:cNvPr>
          <p:cNvSpPr txBox="1"/>
          <p:nvPr/>
        </p:nvSpPr>
        <p:spPr>
          <a:xfrm rot="16200000">
            <a:off x="8288845" y="3800116"/>
            <a:ext cx="1067921"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Heidi Sumkin</a:t>
            </a:r>
          </a:p>
        </p:txBody>
      </p:sp>
    </p:spTree>
    <p:extLst>
      <p:ext uri="{BB962C8B-B14F-4D97-AF65-F5344CB8AC3E}">
        <p14:creationId xmlns:p14="http://schemas.microsoft.com/office/powerpoint/2010/main" val="10886894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3667" y="4516734"/>
            <a:ext cx="2458913" cy="176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p:txBody>
          <a:bodyPr>
            <a:normAutofit/>
          </a:bodyPr>
          <a:lstStyle/>
          <a:p>
            <a:pPr algn="l" rtl="0"/>
            <a:r>
              <a:rPr lang="en" sz="4000" b="1" i="0" u="none" baseline="0"/>
              <a:t>Check list</a:t>
            </a:r>
            <a:br>
              <a:rPr lang="en" sz="3200"/>
            </a:br>
            <a:r>
              <a:rPr lang="en" sz="3200" b="1" i="0" u="none" baseline="0"/>
              <a:t>Installing soft thermal insulation</a:t>
            </a:r>
          </a:p>
        </p:txBody>
      </p:sp>
      <p:sp>
        <p:nvSpPr>
          <p:cNvPr id="3" name="Sisällön paikkamerkki 2"/>
          <p:cNvSpPr>
            <a:spLocks noGrp="1"/>
          </p:cNvSpPr>
          <p:nvPr>
            <p:ph idx="1"/>
          </p:nvPr>
        </p:nvSpPr>
        <p:spPr>
          <a:xfrm>
            <a:off x="395536" y="1700808"/>
            <a:ext cx="5256585" cy="4032250"/>
          </a:xfrm>
        </p:spPr>
        <p:txBody>
          <a:bodyPr>
            <a:normAutofit/>
          </a:bodyPr>
          <a:lstStyle/>
          <a:p>
            <a:pPr algn="l" rtl="0"/>
            <a:r>
              <a:rPr lang="en" sz="2400" b="0" i="0" u="none" baseline="0" dirty="0"/>
              <a:t>The insulant is to fill the insulation space completely. </a:t>
            </a:r>
          </a:p>
          <a:p>
            <a:pPr algn="l" rtl="0"/>
            <a:r>
              <a:rPr lang="en" sz="2400" b="0" i="0" u="none" baseline="0" dirty="0"/>
              <a:t>The insulant is pressed against both the structures and other insulation.</a:t>
            </a:r>
          </a:p>
          <a:p>
            <a:pPr algn="l" rtl="0"/>
            <a:r>
              <a:rPr lang="en" sz="2400" b="0" i="0" u="none" baseline="0" dirty="0"/>
              <a:t>Insulation under floors and ducts, in particular, must be pressed against the surfaces. </a:t>
            </a:r>
          </a:p>
          <a:p>
            <a:pPr marL="0" indent="0">
              <a:buNone/>
            </a:pPr>
            <a:endParaRPr lang="en" dirty="0"/>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1" y="2990850"/>
            <a:ext cx="3205002" cy="293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6136" y="1478415"/>
            <a:ext cx="3105202" cy="141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a16="http://schemas.microsoft.com/office/drawing/2014/main" id="{940CCA95-FF35-4E99-BAF6-ECDB8C7E3E6D}"/>
              </a:ext>
            </a:extLst>
          </p:cNvPr>
          <p:cNvSpPr txBox="1"/>
          <p:nvPr/>
        </p:nvSpPr>
        <p:spPr>
          <a:xfrm rot="20430465">
            <a:off x="7195529" y="5616216"/>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
        <p:nvSpPr>
          <p:cNvPr id="4" name="Tekstiruutu 3">
            <a:extLst>
              <a:ext uri="{FF2B5EF4-FFF2-40B4-BE49-F238E27FC236}">
                <a16:creationId xmlns:a16="http://schemas.microsoft.com/office/drawing/2014/main" id="{A4EDFAC2-2C27-4AF3-94A0-D5BE978B8076}"/>
              </a:ext>
            </a:extLst>
          </p:cNvPr>
          <p:cNvSpPr txBox="1"/>
          <p:nvPr/>
        </p:nvSpPr>
        <p:spPr>
          <a:xfrm>
            <a:off x="499289" y="4763283"/>
            <a:ext cx="2332592" cy="830997"/>
          </a:xfrm>
          <a:prstGeom prst="rect">
            <a:avLst/>
          </a:prstGeom>
          <a:noFill/>
        </p:spPr>
        <p:txBody>
          <a:bodyPr wrap="square" rtlCol="0">
            <a:spAutoFit/>
          </a:bodyPr>
          <a:lstStyle/>
          <a:p>
            <a:r>
              <a:rPr lang="fi-FI" sz="1200" dirty="0"/>
              <a:t>On </a:t>
            </a:r>
            <a:r>
              <a:rPr lang="fi-FI" sz="1200" dirty="0" err="1"/>
              <a:t>the</a:t>
            </a:r>
            <a:r>
              <a:rPr lang="fi-FI" sz="1200" dirty="0"/>
              <a:t> </a:t>
            </a:r>
            <a:r>
              <a:rPr lang="fi-FI" sz="1200" dirty="0" err="1"/>
              <a:t>right</a:t>
            </a:r>
            <a:r>
              <a:rPr lang="fi-FI" sz="1200" dirty="0"/>
              <a:t>: </a:t>
            </a:r>
            <a:r>
              <a:rPr lang="fi-FI" sz="1200" dirty="0" err="1"/>
              <a:t>Overlapping</a:t>
            </a:r>
            <a:r>
              <a:rPr lang="fi-FI" sz="1200" dirty="0"/>
              <a:t> and </a:t>
            </a:r>
            <a:r>
              <a:rPr lang="fi-FI" sz="1200" dirty="0" err="1"/>
              <a:t>taping</a:t>
            </a:r>
            <a:r>
              <a:rPr lang="fi-FI" sz="1200" dirty="0"/>
              <a:t> </a:t>
            </a:r>
            <a:r>
              <a:rPr lang="fi-FI" sz="1200" dirty="0" err="1"/>
              <a:t>the</a:t>
            </a:r>
            <a:r>
              <a:rPr lang="fi-FI" sz="1200" dirty="0"/>
              <a:t> </a:t>
            </a:r>
            <a:r>
              <a:rPr lang="fi-FI" sz="1200" dirty="0" err="1"/>
              <a:t>seams</a:t>
            </a:r>
            <a:r>
              <a:rPr lang="fi-FI" sz="1200" dirty="0"/>
              <a:t> and </a:t>
            </a:r>
            <a:r>
              <a:rPr lang="fi-FI" sz="1200" dirty="0" err="1"/>
              <a:t>compression</a:t>
            </a:r>
            <a:r>
              <a:rPr lang="fi-FI" sz="1200" dirty="0"/>
              <a:t>; </a:t>
            </a:r>
            <a:r>
              <a:rPr lang="fi-FI" sz="1200" dirty="0" err="1"/>
              <a:t>solid</a:t>
            </a:r>
            <a:r>
              <a:rPr lang="fi-FI" sz="1200" dirty="0"/>
              <a:t> and </a:t>
            </a:r>
            <a:r>
              <a:rPr lang="fi-FI" sz="1200" dirty="0" err="1"/>
              <a:t>consistent</a:t>
            </a:r>
            <a:r>
              <a:rPr lang="fi-FI" sz="1200" dirty="0"/>
              <a:t> </a:t>
            </a:r>
            <a:r>
              <a:rPr lang="fi-FI" sz="1200" dirty="0" err="1"/>
              <a:t>vapour</a:t>
            </a:r>
            <a:r>
              <a:rPr lang="fi-FI" sz="1200" dirty="0"/>
              <a:t> </a:t>
            </a:r>
            <a:r>
              <a:rPr lang="fi-FI" sz="1200" dirty="0" err="1"/>
              <a:t>barrier</a:t>
            </a:r>
            <a:r>
              <a:rPr lang="fi-FI" sz="1200" dirty="0"/>
              <a:t>.</a:t>
            </a:r>
          </a:p>
        </p:txBody>
      </p:sp>
    </p:spTree>
    <p:extLst>
      <p:ext uri="{BB962C8B-B14F-4D97-AF65-F5344CB8AC3E}">
        <p14:creationId xmlns:p14="http://schemas.microsoft.com/office/powerpoint/2010/main" val="2933610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sz="4000" b="1" i="0" u="none" baseline="0"/>
              <a:t>Check list </a:t>
            </a:r>
            <a:br>
              <a:rPr lang="en"/>
            </a:br>
            <a:r>
              <a:rPr lang="en" b="1" i="0" u="none" baseline="0"/>
              <a:t>Installing vapour barriers</a:t>
            </a:r>
          </a:p>
        </p:txBody>
      </p:sp>
      <p:sp>
        <p:nvSpPr>
          <p:cNvPr id="3" name="Sisällön paikkamerkki 2"/>
          <p:cNvSpPr>
            <a:spLocks noGrp="1"/>
          </p:cNvSpPr>
          <p:nvPr>
            <p:ph idx="1"/>
          </p:nvPr>
        </p:nvSpPr>
        <p:spPr>
          <a:xfrm>
            <a:off x="457200" y="1773239"/>
            <a:ext cx="4978896" cy="4032250"/>
          </a:xfrm>
        </p:spPr>
        <p:txBody>
          <a:bodyPr>
            <a:normAutofit fontScale="77500" lnSpcReduction="20000"/>
          </a:bodyPr>
          <a:lstStyle/>
          <a:p>
            <a:pPr algn="l" rtl="0"/>
            <a:r>
              <a:rPr lang="en" sz="2600" b="0" i="0" u="none" baseline="0" dirty="0"/>
              <a:t>Vapour barrier foils are overlapped at </a:t>
            </a:r>
            <a:br>
              <a:rPr lang="en" sz="2600" b="0" i="0" u="none" baseline="0" dirty="0"/>
            </a:br>
            <a:r>
              <a:rPr lang="en" sz="2600" b="0" i="0" u="none" baseline="0" dirty="0"/>
              <a:t>150 mm at minimum.</a:t>
            </a:r>
          </a:p>
          <a:p>
            <a:pPr algn="l" rtl="0"/>
            <a:r>
              <a:rPr lang="en" sz="2600" b="0" i="0" u="none" baseline="0" dirty="0"/>
              <a:t>The airtightness of the overlap is ensured with vapour barrier tape or by screwing a compression strip on top of the overlap against the frame.</a:t>
            </a:r>
          </a:p>
          <a:p>
            <a:pPr algn="l" rtl="0"/>
            <a:r>
              <a:rPr lang="en" sz="2600" b="0" i="0" u="none" baseline="0" dirty="0"/>
              <a:t>The vapour barrier plastic is not to hang on the riveting alone. Tenacity is ensured by strips, wall framing, or taping the riveting.</a:t>
            </a:r>
          </a:p>
          <a:p>
            <a:pPr marL="266700" lvl="1" indent="-266700" algn="l" rtl="0"/>
            <a:r>
              <a:rPr lang="en" sz="2600" b="0" i="0" u="none" baseline="0" dirty="0"/>
              <a:t>At structural connection points, </a:t>
            </a:r>
            <a:br>
              <a:rPr lang="en" sz="2600" dirty="0"/>
            </a:br>
            <a:r>
              <a:rPr lang="en" sz="2600" b="0" i="0" u="none" baseline="0" dirty="0"/>
              <a:t>the foils are left with some room to move</a:t>
            </a:r>
            <a:br>
              <a:rPr lang="en" sz="2600" dirty="0"/>
            </a:br>
            <a:r>
              <a:rPr lang="en" sz="2600" b="0" i="0" u="none" baseline="0" dirty="0"/>
              <a:t>(US-US, US-YP, US-AP, VP-US).</a:t>
            </a:r>
          </a:p>
          <a:p>
            <a:pPr algn="l" rtl="0"/>
            <a:r>
              <a:rPr lang="en" sz="2600" b="0" i="0" u="none" baseline="0" dirty="0"/>
              <a:t>Before paneling, any small holes are closed with vapour barrier tape.</a:t>
            </a:r>
          </a:p>
          <a:p>
            <a:pPr marL="450850" indent="-457200" algn="l" rtl="0"/>
            <a:endParaRPr lang="en"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6136" y="2298315"/>
            <a:ext cx="2732087" cy="208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6318" y="3857765"/>
            <a:ext cx="1511460" cy="22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44208" y="260648"/>
            <a:ext cx="2205688" cy="2193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uora yhdysviiva 4"/>
          <p:cNvCxnSpPr/>
          <p:nvPr/>
        </p:nvCxnSpPr>
        <p:spPr>
          <a:xfrm>
            <a:off x="7289892" y="573229"/>
            <a:ext cx="0" cy="75926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9" name="Suora yhdysviiva 18"/>
          <p:cNvCxnSpPr/>
          <p:nvPr/>
        </p:nvCxnSpPr>
        <p:spPr>
          <a:xfrm>
            <a:off x="7289892" y="1268760"/>
            <a:ext cx="0" cy="75926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0" name="Suora yhdysviiva 19"/>
          <p:cNvCxnSpPr/>
          <p:nvPr/>
        </p:nvCxnSpPr>
        <p:spPr>
          <a:xfrm>
            <a:off x="7289892" y="1988840"/>
            <a:ext cx="0" cy="37963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2" name="Suora yhdysviiva 21"/>
          <p:cNvCxnSpPr/>
          <p:nvPr/>
        </p:nvCxnSpPr>
        <p:spPr>
          <a:xfrm>
            <a:off x="7285040" y="383414"/>
            <a:ext cx="4852" cy="16526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Tekstiruutu 10">
            <a:extLst>
              <a:ext uri="{FF2B5EF4-FFF2-40B4-BE49-F238E27FC236}">
                <a16:creationId xmlns:a16="http://schemas.microsoft.com/office/drawing/2014/main" id="{5077221A-1240-44B8-ADF5-26D75757638C}"/>
              </a:ext>
            </a:extLst>
          </p:cNvPr>
          <p:cNvSpPr txBox="1"/>
          <p:nvPr/>
        </p:nvSpPr>
        <p:spPr>
          <a:xfrm rot="2278651">
            <a:off x="7678128" y="3812815"/>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Tree>
    <p:extLst>
      <p:ext uri="{BB962C8B-B14F-4D97-AF65-F5344CB8AC3E}">
        <p14:creationId xmlns:p14="http://schemas.microsoft.com/office/powerpoint/2010/main" val="1785247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1000"/>
                                  </p:stCondLst>
                                  <p:childTnLst>
                                    <p:animEffect transition="out" filter="fade">
                                      <p:cBhvr>
                                        <p:cTn id="6" dur="750" tmFilter="0, 0; .2, .5; .8, .5; 1, 0"/>
                                        <p:tgtEl>
                                          <p:spTgt spid="20"/>
                                        </p:tgtEl>
                                      </p:cBhvr>
                                    </p:animEffect>
                                    <p:animScale>
                                      <p:cBhvr>
                                        <p:cTn id="7" dur="375" autoRev="1" fill="hold"/>
                                        <p:tgtEl>
                                          <p:spTgt spid="20"/>
                                        </p:tgtEl>
                                      </p:cBhvr>
                                      <p:by x="105000" y="105000"/>
                                    </p:animScale>
                                  </p:childTnLst>
                                </p:cTn>
                              </p:par>
                              <p:par>
                                <p:cTn id="8" presetID="26" presetClass="emph" presetSubtype="0" repeatCount="indefinite" fill="hold" nodeType="withEffect">
                                  <p:stCondLst>
                                    <p:cond delay="1000"/>
                                  </p:stCondLst>
                                  <p:childTnLst>
                                    <p:animEffect transition="out" filter="fade">
                                      <p:cBhvr>
                                        <p:cTn id="9" dur="750" tmFilter="0, 0; .2, .5; .8, .5; 1, 0"/>
                                        <p:tgtEl>
                                          <p:spTgt spid="19"/>
                                        </p:tgtEl>
                                      </p:cBhvr>
                                    </p:animEffect>
                                    <p:animScale>
                                      <p:cBhvr>
                                        <p:cTn id="10" dur="375" autoRev="1" fill="hold"/>
                                        <p:tgtEl>
                                          <p:spTgt spid="19"/>
                                        </p:tgtEl>
                                      </p:cBhvr>
                                      <p:by x="105000" y="105000"/>
                                    </p:animScale>
                                  </p:childTnLst>
                                </p:cTn>
                              </p:par>
                              <p:par>
                                <p:cTn id="11" presetID="26" presetClass="emph" presetSubtype="0" repeatCount="indefinite" fill="hold" nodeType="withEffect">
                                  <p:stCondLst>
                                    <p:cond delay="1000"/>
                                  </p:stCondLst>
                                  <p:childTnLst>
                                    <p:animEffect transition="out" filter="fade">
                                      <p:cBhvr>
                                        <p:cTn id="12" dur="750" tmFilter="0, 0; .2, .5; .8, .5; 1, 0"/>
                                        <p:tgtEl>
                                          <p:spTgt spid="5"/>
                                        </p:tgtEl>
                                      </p:cBhvr>
                                    </p:animEffect>
                                    <p:animScale>
                                      <p:cBhvr>
                                        <p:cTn id="13" dur="375" autoRev="1" fill="hold"/>
                                        <p:tgtEl>
                                          <p:spTgt spid="5"/>
                                        </p:tgtEl>
                                      </p:cBhvr>
                                      <p:by x="105000" y="105000"/>
                                    </p:animScale>
                                  </p:childTnLst>
                                </p:cTn>
                              </p:par>
                              <p:par>
                                <p:cTn id="14" presetID="26" presetClass="emph" presetSubtype="0" repeatCount="indefinite" fill="hold" nodeType="withEffect">
                                  <p:stCondLst>
                                    <p:cond delay="1000"/>
                                  </p:stCondLst>
                                  <p:childTnLst>
                                    <p:animEffect transition="out" filter="fade">
                                      <p:cBhvr>
                                        <p:cTn id="15" dur="750" tmFilter="0, 0; .2, .5; .8, .5; 1, 0"/>
                                        <p:tgtEl>
                                          <p:spTgt spid="22"/>
                                        </p:tgtEl>
                                      </p:cBhvr>
                                    </p:animEffect>
                                    <p:animScale>
                                      <p:cBhvr>
                                        <p:cTn id="16" dur="375" autoRev="1" fill="hold"/>
                                        <p:tgtEl>
                                          <p:spTgt spid="2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sz="4000" b="1" i="0" u="none" baseline="0"/>
              <a:t>Check list</a:t>
            </a:r>
            <a:br>
              <a:rPr lang="en"/>
            </a:br>
            <a:r>
              <a:rPr lang="en" b="1" i="0" u="none" baseline="0"/>
              <a:t>Installing plastic thermal insulation</a:t>
            </a:r>
          </a:p>
        </p:txBody>
      </p:sp>
      <p:sp>
        <p:nvSpPr>
          <p:cNvPr id="3" name="Sisällön paikkamerkki 2"/>
          <p:cNvSpPr>
            <a:spLocks noGrp="1"/>
          </p:cNvSpPr>
          <p:nvPr>
            <p:ph idx="1"/>
          </p:nvPr>
        </p:nvSpPr>
        <p:spPr>
          <a:xfrm>
            <a:off x="457200" y="1773239"/>
            <a:ext cx="4558577" cy="4267966"/>
          </a:xfrm>
        </p:spPr>
        <p:txBody>
          <a:bodyPr>
            <a:noAutofit/>
          </a:bodyPr>
          <a:lstStyle/>
          <a:p>
            <a:pPr algn="l" rtl="0"/>
            <a:r>
              <a:rPr lang="en" sz="1800" b="0" i="0" u="none" baseline="0" dirty="0"/>
              <a:t>Sheet pile joints are sealed by foaming and installed pressed together.</a:t>
            </a:r>
          </a:p>
          <a:p>
            <a:pPr algn="l" rtl="0"/>
            <a:r>
              <a:rPr lang="en" sz="1800" b="0" i="0" u="none" baseline="0" dirty="0"/>
              <a:t>The width of the seams against the </a:t>
            </a:r>
            <a:br>
              <a:rPr lang="en" sz="1800" dirty="0"/>
            </a:br>
            <a:r>
              <a:rPr lang="en" sz="1800" b="0" i="0" u="none" baseline="0" dirty="0"/>
              <a:t>structures is 10–25 mm.</a:t>
            </a:r>
          </a:p>
          <a:p>
            <a:pPr algn="l" rtl="0"/>
            <a:r>
              <a:rPr lang="en" sz="1800" b="0" i="0" u="none" baseline="0" dirty="0"/>
              <a:t>The base under the seams must be dry and clean.</a:t>
            </a:r>
          </a:p>
          <a:p>
            <a:pPr algn="l" rtl="0"/>
            <a:r>
              <a:rPr lang="en" sz="1800" b="0" i="0" u="none" baseline="0" dirty="0"/>
              <a:t>The sawn borders of the insulant </a:t>
            </a:r>
            <a:br>
              <a:rPr lang="en" sz="1800" dirty="0"/>
            </a:br>
            <a:r>
              <a:rPr lang="en" sz="1800" b="0" i="0" u="none" baseline="0" dirty="0"/>
              <a:t>are cleaned with compression air, for example.</a:t>
            </a:r>
          </a:p>
          <a:p>
            <a:pPr algn="l" rtl="0"/>
            <a:r>
              <a:rPr lang="en" sz="1800" b="0" i="0" u="none" baseline="0" dirty="0"/>
              <a:t>The deep seams are foamed in 2 phases.</a:t>
            </a:r>
          </a:p>
          <a:p>
            <a:pPr algn="l" rtl="0"/>
            <a:r>
              <a:rPr lang="en" sz="1800" b="0" i="0" u="none" baseline="0" dirty="0"/>
              <a:t>Use a foam gun and elastic sealant foam </a:t>
            </a:r>
            <a:br>
              <a:rPr lang="en" sz="1800" dirty="0"/>
            </a:br>
            <a:r>
              <a:rPr lang="en" sz="1800" b="0" i="0" u="none" baseline="0" dirty="0"/>
              <a:t>for the seams.</a:t>
            </a:r>
          </a:p>
          <a:p>
            <a:pPr algn="l" rtl="0"/>
            <a:r>
              <a:rPr lang="en" sz="1800" b="0" i="0" u="none" baseline="0" dirty="0"/>
              <a:t>Do not use the last drops of the foam container but replace it after the last “whiz”.</a:t>
            </a:r>
          </a:p>
        </p:txBody>
      </p:sp>
      <p:pic>
        <p:nvPicPr>
          <p:cNvPr id="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15777" y="1484784"/>
            <a:ext cx="412822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3029" y="3281347"/>
            <a:ext cx="1656184" cy="188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a:extLst>
              <a:ext uri="{FF2B5EF4-FFF2-40B4-BE49-F238E27FC236}">
                <a16:creationId xmlns:a16="http://schemas.microsoft.com/office/drawing/2014/main" id="{F1A48D3C-6BB3-4AF7-B07A-C25F6FAC0D14}"/>
              </a:ext>
            </a:extLst>
          </p:cNvPr>
          <p:cNvSpPr txBox="1"/>
          <p:nvPr/>
        </p:nvSpPr>
        <p:spPr>
          <a:xfrm rot="16200000">
            <a:off x="8262329" y="2263416"/>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
        <p:nvSpPr>
          <p:cNvPr id="7" name="Tekstiruutu 6">
            <a:extLst>
              <a:ext uri="{FF2B5EF4-FFF2-40B4-BE49-F238E27FC236}">
                <a16:creationId xmlns:a16="http://schemas.microsoft.com/office/drawing/2014/main" id="{186B2384-44E6-4409-A80D-52C9A816CDCD}"/>
              </a:ext>
            </a:extLst>
          </p:cNvPr>
          <p:cNvSpPr txBox="1"/>
          <p:nvPr/>
        </p:nvSpPr>
        <p:spPr>
          <a:xfrm>
            <a:off x="7485200" y="1450499"/>
            <a:ext cx="1430200" cy="276999"/>
          </a:xfrm>
          <a:prstGeom prst="rect">
            <a:avLst/>
          </a:prstGeom>
          <a:noFill/>
        </p:spPr>
        <p:txBody>
          <a:bodyPr wrap="none" rtlCol="0">
            <a:spAutoFit/>
          </a:bodyPr>
          <a:lstStyle/>
          <a:p>
            <a:r>
              <a:rPr lang="fi-FI" sz="1200" dirty="0" err="1"/>
              <a:t>Space</a:t>
            </a:r>
            <a:r>
              <a:rPr lang="fi-FI" sz="1200" dirty="0"/>
              <a:t> for </a:t>
            </a:r>
            <a:r>
              <a:rPr lang="fi-FI" sz="1200" dirty="0" err="1"/>
              <a:t>foaming</a:t>
            </a:r>
            <a:endParaRPr lang="fi-FI" sz="1200" dirty="0"/>
          </a:p>
        </p:txBody>
      </p:sp>
    </p:spTree>
    <p:extLst>
      <p:ext uri="{BB962C8B-B14F-4D97-AF65-F5344CB8AC3E}">
        <p14:creationId xmlns:p14="http://schemas.microsoft.com/office/powerpoint/2010/main" val="31495468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sz="4000" b="1" i="0" u="none" baseline="0"/>
              <a:t>Check list </a:t>
            </a:r>
            <a:br>
              <a:rPr lang="en"/>
            </a:br>
            <a:r>
              <a:rPr lang="en" b="1" i="0" u="none" baseline="0"/>
              <a:t>Insulating with blown wool</a:t>
            </a:r>
          </a:p>
        </p:txBody>
      </p:sp>
      <p:sp>
        <p:nvSpPr>
          <p:cNvPr id="6" name="Sisällön paikkamerkki 2"/>
          <p:cNvSpPr>
            <a:spLocks noGrp="1"/>
          </p:cNvSpPr>
          <p:nvPr>
            <p:ph idx="1"/>
          </p:nvPr>
        </p:nvSpPr>
        <p:spPr>
          <a:xfrm>
            <a:off x="457200" y="1773238"/>
            <a:ext cx="6141095" cy="4392065"/>
          </a:xfrm>
        </p:spPr>
        <p:txBody>
          <a:bodyPr vert="horz" lIns="0" tIns="0" rIns="0" bIns="0" rtlCol="0" anchor="t">
            <a:normAutofit fontScale="92500" lnSpcReduction="20000"/>
          </a:bodyPr>
          <a:lstStyle/>
          <a:p>
            <a:pPr algn="l" rtl="0"/>
            <a:r>
              <a:rPr lang="en" sz="2000" b="0" i="0" u="none" baseline="0" dirty="0"/>
              <a:t>Note that the insulant will sink on the flat roof, particularly under the diagonals and ducts. </a:t>
            </a:r>
            <a:endParaRPr lang="en" dirty="0"/>
          </a:p>
          <a:p>
            <a:pPr algn="l" rtl="0"/>
            <a:r>
              <a:rPr lang="en" sz="2000" b="0" i="0" u="none" baseline="0" dirty="0"/>
              <a:t>A cavity may develop under the diagonals that may become an ice trap. The installations must be inspected after about a year.</a:t>
            </a:r>
            <a:endParaRPr lang="en" dirty="0"/>
          </a:p>
          <a:p>
            <a:pPr algn="l" rtl="0"/>
            <a:r>
              <a:rPr lang="en" sz="2000" b="0" i="0" u="none" baseline="0" dirty="0"/>
              <a:t>The sheet-like mineral wool insulant </a:t>
            </a:r>
            <a:br>
              <a:rPr lang="en" sz="2000" dirty="0"/>
            </a:br>
            <a:r>
              <a:rPr lang="en" sz="2000" b="0" i="0" u="none" baseline="0" dirty="0"/>
              <a:t>between the beams</a:t>
            </a:r>
            <a:r>
              <a:rPr lang="en" sz="2000" b="0" i="0" u="none" dirty="0"/>
              <a:t> </a:t>
            </a:r>
            <a:r>
              <a:rPr lang="en" sz="2000" b="0" i="0" u="none" baseline="0" dirty="0"/>
              <a:t>will reduce sinking.</a:t>
            </a:r>
            <a:endParaRPr lang="en" sz="2000" dirty="0">
              <a:cs typeface="Arial"/>
            </a:endParaRPr>
          </a:p>
          <a:p>
            <a:pPr algn="l" rtl="0"/>
            <a:r>
              <a:rPr lang="en" sz="2000" b="0" i="0" u="none" baseline="0" dirty="0"/>
              <a:t>The ventilation gap in the facade and roof must not be blocked by blowing wool. The wind deflectors are to be checked before blowing. </a:t>
            </a:r>
            <a:endParaRPr lang="en" sz="2000" dirty="0">
              <a:cs typeface="Arial"/>
            </a:endParaRPr>
          </a:p>
          <a:p>
            <a:pPr algn="l" rtl="0"/>
            <a:r>
              <a:rPr lang="en" sz="2000" b="0" i="0" u="none" baseline="0" dirty="0"/>
              <a:t>The base under the wool must not be too flexible. Regarding the plastic film, the maximum wall framing </a:t>
            </a:r>
            <a:br>
              <a:rPr lang="en" sz="2000" dirty="0"/>
            </a:br>
            <a:r>
              <a:rPr lang="en" sz="2000" b="0" i="0" u="none" baseline="0" dirty="0"/>
              <a:t>gap is 300 mm. A hardboard of 3 mm can also be </a:t>
            </a:r>
            <a:br>
              <a:rPr lang="en" sz="2000" dirty="0"/>
            </a:br>
            <a:r>
              <a:rPr lang="en" sz="2000" b="0" i="0" u="none" baseline="0" dirty="0"/>
              <a:t>used between the pastic and the framing.</a:t>
            </a:r>
            <a:endParaRPr lang="en" sz="2000" dirty="0">
              <a:cs typeface="Arial"/>
            </a:endParaRPr>
          </a:p>
          <a:p>
            <a:pPr algn="l" rtl="0"/>
            <a:r>
              <a:rPr lang="en" sz="2000" b="0" i="0" u="none" baseline="0" dirty="0"/>
              <a:t>On exterior walls, the undersides of penetrations, </a:t>
            </a:r>
            <a:br>
              <a:rPr lang="en" sz="2000" dirty="0"/>
            </a:br>
            <a:r>
              <a:rPr lang="en" sz="2000" b="0" i="0" u="none" baseline="0" dirty="0"/>
              <a:t>supports and electrical outlets must be carefully filled by blowing wool.</a:t>
            </a:r>
            <a:endParaRPr lang="en" sz="2000" dirty="0">
              <a:cs typeface="Arial"/>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94165" y="2702558"/>
            <a:ext cx="2282108" cy="1437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4708" y="4314762"/>
            <a:ext cx="2278861" cy="1428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3054" y="1150323"/>
            <a:ext cx="1950968" cy="14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iruutu 6">
            <a:extLst>
              <a:ext uri="{FF2B5EF4-FFF2-40B4-BE49-F238E27FC236}">
                <a16:creationId xmlns:a16="http://schemas.microsoft.com/office/drawing/2014/main" id="{D2B22C3C-A89C-4551-B6D8-F52E51A5DB51}"/>
              </a:ext>
            </a:extLst>
          </p:cNvPr>
          <p:cNvSpPr txBox="1"/>
          <p:nvPr/>
        </p:nvSpPr>
        <p:spPr>
          <a:xfrm rot="988447">
            <a:off x="7386029" y="5514616"/>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Tree>
    <p:extLst>
      <p:ext uri="{BB962C8B-B14F-4D97-AF65-F5344CB8AC3E}">
        <p14:creationId xmlns:p14="http://schemas.microsoft.com/office/powerpoint/2010/main" val="36717266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sz="4000" b="1" i="0" u="none" baseline="0"/>
              <a:t>Check list </a:t>
            </a:r>
            <a:br>
              <a:rPr lang="en"/>
            </a:br>
            <a:r>
              <a:rPr lang="en" b="1" i="0" u="none" baseline="0"/>
              <a:t>Installing windows</a:t>
            </a:r>
          </a:p>
        </p:txBody>
      </p:sp>
      <p:sp>
        <p:nvSpPr>
          <p:cNvPr id="5" name="Sisällön paikkamerkki 2"/>
          <p:cNvSpPr>
            <a:spLocks noGrp="1"/>
          </p:cNvSpPr>
          <p:nvPr>
            <p:ph idx="1"/>
          </p:nvPr>
        </p:nvSpPr>
        <p:spPr>
          <a:xfrm>
            <a:off x="395536" y="1628800"/>
            <a:ext cx="5771324" cy="3856793"/>
          </a:xfrm>
          <a:prstGeom prst="rect">
            <a:avLst/>
          </a:prstGeom>
        </p:spPr>
        <p:txBody>
          <a:bodyPr>
            <a:normAutofit fontScale="70000" lnSpcReduction="20000"/>
          </a:bodyPr>
          <a:lstStyle/>
          <a:p>
            <a:pPr algn="l" rtl="0"/>
            <a:r>
              <a:rPr lang="en" b="0" i="0" u="none" baseline="0" dirty="0"/>
              <a:t>In concrete-framed buildings, the laitance is sanded off from opposite the frame and the surface is vacuumed.</a:t>
            </a:r>
          </a:p>
          <a:p>
            <a:pPr algn="l" rtl="0"/>
            <a:r>
              <a:rPr lang="en" b="0" i="0" u="none" baseline="0" dirty="0"/>
              <a:t>Ensure airtightness of the vapour barrier by folding the barrier between the window frame and the polyurethane foam.</a:t>
            </a:r>
          </a:p>
          <a:p>
            <a:pPr algn="l" rtl="0"/>
            <a:r>
              <a:rPr lang="en" b="0" i="0" u="none" baseline="0" dirty="0"/>
              <a:t>Pay attention to the ventilation gap under and above the window when installing the flashing and strips.</a:t>
            </a:r>
          </a:p>
          <a:p>
            <a:pPr algn="l" rtl="0"/>
            <a:r>
              <a:rPr lang="en" b="0" i="0" u="none" baseline="0" dirty="0"/>
              <a:t>The seam must become more airtight towards the inner surface.</a:t>
            </a:r>
          </a:p>
          <a:p>
            <a:pPr algn="l" rtl="0"/>
            <a:r>
              <a:rPr lang="en" b="0" i="0" u="none" baseline="0" dirty="0"/>
              <a:t>There are many ways to do the sealing.</a:t>
            </a:r>
          </a:p>
          <a:p>
            <a:pPr algn="l" rtl="0"/>
            <a:r>
              <a:rPr lang="en" b="0" i="0" u="none" baseline="0" dirty="0"/>
              <a:t>The vapour barrier can be taped on the window frame with vapour barrier tape.</a:t>
            </a:r>
          </a:p>
        </p:txBody>
      </p:sp>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5727" y="188640"/>
            <a:ext cx="237320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Ryhmä 19">
            <a:extLst>
              <a:ext uri="{FF2B5EF4-FFF2-40B4-BE49-F238E27FC236}">
                <a16:creationId xmlns:a16="http://schemas.microsoft.com/office/drawing/2014/main" id="{3417A849-8D94-4CEF-AC9B-D74644140185}"/>
              </a:ext>
            </a:extLst>
          </p:cNvPr>
          <p:cNvGrpSpPr/>
          <p:nvPr/>
        </p:nvGrpSpPr>
        <p:grpSpPr>
          <a:xfrm>
            <a:off x="971600" y="5569207"/>
            <a:ext cx="6947999" cy="611786"/>
            <a:chOff x="764468" y="5696767"/>
            <a:chExt cx="6947999" cy="611786"/>
          </a:xfrm>
        </p:grpSpPr>
        <p:sp>
          <p:nvSpPr>
            <p:cNvPr id="12" name="Tekstiruutu 11">
              <a:extLst>
                <a:ext uri="{FF2B5EF4-FFF2-40B4-BE49-F238E27FC236}">
                  <a16:creationId xmlns:a16="http://schemas.microsoft.com/office/drawing/2014/main" id="{753C241C-BF7D-402F-9AC6-D1821D151F23}"/>
                </a:ext>
              </a:extLst>
            </p:cNvPr>
            <p:cNvSpPr txBox="1"/>
            <p:nvPr/>
          </p:nvSpPr>
          <p:spPr>
            <a:xfrm>
              <a:off x="3263507" y="5817994"/>
              <a:ext cx="1736373" cy="369332"/>
            </a:xfrm>
            <a:prstGeom prst="rect">
              <a:avLst/>
            </a:prstGeom>
            <a:noFill/>
          </p:spPr>
          <p:txBody>
            <a:bodyPr wrap="none" rtlCol="0">
              <a:spAutoFit/>
            </a:bodyPr>
            <a:lstStyle/>
            <a:p>
              <a:pPr algn="l" rtl="0"/>
              <a:r>
                <a:rPr lang="en" b="0" i="0" u="none" baseline="0"/>
                <a:t>SPU foaming</a:t>
              </a:r>
              <a:endParaRPr lang="en"/>
            </a:p>
          </p:txBody>
        </p:sp>
        <p:sp>
          <p:nvSpPr>
            <p:cNvPr id="13" name="Tekstiruutu 12">
              <a:extLst>
                <a:ext uri="{FF2B5EF4-FFF2-40B4-BE49-F238E27FC236}">
                  <a16:creationId xmlns:a16="http://schemas.microsoft.com/office/drawing/2014/main" id="{449A68F1-9260-4B45-925E-1CF6D6F486DF}"/>
                </a:ext>
              </a:extLst>
            </p:cNvPr>
            <p:cNvSpPr txBox="1"/>
            <p:nvPr/>
          </p:nvSpPr>
          <p:spPr>
            <a:xfrm>
              <a:off x="5770910" y="5817994"/>
              <a:ext cx="1941557" cy="369332"/>
            </a:xfrm>
            <a:prstGeom prst="rect">
              <a:avLst/>
            </a:prstGeom>
            <a:noFill/>
          </p:spPr>
          <p:txBody>
            <a:bodyPr wrap="none" rtlCol="0">
              <a:spAutoFit/>
            </a:bodyPr>
            <a:lstStyle/>
            <a:p>
              <a:pPr algn="l" rtl="0"/>
              <a:r>
                <a:rPr lang="en" b="0" i="0" u="none" baseline="0"/>
                <a:t>Elastic sealing</a:t>
              </a:r>
            </a:p>
          </p:txBody>
        </p:sp>
        <p:sp>
          <p:nvSpPr>
            <p:cNvPr id="15" name="Tekstiruutu 14">
              <a:extLst>
                <a:ext uri="{FF2B5EF4-FFF2-40B4-BE49-F238E27FC236}">
                  <a16:creationId xmlns:a16="http://schemas.microsoft.com/office/drawing/2014/main" id="{BF81A025-5126-46C2-AC26-76C23FF45003}"/>
                </a:ext>
              </a:extLst>
            </p:cNvPr>
            <p:cNvSpPr txBox="1"/>
            <p:nvPr/>
          </p:nvSpPr>
          <p:spPr>
            <a:xfrm>
              <a:off x="1043608" y="5817994"/>
              <a:ext cx="1646605" cy="369332"/>
            </a:xfrm>
            <a:prstGeom prst="rect">
              <a:avLst/>
            </a:prstGeom>
            <a:noFill/>
          </p:spPr>
          <p:txBody>
            <a:bodyPr wrap="none" rtlCol="0">
              <a:spAutoFit/>
            </a:bodyPr>
            <a:lstStyle/>
            <a:p>
              <a:pPr algn="l" rtl="0"/>
              <a:r>
                <a:rPr lang="en" b="0" i="0" u="none" baseline="0" dirty="0"/>
                <a:t>  Mineral wool</a:t>
              </a:r>
            </a:p>
          </p:txBody>
        </p:sp>
        <p:pic>
          <p:nvPicPr>
            <p:cNvPr id="18" name="Kuva 17">
              <a:extLst>
                <a:ext uri="{FF2B5EF4-FFF2-40B4-BE49-F238E27FC236}">
                  <a16:creationId xmlns:a16="http://schemas.microsoft.com/office/drawing/2014/main" id="{DB615EF9-DEBE-40D9-8C35-5DC4D2407B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468" y="5696767"/>
              <a:ext cx="467544" cy="611786"/>
            </a:xfrm>
            <a:prstGeom prst="rect">
              <a:avLst/>
            </a:prstGeom>
          </p:spPr>
        </p:pic>
        <p:pic>
          <p:nvPicPr>
            <p:cNvPr id="19" name="Kuva 18">
              <a:extLst>
                <a:ext uri="{FF2B5EF4-FFF2-40B4-BE49-F238E27FC236}">
                  <a16:creationId xmlns:a16="http://schemas.microsoft.com/office/drawing/2014/main" id="{A2BF57C0-2199-422D-9BF2-218868367E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5816" y="5734380"/>
              <a:ext cx="347691" cy="536560"/>
            </a:xfrm>
            <a:prstGeom prst="rect">
              <a:avLst/>
            </a:prstGeom>
          </p:spPr>
        </p:pic>
        <p:pic>
          <p:nvPicPr>
            <p:cNvPr id="21" name="Kuva 20">
              <a:extLst>
                <a:ext uri="{FF2B5EF4-FFF2-40B4-BE49-F238E27FC236}">
                  <a16:creationId xmlns:a16="http://schemas.microsoft.com/office/drawing/2014/main" id="{36563773-7F22-41CC-9B86-66699C34207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365141" y="5824328"/>
              <a:ext cx="413209" cy="356665"/>
            </a:xfrm>
            <a:custGeom>
              <a:avLst/>
              <a:gdLst>
                <a:gd name="connsiteX0" fmla="*/ 0 w 904875"/>
                <a:gd name="connsiteY0" fmla="*/ 0 h 781050"/>
                <a:gd name="connsiteX1" fmla="*/ 123703 w 904875"/>
                <a:gd name="connsiteY1" fmla="*/ 0 h 781050"/>
                <a:gd name="connsiteX2" fmla="*/ 122239 w 904875"/>
                <a:gd name="connsiteY2" fmla="*/ 9360 h 781050"/>
                <a:gd name="connsiteX3" fmla="*/ 437622 w 904875"/>
                <a:gd name="connsiteY3" fmla="*/ 212725 h 781050"/>
                <a:gd name="connsiteX4" fmla="*/ 753005 w 904875"/>
                <a:gd name="connsiteY4" fmla="*/ 9360 h 781050"/>
                <a:gd name="connsiteX5" fmla="*/ 751542 w 904875"/>
                <a:gd name="connsiteY5" fmla="*/ 0 h 781050"/>
                <a:gd name="connsiteX6" fmla="*/ 904875 w 904875"/>
                <a:gd name="connsiteY6" fmla="*/ 0 h 781050"/>
                <a:gd name="connsiteX7" fmla="*/ 904875 w 904875"/>
                <a:gd name="connsiteY7" fmla="*/ 781050 h 781050"/>
                <a:gd name="connsiteX8" fmla="*/ 0 w 904875"/>
                <a:gd name="connsiteY8" fmla="*/ 78105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781050">
                  <a:moveTo>
                    <a:pt x="0" y="0"/>
                  </a:moveTo>
                  <a:lnTo>
                    <a:pt x="123703" y="0"/>
                  </a:lnTo>
                  <a:lnTo>
                    <a:pt x="122239" y="9360"/>
                  </a:lnTo>
                  <a:cubicBezTo>
                    <a:pt x="122239" y="121675"/>
                    <a:pt x="263441" y="212725"/>
                    <a:pt x="437622" y="212725"/>
                  </a:cubicBezTo>
                  <a:cubicBezTo>
                    <a:pt x="611803" y="212725"/>
                    <a:pt x="753005" y="121675"/>
                    <a:pt x="753005" y="9360"/>
                  </a:cubicBezTo>
                  <a:lnTo>
                    <a:pt x="751542" y="0"/>
                  </a:lnTo>
                  <a:lnTo>
                    <a:pt x="904875" y="0"/>
                  </a:lnTo>
                  <a:lnTo>
                    <a:pt x="904875" y="781050"/>
                  </a:lnTo>
                  <a:lnTo>
                    <a:pt x="0" y="781050"/>
                  </a:lnTo>
                  <a:close/>
                </a:path>
              </a:pathLst>
            </a:custGeom>
          </p:spPr>
        </p:pic>
      </p:grpSp>
      <p:grpSp>
        <p:nvGrpSpPr>
          <p:cNvPr id="4" name="Ryhmä 3">
            <a:extLst>
              <a:ext uri="{FF2B5EF4-FFF2-40B4-BE49-F238E27FC236}">
                <a16:creationId xmlns:a16="http://schemas.microsoft.com/office/drawing/2014/main" id="{7ED7B111-811B-4E45-B37C-CA8652C6D00D}"/>
              </a:ext>
            </a:extLst>
          </p:cNvPr>
          <p:cNvGrpSpPr/>
          <p:nvPr/>
        </p:nvGrpSpPr>
        <p:grpSpPr>
          <a:xfrm rot="10800000">
            <a:off x="6518990" y="3085002"/>
            <a:ext cx="2505075" cy="1994672"/>
            <a:chOff x="6467475" y="3110760"/>
            <a:chExt cx="2505075" cy="1994672"/>
          </a:xfrm>
        </p:grpSpPr>
        <p:pic>
          <p:nvPicPr>
            <p:cNvPr id="6" name="Kuva 5">
              <a:extLst>
                <a:ext uri="{FF2B5EF4-FFF2-40B4-BE49-F238E27FC236}">
                  <a16:creationId xmlns:a16="http://schemas.microsoft.com/office/drawing/2014/main" id="{1217D242-D3C6-4EAC-B97A-A250D943215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14622" r="10845"/>
            <a:stretch/>
          </p:blipFill>
          <p:spPr>
            <a:xfrm>
              <a:off x="6467475" y="3110760"/>
              <a:ext cx="2505075" cy="1994672"/>
            </a:xfrm>
            <a:prstGeom prst="rect">
              <a:avLst/>
            </a:prstGeom>
          </p:spPr>
        </p:pic>
        <p:sp>
          <p:nvSpPr>
            <p:cNvPr id="3" name="Suorakulmio 2">
              <a:extLst>
                <a:ext uri="{FF2B5EF4-FFF2-40B4-BE49-F238E27FC236}">
                  <a16:creationId xmlns:a16="http://schemas.microsoft.com/office/drawing/2014/main" id="{F440A70C-F9CE-44E7-BF42-653668D33C2A}"/>
                </a:ext>
              </a:extLst>
            </p:cNvPr>
            <p:cNvSpPr/>
            <p:nvPr/>
          </p:nvSpPr>
          <p:spPr>
            <a:xfrm>
              <a:off x="7334249" y="3267075"/>
              <a:ext cx="238125" cy="1819275"/>
            </a:xfrm>
            <a:prstGeom prst="rect">
              <a:avLst/>
            </a:prstGeom>
            <a:gradFill flip="none" rotWithShape="1">
              <a:gsLst>
                <a:gs pos="0">
                  <a:schemeClr val="tx1">
                    <a:lumMod val="7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grpSp>
      <p:pic>
        <p:nvPicPr>
          <p:cNvPr id="16" name="Kuva 15">
            <a:extLst>
              <a:ext uri="{FF2B5EF4-FFF2-40B4-BE49-F238E27FC236}">
                <a16:creationId xmlns:a16="http://schemas.microsoft.com/office/drawing/2014/main" id="{EDEF4ECE-670C-4D6D-8264-A470EDF05F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5188" y="3173611"/>
            <a:ext cx="313855" cy="1770230"/>
          </a:xfrm>
          <a:prstGeom prst="rect">
            <a:avLst/>
          </a:prstGeom>
        </p:spPr>
      </p:pic>
      <p:pic>
        <p:nvPicPr>
          <p:cNvPr id="17" name="Kuva 16">
            <a:extLst>
              <a:ext uri="{FF2B5EF4-FFF2-40B4-BE49-F238E27FC236}">
                <a16:creationId xmlns:a16="http://schemas.microsoft.com/office/drawing/2014/main" id="{CE4B1942-F5F0-422F-8645-7A40664E0F0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66173" y="3134976"/>
            <a:ext cx="318628" cy="1754932"/>
          </a:xfrm>
          <a:prstGeom prst="rect">
            <a:avLst/>
          </a:prstGeom>
        </p:spPr>
      </p:pic>
      <p:pic>
        <p:nvPicPr>
          <p:cNvPr id="11" name="Kuva 10">
            <a:extLst>
              <a:ext uri="{FF2B5EF4-FFF2-40B4-BE49-F238E27FC236}">
                <a16:creationId xmlns:a16="http://schemas.microsoft.com/office/drawing/2014/main" id="{39554A5D-BF21-4717-8585-540C0EB3E5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66172" y="3143872"/>
            <a:ext cx="318628" cy="1805644"/>
          </a:xfrm>
          <a:prstGeom prst="rect">
            <a:avLst/>
          </a:prstGeom>
        </p:spPr>
      </p:pic>
      <p:sp>
        <p:nvSpPr>
          <p:cNvPr id="22" name="Tekstiruutu 21">
            <a:extLst>
              <a:ext uri="{FF2B5EF4-FFF2-40B4-BE49-F238E27FC236}">
                <a16:creationId xmlns:a16="http://schemas.microsoft.com/office/drawing/2014/main" id="{C5B3B330-B441-4339-98A2-0779DB21F903}"/>
              </a:ext>
            </a:extLst>
          </p:cNvPr>
          <p:cNvSpPr txBox="1"/>
          <p:nvPr/>
        </p:nvSpPr>
        <p:spPr>
          <a:xfrm rot="16200000">
            <a:off x="8250745" y="3812817"/>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Tree>
    <p:extLst>
      <p:ext uri="{BB962C8B-B14F-4D97-AF65-F5344CB8AC3E}">
        <p14:creationId xmlns:p14="http://schemas.microsoft.com/office/powerpoint/2010/main" val="9677945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4" fill="hold" nodeType="afterEffect">
                                  <p:stCondLst>
                                    <p:cond delay="10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10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pPr algn="l" rtl="0"/>
            <a:r>
              <a:rPr lang="en" sz="4000" b="1" i="0" u="none" baseline="0"/>
              <a:t>Check list </a:t>
            </a:r>
            <a:br>
              <a:rPr lang="en"/>
            </a:br>
            <a:r>
              <a:rPr lang="en" b="1" i="0" u="none" baseline="0"/>
              <a:t>Installing penetrations</a:t>
            </a:r>
          </a:p>
        </p:txBody>
      </p:sp>
      <p:sp>
        <p:nvSpPr>
          <p:cNvPr id="3" name="Sisällön paikkamerkki 2"/>
          <p:cNvSpPr>
            <a:spLocks noGrp="1"/>
          </p:cNvSpPr>
          <p:nvPr>
            <p:ph idx="1"/>
          </p:nvPr>
        </p:nvSpPr>
        <p:spPr>
          <a:xfrm>
            <a:off x="467544" y="1773982"/>
            <a:ext cx="6120680" cy="4032250"/>
          </a:xfrm>
        </p:spPr>
        <p:txBody>
          <a:bodyPr>
            <a:normAutofit fontScale="70000" lnSpcReduction="20000"/>
          </a:bodyPr>
          <a:lstStyle/>
          <a:p>
            <a:pPr algn="l" rtl="0"/>
            <a:r>
              <a:rPr lang="en" b="0" i="0" u="none" baseline="0" dirty="0"/>
              <a:t>The recommended choice is to use manufactured collar products.</a:t>
            </a:r>
          </a:p>
          <a:p>
            <a:pPr algn="l" rtl="0"/>
            <a:r>
              <a:rPr lang="en" b="0" i="0" u="none" baseline="0" dirty="0"/>
              <a:t>The collars are fixed to the vapour barriers using vapour barrier tape.</a:t>
            </a:r>
          </a:p>
          <a:p>
            <a:pPr algn="l" rtl="0"/>
            <a:r>
              <a:rPr lang="en" b="0" i="0" u="none" baseline="0" dirty="0"/>
              <a:t>The installation is to include room for the structures’ thermal and moisture movement as well as bending due to load variation.</a:t>
            </a:r>
          </a:p>
          <a:p>
            <a:pPr algn="l" rtl="0"/>
            <a:r>
              <a:rPr lang="en" b="0" i="0" u="none" baseline="0" dirty="0"/>
              <a:t>With plastic insulation, the penetrations are sealed </a:t>
            </a:r>
            <a:br>
              <a:rPr lang="en" dirty="0"/>
            </a:br>
            <a:r>
              <a:rPr lang="en" b="0" i="0" u="none" baseline="0" dirty="0"/>
              <a:t>with polyurethane foaming. </a:t>
            </a:r>
          </a:p>
          <a:p>
            <a:pPr algn="l" rtl="0"/>
            <a:r>
              <a:rPr lang="en" b="0" i="0" u="none" baseline="0" dirty="0"/>
              <a:t>Condensation is a risk to take into account with ducts and pipes. They must be sealed absolutely tight.</a:t>
            </a:r>
          </a:p>
          <a:p>
            <a:pPr algn="l" rtl="0"/>
            <a:r>
              <a:rPr lang="en" b="0" i="0" u="none" baseline="0" dirty="0"/>
              <a:t>With penetrations, ensure long-term durability of the sealing.</a:t>
            </a:r>
          </a:p>
          <a:p>
            <a:endParaRPr lang="en"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1436" y="2078335"/>
            <a:ext cx="2388165" cy="1820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592" y="4199129"/>
            <a:ext cx="1927096" cy="1649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4286" y="431229"/>
            <a:ext cx="2608263" cy="1122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a:extLst>
              <a:ext uri="{FF2B5EF4-FFF2-40B4-BE49-F238E27FC236}">
                <a16:creationId xmlns:a16="http://schemas.microsoft.com/office/drawing/2014/main" id="{4F56CA8D-CCD7-4B29-948A-B178BF8C43BD}"/>
              </a:ext>
            </a:extLst>
          </p:cNvPr>
          <p:cNvSpPr txBox="1"/>
          <p:nvPr/>
        </p:nvSpPr>
        <p:spPr>
          <a:xfrm rot="16781531">
            <a:off x="8161845" y="4854217"/>
            <a:ext cx="1298753"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Illustrations: Heidi Sumkin</a:t>
            </a:r>
          </a:p>
        </p:txBody>
      </p:sp>
    </p:spTree>
    <p:extLst>
      <p:ext uri="{BB962C8B-B14F-4D97-AF65-F5344CB8AC3E}">
        <p14:creationId xmlns:p14="http://schemas.microsoft.com/office/powerpoint/2010/main" val="398119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pPr algn="l" rtl="0" eaLnBrk="1" hangingPunct="1"/>
            <a:r>
              <a:rPr lang="en" b="1" i="0" u="none" baseline="0"/>
              <a:t>Check list</a:t>
            </a:r>
            <a:br>
              <a:rPr lang="en" sz="2800"/>
            </a:br>
            <a:r>
              <a:rPr lang="en" sz="2800" b="1" i="0" u="none" baseline="0"/>
              <a:t>Humidity in the structures and site conditions</a:t>
            </a:r>
          </a:p>
        </p:txBody>
      </p:sp>
      <p:sp>
        <p:nvSpPr>
          <p:cNvPr id="22531" name="Sisällön paikkamerkki 2"/>
          <p:cNvSpPr>
            <a:spLocks noGrp="1"/>
          </p:cNvSpPr>
          <p:nvPr>
            <p:ph idx="1"/>
          </p:nvPr>
        </p:nvSpPr>
        <p:spPr>
          <a:xfrm>
            <a:off x="457200" y="1773238"/>
            <a:ext cx="4852219" cy="4460413"/>
          </a:xfrm>
        </p:spPr>
        <p:txBody>
          <a:bodyPr>
            <a:normAutofit fontScale="92500" lnSpcReduction="20000"/>
          </a:bodyPr>
          <a:lstStyle/>
          <a:p>
            <a:pPr algn="l" rtl="0">
              <a:buNone/>
            </a:pPr>
            <a:r>
              <a:rPr lang="en" sz="2000" b="1" i="0" u="none" baseline="0" dirty="0"/>
              <a:t>Note!</a:t>
            </a:r>
          </a:p>
          <a:p>
            <a:pPr algn="l" rtl="0"/>
            <a:r>
              <a:rPr lang="en" sz="2000" b="0" i="0" u="none" baseline="0" dirty="0"/>
              <a:t>The structures must be sealed on the inside and ventilated on the outside of the windbreak.</a:t>
            </a:r>
          </a:p>
          <a:p>
            <a:pPr algn="l" rtl="0"/>
            <a:r>
              <a:rPr lang="en" sz="2000" b="0" i="0" u="none" baseline="0" dirty="0"/>
              <a:t>Ventilation is more effective if the facade is sealed after the first heating season. </a:t>
            </a:r>
          </a:p>
          <a:p>
            <a:pPr algn="l" rtl="0"/>
            <a:r>
              <a:rPr lang="en" sz="2000" b="0" i="0" u="none" baseline="0" dirty="0"/>
              <a:t>Ventilation gaps and holes must be checked on the structural members, and quality must be demanded from the fabricators. </a:t>
            </a:r>
          </a:p>
          <a:p>
            <a:pPr algn="l" rtl="0"/>
            <a:r>
              <a:rPr lang="en" sz="2000" b="0" i="0" u="none" baseline="0" dirty="0"/>
              <a:t>Heating and indoor-air relative humidity </a:t>
            </a:r>
            <a:br>
              <a:rPr lang="en" sz="2000" dirty="0"/>
            </a:br>
            <a:r>
              <a:rPr lang="en" sz="2000" b="0" i="0" u="none" baseline="0" dirty="0"/>
              <a:t>of circa 50% will boost drying.</a:t>
            </a:r>
          </a:p>
          <a:p>
            <a:pPr algn="l" rtl="0"/>
            <a:r>
              <a:rPr lang="en" sz="2000" b="0" i="0" u="none" baseline="0" dirty="0"/>
              <a:t>Moisture must always be measured </a:t>
            </a:r>
            <a:br>
              <a:rPr lang="en" sz="2000" dirty="0"/>
            </a:br>
            <a:r>
              <a:rPr lang="en" sz="2000" b="0" i="0" u="none" baseline="0" dirty="0"/>
              <a:t>in concrete structures and sufficient drying ensured before coating.</a:t>
            </a:r>
          </a:p>
          <a:p>
            <a:pPr algn="l" rtl="0"/>
            <a:r>
              <a:rPr lang="en" sz="2000" b="0" i="0" u="none" baseline="0" dirty="0"/>
              <a:t>The quality will need to last for decades </a:t>
            </a:r>
            <a:br>
              <a:rPr lang="en" sz="2000" dirty="0"/>
            </a:br>
            <a:r>
              <a:rPr lang="en" sz="2000" b="0" i="0" u="none" baseline="0" dirty="0"/>
              <a:t>so it’s better not to do the</a:t>
            </a:r>
            <a:r>
              <a:rPr lang="en" sz="2000" b="0" i="0" u="none" dirty="0"/>
              <a:t> work in haste</a:t>
            </a:r>
            <a:r>
              <a:rPr lang="en" sz="2000" b="0" i="0" u="none" baseline="0" dirty="0"/>
              <a:t>.</a:t>
            </a:r>
          </a:p>
          <a:p>
            <a:pPr algn="l" rtl="0">
              <a:buNone/>
            </a:pPr>
            <a:endParaRPr lang="en" sz="2000" dirty="0"/>
          </a:p>
          <a:p>
            <a:pPr algn="l" rtl="0">
              <a:buNone/>
            </a:pPr>
            <a:endParaRPr lang="en" sz="2000" dirty="0"/>
          </a:p>
          <a:p>
            <a:pPr algn="l" rtl="0" eaLnBrk="1" hangingPunct="1">
              <a:buFontTx/>
              <a:buNone/>
            </a:pPr>
            <a:endParaRPr lang="en" sz="2000" dirty="0"/>
          </a:p>
          <a:p>
            <a:pPr algn="l" rtl="0" eaLnBrk="1" hangingPunct="1">
              <a:buFontTx/>
              <a:buNone/>
            </a:pPr>
            <a:endParaRPr lang="en" sz="2000" dirty="0"/>
          </a:p>
        </p:txBody>
      </p:sp>
      <p:pic>
        <p:nvPicPr>
          <p:cNvPr id="22532" name="Picture 2" descr="G:\Documents\Koha Pohjola\valokuvia\PC10003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9419" y="1773238"/>
            <a:ext cx="33829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080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50161" y="2828"/>
            <a:ext cx="249237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rtl="0"/>
            <a:r>
              <a:rPr lang="en" b="1" i="0" u="none" baseline="0"/>
              <a:t>Discussion</a:t>
            </a:r>
          </a:p>
        </p:txBody>
      </p:sp>
      <p:sp>
        <p:nvSpPr>
          <p:cNvPr id="3" name="Content Placeholder 2"/>
          <p:cNvSpPr>
            <a:spLocks noGrp="1"/>
          </p:cNvSpPr>
          <p:nvPr>
            <p:ph idx="1"/>
          </p:nvPr>
        </p:nvSpPr>
        <p:spPr>
          <a:xfrm>
            <a:off x="457199" y="1773239"/>
            <a:ext cx="8363273" cy="4032250"/>
          </a:xfrm>
        </p:spPr>
        <p:txBody>
          <a:bodyPr vert="horz" lIns="0" tIns="0" rIns="0" bIns="0" rtlCol="0" anchor="t">
            <a:normAutofit fontScale="70000" lnSpcReduction="20000"/>
          </a:bodyPr>
          <a:lstStyle/>
          <a:p>
            <a:pPr marL="0" indent="0" algn="l" rtl="0">
              <a:buNone/>
            </a:pPr>
            <a:r>
              <a:rPr lang="en" b="0" i="0" u="none" baseline="0" dirty="0"/>
              <a:t>How to ensure sustainable, energy- and material-efficient and moisture-safe construction?</a:t>
            </a:r>
            <a:br>
              <a:rPr lang="en" dirty="0"/>
            </a:br>
            <a:endParaRPr lang="en" dirty="0">
              <a:cs typeface="Arial"/>
            </a:endParaRPr>
          </a:p>
          <a:p>
            <a:pPr algn="l" rtl="0"/>
            <a:r>
              <a:rPr lang="en" b="0" i="0" u="none" baseline="0" dirty="0"/>
              <a:t>Use sustainable materials and fittings.</a:t>
            </a:r>
            <a:endParaRPr lang="en" dirty="0">
              <a:cs typeface="Arial"/>
            </a:endParaRPr>
          </a:p>
          <a:p>
            <a:pPr algn="l" rtl="0"/>
            <a:r>
              <a:rPr lang="en" b="0" i="0" u="none" baseline="0" dirty="0"/>
              <a:t>Plan work sequencing in advance.</a:t>
            </a:r>
            <a:endParaRPr lang="en" dirty="0">
              <a:cs typeface="Arial"/>
            </a:endParaRPr>
          </a:p>
          <a:p>
            <a:pPr algn="l" rtl="0"/>
            <a:r>
              <a:rPr lang="en" b="0" i="0" u="none" baseline="0" dirty="0"/>
              <a:t>Install moisture barriers, thermal insulation, and wind breaks airtight. </a:t>
            </a:r>
          </a:p>
          <a:p>
            <a:pPr algn="l" rtl="0"/>
            <a:r>
              <a:rPr lang="en" b="0" i="0" u="none" baseline="0" dirty="0"/>
              <a:t>Do not ignore and hide careless work of others.</a:t>
            </a:r>
            <a:endParaRPr lang="en" dirty="0">
              <a:cs typeface="Arial"/>
            </a:endParaRPr>
          </a:p>
          <a:p>
            <a:pPr algn="l" rtl="0"/>
            <a:r>
              <a:rPr lang="en" b="0" i="0" u="none" baseline="0" dirty="0"/>
              <a:t>Keep thermal insulants and other materials dry.</a:t>
            </a:r>
            <a:endParaRPr lang="en" dirty="0">
              <a:cs typeface="Arial"/>
            </a:endParaRPr>
          </a:p>
          <a:p>
            <a:pPr algn="l" rtl="0"/>
            <a:r>
              <a:rPr lang="en" b="0" i="0" u="none" baseline="0" dirty="0"/>
              <a:t>Ensure that moisture during construction dries out. </a:t>
            </a:r>
            <a:endParaRPr lang="en" dirty="0">
              <a:cs typeface="Arial"/>
            </a:endParaRPr>
          </a:p>
          <a:p>
            <a:pPr algn="l" rtl="0"/>
            <a:r>
              <a:rPr lang="en" b="0" i="0" u="none" baseline="0" dirty="0"/>
              <a:t>Everybody must do their best to achieve overall airtightness and quality.</a:t>
            </a:r>
            <a:endParaRPr lang="en" dirty="0">
              <a:cs typeface="Arial"/>
            </a:endParaRPr>
          </a:p>
          <a:p>
            <a:pPr marL="0" indent="0" algn="l" rtl="0">
              <a:buNone/>
            </a:pPr>
            <a:br>
              <a:rPr lang="en" dirty="0"/>
            </a:br>
            <a:r>
              <a:rPr lang="en" b="0" i="0" u="none" baseline="0" dirty="0"/>
              <a:t>Take pride in the quality of your work!</a:t>
            </a:r>
            <a:endParaRPr lang="en" dirty="0">
              <a:cs typeface="Arial"/>
            </a:endParaRPr>
          </a:p>
        </p:txBody>
      </p:sp>
      <p:sp>
        <p:nvSpPr>
          <p:cNvPr id="5" name="Tekstiruutu 4">
            <a:extLst>
              <a:ext uri="{FF2B5EF4-FFF2-40B4-BE49-F238E27FC236}">
                <a16:creationId xmlns:a16="http://schemas.microsoft.com/office/drawing/2014/main" id="{897E9527-92E0-4841-8F4B-8F7F39B281C0}"/>
              </a:ext>
            </a:extLst>
          </p:cNvPr>
          <p:cNvSpPr txBox="1"/>
          <p:nvPr/>
        </p:nvSpPr>
        <p:spPr>
          <a:xfrm rot="16200000">
            <a:off x="8377745" y="675916"/>
            <a:ext cx="1067921"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Heidi Sumkin</a:t>
            </a:r>
          </a:p>
        </p:txBody>
      </p:sp>
    </p:spTree>
    <p:extLst>
      <p:ext uri="{BB962C8B-B14F-4D97-AF65-F5344CB8AC3E}">
        <p14:creationId xmlns:p14="http://schemas.microsoft.com/office/powerpoint/2010/main" val="65972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rtl="0"/>
            <a:r>
              <a:rPr lang="en" b="1" i="0" u="none" baseline="0" dirty="0"/>
              <a:t>Project parties’ responsibilities and obligations</a:t>
            </a:r>
          </a:p>
        </p:txBody>
      </p:sp>
    </p:spTree>
    <p:extLst>
      <p:ext uri="{BB962C8B-B14F-4D97-AF65-F5344CB8AC3E}">
        <p14:creationId xmlns:p14="http://schemas.microsoft.com/office/powerpoint/2010/main" val="637034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76250"/>
            <a:ext cx="8416636" cy="1008534"/>
          </a:xfrm>
        </p:spPr>
        <p:txBody>
          <a:bodyPr>
            <a:normAutofit fontScale="90000"/>
          </a:bodyPr>
          <a:lstStyle/>
          <a:p>
            <a:pPr algn="l" rtl="0"/>
            <a:r>
              <a:rPr lang="en" b="1" i="0" u="none" baseline="0" dirty="0"/>
              <a:t>Brainstorming / pair chat / discussion</a:t>
            </a:r>
            <a:br>
              <a:rPr lang="en" dirty="0"/>
            </a:br>
            <a:r>
              <a:rPr lang="en" sz="2700" b="1" i="0" u="none" baseline="0" dirty="0"/>
              <a:t>What are the project parties’ obligations and </a:t>
            </a:r>
            <a:br>
              <a:rPr lang="en" sz="2700" dirty="0"/>
            </a:br>
            <a:r>
              <a:rPr lang="en" sz="2700" b="1" i="0" u="none" baseline="0" dirty="0"/>
              <a:t>responsibilities in quality construction?</a:t>
            </a:r>
          </a:p>
        </p:txBody>
      </p:sp>
      <p:sp>
        <p:nvSpPr>
          <p:cNvPr id="3" name="Sisällön paikkamerkki 2"/>
          <p:cNvSpPr>
            <a:spLocks noGrp="1"/>
          </p:cNvSpPr>
          <p:nvPr>
            <p:ph idx="1"/>
          </p:nvPr>
        </p:nvSpPr>
        <p:spPr>
          <a:xfrm>
            <a:off x="5965469" y="1734109"/>
            <a:ext cx="2730695" cy="3548683"/>
          </a:xfrm>
        </p:spPr>
        <p:txBody>
          <a:bodyPr>
            <a:noAutofit/>
          </a:bodyPr>
          <a:lstStyle/>
          <a:p>
            <a:pPr marL="0" indent="0" algn="l" rtl="0">
              <a:buNone/>
            </a:pPr>
            <a:r>
              <a:rPr lang="en" sz="3200" b="1" i="0" u="none" baseline="0" dirty="0"/>
              <a:t>Whose responsibility </a:t>
            </a:r>
            <a:br>
              <a:rPr lang="en" sz="3200" b="1" dirty="0"/>
            </a:br>
            <a:r>
              <a:rPr lang="en" sz="3200" b="1" i="0" u="none" baseline="0" dirty="0"/>
              <a:t>is which area of the project?</a:t>
            </a:r>
            <a:br>
              <a:rPr lang="en" sz="3200" dirty="0"/>
            </a:br>
            <a:endParaRPr lang="en" sz="3200" dirty="0"/>
          </a:p>
        </p:txBody>
      </p:sp>
      <p:grpSp>
        <p:nvGrpSpPr>
          <p:cNvPr id="12" name="Ryhmä 11"/>
          <p:cNvGrpSpPr/>
          <p:nvPr/>
        </p:nvGrpSpPr>
        <p:grpSpPr>
          <a:xfrm>
            <a:off x="375826" y="1734110"/>
            <a:ext cx="5369253" cy="3548683"/>
            <a:chOff x="114399" y="2315020"/>
            <a:chExt cx="5198239" cy="3548683"/>
          </a:xfrm>
        </p:grpSpPr>
        <p:sp>
          <p:nvSpPr>
            <p:cNvPr id="23" name="Suorakulmio 22"/>
            <p:cNvSpPr/>
            <p:nvPr/>
          </p:nvSpPr>
          <p:spPr>
            <a:xfrm>
              <a:off x="184114" y="2315020"/>
              <a:ext cx="5128524" cy="3548683"/>
            </a:xfrm>
            <a:prstGeom prst="rect">
              <a:avLst/>
            </a:prstGeom>
            <a:solidFill>
              <a:schemeClr val="accent5">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7" name="Rectangle 25"/>
            <p:cNvSpPr>
              <a:spLocks noChangeArrowheads="1"/>
            </p:cNvSpPr>
            <p:nvPr/>
          </p:nvSpPr>
          <p:spPr bwMode="auto">
            <a:xfrm>
              <a:off x="3563888" y="2623343"/>
              <a:ext cx="1439442" cy="3130204"/>
            </a:xfrm>
            <a:prstGeom prst="rect">
              <a:avLst/>
            </a:prstGeom>
            <a:solidFill>
              <a:schemeClr val="tx1">
                <a:lumMod val="20000"/>
                <a:lumOff val="80000"/>
              </a:schemeClr>
            </a:solidFill>
            <a:ln w="9525" algn="ctr">
              <a:solidFill>
                <a:schemeClr val="tx1"/>
              </a:solidFill>
              <a:round/>
              <a:headEnd/>
              <a:tailEnd/>
            </a:ln>
          </p:spPr>
          <p:txBody>
            <a:bodyPr anchor="ctr"/>
            <a:lstStyle>
              <a:lvl1pPr>
                <a:defRPr sz="800">
                  <a:solidFill>
                    <a:schemeClr val="tx1"/>
                  </a:solidFill>
                  <a:latin typeface="Times" pitchFamily="18" charset="0"/>
                  <a:ea typeface="ＭＳ Ｐゴシック" pitchFamily="67" charset="-128"/>
                </a:defRPr>
              </a:lvl1pPr>
              <a:lvl2pPr marL="742950" indent="-285750">
                <a:defRPr sz="800">
                  <a:solidFill>
                    <a:schemeClr val="tx1"/>
                  </a:solidFill>
                  <a:latin typeface="Times" pitchFamily="18" charset="0"/>
                  <a:ea typeface="ＭＳ Ｐゴシック" pitchFamily="67" charset="-128"/>
                </a:defRPr>
              </a:lvl2pPr>
              <a:lvl3pPr marL="1143000" indent="-228600">
                <a:defRPr sz="800">
                  <a:solidFill>
                    <a:schemeClr val="tx1"/>
                  </a:solidFill>
                  <a:latin typeface="Times" pitchFamily="18" charset="0"/>
                  <a:ea typeface="ＭＳ Ｐゴシック" pitchFamily="67" charset="-128"/>
                </a:defRPr>
              </a:lvl3pPr>
              <a:lvl4pPr marL="1600200" indent="-228600">
                <a:defRPr sz="800">
                  <a:solidFill>
                    <a:schemeClr val="tx1"/>
                  </a:solidFill>
                  <a:latin typeface="Times" pitchFamily="18" charset="0"/>
                  <a:ea typeface="ＭＳ Ｐゴシック" pitchFamily="67" charset="-128"/>
                </a:defRPr>
              </a:lvl4pPr>
              <a:lvl5pPr marL="2057400" indent="-228600">
                <a:defRPr sz="800">
                  <a:solidFill>
                    <a:schemeClr val="tx1"/>
                  </a:solidFill>
                  <a:latin typeface="Times" pitchFamily="18" charset="0"/>
                  <a:ea typeface="ＭＳ Ｐゴシック" pitchFamily="67" charset="-128"/>
                </a:defRPr>
              </a:lvl5pPr>
              <a:lvl6pPr marL="25146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6pPr>
              <a:lvl7pPr marL="29718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7pPr>
              <a:lvl8pPr marL="34290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8pPr>
              <a:lvl9pPr marL="3886200" indent="-228600" eaLnBrk="0" fontAlgn="base" hangingPunct="0">
                <a:spcBef>
                  <a:spcPct val="0"/>
                </a:spcBef>
                <a:spcAft>
                  <a:spcPct val="0"/>
                </a:spcAft>
                <a:defRPr sz="800">
                  <a:solidFill>
                    <a:schemeClr val="tx1"/>
                  </a:solidFill>
                  <a:latin typeface="Times" pitchFamily="18" charset="0"/>
                  <a:ea typeface="ＭＳ Ｐゴシック" pitchFamily="67" charset="-128"/>
                </a:defRPr>
              </a:lvl9pPr>
            </a:lstStyle>
            <a:p>
              <a:pPr algn="ctr" rtl="0"/>
              <a:r>
                <a:rPr lang="en" sz="1600" b="1" i="0" u="none" baseline="0" dirty="0">
                  <a:solidFill>
                    <a:schemeClr val="tx1">
                      <a:lumMod val="75000"/>
                    </a:schemeClr>
                  </a:solidFill>
                  <a:latin typeface="Arial" charset="0"/>
                </a:rPr>
                <a:t>Sustainable construction</a:t>
              </a:r>
              <a:endParaRPr lang="en" altLang="fi-FI" sz="1600" b="1" dirty="0">
                <a:solidFill>
                  <a:schemeClr val="tx1">
                    <a:lumMod val="75000"/>
                  </a:schemeClr>
                </a:solidFill>
                <a:latin typeface="Arial" charset="0"/>
              </a:endParaRPr>
            </a:p>
          </p:txBody>
        </p:sp>
        <p:cxnSp>
          <p:nvCxnSpPr>
            <p:cNvPr id="6" name="Straight Arrow Connector 9"/>
            <p:cNvCxnSpPr>
              <a:cxnSpLocks noChangeShapeType="1"/>
            </p:cNvCxnSpPr>
            <p:nvPr/>
          </p:nvCxnSpPr>
          <p:spPr bwMode="auto">
            <a:xfrm>
              <a:off x="2795806" y="3039879"/>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 name="Suorakulmio 15"/>
            <p:cNvSpPr/>
            <p:nvPr/>
          </p:nvSpPr>
          <p:spPr>
            <a:xfrm>
              <a:off x="114399" y="2752726"/>
              <a:ext cx="2681411" cy="3000821"/>
            </a:xfrm>
            <a:prstGeom prst="rect">
              <a:avLst/>
            </a:prstGeom>
          </p:spPr>
          <p:txBody>
            <a:bodyPr wrap="square">
              <a:spAutoFit/>
            </a:bodyPr>
            <a:lstStyle/>
            <a:p>
              <a:pPr algn="r" rtl="0">
                <a:lnSpc>
                  <a:spcPct val="150000"/>
                </a:lnSpc>
              </a:pPr>
              <a:r>
                <a:rPr lang="en" b="0" i="0" u="none" baseline="0"/>
                <a:t>Plans/drawings and instructions</a:t>
              </a:r>
            </a:p>
            <a:p>
              <a:pPr algn="r" rtl="0">
                <a:lnSpc>
                  <a:spcPct val="150000"/>
                </a:lnSpc>
              </a:pPr>
              <a:r>
                <a:rPr lang="en" b="0" i="0" u="none" baseline="0"/>
                <a:t>Materials and structural members</a:t>
              </a:r>
            </a:p>
            <a:p>
              <a:pPr algn="r" rtl="0">
                <a:lnSpc>
                  <a:spcPct val="150000"/>
                </a:lnSpc>
              </a:pPr>
              <a:r>
                <a:rPr lang="en" b="0" i="0" u="none" baseline="0"/>
                <a:t>Contractors and workers</a:t>
              </a:r>
            </a:p>
            <a:p>
              <a:pPr algn="r" rtl="0">
                <a:lnSpc>
                  <a:spcPct val="150000"/>
                </a:lnSpc>
              </a:pPr>
              <a:r>
                <a:rPr lang="en" b="0" i="0" u="none" baseline="0"/>
                <a:t>Equipment and tools</a:t>
              </a:r>
            </a:p>
            <a:p>
              <a:pPr algn="r" rtl="0">
                <a:lnSpc>
                  <a:spcPct val="150000"/>
                </a:lnSpc>
              </a:pPr>
              <a:r>
                <a:rPr lang="en" b="0" i="0" u="none" baseline="0"/>
                <a:t>Project/site</a:t>
              </a:r>
            </a:p>
            <a:p>
              <a:pPr algn="r" rtl="0">
                <a:lnSpc>
                  <a:spcPct val="150000"/>
                </a:lnSpc>
              </a:pPr>
              <a:r>
                <a:rPr lang="en" b="0" i="0" u="none" baseline="0"/>
                <a:t>Previous work phases</a:t>
              </a:r>
            </a:p>
            <a:p>
              <a:pPr algn="r" rtl="0">
                <a:lnSpc>
                  <a:spcPct val="150000"/>
                </a:lnSpc>
              </a:pPr>
              <a:r>
                <a:rPr lang="en" b="0" i="0" u="none" baseline="0"/>
                <a:t>Physical conditions</a:t>
              </a:r>
            </a:p>
          </p:txBody>
        </p:sp>
        <p:cxnSp>
          <p:nvCxnSpPr>
            <p:cNvPr id="17" name="Straight Arrow Connector 9"/>
            <p:cNvCxnSpPr>
              <a:cxnSpLocks noChangeShapeType="1"/>
            </p:cNvCxnSpPr>
            <p:nvPr/>
          </p:nvCxnSpPr>
          <p:spPr bwMode="auto">
            <a:xfrm>
              <a:off x="2795810" y="3429000"/>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9"/>
            <p:cNvCxnSpPr>
              <a:cxnSpLocks noChangeShapeType="1"/>
            </p:cNvCxnSpPr>
            <p:nvPr/>
          </p:nvCxnSpPr>
          <p:spPr bwMode="auto">
            <a:xfrm>
              <a:off x="2795810" y="3861048"/>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9"/>
            <p:cNvCxnSpPr>
              <a:cxnSpLocks noChangeShapeType="1"/>
            </p:cNvCxnSpPr>
            <p:nvPr/>
          </p:nvCxnSpPr>
          <p:spPr bwMode="auto">
            <a:xfrm>
              <a:off x="2795808" y="4253136"/>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9"/>
            <p:cNvCxnSpPr>
              <a:cxnSpLocks noChangeShapeType="1"/>
            </p:cNvCxnSpPr>
            <p:nvPr/>
          </p:nvCxnSpPr>
          <p:spPr bwMode="auto">
            <a:xfrm>
              <a:off x="2795807" y="4664706"/>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9"/>
            <p:cNvCxnSpPr>
              <a:cxnSpLocks noChangeShapeType="1"/>
            </p:cNvCxnSpPr>
            <p:nvPr/>
          </p:nvCxnSpPr>
          <p:spPr bwMode="auto">
            <a:xfrm>
              <a:off x="2795809" y="5085184"/>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2" name="Straight Arrow Connector 9"/>
            <p:cNvCxnSpPr>
              <a:cxnSpLocks noChangeShapeType="1"/>
            </p:cNvCxnSpPr>
            <p:nvPr/>
          </p:nvCxnSpPr>
          <p:spPr bwMode="auto">
            <a:xfrm>
              <a:off x="2795810" y="5517232"/>
              <a:ext cx="554707"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537546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rtl="0"/>
            <a:r>
              <a:rPr lang="en" sz="4000" b="1" i="0" u="none" baseline="0"/>
              <a:t>Sustainable construction playground</a:t>
            </a:r>
            <a:br>
              <a:rPr lang="en"/>
            </a:br>
            <a:r>
              <a:rPr lang="en" sz="2700" b="1" i="0" u="none" baseline="0"/>
              <a:t>Project parties’ responsibilities and obligations in brief</a:t>
            </a:r>
          </a:p>
        </p:txBody>
      </p:sp>
      <p:sp>
        <p:nvSpPr>
          <p:cNvPr id="3" name="Sisällön paikkamerkki 2"/>
          <p:cNvSpPr>
            <a:spLocks noGrp="1"/>
          </p:cNvSpPr>
          <p:nvPr>
            <p:ph idx="1"/>
          </p:nvPr>
        </p:nvSpPr>
        <p:spPr/>
        <p:txBody>
          <a:bodyPr>
            <a:normAutofit lnSpcReduction="10000"/>
          </a:bodyPr>
          <a:lstStyle/>
          <a:p>
            <a:pPr algn="l" rtl="0"/>
            <a:r>
              <a:rPr lang="en" sz="2200" b="0" i="0" u="none" baseline="0" dirty="0"/>
              <a:t>Client/project manager delivers or approves the plans/drawings and creates the schedule.</a:t>
            </a:r>
          </a:p>
          <a:p>
            <a:pPr algn="l" rtl="0"/>
            <a:r>
              <a:rPr lang="en" sz="2200" b="0" i="0" u="none" baseline="0" dirty="0"/>
              <a:t>Designers depict a high quality result </a:t>
            </a:r>
            <a:br>
              <a:rPr lang="en" sz="2200" dirty="0"/>
            </a:br>
            <a:r>
              <a:rPr lang="en" sz="2200" b="0" i="0" u="none" baseline="0" dirty="0"/>
              <a:t>that fulfills the regulatory requirements.</a:t>
            </a:r>
          </a:p>
          <a:p>
            <a:pPr algn="l" rtl="0"/>
            <a:r>
              <a:rPr lang="en" sz="2200" b="0" i="0" u="none" baseline="0" dirty="0"/>
              <a:t>Main contractor manages the construction site and </a:t>
            </a:r>
            <a:br>
              <a:rPr lang="en" sz="2200" dirty="0"/>
            </a:br>
            <a:r>
              <a:rPr lang="en" sz="2200" b="0" i="0" u="none" baseline="0" dirty="0"/>
              <a:t>is responsible for the site services, including passageways,</a:t>
            </a:r>
            <a:br>
              <a:rPr lang="en" sz="2200" b="0" i="0" u="none" baseline="0" dirty="0"/>
            </a:br>
            <a:r>
              <a:rPr lang="en" sz="2200" b="0" i="0" u="none" baseline="0" dirty="0"/>
              <a:t>large scaffolding, and general lighting, organizing a setting</a:t>
            </a:r>
            <a:br>
              <a:rPr lang="en" sz="2200" b="0" i="0" u="none" baseline="0" dirty="0"/>
            </a:br>
            <a:r>
              <a:rPr lang="en" sz="2200" b="0" i="0" u="none" baseline="0" dirty="0"/>
              <a:t>for quality work.</a:t>
            </a:r>
          </a:p>
          <a:p>
            <a:pPr algn="l" rtl="0"/>
            <a:r>
              <a:rPr lang="en" sz="2200" b="0" i="0" u="none" baseline="0" dirty="0"/>
              <a:t>Supervisor ensures compliance with contracts and designs.</a:t>
            </a:r>
          </a:p>
          <a:p>
            <a:pPr algn="l" rtl="0"/>
            <a:r>
              <a:rPr lang="en" sz="2200" b="0" i="0" u="none" baseline="0" dirty="0"/>
              <a:t>Subcontractors are responsible for their work quality.</a:t>
            </a:r>
          </a:p>
          <a:p>
            <a:pPr algn="l" rtl="0"/>
            <a:r>
              <a:rPr lang="en" sz="2200" b="0" i="0" u="none" baseline="0" dirty="0"/>
              <a:t>Workers must perform their tasks according to the</a:t>
            </a:r>
            <a:r>
              <a:rPr lang="en" sz="2200" b="0" i="0" u="none" dirty="0"/>
              <a:t> </a:t>
            </a:r>
            <a:r>
              <a:rPr lang="en" sz="2200" b="0" i="0" u="none" baseline="0" dirty="0"/>
              <a:t>plans/drawings.</a:t>
            </a:r>
          </a:p>
          <a:p>
            <a:endParaRPr lang="en" sz="2600" dirty="0"/>
          </a:p>
          <a:p>
            <a:pPr lvl="1" algn="l" rtl="0"/>
            <a:endParaRPr lang="en" dirty="0"/>
          </a:p>
        </p:txBody>
      </p:sp>
      <p:pic>
        <p:nvPicPr>
          <p:cNvPr id="7" name="Kuva 6" descr="Kuva, joka sisältää kohteen lattia, sisä, istuminen&#10;&#10;Kuvaus luotu automaattisesti">
            <a:extLst>
              <a:ext uri="{FF2B5EF4-FFF2-40B4-BE49-F238E27FC236}">
                <a16:creationId xmlns:a16="http://schemas.microsoft.com/office/drawing/2014/main" id="{169EA895-F3C1-4632-92C7-A1DA5ADEF55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backgroundMark x1="29082" y1="88424" x2="90202" y2="83923"/>
                        <a14:backgroundMark x1="23017" y1="13183" x2="88958" y2="12540"/>
                        <a14:backgroundMark x1="1831" y1="20379" x2="2059" y2="15640"/>
                        <a14:backgroundMark x1="28146" y1="34597" x2="4119" y2="6635"/>
                      </a14:backgroundRemoval>
                    </a14:imgEffect>
                  </a14:imgLayer>
                </a14:imgProps>
              </a:ext>
              <a:ext uri="{28A0092B-C50C-407E-A947-70E740481C1C}">
                <a14:useLocalDpi xmlns:a14="http://schemas.microsoft.com/office/drawing/2010/main"/>
              </a:ext>
            </a:extLst>
          </a:blip>
          <a:srcRect/>
          <a:stretch/>
        </p:blipFill>
        <p:spPr>
          <a:xfrm rot="5881875">
            <a:off x="6817609" y="2654308"/>
            <a:ext cx="1814520" cy="876243"/>
          </a:xfrm>
          <a:prstGeom prst="rect">
            <a:avLst/>
          </a:prstGeom>
        </p:spPr>
      </p:pic>
    </p:spTree>
    <p:extLst>
      <p:ext uri="{BB962C8B-B14F-4D97-AF65-F5344CB8AC3E}">
        <p14:creationId xmlns:p14="http://schemas.microsoft.com/office/powerpoint/2010/main" val="40166040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64000" autoRev="1" fill="remove" nodeType="withEffect">
                                  <p:stCondLst>
                                    <p:cond delay="0"/>
                                  </p:stCondLst>
                                  <p:childTnLst>
                                    <p:animRot by="5400000">
                                      <p:cBhvr>
                                        <p:cTn id="6" dur="1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 b="1" i="0" u="none" baseline="0"/>
              <a:t>Workers’ responsibilities</a:t>
            </a:r>
          </a:p>
        </p:txBody>
      </p:sp>
      <p:sp>
        <p:nvSpPr>
          <p:cNvPr id="3" name="Content Placeholder 2"/>
          <p:cNvSpPr>
            <a:spLocks noGrp="1"/>
          </p:cNvSpPr>
          <p:nvPr>
            <p:ph idx="1"/>
          </p:nvPr>
        </p:nvSpPr>
        <p:spPr>
          <a:xfrm>
            <a:off x="457200" y="1773239"/>
            <a:ext cx="6956323" cy="4032250"/>
          </a:xfrm>
        </p:spPr>
        <p:txBody>
          <a:bodyPr>
            <a:normAutofit fontScale="77500" lnSpcReduction="20000"/>
          </a:bodyPr>
          <a:lstStyle/>
          <a:p>
            <a:pPr algn="l" rtl="0"/>
            <a:r>
              <a:rPr lang="en" b="0" i="0" u="none" baseline="0" dirty="0"/>
              <a:t>Execute structures and details as planned and designed.</a:t>
            </a:r>
          </a:p>
          <a:p>
            <a:pPr algn="l" rtl="0"/>
            <a:r>
              <a:rPr lang="en" b="0" i="0" u="none" baseline="0" dirty="0"/>
              <a:t>Ensure that construction materials are protected from rain and humidity.</a:t>
            </a:r>
          </a:p>
          <a:p>
            <a:pPr algn="l" rtl="0"/>
            <a:r>
              <a:rPr lang="en" b="0" i="0" u="none" baseline="0" dirty="0"/>
              <a:t>Use only appropriate and dry materials and products.</a:t>
            </a:r>
          </a:p>
          <a:p>
            <a:pPr algn="l" rtl="0"/>
            <a:r>
              <a:rPr lang="en" b="0" i="0" u="none" baseline="0" dirty="0"/>
              <a:t>Choose appropriate tools and work methods.</a:t>
            </a:r>
          </a:p>
          <a:p>
            <a:pPr algn="l" rtl="0"/>
            <a:r>
              <a:rPr lang="en" b="0" i="0" u="none" baseline="0" dirty="0"/>
              <a:t>Keep the site clean and ensure weather protection and proper installation temperature and humidity.</a:t>
            </a:r>
          </a:p>
          <a:p>
            <a:pPr algn="l" rtl="0"/>
            <a:r>
              <a:rPr lang="en" b="0" i="0" u="none" baseline="0" dirty="0"/>
              <a:t>Report poor workmanship to the supervisor, </a:t>
            </a:r>
            <a:br>
              <a:rPr lang="en" dirty="0"/>
            </a:br>
            <a:r>
              <a:rPr lang="en" b="0" i="0" u="none" baseline="0" dirty="0"/>
              <a:t>do not hide it.</a:t>
            </a:r>
          </a:p>
          <a:p>
            <a:pPr algn="l" rtl="0"/>
            <a:r>
              <a:rPr lang="en" b="0" i="0" u="none" baseline="0" dirty="0"/>
              <a:t>Hand over the site to the next worker completed and clean.</a:t>
            </a:r>
          </a:p>
        </p:txBody>
      </p:sp>
      <p:pic>
        <p:nvPicPr>
          <p:cNvPr id="11" name="Picture 3">
            <a:extLst>
              <a:ext uri="{FF2B5EF4-FFF2-40B4-BE49-F238E27FC236}">
                <a16:creationId xmlns:a16="http://schemas.microsoft.com/office/drawing/2014/main" id="{F027EC60-2B2F-4C1F-8F57-2A4DAAFBB0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08304" y="1340768"/>
            <a:ext cx="1512167" cy="323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1A78E411-90FD-4211-964F-B49000D6827E}"/>
              </a:ext>
            </a:extLst>
          </p:cNvPr>
          <p:cNvSpPr txBox="1"/>
          <p:nvPr/>
        </p:nvSpPr>
        <p:spPr>
          <a:xfrm rot="16200000">
            <a:off x="8085645" y="3812817"/>
            <a:ext cx="1067921"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Heidi Sumkin</a:t>
            </a:r>
          </a:p>
        </p:txBody>
      </p:sp>
    </p:spTree>
    <p:extLst>
      <p:ext uri="{BB962C8B-B14F-4D97-AF65-F5344CB8AC3E}">
        <p14:creationId xmlns:p14="http://schemas.microsoft.com/office/powerpoint/2010/main" val="21853033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A66B-2F08-4D3E-BB8F-7F7E1C10C3A1}"/>
              </a:ext>
            </a:extLst>
          </p:cNvPr>
          <p:cNvSpPr>
            <a:spLocks noGrp="1"/>
          </p:cNvSpPr>
          <p:nvPr>
            <p:ph type="title"/>
          </p:nvPr>
        </p:nvSpPr>
        <p:spPr/>
        <p:txBody>
          <a:bodyPr/>
          <a:lstStyle/>
          <a:p>
            <a:pPr algn="l" rtl="0"/>
            <a:r>
              <a:rPr lang="en" b="1" i="0" u="none" baseline="0"/>
              <a:t>Professional pride</a:t>
            </a:r>
            <a:br>
              <a:rPr lang="en"/>
            </a:br>
            <a:endParaRPr lang="en" dirty="0"/>
          </a:p>
        </p:txBody>
      </p:sp>
      <p:sp>
        <p:nvSpPr>
          <p:cNvPr id="3" name="Content Placeholder 2"/>
          <p:cNvSpPr>
            <a:spLocks noGrp="1"/>
          </p:cNvSpPr>
          <p:nvPr>
            <p:ph idx="1"/>
          </p:nvPr>
        </p:nvSpPr>
        <p:spPr>
          <a:xfrm>
            <a:off x="457200" y="1773239"/>
            <a:ext cx="8229600" cy="4440748"/>
          </a:xfrm>
        </p:spPr>
        <p:txBody>
          <a:bodyPr>
            <a:normAutofit fontScale="70000" lnSpcReduction="20000"/>
          </a:bodyPr>
          <a:lstStyle/>
          <a:p>
            <a:pPr marL="0" indent="0" algn="l" rtl="0">
              <a:buNone/>
            </a:pPr>
            <a:r>
              <a:rPr lang="en" sz="3400" b="0" i="0" u="none" baseline="0" dirty="0"/>
              <a:t>While surveying for competency needs,, </a:t>
            </a:r>
            <a:br>
              <a:rPr lang="en" sz="3400" dirty="0"/>
            </a:br>
            <a:r>
              <a:rPr lang="en" sz="3400" b="0" i="0" u="none" baseline="0" dirty="0"/>
              <a:t>the following skills have come up:</a:t>
            </a:r>
          </a:p>
          <a:p>
            <a:pPr lvl="1" algn="l" rtl="0"/>
            <a:r>
              <a:rPr lang="en" sz="2600" b="0" i="0" u="none" baseline="0" dirty="0"/>
              <a:t>communication skills and cooperation </a:t>
            </a:r>
            <a:br>
              <a:rPr lang="en" sz="2600" b="0" i="0" u="none" baseline="0" dirty="0"/>
            </a:br>
            <a:r>
              <a:rPr lang="en" sz="2600" b="0" i="0" u="none" baseline="0" dirty="0"/>
              <a:t>between clients, designers and contractors</a:t>
            </a:r>
          </a:p>
          <a:p>
            <a:pPr lvl="1" algn="l" rtl="0"/>
            <a:r>
              <a:rPr lang="en" sz="2600" b="0" i="0" u="none" baseline="0" dirty="0"/>
              <a:t>problem solving skills, </a:t>
            </a:r>
            <a:br>
              <a:rPr lang="en" sz="2600" dirty="0"/>
            </a:br>
            <a:r>
              <a:rPr lang="en" sz="2600" b="0" i="0" u="none" baseline="0" dirty="0"/>
              <a:t>because everything cannot be planned ahead</a:t>
            </a:r>
          </a:p>
          <a:p>
            <a:pPr lvl="1" algn="l" rtl="0"/>
            <a:r>
              <a:rPr lang="en" sz="2600" b="0" i="0" u="none" baseline="0" dirty="0"/>
              <a:t>diligent work, quality creation, </a:t>
            </a:r>
            <a:br>
              <a:rPr lang="en" sz="2600" dirty="0"/>
            </a:br>
            <a:r>
              <a:rPr lang="en" sz="2600" b="0" i="0" u="none" baseline="0" dirty="0"/>
              <a:t>and professional pride.</a:t>
            </a:r>
          </a:p>
          <a:p>
            <a:pPr marL="266700" lvl="1" indent="0" algn="l" rtl="0">
              <a:buNone/>
            </a:pPr>
            <a:endParaRPr lang="en" dirty="0"/>
          </a:p>
          <a:p>
            <a:pPr marL="0" indent="-6350" algn="l" rtl="0">
              <a:buNone/>
            </a:pPr>
            <a:r>
              <a:rPr lang="en" sz="3500" b="1" i="0" u="none" baseline="0" dirty="0"/>
              <a:t>Pair chat: </a:t>
            </a:r>
            <a:r>
              <a:rPr lang="en" sz="3500" b="0" i="0" u="none" baseline="0" dirty="0"/>
              <a:t>	</a:t>
            </a:r>
          </a:p>
          <a:p>
            <a:pPr marL="0" indent="-6350" algn="l" rtl="0">
              <a:buNone/>
            </a:pPr>
            <a:r>
              <a:rPr lang="en" sz="3500" b="0" i="0" u="none" baseline="0" dirty="0"/>
              <a:t>What is professional pride?</a:t>
            </a:r>
          </a:p>
          <a:p>
            <a:pPr marL="0" indent="-6350" algn="l" rtl="0">
              <a:buNone/>
            </a:pPr>
            <a:r>
              <a:rPr lang="en" sz="3500" b="0" i="0" u="none" baseline="0" dirty="0"/>
              <a:t>What increases professional pride and what weakens it?</a:t>
            </a:r>
          </a:p>
          <a:p>
            <a:pPr marL="0" indent="-6350" algn="l" rtl="0">
              <a:buNone/>
            </a:pPr>
            <a:r>
              <a:rPr lang="en" sz="3500" b="0" i="0" u="none" baseline="0" dirty="0"/>
              <a:t>How to strengthen professional pride factors and eliminate those that weaken it?</a:t>
            </a:r>
          </a:p>
          <a:p>
            <a:pPr lvl="1" algn="l" rtl="0"/>
            <a:endParaRPr lang="en" dirty="0"/>
          </a:p>
        </p:txBody>
      </p:sp>
      <p:grpSp>
        <p:nvGrpSpPr>
          <p:cNvPr id="6" name="Group 5">
            <a:extLst>
              <a:ext uri="{FF2B5EF4-FFF2-40B4-BE49-F238E27FC236}">
                <a16:creationId xmlns:a16="http://schemas.microsoft.com/office/drawing/2014/main" id="{DA0F9EA9-3227-4797-ABBB-742E33751C59}"/>
              </a:ext>
            </a:extLst>
          </p:cNvPr>
          <p:cNvGrpSpPr/>
          <p:nvPr/>
        </p:nvGrpSpPr>
        <p:grpSpPr>
          <a:xfrm>
            <a:off x="5712542" y="1691899"/>
            <a:ext cx="2882838" cy="2838956"/>
            <a:chOff x="6363132" y="1691899"/>
            <a:chExt cx="2232248" cy="2198269"/>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63132" y="1691899"/>
              <a:ext cx="2232248" cy="219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iruutu 4">
              <a:extLst>
                <a:ext uri="{FF2B5EF4-FFF2-40B4-BE49-F238E27FC236}">
                  <a16:creationId xmlns:a16="http://schemas.microsoft.com/office/drawing/2014/main" id="{59236DA9-83AF-4745-819B-437DE8DD02BA}"/>
                </a:ext>
              </a:extLst>
            </p:cNvPr>
            <p:cNvSpPr txBox="1"/>
            <p:nvPr/>
          </p:nvSpPr>
          <p:spPr>
            <a:xfrm rot="18729405">
              <a:off x="7526845" y="3177818"/>
              <a:ext cx="1067921" cy="246221"/>
            </a:xfrm>
            <a:prstGeom prst="rect">
              <a:avLst/>
            </a:prstGeom>
            <a:solidFill>
              <a:srgbClr val="E8E6F2"/>
            </a:solidFill>
          </p:spPr>
          <p:txBody>
            <a:bodyPr wrap="none" rtlCol="0">
              <a:spAutoFit/>
            </a:bodyPr>
            <a:lstStyle/>
            <a:p>
              <a:pPr algn="l" rtl="0"/>
              <a:r>
                <a:rPr lang="en" sz="1000" b="0" i="0" u="none" baseline="0">
                  <a:solidFill>
                    <a:schemeClr val="tx2">
                      <a:lumMod val="50000"/>
                      <a:lumOff val="50000"/>
                    </a:schemeClr>
                  </a:solidFill>
                </a:rPr>
                <a:t>© Heidi Sumkin</a:t>
              </a:r>
            </a:p>
          </p:txBody>
        </p:sp>
      </p:grpSp>
    </p:spTree>
    <p:extLst>
      <p:ext uri="{BB962C8B-B14F-4D97-AF65-F5344CB8AC3E}">
        <p14:creationId xmlns:p14="http://schemas.microsoft.com/office/powerpoint/2010/main" val="16434426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rtl="0"/>
            <a:r>
              <a:rPr lang="en" b="1" i="0" u="none" baseline="0"/>
              <a:t>Conclusive discussion</a:t>
            </a:r>
          </a:p>
        </p:txBody>
      </p:sp>
    </p:spTree>
    <p:extLst>
      <p:ext uri="{BB962C8B-B14F-4D97-AF65-F5344CB8AC3E}">
        <p14:creationId xmlns:p14="http://schemas.microsoft.com/office/powerpoint/2010/main" val="1647874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9652F2E6-5668-4E2B-ACA9-EDA6BB8040CD}"/>
              </a:ext>
            </a:extLst>
          </p:cNvPr>
          <p:cNvSpPr/>
          <p:nvPr/>
        </p:nvSpPr>
        <p:spPr>
          <a:xfrm>
            <a:off x="930765" y="1219185"/>
            <a:ext cx="6840760" cy="3970318"/>
          </a:xfrm>
          <a:prstGeom prst="rect">
            <a:avLst/>
          </a:prstGeom>
        </p:spPr>
        <p:txBody>
          <a:bodyPr wrap="square">
            <a:spAutoFit/>
          </a:bodyPr>
          <a:lstStyle/>
          <a:p>
            <a:pPr algn="ctr" rtl="0">
              <a:buFontTx/>
              <a:buNone/>
            </a:pPr>
            <a:r>
              <a:rPr lang="en" sz="3600" b="0" i="0" u="none" baseline="0"/>
              <a:t>The site is handed over in flawless condition. </a:t>
            </a:r>
          </a:p>
          <a:p>
            <a:pPr algn="ctr" rtl="0">
              <a:buFontTx/>
              <a:buNone/>
            </a:pPr>
            <a:endParaRPr lang="en" sz="3600"/>
          </a:p>
          <a:p>
            <a:pPr algn="ctr" rtl="0">
              <a:buFontTx/>
              <a:buNone/>
            </a:pPr>
            <a:r>
              <a:rPr lang="en" sz="3600" b="0" i="0" u="none" baseline="0"/>
              <a:t>OR </a:t>
            </a:r>
          </a:p>
          <a:p>
            <a:pPr algn="ctr" rtl="0">
              <a:buFontTx/>
              <a:buNone/>
            </a:pPr>
            <a:endParaRPr lang="en" sz="3600"/>
          </a:p>
          <a:p>
            <a:pPr algn="ctr" rtl="0">
              <a:buFontTx/>
              <a:buNone/>
            </a:pPr>
            <a:r>
              <a:rPr lang="en" sz="3600" b="0" i="0" u="none" baseline="0"/>
              <a:t>Each work phase is completed and handed over in flawless condition?</a:t>
            </a:r>
          </a:p>
        </p:txBody>
      </p:sp>
    </p:spTree>
    <p:extLst>
      <p:ext uri="{BB962C8B-B14F-4D97-AF65-F5344CB8AC3E}">
        <p14:creationId xmlns:p14="http://schemas.microsoft.com/office/powerpoint/2010/main" val="350965537"/>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 sz="4000" b="1" i="0" u="none" baseline="0"/>
              <a:t>Completing the work</a:t>
            </a:r>
            <a:br>
              <a:rPr lang="en"/>
            </a:br>
            <a:endParaRPr lang="en"/>
          </a:p>
        </p:txBody>
      </p:sp>
      <p:sp>
        <p:nvSpPr>
          <p:cNvPr id="3" name="Content Placeholder 2"/>
          <p:cNvSpPr>
            <a:spLocks noGrp="1"/>
          </p:cNvSpPr>
          <p:nvPr>
            <p:ph idx="1"/>
          </p:nvPr>
        </p:nvSpPr>
        <p:spPr/>
        <p:txBody>
          <a:bodyPr/>
          <a:lstStyle/>
          <a:p>
            <a:pPr marL="0" indent="0" algn="l" rtl="0">
              <a:buNone/>
            </a:pPr>
            <a:r>
              <a:rPr lang="en" b="0" i="0" u="none" baseline="0"/>
              <a:t> </a:t>
            </a:r>
          </a:p>
        </p:txBody>
      </p:sp>
      <p:sp>
        <p:nvSpPr>
          <p:cNvPr id="8" name="Content Placeholder 2"/>
          <p:cNvSpPr txBox="1">
            <a:spLocks/>
          </p:cNvSpPr>
          <p:nvPr/>
        </p:nvSpPr>
        <p:spPr>
          <a:xfrm>
            <a:off x="457200" y="1365187"/>
            <a:ext cx="6203032" cy="4440302"/>
          </a:xfrm>
          <a:prstGeom prst="rect">
            <a:avLst/>
          </a:prstGeom>
        </p:spPr>
        <p:txBody>
          <a:bodyPr vert="horz" lIns="0" tIns="0" rIns="0" bIns="0" rtlCol="0">
            <a:normAutofit lnSpcReduction="1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buFont typeface="Arial" panose="020B0604020202020204" pitchFamily="34" charset="0"/>
              <a:buNone/>
            </a:pPr>
            <a:r>
              <a:rPr lang="en" b="0" i="0" u="none" baseline="0" dirty="0"/>
              <a:t>Site handover:</a:t>
            </a:r>
          </a:p>
          <a:p>
            <a:pPr algn="l" rtl="0"/>
            <a:r>
              <a:rPr lang="en" b="0" i="0" u="none" baseline="0" dirty="0"/>
              <a:t>review of contract requirements</a:t>
            </a:r>
          </a:p>
          <a:p>
            <a:pPr algn="l" rtl="0"/>
            <a:r>
              <a:rPr lang="en" b="0" i="0" u="none" baseline="0" dirty="0"/>
              <a:t>cleaning up</a:t>
            </a:r>
          </a:p>
          <a:p>
            <a:pPr algn="l" rtl="0"/>
            <a:r>
              <a:rPr lang="en" b="0" i="0" u="none" baseline="0" dirty="0"/>
              <a:t>inspecting work quality</a:t>
            </a:r>
          </a:p>
          <a:p>
            <a:pPr algn="l" rtl="0"/>
            <a:r>
              <a:rPr lang="en" b="0" i="0" u="none" baseline="0" dirty="0"/>
              <a:t>reporting quality deflections </a:t>
            </a:r>
            <a:br>
              <a:rPr lang="en" dirty="0"/>
            </a:br>
            <a:r>
              <a:rPr lang="en" b="0" i="0" u="none" baseline="0" dirty="0"/>
              <a:t>to the supervisor</a:t>
            </a:r>
          </a:p>
          <a:p>
            <a:pPr algn="l" rtl="0"/>
            <a:r>
              <a:rPr lang="en" b="0" i="0" u="none" baseline="0" dirty="0"/>
              <a:t>gathering final documentation, such as metering minutes and as-built drawings</a:t>
            </a:r>
          </a:p>
          <a:p>
            <a:pPr algn="l" rtl="0"/>
            <a:r>
              <a:rPr lang="en" b="0" i="0" u="none" baseline="0" dirty="0"/>
              <a:t>statutory inspection if necessary.</a:t>
            </a:r>
          </a:p>
          <a:p>
            <a:endParaRPr lang="en" dirty="0"/>
          </a:p>
          <a:p>
            <a:pPr marL="0" indent="0" algn="l" rtl="0">
              <a:buFont typeface="Arial" panose="020B0604020202020204" pitchFamily="34" charset="0"/>
              <a:buNone/>
            </a:pPr>
            <a:endParaRPr lang="en" dirty="0"/>
          </a:p>
          <a:p>
            <a:endParaRPr lang="en" dirty="0"/>
          </a:p>
        </p:txBody>
      </p:sp>
    </p:spTree>
    <p:extLst>
      <p:ext uri="{BB962C8B-B14F-4D97-AF65-F5344CB8AC3E}">
        <p14:creationId xmlns:p14="http://schemas.microsoft.com/office/powerpoint/2010/main" val="33081841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noAutofit/>
          </a:bodyPr>
          <a:lstStyle/>
          <a:p>
            <a:pPr algn="l" rtl="0"/>
            <a:r>
              <a:rPr lang="en" b="1" i="0" u="none" baseline="0" dirty="0"/>
              <a:t>Brainstorming / pair chat / discussion</a:t>
            </a:r>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p:txBody>
          <a:bodyPr>
            <a:normAutofit/>
          </a:bodyPr>
          <a:lstStyle/>
          <a:p>
            <a:pPr marL="0" indent="0" algn="l" rtl="0">
              <a:buNone/>
            </a:pPr>
            <a:r>
              <a:rPr lang="en" b="0" i="0" u="none" baseline="0"/>
              <a:t>Why is cooperation important for quality?</a:t>
            </a:r>
          </a:p>
          <a:p>
            <a:pPr marL="0" indent="0" algn="l" rtl="0">
              <a:buNone/>
            </a:pPr>
            <a:endParaRPr lang="en"/>
          </a:p>
          <a:p>
            <a:pPr marL="0" indent="0" algn="l" rtl="0">
              <a:buNone/>
            </a:pPr>
            <a:r>
              <a:rPr lang="en" b="0" i="0" u="none" baseline="0"/>
              <a:t>Cooperation between designers, management and workers is of utmost importance.</a:t>
            </a:r>
          </a:p>
          <a:p>
            <a:pPr marL="0" indent="0" algn="l" rtl="0">
              <a:buNone/>
            </a:pPr>
            <a:endParaRPr lang="en"/>
          </a:p>
          <a:p>
            <a:pPr marL="0" indent="0" algn="l" rtl="0">
              <a:buNone/>
            </a:pPr>
            <a:r>
              <a:rPr lang="en" b="0" i="0" u="none" baseline="0"/>
              <a:t>Cooperation between teams is indispensable.</a:t>
            </a:r>
          </a:p>
          <a:p>
            <a:pPr marL="514350" indent="-514350" algn="l" rtl="0">
              <a:buFont typeface="+mj-lt"/>
              <a:buAutoNum type="arabicPeriod"/>
            </a:pPr>
            <a:endParaRPr lang="en" sz="2000"/>
          </a:p>
          <a:p>
            <a:pPr marL="273050" lvl="1" indent="0" algn="l" rtl="0">
              <a:buNone/>
            </a:pPr>
            <a:endParaRPr lang="en" sz="1600"/>
          </a:p>
          <a:p>
            <a:pPr marL="514350" indent="-514350" algn="l" rtl="0">
              <a:buFont typeface="+mj-lt"/>
              <a:buAutoNum type="arabicPeriod"/>
            </a:pPr>
            <a:endParaRPr lang="en"/>
          </a:p>
          <a:p>
            <a:endParaRPr lang="en"/>
          </a:p>
        </p:txBody>
      </p:sp>
    </p:spTree>
    <p:extLst>
      <p:ext uri="{BB962C8B-B14F-4D97-AF65-F5344CB8AC3E}">
        <p14:creationId xmlns:p14="http://schemas.microsoft.com/office/powerpoint/2010/main" val="9196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1304" y="1648038"/>
            <a:ext cx="26320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Kuvatekstiellipsi 4"/>
          <p:cNvSpPr/>
          <p:nvPr/>
        </p:nvSpPr>
        <p:spPr>
          <a:xfrm>
            <a:off x="2240941" y="1503575"/>
            <a:ext cx="2735263" cy="1512888"/>
          </a:xfrm>
          <a:prstGeom prst="wedgeEllipseCallout">
            <a:avLst>
              <a:gd name="adj1" fmla="val -1343"/>
              <a:gd name="adj2" fmla="val 9152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2800" b="0" i="0" u="none" baseline="0">
                <a:solidFill>
                  <a:schemeClr val="tx1"/>
                </a:solidFill>
                <a:cs typeface="Arial" pitchFamily="34" charset="0"/>
              </a:rPr>
              <a:t>What did you learn?</a:t>
            </a:r>
          </a:p>
        </p:txBody>
      </p:sp>
      <p:sp>
        <p:nvSpPr>
          <p:cNvPr id="5" name="Kuvatekstiellipsi 4"/>
          <p:cNvSpPr/>
          <p:nvPr/>
        </p:nvSpPr>
        <p:spPr>
          <a:xfrm>
            <a:off x="5131779" y="1468650"/>
            <a:ext cx="2736850" cy="1512888"/>
          </a:xfrm>
          <a:prstGeom prst="wedgeEllipseCallout">
            <a:avLst>
              <a:gd name="adj1" fmla="val -92877"/>
              <a:gd name="adj2" fmla="val 10151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2800" b="0" i="0" u="none" baseline="0" dirty="0">
                <a:solidFill>
                  <a:schemeClr val="tx1"/>
                </a:solidFill>
                <a:cs typeface="Arial" pitchFamily="34" charset="0"/>
              </a:rPr>
              <a:t>It’s all about the attitude.</a:t>
            </a:r>
          </a:p>
        </p:txBody>
      </p:sp>
      <p:sp>
        <p:nvSpPr>
          <p:cNvPr id="6" name="Tekstiruutu 5"/>
          <p:cNvSpPr txBox="1"/>
          <p:nvPr/>
        </p:nvSpPr>
        <p:spPr>
          <a:xfrm>
            <a:off x="4209008" y="4492848"/>
            <a:ext cx="1220206"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Juha Puikkonen</a:t>
            </a:r>
            <a:endParaRPr lang="en" sz="1000">
              <a:solidFill>
                <a:schemeClr val="tx2">
                  <a:lumMod val="50000"/>
                  <a:lumOff val="50000"/>
                </a:schemeClr>
              </a:solidFill>
            </a:endParaRPr>
          </a:p>
        </p:txBody>
      </p:sp>
    </p:spTree>
    <p:extLst>
      <p:ext uri="{BB962C8B-B14F-4D97-AF65-F5344CB8AC3E}">
        <p14:creationId xmlns:p14="http://schemas.microsoft.com/office/powerpoint/2010/main" val="1428299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rtl="0"/>
            <a:r>
              <a:rPr lang="en" b="1" i="0" u="none" baseline="0"/>
              <a:t>Induction and studying</a:t>
            </a:r>
          </a:p>
        </p:txBody>
      </p:sp>
    </p:spTree>
    <p:extLst>
      <p:ext uri="{BB962C8B-B14F-4D97-AF65-F5344CB8AC3E}">
        <p14:creationId xmlns:p14="http://schemas.microsoft.com/office/powerpoint/2010/main" val="360633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68313" y="4581128"/>
            <a:ext cx="4103687" cy="1800622"/>
          </a:xfrm>
        </p:spPr>
        <p:txBody>
          <a:bodyPr>
            <a:normAutofit fontScale="90000"/>
          </a:bodyPr>
          <a:lstStyle/>
          <a:p>
            <a:pPr algn="l" rtl="0"/>
            <a:r>
              <a:rPr lang="en" sz="1100" b="0" i="1" u="none" baseline="0"/>
              <a:t>This learning material contains good practices and principles for energy-efficient construction. The authors do not guarantee that the methods apply to any particular project as such.</a:t>
            </a:r>
            <a:br>
              <a:rPr lang="en" sz="1100" b="0" i="1"/>
            </a:br>
            <a:br>
              <a:rPr lang="en" sz="1100" b="0" i="1"/>
            </a:br>
            <a:r>
              <a:rPr lang="en" sz="1100" b="0" i="1" u="none" baseline="0"/>
              <a:t>Any individual project must comply with its specific plans and designs.</a:t>
            </a:r>
            <a:br>
              <a:rPr lang="en" sz="1100" b="0" i="1"/>
            </a:br>
            <a:br>
              <a:rPr lang="en" sz="1100" b="0" i="1"/>
            </a:br>
            <a:r>
              <a:rPr lang="en" sz="1100" b="0" i="1" u="none" baseline="0"/>
              <a:t>The original material was produced for EU’s Horizon2020 programme, </a:t>
            </a:r>
            <a:br>
              <a:rPr lang="en" sz="1100" b="0" i="1"/>
            </a:br>
            <a:r>
              <a:rPr lang="en" sz="1100" b="0" i="1" u="none" baseline="0"/>
              <a:t>the BUILD UP Skills project (Motiva Oy, TTS, TUT, 2016). Learning material team: Olli Teriö, Jukka Lahdensivu, Juhani Heljo, Jaakko Sorri, Ulrika Uotila, Aki Peltola, Jari Hämäläinen &amp; Heidi Sumkin. This material has been updated in 2019 (Olli Teriö). www.motiva.fi/buildupskills</a:t>
            </a:r>
          </a:p>
        </p:txBody>
      </p:sp>
      <p:sp>
        <p:nvSpPr>
          <p:cNvPr id="6"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sz="4000" b="1" i="0" u="none" baseline="0"/>
              <a:t>Thank you!</a:t>
            </a:r>
          </a:p>
        </p:txBody>
      </p:sp>
      <p:pic>
        <p:nvPicPr>
          <p:cNvPr id="7"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306" y="4581128"/>
            <a:ext cx="1867062" cy="579170"/>
          </a:xfrm>
          <a:prstGeom prst="rect">
            <a:avLst/>
          </a:prstGeom>
        </p:spPr>
      </p:pic>
      <p:pic>
        <p:nvPicPr>
          <p:cNvPr id="8" name="Picture 2" descr="I:\Logovarasto\EU-logot\co-funded-iee-horiz_f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8689" y="5398092"/>
            <a:ext cx="2664296" cy="55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6839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 b="1" i="0" u="none" baseline="0"/>
              <a:t>Studying the site and the project</a:t>
            </a:r>
          </a:p>
        </p:txBody>
      </p:sp>
      <p:sp>
        <p:nvSpPr>
          <p:cNvPr id="3" name="Content Placeholder 2"/>
          <p:cNvSpPr>
            <a:spLocks noGrp="1"/>
          </p:cNvSpPr>
          <p:nvPr>
            <p:ph idx="1"/>
          </p:nvPr>
        </p:nvSpPr>
        <p:spPr/>
        <p:txBody>
          <a:bodyPr>
            <a:normAutofit/>
          </a:bodyPr>
          <a:lstStyle/>
          <a:p>
            <a:pPr algn="l" rtl="0"/>
            <a:r>
              <a:rPr lang="en" b="0" i="0" u="none" baseline="0" dirty="0"/>
              <a:t>Management organizes induction to the site.</a:t>
            </a:r>
          </a:p>
          <a:p>
            <a:pPr algn="l" rtl="0"/>
            <a:r>
              <a:rPr lang="en" b="0" i="0" u="none" baseline="0" dirty="0"/>
              <a:t>Workers study the project.</a:t>
            </a:r>
          </a:p>
          <a:p>
            <a:pPr lvl="1" algn="l" rtl="0"/>
            <a:r>
              <a:rPr lang="en" b="0" i="0" u="none" baseline="0" dirty="0"/>
              <a:t>drawings</a:t>
            </a:r>
          </a:p>
          <a:p>
            <a:pPr lvl="1" algn="l" rtl="0"/>
            <a:r>
              <a:rPr lang="en" b="0" i="0" u="none" baseline="0" dirty="0"/>
              <a:t>work specifications</a:t>
            </a:r>
          </a:p>
          <a:p>
            <a:pPr lvl="1" algn="l" rtl="0"/>
            <a:r>
              <a:rPr lang="en" b="0" i="0" u="none" baseline="0" dirty="0"/>
              <a:t>task plans</a:t>
            </a:r>
          </a:p>
          <a:p>
            <a:pPr lvl="1" algn="l" rtl="0"/>
            <a:r>
              <a:rPr lang="en" b="0" i="0" u="none" baseline="0" dirty="0"/>
              <a:t>inspections and quality assurance measures.</a:t>
            </a:r>
          </a:p>
          <a:p>
            <a:pPr algn="l" rtl="0"/>
            <a:r>
              <a:rPr lang="en" b="0" i="0" u="none" baseline="0" dirty="0"/>
              <a:t>Workers must also learn about new work methods and construction materials.</a:t>
            </a:r>
          </a:p>
        </p:txBody>
      </p:sp>
    </p:spTree>
    <p:extLst>
      <p:ext uri="{BB962C8B-B14F-4D97-AF65-F5344CB8AC3E}">
        <p14:creationId xmlns:p14="http://schemas.microsoft.com/office/powerpoint/2010/main" val="37349616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FBAC30-3FB1-40F8-9EBC-F2617FDBCF68}"/>
              </a:ext>
            </a:extLst>
          </p:cNvPr>
          <p:cNvSpPr>
            <a:spLocks noGrp="1"/>
          </p:cNvSpPr>
          <p:nvPr>
            <p:ph type="title"/>
          </p:nvPr>
        </p:nvSpPr>
        <p:spPr/>
        <p:txBody>
          <a:bodyPr/>
          <a:lstStyle/>
          <a:p>
            <a:pPr algn="l" rtl="0"/>
            <a:r>
              <a:rPr lang="en" b="1" i="0" u="none" baseline="0" dirty="0"/>
              <a:t>Brainstorming / pair chat / discussion</a:t>
            </a:r>
          </a:p>
        </p:txBody>
      </p:sp>
      <p:sp>
        <p:nvSpPr>
          <p:cNvPr id="3" name="Sisällön paikkamerkki 2">
            <a:extLst>
              <a:ext uri="{FF2B5EF4-FFF2-40B4-BE49-F238E27FC236}">
                <a16:creationId xmlns:a16="http://schemas.microsoft.com/office/drawing/2014/main" id="{8DD9B71B-6E8A-45A0-9CB3-EE0EFAEC209E}"/>
              </a:ext>
            </a:extLst>
          </p:cNvPr>
          <p:cNvSpPr>
            <a:spLocks noGrp="1"/>
          </p:cNvSpPr>
          <p:nvPr>
            <p:ph idx="1"/>
          </p:nvPr>
        </p:nvSpPr>
        <p:spPr>
          <a:xfrm>
            <a:off x="395536" y="1268760"/>
            <a:ext cx="8229600" cy="4558318"/>
          </a:xfrm>
        </p:spPr>
        <p:txBody>
          <a:bodyPr>
            <a:normAutofit/>
          </a:bodyPr>
          <a:lstStyle/>
          <a:p>
            <a:pPr marL="0" indent="0" algn="l" rtl="0">
              <a:buNone/>
            </a:pPr>
            <a:r>
              <a:rPr lang="en" b="0" i="0" u="none" baseline="0" dirty="0"/>
              <a:t>How to address quality before starting to work on a project?</a:t>
            </a:r>
          </a:p>
          <a:p>
            <a:pPr marL="0" indent="0" algn="l" rtl="0">
              <a:buNone/>
            </a:pPr>
            <a:r>
              <a:rPr lang="en" b="0" i="0" u="none" baseline="0" dirty="0"/>
              <a:t>For example:</a:t>
            </a:r>
          </a:p>
          <a:p>
            <a:pPr algn="l" rtl="0"/>
            <a:r>
              <a:rPr lang="en" sz="2400" b="0" i="0" u="none" baseline="0" dirty="0"/>
              <a:t>Prepare and study the site.</a:t>
            </a:r>
          </a:p>
          <a:p>
            <a:pPr algn="l" rtl="0"/>
            <a:r>
              <a:rPr lang="en" sz="2400" b="0" i="0" u="none" baseline="0" dirty="0"/>
              <a:t>Plan work sequencing.</a:t>
            </a:r>
          </a:p>
          <a:p>
            <a:pPr algn="l" rtl="0"/>
            <a:r>
              <a:rPr lang="en" sz="2400" b="0" i="0" u="none" baseline="0" dirty="0"/>
              <a:t>Inspect the plans.</a:t>
            </a:r>
          </a:p>
          <a:p>
            <a:pPr algn="l" rtl="0"/>
            <a:r>
              <a:rPr lang="en" sz="2400" b="0" i="0" u="none" baseline="0" dirty="0"/>
              <a:t>Survey the risks.</a:t>
            </a:r>
          </a:p>
          <a:p>
            <a:pPr algn="l" rtl="0"/>
            <a:r>
              <a:rPr lang="en" sz="2400" b="0" i="0" u="none" baseline="0" dirty="0"/>
              <a:t>Study the plans and drawings.</a:t>
            </a:r>
          </a:p>
          <a:p>
            <a:endParaRPr lang="en" sz="2000" dirty="0"/>
          </a:p>
          <a:p>
            <a:pPr marL="0" indent="0" algn="l" rtl="0">
              <a:buNone/>
            </a:pPr>
            <a:endParaRPr lang="en" dirty="0"/>
          </a:p>
          <a:p>
            <a:endParaRPr lang="en" dirty="0"/>
          </a:p>
        </p:txBody>
      </p:sp>
    </p:spTree>
    <p:extLst>
      <p:ext uri="{BB962C8B-B14F-4D97-AF65-F5344CB8AC3E}">
        <p14:creationId xmlns:p14="http://schemas.microsoft.com/office/powerpoint/2010/main" val="102783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 sz="4000" b="1" i="0" u="none" baseline="0"/>
              <a:t>Work preparations</a:t>
            </a:r>
            <a:br>
              <a:rPr lang="en"/>
            </a:br>
            <a:endParaRPr lang="en"/>
          </a:p>
        </p:txBody>
      </p:sp>
      <p:sp>
        <p:nvSpPr>
          <p:cNvPr id="3" name="Content Placeholder 2"/>
          <p:cNvSpPr>
            <a:spLocks noGrp="1"/>
          </p:cNvSpPr>
          <p:nvPr>
            <p:ph idx="1"/>
          </p:nvPr>
        </p:nvSpPr>
        <p:spPr>
          <a:xfrm>
            <a:off x="436653" y="1245176"/>
            <a:ext cx="5287475" cy="4776112"/>
          </a:xfrm>
        </p:spPr>
        <p:txBody>
          <a:bodyPr>
            <a:normAutofit lnSpcReduction="10000"/>
          </a:bodyPr>
          <a:lstStyle/>
          <a:p>
            <a:pPr lvl="1" algn="l" rtl="0"/>
            <a:r>
              <a:rPr lang="en" b="0" i="0" u="none" baseline="0" dirty="0"/>
              <a:t>Study the plans/drawings.</a:t>
            </a:r>
          </a:p>
          <a:p>
            <a:pPr lvl="1" algn="l" rtl="0"/>
            <a:r>
              <a:rPr lang="en" b="0" i="0" u="none" baseline="0" dirty="0"/>
              <a:t>Take care of weather protection and dust control.</a:t>
            </a:r>
          </a:p>
          <a:p>
            <a:pPr lvl="1" algn="l" rtl="0"/>
            <a:r>
              <a:rPr lang="en" b="0" i="0" u="none" baseline="0" dirty="0"/>
              <a:t>Negotiate scaffolding and special tools.</a:t>
            </a:r>
          </a:p>
          <a:p>
            <a:pPr lvl="1" algn="l" rtl="0"/>
            <a:r>
              <a:rPr lang="en" b="0" i="0" u="none" baseline="0" dirty="0"/>
              <a:t>Plan weekly and daily routines.</a:t>
            </a:r>
          </a:p>
          <a:p>
            <a:pPr lvl="1" algn="l" rtl="0"/>
            <a:r>
              <a:rPr lang="en" b="0" i="0" u="none" baseline="0" dirty="0"/>
              <a:t>Pay attention to materials’ drying times.</a:t>
            </a:r>
          </a:p>
          <a:p>
            <a:pPr lvl="1" algn="l" rtl="0"/>
            <a:r>
              <a:rPr lang="en" b="0" i="0" u="none" baseline="0" dirty="0"/>
              <a:t>Learn the quality requirements.</a:t>
            </a:r>
          </a:p>
          <a:p>
            <a:pPr lvl="1" algn="l" rtl="0"/>
            <a:r>
              <a:rPr lang="en" b="0" i="0" u="none" baseline="0" dirty="0"/>
              <a:t>Only accept completely finalized previous project phase and a clean site.</a:t>
            </a:r>
          </a:p>
        </p:txBody>
      </p:sp>
      <p:pic>
        <p:nvPicPr>
          <p:cNvPr id="7" name="Kuva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52120" y="1412776"/>
            <a:ext cx="3046732" cy="2275514"/>
          </a:xfrm>
          <a:prstGeom prst="rect">
            <a:avLst/>
          </a:prstGeom>
        </p:spPr>
      </p:pic>
      <p:pic>
        <p:nvPicPr>
          <p:cNvPr id="8" name="Kuva 7" descr="Kuva, joka sisältää kohteen lattia, sisä, seinä&#10;&#10;Kuvaus luotu automaattisesti">
            <a:extLst>
              <a:ext uri="{FF2B5EF4-FFF2-40B4-BE49-F238E27FC236}">
                <a16:creationId xmlns:a16="http://schemas.microsoft.com/office/drawing/2014/main" id="{60EF9391-6407-4AE6-B914-8404B94783D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3611" r="100000">
                        <a14:backgroundMark x1="54194" y1="85441" x2="87871" y2="92720"/>
                        <a14:backgroundMark x1="87871" y1="92720" x2="96129" y2="86207"/>
                        <a14:backgroundMark x1="47871" y1="9579" x2="78452" y2="1149"/>
                        <a14:backgroundMark x1="78452" y1="1149" x2="94194" y2="10728"/>
                        <a14:backgroundMark x1="94194" y1="10728" x2="99355" y2="21073"/>
                        <a14:backgroundMark x1="82581" y1="56705" x2="84774" y2="43295"/>
                        <a14:backgroundMark x1="9548" y1="59004" x2="9548" y2="59004"/>
                        <a14:backgroundMark x1="43863" y1="79612" x2="21604" y2="87864"/>
                        <a14:backgroundMark x1="45336" y1="13107" x2="21604" y2="22816"/>
                      </a14:backgroundRemoval>
                    </a14:imgEffect>
                  </a14:imgLayer>
                </a14:imgProps>
              </a:ext>
              <a:ext uri="{28A0092B-C50C-407E-A947-70E740481C1C}">
                <a14:useLocalDpi xmlns:a14="http://schemas.microsoft.com/office/drawing/2010/main"/>
              </a:ext>
            </a:extLst>
          </a:blip>
          <a:srcRect/>
          <a:stretch/>
        </p:blipFill>
        <p:spPr>
          <a:xfrm rot="11281875">
            <a:off x="6135050" y="5017580"/>
            <a:ext cx="2538858" cy="855289"/>
          </a:xfrm>
          <a:prstGeom prst="rect">
            <a:avLst/>
          </a:prstGeom>
        </p:spPr>
      </p:pic>
      <p:sp>
        <p:nvSpPr>
          <p:cNvPr id="6" name="Tekstiruutu 5">
            <a:extLst>
              <a:ext uri="{FF2B5EF4-FFF2-40B4-BE49-F238E27FC236}">
                <a16:creationId xmlns:a16="http://schemas.microsoft.com/office/drawing/2014/main" id="{807D23EF-8035-4B47-ADBC-47AD39192465}"/>
              </a:ext>
            </a:extLst>
          </p:cNvPr>
          <p:cNvSpPr txBox="1"/>
          <p:nvPr/>
        </p:nvSpPr>
        <p:spPr>
          <a:xfrm rot="16200000">
            <a:off x="8187245" y="2606316"/>
            <a:ext cx="1067921" cy="246221"/>
          </a:xfrm>
          <a:prstGeom prst="rect">
            <a:avLst/>
          </a:prstGeom>
          <a:noFill/>
        </p:spPr>
        <p:txBody>
          <a:bodyPr wrap="none" rtlCol="0">
            <a:spAutoFit/>
          </a:bodyPr>
          <a:lstStyle/>
          <a:p>
            <a:pPr algn="l" rtl="0"/>
            <a:r>
              <a:rPr lang="en" sz="1000" b="0" i="0" u="none" baseline="0">
                <a:solidFill>
                  <a:schemeClr val="tx2">
                    <a:lumMod val="50000"/>
                    <a:lumOff val="50000"/>
                  </a:schemeClr>
                </a:solidFill>
              </a:rPr>
              <a:t>© Heidi Sumkin</a:t>
            </a:r>
          </a:p>
        </p:txBody>
      </p:sp>
    </p:spTree>
    <p:extLst>
      <p:ext uri="{BB962C8B-B14F-4D97-AF65-F5344CB8AC3E}">
        <p14:creationId xmlns:p14="http://schemas.microsoft.com/office/powerpoint/2010/main" val="6383170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42" presetClass="path" presetSubtype="0" repeatCount="indefinite" accel="20000" decel="21000" autoRev="1" fill="remove" nodeType="afterEffect">
                                  <p:stCondLst>
                                    <p:cond delay="0"/>
                                  </p:stCondLst>
                                  <p:childTnLst>
                                    <p:animMotion origin="layout" path="M -6.25E-7 -3.33333E-6 L 0.24896 -0.00486 " pathEditMode="relative" rAng="0" ptsTypes="AA">
                                      <p:cBhvr>
                                        <p:cTn id="17" dur="1000" fill="hold"/>
                                        <p:tgtEl>
                                          <p:spTgt spid="8"/>
                                        </p:tgtEl>
                                        <p:attrNameLst>
                                          <p:attrName>ppt_x</p:attrName>
                                          <p:attrName>ppt_y</p:attrName>
                                        </p:attrNameLst>
                                      </p:cBhvr>
                                      <p:rCtr x="12448" y="-255"/>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D21D-0B3E-484A-8073-1CDEC1F30B43}"/>
              </a:ext>
            </a:extLst>
          </p:cNvPr>
          <p:cNvSpPr txBox="1">
            <a:spLocks/>
          </p:cNvSpPr>
          <p:nvPr/>
        </p:nvSpPr>
        <p:spPr>
          <a:xfrm>
            <a:off x="395535" y="476672"/>
            <a:ext cx="8176965" cy="792510"/>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rtl="0"/>
            <a:r>
              <a:rPr lang="en" b="1" i="0" u="none" baseline="0"/>
              <a:t>Work sequences and schedules</a:t>
            </a:r>
            <a:br>
              <a:rPr lang="en"/>
            </a:br>
            <a:endParaRPr lang="en"/>
          </a:p>
        </p:txBody>
      </p:sp>
      <p:sp>
        <p:nvSpPr>
          <p:cNvPr id="3" name="Content Placeholder 2">
            <a:extLst>
              <a:ext uri="{FF2B5EF4-FFF2-40B4-BE49-F238E27FC236}">
                <a16:creationId xmlns:a16="http://schemas.microsoft.com/office/drawing/2014/main" id="{09E059DA-397D-4543-AF67-A9A2BE168A23}"/>
              </a:ext>
            </a:extLst>
          </p:cNvPr>
          <p:cNvSpPr txBox="1">
            <a:spLocks/>
          </p:cNvSpPr>
          <p:nvPr/>
        </p:nvSpPr>
        <p:spPr>
          <a:xfrm>
            <a:off x="457200" y="1412876"/>
            <a:ext cx="5626968" cy="4608412"/>
          </a:xfrm>
          <a:prstGeom prst="rect">
            <a:avLst/>
          </a:prstGeom>
        </p:spPr>
        <p:txBody>
          <a:bodyPr>
            <a:normAutofit fontScale="85000" lnSpcReduction="20000"/>
          </a:bodyPr>
          <a:lst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r>
              <a:rPr lang="en" b="0" i="0" u="none" baseline="0" dirty="0"/>
              <a:t>Several work sequences usually take place on site at the same time.</a:t>
            </a:r>
          </a:p>
          <a:p>
            <a:pPr algn="l" rtl="0"/>
            <a:r>
              <a:rPr lang="en" b="0" i="0" u="none" baseline="0" dirty="0"/>
              <a:t>They may clash and cross each other.</a:t>
            </a:r>
          </a:p>
          <a:p>
            <a:pPr algn="l" rtl="0"/>
            <a:r>
              <a:rPr lang="en" b="0" i="0" u="none" baseline="0" dirty="0"/>
              <a:t>Wait until the previous work phase has been completed and the structures are dry enough before starting your project.</a:t>
            </a:r>
          </a:p>
          <a:p>
            <a:pPr algn="l" rtl="0"/>
            <a:r>
              <a:rPr lang="en" b="0" i="0" u="none" baseline="0" dirty="0"/>
              <a:t>Finish your share of the work at one go and hand over the site to the next contractor completed and cleaned.</a:t>
            </a:r>
          </a:p>
          <a:p>
            <a:pPr algn="l" rtl="0"/>
            <a:r>
              <a:rPr lang="en" b="0" i="0" u="none" baseline="0" dirty="0"/>
              <a:t>Construction is all about teamwork. When everyone involved plays their part, the project is easier for all.</a:t>
            </a:r>
          </a:p>
          <a:p>
            <a:endParaRPr lang="en" dirty="0"/>
          </a:p>
        </p:txBody>
      </p:sp>
      <p:sp>
        <p:nvSpPr>
          <p:cNvPr id="16" name="Nuoli: Nuolenkärki 15">
            <a:extLst>
              <a:ext uri="{FF2B5EF4-FFF2-40B4-BE49-F238E27FC236}">
                <a16:creationId xmlns:a16="http://schemas.microsoft.com/office/drawing/2014/main" id="{ABA880A7-11BF-45D8-9624-2BA38FB9A2D2}"/>
              </a:ext>
            </a:extLst>
          </p:cNvPr>
          <p:cNvSpPr/>
          <p:nvPr/>
        </p:nvSpPr>
        <p:spPr>
          <a:xfrm rot="5400000">
            <a:off x="7452320" y="188640"/>
            <a:ext cx="1476164" cy="1620180"/>
          </a:xfrm>
          <a:prstGeom prst="chevron">
            <a:avLst>
              <a:gd name="adj" fmla="val 6324"/>
            </a:avLst>
          </a:prstGeom>
          <a:blipFill dpi="0" rotWithShape="0">
            <a:blip r:embed="rId2" cstate="email">
              <a:extLst>
                <a:ext uri="{28A0092B-C50C-407E-A947-70E740481C1C}">
                  <a14:useLocalDpi xmlns:a14="http://schemas.microsoft.com/office/drawing/2010/main"/>
                </a:ext>
              </a:extLst>
            </a:blip>
            <a:srcRect/>
            <a:stretch>
              <a:fillRect/>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
        <p:nvSpPr>
          <p:cNvPr id="17" name="Nuoli: Nuolenkärki 16">
            <a:extLst>
              <a:ext uri="{FF2B5EF4-FFF2-40B4-BE49-F238E27FC236}">
                <a16:creationId xmlns:a16="http://schemas.microsoft.com/office/drawing/2014/main" id="{F4E5A6FD-07AF-4D2F-89F3-D14CE1C09738}"/>
              </a:ext>
            </a:extLst>
          </p:cNvPr>
          <p:cNvSpPr/>
          <p:nvPr/>
        </p:nvSpPr>
        <p:spPr>
          <a:xfrm rot="5400000">
            <a:off x="7452320" y="1628801"/>
            <a:ext cx="1440161" cy="1584176"/>
          </a:xfrm>
          <a:prstGeom prst="chevron">
            <a:avLst>
              <a:gd name="adj" fmla="val 6909"/>
            </a:avLst>
          </a:prstGeom>
          <a:blipFill dpi="0" rotWithShape="0">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
        <p:nvSpPr>
          <p:cNvPr id="18" name="Nuoli: Nuolenkärki 17">
            <a:extLst>
              <a:ext uri="{FF2B5EF4-FFF2-40B4-BE49-F238E27FC236}">
                <a16:creationId xmlns:a16="http://schemas.microsoft.com/office/drawing/2014/main" id="{3A8C17B0-E920-4D78-80AB-93CAE17294B9}"/>
              </a:ext>
            </a:extLst>
          </p:cNvPr>
          <p:cNvSpPr>
            <a:spLocks noChangeAspect="1"/>
          </p:cNvSpPr>
          <p:nvPr/>
        </p:nvSpPr>
        <p:spPr>
          <a:xfrm rot="5400000">
            <a:off x="7456772" y="4504668"/>
            <a:ext cx="1440159" cy="1593080"/>
          </a:xfrm>
          <a:prstGeom prst="chevron">
            <a:avLst>
              <a:gd name="adj" fmla="val 6909"/>
            </a:avLst>
          </a:prstGeom>
          <a:blipFill dpi="0" rotWithShape="0">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l="-4892" t="-3884" r="-4409" b="-13593"/>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
        <p:nvSpPr>
          <p:cNvPr id="19" name="Nuoli: Nuolenkärki 18">
            <a:extLst>
              <a:ext uri="{FF2B5EF4-FFF2-40B4-BE49-F238E27FC236}">
                <a16:creationId xmlns:a16="http://schemas.microsoft.com/office/drawing/2014/main" id="{023E4702-8836-4E75-BFDC-9412052F422F}"/>
              </a:ext>
            </a:extLst>
          </p:cNvPr>
          <p:cNvSpPr>
            <a:spLocks noChangeAspect="1"/>
          </p:cNvSpPr>
          <p:nvPr/>
        </p:nvSpPr>
        <p:spPr>
          <a:xfrm rot="5400000">
            <a:off x="7427294" y="3064509"/>
            <a:ext cx="1440161" cy="1593082"/>
          </a:xfrm>
          <a:prstGeom prst="chevron">
            <a:avLst>
              <a:gd name="adj" fmla="val 6909"/>
            </a:avLst>
          </a:prstGeom>
          <a:blipFill dpi="0" rotWithShape="0">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l="-4892" t="-3884" r="-4409" b="-13593"/>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solidFill>
                <a:schemeClr val="tx1"/>
              </a:solidFill>
            </a:endParaRPr>
          </a:p>
        </p:txBody>
      </p:sp>
    </p:spTree>
    <p:extLst>
      <p:ext uri="{BB962C8B-B14F-4D97-AF65-F5344CB8AC3E}">
        <p14:creationId xmlns:p14="http://schemas.microsoft.com/office/powerpoint/2010/main" val="255376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ppt_x"/>
                                          </p:val>
                                        </p:tav>
                                        <p:tav tm="100000">
                                          <p:val>
                                            <p:strVal val="#ppt_x"/>
                                          </p:val>
                                        </p:tav>
                                      </p:tavLst>
                                    </p:anim>
                                    <p:anim calcmode="lin" valueType="num">
                                      <p:cBhvr additive="base">
                                        <p:cTn id="23"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rtl="0"/>
            <a:r>
              <a:rPr lang="en" b="1" i="0" u="none" baseline="0" dirty="0"/>
              <a:t>Studying the plans/drawings</a:t>
            </a:r>
          </a:p>
        </p:txBody>
      </p:sp>
      <p:sp>
        <p:nvSpPr>
          <p:cNvPr id="3" name="Sisällön paikkamerkki 2"/>
          <p:cNvSpPr>
            <a:spLocks noGrp="1"/>
          </p:cNvSpPr>
          <p:nvPr>
            <p:ph idx="1"/>
          </p:nvPr>
        </p:nvSpPr>
        <p:spPr>
          <a:xfrm>
            <a:off x="394573" y="1587815"/>
            <a:ext cx="8229600" cy="4558318"/>
          </a:xfrm>
        </p:spPr>
        <p:txBody>
          <a:bodyPr>
            <a:normAutofit fontScale="92500" lnSpcReduction="20000"/>
          </a:bodyPr>
          <a:lstStyle/>
          <a:p>
            <a:pPr algn="l" rtl="0"/>
            <a:r>
              <a:rPr lang="en" b="0" i="0" u="none" baseline="0" dirty="0"/>
              <a:t>Read the work specifications for your share of the project.</a:t>
            </a:r>
          </a:p>
          <a:p>
            <a:pPr algn="l" rtl="0"/>
            <a:r>
              <a:rPr lang="en" b="0" i="0" u="none" baseline="0" dirty="0"/>
              <a:t>Study the drawings.</a:t>
            </a:r>
          </a:p>
          <a:p>
            <a:pPr algn="l" rtl="0"/>
            <a:r>
              <a:rPr lang="en" b="0" i="0" u="none" baseline="0" dirty="0"/>
              <a:t>Ask supervisor to provide more instructions if necessary.</a:t>
            </a:r>
          </a:p>
          <a:p>
            <a:pPr lvl="1" algn="l" rtl="0"/>
            <a:r>
              <a:rPr lang="fi-FI" b="0" i="0" u="none" baseline="0" dirty="0"/>
              <a:t>T</a:t>
            </a:r>
            <a:r>
              <a:rPr lang="en" b="0" i="0" u="none" baseline="0" dirty="0"/>
              <a:t>he common quality requirements for construction</a:t>
            </a:r>
          </a:p>
          <a:p>
            <a:pPr lvl="1" algn="l" rtl="0"/>
            <a:r>
              <a:rPr lang="en" b="0" i="0" u="none" baseline="0" dirty="0"/>
              <a:t>RT standards etc.</a:t>
            </a:r>
          </a:p>
          <a:p>
            <a:pPr lvl="1" algn="l" rtl="0"/>
            <a:r>
              <a:rPr lang="en" b="0" i="0" u="none" baseline="0" dirty="0"/>
              <a:t>manufacturer’s installation instructions.</a:t>
            </a:r>
          </a:p>
          <a:p>
            <a:pPr algn="l" rtl="0"/>
            <a:r>
              <a:rPr lang="en" b="0" i="0" u="none" baseline="0" dirty="0"/>
              <a:t>Ask the supervisor about special requirements.</a:t>
            </a:r>
          </a:p>
          <a:p>
            <a:pPr algn="l" rtl="0"/>
            <a:r>
              <a:rPr lang="en" b="0" i="0" u="none" baseline="0" dirty="0"/>
              <a:t>Demand drawings for connections and corners.</a:t>
            </a:r>
          </a:p>
          <a:p>
            <a:pPr algn="l" rtl="0"/>
            <a:r>
              <a:rPr lang="en" b="0" i="0" u="none" baseline="0" dirty="0"/>
              <a:t>Inform the supervisor about conflicts in the plans.</a:t>
            </a:r>
          </a:p>
          <a:p>
            <a:pPr algn="l" rtl="0"/>
            <a:r>
              <a:rPr lang="en" b="0" i="0" u="none" baseline="0" dirty="0"/>
              <a:t>Pay attention to other contractors’ projects.</a:t>
            </a:r>
          </a:p>
          <a:p>
            <a:endParaRPr lang="en" dirty="0"/>
          </a:p>
          <a:p>
            <a:endParaRPr lang="en" dirty="0"/>
          </a:p>
        </p:txBody>
      </p:sp>
    </p:spTree>
    <p:extLst>
      <p:ext uri="{BB962C8B-B14F-4D97-AF65-F5344CB8AC3E}">
        <p14:creationId xmlns:p14="http://schemas.microsoft.com/office/powerpoint/2010/main" val="471880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 uusi">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klassinen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 uusi" id="{07244290-F22E-45E3-AC21-6542985949D3}" vid="{EC5A4FD3-54A9-4608-A9BE-88C8A616564F}"/>
    </a:ext>
  </a:extLst>
</a:theme>
</file>

<file path=ppt/theme/theme2.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411651-BB97-4254-A31C-9898D3A5FBA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B2FAB6-C6AD-4CFD-81A8-0D7871BDB5BC}">
  <ds:schemaRefs>
    <ds:schemaRef ds:uri="http://schemas.microsoft.com/sharepoint/v3/contenttype/forms"/>
  </ds:schemaRefs>
</ds:datastoreItem>
</file>

<file path=customXml/itemProps3.xml><?xml version="1.0" encoding="utf-8"?>
<ds:datastoreItem xmlns:ds="http://schemas.openxmlformats.org/officeDocument/2006/customXml" ds:itemID="{0BD8C2B3-703D-4B04-80C2-1A66852F9FEC}">
  <ds:schemaRefs>
    <ds:schemaRef ds:uri="5fa25e2b-a083-4cd4-a4ac-5e0631cb8ad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motiva_BUS_finland</Template>
  <TotalTime>144</TotalTime>
  <Words>1754</Words>
  <Application>Microsoft Office PowerPoint</Application>
  <PresentationFormat>On-screen Show (4:3)</PresentationFormat>
  <Paragraphs>335</Paragraphs>
  <Slides>40</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ＭＳ Ｐゴシック</vt:lpstr>
      <vt:lpstr>Arial</vt:lpstr>
      <vt:lpstr>Calibri</vt:lpstr>
      <vt:lpstr>BUS uusi</vt:lpstr>
      <vt:lpstr>BUS_4-3</vt:lpstr>
      <vt:lpstr> Quality assurance in sustainable construction</vt:lpstr>
      <vt:lpstr>Contents</vt:lpstr>
      <vt:lpstr>Discussion</vt:lpstr>
      <vt:lpstr>Induction and studying</vt:lpstr>
      <vt:lpstr>Studying the site and the project</vt:lpstr>
      <vt:lpstr>Brainstorming / pair chat / discussion</vt:lpstr>
      <vt:lpstr>Work preparations </vt:lpstr>
      <vt:lpstr>PowerPoint Presentation</vt:lpstr>
      <vt:lpstr>Studying the plans/drawings</vt:lpstr>
      <vt:lpstr>Studying the plans/drawings </vt:lpstr>
      <vt:lpstr>Identifying risk factors</vt:lpstr>
      <vt:lpstr>Brainstorming / pair chat / discussion</vt:lpstr>
      <vt:lpstr>QA methods</vt:lpstr>
      <vt:lpstr>Brainstorming / pair chat / discussion</vt:lpstr>
      <vt:lpstr>QA methods</vt:lpstr>
      <vt:lpstr>Learning by measuring</vt:lpstr>
      <vt:lpstr>Sample installations</vt:lpstr>
      <vt:lpstr>Thermal imaging for an airtight building envelope</vt:lpstr>
      <vt:lpstr>PowerPoint Presentation</vt:lpstr>
      <vt:lpstr>Brainstorming / pair chat / discussion</vt:lpstr>
      <vt:lpstr>Check lists</vt:lpstr>
      <vt:lpstr>Check list: Installing windbreaks and cladding</vt:lpstr>
      <vt:lpstr>Check list Installing soft thermal insulation</vt:lpstr>
      <vt:lpstr>Check list  Installing vapour barriers</vt:lpstr>
      <vt:lpstr>Check list Installing plastic thermal insulation</vt:lpstr>
      <vt:lpstr>Check list  Insulating with blown wool</vt:lpstr>
      <vt:lpstr>Check list  Installing windows</vt:lpstr>
      <vt:lpstr>Check list  Installing penetrations</vt:lpstr>
      <vt:lpstr>Check list Humidity in the structures and site conditions</vt:lpstr>
      <vt:lpstr>Project parties’ responsibilities and obligations</vt:lpstr>
      <vt:lpstr>Brainstorming / pair chat / discussion What are the project parties’ obligations and  responsibilities in quality construction?</vt:lpstr>
      <vt:lpstr>Sustainable construction playground Project parties’ responsibilities and obligations in brief</vt:lpstr>
      <vt:lpstr>Workers’ responsibilities</vt:lpstr>
      <vt:lpstr>Professional pride </vt:lpstr>
      <vt:lpstr>Conclusive discussion</vt:lpstr>
      <vt:lpstr>PowerPoint Presentation</vt:lpstr>
      <vt:lpstr>Completing the work </vt:lpstr>
      <vt:lpstr>Brainstorming / pair chat / discussion</vt:lpstr>
      <vt:lpstr>PowerPoint Presentation</vt:lpstr>
      <vt:lpstr>This learning material contains good practices and principles for energy-efficient construction. The authors do not guarantee that the methods apply to any particular project as such.  Any individual project must comply with its specific plans and designs.  The original material was produced for EU’s Horizon2020 programme,  the BUILD UP Skills project (Motiva Oy, TTS, TUT, 2016). Learning material team: Olli Teriö, Jukka Lahdensivu, Juhani Heljo, Jaakko Sorri, Ulrika Uotila, Aki Peltola, Jari Hämäläinen &amp; Heidi Sumkin. This material has been updated in 2019 (Olli Teriö). www.motiva.fi/buildupskills</vt:lpstr>
    </vt:vector>
  </TitlesOfParts>
  <Manager>PiuPauDesign</Manager>
  <Company>Tampere University of Technology</Company>
  <LinksUpToDate>false</LinksUpToDate>
  <SharedDoc>false</SharedDoc>
  <HyperlinkBase>finland.buildupskills.eu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Teriö Olli</dc:creator>
  <cp:lastModifiedBy>Kirsi-Maaria Forssell</cp:lastModifiedBy>
  <cp:revision>106</cp:revision>
  <cp:lastPrinted>2015-07-01T07:24:08Z</cp:lastPrinted>
  <dcterms:created xsi:type="dcterms:W3CDTF">2013-11-14T10:46:09Z</dcterms:created>
  <dcterms:modified xsi:type="dcterms:W3CDTF">2021-02-06T08:50:17Z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