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87" r:id="rId5"/>
  </p:sldMasterIdLst>
  <p:notesMasterIdLst>
    <p:notesMasterId r:id="rId61"/>
  </p:notesMasterIdLst>
  <p:handoutMasterIdLst>
    <p:handoutMasterId r:id="rId62"/>
  </p:handoutMasterIdLst>
  <p:sldIdLst>
    <p:sldId id="289" r:id="rId6"/>
    <p:sldId id="663" r:id="rId7"/>
    <p:sldId id="587" r:id="rId8"/>
    <p:sldId id="588" r:id="rId9"/>
    <p:sldId id="656" r:id="rId10"/>
    <p:sldId id="623" r:id="rId11"/>
    <p:sldId id="600" r:id="rId12"/>
    <p:sldId id="629" r:id="rId13"/>
    <p:sldId id="601" r:id="rId14"/>
    <p:sldId id="657" r:id="rId15"/>
    <p:sldId id="602" r:id="rId16"/>
    <p:sldId id="603" r:id="rId17"/>
    <p:sldId id="604" r:id="rId18"/>
    <p:sldId id="589" r:id="rId19"/>
    <p:sldId id="658" r:id="rId20"/>
    <p:sldId id="646" r:id="rId21"/>
    <p:sldId id="647" r:id="rId22"/>
    <p:sldId id="648" r:id="rId23"/>
    <p:sldId id="649" r:id="rId24"/>
    <p:sldId id="620" r:id="rId25"/>
    <p:sldId id="659" r:id="rId26"/>
    <p:sldId id="651" r:id="rId27"/>
    <p:sldId id="650" r:id="rId28"/>
    <p:sldId id="575" r:id="rId29"/>
    <p:sldId id="574" r:id="rId30"/>
    <p:sldId id="642" r:id="rId31"/>
    <p:sldId id="572" r:id="rId32"/>
    <p:sldId id="570" r:id="rId33"/>
    <p:sldId id="573" r:id="rId34"/>
    <p:sldId id="531" r:id="rId35"/>
    <p:sldId id="660" r:id="rId36"/>
    <p:sldId id="655" r:id="rId37"/>
    <p:sldId id="580" r:id="rId38"/>
    <p:sldId id="560" r:id="rId39"/>
    <p:sldId id="561" r:id="rId40"/>
    <p:sldId id="643" r:id="rId41"/>
    <p:sldId id="644" r:id="rId42"/>
    <p:sldId id="645" r:id="rId43"/>
    <p:sldId id="565" r:id="rId44"/>
    <p:sldId id="640" r:id="rId45"/>
    <p:sldId id="581" r:id="rId46"/>
    <p:sldId id="567" r:id="rId47"/>
    <p:sldId id="661" r:id="rId48"/>
    <p:sldId id="584" r:id="rId49"/>
    <p:sldId id="616" r:id="rId50"/>
    <p:sldId id="625" r:id="rId51"/>
    <p:sldId id="585" r:id="rId52"/>
    <p:sldId id="628" r:id="rId53"/>
    <p:sldId id="627" r:id="rId54"/>
    <p:sldId id="652" r:id="rId55"/>
    <p:sldId id="662" r:id="rId56"/>
    <p:sldId id="605" r:id="rId57"/>
    <p:sldId id="606" r:id="rId58"/>
    <p:sldId id="528" r:id="rId59"/>
    <p:sldId id="530" r:id="rId60"/>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Tekijä"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9D9D9"/>
    <a:srgbClr val="002565"/>
    <a:srgbClr val="F6FC04"/>
    <a:srgbClr val="B9C0F1"/>
    <a:srgbClr val="F1F1F1"/>
    <a:srgbClr val="F3F9E3"/>
    <a:srgbClr val="FBF5F8"/>
    <a:srgbClr val="F9F0F6"/>
    <a:srgbClr val="FD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9F2B1-01B5-4CAA-82B2-155E463B654F}" v="973" dt="2020-01-19T11:27:41.456"/>
    <p1510:client id="{8EBF96A9-44C1-4A29-974A-C004D92A1AF7}" v="9" dt="2020-01-20T08:14:52.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314" autoAdjust="0"/>
  </p:normalViewPr>
  <p:slideViewPr>
    <p:cSldViewPr snapToGrid="0">
      <p:cViewPr varScale="1">
        <p:scale>
          <a:sx n="112" d="100"/>
          <a:sy n="112" d="100"/>
        </p:scale>
        <p:origin x="1506" y="96"/>
      </p:cViewPr>
      <p:guideLst>
        <p:guide orient="horz" pos="2160"/>
        <p:guide orient="horz" pos="300"/>
        <p:guide orient="horz" pos="3657"/>
        <p:guide orient="horz" pos="4110"/>
        <p:guide orient="horz" pos="1117"/>
        <p:guide orient="horz" pos="4020"/>
        <p:guide orient="horz" pos="1434"/>
        <p:guide pos="2880"/>
        <p:guide pos="295"/>
        <p:guide pos="546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42"/>
        <p:guide pos="312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Taul1!$B$2</c:f>
              <c:strCache>
                <c:ptCount val="1"/>
                <c:pt idx="0">
                  <c:v>0,12</c:v>
                </c:pt>
              </c:strCache>
            </c:strRef>
          </c:tx>
          <c:spPr>
            <a:solidFill>
              <a:schemeClr val="accent1"/>
            </a:solidFill>
            <a:ln>
              <a:noFill/>
            </a:ln>
            <a:effectLst/>
          </c:spPr>
          <c:invertIfNegative val="0"/>
          <c:cat>
            <c:strRef>
              <c:f>Taul1!$A$3:$A$11</c:f>
              <c:strCache>
                <c:ptCount val="9"/>
                <c:pt idx="0">
                  <c:v>Легкий бетон</c:v>
                </c:pt>
                <c:pt idx="1">
                  <c:v>Опилки</c:v>
                </c:pt>
                <c:pt idx="2">
                  <c:v>Гравий</c:v>
                </c:pt>
                <c:pt idx="3">
                  <c:v>ДСП</c:v>
                </c:pt>
                <c:pt idx="4">
                  <c:v>Пенотекло</c:v>
                </c:pt>
                <c:pt idx="5">
                  <c:v>Древесное волокно</c:v>
                </c:pt>
                <c:pt idx="6">
                  <c:v>Минвата</c:v>
                </c:pt>
                <c:pt idx="7">
                  <c:v>Полистирол</c:v>
                </c:pt>
                <c:pt idx="8">
                  <c:v>Полиуретан</c:v>
                </c:pt>
              </c:strCache>
            </c:strRef>
          </c:cat>
          <c:val>
            <c:numRef>
              <c:f>Taul1!$B$3:$B$11</c:f>
              <c:numCache>
                <c:formatCode>General</c:formatCode>
                <c:ptCount val="9"/>
                <c:pt idx="0">
                  <c:v>0.12000000000000002</c:v>
                </c:pt>
                <c:pt idx="1">
                  <c:v>0.1</c:v>
                </c:pt>
                <c:pt idx="2">
                  <c:v>0.1</c:v>
                </c:pt>
                <c:pt idx="3">
                  <c:v>9.0000000000000038E-2</c:v>
                </c:pt>
                <c:pt idx="4">
                  <c:v>6.0000000000000032E-2</c:v>
                </c:pt>
                <c:pt idx="5">
                  <c:v>5.0000000000000031E-2</c:v>
                </c:pt>
                <c:pt idx="6">
                  <c:v>5.0000000000000031E-2</c:v>
                </c:pt>
                <c:pt idx="7">
                  <c:v>4.0000000000000029E-2</c:v>
                </c:pt>
                <c:pt idx="8">
                  <c:v>3.0000000000000016E-2</c:v>
                </c:pt>
              </c:numCache>
            </c:numRef>
          </c:val>
          <c:extLst>
            <c:ext xmlns:c16="http://schemas.microsoft.com/office/drawing/2014/chart" uri="{C3380CC4-5D6E-409C-BE32-E72D297353CC}">
              <c16:uniqueId val="{00000000-7A34-430E-95FB-21305372102A}"/>
            </c:ext>
          </c:extLst>
        </c:ser>
        <c:dLbls>
          <c:showLegendKey val="0"/>
          <c:showVal val="0"/>
          <c:showCatName val="0"/>
          <c:showSerName val="0"/>
          <c:showPercent val="0"/>
          <c:showBubbleSize val="0"/>
        </c:dLbls>
        <c:gapWidth val="182"/>
        <c:axId val="149005824"/>
        <c:axId val="149007360"/>
      </c:barChart>
      <c:catAx>
        <c:axId val="14900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149007360"/>
        <c:crosses val="autoZero"/>
        <c:auto val="1"/>
        <c:lblAlgn val="ctr"/>
        <c:lblOffset val="100"/>
        <c:noMultiLvlLbl val="0"/>
      </c:catAx>
      <c:valAx>
        <c:axId val="1490073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14900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53942543455752"/>
          <c:y val="0.12385899952673794"/>
          <c:w val="0.68583687607728872"/>
          <c:h val="0.8023429096336937"/>
        </c:manualLayout>
      </c:layout>
      <c:barChart>
        <c:barDir val="bar"/>
        <c:grouping val="clustered"/>
        <c:varyColors val="0"/>
        <c:ser>
          <c:idx val="0"/>
          <c:order val="0"/>
          <c:spPr>
            <a:solidFill>
              <a:schemeClr val="accent1"/>
            </a:solidFill>
            <a:ln>
              <a:noFill/>
            </a:ln>
            <a:effectLst/>
          </c:spPr>
          <c:invertIfNegative val="0"/>
          <c:cat>
            <c:strRef>
              <c:f>Taul1!$A$4:$A$15</c:f>
              <c:strCache>
                <c:ptCount val="12"/>
                <c:pt idx="0">
                  <c:v>Гравий</c:v>
                </c:pt>
                <c:pt idx="1">
                  <c:v>Глина</c:v>
                </c:pt>
                <c:pt idx="2">
                  <c:v>Бетон</c:v>
                </c:pt>
                <c:pt idx="3">
                  <c:v>Плотный снег</c:v>
                </c:pt>
                <c:pt idx="4">
                  <c:v>Стекло</c:v>
                </c:pt>
                <c:pt idx="5">
                  <c:v>Кирпичная кладка</c:v>
                </c:pt>
                <c:pt idx="6">
                  <c:v>Цементоволоконная плита</c:v>
                </c:pt>
                <c:pt idx="7">
                  <c:v>Гипсовая плита</c:v>
                </c:pt>
                <c:pt idx="8">
                  <c:v>ДСП</c:v>
                </c:pt>
                <c:pt idx="9">
                  <c:v>Фанера</c:v>
                </c:pt>
                <c:pt idx="10">
                  <c:v>Дерево</c:v>
                </c:pt>
                <c:pt idx="11">
                  <c:v>Рыхлый снег</c:v>
                </c:pt>
              </c:strCache>
            </c:strRef>
          </c:cat>
          <c:val>
            <c:numRef>
              <c:f>Taul1!$B$4:$B$15</c:f>
              <c:numCache>
                <c:formatCode>General</c:formatCode>
                <c:ptCount val="12"/>
                <c:pt idx="0">
                  <c:v>2</c:v>
                </c:pt>
                <c:pt idx="1">
                  <c:v>1.8</c:v>
                </c:pt>
                <c:pt idx="2">
                  <c:v>1.5</c:v>
                </c:pt>
                <c:pt idx="3">
                  <c:v>0.8</c:v>
                </c:pt>
                <c:pt idx="4">
                  <c:v>0.8</c:v>
                </c:pt>
                <c:pt idx="5">
                  <c:v>0.60000000000000031</c:v>
                </c:pt>
                <c:pt idx="6">
                  <c:v>0.60000000000000031</c:v>
                </c:pt>
                <c:pt idx="7">
                  <c:v>0.15000000000000008</c:v>
                </c:pt>
                <c:pt idx="8">
                  <c:v>0.15000000000000008</c:v>
                </c:pt>
                <c:pt idx="9">
                  <c:v>0.13</c:v>
                </c:pt>
                <c:pt idx="10">
                  <c:v>0.12000000000000002</c:v>
                </c:pt>
                <c:pt idx="11">
                  <c:v>0.05</c:v>
                </c:pt>
              </c:numCache>
            </c:numRef>
          </c:val>
          <c:extLst>
            <c:ext xmlns:c16="http://schemas.microsoft.com/office/drawing/2014/chart" uri="{C3380CC4-5D6E-409C-BE32-E72D297353CC}">
              <c16:uniqueId val="{00000000-8527-4102-8F8B-44A89C5D8E2D}"/>
            </c:ext>
          </c:extLst>
        </c:ser>
        <c:dLbls>
          <c:showLegendKey val="0"/>
          <c:showVal val="0"/>
          <c:showCatName val="0"/>
          <c:showSerName val="0"/>
          <c:showPercent val="0"/>
          <c:showBubbleSize val="0"/>
        </c:dLbls>
        <c:gapWidth val="182"/>
        <c:axId val="149027072"/>
        <c:axId val="149442560"/>
      </c:barChart>
      <c:catAx>
        <c:axId val="14902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149442560"/>
        <c:crosses val="autoZero"/>
        <c:auto val="1"/>
        <c:lblAlgn val="ctr"/>
        <c:lblOffset val="100"/>
        <c:noMultiLvlLbl val="0"/>
      </c:catAx>
      <c:valAx>
        <c:axId val="149442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14902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Taul1!$A$2:$A$5</c:f>
              <c:strCache>
                <c:ptCount val="4"/>
                <c:pt idx="0">
                  <c:v>XPS 100 мм</c:v>
                </c:pt>
                <c:pt idx="1">
                  <c:v>Полиэтилен 0,2 mm</c:v>
                </c:pt>
                <c:pt idx="2">
                  <c:v>Алюминиевая бумага</c:v>
                </c:pt>
                <c:pt idx="3">
                  <c:v>СПУ с алюм. покрытием</c:v>
                </c:pt>
              </c:strCache>
            </c:strRef>
          </c:cat>
          <c:val>
            <c:numRef>
              <c:f>Taul1!$B$2:$B$5</c:f>
              <c:numCache>
                <c:formatCode>General</c:formatCode>
                <c:ptCount val="4"/>
                <c:pt idx="0">
                  <c:v>67</c:v>
                </c:pt>
                <c:pt idx="1">
                  <c:v>500</c:v>
                </c:pt>
                <c:pt idx="2">
                  <c:v>700</c:v>
                </c:pt>
                <c:pt idx="3">
                  <c:v>1300</c:v>
                </c:pt>
              </c:numCache>
            </c:numRef>
          </c:val>
          <c:extLst>
            <c:ext xmlns:c16="http://schemas.microsoft.com/office/drawing/2014/chart" uri="{C3380CC4-5D6E-409C-BE32-E72D297353CC}">
              <c16:uniqueId val="{00000000-09A5-481C-9E50-8A9581928282}"/>
            </c:ext>
          </c:extLst>
        </c:ser>
        <c:dLbls>
          <c:showLegendKey val="0"/>
          <c:showVal val="0"/>
          <c:showCatName val="0"/>
          <c:showSerName val="0"/>
          <c:showPercent val="0"/>
          <c:showBubbleSize val="0"/>
        </c:dLbls>
        <c:gapWidth val="182"/>
        <c:axId val="149679488"/>
        <c:axId val="149292160"/>
      </c:barChart>
      <c:catAx>
        <c:axId val="149679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149292160"/>
        <c:crosses val="autoZero"/>
        <c:auto val="1"/>
        <c:lblAlgn val="ctr"/>
        <c:lblOffset val="100"/>
        <c:noMultiLvlLbl val="0"/>
      </c:catAx>
      <c:valAx>
        <c:axId val="149292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14967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Taul1!$A$2:$A$8</c:f>
              <c:strCache>
                <c:ptCount val="7"/>
                <c:pt idx="0">
                  <c:v>Гипсоплита 10 мм</c:v>
                </c:pt>
                <c:pt idx="1">
                  <c:v>ДСП 12 мм</c:v>
                </c:pt>
                <c:pt idx="2">
                  <c:v>Фанера хвойная 9 мм</c:v>
                </c:pt>
                <c:pt idx="3">
                  <c:v>Полистирол EPS 100 мм</c:v>
                </c:pt>
                <c:pt idx="4">
                  <c:v>Полиуретан 100 мм</c:v>
                </c:pt>
                <c:pt idx="5">
                  <c:v>Бетон 100 мм</c:v>
                </c:pt>
                <c:pt idx="6">
                  <c:v>Полистирол ХPS 100 мм</c:v>
                </c:pt>
              </c:strCache>
            </c:strRef>
          </c:cat>
          <c:val>
            <c:numRef>
              <c:f>Taul1!$B$2:$B$8</c:f>
              <c:numCache>
                <c:formatCode>General</c:formatCode>
                <c:ptCount val="7"/>
                <c:pt idx="0">
                  <c:v>1.8</c:v>
                </c:pt>
                <c:pt idx="1">
                  <c:v>3.4</c:v>
                </c:pt>
                <c:pt idx="2">
                  <c:v>14</c:v>
                </c:pt>
                <c:pt idx="3">
                  <c:v>17</c:v>
                </c:pt>
                <c:pt idx="4">
                  <c:v>31</c:v>
                </c:pt>
                <c:pt idx="5">
                  <c:v>50</c:v>
                </c:pt>
                <c:pt idx="6">
                  <c:v>67</c:v>
                </c:pt>
              </c:numCache>
            </c:numRef>
          </c:val>
          <c:extLst>
            <c:ext xmlns:c16="http://schemas.microsoft.com/office/drawing/2014/chart" uri="{C3380CC4-5D6E-409C-BE32-E72D297353CC}">
              <c16:uniqueId val="{00000000-C354-48C5-97A3-1B1A4C80F52C}"/>
            </c:ext>
          </c:extLst>
        </c:ser>
        <c:dLbls>
          <c:showLegendKey val="0"/>
          <c:showVal val="0"/>
          <c:showCatName val="0"/>
          <c:showSerName val="0"/>
          <c:showPercent val="0"/>
          <c:showBubbleSize val="0"/>
        </c:dLbls>
        <c:gapWidth val="182"/>
        <c:axId val="149328256"/>
        <c:axId val="149329792"/>
      </c:barChart>
      <c:catAx>
        <c:axId val="149328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149329792"/>
        <c:crosses val="autoZero"/>
        <c:auto val="1"/>
        <c:lblAlgn val="ctr"/>
        <c:lblOffset val="100"/>
        <c:noMultiLvlLbl val="0"/>
      </c:catAx>
      <c:valAx>
        <c:axId val="149329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14932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Taul1!$A$2:$A$10</c:f>
              <c:strCache>
                <c:ptCount val="9"/>
                <c:pt idx="0">
                  <c:v>Крафт-бумага</c:v>
                </c:pt>
                <c:pt idx="1">
                  <c:v>Битумная бумага</c:v>
                </c:pt>
                <c:pt idx="2">
                  <c:v>Целлюлозный картон</c:v>
                </c:pt>
                <c:pt idx="3">
                  <c:v>Пористая ДВП 12 мм</c:v>
                </c:pt>
                <c:pt idx="4">
                  <c:v>Ветрозащитная бумага</c:v>
                </c:pt>
                <c:pt idx="5">
                  <c:v>Смоленая бумага</c:v>
                </c:pt>
                <c:pt idx="6">
                  <c:v>Смоленый картон</c:v>
                </c:pt>
                <c:pt idx="7">
                  <c:v>Гипсоплита 10 vv</c:v>
                </c:pt>
                <c:pt idx="8">
                  <c:v>ДСП 12 мм </c:v>
                </c:pt>
              </c:strCache>
            </c:strRef>
          </c:cat>
          <c:val>
            <c:numRef>
              <c:f>Taul1!$B$2:$B$10</c:f>
              <c:numCache>
                <c:formatCode>General</c:formatCode>
                <c:ptCount val="9"/>
                <c:pt idx="0">
                  <c:v>0.12</c:v>
                </c:pt>
                <c:pt idx="1">
                  <c:v>0.16</c:v>
                </c:pt>
                <c:pt idx="2">
                  <c:v>0.17</c:v>
                </c:pt>
                <c:pt idx="3">
                  <c:v>0.3</c:v>
                </c:pt>
                <c:pt idx="4">
                  <c:v>0.31</c:v>
                </c:pt>
                <c:pt idx="5">
                  <c:v>0.38</c:v>
                </c:pt>
                <c:pt idx="6">
                  <c:v>0.73</c:v>
                </c:pt>
                <c:pt idx="7">
                  <c:v>1.8</c:v>
                </c:pt>
                <c:pt idx="8">
                  <c:v>3.4</c:v>
                </c:pt>
              </c:numCache>
            </c:numRef>
          </c:val>
          <c:extLst>
            <c:ext xmlns:c16="http://schemas.microsoft.com/office/drawing/2014/chart" uri="{C3380CC4-5D6E-409C-BE32-E72D297353CC}">
              <c16:uniqueId val="{00000000-09A5-481C-9E50-8A9581928282}"/>
            </c:ext>
          </c:extLst>
        </c:ser>
        <c:dLbls>
          <c:showLegendKey val="0"/>
          <c:showVal val="0"/>
          <c:showCatName val="0"/>
          <c:showSerName val="0"/>
          <c:showPercent val="0"/>
          <c:showBubbleSize val="0"/>
        </c:dLbls>
        <c:gapWidth val="182"/>
        <c:axId val="149836928"/>
        <c:axId val="149838464"/>
      </c:barChart>
      <c:catAx>
        <c:axId val="149836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149838464"/>
        <c:crosses val="autoZero"/>
        <c:auto val="1"/>
        <c:lblAlgn val="ctr"/>
        <c:lblOffset val="100"/>
        <c:noMultiLvlLbl val="0"/>
      </c:catAx>
      <c:valAx>
        <c:axId val="149838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149836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1300"/>
            </a:lvl1pPr>
          </a:lstStyle>
          <a:p>
            <a:endParaRPr lang="fi-FI" sz="900"/>
          </a:p>
        </p:txBody>
      </p:sp>
      <p:sp>
        <p:nvSpPr>
          <p:cNvPr id="3" name="Date Placeholder 2"/>
          <p:cNvSpPr>
            <a:spLocks noGrp="1"/>
          </p:cNvSpPr>
          <p:nvPr>
            <p:ph type="dt" sz="quarter" idx="1"/>
          </p:nvPr>
        </p:nvSpPr>
        <p:spPr>
          <a:xfrm>
            <a:off x="5624598" y="1"/>
            <a:ext cx="4302919" cy="339963"/>
          </a:xfrm>
          <a:prstGeom prst="rect">
            <a:avLst/>
          </a:prstGeom>
        </p:spPr>
        <p:txBody>
          <a:bodyPr vert="horz" lIns="95569" tIns="47784" rIns="95569" bIns="47784" rtlCol="0"/>
          <a:lstStyle>
            <a:lvl1pPr algn="r">
              <a:defRPr sz="1300"/>
            </a:lvl1pPr>
          </a:lstStyle>
          <a:p>
            <a:fld id="{6AFF239B-BEDA-4600-9E74-1A067DD1C568}" type="datetimeFigureOut">
              <a:rPr lang="fi-FI" sz="900"/>
              <a:pPr/>
              <a:t>6.2.2021</a:t>
            </a:fld>
            <a:endParaRPr lang="fi-FI" sz="900"/>
          </a:p>
        </p:txBody>
      </p:sp>
      <p:sp>
        <p:nvSpPr>
          <p:cNvPr id="4" name="Footer Placeholder 3"/>
          <p:cNvSpPr>
            <a:spLocks noGrp="1"/>
          </p:cNvSpPr>
          <p:nvPr>
            <p:ph type="ftr" sz="quarter" idx="2"/>
          </p:nvPr>
        </p:nvSpPr>
        <p:spPr>
          <a:xfrm>
            <a:off x="2" y="6458121"/>
            <a:ext cx="4302919" cy="339963"/>
          </a:xfrm>
          <a:prstGeom prst="rect">
            <a:avLst/>
          </a:prstGeom>
        </p:spPr>
        <p:txBody>
          <a:bodyPr vert="horz" lIns="95569" tIns="47784" rIns="95569" bIns="47784" rtlCol="0" anchor="b"/>
          <a:lstStyle>
            <a:lvl1pPr algn="l">
              <a:defRPr sz="1300"/>
            </a:lvl1pPr>
          </a:lstStyle>
          <a:p>
            <a:endParaRPr lang="fi-FI" sz="900"/>
          </a:p>
        </p:txBody>
      </p:sp>
      <p:sp>
        <p:nvSpPr>
          <p:cNvPr id="5" name="Slide Number Placeholder 4"/>
          <p:cNvSpPr>
            <a:spLocks noGrp="1"/>
          </p:cNvSpPr>
          <p:nvPr>
            <p:ph type="sldNum" sz="quarter" idx="3"/>
          </p:nvPr>
        </p:nvSpPr>
        <p:spPr>
          <a:xfrm>
            <a:off x="5624598" y="6458121"/>
            <a:ext cx="4302919" cy="339963"/>
          </a:xfrm>
          <a:prstGeom prst="rect">
            <a:avLst/>
          </a:prstGeom>
        </p:spPr>
        <p:txBody>
          <a:bodyPr vert="horz" lIns="95569" tIns="47784" rIns="95569" bIns="47784" rtlCol="0" anchor="b"/>
          <a:lstStyle>
            <a:lvl1pPr algn="r">
              <a:defRPr sz="1300"/>
            </a:lvl1pPr>
          </a:lstStyle>
          <a:p>
            <a:fld id="{FF2EEF14-1139-4FCD-B579-DD1BA15E3E3E}" type="slidenum">
              <a:rPr lang="fi-FI" sz="900"/>
              <a:pPr/>
              <a:t>‹#›</a:t>
            </a:fld>
            <a:endParaRPr lang="fi-FI" sz="900"/>
          </a:p>
        </p:txBody>
      </p:sp>
    </p:spTree>
    <p:extLst>
      <p:ext uri="{BB962C8B-B14F-4D97-AF65-F5344CB8AC3E}">
        <p14:creationId xmlns:p14="http://schemas.microsoft.com/office/powerpoint/2010/main" val="1343349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900"/>
            </a:lvl1pPr>
          </a:lstStyle>
          <a:p>
            <a:endParaRPr lang="fi-FI"/>
          </a:p>
        </p:txBody>
      </p:sp>
      <p:sp>
        <p:nvSpPr>
          <p:cNvPr id="3" name="Date Placeholder 2"/>
          <p:cNvSpPr>
            <a:spLocks noGrp="1"/>
          </p:cNvSpPr>
          <p:nvPr>
            <p:ph type="dt" idx="1"/>
          </p:nvPr>
        </p:nvSpPr>
        <p:spPr>
          <a:xfrm>
            <a:off x="5624598" y="1"/>
            <a:ext cx="4302919" cy="339963"/>
          </a:xfrm>
          <a:prstGeom prst="rect">
            <a:avLst/>
          </a:prstGeom>
        </p:spPr>
        <p:txBody>
          <a:bodyPr vert="horz" lIns="95569" tIns="47784" rIns="95569" bIns="47784" rtlCol="0"/>
          <a:lstStyle>
            <a:lvl1pPr algn="r">
              <a:defRPr sz="900"/>
            </a:lvl1pPr>
          </a:lstStyle>
          <a:p>
            <a:fld id="{D36C27A5-4B7D-4208-8377-DDA92A166DD3}" type="datetimeFigureOut">
              <a:rPr lang="fi-FI" smtClean="0"/>
              <a:pPr/>
              <a:t>6.2.2021</a:t>
            </a:fld>
            <a:endParaRPr lang="fi-FI"/>
          </a:p>
        </p:txBody>
      </p:sp>
      <p:sp>
        <p:nvSpPr>
          <p:cNvPr id="4" name="Slide Image Placeholder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5569" tIns="47784" rIns="95569" bIns="47784" rtlCol="0" anchor="ctr"/>
          <a:lstStyle/>
          <a:p>
            <a:endParaRPr lang="fi-FI"/>
          </a:p>
        </p:txBody>
      </p:sp>
      <p:sp>
        <p:nvSpPr>
          <p:cNvPr id="5" name="Notes Placeholder 4"/>
          <p:cNvSpPr>
            <a:spLocks noGrp="1"/>
          </p:cNvSpPr>
          <p:nvPr>
            <p:ph type="body" sz="quarter" idx="3"/>
          </p:nvPr>
        </p:nvSpPr>
        <p:spPr>
          <a:xfrm>
            <a:off x="992982" y="3229650"/>
            <a:ext cx="7943850" cy="3059668"/>
          </a:xfrm>
          <a:prstGeom prst="rect">
            <a:avLst/>
          </a:prstGeom>
        </p:spPr>
        <p:txBody>
          <a:bodyPr vert="horz" lIns="95569" tIns="47784" rIns="95569" bIns="47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2" y="6458121"/>
            <a:ext cx="4302919" cy="339963"/>
          </a:xfrm>
          <a:prstGeom prst="rect">
            <a:avLst/>
          </a:prstGeom>
        </p:spPr>
        <p:txBody>
          <a:bodyPr vert="horz" lIns="95569" tIns="47784" rIns="95569" bIns="47784" rtlCol="0" anchor="b"/>
          <a:lstStyle>
            <a:lvl1pPr algn="l">
              <a:defRPr sz="900"/>
            </a:lvl1pPr>
          </a:lstStyle>
          <a:p>
            <a:endParaRPr lang="fi-FI"/>
          </a:p>
        </p:txBody>
      </p:sp>
      <p:sp>
        <p:nvSpPr>
          <p:cNvPr id="7" name="Slide Number Placeholder 6"/>
          <p:cNvSpPr>
            <a:spLocks noGrp="1"/>
          </p:cNvSpPr>
          <p:nvPr>
            <p:ph type="sldNum" sz="quarter" idx="5"/>
          </p:nvPr>
        </p:nvSpPr>
        <p:spPr>
          <a:xfrm>
            <a:off x="5624598" y="6458121"/>
            <a:ext cx="4302919" cy="339963"/>
          </a:xfrm>
          <a:prstGeom prst="rect">
            <a:avLst/>
          </a:prstGeom>
        </p:spPr>
        <p:txBody>
          <a:bodyPr vert="horz" lIns="95569" tIns="47784" rIns="95569" bIns="47784" rtlCol="0" anchor="b"/>
          <a:lstStyle>
            <a:lvl1pPr algn="r">
              <a:defRPr sz="900"/>
            </a:lvl1pPr>
          </a:lstStyle>
          <a:p>
            <a:fld id="{364B4A2A-B6C3-4423-87B3-B387B0B19062}" type="slidenum">
              <a:rPr lang="fi-FI" smtClean="0"/>
              <a:pPr/>
              <a:t>‹#›</a:t>
            </a:fld>
            <a:endParaRPr lang="fi-FI"/>
          </a:p>
        </p:txBody>
      </p:sp>
    </p:spTree>
    <p:extLst>
      <p:ext uri="{BB962C8B-B14F-4D97-AF65-F5344CB8AC3E}">
        <p14:creationId xmlns:p14="http://schemas.microsoft.com/office/powerpoint/2010/main" val="419713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a:t>
            </a:fld>
            <a:endParaRPr lang="fi-FI"/>
          </a:p>
        </p:txBody>
      </p:sp>
    </p:spTree>
    <p:extLst>
      <p:ext uri="{BB962C8B-B14F-4D97-AF65-F5344CB8AC3E}">
        <p14:creationId xmlns:p14="http://schemas.microsoft.com/office/powerpoint/2010/main" val="245429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10</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11</a:t>
            </a:fld>
            <a:endParaRPr lang="fi-FI"/>
          </a:p>
        </p:txBody>
      </p:sp>
    </p:spTree>
    <p:extLst>
      <p:ext uri="{BB962C8B-B14F-4D97-AF65-F5344CB8AC3E}">
        <p14:creationId xmlns:p14="http://schemas.microsoft.com/office/powerpoint/2010/main" val="1910000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12</a:t>
            </a:fld>
            <a:endParaRPr lang="fi-FI"/>
          </a:p>
        </p:txBody>
      </p:sp>
    </p:spTree>
    <p:extLst>
      <p:ext uri="{BB962C8B-B14F-4D97-AF65-F5344CB8AC3E}">
        <p14:creationId xmlns:p14="http://schemas.microsoft.com/office/powerpoint/2010/main" val="1403470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1917545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14</a:t>
            </a:fld>
            <a:endParaRPr lang="fi-FI"/>
          </a:p>
        </p:txBody>
      </p:sp>
    </p:spTree>
    <p:extLst>
      <p:ext uri="{BB962C8B-B14F-4D97-AF65-F5344CB8AC3E}">
        <p14:creationId xmlns:p14="http://schemas.microsoft.com/office/powerpoint/2010/main" val="2724671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15</a:t>
            </a:fld>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16</a:t>
            </a:fld>
            <a:endParaRPr lang="fi-FI"/>
          </a:p>
        </p:txBody>
      </p:sp>
    </p:spTree>
    <p:extLst>
      <p:ext uri="{BB962C8B-B14F-4D97-AF65-F5344CB8AC3E}">
        <p14:creationId xmlns:p14="http://schemas.microsoft.com/office/powerpoint/2010/main" val="2969473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17</a:t>
            </a:fld>
            <a:endParaRPr lang="fi-FI"/>
          </a:p>
        </p:txBody>
      </p:sp>
    </p:spTree>
    <p:extLst>
      <p:ext uri="{BB962C8B-B14F-4D97-AF65-F5344CB8AC3E}">
        <p14:creationId xmlns:p14="http://schemas.microsoft.com/office/powerpoint/2010/main" val="3475913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https://www.puuinfo.fi/sites/default/files/runkopes_2.0_osa_12_liittymadetaljikirjasto.pdf </a:t>
            </a:r>
          </a:p>
          <a:p>
            <a:r>
              <a:rPr lang="fi-FI"/>
              <a:t>https://www.youtube.com/watch?v=Q_jbq_BGH34 </a:t>
            </a:r>
          </a:p>
          <a:p>
            <a:r>
              <a:rPr lang="fi-FI"/>
              <a:t>https://www.youtube.com/watch?v=ZdA2DAyp4Do</a:t>
            </a:r>
          </a:p>
        </p:txBody>
      </p:sp>
      <p:sp>
        <p:nvSpPr>
          <p:cNvPr id="4" name="Dian numeron paikkamerkki 3"/>
          <p:cNvSpPr>
            <a:spLocks noGrp="1"/>
          </p:cNvSpPr>
          <p:nvPr>
            <p:ph type="sldNum" sz="quarter" idx="5"/>
          </p:nvPr>
        </p:nvSpPr>
        <p:spPr/>
        <p:txBody>
          <a:bodyPr/>
          <a:lstStyle/>
          <a:p>
            <a:fld id="{364B4A2A-B6C3-4423-87B3-B387B0B19062}" type="slidenum">
              <a:rPr lang="fi-FI" smtClean="0"/>
              <a:pPr/>
              <a:t>18</a:t>
            </a:fld>
            <a:endParaRPr lang="fi-FI"/>
          </a:p>
        </p:txBody>
      </p:sp>
    </p:spTree>
    <p:extLst>
      <p:ext uri="{BB962C8B-B14F-4D97-AF65-F5344CB8AC3E}">
        <p14:creationId xmlns:p14="http://schemas.microsoft.com/office/powerpoint/2010/main" val="201853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19</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a:t>
            </a:fld>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20</a:t>
            </a:fld>
            <a:endParaRPr 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21</a:t>
            </a:fld>
            <a:endParaRPr lang="fi-F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22</a:t>
            </a:fld>
            <a:endParaRPr lang="fi-FI"/>
          </a:p>
        </p:txBody>
      </p:sp>
    </p:spTree>
    <p:extLst>
      <p:ext uri="{BB962C8B-B14F-4D97-AF65-F5344CB8AC3E}">
        <p14:creationId xmlns:p14="http://schemas.microsoft.com/office/powerpoint/2010/main" val="111747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Isover</a:t>
            </a:r>
            <a:r>
              <a:rPr lang="fi-FI"/>
              <a:t> </a:t>
            </a:r>
            <a:r>
              <a:rPr lang="fi-FI" err="1"/>
              <a:t>vario</a:t>
            </a:r>
            <a:r>
              <a:rPr lang="fi-FI"/>
              <a:t> KM </a:t>
            </a:r>
            <a:r>
              <a:rPr lang="fi-FI" err="1"/>
              <a:t>Duplex</a:t>
            </a:r>
            <a:r>
              <a:rPr lang="fi-FI"/>
              <a:t> UV vesihöyrynvastus on riippuvainen ympäristön kosteudesta: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alhainen ilman suhteellinen kosteus Z=200 x 10³ s/m (sd = 5m)</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korkea ilman suhteellinen kosteus Z=12 x 10³ s/m (sd = 0.2)</a:t>
            </a:r>
          </a:p>
        </p:txBody>
      </p:sp>
      <p:sp>
        <p:nvSpPr>
          <p:cNvPr id="4" name="Dian numeron paikkamerkki 3"/>
          <p:cNvSpPr>
            <a:spLocks noGrp="1"/>
          </p:cNvSpPr>
          <p:nvPr>
            <p:ph type="sldNum" sz="quarter" idx="5"/>
          </p:nvPr>
        </p:nvSpPr>
        <p:spPr/>
        <p:txBody>
          <a:bodyPr/>
          <a:lstStyle/>
          <a:p>
            <a:fld id="{364B4A2A-B6C3-4423-87B3-B387B0B19062}" type="slidenum">
              <a:rPr lang="fi-FI" smtClean="0"/>
              <a:pPr/>
              <a:t>23</a:t>
            </a:fld>
            <a:endParaRPr lang="fi-FI"/>
          </a:p>
        </p:txBody>
      </p:sp>
    </p:spTree>
    <p:extLst>
      <p:ext uri="{BB962C8B-B14F-4D97-AF65-F5344CB8AC3E}">
        <p14:creationId xmlns:p14="http://schemas.microsoft.com/office/powerpoint/2010/main" val="231268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24</a:t>
            </a:fld>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25</a:t>
            </a:fld>
            <a:endParaRPr lang="fi-FI"/>
          </a:p>
        </p:txBody>
      </p:sp>
    </p:spTree>
    <p:extLst>
      <p:ext uri="{BB962C8B-B14F-4D97-AF65-F5344CB8AC3E}">
        <p14:creationId xmlns:p14="http://schemas.microsoft.com/office/powerpoint/2010/main" val="2678540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64B4A2A-B6C3-4423-87B3-B387B0B19062}" type="slidenum">
              <a:rPr lang="fi-FI" smtClean="0"/>
              <a:pPr/>
              <a:t>26</a:t>
            </a:fld>
            <a:endParaRPr lang="fi-FI"/>
          </a:p>
        </p:txBody>
      </p:sp>
    </p:spTree>
    <p:extLst>
      <p:ext uri="{BB962C8B-B14F-4D97-AF65-F5344CB8AC3E}">
        <p14:creationId xmlns:p14="http://schemas.microsoft.com/office/powerpoint/2010/main" val="250871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Höyrynsulkuteippejä </a:t>
            </a:r>
            <a:r>
              <a:rPr lang="fi-FI" err="1"/>
              <a:t>Prof</a:t>
            </a:r>
            <a:r>
              <a:rPr lang="fi-FI"/>
              <a:t>, </a:t>
            </a:r>
            <a:r>
              <a:rPr lang="fi-FI" err="1"/>
              <a:t>Telrak</a:t>
            </a:r>
            <a:r>
              <a:rPr lang="fi-FI"/>
              <a:t>, </a:t>
            </a:r>
            <a:r>
              <a:rPr lang="fi-FI" err="1"/>
              <a:t>Tesa</a:t>
            </a:r>
            <a:r>
              <a:rPr lang="fi-FI"/>
              <a:t>, Tescon, </a:t>
            </a:r>
          </a:p>
        </p:txBody>
      </p:sp>
      <p:sp>
        <p:nvSpPr>
          <p:cNvPr id="4" name="Slide Number Placeholder 3"/>
          <p:cNvSpPr>
            <a:spLocks noGrp="1"/>
          </p:cNvSpPr>
          <p:nvPr>
            <p:ph type="sldNum" sz="quarter" idx="10"/>
          </p:nvPr>
        </p:nvSpPr>
        <p:spPr/>
        <p:txBody>
          <a:bodyPr/>
          <a:lstStyle/>
          <a:p>
            <a:fld id="{364B4A2A-B6C3-4423-87B3-B387B0B19062}" type="slidenum">
              <a:rPr lang="fi-FI" smtClean="0"/>
              <a:pPr/>
              <a:t>27</a:t>
            </a:fld>
            <a:endParaRPr lang="fi-FI"/>
          </a:p>
        </p:txBody>
      </p:sp>
    </p:spTree>
    <p:extLst>
      <p:ext uri="{BB962C8B-B14F-4D97-AF65-F5344CB8AC3E}">
        <p14:creationId xmlns:p14="http://schemas.microsoft.com/office/powerpoint/2010/main" val="3874929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28</a:t>
            </a:fld>
            <a:endParaRPr lang="fi-FI"/>
          </a:p>
        </p:txBody>
      </p:sp>
    </p:spTree>
    <p:extLst>
      <p:ext uri="{BB962C8B-B14F-4D97-AF65-F5344CB8AC3E}">
        <p14:creationId xmlns:p14="http://schemas.microsoft.com/office/powerpoint/2010/main" val="1759972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29</a:t>
            </a:fld>
            <a:endParaRPr lang="fi-FI"/>
          </a:p>
        </p:txBody>
      </p:sp>
    </p:spTree>
    <p:extLst>
      <p:ext uri="{BB962C8B-B14F-4D97-AF65-F5344CB8AC3E}">
        <p14:creationId xmlns:p14="http://schemas.microsoft.com/office/powerpoint/2010/main" val="351590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a:t>
            </a:fld>
            <a:endParaRPr lang="fi-FI"/>
          </a:p>
        </p:txBody>
      </p:sp>
    </p:spTree>
    <p:extLst>
      <p:ext uri="{BB962C8B-B14F-4D97-AF65-F5344CB8AC3E}">
        <p14:creationId xmlns:p14="http://schemas.microsoft.com/office/powerpoint/2010/main" val="3191377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30</a:t>
            </a:fld>
            <a:endParaRPr lang="fi-FI"/>
          </a:p>
        </p:txBody>
      </p:sp>
    </p:spTree>
    <p:extLst>
      <p:ext uri="{BB962C8B-B14F-4D97-AF65-F5344CB8AC3E}">
        <p14:creationId xmlns:p14="http://schemas.microsoft.com/office/powerpoint/2010/main" val="1892428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31</a:t>
            </a:fld>
            <a:endParaRPr lang="fi-F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32</a:t>
            </a:fld>
            <a:endParaRPr lang="fi-FI"/>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33</a:t>
            </a:fld>
            <a:endParaRPr lang="fi-FI"/>
          </a:p>
        </p:txBody>
      </p:sp>
    </p:spTree>
    <p:extLst>
      <p:ext uri="{BB962C8B-B14F-4D97-AF65-F5344CB8AC3E}">
        <p14:creationId xmlns:p14="http://schemas.microsoft.com/office/powerpoint/2010/main" val="3206755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a:t>Puurankarakenteiden läpiviennit, kun rakenteen höyrynsulkuna on kalvo.</a:t>
            </a:r>
          </a:p>
          <a:p>
            <a:pPr lvl="0"/>
            <a:r>
              <a:rPr lang="fi-FI"/>
              <a:t>Soveltuu erityisen hyvin tapauksiin, joissa monta putkea läpäisee höyrynsulun samalta alueelta.</a:t>
            </a:r>
          </a:p>
          <a:p>
            <a:pPr lvl="0"/>
            <a:r>
              <a:rPr lang="fi-FI"/>
              <a:t>Vaahdotusuran tulee olla yli 10 mm leveä, jotta vaahdotus saadaan hyvin levyjen takareunaan saakka.</a:t>
            </a:r>
          </a:p>
          <a:p>
            <a:pPr lvl="0"/>
            <a:r>
              <a:rPr lang="fi-FI"/>
              <a:t>Kahdella levyllä toteutettu ratkaisu sopii kohteisiin, joissa läpivientien tarkat paikat tiedetään etukäteen.</a:t>
            </a:r>
          </a:p>
          <a:p>
            <a:pPr lvl="0"/>
            <a:endParaRPr lang="fi-FI"/>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34</a:t>
            </a:fld>
            <a:endParaRPr lang="fi-FI"/>
          </a:p>
        </p:txBody>
      </p:sp>
    </p:spTree>
    <p:extLst>
      <p:ext uri="{BB962C8B-B14F-4D97-AF65-F5344CB8AC3E}">
        <p14:creationId xmlns:p14="http://schemas.microsoft.com/office/powerpoint/2010/main" val="611768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Yläpohjan höyrynsulkuna on solumuovieristyslevy tai höyrynsulkukalvo.</a:t>
            </a:r>
          </a:p>
          <a:p>
            <a:pPr marL="0" marR="0" indent="0" algn="l" defTabSz="914400" rtl="0" eaLnBrk="1" fontAlgn="auto" latinLnBrk="0" hangingPunct="1">
              <a:lnSpc>
                <a:spcPct val="100000"/>
              </a:lnSpc>
              <a:spcBef>
                <a:spcPts val="0"/>
              </a:spcBef>
              <a:spcAft>
                <a:spcPts val="0"/>
              </a:spcAft>
              <a:buClrTx/>
              <a:buSzTx/>
              <a:buFontTx/>
              <a:buNone/>
              <a:tabLst/>
              <a:defRPr/>
            </a:pPr>
            <a:r>
              <a:rPr lang="fi-FI"/>
              <a:t>Jokaiselle läpivientiputkelle tarvitaan oma tiivistyskaistansa.</a:t>
            </a:r>
          </a:p>
          <a:p>
            <a:pPr marL="0" marR="0" indent="0" algn="l" defTabSz="914400" rtl="0" eaLnBrk="1" fontAlgn="auto" latinLnBrk="0" hangingPunct="1">
              <a:lnSpc>
                <a:spcPct val="100000"/>
              </a:lnSpc>
              <a:spcBef>
                <a:spcPts val="0"/>
              </a:spcBef>
              <a:spcAft>
                <a:spcPts val="0"/>
              </a:spcAft>
              <a:buClrTx/>
              <a:buSzTx/>
              <a:buFontTx/>
              <a:buNone/>
              <a:tabLst/>
              <a:defRPr/>
            </a:pPr>
            <a:r>
              <a:rPr lang="fi-FI"/>
              <a:t>Rungon painumavara otetaan huomioon.</a:t>
            </a:r>
          </a:p>
          <a:p>
            <a:pPr marL="0" marR="0" indent="0" algn="l" defTabSz="914400" rtl="0" eaLnBrk="1" fontAlgn="auto" latinLnBrk="0" hangingPunct="1">
              <a:lnSpc>
                <a:spcPct val="100000"/>
              </a:lnSpc>
              <a:spcBef>
                <a:spcPts val="0"/>
              </a:spcBef>
              <a:spcAft>
                <a:spcPts val="0"/>
              </a:spcAft>
              <a:buClrTx/>
              <a:buSzTx/>
              <a:buFontTx/>
              <a:buNone/>
              <a:tabLst/>
              <a:defRPr/>
            </a:pPr>
            <a:r>
              <a:rPr lang="fi-FI"/>
              <a:t>Teipin pitää olla riittävän tartuntakyvyn ja pitkäaikaiskestävä.</a:t>
            </a:r>
          </a:p>
          <a:p>
            <a:pPr marL="0" marR="0" indent="0" algn="l" defTabSz="914400" rtl="0" eaLnBrk="1" fontAlgn="auto" latinLnBrk="0" hangingPunct="1">
              <a:lnSpc>
                <a:spcPct val="100000"/>
              </a:lnSpc>
              <a:spcBef>
                <a:spcPts val="0"/>
              </a:spcBef>
              <a:spcAft>
                <a:spcPts val="0"/>
              </a:spcAft>
              <a:buClrTx/>
              <a:buSzTx/>
              <a:buFontTx/>
              <a:buNone/>
              <a:tabLst/>
              <a:defRPr/>
            </a:pPr>
            <a:endParaRPr lang="fi-FI"/>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35</a:t>
            </a:fld>
            <a:endParaRPr lang="fi-FI"/>
          </a:p>
        </p:txBody>
      </p:sp>
    </p:spTree>
    <p:extLst>
      <p:ext uri="{BB962C8B-B14F-4D97-AF65-F5344CB8AC3E}">
        <p14:creationId xmlns:p14="http://schemas.microsoft.com/office/powerpoint/2010/main" val="2176672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Ympäristöministeriön asetuksen 745/2017 mukaan "</a:t>
            </a:r>
            <a:r>
              <a:rPr lang="fi-FI" dirty="0" err="1"/>
              <a:t>Pääsuunnittelijan</a:t>
            </a:r>
            <a:r>
              <a:rPr lang="fi-FI" dirty="0"/>
              <a:t>, rakennesuunnittelijan ja erityissuunnittelijan on </a:t>
            </a:r>
            <a:r>
              <a:rPr lang="fi-FI" dirty="0" err="1"/>
              <a:t>tehtäviensa</a:t>
            </a:r>
            <a:r>
              <a:rPr lang="fi-FI" dirty="0"/>
              <a:t>̈ mukaisesti suunniteltava savupiippu </a:t>
            </a:r>
            <a:r>
              <a:rPr lang="fi-FI" dirty="0" err="1"/>
              <a:t>läpivienteineen</a:t>
            </a:r>
            <a:r>
              <a:rPr lang="fi-FI" dirty="0"/>
              <a:t>, sen perustus tai muu alusrakenne, kannatus ja pystysuoruus </a:t>
            </a:r>
            <a:r>
              <a:rPr lang="fi-FI" dirty="0" err="1"/>
              <a:t>seka</a:t>
            </a:r>
            <a:r>
              <a:rPr lang="fi-FI" dirty="0"/>
              <a:t>̈ puhdistusluukut ja yhdys- </a:t>
            </a:r>
            <a:r>
              <a:rPr lang="fi-FI" dirty="0" err="1"/>
              <a:t>seka</a:t>
            </a:r>
            <a:r>
              <a:rPr lang="fi-FI" dirty="0"/>
              <a:t>̈ liitinhormit ja </a:t>
            </a:r>
            <a:r>
              <a:rPr lang="fi-FI" dirty="0" err="1"/>
              <a:t>lisälaitteet</a:t>
            </a:r>
            <a:r>
              <a:rPr lang="fi-FI" dirty="0"/>
              <a:t> siten, </a:t>
            </a:r>
            <a:r>
              <a:rPr lang="fi-FI" dirty="0" err="1"/>
              <a:t>etta</a:t>
            </a:r>
            <a:r>
              <a:rPr lang="fi-FI" dirty="0"/>
              <a:t>̈ saavutetaan siihen liitetyn tulisijan toiminnan tarvitsema veto, rakenteellinen </a:t>
            </a:r>
            <a:r>
              <a:rPr lang="fi-FI" dirty="0" err="1"/>
              <a:t>kestävyys</a:t>
            </a:r>
            <a:r>
              <a:rPr lang="fi-FI" dirty="0"/>
              <a:t>, tiiveys ja </a:t>
            </a:r>
            <a:r>
              <a:rPr lang="fi-FI" dirty="0" err="1"/>
              <a:t>käyttöika</a:t>
            </a:r>
            <a:r>
              <a:rPr lang="fi-FI" dirty="0"/>
              <a:t>̈.” - eli jokaisesta kohteesta tulisi tehdä kohdekohtainen kuva, jossa on huomioitu myös tulisija ja siihen kytkettävä savupiippu. </a:t>
            </a:r>
          </a:p>
          <a:p>
            <a:endParaRPr lang="fi-FI" dirty="0">
              <a:effectLst/>
            </a:endParaRPr>
          </a:p>
          <a:p>
            <a:r>
              <a:rPr lang="fi-FI" dirty="0"/>
              <a:t>Hormin ympärillä kaikkien materiaalien on oltava suojaetäisyyden verran A1-luokan palamatonta</a:t>
            </a:r>
            <a:r>
              <a:rPr lang="fi-FI" baseline="0" dirty="0"/>
              <a:t> materiaalia. Suojaetäisyys on 100 mm ellei hormivalmistaja ilmoita toisin suoritustasoilmoituksella (</a:t>
            </a:r>
            <a:r>
              <a:rPr lang="fi-FI" baseline="0" dirty="0" err="1"/>
              <a:t>DoP</a:t>
            </a:r>
            <a:r>
              <a:rPr lang="fi-FI" baseline="0" dirty="0"/>
              <a:t>). Uusiin savupiippuihin vaaditaan savupiippusuunnitelma rakennusluvassa. Korjauskohteissa voidaan noudattaa rakentamisajankohdan määräyksiä ympäröivissä rakenteissa. Uuden savuhormin asentaminen korjauskohteessa tehdään uusien asetusten mukaisesti. Savupiippua korjatessa on säädökset selvitettävä rakennusvalvonnasta.</a:t>
            </a:r>
          </a:p>
          <a:p>
            <a:endParaRPr lang="fi-FI" baseline="0" dirty="0"/>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Ympäristöministeriön asetus savupiippujen rakenteista ja paloturvallisuudesta 745/2017</a:t>
            </a:r>
          </a:p>
          <a:p>
            <a:r>
              <a:rPr lang="fi-FI" sz="1200" b="0" i="0" u="none" strike="noStrike" kern="1200" baseline="0" dirty="0">
                <a:solidFill>
                  <a:schemeClr val="tx1"/>
                </a:solidFill>
                <a:latin typeface="+mn-lt"/>
                <a:ea typeface="+mn-ea"/>
                <a:cs typeface="+mn-cs"/>
              </a:rPr>
              <a:t>6 § </a:t>
            </a:r>
            <a:r>
              <a:rPr lang="fi-FI" sz="1200" b="0" i="1" u="none" strike="noStrike" kern="1200" baseline="0" dirty="0">
                <a:solidFill>
                  <a:schemeClr val="tx1"/>
                </a:solidFill>
                <a:latin typeface="+mn-lt"/>
                <a:ea typeface="+mn-ea"/>
                <a:cs typeface="+mn-cs"/>
              </a:rPr>
              <a:t>Paikalla muurattujen ja rakennettujen sekä muiden ei sarjavalmisteisten savupiippujen suojaetäisyydet ja läpiviennit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Paikalla muuratun tai rakennetun tai muualla valmistetun ei sarjavalmisteisen savupiipun ja rakennusosan välissä on oltava vähintään 20 millimetrin liikuntaväli, joka on täytettävä tarkoitukseen sopivalla A1 luokan tarvikkeella. Liikuntavälin leveyttä määritettäessä on rakennesuunnittelussa otettava huomioon viereisten rakenteiden käyttötilan mukaiset muodonmuutokset suhteessa savupiippuun. Lämmöneristetyn seinän ja savupiipun väliin on jätettävä vähintään 50 millimetrin tuulettuva väli vaikka tarvittava suojaetäisyys tai liikuntaväli olisi pienempi. Muiden kuin A1 luokan tarvikkeista valmistettujen rakennusosien ja tarvikkeiden on oltava vähintään 100 millimetrin etäisyydellä savupiipun ulkopinnasta. Väli- tai yläpohjan tai seinän läpimenokohtaan sekä seinän liittymäkohtaan on asennettava vähintään 100 millimetriä paksu lämpöä eristävä kerros soveltuvaa A1 luokan tarviketta. Jos savupiipun muuratun seinämän paksuus on vähintään 230 millimetriä ja yhteen savuhormiin kytkettyihin tulisijoihin viety lämpöteho on yhteensä enintään 60 kilowattia, edellä mainittua 100 milli-metrin etäisyyttä ja A1 luokan tarvikkeesta tehtyä lämpöä eristävää kerrosta ei tarvita. Lämmöneristeen on läpiviennin kohdalla oltava A1 luokan tarviketta ja sen paksuus 200 millimetrin leveydeltä enintään 200 millimetriä, jos muunlaisen ratkaisun kelpoisuutta ei osoiteta koetuloksilla tai laskentamenetelmällä, joka on verifioitu kokeiden perusteella. Leveys on mitattava toisen momentin mukaisen lämmöneristeen ulkopinnasta. Alueen on oltava roskilta ja muulta palavalta irtonaiselta materiaalilta suojattu. Ei sarjavalmisteisen metallisen tai käyttötarkoitukseen kelpoisesta A1 luokan tarvikkeesta rakennettavan savupiipun suunnitteluun sovelletaan lisäksi 4 ja 5 §:</a:t>
            </a:r>
            <a:r>
              <a:rPr lang="fi-FI" sz="1200" b="0" i="0" u="none" strike="noStrike" kern="1200" baseline="0" dirty="0" err="1">
                <a:solidFill>
                  <a:schemeClr val="tx1"/>
                </a:solidFill>
                <a:latin typeface="+mn-lt"/>
                <a:ea typeface="+mn-ea"/>
                <a:cs typeface="+mn-cs"/>
              </a:rPr>
              <a:t>ää</a:t>
            </a:r>
            <a:r>
              <a:rPr lang="fi-FI" sz="1200" b="0" i="0" u="none" strike="noStrike" kern="1200" baseline="0" dirty="0">
                <a:solidFill>
                  <a:schemeClr val="tx1"/>
                </a:solidFill>
                <a:latin typeface="+mn-lt"/>
                <a:ea typeface="+mn-ea"/>
                <a:cs typeface="+mn-cs"/>
              </a:rPr>
              <a:t>.</a:t>
            </a:r>
          </a:p>
          <a:p>
            <a:endParaRPr lang="fi-FI" dirty="0"/>
          </a:p>
          <a:p>
            <a:r>
              <a:rPr lang="fi-FI" b="1" dirty="0"/>
              <a:t>Tiiliteollisuus: Tiilipiipun yläpohjarakenteen läpivienti – puuristikko</a:t>
            </a:r>
          </a:p>
          <a:p>
            <a:r>
              <a:rPr lang="fi-FI" dirty="0"/>
              <a:t>Tiilipiipun yläpohjarakenteen läpivientikohdassa voidaan poiketa asetuksen 745/2017 6 §:n läpivientiratkaisusta, kun läpivientikohtaan asennetaan 120 mm paksuinen (20+50+50mm) A1-luokan läpiviennin palosuojaeriste, jonka korkeus on vähintään 100 mm korkeampi kuin yläpohjan lämmön eristeen, kuten esimerkiksi puhallusvillan, korkeus. Palosuojaeristeeksi käyvät mm. PAROC FPS 17 palosuojaeristelevy ja Saint-Gobain </a:t>
            </a:r>
            <a:r>
              <a:rPr lang="fi-FI" dirty="0" err="1"/>
              <a:t>FireProtect</a:t>
            </a:r>
            <a:r>
              <a:rPr lang="fi-FI" dirty="0"/>
              <a:t> 150 -palosuojaeristelevy. Muiden vastaavanlaisten tuotteiden soveltuvuus läpiviennin palosuojaeristeeksi tulee osoittaa testaamalla tai laskentamenetelmällä, joka on verifioitu kokeiden perusteella. </a:t>
            </a:r>
          </a:p>
          <a:p>
            <a:r>
              <a:rPr lang="fi-FI" dirty="0"/>
              <a:t>Jos savupiipun muuratun seinämän paksuus on vähintään 230 millimetriä ja yhteen savuhormiin kytkettyihin tulisijoihin viety lämpöteho on yhteensä enintään 60 kilowattia, edellä mainittua 100 millimetrin etäisyyttä ja A1-luokan tarvikkeesta tehtyä lämpöä eristävää kerrosta ei tarvita.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B4A2A-B6C3-4423-87B3-B387B0B19062}" type="slidenum">
              <a:rPr kumimoji="0" lang="fi-FI" sz="900" b="0" i="0" u="none" strike="noStrike" kern="1200" cap="none" spc="0" normalizeH="0" baseline="0" noProof="0" smtClean="0">
                <a:ln>
                  <a:noFill/>
                </a:ln>
                <a:solidFill>
                  <a:srgbClr val="005CA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900" b="0" i="0" u="none" strike="noStrike" kern="1200" cap="none" spc="0" normalizeH="0" baseline="0" noProof="0">
              <a:ln>
                <a:noFill/>
              </a:ln>
              <a:solidFill>
                <a:srgbClr val="005CA8"/>
              </a:solidFill>
              <a:effectLst/>
              <a:uLnTx/>
              <a:uFillTx/>
              <a:latin typeface="Arial"/>
              <a:ea typeface="+mn-ea"/>
              <a:cs typeface="+mn-cs"/>
            </a:endParaRPr>
          </a:p>
        </p:txBody>
      </p:sp>
    </p:spTree>
    <p:extLst>
      <p:ext uri="{BB962C8B-B14F-4D97-AF65-F5344CB8AC3E}">
        <p14:creationId xmlns:p14="http://schemas.microsoft.com/office/powerpoint/2010/main" val="2495252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Ympäristöministeriön asetuksen 745/2017 mukaan "</a:t>
            </a:r>
            <a:r>
              <a:rPr lang="fi-FI" dirty="0" err="1"/>
              <a:t>Pääsuunnittelijan</a:t>
            </a:r>
            <a:r>
              <a:rPr lang="fi-FI" dirty="0"/>
              <a:t>, rakennesuunnittelijan ja erityissuunnittelijan on </a:t>
            </a:r>
            <a:r>
              <a:rPr lang="fi-FI" dirty="0" err="1"/>
              <a:t>tehtäviensa</a:t>
            </a:r>
            <a:r>
              <a:rPr lang="fi-FI" dirty="0"/>
              <a:t>̈ mukaisesti suunniteltava savupiippu </a:t>
            </a:r>
            <a:r>
              <a:rPr lang="fi-FI" dirty="0" err="1"/>
              <a:t>läpivienteineen</a:t>
            </a:r>
            <a:r>
              <a:rPr lang="fi-FI" dirty="0"/>
              <a:t>, sen perustus tai muu alusrakenne, kannatus ja pystysuoruus </a:t>
            </a:r>
            <a:r>
              <a:rPr lang="fi-FI" dirty="0" err="1"/>
              <a:t>seka</a:t>
            </a:r>
            <a:r>
              <a:rPr lang="fi-FI" dirty="0"/>
              <a:t>̈ puhdistusluukut ja yhdys- </a:t>
            </a:r>
            <a:r>
              <a:rPr lang="fi-FI" dirty="0" err="1"/>
              <a:t>seka</a:t>
            </a:r>
            <a:r>
              <a:rPr lang="fi-FI" dirty="0"/>
              <a:t>̈ liitinhormit ja </a:t>
            </a:r>
            <a:r>
              <a:rPr lang="fi-FI" dirty="0" err="1"/>
              <a:t>lisälaitteet</a:t>
            </a:r>
            <a:r>
              <a:rPr lang="fi-FI" dirty="0"/>
              <a:t> siten, </a:t>
            </a:r>
            <a:r>
              <a:rPr lang="fi-FI" dirty="0" err="1"/>
              <a:t>etta</a:t>
            </a:r>
            <a:r>
              <a:rPr lang="fi-FI" dirty="0"/>
              <a:t>̈ saavutetaan siihen liitetyn tulisijan toiminnan tarvitsema veto, rakenteellinen </a:t>
            </a:r>
            <a:r>
              <a:rPr lang="fi-FI" dirty="0" err="1"/>
              <a:t>kestävyys</a:t>
            </a:r>
            <a:r>
              <a:rPr lang="fi-FI" dirty="0"/>
              <a:t>, tiiveys ja </a:t>
            </a:r>
            <a:r>
              <a:rPr lang="fi-FI" dirty="0" err="1"/>
              <a:t>käyttöika</a:t>
            </a:r>
            <a:r>
              <a:rPr lang="fi-FI" dirty="0"/>
              <a:t>̈.” - eli jokaisesta kohteesta tulisi tehdä kohdekohtainen kuva, jossa on huomioitu myös tulisija ja siihen kytkettävä savupiippu. </a:t>
            </a:r>
          </a:p>
          <a:p>
            <a:endParaRPr lang="fi-FI" dirty="0"/>
          </a:p>
          <a:p>
            <a:r>
              <a:rPr lang="fi-FI" dirty="0"/>
              <a:t>Hormin ympärillä kaikkien materiaalien on oltava suojaetäisyyden verran A1-luokan palamatonta</a:t>
            </a:r>
            <a:r>
              <a:rPr lang="fi-FI" baseline="0" dirty="0"/>
              <a:t> materiaalia. Suojaetäisyys on 100 mm ellei hormivalmistaja ilmoita toisin suoritustasoilmoituksella (</a:t>
            </a:r>
            <a:r>
              <a:rPr lang="fi-FI" baseline="0" dirty="0" err="1"/>
              <a:t>DoP</a:t>
            </a:r>
            <a:r>
              <a:rPr lang="fi-FI" baseline="0" dirty="0"/>
              <a:t>). Uusiin savupiippuihin vaaditaan savupiippusuunnitelma rakennusluvassa. Korjauskohteissa voidaan noudattaa rakentamisajankohdan määräyksiä ympäröivissä rakenteissa. Uuden savuhormin asentaminen korjauskohteessa tehdään uusien asetusten mukaisesti. Savupiippua korjatessa on säädökset selvitettävä rakennusvalvonnasta.</a:t>
            </a:r>
          </a:p>
          <a:p>
            <a:endParaRPr lang="fi-FI" baseline="0" dirty="0"/>
          </a:p>
          <a:p>
            <a:r>
              <a:rPr lang="fi-FI" sz="1200" b="0" i="0" u="none" strike="noStrike" kern="1200" baseline="0" dirty="0">
                <a:solidFill>
                  <a:schemeClr val="tx1"/>
                </a:solidFill>
                <a:latin typeface="+mn-lt"/>
                <a:ea typeface="+mn-ea"/>
                <a:cs typeface="+mn-cs"/>
              </a:rPr>
              <a:t>CE-merkittyjen savupiippujen suojaetäisyydet on määritelty standardin mukaan ja ne on kerrottu savupiippujen asennusohjeissa. Suojaetäisyydellä (savupiipun vierellä läpivientien kohdalla, valmistajan ilmoittaman suojaetäisyyden sisällä) käytetään vain A1 luokan rakennustarvikkeita (esim. höyrynsulku, kattolevytys, vesikate) tai kyseisen CE-merkityn savupiipun asennusohjeiden yhteyteen hyväksytysti voimassaolevien standardien mukaan testattuja tuotteita. </a:t>
            </a:r>
            <a:endParaRPr lang="fi-FI" baseline="0" dirty="0"/>
          </a:p>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B4A2A-B6C3-4423-87B3-B387B0B19062}" type="slidenum">
              <a:rPr kumimoji="0" lang="fi-FI" sz="900" b="0" i="0" u="none" strike="noStrike" kern="1200" cap="none" spc="0" normalizeH="0" baseline="0" noProof="0" smtClean="0">
                <a:ln>
                  <a:noFill/>
                </a:ln>
                <a:solidFill>
                  <a:srgbClr val="005CA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i-FI" sz="900" b="0" i="0" u="none" strike="noStrike" kern="1200" cap="none" spc="0" normalizeH="0" baseline="0" noProof="0">
              <a:ln>
                <a:noFill/>
              </a:ln>
              <a:solidFill>
                <a:srgbClr val="005CA8"/>
              </a:solidFill>
              <a:effectLst/>
              <a:uLnTx/>
              <a:uFillTx/>
              <a:latin typeface="Arial"/>
              <a:ea typeface="+mn-ea"/>
              <a:cs typeface="+mn-cs"/>
            </a:endParaRPr>
          </a:p>
        </p:txBody>
      </p:sp>
    </p:spTree>
    <p:extLst>
      <p:ext uri="{BB962C8B-B14F-4D97-AF65-F5344CB8AC3E}">
        <p14:creationId xmlns:p14="http://schemas.microsoft.com/office/powerpoint/2010/main" val="3179147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Ympäristöministeriön asetuksen mukaan "</a:t>
            </a:r>
            <a:r>
              <a:rPr lang="fi-FI" dirty="0" err="1"/>
              <a:t>Pääsuunnittelijan</a:t>
            </a:r>
            <a:r>
              <a:rPr lang="fi-FI" dirty="0"/>
              <a:t>, rakennesuunnittelijan ja erityissuunnittelijan on </a:t>
            </a:r>
            <a:r>
              <a:rPr lang="fi-FI" dirty="0" err="1"/>
              <a:t>tehtäviensa</a:t>
            </a:r>
            <a:r>
              <a:rPr lang="fi-FI" dirty="0"/>
              <a:t>̈ mukaisesti suunniteltava savupiippu </a:t>
            </a:r>
            <a:r>
              <a:rPr lang="fi-FI" dirty="0" err="1"/>
              <a:t>läpivienteineen</a:t>
            </a:r>
            <a:r>
              <a:rPr lang="fi-FI" dirty="0"/>
              <a:t>, sen perustus tai muu alusrakenne, kannatus ja pystysuoruus </a:t>
            </a:r>
            <a:r>
              <a:rPr lang="fi-FI" dirty="0" err="1"/>
              <a:t>seka</a:t>
            </a:r>
            <a:r>
              <a:rPr lang="fi-FI" dirty="0"/>
              <a:t>̈ puhdistusluukut ja yhdys- </a:t>
            </a:r>
            <a:r>
              <a:rPr lang="fi-FI" dirty="0" err="1"/>
              <a:t>seka</a:t>
            </a:r>
            <a:r>
              <a:rPr lang="fi-FI" dirty="0"/>
              <a:t>̈ liitinhormit ja </a:t>
            </a:r>
            <a:r>
              <a:rPr lang="fi-FI" dirty="0" err="1"/>
              <a:t>lisälaitteet</a:t>
            </a:r>
            <a:r>
              <a:rPr lang="fi-FI" dirty="0"/>
              <a:t> siten, </a:t>
            </a:r>
            <a:r>
              <a:rPr lang="fi-FI" dirty="0" err="1"/>
              <a:t>etta</a:t>
            </a:r>
            <a:r>
              <a:rPr lang="fi-FI" dirty="0"/>
              <a:t>̈ saavutetaan siihen liitetyn tulisijan toiminnan tarvitsema veto, rakenteellinen </a:t>
            </a:r>
            <a:r>
              <a:rPr lang="fi-FI" dirty="0" err="1"/>
              <a:t>kestävyys</a:t>
            </a:r>
            <a:r>
              <a:rPr lang="fi-FI" dirty="0"/>
              <a:t>, tiiveys ja </a:t>
            </a:r>
            <a:r>
              <a:rPr lang="fi-FI" dirty="0" err="1"/>
              <a:t>käyttöika</a:t>
            </a:r>
            <a:r>
              <a:rPr lang="fi-FI" dirty="0"/>
              <a:t>̈.” - eli jokaisesta kohteesta tulisi tehdä kohdekohtainen kuva, jossa on huomioitu myös tulisija ja siihen kytkettävä savupiippu. </a:t>
            </a:r>
          </a:p>
          <a:p>
            <a:endParaRPr lang="fi-FI" dirty="0"/>
          </a:p>
          <a:p>
            <a:r>
              <a:rPr lang="fi-FI" dirty="0"/>
              <a:t>Hormin ympärillä kaikkien materiaalien on oltava suojaetäisyyden verran A1-luokan palamatonta</a:t>
            </a:r>
            <a:r>
              <a:rPr lang="fi-FI" baseline="0" dirty="0"/>
              <a:t> materiaalia. Suojaetäisyys on 100 mm ellei hormivalmistaja ilmoita toisin suoritustasoilmoituksella (</a:t>
            </a:r>
            <a:r>
              <a:rPr lang="fi-FI" baseline="0" dirty="0" err="1"/>
              <a:t>DoP</a:t>
            </a:r>
            <a:r>
              <a:rPr lang="fi-FI" baseline="0" dirty="0"/>
              <a:t>). Uusiin savupiippuihin vaaditaan savupiippusuunnitelma rakennusluvassa. Korjauskohteissa voidaan noudattaa rakentamisajankohdan määräyksiä ympäröivissä rakenteissa. Uuden savuhormin asentaminen korjauskohteessa tehdään uusien asetusten mukaisesti. Savupiippua korjatessa on säädökset selvitettävä rakennusvalvonnasta.</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Ympäristöministeriön asetus savupiippujen rakenteista ja paloturvallisuudesta 745/2017</a:t>
            </a:r>
          </a:p>
          <a:p>
            <a:r>
              <a:rPr lang="fi-FI" sz="1200" b="0" i="0" u="none" strike="noStrike" kern="1200" baseline="0" dirty="0">
                <a:solidFill>
                  <a:schemeClr val="tx1"/>
                </a:solidFill>
                <a:latin typeface="+mn-lt"/>
                <a:ea typeface="+mn-ea"/>
                <a:cs typeface="+mn-cs"/>
              </a:rPr>
              <a:t>6 § </a:t>
            </a:r>
            <a:r>
              <a:rPr lang="fi-FI" sz="1200" b="0" i="1" u="none" strike="noStrike" kern="1200" baseline="0" dirty="0">
                <a:solidFill>
                  <a:schemeClr val="tx1"/>
                </a:solidFill>
                <a:latin typeface="+mn-lt"/>
                <a:ea typeface="+mn-ea"/>
                <a:cs typeface="+mn-cs"/>
              </a:rPr>
              <a:t>Paikalla muurattujen ja rakennettujen sekä muiden ei sarjavalmisteisten savupiippujen suojaetäisyydet ja läpiviennit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Paikalla muuratun tai rakennetun tai muualla valmistetun ei sarjavalmisteisen savupiipun ja rakennusosan välissä on oltava vähintään 20 millimetrin liikuntaväli, joka on täytettävä tarkoitukseen sopivalla A1 luokan tarvikkeella. Liikuntavälin leveyttä määritettäessä on rakennesuunnittelussa otettava huomioon viereisten rakenteiden käyttötilan mukaiset muodonmuutokset suhteessa savupiippuun. Lämmöneristetyn seinän ja savupiipun väliin on jätettävä vähintään 50 millimetrin tuulettuva väli vaikka tarvittava suojaetäisyys tai lii-kuntaväli olisi pienempi. Muiden kuin A1 luokan tarvikkeista valmistettujen rakennusosien ja tarvikkeiden on oltava vähintään 100 millimetrin etäisyydellä savupiipun ulkopinnasta. Väli- tai yläpohjan tai seinän läpimenokohtaan sekä seinän liittymäkohtaan on asennettava vähintään 100 millimetriä paksu lämpöä eristävä kerros soveltuvaa A1 luokan tarviketta. Jos savupiipun muuratun seinämän paksuus on vähintään 230 millimetriä ja yhteen savuhormiin kytkettyihin tulisijoihin viety lämpöteho on yhteensä enintään 60 kilowattia, edellä mainittua 100 milli-metrin etäisyyttä ja A1 luokan tarvikkeesta tehtyä lämpöä eristävää kerrosta ei tarvita. Lämmöneristeen on läpiviennin kohdalla oltava A1 luokan tarviketta ja sen paksuus 200 millimetrin leveydeltä enintään 200 millimetriä, jos muunlaisen ratkaisun kelpoisuutta ei osoiteta koetuloksilla tai laskentamenetelmällä, joka on verifioitu kokeiden perusteella. Leveys on mitattava toisen momentin mukaisen lämmöneristeen ulkopinnasta. Alueen on oltava roskilta ja muulta palavalta irtonaiselta materiaalilta suojattu. Ei sarjavalmisteisen metallisen tai käyttötarkoitukseen kelpoisesta A1 luokan tarvikkeesta rakennettavan savupiipun suunnitteluun sovelletaan lisäksi 4 ja 5 §:</a:t>
            </a:r>
            <a:r>
              <a:rPr lang="fi-FI" sz="1200" b="0" i="0" u="none" strike="noStrike" kern="1200" baseline="0" dirty="0" err="1">
                <a:solidFill>
                  <a:schemeClr val="tx1"/>
                </a:solidFill>
                <a:latin typeface="+mn-lt"/>
                <a:ea typeface="+mn-ea"/>
                <a:cs typeface="+mn-cs"/>
              </a:rPr>
              <a:t>ää</a:t>
            </a:r>
            <a:r>
              <a:rPr lang="fi-FI" sz="1200" b="0" i="0" u="none" strike="noStrike" kern="1200" baseline="0" dirty="0">
                <a:solidFill>
                  <a:schemeClr val="tx1"/>
                </a:solidFill>
                <a:latin typeface="+mn-lt"/>
                <a:ea typeface="+mn-ea"/>
                <a:cs typeface="+mn-cs"/>
              </a:rPr>
              <a:t>.</a:t>
            </a:r>
          </a:p>
          <a:p>
            <a:endParaRPr lang="fi-FI" sz="1200" b="0" i="0" u="none" strike="noStrike" kern="1200" baseline="0" dirty="0">
              <a:solidFill>
                <a:schemeClr val="tx1"/>
              </a:solidFill>
              <a:latin typeface="+mn-lt"/>
              <a:ea typeface="+mn-ea"/>
              <a:cs typeface="+mn-cs"/>
            </a:endParaRPr>
          </a:p>
          <a:p>
            <a:r>
              <a:rPr lang="fi-FI" dirty="0"/>
              <a:t>Tiiliteollisuus: Tiilipiipun yläpohjarakenteen läpivienti – puuristikko</a:t>
            </a:r>
          </a:p>
          <a:p>
            <a:r>
              <a:rPr lang="fi-FI" dirty="0"/>
              <a:t>Tiilipiipun yläpohjarakenteen läpivientikohdassa voidaan poiketa asetuksen 745/2017 6 §:n läpivientiratkaisusta, kun läpivientikohtaan asennetaan 120 mm paksuinen (20+50+50mm) A1-luokan läpiviennin palosuojaeriste, jonka korkeus on vähintään 100 mm korkeampi kuin yläpohjan lämmön eristeen, kuten esimerkiksi puhallusvillan, korkeus. Palosuojaeristeeksi käyvät mm. PAROC FPS 17 palosuojaeristelevy ja Saint-Gobain </a:t>
            </a:r>
            <a:r>
              <a:rPr lang="fi-FI" dirty="0" err="1"/>
              <a:t>FireProtect</a:t>
            </a:r>
            <a:r>
              <a:rPr lang="fi-FI" dirty="0"/>
              <a:t> 150 -palosuojaeristelevy. Muiden vastaavanlaisten tuotteiden soveltuvuus läpiviennin palosuojaeristeeksi tulee osoittaa testaamalla tai laskentamenetelmällä, joka on verifioitu kokeiden perusteella. </a:t>
            </a:r>
          </a:p>
          <a:p>
            <a:r>
              <a:rPr lang="fi-FI" dirty="0"/>
              <a:t>Jos savupiipun muuratun seinämän paksuus on vähintään 230 millimetriä ja yhteen savuhormiin kytkettyihin tulisijoihin viety lämpöteho on yhteensä enintään 60 kilowattia, edellä mainittua 100 millimetrin etäisyyttä ja A1-luokan tarvikkeesta tehtyä lämpöä eristävää kerrosta ei tarvita.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B4A2A-B6C3-4423-87B3-B387B0B19062}" type="slidenum">
              <a:rPr kumimoji="0" lang="fi-FI" sz="900" b="0" i="0" u="none" strike="noStrike" kern="1200" cap="none" spc="0" normalizeH="0" baseline="0" noProof="0" smtClean="0">
                <a:ln>
                  <a:noFill/>
                </a:ln>
                <a:solidFill>
                  <a:srgbClr val="005CA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i-FI" sz="900" b="0" i="0" u="none" strike="noStrike" kern="1200" cap="none" spc="0" normalizeH="0" baseline="0" noProof="0">
              <a:ln>
                <a:noFill/>
              </a:ln>
              <a:solidFill>
                <a:srgbClr val="005CA8"/>
              </a:solidFill>
              <a:effectLst/>
              <a:uLnTx/>
              <a:uFillTx/>
              <a:latin typeface="Arial"/>
              <a:ea typeface="+mn-ea"/>
              <a:cs typeface="+mn-cs"/>
            </a:endParaRPr>
          </a:p>
        </p:txBody>
      </p:sp>
    </p:spTree>
    <p:extLst>
      <p:ext uri="{BB962C8B-B14F-4D97-AF65-F5344CB8AC3E}">
        <p14:creationId xmlns:p14="http://schemas.microsoft.com/office/powerpoint/2010/main" val="3138139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a:t>Savuhormin läpivienti puuyläpohjasta, kun rungon painumavara otetaan huomioon.</a:t>
            </a:r>
          </a:p>
          <a:p>
            <a:pPr lvl="0"/>
            <a:r>
              <a:rPr lang="fi-FI"/>
              <a:t>Yläpohjan höyrynsulkuna on höyrynsulkukalvo tai solumuovieristyslevy. Dian ratkaisua</a:t>
            </a:r>
            <a:r>
              <a:rPr lang="fi-FI" baseline="0"/>
              <a:t> voidaan soveltaa vain korjausrakentamisessa. Uusi savupiippuasetus estää ratkaisun käytön uudisrakentamisessa.</a:t>
            </a:r>
            <a:endParaRPr lang="fi-FI"/>
          </a:p>
          <a:p>
            <a:pPr lvl="0"/>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b="1"/>
              <a:t>Ympäristöministeriön asetus savupiippujen rakenteista ja paloturvallisuudesta 745/2017</a:t>
            </a:r>
          </a:p>
          <a:p>
            <a:r>
              <a:rPr lang="fi-FI" sz="1200" b="0" i="0" u="none" strike="noStrike" kern="1200" baseline="0">
                <a:solidFill>
                  <a:schemeClr val="tx1"/>
                </a:solidFill>
                <a:latin typeface="+mn-lt"/>
                <a:ea typeface="+mn-ea"/>
                <a:cs typeface="+mn-cs"/>
              </a:rPr>
              <a:t>6 § </a:t>
            </a:r>
            <a:r>
              <a:rPr lang="fi-FI" sz="1200" b="0" i="1" u="none" strike="noStrike" kern="1200" baseline="0">
                <a:solidFill>
                  <a:schemeClr val="tx1"/>
                </a:solidFill>
                <a:latin typeface="+mn-lt"/>
                <a:ea typeface="+mn-ea"/>
                <a:cs typeface="+mn-cs"/>
              </a:rPr>
              <a:t>Paikalla muurattujen ja rakennettujen sekä muiden ei sarjavalmisteisten savupiippujen suojaetäisyydet ja läpiviennit </a:t>
            </a:r>
          </a:p>
          <a:p>
            <a:endParaRPr lang="fi-FI" sz="1200" b="0" i="0" u="none" strike="noStrike" kern="1200" baseline="0">
              <a:solidFill>
                <a:schemeClr val="tx1"/>
              </a:solidFill>
              <a:latin typeface="+mn-lt"/>
              <a:ea typeface="+mn-ea"/>
              <a:cs typeface="+mn-cs"/>
            </a:endParaRPr>
          </a:p>
          <a:p>
            <a:r>
              <a:rPr lang="fi-FI" sz="1200" b="0" i="0" u="none" strike="noStrike" kern="1200" baseline="0">
                <a:solidFill>
                  <a:schemeClr val="tx1"/>
                </a:solidFill>
                <a:latin typeface="+mn-lt"/>
                <a:ea typeface="+mn-ea"/>
                <a:cs typeface="+mn-cs"/>
              </a:rPr>
              <a:t>Paikalla muuratun tai rakennetun tai muualla valmistetun ei sarjavalmisteisen savupiipun ja rakennusosan välissä on oltava vähintään 20 millimetrin liikuntaväli, joka on täytettävä tarkoitukseen sopivalla A1 luokan tarvikkeella. Liikuntavälin leveyttä määritettäessä on rakennesuunnittelussa otettava huomioon viereisten rakenteiden käyttötilan mukaiset muodonmuutokset suhteessa savupiippuun. Lämmöneristetyn seinän ja savupiipun väliin on jätettävä vähintään 50 millimetrin tuulettuva väli vaikka tarvittava suojaetäisyys tai lii-kuntaväli olisi pienempi. Muiden kuin A1 luokan tarvikkeista valmistettujen rakennusosien ja tarvikkeiden on oltava vähintään 100 millimetrin etäisyydellä savupiipun ulkopinnasta. Väli- tai yläpohjan tai seinän läpimenokohtaan sekä seinän liittymäkohtaan on asennettava vähintään 100 millimetriä paksu lämpöä eristävä kerros soveltuvaa A1 luokan tarviketta. Jos savupiipun muuratun seinämän paksuus on vähintään 230 millimetriä ja yhteen savuhormiin kytkettyihin tulisijoihin viety lämpöteho on yhteensä enintään 60 kilowattia, edellä mainittua 100 milli-metrin etäisyyttä ja A1 luokan tarvikkeesta tehtyä lämpöä eristävää kerrosta ei tarvita. Lämmöneristeen on läpiviennin kohdalla oltava A1 luokan tarviketta ja sen paksuus 200 millimetrin leveydeltä enintään 200 millimetriä, jos muunlaisen ratkaisun kelpoisuutta ei osoiteta koetuloksilla tai laskentamenetelmällä, joka on verifioitu kokeiden perusteella. Leveys on mitattava toisen momentin mukaisen lämmöneristeen ulkopinnasta. Alueen on oltava roskilta ja muulta palavalta irtonaiselta materiaalilta suojattu. Ei sarjavalmisteisen metallisen tai käyttötarkoitukseen kelpoisesta A1 luokan tarvikkeesta rakennettavan savupiipun suunnitteluun sovelletaan lisäksi 4 ja 5 §:</a:t>
            </a:r>
            <a:r>
              <a:rPr lang="fi-FI" sz="1200" b="0" i="0" u="none" strike="noStrike" kern="1200" baseline="0" err="1">
                <a:solidFill>
                  <a:schemeClr val="tx1"/>
                </a:solidFill>
                <a:latin typeface="+mn-lt"/>
                <a:ea typeface="+mn-ea"/>
                <a:cs typeface="+mn-cs"/>
              </a:rPr>
              <a:t>ää</a:t>
            </a:r>
            <a:r>
              <a:rPr lang="fi-FI" sz="1200" b="0" i="0" u="none" strike="noStrike" kern="1200" baseline="0">
                <a:solidFill>
                  <a:schemeClr val="tx1"/>
                </a:solidFill>
                <a:latin typeface="+mn-lt"/>
                <a:ea typeface="+mn-ea"/>
                <a:cs typeface="+mn-cs"/>
              </a:rPr>
              <a:t>.</a:t>
            </a:r>
            <a:endParaRPr lang="fi-FI"/>
          </a:p>
          <a:p>
            <a:pPr lvl="0"/>
            <a:endParaRPr lang="fi-FI"/>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39</a:t>
            </a:fld>
            <a:endParaRPr lang="fi-FI"/>
          </a:p>
        </p:txBody>
      </p:sp>
    </p:spTree>
    <p:extLst>
      <p:ext uri="{BB962C8B-B14F-4D97-AF65-F5344CB8AC3E}">
        <p14:creationId xmlns:p14="http://schemas.microsoft.com/office/powerpoint/2010/main" val="131983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4</a:t>
            </a:fld>
            <a:endParaRPr lang="fi-FI"/>
          </a:p>
        </p:txBody>
      </p:sp>
    </p:spTree>
    <p:extLst>
      <p:ext uri="{BB962C8B-B14F-4D97-AF65-F5344CB8AC3E}">
        <p14:creationId xmlns:p14="http://schemas.microsoft.com/office/powerpoint/2010/main" val="1330596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40</a:t>
            </a:fld>
            <a:endParaRPr lang="fi-FI"/>
          </a:p>
        </p:txBody>
      </p:sp>
    </p:spTree>
    <p:extLst>
      <p:ext uri="{BB962C8B-B14F-4D97-AF65-F5344CB8AC3E}">
        <p14:creationId xmlns:p14="http://schemas.microsoft.com/office/powerpoint/2010/main" val="771231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41</a:t>
            </a:fld>
            <a:endParaRPr lang="fi-FI"/>
          </a:p>
        </p:txBody>
      </p:sp>
    </p:spTree>
    <p:extLst>
      <p:ext uri="{BB962C8B-B14F-4D97-AF65-F5344CB8AC3E}">
        <p14:creationId xmlns:p14="http://schemas.microsoft.com/office/powerpoint/2010/main" val="1034019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a:p>
        </p:txBody>
      </p:sp>
      <p:sp>
        <p:nvSpPr>
          <p:cNvPr id="4" name="Dian numeron paikkamerkki 3"/>
          <p:cNvSpPr>
            <a:spLocks noGrp="1"/>
          </p:cNvSpPr>
          <p:nvPr>
            <p:ph type="sldNum" sz="quarter" idx="10"/>
          </p:nvPr>
        </p:nvSpPr>
        <p:spPr/>
        <p:txBody>
          <a:bodyPr/>
          <a:lstStyle/>
          <a:p>
            <a:fld id="{364B4A2A-B6C3-4423-87B3-B387B0B19062}" type="slidenum">
              <a:rPr lang="fi-FI" smtClean="0"/>
              <a:pPr/>
              <a:t>42</a:t>
            </a:fld>
            <a:endParaRPr lang="fi-FI"/>
          </a:p>
        </p:txBody>
      </p:sp>
    </p:spTree>
    <p:extLst>
      <p:ext uri="{BB962C8B-B14F-4D97-AF65-F5344CB8AC3E}">
        <p14:creationId xmlns:p14="http://schemas.microsoft.com/office/powerpoint/2010/main" val="26925783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43</a:t>
            </a:fld>
            <a:endParaRPr lang="fi-FI"/>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Taloon.com:</a:t>
            </a:r>
            <a:r>
              <a:rPr lang="fi-FI" baseline="0"/>
              <a:t> </a:t>
            </a:r>
            <a:r>
              <a:rPr lang="fi-FI"/>
              <a:t>Eri materiaalien </a:t>
            </a:r>
            <a:r>
              <a:rPr lang="el-GR"/>
              <a:t>λ-</a:t>
            </a:r>
            <a:r>
              <a:rPr lang="fi-FI"/>
              <a:t>arvoja, yksikkö on [W / m K]: Tyhjiöeriste </a:t>
            </a:r>
            <a:r>
              <a:rPr lang="fi-FI" err="1"/>
              <a:t>Vacuspeed</a:t>
            </a:r>
            <a:r>
              <a:rPr lang="fi-FI"/>
              <a:t>, 0,008</a:t>
            </a:r>
          </a:p>
          <a:p>
            <a:r>
              <a:rPr lang="fi-FI"/>
              <a:t>Polyuretaani - tyhjiö </a:t>
            </a:r>
            <a:r>
              <a:rPr lang="fi-FI" err="1"/>
              <a:t>hybrid</a:t>
            </a:r>
            <a:r>
              <a:rPr lang="fi-FI"/>
              <a:t>, 0,007-0,016</a:t>
            </a:r>
          </a:p>
          <a:p>
            <a:r>
              <a:rPr lang="fi-FI" err="1"/>
              <a:t>Aerogeeli</a:t>
            </a:r>
            <a:r>
              <a:rPr lang="fi-FI"/>
              <a:t> 0,014</a:t>
            </a:r>
          </a:p>
          <a:p>
            <a:r>
              <a:rPr lang="fi-FI"/>
              <a:t>Polyuretaanilevy (PIR) 0,023</a:t>
            </a:r>
          </a:p>
          <a:p>
            <a:r>
              <a:rPr lang="fi-FI"/>
              <a:t>Liikkumaton ilma 0,025</a:t>
            </a:r>
          </a:p>
          <a:p>
            <a:r>
              <a:rPr lang="fi-FI"/>
              <a:t>Lasivilla 0,032</a:t>
            </a:r>
          </a:p>
          <a:p>
            <a:r>
              <a:rPr lang="fi-FI"/>
              <a:t>Kivivilla 0,033, puhallettuna kotelossa 0,038, vapaassa tilassa 0,041</a:t>
            </a:r>
          </a:p>
          <a:p>
            <a:r>
              <a:rPr lang="fi-FI"/>
              <a:t>EPS "Styrox" 0,036-38</a:t>
            </a:r>
          </a:p>
          <a:p>
            <a:r>
              <a:rPr lang="fi-FI"/>
              <a:t>XPS "</a:t>
            </a:r>
            <a:r>
              <a:rPr lang="fi-FI" err="1"/>
              <a:t>Finnfoam</a:t>
            </a:r>
            <a:r>
              <a:rPr lang="fi-FI"/>
              <a:t>" 0,037</a:t>
            </a:r>
          </a:p>
          <a:p>
            <a:r>
              <a:rPr lang="fi-FI"/>
              <a:t>Ekovilla 0,040, levynä 0,039</a:t>
            </a:r>
          </a:p>
          <a:p>
            <a:r>
              <a:rPr lang="fi-FI"/>
              <a:t>Puu 0,14-0,22 syiden vastaan - suuntaan</a:t>
            </a:r>
          </a:p>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44</a:t>
            </a:fld>
            <a:endParaRPr lang="fi-FI"/>
          </a:p>
        </p:txBody>
      </p:sp>
    </p:spTree>
    <p:extLst>
      <p:ext uri="{BB962C8B-B14F-4D97-AF65-F5344CB8AC3E}">
        <p14:creationId xmlns:p14="http://schemas.microsoft.com/office/powerpoint/2010/main" val="3001572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45</a:t>
            </a:fld>
            <a:endParaRPr lang="fi-FI"/>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46</a:t>
            </a:fld>
            <a:endParaRPr lang="fi-FI"/>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47</a:t>
            </a:fld>
            <a:endParaRPr lang="fi-FI"/>
          </a:p>
        </p:txBody>
      </p:sp>
    </p:spTree>
    <p:extLst>
      <p:ext uri="{BB962C8B-B14F-4D97-AF65-F5344CB8AC3E}">
        <p14:creationId xmlns:p14="http://schemas.microsoft.com/office/powerpoint/2010/main" val="532824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48</a:t>
            </a:fld>
            <a:endParaRPr lang="fi-FI"/>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49</a:t>
            </a:fld>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5</a:t>
            </a:fld>
            <a:endParaRPr lang="fi-FI"/>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50</a:t>
            </a:fld>
            <a:endParaRPr lang="fi-FI"/>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51</a:t>
            </a:fld>
            <a:endParaRPr lang="fi-FI"/>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i-FI" sz="1200" kern="1200" dirty="0">
              <a:solidFill>
                <a:schemeClr val="tx1"/>
              </a:solidFill>
              <a:effectLst/>
              <a:latin typeface="+mn-lt"/>
              <a:ea typeface="+mn-ea"/>
              <a:cs typeface="+mn-cs"/>
            </a:endParaRPr>
          </a:p>
          <a:p>
            <a:pPr lvl="0"/>
            <a:endParaRPr lang="fi-FI" sz="1200" kern="1200" dirty="0">
              <a:solidFill>
                <a:schemeClr val="tx1"/>
              </a:solidFill>
              <a:effectLst/>
              <a:latin typeface="+mn-lt"/>
              <a:ea typeface="+mn-ea"/>
              <a:cs typeface="+mn-cs"/>
            </a:endParaRPr>
          </a:p>
          <a:p>
            <a:pPr lvl="0"/>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52</a:t>
            </a:fld>
            <a:endParaRPr lang="fi-FI"/>
          </a:p>
        </p:txBody>
      </p:sp>
    </p:spTree>
    <p:extLst>
      <p:ext uri="{BB962C8B-B14F-4D97-AF65-F5344CB8AC3E}">
        <p14:creationId xmlns:p14="http://schemas.microsoft.com/office/powerpoint/2010/main" val="36607060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53</a:t>
            </a:fld>
            <a:endParaRPr lang="fi-FI"/>
          </a:p>
        </p:txBody>
      </p:sp>
    </p:spTree>
    <p:extLst>
      <p:ext uri="{BB962C8B-B14F-4D97-AF65-F5344CB8AC3E}">
        <p14:creationId xmlns:p14="http://schemas.microsoft.com/office/powerpoint/2010/main" val="6862184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54</a:t>
            </a:fld>
            <a:endParaRPr lang="fi-FI"/>
          </a:p>
        </p:txBody>
      </p:sp>
    </p:spTree>
    <p:extLst>
      <p:ext uri="{BB962C8B-B14F-4D97-AF65-F5344CB8AC3E}">
        <p14:creationId xmlns:p14="http://schemas.microsoft.com/office/powerpoint/2010/main" val="10122027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55</a:t>
            </a:fld>
            <a:endParaRPr lang="fi-FI"/>
          </a:p>
        </p:txBody>
      </p:sp>
    </p:spTree>
    <p:extLst>
      <p:ext uri="{BB962C8B-B14F-4D97-AF65-F5344CB8AC3E}">
        <p14:creationId xmlns:p14="http://schemas.microsoft.com/office/powerpoint/2010/main" val="106396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6</a:t>
            </a:fld>
            <a:endParaRPr lang="fi-FI"/>
          </a:p>
        </p:txBody>
      </p:sp>
    </p:spTree>
    <p:extLst>
      <p:ext uri="{BB962C8B-B14F-4D97-AF65-F5344CB8AC3E}">
        <p14:creationId xmlns:p14="http://schemas.microsoft.com/office/powerpoint/2010/main" val="184961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7</a:t>
            </a:fld>
            <a:endParaRPr lang="fi-FI"/>
          </a:p>
        </p:txBody>
      </p:sp>
    </p:spTree>
    <p:extLst>
      <p:ext uri="{BB962C8B-B14F-4D97-AF65-F5344CB8AC3E}">
        <p14:creationId xmlns:p14="http://schemas.microsoft.com/office/powerpoint/2010/main" val="392326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Yläkuvassa eriste ei liene tiiviisti kiinni taustassa</a:t>
            </a:r>
          </a:p>
          <a:p>
            <a:r>
              <a:rPr lang="fi-FI"/>
              <a:t>Alakuvassa mineraalivillan asennusta muovieristeen ulkopuolelle</a:t>
            </a:r>
          </a:p>
        </p:txBody>
      </p:sp>
      <p:sp>
        <p:nvSpPr>
          <p:cNvPr id="4" name="Dian numeron paikkamerkki 3"/>
          <p:cNvSpPr>
            <a:spLocks noGrp="1"/>
          </p:cNvSpPr>
          <p:nvPr>
            <p:ph type="sldNum" sz="quarter" idx="5"/>
          </p:nvPr>
        </p:nvSpPr>
        <p:spPr/>
        <p:txBody>
          <a:bodyPr/>
          <a:lstStyle/>
          <a:p>
            <a:fld id="{364B4A2A-B6C3-4423-87B3-B387B0B19062}" type="slidenum">
              <a:rPr lang="fi-FI" smtClean="0"/>
              <a:pPr/>
              <a:t>8</a:t>
            </a:fld>
            <a:endParaRPr lang="fi-FI"/>
          </a:p>
        </p:txBody>
      </p:sp>
    </p:spTree>
    <p:extLst>
      <p:ext uri="{BB962C8B-B14F-4D97-AF65-F5344CB8AC3E}">
        <p14:creationId xmlns:p14="http://schemas.microsoft.com/office/powerpoint/2010/main" val="317783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fi-FI"/>
          </a:p>
        </p:txBody>
      </p:sp>
    </p:spTree>
    <p:extLst>
      <p:ext uri="{BB962C8B-B14F-4D97-AF65-F5344CB8AC3E}">
        <p14:creationId xmlns:p14="http://schemas.microsoft.com/office/powerpoint/2010/main" val="3123520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finland.buildupskills.eu/" TargetMode="External"/><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finland.buildupskills.eu/" TargetMode="External"/><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53332" y="6165304"/>
            <a:ext cx="2622356" cy="504000"/>
          </a:xfrm>
          <a:prstGeom prst="rect">
            <a:avLst/>
          </a:prstGeom>
        </p:spPr>
      </p:pic>
      <p:sp>
        <p:nvSpPr>
          <p:cNvPr id="2" name="Title 1"/>
          <p:cNvSpPr>
            <a:spLocks noGrp="1"/>
          </p:cNvSpPr>
          <p:nvPr>
            <p:ph type="ctrTitle"/>
          </p:nvPr>
        </p:nvSpPr>
        <p:spPr>
          <a:xfrm>
            <a:off x="468313" y="3573016"/>
            <a:ext cx="8207375" cy="1656184"/>
          </a:xfrm>
        </p:spPr>
        <p:txBody>
          <a:bodyPr/>
          <a:lstStyle>
            <a:lvl1pPr algn="ctr">
              <a:defRPr/>
            </a:lvl1pPr>
          </a:lstStyle>
          <a:p>
            <a:r>
              <a:rPr lang="fi-FI"/>
              <a:t>Muokkaa ots. perustyyl. napsautt.</a:t>
            </a:r>
          </a:p>
        </p:txBody>
      </p:sp>
    </p:spTree>
    <p:extLst>
      <p:ext uri="{BB962C8B-B14F-4D97-AF65-F5344CB8AC3E}">
        <p14:creationId xmlns:p14="http://schemas.microsoft.com/office/powerpoint/2010/main" val="293535720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fi-FI"/>
              <a:t>Muokkaa ots. perustyyl. napsautt.</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Tree>
    <p:extLst>
      <p:ext uri="{BB962C8B-B14F-4D97-AF65-F5344CB8AC3E}">
        <p14:creationId xmlns:p14="http://schemas.microsoft.com/office/powerpoint/2010/main" val="30377160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9" name="Sisällön paikkamerkki 8"/>
          <p:cNvSpPr>
            <a:spLocks noGrp="1"/>
          </p:cNvSpPr>
          <p:nvPr>
            <p:ph sz="quarter" idx="11"/>
          </p:nvPr>
        </p:nvSpPr>
        <p:spPr>
          <a:xfrm>
            <a:off x="900114" y="1484784"/>
            <a:ext cx="3707221" cy="44524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p:cNvSpPr>
            <a:spLocks noGrp="1"/>
          </p:cNvSpPr>
          <p:nvPr>
            <p:ph sz="quarter" idx="12"/>
          </p:nvPr>
        </p:nvSpPr>
        <p:spPr>
          <a:xfrm>
            <a:off x="5003801" y="1484784"/>
            <a:ext cx="3708808" cy="44524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37742812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08359749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949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7936489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1610970237"/>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264523433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4156929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297546857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94741895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idx="1"/>
          </p:nvPr>
        </p:nvSpPr>
        <p:spPr>
          <a:xfrm>
            <a:off x="446088" y="1484784"/>
            <a:ext cx="8229600" cy="455831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75693212"/>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275842203"/>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109525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Tree>
    <p:extLst>
      <p:ext uri="{BB962C8B-B14F-4D97-AF65-F5344CB8AC3E}">
        <p14:creationId xmlns:p14="http://schemas.microsoft.com/office/powerpoint/2010/main" val="421454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713370636"/>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267174"/>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11" name="TextBox 2">
            <a:hlinkClick r:id="rId2"/>
            <a:extLst>
              <a:ext uri="{FF2B5EF4-FFF2-40B4-BE49-F238E27FC236}">
                <a16:creationId xmlns:a16="http://schemas.microsoft.com/office/drawing/2014/main" id="{6B09D904-05CC-4680-A9DF-5FF7CBD4B3CF}"/>
              </a:ext>
            </a:extLst>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2" name="TextBox 9">
            <a:hlinkClick r:id="rId3"/>
            <a:extLst>
              <a:ext uri="{FF2B5EF4-FFF2-40B4-BE49-F238E27FC236}">
                <a16:creationId xmlns:a16="http://schemas.microsoft.com/office/drawing/2014/main" id="{D0C9C19C-9D7A-4A0D-A712-EAA34BAD2646}"/>
              </a:ext>
            </a:extLst>
          </p:cNvPr>
          <p:cNvSpPr txBox="1"/>
          <p:nvPr userDrawn="1"/>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Tree>
    <p:extLst>
      <p:ext uri="{BB962C8B-B14F-4D97-AF65-F5344CB8AC3E}">
        <p14:creationId xmlns:p14="http://schemas.microsoft.com/office/powerpoint/2010/main" val="338061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Tree>
    <p:extLst>
      <p:ext uri="{BB962C8B-B14F-4D97-AF65-F5344CB8AC3E}">
        <p14:creationId xmlns:p14="http://schemas.microsoft.com/office/powerpoint/2010/main" val="1375189242"/>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565539218"/>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fi-FI"/>
              <a:t>Muokkaa ots. perustyyl. napsautt.</a:t>
            </a:r>
          </a:p>
        </p:txBody>
      </p:sp>
    </p:spTree>
    <p:extLst>
      <p:ext uri="{BB962C8B-B14F-4D97-AF65-F5344CB8AC3E}">
        <p14:creationId xmlns:p14="http://schemas.microsoft.com/office/powerpoint/2010/main" val="1498086513"/>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75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fi-FI"/>
              <a:t>Muokkaa ots. perustyyl. napsautt.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38196844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sz="half" idx="1"/>
          </p:nvPr>
        </p:nvSpPr>
        <p:spPr>
          <a:xfrm>
            <a:off x="457200" y="1484784"/>
            <a:ext cx="4038600"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p:nvPr>
        </p:nvSpPr>
        <p:spPr>
          <a:xfrm>
            <a:off x="4648200" y="1484784"/>
            <a:ext cx="4038600"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34277579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4" name="Content Placeholder 3"/>
          <p:cNvSpPr>
            <a:spLocks noGrp="1"/>
          </p:cNvSpPr>
          <p:nvPr>
            <p:ph sz="half" idx="2"/>
          </p:nvPr>
        </p:nvSpPr>
        <p:spPr>
          <a:xfrm>
            <a:off x="457200" y="1412776"/>
            <a:ext cx="8218488" cy="4608512"/>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4456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4" name="Content Placeholder 3"/>
          <p:cNvSpPr>
            <a:spLocks noGrp="1"/>
          </p:cNvSpPr>
          <p:nvPr>
            <p:ph sz="half" idx="2"/>
          </p:nvPr>
        </p:nvSpPr>
        <p:spPr>
          <a:xfrm>
            <a:off x="5580112" y="1484785"/>
            <a:ext cx="31066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icture Placeholder 8"/>
          <p:cNvSpPr>
            <a:spLocks noGrp="1"/>
          </p:cNvSpPr>
          <p:nvPr>
            <p:ph type="pic" sz="quarter" idx="13"/>
          </p:nvPr>
        </p:nvSpPr>
        <p:spPr>
          <a:xfrm>
            <a:off x="468313" y="1484784"/>
            <a:ext cx="4895775" cy="4608512"/>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9235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9228224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48791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4" name="Content Placeholder 3"/>
          <p:cNvSpPr>
            <a:spLocks noGrp="1"/>
          </p:cNvSpPr>
          <p:nvPr>
            <p:ph sz="half" idx="2"/>
          </p:nvPr>
        </p:nvSpPr>
        <p:spPr>
          <a:xfrm>
            <a:off x="457200" y="1475493"/>
            <a:ext cx="8218488" cy="3537684"/>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1" name="TextBox 2">
            <a:hlinkClick r:id="rId2"/>
            <a:extLst>
              <a:ext uri="{FF2B5EF4-FFF2-40B4-BE49-F238E27FC236}">
                <a16:creationId xmlns:a16="http://schemas.microsoft.com/office/drawing/2014/main" id="{91CF3048-007B-4435-9CC7-CD2158DF5132}"/>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2" name="TextBox 9">
            <a:hlinkClick r:id="rId3"/>
            <a:extLst>
              <a:ext uri="{FF2B5EF4-FFF2-40B4-BE49-F238E27FC236}">
                <a16:creationId xmlns:a16="http://schemas.microsoft.com/office/drawing/2014/main" id="{9A48CA6F-E840-495E-87E6-BE9CE3842D94}"/>
              </a:ext>
            </a:extLst>
          </p:cNvPr>
          <p:cNvSpPr txBox="1"/>
          <p:nvPr/>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
        <p:nvSpPr>
          <p:cNvPr id="13" name="TextBox 2">
            <a:hlinkClick r:id="rId2"/>
            <a:extLst>
              <a:ext uri="{FF2B5EF4-FFF2-40B4-BE49-F238E27FC236}">
                <a16:creationId xmlns:a16="http://schemas.microsoft.com/office/drawing/2014/main" id="{7A80BE35-8F4E-463F-8C81-C85954B1CACA}"/>
              </a:ext>
            </a:extLst>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5" name="TextBox 9">
            <a:hlinkClick r:id="rId3"/>
            <a:extLst>
              <a:ext uri="{FF2B5EF4-FFF2-40B4-BE49-F238E27FC236}">
                <a16:creationId xmlns:a16="http://schemas.microsoft.com/office/drawing/2014/main" id="{AAE5C8C1-91BA-414E-BAF6-1C51E54792DC}"/>
              </a:ext>
            </a:extLst>
          </p:cNvPr>
          <p:cNvSpPr txBox="1"/>
          <p:nvPr userDrawn="1"/>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Tree>
    <p:extLst>
      <p:ext uri="{BB962C8B-B14F-4D97-AF65-F5344CB8AC3E}">
        <p14:creationId xmlns:p14="http://schemas.microsoft.com/office/powerpoint/2010/main" val="316780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588963"/>
          </a:xfrm>
          <a:prstGeom prst="rect">
            <a:avLst/>
          </a:prstGeom>
        </p:spPr>
        <p:txBody>
          <a:bodyPr vert="horz" lIns="0" tIns="0" rIns="0" bIns="0" rtlCol="0" anchor="t" anchorCtr="0">
            <a:normAutofit/>
          </a:bodyPr>
          <a:lstStyle/>
          <a:p>
            <a:r>
              <a:rPr lang="fi-FI"/>
              <a:t>Muokkaa ots. perustyyl. napsautt.</a:t>
            </a:r>
          </a:p>
        </p:txBody>
      </p:sp>
      <p:sp>
        <p:nvSpPr>
          <p:cNvPr id="3" name="Text Placeholder 2"/>
          <p:cNvSpPr>
            <a:spLocks noGrp="1"/>
          </p:cNvSpPr>
          <p:nvPr>
            <p:ph type="body" idx="1"/>
          </p:nvPr>
        </p:nvSpPr>
        <p:spPr>
          <a:xfrm>
            <a:off x="446088" y="1292774"/>
            <a:ext cx="8229600" cy="4750328"/>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15" name="Picture 14"/>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053332" y="6165304"/>
            <a:ext cx="2622356" cy="504000"/>
          </a:xfrm>
          <a:prstGeom prst="rect">
            <a:avLst/>
          </a:prstGeom>
        </p:spPr>
      </p:pic>
      <p:sp>
        <p:nvSpPr>
          <p:cNvPr id="16" name="Date Placeholder 3">
            <a:extLst>
              <a:ext uri="{FF2B5EF4-FFF2-40B4-BE49-F238E27FC236}">
                <a16:creationId xmlns:a16="http://schemas.microsoft.com/office/drawing/2014/main" id="{A247A69D-3DAD-4B54-A2C3-838B2D7DA526}"/>
              </a:ext>
            </a:extLst>
          </p:cNvPr>
          <p:cNvSpPr txBox="1">
            <a:spLocks/>
          </p:cNvSpPr>
          <p:nvPr userDrawn="1"/>
        </p:nvSpPr>
        <p:spPr>
          <a:xfrm>
            <a:off x="859681" y="6467741"/>
            <a:ext cx="635833" cy="144000"/>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dirty="0"/>
              <a:t>2020</a:t>
            </a:r>
          </a:p>
        </p:txBody>
      </p:sp>
      <p:sp>
        <p:nvSpPr>
          <p:cNvPr id="19" name="Slide Number Placeholder 5">
            <a:extLst>
              <a:ext uri="{FF2B5EF4-FFF2-40B4-BE49-F238E27FC236}">
                <a16:creationId xmlns:a16="http://schemas.microsoft.com/office/drawing/2014/main" id="{73595764-0CCE-4B4B-99C3-E0345B569708}"/>
              </a:ext>
            </a:extLst>
          </p:cNvPr>
          <p:cNvSpPr txBox="1">
            <a:spLocks/>
          </p:cNvSpPr>
          <p:nvPr userDrawn="1"/>
        </p:nvSpPr>
        <p:spPr>
          <a:xfrm>
            <a:off x="500411" y="6468444"/>
            <a:ext cx="359271" cy="143297"/>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z="1200" smtClean="0"/>
              <a:pPr/>
              <a:t>‹#›</a:t>
            </a:fld>
            <a:endParaRPr lang="fi-FI" sz="1200"/>
          </a:p>
        </p:txBody>
      </p:sp>
    </p:spTree>
    <p:extLst>
      <p:ext uri="{BB962C8B-B14F-4D97-AF65-F5344CB8AC3E}">
        <p14:creationId xmlns:p14="http://schemas.microsoft.com/office/powerpoint/2010/main" val="22608794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
        <p:nvSpPr>
          <p:cNvPr id="16" name="Date Placeholder 3">
            <a:extLst>
              <a:ext uri="{FF2B5EF4-FFF2-40B4-BE49-F238E27FC236}">
                <a16:creationId xmlns:a16="http://schemas.microsoft.com/office/drawing/2014/main" id="{CF565980-F6E6-4B4C-B5CF-10435360B80A}"/>
              </a:ext>
            </a:extLst>
          </p:cNvPr>
          <p:cNvSpPr txBox="1">
            <a:spLocks/>
          </p:cNvSpPr>
          <p:nvPr userDrawn="1"/>
        </p:nvSpPr>
        <p:spPr>
          <a:xfrm>
            <a:off x="859681" y="6467741"/>
            <a:ext cx="635833" cy="144000"/>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dirty="0"/>
              <a:t>2020</a:t>
            </a:r>
          </a:p>
        </p:txBody>
      </p:sp>
      <p:sp>
        <p:nvSpPr>
          <p:cNvPr id="19" name="Slide Number Placeholder 5">
            <a:extLst>
              <a:ext uri="{FF2B5EF4-FFF2-40B4-BE49-F238E27FC236}">
                <a16:creationId xmlns:a16="http://schemas.microsoft.com/office/drawing/2014/main" id="{449110B2-B158-4C6C-8F80-E46609CD6057}"/>
              </a:ext>
            </a:extLst>
          </p:cNvPr>
          <p:cNvSpPr txBox="1">
            <a:spLocks/>
          </p:cNvSpPr>
          <p:nvPr userDrawn="1"/>
        </p:nvSpPr>
        <p:spPr>
          <a:xfrm>
            <a:off x="500411" y="6468444"/>
            <a:ext cx="359271" cy="143297"/>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z="1200" smtClean="0"/>
              <a:pPr/>
              <a:t>‹#›</a:t>
            </a:fld>
            <a:endParaRPr lang="fi-FI" sz="1200"/>
          </a:p>
        </p:txBody>
      </p:sp>
    </p:spTree>
    <p:extLst>
      <p:ext uri="{BB962C8B-B14F-4D97-AF65-F5344CB8AC3E}">
        <p14:creationId xmlns:p14="http://schemas.microsoft.com/office/powerpoint/2010/main" val="33794259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58.jpe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69.wmf"/></Relationships>
</file>

<file path=ppt/slides/_rels/slide35.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18" Type="http://schemas.openxmlformats.org/officeDocument/2006/relationships/image" Target="../media/image85.svg"/><Relationship Id="rId3" Type="http://schemas.openxmlformats.org/officeDocument/2006/relationships/notesSlide" Target="../notesSlides/notesSlide36.xml"/><Relationship Id="rId7" Type="http://schemas.openxmlformats.org/officeDocument/2006/relationships/image" Target="../media/image74.sv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slideLayout" Target="../slideLayouts/slideLayout22.xml"/><Relationship Id="rId16" Type="http://schemas.openxmlformats.org/officeDocument/2006/relationships/image" Target="../media/image83.svg"/><Relationship Id="rId1" Type="http://schemas.openxmlformats.org/officeDocument/2006/relationships/tags" Target="../tags/tag1.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1.svg"/></Relationships>
</file>

<file path=ppt/slides/_rels/slide37.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7.svg"/><Relationship Id="rId3" Type="http://schemas.openxmlformats.org/officeDocument/2006/relationships/notesSlide" Target="../notesSlides/notesSlide37.xml"/><Relationship Id="rId7" Type="http://schemas.openxmlformats.org/officeDocument/2006/relationships/image" Target="../media/image74.svg"/><Relationship Id="rId12" Type="http://schemas.openxmlformats.org/officeDocument/2006/relationships/image" Target="../media/image86.png"/><Relationship Id="rId2" Type="http://schemas.openxmlformats.org/officeDocument/2006/relationships/slideLayout" Target="../slideLayouts/slideLayout22.xml"/><Relationship Id="rId1" Type="http://schemas.openxmlformats.org/officeDocument/2006/relationships/tags" Target="../tags/tag2.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5.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4.png"/></Relationships>
</file>

<file path=ppt/slides/_rels/slide3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18" Type="http://schemas.openxmlformats.org/officeDocument/2006/relationships/image" Target="../media/image85.svg"/><Relationship Id="rId3" Type="http://schemas.openxmlformats.org/officeDocument/2006/relationships/notesSlide" Target="../notesSlides/notesSlide38.xml"/><Relationship Id="rId7" Type="http://schemas.openxmlformats.org/officeDocument/2006/relationships/image" Target="../media/image74.sv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slideLayout" Target="../slideLayouts/slideLayout22.xml"/><Relationship Id="rId16" Type="http://schemas.openxmlformats.org/officeDocument/2006/relationships/image" Target="../media/image83.svg"/><Relationship Id="rId1" Type="http://schemas.openxmlformats.org/officeDocument/2006/relationships/tags" Target="../tags/tag3.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1.svg"/></Relationships>
</file>

<file path=ppt/slides/_rels/slide39.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90.jpeg"/></Relationships>
</file>

<file path=ppt/slides/_rels/slide41.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png"/><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image" Target="../media/image94.png"/><Relationship Id="rId5" Type="http://schemas.openxmlformats.org/officeDocument/2006/relationships/image" Target="../media/image93.jpeg"/><Relationship Id="rId4" Type="http://schemas.openxmlformats.org/officeDocument/2006/relationships/image" Target="../media/image92.jpe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4.xml"/><Relationship Id="rId1" Type="http://schemas.openxmlformats.org/officeDocument/2006/relationships/slideLayout" Target="../slideLayouts/slideLayout1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5.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fi-FI" sz="3500" dirty="0"/>
            </a:br>
            <a:r>
              <a:rPr lang="ru-RU" sz="3500" dirty="0"/>
              <a:t>Изоляция и герметизация</a:t>
            </a:r>
            <a:endParaRPr lang="fi-FI" sz="2700" dirty="0"/>
          </a:p>
        </p:txBody>
      </p:sp>
    </p:spTree>
    <p:extLst>
      <p:ext uri="{BB962C8B-B14F-4D97-AF65-F5344CB8AC3E}">
        <p14:creationId xmlns:p14="http://schemas.microsoft.com/office/powerpoint/2010/main" val="123226270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ru-RU" dirty="0"/>
              <a:t>Изоляция верхних перекрытий</a:t>
            </a:r>
            <a:endParaRPr lang="fi-FI" dirty="0"/>
          </a:p>
        </p:txBody>
      </p:sp>
    </p:spTree>
    <p:extLst>
      <p:ext uri="{BB962C8B-B14F-4D97-AF65-F5344CB8AC3E}">
        <p14:creationId xmlns:p14="http://schemas.microsoft.com/office/powerpoint/2010/main" val="38475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59740"/>
          </a:xfrm>
        </p:spPr>
        <p:txBody>
          <a:bodyPr/>
          <a:lstStyle/>
          <a:p>
            <a:r>
              <a:rPr lang="ru-RU" dirty="0"/>
              <a:t>Изоляция верхних перекрытий</a:t>
            </a:r>
            <a:endParaRPr lang="fi-FI" dirty="0"/>
          </a:p>
        </p:txBody>
      </p:sp>
      <p:sp>
        <p:nvSpPr>
          <p:cNvPr id="3" name="Content Placeholder 2"/>
          <p:cNvSpPr>
            <a:spLocks noGrp="1"/>
          </p:cNvSpPr>
          <p:nvPr>
            <p:ph idx="1"/>
          </p:nvPr>
        </p:nvSpPr>
        <p:spPr>
          <a:xfrm>
            <a:off x="457200" y="1461246"/>
            <a:ext cx="5773271" cy="4521099"/>
          </a:xfrm>
        </p:spPr>
        <p:txBody>
          <a:bodyPr vert="horz" lIns="0" tIns="0" rIns="0" bIns="0" rtlCol="0" anchor="t">
            <a:normAutofit fontScale="85000" lnSpcReduction="20000"/>
          </a:bodyPr>
          <a:lstStyle/>
          <a:p>
            <a:r>
              <a:rPr lang="ru-RU" sz="2400" dirty="0"/>
              <a:t>Устанавливается </a:t>
            </a:r>
            <a:r>
              <a:rPr lang="ru-RU" sz="2400" dirty="0" err="1"/>
              <a:t>пароизоляция</a:t>
            </a:r>
            <a:r>
              <a:rPr lang="ru-RU" sz="2400" dirty="0"/>
              <a:t> и швы заделываются скотчем и / или обжимом.</a:t>
            </a:r>
          </a:p>
          <a:p>
            <a:r>
              <a:rPr lang="ru-RU" sz="2400" dirty="0"/>
              <a:t>Компрессионное соединение </a:t>
            </a:r>
            <a:r>
              <a:rPr lang="ru-RU" sz="2400" dirty="0" err="1"/>
              <a:t>пароизоляции</a:t>
            </a:r>
            <a:r>
              <a:rPr lang="ru-RU" sz="2400" dirty="0"/>
              <a:t> создается путем прикручивания двух стержней друг к другу без </a:t>
            </a:r>
            <a:r>
              <a:rPr lang="ru-RU" sz="2400" dirty="0" err="1"/>
              <a:t>нахлыста</a:t>
            </a:r>
            <a:r>
              <a:rPr lang="ru-RU" sz="2400" dirty="0"/>
              <a:t> пароизоляционного пластика.</a:t>
            </a:r>
          </a:p>
          <a:p>
            <a:r>
              <a:rPr lang="ru-RU" sz="2400" dirty="0"/>
              <a:t>Жесткий диск на воротнике уменьшает провисание изоляции.</a:t>
            </a:r>
          </a:p>
          <a:p>
            <a:r>
              <a:rPr lang="ru-RU" sz="2400" dirty="0"/>
              <a:t>Утеплитель можно надуть прямо на </a:t>
            </a:r>
            <a:r>
              <a:rPr lang="ru-RU" sz="2400" dirty="0" err="1"/>
              <a:t>пароизоляцию</a:t>
            </a:r>
            <a:r>
              <a:rPr lang="ru-RU" sz="2400" dirty="0"/>
              <a:t> или ДВП.</a:t>
            </a:r>
          </a:p>
          <a:p>
            <a:r>
              <a:rPr lang="ru-RU" sz="2400" dirty="0"/>
              <a:t>Или под этим установить слой листовой ваты толщиной около 20 см.</a:t>
            </a:r>
          </a:p>
          <a:p>
            <a:r>
              <a:rPr lang="ru-RU" sz="2400" dirty="0"/>
              <a:t>Под диагональные стержни необходимо установить направляющие или под диагональными стержнем плотно запечатать выдутую вату.</a:t>
            </a:r>
            <a:endParaRPr lang="fi-FI" sz="2400" dirty="0">
              <a:cs typeface="Arial"/>
            </a:endParaRPr>
          </a:p>
        </p:txBody>
      </p:sp>
      <p:grpSp>
        <p:nvGrpSpPr>
          <p:cNvPr id="5" name="Group 4">
            <a:extLst>
              <a:ext uri="{FF2B5EF4-FFF2-40B4-BE49-F238E27FC236}">
                <a16:creationId xmlns:a16="http://schemas.microsoft.com/office/drawing/2014/main" id="{F74EA53E-A138-49DD-98C0-618CDA0C3BD9}"/>
              </a:ext>
            </a:extLst>
          </p:cNvPr>
          <p:cNvGrpSpPr/>
          <p:nvPr/>
        </p:nvGrpSpPr>
        <p:grpSpPr>
          <a:xfrm>
            <a:off x="6154142" y="1311442"/>
            <a:ext cx="2713131" cy="4174958"/>
            <a:chOff x="6373619" y="1424021"/>
            <a:chExt cx="2670369" cy="4051126"/>
          </a:xfrm>
        </p:grpSpPr>
        <p:pic>
          <p:nvPicPr>
            <p:cNvPr id="6" name="Kuva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74805" y="1424021"/>
              <a:ext cx="2633464" cy="1899210"/>
            </a:xfrm>
            <a:prstGeom prst="rect">
              <a:avLst/>
            </a:prstGeom>
          </p:spPr>
        </p:pic>
        <p:pic>
          <p:nvPicPr>
            <p:cNvPr id="7" name="Kuva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73619" y="3575936"/>
              <a:ext cx="2670369" cy="1899211"/>
            </a:xfrm>
            <a:prstGeom prst="rect">
              <a:avLst/>
            </a:prstGeom>
          </p:spPr>
        </p:pic>
      </p:grpSp>
      <p:sp>
        <p:nvSpPr>
          <p:cNvPr id="4" name="Suorakulmio 3">
            <a:extLst>
              <a:ext uri="{FF2B5EF4-FFF2-40B4-BE49-F238E27FC236}">
                <a16:creationId xmlns:a16="http://schemas.microsoft.com/office/drawing/2014/main" id="{3E111179-49EE-44A5-8CA2-0E8E6D2F6224}"/>
              </a:ext>
            </a:extLst>
          </p:cNvPr>
          <p:cNvSpPr/>
          <p:nvPr/>
        </p:nvSpPr>
        <p:spPr>
          <a:xfrm>
            <a:off x="8824511" y="4946573"/>
            <a:ext cx="319489" cy="53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7">
            <a:extLst>
              <a:ext uri="{FF2B5EF4-FFF2-40B4-BE49-F238E27FC236}">
                <a16:creationId xmlns:a16="http://schemas.microsoft.com/office/drawing/2014/main" id="{869BB8BE-A066-4024-8AFA-060F57EF7C15}"/>
              </a:ext>
            </a:extLst>
          </p:cNvPr>
          <p:cNvSpPr txBox="1"/>
          <p:nvPr/>
        </p:nvSpPr>
        <p:spPr>
          <a:xfrm rot="16200000">
            <a:off x="8168833" y="3818358"/>
            <a:ext cx="1366080" cy="246221"/>
          </a:xfrm>
          <a:prstGeom prst="rect">
            <a:avLst/>
          </a:prstGeom>
          <a:noFill/>
        </p:spPr>
        <p:txBody>
          <a:bodyPr wrap="none" rtlCol="0">
            <a:spAutoFit/>
          </a:bodyPr>
          <a:lstStyle/>
          <a:p>
            <a:r>
              <a:rPr lang="ru-RU" sz="1000" dirty="0">
                <a:solidFill>
                  <a:schemeClr val="tx2">
                    <a:lumMod val="50000"/>
                    <a:lumOff val="50000"/>
                  </a:schemeClr>
                </a:solidFill>
              </a:rPr>
              <a:t>Рис.: </a:t>
            </a:r>
            <a:r>
              <a:rPr lang="ru-RU" sz="1000" dirty="0" err="1">
                <a:solidFill>
                  <a:schemeClr val="tx2">
                    <a:lumMod val="50000"/>
                    <a:lumOff val="50000"/>
                  </a:schemeClr>
                </a:solidFill>
              </a:rPr>
              <a:t>Хейди</a:t>
            </a:r>
            <a:r>
              <a:rPr lang="ru-RU" sz="1000" dirty="0">
                <a:solidFill>
                  <a:schemeClr val="tx2">
                    <a:lumMod val="50000"/>
                    <a:lumOff val="50000"/>
                  </a:schemeClr>
                </a:solidFill>
              </a:rPr>
              <a:t> </a:t>
            </a:r>
            <a:r>
              <a:rPr lang="ru-RU" sz="1000" dirty="0" err="1">
                <a:solidFill>
                  <a:schemeClr val="tx2">
                    <a:lumMod val="50000"/>
                    <a:lumOff val="50000"/>
                  </a:schemeClr>
                </a:solidFill>
              </a:rPr>
              <a:t>Сумкин</a:t>
            </a:r>
            <a:endParaRPr lang="fi-FI" sz="1000" dirty="0">
              <a:solidFill>
                <a:schemeClr val="tx2">
                  <a:lumMod val="50000"/>
                  <a:lumOff val="50000"/>
                </a:schemeClr>
              </a:solidFill>
            </a:endParaRPr>
          </a:p>
        </p:txBody>
      </p:sp>
    </p:spTree>
    <p:extLst>
      <p:ext uri="{BB962C8B-B14F-4D97-AF65-F5344CB8AC3E}">
        <p14:creationId xmlns:p14="http://schemas.microsoft.com/office/powerpoint/2010/main" val="388041195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59740"/>
          </a:xfrm>
        </p:spPr>
        <p:txBody>
          <a:bodyPr/>
          <a:lstStyle/>
          <a:p>
            <a:r>
              <a:rPr lang="ru-RU" dirty="0"/>
              <a:t>Изоляция верхних подошв</a:t>
            </a:r>
            <a:endParaRPr lang="fi-FI" dirty="0"/>
          </a:p>
        </p:txBody>
      </p:sp>
      <p:sp>
        <p:nvSpPr>
          <p:cNvPr id="3" name="Content Placeholder 2"/>
          <p:cNvSpPr>
            <a:spLocks noGrp="1"/>
          </p:cNvSpPr>
          <p:nvPr>
            <p:ph idx="1"/>
          </p:nvPr>
        </p:nvSpPr>
        <p:spPr>
          <a:xfrm>
            <a:off x="457200" y="1425844"/>
            <a:ext cx="4855822" cy="4556502"/>
          </a:xfrm>
        </p:spPr>
        <p:txBody>
          <a:bodyPr vert="horz" lIns="0" tIns="0" rIns="0" bIns="0" rtlCol="0" anchor="t">
            <a:normAutofit/>
          </a:bodyPr>
          <a:lstStyle/>
          <a:p>
            <a:r>
              <a:rPr lang="ru-RU" dirty="0"/>
              <a:t>Сосульки на карнизе - признак утечки тепла.</a:t>
            </a:r>
          </a:p>
          <a:p>
            <a:r>
              <a:rPr lang="ru-RU" dirty="0"/>
              <a:t>В морозную погоду снег тает снизу и замерзает на карнизе.</a:t>
            </a:r>
            <a:endParaRPr lang="fi-FI" dirty="0">
              <a:cs typeface="Arial"/>
            </a:endParaRPr>
          </a:p>
        </p:txBody>
      </p:sp>
      <p:pic>
        <p:nvPicPr>
          <p:cNvPr id="6" name="Kuva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51102" y="1378425"/>
            <a:ext cx="3548965" cy="2728586"/>
          </a:xfrm>
          <a:prstGeom prst="roundRect">
            <a:avLst/>
          </a:prstGeom>
        </p:spPr>
      </p:pic>
    </p:spTree>
    <p:extLst>
      <p:ext uri="{BB962C8B-B14F-4D97-AF65-F5344CB8AC3E}">
        <p14:creationId xmlns:p14="http://schemas.microsoft.com/office/powerpoint/2010/main" val="1987799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59740"/>
          </a:xfrm>
        </p:spPr>
        <p:txBody>
          <a:bodyPr>
            <a:normAutofit fontScale="90000"/>
          </a:bodyPr>
          <a:lstStyle/>
          <a:p>
            <a:r>
              <a:rPr lang="ru-RU" dirty="0"/>
              <a:t>Работы по теплоизоляции плоской кровли</a:t>
            </a:r>
            <a:endParaRPr lang="fi-FI" dirty="0"/>
          </a:p>
        </p:txBody>
      </p:sp>
      <p:sp>
        <p:nvSpPr>
          <p:cNvPr id="3" name="Content Placeholder 2"/>
          <p:cNvSpPr>
            <a:spLocks noGrp="1"/>
          </p:cNvSpPr>
          <p:nvPr>
            <p:ph idx="1"/>
          </p:nvPr>
        </p:nvSpPr>
        <p:spPr>
          <a:xfrm>
            <a:off x="457200" y="1425844"/>
            <a:ext cx="8345685" cy="4556502"/>
          </a:xfrm>
        </p:spPr>
        <p:txBody>
          <a:bodyPr vert="horz" lIns="0" tIns="0" rIns="0" bIns="0" rtlCol="0" anchor="t">
            <a:normAutofit fontScale="92500" lnSpcReduction="20000"/>
          </a:bodyPr>
          <a:lstStyle/>
          <a:p>
            <a:r>
              <a:rPr lang="ru-RU" dirty="0"/>
              <a:t>Теплоизоляция плоских крыш выполняется, например, из легкого гравия, твердой минеральной ваты, пластиковой изоляции или их комбинаций.</a:t>
            </a:r>
          </a:p>
          <a:p>
            <a:r>
              <a:rPr lang="ru-RU" dirty="0"/>
              <a:t>При установке </a:t>
            </a:r>
            <a:r>
              <a:rPr lang="ru-RU" dirty="0" err="1"/>
              <a:t>минваты</a:t>
            </a:r>
            <a:r>
              <a:rPr lang="ru-RU" dirty="0"/>
              <a:t> необходимо учесть усиление у проходов.</a:t>
            </a:r>
          </a:p>
          <a:p>
            <a:r>
              <a:rPr lang="ru-RU" dirty="0"/>
              <a:t>Решение по вентиляции конструкций должно быть тщательно продумано.</a:t>
            </a:r>
          </a:p>
          <a:p>
            <a:r>
              <a:rPr lang="ru-RU" dirty="0"/>
              <a:t>Гидроизоляция может быть выполнена на теплоизоляции или под ней.</a:t>
            </a:r>
          </a:p>
          <a:p>
            <a:r>
              <a:rPr lang="ru-RU" dirty="0"/>
              <a:t>В перевернутой кровле гидроизоляция идет под конструкцию. Такая кровля используется, например, в гаражах.</a:t>
            </a:r>
            <a:endParaRPr lang="fi-FI" dirty="0">
              <a:cs typeface="Arial"/>
            </a:endParaRPr>
          </a:p>
        </p:txBody>
      </p:sp>
    </p:spTree>
    <p:extLst>
      <p:ext uri="{BB962C8B-B14F-4D97-AF65-F5344CB8AC3E}">
        <p14:creationId xmlns:p14="http://schemas.microsoft.com/office/powerpoint/2010/main" val="22725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dirty="0"/>
              <a:t>Задание: теплоизоляция оболочки здания</a:t>
            </a:r>
            <a:endParaRPr lang="fi-FI" dirty="0"/>
          </a:p>
        </p:txBody>
      </p:sp>
      <p:sp>
        <p:nvSpPr>
          <p:cNvPr id="3" name="Content Placeholder 2"/>
          <p:cNvSpPr>
            <a:spLocks noGrp="1"/>
          </p:cNvSpPr>
          <p:nvPr>
            <p:ph idx="1"/>
          </p:nvPr>
        </p:nvSpPr>
        <p:spPr/>
        <p:txBody>
          <a:bodyPr>
            <a:normAutofit lnSpcReduction="10000"/>
          </a:bodyPr>
          <a:lstStyle/>
          <a:p>
            <a:pPr marL="0" indent="0">
              <a:buNone/>
            </a:pPr>
            <a:r>
              <a:rPr lang="ru-RU" dirty="0"/>
              <a:t>Найдите на </a:t>
            </a:r>
            <a:r>
              <a:rPr lang="ru-RU" dirty="0" err="1"/>
              <a:t>YouTube</a:t>
            </a:r>
            <a:r>
              <a:rPr lang="ru-RU" dirty="0"/>
              <a:t> монтажные видео и оцените их:</a:t>
            </a:r>
          </a:p>
          <a:p>
            <a:pPr marL="0" indent="0">
              <a:buNone/>
            </a:pPr>
            <a:r>
              <a:rPr lang="ru-RU" dirty="0"/>
              <a:t>Герметичность?</a:t>
            </a:r>
          </a:p>
          <a:p>
            <a:pPr marL="0" indent="0">
              <a:buNone/>
            </a:pPr>
            <a:r>
              <a:rPr lang="ru-RU" dirty="0"/>
              <a:t>Водонепроницаемость?</a:t>
            </a:r>
          </a:p>
          <a:p>
            <a:pPr marL="0" indent="0">
              <a:buNone/>
            </a:pPr>
            <a:r>
              <a:rPr lang="ru-RU" dirty="0" err="1"/>
              <a:t>Энергоэффективность</a:t>
            </a:r>
            <a:r>
              <a:rPr lang="ru-RU" dirty="0"/>
              <a:t>?</a:t>
            </a:r>
          </a:p>
          <a:p>
            <a:pPr marL="0" indent="0">
              <a:buNone/>
            </a:pPr>
            <a:r>
              <a:rPr lang="ru-RU" dirty="0"/>
              <a:t>Износостойкость?</a:t>
            </a:r>
          </a:p>
          <a:p>
            <a:pPr marL="0" indent="0">
              <a:buNone/>
            </a:pPr>
            <a:r>
              <a:rPr lang="ru-RU" dirty="0"/>
              <a:t>Техника безопасности?</a:t>
            </a:r>
          </a:p>
          <a:p>
            <a:pPr marL="0" indent="0">
              <a:buNone/>
            </a:pPr>
            <a:r>
              <a:rPr lang="ru-RU" dirty="0"/>
              <a:t>Ключевые слова «изоляция наружных стен» и «изоляция верхнего этажа».</a:t>
            </a:r>
            <a:endParaRPr lang="fi-FI" dirty="0"/>
          </a:p>
        </p:txBody>
      </p:sp>
    </p:spTree>
    <p:extLst>
      <p:ext uri="{BB962C8B-B14F-4D97-AF65-F5344CB8AC3E}">
        <p14:creationId xmlns:p14="http://schemas.microsoft.com/office/powerpoint/2010/main" val="308161500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ru-RU" dirty="0"/>
              <a:t>Монтаж сборных конструкций</a:t>
            </a:r>
            <a:endParaRPr lang="fi-FI" dirty="0"/>
          </a:p>
        </p:txBody>
      </p:sp>
    </p:spTree>
    <p:extLst>
      <p:ext uri="{BB962C8B-B14F-4D97-AF65-F5344CB8AC3E}">
        <p14:creationId xmlns:p14="http://schemas.microsoft.com/office/powerpoint/2010/main" val="368604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Монтаж и герметичность бетонных элементов</a:t>
            </a:r>
            <a:endParaRPr lang="fi-FI" dirty="0"/>
          </a:p>
        </p:txBody>
      </p:sp>
      <p:sp>
        <p:nvSpPr>
          <p:cNvPr id="8" name="Content Placeholder 7"/>
          <p:cNvSpPr>
            <a:spLocks noGrp="1"/>
          </p:cNvSpPr>
          <p:nvPr>
            <p:ph sz="half" idx="2"/>
          </p:nvPr>
        </p:nvSpPr>
        <p:spPr>
          <a:xfrm>
            <a:off x="3777343" y="1427603"/>
            <a:ext cx="5195318" cy="4336606"/>
          </a:xfrm>
        </p:spPr>
        <p:txBody>
          <a:bodyPr>
            <a:normAutofit fontScale="77500" lnSpcReduction="20000"/>
          </a:bodyPr>
          <a:lstStyle/>
          <a:p>
            <a:r>
              <a:rPr lang="ru-RU" dirty="0"/>
              <a:t>Снимается дождевой покров теплоизоляции элемента предыдущего слоя.</a:t>
            </a:r>
          </a:p>
          <a:p>
            <a:r>
              <a:rPr lang="ru-RU" dirty="0"/>
              <a:t>Монтаж подъема с помощью </a:t>
            </a:r>
            <a:r>
              <a:rPr lang="ru-RU" dirty="0" err="1"/>
              <a:t>проставок</a:t>
            </a:r>
            <a:r>
              <a:rPr lang="ru-RU" dirty="0"/>
              <a:t>.</a:t>
            </a:r>
          </a:p>
          <a:p>
            <a:r>
              <a:rPr lang="ru-RU" dirty="0"/>
              <a:t>Установка пустотных плит.</a:t>
            </a:r>
          </a:p>
          <a:p>
            <a:r>
              <a:rPr lang="ru-RU" dirty="0"/>
              <a:t>Литье вертикальных швов и швов пустотных плит.</a:t>
            </a:r>
          </a:p>
          <a:p>
            <a:r>
              <a:rPr lang="ru-RU" dirty="0"/>
              <a:t>Прикрепить монтажную вату к вертикальному краю элемента, например, с помощью гвоздя.</a:t>
            </a:r>
          </a:p>
          <a:p>
            <a:r>
              <a:rPr lang="ru-RU" dirty="0"/>
              <a:t>Установить </a:t>
            </a:r>
            <a:r>
              <a:rPr lang="ru-RU" dirty="0" err="1"/>
              <a:t>проставку</a:t>
            </a:r>
            <a:r>
              <a:rPr lang="ru-RU" dirty="0"/>
              <a:t>, нанести монтажную вату и «колбасное литье» под элемент.</a:t>
            </a:r>
          </a:p>
          <a:p>
            <a:r>
              <a:rPr lang="ru-RU" dirty="0"/>
              <a:t>Поднять и поставить элемент на место.</a:t>
            </a:r>
          </a:p>
          <a:p>
            <a:r>
              <a:rPr lang="ru-RU" dirty="0"/>
              <a:t>Завершить заливку «колбасы».</a:t>
            </a:r>
          </a:p>
          <a:p>
            <a:r>
              <a:rPr lang="ru-RU" dirty="0"/>
              <a:t>Перед окончательным отверждением излишки бетон</a:t>
            </a:r>
            <a:r>
              <a:rPr lang="fi-FI" dirty="0"/>
              <a:t>f</a:t>
            </a:r>
            <a:r>
              <a:rPr lang="ru-RU" dirty="0"/>
              <a:t> срезаются.</a:t>
            </a:r>
            <a:endParaRPr lang="fi-FI" dirty="0"/>
          </a:p>
        </p:txBody>
      </p:sp>
      <p:sp>
        <p:nvSpPr>
          <p:cNvPr id="11" name="Suorakulmio 10">
            <a:extLst>
              <a:ext uri="{FF2B5EF4-FFF2-40B4-BE49-F238E27FC236}">
                <a16:creationId xmlns:a16="http://schemas.microsoft.com/office/drawing/2014/main" id="{815D57E3-84CB-4135-B55B-2DF37537B168}"/>
              </a:ext>
            </a:extLst>
          </p:cNvPr>
          <p:cNvSpPr/>
          <p:nvPr/>
        </p:nvSpPr>
        <p:spPr>
          <a:xfrm>
            <a:off x="1697205" y="3273551"/>
            <a:ext cx="403762" cy="9726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 name="Straight Connector 28">
            <a:extLst>
              <a:ext uri="{FF2B5EF4-FFF2-40B4-BE49-F238E27FC236}">
                <a16:creationId xmlns:a16="http://schemas.microsoft.com/office/drawing/2014/main" id="{8207D1EB-738A-4BE2-80A6-F0B20066D732}"/>
              </a:ext>
            </a:extLst>
          </p:cNvPr>
          <p:cNvCxnSpPr>
            <a:cxnSpLocks/>
          </p:cNvCxnSpPr>
          <p:nvPr/>
        </p:nvCxnSpPr>
        <p:spPr>
          <a:xfrm>
            <a:off x="168193" y="1589258"/>
            <a:ext cx="2482569" cy="0"/>
          </a:xfrm>
          <a:prstGeom prst="line">
            <a:avLst/>
          </a:prstGeom>
          <a:ln w="2857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30">
            <a:extLst>
              <a:ext uri="{FF2B5EF4-FFF2-40B4-BE49-F238E27FC236}">
                <a16:creationId xmlns:a16="http://schemas.microsoft.com/office/drawing/2014/main" id="{A7D2F516-A530-4F59-8323-51E87E7E0B93}"/>
              </a:ext>
            </a:extLst>
          </p:cNvPr>
          <p:cNvCxnSpPr>
            <a:cxnSpLocks/>
          </p:cNvCxnSpPr>
          <p:nvPr/>
        </p:nvCxnSpPr>
        <p:spPr>
          <a:xfrm flipV="1">
            <a:off x="206817" y="5386919"/>
            <a:ext cx="2356526" cy="1"/>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4" name="Suorakulmio 13">
            <a:extLst>
              <a:ext uri="{FF2B5EF4-FFF2-40B4-BE49-F238E27FC236}">
                <a16:creationId xmlns:a16="http://schemas.microsoft.com/office/drawing/2014/main" id="{29078539-2E65-4302-95CB-45ADBBD45AAB}"/>
              </a:ext>
            </a:extLst>
          </p:cNvPr>
          <p:cNvSpPr/>
          <p:nvPr/>
        </p:nvSpPr>
        <p:spPr>
          <a:xfrm>
            <a:off x="1685775" y="4427123"/>
            <a:ext cx="403762" cy="60023"/>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5" name="Ryhmä 14">
            <a:extLst>
              <a:ext uri="{FF2B5EF4-FFF2-40B4-BE49-F238E27FC236}">
                <a16:creationId xmlns:a16="http://schemas.microsoft.com/office/drawing/2014/main" id="{D254F4D9-E926-4A3E-9F72-68B963059953}"/>
              </a:ext>
            </a:extLst>
          </p:cNvPr>
          <p:cNvGrpSpPr/>
          <p:nvPr/>
        </p:nvGrpSpPr>
        <p:grpSpPr>
          <a:xfrm>
            <a:off x="420423" y="3339281"/>
            <a:ext cx="1662656" cy="2041977"/>
            <a:chOff x="1323429" y="4082153"/>
            <a:chExt cx="1662656" cy="2041977"/>
          </a:xfrm>
        </p:grpSpPr>
        <p:pic>
          <p:nvPicPr>
            <p:cNvPr id="16" name="Kuva 15">
              <a:extLst>
                <a:ext uri="{FF2B5EF4-FFF2-40B4-BE49-F238E27FC236}">
                  <a16:creationId xmlns:a16="http://schemas.microsoft.com/office/drawing/2014/main" id="{69F4DA4D-9F09-4F52-970B-BE2D9291C271}"/>
                </a:ext>
              </a:extLst>
            </p:cNvPr>
            <p:cNvPicPr>
              <a:picLocks noChangeAspect="1"/>
            </p:cNvPicPr>
            <p:nvPr/>
          </p:nvPicPr>
          <p:blipFill rotWithShape="1">
            <a:blip r:embed="rId3" cstate="print">
              <a:extLst>
                <a:ext uri="{96DAC541-7B7A-43D3-8B79-37D633B846F1}">
                  <asvg:svgBlip xmlns:asvg="http://schemas.microsoft.com/office/drawing/2016/SVG/main" r:embed="rId4"/>
                </a:ext>
              </a:extLst>
            </a:blip>
            <a:srcRect l="38083" r="29424"/>
            <a:stretch/>
          </p:blipFill>
          <p:spPr>
            <a:xfrm rot="5400000" flipV="1">
              <a:off x="1041009" y="4692261"/>
              <a:ext cx="1986012" cy="828000"/>
            </a:xfrm>
            <a:prstGeom prst="rect">
              <a:avLst/>
            </a:prstGeom>
          </p:spPr>
        </p:pic>
        <p:grpSp>
          <p:nvGrpSpPr>
            <p:cNvPr id="17" name="Ryhmä 16">
              <a:extLst>
                <a:ext uri="{FF2B5EF4-FFF2-40B4-BE49-F238E27FC236}">
                  <a16:creationId xmlns:a16="http://schemas.microsoft.com/office/drawing/2014/main" id="{E7235531-95FF-4265-8471-B4251E41E708}"/>
                </a:ext>
              </a:extLst>
            </p:cNvPr>
            <p:cNvGrpSpPr/>
            <p:nvPr/>
          </p:nvGrpSpPr>
          <p:grpSpPr>
            <a:xfrm>
              <a:off x="1323429" y="4082153"/>
              <a:ext cx="308759" cy="2041977"/>
              <a:chOff x="2186651" y="3479447"/>
              <a:chExt cx="308759" cy="1996195"/>
            </a:xfrm>
          </p:grpSpPr>
          <p:sp>
            <p:nvSpPr>
              <p:cNvPr id="25" name="Suorakulmio 24">
                <a:extLst>
                  <a:ext uri="{FF2B5EF4-FFF2-40B4-BE49-F238E27FC236}">
                    <a16:creationId xmlns:a16="http://schemas.microsoft.com/office/drawing/2014/main" id="{C405855D-464A-46F3-A33E-AECAAAA547CD}"/>
                  </a:ext>
                </a:extLst>
              </p:cNvPr>
              <p:cNvSpPr/>
              <p:nvPr/>
            </p:nvSpPr>
            <p:spPr>
              <a:xfrm>
                <a:off x="2186651" y="3479447"/>
                <a:ext cx="308759" cy="19961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6" name="Ryhmä 25">
                <a:extLst>
                  <a:ext uri="{FF2B5EF4-FFF2-40B4-BE49-F238E27FC236}">
                    <a16:creationId xmlns:a16="http://schemas.microsoft.com/office/drawing/2014/main" id="{FF7304D8-6559-49D1-B638-8184F43DE18B}"/>
                  </a:ext>
                </a:extLst>
              </p:cNvPr>
              <p:cNvGrpSpPr/>
              <p:nvPr/>
            </p:nvGrpSpPr>
            <p:grpSpPr>
              <a:xfrm rot="20842531">
                <a:off x="2268063" y="4960407"/>
                <a:ext cx="154073" cy="183559"/>
                <a:chOff x="928277" y="840302"/>
                <a:chExt cx="154073" cy="183559"/>
              </a:xfrm>
            </p:grpSpPr>
            <p:sp>
              <p:nvSpPr>
                <p:cNvPr id="35" name="Ellipsi 34">
                  <a:extLst>
                    <a:ext uri="{FF2B5EF4-FFF2-40B4-BE49-F238E27FC236}">
                      <a16:creationId xmlns:a16="http://schemas.microsoft.com/office/drawing/2014/main" id="{DD1376C8-25DD-422E-91E6-8CDE35D5828A}"/>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a:extLst>
                    <a:ext uri="{FF2B5EF4-FFF2-40B4-BE49-F238E27FC236}">
                      <a16:creationId xmlns:a16="http://schemas.microsoft.com/office/drawing/2014/main" id="{CFFFAA04-924C-4B63-8DCC-362CACAB52DF}"/>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a:extLst>
                    <a:ext uri="{FF2B5EF4-FFF2-40B4-BE49-F238E27FC236}">
                      <a16:creationId xmlns:a16="http://schemas.microsoft.com/office/drawing/2014/main" id="{CB185AEE-94E4-4F6A-9316-C7CF75CC86F6}"/>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7" name="Ryhmä 26">
                <a:extLst>
                  <a:ext uri="{FF2B5EF4-FFF2-40B4-BE49-F238E27FC236}">
                    <a16:creationId xmlns:a16="http://schemas.microsoft.com/office/drawing/2014/main" id="{33446828-B144-496F-9ECB-F521A5A544EF}"/>
                  </a:ext>
                </a:extLst>
              </p:cNvPr>
              <p:cNvGrpSpPr/>
              <p:nvPr/>
            </p:nvGrpSpPr>
            <p:grpSpPr>
              <a:xfrm>
                <a:off x="2287310" y="3659538"/>
                <a:ext cx="154073" cy="183559"/>
                <a:chOff x="928277" y="840302"/>
                <a:chExt cx="154073" cy="183559"/>
              </a:xfrm>
            </p:grpSpPr>
            <p:sp>
              <p:nvSpPr>
                <p:cNvPr id="32" name="Ellipsi 31">
                  <a:extLst>
                    <a:ext uri="{FF2B5EF4-FFF2-40B4-BE49-F238E27FC236}">
                      <a16:creationId xmlns:a16="http://schemas.microsoft.com/office/drawing/2014/main" id="{13A34845-7E70-46CC-97C4-5E9A2D20C0AB}"/>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2049D7EA-0C84-414A-87F1-EA70C97743F9}"/>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a:extLst>
                    <a:ext uri="{FF2B5EF4-FFF2-40B4-BE49-F238E27FC236}">
                      <a16:creationId xmlns:a16="http://schemas.microsoft.com/office/drawing/2014/main" id="{6788DDB9-9B19-4545-98FC-D609317D9B56}"/>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8" name="Ryhmä 27">
                <a:extLst>
                  <a:ext uri="{FF2B5EF4-FFF2-40B4-BE49-F238E27FC236}">
                    <a16:creationId xmlns:a16="http://schemas.microsoft.com/office/drawing/2014/main" id="{63048B50-2746-4493-8663-65FD66A7EFB5}"/>
                  </a:ext>
                </a:extLst>
              </p:cNvPr>
              <p:cNvGrpSpPr/>
              <p:nvPr/>
            </p:nvGrpSpPr>
            <p:grpSpPr>
              <a:xfrm rot="3006355">
                <a:off x="2273537" y="4361226"/>
                <a:ext cx="154073" cy="183559"/>
                <a:chOff x="928277" y="840302"/>
                <a:chExt cx="154073" cy="183559"/>
              </a:xfrm>
            </p:grpSpPr>
            <p:sp>
              <p:nvSpPr>
                <p:cNvPr id="29" name="Ellipsi 28">
                  <a:extLst>
                    <a:ext uri="{FF2B5EF4-FFF2-40B4-BE49-F238E27FC236}">
                      <a16:creationId xmlns:a16="http://schemas.microsoft.com/office/drawing/2014/main" id="{A60E540C-2A3E-4148-B0B9-199363161972}"/>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681244E0-FF8B-49C1-916F-172D35D9634C}"/>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7CF453D2-298A-4928-AF5E-FD806B0B3C1E}"/>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sp>
          <p:nvSpPr>
            <p:cNvPr id="18" name="Suorakulmio 17">
              <a:extLst>
                <a:ext uri="{FF2B5EF4-FFF2-40B4-BE49-F238E27FC236}">
                  <a16:creationId xmlns:a16="http://schemas.microsoft.com/office/drawing/2014/main" id="{7F2D05A5-8C51-4CE3-AA7B-822260A21B32}"/>
                </a:ext>
              </a:extLst>
            </p:cNvPr>
            <p:cNvSpPr/>
            <p:nvPr/>
          </p:nvSpPr>
          <p:spPr>
            <a:xfrm>
              <a:off x="2447465" y="5230595"/>
              <a:ext cx="538620" cy="8881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382CC1A0-B99E-49D0-B15A-78E8EE61ABA6}"/>
                </a:ext>
              </a:extLst>
            </p:cNvPr>
            <p:cNvSpPr>
              <a:spLocks noChangeAspect="1"/>
            </p:cNvSpPr>
            <p:nvPr/>
          </p:nvSpPr>
          <p:spPr>
            <a:xfrm>
              <a:off x="2565094" y="5355419"/>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E3E2EB35-46B8-48C4-8B41-42D4B86D9972}"/>
                </a:ext>
              </a:extLst>
            </p:cNvPr>
            <p:cNvSpPr>
              <a:spLocks noChangeAspect="1"/>
            </p:cNvSpPr>
            <p:nvPr/>
          </p:nvSpPr>
          <p:spPr>
            <a:xfrm>
              <a:off x="2650846" y="5401182"/>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32AA6630-DDF1-4FCA-88CE-E70038EA1959}"/>
                </a:ext>
              </a:extLst>
            </p:cNvPr>
            <p:cNvSpPr>
              <a:spLocks noChangeAspect="1"/>
            </p:cNvSpPr>
            <p:nvPr/>
          </p:nvSpPr>
          <p:spPr>
            <a:xfrm>
              <a:off x="2563499" y="5476455"/>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23374073-95CE-4BAA-A15C-0EED87DCF785}"/>
                </a:ext>
              </a:extLst>
            </p:cNvPr>
            <p:cNvSpPr>
              <a:spLocks noChangeAspect="1"/>
            </p:cNvSpPr>
            <p:nvPr/>
          </p:nvSpPr>
          <p:spPr>
            <a:xfrm rot="3006355">
              <a:off x="2805797" y="577339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5A13394E-7517-4B3D-8048-80667B923DFB}"/>
                </a:ext>
              </a:extLst>
            </p:cNvPr>
            <p:cNvSpPr>
              <a:spLocks noChangeAspect="1"/>
            </p:cNvSpPr>
            <p:nvPr/>
          </p:nvSpPr>
          <p:spPr>
            <a:xfrm rot="3006355">
              <a:off x="2817551" y="5871428"/>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9E998F4-2DB9-4B11-8D4C-CDF71A95F789}"/>
                </a:ext>
              </a:extLst>
            </p:cNvPr>
            <p:cNvSpPr>
              <a:spLocks noChangeAspect="1"/>
            </p:cNvSpPr>
            <p:nvPr/>
          </p:nvSpPr>
          <p:spPr>
            <a:xfrm rot="3006355">
              <a:off x="2710928" y="5860807"/>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38" name="Ryhmä 37">
            <a:extLst>
              <a:ext uri="{FF2B5EF4-FFF2-40B4-BE49-F238E27FC236}">
                <a16:creationId xmlns:a16="http://schemas.microsoft.com/office/drawing/2014/main" id="{EF47F82B-F032-4992-B494-E8395EA40516}"/>
              </a:ext>
            </a:extLst>
          </p:cNvPr>
          <p:cNvGrpSpPr/>
          <p:nvPr/>
        </p:nvGrpSpPr>
        <p:grpSpPr>
          <a:xfrm>
            <a:off x="1696754" y="3378414"/>
            <a:ext cx="1949823" cy="988359"/>
            <a:chOff x="3664324" y="3469341"/>
            <a:chExt cx="1949823" cy="988359"/>
          </a:xfrm>
        </p:grpSpPr>
        <p:sp>
          <p:nvSpPr>
            <p:cNvPr id="39" name="Suorakulmio 38">
              <a:extLst>
                <a:ext uri="{FF2B5EF4-FFF2-40B4-BE49-F238E27FC236}">
                  <a16:creationId xmlns:a16="http://schemas.microsoft.com/office/drawing/2014/main" id="{79022566-5938-49A8-AD5E-DD27B93387ED}"/>
                </a:ext>
              </a:extLst>
            </p:cNvPr>
            <p:cNvSpPr/>
            <p:nvPr/>
          </p:nvSpPr>
          <p:spPr>
            <a:xfrm>
              <a:off x="3664324" y="3469341"/>
              <a:ext cx="1949823" cy="988359"/>
            </a:xfrm>
            <a:prstGeom prst="rect">
              <a:avLst/>
            </a:prstGeom>
            <a:solidFill>
              <a:schemeClr val="bg2">
                <a:lumMod val="7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Suorakulmio 39">
              <a:extLst>
                <a:ext uri="{FF2B5EF4-FFF2-40B4-BE49-F238E27FC236}">
                  <a16:creationId xmlns:a16="http://schemas.microsoft.com/office/drawing/2014/main" id="{88F22BB3-FD8C-49B4-AD54-D16D32825437}"/>
                </a:ext>
              </a:extLst>
            </p:cNvPr>
            <p:cNvSpPr/>
            <p:nvPr/>
          </p:nvSpPr>
          <p:spPr>
            <a:xfrm>
              <a:off x="3879476" y="3576918"/>
              <a:ext cx="1734671" cy="779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1" name="Suorakulmio 40">
            <a:extLst>
              <a:ext uri="{FF2B5EF4-FFF2-40B4-BE49-F238E27FC236}">
                <a16:creationId xmlns:a16="http://schemas.microsoft.com/office/drawing/2014/main" id="{C9F2669E-72C4-4DE7-B9D3-B202F08779FA}"/>
              </a:ext>
            </a:extLst>
          </p:cNvPr>
          <p:cNvSpPr/>
          <p:nvPr/>
        </p:nvSpPr>
        <p:spPr>
          <a:xfrm>
            <a:off x="1685775" y="4369079"/>
            <a:ext cx="403762" cy="55434"/>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42" name="Ryhmä 41">
            <a:extLst>
              <a:ext uri="{FF2B5EF4-FFF2-40B4-BE49-F238E27FC236}">
                <a16:creationId xmlns:a16="http://schemas.microsoft.com/office/drawing/2014/main" id="{F49FDEDE-A8F0-4EBB-A9A1-A77DF806E309}"/>
              </a:ext>
            </a:extLst>
          </p:cNvPr>
          <p:cNvGrpSpPr/>
          <p:nvPr/>
        </p:nvGrpSpPr>
        <p:grpSpPr>
          <a:xfrm>
            <a:off x="819705" y="3231986"/>
            <a:ext cx="701563" cy="129887"/>
            <a:chOff x="4512368" y="2816088"/>
            <a:chExt cx="756000" cy="72000"/>
          </a:xfrm>
        </p:grpSpPr>
        <p:pic>
          <p:nvPicPr>
            <p:cNvPr id="43" name="Kuva 42">
              <a:extLst>
                <a:ext uri="{FF2B5EF4-FFF2-40B4-BE49-F238E27FC236}">
                  <a16:creationId xmlns:a16="http://schemas.microsoft.com/office/drawing/2014/main" id="{7C602A2A-FE7E-4423-A71C-0A2B5C515986}"/>
                </a:ext>
              </a:extLst>
            </p:cNvPr>
            <p:cNvPicPr>
              <a:picLocks noChangeAspect="1"/>
            </p:cNvPicPr>
            <p:nvPr/>
          </p:nvPicPr>
          <p:blipFill>
            <a:blip r:embed="rId5" cstate="print"/>
            <a:stretch>
              <a:fillRect/>
            </a:stretch>
          </p:blipFill>
          <p:spPr>
            <a:xfrm>
              <a:off x="4512368" y="2816088"/>
              <a:ext cx="756000" cy="72000"/>
            </a:xfrm>
            <a:prstGeom prst="rect">
              <a:avLst/>
            </a:prstGeom>
            <a:solidFill>
              <a:srgbClr val="FFFF00"/>
            </a:solidFill>
          </p:spPr>
        </p:pic>
        <p:sp>
          <p:nvSpPr>
            <p:cNvPr id="44" name="Suorakulmio 43">
              <a:extLst>
                <a:ext uri="{FF2B5EF4-FFF2-40B4-BE49-F238E27FC236}">
                  <a16:creationId xmlns:a16="http://schemas.microsoft.com/office/drawing/2014/main" id="{916DEBA0-EE00-4542-89BC-55E5F0D9C90A}"/>
                </a:ext>
              </a:extLst>
            </p:cNvPr>
            <p:cNvSpPr/>
            <p:nvPr/>
          </p:nvSpPr>
          <p:spPr>
            <a:xfrm>
              <a:off x="4528364" y="2829183"/>
              <a:ext cx="725520" cy="5049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5" name="Vapaamuotoinen: Muoto 44">
            <a:extLst>
              <a:ext uri="{FF2B5EF4-FFF2-40B4-BE49-F238E27FC236}">
                <a16:creationId xmlns:a16="http://schemas.microsoft.com/office/drawing/2014/main" id="{687FB8E2-0A1E-4A30-92EE-D7DE8F05102A}"/>
              </a:ext>
            </a:extLst>
          </p:cNvPr>
          <p:cNvSpPr/>
          <p:nvPr/>
        </p:nvSpPr>
        <p:spPr>
          <a:xfrm>
            <a:off x="1535294" y="3382654"/>
            <a:ext cx="556260" cy="1110096"/>
          </a:xfrm>
          <a:custGeom>
            <a:avLst/>
            <a:gdLst>
              <a:gd name="connsiteX0" fmla="*/ 0 w 556260"/>
              <a:gd name="connsiteY0" fmla="*/ 0 h 1104900"/>
              <a:gd name="connsiteX1" fmla="*/ 354330 w 556260"/>
              <a:gd name="connsiteY1" fmla="*/ 0 h 1104900"/>
              <a:gd name="connsiteX2" fmla="*/ 354330 w 556260"/>
              <a:gd name="connsiteY2" fmla="*/ 990600 h 1104900"/>
              <a:gd name="connsiteX3" fmla="*/ 556260 w 556260"/>
              <a:gd name="connsiteY3" fmla="*/ 990600 h 1104900"/>
              <a:gd name="connsiteX4" fmla="*/ 556260 w 556260"/>
              <a:gd name="connsiteY4" fmla="*/ 1104900 h 1104900"/>
              <a:gd name="connsiteX5" fmla="*/ 354330 w 556260"/>
              <a:gd name="connsiteY5" fmla="*/ 1104900 h 1104900"/>
              <a:gd name="connsiteX6" fmla="*/ 152400 w 556260"/>
              <a:gd name="connsiteY6" fmla="*/ 1104900 h 1104900"/>
              <a:gd name="connsiteX7" fmla="*/ 0 w 556260"/>
              <a:gd name="connsiteY7" fmla="*/ 11049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60" h="1104900">
                <a:moveTo>
                  <a:pt x="0" y="0"/>
                </a:moveTo>
                <a:lnTo>
                  <a:pt x="354330" y="0"/>
                </a:lnTo>
                <a:lnTo>
                  <a:pt x="354330" y="990600"/>
                </a:lnTo>
                <a:lnTo>
                  <a:pt x="556260" y="990600"/>
                </a:lnTo>
                <a:lnTo>
                  <a:pt x="556260" y="1104900"/>
                </a:lnTo>
                <a:lnTo>
                  <a:pt x="354330" y="1104900"/>
                </a:lnTo>
                <a:lnTo>
                  <a:pt x="152400" y="1104900"/>
                </a:lnTo>
                <a:lnTo>
                  <a:pt x="0" y="1104900"/>
                </a:lnTo>
                <a:close/>
              </a:path>
            </a:pathLst>
          </a:custGeom>
          <a:solidFill>
            <a:schemeClr val="bg2">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6" name="Kuva 45">
            <a:extLst>
              <a:ext uri="{FF2B5EF4-FFF2-40B4-BE49-F238E27FC236}">
                <a16:creationId xmlns:a16="http://schemas.microsoft.com/office/drawing/2014/main" id="{8786656C-DAE4-4090-8386-7095B23FB4B9}"/>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536200" y="3216221"/>
            <a:ext cx="563407" cy="170949"/>
          </a:xfrm>
          <a:prstGeom prst="rect">
            <a:avLst/>
          </a:prstGeom>
        </p:spPr>
      </p:pic>
      <p:grpSp>
        <p:nvGrpSpPr>
          <p:cNvPr id="47" name="Ryhmä 46">
            <a:extLst>
              <a:ext uri="{FF2B5EF4-FFF2-40B4-BE49-F238E27FC236}">
                <a16:creationId xmlns:a16="http://schemas.microsoft.com/office/drawing/2014/main" id="{50D4725D-09C2-4FCC-AFAC-298954ED77C7}"/>
              </a:ext>
            </a:extLst>
          </p:cNvPr>
          <p:cNvGrpSpPr/>
          <p:nvPr/>
        </p:nvGrpSpPr>
        <p:grpSpPr>
          <a:xfrm>
            <a:off x="420864" y="1614859"/>
            <a:ext cx="1656605" cy="1662545"/>
            <a:chOff x="2186651" y="1745673"/>
            <a:chExt cx="1656605" cy="1662545"/>
          </a:xfrm>
        </p:grpSpPr>
        <p:pic>
          <p:nvPicPr>
            <p:cNvPr id="48" name="Kuva 47">
              <a:extLst>
                <a:ext uri="{FF2B5EF4-FFF2-40B4-BE49-F238E27FC236}">
                  <a16:creationId xmlns:a16="http://schemas.microsoft.com/office/drawing/2014/main" id="{509ED119-62F9-4DB5-88E8-718E6CA29313}"/>
                </a:ext>
              </a:extLst>
            </p:cNvPr>
            <p:cNvPicPr>
              <a:picLocks noChangeAspect="1"/>
            </p:cNvPicPr>
            <p:nvPr/>
          </p:nvPicPr>
          <p:blipFill rotWithShape="1">
            <a:blip r:embed="rId3" cstate="print">
              <a:extLst>
                <a:ext uri="{96DAC541-7B7A-43D3-8B79-37D633B846F1}">
                  <asvg:svgBlip xmlns:asvg="http://schemas.microsoft.com/office/drawing/2016/SVG/main" r:embed="rId4"/>
                </a:ext>
              </a:extLst>
            </a:blip>
            <a:srcRect l="58351" r="15025"/>
            <a:stretch/>
          </p:blipFill>
          <p:spPr>
            <a:xfrm rot="5400000" flipV="1">
              <a:off x="2084767" y="2156022"/>
              <a:ext cx="1624940" cy="828000"/>
            </a:xfrm>
            <a:prstGeom prst="rect">
              <a:avLst/>
            </a:prstGeom>
          </p:spPr>
        </p:pic>
        <p:grpSp>
          <p:nvGrpSpPr>
            <p:cNvPr id="49" name="Ryhmä 48">
              <a:extLst>
                <a:ext uri="{FF2B5EF4-FFF2-40B4-BE49-F238E27FC236}">
                  <a16:creationId xmlns:a16="http://schemas.microsoft.com/office/drawing/2014/main" id="{B1217C7D-546C-434B-88C1-A88AB6237595}"/>
                </a:ext>
              </a:extLst>
            </p:cNvPr>
            <p:cNvGrpSpPr/>
            <p:nvPr/>
          </p:nvGrpSpPr>
          <p:grpSpPr>
            <a:xfrm>
              <a:off x="2186651" y="1745673"/>
              <a:ext cx="308759" cy="1662545"/>
              <a:chOff x="2200995" y="1745673"/>
              <a:chExt cx="308759" cy="1662545"/>
            </a:xfrm>
          </p:grpSpPr>
          <p:sp>
            <p:nvSpPr>
              <p:cNvPr id="63" name="Suorakulmio 62">
                <a:extLst>
                  <a:ext uri="{FF2B5EF4-FFF2-40B4-BE49-F238E27FC236}">
                    <a16:creationId xmlns:a16="http://schemas.microsoft.com/office/drawing/2014/main" id="{EB4FB991-8B9D-4F46-912F-CE74432D27B7}"/>
                  </a:ext>
                </a:extLst>
              </p:cNvPr>
              <p:cNvSpPr/>
              <p:nvPr/>
            </p:nvSpPr>
            <p:spPr>
              <a:xfrm>
                <a:off x="2200995" y="1745673"/>
                <a:ext cx="308759" cy="166254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64" name="Ryhmä 63">
                <a:extLst>
                  <a:ext uri="{FF2B5EF4-FFF2-40B4-BE49-F238E27FC236}">
                    <a16:creationId xmlns:a16="http://schemas.microsoft.com/office/drawing/2014/main" id="{B860BCF6-93EE-4B2D-BCDA-64E4B1131F05}"/>
                  </a:ext>
                </a:extLst>
              </p:cNvPr>
              <p:cNvGrpSpPr/>
              <p:nvPr/>
            </p:nvGrpSpPr>
            <p:grpSpPr>
              <a:xfrm rot="20842531">
                <a:off x="2287786" y="2957692"/>
                <a:ext cx="154073" cy="183559"/>
                <a:chOff x="928277" y="840302"/>
                <a:chExt cx="154073" cy="183559"/>
              </a:xfrm>
            </p:grpSpPr>
            <p:sp>
              <p:nvSpPr>
                <p:cNvPr id="73" name="Ellipsi 72">
                  <a:extLst>
                    <a:ext uri="{FF2B5EF4-FFF2-40B4-BE49-F238E27FC236}">
                      <a16:creationId xmlns:a16="http://schemas.microsoft.com/office/drawing/2014/main" id="{70055574-EC34-4504-A179-D16D77CB85E8}"/>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Ellipsi 73">
                  <a:extLst>
                    <a:ext uri="{FF2B5EF4-FFF2-40B4-BE49-F238E27FC236}">
                      <a16:creationId xmlns:a16="http://schemas.microsoft.com/office/drawing/2014/main" id="{68D2D564-9205-470E-83D7-A49417D1F7CE}"/>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Ellipsi 74">
                  <a:extLst>
                    <a:ext uri="{FF2B5EF4-FFF2-40B4-BE49-F238E27FC236}">
                      <a16:creationId xmlns:a16="http://schemas.microsoft.com/office/drawing/2014/main" id="{1B14292A-2E00-4E4F-AEDB-0907D38B903B}"/>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65" name="Ryhmä 64">
                <a:extLst>
                  <a:ext uri="{FF2B5EF4-FFF2-40B4-BE49-F238E27FC236}">
                    <a16:creationId xmlns:a16="http://schemas.microsoft.com/office/drawing/2014/main" id="{13236115-7C60-44EC-BDF3-8DD0BB7C8A3B}"/>
                  </a:ext>
                </a:extLst>
              </p:cNvPr>
              <p:cNvGrpSpPr/>
              <p:nvPr/>
            </p:nvGrpSpPr>
            <p:grpSpPr>
              <a:xfrm>
                <a:off x="2301654" y="1925764"/>
                <a:ext cx="154073" cy="183559"/>
                <a:chOff x="928277" y="840302"/>
                <a:chExt cx="154073" cy="183559"/>
              </a:xfrm>
            </p:grpSpPr>
            <p:sp>
              <p:nvSpPr>
                <p:cNvPr id="70" name="Ellipsi 69">
                  <a:extLst>
                    <a:ext uri="{FF2B5EF4-FFF2-40B4-BE49-F238E27FC236}">
                      <a16:creationId xmlns:a16="http://schemas.microsoft.com/office/drawing/2014/main" id="{2C428D8B-19FB-4B4C-B15A-981D06A6E9D9}"/>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a:extLst>
                    <a:ext uri="{FF2B5EF4-FFF2-40B4-BE49-F238E27FC236}">
                      <a16:creationId xmlns:a16="http://schemas.microsoft.com/office/drawing/2014/main" id="{5B86B4B4-2CD7-4933-A212-141B0FA99E65}"/>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a:extLst>
                    <a:ext uri="{FF2B5EF4-FFF2-40B4-BE49-F238E27FC236}">
                      <a16:creationId xmlns:a16="http://schemas.microsoft.com/office/drawing/2014/main" id="{F1CC222A-5389-4679-8307-9A48F0B0ECE4}"/>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66" name="Ryhmä 65">
                <a:extLst>
                  <a:ext uri="{FF2B5EF4-FFF2-40B4-BE49-F238E27FC236}">
                    <a16:creationId xmlns:a16="http://schemas.microsoft.com/office/drawing/2014/main" id="{8F03A7A8-B816-4C76-BD9C-35ED2D259100}"/>
                  </a:ext>
                </a:extLst>
              </p:cNvPr>
              <p:cNvGrpSpPr/>
              <p:nvPr/>
            </p:nvGrpSpPr>
            <p:grpSpPr>
              <a:xfrm rot="3006355">
                <a:off x="2282502" y="2503739"/>
                <a:ext cx="154073" cy="183559"/>
                <a:chOff x="928277" y="840302"/>
                <a:chExt cx="154073" cy="183559"/>
              </a:xfrm>
            </p:grpSpPr>
            <p:sp>
              <p:nvSpPr>
                <p:cNvPr id="67" name="Ellipsi 66">
                  <a:extLst>
                    <a:ext uri="{FF2B5EF4-FFF2-40B4-BE49-F238E27FC236}">
                      <a16:creationId xmlns:a16="http://schemas.microsoft.com/office/drawing/2014/main" id="{C59B6C25-3E3B-4720-89A0-CDB1EF9666F0}"/>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Ellipsi 67">
                  <a:extLst>
                    <a:ext uri="{FF2B5EF4-FFF2-40B4-BE49-F238E27FC236}">
                      <a16:creationId xmlns:a16="http://schemas.microsoft.com/office/drawing/2014/main" id="{2190DCBE-B8C4-4ACC-8778-DECDD77E53DD}"/>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Ellipsi 68">
                  <a:extLst>
                    <a:ext uri="{FF2B5EF4-FFF2-40B4-BE49-F238E27FC236}">
                      <a16:creationId xmlns:a16="http://schemas.microsoft.com/office/drawing/2014/main" id="{EFA42CD1-745C-4D9B-86E6-C86C9B3F8AF0}"/>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sp>
          <p:nvSpPr>
            <p:cNvPr id="50" name="Suorakulmio 49">
              <a:extLst>
                <a:ext uri="{FF2B5EF4-FFF2-40B4-BE49-F238E27FC236}">
                  <a16:creationId xmlns:a16="http://schemas.microsoft.com/office/drawing/2014/main" id="{9F37DA8A-E25F-4789-A2D6-1CBB46FE76CA}"/>
                </a:ext>
              </a:extLst>
            </p:cNvPr>
            <p:cNvSpPr/>
            <p:nvPr/>
          </p:nvSpPr>
          <p:spPr>
            <a:xfrm>
              <a:off x="3304636" y="1753496"/>
              <a:ext cx="538620" cy="165309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51" name="Ryhmä 50">
              <a:extLst>
                <a:ext uri="{FF2B5EF4-FFF2-40B4-BE49-F238E27FC236}">
                  <a16:creationId xmlns:a16="http://schemas.microsoft.com/office/drawing/2014/main" id="{23562C4D-F7AA-4EDA-8404-69CB0214A4FA}"/>
                </a:ext>
              </a:extLst>
            </p:cNvPr>
            <p:cNvGrpSpPr/>
            <p:nvPr/>
          </p:nvGrpSpPr>
          <p:grpSpPr>
            <a:xfrm>
              <a:off x="3577216" y="2537156"/>
              <a:ext cx="154073" cy="183559"/>
              <a:chOff x="928277" y="840302"/>
              <a:chExt cx="154073" cy="183559"/>
            </a:xfrm>
          </p:grpSpPr>
          <p:sp>
            <p:nvSpPr>
              <p:cNvPr id="60" name="Ellipsi 59">
                <a:extLst>
                  <a:ext uri="{FF2B5EF4-FFF2-40B4-BE49-F238E27FC236}">
                    <a16:creationId xmlns:a16="http://schemas.microsoft.com/office/drawing/2014/main" id="{3AEBA044-9FFA-4884-B963-8E328E11DA11}"/>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Ellipsi 60">
                <a:extLst>
                  <a:ext uri="{FF2B5EF4-FFF2-40B4-BE49-F238E27FC236}">
                    <a16:creationId xmlns:a16="http://schemas.microsoft.com/office/drawing/2014/main" id="{EBBE5287-E572-4D0C-87EF-23B23E96E7B6}"/>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Ellipsi 61">
                <a:extLst>
                  <a:ext uri="{FF2B5EF4-FFF2-40B4-BE49-F238E27FC236}">
                    <a16:creationId xmlns:a16="http://schemas.microsoft.com/office/drawing/2014/main" id="{4B8B3621-1321-4D38-93E0-2A8E5876D839}"/>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52" name="Ryhmä 51">
              <a:extLst>
                <a:ext uri="{FF2B5EF4-FFF2-40B4-BE49-F238E27FC236}">
                  <a16:creationId xmlns:a16="http://schemas.microsoft.com/office/drawing/2014/main" id="{A95005AA-20F2-4955-8ED4-DFE8042CD3AE}"/>
                </a:ext>
              </a:extLst>
            </p:cNvPr>
            <p:cNvGrpSpPr/>
            <p:nvPr/>
          </p:nvGrpSpPr>
          <p:grpSpPr>
            <a:xfrm rot="3006355">
              <a:off x="3509546" y="3057135"/>
              <a:ext cx="154073" cy="183559"/>
              <a:chOff x="928277" y="840302"/>
              <a:chExt cx="154073" cy="183559"/>
            </a:xfrm>
          </p:grpSpPr>
          <p:sp>
            <p:nvSpPr>
              <p:cNvPr id="57" name="Ellipsi 56">
                <a:extLst>
                  <a:ext uri="{FF2B5EF4-FFF2-40B4-BE49-F238E27FC236}">
                    <a16:creationId xmlns:a16="http://schemas.microsoft.com/office/drawing/2014/main" id="{C8262F5B-7AB9-4E70-B27D-04271D629D7A}"/>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Ellipsi 57">
                <a:extLst>
                  <a:ext uri="{FF2B5EF4-FFF2-40B4-BE49-F238E27FC236}">
                    <a16:creationId xmlns:a16="http://schemas.microsoft.com/office/drawing/2014/main" id="{2B9A1E76-56BB-49CE-B7D3-83AF5A509543}"/>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Ellipsi 58">
                <a:extLst>
                  <a:ext uri="{FF2B5EF4-FFF2-40B4-BE49-F238E27FC236}">
                    <a16:creationId xmlns:a16="http://schemas.microsoft.com/office/drawing/2014/main" id="{41DF271A-4F0C-4B04-BE64-ACEA8DE5859E}"/>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53" name="Ryhmä 52">
              <a:extLst>
                <a:ext uri="{FF2B5EF4-FFF2-40B4-BE49-F238E27FC236}">
                  <a16:creationId xmlns:a16="http://schemas.microsoft.com/office/drawing/2014/main" id="{01AB8F14-BC93-4158-8DB9-0840A6261048}"/>
                </a:ext>
              </a:extLst>
            </p:cNvPr>
            <p:cNvGrpSpPr/>
            <p:nvPr/>
          </p:nvGrpSpPr>
          <p:grpSpPr>
            <a:xfrm rot="20842531">
              <a:off x="3503034" y="1969781"/>
              <a:ext cx="154073" cy="183559"/>
              <a:chOff x="928277" y="840302"/>
              <a:chExt cx="154073" cy="183559"/>
            </a:xfrm>
          </p:grpSpPr>
          <p:sp>
            <p:nvSpPr>
              <p:cNvPr id="54" name="Ellipsi 53">
                <a:extLst>
                  <a:ext uri="{FF2B5EF4-FFF2-40B4-BE49-F238E27FC236}">
                    <a16:creationId xmlns:a16="http://schemas.microsoft.com/office/drawing/2014/main" id="{7108A0AD-71AD-4A4D-9FFE-93553EB42BE7}"/>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Ellipsi 54">
                <a:extLst>
                  <a:ext uri="{FF2B5EF4-FFF2-40B4-BE49-F238E27FC236}">
                    <a16:creationId xmlns:a16="http://schemas.microsoft.com/office/drawing/2014/main" id="{F42CBEFA-4DA0-4FC0-92E2-F0192F57601C}"/>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Ellipsi 55">
                <a:extLst>
                  <a:ext uri="{FF2B5EF4-FFF2-40B4-BE49-F238E27FC236}">
                    <a16:creationId xmlns:a16="http://schemas.microsoft.com/office/drawing/2014/main" id="{E2FE9271-06F4-4AFC-AF42-4E4D4BA197E1}"/>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cxnSp>
        <p:nvCxnSpPr>
          <p:cNvPr id="76" name="Straight Connector 28">
            <a:extLst>
              <a:ext uri="{FF2B5EF4-FFF2-40B4-BE49-F238E27FC236}">
                <a16:creationId xmlns:a16="http://schemas.microsoft.com/office/drawing/2014/main" id="{6BEBC635-7EB5-43D3-AE5F-FB9A9FCEFB42}"/>
              </a:ext>
            </a:extLst>
          </p:cNvPr>
          <p:cNvCxnSpPr>
            <a:cxnSpLocks/>
          </p:cNvCxnSpPr>
          <p:nvPr/>
        </p:nvCxnSpPr>
        <p:spPr>
          <a:xfrm>
            <a:off x="3681498" y="2564935"/>
            <a:ext cx="0" cy="2723322"/>
          </a:xfrm>
          <a:prstGeom prst="line">
            <a:avLst/>
          </a:prstGeom>
          <a:ln w="2857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4" name="Suora yhdysviiva 3">
            <a:extLst>
              <a:ext uri="{FF2B5EF4-FFF2-40B4-BE49-F238E27FC236}">
                <a16:creationId xmlns:a16="http://schemas.microsoft.com/office/drawing/2014/main" id="{C6B0C63D-6986-4F04-97EE-ECB0836688DA}"/>
              </a:ext>
            </a:extLst>
          </p:cNvPr>
          <p:cNvCxnSpPr/>
          <p:nvPr/>
        </p:nvCxnSpPr>
        <p:spPr>
          <a:xfrm>
            <a:off x="753626" y="3356149"/>
            <a:ext cx="0"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7" name="Vapaamuotoinen: Muoto 76">
            <a:extLst>
              <a:ext uri="{FF2B5EF4-FFF2-40B4-BE49-F238E27FC236}">
                <a16:creationId xmlns:a16="http://schemas.microsoft.com/office/drawing/2014/main" id="{D1C03730-4B25-489C-BA5F-8F55CE6F28ED}"/>
              </a:ext>
            </a:extLst>
          </p:cNvPr>
          <p:cNvSpPr/>
          <p:nvPr/>
        </p:nvSpPr>
        <p:spPr>
          <a:xfrm>
            <a:off x="749550" y="3283017"/>
            <a:ext cx="783036" cy="91248"/>
          </a:xfrm>
          <a:custGeom>
            <a:avLst/>
            <a:gdLst>
              <a:gd name="connsiteX0" fmla="*/ 0 w 783036"/>
              <a:gd name="connsiteY0" fmla="*/ 91248 h 91248"/>
              <a:gd name="connsiteX1" fmla="*/ 783036 w 783036"/>
              <a:gd name="connsiteY1" fmla="*/ 83520 h 91248"/>
            </a:gdLst>
            <a:ahLst/>
            <a:cxnLst>
              <a:cxn ang="0">
                <a:pos x="connsiteX0" y="connsiteY0"/>
              </a:cxn>
              <a:cxn ang="0">
                <a:pos x="connsiteX1" y="connsiteY1"/>
              </a:cxn>
            </a:cxnLst>
            <a:rect l="l" t="t" r="r" b="b"/>
            <a:pathLst>
              <a:path w="783036" h="91248">
                <a:moveTo>
                  <a:pt x="0" y="91248"/>
                </a:moveTo>
                <a:cubicBezTo>
                  <a:pt x="324333" y="13545"/>
                  <a:pt x="648666" y="-64158"/>
                  <a:pt x="783036" y="8352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88" name="Ryhmä 87">
            <a:extLst>
              <a:ext uri="{FF2B5EF4-FFF2-40B4-BE49-F238E27FC236}">
                <a16:creationId xmlns:a16="http://schemas.microsoft.com/office/drawing/2014/main" id="{C9387F73-4B72-4433-96A3-B30C5EE1C679}"/>
              </a:ext>
            </a:extLst>
          </p:cNvPr>
          <p:cNvGrpSpPr/>
          <p:nvPr/>
        </p:nvGrpSpPr>
        <p:grpSpPr>
          <a:xfrm>
            <a:off x="744399" y="3369114"/>
            <a:ext cx="790895" cy="1123636"/>
            <a:chOff x="744399" y="3369114"/>
            <a:chExt cx="790895" cy="1123636"/>
          </a:xfrm>
        </p:grpSpPr>
        <p:cxnSp>
          <p:nvCxnSpPr>
            <p:cNvPr id="83" name="Suora yhdysviiva 82">
              <a:extLst>
                <a:ext uri="{FF2B5EF4-FFF2-40B4-BE49-F238E27FC236}">
                  <a16:creationId xmlns:a16="http://schemas.microsoft.com/office/drawing/2014/main" id="{67DCA86D-C2EC-4BE1-9C9D-CEFCAC2CF058}"/>
                </a:ext>
              </a:extLst>
            </p:cNvPr>
            <p:cNvCxnSpPr>
              <a:cxnSpLocks/>
              <a:endCxn id="45" idx="0"/>
            </p:cNvCxnSpPr>
            <p:nvPr/>
          </p:nvCxnSpPr>
          <p:spPr>
            <a:xfrm>
              <a:off x="744399" y="3369114"/>
              <a:ext cx="790895" cy="1354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uora yhdysviiva 85">
              <a:extLst>
                <a:ext uri="{FF2B5EF4-FFF2-40B4-BE49-F238E27FC236}">
                  <a16:creationId xmlns:a16="http://schemas.microsoft.com/office/drawing/2014/main" id="{8EEFB137-7243-4CCD-AB70-88989C8C66E6}"/>
                </a:ext>
              </a:extLst>
            </p:cNvPr>
            <p:cNvCxnSpPr>
              <a:cxnSpLocks/>
              <a:endCxn id="45" idx="7"/>
            </p:cNvCxnSpPr>
            <p:nvPr/>
          </p:nvCxnSpPr>
          <p:spPr>
            <a:xfrm>
              <a:off x="1532586" y="3397447"/>
              <a:ext cx="2708" cy="1095303"/>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72905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1000" fill="hold"/>
                                        <p:tgtEl>
                                          <p:spTgt spid="88"/>
                                        </p:tgtEl>
                                        <p:attrNameLst>
                                          <p:attrName>ppt_x</p:attrName>
                                        </p:attrNameLst>
                                      </p:cBhvr>
                                      <p:tavLst>
                                        <p:tav tm="0">
                                          <p:val>
                                            <p:strVal val="#ppt_x"/>
                                          </p:val>
                                        </p:tav>
                                        <p:tav tm="100000">
                                          <p:val>
                                            <p:strVal val="#ppt_x"/>
                                          </p:val>
                                        </p:tav>
                                      </p:tavLst>
                                    </p:anim>
                                    <p:anim calcmode="lin" valueType="num">
                                      <p:cBhvr additive="base">
                                        <p:cTn id="12" dur="1000" fill="hold"/>
                                        <p:tgtEl>
                                          <p:spTgt spid="8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3" fill="hold" nodeType="clickEffect">
                                  <p:stCondLst>
                                    <p:cond delay="0"/>
                                  </p:stCondLst>
                                  <p:childTnLst>
                                    <p:anim calcmode="lin" valueType="num">
                                      <p:cBhvr additive="base">
                                        <p:cTn id="52" dur="1000"/>
                                        <p:tgtEl>
                                          <p:spTgt spid="88"/>
                                        </p:tgtEl>
                                        <p:attrNameLst>
                                          <p:attrName>ppt_x</p:attrName>
                                        </p:attrNameLst>
                                      </p:cBhvr>
                                      <p:tavLst>
                                        <p:tav tm="0">
                                          <p:val>
                                            <p:strVal val="ppt_x"/>
                                          </p:val>
                                        </p:tav>
                                        <p:tav tm="100000">
                                          <p:val>
                                            <p:strVal val="1+ppt_w/2"/>
                                          </p:val>
                                        </p:tav>
                                      </p:tavLst>
                                    </p:anim>
                                    <p:anim calcmode="lin" valueType="num">
                                      <p:cBhvr additive="base">
                                        <p:cTn id="53" dur="1000"/>
                                        <p:tgtEl>
                                          <p:spTgt spid="88"/>
                                        </p:tgtEl>
                                        <p:attrNameLst>
                                          <p:attrName>ppt_y</p:attrName>
                                        </p:attrNameLst>
                                      </p:cBhvr>
                                      <p:tavLst>
                                        <p:tav tm="0">
                                          <p:val>
                                            <p:strVal val="ppt_y"/>
                                          </p:val>
                                        </p:tav>
                                        <p:tav tm="100000">
                                          <p:val>
                                            <p:strVal val="0-ppt_h/2"/>
                                          </p:val>
                                        </p:tav>
                                      </p:tavLst>
                                    </p:anim>
                                    <p:set>
                                      <p:cBhvr>
                                        <p:cTn id="54" dur="1" fill="hold">
                                          <p:stCondLst>
                                            <p:cond delay="999"/>
                                          </p:stCondLst>
                                        </p:cTn>
                                        <p:tgtEl>
                                          <p:spTgt spid="88"/>
                                        </p:tgtEl>
                                        <p:attrNameLst>
                                          <p:attrName>style.visibility</p:attrName>
                                        </p:attrNameLst>
                                      </p:cBhvr>
                                      <p:to>
                                        <p:strVal val="hidden"/>
                                      </p:to>
                                    </p:set>
                                  </p:childTnLst>
                                </p:cTn>
                              </p:par>
                            </p:childTnLst>
                          </p:cTn>
                        </p:par>
                        <p:par>
                          <p:cTn id="55" fill="hold">
                            <p:stCondLst>
                              <p:cond delay="1000"/>
                            </p:stCondLst>
                            <p:childTnLst>
                              <p:par>
                                <p:cTn id="56" presetID="2" presetClass="entr" presetSubtype="3"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1000" fill="hold"/>
                                        <p:tgtEl>
                                          <p:spTgt spid="14"/>
                                        </p:tgtEl>
                                        <p:attrNameLst>
                                          <p:attrName>ppt_x</p:attrName>
                                        </p:attrNameLst>
                                      </p:cBhvr>
                                      <p:tavLst>
                                        <p:tav tm="0">
                                          <p:val>
                                            <p:strVal val="1+#ppt_w/2"/>
                                          </p:val>
                                        </p:tav>
                                        <p:tav tm="100000">
                                          <p:val>
                                            <p:strVal val="#ppt_x"/>
                                          </p:val>
                                        </p:tav>
                                      </p:tavLst>
                                    </p:anim>
                                    <p:anim calcmode="lin" valueType="num">
                                      <p:cBhvr additive="base">
                                        <p:cTn id="59" dur="1000" fill="hold"/>
                                        <p:tgtEl>
                                          <p:spTgt spid="14"/>
                                        </p:tgtEl>
                                        <p:attrNameLst>
                                          <p:attrName>ppt_y</p:attrName>
                                        </p:attrNameLst>
                                      </p:cBhvr>
                                      <p:tavLst>
                                        <p:tav tm="0">
                                          <p:val>
                                            <p:strVal val="0-#ppt_h/2"/>
                                          </p:val>
                                        </p:tav>
                                        <p:tav tm="100000">
                                          <p:val>
                                            <p:strVal val="#ppt_y"/>
                                          </p:val>
                                        </p:tav>
                                      </p:tavLst>
                                    </p:anim>
                                  </p:childTnLst>
                                </p:cTn>
                              </p:par>
                              <p:par>
                                <p:cTn id="60" presetID="2" presetClass="entr" presetSubtype="3" fill="hold" grpId="0" nodeType="withEffect">
                                  <p:stCondLst>
                                    <p:cond delay="50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1000" fill="hold"/>
                                        <p:tgtEl>
                                          <p:spTgt spid="41"/>
                                        </p:tgtEl>
                                        <p:attrNameLst>
                                          <p:attrName>ppt_x</p:attrName>
                                        </p:attrNameLst>
                                      </p:cBhvr>
                                      <p:tavLst>
                                        <p:tav tm="0">
                                          <p:val>
                                            <p:strVal val="1+#ppt_w/2"/>
                                          </p:val>
                                        </p:tav>
                                        <p:tav tm="100000">
                                          <p:val>
                                            <p:strVal val="#ppt_x"/>
                                          </p:val>
                                        </p:tav>
                                      </p:tavLst>
                                    </p:anim>
                                    <p:anim calcmode="lin" valueType="num">
                                      <p:cBhvr additive="base">
                                        <p:cTn id="63" dur="1000" fill="hold"/>
                                        <p:tgtEl>
                                          <p:spTgt spid="41"/>
                                        </p:tgtEl>
                                        <p:attrNameLst>
                                          <p:attrName>ppt_y</p:attrName>
                                        </p:attrNameLst>
                                      </p:cBhvr>
                                      <p:tavLst>
                                        <p:tav tm="0">
                                          <p:val>
                                            <p:strVal val="0-#ppt_h/2"/>
                                          </p:val>
                                        </p:tav>
                                        <p:tav tm="100000">
                                          <p:val>
                                            <p:strVal val="#ppt_y"/>
                                          </p:val>
                                        </p:tav>
                                      </p:tavLst>
                                    </p:anim>
                                  </p:childTnLst>
                                </p:cTn>
                              </p:par>
                            </p:childTnLst>
                          </p:cTn>
                        </p:par>
                        <p:par>
                          <p:cTn id="64" fill="hold">
                            <p:stCondLst>
                              <p:cond delay="2500"/>
                            </p:stCondLst>
                            <p:childTnLst>
                              <p:par>
                                <p:cTn id="65" presetID="2" presetClass="entr" presetSubtype="1" fill="hold" nodeType="afterEffect">
                                  <p:stCondLst>
                                    <p:cond delay="50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000" fill="hold"/>
                                        <p:tgtEl>
                                          <p:spTgt spid="38"/>
                                        </p:tgtEl>
                                        <p:attrNameLst>
                                          <p:attrName>ppt_x</p:attrName>
                                        </p:attrNameLst>
                                      </p:cBhvr>
                                      <p:tavLst>
                                        <p:tav tm="0">
                                          <p:val>
                                            <p:strVal val="#ppt_x"/>
                                          </p:val>
                                        </p:tav>
                                        <p:tav tm="100000">
                                          <p:val>
                                            <p:strVal val="#ppt_x"/>
                                          </p:val>
                                        </p:tav>
                                      </p:tavLst>
                                    </p:anim>
                                    <p:anim calcmode="lin" valueType="num">
                                      <p:cBhvr additive="base">
                                        <p:cTn id="68" dur="1000" fill="hold"/>
                                        <p:tgtEl>
                                          <p:spTgt spid="38"/>
                                        </p:tgtEl>
                                        <p:attrNameLst>
                                          <p:attrName>ppt_y</p:attrName>
                                        </p:attrNameLst>
                                      </p:cBhvr>
                                      <p:tavLst>
                                        <p:tav tm="0">
                                          <p:val>
                                            <p:strVal val="0-#ppt_h/2"/>
                                          </p:val>
                                        </p:tav>
                                        <p:tav tm="100000">
                                          <p:val>
                                            <p:strVal val="#ppt_y"/>
                                          </p:val>
                                        </p:tav>
                                      </p:tavLst>
                                    </p:anim>
                                  </p:childTnLst>
                                </p:cTn>
                              </p:par>
                            </p:childTnLst>
                          </p:cTn>
                        </p:par>
                        <p:par>
                          <p:cTn id="69" fill="hold">
                            <p:stCondLst>
                              <p:cond delay="4000"/>
                            </p:stCondLst>
                            <p:childTnLst>
                              <p:par>
                                <p:cTn id="70" presetID="22" presetClass="entr" presetSubtype="4" fill="hold" grpId="0" nodeType="afterEffect">
                                  <p:stCondLst>
                                    <p:cond delay="500"/>
                                  </p:stCondLst>
                                  <p:childTnLst>
                                    <p:set>
                                      <p:cBhvr>
                                        <p:cTn id="71" dur="1" fill="hold">
                                          <p:stCondLst>
                                            <p:cond delay="0"/>
                                          </p:stCondLst>
                                        </p:cTn>
                                        <p:tgtEl>
                                          <p:spTgt spid="45"/>
                                        </p:tgtEl>
                                        <p:attrNameLst>
                                          <p:attrName>style.visibility</p:attrName>
                                        </p:attrNameLst>
                                      </p:cBhvr>
                                      <p:to>
                                        <p:strVal val="visible"/>
                                      </p:to>
                                    </p:set>
                                    <p:animEffect transition="in" filter="wipe(down)">
                                      <p:cBhvr>
                                        <p:cTn id="72" dur="1000"/>
                                        <p:tgtEl>
                                          <p:spTgt spid="45"/>
                                        </p:tgtEl>
                                      </p:cBhvr>
                                    </p:animEffect>
                                  </p:childTnLst>
                                </p:cTn>
                              </p:par>
                            </p:childTnLst>
                          </p:cTn>
                        </p:par>
                        <p:par>
                          <p:cTn id="73" fill="hold">
                            <p:stCondLst>
                              <p:cond delay="5500"/>
                            </p:stCondLst>
                            <p:childTnLst>
                              <p:par>
                                <p:cTn id="74" presetID="2" presetClass="entr" presetSubtype="3"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1000" fill="hold"/>
                                        <p:tgtEl>
                                          <p:spTgt spid="11"/>
                                        </p:tgtEl>
                                        <p:attrNameLst>
                                          <p:attrName>ppt_x</p:attrName>
                                        </p:attrNameLst>
                                      </p:cBhvr>
                                      <p:tavLst>
                                        <p:tav tm="0">
                                          <p:val>
                                            <p:strVal val="1+#ppt_w/2"/>
                                          </p:val>
                                        </p:tav>
                                        <p:tav tm="100000">
                                          <p:val>
                                            <p:strVal val="#ppt_x"/>
                                          </p:val>
                                        </p:tav>
                                      </p:tavLst>
                                    </p:anim>
                                    <p:anim calcmode="lin" valueType="num">
                                      <p:cBhvr additive="base">
                                        <p:cTn id="77" dur="1000" fill="hold"/>
                                        <p:tgtEl>
                                          <p:spTgt spid="11"/>
                                        </p:tgtEl>
                                        <p:attrNameLst>
                                          <p:attrName>ppt_y</p:attrName>
                                        </p:attrNameLst>
                                      </p:cBhvr>
                                      <p:tavLst>
                                        <p:tav tm="0">
                                          <p:val>
                                            <p:strVal val="0-#ppt_h/2"/>
                                          </p:val>
                                        </p:tav>
                                        <p:tav tm="100000">
                                          <p:val>
                                            <p:strVal val="#ppt_y"/>
                                          </p:val>
                                        </p:tav>
                                      </p:tavLst>
                                    </p:anim>
                                  </p:childTnLst>
                                </p:cTn>
                              </p:par>
                              <p:par>
                                <p:cTn id="78" presetID="2" presetClass="entr" presetSubtype="1" fill="hold" nodeType="withEffect">
                                  <p:stCondLst>
                                    <p:cond delay="500"/>
                                  </p:stCondLst>
                                  <p:childTnLst>
                                    <p:set>
                                      <p:cBhvr>
                                        <p:cTn id="79" dur="1" fill="hold">
                                          <p:stCondLst>
                                            <p:cond delay="0"/>
                                          </p:stCondLst>
                                        </p:cTn>
                                        <p:tgtEl>
                                          <p:spTgt spid="42"/>
                                        </p:tgtEl>
                                        <p:attrNameLst>
                                          <p:attrName>style.visibility</p:attrName>
                                        </p:attrNameLst>
                                      </p:cBhvr>
                                      <p:to>
                                        <p:strVal val="visible"/>
                                      </p:to>
                                    </p:set>
                                    <p:anim calcmode="lin" valueType="num">
                                      <p:cBhvr additive="base">
                                        <p:cTn id="80" dur="1000" fill="hold"/>
                                        <p:tgtEl>
                                          <p:spTgt spid="42"/>
                                        </p:tgtEl>
                                        <p:attrNameLst>
                                          <p:attrName>ppt_x</p:attrName>
                                        </p:attrNameLst>
                                      </p:cBhvr>
                                      <p:tavLst>
                                        <p:tav tm="0">
                                          <p:val>
                                            <p:strVal val="#ppt_x"/>
                                          </p:val>
                                        </p:tav>
                                        <p:tav tm="100000">
                                          <p:val>
                                            <p:strVal val="#ppt_x"/>
                                          </p:val>
                                        </p:tav>
                                      </p:tavLst>
                                    </p:anim>
                                    <p:anim calcmode="lin" valueType="num">
                                      <p:cBhvr additive="base">
                                        <p:cTn id="81" dur="1000" fill="hold"/>
                                        <p:tgtEl>
                                          <p:spTgt spid="42"/>
                                        </p:tgtEl>
                                        <p:attrNameLst>
                                          <p:attrName>ppt_y</p:attrName>
                                        </p:attrNameLst>
                                      </p:cBhvr>
                                      <p:tavLst>
                                        <p:tav tm="0">
                                          <p:val>
                                            <p:strVal val="0-#ppt_h/2"/>
                                          </p:val>
                                        </p:tav>
                                        <p:tav tm="100000">
                                          <p:val>
                                            <p:strVal val="#ppt_y"/>
                                          </p:val>
                                        </p:tav>
                                      </p:tavLst>
                                    </p:anim>
                                  </p:childTnLst>
                                </p:cTn>
                              </p:par>
                              <p:par>
                                <p:cTn id="82" presetID="2" presetClass="entr" presetSubtype="1" fill="hold" nodeType="withEffect">
                                  <p:stCondLst>
                                    <p:cond delay="500"/>
                                  </p:stCondLst>
                                  <p:childTnLst>
                                    <p:set>
                                      <p:cBhvr>
                                        <p:cTn id="83" dur="1" fill="hold">
                                          <p:stCondLst>
                                            <p:cond delay="0"/>
                                          </p:stCondLst>
                                        </p:cTn>
                                        <p:tgtEl>
                                          <p:spTgt spid="46"/>
                                        </p:tgtEl>
                                        <p:attrNameLst>
                                          <p:attrName>style.visibility</p:attrName>
                                        </p:attrNameLst>
                                      </p:cBhvr>
                                      <p:to>
                                        <p:strVal val="visible"/>
                                      </p:to>
                                    </p:set>
                                    <p:anim calcmode="lin" valueType="num">
                                      <p:cBhvr additive="base">
                                        <p:cTn id="84" dur="1000" fill="hold"/>
                                        <p:tgtEl>
                                          <p:spTgt spid="46"/>
                                        </p:tgtEl>
                                        <p:attrNameLst>
                                          <p:attrName>ppt_x</p:attrName>
                                        </p:attrNameLst>
                                      </p:cBhvr>
                                      <p:tavLst>
                                        <p:tav tm="0">
                                          <p:val>
                                            <p:strVal val="#ppt_x"/>
                                          </p:val>
                                        </p:tav>
                                        <p:tav tm="100000">
                                          <p:val>
                                            <p:strVal val="#ppt_x"/>
                                          </p:val>
                                        </p:tav>
                                      </p:tavLst>
                                    </p:anim>
                                    <p:anim calcmode="lin" valueType="num">
                                      <p:cBhvr additive="base">
                                        <p:cTn id="85" dur="1000" fill="hold"/>
                                        <p:tgtEl>
                                          <p:spTgt spid="46"/>
                                        </p:tgtEl>
                                        <p:attrNameLst>
                                          <p:attrName>ppt_y</p:attrName>
                                        </p:attrNameLst>
                                      </p:cBhvr>
                                      <p:tavLst>
                                        <p:tav tm="0">
                                          <p:val>
                                            <p:strVal val="0-#ppt_h/2"/>
                                          </p:val>
                                        </p:tav>
                                        <p:tav tm="100000">
                                          <p:val>
                                            <p:strVal val="#ppt_y"/>
                                          </p:val>
                                        </p:tav>
                                      </p:tavLst>
                                    </p:anim>
                                  </p:childTnLst>
                                </p:cTn>
                              </p:par>
                            </p:childTnLst>
                          </p:cTn>
                        </p:par>
                        <p:par>
                          <p:cTn id="86" fill="hold">
                            <p:stCondLst>
                              <p:cond delay="7000"/>
                            </p:stCondLst>
                            <p:childTnLst>
                              <p:par>
                                <p:cTn id="87" presetID="2" presetClass="entr" presetSubtype="1" fill="hold" nodeType="afterEffect">
                                  <p:stCondLst>
                                    <p:cond delay="50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1000" fill="hold"/>
                                        <p:tgtEl>
                                          <p:spTgt spid="47"/>
                                        </p:tgtEl>
                                        <p:attrNameLst>
                                          <p:attrName>ppt_x</p:attrName>
                                        </p:attrNameLst>
                                      </p:cBhvr>
                                      <p:tavLst>
                                        <p:tav tm="0">
                                          <p:val>
                                            <p:strVal val="#ppt_x"/>
                                          </p:val>
                                        </p:tav>
                                        <p:tav tm="100000">
                                          <p:val>
                                            <p:strVal val="#ppt_x"/>
                                          </p:val>
                                        </p:tav>
                                      </p:tavLst>
                                    </p:anim>
                                    <p:anim calcmode="lin" valueType="num">
                                      <p:cBhvr additive="base">
                                        <p:cTn id="90" dur="10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41"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Монтаж </a:t>
            </a:r>
            <a:r>
              <a:rPr lang="ru-RU" dirty="0" err="1"/>
              <a:t>сэндвичных</a:t>
            </a:r>
            <a:r>
              <a:rPr lang="ru-RU" dirty="0"/>
              <a:t> элементов</a:t>
            </a:r>
            <a:endParaRPr lang="fi-FI" dirty="0"/>
          </a:p>
        </p:txBody>
      </p:sp>
      <p:sp>
        <p:nvSpPr>
          <p:cNvPr id="8" name="Content Placeholder 7"/>
          <p:cNvSpPr>
            <a:spLocks noGrp="1"/>
          </p:cNvSpPr>
          <p:nvPr>
            <p:ph sz="half" idx="2"/>
          </p:nvPr>
        </p:nvSpPr>
        <p:spPr>
          <a:xfrm>
            <a:off x="1304598" y="6650182"/>
            <a:ext cx="5383161" cy="5104352"/>
          </a:xfrm>
        </p:spPr>
        <p:txBody>
          <a:bodyPr>
            <a:normAutofit/>
          </a:bodyPr>
          <a:lstStyle/>
          <a:p>
            <a:endParaRPr lang="fi-FI"/>
          </a:p>
          <a:p>
            <a:pPr marL="0" indent="0">
              <a:buNone/>
            </a:pPr>
            <a:endParaRPr lang="fi-FI"/>
          </a:p>
        </p:txBody>
      </p:sp>
      <p:pic>
        <p:nvPicPr>
          <p:cNvPr id="13" name="Kuva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199" y="4135708"/>
            <a:ext cx="2436313" cy="2059986"/>
          </a:xfrm>
          <a:prstGeom prst="roundRect">
            <a:avLst/>
          </a:prstGeom>
        </p:spPr>
      </p:pic>
      <p:pic>
        <p:nvPicPr>
          <p:cNvPr id="15" name="Kuva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7199" y="1119947"/>
            <a:ext cx="2436313" cy="1426409"/>
          </a:xfrm>
          <a:prstGeom prst="roundRect">
            <a:avLst/>
          </a:prstGeom>
        </p:spPr>
      </p:pic>
      <p:sp>
        <p:nvSpPr>
          <p:cNvPr id="9" name="Content Placeholder 7">
            <a:extLst>
              <a:ext uri="{FF2B5EF4-FFF2-40B4-BE49-F238E27FC236}">
                <a16:creationId xmlns:a16="http://schemas.microsoft.com/office/drawing/2014/main" id="{493C51E1-8472-4339-A3FE-C4AC0A2718EE}"/>
              </a:ext>
            </a:extLst>
          </p:cNvPr>
          <p:cNvSpPr txBox="1">
            <a:spLocks/>
          </p:cNvSpPr>
          <p:nvPr/>
        </p:nvSpPr>
        <p:spPr>
          <a:xfrm>
            <a:off x="3344449" y="1450403"/>
            <a:ext cx="5498926" cy="4336606"/>
          </a:xfrm>
          <a:prstGeom prst="rect">
            <a:avLst/>
          </a:prstGeom>
        </p:spPr>
        <p:txBody>
          <a:bodyPr vert="horz" lIns="0" tIns="0" rIns="0" bIns="0" rtlCol="0">
            <a:normAutofit fontScale="92500"/>
          </a:bodyPr>
          <a:lstStyle>
            <a:lvl1pPr marL="266700" indent="-26670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ru-RU" dirty="0"/>
              <a:t>Дождевая защита теплоизоляции </a:t>
            </a:r>
            <a:r>
              <a:rPr lang="ru-RU" dirty="0" err="1"/>
              <a:t>сэндвич-элемента</a:t>
            </a:r>
            <a:r>
              <a:rPr lang="ru-RU" dirty="0"/>
              <a:t> снимается.</a:t>
            </a:r>
          </a:p>
          <a:p>
            <a:endParaRPr lang="ru-RU" dirty="0"/>
          </a:p>
          <a:p>
            <a:r>
              <a:rPr lang="ru-RU" dirty="0"/>
              <a:t>Подходящая ширина монтажной </a:t>
            </a:r>
            <a:r>
              <a:rPr lang="ru-RU" dirty="0" err="1"/>
              <a:t>минваты</a:t>
            </a:r>
            <a:r>
              <a:rPr lang="ru-RU" dirty="0"/>
              <a:t> 12-15 см. Не должна перекрывать вентиляционные каналы.</a:t>
            </a:r>
          </a:p>
          <a:p>
            <a:endParaRPr lang="ru-RU" dirty="0"/>
          </a:p>
          <a:p>
            <a:r>
              <a:rPr lang="ru-RU" dirty="0"/>
              <a:t>Элементы внешней стены поднимаются над монтажным т.е. т.н. «колбасным» литьем. На фото слева место для бетонирования, монтажная планка и опора элемента.</a:t>
            </a:r>
            <a:endParaRPr lang="fi-FI" dirty="0"/>
          </a:p>
          <a:p>
            <a:pPr marL="0" indent="0">
              <a:buNone/>
            </a:pPr>
            <a:endParaRPr lang="fi-FI" dirty="0"/>
          </a:p>
        </p:txBody>
      </p:sp>
      <p:grpSp>
        <p:nvGrpSpPr>
          <p:cNvPr id="6" name="Ryhmä 5">
            <a:extLst>
              <a:ext uri="{FF2B5EF4-FFF2-40B4-BE49-F238E27FC236}">
                <a16:creationId xmlns:a16="http://schemas.microsoft.com/office/drawing/2014/main" id="{0E4FDFAE-EB38-49B8-B2AC-50655942C449}"/>
              </a:ext>
            </a:extLst>
          </p:cNvPr>
          <p:cNvGrpSpPr/>
          <p:nvPr/>
        </p:nvGrpSpPr>
        <p:grpSpPr>
          <a:xfrm>
            <a:off x="457199" y="2625615"/>
            <a:ext cx="2436313" cy="1426409"/>
            <a:chOff x="457199" y="2625615"/>
            <a:chExt cx="2436313" cy="1426409"/>
          </a:xfrm>
        </p:grpSpPr>
        <p:pic>
          <p:nvPicPr>
            <p:cNvPr id="14" name="Kuva 1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7199" y="2625615"/>
              <a:ext cx="2436313" cy="1426409"/>
            </a:xfrm>
            <a:prstGeom prst="roundRect">
              <a:avLst/>
            </a:prstGeom>
          </p:spPr>
        </p:pic>
        <p:sp>
          <p:nvSpPr>
            <p:cNvPr id="5" name="Ellipsi 4">
              <a:extLst>
                <a:ext uri="{FF2B5EF4-FFF2-40B4-BE49-F238E27FC236}">
                  <a16:creationId xmlns:a16="http://schemas.microsoft.com/office/drawing/2014/main" id="{C9CD578A-C10A-436C-A219-9EBB9B0931A5}"/>
                </a:ext>
              </a:extLst>
            </p:cNvPr>
            <p:cNvSpPr/>
            <p:nvPr/>
          </p:nvSpPr>
          <p:spPr>
            <a:xfrm>
              <a:off x="1380744" y="3191256"/>
              <a:ext cx="640080" cy="557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9152300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18736" y="2344814"/>
            <a:ext cx="2267992" cy="1434845"/>
          </a:xfrm>
          <a:prstGeom prst="roundRect">
            <a:avLst/>
          </a:prstGeom>
        </p:spPr>
      </p:pic>
      <p:pic>
        <p:nvPicPr>
          <p:cNvPr id="10" name="Kuva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22571" y="3896257"/>
            <a:ext cx="2198841" cy="2268988"/>
          </a:xfrm>
          <a:prstGeom prst="roundRect">
            <a:avLst/>
          </a:prstGeom>
        </p:spPr>
      </p:pic>
      <p:pic>
        <p:nvPicPr>
          <p:cNvPr id="8" name="Kuva 7">
            <a:extLst>
              <a:ext uri="{FF2B5EF4-FFF2-40B4-BE49-F238E27FC236}">
                <a16:creationId xmlns:a16="http://schemas.microsoft.com/office/drawing/2014/main" id="{7FF9DAA7-8169-4D01-BD0F-C49CA06987A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87105" y="517648"/>
            <a:ext cx="2313206" cy="1734905"/>
          </a:xfrm>
          <a:prstGeom prst="roundRect">
            <a:avLst/>
          </a:prstGeom>
        </p:spPr>
      </p:pic>
      <p:sp>
        <p:nvSpPr>
          <p:cNvPr id="6" name="Title 5">
            <a:extLst>
              <a:ext uri="{FF2B5EF4-FFF2-40B4-BE49-F238E27FC236}">
                <a16:creationId xmlns:a16="http://schemas.microsoft.com/office/drawing/2014/main" id="{E2C58EDE-4800-47A2-88AD-913B5EF58A6D}"/>
              </a:ext>
            </a:extLst>
          </p:cNvPr>
          <p:cNvSpPr>
            <a:spLocks noGrp="1"/>
          </p:cNvSpPr>
          <p:nvPr>
            <p:ph type="title"/>
          </p:nvPr>
        </p:nvSpPr>
        <p:spPr/>
        <p:txBody>
          <a:bodyPr>
            <a:normAutofit fontScale="90000"/>
          </a:bodyPr>
          <a:lstStyle/>
          <a:p>
            <a:r>
              <a:rPr lang="ru-RU" dirty="0"/>
              <a:t>Монтаж деревянных </a:t>
            </a:r>
            <a:br>
              <a:rPr lang="ru-RU" dirty="0"/>
            </a:br>
            <a:r>
              <a:rPr lang="ru-RU" dirty="0"/>
              <a:t>конструкций</a:t>
            </a:r>
            <a:br>
              <a:rPr lang="fi-FI" dirty="0"/>
            </a:br>
            <a:endParaRPr lang="fi-FI" dirty="0"/>
          </a:p>
        </p:txBody>
      </p:sp>
      <p:sp>
        <p:nvSpPr>
          <p:cNvPr id="11" name="Content Placeholder 10">
            <a:extLst>
              <a:ext uri="{FF2B5EF4-FFF2-40B4-BE49-F238E27FC236}">
                <a16:creationId xmlns:a16="http://schemas.microsoft.com/office/drawing/2014/main" id="{3003C36E-89E0-4F11-8403-F0C6505CA9FD}"/>
              </a:ext>
            </a:extLst>
          </p:cNvPr>
          <p:cNvSpPr>
            <a:spLocks noGrp="1"/>
          </p:cNvSpPr>
          <p:nvPr>
            <p:ph idx="1"/>
          </p:nvPr>
        </p:nvSpPr>
        <p:spPr>
          <a:xfrm>
            <a:off x="457200" y="1773239"/>
            <a:ext cx="5843016" cy="4032250"/>
          </a:xfrm>
        </p:spPr>
        <p:txBody>
          <a:bodyPr>
            <a:normAutofit fontScale="85000" lnSpcReduction="10000"/>
          </a:bodyPr>
          <a:lstStyle/>
          <a:p>
            <a:pPr marL="285750" indent="-285750"/>
            <a:r>
              <a:rPr lang="ru-RU" dirty="0"/>
              <a:t>Удалить непромокаемый пластик с элементов нижнего слоя.</a:t>
            </a:r>
          </a:p>
          <a:p>
            <a:pPr marL="285750" indent="-285750"/>
            <a:r>
              <a:rPr lang="ru-RU" dirty="0"/>
              <a:t>Поместить изоляционный шов поверх нижнего элемента и на край соседнего элемента.</a:t>
            </a:r>
          </a:p>
          <a:p>
            <a:pPr marL="285750" indent="-285750"/>
            <a:r>
              <a:rPr lang="ru-RU" dirty="0"/>
              <a:t>Подготовить к монтажу </a:t>
            </a:r>
            <a:r>
              <a:rPr lang="ru-RU" dirty="0" err="1"/>
              <a:t>пароизоляцию</a:t>
            </a:r>
            <a:r>
              <a:rPr lang="ru-RU" dirty="0"/>
              <a:t>.</a:t>
            </a:r>
          </a:p>
          <a:p>
            <a:pPr marL="285750" indent="-285750"/>
            <a:r>
              <a:rPr lang="ru-RU" dirty="0"/>
              <a:t>Поднять элемент на место и закрепить в соответствии с инструкциями производителя.</a:t>
            </a:r>
          </a:p>
          <a:p>
            <a:pPr marL="285750" indent="-285750"/>
            <a:r>
              <a:rPr lang="ru-RU" dirty="0"/>
              <a:t>Установить временную защиту от погоды.</a:t>
            </a:r>
            <a:endParaRPr lang="fi-FI" dirty="0"/>
          </a:p>
        </p:txBody>
      </p:sp>
    </p:spTree>
    <p:extLst>
      <p:ext uri="{BB962C8B-B14F-4D97-AF65-F5344CB8AC3E}">
        <p14:creationId xmlns:p14="http://schemas.microsoft.com/office/powerpoint/2010/main" val="317592726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E9632E80-0347-41F9-99DB-42A8857434A7}"/>
              </a:ext>
            </a:extLst>
          </p:cNvPr>
          <p:cNvSpPr/>
          <p:nvPr/>
        </p:nvSpPr>
        <p:spPr>
          <a:xfrm>
            <a:off x="3702425" y="1479176"/>
            <a:ext cx="5235388" cy="4969237"/>
          </a:xfrm>
          <a:prstGeom prst="rect">
            <a:avLst/>
          </a:prstGeom>
        </p:spPr>
        <p:txBody>
          <a:bodyPr wrap="square" anchor="t">
            <a:spAutoFit/>
          </a:bodyPr>
          <a:lstStyle/>
          <a:p>
            <a:pPr marL="342900" indent="-342900">
              <a:buFont typeface="Arial" panose="020B0604020202020204" pitchFamily="34" charset="0"/>
              <a:buChar char="•"/>
            </a:pPr>
            <a:r>
              <a:rPr lang="ru-RU" sz="2400" dirty="0"/>
              <a:t>При установке элементов на бетон в стыке обычно используется лента из пористой резины.</a:t>
            </a:r>
          </a:p>
          <a:p>
            <a:pPr marL="342900" indent="-342900">
              <a:buFont typeface="Arial" panose="020B0604020202020204" pitchFamily="34" charset="0"/>
              <a:buChar char="•"/>
            </a:pPr>
            <a:r>
              <a:rPr lang="ru-RU" sz="2400" dirty="0"/>
              <a:t>В швах изоляционных элементов из минеральной ваты используется полоса из минеральной ваты или пористой резина.</a:t>
            </a:r>
          </a:p>
          <a:p>
            <a:pPr marL="342900" indent="-342900">
              <a:buFont typeface="Arial" panose="020B0604020202020204" pitchFamily="34" charset="0"/>
              <a:buChar char="•"/>
            </a:pPr>
            <a:r>
              <a:rPr lang="ru-RU" sz="2400" dirty="0"/>
              <a:t>Швы пластиковых теплоизоляционных элементов обычно вспенивается полиуретаном.</a:t>
            </a:r>
            <a:endParaRPr lang="fi-FI" sz="2400" dirty="0">
              <a:cs typeface="Arial"/>
            </a:endParaRPr>
          </a:p>
        </p:txBody>
      </p:sp>
      <p:sp>
        <p:nvSpPr>
          <p:cNvPr id="13" name="Title 1">
            <a:extLst>
              <a:ext uri="{FF2B5EF4-FFF2-40B4-BE49-F238E27FC236}">
                <a16:creationId xmlns:a16="http://schemas.microsoft.com/office/drawing/2014/main" id="{103BC40D-0745-44E8-A0C6-74C97140A3C5}"/>
              </a:ext>
            </a:extLst>
          </p:cNvPr>
          <p:cNvSpPr txBox="1">
            <a:spLocks/>
          </p:cNvSpPr>
          <p:nvPr/>
        </p:nvSpPr>
        <p:spPr>
          <a:xfrm>
            <a:off x="304800" y="323850"/>
            <a:ext cx="8229600" cy="58896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ru-RU" dirty="0"/>
              <a:t>Обеспечение изоляции деревянных конструкций</a:t>
            </a:r>
            <a:endParaRPr lang="fi-FI" dirty="0"/>
          </a:p>
        </p:txBody>
      </p:sp>
      <p:pic>
        <p:nvPicPr>
          <p:cNvPr id="27" name="Kuva 26">
            <a:extLst>
              <a:ext uri="{FF2B5EF4-FFF2-40B4-BE49-F238E27FC236}">
                <a16:creationId xmlns:a16="http://schemas.microsoft.com/office/drawing/2014/main" id="{8E176577-423E-4464-A898-FFC9E04A96DE}"/>
              </a:ext>
            </a:extLst>
          </p:cNvPr>
          <p:cNvPicPr>
            <a:picLocks noChangeAspect="1"/>
          </p:cNvPicPr>
          <p:nvPr/>
        </p:nvPicPr>
        <p:blipFill>
          <a:blip r:embed="rId3" cstate="print"/>
          <a:stretch>
            <a:fillRect/>
          </a:stretch>
        </p:blipFill>
        <p:spPr>
          <a:xfrm>
            <a:off x="1057897" y="2989384"/>
            <a:ext cx="1045157" cy="2516118"/>
          </a:xfrm>
          <a:prstGeom prst="rect">
            <a:avLst/>
          </a:prstGeom>
        </p:spPr>
      </p:pic>
      <p:pic>
        <p:nvPicPr>
          <p:cNvPr id="28" name="Kuva 27">
            <a:extLst>
              <a:ext uri="{FF2B5EF4-FFF2-40B4-BE49-F238E27FC236}">
                <a16:creationId xmlns:a16="http://schemas.microsoft.com/office/drawing/2014/main" id="{EB2D2081-847C-4972-90E6-8E81D08D09AE}"/>
              </a:ext>
            </a:extLst>
          </p:cNvPr>
          <p:cNvPicPr>
            <a:picLocks noChangeAspect="1"/>
          </p:cNvPicPr>
          <p:nvPr/>
        </p:nvPicPr>
        <p:blipFill>
          <a:blip r:embed="rId4" cstate="print"/>
          <a:stretch>
            <a:fillRect/>
          </a:stretch>
        </p:blipFill>
        <p:spPr>
          <a:xfrm>
            <a:off x="1520489" y="3165231"/>
            <a:ext cx="2053792" cy="1054501"/>
          </a:xfrm>
          <a:prstGeom prst="rect">
            <a:avLst/>
          </a:prstGeom>
        </p:spPr>
      </p:pic>
      <p:pic>
        <p:nvPicPr>
          <p:cNvPr id="30" name="Kuva 29">
            <a:extLst>
              <a:ext uri="{FF2B5EF4-FFF2-40B4-BE49-F238E27FC236}">
                <a16:creationId xmlns:a16="http://schemas.microsoft.com/office/drawing/2014/main" id="{6682A922-BB63-4DA3-AC85-127517D6CB41}"/>
              </a:ext>
            </a:extLst>
          </p:cNvPr>
          <p:cNvPicPr>
            <a:picLocks noChangeAspect="1"/>
          </p:cNvPicPr>
          <p:nvPr/>
        </p:nvPicPr>
        <p:blipFill rotWithShape="1">
          <a:blip r:embed="rId5" cstate="print"/>
          <a:srcRect l="12541" t="33832"/>
          <a:stretch/>
        </p:blipFill>
        <p:spPr>
          <a:xfrm>
            <a:off x="845820" y="3012830"/>
            <a:ext cx="111831" cy="2495950"/>
          </a:xfrm>
          <a:prstGeom prst="rect">
            <a:avLst/>
          </a:prstGeom>
        </p:spPr>
      </p:pic>
      <p:pic>
        <p:nvPicPr>
          <p:cNvPr id="31" name="Kuva 30">
            <a:extLst>
              <a:ext uri="{FF2B5EF4-FFF2-40B4-BE49-F238E27FC236}">
                <a16:creationId xmlns:a16="http://schemas.microsoft.com/office/drawing/2014/main" id="{E193193C-AE70-465A-BCF5-7AB14EFA8333}"/>
              </a:ext>
            </a:extLst>
          </p:cNvPr>
          <p:cNvPicPr>
            <a:picLocks noChangeAspect="1"/>
          </p:cNvPicPr>
          <p:nvPr/>
        </p:nvPicPr>
        <p:blipFill>
          <a:blip r:embed="rId6" cstate="print"/>
          <a:stretch>
            <a:fillRect/>
          </a:stretch>
        </p:blipFill>
        <p:spPr>
          <a:xfrm>
            <a:off x="2080690" y="4218632"/>
            <a:ext cx="1492503" cy="270340"/>
          </a:xfrm>
          <a:prstGeom prst="rect">
            <a:avLst/>
          </a:prstGeom>
        </p:spPr>
      </p:pic>
      <p:pic>
        <p:nvPicPr>
          <p:cNvPr id="32" name="Kuva 31">
            <a:extLst>
              <a:ext uri="{FF2B5EF4-FFF2-40B4-BE49-F238E27FC236}">
                <a16:creationId xmlns:a16="http://schemas.microsoft.com/office/drawing/2014/main" id="{E316E41A-BC86-4742-8E57-146B6F651F2E}"/>
              </a:ext>
            </a:extLst>
          </p:cNvPr>
          <p:cNvPicPr>
            <a:picLocks noChangeAspect="1"/>
          </p:cNvPicPr>
          <p:nvPr/>
        </p:nvPicPr>
        <p:blipFill>
          <a:blip r:embed="rId7" cstate="print"/>
          <a:stretch>
            <a:fillRect/>
          </a:stretch>
        </p:blipFill>
        <p:spPr>
          <a:xfrm>
            <a:off x="1962466" y="1895192"/>
            <a:ext cx="63205" cy="1283556"/>
          </a:xfrm>
          <a:prstGeom prst="rect">
            <a:avLst/>
          </a:prstGeom>
        </p:spPr>
      </p:pic>
      <p:pic>
        <p:nvPicPr>
          <p:cNvPr id="33" name="Kuva 32">
            <a:extLst>
              <a:ext uri="{FF2B5EF4-FFF2-40B4-BE49-F238E27FC236}">
                <a16:creationId xmlns:a16="http://schemas.microsoft.com/office/drawing/2014/main" id="{23151966-8FC0-4D77-81C2-BE1467105E60}"/>
              </a:ext>
            </a:extLst>
          </p:cNvPr>
          <p:cNvPicPr>
            <a:picLocks noChangeAspect="1"/>
          </p:cNvPicPr>
          <p:nvPr/>
        </p:nvPicPr>
        <p:blipFill>
          <a:blip r:embed="rId8" cstate="print"/>
          <a:stretch>
            <a:fillRect/>
          </a:stretch>
        </p:blipFill>
        <p:spPr>
          <a:xfrm>
            <a:off x="2026930" y="1895192"/>
            <a:ext cx="48158" cy="1281010"/>
          </a:xfrm>
          <a:prstGeom prst="rect">
            <a:avLst/>
          </a:prstGeom>
        </p:spPr>
      </p:pic>
      <p:pic>
        <p:nvPicPr>
          <p:cNvPr id="34" name="Kuva 33">
            <a:extLst>
              <a:ext uri="{FF2B5EF4-FFF2-40B4-BE49-F238E27FC236}">
                <a16:creationId xmlns:a16="http://schemas.microsoft.com/office/drawing/2014/main" id="{289BB5A9-7130-49FC-AC25-48CCD192D1D4}"/>
              </a:ext>
            </a:extLst>
          </p:cNvPr>
          <p:cNvPicPr>
            <a:picLocks noChangeAspect="1"/>
          </p:cNvPicPr>
          <p:nvPr/>
        </p:nvPicPr>
        <p:blipFill rotWithShape="1">
          <a:blip r:embed="rId9" cstate="print"/>
          <a:srcRect l="2" t="17146" r="-2"/>
          <a:stretch/>
        </p:blipFill>
        <p:spPr>
          <a:xfrm>
            <a:off x="2073073" y="2815322"/>
            <a:ext cx="45719" cy="353551"/>
          </a:xfrm>
          <a:prstGeom prst="rect">
            <a:avLst/>
          </a:prstGeom>
        </p:spPr>
      </p:pic>
      <p:pic>
        <p:nvPicPr>
          <p:cNvPr id="35" name="Kuva 34">
            <a:extLst>
              <a:ext uri="{FF2B5EF4-FFF2-40B4-BE49-F238E27FC236}">
                <a16:creationId xmlns:a16="http://schemas.microsoft.com/office/drawing/2014/main" id="{02D5941A-BEE7-487A-B006-CDD5EAEA59D9}"/>
              </a:ext>
            </a:extLst>
          </p:cNvPr>
          <p:cNvPicPr>
            <a:picLocks noChangeAspect="1"/>
          </p:cNvPicPr>
          <p:nvPr/>
        </p:nvPicPr>
        <p:blipFill>
          <a:blip r:embed="rId10" cstate="print"/>
          <a:stretch>
            <a:fillRect/>
          </a:stretch>
        </p:blipFill>
        <p:spPr>
          <a:xfrm>
            <a:off x="2108069" y="2988193"/>
            <a:ext cx="1451057" cy="175885"/>
          </a:xfrm>
          <a:prstGeom prst="rect">
            <a:avLst/>
          </a:prstGeom>
        </p:spPr>
      </p:pic>
      <p:pic>
        <p:nvPicPr>
          <p:cNvPr id="36" name="Kuva 35">
            <a:extLst>
              <a:ext uri="{FF2B5EF4-FFF2-40B4-BE49-F238E27FC236}">
                <a16:creationId xmlns:a16="http://schemas.microsoft.com/office/drawing/2014/main" id="{3F1BE3C3-A0E2-4708-8E82-109D6DBD53A4}"/>
              </a:ext>
            </a:extLst>
          </p:cNvPr>
          <p:cNvPicPr>
            <a:picLocks noChangeAspect="1"/>
          </p:cNvPicPr>
          <p:nvPr/>
        </p:nvPicPr>
        <p:blipFill>
          <a:blip r:embed="rId11" cstate="print"/>
          <a:stretch>
            <a:fillRect/>
          </a:stretch>
        </p:blipFill>
        <p:spPr>
          <a:xfrm>
            <a:off x="2076504" y="2609558"/>
            <a:ext cx="1477077" cy="217206"/>
          </a:xfrm>
          <a:prstGeom prst="rect">
            <a:avLst/>
          </a:prstGeom>
        </p:spPr>
      </p:pic>
      <p:sp>
        <p:nvSpPr>
          <p:cNvPr id="37" name="Suorakulmio: Pyöristetyt kulmat 36">
            <a:extLst>
              <a:ext uri="{FF2B5EF4-FFF2-40B4-BE49-F238E27FC236}">
                <a16:creationId xmlns:a16="http://schemas.microsoft.com/office/drawing/2014/main" id="{52199D9F-C268-4805-A013-05D44565FA2D}"/>
              </a:ext>
            </a:extLst>
          </p:cNvPr>
          <p:cNvSpPr/>
          <p:nvPr/>
        </p:nvSpPr>
        <p:spPr>
          <a:xfrm>
            <a:off x="1099856" y="2942492"/>
            <a:ext cx="379756" cy="52242"/>
          </a:xfrm>
          <a:prstGeom prst="roundRect">
            <a:avLst>
              <a:gd name="adj" fmla="val 45962"/>
            </a:avLst>
          </a:prstGeom>
          <a:solidFill>
            <a:srgbClr val="FFC000">
              <a:lumMod val="75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8" name="Ryhmä 37">
            <a:extLst>
              <a:ext uri="{FF2B5EF4-FFF2-40B4-BE49-F238E27FC236}">
                <a16:creationId xmlns:a16="http://schemas.microsoft.com/office/drawing/2014/main" id="{0D4D42A0-B6ED-4870-9A40-7E7CFBDDF128}"/>
              </a:ext>
            </a:extLst>
          </p:cNvPr>
          <p:cNvGrpSpPr/>
          <p:nvPr/>
        </p:nvGrpSpPr>
        <p:grpSpPr>
          <a:xfrm>
            <a:off x="952500" y="3002280"/>
            <a:ext cx="108358" cy="357975"/>
            <a:chOff x="2629866" y="2382593"/>
            <a:chExt cx="172579" cy="471365"/>
          </a:xfrm>
        </p:grpSpPr>
        <p:cxnSp>
          <p:nvCxnSpPr>
            <p:cNvPr id="39" name="Yhdistin: Kulma 38">
              <a:extLst>
                <a:ext uri="{FF2B5EF4-FFF2-40B4-BE49-F238E27FC236}">
                  <a16:creationId xmlns:a16="http://schemas.microsoft.com/office/drawing/2014/main" id="{E16513ED-DC26-4934-8B8F-39D17EDD5120}"/>
                </a:ext>
              </a:extLst>
            </p:cNvPr>
            <p:cNvCxnSpPr>
              <a:cxnSpLocks/>
            </p:cNvCxnSpPr>
            <p:nvPr/>
          </p:nvCxnSpPr>
          <p:spPr>
            <a:xfrm rot="5400000">
              <a:off x="2570625" y="2441834"/>
              <a:ext cx="291062" cy="172579"/>
            </a:xfrm>
            <a:prstGeom prst="bentConnector3">
              <a:avLst>
                <a:gd name="adj1" fmla="val 39663"/>
              </a:avLst>
            </a:prstGeom>
            <a:noFill/>
            <a:ln w="19050" cap="flat" cmpd="sng" algn="ctr">
              <a:solidFill>
                <a:srgbClr val="4472C4"/>
              </a:solidFill>
              <a:prstDash val="solid"/>
              <a:miter lim="800000"/>
            </a:ln>
            <a:effectLst/>
          </p:spPr>
        </p:cxnSp>
        <p:cxnSp>
          <p:nvCxnSpPr>
            <p:cNvPr id="40" name="Suora yhdysviiva 39">
              <a:extLst>
                <a:ext uri="{FF2B5EF4-FFF2-40B4-BE49-F238E27FC236}">
                  <a16:creationId xmlns:a16="http://schemas.microsoft.com/office/drawing/2014/main" id="{BA5926DC-740A-41D0-96FF-F1A1D0524A95}"/>
                </a:ext>
              </a:extLst>
            </p:cNvPr>
            <p:cNvCxnSpPr>
              <a:cxnSpLocks/>
            </p:cNvCxnSpPr>
            <p:nvPr/>
          </p:nvCxnSpPr>
          <p:spPr>
            <a:xfrm>
              <a:off x="2632442" y="2673654"/>
              <a:ext cx="164849" cy="0"/>
            </a:xfrm>
            <a:prstGeom prst="line">
              <a:avLst/>
            </a:prstGeom>
            <a:noFill/>
            <a:ln w="19050" cap="flat" cmpd="sng" algn="ctr">
              <a:solidFill>
                <a:srgbClr val="4472C4"/>
              </a:solidFill>
              <a:prstDash val="solid"/>
              <a:miter lim="800000"/>
            </a:ln>
            <a:effectLst/>
          </p:spPr>
        </p:cxnSp>
        <p:cxnSp>
          <p:nvCxnSpPr>
            <p:cNvPr id="41" name="Suora yhdysviiva 40">
              <a:extLst>
                <a:ext uri="{FF2B5EF4-FFF2-40B4-BE49-F238E27FC236}">
                  <a16:creationId xmlns:a16="http://schemas.microsoft.com/office/drawing/2014/main" id="{2E57AA66-1634-4AD9-8D29-70ED5EBD7130}"/>
                </a:ext>
              </a:extLst>
            </p:cNvPr>
            <p:cNvCxnSpPr>
              <a:cxnSpLocks/>
            </p:cNvCxnSpPr>
            <p:nvPr/>
          </p:nvCxnSpPr>
          <p:spPr>
            <a:xfrm>
              <a:off x="2794715" y="2671078"/>
              <a:ext cx="0" cy="182880"/>
            </a:xfrm>
            <a:prstGeom prst="line">
              <a:avLst/>
            </a:prstGeom>
            <a:noFill/>
            <a:ln w="19050" cap="flat" cmpd="sng" algn="ctr">
              <a:solidFill>
                <a:srgbClr val="4472C4"/>
              </a:solidFill>
              <a:prstDash val="solid"/>
              <a:miter lim="800000"/>
            </a:ln>
            <a:effectLst/>
          </p:spPr>
        </p:cxnSp>
      </p:grpSp>
      <p:grpSp>
        <p:nvGrpSpPr>
          <p:cNvPr id="49" name="Ryhmä 48">
            <a:extLst>
              <a:ext uri="{FF2B5EF4-FFF2-40B4-BE49-F238E27FC236}">
                <a16:creationId xmlns:a16="http://schemas.microsoft.com/office/drawing/2014/main" id="{B0B211FE-1E6C-4EAA-B2D1-1FC336379E9D}"/>
              </a:ext>
            </a:extLst>
          </p:cNvPr>
          <p:cNvGrpSpPr/>
          <p:nvPr/>
        </p:nvGrpSpPr>
        <p:grpSpPr>
          <a:xfrm>
            <a:off x="837028" y="1871003"/>
            <a:ext cx="1132450" cy="1309718"/>
            <a:chOff x="837028" y="1871003"/>
            <a:chExt cx="1132450" cy="1309718"/>
          </a:xfrm>
        </p:grpSpPr>
        <p:pic>
          <p:nvPicPr>
            <p:cNvPr id="29" name="Kuva 28">
              <a:extLst>
                <a:ext uri="{FF2B5EF4-FFF2-40B4-BE49-F238E27FC236}">
                  <a16:creationId xmlns:a16="http://schemas.microsoft.com/office/drawing/2014/main" id="{D9AC1ECD-7422-40EE-83E8-7DBF66D5B946}"/>
                </a:ext>
              </a:extLst>
            </p:cNvPr>
            <p:cNvPicPr>
              <a:picLocks noChangeAspect="1"/>
            </p:cNvPicPr>
            <p:nvPr/>
          </p:nvPicPr>
          <p:blipFill rotWithShape="1">
            <a:blip r:embed="rId12" cstate="print"/>
            <a:srcRect t="10380"/>
            <a:stretch/>
          </p:blipFill>
          <p:spPr>
            <a:xfrm>
              <a:off x="1054960" y="1885071"/>
              <a:ext cx="914518" cy="1295650"/>
            </a:xfrm>
            <a:prstGeom prst="rect">
              <a:avLst/>
            </a:prstGeom>
          </p:spPr>
        </p:pic>
        <p:pic>
          <p:nvPicPr>
            <p:cNvPr id="42" name="Kuva 41">
              <a:extLst>
                <a:ext uri="{FF2B5EF4-FFF2-40B4-BE49-F238E27FC236}">
                  <a16:creationId xmlns:a16="http://schemas.microsoft.com/office/drawing/2014/main" id="{128CC0D3-C7D7-48EF-AF81-398C6AA9EE7D}"/>
                </a:ext>
              </a:extLst>
            </p:cNvPr>
            <p:cNvPicPr>
              <a:picLocks noChangeAspect="1"/>
            </p:cNvPicPr>
            <p:nvPr/>
          </p:nvPicPr>
          <p:blipFill rotWithShape="1">
            <a:blip r:embed="rId5" cstate="print"/>
            <a:srcRect l="17275" t="81330"/>
            <a:stretch/>
          </p:blipFill>
          <p:spPr>
            <a:xfrm>
              <a:off x="837028" y="1871003"/>
              <a:ext cx="112708" cy="735622"/>
            </a:xfrm>
            <a:prstGeom prst="rect">
              <a:avLst/>
            </a:prstGeom>
          </p:spPr>
        </p:pic>
      </p:grpSp>
      <p:pic>
        <p:nvPicPr>
          <p:cNvPr id="43" name="Kuva 42">
            <a:extLst>
              <a:ext uri="{FF2B5EF4-FFF2-40B4-BE49-F238E27FC236}">
                <a16:creationId xmlns:a16="http://schemas.microsoft.com/office/drawing/2014/main" id="{A5B2F3CE-0A41-4B8F-8203-B51291EE1AA3}"/>
              </a:ext>
            </a:extLst>
          </p:cNvPr>
          <p:cNvPicPr>
            <a:picLocks noChangeAspect="1"/>
          </p:cNvPicPr>
          <p:nvPr/>
        </p:nvPicPr>
        <p:blipFill rotWithShape="1">
          <a:blip r:embed="rId5" cstate="print"/>
          <a:srcRect l="1357" t="80947" r="9156" b="1169"/>
          <a:stretch/>
        </p:blipFill>
        <p:spPr>
          <a:xfrm>
            <a:off x="830580" y="2372751"/>
            <a:ext cx="121920" cy="708660"/>
          </a:xfrm>
          <a:prstGeom prst="rect">
            <a:avLst/>
          </a:prstGeom>
        </p:spPr>
      </p:pic>
      <p:sp>
        <p:nvSpPr>
          <p:cNvPr id="44" name="Suorakulmio 43">
            <a:extLst>
              <a:ext uri="{FF2B5EF4-FFF2-40B4-BE49-F238E27FC236}">
                <a16:creationId xmlns:a16="http://schemas.microsoft.com/office/drawing/2014/main" id="{848EA9A5-1A7C-4174-AB83-ED8B0ED350E4}"/>
              </a:ext>
            </a:extLst>
          </p:cNvPr>
          <p:cNvSpPr/>
          <p:nvPr/>
        </p:nvSpPr>
        <p:spPr>
          <a:xfrm>
            <a:off x="2109482" y="2823029"/>
            <a:ext cx="1446517" cy="166913"/>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5" name="Suora yhdysviiva 44">
            <a:extLst>
              <a:ext uri="{FF2B5EF4-FFF2-40B4-BE49-F238E27FC236}">
                <a16:creationId xmlns:a16="http://schemas.microsoft.com/office/drawing/2014/main" id="{AA5A83FF-DB28-4338-81FC-E504E4368CEF}"/>
              </a:ext>
            </a:extLst>
          </p:cNvPr>
          <p:cNvCxnSpPr>
            <a:cxnSpLocks/>
            <a:endCxn id="29" idx="2"/>
          </p:cNvCxnSpPr>
          <p:nvPr/>
        </p:nvCxnSpPr>
        <p:spPr>
          <a:xfrm>
            <a:off x="1512219" y="2966936"/>
            <a:ext cx="0" cy="21378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509296A2-6499-419E-8107-A59345053C58}"/>
              </a:ext>
            </a:extLst>
          </p:cNvPr>
          <p:cNvSpPr txBox="1"/>
          <p:nvPr/>
        </p:nvSpPr>
        <p:spPr>
          <a:xfrm>
            <a:off x="2126255" y="4494882"/>
            <a:ext cx="984565" cy="246221"/>
          </a:xfrm>
          <a:prstGeom prst="rect">
            <a:avLst/>
          </a:prstGeom>
          <a:noFill/>
        </p:spPr>
        <p:txBody>
          <a:bodyPr wrap="none" rtlCol="0">
            <a:spAutoFit/>
          </a:bodyPr>
          <a:lstStyle/>
          <a:p>
            <a:r>
              <a:rPr lang="ru-RU" sz="1000" dirty="0">
                <a:solidFill>
                  <a:schemeClr val="tx2">
                    <a:lumMod val="50000"/>
                    <a:lumOff val="50000"/>
                  </a:schemeClr>
                </a:solidFill>
              </a:rPr>
              <a:t>Фото:</a:t>
            </a:r>
            <a:r>
              <a:rPr lang="fi-FI" sz="1000" dirty="0">
                <a:solidFill>
                  <a:schemeClr val="tx2">
                    <a:lumMod val="50000"/>
                    <a:lumOff val="50000"/>
                  </a:schemeClr>
                </a:solidFill>
              </a:rPr>
              <a:t> Puuinfo</a:t>
            </a:r>
          </a:p>
        </p:txBody>
      </p:sp>
    </p:spTree>
    <p:extLst>
      <p:ext uri="{BB962C8B-B14F-4D97-AF65-F5344CB8AC3E}">
        <p14:creationId xmlns:p14="http://schemas.microsoft.com/office/powerpoint/2010/main" val="20982878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4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50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1000"/>
                                        <p:tgtEl>
                                          <p:spTgt spid="37"/>
                                        </p:tgtEl>
                                      </p:cBhvr>
                                    </p:animEffect>
                                  </p:childTnLst>
                                </p:cTn>
                              </p:par>
                            </p:childTnLst>
                          </p:cTn>
                        </p:par>
                        <p:par>
                          <p:cTn id="29" fill="hold">
                            <p:stCondLst>
                              <p:cond delay="1500"/>
                            </p:stCondLst>
                            <p:childTnLst>
                              <p:par>
                                <p:cTn id="30" presetID="2" presetClass="entr" presetSubtype="3" fill="hold" nodeType="afterEffect">
                                  <p:stCondLst>
                                    <p:cond delay="100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3"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3"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1+#ppt_w/2"/>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3"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1+#ppt_w/2"/>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3"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1+#ppt_w/2"/>
                                          </p:val>
                                        </p:tav>
                                        <p:tav tm="100000">
                                          <p:val>
                                            <p:strVal val="#ppt_x"/>
                                          </p:val>
                                        </p:tav>
                                      </p:tavLst>
                                    </p:anim>
                                    <p:anim calcmode="lin" valueType="num">
                                      <p:cBhvr additive="base">
                                        <p:cTn id="53" dur="500" fill="hold"/>
                                        <p:tgtEl>
                                          <p:spTgt spid="44"/>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3"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9"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0-#ppt_w/2"/>
                                          </p:val>
                                        </p:tav>
                                        <p:tav tm="100000">
                                          <p:val>
                                            <p:strVal val="#ppt_x"/>
                                          </p:val>
                                        </p:tav>
                                      </p:tavLst>
                                    </p:anim>
                                    <p:anim calcmode="lin" valueType="num">
                                      <p:cBhvr additive="base">
                                        <p:cTn id="63" dur="500" fill="hold"/>
                                        <p:tgtEl>
                                          <p:spTgt spid="43"/>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 presetClass="entr" presetSubtype="6"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1+#ppt_w/2"/>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CC9C58-DB60-4AAF-9018-8735724AB2D7}"/>
              </a:ext>
            </a:extLst>
          </p:cNvPr>
          <p:cNvSpPr>
            <a:spLocks noGrp="1"/>
          </p:cNvSpPr>
          <p:nvPr>
            <p:ph type="title"/>
          </p:nvPr>
        </p:nvSpPr>
        <p:spPr/>
        <p:txBody>
          <a:bodyPr>
            <a:normAutofit/>
          </a:bodyPr>
          <a:lstStyle/>
          <a:p>
            <a:pPr marL="266700" lvl="0" indent="-266700" algn="l">
              <a:lnSpc>
                <a:spcPct val="100000"/>
              </a:lnSpc>
              <a:spcBef>
                <a:spcPts val="600"/>
              </a:spcBef>
            </a:pPr>
            <a:r>
              <a:rPr lang="ru-RU" dirty="0"/>
              <a:t>Содержание</a:t>
            </a:r>
            <a:endParaRPr lang="fi-FI" dirty="0"/>
          </a:p>
        </p:txBody>
      </p:sp>
      <p:sp>
        <p:nvSpPr>
          <p:cNvPr id="3" name="Content Placeholder 2">
            <a:extLst>
              <a:ext uri="{FF2B5EF4-FFF2-40B4-BE49-F238E27FC236}">
                <a16:creationId xmlns:a16="http://schemas.microsoft.com/office/drawing/2014/main" id="{67A94A85-210A-4326-A7FA-FA52EC570C2F}"/>
              </a:ext>
            </a:extLst>
          </p:cNvPr>
          <p:cNvSpPr>
            <a:spLocks noGrp="1"/>
          </p:cNvSpPr>
          <p:nvPr>
            <p:ph idx="1"/>
          </p:nvPr>
        </p:nvSpPr>
        <p:spPr/>
        <p:txBody>
          <a:bodyPr>
            <a:normAutofit lnSpcReduction="10000"/>
          </a:bodyPr>
          <a:lstStyle/>
          <a:p>
            <a:r>
              <a:rPr lang="ru-RU" dirty="0">
                <a:solidFill>
                  <a:srgbClr val="005CA8"/>
                </a:solidFill>
              </a:rPr>
              <a:t>Введение</a:t>
            </a:r>
          </a:p>
          <a:p>
            <a:r>
              <a:rPr lang="ru-RU" dirty="0">
                <a:solidFill>
                  <a:srgbClr val="005CA8"/>
                </a:solidFill>
              </a:rPr>
              <a:t>Работы по утеплению фасадов</a:t>
            </a:r>
          </a:p>
          <a:p>
            <a:r>
              <a:rPr lang="ru-RU" dirty="0">
                <a:solidFill>
                  <a:srgbClr val="005CA8"/>
                </a:solidFill>
              </a:rPr>
              <a:t>Работы по теплоизоляции верхней подошвы</a:t>
            </a:r>
          </a:p>
          <a:p>
            <a:r>
              <a:rPr lang="ru-RU" dirty="0">
                <a:solidFill>
                  <a:srgbClr val="005CA8"/>
                </a:solidFill>
              </a:rPr>
              <a:t>Элементные монтажные работы</a:t>
            </a:r>
          </a:p>
          <a:p>
            <a:r>
              <a:rPr lang="ru-RU" dirty="0" err="1">
                <a:solidFill>
                  <a:srgbClr val="005CA8"/>
                </a:solidFill>
              </a:rPr>
              <a:t>Воздухо</a:t>
            </a:r>
            <a:r>
              <a:rPr lang="ru-RU" dirty="0">
                <a:solidFill>
                  <a:srgbClr val="005CA8"/>
                </a:solidFill>
              </a:rPr>
              <a:t>- и </a:t>
            </a:r>
            <a:r>
              <a:rPr lang="ru-RU" dirty="0" err="1">
                <a:solidFill>
                  <a:srgbClr val="005CA8"/>
                </a:solidFill>
              </a:rPr>
              <a:t>влагоизоляция</a:t>
            </a:r>
            <a:endParaRPr lang="ru-RU" dirty="0">
              <a:solidFill>
                <a:srgbClr val="005CA8"/>
              </a:solidFill>
            </a:endParaRPr>
          </a:p>
          <a:p>
            <a:r>
              <a:rPr lang="ru-RU" dirty="0">
                <a:solidFill>
                  <a:srgbClr val="005CA8"/>
                </a:solidFill>
              </a:rPr>
              <a:t>Люверсы</a:t>
            </a:r>
          </a:p>
          <a:p>
            <a:r>
              <a:rPr lang="ru-RU" dirty="0">
                <a:solidFill>
                  <a:srgbClr val="005CA8"/>
                </a:solidFill>
              </a:rPr>
              <a:t>Выбор и свойства утеплителя</a:t>
            </a:r>
          </a:p>
          <a:p>
            <a:r>
              <a:rPr lang="ru-RU" dirty="0">
                <a:solidFill>
                  <a:srgbClr val="005CA8"/>
                </a:solidFill>
              </a:rPr>
              <a:t>Противопожарная и звукоизоляция </a:t>
            </a:r>
            <a:br>
              <a:rPr lang="fi-FI" sz="2400" dirty="0">
                <a:solidFill>
                  <a:srgbClr val="005CA8"/>
                </a:solidFill>
              </a:rPr>
            </a:br>
            <a:endParaRPr lang="fi-FI" dirty="0"/>
          </a:p>
        </p:txBody>
      </p:sp>
    </p:spTree>
    <p:extLst>
      <p:ext uri="{BB962C8B-B14F-4D97-AF65-F5344CB8AC3E}">
        <p14:creationId xmlns:p14="http://schemas.microsoft.com/office/powerpoint/2010/main" val="119321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1B610CF6-0C6A-467E-9937-88AF3B6D205E}"/>
              </a:ext>
            </a:extLst>
          </p:cNvPr>
          <p:cNvSpPr txBox="1"/>
          <p:nvPr/>
        </p:nvSpPr>
        <p:spPr>
          <a:xfrm>
            <a:off x="484094" y="5450542"/>
            <a:ext cx="6185185" cy="646580"/>
          </a:xfrm>
          <a:prstGeom prst="rect">
            <a:avLst/>
          </a:prstGeom>
          <a:noFill/>
        </p:spPr>
        <p:txBody>
          <a:bodyPr wrap="square" rtlCol="0">
            <a:spAutoFit/>
          </a:bodyPr>
          <a:lstStyle/>
          <a:p>
            <a:r>
              <a:rPr lang="ru-RU" u="sng" dirty="0"/>
              <a:t>Монтаж деревянных конструкций коттеджа</a:t>
            </a:r>
            <a:endParaRPr lang="fi-FI" u="sng" dirty="0"/>
          </a:p>
          <a:p>
            <a:r>
              <a:rPr lang="ru-RU" u="sng" dirty="0"/>
              <a:t>Монтаж многоэтажного деревянного дома «</a:t>
            </a:r>
            <a:r>
              <a:rPr lang="ru-RU" u="sng" dirty="0" err="1"/>
              <a:t>Кивисто</a:t>
            </a:r>
            <a:r>
              <a:rPr lang="ru-RU" u="sng" dirty="0"/>
              <a:t>»</a:t>
            </a:r>
            <a:endParaRPr lang="fi-FI" u="sng" dirty="0"/>
          </a:p>
        </p:txBody>
      </p:sp>
      <p:sp>
        <p:nvSpPr>
          <p:cNvPr id="8" name="Content Placeholder 2">
            <a:extLst>
              <a:ext uri="{FF2B5EF4-FFF2-40B4-BE49-F238E27FC236}">
                <a16:creationId xmlns:a16="http://schemas.microsoft.com/office/drawing/2014/main" id="{B5575908-9728-4334-8D39-8D531508DCF5}"/>
              </a:ext>
            </a:extLst>
          </p:cNvPr>
          <p:cNvSpPr txBox="1">
            <a:spLocks/>
          </p:cNvSpPr>
          <p:nvPr/>
        </p:nvSpPr>
        <p:spPr>
          <a:xfrm>
            <a:off x="468158" y="626301"/>
            <a:ext cx="4762002" cy="4585779"/>
          </a:xfrm>
          <a:prstGeom prst="rect">
            <a:avLst/>
          </a:prstGeom>
        </p:spPr>
        <p:txBody>
          <a:bodyPr vert="horz" lIns="0" tIns="0" rIns="0" bIns="0" rtlCol="0" anchor="ctr">
            <a:norm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fi-FI" sz="2200">
              <a:solidFill>
                <a:schemeClr val="tx1"/>
              </a:solidFill>
            </a:endParaRPr>
          </a:p>
        </p:txBody>
      </p:sp>
      <p:pic>
        <p:nvPicPr>
          <p:cNvPr id="10" name="Kuva 9">
            <a:extLst>
              <a:ext uri="{FF2B5EF4-FFF2-40B4-BE49-F238E27FC236}">
                <a16:creationId xmlns:a16="http://schemas.microsoft.com/office/drawing/2014/main" id="{B81FDBBF-D750-4FB1-98CC-3C4DF741BE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8435" y="189189"/>
            <a:ext cx="2365122" cy="1767143"/>
          </a:xfrm>
          <a:prstGeom prst="roundRect">
            <a:avLst/>
          </a:prstGeom>
        </p:spPr>
      </p:pic>
      <p:pic>
        <p:nvPicPr>
          <p:cNvPr id="11" name="Kuva 10">
            <a:extLst>
              <a:ext uri="{FF2B5EF4-FFF2-40B4-BE49-F238E27FC236}">
                <a16:creationId xmlns:a16="http://schemas.microsoft.com/office/drawing/2014/main" id="{85019F5A-6C68-4345-9B94-9C5ED9DB10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36075" y="3001235"/>
            <a:ext cx="2365121" cy="1783448"/>
          </a:xfrm>
          <a:prstGeom prst="roundRect">
            <a:avLst/>
          </a:prstGeom>
        </p:spPr>
      </p:pic>
      <p:sp>
        <p:nvSpPr>
          <p:cNvPr id="13" name="Content Placeholder 2">
            <a:extLst>
              <a:ext uri="{FF2B5EF4-FFF2-40B4-BE49-F238E27FC236}">
                <a16:creationId xmlns:a16="http://schemas.microsoft.com/office/drawing/2014/main" id="{85CDC0FD-870F-4BF4-96A7-63E7EA167377}"/>
              </a:ext>
            </a:extLst>
          </p:cNvPr>
          <p:cNvSpPr txBox="1">
            <a:spLocks/>
          </p:cNvSpPr>
          <p:nvPr/>
        </p:nvSpPr>
        <p:spPr>
          <a:xfrm>
            <a:off x="468158" y="626301"/>
            <a:ext cx="4762002" cy="5498926"/>
          </a:xfrm>
          <a:prstGeom prst="rect">
            <a:avLst/>
          </a:prstGeom>
        </p:spPr>
        <p:txBody>
          <a:bodyPr vert="horz" lIns="0" tIns="0" rIns="0" bIns="0" rtlCol="0" anchor="ctr">
            <a:norm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2200">
              <a:solidFill>
                <a:schemeClr val="tx1"/>
              </a:solidFill>
            </a:endParaRPr>
          </a:p>
        </p:txBody>
      </p:sp>
      <p:sp>
        <p:nvSpPr>
          <p:cNvPr id="14" name="Title 1">
            <a:extLst>
              <a:ext uri="{FF2B5EF4-FFF2-40B4-BE49-F238E27FC236}">
                <a16:creationId xmlns:a16="http://schemas.microsoft.com/office/drawing/2014/main" id="{7CB88A28-B9FD-4E27-9333-AD0B5E9B3031}"/>
              </a:ext>
            </a:extLst>
          </p:cNvPr>
          <p:cNvSpPr txBox="1">
            <a:spLocks/>
          </p:cNvSpPr>
          <p:nvPr/>
        </p:nvSpPr>
        <p:spPr>
          <a:xfrm>
            <a:off x="385447" y="261097"/>
            <a:ext cx="5890023" cy="588963"/>
          </a:xfrm>
          <a:prstGeom prst="rect">
            <a:avLst/>
          </a:prstGeom>
        </p:spPr>
        <p:txBody>
          <a:bodyPr anchor="t"/>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ru-RU" sz="3200" dirty="0"/>
              <a:t>Монтаж деревянных элементов</a:t>
            </a:r>
            <a:endParaRPr lang="fi-FI" sz="3200" dirty="0">
              <a:cs typeface="Arial"/>
            </a:endParaRPr>
          </a:p>
        </p:txBody>
      </p:sp>
      <p:sp>
        <p:nvSpPr>
          <p:cNvPr id="15" name="Suorakulmio 14">
            <a:extLst>
              <a:ext uri="{FF2B5EF4-FFF2-40B4-BE49-F238E27FC236}">
                <a16:creationId xmlns:a16="http://schemas.microsoft.com/office/drawing/2014/main" id="{BEE03362-C83C-4A4A-8AC3-FF93541F7D11}"/>
              </a:ext>
            </a:extLst>
          </p:cNvPr>
          <p:cNvSpPr/>
          <p:nvPr/>
        </p:nvSpPr>
        <p:spPr>
          <a:xfrm>
            <a:off x="591671" y="1229145"/>
            <a:ext cx="5432612" cy="4093428"/>
          </a:xfrm>
          <a:prstGeom prst="rect">
            <a:avLst/>
          </a:prstGeom>
        </p:spPr>
        <p:txBody>
          <a:bodyPr wrap="square" anchor="t">
            <a:spAutoFit/>
          </a:bodyPr>
          <a:lstStyle/>
          <a:p>
            <a:pPr marL="342900" indent="-342900">
              <a:buFont typeface="Arial" panose="020B0604020202020204" pitchFamily="34" charset="0"/>
              <a:buChar char="•"/>
            </a:pPr>
            <a:r>
              <a:rPr lang="ru-RU" sz="2000" dirty="0"/>
              <a:t>При установке деревянных элементов первостепенное значение имеет достижение плотного конечного результата.</a:t>
            </a:r>
          </a:p>
          <a:p>
            <a:pPr marL="342900" indent="-342900">
              <a:buFont typeface="Arial" panose="020B0604020202020204" pitchFamily="34" charset="0"/>
              <a:buChar char="•"/>
            </a:pPr>
            <a:r>
              <a:rPr lang="ru-RU" sz="2000" dirty="0"/>
              <a:t>Еще до подъема элементов на место необходимо спланировать перекрытие и заклейку скотчем пароизоляционных пластиков, а также компрессионных швов.</a:t>
            </a:r>
          </a:p>
          <a:p>
            <a:pPr marL="342900" indent="-342900">
              <a:buFont typeface="Arial" panose="020B0604020202020204" pitchFamily="34" charset="0"/>
              <a:buChar char="•"/>
            </a:pPr>
            <a:r>
              <a:rPr lang="ru-RU" sz="2000" dirty="0"/>
              <a:t>В частности, это сложно в случае межэтажных перекрытий, а также в различных конструкциях верхних перекрытий и чердаков.</a:t>
            </a:r>
            <a:endParaRPr lang="fi-FI" sz="2000" dirty="0"/>
          </a:p>
        </p:txBody>
      </p:sp>
      <p:sp>
        <p:nvSpPr>
          <p:cNvPr id="6" name="Tekstiruutu 5">
            <a:extLst>
              <a:ext uri="{FF2B5EF4-FFF2-40B4-BE49-F238E27FC236}">
                <a16:creationId xmlns:a16="http://schemas.microsoft.com/office/drawing/2014/main" id="{330C981B-4AC9-41A9-8E2C-33ADACA5653F}"/>
              </a:ext>
            </a:extLst>
          </p:cNvPr>
          <p:cNvSpPr txBox="1"/>
          <p:nvPr/>
        </p:nvSpPr>
        <p:spPr>
          <a:xfrm>
            <a:off x="6423941" y="1958266"/>
            <a:ext cx="2662918" cy="1077218"/>
          </a:xfrm>
          <a:prstGeom prst="rect">
            <a:avLst/>
          </a:prstGeom>
          <a:noFill/>
        </p:spPr>
        <p:txBody>
          <a:bodyPr wrap="square" rtlCol="0">
            <a:spAutoFit/>
          </a:bodyPr>
          <a:lstStyle/>
          <a:p>
            <a:r>
              <a:rPr lang="ru-RU" sz="1600" dirty="0"/>
              <a:t>После установки элемента – большая работа – это </a:t>
            </a:r>
            <a:r>
              <a:rPr lang="ru-RU" sz="1600" dirty="0" err="1"/>
              <a:t>пароизоляция</a:t>
            </a:r>
            <a:endParaRPr lang="fi-FI" sz="1600" dirty="0"/>
          </a:p>
        </p:txBody>
      </p:sp>
      <p:sp>
        <p:nvSpPr>
          <p:cNvPr id="17" name="Tekstiruutu 16">
            <a:extLst>
              <a:ext uri="{FF2B5EF4-FFF2-40B4-BE49-F238E27FC236}">
                <a16:creationId xmlns:a16="http://schemas.microsoft.com/office/drawing/2014/main" id="{F77AAEAA-EAF3-4327-807D-A5B32A36B048}"/>
              </a:ext>
            </a:extLst>
          </p:cNvPr>
          <p:cNvSpPr txBox="1"/>
          <p:nvPr/>
        </p:nvSpPr>
        <p:spPr>
          <a:xfrm>
            <a:off x="6535594" y="4902932"/>
            <a:ext cx="2715102" cy="1200329"/>
          </a:xfrm>
          <a:prstGeom prst="rect">
            <a:avLst/>
          </a:prstGeom>
          <a:noFill/>
        </p:spPr>
        <p:txBody>
          <a:bodyPr wrap="none" rtlCol="0" anchor="t">
            <a:spAutoFit/>
          </a:bodyPr>
          <a:lstStyle/>
          <a:p>
            <a:r>
              <a:rPr lang="ru-RU" dirty="0">
                <a:cs typeface="Arial"/>
              </a:rPr>
              <a:t>Монтаж пред-</a:t>
            </a:r>
          </a:p>
          <a:p>
            <a:r>
              <a:rPr lang="ru-RU" dirty="0">
                <a:cs typeface="Arial"/>
              </a:rPr>
              <a:t>выполненной </a:t>
            </a:r>
          </a:p>
          <a:p>
            <a:r>
              <a:rPr lang="ru-RU" dirty="0" err="1">
                <a:cs typeface="Arial"/>
              </a:rPr>
              <a:t>пароизоляции</a:t>
            </a:r>
            <a:r>
              <a:rPr lang="ru-RU" dirty="0">
                <a:cs typeface="Arial"/>
              </a:rPr>
              <a:t>.</a:t>
            </a:r>
          </a:p>
          <a:p>
            <a:r>
              <a:rPr lang="ru-RU" dirty="0">
                <a:cs typeface="Arial"/>
              </a:rPr>
              <a:t>Требуется шов и лента.</a:t>
            </a:r>
            <a:endParaRPr lang="fi-FI" dirty="0">
              <a:cs typeface="Arial"/>
            </a:endParaRPr>
          </a:p>
        </p:txBody>
      </p:sp>
    </p:spTree>
    <p:extLst>
      <p:ext uri="{BB962C8B-B14F-4D97-AF65-F5344CB8AC3E}">
        <p14:creationId xmlns:p14="http://schemas.microsoft.com/office/powerpoint/2010/main" val="3473226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ru-RU" b="0" dirty="0" err="1"/>
              <a:t>Воздухо</a:t>
            </a:r>
            <a:r>
              <a:rPr lang="ru-RU" b="0" dirty="0"/>
              <a:t>- и </a:t>
            </a:r>
            <a:r>
              <a:rPr lang="ru-RU" b="0" dirty="0" err="1"/>
              <a:t>влагоизоляция</a:t>
            </a:r>
            <a:endParaRPr lang="fi-FI" dirty="0"/>
          </a:p>
        </p:txBody>
      </p:sp>
    </p:spTree>
    <p:extLst>
      <p:ext uri="{BB962C8B-B14F-4D97-AF65-F5344CB8AC3E}">
        <p14:creationId xmlns:p14="http://schemas.microsoft.com/office/powerpoint/2010/main" val="248504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998F2BEB-9232-4F50-A084-6D53EA3593F6}"/>
              </a:ext>
            </a:extLst>
          </p:cNvPr>
          <p:cNvGrpSpPr/>
          <p:nvPr/>
        </p:nvGrpSpPr>
        <p:grpSpPr>
          <a:xfrm>
            <a:off x="160262" y="1495854"/>
            <a:ext cx="5264300" cy="4693612"/>
            <a:chOff x="3773747" y="119952"/>
            <a:chExt cx="7019066" cy="6258149"/>
          </a:xfrm>
        </p:grpSpPr>
        <p:sp>
          <p:nvSpPr>
            <p:cNvPr id="25" name="Vapaamuotoinen: Muoto 24">
              <a:extLst>
                <a:ext uri="{FF2B5EF4-FFF2-40B4-BE49-F238E27FC236}">
                  <a16:creationId xmlns:a16="http://schemas.microsoft.com/office/drawing/2014/main" id="{543826D2-1E39-4DA0-B03E-2D285B42BFDF}"/>
                </a:ext>
              </a:extLst>
            </p:cNvPr>
            <p:cNvSpPr/>
            <p:nvPr/>
          </p:nvSpPr>
          <p:spPr>
            <a:xfrm flipH="1">
              <a:off x="3773747" y="549842"/>
              <a:ext cx="7019066" cy="5647897"/>
            </a:xfrm>
            <a:custGeom>
              <a:avLst/>
              <a:gdLst>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9066" h="5647897">
                  <a:moveTo>
                    <a:pt x="6896992" y="207524"/>
                  </a:moveTo>
                  <a:lnTo>
                    <a:pt x="4062076" y="820367"/>
                  </a:lnTo>
                  <a:lnTo>
                    <a:pt x="4062076" y="3880707"/>
                  </a:lnTo>
                  <a:lnTo>
                    <a:pt x="6916447" y="4911838"/>
                  </a:lnTo>
                  <a:cubicBezTo>
                    <a:pt x="6918033" y="4086742"/>
                    <a:pt x="7143356" y="3952311"/>
                    <a:pt x="6921206" y="2436550"/>
                  </a:cubicBezTo>
                  <a:cubicBezTo>
                    <a:pt x="6631032" y="1168247"/>
                    <a:pt x="6905063" y="950533"/>
                    <a:pt x="6896992" y="207524"/>
                  </a:cubicBezTo>
                  <a:close/>
                  <a:moveTo>
                    <a:pt x="427172" y="0"/>
                  </a:moveTo>
                  <a:cubicBezTo>
                    <a:pt x="-180554" y="381772"/>
                    <a:pt x="726306" y="1680058"/>
                    <a:pt x="413400" y="3098030"/>
                  </a:cubicBezTo>
                  <a:cubicBezTo>
                    <a:pt x="-84331" y="4039346"/>
                    <a:pt x="-190281" y="5519613"/>
                    <a:pt x="417445" y="5647897"/>
                  </a:cubicBezTo>
                  <a:lnTo>
                    <a:pt x="4059756" y="3867736"/>
                  </a:lnTo>
                  <a:lnTo>
                    <a:pt x="4059756" y="807396"/>
                  </a:lnTo>
                  <a:close/>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26" name="Kuusikulmio 1">
              <a:extLst>
                <a:ext uri="{FF2B5EF4-FFF2-40B4-BE49-F238E27FC236}">
                  <a16:creationId xmlns:a16="http://schemas.microsoft.com/office/drawing/2014/main" id="{110C70C4-B3F6-442C-BFAA-8AA6A0653D60}"/>
                </a:ext>
              </a:extLst>
            </p:cNvPr>
            <p:cNvSpPr/>
            <p:nvPr/>
          </p:nvSpPr>
          <p:spPr>
            <a:xfrm>
              <a:off x="3909542" y="119952"/>
              <a:ext cx="6472458" cy="1234421"/>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2458" h="1234421">
                  <a:moveTo>
                    <a:pt x="397478" y="266730"/>
                  </a:moveTo>
                  <a:cubicBezTo>
                    <a:pt x="884977" y="116079"/>
                    <a:pt x="1169851" y="27773"/>
                    <a:pt x="1844386" y="48571"/>
                  </a:cubicBezTo>
                  <a:cubicBezTo>
                    <a:pt x="2791982" y="48571"/>
                    <a:pt x="3116122" y="-29359"/>
                    <a:pt x="3861096" y="12203"/>
                  </a:cubicBezTo>
                  <a:cubicBezTo>
                    <a:pt x="4757527" y="34476"/>
                    <a:pt x="5602004" y="274958"/>
                    <a:pt x="6472458" y="406336"/>
                  </a:cubicBezTo>
                  <a:lnTo>
                    <a:pt x="2829001" y="1234421"/>
                  </a:lnTo>
                  <a:lnTo>
                    <a:pt x="0" y="625164"/>
                  </a:lnTo>
                  <a:cubicBezTo>
                    <a:pt x="132493" y="505686"/>
                    <a:pt x="83145" y="469335"/>
                    <a:pt x="397478" y="266730"/>
                  </a:cubicBezTo>
                  <a:close/>
                </a:path>
              </a:pathLst>
            </a:cu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27" name="Kuusikulmio 29">
              <a:extLst>
                <a:ext uri="{FF2B5EF4-FFF2-40B4-BE49-F238E27FC236}">
                  <a16:creationId xmlns:a16="http://schemas.microsoft.com/office/drawing/2014/main" id="{C7BE0B73-14B6-4BDB-8D95-C7ECB1AD85D2}"/>
                </a:ext>
              </a:extLst>
            </p:cNvPr>
            <p:cNvSpPr/>
            <p:nvPr/>
          </p:nvSpPr>
          <p:spPr>
            <a:xfrm>
              <a:off x="3881337" y="4431553"/>
              <a:ext cx="6536986" cy="1946548"/>
            </a:xfrm>
            <a:custGeom>
              <a:avLst/>
              <a:gdLst>
                <a:gd name="connsiteX0" fmla="*/ 0 w 1274323"/>
                <a:gd name="connsiteY0" fmla="*/ 525294 h 1050587"/>
                <a:gd name="connsiteX1" fmla="*/ 262647 w 1274323"/>
                <a:gd name="connsiteY1" fmla="*/ 0 h 1050587"/>
                <a:gd name="connsiteX2" fmla="*/ 1011676 w 1274323"/>
                <a:gd name="connsiteY2" fmla="*/ 0 h 1050587"/>
                <a:gd name="connsiteX3" fmla="*/ 1274323 w 1274323"/>
                <a:gd name="connsiteY3" fmla="*/ 525294 h 1050587"/>
                <a:gd name="connsiteX4" fmla="*/ 1011676 w 1274323"/>
                <a:gd name="connsiteY4" fmla="*/ 1050587 h 1050587"/>
                <a:gd name="connsiteX5" fmla="*/ 262647 w 1274323"/>
                <a:gd name="connsiteY5" fmla="*/ 1050587 h 1050587"/>
                <a:gd name="connsiteX6" fmla="*/ 0 w 1274323"/>
                <a:gd name="connsiteY6" fmla="*/ 525294 h 1050587"/>
                <a:gd name="connsiteX0" fmla="*/ 0 w 1274323"/>
                <a:gd name="connsiteY0" fmla="*/ 1050588 h 1575881"/>
                <a:gd name="connsiteX1" fmla="*/ 262647 w 1274323"/>
                <a:gd name="connsiteY1" fmla="*/ 525294 h 1575881"/>
                <a:gd name="connsiteX2" fmla="*/ 885217 w 1274323"/>
                <a:gd name="connsiteY2" fmla="*/ 0 h 1575881"/>
                <a:gd name="connsiteX3" fmla="*/ 1274323 w 1274323"/>
                <a:gd name="connsiteY3" fmla="*/ 1050588 h 1575881"/>
                <a:gd name="connsiteX4" fmla="*/ 1011676 w 1274323"/>
                <a:gd name="connsiteY4" fmla="*/ 1575881 h 1575881"/>
                <a:gd name="connsiteX5" fmla="*/ 262647 w 1274323"/>
                <a:gd name="connsiteY5" fmla="*/ 1575881 h 1575881"/>
                <a:gd name="connsiteX6" fmla="*/ 0 w 1274323"/>
                <a:gd name="connsiteY6" fmla="*/ 1050588 h 1575881"/>
                <a:gd name="connsiteX0" fmla="*/ 0 w 1274323"/>
                <a:gd name="connsiteY0" fmla="*/ 1050588 h 1575881"/>
                <a:gd name="connsiteX1" fmla="*/ 165371 w 1274323"/>
                <a:gd name="connsiteY1" fmla="*/ 243192 h 1575881"/>
                <a:gd name="connsiteX2" fmla="*/ 885217 w 1274323"/>
                <a:gd name="connsiteY2" fmla="*/ 0 h 1575881"/>
                <a:gd name="connsiteX3" fmla="*/ 1274323 w 1274323"/>
                <a:gd name="connsiteY3" fmla="*/ 1050588 h 1575881"/>
                <a:gd name="connsiteX4" fmla="*/ 1011676 w 1274323"/>
                <a:gd name="connsiteY4" fmla="*/ 1575881 h 1575881"/>
                <a:gd name="connsiteX5" fmla="*/ 262647 w 1274323"/>
                <a:gd name="connsiteY5" fmla="*/ 1575881 h 1575881"/>
                <a:gd name="connsiteX6" fmla="*/ 0 w 1274323"/>
                <a:gd name="connsiteY6" fmla="*/ 1050588 h 1575881"/>
                <a:gd name="connsiteX0" fmla="*/ 0 w 1857983"/>
                <a:gd name="connsiteY0" fmla="*/ 0 h 1643973"/>
                <a:gd name="connsiteX1" fmla="*/ 749031 w 1857983"/>
                <a:gd name="connsiteY1" fmla="*/ 311284 h 1643973"/>
                <a:gd name="connsiteX2" fmla="*/ 1468877 w 1857983"/>
                <a:gd name="connsiteY2" fmla="*/ 68092 h 1643973"/>
                <a:gd name="connsiteX3" fmla="*/ 1857983 w 1857983"/>
                <a:gd name="connsiteY3" fmla="*/ 1118680 h 1643973"/>
                <a:gd name="connsiteX4" fmla="*/ 1595336 w 1857983"/>
                <a:gd name="connsiteY4" fmla="*/ 1643973 h 1643973"/>
                <a:gd name="connsiteX5" fmla="*/ 846307 w 1857983"/>
                <a:gd name="connsiteY5" fmla="*/ 1643973 h 1643973"/>
                <a:gd name="connsiteX6" fmla="*/ 0 w 1857983"/>
                <a:gd name="connsiteY6" fmla="*/ 0 h 1643973"/>
                <a:gd name="connsiteX0" fmla="*/ 2120629 w 3978612"/>
                <a:gd name="connsiteY0" fmla="*/ 0 h 1643973"/>
                <a:gd name="connsiteX1" fmla="*/ 2869660 w 3978612"/>
                <a:gd name="connsiteY1" fmla="*/ 311284 h 1643973"/>
                <a:gd name="connsiteX2" fmla="*/ 3589506 w 3978612"/>
                <a:gd name="connsiteY2" fmla="*/ 68092 h 1643973"/>
                <a:gd name="connsiteX3" fmla="*/ 3978612 w 3978612"/>
                <a:gd name="connsiteY3" fmla="*/ 1118680 h 1643973"/>
                <a:gd name="connsiteX4" fmla="*/ 3715965 w 3978612"/>
                <a:gd name="connsiteY4" fmla="*/ 1643973 h 1643973"/>
                <a:gd name="connsiteX5" fmla="*/ 0 w 3978612"/>
                <a:gd name="connsiteY5" fmla="*/ 739301 h 1643973"/>
                <a:gd name="connsiteX6" fmla="*/ 2120629 w 3978612"/>
                <a:gd name="connsiteY6" fmla="*/ 0 h 1643973"/>
                <a:gd name="connsiteX0" fmla="*/ 2120629 w 6536986"/>
                <a:gd name="connsiteY0" fmla="*/ 0 h 1643973"/>
                <a:gd name="connsiteX1" fmla="*/ 2869660 w 6536986"/>
                <a:gd name="connsiteY1" fmla="*/ 311284 h 1643973"/>
                <a:gd name="connsiteX2" fmla="*/ 3589506 w 6536986"/>
                <a:gd name="connsiteY2" fmla="*/ 68092 h 1643973"/>
                <a:gd name="connsiteX3" fmla="*/ 6536986 w 6536986"/>
                <a:gd name="connsiteY3" fmla="*/ 1498059 h 1643973"/>
                <a:gd name="connsiteX4" fmla="*/ 3715965 w 6536986"/>
                <a:gd name="connsiteY4" fmla="*/ 1643973 h 1643973"/>
                <a:gd name="connsiteX5" fmla="*/ 0 w 6536986"/>
                <a:gd name="connsiteY5" fmla="*/ 739301 h 1643973"/>
                <a:gd name="connsiteX6" fmla="*/ 2120629 w 6536986"/>
                <a:gd name="connsiteY6" fmla="*/ 0 h 1643973"/>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286363 h 1946548"/>
                <a:gd name="connsiteX1" fmla="*/ 2851731 w 6536986"/>
                <a:gd name="connsiteY1" fmla="*/ 0 h 1946548"/>
                <a:gd name="connsiteX2" fmla="*/ 3589506 w 6536986"/>
                <a:gd name="connsiteY2" fmla="*/ 354455 h 1946548"/>
                <a:gd name="connsiteX3" fmla="*/ 6536986 w 6536986"/>
                <a:gd name="connsiteY3" fmla="*/ 1784422 h 1946548"/>
                <a:gd name="connsiteX4" fmla="*/ 3715965 w 6536986"/>
                <a:gd name="connsiteY4" fmla="*/ 1930336 h 1946548"/>
                <a:gd name="connsiteX5" fmla="*/ 0 w 6536986"/>
                <a:gd name="connsiteY5" fmla="*/ 1025664 h 1946548"/>
                <a:gd name="connsiteX6" fmla="*/ 2120629 w 6536986"/>
                <a:gd name="connsiteY6" fmla="*/ 286363 h 1946548"/>
                <a:gd name="connsiteX0" fmla="*/ 2108676 w 6536986"/>
                <a:gd name="connsiteY0" fmla="*/ 268434 h 1946548"/>
                <a:gd name="connsiteX1" fmla="*/ 2851731 w 6536986"/>
                <a:gd name="connsiteY1" fmla="*/ 0 h 1946548"/>
                <a:gd name="connsiteX2" fmla="*/ 3589506 w 6536986"/>
                <a:gd name="connsiteY2" fmla="*/ 354455 h 1946548"/>
                <a:gd name="connsiteX3" fmla="*/ 6536986 w 6536986"/>
                <a:gd name="connsiteY3" fmla="*/ 1784422 h 1946548"/>
                <a:gd name="connsiteX4" fmla="*/ 3715965 w 6536986"/>
                <a:gd name="connsiteY4" fmla="*/ 1930336 h 1946548"/>
                <a:gd name="connsiteX5" fmla="*/ 0 w 6536986"/>
                <a:gd name="connsiteY5" fmla="*/ 1025664 h 1946548"/>
                <a:gd name="connsiteX6" fmla="*/ 2108676 w 6536986"/>
                <a:gd name="connsiteY6" fmla="*/ 268434 h 1946548"/>
                <a:gd name="connsiteX0" fmla="*/ 2108676 w 6536986"/>
                <a:gd name="connsiteY0" fmla="*/ 268434 h 1946548"/>
                <a:gd name="connsiteX1" fmla="*/ 2868207 w 6536986"/>
                <a:gd name="connsiteY1" fmla="*/ 0 h 1946548"/>
                <a:gd name="connsiteX2" fmla="*/ 3589506 w 6536986"/>
                <a:gd name="connsiteY2" fmla="*/ 354455 h 1946548"/>
                <a:gd name="connsiteX3" fmla="*/ 6536986 w 6536986"/>
                <a:gd name="connsiteY3" fmla="*/ 1784422 h 1946548"/>
                <a:gd name="connsiteX4" fmla="*/ 3715965 w 6536986"/>
                <a:gd name="connsiteY4" fmla="*/ 1930336 h 1946548"/>
                <a:gd name="connsiteX5" fmla="*/ 0 w 6536986"/>
                <a:gd name="connsiteY5" fmla="*/ 1025664 h 1946548"/>
                <a:gd name="connsiteX6" fmla="*/ 2108676 w 6536986"/>
                <a:gd name="connsiteY6" fmla="*/ 268434 h 194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6986" h="1946548">
                  <a:moveTo>
                    <a:pt x="2108676" y="268434"/>
                  </a:moveTo>
                  <a:lnTo>
                    <a:pt x="2868207" y="0"/>
                  </a:lnTo>
                  <a:lnTo>
                    <a:pt x="3589506" y="354455"/>
                  </a:lnTo>
                  <a:lnTo>
                    <a:pt x="6536986" y="1784422"/>
                  </a:lnTo>
                  <a:cubicBezTo>
                    <a:pt x="5596646" y="1833060"/>
                    <a:pt x="4743854" y="1998430"/>
                    <a:pt x="3715965" y="1930336"/>
                  </a:cubicBezTo>
                  <a:cubicBezTo>
                    <a:pt x="1650458" y="1910880"/>
                    <a:pt x="1238655" y="1327221"/>
                    <a:pt x="0" y="1025664"/>
                  </a:cubicBezTo>
                  <a:lnTo>
                    <a:pt x="2108676" y="268434"/>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grpSp>
        <p:nvGrpSpPr>
          <p:cNvPr id="4" name="Ryhmä 3">
            <a:extLst>
              <a:ext uri="{FF2B5EF4-FFF2-40B4-BE49-F238E27FC236}">
                <a16:creationId xmlns:a16="http://schemas.microsoft.com/office/drawing/2014/main" id="{A330CF58-EBC4-44F5-9E5C-2E248F25EB84}"/>
              </a:ext>
            </a:extLst>
          </p:cNvPr>
          <p:cNvGrpSpPr/>
          <p:nvPr/>
        </p:nvGrpSpPr>
        <p:grpSpPr>
          <a:xfrm>
            <a:off x="1812194" y="1835644"/>
            <a:ext cx="3611300" cy="4235923"/>
            <a:chOff x="5976322" y="573005"/>
            <a:chExt cx="4815067" cy="5647897"/>
          </a:xfrm>
        </p:grpSpPr>
        <p:sp>
          <p:nvSpPr>
            <p:cNvPr id="3" name="Suorakulmio 2">
              <a:extLst>
                <a:ext uri="{FF2B5EF4-FFF2-40B4-BE49-F238E27FC236}">
                  <a16:creationId xmlns:a16="http://schemas.microsoft.com/office/drawing/2014/main" id="{1E4EADEC-BEC4-4E6A-A738-E7A8384DEF42}"/>
                </a:ext>
              </a:extLst>
            </p:cNvPr>
            <p:cNvSpPr/>
            <p:nvPr/>
          </p:nvSpPr>
          <p:spPr>
            <a:xfrm>
              <a:off x="5976322" y="1204941"/>
              <a:ext cx="742977" cy="3484497"/>
            </a:xfrm>
            <a:custGeom>
              <a:avLst/>
              <a:gdLst>
                <a:gd name="connsiteX0" fmla="*/ 0 w 698643"/>
                <a:gd name="connsiteY0" fmla="*/ 0 h 3041151"/>
                <a:gd name="connsiteX1" fmla="*/ 698643 w 698643"/>
                <a:gd name="connsiteY1" fmla="*/ 0 h 3041151"/>
                <a:gd name="connsiteX2" fmla="*/ 698643 w 698643"/>
                <a:gd name="connsiteY2" fmla="*/ 3041151 h 3041151"/>
                <a:gd name="connsiteX3" fmla="*/ 0 w 698643"/>
                <a:gd name="connsiteY3" fmla="*/ 3041151 h 3041151"/>
                <a:gd name="connsiteX4" fmla="*/ 0 w 698643"/>
                <a:gd name="connsiteY4" fmla="*/ 0 h 3041151"/>
                <a:gd name="connsiteX0" fmla="*/ 0 w 742977"/>
                <a:gd name="connsiteY0" fmla="*/ 0 h 3212947"/>
                <a:gd name="connsiteX1" fmla="*/ 742977 w 742977"/>
                <a:gd name="connsiteY1" fmla="*/ 171796 h 3212947"/>
                <a:gd name="connsiteX2" fmla="*/ 742977 w 742977"/>
                <a:gd name="connsiteY2" fmla="*/ 3212947 h 3212947"/>
                <a:gd name="connsiteX3" fmla="*/ 44334 w 742977"/>
                <a:gd name="connsiteY3" fmla="*/ 3212947 h 3212947"/>
                <a:gd name="connsiteX4" fmla="*/ 0 w 742977"/>
                <a:gd name="connsiteY4" fmla="*/ 0 h 3212947"/>
                <a:gd name="connsiteX0" fmla="*/ 0 w 742977"/>
                <a:gd name="connsiteY0" fmla="*/ 0 h 3456787"/>
                <a:gd name="connsiteX1" fmla="*/ 742977 w 742977"/>
                <a:gd name="connsiteY1" fmla="*/ 171796 h 3456787"/>
                <a:gd name="connsiteX2" fmla="*/ 742977 w 742977"/>
                <a:gd name="connsiteY2" fmla="*/ 3212947 h 3456787"/>
                <a:gd name="connsiteX3" fmla="*/ 99752 w 742977"/>
                <a:gd name="connsiteY3" fmla="*/ 3456787 h 3456787"/>
                <a:gd name="connsiteX4" fmla="*/ 0 w 742977"/>
                <a:gd name="connsiteY4" fmla="*/ 0 h 3456787"/>
                <a:gd name="connsiteX0" fmla="*/ 0 w 742977"/>
                <a:gd name="connsiteY0" fmla="*/ 0 h 3501122"/>
                <a:gd name="connsiteX1" fmla="*/ 742977 w 742977"/>
                <a:gd name="connsiteY1" fmla="*/ 171796 h 3501122"/>
                <a:gd name="connsiteX2" fmla="*/ 742977 w 742977"/>
                <a:gd name="connsiteY2" fmla="*/ 3212947 h 3501122"/>
                <a:gd name="connsiteX3" fmla="*/ 49875 w 742977"/>
                <a:gd name="connsiteY3" fmla="*/ 3501122 h 3501122"/>
                <a:gd name="connsiteX4" fmla="*/ 0 w 742977"/>
                <a:gd name="connsiteY4" fmla="*/ 0 h 3501122"/>
                <a:gd name="connsiteX0" fmla="*/ 0 w 742977"/>
                <a:gd name="connsiteY0" fmla="*/ 0 h 3484497"/>
                <a:gd name="connsiteX1" fmla="*/ 742977 w 742977"/>
                <a:gd name="connsiteY1" fmla="*/ 171796 h 3484497"/>
                <a:gd name="connsiteX2" fmla="*/ 742977 w 742977"/>
                <a:gd name="connsiteY2" fmla="*/ 3212947 h 3484497"/>
                <a:gd name="connsiteX3" fmla="*/ 49875 w 742977"/>
                <a:gd name="connsiteY3" fmla="*/ 3484497 h 3484497"/>
                <a:gd name="connsiteX4" fmla="*/ 0 w 742977"/>
                <a:gd name="connsiteY4" fmla="*/ 0 h 3484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77" h="3484497">
                  <a:moveTo>
                    <a:pt x="0" y="0"/>
                  </a:moveTo>
                  <a:lnTo>
                    <a:pt x="742977" y="171796"/>
                  </a:lnTo>
                  <a:lnTo>
                    <a:pt x="742977" y="3212947"/>
                  </a:lnTo>
                  <a:lnTo>
                    <a:pt x="49875" y="3484497"/>
                  </a:lnTo>
                  <a:lnTo>
                    <a:pt x="0" y="0"/>
                  </a:lnTo>
                  <a:close/>
                </a:path>
              </a:pathLst>
            </a:custGeom>
            <a:solidFill>
              <a:srgbClr val="B4C7E7">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17" name="Vapaamuotoinen: Muoto 16">
              <a:extLst>
                <a:ext uri="{FF2B5EF4-FFF2-40B4-BE49-F238E27FC236}">
                  <a16:creationId xmlns:a16="http://schemas.microsoft.com/office/drawing/2014/main" id="{0EB8A0B1-2AEA-4DA0-90B7-442CA680D963}"/>
                </a:ext>
              </a:extLst>
            </p:cNvPr>
            <p:cNvSpPr/>
            <p:nvPr/>
          </p:nvSpPr>
          <p:spPr>
            <a:xfrm flipH="1">
              <a:off x="6729313" y="573005"/>
              <a:ext cx="4062076" cy="5647897"/>
            </a:xfrm>
            <a:custGeom>
              <a:avLst/>
              <a:gdLst>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 name="connsiteX11" fmla="*/ 427172 w 7019066"/>
                <a:gd name="connsiteY11" fmla="*/ 0 h 5647897"/>
                <a:gd name="connsiteX0" fmla="*/ 6921206 w 7019066"/>
                <a:gd name="connsiteY0" fmla="*/ 2436550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427172 w 7019066"/>
                <a:gd name="connsiteY5" fmla="*/ 0 h 5647897"/>
                <a:gd name="connsiteX6" fmla="*/ 413400 w 7019066"/>
                <a:gd name="connsiteY6" fmla="*/ 3098030 h 5647897"/>
                <a:gd name="connsiteX7" fmla="*/ 417445 w 7019066"/>
                <a:gd name="connsiteY7" fmla="*/ 5647897 h 5647897"/>
                <a:gd name="connsiteX8" fmla="*/ 4059756 w 7019066"/>
                <a:gd name="connsiteY8" fmla="*/ 3867736 h 5647897"/>
                <a:gd name="connsiteX9" fmla="*/ 4059756 w 7019066"/>
                <a:gd name="connsiteY9" fmla="*/ 807396 h 5647897"/>
                <a:gd name="connsiteX10" fmla="*/ 427172 w 7019066"/>
                <a:gd name="connsiteY10" fmla="*/ 0 h 5647897"/>
                <a:gd name="connsiteX0" fmla="*/ 6921206 w 7019066"/>
                <a:gd name="connsiteY0" fmla="*/ 2436550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427172 w 7019066"/>
                <a:gd name="connsiteY5" fmla="*/ 0 h 5647897"/>
                <a:gd name="connsiteX6" fmla="*/ 413400 w 7019066"/>
                <a:gd name="connsiteY6" fmla="*/ 3098030 h 5647897"/>
                <a:gd name="connsiteX7" fmla="*/ 417445 w 7019066"/>
                <a:gd name="connsiteY7" fmla="*/ 5647897 h 5647897"/>
                <a:gd name="connsiteX8" fmla="*/ 4059756 w 7019066"/>
                <a:gd name="connsiteY8" fmla="*/ 3867736 h 5647897"/>
                <a:gd name="connsiteX9" fmla="*/ 4059756 w 7019066"/>
                <a:gd name="connsiteY9" fmla="*/ 807396 h 5647897"/>
                <a:gd name="connsiteX10" fmla="*/ 427172 w 7019066"/>
                <a:gd name="connsiteY10" fmla="*/ 0 h 5647897"/>
                <a:gd name="connsiteX0" fmla="*/ 6916447 w 6916447"/>
                <a:gd name="connsiteY0" fmla="*/ 4911838 h 5647897"/>
                <a:gd name="connsiteX1" fmla="*/ 4062076 w 6916447"/>
                <a:gd name="connsiteY1" fmla="*/ 820367 h 5647897"/>
                <a:gd name="connsiteX2" fmla="*/ 4062076 w 6916447"/>
                <a:gd name="connsiteY2" fmla="*/ 3880707 h 5647897"/>
                <a:gd name="connsiteX3" fmla="*/ 6916447 w 6916447"/>
                <a:gd name="connsiteY3" fmla="*/ 4911838 h 5647897"/>
                <a:gd name="connsiteX4" fmla="*/ 427172 w 6916447"/>
                <a:gd name="connsiteY4" fmla="*/ 0 h 5647897"/>
                <a:gd name="connsiteX5" fmla="*/ 413400 w 6916447"/>
                <a:gd name="connsiteY5" fmla="*/ 3098030 h 5647897"/>
                <a:gd name="connsiteX6" fmla="*/ 417445 w 6916447"/>
                <a:gd name="connsiteY6" fmla="*/ 5647897 h 5647897"/>
                <a:gd name="connsiteX7" fmla="*/ 4059756 w 6916447"/>
                <a:gd name="connsiteY7" fmla="*/ 3867736 h 5647897"/>
                <a:gd name="connsiteX8" fmla="*/ 4059756 w 6916447"/>
                <a:gd name="connsiteY8" fmla="*/ 807396 h 5647897"/>
                <a:gd name="connsiteX9" fmla="*/ 427172 w 6916447"/>
                <a:gd name="connsiteY9" fmla="*/ 0 h 5647897"/>
                <a:gd name="connsiteX0" fmla="*/ 4062076 w 4062076"/>
                <a:gd name="connsiteY0" fmla="*/ 3880707 h 5647897"/>
                <a:gd name="connsiteX1" fmla="*/ 4062076 w 4062076"/>
                <a:gd name="connsiteY1" fmla="*/ 820367 h 5647897"/>
                <a:gd name="connsiteX2" fmla="*/ 4062076 w 4062076"/>
                <a:gd name="connsiteY2" fmla="*/ 3880707 h 5647897"/>
                <a:gd name="connsiteX3" fmla="*/ 427172 w 4062076"/>
                <a:gd name="connsiteY3" fmla="*/ 0 h 5647897"/>
                <a:gd name="connsiteX4" fmla="*/ 413400 w 4062076"/>
                <a:gd name="connsiteY4" fmla="*/ 3098030 h 5647897"/>
                <a:gd name="connsiteX5" fmla="*/ 417445 w 4062076"/>
                <a:gd name="connsiteY5" fmla="*/ 5647897 h 5647897"/>
                <a:gd name="connsiteX6" fmla="*/ 4059756 w 4062076"/>
                <a:gd name="connsiteY6" fmla="*/ 3867736 h 5647897"/>
                <a:gd name="connsiteX7" fmla="*/ 4059756 w 4062076"/>
                <a:gd name="connsiteY7" fmla="*/ 807396 h 5647897"/>
                <a:gd name="connsiteX8" fmla="*/ 427172 w 4062076"/>
                <a:gd name="connsiteY8" fmla="*/ 0 h 564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2076" h="5647897">
                  <a:moveTo>
                    <a:pt x="4062076" y="3880707"/>
                  </a:moveTo>
                  <a:lnTo>
                    <a:pt x="4062076" y="820367"/>
                  </a:lnTo>
                  <a:lnTo>
                    <a:pt x="4062076" y="3880707"/>
                  </a:lnTo>
                  <a:close/>
                  <a:moveTo>
                    <a:pt x="427172" y="0"/>
                  </a:moveTo>
                  <a:cubicBezTo>
                    <a:pt x="-180554" y="381772"/>
                    <a:pt x="726306" y="1680058"/>
                    <a:pt x="413400" y="3098030"/>
                  </a:cubicBezTo>
                  <a:cubicBezTo>
                    <a:pt x="-84331" y="4039346"/>
                    <a:pt x="-190281" y="5519613"/>
                    <a:pt x="417445" y="5647897"/>
                  </a:cubicBezTo>
                  <a:lnTo>
                    <a:pt x="4059756" y="3867736"/>
                  </a:lnTo>
                  <a:lnTo>
                    <a:pt x="4059756" y="807396"/>
                  </a:lnTo>
                  <a:lnTo>
                    <a:pt x="427172" y="0"/>
                  </a:lnTo>
                  <a:close/>
                </a:path>
              </a:pathLst>
            </a:custGeom>
            <a:solidFill>
              <a:srgbClr val="B4C7E7">
                <a:alpha val="58039"/>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sp>
        <p:nvSpPr>
          <p:cNvPr id="16" name="Vapaamuotoinen: Muoto 15">
            <a:extLst>
              <a:ext uri="{FF2B5EF4-FFF2-40B4-BE49-F238E27FC236}">
                <a16:creationId xmlns:a16="http://schemas.microsoft.com/office/drawing/2014/main" id="{908E4B50-A3ED-4FA7-A173-C1C808724F13}"/>
              </a:ext>
            </a:extLst>
          </p:cNvPr>
          <p:cNvSpPr/>
          <p:nvPr/>
        </p:nvSpPr>
        <p:spPr>
          <a:xfrm flipH="1">
            <a:off x="160261" y="1973914"/>
            <a:ext cx="2219483" cy="3528236"/>
          </a:xfrm>
          <a:custGeom>
            <a:avLst/>
            <a:gdLst>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 name="connsiteX0" fmla="*/ 6896992 w 7019066"/>
              <a:gd name="connsiteY0" fmla="*/ 0 h 5440373"/>
              <a:gd name="connsiteX1" fmla="*/ 4062076 w 7019066"/>
              <a:gd name="connsiteY1" fmla="*/ 612843 h 5440373"/>
              <a:gd name="connsiteX2" fmla="*/ 4062076 w 7019066"/>
              <a:gd name="connsiteY2" fmla="*/ 3673183 h 5440373"/>
              <a:gd name="connsiteX3" fmla="*/ 6916447 w 7019066"/>
              <a:gd name="connsiteY3" fmla="*/ 4704314 h 5440373"/>
              <a:gd name="connsiteX4" fmla="*/ 6921206 w 7019066"/>
              <a:gd name="connsiteY4" fmla="*/ 2229026 h 5440373"/>
              <a:gd name="connsiteX5" fmla="*/ 6896992 w 7019066"/>
              <a:gd name="connsiteY5" fmla="*/ 0 h 5440373"/>
              <a:gd name="connsiteX6" fmla="*/ 4059756 w 7019066"/>
              <a:gd name="connsiteY6" fmla="*/ 599872 h 5440373"/>
              <a:gd name="connsiteX7" fmla="*/ 413400 w 7019066"/>
              <a:gd name="connsiteY7" fmla="*/ 2890506 h 5440373"/>
              <a:gd name="connsiteX8" fmla="*/ 417445 w 7019066"/>
              <a:gd name="connsiteY8" fmla="*/ 5440373 h 5440373"/>
              <a:gd name="connsiteX9" fmla="*/ 4059756 w 7019066"/>
              <a:gd name="connsiteY9" fmla="*/ 3660212 h 5440373"/>
              <a:gd name="connsiteX10" fmla="*/ 4059756 w 7019066"/>
              <a:gd name="connsiteY10" fmla="*/ 599872 h 5440373"/>
              <a:gd name="connsiteX0" fmla="*/ 6479547 w 6601621"/>
              <a:gd name="connsiteY0" fmla="*/ 0 h 5440373"/>
              <a:gd name="connsiteX1" fmla="*/ 3644631 w 6601621"/>
              <a:gd name="connsiteY1" fmla="*/ 612843 h 5440373"/>
              <a:gd name="connsiteX2" fmla="*/ 3644631 w 6601621"/>
              <a:gd name="connsiteY2" fmla="*/ 3673183 h 5440373"/>
              <a:gd name="connsiteX3" fmla="*/ 6499002 w 6601621"/>
              <a:gd name="connsiteY3" fmla="*/ 4704314 h 5440373"/>
              <a:gd name="connsiteX4" fmla="*/ 6503761 w 6601621"/>
              <a:gd name="connsiteY4" fmla="*/ 2229026 h 5440373"/>
              <a:gd name="connsiteX5" fmla="*/ 6479547 w 6601621"/>
              <a:gd name="connsiteY5" fmla="*/ 0 h 5440373"/>
              <a:gd name="connsiteX6" fmla="*/ 3642311 w 6601621"/>
              <a:gd name="connsiteY6" fmla="*/ 599872 h 5440373"/>
              <a:gd name="connsiteX7" fmla="*/ 0 w 6601621"/>
              <a:gd name="connsiteY7" fmla="*/ 5440373 h 5440373"/>
              <a:gd name="connsiteX8" fmla="*/ 3642311 w 6601621"/>
              <a:gd name="connsiteY8" fmla="*/ 3660212 h 5440373"/>
              <a:gd name="connsiteX9" fmla="*/ 3642311 w 6601621"/>
              <a:gd name="connsiteY9" fmla="*/ 599872 h 5440373"/>
              <a:gd name="connsiteX0" fmla="*/ 2837236 w 2959310"/>
              <a:gd name="connsiteY0" fmla="*/ 0 h 4704314"/>
              <a:gd name="connsiteX1" fmla="*/ 2320 w 2959310"/>
              <a:gd name="connsiteY1" fmla="*/ 612843 h 4704314"/>
              <a:gd name="connsiteX2" fmla="*/ 2320 w 2959310"/>
              <a:gd name="connsiteY2" fmla="*/ 3673183 h 4704314"/>
              <a:gd name="connsiteX3" fmla="*/ 2856691 w 2959310"/>
              <a:gd name="connsiteY3" fmla="*/ 4704314 h 4704314"/>
              <a:gd name="connsiteX4" fmla="*/ 2861450 w 2959310"/>
              <a:gd name="connsiteY4" fmla="*/ 2229026 h 4704314"/>
              <a:gd name="connsiteX5" fmla="*/ 2837236 w 2959310"/>
              <a:gd name="connsiteY5" fmla="*/ 0 h 4704314"/>
              <a:gd name="connsiteX6" fmla="*/ 0 w 2959310"/>
              <a:gd name="connsiteY6" fmla="*/ 599872 h 4704314"/>
              <a:gd name="connsiteX7" fmla="*/ 0 w 2959310"/>
              <a:gd name="connsiteY7" fmla="*/ 3660212 h 4704314"/>
              <a:gd name="connsiteX8" fmla="*/ 0 w 2959310"/>
              <a:gd name="connsiteY8" fmla="*/ 599872 h 470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310" h="4704314">
                <a:moveTo>
                  <a:pt x="2837236" y="0"/>
                </a:moveTo>
                <a:lnTo>
                  <a:pt x="2320" y="612843"/>
                </a:lnTo>
                <a:lnTo>
                  <a:pt x="2320" y="3673183"/>
                </a:lnTo>
                <a:lnTo>
                  <a:pt x="2856691" y="4704314"/>
                </a:lnTo>
                <a:cubicBezTo>
                  <a:pt x="2858277" y="3879218"/>
                  <a:pt x="3083600" y="3744787"/>
                  <a:pt x="2861450" y="2229026"/>
                </a:cubicBezTo>
                <a:cubicBezTo>
                  <a:pt x="2571276" y="960723"/>
                  <a:pt x="2845307" y="743009"/>
                  <a:pt x="2837236" y="0"/>
                </a:cubicBezTo>
                <a:close/>
                <a:moveTo>
                  <a:pt x="0" y="599872"/>
                </a:moveTo>
                <a:lnTo>
                  <a:pt x="0" y="3660212"/>
                </a:lnTo>
                <a:lnTo>
                  <a:pt x="0" y="599872"/>
                </a:lnTo>
                <a:close/>
              </a:path>
            </a:pathLst>
          </a:custGeom>
          <a:solidFill>
            <a:srgbClr val="B4C7E7">
              <a:alpha val="58039"/>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nvGrpSpPr>
          <p:cNvPr id="5" name="Ryhmä 4">
            <a:extLst>
              <a:ext uri="{FF2B5EF4-FFF2-40B4-BE49-F238E27FC236}">
                <a16:creationId xmlns:a16="http://schemas.microsoft.com/office/drawing/2014/main" id="{D80C853F-C891-4147-90A1-AD7352BB9A71}"/>
              </a:ext>
            </a:extLst>
          </p:cNvPr>
          <p:cNvGrpSpPr/>
          <p:nvPr/>
        </p:nvGrpSpPr>
        <p:grpSpPr>
          <a:xfrm>
            <a:off x="239884" y="1505379"/>
            <a:ext cx="5035253" cy="1374851"/>
            <a:chOff x="3879909" y="132652"/>
            <a:chExt cx="6713671" cy="1833134"/>
          </a:xfrm>
        </p:grpSpPr>
        <p:sp>
          <p:nvSpPr>
            <p:cNvPr id="2" name="Kuusikulmio 1">
              <a:extLst>
                <a:ext uri="{FF2B5EF4-FFF2-40B4-BE49-F238E27FC236}">
                  <a16:creationId xmlns:a16="http://schemas.microsoft.com/office/drawing/2014/main" id="{E543DEC3-1B4B-4395-B5BC-4A71E6CFEAE4}"/>
                </a:ext>
              </a:extLst>
            </p:cNvPr>
            <p:cNvSpPr/>
            <p:nvPr/>
          </p:nvSpPr>
          <p:spPr>
            <a:xfrm>
              <a:off x="3884142" y="132652"/>
              <a:ext cx="6472458" cy="1234421"/>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2458" h="1234421">
                  <a:moveTo>
                    <a:pt x="397478" y="266730"/>
                  </a:moveTo>
                  <a:cubicBezTo>
                    <a:pt x="884977" y="116079"/>
                    <a:pt x="1169851" y="27773"/>
                    <a:pt x="1844386" y="48571"/>
                  </a:cubicBezTo>
                  <a:cubicBezTo>
                    <a:pt x="2791982" y="48571"/>
                    <a:pt x="3116122" y="-29359"/>
                    <a:pt x="3861096" y="12203"/>
                  </a:cubicBezTo>
                  <a:cubicBezTo>
                    <a:pt x="4757527" y="34476"/>
                    <a:pt x="5602004" y="274958"/>
                    <a:pt x="6472458" y="406336"/>
                  </a:cubicBezTo>
                  <a:lnTo>
                    <a:pt x="2829001" y="1234421"/>
                  </a:lnTo>
                  <a:lnTo>
                    <a:pt x="0" y="625164"/>
                  </a:lnTo>
                  <a:cubicBezTo>
                    <a:pt x="132493" y="505686"/>
                    <a:pt x="83145" y="469335"/>
                    <a:pt x="397478" y="266730"/>
                  </a:cubicBezTo>
                  <a:close/>
                </a:path>
              </a:pathLst>
            </a:custGeom>
            <a:solidFill>
              <a:schemeClr val="accent1">
                <a:lumMod val="40000"/>
                <a:lumOff val="6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11" name="Kuusikulmio 1">
              <a:extLst>
                <a:ext uri="{FF2B5EF4-FFF2-40B4-BE49-F238E27FC236}">
                  <a16:creationId xmlns:a16="http://schemas.microsoft.com/office/drawing/2014/main" id="{01F2BE81-F7C8-41F6-8F06-1B47332808CC}"/>
                </a:ext>
              </a:extLst>
            </p:cNvPr>
            <p:cNvSpPr/>
            <p:nvPr/>
          </p:nvSpPr>
          <p:spPr>
            <a:xfrm flipV="1">
              <a:off x="3879909" y="754651"/>
              <a:ext cx="2849761" cy="1211135"/>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 name="connsiteX0" fmla="*/ 397478 w 6472458"/>
                <a:gd name="connsiteY0" fmla="*/ 266730 h 1029374"/>
                <a:gd name="connsiteX1" fmla="*/ 1844386 w 6472458"/>
                <a:gd name="connsiteY1" fmla="*/ 48571 h 1029374"/>
                <a:gd name="connsiteX2" fmla="*/ 3861096 w 6472458"/>
                <a:gd name="connsiteY2" fmla="*/ 12203 h 1029374"/>
                <a:gd name="connsiteX3" fmla="*/ 6472458 w 6472458"/>
                <a:gd name="connsiteY3" fmla="*/ 406336 h 1029374"/>
                <a:gd name="connsiteX4" fmla="*/ 3251187 w 6472458"/>
                <a:gd name="connsiteY4" fmla="*/ 1029374 h 1029374"/>
                <a:gd name="connsiteX5" fmla="*/ 0 w 6472458"/>
                <a:gd name="connsiteY5" fmla="*/ 625164 h 1029374"/>
                <a:gd name="connsiteX6" fmla="*/ 397478 w 6472458"/>
                <a:gd name="connsiteY6" fmla="*/ 266730 h 1029374"/>
                <a:gd name="connsiteX0" fmla="*/ 397478 w 6472458"/>
                <a:gd name="connsiteY0" fmla="*/ 266730 h 646988"/>
                <a:gd name="connsiteX1" fmla="*/ 1844386 w 6472458"/>
                <a:gd name="connsiteY1" fmla="*/ 48571 h 646988"/>
                <a:gd name="connsiteX2" fmla="*/ 3861096 w 6472458"/>
                <a:gd name="connsiteY2" fmla="*/ 12203 h 646988"/>
                <a:gd name="connsiteX3" fmla="*/ 6472458 w 6472458"/>
                <a:gd name="connsiteY3" fmla="*/ 406336 h 646988"/>
                <a:gd name="connsiteX4" fmla="*/ 3219681 w 6472458"/>
                <a:gd name="connsiteY4" fmla="*/ 646988 h 646988"/>
                <a:gd name="connsiteX5" fmla="*/ 0 w 6472458"/>
                <a:gd name="connsiteY5" fmla="*/ 625164 h 646988"/>
                <a:gd name="connsiteX6" fmla="*/ 397478 w 6472458"/>
                <a:gd name="connsiteY6" fmla="*/ 266730 h 646988"/>
                <a:gd name="connsiteX0" fmla="*/ 397478 w 6472458"/>
                <a:gd name="connsiteY0" fmla="*/ 266730 h 1040457"/>
                <a:gd name="connsiteX1" fmla="*/ 1844386 w 6472458"/>
                <a:gd name="connsiteY1" fmla="*/ 48571 h 1040457"/>
                <a:gd name="connsiteX2" fmla="*/ 3861096 w 6472458"/>
                <a:gd name="connsiteY2" fmla="*/ 12203 h 1040457"/>
                <a:gd name="connsiteX3" fmla="*/ 6472458 w 6472458"/>
                <a:gd name="connsiteY3" fmla="*/ 406336 h 1040457"/>
                <a:gd name="connsiteX4" fmla="*/ 3200776 w 6472458"/>
                <a:gd name="connsiteY4" fmla="*/ 1040457 h 1040457"/>
                <a:gd name="connsiteX5" fmla="*/ 0 w 6472458"/>
                <a:gd name="connsiteY5" fmla="*/ 625164 h 1040457"/>
                <a:gd name="connsiteX6" fmla="*/ 397478 w 6472458"/>
                <a:gd name="connsiteY6" fmla="*/ 266730 h 1040457"/>
                <a:gd name="connsiteX0" fmla="*/ 397478 w 6472458"/>
                <a:gd name="connsiteY0" fmla="*/ 266730 h 1040457"/>
                <a:gd name="connsiteX1" fmla="*/ 1844386 w 6472458"/>
                <a:gd name="connsiteY1" fmla="*/ 48571 h 1040457"/>
                <a:gd name="connsiteX2" fmla="*/ 3861096 w 6472458"/>
                <a:gd name="connsiteY2" fmla="*/ 12203 h 1040457"/>
                <a:gd name="connsiteX3" fmla="*/ 6472458 w 6472458"/>
                <a:gd name="connsiteY3" fmla="*/ 406336 h 1040457"/>
                <a:gd name="connsiteX4" fmla="*/ 3200776 w 6472458"/>
                <a:gd name="connsiteY4" fmla="*/ 1040457 h 1040457"/>
                <a:gd name="connsiteX5" fmla="*/ 0 w 6472458"/>
                <a:gd name="connsiteY5" fmla="*/ 625164 h 1040457"/>
                <a:gd name="connsiteX6" fmla="*/ 397478 w 6472458"/>
                <a:gd name="connsiteY6" fmla="*/ 266730 h 1040457"/>
                <a:gd name="connsiteX0" fmla="*/ 397478 w 6687368"/>
                <a:gd name="connsiteY0" fmla="*/ 420100 h 1193827"/>
                <a:gd name="connsiteX1" fmla="*/ 1844386 w 6687368"/>
                <a:gd name="connsiteY1" fmla="*/ 201941 h 1193827"/>
                <a:gd name="connsiteX2" fmla="*/ 6419425 w 6687368"/>
                <a:gd name="connsiteY2" fmla="*/ 4860 h 1193827"/>
                <a:gd name="connsiteX3" fmla="*/ 6472458 w 6687368"/>
                <a:gd name="connsiteY3" fmla="*/ 559706 h 1193827"/>
                <a:gd name="connsiteX4" fmla="*/ 3200776 w 6687368"/>
                <a:gd name="connsiteY4" fmla="*/ 1193827 h 1193827"/>
                <a:gd name="connsiteX5" fmla="*/ 0 w 6687368"/>
                <a:gd name="connsiteY5" fmla="*/ 778534 h 1193827"/>
                <a:gd name="connsiteX6" fmla="*/ 397478 w 6687368"/>
                <a:gd name="connsiteY6" fmla="*/ 420100 h 1193827"/>
                <a:gd name="connsiteX0" fmla="*/ 397478 w 6687368"/>
                <a:gd name="connsiteY0" fmla="*/ 933449 h 1707176"/>
                <a:gd name="connsiteX1" fmla="*/ 5221885 w 6687368"/>
                <a:gd name="connsiteY1" fmla="*/ 396 h 1707176"/>
                <a:gd name="connsiteX2" fmla="*/ 6419425 w 6687368"/>
                <a:gd name="connsiteY2" fmla="*/ 518209 h 1707176"/>
                <a:gd name="connsiteX3" fmla="*/ 6472458 w 6687368"/>
                <a:gd name="connsiteY3" fmla="*/ 1073055 h 1707176"/>
                <a:gd name="connsiteX4" fmla="*/ 3200776 w 6687368"/>
                <a:gd name="connsiteY4" fmla="*/ 1707176 h 1707176"/>
                <a:gd name="connsiteX5" fmla="*/ 0 w 6687368"/>
                <a:gd name="connsiteY5" fmla="*/ 1291883 h 1707176"/>
                <a:gd name="connsiteX6" fmla="*/ 397478 w 6687368"/>
                <a:gd name="connsiteY6" fmla="*/ 933449 h 1707176"/>
                <a:gd name="connsiteX0" fmla="*/ 4436615 w 6687368"/>
                <a:gd name="connsiteY0" fmla="*/ 101516 h 1734225"/>
                <a:gd name="connsiteX1" fmla="*/ 5221885 w 6687368"/>
                <a:gd name="connsiteY1" fmla="*/ 27445 h 1734225"/>
                <a:gd name="connsiteX2" fmla="*/ 6419425 w 6687368"/>
                <a:gd name="connsiteY2" fmla="*/ 545258 h 1734225"/>
                <a:gd name="connsiteX3" fmla="*/ 6472458 w 6687368"/>
                <a:gd name="connsiteY3" fmla="*/ 1100104 h 1734225"/>
                <a:gd name="connsiteX4" fmla="*/ 3200776 w 6687368"/>
                <a:gd name="connsiteY4" fmla="*/ 1734225 h 1734225"/>
                <a:gd name="connsiteX5" fmla="*/ 0 w 6687368"/>
                <a:gd name="connsiteY5" fmla="*/ 1318932 h 1734225"/>
                <a:gd name="connsiteX6" fmla="*/ 4436615 w 6687368"/>
                <a:gd name="connsiteY6" fmla="*/ 101516 h 1734225"/>
                <a:gd name="connsiteX0" fmla="*/ 1263893 w 3514646"/>
                <a:gd name="connsiteY0" fmla="*/ 101516 h 1734225"/>
                <a:gd name="connsiteX1" fmla="*/ 2049163 w 3514646"/>
                <a:gd name="connsiteY1" fmla="*/ 27445 h 1734225"/>
                <a:gd name="connsiteX2" fmla="*/ 3246703 w 3514646"/>
                <a:gd name="connsiteY2" fmla="*/ 545258 h 1734225"/>
                <a:gd name="connsiteX3" fmla="*/ 3299736 w 3514646"/>
                <a:gd name="connsiteY3" fmla="*/ 1100104 h 1734225"/>
                <a:gd name="connsiteX4" fmla="*/ 28054 w 3514646"/>
                <a:gd name="connsiteY4" fmla="*/ 1734225 h 1734225"/>
                <a:gd name="connsiteX5" fmla="*/ 217380 w 3514646"/>
                <a:gd name="connsiteY5" fmla="*/ 1003049 h 1734225"/>
                <a:gd name="connsiteX6" fmla="*/ 1263893 w 3514646"/>
                <a:gd name="connsiteY6" fmla="*/ 101516 h 1734225"/>
                <a:gd name="connsiteX0" fmla="*/ 1379188 w 3629941"/>
                <a:gd name="connsiteY0" fmla="*/ 101516 h 1734225"/>
                <a:gd name="connsiteX1" fmla="*/ 2164458 w 3629941"/>
                <a:gd name="connsiteY1" fmla="*/ 27445 h 1734225"/>
                <a:gd name="connsiteX2" fmla="*/ 3361998 w 3629941"/>
                <a:gd name="connsiteY2" fmla="*/ 545258 h 1734225"/>
                <a:gd name="connsiteX3" fmla="*/ 3415031 w 3629941"/>
                <a:gd name="connsiteY3" fmla="*/ 1100104 h 1734225"/>
                <a:gd name="connsiteX4" fmla="*/ 143349 w 3629941"/>
                <a:gd name="connsiteY4" fmla="*/ 1734225 h 1734225"/>
                <a:gd name="connsiteX5" fmla="*/ 332675 w 3629941"/>
                <a:gd name="connsiteY5" fmla="*/ 1003049 h 1734225"/>
                <a:gd name="connsiteX6" fmla="*/ 1379188 w 3629941"/>
                <a:gd name="connsiteY6" fmla="*/ 101516 h 1734225"/>
                <a:gd name="connsiteX0" fmla="*/ 1259449 w 3510202"/>
                <a:gd name="connsiteY0" fmla="*/ 101516 h 1734225"/>
                <a:gd name="connsiteX1" fmla="*/ 2044719 w 3510202"/>
                <a:gd name="connsiteY1" fmla="*/ 27445 h 1734225"/>
                <a:gd name="connsiteX2" fmla="*/ 3242259 w 3510202"/>
                <a:gd name="connsiteY2" fmla="*/ 545258 h 1734225"/>
                <a:gd name="connsiteX3" fmla="*/ 3295292 w 3510202"/>
                <a:gd name="connsiteY3" fmla="*/ 1100104 h 1734225"/>
                <a:gd name="connsiteX4" fmla="*/ 23610 w 3510202"/>
                <a:gd name="connsiteY4" fmla="*/ 1734225 h 1734225"/>
                <a:gd name="connsiteX5" fmla="*/ 212936 w 3510202"/>
                <a:gd name="connsiteY5" fmla="*/ 1003049 h 1734225"/>
                <a:gd name="connsiteX6" fmla="*/ 1259449 w 3510202"/>
                <a:gd name="connsiteY6" fmla="*/ 101516 h 1734225"/>
                <a:gd name="connsiteX0" fmla="*/ 1325528 w 3576281"/>
                <a:gd name="connsiteY0" fmla="*/ 101516 h 1734225"/>
                <a:gd name="connsiteX1" fmla="*/ 2110798 w 3576281"/>
                <a:gd name="connsiteY1" fmla="*/ 27445 h 1734225"/>
                <a:gd name="connsiteX2" fmla="*/ 3308338 w 3576281"/>
                <a:gd name="connsiteY2" fmla="*/ 545258 h 1734225"/>
                <a:gd name="connsiteX3" fmla="*/ 3361371 w 3576281"/>
                <a:gd name="connsiteY3" fmla="*/ 1100104 h 1734225"/>
                <a:gd name="connsiteX4" fmla="*/ 89689 w 3576281"/>
                <a:gd name="connsiteY4" fmla="*/ 1734225 h 1734225"/>
                <a:gd name="connsiteX5" fmla="*/ 171893 w 3576281"/>
                <a:gd name="connsiteY5" fmla="*/ 1025217 h 1734225"/>
                <a:gd name="connsiteX6" fmla="*/ 1325528 w 3576281"/>
                <a:gd name="connsiteY6" fmla="*/ 101516 h 1734225"/>
                <a:gd name="connsiteX0" fmla="*/ 1180598 w 3576282"/>
                <a:gd name="connsiteY0" fmla="*/ 900216 h 1707194"/>
                <a:gd name="connsiteX1" fmla="*/ 2110799 w 3576282"/>
                <a:gd name="connsiteY1" fmla="*/ 414 h 1707194"/>
                <a:gd name="connsiteX2" fmla="*/ 3308339 w 3576282"/>
                <a:gd name="connsiteY2" fmla="*/ 518227 h 1707194"/>
                <a:gd name="connsiteX3" fmla="*/ 3361372 w 3576282"/>
                <a:gd name="connsiteY3" fmla="*/ 1073073 h 1707194"/>
                <a:gd name="connsiteX4" fmla="*/ 89690 w 3576282"/>
                <a:gd name="connsiteY4" fmla="*/ 1707194 h 1707194"/>
                <a:gd name="connsiteX5" fmla="*/ 171894 w 3576282"/>
                <a:gd name="connsiteY5" fmla="*/ 998186 h 1707194"/>
                <a:gd name="connsiteX6" fmla="*/ 1180598 w 3576282"/>
                <a:gd name="connsiteY6" fmla="*/ 900216 h 1707194"/>
                <a:gd name="connsiteX0" fmla="*/ 1180598 w 3576282"/>
                <a:gd name="connsiteY0" fmla="*/ 386565 h 1193543"/>
                <a:gd name="connsiteX1" fmla="*/ 2457371 w 3576282"/>
                <a:gd name="connsiteY1" fmla="*/ 218283 h 1193543"/>
                <a:gd name="connsiteX2" fmla="*/ 3308339 w 3576282"/>
                <a:gd name="connsiteY2" fmla="*/ 4576 h 1193543"/>
                <a:gd name="connsiteX3" fmla="*/ 3361372 w 3576282"/>
                <a:gd name="connsiteY3" fmla="*/ 559422 h 1193543"/>
                <a:gd name="connsiteX4" fmla="*/ 89690 w 3576282"/>
                <a:gd name="connsiteY4" fmla="*/ 1193543 h 1193543"/>
                <a:gd name="connsiteX5" fmla="*/ 171894 w 3576282"/>
                <a:gd name="connsiteY5" fmla="*/ 484535 h 1193543"/>
                <a:gd name="connsiteX6" fmla="*/ 1180598 w 3576282"/>
                <a:gd name="connsiteY6" fmla="*/ 386565 h 1193543"/>
                <a:gd name="connsiteX0" fmla="*/ 1180598 w 3576282"/>
                <a:gd name="connsiteY0" fmla="*/ 386479 h 1193457"/>
                <a:gd name="connsiteX1" fmla="*/ 2457371 w 3576282"/>
                <a:gd name="connsiteY1" fmla="*/ 218197 h 1193457"/>
                <a:gd name="connsiteX2" fmla="*/ 3308339 w 3576282"/>
                <a:gd name="connsiteY2" fmla="*/ 4490 h 1193457"/>
                <a:gd name="connsiteX3" fmla="*/ 3361372 w 3576282"/>
                <a:gd name="connsiteY3" fmla="*/ 559336 h 1193457"/>
                <a:gd name="connsiteX4" fmla="*/ 89690 w 3576282"/>
                <a:gd name="connsiteY4" fmla="*/ 1193457 h 1193457"/>
                <a:gd name="connsiteX5" fmla="*/ 171894 w 3576282"/>
                <a:gd name="connsiteY5" fmla="*/ 484449 h 1193457"/>
                <a:gd name="connsiteX6" fmla="*/ 1180598 w 3576282"/>
                <a:gd name="connsiteY6" fmla="*/ 386479 h 1193457"/>
                <a:gd name="connsiteX0" fmla="*/ 1180598 w 3361372"/>
                <a:gd name="connsiteY0" fmla="*/ 386479 h 1193457"/>
                <a:gd name="connsiteX1" fmla="*/ 2457371 w 3361372"/>
                <a:gd name="connsiteY1" fmla="*/ 218197 h 1193457"/>
                <a:gd name="connsiteX2" fmla="*/ 3308339 w 3361372"/>
                <a:gd name="connsiteY2" fmla="*/ 4490 h 1193457"/>
                <a:gd name="connsiteX3" fmla="*/ 3361372 w 3361372"/>
                <a:gd name="connsiteY3" fmla="*/ 559336 h 1193457"/>
                <a:gd name="connsiteX4" fmla="*/ 89690 w 3361372"/>
                <a:gd name="connsiteY4" fmla="*/ 1193457 h 1193457"/>
                <a:gd name="connsiteX5" fmla="*/ 171894 w 3361372"/>
                <a:gd name="connsiteY5" fmla="*/ 484449 h 1193457"/>
                <a:gd name="connsiteX6" fmla="*/ 1180598 w 3361372"/>
                <a:gd name="connsiteY6" fmla="*/ 386479 h 1193457"/>
                <a:gd name="connsiteX0" fmla="*/ 1180598 w 3361372"/>
                <a:gd name="connsiteY0" fmla="*/ 475624 h 1282602"/>
                <a:gd name="connsiteX1" fmla="*/ 2457371 w 3361372"/>
                <a:gd name="connsiteY1" fmla="*/ 307342 h 1282602"/>
                <a:gd name="connsiteX2" fmla="*/ 3308339 w 3361372"/>
                <a:gd name="connsiteY2" fmla="*/ 93635 h 1282602"/>
                <a:gd name="connsiteX3" fmla="*/ 3361372 w 3361372"/>
                <a:gd name="connsiteY3" fmla="*/ 648481 h 1282602"/>
                <a:gd name="connsiteX4" fmla="*/ 89690 w 3361372"/>
                <a:gd name="connsiteY4" fmla="*/ 1282602 h 1282602"/>
                <a:gd name="connsiteX5" fmla="*/ 171894 w 3361372"/>
                <a:gd name="connsiteY5" fmla="*/ 573594 h 1282602"/>
                <a:gd name="connsiteX6" fmla="*/ 1180598 w 336137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82204 w 3271682"/>
                <a:gd name="connsiteY5" fmla="*/ 573594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502070"/>
                <a:gd name="connsiteY0" fmla="*/ 438883 h 1245861"/>
                <a:gd name="connsiteX1" fmla="*/ 2367681 w 3502070"/>
                <a:gd name="connsiteY1" fmla="*/ 270601 h 1245861"/>
                <a:gd name="connsiteX2" fmla="*/ 3218649 w 3502070"/>
                <a:gd name="connsiteY2" fmla="*/ 56894 h 1245861"/>
                <a:gd name="connsiteX3" fmla="*/ 3271682 w 3502070"/>
                <a:gd name="connsiteY3" fmla="*/ 611740 h 1245861"/>
                <a:gd name="connsiteX4" fmla="*/ 0 w 3502070"/>
                <a:gd name="connsiteY4" fmla="*/ 1245861 h 1245861"/>
                <a:gd name="connsiteX5" fmla="*/ 50697 w 3502070"/>
                <a:gd name="connsiteY5" fmla="*/ 725275 h 1245861"/>
                <a:gd name="connsiteX6" fmla="*/ 1090908 w 3502070"/>
                <a:gd name="connsiteY6" fmla="*/ 438883 h 1245861"/>
                <a:gd name="connsiteX0" fmla="*/ 1090908 w 3503556"/>
                <a:gd name="connsiteY0" fmla="*/ 381989 h 1188967"/>
                <a:gd name="connsiteX1" fmla="*/ 2367681 w 3503556"/>
                <a:gd name="connsiteY1" fmla="*/ 213707 h 1188967"/>
                <a:gd name="connsiteX2" fmla="*/ 3218649 w 3503556"/>
                <a:gd name="connsiteY2" fmla="*/ 0 h 1188967"/>
                <a:gd name="connsiteX3" fmla="*/ 3271682 w 3503556"/>
                <a:gd name="connsiteY3" fmla="*/ 554846 h 1188967"/>
                <a:gd name="connsiteX4" fmla="*/ 0 w 3503556"/>
                <a:gd name="connsiteY4" fmla="*/ 1188967 h 1188967"/>
                <a:gd name="connsiteX5" fmla="*/ 50697 w 3503556"/>
                <a:gd name="connsiteY5" fmla="*/ 668381 h 1188967"/>
                <a:gd name="connsiteX6" fmla="*/ 1090908 w 3503556"/>
                <a:gd name="connsiteY6" fmla="*/ 381989 h 1188967"/>
                <a:gd name="connsiteX0" fmla="*/ 1090908 w 3495034"/>
                <a:gd name="connsiteY0" fmla="*/ 381989 h 1188967"/>
                <a:gd name="connsiteX1" fmla="*/ 2367681 w 3495034"/>
                <a:gd name="connsiteY1" fmla="*/ 213707 h 1188967"/>
                <a:gd name="connsiteX2" fmla="*/ 3218649 w 3495034"/>
                <a:gd name="connsiteY2" fmla="*/ 0 h 1188967"/>
                <a:gd name="connsiteX3" fmla="*/ 3240175 w 3495034"/>
                <a:gd name="connsiteY3" fmla="*/ 560388 h 1188967"/>
                <a:gd name="connsiteX4" fmla="*/ 0 w 3495034"/>
                <a:gd name="connsiteY4" fmla="*/ 1188967 h 1188967"/>
                <a:gd name="connsiteX5" fmla="*/ 50697 w 3495034"/>
                <a:gd name="connsiteY5" fmla="*/ 668381 h 1188967"/>
                <a:gd name="connsiteX6" fmla="*/ 1090908 w 3495034"/>
                <a:gd name="connsiteY6" fmla="*/ 381989 h 1188967"/>
                <a:gd name="connsiteX0" fmla="*/ 1090908 w 3509061"/>
                <a:gd name="connsiteY0" fmla="*/ 404157 h 1211135"/>
                <a:gd name="connsiteX1" fmla="*/ 2367681 w 3509061"/>
                <a:gd name="connsiteY1" fmla="*/ 235875 h 1211135"/>
                <a:gd name="connsiteX2" fmla="*/ 3237552 w 3509061"/>
                <a:gd name="connsiteY2" fmla="*/ 0 h 1211135"/>
                <a:gd name="connsiteX3" fmla="*/ 3240175 w 3509061"/>
                <a:gd name="connsiteY3" fmla="*/ 582556 h 1211135"/>
                <a:gd name="connsiteX4" fmla="*/ 0 w 3509061"/>
                <a:gd name="connsiteY4" fmla="*/ 1211135 h 1211135"/>
                <a:gd name="connsiteX5" fmla="*/ 50697 w 3509061"/>
                <a:gd name="connsiteY5" fmla="*/ 690549 h 1211135"/>
                <a:gd name="connsiteX6" fmla="*/ 1090908 w 3509061"/>
                <a:gd name="connsiteY6" fmla="*/ 404157 h 1211135"/>
                <a:gd name="connsiteX0" fmla="*/ 1090908 w 3240175"/>
                <a:gd name="connsiteY0" fmla="*/ 404157 h 1211135"/>
                <a:gd name="connsiteX1" fmla="*/ 2367681 w 3240175"/>
                <a:gd name="connsiteY1" fmla="*/ 235875 h 1211135"/>
                <a:gd name="connsiteX2" fmla="*/ 3237552 w 3240175"/>
                <a:gd name="connsiteY2" fmla="*/ 0 h 1211135"/>
                <a:gd name="connsiteX3" fmla="*/ 3240175 w 3240175"/>
                <a:gd name="connsiteY3" fmla="*/ 582556 h 1211135"/>
                <a:gd name="connsiteX4" fmla="*/ 0 w 3240175"/>
                <a:gd name="connsiteY4" fmla="*/ 1211135 h 1211135"/>
                <a:gd name="connsiteX5" fmla="*/ 50697 w 3240175"/>
                <a:gd name="connsiteY5" fmla="*/ 690549 h 1211135"/>
                <a:gd name="connsiteX6" fmla="*/ 1090908 w 3240175"/>
                <a:gd name="connsiteY6" fmla="*/ 404157 h 1211135"/>
                <a:gd name="connsiteX0" fmla="*/ 1090908 w 3240310"/>
                <a:gd name="connsiteY0" fmla="*/ 404157 h 1211135"/>
                <a:gd name="connsiteX1" fmla="*/ 2367681 w 3240310"/>
                <a:gd name="connsiteY1" fmla="*/ 235875 h 1211135"/>
                <a:gd name="connsiteX2" fmla="*/ 3237552 w 3240310"/>
                <a:gd name="connsiteY2" fmla="*/ 0 h 1211135"/>
                <a:gd name="connsiteX3" fmla="*/ 3240175 w 3240310"/>
                <a:gd name="connsiteY3" fmla="*/ 582556 h 1211135"/>
                <a:gd name="connsiteX4" fmla="*/ 0 w 3240310"/>
                <a:gd name="connsiteY4" fmla="*/ 1211135 h 1211135"/>
                <a:gd name="connsiteX5" fmla="*/ 50697 w 3240310"/>
                <a:gd name="connsiteY5" fmla="*/ 690549 h 1211135"/>
                <a:gd name="connsiteX6" fmla="*/ 1090908 w 3240310"/>
                <a:gd name="connsiteY6" fmla="*/ 404157 h 121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0310" h="1211135">
                  <a:moveTo>
                    <a:pt x="1090908" y="404157"/>
                  </a:moveTo>
                  <a:cubicBezTo>
                    <a:pt x="1679227" y="264589"/>
                    <a:pt x="1957800" y="325913"/>
                    <a:pt x="2367681" y="235875"/>
                  </a:cubicBezTo>
                  <a:cubicBezTo>
                    <a:pt x="2975006" y="75162"/>
                    <a:pt x="2461071" y="169027"/>
                    <a:pt x="3237552" y="0"/>
                  </a:cubicBezTo>
                  <a:cubicBezTo>
                    <a:pt x="3245501" y="249487"/>
                    <a:pt x="3233001" y="351426"/>
                    <a:pt x="3240175" y="582556"/>
                  </a:cubicBezTo>
                  <a:lnTo>
                    <a:pt x="0" y="1211135"/>
                  </a:lnTo>
                  <a:cubicBezTo>
                    <a:pt x="42104" y="784530"/>
                    <a:pt x="-29216" y="1388703"/>
                    <a:pt x="50697" y="690549"/>
                  </a:cubicBezTo>
                  <a:cubicBezTo>
                    <a:pt x="183190" y="571071"/>
                    <a:pt x="719864" y="545802"/>
                    <a:pt x="1090908" y="404157"/>
                  </a:cubicBezTo>
                  <a:close/>
                </a:path>
              </a:pathLst>
            </a:custGeom>
            <a:solidFill>
              <a:schemeClr val="accent1">
                <a:lumMod val="40000"/>
                <a:lumOff val="60000"/>
                <a:alpha val="45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12" name="Kuusikulmio 1">
              <a:extLst>
                <a:ext uri="{FF2B5EF4-FFF2-40B4-BE49-F238E27FC236}">
                  <a16:creationId xmlns:a16="http://schemas.microsoft.com/office/drawing/2014/main" id="{F093EE1A-4605-43E2-B8D7-DBBC84368CCD}"/>
                </a:ext>
              </a:extLst>
            </p:cNvPr>
            <p:cNvSpPr/>
            <p:nvPr/>
          </p:nvSpPr>
          <p:spPr>
            <a:xfrm flipV="1">
              <a:off x="6725410" y="541175"/>
              <a:ext cx="3868170" cy="1422119"/>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 name="connsiteX0" fmla="*/ 369769 w 6444749"/>
                <a:gd name="connsiteY0" fmla="*/ 266730 h 1234421"/>
                <a:gd name="connsiteX1" fmla="*/ 1816677 w 6444749"/>
                <a:gd name="connsiteY1" fmla="*/ 48571 h 1234421"/>
                <a:gd name="connsiteX2" fmla="*/ 3833387 w 6444749"/>
                <a:gd name="connsiteY2" fmla="*/ 12203 h 1234421"/>
                <a:gd name="connsiteX3" fmla="*/ 6444749 w 6444749"/>
                <a:gd name="connsiteY3" fmla="*/ 406336 h 1234421"/>
                <a:gd name="connsiteX4" fmla="*/ 2801292 w 6444749"/>
                <a:gd name="connsiteY4" fmla="*/ 1234421 h 1234421"/>
                <a:gd name="connsiteX5" fmla="*/ 0 w 6444749"/>
                <a:gd name="connsiteY5" fmla="*/ 630705 h 1234421"/>
                <a:gd name="connsiteX6" fmla="*/ 369769 w 6444749"/>
                <a:gd name="connsiteY6" fmla="*/ 266730 h 1234421"/>
                <a:gd name="connsiteX0" fmla="*/ 369769 w 6444749"/>
                <a:gd name="connsiteY0" fmla="*/ 266730 h 1472719"/>
                <a:gd name="connsiteX1" fmla="*/ 1816677 w 6444749"/>
                <a:gd name="connsiteY1" fmla="*/ 48571 h 1472719"/>
                <a:gd name="connsiteX2" fmla="*/ 3833387 w 6444749"/>
                <a:gd name="connsiteY2" fmla="*/ 12203 h 1472719"/>
                <a:gd name="connsiteX3" fmla="*/ 6444749 w 6444749"/>
                <a:gd name="connsiteY3" fmla="*/ 406336 h 1472719"/>
                <a:gd name="connsiteX4" fmla="*/ 3627023 w 6444749"/>
                <a:gd name="connsiteY4" fmla="*/ 1472719 h 1472719"/>
                <a:gd name="connsiteX5" fmla="*/ 0 w 6444749"/>
                <a:gd name="connsiteY5" fmla="*/ 630705 h 1472719"/>
                <a:gd name="connsiteX6" fmla="*/ 369769 w 6444749"/>
                <a:gd name="connsiteY6" fmla="*/ 266730 h 1472719"/>
                <a:gd name="connsiteX0" fmla="*/ 375311 w 6450291"/>
                <a:gd name="connsiteY0" fmla="*/ 266730 h 1472719"/>
                <a:gd name="connsiteX1" fmla="*/ 1822219 w 6450291"/>
                <a:gd name="connsiteY1" fmla="*/ 48571 h 1472719"/>
                <a:gd name="connsiteX2" fmla="*/ 3838929 w 6450291"/>
                <a:gd name="connsiteY2" fmla="*/ 12203 h 1472719"/>
                <a:gd name="connsiteX3" fmla="*/ 6450291 w 6450291"/>
                <a:gd name="connsiteY3" fmla="*/ 406336 h 1472719"/>
                <a:gd name="connsiteX4" fmla="*/ 3632565 w 6450291"/>
                <a:gd name="connsiteY4" fmla="*/ 1472719 h 1472719"/>
                <a:gd name="connsiteX5" fmla="*/ 0 w 6450291"/>
                <a:gd name="connsiteY5" fmla="*/ 636246 h 1472719"/>
                <a:gd name="connsiteX6" fmla="*/ 375311 w 6450291"/>
                <a:gd name="connsiteY6" fmla="*/ 266730 h 1472719"/>
                <a:gd name="connsiteX0" fmla="*/ 120581 w 6539153"/>
                <a:gd name="connsiteY0" fmla="*/ 69271 h 1502474"/>
                <a:gd name="connsiteX1" fmla="*/ 1911081 w 6539153"/>
                <a:gd name="connsiteY1" fmla="*/ 78326 h 1502474"/>
                <a:gd name="connsiteX2" fmla="*/ 3927791 w 6539153"/>
                <a:gd name="connsiteY2" fmla="*/ 41958 h 1502474"/>
                <a:gd name="connsiteX3" fmla="*/ 6539153 w 6539153"/>
                <a:gd name="connsiteY3" fmla="*/ 436091 h 1502474"/>
                <a:gd name="connsiteX4" fmla="*/ 3721427 w 6539153"/>
                <a:gd name="connsiteY4" fmla="*/ 1502474 h 1502474"/>
                <a:gd name="connsiteX5" fmla="*/ 88862 w 6539153"/>
                <a:gd name="connsiteY5" fmla="*/ 666001 h 1502474"/>
                <a:gd name="connsiteX6" fmla="*/ 120581 w 6539153"/>
                <a:gd name="connsiteY6" fmla="*/ 69271 h 1502474"/>
                <a:gd name="connsiteX0" fmla="*/ 143232 w 6561804"/>
                <a:gd name="connsiteY0" fmla="*/ 69271 h 1502474"/>
                <a:gd name="connsiteX1" fmla="*/ 1933732 w 6561804"/>
                <a:gd name="connsiteY1" fmla="*/ 78326 h 1502474"/>
                <a:gd name="connsiteX2" fmla="*/ 3950442 w 6561804"/>
                <a:gd name="connsiteY2" fmla="*/ 41958 h 1502474"/>
                <a:gd name="connsiteX3" fmla="*/ 6561804 w 6561804"/>
                <a:gd name="connsiteY3" fmla="*/ 436091 h 1502474"/>
                <a:gd name="connsiteX4" fmla="*/ 3744078 w 6561804"/>
                <a:gd name="connsiteY4" fmla="*/ 1502474 h 1502474"/>
                <a:gd name="connsiteX5" fmla="*/ 111513 w 6561804"/>
                <a:gd name="connsiteY5" fmla="*/ 666001 h 1502474"/>
                <a:gd name="connsiteX6" fmla="*/ 143232 w 6561804"/>
                <a:gd name="connsiteY6" fmla="*/ 69271 h 1502474"/>
                <a:gd name="connsiteX0" fmla="*/ 31719 w 6450291"/>
                <a:gd name="connsiteY0" fmla="*/ 69271 h 1502474"/>
                <a:gd name="connsiteX1" fmla="*/ 1822219 w 6450291"/>
                <a:gd name="connsiteY1" fmla="*/ 78326 h 1502474"/>
                <a:gd name="connsiteX2" fmla="*/ 3838929 w 6450291"/>
                <a:gd name="connsiteY2" fmla="*/ 41958 h 1502474"/>
                <a:gd name="connsiteX3" fmla="*/ 6450291 w 6450291"/>
                <a:gd name="connsiteY3" fmla="*/ 436091 h 1502474"/>
                <a:gd name="connsiteX4" fmla="*/ 3632565 w 6450291"/>
                <a:gd name="connsiteY4" fmla="*/ 1502474 h 1502474"/>
                <a:gd name="connsiteX5" fmla="*/ 0 w 6450291"/>
                <a:gd name="connsiteY5" fmla="*/ 666001 h 1502474"/>
                <a:gd name="connsiteX6" fmla="*/ 31719 w 6450291"/>
                <a:gd name="connsiteY6" fmla="*/ 69271 h 1502474"/>
                <a:gd name="connsiteX0" fmla="*/ 652403 w 6450291"/>
                <a:gd name="connsiteY0" fmla="*/ 19632 h 2079061"/>
                <a:gd name="connsiteX1" fmla="*/ 1822219 w 6450291"/>
                <a:gd name="connsiteY1" fmla="*/ 654913 h 2079061"/>
                <a:gd name="connsiteX2" fmla="*/ 3838929 w 6450291"/>
                <a:gd name="connsiteY2" fmla="*/ 618545 h 2079061"/>
                <a:gd name="connsiteX3" fmla="*/ 6450291 w 6450291"/>
                <a:gd name="connsiteY3" fmla="*/ 1012678 h 2079061"/>
                <a:gd name="connsiteX4" fmla="*/ 3632565 w 6450291"/>
                <a:gd name="connsiteY4" fmla="*/ 2079061 h 2079061"/>
                <a:gd name="connsiteX5" fmla="*/ 0 w 6450291"/>
                <a:gd name="connsiteY5" fmla="*/ 1242588 h 2079061"/>
                <a:gd name="connsiteX6" fmla="*/ 652403 w 6450291"/>
                <a:gd name="connsiteY6" fmla="*/ 19632 h 2079061"/>
                <a:gd name="connsiteX0" fmla="*/ 4010 w 6450291"/>
                <a:gd name="connsiteY0" fmla="*/ 79589 h 1479541"/>
                <a:gd name="connsiteX1" fmla="*/ 1822219 w 6450291"/>
                <a:gd name="connsiteY1" fmla="*/ 55393 h 1479541"/>
                <a:gd name="connsiteX2" fmla="*/ 3838929 w 6450291"/>
                <a:gd name="connsiteY2" fmla="*/ 19025 h 1479541"/>
                <a:gd name="connsiteX3" fmla="*/ 6450291 w 6450291"/>
                <a:gd name="connsiteY3" fmla="*/ 413158 h 1479541"/>
                <a:gd name="connsiteX4" fmla="*/ 3632565 w 6450291"/>
                <a:gd name="connsiteY4" fmla="*/ 1479541 h 1479541"/>
                <a:gd name="connsiteX5" fmla="*/ 0 w 6450291"/>
                <a:gd name="connsiteY5" fmla="*/ 643068 h 1479541"/>
                <a:gd name="connsiteX6" fmla="*/ 4010 w 6450291"/>
                <a:gd name="connsiteY6" fmla="*/ 79589 h 1479541"/>
                <a:gd name="connsiteX0" fmla="*/ 4010 w 6450291"/>
                <a:gd name="connsiteY0" fmla="*/ 79589 h 1479541"/>
                <a:gd name="connsiteX1" fmla="*/ 1822219 w 6450291"/>
                <a:gd name="connsiteY1" fmla="*/ 55393 h 1479541"/>
                <a:gd name="connsiteX2" fmla="*/ 3838929 w 6450291"/>
                <a:gd name="connsiteY2" fmla="*/ 19025 h 1479541"/>
                <a:gd name="connsiteX3" fmla="*/ 6450291 w 6450291"/>
                <a:gd name="connsiteY3" fmla="*/ 413158 h 1479541"/>
                <a:gd name="connsiteX4" fmla="*/ 3632565 w 6450291"/>
                <a:gd name="connsiteY4" fmla="*/ 1479541 h 1479541"/>
                <a:gd name="connsiteX5" fmla="*/ 0 w 6450291"/>
                <a:gd name="connsiteY5" fmla="*/ 643068 h 1479541"/>
                <a:gd name="connsiteX6" fmla="*/ 4010 w 6450291"/>
                <a:gd name="connsiteY6" fmla="*/ 79589 h 1479541"/>
                <a:gd name="connsiteX0" fmla="*/ 4010 w 4083595"/>
                <a:gd name="connsiteY0" fmla="*/ 187908 h 1587860"/>
                <a:gd name="connsiteX1" fmla="*/ 1822219 w 4083595"/>
                <a:gd name="connsiteY1" fmla="*/ 163712 h 1587860"/>
                <a:gd name="connsiteX2" fmla="*/ 3838929 w 4083595"/>
                <a:gd name="connsiteY2" fmla="*/ 127344 h 1587860"/>
                <a:gd name="connsiteX3" fmla="*/ 3684924 w 4083595"/>
                <a:gd name="connsiteY3" fmla="*/ 39339 h 1587860"/>
                <a:gd name="connsiteX4" fmla="*/ 3632565 w 4083595"/>
                <a:gd name="connsiteY4" fmla="*/ 1587860 h 1587860"/>
                <a:gd name="connsiteX5" fmla="*/ 0 w 4083595"/>
                <a:gd name="connsiteY5" fmla="*/ 751387 h 1587860"/>
                <a:gd name="connsiteX6" fmla="*/ 4010 w 4083595"/>
                <a:gd name="connsiteY6" fmla="*/ 187908 h 1587860"/>
                <a:gd name="connsiteX0" fmla="*/ 4010 w 3684924"/>
                <a:gd name="connsiteY0" fmla="*/ 190753 h 1590705"/>
                <a:gd name="connsiteX1" fmla="*/ 1822219 w 3684924"/>
                <a:gd name="connsiteY1" fmla="*/ 166557 h 1590705"/>
                <a:gd name="connsiteX2" fmla="*/ 2580937 w 3684924"/>
                <a:gd name="connsiteY2" fmla="*/ 108022 h 1590705"/>
                <a:gd name="connsiteX3" fmla="*/ 3684924 w 3684924"/>
                <a:gd name="connsiteY3" fmla="*/ 42184 h 1590705"/>
                <a:gd name="connsiteX4" fmla="*/ 3632565 w 3684924"/>
                <a:gd name="connsiteY4" fmla="*/ 1590705 h 1590705"/>
                <a:gd name="connsiteX5" fmla="*/ 0 w 3684924"/>
                <a:gd name="connsiteY5" fmla="*/ 754232 h 1590705"/>
                <a:gd name="connsiteX6" fmla="*/ 4010 w 3684924"/>
                <a:gd name="connsiteY6" fmla="*/ 190753 h 1590705"/>
                <a:gd name="connsiteX0" fmla="*/ 4010 w 3662756"/>
                <a:gd name="connsiteY0" fmla="*/ 92835 h 1492787"/>
                <a:gd name="connsiteX1" fmla="*/ 1822219 w 3662756"/>
                <a:gd name="connsiteY1" fmla="*/ 68639 h 1492787"/>
                <a:gd name="connsiteX2" fmla="*/ 2580937 w 3662756"/>
                <a:gd name="connsiteY2" fmla="*/ 10104 h 1492787"/>
                <a:gd name="connsiteX3" fmla="*/ 3662756 w 3662756"/>
                <a:gd name="connsiteY3" fmla="*/ 260150 h 1492787"/>
                <a:gd name="connsiteX4" fmla="*/ 3632565 w 3662756"/>
                <a:gd name="connsiteY4" fmla="*/ 1492787 h 1492787"/>
                <a:gd name="connsiteX5" fmla="*/ 0 w 3662756"/>
                <a:gd name="connsiteY5" fmla="*/ 656314 h 1492787"/>
                <a:gd name="connsiteX6" fmla="*/ 4010 w 3662756"/>
                <a:gd name="connsiteY6" fmla="*/ 92835 h 1492787"/>
                <a:gd name="connsiteX0" fmla="*/ 4010 w 3845636"/>
                <a:gd name="connsiteY0" fmla="*/ 92835 h 1492787"/>
                <a:gd name="connsiteX1" fmla="*/ 1822219 w 3845636"/>
                <a:gd name="connsiteY1" fmla="*/ 68639 h 1492787"/>
                <a:gd name="connsiteX2" fmla="*/ 2580937 w 3845636"/>
                <a:gd name="connsiteY2" fmla="*/ 10104 h 1492787"/>
                <a:gd name="connsiteX3" fmla="*/ 3845636 w 3845636"/>
                <a:gd name="connsiteY3" fmla="*/ 753372 h 1492787"/>
                <a:gd name="connsiteX4" fmla="*/ 3632565 w 3845636"/>
                <a:gd name="connsiteY4" fmla="*/ 1492787 h 1492787"/>
                <a:gd name="connsiteX5" fmla="*/ 0 w 3845636"/>
                <a:gd name="connsiteY5" fmla="*/ 656314 h 1492787"/>
                <a:gd name="connsiteX6" fmla="*/ 4010 w 3845636"/>
                <a:gd name="connsiteY6" fmla="*/ 92835 h 1492787"/>
                <a:gd name="connsiteX0" fmla="*/ 4010 w 4023550"/>
                <a:gd name="connsiteY0" fmla="*/ 79589 h 1479541"/>
                <a:gd name="connsiteX1" fmla="*/ 1822219 w 4023550"/>
                <a:gd name="connsiteY1" fmla="*/ 55393 h 1479541"/>
                <a:gd name="connsiteX2" fmla="*/ 3750260 w 4023550"/>
                <a:gd name="connsiteY2" fmla="*/ 235156 h 1479541"/>
                <a:gd name="connsiteX3" fmla="*/ 3845636 w 4023550"/>
                <a:gd name="connsiteY3" fmla="*/ 740126 h 1479541"/>
                <a:gd name="connsiteX4" fmla="*/ 3632565 w 4023550"/>
                <a:gd name="connsiteY4" fmla="*/ 1479541 h 1479541"/>
                <a:gd name="connsiteX5" fmla="*/ 0 w 4023550"/>
                <a:gd name="connsiteY5" fmla="*/ 643068 h 1479541"/>
                <a:gd name="connsiteX6" fmla="*/ 4010 w 4023550"/>
                <a:gd name="connsiteY6" fmla="*/ 79589 h 1479541"/>
                <a:gd name="connsiteX0" fmla="*/ 4010 w 3845636"/>
                <a:gd name="connsiteY0" fmla="*/ 79589 h 1479541"/>
                <a:gd name="connsiteX1" fmla="*/ 1822219 w 3845636"/>
                <a:gd name="connsiteY1" fmla="*/ 55393 h 1479541"/>
                <a:gd name="connsiteX2" fmla="*/ 3750260 w 3845636"/>
                <a:gd name="connsiteY2" fmla="*/ 235156 h 1479541"/>
                <a:gd name="connsiteX3" fmla="*/ 3845636 w 3845636"/>
                <a:gd name="connsiteY3" fmla="*/ 740126 h 1479541"/>
                <a:gd name="connsiteX4" fmla="*/ 3632565 w 3845636"/>
                <a:gd name="connsiteY4" fmla="*/ 1479541 h 1479541"/>
                <a:gd name="connsiteX5" fmla="*/ 0 w 3845636"/>
                <a:gd name="connsiteY5" fmla="*/ 643068 h 1479541"/>
                <a:gd name="connsiteX6" fmla="*/ 4010 w 3845636"/>
                <a:gd name="connsiteY6" fmla="*/ 79589 h 1479541"/>
                <a:gd name="connsiteX0" fmla="*/ 4010 w 3845636"/>
                <a:gd name="connsiteY0" fmla="*/ 79589 h 1479541"/>
                <a:gd name="connsiteX1" fmla="*/ 1822219 w 3845636"/>
                <a:gd name="connsiteY1" fmla="*/ 55393 h 1479541"/>
                <a:gd name="connsiteX2" fmla="*/ 3750260 w 3845636"/>
                <a:gd name="connsiteY2" fmla="*/ 235156 h 1479541"/>
                <a:gd name="connsiteX3" fmla="*/ 3845636 w 3845636"/>
                <a:gd name="connsiteY3" fmla="*/ 740126 h 1479541"/>
                <a:gd name="connsiteX4" fmla="*/ 3632565 w 3845636"/>
                <a:gd name="connsiteY4" fmla="*/ 1479541 h 1479541"/>
                <a:gd name="connsiteX5" fmla="*/ 0 w 3845636"/>
                <a:gd name="connsiteY5" fmla="*/ 643068 h 1479541"/>
                <a:gd name="connsiteX6" fmla="*/ 4010 w 3845636"/>
                <a:gd name="connsiteY6" fmla="*/ 79589 h 1479541"/>
                <a:gd name="connsiteX0" fmla="*/ 4010 w 3855603"/>
                <a:gd name="connsiteY0" fmla="*/ 79589 h 1479541"/>
                <a:gd name="connsiteX1" fmla="*/ 1822219 w 3855603"/>
                <a:gd name="connsiteY1" fmla="*/ 55393 h 1479541"/>
                <a:gd name="connsiteX2" fmla="*/ 3750260 w 3855603"/>
                <a:gd name="connsiteY2" fmla="*/ 235156 h 1479541"/>
                <a:gd name="connsiteX3" fmla="*/ 3845636 w 3855603"/>
                <a:gd name="connsiteY3" fmla="*/ 740126 h 1479541"/>
                <a:gd name="connsiteX4" fmla="*/ 3632565 w 3855603"/>
                <a:gd name="connsiteY4" fmla="*/ 1479541 h 1479541"/>
                <a:gd name="connsiteX5" fmla="*/ 0 w 3855603"/>
                <a:gd name="connsiteY5" fmla="*/ 643068 h 1479541"/>
                <a:gd name="connsiteX6" fmla="*/ 4010 w 3855603"/>
                <a:gd name="connsiteY6" fmla="*/ 79589 h 1479541"/>
                <a:gd name="connsiteX0" fmla="*/ 4010 w 3871521"/>
                <a:gd name="connsiteY0" fmla="*/ 79589 h 1479541"/>
                <a:gd name="connsiteX1" fmla="*/ 1822219 w 3871521"/>
                <a:gd name="connsiteY1" fmla="*/ 55393 h 1479541"/>
                <a:gd name="connsiteX2" fmla="*/ 3750260 w 3871521"/>
                <a:gd name="connsiteY2" fmla="*/ 235156 h 1479541"/>
                <a:gd name="connsiteX3" fmla="*/ 3845636 w 3871521"/>
                <a:gd name="connsiteY3" fmla="*/ 740126 h 1479541"/>
                <a:gd name="connsiteX4" fmla="*/ 3632565 w 3871521"/>
                <a:gd name="connsiteY4" fmla="*/ 1479541 h 1479541"/>
                <a:gd name="connsiteX5" fmla="*/ 0 w 3871521"/>
                <a:gd name="connsiteY5" fmla="*/ 643068 h 1479541"/>
                <a:gd name="connsiteX6" fmla="*/ 4010 w 3871521"/>
                <a:gd name="connsiteY6" fmla="*/ 79589 h 1479541"/>
                <a:gd name="connsiteX0" fmla="*/ 4010 w 3871521"/>
                <a:gd name="connsiteY0" fmla="*/ 79589 h 1479541"/>
                <a:gd name="connsiteX1" fmla="*/ 1822219 w 3871521"/>
                <a:gd name="connsiteY1" fmla="*/ 55393 h 1479541"/>
                <a:gd name="connsiteX2" fmla="*/ 3811220 w 3871521"/>
                <a:gd name="connsiteY2" fmla="*/ 623083 h 1479541"/>
                <a:gd name="connsiteX3" fmla="*/ 3845636 w 3871521"/>
                <a:gd name="connsiteY3" fmla="*/ 740126 h 1479541"/>
                <a:gd name="connsiteX4" fmla="*/ 3632565 w 3871521"/>
                <a:gd name="connsiteY4" fmla="*/ 1479541 h 1479541"/>
                <a:gd name="connsiteX5" fmla="*/ 0 w 3871521"/>
                <a:gd name="connsiteY5" fmla="*/ 643068 h 1479541"/>
                <a:gd name="connsiteX6" fmla="*/ 4010 w 3871521"/>
                <a:gd name="connsiteY6" fmla="*/ 79589 h 1479541"/>
                <a:gd name="connsiteX0" fmla="*/ 4010 w 3880537"/>
                <a:gd name="connsiteY0" fmla="*/ 79589 h 1479541"/>
                <a:gd name="connsiteX1" fmla="*/ 1822219 w 3880537"/>
                <a:gd name="connsiteY1" fmla="*/ 55393 h 1479541"/>
                <a:gd name="connsiteX2" fmla="*/ 3811220 w 3880537"/>
                <a:gd name="connsiteY2" fmla="*/ 623083 h 1479541"/>
                <a:gd name="connsiteX3" fmla="*/ 3856720 w 3880537"/>
                <a:gd name="connsiteY3" fmla="*/ 1039385 h 1479541"/>
                <a:gd name="connsiteX4" fmla="*/ 3632565 w 3880537"/>
                <a:gd name="connsiteY4" fmla="*/ 1479541 h 1479541"/>
                <a:gd name="connsiteX5" fmla="*/ 0 w 3880537"/>
                <a:gd name="connsiteY5" fmla="*/ 643068 h 1479541"/>
                <a:gd name="connsiteX6" fmla="*/ 4010 w 3880537"/>
                <a:gd name="connsiteY6" fmla="*/ 79589 h 1479541"/>
                <a:gd name="connsiteX0" fmla="*/ 4010 w 3880537"/>
                <a:gd name="connsiteY0" fmla="*/ 24279 h 1424231"/>
                <a:gd name="connsiteX1" fmla="*/ 2182437 w 3880537"/>
                <a:gd name="connsiteY1" fmla="*/ 493305 h 1424231"/>
                <a:gd name="connsiteX2" fmla="*/ 3811220 w 3880537"/>
                <a:gd name="connsiteY2" fmla="*/ 567773 h 1424231"/>
                <a:gd name="connsiteX3" fmla="*/ 3856720 w 3880537"/>
                <a:gd name="connsiteY3" fmla="*/ 984075 h 1424231"/>
                <a:gd name="connsiteX4" fmla="*/ 3632565 w 3880537"/>
                <a:gd name="connsiteY4" fmla="*/ 1424231 h 1424231"/>
                <a:gd name="connsiteX5" fmla="*/ 0 w 3880537"/>
                <a:gd name="connsiteY5" fmla="*/ 587758 h 1424231"/>
                <a:gd name="connsiteX6" fmla="*/ 4010 w 3880537"/>
                <a:gd name="connsiteY6" fmla="*/ 24279 h 1424231"/>
                <a:gd name="connsiteX0" fmla="*/ 4010 w 3880537"/>
                <a:gd name="connsiteY0" fmla="*/ 26471 h 1426423"/>
                <a:gd name="connsiteX1" fmla="*/ 2182437 w 3880537"/>
                <a:gd name="connsiteY1" fmla="*/ 495497 h 1426423"/>
                <a:gd name="connsiteX2" fmla="*/ 3811220 w 3880537"/>
                <a:gd name="connsiteY2" fmla="*/ 569965 h 1426423"/>
                <a:gd name="connsiteX3" fmla="*/ 3856720 w 3880537"/>
                <a:gd name="connsiteY3" fmla="*/ 986267 h 1426423"/>
                <a:gd name="connsiteX4" fmla="*/ 3632565 w 3880537"/>
                <a:gd name="connsiteY4" fmla="*/ 1426423 h 1426423"/>
                <a:gd name="connsiteX5" fmla="*/ 0 w 3880537"/>
                <a:gd name="connsiteY5" fmla="*/ 589950 h 1426423"/>
                <a:gd name="connsiteX6" fmla="*/ 4010 w 3880537"/>
                <a:gd name="connsiteY6" fmla="*/ 26471 h 1426423"/>
                <a:gd name="connsiteX0" fmla="*/ 4010 w 3880537"/>
                <a:gd name="connsiteY0" fmla="*/ 26471 h 1426423"/>
                <a:gd name="connsiteX1" fmla="*/ 2182437 w 3880537"/>
                <a:gd name="connsiteY1" fmla="*/ 495497 h 1426423"/>
                <a:gd name="connsiteX2" fmla="*/ 3811220 w 3880537"/>
                <a:gd name="connsiteY2" fmla="*/ 569965 h 1426423"/>
                <a:gd name="connsiteX3" fmla="*/ 3856720 w 3880537"/>
                <a:gd name="connsiteY3" fmla="*/ 986267 h 1426423"/>
                <a:gd name="connsiteX4" fmla="*/ 3632565 w 3880537"/>
                <a:gd name="connsiteY4" fmla="*/ 1426423 h 1426423"/>
                <a:gd name="connsiteX5" fmla="*/ 0 w 3880537"/>
                <a:gd name="connsiteY5" fmla="*/ 589950 h 1426423"/>
                <a:gd name="connsiteX6" fmla="*/ 4010 w 3880537"/>
                <a:gd name="connsiteY6" fmla="*/ 26471 h 1426423"/>
                <a:gd name="connsiteX0" fmla="*/ 4010 w 3880537"/>
                <a:gd name="connsiteY0" fmla="*/ 26471 h 1426423"/>
                <a:gd name="connsiteX1" fmla="*/ 2182437 w 3880537"/>
                <a:gd name="connsiteY1" fmla="*/ 495497 h 1426423"/>
                <a:gd name="connsiteX2" fmla="*/ 3861096 w 3880537"/>
                <a:gd name="connsiteY2" fmla="*/ 741761 h 1426423"/>
                <a:gd name="connsiteX3" fmla="*/ 3856720 w 3880537"/>
                <a:gd name="connsiteY3" fmla="*/ 986267 h 1426423"/>
                <a:gd name="connsiteX4" fmla="*/ 3632565 w 3880537"/>
                <a:gd name="connsiteY4" fmla="*/ 1426423 h 1426423"/>
                <a:gd name="connsiteX5" fmla="*/ 0 w 3880537"/>
                <a:gd name="connsiteY5" fmla="*/ 589950 h 1426423"/>
                <a:gd name="connsiteX6" fmla="*/ 4010 w 3880537"/>
                <a:gd name="connsiteY6" fmla="*/ 26471 h 1426423"/>
                <a:gd name="connsiteX0" fmla="*/ 4010 w 3874734"/>
                <a:gd name="connsiteY0" fmla="*/ 26471 h 1426423"/>
                <a:gd name="connsiteX1" fmla="*/ 2182437 w 3874734"/>
                <a:gd name="connsiteY1" fmla="*/ 495497 h 1426423"/>
                <a:gd name="connsiteX2" fmla="*/ 3861096 w 3874734"/>
                <a:gd name="connsiteY2" fmla="*/ 741761 h 1426423"/>
                <a:gd name="connsiteX3" fmla="*/ 3856720 w 3874734"/>
                <a:gd name="connsiteY3" fmla="*/ 986267 h 1426423"/>
                <a:gd name="connsiteX4" fmla="*/ 3632565 w 3874734"/>
                <a:gd name="connsiteY4" fmla="*/ 1426423 h 1426423"/>
                <a:gd name="connsiteX5" fmla="*/ 0 w 3874734"/>
                <a:gd name="connsiteY5" fmla="*/ 589950 h 1426423"/>
                <a:gd name="connsiteX6" fmla="*/ 4010 w 3874734"/>
                <a:gd name="connsiteY6" fmla="*/ 26471 h 1426423"/>
                <a:gd name="connsiteX0" fmla="*/ 4010 w 3871884"/>
                <a:gd name="connsiteY0" fmla="*/ 26471 h 1426423"/>
                <a:gd name="connsiteX1" fmla="*/ 2182437 w 3871884"/>
                <a:gd name="connsiteY1" fmla="*/ 495497 h 1426423"/>
                <a:gd name="connsiteX2" fmla="*/ 3861096 w 3871884"/>
                <a:gd name="connsiteY2" fmla="*/ 741761 h 1426423"/>
                <a:gd name="connsiteX3" fmla="*/ 3856720 w 3871884"/>
                <a:gd name="connsiteY3" fmla="*/ 986267 h 1426423"/>
                <a:gd name="connsiteX4" fmla="*/ 3632565 w 3871884"/>
                <a:gd name="connsiteY4" fmla="*/ 1426423 h 1426423"/>
                <a:gd name="connsiteX5" fmla="*/ 0 w 3871884"/>
                <a:gd name="connsiteY5" fmla="*/ 589950 h 1426423"/>
                <a:gd name="connsiteX6" fmla="*/ 4010 w 3871884"/>
                <a:gd name="connsiteY6" fmla="*/ 26471 h 1426423"/>
                <a:gd name="connsiteX0" fmla="*/ 4010 w 3902218"/>
                <a:gd name="connsiteY0" fmla="*/ 26471 h 1426423"/>
                <a:gd name="connsiteX1" fmla="*/ 2182437 w 3902218"/>
                <a:gd name="connsiteY1" fmla="*/ 495497 h 1426423"/>
                <a:gd name="connsiteX2" fmla="*/ 3861096 w 3902218"/>
                <a:gd name="connsiteY2" fmla="*/ 741761 h 1426423"/>
                <a:gd name="connsiteX3" fmla="*/ 3856720 w 3902218"/>
                <a:gd name="connsiteY3" fmla="*/ 986267 h 1426423"/>
                <a:gd name="connsiteX4" fmla="*/ 3632565 w 3902218"/>
                <a:gd name="connsiteY4" fmla="*/ 1426423 h 1426423"/>
                <a:gd name="connsiteX5" fmla="*/ 0 w 3902218"/>
                <a:gd name="connsiteY5" fmla="*/ 589950 h 1426423"/>
                <a:gd name="connsiteX6" fmla="*/ 4010 w 3902218"/>
                <a:gd name="connsiteY6" fmla="*/ 26471 h 1426423"/>
                <a:gd name="connsiteX0" fmla="*/ 4010 w 3884401"/>
                <a:gd name="connsiteY0" fmla="*/ 26471 h 1426423"/>
                <a:gd name="connsiteX1" fmla="*/ 2182437 w 3884401"/>
                <a:gd name="connsiteY1" fmla="*/ 495497 h 1426423"/>
                <a:gd name="connsiteX2" fmla="*/ 3861096 w 3884401"/>
                <a:gd name="connsiteY2" fmla="*/ 741761 h 1426423"/>
                <a:gd name="connsiteX3" fmla="*/ 3856720 w 3884401"/>
                <a:gd name="connsiteY3" fmla="*/ 986267 h 1426423"/>
                <a:gd name="connsiteX4" fmla="*/ 3632565 w 3884401"/>
                <a:gd name="connsiteY4" fmla="*/ 1426423 h 1426423"/>
                <a:gd name="connsiteX5" fmla="*/ 0 w 3884401"/>
                <a:gd name="connsiteY5" fmla="*/ 589950 h 1426423"/>
                <a:gd name="connsiteX6" fmla="*/ 4010 w 3884401"/>
                <a:gd name="connsiteY6" fmla="*/ 26471 h 1426423"/>
                <a:gd name="connsiteX0" fmla="*/ 4010 w 3863346"/>
                <a:gd name="connsiteY0" fmla="*/ 26471 h 1426423"/>
                <a:gd name="connsiteX1" fmla="*/ 2182437 w 3863346"/>
                <a:gd name="connsiteY1" fmla="*/ 495497 h 1426423"/>
                <a:gd name="connsiteX2" fmla="*/ 3861096 w 3863346"/>
                <a:gd name="connsiteY2" fmla="*/ 741761 h 1426423"/>
                <a:gd name="connsiteX3" fmla="*/ 3856720 w 3863346"/>
                <a:gd name="connsiteY3" fmla="*/ 986267 h 1426423"/>
                <a:gd name="connsiteX4" fmla="*/ 3632565 w 3863346"/>
                <a:gd name="connsiteY4" fmla="*/ 1426423 h 1426423"/>
                <a:gd name="connsiteX5" fmla="*/ 0 w 3863346"/>
                <a:gd name="connsiteY5" fmla="*/ 589950 h 1426423"/>
                <a:gd name="connsiteX6" fmla="*/ 4010 w 3863346"/>
                <a:gd name="connsiteY6" fmla="*/ 26471 h 1426423"/>
                <a:gd name="connsiteX0" fmla="*/ 4010 w 3861096"/>
                <a:gd name="connsiteY0" fmla="*/ 26471 h 1426423"/>
                <a:gd name="connsiteX1" fmla="*/ 2182437 w 3861096"/>
                <a:gd name="connsiteY1" fmla="*/ 495497 h 1426423"/>
                <a:gd name="connsiteX2" fmla="*/ 3861096 w 3861096"/>
                <a:gd name="connsiteY2" fmla="*/ 741761 h 1426423"/>
                <a:gd name="connsiteX3" fmla="*/ 3856720 w 3861096"/>
                <a:gd name="connsiteY3" fmla="*/ 986267 h 1426423"/>
                <a:gd name="connsiteX4" fmla="*/ 3632565 w 3861096"/>
                <a:gd name="connsiteY4" fmla="*/ 1426423 h 1426423"/>
                <a:gd name="connsiteX5" fmla="*/ 0 w 3861096"/>
                <a:gd name="connsiteY5" fmla="*/ 589950 h 1426423"/>
                <a:gd name="connsiteX6" fmla="*/ 4010 w 3861096"/>
                <a:gd name="connsiteY6" fmla="*/ 26471 h 1426423"/>
                <a:gd name="connsiteX0" fmla="*/ 4010 w 3861096"/>
                <a:gd name="connsiteY0" fmla="*/ 26471 h 1426423"/>
                <a:gd name="connsiteX1" fmla="*/ 2182437 w 3861096"/>
                <a:gd name="connsiteY1" fmla="*/ 495497 h 1426423"/>
                <a:gd name="connsiteX2" fmla="*/ 3861096 w 3861096"/>
                <a:gd name="connsiteY2" fmla="*/ 741761 h 1426423"/>
                <a:gd name="connsiteX3" fmla="*/ 3856720 w 3861096"/>
                <a:gd name="connsiteY3" fmla="*/ 986267 h 1426423"/>
                <a:gd name="connsiteX4" fmla="*/ 3632565 w 3861096"/>
                <a:gd name="connsiteY4" fmla="*/ 1426423 h 1426423"/>
                <a:gd name="connsiteX5" fmla="*/ 0 w 3861096"/>
                <a:gd name="connsiteY5" fmla="*/ 589950 h 1426423"/>
                <a:gd name="connsiteX6" fmla="*/ 4010 w 3861096"/>
                <a:gd name="connsiteY6" fmla="*/ 26471 h 1426423"/>
                <a:gd name="connsiteX0" fmla="*/ 4010 w 3861096"/>
                <a:gd name="connsiteY0" fmla="*/ 26471 h 1426423"/>
                <a:gd name="connsiteX1" fmla="*/ 2182437 w 3861096"/>
                <a:gd name="connsiteY1" fmla="*/ 495497 h 1426423"/>
                <a:gd name="connsiteX2" fmla="*/ 3861096 w 3861096"/>
                <a:gd name="connsiteY2" fmla="*/ 741761 h 1426423"/>
                <a:gd name="connsiteX3" fmla="*/ 3856720 w 3861096"/>
                <a:gd name="connsiteY3" fmla="*/ 986267 h 1426423"/>
                <a:gd name="connsiteX4" fmla="*/ 3632565 w 3861096"/>
                <a:gd name="connsiteY4" fmla="*/ 1426423 h 1426423"/>
                <a:gd name="connsiteX5" fmla="*/ 0 w 3861096"/>
                <a:gd name="connsiteY5" fmla="*/ 589950 h 1426423"/>
                <a:gd name="connsiteX6" fmla="*/ 4010 w 3861096"/>
                <a:gd name="connsiteY6" fmla="*/ 26471 h 1426423"/>
                <a:gd name="connsiteX0" fmla="*/ 4010 w 3861152"/>
                <a:gd name="connsiteY0" fmla="*/ 26471 h 1426423"/>
                <a:gd name="connsiteX1" fmla="*/ 2182437 w 3861152"/>
                <a:gd name="connsiteY1" fmla="*/ 495497 h 1426423"/>
                <a:gd name="connsiteX2" fmla="*/ 3861096 w 3861152"/>
                <a:gd name="connsiteY2" fmla="*/ 741761 h 1426423"/>
                <a:gd name="connsiteX3" fmla="*/ 3856720 w 3861152"/>
                <a:gd name="connsiteY3" fmla="*/ 986267 h 1426423"/>
                <a:gd name="connsiteX4" fmla="*/ 3632565 w 3861152"/>
                <a:gd name="connsiteY4" fmla="*/ 1426423 h 1426423"/>
                <a:gd name="connsiteX5" fmla="*/ 0 w 3861152"/>
                <a:gd name="connsiteY5" fmla="*/ 589950 h 1426423"/>
                <a:gd name="connsiteX6" fmla="*/ 4010 w 3861152"/>
                <a:gd name="connsiteY6" fmla="*/ 26471 h 1426423"/>
                <a:gd name="connsiteX0" fmla="*/ 4010 w 3861152"/>
                <a:gd name="connsiteY0" fmla="*/ 26471 h 1426423"/>
                <a:gd name="connsiteX1" fmla="*/ 2182437 w 3861152"/>
                <a:gd name="connsiteY1" fmla="*/ 495497 h 1426423"/>
                <a:gd name="connsiteX2" fmla="*/ 3861096 w 3861152"/>
                <a:gd name="connsiteY2" fmla="*/ 741761 h 1426423"/>
                <a:gd name="connsiteX3" fmla="*/ 3856720 w 3861152"/>
                <a:gd name="connsiteY3" fmla="*/ 986267 h 1426423"/>
                <a:gd name="connsiteX4" fmla="*/ 3632565 w 3861152"/>
                <a:gd name="connsiteY4" fmla="*/ 1426423 h 1426423"/>
                <a:gd name="connsiteX5" fmla="*/ 0 w 3861152"/>
                <a:gd name="connsiteY5" fmla="*/ 589950 h 1426423"/>
                <a:gd name="connsiteX6" fmla="*/ 4010 w 3861152"/>
                <a:gd name="connsiteY6" fmla="*/ 26471 h 1426423"/>
                <a:gd name="connsiteX0" fmla="*/ 4010 w 3861152"/>
                <a:gd name="connsiteY0" fmla="*/ 26471 h 1426423"/>
                <a:gd name="connsiteX1" fmla="*/ 2182437 w 3861152"/>
                <a:gd name="connsiteY1" fmla="*/ 495497 h 1426423"/>
                <a:gd name="connsiteX2" fmla="*/ 3861096 w 3861152"/>
                <a:gd name="connsiteY2" fmla="*/ 741761 h 1426423"/>
                <a:gd name="connsiteX3" fmla="*/ 3856720 w 3861152"/>
                <a:gd name="connsiteY3" fmla="*/ 986267 h 1426423"/>
                <a:gd name="connsiteX4" fmla="*/ 3632565 w 3861152"/>
                <a:gd name="connsiteY4" fmla="*/ 1426423 h 1426423"/>
                <a:gd name="connsiteX5" fmla="*/ 0 w 3861152"/>
                <a:gd name="connsiteY5" fmla="*/ 589950 h 1426423"/>
                <a:gd name="connsiteX6" fmla="*/ 4010 w 3861152"/>
                <a:gd name="connsiteY6" fmla="*/ 26471 h 1426423"/>
                <a:gd name="connsiteX0" fmla="*/ 4010 w 3860644"/>
                <a:gd name="connsiteY0" fmla="*/ 26471 h 1426423"/>
                <a:gd name="connsiteX1" fmla="*/ 2182437 w 3860644"/>
                <a:gd name="connsiteY1" fmla="*/ 495497 h 1426423"/>
                <a:gd name="connsiteX2" fmla="*/ 3855554 w 3860644"/>
                <a:gd name="connsiteY2" fmla="*/ 741761 h 1426423"/>
                <a:gd name="connsiteX3" fmla="*/ 3856720 w 3860644"/>
                <a:gd name="connsiteY3" fmla="*/ 986267 h 1426423"/>
                <a:gd name="connsiteX4" fmla="*/ 3632565 w 3860644"/>
                <a:gd name="connsiteY4" fmla="*/ 1426423 h 1426423"/>
                <a:gd name="connsiteX5" fmla="*/ 0 w 3860644"/>
                <a:gd name="connsiteY5" fmla="*/ 589950 h 1426423"/>
                <a:gd name="connsiteX6" fmla="*/ 4010 w 3860644"/>
                <a:gd name="connsiteY6" fmla="*/ 26471 h 1426423"/>
                <a:gd name="connsiteX0" fmla="*/ 4010 w 3860644"/>
                <a:gd name="connsiteY0" fmla="*/ 26471 h 1426423"/>
                <a:gd name="connsiteX1" fmla="*/ 2182437 w 3860644"/>
                <a:gd name="connsiteY1" fmla="*/ 495497 h 1426423"/>
                <a:gd name="connsiteX2" fmla="*/ 3855554 w 3860644"/>
                <a:gd name="connsiteY2" fmla="*/ 741761 h 1426423"/>
                <a:gd name="connsiteX3" fmla="*/ 3856720 w 3860644"/>
                <a:gd name="connsiteY3" fmla="*/ 986267 h 1426423"/>
                <a:gd name="connsiteX4" fmla="*/ 3632565 w 3860644"/>
                <a:gd name="connsiteY4" fmla="*/ 1426423 h 1426423"/>
                <a:gd name="connsiteX5" fmla="*/ 0 w 3860644"/>
                <a:gd name="connsiteY5" fmla="*/ 589950 h 1426423"/>
                <a:gd name="connsiteX6" fmla="*/ 4010 w 3860644"/>
                <a:gd name="connsiteY6" fmla="*/ 26471 h 1426423"/>
                <a:gd name="connsiteX0" fmla="*/ 9551 w 3860644"/>
                <a:gd name="connsiteY0" fmla="*/ 27168 h 1410494"/>
                <a:gd name="connsiteX1" fmla="*/ 2182437 w 3860644"/>
                <a:gd name="connsiteY1" fmla="*/ 479568 h 1410494"/>
                <a:gd name="connsiteX2" fmla="*/ 3855554 w 3860644"/>
                <a:gd name="connsiteY2" fmla="*/ 725832 h 1410494"/>
                <a:gd name="connsiteX3" fmla="*/ 3856720 w 3860644"/>
                <a:gd name="connsiteY3" fmla="*/ 970338 h 1410494"/>
                <a:gd name="connsiteX4" fmla="*/ 3632565 w 3860644"/>
                <a:gd name="connsiteY4" fmla="*/ 1410494 h 1410494"/>
                <a:gd name="connsiteX5" fmla="*/ 0 w 3860644"/>
                <a:gd name="connsiteY5" fmla="*/ 574021 h 1410494"/>
                <a:gd name="connsiteX6" fmla="*/ 9551 w 3860644"/>
                <a:gd name="connsiteY6" fmla="*/ 27168 h 1410494"/>
                <a:gd name="connsiteX0" fmla="*/ 9551 w 3860644"/>
                <a:gd name="connsiteY0" fmla="*/ 0 h 1383326"/>
                <a:gd name="connsiteX1" fmla="*/ 2182437 w 3860644"/>
                <a:gd name="connsiteY1" fmla="*/ 452400 h 1383326"/>
                <a:gd name="connsiteX2" fmla="*/ 3855554 w 3860644"/>
                <a:gd name="connsiteY2" fmla="*/ 698664 h 1383326"/>
                <a:gd name="connsiteX3" fmla="*/ 3856720 w 3860644"/>
                <a:gd name="connsiteY3" fmla="*/ 943170 h 1383326"/>
                <a:gd name="connsiteX4" fmla="*/ 3632565 w 3860644"/>
                <a:gd name="connsiteY4" fmla="*/ 1383326 h 1383326"/>
                <a:gd name="connsiteX5" fmla="*/ 0 w 3860644"/>
                <a:gd name="connsiteY5" fmla="*/ 546853 h 1383326"/>
                <a:gd name="connsiteX6" fmla="*/ 9551 w 3860644"/>
                <a:gd name="connsiteY6" fmla="*/ 0 h 1383326"/>
                <a:gd name="connsiteX0" fmla="*/ 175806 w 3860644"/>
                <a:gd name="connsiteY0" fmla="*/ 0 h 1494163"/>
                <a:gd name="connsiteX1" fmla="*/ 2182437 w 3860644"/>
                <a:gd name="connsiteY1" fmla="*/ 563237 h 1494163"/>
                <a:gd name="connsiteX2" fmla="*/ 3855554 w 3860644"/>
                <a:gd name="connsiteY2" fmla="*/ 809501 h 1494163"/>
                <a:gd name="connsiteX3" fmla="*/ 3856720 w 3860644"/>
                <a:gd name="connsiteY3" fmla="*/ 1054007 h 1494163"/>
                <a:gd name="connsiteX4" fmla="*/ 3632565 w 3860644"/>
                <a:gd name="connsiteY4" fmla="*/ 1494163 h 1494163"/>
                <a:gd name="connsiteX5" fmla="*/ 0 w 3860644"/>
                <a:gd name="connsiteY5" fmla="*/ 657690 h 1494163"/>
                <a:gd name="connsiteX6" fmla="*/ 175806 w 3860644"/>
                <a:gd name="connsiteY6" fmla="*/ 0 h 1494163"/>
                <a:gd name="connsiteX0" fmla="*/ 230 w 3884574"/>
                <a:gd name="connsiteY0" fmla="*/ 0 h 1444287"/>
                <a:gd name="connsiteX1" fmla="*/ 2206367 w 3884574"/>
                <a:gd name="connsiteY1" fmla="*/ 513361 h 1444287"/>
                <a:gd name="connsiteX2" fmla="*/ 3879484 w 3884574"/>
                <a:gd name="connsiteY2" fmla="*/ 759625 h 1444287"/>
                <a:gd name="connsiteX3" fmla="*/ 3880650 w 3884574"/>
                <a:gd name="connsiteY3" fmla="*/ 1004131 h 1444287"/>
                <a:gd name="connsiteX4" fmla="*/ 3656495 w 3884574"/>
                <a:gd name="connsiteY4" fmla="*/ 1444287 h 1444287"/>
                <a:gd name="connsiteX5" fmla="*/ 23930 w 3884574"/>
                <a:gd name="connsiteY5" fmla="*/ 607814 h 1444287"/>
                <a:gd name="connsiteX6" fmla="*/ 230 w 3884574"/>
                <a:gd name="connsiteY6" fmla="*/ 0 h 1444287"/>
                <a:gd name="connsiteX0" fmla="*/ 295 w 3873555"/>
                <a:gd name="connsiteY0" fmla="*/ 0 h 1433203"/>
                <a:gd name="connsiteX1" fmla="*/ 2195348 w 3873555"/>
                <a:gd name="connsiteY1" fmla="*/ 502277 h 1433203"/>
                <a:gd name="connsiteX2" fmla="*/ 3868465 w 3873555"/>
                <a:gd name="connsiteY2" fmla="*/ 748541 h 1433203"/>
                <a:gd name="connsiteX3" fmla="*/ 3869631 w 3873555"/>
                <a:gd name="connsiteY3" fmla="*/ 993047 h 1433203"/>
                <a:gd name="connsiteX4" fmla="*/ 3645476 w 3873555"/>
                <a:gd name="connsiteY4" fmla="*/ 1433203 h 1433203"/>
                <a:gd name="connsiteX5" fmla="*/ 12911 w 3873555"/>
                <a:gd name="connsiteY5" fmla="*/ 596730 h 1433203"/>
                <a:gd name="connsiteX6" fmla="*/ 295 w 3873555"/>
                <a:gd name="connsiteY6" fmla="*/ 0 h 1433203"/>
                <a:gd name="connsiteX0" fmla="*/ 0 w 3873260"/>
                <a:gd name="connsiteY0" fmla="*/ 0 h 1433203"/>
                <a:gd name="connsiteX1" fmla="*/ 2195053 w 3873260"/>
                <a:gd name="connsiteY1" fmla="*/ 502277 h 1433203"/>
                <a:gd name="connsiteX2" fmla="*/ 3868170 w 3873260"/>
                <a:gd name="connsiteY2" fmla="*/ 748541 h 1433203"/>
                <a:gd name="connsiteX3" fmla="*/ 3869336 w 3873260"/>
                <a:gd name="connsiteY3" fmla="*/ 993047 h 1433203"/>
                <a:gd name="connsiteX4" fmla="*/ 3645181 w 3873260"/>
                <a:gd name="connsiteY4" fmla="*/ 1433203 h 1433203"/>
                <a:gd name="connsiteX5" fmla="*/ 12616 w 3873260"/>
                <a:gd name="connsiteY5" fmla="*/ 596730 h 1433203"/>
                <a:gd name="connsiteX6" fmla="*/ 0 w 3873260"/>
                <a:gd name="connsiteY6" fmla="*/ 0 h 1433203"/>
                <a:gd name="connsiteX0" fmla="*/ 0 w 3873260"/>
                <a:gd name="connsiteY0" fmla="*/ 0 h 1433203"/>
                <a:gd name="connsiteX1" fmla="*/ 2195053 w 3873260"/>
                <a:gd name="connsiteY1" fmla="*/ 502277 h 1433203"/>
                <a:gd name="connsiteX2" fmla="*/ 3868170 w 3873260"/>
                <a:gd name="connsiteY2" fmla="*/ 748541 h 1433203"/>
                <a:gd name="connsiteX3" fmla="*/ 3869336 w 3873260"/>
                <a:gd name="connsiteY3" fmla="*/ 993047 h 1433203"/>
                <a:gd name="connsiteX4" fmla="*/ 3645181 w 3873260"/>
                <a:gd name="connsiteY4" fmla="*/ 1433203 h 1433203"/>
                <a:gd name="connsiteX5" fmla="*/ 12616 w 3873260"/>
                <a:gd name="connsiteY5" fmla="*/ 596730 h 1433203"/>
                <a:gd name="connsiteX6" fmla="*/ 0 w 3873260"/>
                <a:gd name="connsiteY6" fmla="*/ 0 h 1433203"/>
                <a:gd name="connsiteX0" fmla="*/ 0 w 3862176"/>
                <a:gd name="connsiteY0" fmla="*/ 0 h 1422119"/>
                <a:gd name="connsiteX1" fmla="*/ 2183969 w 3862176"/>
                <a:gd name="connsiteY1" fmla="*/ 491193 h 1422119"/>
                <a:gd name="connsiteX2" fmla="*/ 3857086 w 3862176"/>
                <a:gd name="connsiteY2" fmla="*/ 737457 h 1422119"/>
                <a:gd name="connsiteX3" fmla="*/ 3858252 w 3862176"/>
                <a:gd name="connsiteY3" fmla="*/ 981963 h 1422119"/>
                <a:gd name="connsiteX4" fmla="*/ 3634097 w 3862176"/>
                <a:gd name="connsiteY4" fmla="*/ 1422119 h 1422119"/>
                <a:gd name="connsiteX5" fmla="*/ 1532 w 3862176"/>
                <a:gd name="connsiteY5" fmla="*/ 585646 h 1422119"/>
                <a:gd name="connsiteX6" fmla="*/ 0 w 3862176"/>
                <a:gd name="connsiteY6" fmla="*/ 0 h 1422119"/>
                <a:gd name="connsiteX0" fmla="*/ 0 w 3857086"/>
                <a:gd name="connsiteY0" fmla="*/ 0 h 1422119"/>
                <a:gd name="connsiteX1" fmla="*/ 2183969 w 3857086"/>
                <a:gd name="connsiteY1" fmla="*/ 491193 h 1422119"/>
                <a:gd name="connsiteX2" fmla="*/ 3857086 w 3857086"/>
                <a:gd name="connsiteY2" fmla="*/ 737457 h 1422119"/>
                <a:gd name="connsiteX3" fmla="*/ 3847168 w 3857086"/>
                <a:gd name="connsiteY3" fmla="*/ 1059548 h 1422119"/>
                <a:gd name="connsiteX4" fmla="*/ 3634097 w 3857086"/>
                <a:gd name="connsiteY4" fmla="*/ 1422119 h 1422119"/>
                <a:gd name="connsiteX5" fmla="*/ 1532 w 3857086"/>
                <a:gd name="connsiteY5" fmla="*/ 585646 h 1422119"/>
                <a:gd name="connsiteX6" fmla="*/ 0 w 3857086"/>
                <a:gd name="connsiteY6" fmla="*/ 0 h 1422119"/>
                <a:gd name="connsiteX0" fmla="*/ 0 w 3890337"/>
                <a:gd name="connsiteY0" fmla="*/ 0 h 1422119"/>
                <a:gd name="connsiteX1" fmla="*/ 2183969 w 3890337"/>
                <a:gd name="connsiteY1" fmla="*/ 491193 h 1422119"/>
                <a:gd name="connsiteX2" fmla="*/ 3890337 w 3890337"/>
                <a:gd name="connsiteY2" fmla="*/ 837210 h 1422119"/>
                <a:gd name="connsiteX3" fmla="*/ 3847168 w 3890337"/>
                <a:gd name="connsiteY3" fmla="*/ 1059548 h 1422119"/>
                <a:gd name="connsiteX4" fmla="*/ 3634097 w 3890337"/>
                <a:gd name="connsiteY4" fmla="*/ 1422119 h 1422119"/>
                <a:gd name="connsiteX5" fmla="*/ 1532 w 3890337"/>
                <a:gd name="connsiteY5" fmla="*/ 585646 h 1422119"/>
                <a:gd name="connsiteX6" fmla="*/ 0 w 3890337"/>
                <a:gd name="connsiteY6" fmla="*/ 0 h 1422119"/>
                <a:gd name="connsiteX0" fmla="*/ 0 w 3868170"/>
                <a:gd name="connsiteY0" fmla="*/ 0 h 1422119"/>
                <a:gd name="connsiteX1" fmla="*/ 2183969 w 3868170"/>
                <a:gd name="connsiteY1" fmla="*/ 491193 h 1422119"/>
                <a:gd name="connsiteX2" fmla="*/ 3868170 w 3868170"/>
                <a:gd name="connsiteY2" fmla="*/ 831669 h 1422119"/>
                <a:gd name="connsiteX3" fmla="*/ 3847168 w 3868170"/>
                <a:gd name="connsiteY3" fmla="*/ 1059548 h 1422119"/>
                <a:gd name="connsiteX4" fmla="*/ 3634097 w 3868170"/>
                <a:gd name="connsiteY4" fmla="*/ 1422119 h 1422119"/>
                <a:gd name="connsiteX5" fmla="*/ 1532 w 3868170"/>
                <a:gd name="connsiteY5" fmla="*/ 585646 h 1422119"/>
                <a:gd name="connsiteX6" fmla="*/ 0 w 3868170"/>
                <a:gd name="connsiteY6" fmla="*/ 0 h 1422119"/>
                <a:gd name="connsiteX0" fmla="*/ 0 w 3868170"/>
                <a:gd name="connsiteY0" fmla="*/ 0 h 1422119"/>
                <a:gd name="connsiteX1" fmla="*/ 2183969 w 3868170"/>
                <a:gd name="connsiteY1" fmla="*/ 491193 h 1422119"/>
                <a:gd name="connsiteX2" fmla="*/ 3868170 w 3868170"/>
                <a:gd name="connsiteY2" fmla="*/ 831669 h 1422119"/>
                <a:gd name="connsiteX3" fmla="*/ 3847168 w 3868170"/>
                <a:gd name="connsiteY3" fmla="*/ 1059548 h 1422119"/>
                <a:gd name="connsiteX4" fmla="*/ 3634097 w 3868170"/>
                <a:gd name="connsiteY4" fmla="*/ 1422119 h 1422119"/>
                <a:gd name="connsiteX5" fmla="*/ 1532 w 3868170"/>
                <a:gd name="connsiteY5" fmla="*/ 585646 h 1422119"/>
                <a:gd name="connsiteX6" fmla="*/ 0 w 3868170"/>
                <a:gd name="connsiteY6" fmla="*/ 0 h 1422119"/>
                <a:gd name="connsiteX0" fmla="*/ 0 w 3868170"/>
                <a:gd name="connsiteY0" fmla="*/ 0 h 1422119"/>
                <a:gd name="connsiteX1" fmla="*/ 2183969 w 3868170"/>
                <a:gd name="connsiteY1" fmla="*/ 491193 h 1422119"/>
                <a:gd name="connsiteX2" fmla="*/ 3868170 w 3868170"/>
                <a:gd name="connsiteY2" fmla="*/ 831669 h 1422119"/>
                <a:gd name="connsiteX3" fmla="*/ 3847168 w 3868170"/>
                <a:gd name="connsiteY3" fmla="*/ 1059548 h 1422119"/>
                <a:gd name="connsiteX4" fmla="*/ 3634097 w 3868170"/>
                <a:gd name="connsiteY4" fmla="*/ 1422119 h 1422119"/>
                <a:gd name="connsiteX5" fmla="*/ 1532 w 3868170"/>
                <a:gd name="connsiteY5" fmla="*/ 585646 h 1422119"/>
                <a:gd name="connsiteX6" fmla="*/ 0 w 3868170"/>
                <a:gd name="connsiteY6" fmla="*/ 0 h 14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170" h="1422119">
                  <a:moveTo>
                    <a:pt x="0" y="0"/>
                  </a:moveTo>
                  <a:cubicBezTo>
                    <a:pt x="626044" y="48854"/>
                    <a:pt x="1492808" y="409435"/>
                    <a:pt x="2183969" y="491193"/>
                  </a:cubicBezTo>
                  <a:cubicBezTo>
                    <a:pt x="3175900" y="746116"/>
                    <a:pt x="3167530" y="756856"/>
                    <a:pt x="3868170" y="831669"/>
                  </a:cubicBezTo>
                  <a:cubicBezTo>
                    <a:pt x="3844659" y="1147658"/>
                    <a:pt x="3863403" y="944796"/>
                    <a:pt x="3847168" y="1059548"/>
                  </a:cubicBezTo>
                  <a:cubicBezTo>
                    <a:pt x="3792769" y="1283853"/>
                    <a:pt x="3865834" y="1225524"/>
                    <a:pt x="3634097" y="1422119"/>
                  </a:cubicBezTo>
                  <a:lnTo>
                    <a:pt x="1532" y="585646"/>
                  </a:lnTo>
                  <a:cubicBezTo>
                    <a:pt x="23189" y="-4887"/>
                    <a:pt x="1550" y="291275"/>
                    <a:pt x="0" y="0"/>
                  </a:cubicBezTo>
                  <a:close/>
                </a:path>
              </a:pathLst>
            </a:custGeom>
            <a:solidFill>
              <a:schemeClr val="accent1">
                <a:lumMod val="40000"/>
                <a:lumOff val="60000"/>
                <a:alpha val="45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sp>
        <p:nvSpPr>
          <p:cNvPr id="6" name="Suorakulmio 5">
            <a:extLst>
              <a:ext uri="{FF2B5EF4-FFF2-40B4-BE49-F238E27FC236}">
                <a16:creationId xmlns:a16="http://schemas.microsoft.com/office/drawing/2014/main" id="{C7827519-ECC2-4643-85C9-B5210AD732C6}"/>
              </a:ext>
            </a:extLst>
          </p:cNvPr>
          <p:cNvSpPr/>
          <p:nvPr/>
        </p:nvSpPr>
        <p:spPr>
          <a:xfrm>
            <a:off x="1757913" y="2303962"/>
            <a:ext cx="90628" cy="2652640"/>
          </a:xfrm>
          <a:custGeom>
            <a:avLst/>
            <a:gdLst>
              <a:gd name="connsiteX0" fmla="*/ 0 w 239282"/>
              <a:gd name="connsiteY0" fmla="*/ 0 h 3461047"/>
              <a:gd name="connsiteX1" fmla="*/ 239282 w 239282"/>
              <a:gd name="connsiteY1" fmla="*/ 0 h 3461047"/>
              <a:gd name="connsiteX2" fmla="*/ 239282 w 239282"/>
              <a:gd name="connsiteY2" fmla="*/ 3461047 h 3461047"/>
              <a:gd name="connsiteX3" fmla="*/ 0 w 239282"/>
              <a:gd name="connsiteY3" fmla="*/ 3461047 h 3461047"/>
              <a:gd name="connsiteX4" fmla="*/ 0 w 239282"/>
              <a:gd name="connsiteY4" fmla="*/ 0 h 3461047"/>
              <a:gd name="connsiteX0" fmla="*/ 52116 w 239282"/>
              <a:gd name="connsiteY0" fmla="*/ 0 h 3513163"/>
              <a:gd name="connsiteX1" fmla="*/ 239282 w 239282"/>
              <a:gd name="connsiteY1" fmla="*/ 52116 h 3513163"/>
              <a:gd name="connsiteX2" fmla="*/ 239282 w 239282"/>
              <a:gd name="connsiteY2" fmla="*/ 3513163 h 3513163"/>
              <a:gd name="connsiteX3" fmla="*/ 0 w 239282"/>
              <a:gd name="connsiteY3" fmla="*/ 3513163 h 3513163"/>
              <a:gd name="connsiteX4" fmla="*/ 52116 w 239282"/>
              <a:gd name="connsiteY4" fmla="*/ 0 h 3513163"/>
              <a:gd name="connsiteX0" fmla="*/ 56854 w 244020"/>
              <a:gd name="connsiteY0" fmla="*/ 0 h 3598444"/>
              <a:gd name="connsiteX1" fmla="*/ 244020 w 244020"/>
              <a:gd name="connsiteY1" fmla="*/ 52116 h 3598444"/>
              <a:gd name="connsiteX2" fmla="*/ 244020 w 244020"/>
              <a:gd name="connsiteY2" fmla="*/ 3513163 h 3598444"/>
              <a:gd name="connsiteX3" fmla="*/ 0 w 244020"/>
              <a:gd name="connsiteY3" fmla="*/ 3598444 h 3598444"/>
              <a:gd name="connsiteX4" fmla="*/ 56854 w 244020"/>
              <a:gd name="connsiteY4" fmla="*/ 0 h 3598444"/>
              <a:gd name="connsiteX0" fmla="*/ 0 w 187166"/>
              <a:gd name="connsiteY0" fmla="*/ 0 h 3584231"/>
              <a:gd name="connsiteX1" fmla="*/ 187166 w 187166"/>
              <a:gd name="connsiteY1" fmla="*/ 52116 h 3584231"/>
              <a:gd name="connsiteX2" fmla="*/ 187166 w 187166"/>
              <a:gd name="connsiteY2" fmla="*/ 3513163 h 3584231"/>
              <a:gd name="connsiteX3" fmla="*/ 85281 w 187166"/>
              <a:gd name="connsiteY3" fmla="*/ 3584231 h 3584231"/>
              <a:gd name="connsiteX4" fmla="*/ 0 w 187166"/>
              <a:gd name="connsiteY4" fmla="*/ 0 h 3584231"/>
              <a:gd name="connsiteX0" fmla="*/ 0 w 120837"/>
              <a:gd name="connsiteY0" fmla="*/ 0 h 3565280"/>
              <a:gd name="connsiteX1" fmla="*/ 120837 w 120837"/>
              <a:gd name="connsiteY1" fmla="*/ 33165 h 3565280"/>
              <a:gd name="connsiteX2" fmla="*/ 120837 w 120837"/>
              <a:gd name="connsiteY2" fmla="*/ 3494212 h 3565280"/>
              <a:gd name="connsiteX3" fmla="*/ 18952 w 120837"/>
              <a:gd name="connsiteY3" fmla="*/ 3565280 h 3565280"/>
              <a:gd name="connsiteX4" fmla="*/ 0 w 120837"/>
              <a:gd name="connsiteY4" fmla="*/ 0 h 3565280"/>
              <a:gd name="connsiteX0" fmla="*/ 0 w 120837"/>
              <a:gd name="connsiteY0" fmla="*/ 0 h 3536853"/>
              <a:gd name="connsiteX1" fmla="*/ 120837 w 120837"/>
              <a:gd name="connsiteY1" fmla="*/ 33165 h 3536853"/>
              <a:gd name="connsiteX2" fmla="*/ 120837 w 120837"/>
              <a:gd name="connsiteY2" fmla="*/ 3494212 h 3536853"/>
              <a:gd name="connsiteX3" fmla="*/ 18952 w 120837"/>
              <a:gd name="connsiteY3" fmla="*/ 3536853 h 3536853"/>
              <a:gd name="connsiteX4" fmla="*/ 0 w 120837"/>
              <a:gd name="connsiteY4" fmla="*/ 0 h 353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37" h="3536853">
                <a:moveTo>
                  <a:pt x="0" y="0"/>
                </a:moveTo>
                <a:lnTo>
                  <a:pt x="120837" y="33165"/>
                </a:lnTo>
                <a:lnTo>
                  <a:pt x="120837" y="3494212"/>
                </a:lnTo>
                <a:lnTo>
                  <a:pt x="18952" y="3536853"/>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nvGrpSpPr>
          <p:cNvPr id="10" name="Ryhmä 9">
            <a:extLst>
              <a:ext uri="{FF2B5EF4-FFF2-40B4-BE49-F238E27FC236}">
                <a16:creationId xmlns:a16="http://schemas.microsoft.com/office/drawing/2014/main" id="{4E7076C9-6823-4D19-AC33-AF4B26F6147D}"/>
              </a:ext>
            </a:extLst>
          </p:cNvPr>
          <p:cNvGrpSpPr/>
          <p:nvPr/>
        </p:nvGrpSpPr>
        <p:grpSpPr>
          <a:xfrm>
            <a:off x="238203" y="2502745"/>
            <a:ext cx="5068358" cy="183280"/>
            <a:chOff x="3877667" y="1462473"/>
            <a:chExt cx="6757811" cy="244373"/>
          </a:xfrm>
        </p:grpSpPr>
        <p:sp>
          <p:nvSpPr>
            <p:cNvPr id="22" name="Suorakulmio 5">
              <a:extLst>
                <a:ext uri="{FF2B5EF4-FFF2-40B4-BE49-F238E27FC236}">
                  <a16:creationId xmlns:a16="http://schemas.microsoft.com/office/drawing/2014/main" id="{94538E8D-DEA5-4E62-A4D9-C4E9DB1AB3E6}"/>
                </a:ext>
              </a:extLst>
            </p:cNvPr>
            <p:cNvSpPr/>
            <p:nvPr/>
          </p:nvSpPr>
          <p:spPr>
            <a:xfrm rot="6096442">
              <a:off x="5245636" y="180154"/>
              <a:ext cx="158723" cy="2894661"/>
            </a:xfrm>
            <a:custGeom>
              <a:avLst/>
              <a:gdLst>
                <a:gd name="connsiteX0" fmla="*/ 0 w 239282"/>
                <a:gd name="connsiteY0" fmla="*/ 0 h 3461047"/>
                <a:gd name="connsiteX1" fmla="*/ 239282 w 239282"/>
                <a:gd name="connsiteY1" fmla="*/ 0 h 3461047"/>
                <a:gd name="connsiteX2" fmla="*/ 239282 w 239282"/>
                <a:gd name="connsiteY2" fmla="*/ 3461047 h 3461047"/>
                <a:gd name="connsiteX3" fmla="*/ 0 w 239282"/>
                <a:gd name="connsiteY3" fmla="*/ 3461047 h 3461047"/>
                <a:gd name="connsiteX4" fmla="*/ 0 w 239282"/>
                <a:gd name="connsiteY4" fmla="*/ 0 h 3461047"/>
                <a:gd name="connsiteX0" fmla="*/ 52116 w 239282"/>
                <a:gd name="connsiteY0" fmla="*/ 0 h 3513163"/>
                <a:gd name="connsiteX1" fmla="*/ 239282 w 239282"/>
                <a:gd name="connsiteY1" fmla="*/ 52116 h 3513163"/>
                <a:gd name="connsiteX2" fmla="*/ 239282 w 239282"/>
                <a:gd name="connsiteY2" fmla="*/ 3513163 h 3513163"/>
                <a:gd name="connsiteX3" fmla="*/ 0 w 239282"/>
                <a:gd name="connsiteY3" fmla="*/ 3513163 h 3513163"/>
                <a:gd name="connsiteX4" fmla="*/ 52116 w 239282"/>
                <a:gd name="connsiteY4" fmla="*/ 0 h 3513163"/>
                <a:gd name="connsiteX0" fmla="*/ 56854 w 244020"/>
                <a:gd name="connsiteY0" fmla="*/ 0 h 3598444"/>
                <a:gd name="connsiteX1" fmla="*/ 244020 w 244020"/>
                <a:gd name="connsiteY1" fmla="*/ 52116 h 3598444"/>
                <a:gd name="connsiteX2" fmla="*/ 244020 w 244020"/>
                <a:gd name="connsiteY2" fmla="*/ 3513163 h 3598444"/>
                <a:gd name="connsiteX3" fmla="*/ 0 w 244020"/>
                <a:gd name="connsiteY3" fmla="*/ 3598444 h 3598444"/>
                <a:gd name="connsiteX4" fmla="*/ 56854 w 244020"/>
                <a:gd name="connsiteY4" fmla="*/ 0 h 3598444"/>
                <a:gd name="connsiteX0" fmla="*/ 0 w 187166"/>
                <a:gd name="connsiteY0" fmla="*/ 0 h 3584231"/>
                <a:gd name="connsiteX1" fmla="*/ 187166 w 187166"/>
                <a:gd name="connsiteY1" fmla="*/ 52116 h 3584231"/>
                <a:gd name="connsiteX2" fmla="*/ 187166 w 187166"/>
                <a:gd name="connsiteY2" fmla="*/ 3513163 h 3584231"/>
                <a:gd name="connsiteX3" fmla="*/ 85281 w 187166"/>
                <a:gd name="connsiteY3" fmla="*/ 3584231 h 3584231"/>
                <a:gd name="connsiteX4" fmla="*/ 0 w 187166"/>
                <a:gd name="connsiteY4" fmla="*/ 0 h 3584231"/>
                <a:gd name="connsiteX0" fmla="*/ 0 w 120837"/>
                <a:gd name="connsiteY0" fmla="*/ 0 h 3565280"/>
                <a:gd name="connsiteX1" fmla="*/ 120837 w 120837"/>
                <a:gd name="connsiteY1" fmla="*/ 33165 h 3565280"/>
                <a:gd name="connsiteX2" fmla="*/ 120837 w 120837"/>
                <a:gd name="connsiteY2" fmla="*/ 3494212 h 3565280"/>
                <a:gd name="connsiteX3" fmla="*/ 18952 w 120837"/>
                <a:gd name="connsiteY3" fmla="*/ 3565280 h 3565280"/>
                <a:gd name="connsiteX4" fmla="*/ 0 w 120837"/>
                <a:gd name="connsiteY4" fmla="*/ 0 h 3565280"/>
                <a:gd name="connsiteX0" fmla="*/ 0 w 120837"/>
                <a:gd name="connsiteY0" fmla="*/ 0 h 3536853"/>
                <a:gd name="connsiteX1" fmla="*/ 120837 w 120837"/>
                <a:gd name="connsiteY1" fmla="*/ 33165 h 3536853"/>
                <a:gd name="connsiteX2" fmla="*/ 120837 w 120837"/>
                <a:gd name="connsiteY2" fmla="*/ 3494212 h 3536853"/>
                <a:gd name="connsiteX3" fmla="*/ 18952 w 120837"/>
                <a:gd name="connsiteY3" fmla="*/ 3536853 h 3536853"/>
                <a:gd name="connsiteX4" fmla="*/ 0 w 120837"/>
                <a:gd name="connsiteY4" fmla="*/ 0 h 3536853"/>
                <a:gd name="connsiteX0" fmla="*/ 25375 w 146212"/>
                <a:gd name="connsiteY0" fmla="*/ 0 h 3548902"/>
                <a:gd name="connsiteX1" fmla="*/ 146212 w 146212"/>
                <a:gd name="connsiteY1" fmla="*/ 33165 h 3548902"/>
                <a:gd name="connsiteX2" fmla="*/ 146212 w 146212"/>
                <a:gd name="connsiteY2" fmla="*/ 3494212 h 3548902"/>
                <a:gd name="connsiteX3" fmla="*/ 0 w 146212"/>
                <a:gd name="connsiteY3" fmla="*/ 3548902 h 3548902"/>
                <a:gd name="connsiteX4" fmla="*/ 25375 w 146212"/>
                <a:gd name="connsiteY4" fmla="*/ 0 h 3548902"/>
                <a:gd name="connsiteX0" fmla="*/ 25375 w 146212"/>
                <a:gd name="connsiteY0" fmla="*/ 0 h 3548902"/>
                <a:gd name="connsiteX1" fmla="*/ 146212 w 146212"/>
                <a:gd name="connsiteY1" fmla="*/ 33165 h 3548902"/>
                <a:gd name="connsiteX2" fmla="*/ 97775 w 146212"/>
                <a:gd name="connsiteY2" fmla="*/ 3502677 h 3548902"/>
                <a:gd name="connsiteX3" fmla="*/ 0 w 146212"/>
                <a:gd name="connsiteY3" fmla="*/ 3548902 h 3548902"/>
                <a:gd name="connsiteX4" fmla="*/ 25375 w 146212"/>
                <a:gd name="connsiteY4" fmla="*/ 0 h 3548902"/>
                <a:gd name="connsiteX0" fmla="*/ 25375 w 177324"/>
                <a:gd name="connsiteY0" fmla="*/ 41129 h 3590031"/>
                <a:gd name="connsiteX1" fmla="*/ 177324 w 177324"/>
                <a:gd name="connsiteY1" fmla="*/ 0 h 3590031"/>
                <a:gd name="connsiteX2" fmla="*/ 97775 w 177324"/>
                <a:gd name="connsiteY2" fmla="*/ 3543806 h 3590031"/>
                <a:gd name="connsiteX3" fmla="*/ 0 w 177324"/>
                <a:gd name="connsiteY3" fmla="*/ 3590031 h 3590031"/>
                <a:gd name="connsiteX4" fmla="*/ 25375 w 177324"/>
                <a:gd name="connsiteY4" fmla="*/ 41129 h 3590031"/>
                <a:gd name="connsiteX0" fmla="*/ 91562 w 177324"/>
                <a:gd name="connsiteY0" fmla="*/ 32544 h 3590031"/>
                <a:gd name="connsiteX1" fmla="*/ 177324 w 177324"/>
                <a:gd name="connsiteY1" fmla="*/ 0 h 3590031"/>
                <a:gd name="connsiteX2" fmla="*/ 97775 w 177324"/>
                <a:gd name="connsiteY2" fmla="*/ 3543806 h 3590031"/>
                <a:gd name="connsiteX3" fmla="*/ 0 w 177324"/>
                <a:gd name="connsiteY3" fmla="*/ 3590031 h 3590031"/>
                <a:gd name="connsiteX4" fmla="*/ 91562 w 177324"/>
                <a:gd name="connsiteY4" fmla="*/ 32544 h 3590031"/>
                <a:gd name="connsiteX0" fmla="*/ 91562 w 148037"/>
                <a:gd name="connsiteY0" fmla="*/ 15177 h 3572664"/>
                <a:gd name="connsiteX1" fmla="*/ 148037 w 148037"/>
                <a:gd name="connsiteY1" fmla="*/ 0 h 3572664"/>
                <a:gd name="connsiteX2" fmla="*/ 97775 w 148037"/>
                <a:gd name="connsiteY2" fmla="*/ 3526439 h 3572664"/>
                <a:gd name="connsiteX3" fmla="*/ 0 w 148037"/>
                <a:gd name="connsiteY3" fmla="*/ 3572664 h 3572664"/>
                <a:gd name="connsiteX4" fmla="*/ 91562 w 148037"/>
                <a:gd name="connsiteY4" fmla="*/ 15177 h 3572664"/>
                <a:gd name="connsiteX0" fmla="*/ 73811 w 148037"/>
                <a:gd name="connsiteY0" fmla="*/ 15300 h 3572664"/>
                <a:gd name="connsiteX1" fmla="*/ 148037 w 148037"/>
                <a:gd name="connsiteY1" fmla="*/ 0 h 3572664"/>
                <a:gd name="connsiteX2" fmla="*/ 97775 w 148037"/>
                <a:gd name="connsiteY2" fmla="*/ 3526439 h 3572664"/>
                <a:gd name="connsiteX3" fmla="*/ 0 w 148037"/>
                <a:gd name="connsiteY3" fmla="*/ 3572664 h 3572664"/>
                <a:gd name="connsiteX4" fmla="*/ 73811 w 148037"/>
                <a:gd name="connsiteY4" fmla="*/ 15300 h 3572664"/>
                <a:gd name="connsiteX0" fmla="*/ 62181 w 148037"/>
                <a:gd name="connsiteY0" fmla="*/ 9057 h 3572664"/>
                <a:gd name="connsiteX1" fmla="*/ 148037 w 148037"/>
                <a:gd name="connsiteY1" fmla="*/ 0 h 3572664"/>
                <a:gd name="connsiteX2" fmla="*/ 97775 w 148037"/>
                <a:gd name="connsiteY2" fmla="*/ 3526439 h 3572664"/>
                <a:gd name="connsiteX3" fmla="*/ 0 w 148037"/>
                <a:gd name="connsiteY3" fmla="*/ 3572664 h 3572664"/>
                <a:gd name="connsiteX4" fmla="*/ 62181 w 148037"/>
                <a:gd name="connsiteY4" fmla="*/ 9057 h 357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37" h="3572664">
                  <a:moveTo>
                    <a:pt x="62181" y="9057"/>
                  </a:moveTo>
                  <a:lnTo>
                    <a:pt x="148037" y="0"/>
                  </a:lnTo>
                  <a:lnTo>
                    <a:pt x="97775" y="3526439"/>
                  </a:lnTo>
                  <a:lnTo>
                    <a:pt x="0" y="3572664"/>
                  </a:lnTo>
                  <a:lnTo>
                    <a:pt x="62181" y="9057"/>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23" name="Suorakulmio 5">
              <a:extLst>
                <a:ext uri="{FF2B5EF4-FFF2-40B4-BE49-F238E27FC236}">
                  <a16:creationId xmlns:a16="http://schemas.microsoft.com/office/drawing/2014/main" id="{11772D8E-A943-4D71-BD0F-EF54D6A263A0}"/>
                </a:ext>
              </a:extLst>
            </p:cNvPr>
            <p:cNvSpPr/>
            <p:nvPr/>
          </p:nvSpPr>
          <p:spPr>
            <a:xfrm rot="4596433">
              <a:off x="8584243" y="-459442"/>
              <a:ext cx="129319" cy="3973150"/>
            </a:xfrm>
            <a:custGeom>
              <a:avLst/>
              <a:gdLst>
                <a:gd name="connsiteX0" fmla="*/ 0 w 239282"/>
                <a:gd name="connsiteY0" fmla="*/ 0 h 3461047"/>
                <a:gd name="connsiteX1" fmla="*/ 239282 w 239282"/>
                <a:gd name="connsiteY1" fmla="*/ 0 h 3461047"/>
                <a:gd name="connsiteX2" fmla="*/ 239282 w 239282"/>
                <a:gd name="connsiteY2" fmla="*/ 3461047 h 3461047"/>
                <a:gd name="connsiteX3" fmla="*/ 0 w 239282"/>
                <a:gd name="connsiteY3" fmla="*/ 3461047 h 3461047"/>
                <a:gd name="connsiteX4" fmla="*/ 0 w 239282"/>
                <a:gd name="connsiteY4" fmla="*/ 0 h 3461047"/>
                <a:gd name="connsiteX0" fmla="*/ 52116 w 239282"/>
                <a:gd name="connsiteY0" fmla="*/ 0 h 3513163"/>
                <a:gd name="connsiteX1" fmla="*/ 239282 w 239282"/>
                <a:gd name="connsiteY1" fmla="*/ 52116 h 3513163"/>
                <a:gd name="connsiteX2" fmla="*/ 239282 w 239282"/>
                <a:gd name="connsiteY2" fmla="*/ 3513163 h 3513163"/>
                <a:gd name="connsiteX3" fmla="*/ 0 w 239282"/>
                <a:gd name="connsiteY3" fmla="*/ 3513163 h 3513163"/>
                <a:gd name="connsiteX4" fmla="*/ 52116 w 239282"/>
                <a:gd name="connsiteY4" fmla="*/ 0 h 3513163"/>
                <a:gd name="connsiteX0" fmla="*/ 56854 w 244020"/>
                <a:gd name="connsiteY0" fmla="*/ 0 h 3598444"/>
                <a:gd name="connsiteX1" fmla="*/ 244020 w 244020"/>
                <a:gd name="connsiteY1" fmla="*/ 52116 h 3598444"/>
                <a:gd name="connsiteX2" fmla="*/ 244020 w 244020"/>
                <a:gd name="connsiteY2" fmla="*/ 3513163 h 3598444"/>
                <a:gd name="connsiteX3" fmla="*/ 0 w 244020"/>
                <a:gd name="connsiteY3" fmla="*/ 3598444 h 3598444"/>
                <a:gd name="connsiteX4" fmla="*/ 56854 w 244020"/>
                <a:gd name="connsiteY4" fmla="*/ 0 h 3598444"/>
                <a:gd name="connsiteX0" fmla="*/ 0 w 187166"/>
                <a:gd name="connsiteY0" fmla="*/ 0 h 3584231"/>
                <a:gd name="connsiteX1" fmla="*/ 187166 w 187166"/>
                <a:gd name="connsiteY1" fmla="*/ 52116 h 3584231"/>
                <a:gd name="connsiteX2" fmla="*/ 187166 w 187166"/>
                <a:gd name="connsiteY2" fmla="*/ 3513163 h 3584231"/>
                <a:gd name="connsiteX3" fmla="*/ 85281 w 187166"/>
                <a:gd name="connsiteY3" fmla="*/ 3584231 h 3584231"/>
                <a:gd name="connsiteX4" fmla="*/ 0 w 187166"/>
                <a:gd name="connsiteY4" fmla="*/ 0 h 3584231"/>
                <a:gd name="connsiteX0" fmla="*/ 0 w 120837"/>
                <a:gd name="connsiteY0" fmla="*/ 0 h 3565280"/>
                <a:gd name="connsiteX1" fmla="*/ 120837 w 120837"/>
                <a:gd name="connsiteY1" fmla="*/ 33165 h 3565280"/>
                <a:gd name="connsiteX2" fmla="*/ 120837 w 120837"/>
                <a:gd name="connsiteY2" fmla="*/ 3494212 h 3565280"/>
                <a:gd name="connsiteX3" fmla="*/ 18952 w 120837"/>
                <a:gd name="connsiteY3" fmla="*/ 3565280 h 3565280"/>
                <a:gd name="connsiteX4" fmla="*/ 0 w 120837"/>
                <a:gd name="connsiteY4" fmla="*/ 0 h 3565280"/>
                <a:gd name="connsiteX0" fmla="*/ 0 w 120837"/>
                <a:gd name="connsiteY0" fmla="*/ 0 h 3536853"/>
                <a:gd name="connsiteX1" fmla="*/ 120837 w 120837"/>
                <a:gd name="connsiteY1" fmla="*/ 33165 h 3536853"/>
                <a:gd name="connsiteX2" fmla="*/ 120837 w 120837"/>
                <a:gd name="connsiteY2" fmla="*/ 3494212 h 3536853"/>
                <a:gd name="connsiteX3" fmla="*/ 18952 w 120837"/>
                <a:gd name="connsiteY3" fmla="*/ 3536853 h 3536853"/>
                <a:gd name="connsiteX4" fmla="*/ 0 w 120837"/>
                <a:gd name="connsiteY4" fmla="*/ 0 h 3536853"/>
                <a:gd name="connsiteX0" fmla="*/ 0 w 120837"/>
                <a:gd name="connsiteY0" fmla="*/ 0 h 3604422"/>
                <a:gd name="connsiteX1" fmla="*/ 120837 w 120837"/>
                <a:gd name="connsiteY1" fmla="*/ 33165 h 3604422"/>
                <a:gd name="connsiteX2" fmla="*/ 120837 w 120837"/>
                <a:gd name="connsiteY2" fmla="*/ 3494212 h 3604422"/>
                <a:gd name="connsiteX3" fmla="*/ 9762 w 120837"/>
                <a:gd name="connsiteY3" fmla="*/ 3604422 h 3604422"/>
                <a:gd name="connsiteX4" fmla="*/ 0 w 120837"/>
                <a:gd name="connsiteY4" fmla="*/ 0 h 3604422"/>
                <a:gd name="connsiteX0" fmla="*/ 0 w 120837"/>
                <a:gd name="connsiteY0" fmla="*/ 0 h 3631866"/>
                <a:gd name="connsiteX1" fmla="*/ 120837 w 120837"/>
                <a:gd name="connsiteY1" fmla="*/ 33165 h 3631866"/>
                <a:gd name="connsiteX2" fmla="*/ 98335 w 120837"/>
                <a:gd name="connsiteY2" fmla="*/ 3631866 h 3631866"/>
                <a:gd name="connsiteX3" fmla="*/ 9762 w 120837"/>
                <a:gd name="connsiteY3" fmla="*/ 3604422 h 3631866"/>
                <a:gd name="connsiteX4" fmla="*/ 0 w 120837"/>
                <a:gd name="connsiteY4" fmla="*/ 0 h 3631866"/>
                <a:gd name="connsiteX0" fmla="*/ 0 w 102456"/>
                <a:gd name="connsiteY0" fmla="*/ 0 h 3631866"/>
                <a:gd name="connsiteX1" fmla="*/ 102456 w 102456"/>
                <a:gd name="connsiteY1" fmla="*/ 21851 h 3631866"/>
                <a:gd name="connsiteX2" fmla="*/ 98335 w 102456"/>
                <a:gd name="connsiteY2" fmla="*/ 3631866 h 3631866"/>
                <a:gd name="connsiteX3" fmla="*/ 9762 w 102456"/>
                <a:gd name="connsiteY3" fmla="*/ 3604422 h 3631866"/>
                <a:gd name="connsiteX4" fmla="*/ 0 w 102456"/>
                <a:gd name="connsiteY4" fmla="*/ 0 h 3631866"/>
                <a:gd name="connsiteX0" fmla="*/ 0 w 128284"/>
                <a:gd name="connsiteY0" fmla="*/ 0 h 3631866"/>
                <a:gd name="connsiteX1" fmla="*/ 128284 w 128284"/>
                <a:gd name="connsiteY1" fmla="*/ 31438 h 3631866"/>
                <a:gd name="connsiteX2" fmla="*/ 98335 w 128284"/>
                <a:gd name="connsiteY2" fmla="*/ 3631866 h 3631866"/>
                <a:gd name="connsiteX3" fmla="*/ 9762 w 128284"/>
                <a:gd name="connsiteY3" fmla="*/ 3604422 h 3631866"/>
                <a:gd name="connsiteX4" fmla="*/ 0 w 128284"/>
                <a:gd name="connsiteY4" fmla="*/ 0 h 3631866"/>
                <a:gd name="connsiteX0" fmla="*/ 48550 w 118522"/>
                <a:gd name="connsiteY0" fmla="*/ 0 h 3611124"/>
                <a:gd name="connsiteX1" fmla="*/ 118522 w 118522"/>
                <a:gd name="connsiteY1" fmla="*/ 10696 h 3611124"/>
                <a:gd name="connsiteX2" fmla="*/ 88573 w 118522"/>
                <a:gd name="connsiteY2" fmla="*/ 3611124 h 3611124"/>
                <a:gd name="connsiteX3" fmla="*/ 0 w 118522"/>
                <a:gd name="connsiteY3" fmla="*/ 3583680 h 3611124"/>
                <a:gd name="connsiteX4" fmla="*/ 48550 w 118522"/>
                <a:gd name="connsiteY4" fmla="*/ 0 h 361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22" h="3611124">
                  <a:moveTo>
                    <a:pt x="48550" y="0"/>
                  </a:moveTo>
                  <a:lnTo>
                    <a:pt x="118522" y="10696"/>
                  </a:lnTo>
                  <a:cubicBezTo>
                    <a:pt x="117148" y="1214034"/>
                    <a:pt x="89947" y="2407786"/>
                    <a:pt x="88573" y="3611124"/>
                  </a:cubicBezTo>
                  <a:lnTo>
                    <a:pt x="0" y="3583680"/>
                  </a:lnTo>
                  <a:lnTo>
                    <a:pt x="4855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sp>
        <p:nvSpPr>
          <p:cNvPr id="19" name="Title 1">
            <a:extLst>
              <a:ext uri="{FF2B5EF4-FFF2-40B4-BE49-F238E27FC236}">
                <a16:creationId xmlns:a16="http://schemas.microsoft.com/office/drawing/2014/main" id="{8E14FBE7-0BB9-48B6-B08F-412D2DD4A421}"/>
              </a:ext>
            </a:extLst>
          </p:cNvPr>
          <p:cNvSpPr txBox="1">
            <a:spLocks/>
          </p:cNvSpPr>
          <p:nvPr/>
        </p:nvSpPr>
        <p:spPr>
          <a:xfrm>
            <a:off x="457200" y="476250"/>
            <a:ext cx="8229600" cy="58896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ru-RU" dirty="0" err="1"/>
              <a:t>Влагоизоляция</a:t>
            </a:r>
            <a:r>
              <a:rPr lang="ru-RU" dirty="0"/>
              <a:t> и заклейка лентой</a:t>
            </a:r>
            <a:endParaRPr lang="fi-FI" dirty="0"/>
          </a:p>
        </p:txBody>
      </p:sp>
      <p:sp>
        <p:nvSpPr>
          <p:cNvPr id="28" name="Content Placeholder 2">
            <a:extLst>
              <a:ext uri="{FF2B5EF4-FFF2-40B4-BE49-F238E27FC236}">
                <a16:creationId xmlns:a16="http://schemas.microsoft.com/office/drawing/2014/main" id="{A158DB7A-E3AD-4C86-9440-0FF15C8DE806}"/>
              </a:ext>
            </a:extLst>
          </p:cNvPr>
          <p:cNvSpPr txBox="1">
            <a:spLocks/>
          </p:cNvSpPr>
          <p:nvPr/>
        </p:nvSpPr>
        <p:spPr>
          <a:xfrm>
            <a:off x="5440680" y="1150824"/>
            <a:ext cx="3511296" cy="4765343"/>
          </a:xfrm>
          <a:prstGeom prst="rect">
            <a:avLst/>
          </a:prstGeom>
        </p:spPr>
        <p:txBody>
          <a:bodyPr>
            <a:normAutofit fontScale="77500" lnSpcReduction="2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dirty="0"/>
              <a:t>Основание очищено от пыли и грязи. </a:t>
            </a:r>
          </a:p>
          <a:p>
            <a:r>
              <a:rPr lang="ru-RU" dirty="0"/>
              <a:t>Пароизоляционные мембраны хорошо перекрываются. </a:t>
            </a:r>
          </a:p>
          <a:p>
            <a:r>
              <a:rPr lang="ru-RU" dirty="0"/>
              <a:t>Швы проклеиваются. </a:t>
            </a:r>
          </a:p>
          <a:p>
            <a:r>
              <a:rPr lang="ru-RU" dirty="0"/>
              <a:t>При необходимости сделать обжимное соединение стержнем. </a:t>
            </a:r>
          </a:p>
          <a:p>
            <a:r>
              <a:rPr lang="ru-RU" dirty="0"/>
              <a:t>Пластик устанавливается не слишком туго. </a:t>
            </a:r>
          </a:p>
          <a:p>
            <a:r>
              <a:rPr lang="ru-RU" dirty="0"/>
              <a:t>Проходы изготавливаются с помощью хомутов.</a:t>
            </a:r>
            <a:endParaRPr lang="fi-FI" dirty="0"/>
          </a:p>
          <a:p>
            <a:endParaRPr lang="fi-FI" dirty="0"/>
          </a:p>
        </p:txBody>
      </p:sp>
    </p:spTree>
    <p:extLst>
      <p:ext uri="{BB962C8B-B14F-4D97-AF65-F5344CB8AC3E}">
        <p14:creationId xmlns:p14="http://schemas.microsoft.com/office/powerpoint/2010/main" val="17969369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a:extLst>
              <a:ext uri="{FF2B5EF4-FFF2-40B4-BE49-F238E27FC236}">
                <a16:creationId xmlns:a16="http://schemas.microsoft.com/office/drawing/2014/main" id="{4BC88A27-42F7-4678-AA45-29A92ECF54A3}"/>
              </a:ext>
            </a:extLst>
          </p:cNvPr>
          <p:cNvSpPr>
            <a:spLocks noGrp="1"/>
          </p:cNvSpPr>
          <p:nvPr>
            <p:ph type="title"/>
          </p:nvPr>
        </p:nvSpPr>
        <p:spPr/>
        <p:txBody>
          <a:bodyPr/>
          <a:lstStyle/>
          <a:p>
            <a:r>
              <a:rPr lang="ru-RU" dirty="0"/>
              <a:t>Умное </a:t>
            </a:r>
            <a:r>
              <a:rPr lang="ru-RU" dirty="0" err="1"/>
              <a:t>воздухоуплотнение</a:t>
            </a:r>
            <a:endParaRPr lang="fi-FI" dirty="0"/>
          </a:p>
        </p:txBody>
      </p:sp>
      <p:sp>
        <p:nvSpPr>
          <p:cNvPr id="3" name="Sisällön paikkamerkki 2">
            <a:extLst>
              <a:ext uri="{FF2B5EF4-FFF2-40B4-BE49-F238E27FC236}">
                <a16:creationId xmlns:a16="http://schemas.microsoft.com/office/drawing/2014/main" id="{BAB14512-C0A2-4992-93A4-8AF34F0EC27C}"/>
              </a:ext>
            </a:extLst>
          </p:cNvPr>
          <p:cNvSpPr>
            <a:spLocks noGrp="1"/>
          </p:cNvSpPr>
          <p:nvPr>
            <p:ph sz="half" idx="2"/>
          </p:nvPr>
        </p:nvSpPr>
        <p:spPr>
          <a:xfrm>
            <a:off x="3492230" y="1484785"/>
            <a:ext cx="5194570" cy="4608512"/>
          </a:xfrm>
        </p:spPr>
        <p:txBody>
          <a:bodyPr/>
          <a:lstStyle/>
          <a:p>
            <a:r>
              <a:rPr lang="ru-RU" dirty="0"/>
              <a:t>Проницаемость водяного пара меняется в зависимости от сезона. </a:t>
            </a:r>
          </a:p>
          <a:p>
            <a:r>
              <a:rPr lang="ru-RU" dirty="0"/>
              <a:t>Летом влага может перемещаться в разные стороны. </a:t>
            </a:r>
          </a:p>
          <a:p>
            <a:r>
              <a:rPr lang="ru-RU" dirty="0"/>
              <a:t>Зимой влажный воздух не может проходить через мембрану.</a:t>
            </a:r>
            <a:endParaRPr lang="fi-FI" dirty="0"/>
          </a:p>
        </p:txBody>
      </p:sp>
      <p:grpSp>
        <p:nvGrpSpPr>
          <p:cNvPr id="80" name="Ryhmä 79">
            <a:extLst>
              <a:ext uri="{FF2B5EF4-FFF2-40B4-BE49-F238E27FC236}">
                <a16:creationId xmlns:a16="http://schemas.microsoft.com/office/drawing/2014/main" id="{F6949352-B3FB-4AB7-BA23-633F5620EF52}"/>
              </a:ext>
            </a:extLst>
          </p:cNvPr>
          <p:cNvGrpSpPr>
            <a:grpSpLocks noChangeAspect="1"/>
          </p:cNvGrpSpPr>
          <p:nvPr/>
        </p:nvGrpSpPr>
        <p:grpSpPr>
          <a:xfrm>
            <a:off x="389106" y="3832698"/>
            <a:ext cx="2597285" cy="2171698"/>
            <a:chOff x="-59982" y="3709583"/>
            <a:chExt cx="4103987" cy="3077991"/>
          </a:xfrm>
        </p:grpSpPr>
        <p:sp>
          <p:nvSpPr>
            <p:cNvPr id="5" name="Suorakulmio: Pyöristetyt kulmat 4">
              <a:extLst>
                <a:ext uri="{FF2B5EF4-FFF2-40B4-BE49-F238E27FC236}">
                  <a16:creationId xmlns:a16="http://schemas.microsoft.com/office/drawing/2014/main" id="{0429CC68-ED45-458E-9324-9086B135CEA3}"/>
                </a:ext>
              </a:extLst>
            </p:cNvPr>
            <p:cNvSpPr/>
            <p:nvPr/>
          </p:nvSpPr>
          <p:spPr>
            <a:xfrm>
              <a:off x="-59982" y="3709583"/>
              <a:ext cx="4103987" cy="3077991"/>
            </a:xfrm>
            <a:prstGeom prst="roundRect">
              <a:avLst/>
            </a:prstGeom>
            <a:gradFill>
              <a:gsLst>
                <a:gs pos="0">
                  <a:schemeClr val="accent2">
                    <a:lumMod val="20000"/>
                    <a:lumOff val="80000"/>
                  </a:schemeClr>
                </a:gs>
                <a:gs pos="100000">
                  <a:schemeClr val="accent1"/>
                </a:gs>
              </a:gsLst>
              <a:lin ang="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94EAA9A0-A14A-4426-B85B-D7F30453DFD4}"/>
                </a:ext>
              </a:extLst>
            </p:cNvPr>
            <p:cNvSpPr>
              <a:spLocks noChangeAspect="1"/>
            </p:cNvSpPr>
            <p:nvPr/>
          </p:nvSpPr>
          <p:spPr>
            <a:xfrm>
              <a:off x="2334011"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860BEFCE-3EC2-4A8D-A19D-092DD74F83F3}"/>
                </a:ext>
              </a:extLst>
            </p:cNvPr>
            <p:cNvSpPr>
              <a:spLocks noChangeAspect="1"/>
            </p:cNvSpPr>
            <p:nvPr/>
          </p:nvSpPr>
          <p:spPr>
            <a:xfrm>
              <a:off x="2334011"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C52A0CEE-8687-49A0-94D8-CE83D712DB70}"/>
                </a:ext>
              </a:extLst>
            </p:cNvPr>
            <p:cNvSpPr>
              <a:spLocks noChangeAspect="1"/>
            </p:cNvSpPr>
            <p:nvPr/>
          </p:nvSpPr>
          <p:spPr>
            <a:xfrm>
              <a:off x="2676010"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7CCC5889-A693-40E7-A8FD-26061BA1F1FA}"/>
                </a:ext>
              </a:extLst>
            </p:cNvPr>
            <p:cNvSpPr>
              <a:spLocks noChangeAspect="1"/>
            </p:cNvSpPr>
            <p:nvPr/>
          </p:nvSpPr>
          <p:spPr>
            <a:xfrm>
              <a:off x="3018009"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B1A35398-38FC-4C15-82D2-B5CD42FA2B71}"/>
                </a:ext>
              </a:extLst>
            </p:cNvPr>
            <p:cNvSpPr>
              <a:spLocks noChangeAspect="1"/>
            </p:cNvSpPr>
            <p:nvPr/>
          </p:nvSpPr>
          <p:spPr>
            <a:xfrm>
              <a:off x="3018009"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E00D0272-0B1C-43DE-BD8D-A3E61891EFA3}"/>
                </a:ext>
              </a:extLst>
            </p:cNvPr>
            <p:cNvSpPr>
              <a:spLocks noChangeAspect="1"/>
            </p:cNvSpPr>
            <p:nvPr/>
          </p:nvSpPr>
          <p:spPr>
            <a:xfrm>
              <a:off x="2334011"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98394B19-4F3D-4ED6-98AF-9574CCD05E25}"/>
                </a:ext>
              </a:extLst>
            </p:cNvPr>
            <p:cNvSpPr>
              <a:spLocks noChangeAspect="1"/>
            </p:cNvSpPr>
            <p:nvPr/>
          </p:nvSpPr>
          <p:spPr>
            <a:xfrm>
              <a:off x="3018009" y="3770999"/>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Kuva 13">
              <a:extLst>
                <a:ext uri="{FF2B5EF4-FFF2-40B4-BE49-F238E27FC236}">
                  <a16:creationId xmlns:a16="http://schemas.microsoft.com/office/drawing/2014/main" id="{BBCEF2B5-F73E-4E2C-BF78-6A5205883D50}"/>
                </a:ext>
              </a:extLst>
            </p:cNvPr>
            <p:cNvPicPr>
              <a:picLocks noChangeAspect="1"/>
            </p:cNvPicPr>
            <p:nvPr/>
          </p:nvPicPr>
          <p:blipFill>
            <a:blip r:embed="rId3" cstate="print"/>
            <a:stretch>
              <a:fillRect/>
            </a:stretch>
          </p:blipFill>
          <p:spPr>
            <a:xfrm>
              <a:off x="1308014" y="4112998"/>
              <a:ext cx="1205485" cy="2393993"/>
            </a:xfrm>
            <a:prstGeom prst="rect">
              <a:avLst/>
            </a:prstGeom>
          </p:spPr>
        </p:pic>
        <p:sp>
          <p:nvSpPr>
            <p:cNvPr id="15" name="Ellipsi 14">
              <a:extLst>
                <a:ext uri="{FF2B5EF4-FFF2-40B4-BE49-F238E27FC236}">
                  <a16:creationId xmlns:a16="http://schemas.microsoft.com/office/drawing/2014/main" id="{2CBB7A36-22F2-48EC-B0E7-4CD03D90AB31}"/>
                </a:ext>
              </a:extLst>
            </p:cNvPr>
            <p:cNvSpPr>
              <a:spLocks noChangeAspect="1"/>
            </p:cNvSpPr>
            <p:nvPr/>
          </p:nvSpPr>
          <p:spPr>
            <a:xfrm>
              <a:off x="624016" y="479699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27624851-0312-4B28-8524-33C47CB5FCAA}"/>
                </a:ext>
              </a:extLst>
            </p:cNvPr>
            <p:cNvSpPr>
              <a:spLocks noChangeAspect="1"/>
            </p:cNvSpPr>
            <p:nvPr/>
          </p:nvSpPr>
          <p:spPr>
            <a:xfrm>
              <a:off x="624016" y="548099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Ellipsi 16">
              <a:extLst>
                <a:ext uri="{FF2B5EF4-FFF2-40B4-BE49-F238E27FC236}">
                  <a16:creationId xmlns:a16="http://schemas.microsoft.com/office/drawing/2014/main" id="{3F2262EA-1914-4726-9F4E-92122CE37DAD}"/>
                </a:ext>
              </a:extLst>
            </p:cNvPr>
            <p:cNvSpPr>
              <a:spLocks noChangeAspect="1"/>
            </p:cNvSpPr>
            <p:nvPr/>
          </p:nvSpPr>
          <p:spPr>
            <a:xfrm>
              <a:off x="966015"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77AF26A6-E0BF-458E-A07B-C2FE51A08D66}"/>
                </a:ext>
              </a:extLst>
            </p:cNvPr>
            <p:cNvSpPr>
              <a:spLocks noChangeAspect="1"/>
            </p:cNvSpPr>
            <p:nvPr/>
          </p:nvSpPr>
          <p:spPr>
            <a:xfrm>
              <a:off x="624016"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3D8168B8-34B7-4F6A-814F-A2A172B5498E}"/>
                </a:ext>
              </a:extLst>
            </p:cNvPr>
            <p:cNvSpPr>
              <a:spLocks noChangeAspect="1"/>
            </p:cNvSpPr>
            <p:nvPr/>
          </p:nvSpPr>
          <p:spPr>
            <a:xfrm>
              <a:off x="624016" y="650699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1F7C46BA-51F9-4CA8-8D33-1E68244307C0}"/>
                </a:ext>
              </a:extLst>
            </p:cNvPr>
            <p:cNvSpPr>
              <a:spLocks noChangeAspect="1"/>
            </p:cNvSpPr>
            <p:nvPr/>
          </p:nvSpPr>
          <p:spPr>
            <a:xfrm>
              <a:off x="966015"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9E833836-EE98-4768-A6AF-5E0F4DE8A32E}"/>
                </a:ext>
              </a:extLst>
            </p:cNvPr>
            <p:cNvSpPr>
              <a:spLocks noChangeAspect="1"/>
            </p:cNvSpPr>
            <p:nvPr/>
          </p:nvSpPr>
          <p:spPr>
            <a:xfrm>
              <a:off x="1308014" y="479699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08F1037B-D997-4F85-A252-98A51992A6C1}"/>
                </a:ext>
              </a:extLst>
            </p:cNvPr>
            <p:cNvSpPr>
              <a:spLocks noChangeAspect="1"/>
            </p:cNvSpPr>
            <p:nvPr/>
          </p:nvSpPr>
          <p:spPr>
            <a:xfrm>
              <a:off x="1308014" y="548099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DE18EA7C-430B-43E0-BCBB-950F5C9E9550}"/>
                </a:ext>
              </a:extLst>
            </p:cNvPr>
            <p:cNvSpPr>
              <a:spLocks noChangeAspect="1"/>
            </p:cNvSpPr>
            <p:nvPr/>
          </p:nvSpPr>
          <p:spPr>
            <a:xfrm>
              <a:off x="1650013"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C615C9FE-08D9-45D4-B22C-64EE8FAE6F1C}"/>
                </a:ext>
              </a:extLst>
            </p:cNvPr>
            <p:cNvSpPr>
              <a:spLocks noChangeAspect="1"/>
            </p:cNvSpPr>
            <p:nvPr/>
          </p:nvSpPr>
          <p:spPr>
            <a:xfrm>
              <a:off x="1308014"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DAA783F6-0E75-468B-A3AF-ED6F5334DCFE}"/>
                </a:ext>
              </a:extLst>
            </p:cNvPr>
            <p:cNvSpPr>
              <a:spLocks noChangeAspect="1"/>
            </p:cNvSpPr>
            <p:nvPr/>
          </p:nvSpPr>
          <p:spPr>
            <a:xfrm>
              <a:off x="1308014" y="650699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5">
              <a:extLst>
                <a:ext uri="{FF2B5EF4-FFF2-40B4-BE49-F238E27FC236}">
                  <a16:creationId xmlns:a16="http://schemas.microsoft.com/office/drawing/2014/main" id="{6DAAC480-9799-41EE-B25B-DA8F7510833E}"/>
                </a:ext>
              </a:extLst>
            </p:cNvPr>
            <p:cNvSpPr>
              <a:spLocks noChangeAspect="1"/>
            </p:cNvSpPr>
            <p:nvPr/>
          </p:nvSpPr>
          <p:spPr>
            <a:xfrm>
              <a:off x="1650013"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95D1D27A-4FDB-482F-B3B7-66BB595B131F}"/>
                </a:ext>
              </a:extLst>
            </p:cNvPr>
            <p:cNvSpPr>
              <a:spLocks noChangeAspect="1"/>
            </p:cNvSpPr>
            <p:nvPr/>
          </p:nvSpPr>
          <p:spPr>
            <a:xfrm>
              <a:off x="624016"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62DDF83B-8FE1-44A1-BF8E-84871E195B03}"/>
                </a:ext>
              </a:extLst>
            </p:cNvPr>
            <p:cNvSpPr>
              <a:spLocks noChangeAspect="1"/>
            </p:cNvSpPr>
            <p:nvPr/>
          </p:nvSpPr>
          <p:spPr>
            <a:xfrm>
              <a:off x="966015"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7891B572-E77E-4D5D-975D-30D036398C87}"/>
                </a:ext>
              </a:extLst>
            </p:cNvPr>
            <p:cNvSpPr>
              <a:spLocks noChangeAspect="1"/>
            </p:cNvSpPr>
            <p:nvPr/>
          </p:nvSpPr>
          <p:spPr>
            <a:xfrm>
              <a:off x="1308014"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4282F066-9B3C-44EC-B96D-21C28A66E580}"/>
                </a:ext>
              </a:extLst>
            </p:cNvPr>
            <p:cNvSpPr>
              <a:spLocks noChangeAspect="1"/>
            </p:cNvSpPr>
            <p:nvPr/>
          </p:nvSpPr>
          <p:spPr>
            <a:xfrm>
              <a:off x="1650013"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Ellipsi 66">
              <a:extLst>
                <a:ext uri="{FF2B5EF4-FFF2-40B4-BE49-F238E27FC236}">
                  <a16:creationId xmlns:a16="http://schemas.microsoft.com/office/drawing/2014/main" id="{EED93337-C78A-45E6-9E20-2DC15A43AF51}"/>
                </a:ext>
              </a:extLst>
            </p:cNvPr>
            <p:cNvSpPr>
              <a:spLocks noChangeAspect="1"/>
            </p:cNvSpPr>
            <p:nvPr/>
          </p:nvSpPr>
          <p:spPr>
            <a:xfrm>
              <a:off x="3702007"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Ellipsi 67">
              <a:extLst>
                <a:ext uri="{FF2B5EF4-FFF2-40B4-BE49-F238E27FC236}">
                  <a16:creationId xmlns:a16="http://schemas.microsoft.com/office/drawing/2014/main" id="{E9522BBF-2CCC-40E4-8B16-04961A925D1F}"/>
                </a:ext>
              </a:extLst>
            </p:cNvPr>
            <p:cNvSpPr>
              <a:spLocks noChangeAspect="1"/>
            </p:cNvSpPr>
            <p:nvPr/>
          </p:nvSpPr>
          <p:spPr>
            <a:xfrm>
              <a:off x="3702007"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Ellipsi 69">
              <a:extLst>
                <a:ext uri="{FF2B5EF4-FFF2-40B4-BE49-F238E27FC236}">
                  <a16:creationId xmlns:a16="http://schemas.microsoft.com/office/drawing/2014/main" id="{18E6B47F-1C90-4DA5-BEE5-1120B6DFBD03}"/>
                </a:ext>
              </a:extLst>
            </p:cNvPr>
            <p:cNvSpPr>
              <a:spLocks noChangeAspect="1"/>
            </p:cNvSpPr>
            <p:nvPr/>
          </p:nvSpPr>
          <p:spPr>
            <a:xfrm>
              <a:off x="3702007"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a:extLst>
                <a:ext uri="{FF2B5EF4-FFF2-40B4-BE49-F238E27FC236}">
                  <a16:creationId xmlns:a16="http://schemas.microsoft.com/office/drawing/2014/main" id="{9BDFC49B-85DF-4F43-A86A-E64888FAC030}"/>
                </a:ext>
              </a:extLst>
            </p:cNvPr>
            <p:cNvSpPr>
              <a:spLocks noChangeAspect="1"/>
            </p:cNvSpPr>
            <p:nvPr/>
          </p:nvSpPr>
          <p:spPr>
            <a:xfrm>
              <a:off x="282017"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a:extLst>
                <a:ext uri="{FF2B5EF4-FFF2-40B4-BE49-F238E27FC236}">
                  <a16:creationId xmlns:a16="http://schemas.microsoft.com/office/drawing/2014/main" id="{B3104971-7178-461B-8190-5DA8FE37C455}"/>
                </a:ext>
              </a:extLst>
            </p:cNvPr>
            <p:cNvSpPr>
              <a:spLocks noChangeAspect="1"/>
            </p:cNvSpPr>
            <p:nvPr/>
          </p:nvSpPr>
          <p:spPr>
            <a:xfrm>
              <a:off x="282017"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Ellipsi 72">
              <a:extLst>
                <a:ext uri="{FF2B5EF4-FFF2-40B4-BE49-F238E27FC236}">
                  <a16:creationId xmlns:a16="http://schemas.microsoft.com/office/drawing/2014/main" id="{D375CBDA-645F-40A4-9695-A943FE30ADD2}"/>
                </a:ext>
              </a:extLst>
            </p:cNvPr>
            <p:cNvSpPr>
              <a:spLocks noChangeAspect="1"/>
            </p:cNvSpPr>
            <p:nvPr/>
          </p:nvSpPr>
          <p:spPr>
            <a:xfrm>
              <a:off x="282017" y="479699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Ellipsi 73">
              <a:extLst>
                <a:ext uri="{FF2B5EF4-FFF2-40B4-BE49-F238E27FC236}">
                  <a16:creationId xmlns:a16="http://schemas.microsoft.com/office/drawing/2014/main" id="{0CD76621-A744-46DA-9BD0-D8DE8B008BBE}"/>
                </a:ext>
              </a:extLst>
            </p:cNvPr>
            <p:cNvSpPr>
              <a:spLocks noChangeAspect="1"/>
            </p:cNvSpPr>
            <p:nvPr/>
          </p:nvSpPr>
          <p:spPr>
            <a:xfrm>
              <a:off x="282017"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79" name="Ryhmä 78">
            <a:extLst>
              <a:ext uri="{FF2B5EF4-FFF2-40B4-BE49-F238E27FC236}">
                <a16:creationId xmlns:a16="http://schemas.microsoft.com/office/drawing/2014/main" id="{61F73514-0FFF-4444-B8C0-F272F6AE06F3}"/>
              </a:ext>
            </a:extLst>
          </p:cNvPr>
          <p:cNvGrpSpPr/>
          <p:nvPr/>
        </p:nvGrpSpPr>
        <p:grpSpPr>
          <a:xfrm>
            <a:off x="408562" y="1400783"/>
            <a:ext cx="2636196" cy="2037945"/>
            <a:chOff x="0" y="351009"/>
            <a:chExt cx="4044006" cy="3077991"/>
          </a:xfrm>
        </p:grpSpPr>
        <p:sp>
          <p:nvSpPr>
            <p:cNvPr id="13" name="Suorakulmio: Pyöristetyt kulmat 12">
              <a:extLst>
                <a:ext uri="{FF2B5EF4-FFF2-40B4-BE49-F238E27FC236}">
                  <a16:creationId xmlns:a16="http://schemas.microsoft.com/office/drawing/2014/main" id="{353BC626-7430-4D8A-BBD7-FD0335458DC5}"/>
                </a:ext>
              </a:extLst>
            </p:cNvPr>
            <p:cNvSpPr/>
            <p:nvPr/>
          </p:nvSpPr>
          <p:spPr>
            <a:xfrm>
              <a:off x="0" y="351009"/>
              <a:ext cx="4044006" cy="3077991"/>
            </a:xfrm>
            <a:prstGeom prst="roundRect">
              <a:avLst/>
            </a:prstGeom>
            <a:gradFill flip="none" rotWithShape="1">
              <a:gsLst>
                <a:gs pos="0">
                  <a:schemeClr val="accent2">
                    <a:lumMod val="20000"/>
                    <a:lumOff val="80000"/>
                  </a:schemeClr>
                </a:gs>
                <a:gs pos="100000">
                  <a:schemeClr val="accent2">
                    <a:lumMod val="60000"/>
                    <a:lumOff val="40000"/>
                  </a:schemeClr>
                </a:gs>
              </a:gsLst>
              <a:lin ang="6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4FE89FDE-408B-48B5-A33E-77105649AD06}"/>
                </a:ext>
              </a:extLst>
            </p:cNvPr>
            <p:cNvSpPr>
              <a:spLocks noChangeAspect="1"/>
            </p:cNvSpPr>
            <p:nvPr/>
          </p:nvSpPr>
          <p:spPr>
            <a:xfrm>
              <a:off x="624016"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Ellipsi 31">
              <a:extLst>
                <a:ext uri="{FF2B5EF4-FFF2-40B4-BE49-F238E27FC236}">
                  <a16:creationId xmlns:a16="http://schemas.microsoft.com/office/drawing/2014/main" id="{02811107-8F66-4436-B278-016E9ED3831A}"/>
                </a:ext>
              </a:extLst>
            </p:cNvPr>
            <p:cNvSpPr>
              <a:spLocks noChangeAspect="1"/>
            </p:cNvSpPr>
            <p:nvPr/>
          </p:nvSpPr>
          <p:spPr>
            <a:xfrm>
              <a:off x="624016" y="206100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83FA6E35-8C81-4207-9DA4-813F7C2BA506}"/>
                </a:ext>
              </a:extLst>
            </p:cNvPr>
            <p:cNvSpPr>
              <a:spLocks noChangeAspect="1"/>
            </p:cNvSpPr>
            <p:nvPr/>
          </p:nvSpPr>
          <p:spPr>
            <a:xfrm>
              <a:off x="966015"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a:extLst>
                <a:ext uri="{FF2B5EF4-FFF2-40B4-BE49-F238E27FC236}">
                  <a16:creationId xmlns:a16="http://schemas.microsoft.com/office/drawing/2014/main" id="{F390F0E9-FF9E-4D67-9715-42631958CD0F}"/>
                </a:ext>
              </a:extLst>
            </p:cNvPr>
            <p:cNvSpPr>
              <a:spLocks noChangeAspect="1"/>
            </p:cNvSpPr>
            <p:nvPr/>
          </p:nvSpPr>
          <p:spPr>
            <a:xfrm>
              <a:off x="624016"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5F860659-0C02-4977-A757-59652ED0B44B}"/>
                </a:ext>
              </a:extLst>
            </p:cNvPr>
            <p:cNvSpPr>
              <a:spLocks noChangeAspect="1"/>
            </p:cNvSpPr>
            <p:nvPr/>
          </p:nvSpPr>
          <p:spPr>
            <a:xfrm>
              <a:off x="624016"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a:extLst>
                <a:ext uri="{FF2B5EF4-FFF2-40B4-BE49-F238E27FC236}">
                  <a16:creationId xmlns:a16="http://schemas.microsoft.com/office/drawing/2014/main" id="{E4B2CB4A-7849-4B90-86D1-967A0C7722D1}"/>
                </a:ext>
              </a:extLst>
            </p:cNvPr>
            <p:cNvSpPr>
              <a:spLocks noChangeAspect="1"/>
            </p:cNvSpPr>
            <p:nvPr/>
          </p:nvSpPr>
          <p:spPr>
            <a:xfrm>
              <a:off x="966015"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a:extLst>
                <a:ext uri="{FF2B5EF4-FFF2-40B4-BE49-F238E27FC236}">
                  <a16:creationId xmlns:a16="http://schemas.microsoft.com/office/drawing/2014/main" id="{9EFA941D-BF76-4D19-B02F-97B3E42E54C4}"/>
                </a:ext>
              </a:extLst>
            </p:cNvPr>
            <p:cNvSpPr>
              <a:spLocks noChangeAspect="1"/>
            </p:cNvSpPr>
            <p:nvPr/>
          </p:nvSpPr>
          <p:spPr>
            <a:xfrm>
              <a:off x="624016"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Ellipsi 37">
              <a:extLst>
                <a:ext uri="{FF2B5EF4-FFF2-40B4-BE49-F238E27FC236}">
                  <a16:creationId xmlns:a16="http://schemas.microsoft.com/office/drawing/2014/main" id="{9D21E114-21E5-4EA7-B215-C3F73AB18C9D}"/>
                </a:ext>
              </a:extLst>
            </p:cNvPr>
            <p:cNvSpPr>
              <a:spLocks noChangeAspect="1"/>
            </p:cNvSpPr>
            <p:nvPr/>
          </p:nvSpPr>
          <p:spPr>
            <a:xfrm>
              <a:off x="966015"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Ellipsi 38">
              <a:extLst>
                <a:ext uri="{FF2B5EF4-FFF2-40B4-BE49-F238E27FC236}">
                  <a16:creationId xmlns:a16="http://schemas.microsoft.com/office/drawing/2014/main" id="{187AD587-D0A5-44F6-8827-F2E07DEC3866}"/>
                </a:ext>
              </a:extLst>
            </p:cNvPr>
            <p:cNvSpPr>
              <a:spLocks noChangeAspect="1"/>
            </p:cNvSpPr>
            <p:nvPr/>
          </p:nvSpPr>
          <p:spPr>
            <a:xfrm>
              <a:off x="2424545"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Ellipsi 39">
              <a:extLst>
                <a:ext uri="{FF2B5EF4-FFF2-40B4-BE49-F238E27FC236}">
                  <a16:creationId xmlns:a16="http://schemas.microsoft.com/office/drawing/2014/main" id="{7EA65497-C827-4325-B365-DA5D013F26C4}"/>
                </a:ext>
              </a:extLst>
            </p:cNvPr>
            <p:cNvSpPr>
              <a:spLocks noChangeAspect="1"/>
            </p:cNvSpPr>
            <p:nvPr/>
          </p:nvSpPr>
          <p:spPr>
            <a:xfrm rot="893881">
              <a:off x="2252530" y="2348680"/>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Ellipsi 40">
              <a:extLst>
                <a:ext uri="{FF2B5EF4-FFF2-40B4-BE49-F238E27FC236}">
                  <a16:creationId xmlns:a16="http://schemas.microsoft.com/office/drawing/2014/main" id="{4C7A9D90-2B7F-4C94-AE65-E98037048E34}"/>
                </a:ext>
              </a:extLst>
            </p:cNvPr>
            <p:cNvSpPr>
              <a:spLocks noChangeAspect="1"/>
            </p:cNvSpPr>
            <p:nvPr/>
          </p:nvSpPr>
          <p:spPr>
            <a:xfrm>
              <a:off x="2334011"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Ellipsi 41">
              <a:extLst>
                <a:ext uri="{FF2B5EF4-FFF2-40B4-BE49-F238E27FC236}">
                  <a16:creationId xmlns:a16="http://schemas.microsoft.com/office/drawing/2014/main" id="{26A848E9-21A8-4EBC-AC62-F4FCC08AFC31}"/>
                </a:ext>
              </a:extLst>
            </p:cNvPr>
            <p:cNvSpPr>
              <a:spLocks noChangeAspect="1"/>
            </p:cNvSpPr>
            <p:nvPr/>
          </p:nvSpPr>
          <p:spPr>
            <a:xfrm>
              <a:off x="2676010"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Ellipsi 42">
              <a:extLst>
                <a:ext uri="{FF2B5EF4-FFF2-40B4-BE49-F238E27FC236}">
                  <a16:creationId xmlns:a16="http://schemas.microsoft.com/office/drawing/2014/main" id="{6BFC2942-2D3D-4D80-B926-9C85D92D76EF}"/>
                </a:ext>
              </a:extLst>
            </p:cNvPr>
            <p:cNvSpPr>
              <a:spLocks noChangeAspect="1"/>
            </p:cNvSpPr>
            <p:nvPr/>
          </p:nvSpPr>
          <p:spPr>
            <a:xfrm>
              <a:off x="2676010"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Ellipsi 43">
              <a:extLst>
                <a:ext uri="{FF2B5EF4-FFF2-40B4-BE49-F238E27FC236}">
                  <a16:creationId xmlns:a16="http://schemas.microsoft.com/office/drawing/2014/main" id="{0F896E1A-B28A-4BB4-AD03-DFCF9DA1D8CC}"/>
                </a:ext>
              </a:extLst>
            </p:cNvPr>
            <p:cNvSpPr>
              <a:spLocks noChangeAspect="1"/>
            </p:cNvSpPr>
            <p:nvPr/>
          </p:nvSpPr>
          <p:spPr>
            <a:xfrm>
              <a:off x="3108543"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Ellipsi 44">
              <a:extLst>
                <a:ext uri="{FF2B5EF4-FFF2-40B4-BE49-F238E27FC236}">
                  <a16:creationId xmlns:a16="http://schemas.microsoft.com/office/drawing/2014/main" id="{FBB4305B-FB4E-429C-A14C-FD8A6F2F163C}"/>
                </a:ext>
              </a:extLst>
            </p:cNvPr>
            <p:cNvSpPr>
              <a:spLocks noChangeAspect="1"/>
            </p:cNvSpPr>
            <p:nvPr/>
          </p:nvSpPr>
          <p:spPr>
            <a:xfrm>
              <a:off x="3360008"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Ellipsi 45">
              <a:extLst>
                <a:ext uri="{FF2B5EF4-FFF2-40B4-BE49-F238E27FC236}">
                  <a16:creationId xmlns:a16="http://schemas.microsoft.com/office/drawing/2014/main" id="{A5D6341A-3547-4B5A-9021-96B4F50AA038}"/>
                </a:ext>
              </a:extLst>
            </p:cNvPr>
            <p:cNvSpPr>
              <a:spLocks noChangeAspect="1"/>
            </p:cNvSpPr>
            <p:nvPr/>
          </p:nvSpPr>
          <p:spPr>
            <a:xfrm rot="893881">
              <a:off x="2936528" y="2348680"/>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Ellipsi 46">
              <a:extLst>
                <a:ext uri="{FF2B5EF4-FFF2-40B4-BE49-F238E27FC236}">
                  <a16:creationId xmlns:a16="http://schemas.microsoft.com/office/drawing/2014/main" id="{1B4E5DFD-C699-45AF-BB10-F6FAE3A54371}"/>
                </a:ext>
              </a:extLst>
            </p:cNvPr>
            <p:cNvSpPr>
              <a:spLocks noChangeAspect="1"/>
            </p:cNvSpPr>
            <p:nvPr/>
          </p:nvSpPr>
          <p:spPr>
            <a:xfrm>
              <a:off x="3018009"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Ellipsi 47">
              <a:extLst>
                <a:ext uri="{FF2B5EF4-FFF2-40B4-BE49-F238E27FC236}">
                  <a16:creationId xmlns:a16="http://schemas.microsoft.com/office/drawing/2014/main" id="{C1EFF9BE-A825-4016-AC57-433CF6A93758}"/>
                </a:ext>
              </a:extLst>
            </p:cNvPr>
            <p:cNvSpPr>
              <a:spLocks noChangeAspect="1"/>
            </p:cNvSpPr>
            <p:nvPr/>
          </p:nvSpPr>
          <p:spPr>
            <a:xfrm>
              <a:off x="3360008"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E4EC6C40-B4A0-48AF-B245-83FE23F8A213}"/>
                </a:ext>
              </a:extLst>
            </p:cNvPr>
            <p:cNvSpPr>
              <a:spLocks noChangeAspect="1"/>
            </p:cNvSpPr>
            <p:nvPr/>
          </p:nvSpPr>
          <p:spPr>
            <a:xfrm>
              <a:off x="2676010"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Ellipsi 49">
              <a:extLst>
                <a:ext uri="{FF2B5EF4-FFF2-40B4-BE49-F238E27FC236}">
                  <a16:creationId xmlns:a16="http://schemas.microsoft.com/office/drawing/2014/main" id="{54ABE49E-73BA-4B64-B736-D98BA7BBAD56}"/>
                </a:ext>
              </a:extLst>
            </p:cNvPr>
            <p:cNvSpPr>
              <a:spLocks noChangeAspect="1"/>
            </p:cNvSpPr>
            <p:nvPr/>
          </p:nvSpPr>
          <p:spPr>
            <a:xfrm>
              <a:off x="3360008"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1" name="Kuva 50">
              <a:extLst>
                <a:ext uri="{FF2B5EF4-FFF2-40B4-BE49-F238E27FC236}">
                  <a16:creationId xmlns:a16="http://schemas.microsoft.com/office/drawing/2014/main" id="{8F6479CB-FB3C-4189-807F-1B515C6F19DA}"/>
                </a:ext>
              </a:extLst>
            </p:cNvPr>
            <p:cNvPicPr>
              <a:picLocks noChangeAspect="1"/>
            </p:cNvPicPr>
            <p:nvPr/>
          </p:nvPicPr>
          <p:blipFill>
            <a:blip r:embed="rId4" cstate="print"/>
            <a:stretch>
              <a:fillRect/>
            </a:stretch>
          </p:blipFill>
          <p:spPr>
            <a:xfrm>
              <a:off x="1308014" y="693008"/>
              <a:ext cx="1175996" cy="2393993"/>
            </a:xfrm>
            <a:prstGeom prst="rect">
              <a:avLst/>
            </a:prstGeom>
          </p:spPr>
        </p:pic>
        <p:sp>
          <p:nvSpPr>
            <p:cNvPr id="52" name="Ellipsi 51">
              <a:extLst>
                <a:ext uri="{FF2B5EF4-FFF2-40B4-BE49-F238E27FC236}">
                  <a16:creationId xmlns:a16="http://schemas.microsoft.com/office/drawing/2014/main" id="{2B956934-01F8-4B67-B70F-333BFF672EE5}"/>
                </a:ext>
              </a:extLst>
            </p:cNvPr>
            <p:cNvSpPr>
              <a:spLocks noChangeAspect="1"/>
            </p:cNvSpPr>
            <p:nvPr/>
          </p:nvSpPr>
          <p:spPr>
            <a:xfrm>
              <a:off x="1308014"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Ellipsi 52">
              <a:extLst>
                <a:ext uri="{FF2B5EF4-FFF2-40B4-BE49-F238E27FC236}">
                  <a16:creationId xmlns:a16="http://schemas.microsoft.com/office/drawing/2014/main" id="{A7195EEE-2E19-4280-A974-3676B9708E98}"/>
                </a:ext>
              </a:extLst>
            </p:cNvPr>
            <p:cNvSpPr>
              <a:spLocks noChangeAspect="1"/>
            </p:cNvSpPr>
            <p:nvPr/>
          </p:nvSpPr>
          <p:spPr>
            <a:xfrm>
              <a:off x="1308014" y="206100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Ellipsi 53">
              <a:extLst>
                <a:ext uri="{FF2B5EF4-FFF2-40B4-BE49-F238E27FC236}">
                  <a16:creationId xmlns:a16="http://schemas.microsoft.com/office/drawing/2014/main" id="{275BEB77-FCD5-4B88-B964-E1CD993C78A3}"/>
                </a:ext>
              </a:extLst>
            </p:cNvPr>
            <p:cNvSpPr>
              <a:spLocks noChangeAspect="1"/>
            </p:cNvSpPr>
            <p:nvPr/>
          </p:nvSpPr>
          <p:spPr>
            <a:xfrm>
              <a:off x="1650013"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Ellipsi 54">
              <a:extLst>
                <a:ext uri="{FF2B5EF4-FFF2-40B4-BE49-F238E27FC236}">
                  <a16:creationId xmlns:a16="http://schemas.microsoft.com/office/drawing/2014/main" id="{18AAC909-3EEF-453C-8845-78992C13180E}"/>
                </a:ext>
              </a:extLst>
            </p:cNvPr>
            <p:cNvSpPr>
              <a:spLocks noChangeAspect="1"/>
            </p:cNvSpPr>
            <p:nvPr/>
          </p:nvSpPr>
          <p:spPr>
            <a:xfrm>
              <a:off x="1308014"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Ellipsi 55">
              <a:extLst>
                <a:ext uri="{FF2B5EF4-FFF2-40B4-BE49-F238E27FC236}">
                  <a16:creationId xmlns:a16="http://schemas.microsoft.com/office/drawing/2014/main" id="{6B99F817-29F2-4973-BA3A-88BE866ADC3B}"/>
                </a:ext>
              </a:extLst>
            </p:cNvPr>
            <p:cNvSpPr>
              <a:spLocks noChangeAspect="1"/>
            </p:cNvSpPr>
            <p:nvPr/>
          </p:nvSpPr>
          <p:spPr>
            <a:xfrm>
              <a:off x="1308014"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Ellipsi 56">
              <a:extLst>
                <a:ext uri="{FF2B5EF4-FFF2-40B4-BE49-F238E27FC236}">
                  <a16:creationId xmlns:a16="http://schemas.microsoft.com/office/drawing/2014/main" id="{3AD6342A-6539-40A7-A75B-EC87BC26ACAE}"/>
                </a:ext>
              </a:extLst>
            </p:cNvPr>
            <p:cNvSpPr>
              <a:spLocks noChangeAspect="1"/>
            </p:cNvSpPr>
            <p:nvPr/>
          </p:nvSpPr>
          <p:spPr>
            <a:xfrm>
              <a:off x="1650013"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Ellipsi 57">
              <a:extLst>
                <a:ext uri="{FF2B5EF4-FFF2-40B4-BE49-F238E27FC236}">
                  <a16:creationId xmlns:a16="http://schemas.microsoft.com/office/drawing/2014/main" id="{9A813C9B-828C-4775-9641-4F2011D86A0E}"/>
                </a:ext>
              </a:extLst>
            </p:cNvPr>
            <p:cNvSpPr>
              <a:spLocks noChangeAspect="1"/>
            </p:cNvSpPr>
            <p:nvPr/>
          </p:nvSpPr>
          <p:spPr>
            <a:xfrm>
              <a:off x="1308014"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Ellipsi 58">
              <a:extLst>
                <a:ext uri="{FF2B5EF4-FFF2-40B4-BE49-F238E27FC236}">
                  <a16:creationId xmlns:a16="http://schemas.microsoft.com/office/drawing/2014/main" id="{216A7CC1-B39F-4080-AF97-32D148835E48}"/>
                </a:ext>
              </a:extLst>
            </p:cNvPr>
            <p:cNvSpPr>
              <a:spLocks noChangeAspect="1"/>
            </p:cNvSpPr>
            <p:nvPr/>
          </p:nvSpPr>
          <p:spPr>
            <a:xfrm>
              <a:off x="1650013"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Ellipsi 59">
              <a:extLst>
                <a:ext uri="{FF2B5EF4-FFF2-40B4-BE49-F238E27FC236}">
                  <a16:creationId xmlns:a16="http://schemas.microsoft.com/office/drawing/2014/main" id="{05D978B8-DA1B-468C-9E2E-D98EEC9FB717}"/>
                </a:ext>
              </a:extLst>
            </p:cNvPr>
            <p:cNvSpPr>
              <a:spLocks noChangeAspect="1"/>
            </p:cNvSpPr>
            <p:nvPr/>
          </p:nvSpPr>
          <p:spPr>
            <a:xfrm>
              <a:off x="2334011"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Ellipsi 60">
              <a:extLst>
                <a:ext uri="{FF2B5EF4-FFF2-40B4-BE49-F238E27FC236}">
                  <a16:creationId xmlns:a16="http://schemas.microsoft.com/office/drawing/2014/main" id="{8290C9C8-E99A-4C49-92D0-0CBDDFC4DA72}"/>
                </a:ext>
              </a:extLst>
            </p:cNvPr>
            <p:cNvSpPr>
              <a:spLocks noChangeAspect="1"/>
            </p:cNvSpPr>
            <p:nvPr/>
          </p:nvSpPr>
          <p:spPr>
            <a:xfrm>
              <a:off x="3018009"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Ellipsi 61">
              <a:extLst>
                <a:ext uri="{FF2B5EF4-FFF2-40B4-BE49-F238E27FC236}">
                  <a16:creationId xmlns:a16="http://schemas.microsoft.com/office/drawing/2014/main" id="{75161B4F-F1D1-4F34-A3DC-8044AEF0F019}"/>
                </a:ext>
              </a:extLst>
            </p:cNvPr>
            <p:cNvSpPr>
              <a:spLocks noChangeAspect="1"/>
            </p:cNvSpPr>
            <p:nvPr/>
          </p:nvSpPr>
          <p:spPr>
            <a:xfrm rot="893881">
              <a:off x="2252530" y="200668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Ellipsi 62">
              <a:extLst>
                <a:ext uri="{FF2B5EF4-FFF2-40B4-BE49-F238E27FC236}">
                  <a16:creationId xmlns:a16="http://schemas.microsoft.com/office/drawing/2014/main" id="{15CD3320-FDAC-4485-A047-2A453C253C01}"/>
                </a:ext>
              </a:extLst>
            </p:cNvPr>
            <p:cNvSpPr>
              <a:spLocks noChangeAspect="1"/>
            </p:cNvSpPr>
            <p:nvPr/>
          </p:nvSpPr>
          <p:spPr>
            <a:xfrm rot="893881">
              <a:off x="2936528" y="200668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Ellipsi 63">
              <a:extLst>
                <a:ext uri="{FF2B5EF4-FFF2-40B4-BE49-F238E27FC236}">
                  <a16:creationId xmlns:a16="http://schemas.microsoft.com/office/drawing/2014/main" id="{D57AED7C-9B5B-4610-A9EB-0F132EB97E03}"/>
                </a:ext>
              </a:extLst>
            </p:cNvPr>
            <p:cNvSpPr>
              <a:spLocks noChangeAspect="1"/>
            </p:cNvSpPr>
            <p:nvPr/>
          </p:nvSpPr>
          <p:spPr>
            <a:xfrm>
              <a:off x="3702007"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Ellipsi 64">
              <a:extLst>
                <a:ext uri="{FF2B5EF4-FFF2-40B4-BE49-F238E27FC236}">
                  <a16:creationId xmlns:a16="http://schemas.microsoft.com/office/drawing/2014/main" id="{36129ED6-6FE7-46AF-A9FD-86C9C4FF3264}"/>
                </a:ext>
              </a:extLst>
            </p:cNvPr>
            <p:cNvSpPr>
              <a:spLocks noChangeAspect="1"/>
            </p:cNvSpPr>
            <p:nvPr/>
          </p:nvSpPr>
          <p:spPr>
            <a:xfrm>
              <a:off x="3702007"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Ellipsi 65">
              <a:extLst>
                <a:ext uri="{FF2B5EF4-FFF2-40B4-BE49-F238E27FC236}">
                  <a16:creationId xmlns:a16="http://schemas.microsoft.com/office/drawing/2014/main" id="{D01692B1-615F-408B-8F06-61F2B5C91FB0}"/>
                </a:ext>
              </a:extLst>
            </p:cNvPr>
            <p:cNvSpPr>
              <a:spLocks noChangeAspect="1"/>
            </p:cNvSpPr>
            <p:nvPr/>
          </p:nvSpPr>
          <p:spPr>
            <a:xfrm>
              <a:off x="3702007"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Ellipsi 68">
              <a:extLst>
                <a:ext uri="{FF2B5EF4-FFF2-40B4-BE49-F238E27FC236}">
                  <a16:creationId xmlns:a16="http://schemas.microsoft.com/office/drawing/2014/main" id="{13F5C51D-9C5B-4976-A7C8-2D8F8D00B008}"/>
                </a:ext>
              </a:extLst>
            </p:cNvPr>
            <p:cNvSpPr>
              <a:spLocks noChangeAspect="1"/>
            </p:cNvSpPr>
            <p:nvPr/>
          </p:nvSpPr>
          <p:spPr>
            <a:xfrm>
              <a:off x="3360008" y="206100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Ellipsi 74">
              <a:extLst>
                <a:ext uri="{FF2B5EF4-FFF2-40B4-BE49-F238E27FC236}">
                  <a16:creationId xmlns:a16="http://schemas.microsoft.com/office/drawing/2014/main" id="{D7F7BA7E-D0E7-4B46-814C-83D309782363}"/>
                </a:ext>
              </a:extLst>
            </p:cNvPr>
            <p:cNvSpPr>
              <a:spLocks noChangeAspect="1"/>
            </p:cNvSpPr>
            <p:nvPr/>
          </p:nvSpPr>
          <p:spPr>
            <a:xfrm>
              <a:off x="282017"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Ellipsi 75">
              <a:extLst>
                <a:ext uri="{FF2B5EF4-FFF2-40B4-BE49-F238E27FC236}">
                  <a16:creationId xmlns:a16="http://schemas.microsoft.com/office/drawing/2014/main" id="{18A63FB9-7758-4592-99CF-B35334C8D652}"/>
                </a:ext>
              </a:extLst>
            </p:cNvPr>
            <p:cNvSpPr>
              <a:spLocks noChangeAspect="1"/>
            </p:cNvSpPr>
            <p:nvPr/>
          </p:nvSpPr>
          <p:spPr>
            <a:xfrm>
              <a:off x="282017"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Ellipsi 76">
              <a:extLst>
                <a:ext uri="{FF2B5EF4-FFF2-40B4-BE49-F238E27FC236}">
                  <a16:creationId xmlns:a16="http://schemas.microsoft.com/office/drawing/2014/main" id="{49977971-A1F2-476F-BFF6-2D3513090DBC}"/>
                </a:ext>
              </a:extLst>
            </p:cNvPr>
            <p:cNvSpPr>
              <a:spLocks noChangeAspect="1"/>
            </p:cNvSpPr>
            <p:nvPr/>
          </p:nvSpPr>
          <p:spPr>
            <a:xfrm>
              <a:off x="282017"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Ellipsi 77">
              <a:extLst>
                <a:ext uri="{FF2B5EF4-FFF2-40B4-BE49-F238E27FC236}">
                  <a16:creationId xmlns:a16="http://schemas.microsoft.com/office/drawing/2014/main" id="{5B5ADEBB-5372-46D1-94A6-BBAD23B03D10}"/>
                </a:ext>
              </a:extLst>
            </p:cNvPr>
            <p:cNvSpPr>
              <a:spLocks noChangeAspect="1"/>
            </p:cNvSpPr>
            <p:nvPr/>
          </p:nvSpPr>
          <p:spPr>
            <a:xfrm>
              <a:off x="282017"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84" name="Tekstiruutu 83">
            <a:extLst>
              <a:ext uri="{FF2B5EF4-FFF2-40B4-BE49-F238E27FC236}">
                <a16:creationId xmlns:a16="http://schemas.microsoft.com/office/drawing/2014/main" id="{040AD92C-FB04-4D46-A4BF-BD8428D7F9DD}"/>
              </a:ext>
            </a:extLst>
          </p:cNvPr>
          <p:cNvSpPr txBox="1"/>
          <p:nvPr/>
        </p:nvSpPr>
        <p:spPr>
          <a:xfrm>
            <a:off x="632297" y="1342417"/>
            <a:ext cx="710451" cy="369332"/>
          </a:xfrm>
          <a:prstGeom prst="rect">
            <a:avLst/>
          </a:prstGeom>
          <a:noFill/>
        </p:spPr>
        <p:txBody>
          <a:bodyPr wrap="none" rtlCol="0">
            <a:spAutoFit/>
          </a:bodyPr>
          <a:lstStyle/>
          <a:p>
            <a:r>
              <a:rPr lang="fi-FI"/>
              <a:t>Kesä</a:t>
            </a:r>
          </a:p>
        </p:txBody>
      </p:sp>
      <p:sp>
        <p:nvSpPr>
          <p:cNvPr id="85" name="Tekstiruutu 84">
            <a:extLst>
              <a:ext uri="{FF2B5EF4-FFF2-40B4-BE49-F238E27FC236}">
                <a16:creationId xmlns:a16="http://schemas.microsoft.com/office/drawing/2014/main" id="{559E3140-58C8-42AE-A2C4-3658E8006C36}"/>
              </a:ext>
            </a:extLst>
          </p:cNvPr>
          <p:cNvSpPr txBox="1"/>
          <p:nvPr/>
        </p:nvSpPr>
        <p:spPr>
          <a:xfrm>
            <a:off x="648512" y="3790546"/>
            <a:ext cx="646395" cy="369332"/>
          </a:xfrm>
          <a:prstGeom prst="rect">
            <a:avLst/>
          </a:prstGeom>
          <a:noFill/>
        </p:spPr>
        <p:txBody>
          <a:bodyPr wrap="none" rtlCol="0">
            <a:spAutoFit/>
          </a:bodyPr>
          <a:lstStyle/>
          <a:p>
            <a:r>
              <a:rPr lang="fi-FI"/>
              <a:t>Talvi</a:t>
            </a:r>
          </a:p>
        </p:txBody>
      </p:sp>
    </p:spTree>
    <p:extLst>
      <p:ext uri="{BB962C8B-B14F-4D97-AF65-F5344CB8AC3E}">
        <p14:creationId xmlns:p14="http://schemas.microsoft.com/office/powerpoint/2010/main" val="980804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Ветрозащита</a:t>
            </a:r>
            <a:endParaRPr lang="fi-FI" dirty="0"/>
          </a:p>
        </p:txBody>
      </p:sp>
      <p:sp>
        <p:nvSpPr>
          <p:cNvPr id="3" name="Content Placeholder 2"/>
          <p:cNvSpPr>
            <a:spLocks noGrp="1"/>
          </p:cNvSpPr>
          <p:nvPr>
            <p:ph idx="1"/>
          </p:nvPr>
        </p:nvSpPr>
        <p:spPr>
          <a:xfrm>
            <a:off x="457200" y="1097280"/>
            <a:ext cx="5735782" cy="5148072"/>
          </a:xfrm>
        </p:spPr>
        <p:txBody>
          <a:bodyPr vert="horz" lIns="0" tIns="0" rIns="0" bIns="0" rtlCol="0" anchor="t">
            <a:normAutofit fontScale="70000" lnSpcReduction="20000"/>
          </a:bodyPr>
          <a:lstStyle/>
          <a:p>
            <a:pPr marL="0" indent="0">
              <a:buNone/>
            </a:pPr>
            <a:r>
              <a:rPr lang="ru-RU" dirty="0"/>
              <a:t>Ветрозащита предотвращает попадание воздуха в теплоизоляцию из-за разницы температур или ветра. Существует множество ветрозащитных материалов:</a:t>
            </a:r>
          </a:p>
          <a:p>
            <a:pPr marL="0" indent="0"/>
            <a:r>
              <a:rPr lang="ru-RU" sz="2400" dirty="0"/>
              <a:t> листы на основе минеральной ваты </a:t>
            </a:r>
          </a:p>
          <a:p>
            <a:pPr marL="0" indent="0"/>
            <a:r>
              <a:rPr lang="ru-RU" sz="2400" dirty="0"/>
              <a:t> ДВП и ДВП </a:t>
            </a:r>
          </a:p>
          <a:p>
            <a:pPr marL="0" indent="0"/>
            <a:r>
              <a:rPr lang="ru-RU" sz="2400" dirty="0"/>
              <a:t> диффузионные открытые пластиковые ткани или пленки</a:t>
            </a:r>
          </a:p>
          <a:p>
            <a:pPr marL="0" indent="0"/>
            <a:r>
              <a:rPr lang="ru-RU" sz="2400" dirty="0"/>
              <a:t> </a:t>
            </a:r>
            <a:r>
              <a:rPr lang="ru-RU" sz="2400" dirty="0" err="1"/>
              <a:t>гипсокартон</a:t>
            </a:r>
            <a:r>
              <a:rPr lang="ru-RU" sz="2400" dirty="0"/>
              <a:t>.</a:t>
            </a:r>
          </a:p>
          <a:p>
            <a:pPr marL="0" indent="0">
              <a:buNone/>
            </a:pPr>
            <a:r>
              <a:rPr lang="ru-RU" sz="3400" dirty="0">
                <a:cs typeface="Arial"/>
              </a:rPr>
              <a:t>При выборе ветрозащиты учесть:</a:t>
            </a:r>
            <a:endParaRPr lang="fi-FI" sz="3400" dirty="0"/>
          </a:p>
          <a:p>
            <a:r>
              <a:rPr lang="ru-RU" sz="2400" dirty="0"/>
              <a:t>герметичность, </a:t>
            </a:r>
            <a:r>
              <a:rPr lang="ru-RU" sz="2400" dirty="0" err="1"/>
              <a:t>паропроницаемость</a:t>
            </a:r>
            <a:r>
              <a:rPr lang="ru-RU" sz="2400" dirty="0"/>
              <a:t> и гигроскопичность,</a:t>
            </a:r>
          </a:p>
          <a:p>
            <a:r>
              <a:rPr lang="ru-RU" sz="2400" dirty="0" err="1"/>
              <a:t>погодостойкость</a:t>
            </a:r>
            <a:r>
              <a:rPr lang="ru-RU" sz="2400" dirty="0"/>
              <a:t>, </a:t>
            </a:r>
          </a:p>
          <a:p>
            <a:r>
              <a:rPr lang="ru-RU" sz="2400" dirty="0"/>
              <a:t>стойкость к водяному пару, </a:t>
            </a:r>
          </a:p>
          <a:p>
            <a:r>
              <a:rPr lang="ru-RU" sz="2400" dirty="0"/>
              <a:t>сушильные свойства, </a:t>
            </a:r>
          </a:p>
          <a:p>
            <a:r>
              <a:rPr lang="ru-RU" sz="2400" dirty="0"/>
              <a:t>точка росы - риски и долговечность.</a:t>
            </a:r>
          </a:p>
          <a:p>
            <a:pPr>
              <a:buNone/>
            </a:pPr>
            <a:r>
              <a:rPr lang="ru-RU" sz="3400" dirty="0">
                <a:cs typeface="Arial"/>
              </a:rPr>
              <a:t>Ветрозащитную пленку крепить лентой, ветрозащитные листы - рейкой</a:t>
            </a:r>
            <a:endParaRPr lang="fi-FI" sz="3400" dirty="0">
              <a:cs typeface="Arial"/>
            </a:endParaRPr>
          </a:p>
          <a:p>
            <a:endParaRPr lang="fi-FI" dirty="0"/>
          </a:p>
        </p:txBody>
      </p:sp>
      <p:pic>
        <p:nvPicPr>
          <p:cNvPr id="6" name="Kuva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2982" y="1171506"/>
            <a:ext cx="2739116" cy="1598747"/>
          </a:xfrm>
          <a:prstGeom prst="roundRect">
            <a:avLst/>
          </a:prstGeom>
        </p:spPr>
      </p:pic>
      <p:pic>
        <p:nvPicPr>
          <p:cNvPr id="7" name="Kuva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2591" y="3257456"/>
            <a:ext cx="2749370" cy="2159022"/>
          </a:xfrm>
          <a:prstGeom prst="roundRect">
            <a:avLst/>
          </a:prstGeom>
        </p:spPr>
      </p:pic>
    </p:spTree>
    <p:extLst>
      <p:ext uri="{BB962C8B-B14F-4D97-AF65-F5344CB8AC3E}">
        <p14:creationId xmlns:p14="http://schemas.microsoft.com/office/powerpoint/2010/main" val="40112933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Правильный выбор ленты</a:t>
            </a:r>
            <a:endParaRPr lang="fi-FI" dirty="0"/>
          </a:p>
        </p:txBody>
      </p:sp>
      <p:sp>
        <p:nvSpPr>
          <p:cNvPr id="3" name="Content Placeholder 2"/>
          <p:cNvSpPr>
            <a:spLocks noGrp="1"/>
          </p:cNvSpPr>
          <p:nvPr>
            <p:ph idx="1"/>
          </p:nvPr>
        </p:nvSpPr>
        <p:spPr>
          <a:xfrm>
            <a:off x="455017" y="1484784"/>
            <a:ext cx="6530999" cy="4558318"/>
          </a:xfrm>
        </p:spPr>
        <p:txBody>
          <a:bodyPr vert="horz" lIns="0" tIns="0" rIns="0" bIns="0" rtlCol="0" anchor="t">
            <a:normAutofit fontScale="92500" lnSpcReduction="20000"/>
          </a:bodyPr>
          <a:lstStyle/>
          <a:p>
            <a:endParaRPr lang="ru-RU" sz="2400" dirty="0"/>
          </a:p>
          <a:p>
            <a:r>
              <a:rPr lang="ru-RU" sz="2400" dirty="0"/>
              <a:t>алюминиевая лента для холодильных камер и саун, вентиляционного оборудования, противопожарных барьеров,… и оконных рам на сложных объектах</a:t>
            </a:r>
          </a:p>
          <a:p>
            <a:r>
              <a:rPr lang="ru-RU" sz="2400" dirty="0"/>
              <a:t> пароизоляционная лента для внутренних швов, оконных рам, уплотнителей сквозных проходов</a:t>
            </a:r>
          </a:p>
          <a:p>
            <a:r>
              <a:rPr lang="ru-RU" sz="2400" dirty="0"/>
              <a:t> ветрозащитные ленты для ветрозащитных пленок, проверять устойчивость к ультрафиолетовому излучению (если без покрытия сразу), также проверить стойкость к водяному пару </a:t>
            </a:r>
          </a:p>
          <a:p>
            <a:r>
              <a:rPr lang="ru-RU" sz="2400" dirty="0"/>
              <a:t>бутиловая лента для герметизации внутри помещений.</a:t>
            </a:r>
            <a:endParaRPr lang="fi-FI" sz="2400" dirty="0"/>
          </a:p>
          <a:p>
            <a:pPr marL="0" indent="0">
              <a:buNone/>
            </a:pPr>
            <a:endParaRPr lang="fi-FI" sz="2400" dirty="0">
              <a:cs typeface="Arial"/>
            </a:endParaRPr>
          </a:p>
          <a:p>
            <a:endParaRPr lang="fi-FI" dirty="0"/>
          </a:p>
          <a:p>
            <a:endParaRPr lang="fi-FI" dirty="0"/>
          </a:p>
        </p:txBody>
      </p:sp>
      <p:pic>
        <p:nvPicPr>
          <p:cNvPr id="8" name="Kuva 7" descr="Kuva, joka sisältää kohteen seinä&#10;&#10;Kuvaus luotu automaattisesti">
            <a:extLst>
              <a:ext uri="{FF2B5EF4-FFF2-40B4-BE49-F238E27FC236}">
                <a16:creationId xmlns:a16="http://schemas.microsoft.com/office/drawing/2014/main" id="{BC420B8E-2A42-4A40-ABBF-C8CF6A4FB9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46464" y="2691900"/>
            <a:ext cx="1553698" cy="1915513"/>
          </a:xfrm>
          <a:prstGeom prst="roundRect">
            <a:avLst/>
          </a:prstGeom>
        </p:spPr>
      </p:pic>
      <p:pic>
        <p:nvPicPr>
          <p:cNvPr id="10" name="Kuva 9" descr="Kuva, joka sisältää kohteen seinä, sisä&#10;&#10;Kuvaus luotu automaattisesti">
            <a:extLst>
              <a:ext uri="{FF2B5EF4-FFF2-40B4-BE49-F238E27FC236}">
                <a16:creationId xmlns:a16="http://schemas.microsoft.com/office/drawing/2014/main" id="{1EF86DA1-8FDB-4439-9193-679B627AD75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43127" y="1177122"/>
            <a:ext cx="1548104" cy="1462152"/>
          </a:xfrm>
          <a:prstGeom prst="roundRect">
            <a:avLst/>
          </a:prstGeom>
        </p:spPr>
      </p:pic>
      <p:pic>
        <p:nvPicPr>
          <p:cNvPr id="12" name="Kuva 11" descr="Kuva, joka sisältää kohteen seinä, sisä&#10;&#10;Kuvaus luotu automaattisesti">
            <a:extLst>
              <a:ext uri="{FF2B5EF4-FFF2-40B4-BE49-F238E27FC236}">
                <a16:creationId xmlns:a16="http://schemas.microsoft.com/office/drawing/2014/main" id="{96A26090-B8EB-4C0F-8BD0-679334FB58E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46320" y="4668175"/>
            <a:ext cx="1555438" cy="1429191"/>
          </a:xfrm>
          <a:prstGeom prst="roundRect">
            <a:avLst/>
          </a:prstGeom>
        </p:spPr>
      </p:pic>
    </p:spTree>
    <p:extLst>
      <p:ext uri="{BB962C8B-B14F-4D97-AF65-F5344CB8AC3E}">
        <p14:creationId xmlns:p14="http://schemas.microsoft.com/office/powerpoint/2010/main" val="6425006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Правильный выбор герметика</a:t>
            </a:r>
            <a:endParaRPr lang="fi-FI" dirty="0"/>
          </a:p>
        </p:txBody>
      </p:sp>
      <p:sp>
        <p:nvSpPr>
          <p:cNvPr id="3" name="Content Placeholder 2"/>
          <p:cNvSpPr>
            <a:spLocks noGrp="1"/>
          </p:cNvSpPr>
          <p:nvPr>
            <p:ph idx="1"/>
          </p:nvPr>
        </p:nvSpPr>
        <p:spPr>
          <a:xfrm>
            <a:off x="288758" y="1082842"/>
            <a:ext cx="6845968" cy="5775159"/>
          </a:xfrm>
        </p:spPr>
        <p:txBody>
          <a:bodyPr vert="horz" lIns="0" tIns="0" rIns="0" bIns="0" rtlCol="0" anchor="t">
            <a:normAutofit fontScale="55000" lnSpcReduction="20000"/>
          </a:bodyPr>
          <a:lstStyle/>
          <a:p>
            <a:pPr marL="514350" indent="-514350">
              <a:buFont typeface="+mj-lt"/>
              <a:buAutoNum type="arabicPeriod"/>
            </a:pPr>
            <a:r>
              <a:rPr lang="ru-RU" b="1" dirty="0"/>
              <a:t>Битумная масса </a:t>
            </a:r>
            <a:r>
              <a:rPr lang="ru-RU" dirty="0"/>
              <a:t>используется, например, для приклеивания слоев рубероида, заделки отверстий и проходов.</a:t>
            </a:r>
          </a:p>
          <a:p>
            <a:pPr marL="514350" indent="-514350">
              <a:buFont typeface="+mj-lt"/>
              <a:buAutoNum type="arabicPeriod"/>
            </a:pPr>
            <a:r>
              <a:rPr lang="ru-RU" b="1" dirty="0"/>
              <a:t>Силикон для влажных помещений </a:t>
            </a:r>
            <a:r>
              <a:rPr lang="ru-RU" dirty="0"/>
              <a:t>используется для стыков и швов, которые подвергаются воздействию воды, например, на кухнях и в туалетах. </a:t>
            </a:r>
          </a:p>
          <a:p>
            <a:pPr marL="514350" indent="-514350">
              <a:buFont typeface="+mj-lt"/>
              <a:buAutoNum type="arabicPeriod"/>
            </a:pPr>
            <a:r>
              <a:rPr lang="ru-RU" b="1" dirty="0"/>
              <a:t>Стеклянный силикон </a:t>
            </a:r>
            <a:r>
              <a:rPr lang="ru-RU" dirty="0"/>
              <a:t>используется, например, для крепления зеркал. Продукт на основе уксуса может разъедать пористые поверхности. </a:t>
            </a:r>
          </a:p>
          <a:p>
            <a:pPr marL="514350" indent="-514350">
              <a:buFont typeface="+mj-lt"/>
              <a:buAutoNum type="arabicPeriod"/>
            </a:pPr>
            <a:r>
              <a:rPr lang="ru-RU" b="1" dirty="0"/>
              <a:t>Противопожарный шов </a:t>
            </a:r>
            <a:r>
              <a:rPr lang="ru-RU" dirty="0"/>
              <a:t>применяется для герметизации дверок каминов и духовок, выдерживает температуру до 1200 ° C. В уплотнениях вводов в блочных конструкциях – специальные огнезащитные герметики.</a:t>
            </a:r>
            <a:endParaRPr lang="fi-FI" dirty="0">
              <a:cs typeface="Arial"/>
            </a:endParaRPr>
          </a:p>
          <a:p>
            <a:pPr marL="514350" indent="-514350">
              <a:buFont typeface="+mj-lt"/>
              <a:buAutoNum type="arabicPeriod"/>
            </a:pPr>
            <a:r>
              <a:rPr lang="ru-RU" b="1" dirty="0"/>
              <a:t>Полиуретановая масса </a:t>
            </a:r>
            <a:r>
              <a:rPr lang="ru-RU" dirty="0"/>
              <a:t>прочная, эластичная, и прилипает ко всему. Используется только на открытом воздухе, поскольку испаряет </a:t>
            </a:r>
            <a:r>
              <a:rPr lang="ru-RU" dirty="0" err="1"/>
              <a:t>изоцианатные</a:t>
            </a:r>
            <a:r>
              <a:rPr lang="ru-RU" dirty="0"/>
              <a:t> газы. </a:t>
            </a:r>
          </a:p>
          <a:p>
            <a:pPr marL="514350" indent="-514350">
              <a:buFont typeface="+mj-lt"/>
              <a:buAutoNum type="arabicPeriod"/>
            </a:pPr>
            <a:r>
              <a:rPr lang="ru-RU" b="1" dirty="0"/>
              <a:t>Полимерный герметик MS </a:t>
            </a:r>
            <a:r>
              <a:rPr lang="ru-RU" dirty="0"/>
              <a:t>(</a:t>
            </a:r>
            <a:r>
              <a:rPr lang="fi-FI" dirty="0" err="1"/>
              <a:t>Marine</a:t>
            </a:r>
            <a:r>
              <a:rPr lang="ru-RU" dirty="0"/>
              <a:t>) создает прочные и поддающиеся шлифовке швы. Может использоваться как на открытом воздухе, так и в помещении. </a:t>
            </a:r>
            <a:endParaRPr lang="fi-FI" dirty="0"/>
          </a:p>
          <a:p>
            <a:pPr marL="514350" indent="-514350">
              <a:buFont typeface="+mj-lt"/>
              <a:buAutoNum type="arabicPeriod"/>
            </a:pPr>
            <a:r>
              <a:rPr lang="ru-RU" b="1" dirty="0"/>
              <a:t>Акриловый герметик </a:t>
            </a:r>
            <a:r>
              <a:rPr lang="ru-RU" dirty="0"/>
              <a:t>используется для очистки стыков между разными материалами. Сначала он гибкий, но с возрастом трескается. </a:t>
            </a:r>
          </a:p>
          <a:p>
            <a:pPr marL="514350" indent="-514350">
              <a:buFont typeface="+mj-lt"/>
              <a:buAutoNum type="arabicPeriod"/>
            </a:pPr>
            <a:r>
              <a:rPr lang="ru-RU" b="1" dirty="0"/>
              <a:t>Строительная шовная масса </a:t>
            </a:r>
            <a:r>
              <a:rPr lang="ru-RU" dirty="0"/>
              <a:t>очень эластична.  Сцепляется практически со всеми поверхностями, подходит для наружного и внутреннего применения, может окрашиваться и выдерживать большие перепады температур.</a:t>
            </a:r>
            <a:endParaRPr lang="fi-FI" dirty="0">
              <a:cs typeface="Arial"/>
            </a:endParaRPr>
          </a:p>
        </p:txBody>
      </p:sp>
      <p:pic>
        <p:nvPicPr>
          <p:cNvPr id="4" name="Kuva 4" descr="Kuva, joka sisältää kohteen pullo, sisä, pöytä, ylitetty&#10;&#10;Kuvaus luotu, erittäin korkea luotettavuus">
            <a:extLst>
              <a:ext uri="{FF2B5EF4-FFF2-40B4-BE49-F238E27FC236}">
                <a16:creationId xmlns:a16="http://schemas.microsoft.com/office/drawing/2014/main" id="{38D5E0DA-709E-4A33-86FE-BAAD08C0FEB5}"/>
              </a:ext>
            </a:extLst>
          </p:cNvPr>
          <p:cNvPicPr>
            <a:picLocks noChangeAspect="1"/>
          </p:cNvPicPr>
          <p:nvPr/>
        </p:nvPicPr>
        <p:blipFill>
          <a:blip r:embed="rId3" cstate="print"/>
          <a:stretch>
            <a:fillRect/>
          </a:stretch>
        </p:blipFill>
        <p:spPr>
          <a:xfrm>
            <a:off x="7030316" y="1210541"/>
            <a:ext cx="1666875" cy="1943100"/>
          </a:xfrm>
          <a:prstGeom prst="rect">
            <a:avLst/>
          </a:prstGeom>
        </p:spPr>
      </p:pic>
    </p:spTree>
    <p:extLst>
      <p:ext uri="{BB962C8B-B14F-4D97-AF65-F5344CB8AC3E}">
        <p14:creationId xmlns:p14="http://schemas.microsoft.com/office/powerpoint/2010/main" val="15515905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Kuva 21" descr="Kuva, joka sisältää kohteen keltainen, taso, lentokone, lanka&#10;&#10;Kuvaus luotu, erittäin korkea luotettavuus">
            <a:extLst>
              <a:ext uri="{FF2B5EF4-FFF2-40B4-BE49-F238E27FC236}">
                <a16:creationId xmlns:a16="http://schemas.microsoft.com/office/drawing/2014/main" id="{39DD25B9-3C69-4827-9113-8F7B2D6957FE}"/>
              </a:ext>
            </a:extLst>
          </p:cNvPr>
          <p:cNvPicPr>
            <a:picLocks noChangeAspect="1"/>
          </p:cNvPicPr>
          <p:nvPr/>
        </p:nvPicPr>
        <p:blipFill>
          <a:blip r:embed="rId3" cstate="print"/>
          <a:stretch>
            <a:fillRect/>
          </a:stretch>
        </p:blipFill>
        <p:spPr>
          <a:xfrm>
            <a:off x="6247985" y="3668454"/>
            <a:ext cx="2463144" cy="1894230"/>
          </a:xfrm>
          <a:prstGeom prst="rect">
            <a:avLst/>
          </a:prstGeom>
        </p:spPr>
      </p:pic>
      <p:sp>
        <p:nvSpPr>
          <p:cNvPr id="2" name="Title 1"/>
          <p:cNvSpPr>
            <a:spLocks noGrp="1"/>
          </p:cNvSpPr>
          <p:nvPr>
            <p:ph type="title"/>
          </p:nvPr>
        </p:nvSpPr>
        <p:spPr>
          <a:xfrm>
            <a:off x="304801" y="476250"/>
            <a:ext cx="8632370" cy="588963"/>
          </a:xfrm>
        </p:spPr>
        <p:txBody>
          <a:bodyPr>
            <a:noAutofit/>
          </a:bodyPr>
          <a:lstStyle/>
          <a:p>
            <a:r>
              <a:rPr lang="ru-RU" dirty="0"/>
              <a:t>Факторы </a:t>
            </a:r>
            <a:r>
              <a:rPr lang="ru-RU" dirty="0" err="1"/>
              <a:t>выбоа</a:t>
            </a:r>
            <a:r>
              <a:rPr lang="ru-RU" dirty="0"/>
              <a:t> лент и </a:t>
            </a:r>
            <a:r>
              <a:rPr lang="ru-RU" dirty="0" err="1"/>
              <a:t>герметиков</a:t>
            </a:r>
            <a:br>
              <a:rPr lang="ru-RU" dirty="0"/>
            </a:br>
            <a:endParaRPr lang="fi-FI" dirty="0"/>
          </a:p>
        </p:txBody>
      </p:sp>
      <p:sp>
        <p:nvSpPr>
          <p:cNvPr id="3" name="Content Placeholder 2"/>
          <p:cNvSpPr>
            <a:spLocks noGrp="1"/>
          </p:cNvSpPr>
          <p:nvPr>
            <p:ph idx="1"/>
          </p:nvPr>
        </p:nvSpPr>
        <p:spPr>
          <a:xfrm>
            <a:off x="1340428" y="1308289"/>
            <a:ext cx="7335982" cy="4479447"/>
          </a:xfrm>
        </p:spPr>
        <p:txBody>
          <a:bodyPr>
            <a:normAutofit fontScale="85000" lnSpcReduction="20000"/>
          </a:bodyPr>
          <a:lstStyle/>
          <a:p>
            <a:endParaRPr lang="fi-FI" sz="2600" dirty="0"/>
          </a:p>
          <a:p>
            <a:r>
              <a:rPr lang="ru-RU" sz="2400" dirty="0"/>
              <a:t>совместимость с основанием и покрытием </a:t>
            </a:r>
          </a:p>
          <a:p>
            <a:r>
              <a:rPr lang="ru-RU" sz="2400" dirty="0"/>
              <a:t>сопротивление водяному пару </a:t>
            </a:r>
          </a:p>
          <a:p>
            <a:r>
              <a:rPr lang="ru-RU" sz="2400" dirty="0"/>
              <a:t>водостойкость / влагостойкость </a:t>
            </a:r>
          </a:p>
          <a:p>
            <a:r>
              <a:rPr lang="ru-RU" sz="2400" dirty="0"/>
              <a:t>УФ стойкость </a:t>
            </a:r>
          </a:p>
          <a:p>
            <a:r>
              <a:rPr lang="ru-RU" sz="2400" dirty="0"/>
              <a:t>сила схватывания</a:t>
            </a:r>
          </a:p>
          <a:p>
            <a:r>
              <a:rPr lang="ru-RU" sz="2400" dirty="0"/>
              <a:t>сопротивление на растяжение</a:t>
            </a:r>
          </a:p>
          <a:p>
            <a:r>
              <a:rPr lang="ru-RU" sz="2400" dirty="0"/>
              <a:t> термостойкость, </a:t>
            </a:r>
          </a:p>
          <a:p>
            <a:r>
              <a:rPr lang="ru-RU" sz="2400" dirty="0"/>
              <a:t>морозостойкость (дачи) т</a:t>
            </a:r>
          </a:p>
          <a:p>
            <a:r>
              <a:rPr lang="ru-RU" sz="2400" dirty="0"/>
              <a:t>температурный режим монтажа</a:t>
            </a:r>
          </a:p>
          <a:p>
            <a:r>
              <a:rPr lang="ru-RU" sz="2400" dirty="0"/>
              <a:t>огнестойкость </a:t>
            </a:r>
          </a:p>
          <a:p>
            <a:r>
              <a:rPr lang="ru-RU" sz="2400" dirty="0"/>
              <a:t>срок службы, гарантийный срок </a:t>
            </a:r>
          </a:p>
          <a:p>
            <a:r>
              <a:rPr lang="ru-RU" sz="2400" dirty="0"/>
              <a:t>сертифицировано или нет (DIN 4108/7)</a:t>
            </a:r>
            <a:endParaRPr lang="fi-FI" sz="2600" dirty="0"/>
          </a:p>
          <a:p>
            <a:pPr marL="0" indent="0">
              <a:buNone/>
            </a:pPr>
            <a:endParaRPr lang="fi-FI"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200" y="1082542"/>
            <a:ext cx="880410" cy="49523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6248" y="2105496"/>
            <a:ext cx="708180" cy="70524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989" y="3017891"/>
            <a:ext cx="774915" cy="55333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6042" y="3745774"/>
            <a:ext cx="643988" cy="64398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8148" y="5518306"/>
            <a:ext cx="631993" cy="615744"/>
          </a:xfrm>
          <a:prstGeom prst="rect">
            <a:avLst/>
          </a:prstGeom>
        </p:spPr>
      </p:pic>
      <p:pic>
        <p:nvPicPr>
          <p:cNvPr id="6" name="Kuva 6" descr="Kuva, joka sisältää kohteen kuppi, kahvi, sisä, pöytä&#10;&#10;Kuvaus luotu, erittäin korkea luotettavuus">
            <a:extLst>
              <a:ext uri="{FF2B5EF4-FFF2-40B4-BE49-F238E27FC236}">
                <a16:creationId xmlns:a16="http://schemas.microsoft.com/office/drawing/2014/main" id="{E18C05A2-AEA4-4E8C-B48F-113861FA9895}"/>
              </a:ext>
            </a:extLst>
          </p:cNvPr>
          <p:cNvPicPr>
            <a:picLocks noChangeAspect="1"/>
          </p:cNvPicPr>
          <p:nvPr/>
        </p:nvPicPr>
        <p:blipFill>
          <a:blip r:embed="rId9" cstate="print"/>
          <a:stretch>
            <a:fillRect/>
          </a:stretch>
        </p:blipFill>
        <p:spPr>
          <a:xfrm>
            <a:off x="6774102" y="2198735"/>
            <a:ext cx="1685925" cy="1381125"/>
          </a:xfrm>
          <a:prstGeom prst="rect">
            <a:avLst/>
          </a:prstGeom>
        </p:spPr>
      </p:pic>
      <p:pic>
        <p:nvPicPr>
          <p:cNvPr id="4" name="Kuva 3">
            <a:extLst>
              <a:ext uri="{FF2B5EF4-FFF2-40B4-BE49-F238E27FC236}">
                <a16:creationId xmlns:a16="http://schemas.microsoft.com/office/drawing/2014/main" id="{76099EB9-8AEB-48D3-B5ED-73FF059184BE}"/>
              </a:ext>
            </a:extLst>
          </p:cNvPr>
          <p:cNvPicPr>
            <a:picLocks noChangeAspect="1"/>
          </p:cNvPicPr>
          <p:nvPr/>
        </p:nvPicPr>
        <p:blipFill>
          <a:blip r:embed="rId10" cstate="print"/>
          <a:stretch>
            <a:fillRect/>
          </a:stretch>
        </p:blipFill>
        <p:spPr>
          <a:xfrm>
            <a:off x="156117" y="4627758"/>
            <a:ext cx="1004627" cy="576009"/>
          </a:xfrm>
          <a:prstGeom prst="rect">
            <a:avLst/>
          </a:prstGeom>
        </p:spPr>
      </p:pic>
      <p:pic>
        <p:nvPicPr>
          <p:cNvPr id="13" name="Picture 7">
            <a:extLst>
              <a:ext uri="{FF2B5EF4-FFF2-40B4-BE49-F238E27FC236}">
                <a16:creationId xmlns:a16="http://schemas.microsoft.com/office/drawing/2014/main" id="{F14F2ED9-F8FF-43BF-AEAE-765A9A7A3A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390" y="1558327"/>
            <a:ext cx="880410" cy="495230"/>
          </a:xfrm>
          <a:prstGeom prst="rect">
            <a:avLst/>
          </a:prstGeom>
        </p:spPr>
      </p:pic>
      <p:sp>
        <p:nvSpPr>
          <p:cNvPr id="14" name="TextBox 3">
            <a:extLst>
              <a:ext uri="{FF2B5EF4-FFF2-40B4-BE49-F238E27FC236}">
                <a16:creationId xmlns:a16="http://schemas.microsoft.com/office/drawing/2014/main" id="{1B9F1D43-2DBD-4C0C-8B74-FB081555DF9D}"/>
              </a:ext>
            </a:extLst>
          </p:cNvPr>
          <p:cNvSpPr txBox="1"/>
          <p:nvPr/>
        </p:nvSpPr>
        <p:spPr>
          <a:xfrm>
            <a:off x="1246908" y="5658580"/>
            <a:ext cx="7741230" cy="830997"/>
          </a:xfrm>
          <a:prstGeom prst="rect">
            <a:avLst/>
          </a:prstGeom>
          <a:noFill/>
        </p:spPr>
        <p:txBody>
          <a:bodyPr wrap="square" rtlCol="0">
            <a:spAutoFit/>
          </a:bodyPr>
          <a:lstStyle/>
          <a:p>
            <a:r>
              <a:rPr lang="ru-RU" sz="2400" dirty="0"/>
              <a:t>ПРОЧЕСТЬ И ВЫПОЛНЯТЬ ИНСТРУКЦИИ ИЗГОТОВИТЕЛЯ</a:t>
            </a:r>
            <a:endParaRPr lang="fi-FI" sz="2400" dirty="0"/>
          </a:p>
        </p:txBody>
      </p:sp>
    </p:spTree>
    <p:extLst>
      <p:ext uri="{BB962C8B-B14F-4D97-AF65-F5344CB8AC3E}">
        <p14:creationId xmlns:p14="http://schemas.microsoft.com/office/powerpoint/2010/main" val="9639958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1" y="276727"/>
            <a:ext cx="8783051" cy="1352074"/>
          </a:xfrm>
        </p:spPr>
        <p:txBody>
          <a:bodyPr/>
          <a:lstStyle/>
          <a:p>
            <a:r>
              <a:rPr lang="ru-RU" dirty="0"/>
              <a:t>Напольные материалы, стяжки и клеи</a:t>
            </a:r>
            <a:endParaRPr lang="fi-FI" dirty="0"/>
          </a:p>
        </p:txBody>
      </p:sp>
      <p:sp>
        <p:nvSpPr>
          <p:cNvPr id="3" name="Content Placeholder 2"/>
          <p:cNvSpPr>
            <a:spLocks noGrp="1"/>
          </p:cNvSpPr>
          <p:nvPr>
            <p:ph idx="1"/>
          </p:nvPr>
        </p:nvSpPr>
        <p:spPr>
          <a:xfrm>
            <a:off x="372978" y="950494"/>
            <a:ext cx="7218947" cy="5101389"/>
          </a:xfrm>
        </p:spPr>
        <p:txBody>
          <a:bodyPr vert="horz" lIns="0" tIns="0" rIns="0" bIns="0" rtlCol="0" anchor="t">
            <a:noAutofit/>
          </a:bodyPr>
          <a:lstStyle/>
          <a:p>
            <a:r>
              <a:rPr lang="ru-RU" sz="2000" dirty="0"/>
              <a:t>Перед нанесением покрытия на бетонные полы необходимо измерить влажность основания. Разные материалы требуют разной сушки </a:t>
            </a:r>
          </a:p>
          <a:p>
            <a:r>
              <a:rPr lang="ru-RU" sz="2000" dirty="0"/>
              <a:t>Покрытия и клеи могут вступать в химическую реакцию с бетоном, выделяя летучие органические соединения (</a:t>
            </a:r>
            <a:r>
              <a:rPr lang="fi-FI" sz="2000" dirty="0"/>
              <a:t>V</a:t>
            </a:r>
            <a:r>
              <a:rPr lang="ru-RU" sz="2000" dirty="0"/>
              <a:t>ОС) . </a:t>
            </a:r>
          </a:p>
          <a:p>
            <a:r>
              <a:rPr lang="ru-RU" sz="2000" dirty="0"/>
              <a:t>Слабощелочная стяжка на бетонной основе толщиной несколько мм предотвращает химическую реакцию </a:t>
            </a:r>
          </a:p>
          <a:p>
            <a:r>
              <a:rPr lang="ru-RU" sz="2000" dirty="0"/>
              <a:t>Покрытия, клеи и наполнители должны быть совместимыми, т. е. Одного семейства продуктов.</a:t>
            </a:r>
          </a:p>
          <a:p>
            <a:r>
              <a:rPr lang="ru-RU" sz="2000" dirty="0"/>
              <a:t>Хороший плиточный раствор </a:t>
            </a:r>
          </a:p>
          <a:p>
            <a:pPr>
              <a:buNone/>
            </a:pPr>
            <a:r>
              <a:rPr lang="ru-RU" sz="2000" dirty="0"/>
              <a:t>	- выдерживает усадку бетона </a:t>
            </a:r>
            <a:endParaRPr lang="fi-FI" sz="2000" dirty="0"/>
          </a:p>
          <a:p>
            <a:pPr>
              <a:buNone/>
            </a:pPr>
            <a:r>
              <a:rPr lang="fi-FI" sz="2000" dirty="0"/>
              <a:t>	   </a:t>
            </a:r>
            <a:r>
              <a:rPr lang="ru-RU" sz="2000" dirty="0"/>
              <a:t>при высыхании   </a:t>
            </a:r>
            <a:endParaRPr lang="fi-FI" sz="2000" dirty="0"/>
          </a:p>
          <a:p>
            <a:pPr>
              <a:buNone/>
            </a:pPr>
            <a:r>
              <a:rPr lang="fi-FI" sz="2000" dirty="0"/>
              <a:t>	- </a:t>
            </a:r>
            <a:r>
              <a:rPr lang="ru-RU" sz="2000" dirty="0"/>
              <a:t>действует как несущий слой </a:t>
            </a:r>
            <a:endParaRPr lang="fi-FI" sz="2000" dirty="0"/>
          </a:p>
          <a:p>
            <a:pPr>
              <a:buNone/>
            </a:pPr>
            <a:r>
              <a:rPr lang="fi-FI" sz="2000" dirty="0"/>
              <a:t>	- </a:t>
            </a:r>
            <a:r>
              <a:rPr lang="ru-RU" sz="2000" dirty="0"/>
              <a:t>совместим с гидроизоляцией</a:t>
            </a:r>
            <a:endParaRPr lang="fi-FI" sz="2000" dirty="0">
              <a:cs typeface="Arial"/>
            </a:endParaRPr>
          </a:p>
          <a:p>
            <a:pPr lvl="1">
              <a:buNone/>
            </a:pPr>
            <a:endParaRPr lang="fi-FI" sz="2000" dirty="0">
              <a:cs typeface="Arial"/>
            </a:endParaRPr>
          </a:p>
          <a:p>
            <a:endParaRPr lang="fi-FI" sz="2400" dirty="0">
              <a:cs typeface="Arial"/>
            </a:endParaRPr>
          </a:p>
          <a:p>
            <a:endParaRPr lang="fi-FI" dirty="0"/>
          </a:p>
          <a:p>
            <a:pPr lvl="1"/>
            <a:endParaRPr lang="fi-FI" dirty="0"/>
          </a:p>
        </p:txBody>
      </p:sp>
      <p:pic>
        <p:nvPicPr>
          <p:cNvPr id="4" name="Kuva 3">
            <a:extLst>
              <a:ext uri="{FF2B5EF4-FFF2-40B4-BE49-F238E27FC236}">
                <a16:creationId xmlns:a16="http://schemas.microsoft.com/office/drawing/2014/main" id="{AECACEDB-782E-4381-995D-CA20D92F5486}"/>
              </a:ext>
            </a:extLst>
          </p:cNvPr>
          <p:cNvPicPr>
            <a:picLocks noChangeAspect="1"/>
          </p:cNvPicPr>
          <p:nvPr/>
        </p:nvPicPr>
        <p:blipFill>
          <a:blip r:embed="rId3" cstate="print"/>
          <a:stretch>
            <a:fillRect/>
          </a:stretch>
        </p:blipFill>
        <p:spPr>
          <a:xfrm>
            <a:off x="5784112" y="4475900"/>
            <a:ext cx="3264196" cy="1628542"/>
          </a:xfrm>
          <a:prstGeom prst="roundRect">
            <a:avLst/>
          </a:prstGeom>
        </p:spPr>
      </p:pic>
    </p:spTree>
    <p:extLst>
      <p:ext uri="{BB962C8B-B14F-4D97-AF65-F5344CB8AC3E}">
        <p14:creationId xmlns:p14="http://schemas.microsoft.com/office/powerpoint/2010/main" val="3869188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Что может «пойти не так»</a:t>
            </a:r>
            <a:r>
              <a:rPr lang="fi-FI" dirty="0"/>
              <a:t>?</a:t>
            </a:r>
          </a:p>
        </p:txBody>
      </p:sp>
      <p:sp>
        <p:nvSpPr>
          <p:cNvPr id="3" name="Content Placeholder 2"/>
          <p:cNvSpPr>
            <a:spLocks noGrp="1"/>
          </p:cNvSpPr>
          <p:nvPr>
            <p:ph idx="1"/>
          </p:nvPr>
        </p:nvSpPr>
        <p:spPr>
          <a:xfrm>
            <a:off x="457200" y="1188720"/>
            <a:ext cx="8229600" cy="5193030"/>
          </a:xfrm>
        </p:spPr>
        <p:txBody>
          <a:bodyPr>
            <a:normAutofit lnSpcReduction="10000"/>
          </a:bodyPr>
          <a:lstStyle/>
          <a:p>
            <a:r>
              <a:rPr lang="ru-RU" sz="2400" dirty="0"/>
              <a:t>слишком влажная или сухая основа </a:t>
            </a:r>
          </a:p>
          <a:p>
            <a:r>
              <a:rPr lang="ru-RU" sz="2400" dirty="0"/>
              <a:t>слишком холодная или теплая основа </a:t>
            </a:r>
          </a:p>
          <a:p>
            <a:r>
              <a:rPr lang="ru-RU" sz="2400" dirty="0"/>
              <a:t>пыльное основа </a:t>
            </a:r>
          </a:p>
          <a:p>
            <a:r>
              <a:rPr lang="ru-RU" sz="2400" dirty="0"/>
              <a:t>нижняя основа не прикреплена к основанию </a:t>
            </a:r>
          </a:p>
          <a:p>
            <a:r>
              <a:rPr lang="ru-RU" sz="2400" dirty="0"/>
              <a:t>изделия не подходят друг к другу, например, стекловолоконная лента не устойчива к бетону и / или гидроизоляция не прилипает к силикону </a:t>
            </a:r>
          </a:p>
          <a:p>
            <a:r>
              <a:rPr lang="ru-RU" sz="2400" dirty="0"/>
              <a:t>разрывы стыков (бетон со временем дает усадку) </a:t>
            </a:r>
          </a:p>
          <a:p>
            <a:r>
              <a:rPr lang="ru-RU" sz="2400" dirty="0"/>
              <a:t>шовная лента не прикрепляется к основе, например, на внешних углах </a:t>
            </a:r>
          </a:p>
          <a:p>
            <a:r>
              <a:rPr lang="ru-RU" sz="2400" dirty="0"/>
              <a:t>неправильно выбрано изделие</a:t>
            </a:r>
            <a:endParaRPr lang="fi-FI" sz="2400" dirty="0"/>
          </a:p>
          <a:p>
            <a:endParaRPr lang="fi-FI" sz="2400" dirty="0"/>
          </a:p>
          <a:p>
            <a:pPr marL="0" indent="0">
              <a:buNone/>
            </a:pPr>
            <a:r>
              <a:rPr lang="fi-FI" sz="2400" dirty="0"/>
              <a:t>LUE VALMISTAJAN OHJEET JA NOUDATA NIITÄ</a:t>
            </a:r>
            <a:endParaRPr lang="fi-FI" dirty="0"/>
          </a:p>
        </p:txBody>
      </p:sp>
    </p:spTree>
    <p:extLst>
      <p:ext uri="{BB962C8B-B14F-4D97-AF65-F5344CB8AC3E}">
        <p14:creationId xmlns:p14="http://schemas.microsoft.com/office/powerpoint/2010/main" val="3061873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sz="4000" dirty="0"/>
              <a:t>Основания герметизации</a:t>
            </a:r>
            <a:r>
              <a:rPr lang="fi-FI" sz="4000" dirty="0"/>
              <a:t>?</a:t>
            </a:r>
            <a:br>
              <a:rPr lang="fi-FI" dirty="0"/>
            </a:br>
            <a:br>
              <a:rPr lang="fi-FI" dirty="0"/>
            </a:br>
            <a:endParaRPr lang="fi-FI" dirty="0"/>
          </a:p>
        </p:txBody>
      </p:sp>
      <p:sp>
        <p:nvSpPr>
          <p:cNvPr id="3" name="Content Placeholder 2"/>
          <p:cNvSpPr>
            <a:spLocks noGrp="1"/>
          </p:cNvSpPr>
          <p:nvPr>
            <p:ph idx="1"/>
          </p:nvPr>
        </p:nvSpPr>
        <p:spPr>
          <a:xfrm>
            <a:off x="455017" y="1484784"/>
            <a:ext cx="6211493" cy="4558318"/>
          </a:xfrm>
        </p:spPr>
        <p:txBody>
          <a:bodyPr>
            <a:normAutofit fontScale="92500" lnSpcReduction="20000"/>
          </a:bodyPr>
          <a:lstStyle/>
          <a:p>
            <a:r>
              <a:rPr lang="ru-RU" dirty="0" err="1"/>
              <a:t>Энергоэффективность</a:t>
            </a:r>
            <a:r>
              <a:rPr lang="ru-RU" dirty="0"/>
              <a:t>, отсутствие утечек тепла</a:t>
            </a:r>
          </a:p>
          <a:p>
            <a:r>
              <a:rPr lang="ru-RU" dirty="0"/>
              <a:t>Контроль вентиляции, хороший воздух в помещении</a:t>
            </a:r>
          </a:p>
          <a:p>
            <a:r>
              <a:rPr lang="ru-RU" dirty="0"/>
              <a:t>Отсутствие передачи влаги к конструкциям из отверстий и швов</a:t>
            </a:r>
          </a:p>
          <a:p>
            <a:r>
              <a:rPr lang="ru-RU" dirty="0"/>
              <a:t>Предотвращение прохождения почвенных и конструкционных загрязнений</a:t>
            </a:r>
          </a:p>
          <a:p>
            <a:r>
              <a:rPr lang="ru-RU" sz="1900" dirty="0"/>
              <a:t>радон</a:t>
            </a:r>
          </a:p>
          <a:p>
            <a:r>
              <a:rPr lang="ru-RU" sz="1900" dirty="0"/>
              <a:t>летучие органические соединения (</a:t>
            </a:r>
            <a:r>
              <a:rPr lang="fi-FI" sz="1900" dirty="0"/>
              <a:t>V</a:t>
            </a:r>
            <a:r>
              <a:rPr lang="ru-RU" sz="1900" dirty="0"/>
              <a:t>ОС)</a:t>
            </a:r>
          </a:p>
          <a:p>
            <a:r>
              <a:rPr lang="ru-RU" sz="1900" dirty="0"/>
              <a:t>микробы и их токсины</a:t>
            </a:r>
          </a:p>
          <a:p>
            <a:r>
              <a:rPr lang="ru-RU" sz="1900" dirty="0"/>
              <a:t>в старых зданиях ПАУ, например, как угольный пек.</a:t>
            </a:r>
            <a:endParaRPr lang="fi-FI" sz="1900" dirty="0"/>
          </a:p>
        </p:txBody>
      </p:sp>
      <p:pic>
        <p:nvPicPr>
          <p:cNvPr id="7" name="Kuva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26610" y="1102826"/>
            <a:ext cx="2310517" cy="1992106"/>
          </a:xfrm>
          <a:prstGeom prst="roundRect">
            <a:avLst/>
          </a:prstGeom>
        </p:spPr>
      </p:pic>
      <p:pic>
        <p:nvPicPr>
          <p:cNvPr id="8" name="Kuva 7">
            <a:extLst>
              <a:ext uri="{FF2B5EF4-FFF2-40B4-BE49-F238E27FC236}">
                <a16:creationId xmlns:a16="http://schemas.microsoft.com/office/drawing/2014/main" id="{2AB64548-9828-40C8-A69A-46333A3364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26610" y="3432243"/>
            <a:ext cx="2310517" cy="2562700"/>
          </a:xfrm>
          <a:prstGeom prst="roundRect">
            <a:avLst/>
          </a:prstGeom>
        </p:spPr>
      </p:pic>
    </p:spTree>
    <p:extLst>
      <p:ext uri="{BB962C8B-B14F-4D97-AF65-F5344CB8AC3E}">
        <p14:creationId xmlns:p14="http://schemas.microsoft.com/office/powerpoint/2010/main" val="12325907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800" dirty="0"/>
              <a:t>Вопрос для размышления: как влияет на качество толщина изоляции? </a:t>
            </a:r>
            <a:endParaRPr lang="fi-FI" sz="2800" dirty="0"/>
          </a:p>
        </p:txBody>
      </p:sp>
      <p:sp>
        <p:nvSpPr>
          <p:cNvPr id="3" name="Content Placeholder 2"/>
          <p:cNvSpPr>
            <a:spLocks noGrp="1"/>
          </p:cNvSpPr>
          <p:nvPr>
            <p:ph idx="1"/>
          </p:nvPr>
        </p:nvSpPr>
        <p:spPr>
          <a:xfrm>
            <a:off x="457200" y="1773238"/>
            <a:ext cx="6485021" cy="4459119"/>
          </a:xfrm>
        </p:spPr>
        <p:txBody>
          <a:bodyPr>
            <a:normAutofit fontScale="85000" lnSpcReduction="10000"/>
          </a:bodyPr>
          <a:lstStyle/>
          <a:p>
            <a:r>
              <a:rPr lang="ru-RU" dirty="0"/>
              <a:t>Уменьшается утечка тепла из здания, что охлаждает внешние части конструкций, замедляет высыхание конструкций и снижает их отказоустойчивость. </a:t>
            </a:r>
          </a:p>
          <a:p>
            <a:r>
              <a:rPr lang="ru-RU" dirty="0"/>
              <a:t>Поэтому </a:t>
            </a:r>
            <a:r>
              <a:rPr lang="ru-RU" dirty="0" err="1"/>
              <a:t>влагочувствительные</a:t>
            </a:r>
            <a:r>
              <a:rPr lang="ru-RU" dirty="0"/>
              <a:t> конструкции необходимо защищать теплоизоляционной ветровой защитой, а </a:t>
            </a:r>
            <a:r>
              <a:rPr lang="ru-RU" dirty="0" err="1"/>
              <a:t>пароизоляцию</a:t>
            </a:r>
            <a:r>
              <a:rPr lang="ru-RU" dirty="0"/>
              <a:t> ограждающих конструкций здания и ветровую защиту следует устанавливать особо плотно. </a:t>
            </a:r>
          </a:p>
          <a:p>
            <a:r>
              <a:rPr lang="ru-RU" dirty="0"/>
              <a:t>чтобы исключить распространение микробов  и чтобы воздух в помещении был здоровым.</a:t>
            </a:r>
            <a:endParaRPr lang="fi-FI"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6876256" y="1844824"/>
            <a:ext cx="1584176" cy="331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iruutu 4">
            <a:extLst>
              <a:ext uri="{FF2B5EF4-FFF2-40B4-BE49-F238E27FC236}">
                <a16:creationId xmlns:a16="http://schemas.microsoft.com/office/drawing/2014/main" id="{5F1B0EB1-CA60-408F-9E0E-A79AB8B437CE}"/>
              </a:ext>
            </a:extLst>
          </p:cNvPr>
          <p:cNvSpPr txBox="1"/>
          <p:nvPr/>
        </p:nvSpPr>
        <p:spPr>
          <a:xfrm rot="16200000">
            <a:off x="8378065" y="5177927"/>
            <a:ext cx="1067921" cy="246221"/>
          </a:xfrm>
          <a:prstGeom prst="rect">
            <a:avLst/>
          </a:prstGeom>
          <a:noFill/>
        </p:spPr>
        <p:txBody>
          <a:bodyPr wrap="none" rtlCol="0">
            <a:spAutoFit/>
          </a:bodyPr>
          <a:lstStyle/>
          <a:p>
            <a:r>
              <a:rPr lang="fi-FI" sz="1000">
                <a:solidFill>
                  <a:schemeClr val="tx2">
                    <a:lumMod val="50000"/>
                    <a:lumOff val="50000"/>
                  </a:schemeClr>
                </a:solidFill>
              </a:rPr>
              <a:t>© Heidi Sumkin</a:t>
            </a:r>
          </a:p>
        </p:txBody>
      </p:sp>
    </p:spTree>
    <p:extLst>
      <p:ext uri="{BB962C8B-B14F-4D97-AF65-F5344CB8AC3E}">
        <p14:creationId xmlns:p14="http://schemas.microsoft.com/office/powerpoint/2010/main" val="70061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ru-RU" dirty="0"/>
              <a:t>Сквозные проходы и отверстия</a:t>
            </a:r>
            <a:endParaRPr lang="fi-FI" dirty="0"/>
          </a:p>
        </p:txBody>
      </p:sp>
    </p:spTree>
    <p:extLst>
      <p:ext uri="{BB962C8B-B14F-4D97-AF65-F5344CB8AC3E}">
        <p14:creationId xmlns:p14="http://schemas.microsoft.com/office/powerpoint/2010/main" val="405006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76250"/>
            <a:ext cx="8229600" cy="1152550"/>
          </a:xfrm>
        </p:spPr>
        <p:txBody>
          <a:bodyPr/>
          <a:lstStyle/>
          <a:p>
            <a:r>
              <a:rPr lang="ru-RU" dirty="0"/>
              <a:t>Проходы и отверстия</a:t>
            </a:r>
            <a:endParaRPr lang="fi-FI" dirty="0"/>
          </a:p>
        </p:txBody>
      </p:sp>
      <p:pic>
        <p:nvPicPr>
          <p:cNvPr id="5" name="Picture 2" descr="S:\91204_BEEP\Valokuvat\Rantatie 140626\P618004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946904" y="1784323"/>
            <a:ext cx="3728784" cy="40212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p:nvPr/>
        </p:nvSpPr>
        <p:spPr>
          <a:xfrm>
            <a:off x="468313" y="1773238"/>
            <a:ext cx="4103687" cy="3416320"/>
          </a:xfrm>
          <a:prstGeom prst="rect">
            <a:avLst/>
          </a:prstGeom>
          <a:noFill/>
        </p:spPr>
        <p:txBody>
          <a:bodyPr wrap="square" rtlCol="0">
            <a:spAutoFit/>
          </a:bodyPr>
          <a:lstStyle/>
          <a:p>
            <a:pPr>
              <a:buFont typeface="Arial" pitchFamily="34" charset="0"/>
              <a:buChar char="•"/>
            </a:pPr>
            <a:r>
              <a:rPr lang="ru-RU" sz="2400" dirty="0"/>
              <a:t>  Плохо закрытое вентиляционное отверстие привело к гнилой доски и росту плесени. </a:t>
            </a:r>
          </a:p>
          <a:p>
            <a:endParaRPr lang="ru-RU" sz="2400" dirty="0"/>
          </a:p>
          <a:p>
            <a:r>
              <a:rPr lang="ru-RU" sz="2400" b="1" dirty="0"/>
              <a:t>Когда внутри есть более низкое давление, споры плесени попадают в воздух помещения.</a:t>
            </a:r>
            <a:endParaRPr lang="fi-FI" sz="2400" b="1" dirty="0"/>
          </a:p>
        </p:txBody>
      </p:sp>
    </p:spTree>
    <p:extLst>
      <p:ext uri="{BB962C8B-B14F-4D97-AF65-F5344CB8AC3E}">
        <p14:creationId xmlns:p14="http://schemas.microsoft.com/office/powerpoint/2010/main" val="2169420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6D1CECFE-7D64-40C0-831D-D1529A566A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81190" y="4096232"/>
            <a:ext cx="2263549" cy="1774396"/>
          </a:xfrm>
          <a:prstGeom prst="roundRect">
            <a:avLst/>
          </a:prstGeom>
        </p:spPr>
      </p:pic>
      <p:pic>
        <p:nvPicPr>
          <p:cNvPr id="6" name="Kuva 5"/>
          <p:cNvPicPr>
            <a:picLocks noChangeAspect="1"/>
          </p:cNvPicPr>
          <p:nvPr/>
        </p:nvPicPr>
        <p:blipFill rotWithShape="1">
          <a:blip r:embed="rId4" cstate="email">
            <a:extLst>
              <a:ext uri="{28A0092B-C50C-407E-A947-70E740481C1C}">
                <a14:useLocalDpi xmlns:a14="http://schemas.microsoft.com/office/drawing/2010/main"/>
              </a:ext>
            </a:extLst>
          </a:blip>
          <a:srcRect t="17257" r="49406"/>
          <a:stretch/>
        </p:blipFill>
        <p:spPr>
          <a:xfrm>
            <a:off x="5985302" y="1504087"/>
            <a:ext cx="3158698" cy="2229619"/>
          </a:xfrm>
          <a:prstGeom prst="rect">
            <a:avLst/>
          </a:prstGeom>
        </p:spPr>
      </p:pic>
      <p:sp>
        <p:nvSpPr>
          <p:cNvPr id="2" name="Title 1"/>
          <p:cNvSpPr>
            <a:spLocks noGrp="1"/>
          </p:cNvSpPr>
          <p:nvPr>
            <p:ph type="title"/>
          </p:nvPr>
        </p:nvSpPr>
        <p:spPr/>
        <p:txBody>
          <a:bodyPr>
            <a:normAutofit/>
          </a:bodyPr>
          <a:lstStyle/>
          <a:p>
            <a:r>
              <a:rPr lang="ru-RU" sz="4000" dirty="0"/>
              <a:t>Монтаж проходов и отверстий</a:t>
            </a:r>
            <a:br>
              <a:rPr lang="fi-FI" dirty="0"/>
            </a:br>
            <a:endParaRPr lang="fi-FI" dirty="0"/>
          </a:p>
        </p:txBody>
      </p:sp>
      <p:sp>
        <p:nvSpPr>
          <p:cNvPr id="3" name="Content Placeholder 2"/>
          <p:cNvSpPr>
            <a:spLocks noGrp="1"/>
          </p:cNvSpPr>
          <p:nvPr>
            <p:ph idx="1"/>
          </p:nvPr>
        </p:nvSpPr>
        <p:spPr/>
        <p:txBody>
          <a:bodyPr vert="horz" lIns="0" tIns="0" rIns="0" bIns="0" rtlCol="0" anchor="t">
            <a:normAutofit fontScale="92500" lnSpcReduction="10000"/>
          </a:bodyPr>
          <a:lstStyle/>
          <a:p>
            <a:pPr>
              <a:spcBef>
                <a:spcPts val="0"/>
              </a:spcBef>
              <a:buNone/>
              <a:defRPr/>
            </a:pPr>
            <a:r>
              <a:rPr lang="ru-RU" sz="2400" dirty="0"/>
              <a:t>При монтаже необходимо учитывать </a:t>
            </a:r>
          </a:p>
          <a:p>
            <a:pPr>
              <a:spcBef>
                <a:spcPts val="0"/>
              </a:spcBef>
              <a:defRPr/>
            </a:pPr>
            <a:r>
              <a:rPr lang="ru-RU" sz="2400" dirty="0"/>
              <a:t>гибкость, особенно в верхних перекрытиях</a:t>
            </a:r>
          </a:p>
          <a:p>
            <a:pPr>
              <a:spcBef>
                <a:spcPts val="0"/>
              </a:spcBef>
              <a:defRPr/>
            </a:pPr>
            <a:r>
              <a:rPr lang="ru-RU" sz="2400" dirty="0"/>
              <a:t>герметичность стыков </a:t>
            </a:r>
          </a:p>
          <a:p>
            <a:pPr>
              <a:spcBef>
                <a:spcPts val="0"/>
              </a:spcBef>
              <a:buNone/>
              <a:defRPr/>
            </a:pPr>
            <a:r>
              <a:rPr lang="ru-RU" sz="2400" dirty="0"/>
              <a:t>		- печная труба </a:t>
            </a:r>
          </a:p>
          <a:p>
            <a:pPr>
              <a:spcBef>
                <a:spcPts val="0"/>
              </a:spcBef>
              <a:buNone/>
              <a:defRPr/>
            </a:pPr>
            <a:r>
              <a:rPr lang="ru-RU" sz="2400" dirty="0"/>
              <a:t>		- тепловые каналы </a:t>
            </a:r>
          </a:p>
          <a:p>
            <a:pPr>
              <a:spcBef>
                <a:spcPts val="0"/>
              </a:spcBef>
              <a:buNone/>
              <a:defRPr/>
            </a:pPr>
            <a:r>
              <a:rPr lang="ru-RU" sz="2400" dirty="0"/>
              <a:t>		- кабели </a:t>
            </a:r>
          </a:p>
          <a:p>
            <a:pPr>
              <a:spcBef>
                <a:spcPts val="0"/>
              </a:spcBef>
              <a:buNone/>
              <a:defRPr/>
            </a:pPr>
            <a:r>
              <a:rPr lang="ru-RU" sz="2400" dirty="0"/>
              <a:t>		- водопроводные трубы </a:t>
            </a:r>
          </a:p>
          <a:p>
            <a:pPr>
              <a:spcBef>
                <a:spcPts val="0"/>
              </a:spcBef>
              <a:buNone/>
              <a:defRPr/>
            </a:pPr>
            <a:r>
              <a:rPr lang="ru-RU" sz="2400" dirty="0"/>
              <a:t>		- канализация </a:t>
            </a:r>
          </a:p>
          <a:p>
            <a:pPr>
              <a:spcBef>
                <a:spcPts val="0"/>
              </a:spcBef>
              <a:buNone/>
              <a:defRPr/>
            </a:pPr>
            <a:endParaRPr lang="ru-RU" sz="2400" dirty="0"/>
          </a:p>
          <a:p>
            <a:pPr>
              <a:spcBef>
                <a:spcPts val="0"/>
              </a:spcBef>
              <a:defRPr/>
            </a:pPr>
            <a:r>
              <a:rPr lang="ru-RU" sz="2400" dirty="0"/>
              <a:t>избегать ненужных отверстий </a:t>
            </a:r>
          </a:p>
          <a:p>
            <a:pPr>
              <a:spcBef>
                <a:spcPts val="0"/>
              </a:spcBef>
              <a:buNone/>
              <a:defRPr/>
            </a:pPr>
            <a:r>
              <a:rPr lang="ru-RU" sz="2400" dirty="0"/>
              <a:t>    во внешнюю оболочку </a:t>
            </a:r>
          </a:p>
          <a:p>
            <a:pPr>
              <a:spcBef>
                <a:spcPts val="0"/>
              </a:spcBef>
              <a:defRPr/>
            </a:pPr>
            <a:r>
              <a:rPr lang="ru-RU" sz="2400" dirty="0"/>
              <a:t>также обратить внимание на </a:t>
            </a:r>
          </a:p>
          <a:p>
            <a:pPr>
              <a:spcBef>
                <a:spcPts val="0"/>
              </a:spcBef>
              <a:buNone/>
              <a:defRPr/>
            </a:pPr>
            <a:r>
              <a:rPr lang="ru-RU" sz="2400" dirty="0"/>
              <a:t>    противопожарные каналы, звукоизоляцию</a:t>
            </a:r>
            <a:endParaRPr lang="fi-FI" sz="2400" dirty="0">
              <a:cs typeface="Arial"/>
            </a:endParaRPr>
          </a:p>
        </p:txBody>
      </p:sp>
      <p:sp>
        <p:nvSpPr>
          <p:cNvPr id="7" name="Tekstiruutu 6">
            <a:extLst>
              <a:ext uri="{FF2B5EF4-FFF2-40B4-BE49-F238E27FC236}">
                <a16:creationId xmlns:a16="http://schemas.microsoft.com/office/drawing/2014/main" id="{172004CE-761D-4FC2-82D7-3ED8029872C2}"/>
              </a:ext>
            </a:extLst>
          </p:cNvPr>
          <p:cNvSpPr txBox="1"/>
          <p:nvPr/>
        </p:nvSpPr>
        <p:spPr>
          <a:xfrm rot="17504458">
            <a:off x="8262113" y="2412693"/>
            <a:ext cx="1067921" cy="246221"/>
          </a:xfrm>
          <a:prstGeom prst="rect">
            <a:avLst/>
          </a:prstGeom>
          <a:noFill/>
        </p:spPr>
        <p:txBody>
          <a:bodyPr wrap="none" rtlCol="0">
            <a:spAutoFit/>
          </a:bodyPr>
          <a:lstStyle/>
          <a:p>
            <a:r>
              <a:rPr lang="fi-FI" sz="1000">
                <a:solidFill>
                  <a:schemeClr val="tx2">
                    <a:lumMod val="50000"/>
                    <a:lumOff val="50000"/>
                  </a:schemeClr>
                </a:solidFill>
              </a:rPr>
              <a:t>© Heidi Sumkin</a:t>
            </a:r>
          </a:p>
        </p:txBody>
      </p:sp>
    </p:spTree>
    <p:extLst>
      <p:ext uri="{BB962C8B-B14F-4D97-AF65-F5344CB8AC3E}">
        <p14:creationId xmlns:p14="http://schemas.microsoft.com/office/powerpoint/2010/main" val="357413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4099" b="4099"/>
          <a:stretch>
            <a:fillRect/>
          </a:stretch>
        </p:blipFill>
        <p:spPr bwMode="auto">
          <a:xfrm>
            <a:off x="556261" y="4036842"/>
            <a:ext cx="2535437"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2597799" y="4393963"/>
            <a:ext cx="402596" cy="1083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a:xfrm>
            <a:off x="328185" y="0"/>
            <a:ext cx="8466900" cy="1152550"/>
          </a:xfrm>
        </p:spPr>
        <p:txBody>
          <a:bodyPr>
            <a:normAutofit fontScale="90000"/>
          </a:bodyPr>
          <a:lstStyle/>
          <a:p>
            <a:pPr lvl="1" algn="l" rtl="0">
              <a:lnSpc>
                <a:spcPct val="90000"/>
              </a:lnSpc>
              <a:spcBef>
                <a:spcPct val="0"/>
              </a:spcBef>
            </a:pPr>
            <a:r>
              <a:rPr lang="ru-RU" sz="4000" b="1" kern="1200" dirty="0">
                <a:solidFill>
                  <a:schemeClr val="tx1"/>
                </a:solidFill>
                <a:latin typeface="+mj-lt"/>
                <a:ea typeface="+mj-ea"/>
                <a:cs typeface="+mj-cs"/>
              </a:rPr>
              <a:t>Проходы труб с пластиковой термоизоляцией</a:t>
            </a:r>
            <a:br>
              <a:rPr lang="fi-FI" b="1" dirty="0"/>
            </a:br>
            <a:endParaRPr lang="fi-FI" dirty="0"/>
          </a:p>
        </p:txBody>
      </p:sp>
      <p:sp>
        <p:nvSpPr>
          <p:cNvPr id="3" name="Content Placeholder 2"/>
          <p:cNvSpPr>
            <a:spLocks noGrp="1"/>
          </p:cNvSpPr>
          <p:nvPr>
            <p:ph sz="half" idx="2"/>
          </p:nvPr>
        </p:nvSpPr>
        <p:spPr>
          <a:xfrm>
            <a:off x="4211777" y="698754"/>
            <a:ext cx="4667527" cy="5473447"/>
          </a:xfrm>
        </p:spPr>
        <p:txBody>
          <a:bodyPr>
            <a:noAutofit/>
          </a:bodyPr>
          <a:lstStyle/>
          <a:p>
            <a:pPr marL="342900" lvl="0" indent="-342900">
              <a:buFont typeface="+mj-lt"/>
              <a:buAutoNum type="arabicPeriod"/>
            </a:pPr>
            <a:r>
              <a:rPr lang="ru-RU" sz="2000" dirty="0"/>
              <a:t>Над </a:t>
            </a:r>
            <a:r>
              <a:rPr lang="ru-RU" sz="2000" dirty="0" err="1"/>
              <a:t>пароизоляцией</a:t>
            </a:r>
            <a:r>
              <a:rPr lang="ru-RU" sz="2000" dirty="0"/>
              <a:t> с помощью отдельных планок устанавливают пенопластовую изоляционную плиту и к ней устанавливают верхнюю </a:t>
            </a:r>
            <a:r>
              <a:rPr lang="ru-RU" sz="2000" dirty="0" err="1"/>
              <a:t>пароизоляцию</a:t>
            </a:r>
            <a:r>
              <a:rPr lang="ru-RU" sz="2000" dirty="0"/>
              <a:t>. </a:t>
            </a:r>
          </a:p>
          <a:p>
            <a:pPr marL="342900" lvl="0" indent="-342900">
              <a:buFont typeface="+mj-lt"/>
              <a:buAutoNum type="arabicPeriod"/>
            </a:pPr>
            <a:r>
              <a:rPr lang="ru-RU" sz="2000" dirty="0"/>
              <a:t>Отверстия для труб можно изготавливать как до, так и после установки плиты. Отверстие вырезается на 30-40 мм больше диаметра трубы. </a:t>
            </a:r>
          </a:p>
          <a:p>
            <a:pPr marL="342900" lvl="0" indent="-342900">
              <a:buFont typeface="+mj-lt"/>
              <a:buAutoNum type="arabicPeriod"/>
            </a:pPr>
            <a:r>
              <a:rPr lang="ru-RU" sz="2000" dirty="0"/>
              <a:t>Под </a:t>
            </a:r>
            <a:r>
              <a:rPr lang="ru-RU" sz="2000" dirty="0" err="1"/>
              <a:t>пароизоляцией</a:t>
            </a:r>
            <a:r>
              <a:rPr lang="ru-RU" sz="2000" dirty="0"/>
              <a:t> между планками вспенена пенопластовая изоляционная плита. Отверстия, как указано выше. </a:t>
            </a:r>
          </a:p>
          <a:p>
            <a:pPr marL="342900" lvl="0" indent="-342900">
              <a:buFont typeface="+mj-lt"/>
              <a:buAutoNum type="arabicPeriod"/>
            </a:pPr>
            <a:r>
              <a:rPr lang="ru-RU" sz="2000" dirty="0"/>
              <a:t>Труба отверстия плотно вспенивается в манжеты плит в 1-2 слоя.</a:t>
            </a:r>
            <a:endParaRPr lang="fi-FI" sz="2000" dirty="0"/>
          </a:p>
          <a:p>
            <a:pPr marL="342900" lvl="0" indent="-342900">
              <a:buFont typeface="+mj-lt"/>
              <a:buAutoNum type="arabicPeriod"/>
            </a:pPr>
            <a:endParaRPr lang="fi-FI" sz="1600" dirty="0"/>
          </a:p>
        </p:txBody>
      </p:sp>
      <p:pic>
        <p:nvPicPr>
          <p:cNvPr id="41986" name="Picture 2"/>
          <p:cNvPicPr>
            <a:picLocks noGrp="1" noChangeAspect="1" noChangeArrowheads="1"/>
          </p:cNvPicPr>
          <p:nvPr>
            <p:ph type="pic" sz="quarter" idx="13"/>
          </p:nvPr>
        </p:nvPicPr>
        <p:blipFill>
          <a:blip r:embed="rId4" cstate="email">
            <a:extLst>
              <a:ext uri="{28A0092B-C50C-407E-A947-70E740481C1C}">
                <a14:useLocalDpi xmlns:a14="http://schemas.microsoft.com/office/drawing/2010/main"/>
              </a:ext>
            </a:extLst>
          </a:blip>
          <a:srcRect t="9037" b="9037"/>
          <a:stretch>
            <a:fillRect/>
          </a:stretch>
        </p:blipFill>
        <p:spPr bwMode="auto">
          <a:xfrm>
            <a:off x="715434" y="1431438"/>
            <a:ext cx="2376264" cy="195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155594" y="2813482"/>
            <a:ext cx="936104" cy="641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ectangle 19"/>
          <p:cNvSpPr/>
          <p:nvPr/>
        </p:nvSpPr>
        <p:spPr>
          <a:xfrm>
            <a:off x="628269" y="2826803"/>
            <a:ext cx="936104" cy="641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p:cNvSpPr txBox="1">
            <a:spLocks/>
          </p:cNvSpPr>
          <p:nvPr/>
        </p:nvSpPr>
        <p:spPr>
          <a:xfrm>
            <a:off x="3779912" y="3607603"/>
            <a:ext cx="4987536" cy="23790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br>
              <a:rPr lang="fi-FI" sz="2000" b="0">
                <a:latin typeface="+mn-lt"/>
              </a:rPr>
            </a:br>
            <a:endParaRPr lang="fi-FI" sz="2000" b="0">
              <a:latin typeface="+mn-lt"/>
            </a:endParaRPr>
          </a:p>
        </p:txBody>
      </p:sp>
      <p:cxnSp>
        <p:nvCxnSpPr>
          <p:cNvPr id="12" name="Straight Arrow Connector 11"/>
          <p:cNvCxnSpPr/>
          <p:nvPr/>
        </p:nvCxnSpPr>
        <p:spPr>
          <a:xfrm flipH="1" flipV="1">
            <a:off x="2484467" y="2698649"/>
            <a:ext cx="454864" cy="5461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3"/>
          </p:cNvCxnSpPr>
          <p:nvPr/>
        </p:nvCxnSpPr>
        <p:spPr>
          <a:xfrm flipH="1">
            <a:off x="2368535" y="1484069"/>
            <a:ext cx="570796" cy="96859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844423" y="102309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16" name="Oval 15"/>
          <p:cNvSpPr/>
          <p:nvPr/>
        </p:nvSpPr>
        <p:spPr>
          <a:xfrm>
            <a:off x="2844423" y="314770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17" name="Straight Arrow Connector 16"/>
          <p:cNvCxnSpPr>
            <a:stCxn id="18" idx="5"/>
          </p:cNvCxnSpPr>
          <p:nvPr/>
        </p:nvCxnSpPr>
        <p:spPr>
          <a:xfrm>
            <a:off x="857397" y="2024129"/>
            <a:ext cx="778984" cy="4285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04233" y="156315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cxnSp>
        <p:nvCxnSpPr>
          <p:cNvPr id="26" name="Straight Arrow Connector 25"/>
          <p:cNvCxnSpPr>
            <a:stCxn id="27" idx="3"/>
          </p:cNvCxnSpPr>
          <p:nvPr/>
        </p:nvCxnSpPr>
        <p:spPr>
          <a:xfrm flipH="1">
            <a:off x="2356461" y="4461808"/>
            <a:ext cx="738842" cy="4736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00395" y="400083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33" name="Oval 32"/>
          <p:cNvSpPr/>
          <p:nvPr/>
        </p:nvSpPr>
        <p:spPr>
          <a:xfrm>
            <a:off x="2872586" y="470797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28" name="Straight Arrow Connector 27"/>
          <p:cNvCxnSpPr>
            <a:stCxn id="31" idx="7"/>
          </p:cNvCxnSpPr>
          <p:nvPr/>
        </p:nvCxnSpPr>
        <p:spPr>
          <a:xfrm flipV="1">
            <a:off x="991507" y="2698650"/>
            <a:ext cx="628568" cy="5281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38343" y="314770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
        <p:nvSpPr>
          <p:cNvPr id="34" name="Oval 33"/>
          <p:cNvSpPr/>
          <p:nvPr/>
        </p:nvSpPr>
        <p:spPr>
          <a:xfrm>
            <a:off x="448249" y="453960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cxnSp>
        <p:nvCxnSpPr>
          <p:cNvPr id="35" name="Straight Arrow Connector 34"/>
          <p:cNvCxnSpPr>
            <a:stCxn id="33" idx="2"/>
          </p:cNvCxnSpPr>
          <p:nvPr/>
        </p:nvCxnSpPr>
        <p:spPr>
          <a:xfrm flipH="1">
            <a:off x="2356461" y="4978003"/>
            <a:ext cx="516125" cy="3549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59358" y="4819496"/>
            <a:ext cx="355194" cy="52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Suora yhdysviiva 5"/>
          <p:cNvCxnSpPr/>
          <p:nvPr/>
        </p:nvCxnSpPr>
        <p:spPr>
          <a:xfrm>
            <a:off x="2155594" y="2596682"/>
            <a:ext cx="101286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a:off x="730522" y="2573068"/>
            <a:ext cx="101286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3153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7" grpId="0" animBg="1"/>
      <p:bldP spid="33" grpId="0" animBg="1"/>
      <p:bldP spid="31"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6" y="187492"/>
            <a:ext cx="8229600" cy="884464"/>
          </a:xfrm>
        </p:spPr>
        <p:txBody>
          <a:bodyPr>
            <a:noAutofit/>
          </a:bodyPr>
          <a:lstStyle/>
          <a:p>
            <a:r>
              <a:rPr lang="ru-RU" dirty="0"/>
              <a:t>Уплотнение каналов проходов в верхнем основании бревенчатых строений</a:t>
            </a:r>
            <a:endParaRPr lang="fi-FI" dirty="0"/>
          </a:p>
        </p:txBody>
      </p:sp>
      <p:sp>
        <p:nvSpPr>
          <p:cNvPr id="3" name="Content Placeholder 2"/>
          <p:cNvSpPr>
            <a:spLocks noGrp="1"/>
          </p:cNvSpPr>
          <p:nvPr>
            <p:ph sz="half" idx="2"/>
          </p:nvPr>
        </p:nvSpPr>
        <p:spPr>
          <a:xfrm>
            <a:off x="5531986" y="1636295"/>
            <a:ext cx="3456384" cy="4414059"/>
          </a:xfrm>
        </p:spPr>
        <p:txBody>
          <a:bodyPr>
            <a:normAutofit fontScale="70000" lnSpcReduction="20000"/>
          </a:bodyPr>
          <a:lstStyle/>
          <a:p>
            <a:pPr marL="514350" indent="-514350">
              <a:buFont typeface="+mj-lt"/>
              <a:buAutoNum type="arabicPeriod"/>
            </a:pPr>
            <a:r>
              <a:rPr lang="ru-RU" dirty="0"/>
              <a:t>Пароизоляционная пленка приклеивается лентой к изоляционной втулке примерно на 5 см ниже уровня верхней </a:t>
            </a:r>
            <a:r>
              <a:rPr lang="ru-RU" dirty="0" err="1"/>
              <a:t>пароизоляции</a:t>
            </a:r>
            <a:r>
              <a:rPr lang="ru-RU" dirty="0"/>
              <a:t>.</a:t>
            </a:r>
          </a:p>
          <a:p>
            <a:pPr marL="514350" indent="-514350">
              <a:buFont typeface="+mj-lt"/>
              <a:buAutoNum type="arabicPeriod"/>
            </a:pPr>
            <a:r>
              <a:rPr lang="ru-RU" dirty="0"/>
              <a:t>Пленка вдавливается или закладывается. </a:t>
            </a:r>
          </a:p>
          <a:p>
            <a:pPr marL="514350" indent="-514350">
              <a:buFont typeface="+mj-lt"/>
              <a:buAutoNum type="arabicPeriod"/>
            </a:pPr>
            <a:r>
              <a:rPr lang="ru-RU" dirty="0"/>
              <a:t>Пленка </a:t>
            </a:r>
            <a:r>
              <a:rPr lang="ru-RU" dirty="0" err="1"/>
              <a:t>пароизоляции</a:t>
            </a:r>
            <a:r>
              <a:rPr lang="ru-RU" dirty="0"/>
              <a:t> крепится к другой </a:t>
            </a:r>
            <a:r>
              <a:rPr lang="ru-RU" dirty="0" err="1"/>
              <a:t>пароизоляции</a:t>
            </a:r>
            <a:r>
              <a:rPr lang="ru-RU" dirty="0"/>
              <a:t> верхнего основания с помощью планок-воротников и отдельных планок натяжения.</a:t>
            </a:r>
            <a:endParaRPr lang="fi-FI" dirty="0"/>
          </a:p>
        </p:txBody>
      </p:sp>
      <p:pic>
        <p:nvPicPr>
          <p:cNvPr id="44034" name="Picture 2"/>
          <p:cNvPicPr>
            <a:picLocks noGrp="1" noChangeAspect="1" noChangeArrowheads="1"/>
          </p:cNvPicPr>
          <p:nvPr>
            <p:ph type="pic" sz="quarter" idx="13"/>
          </p:nvPr>
        </p:nvPicPr>
        <p:blipFill>
          <a:blip r:embed="rId3" cstate="email">
            <a:extLst>
              <a:ext uri="{28A0092B-C50C-407E-A947-70E740481C1C}">
                <a14:useLocalDpi xmlns:a14="http://schemas.microsoft.com/office/drawing/2010/main"/>
              </a:ext>
            </a:extLst>
          </a:blip>
          <a:srcRect t="8712" b="871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979801" y="4881858"/>
            <a:ext cx="93610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ectangle 16"/>
          <p:cNvSpPr/>
          <p:nvPr/>
        </p:nvSpPr>
        <p:spPr>
          <a:xfrm>
            <a:off x="4569262" y="3223935"/>
            <a:ext cx="936104" cy="706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a:stCxn id="13" idx="3"/>
          </p:cNvCxnSpPr>
          <p:nvPr/>
        </p:nvCxnSpPr>
        <p:spPr>
          <a:xfrm flipH="1">
            <a:off x="2979801" y="3533552"/>
            <a:ext cx="636156" cy="6875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1"/>
          </p:cNvCxnSpPr>
          <p:nvPr/>
        </p:nvCxnSpPr>
        <p:spPr>
          <a:xfrm flipH="1" flipV="1">
            <a:off x="3090551" y="4897234"/>
            <a:ext cx="596226" cy="5170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591869" y="533515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13" name="Oval 12"/>
          <p:cNvSpPr/>
          <p:nvPr/>
        </p:nvSpPr>
        <p:spPr>
          <a:xfrm>
            <a:off x="3521049" y="307258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29" name="Straight Arrow Connector 28"/>
          <p:cNvCxnSpPr/>
          <p:nvPr/>
        </p:nvCxnSpPr>
        <p:spPr>
          <a:xfrm flipH="1">
            <a:off x="3816959" y="3829340"/>
            <a:ext cx="755984" cy="5357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481461" y="339063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Tree>
    <p:extLst>
      <p:ext uri="{BB962C8B-B14F-4D97-AF65-F5344CB8AC3E}">
        <p14:creationId xmlns:p14="http://schemas.microsoft.com/office/powerpoint/2010/main" val="11718388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95764" y="3588557"/>
            <a:ext cx="1073624" cy="57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4" name="Title 1"/>
          <p:cNvSpPr>
            <a:spLocks noGrp="1"/>
          </p:cNvSpPr>
          <p:nvPr>
            <p:ph type="title"/>
          </p:nvPr>
        </p:nvSpPr>
        <p:spPr>
          <a:xfrm>
            <a:off x="496298" y="329232"/>
            <a:ext cx="7958490" cy="864413"/>
          </a:xfrm>
        </p:spPr>
        <p:txBody>
          <a:bodyPr>
            <a:noAutofit/>
          </a:bodyPr>
          <a:lstStyle/>
          <a:p>
            <a:r>
              <a:rPr lang="ru-RU" dirty="0"/>
              <a:t>Провод дымохода кладки на месте через деревянное перекрытие</a:t>
            </a:r>
            <a:endParaRPr lang="fi-FI" dirty="0"/>
          </a:p>
        </p:txBody>
      </p:sp>
      <p:sp>
        <p:nvSpPr>
          <p:cNvPr id="3" name="Content Placeholder 2"/>
          <p:cNvSpPr>
            <a:spLocks noGrp="1"/>
          </p:cNvSpPr>
          <p:nvPr>
            <p:ph sz="half" idx="2"/>
          </p:nvPr>
        </p:nvSpPr>
        <p:spPr>
          <a:xfrm>
            <a:off x="4349657" y="1383631"/>
            <a:ext cx="4425695" cy="4813594"/>
          </a:xfrm>
        </p:spPr>
        <p:txBody>
          <a:bodyPr>
            <a:normAutofit fontScale="85000" lnSpcReduction="20000"/>
          </a:bodyPr>
          <a:lstStyle/>
          <a:p>
            <a:pPr marL="385763" indent="-385763">
              <a:buFont typeface="+mj-lt"/>
              <a:buAutoNum type="arabicPeriod"/>
            </a:pPr>
            <a:r>
              <a:rPr lang="ru-RU" sz="2400" dirty="0"/>
              <a:t>Дымоход покрывается огнестойким наполнителем между верхней перегородкой и кровлей </a:t>
            </a:r>
          </a:p>
          <a:p>
            <a:pPr marL="385763" indent="-385763">
              <a:buFont typeface="+mj-lt"/>
              <a:buAutoNum type="arabicPeriod"/>
            </a:pPr>
            <a:r>
              <a:rPr lang="ru-RU" sz="2400" dirty="0"/>
              <a:t>Поместить </a:t>
            </a:r>
            <a:r>
              <a:rPr lang="ru-RU" sz="2400" dirty="0" err="1"/>
              <a:t>пароизоляцию</a:t>
            </a:r>
            <a:r>
              <a:rPr lang="ru-RU" sz="2400" dirty="0"/>
              <a:t> (HS) и гофру и заклеить HS-пластик вокруг трубы пароизоляционной лентой класса A1. </a:t>
            </a:r>
          </a:p>
          <a:p>
            <a:pPr marL="385763" indent="-385763">
              <a:buFont typeface="+mj-lt"/>
              <a:buAutoNum type="arabicPeriod"/>
            </a:pPr>
            <a:r>
              <a:rPr lang="ru-RU" sz="2400" dirty="0"/>
              <a:t>Вокруг дымохода устанавливается негорючий утеплитель А1 120 мм. Высота 10 см над теплоизоляцией. </a:t>
            </a:r>
          </a:p>
          <a:p>
            <a:pPr marL="385763" indent="-385763">
              <a:buFont typeface="+mj-lt"/>
              <a:buAutoNum type="arabicPeriod"/>
            </a:pPr>
            <a:r>
              <a:rPr lang="ru-RU" sz="2400" dirty="0"/>
              <a:t>Установить теплоизоляцию. </a:t>
            </a:r>
          </a:p>
          <a:p>
            <a:pPr marL="385763" indent="-385763">
              <a:buFont typeface="+mj-lt"/>
              <a:buAutoNum type="arabicPeriod"/>
            </a:pPr>
            <a:r>
              <a:rPr lang="ru-RU" sz="2400" dirty="0"/>
              <a:t>Установить облицовку поверхности </a:t>
            </a:r>
          </a:p>
          <a:p>
            <a:pPr marL="385763" indent="-385763">
              <a:buFont typeface="+mj-lt"/>
              <a:buAutoNum type="arabicPeriod"/>
            </a:pPr>
            <a:r>
              <a:rPr lang="ru-RU" sz="2400" dirty="0"/>
              <a:t>Размеры необходимо проверять по плану дымохода.</a:t>
            </a:r>
            <a:endParaRPr lang="fi-FI" sz="3200" dirty="0"/>
          </a:p>
          <a:p>
            <a:pPr marL="385763" indent="-385763">
              <a:buFont typeface="+mj-lt"/>
              <a:buAutoNum type="arabicPeriod"/>
            </a:pPr>
            <a:endParaRPr lang="fi-FI" dirty="0"/>
          </a:p>
        </p:txBody>
      </p:sp>
      <p:grpSp>
        <p:nvGrpSpPr>
          <p:cNvPr id="162" name="Ryhmä 161">
            <a:extLst>
              <a:ext uri="{FF2B5EF4-FFF2-40B4-BE49-F238E27FC236}">
                <a16:creationId xmlns:a16="http://schemas.microsoft.com/office/drawing/2014/main" id="{CCBDD96B-F6F7-4AB8-93C7-3545285A222C}"/>
              </a:ext>
            </a:extLst>
          </p:cNvPr>
          <p:cNvGrpSpPr/>
          <p:nvPr/>
        </p:nvGrpSpPr>
        <p:grpSpPr>
          <a:xfrm>
            <a:off x="931083" y="2395324"/>
            <a:ext cx="1232610" cy="2881745"/>
            <a:chOff x="9185403" y="766529"/>
            <a:chExt cx="1408297" cy="3842326"/>
          </a:xfrm>
        </p:grpSpPr>
        <p:sp>
          <p:nvSpPr>
            <p:cNvPr id="164" name="Suorakulmio 163">
              <a:extLst>
                <a:ext uri="{FF2B5EF4-FFF2-40B4-BE49-F238E27FC236}">
                  <a16:creationId xmlns:a16="http://schemas.microsoft.com/office/drawing/2014/main" id="{08E1073F-6FB4-46F3-8B9C-03BD2E1BCA0B}"/>
                </a:ext>
              </a:extLst>
            </p:cNvPr>
            <p:cNvSpPr/>
            <p:nvPr/>
          </p:nvSpPr>
          <p:spPr>
            <a:xfrm>
              <a:off x="9187031" y="779929"/>
              <a:ext cx="1403873" cy="3813586"/>
            </a:xfrm>
            <a:prstGeom prst="rect">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sp>
          <p:nvSpPr>
            <p:cNvPr id="165" name="Rectangle 38">
              <a:extLst>
                <a:ext uri="{FF2B5EF4-FFF2-40B4-BE49-F238E27FC236}">
                  <a16:creationId xmlns:a16="http://schemas.microsoft.com/office/drawing/2014/main" id="{10222B7F-9149-465F-923E-708E2B52C1F1}"/>
                </a:ext>
              </a:extLst>
            </p:cNvPr>
            <p:cNvSpPr/>
            <p:nvPr/>
          </p:nvSpPr>
          <p:spPr>
            <a:xfrm>
              <a:off x="10147428" y="440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6" name="Rectangle 39">
              <a:extLst>
                <a:ext uri="{FF2B5EF4-FFF2-40B4-BE49-F238E27FC236}">
                  <a16:creationId xmlns:a16="http://schemas.microsoft.com/office/drawing/2014/main" id="{493E8F28-DF93-49A6-A8DA-8F32BC2206F2}"/>
                </a:ext>
              </a:extLst>
            </p:cNvPr>
            <p:cNvSpPr/>
            <p:nvPr/>
          </p:nvSpPr>
          <p:spPr>
            <a:xfrm>
              <a:off x="9185403" y="440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7" name="Rectangle 42">
              <a:extLst>
                <a:ext uri="{FF2B5EF4-FFF2-40B4-BE49-F238E27FC236}">
                  <a16:creationId xmlns:a16="http://schemas.microsoft.com/office/drawing/2014/main" id="{EE921E4E-BBAB-4865-B5BE-F5BC86B6DF57}"/>
                </a:ext>
              </a:extLst>
            </p:cNvPr>
            <p:cNvSpPr/>
            <p:nvPr/>
          </p:nvSpPr>
          <p:spPr>
            <a:xfrm>
              <a:off x="9185403" y="416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8" name="Rectangle 43">
              <a:extLst>
                <a:ext uri="{FF2B5EF4-FFF2-40B4-BE49-F238E27FC236}">
                  <a16:creationId xmlns:a16="http://schemas.microsoft.com/office/drawing/2014/main" id="{A2DF750F-6F4E-4854-A270-443FBBE57009}"/>
                </a:ext>
              </a:extLst>
            </p:cNvPr>
            <p:cNvSpPr/>
            <p:nvPr/>
          </p:nvSpPr>
          <p:spPr>
            <a:xfrm>
              <a:off x="9664789" y="416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9" name="Rectangle 38">
              <a:extLst>
                <a:ext uri="{FF2B5EF4-FFF2-40B4-BE49-F238E27FC236}">
                  <a16:creationId xmlns:a16="http://schemas.microsoft.com/office/drawing/2014/main" id="{3828CA0F-B2DC-4D5A-9031-47F4B0577877}"/>
                </a:ext>
              </a:extLst>
            </p:cNvPr>
            <p:cNvSpPr/>
            <p:nvPr/>
          </p:nvSpPr>
          <p:spPr>
            <a:xfrm>
              <a:off x="10147924" y="391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0" name="Rectangle 39">
              <a:extLst>
                <a:ext uri="{FF2B5EF4-FFF2-40B4-BE49-F238E27FC236}">
                  <a16:creationId xmlns:a16="http://schemas.microsoft.com/office/drawing/2014/main" id="{5E23D38E-AB53-4C8D-96C5-E219815FE855}"/>
                </a:ext>
              </a:extLst>
            </p:cNvPr>
            <p:cNvSpPr/>
            <p:nvPr/>
          </p:nvSpPr>
          <p:spPr>
            <a:xfrm>
              <a:off x="9185899" y="391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1" name="Rectangle 42">
              <a:extLst>
                <a:ext uri="{FF2B5EF4-FFF2-40B4-BE49-F238E27FC236}">
                  <a16:creationId xmlns:a16="http://schemas.microsoft.com/office/drawing/2014/main" id="{A61FCE2D-3812-4F45-82FD-0850D78AD43E}"/>
                </a:ext>
              </a:extLst>
            </p:cNvPr>
            <p:cNvSpPr/>
            <p:nvPr/>
          </p:nvSpPr>
          <p:spPr>
            <a:xfrm>
              <a:off x="9185899" y="367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2" name="Rectangle 43">
              <a:extLst>
                <a:ext uri="{FF2B5EF4-FFF2-40B4-BE49-F238E27FC236}">
                  <a16:creationId xmlns:a16="http://schemas.microsoft.com/office/drawing/2014/main" id="{4309B99A-8FBF-410D-B822-13C31CA98DA6}"/>
                </a:ext>
              </a:extLst>
            </p:cNvPr>
            <p:cNvSpPr/>
            <p:nvPr/>
          </p:nvSpPr>
          <p:spPr>
            <a:xfrm>
              <a:off x="9665285" y="367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3" name="Rectangle 38">
              <a:extLst>
                <a:ext uri="{FF2B5EF4-FFF2-40B4-BE49-F238E27FC236}">
                  <a16:creationId xmlns:a16="http://schemas.microsoft.com/office/drawing/2014/main" id="{16610D22-DDFE-4F2A-B7D5-AE29F14CAB5D}"/>
                </a:ext>
              </a:extLst>
            </p:cNvPr>
            <p:cNvSpPr/>
            <p:nvPr/>
          </p:nvSpPr>
          <p:spPr>
            <a:xfrm>
              <a:off x="10148420" y="343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4" name="Rectangle 39">
              <a:extLst>
                <a:ext uri="{FF2B5EF4-FFF2-40B4-BE49-F238E27FC236}">
                  <a16:creationId xmlns:a16="http://schemas.microsoft.com/office/drawing/2014/main" id="{3896C096-0865-403E-9BD5-8FD14E1AF037}"/>
                </a:ext>
              </a:extLst>
            </p:cNvPr>
            <p:cNvSpPr/>
            <p:nvPr/>
          </p:nvSpPr>
          <p:spPr>
            <a:xfrm>
              <a:off x="9186395" y="343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5" name="Rectangle 42">
              <a:extLst>
                <a:ext uri="{FF2B5EF4-FFF2-40B4-BE49-F238E27FC236}">
                  <a16:creationId xmlns:a16="http://schemas.microsoft.com/office/drawing/2014/main" id="{652BC006-900C-4981-9076-4E15079C8D6F}"/>
                </a:ext>
              </a:extLst>
            </p:cNvPr>
            <p:cNvSpPr/>
            <p:nvPr/>
          </p:nvSpPr>
          <p:spPr>
            <a:xfrm>
              <a:off x="9186395" y="319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6" name="Rectangle 43">
              <a:extLst>
                <a:ext uri="{FF2B5EF4-FFF2-40B4-BE49-F238E27FC236}">
                  <a16:creationId xmlns:a16="http://schemas.microsoft.com/office/drawing/2014/main" id="{0A01EFDF-93CB-4C23-9D5C-4A7AD3B3EC32}"/>
                </a:ext>
              </a:extLst>
            </p:cNvPr>
            <p:cNvSpPr/>
            <p:nvPr/>
          </p:nvSpPr>
          <p:spPr>
            <a:xfrm>
              <a:off x="9665781" y="319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7" name="Rectangle 38">
              <a:extLst>
                <a:ext uri="{FF2B5EF4-FFF2-40B4-BE49-F238E27FC236}">
                  <a16:creationId xmlns:a16="http://schemas.microsoft.com/office/drawing/2014/main" id="{FC7C5F6C-D953-4453-A33E-D62B960595A5}"/>
                </a:ext>
              </a:extLst>
            </p:cNvPr>
            <p:cNvSpPr/>
            <p:nvPr/>
          </p:nvSpPr>
          <p:spPr>
            <a:xfrm>
              <a:off x="10148916" y="294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8" name="Rectangle 39">
              <a:extLst>
                <a:ext uri="{FF2B5EF4-FFF2-40B4-BE49-F238E27FC236}">
                  <a16:creationId xmlns:a16="http://schemas.microsoft.com/office/drawing/2014/main" id="{6FE35A3F-4F75-4FCF-BEF0-0E98B3B5B40D}"/>
                </a:ext>
              </a:extLst>
            </p:cNvPr>
            <p:cNvSpPr/>
            <p:nvPr/>
          </p:nvSpPr>
          <p:spPr>
            <a:xfrm>
              <a:off x="9186891" y="294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9" name="Rectangle 42">
              <a:extLst>
                <a:ext uri="{FF2B5EF4-FFF2-40B4-BE49-F238E27FC236}">
                  <a16:creationId xmlns:a16="http://schemas.microsoft.com/office/drawing/2014/main" id="{AAE785CE-4BDF-4289-8EF0-63C2685E8DA1}"/>
                </a:ext>
              </a:extLst>
            </p:cNvPr>
            <p:cNvSpPr/>
            <p:nvPr/>
          </p:nvSpPr>
          <p:spPr>
            <a:xfrm>
              <a:off x="9186891" y="270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0" name="Rectangle 43">
              <a:extLst>
                <a:ext uri="{FF2B5EF4-FFF2-40B4-BE49-F238E27FC236}">
                  <a16:creationId xmlns:a16="http://schemas.microsoft.com/office/drawing/2014/main" id="{8E746494-DDB9-4D83-9EEA-C3A2D50F86DD}"/>
                </a:ext>
              </a:extLst>
            </p:cNvPr>
            <p:cNvSpPr/>
            <p:nvPr/>
          </p:nvSpPr>
          <p:spPr>
            <a:xfrm>
              <a:off x="9666277" y="270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1" name="Rectangle 38">
              <a:extLst>
                <a:ext uri="{FF2B5EF4-FFF2-40B4-BE49-F238E27FC236}">
                  <a16:creationId xmlns:a16="http://schemas.microsoft.com/office/drawing/2014/main" id="{DBB2C08F-44EC-4029-B29A-5EF99DC664C6}"/>
                </a:ext>
              </a:extLst>
            </p:cNvPr>
            <p:cNvSpPr/>
            <p:nvPr/>
          </p:nvSpPr>
          <p:spPr>
            <a:xfrm>
              <a:off x="10149412" y="246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2" name="Rectangle 39">
              <a:extLst>
                <a:ext uri="{FF2B5EF4-FFF2-40B4-BE49-F238E27FC236}">
                  <a16:creationId xmlns:a16="http://schemas.microsoft.com/office/drawing/2014/main" id="{91A48DE5-8194-44C3-8A03-635861E036E3}"/>
                </a:ext>
              </a:extLst>
            </p:cNvPr>
            <p:cNvSpPr/>
            <p:nvPr/>
          </p:nvSpPr>
          <p:spPr>
            <a:xfrm>
              <a:off x="9187387" y="246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3" name="Rectangle 42">
              <a:extLst>
                <a:ext uri="{FF2B5EF4-FFF2-40B4-BE49-F238E27FC236}">
                  <a16:creationId xmlns:a16="http://schemas.microsoft.com/office/drawing/2014/main" id="{11BA1267-24EA-4E06-8972-185D1629528F}"/>
                </a:ext>
              </a:extLst>
            </p:cNvPr>
            <p:cNvSpPr/>
            <p:nvPr/>
          </p:nvSpPr>
          <p:spPr>
            <a:xfrm>
              <a:off x="9187387" y="222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4" name="Rectangle 43">
              <a:extLst>
                <a:ext uri="{FF2B5EF4-FFF2-40B4-BE49-F238E27FC236}">
                  <a16:creationId xmlns:a16="http://schemas.microsoft.com/office/drawing/2014/main" id="{0A82B9C9-A25B-4507-A7FB-E66CE17FDE09}"/>
                </a:ext>
              </a:extLst>
            </p:cNvPr>
            <p:cNvSpPr/>
            <p:nvPr/>
          </p:nvSpPr>
          <p:spPr>
            <a:xfrm>
              <a:off x="9666773" y="222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5" name="Rectangle 38">
              <a:extLst>
                <a:ext uri="{FF2B5EF4-FFF2-40B4-BE49-F238E27FC236}">
                  <a16:creationId xmlns:a16="http://schemas.microsoft.com/office/drawing/2014/main" id="{BCFAFFD3-BCED-4A50-A296-85FF0FBE661F}"/>
                </a:ext>
              </a:extLst>
            </p:cNvPr>
            <p:cNvSpPr/>
            <p:nvPr/>
          </p:nvSpPr>
          <p:spPr>
            <a:xfrm>
              <a:off x="10149908" y="197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6" name="Rectangle 39">
              <a:extLst>
                <a:ext uri="{FF2B5EF4-FFF2-40B4-BE49-F238E27FC236}">
                  <a16:creationId xmlns:a16="http://schemas.microsoft.com/office/drawing/2014/main" id="{D3DFAD5B-67EA-4A0E-B549-2CD739C78CFC}"/>
                </a:ext>
              </a:extLst>
            </p:cNvPr>
            <p:cNvSpPr/>
            <p:nvPr/>
          </p:nvSpPr>
          <p:spPr>
            <a:xfrm>
              <a:off x="9187883" y="197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7" name="Rectangle 42">
              <a:extLst>
                <a:ext uri="{FF2B5EF4-FFF2-40B4-BE49-F238E27FC236}">
                  <a16:creationId xmlns:a16="http://schemas.microsoft.com/office/drawing/2014/main" id="{F6343AF6-4038-417E-AF07-7B15935C1DB7}"/>
                </a:ext>
              </a:extLst>
            </p:cNvPr>
            <p:cNvSpPr/>
            <p:nvPr/>
          </p:nvSpPr>
          <p:spPr>
            <a:xfrm>
              <a:off x="9187883" y="173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8" name="Rectangle 43">
              <a:extLst>
                <a:ext uri="{FF2B5EF4-FFF2-40B4-BE49-F238E27FC236}">
                  <a16:creationId xmlns:a16="http://schemas.microsoft.com/office/drawing/2014/main" id="{06FBD0C4-E1C5-4D0E-9A5E-9CCEC62CFEC7}"/>
                </a:ext>
              </a:extLst>
            </p:cNvPr>
            <p:cNvSpPr/>
            <p:nvPr/>
          </p:nvSpPr>
          <p:spPr>
            <a:xfrm>
              <a:off x="9667269" y="173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9" name="Rectangle 38">
              <a:extLst>
                <a:ext uri="{FF2B5EF4-FFF2-40B4-BE49-F238E27FC236}">
                  <a16:creationId xmlns:a16="http://schemas.microsoft.com/office/drawing/2014/main" id="{C3EA5214-A07A-4C45-A754-50F692F9D62E}"/>
                </a:ext>
              </a:extLst>
            </p:cNvPr>
            <p:cNvSpPr/>
            <p:nvPr/>
          </p:nvSpPr>
          <p:spPr>
            <a:xfrm>
              <a:off x="10150404" y="149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0" name="Rectangle 39">
              <a:extLst>
                <a:ext uri="{FF2B5EF4-FFF2-40B4-BE49-F238E27FC236}">
                  <a16:creationId xmlns:a16="http://schemas.microsoft.com/office/drawing/2014/main" id="{A3439D2D-5743-45E5-93A4-C9B81DC91290}"/>
                </a:ext>
              </a:extLst>
            </p:cNvPr>
            <p:cNvSpPr/>
            <p:nvPr/>
          </p:nvSpPr>
          <p:spPr>
            <a:xfrm>
              <a:off x="9188379" y="149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1" name="Rectangle 42">
              <a:extLst>
                <a:ext uri="{FF2B5EF4-FFF2-40B4-BE49-F238E27FC236}">
                  <a16:creationId xmlns:a16="http://schemas.microsoft.com/office/drawing/2014/main" id="{36343866-1BC7-426C-8E93-D47612965975}"/>
                </a:ext>
              </a:extLst>
            </p:cNvPr>
            <p:cNvSpPr/>
            <p:nvPr/>
          </p:nvSpPr>
          <p:spPr>
            <a:xfrm>
              <a:off x="9188379" y="125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2" name="Rectangle 43">
              <a:extLst>
                <a:ext uri="{FF2B5EF4-FFF2-40B4-BE49-F238E27FC236}">
                  <a16:creationId xmlns:a16="http://schemas.microsoft.com/office/drawing/2014/main" id="{9B877C67-45FD-45D4-9232-A97C30C53C17}"/>
                </a:ext>
              </a:extLst>
            </p:cNvPr>
            <p:cNvSpPr/>
            <p:nvPr/>
          </p:nvSpPr>
          <p:spPr>
            <a:xfrm>
              <a:off x="9667765" y="125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3" name="Rectangle 38">
              <a:extLst>
                <a:ext uri="{FF2B5EF4-FFF2-40B4-BE49-F238E27FC236}">
                  <a16:creationId xmlns:a16="http://schemas.microsoft.com/office/drawing/2014/main" id="{016F8E61-802B-4F98-A39B-351A80232D94}"/>
                </a:ext>
              </a:extLst>
            </p:cNvPr>
            <p:cNvSpPr/>
            <p:nvPr/>
          </p:nvSpPr>
          <p:spPr>
            <a:xfrm>
              <a:off x="10150900" y="100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4" name="Rectangle 39">
              <a:extLst>
                <a:ext uri="{FF2B5EF4-FFF2-40B4-BE49-F238E27FC236}">
                  <a16:creationId xmlns:a16="http://schemas.microsoft.com/office/drawing/2014/main" id="{9B74414F-459D-4DC7-88D0-36B0A8AB6C08}"/>
                </a:ext>
              </a:extLst>
            </p:cNvPr>
            <p:cNvSpPr/>
            <p:nvPr/>
          </p:nvSpPr>
          <p:spPr>
            <a:xfrm>
              <a:off x="9188875" y="100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5" name="Rectangle 42">
              <a:extLst>
                <a:ext uri="{FF2B5EF4-FFF2-40B4-BE49-F238E27FC236}">
                  <a16:creationId xmlns:a16="http://schemas.microsoft.com/office/drawing/2014/main" id="{6871104A-B210-45E8-9127-8316CF55DB69}"/>
                </a:ext>
              </a:extLst>
            </p:cNvPr>
            <p:cNvSpPr/>
            <p:nvPr/>
          </p:nvSpPr>
          <p:spPr>
            <a:xfrm>
              <a:off x="9188875" y="76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6" name="Rectangle 43">
              <a:extLst>
                <a:ext uri="{FF2B5EF4-FFF2-40B4-BE49-F238E27FC236}">
                  <a16:creationId xmlns:a16="http://schemas.microsoft.com/office/drawing/2014/main" id="{AB3769F9-BCDD-44CF-94ED-D77EA21EBDA4}"/>
                </a:ext>
              </a:extLst>
            </p:cNvPr>
            <p:cNvSpPr/>
            <p:nvPr/>
          </p:nvSpPr>
          <p:spPr>
            <a:xfrm>
              <a:off x="9668261" y="76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grpSp>
      <p:pic>
        <p:nvPicPr>
          <p:cNvPr id="197" name="Kuva 196">
            <a:extLst>
              <a:ext uri="{FF2B5EF4-FFF2-40B4-BE49-F238E27FC236}">
                <a16:creationId xmlns:a16="http://schemas.microsoft.com/office/drawing/2014/main" id="{A48B2AD4-C07C-4462-8714-5A29F4295A2A}"/>
              </a:ext>
            </a:extLst>
          </p:cNvPr>
          <p:cNvPicPr>
            <a:picLocks noChangeAspect="1"/>
          </p:cNvPicPr>
          <p:nvPr/>
        </p:nvPicPr>
        <p:blipFill rotWithShape="1">
          <a:blip r:embed="rId4" cstate="print">
            <a:extLst>
              <a:ext uri="{96DAC541-7B7A-43D3-8B79-37D633B846F1}">
                <asvg:svgBlip xmlns:asvg="http://schemas.microsoft.com/office/drawing/2016/SVG/main" r:embed="rId5"/>
              </a:ext>
            </a:extLst>
          </a:blip>
          <a:srcRect r="59844" b="53191"/>
          <a:stretch/>
        </p:blipFill>
        <p:spPr>
          <a:xfrm>
            <a:off x="2213811" y="4757040"/>
            <a:ext cx="1628297" cy="133519"/>
          </a:xfrm>
          <a:prstGeom prst="rect">
            <a:avLst/>
          </a:prstGeom>
        </p:spPr>
      </p:pic>
      <p:sp>
        <p:nvSpPr>
          <p:cNvPr id="198" name="Rectangle 12">
            <a:extLst>
              <a:ext uri="{FF2B5EF4-FFF2-40B4-BE49-F238E27FC236}">
                <a16:creationId xmlns:a16="http://schemas.microsoft.com/office/drawing/2014/main" id="{9C7183D6-7CFE-4042-855F-3EBD0E6C914D}"/>
              </a:ext>
            </a:extLst>
          </p:cNvPr>
          <p:cNvSpPr/>
          <p:nvPr/>
        </p:nvSpPr>
        <p:spPr>
          <a:xfrm>
            <a:off x="2502568" y="4903374"/>
            <a:ext cx="1499511" cy="45719"/>
          </a:xfrm>
          <a:prstGeom prst="rect">
            <a:avLst/>
          </a:prstGeom>
          <a:solidFill>
            <a:srgbClr val="ED7D31">
              <a:lumMod val="75000"/>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199" name="Straight Connector 28">
            <a:extLst>
              <a:ext uri="{FF2B5EF4-FFF2-40B4-BE49-F238E27FC236}">
                <a16:creationId xmlns:a16="http://schemas.microsoft.com/office/drawing/2014/main" id="{A19615D0-5565-4F10-9D84-0BF4BC6F7F42}"/>
              </a:ext>
            </a:extLst>
          </p:cNvPr>
          <p:cNvCxnSpPr>
            <a:cxnSpLocks/>
          </p:cNvCxnSpPr>
          <p:nvPr/>
        </p:nvCxnSpPr>
        <p:spPr>
          <a:xfrm>
            <a:off x="674513" y="2379317"/>
            <a:ext cx="2172864" cy="0"/>
          </a:xfrm>
          <a:prstGeom prst="line">
            <a:avLst/>
          </a:prstGeom>
          <a:noFill/>
          <a:ln w="28575" cap="flat" cmpd="sng" algn="ctr">
            <a:solidFill>
              <a:srgbClr val="44546A"/>
            </a:solidFill>
            <a:prstDash val="lgDashDot"/>
            <a:miter lim="800000"/>
          </a:ln>
          <a:effectLst/>
        </p:spPr>
      </p:cxnSp>
      <p:cxnSp>
        <p:nvCxnSpPr>
          <p:cNvPr id="200" name="Straight Connector 42">
            <a:extLst>
              <a:ext uri="{FF2B5EF4-FFF2-40B4-BE49-F238E27FC236}">
                <a16:creationId xmlns:a16="http://schemas.microsoft.com/office/drawing/2014/main" id="{1CEEB3BC-FC2E-47B6-9C75-F9A99C8931E2}"/>
              </a:ext>
            </a:extLst>
          </p:cNvPr>
          <p:cNvCxnSpPr>
            <a:cxnSpLocks/>
          </p:cNvCxnSpPr>
          <p:nvPr/>
        </p:nvCxnSpPr>
        <p:spPr>
          <a:xfrm>
            <a:off x="2180586" y="2408142"/>
            <a:ext cx="0" cy="2854443"/>
          </a:xfrm>
          <a:prstGeom prst="line">
            <a:avLst/>
          </a:prstGeom>
          <a:noFill/>
          <a:ln w="57150" cap="flat" cmpd="sng" algn="ctr">
            <a:solidFill>
              <a:sysClr val="window" lastClr="FFFFFF">
                <a:lumMod val="50000"/>
              </a:sysClr>
            </a:solidFill>
            <a:prstDash val="solid"/>
            <a:miter lim="800000"/>
          </a:ln>
          <a:effectLst/>
        </p:spPr>
      </p:cxnSp>
      <p:pic>
        <p:nvPicPr>
          <p:cNvPr id="202" name="Kuva 201">
            <a:extLst>
              <a:ext uri="{FF2B5EF4-FFF2-40B4-BE49-F238E27FC236}">
                <a16:creationId xmlns:a16="http://schemas.microsoft.com/office/drawing/2014/main" id="{C3935E45-88D8-47DB-B593-A6BB1B4A9A4A}"/>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2530525" y="4777584"/>
            <a:ext cx="158398" cy="135731"/>
          </a:xfrm>
          <a:prstGeom prst="rect">
            <a:avLst/>
          </a:prstGeom>
        </p:spPr>
      </p:pic>
      <p:pic>
        <p:nvPicPr>
          <p:cNvPr id="203" name="Kuva 202">
            <a:extLst>
              <a:ext uri="{FF2B5EF4-FFF2-40B4-BE49-F238E27FC236}">
                <a16:creationId xmlns:a16="http://schemas.microsoft.com/office/drawing/2014/main" id="{27506A61-6F83-45C9-B0E6-9878D993B76E}"/>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2665917" y="4223246"/>
            <a:ext cx="1360651" cy="537134"/>
          </a:xfrm>
          <a:prstGeom prst="rect">
            <a:avLst/>
          </a:prstGeom>
        </p:spPr>
      </p:pic>
      <p:pic>
        <p:nvPicPr>
          <p:cNvPr id="204" name="Kuva 203">
            <a:extLst>
              <a:ext uri="{FF2B5EF4-FFF2-40B4-BE49-F238E27FC236}">
                <a16:creationId xmlns:a16="http://schemas.microsoft.com/office/drawing/2014/main" id="{21E07FB9-8B60-456F-BD66-97D2384B330C}"/>
              </a:ext>
            </a:extLst>
          </p:cNvPr>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2526308" y="3351876"/>
            <a:ext cx="1510881" cy="877223"/>
          </a:xfrm>
          <a:prstGeom prst="rect">
            <a:avLst/>
          </a:prstGeom>
        </p:spPr>
      </p:pic>
      <p:grpSp>
        <p:nvGrpSpPr>
          <p:cNvPr id="205" name="Ryhmä 204">
            <a:extLst>
              <a:ext uri="{FF2B5EF4-FFF2-40B4-BE49-F238E27FC236}">
                <a16:creationId xmlns:a16="http://schemas.microsoft.com/office/drawing/2014/main" id="{5190B212-6CDC-49D2-92CB-CED9FBA5847A}"/>
              </a:ext>
            </a:extLst>
          </p:cNvPr>
          <p:cNvGrpSpPr/>
          <p:nvPr/>
        </p:nvGrpSpPr>
        <p:grpSpPr>
          <a:xfrm rot="5400000">
            <a:off x="1532826" y="3871606"/>
            <a:ext cx="1620002" cy="157547"/>
            <a:chOff x="2194232" y="240658"/>
            <a:chExt cx="1187829" cy="180002"/>
          </a:xfrm>
        </p:grpSpPr>
        <p:pic>
          <p:nvPicPr>
            <p:cNvPr id="206" name="Kuva 205">
              <a:extLst>
                <a:ext uri="{FF2B5EF4-FFF2-40B4-BE49-F238E27FC236}">
                  <a16:creationId xmlns:a16="http://schemas.microsoft.com/office/drawing/2014/main" id="{C377B63B-0AAC-4CF1-832E-5B63901064A0}"/>
                </a:ext>
              </a:extLst>
            </p:cNvPr>
            <p:cNvPicPr>
              <a:picLocks noChangeAspect="1"/>
            </p:cNvPicPr>
            <p:nvPr/>
          </p:nvPicPr>
          <p:blipFill>
            <a:blip r:embed="rId12" cstate="print">
              <a:extLst>
                <a:ext uri="{96DAC541-7B7A-43D3-8B79-37D633B846F1}">
                  <asvg:svgBlip xmlns:asvg="http://schemas.microsoft.com/office/drawing/2016/SVG/main" r:embed="rId13"/>
                </a:ext>
              </a:extLst>
            </a:blip>
            <a:stretch>
              <a:fillRect/>
            </a:stretch>
          </p:blipFill>
          <p:spPr>
            <a:xfrm>
              <a:off x="2786505" y="240658"/>
              <a:ext cx="595556" cy="180000"/>
            </a:xfrm>
            <a:prstGeom prst="rect">
              <a:avLst/>
            </a:prstGeom>
          </p:spPr>
        </p:pic>
        <p:pic>
          <p:nvPicPr>
            <p:cNvPr id="207" name="Kuva 206">
              <a:extLst>
                <a:ext uri="{FF2B5EF4-FFF2-40B4-BE49-F238E27FC236}">
                  <a16:creationId xmlns:a16="http://schemas.microsoft.com/office/drawing/2014/main" id="{58CBDA19-0691-4775-8923-9A22E5DF67B5}"/>
                </a:ext>
              </a:extLst>
            </p:cNvPr>
            <p:cNvPicPr>
              <a:picLocks noChangeAspect="1"/>
            </p:cNvPicPr>
            <p:nvPr/>
          </p:nvPicPr>
          <p:blipFill>
            <a:blip r:embed="rId12" cstate="print">
              <a:extLst>
                <a:ext uri="{96DAC541-7B7A-43D3-8B79-37D633B846F1}">
                  <asvg:svgBlip xmlns:asvg="http://schemas.microsoft.com/office/drawing/2016/SVG/main" r:embed="rId13"/>
                </a:ext>
              </a:extLst>
            </a:blip>
            <a:stretch>
              <a:fillRect/>
            </a:stretch>
          </p:blipFill>
          <p:spPr>
            <a:xfrm>
              <a:off x="2194232" y="240660"/>
              <a:ext cx="595556" cy="180000"/>
            </a:xfrm>
            <a:prstGeom prst="rect">
              <a:avLst/>
            </a:prstGeom>
          </p:spPr>
        </p:pic>
      </p:grpSp>
      <p:grpSp>
        <p:nvGrpSpPr>
          <p:cNvPr id="208" name="Ryhmä 207">
            <a:extLst>
              <a:ext uri="{FF2B5EF4-FFF2-40B4-BE49-F238E27FC236}">
                <a16:creationId xmlns:a16="http://schemas.microsoft.com/office/drawing/2014/main" id="{D2B529C4-EA4F-451C-A0C6-2DEC70B67A2E}"/>
              </a:ext>
            </a:extLst>
          </p:cNvPr>
          <p:cNvGrpSpPr/>
          <p:nvPr/>
        </p:nvGrpSpPr>
        <p:grpSpPr>
          <a:xfrm rot="5400000">
            <a:off x="1669489" y="3871606"/>
            <a:ext cx="1620000" cy="157545"/>
            <a:chOff x="2194233" y="240658"/>
            <a:chExt cx="1187828" cy="180000"/>
          </a:xfrm>
        </p:grpSpPr>
        <p:pic>
          <p:nvPicPr>
            <p:cNvPr id="209" name="Kuva 208">
              <a:extLst>
                <a:ext uri="{FF2B5EF4-FFF2-40B4-BE49-F238E27FC236}">
                  <a16:creationId xmlns:a16="http://schemas.microsoft.com/office/drawing/2014/main" id="{573B4364-D759-45A3-BB77-FA695BF57E02}"/>
                </a:ext>
              </a:extLst>
            </p:cNvPr>
            <p:cNvPicPr>
              <a:picLocks noChangeAspect="1"/>
            </p:cNvPicPr>
            <p:nvPr/>
          </p:nvPicPr>
          <p:blipFill>
            <a:blip r:embed="rId12" cstate="print">
              <a:extLst>
                <a:ext uri="{96DAC541-7B7A-43D3-8B79-37D633B846F1}">
                  <asvg:svgBlip xmlns:asvg="http://schemas.microsoft.com/office/drawing/2016/SVG/main" r:embed="rId14"/>
                </a:ext>
              </a:extLst>
            </a:blip>
            <a:stretch>
              <a:fillRect/>
            </a:stretch>
          </p:blipFill>
          <p:spPr>
            <a:xfrm>
              <a:off x="2786505" y="240658"/>
              <a:ext cx="595556" cy="180000"/>
            </a:xfrm>
            <a:prstGeom prst="rect">
              <a:avLst/>
            </a:prstGeom>
          </p:spPr>
        </p:pic>
        <p:pic>
          <p:nvPicPr>
            <p:cNvPr id="210" name="Kuva 209">
              <a:extLst>
                <a:ext uri="{FF2B5EF4-FFF2-40B4-BE49-F238E27FC236}">
                  <a16:creationId xmlns:a16="http://schemas.microsoft.com/office/drawing/2014/main" id="{830DBA37-4301-4E78-B005-2A3A2AC7B5FE}"/>
                </a:ext>
              </a:extLst>
            </p:cNvPr>
            <p:cNvPicPr>
              <a:picLocks noChangeAspect="1"/>
            </p:cNvPicPr>
            <p:nvPr/>
          </p:nvPicPr>
          <p:blipFill>
            <a:blip r:embed="rId12" cstate="print">
              <a:extLst>
                <a:ext uri="{96DAC541-7B7A-43D3-8B79-37D633B846F1}">
                  <asvg:svgBlip xmlns:asvg="http://schemas.microsoft.com/office/drawing/2016/SVG/main" r:embed="rId14"/>
                </a:ext>
              </a:extLst>
            </a:blip>
            <a:stretch>
              <a:fillRect/>
            </a:stretch>
          </p:blipFill>
          <p:spPr>
            <a:xfrm>
              <a:off x="2194233" y="240658"/>
              <a:ext cx="595556" cy="180000"/>
            </a:xfrm>
            <a:prstGeom prst="rect">
              <a:avLst/>
            </a:prstGeom>
          </p:spPr>
        </p:pic>
      </p:grpSp>
      <p:grpSp>
        <p:nvGrpSpPr>
          <p:cNvPr id="211" name="Ryhmä 210">
            <a:extLst>
              <a:ext uri="{FF2B5EF4-FFF2-40B4-BE49-F238E27FC236}">
                <a16:creationId xmlns:a16="http://schemas.microsoft.com/office/drawing/2014/main" id="{B635C56D-9478-447A-8F03-C0EF2B886A17}"/>
              </a:ext>
            </a:extLst>
          </p:cNvPr>
          <p:cNvGrpSpPr/>
          <p:nvPr/>
        </p:nvGrpSpPr>
        <p:grpSpPr>
          <a:xfrm rot="16200000">
            <a:off x="1435684" y="3920085"/>
            <a:ext cx="1613893" cy="66696"/>
            <a:chOff x="5557837" y="3390900"/>
            <a:chExt cx="2151857" cy="76200"/>
          </a:xfrm>
        </p:grpSpPr>
        <p:pic>
          <p:nvPicPr>
            <p:cNvPr id="212" name="Kuva 211">
              <a:extLst>
                <a:ext uri="{FF2B5EF4-FFF2-40B4-BE49-F238E27FC236}">
                  <a16:creationId xmlns:a16="http://schemas.microsoft.com/office/drawing/2014/main" id="{8C1C21FE-E34D-4A82-AB8A-47116BF00240}"/>
                </a:ext>
              </a:extLst>
            </p:cNvPr>
            <p:cNvPicPr>
              <a:picLocks noChangeAspect="1"/>
            </p:cNvPicPr>
            <p:nvPr/>
          </p:nvPicPr>
          <p:blipFill>
            <a:blip r:embed="rId15" cstate="print">
              <a:extLst>
                <a:ext uri="{96DAC541-7B7A-43D3-8B79-37D633B846F1}">
                  <asvg:svgBlip xmlns:asvg="http://schemas.microsoft.com/office/drawing/2016/SVG/main" r:embed="rId16"/>
                </a:ext>
              </a:extLst>
            </a:blip>
            <a:stretch>
              <a:fillRect/>
            </a:stretch>
          </p:blipFill>
          <p:spPr>
            <a:xfrm>
              <a:off x="5557837" y="3390900"/>
              <a:ext cx="1076325" cy="76200"/>
            </a:xfrm>
            <a:prstGeom prst="rect">
              <a:avLst/>
            </a:prstGeom>
          </p:spPr>
        </p:pic>
        <p:pic>
          <p:nvPicPr>
            <p:cNvPr id="213" name="Kuva 212">
              <a:extLst>
                <a:ext uri="{FF2B5EF4-FFF2-40B4-BE49-F238E27FC236}">
                  <a16:creationId xmlns:a16="http://schemas.microsoft.com/office/drawing/2014/main" id="{25FFE180-CB6F-411B-AF9B-059A227B8623}"/>
                </a:ext>
              </a:extLst>
            </p:cNvPr>
            <p:cNvPicPr>
              <a:picLocks noChangeAspect="1"/>
            </p:cNvPicPr>
            <p:nvPr/>
          </p:nvPicPr>
          <p:blipFill>
            <a:blip r:embed="rId15" cstate="print">
              <a:extLst>
                <a:ext uri="{96DAC541-7B7A-43D3-8B79-37D633B846F1}">
                  <asvg:svgBlip xmlns:asvg="http://schemas.microsoft.com/office/drawing/2016/SVG/main" r:embed="rId16"/>
                </a:ext>
              </a:extLst>
            </a:blip>
            <a:stretch>
              <a:fillRect/>
            </a:stretch>
          </p:blipFill>
          <p:spPr>
            <a:xfrm>
              <a:off x="6633369" y="3390900"/>
              <a:ext cx="1076325" cy="76200"/>
            </a:xfrm>
            <a:prstGeom prst="rect">
              <a:avLst/>
            </a:prstGeom>
          </p:spPr>
        </p:pic>
      </p:grpSp>
      <p:cxnSp>
        <p:nvCxnSpPr>
          <p:cNvPr id="214" name="Straight Connector 42">
            <a:extLst>
              <a:ext uri="{FF2B5EF4-FFF2-40B4-BE49-F238E27FC236}">
                <a16:creationId xmlns:a16="http://schemas.microsoft.com/office/drawing/2014/main" id="{B0821961-BE89-4857-868A-DDCD10A6EE17}"/>
              </a:ext>
            </a:extLst>
          </p:cNvPr>
          <p:cNvCxnSpPr>
            <a:cxnSpLocks/>
          </p:cNvCxnSpPr>
          <p:nvPr/>
        </p:nvCxnSpPr>
        <p:spPr>
          <a:xfrm>
            <a:off x="910784" y="2403994"/>
            <a:ext cx="0" cy="2862889"/>
          </a:xfrm>
          <a:prstGeom prst="line">
            <a:avLst/>
          </a:prstGeom>
          <a:noFill/>
          <a:ln w="57150" cap="flat" cmpd="sng" algn="ctr">
            <a:solidFill>
              <a:sysClr val="window" lastClr="FFFFFF">
                <a:lumMod val="50000"/>
              </a:sysClr>
            </a:solidFill>
            <a:prstDash val="solid"/>
            <a:miter lim="800000"/>
          </a:ln>
          <a:effectLst/>
        </p:spPr>
      </p:cxnSp>
      <p:sp>
        <p:nvSpPr>
          <p:cNvPr id="215" name="Suorakulmio 214">
            <a:extLst>
              <a:ext uri="{FF2B5EF4-FFF2-40B4-BE49-F238E27FC236}">
                <a16:creationId xmlns:a16="http://schemas.microsoft.com/office/drawing/2014/main" id="{ABB2F6E3-ACE7-4DBB-97C9-4F6A315F5023}"/>
              </a:ext>
            </a:extLst>
          </p:cNvPr>
          <p:cNvSpPr/>
          <p:nvPr/>
        </p:nvSpPr>
        <p:spPr>
          <a:xfrm>
            <a:off x="895298" y="4835377"/>
            <a:ext cx="1378670" cy="73508"/>
          </a:xfrm>
          <a:prstGeom prst="rect">
            <a:avLst/>
          </a:prstGeom>
          <a:solidFill>
            <a:srgbClr val="4472C4">
              <a:alpha val="63922"/>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216" name="Straight Connector 30">
            <a:extLst>
              <a:ext uri="{FF2B5EF4-FFF2-40B4-BE49-F238E27FC236}">
                <a16:creationId xmlns:a16="http://schemas.microsoft.com/office/drawing/2014/main" id="{839EF667-FC55-4B09-87D9-7FD0F8C668E8}"/>
              </a:ext>
            </a:extLst>
          </p:cNvPr>
          <p:cNvCxnSpPr>
            <a:cxnSpLocks/>
          </p:cNvCxnSpPr>
          <p:nvPr/>
        </p:nvCxnSpPr>
        <p:spPr>
          <a:xfrm flipV="1">
            <a:off x="712609" y="5288466"/>
            <a:ext cx="2062545" cy="3"/>
          </a:xfrm>
          <a:prstGeom prst="line">
            <a:avLst/>
          </a:prstGeom>
          <a:noFill/>
          <a:ln w="28575" cap="flat" cmpd="sng" algn="ctr">
            <a:solidFill>
              <a:sysClr val="windowText" lastClr="000000"/>
            </a:solidFill>
            <a:prstDash val="lgDashDot"/>
            <a:miter lim="800000"/>
          </a:ln>
          <a:effectLst/>
        </p:spPr>
      </p:cxnSp>
      <p:pic>
        <p:nvPicPr>
          <p:cNvPr id="217" name="Kuva 216">
            <a:extLst>
              <a:ext uri="{FF2B5EF4-FFF2-40B4-BE49-F238E27FC236}">
                <a16:creationId xmlns:a16="http://schemas.microsoft.com/office/drawing/2014/main" id="{E91287AB-A35D-4948-AB25-8AFE94292211}"/>
              </a:ext>
            </a:extLst>
          </p:cNvPr>
          <p:cNvPicPr>
            <a:picLocks noChangeAspect="1"/>
          </p:cNvPicPr>
          <p:nvPr/>
        </p:nvPicPr>
        <p:blipFill>
          <a:blip r:embed="rId17" cstate="print">
            <a:extLst>
              <a:ext uri="{96DAC541-7B7A-43D3-8B79-37D633B846F1}">
                <asvg:svgBlip xmlns:asvg="http://schemas.microsoft.com/office/drawing/2016/SVG/main" r:embed="rId18"/>
              </a:ext>
            </a:extLst>
          </a:blip>
          <a:stretch>
            <a:fillRect/>
          </a:stretch>
        </p:blipFill>
        <p:spPr>
          <a:xfrm>
            <a:off x="2538547" y="4224599"/>
            <a:ext cx="158398" cy="535781"/>
          </a:xfrm>
          <a:prstGeom prst="rect">
            <a:avLst/>
          </a:prstGeom>
        </p:spPr>
      </p:pic>
      <p:sp>
        <p:nvSpPr>
          <p:cNvPr id="5" name="Suorakulmio 4">
            <a:extLst>
              <a:ext uri="{FF2B5EF4-FFF2-40B4-BE49-F238E27FC236}">
                <a16:creationId xmlns:a16="http://schemas.microsoft.com/office/drawing/2014/main" id="{268AFBDB-3EB6-4E13-BFF4-B968D6E3B295}"/>
              </a:ext>
            </a:extLst>
          </p:cNvPr>
          <p:cNvSpPr/>
          <p:nvPr/>
        </p:nvSpPr>
        <p:spPr>
          <a:xfrm>
            <a:off x="457520" y="4807236"/>
            <a:ext cx="365728" cy="17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20" name="Rectangle 71">
            <a:extLst>
              <a:ext uri="{FF2B5EF4-FFF2-40B4-BE49-F238E27FC236}">
                <a16:creationId xmlns:a16="http://schemas.microsoft.com/office/drawing/2014/main" id="{6816DD54-7CBC-44A7-8B1B-6BF40E20D3D8}"/>
              </a:ext>
            </a:extLst>
          </p:cNvPr>
          <p:cNvSpPr/>
          <p:nvPr/>
        </p:nvSpPr>
        <p:spPr>
          <a:xfrm>
            <a:off x="1268624" y="2374581"/>
            <a:ext cx="448964" cy="2910468"/>
          </a:xfrm>
          <a:prstGeom prst="rect">
            <a:avLst/>
          </a:prstGeom>
          <a:gradFill>
            <a:gsLst>
              <a:gs pos="0">
                <a:sysClr val="windowText" lastClr="000000">
                  <a:lumMod val="65000"/>
                  <a:lumOff val="35000"/>
                </a:sysClr>
              </a:gs>
              <a:gs pos="50000">
                <a:sysClr val="window" lastClr="FFFFFF">
                  <a:lumMod val="75000"/>
                  <a:alpha val="51000"/>
                </a:sysClr>
              </a:gs>
              <a:gs pos="99000">
                <a:sysClr val="windowText" lastClr="000000">
                  <a:lumMod val="65000"/>
                  <a:lumOff val="35000"/>
                </a:sysClr>
              </a:gs>
            </a:gsLst>
            <a:lin ang="0" scaled="0"/>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cxnSp>
        <p:nvCxnSpPr>
          <p:cNvPr id="201" name="Straight Connector 29">
            <a:extLst>
              <a:ext uri="{FF2B5EF4-FFF2-40B4-BE49-F238E27FC236}">
                <a16:creationId xmlns:a16="http://schemas.microsoft.com/office/drawing/2014/main" id="{66E5B415-7070-4A93-9F13-6CE44DD02590}"/>
              </a:ext>
            </a:extLst>
          </p:cNvPr>
          <p:cNvCxnSpPr>
            <a:cxnSpLocks/>
          </p:cNvCxnSpPr>
          <p:nvPr/>
        </p:nvCxnSpPr>
        <p:spPr>
          <a:xfrm>
            <a:off x="4020378" y="2799351"/>
            <a:ext cx="0" cy="2567198"/>
          </a:xfrm>
          <a:prstGeom prst="line">
            <a:avLst/>
          </a:prstGeom>
          <a:noFill/>
          <a:ln w="28575" cap="flat" cmpd="sng" algn="ctr">
            <a:solidFill>
              <a:srgbClr val="44546A"/>
            </a:solidFill>
            <a:prstDash val="lgDashDot"/>
            <a:miter lim="800000"/>
          </a:ln>
          <a:effectLst/>
        </p:spPr>
      </p:cxnSp>
    </p:spTree>
    <p:custDataLst>
      <p:tags r:id="rId1"/>
    </p:custDataLst>
    <p:extLst>
      <p:ext uri="{BB962C8B-B14F-4D97-AF65-F5344CB8AC3E}">
        <p14:creationId xmlns:p14="http://schemas.microsoft.com/office/powerpoint/2010/main" val="1473730894"/>
      </p:ext>
    </p:extLst>
  </p:cSld>
  <p:clrMapOvr>
    <a:masterClrMapping/>
  </p:clrMapOvr>
  <p:transition spd="med" advTm="1834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1+#ppt_w/2"/>
                                          </p:val>
                                        </p:tav>
                                        <p:tav tm="100000">
                                          <p:val>
                                            <p:strVal val="#ppt_x"/>
                                          </p:val>
                                        </p:tav>
                                      </p:tavLst>
                                    </p:anim>
                                    <p:anim calcmode="lin" valueType="num">
                                      <p:cBhvr additive="base">
                                        <p:cTn id="8" dur="500" fill="hold"/>
                                        <p:tgtEl>
                                          <p:spTgt spid="2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4"/>
                                        </p:tgtEl>
                                        <p:attrNameLst>
                                          <p:attrName>style.visibility</p:attrName>
                                        </p:attrNameLst>
                                      </p:cBhvr>
                                      <p:to>
                                        <p:strVal val="visible"/>
                                      </p:to>
                                    </p:set>
                                    <p:anim calcmode="lin" valueType="num">
                                      <p:cBhvr additive="base">
                                        <p:cTn id="11" dur="500" fill="hold"/>
                                        <p:tgtEl>
                                          <p:spTgt spid="214"/>
                                        </p:tgtEl>
                                        <p:attrNameLst>
                                          <p:attrName>ppt_x</p:attrName>
                                        </p:attrNameLst>
                                      </p:cBhvr>
                                      <p:tavLst>
                                        <p:tav tm="0">
                                          <p:val>
                                            <p:strVal val="0-#ppt_w/2"/>
                                          </p:val>
                                        </p:tav>
                                        <p:tav tm="100000">
                                          <p:val>
                                            <p:strVal val="#ppt_x"/>
                                          </p:val>
                                        </p:tav>
                                      </p:tavLst>
                                    </p:anim>
                                    <p:anim calcmode="lin" valueType="num">
                                      <p:cBhvr additive="base">
                                        <p:cTn id="12" dur="500" fill="hold"/>
                                        <p:tgtEl>
                                          <p:spTgt spid="2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7"/>
                                        </p:tgtEl>
                                        <p:attrNameLst>
                                          <p:attrName>style.visibility</p:attrName>
                                        </p:attrNameLst>
                                      </p:cBhvr>
                                      <p:to>
                                        <p:strVal val="visible"/>
                                      </p:to>
                                    </p:set>
                                    <p:anim calcmode="lin" valueType="num">
                                      <p:cBhvr additive="base">
                                        <p:cTn id="17" dur="500" fill="hold"/>
                                        <p:tgtEl>
                                          <p:spTgt spid="197"/>
                                        </p:tgtEl>
                                        <p:attrNameLst>
                                          <p:attrName>ppt_x</p:attrName>
                                        </p:attrNameLst>
                                      </p:cBhvr>
                                      <p:tavLst>
                                        <p:tav tm="0">
                                          <p:val>
                                            <p:strVal val="#ppt_x"/>
                                          </p:val>
                                        </p:tav>
                                        <p:tav tm="100000">
                                          <p:val>
                                            <p:strVal val="#ppt_x"/>
                                          </p:val>
                                        </p:tav>
                                      </p:tavLst>
                                    </p:anim>
                                    <p:anim calcmode="lin" valueType="num">
                                      <p:cBhvr additive="base">
                                        <p:cTn id="18" dur="500" fill="hold"/>
                                        <p:tgtEl>
                                          <p:spTgt spid="19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202"/>
                                        </p:tgtEl>
                                        <p:attrNameLst>
                                          <p:attrName>style.visibility</p:attrName>
                                        </p:attrNameLst>
                                      </p:cBhvr>
                                      <p:to>
                                        <p:strVal val="visible"/>
                                      </p:to>
                                    </p:set>
                                    <p:anim calcmode="lin" valueType="num">
                                      <p:cBhvr additive="base">
                                        <p:cTn id="22" dur="500" fill="hold"/>
                                        <p:tgtEl>
                                          <p:spTgt spid="202"/>
                                        </p:tgtEl>
                                        <p:attrNameLst>
                                          <p:attrName>ppt_x</p:attrName>
                                        </p:attrNameLst>
                                      </p:cBhvr>
                                      <p:tavLst>
                                        <p:tav tm="0">
                                          <p:val>
                                            <p:strVal val="#ppt_x"/>
                                          </p:val>
                                        </p:tav>
                                        <p:tav tm="100000">
                                          <p:val>
                                            <p:strVal val="#ppt_x"/>
                                          </p:val>
                                        </p:tav>
                                      </p:tavLst>
                                    </p:anim>
                                    <p:anim calcmode="lin" valueType="num">
                                      <p:cBhvr additive="base">
                                        <p:cTn id="23" dur="500" fill="hold"/>
                                        <p:tgtEl>
                                          <p:spTgt spid="20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8" fill="hold" grpId="0" nodeType="afterEffect">
                                  <p:stCondLst>
                                    <p:cond delay="0"/>
                                  </p:stCondLst>
                                  <p:childTnLst>
                                    <p:set>
                                      <p:cBhvr>
                                        <p:cTn id="26" dur="1" fill="hold">
                                          <p:stCondLst>
                                            <p:cond delay="0"/>
                                          </p:stCondLst>
                                        </p:cTn>
                                        <p:tgtEl>
                                          <p:spTgt spid="215"/>
                                        </p:tgtEl>
                                        <p:attrNameLst>
                                          <p:attrName>style.visibility</p:attrName>
                                        </p:attrNameLst>
                                      </p:cBhvr>
                                      <p:to>
                                        <p:strVal val="visible"/>
                                      </p:to>
                                    </p:set>
                                    <p:anim calcmode="lin" valueType="num">
                                      <p:cBhvr additive="base">
                                        <p:cTn id="27" dur="500" fill="hold"/>
                                        <p:tgtEl>
                                          <p:spTgt spid="215"/>
                                        </p:tgtEl>
                                        <p:attrNameLst>
                                          <p:attrName>ppt_x</p:attrName>
                                        </p:attrNameLst>
                                      </p:cBhvr>
                                      <p:tavLst>
                                        <p:tav tm="0">
                                          <p:val>
                                            <p:strVal val="0-#ppt_w/2"/>
                                          </p:val>
                                        </p:tav>
                                        <p:tav tm="100000">
                                          <p:val>
                                            <p:strVal val="#ppt_x"/>
                                          </p:val>
                                        </p:tav>
                                      </p:tavLst>
                                    </p:anim>
                                    <p:anim calcmode="lin" valueType="num">
                                      <p:cBhvr additive="base">
                                        <p:cTn id="28" dur="500" fill="hold"/>
                                        <p:tgtEl>
                                          <p:spTgt spid="2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211"/>
                                        </p:tgtEl>
                                        <p:attrNameLst>
                                          <p:attrName>style.visibility</p:attrName>
                                        </p:attrNameLst>
                                      </p:cBhvr>
                                      <p:to>
                                        <p:strVal val="visible"/>
                                      </p:to>
                                    </p:set>
                                    <p:anim calcmode="lin" valueType="num">
                                      <p:cBhvr additive="base">
                                        <p:cTn id="33" dur="500" fill="hold"/>
                                        <p:tgtEl>
                                          <p:spTgt spid="211"/>
                                        </p:tgtEl>
                                        <p:attrNameLst>
                                          <p:attrName>ppt_x</p:attrName>
                                        </p:attrNameLst>
                                      </p:cBhvr>
                                      <p:tavLst>
                                        <p:tav tm="0">
                                          <p:val>
                                            <p:strVal val="1+#ppt_w/2"/>
                                          </p:val>
                                        </p:tav>
                                        <p:tav tm="100000">
                                          <p:val>
                                            <p:strVal val="#ppt_x"/>
                                          </p:val>
                                        </p:tav>
                                      </p:tavLst>
                                    </p:anim>
                                    <p:anim calcmode="lin" valueType="num">
                                      <p:cBhvr additive="base">
                                        <p:cTn id="34" dur="500" fill="hold"/>
                                        <p:tgtEl>
                                          <p:spTgt spid="211"/>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205"/>
                                        </p:tgtEl>
                                        <p:attrNameLst>
                                          <p:attrName>style.visibility</p:attrName>
                                        </p:attrNameLst>
                                      </p:cBhvr>
                                      <p:to>
                                        <p:strVal val="visible"/>
                                      </p:to>
                                    </p:set>
                                    <p:anim calcmode="lin" valueType="num">
                                      <p:cBhvr additive="base">
                                        <p:cTn id="38" dur="500" fill="hold"/>
                                        <p:tgtEl>
                                          <p:spTgt spid="205"/>
                                        </p:tgtEl>
                                        <p:attrNameLst>
                                          <p:attrName>ppt_x</p:attrName>
                                        </p:attrNameLst>
                                      </p:cBhvr>
                                      <p:tavLst>
                                        <p:tav tm="0">
                                          <p:val>
                                            <p:strVal val="1+#ppt_w/2"/>
                                          </p:val>
                                        </p:tav>
                                        <p:tav tm="100000">
                                          <p:val>
                                            <p:strVal val="#ppt_x"/>
                                          </p:val>
                                        </p:tav>
                                      </p:tavLst>
                                    </p:anim>
                                    <p:anim calcmode="lin" valueType="num">
                                      <p:cBhvr additive="base">
                                        <p:cTn id="39" dur="500" fill="hold"/>
                                        <p:tgtEl>
                                          <p:spTgt spid="205"/>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2" presetClass="entr" presetSubtype="2" fill="hold" nodeType="afterEffect">
                                  <p:stCondLst>
                                    <p:cond delay="0"/>
                                  </p:stCondLst>
                                  <p:childTnLst>
                                    <p:set>
                                      <p:cBhvr>
                                        <p:cTn id="42" dur="1" fill="hold">
                                          <p:stCondLst>
                                            <p:cond delay="0"/>
                                          </p:stCondLst>
                                        </p:cTn>
                                        <p:tgtEl>
                                          <p:spTgt spid="208"/>
                                        </p:tgtEl>
                                        <p:attrNameLst>
                                          <p:attrName>style.visibility</p:attrName>
                                        </p:attrNameLst>
                                      </p:cBhvr>
                                      <p:to>
                                        <p:strVal val="visible"/>
                                      </p:to>
                                    </p:set>
                                    <p:anim calcmode="lin" valueType="num">
                                      <p:cBhvr additive="base">
                                        <p:cTn id="43" dur="500" fill="hold"/>
                                        <p:tgtEl>
                                          <p:spTgt spid="208"/>
                                        </p:tgtEl>
                                        <p:attrNameLst>
                                          <p:attrName>ppt_x</p:attrName>
                                        </p:attrNameLst>
                                      </p:cBhvr>
                                      <p:tavLst>
                                        <p:tav tm="0">
                                          <p:val>
                                            <p:strVal val="1+#ppt_w/2"/>
                                          </p:val>
                                        </p:tav>
                                        <p:tav tm="100000">
                                          <p:val>
                                            <p:strVal val="#ppt_x"/>
                                          </p:val>
                                        </p:tav>
                                      </p:tavLst>
                                    </p:anim>
                                    <p:anim calcmode="lin" valueType="num">
                                      <p:cBhvr additive="base">
                                        <p:cTn id="44"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203"/>
                                        </p:tgtEl>
                                        <p:attrNameLst>
                                          <p:attrName>style.visibility</p:attrName>
                                        </p:attrNameLst>
                                      </p:cBhvr>
                                      <p:to>
                                        <p:strVal val="visible"/>
                                      </p:to>
                                    </p:set>
                                    <p:anim calcmode="lin" valueType="num">
                                      <p:cBhvr additive="base">
                                        <p:cTn id="49" dur="500" fill="hold"/>
                                        <p:tgtEl>
                                          <p:spTgt spid="203"/>
                                        </p:tgtEl>
                                        <p:attrNameLst>
                                          <p:attrName>ppt_x</p:attrName>
                                        </p:attrNameLst>
                                      </p:cBhvr>
                                      <p:tavLst>
                                        <p:tav tm="0">
                                          <p:val>
                                            <p:strVal val="1+#ppt_w/2"/>
                                          </p:val>
                                        </p:tav>
                                        <p:tav tm="100000">
                                          <p:val>
                                            <p:strVal val="#ppt_x"/>
                                          </p:val>
                                        </p:tav>
                                      </p:tavLst>
                                    </p:anim>
                                    <p:anim calcmode="lin" valueType="num">
                                      <p:cBhvr additive="base">
                                        <p:cTn id="50" dur="500" fill="hold"/>
                                        <p:tgtEl>
                                          <p:spTgt spid="203"/>
                                        </p:tgtEl>
                                        <p:attrNameLst>
                                          <p:attrName>ppt_y</p:attrName>
                                        </p:attrNameLst>
                                      </p:cBhvr>
                                      <p:tavLst>
                                        <p:tav tm="0">
                                          <p:val>
                                            <p:strVal val="0-#ppt_h/2"/>
                                          </p:val>
                                        </p:tav>
                                        <p:tav tm="100000">
                                          <p:val>
                                            <p:strVal val="#ppt_y"/>
                                          </p:val>
                                        </p:tav>
                                      </p:tavLst>
                                    </p:anim>
                                  </p:childTnLst>
                                </p:cTn>
                              </p:par>
                            </p:childTnLst>
                          </p:cTn>
                        </p:par>
                        <p:par>
                          <p:cTn id="51" fill="hold">
                            <p:stCondLst>
                              <p:cond delay="500"/>
                            </p:stCondLst>
                            <p:childTnLst>
                              <p:par>
                                <p:cTn id="52" presetID="2" presetClass="entr" presetSubtype="3" fill="hold" nodeType="afterEffect">
                                  <p:stCondLst>
                                    <p:cond delay="0"/>
                                  </p:stCondLst>
                                  <p:childTnLst>
                                    <p:set>
                                      <p:cBhvr>
                                        <p:cTn id="53" dur="1" fill="hold">
                                          <p:stCondLst>
                                            <p:cond delay="0"/>
                                          </p:stCondLst>
                                        </p:cTn>
                                        <p:tgtEl>
                                          <p:spTgt spid="204"/>
                                        </p:tgtEl>
                                        <p:attrNameLst>
                                          <p:attrName>style.visibility</p:attrName>
                                        </p:attrNameLst>
                                      </p:cBhvr>
                                      <p:to>
                                        <p:strVal val="visible"/>
                                      </p:to>
                                    </p:set>
                                    <p:anim calcmode="lin" valueType="num">
                                      <p:cBhvr additive="base">
                                        <p:cTn id="54" dur="500" fill="hold"/>
                                        <p:tgtEl>
                                          <p:spTgt spid="204"/>
                                        </p:tgtEl>
                                        <p:attrNameLst>
                                          <p:attrName>ppt_x</p:attrName>
                                        </p:attrNameLst>
                                      </p:cBhvr>
                                      <p:tavLst>
                                        <p:tav tm="0">
                                          <p:val>
                                            <p:strVal val="1+#ppt_w/2"/>
                                          </p:val>
                                        </p:tav>
                                        <p:tav tm="100000">
                                          <p:val>
                                            <p:strVal val="#ppt_x"/>
                                          </p:val>
                                        </p:tav>
                                      </p:tavLst>
                                    </p:anim>
                                    <p:anim calcmode="lin" valueType="num">
                                      <p:cBhvr additive="base">
                                        <p:cTn id="55" dur="500" fill="hold"/>
                                        <p:tgtEl>
                                          <p:spTgt spid="204"/>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8"/>
                                        </p:tgtEl>
                                        <p:attrNameLst>
                                          <p:attrName>style.visibility</p:attrName>
                                        </p:attrNameLst>
                                      </p:cBhvr>
                                      <p:to>
                                        <p:strVal val="visible"/>
                                      </p:to>
                                    </p:set>
                                    <p:anim calcmode="lin" valueType="num">
                                      <p:cBhvr additive="base">
                                        <p:cTn id="60" dur="500" fill="hold"/>
                                        <p:tgtEl>
                                          <p:spTgt spid="198"/>
                                        </p:tgtEl>
                                        <p:attrNameLst>
                                          <p:attrName>ppt_x</p:attrName>
                                        </p:attrNameLst>
                                      </p:cBhvr>
                                      <p:tavLst>
                                        <p:tav tm="0">
                                          <p:val>
                                            <p:strVal val="#ppt_x"/>
                                          </p:val>
                                        </p:tav>
                                        <p:tav tm="100000">
                                          <p:val>
                                            <p:strVal val="#ppt_x"/>
                                          </p:val>
                                        </p:tav>
                                      </p:tavLst>
                                    </p:anim>
                                    <p:anim calcmode="lin" valueType="num">
                                      <p:cBhvr additive="base">
                                        <p:cTn id="61" dur="500" fill="hold"/>
                                        <p:tgtEl>
                                          <p:spTgt spid="19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
                                            <p:txEl>
                                              <p:pRg st="5" end="5"/>
                                            </p:txEl>
                                          </p:spTgt>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2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80980" y="3643421"/>
            <a:ext cx="919988" cy="57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 name="Title 1"/>
          <p:cNvSpPr>
            <a:spLocks noGrp="1"/>
          </p:cNvSpPr>
          <p:nvPr>
            <p:ph type="title"/>
          </p:nvPr>
        </p:nvSpPr>
        <p:spPr>
          <a:xfrm>
            <a:off x="743117" y="161044"/>
            <a:ext cx="7118398" cy="1063885"/>
          </a:xfrm>
        </p:spPr>
        <p:txBody>
          <a:bodyPr>
            <a:noAutofit/>
          </a:bodyPr>
          <a:lstStyle/>
          <a:p>
            <a:r>
              <a:rPr lang="ru-RU" dirty="0"/>
              <a:t>Вывод стального дымохода заводского изготовления через деревянное верхнее перекрытие</a:t>
            </a:r>
            <a:endParaRPr lang="fi-FI" dirty="0"/>
          </a:p>
        </p:txBody>
      </p:sp>
      <p:sp>
        <p:nvSpPr>
          <p:cNvPr id="3" name="Content Placeholder 2"/>
          <p:cNvSpPr>
            <a:spLocks noGrp="1"/>
          </p:cNvSpPr>
          <p:nvPr>
            <p:ph sz="half" idx="2"/>
          </p:nvPr>
        </p:nvSpPr>
        <p:spPr>
          <a:xfrm>
            <a:off x="4059936" y="1883392"/>
            <a:ext cx="4749694" cy="4162566"/>
          </a:xfrm>
        </p:spPr>
        <p:txBody>
          <a:bodyPr>
            <a:normAutofit fontScale="55000" lnSpcReduction="20000"/>
          </a:bodyPr>
          <a:lstStyle/>
          <a:p>
            <a:pPr marL="385763" indent="-385763">
              <a:buFont typeface="+mj-lt"/>
              <a:buAutoNum type="arabicPeriod"/>
            </a:pPr>
            <a:endParaRPr lang="ru-RU" sz="3600" dirty="0"/>
          </a:p>
          <a:p>
            <a:pPr marL="385763" indent="-385763">
              <a:buFont typeface="+mj-lt"/>
              <a:buAutoNum type="arabicPeriod"/>
            </a:pPr>
            <a:r>
              <a:rPr lang="ru-RU" dirty="0"/>
              <a:t>Опорный цилиндр для дымохода устанавливается вокруг дымохода. </a:t>
            </a:r>
          </a:p>
          <a:p>
            <a:pPr marL="385763" indent="-385763">
              <a:buFont typeface="+mj-lt"/>
              <a:buAutoNum type="arabicPeriod"/>
            </a:pPr>
            <a:r>
              <a:rPr lang="ru-RU" dirty="0"/>
              <a:t>На опорный цилиндр устанавливается термоизоляция</a:t>
            </a:r>
          </a:p>
          <a:p>
            <a:pPr marL="385763" indent="-385763">
              <a:buFont typeface="+mj-lt"/>
              <a:buAutoNum type="arabicPeriod"/>
            </a:pPr>
            <a:r>
              <a:rPr lang="ru-RU" dirty="0" err="1"/>
              <a:t>Пароизоляция</a:t>
            </a:r>
            <a:r>
              <a:rPr lang="ru-RU" dirty="0"/>
              <a:t> верхнего перекрытия крепится согласно инструкциям изготовителя труды дымохода  к опорному цилиндру</a:t>
            </a:r>
          </a:p>
          <a:p>
            <a:pPr marL="385763" indent="-385763">
              <a:buFont typeface="+mj-lt"/>
              <a:buAutoNum type="arabicPeriod"/>
            </a:pPr>
            <a:r>
              <a:rPr lang="ru-RU" dirty="0"/>
              <a:t>Смычка между кровлей и опорным цилиндром должна быть выполнена в соответствии с планом дымохода</a:t>
            </a:r>
          </a:p>
          <a:p>
            <a:pPr marL="385763" indent="-385763">
              <a:buFont typeface="+mj-lt"/>
              <a:buAutoNum type="arabicPeriod"/>
            </a:pPr>
            <a:r>
              <a:rPr lang="ru-RU" dirty="0"/>
              <a:t>Пространство между трубой и опорным цилиндром  должно быть защищено от попадания мусора и проникновения мелких животных. </a:t>
            </a:r>
          </a:p>
          <a:p>
            <a:pPr marL="385763" indent="-385763">
              <a:buFont typeface="+mj-lt"/>
              <a:buAutoNum type="arabicPeriod"/>
            </a:pPr>
            <a:r>
              <a:rPr lang="ru-RU" dirty="0"/>
              <a:t>Размеры сверять с планом дымохода. </a:t>
            </a:r>
            <a:br>
              <a:rPr lang="fi-FI" dirty="0"/>
            </a:br>
            <a:endParaRPr lang="fi-FI" dirty="0"/>
          </a:p>
        </p:txBody>
      </p:sp>
      <p:pic>
        <p:nvPicPr>
          <p:cNvPr id="45" name="Kuva 44">
            <a:extLst>
              <a:ext uri="{FF2B5EF4-FFF2-40B4-BE49-F238E27FC236}">
                <a16:creationId xmlns:a16="http://schemas.microsoft.com/office/drawing/2014/main" id="{19234C1B-AB91-442A-B41E-CE4C6765A229}"/>
              </a:ext>
            </a:extLst>
          </p:cNvPr>
          <p:cNvPicPr>
            <a:picLocks noChangeAspect="1"/>
          </p:cNvPicPr>
          <p:nvPr/>
        </p:nvPicPr>
        <p:blipFill rotWithShape="1">
          <a:blip r:embed="rId4" cstate="print">
            <a:extLst>
              <a:ext uri="{96DAC541-7B7A-43D3-8B79-37D633B846F1}">
                <asvg:svgBlip xmlns:asvg="http://schemas.microsoft.com/office/drawing/2016/SVG/main" r:embed="rId5"/>
              </a:ext>
            </a:extLst>
          </a:blip>
          <a:srcRect r="59844" b="53191"/>
          <a:stretch/>
        </p:blipFill>
        <p:spPr>
          <a:xfrm>
            <a:off x="1843282" y="4721431"/>
            <a:ext cx="1508798" cy="129326"/>
          </a:xfrm>
          <a:prstGeom prst="rect">
            <a:avLst/>
          </a:prstGeom>
        </p:spPr>
      </p:pic>
      <p:sp>
        <p:nvSpPr>
          <p:cNvPr id="46" name="Rectangle 12">
            <a:extLst>
              <a:ext uri="{FF2B5EF4-FFF2-40B4-BE49-F238E27FC236}">
                <a16:creationId xmlns:a16="http://schemas.microsoft.com/office/drawing/2014/main" id="{C87D5E82-9DC6-406C-822D-9A8DDB4D96A6}"/>
              </a:ext>
            </a:extLst>
          </p:cNvPr>
          <p:cNvSpPr/>
          <p:nvPr/>
        </p:nvSpPr>
        <p:spPr>
          <a:xfrm>
            <a:off x="1986174" y="4879160"/>
            <a:ext cx="1289160" cy="45719"/>
          </a:xfrm>
          <a:prstGeom prst="rect">
            <a:avLst/>
          </a:prstGeom>
          <a:solidFill>
            <a:srgbClr val="ED7D31">
              <a:lumMod val="75000"/>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47" name="Straight Connector 28">
            <a:extLst>
              <a:ext uri="{FF2B5EF4-FFF2-40B4-BE49-F238E27FC236}">
                <a16:creationId xmlns:a16="http://schemas.microsoft.com/office/drawing/2014/main" id="{5F18EBA3-BE75-497B-9AB8-08BB788B5564}"/>
              </a:ext>
            </a:extLst>
          </p:cNvPr>
          <p:cNvCxnSpPr>
            <a:cxnSpLocks/>
          </p:cNvCxnSpPr>
          <p:nvPr/>
        </p:nvCxnSpPr>
        <p:spPr>
          <a:xfrm>
            <a:off x="771664" y="2309975"/>
            <a:ext cx="1861927" cy="0"/>
          </a:xfrm>
          <a:prstGeom prst="line">
            <a:avLst/>
          </a:prstGeom>
          <a:noFill/>
          <a:ln w="28575" cap="flat" cmpd="sng" algn="ctr">
            <a:solidFill>
              <a:srgbClr val="44546A"/>
            </a:solidFill>
            <a:prstDash val="lgDashDot"/>
            <a:miter lim="800000"/>
          </a:ln>
          <a:effectLst/>
        </p:spPr>
      </p:cxnSp>
      <p:cxnSp>
        <p:nvCxnSpPr>
          <p:cNvPr id="48" name="Straight Connector 29">
            <a:extLst>
              <a:ext uri="{FF2B5EF4-FFF2-40B4-BE49-F238E27FC236}">
                <a16:creationId xmlns:a16="http://schemas.microsoft.com/office/drawing/2014/main" id="{21F6BD95-20E7-4925-A6C6-340DEBA88A42}"/>
              </a:ext>
            </a:extLst>
          </p:cNvPr>
          <p:cNvCxnSpPr>
            <a:cxnSpLocks/>
          </p:cNvCxnSpPr>
          <p:nvPr/>
        </p:nvCxnSpPr>
        <p:spPr>
          <a:xfrm>
            <a:off x="3298865" y="2751927"/>
            <a:ext cx="0" cy="2567198"/>
          </a:xfrm>
          <a:prstGeom prst="line">
            <a:avLst/>
          </a:prstGeom>
          <a:noFill/>
          <a:ln w="28575" cap="flat" cmpd="sng" algn="ctr">
            <a:solidFill>
              <a:srgbClr val="44546A"/>
            </a:solidFill>
            <a:prstDash val="lgDashDot"/>
            <a:miter lim="800000"/>
          </a:ln>
          <a:effectLst/>
        </p:spPr>
      </p:cxnSp>
      <p:pic>
        <p:nvPicPr>
          <p:cNvPr id="49" name="Kuva 48">
            <a:extLst>
              <a:ext uri="{FF2B5EF4-FFF2-40B4-BE49-F238E27FC236}">
                <a16:creationId xmlns:a16="http://schemas.microsoft.com/office/drawing/2014/main" id="{38ECD5B9-6CCE-4550-A386-266826A6BACD}"/>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2000119" y="4750213"/>
            <a:ext cx="135731" cy="135731"/>
          </a:xfrm>
          <a:prstGeom prst="rect">
            <a:avLst/>
          </a:prstGeom>
        </p:spPr>
      </p:pic>
      <p:pic>
        <p:nvPicPr>
          <p:cNvPr id="50" name="Kuva 49">
            <a:extLst>
              <a:ext uri="{FF2B5EF4-FFF2-40B4-BE49-F238E27FC236}">
                <a16:creationId xmlns:a16="http://schemas.microsoft.com/office/drawing/2014/main" id="{2D5F0002-395F-4616-8041-DE133692EA7E}"/>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2124877" y="4191865"/>
            <a:ext cx="1149047" cy="537134"/>
          </a:xfrm>
          <a:prstGeom prst="rect">
            <a:avLst/>
          </a:prstGeom>
        </p:spPr>
      </p:pic>
      <p:pic>
        <p:nvPicPr>
          <p:cNvPr id="61" name="Kuva 60">
            <a:extLst>
              <a:ext uri="{FF2B5EF4-FFF2-40B4-BE49-F238E27FC236}">
                <a16:creationId xmlns:a16="http://schemas.microsoft.com/office/drawing/2014/main" id="{34AC7EF3-D48B-4C64-9B64-7D12A9D384D7}"/>
              </a:ext>
            </a:extLst>
          </p:cNvPr>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1843284" y="3320494"/>
            <a:ext cx="1436660" cy="877223"/>
          </a:xfrm>
          <a:prstGeom prst="rect">
            <a:avLst/>
          </a:prstGeom>
        </p:spPr>
      </p:pic>
      <p:pic>
        <p:nvPicPr>
          <p:cNvPr id="62" name="Kuva 61">
            <a:extLst>
              <a:ext uri="{FF2B5EF4-FFF2-40B4-BE49-F238E27FC236}">
                <a16:creationId xmlns:a16="http://schemas.microsoft.com/office/drawing/2014/main" id="{524746EC-3047-47CF-9BCE-5C9A3676E520}"/>
              </a:ext>
            </a:extLst>
          </p:cNvPr>
          <p:cNvPicPr>
            <a:picLocks noChangeAspect="1"/>
          </p:cNvPicPr>
          <p:nvPr/>
        </p:nvPicPr>
        <p:blipFill rotWithShape="1">
          <a:blip r:embed="rId12" cstate="print">
            <a:extLst>
              <a:ext uri="{96DAC541-7B7A-43D3-8B79-37D633B846F1}">
                <asvg:svgBlip xmlns:asvg="http://schemas.microsoft.com/office/drawing/2016/SVG/main" r:embed="rId13"/>
              </a:ext>
            </a:extLst>
          </a:blip>
          <a:srcRect l="43734" t="2733"/>
          <a:stretch/>
        </p:blipFill>
        <p:spPr>
          <a:xfrm rot="5400000">
            <a:off x="1659435" y="4395769"/>
            <a:ext cx="523868" cy="129011"/>
          </a:xfrm>
          <a:prstGeom prst="rect">
            <a:avLst/>
          </a:prstGeom>
        </p:spPr>
      </p:pic>
      <p:cxnSp>
        <p:nvCxnSpPr>
          <p:cNvPr id="63" name="Straight Connector 30">
            <a:extLst>
              <a:ext uri="{FF2B5EF4-FFF2-40B4-BE49-F238E27FC236}">
                <a16:creationId xmlns:a16="http://schemas.microsoft.com/office/drawing/2014/main" id="{1910A539-4BCB-4A24-BE17-3AE3B522529E}"/>
              </a:ext>
            </a:extLst>
          </p:cNvPr>
          <p:cNvCxnSpPr>
            <a:cxnSpLocks/>
          </p:cNvCxnSpPr>
          <p:nvPr/>
        </p:nvCxnSpPr>
        <p:spPr>
          <a:xfrm flipV="1">
            <a:off x="735068" y="5253075"/>
            <a:ext cx="1767395" cy="1"/>
          </a:xfrm>
          <a:prstGeom prst="line">
            <a:avLst/>
          </a:prstGeom>
          <a:noFill/>
          <a:ln w="28575" cap="flat" cmpd="sng" algn="ctr">
            <a:solidFill>
              <a:sysClr val="windowText" lastClr="000000"/>
            </a:solidFill>
            <a:prstDash val="lgDashDot"/>
            <a:miter lim="800000"/>
          </a:ln>
          <a:effectLst/>
        </p:spPr>
      </p:cxnSp>
      <p:pic>
        <p:nvPicPr>
          <p:cNvPr id="64" name="Kuva 63">
            <a:extLst>
              <a:ext uri="{FF2B5EF4-FFF2-40B4-BE49-F238E27FC236}">
                <a16:creationId xmlns:a16="http://schemas.microsoft.com/office/drawing/2014/main" id="{61870DE8-F9D2-40A7-BB09-CD8B5563CC0B}"/>
              </a:ext>
            </a:extLst>
          </p:cNvPr>
          <p:cNvPicPr>
            <a:picLocks noChangeAspect="1"/>
          </p:cNvPicPr>
          <p:nvPr/>
        </p:nvPicPr>
        <p:blipFill>
          <a:blip r:embed="rId14" cstate="print">
            <a:extLst>
              <a:ext uri="{96DAC541-7B7A-43D3-8B79-37D633B846F1}">
                <asvg:svgBlip xmlns:asvg="http://schemas.microsoft.com/office/drawing/2016/SVG/main" r:embed="rId15"/>
              </a:ext>
            </a:extLst>
          </a:blip>
          <a:stretch>
            <a:fillRect/>
          </a:stretch>
        </p:blipFill>
        <p:spPr>
          <a:xfrm>
            <a:off x="1997507" y="4193218"/>
            <a:ext cx="135731" cy="535781"/>
          </a:xfrm>
          <a:prstGeom prst="rect">
            <a:avLst/>
          </a:prstGeom>
        </p:spPr>
      </p:pic>
      <p:grpSp>
        <p:nvGrpSpPr>
          <p:cNvPr id="65" name="Group 4560">
            <a:extLst>
              <a:ext uri="{FF2B5EF4-FFF2-40B4-BE49-F238E27FC236}">
                <a16:creationId xmlns:a16="http://schemas.microsoft.com/office/drawing/2014/main" id="{F306ACBD-8EFF-4B8E-B1CA-EA7D7708DC06}"/>
              </a:ext>
            </a:extLst>
          </p:cNvPr>
          <p:cNvGrpSpPr/>
          <p:nvPr/>
        </p:nvGrpSpPr>
        <p:grpSpPr>
          <a:xfrm>
            <a:off x="1057354" y="2332653"/>
            <a:ext cx="671737" cy="2898220"/>
            <a:chOff x="827584" y="1772816"/>
            <a:chExt cx="895649" cy="4032448"/>
          </a:xfrm>
          <a:gradFill>
            <a:gsLst>
              <a:gs pos="0">
                <a:srgbClr val="4472C4"/>
              </a:gs>
              <a:gs pos="35000">
                <a:srgbClr val="4472C4">
                  <a:lumMod val="0"/>
                  <a:lumOff val="100000"/>
                </a:srgbClr>
              </a:gs>
              <a:gs pos="100000">
                <a:srgbClr val="4472C4">
                  <a:lumMod val="100000"/>
                </a:srgbClr>
              </a:gs>
            </a:gsLst>
            <a:lin ang="0" scaled="0"/>
          </a:gradFill>
        </p:grpSpPr>
        <p:sp>
          <p:nvSpPr>
            <p:cNvPr id="71" name="Rectangle 4554">
              <a:extLst>
                <a:ext uri="{FF2B5EF4-FFF2-40B4-BE49-F238E27FC236}">
                  <a16:creationId xmlns:a16="http://schemas.microsoft.com/office/drawing/2014/main" id="{4D315EB6-0FF1-444A-B3B4-9FBEB135C1D9}"/>
                </a:ext>
              </a:extLst>
            </p:cNvPr>
            <p:cNvSpPr/>
            <p:nvPr/>
          </p:nvSpPr>
          <p:spPr>
            <a:xfrm>
              <a:off x="827584" y="1772816"/>
              <a:ext cx="895649" cy="4032448"/>
            </a:xfrm>
            <a:prstGeom prst="rect">
              <a:avLst/>
            </a:prstGeom>
            <a:gradFill>
              <a:gsLst>
                <a:gs pos="0">
                  <a:srgbClr val="4472C4"/>
                </a:gs>
                <a:gs pos="48000">
                  <a:srgbClr val="4472C4">
                    <a:lumMod val="40000"/>
                    <a:lumOff val="60000"/>
                  </a:srgbClr>
                </a:gs>
                <a:gs pos="100000">
                  <a:srgbClr val="4472C4">
                    <a:lumMod val="100000"/>
                  </a:srgbClr>
                </a:gs>
              </a:gsLst>
              <a:lin ang="0" scaled="0"/>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cxnSp>
          <p:nvCxnSpPr>
            <p:cNvPr id="72" name="Straight Connector 4556">
              <a:extLst>
                <a:ext uri="{FF2B5EF4-FFF2-40B4-BE49-F238E27FC236}">
                  <a16:creationId xmlns:a16="http://schemas.microsoft.com/office/drawing/2014/main" id="{B9758CFD-8A63-49A9-8A59-07A2F8BDD87F}"/>
                </a:ext>
              </a:extLst>
            </p:cNvPr>
            <p:cNvCxnSpPr/>
            <p:nvPr/>
          </p:nvCxnSpPr>
          <p:spPr>
            <a:xfrm>
              <a:off x="827584" y="1772816"/>
              <a:ext cx="0" cy="4032448"/>
            </a:xfrm>
            <a:prstGeom prst="line">
              <a:avLst/>
            </a:prstGeom>
            <a:grpFill/>
            <a:ln w="6350" cap="flat" cmpd="sng" algn="ctr">
              <a:solidFill>
                <a:srgbClr val="44546A"/>
              </a:solidFill>
              <a:prstDash val="solid"/>
              <a:miter lim="800000"/>
            </a:ln>
            <a:effectLst/>
          </p:spPr>
        </p:cxnSp>
        <p:cxnSp>
          <p:nvCxnSpPr>
            <p:cNvPr id="73" name="Straight Connector 4557">
              <a:extLst>
                <a:ext uri="{FF2B5EF4-FFF2-40B4-BE49-F238E27FC236}">
                  <a16:creationId xmlns:a16="http://schemas.microsoft.com/office/drawing/2014/main" id="{8FDE18AA-27E5-42B0-96F6-21D62BB91C2C}"/>
                </a:ext>
              </a:extLst>
            </p:cNvPr>
            <p:cNvCxnSpPr/>
            <p:nvPr/>
          </p:nvCxnSpPr>
          <p:spPr>
            <a:xfrm>
              <a:off x="1723233" y="1772816"/>
              <a:ext cx="0" cy="4032448"/>
            </a:xfrm>
            <a:prstGeom prst="line">
              <a:avLst/>
            </a:prstGeom>
            <a:grpFill/>
            <a:ln w="6350" cap="flat" cmpd="sng" algn="ctr">
              <a:solidFill>
                <a:srgbClr val="44546A"/>
              </a:solidFill>
              <a:prstDash val="solid"/>
              <a:miter lim="800000"/>
            </a:ln>
            <a:effectLst/>
          </p:spPr>
        </p:cxnSp>
      </p:grpSp>
      <p:sp>
        <p:nvSpPr>
          <p:cNvPr id="74" name="Suorakulmio 73">
            <a:extLst>
              <a:ext uri="{FF2B5EF4-FFF2-40B4-BE49-F238E27FC236}">
                <a16:creationId xmlns:a16="http://schemas.microsoft.com/office/drawing/2014/main" id="{48BF191B-3607-4BEA-8CAE-4324AE88D539}"/>
              </a:ext>
            </a:extLst>
          </p:cNvPr>
          <p:cNvSpPr/>
          <p:nvPr/>
        </p:nvSpPr>
        <p:spPr>
          <a:xfrm>
            <a:off x="926620" y="3206984"/>
            <a:ext cx="930244" cy="1711104"/>
          </a:xfrm>
          <a:prstGeom prst="rect">
            <a:avLst/>
          </a:prstGeom>
          <a:gradFill>
            <a:gsLst>
              <a:gs pos="61950">
                <a:srgbClr val="B4B2B2"/>
              </a:gs>
              <a:gs pos="33000">
                <a:srgbClr val="A5A1A1">
                  <a:alpha val="45000"/>
                </a:srgbClr>
              </a:gs>
              <a:gs pos="0">
                <a:sysClr val="windowText" lastClr="000000">
                  <a:lumMod val="50000"/>
                  <a:lumOff val="50000"/>
                </a:sysClr>
              </a:gs>
              <a:gs pos="83000">
                <a:sysClr val="window" lastClr="FFFFFF">
                  <a:lumMod val="75000"/>
                  <a:alpha val="51000"/>
                </a:sysClr>
              </a:gs>
              <a:gs pos="99000">
                <a:sysClr val="windowText" lastClr="000000">
                  <a:lumMod val="50000"/>
                  <a:lumOff val="50000"/>
                </a:sysClr>
              </a:gs>
            </a:gsLst>
            <a:lin ang="0" scaled="0"/>
          </a:gradFill>
          <a:ln w="12700" cap="flat" cmpd="sng" algn="ctr">
            <a:solidFill>
              <a:srgbClr val="4472C4">
                <a:shade val="50000"/>
                <a:alpha val="22000"/>
              </a:srgbClr>
            </a:solid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grpSp>
        <p:nvGrpSpPr>
          <p:cNvPr id="78" name="Ryhmä 77">
            <a:extLst>
              <a:ext uri="{FF2B5EF4-FFF2-40B4-BE49-F238E27FC236}">
                <a16:creationId xmlns:a16="http://schemas.microsoft.com/office/drawing/2014/main" id="{730A334E-AB12-44D0-9AF0-53B52C4D26CF}"/>
              </a:ext>
            </a:extLst>
          </p:cNvPr>
          <p:cNvGrpSpPr/>
          <p:nvPr/>
        </p:nvGrpSpPr>
        <p:grpSpPr>
          <a:xfrm>
            <a:off x="1740750" y="4930432"/>
            <a:ext cx="546148" cy="250766"/>
            <a:chOff x="3384110" y="5536749"/>
            <a:chExt cx="728197" cy="334354"/>
          </a:xfrm>
        </p:grpSpPr>
        <p:cxnSp>
          <p:nvCxnSpPr>
            <p:cNvPr id="79" name="Straight Connector 10">
              <a:extLst>
                <a:ext uri="{FF2B5EF4-FFF2-40B4-BE49-F238E27FC236}">
                  <a16:creationId xmlns:a16="http://schemas.microsoft.com/office/drawing/2014/main" id="{652BE81B-FE52-43E1-BEEF-EE846B133477}"/>
                </a:ext>
              </a:extLst>
            </p:cNvPr>
            <p:cNvCxnSpPr/>
            <p:nvPr/>
          </p:nvCxnSpPr>
          <p:spPr>
            <a:xfrm>
              <a:off x="3388209" y="5536749"/>
              <a:ext cx="0" cy="334354"/>
            </a:xfrm>
            <a:prstGeom prst="line">
              <a:avLst/>
            </a:prstGeom>
            <a:noFill/>
            <a:ln w="19050" cap="flat" cmpd="sng" algn="ctr">
              <a:solidFill>
                <a:srgbClr val="FF0000"/>
              </a:solidFill>
              <a:prstDash val="solid"/>
              <a:miter lim="800000"/>
            </a:ln>
            <a:effectLst/>
          </p:spPr>
        </p:cxnSp>
        <p:cxnSp>
          <p:nvCxnSpPr>
            <p:cNvPr id="80" name="Straight Connector 11">
              <a:extLst>
                <a:ext uri="{FF2B5EF4-FFF2-40B4-BE49-F238E27FC236}">
                  <a16:creationId xmlns:a16="http://schemas.microsoft.com/office/drawing/2014/main" id="{4E533C40-3411-4035-9CF6-31EF1BBE6B3F}"/>
                </a:ext>
              </a:extLst>
            </p:cNvPr>
            <p:cNvCxnSpPr/>
            <p:nvPr/>
          </p:nvCxnSpPr>
          <p:spPr>
            <a:xfrm>
              <a:off x="3384110" y="5546060"/>
              <a:ext cx="728197" cy="0"/>
            </a:xfrm>
            <a:prstGeom prst="line">
              <a:avLst/>
            </a:prstGeom>
            <a:noFill/>
            <a:ln w="19050" cap="flat" cmpd="sng" algn="ctr">
              <a:solidFill>
                <a:srgbClr val="FF0000"/>
              </a:solidFill>
              <a:prstDash val="solid"/>
              <a:miter lim="800000"/>
            </a:ln>
            <a:effectLst/>
          </p:spPr>
        </p:cxnSp>
      </p:grpSp>
      <p:sp>
        <p:nvSpPr>
          <p:cNvPr id="7" name="Tekstiruutu 6">
            <a:extLst>
              <a:ext uri="{FF2B5EF4-FFF2-40B4-BE49-F238E27FC236}">
                <a16:creationId xmlns:a16="http://schemas.microsoft.com/office/drawing/2014/main" id="{71A3230A-403E-4ADA-B3BD-6B240FF6DB4A}"/>
              </a:ext>
            </a:extLst>
          </p:cNvPr>
          <p:cNvSpPr txBox="1"/>
          <p:nvPr/>
        </p:nvSpPr>
        <p:spPr>
          <a:xfrm>
            <a:off x="848392" y="3024953"/>
            <a:ext cx="1185863" cy="300082"/>
          </a:xfrm>
          <a:prstGeom prst="rect">
            <a:avLst/>
          </a:prstGeom>
          <a:noFill/>
        </p:spPr>
        <p:txBody>
          <a:bodyPr wrap="square" rtlCol="0">
            <a:spAutoFit/>
          </a:bodyPr>
          <a:lstStyle/>
          <a:p>
            <a:r>
              <a:rPr lang="fi-FI" sz="1350">
                <a:solidFill>
                  <a:srgbClr val="FF0000"/>
                </a:solidFill>
                <a:latin typeface="Arial"/>
              </a:rPr>
              <a:t>##########</a:t>
            </a:r>
          </a:p>
        </p:txBody>
      </p:sp>
    </p:spTree>
    <p:custDataLst>
      <p:tags r:id="rId1"/>
    </p:custDataLst>
    <p:extLst>
      <p:ext uri="{BB962C8B-B14F-4D97-AF65-F5344CB8AC3E}">
        <p14:creationId xmlns:p14="http://schemas.microsoft.com/office/powerpoint/2010/main" val="28945179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1+#ppt_w/2"/>
                                          </p:val>
                                        </p:tav>
                                        <p:tav tm="100000">
                                          <p:val>
                                            <p:strVal val="#ppt_x"/>
                                          </p:val>
                                        </p:tav>
                                      </p:tavLst>
                                    </p:anim>
                                    <p:anim calcmode="lin" valueType="num">
                                      <p:cBhvr additive="base">
                                        <p:cTn id="12" dur="500" fill="hold"/>
                                        <p:tgtEl>
                                          <p:spTgt spid="6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3"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1+#ppt_w/2"/>
                                          </p:val>
                                        </p:tav>
                                        <p:tav tm="100000">
                                          <p:val>
                                            <p:strVal val="#ppt_x"/>
                                          </p:val>
                                        </p:tav>
                                      </p:tavLst>
                                    </p:anim>
                                    <p:anim calcmode="lin" valueType="num">
                                      <p:cBhvr additive="base">
                                        <p:cTn id="17" dur="500" fill="hold"/>
                                        <p:tgtEl>
                                          <p:spTgt spid="5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1+#ppt_w/2"/>
                                          </p:val>
                                        </p:tav>
                                        <p:tav tm="100000">
                                          <p:val>
                                            <p:strVal val="#ppt_x"/>
                                          </p:val>
                                        </p:tav>
                                      </p:tavLst>
                                    </p:anim>
                                    <p:anim calcmode="lin" valueType="num">
                                      <p:cBhvr additive="base">
                                        <p:cTn id="22" dur="500" fill="hold"/>
                                        <p:tgtEl>
                                          <p:spTgt spid="61"/>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ppt_x"/>
                                          </p:val>
                                        </p:tav>
                                        <p:tav tm="100000">
                                          <p:val>
                                            <p:strVal val="#ppt_x"/>
                                          </p:val>
                                        </p:tav>
                                      </p:tavLst>
                                    </p:anim>
                                    <p:anim calcmode="lin" valueType="num">
                                      <p:cBhvr additive="base">
                                        <p:cTn id="27" dur="500" fill="hold"/>
                                        <p:tgtEl>
                                          <p:spTgt spid="4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500" fill="hold"/>
                                        <p:tgtEl>
                                          <p:spTgt spid="49"/>
                                        </p:tgtEl>
                                        <p:attrNameLst>
                                          <p:attrName>ppt_x</p:attrName>
                                        </p:attrNameLst>
                                      </p:cBhvr>
                                      <p:tavLst>
                                        <p:tav tm="0">
                                          <p:val>
                                            <p:strVal val="#ppt_x"/>
                                          </p:val>
                                        </p:tav>
                                        <p:tav tm="100000">
                                          <p:val>
                                            <p:strVal val="#ppt_x"/>
                                          </p:val>
                                        </p:tav>
                                      </p:tavLst>
                                    </p:anim>
                                    <p:anim calcmode="lin" valueType="num">
                                      <p:cBhvr additive="base">
                                        <p:cTn id="31" dur="500" fill="hold"/>
                                        <p:tgtEl>
                                          <p:spTgt spid="49"/>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childTnLst>
                                </p:cTn>
                              </p:par>
                              <p:par>
                                <p:cTn id="38" presetID="2" presetClass="entr" presetSubtype="1"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4"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uora yhdysviiva 65">
            <a:extLst>
              <a:ext uri="{FF2B5EF4-FFF2-40B4-BE49-F238E27FC236}">
                <a16:creationId xmlns:a16="http://schemas.microsoft.com/office/drawing/2014/main" id="{57953AB5-0FA5-4996-BE62-E29E254DF077}"/>
              </a:ext>
            </a:extLst>
          </p:cNvPr>
          <p:cNvCxnSpPr>
            <a:cxnSpLocks/>
          </p:cNvCxnSpPr>
          <p:nvPr/>
        </p:nvCxnSpPr>
        <p:spPr>
          <a:xfrm flipH="1">
            <a:off x="834189" y="4681795"/>
            <a:ext cx="277786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 name="Suora yhdysviiva 2">
            <a:extLst>
              <a:ext uri="{FF2B5EF4-FFF2-40B4-BE49-F238E27FC236}">
                <a16:creationId xmlns:a16="http://schemas.microsoft.com/office/drawing/2014/main" id="{FD398E5F-FD31-4334-BAE0-C340F6B911E3}"/>
              </a:ext>
            </a:extLst>
          </p:cNvPr>
          <p:cNvCxnSpPr>
            <a:cxnSpLocks/>
          </p:cNvCxnSpPr>
          <p:nvPr/>
        </p:nvCxnSpPr>
        <p:spPr>
          <a:xfrm flipH="1">
            <a:off x="830179" y="4152582"/>
            <a:ext cx="2770147"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980980" y="3643421"/>
            <a:ext cx="919988" cy="57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4" name="Title 1"/>
          <p:cNvSpPr>
            <a:spLocks noGrp="1"/>
          </p:cNvSpPr>
          <p:nvPr>
            <p:ph type="title"/>
          </p:nvPr>
        </p:nvSpPr>
        <p:spPr>
          <a:xfrm>
            <a:off x="563091" y="395557"/>
            <a:ext cx="7707451" cy="864413"/>
          </a:xfrm>
        </p:spPr>
        <p:txBody>
          <a:bodyPr>
            <a:normAutofit fontScale="90000"/>
          </a:bodyPr>
          <a:lstStyle/>
          <a:p>
            <a:r>
              <a:rPr lang="ru-RU" dirty="0"/>
              <a:t>Пожарная безопасность дымохода</a:t>
            </a:r>
            <a:endParaRPr lang="fi-FI" dirty="0"/>
          </a:p>
        </p:txBody>
      </p:sp>
      <p:sp>
        <p:nvSpPr>
          <p:cNvPr id="65" name="Content Placeholder 2">
            <a:extLst>
              <a:ext uri="{FF2B5EF4-FFF2-40B4-BE49-F238E27FC236}">
                <a16:creationId xmlns:a16="http://schemas.microsoft.com/office/drawing/2014/main" id="{E6C97913-636C-4CAB-87F7-79581F4462A9}"/>
              </a:ext>
            </a:extLst>
          </p:cNvPr>
          <p:cNvSpPr>
            <a:spLocks noGrp="1"/>
          </p:cNvSpPr>
          <p:nvPr>
            <p:ph sz="half" idx="2"/>
          </p:nvPr>
        </p:nvSpPr>
        <p:spPr>
          <a:xfrm>
            <a:off x="4233672" y="1408176"/>
            <a:ext cx="4391713" cy="4508127"/>
          </a:xfrm>
        </p:spPr>
        <p:txBody>
          <a:bodyPr>
            <a:normAutofit fontScale="85000" lnSpcReduction="20000"/>
          </a:bodyPr>
          <a:lstStyle/>
          <a:p>
            <a:pPr marL="385763" indent="-385763">
              <a:buFont typeface="+mj-lt"/>
              <a:buAutoNum type="arabicPeriod"/>
            </a:pPr>
            <a:r>
              <a:rPr lang="ru-RU" sz="2000" dirty="0"/>
              <a:t>У изоляции должна быть стяжка или штукатурка, но рекомендуется выполнять до водяной кровли. </a:t>
            </a:r>
          </a:p>
          <a:p>
            <a:pPr marL="385763" indent="-385763">
              <a:buFont typeface="+mj-lt"/>
              <a:buAutoNum type="arabicPeriod"/>
            </a:pPr>
            <a:r>
              <a:rPr lang="ru-RU" sz="2000" dirty="0"/>
              <a:t>На дистанции защиты дымохода можно использовать только материал класса огня A1 или раствор, одобренный поставщиком дымохода.</a:t>
            </a:r>
          </a:p>
          <a:p>
            <a:pPr marL="385763" indent="-385763">
              <a:buFont typeface="+mj-lt"/>
              <a:buAutoNum type="arabicPeriod"/>
            </a:pPr>
            <a:r>
              <a:rPr lang="ru-RU" sz="2000" dirty="0"/>
              <a:t>Безопасное расстояние зависит от типа труб. В кирпичных дымоходах небольших домов обычно составляет 120 мм. </a:t>
            </a:r>
          </a:p>
          <a:p>
            <a:pPr marL="385763" indent="-385763">
              <a:buFont typeface="+mj-lt"/>
              <a:buAutoNum type="arabicPeriod"/>
            </a:pPr>
            <a:r>
              <a:rPr lang="ru-RU" sz="2000" dirty="0"/>
              <a:t>У сборных стальных труб он может быть меньше. См. План дымохода и инструкции производителя по установке. </a:t>
            </a:r>
          </a:p>
          <a:p>
            <a:pPr marL="385763" indent="-385763">
              <a:buFont typeface="+mj-lt"/>
              <a:buAutoNum type="arabicPeriod"/>
            </a:pPr>
            <a:r>
              <a:rPr lang="ru-RU" sz="2000" dirty="0"/>
              <a:t>Для </a:t>
            </a:r>
            <a:r>
              <a:rPr lang="ru-RU" sz="2000" dirty="0" err="1"/>
              <a:t>пароизоляции</a:t>
            </a:r>
            <a:r>
              <a:rPr lang="ru-RU" sz="2000" dirty="0"/>
              <a:t> дымоходов разрешается использовать только сертифицированную термостойкую ленту.</a:t>
            </a:r>
            <a:endParaRPr lang="fi-FI" sz="2000" dirty="0">
              <a:cs typeface="Arial"/>
            </a:endParaRPr>
          </a:p>
          <a:p>
            <a:pPr marL="385763" indent="-385763">
              <a:buFont typeface="+mj-lt"/>
              <a:buAutoNum type="arabicPeriod"/>
            </a:pPr>
            <a:endParaRPr lang="fi-FI" sz="2000" dirty="0"/>
          </a:p>
          <a:p>
            <a:pPr marL="385763" indent="-385763">
              <a:buFont typeface="+mj-lt"/>
              <a:buAutoNum type="arabicPeriod"/>
            </a:pPr>
            <a:endParaRPr lang="fi-FI" dirty="0"/>
          </a:p>
        </p:txBody>
      </p:sp>
      <p:grpSp>
        <p:nvGrpSpPr>
          <p:cNvPr id="162" name="Ryhmä 161">
            <a:extLst>
              <a:ext uri="{FF2B5EF4-FFF2-40B4-BE49-F238E27FC236}">
                <a16:creationId xmlns:a16="http://schemas.microsoft.com/office/drawing/2014/main" id="{CCBDD96B-F6F7-4AB8-93C7-3545285A222C}"/>
              </a:ext>
            </a:extLst>
          </p:cNvPr>
          <p:cNvGrpSpPr/>
          <p:nvPr/>
        </p:nvGrpSpPr>
        <p:grpSpPr>
          <a:xfrm>
            <a:off x="876219" y="2322172"/>
            <a:ext cx="1056223" cy="2881745"/>
            <a:chOff x="9185403" y="766529"/>
            <a:chExt cx="1408297" cy="3842326"/>
          </a:xfrm>
        </p:grpSpPr>
        <p:sp>
          <p:nvSpPr>
            <p:cNvPr id="164" name="Suorakulmio 163">
              <a:extLst>
                <a:ext uri="{FF2B5EF4-FFF2-40B4-BE49-F238E27FC236}">
                  <a16:creationId xmlns:a16="http://schemas.microsoft.com/office/drawing/2014/main" id="{08E1073F-6FB4-46F3-8B9C-03BD2E1BCA0B}"/>
                </a:ext>
              </a:extLst>
            </p:cNvPr>
            <p:cNvSpPr/>
            <p:nvPr/>
          </p:nvSpPr>
          <p:spPr>
            <a:xfrm>
              <a:off x="9187031" y="779929"/>
              <a:ext cx="1403873" cy="3813586"/>
            </a:xfrm>
            <a:prstGeom prst="rect">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sp>
          <p:nvSpPr>
            <p:cNvPr id="165" name="Rectangle 38">
              <a:extLst>
                <a:ext uri="{FF2B5EF4-FFF2-40B4-BE49-F238E27FC236}">
                  <a16:creationId xmlns:a16="http://schemas.microsoft.com/office/drawing/2014/main" id="{10222B7F-9149-465F-923E-708E2B52C1F1}"/>
                </a:ext>
              </a:extLst>
            </p:cNvPr>
            <p:cNvSpPr/>
            <p:nvPr/>
          </p:nvSpPr>
          <p:spPr>
            <a:xfrm>
              <a:off x="10147428" y="440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6" name="Rectangle 39">
              <a:extLst>
                <a:ext uri="{FF2B5EF4-FFF2-40B4-BE49-F238E27FC236}">
                  <a16:creationId xmlns:a16="http://schemas.microsoft.com/office/drawing/2014/main" id="{493E8F28-DF93-49A6-A8DA-8F32BC2206F2}"/>
                </a:ext>
              </a:extLst>
            </p:cNvPr>
            <p:cNvSpPr/>
            <p:nvPr/>
          </p:nvSpPr>
          <p:spPr>
            <a:xfrm>
              <a:off x="9185403" y="440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7" name="Rectangle 42">
              <a:extLst>
                <a:ext uri="{FF2B5EF4-FFF2-40B4-BE49-F238E27FC236}">
                  <a16:creationId xmlns:a16="http://schemas.microsoft.com/office/drawing/2014/main" id="{EE921E4E-BBAB-4865-B5BE-F5BC86B6DF57}"/>
                </a:ext>
              </a:extLst>
            </p:cNvPr>
            <p:cNvSpPr/>
            <p:nvPr/>
          </p:nvSpPr>
          <p:spPr>
            <a:xfrm>
              <a:off x="9185403" y="416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8" name="Rectangle 43">
              <a:extLst>
                <a:ext uri="{FF2B5EF4-FFF2-40B4-BE49-F238E27FC236}">
                  <a16:creationId xmlns:a16="http://schemas.microsoft.com/office/drawing/2014/main" id="{A2DF750F-6F4E-4854-A270-443FBBE57009}"/>
                </a:ext>
              </a:extLst>
            </p:cNvPr>
            <p:cNvSpPr/>
            <p:nvPr/>
          </p:nvSpPr>
          <p:spPr>
            <a:xfrm>
              <a:off x="9664789" y="416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9" name="Rectangle 38">
              <a:extLst>
                <a:ext uri="{FF2B5EF4-FFF2-40B4-BE49-F238E27FC236}">
                  <a16:creationId xmlns:a16="http://schemas.microsoft.com/office/drawing/2014/main" id="{3828CA0F-B2DC-4D5A-9031-47F4B0577877}"/>
                </a:ext>
              </a:extLst>
            </p:cNvPr>
            <p:cNvSpPr/>
            <p:nvPr/>
          </p:nvSpPr>
          <p:spPr>
            <a:xfrm>
              <a:off x="10147924" y="391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0" name="Rectangle 39">
              <a:extLst>
                <a:ext uri="{FF2B5EF4-FFF2-40B4-BE49-F238E27FC236}">
                  <a16:creationId xmlns:a16="http://schemas.microsoft.com/office/drawing/2014/main" id="{5E23D38E-AB53-4C8D-96C5-E219815FE855}"/>
                </a:ext>
              </a:extLst>
            </p:cNvPr>
            <p:cNvSpPr/>
            <p:nvPr/>
          </p:nvSpPr>
          <p:spPr>
            <a:xfrm>
              <a:off x="9185899" y="391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1" name="Rectangle 42">
              <a:extLst>
                <a:ext uri="{FF2B5EF4-FFF2-40B4-BE49-F238E27FC236}">
                  <a16:creationId xmlns:a16="http://schemas.microsoft.com/office/drawing/2014/main" id="{A61FCE2D-3812-4F45-82FD-0850D78AD43E}"/>
                </a:ext>
              </a:extLst>
            </p:cNvPr>
            <p:cNvSpPr/>
            <p:nvPr/>
          </p:nvSpPr>
          <p:spPr>
            <a:xfrm>
              <a:off x="9185899" y="367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2" name="Rectangle 43">
              <a:extLst>
                <a:ext uri="{FF2B5EF4-FFF2-40B4-BE49-F238E27FC236}">
                  <a16:creationId xmlns:a16="http://schemas.microsoft.com/office/drawing/2014/main" id="{4309B99A-8FBF-410D-B822-13C31CA98DA6}"/>
                </a:ext>
              </a:extLst>
            </p:cNvPr>
            <p:cNvSpPr/>
            <p:nvPr/>
          </p:nvSpPr>
          <p:spPr>
            <a:xfrm>
              <a:off x="9665285" y="367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3" name="Rectangle 38">
              <a:extLst>
                <a:ext uri="{FF2B5EF4-FFF2-40B4-BE49-F238E27FC236}">
                  <a16:creationId xmlns:a16="http://schemas.microsoft.com/office/drawing/2014/main" id="{16610D22-DDFE-4F2A-B7D5-AE29F14CAB5D}"/>
                </a:ext>
              </a:extLst>
            </p:cNvPr>
            <p:cNvSpPr/>
            <p:nvPr/>
          </p:nvSpPr>
          <p:spPr>
            <a:xfrm>
              <a:off x="10148420" y="343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4" name="Rectangle 39">
              <a:extLst>
                <a:ext uri="{FF2B5EF4-FFF2-40B4-BE49-F238E27FC236}">
                  <a16:creationId xmlns:a16="http://schemas.microsoft.com/office/drawing/2014/main" id="{3896C096-0865-403E-9BD5-8FD14E1AF037}"/>
                </a:ext>
              </a:extLst>
            </p:cNvPr>
            <p:cNvSpPr/>
            <p:nvPr/>
          </p:nvSpPr>
          <p:spPr>
            <a:xfrm>
              <a:off x="9186395" y="343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5" name="Rectangle 42">
              <a:extLst>
                <a:ext uri="{FF2B5EF4-FFF2-40B4-BE49-F238E27FC236}">
                  <a16:creationId xmlns:a16="http://schemas.microsoft.com/office/drawing/2014/main" id="{652BC006-900C-4981-9076-4E15079C8D6F}"/>
                </a:ext>
              </a:extLst>
            </p:cNvPr>
            <p:cNvSpPr/>
            <p:nvPr/>
          </p:nvSpPr>
          <p:spPr>
            <a:xfrm>
              <a:off x="9186395" y="319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6" name="Rectangle 43">
              <a:extLst>
                <a:ext uri="{FF2B5EF4-FFF2-40B4-BE49-F238E27FC236}">
                  <a16:creationId xmlns:a16="http://schemas.microsoft.com/office/drawing/2014/main" id="{0A01EFDF-93CB-4C23-9D5C-4A7AD3B3EC32}"/>
                </a:ext>
              </a:extLst>
            </p:cNvPr>
            <p:cNvSpPr/>
            <p:nvPr/>
          </p:nvSpPr>
          <p:spPr>
            <a:xfrm>
              <a:off x="9665781" y="319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7" name="Rectangle 38">
              <a:extLst>
                <a:ext uri="{FF2B5EF4-FFF2-40B4-BE49-F238E27FC236}">
                  <a16:creationId xmlns:a16="http://schemas.microsoft.com/office/drawing/2014/main" id="{FC7C5F6C-D953-4453-A33E-D62B960595A5}"/>
                </a:ext>
              </a:extLst>
            </p:cNvPr>
            <p:cNvSpPr/>
            <p:nvPr/>
          </p:nvSpPr>
          <p:spPr>
            <a:xfrm>
              <a:off x="10148916" y="294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8" name="Rectangle 39">
              <a:extLst>
                <a:ext uri="{FF2B5EF4-FFF2-40B4-BE49-F238E27FC236}">
                  <a16:creationId xmlns:a16="http://schemas.microsoft.com/office/drawing/2014/main" id="{6FE35A3F-4F75-4FCF-BEF0-0E98B3B5B40D}"/>
                </a:ext>
              </a:extLst>
            </p:cNvPr>
            <p:cNvSpPr/>
            <p:nvPr/>
          </p:nvSpPr>
          <p:spPr>
            <a:xfrm>
              <a:off x="9186891" y="294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9" name="Rectangle 42">
              <a:extLst>
                <a:ext uri="{FF2B5EF4-FFF2-40B4-BE49-F238E27FC236}">
                  <a16:creationId xmlns:a16="http://schemas.microsoft.com/office/drawing/2014/main" id="{AAE785CE-4BDF-4289-8EF0-63C2685E8DA1}"/>
                </a:ext>
              </a:extLst>
            </p:cNvPr>
            <p:cNvSpPr/>
            <p:nvPr/>
          </p:nvSpPr>
          <p:spPr>
            <a:xfrm>
              <a:off x="9186891" y="270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0" name="Rectangle 43">
              <a:extLst>
                <a:ext uri="{FF2B5EF4-FFF2-40B4-BE49-F238E27FC236}">
                  <a16:creationId xmlns:a16="http://schemas.microsoft.com/office/drawing/2014/main" id="{8E746494-DDB9-4D83-9EEA-C3A2D50F86DD}"/>
                </a:ext>
              </a:extLst>
            </p:cNvPr>
            <p:cNvSpPr/>
            <p:nvPr/>
          </p:nvSpPr>
          <p:spPr>
            <a:xfrm>
              <a:off x="9666277" y="270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1" name="Rectangle 38">
              <a:extLst>
                <a:ext uri="{FF2B5EF4-FFF2-40B4-BE49-F238E27FC236}">
                  <a16:creationId xmlns:a16="http://schemas.microsoft.com/office/drawing/2014/main" id="{DBB2C08F-44EC-4029-B29A-5EF99DC664C6}"/>
                </a:ext>
              </a:extLst>
            </p:cNvPr>
            <p:cNvSpPr/>
            <p:nvPr/>
          </p:nvSpPr>
          <p:spPr>
            <a:xfrm>
              <a:off x="10149412" y="246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2" name="Rectangle 39">
              <a:extLst>
                <a:ext uri="{FF2B5EF4-FFF2-40B4-BE49-F238E27FC236}">
                  <a16:creationId xmlns:a16="http://schemas.microsoft.com/office/drawing/2014/main" id="{91A48DE5-8194-44C3-8A03-635861E036E3}"/>
                </a:ext>
              </a:extLst>
            </p:cNvPr>
            <p:cNvSpPr/>
            <p:nvPr/>
          </p:nvSpPr>
          <p:spPr>
            <a:xfrm>
              <a:off x="9187387" y="246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3" name="Rectangle 42">
              <a:extLst>
                <a:ext uri="{FF2B5EF4-FFF2-40B4-BE49-F238E27FC236}">
                  <a16:creationId xmlns:a16="http://schemas.microsoft.com/office/drawing/2014/main" id="{11BA1267-24EA-4E06-8972-185D1629528F}"/>
                </a:ext>
              </a:extLst>
            </p:cNvPr>
            <p:cNvSpPr/>
            <p:nvPr/>
          </p:nvSpPr>
          <p:spPr>
            <a:xfrm>
              <a:off x="9187387" y="222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4" name="Rectangle 43">
              <a:extLst>
                <a:ext uri="{FF2B5EF4-FFF2-40B4-BE49-F238E27FC236}">
                  <a16:creationId xmlns:a16="http://schemas.microsoft.com/office/drawing/2014/main" id="{0A82B9C9-A25B-4507-A7FB-E66CE17FDE09}"/>
                </a:ext>
              </a:extLst>
            </p:cNvPr>
            <p:cNvSpPr/>
            <p:nvPr/>
          </p:nvSpPr>
          <p:spPr>
            <a:xfrm>
              <a:off x="9666773" y="222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5" name="Rectangle 38">
              <a:extLst>
                <a:ext uri="{FF2B5EF4-FFF2-40B4-BE49-F238E27FC236}">
                  <a16:creationId xmlns:a16="http://schemas.microsoft.com/office/drawing/2014/main" id="{BCFAFFD3-BCED-4A50-A296-85FF0FBE661F}"/>
                </a:ext>
              </a:extLst>
            </p:cNvPr>
            <p:cNvSpPr/>
            <p:nvPr/>
          </p:nvSpPr>
          <p:spPr>
            <a:xfrm>
              <a:off x="10149908" y="197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6" name="Rectangle 39">
              <a:extLst>
                <a:ext uri="{FF2B5EF4-FFF2-40B4-BE49-F238E27FC236}">
                  <a16:creationId xmlns:a16="http://schemas.microsoft.com/office/drawing/2014/main" id="{D3DFAD5B-67EA-4A0E-B549-2CD739C78CFC}"/>
                </a:ext>
              </a:extLst>
            </p:cNvPr>
            <p:cNvSpPr/>
            <p:nvPr/>
          </p:nvSpPr>
          <p:spPr>
            <a:xfrm>
              <a:off x="9187883" y="197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7" name="Rectangle 42">
              <a:extLst>
                <a:ext uri="{FF2B5EF4-FFF2-40B4-BE49-F238E27FC236}">
                  <a16:creationId xmlns:a16="http://schemas.microsoft.com/office/drawing/2014/main" id="{F6343AF6-4038-417E-AF07-7B15935C1DB7}"/>
                </a:ext>
              </a:extLst>
            </p:cNvPr>
            <p:cNvSpPr/>
            <p:nvPr/>
          </p:nvSpPr>
          <p:spPr>
            <a:xfrm>
              <a:off x="9187883" y="173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8" name="Rectangle 43">
              <a:extLst>
                <a:ext uri="{FF2B5EF4-FFF2-40B4-BE49-F238E27FC236}">
                  <a16:creationId xmlns:a16="http://schemas.microsoft.com/office/drawing/2014/main" id="{06FBD0C4-E1C5-4D0E-9A5E-9CCEC62CFEC7}"/>
                </a:ext>
              </a:extLst>
            </p:cNvPr>
            <p:cNvSpPr/>
            <p:nvPr/>
          </p:nvSpPr>
          <p:spPr>
            <a:xfrm>
              <a:off x="9667269" y="173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9" name="Rectangle 38">
              <a:extLst>
                <a:ext uri="{FF2B5EF4-FFF2-40B4-BE49-F238E27FC236}">
                  <a16:creationId xmlns:a16="http://schemas.microsoft.com/office/drawing/2014/main" id="{C3EA5214-A07A-4C45-A754-50F692F9D62E}"/>
                </a:ext>
              </a:extLst>
            </p:cNvPr>
            <p:cNvSpPr/>
            <p:nvPr/>
          </p:nvSpPr>
          <p:spPr>
            <a:xfrm>
              <a:off x="10150404" y="149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0" name="Rectangle 39">
              <a:extLst>
                <a:ext uri="{FF2B5EF4-FFF2-40B4-BE49-F238E27FC236}">
                  <a16:creationId xmlns:a16="http://schemas.microsoft.com/office/drawing/2014/main" id="{A3439D2D-5743-45E5-93A4-C9B81DC91290}"/>
                </a:ext>
              </a:extLst>
            </p:cNvPr>
            <p:cNvSpPr/>
            <p:nvPr/>
          </p:nvSpPr>
          <p:spPr>
            <a:xfrm>
              <a:off x="9188379" y="149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1" name="Rectangle 42">
              <a:extLst>
                <a:ext uri="{FF2B5EF4-FFF2-40B4-BE49-F238E27FC236}">
                  <a16:creationId xmlns:a16="http://schemas.microsoft.com/office/drawing/2014/main" id="{36343866-1BC7-426C-8E93-D47612965975}"/>
                </a:ext>
              </a:extLst>
            </p:cNvPr>
            <p:cNvSpPr/>
            <p:nvPr/>
          </p:nvSpPr>
          <p:spPr>
            <a:xfrm>
              <a:off x="9188379" y="125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2" name="Rectangle 43">
              <a:extLst>
                <a:ext uri="{FF2B5EF4-FFF2-40B4-BE49-F238E27FC236}">
                  <a16:creationId xmlns:a16="http://schemas.microsoft.com/office/drawing/2014/main" id="{9B877C67-45FD-45D4-9232-A97C30C53C17}"/>
                </a:ext>
              </a:extLst>
            </p:cNvPr>
            <p:cNvSpPr/>
            <p:nvPr/>
          </p:nvSpPr>
          <p:spPr>
            <a:xfrm>
              <a:off x="9667765" y="125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3" name="Rectangle 38">
              <a:extLst>
                <a:ext uri="{FF2B5EF4-FFF2-40B4-BE49-F238E27FC236}">
                  <a16:creationId xmlns:a16="http://schemas.microsoft.com/office/drawing/2014/main" id="{016F8E61-802B-4F98-A39B-351A80232D94}"/>
                </a:ext>
              </a:extLst>
            </p:cNvPr>
            <p:cNvSpPr/>
            <p:nvPr/>
          </p:nvSpPr>
          <p:spPr>
            <a:xfrm>
              <a:off x="10150900" y="100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4" name="Rectangle 39">
              <a:extLst>
                <a:ext uri="{FF2B5EF4-FFF2-40B4-BE49-F238E27FC236}">
                  <a16:creationId xmlns:a16="http://schemas.microsoft.com/office/drawing/2014/main" id="{9B74414F-459D-4DC7-88D0-36B0A8AB6C08}"/>
                </a:ext>
              </a:extLst>
            </p:cNvPr>
            <p:cNvSpPr/>
            <p:nvPr/>
          </p:nvSpPr>
          <p:spPr>
            <a:xfrm>
              <a:off x="9188875" y="100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5" name="Rectangle 42">
              <a:extLst>
                <a:ext uri="{FF2B5EF4-FFF2-40B4-BE49-F238E27FC236}">
                  <a16:creationId xmlns:a16="http://schemas.microsoft.com/office/drawing/2014/main" id="{6871104A-B210-45E8-9127-8316CF55DB69}"/>
                </a:ext>
              </a:extLst>
            </p:cNvPr>
            <p:cNvSpPr/>
            <p:nvPr/>
          </p:nvSpPr>
          <p:spPr>
            <a:xfrm>
              <a:off x="9188875" y="76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6" name="Rectangle 43">
              <a:extLst>
                <a:ext uri="{FF2B5EF4-FFF2-40B4-BE49-F238E27FC236}">
                  <a16:creationId xmlns:a16="http://schemas.microsoft.com/office/drawing/2014/main" id="{AB3769F9-BCDD-44CF-94ED-D77EA21EBDA4}"/>
                </a:ext>
              </a:extLst>
            </p:cNvPr>
            <p:cNvSpPr/>
            <p:nvPr/>
          </p:nvSpPr>
          <p:spPr>
            <a:xfrm>
              <a:off x="9668261" y="76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grpSp>
      <p:pic>
        <p:nvPicPr>
          <p:cNvPr id="197" name="Kuva 196">
            <a:extLst>
              <a:ext uri="{FF2B5EF4-FFF2-40B4-BE49-F238E27FC236}">
                <a16:creationId xmlns:a16="http://schemas.microsoft.com/office/drawing/2014/main" id="{A48B2AD4-C07C-4462-8714-5A29F4295A2A}"/>
              </a:ext>
            </a:extLst>
          </p:cNvPr>
          <p:cNvPicPr>
            <a:picLocks noChangeAspect="1"/>
          </p:cNvPicPr>
          <p:nvPr/>
        </p:nvPicPr>
        <p:blipFill rotWithShape="1">
          <a:blip r:embed="rId4" cstate="print">
            <a:extLst>
              <a:ext uri="{96DAC541-7B7A-43D3-8B79-37D633B846F1}">
                <asvg:svgBlip xmlns:asvg="http://schemas.microsoft.com/office/drawing/2016/SVG/main" r:embed="rId5"/>
              </a:ext>
            </a:extLst>
          </a:blip>
          <a:srcRect r="59844" b="53191"/>
          <a:stretch/>
        </p:blipFill>
        <p:spPr>
          <a:xfrm>
            <a:off x="1976493" y="4686601"/>
            <a:ext cx="1557710" cy="133519"/>
          </a:xfrm>
          <a:prstGeom prst="rect">
            <a:avLst/>
          </a:prstGeom>
        </p:spPr>
      </p:pic>
      <p:sp>
        <p:nvSpPr>
          <p:cNvPr id="198" name="Rectangle 12">
            <a:extLst>
              <a:ext uri="{FF2B5EF4-FFF2-40B4-BE49-F238E27FC236}">
                <a16:creationId xmlns:a16="http://schemas.microsoft.com/office/drawing/2014/main" id="{9C7183D6-7CFE-4042-855F-3EBD0E6C914D}"/>
              </a:ext>
            </a:extLst>
          </p:cNvPr>
          <p:cNvSpPr/>
          <p:nvPr/>
        </p:nvSpPr>
        <p:spPr>
          <a:xfrm>
            <a:off x="2100135" y="4846264"/>
            <a:ext cx="1478120" cy="45719"/>
          </a:xfrm>
          <a:prstGeom prst="rect">
            <a:avLst/>
          </a:prstGeom>
          <a:solidFill>
            <a:srgbClr val="ED7D31">
              <a:lumMod val="75000"/>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199" name="Straight Connector 28">
            <a:extLst>
              <a:ext uri="{FF2B5EF4-FFF2-40B4-BE49-F238E27FC236}">
                <a16:creationId xmlns:a16="http://schemas.microsoft.com/office/drawing/2014/main" id="{A19615D0-5565-4F10-9D84-0BF4BC6F7F42}"/>
              </a:ext>
            </a:extLst>
          </p:cNvPr>
          <p:cNvCxnSpPr>
            <a:cxnSpLocks/>
          </p:cNvCxnSpPr>
          <p:nvPr/>
        </p:nvCxnSpPr>
        <p:spPr>
          <a:xfrm>
            <a:off x="619649" y="2306165"/>
            <a:ext cx="1861927" cy="0"/>
          </a:xfrm>
          <a:prstGeom prst="line">
            <a:avLst/>
          </a:prstGeom>
          <a:noFill/>
          <a:ln w="28575" cap="flat" cmpd="sng" algn="ctr">
            <a:solidFill>
              <a:srgbClr val="44546A"/>
            </a:solidFill>
            <a:prstDash val="lgDashDot"/>
            <a:miter lim="800000"/>
          </a:ln>
          <a:effectLst/>
        </p:spPr>
      </p:cxnSp>
      <p:cxnSp>
        <p:nvCxnSpPr>
          <p:cNvPr id="200" name="Straight Connector 42">
            <a:extLst>
              <a:ext uri="{FF2B5EF4-FFF2-40B4-BE49-F238E27FC236}">
                <a16:creationId xmlns:a16="http://schemas.microsoft.com/office/drawing/2014/main" id="{1CEEB3BC-FC2E-47B6-9C75-F9A99C8931E2}"/>
              </a:ext>
            </a:extLst>
          </p:cNvPr>
          <p:cNvCxnSpPr>
            <a:cxnSpLocks/>
          </p:cNvCxnSpPr>
          <p:nvPr/>
        </p:nvCxnSpPr>
        <p:spPr>
          <a:xfrm>
            <a:off x="1953270" y="2322959"/>
            <a:ext cx="0" cy="2854443"/>
          </a:xfrm>
          <a:prstGeom prst="line">
            <a:avLst/>
          </a:prstGeom>
          <a:noFill/>
          <a:ln w="57150" cap="flat" cmpd="sng" algn="ctr">
            <a:solidFill>
              <a:sysClr val="window" lastClr="FFFFFF">
                <a:lumMod val="50000"/>
              </a:sysClr>
            </a:solidFill>
            <a:prstDash val="solid"/>
            <a:miter lim="800000"/>
          </a:ln>
          <a:effectLst/>
        </p:spPr>
      </p:cxnSp>
      <p:cxnSp>
        <p:nvCxnSpPr>
          <p:cNvPr id="201" name="Straight Connector 29">
            <a:extLst>
              <a:ext uri="{FF2B5EF4-FFF2-40B4-BE49-F238E27FC236}">
                <a16:creationId xmlns:a16="http://schemas.microsoft.com/office/drawing/2014/main" id="{66E5B415-7070-4A93-9F13-6CE44DD02590}"/>
              </a:ext>
            </a:extLst>
          </p:cNvPr>
          <p:cNvCxnSpPr>
            <a:cxnSpLocks/>
          </p:cNvCxnSpPr>
          <p:nvPr/>
        </p:nvCxnSpPr>
        <p:spPr>
          <a:xfrm>
            <a:off x="3608576" y="2714167"/>
            <a:ext cx="0" cy="2567198"/>
          </a:xfrm>
          <a:prstGeom prst="line">
            <a:avLst/>
          </a:prstGeom>
          <a:noFill/>
          <a:ln w="28575" cap="flat" cmpd="sng" algn="ctr">
            <a:solidFill>
              <a:srgbClr val="44546A"/>
            </a:solidFill>
            <a:prstDash val="lgDashDot"/>
            <a:miter lim="800000"/>
          </a:ln>
          <a:effectLst/>
        </p:spPr>
      </p:cxnSp>
      <p:pic>
        <p:nvPicPr>
          <p:cNvPr id="202" name="Kuva 201">
            <a:extLst>
              <a:ext uri="{FF2B5EF4-FFF2-40B4-BE49-F238E27FC236}">
                <a16:creationId xmlns:a16="http://schemas.microsoft.com/office/drawing/2014/main" id="{C3935E45-88D8-47DB-B593-A6BB1B4A9A4A}"/>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2307219" y="4712453"/>
            <a:ext cx="135731" cy="135731"/>
          </a:xfrm>
          <a:prstGeom prst="rect">
            <a:avLst/>
          </a:prstGeom>
        </p:spPr>
      </p:pic>
      <p:pic>
        <p:nvPicPr>
          <p:cNvPr id="203" name="Kuva 202">
            <a:extLst>
              <a:ext uri="{FF2B5EF4-FFF2-40B4-BE49-F238E27FC236}">
                <a16:creationId xmlns:a16="http://schemas.microsoft.com/office/drawing/2014/main" id="{27506A61-6F83-45C9-B0E6-9878D993B76E}"/>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2434589" y="4154104"/>
            <a:ext cx="1149047" cy="537134"/>
          </a:xfrm>
          <a:prstGeom prst="rect">
            <a:avLst/>
          </a:prstGeom>
        </p:spPr>
      </p:pic>
      <p:pic>
        <p:nvPicPr>
          <p:cNvPr id="204" name="Kuva 203">
            <a:extLst>
              <a:ext uri="{FF2B5EF4-FFF2-40B4-BE49-F238E27FC236}">
                <a16:creationId xmlns:a16="http://schemas.microsoft.com/office/drawing/2014/main" id="{21E07FB9-8B60-456F-BD66-97D2384B330C}"/>
              </a:ext>
            </a:extLst>
          </p:cNvPr>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2294981" y="3282734"/>
            <a:ext cx="1294674" cy="877223"/>
          </a:xfrm>
          <a:prstGeom prst="rect">
            <a:avLst/>
          </a:prstGeom>
        </p:spPr>
      </p:pic>
      <p:grpSp>
        <p:nvGrpSpPr>
          <p:cNvPr id="205" name="Ryhmä 204">
            <a:extLst>
              <a:ext uri="{FF2B5EF4-FFF2-40B4-BE49-F238E27FC236}">
                <a16:creationId xmlns:a16="http://schemas.microsoft.com/office/drawing/2014/main" id="{5190B212-6CDC-49D2-92CB-CED9FBA5847A}"/>
              </a:ext>
            </a:extLst>
          </p:cNvPr>
          <p:cNvGrpSpPr/>
          <p:nvPr/>
        </p:nvGrpSpPr>
        <p:grpSpPr>
          <a:xfrm rot="5400000">
            <a:off x="1290226" y="3813737"/>
            <a:ext cx="1620002" cy="135002"/>
            <a:chOff x="2194232" y="240658"/>
            <a:chExt cx="1187829" cy="180002"/>
          </a:xfrm>
        </p:grpSpPr>
        <p:pic>
          <p:nvPicPr>
            <p:cNvPr id="206" name="Kuva 205">
              <a:extLst>
                <a:ext uri="{FF2B5EF4-FFF2-40B4-BE49-F238E27FC236}">
                  <a16:creationId xmlns:a16="http://schemas.microsoft.com/office/drawing/2014/main" id="{C377B63B-0AAC-4CF1-832E-5B63901064A0}"/>
                </a:ext>
              </a:extLst>
            </p:cNvPr>
            <p:cNvPicPr>
              <a:picLocks noChangeAspect="1"/>
            </p:cNvPicPr>
            <p:nvPr/>
          </p:nvPicPr>
          <p:blipFill>
            <a:blip r:embed="rId12" cstate="print">
              <a:extLst>
                <a:ext uri="{96DAC541-7B7A-43D3-8B79-37D633B846F1}">
                  <asvg:svgBlip xmlns:asvg="http://schemas.microsoft.com/office/drawing/2016/SVG/main" r:embed="rId13"/>
                </a:ext>
              </a:extLst>
            </a:blip>
            <a:stretch>
              <a:fillRect/>
            </a:stretch>
          </p:blipFill>
          <p:spPr>
            <a:xfrm>
              <a:off x="2786505" y="240658"/>
              <a:ext cx="595556" cy="180000"/>
            </a:xfrm>
            <a:prstGeom prst="rect">
              <a:avLst/>
            </a:prstGeom>
          </p:spPr>
        </p:pic>
        <p:pic>
          <p:nvPicPr>
            <p:cNvPr id="207" name="Kuva 206">
              <a:extLst>
                <a:ext uri="{FF2B5EF4-FFF2-40B4-BE49-F238E27FC236}">
                  <a16:creationId xmlns:a16="http://schemas.microsoft.com/office/drawing/2014/main" id="{58CBDA19-0691-4775-8923-9A22E5DF67B5}"/>
                </a:ext>
              </a:extLst>
            </p:cNvPr>
            <p:cNvPicPr>
              <a:picLocks noChangeAspect="1"/>
            </p:cNvPicPr>
            <p:nvPr/>
          </p:nvPicPr>
          <p:blipFill>
            <a:blip r:embed="rId12" cstate="print">
              <a:extLst>
                <a:ext uri="{96DAC541-7B7A-43D3-8B79-37D633B846F1}">
                  <asvg:svgBlip xmlns:asvg="http://schemas.microsoft.com/office/drawing/2016/SVG/main" r:embed="rId13"/>
                </a:ext>
              </a:extLst>
            </a:blip>
            <a:stretch>
              <a:fillRect/>
            </a:stretch>
          </p:blipFill>
          <p:spPr>
            <a:xfrm>
              <a:off x="2194232" y="240660"/>
              <a:ext cx="595556" cy="180000"/>
            </a:xfrm>
            <a:prstGeom prst="rect">
              <a:avLst/>
            </a:prstGeom>
          </p:spPr>
        </p:pic>
      </p:grpSp>
      <p:grpSp>
        <p:nvGrpSpPr>
          <p:cNvPr id="208" name="Ryhmä 207">
            <a:extLst>
              <a:ext uri="{FF2B5EF4-FFF2-40B4-BE49-F238E27FC236}">
                <a16:creationId xmlns:a16="http://schemas.microsoft.com/office/drawing/2014/main" id="{D2B529C4-EA4F-451C-A0C6-2DEC70B67A2E}"/>
              </a:ext>
            </a:extLst>
          </p:cNvPr>
          <p:cNvGrpSpPr/>
          <p:nvPr/>
        </p:nvGrpSpPr>
        <p:grpSpPr>
          <a:xfrm rot="5400000">
            <a:off x="1426889" y="3813737"/>
            <a:ext cx="1620000" cy="135000"/>
            <a:chOff x="2194233" y="240658"/>
            <a:chExt cx="1187828" cy="180000"/>
          </a:xfrm>
        </p:grpSpPr>
        <p:pic>
          <p:nvPicPr>
            <p:cNvPr id="209" name="Kuva 208">
              <a:extLst>
                <a:ext uri="{FF2B5EF4-FFF2-40B4-BE49-F238E27FC236}">
                  <a16:creationId xmlns:a16="http://schemas.microsoft.com/office/drawing/2014/main" id="{573B4364-D759-45A3-BB77-FA695BF57E02}"/>
                </a:ext>
              </a:extLst>
            </p:cNvPr>
            <p:cNvPicPr>
              <a:picLocks noChangeAspect="1"/>
            </p:cNvPicPr>
            <p:nvPr/>
          </p:nvPicPr>
          <p:blipFill>
            <a:blip r:embed="rId12" cstate="print">
              <a:extLst>
                <a:ext uri="{96DAC541-7B7A-43D3-8B79-37D633B846F1}">
                  <asvg:svgBlip xmlns:asvg="http://schemas.microsoft.com/office/drawing/2016/SVG/main" r:embed="rId14"/>
                </a:ext>
              </a:extLst>
            </a:blip>
            <a:stretch>
              <a:fillRect/>
            </a:stretch>
          </p:blipFill>
          <p:spPr>
            <a:xfrm>
              <a:off x="2786505" y="240658"/>
              <a:ext cx="595556" cy="180000"/>
            </a:xfrm>
            <a:prstGeom prst="rect">
              <a:avLst/>
            </a:prstGeom>
          </p:spPr>
        </p:pic>
        <p:pic>
          <p:nvPicPr>
            <p:cNvPr id="210" name="Kuva 209">
              <a:extLst>
                <a:ext uri="{FF2B5EF4-FFF2-40B4-BE49-F238E27FC236}">
                  <a16:creationId xmlns:a16="http://schemas.microsoft.com/office/drawing/2014/main" id="{830DBA37-4301-4E78-B005-2A3A2AC7B5FE}"/>
                </a:ext>
              </a:extLst>
            </p:cNvPr>
            <p:cNvPicPr>
              <a:picLocks noChangeAspect="1"/>
            </p:cNvPicPr>
            <p:nvPr/>
          </p:nvPicPr>
          <p:blipFill>
            <a:blip r:embed="rId12" cstate="print">
              <a:extLst>
                <a:ext uri="{96DAC541-7B7A-43D3-8B79-37D633B846F1}">
                  <asvg:svgBlip xmlns:asvg="http://schemas.microsoft.com/office/drawing/2016/SVG/main" r:embed="rId14"/>
                </a:ext>
              </a:extLst>
            </a:blip>
            <a:stretch>
              <a:fillRect/>
            </a:stretch>
          </p:blipFill>
          <p:spPr>
            <a:xfrm>
              <a:off x="2194233" y="240658"/>
              <a:ext cx="595556" cy="180000"/>
            </a:xfrm>
            <a:prstGeom prst="rect">
              <a:avLst/>
            </a:prstGeom>
          </p:spPr>
        </p:pic>
      </p:grpSp>
      <p:grpSp>
        <p:nvGrpSpPr>
          <p:cNvPr id="211" name="Ryhmä 210">
            <a:extLst>
              <a:ext uri="{FF2B5EF4-FFF2-40B4-BE49-F238E27FC236}">
                <a16:creationId xmlns:a16="http://schemas.microsoft.com/office/drawing/2014/main" id="{B635C56D-9478-447A-8F03-C0EF2B886A17}"/>
              </a:ext>
            </a:extLst>
          </p:cNvPr>
          <p:cNvGrpSpPr/>
          <p:nvPr/>
        </p:nvGrpSpPr>
        <p:grpSpPr>
          <a:xfrm rot="16200000">
            <a:off x="1199583" y="3855716"/>
            <a:ext cx="1613893" cy="57150"/>
            <a:chOff x="5557837" y="3390900"/>
            <a:chExt cx="2151857" cy="76200"/>
          </a:xfrm>
        </p:grpSpPr>
        <p:pic>
          <p:nvPicPr>
            <p:cNvPr id="212" name="Kuva 211">
              <a:extLst>
                <a:ext uri="{FF2B5EF4-FFF2-40B4-BE49-F238E27FC236}">
                  <a16:creationId xmlns:a16="http://schemas.microsoft.com/office/drawing/2014/main" id="{8C1C21FE-E34D-4A82-AB8A-47116BF00240}"/>
                </a:ext>
              </a:extLst>
            </p:cNvPr>
            <p:cNvPicPr>
              <a:picLocks noChangeAspect="1"/>
            </p:cNvPicPr>
            <p:nvPr/>
          </p:nvPicPr>
          <p:blipFill>
            <a:blip r:embed="rId15" cstate="print">
              <a:extLst>
                <a:ext uri="{96DAC541-7B7A-43D3-8B79-37D633B846F1}">
                  <asvg:svgBlip xmlns:asvg="http://schemas.microsoft.com/office/drawing/2016/SVG/main" r:embed="rId16"/>
                </a:ext>
              </a:extLst>
            </a:blip>
            <a:stretch>
              <a:fillRect/>
            </a:stretch>
          </p:blipFill>
          <p:spPr>
            <a:xfrm>
              <a:off x="5557837" y="3390900"/>
              <a:ext cx="1076325" cy="76200"/>
            </a:xfrm>
            <a:prstGeom prst="rect">
              <a:avLst/>
            </a:prstGeom>
          </p:spPr>
        </p:pic>
        <p:pic>
          <p:nvPicPr>
            <p:cNvPr id="213" name="Kuva 212">
              <a:extLst>
                <a:ext uri="{FF2B5EF4-FFF2-40B4-BE49-F238E27FC236}">
                  <a16:creationId xmlns:a16="http://schemas.microsoft.com/office/drawing/2014/main" id="{25FFE180-CB6F-411B-AF9B-059A227B8623}"/>
                </a:ext>
              </a:extLst>
            </p:cNvPr>
            <p:cNvPicPr>
              <a:picLocks noChangeAspect="1"/>
            </p:cNvPicPr>
            <p:nvPr/>
          </p:nvPicPr>
          <p:blipFill>
            <a:blip r:embed="rId15" cstate="print">
              <a:extLst>
                <a:ext uri="{96DAC541-7B7A-43D3-8B79-37D633B846F1}">
                  <asvg:svgBlip xmlns:asvg="http://schemas.microsoft.com/office/drawing/2016/SVG/main" r:embed="rId16"/>
                </a:ext>
              </a:extLst>
            </a:blip>
            <a:stretch>
              <a:fillRect/>
            </a:stretch>
          </p:blipFill>
          <p:spPr>
            <a:xfrm>
              <a:off x="6633369" y="3390900"/>
              <a:ext cx="1076325" cy="76200"/>
            </a:xfrm>
            <a:prstGeom prst="rect">
              <a:avLst/>
            </a:prstGeom>
          </p:spPr>
        </p:pic>
      </p:grpSp>
      <p:cxnSp>
        <p:nvCxnSpPr>
          <p:cNvPr id="214" name="Straight Connector 42">
            <a:extLst>
              <a:ext uri="{FF2B5EF4-FFF2-40B4-BE49-F238E27FC236}">
                <a16:creationId xmlns:a16="http://schemas.microsoft.com/office/drawing/2014/main" id="{B0821961-BE89-4857-868A-DDCD10A6EE17}"/>
              </a:ext>
            </a:extLst>
          </p:cNvPr>
          <p:cNvCxnSpPr>
            <a:cxnSpLocks/>
          </p:cNvCxnSpPr>
          <p:nvPr/>
        </p:nvCxnSpPr>
        <p:spPr>
          <a:xfrm>
            <a:off x="855920" y="2330842"/>
            <a:ext cx="0" cy="2862889"/>
          </a:xfrm>
          <a:prstGeom prst="line">
            <a:avLst/>
          </a:prstGeom>
          <a:noFill/>
          <a:ln w="57150" cap="flat" cmpd="sng" algn="ctr">
            <a:solidFill>
              <a:sysClr val="window" lastClr="FFFFFF">
                <a:lumMod val="50000"/>
              </a:sysClr>
            </a:solidFill>
            <a:prstDash val="solid"/>
            <a:miter lim="800000"/>
          </a:ln>
          <a:effectLst/>
        </p:spPr>
      </p:cxnSp>
      <p:sp>
        <p:nvSpPr>
          <p:cNvPr id="215" name="Suorakulmio 214">
            <a:extLst>
              <a:ext uri="{FF2B5EF4-FFF2-40B4-BE49-F238E27FC236}">
                <a16:creationId xmlns:a16="http://schemas.microsoft.com/office/drawing/2014/main" id="{ABB2F6E3-ACE7-4DBB-97C9-4F6A315F5023}"/>
              </a:ext>
            </a:extLst>
          </p:cNvPr>
          <p:cNvSpPr/>
          <p:nvPr/>
        </p:nvSpPr>
        <p:spPr>
          <a:xfrm>
            <a:off x="820383" y="4762224"/>
            <a:ext cx="1192720" cy="87975"/>
          </a:xfrm>
          <a:prstGeom prst="rect">
            <a:avLst/>
          </a:prstGeom>
          <a:solidFill>
            <a:srgbClr val="4472C4">
              <a:alpha val="63922"/>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216" name="Straight Connector 30">
            <a:extLst>
              <a:ext uri="{FF2B5EF4-FFF2-40B4-BE49-F238E27FC236}">
                <a16:creationId xmlns:a16="http://schemas.microsoft.com/office/drawing/2014/main" id="{839EF667-FC55-4B09-87D9-7FD0F8C668E8}"/>
              </a:ext>
            </a:extLst>
          </p:cNvPr>
          <p:cNvCxnSpPr>
            <a:cxnSpLocks/>
          </p:cNvCxnSpPr>
          <p:nvPr/>
        </p:nvCxnSpPr>
        <p:spPr>
          <a:xfrm flipV="1">
            <a:off x="657745" y="5215315"/>
            <a:ext cx="1767395" cy="1"/>
          </a:xfrm>
          <a:prstGeom prst="line">
            <a:avLst/>
          </a:prstGeom>
          <a:noFill/>
          <a:ln w="28575" cap="flat" cmpd="sng" algn="ctr">
            <a:solidFill>
              <a:sysClr val="windowText" lastClr="000000"/>
            </a:solidFill>
            <a:prstDash val="lgDashDot"/>
            <a:miter lim="800000"/>
          </a:ln>
          <a:effectLst/>
        </p:spPr>
      </p:cxnSp>
      <p:pic>
        <p:nvPicPr>
          <p:cNvPr id="217" name="Kuva 216">
            <a:extLst>
              <a:ext uri="{FF2B5EF4-FFF2-40B4-BE49-F238E27FC236}">
                <a16:creationId xmlns:a16="http://schemas.microsoft.com/office/drawing/2014/main" id="{E91287AB-A35D-4948-AB25-8AFE94292211}"/>
              </a:ext>
            </a:extLst>
          </p:cNvPr>
          <p:cNvPicPr>
            <a:picLocks noChangeAspect="1"/>
          </p:cNvPicPr>
          <p:nvPr/>
        </p:nvPicPr>
        <p:blipFill>
          <a:blip r:embed="rId17" cstate="print">
            <a:extLst>
              <a:ext uri="{96DAC541-7B7A-43D3-8B79-37D633B846F1}">
                <asvg:svgBlip xmlns:asvg="http://schemas.microsoft.com/office/drawing/2016/SVG/main" r:embed="rId18"/>
              </a:ext>
            </a:extLst>
          </a:blip>
          <a:stretch>
            <a:fillRect/>
          </a:stretch>
        </p:blipFill>
        <p:spPr>
          <a:xfrm>
            <a:off x="2307219" y="4155457"/>
            <a:ext cx="135731" cy="535781"/>
          </a:xfrm>
          <a:prstGeom prst="rect">
            <a:avLst/>
          </a:prstGeom>
        </p:spPr>
      </p:pic>
      <p:sp>
        <p:nvSpPr>
          <p:cNvPr id="5" name="Suorakulmio 4">
            <a:extLst>
              <a:ext uri="{FF2B5EF4-FFF2-40B4-BE49-F238E27FC236}">
                <a16:creationId xmlns:a16="http://schemas.microsoft.com/office/drawing/2014/main" id="{268AFBDB-3EB6-4E13-BFF4-B968D6E3B295}"/>
              </a:ext>
            </a:extLst>
          </p:cNvPr>
          <p:cNvSpPr/>
          <p:nvPr/>
        </p:nvSpPr>
        <p:spPr>
          <a:xfrm>
            <a:off x="502920" y="4730073"/>
            <a:ext cx="313392" cy="17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67" name="Rectangle 71">
            <a:extLst>
              <a:ext uri="{FF2B5EF4-FFF2-40B4-BE49-F238E27FC236}">
                <a16:creationId xmlns:a16="http://schemas.microsoft.com/office/drawing/2014/main" id="{0A0A78B0-F2A9-42A9-9E90-7223DB403132}"/>
              </a:ext>
            </a:extLst>
          </p:cNvPr>
          <p:cNvSpPr/>
          <p:nvPr/>
        </p:nvSpPr>
        <p:spPr>
          <a:xfrm>
            <a:off x="1213760" y="2308573"/>
            <a:ext cx="384717" cy="2910468"/>
          </a:xfrm>
          <a:prstGeom prst="rect">
            <a:avLst/>
          </a:prstGeom>
          <a:gradFill>
            <a:gsLst>
              <a:gs pos="0">
                <a:sysClr val="windowText" lastClr="000000">
                  <a:lumMod val="65000"/>
                  <a:lumOff val="35000"/>
                </a:sysClr>
              </a:gs>
              <a:gs pos="50000">
                <a:sysClr val="window" lastClr="FFFFFF">
                  <a:lumMod val="75000"/>
                  <a:alpha val="51000"/>
                </a:sysClr>
              </a:gs>
              <a:gs pos="99000">
                <a:sysClr val="windowText" lastClr="000000">
                  <a:lumMod val="65000"/>
                  <a:lumOff val="35000"/>
                </a:sysClr>
              </a:gs>
            </a:gsLst>
            <a:lin ang="0" scaled="0"/>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13689754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1+#ppt_w/2"/>
                                          </p:val>
                                        </p:tav>
                                        <p:tav tm="100000">
                                          <p:val>
                                            <p:strVal val="#ppt_x"/>
                                          </p:val>
                                        </p:tav>
                                      </p:tavLst>
                                    </p:anim>
                                    <p:anim calcmode="lin" valueType="num">
                                      <p:cBhvr additive="base">
                                        <p:cTn id="8" dur="500" fill="hold"/>
                                        <p:tgtEl>
                                          <p:spTgt spid="2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4"/>
                                        </p:tgtEl>
                                        <p:attrNameLst>
                                          <p:attrName>style.visibility</p:attrName>
                                        </p:attrNameLst>
                                      </p:cBhvr>
                                      <p:to>
                                        <p:strVal val="visible"/>
                                      </p:to>
                                    </p:set>
                                    <p:anim calcmode="lin" valueType="num">
                                      <p:cBhvr additive="base">
                                        <p:cTn id="11" dur="500" fill="hold"/>
                                        <p:tgtEl>
                                          <p:spTgt spid="214"/>
                                        </p:tgtEl>
                                        <p:attrNameLst>
                                          <p:attrName>ppt_x</p:attrName>
                                        </p:attrNameLst>
                                      </p:cBhvr>
                                      <p:tavLst>
                                        <p:tav tm="0">
                                          <p:val>
                                            <p:strVal val="0-#ppt_w/2"/>
                                          </p:val>
                                        </p:tav>
                                        <p:tav tm="100000">
                                          <p:val>
                                            <p:strVal val="#ppt_x"/>
                                          </p:val>
                                        </p:tav>
                                      </p:tavLst>
                                    </p:anim>
                                    <p:anim calcmode="lin" valueType="num">
                                      <p:cBhvr additive="base">
                                        <p:cTn id="12" dur="500" fill="hold"/>
                                        <p:tgtEl>
                                          <p:spTgt spid="21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fill="hold"/>
                                        <p:tgtEl>
                                          <p:spTgt spid="197"/>
                                        </p:tgtEl>
                                        <p:attrNameLst>
                                          <p:attrName>ppt_x</p:attrName>
                                        </p:attrNameLst>
                                      </p:cBhvr>
                                      <p:tavLst>
                                        <p:tav tm="0">
                                          <p:val>
                                            <p:strVal val="#ppt_x"/>
                                          </p:val>
                                        </p:tav>
                                        <p:tav tm="100000">
                                          <p:val>
                                            <p:strVal val="#ppt_x"/>
                                          </p:val>
                                        </p:tav>
                                      </p:tavLst>
                                    </p:anim>
                                    <p:anim calcmode="lin" valueType="num">
                                      <p:cBhvr additive="base">
                                        <p:cTn id="16" dur="500" fill="hold"/>
                                        <p:tgtEl>
                                          <p:spTgt spid="19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202"/>
                                        </p:tgtEl>
                                        <p:attrNameLst>
                                          <p:attrName>style.visibility</p:attrName>
                                        </p:attrNameLst>
                                      </p:cBhvr>
                                      <p:to>
                                        <p:strVal val="visible"/>
                                      </p:to>
                                    </p:set>
                                    <p:anim calcmode="lin" valueType="num">
                                      <p:cBhvr additive="base">
                                        <p:cTn id="20" dur="500" fill="hold"/>
                                        <p:tgtEl>
                                          <p:spTgt spid="202"/>
                                        </p:tgtEl>
                                        <p:attrNameLst>
                                          <p:attrName>ppt_x</p:attrName>
                                        </p:attrNameLst>
                                      </p:cBhvr>
                                      <p:tavLst>
                                        <p:tav tm="0">
                                          <p:val>
                                            <p:strVal val="#ppt_x"/>
                                          </p:val>
                                        </p:tav>
                                        <p:tav tm="100000">
                                          <p:val>
                                            <p:strVal val="#ppt_x"/>
                                          </p:val>
                                        </p:tav>
                                      </p:tavLst>
                                    </p:anim>
                                    <p:anim calcmode="lin" valueType="num">
                                      <p:cBhvr additive="base">
                                        <p:cTn id="21" dur="500" fill="hold"/>
                                        <p:tgtEl>
                                          <p:spTgt spid="20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215"/>
                                        </p:tgtEl>
                                        <p:attrNameLst>
                                          <p:attrName>style.visibility</p:attrName>
                                        </p:attrNameLst>
                                      </p:cBhvr>
                                      <p:to>
                                        <p:strVal val="visible"/>
                                      </p:to>
                                    </p:set>
                                    <p:anim calcmode="lin" valueType="num">
                                      <p:cBhvr additive="base">
                                        <p:cTn id="25" dur="500" fill="hold"/>
                                        <p:tgtEl>
                                          <p:spTgt spid="215"/>
                                        </p:tgtEl>
                                        <p:attrNameLst>
                                          <p:attrName>ppt_x</p:attrName>
                                        </p:attrNameLst>
                                      </p:cBhvr>
                                      <p:tavLst>
                                        <p:tav tm="0">
                                          <p:val>
                                            <p:strVal val="0-#ppt_w/2"/>
                                          </p:val>
                                        </p:tav>
                                        <p:tav tm="100000">
                                          <p:val>
                                            <p:strVal val="#ppt_x"/>
                                          </p:val>
                                        </p:tav>
                                      </p:tavLst>
                                    </p:anim>
                                    <p:anim calcmode="lin" valueType="num">
                                      <p:cBhvr additive="base">
                                        <p:cTn id="26" dur="500" fill="hold"/>
                                        <p:tgtEl>
                                          <p:spTgt spid="215"/>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211"/>
                                        </p:tgtEl>
                                        <p:attrNameLst>
                                          <p:attrName>style.visibility</p:attrName>
                                        </p:attrNameLst>
                                      </p:cBhvr>
                                      <p:to>
                                        <p:strVal val="visible"/>
                                      </p:to>
                                    </p:set>
                                    <p:anim calcmode="lin" valueType="num">
                                      <p:cBhvr additive="base">
                                        <p:cTn id="30" dur="500" fill="hold"/>
                                        <p:tgtEl>
                                          <p:spTgt spid="211"/>
                                        </p:tgtEl>
                                        <p:attrNameLst>
                                          <p:attrName>ppt_x</p:attrName>
                                        </p:attrNameLst>
                                      </p:cBhvr>
                                      <p:tavLst>
                                        <p:tav tm="0">
                                          <p:val>
                                            <p:strVal val="1+#ppt_w/2"/>
                                          </p:val>
                                        </p:tav>
                                        <p:tav tm="100000">
                                          <p:val>
                                            <p:strVal val="#ppt_x"/>
                                          </p:val>
                                        </p:tav>
                                      </p:tavLst>
                                    </p:anim>
                                    <p:anim calcmode="lin" valueType="num">
                                      <p:cBhvr additive="base">
                                        <p:cTn id="31" dur="500" fill="hold"/>
                                        <p:tgtEl>
                                          <p:spTgt spid="211"/>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fill="hold" nodeType="afterEffect">
                                  <p:stCondLst>
                                    <p:cond delay="0"/>
                                  </p:stCondLst>
                                  <p:childTnLst>
                                    <p:set>
                                      <p:cBhvr>
                                        <p:cTn id="34" dur="1" fill="hold">
                                          <p:stCondLst>
                                            <p:cond delay="0"/>
                                          </p:stCondLst>
                                        </p:cTn>
                                        <p:tgtEl>
                                          <p:spTgt spid="205"/>
                                        </p:tgtEl>
                                        <p:attrNameLst>
                                          <p:attrName>style.visibility</p:attrName>
                                        </p:attrNameLst>
                                      </p:cBhvr>
                                      <p:to>
                                        <p:strVal val="visible"/>
                                      </p:to>
                                    </p:set>
                                    <p:anim calcmode="lin" valueType="num">
                                      <p:cBhvr additive="base">
                                        <p:cTn id="35" dur="500" fill="hold"/>
                                        <p:tgtEl>
                                          <p:spTgt spid="205"/>
                                        </p:tgtEl>
                                        <p:attrNameLst>
                                          <p:attrName>ppt_x</p:attrName>
                                        </p:attrNameLst>
                                      </p:cBhvr>
                                      <p:tavLst>
                                        <p:tav tm="0">
                                          <p:val>
                                            <p:strVal val="1+#ppt_w/2"/>
                                          </p:val>
                                        </p:tav>
                                        <p:tav tm="100000">
                                          <p:val>
                                            <p:strVal val="#ppt_x"/>
                                          </p:val>
                                        </p:tav>
                                      </p:tavLst>
                                    </p:anim>
                                    <p:anim calcmode="lin" valueType="num">
                                      <p:cBhvr additive="base">
                                        <p:cTn id="36" dur="500" fill="hold"/>
                                        <p:tgtEl>
                                          <p:spTgt spid="205"/>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2" fill="hold" nodeType="afterEffect">
                                  <p:stCondLst>
                                    <p:cond delay="0"/>
                                  </p:stCondLst>
                                  <p:childTnLst>
                                    <p:set>
                                      <p:cBhvr>
                                        <p:cTn id="39" dur="1" fill="hold">
                                          <p:stCondLst>
                                            <p:cond delay="0"/>
                                          </p:stCondLst>
                                        </p:cTn>
                                        <p:tgtEl>
                                          <p:spTgt spid="208"/>
                                        </p:tgtEl>
                                        <p:attrNameLst>
                                          <p:attrName>style.visibility</p:attrName>
                                        </p:attrNameLst>
                                      </p:cBhvr>
                                      <p:to>
                                        <p:strVal val="visible"/>
                                      </p:to>
                                    </p:set>
                                    <p:anim calcmode="lin" valueType="num">
                                      <p:cBhvr additive="base">
                                        <p:cTn id="40" dur="500" fill="hold"/>
                                        <p:tgtEl>
                                          <p:spTgt spid="208"/>
                                        </p:tgtEl>
                                        <p:attrNameLst>
                                          <p:attrName>ppt_x</p:attrName>
                                        </p:attrNameLst>
                                      </p:cBhvr>
                                      <p:tavLst>
                                        <p:tav tm="0">
                                          <p:val>
                                            <p:strVal val="1+#ppt_w/2"/>
                                          </p:val>
                                        </p:tav>
                                        <p:tav tm="100000">
                                          <p:val>
                                            <p:strVal val="#ppt_x"/>
                                          </p:val>
                                        </p:tav>
                                      </p:tavLst>
                                    </p:anim>
                                    <p:anim calcmode="lin" valueType="num">
                                      <p:cBhvr additive="base">
                                        <p:cTn id="41" dur="500" fill="hold"/>
                                        <p:tgtEl>
                                          <p:spTgt spid="208"/>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3" fill="hold" nodeType="afterEffect">
                                  <p:stCondLst>
                                    <p:cond delay="0"/>
                                  </p:stCondLst>
                                  <p:childTnLst>
                                    <p:set>
                                      <p:cBhvr>
                                        <p:cTn id="44" dur="1" fill="hold">
                                          <p:stCondLst>
                                            <p:cond delay="0"/>
                                          </p:stCondLst>
                                        </p:cTn>
                                        <p:tgtEl>
                                          <p:spTgt spid="203"/>
                                        </p:tgtEl>
                                        <p:attrNameLst>
                                          <p:attrName>style.visibility</p:attrName>
                                        </p:attrNameLst>
                                      </p:cBhvr>
                                      <p:to>
                                        <p:strVal val="visible"/>
                                      </p:to>
                                    </p:set>
                                    <p:anim calcmode="lin" valueType="num">
                                      <p:cBhvr additive="base">
                                        <p:cTn id="45" dur="500" fill="hold"/>
                                        <p:tgtEl>
                                          <p:spTgt spid="203"/>
                                        </p:tgtEl>
                                        <p:attrNameLst>
                                          <p:attrName>ppt_x</p:attrName>
                                        </p:attrNameLst>
                                      </p:cBhvr>
                                      <p:tavLst>
                                        <p:tav tm="0">
                                          <p:val>
                                            <p:strVal val="1+#ppt_w/2"/>
                                          </p:val>
                                        </p:tav>
                                        <p:tav tm="100000">
                                          <p:val>
                                            <p:strVal val="#ppt_x"/>
                                          </p:val>
                                        </p:tav>
                                      </p:tavLst>
                                    </p:anim>
                                    <p:anim calcmode="lin" valueType="num">
                                      <p:cBhvr additive="base">
                                        <p:cTn id="46" dur="500" fill="hold"/>
                                        <p:tgtEl>
                                          <p:spTgt spid="203"/>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2" presetClass="entr" presetSubtype="3" fill="hold" nodeType="afterEffect">
                                  <p:stCondLst>
                                    <p:cond delay="0"/>
                                  </p:stCondLst>
                                  <p:childTnLst>
                                    <p:set>
                                      <p:cBhvr>
                                        <p:cTn id="49" dur="1" fill="hold">
                                          <p:stCondLst>
                                            <p:cond delay="0"/>
                                          </p:stCondLst>
                                        </p:cTn>
                                        <p:tgtEl>
                                          <p:spTgt spid="204"/>
                                        </p:tgtEl>
                                        <p:attrNameLst>
                                          <p:attrName>style.visibility</p:attrName>
                                        </p:attrNameLst>
                                      </p:cBhvr>
                                      <p:to>
                                        <p:strVal val="visible"/>
                                      </p:to>
                                    </p:set>
                                    <p:anim calcmode="lin" valueType="num">
                                      <p:cBhvr additive="base">
                                        <p:cTn id="50" dur="500" fill="hold"/>
                                        <p:tgtEl>
                                          <p:spTgt spid="204"/>
                                        </p:tgtEl>
                                        <p:attrNameLst>
                                          <p:attrName>ppt_x</p:attrName>
                                        </p:attrNameLst>
                                      </p:cBhvr>
                                      <p:tavLst>
                                        <p:tav tm="0">
                                          <p:val>
                                            <p:strVal val="1+#ppt_w/2"/>
                                          </p:val>
                                        </p:tav>
                                        <p:tav tm="100000">
                                          <p:val>
                                            <p:strVal val="#ppt_x"/>
                                          </p:val>
                                        </p:tav>
                                      </p:tavLst>
                                    </p:anim>
                                    <p:anim calcmode="lin" valueType="num">
                                      <p:cBhvr additive="base">
                                        <p:cTn id="51" dur="500" fill="hold"/>
                                        <p:tgtEl>
                                          <p:spTgt spid="204"/>
                                        </p:tgtEl>
                                        <p:attrNameLst>
                                          <p:attrName>ppt_y</p:attrName>
                                        </p:attrNameLst>
                                      </p:cBhvr>
                                      <p:tavLst>
                                        <p:tav tm="0">
                                          <p:val>
                                            <p:strVal val="0-#ppt_h/2"/>
                                          </p:val>
                                        </p:tav>
                                        <p:tav tm="100000">
                                          <p:val>
                                            <p:strVal val="#ppt_y"/>
                                          </p:val>
                                        </p:tav>
                                      </p:tavLst>
                                    </p:anim>
                                  </p:childTnLst>
                                </p:cTn>
                              </p:par>
                            </p:childTnLst>
                          </p:cTn>
                        </p:par>
                        <p:par>
                          <p:cTn id="52" fill="hold">
                            <p:stCondLst>
                              <p:cond delay="4000"/>
                            </p:stCondLst>
                            <p:childTnLst>
                              <p:par>
                                <p:cTn id="53" presetID="2" presetClass="entr" presetSubtype="4" fill="hold" grpId="0" nodeType="after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500" fill="hold"/>
                                        <p:tgtEl>
                                          <p:spTgt spid="198"/>
                                        </p:tgtEl>
                                        <p:attrNameLst>
                                          <p:attrName>ppt_x</p:attrName>
                                        </p:attrNameLst>
                                      </p:cBhvr>
                                      <p:tavLst>
                                        <p:tav tm="0">
                                          <p:val>
                                            <p:strVal val="#ppt_x"/>
                                          </p:val>
                                        </p:tav>
                                        <p:tav tm="100000">
                                          <p:val>
                                            <p:strVal val="#ppt_x"/>
                                          </p:val>
                                        </p:tav>
                                      </p:tavLst>
                                    </p:anim>
                                    <p:anim calcmode="lin" valueType="num">
                                      <p:cBhvr additive="base">
                                        <p:cTn id="56" dur="500" fill="hold"/>
                                        <p:tgtEl>
                                          <p:spTgt spid="198"/>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1" presetClass="entr" presetSubtype="0" fill="hold" nodeType="afterEffect">
                                  <p:stCondLst>
                                    <p:cond delay="0"/>
                                  </p:stCondLst>
                                  <p:childTnLst>
                                    <p:set>
                                      <p:cBhvr>
                                        <p:cTn id="59" dur="1" fill="hold">
                                          <p:stCondLst>
                                            <p:cond delay="0"/>
                                          </p:stCondLst>
                                        </p:cTn>
                                        <p:tgtEl>
                                          <p:spTgt spid="20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2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51" y="199524"/>
            <a:ext cx="8763000" cy="1080407"/>
          </a:xfrm>
        </p:spPr>
        <p:txBody>
          <a:bodyPr>
            <a:noAutofit/>
          </a:bodyPr>
          <a:lstStyle/>
          <a:p>
            <a:r>
              <a:rPr lang="ru-RU" dirty="0"/>
              <a:t>Исправление прохода дымохода местной кладки в верхнем перекрытии бревенчатого строения</a:t>
            </a:r>
            <a:endParaRPr lang="fi-FI" dirty="0"/>
          </a:p>
        </p:txBody>
      </p:sp>
      <p:sp>
        <p:nvSpPr>
          <p:cNvPr id="3" name="Content Placeholder 2"/>
          <p:cNvSpPr>
            <a:spLocks noGrp="1"/>
          </p:cNvSpPr>
          <p:nvPr>
            <p:ph sz="half" idx="2"/>
          </p:nvPr>
        </p:nvSpPr>
        <p:spPr>
          <a:xfrm>
            <a:off x="4139952" y="1917195"/>
            <a:ext cx="4824536" cy="4438851"/>
          </a:xfrm>
        </p:spPr>
        <p:txBody>
          <a:bodyPr>
            <a:normAutofit fontScale="62500" lnSpcReduction="20000"/>
          </a:bodyPr>
          <a:lstStyle/>
          <a:p>
            <a:pPr marL="514350" lvl="0" indent="-514350">
              <a:buFont typeface="+mj-lt"/>
              <a:buAutoNum type="arabicPeriod"/>
            </a:pPr>
            <a:r>
              <a:rPr lang="ru-RU" dirty="0"/>
              <a:t>Пароизоляционная пленка верхнего этажа остается длинной вокруг дымохода и складывается в «мешок» между опорой крыши и противопожарной изоляцией.</a:t>
            </a:r>
          </a:p>
          <a:p>
            <a:pPr marL="514350" lvl="0" indent="-514350">
              <a:buFont typeface="+mj-lt"/>
              <a:buAutoNum type="arabicPeriod"/>
            </a:pPr>
            <a:r>
              <a:rPr lang="ru-RU" dirty="0"/>
              <a:t>Вокруг кирпичного дымохода крепится воротник из листового металла. Зазор между дымоходом и воротником заделывается негорючим эластичным </a:t>
            </a:r>
            <a:r>
              <a:rPr lang="ru-RU" dirty="0" err="1"/>
              <a:t>герметиком</a:t>
            </a:r>
            <a:r>
              <a:rPr lang="ru-RU" dirty="0"/>
              <a:t>. </a:t>
            </a:r>
          </a:p>
          <a:p>
            <a:pPr marL="514350" lvl="0" indent="-514350">
              <a:buFont typeface="+mj-lt"/>
              <a:buAutoNum type="arabicPeriod"/>
            </a:pPr>
            <a:r>
              <a:rPr lang="ru-RU" dirty="0"/>
              <a:t>Конец пароизоляционной пленки накладывается между воротником из листового металла и противопожарной изоляцией, а шов заклеивается лентой. </a:t>
            </a:r>
          </a:p>
          <a:p>
            <a:pPr marL="514350" lvl="0" indent="-514350">
              <a:buFont typeface="+mj-lt"/>
              <a:buAutoNum type="arabicPeriod"/>
            </a:pPr>
            <a:r>
              <a:rPr lang="ru-RU" dirty="0"/>
              <a:t>Пространство между противопожарной изоляцией и кронштейнами крыши должно допускать осадку конструкций.</a:t>
            </a:r>
            <a:endParaRPr lang="fi-FI" dirty="0"/>
          </a:p>
        </p:txBody>
      </p:sp>
      <p:pic>
        <p:nvPicPr>
          <p:cNvPr id="47106" name="Picture 2"/>
          <p:cNvPicPr>
            <a:picLocks noGrp="1" noChangeAspect="1" noChangeArrowheads="1"/>
          </p:cNvPicPr>
          <p:nvPr>
            <p:ph type="pic" sz="quarter" idx="13"/>
          </p:nvPr>
        </p:nvPicPr>
        <p:blipFill rotWithShape="1">
          <a:blip r:embed="rId3" cstate="email">
            <a:extLst>
              <a:ext uri="{28A0092B-C50C-407E-A947-70E740481C1C}">
                <a14:useLocalDpi xmlns:a14="http://schemas.microsoft.com/office/drawing/2010/main"/>
              </a:ext>
            </a:extLst>
          </a:blip>
          <a:srcRect t="926" b="1809"/>
          <a:stretch/>
        </p:blipFill>
        <p:spPr bwMode="auto">
          <a:xfrm>
            <a:off x="971600" y="2132856"/>
            <a:ext cx="2463153"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619556" y="5445224"/>
            <a:ext cx="1226651" cy="76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ectangle 16"/>
          <p:cNvSpPr/>
          <p:nvPr/>
        </p:nvSpPr>
        <p:spPr>
          <a:xfrm>
            <a:off x="2195736" y="2137193"/>
            <a:ext cx="1261397" cy="76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Rectangle 17"/>
          <p:cNvSpPr/>
          <p:nvPr/>
        </p:nvSpPr>
        <p:spPr>
          <a:xfrm>
            <a:off x="2731070" y="3973989"/>
            <a:ext cx="1226651" cy="76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Arrow Connector 7"/>
          <p:cNvCxnSpPr>
            <a:stCxn id="11" idx="4"/>
          </p:cNvCxnSpPr>
          <p:nvPr/>
        </p:nvCxnSpPr>
        <p:spPr>
          <a:xfrm flipH="1">
            <a:off x="2184681" y="2312876"/>
            <a:ext cx="419570" cy="8277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3" idx="5"/>
          </p:cNvCxnSpPr>
          <p:nvPr/>
        </p:nvCxnSpPr>
        <p:spPr>
          <a:xfrm>
            <a:off x="660668" y="4661343"/>
            <a:ext cx="839916" cy="43572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1"/>
          </p:cNvCxnSpPr>
          <p:nvPr/>
        </p:nvCxnSpPr>
        <p:spPr>
          <a:xfrm flipH="1" flipV="1">
            <a:off x="2280215" y="5157192"/>
            <a:ext cx="911684" cy="593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280215" y="177281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4</a:t>
            </a:r>
          </a:p>
        </p:txBody>
      </p:sp>
      <p:sp>
        <p:nvSpPr>
          <p:cNvPr id="12" name="Oval 11"/>
          <p:cNvSpPr/>
          <p:nvPr/>
        </p:nvSpPr>
        <p:spPr>
          <a:xfrm>
            <a:off x="3096991" y="567160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13" name="Oval 12"/>
          <p:cNvSpPr/>
          <p:nvPr/>
        </p:nvSpPr>
        <p:spPr>
          <a:xfrm>
            <a:off x="107504" y="420037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14" name="Straight Arrow Connector 13"/>
          <p:cNvCxnSpPr/>
          <p:nvPr/>
        </p:nvCxnSpPr>
        <p:spPr>
          <a:xfrm flipH="1">
            <a:off x="1763688" y="4200373"/>
            <a:ext cx="1420484" cy="8277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133097" y="379314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Tree>
    <p:extLst>
      <p:ext uri="{BB962C8B-B14F-4D97-AF65-F5344CB8AC3E}">
        <p14:creationId xmlns:p14="http://schemas.microsoft.com/office/powerpoint/2010/main" val="42653446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110250F-19C3-4581-BFF3-CB86650CC1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7960" y="2245469"/>
            <a:ext cx="2287524" cy="3632217"/>
          </a:xfrm>
          <a:prstGeom prst="roundRect">
            <a:avLst/>
          </a:prstGeom>
        </p:spPr>
      </p:pic>
      <p:sp>
        <p:nvSpPr>
          <p:cNvPr id="2" name="Title 1"/>
          <p:cNvSpPr>
            <a:spLocks noGrp="1"/>
          </p:cNvSpPr>
          <p:nvPr>
            <p:ph type="title"/>
          </p:nvPr>
        </p:nvSpPr>
        <p:spPr/>
        <p:txBody>
          <a:bodyPr/>
          <a:lstStyle/>
          <a:p>
            <a:r>
              <a:rPr lang="ru-RU" dirty="0"/>
              <a:t>Теплоизоляционные работы</a:t>
            </a:r>
            <a:endParaRPr lang="fi-FI" dirty="0"/>
          </a:p>
        </p:txBody>
      </p:sp>
      <p:sp>
        <p:nvSpPr>
          <p:cNvPr id="3" name="Content Placeholder 2"/>
          <p:cNvSpPr>
            <a:spLocks noGrp="1"/>
          </p:cNvSpPr>
          <p:nvPr>
            <p:ph idx="1"/>
          </p:nvPr>
        </p:nvSpPr>
        <p:spPr>
          <a:xfrm>
            <a:off x="457200" y="1595718"/>
            <a:ext cx="6481482" cy="4209771"/>
          </a:xfrm>
        </p:spPr>
        <p:txBody>
          <a:bodyPr vert="horz" lIns="0" tIns="0" rIns="0" bIns="0" rtlCol="0" anchor="t">
            <a:normAutofit fontScale="77500" lnSpcReduction="20000"/>
          </a:bodyPr>
          <a:lstStyle/>
          <a:p>
            <a:pPr marL="0" indent="0">
              <a:buNone/>
            </a:pPr>
            <a:r>
              <a:rPr lang="ru-RU" dirty="0"/>
              <a:t>Цель</a:t>
            </a:r>
            <a:r>
              <a:rPr lang="fi-FI" dirty="0"/>
              <a:t> </a:t>
            </a:r>
          </a:p>
          <a:p>
            <a:r>
              <a:rPr lang="ru-RU" dirty="0"/>
              <a:t>энергосбережение</a:t>
            </a:r>
          </a:p>
          <a:p>
            <a:r>
              <a:rPr lang="ru-RU" dirty="0"/>
              <a:t>предотвращение точки росы</a:t>
            </a:r>
          </a:p>
          <a:p>
            <a:r>
              <a:rPr lang="ru-RU" dirty="0"/>
              <a:t>предотвращение сквозных воздушных потоков</a:t>
            </a:r>
          </a:p>
          <a:p>
            <a:r>
              <a:rPr lang="ru-RU" dirty="0"/>
              <a:t>предотвращение внутреннего воздушного потока</a:t>
            </a:r>
          </a:p>
          <a:p>
            <a:r>
              <a:rPr lang="ru-RU" dirty="0"/>
              <a:t>стремление к продолжительности эксплуатации более 50 лет</a:t>
            </a:r>
            <a:endParaRPr lang="fi-FI" dirty="0"/>
          </a:p>
          <a:p>
            <a:pPr lvl="1"/>
            <a:r>
              <a:rPr lang="ru-RU" dirty="0"/>
              <a:t>влагостойкость</a:t>
            </a:r>
          </a:p>
          <a:p>
            <a:pPr lvl="1"/>
            <a:r>
              <a:rPr lang="ru-RU" dirty="0"/>
              <a:t>УФ стойкость</a:t>
            </a:r>
          </a:p>
          <a:p>
            <a:pPr lvl="1"/>
            <a:r>
              <a:rPr lang="ru-RU" dirty="0"/>
              <a:t>устойчивость к химикатам</a:t>
            </a:r>
          </a:p>
          <a:p>
            <a:pPr lvl="1"/>
            <a:r>
              <a:rPr lang="ru-RU" dirty="0"/>
              <a:t>совместимость материалов</a:t>
            </a:r>
            <a:endParaRPr lang="fi-FI" dirty="0"/>
          </a:p>
        </p:txBody>
      </p:sp>
    </p:spTree>
    <p:extLst>
      <p:ext uri="{BB962C8B-B14F-4D97-AF65-F5344CB8AC3E}">
        <p14:creationId xmlns:p14="http://schemas.microsoft.com/office/powerpoint/2010/main" val="29890783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8CF244-6EDB-4CAD-B459-98C4AC7773A2}"/>
              </a:ext>
            </a:extLst>
          </p:cNvPr>
          <p:cNvSpPr>
            <a:spLocks noGrp="1"/>
          </p:cNvSpPr>
          <p:nvPr>
            <p:ph type="title"/>
          </p:nvPr>
        </p:nvSpPr>
        <p:spPr/>
        <p:txBody>
          <a:bodyPr/>
          <a:lstStyle/>
          <a:p>
            <a:r>
              <a:rPr lang="ru-RU" dirty="0"/>
              <a:t>Проходы и отверстия </a:t>
            </a:r>
            <a:br>
              <a:rPr lang="ru-RU" dirty="0"/>
            </a:br>
            <a:r>
              <a:rPr lang="ru-RU" dirty="0"/>
              <a:t>в кровле</a:t>
            </a:r>
            <a:endParaRPr lang="fi-FI" dirty="0"/>
          </a:p>
        </p:txBody>
      </p:sp>
      <p:pic>
        <p:nvPicPr>
          <p:cNvPr id="8" name="Sisällön paikkamerkki 7" descr="Kuva, joka sisältää kohteen ulko, maa, taivas, rakennus&#10;&#10;Kuvaus luotu automaattisesti">
            <a:extLst>
              <a:ext uri="{FF2B5EF4-FFF2-40B4-BE49-F238E27FC236}">
                <a16:creationId xmlns:a16="http://schemas.microsoft.com/office/drawing/2014/main" id="{CCA8EC6D-26F6-42BC-B203-38EB9A3412AE}"/>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181648" y="3623831"/>
            <a:ext cx="2734887" cy="1824644"/>
          </a:xfrm>
          <a:prstGeom prst="roundRect">
            <a:avLst/>
          </a:prstGeom>
        </p:spPr>
      </p:pic>
      <p:pic>
        <p:nvPicPr>
          <p:cNvPr id="10" name="Content Placeholder 6">
            <a:extLst>
              <a:ext uri="{FF2B5EF4-FFF2-40B4-BE49-F238E27FC236}">
                <a16:creationId xmlns:a16="http://schemas.microsoft.com/office/drawing/2014/main" id="{89ACD424-2098-4C3A-B6F9-01EEE17162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17486" y="851647"/>
            <a:ext cx="3199049" cy="2621613"/>
          </a:xfrm>
          <a:prstGeom prst="roundRect">
            <a:avLst/>
          </a:prstGeom>
        </p:spPr>
      </p:pic>
      <p:sp>
        <p:nvSpPr>
          <p:cNvPr id="11" name="TextBox 4">
            <a:extLst>
              <a:ext uri="{FF2B5EF4-FFF2-40B4-BE49-F238E27FC236}">
                <a16:creationId xmlns:a16="http://schemas.microsoft.com/office/drawing/2014/main" id="{657E1065-FF98-4CDD-82D9-115CEF77ABF1}"/>
              </a:ext>
            </a:extLst>
          </p:cNvPr>
          <p:cNvSpPr txBox="1"/>
          <p:nvPr/>
        </p:nvSpPr>
        <p:spPr>
          <a:xfrm>
            <a:off x="458752" y="1484783"/>
            <a:ext cx="5063743" cy="5078313"/>
          </a:xfrm>
          <a:prstGeom prst="rect">
            <a:avLst/>
          </a:prstGeom>
          <a:noFill/>
        </p:spPr>
        <p:txBody>
          <a:bodyPr wrap="square" rtlCol="0" anchor="t">
            <a:spAutoFit/>
          </a:bodyPr>
          <a:lstStyle/>
          <a:p>
            <a:pPr marL="800100" lvl="1" indent="-342900">
              <a:buFont typeface="Arial" panose="020B0604020202020204" pitchFamily="34" charset="0"/>
              <a:buChar char="•"/>
            </a:pPr>
            <a:r>
              <a:rPr lang="ru-RU" sz="2000" dirty="0"/>
              <a:t>Проходы и отверстия в кровле вызывают много повреждений от протечек. </a:t>
            </a:r>
          </a:p>
          <a:p>
            <a:pPr marL="800100" lvl="1" indent="-342900">
              <a:buFont typeface="Arial" panose="020B0604020202020204" pitchFamily="34" charset="0"/>
              <a:buChar char="•"/>
            </a:pPr>
            <a:r>
              <a:rPr lang="ru-RU" sz="2000" dirty="0"/>
              <a:t>Снеговая нагрузка вызывает прогиб конструкций. </a:t>
            </a:r>
          </a:p>
          <a:p>
            <a:pPr marL="800100" lvl="1" indent="-342900">
              <a:buFont typeface="Arial" panose="020B0604020202020204" pitchFamily="34" charset="0"/>
              <a:buChar char="•"/>
            </a:pPr>
            <a:r>
              <a:rPr lang="ru-RU" sz="2000" dirty="0"/>
              <a:t>Опорные конструкции следует выполнять тщательно и обдуманно. </a:t>
            </a:r>
          </a:p>
          <a:p>
            <a:pPr marL="800100" lvl="1" indent="-342900">
              <a:buFontTx/>
              <a:buChar char="-"/>
            </a:pPr>
            <a:r>
              <a:rPr lang="ru-RU" sz="2000" dirty="0"/>
              <a:t>гибкость в нужном месте </a:t>
            </a:r>
          </a:p>
          <a:p>
            <a:pPr marL="800100" lvl="1" indent="-342900">
              <a:buFontTx/>
              <a:buChar char="-"/>
            </a:pPr>
            <a:r>
              <a:rPr lang="ru-RU" sz="2000" dirty="0"/>
              <a:t>надежное соединение дождевых водостоков  и гидроизоляции с сопряженным движением </a:t>
            </a:r>
          </a:p>
          <a:p>
            <a:pPr marL="800100" lvl="1" indent="-342900">
              <a:buFontTx/>
              <a:buChar char="-"/>
            </a:pPr>
            <a:r>
              <a:rPr lang="ru-RU" sz="2000" dirty="0"/>
              <a:t>отверстия всегда с хомутом, округлый хомут предпочтительнее.</a:t>
            </a:r>
            <a:endParaRPr lang="fi-FI" sz="2000" dirty="0">
              <a:cs typeface="Arial"/>
            </a:endParaRPr>
          </a:p>
          <a:p>
            <a:pPr marL="342900" indent="-342900">
              <a:buFont typeface="Arial" panose="020B0604020202020204" pitchFamily="34" charset="0"/>
              <a:buChar char="•"/>
            </a:pPr>
            <a:endParaRPr lang="fi-FI" sz="2400" dirty="0"/>
          </a:p>
        </p:txBody>
      </p:sp>
    </p:spTree>
    <p:extLst>
      <p:ext uri="{BB962C8B-B14F-4D97-AF65-F5344CB8AC3E}">
        <p14:creationId xmlns:p14="http://schemas.microsoft.com/office/powerpoint/2010/main" val="25845284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3" y="397042"/>
            <a:ext cx="8831178" cy="1231758"/>
          </a:xfrm>
        </p:spPr>
        <p:txBody>
          <a:bodyPr>
            <a:normAutofit/>
          </a:bodyPr>
          <a:lstStyle/>
          <a:p>
            <a:r>
              <a:rPr lang="ru-RU" dirty="0"/>
              <a:t>Монтаж и проходы электропроводки 1</a:t>
            </a:r>
            <a:endParaRPr lang="fi-FI" dirty="0"/>
          </a:p>
        </p:txBody>
      </p:sp>
      <p:sp>
        <p:nvSpPr>
          <p:cNvPr id="3" name="Content Placeholder 2"/>
          <p:cNvSpPr>
            <a:spLocks noGrp="1"/>
          </p:cNvSpPr>
          <p:nvPr>
            <p:ph sz="half" idx="2"/>
          </p:nvPr>
        </p:nvSpPr>
        <p:spPr>
          <a:xfrm>
            <a:off x="3429000" y="1082842"/>
            <a:ext cx="5536580" cy="4794430"/>
          </a:xfrm>
        </p:spPr>
        <p:txBody>
          <a:bodyPr>
            <a:normAutofit fontScale="92500" lnSpcReduction="10000"/>
          </a:bodyPr>
          <a:lstStyle/>
          <a:p>
            <a:pPr marL="457200" indent="-457200">
              <a:buFont typeface="+mj-lt"/>
              <a:buAutoNum type="arabicPeriod"/>
            </a:pPr>
            <a:r>
              <a:rPr lang="ru-RU" sz="2000" dirty="0"/>
              <a:t>Установка обычно производится между стыками и должна производиться без </a:t>
            </a:r>
            <a:r>
              <a:rPr lang="ru-RU" sz="2000" dirty="0" err="1"/>
              <a:t>протыкания</a:t>
            </a:r>
            <a:r>
              <a:rPr lang="ru-RU" sz="2000" dirty="0"/>
              <a:t> </a:t>
            </a:r>
            <a:r>
              <a:rPr lang="ru-RU" sz="2000" dirty="0" err="1"/>
              <a:t>пароизоляции</a:t>
            </a:r>
            <a:r>
              <a:rPr lang="ru-RU" sz="2000" dirty="0"/>
              <a:t>. </a:t>
            </a:r>
          </a:p>
          <a:p>
            <a:pPr marL="457200" indent="-457200">
              <a:buFont typeface="+mj-lt"/>
              <a:buAutoNum type="arabicPeriod"/>
            </a:pPr>
            <a:r>
              <a:rPr lang="ru-RU" sz="2000" dirty="0"/>
              <a:t>Кабели или трубопроводы, проходящие через пароизоляционную мембрану, устанавливаются с помощью втулки. </a:t>
            </a:r>
          </a:p>
          <a:p>
            <a:pPr marL="457200" indent="-457200">
              <a:buFont typeface="+mj-lt"/>
              <a:buAutoNum type="arabicPeriod"/>
            </a:pPr>
            <a:r>
              <a:rPr lang="ru-RU" sz="2000" dirty="0"/>
              <a:t>Проходы труб пластиковой теплоизоляции можно заделать вспениванием. </a:t>
            </a:r>
          </a:p>
          <a:p>
            <a:pPr marL="457200" indent="-457200">
              <a:buFont typeface="+mj-lt"/>
              <a:buAutoNum type="arabicPeriod"/>
            </a:pPr>
            <a:r>
              <a:rPr lang="ru-RU" sz="2000" dirty="0"/>
              <a:t>Пространство между кабелем, проходящим через </a:t>
            </a:r>
            <a:r>
              <a:rPr lang="ru-RU" sz="2000" dirty="0" err="1"/>
              <a:t>пароизоляцию</a:t>
            </a:r>
            <a:r>
              <a:rPr lang="ru-RU" sz="2000" dirty="0"/>
              <a:t>, и защитной трубкой заделывается эластичным </a:t>
            </a:r>
            <a:r>
              <a:rPr lang="ru-RU" sz="2000" dirty="0" err="1"/>
              <a:t>герметиком</a:t>
            </a:r>
            <a:r>
              <a:rPr lang="ru-RU" sz="2000" dirty="0"/>
              <a:t>, </a:t>
            </a:r>
          </a:p>
          <a:p>
            <a:pPr marL="457200" indent="-457200">
              <a:buNone/>
            </a:pPr>
            <a:r>
              <a:rPr lang="ru-RU" sz="2000" dirty="0"/>
              <a:t>Не допускается герметизация проводки</a:t>
            </a:r>
          </a:p>
          <a:p>
            <a:pPr marL="457200" indent="-457200">
              <a:buNone/>
            </a:pPr>
            <a:r>
              <a:rPr lang="ru-RU" sz="2000" dirty="0"/>
              <a:t>силиконом, </a:t>
            </a:r>
            <a:r>
              <a:rPr lang="ru-RU" sz="2000" dirty="0" err="1"/>
              <a:t>силикон-уксусная</a:t>
            </a:r>
            <a:r>
              <a:rPr lang="ru-RU" sz="2000" dirty="0"/>
              <a:t> кислота</a:t>
            </a:r>
          </a:p>
          <a:p>
            <a:pPr marL="457200" indent="-457200">
              <a:buNone/>
            </a:pPr>
            <a:r>
              <a:rPr lang="ru-RU" sz="2000" dirty="0"/>
              <a:t>может повредить поверхность кабеля. </a:t>
            </a:r>
          </a:p>
          <a:p>
            <a:pPr marL="457200" indent="-457200">
              <a:buNone/>
            </a:pPr>
            <a:r>
              <a:rPr lang="ru-RU" sz="2000" dirty="0"/>
              <a:t>Кабели нельзя прокладывать непосредственно </a:t>
            </a:r>
          </a:p>
          <a:p>
            <a:pPr marL="457200" indent="-457200">
              <a:buNone/>
            </a:pPr>
            <a:r>
              <a:rPr lang="ru-RU" sz="2000" dirty="0"/>
              <a:t>в </a:t>
            </a:r>
            <a:r>
              <a:rPr lang="ru-RU" sz="2000" dirty="0" err="1"/>
              <a:t>минвату</a:t>
            </a:r>
            <a:r>
              <a:rPr lang="ru-RU" sz="2000" dirty="0"/>
              <a:t> ввиду  возможного нагрева.</a:t>
            </a:r>
            <a:endParaRPr lang="fi-FI" sz="2400" dirty="0"/>
          </a:p>
          <a:p>
            <a:pPr marL="0" indent="0">
              <a:buNone/>
            </a:pPr>
            <a:endParaRPr lang="fi-FI" sz="2400" dirty="0"/>
          </a:p>
        </p:txBody>
      </p:sp>
      <p:pic>
        <p:nvPicPr>
          <p:cNvPr id="13" name="Picture 2" descr="S:\91204_BEEP\Valokuvat\100OLYMP\P925003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46218" y="4639944"/>
            <a:ext cx="1071296" cy="1666405"/>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S:\91204_BEEP\Valokuvat\Rantatie 140805\P712000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22183" y="2886453"/>
            <a:ext cx="1369716" cy="1705508"/>
          </a:xfrm>
          <a:prstGeom prst="roundRect">
            <a:avLst/>
          </a:prstGeom>
          <a:noFill/>
          <a:extLst>
            <a:ext uri="{909E8E84-426E-40DD-AFC4-6F175D3DCCD1}">
              <a14:hiddenFill xmlns:a14="http://schemas.microsoft.com/office/drawing/2010/main">
                <a:solidFill>
                  <a:srgbClr val="FFFFFF"/>
                </a:solidFill>
              </a14:hiddenFill>
            </a:ext>
          </a:extLst>
        </p:spPr>
      </p:pic>
      <p:pic>
        <p:nvPicPr>
          <p:cNvPr id="1033" name="Picture 9" descr="S:\91204_BEEP\Valokuvat\Rantatie 140805\P712000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1987" y="4639944"/>
            <a:ext cx="911182" cy="1389585"/>
          </a:xfrm>
          <a:prstGeom prst="round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443169" y="463994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4</a:t>
            </a:r>
          </a:p>
        </p:txBody>
      </p:sp>
      <p:pic>
        <p:nvPicPr>
          <p:cNvPr id="1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263" y="3038984"/>
            <a:ext cx="1212875" cy="149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22569" y="1268760"/>
            <a:ext cx="2969330" cy="138430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1822183" y="265306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
        <p:nvSpPr>
          <p:cNvPr id="20" name="Oval 19"/>
          <p:cNvSpPr/>
          <p:nvPr/>
        </p:nvSpPr>
        <p:spPr>
          <a:xfrm>
            <a:off x="310066" y="259996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sp>
        <p:nvSpPr>
          <p:cNvPr id="19" name="Oval 18"/>
          <p:cNvSpPr/>
          <p:nvPr/>
        </p:nvSpPr>
        <p:spPr>
          <a:xfrm>
            <a:off x="308039" y="126876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Tree>
    <p:extLst>
      <p:ext uri="{BB962C8B-B14F-4D97-AF65-F5344CB8AC3E}">
        <p14:creationId xmlns:p14="http://schemas.microsoft.com/office/powerpoint/2010/main" val="18468661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39552" y="476673"/>
            <a:ext cx="7010400" cy="648072"/>
          </a:xfrm>
          <a:prstGeom prst="rect">
            <a:avLst/>
          </a:prstGeom>
        </p:spPr>
        <p:txBody>
          <a:bodyPr vert="horz" lIns="0" tIns="0" rIns="0" bIns="0" rtlCol="0">
            <a:normAutofit fontScale="85000" lnSpcReduction="1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ru-RU" sz="3600" b="1" dirty="0">
                <a:latin typeface="+mj-lt"/>
              </a:rPr>
              <a:t>Проходы заводского изготовления</a:t>
            </a:r>
            <a:r>
              <a:rPr lang="fi-FI" sz="3600" b="1" dirty="0">
                <a:latin typeface="+mj-lt"/>
              </a:rPr>
              <a:t>!</a:t>
            </a:r>
            <a:endParaRPr lang="fi-FI" sz="3600" b="1" dirty="0">
              <a:solidFill>
                <a:srgbClr val="000000"/>
              </a:solidFill>
              <a:latin typeface="+mj-lt"/>
              <a:ea typeface="ＭＳ Ｐゴシック" pitchFamily="34" charset="-128"/>
              <a:cs typeface="Arial" charset="0"/>
            </a:endParaRPr>
          </a:p>
          <a:p>
            <a:pPr>
              <a:buFontTx/>
              <a:buNone/>
            </a:pPr>
            <a:endParaRPr lang="fi-FI" sz="4000" dirty="0"/>
          </a:p>
        </p:txBody>
      </p:sp>
      <p:sp>
        <p:nvSpPr>
          <p:cNvPr id="8" name="Content Placeholder 2"/>
          <p:cNvSpPr txBox="1">
            <a:spLocks/>
          </p:cNvSpPr>
          <p:nvPr/>
        </p:nvSpPr>
        <p:spPr>
          <a:xfrm>
            <a:off x="611560" y="1299270"/>
            <a:ext cx="5256584" cy="2376264"/>
          </a:xfrm>
          <a:prstGeom prst="rect">
            <a:avLst/>
          </a:prstGeom>
        </p:spPr>
        <p:txBody>
          <a:bodyPr>
            <a:normAutofit fontScale="85000" lnSpcReduction="2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dirty="0"/>
              <a:t>Каналы заводского изготовления экономят время на установку и упрощают создание герметичной конструкции.</a:t>
            </a:r>
          </a:p>
          <a:p>
            <a:r>
              <a:rPr lang="ru-RU" dirty="0"/>
              <a:t>Внимание! Перед установкой прочесть инструкции производителя.</a:t>
            </a:r>
            <a:endParaRPr lang="fi-FI"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9506" y="1266900"/>
            <a:ext cx="203894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9506" y="4075212"/>
            <a:ext cx="1773237" cy="151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809517" y="3998211"/>
            <a:ext cx="5256584" cy="1885913"/>
          </a:xfrm>
          <a:prstGeom prst="rect">
            <a:avLst/>
          </a:prstGeom>
        </p:spPr>
        <p:txBody>
          <a:bodyPr>
            <a:normAutofit fontScale="92500" lnSpcReduction="2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2400" b="1" dirty="0"/>
              <a:t>Задание</a:t>
            </a:r>
            <a:r>
              <a:rPr lang="ru-RU" sz="2400" dirty="0"/>
              <a:t>: </a:t>
            </a:r>
          </a:p>
          <a:p>
            <a:pPr marL="0" indent="0">
              <a:buNone/>
            </a:pPr>
            <a:r>
              <a:rPr lang="ru-RU" sz="2400" dirty="0"/>
              <a:t>Найдите в Интернете изображения и информацию о продуктах, используя ключевые слова «втулка» и «</a:t>
            </a:r>
            <a:r>
              <a:rPr lang="ru-RU" sz="2400" dirty="0" err="1"/>
              <a:t>пароизоляция</a:t>
            </a:r>
            <a:r>
              <a:rPr lang="ru-RU" sz="2400" dirty="0"/>
              <a:t>», а также «пароизоляционная лента».</a:t>
            </a:r>
            <a:endParaRPr lang="fi-FI" sz="2400" dirty="0"/>
          </a:p>
        </p:txBody>
      </p:sp>
      <p:sp>
        <p:nvSpPr>
          <p:cNvPr id="9" name="Tekstiruutu 8">
            <a:extLst>
              <a:ext uri="{FF2B5EF4-FFF2-40B4-BE49-F238E27FC236}">
                <a16:creationId xmlns:a16="http://schemas.microsoft.com/office/drawing/2014/main" id="{5EFAC292-0040-4318-ADEB-C73FA618CFD7}"/>
              </a:ext>
            </a:extLst>
          </p:cNvPr>
          <p:cNvSpPr txBox="1"/>
          <p:nvPr/>
        </p:nvSpPr>
        <p:spPr>
          <a:xfrm rot="16200000">
            <a:off x="8031295" y="3492346"/>
            <a:ext cx="1298753" cy="246221"/>
          </a:xfrm>
          <a:prstGeom prst="rect">
            <a:avLst/>
          </a:prstGeom>
          <a:noFill/>
        </p:spPr>
        <p:txBody>
          <a:bodyPr wrap="none" rtlCol="0">
            <a:spAutoFit/>
          </a:bodyPr>
          <a:lstStyle/>
          <a:p>
            <a:r>
              <a:rPr lang="fi-FI" sz="1000">
                <a:solidFill>
                  <a:schemeClr val="tx2">
                    <a:lumMod val="50000"/>
                    <a:lumOff val="50000"/>
                  </a:schemeClr>
                </a:solidFill>
              </a:rPr>
              <a:t>Kuvat Heidi Sumkin</a:t>
            </a:r>
          </a:p>
        </p:txBody>
      </p:sp>
    </p:spTree>
    <p:extLst>
      <p:ext uri="{BB962C8B-B14F-4D97-AF65-F5344CB8AC3E}">
        <p14:creationId xmlns:p14="http://schemas.microsoft.com/office/powerpoint/2010/main" val="2184737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ru-RU" dirty="0"/>
              <a:t>Выбор и свойства изоляции</a:t>
            </a:r>
            <a:endParaRPr lang="fi-FI" dirty="0"/>
          </a:p>
        </p:txBody>
      </p:sp>
    </p:spTree>
    <p:extLst>
      <p:ext uri="{BB962C8B-B14F-4D97-AF65-F5344CB8AC3E}">
        <p14:creationId xmlns:p14="http://schemas.microsoft.com/office/powerpoint/2010/main" val="2578654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Теплоизоляционные </a:t>
            </a:r>
            <a:br>
              <a:rPr lang="ru-RU" dirty="0"/>
            </a:br>
            <a:r>
              <a:rPr lang="ru-RU" dirty="0"/>
              <a:t>материалы</a:t>
            </a:r>
            <a:endParaRPr lang="fi-FI" dirty="0"/>
          </a:p>
        </p:txBody>
      </p:sp>
      <p:sp>
        <p:nvSpPr>
          <p:cNvPr id="5" name="Sisällön paikkamerkki 4">
            <a:extLst>
              <a:ext uri="{FF2B5EF4-FFF2-40B4-BE49-F238E27FC236}">
                <a16:creationId xmlns:a16="http://schemas.microsoft.com/office/drawing/2014/main" id="{CA78F6AF-DE82-434B-A8D4-B9E02798A9AD}"/>
              </a:ext>
            </a:extLst>
          </p:cNvPr>
          <p:cNvSpPr>
            <a:spLocks noGrp="1"/>
          </p:cNvSpPr>
          <p:nvPr>
            <p:ph idx="1"/>
          </p:nvPr>
        </p:nvSpPr>
        <p:spPr>
          <a:xfrm>
            <a:off x="418923" y="1876926"/>
            <a:ext cx="5584836" cy="4515091"/>
          </a:xfrm>
        </p:spPr>
        <p:txBody>
          <a:bodyPr vert="horz" lIns="0" tIns="0" rIns="0" bIns="0" rtlCol="0" anchor="t">
            <a:normAutofit fontScale="70000" lnSpcReduction="20000"/>
          </a:bodyPr>
          <a:lstStyle/>
          <a:p>
            <a:pPr>
              <a:buNone/>
            </a:pPr>
            <a:r>
              <a:rPr lang="ru-RU" sz="2400" dirty="0"/>
              <a:t>Самые распространенные теплоизоляторы: </a:t>
            </a:r>
          </a:p>
          <a:p>
            <a:r>
              <a:rPr lang="ru-RU" sz="2400" dirty="0"/>
              <a:t>Минеральная вата (стекловата, минеральная вата) </a:t>
            </a:r>
          </a:p>
          <a:p>
            <a:r>
              <a:rPr lang="ru-RU" sz="2400" dirty="0"/>
              <a:t>Пластиковая изоляция (СПУ, EPS, XPS, PIR) </a:t>
            </a:r>
          </a:p>
          <a:p>
            <a:r>
              <a:rPr lang="ru-RU" sz="2400" dirty="0"/>
              <a:t>Утеплитель из древесного волокна (целлюлоза, </a:t>
            </a:r>
            <a:r>
              <a:rPr lang="ru-RU" sz="2400" dirty="0" err="1"/>
              <a:t>эковата</a:t>
            </a:r>
            <a:r>
              <a:rPr lang="ru-RU" sz="2400" dirty="0"/>
              <a:t>) </a:t>
            </a:r>
          </a:p>
          <a:p>
            <a:pPr>
              <a:buNone/>
            </a:pPr>
            <a:r>
              <a:rPr lang="ru-RU" sz="2400" dirty="0"/>
              <a:t>Менее известные </a:t>
            </a:r>
            <a:r>
              <a:rPr lang="ru-RU" sz="2400" dirty="0" err="1"/>
              <a:t>термоизолирующие</a:t>
            </a:r>
            <a:r>
              <a:rPr lang="ru-RU" sz="2400" dirty="0"/>
              <a:t> материалы:</a:t>
            </a:r>
          </a:p>
          <a:p>
            <a:r>
              <a:rPr lang="ru-RU" sz="2400" dirty="0"/>
              <a:t>Бетон </a:t>
            </a:r>
            <a:r>
              <a:rPr lang="fi-FI" sz="2400" dirty="0"/>
              <a:t>EPS</a:t>
            </a:r>
            <a:r>
              <a:rPr lang="ru-RU" sz="2400" dirty="0"/>
              <a:t> с добавлением теплоизоляции из </a:t>
            </a:r>
            <a:r>
              <a:rPr lang="ru-RU" sz="2400" dirty="0" err="1"/>
              <a:t>пенополистирола</a:t>
            </a:r>
            <a:r>
              <a:rPr lang="ru-RU" sz="2400" dirty="0"/>
              <a:t>. Подходит, например, для обшивки цоколей. </a:t>
            </a:r>
          </a:p>
          <a:p>
            <a:r>
              <a:rPr lang="ru-RU" sz="2400" dirty="0"/>
              <a:t>Пеностекло, прочное и полностью водонепроницаемое, также подходит для обшивки </a:t>
            </a:r>
          </a:p>
          <a:p>
            <a:r>
              <a:rPr lang="ru-RU" sz="2400" dirty="0"/>
              <a:t>Плита из силиката кальция, устойчивая к влаге и обладающая высокой </a:t>
            </a:r>
            <a:r>
              <a:rPr lang="ru-RU" sz="2400" dirty="0" err="1"/>
              <a:t>паропроницаемостью</a:t>
            </a:r>
            <a:r>
              <a:rPr lang="ru-RU" sz="2400" dirty="0"/>
              <a:t>. Особенно подходит для теплоизоляции подвалов </a:t>
            </a:r>
          </a:p>
          <a:p>
            <a:r>
              <a:rPr lang="ru-RU" sz="2400" dirty="0"/>
              <a:t>Утеплитель из негорючего </a:t>
            </a:r>
            <a:r>
              <a:rPr lang="ru-RU" sz="2400" dirty="0" err="1"/>
              <a:t>пенополистирола</a:t>
            </a:r>
            <a:endParaRPr lang="fi-FI" sz="2400" dirty="0">
              <a:cs typeface="Arial"/>
            </a:endParaRPr>
          </a:p>
          <a:p>
            <a:endParaRPr lang="fi-FI" sz="2400" dirty="0">
              <a:cs typeface="Arial"/>
            </a:endParaRPr>
          </a:p>
        </p:txBody>
      </p:sp>
      <p:pic>
        <p:nvPicPr>
          <p:cNvPr id="8" name="Kuva 9" descr="Kuva, joka sisältää kohteen istuminen, tietokone, pöytä, kirjoituspöytä&#10;&#10;Kuvaus luotu, erittäin korkea luotettavuus">
            <a:extLst>
              <a:ext uri="{FF2B5EF4-FFF2-40B4-BE49-F238E27FC236}">
                <a16:creationId xmlns:a16="http://schemas.microsoft.com/office/drawing/2014/main" id="{36A1BBC9-CA41-4A53-AC73-4286EF596D05}"/>
              </a:ext>
            </a:extLst>
          </p:cNvPr>
          <p:cNvPicPr>
            <a:picLocks noChangeAspect="1"/>
          </p:cNvPicPr>
          <p:nvPr/>
        </p:nvPicPr>
        <p:blipFill>
          <a:blip r:embed="rId3" cstate="print"/>
          <a:stretch>
            <a:fillRect/>
          </a:stretch>
        </p:blipFill>
        <p:spPr>
          <a:xfrm>
            <a:off x="6057587" y="807840"/>
            <a:ext cx="2924489" cy="2195969"/>
          </a:xfrm>
          <a:prstGeom prst="roundRect">
            <a:avLst/>
          </a:prstGeom>
        </p:spPr>
      </p:pic>
      <p:pic>
        <p:nvPicPr>
          <p:cNvPr id="13" name="Kuva 13">
            <a:extLst>
              <a:ext uri="{FF2B5EF4-FFF2-40B4-BE49-F238E27FC236}">
                <a16:creationId xmlns:a16="http://schemas.microsoft.com/office/drawing/2014/main" id="{3F24873C-93E0-405D-8EC0-6C9DB93DBADD}"/>
              </a:ext>
            </a:extLst>
          </p:cNvPr>
          <p:cNvPicPr>
            <a:picLocks noChangeAspect="1"/>
          </p:cNvPicPr>
          <p:nvPr/>
        </p:nvPicPr>
        <p:blipFill>
          <a:blip r:embed="rId4" cstate="print"/>
          <a:stretch>
            <a:fillRect/>
          </a:stretch>
        </p:blipFill>
        <p:spPr>
          <a:xfrm>
            <a:off x="6057587" y="804862"/>
            <a:ext cx="2924489" cy="2173202"/>
          </a:xfrm>
          <a:prstGeom prst="roundRect">
            <a:avLst/>
          </a:prstGeom>
        </p:spPr>
      </p:pic>
      <p:pic>
        <p:nvPicPr>
          <p:cNvPr id="3" name="Kuva 3" descr="Kuva, joka sisältää kohteen kakku, sisä, pöytä, pala&#10;&#10;Kuvaus luotu, erittäin korkea luotettavuus">
            <a:extLst>
              <a:ext uri="{FF2B5EF4-FFF2-40B4-BE49-F238E27FC236}">
                <a16:creationId xmlns:a16="http://schemas.microsoft.com/office/drawing/2014/main" id="{620372BD-8CF0-411F-83B3-539CB6703404}"/>
              </a:ext>
            </a:extLst>
          </p:cNvPr>
          <p:cNvPicPr>
            <a:picLocks noChangeAspect="1"/>
          </p:cNvPicPr>
          <p:nvPr/>
        </p:nvPicPr>
        <p:blipFill>
          <a:blip r:embed="rId5" cstate="print"/>
          <a:stretch>
            <a:fillRect/>
          </a:stretch>
        </p:blipFill>
        <p:spPr>
          <a:xfrm>
            <a:off x="6052647" y="808435"/>
            <a:ext cx="2933595" cy="2184911"/>
          </a:xfrm>
          <a:prstGeom prst="roundRect">
            <a:avLst/>
          </a:prstGeom>
        </p:spPr>
      </p:pic>
      <p:pic>
        <p:nvPicPr>
          <p:cNvPr id="15" name="Kuva 15" descr="Kuva, joka sisältää kohteen kakku, pala, pöytä, istuminen&#10;&#10;Kuvaus luotu, erittäin korkea luotettavuus">
            <a:extLst>
              <a:ext uri="{FF2B5EF4-FFF2-40B4-BE49-F238E27FC236}">
                <a16:creationId xmlns:a16="http://schemas.microsoft.com/office/drawing/2014/main" id="{8CB549AB-5759-4CC3-B60B-7B917E7E936E}"/>
              </a:ext>
            </a:extLst>
          </p:cNvPr>
          <p:cNvPicPr>
            <a:picLocks noChangeAspect="1"/>
          </p:cNvPicPr>
          <p:nvPr/>
        </p:nvPicPr>
        <p:blipFill>
          <a:blip r:embed="rId6" cstate="print"/>
          <a:stretch>
            <a:fillRect/>
          </a:stretch>
        </p:blipFill>
        <p:spPr>
          <a:xfrm>
            <a:off x="6051480" y="780061"/>
            <a:ext cx="2919286" cy="2598168"/>
          </a:xfrm>
          <a:prstGeom prst="roundRect">
            <a:avLst/>
          </a:prstGeom>
        </p:spPr>
      </p:pic>
    </p:spTree>
    <p:extLst>
      <p:ext uri="{BB962C8B-B14F-4D97-AF65-F5344CB8AC3E}">
        <p14:creationId xmlns:p14="http://schemas.microsoft.com/office/powerpoint/2010/main" val="22746509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1"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ppt_x"/>
                                          </p:val>
                                        </p:tav>
                                        <p:tav tm="100000">
                                          <p:val>
                                            <p:strVal val="#ppt_x"/>
                                          </p:val>
                                        </p:tav>
                                      </p:tavLst>
                                    </p:anim>
                                    <p:anim calcmode="lin" valueType="num">
                                      <p:cBhvr additive="base">
                                        <p:cTn id="1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par>
                                <p:cTn id="47" presetID="2" presetClass="entr" presetSubtype="1"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p:nvPr>
            <p:extLst>
              <p:ext uri="{D42A27DB-BD31-4B8C-83A1-F6EECF244321}">
                <p14:modId xmlns:p14="http://schemas.microsoft.com/office/powerpoint/2010/main" val="2601387967"/>
              </p:ext>
            </p:extLst>
          </p:nvPr>
        </p:nvGraphicFramePr>
        <p:xfrm>
          <a:off x="196159" y="1591643"/>
          <a:ext cx="7481784" cy="445231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E2F1B72D-E741-49E8-9C80-BDD9C9374B50}"/>
              </a:ext>
            </a:extLst>
          </p:cNvPr>
          <p:cNvSpPr txBox="1">
            <a:spLocks/>
          </p:cNvSpPr>
          <p:nvPr/>
        </p:nvSpPr>
        <p:spPr>
          <a:xfrm>
            <a:off x="252663" y="180474"/>
            <a:ext cx="8722895" cy="88473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ru-RU" dirty="0"/>
              <a:t>Теплопроводность </a:t>
            </a:r>
            <a:r>
              <a:rPr lang="ru-RU" dirty="0" err="1"/>
              <a:t>термо-изоляционных</a:t>
            </a:r>
            <a:r>
              <a:rPr lang="ru-RU" dirty="0"/>
              <a:t> материалов </a:t>
            </a:r>
            <a:r>
              <a:rPr lang="en-US" dirty="0"/>
              <a:t>[W/</a:t>
            </a:r>
            <a:r>
              <a:rPr lang="en-US" dirty="0" err="1"/>
              <a:t>mK</a:t>
            </a:r>
            <a:r>
              <a:rPr lang="en-US" dirty="0"/>
              <a:t>]</a:t>
            </a:r>
          </a:p>
          <a:p>
            <a:endParaRPr lang="fi-FI" dirty="0"/>
          </a:p>
          <a:p>
            <a:endParaRPr lang="fi-FI" dirty="0"/>
          </a:p>
        </p:txBody>
      </p:sp>
    </p:spTree>
    <p:extLst>
      <p:ext uri="{BB962C8B-B14F-4D97-AF65-F5344CB8AC3E}">
        <p14:creationId xmlns:p14="http://schemas.microsoft.com/office/powerpoint/2010/main" val="492028737"/>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p:cNvGraphicFramePr/>
          <p:nvPr>
            <p:extLst>
              <p:ext uri="{D42A27DB-BD31-4B8C-83A1-F6EECF244321}">
                <p14:modId xmlns:p14="http://schemas.microsoft.com/office/powerpoint/2010/main" val="1397560760"/>
              </p:ext>
            </p:extLst>
          </p:nvPr>
        </p:nvGraphicFramePr>
        <p:xfrm>
          <a:off x="369975" y="1334961"/>
          <a:ext cx="7543823" cy="4826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A919E582-64EC-4DD7-89AF-062A70DB89D9}"/>
              </a:ext>
            </a:extLst>
          </p:cNvPr>
          <p:cNvSpPr>
            <a:spLocks noGrp="1"/>
          </p:cNvSpPr>
          <p:nvPr>
            <p:ph type="title"/>
          </p:nvPr>
        </p:nvSpPr>
        <p:spPr>
          <a:xfrm>
            <a:off x="310896" y="476250"/>
            <a:ext cx="8549640" cy="588963"/>
          </a:xfrm>
        </p:spPr>
        <p:txBody>
          <a:bodyPr>
            <a:noAutofit/>
          </a:bodyPr>
          <a:lstStyle/>
          <a:p>
            <a:r>
              <a:rPr lang="ru-RU" dirty="0"/>
              <a:t>Теплопроводность стройматериалов</a:t>
            </a:r>
            <a:r>
              <a:rPr lang="fi-FI" dirty="0"/>
              <a:t> </a:t>
            </a:r>
            <a:r>
              <a:rPr lang="en-US" dirty="0"/>
              <a:t>[W/</a:t>
            </a:r>
            <a:r>
              <a:rPr lang="en-US" dirty="0" err="1"/>
              <a:t>mK</a:t>
            </a:r>
            <a:r>
              <a:rPr lang="en-US" dirty="0"/>
              <a:t>]</a:t>
            </a:r>
            <a:br>
              <a:rPr lang="en-US" dirty="0"/>
            </a:br>
            <a:endParaRPr lang="fi-FI" dirty="0"/>
          </a:p>
        </p:txBody>
      </p:sp>
    </p:spTree>
    <p:extLst>
      <p:ext uri="{BB962C8B-B14F-4D97-AF65-F5344CB8AC3E}">
        <p14:creationId xmlns:p14="http://schemas.microsoft.com/office/powerpoint/2010/main" val="2931312499"/>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30561"/>
          </a:xfrm>
        </p:spPr>
        <p:txBody>
          <a:bodyPr/>
          <a:lstStyle/>
          <a:p>
            <a:r>
              <a:rPr lang="ru-RU" dirty="0"/>
              <a:t>Воздушная и паровая герметизация</a:t>
            </a:r>
            <a:endParaRPr lang="fi-FI" dirty="0"/>
          </a:p>
        </p:txBody>
      </p:sp>
      <p:sp>
        <p:nvSpPr>
          <p:cNvPr id="4" name="Sisällön paikkamerkki 3">
            <a:extLst>
              <a:ext uri="{FF2B5EF4-FFF2-40B4-BE49-F238E27FC236}">
                <a16:creationId xmlns:a16="http://schemas.microsoft.com/office/drawing/2014/main" id="{9BE210FB-13D8-41B6-8C73-61C8B67854FB}"/>
              </a:ext>
            </a:extLst>
          </p:cNvPr>
          <p:cNvSpPr>
            <a:spLocks noGrp="1"/>
          </p:cNvSpPr>
          <p:nvPr>
            <p:ph idx="1"/>
          </p:nvPr>
        </p:nvSpPr>
        <p:spPr/>
        <p:txBody>
          <a:bodyPr>
            <a:normAutofit/>
          </a:bodyPr>
          <a:lstStyle/>
          <a:p>
            <a:r>
              <a:rPr lang="ru-RU" dirty="0"/>
              <a:t>Наружная оболочка должна быть воздухонепроницаемой и, как правило, </a:t>
            </a:r>
            <a:r>
              <a:rPr lang="ru-RU" dirty="0" err="1"/>
              <a:t>водопаронепроницаемой</a:t>
            </a:r>
            <a:r>
              <a:rPr lang="ru-RU" dirty="0"/>
              <a:t>. </a:t>
            </a:r>
          </a:p>
          <a:p>
            <a:r>
              <a:rPr lang="ru-RU" dirty="0"/>
              <a:t>Герметичности можно достичь с помощью определенных строительных материалов или отдельных герметичных пленок или бумаги. </a:t>
            </a:r>
          </a:p>
          <a:p>
            <a:r>
              <a:rPr lang="ru-RU" dirty="0"/>
              <a:t>Пароизоляционный пластик действует как воздушный и пароизоляционный слой.</a:t>
            </a:r>
            <a:endParaRPr lang="fi-FI" dirty="0"/>
          </a:p>
        </p:txBody>
      </p:sp>
    </p:spTree>
    <p:extLst>
      <p:ext uri="{BB962C8B-B14F-4D97-AF65-F5344CB8AC3E}">
        <p14:creationId xmlns:p14="http://schemas.microsoft.com/office/powerpoint/2010/main" val="35969289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Kaavio 9"/>
          <p:cNvGraphicFramePr/>
          <p:nvPr>
            <p:extLst>
              <p:ext uri="{D42A27DB-BD31-4B8C-83A1-F6EECF244321}">
                <p14:modId xmlns:p14="http://schemas.microsoft.com/office/powerpoint/2010/main" val="1919150509"/>
              </p:ext>
            </p:extLst>
          </p:nvPr>
        </p:nvGraphicFramePr>
        <p:xfrm>
          <a:off x="1172472" y="1653477"/>
          <a:ext cx="6889860" cy="443774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1CAFD3C2-C69E-4914-95EC-6629D1E6AC67}"/>
              </a:ext>
            </a:extLst>
          </p:cNvPr>
          <p:cNvSpPr>
            <a:spLocks noGrp="1"/>
          </p:cNvSpPr>
          <p:nvPr>
            <p:ph type="title"/>
          </p:nvPr>
        </p:nvSpPr>
        <p:spPr>
          <a:xfrm>
            <a:off x="331940" y="476250"/>
            <a:ext cx="8354860" cy="1131602"/>
          </a:xfrm>
        </p:spPr>
        <p:txBody>
          <a:bodyPr>
            <a:normAutofit fontScale="90000"/>
          </a:bodyPr>
          <a:lstStyle/>
          <a:p>
            <a:r>
              <a:rPr lang="ru-RU" dirty="0"/>
              <a:t>Водонепроницаемость </a:t>
            </a:r>
            <a:r>
              <a:rPr lang="ru-RU" dirty="0" err="1"/>
              <a:t>пароизоляции</a:t>
            </a:r>
            <a:br>
              <a:rPr lang="fi-FI" dirty="0"/>
            </a:br>
            <a:r>
              <a:rPr lang="fi-FI" sz="2200" b="0" dirty="0"/>
              <a:t> [</a:t>
            </a:r>
            <a:r>
              <a:rPr lang="ru-RU" sz="2200" b="0" dirty="0"/>
              <a:t>м</a:t>
            </a:r>
            <a:r>
              <a:rPr lang="fi-FI" sz="2200" b="0" baseline="30000" dirty="0"/>
              <a:t>2</a:t>
            </a:r>
            <a:r>
              <a:rPr lang="fi-FI" sz="2200" b="0" dirty="0"/>
              <a:t>xsx</a:t>
            </a:r>
            <a:r>
              <a:rPr lang="ru-RU" sz="2200" b="0" dirty="0"/>
              <a:t>Па</a:t>
            </a:r>
            <a:r>
              <a:rPr lang="fi-FI" sz="2200" b="0" dirty="0"/>
              <a:t>/</a:t>
            </a:r>
            <a:r>
              <a:rPr lang="ru-RU" sz="2200" b="0" dirty="0"/>
              <a:t>кг</a:t>
            </a:r>
            <a:r>
              <a:rPr lang="fi-FI" sz="2200" b="0" dirty="0"/>
              <a:t>]x10</a:t>
            </a:r>
            <a:r>
              <a:rPr lang="fi-FI" sz="2200" b="0" baseline="30000" dirty="0"/>
              <a:t>9</a:t>
            </a:r>
            <a:endParaRPr lang="fi-FI" b="0" dirty="0"/>
          </a:p>
        </p:txBody>
      </p:sp>
    </p:spTree>
    <p:extLst>
      <p:ext uri="{BB962C8B-B14F-4D97-AF65-F5344CB8AC3E}">
        <p14:creationId xmlns:p14="http://schemas.microsoft.com/office/powerpoint/2010/main" val="3119282261"/>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Kaavio 9"/>
          <p:cNvGraphicFramePr/>
          <p:nvPr>
            <p:extLst>
              <p:ext uri="{D42A27DB-BD31-4B8C-83A1-F6EECF244321}">
                <p14:modId xmlns:p14="http://schemas.microsoft.com/office/powerpoint/2010/main" val="4103098070"/>
              </p:ext>
            </p:extLst>
          </p:nvPr>
        </p:nvGraphicFramePr>
        <p:xfrm>
          <a:off x="657922" y="1867136"/>
          <a:ext cx="7738946"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4D704902-B619-4F2E-8FB3-DE4B3F44AF31}"/>
              </a:ext>
            </a:extLst>
          </p:cNvPr>
          <p:cNvSpPr>
            <a:spLocks noGrp="1"/>
          </p:cNvSpPr>
          <p:nvPr>
            <p:ph type="title"/>
          </p:nvPr>
        </p:nvSpPr>
        <p:spPr>
          <a:xfrm>
            <a:off x="204537" y="288758"/>
            <a:ext cx="8939463" cy="1104614"/>
          </a:xfrm>
        </p:spPr>
        <p:txBody>
          <a:bodyPr>
            <a:noAutofit/>
          </a:bodyPr>
          <a:lstStyle/>
          <a:p>
            <a:r>
              <a:rPr lang="ru-RU" sz="3300" dirty="0"/>
              <a:t>Водонепроницаемость стройматериалов</a:t>
            </a:r>
            <a:br>
              <a:rPr lang="fi-FI" dirty="0"/>
            </a:br>
            <a:r>
              <a:rPr lang="fi-FI" sz="2200" dirty="0"/>
              <a:t> </a:t>
            </a:r>
            <a:r>
              <a:rPr lang="fi-FI" sz="2200" b="0" dirty="0"/>
              <a:t> [</a:t>
            </a:r>
            <a:r>
              <a:rPr lang="ru-RU" sz="2200" b="0" dirty="0"/>
              <a:t>м</a:t>
            </a:r>
            <a:r>
              <a:rPr lang="fi-FI" sz="2200" b="0" baseline="30000" dirty="0"/>
              <a:t>2</a:t>
            </a:r>
            <a:r>
              <a:rPr lang="fi-FI" sz="2200" b="0" dirty="0"/>
              <a:t>xsx</a:t>
            </a:r>
            <a:r>
              <a:rPr lang="ru-RU" sz="2200" b="0" dirty="0"/>
              <a:t>Па</a:t>
            </a:r>
            <a:r>
              <a:rPr lang="fi-FI" sz="2200" b="0" dirty="0"/>
              <a:t>/</a:t>
            </a:r>
            <a:r>
              <a:rPr lang="ru-RU" sz="2200" b="0" dirty="0"/>
              <a:t>кг</a:t>
            </a:r>
            <a:r>
              <a:rPr lang="fi-FI" sz="2200" b="0" dirty="0"/>
              <a:t>]x10</a:t>
            </a:r>
            <a:r>
              <a:rPr lang="fi-FI" sz="2200" b="0" baseline="30000" dirty="0"/>
              <a:t>9</a:t>
            </a:r>
            <a:endParaRPr lang="fi-FI" b="0" dirty="0"/>
          </a:p>
        </p:txBody>
      </p:sp>
    </p:spTree>
    <p:extLst>
      <p:ext uri="{BB962C8B-B14F-4D97-AF65-F5344CB8AC3E}">
        <p14:creationId xmlns:p14="http://schemas.microsoft.com/office/powerpoint/2010/main" val="255010456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ru-RU" dirty="0"/>
              <a:t>Теплоизоляция фасадов</a:t>
            </a:r>
            <a:endParaRPr lang="fi-FI" dirty="0"/>
          </a:p>
        </p:txBody>
      </p:sp>
    </p:spTree>
    <p:extLst>
      <p:ext uri="{BB962C8B-B14F-4D97-AF65-F5344CB8AC3E}">
        <p14:creationId xmlns:p14="http://schemas.microsoft.com/office/powerpoint/2010/main" val="3521012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Kaavio 9"/>
          <p:cNvGraphicFramePr/>
          <p:nvPr>
            <p:extLst>
              <p:ext uri="{D42A27DB-BD31-4B8C-83A1-F6EECF244321}">
                <p14:modId xmlns:p14="http://schemas.microsoft.com/office/powerpoint/2010/main" val="1972507759"/>
              </p:ext>
            </p:extLst>
          </p:nvPr>
        </p:nvGraphicFramePr>
        <p:xfrm>
          <a:off x="367990" y="1564267"/>
          <a:ext cx="7895063" cy="443774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1CAFD3C2-C69E-4914-95EC-6629D1E6AC67}"/>
              </a:ext>
            </a:extLst>
          </p:cNvPr>
          <p:cNvSpPr>
            <a:spLocks noGrp="1"/>
          </p:cNvSpPr>
          <p:nvPr>
            <p:ph type="title"/>
          </p:nvPr>
        </p:nvSpPr>
        <p:spPr>
          <a:xfrm>
            <a:off x="457200" y="476250"/>
            <a:ext cx="8229600" cy="630561"/>
          </a:xfrm>
        </p:spPr>
        <p:txBody>
          <a:bodyPr>
            <a:normAutofit fontScale="90000"/>
          </a:bodyPr>
          <a:lstStyle/>
          <a:p>
            <a:r>
              <a:rPr lang="ru-RU" sz="4000" dirty="0"/>
              <a:t>Водонепроницаемость воздушной изоляции</a:t>
            </a:r>
            <a:r>
              <a:rPr lang="fi-FI" sz="4000" b="0" dirty="0"/>
              <a:t> </a:t>
            </a:r>
            <a:r>
              <a:rPr lang="fi-FI" sz="2700" b="0" dirty="0"/>
              <a:t>[</a:t>
            </a:r>
            <a:r>
              <a:rPr lang="ru-RU" sz="2700" b="0" dirty="0"/>
              <a:t>м</a:t>
            </a:r>
            <a:r>
              <a:rPr lang="fi-FI" sz="2700" b="0" baseline="30000" dirty="0"/>
              <a:t>2</a:t>
            </a:r>
            <a:r>
              <a:rPr lang="fi-FI" sz="2700" b="0" dirty="0"/>
              <a:t>xsx</a:t>
            </a:r>
            <a:r>
              <a:rPr lang="ru-RU" sz="2700" b="0" dirty="0"/>
              <a:t>Па</a:t>
            </a:r>
            <a:r>
              <a:rPr lang="fi-FI" sz="2700" b="0" dirty="0"/>
              <a:t>/</a:t>
            </a:r>
            <a:r>
              <a:rPr lang="ru-RU" sz="2700" b="0" dirty="0"/>
              <a:t>кг</a:t>
            </a:r>
            <a:r>
              <a:rPr lang="fi-FI" sz="2700" b="0" dirty="0"/>
              <a:t>]x10</a:t>
            </a:r>
            <a:r>
              <a:rPr lang="fi-FI" sz="2700" b="0" baseline="30000" dirty="0"/>
              <a:t>9</a:t>
            </a:r>
            <a:endParaRPr lang="fi-FI" sz="2700" b="0" dirty="0"/>
          </a:p>
        </p:txBody>
      </p:sp>
    </p:spTree>
    <p:extLst>
      <p:ext uri="{BB962C8B-B14F-4D97-AF65-F5344CB8AC3E}">
        <p14:creationId xmlns:p14="http://schemas.microsoft.com/office/powerpoint/2010/main" val="3470631348"/>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ru-RU" dirty="0"/>
              <a:t>Противопожарная и звукоизоляция</a:t>
            </a:r>
            <a:endParaRPr lang="fi-FI" dirty="0"/>
          </a:p>
        </p:txBody>
      </p:sp>
    </p:spTree>
    <p:extLst>
      <p:ext uri="{BB962C8B-B14F-4D97-AF65-F5344CB8AC3E}">
        <p14:creationId xmlns:p14="http://schemas.microsoft.com/office/powerpoint/2010/main" val="1153341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Пожарные отсеки и изоляция</a:t>
            </a:r>
            <a:endParaRPr lang="fi-FI" dirty="0"/>
          </a:p>
        </p:txBody>
      </p:sp>
      <p:sp>
        <p:nvSpPr>
          <p:cNvPr id="3" name="Content Placeholder 2"/>
          <p:cNvSpPr>
            <a:spLocks noGrp="1"/>
          </p:cNvSpPr>
          <p:nvPr>
            <p:ph idx="1"/>
          </p:nvPr>
        </p:nvSpPr>
        <p:spPr>
          <a:xfrm>
            <a:off x="457200" y="1157449"/>
            <a:ext cx="8408020" cy="4669913"/>
          </a:xfrm>
        </p:spPr>
        <p:txBody>
          <a:bodyPr vert="horz" lIns="0" tIns="0" rIns="0" bIns="0" rtlCol="0" anchor="t">
            <a:normAutofit fontScale="77500" lnSpcReduction="20000"/>
          </a:bodyPr>
          <a:lstStyle/>
          <a:p>
            <a:endParaRPr lang="ru-RU" dirty="0">
              <a:cs typeface="Arial"/>
            </a:endParaRPr>
          </a:p>
          <a:p>
            <a:r>
              <a:rPr lang="ru-RU" dirty="0"/>
              <a:t>На чертежах изображены противопожарные  отсеки. </a:t>
            </a:r>
          </a:p>
          <a:p>
            <a:r>
              <a:rPr lang="ru-RU" dirty="0"/>
              <a:t>Помимо распространения огня, противопожарные отсеки также предотвращают распространение дымовых газов и тепла. </a:t>
            </a:r>
          </a:p>
          <a:p>
            <a:r>
              <a:rPr lang="ru-RU" dirty="0"/>
              <a:t>Помимо огнестойкости конструкций, стыки, двери, рамы и проходы должны также:</a:t>
            </a:r>
          </a:p>
          <a:p>
            <a:pPr>
              <a:buNone/>
            </a:pPr>
            <a:r>
              <a:rPr lang="ru-RU" dirty="0"/>
              <a:t>	- выдерживать огонь </a:t>
            </a:r>
          </a:p>
          <a:p>
            <a:pPr>
              <a:buNone/>
            </a:pPr>
            <a:r>
              <a:rPr lang="ru-RU" dirty="0"/>
              <a:t>	- прерывать распространение огня, например, по проходам и каналам</a:t>
            </a:r>
          </a:p>
          <a:p>
            <a:pPr>
              <a:buNone/>
            </a:pPr>
            <a:r>
              <a:rPr lang="ru-RU" dirty="0"/>
              <a:t>	- не пропускать дымовой газ в случае пожара </a:t>
            </a:r>
          </a:p>
          <a:p>
            <a:r>
              <a:rPr lang="ru-RU" dirty="0"/>
              <a:t>Способ выполнения технологических переходов/проходов представлен в плане ликвидации пожара. </a:t>
            </a:r>
          </a:p>
          <a:p>
            <a:r>
              <a:rPr lang="ru-RU" dirty="0"/>
              <a:t>Требования к монтажным работам также изложены в монтажных инструкциях изготовителя .</a:t>
            </a:r>
            <a:endParaRPr lang="fi-FI" dirty="0">
              <a:cs typeface="Arial"/>
            </a:endParaRPr>
          </a:p>
        </p:txBody>
      </p:sp>
    </p:spTree>
    <p:extLst>
      <p:ext uri="{BB962C8B-B14F-4D97-AF65-F5344CB8AC3E}">
        <p14:creationId xmlns:p14="http://schemas.microsoft.com/office/powerpoint/2010/main" val="38676917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Звукоизоляция</a:t>
            </a:r>
            <a:endParaRPr lang="fi-FI" dirty="0"/>
          </a:p>
        </p:txBody>
      </p:sp>
      <p:sp>
        <p:nvSpPr>
          <p:cNvPr id="3" name="Content Placeholder 2"/>
          <p:cNvSpPr>
            <a:spLocks noGrp="1"/>
          </p:cNvSpPr>
          <p:nvPr>
            <p:ph idx="1"/>
          </p:nvPr>
        </p:nvSpPr>
        <p:spPr>
          <a:xfrm>
            <a:off x="421105" y="1650743"/>
            <a:ext cx="6888822" cy="4669913"/>
          </a:xfrm>
        </p:spPr>
        <p:txBody>
          <a:bodyPr>
            <a:normAutofit fontScale="85000" lnSpcReduction="20000"/>
          </a:bodyPr>
          <a:lstStyle/>
          <a:p>
            <a:pPr lvl="1"/>
            <a:r>
              <a:rPr lang="ru-RU" sz="2800" dirty="0"/>
              <a:t>При звукоизоляции конструкций важно, чтобы конструкции были герметичными. </a:t>
            </a:r>
          </a:p>
          <a:p>
            <a:pPr lvl="1"/>
            <a:r>
              <a:rPr lang="ru-RU" sz="2800" dirty="0"/>
              <a:t>Герметичностью изолируются высокие частоты звука.</a:t>
            </a:r>
          </a:p>
          <a:p>
            <a:pPr lvl="1"/>
            <a:r>
              <a:rPr lang="ru-RU" sz="2800" dirty="0"/>
              <a:t>Низкие частоты изолируются массой конструкции.</a:t>
            </a:r>
          </a:p>
          <a:p>
            <a:pPr lvl="1"/>
            <a:r>
              <a:rPr lang="ru-RU" sz="2800" dirty="0"/>
              <a:t>Монтаж инженерных сетей между квартирами должен быт выполнен с тщательной изоляцией.</a:t>
            </a:r>
          </a:p>
          <a:p>
            <a:pPr lvl="1"/>
            <a:r>
              <a:rPr lang="ru-RU" sz="2800" dirty="0"/>
              <a:t>Например, прокладка кабеля пожарной сигнализации без соответствующей изоляции кабелей герметиками приводит к несоблюдению общих стандартов звукоизоляции. </a:t>
            </a:r>
            <a:endParaRPr lang="fi-FI" sz="2800" dirty="0"/>
          </a:p>
        </p:txBody>
      </p:sp>
      <p:pic>
        <p:nvPicPr>
          <p:cNvPr id="1026" name="Picture 2" descr="Kuvahaun tulos haulle trumpetti">
            <a:extLst>
              <a:ext uri="{FF2B5EF4-FFF2-40B4-BE49-F238E27FC236}">
                <a16:creationId xmlns:a16="http://schemas.microsoft.com/office/drawing/2014/main" id="{E3E25864-2530-42F0-B2DC-AF68B9DAD78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7205127">
            <a:off x="7198562" y="1874256"/>
            <a:ext cx="1710594" cy="135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943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Внимание</a:t>
            </a:r>
            <a:r>
              <a:rPr lang="fi-FI" dirty="0"/>
              <a:t>!</a:t>
            </a:r>
          </a:p>
        </p:txBody>
      </p:sp>
      <p:sp>
        <p:nvSpPr>
          <p:cNvPr id="3" name="Content Placeholder 2"/>
          <p:cNvSpPr>
            <a:spLocks noGrp="1"/>
          </p:cNvSpPr>
          <p:nvPr>
            <p:ph idx="1"/>
          </p:nvPr>
        </p:nvSpPr>
        <p:spPr>
          <a:xfrm>
            <a:off x="395536" y="1329100"/>
            <a:ext cx="8568952" cy="4608512"/>
          </a:xfrm>
        </p:spPr>
        <p:txBody>
          <a:bodyPr>
            <a:normAutofit fontScale="92500" lnSpcReduction="20000"/>
          </a:bodyPr>
          <a:lstStyle/>
          <a:p>
            <a:r>
              <a:rPr lang="ru-RU" sz="2400" dirty="0"/>
              <a:t>Следить за тем, чтобы соединение между сквозными проходами, каналами и пароизоляционными мембранами оставалось неповрежденным, учитывая также движения каркаса. </a:t>
            </a:r>
          </a:p>
          <a:p>
            <a:r>
              <a:rPr lang="ru-RU" sz="2400" dirty="0"/>
              <a:t>Для проходов </a:t>
            </a:r>
            <a:r>
              <a:rPr lang="ru-RU" sz="2400" dirty="0" err="1"/>
              <a:t>пароизоляции</a:t>
            </a:r>
            <a:r>
              <a:rPr lang="ru-RU" sz="2400" dirty="0"/>
              <a:t> предпочитать втулки сквозных проходов заводского производства.</a:t>
            </a:r>
          </a:p>
          <a:p>
            <a:r>
              <a:rPr lang="ru-RU" sz="2400" dirty="0"/>
              <a:t>Если на стыках используется лента, выбрать подходящую пароизоляционную ленту.</a:t>
            </a:r>
          </a:p>
          <a:p>
            <a:r>
              <a:rPr lang="ru-RU" sz="2400" dirty="0"/>
              <a:t>Конструкции должны сохранять герметичность в течение  десятков лет.</a:t>
            </a:r>
          </a:p>
          <a:p>
            <a:r>
              <a:rPr lang="ru-RU" sz="2400" dirty="0"/>
              <a:t>Принципы проходов на верхнего перекрытия могут применяться также  и к проходам в стенах и полах. </a:t>
            </a:r>
          </a:p>
          <a:p>
            <a:r>
              <a:rPr lang="ru-RU" sz="2400" dirty="0"/>
              <a:t>Стены и перегородки между квартирами также необходимо сделать герметичными, чтобы контролировать вентиляцию квартир.</a:t>
            </a:r>
            <a:endParaRPr lang="fi-FI" sz="2400" dirty="0"/>
          </a:p>
          <a:p>
            <a:endParaRPr lang="fi-FI" sz="2600" dirty="0"/>
          </a:p>
          <a:p>
            <a:endParaRPr lang="fi-FI" sz="2600" u="sng" dirty="0"/>
          </a:p>
          <a:p>
            <a:endParaRPr lang="fi-FI" dirty="0"/>
          </a:p>
        </p:txBody>
      </p:sp>
    </p:spTree>
    <p:extLst>
      <p:ext uri="{BB962C8B-B14F-4D97-AF65-F5344CB8AC3E}">
        <p14:creationId xmlns:p14="http://schemas.microsoft.com/office/powerpoint/2010/main" val="8711081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72AA593-3216-4981-9DE6-95BF571F2643}"/>
              </a:ext>
            </a:extLst>
          </p:cNvPr>
          <p:cNvSpPr txBox="1">
            <a:spLocks/>
          </p:cNvSpPr>
          <p:nvPr/>
        </p:nvSpPr>
        <p:spPr>
          <a:xfrm>
            <a:off x="468313" y="3753852"/>
            <a:ext cx="6185150" cy="1115307"/>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u-RU" sz="4000" dirty="0">
                <a:solidFill>
                  <a:srgbClr val="005CA8"/>
                </a:solidFill>
                <a:latin typeface="Arial"/>
              </a:rPr>
              <a:t>Спасибо за внимание</a:t>
            </a:r>
            <a:r>
              <a:rPr kumimoji="0" lang="fi-FI" sz="4000" b="1" i="0" u="none" strike="noStrike" kern="1200" cap="none" spc="0" normalizeH="0" baseline="0" noProof="0" dirty="0">
                <a:ln>
                  <a:noFill/>
                </a:ln>
                <a:solidFill>
                  <a:srgbClr val="005CA8"/>
                </a:solidFill>
                <a:effectLst/>
                <a:uLnTx/>
                <a:uFillTx/>
                <a:latin typeface="Arial"/>
                <a:ea typeface="+mj-ea"/>
                <a:cs typeface="+mj-cs"/>
              </a:rPr>
              <a:t>!</a:t>
            </a:r>
          </a:p>
        </p:txBody>
      </p:sp>
      <p:pic>
        <p:nvPicPr>
          <p:cNvPr id="8" name="Picture 2" descr="I:\Logovarasto\EU-logot\co-funded-iee-horiz_f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8012" y="5417765"/>
            <a:ext cx="2664296" cy="554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2473D550-494F-43D9-9323-788B61E076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8780" y="4677207"/>
            <a:ext cx="1867062" cy="579170"/>
          </a:xfrm>
          <a:prstGeom prst="rect">
            <a:avLst/>
          </a:prstGeom>
        </p:spPr>
      </p:pic>
      <p:sp>
        <p:nvSpPr>
          <p:cNvPr id="9" name="Title 1">
            <a:extLst>
              <a:ext uri="{FF2B5EF4-FFF2-40B4-BE49-F238E27FC236}">
                <a16:creationId xmlns:a16="http://schemas.microsoft.com/office/drawing/2014/main" id="{2ED560AB-F667-4B1A-96AB-E091A41C27B2}"/>
              </a:ext>
            </a:extLst>
          </p:cNvPr>
          <p:cNvSpPr txBox="1">
            <a:spLocks/>
          </p:cNvSpPr>
          <p:nvPr/>
        </p:nvSpPr>
        <p:spPr>
          <a:xfrm>
            <a:off x="468314" y="4539586"/>
            <a:ext cx="4103687" cy="1800622"/>
          </a:xfrm>
          <a:prstGeom prst="rect">
            <a:avLst/>
          </a:prstGeom>
        </p:spPr>
        <p:txBody>
          <a:bodyPr vert="horz" lIns="0" tIns="0" rIns="0" bIns="0" rtlCol="0" anchor="t" anchorCtr="0">
            <a:normAutofit fontScale="90000"/>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ru-RU" sz="1100" b="0" dirty="0"/>
              <a:t>Учебный материал включает передовые методы и принципы, необходимые для </a:t>
            </a:r>
            <a:r>
              <a:rPr lang="ru-RU" sz="1100" b="0" dirty="0" err="1"/>
              <a:t>энергоэффективного</a:t>
            </a:r>
            <a:r>
              <a:rPr lang="ru-RU" sz="1100" b="0" dirty="0"/>
              <a:t> строительства. </a:t>
            </a:r>
          </a:p>
          <a:p>
            <a:r>
              <a:rPr lang="ru-RU" sz="1100" b="0" dirty="0"/>
              <a:t>Авторы не несут ответственности за их пригодность для отдельных строительных площадок как таковых. Реализация индивидуальных строительных проектов должна осуществляться в соответствии с планами реализации этих проектов. </a:t>
            </a:r>
          </a:p>
          <a:p>
            <a:r>
              <a:rPr lang="ru-RU" sz="1100" b="0" dirty="0"/>
              <a:t>Исходный материал  составлен в рамках проекта </a:t>
            </a:r>
            <a:r>
              <a:rPr lang="ru-RU" sz="1100" b="0" dirty="0" err="1"/>
              <a:t>Eвросоюза</a:t>
            </a:r>
            <a:r>
              <a:rPr lang="ru-RU" sz="1100" b="0" dirty="0"/>
              <a:t> Horizon2020 BUILD UP </a:t>
            </a:r>
            <a:r>
              <a:rPr lang="ru-RU" sz="1100" b="0" dirty="0" err="1"/>
              <a:t>Skills</a:t>
            </a:r>
            <a:r>
              <a:rPr lang="ru-RU" sz="1100" b="0" dirty="0"/>
              <a:t> (</a:t>
            </a:r>
            <a:r>
              <a:rPr lang="ru-RU" sz="1100" b="0" dirty="0" err="1"/>
              <a:t>Motiva</a:t>
            </a:r>
            <a:r>
              <a:rPr lang="ru-RU" sz="1100" b="0" dirty="0"/>
              <a:t> </a:t>
            </a:r>
            <a:r>
              <a:rPr lang="ru-RU" sz="1100" b="0" dirty="0" err="1"/>
              <a:t>Oy</a:t>
            </a:r>
            <a:r>
              <a:rPr lang="ru-RU" sz="1100" b="0" dirty="0"/>
              <a:t>, TTS, TUT, 2016). </a:t>
            </a:r>
          </a:p>
          <a:p>
            <a:r>
              <a:rPr lang="ru-RU" sz="1100" b="0" dirty="0"/>
              <a:t>Рабочая группа: </a:t>
            </a:r>
            <a:r>
              <a:rPr lang="ru-RU" sz="1100" b="0" dirty="0" err="1"/>
              <a:t>Олли</a:t>
            </a:r>
            <a:r>
              <a:rPr lang="ru-RU" sz="1100" b="0" dirty="0"/>
              <a:t> </a:t>
            </a:r>
            <a:r>
              <a:rPr lang="ru-RU" sz="1100" b="0" dirty="0" err="1"/>
              <a:t>Териё</a:t>
            </a:r>
            <a:r>
              <a:rPr lang="ru-RU" sz="1100" b="0" dirty="0"/>
              <a:t>, Юкка </a:t>
            </a:r>
            <a:r>
              <a:rPr lang="ru-RU" sz="1100" b="0" dirty="0" err="1"/>
              <a:t>Лахденсиву</a:t>
            </a:r>
            <a:r>
              <a:rPr lang="ru-RU" sz="1100" b="0" dirty="0"/>
              <a:t>, </a:t>
            </a:r>
            <a:r>
              <a:rPr lang="ru-RU" sz="1100" b="0" dirty="0" err="1"/>
              <a:t>Юхани</a:t>
            </a:r>
            <a:r>
              <a:rPr lang="ru-RU" sz="1100" b="0" dirty="0"/>
              <a:t> </a:t>
            </a:r>
            <a:r>
              <a:rPr lang="ru-RU" sz="1100" b="0" dirty="0" err="1"/>
              <a:t>Хельо</a:t>
            </a:r>
            <a:r>
              <a:rPr lang="ru-RU" sz="1100" b="0" dirty="0"/>
              <a:t>, </a:t>
            </a:r>
            <a:r>
              <a:rPr lang="ru-RU" sz="1100" b="0" dirty="0" err="1"/>
              <a:t>Яакко</a:t>
            </a:r>
            <a:r>
              <a:rPr lang="ru-RU" sz="1100" b="0" dirty="0"/>
              <a:t> </a:t>
            </a:r>
            <a:r>
              <a:rPr lang="ru-RU" sz="1100" b="0" dirty="0" err="1"/>
              <a:t>Сорри</a:t>
            </a:r>
            <a:r>
              <a:rPr lang="ru-RU" sz="1100" b="0" dirty="0"/>
              <a:t>, </a:t>
            </a:r>
            <a:r>
              <a:rPr lang="ru-RU" sz="1100" b="0" dirty="0" err="1"/>
              <a:t>Ульрика</a:t>
            </a:r>
            <a:r>
              <a:rPr lang="ru-RU" sz="1100" b="0" dirty="0"/>
              <a:t> </a:t>
            </a:r>
            <a:r>
              <a:rPr lang="ru-RU" sz="1100" b="0" dirty="0" err="1"/>
              <a:t>Уотила</a:t>
            </a:r>
            <a:r>
              <a:rPr lang="ru-RU" sz="1100" b="0" dirty="0"/>
              <a:t>, </a:t>
            </a:r>
            <a:r>
              <a:rPr lang="ru-RU" sz="1100" b="0" dirty="0" err="1"/>
              <a:t>Аки</a:t>
            </a:r>
            <a:r>
              <a:rPr lang="ru-RU" sz="1100" b="0" dirty="0"/>
              <a:t> Пелтола, Яри </a:t>
            </a:r>
            <a:r>
              <a:rPr lang="ru-RU" sz="1100" b="0" dirty="0" err="1"/>
              <a:t>Хямяляйнен</a:t>
            </a:r>
            <a:r>
              <a:rPr lang="ru-RU" sz="1100" b="0" dirty="0"/>
              <a:t> и </a:t>
            </a:r>
            <a:r>
              <a:rPr lang="ru-RU" sz="1100" b="0" dirty="0" err="1"/>
              <a:t>Хейди</a:t>
            </a:r>
            <a:r>
              <a:rPr lang="ru-RU" sz="1100" b="0" dirty="0"/>
              <a:t> </a:t>
            </a:r>
            <a:r>
              <a:rPr lang="ru-RU" sz="1100" b="0" dirty="0" err="1"/>
              <a:t>Сумкин</a:t>
            </a:r>
            <a:r>
              <a:rPr lang="ru-RU" sz="1100" b="0" dirty="0"/>
              <a:t>. </a:t>
            </a:r>
          </a:p>
          <a:p>
            <a:r>
              <a:rPr lang="ru-RU" sz="1100" b="0" dirty="0"/>
              <a:t>Материал дополнен в 2019 году (</a:t>
            </a:r>
            <a:r>
              <a:rPr lang="ru-RU" sz="1100" b="0" dirty="0" err="1"/>
              <a:t>Олли</a:t>
            </a:r>
            <a:r>
              <a:rPr lang="ru-RU" sz="1100" b="0" dirty="0"/>
              <a:t> </a:t>
            </a:r>
            <a:r>
              <a:rPr lang="ru-RU" sz="1100" b="0" dirty="0" err="1"/>
              <a:t>Терио</a:t>
            </a:r>
            <a:r>
              <a:rPr lang="ru-RU" sz="1100" b="0" dirty="0"/>
              <a:t>). </a:t>
            </a:r>
            <a:r>
              <a:rPr lang="ru-RU" sz="1100" b="0" dirty="0" err="1"/>
              <a:t>www.motiva.fi</a:t>
            </a:r>
            <a:r>
              <a:rPr lang="ru-RU" sz="1100" b="0" dirty="0"/>
              <a:t>/</a:t>
            </a:r>
            <a:r>
              <a:rPr lang="ru-RU" sz="1100" b="0" dirty="0" err="1"/>
              <a:t>buildupskills</a:t>
            </a:r>
            <a:endParaRPr lang="fi-FI" sz="1100" b="0" i="1" dirty="0"/>
          </a:p>
        </p:txBody>
      </p:sp>
    </p:spTree>
    <p:extLst>
      <p:ext uri="{BB962C8B-B14F-4D97-AF65-F5344CB8AC3E}">
        <p14:creationId xmlns:p14="http://schemas.microsoft.com/office/powerpoint/2010/main" val="167026985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5961460" cy="759740"/>
          </a:xfrm>
        </p:spPr>
        <p:txBody>
          <a:bodyPr>
            <a:noAutofit/>
          </a:bodyPr>
          <a:lstStyle/>
          <a:p>
            <a:r>
              <a:rPr lang="ru-RU" sz="3200" dirty="0"/>
              <a:t>Теплоизоляция фасада минеральной ватой</a:t>
            </a:r>
            <a:endParaRPr lang="fi-FI" sz="3200" dirty="0">
              <a:cs typeface="Arial"/>
            </a:endParaRPr>
          </a:p>
        </p:txBody>
      </p:sp>
      <p:sp>
        <p:nvSpPr>
          <p:cNvPr id="3" name="Content Placeholder 2"/>
          <p:cNvSpPr>
            <a:spLocks noGrp="1"/>
          </p:cNvSpPr>
          <p:nvPr>
            <p:ph idx="1"/>
          </p:nvPr>
        </p:nvSpPr>
        <p:spPr>
          <a:xfrm>
            <a:off x="457200" y="1841326"/>
            <a:ext cx="6209414" cy="4330874"/>
          </a:xfrm>
        </p:spPr>
        <p:txBody>
          <a:bodyPr>
            <a:normAutofit fontScale="85000" lnSpcReduction="10000"/>
          </a:bodyPr>
          <a:lstStyle/>
          <a:p>
            <a:r>
              <a:rPr lang="ru-RU" dirty="0"/>
              <a:t>Минеральная вата устанавливается плотно прикрепленной к основанию.</a:t>
            </a:r>
          </a:p>
          <a:p>
            <a:r>
              <a:rPr lang="ru-RU" dirty="0"/>
              <a:t>Обычно склеивается и закрепляется механическим способом.</a:t>
            </a:r>
          </a:p>
          <a:p>
            <a:r>
              <a:rPr lang="ru-RU" dirty="0"/>
              <a:t>Швы между утеплителем устанавливаются плотно встык.</a:t>
            </a:r>
          </a:p>
          <a:p>
            <a:r>
              <a:rPr lang="ru-RU" dirty="0"/>
              <a:t>На швах вспенивание не применяется.</a:t>
            </a:r>
          </a:p>
          <a:p>
            <a:r>
              <a:rPr lang="ru-RU" dirty="0"/>
              <a:t>При необходимости в щель шва можно установить полоску из </a:t>
            </a:r>
            <a:r>
              <a:rPr lang="ru-RU" dirty="0" err="1"/>
              <a:t>минваты</a:t>
            </a:r>
            <a:r>
              <a:rPr lang="ru-RU" dirty="0"/>
              <a:t>.</a:t>
            </a:r>
          </a:p>
          <a:p>
            <a:r>
              <a:rPr lang="ru-RU" dirty="0"/>
              <a:t>Ветрозащита закрепляется пленкой.</a:t>
            </a:r>
          </a:p>
          <a:p>
            <a:r>
              <a:rPr lang="ru-RU" dirty="0"/>
              <a:t>Есть несколько вариантов облицовки.</a:t>
            </a:r>
            <a:endParaRPr lang="fi-FI" dirty="0"/>
          </a:p>
        </p:txBody>
      </p:sp>
      <p:pic>
        <p:nvPicPr>
          <p:cNvPr id="7" name="Kuva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56354" y="393699"/>
            <a:ext cx="2391052" cy="1726137"/>
          </a:xfrm>
          <a:prstGeom prst="roundRect">
            <a:avLst/>
          </a:prstGeom>
        </p:spPr>
      </p:pic>
      <p:pic>
        <p:nvPicPr>
          <p:cNvPr id="8" name="Kuva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5748" y="4151161"/>
            <a:ext cx="2391052" cy="1788824"/>
          </a:xfrm>
          <a:prstGeom prst="roundRect">
            <a:avLst/>
          </a:prstGeom>
        </p:spPr>
      </p:pic>
      <p:pic>
        <p:nvPicPr>
          <p:cNvPr id="10" name="Kuva 9">
            <a:extLst>
              <a:ext uri="{FF2B5EF4-FFF2-40B4-BE49-F238E27FC236}">
                <a16:creationId xmlns:a16="http://schemas.microsoft.com/office/drawing/2014/main" id="{53D60E0C-5774-4C34-8D8F-119BB3969D5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56352" y="2255603"/>
            <a:ext cx="2391053" cy="1698633"/>
          </a:xfrm>
          <a:prstGeom prst="roundRect">
            <a:avLst/>
          </a:prstGeom>
        </p:spPr>
      </p:pic>
    </p:spTree>
    <p:extLst>
      <p:ext uri="{BB962C8B-B14F-4D97-AF65-F5344CB8AC3E}">
        <p14:creationId xmlns:p14="http://schemas.microsoft.com/office/powerpoint/2010/main" val="154821230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53441" y="900058"/>
            <a:ext cx="3702737" cy="2651216"/>
          </a:xfrm>
          <a:prstGeom prst="rect">
            <a:avLst/>
          </a:prstGeom>
        </p:spPr>
      </p:pic>
      <p:sp>
        <p:nvSpPr>
          <p:cNvPr id="2" name="Title 1"/>
          <p:cNvSpPr>
            <a:spLocks noGrp="1"/>
          </p:cNvSpPr>
          <p:nvPr>
            <p:ph type="title"/>
          </p:nvPr>
        </p:nvSpPr>
        <p:spPr>
          <a:xfrm>
            <a:off x="230749" y="440391"/>
            <a:ext cx="8722273" cy="759740"/>
          </a:xfrm>
        </p:spPr>
        <p:txBody>
          <a:bodyPr>
            <a:noAutofit/>
          </a:bodyPr>
          <a:lstStyle/>
          <a:p>
            <a:r>
              <a:rPr lang="ru-RU" dirty="0"/>
              <a:t>Установка </a:t>
            </a:r>
            <a:r>
              <a:rPr lang="ru-RU" dirty="0" err="1"/>
              <a:t>минваты</a:t>
            </a:r>
            <a:r>
              <a:rPr lang="ru-RU" dirty="0"/>
              <a:t> в зазоры</a:t>
            </a:r>
            <a:endParaRPr lang="fi-FI" dirty="0"/>
          </a:p>
        </p:txBody>
      </p:sp>
      <p:sp>
        <p:nvSpPr>
          <p:cNvPr id="3" name="Content Placeholder 2"/>
          <p:cNvSpPr>
            <a:spLocks noGrp="1"/>
          </p:cNvSpPr>
          <p:nvPr>
            <p:ph idx="1"/>
          </p:nvPr>
        </p:nvSpPr>
        <p:spPr>
          <a:xfrm>
            <a:off x="374575" y="1327759"/>
            <a:ext cx="5389111" cy="4634629"/>
          </a:xfrm>
        </p:spPr>
        <p:txBody>
          <a:bodyPr vert="horz" lIns="0" tIns="0" rIns="0" bIns="0" rtlCol="0" anchor="t">
            <a:normAutofit fontScale="92500"/>
          </a:bodyPr>
          <a:lstStyle/>
          <a:p>
            <a:r>
              <a:rPr lang="ru-RU" dirty="0"/>
              <a:t>При необходимости утеплитель из минеральной ваты разрезается примерно на 10-15 мм шире, чем зазор.</a:t>
            </a:r>
          </a:p>
          <a:p>
            <a:r>
              <a:rPr lang="ru-RU" dirty="0"/>
              <a:t>Операция проводится на ровной поверхности или на столе.</a:t>
            </a:r>
          </a:p>
          <a:p>
            <a:r>
              <a:rPr lang="ru-RU" dirty="0"/>
              <a:t>Пластина сильно прижимается по краям вверху.</a:t>
            </a:r>
          </a:p>
          <a:p>
            <a:r>
              <a:rPr lang="ru-RU" dirty="0"/>
              <a:t>Таким образом заполняется все изоляционное пространство.</a:t>
            </a:r>
            <a:endParaRPr lang="fi-FI" dirty="0">
              <a:cs typeface="Arial"/>
            </a:endParaRPr>
          </a:p>
        </p:txBody>
      </p:sp>
      <p:pic>
        <p:nvPicPr>
          <p:cNvPr id="5" name="Kuva 4">
            <a:extLst>
              <a:ext uri="{FF2B5EF4-FFF2-40B4-BE49-F238E27FC236}">
                <a16:creationId xmlns:a16="http://schemas.microsoft.com/office/drawing/2014/main" id="{FBBD1CFB-6068-4BF0-B1BF-A87DBC57B95C}"/>
              </a:ext>
            </a:extLst>
          </p:cNvPr>
          <p:cNvPicPr>
            <a:picLocks noChangeAspect="1"/>
          </p:cNvPicPr>
          <p:nvPr/>
        </p:nvPicPr>
        <p:blipFill>
          <a:blip r:embed="rId4" cstate="print"/>
          <a:stretch>
            <a:fillRect/>
          </a:stretch>
        </p:blipFill>
        <p:spPr>
          <a:xfrm>
            <a:off x="5986130" y="3463326"/>
            <a:ext cx="3006635" cy="1152543"/>
          </a:xfrm>
          <a:prstGeom prst="rect">
            <a:avLst/>
          </a:prstGeom>
        </p:spPr>
      </p:pic>
      <p:pic>
        <p:nvPicPr>
          <p:cNvPr id="7" name="Kuva 6">
            <a:extLst>
              <a:ext uri="{FF2B5EF4-FFF2-40B4-BE49-F238E27FC236}">
                <a16:creationId xmlns:a16="http://schemas.microsoft.com/office/drawing/2014/main" id="{3F8807C2-9569-4182-8463-FE6C070C9BAB}"/>
              </a:ext>
            </a:extLst>
          </p:cNvPr>
          <p:cNvPicPr>
            <a:picLocks noChangeAspect="1"/>
          </p:cNvPicPr>
          <p:nvPr/>
        </p:nvPicPr>
        <p:blipFill>
          <a:blip r:embed="rId5" cstate="print"/>
          <a:stretch>
            <a:fillRect/>
          </a:stretch>
        </p:blipFill>
        <p:spPr>
          <a:xfrm>
            <a:off x="6146512" y="5528124"/>
            <a:ext cx="2747068" cy="585597"/>
          </a:xfrm>
          <a:prstGeom prst="rect">
            <a:avLst/>
          </a:prstGeom>
        </p:spPr>
      </p:pic>
      <p:pic>
        <p:nvPicPr>
          <p:cNvPr id="10" name="Kuva 9">
            <a:extLst>
              <a:ext uri="{FF2B5EF4-FFF2-40B4-BE49-F238E27FC236}">
                <a16:creationId xmlns:a16="http://schemas.microsoft.com/office/drawing/2014/main" id="{7E000B36-BFB0-4275-A63B-330191BFC81C}"/>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781016" y="4508205"/>
            <a:ext cx="1277245" cy="1063256"/>
          </a:xfrm>
          <a:prstGeom prst="rect">
            <a:avLst/>
          </a:prstGeom>
        </p:spPr>
      </p:pic>
      <p:sp>
        <p:nvSpPr>
          <p:cNvPr id="8" name="Tekstiruutu 7">
            <a:extLst>
              <a:ext uri="{FF2B5EF4-FFF2-40B4-BE49-F238E27FC236}">
                <a16:creationId xmlns:a16="http://schemas.microsoft.com/office/drawing/2014/main" id="{869BB8BE-A066-4024-8AFA-060F57EF7C15}"/>
              </a:ext>
            </a:extLst>
          </p:cNvPr>
          <p:cNvSpPr txBox="1"/>
          <p:nvPr/>
        </p:nvSpPr>
        <p:spPr>
          <a:xfrm rot="16200000">
            <a:off x="8180863" y="5165895"/>
            <a:ext cx="1366080" cy="246221"/>
          </a:xfrm>
          <a:prstGeom prst="rect">
            <a:avLst/>
          </a:prstGeom>
          <a:noFill/>
        </p:spPr>
        <p:txBody>
          <a:bodyPr wrap="none" rtlCol="0">
            <a:spAutoFit/>
          </a:bodyPr>
          <a:lstStyle/>
          <a:p>
            <a:r>
              <a:rPr lang="ru-RU" sz="1000" dirty="0">
                <a:solidFill>
                  <a:schemeClr val="tx2">
                    <a:lumMod val="50000"/>
                    <a:lumOff val="50000"/>
                  </a:schemeClr>
                </a:solidFill>
              </a:rPr>
              <a:t>Рис.: </a:t>
            </a:r>
            <a:r>
              <a:rPr lang="ru-RU" sz="1000" dirty="0" err="1">
                <a:solidFill>
                  <a:schemeClr val="tx2">
                    <a:lumMod val="50000"/>
                    <a:lumOff val="50000"/>
                  </a:schemeClr>
                </a:solidFill>
              </a:rPr>
              <a:t>Хейди</a:t>
            </a:r>
            <a:r>
              <a:rPr lang="ru-RU" sz="1000" dirty="0">
                <a:solidFill>
                  <a:schemeClr val="tx2">
                    <a:lumMod val="50000"/>
                    <a:lumOff val="50000"/>
                  </a:schemeClr>
                </a:solidFill>
              </a:rPr>
              <a:t> </a:t>
            </a:r>
            <a:r>
              <a:rPr lang="ru-RU" sz="1000" dirty="0" err="1">
                <a:solidFill>
                  <a:schemeClr val="tx2">
                    <a:lumMod val="50000"/>
                    <a:lumOff val="50000"/>
                  </a:schemeClr>
                </a:solidFill>
              </a:rPr>
              <a:t>Сумкин</a:t>
            </a:r>
            <a:endParaRPr lang="fi-FI" sz="1000" dirty="0">
              <a:solidFill>
                <a:schemeClr val="tx2">
                  <a:lumMod val="50000"/>
                  <a:lumOff val="50000"/>
                </a:schemeClr>
              </a:solidFill>
            </a:endParaRPr>
          </a:p>
        </p:txBody>
      </p:sp>
    </p:spTree>
    <p:extLst>
      <p:ext uri="{BB962C8B-B14F-4D97-AF65-F5344CB8AC3E}">
        <p14:creationId xmlns:p14="http://schemas.microsoft.com/office/powerpoint/2010/main" val="33328250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7CA7FBAE-5499-41A4-90D0-2248FFF50E2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7966" b="6102"/>
          <a:stretch/>
        </p:blipFill>
        <p:spPr>
          <a:xfrm flipV="1">
            <a:off x="6071247" y="1121190"/>
            <a:ext cx="2615553" cy="2374030"/>
          </a:xfrm>
          <a:prstGeom prst="roundRect">
            <a:avLst/>
          </a:prstGeom>
        </p:spPr>
      </p:pic>
      <p:pic>
        <p:nvPicPr>
          <p:cNvPr id="12" name="Kuva 11">
            <a:extLst>
              <a:ext uri="{FF2B5EF4-FFF2-40B4-BE49-F238E27FC236}">
                <a16:creationId xmlns:a16="http://schemas.microsoft.com/office/drawing/2014/main" id="{CB76BBB1-39FA-47F4-BF80-BF17B73F48F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71247" y="3662963"/>
            <a:ext cx="2615553" cy="2050551"/>
          </a:xfrm>
          <a:prstGeom prst="roundRect">
            <a:avLst/>
          </a:prstGeom>
        </p:spPr>
      </p:pic>
      <p:sp>
        <p:nvSpPr>
          <p:cNvPr id="14" name="Content Placeholder 2">
            <a:extLst>
              <a:ext uri="{FF2B5EF4-FFF2-40B4-BE49-F238E27FC236}">
                <a16:creationId xmlns:a16="http://schemas.microsoft.com/office/drawing/2014/main" id="{0FD0CFF9-ECFD-4121-A59B-A07CA9138559}"/>
              </a:ext>
            </a:extLst>
          </p:cNvPr>
          <p:cNvSpPr txBox="1">
            <a:spLocks/>
          </p:cNvSpPr>
          <p:nvPr/>
        </p:nvSpPr>
        <p:spPr>
          <a:xfrm>
            <a:off x="457199" y="1425844"/>
            <a:ext cx="5559553" cy="4556502"/>
          </a:xfrm>
          <a:prstGeom prst="rect">
            <a:avLst/>
          </a:prstGeom>
        </p:spPr>
        <p:txBody>
          <a:bodyPr anchor="t"/>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400" dirty="0"/>
              <a:t>Утеплитель плотно прилегает к его основанию.</a:t>
            </a:r>
          </a:p>
          <a:p>
            <a:r>
              <a:rPr lang="ru-RU" sz="2400" dirty="0"/>
              <a:t>В швах оставляется 1-2 см усадочного пространства.</a:t>
            </a:r>
          </a:p>
          <a:p>
            <a:r>
              <a:rPr lang="ru-RU" sz="2400" dirty="0"/>
              <a:t>Крепление происходит как механическим способом, так и при помощи пенопласта.</a:t>
            </a:r>
          </a:p>
          <a:p>
            <a:r>
              <a:rPr lang="ru-RU" sz="2400" dirty="0"/>
              <a:t>Проложить швы слоем до 10 см за раз.</a:t>
            </a:r>
          </a:p>
          <a:p>
            <a:r>
              <a:rPr lang="ru-RU" sz="2400" dirty="0"/>
              <a:t>Поверхностный слой может быть выполнен из минеральной ваты, что также улучшит звукоизоляцию.</a:t>
            </a:r>
            <a:endParaRPr lang="fi-FI" sz="2400" dirty="0">
              <a:cs typeface="Arial"/>
            </a:endParaRPr>
          </a:p>
        </p:txBody>
      </p:sp>
      <p:sp>
        <p:nvSpPr>
          <p:cNvPr id="15" name="Title 1">
            <a:extLst>
              <a:ext uri="{FF2B5EF4-FFF2-40B4-BE49-F238E27FC236}">
                <a16:creationId xmlns:a16="http://schemas.microsoft.com/office/drawing/2014/main" id="{B33848A0-0C25-40A9-A041-359B666546B6}"/>
              </a:ext>
            </a:extLst>
          </p:cNvPr>
          <p:cNvSpPr txBox="1">
            <a:spLocks/>
          </p:cNvSpPr>
          <p:nvPr/>
        </p:nvSpPr>
        <p:spPr>
          <a:xfrm>
            <a:off x="457200" y="476250"/>
            <a:ext cx="8229600" cy="759740"/>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ru-RU" dirty="0"/>
              <a:t>Теплоизоляция фасада пластиком</a:t>
            </a:r>
            <a:endParaRPr lang="fi-FI" dirty="0"/>
          </a:p>
        </p:txBody>
      </p:sp>
    </p:spTree>
    <p:extLst>
      <p:ext uri="{BB962C8B-B14F-4D97-AF65-F5344CB8AC3E}">
        <p14:creationId xmlns:p14="http://schemas.microsoft.com/office/powerpoint/2010/main" val="430840466"/>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59740"/>
          </a:xfrm>
        </p:spPr>
        <p:txBody>
          <a:bodyPr>
            <a:normAutofit fontScale="90000"/>
          </a:bodyPr>
          <a:lstStyle/>
          <a:p>
            <a:r>
              <a:rPr lang="ru-RU" dirty="0"/>
              <a:t>Установка пластиковой изоляции в зазоры</a:t>
            </a:r>
            <a:br>
              <a:rPr lang="fi-FI" dirty="0"/>
            </a:br>
            <a:endParaRPr lang="fi-FI" dirty="0"/>
          </a:p>
        </p:txBody>
      </p:sp>
      <p:sp>
        <p:nvSpPr>
          <p:cNvPr id="3" name="Content Placeholder 2"/>
          <p:cNvSpPr>
            <a:spLocks noGrp="1"/>
          </p:cNvSpPr>
          <p:nvPr>
            <p:ph idx="1"/>
          </p:nvPr>
        </p:nvSpPr>
        <p:spPr>
          <a:xfrm>
            <a:off x="457199" y="1365337"/>
            <a:ext cx="5976257" cy="4634630"/>
          </a:xfrm>
        </p:spPr>
        <p:txBody>
          <a:bodyPr vert="horz" lIns="0" tIns="0" rIns="0" bIns="0" rtlCol="0" anchor="t">
            <a:normAutofit fontScale="77500" lnSpcReduction="20000"/>
          </a:bodyPr>
          <a:lstStyle/>
          <a:p>
            <a:r>
              <a:rPr lang="ru-RU" dirty="0"/>
              <a:t>При установке в промежутке по краям пластины оставляется уплотнительный зазор примерно 15 мм.</a:t>
            </a:r>
          </a:p>
          <a:p>
            <a:r>
              <a:rPr lang="ru-RU" dirty="0"/>
              <a:t>Изоляционная плита заклинивается или скрепляется полосами.</a:t>
            </a:r>
          </a:p>
          <a:p>
            <a:r>
              <a:rPr lang="ru-RU" dirty="0"/>
              <a:t>Герметизация выполняется в два этапа, внутри стыка остаются 2 уплотнительные поверхности.</a:t>
            </a:r>
          </a:p>
          <a:p>
            <a:r>
              <a:rPr lang="ru-RU" dirty="0"/>
              <a:t>Поверхность усадки должна быть около 1 см «недостаточной».</a:t>
            </a:r>
          </a:p>
          <a:p>
            <a:r>
              <a:rPr lang="ru-RU" dirty="0"/>
              <a:t>Переливающаяся пена срезается.</a:t>
            </a:r>
          </a:p>
          <a:p>
            <a:r>
              <a:rPr lang="ru-RU" dirty="0"/>
              <a:t>Устанавливаются однородные изоляционные поверхности с </a:t>
            </a:r>
            <a:r>
              <a:rPr lang="ru-RU" dirty="0" err="1"/>
              <a:t>пазогребневыми</a:t>
            </a:r>
            <a:r>
              <a:rPr lang="ru-RU" dirty="0"/>
              <a:t> швами в стыке, а в швах используется </a:t>
            </a:r>
            <a:r>
              <a:rPr lang="ru-RU" dirty="0" err="1"/>
              <a:t>пенополиуретан</a:t>
            </a:r>
            <a:r>
              <a:rPr lang="ru-RU" dirty="0"/>
              <a:t>.</a:t>
            </a:r>
            <a:endParaRPr lang="fi-FI" dirty="0"/>
          </a:p>
        </p:txBody>
      </p:sp>
      <p:grpSp>
        <p:nvGrpSpPr>
          <p:cNvPr id="5" name="Group 4">
            <a:extLst>
              <a:ext uri="{FF2B5EF4-FFF2-40B4-BE49-F238E27FC236}">
                <a16:creationId xmlns:a16="http://schemas.microsoft.com/office/drawing/2014/main" id="{DF51EC0B-D2E7-4AD1-A9F8-882F46F75581}"/>
              </a:ext>
            </a:extLst>
          </p:cNvPr>
          <p:cNvGrpSpPr/>
          <p:nvPr/>
        </p:nvGrpSpPr>
        <p:grpSpPr>
          <a:xfrm>
            <a:off x="6743195" y="1186395"/>
            <a:ext cx="1836330" cy="4784650"/>
            <a:chOff x="7102549" y="1148316"/>
            <a:chExt cx="1836330" cy="4784650"/>
          </a:xfrm>
        </p:grpSpPr>
        <p:pic>
          <p:nvPicPr>
            <p:cNvPr id="9" name="Kuva 8">
              <a:extLst>
                <a:ext uri="{FF2B5EF4-FFF2-40B4-BE49-F238E27FC236}">
                  <a16:creationId xmlns:a16="http://schemas.microsoft.com/office/drawing/2014/main" id="{CA6BAC32-A321-4DD8-9F48-4E64AB10EB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022" t="25434" r="14241" b="11670"/>
            <a:stretch/>
          </p:blipFill>
          <p:spPr>
            <a:xfrm>
              <a:off x="7205007" y="1796902"/>
              <a:ext cx="1609383" cy="2711302"/>
            </a:xfrm>
            <a:prstGeom prst="rect">
              <a:avLst/>
            </a:prstGeom>
          </p:spPr>
        </p:pic>
        <p:grpSp>
          <p:nvGrpSpPr>
            <p:cNvPr id="26" name="Ryhmä 25">
              <a:extLst>
                <a:ext uri="{FF2B5EF4-FFF2-40B4-BE49-F238E27FC236}">
                  <a16:creationId xmlns:a16="http://schemas.microsoft.com/office/drawing/2014/main" id="{DB40DA8D-6DD2-40FF-B2DA-B3DBAB7EB861}"/>
                </a:ext>
              </a:extLst>
            </p:cNvPr>
            <p:cNvGrpSpPr/>
            <p:nvPr/>
          </p:nvGrpSpPr>
          <p:grpSpPr>
            <a:xfrm>
              <a:off x="7357729" y="1148316"/>
              <a:ext cx="1435395" cy="688747"/>
              <a:chOff x="7357729" y="1148316"/>
              <a:chExt cx="1435395" cy="688747"/>
            </a:xfrm>
          </p:grpSpPr>
          <p:cxnSp>
            <p:nvCxnSpPr>
              <p:cNvPr id="8" name="Suora yhdysviiva 7">
                <a:extLst>
                  <a:ext uri="{FF2B5EF4-FFF2-40B4-BE49-F238E27FC236}">
                    <a16:creationId xmlns:a16="http://schemas.microsoft.com/office/drawing/2014/main" id="{25FEF617-4759-4F63-87F6-955C03C23B97}"/>
                  </a:ext>
                </a:extLst>
              </p:cNvPr>
              <p:cNvCxnSpPr/>
              <p:nvPr/>
            </p:nvCxnSpPr>
            <p:spPr>
              <a:xfrm>
                <a:off x="7357729" y="1658678"/>
                <a:ext cx="1435395"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C6C59589-E6A4-4979-9995-4BFAA2B926F3}"/>
                  </a:ext>
                </a:extLst>
              </p:cNvPr>
              <p:cNvCxnSpPr>
                <a:cxnSpLocks/>
              </p:cNvCxnSpPr>
              <p:nvPr/>
            </p:nvCxnSpPr>
            <p:spPr>
              <a:xfrm flipV="1">
                <a:off x="8576931" y="1167788"/>
                <a:ext cx="0" cy="669275"/>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AD3653E-3607-4E5D-AB4A-0F9F336F5EBB}"/>
                  </a:ext>
                </a:extLst>
              </p:cNvPr>
              <p:cNvCxnSpPr>
                <a:cxnSpLocks/>
              </p:cNvCxnSpPr>
              <p:nvPr/>
            </p:nvCxnSpPr>
            <p:spPr>
              <a:xfrm flipV="1">
                <a:off x="8676168" y="1148316"/>
                <a:ext cx="0" cy="680484"/>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9" name="Tekstiruutu 18">
                <a:extLst>
                  <a:ext uri="{FF2B5EF4-FFF2-40B4-BE49-F238E27FC236}">
                    <a16:creationId xmlns:a16="http://schemas.microsoft.com/office/drawing/2014/main" id="{03D1E988-4202-49E3-A8C3-75E56C4AC3C6}"/>
                  </a:ext>
                </a:extLst>
              </p:cNvPr>
              <p:cNvSpPr txBox="1"/>
              <p:nvPr/>
            </p:nvSpPr>
            <p:spPr>
              <a:xfrm>
                <a:off x="7623544" y="1329069"/>
                <a:ext cx="822661" cy="369332"/>
              </a:xfrm>
              <a:prstGeom prst="rect">
                <a:avLst/>
              </a:prstGeom>
              <a:noFill/>
            </p:spPr>
            <p:txBody>
              <a:bodyPr wrap="none" rtlCol="0">
                <a:spAutoFit/>
              </a:bodyPr>
              <a:lstStyle/>
              <a:p>
                <a:r>
                  <a:rPr lang="fi-FI" dirty="0"/>
                  <a:t>15 </a:t>
                </a:r>
                <a:r>
                  <a:rPr lang="ru-RU" dirty="0"/>
                  <a:t>мм</a:t>
                </a:r>
                <a:endParaRPr lang="fi-FI" dirty="0"/>
              </a:p>
            </p:txBody>
          </p:sp>
          <p:cxnSp>
            <p:nvCxnSpPr>
              <p:cNvPr id="23" name="Suora yhdysviiva 22">
                <a:extLst>
                  <a:ext uri="{FF2B5EF4-FFF2-40B4-BE49-F238E27FC236}">
                    <a16:creationId xmlns:a16="http://schemas.microsoft.com/office/drawing/2014/main" id="{5F56EE84-7E12-4B9B-A66E-21605A4F510D}"/>
                  </a:ext>
                </a:extLst>
              </p:cNvPr>
              <p:cNvCxnSpPr>
                <a:cxnSpLocks/>
              </p:cNvCxnSpPr>
              <p:nvPr/>
            </p:nvCxnSpPr>
            <p:spPr>
              <a:xfrm flipV="1">
                <a:off x="8525519" y="1572657"/>
                <a:ext cx="108951" cy="15791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5" name="Suora yhdysviiva 24">
                <a:extLst>
                  <a:ext uri="{FF2B5EF4-FFF2-40B4-BE49-F238E27FC236}">
                    <a16:creationId xmlns:a16="http://schemas.microsoft.com/office/drawing/2014/main" id="{E8E189FA-405E-4A27-B886-2604C60CAD4E}"/>
                  </a:ext>
                </a:extLst>
              </p:cNvPr>
              <p:cNvCxnSpPr>
                <a:cxnSpLocks/>
              </p:cNvCxnSpPr>
              <p:nvPr/>
            </p:nvCxnSpPr>
            <p:spPr>
              <a:xfrm flipV="1">
                <a:off x="8622835" y="1579083"/>
                <a:ext cx="108951" cy="157910"/>
              </a:xfrm>
              <a:prstGeom prst="line">
                <a:avLst/>
              </a:prstGeom>
              <a:ln w="6350"/>
            </p:spPr>
            <p:style>
              <a:lnRef idx="1">
                <a:schemeClr val="accent1"/>
              </a:lnRef>
              <a:fillRef idx="0">
                <a:schemeClr val="accent1"/>
              </a:fillRef>
              <a:effectRef idx="0">
                <a:schemeClr val="accent1"/>
              </a:effectRef>
              <a:fontRef idx="minor">
                <a:schemeClr val="tx1"/>
              </a:fontRef>
            </p:style>
          </p:cxnSp>
        </p:grpSp>
        <p:sp>
          <p:nvSpPr>
            <p:cNvPr id="27" name="Tekstiruutu 26">
              <a:extLst>
                <a:ext uri="{FF2B5EF4-FFF2-40B4-BE49-F238E27FC236}">
                  <a16:creationId xmlns:a16="http://schemas.microsoft.com/office/drawing/2014/main" id="{66A88AC1-A444-42BB-A406-8EB77D76E80E}"/>
                </a:ext>
              </a:extLst>
            </p:cNvPr>
            <p:cNvSpPr txBox="1"/>
            <p:nvPr/>
          </p:nvSpPr>
          <p:spPr>
            <a:xfrm>
              <a:off x="8131470" y="4482790"/>
              <a:ext cx="312906" cy="369332"/>
            </a:xfrm>
            <a:prstGeom prst="rect">
              <a:avLst/>
            </a:prstGeom>
            <a:noFill/>
          </p:spPr>
          <p:txBody>
            <a:bodyPr wrap="none" rtlCol="0">
              <a:spAutoFit/>
            </a:bodyPr>
            <a:lstStyle/>
            <a:p>
              <a:r>
                <a:rPr lang="fi-FI"/>
                <a:t>1</a:t>
              </a:r>
            </a:p>
          </p:txBody>
        </p:sp>
        <p:grpSp>
          <p:nvGrpSpPr>
            <p:cNvPr id="29" name="Ryhmä 28">
              <a:extLst>
                <a:ext uri="{FF2B5EF4-FFF2-40B4-BE49-F238E27FC236}">
                  <a16:creationId xmlns:a16="http://schemas.microsoft.com/office/drawing/2014/main" id="{B1F78974-5420-4390-A590-55B6CA26924D}"/>
                </a:ext>
              </a:extLst>
            </p:cNvPr>
            <p:cNvGrpSpPr/>
            <p:nvPr/>
          </p:nvGrpSpPr>
          <p:grpSpPr>
            <a:xfrm>
              <a:off x="7102549" y="4753931"/>
              <a:ext cx="1836330" cy="1179035"/>
              <a:chOff x="7102549" y="4753931"/>
              <a:chExt cx="1836330" cy="1179035"/>
            </a:xfrm>
          </p:grpSpPr>
          <p:pic>
            <p:nvPicPr>
              <p:cNvPr id="4" name="Kuva 3">
                <a:extLst>
                  <a:ext uri="{FF2B5EF4-FFF2-40B4-BE49-F238E27FC236}">
                    <a16:creationId xmlns:a16="http://schemas.microsoft.com/office/drawing/2014/main" id="{C810EB83-6BD4-4AEB-93B0-21D1B42CEFD5}"/>
                  </a:ext>
                </a:extLst>
              </p:cNvPr>
              <p:cNvPicPr>
                <a:picLocks noChangeAspect="1"/>
              </p:cNvPicPr>
              <p:nvPr/>
            </p:nvPicPr>
            <p:blipFill rotWithShape="1">
              <a:blip r:embed="rId4" cstate="print"/>
              <a:srcRect l="32644" b="33657"/>
              <a:stretch/>
            </p:blipFill>
            <p:spPr>
              <a:xfrm>
                <a:off x="7102549" y="4753931"/>
                <a:ext cx="1836330" cy="1179035"/>
              </a:xfrm>
              <a:prstGeom prst="rect">
                <a:avLst/>
              </a:prstGeom>
            </p:spPr>
          </p:pic>
          <p:sp>
            <p:nvSpPr>
              <p:cNvPr id="28" name="Tekstiruutu 27">
                <a:extLst>
                  <a:ext uri="{FF2B5EF4-FFF2-40B4-BE49-F238E27FC236}">
                    <a16:creationId xmlns:a16="http://schemas.microsoft.com/office/drawing/2014/main" id="{E0672B54-A7D3-4DD2-BB89-B9EF4AE2A0DD}"/>
                  </a:ext>
                </a:extLst>
              </p:cNvPr>
              <p:cNvSpPr txBox="1"/>
              <p:nvPr/>
            </p:nvSpPr>
            <p:spPr>
              <a:xfrm>
                <a:off x="8038543" y="5339947"/>
                <a:ext cx="312906" cy="369332"/>
              </a:xfrm>
              <a:prstGeom prst="rect">
                <a:avLst/>
              </a:prstGeom>
              <a:noFill/>
            </p:spPr>
            <p:txBody>
              <a:bodyPr wrap="none" rtlCol="0">
                <a:spAutoFit/>
              </a:bodyPr>
              <a:lstStyle/>
              <a:p>
                <a:r>
                  <a:rPr lang="fi-FI"/>
                  <a:t>2</a:t>
                </a:r>
              </a:p>
            </p:txBody>
          </p:sp>
        </p:grpSp>
      </p:grpSp>
      <p:sp>
        <p:nvSpPr>
          <p:cNvPr id="18" name="Tekstiruutu 7">
            <a:extLst>
              <a:ext uri="{FF2B5EF4-FFF2-40B4-BE49-F238E27FC236}">
                <a16:creationId xmlns:a16="http://schemas.microsoft.com/office/drawing/2014/main" id="{869BB8BE-A066-4024-8AFA-060F57EF7C15}"/>
              </a:ext>
            </a:extLst>
          </p:cNvPr>
          <p:cNvSpPr txBox="1"/>
          <p:nvPr/>
        </p:nvSpPr>
        <p:spPr>
          <a:xfrm rot="16200000">
            <a:off x="8180863" y="5165895"/>
            <a:ext cx="1366080" cy="246221"/>
          </a:xfrm>
          <a:prstGeom prst="rect">
            <a:avLst/>
          </a:prstGeom>
          <a:noFill/>
        </p:spPr>
        <p:txBody>
          <a:bodyPr wrap="none" rtlCol="0">
            <a:spAutoFit/>
          </a:bodyPr>
          <a:lstStyle/>
          <a:p>
            <a:r>
              <a:rPr lang="ru-RU" sz="1000" dirty="0">
                <a:solidFill>
                  <a:schemeClr val="tx2">
                    <a:lumMod val="50000"/>
                    <a:lumOff val="50000"/>
                  </a:schemeClr>
                </a:solidFill>
              </a:rPr>
              <a:t>Рис.: </a:t>
            </a:r>
            <a:r>
              <a:rPr lang="ru-RU" sz="1000" dirty="0" err="1">
                <a:solidFill>
                  <a:schemeClr val="tx2">
                    <a:lumMod val="50000"/>
                    <a:lumOff val="50000"/>
                  </a:schemeClr>
                </a:solidFill>
              </a:rPr>
              <a:t>Хейди</a:t>
            </a:r>
            <a:r>
              <a:rPr lang="ru-RU" sz="1000" dirty="0">
                <a:solidFill>
                  <a:schemeClr val="tx2">
                    <a:lumMod val="50000"/>
                    <a:lumOff val="50000"/>
                  </a:schemeClr>
                </a:solidFill>
              </a:rPr>
              <a:t> </a:t>
            </a:r>
            <a:r>
              <a:rPr lang="ru-RU" sz="1000" dirty="0" err="1">
                <a:solidFill>
                  <a:schemeClr val="tx2">
                    <a:lumMod val="50000"/>
                    <a:lumOff val="50000"/>
                  </a:schemeClr>
                </a:solidFill>
              </a:rPr>
              <a:t>Сумкин</a:t>
            </a:r>
            <a:endParaRPr lang="fi-FI" sz="1000" dirty="0">
              <a:solidFill>
                <a:schemeClr val="tx2">
                  <a:lumMod val="50000"/>
                  <a:lumOff val="50000"/>
                </a:schemeClr>
              </a:solidFill>
            </a:endParaRPr>
          </a:p>
        </p:txBody>
      </p:sp>
    </p:spTree>
    <p:extLst>
      <p:ext uri="{BB962C8B-B14F-4D97-AF65-F5344CB8AC3E}">
        <p14:creationId xmlns:p14="http://schemas.microsoft.com/office/powerpoint/2010/main" val="252382915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TIMING" val="|2.2|2.4|3.3|3.6|2.9|2"/>
</p:tagLst>
</file>

<file path=ppt/tags/tag2.xml><?xml version="1.0" encoding="utf-8"?>
<p:tagLst xmlns:a="http://schemas.openxmlformats.org/drawingml/2006/main" xmlns:r="http://schemas.openxmlformats.org/officeDocument/2006/relationships" xmlns:p="http://schemas.openxmlformats.org/presentationml/2006/main">
  <p:tag name="TIMING" val="|1.3|1.8|3.4|2.3|2.3|2"/>
</p:tagLst>
</file>

<file path=ppt/tags/tag3.xml><?xml version="1.0" encoding="utf-8"?>
<p:tagLst xmlns:a="http://schemas.openxmlformats.org/drawingml/2006/main" xmlns:r="http://schemas.openxmlformats.org/officeDocument/2006/relationships" xmlns:p="http://schemas.openxmlformats.org/presentationml/2006/main">
  <p:tag name="TIMING" val="|1.2|1.7|7"/>
</p:tagLst>
</file>

<file path=ppt/theme/theme1.xml><?xml version="1.0" encoding="utf-8"?>
<a:theme xmlns:a="http://schemas.openxmlformats.org/drawingml/2006/main" name="BUS uusi">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 uusi" id="{07244290-F22E-45E3-AC21-6542985949D3}" vid="{EC5A4FD3-54A9-4608-A9BE-88C8A616564F}"/>
    </a:ext>
  </a:extLst>
</a:theme>
</file>

<file path=ppt/theme/theme2.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D8ECC4BEAC21274F80D43AF41DC92AA2" ma:contentTypeVersion="2" ma:contentTypeDescription="Luo uusi asiakirja." ma:contentTypeScope="" ma:versionID="d78e1ef123d66e5bc10470bae271b9ae">
  <xsd:schema xmlns:xsd="http://www.w3.org/2001/XMLSchema" xmlns:xs="http://www.w3.org/2001/XMLSchema" xmlns:p="http://schemas.microsoft.com/office/2006/metadata/properties" xmlns:ns2="5fa25e2b-a083-4cd4-a4ac-5e0631cb8adb" targetNamespace="http://schemas.microsoft.com/office/2006/metadata/properties" ma:root="true" ma:fieldsID="16b4d6d71118881d18041781397cb2ba" ns2:_="">
    <xsd:import namespace="5fa25e2b-a083-4cd4-a4ac-5e0631cb8ad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25e2b-a083-4cd4-a4ac-5e0631cb8a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F11F5-40C6-47BB-A58E-468865CFB8A6}">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5fa25e2b-a083-4cd4-a4ac-5e0631cb8adb"/>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9CC7B8E-438E-4D1C-A094-CE424315FB98}">
  <ds:schemaRefs>
    <ds:schemaRef ds:uri="http://schemas.microsoft.com/sharepoint/v3/contenttype/forms"/>
  </ds:schemaRefs>
</ds:datastoreItem>
</file>

<file path=customXml/itemProps3.xml><?xml version="1.0" encoding="utf-8"?>
<ds:datastoreItem xmlns:ds="http://schemas.openxmlformats.org/officeDocument/2006/customXml" ds:itemID="{7E0A1036-C596-4567-8757-29D66EE4A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a25e2b-a083-4cd4-a4ac-5e0631cb8a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 uusi</Template>
  <TotalTime>308</TotalTime>
  <Words>4390</Words>
  <Application>Microsoft Office PowerPoint</Application>
  <PresentationFormat>On-screen Show (4:3)</PresentationFormat>
  <Paragraphs>484</Paragraphs>
  <Slides>55</Slides>
  <Notes>55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55</vt:i4>
      </vt:variant>
    </vt:vector>
  </HeadingPairs>
  <TitlesOfParts>
    <vt:vector size="60" baseType="lpstr">
      <vt:lpstr>ＭＳ Ｐゴシック</vt:lpstr>
      <vt:lpstr>Arial</vt:lpstr>
      <vt:lpstr>Calibri</vt:lpstr>
      <vt:lpstr>BUS uusi</vt:lpstr>
      <vt:lpstr>BUS_4-3</vt:lpstr>
      <vt:lpstr> Изоляция и герметизация</vt:lpstr>
      <vt:lpstr>Содержание</vt:lpstr>
      <vt:lpstr>Основания герметизации?  </vt:lpstr>
      <vt:lpstr>Теплоизоляционные работы</vt:lpstr>
      <vt:lpstr>Теплоизоляция фасадов</vt:lpstr>
      <vt:lpstr>Теплоизоляция фасада минеральной ватой</vt:lpstr>
      <vt:lpstr>Установка минваты в зазоры</vt:lpstr>
      <vt:lpstr>PowerPoint Presentation</vt:lpstr>
      <vt:lpstr>Установка пластиковой изоляции в зазоры </vt:lpstr>
      <vt:lpstr>Изоляция верхних перекрытий</vt:lpstr>
      <vt:lpstr>Изоляция верхних перекрытий</vt:lpstr>
      <vt:lpstr>Изоляция верхних подошв</vt:lpstr>
      <vt:lpstr>Работы по теплоизоляции плоской кровли</vt:lpstr>
      <vt:lpstr>Задание: теплоизоляция оболочки здания</vt:lpstr>
      <vt:lpstr>Монтаж сборных конструкций</vt:lpstr>
      <vt:lpstr>Монтаж и герметичность бетонных элементов</vt:lpstr>
      <vt:lpstr>Монтаж сэндвичных элементов</vt:lpstr>
      <vt:lpstr>Монтаж деревянных  конструкций </vt:lpstr>
      <vt:lpstr>PowerPoint Presentation</vt:lpstr>
      <vt:lpstr>PowerPoint Presentation</vt:lpstr>
      <vt:lpstr>Воздухо- и влагоизоляция</vt:lpstr>
      <vt:lpstr>PowerPoint Presentation</vt:lpstr>
      <vt:lpstr>Умное воздухоуплотнение</vt:lpstr>
      <vt:lpstr>Ветрозащита</vt:lpstr>
      <vt:lpstr>Правильный выбор ленты</vt:lpstr>
      <vt:lpstr>Правильный выбор герметика</vt:lpstr>
      <vt:lpstr>Факторы выбоа лент и герметиков </vt:lpstr>
      <vt:lpstr>Напольные материалы, стяжки и клеи</vt:lpstr>
      <vt:lpstr>Что может «пойти не так»?</vt:lpstr>
      <vt:lpstr>Вопрос для размышления: как влияет на качество толщина изоляции? </vt:lpstr>
      <vt:lpstr>Сквозные проходы и отверстия</vt:lpstr>
      <vt:lpstr>Проходы и отверстия</vt:lpstr>
      <vt:lpstr>Монтаж проходов и отверстий </vt:lpstr>
      <vt:lpstr>Проходы труб с пластиковой термоизоляцией </vt:lpstr>
      <vt:lpstr>Уплотнение каналов проходов в верхнем основании бревенчатых строений</vt:lpstr>
      <vt:lpstr>Провод дымохода кладки на месте через деревянное перекрытие</vt:lpstr>
      <vt:lpstr>Вывод стального дымохода заводского изготовления через деревянное верхнее перекрытие</vt:lpstr>
      <vt:lpstr>Пожарная безопасность дымохода</vt:lpstr>
      <vt:lpstr>Исправление прохода дымохода местной кладки в верхнем перекрытии бревенчатого строения</vt:lpstr>
      <vt:lpstr>Проходы и отверстия  в кровле</vt:lpstr>
      <vt:lpstr>Монтаж и проходы электропроводки 1</vt:lpstr>
      <vt:lpstr>PowerPoint Presentation</vt:lpstr>
      <vt:lpstr>Выбор и свойства изоляции</vt:lpstr>
      <vt:lpstr>Теплоизоляционные  материалы</vt:lpstr>
      <vt:lpstr>PowerPoint Presentation</vt:lpstr>
      <vt:lpstr>Теплопроводность стройматериалов [W/mK] </vt:lpstr>
      <vt:lpstr>Воздушная и паровая герметизация</vt:lpstr>
      <vt:lpstr>Водонепроницаемость пароизоляции  [м2xsxПа/кг]x109</vt:lpstr>
      <vt:lpstr>Водонепроницаемость стройматериалов   [м2xsxПа/кг]x109</vt:lpstr>
      <vt:lpstr>Водонепроницаемость воздушной изоляции [м2xsxПа/кг]x109</vt:lpstr>
      <vt:lpstr>Противопожарная и звукоизоляция</vt:lpstr>
      <vt:lpstr>Пожарные отсеки и изоляция</vt:lpstr>
      <vt:lpstr>Звукоизоляция</vt:lpstr>
      <vt:lpstr>Внимание!</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Eristys ja tiivistystyöt</dc:title>
  <dc:creator>olli.terio(at)gmail.com</dc:creator>
  <cp:lastModifiedBy>Kirsi-Maaria Forssell</cp:lastModifiedBy>
  <cp:revision>38</cp:revision>
  <dcterms:created xsi:type="dcterms:W3CDTF">2019-12-31T09:29:07Z</dcterms:created>
  <dcterms:modified xsi:type="dcterms:W3CDTF">2021-02-06T09:20:01Z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0x010100D8ECC4BEAC21274F80D43AF41DC92AA2</vt:lpwstr>
  </property>
</Properties>
</file>