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87" r:id="rId5"/>
  </p:sldMasterIdLst>
  <p:notesMasterIdLst>
    <p:notesMasterId r:id="rId61"/>
  </p:notesMasterIdLst>
  <p:handoutMasterIdLst>
    <p:handoutMasterId r:id="rId62"/>
  </p:handoutMasterIdLst>
  <p:sldIdLst>
    <p:sldId id="289" r:id="rId6"/>
    <p:sldId id="663" r:id="rId7"/>
    <p:sldId id="587" r:id="rId8"/>
    <p:sldId id="588" r:id="rId9"/>
    <p:sldId id="656" r:id="rId10"/>
    <p:sldId id="623" r:id="rId11"/>
    <p:sldId id="600" r:id="rId12"/>
    <p:sldId id="629" r:id="rId13"/>
    <p:sldId id="601" r:id="rId14"/>
    <p:sldId id="657" r:id="rId15"/>
    <p:sldId id="602" r:id="rId16"/>
    <p:sldId id="603" r:id="rId17"/>
    <p:sldId id="604" r:id="rId18"/>
    <p:sldId id="589" r:id="rId19"/>
    <p:sldId id="658" r:id="rId20"/>
    <p:sldId id="646" r:id="rId21"/>
    <p:sldId id="647" r:id="rId22"/>
    <p:sldId id="648" r:id="rId23"/>
    <p:sldId id="649" r:id="rId24"/>
    <p:sldId id="620" r:id="rId25"/>
    <p:sldId id="659" r:id="rId26"/>
    <p:sldId id="651" r:id="rId27"/>
    <p:sldId id="650" r:id="rId28"/>
    <p:sldId id="575" r:id="rId29"/>
    <p:sldId id="574" r:id="rId30"/>
    <p:sldId id="642" r:id="rId31"/>
    <p:sldId id="572" r:id="rId32"/>
    <p:sldId id="570" r:id="rId33"/>
    <p:sldId id="573" r:id="rId34"/>
    <p:sldId id="531" r:id="rId35"/>
    <p:sldId id="660" r:id="rId36"/>
    <p:sldId id="655" r:id="rId37"/>
    <p:sldId id="580" r:id="rId38"/>
    <p:sldId id="560" r:id="rId39"/>
    <p:sldId id="561" r:id="rId40"/>
    <p:sldId id="643" r:id="rId41"/>
    <p:sldId id="644" r:id="rId42"/>
    <p:sldId id="645" r:id="rId43"/>
    <p:sldId id="565" r:id="rId44"/>
    <p:sldId id="640" r:id="rId45"/>
    <p:sldId id="581" r:id="rId46"/>
    <p:sldId id="567" r:id="rId47"/>
    <p:sldId id="661" r:id="rId48"/>
    <p:sldId id="584" r:id="rId49"/>
    <p:sldId id="616" r:id="rId50"/>
    <p:sldId id="625" r:id="rId51"/>
    <p:sldId id="585" r:id="rId52"/>
    <p:sldId id="628" r:id="rId53"/>
    <p:sldId id="627" r:id="rId54"/>
    <p:sldId id="652" r:id="rId55"/>
    <p:sldId id="662" r:id="rId56"/>
    <p:sldId id="605" r:id="rId57"/>
    <p:sldId id="606" r:id="rId58"/>
    <p:sldId id="528" r:id="rId59"/>
    <p:sldId id="530" r:id="rId60"/>
  </p:sldIdLst>
  <p:sldSz cx="9144000" cy="6858000" type="screen4x3"/>
  <p:notesSz cx="9929813" cy="67992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p15:clr>
            <a:srgbClr val="A4A3A4"/>
          </p15:clr>
        </p15:guide>
        <p15:guide id="3" orient="horz" pos="3657">
          <p15:clr>
            <a:srgbClr val="A4A3A4"/>
          </p15:clr>
        </p15:guide>
        <p15:guide id="4" orient="horz" pos="4110">
          <p15:clr>
            <a:srgbClr val="A4A3A4"/>
          </p15:clr>
        </p15:guide>
        <p15:guide id="5" orient="horz" pos="1117">
          <p15:clr>
            <a:srgbClr val="A4A3A4"/>
          </p15:clr>
        </p15:guide>
        <p15:guide id="6" orient="horz" pos="4020">
          <p15:clr>
            <a:srgbClr val="A4A3A4"/>
          </p15:clr>
        </p15:guide>
        <p15:guide id="7" orient="horz" pos="1434">
          <p15:clr>
            <a:srgbClr val="A4A3A4"/>
          </p15:clr>
        </p15:guide>
        <p15:guide id="8" pos="2880">
          <p15:clr>
            <a:srgbClr val="A4A3A4"/>
          </p15:clr>
        </p15:guide>
        <p15:guide id="9" pos="295">
          <p15:clr>
            <a:srgbClr val="A4A3A4"/>
          </p15:clr>
        </p15:guide>
        <p15:guide id="10" pos="5465">
          <p15:clr>
            <a:srgbClr val="A4A3A4"/>
          </p15:clr>
        </p15:guide>
      </p15:sldGuideLst>
    </p:ext>
    <p:ext uri="{2D200454-40CA-4A62-9FC3-DE9A4176ACB9}">
      <p15:notesGuideLst xmlns:p15="http://schemas.microsoft.com/office/powerpoint/2012/main">
        <p15:guide id="1" orient="horz" pos="2142" userDrawn="1">
          <p15:clr>
            <a:srgbClr val="A4A3A4"/>
          </p15:clr>
        </p15:guide>
        <p15:guide id="2" pos="31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Tekijä"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D9D9D9"/>
    <a:srgbClr val="002565"/>
    <a:srgbClr val="F6FC04"/>
    <a:srgbClr val="B9C0F1"/>
    <a:srgbClr val="F1F1F1"/>
    <a:srgbClr val="F3F9E3"/>
    <a:srgbClr val="FBF5F8"/>
    <a:srgbClr val="F9F0F6"/>
    <a:srgbClr val="FDF5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9F2B1-01B5-4CAA-82B2-155E463B654F}" v="973" dt="2020-01-19T11:27:41.456"/>
    <p1510:client id="{8EBF96A9-44C1-4A29-974A-C004D92A1AF7}" v="9" dt="2020-01-20T08:14:52.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14" autoAdjust="0"/>
  </p:normalViewPr>
  <p:slideViewPr>
    <p:cSldViewPr snapToGrid="0">
      <p:cViewPr varScale="1">
        <p:scale>
          <a:sx n="112" d="100"/>
          <a:sy n="112" d="100"/>
        </p:scale>
        <p:origin x="1506" y="96"/>
      </p:cViewPr>
      <p:guideLst>
        <p:guide orient="horz" pos="2160"/>
        <p:guide orient="horz" pos="300"/>
        <p:guide orient="horz" pos="3657"/>
        <p:guide orient="horz" pos="4110"/>
        <p:guide orient="horz" pos="1117"/>
        <p:guide orient="horz" pos="4020"/>
        <p:guide orient="horz" pos="1434"/>
        <p:guide pos="2880"/>
        <p:guide pos="295"/>
        <p:guide pos="546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42"/>
        <p:guide pos="3128"/>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Taul1!$B$1</c:f>
              <c:strCache>
                <c:ptCount val="1"/>
                <c:pt idx="0">
                  <c:v>Soojusisolatsioonide soojusjuhtivused [W/mK]</c:v>
                </c:pt>
              </c:strCache>
            </c:strRef>
          </c:tx>
          <c:spPr>
            <a:solidFill>
              <a:schemeClr val="accent1"/>
            </a:solidFill>
            <a:ln>
              <a:noFill/>
            </a:ln>
            <a:effectLst/>
          </c:spPr>
          <c:invertIfNegative val="0"/>
          <c:cat>
            <c:strRef>
              <c:f>Taul1!$A$2:$A$11</c:f>
              <c:strCache>
                <c:ptCount val="10"/>
                <c:pt idx="0">
                  <c:v>Puit</c:v>
                </c:pt>
                <c:pt idx="1">
                  <c:v>Kergbetoon</c:v>
                </c:pt>
                <c:pt idx="2">
                  <c:v>Saepuru</c:v>
                </c:pt>
                <c:pt idx="3">
                  <c:v>Kergkruus</c:v>
                </c:pt>
                <c:pt idx="4">
                  <c:v>Puitkiudplaat</c:v>
                </c:pt>
                <c:pt idx="5">
                  <c:v>Vahtklaas</c:v>
                </c:pt>
                <c:pt idx="6">
                  <c:v>Puitkiudisolatsioon</c:v>
                </c:pt>
                <c:pt idx="7">
                  <c:v>Mineraalvill</c:v>
                </c:pt>
                <c:pt idx="8">
                  <c:v>Polüstüreen</c:v>
                </c:pt>
                <c:pt idx="9">
                  <c:v>Polüuretaan</c:v>
                </c:pt>
              </c:strCache>
            </c:strRef>
          </c:cat>
          <c:val>
            <c:numRef>
              <c:f>Taul1!$B$2:$B$11</c:f>
              <c:numCache>
                <c:formatCode>General</c:formatCode>
                <c:ptCount val="10"/>
                <c:pt idx="0">
                  <c:v>0.12</c:v>
                </c:pt>
                <c:pt idx="1">
                  <c:v>0.12</c:v>
                </c:pt>
                <c:pt idx="2">
                  <c:v>0.1</c:v>
                </c:pt>
                <c:pt idx="3">
                  <c:v>0.1</c:v>
                </c:pt>
                <c:pt idx="4">
                  <c:v>0.09</c:v>
                </c:pt>
                <c:pt idx="5">
                  <c:v>0.06</c:v>
                </c:pt>
                <c:pt idx="6">
                  <c:v>0.05</c:v>
                </c:pt>
                <c:pt idx="7">
                  <c:v>0.05</c:v>
                </c:pt>
                <c:pt idx="8">
                  <c:v>0.04</c:v>
                </c:pt>
                <c:pt idx="9">
                  <c:v>0.03</c:v>
                </c:pt>
              </c:numCache>
            </c:numRef>
          </c:val>
          <c:extLst>
            <c:ext xmlns:c16="http://schemas.microsoft.com/office/drawing/2014/chart" uri="{C3380CC4-5D6E-409C-BE32-E72D297353CC}">
              <c16:uniqueId val="{00000000-7A34-430E-95FB-21305372102A}"/>
            </c:ext>
          </c:extLst>
        </c:ser>
        <c:dLbls>
          <c:showLegendKey val="0"/>
          <c:showVal val="0"/>
          <c:showCatName val="0"/>
          <c:showSerName val="0"/>
          <c:showPercent val="0"/>
          <c:showBubbleSize val="0"/>
        </c:dLbls>
        <c:gapWidth val="182"/>
        <c:axId val="-2108344000"/>
        <c:axId val="-2108351072"/>
      </c:barChart>
      <c:catAx>
        <c:axId val="-2108344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2108351072"/>
        <c:crosses val="autoZero"/>
        <c:auto val="1"/>
        <c:lblAlgn val="ctr"/>
        <c:lblOffset val="100"/>
        <c:noMultiLvlLbl val="0"/>
      </c:catAx>
      <c:valAx>
        <c:axId val="-2108351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2108344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875494957927832"/>
          <c:y val="2.8526315789473695E-2"/>
          <c:w val="0.68583687607728872"/>
          <c:h val="0.8023429096336937"/>
        </c:manualLayout>
      </c:layout>
      <c:barChart>
        <c:barDir val="bar"/>
        <c:grouping val="clustered"/>
        <c:varyColors val="0"/>
        <c:ser>
          <c:idx val="0"/>
          <c:order val="0"/>
          <c:tx>
            <c:strRef>
              <c:f>Taul1!$B$1</c:f>
              <c:strCache>
                <c:ptCount val="1"/>
                <c:pt idx="0">
                  <c:v>Ehitusmaterjalide soojusjuhtivused [W/mK]</c:v>
                </c:pt>
              </c:strCache>
            </c:strRef>
          </c:tx>
          <c:spPr>
            <a:solidFill>
              <a:schemeClr val="accent1"/>
            </a:solidFill>
            <a:ln>
              <a:noFill/>
            </a:ln>
            <a:effectLst/>
          </c:spPr>
          <c:invertIfNegative val="0"/>
          <c:cat>
            <c:strRef>
              <c:f>Taul1!$A$2:$A$15</c:f>
              <c:strCache>
                <c:ptCount val="14"/>
                <c:pt idx="0">
                  <c:v>Kivi</c:v>
                </c:pt>
                <c:pt idx="1">
                  <c:v>Jää</c:v>
                </c:pt>
                <c:pt idx="2">
                  <c:v>Kruus</c:v>
                </c:pt>
                <c:pt idx="3">
                  <c:v>Savi</c:v>
                </c:pt>
                <c:pt idx="4">
                  <c:v>Betoon</c:v>
                </c:pt>
                <c:pt idx="5">
                  <c:v>Tihke lumi</c:v>
                </c:pt>
                <c:pt idx="6">
                  <c:v>Klaas</c:v>
                </c:pt>
                <c:pt idx="7">
                  <c:v>Tellisein</c:v>
                </c:pt>
                <c:pt idx="8">
                  <c:v>Kiudtsementplaat</c:v>
                </c:pt>
                <c:pt idx="9">
                  <c:v>Kipsplaat</c:v>
                </c:pt>
                <c:pt idx="10">
                  <c:v>Puitlaastplaat</c:v>
                </c:pt>
                <c:pt idx="11">
                  <c:v>Vineer</c:v>
                </c:pt>
                <c:pt idx="12">
                  <c:v>Puit</c:v>
                </c:pt>
                <c:pt idx="13">
                  <c:v>Kerge lumi</c:v>
                </c:pt>
              </c:strCache>
            </c:strRef>
          </c:cat>
          <c:val>
            <c:numRef>
              <c:f>Taul1!$B$2:$B$15</c:f>
              <c:numCache>
                <c:formatCode>General</c:formatCode>
                <c:ptCount val="14"/>
                <c:pt idx="0">
                  <c:v>3.5</c:v>
                </c:pt>
                <c:pt idx="1">
                  <c:v>2.2999999999999998</c:v>
                </c:pt>
                <c:pt idx="2">
                  <c:v>2</c:v>
                </c:pt>
                <c:pt idx="3">
                  <c:v>1.8</c:v>
                </c:pt>
                <c:pt idx="4">
                  <c:v>1.5</c:v>
                </c:pt>
                <c:pt idx="5">
                  <c:v>0.8</c:v>
                </c:pt>
                <c:pt idx="6">
                  <c:v>0.8</c:v>
                </c:pt>
                <c:pt idx="7">
                  <c:v>0.6</c:v>
                </c:pt>
                <c:pt idx="8">
                  <c:v>0.6</c:v>
                </c:pt>
                <c:pt idx="9">
                  <c:v>0.15</c:v>
                </c:pt>
                <c:pt idx="10">
                  <c:v>0.15</c:v>
                </c:pt>
                <c:pt idx="11">
                  <c:v>0.13</c:v>
                </c:pt>
                <c:pt idx="12">
                  <c:v>0.12</c:v>
                </c:pt>
                <c:pt idx="13">
                  <c:v>0.05</c:v>
                </c:pt>
              </c:numCache>
            </c:numRef>
          </c:val>
          <c:extLst>
            <c:ext xmlns:c16="http://schemas.microsoft.com/office/drawing/2014/chart" uri="{C3380CC4-5D6E-409C-BE32-E72D297353CC}">
              <c16:uniqueId val="{00000000-8527-4102-8F8B-44A89C5D8E2D}"/>
            </c:ext>
          </c:extLst>
        </c:ser>
        <c:dLbls>
          <c:showLegendKey val="0"/>
          <c:showVal val="0"/>
          <c:showCatName val="0"/>
          <c:showSerName val="0"/>
          <c:showPercent val="0"/>
          <c:showBubbleSize val="0"/>
        </c:dLbls>
        <c:gapWidth val="182"/>
        <c:axId val="-2108358144"/>
        <c:axId val="-2108357600"/>
      </c:barChart>
      <c:catAx>
        <c:axId val="-2108358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2108357600"/>
        <c:crosses val="autoZero"/>
        <c:auto val="1"/>
        <c:lblAlgn val="ctr"/>
        <c:lblOffset val="100"/>
        <c:noMultiLvlLbl val="0"/>
      </c:catAx>
      <c:valAx>
        <c:axId val="-2108357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21083581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Aurutõkete veeaurutakistused, [m2xsxPa/kg]x109</c:v>
                </c:pt>
              </c:strCache>
            </c:strRef>
          </c:tx>
          <c:spPr>
            <a:solidFill>
              <a:schemeClr val="accent1"/>
            </a:solidFill>
            <a:ln>
              <a:noFill/>
            </a:ln>
            <a:effectLst/>
          </c:spPr>
          <c:invertIfNegative val="0"/>
          <c:cat>
            <c:strRef>
              <c:f>Taul1!$A$2:$A$5</c:f>
              <c:strCache>
                <c:ptCount val="4"/>
                <c:pt idx="0">
                  <c:v>XPS 100 MM</c:v>
                </c:pt>
                <c:pt idx="1">
                  <c:v>PE aurutõkkekile 0,2 mm</c:v>
                </c:pt>
                <c:pt idx="2">
                  <c:v>Alumiiniumpaber</c:v>
                </c:pt>
                <c:pt idx="3">
                  <c:v>Alumiiniumkattega SPU</c:v>
                </c:pt>
              </c:strCache>
            </c:strRef>
          </c:cat>
          <c:val>
            <c:numRef>
              <c:f>Taul1!$B$2:$B$5</c:f>
              <c:numCache>
                <c:formatCode>General</c:formatCode>
                <c:ptCount val="4"/>
                <c:pt idx="0">
                  <c:v>67</c:v>
                </c:pt>
                <c:pt idx="1">
                  <c:v>500</c:v>
                </c:pt>
                <c:pt idx="2">
                  <c:v>700</c:v>
                </c:pt>
                <c:pt idx="3">
                  <c:v>1300</c:v>
                </c:pt>
              </c:numCache>
            </c:numRef>
          </c:val>
          <c:extLst>
            <c:ext xmlns:c16="http://schemas.microsoft.com/office/drawing/2014/chart" uri="{C3380CC4-5D6E-409C-BE32-E72D297353CC}">
              <c16:uniqueId val="{00000003-BF32-4F0C-932F-680D18152141}"/>
            </c:ext>
          </c:extLst>
        </c:ser>
        <c:dLbls>
          <c:showLegendKey val="0"/>
          <c:showVal val="0"/>
          <c:showCatName val="0"/>
          <c:showSerName val="0"/>
          <c:showPercent val="0"/>
          <c:showBubbleSize val="0"/>
        </c:dLbls>
        <c:gapWidth val="182"/>
        <c:axId val="-2108346176"/>
        <c:axId val="-2108356512"/>
      </c:barChart>
      <c:catAx>
        <c:axId val="-2108346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2108356512"/>
        <c:crosses val="autoZero"/>
        <c:auto val="1"/>
        <c:lblAlgn val="ctr"/>
        <c:lblOffset val="100"/>
        <c:noMultiLvlLbl val="0"/>
      </c:catAx>
      <c:valAx>
        <c:axId val="-21083565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2108346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Ehitusmaterjalide veeaurutakistused [m2xsxPa/kg]x109</c:v>
                </c:pt>
              </c:strCache>
            </c:strRef>
          </c:tx>
          <c:spPr>
            <a:solidFill>
              <a:schemeClr val="accent1"/>
            </a:solidFill>
            <a:ln>
              <a:noFill/>
            </a:ln>
            <a:effectLst/>
          </c:spPr>
          <c:invertIfNegative val="0"/>
          <c:cat>
            <c:strRef>
              <c:f>Taul1!$A$2:$A$8</c:f>
              <c:strCache>
                <c:ptCount val="7"/>
                <c:pt idx="0">
                  <c:v>Kipsplaat 10 mm</c:v>
                </c:pt>
                <c:pt idx="1">
                  <c:v>Puitlaastplaat 12 mm</c:v>
                </c:pt>
                <c:pt idx="2">
                  <c:v>Okaspuuvineer 9 mm</c:v>
                </c:pt>
                <c:pt idx="3">
                  <c:v>Polüstüreen EPS 100 mm</c:v>
                </c:pt>
                <c:pt idx="4">
                  <c:v>Polüuretaan 100 mm</c:v>
                </c:pt>
                <c:pt idx="5">
                  <c:v>Betoon 100 mm</c:v>
                </c:pt>
                <c:pt idx="6">
                  <c:v>Polystyreeni XPS 100 mm</c:v>
                </c:pt>
              </c:strCache>
            </c:strRef>
          </c:cat>
          <c:val>
            <c:numRef>
              <c:f>Taul1!$B$2:$B$8</c:f>
              <c:numCache>
                <c:formatCode>General</c:formatCode>
                <c:ptCount val="7"/>
                <c:pt idx="0">
                  <c:v>1.8</c:v>
                </c:pt>
                <c:pt idx="1">
                  <c:v>3.4</c:v>
                </c:pt>
                <c:pt idx="2">
                  <c:v>14</c:v>
                </c:pt>
                <c:pt idx="3">
                  <c:v>17</c:v>
                </c:pt>
                <c:pt idx="4">
                  <c:v>31</c:v>
                </c:pt>
                <c:pt idx="5">
                  <c:v>50</c:v>
                </c:pt>
                <c:pt idx="6">
                  <c:v>67</c:v>
                </c:pt>
              </c:numCache>
            </c:numRef>
          </c:val>
          <c:extLst>
            <c:ext xmlns:c16="http://schemas.microsoft.com/office/drawing/2014/chart" uri="{C3380CC4-5D6E-409C-BE32-E72D297353CC}">
              <c16:uniqueId val="{00000000-F329-4411-A22A-439E4769E84F}"/>
            </c:ext>
          </c:extLst>
        </c:ser>
        <c:dLbls>
          <c:showLegendKey val="0"/>
          <c:showVal val="0"/>
          <c:showCatName val="0"/>
          <c:showSerName val="0"/>
          <c:showPercent val="0"/>
          <c:showBubbleSize val="0"/>
        </c:dLbls>
        <c:gapWidth val="182"/>
        <c:axId val="-2108343456"/>
        <c:axId val="-2108358688"/>
      </c:barChart>
      <c:catAx>
        <c:axId val="-2108343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2108358688"/>
        <c:crosses val="autoZero"/>
        <c:auto val="1"/>
        <c:lblAlgn val="ctr"/>
        <c:lblOffset val="100"/>
        <c:noMultiLvlLbl val="0"/>
      </c:catAx>
      <c:valAx>
        <c:axId val="-2108358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2108343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Õhutõkete veeaurutakistused [m2xsxPa/kg]x109</c:v>
                </c:pt>
              </c:strCache>
            </c:strRef>
          </c:tx>
          <c:spPr>
            <a:solidFill>
              <a:schemeClr val="accent1"/>
            </a:solidFill>
            <a:ln>
              <a:noFill/>
            </a:ln>
            <a:effectLst/>
          </c:spPr>
          <c:invertIfNegative val="0"/>
          <c:cat>
            <c:strRef>
              <c:f>Taul1!$A$2:$A$10</c:f>
              <c:strCache>
                <c:ptCount val="9"/>
                <c:pt idx="0">
                  <c:v>Jõupaber</c:v>
                </c:pt>
                <c:pt idx="1">
                  <c:v>Bituumenpaber</c:v>
                </c:pt>
                <c:pt idx="2">
                  <c:v>Ehituspapp</c:v>
                </c:pt>
                <c:pt idx="3">
                  <c:v>Poorne puitkiudplaat 12 mm</c:v>
                </c:pt>
                <c:pt idx="4">
                  <c:v>Tuuletõkkepaber</c:v>
                </c:pt>
                <c:pt idx="5">
                  <c:v>Tõrvapaber</c:v>
                </c:pt>
                <c:pt idx="6">
                  <c:v>Tõrvapapp</c:v>
                </c:pt>
                <c:pt idx="7">
                  <c:v>Kipsplaat 10 mm</c:v>
                </c:pt>
                <c:pt idx="8">
                  <c:v>Puitlaastplaat 12 mm</c:v>
                </c:pt>
              </c:strCache>
            </c:strRef>
          </c:cat>
          <c:val>
            <c:numRef>
              <c:f>Taul1!$B$2:$B$10</c:f>
              <c:numCache>
                <c:formatCode>General</c:formatCode>
                <c:ptCount val="9"/>
                <c:pt idx="0">
                  <c:v>0.12</c:v>
                </c:pt>
                <c:pt idx="1">
                  <c:v>0.16</c:v>
                </c:pt>
                <c:pt idx="2">
                  <c:v>0.17</c:v>
                </c:pt>
                <c:pt idx="3">
                  <c:v>0.3</c:v>
                </c:pt>
                <c:pt idx="4">
                  <c:v>0.31</c:v>
                </c:pt>
                <c:pt idx="5">
                  <c:v>0.38</c:v>
                </c:pt>
                <c:pt idx="6">
                  <c:v>0.73</c:v>
                </c:pt>
                <c:pt idx="7">
                  <c:v>1.8</c:v>
                </c:pt>
                <c:pt idx="8">
                  <c:v>3.4</c:v>
                </c:pt>
              </c:numCache>
            </c:numRef>
          </c:val>
          <c:extLst>
            <c:ext xmlns:c16="http://schemas.microsoft.com/office/drawing/2014/chart" uri="{C3380CC4-5D6E-409C-BE32-E72D297353CC}">
              <c16:uniqueId val="{00000000-3CDE-452E-90EF-1B10BBBC81D4}"/>
            </c:ext>
          </c:extLst>
        </c:ser>
        <c:dLbls>
          <c:showLegendKey val="0"/>
          <c:showVal val="0"/>
          <c:showCatName val="0"/>
          <c:showSerName val="0"/>
          <c:showPercent val="0"/>
          <c:showBubbleSize val="0"/>
        </c:dLbls>
        <c:gapWidth val="182"/>
        <c:axId val="-2108346176"/>
        <c:axId val="-2108356512"/>
      </c:barChart>
      <c:catAx>
        <c:axId val="-2108346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2108356512"/>
        <c:crosses val="autoZero"/>
        <c:auto val="1"/>
        <c:lblAlgn val="ctr"/>
        <c:lblOffset val="100"/>
        <c:noMultiLvlLbl val="0"/>
      </c:catAx>
      <c:valAx>
        <c:axId val="-21083565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2108346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2919" cy="339963"/>
          </a:xfrm>
          <a:prstGeom prst="rect">
            <a:avLst/>
          </a:prstGeom>
        </p:spPr>
        <p:txBody>
          <a:bodyPr vert="horz" lIns="95569" tIns="47784" rIns="95569" bIns="47784" rtlCol="0"/>
          <a:lstStyle>
            <a:lvl1pPr algn="l">
              <a:defRPr sz="1300"/>
            </a:lvl1pPr>
          </a:lstStyle>
          <a:p>
            <a:endParaRPr lang="fi-FI" sz="900"/>
          </a:p>
        </p:txBody>
      </p:sp>
      <p:sp>
        <p:nvSpPr>
          <p:cNvPr id="3" name="Date Placeholder 2"/>
          <p:cNvSpPr>
            <a:spLocks noGrp="1"/>
          </p:cNvSpPr>
          <p:nvPr>
            <p:ph type="dt" sz="quarter" idx="1"/>
          </p:nvPr>
        </p:nvSpPr>
        <p:spPr>
          <a:xfrm>
            <a:off x="5624598" y="1"/>
            <a:ext cx="4302919" cy="339963"/>
          </a:xfrm>
          <a:prstGeom prst="rect">
            <a:avLst/>
          </a:prstGeom>
        </p:spPr>
        <p:txBody>
          <a:bodyPr vert="horz" lIns="95569" tIns="47784" rIns="95569" bIns="47784" rtlCol="0"/>
          <a:lstStyle>
            <a:lvl1pPr algn="r">
              <a:defRPr sz="1300"/>
            </a:lvl1pPr>
          </a:lstStyle>
          <a:p>
            <a:fld id="{6AFF239B-BEDA-4600-9E74-1A067DD1C568}" type="datetimeFigureOut">
              <a:rPr lang="fi-FI" sz="900"/>
              <a:t>6.2.2021</a:t>
            </a:fld>
            <a:endParaRPr lang="fi-FI" sz="900"/>
          </a:p>
        </p:txBody>
      </p:sp>
      <p:sp>
        <p:nvSpPr>
          <p:cNvPr id="4" name="Footer Placeholder 3"/>
          <p:cNvSpPr>
            <a:spLocks noGrp="1"/>
          </p:cNvSpPr>
          <p:nvPr>
            <p:ph type="ftr" sz="quarter" idx="2"/>
          </p:nvPr>
        </p:nvSpPr>
        <p:spPr>
          <a:xfrm>
            <a:off x="2" y="6458121"/>
            <a:ext cx="4302919" cy="339963"/>
          </a:xfrm>
          <a:prstGeom prst="rect">
            <a:avLst/>
          </a:prstGeom>
        </p:spPr>
        <p:txBody>
          <a:bodyPr vert="horz" lIns="95569" tIns="47784" rIns="95569" bIns="47784" rtlCol="0" anchor="b"/>
          <a:lstStyle>
            <a:lvl1pPr algn="l">
              <a:defRPr sz="1300"/>
            </a:lvl1pPr>
          </a:lstStyle>
          <a:p>
            <a:endParaRPr lang="fi-FI" sz="900"/>
          </a:p>
        </p:txBody>
      </p:sp>
      <p:sp>
        <p:nvSpPr>
          <p:cNvPr id="5" name="Slide Number Placeholder 4"/>
          <p:cNvSpPr>
            <a:spLocks noGrp="1"/>
          </p:cNvSpPr>
          <p:nvPr>
            <p:ph type="sldNum" sz="quarter" idx="3"/>
          </p:nvPr>
        </p:nvSpPr>
        <p:spPr>
          <a:xfrm>
            <a:off x="5624598" y="6458121"/>
            <a:ext cx="4302919" cy="339963"/>
          </a:xfrm>
          <a:prstGeom prst="rect">
            <a:avLst/>
          </a:prstGeom>
        </p:spPr>
        <p:txBody>
          <a:bodyPr vert="horz" lIns="95569" tIns="47784" rIns="95569" bIns="47784" rtlCol="0" anchor="b"/>
          <a:lstStyle>
            <a:lvl1pPr algn="r">
              <a:defRPr sz="1300"/>
            </a:lvl1pPr>
          </a:lstStyle>
          <a:p>
            <a:fld id="{FF2EEF14-1139-4FCD-B579-DD1BA15E3E3E}" type="slidenum">
              <a:rPr lang="fi-FI" sz="900"/>
              <a:t>‹#›</a:t>
            </a:fld>
            <a:endParaRPr lang="fi-FI" sz="900"/>
          </a:p>
        </p:txBody>
      </p:sp>
    </p:spTree>
    <p:extLst>
      <p:ext uri="{BB962C8B-B14F-4D97-AF65-F5344CB8AC3E}">
        <p14:creationId xmlns:p14="http://schemas.microsoft.com/office/powerpoint/2010/main" val="1343349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2919" cy="339963"/>
          </a:xfrm>
          <a:prstGeom prst="rect">
            <a:avLst/>
          </a:prstGeom>
        </p:spPr>
        <p:txBody>
          <a:bodyPr vert="horz" lIns="95569" tIns="47784" rIns="95569" bIns="47784" rtlCol="0"/>
          <a:lstStyle>
            <a:lvl1pPr algn="l">
              <a:defRPr sz="900"/>
            </a:lvl1pPr>
          </a:lstStyle>
          <a:p>
            <a:endParaRPr lang="fi-FI"/>
          </a:p>
        </p:txBody>
      </p:sp>
      <p:sp>
        <p:nvSpPr>
          <p:cNvPr id="3" name="Date Placeholder 2"/>
          <p:cNvSpPr>
            <a:spLocks noGrp="1"/>
          </p:cNvSpPr>
          <p:nvPr>
            <p:ph type="dt" idx="1"/>
          </p:nvPr>
        </p:nvSpPr>
        <p:spPr>
          <a:xfrm>
            <a:off x="5624598" y="1"/>
            <a:ext cx="4302919" cy="339963"/>
          </a:xfrm>
          <a:prstGeom prst="rect">
            <a:avLst/>
          </a:prstGeom>
        </p:spPr>
        <p:txBody>
          <a:bodyPr vert="horz" lIns="95569" tIns="47784" rIns="95569" bIns="47784" rtlCol="0"/>
          <a:lstStyle>
            <a:lvl1pPr algn="r">
              <a:defRPr sz="900"/>
            </a:lvl1pPr>
          </a:lstStyle>
          <a:p>
            <a:fld id="{D36C27A5-4B7D-4208-8377-DDA92A166DD3}" type="datetimeFigureOut">
              <a:rPr lang="fi-FI" smtClean="0"/>
              <a:pPr/>
              <a:t>6.2.2021</a:t>
            </a:fld>
            <a:endParaRPr lang="fi-FI"/>
          </a:p>
        </p:txBody>
      </p:sp>
      <p:sp>
        <p:nvSpPr>
          <p:cNvPr id="4" name="Slide Image Placeholder 3"/>
          <p:cNvSpPr>
            <a:spLocks noGrp="1" noRot="1" noChangeAspect="1"/>
          </p:cNvSpPr>
          <p:nvPr>
            <p:ph type="sldImg" idx="2"/>
          </p:nvPr>
        </p:nvSpPr>
        <p:spPr>
          <a:xfrm>
            <a:off x="3265488" y="509588"/>
            <a:ext cx="3398837" cy="2549525"/>
          </a:xfrm>
          <a:prstGeom prst="rect">
            <a:avLst/>
          </a:prstGeom>
          <a:noFill/>
          <a:ln w="12700">
            <a:solidFill>
              <a:prstClr val="black"/>
            </a:solidFill>
          </a:ln>
        </p:spPr>
        <p:txBody>
          <a:bodyPr vert="horz" lIns="95569" tIns="47784" rIns="95569" bIns="47784" rtlCol="0" anchor="ctr"/>
          <a:lstStyle/>
          <a:p>
            <a:endParaRPr lang="fi-FI"/>
          </a:p>
        </p:txBody>
      </p:sp>
      <p:sp>
        <p:nvSpPr>
          <p:cNvPr id="5" name="Notes Placeholder 4"/>
          <p:cNvSpPr>
            <a:spLocks noGrp="1"/>
          </p:cNvSpPr>
          <p:nvPr>
            <p:ph type="body" sz="quarter" idx="3"/>
          </p:nvPr>
        </p:nvSpPr>
        <p:spPr>
          <a:xfrm>
            <a:off x="992982" y="3229650"/>
            <a:ext cx="7943850" cy="3059668"/>
          </a:xfrm>
          <a:prstGeom prst="rect">
            <a:avLst/>
          </a:prstGeom>
        </p:spPr>
        <p:txBody>
          <a:bodyPr vert="horz" lIns="95569" tIns="47784" rIns="95569" bIns="477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2" y="6458121"/>
            <a:ext cx="4302919" cy="339963"/>
          </a:xfrm>
          <a:prstGeom prst="rect">
            <a:avLst/>
          </a:prstGeom>
        </p:spPr>
        <p:txBody>
          <a:bodyPr vert="horz" lIns="95569" tIns="47784" rIns="95569" bIns="47784" rtlCol="0" anchor="b"/>
          <a:lstStyle>
            <a:lvl1pPr algn="l">
              <a:defRPr sz="900"/>
            </a:lvl1pPr>
          </a:lstStyle>
          <a:p>
            <a:endParaRPr lang="fi-FI"/>
          </a:p>
        </p:txBody>
      </p:sp>
      <p:sp>
        <p:nvSpPr>
          <p:cNvPr id="7" name="Slide Number Placeholder 6"/>
          <p:cNvSpPr>
            <a:spLocks noGrp="1"/>
          </p:cNvSpPr>
          <p:nvPr>
            <p:ph type="sldNum" sz="quarter" idx="5"/>
          </p:nvPr>
        </p:nvSpPr>
        <p:spPr>
          <a:xfrm>
            <a:off x="5624598" y="6458121"/>
            <a:ext cx="4302919" cy="339963"/>
          </a:xfrm>
          <a:prstGeom prst="rect">
            <a:avLst/>
          </a:prstGeom>
        </p:spPr>
        <p:txBody>
          <a:bodyPr vert="horz" lIns="95569" tIns="47784" rIns="95569" bIns="47784" rtlCol="0" anchor="b"/>
          <a:lstStyle>
            <a:lvl1pPr algn="r">
              <a:defRPr sz="900"/>
            </a:lvl1pPr>
          </a:lstStyle>
          <a:p>
            <a:fld id="{364B4A2A-B6C3-4423-87B3-B387B0B19062}" type="slidenum">
              <a:rPr lang="fi-FI" smtClean="0"/>
              <a:pPr/>
              <a:t>‹#›</a:t>
            </a:fld>
            <a:endParaRPr lang="fi-FI"/>
          </a:p>
        </p:txBody>
      </p:sp>
    </p:spTree>
    <p:extLst>
      <p:ext uri="{BB962C8B-B14F-4D97-AF65-F5344CB8AC3E}">
        <p14:creationId xmlns:p14="http://schemas.microsoft.com/office/powerpoint/2010/main" val="4197132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a:t>
            </a:fld>
            <a:endParaRPr lang="fi-FI"/>
          </a:p>
        </p:txBody>
      </p:sp>
    </p:spTree>
    <p:extLst>
      <p:ext uri="{BB962C8B-B14F-4D97-AF65-F5344CB8AC3E}">
        <p14:creationId xmlns:p14="http://schemas.microsoft.com/office/powerpoint/2010/main" val="245429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13</a:t>
            </a:fld>
            <a:endParaRPr lang="fi-FI"/>
          </a:p>
        </p:txBody>
      </p:sp>
    </p:spTree>
    <p:extLst>
      <p:ext uri="{BB962C8B-B14F-4D97-AF65-F5344CB8AC3E}">
        <p14:creationId xmlns:p14="http://schemas.microsoft.com/office/powerpoint/2010/main" val="1917545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14</a:t>
            </a:fld>
            <a:endParaRPr lang="fi-FI"/>
          </a:p>
        </p:txBody>
      </p:sp>
    </p:spTree>
    <p:extLst>
      <p:ext uri="{BB962C8B-B14F-4D97-AF65-F5344CB8AC3E}">
        <p14:creationId xmlns:p14="http://schemas.microsoft.com/office/powerpoint/2010/main" val="2724671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64B4A2A-B6C3-4423-87B3-B387B0B19062}" type="slidenum">
              <a:rPr lang="fi-FI" smtClean="0"/>
              <a:pPr/>
              <a:t>16</a:t>
            </a:fld>
            <a:endParaRPr lang="fi-FI"/>
          </a:p>
        </p:txBody>
      </p:sp>
    </p:spTree>
    <p:extLst>
      <p:ext uri="{BB962C8B-B14F-4D97-AF65-F5344CB8AC3E}">
        <p14:creationId xmlns:p14="http://schemas.microsoft.com/office/powerpoint/2010/main" val="2969473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64B4A2A-B6C3-4423-87B3-B387B0B19062}" type="slidenum">
              <a:rPr lang="fi-FI" smtClean="0"/>
              <a:pPr/>
              <a:t>17</a:t>
            </a:fld>
            <a:endParaRPr lang="fi-FI"/>
          </a:p>
        </p:txBody>
      </p:sp>
    </p:spTree>
    <p:extLst>
      <p:ext uri="{BB962C8B-B14F-4D97-AF65-F5344CB8AC3E}">
        <p14:creationId xmlns:p14="http://schemas.microsoft.com/office/powerpoint/2010/main" val="3475913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https://www.puuinfo.fi/sites/default/files/runkopes_2.0_osa_12_liittymadetaljikirjasto.pdf </a:t>
            </a:r>
          </a:p>
          <a:p>
            <a:r>
              <a:rPr lang="fi-FI"/>
              <a:t>https://www.youtube.com/watch?v=Q_jbq_BGH34 </a:t>
            </a:r>
          </a:p>
          <a:p>
            <a:r>
              <a:rPr lang="fi-FI"/>
              <a:t>https://www.youtube.com/watch?v=ZdA2DAyp4Do</a:t>
            </a:r>
          </a:p>
        </p:txBody>
      </p:sp>
      <p:sp>
        <p:nvSpPr>
          <p:cNvPr id="4" name="Dian numeron paikkamerkki 3"/>
          <p:cNvSpPr>
            <a:spLocks noGrp="1"/>
          </p:cNvSpPr>
          <p:nvPr>
            <p:ph type="sldNum" sz="quarter" idx="5"/>
          </p:nvPr>
        </p:nvSpPr>
        <p:spPr/>
        <p:txBody>
          <a:bodyPr/>
          <a:lstStyle/>
          <a:p>
            <a:fld id="{364B4A2A-B6C3-4423-87B3-B387B0B19062}" type="slidenum">
              <a:rPr lang="fi-FI" smtClean="0"/>
              <a:pPr/>
              <a:t>18</a:t>
            </a:fld>
            <a:endParaRPr lang="fi-FI"/>
          </a:p>
        </p:txBody>
      </p:sp>
    </p:spTree>
    <p:extLst>
      <p:ext uri="{BB962C8B-B14F-4D97-AF65-F5344CB8AC3E}">
        <p14:creationId xmlns:p14="http://schemas.microsoft.com/office/powerpoint/2010/main" val="2018539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22</a:t>
            </a:fld>
            <a:endParaRPr lang="fi-FI"/>
          </a:p>
        </p:txBody>
      </p:sp>
    </p:spTree>
    <p:extLst>
      <p:ext uri="{BB962C8B-B14F-4D97-AF65-F5344CB8AC3E}">
        <p14:creationId xmlns:p14="http://schemas.microsoft.com/office/powerpoint/2010/main" val="111747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err="1"/>
              <a:t>Isover</a:t>
            </a:r>
            <a:r>
              <a:rPr lang="fi-FI"/>
              <a:t> </a:t>
            </a:r>
            <a:r>
              <a:rPr lang="fi-FI" err="1"/>
              <a:t>vario</a:t>
            </a:r>
            <a:r>
              <a:rPr lang="fi-FI"/>
              <a:t> KM </a:t>
            </a:r>
            <a:r>
              <a:rPr lang="fi-FI" err="1"/>
              <a:t>Duplex</a:t>
            </a:r>
            <a:r>
              <a:rPr lang="fi-FI"/>
              <a:t> UV vesihöyrynvastus on riippuvainen ympäristön kosteudesta: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t>alhainen ilman suhteellinen kosteus Z=200 x 10³ s/m (sd = 5m)</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t>korkea ilman suhteellinen kosteus Z=12 x 10³ s/m (sd = 0.2)</a:t>
            </a:r>
          </a:p>
        </p:txBody>
      </p:sp>
      <p:sp>
        <p:nvSpPr>
          <p:cNvPr id="4" name="Dian numeron paikkamerkki 3"/>
          <p:cNvSpPr>
            <a:spLocks noGrp="1"/>
          </p:cNvSpPr>
          <p:nvPr>
            <p:ph type="sldNum" sz="quarter" idx="5"/>
          </p:nvPr>
        </p:nvSpPr>
        <p:spPr/>
        <p:txBody>
          <a:bodyPr/>
          <a:lstStyle/>
          <a:p>
            <a:fld id="{364B4A2A-B6C3-4423-87B3-B387B0B19062}" type="slidenum">
              <a:rPr lang="fi-FI" smtClean="0"/>
              <a:pPr/>
              <a:t>23</a:t>
            </a:fld>
            <a:endParaRPr lang="fi-FI"/>
          </a:p>
        </p:txBody>
      </p:sp>
    </p:spTree>
    <p:extLst>
      <p:ext uri="{BB962C8B-B14F-4D97-AF65-F5344CB8AC3E}">
        <p14:creationId xmlns:p14="http://schemas.microsoft.com/office/powerpoint/2010/main" val="231268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64B4A2A-B6C3-4423-87B3-B387B0B19062}" type="slidenum">
              <a:rPr lang="fi-FI" smtClean="0"/>
              <a:pPr/>
              <a:t>25</a:t>
            </a:fld>
            <a:endParaRPr lang="fi-FI"/>
          </a:p>
        </p:txBody>
      </p:sp>
    </p:spTree>
    <p:extLst>
      <p:ext uri="{BB962C8B-B14F-4D97-AF65-F5344CB8AC3E}">
        <p14:creationId xmlns:p14="http://schemas.microsoft.com/office/powerpoint/2010/main" val="2678540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64B4A2A-B6C3-4423-87B3-B387B0B19062}" type="slidenum">
              <a:rPr lang="fi-FI" smtClean="0"/>
              <a:pPr/>
              <a:t>26</a:t>
            </a:fld>
            <a:endParaRPr lang="fi-FI"/>
          </a:p>
        </p:txBody>
      </p:sp>
    </p:spTree>
    <p:extLst>
      <p:ext uri="{BB962C8B-B14F-4D97-AF65-F5344CB8AC3E}">
        <p14:creationId xmlns:p14="http://schemas.microsoft.com/office/powerpoint/2010/main" val="250871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Höyrynsulkuteippejä </a:t>
            </a:r>
            <a:r>
              <a:rPr lang="fi-FI" err="1"/>
              <a:t>Prof</a:t>
            </a:r>
            <a:r>
              <a:rPr lang="fi-FI"/>
              <a:t>, </a:t>
            </a:r>
            <a:r>
              <a:rPr lang="fi-FI" err="1"/>
              <a:t>Telrak</a:t>
            </a:r>
            <a:r>
              <a:rPr lang="fi-FI"/>
              <a:t>, </a:t>
            </a:r>
            <a:r>
              <a:rPr lang="fi-FI" err="1"/>
              <a:t>Tesa</a:t>
            </a:r>
            <a:r>
              <a:rPr lang="fi-FI"/>
              <a:t>, Tescon, </a:t>
            </a:r>
          </a:p>
        </p:txBody>
      </p:sp>
      <p:sp>
        <p:nvSpPr>
          <p:cNvPr id="4" name="Slide Number Placeholder 3"/>
          <p:cNvSpPr>
            <a:spLocks noGrp="1"/>
          </p:cNvSpPr>
          <p:nvPr>
            <p:ph type="sldNum" sz="quarter" idx="10"/>
          </p:nvPr>
        </p:nvSpPr>
        <p:spPr/>
        <p:txBody>
          <a:bodyPr/>
          <a:lstStyle/>
          <a:p>
            <a:fld id="{364B4A2A-B6C3-4423-87B3-B387B0B19062}" type="slidenum">
              <a:rPr lang="fi-FI" smtClean="0"/>
              <a:pPr/>
              <a:t>27</a:t>
            </a:fld>
            <a:endParaRPr lang="fi-FI"/>
          </a:p>
        </p:txBody>
      </p:sp>
    </p:spTree>
    <p:extLst>
      <p:ext uri="{BB962C8B-B14F-4D97-AF65-F5344CB8AC3E}">
        <p14:creationId xmlns:p14="http://schemas.microsoft.com/office/powerpoint/2010/main" val="387492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3</a:t>
            </a:fld>
            <a:endParaRPr lang="fi-FI"/>
          </a:p>
        </p:txBody>
      </p:sp>
    </p:spTree>
    <p:extLst>
      <p:ext uri="{BB962C8B-B14F-4D97-AF65-F5344CB8AC3E}">
        <p14:creationId xmlns:p14="http://schemas.microsoft.com/office/powerpoint/2010/main" val="3191377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28</a:t>
            </a:fld>
            <a:endParaRPr lang="fi-FI"/>
          </a:p>
        </p:txBody>
      </p:sp>
    </p:spTree>
    <p:extLst>
      <p:ext uri="{BB962C8B-B14F-4D97-AF65-F5344CB8AC3E}">
        <p14:creationId xmlns:p14="http://schemas.microsoft.com/office/powerpoint/2010/main" val="1759972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29</a:t>
            </a:fld>
            <a:endParaRPr lang="fi-FI"/>
          </a:p>
        </p:txBody>
      </p:sp>
    </p:spTree>
    <p:extLst>
      <p:ext uri="{BB962C8B-B14F-4D97-AF65-F5344CB8AC3E}">
        <p14:creationId xmlns:p14="http://schemas.microsoft.com/office/powerpoint/2010/main" val="3515909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30</a:t>
            </a:fld>
            <a:endParaRPr lang="fi-FI"/>
          </a:p>
        </p:txBody>
      </p:sp>
    </p:spTree>
    <p:extLst>
      <p:ext uri="{BB962C8B-B14F-4D97-AF65-F5344CB8AC3E}">
        <p14:creationId xmlns:p14="http://schemas.microsoft.com/office/powerpoint/2010/main" val="1892428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33</a:t>
            </a:fld>
            <a:endParaRPr lang="fi-FI"/>
          </a:p>
        </p:txBody>
      </p:sp>
    </p:spTree>
    <p:extLst>
      <p:ext uri="{BB962C8B-B14F-4D97-AF65-F5344CB8AC3E}">
        <p14:creationId xmlns:p14="http://schemas.microsoft.com/office/powerpoint/2010/main" val="3206755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i-FI"/>
              <a:t>Puurankarakenteiden läpiviennit, kun rakenteen höyrynsulkuna on kalvo.</a:t>
            </a:r>
          </a:p>
          <a:p>
            <a:pPr lvl="0"/>
            <a:r>
              <a:rPr lang="fi-FI"/>
              <a:t>Soveltuu erityisen hyvin tapauksiin, joissa monta putkea läpäisee höyrynsulun samalta alueelta.</a:t>
            </a:r>
          </a:p>
          <a:p>
            <a:pPr lvl="0"/>
            <a:r>
              <a:rPr lang="fi-FI"/>
              <a:t>Vaahdotusuran tulee olla yli 10 mm leveä, jotta vaahdotus saadaan hyvin levyjen takareunaan saakka.</a:t>
            </a:r>
          </a:p>
          <a:p>
            <a:pPr lvl="0"/>
            <a:r>
              <a:rPr lang="fi-FI"/>
              <a:t>Kahdella levyllä toteutettu ratkaisu sopii kohteisiin, joissa läpivientien tarkat paikat tiedetään etukäteen.</a:t>
            </a:r>
          </a:p>
          <a:p>
            <a:pPr lvl="0"/>
            <a:endParaRPr lang="fi-FI"/>
          </a:p>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34</a:t>
            </a:fld>
            <a:endParaRPr lang="fi-FI"/>
          </a:p>
        </p:txBody>
      </p:sp>
    </p:spTree>
    <p:extLst>
      <p:ext uri="{BB962C8B-B14F-4D97-AF65-F5344CB8AC3E}">
        <p14:creationId xmlns:p14="http://schemas.microsoft.com/office/powerpoint/2010/main" val="611768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Yläpohjan höyrynsulkuna on solumuovieristyslevy tai höyrynsulkukalvo.</a:t>
            </a:r>
          </a:p>
          <a:p>
            <a:pPr marL="0" marR="0" indent="0" algn="l" defTabSz="914400" rtl="0" eaLnBrk="1" fontAlgn="auto" latinLnBrk="0" hangingPunct="1">
              <a:lnSpc>
                <a:spcPct val="100000"/>
              </a:lnSpc>
              <a:spcBef>
                <a:spcPts val="0"/>
              </a:spcBef>
              <a:spcAft>
                <a:spcPts val="0"/>
              </a:spcAft>
              <a:buClrTx/>
              <a:buSzTx/>
              <a:buFontTx/>
              <a:buNone/>
              <a:tabLst/>
              <a:defRPr/>
            </a:pPr>
            <a:r>
              <a:rPr lang="fi-FI"/>
              <a:t>Jokaiselle läpivientiputkelle tarvitaan oma tiivistyskaistansa.</a:t>
            </a:r>
          </a:p>
          <a:p>
            <a:pPr marL="0" marR="0" indent="0" algn="l" defTabSz="914400" rtl="0" eaLnBrk="1" fontAlgn="auto" latinLnBrk="0" hangingPunct="1">
              <a:lnSpc>
                <a:spcPct val="100000"/>
              </a:lnSpc>
              <a:spcBef>
                <a:spcPts val="0"/>
              </a:spcBef>
              <a:spcAft>
                <a:spcPts val="0"/>
              </a:spcAft>
              <a:buClrTx/>
              <a:buSzTx/>
              <a:buFontTx/>
              <a:buNone/>
              <a:tabLst/>
              <a:defRPr/>
            </a:pPr>
            <a:r>
              <a:rPr lang="fi-FI"/>
              <a:t>Rungon painumavara otetaan huomioon.</a:t>
            </a:r>
          </a:p>
          <a:p>
            <a:pPr marL="0" marR="0" indent="0" algn="l" defTabSz="914400" rtl="0" eaLnBrk="1" fontAlgn="auto" latinLnBrk="0" hangingPunct="1">
              <a:lnSpc>
                <a:spcPct val="100000"/>
              </a:lnSpc>
              <a:spcBef>
                <a:spcPts val="0"/>
              </a:spcBef>
              <a:spcAft>
                <a:spcPts val="0"/>
              </a:spcAft>
              <a:buClrTx/>
              <a:buSzTx/>
              <a:buFontTx/>
              <a:buNone/>
              <a:tabLst/>
              <a:defRPr/>
            </a:pPr>
            <a:r>
              <a:rPr lang="fi-FI"/>
              <a:t>Teipin pitää olla riittävän tartuntakyvyn ja pitkäaikaiskestävä.</a:t>
            </a:r>
          </a:p>
          <a:p>
            <a:pPr marL="0" marR="0" indent="0" algn="l" defTabSz="914400" rtl="0" eaLnBrk="1" fontAlgn="auto" latinLnBrk="0" hangingPunct="1">
              <a:lnSpc>
                <a:spcPct val="100000"/>
              </a:lnSpc>
              <a:spcBef>
                <a:spcPts val="0"/>
              </a:spcBef>
              <a:spcAft>
                <a:spcPts val="0"/>
              </a:spcAft>
              <a:buClrTx/>
              <a:buSzTx/>
              <a:buFontTx/>
              <a:buNone/>
              <a:tabLst/>
              <a:defRPr/>
            </a:pPr>
            <a:endParaRPr lang="fi-FI"/>
          </a:p>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35</a:t>
            </a:fld>
            <a:endParaRPr lang="fi-FI"/>
          </a:p>
        </p:txBody>
      </p:sp>
    </p:spTree>
    <p:extLst>
      <p:ext uri="{BB962C8B-B14F-4D97-AF65-F5344CB8AC3E}">
        <p14:creationId xmlns:p14="http://schemas.microsoft.com/office/powerpoint/2010/main" val="2176672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Ympäristöministeriön asetuksen 745/2017 mukaan "</a:t>
            </a:r>
            <a:r>
              <a:rPr lang="fi-FI" dirty="0" err="1"/>
              <a:t>Pääsuunnittelijan</a:t>
            </a:r>
            <a:r>
              <a:rPr lang="fi-FI" dirty="0"/>
              <a:t>, rakennesuunnittelijan ja erityissuunnittelijan on </a:t>
            </a:r>
            <a:r>
              <a:rPr lang="fi-FI" dirty="0" err="1"/>
              <a:t>tehtäviensa</a:t>
            </a:r>
            <a:r>
              <a:rPr lang="fi-FI" dirty="0"/>
              <a:t>̈ mukaisesti suunniteltava savupiippu </a:t>
            </a:r>
            <a:r>
              <a:rPr lang="fi-FI" dirty="0" err="1"/>
              <a:t>läpivienteineen</a:t>
            </a:r>
            <a:r>
              <a:rPr lang="fi-FI" dirty="0"/>
              <a:t>, sen perustus tai muu alusrakenne, kannatus ja pystysuoruus </a:t>
            </a:r>
            <a:r>
              <a:rPr lang="fi-FI" dirty="0" err="1"/>
              <a:t>seka</a:t>
            </a:r>
            <a:r>
              <a:rPr lang="fi-FI" dirty="0"/>
              <a:t>̈ puhdistusluukut ja yhdys- </a:t>
            </a:r>
            <a:r>
              <a:rPr lang="fi-FI" dirty="0" err="1"/>
              <a:t>seka</a:t>
            </a:r>
            <a:r>
              <a:rPr lang="fi-FI" dirty="0"/>
              <a:t>̈ liitinhormit ja </a:t>
            </a:r>
            <a:r>
              <a:rPr lang="fi-FI" dirty="0" err="1"/>
              <a:t>lisälaitteet</a:t>
            </a:r>
            <a:r>
              <a:rPr lang="fi-FI" dirty="0"/>
              <a:t> siten, </a:t>
            </a:r>
            <a:r>
              <a:rPr lang="fi-FI" dirty="0" err="1"/>
              <a:t>etta</a:t>
            </a:r>
            <a:r>
              <a:rPr lang="fi-FI" dirty="0"/>
              <a:t>̈ saavutetaan siihen liitetyn tulisijan toiminnan tarvitsema veto, rakenteellinen </a:t>
            </a:r>
            <a:r>
              <a:rPr lang="fi-FI" dirty="0" err="1"/>
              <a:t>kestävyys</a:t>
            </a:r>
            <a:r>
              <a:rPr lang="fi-FI" dirty="0"/>
              <a:t>, tiiveys ja </a:t>
            </a:r>
            <a:r>
              <a:rPr lang="fi-FI" dirty="0" err="1"/>
              <a:t>käyttöika</a:t>
            </a:r>
            <a:r>
              <a:rPr lang="fi-FI" dirty="0"/>
              <a:t>̈.” - eli jokaisesta kohteesta tulisi tehdä kohdekohtainen kuva, jossa on huomioitu myös tulisija ja siihen kytkettävä savupiippu. </a:t>
            </a:r>
          </a:p>
          <a:p>
            <a:endParaRPr lang="fi-FI" dirty="0">
              <a:effectLst/>
            </a:endParaRPr>
          </a:p>
          <a:p>
            <a:r>
              <a:rPr lang="fi-FI" dirty="0"/>
              <a:t>Hormin ympärillä kaikkien materiaalien on oltava suojaetäisyyden verran A1-luokan palamatonta</a:t>
            </a:r>
            <a:r>
              <a:rPr lang="fi-FI" baseline="0" dirty="0"/>
              <a:t> materiaalia. Suojaetäisyys on 100 mm ellei hormivalmistaja ilmoita toisin suoritustasoilmoituksella (</a:t>
            </a:r>
            <a:r>
              <a:rPr lang="fi-FI" baseline="0" dirty="0" err="1"/>
              <a:t>DoP</a:t>
            </a:r>
            <a:r>
              <a:rPr lang="fi-FI" baseline="0" dirty="0"/>
              <a:t>). Uusiin savupiippuihin vaaditaan savupiippusuunnitelma rakennusluvassa. Korjauskohteissa voidaan noudattaa rakentamisajankohdan määräyksiä ympäröivissä rakenteissa. Uuden savuhormin asentaminen korjauskohteessa tehdään uusien asetusten mukaisesti. Savupiippua korjatessa on säädökset selvitettävä rakennusvalvonnasta.</a:t>
            </a:r>
          </a:p>
          <a:p>
            <a:endParaRPr lang="fi-FI" baseline="0" dirty="0"/>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Ympäristöministeriön asetus savupiippujen rakenteista ja paloturvallisuudesta 745/2017</a:t>
            </a:r>
          </a:p>
          <a:p>
            <a:r>
              <a:rPr lang="fi-FI" sz="1200" b="0" i="0" u="none" strike="noStrike" kern="1200" baseline="0" dirty="0">
                <a:solidFill>
                  <a:schemeClr val="tx1"/>
                </a:solidFill>
                <a:latin typeface="+mn-lt"/>
                <a:ea typeface="+mn-ea"/>
                <a:cs typeface="+mn-cs"/>
              </a:rPr>
              <a:t>6 § </a:t>
            </a:r>
            <a:r>
              <a:rPr lang="fi-FI" sz="1200" b="0" i="1" u="none" strike="noStrike" kern="1200" baseline="0" dirty="0">
                <a:solidFill>
                  <a:schemeClr val="tx1"/>
                </a:solidFill>
                <a:latin typeface="+mn-lt"/>
                <a:ea typeface="+mn-ea"/>
                <a:cs typeface="+mn-cs"/>
              </a:rPr>
              <a:t>Paikalla muurattujen ja rakennettujen sekä muiden ei sarjavalmisteisten savupiippujen suojaetäisyydet ja läpiviennit </a:t>
            </a:r>
          </a:p>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Paikalla muuratun tai rakennetun tai muualla valmistetun ei sarjavalmisteisen savupiipun ja rakennusosan välissä on oltava vähintään 20 millimetrin liikuntaväli, joka on täytettävä tarkoitukseen sopivalla A1 luokan tarvikkeella. Liikuntavälin leveyttä määritettäessä on rakennesuunnittelussa otettava huomioon viereisten rakenteiden käyttötilan mukaiset muodonmuutokset suhteessa savupiippuun. Lämmöneristetyn seinän ja savupiipun väliin on jätettävä vähintään 50 millimetrin tuulettuva väli vaikka tarvittava suojaetäisyys tai liikuntaväli olisi pienempi. Muiden kuin A1 luokan tarvikkeista valmistettujen rakennusosien ja tarvikkeiden on oltava vähintään 100 millimetrin etäisyydellä savupiipun ulkopinnasta. Väli- tai yläpohjan tai seinän läpimenokohtaan sekä seinän liittymäkohtaan on asennettava vähintään 100 millimetriä paksu lämpöä eristävä kerros soveltuvaa A1 luokan tarviketta. Jos savupiipun muuratun seinämän paksuus on vähintään 230 millimetriä ja yhteen savuhormiin kytkettyihin tulisijoihin viety lämpöteho on yhteensä enintään 60 kilowattia, edellä mainittua 100 milli-metrin etäisyyttä ja A1 luokan tarvikkeesta tehtyä lämpöä eristävää kerrosta ei tarvita. Lämmöneristeen on läpiviennin kohdalla oltava A1 luokan tarviketta ja sen paksuus 200 millimetrin leveydeltä enintään 200 millimetriä, jos muunlaisen ratkaisun kelpoisuutta ei osoiteta koetuloksilla tai laskentamenetelmällä, joka on verifioitu kokeiden perusteella. Leveys on mitattava toisen momentin mukaisen lämmöneristeen ulkopinnasta. Alueen on oltava roskilta ja muulta palavalta irtonaiselta materiaalilta suojattu. Ei sarjavalmisteisen metallisen tai käyttötarkoitukseen kelpoisesta A1 luokan tarvikkeesta rakennettavan savupiipun suunnitteluun sovelletaan lisäksi 4 ja 5 §:</a:t>
            </a:r>
            <a:r>
              <a:rPr lang="fi-FI" sz="1200" b="0" i="0" u="none" strike="noStrike" kern="1200" baseline="0" dirty="0" err="1">
                <a:solidFill>
                  <a:schemeClr val="tx1"/>
                </a:solidFill>
                <a:latin typeface="+mn-lt"/>
                <a:ea typeface="+mn-ea"/>
                <a:cs typeface="+mn-cs"/>
              </a:rPr>
              <a:t>ää</a:t>
            </a:r>
            <a:r>
              <a:rPr lang="fi-FI" sz="1200" b="0" i="0" u="none" strike="noStrike" kern="1200" baseline="0" dirty="0">
                <a:solidFill>
                  <a:schemeClr val="tx1"/>
                </a:solidFill>
                <a:latin typeface="+mn-lt"/>
                <a:ea typeface="+mn-ea"/>
                <a:cs typeface="+mn-cs"/>
              </a:rPr>
              <a:t>.</a:t>
            </a:r>
          </a:p>
          <a:p>
            <a:endParaRPr lang="fi-FI" dirty="0"/>
          </a:p>
          <a:p>
            <a:r>
              <a:rPr lang="fi-FI" b="1" dirty="0"/>
              <a:t>Tiiliteollisuus: Tiilipiipun yläpohjarakenteen läpivienti – puuristikko</a:t>
            </a:r>
          </a:p>
          <a:p>
            <a:r>
              <a:rPr lang="fi-FI" dirty="0"/>
              <a:t>Tiilipiipun yläpohjarakenteen läpivientikohdassa voidaan poiketa asetuksen 745/2017 6 §:n läpivientiratkaisusta, kun läpivientikohtaan asennetaan 120 mm paksuinen (20+50+50mm) A1-luokan läpiviennin palosuojaeriste, jonka korkeus on vähintään 100 mm korkeampi kuin yläpohjan lämmön eristeen, kuten esimerkiksi puhallusvillan, korkeus. Palosuojaeristeeksi käyvät mm. PAROC FPS 17 palosuojaeristelevy ja Saint-Gobain </a:t>
            </a:r>
            <a:r>
              <a:rPr lang="fi-FI" dirty="0" err="1"/>
              <a:t>FireProtect</a:t>
            </a:r>
            <a:r>
              <a:rPr lang="fi-FI" dirty="0"/>
              <a:t> 150 -palosuojaeristelevy. Muiden vastaavanlaisten tuotteiden soveltuvuus läpiviennin palosuojaeristeeksi tulee osoittaa testaamalla tai laskentamenetelmällä, joka on verifioitu kokeiden perusteella. </a:t>
            </a:r>
          </a:p>
          <a:p>
            <a:r>
              <a:rPr lang="fi-FI" dirty="0"/>
              <a:t>Jos savupiipun muuratun seinämän paksuus on vähintään 230 millimetriä ja yhteen savuhormiin kytkettyihin tulisijoihin viety lämpöteho on yhteensä enintään 60 kilowattia, edellä mainittua 100 millimetrin etäisyyttä ja A1-luokan tarvikkeesta tehtyä lämpöä eristävää kerrosta ei tarvita.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B4A2A-B6C3-4423-87B3-B387B0B19062}" type="slidenum">
              <a:rPr kumimoji="0" lang="fi-FI" sz="900" b="0" i="0" u="none" strike="noStrike" kern="1200" cap="none" spc="0" normalizeH="0" baseline="0" noProof="0" smtClean="0">
                <a:ln>
                  <a:noFill/>
                </a:ln>
                <a:solidFill>
                  <a:srgbClr val="005CA8"/>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i-FI" sz="900" b="0" i="0" u="none" strike="noStrike" kern="1200" cap="none" spc="0" normalizeH="0" baseline="0" noProof="0">
              <a:ln>
                <a:noFill/>
              </a:ln>
              <a:solidFill>
                <a:srgbClr val="005CA8"/>
              </a:solidFill>
              <a:effectLst/>
              <a:uLnTx/>
              <a:uFillTx/>
              <a:latin typeface="Arial"/>
              <a:ea typeface="+mn-ea"/>
              <a:cs typeface="+mn-cs"/>
            </a:endParaRPr>
          </a:p>
        </p:txBody>
      </p:sp>
    </p:spTree>
    <p:extLst>
      <p:ext uri="{BB962C8B-B14F-4D97-AF65-F5344CB8AC3E}">
        <p14:creationId xmlns:p14="http://schemas.microsoft.com/office/powerpoint/2010/main" val="2495252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Ympäristöministeriön asetuksen 745/2017 mukaan "</a:t>
            </a:r>
            <a:r>
              <a:rPr lang="fi-FI" dirty="0" err="1"/>
              <a:t>Pääsuunnittelijan</a:t>
            </a:r>
            <a:r>
              <a:rPr lang="fi-FI" dirty="0"/>
              <a:t>, rakennesuunnittelijan ja erityissuunnittelijan on </a:t>
            </a:r>
            <a:r>
              <a:rPr lang="fi-FI" dirty="0" err="1"/>
              <a:t>tehtäviensa</a:t>
            </a:r>
            <a:r>
              <a:rPr lang="fi-FI" dirty="0"/>
              <a:t>̈ mukaisesti suunniteltava savupiippu </a:t>
            </a:r>
            <a:r>
              <a:rPr lang="fi-FI" dirty="0" err="1"/>
              <a:t>läpivienteineen</a:t>
            </a:r>
            <a:r>
              <a:rPr lang="fi-FI" dirty="0"/>
              <a:t>, sen perustus tai muu alusrakenne, kannatus ja pystysuoruus </a:t>
            </a:r>
            <a:r>
              <a:rPr lang="fi-FI" dirty="0" err="1"/>
              <a:t>seka</a:t>
            </a:r>
            <a:r>
              <a:rPr lang="fi-FI" dirty="0"/>
              <a:t>̈ puhdistusluukut ja yhdys- </a:t>
            </a:r>
            <a:r>
              <a:rPr lang="fi-FI" dirty="0" err="1"/>
              <a:t>seka</a:t>
            </a:r>
            <a:r>
              <a:rPr lang="fi-FI" dirty="0"/>
              <a:t>̈ liitinhormit ja </a:t>
            </a:r>
            <a:r>
              <a:rPr lang="fi-FI" dirty="0" err="1"/>
              <a:t>lisälaitteet</a:t>
            </a:r>
            <a:r>
              <a:rPr lang="fi-FI" dirty="0"/>
              <a:t> siten, </a:t>
            </a:r>
            <a:r>
              <a:rPr lang="fi-FI" dirty="0" err="1"/>
              <a:t>etta</a:t>
            </a:r>
            <a:r>
              <a:rPr lang="fi-FI" dirty="0"/>
              <a:t>̈ saavutetaan siihen liitetyn tulisijan toiminnan tarvitsema veto, rakenteellinen </a:t>
            </a:r>
            <a:r>
              <a:rPr lang="fi-FI" dirty="0" err="1"/>
              <a:t>kestävyys</a:t>
            </a:r>
            <a:r>
              <a:rPr lang="fi-FI" dirty="0"/>
              <a:t>, tiiveys ja </a:t>
            </a:r>
            <a:r>
              <a:rPr lang="fi-FI" dirty="0" err="1"/>
              <a:t>käyttöika</a:t>
            </a:r>
            <a:r>
              <a:rPr lang="fi-FI" dirty="0"/>
              <a:t>̈.” - eli jokaisesta kohteesta tulisi tehdä kohdekohtainen kuva, jossa on huomioitu myös tulisija ja siihen kytkettävä savupiippu. </a:t>
            </a:r>
          </a:p>
          <a:p>
            <a:endParaRPr lang="fi-FI" dirty="0"/>
          </a:p>
          <a:p>
            <a:r>
              <a:rPr lang="fi-FI" dirty="0"/>
              <a:t>Hormin ympärillä kaikkien materiaalien on oltava suojaetäisyyden verran A1-luokan palamatonta</a:t>
            </a:r>
            <a:r>
              <a:rPr lang="fi-FI" baseline="0" dirty="0"/>
              <a:t> materiaalia. Suojaetäisyys on 100 mm ellei hormivalmistaja ilmoita toisin suoritustasoilmoituksella (</a:t>
            </a:r>
            <a:r>
              <a:rPr lang="fi-FI" baseline="0" dirty="0" err="1"/>
              <a:t>DoP</a:t>
            </a:r>
            <a:r>
              <a:rPr lang="fi-FI" baseline="0" dirty="0"/>
              <a:t>). Uusiin savupiippuihin vaaditaan savupiippusuunnitelma rakennusluvassa. Korjauskohteissa voidaan noudattaa rakentamisajankohdan määräyksiä ympäröivissä rakenteissa. Uuden savuhormin asentaminen korjauskohteessa tehdään uusien asetusten mukaisesti. Savupiippua korjatessa on säädökset selvitettävä rakennusvalvonnasta.</a:t>
            </a:r>
          </a:p>
          <a:p>
            <a:endParaRPr lang="fi-FI" baseline="0" dirty="0"/>
          </a:p>
          <a:p>
            <a:r>
              <a:rPr lang="fi-FI" sz="1200" b="0" i="0" u="none" strike="noStrike" kern="1200" baseline="0" dirty="0">
                <a:solidFill>
                  <a:schemeClr val="tx1"/>
                </a:solidFill>
                <a:latin typeface="+mn-lt"/>
                <a:ea typeface="+mn-ea"/>
                <a:cs typeface="+mn-cs"/>
              </a:rPr>
              <a:t>CE-merkittyjen savupiippujen suojaetäisyydet on määritelty standardin mukaan ja ne on kerrottu savupiippujen asennusohjeissa. Suojaetäisyydellä (savupiipun vierellä läpivientien kohdalla, valmistajan ilmoittaman suojaetäisyyden sisällä) käytetään vain A1 luokan rakennustarvikkeita (esim. höyrynsulku, kattolevytys, vesikate) tai kyseisen CE-merkityn savupiipun asennusohjeiden yhteyteen hyväksytysti voimassaolevien standardien mukaan testattuja tuotteita. </a:t>
            </a:r>
            <a:endParaRPr lang="fi-FI" baseline="0" dirty="0"/>
          </a:p>
          <a:p>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B4A2A-B6C3-4423-87B3-B387B0B19062}" type="slidenum">
              <a:rPr kumimoji="0" lang="fi-FI" sz="900" b="0" i="0" u="none" strike="noStrike" kern="1200" cap="none" spc="0" normalizeH="0" baseline="0" noProof="0" smtClean="0">
                <a:ln>
                  <a:noFill/>
                </a:ln>
                <a:solidFill>
                  <a:srgbClr val="005CA8"/>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i-FI" sz="900" b="0" i="0" u="none" strike="noStrike" kern="1200" cap="none" spc="0" normalizeH="0" baseline="0" noProof="0">
              <a:ln>
                <a:noFill/>
              </a:ln>
              <a:solidFill>
                <a:srgbClr val="005CA8"/>
              </a:solidFill>
              <a:effectLst/>
              <a:uLnTx/>
              <a:uFillTx/>
              <a:latin typeface="Arial"/>
              <a:ea typeface="+mn-ea"/>
              <a:cs typeface="+mn-cs"/>
            </a:endParaRPr>
          </a:p>
        </p:txBody>
      </p:sp>
    </p:spTree>
    <p:extLst>
      <p:ext uri="{BB962C8B-B14F-4D97-AF65-F5344CB8AC3E}">
        <p14:creationId xmlns:p14="http://schemas.microsoft.com/office/powerpoint/2010/main" val="3179147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Ympäristöministeriön asetuksen mukaan "</a:t>
            </a:r>
            <a:r>
              <a:rPr lang="fi-FI" dirty="0" err="1"/>
              <a:t>Pääsuunnittelijan</a:t>
            </a:r>
            <a:r>
              <a:rPr lang="fi-FI" dirty="0"/>
              <a:t>, rakennesuunnittelijan ja erityissuunnittelijan on </a:t>
            </a:r>
            <a:r>
              <a:rPr lang="fi-FI" dirty="0" err="1"/>
              <a:t>tehtäviensa</a:t>
            </a:r>
            <a:r>
              <a:rPr lang="fi-FI" dirty="0"/>
              <a:t>̈ mukaisesti suunniteltava savupiippu </a:t>
            </a:r>
            <a:r>
              <a:rPr lang="fi-FI" dirty="0" err="1"/>
              <a:t>läpivienteineen</a:t>
            </a:r>
            <a:r>
              <a:rPr lang="fi-FI" dirty="0"/>
              <a:t>, sen perustus tai muu alusrakenne, kannatus ja pystysuoruus </a:t>
            </a:r>
            <a:r>
              <a:rPr lang="fi-FI" dirty="0" err="1"/>
              <a:t>seka</a:t>
            </a:r>
            <a:r>
              <a:rPr lang="fi-FI" dirty="0"/>
              <a:t>̈ puhdistusluukut ja yhdys- </a:t>
            </a:r>
            <a:r>
              <a:rPr lang="fi-FI" dirty="0" err="1"/>
              <a:t>seka</a:t>
            </a:r>
            <a:r>
              <a:rPr lang="fi-FI" dirty="0"/>
              <a:t>̈ liitinhormit ja </a:t>
            </a:r>
            <a:r>
              <a:rPr lang="fi-FI" dirty="0" err="1"/>
              <a:t>lisälaitteet</a:t>
            </a:r>
            <a:r>
              <a:rPr lang="fi-FI" dirty="0"/>
              <a:t> siten, </a:t>
            </a:r>
            <a:r>
              <a:rPr lang="fi-FI" dirty="0" err="1"/>
              <a:t>etta</a:t>
            </a:r>
            <a:r>
              <a:rPr lang="fi-FI" dirty="0"/>
              <a:t>̈ saavutetaan siihen liitetyn tulisijan toiminnan tarvitsema veto, rakenteellinen </a:t>
            </a:r>
            <a:r>
              <a:rPr lang="fi-FI" dirty="0" err="1"/>
              <a:t>kestävyys</a:t>
            </a:r>
            <a:r>
              <a:rPr lang="fi-FI" dirty="0"/>
              <a:t>, tiiveys ja </a:t>
            </a:r>
            <a:r>
              <a:rPr lang="fi-FI" dirty="0" err="1"/>
              <a:t>käyttöika</a:t>
            </a:r>
            <a:r>
              <a:rPr lang="fi-FI" dirty="0"/>
              <a:t>̈.” - eli jokaisesta kohteesta tulisi tehdä kohdekohtainen kuva, jossa on huomioitu myös tulisija ja siihen kytkettävä savupiippu. </a:t>
            </a:r>
          </a:p>
          <a:p>
            <a:endParaRPr lang="fi-FI" dirty="0"/>
          </a:p>
          <a:p>
            <a:r>
              <a:rPr lang="fi-FI" dirty="0"/>
              <a:t>Hormin ympärillä kaikkien materiaalien on oltava suojaetäisyyden verran A1-luokan palamatonta</a:t>
            </a:r>
            <a:r>
              <a:rPr lang="fi-FI" baseline="0" dirty="0"/>
              <a:t> materiaalia. Suojaetäisyys on 100 mm ellei hormivalmistaja ilmoita toisin suoritustasoilmoituksella (</a:t>
            </a:r>
            <a:r>
              <a:rPr lang="fi-FI" baseline="0" dirty="0" err="1"/>
              <a:t>DoP</a:t>
            </a:r>
            <a:r>
              <a:rPr lang="fi-FI" baseline="0" dirty="0"/>
              <a:t>). Uusiin savupiippuihin vaaditaan savupiippusuunnitelma rakennusluvassa. Korjauskohteissa voidaan noudattaa rakentamisajankohdan määräyksiä ympäröivissä rakenteissa. Uuden savuhormin asentaminen korjauskohteessa tehdään uusien asetusten mukaisesti. Savupiippua korjatessa on säädökset selvitettävä rakennusvalvonnasta.</a:t>
            </a:r>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Ympäristöministeriön asetus savupiippujen rakenteista ja paloturvallisuudesta 745/2017</a:t>
            </a:r>
          </a:p>
          <a:p>
            <a:r>
              <a:rPr lang="fi-FI" sz="1200" b="0" i="0" u="none" strike="noStrike" kern="1200" baseline="0" dirty="0">
                <a:solidFill>
                  <a:schemeClr val="tx1"/>
                </a:solidFill>
                <a:latin typeface="+mn-lt"/>
                <a:ea typeface="+mn-ea"/>
                <a:cs typeface="+mn-cs"/>
              </a:rPr>
              <a:t>6 § </a:t>
            </a:r>
            <a:r>
              <a:rPr lang="fi-FI" sz="1200" b="0" i="1" u="none" strike="noStrike" kern="1200" baseline="0" dirty="0">
                <a:solidFill>
                  <a:schemeClr val="tx1"/>
                </a:solidFill>
                <a:latin typeface="+mn-lt"/>
                <a:ea typeface="+mn-ea"/>
                <a:cs typeface="+mn-cs"/>
              </a:rPr>
              <a:t>Paikalla muurattujen ja rakennettujen sekä muiden ei sarjavalmisteisten savupiippujen suojaetäisyydet ja läpiviennit </a:t>
            </a:r>
          </a:p>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Paikalla muuratun tai rakennetun tai muualla valmistetun ei sarjavalmisteisen savupiipun ja rakennusosan välissä on oltava vähintään 20 millimetrin liikuntaväli, joka on täytettävä tarkoitukseen sopivalla A1 luokan tarvikkeella. Liikuntavälin leveyttä määritettäessä on rakennesuunnittelussa otettava huomioon viereisten rakenteiden käyttötilan mukaiset muodonmuutokset suhteessa savupiippuun. Lämmöneristetyn seinän ja savupiipun väliin on jätettävä vähintään 50 millimetrin tuulettuva väli vaikka tarvittava suojaetäisyys tai lii-kuntaväli olisi pienempi. Muiden kuin A1 luokan tarvikkeista valmistettujen rakennusosien ja tarvikkeiden on oltava vähintään 100 millimetrin etäisyydellä savupiipun ulkopinnasta. Väli- tai yläpohjan tai seinän läpimenokohtaan sekä seinän liittymäkohtaan on asennettava vähintään 100 millimetriä paksu lämpöä eristävä kerros soveltuvaa A1 luokan tarviketta. Jos savupiipun muuratun seinämän paksuus on vähintään 230 millimetriä ja yhteen savuhormiin kytkettyihin tulisijoihin viety lämpöteho on yhteensä enintään 60 kilowattia, edellä mainittua 100 milli-metrin etäisyyttä ja A1 luokan tarvikkeesta tehtyä lämpöä eristävää kerrosta ei tarvita. Lämmöneristeen on läpiviennin kohdalla oltava A1 luokan tarviketta ja sen paksuus 200 millimetrin leveydeltä enintään 200 millimetriä, jos muunlaisen ratkaisun kelpoisuutta ei osoiteta koetuloksilla tai laskentamenetelmällä, joka on verifioitu kokeiden perusteella. Leveys on mitattava toisen momentin mukaisen lämmöneristeen ulkopinnasta. Alueen on oltava roskilta ja muulta palavalta irtonaiselta materiaalilta suojattu. Ei sarjavalmisteisen metallisen tai käyttötarkoitukseen kelpoisesta A1 luokan tarvikkeesta rakennettavan savupiipun suunnitteluun sovelletaan lisäksi 4 ja 5 §:</a:t>
            </a:r>
            <a:r>
              <a:rPr lang="fi-FI" sz="1200" b="0" i="0" u="none" strike="noStrike" kern="1200" baseline="0" dirty="0" err="1">
                <a:solidFill>
                  <a:schemeClr val="tx1"/>
                </a:solidFill>
                <a:latin typeface="+mn-lt"/>
                <a:ea typeface="+mn-ea"/>
                <a:cs typeface="+mn-cs"/>
              </a:rPr>
              <a:t>ää</a:t>
            </a:r>
            <a:r>
              <a:rPr lang="fi-FI" sz="1200" b="0" i="0" u="none" strike="noStrike" kern="1200" baseline="0" dirty="0">
                <a:solidFill>
                  <a:schemeClr val="tx1"/>
                </a:solidFill>
                <a:latin typeface="+mn-lt"/>
                <a:ea typeface="+mn-ea"/>
                <a:cs typeface="+mn-cs"/>
              </a:rPr>
              <a:t>.</a:t>
            </a:r>
          </a:p>
          <a:p>
            <a:endParaRPr lang="fi-FI" sz="1200" b="0" i="0" u="none" strike="noStrike" kern="1200" baseline="0" dirty="0">
              <a:solidFill>
                <a:schemeClr val="tx1"/>
              </a:solidFill>
              <a:latin typeface="+mn-lt"/>
              <a:ea typeface="+mn-ea"/>
              <a:cs typeface="+mn-cs"/>
            </a:endParaRPr>
          </a:p>
          <a:p>
            <a:r>
              <a:rPr lang="fi-FI" dirty="0"/>
              <a:t>Tiiliteollisuus: Tiilipiipun yläpohjarakenteen läpivienti – puuristikko</a:t>
            </a:r>
          </a:p>
          <a:p>
            <a:r>
              <a:rPr lang="fi-FI" dirty="0"/>
              <a:t>Tiilipiipun yläpohjarakenteen läpivientikohdassa voidaan poiketa asetuksen 745/2017 6 §:n läpivientiratkaisusta, kun läpivientikohtaan asennetaan 120 mm paksuinen (20+50+50mm) A1-luokan läpiviennin palosuojaeriste, jonka korkeus on vähintään 100 mm korkeampi kuin yläpohjan lämmön eristeen, kuten esimerkiksi puhallusvillan, korkeus. Palosuojaeristeeksi käyvät mm. PAROC FPS 17 palosuojaeristelevy ja Saint-Gobain </a:t>
            </a:r>
            <a:r>
              <a:rPr lang="fi-FI" dirty="0" err="1"/>
              <a:t>FireProtect</a:t>
            </a:r>
            <a:r>
              <a:rPr lang="fi-FI" dirty="0"/>
              <a:t> 150 -palosuojaeristelevy. Muiden vastaavanlaisten tuotteiden soveltuvuus läpiviennin palosuojaeristeeksi tulee osoittaa testaamalla tai laskentamenetelmällä, joka on verifioitu kokeiden perusteella. </a:t>
            </a:r>
          </a:p>
          <a:p>
            <a:r>
              <a:rPr lang="fi-FI" dirty="0"/>
              <a:t>Jos savupiipun muuratun seinämän paksuus on vähintään 230 millimetriä ja yhteen savuhormiin kytkettyihin tulisijoihin viety lämpöteho on yhteensä enintään 60 kilowattia, edellä mainittua 100 millimetrin etäisyyttä ja A1-luokan tarvikkeesta tehtyä lämpöä eristävää kerrosta ei tarvita.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B4A2A-B6C3-4423-87B3-B387B0B19062}" type="slidenum">
              <a:rPr kumimoji="0" lang="fi-FI" sz="900" b="0" i="0" u="none" strike="noStrike" kern="1200" cap="none" spc="0" normalizeH="0" baseline="0" noProof="0" smtClean="0">
                <a:ln>
                  <a:noFill/>
                </a:ln>
                <a:solidFill>
                  <a:srgbClr val="005CA8"/>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i-FI" sz="900" b="0" i="0" u="none" strike="noStrike" kern="1200" cap="none" spc="0" normalizeH="0" baseline="0" noProof="0">
              <a:ln>
                <a:noFill/>
              </a:ln>
              <a:solidFill>
                <a:srgbClr val="005CA8"/>
              </a:solidFill>
              <a:effectLst/>
              <a:uLnTx/>
              <a:uFillTx/>
              <a:latin typeface="Arial"/>
              <a:ea typeface="+mn-ea"/>
              <a:cs typeface="+mn-cs"/>
            </a:endParaRPr>
          </a:p>
        </p:txBody>
      </p:sp>
    </p:spTree>
    <p:extLst>
      <p:ext uri="{BB962C8B-B14F-4D97-AF65-F5344CB8AC3E}">
        <p14:creationId xmlns:p14="http://schemas.microsoft.com/office/powerpoint/2010/main" val="3138139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i-FI"/>
              <a:t>Savuhormin läpivienti puuyläpohjasta, kun rungon painumavara otetaan huomioon.</a:t>
            </a:r>
          </a:p>
          <a:p>
            <a:pPr lvl="0"/>
            <a:r>
              <a:rPr lang="fi-FI"/>
              <a:t>Yläpohjan höyrynsulkuna on höyrynsulkukalvo tai solumuovieristyslevy. Dian ratkaisua</a:t>
            </a:r>
            <a:r>
              <a:rPr lang="fi-FI" baseline="0"/>
              <a:t> voidaan soveltaa vain korjausrakentamisessa. Uusi savupiippuasetus estää ratkaisun käytön uudisrakentamisessa.</a:t>
            </a:r>
            <a:endParaRPr lang="fi-FI"/>
          </a:p>
          <a:p>
            <a:pPr lvl="0"/>
            <a:endParaRPr lang="fi-FI"/>
          </a:p>
          <a:p>
            <a:pPr marL="0" marR="0" lvl="0" indent="0" algn="l" defTabSz="914400" rtl="0" eaLnBrk="1" fontAlgn="auto" latinLnBrk="0" hangingPunct="1">
              <a:lnSpc>
                <a:spcPct val="100000"/>
              </a:lnSpc>
              <a:spcBef>
                <a:spcPts val="0"/>
              </a:spcBef>
              <a:spcAft>
                <a:spcPts val="0"/>
              </a:spcAft>
              <a:buClrTx/>
              <a:buSzTx/>
              <a:buFontTx/>
              <a:buNone/>
              <a:tabLst/>
              <a:defRPr/>
            </a:pPr>
            <a:r>
              <a:rPr lang="fi-FI" b="1"/>
              <a:t>Ympäristöministeriön asetus savupiippujen rakenteista ja paloturvallisuudesta 745/2017</a:t>
            </a:r>
          </a:p>
          <a:p>
            <a:r>
              <a:rPr lang="fi-FI" sz="1200" b="0" i="0" u="none" strike="noStrike" kern="1200" baseline="0">
                <a:solidFill>
                  <a:schemeClr val="tx1"/>
                </a:solidFill>
                <a:latin typeface="+mn-lt"/>
                <a:ea typeface="+mn-ea"/>
                <a:cs typeface="+mn-cs"/>
              </a:rPr>
              <a:t>6 § </a:t>
            </a:r>
            <a:r>
              <a:rPr lang="fi-FI" sz="1200" b="0" i="1" u="none" strike="noStrike" kern="1200" baseline="0">
                <a:solidFill>
                  <a:schemeClr val="tx1"/>
                </a:solidFill>
                <a:latin typeface="+mn-lt"/>
                <a:ea typeface="+mn-ea"/>
                <a:cs typeface="+mn-cs"/>
              </a:rPr>
              <a:t>Paikalla muurattujen ja rakennettujen sekä muiden ei sarjavalmisteisten savupiippujen suojaetäisyydet ja läpiviennit </a:t>
            </a:r>
          </a:p>
          <a:p>
            <a:endParaRPr lang="fi-FI" sz="1200" b="0" i="0" u="none" strike="noStrike" kern="1200" baseline="0">
              <a:solidFill>
                <a:schemeClr val="tx1"/>
              </a:solidFill>
              <a:latin typeface="+mn-lt"/>
              <a:ea typeface="+mn-ea"/>
              <a:cs typeface="+mn-cs"/>
            </a:endParaRPr>
          </a:p>
          <a:p>
            <a:r>
              <a:rPr lang="fi-FI" sz="1200" b="0" i="0" u="none" strike="noStrike" kern="1200" baseline="0">
                <a:solidFill>
                  <a:schemeClr val="tx1"/>
                </a:solidFill>
                <a:latin typeface="+mn-lt"/>
                <a:ea typeface="+mn-ea"/>
                <a:cs typeface="+mn-cs"/>
              </a:rPr>
              <a:t>Paikalla muuratun tai rakennetun tai muualla valmistetun ei sarjavalmisteisen savupiipun ja rakennusosan välissä on oltava vähintään 20 millimetrin liikuntaväli, joka on täytettävä tarkoitukseen sopivalla A1 luokan tarvikkeella. Liikuntavälin leveyttä määritettäessä on rakennesuunnittelussa otettava huomioon viereisten rakenteiden käyttötilan mukaiset muodonmuutokset suhteessa savupiippuun. Lämmöneristetyn seinän ja savupiipun väliin on jätettävä vähintään 50 millimetrin tuulettuva väli vaikka tarvittava suojaetäisyys tai lii-kuntaväli olisi pienempi. Muiden kuin A1 luokan tarvikkeista valmistettujen rakennusosien ja tarvikkeiden on oltava vähintään 100 millimetrin etäisyydellä savupiipun ulkopinnasta. Väli- tai yläpohjan tai seinän läpimenokohtaan sekä seinän liittymäkohtaan on asennettava vähintään 100 millimetriä paksu lämpöä eristävä kerros soveltuvaa A1 luokan tarviketta. Jos savupiipun muuratun seinämän paksuus on vähintään 230 millimetriä ja yhteen savuhormiin kytkettyihin tulisijoihin viety lämpöteho on yhteensä enintään 60 kilowattia, edellä mainittua 100 milli-metrin etäisyyttä ja A1 luokan tarvikkeesta tehtyä lämpöä eristävää kerrosta ei tarvita. Lämmöneristeen on läpiviennin kohdalla oltava A1 luokan tarviketta ja sen paksuus 200 millimetrin leveydeltä enintään 200 millimetriä, jos muunlaisen ratkaisun kelpoisuutta ei osoiteta koetuloksilla tai laskentamenetelmällä, joka on verifioitu kokeiden perusteella. Leveys on mitattava toisen momentin mukaisen lämmöneristeen ulkopinnasta. Alueen on oltava roskilta ja muulta palavalta irtonaiselta materiaalilta suojattu. Ei sarjavalmisteisen metallisen tai käyttötarkoitukseen kelpoisesta A1 luokan tarvikkeesta rakennettavan savupiipun suunnitteluun sovelletaan lisäksi 4 ja 5 §:</a:t>
            </a:r>
            <a:r>
              <a:rPr lang="fi-FI" sz="1200" b="0" i="0" u="none" strike="noStrike" kern="1200" baseline="0" err="1">
                <a:solidFill>
                  <a:schemeClr val="tx1"/>
                </a:solidFill>
                <a:latin typeface="+mn-lt"/>
                <a:ea typeface="+mn-ea"/>
                <a:cs typeface="+mn-cs"/>
              </a:rPr>
              <a:t>ää</a:t>
            </a:r>
            <a:r>
              <a:rPr lang="fi-FI" sz="1200" b="0" i="0" u="none" strike="noStrike" kern="1200" baseline="0">
                <a:solidFill>
                  <a:schemeClr val="tx1"/>
                </a:solidFill>
                <a:latin typeface="+mn-lt"/>
                <a:ea typeface="+mn-ea"/>
                <a:cs typeface="+mn-cs"/>
              </a:rPr>
              <a:t>.</a:t>
            </a:r>
            <a:endParaRPr lang="fi-FI"/>
          </a:p>
          <a:p>
            <a:pPr lvl="0"/>
            <a:endParaRPr lang="fi-FI"/>
          </a:p>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39</a:t>
            </a:fld>
            <a:endParaRPr lang="fi-FI"/>
          </a:p>
        </p:txBody>
      </p:sp>
    </p:spTree>
    <p:extLst>
      <p:ext uri="{BB962C8B-B14F-4D97-AF65-F5344CB8AC3E}">
        <p14:creationId xmlns:p14="http://schemas.microsoft.com/office/powerpoint/2010/main" val="1319838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4</a:t>
            </a:fld>
            <a:endParaRPr lang="fi-FI"/>
          </a:p>
        </p:txBody>
      </p:sp>
    </p:spTree>
    <p:extLst>
      <p:ext uri="{BB962C8B-B14F-4D97-AF65-F5344CB8AC3E}">
        <p14:creationId xmlns:p14="http://schemas.microsoft.com/office/powerpoint/2010/main" val="1330596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64B4A2A-B6C3-4423-87B3-B387B0B19062}" type="slidenum">
              <a:rPr lang="fi-FI" smtClean="0"/>
              <a:pPr/>
              <a:t>40</a:t>
            </a:fld>
            <a:endParaRPr lang="fi-FI"/>
          </a:p>
        </p:txBody>
      </p:sp>
    </p:spTree>
    <p:extLst>
      <p:ext uri="{BB962C8B-B14F-4D97-AF65-F5344CB8AC3E}">
        <p14:creationId xmlns:p14="http://schemas.microsoft.com/office/powerpoint/2010/main" val="771231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41</a:t>
            </a:fld>
            <a:endParaRPr lang="fi-FI"/>
          </a:p>
        </p:txBody>
      </p:sp>
    </p:spTree>
    <p:extLst>
      <p:ext uri="{BB962C8B-B14F-4D97-AF65-F5344CB8AC3E}">
        <p14:creationId xmlns:p14="http://schemas.microsoft.com/office/powerpoint/2010/main" val="1034019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SE"/>
          </a:p>
        </p:txBody>
      </p:sp>
      <p:sp>
        <p:nvSpPr>
          <p:cNvPr id="4" name="Dian numeron paikkamerkki 3"/>
          <p:cNvSpPr>
            <a:spLocks noGrp="1"/>
          </p:cNvSpPr>
          <p:nvPr>
            <p:ph type="sldNum" sz="quarter" idx="10"/>
          </p:nvPr>
        </p:nvSpPr>
        <p:spPr/>
        <p:txBody>
          <a:bodyPr/>
          <a:lstStyle/>
          <a:p>
            <a:fld id="{364B4A2A-B6C3-4423-87B3-B387B0B19062}" type="slidenum">
              <a:rPr lang="fi-FI" smtClean="0"/>
              <a:pPr/>
              <a:t>42</a:t>
            </a:fld>
            <a:endParaRPr lang="fi-FI"/>
          </a:p>
        </p:txBody>
      </p:sp>
    </p:spTree>
    <p:extLst>
      <p:ext uri="{BB962C8B-B14F-4D97-AF65-F5344CB8AC3E}">
        <p14:creationId xmlns:p14="http://schemas.microsoft.com/office/powerpoint/2010/main" val="2692578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Taloon.com:</a:t>
            </a:r>
            <a:r>
              <a:rPr lang="fi-FI" baseline="0"/>
              <a:t> </a:t>
            </a:r>
            <a:r>
              <a:rPr lang="fi-FI"/>
              <a:t>Eri materiaalien </a:t>
            </a:r>
            <a:r>
              <a:rPr lang="el-GR"/>
              <a:t>λ-</a:t>
            </a:r>
            <a:r>
              <a:rPr lang="fi-FI"/>
              <a:t>arvoja, yksikkö on [W / m K]: Tyhjiöeriste </a:t>
            </a:r>
            <a:r>
              <a:rPr lang="fi-FI" err="1"/>
              <a:t>Vacuspeed</a:t>
            </a:r>
            <a:r>
              <a:rPr lang="fi-FI"/>
              <a:t>, 0,008</a:t>
            </a:r>
          </a:p>
          <a:p>
            <a:r>
              <a:rPr lang="fi-FI"/>
              <a:t>Polyuretaani - tyhjiö </a:t>
            </a:r>
            <a:r>
              <a:rPr lang="fi-FI" err="1"/>
              <a:t>hybrid</a:t>
            </a:r>
            <a:r>
              <a:rPr lang="fi-FI"/>
              <a:t>, 0,007-0,016</a:t>
            </a:r>
          </a:p>
          <a:p>
            <a:r>
              <a:rPr lang="fi-FI" err="1"/>
              <a:t>Aerogeeli</a:t>
            </a:r>
            <a:r>
              <a:rPr lang="fi-FI"/>
              <a:t> 0,014</a:t>
            </a:r>
          </a:p>
          <a:p>
            <a:r>
              <a:rPr lang="fi-FI"/>
              <a:t>Polyuretaanilevy (PIR) 0,023</a:t>
            </a:r>
          </a:p>
          <a:p>
            <a:r>
              <a:rPr lang="fi-FI"/>
              <a:t>Liikkumaton ilma 0,025</a:t>
            </a:r>
          </a:p>
          <a:p>
            <a:r>
              <a:rPr lang="fi-FI"/>
              <a:t>Lasivilla 0,032</a:t>
            </a:r>
          </a:p>
          <a:p>
            <a:r>
              <a:rPr lang="fi-FI"/>
              <a:t>Kivivilla 0,033, puhallettuna kotelossa 0,038, vapaassa tilassa 0,041</a:t>
            </a:r>
          </a:p>
          <a:p>
            <a:r>
              <a:rPr lang="fi-FI"/>
              <a:t>EPS "Styrox" 0,036-38</a:t>
            </a:r>
          </a:p>
          <a:p>
            <a:r>
              <a:rPr lang="fi-FI"/>
              <a:t>XPS "</a:t>
            </a:r>
            <a:r>
              <a:rPr lang="fi-FI" err="1"/>
              <a:t>Finnfoam</a:t>
            </a:r>
            <a:r>
              <a:rPr lang="fi-FI"/>
              <a:t>" 0,037</a:t>
            </a:r>
          </a:p>
          <a:p>
            <a:r>
              <a:rPr lang="fi-FI"/>
              <a:t>Ekovilla 0,040, levynä 0,039</a:t>
            </a:r>
          </a:p>
          <a:p>
            <a:r>
              <a:rPr lang="fi-FI"/>
              <a:t>Puu 0,14-0,22 syiden vastaan - suuntaan</a:t>
            </a:r>
          </a:p>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44</a:t>
            </a:fld>
            <a:endParaRPr lang="fi-FI"/>
          </a:p>
        </p:txBody>
      </p:sp>
    </p:spTree>
    <p:extLst>
      <p:ext uri="{BB962C8B-B14F-4D97-AF65-F5344CB8AC3E}">
        <p14:creationId xmlns:p14="http://schemas.microsoft.com/office/powerpoint/2010/main" val="3001572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47</a:t>
            </a:fld>
            <a:endParaRPr lang="fi-FI"/>
          </a:p>
        </p:txBody>
      </p:sp>
    </p:spTree>
    <p:extLst>
      <p:ext uri="{BB962C8B-B14F-4D97-AF65-F5344CB8AC3E}">
        <p14:creationId xmlns:p14="http://schemas.microsoft.com/office/powerpoint/2010/main" val="532824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fi-FI" sz="1200" kern="1200" dirty="0">
              <a:solidFill>
                <a:schemeClr val="tx1"/>
              </a:solidFill>
              <a:effectLst/>
              <a:latin typeface="+mn-lt"/>
              <a:ea typeface="+mn-ea"/>
              <a:cs typeface="+mn-cs"/>
            </a:endParaRPr>
          </a:p>
          <a:p>
            <a:pPr lvl="0"/>
            <a:endParaRPr lang="fi-FI" sz="1200" kern="1200" dirty="0">
              <a:solidFill>
                <a:schemeClr val="tx1"/>
              </a:solidFill>
              <a:effectLst/>
              <a:latin typeface="+mn-lt"/>
              <a:ea typeface="+mn-ea"/>
              <a:cs typeface="+mn-cs"/>
            </a:endParaRPr>
          </a:p>
          <a:p>
            <a:pPr lvl="0"/>
            <a:endParaRPr lang="fi-FI" sz="1200" kern="1200" dirty="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52</a:t>
            </a:fld>
            <a:endParaRPr lang="fi-FI"/>
          </a:p>
        </p:txBody>
      </p:sp>
    </p:spTree>
    <p:extLst>
      <p:ext uri="{BB962C8B-B14F-4D97-AF65-F5344CB8AC3E}">
        <p14:creationId xmlns:p14="http://schemas.microsoft.com/office/powerpoint/2010/main" val="3660706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53</a:t>
            </a:fld>
            <a:endParaRPr lang="fi-FI"/>
          </a:p>
        </p:txBody>
      </p:sp>
    </p:spTree>
    <p:extLst>
      <p:ext uri="{BB962C8B-B14F-4D97-AF65-F5344CB8AC3E}">
        <p14:creationId xmlns:p14="http://schemas.microsoft.com/office/powerpoint/2010/main" val="686218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54</a:t>
            </a:fld>
            <a:endParaRPr lang="fi-FI"/>
          </a:p>
        </p:txBody>
      </p:sp>
    </p:spTree>
    <p:extLst>
      <p:ext uri="{BB962C8B-B14F-4D97-AF65-F5344CB8AC3E}">
        <p14:creationId xmlns:p14="http://schemas.microsoft.com/office/powerpoint/2010/main" val="10122027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64B4A2A-B6C3-4423-87B3-B387B0B19062}" type="slidenum">
              <a:rPr lang="fi-FI" smtClean="0"/>
              <a:pPr/>
              <a:t>55</a:t>
            </a:fld>
            <a:endParaRPr lang="fi-FI"/>
          </a:p>
        </p:txBody>
      </p:sp>
    </p:spTree>
    <p:extLst>
      <p:ext uri="{BB962C8B-B14F-4D97-AF65-F5344CB8AC3E}">
        <p14:creationId xmlns:p14="http://schemas.microsoft.com/office/powerpoint/2010/main" val="1063968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6</a:t>
            </a:fld>
            <a:endParaRPr lang="fi-FI"/>
          </a:p>
        </p:txBody>
      </p:sp>
    </p:spTree>
    <p:extLst>
      <p:ext uri="{BB962C8B-B14F-4D97-AF65-F5344CB8AC3E}">
        <p14:creationId xmlns:p14="http://schemas.microsoft.com/office/powerpoint/2010/main" val="184961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7</a:t>
            </a:fld>
            <a:endParaRPr lang="fi-FI"/>
          </a:p>
        </p:txBody>
      </p:sp>
    </p:spTree>
    <p:extLst>
      <p:ext uri="{BB962C8B-B14F-4D97-AF65-F5344CB8AC3E}">
        <p14:creationId xmlns:p14="http://schemas.microsoft.com/office/powerpoint/2010/main" val="392326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Yläkuvassa eriste ei liene tiiviisti kiinni taustassa</a:t>
            </a:r>
          </a:p>
          <a:p>
            <a:r>
              <a:rPr lang="fi-FI"/>
              <a:t>Alakuvassa mineraalivillan asennusta muovieristeen ulkopuolelle</a:t>
            </a:r>
          </a:p>
        </p:txBody>
      </p:sp>
      <p:sp>
        <p:nvSpPr>
          <p:cNvPr id="4" name="Dian numeron paikkamerkki 3"/>
          <p:cNvSpPr>
            <a:spLocks noGrp="1"/>
          </p:cNvSpPr>
          <p:nvPr>
            <p:ph type="sldNum" sz="quarter" idx="5"/>
          </p:nvPr>
        </p:nvSpPr>
        <p:spPr/>
        <p:txBody>
          <a:bodyPr/>
          <a:lstStyle/>
          <a:p>
            <a:fld id="{364B4A2A-B6C3-4423-87B3-B387B0B19062}" type="slidenum">
              <a:rPr lang="fi-FI" smtClean="0"/>
              <a:pPr/>
              <a:t>8</a:t>
            </a:fld>
            <a:endParaRPr lang="fi-FI"/>
          </a:p>
        </p:txBody>
      </p:sp>
    </p:spTree>
    <p:extLst>
      <p:ext uri="{BB962C8B-B14F-4D97-AF65-F5344CB8AC3E}">
        <p14:creationId xmlns:p14="http://schemas.microsoft.com/office/powerpoint/2010/main" val="3177838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9</a:t>
            </a:fld>
            <a:endParaRPr lang="fi-FI"/>
          </a:p>
        </p:txBody>
      </p:sp>
    </p:spTree>
    <p:extLst>
      <p:ext uri="{BB962C8B-B14F-4D97-AF65-F5344CB8AC3E}">
        <p14:creationId xmlns:p14="http://schemas.microsoft.com/office/powerpoint/2010/main" val="3123520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11</a:t>
            </a:fld>
            <a:endParaRPr lang="fi-FI"/>
          </a:p>
        </p:txBody>
      </p:sp>
    </p:spTree>
    <p:extLst>
      <p:ext uri="{BB962C8B-B14F-4D97-AF65-F5344CB8AC3E}">
        <p14:creationId xmlns:p14="http://schemas.microsoft.com/office/powerpoint/2010/main" val="1910000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12</a:t>
            </a:fld>
            <a:endParaRPr lang="fi-FI"/>
          </a:p>
        </p:txBody>
      </p:sp>
    </p:spTree>
    <p:extLst>
      <p:ext uri="{BB962C8B-B14F-4D97-AF65-F5344CB8AC3E}">
        <p14:creationId xmlns:p14="http://schemas.microsoft.com/office/powerpoint/2010/main" val="1403470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finland.buildupskills.eu/" TargetMode="External"/><Relationship Id="rId2" Type="http://schemas.openxmlformats.org/officeDocument/2006/relationships/hyperlink" Target="http://motiva.fi/buildupskills" TargetMode="Externa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finland.buildupskills.eu/" TargetMode="External"/><Relationship Id="rId2" Type="http://schemas.openxmlformats.org/officeDocument/2006/relationships/hyperlink" Target="http://motiva.fi/buildupskills"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53332" y="6165304"/>
            <a:ext cx="2622356" cy="504000"/>
          </a:xfrm>
          <a:prstGeom prst="rect">
            <a:avLst/>
          </a:prstGeom>
        </p:spPr>
      </p:pic>
      <p:sp>
        <p:nvSpPr>
          <p:cNvPr id="2" name="Title 1"/>
          <p:cNvSpPr>
            <a:spLocks noGrp="1"/>
          </p:cNvSpPr>
          <p:nvPr>
            <p:ph type="ctrTitle"/>
          </p:nvPr>
        </p:nvSpPr>
        <p:spPr>
          <a:xfrm>
            <a:off x="468313" y="3573016"/>
            <a:ext cx="8207375" cy="1656184"/>
          </a:xfrm>
        </p:spPr>
        <p:txBody>
          <a:bodyPr/>
          <a:lstStyle>
            <a:lvl1pPr algn="ctr">
              <a:defRPr/>
            </a:lvl1pPr>
          </a:lstStyle>
          <a:p>
            <a:r>
              <a:rPr lang="fi-FI"/>
              <a:t>Muokkaa ots. perustyyl. napsautt.</a:t>
            </a:r>
          </a:p>
        </p:txBody>
      </p:sp>
    </p:spTree>
    <p:extLst>
      <p:ext uri="{BB962C8B-B14F-4D97-AF65-F5344CB8AC3E}">
        <p14:creationId xmlns:p14="http://schemas.microsoft.com/office/powerpoint/2010/main" val="2935357201"/>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fi-FI"/>
              <a:t>Muokkaa ots. perustyyl. napsautt.</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Muokkaa alaotsikon perustyyliä napsautt.</a:t>
            </a:r>
          </a:p>
        </p:txBody>
      </p:sp>
    </p:spTree>
    <p:extLst>
      <p:ext uri="{BB962C8B-B14F-4D97-AF65-F5344CB8AC3E}">
        <p14:creationId xmlns:p14="http://schemas.microsoft.com/office/powerpoint/2010/main" val="30377160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9" name="Sisällön paikkamerkki 8"/>
          <p:cNvSpPr>
            <a:spLocks noGrp="1"/>
          </p:cNvSpPr>
          <p:nvPr>
            <p:ph sz="quarter" idx="11"/>
          </p:nvPr>
        </p:nvSpPr>
        <p:spPr>
          <a:xfrm>
            <a:off x="900114" y="1484784"/>
            <a:ext cx="3707221" cy="445246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p:cNvSpPr>
            <a:spLocks noGrp="1"/>
          </p:cNvSpPr>
          <p:nvPr>
            <p:ph sz="quarter" idx="12"/>
          </p:nvPr>
        </p:nvSpPr>
        <p:spPr>
          <a:xfrm>
            <a:off x="5003801" y="1484784"/>
            <a:ext cx="3708808" cy="445246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37742812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083597496"/>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949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579364895"/>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1610970237"/>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pic>
        <p:nvPicPr>
          <p:cNvPr id="7" name="Picture 6">
            <a:extLst>
              <a:ext uri="{FF2B5EF4-FFF2-40B4-BE49-F238E27FC236}">
                <a16:creationId xmlns:a16="http://schemas.microsoft.com/office/drawing/2014/main" id="{6547583D-8460-4D08-A104-66042EDED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626" y="5464430"/>
            <a:ext cx="1867062" cy="579170"/>
          </a:xfrm>
          <a:prstGeom prst="rect">
            <a:avLst/>
          </a:prstGeom>
        </p:spPr>
      </p:pic>
      <p:sp>
        <p:nvSpPr>
          <p:cNvPr id="2" name="Title 1"/>
          <p:cNvSpPr>
            <a:spLocks noGrp="1"/>
          </p:cNvSpPr>
          <p:nvPr>
            <p:ph type="ctrTitle"/>
          </p:nvPr>
        </p:nvSpPr>
        <p:spPr>
          <a:xfrm>
            <a:off x="468313" y="3904488"/>
            <a:ext cx="5475287" cy="2549840"/>
          </a:xfrm>
        </p:spPr>
        <p:txBody>
          <a:bodyPr/>
          <a:lstStyle>
            <a:lvl1pPr algn="l">
              <a:defRPr/>
            </a:lvl1pPr>
          </a:lstStyle>
          <a:p>
            <a:r>
              <a:rPr lang="en-US"/>
              <a:t>Click to edit Master title style</a:t>
            </a:r>
            <a:endParaRPr lang="fi-FI" dirty="0"/>
          </a:p>
        </p:txBody>
      </p:sp>
    </p:spTree>
    <p:extLst>
      <p:ext uri="{BB962C8B-B14F-4D97-AF65-F5344CB8AC3E}">
        <p14:creationId xmlns:p14="http://schemas.microsoft.com/office/powerpoint/2010/main" val="2645234334"/>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41569292"/>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Tree>
    <p:extLst>
      <p:ext uri="{BB962C8B-B14F-4D97-AF65-F5344CB8AC3E}">
        <p14:creationId xmlns:p14="http://schemas.microsoft.com/office/powerpoint/2010/main" val="2975468573"/>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947418955"/>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p>
        </p:txBody>
      </p:sp>
      <p:sp>
        <p:nvSpPr>
          <p:cNvPr id="3" name="Content Placeholder 2"/>
          <p:cNvSpPr>
            <a:spLocks noGrp="1"/>
          </p:cNvSpPr>
          <p:nvPr>
            <p:ph idx="1"/>
          </p:nvPr>
        </p:nvSpPr>
        <p:spPr>
          <a:xfrm>
            <a:off x="446088" y="1484784"/>
            <a:ext cx="8229600" cy="455831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775693212"/>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275842203"/>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109525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Tree>
    <p:extLst>
      <p:ext uri="{BB962C8B-B14F-4D97-AF65-F5344CB8AC3E}">
        <p14:creationId xmlns:p14="http://schemas.microsoft.com/office/powerpoint/2010/main" val="421454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713370636"/>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267174"/>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11" name="TextBox 2">
            <a:hlinkClick r:id="rId2"/>
            <a:extLst>
              <a:ext uri="{FF2B5EF4-FFF2-40B4-BE49-F238E27FC236}">
                <a16:creationId xmlns:a16="http://schemas.microsoft.com/office/drawing/2014/main" id="{6B09D904-05CC-4680-A9DF-5FF7CBD4B3CF}"/>
              </a:ext>
            </a:extLst>
          </p:cNvPr>
          <p:cNvSpPr txBox="1"/>
          <p:nvPr userDrawn="1"/>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12" name="TextBox 9">
            <a:hlinkClick r:id="rId3"/>
            <a:extLst>
              <a:ext uri="{FF2B5EF4-FFF2-40B4-BE49-F238E27FC236}">
                <a16:creationId xmlns:a16="http://schemas.microsoft.com/office/drawing/2014/main" id="{D0C9C19C-9D7A-4A0D-A712-EAA34BAD2646}"/>
              </a:ext>
            </a:extLst>
          </p:cNvPr>
          <p:cNvSpPr txBox="1"/>
          <p:nvPr userDrawn="1"/>
        </p:nvSpPr>
        <p:spPr>
          <a:xfrm>
            <a:off x="468313" y="5414422"/>
            <a:ext cx="3412794" cy="369332"/>
          </a:xfrm>
          <a:prstGeom prst="rect">
            <a:avLst/>
          </a:prstGeom>
          <a:noFill/>
        </p:spPr>
        <p:txBody>
          <a:bodyPr wrap="none" lIns="0" tIns="0" rIns="0" bIns="0" rtlCol="0">
            <a:spAutoFit/>
          </a:bodyPr>
          <a:lstStyle/>
          <a:p>
            <a:r>
              <a:rPr lang="fi-FI" sz="2400" b="1" i="1"/>
              <a:t>finland.buildupskills.eu</a:t>
            </a:r>
          </a:p>
        </p:txBody>
      </p:sp>
    </p:spTree>
    <p:extLst>
      <p:ext uri="{BB962C8B-B14F-4D97-AF65-F5344CB8AC3E}">
        <p14:creationId xmlns:p14="http://schemas.microsoft.com/office/powerpoint/2010/main" val="338061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Tree>
    <p:extLst>
      <p:ext uri="{BB962C8B-B14F-4D97-AF65-F5344CB8AC3E}">
        <p14:creationId xmlns:p14="http://schemas.microsoft.com/office/powerpoint/2010/main" val="1375189242"/>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565539218"/>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75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Osan ylätunniste">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fi-FI"/>
              <a:t>Muokkaa ots. perustyyl. napsautt.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05599" y="548680"/>
            <a:ext cx="4870089" cy="936000"/>
          </a:xfrm>
          <a:prstGeom prst="rect">
            <a:avLst/>
          </a:prstGeom>
        </p:spPr>
      </p:pic>
    </p:spTree>
    <p:extLst>
      <p:ext uri="{BB962C8B-B14F-4D97-AF65-F5344CB8AC3E}">
        <p14:creationId xmlns:p14="http://schemas.microsoft.com/office/powerpoint/2010/main" val="38196844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p>
        </p:txBody>
      </p:sp>
      <p:sp>
        <p:nvSpPr>
          <p:cNvPr id="3" name="Content Placeholder 2"/>
          <p:cNvSpPr>
            <a:spLocks noGrp="1"/>
          </p:cNvSpPr>
          <p:nvPr>
            <p:ph sz="half" idx="1"/>
          </p:nvPr>
        </p:nvSpPr>
        <p:spPr>
          <a:xfrm>
            <a:off x="457200" y="1484784"/>
            <a:ext cx="4038600" cy="4464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Content Placeholder 3"/>
          <p:cNvSpPr>
            <a:spLocks noGrp="1"/>
          </p:cNvSpPr>
          <p:nvPr>
            <p:ph sz="half" idx="2"/>
          </p:nvPr>
        </p:nvSpPr>
        <p:spPr>
          <a:xfrm>
            <a:off x="4648200" y="1484784"/>
            <a:ext cx="4038600" cy="4464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342775796"/>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p>
        </p:txBody>
      </p:sp>
      <p:sp>
        <p:nvSpPr>
          <p:cNvPr id="4" name="Content Placeholder 3"/>
          <p:cNvSpPr>
            <a:spLocks noGrp="1"/>
          </p:cNvSpPr>
          <p:nvPr>
            <p:ph sz="half" idx="2"/>
          </p:nvPr>
        </p:nvSpPr>
        <p:spPr>
          <a:xfrm>
            <a:off x="457200" y="1412776"/>
            <a:ext cx="8218488" cy="4608512"/>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744567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p>
        </p:txBody>
      </p:sp>
      <p:sp>
        <p:nvSpPr>
          <p:cNvPr id="4" name="Content Placeholder 3"/>
          <p:cNvSpPr>
            <a:spLocks noGrp="1"/>
          </p:cNvSpPr>
          <p:nvPr>
            <p:ph sz="half" idx="2"/>
          </p:nvPr>
        </p:nvSpPr>
        <p:spPr>
          <a:xfrm>
            <a:off x="5580112" y="1484785"/>
            <a:ext cx="31066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Picture Placeholder 8"/>
          <p:cNvSpPr>
            <a:spLocks noGrp="1"/>
          </p:cNvSpPr>
          <p:nvPr>
            <p:ph type="pic" sz="quarter" idx="13"/>
          </p:nvPr>
        </p:nvSpPr>
        <p:spPr>
          <a:xfrm>
            <a:off x="468313" y="1484784"/>
            <a:ext cx="4895775" cy="4608512"/>
          </a:xfrm>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92359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92282248"/>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487913"/>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p>
        </p:txBody>
      </p:sp>
      <p:sp>
        <p:nvSpPr>
          <p:cNvPr id="4" name="Content Placeholder 3"/>
          <p:cNvSpPr>
            <a:spLocks noGrp="1"/>
          </p:cNvSpPr>
          <p:nvPr>
            <p:ph sz="half" idx="2"/>
          </p:nvPr>
        </p:nvSpPr>
        <p:spPr>
          <a:xfrm>
            <a:off x="457200" y="1475493"/>
            <a:ext cx="8218488" cy="3537684"/>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11" name="TextBox 2">
            <a:hlinkClick r:id="rId2"/>
            <a:extLst>
              <a:ext uri="{FF2B5EF4-FFF2-40B4-BE49-F238E27FC236}">
                <a16:creationId xmlns:a16="http://schemas.microsoft.com/office/drawing/2014/main" id="{91CF3048-007B-4435-9CC7-CD2158DF5132}"/>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12" name="TextBox 9">
            <a:hlinkClick r:id="rId3"/>
            <a:extLst>
              <a:ext uri="{FF2B5EF4-FFF2-40B4-BE49-F238E27FC236}">
                <a16:creationId xmlns:a16="http://schemas.microsoft.com/office/drawing/2014/main" id="{9A48CA6F-E840-495E-87E6-BE9CE3842D94}"/>
              </a:ext>
            </a:extLst>
          </p:cNvPr>
          <p:cNvSpPr txBox="1"/>
          <p:nvPr/>
        </p:nvSpPr>
        <p:spPr>
          <a:xfrm>
            <a:off x="468313" y="5414422"/>
            <a:ext cx="3412794" cy="369332"/>
          </a:xfrm>
          <a:prstGeom prst="rect">
            <a:avLst/>
          </a:prstGeom>
          <a:noFill/>
        </p:spPr>
        <p:txBody>
          <a:bodyPr wrap="none" lIns="0" tIns="0" rIns="0" bIns="0" rtlCol="0">
            <a:spAutoFit/>
          </a:bodyPr>
          <a:lstStyle/>
          <a:p>
            <a:r>
              <a:rPr lang="fi-FI" sz="2400" b="1" i="1"/>
              <a:t>finland.buildupskills.eu</a:t>
            </a:r>
          </a:p>
        </p:txBody>
      </p:sp>
      <p:sp>
        <p:nvSpPr>
          <p:cNvPr id="13" name="TextBox 2">
            <a:hlinkClick r:id="rId2"/>
            <a:extLst>
              <a:ext uri="{FF2B5EF4-FFF2-40B4-BE49-F238E27FC236}">
                <a16:creationId xmlns:a16="http://schemas.microsoft.com/office/drawing/2014/main" id="{7A80BE35-8F4E-463F-8C81-C85954B1CACA}"/>
              </a:ext>
            </a:extLst>
          </p:cNvPr>
          <p:cNvSpPr txBox="1"/>
          <p:nvPr userDrawn="1"/>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15" name="TextBox 9">
            <a:hlinkClick r:id="rId3"/>
            <a:extLst>
              <a:ext uri="{FF2B5EF4-FFF2-40B4-BE49-F238E27FC236}">
                <a16:creationId xmlns:a16="http://schemas.microsoft.com/office/drawing/2014/main" id="{AAE5C8C1-91BA-414E-BAF6-1C51E54792DC}"/>
              </a:ext>
            </a:extLst>
          </p:cNvPr>
          <p:cNvSpPr txBox="1"/>
          <p:nvPr userDrawn="1"/>
        </p:nvSpPr>
        <p:spPr>
          <a:xfrm>
            <a:off x="468313" y="5414422"/>
            <a:ext cx="3412794" cy="369332"/>
          </a:xfrm>
          <a:prstGeom prst="rect">
            <a:avLst/>
          </a:prstGeom>
          <a:noFill/>
        </p:spPr>
        <p:txBody>
          <a:bodyPr wrap="none" lIns="0" tIns="0" rIns="0" bIns="0" rtlCol="0">
            <a:spAutoFit/>
          </a:bodyPr>
          <a:lstStyle/>
          <a:p>
            <a:r>
              <a:rPr lang="fi-FI" sz="2400" b="1" i="1"/>
              <a:t>finland.buildupskills.eu</a:t>
            </a:r>
          </a:p>
        </p:txBody>
      </p:sp>
    </p:spTree>
    <p:extLst>
      <p:ext uri="{BB962C8B-B14F-4D97-AF65-F5344CB8AC3E}">
        <p14:creationId xmlns:p14="http://schemas.microsoft.com/office/powerpoint/2010/main" val="3167800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4.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588963"/>
          </a:xfrm>
          <a:prstGeom prst="rect">
            <a:avLst/>
          </a:prstGeom>
        </p:spPr>
        <p:txBody>
          <a:bodyPr vert="horz" lIns="0" tIns="0" rIns="0" bIns="0" rtlCol="0" anchor="t" anchorCtr="0">
            <a:normAutofit/>
          </a:bodyPr>
          <a:lstStyle/>
          <a:p>
            <a:r>
              <a:rPr lang="fi-FI"/>
              <a:t>Muokkaa ots. perustyyl. napsautt.</a:t>
            </a:r>
          </a:p>
        </p:txBody>
      </p:sp>
      <p:sp>
        <p:nvSpPr>
          <p:cNvPr id="3" name="Text Placeholder 2"/>
          <p:cNvSpPr>
            <a:spLocks noGrp="1"/>
          </p:cNvSpPr>
          <p:nvPr>
            <p:ph type="body" idx="1"/>
          </p:nvPr>
        </p:nvSpPr>
        <p:spPr>
          <a:xfrm>
            <a:off x="446088" y="1292774"/>
            <a:ext cx="8229600" cy="4750328"/>
          </a:xfrm>
          <a:prstGeom prst="rect">
            <a:avLst/>
          </a:prstGeom>
        </p:spPr>
        <p:txBody>
          <a:bodyPr vert="horz" lIns="0" tIns="0" rIns="0" bIns="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pic>
        <p:nvPicPr>
          <p:cNvPr id="15" name="Picture 14"/>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053332" y="6165304"/>
            <a:ext cx="2622356" cy="504000"/>
          </a:xfrm>
          <a:prstGeom prst="rect">
            <a:avLst/>
          </a:prstGeom>
        </p:spPr>
      </p:pic>
      <p:sp>
        <p:nvSpPr>
          <p:cNvPr id="16" name="Date Placeholder 3">
            <a:extLst>
              <a:ext uri="{FF2B5EF4-FFF2-40B4-BE49-F238E27FC236}">
                <a16:creationId xmlns:a16="http://schemas.microsoft.com/office/drawing/2014/main" id="{A247A69D-3DAD-4B54-A2C3-838B2D7DA526}"/>
              </a:ext>
            </a:extLst>
          </p:cNvPr>
          <p:cNvSpPr txBox="1">
            <a:spLocks/>
          </p:cNvSpPr>
          <p:nvPr userDrawn="1"/>
        </p:nvSpPr>
        <p:spPr>
          <a:xfrm>
            <a:off x="859681" y="6467741"/>
            <a:ext cx="635833" cy="144000"/>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dirty="0"/>
              <a:t>2020</a:t>
            </a:r>
          </a:p>
        </p:txBody>
      </p:sp>
      <p:sp>
        <p:nvSpPr>
          <p:cNvPr id="19" name="Slide Number Placeholder 5">
            <a:extLst>
              <a:ext uri="{FF2B5EF4-FFF2-40B4-BE49-F238E27FC236}">
                <a16:creationId xmlns:a16="http://schemas.microsoft.com/office/drawing/2014/main" id="{73595764-0CCE-4B4B-99C3-E0345B569708}"/>
              </a:ext>
            </a:extLst>
          </p:cNvPr>
          <p:cNvSpPr txBox="1">
            <a:spLocks/>
          </p:cNvSpPr>
          <p:nvPr userDrawn="1"/>
        </p:nvSpPr>
        <p:spPr>
          <a:xfrm>
            <a:off x="500411" y="6468444"/>
            <a:ext cx="359271" cy="143297"/>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68ACF4-E7A5-495E-8C31-8E9E3D5B0BFC}" type="slidenum">
              <a:rPr lang="fi-FI" sz="1200" smtClean="0"/>
              <a:pPr/>
              <a:t>‹#›</a:t>
            </a:fld>
            <a:endParaRPr lang="fi-FI" sz="1200"/>
          </a:p>
        </p:txBody>
      </p:sp>
    </p:spTree>
    <p:extLst>
      <p:ext uri="{BB962C8B-B14F-4D97-AF65-F5344CB8AC3E}">
        <p14:creationId xmlns:p14="http://schemas.microsoft.com/office/powerpoint/2010/main" val="22608794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
        <p:nvSpPr>
          <p:cNvPr id="16" name="Date Placeholder 3">
            <a:extLst>
              <a:ext uri="{FF2B5EF4-FFF2-40B4-BE49-F238E27FC236}">
                <a16:creationId xmlns:a16="http://schemas.microsoft.com/office/drawing/2014/main" id="{CF565980-F6E6-4B4C-B5CF-10435360B80A}"/>
              </a:ext>
            </a:extLst>
          </p:cNvPr>
          <p:cNvSpPr txBox="1">
            <a:spLocks/>
          </p:cNvSpPr>
          <p:nvPr userDrawn="1"/>
        </p:nvSpPr>
        <p:spPr>
          <a:xfrm>
            <a:off x="859681" y="6467741"/>
            <a:ext cx="635833" cy="144000"/>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dirty="0"/>
              <a:t>2020</a:t>
            </a:r>
          </a:p>
        </p:txBody>
      </p:sp>
      <p:sp>
        <p:nvSpPr>
          <p:cNvPr id="19" name="Slide Number Placeholder 5">
            <a:extLst>
              <a:ext uri="{FF2B5EF4-FFF2-40B4-BE49-F238E27FC236}">
                <a16:creationId xmlns:a16="http://schemas.microsoft.com/office/drawing/2014/main" id="{449110B2-B158-4C6C-8F80-E46609CD6057}"/>
              </a:ext>
            </a:extLst>
          </p:cNvPr>
          <p:cNvSpPr txBox="1">
            <a:spLocks/>
          </p:cNvSpPr>
          <p:nvPr userDrawn="1"/>
        </p:nvSpPr>
        <p:spPr>
          <a:xfrm>
            <a:off x="500411" y="6468444"/>
            <a:ext cx="359271" cy="143297"/>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68ACF4-E7A5-495E-8C31-8E9E3D5B0BFC}" type="slidenum">
              <a:rPr lang="fi-FI" sz="1200" smtClean="0"/>
              <a:pPr/>
              <a:t>‹#›</a:t>
            </a:fld>
            <a:endParaRPr lang="fi-FI" sz="1200"/>
          </a:p>
        </p:txBody>
      </p:sp>
    </p:spTree>
    <p:extLst>
      <p:ext uri="{BB962C8B-B14F-4D97-AF65-F5344CB8AC3E}">
        <p14:creationId xmlns:p14="http://schemas.microsoft.com/office/powerpoint/2010/main" val="337942592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3" r:id="rId15"/>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4.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ozgVX_YI9Kg" TargetMode="External"/><Relationship Id="rId2" Type="http://schemas.openxmlformats.org/officeDocument/2006/relationships/hyperlink" Target="https://www.youtube.com/watch?v=Q_jbq_BGH34" TargetMode="External"/><Relationship Id="rId1" Type="http://schemas.openxmlformats.org/officeDocument/2006/relationships/slideLayout" Target="../slideLayouts/slideLayout24.xml"/><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53.jpe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58.jpe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69.wmf"/></Relationships>
</file>

<file path=ppt/slides/_rels/slide35.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svg"/><Relationship Id="rId18" Type="http://schemas.openxmlformats.org/officeDocument/2006/relationships/image" Target="../media/image85.svg"/><Relationship Id="rId3" Type="http://schemas.openxmlformats.org/officeDocument/2006/relationships/notesSlide" Target="../notesSlides/notesSlide26.xml"/><Relationship Id="rId7" Type="http://schemas.openxmlformats.org/officeDocument/2006/relationships/image" Target="../media/image74.svg"/><Relationship Id="rId12" Type="http://schemas.openxmlformats.org/officeDocument/2006/relationships/image" Target="../media/image79.png"/><Relationship Id="rId17" Type="http://schemas.openxmlformats.org/officeDocument/2006/relationships/image" Target="../media/image84.png"/><Relationship Id="rId2" Type="http://schemas.openxmlformats.org/officeDocument/2006/relationships/slideLayout" Target="../slideLayouts/slideLayout22.xml"/><Relationship Id="rId16" Type="http://schemas.openxmlformats.org/officeDocument/2006/relationships/image" Target="../media/image83.svg"/><Relationship Id="rId1" Type="http://schemas.openxmlformats.org/officeDocument/2006/relationships/tags" Target="../tags/tag1.xml"/><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72.svg"/><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svg"/><Relationship Id="rId14" Type="http://schemas.openxmlformats.org/officeDocument/2006/relationships/image" Target="../media/image81.svg"/></Relationships>
</file>

<file path=ppt/slides/_rels/slide37.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7.svg"/><Relationship Id="rId3" Type="http://schemas.openxmlformats.org/officeDocument/2006/relationships/notesSlide" Target="../notesSlides/notesSlide27.xml"/><Relationship Id="rId7" Type="http://schemas.openxmlformats.org/officeDocument/2006/relationships/image" Target="../media/image74.svg"/><Relationship Id="rId12" Type="http://schemas.openxmlformats.org/officeDocument/2006/relationships/image" Target="../media/image86.png"/><Relationship Id="rId2" Type="http://schemas.openxmlformats.org/officeDocument/2006/relationships/slideLayout" Target="../slideLayouts/slideLayout22.xml"/><Relationship Id="rId1" Type="http://schemas.openxmlformats.org/officeDocument/2006/relationships/tags" Target="../tags/tag2.xml"/><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72.svg"/><Relationship Id="rId15" Type="http://schemas.openxmlformats.org/officeDocument/2006/relationships/image" Target="../media/image85.sv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svg"/><Relationship Id="rId14" Type="http://schemas.openxmlformats.org/officeDocument/2006/relationships/image" Target="../media/image84.png"/></Relationships>
</file>

<file path=ppt/slides/_rels/slide38.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svg"/><Relationship Id="rId18" Type="http://schemas.openxmlformats.org/officeDocument/2006/relationships/image" Target="../media/image85.svg"/><Relationship Id="rId3" Type="http://schemas.openxmlformats.org/officeDocument/2006/relationships/notesSlide" Target="../notesSlides/notesSlide28.xml"/><Relationship Id="rId7" Type="http://schemas.openxmlformats.org/officeDocument/2006/relationships/image" Target="../media/image74.svg"/><Relationship Id="rId12" Type="http://schemas.openxmlformats.org/officeDocument/2006/relationships/image" Target="../media/image79.png"/><Relationship Id="rId17" Type="http://schemas.openxmlformats.org/officeDocument/2006/relationships/image" Target="../media/image84.png"/><Relationship Id="rId2" Type="http://schemas.openxmlformats.org/officeDocument/2006/relationships/slideLayout" Target="../slideLayouts/slideLayout22.xml"/><Relationship Id="rId16" Type="http://schemas.openxmlformats.org/officeDocument/2006/relationships/image" Target="../media/image83.svg"/><Relationship Id="rId1" Type="http://schemas.openxmlformats.org/officeDocument/2006/relationships/tags" Target="../tags/tag3.xml"/><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72.svg"/><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svg"/><Relationship Id="rId14" Type="http://schemas.openxmlformats.org/officeDocument/2006/relationships/image" Target="../media/image81.svg"/></Relationships>
</file>

<file path=ppt/slides/_rels/slide39.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90.jpeg"/></Relationships>
</file>

<file path=ppt/slides/_rels/slide41.xml.rels><?xml version="1.0" encoding="UTF-8" standalone="yes"?>
<Relationships xmlns="http://schemas.openxmlformats.org/package/2006/relationships"><Relationship Id="rId3" Type="http://schemas.openxmlformats.org/officeDocument/2006/relationships/image" Target="../media/image91.jpeg"/><Relationship Id="rId7" Type="http://schemas.openxmlformats.org/officeDocument/2006/relationships/image" Target="../media/image95.png"/><Relationship Id="rId2" Type="http://schemas.openxmlformats.org/officeDocument/2006/relationships/notesSlide" Target="../notesSlides/notesSlide31.xml"/><Relationship Id="rId1" Type="http://schemas.openxmlformats.org/officeDocument/2006/relationships/slideLayout" Target="../slideLayouts/slideLayout22.xml"/><Relationship Id="rId6" Type="http://schemas.openxmlformats.org/officeDocument/2006/relationships/image" Target="../media/image94.png"/><Relationship Id="rId5" Type="http://schemas.openxmlformats.org/officeDocument/2006/relationships/image" Target="../media/image93.jpeg"/><Relationship Id="rId4" Type="http://schemas.openxmlformats.org/officeDocument/2006/relationships/image" Target="../media/image92.jpeg"/></Relationships>
</file>

<file path=ppt/slides/_rels/slide4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9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fi-FI" sz="3500" dirty="0"/>
            </a:br>
            <a:r>
              <a:rPr lang="et-EE" sz="3500" dirty="0"/>
              <a:t>Soojustamis- ja tihendamistööd</a:t>
            </a:r>
            <a:endParaRPr lang="fi-FI" sz="2700" dirty="0"/>
          </a:p>
        </p:txBody>
      </p:sp>
    </p:spTree>
    <p:extLst>
      <p:ext uri="{BB962C8B-B14F-4D97-AF65-F5344CB8AC3E}">
        <p14:creationId xmlns:p14="http://schemas.microsoft.com/office/powerpoint/2010/main" val="123226270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t-EE" dirty="0">
                <a:solidFill>
                  <a:srgbClr val="005CA8"/>
                </a:solidFill>
              </a:rPr>
              <a:t>Pööningute soojustamistööd</a:t>
            </a:r>
            <a:endParaRPr lang="fi-FI" dirty="0"/>
          </a:p>
        </p:txBody>
      </p:sp>
    </p:spTree>
    <p:extLst>
      <p:ext uri="{BB962C8B-B14F-4D97-AF65-F5344CB8AC3E}">
        <p14:creationId xmlns:p14="http://schemas.microsoft.com/office/powerpoint/2010/main" val="384759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74EA53E-A138-49DD-98C0-618CDA0C3BD9}"/>
              </a:ext>
            </a:extLst>
          </p:cNvPr>
          <p:cNvGrpSpPr/>
          <p:nvPr/>
        </p:nvGrpSpPr>
        <p:grpSpPr>
          <a:xfrm>
            <a:off x="6154142" y="1435274"/>
            <a:ext cx="2670369" cy="4051126"/>
            <a:chOff x="6373619" y="1424021"/>
            <a:chExt cx="2670369" cy="4051126"/>
          </a:xfrm>
        </p:grpSpPr>
        <p:pic>
          <p:nvPicPr>
            <p:cNvPr id="6" name="Kuva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74805" y="1424021"/>
              <a:ext cx="2633464" cy="1899210"/>
            </a:xfrm>
            <a:prstGeom prst="rect">
              <a:avLst/>
            </a:prstGeom>
          </p:spPr>
        </p:pic>
        <p:pic>
          <p:nvPicPr>
            <p:cNvPr id="7" name="Kuva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73619" y="3575936"/>
              <a:ext cx="2670369" cy="1899211"/>
            </a:xfrm>
            <a:prstGeom prst="rect">
              <a:avLst/>
            </a:prstGeom>
          </p:spPr>
        </p:pic>
        <p:sp>
          <p:nvSpPr>
            <p:cNvPr id="8" name="Tekstiruutu 7">
              <a:extLst>
                <a:ext uri="{FF2B5EF4-FFF2-40B4-BE49-F238E27FC236}">
                  <a16:creationId xmlns:a16="http://schemas.microsoft.com/office/drawing/2014/main" id="{44903D6A-3622-418E-B891-ABC240C7380C}"/>
                </a:ext>
              </a:extLst>
            </p:cNvPr>
            <p:cNvSpPr txBox="1"/>
            <p:nvPr/>
          </p:nvSpPr>
          <p:spPr>
            <a:xfrm rot="16200000">
              <a:off x="8102160" y="3260992"/>
              <a:ext cx="1553630" cy="246221"/>
            </a:xfrm>
            <a:prstGeom prst="rect">
              <a:avLst/>
            </a:prstGeom>
            <a:noFill/>
          </p:spPr>
          <p:txBody>
            <a:bodyPr wrap="none" rtlCol="0">
              <a:spAutoFit/>
            </a:bodyPr>
            <a:lstStyle/>
            <a:p>
              <a:r>
                <a:rPr lang="et-EE" sz="1000" dirty="0">
                  <a:solidFill>
                    <a:schemeClr val="tx2">
                      <a:lumMod val="50000"/>
                      <a:lumOff val="50000"/>
                    </a:schemeClr>
                  </a:solidFill>
                </a:rPr>
                <a:t>Joonised:</a:t>
              </a:r>
              <a:r>
                <a:rPr lang="fi-FI" sz="1000" dirty="0">
                  <a:solidFill>
                    <a:schemeClr val="tx2">
                      <a:lumMod val="50000"/>
                      <a:lumOff val="50000"/>
                    </a:schemeClr>
                  </a:solidFill>
                </a:rPr>
                <a:t> Heidi </a:t>
              </a:r>
              <a:r>
                <a:rPr lang="fi-FI" sz="1000" dirty="0" err="1">
                  <a:solidFill>
                    <a:schemeClr val="tx2">
                      <a:lumMod val="50000"/>
                      <a:lumOff val="50000"/>
                    </a:schemeClr>
                  </a:solidFill>
                </a:rPr>
                <a:t>Sumkin</a:t>
              </a:r>
              <a:endParaRPr lang="fi-FI" sz="1000" dirty="0">
                <a:solidFill>
                  <a:schemeClr val="tx2">
                    <a:lumMod val="50000"/>
                    <a:lumOff val="50000"/>
                  </a:schemeClr>
                </a:solidFill>
              </a:endParaRPr>
            </a:p>
          </p:txBody>
        </p:sp>
      </p:grpSp>
      <p:sp>
        <p:nvSpPr>
          <p:cNvPr id="2" name="Title 1"/>
          <p:cNvSpPr>
            <a:spLocks noGrp="1"/>
          </p:cNvSpPr>
          <p:nvPr>
            <p:ph type="title"/>
          </p:nvPr>
        </p:nvSpPr>
        <p:spPr>
          <a:xfrm>
            <a:off x="457200" y="476250"/>
            <a:ext cx="8229600" cy="759740"/>
          </a:xfrm>
        </p:spPr>
        <p:txBody>
          <a:bodyPr>
            <a:normAutofit/>
          </a:bodyPr>
          <a:lstStyle/>
          <a:p>
            <a:r>
              <a:rPr lang="et-EE" dirty="0"/>
              <a:t>Pööningute soojustamistööd</a:t>
            </a:r>
            <a:endParaRPr lang="fi-FI" dirty="0"/>
          </a:p>
        </p:txBody>
      </p:sp>
      <p:sp>
        <p:nvSpPr>
          <p:cNvPr id="3" name="Content Placeholder 2"/>
          <p:cNvSpPr>
            <a:spLocks noGrp="1"/>
          </p:cNvSpPr>
          <p:nvPr>
            <p:ph idx="1"/>
          </p:nvPr>
        </p:nvSpPr>
        <p:spPr>
          <a:xfrm>
            <a:off x="161636" y="1308938"/>
            <a:ext cx="6332643" cy="4556502"/>
          </a:xfrm>
        </p:spPr>
        <p:txBody>
          <a:bodyPr vert="horz" lIns="0" tIns="0" rIns="0" bIns="0" rtlCol="0" anchor="t">
            <a:normAutofit fontScale="92500" lnSpcReduction="20000"/>
          </a:bodyPr>
          <a:lstStyle/>
          <a:p>
            <a:r>
              <a:rPr lang="et-EE" sz="2400" dirty="0"/>
              <a:t>Paigaldatakse aurutõke</a:t>
            </a:r>
            <a:r>
              <a:rPr lang="fi-FI" sz="2400" dirty="0"/>
              <a:t> ja </a:t>
            </a:r>
            <a:r>
              <a:rPr lang="et-EE" sz="2400" dirty="0"/>
              <a:t>vuugid tihendatakse </a:t>
            </a:r>
            <a:r>
              <a:rPr lang="et-EE" sz="2400" dirty="0" err="1"/>
              <a:t>teipimisega</a:t>
            </a:r>
            <a:r>
              <a:rPr lang="fi-FI" sz="2400" dirty="0"/>
              <a:t> ja/</a:t>
            </a:r>
            <a:r>
              <a:rPr lang="et-EE" sz="2400" dirty="0"/>
              <a:t>või</a:t>
            </a:r>
            <a:r>
              <a:rPr lang="fi-FI" sz="2400" dirty="0"/>
              <a:t> </a:t>
            </a:r>
            <a:r>
              <a:rPr lang="et-EE" sz="2400" dirty="0"/>
              <a:t>surveliitena</a:t>
            </a:r>
            <a:r>
              <a:rPr lang="fi-FI" sz="2400" dirty="0"/>
              <a:t>.</a:t>
            </a:r>
          </a:p>
          <a:p>
            <a:r>
              <a:rPr lang="et-EE" sz="2400" dirty="0">
                <a:cs typeface="Arial"/>
              </a:rPr>
              <a:t>Aurutõkke surveliide tehakse kahe puitlati </a:t>
            </a:r>
            <a:r>
              <a:rPr lang="et-EE" sz="2400" dirty="0" err="1">
                <a:cs typeface="Arial"/>
              </a:rPr>
              <a:t>kokkukruvimisel</a:t>
            </a:r>
            <a:r>
              <a:rPr lang="et-EE" sz="2400" dirty="0">
                <a:cs typeface="Arial"/>
              </a:rPr>
              <a:t> jättes aurutõkke kattuvus nende vahele.</a:t>
            </a:r>
            <a:endParaRPr lang="fi-FI" dirty="0">
              <a:cs typeface="Arial"/>
            </a:endParaRPr>
          </a:p>
          <a:p>
            <a:r>
              <a:rPr lang="et-EE" sz="2400" dirty="0"/>
              <a:t>Kõva plaat talade peal vähendab soojustuse läbivajumist</a:t>
            </a:r>
            <a:r>
              <a:rPr lang="fi-FI" sz="2400" dirty="0"/>
              <a:t>.</a:t>
            </a:r>
            <a:endParaRPr lang="fi-FI" sz="2400" dirty="0">
              <a:cs typeface="Arial"/>
            </a:endParaRPr>
          </a:p>
          <a:p>
            <a:r>
              <a:rPr lang="et-EE" sz="2400" dirty="0"/>
              <a:t>Puhurvilla võib puhuda otse aurutõkke või kõva plaadi peale.</a:t>
            </a:r>
            <a:endParaRPr lang="fi-FI" sz="2400" dirty="0">
              <a:cs typeface="Arial"/>
            </a:endParaRPr>
          </a:p>
          <a:p>
            <a:r>
              <a:rPr lang="et-EE" sz="2400" dirty="0"/>
              <a:t>Või alla võib paigaldada umbes 20 cm plaatvillakihi.</a:t>
            </a:r>
            <a:endParaRPr lang="fi-FI" sz="2400" dirty="0">
              <a:cs typeface="Arial"/>
            </a:endParaRPr>
          </a:p>
          <a:p>
            <a:r>
              <a:rPr lang="fi-FI" sz="2400" dirty="0" err="1"/>
              <a:t>Diagonaalvarraste</a:t>
            </a:r>
            <a:r>
              <a:rPr lang="fi-FI" sz="2400" dirty="0"/>
              <a:t> alla </a:t>
            </a:r>
            <a:r>
              <a:rPr lang="fi-FI" sz="2400" dirty="0" err="1"/>
              <a:t>tuleb</a:t>
            </a:r>
            <a:r>
              <a:rPr lang="fi-FI" sz="2400" dirty="0"/>
              <a:t> </a:t>
            </a:r>
            <a:r>
              <a:rPr lang="fi-FI" sz="2400" dirty="0" err="1"/>
              <a:t>paigaldada</a:t>
            </a:r>
            <a:r>
              <a:rPr lang="fi-FI" sz="2400" dirty="0"/>
              <a:t> </a:t>
            </a:r>
            <a:r>
              <a:rPr lang="fi-FI" sz="2400" dirty="0" err="1"/>
              <a:t>juhikud</a:t>
            </a:r>
            <a:r>
              <a:rPr lang="fi-FI" sz="2400" dirty="0"/>
              <a:t> </a:t>
            </a:r>
            <a:r>
              <a:rPr lang="fi-FI" sz="2400" dirty="0" err="1"/>
              <a:t>või</a:t>
            </a:r>
            <a:r>
              <a:rPr lang="fi-FI" sz="2400" dirty="0"/>
              <a:t> puhu</a:t>
            </a:r>
            <a:r>
              <a:rPr lang="et-EE" sz="2400" dirty="0"/>
              <a:t>r</a:t>
            </a:r>
            <a:r>
              <a:rPr lang="fi-FI" sz="2400" dirty="0" err="1"/>
              <a:t>vill</a:t>
            </a:r>
            <a:r>
              <a:rPr lang="fi-FI" sz="2400" dirty="0"/>
              <a:t> </a:t>
            </a:r>
            <a:r>
              <a:rPr lang="fi-FI" sz="2400" dirty="0" err="1"/>
              <a:t>tuleb</a:t>
            </a:r>
            <a:r>
              <a:rPr lang="fi-FI" sz="2400" dirty="0"/>
              <a:t> </a:t>
            </a:r>
            <a:r>
              <a:rPr lang="fi-FI" sz="2400" dirty="0" err="1"/>
              <a:t>diagonaalvarda</a:t>
            </a:r>
            <a:r>
              <a:rPr lang="fi-FI" sz="2400" dirty="0"/>
              <a:t> </a:t>
            </a:r>
            <a:r>
              <a:rPr lang="fi-FI" sz="2400" dirty="0" err="1"/>
              <a:t>all</a:t>
            </a:r>
            <a:r>
              <a:rPr lang="et-EE" sz="2400" dirty="0"/>
              <a:t>a</a:t>
            </a:r>
            <a:r>
              <a:rPr lang="fi-FI" sz="2400" dirty="0"/>
              <a:t> </a:t>
            </a:r>
            <a:r>
              <a:rPr lang="et-EE" sz="2400" dirty="0"/>
              <a:t>ühtlaselt paigutada.</a:t>
            </a:r>
            <a:endParaRPr lang="fi-FI" sz="2400" dirty="0">
              <a:cs typeface="Arial"/>
            </a:endParaRPr>
          </a:p>
        </p:txBody>
      </p:sp>
      <p:sp>
        <p:nvSpPr>
          <p:cNvPr id="4" name="Suorakulmio 3">
            <a:extLst>
              <a:ext uri="{FF2B5EF4-FFF2-40B4-BE49-F238E27FC236}">
                <a16:creationId xmlns:a16="http://schemas.microsoft.com/office/drawing/2014/main" id="{3E111179-49EE-44A5-8CA2-0E8E6D2F6224}"/>
              </a:ext>
            </a:extLst>
          </p:cNvPr>
          <p:cNvSpPr/>
          <p:nvPr/>
        </p:nvSpPr>
        <p:spPr>
          <a:xfrm>
            <a:off x="8824511" y="4946573"/>
            <a:ext cx="319489" cy="53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8804119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759740"/>
          </a:xfrm>
        </p:spPr>
        <p:txBody>
          <a:bodyPr>
            <a:normAutofit/>
          </a:bodyPr>
          <a:lstStyle/>
          <a:p>
            <a:r>
              <a:rPr lang="et-EE" dirty="0"/>
              <a:t>Pööningute soojustamistööd</a:t>
            </a:r>
            <a:endParaRPr lang="fi-FI" dirty="0"/>
          </a:p>
        </p:txBody>
      </p:sp>
      <p:sp>
        <p:nvSpPr>
          <p:cNvPr id="3" name="Content Placeholder 2"/>
          <p:cNvSpPr>
            <a:spLocks noGrp="1"/>
          </p:cNvSpPr>
          <p:nvPr>
            <p:ph idx="1"/>
          </p:nvPr>
        </p:nvSpPr>
        <p:spPr>
          <a:xfrm>
            <a:off x="457200" y="1425844"/>
            <a:ext cx="4855822" cy="4556502"/>
          </a:xfrm>
        </p:spPr>
        <p:txBody>
          <a:bodyPr vert="horz" lIns="0" tIns="0" rIns="0" bIns="0" rtlCol="0" anchor="t">
            <a:normAutofit/>
          </a:bodyPr>
          <a:lstStyle/>
          <a:p>
            <a:r>
              <a:rPr lang="et-EE" dirty="0"/>
              <a:t>Räästal olevad j</a:t>
            </a:r>
            <a:r>
              <a:rPr lang="fi-FI" dirty="0" err="1"/>
              <a:t>ää</a:t>
            </a:r>
            <a:r>
              <a:rPr lang="et-EE" dirty="0"/>
              <a:t>purikad on märk soojalekkest.</a:t>
            </a:r>
          </a:p>
          <a:p>
            <a:pPr marL="0" indent="0">
              <a:buNone/>
            </a:pPr>
            <a:br>
              <a:rPr lang="fi-FI" dirty="0"/>
            </a:br>
            <a:endParaRPr lang="fi-FI" dirty="0">
              <a:cs typeface="Arial"/>
            </a:endParaRPr>
          </a:p>
          <a:p>
            <a:r>
              <a:rPr lang="et-EE" dirty="0"/>
              <a:t> Soojalekke tulemusena l</a:t>
            </a:r>
            <a:r>
              <a:rPr lang="fi-FI" dirty="0" err="1"/>
              <a:t>umi</a:t>
            </a:r>
            <a:r>
              <a:rPr lang="fi-FI" dirty="0"/>
              <a:t> sula</a:t>
            </a:r>
            <a:r>
              <a:rPr lang="et-EE" dirty="0"/>
              <a:t>b altpoolt ja jäätub räästal.</a:t>
            </a:r>
            <a:r>
              <a:rPr lang="fi-FI" dirty="0"/>
              <a:t> </a:t>
            </a:r>
            <a:br>
              <a:rPr lang="fi-FI" dirty="0"/>
            </a:br>
            <a:endParaRPr lang="fi-FI" dirty="0">
              <a:cs typeface="Arial"/>
            </a:endParaRPr>
          </a:p>
        </p:txBody>
      </p:sp>
      <p:pic>
        <p:nvPicPr>
          <p:cNvPr id="6" name="Kuva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51102" y="1378425"/>
            <a:ext cx="3548965" cy="2728586"/>
          </a:xfrm>
          <a:prstGeom prst="roundRect">
            <a:avLst/>
          </a:prstGeom>
        </p:spPr>
      </p:pic>
    </p:spTree>
    <p:extLst>
      <p:ext uri="{BB962C8B-B14F-4D97-AF65-F5344CB8AC3E}">
        <p14:creationId xmlns:p14="http://schemas.microsoft.com/office/powerpoint/2010/main" val="19877993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759740"/>
          </a:xfrm>
        </p:spPr>
        <p:txBody>
          <a:bodyPr>
            <a:normAutofit/>
          </a:bodyPr>
          <a:lstStyle/>
          <a:p>
            <a:r>
              <a:rPr lang="et-EE" dirty="0"/>
              <a:t>Lamekatuste soojustamistööd</a:t>
            </a:r>
            <a:endParaRPr lang="fi-FI" dirty="0"/>
          </a:p>
        </p:txBody>
      </p:sp>
      <p:sp>
        <p:nvSpPr>
          <p:cNvPr id="3" name="Content Placeholder 2"/>
          <p:cNvSpPr>
            <a:spLocks noGrp="1"/>
          </p:cNvSpPr>
          <p:nvPr>
            <p:ph idx="1"/>
          </p:nvPr>
        </p:nvSpPr>
        <p:spPr>
          <a:xfrm>
            <a:off x="457200" y="1444317"/>
            <a:ext cx="8345685" cy="4556502"/>
          </a:xfrm>
        </p:spPr>
        <p:txBody>
          <a:bodyPr vert="horz" lIns="0" tIns="0" rIns="0" bIns="0" rtlCol="0" anchor="t">
            <a:normAutofit fontScale="92500" lnSpcReduction="20000"/>
          </a:bodyPr>
          <a:lstStyle/>
          <a:p>
            <a:r>
              <a:rPr lang="et-EE" dirty="0"/>
              <a:t>Lamekatuste soojusisolatsioon on valmistatud näiteks </a:t>
            </a:r>
            <a:r>
              <a:rPr lang="et-EE" dirty="0" err="1"/>
              <a:t>kergkruusast</a:t>
            </a:r>
            <a:r>
              <a:rPr lang="et-EE" dirty="0"/>
              <a:t>, kõvast mineraalvillast, vahtplastist või nende kombinatsioonidest.</a:t>
            </a:r>
          </a:p>
          <a:p>
            <a:r>
              <a:rPr lang="et-EE" dirty="0"/>
              <a:t>Villa paigaldamisel tuleb arvestada juurdepääsuteede tugevdustega.</a:t>
            </a:r>
          </a:p>
          <a:p>
            <a:r>
              <a:rPr lang="et-EE" dirty="0"/>
              <a:t>Konstruktsioonide tuuletuslahendused tuleb hoolikalt läbi viia.</a:t>
            </a:r>
          </a:p>
          <a:p>
            <a:r>
              <a:rPr lang="et-EE" dirty="0" err="1"/>
              <a:t>Hüdroisolatsiooni</a:t>
            </a:r>
            <a:r>
              <a:rPr lang="et-EE" dirty="0"/>
              <a:t> saab planeerida soojusisolatsiooni peale või alla.</a:t>
            </a:r>
          </a:p>
          <a:p>
            <a:r>
              <a:rPr lang="et-EE" dirty="0"/>
              <a:t>Pööratud katuses tuleb </a:t>
            </a:r>
            <a:r>
              <a:rPr lang="et-EE" dirty="0" err="1"/>
              <a:t>hüdroisolatsioon</a:t>
            </a:r>
            <a:r>
              <a:rPr lang="et-EE" dirty="0"/>
              <a:t> konstruktsiooni alla. Pööratavat katust kasutatakse näiteks garaažides.</a:t>
            </a:r>
          </a:p>
        </p:txBody>
      </p:sp>
    </p:spTree>
    <p:extLst>
      <p:ext uri="{BB962C8B-B14F-4D97-AF65-F5344CB8AC3E}">
        <p14:creationId xmlns:p14="http://schemas.microsoft.com/office/powerpoint/2010/main" val="227258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t-EE" dirty="0"/>
              <a:t>Ülesanne</a:t>
            </a:r>
            <a:r>
              <a:rPr lang="fi-FI" dirty="0"/>
              <a:t>: </a:t>
            </a:r>
            <a:r>
              <a:rPr lang="et-EE" dirty="0"/>
              <a:t>Piirdetarindi soojustamistööd</a:t>
            </a:r>
            <a:endParaRPr lang="fi-FI" dirty="0"/>
          </a:p>
        </p:txBody>
      </p:sp>
      <p:sp>
        <p:nvSpPr>
          <p:cNvPr id="3" name="Content Placeholder 2"/>
          <p:cNvSpPr>
            <a:spLocks noGrp="1"/>
          </p:cNvSpPr>
          <p:nvPr>
            <p:ph idx="1"/>
          </p:nvPr>
        </p:nvSpPr>
        <p:spPr>
          <a:xfrm>
            <a:off x="457200" y="1791712"/>
            <a:ext cx="8229600" cy="4032250"/>
          </a:xfrm>
        </p:spPr>
        <p:txBody>
          <a:bodyPr>
            <a:normAutofit/>
          </a:bodyPr>
          <a:lstStyle/>
          <a:p>
            <a:pPr marL="0" indent="0">
              <a:buNone/>
            </a:pPr>
            <a:r>
              <a:rPr lang="et-EE" dirty="0"/>
              <a:t>Otsi</a:t>
            </a:r>
            <a:r>
              <a:rPr lang="fi-FI" dirty="0"/>
              <a:t> </a:t>
            </a:r>
            <a:r>
              <a:rPr lang="fi-FI" dirty="0" err="1"/>
              <a:t>YouTubest</a:t>
            </a:r>
            <a:r>
              <a:rPr lang="et-EE" dirty="0"/>
              <a:t> paigaldusvideoid ja hinda nende</a:t>
            </a:r>
            <a:endParaRPr lang="fi-FI" dirty="0"/>
          </a:p>
          <a:p>
            <a:r>
              <a:rPr lang="et-EE" dirty="0"/>
              <a:t>Õhutihedust.</a:t>
            </a:r>
            <a:endParaRPr lang="fi-FI" dirty="0"/>
          </a:p>
          <a:p>
            <a:r>
              <a:rPr lang="et-EE" dirty="0"/>
              <a:t>Veeaurutihedust.</a:t>
            </a:r>
            <a:endParaRPr lang="fi-FI" dirty="0"/>
          </a:p>
          <a:p>
            <a:r>
              <a:rPr lang="fi-FI" dirty="0"/>
              <a:t>Energia</a:t>
            </a:r>
            <a:r>
              <a:rPr lang="et-EE" dirty="0"/>
              <a:t>tõhusust</a:t>
            </a:r>
            <a:endParaRPr lang="fi-FI" dirty="0"/>
          </a:p>
          <a:p>
            <a:r>
              <a:rPr lang="fi-FI" dirty="0" err="1"/>
              <a:t>Kest</a:t>
            </a:r>
            <a:r>
              <a:rPr lang="et-EE" dirty="0" err="1"/>
              <a:t>vust</a:t>
            </a:r>
            <a:r>
              <a:rPr lang="et-EE" dirty="0"/>
              <a:t>.</a:t>
            </a:r>
            <a:endParaRPr lang="fi-FI" dirty="0"/>
          </a:p>
          <a:p>
            <a:r>
              <a:rPr lang="et-EE" dirty="0"/>
              <a:t>Kas tööturvalisus oli korras</a:t>
            </a:r>
            <a:r>
              <a:rPr lang="fi-FI" dirty="0"/>
              <a:t>?</a:t>
            </a:r>
          </a:p>
          <a:p>
            <a:r>
              <a:rPr lang="et-EE" dirty="0"/>
              <a:t>otsingusõnad:</a:t>
            </a:r>
            <a:r>
              <a:rPr lang="fi-FI" dirty="0"/>
              <a:t> ”</a:t>
            </a:r>
            <a:r>
              <a:rPr lang="et-EE" dirty="0"/>
              <a:t>välisseina soojustamine“</a:t>
            </a:r>
            <a:r>
              <a:rPr lang="fi-FI" dirty="0"/>
              <a:t> ja ”</a:t>
            </a:r>
            <a:r>
              <a:rPr lang="et-EE" dirty="0"/>
              <a:t>pööningu soojustamine</a:t>
            </a:r>
            <a:r>
              <a:rPr lang="fi-FI" dirty="0"/>
              <a:t>”.</a:t>
            </a:r>
          </a:p>
        </p:txBody>
      </p:sp>
    </p:spTree>
    <p:extLst>
      <p:ext uri="{BB962C8B-B14F-4D97-AF65-F5344CB8AC3E}">
        <p14:creationId xmlns:p14="http://schemas.microsoft.com/office/powerpoint/2010/main" val="30816150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solidFill>
                  <a:srgbClr val="005CA8"/>
                </a:solidFill>
              </a:rPr>
              <a:t>Element</a:t>
            </a:r>
            <a:r>
              <a:rPr lang="et-EE" dirty="0" err="1">
                <a:solidFill>
                  <a:srgbClr val="005CA8"/>
                </a:solidFill>
              </a:rPr>
              <a:t>ide</a:t>
            </a:r>
            <a:r>
              <a:rPr lang="et-EE" dirty="0">
                <a:solidFill>
                  <a:srgbClr val="005CA8"/>
                </a:solidFill>
              </a:rPr>
              <a:t> paigaldustööd (montaaž)</a:t>
            </a:r>
            <a:endParaRPr lang="fi-FI" dirty="0"/>
          </a:p>
        </p:txBody>
      </p:sp>
    </p:spTree>
    <p:extLst>
      <p:ext uri="{BB962C8B-B14F-4D97-AF65-F5344CB8AC3E}">
        <p14:creationId xmlns:p14="http://schemas.microsoft.com/office/powerpoint/2010/main" val="3686043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err="1"/>
              <a:t>Beto</a:t>
            </a:r>
            <a:r>
              <a:rPr lang="et-EE" dirty="0"/>
              <a:t>o</a:t>
            </a:r>
            <a:r>
              <a:rPr lang="fi-FI" dirty="0" err="1"/>
              <a:t>nelementi</a:t>
            </a:r>
            <a:r>
              <a:rPr lang="et-EE" dirty="0"/>
              <a:t>de paigaldamine ja tihendamine</a:t>
            </a:r>
            <a:endParaRPr lang="fi-FI" dirty="0"/>
          </a:p>
        </p:txBody>
      </p:sp>
      <p:sp>
        <p:nvSpPr>
          <p:cNvPr id="8" name="Content Placeholder 7"/>
          <p:cNvSpPr>
            <a:spLocks noGrp="1"/>
          </p:cNvSpPr>
          <p:nvPr>
            <p:ph sz="half" idx="2"/>
          </p:nvPr>
        </p:nvSpPr>
        <p:spPr>
          <a:xfrm>
            <a:off x="3777343" y="1427603"/>
            <a:ext cx="5195318" cy="4336606"/>
          </a:xfrm>
        </p:spPr>
        <p:txBody>
          <a:bodyPr>
            <a:normAutofit fontScale="77500" lnSpcReduction="20000"/>
          </a:bodyPr>
          <a:lstStyle/>
          <a:p>
            <a:r>
              <a:rPr lang="et-EE" dirty="0"/>
              <a:t>Eemaldatakse e</a:t>
            </a:r>
            <a:r>
              <a:rPr lang="fi-FI" dirty="0" err="1"/>
              <a:t>elmise</a:t>
            </a:r>
            <a:r>
              <a:rPr lang="fi-FI" dirty="0"/>
              <a:t> </a:t>
            </a:r>
            <a:r>
              <a:rPr lang="fi-FI" dirty="0" err="1"/>
              <a:t>elemendi</a:t>
            </a:r>
            <a:r>
              <a:rPr lang="fi-FI" dirty="0"/>
              <a:t> </a:t>
            </a:r>
            <a:r>
              <a:rPr lang="fi-FI" dirty="0" err="1"/>
              <a:t>soojus</a:t>
            </a:r>
            <a:r>
              <a:rPr lang="et-EE" dirty="0" err="1"/>
              <a:t>tuse</a:t>
            </a:r>
            <a:r>
              <a:rPr lang="fi-FI" dirty="0"/>
              <a:t> vihma</a:t>
            </a:r>
            <a:r>
              <a:rPr lang="et-EE" dirty="0"/>
              <a:t>kaitse</a:t>
            </a:r>
            <a:r>
              <a:rPr lang="fi-FI" dirty="0"/>
              <a:t>. </a:t>
            </a:r>
          </a:p>
          <a:p>
            <a:r>
              <a:rPr lang="et-EE" dirty="0"/>
              <a:t>Vahendite abil paigaldatakse kõrguse </a:t>
            </a:r>
            <a:r>
              <a:rPr lang="et-EE" dirty="0" err="1"/>
              <a:t>reguleerijad</a:t>
            </a:r>
            <a:r>
              <a:rPr lang="et-EE" dirty="0"/>
              <a:t>, montaažilapid jm</a:t>
            </a:r>
            <a:r>
              <a:rPr lang="fi-FI" dirty="0"/>
              <a:t>.</a:t>
            </a:r>
          </a:p>
          <a:p>
            <a:r>
              <a:rPr lang="et-EE" dirty="0"/>
              <a:t>Tõstetakse õõnespaneelid paigale.</a:t>
            </a:r>
            <a:endParaRPr lang="fi-FI" dirty="0"/>
          </a:p>
          <a:p>
            <a:r>
              <a:rPr lang="et-EE" dirty="0"/>
              <a:t>Valatakse </a:t>
            </a:r>
            <a:r>
              <a:rPr lang="et-EE" dirty="0" err="1"/>
              <a:t>püstvuugid</a:t>
            </a:r>
            <a:r>
              <a:rPr lang="et-EE" dirty="0"/>
              <a:t> ja õõnespaneelide vuugid.</a:t>
            </a:r>
            <a:endParaRPr lang="fi-FI" dirty="0"/>
          </a:p>
          <a:p>
            <a:r>
              <a:rPr lang="et-EE" dirty="0"/>
              <a:t>Elemendi </a:t>
            </a:r>
            <a:r>
              <a:rPr lang="et-EE" dirty="0" err="1"/>
              <a:t>püstserva</a:t>
            </a:r>
            <a:r>
              <a:rPr lang="et-EE" dirty="0"/>
              <a:t> kinnitatakse paigaldusvill</a:t>
            </a:r>
            <a:r>
              <a:rPr lang="fi-FI" dirty="0"/>
              <a:t> </a:t>
            </a:r>
            <a:r>
              <a:rPr lang="et-EE" dirty="0"/>
              <a:t>näiteks naelaga</a:t>
            </a:r>
            <a:r>
              <a:rPr lang="fi-FI" dirty="0"/>
              <a:t>.</a:t>
            </a:r>
          </a:p>
          <a:p>
            <a:r>
              <a:rPr lang="et-EE" dirty="0"/>
              <a:t>Paigaldatakse kõrguse </a:t>
            </a:r>
            <a:r>
              <a:rPr lang="et-EE" dirty="0" err="1"/>
              <a:t>reguleerija</a:t>
            </a:r>
            <a:r>
              <a:rPr lang="et-EE" dirty="0"/>
              <a:t>, paigaldusvill ja vuugibetoon</a:t>
            </a:r>
            <a:br>
              <a:rPr lang="fi-FI" dirty="0"/>
            </a:br>
            <a:r>
              <a:rPr lang="et-EE" dirty="0"/>
              <a:t>(</a:t>
            </a:r>
            <a:r>
              <a:rPr lang="fi-FI" dirty="0"/>
              <a:t>”</a:t>
            </a:r>
            <a:r>
              <a:rPr lang="et-EE" dirty="0"/>
              <a:t>vorsti</a:t>
            </a:r>
            <a:r>
              <a:rPr lang="fi-FI" dirty="0"/>
              <a:t>valu”</a:t>
            </a:r>
            <a:r>
              <a:rPr lang="et-EE" dirty="0"/>
              <a:t>)</a:t>
            </a:r>
            <a:r>
              <a:rPr lang="fi-FI" dirty="0"/>
              <a:t> </a:t>
            </a:r>
            <a:r>
              <a:rPr lang="fi-FI" dirty="0" err="1"/>
              <a:t>elemen</a:t>
            </a:r>
            <a:r>
              <a:rPr lang="et-EE" dirty="0"/>
              <a:t>di alla</a:t>
            </a:r>
            <a:r>
              <a:rPr lang="fi-FI" dirty="0"/>
              <a:t>.</a:t>
            </a:r>
          </a:p>
          <a:p>
            <a:r>
              <a:rPr lang="et-EE" dirty="0"/>
              <a:t>Tõstetakse element paigale ja toestatakse</a:t>
            </a:r>
            <a:r>
              <a:rPr lang="fi-FI" dirty="0"/>
              <a:t>.</a:t>
            </a:r>
          </a:p>
          <a:p>
            <a:r>
              <a:rPr lang="fi-FI" dirty="0" err="1"/>
              <a:t>Viim</a:t>
            </a:r>
            <a:r>
              <a:rPr lang="et-EE" dirty="0" err="1"/>
              <a:t>istletakse</a:t>
            </a:r>
            <a:r>
              <a:rPr lang="et-EE" dirty="0"/>
              <a:t> vuugibetoon</a:t>
            </a:r>
            <a:r>
              <a:rPr lang="fi-FI" dirty="0"/>
              <a:t> </a:t>
            </a:r>
            <a:r>
              <a:rPr lang="et-EE" dirty="0"/>
              <a:t>silumisega</a:t>
            </a:r>
            <a:r>
              <a:rPr lang="fi-FI" dirty="0"/>
              <a:t>.</a:t>
            </a:r>
          </a:p>
          <a:p>
            <a:r>
              <a:rPr lang="et-EE" dirty="0"/>
              <a:t>Üleulatuv  vuugibetoon lõigatakse ära enne lõplikku kivinemist.</a:t>
            </a:r>
            <a:endParaRPr lang="fi-FI" dirty="0"/>
          </a:p>
        </p:txBody>
      </p:sp>
      <p:sp>
        <p:nvSpPr>
          <p:cNvPr id="11" name="Suorakulmio 10">
            <a:extLst>
              <a:ext uri="{FF2B5EF4-FFF2-40B4-BE49-F238E27FC236}">
                <a16:creationId xmlns:a16="http://schemas.microsoft.com/office/drawing/2014/main" id="{815D57E3-84CB-4135-B55B-2DF37537B168}"/>
              </a:ext>
            </a:extLst>
          </p:cNvPr>
          <p:cNvSpPr/>
          <p:nvPr/>
        </p:nvSpPr>
        <p:spPr>
          <a:xfrm>
            <a:off x="1697205" y="3273551"/>
            <a:ext cx="403762" cy="97266"/>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2" name="Straight Connector 28">
            <a:extLst>
              <a:ext uri="{FF2B5EF4-FFF2-40B4-BE49-F238E27FC236}">
                <a16:creationId xmlns:a16="http://schemas.microsoft.com/office/drawing/2014/main" id="{8207D1EB-738A-4BE2-80A6-F0B20066D732}"/>
              </a:ext>
            </a:extLst>
          </p:cNvPr>
          <p:cNvCxnSpPr>
            <a:cxnSpLocks/>
          </p:cNvCxnSpPr>
          <p:nvPr/>
        </p:nvCxnSpPr>
        <p:spPr>
          <a:xfrm>
            <a:off x="168193" y="1589258"/>
            <a:ext cx="2482569" cy="0"/>
          </a:xfrm>
          <a:prstGeom prst="line">
            <a:avLst/>
          </a:prstGeom>
          <a:ln w="28575">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30">
            <a:extLst>
              <a:ext uri="{FF2B5EF4-FFF2-40B4-BE49-F238E27FC236}">
                <a16:creationId xmlns:a16="http://schemas.microsoft.com/office/drawing/2014/main" id="{A7D2F516-A530-4F59-8323-51E87E7E0B93}"/>
              </a:ext>
            </a:extLst>
          </p:cNvPr>
          <p:cNvCxnSpPr>
            <a:cxnSpLocks/>
          </p:cNvCxnSpPr>
          <p:nvPr/>
        </p:nvCxnSpPr>
        <p:spPr>
          <a:xfrm flipV="1">
            <a:off x="206817" y="5386919"/>
            <a:ext cx="2356526" cy="1"/>
          </a:xfrm>
          <a:prstGeom prst="line">
            <a:avLst/>
          </a:prstGeom>
          <a:ln w="28575">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14" name="Suorakulmio 13">
            <a:extLst>
              <a:ext uri="{FF2B5EF4-FFF2-40B4-BE49-F238E27FC236}">
                <a16:creationId xmlns:a16="http://schemas.microsoft.com/office/drawing/2014/main" id="{29078539-2E65-4302-95CB-45ADBBD45AAB}"/>
              </a:ext>
            </a:extLst>
          </p:cNvPr>
          <p:cNvSpPr/>
          <p:nvPr/>
        </p:nvSpPr>
        <p:spPr>
          <a:xfrm>
            <a:off x="1685775" y="4427123"/>
            <a:ext cx="403762" cy="60023"/>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5" name="Ryhmä 14">
            <a:extLst>
              <a:ext uri="{FF2B5EF4-FFF2-40B4-BE49-F238E27FC236}">
                <a16:creationId xmlns:a16="http://schemas.microsoft.com/office/drawing/2014/main" id="{D254F4D9-E926-4A3E-9F72-68B963059953}"/>
              </a:ext>
            </a:extLst>
          </p:cNvPr>
          <p:cNvGrpSpPr/>
          <p:nvPr/>
        </p:nvGrpSpPr>
        <p:grpSpPr>
          <a:xfrm>
            <a:off x="420423" y="3339281"/>
            <a:ext cx="1662656" cy="2041977"/>
            <a:chOff x="1323429" y="4082153"/>
            <a:chExt cx="1662656" cy="2041977"/>
          </a:xfrm>
        </p:grpSpPr>
        <p:pic>
          <p:nvPicPr>
            <p:cNvPr id="16" name="Kuva 15">
              <a:extLst>
                <a:ext uri="{FF2B5EF4-FFF2-40B4-BE49-F238E27FC236}">
                  <a16:creationId xmlns:a16="http://schemas.microsoft.com/office/drawing/2014/main" id="{69F4DA4D-9F09-4F52-970B-BE2D9291C27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8083" r="29424"/>
            <a:stretch/>
          </p:blipFill>
          <p:spPr>
            <a:xfrm rot="5400000" flipV="1">
              <a:off x="1041009" y="4692261"/>
              <a:ext cx="1986012" cy="828000"/>
            </a:xfrm>
            <a:prstGeom prst="rect">
              <a:avLst/>
            </a:prstGeom>
          </p:spPr>
        </p:pic>
        <p:grpSp>
          <p:nvGrpSpPr>
            <p:cNvPr id="17" name="Ryhmä 16">
              <a:extLst>
                <a:ext uri="{FF2B5EF4-FFF2-40B4-BE49-F238E27FC236}">
                  <a16:creationId xmlns:a16="http://schemas.microsoft.com/office/drawing/2014/main" id="{E7235531-95FF-4265-8471-B4251E41E708}"/>
                </a:ext>
              </a:extLst>
            </p:cNvPr>
            <p:cNvGrpSpPr/>
            <p:nvPr/>
          </p:nvGrpSpPr>
          <p:grpSpPr>
            <a:xfrm>
              <a:off x="1323429" y="4082153"/>
              <a:ext cx="308759" cy="2041977"/>
              <a:chOff x="2186651" y="3479447"/>
              <a:chExt cx="308759" cy="1996195"/>
            </a:xfrm>
          </p:grpSpPr>
          <p:sp>
            <p:nvSpPr>
              <p:cNvPr id="25" name="Suorakulmio 24">
                <a:extLst>
                  <a:ext uri="{FF2B5EF4-FFF2-40B4-BE49-F238E27FC236}">
                    <a16:creationId xmlns:a16="http://schemas.microsoft.com/office/drawing/2014/main" id="{C405855D-464A-46F3-A33E-AECAAAA547CD}"/>
                  </a:ext>
                </a:extLst>
              </p:cNvPr>
              <p:cNvSpPr/>
              <p:nvPr/>
            </p:nvSpPr>
            <p:spPr>
              <a:xfrm>
                <a:off x="2186651" y="3479447"/>
                <a:ext cx="308759" cy="199619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6" name="Ryhmä 25">
                <a:extLst>
                  <a:ext uri="{FF2B5EF4-FFF2-40B4-BE49-F238E27FC236}">
                    <a16:creationId xmlns:a16="http://schemas.microsoft.com/office/drawing/2014/main" id="{FF7304D8-6559-49D1-B638-8184F43DE18B}"/>
                  </a:ext>
                </a:extLst>
              </p:cNvPr>
              <p:cNvGrpSpPr/>
              <p:nvPr/>
            </p:nvGrpSpPr>
            <p:grpSpPr>
              <a:xfrm rot="20842531">
                <a:off x="2268063" y="4960407"/>
                <a:ext cx="154073" cy="183559"/>
                <a:chOff x="928277" y="840302"/>
                <a:chExt cx="154073" cy="183559"/>
              </a:xfrm>
            </p:grpSpPr>
            <p:sp>
              <p:nvSpPr>
                <p:cNvPr id="35" name="Ellipsi 34">
                  <a:extLst>
                    <a:ext uri="{FF2B5EF4-FFF2-40B4-BE49-F238E27FC236}">
                      <a16:creationId xmlns:a16="http://schemas.microsoft.com/office/drawing/2014/main" id="{DD1376C8-25DD-422E-91E6-8CDE35D5828A}"/>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Ellipsi 35">
                  <a:extLst>
                    <a:ext uri="{FF2B5EF4-FFF2-40B4-BE49-F238E27FC236}">
                      <a16:creationId xmlns:a16="http://schemas.microsoft.com/office/drawing/2014/main" id="{CFFFAA04-924C-4B63-8DCC-362CACAB52DF}"/>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Ellipsi 36">
                  <a:extLst>
                    <a:ext uri="{FF2B5EF4-FFF2-40B4-BE49-F238E27FC236}">
                      <a16:creationId xmlns:a16="http://schemas.microsoft.com/office/drawing/2014/main" id="{CB185AEE-94E4-4F6A-9316-C7CF75CC86F6}"/>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27" name="Ryhmä 26">
                <a:extLst>
                  <a:ext uri="{FF2B5EF4-FFF2-40B4-BE49-F238E27FC236}">
                    <a16:creationId xmlns:a16="http://schemas.microsoft.com/office/drawing/2014/main" id="{33446828-B144-496F-9ECB-F521A5A544EF}"/>
                  </a:ext>
                </a:extLst>
              </p:cNvPr>
              <p:cNvGrpSpPr/>
              <p:nvPr/>
            </p:nvGrpSpPr>
            <p:grpSpPr>
              <a:xfrm>
                <a:off x="2287310" y="3659538"/>
                <a:ext cx="154073" cy="183559"/>
                <a:chOff x="928277" y="840302"/>
                <a:chExt cx="154073" cy="183559"/>
              </a:xfrm>
            </p:grpSpPr>
            <p:sp>
              <p:nvSpPr>
                <p:cNvPr id="32" name="Ellipsi 31">
                  <a:extLst>
                    <a:ext uri="{FF2B5EF4-FFF2-40B4-BE49-F238E27FC236}">
                      <a16:creationId xmlns:a16="http://schemas.microsoft.com/office/drawing/2014/main" id="{13A34845-7E70-46CC-97C4-5E9A2D20C0AB}"/>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Ellipsi 32">
                  <a:extLst>
                    <a:ext uri="{FF2B5EF4-FFF2-40B4-BE49-F238E27FC236}">
                      <a16:creationId xmlns:a16="http://schemas.microsoft.com/office/drawing/2014/main" id="{2049D7EA-0C84-414A-87F1-EA70C97743F9}"/>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Ellipsi 33">
                  <a:extLst>
                    <a:ext uri="{FF2B5EF4-FFF2-40B4-BE49-F238E27FC236}">
                      <a16:creationId xmlns:a16="http://schemas.microsoft.com/office/drawing/2014/main" id="{6788DDB9-9B19-4545-98FC-D609317D9B56}"/>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28" name="Ryhmä 27">
                <a:extLst>
                  <a:ext uri="{FF2B5EF4-FFF2-40B4-BE49-F238E27FC236}">
                    <a16:creationId xmlns:a16="http://schemas.microsoft.com/office/drawing/2014/main" id="{63048B50-2746-4493-8663-65FD66A7EFB5}"/>
                  </a:ext>
                </a:extLst>
              </p:cNvPr>
              <p:cNvGrpSpPr/>
              <p:nvPr/>
            </p:nvGrpSpPr>
            <p:grpSpPr>
              <a:xfrm rot="3006355">
                <a:off x="2273537" y="4361226"/>
                <a:ext cx="154073" cy="183559"/>
                <a:chOff x="928277" y="840302"/>
                <a:chExt cx="154073" cy="183559"/>
              </a:xfrm>
            </p:grpSpPr>
            <p:sp>
              <p:nvSpPr>
                <p:cNvPr id="29" name="Ellipsi 28">
                  <a:extLst>
                    <a:ext uri="{FF2B5EF4-FFF2-40B4-BE49-F238E27FC236}">
                      <a16:creationId xmlns:a16="http://schemas.microsoft.com/office/drawing/2014/main" id="{A60E540C-2A3E-4148-B0B9-199363161972}"/>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681244E0-FF8B-49C1-916F-172D35D9634C}"/>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7CF453D2-298A-4928-AF5E-FD806B0B3C1E}"/>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sp>
          <p:nvSpPr>
            <p:cNvPr id="18" name="Suorakulmio 17">
              <a:extLst>
                <a:ext uri="{FF2B5EF4-FFF2-40B4-BE49-F238E27FC236}">
                  <a16:creationId xmlns:a16="http://schemas.microsoft.com/office/drawing/2014/main" id="{7F2D05A5-8C51-4CE3-AA7B-822260A21B32}"/>
                </a:ext>
              </a:extLst>
            </p:cNvPr>
            <p:cNvSpPr/>
            <p:nvPr/>
          </p:nvSpPr>
          <p:spPr>
            <a:xfrm>
              <a:off x="2447465" y="5230595"/>
              <a:ext cx="538620" cy="88815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382CC1A0-B99E-49D0-B15A-78E8EE61ABA6}"/>
                </a:ext>
              </a:extLst>
            </p:cNvPr>
            <p:cNvSpPr>
              <a:spLocks noChangeAspect="1"/>
            </p:cNvSpPr>
            <p:nvPr/>
          </p:nvSpPr>
          <p:spPr>
            <a:xfrm>
              <a:off x="2565094" y="5355419"/>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Ellipsi 19">
              <a:extLst>
                <a:ext uri="{FF2B5EF4-FFF2-40B4-BE49-F238E27FC236}">
                  <a16:creationId xmlns:a16="http://schemas.microsoft.com/office/drawing/2014/main" id="{E3E2EB35-46B8-48C4-8B41-42D4B86D9972}"/>
                </a:ext>
              </a:extLst>
            </p:cNvPr>
            <p:cNvSpPr>
              <a:spLocks noChangeAspect="1"/>
            </p:cNvSpPr>
            <p:nvPr/>
          </p:nvSpPr>
          <p:spPr>
            <a:xfrm>
              <a:off x="2650846" y="5401182"/>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Ellipsi 20">
              <a:extLst>
                <a:ext uri="{FF2B5EF4-FFF2-40B4-BE49-F238E27FC236}">
                  <a16:creationId xmlns:a16="http://schemas.microsoft.com/office/drawing/2014/main" id="{32AA6630-DDF1-4FCA-88CE-E70038EA1959}"/>
                </a:ext>
              </a:extLst>
            </p:cNvPr>
            <p:cNvSpPr>
              <a:spLocks noChangeAspect="1"/>
            </p:cNvSpPr>
            <p:nvPr/>
          </p:nvSpPr>
          <p:spPr>
            <a:xfrm>
              <a:off x="2563499" y="5476455"/>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Ellipsi 21">
              <a:extLst>
                <a:ext uri="{FF2B5EF4-FFF2-40B4-BE49-F238E27FC236}">
                  <a16:creationId xmlns:a16="http://schemas.microsoft.com/office/drawing/2014/main" id="{23374073-95CE-4BAA-A15C-0EED87DCF785}"/>
                </a:ext>
              </a:extLst>
            </p:cNvPr>
            <p:cNvSpPr>
              <a:spLocks noChangeAspect="1"/>
            </p:cNvSpPr>
            <p:nvPr/>
          </p:nvSpPr>
          <p:spPr>
            <a:xfrm rot="3006355">
              <a:off x="2805797" y="577339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Ellipsi 22">
              <a:extLst>
                <a:ext uri="{FF2B5EF4-FFF2-40B4-BE49-F238E27FC236}">
                  <a16:creationId xmlns:a16="http://schemas.microsoft.com/office/drawing/2014/main" id="{5A13394E-7517-4B3D-8048-80667B923DFB}"/>
                </a:ext>
              </a:extLst>
            </p:cNvPr>
            <p:cNvSpPr>
              <a:spLocks noChangeAspect="1"/>
            </p:cNvSpPr>
            <p:nvPr/>
          </p:nvSpPr>
          <p:spPr>
            <a:xfrm rot="3006355">
              <a:off x="2817551" y="5871428"/>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9E998F4-2DB9-4B11-8D4C-CDF71A95F789}"/>
                </a:ext>
              </a:extLst>
            </p:cNvPr>
            <p:cNvSpPr>
              <a:spLocks noChangeAspect="1"/>
            </p:cNvSpPr>
            <p:nvPr/>
          </p:nvSpPr>
          <p:spPr>
            <a:xfrm rot="3006355">
              <a:off x="2710928" y="5860807"/>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38" name="Ryhmä 37">
            <a:extLst>
              <a:ext uri="{FF2B5EF4-FFF2-40B4-BE49-F238E27FC236}">
                <a16:creationId xmlns:a16="http://schemas.microsoft.com/office/drawing/2014/main" id="{EF47F82B-F032-4992-B494-E8395EA40516}"/>
              </a:ext>
            </a:extLst>
          </p:cNvPr>
          <p:cNvGrpSpPr/>
          <p:nvPr/>
        </p:nvGrpSpPr>
        <p:grpSpPr>
          <a:xfrm>
            <a:off x="1696754" y="3378414"/>
            <a:ext cx="1949823" cy="988359"/>
            <a:chOff x="3664324" y="3469341"/>
            <a:chExt cx="1949823" cy="988359"/>
          </a:xfrm>
        </p:grpSpPr>
        <p:sp>
          <p:nvSpPr>
            <p:cNvPr id="39" name="Suorakulmio 38">
              <a:extLst>
                <a:ext uri="{FF2B5EF4-FFF2-40B4-BE49-F238E27FC236}">
                  <a16:creationId xmlns:a16="http://schemas.microsoft.com/office/drawing/2014/main" id="{79022566-5938-49A8-AD5E-DD27B93387ED}"/>
                </a:ext>
              </a:extLst>
            </p:cNvPr>
            <p:cNvSpPr/>
            <p:nvPr/>
          </p:nvSpPr>
          <p:spPr>
            <a:xfrm>
              <a:off x="3664324" y="3469341"/>
              <a:ext cx="1949823" cy="988359"/>
            </a:xfrm>
            <a:prstGeom prst="rect">
              <a:avLst/>
            </a:prstGeom>
            <a:solidFill>
              <a:schemeClr val="bg2">
                <a:lumMod val="7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 name="Suorakulmio 39">
              <a:extLst>
                <a:ext uri="{FF2B5EF4-FFF2-40B4-BE49-F238E27FC236}">
                  <a16:creationId xmlns:a16="http://schemas.microsoft.com/office/drawing/2014/main" id="{88F22BB3-FD8C-49B4-AD54-D16D32825437}"/>
                </a:ext>
              </a:extLst>
            </p:cNvPr>
            <p:cNvSpPr/>
            <p:nvPr/>
          </p:nvSpPr>
          <p:spPr>
            <a:xfrm>
              <a:off x="3879476" y="3576918"/>
              <a:ext cx="1734671" cy="7799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41" name="Suorakulmio 40">
            <a:extLst>
              <a:ext uri="{FF2B5EF4-FFF2-40B4-BE49-F238E27FC236}">
                <a16:creationId xmlns:a16="http://schemas.microsoft.com/office/drawing/2014/main" id="{C9F2669E-72C4-4DE7-B9D3-B202F08779FA}"/>
              </a:ext>
            </a:extLst>
          </p:cNvPr>
          <p:cNvSpPr/>
          <p:nvPr/>
        </p:nvSpPr>
        <p:spPr>
          <a:xfrm>
            <a:off x="1685775" y="4369079"/>
            <a:ext cx="403762" cy="55434"/>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42" name="Ryhmä 41">
            <a:extLst>
              <a:ext uri="{FF2B5EF4-FFF2-40B4-BE49-F238E27FC236}">
                <a16:creationId xmlns:a16="http://schemas.microsoft.com/office/drawing/2014/main" id="{F49FDEDE-A8F0-4EBB-A9A1-A77DF806E309}"/>
              </a:ext>
            </a:extLst>
          </p:cNvPr>
          <p:cNvGrpSpPr/>
          <p:nvPr/>
        </p:nvGrpSpPr>
        <p:grpSpPr>
          <a:xfrm>
            <a:off x="819705" y="3231986"/>
            <a:ext cx="701563" cy="129887"/>
            <a:chOff x="4512368" y="2816088"/>
            <a:chExt cx="756000" cy="72000"/>
          </a:xfrm>
        </p:grpSpPr>
        <p:pic>
          <p:nvPicPr>
            <p:cNvPr id="43" name="Kuva 42">
              <a:extLst>
                <a:ext uri="{FF2B5EF4-FFF2-40B4-BE49-F238E27FC236}">
                  <a16:creationId xmlns:a16="http://schemas.microsoft.com/office/drawing/2014/main" id="{7C602A2A-FE7E-4423-A71C-0A2B5C515986}"/>
                </a:ext>
              </a:extLst>
            </p:cNvPr>
            <p:cNvPicPr>
              <a:picLocks noChangeAspect="1"/>
            </p:cNvPicPr>
            <p:nvPr/>
          </p:nvPicPr>
          <p:blipFill>
            <a:blip r:embed="rId5"/>
            <a:stretch>
              <a:fillRect/>
            </a:stretch>
          </p:blipFill>
          <p:spPr>
            <a:xfrm>
              <a:off x="4512368" y="2816088"/>
              <a:ext cx="756000" cy="72000"/>
            </a:xfrm>
            <a:prstGeom prst="rect">
              <a:avLst/>
            </a:prstGeom>
            <a:solidFill>
              <a:srgbClr val="FFFF00"/>
            </a:solidFill>
          </p:spPr>
        </p:pic>
        <p:sp>
          <p:nvSpPr>
            <p:cNvPr id="44" name="Suorakulmio 43">
              <a:extLst>
                <a:ext uri="{FF2B5EF4-FFF2-40B4-BE49-F238E27FC236}">
                  <a16:creationId xmlns:a16="http://schemas.microsoft.com/office/drawing/2014/main" id="{916DEBA0-EE00-4542-89BC-55E5F0D9C90A}"/>
                </a:ext>
              </a:extLst>
            </p:cNvPr>
            <p:cNvSpPr/>
            <p:nvPr/>
          </p:nvSpPr>
          <p:spPr>
            <a:xfrm>
              <a:off x="4528364" y="2829183"/>
              <a:ext cx="725520" cy="50498"/>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45" name="Vapaamuotoinen: Muoto 44">
            <a:extLst>
              <a:ext uri="{FF2B5EF4-FFF2-40B4-BE49-F238E27FC236}">
                <a16:creationId xmlns:a16="http://schemas.microsoft.com/office/drawing/2014/main" id="{687FB8E2-0A1E-4A30-92EE-D7DE8F05102A}"/>
              </a:ext>
            </a:extLst>
          </p:cNvPr>
          <p:cNvSpPr/>
          <p:nvPr/>
        </p:nvSpPr>
        <p:spPr>
          <a:xfrm>
            <a:off x="1535294" y="3382654"/>
            <a:ext cx="556260" cy="1110096"/>
          </a:xfrm>
          <a:custGeom>
            <a:avLst/>
            <a:gdLst>
              <a:gd name="connsiteX0" fmla="*/ 0 w 556260"/>
              <a:gd name="connsiteY0" fmla="*/ 0 h 1104900"/>
              <a:gd name="connsiteX1" fmla="*/ 354330 w 556260"/>
              <a:gd name="connsiteY1" fmla="*/ 0 h 1104900"/>
              <a:gd name="connsiteX2" fmla="*/ 354330 w 556260"/>
              <a:gd name="connsiteY2" fmla="*/ 990600 h 1104900"/>
              <a:gd name="connsiteX3" fmla="*/ 556260 w 556260"/>
              <a:gd name="connsiteY3" fmla="*/ 990600 h 1104900"/>
              <a:gd name="connsiteX4" fmla="*/ 556260 w 556260"/>
              <a:gd name="connsiteY4" fmla="*/ 1104900 h 1104900"/>
              <a:gd name="connsiteX5" fmla="*/ 354330 w 556260"/>
              <a:gd name="connsiteY5" fmla="*/ 1104900 h 1104900"/>
              <a:gd name="connsiteX6" fmla="*/ 152400 w 556260"/>
              <a:gd name="connsiteY6" fmla="*/ 1104900 h 1104900"/>
              <a:gd name="connsiteX7" fmla="*/ 0 w 556260"/>
              <a:gd name="connsiteY7" fmla="*/ 110490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60" h="1104900">
                <a:moveTo>
                  <a:pt x="0" y="0"/>
                </a:moveTo>
                <a:lnTo>
                  <a:pt x="354330" y="0"/>
                </a:lnTo>
                <a:lnTo>
                  <a:pt x="354330" y="990600"/>
                </a:lnTo>
                <a:lnTo>
                  <a:pt x="556260" y="990600"/>
                </a:lnTo>
                <a:lnTo>
                  <a:pt x="556260" y="1104900"/>
                </a:lnTo>
                <a:lnTo>
                  <a:pt x="354330" y="1104900"/>
                </a:lnTo>
                <a:lnTo>
                  <a:pt x="152400" y="1104900"/>
                </a:lnTo>
                <a:lnTo>
                  <a:pt x="0" y="1104900"/>
                </a:lnTo>
                <a:close/>
              </a:path>
            </a:pathLst>
          </a:custGeom>
          <a:solidFill>
            <a:schemeClr val="bg2">
              <a:lumMod val="7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6" name="Kuva 45">
            <a:extLst>
              <a:ext uri="{FF2B5EF4-FFF2-40B4-BE49-F238E27FC236}">
                <a16:creationId xmlns:a16="http://schemas.microsoft.com/office/drawing/2014/main" id="{8786656C-DAE4-4090-8386-7095B23FB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36200" y="3216221"/>
            <a:ext cx="563407" cy="170949"/>
          </a:xfrm>
          <a:prstGeom prst="rect">
            <a:avLst/>
          </a:prstGeom>
        </p:spPr>
      </p:pic>
      <p:grpSp>
        <p:nvGrpSpPr>
          <p:cNvPr id="47" name="Ryhmä 46">
            <a:extLst>
              <a:ext uri="{FF2B5EF4-FFF2-40B4-BE49-F238E27FC236}">
                <a16:creationId xmlns:a16="http://schemas.microsoft.com/office/drawing/2014/main" id="{50D4725D-09C2-4FCC-AFAC-298954ED77C7}"/>
              </a:ext>
            </a:extLst>
          </p:cNvPr>
          <p:cNvGrpSpPr/>
          <p:nvPr/>
        </p:nvGrpSpPr>
        <p:grpSpPr>
          <a:xfrm>
            <a:off x="420864" y="1614859"/>
            <a:ext cx="1656605" cy="1662545"/>
            <a:chOff x="2186651" y="1745673"/>
            <a:chExt cx="1656605" cy="1662545"/>
          </a:xfrm>
        </p:grpSpPr>
        <p:pic>
          <p:nvPicPr>
            <p:cNvPr id="48" name="Kuva 47">
              <a:extLst>
                <a:ext uri="{FF2B5EF4-FFF2-40B4-BE49-F238E27FC236}">
                  <a16:creationId xmlns:a16="http://schemas.microsoft.com/office/drawing/2014/main" id="{509ED119-62F9-4DB5-88E8-718E6CA2931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351" r="15025"/>
            <a:stretch/>
          </p:blipFill>
          <p:spPr>
            <a:xfrm rot="5400000" flipV="1">
              <a:off x="2084767" y="2156022"/>
              <a:ext cx="1624940" cy="828000"/>
            </a:xfrm>
            <a:prstGeom prst="rect">
              <a:avLst/>
            </a:prstGeom>
          </p:spPr>
        </p:pic>
        <p:grpSp>
          <p:nvGrpSpPr>
            <p:cNvPr id="49" name="Ryhmä 48">
              <a:extLst>
                <a:ext uri="{FF2B5EF4-FFF2-40B4-BE49-F238E27FC236}">
                  <a16:creationId xmlns:a16="http://schemas.microsoft.com/office/drawing/2014/main" id="{B1217C7D-546C-434B-88C1-A88AB6237595}"/>
                </a:ext>
              </a:extLst>
            </p:cNvPr>
            <p:cNvGrpSpPr/>
            <p:nvPr/>
          </p:nvGrpSpPr>
          <p:grpSpPr>
            <a:xfrm>
              <a:off x="2186651" y="1745673"/>
              <a:ext cx="308759" cy="1662545"/>
              <a:chOff x="2200995" y="1745673"/>
              <a:chExt cx="308759" cy="1662545"/>
            </a:xfrm>
          </p:grpSpPr>
          <p:sp>
            <p:nvSpPr>
              <p:cNvPr id="63" name="Suorakulmio 62">
                <a:extLst>
                  <a:ext uri="{FF2B5EF4-FFF2-40B4-BE49-F238E27FC236}">
                    <a16:creationId xmlns:a16="http://schemas.microsoft.com/office/drawing/2014/main" id="{EB4FB991-8B9D-4F46-912F-CE74432D27B7}"/>
                  </a:ext>
                </a:extLst>
              </p:cNvPr>
              <p:cNvSpPr/>
              <p:nvPr/>
            </p:nvSpPr>
            <p:spPr>
              <a:xfrm>
                <a:off x="2200995" y="1745673"/>
                <a:ext cx="308759" cy="166254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64" name="Ryhmä 63">
                <a:extLst>
                  <a:ext uri="{FF2B5EF4-FFF2-40B4-BE49-F238E27FC236}">
                    <a16:creationId xmlns:a16="http://schemas.microsoft.com/office/drawing/2014/main" id="{B860BCF6-93EE-4B2D-BCDA-64E4B1131F05}"/>
                  </a:ext>
                </a:extLst>
              </p:cNvPr>
              <p:cNvGrpSpPr/>
              <p:nvPr/>
            </p:nvGrpSpPr>
            <p:grpSpPr>
              <a:xfrm rot="20842531">
                <a:off x="2287786" y="2957692"/>
                <a:ext cx="154073" cy="183559"/>
                <a:chOff x="928277" y="840302"/>
                <a:chExt cx="154073" cy="183559"/>
              </a:xfrm>
            </p:grpSpPr>
            <p:sp>
              <p:nvSpPr>
                <p:cNvPr id="73" name="Ellipsi 72">
                  <a:extLst>
                    <a:ext uri="{FF2B5EF4-FFF2-40B4-BE49-F238E27FC236}">
                      <a16:creationId xmlns:a16="http://schemas.microsoft.com/office/drawing/2014/main" id="{70055574-EC34-4504-A179-D16D77CB85E8}"/>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 name="Ellipsi 73">
                  <a:extLst>
                    <a:ext uri="{FF2B5EF4-FFF2-40B4-BE49-F238E27FC236}">
                      <a16:creationId xmlns:a16="http://schemas.microsoft.com/office/drawing/2014/main" id="{68D2D564-9205-470E-83D7-A49417D1F7CE}"/>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Ellipsi 74">
                  <a:extLst>
                    <a:ext uri="{FF2B5EF4-FFF2-40B4-BE49-F238E27FC236}">
                      <a16:creationId xmlns:a16="http://schemas.microsoft.com/office/drawing/2014/main" id="{1B14292A-2E00-4E4F-AEDB-0907D38B903B}"/>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65" name="Ryhmä 64">
                <a:extLst>
                  <a:ext uri="{FF2B5EF4-FFF2-40B4-BE49-F238E27FC236}">
                    <a16:creationId xmlns:a16="http://schemas.microsoft.com/office/drawing/2014/main" id="{13236115-7C60-44EC-BDF3-8DD0BB7C8A3B}"/>
                  </a:ext>
                </a:extLst>
              </p:cNvPr>
              <p:cNvGrpSpPr/>
              <p:nvPr/>
            </p:nvGrpSpPr>
            <p:grpSpPr>
              <a:xfrm>
                <a:off x="2301654" y="1925764"/>
                <a:ext cx="154073" cy="183559"/>
                <a:chOff x="928277" y="840302"/>
                <a:chExt cx="154073" cy="183559"/>
              </a:xfrm>
            </p:grpSpPr>
            <p:sp>
              <p:nvSpPr>
                <p:cNvPr id="70" name="Ellipsi 69">
                  <a:extLst>
                    <a:ext uri="{FF2B5EF4-FFF2-40B4-BE49-F238E27FC236}">
                      <a16:creationId xmlns:a16="http://schemas.microsoft.com/office/drawing/2014/main" id="{2C428D8B-19FB-4B4C-B15A-981D06A6E9D9}"/>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Ellipsi 70">
                  <a:extLst>
                    <a:ext uri="{FF2B5EF4-FFF2-40B4-BE49-F238E27FC236}">
                      <a16:creationId xmlns:a16="http://schemas.microsoft.com/office/drawing/2014/main" id="{5B86B4B4-2CD7-4933-A212-141B0FA99E65}"/>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 name="Ellipsi 71">
                  <a:extLst>
                    <a:ext uri="{FF2B5EF4-FFF2-40B4-BE49-F238E27FC236}">
                      <a16:creationId xmlns:a16="http://schemas.microsoft.com/office/drawing/2014/main" id="{F1CC222A-5389-4679-8307-9A48F0B0ECE4}"/>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66" name="Ryhmä 65">
                <a:extLst>
                  <a:ext uri="{FF2B5EF4-FFF2-40B4-BE49-F238E27FC236}">
                    <a16:creationId xmlns:a16="http://schemas.microsoft.com/office/drawing/2014/main" id="{8F03A7A8-B816-4C76-BD9C-35ED2D259100}"/>
                  </a:ext>
                </a:extLst>
              </p:cNvPr>
              <p:cNvGrpSpPr/>
              <p:nvPr/>
            </p:nvGrpSpPr>
            <p:grpSpPr>
              <a:xfrm rot="3006355">
                <a:off x="2282502" y="2503739"/>
                <a:ext cx="154073" cy="183559"/>
                <a:chOff x="928277" y="840302"/>
                <a:chExt cx="154073" cy="183559"/>
              </a:xfrm>
            </p:grpSpPr>
            <p:sp>
              <p:nvSpPr>
                <p:cNvPr id="67" name="Ellipsi 66">
                  <a:extLst>
                    <a:ext uri="{FF2B5EF4-FFF2-40B4-BE49-F238E27FC236}">
                      <a16:creationId xmlns:a16="http://schemas.microsoft.com/office/drawing/2014/main" id="{C59B6C25-3E3B-4720-89A0-CDB1EF9666F0}"/>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 name="Ellipsi 67">
                  <a:extLst>
                    <a:ext uri="{FF2B5EF4-FFF2-40B4-BE49-F238E27FC236}">
                      <a16:creationId xmlns:a16="http://schemas.microsoft.com/office/drawing/2014/main" id="{2190DCBE-B8C4-4ACC-8778-DECDD77E53DD}"/>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 name="Ellipsi 68">
                  <a:extLst>
                    <a:ext uri="{FF2B5EF4-FFF2-40B4-BE49-F238E27FC236}">
                      <a16:creationId xmlns:a16="http://schemas.microsoft.com/office/drawing/2014/main" id="{EFA42CD1-745C-4D9B-86E6-C86C9B3F8AF0}"/>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sp>
          <p:nvSpPr>
            <p:cNvPr id="50" name="Suorakulmio 49">
              <a:extLst>
                <a:ext uri="{FF2B5EF4-FFF2-40B4-BE49-F238E27FC236}">
                  <a16:creationId xmlns:a16="http://schemas.microsoft.com/office/drawing/2014/main" id="{9F37DA8A-E25F-4789-A2D6-1CBB46FE76CA}"/>
                </a:ext>
              </a:extLst>
            </p:cNvPr>
            <p:cNvSpPr/>
            <p:nvPr/>
          </p:nvSpPr>
          <p:spPr>
            <a:xfrm>
              <a:off x="3304636" y="1753496"/>
              <a:ext cx="538620" cy="165309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51" name="Ryhmä 50">
              <a:extLst>
                <a:ext uri="{FF2B5EF4-FFF2-40B4-BE49-F238E27FC236}">
                  <a16:creationId xmlns:a16="http://schemas.microsoft.com/office/drawing/2014/main" id="{23562C4D-F7AA-4EDA-8404-69CB0214A4FA}"/>
                </a:ext>
              </a:extLst>
            </p:cNvPr>
            <p:cNvGrpSpPr/>
            <p:nvPr/>
          </p:nvGrpSpPr>
          <p:grpSpPr>
            <a:xfrm>
              <a:off x="3577216" y="2537156"/>
              <a:ext cx="154073" cy="183559"/>
              <a:chOff x="928277" y="840302"/>
              <a:chExt cx="154073" cy="183559"/>
            </a:xfrm>
          </p:grpSpPr>
          <p:sp>
            <p:nvSpPr>
              <p:cNvPr id="60" name="Ellipsi 59">
                <a:extLst>
                  <a:ext uri="{FF2B5EF4-FFF2-40B4-BE49-F238E27FC236}">
                    <a16:creationId xmlns:a16="http://schemas.microsoft.com/office/drawing/2014/main" id="{3AEBA044-9FFA-4884-B963-8E328E11DA11}"/>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Ellipsi 60">
                <a:extLst>
                  <a:ext uri="{FF2B5EF4-FFF2-40B4-BE49-F238E27FC236}">
                    <a16:creationId xmlns:a16="http://schemas.microsoft.com/office/drawing/2014/main" id="{EBBE5287-E572-4D0C-87EF-23B23E96E7B6}"/>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2" name="Ellipsi 61">
                <a:extLst>
                  <a:ext uri="{FF2B5EF4-FFF2-40B4-BE49-F238E27FC236}">
                    <a16:creationId xmlns:a16="http://schemas.microsoft.com/office/drawing/2014/main" id="{4B8B3621-1321-4D38-93E0-2A8E5876D839}"/>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52" name="Ryhmä 51">
              <a:extLst>
                <a:ext uri="{FF2B5EF4-FFF2-40B4-BE49-F238E27FC236}">
                  <a16:creationId xmlns:a16="http://schemas.microsoft.com/office/drawing/2014/main" id="{A95005AA-20F2-4955-8ED4-DFE8042CD3AE}"/>
                </a:ext>
              </a:extLst>
            </p:cNvPr>
            <p:cNvGrpSpPr/>
            <p:nvPr/>
          </p:nvGrpSpPr>
          <p:grpSpPr>
            <a:xfrm rot="3006355">
              <a:off x="3509546" y="3057135"/>
              <a:ext cx="154073" cy="183559"/>
              <a:chOff x="928277" y="840302"/>
              <a:chExt cx="154073" cy="183559"/>
            </a:xfrm>
          </p:grpSpPr>
          <p:sp>
            <p:nvSpPr>
              <p:cNvPr id="57" name="Ellipsi 56">
                <a:extLst>
                  <a:ext uri="{FF2B5EF4-FFF2-40B4-BE49-F238E27FC236}">
                    <a16:creationId xmlns:a16="http://schemas.microsoft.com/office/drawing/2014/main" id="{C8262F5B-7AB9-4E70-B27D-04271D629D7A}"/>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 name="Ellipsi 57">
                <a:extLst>
                  <a:ext uri="{FF2B5EF4-FFF2-40B4-BE49-F238E27FC236}">
                    <a16:creationId xmlns:a16="http://schemas.microsoft.com/office/drawing/2014/main" id="{2B9A1E76-56BB-49CE-B7D3-83AF5A509543}"/>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Ellipsi 58">
                <a:extLst>
                  <a:ext uri="{FF2B5EF4-FFF2-40B4-BE49-F238E27FC236}">
                    <a16:creationId xmlns:a16="http://schemas.microsoft.com/office/drawing/2014/main" id="{41DF271A-4F0C-4B04-BE64-ACEA8DE5859E}"/>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53" name="Ryhmä 52">
              <a:extLst>
                <a:ext uri="{FF2B5EF4-FFF2-40B4-BE49-F238E27FC236}">
                  <a16:creationId xmlns:a16="http://schemas.microsoft.com/office/drawing/2014/main" id="{01AB8F14-BC93-4158-8DB9-0840A6261048}"/>
                </a:ext>
              </a:extLst>
            </p:cNvPr>
            <p:cNvGrpSpPr/>
            <p:nvPr/>
          </p:nvGrpSpPr>
          <p:grpSpPr>
            <a:xfrm rot="20842531">
              <a:off x="3503034" y="1969781"/>
              <a:ext cx="154073" cy="183559"/>
              <a:chOff x="928277" y="840302"/>
              <a:chExt cx="154073" cy="183559"/>
            </a:xfrm>
          </p:grpSpPr>
          <p:sp>
            <p:nvSpPr>
              <p:cNvPr id="54" name="Ellipsi 53">
                <a:extLst>
                  <a:ext uri="{FF2B5EF4-FFF2-40B4-BE49-F238E27FC236}">
                    <a16:creationId xmlns:a16="http://schemas.microsoft.com/office/drawing/2014/main" id="{7108A0AD-71AD-4A4D-9FFE-93553EB42BE7}"/>
                  </a:ext>
                </a:extLst>
              </p:cNvPr>
              <p:cNvSpPr>
                <a:spLocks noChangeAspect="1"/>
              </p:cNvSpPr>
              <p:nvPr/>
            </p:nvSpPr>
            <p:spPr>
              <a:xfrm>
                <a:off x="928277" y="840302"/>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 name="Ellipsi 54">
                <a:extLst>
                  <a:ext uri="{FF2B5EF4-FFF2-40B4-BE49-F238E27FC236}">
                    <a16:creationId xmlns:a16="http://schemas.microsoft.com/office/drawing/2014/main" id="{F42CBEFA-4DA0-4FC0-92E2-F0192F57601C}"/>
                  </a:ext>
                </a:extLst>
              </p:cNvPr>
              <p:cNvSpPr>
                <a:spLocks noChangeAspect="1"/>
              </p:cNvSpPr>
              <p:nvPr/>
            </p:nvSpPr>
            <p:spPr>
              <a:xfrm>
                <a:off x="1014029" y="886065"/>
                <a:ext cx="68321" cy="69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6" name="Ellipsi 55">
                <a:extLst>
                  <a:ext uri="{FF2B5EF4-FFF2-40B4-BE49-F238E27FC236}">
                    <a16:creationId xmlns:a16="http://schemas.microsoft.com/office/drawing/2014/main" id="{E2FE9271-06F4-4AFC-AF42-4E4D4BA197E1}"/>
                  </a:ext>
                </a:extLst>
              </p:cNvPr>
              <p:cNvSpPr>
                <a:spLocks noChangeAspect="1"/>
              </p:cNvSpPr>
              <p:nvPr/>
            </p:nvSpPr>
            <p:spPr>
              <a:xfrm>
                <a:off x="934497" y="969153"/>
                <a:ext cx="54000" cy="547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cxnSp>
        <p:nvCxnSpPr>
          <p:cNvPr id="76" name="Straight Connector 28">
            <a:extLst>
              <a:ext uri="{FF2B5EF4-FFF2-40B4-BE49-F238E27FC236}">
                <a16:creationId xmlns:a16="http://schemas.microsoft.com/office/drawing/2014/main" id="{6BEBC635-7EB5-43D3-AE5F-FB9A9FCEFB42}"/>
              </a:ext>
            </a:extLst>
          </p:cNvPr>
          <p:cNvCxnSpPr>
            <a:cxnSpLocks/>
          </p:cNvCxnSpPr>
          <p:nvPr/>
        </p:nvCxnSpPr>
        <p:spPr>
          <a:xfrm>
            <a:off x="3681498" y="2564935"/>
            <a:ext cx="0" cy="2723322"/>
          </a:xfrm>
          <a:prstGeom prst="line">
            <a:avLst/>
          </a:prstGeom>
          <a:ln w="28575">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4" name="Suora yhdysviiva 3">
            <a:extLst>
              <a:ext uri="{FF2B5EF4-FFF2-40B4-BE49-F238E27FC236}">
                <a16:creationId xmlns:a16="http://schemas.microsoft.com/office/drawing/2014/main" id="{C6B0C63D-6986-4F04-97EE-ECB0836688DA}"/>
              </a:ext>
            </a:extLst>
          </p:cNvPr>
          <p:cNvCxnSpPr/>
          <p:nvPr/>
        </p:nvCxnSpPr>
        <p:spPr>
          <a:xfrm>
            <a:off x="753626" y="3356149"/>
            <a:ext cx="0"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77" name="Vapaamuotoinen: Muoto 76">
            <a:extLst>
              <a:ext uri="{FF2B5EF4-FFF2-40B4-BE49-F238E27FC236}">
                <a16:creationId xmlns:a16="http://schemas.microsoft.com/office/drawing/2014/main" id="{D1C03730-4B25-489C-BA5F-8F55CE6F28ED}"/>
              </a:ext>
            </a:extLst>
          </p:cNvPr>
          <p:cNvSpPr/>
          <p:nvPr/>
        </p:nvSpPr>
        <p:spPr>
          <a:xfrm>
            <a:off x="749550" y="3283017"/>
            <a:ext cx="783036" cy="91248"/>
          </a:xfrm>
          <a:custGeom>
            <a:avLst/>
            <a:gdLst>
              <a:gd name="connsiteX0" fmla="*/ 0 w 783036"/>
              <a:gd name="connsiteY0" fmla="*/ 91248 h 91248"/>
              <a:gd name="connsiteX1" fmla="*/ 783036 w 783036"/>
              <a:gd name="connsiteY1" fmla="*/ 83520 h 91248"/>
            </a:gdLst>
            <a:ahLst/>
            <a:cxnLst>
              <a:cxn ang="0">
                <a:pos x="connsiteX0" y="connsiteY0"/>
              </a:cxn>
              <a:cxn ang="0">
                <a:pos x="connsiteX1" y="connsiteY1"/>
              </a:cxn>
            </a:cxnLst>
            <a:rect l="l" t="t" r="r" b="b"/>
            <a:pathLst>
              <a:path w="783036" h="91248">
                <a:moveTo>
                  <a:pt x="0" y="91248"/>
                </a:moveTo>
                <a:cubicBezTo>
                  <a:pt x="324333" y="13545"/>
                  <a:pt x="648666" y="-64158"/>
                  <a:pt x="783036" y="8352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88" name="Ryhmä 87">
            <a:extLst>
              <a:ext uri="{FF2B5EF4-FFF2-40B4-BE49-F238E27FC236}">
                <a16:creationId xmlns:a16="http://schemas.microsoft.com/office/drawing/2014/main" id="{C9387F73-4B72-4433-96A3-B30C5EE1C679}"/>
              </a:ext>
            </a:extLst>
          </p:cNvPr>
          <p:cNvGrpSpPr/>
          <p:nvPr/>
        </p:nvGrpSpPr>
        <p:grpSpPr>
          <a:xfrm>
            <a:off x="744399" y="3369114"/>
            <a:ext cx="790895" cy="1123636"/>
            <a:chOff x="744399" y="3369114"/>
            <a:chExt cx="790895" cy="1123636"/>
          </a:xfrm>
        </p:grpSpPr>
        <p:cxnSp>
          <p:nvCxnSpPr>
            <p:cNvPr id="83" name="Suora yhdysviiva 82">
              <a:extLst>
                <a:ext uri="{FF2B5EF4-FFF2-40B4-BE49-F238E27FC236}">
                  <a16:creationId xmlns:a16="http://schemas.microsoft.com/office/drawing/2014/main" id="{67DCA86D-C2EC-4BE1-9C9D-CEFCAC2CF058}"/>
                </a:ext>
              </a:extLst>
            </p:cNvPr>
            <p:cNvCxnSpPr>
              <a:cxnSpLocks/>
              <a:endCxn id="45" idx="0"/>
            </p:cNvCxnSpPr>
            <p:nvPr/>
          </p:nvCxnSpPr>
          <p:spPr>
            <a:xfrm>
              <a:off x="744399" y="3369114"/>
              <a:ext cx="790895" cy="1354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6" name="Suora yhdysviiva 85">
              <a:extLst>
                <a:ext uri="{FF2B5EF4-FFF2-40B4-BE49-F238E27FC236}">
                  <a16:creationId xmlns:a16="http://schemas.microsoft.com/office/drawing/2014/main" id="{8EEFB137-7243-4CCD-AB70-88989C8C66E6}"/>
                </a:ext>
              </a:extLst>
            </p:cNvPr>
            <p:cNvCxnSpPr>
              <a:cxnSpLocks/>
              <a:endCxn id="45" idx="7"/>
            </p:cNvCxnSpPr>
            <p:nvPr/>
          </p:nvCxnSpPr>
          <p:spPr>
            <a:xfrm>
              <a:off x="1532586" y="3397447"/>
              <a:ext cx="2708" cy="1095303"/>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72905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1000" fill="hold"/>
                                        <p:tgtEl>
                                          <p:spTgt spid="88"/>
                                        </p:tgtEl>
                                        <p:attrNameLst>
                                          <p:attrName>ppt_x</p:attrName>
                                        </p:attrNameLst>
                                      </p:cBhvr>
                                      <p:tavLst>
                                        <p:tav tm="0">
                                          <p:val>
                                            <p:strVal val="#ppt_x"/>
                                          </p:val>
                                        </p:tav>
                                        <p:tav tm="100000">
                                          <p:val>
                                            <p:strVal val="#ppt_x"/>
                                          </p:val>
                                        </p:tav>
                                      </p:tavLst>
                                    </p:anim>
                                    <p:anim calcmode="lin" valueType="num">
                                      <p:cBhvr additive="base">
                                        <p:cTn id="12" dur="1000" fill="hold"/>
                                        <p:tgtEl>
                                          <p:spTgt spid="8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3" fill="hold" nodeType="clickEffect">
                                  <p:stCondLst>
                                    <p:cond delay="0"/>
                                  </p:stCondLst>
                                  <p:childTnLst>
                                    <p:anim calcmode="lin" valueType="num">
                                      <p:cBhvr additive="base">
                                        <p:cTn id="20" dur="1000"/>
                                        <p:tgtEl>
                                          <p:spTgt spid="88"/>
                                        </p:tgtEl>
                                        <p:attrNameLst>
                                          <p:attrName>ppt_x</p:attrName>
                                        </p:attrNameLst>
                                      </p:cBhvr>
                                      <p:tavLst>
                                        <p:tav tm="0">
                                          <p:val>
                                            <p:strVal val="ppt_x"/>
                                          </p:val>
                                        </p:tav>
                                        <p:tav tm="100000">
                                          <p:val>
                                            <p:strVal val="1+ppt_w/2"/>
                                          </p:val>
                                        </p:tav>
                                      </p:tavLst>
                                    </p:anim>
                                    <p:anim calcmode="lin" valueType="num">
                                      <p:cBhvr additive="base">
                                        <p:cTn id="21" dur="1000"/>
                                        <p:tgtEl>
                                          <p:spTgt spid="88"/>
                                        </p:tgtEl>
                                        <p:attrNameLst>
                                          <p:attrName>ppt_y</p:attrName>
                                        </p:attrNameLst>
                                      </p:cBhvr>
                                      <p:tavLst>
                                        <p:tav tm="0">
                                          <p:val>
                                            <p:strVal val="ppt_y"/>
                                          </p:val>
                                        </p:tav>
                                        <p:tav tm="100000">
                                          <p:val>
                                            <p:strVal val="0-ppt_h/2"/>
                                          </p:val>
                                        </p:tav>
                                      </p:tavLst>
                                    </p:anim>
                                    <p:set>
                                      <p:cBhvr>
                                        <p:cTn id="22" dur="1" fill="hold">
                                          <p:stCondLst>
                                            <p:cond delay="999"/>
                                          </p:stCondLst>
                                        </p:cTn>
                                        <p:tgtEl>
                                          <p:spTgt spid="8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par>
                          <p:cTn id="27" fill="hold">
                            <p:stCondLst>
                              <p:cond delay="0"/>
                            </p:stCondLst>
                            <p:childTnLst>
                              <p:par>
                                <p:cTn id="28" presetID="2" presetClass="entr" presetSubtype="3"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000" fill="hold"/>
                                        <p:tgtEl>
                                          <p:spTgt spid="14"/>
                                        </p:tgtEl>
                                        <p:attrNameLst>
                                          <p:attrName>ppt_x</p:attrName>
                                        </p:attrNameLst>
                                      </p:cBhvr>
                                      <p:tavLst>
                                        <p:tav tm="0">
                                          <p:val>
                                            <p:strVal val="1+#ppt_w/2"/>
                                          </p:val>
                                        </p:tav>
                                        <p:tav tm="100000">
                                          <p:val>
                                            <p:strVal val="#ppt_x"/>
                                          </p:val>
                                        </p:tav>
                                      </p:tavLst>
                                    </p:anim>
                                    <p:anim calcmode="lin" valueType="num">
                                      <p:cBhvr additive="base">
                                        <p:cTn id="31" dur="1000" fill="hold"/>
                                        <p:tgtEl>
                                          <p:spTgt spid="14"/>
                                        </p:tgtEl>
                                        <p:attrNameLst>
                                          <p:attrName>ppt_y</p:attrName>
                                        </p:attrNameLst>
                                      </p:cBhvr>
                                      <p:tavLst>
                                        <p:tav tm="0">
                                          <p:val>
                                            <p:strVal val="0-#ppt_h/2"/>
                                          </p:val>
                                        </p:tav>
                                        <p:tav tm="100000">
                                          <p:val>
                                            <p:strVal val="#ppt_y"/>
                                          </p:val>
                                        </p:tav>
                                      </p:tavLst>
                                    </p:anim>
                                  </p:childTnLst>
                                </p:cTn>
                              </p:par>
                              <p:par>
                                <p:cTn id="32" presetID="2" presetClass="entr" presetSubtype="3" fill="hold" grpId="0" nodeType="withEffect">
                                  <p:stCondLst>
                                    <p:cond delay="50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1000" fill="hold"/>
                                        <p:tgtEl>
                                          <p:spTgt spid="41"/>
                                        </p:tgtEl>
                                        <p:attrNameLst>
                                          <p:attrName>ppt_x</p:attrName>
                                        </p:attrNameLst>
                                      </p:cBhvr>
                                      <p:tavLst>
                                        <p:tav tm="0">
                                          <p:val>
                                            <p:strVal val="1+#ppt_w/2"/>
                                          </p:val>
                                        </p:tav>
                                        <p:tav tm="100000">
                                          <p:val>
                                            <p:strVal val="#ppt_x"/>
                                          </p:val>
                                        </p:tav>
                                      </p:tavLst>
                                    </p:anim>
                                    <p:anim calcmode="lin" valueType="num">
                                      <p:cBhvr additive="base">
                                        <p:cTn id="35" dur="1000" fill="hold"/>
                                        <p:tgtEl>
                                          <p:spTgt spid="41"/>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
                                            <p:txEl>
                                              <p:pRg st="2" end="2"/>
                                            </p:txEl>
                                          </p:spTgt>
                                        </p:tgtEl>
                                        <p:attrNameLst>
                                          <p:attrName>style.visibility</p:attrName>
                                        </p:attrNameLst>
                                      </p:cBhvr>
                                      <p:to>
                                        <p:strVal val="visible"/>
                                      </p:to>
                                    </p:set>
                                  </p:childTnLst>
                                </p:cTn>
                              </p:par>
                            </p:childTnLst>
                          </p:cTn>
                        </p:par>
                        <p:par>
                          <p:cTn id="40" fill="hold">
                            <p:stCondLst>
                              <p:cond delay="0"/>
                            </p:stCondLst>
                            <p:childTnLst>
                              <p:par>
                                <p:cTn id="41" presetID="2" presetClass="entr" presetSubtype="1" fill="hold" nodeType="afterEffect">
                                  <p:stCondLst>
                                    <p:cond delay="50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1000" fill="hold"/>
                                        <p:tgtEl>
                                          <p:spTgt spid="38"/>
                                        </p:tgtEl>
                                        <p:attrNameLst>
                                          <p:attrName>ppt_x</p:attrName>
                                        </p:attrNameLst>
                                      </p:cBhvr>
                                      <p:tavLst>
                                        <p:tav tm="0">
                                          <p:val>
                                            <p:strVal val="#ppt_x"/>
                                          </p:val>
                                        </p:tav>
                                        <p:tav tm="100000">
                                          <p:val>
                                            <p:strVal val="#ppt_x"/>
                                          </p:val>
                                        </p:tav>
                                      </p:tavLst>
                                    </p:anim>
                                    <p:anim calcmode="lin" valueType="num">
                                      <p:cBhvr additive="base">
                                        <p:cTn id="44" dur="10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childTnLst>
                                </p:cTn>
                              </p:par>
                            </p:childTnLst>
                          </p:cTn>
                        </p:par>
                        <p:par>
                          <p:cTn id="49" fill="hold">
                            <p:stCondLst>
                              <p:cond delay="0"/>
                            </p:stCondLst>
                            <p:childTnLst>
                              <p:par>
                                <p:cTn id="50" presetID="22" presetClass="entr" presetSubtype="4" fill="hold" grpId="0" nodeType="afterEffect">
                                  <p:stCondLst>
                                    <p:cond delay="500"/>
                                  </p:stCondLst>
                                  <p:childTnLst>
                                    <p:set>
                                      <p:cBhvr>
                                        <p:cTn id="51" dur="1" fill="hold">
                                          <p:stCondLst>
                                            <p:cond delay="0"/>
                                          </p:stCondLst>
                                        </p:cTn>
                                        <p:tgtEl>
                                          <p:spTgt spid="45"/>
                                        </p:tgtEl>
                                        <p:attrNameLst>
                                          <p:attrName>style.visibility</p:attrName>
                                        </p:attrNameLst>
                                      </p:cBhvr>
                                      <p:to>
                                        <p:strVal val="visible"/>
                                      </p:to>
                                    </p:set>
                                    <p:animEffect transition="in" filter="wipe(down)">
                                      <p:cBhvr>
                                        <p:cTn id="52" dur="10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
                                            <p:txEl>
                                              <p:pRg st="5" end="5"/>
                                            </p:txEl>
                                          </p:spTgt>
                                        </p:tgtEl>
                                        <p:attrNameLst>
                                          <p:attrName>style.visibility</p:attrName>
                                        </p:attrNameLst>
                                      </p:cBhvr>
                                      <p:to>
                                        <p:strVal val="visible"/>
                                      </p:to>
                                    </p:set>
                                  </p:childTnLst>
                                </p:cTn>
                              </p:par>
                            </p:childTnLst>
                          </p:cTn>
                        </p:par>
                        <p:par>
                          <p:cTn id="61" fill="hold">
                            <p:stCondLst>
                              <p:cond delay="0"/>
                            </p:stCondLst>
                            <p:childTnLst>
                              <p:par>
                                <p:cTn id="62" presetID="2" presetClass="entr" presetSubtype="3"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1000" fill="hold"/>
                                        <p:tgtEl>
                                          <p:spTgt spid="11"/>
                                        </p:tgtEl>
                                        <p:attrNameLst>
                                          <p:attrName>ppt_x</p:attrName>
                                        </p:attrNameLst>
                                      </p:cBhvr>
                                      <p:tavLst>
                                        <p:tav tm="0">
                                          <p:val>
                                            <p:strVal val="1+#ppt_w/2"/>
                                          </p:val>
                                        </p:tav>
                                        <p:tav tm="100000">
                                          <p:val>
                                            <p:strVal val="#ppt_x"/>
                                          </p:val>
                                        </p:tav>
                                      </p:tavLst>
                                    </p:anim>
                                    <p:anim calcmode="lin" valueType="num">
                                      <p:cBhvr additive="base">
                                        <p:cTn id="65" dur="1000" fill="hold"/>
                                        <p:tgtEl>
                                          <p:spTgt spid="11"/>
                                        </p:tgtEl>
                                        <p:attrNameLst>
                                          <p:attrName>ppt_y</p:attrName>
                                        </p:attrNameLst>
                                      </p:cBhvr>
                                      <p:tavLst>
                                        <p:tav tm="0">
                                          <p:val>
                                            <p:strVal val="0-#ppt_h/2"/>
                                          </p:val>
                                        </p:tav>
                                        <p:tav tm="100000">
                                          <p:val>
                                            <p:strVal val="#ppt_y"/>
                                          </p:val>
                                        </p:tav>
                                      </p:tavLst>
                                    </p:anim>
                                  </p:childTnLst>
                                </p:cTn>
                              </p:par>
                              <p:par>
                                <p:cTn id="66" presetID="2" presetClass="entr" presetSubtype="1" fill="hold" nodeType="withEffect">
                                  <p:stCondLst>
                                    <p:cond delay="500"/>
                                  </p:stCondLst>
                                  <p:childTnLst>
                                    <p:set>
                                      <p:cBhvr>
                                        <p:cTn id="67" dur="1" fill="hold">
                                          <p:stCondLst>
                                            <p:cond delay="0"/>
                                          </p:stCondLst>
                                        </p:cTn>
                                        <p:tgtEl>
                                          <p:spTgt spid="42"/>
                                        </p:tgtEl>
                                        <p:attrNameLst>
                                          <p:attrName>style.visibility</p:attrName>
                                        </p:attrNameLst>
                                      </p:cBhvr>
                                      <p:to>
                                        <p:strVal val="visible"/>
                                      </p:to>
                                    </p:set>
                                    <p:anim calcmode="lin" valueType="num">
                                      <p:cBhvr additive="base">
                                        <p:cTn id="68" dur="1000" fill="hold"/>
                                        <p:tgtEl>
                                          <p:spTgt spid="42"/>
                                        </p:tgtEl>
                                        <p:attrNameLst>
                                          <p:attrName>ppt_x</p:attrName>
                                        </p:attrNameLst>
                                      </p:cBhvr>
                                      <p:tavLst>
                                        <p:tav tm="0">
                                          <p:val>
                                            <p:strVal val="#ppt_x"/>
                                          </p:val>
                                        </p:tav>
                                        <p:tav tm="100000">
                                          <p:val>
                                            <p:strVal val="#ppt_x"/>
                                          </p:val>
                                        </p:tav>
                                      </p:tavLst>
                                    </p:anim>
                                    <p:anim calcmode="lin" valueType="num">
                                      <p:cBhvr additive="base">
                                        <p:cTn id="69" dur="1000" fill="hold"/>
                                        <p:tgtEl>
                                          <p:spTgt spid="42"/>
                                        </p:tgtEl>
                                        <p:attrNameLst>
                                          <p:attrName>ppt_y</p:attrName>
                                        </p:attrNameLst>
                                      </p:cBhvr>
                                      <p:tavLst>
                                        <p:tav tm="0">
                                          <p:val>
                                            <p:strVal val="0-#ppt_h/2"/>
                                          </p:val>
                                        </p:tav>
                                        <p:tav tm="100000">
                                          <p:val>
                                            <p:strVal val="#ppt_y"/>
                                          </p:val>
                                        </p:tav>
                                      </p:tavLst>
                                    </p:anim>
                                  </p:childTnLst>
                                </p:cTn>
                              </p:par>
                              <p:par>
                                <p:cTn id="70" presetID="2" presetClass="entr" presetSubtype="1" fill="hold" nodeType="withEffect">
                                  <p:stCondLst>
                                    <p:cond delay="50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1000" fill="hold"/>
                                        <p:tgtEl>
                                          <p:spTgt spid="46"/>
                                        </p:tgtEl>
                                        <p:attrNameLst>
                                          <p:attrName>ppt_x</p:attrName>
                                        </p:attrNameLst>
                                      </p:cBhvr>
                                      <p:tavLst>
                                        <p:tav tm="0">
                                          <p:val>
                                            <p:strVal val="#ppt_x"/>
                                          </p:val>
                                        </p:tav>
                                        <p:tav tm="100000">
                                          <p:val>
                                            <p:strVal val="#ppt_x"/>
                                          </p:val>
                                        </p:tav>
                                      </p:tavLst>
                                    </p:anim>
                                    <p:anim calcmode="lin" valueType="num">
                                      <p:cBhvr additive="base">
                                        <p:cTn id="73" dur="10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8">
                                            <p:txEl>
                                              <p:pRg st="6" end="6"/>
                                            </p:txEl>
                                          </p:spTgt>
                                        </p:tgtEl>
                                        <p:attrNameLst>
                                          <p:attrName>style.visibility</p:attrName>
                                        </p:attrNameLst>
                                      </p:cBhvr>
                                      <p:to>
                                        <p:strVal val="visible"/>
                                      </p:to>
                                    </p:set>
                                  </p:childTnLst>
                                </p:cTn>
                              </p:par>
                            </p:childTnLst>
                          </p:cTn>
                        </p:par>
                        <p:par>
                          <p:cTn id="78" fill="hold">
                            <p:stCondLst>
                              <p:cond delay="0"/>
                            </p:stCondLst>
                            <p:childTnLst>
                              <p:par>
                                <p:cTn id="79" presetID="2" presetClass="entr" presetSubtype="1" fill="hold" nodeType="afterEffect">
                                  <p:stCondLst>
                                    <p:cond delay="50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1000" fill="hold"/>
                                        <p:tgtEl>
                                          <p:spTgt spid="47"/>
                                        </p:tgtEl>
                                        <p:attrNameLst>
                                          <p:attrName>ppt_x</p:attrName>
                                        </p:attrNameLst>
                                      </p:cBhvr>
                                      <p:tavLst>
                                        <p:tav tm="0">
                                          <p:val>
                                            <p:strVal val="#ppt_x"/>
                                          </p:val>
                                        </p:tav>
                                        <p:tav tm="100000">
                                          <p:val>
                                            <p:strVal val="#ppt_x"/>
                                          </p:val>
                                        </p:tav>
                                      </p:tavLst>
                                    </p:anim>
                                    <p:anim calcmode="lin" valueType="num">
                                      <p:cBhvr additive="base">
                                        <p:cTn id="82" dur="10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41" grpId="0" animBg="1"/>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Sandwich </a:t>
            </a:r>
            <a:r>
              <a:rPr lang="fi-FI" dirty="0" err="1"/>
              <a:t>elementi</a:t>
            </a:r>
            <a:r>
              <a:rPr lang="et-EE" dirty="0"/>
              <a:t>d</a:t>
            </a:r>
            <a:r>
              <a:rPr lang="fi-FI" dirty="0"/>
              <a:t>e </a:t>
            </a:r>
            <a:r>
              <a:rPr lang="et-EE" dirty="0"/>
              <a:t>paigaldamine</a:t>
            </a:r>
            <a:endParaRPr lang="fi-FI" dirty="0"/>
          </a:p>
        </p:txBody>
      </p:sp>
      <p:sp>
        <p:nvSpPr>
          <p:cNvPr id="8" name="Content Placeholder 7"/>
          <p:cNvSpPr>
            <a:spLocks noGrp="1"/>
          </p:cNvSpPr>
          <p:nvPr>
            <p:ph sz="half" idx="2"/>
          </p:nvPr>
        </p:nvSpPr>
        <p:spPr>
          <a:xfrm>
            <a:off x="1304598" y="6650182"/>
            <a:ext cx="5383161" cy="5104352"/>
          </a:xfrm>
        </p:spPr>
        <p:txBody>
          <a:bodyPr>
            <a:normAutofit/>
          </a:bodyPr>
          <a:lstStyle/>
          <a:p>
            <a:endParaRPr lang="fi-FI"/>
          </a:p>
          <a:p>
            <a:pPr marL="0" indent="0">
              <a:buNone/>
            </a:pPr>
            <a:endParaRPr lang="fi-FI"/>
          </a:p>
        </p:txBody>
      </p:sp>
      <p:pic>
        <p:nvPicPr>
          <p:cNvPr id="13" name="Kuva 1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199" y="4135708"/>
            <a:ext cx="2436313" cy="2059986"/>
          </a:xfrm>
          <a:prstGeom prst="roundRect">
            <a:avLst/>
          </a:prstGeom>
        </p:spPr>
      </p:pic>
      <p:pic>
        <p:nvPicPr>
          <p:cNvPr id="15" name="Kuva 1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7199" y="1119947"/>
            <a:ext cx="2436313" cy="1426409"/>
          </a:xfrm>
          <a:prstGeom prst="roundRect">
            <a:avLst/>
          </a:prstGeom>
        </p:spPr>
      </p:pic>
      <p:sp>
        <p:nvSpPr>
          <p:cNvPr id="9" name="Content Placeholder 7">
            <a:extLst>
              <a:ext uri="{FF2B5EF4-FFF2-40B4-BE49-F238E27FC236}">
                <a16:creationId xmlns:a16="http://schemas.microsoft.com/office/drawing/2014/main" id="{493C51E1-8472-4339-A3FE-C4AC0A2718EE}"/>
              </a:ext>
            </a:extLst>
          </p:cNvPr>
          <p:cNvSpPr txBox="1">
            <a:spLocks/>
          </p:cNvSpPr>
          <p:nvPr/>
        </p:nvSpPr>
        <p:spPr>
          <a:xfrm>
            <a:off x="3344449" y="1450403"/>
            <a:ext cx="5498926" cy="4336606"/>
          </a:xfrm>
          <a:prstGeom prst="rect">
            <a:avLst/>
          </a:prstGeom>
        </p:spPr>
        <p:txBody>
          <a:bodyPr vert="horz" lIns="0" tIns="0" rIns="0" bIns="0" rtlCol="0">
            <a:normAutofit lnSpcReduction="10000"/>
          </a:bodyPr>
          <a:lstStyle>
            <a:lvl1pPr marL="266700" indent="-26670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t-EE" dirty="0"/>
              <a:t>Eemaldatakse s</a:t>
            </a:r>
            <a:r>
              <a:rPr lang="fi-FI" dirty="0" err="1"/>
              <a:t>andwich</a:t>
            </a:r>
            <a:r>
              <a:rPr lang="fi-FI" dirty="0"/>
              <a:t> </a:t>
            </a:r>
            <a:r>
              <a:rPr lang="fi-FI" dirty="0" err="1"/>
              <a:t>elemen</a:t>
            </a:r>
            <a:r>
              <a:rPr lang="et-EE" dirty="0"/>
              <a:t>di soojustuse vihmakaitse</a:t>
            </a:r>
            <a:r>
              <a:rPr lang="fi-FI" dirty="0"/>
              <a:t>. </a:t>
            </a:r>
          </a:p>
          <a:p>
            <a:endParaRPr lang="fi-FI" dirty="0"/>
          </a:p>
          <a:p>
            <a:endParaRPr lang="fi-FI" dirty="0"/>
          </a:p>
          <a:p>
            <a:r>
              <a:rPr lang="et-EE" dirty="0"/>
              <a:t>Paigaldusvilla</a:t>
            </a:r>
            <a:r>
              <a:rPr lang="fi-FI" dirty="0"/>
              <a:t> </a:t>
            </a:r>
            <a:r>
              <a:rPr lang="fi-FI" dirty="0" err="1"/>
              <a:t>so</a:t>
            </a:r>
            <a:r>
              <a:rPr lang="et-EE" dirty="0"/>
              <a:t>b</a:t>
            </a:r>
            <a:r>
              <a:rPr lang="fi-FI" dirty="0"/>
              <a:t>iv</a:t>
            </a:r>
            <a:r>
              <a:rPr lang="et-EE" dirty="0"/>
              <a:t> laius </a:t>
            </a:r>
            <a:r>
              <a:rPr lang="fi-FI" dirty="0"/>
              <a:t>on 12-15 cm. </a:t>
            </a:r>
            <a:r>
              <a:rPr lang="et-EE" dirty="0"/>
              <a:t>Sellega ei tohi ummistada tuuletussooni.</a:t>
            </a:r>
            <a:endParaRPr lang="fi-FI" dirty="0"/>
          </a:p>
          <a:p>
            <a:endParaRPr lang="fi-FI" dirty="0"/>
          </a:p>
          <a:p>
            <a:r>
              <a:rPr lang="et-EE" dirty="0"/>
              <a:t>Välisseinaelemendid tõstetakse paigaldus- ehk vorstivalu peale. </a:t>
            </a:r>
            <a:r>
              <a:rPr lang="fi-FI" dirty="0"/>
              <a:t> </a:t>
            </a:r>
            <a:r>
              <a:rPr lang="et-EE" dirty="0"/>
              <a:t>Joonisel vasakul betoonelement, paigalduskang ja elemenditugi.</a:t>
            </a:r>
            <a:endParaRPr lang="fi-FI" dirty="0"/>
          </a:p>
          <a:p>
            <a:endParaRPr lang="fi-FI" dirty="0"/>
          </a:p>
          <a:p>
            <a:pPr marL="0" indent="0">
              <a:buNone/>
            </a:pPr>
            <a:endParaRPr lang="fi-FI" dirty="0"/>
          </a:p>
        </p:txBody>
      </p:sp>
      <p:grpSp>
        <p:nvGrpSpPr>
          <p:cNvPr id="6" name="Ryhmä 5">
            <a:extLst>
              <a:ext uri="{FF2B5EF4-FFF2-40B4-BE49-F238E27FC236}">
                <a16:creationId xmlns:a16="http://schemas.microsoft.com/office/drawing/2014/main" id="{0E4FDFAE-EB38-49B8-B2AC-50655942C449}"/>
              </a:ext>
            </a:extLst>
          </p:cNvPr>
          <p:cNvGrpSpPr/>
          <p:nvPr/>
        </p:nvGrpSpPr>
        <p:grpSpPr>
          <a:xfrm>
            <a:off x="457199" y="2625615"/>
            <a:ext cx="2436313" cy="1426409"/>
            <a:chOff x="457199" y="2625615"/>
            <a:chExt cx="2436313" cy="1426409"/>
          </a:xfrm>
        </p:grpSpPr>
        <p:pic>
          <p:nvPicPr>
            <p:cNvPr id="14" name="Kuva 1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7199" y="2625615"/>
              <a:ext cx="2436313" cy="1426409"/>
            </a:xfrm>
            <a:prstGeom prst="roundRect">
              <a:avLst/>
            </a:prstGeom>
          </p:spPr>
        </p:pic>
        <p:sp>
          <p:nvSpPr>
            <p:cNvPr id="5" name="Ellipsi 4">
              <a:extLst>
                <a:ext uri="{FF2B5EF4-FFF2-40B4-BE49-F238E27FC236}">
                  <a16:creationId xmlns:a16="http://schemas.microsoft.com/office/drawing/2014/main" id="{C9CD578A-C10A-436C-A219-9EBB9B0931A5}"/>
                </a:ext>
              </a:extLst>
            </p:cNvPr>
            <p:cNvSpPr/>
            <p:nvPr/>
          </p:nvSpPr>
          <p:spPr>
            <a:xfrm>
              <a:off x="1380744" y="3191256"/>
              <a:ext cx="640080" cy="557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39152300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18736" y="2344814"/>
            <a:ext cx="2267992" cy="1434845"/>
          </a:xfrm>
          <a:prstGeom prst="roundRect">
            <a:avLst/>
          </a:prstGeom>
        </p:spPr>
      </p:pic>
      <p:pic>
        <p:nvPicPr>
          <p:cNvPr id="10" name="Kuva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22571" y="3896257"/>
            <a:ext cx="2198841" cy="2268988"/>
          </a:xfrm>
          <a:prstGeom prst="roundRect">
            <a:avLst/>
          </a:prstGeom>
        </p:spPr>
      </p:pic>
      <p:pic>
        <p:nvPicPr>
          <p:cNvPr id="8" name="Kuva 7">
            <a:extLst>
              <a:ext uri="{FF2B5EF4-FFF2-40B4-BE49-F238E27FC236}">
                <a16:creationId xmlns:a16="http://schemas.microsoft.com/office/drawing/2014/main" id="{7FF9DAA7-8169-4D01-BD0F-C49CA06987A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87105" y="517648"/>
            <a:ext cx="2313206" cy="1734905"/>
          </a:xfrm>
          <a:prstGeom prst="roundRect">
            <a:avLst/>
          </a:prstGeom>
        </p:spPr>
      </p:pic>
      <p:sp>
        <p:nvSpPr>
          <p:cNvPr id="6" name="Title 5">
            <a:extLst>
              <a:ext uri="{FF2B5EF4-FFF2-40B4-BE49-F238E27FC236}">
                <a16:creationId xmlns:a16="http://schemas.microsoft.com/office/drawing/2014/main" id="{E2C58EDE-4800-47A2-88AD-913B5EF58A6D}"/>
              </a:ext>
            </a:extLst>
          </p:cNvPr>
          <p:cNvSpPr>
            <a:spLocks noGrp="1"/>
          </p:cNvSpPr>
          <p:nvPr>
            <p:ph type="title"/>
          </p:nvPr>
        </p:nvSpPr>
        <p:spPr/>
        <p:txBody>
          <a:bodyPr>
            <a:normAutofit/>
          </a:bodyPr>
          <a:lstStyle/>
          <a:p>
            <a:r>
              <a:rPr lang="fi-FI" dirty="0" err="1"/>
              <a:t>Pu</a:t>
            </a:r>
            <a:r>
              <a:rPr lang="et-EE" dirty="0" err="1"/>
              <a:t>it</a:t>
            </a:r>
            <a:r>
              <a:rPr lang="fi-FI" dirty="0" err="1"/>
              <a:t>element</a:t>
            </a:r>
            <a:r>
              <a:rPr lang="et-EE" dirty="0" err="1"/>
              <a:t>ide</a:t>
            </a:r>
            <a:r>
              <a:rPr lang="et-EE" dirty="0"/>
              <a:t> paigaldamine</a:t>
            </a:r>
            <a:br>
              <a:rPr lang="fi-FI" dirty="0"/>
            </a:br>
            <a:endParaRPr lang="fi-FI" dirty="0"/>
          </a:p>
        </p:txBody>
      </p:sp>
      <p:sp>
        <p:nvSpPr>
          <p:cNvPr id="11" name="Content Placeholder 10">
            <a:extLst>
              <a:ext uri="{FF2B5EF4-FFF2-40B4-BE49-F238E27FC236}">
                <a16:creationId xmlns:a16="http://schemas.microsoft.com/office/drawing/2014/main" id="{3003C36E-89E0-4F11-8403-F0C6505CA9FD}"/>
              </a:ext>
            </a:extLst>
          </p:cNvPr>
          <p:cNvSpPr>
            <a:spLocks noGrp="1"/>
          </p:cNvSpPr>
          <p:nvPr>
            <p:ph idx="1"/>
          </p:nvPr>
        </p:nvSpPr>
        <p:spPr>
          <a:xfrm>
            <a:off x="457200" y="1773239"/>
            <a:ext cx="5843016" cy="4032250"/>
          </a:xfrm>
        </p:spPr>
        <p:txBody>
          <a:bodyPr>
            <a:normAutofit fontScale="85000" lnSpcReduction="20000"/>
          </a:bodyPr>
          <a:lstStyle/>
          <a:p>
            <a:pPr marL="285750" indent="-285750"/>
            <a:r>
              <a:rPr lang="et-EE" dirty="0"/>
              <a:t>Eemaldatakse võimalikud vihmakaitsekiled alumise korruse elementidest.</a:t>
            </a:r>
            <a:endParaRPr lang="fi-FI" dirty="0"/>
          </a:p>
          <a:p>
            <a:pPr marL="285750" indent="-285750"/>
            <a:r>
              <a:rPr lang="et-EE" dirty="0"/>
              <a:t>Alumise elemendi peale ja külgmise elemendi serva paigaldatakse vuugisoojustus.</a:t>
            </a:r>
            <a:r>
              <a:rPr lang="fi-FI" dirty="0"/>
              <a:t> </a:t>
            </a:r>
            <a:endParaRPr lang="et-EE" dirty="0"/>
          </a:p>
          <a:p>
            <a:pPr marL="285750" indent="-285750"/>
            <a:r>
              <a:rPr lang="et-EE" dirty="0"/>
              <a:t>Paigaldamiseks v</a:t>
            </a:r>
            <a:r>
              <a:rPr lang="fi-FI" dirty="0" err="1"/>
              <a:t>almista</a:t>
            </a:r>
            <a:r>
              <a:rPr lang="et-EE" dirty="0"/>
              <a:t>takse</a:t>
            </a:r>
            <a:r>
              <a:rPr lang="fi-FI" dirty="0"/>
              <a:t> ette </a:t>
            </a:r>
            <a:r>
              <a:rPr lang="fi-FI" dirty="0" err="1"/>
              <a:t>aurutõke</a:t>
            </a:r>
            <a:r>
              <a:rPr lang="fi-FI" dirty="0"/>
              <a:t>.</a:t>
            </a:r>
          </a:p>
          <a:p>
            <a:pPr marL="285750" indent="-285750"/>
            <a:r>
              <a:rPr lang="et-EE" dirty="0">
                <a:cs typeface="Arial"/>
              </a:rPr>
              <a:t>Tõstetakse element paigale ning toestatakse või kinnitatakse see tootja juhiste kohaselt.</a:t>
            </a:r>
            <a:endParaRPr lang="fi-FI" dirty="0">
              <a:cs typeface="Arial"/>
            </a:endParaRPr>
          </a:p>
          <a:p>
            <a:pPr marL="285750" indent="-285750"/>
            <a:r>
              <a:rPr lang="fi-FI" dirty="0" err="1"/>
              <a:t>Paigalda</a:t>
            </a:r>
            <a:r>
              <a:rPr lang="et-EE" dirty="0"/>
              <a:t>takse</a:t>
            </a:r>
            <a:r>
              <a:rPr lang="fi-FI" dirty="0"/>
              <a:t> </a:t>
            </a:r>
            <a:r>
              <a:rPr lang="fi-FI" dirty="0" err="1"/>
              <a:t>ajutine</a:t>
            </a:r>
            <a:r>
              <a:rPr lang="fi-FI" dirty="0"/>
              <a:t> </a:t>
            </a:r>
            <a:r>
              <a:rPr lang="fi-FI" dirty="0" err="1"/>
              <a:t>ilmastikukaitse</a:t>
            </a:r>
            <a:r>
              <a:rPr lang="fi-FI" dirty="0"/>
              <a:t>.</a:t>
            </a:r>
          </a:p>
        </p:txBody>
      </p:sp>
    </p:spTree>
    <p:extLst>
      <p:ext uri="{BB962C8B-B14F-4D97-AF65-F5344CB8AC3E}">
        <p14:creationId xmlns:p14="http://schemas.microsoft.com/office/powerpoint/2010/main" val="3175927267"/>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E9632E80-0347-41F9-99DB-42A8857434A7}"/>
              </a:ext>
            </a:extLst>
          </p:cNvPr>
          <p:cNvSpPr/>
          <p:nvPr/>
        </p:nvSpPr>
        <p:spPr>
          <a:xfrm>
            <a:off x="4099826" y="1267894"/>
            <a:ext cx="4919472" cy="4154984"/>
          </a:xfrm>
          <a:prstGeom prst="rect">
            <a:avLst/>
          </a:prstGeom>
        </p:spPr>
        <p:txBody>
          <a:bodyPr wrap="square" anchor="t">
            <a:spAutoFit/>
          </a:bodyPr>
          <a:lstStyle/>
          <a:p>
            <a:pPr marL="342900" indent="-342900">
              <a:buFont typeface="Arial" panose="020B0604020202020204" pitchFamily="34" charset="0"/>
              <a:buChar char="•"/>
            </a:pPr>
            <a:r>
              <a:rPr lang="et-EE" sz="2400" dirty="0"/>
              <a:t>Kui elemendid paigaldatakse vastu betooni, siis üldiselt kasutatakse vuugis vahtkummiriba. </a:t>
            </a:r>
            <a:endParaRPr lang="fi-FI" sz="2400" dirty="0"/>
          </a:p>
          <a:p>
            <a:pPr marL="342900" indent="-342900">
              <a:buFont typeface="Arial" panose="020B0604020202020204" pitchFamily="34" charset="0"/>
              <a:buChar char="•"/>
            </a:pPr>
            <a:r>
              <a:rPr lang="fi-FI" sz="2400" dirty="0" err="1"/>
              <a:t>Mineraalvilla</a:t>
            </a:r>
            <a:r>
              <a:rPr lang="et-EE" sz="2400" dirty="0"/>
              <a:t>soojustusega</a:t>
            </a:r>
            <a:r>
              <a:rPr lang="fi-FI" sz="2400" dirty="0"/>
              <a:t> </a:t>
            </a:r>
            <a:r>
              <a:rPr lang="fi-FI" sz="2400" dirty="0" err="1"/>
              <a:t>element</a:t>
            </a:r>
            <a:r>
              <a:rPr lang="et-EE" sz="2400" dirty="0" err="1"/>
              <a:t>ide</a:t>
            </a:r>
            <a:r>
              <a:rPr lang="fi-FI" sz="2400" dirty="0"/>
              <a:t> </a:t>
            </a:r>
            <a:r>
              <a:rPr lang="et-EE" sz="2400" dirty="0"/>
              <a:t>vuukides kasutatakse mineraalvillariba või vahtkummiriba.</a:t>
            </a:r>
          </a:p>
          <a:p>
            <a:pPr marL="342900" indent="-342900">
              <a:buFont typeface="Arial" panose="020B0604020202020204" pitchFamily="34" charset="0"/>
              <a:buChar char="•"/>
            </a:pPr>
            <a:r>
              <a:rPr lang="et-EE" sz="2400" dirty="0">
                <a:cs typeface="Arial"/>
              </a:rPr>
              <a:t>Vahtplastsoojustusega elementide vuugid tihendatakse üldiselt polüuretaaniga.</a:t>
            </a:r>
            <a:endParaRPr lang="fi-FI" sz="2400" dirty="0">
              <a:cs typeface="Arial"/>
            </a:endParaRPr>
          </a:p>
        </p:txBody>
      </p:sp>
      <p:sp>
        <p:nvSpPr>
          <p:cNvPr id="13" name="Title 1">
            <a:extLst>
              <a:ext uri="{FF2B5EF4-FFF2-40B4-BE49-F238E27FC236}">
                <a16:creationId xmlns:a16="http://schemas.microsoft.com/office/drawing/2014/main" id="{103BC40D-0745-44E8-A0C6-74C97140A3C5}"/>
              </a:ext>
            </a:extLst>
          </p:cNvPr>
          <p:cNvSpPr txBox="1">
            <a:spLocks/>
          </p:cNvSpPr>
          <p:nvPr/>
        </p:nvSpPr>
        <p:spPr>
          <a:xfrm>
            <a:off x="457200" y="476250"/>
            <a:ext cx="8229600" cy="588963"/>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fi-FI" dirty="0" err="1"/>
              <a:t>Pu</a:t>
            </a:r>
            <a:r>
              <a:rPr lang="et-EE" dirty="0" err="1"/>
              <a:t>it</a:t>
            </a:r>
            <a:r>
              <a:rPr lang="fi-FI" dirty="0" err="1"/>
              <a:t>element</a:t>
            </a:r>
            <a:r>
              <a:rPr lang="et-EE" dirty="0" err="1"/>
              <a:t>ide</a:t>
            </a:r>
            <a:r>
              <a:rPr lang="et-EE" dirty="0"/>
              <a:t> tihendamine</a:t>
            </a:r>
            <a:endParaRPr lang="fi-FI" dirty="0"/>
          </a:p>
        </p:txBody>
      </p:sp>
      <p:pic>
        <p:nvPicPr>
          <p:cNvPr id="27" name="Kuva 26">
            <a:extLst>
              <a:ext uri="{FF2B5EF4-FFF2-40B4-BE49-F238E27FC236}">
                <a16:creationId xmlns:a16="http://schemas.microsoft.com/office/drawing/2014/main" id="{8E176577-423E-4464-A898-FFC9E04A96DE}"/>
              </a:ext>
            </a:extLst>
          </p:cNvPr>
          <p:cNvPicPr>
            <a:picLocks noChangeAspect="1"/>
          </p:cNvPicPr>
          <p:nvPr/>
        </p:nvPicPr>
        <p:blipFill>
          <a:blip r:embed="rId2"/>
          <a:stretch>
            <a:fillRect/>
          </a:stretch>
        </p:blipFill>
        <p:spPr>
          <a:xfrm>
            <a:off x="1057897" y="2989384"/>
            <a:ext cx="1045157" cy="2516118"/>
          </a:xfrm>
          <a:prstGeom prst="rect">
            <a:avLst/>
          </a:prstGeom>
        </p:spPr>
      </p:pic>
      <p:pic>
        <p:nvPicPr>
          <p:cNvPr id="28" name="Kuva 27">
            <a:extLst>
              <a:ext uri="{FF2B5EF4-FFF2-40B4-BE49-F238E27FC236}">
                <a16:creationId xmlns:a16="http://schemas.microsoft.com/office/drawing/2014/main" id="{EB2D2081-847C-4972-90E6-8E81D08D09AE}"/>
              </a:ext>
            </a:extLst>
          </p:cNvPr>
          <p:cNvPicPr>
            <a:picLocks noChangeAspect="1"/>
          </p:cNvPicPr>
          <p:nvPr/>
        </p:nvPicPr>
        <p:blipFill>
          <a:blip r:embed="rId3"/>
          <a:stretch>
            <a:fillRect/>
          </a:stretch>
        </p:blipFill>
        <p:spPr>
          <a:xfrm>
            <a:off x="1520489" y="3165231"/>
            <a:ext cx="2053792" cy="1054501"/>
          </a:xfrm>
          <a:prstGeom prst="rect">
            <a:avLst/>
          </a:prstGeom>
        </p:spPr>
      </p:pic>
      <p:pic>
        <p:nvPicPr>
          <p:cNvPr id="30" name="Kuva 29">
            <a:extLst>
              <a:ext uri="{FF2B5EF4-FFF2-40B4-BE49-F238E27FC236}">
                <a16:creationId xmlns:a16="http://schemas.microsoft.com/office/drawing/2014/main" id="{6682A922-BB63-4DA3-AC85-127517D6CB41}"/>
              </a:ext>
            </a:extLst>
          </p:cNvPr>
          <p:cNvPicPr>
            <a:picLocks noChangeAspect="1"/>
          </p:cNvPicPr>
          <p:nvPr/>
        </p:nvPicPr>
        <p:blipFill rotWithShape="1">
          <a:blip r:embed="rId4"/>
          <a:srcRect l="12541" t="33832"/>
          <a:stretch/>
        </p:blipFill>
        <p:spPr>
          <a:xfrm>
            <a:off x="845820" y="3012830"/>
            <a:ext cx="111831" cy="2495950"/>
          </a:xfrm>
          <a:prstGeom prst="rect">
            <a:avLst/>
          </a:prstGeom>
        </p:spPr>
      </p:pic>
      <p:pic>
        <p:nvPicPr>
          <p:cNvPr id="31" name="Kuva 30">
            <a:extLst>
              <a:ext uri="{FF2B5EF4-FFF2-40B4-BE49-F238E27FC236}">
                <a16:creationId xmlns:a16="http://schemas.microsoft.com/office/drawing/2014/main" id="{E193193C-AE70-465A-BCF5-7AB14EFA8333}"/>
              </a:ext>
            </a:extLst>
          </p:cNvPr>
          <p:cNvPicPr>
            <a:picLocks noChangeAspect="1"/>
          </p:cNvPicPr>
          <p:nvPr/>
        </p:nvPicPr>
        <p:blipFill>
          <a:blip r:embed="rId5"/>
          <a:stretch>
            <a:fillRect/>
          </a:stretch>
        </p:blipFill>
        <p:spPr>
          <a:xfrm>
            <a:off x="2080690" y="4218632"/>
            <a:ext cx="1492503" cy="270340"/>
          </a:xfrm>
          <a:prstGeom prst="rect">
            <a:avLst/>
          </a:prstGeom>
        </p:spPr>
      </p:pic>
      <p:pic>
        <p:nvPicPr>
          <p:cNvPr id="32" name="Kuva 31">
            <a:extLst>
              <a:ext uri="{FF2B5EF4-FFF2-40B4-BE49-F238E27FC236}">
                <a16:creationId xmlns:a16="http://schemas.microsoft.com/office/drawing/2014/main" id="{E316E41A-BC86-4742-8E57-146B6F651F2E}"/>
              </a:ext>
            </a:extLst>
          </p:cNvPr>
          <p:cNvPicPr>
            <a:picLocks noChangeAspect="1"/>
          </p:cNvPicPr>
          <p:nvPr/>
        </p:nvPicPr>
        <p:blipFill>
          <a:blip r:embed="rId6"/>
          <a:stretch>
            <a:fillRect/>
          </a:stretch>
        </p:blipFill>
        <p:spPr>
          <a:xfrm>
            <a:off x="1962466" y="1895192"/>
            <a:ext cx="63205" cy="1283556"/>
          </a:xfrm>
          <a:prstGeom prst="rect">
            <a:avLst/>
          </a:prstGeom>
        </p:spPr>
      </p:pic>
      <p:pic>
        <p:nvPicPr>
          <p:cNvPr id="33" name="Kuva 32">
            <a:extLst>
              <a:ext uri="{FF2B5EF4-FFF2-40B4-BE49-F238E27FC236}">
                <a16:creationId xmlns:a16="http://schemas.microsoft.com/office/drawing/2014/main" id="{23151966-8FC0-4D77-81C2-BE1467105E60}"/>
              </a:ext>
            </a:extLst>
          </p:cNvPr>
          <p:cNvPicPr>
            <a:picLocks noChangeAspect="1"/>
          </p:cNvPicPr>
          <p:nvPr/>
        </p:nvPicPr>
        <p:blipFill>
          <a:blip r:embed="rId7"/>
          <a:stretch>
            <a:fillRect/>
          </a:stretch>
        </p:blipFill>
        <p:spPr>
          <a:xfrm>
            <a:off x="2026930" y="1895192"/>
            <a:ext cx="48158" cy="1281010"/>
          </a:xfrm>
          <a:prstGeom prst="rect">
            <a:avLst/>
          </a:prstGeom>
        </p:spPr>
      </p:pic>
      <p:pic>
        <p:nvPicPr>
          <p:cNvPr id="34" name="Kuva 33">
            <a:extLst>
              <a:ext uri="{FF2B5EF4-FFF2-40B4-BE49-F238E27FC236}">
                <a16:creationId xmlns:a16="http://schemas.microsoft.com/office/drawing/2014/main" id="{289BB5A9-7130-49FC-AC25-48CCD192D1D4}"/>
              </a:ext>
            </a:extLst>
          </p:cNvPr>
          <p:cNvPicPr>
            <a:picLocks noChangeAspect="1"/>
          </p:cNvPicPr>
          <p:nvPr/>
        </p:nvPicPr>
        <p:blipFill rotWithShape="1">
          <a:blip r:embed="rId8"/>
          <a:srcRect l="2" t="17146" r="-2"/>
          <a:stretch/>
        </p:blipFill>
        <p:spPr>
          <a:xfrm>
            <a:off x="2073073" y="2815322"/>
            <a:ext cx="45719" cy="353551"/>
          </a:xfrm>
          <a:prstGeom prst="rect">
            <a:avLst/>
          </a:prstGeom>
        </p:spPr>
      </p:pic>
      <p:pic>
        <p:nvPicPr>
          <p:cNvPr id="35" name="Kuva 34">
            <a:extLst>
              <a:ext uri="{FF2B5EF4-FFF2-40B4-BE49-F238E27FC236}">
                <a16:creationId xmlns:a16="http://schemas.microsoft.com/office/drawing/2014/main" id="{02D5941A-BEE7-487A-B006-CDD5EAEA59D9}"/>
              </a:ext>
            </a:extLst>
          </p:cNvPr>
          <p:cNvPicPr>
            <a:picLocks noChangeAspect="1"/>
          </p:cNvPicPr>
          <p:nvPr/>
        </p:nvPicPr>
        <p:blipFill>
          <a:blip r:embed="rId9"/>
          <a:stretch>
            <a:fillRect/>
          </a:stretch>
        </p:blipFill>
        <p:spPr>
          <a:xfrm>
            <a:off x="2108069" y="2988193"/>
            <a:ext cx="1451057" cy="175885"/>
          </a:xfrm>
          <a:prstGeom prst="rect">
            <a:avLst/>
          </a:prstGeom>
        </p:spPr>
      </p:pic>
      <p:pic>
        <p:nvPicPr>
          <p:cNvPr id="36" name="Kuva 35">
            <a:extLst>
              <a:ext uri="{FF2B5EF4-FFF2-40B4-BE49-F238E27FC236}">
                <a16:creationId xmlns:a16="http://schemas.microsoft.com/office/drawing/2014/main" id="{3F1BE3C3-A0E2-4708-8E82-109D6DBD53A4}"/>
              </a:ext>
            </a:extLst>
          </p:cNvPr>
          <p:cNvPicPr>
            <a:picLocks noChangeAspect="1"/>
          </p:cNvPicPr>
          <p:nvPr/>
        </p:nvPicPr>
        <p:blipFill>
          <a:blip r:embed="rId10"/>
          <a:stretch>
            <a:fillRect/>
          </a:stretch>
        </p:blipFill>
        <p:spPr>
          <a:xfrm>
            <a:off x="2076504" y="2609558"/>
            <a:ext cx="1477077" cy="217206"/>
          </a:xfrm>
          <a:prstGeom prst="rect">
            <a:avLst/>
          </a:prstGeom>
        </p:spPr>
      </p:pic>
      <p:sp>
        <p:nvSpPr>
          <p:cNvPr id="37" name="Suorakulmio: Pyöristetyt kulmat 36">
            <a:extLst>
              <a:ext uri="{FF2B5EF4-FFF2-40B4-BE49-F238E27FC236}">
                <a16:creationId xmlns:a16="http://schemas.microsoft.com/office/drawing/2014/main" id="{52199D9F-C268-4805-A013-05D44565FA2D}"/>
              </a:ext>
            </a:extLst>
          </p:cNvPr>
          <p:cNvSpPr/>
          <p:nvPr/>
        </p:nvSpPr>
        <p:spPr>
          <a:xfrm>
            <a:off x="1099856" y="2942492"/>
            <a:ext cx="379756" cy="52242"/>
          </a:xfrm>
          <a:prstGeom prst="roundRect">
            <a:avLst>
              <a:gd name="adj" fmla="val 45962"/>
            </a:avLst>
          </a:prstGeom>
          <a:solidFill>
            <a:srgbClr val="FFC000">
              <a:lumMod val="75000"/>
            </a:srgbClr>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8" name="Ryhmä 37">
            <a:extLst>
              <a:ext uri="{FF2B5EF4-FFF2-40B4-BE49-F238E27FC236}">
                <a16:creationId xmlns:a16="http://schemas.microsoft.com/office/drawing/2014/main" id="{0D4D42A0-B6ED-4870-9A40-7E7CFBDDF128}"/>
              </a:ext>
            </a:extLst>
          </p:cNvPr>
          <p:cNvGrpSpPr/>
          <p:nvPr/>
        </p:nvGrpSpPr>
        <p:grpSpPr>
          <a:xfrm>
            <a:off x="952500" y="3002280"/>
            <a:ext cx="108358" cy="357975"/>
            <a:chOff x="2629866" y="2382593"/>
            <a:chExt cx="172579" cy="471365"/>
          </a:xfrm>
        </p:grpSpPr>
        <p:cxnSp>
          <p:nvCxnSpPr>
            <p:cNvPr id="39" name="Yhdistin: Kulma 38">
              <a:extLst>
                <a:ext uri="{FF2B5EF4-FFF2-40B4-BE49-F238E27FC236}">
                  <a16:creationId xmlns:a16="http://schemas.microsoft.com/office/drawing/2014/main" id="{E16513ED-DC26-4934-8B8F-39D17EDD5120}"/>
                </a:ext>
              </a:extLst>
            </p:cNvPr>
            <p:cNvCxnSpPr>
              <a:cxnSpLocks/>
            </p:cNvCxnSpPr>
            <p:nvPr/>
          </p:nvCxnSpPr>
          <p:spPr>
            <a:xfrm rot="5400000">
              <a:off x="2570625" y="2441834"/>
              <a:ext cx="291062" cy="172579"/>
            </a:xfrm>
            <a:prstGeom prst="bentConnector3">
              <a:avLst>
                <a:gd name="adj1" fmla="val 39663"/>
              </a:avLst>
            </a:prstGeom>
            <a:noFill/>
            <a:ln w="19050" cap="flat" cmpd="sng" algn="ctr">
              <a:solidFill>
                <a:srgbClr val="4472C4"/>
              </a:solidFill>
              <a:prstDash val="solid"/>
              <a:miter lim="800000"/>
            </a:ln>
            <a:effectLst/>
          </p:spPr>
        </p:cxnSp>
        <p:cxnSp>
          <p:nvCxnSpPr>
            <p:cNvPr id="40" name="Suora yhdysviiva 39">
              <a:extLst>
                <a:ext uri="{FF2B5EF4-FFF2-40B4-BE49-F238E27FC236}">
                  <a16:creationId xmlns:a16="http://schemas.microsoft.com/office/drawing/2014/main" id="{BA5926DC-740A-41D0-96FF-F1A1D0524A95}"/>
                </a:ext>
              </a:extLst>
            </p:cNvPr>
            <p:cNvCxnSpPr>
              <a:cxnSpLocks/>
            </p:cNvCxnSpPr>
            <p:nvPr/>
          </p:nvCxnSpPr>
          <p:spPr>
            <a:xfrm>
              <a:off x="2632442" y="2673654"/>
              <a:ext cx="164849" cy="0"/>
            </a:xfrm>
            <a:prstGeom prst="line">
              <a:avLst/>
            </a:prstGeom>
            <a:noFill/>
            <a:ln w="19050" cap="flat" cmpd="sng" algn="ctr">
              <a:solidFill>
                <a:srgbClr val="4472C4"/>
              </a:solidFill>
              <a:prstDash val="solid"/>
              <a:miter lim="800000"/>
            </a:ln>
            <a:effectLst/>
          </p:spPr>
        </p:cxnSp>
        <p:cxnSp>
          <p:nvCxnSpPr>
            <p:cNvPr id="41" name="Suora yhdysviiva 40">
              <a:extLst>
                <a:ext uri="{FF2B5EF4-FFF2-40B4-BE49-F238E27FC236}">
                  <a16:creationId xmlns:a16="http://schemas.microsoft.com/office/drawing/2014/main" id="{2E57AA66-1634-4AD9-8D29-70ED5EBD7130}"/>
                </a:ext>
              </a:extLst>
            </p:cNvPr>
            <p:cNvCxnSpPr>
              <a:cxnSpLocks/>
            </p:cNvCxnSpPr>
            <p:nvPr/>
          </p:nvCxnSpPr>
          <p:spPr>
            <a:xfrm>
              <a:off x="2794715" y="2671078"/>
              <a:ext cx="0" cy="182880"/>
            </a:xfrm>
            <a:prstGeom prst="line">
              <a:avLst/>
            </a:prstGeom>
            <a:noFill/>
            <a:ln w="19050" cap="flat" cmpd="sng" algn="ctr">
              <a:solidFill>
                <a:srgbClr val="4472C4"/>
              </a:solidFill>
              <a:prstDash val="solid"/>
              <a:miter lim="800000"/>
            </a:ln>
            <a:effectLst/>
          </p:spPr>
        </p:cxnSp>
      </p:grpSp>
      <p:grpSp>
        <p:nvGrpSpPr>
          <p:cNvPr id="49" name="Ryhmä 48">
            <a:extLst>
              <a:ext uri="{FF2B5EF4-FFF2-40B4-BE49-F238E27FC236}">
                <a16:creationId xmlns:a16="http://schemas.microsoft.com/office/drawing/2014/main" id="{B0B211FE-1E6C-4EAA-B2D1-1FC336379E9D}"/>
              </a:ext>
            </a:extLst>
          </p:cNvPr>
          <p:cNvGrpSpPr/>
          <p:nvPr/>
        </p:nvGrpSpPr>
        <p:grpSpPr>
          <a:xfrm>
            <a:off x="837028" y="1871003"/>
            <a:ext cx="1132450" cy="1309718"/>
            <a:chOff x="837028" y="1871003"/>
            <a:chExt cx="1132450" cy="1309718"/>
          </a:xfrm>
        </p:grpSpPr>
        <p:pic>
          <p:nvPicPr>
            <p:cNvPr id="29" name="Kuva 28">
              <a:extLst>
                <a:ext uri="{FF2B5EF4-FFF2-40B4-BE49-F238E27FC236}">
                  <a16:creationId xmlns:a16="http://schemas.microsoft.com/office/drawing/2014/main" id="{D9AC1ECD-7422-40EE-83E8-7DBF66D5B946}"/>
                </a:ext>
              </a:extLst>
            </p:cNvPr>
            <p:cNvPicPr>
              <a:picLocks noChangeAspect="1"/>
            </p:cNvPicPr>
            <p:nvPr/>
          </p:nvPicPr>
          <p:blipFill rotWithShape="1">
            <a:blip r:embed="rId11"/>
            <a:srcRect t="10380"/>
            <a:stretch/>
          </p:blipFill>
          <p:spPr>
            <a:xfrm>
              <a:off x="1054960" y="1885071"/>
              <a:ext cx="914518" cy="1295650"/>
            </a:xfrm>
            <a:prstGeom prst="rect">
              <a:avLst/>
            </a:prstGeom>
          </p:spPr>
        </p:pic>
        <p:pic>
          <p:nvPicPr>
            <p:cNvPr id="42" name="Kuva 41">
              <a:extLst>
                <a:ext uri="{FF2B5EF4-FFF2-40B4-BE49-F238E27FC236}">
                  <a16:creationId xmlns:a16="http://schemas.microsoft.com/office/drawing/2014/main" id="{128CC0D3-C7D7-48EF-AF81-398C6AA9EE7D}"/>
                </a:ext>
              </a:extLst>
            </p:cNvPr>
            <p:cNvPicPr>
              <a:picLocks noChangeAspect="1"/>
            </p:cNvPicPr>
            <p:nvPr/>
          </p:nvPicPr>
          <p:blipFill rotWithShape="1">
            <a:blip r:embed="rId4"/>
            <a:srcRect l="17275" t="81330"/>
            <a:stretch/>
          </p:blipFill>
          <p:spPr>
            <a:xfrm>
              <a:off x="837028" y="1871003"/>
              <a:ext cx="112708" cy="735622"/>
            </a:xfrm>
            <a:prstGeom prst="rect">
              <a:avLst/>
            </a:prstGeom>
          </p:spPr>
        </p:pic>
      </p:grpSp>
      <p:pic>
        <p:nvPicPr>
          <p:cNvPr id="43" name="Kuva 42">
            <a:extLst>
              <a:ext uri="{FF2B5EF4-FFF2-40B4-BE49-F238E27FC236}">
                <a16:creationId xmlns:a16="http://schemas.microsoft.com/office/drawing/2014/main" id="{A5B2F3CE-0A41-4B8F-8203-B51291EE1AA3}"/>
              </a:ext>
            </a:extLst>
          </p:cNvPr>
          <p:cNvPicPr>
            <a:picLocks noChangeAspect="1"/>
          </p:cNvPicPr>
          <p:nvPr/>
        </p:nvPicPr>
        <p:blipFill rotWithShape="1">
          <a:blip r:embed="rId4"/>
          <a:srcRect l="1357" t="80947" r="9156" b="1169"/>
          <a:stretch/>
        </p:blipFill>
        <p:spPr>
          <a:xfrm>
            <a:off x="830580" y="2372751"/>
            <a:ext cx="121920" cy="708660"/>
          </a:xfrm>
          <a:prstGeom prst="rect">
            <a:avLst/>
          </a:prstGeom>
        </p:spPr>
      </p:pic>
      <p:sp>
        <p:nvSpPr>
          <p:cNvPr id="44" name="Suorakulmio 43">
            <a:extLst>
              <a:ext uri="{FF2B5EF4-FFF2-40B4-BE49-F238E27FC236}">
                <a16:creationId xmlns:a16="http://schemas.microsoft.com/office/drawing/2014/main" id="{848EA9A5-1A7C-4174-AB83-ED8B0ED350E4}"/>
              </a:ext>
            </a:extLst>
          </p:cNvPr>
          <p:cNvSpPr/>
          <p:nvPr/>
        </p:nvSpPr>
        <p:spPr>
          <a:xfrm>
            <a:off x="2109482" y="2823029"/>
            <a:ext cx="1446517" cy="166913"/>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5" name="Suora yhdysviiva 44">
            <a:extLst>
              <a:ext uri="{FF2B5EF4-FFF2-40B4-BE49-F238E27FC236}">
                <a16:creationId xmlns:a16="http://schemas.microsoft.com/office/drawing/2014/main" id="{AA5A83FF-DB28-4338-81FC-E504E4368CEF}"/>
              </a:ext>
            </a:extLst>
          </p:cNvPr>
          <p:cNvCxnSpPr>
            <a:cxnSpLocks/>
            <a:endCxn id="29" idx="2"/>
          </p:cNvCxnSpPr>
          <p:nvPr/>
        </p:nvCxnSpPr>
        <p:spPr>
          <a:xfrm>
            <a:off x="1512219" y="2966936"/>
            <a:ext cx="0" cy="21378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kstiruutu 1">
            <a:extLst>
              <a:ext uri="{FF2B5EF4-FFF2-40B4-BE49-F238E27FC236}">
                <a16:creationId xmlns:a16="http://schemas.microsoft.com/office/drawing/2014/main" id="{509296A2-6499-419E-8107-A59345053C58}"/>
              </a:ext>
            </a:extLst>
          </p:cNvPr>
          <p:cNvSpPr txBox="1"/>
          <p:nvPr/>
        </p:nvSpPr>
        <p:spPr>
          <a:xfrm>
            <a:off x="2126255" y="4494882"/>
            <a:ext cx="1055097" cy="246221"/>
          </a:xfrm>
          <a:prstGeom prst="rect">
            <a:avLst/>
          </a:prstGeom>
          <a:noFill/>
        </p:spPr>
        <p:txBody>
          <a:bodyPr wrap="none" rtlCol="0">
            <a:spAutoFit/>
          </a:bodyPr>
          <a:lstStyle/>
          <a:p>
            <a:r>
              <a:rPr lang="et-EE" sz="1000" dirty="0">
                <a:solidFill>
                  <a:schemeClr val="tx2">
                    <a:lumMod val="50000"/>
                    <a:lumOff val="50000"/>
                  </a:schemeClr>
                </a:solidFill>
              </a:rPr>
              <a:t>Joonis:</a:t>
            </a:r>
            <a:r>
              <a:rPr lang="fi-FI" sz="1000" dirty="0">
                <a:solidFill>
                  <a:schemeClr val="tx2">
                    <a:lumMod val="50000"/>
                    <a:lumOff val="50000"/>
                  </a:schemeClr>
                </a:solidFill>
              </a:rPr>
              <a:t> Puuinfo</a:t>
            </a:r>
          </a:p>
        </p:txBody>
      </p:sp>
    </p:spTree>
    <p:extLst>
      <p:ext uri="{BB962C8B-B14F-4D97-AF65-F5344CB8AC3E}">
        <p14:creationId xmlns:p14="http://schemas.microsoft.com/office/powerpoint/2010/main" val="20982878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4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fill="hold"/>
                                        <p:tgtEl>
                                          <p:spTgt spid="49"/>
                                        </p:tgtEl>
                                        <p:attrNameLst>
                                          <p:attrName>ppt_x</p:attrName>
                                        </p:attrNameLst>
                                      </p:cBhvr>
                                      <p:tavLst>
                                        <p:tav tm="0">
                                          <p:val>
                                            <p:strVal val="1+#ppt_w/2"/>
                                          </p:val>
                                        </p:tav>
                                        <p:tav tm="100000">
                                          <p:val>
                                            <p:strVal val="#ppt_x"/>
                                          </p:val>
                                        </p:tav>
                                      </p:tavLst>
                                    </p:anim>
                                    <p:anim calcmode="lin" valueType="num">
                                      <p:cBhvr additive="base">
                                        <p:cTn id="19"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50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1000"/>
                                        <p:tgtEl>
                                          <p:spTgt spid="37"/>
                                        </p:tgtEl>
                                      </p:cBhvr>
                                    </p:animEffect>
                                  </p:childTnLst>
                                </p:cTn>
                              </p:par>
                            </p:childTnLst>
                          </p:cTn>
                        </p:par>
                        <p:par>
                          <p:cTn id="29" fill="hold">
                            <p:stCondLst>
                              <p:cond delay="1500"/>
                            </p:stCondLst>
                            <p:childTnLst>
                              <p:par>
                                <p:cTn id="30" presetID="2" presetClass="entr" presetSubtype="3" fill="hold" nodeType="afterEffect">
                                  <p:stCondLst>
                                    <p:cond delay="100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3"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1+#ppt_w/2"/>
                                          </p:val>
                                        </p:tav>
                                        <p:tav tm="100000">
                                          <p:val>
                                            <p:strVal val="#ppt_x"/>
                                          </p:val>
                                        </p:tav>
                                      </p:tavLst>
                                    </p:anim>
                                    <p:anim calcmode="lin" valueType="num">
                                      <p:cBhvr additive="base">
                                        <p:cTn id="38" dur="500" fill="hold"/>
                                        <p:tgtEl>
                                          <p:spTgt spid="3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3"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1+#ppt_w/2"/>
                                          </p:val>
                                        </p:tav>
                                        <p:tav tm="100000">
                                          <p:val>
                                            <p:strVal val="#ppt_x"/>
                                          </p:val>
                                        </p:tav>
                                      </p:tavLst>
                                    </p:anim>
                                    <p:anim calcmode="lin" valueType="num">
                                      <p:cBhvr additive="base">
                                        <p:cTn id="43" dur="500" fill="hold"/>
                                        <p:tgtEl>
                                          <p:spTgt spid="34"/>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3"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1+#ppt_w/2"/>
                                          </p:val>
                                        </p:tav>
                                        <p:tav tm="100000">
                                          <p:val>
                                            <p:strVal val="#ppt_x"/>
                                          </p:val>
                                        </p:tav>
                                      </p:tavLst>
                                    </p:anim>
                                    <p:anim calcmode="lin" valueType="num">
                                      <p:cBhvr additive="base">
                                        <p:cTn id="48" dur="500" fill="hold"/>
                                        <p:tgtEl>
                                          <p:spTgt spid="35"/>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2" presetClass="entr" presetSubtype="3"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additive="base">
                                        <p:cTn id="52" dur="500" fill="hold"/>
                                        <p:tgtEl>
                                          <p:spTgt spid="44"/>
                                        </p:tgtEl>
                                        <p:attrNameLst>
                                          <p:attrName>ppt_x</p:attrName>
                                        </p:attrNameLst>
                                      </p:cBhvr>
                                      <p:tavLst>
                                        <p:tav tm="0">
                                          <p:val>
                                            <p:strVal val="1+#ppt_w/2"/>
                                          </p:val>
                                        </p:tav>
                                        <p:tav tm="100000">
                                          <p:val>
                                            <p:strVal val="#ppt_x"/>
                                          </p:val>
                                        </p:tav>
                                      </p:tavLst>
                                    </p:anim>
                                    <p:anim calcmode="lin" valueType="num">
                                      <p:cBhvr additive="base">
                                        <p:cTn id="53" dur="500" fill="hold"/>
                                        <p:tgtEl>
                                          <p:spTgt spid="44"/>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 presetClass="entr" presetSubtype="3"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1+#ppt_w/2"/>
                                          </p:val>
                                        </p:tav>
                                        <p:tav tm="100000">
                                          <p:val>
                                            <p:strVal val="#ppt_x"/>
                                          </p:val>
                                        </p:tav>
                                      </p:tavLst>
                                    </p:anim>
                                    <p:anim calcmode="lin" valueType="num">
                                      <p:cBhvr additive="base">
                                        <p:cTn id="58" dur="500" fill="hold"/>
                                        <p:tgtEl>
                                          <p:spTgt spid="36"/>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 presetClass="entr" presetSubtype="9"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0-#ppt_w/2"/>
                                          </p:val>
                                        </p:tav>
                                        <p:tav tm="100000">
                                          <p:val>
                                            <p:strVal val="#ppt_x"/>
                                          </p:val>
                                        </p:tav>
                                      </p:tavLst>
                                    </p:anim>
                                    <p:anim calcmode="lin" valueType="num">
                                      <p:cBhvr additive="base">
                                        <p:cTn id="63" dur="500" fill="hold"/>
                                        <p:tgtEl>
                                          <p:spTgt spid="43"/>
                                        </p:tgtEl>
                                        <p:attrNameLst>
                                          <p:attrName>ppt_y</p:attrName>
                                        </p:attrNameLst>
                                      </p:cBhvr>
                                      <p:tavLst>
                                        <p:tav tm="0">
                                          <p:val>
                                            <p:strVal val="0-#ppt_h/2"/>
                                          </p:val>
                                        </p:tav>
                                        <p:tav tm="100000">
                                          <p:val>
                                            <p:strVal val="#ppt_y"/>
                                          </p:val>
                                        </p:tav>
                                      </p:tavLst>
                                    </p:anim>
                                  </p:childTnLst>
                                </p:cTn>
                              </p:par>
                            </p:childTnLst>
                          </p:cTn>
                        </p:par>
                        <p:par>
                          <p:cTn id="64" fill="hold">
                            <p:stCondLst>
                              <p:cond delay="6000"/>
                            </p:stCondLst>
                            <p:childTnLst>
                              <p:par>
                                <p:cTn id="65" presetID="2" presetClass="entr" presetSubtype="6"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1+#ppt_w/2"/>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CC9C58-DB60-4AAF-9018-8735724AB2D7}"/>
              </a:ext>
            </a:extLst>
          </p:cNvPr>
          <p:cNvSpPr>
            <a:spLocks noGrp="1"/>
          </p:cNvSpPr>
          <p:nvPr>
            <p:ph type="title"/>
          </p:nvPr>
        </p:nvSpPr>
        <p:spPr/>
        <p:txBody>
          <a:bodyPr>
            <a:normAutofit/>
          </a:bodyPr>
          <a:lstStyle/>
          <a:p>
            <a:pPr marL="266700" lvl="0" indent="-266700" algn="l">
              <a:lnSpc>
                <a:spcPct val="100000"/>
              </a:lnSpc>
              <a:spcBef>
                <a:spcPts val="600"/>
              </a:spcBef>
            </a:pPr>
            <a:r>
              <a:rPr lang="fi-FI" dirty="0" err="1"/>
              <a:t>Sis</a:t>
            </a:r>
            <a:r>
              <a:rPr lang="et-EE" dirty="0" err="1"/>
              <a:t>ukord</a:t>
            </a:r>
            <a:endParaRPr lang="fi-FI" dirty="0"/>
          </a:p>
        </p:txBody>
      </p:sp>
      <p:sp>
        <p:nvSpPr>
          <p:cNvPr id="3" name="Content Placeholder 2">
            <a:extLst>
              <a:ext uri="{FF2B5EF4-FFF2-40B4-BE49-F238E27FC236}">
                <a16:creationId xmlns:a16="http://schemas.microsoft.com/office/drawing/2014/main" id="{67A94A85-210A-4326-A7FA-FA52EC570C2F}"/>
              </a:ext>
            </a:extLst>
          </p:cNvPr>
          <p:cNvSpPr>
            <a:spLocks noGrp="1"/>
          </p:cNvSpPr>
          <p:nvPr>
            <p:ph idx="1"/>
          </p:nvPr>
        </p:nvSpPr>
        <p:spPr/>
        <p:txBody>
          <a:bodyPr>
            <a:normAutofit fontScale="92500" lnSpcReduction="10000"/>
          </a:bodyPr>
          <a:lstStyle/>
          <a:p>
            <a:r>
              <a:rPr lang="et-EE" dirty="0">
                <a:solidFill>
                  <a:srgbClr val="005CA8"/>
                </a:solidFill>
              </a:rPr>
              <a:t>Sissejuhatus</a:t>
            </a:r>
            <a:endParaRPr lang="fi-FI" dirty="0">
              <a:solidFill>
                <a:srgbClr val="005CA8"/>
              </a:solidFill>
            </a:endParaRPr>
          </a:p>
          <a:p>
            <a:r>
              <a:rPr lang="et-EE" dirty="0">
                <a:solidFill>
                  <a:srgbClr val="005CA8"/>
                </a:solidFill>
              </a:rPr>
              <a:t>Fassaadide soojustamistööd</a:t>
            </a:r>
            <a:endParaRPr lang="fi-FI" dirty="0">
              <a:solidFill>
                <a:srgbClr val="005CA8"/>
              </a:solidFill>
            </a:endParaRPr>
          </a:p>
          <a:p>
            <a:r>
              <a:rPr lang="et-EE" dirty="0">
                <a:solidFill>
                  <a:srgbClr val="005CA8"/>
                </a:solidFill>
              </a:rPr>
              <a:t>Pööningute soojustamistööd</a:t>
            </a:r>
            <a:endParaRPr lang="fi-FI" dirty="0">
              <a:solidFill>
                <a:srgbClr val="005CA8"/>
              </a:solidFill>
            </a:endParaRPr>
          </a:p>
          <a:p>
            <a:r>
              <a:rPr lang="fi-FI" dirty="0" err="1">
                <a:solidFill>
                  <a:srgbClr val="005CA8"/>
                </a:solidFill>
              </a:rPr>
              <a:t>Element</a:t>
            </a:r>
            <a:r>
              <a:rPr lang="et-EE" dirty="0" err="1">
                <a:solidFill>
                  <a:srgbClr val="005CA8"/>
                </a:solidFill>
              </a:rPr>
              <a:t>ide</a:t>
            </a:r>
            <a:r>
              <a:rPr lang="et-EE" dirty="0">
                <a:solidFill>
                  <a:srgbClr val="005CA8"/>
                </a:solidFill>
              </a:rPr>
              <a:t> paigaldustööd (montaaž)</a:t>
            </a:r>
            <a:endParaRPr lang="fi-FI" dirty="0">
              <a:solidFill>
                <a:srgbClr val="005CA8"/>
              </a:solidFill>
            </a:endParaRPr>
          </a:p>
          <a:p>
            <a:r>
              <a:rPr lang="et-EE" dirty="0">
                <a:solidFill>
                  <a:srgbClr val="005CA8"/>
                </a:solidFill>
              </a:rPr>
              <a:t>Õhu- ja niiskustõke</a:t>
            </a:r>
            <a:endParaRPr lang="fi-FI" dirty="0">
              <a:solidFill>
                <a:srgbClr val="005CA8"/>
              </a:solidFill>
            </a:endParaRPr>
          </a:p>
          <a:p>
            <a:r>
              <a:rPr lang="fi-FI" dirty="0" err="1">
                <a:solidFill>
                  <a:srgbClr val="005CA8"/>
                </a:solidFill>
              </a:rPr>
              <a:t>Lä</a:t>
            </a:r>
            <a:r>
              <a:rPr lang="et-EE" dirty="0">
                <a:solidFill>
                  <a:srgbClr val="005CA8"/>
                </a:solidFill>
              </a:rPr>
              <a:t>b</a:t>
            </a:r>
            <a:r>
              <a:rPr lang="fi-FI" dirty="0">
                <a:solidFill>
                  <a:srgbClr val="005CA8"/>
                </a:solidFill>
              </a:rPr>
              <a:t>i</a:t>
            </a:r>
            <a:r>
              <a:rPr lang="et-EE" dirty="0">
                <a:solidFill>
                  <a:srgbClr val="005CA8"/>
                </a:solidFill>
              </a:rPr>
              <a:t>viigud</a:t>
            </a:r>
            <a:endParaRPr lang="fi-FI" dirty="0">
              <a:solidFill>
                <a:srgbClr val="005CA8"/>
              </a:solidFill>
            </a:endParaRPr>
          </a:p>
          <a:p>
            <a:r>
              <a:rPr lang="et-EE" dirty="0">
                <a:solidFill>
                  <a:srgbClr val="005CA8"/>
                </a:solidFill>
              </a:rPr>
              <a:t>Soojustuste valik ja omadused</a:t>
            </a:r>
            <a:endParaRPr lang="fi-FI" dirty="0">
              <a:solidFill>
                <a:srgbClr val="005CA8"/>
              </a:solidFill>
            </a:endParaRPr>
          </a:p>
          <a:p>
            <a:r>
              <a:rPr lang="et-EE" dirty="0">
                <a:solidFill>
                  <a:srgbClr val="005CA8"/>
                </a:solidFill>
              </a:rPr>
              <a:t>Tule- ja helitõke</a:t>
            </a:r>
            <a:br>
              <a:rPr lang="fi-FI" sz="2400" dirty="0">
                <a:solidFill>
                  <a:srgbClr val="005CA8"/>
                </a:solidFill>
              </a:rPr>
            </a:br>
            <a:endParaRPr lang="fi-FI" dirty="0"/>
          </a:p>
        </p:txBody>
      </p:sp>
    </p:spTree>
    <p:extLst>
      <p:ext uri="{BB962C8B-B14F-4D97-AF65-F5344CB8AC3E}">
        <p14:creationId xmlns:p14="http://schemas.microsoft.com/office/powerpoint/2010/main" val="1193217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1B610CF6-0C6A-467E-9937-88AF3B6D205E}"/>
              </a:ext>
            </a:extLst>
          </p:cNvPr>
          <p:cNvSpPr txBox="1"/>
          <p:nvPr/>
        </p:nvSpPr>
        <p:spPr>
          <a:xfrm>
            <a:off x="826718" y="5450790"/>
            <a:ext cx="4993675" cy="646331"/>
          </a:xfrm>
          <a:prstGeom prst="rect">
            <a:avLst/>
          </a:prstGeom>
          <a:noFill/>
        </p:spPr>
        <p:txBody>
          <a:bodyPr wrap="none" rtlCol="0">
            <a:spAutoFit/>
          </a:bodyPr>
          <a:lstStyle/>
          <a:p>
            <a:r>
              <a:rPr lang="et-EE" dirty="0">
                <a:hlinkClick r:id="rId2"/>
              </a:rPr>
              <a:t>Väikemaja puitelementide paigaldus</a:t>
            </a:r>
            <a:r>
              <a:rPr lang="fi-FI" dirty="0">
                <a:hlinkClick r:id="rId2"/>
              </a:rPr>
              <a:t>video</a:t>
            </a:r>
            <a:endParaRPr lang="fi-FI" dirty="0"/>
          </a:p>
          <a:p>
            <a:r>
              <a:rPr lang="fi-FI" dirty="0">
                <a:hlinkClick r:id="rId3"/>
              </a:rPr>
              <a:t>Kivistö</a:t>
            </a:r>
            <a:r>
              <a:rPr lang="et-EE" dirty="0">
                <a:hlinkClick r:id="rId3"/>
              </a:rPr>
              <a:t> puitkorrusmaja elementide paigaldusest</a:t>
            </a:r>
            <a:endParaRPr lang="fi-FI" dirty="0"/>
          </a:p>
        </p:txBody>
      </p:sp>
      <p:sp>
        <p:nvSpPr>
          <p:cNvPr id="8" name="Content Placeholder 2">
            <a:extLst>
              <a:ext uri="{FF2B5EF4-FFF2-40B4-BE49-F238E27FC236}">
                <a16:creationId xmlns:a16="http://schemas.microsoft.com/office/drawing/2014/main" id="{B5575908-9728-4334-8D39-8D531508DCF5}"/>
              </a:ext>
            </a:extLst>
          </p:cNvPr>
          <p:cNvSpPr txBox="1">
            <a:spLocks/>
          </p:cNvSpPr>
          <p:nvPr/>
        </p:nvSpPr>
        <p:spPr>
          <a:xfrm>
            <a:off x="468158" y="626301"/>
            <a:ext cx="4762002" cy="4585779"/>
          </a:xfrm>
          <a:prstGeom prst="rect">
            <a:avLst/>
          </a:prstGeom>
        </p:spPr>
        <p:txBody>
          <a:bodyPr vert="horz" lIns="0" tIns="0" rIns="0" bIns="0" rtlCol="0" anchor="ctr">
            <a:normAutofit/>
          </a:bodyPr>
          <a:lstStyle>
            <a:defPPr>
              <a:defRPr lang="fi-FI"/>
            </a:defPPr>
            <a:lvl1pPr marL="0" algn="l" defTabSz="914400" rtl="0" eaLnBrk="1" latinLnBrk="0" hangingPunct="1">
              <a:defRPr sz="1000" kern="1200">
                <a:solidFill>
                  <a:schemeClr val="tx2">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fi-FI" sz="2200">
              <a:solidFill>
                <a:schemeClr val="tx1"/>
              </a:solidFill>
            </a:endParaRPr>
          </a:p>
        </p:txBody>
      </p:sp>
      <p:pic>
        <p:nvPicPr>
          <p:cNvPr id="10" name="Kuva 9">
            <a:extLst>
              <a:ext uri="{FF2B5EF4-FFF2-40B4-BE49-F238E27FC236}">
                <a16:creationId xmlns:a16="http://schemas.microsoft.com/office/drawing/2014/main" id="{B81FDBBF-D750-4FB1-98CC-3C4DF741BE6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38435" y="189189"/>
            <a:ext cx="2365122" cy="1767143"/>
          </a:xfrm>
          <a:prstGeom prst="roundRect">
            <a:avLst/>
          </a:prstGeom>
        </p:spPr>
      </p:pic>
      <p:pic>
        <p:nvPicPr>
          <p:cNvPr id="11" name="Kuva 10">
            <a:extLst>
              <a:ext uri="{FF2B5EF4-FFF2-40B4-BE49-F238E27FC236}">
                <a16:creationId xmlns:a16="http://schemas.microsoft.com/office/drawing/2014/main" id="{85019F5A-6C68-4345-9B94-9C5ED9DB108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36075" y="3001235"/>
            <a:ext cx="2365121" cy="1783448"/>
          </a:xfrm>
          <a:prstGeom prst="roundRect">
            <a:avLst/>
          </a:prstGeom>
        </p:spPr>
      </p:pic>
      <p:sp>
        <p:nvSpPr>
          <p:cNvPr id="13" name="Content Placeholder 2">
            <a:extLst>
              <a:ext uri="{FF2B5EF4-FFF2-40B4-BE49-F238E27FC236}">
                <a16:creationId xmlns:a16="http://schemas.microsoft.com/office/drawing/2014/main" id="{85CDC0FD-870F-4BF4-96A7-63E7EA167377}"/>
              </a:ext>
            </a:extLst>
          </p:cNvPr>
          <p:cNvSpPr txBox="1">
            <a:spLocks/>
          </p:cNvSpPr>
          <p:nvPr/>
        </p:nvSpPr>
        <p:spPr>
          <a:xfrm>
            <a:off x="468158" y="626301"/>
            <a:ext cx="4762002" cy="5498926"/>
          </a:xfrm>
          <a:prstGeom prst="rect">
            <a:avLst/>
          </a:prstGeom>
        </p:spPr>
        <p:txBody>
          <a:bodyPr vert="horz" lIns="0" tIns="0" rIns="0" bIns="0" rtlCol="0" anchor="ctr">
            <a:normAutofit/>
          </a:bodyPr>
          <a:lstStyle>
            <a:defPPr>
              <a:defRPr lang="fi-FI"/>
            </a:defPPr>
            <a:lvl1pPr marL="0" algn="l" defTabSz="914400" rtl="0" eaLnBrk="1" latinLnBrk="0" hangingPunct="1">
              <a:defRPr sz="1000" kern="1200">
                <a:solidFill>
                  <a:schemeClr val="tx2">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sz="2200">
              <a:solidFill>
                <a:schemeClr val="tx1"/>
              </a:solidFill>
            </a:endParaRPr>
          </a:p>
        </p:txBody>
      </p:sp>
      <p:sp>
        <p:nvSpPr>
          <p:cNvPr id="14" name="Title 1">
            <a:extLst>
              <a:ext uri="{FF2B5EF4-FFF2-40B4-BE49-F238E27FC236}">
                <a16:creationId xmlns:a16="http://schemas.microsoft.com/office/drawing/2014/main" id="{7CB88A28-B9FD-4E27-9333-AD0B5E9B3031}"/>
              </a:ext>
            </a:extLst>
          </p:cNvPr>
          <p:cNvSpPr txBox="1">
            <a:spLocks/>
          </p:cNvSpPr>
          <p:nvPr/>
        </p:nvSpPr>
        <p:spPr>
          <a:xfrm>
            <a:off x="466129" y="476250"/>
            <a:ext cx="5890023" cy="588963"/>
          </a:xfrm>
          <a:prstGeom prst="rect">
            <a:avLst/>
          </a:prstGeom>
        </p:spPr>
        <p:txBody>
          <a:bodyPr anchor="t"/>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fi-FI" sz="3200" dirty="0" err="1"/>
              <a:t>Pu</a:t>
            </a:r>
            <a:r>
              <a:rPr lang="et-EE" sz="3200" dirty="0" err="1"/>
              <a:t>itelementide</a:t>
            </a:r>
            <a:r>
              <a:rPr lang="et-EE" sz="3200" dirty="0"/>
              <a:t> paigaldamine</a:t>
            </a:r>
            <a:endParaRPr lang="fi-FI" sz="3200" dirty="0">
              <a:cs typeface="Arial"/>
            </a:endParaRPr>
          </a:p>
        </p:txBody>
      </p:sp>
      <p:sp>
        <p:nvSpPr>
          <p:cNvPr id="15" name="Suorakulmio 14">
            <a:extLst>
              <a:ext uri="{FF2B5EF4-FFF2-40B4-BE49-F238E27FC236}">
                <a16:creationId xmlns:a16="http://schemas.microsoft.com/office/drawing/2014/main" id="{BEE03362-C83C-4A4A-8AC3-FF93541F7D11}"/>
              </a:ext>
            </a:extLst>
          </p:cNvPr>
          <p:cNvSpPr/>
          <p:nvPr/>
        </p:nvSpPr>
        <p:spPr>
          <a:xfrm>
            <a:off x="351208" y="1229143"/>
            <a:ext cx="6314768" cy="3323987"/>
          </a:xfrm>
          <a:prstGeom prst="rect">
            <a:avLst/>
          </a:prstGeom>
        </p:spPr>
        <p:txBody>
          <a:bodyPr wrap="square" anchor="t">
            <a:spAutoFit/>
          </a:bodyPr>
          <a:lstStyle/>
          <a:p>
            <a:pPr marL="342900" indent="-342900">
              <a:buFont typeface="Arial" panose="020B0604020202020204" pitchFamily="34" charset="0"/>
              <a:buChar char="•"/>
            </a:pPr>
            <a:r>
              <a:rPr lang="fi-FI" sz="2400" dirty="0"/>
              <a:t>Puit</a:t>
            </a:r>
            <a:r>
              <a:rPr lang="et-EE" sz="2400" dirty="0"/>
              <a:t>elementide</a:t>
            </a:r>
            <a:r>
              <a:rPr lang="fi-FI" sz="2400" dirty="0"/>
              <a:t> </a:t>
            </a:r>
            <a:r>
              <a:rPr lang="fi-FI" sz="2400" dirty="0" err="1"/>
              <a:t>paigaldamisel</a:t>
            </a:r>
            <a:r>
              <a:rPr lang="fi-FI" sz="2400" dirty="0"/>
              <a:t> on </a:t>
            </a:r>
            <a:r>
              <a:rPr lang="fi-FI" sz="2400" dirty="0" err="1"/>
              <a:t>esmatähtis</a:t>
            </a:r>
            <a:r>
              <a:rPr lang="fi-FI" sz="2400" dirty="0"/>
              <a:t> </a:t>
            </a:r>
            <a:r>
              <a:rPr lang="fi-FI" sz="2400" dirty="0" err="1"/>
              <a:t>saavutada</a:t>
            </a:r>
            <a:r>
              <a:rPr lang="fi-FI" sz="2400" dirty="0"/>
              <a:t> </a:t>
            </a:r>
            <a:r>
              <a:rPr lang="fi-FI" sz="2400" dirty="0" err="1"/>
              <a:t>tihe</a:t>
            </a:r>
            <a:r>
              <a:rPr lang="fi-FI" sz="2400" dirty="0"/>
              <a:t> </a:t>
            </a:r>
            <a:r>
              <a:rPr lang="fi-FI" sz="2400" dirty="0" err="1"/>
              <a:t>lõpptulemus</a:t>
            </a:r>
            <a:r>
              <a:rPr lang="fi-FI" sz="2400" dirty="0"/>
              <a:t>.</a:t>
            </a:r>
            <a:endParaRPr lang="et-EE" sz="2400" dirty="0"/>
          </a:p>
          <a:p>
            <a:pPr marL="342900" indent="-342900">
              <a:buFont typeface="Arial" panose="020B0604020202020204" pitchFamily="34" charset="0"/>
              <a:buChar char="•"/>
            </a:pPr>
            <a:r>
              <a:rPr lang="et-EE" sz="2400" dirty="0"/>
              <a:t>Juba enne elementide paika panemist on vaja planeerida aurutõkkekilede </a:t>
            </a:r>
            <a:r>
              <a:rPr lang="et-EE" sz="2400" dirty="0" err="1"/>
              <a:t>ülekatted</a:t>
            </a:r>
            <a:r>
              <a:rPr lang="et-EE" sz="2400" dirty="0"/>
              <a:t>, </a:t>
            </a:r>
            <a:r>
              <a:rPr lang="et-EE" sz="2400" dirty="0" err="1"/>
              <a:t>teipimine</a:t>
            </a:r>
            <a:r>
              <a:rPr lang="et-EE" sz="2400" dirty="0"/>
              <a:t> ning võimalikud surveliited.</a:t>
            </a:r>
          </a:p>
          <a:p>
            <a:pPr marL="342900" indent="-342900">
              <a:buFont typeface="Arial" panose="020B0604020202020204" pitchFamily="34" charset="0"/>
              <a:buChar char="•"/>
            </a:pPr>
            <a:r>
              <a:rPr lang="et-EE" sz="2400" dirty="0"/>
              <a:t>See on paras väljakutse vahelagede ning erikujuliste katuslagede ja pööningutarindite puhul.</a:t>
            </a:r>
            <a:endParaRPr lang="fi-FI" sz="2400" dirty="0">
              <a:cs typeface="Arial"/>
            </a:endParaRPr>
          </a:p>
          <a:p>
            <a:pPr marL="342900" indent="-342900">
              <a:buFont typeface="Arial" panose="020B0604020202020204" pitchFamily="34" charset="0"/>
              <a:buChar char="•"/>
            </a:pPr>
            <a:endParaRPr lang="fi-FI" dirty="0"/>
          </a:p>
        </p:txBody>
      </p:sp>
      <p:sp>
        <p:nvSpPr>
          <p:cNvPr id="6" name="Tekstiruutu 5">
            <a:extLst>
              <a:ext uri="{FF2B5EF4-FFF2-40B4-BE49-F238E27FC236}">
                <a16:creationId xmlns:a16="http://schemas.microsoft.com/office/drawing/2014/main" id="{330C981B-4AC9-41A9-8E2C-33ADACA5653F}"/>
              </a:ext>
            </a:extLst>
          </p:cNvPr>
          <p:cNvSpPr txBox="1"/>
          <p:nvPr/>
        </p:nvSpPr>
        <p:spPr>
          <a:xfrm>
            <a:off x="6423941" y="1958266"/>
            <a:ext cx="2662918" cy="830997"/>
          </a:xfrm>
          <a:prstGeom prst="rect">
            <a:avLst/>
          </a:prstGeom>
          <a:noFill/>
        </p:spPr>
        <p:txBody>
          <a:bodyPr wrap="square" rtlCol="0">
            <a:spAutoFit/>
          </a:bodyPr>
          <a:lstStyle/>
          <a:p>
            <a:r>
              <a:rPr lang="et-EE" sz="1600" dirty="0"/>
              <a:t>Elemendi paigale tõstmise järel on suur töö aurutõkke paigaldus </a:t>
            </a:r>
            <a:endParaRPr lang="fi-FI" sz="1600" dirty="0"/>
          </a:p>
        </p:txBody>
      </p:sp>
      <p:sp>
        <p:nvSpPr>
          <p:cNvPr id="17" name="Tekstiruutu 16">
            <a:extLst>
              <a:ext uri="{FF2B5EF4-FFF2-40B4-BE49-F238E27FC236}">
                <a16:creationId xmlns:a16="http://schemas.microsoft.com/office/drawing/2014/main" id="{F77AAEAA-EAF3-4327-807D-A5B32A36B048}"/>
              </a:ext>
            </a:extLst>
          </p:cNvPr>
          <p:cNvSpPr txBox="1"/>
          <p:nvPr/>
        </p:nvSpPr>
        <p:spPr>
          <a:xfrm>
            <a:off x="6535594" y="4902932"/>
            <a:ext cx="2465602" cy="1477328"/>
          </a:xfrm>
          <a:prstGeom prst="rect">
            <a:avLst/>
          </a:prstGeom>
          <a:noFill/>
        </p:spPr>
        <p:txBody>
          <a:bodyPr wrap="square" rtlCol="0" anchor="t">
            <a:spAutoFit/>
          </a:bodyPr>
          <a:lstStyle/>
          <a:p>
            <a:r>
              <a:rPr lang="et-EE" dirty="0"/>
              <a:t>Eelnevalt paigaldatud aurutõke</a:t>
            </a:r>
            <a:r>
              <a:rPr lang="fi-FI" dirty="0"/>
              <a:t>.</a:t>
            </a:r>
            <a:endParaRPr lang="fi-FI" dirty="0">
              <a:cs typeface="Arial"/>
            </a:endParaRPr>
          </a:p>
          <a:p>
            <a:r>
              <a:rPr lang="et-EE" dirty="0"/>
              <a:t>Vaja on teha vuukimine ja väike </a:t>
            </a:r>
            <a:r>
              <a:rPr lang="et-EE" dirty="0" err="1"/>
              <a:t>teipimine</a:t>
            </a:r>
            <a:endParaRPr lang="fi-FI" dirty="0">
              <a:cs typeface="Arial"/>
            </a:endParaRPr>
          </a:p>
        </p:txBody>
      </p:sp>
    </p:spTree>
    <p:extLst>
      <p:ext uri="{BB962C8B-B14F-4D97-AF65-F5344CB8AC3E}">
        <p14:creationId xmlns:p14="http://schemas.microsoft.com/office/powerpoint/2010/main" val="34732262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t-EE" b="0" dirty="0"/>
              <a:t>Õhu- ja niiskustõke</a:t>
            </a:r>
            <a:endParaRPr lang="fi-FI" dirty="0"/>
          </a:p>
        </p:txBody>
      </p:sp>
    </p:spTree>
    <p:extLst>
      <p:ext uri="{BB962C8B-B14F-4D97-AF65-F5344CB8AC3E}">
        <p14:creationId xmlns:p14="http://schemas.microsoft.com/office/powerpoint/2010/main" val="2485044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Ryhmä 23">
            <a:extLst>
              <a:ext uri="{FF2B5EF4-FFF2-40B4-BE49-F238E27FC236}">
                <a16:creationId xmlns:a16="http://schemas.microsoft.com/office/drawing/2014/main" id="{998F2BEB-9232-4F50-A084-6D53EA3593F6}"/>
              </a:ext>
            </a:extLst>
          </p:cNvPr>
          <p:cNvGrpSpPr/>
          <p:nvPr/>
        </p:nvGrpSpPr>
        <p:grpSpPr>
          <a:xfrm>
            <a:off x="160262" y="1495854"/>
            <a:ext cx="5264300" cy="4693612"/>
            <a:chOff x="3773747" y="119952"/>
            <a:chExt cx="7019066" cy="6258149"/>
          </a:xfrm>
        </p:grpSpPr>
        <p:sp>
          <p:nvSpPr>
            <p:cNvPr id="25" name="Vapaamuotoinen: Muoto 24">
              <a:extLst>
                <a:ext uri="{FF2B5EF4-FFF2-40B4-BE49-F238E27FC236}">
                  <a16:creationId xmlns:a16="http://schemas.microsoft.com/office/drawing/2014/main" id="{543826D2-1E39-4DA0-B03E-2D285B42BFDF}"/>
                </a:ext>
              </a:extLst>
            </p:cNvPr>
            <p:cNvSpPr/>
            <p:nvPr/>
          </p:nvSpPr>
          <p:spPr>
            <a:xfrm flipH="1">
              <a:off x="3773747" y="549842"/>
              <a:ext cx="7019066" cy="5647897"/>
            </a:xfrm>
            <a:custGeom>
              <a:avLst/>
              <a:gdLst>
                <a:gd name="connsiteX0" fmla="*/ 6896992 w 7019066"/>
                <a:gd name="connsiteY0" fmla="*/ 207524 h 5647897"/>
                <a:gd name="connsiteX1" fmla="*/ 4062076 w 7019066"/>
                <a:gd name="connsiteY1" fmla="*/ 820367 h 5647897"/>
                <a:gd name="connsiteX2" fmla="*/ 4062076 w 7019066"/>
                <a:gd name="connsiteY2" fmla="*/ 3880707 h 5647897"/>
                <a:gd name="connsiteX3" fmla="*/ 6916447 w 7019066"/>
                <a:gd name="connsiteY3" fmla="*/ 4911838 h 5647897"/>
                <a:gd name="connsiteX4" fmla="*/ 6921206 w 7019066"/>
                <a:gd name="connsiteY4" fmla="*/ 2436550 h 5647897"/>
                <a:gd name="connsiteX5" fmla="*/ 6896992 w 7019066"/>
                <a:gd name="connsiteY5" fmla="*/ 207524 h 5647897"/>
                <a:gd name="connsiteX6" fmla="*/ 427172 w 7019066"/>
                <a:gd name="connsiteY6" fmla="*/ 0 h 5647897"/>
                <a:gd name="connsiteX7" fmla="*/ 413400 w 7019066"/>
                <a:gd name="connsiteY7" fmla="*/ 3098030 h 5647897"/>
                <a:gd name="connsiteX8" fmla="*/ 417445 w 7019066"/>
                <a:gd name="connsiteY8" fmla="*/ 5647897 h 5647897"/>
                <a:gd name="connsiteX9" fmla="*/ 4059756 w 7019066"/>
                <a:gd name="connsiteY9" fmla="*/ 3867736 h 5647897"/>
                <a:gd name="connsiteX10" fmla="*/ 4059756 w 7019066"/>
                <a:gd name="connsiteY10" fmla="*/ 807396 h 564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19066" h="5647897">
                  <a:moveTo>
                    <a:pt x="6896992" y="207524"/>
                  </a:moveTo>
                  <a:lnTo>
                    <a:pt x="4062076" y="820367"/>
                  </a:lnTo>
                  <a:lnTo>
                    <a:pt x="4062076" y="3880707"/>
                  </a:lnTo>
                  <a:lnTo>
                    <a:pt x="6916447" y="4911838"/>
                  </a:lnTo>
                  <a:cubicBezTo>
                    <a:pt x="6918033" y="4086742"/>
                    <a:pt x="7143356" y="3952311"/>
                    <a:pt x="6921206" y="2436550"/>
                  </a:cubicBezTo>
                  <a:cubicBezTo>
                    <a:pt x="6631032" y="1168247"/>
                    <a:pt x="6905063" y="950533"/>
                    <a:pt x="6896992" y="207524"/>
                  </a:cubicBezTo>
                  <a:close/>
                  <a:moveTo>
                    <a:pt x="427172" y="0"/>
                  </a:moveTo>
                  <a:cubicBezTo>
                    <a:pt x="-180554" y="381772"/>
                    <a:pt x="726306" y="1680058"/>
                    <a:pt x="413400" y="3098030"/>
                  </a:cubicBezTo>
                  <a:cubicBezTo>
                    <a:pt x="-84331" y="4039346"/>
                    <a:pt x="-190281" y="5519613"/>
                    <a:pt x="417445" y="5647897"/>
                  </a:cubicBezTo>
                  <a:lnTo>
                    <a:pt x="4059756" y="3867736"/>
                  </a:lnTo>
                  <a:lnTo>
                    <a:pt x="4059756" y="807396"/>
                  </a:lnTo>
                  <a:close/>
                </a:path>
              </a:pathLst>
            </a:cu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sp>
          <p:nvSpPr>
            <p:cNvPr id="26" name="Kuusikulmio 1">
              <a:extLst>
                <a:ext uri="{FF2B5EF4-FFF2-40B4-BE49-F238E27FC236}">
                  <a16:creationId xmlns:a16="http://schemas.microsoft.com/office/drawing/2014/main" id="{110C70C4-B3F6-442C-BFAA-8AA6A0653D60}"/>
                </a:ext>
              </a:extLst>
            </p:cNvPr>
            <p:cNvSpPr/>
            <p:nvPr/>
          </p:nvSpPr>
          <p:spPr>
            <a:xfrm>
              <a:off x="3909542" y="119952"/>
              <a:ext cx="6472458" cy="1234421"/>
            </a:xfrm>
            <a:custGeom>
              <a:avLst/>
              <a:gdLst>
                <a:gd name="connsiteX0" fmla="*/ 0 w 3159659"/>
                <a:gd name="connsiteY0" fmla="*/ 316872 h 633743"/>
                <a:gd name="connsiteX1" fmla="*/ 158436 w 3159659"/>
                <a:gd name="connsiteY1" fmla="*/ 0 h 633743"/>
                <a:gd name="connsiteX2" fmla="*/ 3001223 w 3159659"/>
                <a:gd name="connsiteY2" fmla="*/ 0 h 633743"/>
                <a:gd name="connsiteX3" fmla="*/ 3159659 w 3159659"/>
                <a:gd name="connsiteY3" fmla="*/ 316872 h 633743"/>
                <a:gd name="connsiteX4" fmla="*/ 3001223 w 3159659"/>
                <a:gd name="connsiteY4" fmla="*/ 633743 h 633743"/>
                <a:gd name="connsiteX5" fmla="*/ 158436 w 3159659"/>
                <a:gd name="connsiteY5" fmla="*/ 633743 h 633743"/>
                <a:gd name="connsiteX6" fmla="*/ 0 w 3159659"/>
                <a:gd name="connsiteY6" fmla="*/ 316872 h 633743"/>
                <a:gd name="connsiteX0" fmla="*/ 0 w 3159659"/>
                <a:gd name="connsiteY0" fmla="*/ 316872 h 1222218"/>
                <a:gd name="connsiteX1" fmla="*/ 158436 w 3159659"/>
                <a:gd name="connsiteY1" fmla="*/ 0 h 1222218"/>
                <a:gd name="connsiteX2" fmla="*/ 3001223 w 3159659"/>
                <a:gd name="connsiteY2" fmla="*/ 0 h 1222218"/>
                <a:gd name="connsiteX3" fmla="*/ 3159659 w 3159659"/>
                <a:gd name="connsiteY3" fmla="*/ 316872 h 1222218"/>
                <a:gd name="connsiteX4" fmla="*/ 1969128 w 3159659"/>
                <a:gd name="connsiteY4" fmla="*/ 1222218 h 1222218"/>
                <a:gd name="connsiteX5" fmla="*/ 158436 w 3159659"/>
                <a:gd name="connsiteY5" fmla="*/ 633743 h 1222218"/>
                <a:gd name="connsiteX6" fmla="*/ 0 w 3159659"/>
                <a:gd name="connsiteY6" fmla="*/ 316872 h 1222218"/>
                <a:gd name="connsiteX0" fmla="*/ 818309 w 3977968"/>
                <a:gd name="connsiteY0" fmla="*/ 316872 h 1222218"/>
                <a:gd name="connsiteX1" fmla="*/ 976745 w 3977968"/>
                <a:gd name="connsiteY1" fmla="*/ 0 h 1222218"/>
                <a:gd name="connsiteX2" fmla="*/ 3819532 w 3977968"/>
                <a:gd name="connsiteY2" fmla="*/ 0 h 1222218"/>
                <a:gd name="connsiteX3" fmla="*/ 3977968 w 3977968"/>
                <a:gd name="connsiteY3" fmla="*/ 316872 h 1222218"/>
                <a:gd name="connsiteX4" fmla="*/ 2787437 w 3977968"/>
                <a:gd name="connsiteY4" fmla="*/ 1222218 h 1222218"/>
                <a:gd name="connsiteX5" fmla="*/ 0 w 3977968"/>
                <a:gd name="connsiteY5" fmla="*/ 618156 h 1222218"/>
                <a:gd name="connsiteX6" fmla="*/ 818309 w 3977968"/>
                <a:gd name="connsiteY6" fmla="*/ 316872 h 1222218"/>
                <a:gd name="connsiteX0" fmla="*/ 355914 w 3977968"/>
                <a:gd name="connsiteY0" fmla="*/ 254527 h 1222218"/>
                <a:gd name="connsiteX1" fmla="*/ 976745 w 3977968"/>
                <a:gd name="connsiteY1" fmla="*/ 0 h 1222218"/>
                <a:gd name="connsiteX2" fmla="*/ 3819532 w 3977968"/>
                <a:gd name="connsiteY2" fmla="*/ 0 h 1222218"/>
                <a:gd name="connsiteX3" fmla="*/ 3977968 w 3977968"/>
                <a:gd name="connsiteY3" fmla="*/ 316872 h 1222218"/>
                <a:gd name="connsiteX4" fmla="*/ 2787437 w 3977968"/>
                <a:gd name="connsiteY4" fmla="*/ 1222218 h 1222218"/>
                <a:gd name="connsiteX5" fmla="*/ 0 w 3977968"/>
                <a:gd name="connsiteY5" fmla="*/ 618156 h 1222218"/>
                <a:gd name="connsiteX6" fmla="*/ 355914 w 3977968"/>
                <a:gd name="connsiteY6" fmla="*/ 254527 h 1222218"/>
                <a:gd name="connsiteX0" fmla="*/ 355914 w 6389330"/>
                <a:gd name="connsiteY0" fmla="*/ 254527 h 1222218"/>
                <a:gd name="connsiteX1" fmla="*/ 976745 w 6389330"/>
                <a:gd name="connsiteY1" fmla="*/ 0 h 1222218"/>
                <a:gd name="connsiteX2" fmla="*/ 3819532 w 6389330"/>
                <a:gd name="connsiteY2" fmla="*/ 0 h 1222218"/>
                <a:gd name="connsiteX3" fmla="*/ 6389330 w 6389330"/>
                <a:gd name="connsiteY3" fmla="*/ 420110 h 1222218"/>
                <a:gd name="connsiteX4" fmla="*/ 2787437 w 6389330"/>
                <a:gd name="connsiteY4" fmla="*/ 1222218 h 1222218"/>
                <a:gd name="connsiteX5" fmla="*/ 0 w 6389330"/>
                <a:gd name="connsiteY5" fmla="*/ 618156 h 1222218"/>
                <a:gd name="connsiteX6" fmla="*/ 355914 w 6389330"/>
                <a:gd name="connsiteY6" fmla="*/ 254527 h 1222218"/>
                <a:gd name="connsiteX0" fmla="*/ 355914 w 6430894"/>
                <a:gd name="connsiteY0" fmla="*/ 254527 h 1222218"/>
                <a:gd name="connsiteX1" fmla="*/ 976745 w 6430894"/>
                <a:gd name="connsiteY1" fmla="*/ 0 h 1222218"/>
                <a:gd name="connsiteX2" fmla="*/ 3819532 w 6430894"/>
                <a:gd name="connsiteY2" fmla="*/ 0 h 1222218"/>
                <a:gd name="connsiteX3" fmla="*/ 6430894 w 6430894"/>
                <a:gd name="connsiteY3" fmla="*/ 394133 h 1222218"/>
                <a:gd name="connsiteX4" fmla="*/ 2787437 w 6430894"/>
                <a:gd name="connsiteY4" fmla="*/ 1222218 h 1222218"/>
                <a:gd name="connsiteX5" fmla="*/ 0 w 6430894"/>
                <a:gd name="connsiteY5" fmla="*/ 618156 h 1222218"/>
                <a:gd name="connsiteX6" fmla="*/ 355914 w 6430894"/>
                <a:gd name="connsiteY6" fmla="*/ 254527 h 1222218"/>
                <a:gd name="connsiteX0" fmla="*/ 366305 w 6441285"/>
                <a:gd name="connsiteY0" fmla="*/ 254527 h 1222218"/>
                <a:gd name="connsiteX1" fmla="*/ 987136 w 6441285"/>
                <a:gd name="connsiteY1" fmla="*/ 0 h 1222218"/>
                <a:gd name="connsiteX2" fmla="*/ 3829923 w 6441285"/>
                <a:gd name="connsiteY2" fmla="*/ 0 h 1222218"/>
                <a:gd name="connsiteX3" fmla="*/ 6441285 w 6441285"/>
                <a:gd name="connsiteY3" fmla="*/ 394133 h 1222218"/>
                <a:gd name="connsiteX4" fmla="*/ 2797828 w 6441285"/>
                <a:gd name="connsiteY4" fmla="*/ 1222218 h 1222218"/>
                <a:gd name="connsiteX5" fmla="*/ 0 w 6441285"/>
                <a:gd name="connsiteY5" fmla="*/ 618156 h 1222218"/>
                <a:gd name="connsiteX6" fmla="*/ 366305 w 6441285"/>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9076 h 1226767"/>
                <a:gd name="connsiteX1" fmla="*/ 1844386 w 6472458"/>
                <a:gd name="connsiteY1" fmla="*/ 40917 h 1226767"/>
                <a:gd name="connsiteX2" fmla="*/ 3861096 w 6472458"/>
                <a:gd name="connsiteY2" fmla="*/ 4549 h 1226767"/>
                <a:gd name="connsiteX3" fmla="*/ 6472458 w 6472458"/>
                <a:gd name="connsiteY3" fmla="*/ 398682 h 1226767"/>
                <a:gd name="connsiteX4" fmla="*/ 2829001 w 6472458"/>
                <a:gd name="connsiteY4" fmla="*/ 1226767 h 1226767"/>
                <a:gd name="connsiteX5" fmla="*/ 0 w 6472458"/>
                <a:gd name="connsiteY5" fmla="*/ 617510 h 1226767"/>
                <a:gd name="connsiteX6" fmla="*/ 397478 w 6472458"/>
                <a:gd name="connsiteY6" fmla="*/ 259076 h 1226767"/>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66730 h 1234421"/>
                <a:gd name="connsiteX1" fmla="*/ 1844386 w 6472458"/>
                <a:gd name="connsiteY1" fmla="*/ 48571 h 1234421"/>
                <a:gd name="connsiteX2" fmla="*/ 3861096 w 6472458"/>
                <a:gd name="connsiteY2" fmla="*/ 12203 h 1234421"/>
                <a:gd name="connsiteX3" fmla="*/ 6472458 w 6472458"/>
                <a:gd name="connsiteY3" fmla="*/ 406336 h 1234421"/>
                <a:gd name="connsiteX4" fmla="*/ 2829001 w 6472458"/>
                <a:gd name="connsiteY4" fmla="*/ 1234421 h 1234421"/>
                <a:gd name="connsiteX5" fmla="*/ 0 w 6472458"/>
                <a:gd name="connsiteY5" fmla="*/ 625164 h 1234421"/>
                <a:gd name="connsiteX6" fmla="*/ 397478 w 6472458"/>
                <a:gd name="connsiteY6" fmla="*/ 266730 h 123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2458" h="1234421">
                  <a:moveTo>
                    <a:pt x="397478" y="266730"/>
                  </a:moveTo>
                  <a:cubicBezTo>
                    <a:pt x="884977" y="116079"/>
                    <a:pt x="1169851" y="27773"/>
                    <a:pt x="1844386" y="48571"/>
                  </a:cubicBezTo>
                  <a:cubicBezTo>
                    <a:pt x="2791982" y="48571"/>
                    <a:pt x="3116122" y="-29359"/>
                    <a:pt x="3861096" y="12203"/>
                  </a:cubicBezTo>
                  <a:cubicBezTo>
                    <a:pt x="4757527" y="34476"/>
                    <a:pt x="5602004" y="274958"/>
                    <a:pt x="6472458" y="406336"/>
                  </a:cubicBezTo>
                  <a:lnTo>
                    <a:pt x="2829001" y="1234421"/>
                  </a:lnTo>
                  <a:lnTo>
                    <a:pt x="0" y="625164"/>
                  </a:lnTo>
                  <a:cubicBezTo>
                    <a:pt x="132493" y="505686"/>
                    <a:pt x="83145" y="469335"/>
                    <a:pt x="397478" y="266730"/>
                  </a:cubicBezTo>
                  <a:close/>
                </a:path>
              </a:pathLst>
            </a:cu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sp>
          <p:nvSpPr>
            <p:cNvPr id="27" name="Kuusikulmio 29">
              <a:extLst>
                <a:ext uri="{FF2B5EF4-FFF2-40B4-BE49-F238E27FC236}">
                  <a16:creationId xmlns:a16="http://schemas.microsoft.com/office/drawing/2014/main" id="{C7BE0B73-14B6-4BDB-8D95-C7ECB1AD85D2}"/>
                </a:ext>
              </a:extLst>
            </p:cNvPr>
            <p:cNvSpPr/>
            <p:nvPr/>
          </p:nvSpPr>
          <p:spPr>
            <a:xfrm>
              <a:off x="3881337" y="4431553"/>
              <a:ext cx="6536986" cy="1946548"/>
            </a:xfrm>
            <a:custGeom>
              <a:avLst/>
              <a:gdLst>
                <a:gd name="connsiteX0" fmla="*/ 0 w 1274323"/>
                <a:gd name="connsiteY0" fmla="*/ 525294 h 1050587"/>
                <a:gd name="connsiteX1" fmla="*/ 262647 w 1274323"/>
                <a:gd name="connsiteY1" fmla="*/ 0 h 1050587"/>
                <a:gd name="connsiteX2" fmla="*/ 1011676 w 1274323"/>
                <a:gd name="connsiteY2" fmla="*/ 0 h 1050587"/>
                <a:gd name="connsiteX3" fmla="*/ 1274323 w 1274323"/>
                <a:gd name="connsiteY3" fmla="*/ 525294 h 1050587"/>
                <a:gd name="connsiteX4" fmla="*/ 1011676 w 1274323"/>
                <a:gd name="connsiteY4" fmla="*/ 1050587 h 1050587"/>
                <a:gd name="connsiteX5" fmla="*/ 262647 w 1274323"/>
                <a:gd name="connsiteY5" fmla="*/ 1050587 h 1050587"/>
                <a:gd name="connsiteX6" fmla="*/ 0 w 1274323"/>
                <a:gd name="connsiteY6" fmla="*/ 525294 h 1050587"/>
                <a:gd name="connsiteX0" fmla="*/ 0 w 1274323"/>
                <a:gd name="connsiteY0" fmla="*/ 1050588 h 1575881"/>
                <a:gd name="connsiteX1" fmla="*/ 262647 w 1274323"/>
                <a:gd name="connsiteY1" fmla="*/ 525294 h 1575881"/>
                <a:gd name="connsiteX2" fmla="*/ 885217 w 1274323"/>
                <a:gd name="connsiteY2" fmla="*/ 0 h 1575881"/>
                <a:gd name="connsiteX3" fmla="*/ 1274323 w 1274323"/>
                <a:gd name="connsiteY3" fmla="*/ 1050588 h 1575881"/>
                <a:gd name="connsiteX4" fmla="*/ 1011676 w 1274323"/>
                <a:gd name="connsiteY4" fmla="*/ 1575881 h 1575881"/>
                <a:gd name="connsiteX5" fmla="*/ 262647 w 1274323"/>
                <a:gd name="connsiteY5" fmla="*/ 1575881 h 1575881"/>
                <a:gd name="connsiteX6" fmla="*/ 0 w 1274323"/>
                <a:gd name="connsiteY6" fmla="*/ 1050588 h 1575881"/>
                <a:gd name="connsiteX0" fmla="*/ 0 w 1274323"/>
                <a:gd name="connsiteY0" fmla="*/ 1050588 h 1575881"/>
                <a:gd name="connsiteX1" fmla="*/ 165371 w 1274323"/>
                <a:gd name="connsiteY1" fmla="*/ 243192 h 1575881"/>
                <a:gd name="connsiteX2" fmla="*/ 885217 w 1274323"/>
                <a:gd name="connsiteY2" fmla="*/ 0 h 1575881"/>
                <a:gd name="connsiteX3" fmla="*/ 1274323 w 1274323"/>
                <a:gd name="connsiteY3" fmla="*/ 1050588 h 1575881"/>
                <a:gd name="connsiteX4" fmla="*/ 1011676 w 1274323"/>
                <a:gd name="connsiteY4" fmla="*/ 1575881 h 1575881"/>
                <a:gd name="connsiteX5" fmla="*/ 262647 w 1274323"/>
                <a:gd name="connsiteY5" fmla="*/ 1575881 h 1575881"/>
                <a:gd name="connsiteX6" fmla="*/ 0 w 1274323"/>
                <a:gd name="connsiteY6" fmla="*/ 1050588 h 1575881"/>
                <a:gd name="connsiteX0" fmla="*/ 0 w 1857983"/>
                <a:gd name="connsiteY0" fmla="*/ 0 h 1643973"/>
                <a:gd name="connsiteX1" fmla="*/ 749031 w 1857983"/>
                <a:gd name="connsiteY1" fmla="*/ 311284 h 1643973"/>
                <a:gd name="connsiteX2" fmla="*/ 1468877 w 1857983"/>
                <a:gd name="connsiteY2" fmla="*/ 68092 h 1643973"/>
                <a:gd name="connsiteX3" fmla="*/ 1857983 w 1857983"/>
                <a:gd name="connsiteY3" fmla="*/ 1118680 h 1643973"/>
                <a:gd name="connsiteX4" fmla="*/ 1595336 w 1857983"/>
                <a:gd name="connsiteY4" fmla="*/ 1643973 h 1643973"/>
                <a:gd name="connsiteX5" fmla="*/ 846307 w 1857983"/>
                <a:gd name="connsiteY5" fmla="*/ 1643973 h 1643973"/>
                <a:gd name="connsiteX6" fmla="*/ 0 w 1857983"/>
                <a:gd name="connsiteY6" fmla="*/ 0 h 1643973"/>
                <a:gd name="connsiteX0" fmla="*/ 2120629 w 3978612"/>
                <a:gd name="connsiteY0" fmla="*/ 0 h 1643973"/>
                <a:gd name="connsiteX1" fmla="*/ 2869660 w 3978612"/>
                <a:gd name="connsiteY1" fmla="*/ 311284 h 1643973"/>
                <a:gd name="connsiteX2" fmla="*/ 3589506 w 3978612"/>
                <a:gd name="connsiteY2" fmla="*/ 68092 h 1643973"/>
                <a:gd name="connsiteX3" fmla="*/ 3978612 w 3978612"/>
                <a:gd name="connsiteY3" fmla="*/ 1118680 h 1643973"/>
                <a:gd name="connsiteX4" fmla="*/ 3715965 w 3978612"/>
                <a:gd name="connsiteY4" fmla="*/ 1643973 h 1643973"/>
                <a:gd name="connsiteX5" fmla="*/ 0 w 3978612"/>
                <a:gd name="connsiteY5" fmla="*/ 739301 h 1643973"/>
                <a:gd name="connsiteX6" fmla="*/ 2120629 w 3978612"/>
                <a:gd name="connsiteY6" fmla="*/ 0 h 1643973"/>
                <a:gd name="connsiteX0" fmla="*/ 2120629 w 6536986"/>
                <a:gd name="connsiteY0" fmla="*/ 0 h 1643973"/>
                <a:gd name="connsiteX1" fmla="*/ 2869660 w 6536986"/>
                <a:gd name="connsiteY1" fmla="*/ 311284 h 1643973"/>
                <a:gd name="connsiteX2" fmla="*/ 3589506 w 6536986"/>
                <a:gd name="connsiteY2" fmla="*/ 68092 h 1643973"/>
                <a:gd name="connsiteX3" fmla="*/ 6536986 w 6536986"/>
                <a:gd name="connsiteY3" fmla="*/ 1498059 h 1643973"/>
                <a:gd name="connsiteX4" fmla="*/ 3715965 w 6536986"/>
                <a:gd name="connsiteY4" fmla="*/ 1643973 h 1643973"/>
                <a:gd name="connsiteX5" fmla="*/ 0 w 6536986"/>
                <a:gd name="connsiteY5" fmla="*/ 739301 h 1643973"/>
                <a:gd name="connsiteX6" fmla="*/ 2120629 w 6536986"/>
                <a:gd name="connsiteY6" fmla="*/ 0 h 1643973"/>
                <a:gd name="connsiteX0" fmla="*/ 2120629 w 6536986"/>
                <a:gd name="connsiteY0" fmla="*/ 0 h 1660185"/>
                <a:gd name="connsiteX1" fmla="*/ 2869660 w 6536986"/>
                <a:gd name="connsiteY1" fmla="*/ 311284 h 1660185"/>
                <a:gd name="connsiteX2" fmla="*/ 3589506 w 6536986"/>
                <a:gd name="connsiteY2" fmla="*/ 68092 h 1660185"/>
                <a:gd name="connsiteX3" fmla="*/ 6536986 w 6536986"/>
                <a:gd name="connsiteY3" fmla="*/ 1498059 h 1660185"/>
                <a:gd name="connsiteX4" fmla="*/ 3715965 w 6536986"/>
                <a:gd name="connsiteY4" fmla="*/ 1643973 h 1660185"/>
                <a:gd name="connsiteX5" fmla="*/ 0 w 6536986"/>
                <a:gd name="connsiteY5" fmla="*/ 739301 h 1660185"/>
                <a:gd name="connsiteX6" fmla="*/ 2120629 w 6536986"/>
                <a:gd name="connsiteY6" fmla="*/ 0 h 1660185"/>
                <a:gd name="connsiteX0" fmla="*/ 2120629 w 6536986"/>
                <a:gd name="connsiteY0" fmla="*/ 0 h 1660185"/>
                <a:gd name="connsiteX1" fmla="*/ 2869660 w 6536986"/>
                <a:gd name="connsiteY1" fmla="*/ 311284 h 1660185"/>
                <a:gd name="connsiteX2" fmla="*/ 3589506 w 6536986"/>
                <a:gd name="connsiteY2" fmla="*/ 68092 h 1660185"/>
                <a:gd name="connsiteX3" fmla="*/ 6536986 w 6536986"/>
                <a:gd name="connsiteY3" fmla="*/ 1498059 h 1660185"/>
                <a:gd name="connsiteX4" fmla="*/ 3715965 w 6536986"/>
                <a:gd name="connsiteY4" fmla="*/ 1643973 h 1660185"/>
                <a:gd name="connsiteX5" fmla="*/ 0 w 6536986"/>
                <a:gd name="connsiteY5" fmla="*/ 739301 h 1660185"/>
                <a:gd name="connsiteX6" fmla="*/ 2120629 w 6536986"/>
                <a:gd name="connsiteY6" fmla="*/ 0 h 1660185"/>
                <a:gd name="connsiteX0" fmla="*/ 2120629 w 6536986"/>
                <a:gd name="connsiteY0" fmla="*/ 0 h 1660185"/>
                <a:gd name="connsiteX1" fmla="*/ 2869660 w 6536986"/>
                <a:gd name="connsiteY1" fmla="*/ 311284 h 1660185"/>
                <a:gd name="connsiteX2" fmla="*/ 3589506 w 6536986"/>
                <a:gd name="connsiteY2" fmla="*/ 68092 h 1660185"/>
                <a:gd name="connsiteX3" fmla="*/ 6536986 w 6536986"/>
                <a:gd name="connsiteY3" fmla="*/ 1498059 h 1660185"/>
                <a:gd name="connsiteX4" fmla="*/ 3715965 w 6536986"/>
                <a:gd name="connsiteY4" fmla="*/ 1643973 h 1660185"/>
                <a:gd name="connsiteX5" fmla="*/ 0 w 6536986"/>
                <a:gd name="connsiteY5" fmla="*/ 739301 h 1660185"/>
                <a:gd name="connsiteX6" fmla="*/ 2120629 w 6536986"/>
                <a:gd name="connsiteY6" fmla="*/ 0 h 1660185"/>
                <a:gd name="connsiteX0" fmla="*/ 2120629 w 6536986"/>
                <a:gd name="connsiteY0" fmla="*/ 0 h 1660185"/>
                <a:gd name="connsiteX1" fmla="*/ 2869660 w 6536986"/>
                <a:gd name="connsiteY1" fmla="*/ 311284 h 1660185"/>
                <a:gd name="connsiteX2" fmla="*/ 3589506 w 6536986"/>
                <a:gd name="connsiteY2" fmla="*/ 68092 h 1660185"/>
                <a:gd name="connsiteX3" fmla="*/ 6536986 w 6536986"/>
                <a:gd name="connsiteY3" fmla="*/ 1498059 h 1660185"/>
                <a:gd name="connsiteX4" fmla="*/ 3715965 w 6536986"/>
                <a:gd name="connsiteY4" fmla="*/ 1643973 h 1660185"/>
                <a:gd name="connsiteX5" fmla="*/ 0 w 6536986"/>
                <a:gd name="connsiteY5" fmla="*/ 739301 h 1660185"/>
                <a:gd name="connsiteX6" fmla="*/ 2120629 w 6536986"/>
                <a:gd name="connsiteY6" fmla="*/ 0 h 1660185"/>
                <a:gd name="connsiteX0" fmla="*/ 2120629 w 6536986"/>
                <a:gd name="connsiteY0" fmla="*/ 286363 h 1946548"/>
                <a:gd name="connsiteX1" fmla="*/ 2851731 w 6536986"/>
                <a:gd name="connsiteY1" fmla="*/ 0 h 1946548"/>
                <a:gd name="connsiteX2" fmla="*/ 3589506 w 6536986"/>
                <a:gd name="connsiteY2" fmla="*/ 354455 h 1946548"/>
                <a:gd name="connsiteX3" fmla="*/ 6536986 w 6536986"/>
                <a:gd name="connsiteY3" fmla="*/ 1784422 h 1946548"/>
                <a:gd name="connsiteX4" fmla="*/ 3715965 w 6536986"/>
                <a:gd name="connsiteY4" fmla="*/ 1930336 h 1946548"/>
                <a:gd name="connsiteX5" fmla="*/ 0 w 6536986"/>
                <a:gd name="connsiteY5" fmla="*/ 1025664 h 1946548"/>
                <a:gd name="connsiteX6" fmla="*/ 2120629 w 6536986"/>
                <a:gd name="connsiteY6" fmla="*/ 286363 h 1946548"/>
                <a:gd name="connsiteX0" fmla="*/ 2108676 w 6536986"/>
                <a:gd name="connsiteY0" fmla="*/ 268434 h 1946548"/>
                <a:gd name="connsiteX1" fmla="*/ 2851731 w 6536986"/>
                <a:gd name="connsiteY1" fmla="*/ 0 h 1946548"/>
                <a:gd name="connsiteX2" fmla="*/ 3589506 w 6536986"/>
                <a:gd name="connsiteY2" fmla="*/ 354455 h 1946548"/>
                <a:gd name="connsiteX3" fmla="*/ 6536986 w 6536986"/>
                <a:gd name="connsiteY3" fmla="*/ 1784422 h 1946548"/>
                <a:gd name="connsiteX4" fmla="*/ 3715965 w 6536986"/>
                <a:gd name="connsiteY4" fmla="*/ 1930336 h 1946548"/>
                <a:gd name="connsiteX5" fmla="*/ 0 w 6536986"/>
                <a:gd name="connsiteY5" fmla="*/ 1025664 h 1946548"/>
                <a:gd name="connsiteX6" fmla="*/ 2108676 w 6536986"/>
                <a:gd name="connsiteY6" fmla="*/ 268434 h 1946548"/>
                <a:gd name="connsiteX0" fmla="*/ 2108676 w 6536986"/>
                <a:gd name="connsiteY0" fmla="*/ 268434 h 1946548"/>
                <a:gd name="connsiteX1" fmla="*/ 2868207 w 6536986"/>
                <a:gd name="connsiteY1" fmla="*/ 0 h 1946548"/>
                <a:gd name="connsiteX2" fmla="*/ 3589506 w 6536986"/>
                <a:gd name="connsiteY2" fmla="*/ 354455 h 1946548"/>
                <a:gd name="connsiteX3" fmla="*/ 6536986 w 6536986"/>
                <a:gd name="connsiteY3" fmla="*/ 1784422 h 1946548"/>
                <a:gd name="connsiteX4" fmla="*/ 3715965 w 6536986"/>
                <a:gd name="connsiteY4" fmla="*/ 1930336 h 1946548"/>
                <a:gd name="connsiteX5" fmla="*/ 0 w 6536986"/>
                <a:gd name="connsiteY5" fmla="*/ 1025664 h 1946548"/>
                <a:gd name="connsiteX6" fmla="*/ 2108676 w 6536986"/>
                <a:gd name="connsiteY6" fmla="*/ 268434 h 194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6986" h="1946548">
                  <a:moveTo>
                    <a:pt x="2108676" y="268434"/>
                  </a:moveTo>
                  <a:lnTo>
                    <a:pt x="2868207" y="0"/>
                  </a:lnTo>
                  <a:lnTo>
                    <a:pt x="3589506" y="354455"/>
                  </a:lnTo>
                  <a:lnTo>
                    <a:pt x="6536986" y="1784422"/>
                  </a:lnTo>
                  <a:cubicBezTo>
                    <a:pt x="5596646" y="1833060"/>
                    <a:pt x="4743854" y="1998430"/>
                    <a:pt x="3715965" y="1930336"/>
                  </a:cubicBezTo>
                  <a:cubicBezTo>
                    <a:pt x="1650458" y="1910880"/>
                    <a:pt x="1238655" y="1327221"/>
                    <a:pt x="0" y="1025664"/>
                  </a:cubicBezTo>
                  <a:lnTo>
                    <a:pt x="2108676" y="268434"/>
                  </a:ln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grpSp>
      <p:grpSp>
        <p:nvGrpSpPr>
          <p:cNvPr id="4" name="Ryhmä 3">
            <a:extLst>
              <a:ext uri="{FF2B5EF4-FFF2-40B4-BE49-F238E27FC236}">
                <a16:creationId xmlns:a16="http://schemas.microsoft.com/office/drawing/2014/main" id="{A330CF58-EBC4-44F5-9E5C-2E248F25EB84}"/>
              </a:ext>
            </a:extLst>
          </p:cNvPr>
          <p:cNvGrpSpPr/>
          <p:nvPr/>
        </p:nvGrpSpPr>
        <p:grpSpPr>
          <a:xfrm>
            <a:off x="1812194" y="1835644"/>
            <a:ext cx="3611300" cy="4235923"/>
            <a:chOff x="5976322" y="573005"/>
            <a:chExt cx="4815067" cy="5647897"/>
          </a:xfrm>
        </p:grpSpPr>
        <p:sp>
          <p:nvSpPr>
            <p:cNvPr id="3" name="Suorakulmio 2">
              <a:extLst>
                <a:ext uri="{FF2B5EF4-FFF2-40B4-BE49-F238E27FC236}">
                  <a16:creationId xmlns:a16="http://schemas.microsoft.com/office/drawing/2014/main" id="{1E4EADEC-BEC4-4E6A-A738-E7A8384DEF42}"/>
                </a:ext>
              </a:extLst>
            </p:cNvPr>
            <p:cNvSpPr/>
            <p:nvPr/>
          </p:nvSpPr>
          <p:spPr>
            <a:xfrm>
              <a:off x="5976322" y="1204941"/>
              <a:ext cx="742977" cy="3484497"/>
            </a:xfrm>
            <a:custGeom>
              <a:avLst/>
              <a:gdLst>
                <a:gd name="connsiteX0" fmla="*/ 0 w 698643"/>
                <a:gd name="connsiteY0" fmla="*/ 0 h 3041151"/>
                <a:gd name="connsiteX1" fmla="*/ 698643 w 698643"/>
                <a:gd name="connsiteY1" fmla="*/ 0 h 3041151"/>
                <a:gd name="connsiteX2" fmla="*/ 698643 w 698643"/>
                <a:gd name="connsiteY2" fmla="*/ 3041151 h 3041151"/>
                <a:gd name="connsiteX3" fmla="*/ 0 w 698643"/>
                <a:gd name="connsiteY3" fmla="*/ 3041151 h 3041151"/>
                <a:gd name="connsiteX4" fmla="*/ 0 w 698643"/>
                <a:gd name="connsiteY4" fmla="*/ 0 h 3041151"/>
                <a:gd name="connsiteX0" fmla="*/ 0 w 742977"/>
                <a:gd name="connsiteY0" fmla="*/ 0 h 3212947"/>
                <a:gd name="connsiteX1" fmla="*/ 742977 w 742977"/>
                <a:gd name="connsiteY1" fmla="*/ 171796 h 3212947"/>
                <a:gd name="connsiteX2" fmla="*/ 742977 w 742977"/>
                <a:gd name="connsiteY2" fmla="*/ 3212947 h 3212947"/>
                <a:gd name="connsiteX3" fmla="*/ 44334 w 742977"/>
                <a:gd name="connsiteY3" fmla="*/ 3212947 h 3212947"/>
                <a:gd name="connsiteX4" fmla="*/ 0 w 742977"/>
                <a:gd name="connsiteY4" fmla="*/ 0 h 3212947"/>
                <a:gd name="connsiteX0" fmla="*/ 0 w 742977"/>
                <a:gd name="connsiteY0" fmla="*/ 0 h 3456787"/>
                <a:gd name="connsiteX1" fmla="*/ 742977 w 742977"/>
                <a:gd name="connsiteY1" fmla="*/ 171796 h 3456787"/>
                <a:gd name="connsiteX2" fmla="*/ 742977 w 742977"/>
                <a:gd name="connsiteY2" fmla="*/ 3212947 h 3456787"/>
                <a:gd name="connsiteX3" fmla="*/ 99752 w 742977"/>
                <a:gd name="connsiteY3" fmla="*/ 3456787 h 3456787"/>
                <a:gd name="connsiteX4" fmla="*/ 0 w 742977"/>
                <a:gd name="connsiteY4" fmla="*/ 0 h 3456787"/>
                <a:gd name="connsiteX0" fmla="*/ 0 w 742977"/>
                <a:gd name="connsiteY0" fmla="*/ 0 h 3501122"/>
                <a:gd name="connsiteX1" fmla="*/ 742977 w 742977"/>
                <a:gd name="connsiteY1" fmla="*/ 171796 h 3501122"/>
                <a:gd name="connsiteX2" fmla="*/ 742977 w 742977"/>
                <a:gd name="connsiteY2" fmla="*/ 3212947 h 3501122"/>
                <a:gd name="connsiteX3" fmla="*/ 49875 w 742977"/>
                <a:gd name="connsiteY3" fmla="*/ 3501122 h 3501122"/>
                <a:gd name="connsiteX4" fmla="*/ 0 w 742977"/>
                <a:gd name="connsiteY4" fmla="*/ 0 h 3501122"/>
                <a:gd name="connsiteX0" fmla="*/ 0 w 742977"/>
                <a:gd name="connsiteY0" fmla="*/ 0 h 3484497"/>
                <a:gd name="connsiteX1" fmla="*/ 742977 w 742977"/>
                <a:gd name="connsiteY1" fmla="*/ 171796 h 3484497"/>
                <a:gd name="connsiteX2" fmla="*/ 742977 w 742977"/>
                <a:gd name="connsiteY2" fmla="*/ 3212947 h 3484497"/>
                <a:gd name="connsiteX3" fmla="*/ 49875 w 742977"/>
                <a:gd name="connsiteY3" fmla="*/ 3484497 h 3484497"/>
                <a:gd name="connsiteX4" fmla="*/ 0 w 742977"/>
                <a:gd name="connsiteY4" fmla="*/ 0 h 3484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77" h="3484497">
                  <a:moveTo>
                    <a:pt x="0" y="0"/>
                  </a:moveTo>
                  <a:lnTo>
                    <a:pt x="742977" y="171796"/>
                  </a:lnTo>
                  <a:lnTo>
                    <a:pt x="742977" y="3212947"/>
                  </a:lnTo>
                  <a:lnTo>
                    <a:pt x="49875" y="3484497"/>
                  </a:lnTo>
                  <a:lnTo>
                    <a:pt x="0" y="0"/>
                  </a:lnTo>
                  <a:close/>
                </a:path>
              </a:pathLst>
            </a:custGeom>
            <a:solidFill>
              <a:srgbClr val="B4C7E7">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sp>
          <p:nvSpPr>
            <p:cNvPr id="17" name="Vapaamuotoinen: Muoto 16">
              <a:extLst>
                <a:ext uri="{FF2B5EF4-FFF2-40B4-BE49-F238E27FC236}">
                  <a16:creationId xmlns:a16="http://schemas.microsoft.com/office/drawing/2014/main" id="{0EB8A0B1-2AEA-4DA0-90B7-442CA680D963}"/>
                </a:ext>
              </a:extLst>
            </p:cNvPr>
            <p:cNvSpPr/>
            <p:nvPr/>
          </p:nvSpPr>
          <p:spPr>
            <a:xfrm flipH="1">
              <a:off x="6729313" y="573005"/>
              <a:ext cx="4062076" cy="5647897"/>
            </a:xfrm>
            <a:custGeom>
              <a:avLst/>
              <a:gdLst>
                <a:gd name="connsiteX0" fmla="*/ 6896992 w 7019066"/>
                <a:gd name="connsiteY0" fmla="*/ 207524 h 5647897"/>
                <a:gd name="connsiteX1" fmla="*/ 4062076 w 7019066"/>
                <a:gd name="connsiteY1" fmla="*/ 820367 h 5647897"/>
                <a:gd name="connsiteX2" fmla="*/ 4062076 w 7019066"/>
                <a:gd name="connsiteY2" fmla="*/ 3880707 h 5647897"/>
                <a:gd name="connsiteX3" fmla="*/ 6916447 w 7019066"/>
                <a:gd name="connsiteY3" fmla="*/ 4911838 h 5647897"/>
                <a:gd name="connsiteX4" fmla="*/ 6921206 w 7019066"/>
                <a:gd name="connsiteY4" fmla="*/ 2436550 h 5647897"/>
                <a:gd name="connsiteX5" fmla="*/ 6896992 w 7019066"/>
                <a:gd name="connsiteY5" fmla="*/ 207524 h 5647897"/>
                <a:gd name="connsiteX6" fmla="*/ 427172 w 7019066"/>
                <a:gd name="connsiteY6" fmla="*/ 0 h 5647897"/>
                <a:gd name="connsiteX7" fmla="*/ 413400 w 7019066"/>
                <a:gd name="connsiteY7" fmla="*/ 3098030 h 5647897"/>
                <a:gd name="connsiteX8" fmla="*/ 417445 w 7019066"/>
                <a:gd name="connsiteY8" fmla="*/ 5647897 h 5647897"/>
                <a:gd name="connsiteX9" fmla="*/ 4059756 w 7019066"/>
                <a:gd name="connsiteY9" fmla="*/ 3867736 h 5647897"/>
                <a:gd name="connsiteX10" fmla="*/ 4059756 w 7019066"/>
                <a:gd name="connsiteY10" fmla="*/ 807396 h 5647897"/>
                <a:gd name="connsiteX0" fmla="*/ 6896992 w 7019066"/>
                <a:gd name="connsiteY0" fmla="*/ 207524 h 5647897"/>
                <a:gd name="connsiteX1" fmla="*/ 4062076 w 7019066"/>
                <a:gd name="connsiteY1" fmla="*/ 820367 h 5647897"/>
                <a:gd name="connsiteX2" fmla="*/ 4062076 w 7019066"/>
                <a:gd name="connsiteY2" fmla="*/ 3880707 h 5647897"/>
                <a:gd name="connsiteX3" fmla="*/ 6916447 w 7019066"/>
                <a:gd name="connsiteY3" fmla="*/ 4911838 h 5647897"/>
                <a:gd name="connsiteX4" fmla="*/ 6921206 w 7019066"/>
                <a:gd name="connsiteY4" fmla="*/ 2436550 h 5647897"/>
                <a:gd name="connsiteX5" fmla="*/ 6896992 w 7019066"/>
                <a:gd name="connsiteY5" fmla="*/ 207524 h 5647897"/>
                <a:gd name="connsiteX6" fmla="*/ 427172 w 7019066"/>
                <a:gd name="connsiteY6" fmla="*/ 0 h 5647897"/>
                <a:gd name="connsiteX7" fmla="*/ 413400 w 7019066"/>
                <a:gd name="connsiteY7" fmla="*/ 3098030 h 5647897"/>
                <a:gd name="connsiteX8" fmla="*/ 417445 w 7019066"/>
                <a:gd name="connsiteY8" fmla="*/ 5647897 h 5647897"/>
                <a:gd name="connsiteX9" fmla="*/ 4059756 w 7019066"/>
                <a:gd name="connsiteY9" fmla="*/ 3867736 h 5647897"/>
                <a:gd name="connsiteX10" fmla="*/ 4059756 w 7019066"/>
                <a:gd name="connsiteY10" fmla="*/ 807396 h 5647897"/>
                <a:gd name="connsiteX11" fmla="*/ 427172 w 7019066"/>
                <a:gd name="connsiteY11" fmla="*/ 0 h 5647897"/>
                <a:gd name="connsiteX0" fmla="*/ 6921206 w 7019066"/>
                <a:gd name="connsiteY0" fmla="*/ 2436550 h 5647897"/>
                <a:gd name="connsiteX1" fmla="*/ 4062076 w 7019066"/>
                <a:gd name="connsiteY1" fmla="*/ 820367 h 5647897"/>
                <a:gd name="connsiteX2" fmla="*/ 4062076 w 7019066"/>
                <a:gd name="connsiteY2" fmla="*/ 3880707 h 5647897"/>
                <a:gd name="connsiteX3" fmla="*/ 6916447 w 7019066"/>
                <a:gd name="connsiteY3" fmla="*/ 4911838 h 5647897"/>
                <a:gd name="connsiteX4" fmla="*/ 6921206 w 7019066"/>
                <a:gd name="connsiteY4" fmla="*/ 2436550 h 5647897"/>
                <a:gd name="connsiteX5" fmla="*/ 427172 w 7019066"/>
                <a:gd name="connsiteY5" fmla="*/ 0 h 5647897"/>
                <a:gd name="connsiteX6" fmla="*/ 413400 w 7019066"/>
                <a:gd name="connsiteY6" fmla="*/ 3098030 h 5647897"/>
                <a:gd name="connsiteX7" fmla="*/ 417445 w 7019066"/>
                <a:gd name="connsiteY7" fmla="*/ 5647897 h 5647897"/>
                <a:gd name="connsiteX8" fmla="*/ 4059756 w 7019066"/>
                <a:gd name="connsiteY8" fmla="*/ 3867736 h 5647897"/>
                <a:gd name="connsiteX9" fmla="*/ 4059756 w 7019066"/>
                <a:gd name="connsiteY9" fmla="*/ 807396 h 5647897"/>
                <a:gd name="connsiteX10" fmla="*/ 427172 w 7019066"/>
                <a:gd name="connsiteY10" fmla="*/ 0 h 5647897"/>
                <a:gd name="connsiteX0" fmla="*/ 6921206 w 7019066"/>
                <a:gd name="connsiteY0" fmla="*/ 2436550 h 5647897"/>
                <a:gd name="connsiteX1" fmla="*/ 4062076 w 7019066"/>
                <a:gd name="connsiteY1" fmla="*/ 820367 h 5647897"/>
                <a:gd name="connsiteX2" fmla="*/ 4062076 w 7019066"/>
                <a:gd name="connsiteY2" fmla="*/ 3880707 h 5647897"/>
                <a:gd name="connsiteX3" fmla="*/ 6916447 w 7019066"/>
                <a:gd name="connsiteY3" fmla="*/ 4911838 h 5647897"/>
                <a:gd name="connsiteX4" fmla="*/ 6921206 w 7019066"/>
                <a:gd name="connsiteY4" fmla="*/ 2436550 h 5647897"/>
                <a:gd name="connsiteX5" fmla="*/ 427172 w 7019066"/>
                <a:gd name="connsiteY5" fmla="*/ 0 h 5647897"/>
                <a:gd name="connsiteX6" fmla="*/ 413400 w 7019066"/>
                <a:gd name="connsiteY6" fmla="*/ 3098030 h 5647897"/>
                <a:gd name="connsiteX7" fmla="*/ 417445 w 7019066"/>
                <a:gd name="connsiteY7" fmla="*/ 5647897 h 5647897"/>
                <a:gd name="connsiteX8" fmla="*/ 4059756 w 7019066"/>
                <a:gd name="connsiteY8" fmla="*/ 3867736 h 5647897"/>
                <a:gd name="connsiteX9" fmla="*/ 4059756 w 7019066"/>
                <a:gd name="connsiteY9" fmla="*/ 807396 h 5647897"/>
                <a:gd name="connsiteX10" fmla="*/ 427172 w 7019066"/>
                <a:gd name="connsiteY10" fmla="*/ 0 h 5647897"/>
                <a:gd name="connsiteX0" fmla="*/ 6916447 w 6916447"/>
                <a:gd name="connsiteY0" fmla="*/ 4911838 h 5647897"/>
                <a:gd name="connsiteX1" fmla="*/ 4062076 w 6916447"/>
                <a:gd name="connsiteY1" fmla="*/ 820367 h 5647897"/>
                <a:gd name="connsiteX2" fmla="*/ 4062076 w 6916447"/>
                <a:gd name="connsiteY2" fmla="*/ 3880707 h 5647897"/>
                <a:gd name="connsiteX3" fmla="*/ 6916447 w 6916447"/>
                <a:gd name="connsiteY3" fmla="*/ 4911838 h 5647897"/>
                <a:gd name="connsiteX4" fmla="*/ 427172 w 6916447"/>
                <a:gd name="connsiteY4" fmla="*/ 0 h 5647897"/>
                <a:gd name="connsiteX5" fmla="*/ 413400 w 6916447"/>
                <a:gd name="connsiteY5" fmla="*/ 3098030 h 5647897"/>
                <a:gd name="connsiteX6" fmla="*/ 417445 w 6916447"/>
                <a:gd name="connsiteY6" fmla="*/ 5647897 h 5647897"/>
                <a:gd name="connsiteX7" fmla="*/ 4059756 w 6916447"/>
                <a:gd name="connsiteY7" fmla="*/ 3867736 h 5647897"/>
                <a:gd name="connsiteX8" fmla="*/ 4059756 w 6916447"/>
                <a:gd name="connsiteY8" fmla="*/ 807396 h 5647897"/>
                <a:gd name="connsiteX9" fmla="*/ 427172 w 6916447"/>
                <a:gd name="connsiteY9" fmla="*/ 0 h 5647897"/>
                <a:gd name="connsiteX0" fmla="*/ 4062076 w 4062076"/>
                <a:gd name="connsiteY0" fmla="*/ 3880707 h 5647897"/>
                <a:gd name="connsiteX1" fmla="*/ 4062076 w 4062076"/>
                <a:gd name="connsiteY1" fmla="*/ 820367 h 5647897"/>
                <a:gd name="connsiteX2" fmla="*/ 4062076 w 4062076"/>
                <a:gd name="connsiteY2" fmla="*/ 3880707 h 5647897"/>
                <a:gd name="connsiteX3" fmla="*/ 427172 w 4062076"/>
                <a:gd name="connsiteY3" fmla="*/ 0 h 5647897"/>
                <a:gd name="connsiteX4" fmla="*/ 413400 w 4062076"/>
                <a:gd name="connsiteY4" fmla="*/ 3098030 h 5647897"/>
                <a:gd name="connsiteX5" fmla="*/ 417445 w 4062076"/>
                <a:gd name="connsiteY5" fmla="*/ 5647897 h 5647897"/>
                <a:gd name="connsiteX6" fmla="*/ 4059756 w 4062076"/>
                <a:gd name="connsiteY6" fmla="*/ 3867736 h 5647897"/>
                <a:gd name="connsiteX7" fmla="*/ 4059756 w 4062076"/>
                <a:gd name="connsiteY7" fmla="*/ 807396 h 5647897"/>
                <a:gd name="connsiteX8" fmla="*/ 427172 w 4062076"/>
                <a:gd name="connsiteY8" fmla="*/ 0 h 564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2076" h="5647897">
                  <a:moveTo>
                    <a:pt x="4062076" y="3880707"/>
                  </a:moveTo>
                  <a:lnTo>
                    <a:pt x="4062076" y="820367"/>
                  </a:lnTo>
                  <a:lnTo>
                    <a:pt x="4062076" y="3880707"/>
                  </a:lnTo>
                  <a:close/>
                  <a:moveTo>
                    <a:pt x="427172" y="0"/>
                  </a:moveTo>
                  <a:cubicBezTo>
                    <a:pt x="-180554" y="381772"/>
                    <a:pt x="726306" y="1680058"/>
                    <a:pt x="413400" y="3098030"/>
                  </a:cubicBezTo>
                  <a:cubicBezTo>
                    <a:pt x="-84331" y="4039346"/>
                    <a:pt x="-190281" y="5519613"/>
                    <a:pt x="417445" y="5647897"/>
                  </a:cubicBezTo>
                  <a:lnTo>
                    <a:pt x="4059756" y="3867736"/>
                  </a:lnTo>
                  <a:lnTo>
                    <a:pt x="4059756" y="807396"/>
                  </a:lnTo>
                  <a:lnTo>
                    <a:pt x="427172" y="0"/>
                  </a:lnTo>
                  <a:close/>
                </a:path>
              </a:pathLst>
            </a:custGeom>
            <a:solidFill>
              <a:srgbClr val="B4C7E7">
                <a:alpha val="58039"/>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grpSp>
      <p:sp>
        <p:nvSpPr>
          <p:cNvPr id="16" name="Vapaamuotoinen: Muoto 15">
            <a:extLst>
              <a:ext uri="{FF2B5EF4-FFF2-40B4-BE49-F238E27FC236}">
                <a16:creationId xmlns:a16="http://schemas.microsoft.com/office/drawing/2014/main" id="{908E4B50-A3ED-4FA7-A173-C1C808724F13}"/>
              </a:ext>
            </a:extLst>
          </p:cNvPr>
          <p:cNvSpPr/>
          <p:nvPr/>
        </p:nvSpPr>
        <p:spPr>
          <a:xfrm flipH="1">
            <a:off x="160261" y="1973914"/>
            <a:ext cx="2219483" cy="3528236"/>
          </a:xfrm>
          <a:custGeom>
            <a:avLst/>
            <a:gdLst>
              <a:gd name="connsiteX0" fmla="*/ 6896992 w 7019066"/>
              <a:gd name="connsiteY0" fmla="*/ 207524 h 5647897"/>
              <a:gd name="connsiteX1" fmla="*/ 4062076 w 7019066"/>
              <a:gd name="connsiteY1" fmla="*/ 820367 h 5647897"/>
              <a:gd name="connsiteX2" fmla="*/ 4062076 w 7019066"/>
              <a:gd name="connsiteY2" fmla="*/ 3880707 h 5647897"/>
              <a:gd name="connsiteX3" fmla="*/ 6916447 w 7019066"/>
              <a:gd name="connsiteY3" fmla="*/ 4911838 h 5647897"/>
              <a:gd name="connsiteX4" fmla="*/ 6921206 w 7019066"/>
              <a:gd name="connsiteY4" fmla="*/ 2436550 h 5647897"/>
              <a:gd name="connsiteX5" fmla="*/ 6896992 w 7019066"/>
              <a:gd name="connsiteY5" fmla="*/ 207524 h 5647897"/>
              <a:gd name="connsiteX6" fmla="*/ 427172 w 7019066"/>
              <a:gd name="connsiteY6" fmla="*/ 0 h 5647897"/>
              <a:gd name="connsiteX7" fmla="*/ 413400 w 7019066"/>
              <a:gd name="connsiteY7" fmla="*/ 3098030 h 5647897"/>
              <a:gd name="connsiteX8" fmla="*/ 417445 w 7019066"/>
              <a:gd name="connsiteY8" fmla="*/ 5647897 h 5647897"/>
              <a:gd name="connsiteX9" fmla="*/ 4059756 w 7019066"/>
              <a:gd name="connsiteY9" fmla="*/ 3867736 h 5647897"/>
              <a:gd name="connsiteX10" fmla="*/ 4059756 w 7019066"/>
              <a:gd name="connsiteY10" fmla="*/ 807396 h 5647897"/>
              <a:gd name="connsiteX0" fmla="*/ 6896992 w 7019066"/>
              <a:gd name="connsiteY0" fmla="*/ 0 h 5440373"/>
              <a:gd name="connsiteX1" fmla="*/ 4062076 w 7019066"/>
              <a:gd name="connsiteY1" fmla="*/ 612843 h 5440373"/>
              <a:gd name="connsiteX2" fmla="*/ 4062076 w 7019066"/>
              <a:gd name="connsiteY2" fmla="*/ 3673183 h 5440373"/>
              <a:gd name="connsiteX3" fmla="*/ 6916447 w 7019066"/>
              <a:gd name="connsiteY3" fmla="*/ 4704314 h 5440373"/>
              <a:gd name="connsiteX4" fmla="*/ 6921206 w 7019066"/>
              <a:gd name="connsiteY4" fmla="*/ 2229026 h 5440373"/>
              <a:gd name="connsiteX5" fmla="*/ 6896992 w 7019066"/>
              <a:gd name="connsiteY5" fmla="*/ 0 h 5440373"/>
              <a:gd name="connsiteX6" fmla="*/ 4059756 w 7019066"/>
              <a:gd name="connsiteY6" fmla="*/ 599872 h 5440373"/>
              <a:gd name="connsiteX7" fmla="*/ 413400 w 7019066"/>
              <a:gd name="connsiteY7" fmla="*/ 2890506 h 5440373"/>
              <a:gd name="connsiteX8" fmla="*/ 417445 w 7019066"/>
              <a:gd name="connsiteY8" fmla="*/ 5440373 h 5440373"/>
              <a:gd name="connsiteX9" fmla="*/ 4059756 w 7019066"/>
              <a:gd name="connsiteY9" fmla="*/ 3660212 h 5440373"/>
              <a:gd name="connsiteX10" fmla="*/ 4059756 w 7019066"/>
              <a:gd name="connsiteY10" fmla="*/ 599872 h 5440373"/>
              <a:gd name="connsiteX0" fmla="*/ 6479547 w 6601621"/>
              <a:gd name="connsiteY0" fmla="*/ 0 h 5440373"/>
              <a:gd name="connsiteX1" fmla="*/ 3644631 w 6601621"/>
              <a:gd name="connsiteY1" fmla="*/ 612843 h 5440373"/>
              <a:gd name="connsiteX2" fmla="*/ 3644631 w 6601621"/>
              <a:gd name="connsiteY2" fmla="*/ 3673183 h 5440373"/>
              <a:gd name="connsiteX3" fmla="*/ 6499002 w 6601621"/>
              <a:gd name="connsiteY3" fmla="*/ 4704314 h 5440373"/>
              <a:gd name="connsiteX4" fmla="*/ 6503761 w 6601621"/>
              <a:gd name="connsiteY4" fmla="*/ 2229026 h 5440373"/>
              <a:gd name="connsiteX5" fmla="*/ 6479547 w 6601621"/>
              <a:gd name="connsiteY5" fmla="*/ 0 h 5440373"/>
              <a:gd name="connsiteX6" fmla="*/ 3642311 w 6601621"/>
              <a:gd name="connsiteY6" fmla="*/ 599872 h 5440373"/>
              <a:gd name="connsiteX7" fmla="*/ 0 w 6601621"/>
              <a:gd name="connsiteY7" fmla="*/ 5440373 h 5440373"/>
              <a:gd name="connsiteX8" fmla="*/ 3642311 w 6601621"/>
              <a:gd name="connsiteY8" fmla="*/ 3660212 h 5440373"/>
              <a:gd name="connsiteX9" fmla="*/ 3642311 w 6601621"/>
              <a:gd name="connsiteY9" fmla="*/ 599872 h 5440373"/>
              <a:gd name="connsiteX0" fmla="*/ 2837236 w 2959310"/>
              <a:gd name="connsiteY0" fmla="*/ 0 h 4704314"/>
              <a:gd name="connsiteX1" fmla="*/ 2320 w 2959310"/>
              <a:gd name="connsiteY1" fmla="*/ 612843 h 4704314"/>
              <a:gd name="connsiteX2" fmla="*/ 2320 w 2959310"/>
              <a:gd name="connsiteY2" fmla="*/ 3673183 h 4704314"/>
              <a:gd name="connsiteX3" fmla="*/ 2856691 w 2959310"/>
              <a:gd name="connsiteY3" fmla="*/ 4704314 h 4704314"/>
              <a:gd name="connsiteX4" fmla="*/ 2861450 w 2959310"/>
              <a:gd name="connsiteY4" fmla="*/ 2229026 h 4704314"/>
              <a:gd name="connsiteX5" fmla="*/ 2837236 w 2959310"/>
              <a:gd name="connsiteY5" fmla="*/ 0 h 4704314"/>
              <a:gd name="connsiteX6" fmla="*/ 0 w 2959310"/>
              <a:gd name="connsiteY6" fmla="*/ 599872 h 4704314"/>
              <a:gd name="connsiteX7" fmla="*/ 0 w 2959310"/>
              <a:gd name="connsiteY7" fmla="*/ 3660212 h 4704314"/>
              <a:gd name="connsiteX8" fmla="*/ 0 w 2959310"/>
              <a:gd name="connsiteY8" fmla="*/ 599872 h 470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310" h="4704314">
                <a:moveTo>
                  <a:pt x="2837236" y="0"/>
                </a:moveTo>
                <a:lnTo>
                  <a:pt x="2320" y="612843"/>
                </a:lnTo>
                <a:lnTo>
                  <a:pt x="2320" y="3673183"/>
                </a:lnTo>
                <a:lnTo>
                  <a:pt x="2856691" y="4704314"/>
                </a:lnTo>
                <a:cubicBezTo>
                  <a:pt x="2858277" y="3879218"/>
                  <a:pt x="3083600" y="3744787"/>
                  <a:pt x="2861450" y="2229026"/>
                </a:cubicBezTo>
                <a:cubicBezTo>
                  <a:pt x="2571276" y="960723"/>
                  <a:pt x="2845307" y="743009"/>
                  <a:pt x="2837236" y="0"/>
                </a:cubicBezTo>
                <a:close/>
                <a:moveTo>
                  <a:pt x="0" y="599872"/>
                </a:moveTo>
                <a:lnTo>
                  <a:pt x="0" y="3660212"/>
                </a:lnTo>
                <a:lnTo>
                  <a:pt x="0" y="599872"/>
                </a:lnTo>
                <a:close/>
              </a:path>
            </a:pathLst>
          </a:custGeom>
          <a:solidFill>
            <a:srgbClr val="B4C7E7">
              <a:alpha val="58039"/>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grpSp>
        <p:nvGrpSpPr>
          <p:cNvPr id="5" name="Ryhmä 4">
            <a:extLst>
              <a:ext uri="{FF2B5EF4-FFF2-40B4-BE49-F238E27FC236}">
                <a16:creationId xmlns:a16="http://schemas.microsoft.com/office/drawing/2014/main" id="{D80C853F-C891-4147-90A1-AD7352BB9A71}"/>
              </a:ext>
            </a:extLst>
          </p:cNvPr>
          <p:cNvGrpSpPr/>
          <p:nvPr/>
        </p:nvGrpSpPr>
        <p:grpSpPr>
          <a:xfrm>
            <a:off x="239884" y="1505379"/>
            <a:ext cx="5035253" cy="1374851"/>
            <a:chOff x="3879909" y="132652"/>
            <a:chExt cx="6713671" cy="1833134"/>
          </a:xfrm>
        </p:grpSpPr>
        <p:sp>
          <p:nvSpPr>
            <p:cNvPr id="2" name="Kuusikulmio 1">
              <a:extLst>
                <a:ext uri="{FF2B5EF4-FFF2-40B4-BE49-F238E27FC236}">
                  <a16:creationId xmlns:a16="http://schemas.microsoft.com/office/drawing/2014/main" id="{E543DEC3-1B4B-4395-B5BC-4A71E6CFEAE4}"/>
                </a:ext>
              </a:extLst>
            </p:cNvPr>
            <p:cNvSpPr/>
            <p:nvPr/>
          </p:nvSpPr>
          <p:spPr>
            <a:xfrm>
              <a:off x="3884142" y="132652"/>
              <a:ext cx="6472458" cy="1234421"/>
            </a:xfrm>
            <a:custGeom>
              <a:avLst/>
              <a:gdLst>
                <a:gd name="connsiteX0" fmla="*/ 0 w 3159659"/>
                <a:gd name="connsiteY0" fmla="*/ 316872 h 633743"/>
                <a:gd name="connsiteX1" fmla="*/ 158436 w 3159659"/>
                <a:gd name="connsiteY1" fmla="*/ 0 h 633743"/>
                <a:gd name="connsiteX2" fmla="*/ 3001223 w 3159659"/>
                <a:gd name="connsiteY2" fmla="*/ 0 h 633743"/>
                <a:gd name="connsiteX3" fmla="*/ 3159659 w 3159659"/>
                <a:gd name="connsiteY3" fmla="*/ 316872 h 633743"/>
                <a:gd name="connsiteX4" fmla="*/ 3001223 w 3159659"/>
                <a:gd name="connsiteY4" fmla="*/ 633743 h 633743"/>
                <a:gd name="connsiteX5" fmla="*/ 158436 w 3159659"/>
                <a:gd name="connsiteY5" fmla="*/ 633743 h 633743"/>
                <a:gd name="connsiteX6" fmla="*/ 0 w 3159659"/>
                <a:gd name="connsiteY6" fmla="*/ 316872 h 633743"/>
                <a:gd name="connsiteX0" fmla="*/ 0 w 3159659"/>
                <a:gd name="connsiteY0" fmla="*/ 316872 h 1222218"/>
                <a:gd name="connsiteX1" fmla="*/ 158436 w 3159659"/>
                <a:gd name="connsiteY1" fmla="*/ 0 h 1222218"/>
                <a:gd name="connsiteX2" fmla="*/ 3001223 w 3159659"/>
                <a:gd name="connsiteY2" fmla="*/ 0 h 1222218"/>
                <a:gd name="connsiteX3" fmla="*/ 3159659 w 3159659"/>
                <a:gd name="connsiteY3" fmla="*/ 316872 h 1222218"/>
                <a:gd name="connsiteX4" fmla="*/ 1969128 w 3159659"/>
                <a:gd name="connsiteY4" fmla="*/ 1222218 h 1222218"/>
                <a:gd name="connsiteX5" fmla="*/ 158436 w 3159659"/>
                <a:gd name="connsiteY5" fmla="*/ 633743 h 1222218"/>
                <a:gd name="connsiteX6" fmla="*/ 0 w 3159659"/>
                <a:gd name="connsiteY6" fmla="*/ 316872 h 1222218"/>
                <a:gd name="connsiteX0" fmla="*/ 818309 w 3977968"/>
                <a:gd name="connsiteY0" fmla="*/ 316872 h 1222218"/>
                <a:gd name="connsiteX1" fmla="*/ 976745 w 3977968"/>
                <a:gd name="connsiteY1" fmla="*/ 0 h 1222218"/>
                <a:gd name="connsiteX2" fmla="*/ 3819532 w 3977968"/>
                <a:gd name="connsiteY2" fmla="*/ 0 h 1222218"/>
                <a:gd name="connsiteX3" fmla="*/ 3977968 w 3977968"/>
                <a:gd name="connsiteY3" fmla="*/ 316872 h 1222218"/>
                <a:gd name="connsiteX4" fmla="*/ 2787437 w 3977968"/>
                <a:gd name="connsiteY4" fmla="*/ 1222218 h 1222218"/>
                <a:gd name="connsiteX5" fmla="*/ 0 w 3977968"/>
                <a:gd name="connsiteY5" fmla="*/ 618156 h 1222218"/>
                <a:gd name="connsiteX6" fmla="*/ 818309 w 3977968"/>
                <a:gd name="connsiteY6" fmla="*/ 316872 h 1222218"/>
                <a:gd name="connsiteX0" fmla="*/ 355914 w 3977968"/>
                <a:gd name="connsiteY0" fmla="*/ 254527 h 1222218"/>
                <a:gd name="connsiteX1" fmla="*/ 976745 w 3977968"/>
                <a:gd name="connsiteY1" fmla="*/ 0 h 1222218"/>
                <a:gd name="connsiteX2" fmla="*/ 3819532 w 3977968"/>
                <a:gd name="connsiteY2" fmla="*/ 0 h 1222218"/>
                <a:gd name="connsiteX3" fmla="*/ 3977968 w 3977968"/>
                <a:gd name="connsiteY3" fmla="*/ 316872 h 1222218"/>
                <a:gd name="connsiteX4" fmla="*/ 2787437 w 3977968"/>
                <a:gd name="connsiteY4" fmla="*/ 1222218 h 1222218"/>
                <a:gd name="connsiteX5" fmla="*/ 0 w 3977968"/>
                <a:gd name="connsiteY5" fmla="*/ 618156 h 1222218"/>
                <a:gd name="connsiteX6" fmla="*/ 355914 w 3977968"/>
                <a:gd name="connsiteY6" fmla="*/ 254527 h 1222218"/>
                <a:gd name="connsiteX0" fmla="*/ 355914 w 6389330"/>
                <a:gd name="connsiteY0" fmla="*/ 254527 h 1222218"/>
                <a:gd name="connsiteX1" fmla="*/ 976745 w 6389330"/>
                <a:gd name="connsiteY1" fmla="*/ 0 h 1222218"/>
                <a:gd name="connsiteX2" fmla="*/ 3819532 w 6389330"/>
                <a:gd name="connsiteY2" fmla="*/ 0 h 1222218"/>
                <a:gd name="connsiteX3" fmla="*/ 6389330 w 6389330"/>
                <a:gd name="connsiteY3" fmla="*/ 420110 h 1222218"/>
                <a:gd name="connsiteX4" fmla="*/ 2787437 w 6389330"/>
                <a:gd name="connsiteY4" fmla="*/ 1222218 h 1222218"/>
                <a:gd name="connsiteX5" fmla="*/ 0 w 6389330"/>
                <a:gd name="connsiteY5" fmla="*/ 618156 h 1222218"/>
                <a:gd name="connsiteX6" fmla="*/ 355914 w 6389330"/>
                <a:gd name="connsiteY6" fmla="*/ 254527 h 1222218"/>
                <a:gd name="connsiteX0" fmla="*/ 355914 w 6430894"/>
                <a:gd name="connsiteY0" fmla="*/ 254527 h 1222218"/>
                <a:gd name="connsiteX1" fmla="*/ 976745 w 6430894"/>
                <a:gd name="connsiteY1" fmla="*/ 0 h 1222218"/>
                <a:gd name="connsiteX2" fmla="*/ 3819532 w 6430894"/>
                <a:gd name="connsiteY2" fmla="*/ 0 h 1222218"/>
                <a:gd name="connsiteX3" fmla="*/ 6430894 w 6430894"/>
                <a:gd name="connsiteY3" fmla="*/ 394133 h 1222218"/>
                <a:gd name="connsiteX4" fmla="*/ 2787437 w 6430894"/>
                <a:gd name="connsiteY4" fmla="*/ 1222218 h 1222218"/>
                <a:gd name="connsiteX5" fmla="*/ 0 w 6430894"/>
                <a:gd name="connsiteY5" fmla="*/ 618156 h 1222218"/>
                <a:gd name="connsiteX6" fmla="*/ 355914 w 6430894"/>
                <a:gd name="connsiteY6" fmla="*/ 254527 h 1222218"/>
                <a:gd name="connsiteX0" fmla="*/ 366305 w 6441285"/>
                <a:gd name="connsiteY0" fmla="*/ 254527 h 1222218"/>
                <a:gd name="connsiteX1" fmla="*/ 987136 w 6441285"/>
                <a:gd name="connsiteY1" fmla="*/ 0 h 1222218"/>
                <a:gd name="connsiteX2" fmla="*/ 3829923 w 6441285"/>
                <a:gd name="connsiteY2" fmla="*/ 0 h 1222218"/>
                <a:gd name="connsiteX3" fmla="*/ 6441285 w 6441285"/>
                <a:gd name="connsiteY3" fmla="*/ 394133 h 1222218"/>
                <a:gd name="connsiteX4" fmla="*/ 2797828 w 6441285"/>
                <a:gd name="connsiteY4" fmla="*/ 1222218 h 1222218"/>
                <a:gd name="connsiteX5" fmla="*/ 0 w 6441285"/>
                <a:gd name="connsiteY5" fmla="*/ 618156 h 1222218"/>
                <a:gd name="connsiteX6" fmla="*/ 366305 w 6441285"/>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9076 h 1226767"/>
                <a:gd name="connsiteX1" fmla="*/ 1844386 w 6472458"/>
                <a:gd name="connsiteY1" fmla="*/ 40917 h 1226767"/>
                <a:gd name="connsiteX2" fmla="*/ 3861096 w 6472458"/>
                <a:gd name="connsiteY2" fmla="*/ 4549 h 1226767"/>
                <a:gd name="connsiteX3" fmla="*/ 6472458 w 6472458"/>
                <a:gd name="connsiteY3" fmla="*/ 398682 h 1226767"/>
                <a:gd name="connsiteX4" fmla="*/ 2829001 w 6472458"/>
                <a:gd name="connsiteY4" fmla="*/ 1226767 h 1226767"/>
                <a:gd name="connsiteX5" fmla="*/ 0 w 6472458"/>
                <a:gd name="connsiteY5" fmla="*/ 617510 h 1226767"/>
                <a:gd name="connsiteX6" fmla="*/ 397478 w 6472458"/>
                <a:gd name="connsiteY6" fmla="*/ 259076 h 1226767"/>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66730 h 1234421"/>
                <a:gd name="connsiteX1" fmla="*/ 1844386 w 6472458"/>
                <a:gd name="connsiteY1" fmla="*/ 48571 h 1234421"/>
                <a:gd name="connsiteX2" fmla="*/ 3861096 w 6472458"/>
                <a:gd name="connsiteY2" fmla="*/ 12203 h 1234421"/>
                <a:gd name="connsiteX3" fmla="*/ 6472458 w 6472458"/>
                <a:gd name="connsiteY3" fmla="*/ 406336 h 1234421"/>
                <a:gd name="connsiteX4" fmla="*/ 2829001 w 6472458"/>
                <a:gd name="connsiteY4" fmla="*/ 1234421 h 1234421"/>
                <a:gd name="connsiteX5" fmla="*/ 0 w 6472458"/>
                <a:gd name="connsiteY5" fmla="*/ 625164 h 1234421"/>
                <a:gd name="connsiteX6" fmla="*/ 397478 w 6472458"/>
                <a:gd name="connsiteY6" fmla="*/ 266730 h 123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2458" h="1234421">
                  <a:moveTo>
                    <a:pt x="397478" y="266730"/>
                  </a:moveTo>
                  <a:cubicBezTo>
                    <a:pt x="884977" y="116079"/>
                    <a:pt x="1169851" y="27773"/>
                    <a:pt x="1844386" y="48571"/>
                  </a:cubicBezTo>
                  <a:cubicBezTo>
                    <a:pt x="2791982" y="48571"/>
                    <a:pt x="3116122" y="-29359"/>
                    <a:pt x="3861096" y="12203"/>
                  </a:cubicBezTo>
                  <a:cubicBezTo>
                    <a:pt x="4757527" y="34476"/>
                    <a:pt x="5602004" y="274958"/>
                    <a:pt x="6472458" y="406336"/>
                  </a:cubicBezTo>
                  <a:lnTo>
                    <a:pt x="2829001" y="1234421"/>
                  </a:lnTo>
                  <a:lnTo>
                    <a:pt x="0" y="625164"/>
                  </a:lnTo>
                  <a:cubicBezTo>
                    <a:pt x="132493" y="505686"/>
                    <a:pt x="83145" y="469335"/>
                    <a:pt x="397478" y="266730"/>
                  </a:cubicBezTo>
                  <a:close/>
                </a:path>
              </a:pathLst>
            </a:custGeom>
            <a:solidFill>
              <a:schemeClr val="accent1">
                <a:lumMod val="40000"/>
                <a:lumOff val="6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sp>
          <p:nvSpPr>
            <p:cNvPr id="11" name="Kuusikulmio 1">
              <a:extLst>
                <a:ext uri="{FF2B5EF4-FFF2-40B4-BE49-F238E27FC236}">
                  <a16:creationId xmlns:a16="http://schemas.microsoft.com/office/drawing/2014/main" id="{01F2BE81-F7C8-41F6-8F06-1B47332808CC}"/>
                </a:ext>
              </a:extLst>
            </p:cNvPr>
            <p:cNvSpPr/>
            <p:nvPr/>
          </p:nvSpPr>
          <p:spPr>
            <a:xfrm flipV="1">
              <a:off x="3879909" y="754651"/>
              <a:ext cx="2849761" cy="1211135"/>
            </a:xfrm>
            <a:custGeom>
              <a:avLst/>
              <a:gdLst>
                <a:gd name="connsiteX0" fmla="*/ 0 w 3159659"/>
                <a:gd name="connsiteY0" fmla="*/ 316872 h 633743"/>
                <a:gd name="connsiteX1" fmla="*/ 158436 w 3159659"/>
                <a:gd name="connsiteY1" fmla="*/ 0 h 633743"/>
                <a:gd name="connsiteX2" fmla="*/ 3001223 w 3159659"/>
                <a:gd name="connsiteY2" fmla="*/ 0 h 633743"/>
                <a:gd name="connsiteX3" fmla="*/ 3159659 w 3159659"/>
                <a:gd name="connsiteY3" fmla="*/ 316872 h 633743"/>
                <a:gd name="connsiteX4" fmla="*/ 3001223 w 3159659"/>
                <a:gd name="connsiteY4" fmla="*/ 633743 h 633743"/>
                <a:gd name="connsiteX5" fmla="*/ 158436 w 3159659"/>
                <a:gd name="connsiteY5" fmla="*/ 633743 h 633743"/>
                <a:gd name="connsiteX6" fmla="*/ 0 w 3159659"/>
                <a:gd name="connsiteY6" fmla="*/ 316872 h 633743"/>
                <a:gd name="connsiteX0" fmla="*/ 0 w 3159659"/>
                <a:gd name="connsiteY0" fmla="*/ 316872 h 1222218"/>
                <a:gd name="connsiteX1" fmla="*/ 158436 w 3159659"/>
                <a:gd name="connsiteY1" fmla="*/ 0 h 1222218"/>
                <a:gd name="connsiteX2" fmla="*/ 3001223 w 3159659"/>
                <a:gd name="connsiteY2" fmla="*/ 0 h 1222218"/>
                <a:gd name="connsiteX3" fmla="*/ 3159659 w 3159659"/>
                <a:gd name="connsiteY3" fmla="*/ 316872 h 1222218"/>
                <a:gd name="connsiteX4" fmla="*/ 1969128 w 3159659"/>
                <a:gd name="connsiteY4" fmla="*/ 1222218 h 1222218"/>
                <a:gd name="connsiteX5" fmla="*/ 158436 w 3159659"/>
                <a:gd name="connsiteY5" fmla="*/ 633743 h 1222218"/>
                <a:gd name="connsiteX6" fmla="*/ 0 w 3159659"/>
                <a:gd name="connsiteY6" fmla="*/ 316872 h 1222218"/>
                <a:gd name="connsiteX0" fmla="*/ 818309 w 3977968"/>
                <a:gd name="connsiteY0" fmla="*/ 316872 h 1222218"/>
                <a:gd name="connsiteX1" fmla="*/ 976745 w 3977968"/>
                <a:gd name="connsiteY1" fmla="*/ 0 h 1222218"/>
                <a:gd name="connsiteX2" fmla="*/ 3819532 w 3977968"/>
                <a:gd name="connsiteY2" fmla="*/ 0 h 1222218"/>
                <a:gd name="connsiteX3" fmla="*/ 3977968 w 3977968"/>
                <a:gd name="connsiteY3" fmla="*/ 316872 h 1222218"/>
                <a:gd name="connsiteX4" fmla="*/ 2787437 w 3977968"/>
                <a:gd name="connsiteY4" fmla="*/ 1222218 h 1222218"/>
                <a:gd name="connsiteX5" fmla="*/ 0 w 3977968"/>
                <a:gd name="connsiteY5" fmla="*/ 618156 h 1222218"/>
                <a:gd name="connsiteX6" fmla="*/ 818309 w 3977968"/>
                <a:gd name="connsiteY6" fmla="*/ 316872 h 1222218"/>
                <a:gd name="connsiteX0" fmla="*/ 355914 w 3977968"/>
                <a:gd name="connsiteY0" fmla="*/ 254527 h 1222218"/>
                <a:gd name="connsiteX1" fmla="*/ 976745 w 3977968"/>
                <a:gd name="connsiteY1" fmla="*/ 0 h 1222218"/>
                <a:gd name="connsiteX2" fmla="*/ 3819532 w 3977968"/>
                <a:gd name="connsiteY2" fmla="*/ 0 h 1222218"/>
                <a:gd name="connsiteX3" fmla="*/ 3977968 w 3977968"/>
                <a:gd name="connsiteY3" fmla="*/ 316872 h 1222218"/>
                <a:gd name="connsiteX4" fmla="*/ 2787437 w 3977968"/>
                <a:gd name="connsiteY4" fmla="*/ 1222218 h 1222218"/>
                <a:gd name="connsiteX5" fmla="*/ 0 w 3977968"/>
                <a:gd name="connsiteY5" fmla="*/ 618156 h 1222218"/>
                <a:gd name="connsiteX6" fmla="*/ 355914 w 3977968"/>
                <a:gd name="connsiteY6" fmla="*/ 254527 h 1222218"/>
                <a:gd name="connsiteX0" fmla="*/ 355914 w 6389330"/>
                <a:gd name="connsiteY0" fmla="*/ 254527 h 1222218"/>
                <a:gd name="connsiteX1" fmla="*/ 976745 w 6389330"/>
                <a:gd name="connsiteY1" fmla="*/ 0 h 1222218"/>
                <a:gd name="connsiteX2" fmla="*/ 3819532 w 6389330"/>
                <a:gd name="connsiteY2" fmla="*/ 0 h 1222218"/>
                <a:gd name="connsiteX3" fmla="*/ 6389330 w 6389330"/>
                <a:gd name="connsiteY3" fmla="*/ 420110 h 1222218"/>
                <a:gd name="connsiteX4" fmla="*/ 2787437 w 6389330"/>
                <a:gd name="connsiteY4" fmla="*/ 1222218 h 1222218"/>
                <a:gd name="connsiteX5" fmla="*/ 0 w 6389330"/>
                <a:gd name="connsiteY5" fmla="*/ 618156 h 1222218"/>
                <a:gd name="connsiteX6" fmla="*/ 355914 w 6389330"/>
                <a:gd name="connsiteY6" fmla="*/ 254527 h 1222218"/>
                <a:gd name="connsiteX0" fmla="*/ 355914 w 6430894"/>
                <a:gd name="connsiteY0" fmla="*/ 254527 h 1222218"/>
                <a:gd name="connsiteX1" fmla="*/ 976745 w 6430894"/>
                <a:gd name="connsiteY1" fmla="*/ 0 h 1222218"/>
                <a:gd name="connsiteX2" fmla="*/ 3819532 w 6430894"/>
                <a:gd name="connsiteY2" fmla="*/ 0 h 1222218"/>
                <a:gd name="connsiteX3" fmla="*/ 6430894 w 6430894"/>
                <a:gd name="connsiteY3" fmla="*/ 394133 h 1222218"/>
                <a:gd name="connsiteX4" fmla="*/ 2787437 w 6430894"/>
                <a:gd name="connsiteY4" fmla="*/ 1222218 h 1222218"/>
                <a:gd name="connsiteX5" fmla="*/ 0 w 6430894"/>
                <a:gd name="connsiteY5" fmla="*/ 618156 h 1222218"/>
                <a:gd name="connsiteX6" fmla="*/ 355914 w 6430894"/>
                <a:gd name="connsiteY6" fmla="*/ 254527 h 1222218"/>
                <a:gd name="connsiteX0" fmla="*/ 366305 w 6441285"/>
                <a:gd name="connsiteY0" fmla="*/ 254527 h 1222218"/>
                <a:gd name="connsiteX1" fmla="*/ 987136 w 6441285"/>
                <a:gd name="connsiteY1" fmla="*/ 0 h 1222218"/>
                <a:gd name="connsiteX2" fmla="*/ 3829923 w 6441285"/>
                <a:gd name="connsiteY2" fmla="*/ 0 h 1222218"/>
                <a:gd name="connsiteX3" fmla="*/ 6441285 w 6441285"/>
                <a:gd name="connsiteY3" fmla="*/ 394133 h 1222218"/>
                <a:gd name="connsiteX4" fmla="*/ 2797828 w 6441285"/>
                <a:gd name="connsiteY4" fmla="*/ 1222218 h 1222218"/>
                <a:gd name="connsiteX5" fmla="*/ 0 w 6441285"/>
                <a:gd name="connsiteY5" fmla="*/ 618156 h 1222218"/>
                <a:gd name="connsiteX6" fmla="*/ 366305 w 6441285"/>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9076 h 1226767"/>
                <a:gd name="connsiteX1" fmla="*/ 1844386 w 6472458"/>
                <a:gd name="connsiteY1" fmla="*/ 40917 h 1226767"/>
                <a:gd name="connsiteX2" fmla="*/ 3861096 w 6472458"/>
                <a:gd name="connsiteY2" fmla="*/ 4549 h 1226767"/>
                <a:gd name="connsiteX3" fmla="*/ 6472458 w 6472458"/>
                <a:gd name="connsiteY3" fmla="*/ 398682 h 1226767"/>
                <a:gd name="connsiteX4" fmla="*/ 2829001 w 6472458"/>
                <a:gd name="connsiteY4" fmla="*/ 1226767 h 1226767"/>
                <a:gd name="connsiteX5" fmla="*/ 0 w 6472458"/>
                <a:gd name="connsiteY5" fmla="*/ 617510 h 1226767"/>
                <a:gd name="connsiteX6" fmla="*/ 397478 w 6472458"/>
                <a:gd name="connsiteY6" fmla="*/ 259076 h 1226767"/>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66730 h 1234421"/>
                <a:gd name="connsiteX1" fmla="*/ 1844386 w 6472458"/>
                <a:gd name="connsiteY1" fmla="*/ 48571 h 1234421"/>
                <a:gd name="connsiteX2" fmla="*/ 3861096 w 6472458"/>
                <a:gd name="connsiteY2" fmla="*/ 12203 h 1234421"/>
                <a:gd name="connsiteX3" fmla="*/ 6472458 w 6472458"/>
                <a:gd name="connsiteY3" fmla="*/ 406336 h 1234421"/>
                <a:gd name="connsiteX4" fmla="*/ 2829001 w 6472458"/>
                <a:gd name="connsiteY4" fmla="*/ 1234421 h 1234421"/>
                <a:gd name="connsiteX5" fmla="*/ 0 w 6472458"/>
                <a:gd name="connsiteY5" fmla="*/ 625164 h 1234421"/>
                <a:gd name="connsiteX6" fmla="*/ 397478 w 6472458"/>
                <a:gd name="connsiteY6" fmla="*/ 266730 h 1234421"/>
                <a:gd name="connsiteX0" fmla="*/ 397478 w 6472458"/>
                <a:gd name="connsiteY0" fmla="*/ 266730 h 1029374"/>
                <a:gd name="connsiteX1" fmla="*/ 1844386 w 6472458"/>
                <a:gd name="connsiteY1" fmla="*/ 48571 h 1029374"/>
                <a:gd name="connsiteX2" fmla="*/ 3861096 w 6472458"/>
                <a:gd name="connsiteY2" fmla="*/ 12203 h 1029374"/>
                <a:gd name="connsiteX3" fmla="*/ 6472458 w 6472458"/>
                <a:gd name="connsiteY3" fmla="*/ 406336 h 1029374"/>
                <a:gd name="connsiteX4" fmla="*/ 3251187 w 6472458"/>
                <a:gd name="connsiteY4" fmla="*/ 1029374 h 1029374"/>
                <a:gd name="connsiteX5" fmla="*/ 0 w 6472458"/>
                <a:gd name="connsiteY5" fmla="*/ 625164 h 1029374"/>
                <a:gd name="connsiteX6" fmla="*/ 397478 w 6472458"/>
                <a:gd name="connsiteY6" fmla="*/ 266730 h 1029374"/>
                <a:gd name="connsiteX0" fmla="*/ 397478 w 6472458"/>
                <a:gd name="connsiteY0" fmla="*/ 266730 h 646988"/>
                <a:gd name="connsiteX1" fmla="*/ 1844386 w 6472458"/>
                <a:gd name="connsiteY1" fmla="*/ 48571 h 646988"/>
                <a:gd name="connsiteX2" fmla="*/ 3861096 w 6472458"/>
                <a:gd name="connsiteY2" fmla="*/ 12203 h 646988"/>
                <a:gd name="connsiteX3" fmla="*/ 6472458 w 6472458"/>
                <a:gd name="connsiteY3" fmla="*/ 406336 h 646988"/>
                <a:gd name="connsiteX4" fmla="*/ 3219681 w 6472458"/>
                <a:gd name="connsiteY4" fmla="*/ 646988 h 646988"/>
                <a:gd name="connsiteX5" fmla="*/ 0 w 6472458"/>
                <a:gd name="connsiteY5" fmla="*/ 625164 h 646988"/>
                <a:gd name="connsiteX6" fmla="*/ 397478 w 6472458"/>
                <a:gd name="connsiteY6" fmla="*/ 266730 h 646988"/>
                <a:gd name="connsiteX0" fmla="*/ 397478 w 6472458"/>
                <a:gd name="connsiteY0" fmla="*/ 266730 h 1040457"/>
                <a:gd name="connsiteX1" fmla="*/ 1844386 w 6472458"/>
                <a:gd name="connsiteY1" fmla="*/ 48571 h 1040457"/>
                <a:gd name="connsiteX2" fmla="*/ 3861096 w 6472458"/>
                <a:gd name="connsiteY2" fmla="*/ 12203 h 1040457"/>
                <a:gd name="connsiteX3" fmla="*/ 6472458 w 6472458"/>
                <a:gd name="connsiteY3" fmla="*/ 406336 h 1040457"/>
                <a:gd name="connsiteX4" fmla="*/ 3200776 w 6472458"/>
                <a:gd name="connsiteY4" fmla="*/ 1040457 h 1040457"/>
                <a:gd name="connsiteX5" fmla="*/ 0 w 6472458"/>
                <a:gd name="connsiteY5" fmla="*/ 625164 h 1040457"/>
                <a:gd name="connsiteX6" fmla="*/ 397478 w 6472458"/>
                <a:gd name="connsiteY6" fmla="*/ 266730 h 1040457"/>
                <a:gd name="connsiteX0" fmla="*/ 397478 w 6472458"/>
                <a:gd name="connsiteY0" fmla="*/ 266730 h 1040457"/>
                <a:gd name="connsiteX1" fmla="*/ 1844386 w 6472458"/>
                <a:gd name="connsiteY1" fmla="*/ 48571 h 1040457"/>
                <a:gd name="connsiteX2" fmla="*/ 3861096 w 6472458"/>
                <a:gd name="connsiteY2" fmla="*/ 12203 h 1040457"/>
                <a:gd name="connsiteX3" fmla="*/ 6472458 w 6472458"/>
                <a:gd name="connsiteY3" fmla="*/ 406336 h 1040457"/>
                <a:gd name="connsiteX4" fmla="*/ 3200776 w 6472458"/>
                <a:gd name="connsiteY4" fmla="*/ 1040457 h 1040457"/>
                <a:gd name="connsiteX5" fmla="*/ 0 w 6472458"/>
                <a:gd name="connsiteY5" fmla="*/ 625164 h 1040457"/>
                <a:gd name="connsiteX6" fmla="*/ 397478 w 6472458"/>
                <a:gd name="connsiteY6" fmla="*/ 266730 h 1040457"/>
                <a:gd name="connsiteX0" fmla="*/ 397478 w 6687368"/>
                <a:gd name="connsiteY0" fmla="*/ 420100 h 1193827"/>
                <a:gd name="connsiteX1" fmla="*/ 1844386 w 6687368"/>
                <a:gd name="connsiteY1" fmla="*/ 201941 h 1193827"/>
                <a:gd name="connsiteX2" fmla="*/ 6419425 w 6687368"/>
                <a:gd name="connsiteY2" fmla="*/ 4860 h 1193827"/>
                <a:gd name="connsiteX3" fmla="*/ 6472458 w 6687368"/>
                <a:gd name="connsiteY3" fmla="*/ 559706 h 1193827"/>
                <a:gd name="connsiteX4" fmla="*/ 3200776 w 6687368"/>
                <a:gd name="connsiteY4" fmla="*/ 1193827 h 1193827"/>
                <a:gd name="connsiteX5" fmla="*/ 0 w 6687368"/>
                <a:gd name="connsiteY5" fmla="*/ 778534 h 1193827"/>
                <a:gd name="connsiteX6" fmla="*/ 397478 w 6687368"/>
                <a:gd name="connsiteY6" fmla="*/ 420100 h 1193827"/>
                <a:gd name="connsiteX0" fmla="*/ 397478 w 6687368"/>
                <a:gd name="connsiteY0" fmla="*/ 933449 h 1707176"/>
                <a:gd name="connsiteX1" fmla="*/ 5221885 w 6687368"/>
                <a:gd name="connsiteY1" fmla="*/ 396 h 1707176"/>
                <a:gd name="connsiteX2" fmla="*/ 6419425 w 6687368"/>
                <a:gd name="connsiteY2" fmla="*/ 518209 h 1707176"/>
                <a:gd name="connsiteX3" fmla="*/ 6472458 w 6687368"/>
                <a:gd name="connsiteY3" fmla="*/ 1073055 h 1707176"/>
                <a:gd name="connsiteX4" fmla="*/ 3200776 w 6687368"/>
                <a:gd name="connsiteY4" fmla="*/ 1707176 h 1707176"/>
                <a:gd name="connsiteX5" fmla="*/ 0 w 6687368"/>
                <a:gd name="connsiteY5" fmla="*/ 1291883 h 1707176"/>
                <a:gd name="connsiteX6" fmla="*/ 397478 w 6687368"/>
                <a:gd name="connsiteY6" fmla="*/ 933449 h 1707176"/>
                <a:gd name="connsiteX0" fmla="*/ 4436615 w 6687368"/>
                <a:gd name="connsiteY0" fmla="*/ 101516 h 1734225"/>
                <a:gd name="connsiteX1" fmla="*/ 5221885 w 6687368"/>
                <a:gd name="connsiteY1" fmla="*/ 27445 h 1734225"/>
                <a:gd name="connsiteX2" fmla="*/ 6419425 w 6687368"/>
                <a:gd name="connsiteY2" fmla="*/ 545258 h 1734225"/>
                <a:gd name="connsiteX3" fmla="*/ 6472458 w 6687368"/>
                <a:gd name="connsiteY3" fmla="*/ 1100104 h 1734225"/>
                <a:gd name="connsiteX4" fmla="*/ 3200776 w 6687368"/>
                <a:gd name="connsiteY4" fmla="*/ 1734225 h 1734225"/>
                <a:gd name="connsiteX5" fmla="*/ 0 w 6687368"/>
                <a:gd name="connsiteY5" fmla="*/ 1318932 h 1734225"/>
                <a:gd name="connsiteX6" fmla="*/ 4436615 w 6687368"/>
                <a:gd name="connsiteY6" fmla="*/ 101516 h 1734225"/>
                <a:gd name="connsiteX0" fmla="*/ 1263893 w 3514646"/>
                <a:gd name="connsiteY0" fmla="*/ 101516 h 1734225"/>
                <a:gd name="connsiteX1" fmla="*/ 2049163 w 3514646"/>
                <a:gd name="connsiteY1" fmla="*/ 27445 h 1734225"/>
                <a:gd name="connsiteX2" fmla="*/ 3246703 w 3514646"/>
                <a:gd name="connsiteY2" fmla="*/ 545258 h 1734225"/>
                <a:gd name="connsiteX3" fmla="*/ 3299736 w 3514646"/>
                <a:gd name="connsiteY3" fmla="*/ 1100104 h 1734225"/>
                <a:gd name="connsiteX4" fmla="*/ 28054 w 3514646"/>
                <a:gd name="connsiteY4" fmla="*/ 1734225 h 1734225"/>
                <a:gd name="connsiteX5" fmla="*/ 217380 w 3514646"/>
                <a:gd name="connsiteY5" fmla="*/ 1003049 h 1734225"/>
                <a:gd name="connsiteX6" fmla="*/ 1263893 w 3514646"/>
                <a:gd name="connsiteY6" fmla="*/ 101516 h 1734225"/>
                <a:gd name="connsiteX0" fmla="*/ 1379188 w 3629941"/>
                <a:gd name="connsiteY0" fmla="*/ 101516 h 1734225"/>
                <a:gd name="connsiteX1" fmla="*/ 2164458 w 3629941"/>
                <a:gd name="connsiteY1" fmla="*/ 27445 h 1734225"/>
                <a:gd name="connsiteX2" fmla="*/ 3361998 w 3629941"/>
                <a:gd name="connsiteY2" fmla="*/ 545258 h 1734225"/>
                <a:gd name="connsiteX3" fmla="*/ 3415031 w 3629941"/>
                <a:gd name="connsiteY3" fmla="*/ 1100104 h 1734225"/>
                <a:gd name="connsiteX4" fmla="*/ 143349 w 3629941"/>
                <a:gd name="connsiteY4" fmla="*/ 1734225 h 1734225"/>
                <a:gd name="connsiteX5" fmla="*/ 332675 w 3629941"/>
                <a:gd name="connsiteY5" fmla="*/ 1003049 h 1734225"/>
                <a:gd name="connsiteX6" fmla="*/ 1379188 w 3629941"/>
                <a:gd name="connsiteY6" fmla="*/ 101516 h 1734225"/>
                <a:gd name="connsiteX0" fmla="*/ 1259449 w 3510202"/>
                <a:gd name="connsiteY0" fmla="*/ 101516 h 1734225"/>
                <a:gd name="connsiteX1" fmla="*/ 2044719 w 3510202"/>
                <a:gd name="connsiteY1" fmla="*/ 27445 h 1734225"/>
                <a:gd name="connsiteX2" fmla="*/ 3242259 w 3510202"/>
                <a:gd name="connsiteY2" fmla="*/ 545258 h 1734225"/>
                <a:gd name="connsiteX3" fmla="*/ 3295292 w 3510202"/>
                <a:gd name="connsiteY3" fmla="*/ 1100104 h 1734225"/>
                <a:gd name="connsiteX4" fmla="*/ 23610 w 3510202"/>
                <a:gd name="connsiteY4" fmla="*/ 1734225 h 1734225"/>
                <a:gd name="connsiteX5" fmla="*/ 212936 w 3510202"/>
                <a:gd name="connsiteY5" fmla="*/ 1003049 h 1734225"/>
                <a:gd name="connsiteX6" fmla="*/ 1259449 w 3510202"/>
                <a:gd name="connsiteY6" fmla="*/ 101516 h 1734225"/>
                <a:gd name="connsiteX0" fmla="*/ 1325528 w 3576281"/>
                <a:gd name="connsiteY0" fmla="*/ 101516 h 1734225"/>
                <a:gd name="connsiteX1" fmla="*/ 2110798 w 3576281"/>
                <a:gd name="connsiteY1" fmla="*/ 27445 h 1734225"/>
                <a:gd name="connsiteX2" fmla="*/ 3308338 w 3576281"/>
                <a:gd name="connsiteY2" fmla="*/ 545258 h 1734225"/>
                <a:gd name="connsiteX3" fmla="*/ 3361371 w 3576281"/>
                <a:gd name="connsiteY3" fmla="*/ 1100104 h 1734225"/>
                <a:gd name="connsiteX4" fmla="*/ 89689 w 3576281"/>
                <a:gd name="connsiteY4" fmla="*/ 1734225 h 1734225"/>
                <a:gd name="connsiteX5" fmla="*/ 171893 w 3576281"/>
                <a:gd name="connsiteY5" fmla="*/ 1025217 h 1734225"/>
                <a:gd name="connsiteX6" fmla="*/ 1325528 w 3576281"/>
                <a:gd name="connsiteY6" fmla="*/ 101516 h 1734225"/>
                <a:gd name="connsiteX0" fmla="*/ 1180598 w 3576282"/>
                <a:gd name="connsiteY0" fmla="*/ 900216 h 1707194"/>
                <a:gd name="connsiteX1" fmla="*/ 2110799 w 3576282"/>
                <a:gd name="connsiteY1" fmla="*/ 414 h 1707194"/>
                <a:gd name="connsiteX2" fmla="*/ 3308339 w 3576282"/>
                <a:gd name="connsiteY2" fmla="*/ 518227 h 1707194"/>
                <a:gd name="connsiteX3" fmla="*/ 3361372 w 3576282"/>
                <a:gd name="connsiteY3" fmla="*/ 1073073 h 1707194"/>
                <a:gd name="connsiteX4" fmla="*/ 89690 w 3576282"/>
                <a:gd name="connsiteY4" fmla="*/ 1707194 h 1707194"/>
                <a:gd name="connsiteX5" fmla="*/ 171894 w 3576282"/>
                <a:gd name="connsiteY5" fmla="*/ 998186 h 1707194"/>
                <a:gd name="connsiteX6" fmla="*/ 1180598 w 3576282"/>
                <a:gd name="connsiteY6" fmla="*/ 900216 h 1707194"/>
                <a:gd name="connsiteX0" fmla="*/ 1180598 w 3576282"/>
                <a:gd name="connsiteY0" fmla="*/ 386565 h 1193543"/>
                <a:gd name="connsiteX1" fmla="*/ 2457371 w 3576282"/>
                <a:gd name="connsiteY1" fmla="*/ 218283 h 1193543"/>
                <a:gd name="connsiteX2" fmla="*/ 3308339 w 3576282"/>
                <a:gd name="connsiteY2" fmla="*/ 4576 h 1193543"/>
                <a:gd name="connsiteX3" fmla="*/ 3361372 w 3576282"/>
                <a:gd name="connsiteY3" fmla="*/ 559422 h 1193543"/>
                <a:gd name="connsiteX4" fmla="*/ 89690 w 3576282"/>
                <a:gd name="connsiteY4" fmla="*/ 1193543 h 1193543"/>
                <a:gd name="connsiteX5" fmla="*/ 171894 w 3576282"/>
                <a:gd name="connsiteY5" fmla="*/ 484535 h 1193543"/>
                <a:gd name="connsiteX6" fmla="*/ 1180598 w 3576282"/>
                <a:gd name="connsiteY6" fmla="*/ 386565 h 1193543"/>
                <a:gd name="connsiteX0" fmla="*/ 1180598 w 3576282"/>
                <a:gd name="connsiteY0" fmla="*/ 386479 h 1193457"/>
                <a:gd name="connsiteX1" fmla="*/ 2457371 w 3576282"/>
                <a:gd name="connsiteY1" fmla="*/ 218197 h 1193457"/>
                <a:gd name="connsiteX2" fmla="*/ 3308339 w 3576282"/>
                <a:gd name="connsiteY2" fmla="*/ 4490 h 1193457"/>
                <a:gd name="connsiteX3" fmla="*/ 3361372 w 3576282"/>
                <a:gd name="connsiteY3" fmla="*/ 559336 h 1193457"/>
                <a:gd name="connsiteX4" fmla="*/ 89690 w 3576282"/>
                <a:gd name="connsiteY4" fmla="*/ 1193457 h 1193457"/>
                <a:gd name="connsiteX5" fmla="*/ 171894 w 3576282"/>
                <a:gd name="connsiteY5" fmla="*/ 484449 h 1193457"/>
                <a:gd name="connsiteX6" fmla="*/ 1180598 w 3576282"/>
                <a:gd name="connsiteY6" fmla="*/ 386479 h 1193457"/>
                <a:gd name="connsiteX0" fmla="*/ 1180598 w 3361372"/>
                <a:gd name="connsiteY0" fmla="*/ 386479 h 1193457"/>
                <a:gd name="connsiteX1" fmla="*/ 2457371 w 3361372"/>
                <a:gd name="connsiteY1" fmla="*/ 218197 h 1193457"/>
                <a:gd name="connsiteX2" fmla="*/ 3308339 w 3361372"/>
                <a:gd name="connsiteY2" fmla="*/ 4490 h 1193457"/>
                <a:gd name="connsiteX3" fmla="*/ 3361372 w 3361372"/>
                <a:gd name="connsiteY3" fmla="*/ 559336 h 1193457"/>
                <a:gd name="connsiteX4" fmla="*/ 89690 w 3361372"/>
                <a:gd name="connsiteY4" fmla="*/ 1193457 h 1193457"/>
                <a:gd name="connsiteX5" fmla="*/ 171894 w 3361372"/>
                <a:gd name="connsiteY5" fmla="*/ 484449 h 1193457"/>
                <a:gd name="connsiteX6" fmla="*/ 1180598 w 3361372"/>
                <a:gd name="connsiteY6" fmla="*/ 386479 h 1193457"/>
                <a:gd name="connsiteX0" fmla="*/ 1180598 w 3361372"/>
                <a:gd name="connsiteY0" fmla="*/ 475624 h 1282602"/>
                <a:gd name="connsiteX1" fmla="*/ 2457371 w 3361372"/>
                <a:gd name="connsiteY1" fmla="*/ 307342 h 1282602"/>
                <a:gd name="connsiteX2" fmla="*/ 3308339 w 3361372"/>
                <a:gd name="connsiteY2" fmla="*/ 93635 h 1282602"/>
                <a:gd name="connsiteX3" fmla="*/ 3361372 w 3361372"/>
                <a:gd name="connsiteY3" fmla="*/ 648481 h 1282602"/>
                <a:gd name="connsiteX4" fmla="*/ 89690 w 3361372"/>
                <a:gd name="connsiteY4" fmla="*/ 1282602 h 1282602"/>
                <a:gd name="connsiteX5" fmla="*/ 171894 w 3361372"/>
                <a:gd name="connsiteY5" fmla="*/ 573594 h 1282602"/>
                <a:gd name="connsiteX6" fmla="*/ 1180598 w 3361372"/>
                <a:gd name="connsiteY6" fmla="*/ 475624 h 1282602"/>
                <a:gd name="connsiteX0" fmla="*/ 1090908 w 3271682"/>
                <a:gd name="connsiteY0" fmla="*/ 475624 h 1282602"/>
                <a:gd name="connsiteX1" fmla="*/ 2367681 w 3271682"/>
                <a:gd name="connsiteY1" fmla="*/ 307342 h 1282602"/>
                <a:gd name="connsiteX2" fmla="*/ 3218649 w 3271682"/>
                <a:gd name="connsiteY2" fmla="*/ 93635 h 1282602"/>
                <a:gd name="connsiteX3" fmla="*/ 3271682 w 3271682"/>
                <a:gd name="connsiteY3" fmla="*/ 648481 h 1282602"/>
                <a:gd name="connsiteX4" fmla="*/ 0 w 3271682"/>
                <a:gd name="connsiteY4" fmla="*/ 1282602 h 1282602"/>
                <a:gd name="connsiteX5" fmla="*/ 82204 w 3271682"/>
                <a:gd name="connsiteY5" fmla="*/ 573594 h 1282602"/>
                <a:gd name="connsiteX6" fmla="*/ 1090908 w 3271682"/>
                <a:gd name="connsiteY6" fmla="*/ 475624 h 1282602"/>
                <a:gd name="connsiteX0" fmla="*/ 1090908 w 3271682"/>
                <a:gd name="connsiteY0" fmla="*/ 475624 h 1282602"/>
                <a:gd name="connsiteX1" fmla="*/ 2367681 w 3271682"/>
                <a:gd name="connsiteY1" fmla="*/ 307342 h 1282602"/>
                <a:gd name="connsiteX2" fmla="*/ 3218649 w 3271682"/>
                <a:gd name="connsiteY2" fmla="*/ 93635 h 1282602"/>
                <a:gd name="connsiteX3" fmla="*/ 3271682 w 3271682"/>
                <a:gd name="connsiteY3" fmla="*/ 648481 h 1282602"/>
                <a:gd name="connsiteX4" fmla="*/ 0 w 3271682"/>
                <a:gd name="connsiteY4" fmla="*/ 1282602 h 1282602"/>
                <a:gd name="connsiteX5" fmla="*/ 50697 w 3271682"/>
                <a:gd name="connsiteY5" fmla="*/ 762016 h 1282602"/>
                <a:gd name="connsiteX6" fmla="*/ 1090908 w 3271682"/>
                <a:gd name="connsiteY6" fmla="*/ 475624 h 1282602"/>
                <a:gd name="connsiteX0" fmla="*/ 1090908 w 3271682"/>
                <a:gd name="connsiteY0" fmla="*/ 475624 h 1282602"/>
                <a:gd name="connsiteX1" fmla="*/ 2367681 w 3271682"/>
                <a:gd name="connsiteY1" fmla="*/ 307342 h 1282602"/>
                <a:gd name="connsiteX2" fmla="*/ 3218649 w 3271682"/>
                <a:gd name="connsiteY2" fmla="*/ 93635 h 1282602"/>
                <a:gd name="connsiteX3" fmla="*/ 3271682 w 3271682"/>
                <a:gd name="connsiteY3" fmla="*/ 648481 h 1282602"/>
                <a:gd name="connsiteX4" fmla="*/ 0 w 3271682"/>
                <a:gd name="connsiteY4" fmla="*/ 1282602 h 1282602"/>
                <a:gd name="connsiteX5" fmla="*/ 50697 w 3271682"/>
                <a:gd name="connsiteY5" fmla="*/ 762016 h 1282602"/>
                <a:gd name="connsiteX6" fmla="*/ 1090908 w 3271682"/>
                <a:gd name="connsiteY6" fmla="*/ 475624 h 1282602"/>
                <a:gd name="connsiteX0" fmla="*/ 1090908 w 3271682"/>
                <a:gd name="connsiteY0" fmla="*/ 475624 h 1282602"/>
                <a:gd name="connsiteX1" fmla="*/ 2367681 w 3271682"/>
                <a:gd name="connsiteY1" fmla="*/ 307342 h 1282602"/>
                <a:gd name="connsiteX2" fmla="*/ 3218649 w 3271682"/>
                <a:gd name="connsiteY2" fmla="*/ 93635 h 1282602"/>
                <a:gd name="connsiteX3" fmla="*/ 3271682 w 3271682"/>
                <a:gd name="connsiteY3" fmla="*/ 648481 h 1282602"/>
                <a:gd name="connsiteX4" fmla="*/ 0 w 3271682"/>
                <a:gd name="connsiteY4" fmla="*/ 1282602 h 1282602"/>
                <a:gd name="connsiteX5" fmla="*/ 50697 w 3271682"/>
                <a:gd name="connsiteY5" fmla="*/ 762016 h 1282602"/>
                <a:gd name="connsiteX6" fmla="*/ 1090908 w 3271682"/>
                <a:gd name="connsiteY6" fmla="*/ 475624 h 1282602"/>
                <a:gd name="connsiteX0" fmla="*/ 1090908 w 3271682"/>
                <a:gd name="connsiteY0" fmla="*/ 475624 h 1282602"/>
                <a:gd name="connsiteX1" fmla="*/ 2367681 w 3271682"/>
                <a:gd name="connsiteY1" fmla="*/ 307342 h 1282602"/>
                <a:gd name="connsiteX2" fmla="*/ 3218649 w 3271682"/>
                <a:gd name="connsiteY2" fmla="*/ 93635 h 1282602"/>
                <a:gd name="connsiteX3" fmla="*/ 3271682 w 3271682"/>
                <a:gd name="connsiteY3" fmla="*/ 648481 h 1282602"/>
                <a:gd name="connsiteX4" fmla="*/ 0 w 3271682"/>
                <a:gd name="connsiteY4" fmla="*/ 1282602 h 1282602"/>
                <a:gd name="connsiteX5" fmla="*/ 50697 w 3271682"/>
                <a:gd name="connsiteY5" fmla="*/ 762016 h 1282602"/>
                <a:gd name="connsiteX6" fmla="*/ 1090908 w 3271682"/>
                <a:gd name="connsiteY6" fmla="*/ 475624 h 1282602"/>
                <a:gd name="connsiteX0" fmla="*/ 1090908 w 3271682"/>
                <a:gd name="connsiteY0" fmla="*/ 475624 h 1282602"/>
                <a:gd name="connsiteX1" fmla="*/ 2367681 w 3271682"/>
                <a:gd name="connsiteY1" fmla="*/ 307342 h 1282602"/>
                <a:gd name="connsiteX2" fmla="*/ 3218649 w 3271682"/>
                <a:gd name="connsiteY2" fmla="*/ 93635 h 1282602"/>
                <a:gd name="connsiteX3" fmla="*/ 3271682 w 3271682"/>
                <a:gd name="connsiteY3" fmla="*/ 648481 h 1282602"/>
                <a:gd name="connsiteX4" fmla="*/ 0 w 3271682"/>
                <a:gd name="connsiteY4" fmla="*/ 1282602 h 1282602"/>
                <a:gd name="connsiteX5" fmla="*/ 50697 w 3271682"/>
                <a:gd name="connsiteY5" fmla="*/ 762016 h 1282602"/>
                <a:gd name="connsiteX6" fmla="*/ 1090908 w 3271682"/>
                <a:gd name="connsiteY6" fmla="*/ 475624 h 1282602"/>
                <a:gd name="connsiteX0" fmla="*/ 1090908 w 3271682"/>
                <a:gd name="connsiteY0" fmla="*/ 475624 h 1282602"/>
                <a:gd name="connsiteX1" fmla="*/ 2367681 w 3271682"/>
                <a:gd name="connsiteY1" fmla="*/ 307342 h 1282602"/>
                <a:gd name="connsiteX2" fmla="*/ 3218649 w 3271682"/>
                <a:gd name="connsiteY2" fmla="*/ 93635 h 1282602"/>
                <a:gd name="connsiteX3" fmla="*/ 3271682 w 3271682"/>
                <a:gd name="connsiteY3" fmla="*/ 648481 h 1282602"/>
                <a:gd name="connsiteX4" fmla="*/ 0 w 3271682"/>
                <a:gd name="connsiteY4" fmla="*/ 1282602 h 1282602"/>
                <a:gd name="connsiteX5" fmla="*/ 50697 w 3271682"/>
                <a:gd name="connsiteY5" fmla="*/ 762016 h 1282602"/>
                <a:gd name="connsiteX6" fmla="*/ 1090908 w 3271682"/>
                <a:gd name="connsiteY6" fmla="*/ 475624 h 1282602"/>
                <a:gd name="connsiteX0" fmla="*/ 1090908 w 3502070"/>
                <a:gd name="connsiteY0" fmla="*/ 438883 h 1245861"/>
                <a:gd name="connsiteX1" fmla="*/ 2367681 w 3502070"/>
                <a:gd name="connsiteY1" fmla="*/ 270601 h 1245861"/>
                <a:gd name="connsiteX2" fmla="*/ 3218649 w 3502070"/>
                <a:gd name="connsiteY2" fmla="*/ 56894 h 1245861"/>
                <a:gd name="connsiteX3" fmla="*/ 3271682 w 3502070"/>
                <a:gd name="connsiteY3" fmla="*/ 611740 h 1245861"/>
                <a:gd name="connsiteX4" fmla="*/ 0 w 3502070"/>
                <a:gd name="connsiteY4" fmla="*/ 1245861 h 1245861"/>
                <a:gd name="connsiteX5" fmla="*/ 50697 w 3502070"/>
                <a:gd name="connsiteY5" fmla="*/ 725275 h 1245861"/>
                <a:gd name="connsiteX6" fmla="*/ 1090908 w 3502070"/>
                <a:gd name="connsiteY6" fmla="*/ 438883 h 1245861"/>
                <a:gd name="connsiteX0" fmla="*/ 1090908 w 3503556"/>
                <a:gd name="connsiteY0" fmla="*/ 381989 h 1188967"/>
                <a:gd name="connsiteX1" fmla="*/ 2367681 w 3503556"/>
                <a:gd name="connsiteY1" fmla="*/ 213707 h 1188967"/>
                <a:gd name="connsiteX2" fmla="*/ 3218649 w 3503556"/>
                <a:gd name="connsiteY2" fmla="*/ 0 h 1188967"/>
                <a:gd name="connsiteX3" fmla="*/ 3271682 w 3503556"/>
                <a:gd name="connsiteY3" fmla="*/ 554846 h 1188967"/>
                <a:gd name="connsiteX4" fmla="*/ 0 w 3503556"/>
                <a:gd name="connsiteY4" fmla="*/ 1188967 h 1188967"/>
                <a:gd name="connsiteX5" fmla="*/ 50697 w 3503556"/>
                <a:gd name="connsiteY5" fmla="*/ 668381 h 1188967"/>
                <a:gd name="connsiteX6" fmla="*/ 1090908 w 3503556"/>
                <a:gd name="connsiteY6" fmla="*/ 381989 h 1188967"/>
                <a:gd name="connsiteX0" fmla="*/ 1090908 w 3495034"/>
                <a:gd name="connsiteY0" fmla="*/ 381989 h 1188967"/>
                <a:gd name="connsiteX1" fmla="*/ 2367681 w 3495034"/>
                <a:gd name="connsiteY1" fmla="*/ 213707 h 1188967"/>
                <a:gd name="connsiteX2" fmla="*/ 3218649 w 3495034"/>
                <a:gd name="connsiteY2" fmla="*/ 0 h 1188967"/>
                <a:gd name="connsiteX3" fmla="*/ 3240175 w 3495034"/>
                <a:gd name="connsiteY3" fmla="*/ 560388 h 1188967"/>
                <a:gd name="connsiteX4" fmla="*/ 0 w 3495034"/>
                <a:gd name="connsiteY4" fmla="*/ 1188967 h 1188967"/>
                <a:gd name="connsiteX5" fmla="*/ 50697 w 3495034"/>
                <a:gd name="connsiteY5" fmla="*/ 668381 h 1188967"/>
                <a:gd name="connsiteX6" fmla="*/ 1090908 w 3495034"/>
                <a:gd name="connsiteY6" fmla="*/ 381989 h 1188967"/>
                <a:gd name="connsiteX0" fmla="*/ 1090908 w 3509061"/>
                <a:gd name="connsiteY0" fmla="*/ 404157 h 1211135"/>
                <a:gd name="connsiteX1" fmla="*/ 2367681 w 3509061"/>
                <a:gd name="connsiteY1" fmla="*/ 235875 h 1211135"/>
                <a:gd name="connsiteX2" fmla="*/ 3237552 w 3509061"/>
                <a:gd name="connsiteY2" fmla="*/ 0 h 1211135"/>
                <a:gd name="connsiteX3" fmla="*/ 3240175 w 3509061"/>
                <a:gd name="connsiteY3" fmla="*/ 582556 h 1211135"/>
                <a:gd name="connsiteX4" fmla="*/ 0 w 3509061"/>
                <a:gd name="connsiteY4" fmla="*/ 1211135 h 1211135"/>
                <a:gd name="connsiteX5" fmla="*/ 50697 w 3509061"/>
                <a:gd name="connsiteY5" fmla="*/ 690549 h 1211135"/>
                <a:gd name="connsiteX6" fmla="*/ 1090908 w 3509061"/>
                <a:gd name="connsiteY6" fmla="*/ 404157 h 1211135"/>
                <a:gd name="connsiteX0" fmla="*/ 1090908 w 3240175"/>
                <a:gd name="connsiteY0" fmla="*/ 404157 h 1211135"/>
                <a:gd name="connsiteX1" fmla="*/ 2367681 w 3240175"/>
                <a:gd name="connsiteY1" fmla="*/ 235875 h 1211135"/>
                <a:gd name="connsiteX2" fmla="*/ 3237552 w 3240175"/>
                <a:gd name="connsiteY2" fmla="*/ 0 h 1211135"/>
                <a:gd name="connsiteX3" fmla="*/ 3240175 w 3240175"/>
                <a:gd name="connsiteY3" fmla="*/ 582556 h 1211135"/>
                <a:gd name="connsiteX4" fmla="*/ 0 w 3240175"/>
                <a:gd name="connsiteY4" fmla="*/ 1211135 h 1211135"/>
                <a:gd name="connsiteX5" fmla="*/ 50697 w 3240175"/>
                <a:gd name="connsiteY5" fmla="*/ 690549 h 1211135"/>
                <a:gd name="connsiteX6" fmla="*/ 1090908 w 3240175"/>
                <a:gd name="connsiteY6" fmla="*/ 404157 h 1211135"/>
                <a:gd name="connsiteX0" fmla="*/ 1090908 w 3240310"/>
                <a:gd name="connsiteY0" fmla="*/ 404157 h 1211135"/>
                <a:gd name="connsiteX1" fmla="*/ 2367681 w 3240310"/>
                <a:gd name="connsiteY1" fmla="*/ 235875 h 1211135"/>
                <a:gd name="connsiteX2" fmla="*/ 3237552 w 3240310"/>
                <a:gd name="connsiteY2" fmla="*/ 0 h 1211135"/>
                <a:gd name="connsiteX3" fmla="*/ 3240175 w 3240310"/>
                <a:gd name="connsiteY3" fmla="*/ 582556 h 1211135"/>
                <a:gd name="connsiteX4" fmla="*/ 0 w 3240310"/>
                <a:gd name="connsiteY4" fmla="*/ 1211135 h 1211135"/>
                <a:gd name="connsiteX5" fmla="*/ 50697 w 3240310"/>
                <a:gd name="connsiteY5" fmla="*/ 690549 h 1211135"/>
                <a:gd name="connsiteX6" fmla="*/ 1090908 w 3240310"/>
                <a:gd name="connsiteY6" fmla="*/ 404157 h 121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0310" h="1211135">
                  <a:moveTo>
                    <a:pt x="1090908" y="404157"/>
                  </a:moveTo>
                  <a:cubicBezTo>
                    <a:pt x="1679227" y="264589"/>
                    <a:pt x="1957800" y="325913"/>
                    <a:pt x="2367681" y="235875"/>
                  </a:cubicBezTo>
                  <a:cubicBezTo>
                    <a:pt x="2975006" y="75162"/>
                    <a:pt x="2461071" y="169027"/>
                    <a:pt x="3237552" y="0"/>
                  </a:cubicBezTo>
                  <a:cubicBezTo>
                    <a:pt x="3245501" y="249487"/>
                    <a:pt x="3233001" y="351426"/>
                    <a:pt x="3240175" y="582556"/>
                  </a:cubicBezTo>
                  <a:lnTo>
                    <a:pt x="0" y="1211135"/>
                  </a:lnTo>
                  <a:cubicBezTo>
                    <a:pt x="42104" y="784530"/>
                    <a:pt x="-29216" y="1388703"/>
                    <a:pt x="50697" y="690549"/>
                  </a:cubicBezTo>
                  <a:cubicBezTo>
                    <a:pt x="183190" y="571071"/>
                    <a:pt x="719864" y="545802"/>
                    <a:pt x="1090908" y="404157"/>
                  </a:cubicBezTo>
                  <a:close/>
                </a:path>
              </a:pathLst>
            </a:custGeom>
            <a:solidFill>
              <a:schemeClr val="accent1">
                <a:lumMod val="40000"/>
                <a:lumOff val="60000"/>
                <a:alpha val="45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sp>
          <p:nvSpPr>
            <p:cNvPr id="12" name="Kuusikulmio 1">
              <a:extLst>
                <a:ext uri="{FF2B5EF4-FFF2-40B4-BE49-F238E27FC236}">
                  <a16:creationId xmlns:a16="http://schemas.microsoft.com/office/drawing/2014/main" id="{F093EE1A-4605-43E2-B8D7-DBBC84368CCD}"/>
                </a:ext>
              </a:extLst>
            </p:cNvPr>
            <p:cNvSpPr/>
            <p:nvPr/>
          </p:nvSpPr>
          <p:spPr>
            <a:xfrm flipV="1">
              <a:off x="6725410" y="541175"/>
              <a:ext cx="3868170" cy="1422119"/>
            </a:xfrm>
            <a:custGeom>
              <a:avLst/>
              <a:gdLst>
                <a:gd name="connsiteX0" fmla="*/ 0 w 3159659"/>
                <a:gd name="connsiteY0" fmla="*/ 316872 h 633743"/>
                <a:gd name="connsiteX1" fmla="*/ 158436 w 3159659"/>
                <a:gd name="connsiteY1" fmla="*/ 0 h 633743"/>
                <a:gd name="connsiteX2" fmla="*/ 3001223 w 3159659"/>
                <a:gd name="connsiteY2" fmla="*/ 0 h 633743"/>
                <a:gd name="connsiteX3" fmla="*/ 3159659 w 3159659"/>
                <a:gd name="connsiteY3" fmla="*/ 316872 h 633743"/>
                <a:gd name="connsiteX4" fmla="*/ 3001223 w 3159659"/>
                <a:gd name="connsiteY4" fmla="*/ 633743 h 633743"/>
                <a:gd name="connsiteX5" fmla="*/ 158436 w 3159659"/>
                <a:gd name="connsiteY5" fmla="*/ 633743 h 633743"/>
                <a:gd name="connsiteX6" fmla="*/ 0 w 3159659"/>
                <a:gd name="connsiteY6" fmla="*/ 316872 h 633743"/>
                <a:gd name="connsiteX0" fmla="*/ 0 w 3159659"/>
                <a:gd name="connsiteY0" fmla="*/ 316872 h 1222218"/>
                <a:gd name="connsiteX1" fmla="*/ 158436 w 3159659"/>
                <a:gd name="connsiteY1" fmla="*/ 0 h 1222218"/>
                <a:gd name="connsiteX2" fmla="*/ 3001223 w 3159659"/>
                <a:gd name="connsiteY2" fmla="*/ 0 h 1222218"/>
                <a:gd name="connsiteX3" fmla="*/ 3159659 w 3159659"/>
                <a:gd name="connsiteY3" fmla="*/ 316872 h 1222218"/>
                <a:gd name="connsiteX4" fmla="*/ 1969128 w 3159659"/>
                <a:gd name="connsiteY4" fmla="*/ 1222218 h 1222218"/>
                <a:gd name="connsiteX5" fmla="*/ 158436 w 3159659"/>
                <a:gd name="connsiteY5" fmla="*/ 633743 h 1222218"/>
                <a:gd name="connsiteX6" fmla="*/ 0 w 3159659"/>
                <a:gd name="connsiteY6" fmla="*/ 316872 h 1222218"/>
                <a:gd name="connsiteX0" fmla="*/ 818309 w 3977968"/>
                <a:gd name="connsiteY0" fmla="*/ 316872 h 1222218"/>
                <a:gd name="connsiteX1" fmla="*/ 976745 w 3977968"/>
                <a:gd name="connsiteY1" fmla="*/ 0 h 1222218"/>
                <a:gd name="connsiteX2" fmla="*/ 3819532 w 3977968"/>
                <a:gd name="connsiteY2" fmla="*/ 0 h 1222218"/>
                <a:gd name="connsiteX3" fmla="*/ 3977968 w 3977968"/>
                <a:gd name="connsiteY3" fmla="*/ 316872 h 1222218"/>
                <a:gd name="connsiteX4" fmla="*/ 2787437 w 3977968"/>
                <a:gd name="connsiteY4" fmla="*/ 1222218 h 1222218"/>
                <a:gd name="connsiteX5" fmla="*/ 0 w 3977968"/>
                <a:gd name="connsiteY5" fmla="*/ 618156 h 1222218"/>
                <a:gd name="connsiteX6" fmla="*/ 818309 w 3977968"/>
                <a:gd name="connsiteY6" fmla="*/ 316872 h 1222218"/>
                <a:gd name="connsiteX0" fmla="*/ 355914 w 3977968"/>
                <a:gd name="connsiteY0" fmla="*/ 254527 h 1222218"/>
                <a:gd name="connsiteX1" fmla="*/ 976745 w 3977968"/>
                <a:gd name="connsiteY1" fmla="*/ 0 h 1222218"/>
                <a:gd name="connsiteX2" fmla="*/ 3819532 w 3977968"/>
                <a:gd name="connsiteY2" fmla="*/ 0 h 1222218"/>
                <a:gd name="connsiteX3" fmla="*/ 3977968 w 3977968"/>
                <a:gd name="connsiteY3" fmla="*/ 316872 h 1222218"/>
                <a:gd name="connsiteX4" fmla="*/ 2787437 w 3977968"/>
                <a:gd name="connsiteY4" fmla="*/ 1222218 h 1222218"/>
                <a:gd name="connsiteX5" fmla="*/ 0 w 3977968"/>
                <a:gd name="connsiteY5" fmla="*/ 618156 h 1222218"/>
                <a:gd name="connsiteX6" fmla="*/ 355914 w 3977968"/>
                <a:gd name="connsiteY6" fmla="*/ 254527 h 1222218"/>
                <a:gd name="connsiteX0" fmla="*/ 355914 w 6389330"/>
                <a:gd name="connsiteY0" fmla="*/ 254527 h 1222218"/>
                <a:gd name="connsiteX1" fmla="*/ 976745 w 6389330"/>
                <a:gd name="connsiteY1" fmla="*/ 0 h 1222218"/>
                <a:gd name="connsiteX2" fmla="*/ 3819532 w 6389330"/>
                <a:gd name="connsiteY2" fmla="*/ 0 h 1222218"/>
                <a:gd name="connsiteX3" fmla="*/ 6389330 w 6389330"/>
                <a:gd name="connsiteY3" fmla="*/ 420110 h 1222218"/>
                <a:gd name="connsiteX4" fmla="*/ 2787437 w 6389330"/>
                <a:gd name="connsiteY4" fmla="*/ 1222218 h 1222218"/>
                <a:gd name="connsiteX5" fmla="*/ 0 w 6389330"/>
                <a:gd name="connsiteY5" fmla="*/ 618156 h 1222218"/>
                <a:gd name="connsiteX6" fmla="*/ 355914 w 6389330"/>
                <a:gd name="connsiteY6" fmla="*/ 254527 h 1222218"/>
                <a:gd name="connsiteX0" fmla="*/ 355914 w 6430894"/>
                <a:gd name="connsiteY0" fmla="*/ 254527 h 1222218"/>
                <a:gd name="connsiteX1" fmla="*/ 976745 w 6430894"/>
                <a:gd name="connsiteY1" fmla="*/ 0 h 1222218"/>
                <a:gd name="connsiteX2" fmla="*/ 3819532 w 6430894"/>
                <a:gd name="connsiteY2" fmla="*/ 0 h 1222218"/>
                <a:gd name="connsiteX3" fmla="*/ 6430894 w 6430894"/>
                <a:gd name="connsiteY3" fmla="*/ 394133 h 1222218"/>
                <a:gd name="connsiteX4" fmla="*/ 2787437 w 6430894"/>
                <a:gd name="connsiteY4" fmla="*/ 1222218 h 1222218"/>
                <a:gd name="connsiteX5" fmla="*/ 0 w 6430894"/>
                <a:gd name="connsiteY5" fmla="*/ 618156 h 1222218"/>
                <a:gd name="connsiteX6" fmla="*/ 355914 w 6430894"/>
                <a:gd name="connsiteY6" fmla="*/ 254527 h 1222218"/>
                <a:gd name="connsiteX0" fmla="*/ 366305 w 6441285"/>
                <a:gd name="connsiteY0" fmla="*/ 254527 h 1222218"/>
                <a:gd name="connsiteX1" fmla="*/ 987136 w 6441285"/>
                <a:gd name="connsiteY1" fmla="*/ 0 h 1222218"/>
                <a:gd name="connsiteX2" fmla="*/ 3829923 w 6441285"/>
                <a:gd name="connsiteY2" fmla="*/ 0 h 1222218"/>
                <a:gd name="connsiteX3" fmla="*/ 6441285 w 6441285"/>
                <a:gd name="connsiteY3" fmla="*/ 394133 h 1222218"/>
                <a:gd name="connsiteX4" fmla="*/ 2797828 w 6441285"/>
                <a:gd name="connsiteY4" fmla="*/ 1222218 h 1222218"/>
                <a:gd name="connsiteX5" fmla="*/ 0 w 6441285"/>
                <a:gd name="connsiteY5" fmla="*/ 618156 h 1222218"/>
                <a:gd name="connsiteX6" fmla="*/ 366305 w 6441285"/>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018309 w 6472458"/>
                <a:gd name="connsiteY1" fmla="*/ 0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9076 h 1226767"/>
                <a:gd name="connsiteX1" fmla="*/ 1844386 w 6472458"/>
                <a:gd name="connsiteY1" fmla="*/ 40917 h 1226767"/>
                <a:gd name="connsiteX2" fmla="*/ 3861096 w 6472458"/>
                <a:gd name="connsiteY2" fmla="*/ 4549 h 1226767"/>
                <a:gd name="connsiteX3" fmla="*/ 6472458 w 6472458"/>
                <a:gd name="connsiteY3" fmla="*/ 398682 h 1226767"/>
                <a:gd name="connsiteX4" fmla="*/ 2829001 w 6472458"/>
                <a:gd name="connsiteY4" fmla="*/ 1226767 h 1226767"/>
                <a:gd name="connsiteX5" fmla="*/ 0 w 6472458"/>
                <a:gd name="connsiteY5" fmla="*/ 617510 h 1226767"/>
                <a:gd name="connsiteX6" fmla="*/ 397478 w 6472458"/>
                <a:gd name="connsiteY6" fmla="*/ 259076 h 1226767"/>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54527 h 1222218"/>
                <a:gd name="connsiteX1" fmla="*/ 1844386 w 6472458"/>
                <a:gd name="connsiteY1" fmla="*/ 36368 h 1222218"/>
                <a:gd name="connsiteX2" fmla="*/ 3861096 w 6472458"/>
                <a:gd name="connsiteY2" fmla="*/ 0 h 1222218"/>
                <a:gd name="connsiteX3" fmla="*/ 6472458 w 6472458"/>
                <a:gd name="connsiteY3" fmla="*/ 394133 h 1222218"/>
                <a:gd name="connsiteX4" fmla="*/ 2829001 w 6472458"/>
                <a:gd name="connsiteY4" fmla="*/ 1222218 h 1222218"/>
                <a:gd name="connsiteX5" fmla="*/ 0 w 6472458"/>
                <a:gd name="connsiteY5" fmla="*/ 612961 h 1222218"/>
                <a:gd name="connsiteX6" fmla="*/ 397478 w 6472458"/>
                <a:gd name="connsiteY6" fmla="*/ 254527 h 1222218"/>
                <a:gd name="connsiteX0" fmla="*/ 397478 w 6472458"/>
                <a:gd name="connsiteY0" fmla="*/ 266730 h 1234421"/>
                <a:gd name="connsiteX1" fmla="*/ 1844386 w 6472458"/>
                <a:gd name="connsiteY1" fmla="*/ 48571 h 1234421"/>
                <a:gd name="connsiteX2" fmla="*/ 3861096 w 6472458"/>
                <a:gd name="connsiteY2" fmla="*/ 12203 h 1234421"/>
                <a:gd name="connsiteX3" fmla="*/ 6472458 w 6472458"/>
                <a:gd name="connsiteY3" fmla="*/ 406336 h 1234421"/>
                <a:gd name="connsiteX4" fmla="*/ 2829001 w 6472458"/>
                <a:gd name="connsiteY4" fmla="*/ 1234421 h 1234421"/>
                <a:gd name="connsiteX5" fmla="*/ 0 w 6472458"/>
                <a:gd name="connsiteY5" fmla="*/ 625164 h 1234421"/>
                <a:gd name="connsiteX6" fmla="*/ 397478 w 6472458"/>
                <a:gd name="connsiteY6" fmla="*/ 266730 h 1234421"/>
                <a:gd name="connsiteX0" fmla="*/ 369769 w 6444749"/>
                <a:gd name="connsiteY0" fmla="*/ 266730 h 1234421"/>
                <a:gd name="connsiteX1" fmla="*/ 1816677 w 6444749"/>
                <a:gd name="connsiteY1" fmla="*/ 48571 h 1234421"/>
                <a:gd name="connsiteX2" fmla="*/ 3833387 w 6444749"/>
                <a:gd name="connsiteY2" fmla="*/ 12203 h 1234421"/>
                <a:gd name="connsiteX3" fmla="*/ 6444749 w 6444749"/>
                <a:gd name="connsiteY3" fmla="*/ 406336 h 1234421"/>
                <a:gd name="connsiteX4" fmla="*/ 2801292 w 6444749"/>
                <a:gd name="connsiteY4" fmla="*/ 1234421 h 1234421"/>
                <a:gd name="connsiteX5" fmla="*/ 0 w 6444749"/>
                <a:gd name="connsiteY5" fmla="*/ 630705 h 1234421"/>
                <a:gd name="connsiteX6" fmla="*/ 369769 w 6444749"/>
                <a:gd name="connsiteY6" fmla="*/ 266730 h 1234421"/>
                <a:gd name="connsiteX0" fmla="*/ 369769 w 6444749"/>
                <a:gd name="connsiteY0" fmla="*/ 266730 h 1472719"/>
                <a:gd name="connsiteX1" fmla="*/ 1816677 w 6444749"/>
                <a:gd name="connsiteY1" fmla="*/ 48571 h 1472719"/>
                <a:gd name="connsiteX2" fmla="*/ 3833387 w 6444749"/>
                <a:gd name="connsiteY2" fmla="*/ 12203 h 1472719"/>
                <a:gd name="connsiteX3" fmla="*/ 6444749 w 6444749"/>
                <a:gd name="connsiteY3" fmla="*/ 406336 h 1472719"/>
                <a:gd name="connsiteX4" fmla="*/ 3627023 w 6444749"/>
                <a:gd name="connsiteY4" fmla="*/ 1472719 h 1472719"/>
                <a:gd name="connsiteX5" fmla="*/ 0 w 6444749"/>
                <a:gd name="connsiteY5" fmla="*/ 630705 h 1472719"/>
                <a:gd name="connsiteX6" fmla="*/ 369769 w 6444749"/>
                <a:gd name="connsiteY6" fmla="*/ 266730 h 1472719"/>
                <a:gd name="connsiteX0" fmla="*/ 375311 w 6450291"/>
                <a:gd name="connsiteY0" fmla="*/ 266730 h 1472719"/>
                <a:gd name="connsiteX1" fmla="*/ 1822219 w 6450291"/>
                <a:gd name="connsiteY1" fmla="*/ 48571 h 1472719"/>
                <a:gd name="connsiteX2" fmla="*/ 3838929 w 6450291"/>
                <a:gd name="connsiteY2" fmla="*/ 12203 h 1472719"/>
                <a:gd name="connsiteX3" fmla="*/ 6450291 w 6450291"/>
                <a:gd name="connsiteY3" fmla="*/ 406336 h 1472719"/>
                <a:gd name="connsiteX4" fmla="*/ 3632565 w 6450291"/>
                <a:gd name="connsiteY4" fmla="*/ 1472719 h 1472719"/>
                <a:gd name="connsiteX5" fmla="*/ 0 w 6450291"/>
                <a:gd name="connsiteY5" fmla="*/ 636246 h 1472719"/>
                <a:gd name="connsiteX6" fmla="*/ 375311 w 6450291"/>
                <a:gd name="connsiteY6" fmla="*/ 266730 h 1472719"/>
                <a:gd name="connsiteX0" fmla="*/ 120581 w 6539153"/>
                <a:gd name="connsiteY0" fmla="*/ 69271 h 1502474"/>
                <a:gd name="connsiteX1" fmla="*/ 1911081 w 6539153"/>
                <a:gd name="connsiteY1" fmla="*/ 78326 h 1502474"/>
                <a:gd name="connsiteX2" fmla="*/ 3927791 w 6539153"/>
                <a:gd name="connsiteY2" fmla="*/ 41958 h 1502474"/>
                <a:gd name="connsiteX3" fmla="*/ 6539153 w 6539153"/>
                <a:gd name="connsiteY3" fmla="*/ 436091 h 1502474"/>
                <a:gd name="connsiteX4" fmla="*/ 3721427 w 6539153"/>
                <a:gd name="connsiteY4" fmla="*/ 1502474 h 1502474"/>
                <a:gd name="connsiteX5" fmla="*/ 88862 w 6539153"/>
                <a:gd name="connsiteY5" fmla="*/ 666001 h 1502474"/>
                <a:gd name="connsiteX6" fmla="*/ 120581 w 6539153"/>
                <a:gd name="connsiteY6" fmla="*/ 69271 h 1502474"/>
                <a:gd name="connsiteX0" fmla="*/ 143232 w 6561804"/>
                <a:gd name="connsiteY0" fmla="*/ 69271 h 1502474"/>
                <a:gd name="connsiteX1" fmla="*/ 1933732 w 6561804"/>
                <a:gd name="connsiteY1" fmla="*/ 78326 h 1502474"/>
                <a:gd name="connsiteX2" fmla="*/ 3950442 w 6561804"/>
                <a:gd name="connsiteY2" fmla="*/ 41958 h 1502474"/>
                <a:gd name="connsiteX3" fmla="*/ 6561804 w 6561804"/>
                <a:gd name="connsiteY3" fmla="*/ 436091 h 1502474"/>
                <a:gd name="connsiteX4" fmla="*/ 3744078 w 6561804"/>
                <a:gd name="connsiteY4" fmla="*/ 1502474 h 1502474"/>
                <a:gd name="connsiteX5" fmla="*/ 111513 w 6561804"/>
                <a:gd name="connsiteY5" fmla="*/ 666001 h 1502474"/>
                <a:gd name="connsiteX6" fmla="*/ 143232 w 6561804"/>
                <a:gd name="connsiteY6" fmla="*/ 69271 h 1502474"/>
                <a:gd name="connsiteX0" fmla="*/ 31719 w 6450291"/>
                <a:gd name="connsiteY0" fmla="*/ 69271 h 1502474"/>
                <a:gd name="connsiteX1" fmla="*/ 1822219 w 6450291"/>
                <a:gd name="connsiteY1" fmla="*/ 78326 h 1502474"/>
                <a:gd name="connsiteX2" fmla="*/ 3838929 w 6450291"/>
                <a:gd name="connsiteY2" fmla="*/ 41958 h 1502474"/>
                <a:gd name="connsiteX3" fmla="*/ 6450291 w 6450291"/>
                <a:gd name="connsiteY3" fmla="*/ 436091 h 1502474"/>
                <a:gd name="connsiteX4" fmla="*/ 3632565 w 6450291"/>
                <a:gd name="connsiteY4" fmla="*/ 1502474 h 1502474"/>
                <a:gd name="connsiteX5" fmla="*/ 0 w 6450291"/>
                <a:gd name="connsiteY5" fmla="*/ 666001 h 1502474"/>
                <a:gd name="connsiteX6" fmla="*/ 31719 w 6450291"/>
                <a:gd name="connsiteY6" fmla="*/ 69271 h 1502474"/>
                <a:gd name="connsiteX0" fmla="*/ 652403 w 6450291"/>
                <a:gd name="connsiteY0" fmla="*/ 19632 h 2079061"/>
                <a:gd name="connsiteX1" fmla="*/ 1822219 w 6450291"/>
                <a:gd name="connsiteY1" fmla="*/ 654913 h 2079061"/>
                <a:gd name="connsiteX2" fmla="*/ 3838929 w 6450291"/>
                <a:gd name="connsiteY2" fmla="*/ 618545 h 2079061"/>
                <a:gd name="connsiteX3" fmla="*/ 6450291 w 6450291"/>
                <a:gd name="connsiteY3" fmla="*/ 1012678 h 2079061"/>
                <a:gd name="connsiteX4" fmla="*/ 3632565 w 6450291"/>
                <a:gd name="connsiteY4" fmla="*/ 2079061 h 2079061"/>
                <a:gd name="connsiteX5" fmla="*/ 0 w 6450291"/>
                <a:gd name="connsiteY5" fmla="*/ 1242588 h 2079061"/>
                <a:gd name="connsiteX6" fmla="*/ 652403 w 6450291"/>
                <a:gd name="connsiteY6" fmla="*/ 19632 h 2079061"/>
                <a:gd name="connsiteX0" fmla="*/ 4010 w 6450291"/>
                <a:gd name="connsiteY0" fmla="*/ 79589 h 1479541"/>
                <a:gd name="connsiteX1" fmla="*/ 1822219 w 6450291"/>
                <a:gd name="connsiteY1" fmla="*/ 55393 h 1479541"/>
                <a:gd name="connsiteX2" fmla="*/ 3838929 w 6450291"/>
                <a:gd name="connsiteY2" fmla="*/ 19025 h 1479541"/>
                <a:gd name="connsiteX3" fmla="*/ 6450291 w 6450291"/>
                <a:gd name="connsiteY3" fmla="*/ 413158 h 1479541"/>
                <a:gd name="connsiteX4" fmla="*/ 3632565 w 6450291"/>
                <a:gd name="connsiteY4" fmla="*/ 1479541 h 1479541"/>
                <a:gd name="connsiteX5" fmla="*/ 0 w 6450291"/>
                <a:gd name="connsiteY5" fmla="*/ 643068 h 1479541"/>
                <a:gd name="connsiteX6" fmla="*/ 4010 w 6450291"/>
                <a:gd name="connsiteY6" fmla="*/ 79589 h 1479541"/>
                <a:gd name="connsiteX0" fmla="*/ 4010 w 6450291"/>
                <a:gd name="connsiteY0" fmla="*/ 79589 h 1479541"/>
                <a:gd name="connsiteX1" fmla="*/ 1822219 w 6450291"/>
                <a:gd name="connsiteY1" fmla="*/ 55393 h 1479541"/>
                <a:gd name="connsiteX2" fmla="*/ 3838929 w 6450291"/>
                <a:gd name="connsiteY2" fmla="*/ 19025 h 1479541"/>
                <a:gd name="connsiteX3" fmla="*/ 6450291 w 6450291"/>
                <a:gd name="connsiteY3" fmla="*/ 413158 h 1479541"/>
                <a:gd name="connsiteX4" fmla="*/ 3632565 w 6450291"/>
                <a:gd name="connsiteY4" fmla="*/ 1479541 h 1479541"/>
                <a:gd name="connsiteX5" fmla="*/ 0 w 6450291"/>
                <a:gd name="connsiteY5" fmla="*/ 643068 h 1479541"/>
                <a:gd name="connsiteX6" fmla="*/ 4010 w 6450291"/>
                <a:gd name="connsiteY6" fmla="*/ 79589 h 1479541"/>
                <a:gd name="connsiteX0" fmla="*/ 4010 w 4083595"/>
                <a:gd name="connsiteY0" fmla="*/ 187908 h 1587860"/>
                <a:gd name="connsiteX1" fmla="*/ 1822219 w 4083595"/>
                <a:gd name="connsiteY1" fmla="*/ 163712 h 1587860"/>
                <a:gd name="connsiteX2" fmla="*/ 3838929 w 4083595"/>
                <a:gd name="connsiteY2" fmla="*/ 127344 h 1587860"/>
                <a:gd name="connsiteX3" fmla="*/ 3684924 w 4083595"/>
                <a:gd name="connsiteY3" fmla="*/ 39339 h 1587860"/>
                <a:gd name="connsiteX4" fmla="*/ 3632565 w 4083595"/>
                <a:gd name="connsiteY4" fmla="*/ 1587860 h 1587860"/>
                <a:gd name="connsiteX5" fmla="*/ 0 w 4083595"/>
                <a:gd name="connsiteY5" fmla="*/ 751387 h 1587860"/>
                <a:gd name="connsiteX6" fmla="*/ 4010 w 4083595"/>
                <a:gd name="connsiteY6" fmla="*/ 187908 h 1587860"/>
                <a:gd name="connsiteX0" fmla="*/ 4010 w 3684924"/>
                <a:gd name="connsiteY0" fmla="*/ 190753 h 1590705"/>
                <a:gd name="connsiteX1" fmla="*/ 1822219 w 3684924"/>
                <a:gd name="connsiteY1" fmla="*/ 166557 h 1590705"/>
                <a:gd name="connsiteX2" fmla="*/ 2580937 w 3684924"/>
                <a:gd name="connsiteY2" fmla="*/ 108022 h 1590705"/>
                <a:gd name="connsiteX3" fmla="*/ 3684924 w 3684924"/>
                <a:gd name="connsiteY3" fmla="*/ 42184 h 1590705"/>
                <a:gd name="connsiteX4" fmla="*/ 3632565 w 3684924"/>
                <a:gd name="connsiteY4" fmla="*/ 1590705 h 1590705"/>
                <a:gd name="connsiteX5" fmla="*/ 0 w 3684924"/>
                <a:gd name="connsiteY5" fmla="*/ 754232 h 1590705"/>
                <a:gd name="connsiteX6" fmla="*/ 4010 w 3684924"/>
                <a:gd name="connsiteY6" fmla="*/ 190753 h 1590705"/>
                <a:gd name="connsiteX0" fmla="*/ 4010 w 3662756"/>
                <a:gd name="connsiteY0" fmla="*/ 92835 h 1492787"/>
                <a:gd name="connsiteX1" fmla="*/ 1822219 w 3662756"/>
                <a:gd name="connsiteY1" fmla="*/ 68639 h 1492787"/>
                <a:gd name="connsiteX2" fmla="*/ 2580937 w 3662756"/>
                <a:gd name="connsiteY2" fmla="*/ 10104 h 1492787"/>
                <a:gd name="connsiteX3" fmla="*/ 3662756 w 3662756"/>
                <a:gd name="connsiteY3" fmla="*/ 260150 h 1492787"/>
                <a:gd name="connsiteX4" fmla="*/ 3632565 w 3662756"/>
                <a:gd name="connsiteY4" fmla="*/ 1492787 h 1492787"/>
                <a:gd name="connsiteX5" fmla="*/ 0 w 3662756"/>
                <a:gd name="connsiteY5" fmla="*/ 656314 h 1492787"/>
                <a:gd name="connsiteX6" fmla="*/ 4010 w 3662756"/>
                <a:gd name="connsiteY6" fmla="*/ 92835 h 1492787"/>
                <a:gd name="connsiteX0" fmla="*/ 4010 w 3845636"/>
                <a:gd name="connsiteY0" fmla="*/ 92835 h 1492787"/>
                <a:gd name="connsiteX1" fmla="*/ 1822219 w 3845636"/>
                <a:gd name="connsiteY1" fmla="*/ 68639 h 1492787"/>
                <a:gd name="connsiteX2" fmla="*/ 2580937 w 3845636"/>
                <a:gd name="connsiteY2" fmla="*/ 10104 h 1492787"/>
                <a:gd name="connsiteX3" fmla="*/ 3845636 w 3845636"/>
                <a:gd name="connsiteY3" fmla="*/ 753372 h 1492787"/>
                <a:gd name="connsiteX4" fmla="*/ 3632565 w 3845636"/>
                <a:gd name="connsiteY4" fmla="*/ 1492787 h 1492787"/>
                <a:gd name="connsiteX5" fmla="*/ 0 w 3845636"/>
                <a:gd name="connsiteY5" fmla="*/ 656314 h 1492787"/>
                <a:gd name="connsiteX6" fmla="*/ 4010 w 3845636"/>
                <a:gd name="connsiteY6" fmla="*/ 92835 h 1492787"/>
                <a:gd name="connsiteX0" fmla="*/ 4010 w 4023550"/>
                <a:gd name="connsiteY0" fmla="*/ 79589 h 1479541"/>
                <a:gd name="connsiteX1" fmla="*/ 1822219 w 4023550"/>
                <a:gd name="connsiteY1" fmla="*/ 55393 h 1479541"/>
                <a:gd name="connsiteX2" fmla="*/ 3750260 w 4023550"/>
                <a:gd name="connsiteY2" fmla="*/ 235156 h 1479541"/>
                <a:gd name="connsiteX3" fmla="*/ 3845636 w 4023550"/>
                <a:gd name="connsiteY3" fmla="*/ 740126 h 1479541"/>
                <a:gd name="connsiteX4" fmla="*/ 3632565 w 4023550"/>
                <a:gd name="connsiteY4" fmla="*/ 1479541 h 1479541"/>
                <a:gd name="connsiteX5" fmla="*/ 0 w 4023550"/>
                <a:gd name="connsiteY5" fmla="*/ 643068 h 1479541"/>
                <a:gd name="connsiteX6" fmla="*/ 4010 w 4023550"/>
                <a:gd name="connsiteY6" fmla="*/ 79589 h 1479541"/>
                <a:gd name="connsiteX0" fmla="*/ 4010 w 3845636"/>
                <a:gd name="connsiteY0" fmla="*/ 79589 h 1479541"/>
                <a:gd name="connsiteX1" fmla="*/ 1822219 w 3845636"/>
                <a:gd name="connsiteY1" fmla="*/ 55393 h 1479541"/>
                <a:gd name="connsiteX2" fmla="*/ 3750260 w 3845636"/>
                <a:gd name="connsiteY2" fmla="*/ 235156 h 1479541"/>
                <a:gd name="connsiteX3" fmla="*/ 3845636 w 3845636"/>
                <a:gd name="connsiteY3" fmla="*/ 740126 h 1479541"/>
                <a:gd name="connsiteX4" fmla="*/ 3632565 w 3845636"/>
                <a:gd name="connsiteY4" fmla="*/ 1479541 h 1479541"/>
                <a:gd name="connsiteX5" fmla="*/ 0 w 3845636"/>
                <a:gd name="connsiteY5" fmla="*/ 643068 h 1479541"/>
                <a:gd name="connsiteX6" fmla="*/ 4010 w 3845636"/>
                <a:gd name="connsiteY6" fmla="*/ 79589 h 1479541"/>
                <a:gd name="connsiteX0" fmla="*/ 4010 w 3845636"/>
                <a:gd name="connsiteY0" fmla="*/ 79589 h 1479541"/>
                <a:gd name="connsiteX1" fmla="*/ 1822219 w 3845636"/>
                <a:gd name="connsiteY1" fmla="*/ 55393 h 1479541"/>
                <a:gd name="connsiteX2" fmla="*/ 3750260 w 3845636"/>
                <a:gd name="connsiteY2" fmla="*/ 235156 h 1479541"/>
                <a:gd name="connsiteX3" fmla="*/ 3845636 w 3845636"/>
                <a:gd name="connsiteY3" fmla="*/ 740126 h 1479541"/>
                <a:gd name="connsiteX4" fmla="*/ 3632565 w 3845636"/>
                <a:gd name="connsiteY4" fmla="*/ 1479541 h 1479541"/>
                <a:gd name="connsiteX5" fmla="*/ 0 w 3845636"/>
                <a:gd name="connsiteY5" fmla="*/ 643068 h 1479541"/>
                <a:gd name="connsiteX6" fmla="*/ 4010 w 3845636"/>
                <a:gd name="connsiteY6" fmla="*/ 79589 h 1479541"/>
                <a:gd name="connsiteX0" fmla="*/ 4010 w 3855603"/>
                <a:gd name="connsiteY0" fmla="*/ 79589 h 1479541"/>
                <a:gd name="connsiteX1" fmla="*/ 1822219 w 3855603"/>
                <a:gd name="connsiteY1" fmla="*/ 55393 h 1479541"/>
                <a:gd name="connsiteX2" fmla="*/ 3750260 w 3855603"/>
                <a:gd name="connsiteY2" fmla="*/ 235156 h 1479541"/>
                <a:gd name="connsiteX3" fmla="*/ 3845636 w 3855603"/>
                <a:gd name="connsiteY3" fmla="*/ 740126 h 1479541"/>
                <a:gd name="connsiteX4" fmla="*/ 3632565 w 3855603"/>
                <a:gd name="connsiteY4" fmla="*/ 1479541 h 1479541"/>
                <a:gd name="connsiteX5" fmla="*/ 0 w 3855603"/>
                <a:gd name="connsiteY5" fmla="*/ 643068 h 1479541"/>
                <a:gd name="connsiteX6" fmla="*/ 4010 w 3855603"/>
                <a:gd name="connsiteY6" fmla="*/ 79589 h 1479541"/>
                <a:gd name="connsiteX0" fmla="*/ 4010 w 3871521"/>
                <a:gd name="connsiteY0" fmla="*/ 79589 h 1479541"/>
                <a:gd name="connsiteX1" fmla="*/ 1822219 w 3871521"/>
                <a:gd name="connsiteY1" fmla="*/ 55393 h 1479541"/>
                <a:gd name="connsiteX2" fmla="*/ 3750260 w 3871521"/>
                <a:gd name="connsiteY2" fmla="*/ 235156 h 1479541"/>
                <a:gd name="connsiteX3" fmla="*/ 3845636 w 3871521"/>
                <a:gd name="connsiteY3" fmla="*/ 740126 h 1479541"/>
                <a:gd name="connsiteX4" fmla="*/ 3632565 w 3871521"/>
                <a:gd name="connsiteY4" fmla="*/ 1479541 h 1479541"/>
                <a:gd name="connsiteX5" fmla="*/ 0 w 3871521"/>
                <a:gd name="connsiteY5" fmla="*/ 643068 h 1479541"/>
                <a:gd name="connsiteX6" fmla="*/ 4010 w 3871521"/>
                <a:gd name="connsiteY6" fmla="*/ 79589 h 1479541"/>
                <a:gd name="connsiteX0" fmla="*/ 4010 w 3871521"/>
                <a:gd name="connsiteY0" fmla="*/ 79589 h 1479541"/>
                <a:gd name="connsiteX1" fmla="*/ 1822219 w 3871521"/>
                <a:gd name="connsiteY1" fmla="*/ 55393 h 1479541"/>
                <a:gd name="connsiteX2" fmla="*/ 3811220 w 3871521"/>
                <a:gd name="connsiteY2" fmla="*/ 623083 h 1479541"/>
                <a:gd name="connsiteX3" fmla="*/ 3845636 w 3871521"/>
                <a:gd name="connsiteY3" fmla="*/ 740126 h 1479541"/>
                <a:gd name="connsiteX4" fmla="*/ 3632565 w 3871521"/>
                <a:gd name="connsiteY4" fmla="*/ 1479541 h 1479541"/>
                <a:gd name="connsiteX5" fmla="*/ 0 w 3871521"/>
                <a:gd name="connsiteY5" fmla="*/ 643068 h 1479541"/>
                <a:gd name="connsiteX6" fmla="*/ 4010 w 3871521"/>
                <a:gd name="connsiteY6" fmla="*/ 79589 h 1479541"/>
                <a:gd name="connsiteX0" fmla="*/ 4010 w 3880537"/>
                <a:gd name="connsiteY0" fmla="*/ 79589 h 1479541"/>
                <a:gd name="connsiteX1" fmla="*/ 1822219 w 3880537"/>
                <a:gd name="connsiteY1" fmla="*/ 55393 h 1479541"/>
                <a:gd name="connsiteX2" fmla="*/ 3811220 w 3880537"/>
                <a:gd name="connsiteY2" fmla="*/ 623083 h 1479541"/>
                <a:gd name="connsiteX3" fmla="*/ 3856720 w 3880537"/>
                <a:gd name="connsiteY3" fmla="*/ 1039385 h 1479541"/>
                <a:gd name="connsiteX4" fmla="*/ 3632565 w 3880537"/>
                <a:gd name="connsiteY4" fmla="*/ 1479541 h 1479541"/>
                <a:gd name="connsiteX5" fmla="*/ 0 w 3880537"/>
                <a:gd name="connsiteY5" fmla="*/ 643068 h 1479541"/>
                <a:gd name="connsiteX6" fmla="*/ 4010 w 3880537"/>
                <a:gd name="connsiteY6" fmla="*/ 79589 h 1479541"/>
                <a:gd name="connsiteX0" fmla="*/ 4010 w 3880537"/>
                <a:gd name="connsiteY0" fmla="*/ 24279 h 1424231"/>
                <a:gd name="connsiteX1" fmla="*/ 2182437 w 3880537"/>
                <a:gd name="connsiteY1" fmla="*/ 493305 h 1424231"/>
                <a:gd name="connsiteX2" fmla="*/ 3811220 w 3880537"/>
                <a:gd name="connsiteY2" fmla="*/ 567773 h 1424231"/>
                <a:gd name="connsiteX3" fmla="*/ 3856720 w 3880537"/>
                <a:gd name="connsiteY3" fmla="*/ 984075 h 1424231"/>
                <a:gd name="connsiteX4" fmla="*/ 3632565 w 3880537"/>
                <a:gd name="connsiteY4" fmla="*/ 1424231 h 1424231"/>
                <a:gd name="connsiteX5" fmla="*/ 0 w 3880537"/>
                <a:gd name="connsiteY5" fmla="*/ 587758 h 1424231"/>
                <a:gd name="connsiteX6" fmla="*/ 4010 w 3880537"/>
                <a:gd name="connsiteY6" fmla="*/ 24279 h 1424231"/>
                <a:gd name="connsiteX0" fmla="*/ 4010 w 3880537"/>
                <a:gd name="connsiteY0" fmla="*/ 26471 h 1426423"/>
                <a:gd name="connsiteX1" fmla="*/ 2182437 w 3880537"/>
                <a:gd name="connsiteY1" fmla="*/ 495497 h 1426423"/>
                <a:gd name="connsiteX2" fmla="*/ 3811220 w 3880537"/>
                <a:gd name="connsiteY2" fmla="*/ 569965 h 1426423"/>
                <a:gd name="connsiteX3" fmla="*/ 3856720 w 3880537"/>
                <a:gd name="connsiteY3" fmla="*/ 986267 h 1426423"/>
                <a:gd name="connsiteX4" fmla="*/ 3632565 w 3880537"/>
                <a:gd name="connsiteY4" fmla="*/ 1426423 h 1426423"/>
                <a:gd name="connsiteX5" fmla="*/ 0 w 3880537"/>
                <a:gd name="connsiteY5" fmla="*/ 589950 h 1426423"/>
                <a:gd name="connsiteX6" fmla="*/ 4010 w 3880537"/>
                <a:gd name="connsiteY6" fmla="*/ 26471 h 1426423"/>
                <a:gd name="connsiteX0" fmla="*/ 4010 w 3880537"/>
                <a:gd name="connsiteY0" fmla="*/ 26471 h 1426423"/>
                <a:gd name="connsiteX1" fmla="*/ 2182437 w 3880537"/>
                <a:gd name="connsiteY1" fmla="*/ 495497 h 1426423"/>
                <a:gd name="connsiteX2" fmla="*/ 3811220 w 3880537"/>
                <a:gd name="connsiteY2" fmla="*/ 569965 h 1426423"/>
                <a:gd name="connsiteX3" fmla="*/ 3856720 w 3880537"/>
                <a:gd name="connsiteY3" fmla="*/ 986267 h 1426423"/>
                <a:gd name="connsiteX4" fmla="*/ 3632565 w 3880537"/>
                <a:gd name="connsiteY4" fmla="*/ 1426423 h 1426423"/>
                <a:gd name="connsiteX5" fmla="*/ 0 w 3880537"/>
                <a:gd name="connsiteY5" fmla="*/ 589950 h 1426423"/>
                <a:gd name="connsiteX6" fmla="*/ 4010 w 3880537"/>
                <a:gd name="connsiteY6" fmla="*/ 26471 h 1426423"/>
                <a:gd name="connsiteX0" fmla="*/ 4010 w 3880537"/>
                <a:gd name="connsiteY0" fmla="*/ 26471 h 1426423"/>
                <a:gd name="connsiteX1" fmla="*/ 2182437 w 3880537"/>
                <a:gd name="connsiteY1" fmla="*/ 495497 h 1426423"/>
                <a:gd name="connsiteX2" fmla="*/ 3861096 w 3880537"/>
                <a:gd name="connsiteY2" fmla="*/ 741761 h 1426423"/>
                <a:gd name="connsiteX3" fmla="*/ 3856720 w 3880537"/>
                <a:gd name="connsiteY3" fmla="*/ 986267 h 1426423"/>
                <a:gd name="connsiteX4" fmla="*/ 3632565 w 3880537"/>
                <a:gd name="connsiteY4" fmla="*/ 1426423 h 1426423"/>
                <a:gd name="connsiteX5" fmla="*/ 0 w 3880537"/>
                <a:gd name="connsiteY5" fmla="*/ 589950 h 1426423"/>
                <a:gd name="connsiteX6" fmla="*/ 4010 w 3880537"/>
                <a:gd name="connsiteY6" fmla="*/ 26471 h 1426423"/>
                <a:gd name="connsiteX0" fmla="*/ 4010 w 3874734"/>
                <a:gd name="connsiteY0" fmla="*/ 26471 h 1426423"/>
                <a:gd name="connsiteX1" fmla="*/ 2182437 w 3874734"/>
                <a:gd name="connsiteY1" fmla="*/ 495497 h 1426423"/>
                <a:gd name="connsiteX2" fmla="*/ 3861096 w 3874734"/>
                <a:gd name="connsiteY2" fmla="*/ 741761 h 1426423"/>
                <a:gd name="connsiteX3" fmla="*/ 3856720 w 3874734"/>
                <a:gd name="connsiteY3" fmla="*/ 986267 h 1426423"/>
                <a:gd name="connsiteX4" fmla="*/ 3632565 w 3874734"/>
                <a:gd name="connsiteY4" fmla="*/ 1426423 h 1426423"/>
                <a:gd name="connsiteX5" fmla="*/ 0 w 3874734"/>
                <a:gd name="connsiteY5" fmla="*/ 589950 h 1426423"/>
                <a:gd name="connsiteX6" fmla="*/ 4010 w 3874734"/>
                <a:gd name="connsiteY6" fmla="*/ 26471 h 1426423"/>
                <a:gd name="connsiteX0" fmla="*/ 4010 w 3871884"/>
                <a:gd name="connsiteY0" fmla="*/ 26471 h 1426423"/>
                <a:gd name="connsiteX1" fmla="*/ 2182437 w 3871884"/>
                <a:gd name="connsiteY1" fmla="*/ 495497 h 1426423"/>
                <a:gd name="connsiteX2" fmla="*/ 3861096 w 3871884"/>
                <a:gd name="connsiteY2" fmla="*/ 741761 h 1426423"/>
                <a:gd name="connsiteX3" fmla="*/ 3856720 w 3871884"/>
                <a:gd name="connsiteY3" fmla="*/ 986267 h 1426423"/>
                <a:gd name="connsiteX4" fmla="*/ 3632565 w 3871884"/>
                <a:gd name="connsiteY4" fmla="*/ 1426423 h 1426423"/>
                <a:gd name="connsiteX5" fmla="*/ 0 w 3871884"/>
                <a:gd name="connsiteY5" fmla="*/ 589950 h 1426423"/>
                <a:gd name="connsiteX6" fmla="*/ 4010 w 3871884"/>
                <a:gd name="connsiteY6" fmla="*/ 26471 h 1426423"/>
                <a:gd name="connsiteX0" fmla="*/ 4010 w 3902218"/>
                <a:gd name="connsiteY0" fmla="*/ 26471 h 1426423"/>
                <a:gd name="connsiteX1" fmla="*/ 2182437 w 3902218"/>
                <a:gd name="connsiteY1" fmla="*/ 495497 h 1426423"/>
                <a:gd name="connsiteX2" fmla="*/ 3861096 w 3902218"/>
                <a:gd name="connsiteY2" fmla="*/ 741761 h 1426423"/>
                <a:gd name="connsiteX3" fmla="*/ 3856720 w 3902218"/>
                <a:gd name="connsiteY3" fmla="*/ 986267 h 1426423"/>
                <a:gd name="connsiteX4" fmla="*/ 3632565 w 3902218"/>
                <a:gd name="connsiteY4" fmla="*/ 1426423 h 1426423"/>
                <a:gd name="connsiteX5" fmla="*/ 0 w 3902218"/>
                <a:gd name="connsiteY5" fmla="*/ 589950 h 1426423"/>
                <a:gd name="connsiteX6" fmla="*/ 4010 w 3902218"/>
                <a:gd name="connsiteY6" fmla="*/ 26471 h 1426423"/>
                <a:gd name="connsiteX0" fmla="*/ 4010 w 3884401"/>
                <a:gd name="connsiteY0" fmla="*/ 26471 h 1426423"/>
                <a:gd name="connsiteX1" fmla="*/ 2182437 w 3884401"/>
                <a:gd name="connsiteY1" fmla="*/ 495497 h 1426423"/>
                <a:gd name="connsiteX2" fmla="*/ 3861096 w 3884401"/>
                <a:gd name="connsiteY2" fmla="*/ 741761 h 1426423"/>
                <a:gd name="connsiteX3" fmla="*/ 3856720 w 3884401"/>
                <a:gd name="connsiteY3" fmla="*/ 986267 h 1426423"/>
                <a:gd name="connsiteX4" fmla="*/ 3632565 w 3884401"/>
                <a:gd name="connsiteY4" fmla="*/ 1426423 h 1426423"/>
                <a:gd name="connsiteX5" fmla="*/ 0 w 3884401"/>
                <a:gd name="connsiteY5" fmla="*/ 589950 h 1426423"/>
                <a:gd name="connsiteX6" fmla="*/ 4010 w 3884401"/>
                <a:gd name="connsiteY6" fmla="*/ 26471 h 1426423"/>
                <a:gd name="connsiteX0" fmla="*/ 4010 w 3863346"/>
                <a:gd name="connsiteY0" fmla="*/ 26471 h 1426423"/>
                <a:gd name="connsiteX1" fmla="*/ 2182437 w 3863346"/>
                <a:gd name="connsiteY1" fmla="*/ 495497 h 1426423"/>
                <a:gd name="connsiteX2" fmla="*/ 3861096 w 3863346"/>
                <a:gd name="connsiteY2" fmla="*/ 741761 h 1426423"/>
                <a:gd name="connsiteX3" fmla="*/ 3856720 w 3863346"/>
                <a:gd name="connsiteY3" fmla="*/ 986267 h 1426423"/>
                <a:gd name="connsiteX4" fmla="*/ 3632565 w 3863346"/>
                <a:gd name="connsiteY4" fmla="*/ 1426423 h 1426423"/>
                <a:gd name="connsiteX5" fmla="*/ 0 w 3863346"/>
                <a:gd name="connsiteY5" fmla="*/ 589950 h 1426423"/>
                <a:gd name="connsiteX6" fmla="*/ 4010 w 3863346"/>
                <a:gd name="connsiteY6" fmla="*/ 26471 h 1426423"/>
                <a:gd name="connsiteX0" fmla="*/ 4010 w 3861096"/>
                <a:gd name="connsiteY0" fmla="*/ 26471 h 1426423"/>
                <a:gd name="connsiteX1" fmla="*/ 2182437 w 3861096"/>
                <a:gd name="connsiteY1" fmla="*/ 495497 h 1426423"/>
                <a:gd name="connsiteX2" fmla="*/ 3861096 w 3861096"/>
                <a:gd name="connsiteY2" fmla="*/ 741761 h 1426423"/>
                <a:gd name="connsiteX3" fmla="*/ 3856720 w 3861096"/>
                <a:gd name="connsiteY3" fmla="*/ 986267 h 1426423"/>
                <a:gd name="connsiteX4" fmla="*/ 3632565 w 3861096"/>
                <a:gd name="connsiteY4" fmla="*/ 1426423 h 1426423"/>
                <a:gd name="connsiteX5" fmla="*/ 0 w 3861096"/>
                <a:gd name="connsiteY5" fmla="*/ 589950 h 1426423"/>
                <a:gd name="connsiteX6" fmla="*/ 4010 w 3861096"/>
                <a:gd name="connsiteY6" fmla="*/ 26471 h 1426423"/>
                <a:gd name="connsiteX0" fmla="*/ 4010 w 3861096"/>
                <a:gd name="connsiteY0" fmla="*/ 26471 h 1426423"/>
                <a:gd name="connsiteX1" fmla="*/ 2182437 w 3861096"/>
                <a:gd name="connsiteY1" fmla="*/ 495497 h 1426423"/>
                <a:gd name="connsiteX2" fmla="*/ 3861096 w 3861096"/>
                <a:gd name="connsiteY2" fmla="*/ 741761 h 1426423"/>
                <a:gd name="connsiteX3" fmla="*/ 3856720 w 3861096"/>
                <a:gd name="connsiteY3" fmla="*/ 986267 h 1426423"/>
                <a:gd name="connsiteX4" fmla="*/ 3632565 w 3861096"/>
                <a:gd name="connsiteY4" fmla="*/ 1426423 h 1426423"/>
                <a:gd name="connsiteX5" fmla="*/ 0 w 3861096"/>
                <a:gd name="connsiteY5" fmla="*/ 589950 h 1426423"/>
                <a:gd name="connsiteX6" fmla="*/ 4010 w 3861096"/>
                <a:gd name="connsiteY6" fmla="*/ 26471 h 1426423"/>
                <a:gd name="connsiteX0" fmla="*/ 4010 w 3861096"/>
                <a:gd name="connsiteY0" fmla="*/ 26471 h 1426423"/>
                <a:gd name="connsiteX1" fmla="*/ 2182437 w 3861096"/>
                <a:gd name="connsiteY1" fmla="*/ 495497 h 1426423"/>
                <a:gd name="connsiteX2" fmla="*/ 3861096 w 3861096"/>
                <a:gd name="connsiteY2" fmla="*/ 741761 h 1426423"/>
                <a:gd name="connsiteX3" fmla="*/ 3856720 w 3861096"/>
                <a:gd name="connsiteY3" fmla="*/ 986267 h 1426423"/>
                <a:gd name="connsiteX4" fmla="*/ 3632565 w 3861096"/>
                <a:gd name="connsiteY4" fmla="*/ 1426423 h 1426423"/>
                <a:gd name="connsiteX5" fmla="*/ 0 w 3861096"/>
                <a:gd name="connsiteY5" fmla="*/ 589950 h 1426423"/>
                <a:gd name="connsiteX6" fmla="*/ 4010 w 3861096"/>
                <a:gd name="connsiteY6" fmla="*/ 26471 h 1426423"/>
                <a:gd name="connsiteX0" fmla="*/ 4010 w 3861152"/>
                <a:gd name="connsiteY0" fmla="*/ 26471 h 1426423"/>
                <a:gd name="connsiteX1" fmla="*/ 2182437 w 3861152"/>
                <a:gd name="connsiteY1" fmla="*/ 495497 h 1426423"/>
                <a:gd name="connsiteX2" fmla="*/ 3861096 w 3861152"/>
                <a:gd name="connsiteY2" fmla="*/ 741761 h 1426423"/>
                <a:gd name="connsiteX3" fmla="*/ 3856720 w 3861152"/>
                <a:gd name="connsiteY3" fmla="*/ 986267 h 1426423"/>
                <a:gd name="connsiteX4" fmla="*/ 3632565 w 3861152"/>
                <a:gd name="connsiteY4" fmla="*/ 1426423 h 1426423"/>
                <a:gd name="connsiteX5" fmla="*/ 0 w 3861152"/>
                <a:gd name="connsiteY5" fmla="*/ 589950 h 1426423"/>
                <a:gd name="connsiteX6" fmla="*/ 4010 w 3861152"/>
                <a:gd name="connsiteY6" fmla="*/ 26471 h 1426423"/>
                <a:gd name="connsiteX0" fmla="*/ 4010 w 3861152"/>
                <a:gd name="connsiteY0" fmla="*/ 26471 h 1426423"/>
                <a:gd name="connsiteX1" fmla="*/ 2182437 w 3861152"/>
                <a:gd name="connsiteY1" fmla="*/ 495497 h 1426423"/>
                <a:gd name="connsiteX2" fmla="*/ 3861096 w 3861152"/>
                <a:gd name="connsiteY2" fmla="*/ 741761 h 1426423"/>
                <a:gd name="connsiteX3" fmla="*/ 3856720 w 3861152"/>
                <a:gd name="connsiteY3" fmla="*/ 986267 h 1426423"/>
                <a:gd name="connsiteX4" fmla="*/ 3632565 w 3861152"/>
                <a:gd name="connsiteY4" fmla="*/ 1426423 h 1426423"/>
                <a:gd name="connsiteX5" fmla="*/ 0 w 3861152"/>
                <a:gd name="connsiteY5" fmla="*/ 589950 h 1426423"/>
                <a:gd name="connsiteX6" fmla="*/ 4010 w 3861152"/>
                <a:gd name="connsiteY6" fmla="*/ 26471 h 1426423"/>
                <a:gd name="connsiteX0" fmla="*/ 4010 w 3861152"/>
                <a:gd name="connsiteY0" fmla="*/ 26471 h 1426423"/>
                <a:gd name="connsiteX1" fmla="*/ 2182437 w 3861152"/>
                <a:gd name="connsiteY1" fmla="*/ 495497 h 1426423"/>
                <a:gd name="connsiteX2" fmla="*/ 3861096 w 3861152"/>
                <a:gd name="connsiteY2" fmla="*/ 741761 h 1426423"/>
                <a:gd name="connsiteX3" fmla="*/ 3856720 w 3861152"/>
                <a:gd name="connsiteY3" fmla="*/ 986267 h 1426423"/>
                <a:gd name="connsiteX4" fmla="*/ 3632565 w 3861152"/>
                <a:gd name="connsiteY4" fmla="*/ 1426423 h 1426423"/>
                <a:gd name="connsiteX5" fmla="*/ 0 w 3861152"/>
                <a:gd name="connsiteY5" fmla="*/ 589950 h 1426423"/>
                <a:gd name="connsiteX6" fmla="*/ 4010 w 3861152"/>
                <a:gd name="connsiteY6" fmla="*/ 26471 h 1426423"/>
                <a:gd name="connsiteX0" fmla="*/ 4010 w 3860644"/>
                <a:gd name="connsiteY0" fmla="*/ 26471 h 1426423"/>
                <a:gd name="connsiteX1" fmla="*/ 2182437 w 3860644"/>
                <a:gd name="connsiteY1" fmla="*/ 495497 h 1426423"/>
                <a:gd name="connsiteX2" fmla="*/ 3855554 w 3860644"/>
                <a:gd name="connsiteY2" fmla="*/ 741761 h 1426423"/>
                <a:gd name="connsiteX3" fmla="*/ 3856720 w 3860644"/>
                <a:gd name="connsiteY3" fmla="*/ 986267 h 1426423"/>
                <a:gd name="connsiteX4" fmla="*/ 3632565 w 3860644"/>
                <a:gd name="connsiteY4" fmla="*/ 1426423 h 1426423"/>
                <a:gd name="connsiteX5" fmla="*/ 0 w 3860644"/>
                <a:gd name="connsiteY5" fmla="*/ 589950 h 1426423"/>
                <a:gd name="connsiteX6" fmla="*/ 4010 w 3860644"/>
                <a:gd name="connsiteY6" fmla="*/ 26471 h 1426423"/>
                <a:gd name="connsiteX0" fmla="*/ 4010 w 3860644"/>
                <a:gd name="connsiteY0" fmla="*/ 26471 h 1426423"/>
                <a:gd name="connsiteX1" fmla="*/ 2182437 w 3860644"/>
                <a:gd name="connsiteY1" fmla="*/ 495497 h 1426423"/>
                <a:gd name="connsiteX2" fmla="*/ 3855554 w 3860644"/>
                <a:gd name="connsiteY2" fmla="*/ 741761 h 1426423"/>
                <a:gd name="connsiteX3" fmla="*/ 3856720 w 3860644"/>
                <a:gd name="connsiteY3" fmla="*/ 986267 h 1426423"/>
                <a:gd name="connsiteX4" fmla="*/ 3632565 w 3860644"/>
                <a:gd name="connsiteY4" fmla="*/ 1426423 h 1426423"/>
                <a:gd name="connsiteX5" fmla="*/ 0 w 3860644"/>
                <a:gd name="connsiteY5" fmla="*/ 589950 h 1426423"/>
                <a:gd name="connsiteX6" fmla="*/ 4010 w 3860644"/>
                <a:gd name="connsiteY6" fmla="*/ 26471 h 1426423"/>
                <a:gd name="connsiteX0" fmla="*/ 9551 w 3860644"/>
                <a:gd name="connsiteY0" fmla="*/ 27168 h 1410494"/>
                <a:gd name="connsiteX1" fmla="*/ 2182437 w 3860644"/>
                <a:gd name="connsiteY1" fmla="*/ 479568 h 1410494"/>
                <a:gd name="connsiteX2" fmla="*/ 3855554 w 3860644"/>
                <a:gd name="connsiteY2" fmla="*/ 725832 h 1410494"/>
                <a:gd name="connsiteX3" fmla="*/ 3856720 w 3860644"/>
                <a:gd name="connsiteY3" fmla="*/ 970338 h 1410494"/>
                <a:gd name="connsiteX4" fmla="*/ 3632565 w 3860644"/>
                <a:gd name="connsiteY4" fmla="*/ 1410494 h 1410494"/>
                <a:gd name="connsiteX5" fmla="*/ 0 w 3860644"/>
                <a:gd name="connsiteY5" fmla="*/ 574021 h 1410494"/>
                <a:gd name="connsiteX6" fmla="*/ 9551 w 3860644"/>
                <a:gd name="connsiteY6" fmla="*/ 27168 h 1410494"/>
                <a:gd name="connsiteX0" fmla="*/ 9551 w 3860644"/>
                <a:gd name="connsiteY0" fmla="*/ 0 h 1383326"/>
                <a:gd name="connsiteX1" fmla="*/ 2182437 w 3860644"/>
                <a:gd name="connsiteY1" fmla="*/ 452400 h 1383326"/>
                <a:gd name="connsiteX2" fmla="*/ 3855554 w 3860644"/>
                <a:gd name="connsiteY2" fmla="*/ 698664 h 1383326"/>
                <a:gd name="connsiteX3" fmla="*/ 3856720 w 3860644"/>
                <a:gd name="connsiteY3" fmla="*/ 943170 h 1383326"/>
                <a:gd name="connsiteX4" fmla="*/ 3632565 w 3860644"/>
                <a:gd name="connsiteY4" fmla="*/ 1383326 h 1383326"/>
                <a:gd name="connsiteX5" fmla="*/ 0 w 3860644"/>
                <a:gd name="connsiteY5" fmla="*/ 546853 h 1383326"/>
                <a:gd name="connsiteX6" fmla="*/ 9551 w 3860644"/>
                <a:gd name="connsiteY6" fmla="*/ 0 h 1383326"/>
                <a:gd name="connsiteX0" fmla="*/ 175806 w 3860644"/>
                <a:gd name="connsiteY0" fmla="*/ 0 h 1494163"/>
                <a:gd name="connsiteX1" fmla="*/ 2182437 w 3860644"/>
                <a:gd name="connsiteY1" fmla="*/ 563237 h 1494163"/>
                <a:gd name="connsiteX2" fmla="*/ 3855554 w 3860644"/>
                <a:gd name="connsiteY2" fmla="*/ 809501 h 1494163"/>
                <a:gd name="connsiteX3" fmla="*/ 3856720 w 3860644"/>
                <a:gd name="connsiteY3" fmla="*/ 1054007 h 1494163"/>
                <a:gd name="connsiteX4" fmla="*/ 3632565 w 3860644"/>
                <a:gd name="connsiteY4" fmla="*/ 1494163 h 1494163"/>
                <a:gd name="connsiteX5" fmla="*/ 0 w 3860644"/>
                <a:gd name="connsiteY5" fmla="*/ 657690 h 1494163"/>
                <a:gd name="connsiteX6" fmla="*/ 175806 w 3860644"/>
                <a:gd name="connsiteY6" fmla="*/ 0 h 1494163"/>
                <a:gd name="connsiteX0" fmla="*/ 230 w 3884574"/>
                <a:gd name="connsiteY0" fmla="*/ 0 h 1444287"/>
                <a:gd name="connsiteX1" fmla="*/ 2206367 w 3884574"/>
                <a:gd name="connsiteY1" fmla="*/ 513361 h 1444287"/>
                <a:gd name="connsiteX2" fmla="*/ 3879484 w 3884574"/>
                <a:gd name="connsiteY2" fmla="*/ 759625 h 1444287"/>
                <a:gd name="connsiteX3" fmla="*/ 3880650 w 3884574"/>
                <a:gd name="connsiteY3" fmla="*/ 1004131 h 1444287"/>
                <a:gd name="connsiteX4" fmla="*/ 3656495 w 3884574"/>
                <a:gd name="connsiteY4" fmla="*/ 1444287 h 1444287"/>
                <a:gd name="connsiteX5" fmla="*/ 23930 w 3884574"/>
                <a:gd name="connsiteY5" fmla="*/ 607814 h 1444287"/>
                <a:gd name="connsiteX6" fmla="*/ 230 w 3884574"/>
                <a:gd name="connsiteY6" fmla="*/ 0 h 1444287"/>
                <a:gd name="connsiteX0" fmla="*/ 295 w 3873555"/>
                <a:gd name="connsiteY0" fmla="*/ 0 h 1433203"/>
                <a:gd name="connsiteX1" fmla="*/ 2195348 w 3873555"/>
                <a:gd name="connsiteY1" fmla="*/ 502277 h 1433203"/>
                <a:gd name="connsiteX2" fmla="*/ 3868465 w 3873555"/>
                <a:gd name="connsiteY2" fmla="*/ 748541 h 1433203"/>
                <a:gd name="connsiteX3" fmla="*/ 3869631 w 3873555"/>
                <a:gd name="connsiteY3" fmla="*/ 993047 h 1433203"/>
                <a:gd name="connsiteX4" fmla="*/ 3645476 w 3873555"/>
                <a:gd name="connsiteY4" fmla="*/ 1433203 h 1433203"/>
                <a:gd name="connsiteX5" fmla="*/ 12911 w 3873555"/>
                <a:gd name="connsiteY5" fmla="*/ 596730 h 1433203"/>
                <a:gd name="connsiteX6" fmla="*/ 295 w 3873555"/>
                <a:gd name="connsiteY6" fmla="*/ 0 h 1433203"/>
                <a:gd name="connsiteX0" fmla="*/ 0 w 3873260"/>
                <a:gd name="connsiteY0" fmla="*/ 0 h 1433203"/>
                <a:gd name="connsiteX1" fmla="*/ 2195053 w 3873260"/>
                <a:gd name="connsiteY1" fmla="*/ 502277 h 1433203"/>
                <a:gd name="connsiteX2" fmla="*/ 3868170 w 3873260"/>
                <a:gd name="connsiteY2" fmla="*/ 748541 h 1433203"/>
                <a:gd name="connsiteX3" fmla="*/ 3869336 w 3873260"/>
                <a:gd name="connsiteY3" fmla="*/ 993047 h 1433203"/>
                <a:gd name="connsiteX4" fmla="*/ 3645181 w 3873260"/>
                <a:gd name="connsiteY4" fmla="*/ 1433203 h 1433203"/>
                <a:gd name="connsiteX5" fmla="*/ 12616 w 3873260"/>
                <a:gd name="connsiteY5" fmla="*/ 596730 h 1433203"/>
                <a:gd name="connsiteX6" fmla="*/ 0 w 3873260"/>
                <a:gd name="connsiteY6" fmla="*/ 0 h 1433203"/>
                <a:gd name="connsiteX0" fmla="*/ 0 w 3873260"/>
                <a:gd name="connsiteY0" fmla="*/ 0 h 1433203"/>
                <a:gd name="connsiteX1" fmla="*/ 2195053 w 3873260"/>
                <a:gd name="connsiteY1" fmla="*/ 502277 h 1433203"/>
                <a:gd name="connsiteX2" fmla="*/ 3868170 w 3873260"/>
                <a:gd name="connsiteY2" fmla="*/ 748541 h 1433203"/>
                <a:gd name="connsiteX3" fmla="*/ 3869336 w 3873260"/>
                <a:gd name="connsiteY3" fmla="*/ 993047 h 1433203"/>
                <a:gd name="connsiteX4" fmla="*/ 3645181 w 3873260"/>
                <a:gd name="connsiteY4" fmla="*/ 1433203 h 1433203"/>
                <a:gd name="connsiteX5" fmla="*/ 12616 w 3873260"/>
                <a:gd name="connsiteY5" fmla="*/ 596730 h 1433203"/>
                <a:gd name="connsiteX6" fmla="*/ 0 w 3873260"/>
                <a:gd name="connsiteY6" fmla="*/ 0 h 1433203"/>
                <a:gd name="connsiteX0" fmla="*/ 0 w 3862176"/>
                <a:gd name="connsiteY0" fmla="*/ 0 h 1422119"/>
                <a:gd name="connsiteX1" fmla="*/ 2183969 w 3862176"/>
                <a:gd name="connsiteY1" fmla="*/ 491193 h 1422119"/>
                <a:gd name="connsiteX2" fmla="*/ 3857086 w 3862176"/>
                <a:gd name="connsiteY2" fmla="*/ 737457 h 1422119"/>
                <a:gd name="connsiteX3" fmla="*/ 3858252 w 3862176"/>
                <a:gd name="connsiteY3" fmla="*/ 981963 h 1422119"/>
                <a:gd name="connsiteX4" fmla="*/ 3634097 w 3862176"/>
                <a:gd name="connsiteY4" fmla="*/ 1422119 h 1422119"/>
                <a:gd name="connsiteX5" fmla="*/ 1532 w 3862176"/>
                <a:gd name="connsiteY5" fmla="*/ 585646 h 1422119"/>
                <a:gd name="connsiteX6" fmla="*/ 0 w 3862176"/>
                <a:gd name="connsiteY6" fmla="*/ 0 h 1422119"/>
                <a:gd name="connsiteX0" fmla="*/ 0 w 3857086"/>
                <a:gd name="connsiteY0" fmla="*/ 0 h 1422119"/>
                <a:gd name="connsiteX1" fmla="*/ 2183969 w 3857086"/>
                <a:gd name="connsiteY1" fmla="*/ 491193 h 1422119"/>
                <a:gd name="connsiteX2" fmla="*/ 3857086 w 3857086"/>
                <a:gd name="connsiteY2" fmla="*/ 737457 h 1422119"/>
                <a:gd name="connsiteX3" fmla="*/ 3847168 w 3857086"/>
                <a:gd name="connsiteY3" fmla="*/ 1059548 h 1422119"/>
                <a:gd name="connsiteX4" fmla="*/ 3634097 w 3857086"/>
                <a:gd name="connsiteY4" fmla="*/ 1422119 h 1422119"/>
                <a:gd name="connsiteX5" fmla="*/ 1532 w 3857086"/>
                <a:gd name="connsiteY5" fmla="*/ 585646 h 1422119"/>
                <a:gd name="connsiteX6" fmla="*/ 0 w 3857086"/>
                <a:gd name="connsiteY6" fmla="*/ 0 h 1422119"/>
                <a:gd name="connsiteX0" fmla="*/ 0 w 3890337"/>
                <a:gd name="connsiteY0" fmla="*/ 0 h 1422119"/>
                <a:gd name="connsiteX1" fmla="*/ 2183969 w 3890337"/>
                <a:gd name="connsiteY1" fmla="*/ 491193 h 1422119"/>
                <a:gd name="connsiteX2" fmla="*/ 3890337 w 3890337"/>
                <a:gd name="connsiteY2" fmla="*/ 837210 h 1422119"/>
                <a:gd name="connsiteX3" fmla="*/ 3847168 w 3890337"/>
                <a:gd name="connsiteY3" fmla="*/ 1059548 h 1422119"/>
                <a:gd name="connsiteX4" fmla="*/ 3634097 w 3890337"/>
                <a:gd name="connsiteY4" fmla="*/ 1422119 h 1422119"/>
                <a:gd name="connsiteX5" fmla="*/ 1532 w 3890337"/>
                <a:gd name="connsiteY5" fmla="*/ 585646 h 1422119"/>
                <a:gd name="connsiteX6" fmla="*/ 0 w 3890337"/>
                <a:gd name="connsiteY6" fmla="*/ 0 h 1422119"/>
                <a:gd name="connsiteX0" fmla="*/ 0 w 3868170"/>
                <a:gd name="connsiteY0" fmla="*/ 0 h 1422119"/>
                <a:gd name="connsiteX1" fmla="*/ 2183969 w 3868170"/>
                <a:gd name="connsiteY1" fmla="*/ 491193 h 1422119"/>
                <a:gd name="connsiteX2" fmla="*/ 3868170 w 3868170"/>
                <a:gd name="connsiteY2" fmla="*/ 831669 h 1422119"/>
                <a:gd name="connsiteX3" fmla="*/ 3847168 w 3868170"/>
                <a:gd name="connsiteY3" fmla="*/ 1059548 h 1422119"/>
                <a:gd name="connsiteX4" fmla="*/ 3634097 w 3868170"/>
                <a:gd name="connsiteY4" fmla="*/ 1422119 h 1422119"/>
                <a:gd name="connsiteX5" fmla="*/ 1532 w 3868170"/>
                <a:gd name="connsiteY5" fmla="*/ 585646 h 1422119"/>
                <a:gd name="connsiteX6" fmla="*/ 0 w 3868170"/>
                <a:gd name="connsiteY6" fmla="*/ 0 h 1422119"/>
                <a:gd name="connsiteX0" fmla="*/ 0 w 3868170"/>
                <a:gd name="connsiteY0" fmla="*/ 0 h 1422119"/>
                <a:gd name="connsiteX1" fmla="*/ 2183969 w 3868170"/>
                <a:gd name="connsiteY1" fmla="*/ 491193 h 1422119"/>
                <a:gd name="connsiteX2" fmla="*/ 3868170 w 3868170"/>
                <a:gd name="connsiteY2" fmla="*/ 831669 h 1422119"/>
                <a:gd name="connsiteX3" fmla="*/ 3847168 w 3868170"/>
                <a:gd name="connsiteY3" fmla="*/ 1059548 h 1422119"/>
                <a:gd name="connsiteX4" fmla="*/ 3634097 w 3868170"/>
                <a:gd name="connsiteY4" fmla="*/ 1422119 h 1422119"/>
                <a:gd name="connsiteX5" fmla="*/ 1532 w 3868170"/>
                <a:gd name="connsiteY5" fmla="*/ 585646 h 1422119"/>
                <a:gd name="connsiteX6" fmla="*/ 0 w 3868170"/>
                <a:gd name="connsiteY6" fmla="*/ 0 h 1422119"/>
                <a:gd name="connsiteX0" fmla="*/ 0 w 3868170"/>
                <a:gd name="connsiteY0" fmla="*/ 0 h 1422119"/>
                <a:gd name="connsiteX1" fmla="*/ 2183969 w 3868170"/>
                <a:gd name="connsiteY1" fmla="*/ 491193 h 1422119"/>
                <a:gd name="connsiteX2" fmla="*/ 3868170 w 3868170"/>
                <a:gd name="connsiteY2" fmla="*/ 831669 h 1422119"/>
                <a:gd name="connsiteX3" fmla="*/ 3847168 w 3868170"/>
                <a:gd name="connsiteY3" fmla="*/ 1059548 h 1422119"/>
                <a:gd name="connsiteX4" fmla="*/ 3634097 w 3868170"/>
                <a:gd name="connsiteY4" fmla="*/ 1422119 h 1422119"/>
                <a:gd name="connsiteX5" fmla="*/ 1532 w 3868170"/>
                <a:gd name="connsiteY5" fmla="*/ 585646 h 1422119"/>
                <a:gd name="connsiteX6" fmla="*/ 0 w 3868170"/>
                <a:gd name="connsiteY6" fmla="*/ 0 h 14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170" h="1422119">
                  <a:moveTo>
                    <a:pt x="0" y="0"/>
                  </a:moveTo>
                  <a:cubicBezTo>
                    <a:pt x="626044" y="48854"/>
                    <a:pt x="1492808" y="409435"/>
                    <a:pt x="2183969" y="491193"/>
                  </a:cubicBezTo>
                  <a:cubicBezTo>
                    <a:pt x="3175900" y="746116"/>
                    <a:pt x="3167530" y="756856"/>
                    <a:pt x="3868170" y="831669"/>
                  </a:cubicBezTo>
                  <a:cubicBezTo>
                    <a:pt x="3844659" y="1147658"/>
                    <a:pt x="3863403" y="944796"/>
                    <a:pt x="3847168" y="1059548"/>
                  </a:cubicBezTo>
                  <a:cubicBezTo>
                    <a:pt x="3792769" y="1283853"/>
                    <a:pt x="3865834" y="1225524"/>
                    <a:pt x="3634097" y="1422119"/>
                  </a:cubicBezTo>
                  <a:lnTo>
                    <a:pt x="1532" y="585646"/>
                  </a:lnTo>
                  <a:cubicBezTo>
                    <a:pt x="23189" y="-4887"/>
                    <a:pt x="1550" y="291275"/>
                    <a:pt x="0" y="0"/>
                  </a:cubicBezTo>
                  <a:close/>
                </a:path>
              </a:pathLst>
            </a:custGeom>
            <a:solidFill>
              <a:schemeClr val="accent1">
                <a:lumMod val="40000"/>
                <a:lumOff val="60000"/>
                <a:alpha val="45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grpSp>
      <p:sp>
        <p:nvSpPr>
          <p:cNvPr id="6" name="Suorakulmio 5">
            <a:extLst>
              <a:ext uri="{FF2B5EF4-FFF2-40B4-BE49-F238E27FC236}">
                <a16:creationId xmlns:a16="http://schemas.microsoft.com/office/drawing/2014/main" id="{C7827519-ECC2-4643-85C9-B5210AD732C6}"/>
              </a:ext>
            </a:extLst>
          </p:cNvPr>
          <p:cNvSpPr/>
          <p:nvPr/>
        </p:nvSpPr>
        <p:spPr>
          <a:xfrm>
            <a:off x="1757913" y="2303962"/>
            <a:ext cx="90628" cy="2652640"/>
          </a:xfrm>
          <a:custGeom>
            <a:avLst/>
            <a:gdLst>
              <a:gd name="connsiteX0" fmla="*/ 0 w 239282"/>
              <a:gd name="connsiteY0" fmla="*/ 0 h 3461047"/>
              <a:gd name="connsiteX1" fmla="*/ 239282 w 239282"/>
              <a:gd name="connsiteY1" fmla="*/ 0 h 3461047"/>
              <a:gd name="connsiteX2" fmla="*/ 239282 w 239282"/>
              <a:gd name="connsiteY2" fmla="*/ 3461047 h 3461047"/>
              <a:gd name="connsiteX3" fmla="*/ 0 w 239282"/>
              <a:gd name="connsiteY3" fmla="*/ 3461047 h 3461047"/>
              <a:gd name="connsiteX4" fmla="*/ 0 w 239282"/>
              <a:gd name="connsiteY4" fmla="*/ 0 h 3461047"/>
              <a:gd name="connsiteX0" fmla="*/ 52116 w 239282"/>
              <a:gd name="connsiteY0" fmla="*/ 0 h 3513163"/>
              <a:gd name="connsiteX1" fmla="*/ 239282 w 239282"/>
              <a:gd name="connsiteY1" fmla="*/ 52116 h 3513163"/>
              <a:gd name="connsiteX2" fmla="*/ 239282 w 239282"/>
              <a:gd name="connsiteY2" fmla="*/ 3513163 h 3513163"/>
              <a:gd name="connsiteX3" fmla="*/ 0 w 239282"/>
              <a:gd name="connsiteY3" fmla="*/ 3513163 h 3513163"/>
              <a:gd name="connsiteX4" fmla="*/ 52116 w 239282"/>
              <a:gd name="connsiteY4" fmla="*/ 0 h 3513163"/>
              <a:gd name="connsiteX0" fmla="*/ 56854 w 244020"/>
              <a:gd name="connsiteY0" fmla="*/ 0 h 3598444"/>
              <a:gd name="connsiteX1" fmla="*/ 244020 w 244020"/>
              <a:gd name="connsiteY1" fmla="*/ 52116 h 3598444"/>
              <a:gd name="connsiteX2" fmla="*/ 244020 w 244020"/>
              <a:gd name="connsiteY2" fmla="*/ 3513163 h 3598444"/>
              <a:gd name="connsiteX3" fmla="*/ 0 w 244020"/>
              <a:gd name="connsiteY3" fmla="*/ 3598444 h 3598444"/>
              <a:gd name="connsiteX4" fmla="*/ 56854 w 244020"/>
              <a:gd name="connsiteY4" fmla="*/ 0 h 3598444"/>
              <a:gd name="connsiteX0" fmla="*/ 0 w 187166"/>
              <a:gd name="connsiteY0" fmla="*/ 0 h 3584231"/>
              <a:gd name="connsiteX1" fmla="*/ 187166 w 187166"/>
              <a:gd name="connsiteY1" fmla="*/ 52116 h 3584231"/>
              <a:gd name="connsiteX2" fmla="*/ 187166 w 187166"/>
              <a:gd name="connsiteY2" fmla="*/ 3513163 h 3584231"/>
              <a:gd name="connsiteX3" fmla="*/ 85281 w 187166"/>
              <a:gd name="connsiteY3" fmla="*/ 3584231 h 3584231"/>
              <a:gd name="connsiteX4" fmla="*/ 0 w 187166"/>
              <a:gd name="connsiteY4" fmla="*/ 0 h 3584231"/>
              <a:gd name="connsiteX0" fmla="*/ 0 w 120837"/>
              <a:gd name="connsiteY0" fmla="*/ 0 h 3565280"/>
              <a:gd name="connsiteX1" fmla="*/ 120837 w 120837"/>
              <a:gd name="connsiteY1" fmla="*/ 33165 h 3565280"/>
              <a:gd name="connsiteX2" fmla="*/ 120837 w 120837"/>
              <a:gd name="connsiteY2" fmla="*/ 3494212 h 3565280"/>
              <a:gd name="connsiteX3" fmla="*/ 18952 w 120837"/>
              <a:gd name="connsiteY3" fmla="*/ 3565280 h 3565280"/>
              <a:gd name="connsiteX4" fmla="*/ 0 w 120837"/>
              <a:gd name="connsiteY4" fmla="*/ 0 h 3565280"/>
              <a:gd name="connsiteX0" fmla="*/ 0 w 120837"/>
              <a:gd name="connsiteY0" fmla="*/ 0 h 3536853"/>
              <a:gd name="connsiteX1" fmla="*/ 120837 w 120837"/>
              <a:gd name="connsiteY1" fmla="*/ 33165 h 3536853"/>
              <a:gd name="connsiteX2" fmla="*/ 120837 w 120837"/>
              <a:gd name="connsiteY2" fmla="*/ 3494212 h 3536853"/>
              <a:gd name="connsiteX3" fmla="*/ 18952 w 120837"/>
              <a:gd name="connsiteY3" fmla="*/ 3536853 h 3536853"/>
              <a:gd name="connsiteX4" fmla="*/ 0 w 120837"/>
              <a:gd name="connsiteY4" fmla="*/ 0 h 3536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37" h="3536853">
                <a:moveTo>
                  <a:pt x="0" y="0"/>
                </a:moveTo>
                <a:lnTo>
                  <a:pt x="120837" y="33165"/>
                </a:lnTo>
                <a:lnTo>
                  <a:pt x="120837" y="3494212"/>
                </a:lnTo>
                <a:lnTo>
                  <a:pt x="18952" y="3536853"/>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grpSp>
        <p:nvGrpSpPr>
          <p:cNvPr id="10" name="Ryhmä 9">
            <a:extLst>
              <a:ext uri="{FF2B5EF4-FFF2-40B4-BE49-F238E27FC236}">
                <a16:creationId xmlns:a16="http://schemas.microsoft.com/office/drawing/2014/main" id="{4E7076C9-6823-4D19-AC33-AF4B26F6147D}"/>
              </a:ext>
            </a:extLst>
          </p:cNvPr>
          <p:cNvGrpSpPr/>
          <p:nvPr/>
        </p:nvGrpSpPr>
        <p:grpSpPr>
          <a:xfrm>
            <a:off x="238203" y="2502745"/>
            <a:ext cx="5068358" cy="183280"/>
            <a:chOff x="3877667" y="1462473"/>
            <a:chExt cx="6757811" cy="244373"/>
          </a:xfrm>
        </p:grpSpPr>
        <p:sp>
          <p:nvSpPr>
            <p:cNvPr id="22" name="Suorakulmio 5">
              <a:extLst>
                <a:ext uri="{FF2B5EF4-FFF2-40B4-BE49-F238E27FC236}">
                  <a16:creationId xmlns:a16="http://schemas.microsoft.com/office/drawing/2014/main" id="{94538E8D-DEA5-4E62-A4D9-C4E9DB1AB3E6}"/>
                </a:ext>
              </a:extLst>
            </p:cNvPr>
            <p:cNvSpPr/>
            <p:nvPr/>
          </p:nvSpPr>
          <p:spPr>
            <a:xfrm rot="6096442">
              <a:off x="5245636" y="180154"/>
              <a:ext cx="158723" cy="2894661"/>
            </a:xfrm>
            <a:custGeom>
              <a:avLst/>
              <a:gdLst>
                <a:gd name="connsiteX0" fmla="*/ 0 w 239282"/>
                <a:gd name="connsiteY0" fmla="*/ 0 h 3461047"/>
                <a:gd name="connsiteX1" fmla="*/ 239282 w 239282"/>
                <a:gd name="connsiteY1" fmla="*/ 0 h 3461047"/>
                <a:gd name="connsiteX2" fmla="*/ 239282 w 239282"/>
                <a:gd name="connsiteY2" fmla="*/ 3461047 h 3461047"/>
                <a:gd name="connsiteX3" fmla="*/ 0 w 239282"/>
                <a:gd name="connsiteY3" fmla="*/ 3461047 h 3461047"/>
                <a:gd name="connsiteX4" fmla="*/ 0 w 239282"/>
                <a:gd name="connsiteY4" fmla="*/ 0 h 3461047"/>
                <a:gd name="connsiteX0" fmla="*/ 52116 w 239282"/>
                <a:gd name="connsiteY0" fmla="*/ 0 h 3513163"/>
                <a:gd name="connsiteX1" fmla="*/ 239282 w 239282"/>
                <a:gd name="connsiteY1" fmla="*/ 52116 h 3513163"/>
                <a:gd name="connsiteX2" fmla="*/ 239282 w 239282"/>
                <a:gd name="connsiteY2" fmla="*/ 3513163 h 3513163"/>
                <a:gd name="connsiteX3" fmla="*/ 0 w 239282"/>
                <a:gd name="connsiteY3" fmla="*/ 3513163 h 3513163"/>
                <a:gd name="connsiteX4" fmla="*/ 52116 w 239282"/>
                <a:gd name="connsiteY4" fmla="*/ 0 h 3513163"/>
                <a:gd name="connsiteX0" fmla="*/ 56854 w 244020"/>
                <a:gd name="connsiteY0" fmla="*/ 0 h 3598444"/>
                <a:gd name="connsiteX1" fmla="*/ 244020 w 244020"/>
                <a:gd name="connsiteY1" fmla="*/ 52116 h 3598444"/>
                <a:gd name="connsiteX2" fmla="*/ 244020 w 244020"/>
                <a:gd name="connsiteY2" fmla="*/ 3513163 h 3598444"/>
                <a:gd name="connsiteX3" fmla="*/ 0 w 244020"/>
                <a:gd name="connsiteY3" fmla="*/ 3598444 h 3598444"/>
                <a:gd name="connsiteX4" fmla="*/ 56854 w 244020"/>
                <a:gd name="connsiteY4" fmla="*/ 0 h 3598444"/>
                <a:gd name="connsiteX0" fmla="*/ 0 w 187166"/>
                <a:gd name="connsiteY0" fmla="*/ 0 h 3584231"/>
                <a:gd name="connsiteX1" fmla="*/ 187166 w 187166"/>
                <a:gd name="connsiteY1" fmla="*/ 52116 h 3584231"/>
                <a:gd name="connsiteX2" fmla="*/ 187166 w 187166"/>
                <a:gd name="connsiteY2" fmla="*/ 3513163 h 3584231"/>
                <a:gd name="connsiteX3" fmla="*/ 85281 w 187166"/>
                <a:gd name="connsiteY3" fmla="*/ 3584231 h 3584231"/>
                <a:gd name="connsiteX4" fmla="*/ 0 w 187166"/>
                <a:gd name="connsiteY4" fmla="*/ 0 h 3584231"/>
                <a:gd name="connsiteX0" fmla="*/ 0 w 120837"/>
                <a:gd name="connsiteY0" fmla="*/ 0 h 3565280"/>
                <a:gd name="connsiteX1" fmla="*/ 120837 w 120837"/>
                <a:gd name="connsiteY1" fmla="*/ 33165 h 3565280"/>
                <a:gd name="connsiteX2" fmla="*/ 120837 w 120837"/>
                <a:gd name="connsiteY2" fmla="*/ 3494212 h 3565280"/>
                <a:gd name="connsiteX3" fmla="*/ 18952 w 120837"/>
                <a:gd name="connsiteY3" fmla="*/ 3565280 h 3565280"/>
                <a:gd name="connsiteX4" fmla="*/ 0 w 120837"/>
                <a:gd name="connsiteY4" fmla="*/ 0 h 3565280"/>
                <a:gd name="connsiteX0" fmla="*/ 0 w 120837"/>
                <a:gd name="connsiteY0" fmla="*/ 0 h 3536853"/>
                <a:gd name="connsiteX1" fmla="*/ 120837 w 120837"/>
                <a:gd name="connsiteY1" fmla="*/ 33165 h 3536853"/>
                <a:gd name="connsiteX2" fmla="*/ 120837 w 120837"/>
                <a:gd name="connsiteY2" fmla="*/ 3494212 h 3536853"/>
                <a:gd name="connsiteX3" fmla="*/ 18952 w 120837"/>
                <a:gd name="connsiteY3" fmla="*/ 3536853 h 3536853"/>
                <a:gd name="connsiteX4" fmla="*/ 0 w 120837"/>
                <a:gd name="connsiteY4" fmla="*/ 0 h 3536853"/>
                <a:gd name="connsiteX0" fmla="*/ 25375 w 146212"/>
                <a:gd name="connsiteY0" fmla="*/ 0 h 3548902"/>
                <a:gd name="connsiteX1" fmla="*/ 146212 w 146212"/>
                <a:gd name="connsiteY1" fmla="*/ 33165 h 3548902"/>
                <a:gd name="connsiteX2" fmla="*/ 146212 w 146212"/>
                <a:gd name="connsiteY2" fmla="*/ 3494212 h 3548902"/>
                <a:gd name="connsiteX3" fmla="*/ 0 w 146212"/>
                <a:gd name="connsiteY3" fmla="*/ 3548902 h 3548902"/>
                <a:gd name="connsiteX4" fmla="*/ 25375 w 146212"/>
                <a:gd name="connsiteY4" fmla="*/ 0 h 3548902"/>
                <a:gd name="connsiteX0" fmla="*/ 25375 w 146212"/>
                <a:gd name="connsiteY0" fmla="*/ 0 h 3548902"/>
                <a:gd name="connsiteX1" fmla="*/ 146212 w 146212"/>
                <a:gd name="connsiteY1" fmla="*/ 33165 h 3548902"/>
                <a:gd name="connsiteX2" fmla="*/ 97775 w 146212"/>
                <a:gd name="connsiteY2" fmla="*/ 3502677 h 3548902"/>
                <a:gd name="connsiteX3" fmla="*/ 0 w 146212"/>
                <a:gd name="connsiteY3" fmla="*/ 3548902 h 3548902"/>
                <a:gd name="connsiteX4" fmla="*/ 25375 w 146212"/>
                <a:gd name="connsiteY4" fmla="*/ 0 h 3548902"/>
                <a:gd name="connsiteX0" fmla="*/ 25375 w 177324"/>
                <a:gd name="connsiteY0" fmla="*/ 41129 h 3590031"/>
                <a:gd name="connsiteX1" fmla="*/ 177324 w 177324"/>
                <a:gd name="connsiteY1" fmla="*/ 0 h 3590031"/>
                <a:gd name="connsiteX2" fmla="*/ 97775 w 177324"/>
                <a:gd name="connsiteY2" fmla="*/ 3543806 h 3590031"/>
                <a:gd name="connsiteX3" fmla="*/ 0 w 177324"/>
                <a:gd name="connsiteY3" fmla="*/ 3590031 h 3590031"/>
                <a:gd name="connsiteX4" fmla="*/ 25375 w 177324"/>
                <a:gd name="connsiteY4" fmla="*/ 41129 h 3590031"/>
                <a:gd name="connsiteX0" fmla="*/ 91562 w 177324"/>
                <a:gd name="connsiteY0" fmla="*/ 32544 h 3590031"/>
                <a:gd name="connsiteX1" fmla="*/ 177324 w 177324"/>
                <a:gd name="connsiteY1" fmla="*/ 0 h 3590031"/>
                <a:gd name="connsiteX2" fmla="*/ 97775 w 177324"/>
                <a:gd name="connsiteY2" fmla="*/ 3543806 h 3590031"/>
                <a:gd name="connsiteX3" fmla="*/ 0 w 177324"/>
                <a:gd name="connsiteY3" fmla="*/ 3590031 h 3590031"/>
                <a:gd name="connsiteX4" fmla="*/ 91562 w 177324"/>
                <a:gd name="connsiteY4" fmla="*/ 32544 h 3590031"/>
                <a:gd name="connsiteX0" fmla="*/ 91562 w 148037"/>
                <a:gd name="connsiteY0" fmla="*/ 15177 h 3572664"/>
                <a:gd name="connsiteX1" fmla="*/ 148037 w 148037"/>
                <a:gd name="connsiteY1" fmla="*/ 0 h 3572664"/>
                <a:gd name="connsiteX2" fmla="*/ 97775 w 148037"/>
                <a:gd name="connsiteY2" fmla="*/ 3526439 h 3572664"/>
                <a:gd name="connsiteX3" fmla="*/ 0 w 148037"/>
                <a:gd name="connsiteY3" fmla="*/ 3572664 h 3572664"/>
                <a:gd name="connsiteX4" fmla="*/ 91562 w 148037"/>
                <a:gd name="connsiteY4" fmla="*/ 15177 h 3572664"/>
                <a:gd name="connsiteX0" fmla="*/ 73811 w 148037"/>
                <a:gd name="connsiteY0" fmla="*/ 15300 h 3572664"/>
                <a:gd name="connsiteX1" fmla="*/ 148037 w 148037"/>
                <a:gd name="connsiteY1" fmla="*/ 0 h 3572664"/>
                <a:gd name="connsiteX2" fmla="*/ 97775 w 148037"/>
                <a:gd name="connsiteY2" fmla="*/ 3526439 h 3572664"/>
                <a:gd name="connsiteX3" fmla="*/ 0 w 148037"/>
                <a:gd name="connsiteY3" fmla="*/ 3572664 h 3572664"/>
                <a:gd name="connsiteX4" fmla="*/ 73811 w 148037"/>
                <a:gd name="connsiteY4" fmla="*/ 15300 h 3572664"/>
                <a:gd name="connsiteX0" fmla="*/ 62181 w 148037"/>
                <a:gd name="connsiteY0" fmla="*/ 9057 h 3572664"/>
                <a:gd name="connsiteX1" fmla="*/ 148037 w 148037"/>
                <a:gd name="connsiteY1" fmla="*/ 0 h 3572664"/>
                <a:gd name="connsiteX2" fmla="*/ 97775 w 148037"/>
                <a:gd name="connsiteY2" fmla="*/ 3526439 h 3572664"/>
                <a:gd name="connsiteX3" fmla="*/ 0 w 148037"/>
                <a:gd name="connsiteY3" fmla="*/ 3572664 h 3572664"/>
                <a:gd name="connsiteX4" fmla="*/ 62181 w 148037"/>
                <a:gd name="connsiteY4" fmla="*/ 9057 h 3572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37" h="3572664">
                  <a:moveTo>
                    <a:pt x="62181" y="9057"/>
                  </a:moveTo>
                  <a:lnTo>
                    <a:pt x="148037" y="0"/>
                  </a:lnTo>
                  <a:lnTo>
                    <a:pt x="97775" y="3526439"/>
                  </a:lnTo>
                  <a:lnTo>
                    <a:pt x="0" y="3572664"/>
                  </a:lnTo>
                  <a:lnTo>
                    <a:pt x="62181" y="9057"/>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sp>
          <p:nvSpPr>
            <p:cNvPr id="23" name="Suorakulmio 5">
              <a:extLst>
                <a:ext uri="{FF2B5EF4-FFF2-40B4-BE49-F238E27FC236}">
                  <a16:creationId xmlns:a16="http://schemas.microsoft.com/office/drawing/2014/main" id="{11772D8E-A943-4D71-BD0F-EF54D6A263A0}"/>
                </a:ext>
              </a:extLst>
            </p:cNvPr>
            <p:cNvSpPr/>
            <p:nvPr/>
          </p:nvSpPr>
          <p:spPr>
            <a:xfrm rot="4596433">
              <a:off x="8584243" y="-459442"/>
              <a:ext cx="129319" cy="3973150"/>
            </a:xfrm>
            <a:custGeom>
              <a:avLst/>
              <a:gdLst>
                <a:gd name="connsiteX0" fmla="*/ 0 w 239282"/>
                <a:gd name="connsiteY0" fmla="*/ 0 h 3461047"/>
                <a:gd name="connsiteX1" fmla="*/ 239282 w 239282"/>
                <a:gd name="connsiteY1" fmla="*/ 0 h 3461047"/>
                <a:gd name="connsiteX2" fmla="*/ 239282 w 239282"/>
                <a:gd name="connsiteY2" fmla="*/ 3461047 h 3461047"/>
                <a:gd name="connsiteX3" fmla="*/ 0 w 239282"/>
                <a:gd name="connsiteY3" fmla="*/ 3461047 h 3461047"/>
                <a:gd name="connsiteX4" fmla="*/ 0 w 239282"/>
                <a:gd name="connsiteY4" fmla="*/ 0 h 3461047"/>
                <a:gd name="connsiteX0" fmla="*/ 52116 w 239282"/>
                <a:gd name="connsiteY0" fmla="*/ 0 h 3513163"/>
                <a:gd name="connsiteX1" fmla="*/ 239282 w 239282"/>
                <a:gd name="connsiteY1" fmla="*/ 52116 h 3513163"/>
                <a:gd name="connsiteX2" fmla="*/ 239282 w 239282"/>
                <a:gd name="connsiteY2" fmla="*/ 3513163 h 3513163"/>
                <a:gd name="connsiteX3" fmla="*/ 0 w 239282"/>
                <a:gd name="connsiteY3" fmla="*/ 3513163 h 3513163"/>
                <a:gd name="connsiteX4" fmla="*/ 52116 w 239282"/>
                <a:gd name="connsiteY4" fmla="*/ 0 h 3513163"/>
                <a:gd name="connsiteX0" fmla="*/ 56854 w 244020"/>
                <a:gd name="connsiteY0" fmla="*/ 0 h 3598444"/>
                <a:gd name="connsiteX1" fmla="*/ 244020 w 244020"/>
                <a:gd name="connsiteY1" fmla="*/ 52116 h 3598444"/>
                <a:gd name="connsiteX2" fmla="*/ 244020 w 244020"/>
                <a:gd name="connsiteY2" fmla="*/ 3513163 h 3598444"/>
                <a:gd name="connsiteX3" fmla="*/ 0 w 244020"/>
                <a:gd name="connsiteY3" fmla="*/ 3598444 h 3598444"/>
                <a:gd name="connsiteX4" fmla="*/ 56854 w 244020"/>
                <a:gd name="connsiteY4" fmla="*/ 0 h 3598444"/>
                <a:gd name="connsiteX0" fmla="*/ 0 w 187166"/>
                <a:gd name="connsiteY0" fmla="*/ 0 h 3584231"/>
                <a:gd name="connsiteX1" fmla="*/ 187166 w 187166"/>
                <a:gd name="connsiteY1" fmla="*/ 52116 h 3584231"/>
                <a:gd name="connsiteX2" fmla="*/ 187166 w 187166"/>
                <a:gd name="connsiteY2" fmla="*/ 3513163 h 3584231"/>
                <a:gd name="connsiteX3" fmla="*/ 85281 w 187166"/>
                <a:gd name="connsiteY3" fmla="*/ 3584231 h 3584231"/>
                <a:gd name="connsiteX4" fmla="*/ 0 w 187166"/>
                <a:gd name="connsiteY4" fmla="*/ 0 h 3584231"/>
                <a:gd name="connsiteX0" fmla="*/ 0 w 120837"/>
                <a:gd name="connsiteY0" fmla="*/ 0 h 3565280"/>
                <a:gd name="connsiteX1" fmla="*/ 120837 w 120837"/>
                <a:gd name="connsiteY1" fmla="*/ 33165 h 3565280"/>
                <a:gd name="connsiteX2" fmla="*/ 120837 w 120837"/>
                <a:gd name="connsiteY2" fmla="*/ 3494212 h 3565280"/>
                <a:gd name="connsiteX3" fmla="*/ 18952 w 120837"/>
                <a:gd name="connsiteY3" fmla="*/ 3565280 h 3565280"/>
                <a:gd name="connsiteX4" fmla="*/ 0 w 120837"/>
                <a:gd name="connsiteY4" fmla="*/ 0 h 3565280"/>
                <a:gd name="connsiteX0" fmla="*/ 0 w 120837"/>
                <a:gd name="connsiteY0" fmla="*/ 0 h 3536853"/>
                <a:gd name="connsiteX1" fmla="*/ 120837 w 120837"/>
                <a:gd name="connsiteY1" fmla="*/ 33165 h 3536853"/>
                <a:gd name="connsiteX2" fmla="*/ 120837 w 120837"/>
                <a:gd name="connsiteY2" fmla="*/ 3494212 h 3536853"/>
                <a:gd name="connsiteX3" fmla="*/ 18952 w 120837"/>
                <a:gd name="connsiteY3" fmla="*/ 3536853 h 3536853"/>
                <a:gd name="connsiteX4" fmla="*/ 0 w 120837"/>
                <a:gd name="connsiteY4" fmla="*/ 0 h 3536853"/>
                <a:gd name="connsiteX0" fmla="*/ 0 w 120837"/>
                <a:gd name="connsiteY0" fmla="*/ 0 h 3604422"/>
                <a:gd name="connsiteX1" fmla="*/ 120837 w 120837"/>
                <a:gd name="connsiteY1" fmla="*/ 33165 h 3604422"/>
                <a:gd name="connsiteX2" fmla="*/ 120837 w 120837"/>
                <a:gd name="connsiteY2" fmla="*/ 3494212 h 3604422"/>
                <a:gd name="connsiteX3" fmla="*/ 9762 w 120837"/>
                <a:gd name="connsiteY3" fmla="*/ 3604422 h 3604422"/>
                <a:gd name="connsiteX4" fmla="*/ 0 w 120837"/>
                <a:gd name="connsiteY4" fmla="*/ 0 h 3604422"/>
                <a:gd name="connsiteX0" fmla="*/ 0 w 120837"/>
                <a:gd name="connsiteY0" fmla="*/ 0 h 3631866"/>
                <a:gd name="connsiteX1" fmla="*/ 120837 w 120837"/>
                <a:gd name="connsiteY1" fmla="*/ 33165 h 3631866"/>
                <a:gd name="connsiteX2" fmla="*/ 98335 w 120837"/>
                <a:gd name="connsiteY2" fmla="*/ 3631866 h 3631866"/>
                <a:gd name="connsiteX3" fmla="*/ 9762 w 120837"/>
                <a:gd name="connsiteY3" fmla="*/ 3604422 h 3631866"/>
                <a:gd name="connsiteX4" fmla="*/ 0 w 120837"/>
                <a:gd name="connsiteY4" fmla="*/ 0 h 3631866"/>
                <a:gd name="connsiteX0" fmla="*/ 0 w 102456"/>
                <a:gd name="connsiteY0" fmla="*/ 0 h 3631866"/>
                <a:gd name="connsiteX1" fmla="*/ 102456 w 102456"/>
                <a:gd name="connsiteY1" fmla="*/ 21851 h 3631866"/>
                <a:gd name="connsiteX2" fmla="*/ 98335 w 102456"/>
                <a:gd name="connsiteY2" fmla="*/ 3631866 h 3631866"/>
                <a:gd name="connsiteX3" fmla="*/ 9762 w 102456"/>
                <a:gd name="connsiteY3" fmla="*/ 3604422 h 3631866"/>
                <a:gd name="connsiteX4" fmla="*/ 0 w 102456"/>
                <a:gd name="connsiteY4" fmla="*/ 0 h 3631866"/>
                <a:gd name="connsiteX0" fmla="*/ 0 w 128284"/>
                <a:gd name="connsiteY0" fmla="*/ 0 h 3631866"/>
                <a:gd name="connsiteX1" fmla="*/ 128284 w 128284"/>
                <a:gd name="connsiteY1" fmla="*/ 31438 h 3631866"/>
                <a:gd name="connsiteX2" fmla="*/ 98335 w 128284"/>
                <a:gd name="connsiteY2" fmla="*/ 3631866 h 3631866"/>
                <a:gd name="connsiteX3" fmla="*/ 9762 w 128284"/>
                <a:gd name="connsiteY3" fmla="*/ 3604422 h 3631866"/>
                <a:gd name="connsiteX4" fmla="*/ 0 w 128284"/>
                <a:gd name="connsiteY4" fmla="*/ 0 h 3631866"/>
                <a:gd name="connsiteX0" fmla="*/ 48550 w 118522"/>
                <a:gd name="connsiteY0" fmla="*/ 0 h 3611124"/>
                <a:gd name="connsiteX1" fmla="*/ 118522 w 118522"/>
                <a:gd name="connsiteY1" fmla="*/ 10696 h 3611124"/>
                <a:gd name="connsiteX2" fmla="*/ 88573 w 118522"/>
                <a:gd name="connsiteY2" fmla="*/ 3611124 h 3611124"/>
                <a:gd name="connsiteX3" fmla="*/ 0 w 118522"/>
                <a:gd name="connsiteY3" fmla="*/ 3583680 h 3611124"/>
                <a:gd name="connsiteX4" fmla="*/ 48550 w 118522"/>
                <a:gd name="connsiteY4" fmla="*/ 0 h 3611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22" h="3611124">
                  <a:moveTo>
                    <a:pt x="48550" y="0"/>
                  </a:moveTo>
                  <a:lnTo>
                    <a:pt x="118522" y="10696"/>
                  </a:lnTo>
                  <a:cubicBezTo>
                    <a:pt x="117148" y="1214034"/>
                    <a:pt x="89947" y="2407786"/>
                    <a:pt x="88573" y="3611124"/>
                  </a:cubicBezTo>
                  <a:lnTo>
                    <a:pt x="0" y="3583680"/>
                  </a:lnTo>
                  <a:lnTo>
                    <a:pt x="4855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p>
          </p:txBody>
        </p:sp>
      </p:grpSp>
      <p:sp>
        <p:nvSpPr>
          <p:cNvPr id="19" name="Title 1">
            <a:extLst>
              <a:ext uri="{FF2B5EF4-FFF2-40B4-BE49-F238E27FC236}">
                <a16:creationId xmlns:a16="http://schemas.microsoft.com/office/drawing/2014/main" id="{8E14FBE7-0BB9-48B6-B08F-412D2DD4A421}"/>
              </a:ext>
            </a:extLst>
          </p:cNvPr>
          <p:cNvSpPr txBox="1">
            <a:spLocks/>
          </p:cNvSpPr>
          <p:nvPr/>
        </p:nvSpPr>
        <p:spPr>
          <a:xfrm>
            <a:off x="457200" y="476250"/>
            <a:ext cx="8229600" cy="588963"/>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t-EE" dirty="0"/>
              <a:t>Niiskustõkke ja </a:t>
            </a:r>
            <a:r>
              <a:rPr lang="et-EE" dirty="0" err="1"/>
              <a:t>teipimistööd</a:t>
            </a:r>
            <a:endParaRPr lang="fi-FI" dirty="0"/>
          </a:p>
        </p:txBody>
      </p:sp>
      <p:sp>
        <p:nvSpPr>
          <p:cNvPr id="28" name="Content Placeholder 2">
            <a:extLst>
              <a:ext uri="{FF2B5EF4-FFF2-40B4-BE49-F238E27FC236}">
                <a16:creationId xmlns:a16="http://schemas.microsoft.com/office/drawing/2014/main" id="{A158DB7A-E3AD-4C86-9440-0FF15C8DE806}"/>
              </a:ext>
            </a:extLst>
          </p:cNvPr>
          <p:cNvSpPr txBox="1">
            <a:spLocks/>
          </p:cNvSpPr>
          <p:nvPr/>
        </p:nvSpPr>
        <p:spPr>
          <a:xfrm>
            <a:off x="5440680" y="1150824"/>
            <a:ext cx="3511296" cy="4765343"/>
          </a:xfrm>
          <a:prstGeom prst="rect">
            <a:avLst/>
          </a:prstGeom>
        </p:spPr>
        <p:txBody>
          <a:bodyPr>
            <a:normAutofit fontScale="85000" lnSpcReduction="10000"/>
          </a:bodyPr>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t-EE" dirty="0"/>
              <a:t>Aluspind puhastatakse tolmust või mustusest.</a:t>
            </a:r>
            <a:endParaRPr lang="fi-FI" dirty="0"/>
          </a:p>
          <a:p>
            <a:r>
              <a:rPr lang="et-EE" dirty="0"/>
              <a:t>Aurutõkkekiledele jäetakse </a:t>
            </a:r>
            <a:r>
              <a:rPr lang="et-EE" dirty="0" err="1"/>
              <a:t>ülekate</a:t>
            </a:r>
            <a:r>
              <a:rPr lang="fi-FI" dirty="0">
                <a:solidFill>
                  <a:schemeClr val="accent4">
                    <a:lumMod val="50000"/>
                  </a:schemeClr>
                </a:solidFill>
              </a:rPr>
              <a:t>.</a:t>
            </a:r>
          </a:p>
          <a:p>
            <a:r>
              <a:rPr lang="et-EE" dirty="0"/>
              <a:t>Vuugid </a:t>
            </a:r>
            <a:r>
              <a:rPr lang="et-EE" dirty="0" err="1"/>
              <a:t>teibitakse</a:t>
            </a:r>
            <a:r>
              <a:rPr lang="et-EE" dirty="0"/>
              <a:t>.</a:t>
            </a:r>
            <a:endParaRPr lang="fi-FI" dirty="0"/>
          </a:p>
          <a:p>
            <a:r>
              <a:rPr lang="et-EE" dirty="0"/>
              <a:t>Vajadusel tehakse puitlati abil surveliide. </a:t>
            </a:r>
            <a:endParaRPr lang="fi-FI" dirty="0"/>
          </a:p>
          <a:p>
            <a:r>
              <a:rPr lang="et-EE" dirty="0"/>
              <a:t>Kilesid ei tohiks paigaldamisel liialt pingutada.</a:t>
            </a:r>
            <a:endParaRPr lang="fi-FI" dirty="0"/>
          </a:p>
          <a:p>
            <a:r>
              <a:rPr lang="et-EE" dirty="0"/>
              <a:t>Läbiviigud tehakse kaeluse abil.</a:t>
            </a:r>
            <a:endParaRPr lang="fi-FI" dirty="0"/>
          </a:p>
          <a:p>
            <a:endParaRPr lang="fi-FI" dirty="0"/>
          </a:p>
          <a:p>
            <a:endParaRPr lang="fi-FI" dirty="0"/>
          </a:p>
        </p:txBody>
      </p:sp>
    </p:spTree>
    <p:extLst>
      <p:ext uri="{BB962C8B-B14F-4D97-AF65-F5344CB8AC3E}">
        <p14:creationId xmlns:p14="http://schemas.microsoft.com/office/powerpoint/2010/main" val="17969369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childTnLst>
                                </p:cTn>
                              </p:par>
                              <p:par>
                                <p:cTn id="12" presetID="22" presetClass="entr" presetSubtype="2"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par>
                                <p:cTn id="20" presetID="1" presetClass="entr" presetSubtype="0" fill="hold" nodeType="withEffect">
                                  <p:stCondLst>
                                    <p:cond delay="0"/>
                                  </p:stCondLst>
                                  <p:childTnLst>
                                    <p:set>
                                      <p:cBhvr>
                                        <p:cTn id="21"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1">
            <a:extLst>
              <a:ext uri="{FF2B5EF4-FFF2-40B4-BE49-F238E27FC236}">
                <a16:creationId xmlns:a16="http://schemas.microsoft.com/office/drawing/2014/main" id="{4BC88A27-42F7-4678-AA45-29A92ECF54A3}"/>
              </a:ext>
            </a:extLst>
          </p:cNvPr>
          <p:cNvSpPr>
            <a:spLocks noGrp="1"/>
          </p:cNvSpPr>
          <p:nvPr>
            <p:ph type="title"/>
          </p:nvPr>
        </p:nvSpPr>
        <p:spPr>
          <a:xfrm>
            <a:off x="457200" y="457778"/>
            <a:ext cx="8229600" cy="1152550"/>
          </a:xfrm>
        </p:spPr>
        <p:txBody>
          <a:bodyPr/>
          <a:lstStyle/>
          <a:p>
            <a:r>
              <a:rPr lang="et-EE" dirty="0"/>
              <a:t>Nutikas õhutõke</a:t>
            </a:r>
            <a:endParaRPr lang="fi-FI" dirty="0"/>
          </a:p>
        </p:txBody>
      </p:sp>
      <p:sp>
        <p:nvSpPr>
          <p:cNvPr id="3" name="Sisällön paikkamerkki 2">
            <a:extLst>
              <a:ext uri="{FF2B5EF4-FFF2-40B4-BE49-F238E27FC236}">
                <a16:creationId xmlns:a16="http://schemas.microsoft.com/office/drawing/2014/main" id="{BAB14512-C0A2-4992-93A4-8AF34F0EC27C}"/>
              </a:ext>
            </a:extLst>
          </p:cNvPr>
          <p:cNvSpPr>
            <a:spLocks noGrp="1"/>
          </p:cNvSpPr>
          <p:nvPr>
            <p:ph sz="half" idx="2"/>
          </p:nvPr>
        </p:nvSpPr>
        <p:spPr>
          <a:xfrm>
            <a:off x="3492230" y="1484785"/>
            <a:ext cx="5194570" cy="4608512"/>
          </a:xfrm>
        </p:spPr>
        <p:txBody>
          <a:bodyPr>
            <a:normAutofit/>
          </a:bodyPr>
          <a:lstStyle/>
          <a:p>
            <a:r>
              <a:rPr lang="fi-FI" dirty="0" err="1"/>
              <a:t>Veeauru</a:t>
            </a:r>
            <a:r>
              <a:rPr lang="fi-FI" dirty="0"/>
              <a:t> </a:t>
            </a:r>
            <a:r>
              <a:rPr lang="fi-FI" dirty="0" err="1"/>
              <a:t>läbilaskvus</a:t>
            </a:r>
            <a:r>
              <a:rPr lang="fi-FI" dirty="0"/>
              <a:t> </a:t>
            </a:r>
            <a:r>
              <a:rPr lang="fi-FI" dirty="0" err="1"/>
              <a:t>muutub</a:t>
            </a:r>
            <a:r>
              <a:rPr lang="fi-FI" dirty="0"/>
              <a:t> </a:t>
            </a:r>
            <a:r>
              <a:rPr lang="et-EE" dirty="0"/>
              <a:t>eri </a:t>
            </a:r>
            <a:r>
              <a:rPr lang="fi-FI" dirty="0" err="1"/>
              <a:t>aastaaegade</a:t>
            </a:r>
            <a:r>
              <a:rPr lang="et-EE" dirty="0"/>
              <a:t>l</a:t>
            </a:r>
            <a:r>
              <a:rPr lang="fi-FI" dirty="0"/>
              <a:t>.</a:t>
            </a:r>
          </a:p>
          <a:p>
            <a:r>
              <a:rPr lang="fi-FI" dirty="0" err="1"/>
              <a:t>Suvel</a:t>
            </a:r>
            <a:r>
              <a:rPr lang="fi-FI" dirty="0"/>
              <a:t> </a:t>
            </a:r>
            <a:r>
              <a:rPr lang="fi-FI" dirty="0" err="1"/>
              <a:t>võib</a:t>
            </a:r>
            <a:r>
              <a:rPr lang="fi-FI" dirty="0"/>
              <a:t> </a:t>
            </a:r>
            <a:r>
              <a:rPr lang="fi-FI" dirty="0" err="1"/>
              <a:t>niiskus</a:t>
            </a:r>
            <a:r>
              <a:rPr lang="fi-FI" dirty="0"/>
              <a:t> </a:t>
            </a:r>
            <a:r>
              <a:rPr lang="fi-FI" dirty="0" err="1"/>
              <a:t>liikuda</a:t>
            </a:r>
            <a:r>
              <a:rPr lang="fi-FI" dirty="0"/>
              <a:t> eri </a:t>
            </a:r>
            <a:r>
              <a:rPr lang="fi-FI" dirty="0" err="1"/>
              <a:t>suundades</a:t>
            </a:r>
            <a:r>
              <a:rPr lang="fi-FI" dirty="0"/>
              <a:t>.</a:t>
            </a:r>
          </a:p>
          <a:p>
            <a:r>
              <a:rPr lang="fi-FI" dirty="0" err="1"/>
              <a:t>Talvel</a:t>
            </a:r>
            <a:r>
              <a:rPr lang="fi-FI" dirty="0"/>
              <a:t> ei pääse </a:t>
            </a:r>
            <a:r>
              <a:rPr lang="fi-FI" dirty="0" err="1"/>
              <a:t>niiske</a:t>
            </a:r>
            <a:r>
              <a:rPr lang="fi-FI" dirty="0"/>
              <a:t> </a:t>
            </a:r>
            <a:r>
              <a:rPr lang="fi-FI" dirty="0" err="1"/>
              <a:t>õhk</a:t>
            </a:r>
            <a:r>
              <a:rPr lang="fi-FI" dirty="0"/>
              <a:t> </a:t>
            </a:r>
            <a:r>
              <a:rPr lang="et-EE" dirty="0"/>
              <a:t>õhutõkkest</a:t>
            </a:r>
            <a:r>
              <a:rPr lang="fi-FI" dirty="0"/>
              <a:t> </a:t>
            </a:r>
            <a:r>
              <a:rPr lang="fi-FI" dirty="0" err="1"/>
              <a:t>läbi</a:t>
            </a:r>
            <a:r>
              <a:rPr lang="fi-FI" dirty="0"/>
              <a:t>.</a:t>
            </a:r>
          </a:p>
        </p:txBody>
      </p:sp>
      <p:grpSp>
        <p:nvGrpSpPr>
          <p:cNvPr id="80" name="Ryhmä 79">
            <a:extLst>
              <a:ext uri="{FF2B5EF4-FFF2-40B4-BE49-F238E27FC236}">
                <a16:creationId xmlns:a16="http://schemas.microsoft.com/office/drawing/2014/main" id="{F6949352-B3FB-4AB7-BA23-633F5620EF52}"/>
              </a:ext>
            </a:extLst>
          </p:cNvPr>
          <p:cNvGrpSpPr>
            <a:grpSpLocks noChangeAspect="1"/>
          </p:cNvGrpSpPr>
          <p:nvPr/>
        </p:nvGrpSpPr>
        <p:grpSpPr>
          <a:xfrm>
            <a:off x="389106" y="3832698"/>
            <a:ext cx="2597285" cy="2171698"/>
            <a:chOff x="-59982" y="3709583"/>
            <a:chExt cx="4103987" cy="3077991"/>
          </a:xfrm>
        </p:grpSpPr>
        <p:sp>
          <p:nvSpPr>
            <p:cNvPr id="5" name="Suorakulmio: Pyöristetyt kulmat 4">
              <a:extLst>
                <a:ext uri="{FF2B5EF4-FFF2-40B4-BE49-F238E27FC236}">
                  <a16:creationId xmlns:a16="http://schemas.microsoft.com/office/drawing/2014/main" id="{0429CC68-ED45-458E-9324-9086B135CEA3}"/>
                </a:ext>
              </a:extLst>
            </p:cNvPr>
            <p:cNvSpPr/>
            <p:nvPr/>
          </p:nvSpPr>
          <p:spPr>
            <a:xfrm>
              <a:off x="-59982" y="3709583"/>
              <a:ext cx="4103987" cy="3077991"/>
            </a:xfrm>
            <a:prstGeom prst="roundRect">
              <a:avLst/>
            </a:prstGeom>
            <a:gradFill>
              <a:gsLst>
                <a:gs pos="0">
                  <a:schemeClr val="accent2">
                    <a:lumMod val="20000"/>
                    <a:lumOff val="80000"/>
                  </a:schemeClr>
                </a:gs>
                <a:gs pos="100000">
                  <a:schemeClr val="accent1"/>
                </a:gs>
              </a:gsLst>
              <a:lin ang="6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Ellipsi 5">
              <a:extLst>
                <a:ext uri="{FF2B5EF4-FFF2-40B4-BE49-F238E27FC236}">
                  <a16:creationId xmlns:a16="http://schemas.microsoft.com/office/drawing/2014/main" id="{94EAA9A0-A14A-4426-B85B-D7F30453DFD4}"/>
                </a:ext>
              </a:extLst>
            </p:cNvPr>
            <p:cNvSpPr>
              <a:spLocks noChangeAspect="1"/>
            </p:cNvSpPr>
            <p:nvPr/>
          </p:nvSpPr>
          <p:spPr>
            <a:xfrm>
              <a:off x="2334011" y="513899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860BEFCE-3EC2-4A8D-A19D-092DD74F83F3}"/>
                </a:ext>
              </a:extLst>
            </p:cNvPr>
            <p:cNvSpPr>
              <a:spLocks noChangeAspect="1"/>
            </p:cNvSpPr>
            <p:nvPr/>
          </p:nvSpPr>
          <p:spPr>
            <a:xfrm>
              <a:off x="2334011" y="6164992"/>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a:extLst>
                <a:ext uri="{FF2B5EF4-FFF2-40B4-BE49-F238E27FC236}">
                  <a16:creationId xmlns:a16="http://schemas.microsoft.com/office/drawing/2014/main" id="{C52A0CEE-8687-49A0-94D8-CE83D712DB70}"/>
                </a:ext>
              </a:extLst>
            </p:cNvPr>
            <p:cNvSpPr>
              <a:spLocks noChangeAspect="1"/>
            </p:cNvSpPr>
            <p:nvPr/>
          </p:nvSpPr>
          <p:spPr>
            <a:xfrm>
              <a:off x="2676010" y="4454997"/>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Ellipsi 8">
              <a:extLst>
                <a:ext uri="{FF2B5EF4-FFF2-40B4-BE49-F238E27FC236}">
                  <a16:creationId xmlns:a16="http://schemas.microsoft.com/office/drawing/2014/main" id="{7CCC5889-A693-40E7-A8FD-26061BA1F1FA}"/>
                </a:ext>
              </a:extLst>
            </p:cNvPr>
            <p:cNvSpPr>
              <a:spLocks noChangeAspect="1"/>
            </p:cNvSpPr>
            <p:nvPr/>
          </p:nvSpPr>
          <p:spPr>
            <a:xfrm>
              <a:off x="3018009" y="513899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B1A35398-38FC-4C15-82D2-B5CD42FA2B71}"/>
                </a:ext>
              </a:extLst>
            </p:cNvPr>
            <p:cNvSpPr>
              <a:spLocks noChangeAspect="1"/>
            </p:cNvSpPr>
            <p:nvPr/>
          </p:nvSpPr>
          <p:spPr>
            <a:xfrm>
              <a:off x="3018009" y="5822993"/>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Ellipsi 10">
              <a:extLst>
                <a:ext uri="{FF2B5EF4-FFF2-40B4-BE49-F238E27FC236}">
                  <a16:creationId xmlns:a16="http://schemas.microsoft.com/office/drawing/2014/main" id="{E00D0272-0B1C-43DE-BD8D-A3E61891EFA3}"/>
                </a:ext>
              </a:extLst>
            </p:cNvPr>
            <p:cNvSpPr>
              <a:spLocks noChangeAspect="1"/>
            </p:cNvSpPr>
            <p:nvPr/>
          </p:nvSpPr>
          <p:spPr>
            <a:xfrm>
              <a:off x="2334011" y="411299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Ellipsi 11">
              <a:extLst>
                <a:ext uri="{FF2B5EF4-FFF2-40B4-BE49-F238E27FC236}">
                  <a16:creationId xmlns:a16="http://schemas.microsoft.com/office/drawing/2014/main" id="{98394B19-4F3D-4ED6-98AF-9574CCD05E25}"/>
                </a:ext>
              </a:extLst>
            </p:cNvPr>
            <p:cNvSpPr>
              <a:spLocks noChangeAspect="1"/>
            </p:cNvSpPr>
            <p:nvPr/>
          </p:nvSpPr>
          <p:spPr>
            <a:xfrm>
              <a:off x="3018009" y="3770999"/>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Kuva 13">
              <a:extLst>
                <a:ext uri="{FF2B5EF4-FFF2-40B4-BE49-F238E27FC236}">
                  <a16:creationId xmlns:a16="http://schemas.microsoft.com/office/drawing/2014/main" id="{BBCEF2B5-F73E-4E2C-BF78-6A5205883D50}"/>
                </a:ext>
              </a:extLst>
            </p:cNvPr>
            <p:cNvPicPr>
              <a:picLocks noChangeAspect="1"/>
            </p:cNvPicPr>
            <p:nvPr/>
          </p:nvPicPr>
          <p:blipFill>
            <a:blip r:embed="rId3"/>
            <a:stretch>
              <a:fillRect/>
            </a:stretch>
          </p:blipFill>
          <p:spPr>
            <a:xfrm>
              <a:off x="1308014" y="4112998"/>
              <a:ext cx="1205485" cy="2393993"/>
            </a:xfrm>
            <a:prstGeom prst="rect">
              <a:avLst/>
            </a:prstGeom>
          </p:spPr>
        </p:pic>
        <p:sp>
          <p:nvSpPr>
            <p:cNvPr id="15" name="Ellipsi 14">
              <a:extLst>
                <a:ext uri="{FF2B5EF4-FFF2-40B4-BE49-F238E27FC236}">
                  <a16:creationId xmlns:a16="http://schemas.microsoft.com/office/drawing/2014/main" id="{2CBB7A36-22F2-48EC-B0E7-4CD03D90AB31}"/>
                </a:ext>
              </a:extLst>
            </p:cNvPr>
            <p:cNvSpPr>
              <a:spLocks noChangeAspect="1"/>
            </p:cNvSpPr>
            <p:nvPr/>
          </p:nvSpPr>
          <p:spPr>
            <a:xfrm>
              <a:off x="624016" y="4796996"/>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Ellipsi 15">
              <a:extLst>
                <a:ext uri="{FF2B5EF4-FFF2-40B4-BE49-F238E27FC236}">
                  <a16:creationId xmlns:a16="http://schemas.microsoft.com/office/drawing/2014/main" id="{27624851-0312-4B28-8524-33C47CB5FCAA}"/>
                </a:ext>
              </a:extLst>
            </p:cNvPr>
            <p:cNvSpPr>
              <a:spLocks noChangeAspect="1"/>
            </p:cNvSpPr>
            <p:nvPr/>
          </p:nvSpPr>
          <p:spPr>
            <a:xfrm>
              <a:off x="624016" y="5480994"/>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Ellipsi 16">
              <a:extLst>
                <a:ext uri="{FF2B5EF4-FFF2-40B4-BE49-F238E27FC236}">
                  <a16:creationId xmlns:a16="http://schemas.microsoft.com/office/drawing/2014/main" id="{3F2262EA-1914-4726-9F4E-92122CE37DAD}"/>
                </a:ext>
              </a:extLst>
            </p:cNvPr>
            <p:cNvSpPr>
              <a:spLocks noChangeAspect="1"/>
            </p:cNvSpPr>
            <p:nvPr/>
          </p:nvSpPr>
          <p:spPr>
            <a:xfrm>
              <a:off x="966015" y="513899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77AF26A6-E0BF-458E-A07B-C2FE51A08D66}"/>
                </a:ext>
              </a:extLst>
            </p:cNvPr>
            <p:cNvSpPr>
              <a:spLocks noChangeAspect="1"/>
            </p:cNvSpPr>
            <p:nvPr/>
          </p:nvSpPr>
          <p:spPr>
            <a:xfrm>
              <a:off x="624016" y="5822993"/>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3D8168B8-34B7-4F6A-814F-A2A172B5498E}"/>
                </a:ext>
              </a:extLst>
            </p:cNvPr>
            <p:cNvSpPr>
              <a:spLocks noChangeAspect="1"/>
            </p:cNvSpPr>
            <p:nvPr/>
          </p:nvSpPr>
          <p:spPr>
            <a:xfrm>
              <a:off x="624016" y="6506991"/>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Ellipsi 19">
              <a:extLst>
                <a:ext uri="{FF2B5EF4-FFF2-40B4-BE49-F238E27FC236}">
                  <a16:creationId xmlns:a16="http://schemas.microsoft.com/office/drawing/2014/main" id="{1F7C46BA-51F9-4CA8-8D33-1E68244307C0}"/>
                </a:ext>
              </a:extLst>
            </p:cNvPr>
            <p:cNvSpPr>
              <a:spLocks noChangeAspect="1"/>
            </p:cNvSpPr>
            <p:nvPr/>
          </p:nvSpPr>
          <p:spPr>
            <a:xfrm>
              <a:off x="966015" y="6164992"/>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Ellipsi 20">
              <a:extLst>
                <a:ext uri="{FF2B5EF4-FFF2-40B4-BE49-F238E27FC236}">
                  <a16:creationId xmlns:a16="http://schemas.microsoft.com/office/drawing/2014/main" id="{9E833836-EE98-4768-A6AF-5E0F4DE8A32E}"/>
                </a:ext>
              </a:extLst>
            </p:cNvPr>
            <p:cNvSpPr>
              <a:spLocks noChangeAspect="1"/>
            </p:cNvSpPr>
            <p:nvPr/>
          </p:nvSpPr>
          <p:spPr>
            <a:xfrm>
              <a:off x="1308014" y="4796996"/>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Ellipsi 21">
              <a:extLst>
                <a:ext uri="{FF2B5EF4-FFF2-40B4-BE49-F238E27FC236}">
                  <a16:creationId xmlns:a16="http://schemas.microsoft.com/office/drawing/2014/main" id="{08F1037B-D997-4F85-A252-98A51992A6C1}"/>
                </a:ext>
              </a:extLst>
            </p:cNvPr>
            <p:cNvSpPr>
              <a:spLocks noChangeAspect="1"/>
            </p:cNvSpPr>
            <p:nvPr/>
          </p:nvSpPr>
          <p:spPr>
            <a:xfrm>
              <a:off x="1308014" y="5480994"/>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Ellipsi 22">
              <a:extLst>
                <a:ext uri="{FF2B5EF4-FFF2-40B4-BE49-F238E27FC236}">
                  <a16:creationId xmlns:a16="http://schemas.microsoft.com/office/drawing/2014/main" id="{DE18EA7C-430B-43E0-BCBB-950F5C9E9550}"/>
                </a:ext>
              </a:extLst>
            </p:cNvPr>
            <p:cNvSpPr>
              <a:spLocks noChangeAspect="1"/>
            </p:cNvSpPr>
            <p:nvPr/>
          </p:nvSpPr>
          <p:spPr>
            <a:xfrm>
              <a:off x="1650013" y="513899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C615C9FE-08D9-45D4-B22C-64EE8FAE6F1C}"/>
                </a:ext>
              </a:extLst>
            </p:cNvPr>
            <p:cNvSpPr>
              <a:spLocks noChangeAspect="1"/>
            </p:cNvSpPr>
            <p:nvPr/>
          </p:nvSpPr>
          <p:spPr>
            <a:xfrm>
              <a:off x="1308014" y="5822993"/>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DAA783F6-0E75-468B-A3AF-ED6F5334DCFE}"/>
                </a:ext>
              </a:extLst>
            </p:cNvPr>
            <p:cNvSpPr>
              <a:spLocks noChangeAspect="1"/>
            </p:cNvSpPr>
            <p:nvPr/>
          </p:nvSpPr>
          <p:spPr>
            <a:xfrm>
              <a:off x="1308014" y="6506991"/>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Ellipsi 25">
              <a:extLst>
                <a:ext uri="{FF2B5EF4-FFF2-40B4-BE49-F238E27FC236}">
                  <a16:creationId xmlns:a16="http://schemas.microsoft.com/office/drawing/2014/main" id="{6DAAC480-9799-41EE-B25B-DA8F7510833E}"/>
                </a:ext>
              </a:extLst>
            </p:cNvPr>
            <p:cNvSpPr>
              <a:spLocks noChangeAspect="1"/>
            </p:cNvSpPr>
            <p:nvPr/>
          </p:nvSpPr>
          <p:spPr>
            <a:xfrm>
              <a:off x="1650013" y="6164992"/>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95D1D27A-4FDB-482F-B3B7-66BB595B131F}"/>
                </a:ext>
              </a:extLst>
            </p:cNvPr>
            <p:cNvSpPr>
              <a:spLocks noChangeAspect="1"/>
            </p:cNvSpPr>
            <p:nvPr/>
          </p:nvSpPr>
          <p:spPr>
            <a:xfrm>
              <a:off x="624016" y="4454997"/>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62DDF83B-8FE1-44A1-BF8E-84871E195B03}"/>
                </a:ext>
              </a:extLst>
            </p:cNvPr>
            <p:cNvSpPr>
              <a:spLocks noChangeAspect="1"/>
            </p:cNvSpPr>
            <p:nvPr/>
          </p:nvSpPr>
          <p:spPr>
            <a:xfrm>
              <a:off x="966015" y="411299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7891B572-E77E-4D5D-975D-30D036398C87}"/>
                </a:ext>
              </a:extLst>
            </p:cNvPr>
            <p:cNvSpPr>
              <a:spLocks noChangeAspect="1"/>
            </p:cNvSpPr>
            <p:nvPr/>
          </p:nvSpPr>
          <p:spPr>
            <a:xfrm>
              <a:off x="1308014" y="4454997"/>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4282F066-9B3C-44EC-B96D-21C28A66E580}"/>
                </a:ext>
              </a:extLst>
            </p:cNvPr>
            <p:cNvSpPr>
              <a:spLocks noChangeAspect="1"/>
            </p:cNvSpPr>
            <p:nvPr/>
          </p:nvSpPr>
          <p:spPr>
            <a:xfrm>
              <a:off x="1650013" y="411299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 name="Ellipsi 66">
              <a:extLst>
                <a:ext uri="{FF2B5EF4-FFF2-40B4-BE49-F238E27FC236}">
                  <a16:creationId xmlns:a16="http://schemas.microsoft.com/office/drawing/2014/main" id="{EED93337-C78A-45E6-9E20-2DC15A43AF51}"/>
                </a:ext>
              </a:extLst>
            </p:cNvPr>
            <p:cNvSpPr>
              <a:spLocks noChangeAspect="1"/>
            </p:cNvSpPr>
            <p:nvPr/>
          </p:nvSpPr>
          <p:spPr>
            <a:xfrm>
              <a:off x="3702007" y="4454997"/>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 name="Ellipsi 67">
              <a:extLst>
                <a:ext uri="{FF2B5EF4-FFF2-40B4-BE49-F238E27FC236}">
                  <a16:creationId xmlns:a16="http://schemas.microsoft.com/office/drawing/2014/main" id="{E9522BBF-2CCC-40E4-8B16-04961A925D1F}"/>
                </a:ext>
              </a:extLst>
            </p:cNvPr>
            <p:cNvSpPr>
              <a:spLocks noChangeAspect="1"/>
            </p:cNvSpPr>
            <p:nvPr/>
          </p:nvSpPr>
          <p:spPr>
            <a:xfrm>
              <a:off x="3702007" y="513899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 name="Ellipsi 69">
              <a:extLst>
                <a:ext uri="{FF2B5EF4-FFF2-40B4-BE49-F238E27FC236}">
                  <a16:creationId xmlns:a16="http://schemas.microsoft.com/office/drawing/2014/main" id="{18E6B47F-1C90-4DA5-BEE5-1120B6DFBD03}"/>
                </a:ext>
              </a:extLst>
            </p:cNvPr>
            <p:cNvSpPr>
              <a:spLocks noChangeAspect="1"/>
            </p:cNvSpPr>
            <p:nvPr/>
          </p:nvSpPr>
          <p:spPr>
            <a:xfrm>
              <a:off x="3702007" y="6164992"/>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Ellipsi 70">
              <a:extLst>
                <a:ext uri="{FF2B5EF4-FFF2-40B4-BE49-F238E27FC236}">
                  <a16:creationId xmlns:a16="http://schemas.microsoft.com/office/drawing/2014/main" id="{9BDFC49B-85DF-4F43-A86A-E64888FAC030}"/>
                </a:ext>
              </a:extLst>
            </p:cNvPr>
            <p:cNvSpPr>
              <a:spLocks noChangeAspect="1"/>
            </p:cNvSpPr>
            <p:nvPr/>
          </p:nvSpPr>
          <p:spPr>
            <a:xfrm>
              <a:off x="282017" y="411299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 name="Ellipsi 71">
              <a:extLst>
                <a:ext uri="{FF2B5EF4-FFF2-40B4-BE49-F238E27FC236}">
                  <a16:creationId xmlns:a16="http://schemas.microsoft.com/office/drawing/2014/main" id="{B3104971-7178-461B-8190-5DA8FE37C455}"/>
                </a:ext>
              </a:extLst>
            </p:cNvPr>
            <p:cNvSpPr>
              <a:spLocks noChangeAspect="1"/>
            </p:cNvSpPr>
            <p:nvPr/>
          </p:nvSpPr>
          <p:spPr>
            <a:xfrm>
              <a:off x="282017" y="513899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Ellipsi 72">
              <a:extLst>
                <a:ext uri="{FF2B5EF4-FFF2-40B4-BE49-F238E27FC236}">
                  <a16:creationId xmlns:a16="http://schemas.microsoft.com/office/drawing/2014/main" id="{D375CBDA-645F-40A4-9695-A943FE30ADD2}"/>
                </a:ext>
              </a:extLst>
            </p:cNvPr>
            <p:cNvSpPr>
              <a:spLocks noChangeAspect="1"/>
            </p:cNvSpPr>
            <p:nvPr/>
          </p:nvSpPr>
          <p:spPr>
            <a:xfrm>
              <a:off x="282017" y="4796996"/>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 name="Ellipsi 73">
              <a:extLst>
                <a:ext uri="{FF2B5EF4-FFF2-40B4-BE49-F238E27FC236}">
                  <a16:creationId xmlns:a16="http://schemas.microsoft.com/office/drawing/2014/main" id="{0CD76621-A744-46DA-9BD0-D8DE8B008BBE}"/>
                </a:ext>
              </a:extLst>
            </p:cNvPr>
            <p:cNvSpPr>
              <a:spLocks noChangeAspect="1"/>
            </p:cNvSpPr>
            <p:nvPr/>
          </p:nvSpPr>
          <p:spPr>
            <a:xfrm>
              <a:off x="282017" y="5822993"/>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79" name="Ryhmä 78">
            <a:extLst>
              <a:ext uri="{FF2B5EF4-FFF2-40B4-BE49-F238E27FC236}">
                <a16:creationId xmlns:a16="http://schemas.microsoft.com/office/drawing/2014/main" id="{61F73514-0FFF-4444-B8C0-F272F6AE06F3}"/>
              </a:ext>
            </a:extLst>
          </p:cNvPr>
          <p:cNvGrpSpPr/>
          <p:nvPr/>
        </p:nvGrpSpPr>
        <p:grpSpPr>
          <a:xfrm>
            <a:off x="408562" y="1400783"/>
            <a:ext cx="2636196" cy="2037945"/>
            <a:chOff x="0" y="351009"/>
            <a:chExt cx="4044006" cy="3077991"/>
          </a:xfrm>
        </p:grpSpPr>
        <p:sp>
          <p:nvSpPr>
            <p:cNvPr id="13" name="Suorakulmio: Pyöristetyt kulmat 12">
              <a:extLst>
                <a:ext uri="{FF2B5EF4-FFF2-40B4-BE49-F238E27FC236}">
                  <a16:creationId xmlns:a16="http://schemas.microsoft.com/office/drawing/2014/main" id="{353BC626-7430-4D8A-BBD7-FD0335458DC5}"/>
                </a:ext>
              </a:extLst>
            </p:cNvPr>
            <p:cNvSpPr/>
            <p:nvPr/>
          </p:nvSpPr>
          <p:spPr>
            <a:xfrm>
              <a:off x="0" y="351009"/>
              <a:ext cx="4044006" cy="3077991"/>
            </a:xfrm>
            <a:prstGeom prst="roundRect">
              <a:avLst/>
            </a:prstGeom>
            <a:gradFill flip="none" rotWithShape="1">
              <a:gsLst>
                <a:gs pos="0">
                  <a:schemeClr val="accent2">
                    <a:lumMod val="20000"/>
                    <a:lumOff val="80000"/>
                  </a:schemeClr>
                </a:gs>
                <a:gs pos="100000">
                  <a:schemeClr val="accent2">
                    <a:lumMod val="60000"/>
                    <a:lumOff val="40000"/>
                  </a:schemeClr>
                </a:gs>
              </a:gsLst>
              <a:lin ang="6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4FE89FDE-408B-48B5-A33E-77105649AD06}"/>
                </a:ext>
              </a:extLst>
            </p:cNvPr>
            <p:cNvSpPr>
              <a:spLocks noChangeAspect="1"/>
            </p:cNvSpPr>
            <p:nvPr/>
          </p:nvSpPr>
          <p:spPr>
            <a:xfrm>
              <a:off x="624016" y="1377006"/>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Ellipsi 31">
              <a:extLst>
                <a:ext uri="{FF2B5EF4-FFF2-40B4-BE49-F238E27FC236}">
                  <a16:creationId xmlns:a16="http://schemas.microsoft.com/office/drawing/2014/main" id="{02811107-8F66-4436-B278-016E9ED3831A}"/>
                </a:ext>
              </a:extLst>
            </p:cNvPr>
            <p:cNvSpPr>
              <a:spLocks noChangeAspect="1"/>
            </p:cNvSpPr>
            <p:nvPr/>
          </p:nvSpPr>
          <p:spPr>
            <a:xfrm>
              <a:off x="624016" y="2061004"/>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Ellipsi 32">
              <a:extLst>
                <a:ext uri="{FF2B5EF4-FFF2-40B4-BE49-F238E27FC236}">
                  <a16:creationId xmlns:a16="http://schemas.microsoft.com/office/drawing/2014/main" id="{83FA6E35-8C81-4207-9DA4-813F7C2BA506}"/>
                </a:ext>
              </a:extLst>
            </p:cNvPr>
            <p:cNvSpPr>
              <a:spLocks noChangeAspect="1"/>
            </p:cNvSpPr>
            <p:nvPr/>
          </p:nvSpPr>
          <p:spPr>
            <a:xfrm>
              <a:off x="966015" y="171900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Ellipsi 33">
              <a:extLst>
                <a:ext uri="{FF2B5EF4-FFF2-40B4-BE49-F238E27FC236}">
                  <a16:creationId xmlns:a16="http://schemas.microsoft.com/office/drawing/2014/main" id="{F390F0E9-FF9E-4D67-9715-42631958CD0F}"/>
                </a:ext>
              </a:extLst>
            </p:cNvPr>
            <p:cNvSpPr>
              <a:spLocks noChangeAspect="1"/>
            </p:cNvSpPr>
            <p:nvPr/>
          </p:nvSpPr>
          <p:spPr>
            <a:xfrm>
              <a:off x="624016" y="2403003"/>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5F860659-0C02-4977-A757-59652ED0B44B}"/>
                </a:ext>
              </a:extLst>
            </p:cNvPr>
            <p:cNvSpPr>
              <a:spLocks noChangeAspect="1"/>
            </p:cNvSpPr>
            <p:nvPr/>
          </p:nvSpPr>
          <p:spPr>
            <a:xfrm>
              <a:off x="624016" y="3087001"/>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Ellipsi 35">
              <a:extLst>
                <a:ext uri="{FF2B5EF4-FFF2-40B4-BE49-F238E27FC236}">
                  <a16:creationId xmlns:a16="http://schemas.microsoft.com/office/drawing/2014/main" id="{E4B2CB4A-7849-4B90-86D1-967A0C7722D1}"/>
                </a:ext>
              </a:extLst>
            </p:cNvPr>
            <p:cNvSpPr>
              <a:spLocks noChangeAspect="1"/>
            </p:cNvSpPr>
            <p:nvPr/>
          </p:nvSpPr>
          <p:spPr>
            <a:xfrm>
              <a:off x="966015" y="2745002"/>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Ellipsi 36">
              <a:extLst>
                <a:ext uri="{FF2B5EF4-FFF2-40B4-BE49-F238E27FC236}">
                  <a16:creationId xmlns:a16="http://schemas.microsoft.com/office/drawing/2014/main" id="{9EFA941D-BF76-4D19-B02F-97B3E42E54C4}"/>
                </a:ext>
              </a:extLst>
            </p:cNvPr>
            <p:cNvSpPr>
              <a:spLocks noChangeAspect="1"/>
            </p:cNvSpPr>
            <p:nvPr/>
          </p:nvSpPr>
          <p:spPr>
            <a:xfrm>
              <a:off x="624016" y="1035007"/>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Ellipsi 37">
              <a:extLst>
                <a:ext uri="{FF2B5EF4-FFF2-40B4-BE49-F238E27FC236}">
                  <a16:creationId xmlns:a16="http://schemas.microsoft.com/office/drawing/2014/main" id="{9D21E114-21E5-4EA7-B215-C3F73AB18C9D}"/>
                </a:ext>
              </a:extLst>
            </p:cNvPr>
            <p:cNvSpPr>
              <a:spLocks noChangeAspect="1"/>
            </p:cNvSpPr>
            <p:nvPr/>
          </p:nvSpPr>
          <p:spPr>
            <a:xfrm>
              <a:off x="966015" y="69300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 name="Ellipsi 38">
              <a:extLst>
                <a:ext uri="{FF2B5EF4-FFF2-40B4-BE49-F238E27FC236}">
                  <a16:creationId xmlns:a16="http://schemas.microsoft.com/office/drawing/2014/main" id="{187AD587-D0A5-44F6-8827-F2E07DEC3866}"/>
                </a:ext>
              </a:extLst>
            </p:cNvPr>
            <p:cNvSpPr>
              <a:spLocks noChangeAspect="1"/>
            </p:cNvSpPr>
            <p:nvPr/>
          </p:nvSpPr>
          <p:spPr>
            <a:xfrm>
              <a:off x="2424545" y="1377006"/>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 name="Ellipsi 39">
              <a:extLst>
                <a:ext uri="{FF2B5EF4-FFF2-40B4-BE49-F238E27FC236}">
                  <a16:creationId xmlns:a16="http://schemas.microsoft.com/office/drawing/2014/main" id="{7EA65497-C827-4325-B365-DA5D013F26C4}"/>
                </a:ext>
              </a:extLst>
            </p:cNvPr>
            <p:cNvSpPr>
              <a:spLocks noChangeAspect="1"/>
            </p:cNvSpPr>
            <p:nvPr/>
          </p:nvSpPr>
          <p:spPr>
            <a:xfrm rot="893881">
              <a:off x="2252530" y="2348680"/>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 name="Ellipsi 40">
              <a:extLst>
                <a:ext uri="{FF2B5EF4-FFF2-40B4-BE49-F238E27FC236}">
                  <a16:creationId xmlns:a16="http://schemas.microsoft.com/office/drawing/2014/main" id="{4C7A9D90-2B7F-4C94-AE65-E98037048E34}"/>
                </a:ext>
              </a:extLst>
            </p:cNvPr>
            <p:cNvSpPr>
              <a:spLocks noChangeAspect="1"/>
            </p:cNvSpPr>
            <p:nvPr/>
          </p:nvSpPr>
          <p:spPr>
            <a:xfrm>
              <a:off x="2334011" y="3087001"/>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2" name="Ellipsi 41">
              <a:extLst>
                <a:ext uri="{FF2B5EF4-FFF2-40B4-BE49-F238E27FC236}">
                  <a16:creationId xmlns:a16="http://schemas.microsoft.com/office/drawing/2014/main" id="{26A848E9-21A8-4EBC-AC62-F4FCC08AFC31}"/>
                </a:ext>
              </a:extLst>
            </p:cNvPr>
            <p:cNvSpPr>
              <a:spLocks noChangeAspect="1"/>
            </p:cNvSpPr>
            <p:nvPr/>
          </p:nvSpPr>
          <p:spPr>
            <a:xfrm>
              <a:off x="2676010" y="171900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 name="Ellipsi 42">
              <a:extLst>
                <a:ext uri="{FF2B5EF4-FFF2-40B4-BE49-F238E27FC236}">
                  <a16:creationId xmlns:a16="http://schemas.microsoft.com/office/drawing/2014/main" id="{6BFC2942-2D3D-4D80-B926-9C85D92D76EF}"/>
                </a:ext>
              </a:extLst>
            </p:cNvPr>
            <p:cNvSpPr>
              <a:spLocks noChangeAspect="1"/>
            </p:cNvSpPr>
            <p:nvPr/>
          </p:nvSpPr>
          <p:spPr>
            <a:xfrm>
              <a:off x="2676010" y="2745002"/>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 name="Ellipsi 43">
              <a:extLst>
                <a:ext uri="{FF2B5EF4-FFF2-40B4-BE49-F238E27FC236}">
                  <a16:creationId xmlns:a16="http://schemas.microsoft.com/office/drawing/2014/main" id="{0F896E1A-B28A-4BB4-AD03-DFCF9DA1D8CC}"/>
                </a:ext>
              </a:extLst>
            </p:cNvPr>
            <p:cNvSpPr>
              <a:spLocks noChangeAspect="1"/>
            </p:cNvSpPr>
            <p:nvPr/>
          </p:nvSpPr>
          <p:spPr>
            <a:xfrm>
              <a:off x="3108543" y="1377006"/>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 name="Ellipsi 44">
              <a:extLst>
                <a:ext uri="{FF2B5EF4-FFF2-40B4-BE49-F238E27FC236}">
                  <a16:creationId xmlns:a16="http://schemas.microsoft.com/office/drawing/2014/main" id="{FBB4305B-FB4E-429C-A14C-FD8A6F2F163C}"/>
                </a:ext>
              </a:extLst>
            </p:cNvPr>
            <p:cNvSpPr>
              <a:spLocks noChangeAspect="1"/>
            </p:cNvSpPr>
            <p:nvPr/>
          </p:nvSpPr>
          <p:spPr>
            <a:xfrm>
              <a:off x="3360008" y="171900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 name="Ellipsi 45">
              <a:extLst>
                <a:ext uri="{FF2B5EF4-FFF2-40B4-BE49-F238E27FC236}">
                  <a16:creationId xmlns:a16="http://schemas.microsoft.com/office/drawing/2014/main" id="{A5D6341A-3547-4B5A-9021-96B4F50AA038}"/>
                </a:ext>
              </a:extLst>
            </p:cNvPr>
            <p:cNvSpPr>
              <a:spLocks noChangeAspect="1"/>
            </p:cNvSpPr>
            <p:nvPr/>
          </p:nvSpPr>
          <p:spPr>
            <a:xfrm rot="893881">
              <a:off x="2936528" y="2348680"/>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Ellipsi 46">
              <a:extLst>
                <a:ext uri="{FF2B5EF4-FFF2-40B4-BE49-F238E27FC236}">
                  <a16:creationId xmlns:a16="http://schemas.microsoft.com/office/drawing/2014/main" id="{1B4E5DFD-C699-45AF-BB10-F6FAE3A54371}"/>
                </a:ext>
              </a:extLst>
            </p:cNvPr>
            <p:cNvSpPr>
              <a:spLocks noChangeAspect="1"/>
            </p:cNvSpPr>
            <p:nvPr/>
          </p:nvSpPr>
          <p:spPr>
            <a:xfrm>
              <a:off x="3018009" y="3087001"/>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Ellipsi 47">
              <a:extLst>
                <a:ext uri="{FF2B5EF4-FFF2-40B4-BE49-F238E27FC236}">
                  <a16:creationId xmlns:a16="http://schemas.microsoft.com/office/drawing/2014/main" id="{C1EFF9BE-A825-4016-AC57-433CF6A93758}"/>
                </a:ext>
              </a:extLst>
            </p:cNvPr>
            <p:cNvSpPr>
              <a:spLocks noChangeAspect="1"/>
            </p:cNvSpPr>
            <p:nvPr/>
          </p:nvSpPr>
          <p:spPr>
            <a:xfrm>
              <a:off x="3360008" y="2745002"/>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E4EC6C40-B4A0-48AF-B245-83FE23F8A213}"/>
                </a:ext>
              </a:extLst>
            </p:cNvPr>
            <p:cNvSpPr>
              <a:spLocks noChangeAspect="1"/>
            </p:cNvSpPr>
            <p:nvPr/>
          </p:nvSpPr>
          <p:spPr>
            <a:xfrm>
              <a:off x="2676010" y="69300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Ellipsi 49">
              <a:extLst>
                <a:ext uri="{FF2B5EF4-FFF2-40B4-BE49-F238E27FC236}">
                  <a16:creationId xmlns:a16="http://schemas.microsoft.com/office/drawing/2014/main" id="{54ABE49E-73BA-4B64-B736-D98BA7BBAD56}"/>
                </a:ext>
              </a:extLst>
            </p:cNvPr>
            <p:cNvSpPr>
              <a:spLocks noChangeAspect="1"/>
            </p:cNvSpPr>
            <p:nvPr/>
          </p:nvSpPr>
          <p:spPr>
            <a:xfrm>
              <a:off x="3360008" y="69300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1" name="Kuva 50">
              <a:extLst>
                <a:ext uri="{FF2B5EF4-FFF2-40B4-BE49-F238E27FC236}">
                  <a16:creationId xmlns:a16="http://schemas.microsoft.com/office/drawing/2014/main" id="{8F6479CB-FB3C-4189-807F-1B515C6F19DA}"/>
                </a:ext>
              </a:extLst>
            </p:cNvPr>
            <p:cNvPicPr>
              <a:picLocks noChangeAspect="1"/>
            </p:cNvPicPr>
            <p:nvPr/>
          </p:nvPicPr>
          <p:blipFill>
            <a:blip r:embed="rId4"/>
            <a:stretch>
              <a:fillRect/>
            </a:stretch>
          </p:blipFill>
          <p:spPr>
            <a:xfrm>
              <a:off x="1308014" y="693008"/>
              <a:ext cx="1175996" cy="2393993"/>
            </a:xfrm>
            <a:prstGeom prst="rect">
              <a:avLst/>
            </a:prstGeom>
          </p:spPr>
        </p:pic>
        <p:sp>
          <p:nvSpPr>
            <p:cNvPr id="52" name="Ellipsi 51">
              <a:extLst>
                <a:ext uri="{FF2B5EF4-FFF2-40B4-BE49-F238E27FC236}">
                  <a16:creationId xmlns:a16="http://schemas.microsoft.com/office/drawing/2014/main" id="{2B956934-01F8-4B67-B70F-333BFF672EE5}"/>
                </a:ext>
              </a:extLst>
            </p:cNvPr>
            <p:cNvSpPr>
              <a:spLocks noChangeAspect="1"/>
            </p:cNvSpPr>
            <p:nvPr/>
          </p:nvSpPr>
          <p:spPr>
            <a:xfrm>
              <a:off x="1308014" y="1377006"/>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Ellipsi 52">
              <a:extLst>
                <a:ext uri="{FF2B5EF4-FFF2-40B4-BE49-F238E27FC236}">
                  <a16:creationId xmlns:a16="http://schemas.microsoft.com/office/drawing/2014/main" id="{A7195EEE-2E19-4280-A974-3676B9708E98}"/>
                </a:ext>
              </a:extLst>
            </p:cNvPr>
            <p:cNvSpPr>
              <a:spLocks noChangeAspect="1"/>
            </p:cNvSpPr>
            <p:nvPr/>
          </p:nvSpPr>
          <p:spPr>
            <a:xfrm>
              <a:off x="1308014" y="2061004"/>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 name="Ellipsi 53">
              <a:extLst>
                <a:ext uri="{FF2B5EF4-FFF2-40B4-BE49-F238E27FC236}">
                  <a16:creationId xmlns:a16="http://schemas.microsoft.com/office/drawing/2014/main" id="{275BEB77-FCD5-4B88-B964-E1CD993C78A3}"/>
                </a:ext>
              </a:extLst>
            </p:cNvPr>
            <p:cNvSpPr>
              <a:spLocks noChangeAspect="1"/>
            </p:cNvSpPr>
            <p:nvPr/>
          </p:nvSpPr>
          <p:spPr>
            <a:xfrm>
              <a:off x="1650013" y="171900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 name="Ellipsi 54">
              <a:extLst>
                <a:ext uri="{FF2B5EF4-FFF2-40B4-BE49-F238E27FC236}">
                  <a16:creationId xmlns:a16="http://schemas.microsoft.com/office/drawing/2014/main" id="{18AAC909-3EEF-453C-8845-78992C13180E}"/>
                </a:ext>
              </a:extLst>
            </p:cNvPr>
            <p:cNvSpPr>
              <a:spLocks noChangeAspect="1"/>
            </p:cNvSpPr>
            <p:nvPr/>
          </p:nvSpPr>
          <p:spPr>
            <a:xfrm>
              <a:off x="1308014" y="2403003"/>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6" name="Ellipsi 55">
              <a:extLst>
                <a:ext uri="{FF2B5EF4-FFF2-40B4-BE49-F238E27FC236}">
                  <a16:creationId xmlns:a16="http://schemas.microsoft.com/office/drawing/2014/main" id="{6B99F817-29F2-4973-BA3A-88BE866ADC3B}"/>
                </a:ext>
              </a:extLst>
            </p:cNvPr>
            <p:cNvSpPr>
              <a:spLocks noChangeAspect="1"/>
            </p:cNvSpPr>
            <p:nvPr/>
          </p:nvSpPr>
          <p:spPr>
            <a:xfrm>
              <a:off x="1308014" y="3087001"/>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Ellipsi 56">
              <a:extLst>
                <a:ext uri="{FF2B5EF4-FFF2-40B4-BE49-F238E27FC236}">
                  <a16:creationId xmlns:a16="http://schemas.microsoft.com/office/drawing/2014/main" id="{3AD6342A-6539-40A7-A75B-EC87BC26ACAE}"/>
                </a:ext>
              </a:extLst>
            </p:cNvPr>
            <p:cNvSpPr>
              <a:spLocks noChangeAspect="1"/>
            </p:cNvSpPr>
            <p:nvPr/>
          </p:nvSpPr>
          <p:spPr>
            <a:xfrm>
              <a:off x="1650013" y="2745002"/>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 name="Ellipsi 57">
              <a:extLst>
                <a:ext uri="{FF2B5EF4-FFF2-40B4-BE49-F238E27FC236}">
                  <a16:creationId xmlns:a16="http://schemas.microsoft.com/office/drawing/2014/main" id="{9A813C9B-828C-4775-9641-4F2011D86A0E}"/>
                </a:ext>
              </a:extLst>
            </p:cNvPr>
            <p:cNvSpPr>
              <a:spLocks noChangeAspect="1"/>
            </p:cNvSpPr>
            <p:nvPr/>
          </p:nvSpPr>
          <p:spPr>
            <a:xfrm>
              <a:off x="1308014" y="1035007"/>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Ellipsi 58">
              <a:extLst>
                <a:ext uri="{FF2B5EF4-FFF2-40B4-BE49-F238E27FC236}">
                  <a16:creationId xmlns:a16="http://schemas.microsoft.com/office/drawing/2014/main" id="{216A7CC1-B39F-4080-AF97-32D148835E48}"/>
                </a:ext>
              </a:extLst>
            </p:cNvPr>
            <p:cNvSpPr>
              <a:spLocks noChangeAspect="1"/>
            </p:cNvSpPr>
            <p:nvPr/>
          </p:nvSpPr>
          <p:spPr>
            <a:xfrm>
              <a:off x="1650013" y="69300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 name="Ellipsi 59">
              <a:extLst>
                <a:ext uri="{FF2B5EF4-FFF2-40B4-BE49-F238E27FC236}">
                  <a16:creationId xmlns:a16="http://schemas.microsoft.com/office/drawing/2014/main" id="{05D978B8-DA1B-468C-9E2E-D98EEC9FB717}"/>
                </a:ext>
              </a:extLst>
            </p:cNvPr>
            <p:cNvSpPr>
              <a:spLocks noChangeAspect="1"/>
            </p:cNvSpPr>
            <p:nvPr/>
          </p:nvSpPr>
          <p:spPr>
            <a:xfrm>
              <a:off x="2334011" y="1035007"/>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Ellipsi 60">
              <a:extLst>
                <a:ext uri="{FF2B5EF4-FFF2-40B4-BE49-F238E27FC236}">
                  <a16:creationId xmlns:a16="http://schemas.microsoft.com/office/drawing/2014/main" id="{8290C9C8-E99A-4C49-92D0-0CBDDFC4DA72}"/>
                </a:ext>
              </a:extLst>
            </p:cNvPr>
            <p:cNvSpPr>
              <a:spLocks noChangeAspect="1"/>
            </p:cNvSpPr>
            <p:nvPr/>
          </p:nvSpPr>
          <p:spPr>
            <a:xfrm>
              <a:off x="3018009" y="1035007"/>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2" name="Ellipsi 61">
              <a:extLst>
                <a:ext uri="{FF2B5EF4-FFF2-40B4-BE49-F238E27FC236}">
                  <a16:creationId xmlns:a16="http://schemas.microsoft.com/office/drawing/2014/main" id="{75161B4F-F1D1-4F34-A3DC-8044AEF0F019}"/>
                </a:ext>
              </a:extLst>
            </p:cNvPr>
            <p:cNvSpPr>
              <a:spLocks noChangeAspect="1"/>
            </p:cNvSpPr>
            <p:nvPr/>
          </p:nvSpPr>
          <p:spPr>
            <a:xfrm rot="893881">
              <a:off x="2252530" y="2006681"/>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Ellipsi 62">
              <a:extLst>
                <a:ext uri="{FF2B5EF4-FFF2-40B4-BE49-F238E27FC236}">
                  <a16:creationId xmlns:a16="http://schemas.microsoft.com/office/drawing/2014/main" id="{15CD3320-FDAC-4485-A047-2A453C253C01}"/>
                </a:ext>
              </a:extLst>
            </p:cNvPr>
            <p:cNvSpPr>
              <a:spLocks noChangeAspect="1"/>
            </p:cNvSpPr>
            <p:nvPr/>
          </p:nvSpPr>
          <p:spPr>
            <a:xfrm rot="893881">
              <a:off x="2936528" y="2006681"/>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 name="Ellipsi 63">
              <a:extLst>
                <a:ext uri="{FF2B5EF4-FFF2-40B4-BE49-F238E27FC236}">
                  <a16:creationId xmlns:a16="http://schemas.microsoft.com/office/drawing/2014/main" id="{D57AED7C-9B5B-4610-A9EB-0F132EB97E03}"/>
                </a:ext>
              </a:extLst>
            </p:cNvPr>
            <p:cNvSpPr>
              <a:spLocks noChangeAspect="1"/>
            </p:cNvSpPr>
            <p:nvPr/>
          </p:nvSpPr>
          <p:spPr>
            <a:xfrm>
              <a:off x="3702007" y="69300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Ellipsi 64">
              <a:extLst>
                <a:ext uri="{FF2B5EF4-FFF2-40B4-BE49-F238E27FC236}">
                  <a16:creationId xmlns:a16="http://schemas.microsoft.com/office/drawing/2014/main" id="{36129ED6-6FE7-46AF-A9FD-86C9C4FF3264}"/>
                </a:ext>
              </a:extLst>
            </p:cNvPr>
            <p:cNvSpPr>
              <a:spLocks noChangeAspect="1"/>
            </p:cNvSpPr>
            <p:nvPr/>
          </p:nvSpPr>
          <p:spPr>
            <a:xfrm>
              <a:off x="3702007" y="171900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 name="Ellipsi 65">
              <a:extLst>
                <a:ext uri="{FF2B5EF4-FFF2-40B4-BE49-F238E27FC236}">
                  <a16:creationId xmlns:a16="http://schemas.microsoft.com/office/drawing/2014/main" id="{D01692B1-615F-408B-8F06-61F2B5C91FB0}"/>
                </a:ext>
              </a:extLst>
            </p:cNvPr>
            <p:cNvSpPr>
              <a:spLocks noChangeAspect="1"/>
            </p:cNvSpPr>
            <p:nvPr/>
          </p:nvSpPr>
          <p:spPr>
            <a:xfrm>
              <a:off x="3702007" y="2403003"/>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 name="Ellipsi 68">
              <a:extLst>
                <a:ext uri="{FF2B5EF4-FFF2-40B4-BE49-F238E27FC236}">
                  <a16:creationId xmlns:a16="http://schemas.microsoft.com/office/drawing/2014/main" id="{13F5C51D-9C5B-4976-A7C8-2D8F8D00B008}"/>
                </a:ext>
              </a:extLst>
            </p:cNvPr>
            <p:cNvSpPr>
              <a:spLocks noChangeAspect="1"/>
            </p:cNvSpPr>
            <p:nvPr/>
          </p:nvSpPr>
          <p:spPr>
            <a:xfrm>
              <a:off x="3360008" y="2061004"/>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Ellipsi 74">
              <a:extLst>
                <a:ext uri="{FF2B5EF4-FFF2-40B4-BE49-F238E27FC236}">
                  <a16:creationId xmlns:a16="http://schemas.microsoft.com/office/drawing/2014/main" id="{D7F7BA7E-D0E7-4B46-814C-83D309782363}"/>
                </a:ext>
              </a:extLst>
            </p:cNvPr>
            <p:cNvSpPr>
              <a:spLocks noChangeAspect="1"/>
            </p:cNvSpPr>
            <p:nvPr/>
          </p:nvSpPr>
          <p:spPr>
            <a:xfrm>
              <a:off x="282017" y="693008"/>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Ellipsi 75">
              <a:extLst>
                <a:ext uri="{FF2B5EF4-FFF2-40B4-BE49-F238E27FC236}">
                  <a16:creationId xmlns:a16="http://schemas.microsoft.com/office/drawing/2014/main" id="{18A63FB9-7758-4592-99CF-B35334C8D652}"/>
                </a:ext>
              </a:extLst>
            </p:cNvPr>
            <p:cNvSpPr>
              <a:spLocks noChangeAspect="1"/>
            </p:cNvSpPr>
            <p:nvPr/>
          </p:nvSpPr>
          <p:spPr>
            <a:xfrm>
              <a:off x="282017" y="1719005"/>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Ellipsi 76">
              <a:extLst>
                <a:ext uri="{FF2B5EF4-FFF2-40B4-BE49-F238E27FC236}">
                  <a16:creationId xmlns:a16="http://schemas.microsoft.com/office/drawing/2014/main" id="{49977971-A1F2-476F-BFF6-2D3513090DBC}"/>
                </a:ext>
              </a:extLst>
            </p:cNvPr>
            <p:cNvSpPr>
              <a:spLocks noChangeAspect="1"/>
            </p:cNvSpPr>
            <p:nvPr/>
          </p:nvSpPr>
          <p:spPr>
            <a:xfrm>
              <a:off x="282017" y="1377006"/>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 name="Ellipsi 77">
              <a:extLst>
                <a:ext uri="{FF2B5EF4-FFF2-40B4-BE49-F238E27FC236}">
                  <a16:creationId xmlns:a16="http://schemas.microsoft.com/office/drawing/2014/main" id="{5B5ADEBB-5372-46D1-94A6-BBAD23B03D10}"/>
                </a:ext>
              </a:extLst>
            </p:cNvPr>
            <p:cNvSpPr>
              <a:spLocks noChangeAspect="1"/>
            </p:cNvSpPr>
            <p:nvPr/>
          </p:nvSpPr>
          <p:spPr>
            <a:xfrm>
              <a:off x="282017" y="2403003"/>
              <a:ext cx="144000" cy="144000"/>
            </a:xfrm>
            <a:prstGeom prst="ellipse">
              <a:avLst/>
            </a:prstGeom>
            <a:gradFill flip="none" rotWithShape="1">
              <a:gsLst>
                <a:gs pos="0">
                  <a:schemeClr val="tx2">
                    <a:lumMod val="20000"/>
                    <a:lumOff val="80000"/>
                  </a:schemeClr>
                </a:gs>
                <a:gs pos="100000">
                  <a:schemeClr val="accent1"/>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84" name="Tekstiruutu 83">
            <a:extLst>
              <a:ext uri="{FF2B5EF4-FFF2-40B4-BE49-F238E27FC236}">
                <a16:creationId xmlns:a16="http://schemas.microsoft.com/office/drawing/2014/main" id="{040AD92C-FB04-4D46-A4BF-BD8428D7F9DD}"/>
              </a:ext>
            </a:extLst>
          </p:cNvPr>
          <p:cNvSpPr txBox="1"/>
          <p:nvPr/>
        </p:nvSpPr>
        <p:spPr>
          <a:xfrm>
            <a:off x="632297" y="1342417"/>
            <a:ext cx="633507" cy="369332"/>
          </a:xfrm>
          <a:prstGeom prst="rect">
            <a:avLst/>
          </a:prstGeom>
          <a:noFill/>
        </p:spPr>
        <p:txBody>
          <a:bodyPr wrap="none" rtlCol="0">
            <a:spAutoFit/>
          </a:bodyPr>
          <a:lstStyle/>
          <a:p>
            <a:r>
              <a:rPr lang="et-EE" dirty="0"/>
              <a:t>Suvi</a:t>
            </a:r>
            <a:endParaRPr lang="fi-FI" dirty="0"/>
          </a:p>
        </p:txBody>
      </p:sp>
      <p:sp>
        <p:nvSpPr>
          <p:cNvPr id="85" name="Tekstiruutu 84">
            <a:extLst>
              <a:ext uri="{FF2B5EF4-FFF2-40B4-BE49-F238E27FC236}">
                <a16:creationId xmlns:a16="http://schemas.microsoft.com/office/drawing/2014/main" id="{559E3140-58C8-42AE-A2C4-3658E8006C36}"/>
              </a:ext>
            </a:extLst>
          </p:cNvPr>
          <p:cNvSpPr txBox="1"/>
          <p:nvPr/>
        </p:nvSpPr>
        <p:spPr>
          <a:xfrm>
            <a:off x="648512" y="3790546"/>
            <a:ext cx="595099" cy="369332"/>
          </a:xfrm>
          <a:prstGeom prst="rect">
            <a:avLst/>
          </a:prstGeom>
          <a:noFill/>
        </p:spPr>
        <p:txBody>
          <a:bodyPr wrap="none" rtlCol="0">
            <a:spAutoFit/>
          </a:bodyPr>
          <a:lstStyle/>
          <a:p>
            <a:r>
              <a:rPr lang="fi-FI" dirty="0" err="1"/>
              <a:t>Talv</a:t>
            </a:r>
            <a:endParaRPr lang="fi-FI" dirty="0"/>
          </a:p>
        </p:txBody>
      </p:sp>
    </p:spTree>
    <p:extLst>
      <p:ext uri="{BB962C8B-B14F-4D97-AF65-F5344CB8AC3E}">
        <p14:creationId xmlns:p14="http://schemas.microsoft.com/office/powerpoint/2010/main" val="980804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Tuule</a:t>
            </a:r>
            <a:r>
              <a:rPr lang="et-EE" dirty="0"/>
              <a:t>tõkked</a:t>
            </a:r>
            <a:endParaRPr lang="fi-FI" dirty="0"/>
          </a:p>
        </p:txBody>
      </p:sp>
      <p:sp>
        <p:nvSpPr>
          <p:cNvPr id="3" name="Content Placeholder 2"/>
          <p:cNvSpPr>
            <a:spLocks noGrp="1"/>
          </p:cNvSpPr>
          <p:nvPr>
            <p:ph idx="1"/>
          </p:nvPr>
        </p:nvSpPr>
        <p:spPr>
          <a:xfrm>
            <a:off x="457200" y="1097280"/>
            <a:ext cx="5735782" cy="5148072"/>
          </a:xfrm>
        </p:spPr>
        <p:txBody>
          <a:bodyPr vert="horz" lIns="0" tIns="0" rIns="0" bIns="0" rtlCol="0" anchor="t">
            <a:normAutofit fontScale="70000" lnSpcReduction="20000"/>
          </a:bodyPr>
          <a:lstStyle/>
          <a:p>
            <a:pPr marL="0" indent="0">
              <a:buNone/>
            </a:pPr>
            <a:r>
              <a:rPr lang="fi-FI" sz="3400" dirty="0">
                <a:cs typeface="Arial"/>
              </a:rPr>
              <a:t>Tuule</a:t>
            </a:r>
            <a:r>
              <a:rPr lang="et-EE" sz="3400" dirty="0">
                <a:cs typeface="Arial"/>
              </a:rPr>
              <a:t>tõkkega takistatakse temperatuurierinevusest või tuulest põhjustatud õhuvoogu soojusisolatsiooni.</a:t>
            </a:r>
            <a:endParaRPr lang="fi-FI" sz="3400" dirty="0">
              <a:cs typeface="Arial"/>
            </a:endParaRPr>
          </a:p>
          <a:p>
            <a:pPr marL="0" indent="0">
              <a:buNone/>
            </a:pPr>
            <a:r>
              <a:rPr lang="fi-FI" sz="3400" dirty="0">
                <a:cs typeface="Arial"/>
              </a:rPr>
              <a:t>Tuule</a:t>
            </a:r>
            <a:r>
              <a:rPr lang="et-EE" sz="3400" dirty="0">
                <a:cs typeface="Arial"/>
              </a:rPr>
              <a:t>tõkkematerjale on arvukalt nagu</a:t>
            </a:r>
            <a:endParaRPr lang="fi-FI" sz="3400" dirty="0">
              <a:cs typeface="Arial"/>
            </a:endParaRPr>
          </a:p>
          <a:p>
            <a:r>
              <a:rPr lang="fi-FI" sz="2900" dirty="0" err="1"/>
              <a:t>mineraal</a:t>
            </a:r>
            <a:r>
              <a:rPr lang="et-EE" sz="2900" dirty="0"/>
              <a:t>villapõhised plaadid</a:t>
            </a:r>
            <a:endParaRPr lang="fi-FI" sz="2900" dirty="0">
              <a:cs typeface="Arial"/>
            </a:endParaRPr>
          </a:p>
          <a:p>
            <a:r>
              <a:rPr lang="et-EE" sz="2900" dirty="0"/>
              <a:t>puitkiudplaadid ja puitkiudpapid</a:t>
            </a:r>
            <a:endParaRPr lang="fi-FI" sz="2900" dirty="0">
              <a:cs typeface="Arial"/>
            </a:endParaRPr>
          </a:p>
          <a:p>
            <a:r>
              <a:rPr lang="fi-FI" sz="2900" dirty="0" err="1"/>
              <a:t>dif</a:t>
            </a:r>
            <a:r>
              <a:rPr lang="et-EE" sz="2900" dirty="0" err="1"/>
              <a:t>usioonile</a:t>
            </a:r>
            <a:r>
              <a:rPr lang="et-EE" sz="2900" dirty="0"/>
              <a:t> avatud plastkangad või kiled</a:t>
            </a:r>
            <a:endParaRPr lang="fi-FI" sz="2900" dirty="0">
              <a:cs typeface="Arial"/>
            </a:endParaRPr>
          </a:p>
          <a:p>
            <a:r>
              <a:rPr lang="fi-FI" sz="2900" dirty="0" err="1">
                <a:ea typeface="+mn-lt"/>
                <a:cs typeface="+mn-lt"/>
              </a:rPr>
              <a:t>kips</a:t>
            </a:r>
            <a:r>
              <a:rPr lang="et-EE" sz="2900" dirty="0">
                <a:ea typeface="+mn-lt"/>
                <a:cs typeface="+mn-lt"/>
              </a:rPr>
              <a:t>plaat</a:t>
            </a:r>
            <a:r>
              <a:rPr lang="fi-FI" sz="2900" dirty="0">
                <a:ea typeface="+mn-lt"/>
                <a:cs typeface="+mn-lt"/>
              </a:rPr>
              <a:t>.</a:t>
            </a:r>
            <a:endParaRPr lang="fi-FI" sz="2900" dirty="0"/>
          </a:p>
          <a:p>
            <a:pPr marL="0" indent="0">
              <a:buNone/>
            </a:pPr>
            <a:r>
              <a:rPr lang="fi-FI" sz="3400" dirty="0">
                <a:cs typeface="Arial"/>
              </a:rPr>
              <a:t>Tuule</a:t>
            </a:r>
            <a:r>
              <a:rPr lang="et-EE" sz="3400" dirty="0">
                <a:cs typeface="Arial"/>
              </a:rPr>
              <a:t>tõkke valikul tuleb tähele panna</a:t>
            </a:r>
            <a:endParaRPr lang="fi-FI" sz="3400" dirty="0"/>
          </a:p>
          <a:p>
            <a:r>
              <a:rPr lang="et-EE" sz="2900" dirty="0"/>
              <a:t>õhutihedus, veeauru läbilaskvus ja hügroskoopsus</a:t>
            </a:r>
            <a:endParaRPr lang="fi-FI" sz="2900" dirty="0">
              <a:cs typeface="Arial"/>
            </a:endParaRPr>
          </a:p>
          <a:p>
            <a:r>
              <a:rPr lang="et-EE" sz="2900" dirty="0"/>
              <a:t>ilmastikukindlus, veeaurukestvus</a:t>
            </a:r>
            <a:r>
              <a:rPr lang="fi-FI" sz="2900" dirty="0"/>
              <a:t>, </a:t>
            </a:r>
            <a:endParaRPr lang="fi-FI" sz="2900" dirty="0">
              <a:cs typeface="Arial"/>
            </a:endParaRPr>
          </a:p>
          <a:p>
            <a:r>
              <a:rPr lang="fi-FI" sz="2900" dirty="0" err="1"/>
              <a:t>kuiv</a:t>
            </a:r>
            <a:r>
              <a:rPr lang="et-EE" sz="2900" dirty="0" err="1"/>
              <a:t>amisomadused</a:t>
            </a:r>
            <a:r>
              <a:rPr lang="fi-FI" sz="2900" dirty="0"/>
              <a:t>, </a:t>
            </a:r>
          </a:p>
          <a:p>
            <a:r>
              <a:rPr lang="fi-FI" sz="2900" dirty="0"/>
              <a:t>kaste</a:t>
            </a:r>
            <a:r>
              <a:rPr lang="et-EE" sz="2900" dirty="0"/>
              <a:t>punkt</a:t>
            </a:r>
            <a:r>
              <a:rPr lang="fi-FI" sz="2900" dirty="0"/>
              <a:t> – riski</a:t>
            </a:r>
            <a:r>
              <a:rPr lang="et-EE" sz="2900" dirty="0"/>
              <a:t>d</a:t>
            </a:r>
            <a:r>
              <a:rPr lang="fi-FI" sz="2900" dirty="0"/>
              <a:t> ja </a:t>
            </a:r>
            <a:r>
              <a:rPr lang="fi-FI" sz="2900" dirty="0" err="1"/>
              <a:t>kest</a:t>
            </a:r>
            <a:r>
              <a:rPr lang="et-EE" sz="2900" dirty="0" err="1"/>
              <a:t>vus</a:t>
            </a:r>
            <a:r>
              <a:rPr lang="fi-FI" sz="2900" dirty="0"/>
              <a:t>.</a:t>
            </a:r>
          </a:p>
          <a:p>
            <a:pPr marL="0" indent="0">
              <a:buNone/>
            </a:pPr>
            <a:r>
              <a:rPr lang="fi-FI" sz="3400" dirty="0">
                <a:cs typeface="Arial"/>
              </a:rPr>
              <a:t>Tuule</a:t>
            </a:r>
            <a:r>
              <a:rPr lang="et-EE" sz="3400" dirty="0">
                <a:cs typeface="Arial"/>
              </a:rPr>
              <a:t>tõkkekiled </a:t>
            </a:r>
            <a:r>
              <a:rPr lang="et-EE" sz="3400" dirty="0" err="1">
                <a:cs typeface="Arial"/>
              </a:rPr>
              <a:t>teibitakse</a:t>
            </a:r>
            <a:r>
              <a:rPr lang="et-EE" sz="3400" dirty="0">
                <a:cs typeface="Arial"/>
              </a:rPr>
              <a:t> ja –plaadid kaetakse roovlatiga</a:t>
            </a:r>
            <a:endParaRPr lang="fi-FI" sz="3400" dirty="0">
              <a:cs typeface="Arial"/>
            </a:endParaRPr>
          </a:p>
          <a:p>
            <a:endParaRPr lang="fi-FI" dirty="0"/>
          </a:p>
        </p:txBody>
      </p:sp>
      <p:pic>
        <p:nvPicPr>
          <p:cNvPr id="6" name="Kuva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92982" y="1171506"/>
            <a:ext cx="2739116" cy="1598747"/>
          </a:xfrm>
          <a:prstGeom prst="roundRect">
            <a:avLst/>
          </a:prstGeom>
        </p:spPr>
      </p:pic>
      <p:pic>
        <p:nvPicPr>
          <p:cNvPr id="7" name="Kuva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2591" y="3257456"/>
            <a:ext cx="2749370" cy="2159022"/>
          </a:xfrm>
          <a:prstGeom prst="roundRect">
            <a:avLst/>
          </a:prstGeom>
        </p:spPr>
      </p:pic>
    </p:spTree>
    <p:extLst>
      <p:ext uri="{BB962C8B-B14F-4D97-AF65-F5344CB8AC3E}">
        <p14:creationId xmlns:p14="http://schemas.microsoft.com/office/powerpoint/2010/main" val="40112933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Vali</a:t>
            </a:r>
            <a:r>
              <a:rPr lang="et-EE" dirty="0"/>
              <a:t> õige </a:t>
            </a:r>
            <a:r>
              <a:rPr lang="et-EE" dirty="0" err="1"/>
              <a:t>teip</a:t>
            </a:r>
            <a:r>
              <a:rPr lang="et-EE" dirty="0"/>
              <a:t> õigesse kohta</a:t>
            </a:r>
            <a:endParaRPr lang="fi-FI" dirty="0"/>
          </a:p>
        </p:txBody>
      </p:sp>
      <p:sp>
        <p:nvSpPr>
          <p:cNvPr id="3" name="Content Placeholder 2"/>
          <p:cNvSpPr>
            <a:spLocks noGrp="1"/>
          </p:cNvSpPr>
          <p:nvPr>
            <p:ph idx="1"/>
          </p:nvPr>
        </p:nvSpPr>
        <p:spPr>
          <a:xfrm>
            <a:off x="455017" y="1484784"/>
            <a:ext cx="6530999" cy="4558318"/>
          </a:xfrm>
        </p:spPr>
        <p:txBody>
          <a:bodyPr vert="horz" lIns="0" tIns="0" rIns="0" bIns="0" rtlCol="0" anchor="t">
            <a:normAutofit/>
          </a:bodyPr>
          <a:lstStyle/>
          <a:p>
            <a:r>
              <a:rPr lang="fi-FI" sz="2400" dirty="0"/>
              <a:t>alumiini</a:t>
            </a:r>
            <a:r>
              <a:rPr lang="et-EE" sz="2400" dirty="0" err="1"/>
              <a:t>um</a:t>
            </a:r>
            <a:r>
              <a:rPr lang="fi-FI" sz="2400" dirty="0" err="1"/>
              <a:t>teip</a:t>
            </a:r>
            <a:r>
              <a:rPr lang="fi-FI" sz="2400" dirty="0"/>
              <a:t> k</a:t>
            </a:r>
            <a:r>
              <a:rPr lang="et-EE" sz="2400" dirty="0" err="1"/>
              <a:t>ülmadesse</a:t>
            </a:r>
            <a:r>
              <a:rPr lang="et-EE" sz="2400" dirty="0"/>
              <a:t> ruumidesse ja saunadesse, ventilatsiooniseadmetesse, tulekaitseks, … ja aknalengidele nõudlikes kohtades</a:t>
            </a:r>
          </a:p>
          <a:p>
            <a:r>
              <a:rPr lang="et-EE" sz="2400" dirty="0" err="1"/>
              <a:t>aurutõkketeip</a:t>
            </a:r>
            <a:r>
              <a:rPr lang="et-EE" sz="2400" dirty="0"/>
              <a:t> seespoolsetesse vuukidesse, aknaraamidele, läbiviikude tihendamiseks</a:t>
            </a:r>
            <a:r>
              <a:rPr lang="fi-FI" sz="2400" dirty="0"/>
              <a:t> </a:t>
            </a:r>
          </a:p>
          <a:p>
            <a:r>
              <a:rPr lang="fi-FI" sz="2400" dirty="0"/>
              <a:t>tuule</a:t>
            </a:r>
            <a:r>
              <a:rPr lang="et-EE" sz="2400" dirty="0" err="1"/>
              <a:t>tõkketeibid</a:t>
            </a:r>
            <a:r>
              <a:rPr lang="et-EE" sz="2400" dirty="0"/>
              <a:t> tuuletõkkekiledele, kontrollida </a:t>
            </a:r>
            <a:r>
              <a:rPr lang="et-EE" sz="2400" dirty="0" err="1"/>
              <a:t>uv</a:t>
            </a:r>
            <a:r>
              <a:rPr lang="et-EE" sz="2400" dirty="0"/>
              <a:t>-kestvust</a:t>
            </a:r>
            <a:r>
              <a:rPr lang="fi-FI" sz="2400" dirty="0"/>
              <a:t> (</a:t>
            </a:r>
            <a:r>
              <a:rPr lang="et-EE" sz="2400" dirty="0"/>
              <a:t>juhul kui kohe ei kaeta) ja veeaurukestvust</a:t>
            </a:r>
            <a:endParaRPr lang="fi-FI" sz="2400" dirty="0"/>
          </a:p>
          <a:p>
            <a:r>
              <a:rPr lang="fi-FI" sz="2400" dirty="0" err="1"/>
              <a:t>but</a:t>
            </a:r>
            <a:r>
              <a:rPr lang="et-EE" sz="2400" dirty="0" err="1"/>
              <a:t>üülteip</a:t>
            </a:r>
            <a:r>
              <a:rPr lang="fi-FI" sz="2400" dirty="0"/>
              <a:t> </a:t>
            </a:r>
            <a:r>
              <a:rPr lang="et-EE" sz="2400" dirty="0" err="1"/>
              <a:t>siseõhukapselduste</a:t>
            </a:r>
            <a:r>
              <a:rPr lang="et-EE" sz="2400" dirty="0"/>
              <a:t> </a:t>
            </a:r>
            <a:r>
              <a:rPr lang="et-EE" sz="2400" dirty="0" err="1"/>
              <a:t>teemiseks</a:t>
            </a:r>
            <a:r>
              <a:rPr lang="fi-FI" sz="2400" dirty="0"/>
              <a:t>.</a:t>
            </a:r>
          </a:p>
          <a:p>
            <a:pPr marL="0" indent="0">
              <a:buNone/>
            </a:pPr>
            <a:endParaRPr lang="fi-FI" sz="2400" dirty="0">
              <a:cs typeface="Arial"/>
            </a:endParaRPr>
          </a:p>
          <a:p>
            <a:endParaRPr lang="fi-FI" dirty="0"/>
          </a:p>
          <a:p>
            <a:endParaRPr lang="fi-FI" dirty="0"/>
          </a:p>
        </p:txBody>
      </p:sp>
      <p:pic>
        <p:nvPicPr>
          <p:cNvPr id="8" name="Kuva 7" descr="Kuva, joka sisältää kohteen seinä&#10;&#10;Kuvaus luotu automaattisesti">
            <a:extLst>
              <a:ext uri="{FF2B5EF4-FFF2-40B4-BE49-F238E27FC236}">
                <a16:creationId xmlns:a16="http://schemas.microsoft.com/office/drawing/2014/main" id="{BC420B8E-2A42-4A40-ABBF-C8CF6A4FB95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46464" y="2691900"/>
            <a:ext cx="1553698" cy="1915513"/>
          </a:xfrm>
          <a:prstGeom prst="roundRect">
            <a:avLst/>
          </a:prstGeom>
        </p:spPr>
      </p:pic>
      <p:pic>
        <p:nvPicPr>
          <p:cNvPr id="10" name="Kuva 9" descr="Kuva, joka sisältää kohteen seinä, sisä&#10;&#10;Kuvaus luotu automaattisesti">
            <a:extLst>
              <a:ext uri="{FF2B5EF4-FFF2-40B4-BE49-F238E27FC236}">
                <a16:creationId xmlns:a16="http://schemas.microsoft.com/office/drawing/2014/main" id="{1EF86DA1-8FDB-4439-9193-679B627AD75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43127" y="1177122"/>
            <a:ext cx="1548104" cy="1462152"/>
          </a:xfrm>
          <a:prstGeom prst="roundRect">
            <a:avLst/>
          </a:prstGeom>
        </p:spPr>
      </p:pic>
      <p:pic>
        <p:nvPicPr>
          <p:cNvPr id="12" name="Kuva 11" descr="Kuva, joka sisältää kohteen seinä, sisä&#10;&#10;Kuvaus luotu automaattisesti">
            <a:extLst>
              <a:ext uri="{FF2B5EF4-FFF2-40B4-BE49-F238E27FC236}">
                <a16:creationId xmlns:a16="http://schemas.microsoft.com/office/drawing/2014/main" id="{96A26090-B8EB-4C0F-8BD0-679334FB58E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346320" y="4668175"/>
            <a:ext cx="1555438" cy="1429191"/>
          </a:xfrm>
          <a:prstGeom prst="roundRect">
            <a:avLst/>
          </a:prstGeom>
        </p:spPr>
      </p:pic>
    </p:spTree>
    <p:extLst>
      <p:ext uri="{BB962C8B-B14F-4D97-AF65-F5344CB8AC3E}">
        <p14:creationId xmlns:p14="http://schemas.microsoft.com/office/powerpoint/2010/main" val="6425006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additive="base">
                                        <p:cTn id="9" dur="500" fill="hold"/>
                                        <p:tgtEl>
                                          <p:spTgt spid="10"/>
                                        </p:tgtEl>
                                        <p:attrNameLst>
                                          <p:attrName>ppt_x</p:attrName>
                                        </p:attrNameLst>
                                      </p:cBhvr>
                                      <p:tavLst>
                                        <p:tav tm="0">
                                          <p:val>
                                            <p:strVal val="#ppt_x"/>
                                          </p:val>
                                        </p:tav>
                                        <p:tav tm="100000">
                                          <p:val>
                                            <p:strVal val="#ppt_x"/>
                                          </p:val>
                                        </p:tav>
                                      </p:tavLst>
                                    </p:anim>
                                    <p:anim calcmode="lin" valueType="num">
                                      <p:cBhvr additive="base">
                                        <p:cTn id="1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Vali</a:t>
            </a:r>
            <a:r>
              <a:rPr lang="fi-FI" dirty="0"/>
              <a:t> </a:t>
            </a:r>
            <a:r>
              <a:rPr lang="et-EE" dirty="0"/>
              <a:t>õige silikoon õigesse kohta</a:t>
            </a:r>
            <a:endParaRPr lang="fi-FI" dirty="0"/>
          </a:p>
        </p:txBody>
      </p:sp>
      <p:sp>
        <p:nvSpPr>
          <p:cNvPr id="3" name="Content Placeholder 2"/>
          <p:cNvSpPr>
            <a:spLocks noGrp="1"/>
          </p:cNvSpPr>
          <p:nvPr>
            <p:ph idx="1"/>
          </p:nvPr>
        </p:nvSpPr>
        <p:spPr>
          <a:xfrm>
            <a:off x="198582" y="1118176"/>
            <a:ext cx="8229600" cy="5171209"/>
          </a:xfrm>
        </p:spPr>
        <p:txBody>
          <a:bodyPr vert="horz" lIns="0" tIns="0" rIns="0" bIns="0" rtlCol="0" anchor="t">
            <a:normAutofit fontScale="62500" lnSpcReduction="20000"/>
          </a:bodyPr>
          <a:lstStyle/>
          <a:p>
            <a:pPr marL="514350" indent="-514350">
              <a:buFont typeface="+mj-lt"/>
              <a:buAutoNum type="arabicPeriod"/>
            </a:pPr>
            <a:r>
              <a:rPr lang="fi-FI" b="1" dirty="0" err="1"/>
              <a:t>Bitu</a:t>
            </a:r>
            <a:r>
              <a:rPr lang="et-EE" b="1" dirty="0"/>
              <a:t>u</a:t>
            </a:r>
            <a:r>
              <a:rPr lang="fi-FI" b="1" dirty="0"/>
              <a:t>m</a:t>
            </a:r>
            <a:r>
              <a:rPr lang="et-EE" b="1" dirty="0" err="1"/>
              <a:t>en</a:t>
            </a:r>
            <a:r>
              <a:rPr lang="fi-FI" b="1" dirty="0" err="1"/>
              <a:t>imass</a:t>
            </a:r>
            <a:r>
              <a:rPr lang="et-EE" b="1" dirty="0"/>
              <a:t>i</a:t>
            </a:r>
            <a:r>
              <a:rPr lang="fi-FI" dirty="0"/>
              <a:t> k</a:t>
            </a:r>
            <a:r>
              <a:rPr lang="et-EE" dirty="0"/>
              <a:t>asutatakse mh. laevildi liimimiseks, aukude parandamiseks ja läbiviikudes</a:t>
            </a:r>
            <a:r>
              <a:rPr lang="fi-FI" dirty="0"/>
              <a:t>. </a:t>
            </a:r>
          </a:p>
          <a:p>
            <a:pPr marL="514350" indent="-514350">
              <a:buFont typeface="+mj-lt"/>
              <a:buAutoNum type="arabicPeriod"/>
            </a:pPr>
            <a:r>
              <a:rPr lang="fi-FI" b="1" dirty="0" err="1"/>
              <a:t>Mär</a:t>
            </a:r>
            <a:r>
              <a:rPr lang="et-EE" b="1" dirty="0"/>
              <a:t>ja ruumi silikooni</a:t>
            </a:r>
            <a:r>
              <a:rPr lang="fi-FI" dirty="0"/>
              <a:t> </a:t>
            </a:r>
            <a:r>
              <a:rPr lang="et-EE" dirty="0"/>
              <a:t>kasutatakse veele avatud vuukides</a:t>
            </a:r>
            <a:r>
              <a:rPr lang="fi-FI" dirty="0"/>
              <a:t>, jotka </a:t>
            </a:r>
            <a:br>
              <a:rPr lang="fi-FI" dirty="0"/>
            </a:br>
            <a:r>
              <a:rPr lang="et-EE" dirty="0"/>
              <a:t>näiteks köögis ja pesuruumides</a:t>
            </a:r>
            <a:r>
              <a:rPr lang="fi-FI" dirty="0"/>
              <a:t>. </a:t>
            </a:r>
            <a:endParaRPr lang="fi-FI" dirty="0">
              <a:cs typeface="Arial"/>
            </a:endParaRPr>
          </a:p>
          <a:p>
            <a:pPr marL="514350" indent="-514350">
              <a:buFont typeface="+mj-lt"/>
              <a:buAutoNum type="arabicPeriod"/>
            </a:pPr>
            <a:r>
              <a:rPr lang="et-EE" b="1" dirty="0"/>
              <a:t>Klaasi</a:t>
            </a:r>
            <a:r>
              <a:rPr lang="fi-FI" b="1" dirty="0" err="1"/>
              <a:t>silik</a:t>
            </a:r>
            <a:r>
              <a:rPr lang="et-EE" b="1" dirty="0"/>
              <a:t>o</a:t>
            </a:r>
            <a:r>
              <a:rPr lang="fi-FI" b="1" dirty="0" err="1"/>
              <a:t>oni</a:t>
            </a:r>
            <a:r>
              <a:rPr lang="fi-FI" b="1" dirty="0"/>
              <a:t> k</a:t>
            </a:r>
            <a:r>
              <a:rPr lang="et-EE" b="1" dirty="0"/>
              <a:t>asutatakse mh. </a:t>
            </a:r>
            <a:r>
              <a:rPr lang="fi-FI" b="1" dirty="0"/>
              <a:t> </a:t>
            </a:r>
            <a:r>
              <a:rPr lang="fi-FI" dirty="0"/>
              <a:t>pe</a:t>
            </a:r>
            <a:r>
              <a:rPr lang="et-EE" dirty="0" err="1"/>
              <a:t>eglite</a:t>
            </a:r>
            <a:r>
              <a:rPr lang="fi-FI" dirty="0"/>
              <a:t> </a:t>
            </a:r>
            <a:r>
              <a:rPr lang="et-EE" dirty="0"/>
              <a:t>paigaldamisel.</a:t>
            </a:r>
            <a:r>
              <a:rPr lang="fi-FI" dirty="0"/>
              <a:t> </a:t>
            </a:r>
            <a:br>
              <a:rPr lang="fi-FI" dirty="0"/>
            </a:br>
            <a:r>
              <a:rPr lang="et-EE" dirty="0"/>
              <a:t>Äädikapõhine toode võib söövitada poorseid pindu.</a:t>
            </a:r>
            <a:endParaRPr lang="fi-FI" dirty="0">
              <a:cs typeface="Arial"/>
            </a:endParaRPr>
          </a:p>
          <a:p>
            <a:pPr marL="514350" indent="-514350">
              <a:buFont typeface="+mj-lt"/>
              <a:buAutoNum type="arabicPeriod"/>
            </a:pPr>
            <a:r>
              <a:rPr lang="et-EE" b="1" dirty="0"/>
              <a:t>Tulekindlat vuugimassi, </a:t>
            </a:r>
            <a:r>
              <a:rPr lang="et-EE" dirty="0"/>
              <a:t>mis talub temparatuuri </a:t>
            </a:r>
            <a:r>
              <a:rPr lang="fi-FI" dirty="0"/>
              <a:t>1200 °C</a:t>
            </a:r>
            <a:r>
              <a:rPr lang="et-EE" dirty="0"/>
              <a:t>,</a:t>
            </a:r>
            <a:r>
              <a:rPr lang="et-EE" b="1" dirty="0"/>
              <a:t> </a:t>
            </a:r>
            <a:r>
              <a:rPr lang="fi-FI" dirty="0"/>
              <a:t> k</a:t>
            </a:r>
            <a:r>
              <a:rPr lang="et-EE" dirty="0"/>
              <a:t>asutatakse tuleasemete ja ahjuluukide tihendamiseks.</a:t>
            </a:r>
            <a:r>
              <a:rPr lang="fi-FI" dirty="0"/>
              <a:t> </a:t>
            </a:r>
            <a:r>
              <a:rPr lang="et-EE" dirty="0"/>
              <a:t>Mittekandvate tarindite läbiviikude tihendamisel kasutatakse eesmärgipäraselt testitud tulekindlaid vuugimasse</a:t>
            </a:r>
            <a:r>
              <a:rPr lang="fi-FI" dirty="0"/>
              <a:t>.</a:t>
            </a:r>
            <a:endParaRPr lang="fi-FI" dirty="0">
              <a:cs typeface="Arial"/>
            </a:endParaRPr>
          </a:p>
          <a:p>
            <a:pPr marL="514350" indent="-514350">
              <a:buFont typeface="+mj-lt"/>
              <a:buAutoNum type="arabicPeriod"/>
            </a:pPr>
            <a:r>
              <a:rPr lang="fi-FI" b="1" dirty="0" err="1"/>
              <a:t>Pol</a:t>
            </a:r>
            <a:r>
              <a:rPr lang="et-EE" b="1" dirty="0"/>
              <a:t>ü</a:t>
            </a:r>
            <a:r>
              <a:rPr lang="fi-FI" b="1" dirty="0" err="1"/>
              <a:t>uretaanmass</a:t>
            </a:r>
            <a:r>
              <a:rPr lang="fi-FI" b="1" dirty="0"/>
              <a:t> on </a:t>
            </a:r>
            <a:r>
              <a:rPr lang="et-EE" dirty="0"/>
              <a:t>tugev</a:t>
            </a:r>
            <a:r>
              <a:rPr lang="fi-FI" dirty="0"/>
              <a:t>, </a:t>
            </a:r>
            <a:r>
              <a:rPr lang="et-EE" dirty="0"/>
              <a:t>elastne ning kinnitub kõikjale. Seda kasutatakse ainult välitingimustes, kuna sellest eraldub </a:t>
            </a:r>
            <a:r>
              <a:rPr lang="et-EE" dirty="0" err="1"/>
              <a:t>isotsüanaatgaase</a:t>
            </a:r>
            <a:r>
              <a:rPr lang="et-EE" dirty="0"/>
              <a:t>.</a:t>
            </a:r>
            <a:r>
              <a:rPr lang="fi-FI" dirty="0"/>
              <a:t> </a:t>
            </a:r>
            <a:endParaRPr lang="fi-FI" dirty="0">
              <a:cs typeface="Arial"/>
            </a:endParaRPr>
          </a:p>
          <a:p>
            <a:pPr marL="514350" indent="-514350">
              <a:buFont typeface="+mj-lt"/>
              <a:buAutoNum type="arabicPeriod"/>
            </a:pPr>
            <a:r>
              <a:rPr lang="fi-FI" b="1" dirty="0"/>
              <a:t>MS-</a:t>
            </a:r>
            <a:r>
              <a:rPr lang="fi-FI" b="1" dirty="0" err="1"/>
              <a:t>pol</a:t>
            </a:r>
            <a:r>
              <a:rPr lang="et-EE" b="1" dirty="0"/>
              <a:t>ü</a:t>
            </a:r>
            <a:r>
              <a:rPr lang="fi-FI" b="1" dirty="0" err="1"/>
              <a:t>meermass</a:t>
            </a:r>
            <a:r>
              <a:rPr lang="et-EE" b="1" dirty="0"/>
              <a:t>iga</a:t>
            </a:r>
            <a:r>
              <a:rPr lang="fi-FI" b="1" dirty="0"/>
              <a:t> </a:t>
            </a:r>
            <a:r>
              <a:rPr lang="fi-FI" dirty="0"/>
              <a:t>(</a:t>
            </a:r>
            <a:r>
              <a:rPr lang="fi-FI" dirty="0" err="1"/>
              <a:t>Marine-mass</a:t>
            </a:r>
            <a:r>
              <a:rPr lang="fi-FI" dirty="0"/>
              <a:t>) </a:t>
            </a:r>
            <a:r>
              <a:rPr lang="et-EE" dirty="0"/>
              <a:t>saadakse kestvaid ja siledaid vuuke. Saab kasutada nii väljas kui ka sees.</a:t>
            </a:r>
            <a:r>
              <a:rPr lang="fi-FI" dirty="0"/>
              <a:t> </a:t>
            </a:r>
            <a:endParaRPr lang="fi-FI" dirty="0">
              <a:cs typeface="Arial"/>
            </a:endParaRPr>
          </a:p>
          <a:p>
            <a:pPr marL="514350" indent="-514350">
              <a:buFont typeface="+mj-lt"/>
              <a:buAutoNum type="arabicPeriod"/>
            </a:pPr>
            <a:r>
              <a:rPr lang="fi-FI" b="1" dirty="0" err="1"/>
              <a:t>Akr</a:t>
            </a:r>
            <a:r>
              <a:rPr lang="et-EE" b="1" dirty="0" err="1"/>
              <a:t>üü</a:t>
            </a:r>
            <a:r>
              <a:rPr lang="fi-FI" b="1" dirty="0" err="1"/>
              <a:t>lmass</a:t>
            </a:r>
            <a:r>
              <a:rPr lang="et-EE" b="1" dirty="0"/>
              <a:t>i</a:t>
            </a:r>
            <a:r>
              <a:rPr lang="fi-FI" b="1" dirty="0"/>
              <a:t> </a:t>
            </a:r>
            <a:r>
              <a:rPr lang="fi-FI" dirty="0"/>
              <a:t>k</a:t>
            </a:r>
            <a:r>
              <a:rPr lang="et-EE" dirty="0"/>
              <a:t>asutatakse erinevate materjalide vaheliste vuukide täitmisel. Algselt see on elastne, kuid vananedes praguneb.</a:t>
            </a:r>
            <a:r>
              <a:rPr lang="fi-FI" dirty="0"/>
              <a:t> </a:t>
            </a:r>
            <a:endParaRPr lang="fi-FI" dirty="0">
              <a:cs typeface="Arial"/>
            </a:endParaRPr>
          </a:p>
          <a:p>
            <a:pPr marL="514350" indent="-514350">
              <a:buFont typeface="+mj-lt"/>
              <a:buAutoNum type="arabicPeriod"/>
            </a:pPr>
            <a:r>
              <a:rPr lang="et-EE" b="1" dirty="0"/>
              <a:t>Ehitusvuugimass</a:t>
            </a:r>
            <a:r>
              <a:rPr lang="fi-FI" b="1" dirty="0"/>
              <a:t> </a:t>
            </a:r>
            <a:r>
              <a:rPr lang="fi-FI" dirty="0"/>
              <a:t>on </a:t>
            </a:r>
            <a:r>
              <a:rPr lang="et-EE" dirty="0"/>
              <a:t>eriti elastne. </a:t>
            </a:r>
            <a:r>
              <a:rPr lang="fi-FI" dirty="0"/>
              <a:t>Se</a:t>
            </a:r>
            <a:r>
              <a:rPr lang="et-EE" dirty="0"/>
              <a:t>e nakkub peaaegu kõikide pindadega</a:t>
            </a:r>
            <a:r>
              <a:rPr lang="fi-FI" dirty="0"/>
              <a:t>, </a:t>
            </a:r>
            <a:r>
              <a:rPr lang="fi-FI" dirty="0" err="1"/>
              <a:t>so</a:t>
            </a:r>
            <a:r>
              <a:rPr lang="et-EE" dirty="0" err="1"/>
              <a:t>bib</a:t>
            </a:r>
            <a:r>
              <a:rPr lang="et-EE" dirty="0"/>
              <a:t> kasutamiseks nii väljas kui sees, seda saab üle värvida ja see talub suuri temperatuurimuutusi.</a:t>
            </a:r>
            <a:r>
              <a:rPr lang="fi-FI" dirty="0"/>
              <a:t> </a:t>
            </a:r>
            <a:endParaRPr lang="fi-FI" dirty="0">
              <a:cs typeface="Arial"/>
            </a:endParaRPr>
          </a:p>
        </p:txBody>
      </p:sp>
      <p:pic>
        <p:nvPicPr>
          <p:cNvPr id="4" name="Kuva 4" descr="Kuva, joka sisältää kohteen pullo, sisä, pöytä, ylitetty&#10;&#10;Kuvaus luotu, erittäin korkea luotettavuus">
            <a:extLst>
              <a:ext uri="{FF2B5EF4-FFF2-40B4-BE49-F238E27FC236}">
                <a16:creationId xmlns:a16="http://schemas.microsoft.com/office/drawing/2014/main" id="{38D5E0DA-709E-4A33-86FE-BAAD08C0FEB5}"/>
              </a:ext>
            </a:extLst>
          </p:cNvPr>
          <p:cNvPicPr>
            <a:picLocks noChangeAspect="1"/>
          </p:cNvPicPr>
          <p:nvPr/>
        </p:nvPicPr>
        <p:blipFill>
          <a:blip r:embed="rId3"/>
          <a:stretch>
            <a:fillRect/>
          </a:stretch>
        </p:blipFill>
        <p:spPr>
          <a:xfrm>
            <a:off x="7278543" y="657250"/>
            <a:ext cx="1666875" cy="1943100"/>
          </a:xfrm>
          <a:prstGeom prst="rect">
            <a:avLst/>
          </a:prstGeom>
        </p:spPr>
      </p:pic>
    </p:spTree>
    <p:extLst>
      <p:ext uri="{BB962C8B-B14F-4D97-AF65-F5344CB8AC3E}">
        <p14:creationId xmlns:p14="http://schemas.microsoft.com/office/powerpoint/2010/main" val="15515905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Kuva 21" descr="Kuva, joka sisältää kohteen keltainen, taso, lentokone, lanka&#10;&#10;Kuvaus luotu, erittäin korkea luotettavuus">
            <a:extLst>
              <a:ext uri="{FF2B5EF4-FFF2-40B4-BE49-F238E27FC236}">
                <a16:creationId xmlns:a16="http://schemas.microsoft.com/office/drawing/2014/main" id="{39DD25B9-3C69-4827-9113-8F7B2D6957FE}"/>
              </a:ext>
            </a:extLst>
          </p:cNvPr>
          <p:cNvPicPr>
            <a:picLocks noChangeAspect="1"/>
          </p:cNvPicPr>
          <p:nvPr/>
        </p:nvPicPr>
        <p:blipFill>
          <a:blip r:embed="rId3"/>
          <a:stretch>
            <a:fillRect/>
          </a:stretch>
        </p:blipFill>
        <p:spPr>
          <a:xfrm>
            <a:off x="6247985" y="3668454"/>
            <a:ext cx="2463144" cy="1894230"/>
          </a:xfrm>
          <a:prstGeom prst="rect">
            <a:avLst/>
          </a:prstGeom>
        </p:spPr>
      </p:pic>
      <p:sp>
        <p:nvSpPr>
          <p:cNvPr id="2" name="Title 1"/>
          <p:cNvSpPr>
            <a:spLocks noGrp="1"/>
          </p:cNvSpPr>
          <p:nvPr>
            <p:ph type="title"/>
          </p:nvPr>
        </p:nvSpPr>
        <p:spPr>
          <a:xfrm>
            <a:off x="304801" y="457778"/>
            <a:ext cx="8632370" cy="588963"/>
          </a:xfrm>
        </p:spPr>
        <p:txBody>
          <a:bodyPr>
            <a:noAutofit/>
          </a:bodyPr>
          <a:lstStyle/>
          <a:p>
            <a:r>
              <a:rPr lang="fi-FI" dirty="0" err="1"/>
              <a:t>Teip</a:t>
            </a:r>
            <a:r>
              <a:rPr lang="et-EE" dirty="0" err="1"/>
              <a:t>ide</a:t>
            </a:r>
            <a:r>
              <a:rPr lang="fi-FI" dirty="0"/>
              <a:t> ja </a:t>
            </a:r>
            <a:r>
              <a:rPr lang="fi-FI" dirty="0" err="1"/>
              <a:t>mass</a:t>
            </a:r>
            <a:r>
              <a:rPr lang="et-EE" dirty="0" err="1"/>
              <a:t>ide</a:t>
            </a:r>
            <a:r>
              <a:rPr lang="et-EE" dirty="0"/>
              <a:t> </a:t>
            </a:r>
            <a:r>
              <a:rPr lang="fi-FI" dirty="0" err="1"/>
              <a:t>vali</a:t>
            </a:r>
            <a:r>
              <a:rPr lang="et-EE" dirty="0" err="1"/>
              <a:t>mispõhimõtted</a:t>
            </a:r>
            <a:endParaRPr lang="fi-FI" dirty="0"/>
          </a:p>
        </p:txBody>
      </p:sp>
      <p:sp>
        <p:nvSpPr>
          <p:cNvPr id="3" name="Content Placeholder 2"/>
          <p:cNvSpPr>
            <a:spLocks noGrp="1"/>
          </p:cNvSpPr>
          <p:nvPr>
            <p:ph idx="1"/>
          </p:nvPr>
        </p:nvSpPr>
        <p:spPr>
          <a:xfrm>
            <a:off x="1340428" y="1308289"/>
            <a:ext cx="7335982" cy="4479447"/>
          </a:xfrm>
        </p:spPr>
        <p:txBody>
          <a:bodyPr>
            <a:normAutofit fontScale="92500" lnSpcReduction="20000"/>
          </a:bodyPr>
          <a:lstStyle/>
          <a:p>
            <a:r>
              <a:rPr lang="et-EE" sz="2600" dirty="0" err="1"/>
              <a:t>kokkusobivus</a:t>
            </a:r>
            <a:r>
              <a:rPr lang="et-EE" sz="2600" dirty="0"/>
              <a:t> aluspinna ja pinnakattega</a:t>
            </a:r>
            <a:endParaRPr lang="fi-FI" sz="2600" dirty="0"/>
          </a:p>
          <a:p>
            <a:r>
              <a:rPr lang="fi-FI" sz="2600" dirty="0" err="1"/>
              <a:t>ve</a:t>
            </a:r>
            <a:r>
              <a:rPr lang="et-EE" sz="2600" dirty="0" err="1"/>
              <a:t>eaurupidavus</a:t>
            </a:r>
            <a:r>
              <a:rPr lang="fi-FI" sz="2600" dirty="0"/>
              <a:t> </a:t>
            </a:r>
          </a:p>
          <a:p>
            <a:r>
              <a:rPr lang="fi-FI" sz="2600" dirty="0" err="1"/>
              <a:t>ve</a:t>
            </a:r>
            <a:r>
              <a:rPr lang="et-EE" sz="2600" dirty="0"/>
              <a:t>e</a:t>
            </a:r>
            <a:r>
              <a:rPr lang="fi-FI" sz="2600" dirty="0"/>
              <a:t>- /</a:t>
            </a:r>
            <a:r>
              <a:rPr lang="et-EE" sz="2600" dirty="0" err="1"/>
              <a:t>niiskuspidavus</a:t>
            </a:r>
            <a:endParaRPr lang="fi-FI" sz="2600" dirty="0"/>
          </a:p>
          <a:p>
            <a:r>
              <a:rPr lang="fi-FI" sz="2600" dirty="0"/>
              <a:t>UV-</a:t>
            </a:r>
            <a:r>
              <a:rPr lang="et-EE" sz="2600" dirty="0"/>
              <a:t>kestvus</a:t>
            </a:r>
            <a:endParaRPr lang="fi-FI" sz="2600" dirty="0"/>
          </a:p>
          <a:p>
            <a:r>
              <a:rPr lang="et-EE" sz="2600" dirty="0"/>
              <a:t>tugev </a:t>
            </a:r>
            <a:r>
              <a:rPr lang="et-EE" sz="2600" dirty="0" err="1"/>
              <a:t>nakkuvus</a:t>
            </a:r>
            <a:endParaRPr lang="fi-FI" sz="2600" dirty="0"/>
          </a:p>
          <a:p>
            <a:r>
              <a:rPr lang="fi-FI" sz="2600" dirty="0" err="1"/>
              <a:t>ven</a:t>
            </a:r>
            <a:r>
              <a:rPr lang="et-EE" sz="2600" dirty="0" err="1"/>
              <a:t>ivus</a:t>
            </a:r>
            <a:endParaRPr lang="fi-FI" sz="2600" dirty="0"/>
          </a:p>
          <a:p>
            <a:r>
              <a:rPr lang="et-EE" sz="2600" dirty="0"/>
              <a:t>soojustaluvus</a:t>
            </a:r>
            <a:r>
              <a:rPr lang="fi-FI" sz="2600" dirty="0"/>
              <a:t>, </a:t>
            </a:r>
          </a:p>
          <a:p>
            <a:r>
              <a:rPr lang="fi-FI" sz="2600" dirty="0"/>
              <a:t>k</a:t>
            </a:r>
            <a:r>
              <a:rPr lang="et-EE" sz="2600" dirty="0" err="1"/>
              <a:t>ülmataluvus</a:t>
            </a:r>
            <a:r>
              <a:rPr lang="fi-FI" sz="2600" dirty="0"/>
              <a:t> (</a:t>
            </a:r>
            <a:r>
              <a:rPr lang="et-EE" sz="2600" dirty="0"/>
              <a:t>suvilad</a:t>
            </a:r>
            <a:r>
              <a:rPr lang="fi-FI" sz="2600" dirty="0"/>
              <a:t>)</a:t>
            </a:r>
          </a:p>
          <a:p>
            <a:r>
              <a:rPr lang="et-EE" sz="2600" dirty="0"/>
              <a:t>paigaldustemperatuur</a:t>
            </a:r>
            <a:endParaRPr lang="fi-FI" sz="2600" dirty="0"/>
          </a:p>
          <a:p>
            <a:r>
              <a:rPr lang="et-EE" sz="2600" dirty="0"/>
              <a:t>tulekindlus</a:t>
            </a:r>
            <a:endParaRPr lang="fi-FI" sz="2600" dirty="0"/>
          </a:p>
          <a:p>
            <a:r>
              <a:rPr lang="et-EE" sz="2600" dirty="0"/>
              <a:t>kestvus, garantii</a:t>
            </a:r>
            <a:endParaRPr lang="fi-FI" sz="2600" dirty="0"/>
          </a:p>
          <a:p>
            <a:r>
              <a:rPr lang="et-EE" sz="2600" dirty="0"/>
              <a:t>kas on sertifitseeritud või mitte</a:t>
            </a:r>
            <a:r>
              <a:rPr lang="fi-FI" sz="2600" dirty="0"/>
              <a:t> (DIN 4108/7)</a:t>
            </a:r>
          </a:p>
          <a:p>
            <a:pPr marL="0" indent="0">
              <a:buNone/>
            </a:pPr>
            <a:endParaRPr lang="fi-FI"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200" y="1082542"/>
            <a:ext cx="880410" cy="49523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6248" y="2105496"/>
            <a:ext cx="708180" cy="705241"/>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8989" y="3017891"/>
            <a:ext cx="774915" cy="55333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6042" y="3745774"/>
            <a:ext cx="643988" cy="643988"/>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48148" y="5518306"/>
            <a:ext cx="631993" cy="615744"/>
          </a:xfrm>
          <a:prstGeom prst="rect">
            <a:avLst/>
          </a:prstGeom>
        </p:spPr>
      </p:pic>
      <p:pic>
        <p:nvPicPr>
          <p:cNvPr id="6" name="Kuva 6" descr="Kuva, joka sisältää kohteen kuppi, kahvi, sisä, pöytä&#10;&#10;Kuvaus luotu, erittäin korkea luotettavuus">
            <a:extLst>
              <a:ext uri="{FF2B5EF4-FFF2-40B4-BE49-F238E27FC236}">
                <a16:creationId xmlns:a16="http://schemas.microsoft.com/office/drawing/2014/main" id="{E18C05A2-AEA4-4E8C-B48F-113861FA9895}"/>
              </a:ext>
            </a:extLst>
          </p:cNvPr>
          <p:cNvPicPr>
            <a:picLocks noChangeAspect="1"/>
          </p:cNvPicPr>
          <p:nvPr/>
        </p:nvPicPr>
        <p:blipFill>
          <a:blip r:embed="rId9"/>
          <a:stretch>
            <a:fillRect/>
          </a:stretch>
        </p:blipFill>
        <p:spPr>
          <a:xfrm>
            <a:off x="6774102" y="2198735"/>
            <a:ext cx="1685925" cy="1381125"/>
          </a:xfrm>
          <a:prstGeom prst="rect">
            <a:avLst/>
          </a:prstGeom>
        </p:spPr>
      </p:pic>
      <p:pic>
        <p:nvPicPr>
          <p:cNvPr id="4" name="Kuva 3">
            <a:extLst>
              <a:ext uri="{FF2B5EF4-FFF2-40B4-BE49-F238E27FC236}">
                <a16:creationId xmlns:a16="http://schemas.microsoft.com/office/drawing/2014/main" id="{76099EB9-8AEB-48D3-B5ED-73FF059184BE}"/>
              </a:ext>
            </a:extLst>
          </p:cNvPr>
          <p:cNvPicPr>
            <a:picLocks noChangeAspect="1"/>
          </p:cNvPicPr>
          <p:nvPr/>
        </p:nvPicPr>
        <p:blipFill>
          <a:blip r:embed="rId10"/>
          <a:stretch>
            <a:fillRect/>
          </a:stretch>
        </p:blipFill>
        <p:spPr>
          <a:xfrm>
            <a:off x="156117" y="4627758"/>
            <a:ext cx="1004627" cy="576009"/>
          </a:xfrm>
          <a:prstGeom prst="rect">
            <a:avLst/>
          </a:prstGeom>
        </p:spPr>
      </p:pic>
      <p:pic>
        <p:nvPicPr>
          <p:cNvPr id="13" name="Picture 7">
            <a:extLst>
              <a:ext uri="{FF2B5EF4-FFF2-40B4-BE49-F238E27FC236}">
                <a16:creationId xmlns:a16="http://schemas.microsoft.com/office/drawing/2014/main" id="{F14F2ED9-F8FF-43BF-AEAE-765A9A7A3A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390" y="1558327"/>
            <a:ext cx="880410" cy="495230"/>
          </a:xfrm>
          <a:prstGeom prst="rect">
            <a:avLst/>
          </a:prstGeom>
        </p:spPr>
      </p:pic>
      <p:sp>
        <p:nvSpPr>
          <p:cNvPr id="14" name="TextBox 3">
            <a:extLst>
              <a:ext uri="{FF2B5EF4-FFF2-40B4-BE49-F238E27FC236}">
                <a16:creationId xmlns:a16="http://schemas.microsoft.com/office/drawing/2014/main" id="{1B9F1D43-2DBD-4C0C-8B74-FB081555DF9D}"/>
              </a:ext>
            </a:extLst>
          </p:cNvPr>
          <p:cNvSpPr txBox="1"/>
          <p:nvPr/>
        </p:nvSpPr>
        <p:spPr>
          <a:xfrm>
            <a:off x="1246908" y="5658580"/>
            <a:ext cx="7741230" cy="461665"/>
          </a:xfrm>
          <a:prstGeom prst="rect">
            <a:avLst/>
          </a:prstGeom>
          <a:noFill/>
        </p:spPr>
        <p:txBody>
          <a:bodyPr wrap="square" rtlCol="0">
            <a:spAutoFit/>
          </a:bodyPr>
          <a:lstStyle/>
          <a:p>
            <a:r>
              <a:rPr lang="fi-FI" sz="2400" dirty="0"/>
              <a:t>L</a:t>
            </a:r>
            <a:r>
              <a:rPr lang="et-EE" sz="2400" dirty="0"/>
              <a:t>OE JA JÄRGI TOOTJA JUHISEID</a:t>
            </a:r>
            <a:endParaRPr lang="fi-FI" sz="2400" dirty="0"/>
          </a:p>
        </p:txBody>
      </p:sp>
    </p:spTree>
    <p:extLst>
      <p:ext uri="{BB962C8B-B14F-4D97-AF65-F5344CB8AC3E}">
        <p14:creationId xmlns:p14="http://schemas.microsoft.com/office/powerpoint/2010/main" val="9639958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Põrandamaterjalid</a:t>
            </a:r>
            <a:r>
              <a:rPr lang="fi-FI" dirty="0"/>
              <a:t>, </a:t>
            </a:r>
            <a:r>
              <a:rPr lang="et-EE" dirty="0"/>
              <a:t>katted</a:t>
            </a:r>
            <a:r>
              <a:rPr lang="fi-FI" dirty="0"/>
              <a:t> ja </a:t>
            </a:r>
            <a:r>
              <a:rPr lang="fi-FI" dirty="0" err="1"/>
              <a:t>liim</a:t>
            </a:r>
            <a:r>
              <a:rPr lang="et-EE" dirty="0"/>
              <a:t>id</a:t>
            </a:r>
            <a:endParaRPr lang="fi-FI" dirty="0"/>
          </a:p>
        </p:txBody>
      </p:sp>
      <p:sp>
        <p:nvSpPr>
          <p:cNvPr id="3" name="Content Placeholder 2"/>
          <p:cNvSpPr>
            <a:spLocks noGrp="1"/>
          </p:cNvSpPr>
          <p:nvPr>
            <p:ph idx="1"/>
          </p:nvPr>
        </p:nvSpPr>
        <p:spPr>
          <a:xfrm>
            <a:off x="457200" y="1157449"/>
            <a:ext cx="6330462" cy="5021678"/>
          </a:xfrm>
        </p:spPr>
        <p:txBody>
          <a:bodyPr vert="horz" lIns="0" tIns="0" rIns="0" bIns="0" rtlCol="0" anchor="t">
            <a:noAutofit/>
          </a:bodyPr>
          <a:lstStyle/>
          <a:p>
            <a:r>
              <a:rPr lang="et-EE" sz="2000" dirty="0"/>
              <a:t>Enne betoonpõrandate pindamist tuleb mõõta aluspindade niiskust.</a:t>
            </a:r>
            <a:r>
              <a:rPr lang="fi-FI" sz="2000" dirty="0"/>
              <a:t> E</a:t>
            </a:r>
            <a:r>
              <a:rPr lang="et-EE" sz="2000" dirty="0" err="1"/>
              <a:t>rinevad</a:t>
            </a:r>
            <a:r>
              <a:rPr lang="et-EE" sz="2000" dirty="0"/>
              <a:t> materjalid kuivavad erinevalt</a:t>
            </a:r>
            <a:endParaRPr lang="fi-FI" sz="2000" dirty="0">
              <a:cs typeface="Arial"/>
            </a:endParaRPr>
          </a:p>
          <a:p>
            <a:r>
              <a:rPr lang="et-EE" sz="2000" dirty="0"/>
              <a:t>Pinnakatted ja liimid võivad keemiliselt reageerida betooniga, mille tulemusena eraldub lenduvaid orgaanilisi ühendeid </a:t>
            </a:r>
            <a:r>
              <a:rPr lang="fi-FI" sz="2000" dirty="0"/>
              <a:t>(VOC)</a:t>
            </a:r>
            <a:endParaRPr lang="fi-FI" sz="2000" dirty="0">
              <a:cs typeface="Arial"/>
            </a:endParaRPr>
          </a:p>
          <a:p>
            <a:r>
              <a:rPr lang="et-EE" sz="2000" dirty="0"/>
              <a:t>Mõne millimeetri paksune madala-leelisusega pinnakiht betooni peal takistab keemilist reaktsiooni</a:t>
            </a:r>
            <a:endParaRPr lang="fi-FI" sz="2000" dirty="0">
              <a:cs typeface="Arial"/>
            </a:endParaRPr>
          </a:p>
          <a:p>
            <a:r>
              <a:rPr lang="et-EE" sz="2000" dirty="0"/>
              <a:t>Tasandus-, </a:t>
            </a:r>
            <a:r>
              <a:rPr lang="et-EE" sz="2000" dirty="0" err="1"/>
              <a:t>pinnakihdid</a:t>
            </a:r>
            <a:r>
              <a:rPr lang="et-EE" sz="2000" dirty="0"/>
              <a:t> ja liimid peavad olema </a:t>
            </a:r>
            <a:r>
              <a:rPr lang="et-EE" sz="2000" dirty="0" err="1"/>
              <a:t>kokkusobivad</a:t>
            </a:r>
            <a:r>
              <a:rPr lang="et-EE" sz="2000" dirty="0"/>
              <a:t> ehk siis samast tooteperest</a:t>
            </a:r>
            <a:r>
              <a:rPr lang="fi-FI" sz="2000" dirty="0"/>
              <a:t> </a:t>
            </a:r>
            <a:endParaRPr lang="fi-FI" sz="2000" dirty="0">
              <a:cs typeface="Arial"/>
            </a:endParaRPr>
          </a:p>
          <a:p>
            <a:r>
              <a:rPr lang="et-EE" sz="2000" dirty="0"/>
              <a:t>Hea plaadimört</a:t>
            </a:r>
            <a:endParaRPr lang="fi-FI" sz="2000" dirty="0">
              <a:cs typeface="Arial"/>
            </a:endParaRPr>
          </a:p>
          <a:p>
            <a:pPr lvl="1"/>
            <a:r>
              <a:rPr lang="et-EE" sz="2000" dirty="0"/>
              <a:t>talub betooni kuivamiskahanemist</a:t>
            </a:r>
            <a:endParaRPr lang="fi-FI" sz="2000" dirty="0">
              <a:cs typeface="Arial"/>
            </a:endParaRPr>
          </a:p>
          <a:p>
            <a:pPr lvl="1"/>
            <a:r>
              <a:rPr lang="fi-FI" sz="2000" dirty="0"/>
              <a:t>toi</a:t>
            </a:r>
            <a:r>
              <a:rPr lang="et-EE" sz="2000" dirty="0" err="1"/>
              <a:t>mib</a:t>
            </a:r>
            <a:r>
              <a:rPr lang="et-EE" sz="2000" dirty="0"/>
              <a:t> eralduskihina</a:t>
            </a:r>
            <a:endParaRPr lang="fi-FI" sz="2000" dirty="0">
              <a:cs typeface="Arial"/>
            </a:endParaRPr>
          </a:p>
          <a:p>
            <a:pPr lvl="1"/>
            <a:r>
              <a:rPr lang="et-EE" sz="2000" dirty="0"/>
              <a:t>sobib kokku veetõkkega </a:t>
            </a:r>
            <a:endParaRPr lang="fi-FI" sz="2000" dirty="0">
              <a:cs typeface="Arial"/>
            </a:endParaRPr>
          </a:p>
          <a:p>
            <a:endParaRPr lang="fi-FI" sz="2400" dirty="0">
              <a:cs typeface="Arial"/>
            </a:endParaRPr>
          </a:p>
          <a:p>
            <a:endParaRPr lang="fi-FI" dirty="0"/>
          </a:p>
          <a:p>
            <a:pPr lvl="1"/>
            <a:endParaRPr lang="fi-FI" dirty="0"/>
          </a:p>
        </p:txBody>
      </p:sp>
      <p:pic>
        <p:nvPicPr>
          <p:cNvPr id="4" name="Kuva 3">
            <a:extLst>
              <a:ext uri="{FF2B5EF4-FFF2-40B4-BE49-F238E27FC236}">
                <a16:creationId xmlns:a16="http://schemas.microsoft.com/office/drawing/2014/main" id="{AECACEDB-782E-4381-995D-CA20D92F5486}"/>
              </a:ext>
            </a:extLst>
          </p:cNvPr>
          <p:cNvPicPr>
            <a:picLocks noChangeAspect="1"/>
          </p:cNvPicPr>
          <p:nvPr/>
        </p:nvPicPr>
        <p:blipFill>
          <a:blip r:embed="rId3"/>
          <a:stretch>
            <a:fillRect/>
          </a:stretch>
        </p:blipFill>
        <p:spPr>
          <a:xfrm>
            <a:off x="5784112" y="4475900"/>
            <a:ext cx="3264196" cy="1628542"/>
          </a:xfrm>
          <a:prstGeom prst="roundRect">
            <a:avLst/>
          </a:prstGeom>
        </p:spPr>
      </p:pic>
    </p:spTree>
    <p:extLst>
      <p:ext uri="{BB962C8B-B14F-4D97-AF65-F5344CB8AC3E}">
        <p14:creationId xmlns:p14="http://schemas.microsoft.com/office/powerpoint/2010/main" val="38691884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25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Mi</a:t>
            </a:r>
            <a:r>
              <a:rPr lang="et-EE" dirty="0"/>
              <a:t>s võib minna valesti</a:t>
            </a:r>
            <a:r>
              <a:rPr lang="fi-FI" dirty="0"/>
              <a:t>?</a:t>
            </a:r>
          </a:p>
        </p:txBody>
      </p:sp>
      <p:sp>
        <p:nvSpPr>
          <p:cNvPr id="3" name="Content Placeholder 2"/>
          <p:cNvSpPr>
            <a:spLocks noGrp="1"/>
          </p:cNvSpPr>
          <p:nvPr>
            <p:ph idx="1"/>
          </p:nvPr>
        </p:nvSpPr>
        <p:spPr>
          <a:xfrm>
            <a:off x="457200" y="1188720"/>
            <a:ext cx="8229600" cy="5193030"/>
          </a:xfrm>
        </p:spPr>
        <p:txBody>
          <a:bodyPr>
            <a:normAutofit lnSpcReduction="10000"/>
          </a:bodyPr>
          <a:lstStyle/>
          <a:p>
            <a:r>
              <a:rPr lang="fi-FI" sz="2400" dirty="0"/>
              <a:t>lii</a:t>
            </a:r>
            <a:r>
              <a:rPr lang="et-EE" sz="2400" dirty="0" err="1"/>
              <a:t>ga</a:t>
            </a:r>
            <a:r>
              <a:rPr lang="et-EE" sz="2400" dirty="0"/>
              <a:t> märg või liiga kuiv aluspõhi</a:t>
            </a:r>
            <a:endParaRPr lang="fi-FI" sz="2400" dirty="0"/>
          </a:p>
          <a:p>
            <a:r>
              <a:rPr lang="fi-FI" sz="2400" dirty="0"/>
              <a:t>lii</a:t>
            </a:r>
            <a:r>
              <a:rPr lang="et-EE" sz="2400" dirty="0" err="1"/>
              <a:t>ga</a:t>
            </a:r>
            <a:r>
              <a:rPr lang="et-EE" sz="2400" dirty="0"/>
              <a:t> külm või liiga kuum aluspõhi</a:t>
            </a:r>
            <a:endParaRPr lang="fi-FI" sz="2400" dirty="0"/>
          </a:p>
          <a:p>
            <a:r>
              <a:rPr lang="et-EE" sz="2400" dirty="0"/>
              <a:t>tolmune aluspõhi</a:t>
            </a:r>
            <a:endParaRPr lang="fi-FI" sz="2400" dirty="0"/>
          </a:p>
          <a:p>
            <a:r>
              <a:rPr lang="et-EE" sz="2400" dirty="0" err="1"/>
              <a:t>allolev</a:t>
            </a:r>
            <a:r>
              <a:rPr lang="et-EE" sz="2400" dirty="0"/>
              <a:t> kiht ei ole aluspõhja küljes kinni</a:t>
            </a:r>
            <a:endParaRPr lang="fi-FI" sz="2400" dirty="0"/>
          </a:p>
          <a:p>
            <a:r>
              <a:rPr lang="et-EE" sz="2400" dirty="0"/>
              <a:t>tooted ei sobi kokku, nt. klaaskiudlint ei ole betooni suhtes vastupidav ja/või veetõke ei nakku silikooniga</a:t>
            </a:r>
          </a:p>
          <a:p>
            <a:r>
              <a:rPr lang="fi-FI" sz="2400" dirty="0"/>
              <a:t>tuotteet eivät sovi yhteen kuten lasikuitunauha ei kestä betonia ja tai vesieriste ei tartu silikoniin</a:t>
            </a:r>
          </a:p>
          <a:p>
            <a:r>
              <a:rPr lang="fi-FI" sz="2400" dirty="0"/>
              <a:t>lii</a:t>
            </a:r>
            <a:r>
              <a:rPr lang="et-EE" sz="2400" dirty="0" err="1"/>
              <a:t>tekohad</a:t>
            </a:r>
            <a:r>
              <a:rPr lang="et-EE" sz="2400" dirty="0"/>
              <a:t> rebenevad</a:t>
            </a:r>
            <a:r>
              <a:rPr lang="fi-FI" sz="2400" dirty="0"/>
              <a:t> (</a:t>
            </a:r>
            <a:r>
              <a:rPr lang="fi-FI" sz="2400" dirty="0" err="1"/>
              <a:t>bet</a:t>
            </a:r>
            <a:r>
              <a:rPr lang="et-EE" sz="2400" dirty="0" err="1"/>
              <a:t>ooni</a:t>
            </a:r>
            <a:r>
              <a:rPr lang="et-EE" sz="2400" dirty="0"/>
              <a:t> mahukahanemine ajas</a:t>
            </a:r>
            <a:r>
              <a:rPr lang="fi-FI" sz="2400" dirty="0"/>
              <a:t>)</a:t>
            </a:r>
          </a:p>
          <a:p>
            <a:r>
              <a:rPr lang="et-EE" sz="2400" dirty="0"/>
              <a:t>vuugilint ei kinnitu aluspõhja külge, nt. </a:t>
            </a:r>
            <a:r>
              <a:rPr lang="et-EE" sz="2400" dirty="0" err="1"/>
              <a:t>välisnurkades</a:t>
            </a:r>
            <a:endParaRPr lang="fi-FI" sz="2400" dirty="0"/>
          </a:p>
          <a:p>
            <a:r>
              <a:rPr lang="fi-FI" sz="2400" dirty="0"/>
              <a:t>v</a:t>
            </a:r>
            <a:r>
              <a:rPr lang="et-EE" sz="2400" dirty="0" err="1"/>
              <a:t>alesti</a:t>
            </a:r>
            <a:r>
              <a:rPr lang="et-EE" sz="2400" dirty="0"/>
              <a:t> valitud toode</a:t>
            </a:r>
            <a:endParaRPr lang="fi-FI" sz="2400" dirty="0"/>
          </a:p>
          <a:p>
            <a:endParaRPr lang="fi-FI" sz="2400" dirty="0"/>
          </a:p>
          <a:p>
            <a:pPr marL="0" indent="0">
              <a:buNone/>
            </a:pPr>
            <a:r>
              <a:rPr lang="fi-FI" sz="2400" dirty="0"/>
              <a:t>L</a:t>
            </a:r>
            <a:r>
              <a:rPr lang="et-EE" sz="2400" dirty="0"/>
              <a:t>OE JA JÄRGI TOOTJA JUHISEID</a:t>
            </a:r>
            <a:endParaRPr lang="fi-FI" dirty="0"/>
          </a:p>
        </p:txBody>
      </p:sp>
    </p:spTree>
    <p:extLst>
      <p:ext uri="{BB962C8B-B14F-4D97-AF65-F5344CB8AC3E}">
        <p14:creationId xmlns:p14="http://schemas.microsoft.com/office/powerpoint/2010/main" val="3061873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8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sz="4000" dirty="0" err="1"/>
              <a:t>Miks</a:t>
            </a:r>
            <a:r>
              <a:rPr lang="fi-FI" sz="4000" dirty="0"/>
              <a:t> ti</a:t>
            </a:r>
            <a:r>
              <a:rPr lang="et-EE" sz="4000" dirty="0" err="1"/>
              <a:t>hendada</a:t>
            </a:r>
            <a:r>
              <a:rPr lang="fi-FI" sz="4000" dirty="0"/>
              <a:t>?</a:t>
            </a:r>
            <a:br>
              <a:rPr lang="fi-FI" dirty="0"/>
            </a:br>
            <a:br>
              <a:rPr lang="fi-FI" dirty="0"/>
            </a:br>
            <a:endParaRPr lang="fi-FI" dirty="0"/>
          </a:p>
        </p:txBody>
      </p:sp>
      <p:sp>
        <p:nvSpPr>
          <p:cNvPr id="3" name="Content Placeholder 2"/>
          <p:cNvSpPr>
            <a:spLocks noGrp="1"/>
          </p:cNvSpPr>
          <p:nvPr>
            <p:ph idx="1"/>
          </p:nvPr>
        </p:nvSpPr>
        <p:spPr>
          <a:xfrm>
            <a:off x="455017" y="1484784"/>
            <a:ext cx="6211493" cy="4558318"/>
          </a:xfrm>
        </p:spPr>
        <p:txBody>
          <a:bodyPr>
            <a:normAutofit fontScale="92500" lnSpcReduction="10000"/>
          </a:bodyPr>
          <a:lstStyle/>
          <a:p>
            <a:r>
              <a:rPr lang="fi-FI" dirty="0"/>
              <a:t>Energiat</a:t>
            </a:r>
            <a:r>
              <a:rPr lang="et-EE" dirty="0" err="1"/>
              <a:t>õhusus</a:t>
            </a:r>
            <a:r>
              <a:rPr lang="et-EE" dirty="0"/>
              <a:t>, soojuslekete vältimine</a:t>
            </a:r>
            <a:endParaRPr lang="fi-FI" dirty="0"/>
          </a:p>
          <a:p>
            <a:r>
              <a:rPr lang="et-EE" dirty="0"/>
              <a:t>Ventilatsioon, hea </a:t>
            </a:r>
            <a:r>
              <a:rPr lang="et-EE" dirty="0" err="1"/>
              <a:t>siseõhk</a:t>
            </a:r>
            <a:endParaRPr lang="fi-FI" dirty="0"/>
          </a:p>
          <a:p>
            <a:r>
              <a:rPr lang="et-EE" dirty="0"/>
              <a:t>Niiskuse liikumise vältimine tarindites olevate pragude või vuukide kaudu</a:t>
            </a:r>
            <a:r>
              <a:rPr lang="fi-FI" dirty="0"/>
              <a:t> </a:t>
            </a:r>
          </a:p>
          <a:p>
            <a:r>
              <a:rPr lang="et-EE" dirty="0"/>
              <a:t>Pinnase ja tarindite saasteainete läbimise takistamine</a:t>
            </a:r>
            <a:endParaRPr lang="fi-FI" dirty="0"/>
          </a:p>
          <a:p>
            <a:pPr lvl="1"/>
            <a:r>
              <a:rPr lang="fi-FI" dirty="0" err="1"/>
              <a:t>rado</a:t>
            </a:r>
            <a:r>
              <a:rPr lang="et-EE" dirty="0"/>
              <a:t>o</a:t>
            </a:r>
            <a:r>
              <a:rPr lang="fi-FI" dirty="0"/>
              <a:t>n</a:t>
            </a:r>
          </a:p>
          <a:p>
            <a:pPr lvl="1"/>
            <a:r>
              <a:rPr lang="et-EE" dirty="0"/>
              <a:t>lenduvad </a:t>
            </a:r>
            <a:r>
              <a:rPr lang="fi-FI" dirty="0"/>
              <a:t>orgaani</a:t>
            </a:r>
            <a:r>
              <a:rPr lang="et-EE" dirty="0"/>
              <a:t>li</a:t>
            </a:r>
            <a:r>
              <a:rPr lang="fi-FI" dirty="0"/>
              <a:t>se</a:t>
            </a:r>
            <a:r>
              <a:rPr lang="et-EE" dirty="0"/>
              <a:t>d</a:t>
            </a:r>
            <a:r>
              <a:rPr lang="fi-FI" dirty="0"/>
              <a:t> </a:t>
            </a:r>
            <a:r>
              <a:rPr lang="et-EE" dirty="0"/>
              <a:t>ühendid</a:t>
            </a:r>
            <a:r>
              <a:rPr lang="fi-FI" dirty="0"/>
              <a:t> (VOC) </a:t>
            </a:r>
          </a:p>
          <a:p>
            <a:pPr lvl="1"/>
            <a:r>
              <a:rPr lang="fi-FI" dirty="0"/>
              <a:t>mikro</a:t>
            </a:r>
            <a:r>
              <a:rPr lang="et-EE" dirty="0"/>
              <a:t>o</a:t>
            </a:r>
            <a:r>
              <a:rPr lang="fi-FI" dirty="0" err="1"/>
              <a:t>bi</a:t>
            </a:r>
            <a:r>
              <a:rPr lang="et-EE" dirty="0"/>
              <a:t>d</a:t>
            </a:r>
            <a:r>
              <a:rPr lang="fi-FI" dirty="0"/>
              <a:t> ja </a:t>
            </a:r>
            <a:r>
              <a:rPr lang="et-EE" dirty="0"/>
              <a:t>nende poolt toodetavad mürgid</a:t>
            </a:r>
            <a:r>
              <a:rPr lang="fi-FI" dirty="0"/>
              <a:t> (toksiini</a:t>
            </a:r>
            <a:r>
              <a:rPr lang="et-EE" dirty="0"/>
              <a:t>d</a:t>
            </a:r>
            <a:r>
              <a:rPr lang="fi-FI" dirty="0"/>
              <a:t>)</a:t>
            </a:r>
          </a:p>
          <a:p>
            <a:pPr lvl="1"/>
            <a:r>
              <a:rPr lang="fi-FI" dirty="0"/>
              <a:t>vanades</a:t>
            </a:r>
            <a:r>
              <a:rPr lang="et-EE" dirty="0"/>
              <a:t> tarindites</a:t>
            </a:r>
            <a:r>
              <a:rPr lang="fi-FI" dirty="0"/>
              <a:t> PAH </a:t>
            </a:r>
            <a:r>
              <a:rPr lang="et-EE" dirty="0"/>
              <a:t>nt. kivisöepigist tekitatud</a:t>
            </a:r>
            <a:r>
              <a:rPr lang="fi-FI" dirty="0"/>
              <a:t>.</a:t>
            </a:r>
          </a:p>
        </p:txBody>
      </p:sp>
      <p:pic>
        <p:nvPicPr>
          <p:cNvPr id="7" name="Kuva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26610" y="1102826"/>
            <a:ext cx="2310517" cy="1992106"/>
          </a:xfrm>
          <a:prstGeom prst="roundRect">
            <a:avLst/>
          </a:prstGeom>
        </p:spPr>
      </p:pic>
      <p:pic>
        <p:nvPicPr>
          <p:cNvPr id="8" name="Kuva 7">
            <a:extLst>
              <a:ext uri="{FF2B5EF4-FFF2-40B4-BE49-F238E27FC236}">
                <a16:creationId xmlns:a16="http://schemas.microsoft.com/office/drawing/2014/main" id="{2AB64548-9828-40C8-A69A-46333A3364D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526610" y="3432243"/>
            <a:ext cx="2310517" cy="2562700"/>
          </a:xfrm>
          <a:prstGeom prst="roundRect">
            <a:avLst/>
          </a:prstGeom>
        </p:spPr>
      </p:pic>
    </p:spTree>
    <p:extLst>
      <p:ext uri="{BB962C8B-B14F-4D97-AF65-F5344CB8AC3E}">
        <p14:creationId xmlns:p14="http://schemas.microsoft.com/office/powerpoint/2010/main" val="12325907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2800" dirty="0"/>
              <a:t>Arutelu</a:t>
            </a:r>
            <a:r>
              <a:rPr lang="fi-FI" sz="2800" dirty="0"/>
              <a:t>: </a:t>
            </a:r>
            <a:r>
              <a:rPr lang="et-EE" sz="2800" dirty="0"/>
              <a:t>Millised on soojustuse paksuse peamised mõjud kvaliteedile</a:t>
            </a:r>
            <a:r>
              <a:rPr lang="fi-FI" sz="2800" dirty="0"/>
              <a:t>?</a:t>
            </a:r>
          </a:p>
        </p:txBody>
      </p:sp>
      <p:sp>
        <p:nvSpPr>
          <p:cNvPr id="3" name="Content Placeholder 2"/>
          <p:cNvSpPr>
            <a:spLocks noGrp="1"/>
          </p:cNvSpPr>
          <p:nvPr>
            <p:ph idx="1"/>
          </p:nvPr>
        </p:nvSpPr>
        <p:spPr>
          <a:xfrm>
            <a:off x="355085" y="1514620"/>
            <a:ext cx="7421418" cy="4032250"/>
          </a:xfrm>
        </p:spPr>
        <p:txBody>
          <a:bodyPr>
            <a:normAutofit fontScale="92500" lnSpcReduction="10000"/>
          </a:bodyPr>
          <a:lstStyle/>
          <a:p>
            <a:r>
              <a:rPr lang="et-EE" dirty="0"/>
              <a:t>Soojusvoog läbi tarindi väheneb</a:t>
            </a:r>
            <a:r>
              <a:rPr lang="fi-FI" dirty="0"/>
              <a:t>,</a:t>
            </a:r>
            <a:r>
              <a:rPr lang="et-EE" dirty="0"/>
              <a:t> mistõttu tarindite </a:t>
            </a:r>
            <a:r>
              <a:rPr lang="et-EE" dirty="0" err="1"/>
              <a:t>välisosad</a:t>
            </a:r>
            <a:r>
              <a:rPr lang="fi-FI" dirty="0"/>
              <a:t> </a:t>
            </a:r>
            <a:r>
              <a:rPr lang="et-EE" dirty="0"/>
              <a:t>jahenevad, kuivamine aeglustub ja </a:t>
            </a:r>
            <a:br>
              <a:rPr lang="fi-FI" dirty="0"/>
            </a:br>
            <a:r>
              <a:rPr lang="et-EE" dirty="0"/>
              <a:t>tõrketaluvus nõrgeneb.</a:t>
            </a:r>
            <a:endParaRPr lang="fi-FI" dirty="0"/>
          </a:p>
          <a:p>
            <a:r>
              <a:rPr lang="et-EE" dirty="0"/>
              <a:t>Seetõttu tuleb niiskustundlikud tarindid kaitsta soojust isoleeriva tuuletõkkega ja piirdetarindite aurutõke ning tuuletõkked tuleb paigaldada eriti tihedalt.</a:t>
            </a:r>
            <a:endParaRPr lang="fi-FI" dirty="0"/>
          </a:p>
          <a:p>
            <a:r>
              <a:rPr lang="et-EE" dirty="0"/>
              <a:t>Mistõttu mikroobid ei kasva tarindis ja </a:t>
            </a:r>
            <a:r>
              <a:rPr lang="et-EE" dirty="0" err="1"/>
              <a:t>siseõhk</a:t>
            </a:r>
            <a:r>
              <a:rPr lang="et-EE" dirty="0"/>
              <a:t> on tervislik</a:t>
            </a:r>
            <a:r>
              <a:rPr lang="fi-FI" dirty="0"/>
              <a:t>.</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7666557" y="1875535"/>
            <a:ext cx="1584176" cy="331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iruutu 4">
            <a:extLst>
              <a:ext uri="{FF2B5EF4-FFF2-40B4-BE49-F238E27FC236}">
                <a16:creationId xmlns:a16="http://schemas.microsoft.com/office/drawing/2014/main" id="{5F1B0EB1-CA60-408F-9E0E-A79AB8B437CE}"/>
              </a:ext>
            </a:extLst>
          </p:cNvPr>
          <p:cNvSpPr txBox="1"/>
          <p:nvPr/>
        </p:nvSpPr>
        <p:spPr>
          <a:xfrm rot="16200000">
            <a:off x="8378065" y="5177927"/>
            <a:ext cx="1067921" cy="246221"/>
          </a:xfrm>
          <a:prstGeom prst="rect">
            <a:avLst/>
          </a:prstGeom>
          <a:noFill/>
        </p:spPr>
        <p:txBody>
          <a:bodyPr wrap="none" rtlCol="0">
            <a:spAutoFit/>
          </a:bodyPr>
          <a:lstStyle/>
          <a:p>
            <a:r>
              <a:rPr lang="fi-FI" sz="1000">
                <a:solidFill>
                  <a:schemeClr val="tx2">
                    <a:lumMod val="50000"/>
                    <a:lumOff val="50000"/>
                  </a:schemeClr>
                </a:solidFill>
              </a:rPr>
              <a:t>© Heidi Sumkin</a:t>
            </a:r>
          </a:p>
        </p:txBody>
      </p:sp>
    </p:spTree>
    <p:extLst>
      <p:ext uri="{BB962C8B-B14F-4D97-AF65-F5344CB8AC3E}">
        <p14:creationId xmlns:p14="http://schemas.microsoft.com/office/powerpoint/2010/main" val="70061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Lä</a:t>
            </a:r>
            <a:r>
              <a:rPr lang="et-EE" dirty="0"/>
              <a:t>b</a:t>
            </a:r>
            <a:r>
              <a:rPr lang="fi-FI" dirty="0" err="1"/>
              <a:t>ivi</a:t>
            </a:r>
            <a:r>
              <a:rPr lang="et-EE" dirty="0" err="1"/>
              <a:t>igud</a:t>
            </a:r>
            <a:endParaRPr lang="fi-FI" dirty="0"/>
          </a:p>
        </p:txBody>
      </p:sp>
    </p:spTree>
    <p:extLst>
      <p:ext uri="{BB962C8B-B14F-4D97-AF65-F5344CB8AC3E}">
        <p14:creationId xmlns:p14="http://schemas.microsoft.com/office/powerpoint/2010/main" val="405006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76250"/>
            <a:ext cx="8229600" cy="1152550"/>
          </a:xfrm>
        </p:spPr>
        <p:txBody>
          <a:bodyPr/>
          <a:lstStyle/>
          <a:p>
            <a:r>
              <a:rPr lang="fi-FI" dirty="0" err="1"/>
              <a:t>Lä</a:t>
            </a:r>
            <a:r>
              <a:rPr lang="et-EE" dirty="0" err="1"/>
              <a:t>biviigud</a:t>
            </a:r>
            <a:endParaRPr lang="fi-FI" dirty="0"/>
          </a:p>
        </p:txBody>
      </p:sp>
      <p:pic>
        <p:nvPicPr>
          <p:cNvPr id="5" name="Picture 2" descr="S:\91204_BEEP\Valokuvat\Rantatie 140626\P6180041.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946904" y="1784323"/>
            <a:ext cx="3728784" cy="40212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
          <p:cNvSpPr txBox="1"/>
          <p:nvPr/>
        </p:nvSpPr>
        <p:spPr>
          <a:xfrm>
            <a:off x="468313" y="1773238"/>
            <a:ext cx="4103687" cy="3416320"/>
          </a:xfrm>
          <a:prstGeom prst="rect">
            <a:avLst/>
          </a:prstGeom>
          <a:noFill/>
        </p:spPr>
        <p:txBody>
          <a:bodyPr wrap="square" rtlCol="0">
            <a:spAutoFit/>
          </a:bodyPr>
          <a:lstStyle/>
          <a:p>
            <a:pPr marL="342900" indent="-342900">
              <a:buFont typeface="Arial" panose="020B0604020202020204" pitchFamily="34" charset="0"/>
              <a:buChar char="•"/>
            </a:pPr>
            <a:r>
              <a:rPr lang="et-EE" sz="2400" dirty="0"/>
              <a:t>Joonisel näidatud halvasti tihendatud ventilatsiooni läbiviik on põhjustanud puitlaudise mädanemist ja hallitamist</a:t>
            </a:r>
            <a:r>
              <a:rPr lang="fi-FI" sz="2400" dirty="0"/>
              <a:t>.</a:t>
            </a:r>
          </a:p>
          <a:p>
            <a:pPr marL="342900" indent="-342900">
              <a:buFont typeface="Arial" panose="020B0604020202020204" pitchFamily="34" charset="0"/>
              <a:buChar char="•"/>
            </a:pPr>
            <a:endParaRPr lang="fi-FI" sz="2400" dirty="0"/>
          </a:p>
          <a:p>
            <a:r>
              <a:rPr lang="et-EE" sz="2400" b="1" dirty="0"/>
              <a:t>Juhul, kui sees on alarõhk, siis hallituseosed kulgevad </a:t>
            </a:r>
            <a:r>
              <a:rPr lang="et-EE" sz="2400" b="1" dirty="0" err="1"/>
              <a:t>siseõhku</a:t>
            </a:r>
            <a:r>
              <a:rPr lang="fi-FI" sz="2400" b="1" dirty="0"/>
              <a:t>.</a:t>
            </a:r>
          </a:p>
        </p:txBody>
      </p:sp>
    </p:spTree>
    <p:extLst>
      <p:ext uri="{BB962C8B-B14F-4D97-AF65-F5344CB8AC3E}">
        <p14:creationId xmlns:p14="http://schemas.microsoft.com/office/powerpoint/2010/main" val="2169420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6D1CECFE-7D64-40C0-831D-D1529A566A8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81190" y="4096232"/>
            <a:ext cx="2263549" cy="1774396"/>
          </a:xfrm>
          <a:prstGeom prst="roundRect">
            <a:avLst/>
          </a:prstGeom>
        </p:spPr>
      </p:pic>
      <p:pic>
        <p:nvPicPr>
          <p:cNvPr id="6" name="Kuva 5"/>
          <p:cNvPicPr>
            <a:picLocks noChangeAspect="1"/>
          </p:cNvPicPr>
          <p:nvPr/>
        </p:nvPicPr>
        <p:blipFill rotWithShape="1">
          <a:blip r:embed="rId4" cstate="email">
            <a:extLst>
              <a:ext uri="{28A0092B-C50C-407E-A947-70E740481C1C}">
                <a14:useLocalDpi xmlns:a14="http://schemas.microsoft.com/office/drawing/2010/main"/>
              </a:ext>
            </a:extLst>
          </a:blip>
          <a:srcRect t="17257" r="49406"/>
          <a:stretch/>
        </p:blipFill>
        <p:spPr>
          <a:xfrm>
            <a:off x="5985302" y="1504087"/>
            <a:ext cx="3158698" cy="2229619"/>
          </a:xfrm>
          <a:prstGeom prst="rect">
            <a:avLst/>
          </a:prstGeom>
        </p:spPr>
      </p:pic>
      <p:sp>
        <p:nvSpPr>
          <p:cNvPr id="2" name="Title 1"/>
          <p:cNvSpPr>
            <a:spLocks noGrp="1"/>
          </p:cNvSpPr>
          <p:nvPr>
            <p:ph type="title"/>
          </p:nvPr>
        </p:nvSpPr>
        <p:spPr/>
        <p:txBody>
          <a:bodyPr>
            <a:normAutofit fontScale="90000"/>
          </a:bodyPr>
          <a:lstStyle/>
          <a:p>
            <a:r>
              <a:rPr lang="fi-FI" sz="4000" dirty="0" err="1"/>
              <a:t>Lä</a:t>
            </a:r>
            <a:r>
              <a:rPr lang="et-EE" sz="4000" dirty="0" err="1"/>
              <a:t>biviikude</a:t>
            </a:r>
            <a:r>
              <a:rPr lang="et-EE" sz="4000" dirty="0"/>
              <a:t> ja kaeluste paigaldamine</a:t>
            </a:r>
            <a:br>
              <a:rPr lang="fi-FI" dirty="0"/>
            </a:br>
            <a:endParaRPr lang="fi-FI" dirty="0"/>
          </a:p>
        </p:txBody>
      </p:sp>
      <p:sp>
        <p:nvSpPr>
          <p:cNvPr id="3" name="Content Placeholder 2"/>
          <p:cNvSpPr>
            <a:spLocks noGrp="1"/>
          </p:cNvSpPr>
          <p:nvPr>
            <p:ph idx="1"/>
          </p:nvPr>
        </p:nvSpPr>
        <p:spPr/>
        <p:txBody>
          <a:bodyPr vert="horz" lIns="0" tIns="0" rIns="0" bIns="0" rtlCol="0" anchor="t">
            <a:normAutofit fontScale="92500" lnSpcReduction="10000"/>
          </a:bodyPr>
          <a:lstStyle/>
          <a:p>
            <a:pPr marL="0" indent="0">
              <a:buNone/>
            </a:pPr>
            <a:r>
              <a:rPr lang="et-EE" dirty="0"/>
              <a:t>Paigaldamisel tuleb tähelepanu pöörata</a:t>
            </a:r>
            <a:endParaRPr lang="fi-FI" dirty="0"/>
          </a:p>
          <a:p>
            <a:r>
              <a:rPr lang="et-EE" dirty="0"/>
              <a:t>painduvusele, eriti pööningute puhul</a:t>
            </a:r>
            <a:endParaRPr lang="fi-FI" dirty="0"/>
          </a:p>
          <a:p>
            <a:r>
              <a:rPr lang="fi-FI" dirty="0" err="1"/>
              <a:t>liit</a:t>
            </a:r>
            <a:r>
              <a:rPr lang="et-EE" dirty="0" err="1"/>
              <a:t>ekohtade</a:t>
            </a:r>
            <a:r>
              <a:rPr lang="et-EE" dirty="0"/>
              <a:t> tihedusele</a:t>
            </a:r>
            <a:endParaRPr lang="fi-FI" dirty="0">
              <a:cs typeface="Arial"/>
            </a:endParaRPr>
          </a:p>
          <a:p>
            <a:pPr lvl="1"/>
            <a:r>
              <a:rPr lang="et-EE" dirty="0"/>
              <a:t>korstnad</a:t>
            </a:r>
            <a:endParaRPr lang="fi-FI" dirty="0">
              <a:cs typeface="Arial"/>
            </a:endParaRPr>
          </a:p>
          <a:p>
            <a:pPr lvl="1"/>
            <a:r>
              <a:rPr lang="et-EE" dirty="0"/>
              <a:t>soojus</a:t>
            </a:r>
            <a:r>
              <a:rPr lang="fi-FI" dirty="0" err="1"/>
              <a:t>kanali</a:t>
            </a:r>
            <a:r>
              <a:rPr lang="et-EE" dirty="0"/>
              <a:t>d</a:t>
            </a:r>
            <a:endParaRPr lang="fi-FI" dirty="0">
              <a:cs typeface="Arial"/>
            </a:endParaRPr>
          </a:p>
          <a:p>
            <a:pPr lvl="1"/>
            <a:r>
              <a:rPr lang="fi-FI" dirty="0" err="1"/>
              <a:t>kaa</a:t>
            </a:r>
            <a:r>
              <a:rPr lang="et-EE" dirty="0" err="1"/>
              <a:t>blid</a:t>
            </a:r>
            <a:endParaRPr lang="fi-FI" dirty="0">
              <a:cs typeface="Arial"/>
            </a:endParaRPr>
          </a:p>
          <a:p>
            <a:pPr lvl="1"/>
            <a:r>
              <a:rPr lang="fi-FI" dirty="0" err="1"/>
              <a:t>ve</a:t>
            </a:r>
            <a:r>
              <a:rPr lang="et-EE" dirty="0" err="1"/>
              <a:t>etorud</a:t>
            </a:r>
            <a:endParaRPr lang="fi-FI" dirty="0">
              <a:cs typeface="Arial"/>
            </a:endParaRPr>
          </a:p>
          <a:p>
            <a:pPr lvl="1"/>
            <a:r>
              <a:rPr lang="et-EE" dirty="0"/>
              <a:t>kanalisatsioon</a:t>
            </a:r>
            <a:endParaRPr lang="fi-FI" dirty="0">
              <a:cs typeface="Arial"/>
            </a:endParaRPr>
          </a:p>
          <a:p>
            <a:pPr>
              <a:spcBef>
                <a:spcPts val="0"/>
              </a:spcBef>
              <a:defRPr/>
            </a:pPr>
            <a:r>
              <a:rPr lang="et-EE" sz="2400" dirty="0"/>
              <a:t>vältige tarbetuid piirdetarindite läbiviike</a:t>
            </a:r>
            <a:endParaRPr lang="fi-FI" sz="2400" dirty="0">
              <a:cs typeface="Arial"/>
            </a:endParaRPr>
          </a:p>
          <a:p>
            <a:pPr>
              <a:spcBef>
                <a:spcPts val="0"/>
              </a:spcBef>
              <a:defRPr/>
            </a:pPr>
            <a:r>
              <a:rPr lang="et-EE" sz="2400" dirty="0"/>
              <a:t>pööra tähelepanu ka tulekindlusele</a:t>
            </a:r>
            <a:r>
              <a:rPr lang="fi-FI" sz="2400" dirty="0"/>
              <a:t>, </a:t>
            </a:r>
            <a:r>
              <a:rPr lang="et-EE" sz="2400" dirty="0"/>
              <a:t>mürasummutusele</a:t>
            </a:r>
            <a:endParaRPr lang="fi-FI" sz="2400" dirty="0">
              <a:cs typeface="Arial"/>
            </a:endParaRPr>
          </a:p>
        </p:txBody>
      </p:sp>
      <p:sp>
        <p:nvSpPr>
          <p:cNvPr id="7" name="Tekstiruutu 6">
            <a:extLst>
              <a:ext uri="{FF2B5EF4-FFF2-40B4-BE49-F238E27FC236}">
                <a16:creationId xmlns:a16="http://schemas.microsoft.com/office/drawing/2014/main" id="{172004CE-761D-4FC2-82D7-3ED8029872C2}"/>
              </a:ext>
            </a:extLst>
          </p:cNvPr>
          <p:cNvSpPr txBox="1"/>
          <p:nvPr/>
        </p:nvSpPr>
        <p:spPr>
          <a:xfrm rot="17504458">
            <a:off x="8262113" y="2412693"/>
            <a:ext cx="1067921" cy="246221"/>
          </a:xfrm>
          <a:prstGeom prst="rect">
            <a:avLst/>
          </a:prstGeom>
          <a:noFill/>
        </p:spPr>
        <p:txBody>
          <a:bodyPr wrap="none" rtlCol="0">
            <a:spAutoFit/>
          </a:bodyPr>
          <a:lstStyle/>
          <a:p>
            <a:r>
              <a:rPr lang="fi-FI" sz="1000">
                <a:solidFill>
                  <a:schemeClr val="tx2">
                    <a:lumMod val="50000"/>
                    <a:lumOff val="50000"/>
                  </a:schemeClr>
                </a:solidFill>
              </a:rPr>
              <a:t>© Heidi Sumkin</a:t>
            </a:r>
          </a:p>
        </p:txBody>
      </p:sp>
    </p:spTree>
    <p:extLst>
      <p:ext uri="{BB962C8B-B14F-4D97-AF65-F5344CB8AC3E}">
        <p14:creationId xmlns:p14="http://schemas.microsoft.com/office/powerpoint/2010/main" val="3574135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t="4099" b="4099"/>
          <a:stretch>
            <a:fillRect/>
          </a:stretch>
        </p:blipFill>
        <p:spPr bwMode="auto">
          <a:xfrm>
            <a:off x="556261" y="4036842"/>
            <a:ext cx="2535437"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2597799" y="4393963"/>
            <a:ext cx="402596" cy="1083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a:xfrm>
            <a:off x="448500" y="396833"/>
            <a:ext cx="8466900" cy="1152550"/>
          </a:xfrm>
        </p:spPr>
        <p:txBody>
          <a:bodyPr>
            <a:normAutofit/>
          </a:bodyPr>
          <a:lstStyle/>
          <a:p>
            <a:pPr lvl="1" algn="l" rtl="0">
              <a:lnSpc>
                <a:spcPct val="90000"/>
              </a:lnSpc>
              <a:spcBef>
                <a:spcPct val="0"/>
              </a:spcBef>
            </a:pPr>
            <a:r>
              <a:rPr lang="et-EE" sz="4000" b="1" kern="1200" dirty="0">
                <a:solidFill>
                  <a:schemeClr val="tx1"/>
                </a:solidFill>
                <a:latin typeface="+mj-lt"/>
                <a:ea typeface="+mj-ea"/>
                <a:cs typeface="+mj-cs"/>
              </a:rPr>
              <a:t>Torude läbiviik plastisolatsiooniga</a:t>
            </a:r>
            <a:br>
              <a:rPr lang="fi-FI" b="1" dirty="0"/>
            </a:br>
            <a:endParaRPr lang="fi-FI" dirty="0"/>
          </a:p>
        </p:txBody>
      </p:sp>
      <p:sp>
        <p:nvSpPr>
          <p:cNvPr id="3" name="Content Placeholder 2"/>
          <p:cNvSpPr>
            <a:spLocks noGrp="1"/>
          </p:cNvSpPr>
          <p:nvPr>
            <p:ph sz="half" idx="2"/>
          </p:nvPr>
        </p:nvSpPr>
        <p:spPr>
          <a:xfrm>
            <a:off x="4283968" y="1047670"/>
            <a:ext cx="4608512" cy="4841855"/>
          </a:xfrm>
        </p:spPr>
        <p:txBody>
          <a:bodyPr>
            <a:noAutofit/>
          </a:bodyPr>
          <a:lstStyle/>
          <a:p>
            <a:pPr marL="342900" indent="-342900">
              <a:spcBef>
                <a:spcPts val="0"/>
              </a:spcBef>
              <a:buFont typeface="+mj-lt"/>
              <a:buAutoNum type="arabicPeriod"/>
            </a:pPr>
            <a:r>
              <a:rPr lang="et-EE" sz="2000" dirty="0"/>
              <a:t>Aurutõkke kohale paigaldatakse</a:t>
            </a:r>
          </a:p>
          <a:p>
            <a:pPr marL="0" indent="0">
              <a:spcBef>
                <a:spcPts val="0"/>
              </a:spcBef>
              <a:buNone/>
            </a:pPr>
            <a:r>
              <a:rPr lang="et-EE" sz="2000" dirty="0" err="1"/>
              <a:t>vahtplastisolatsiooniplaat</a:t>
            </a:r>
            <a:r>
              <a:rPr lang="et-EE" sz="2000" dirty="0"/>
              <a:t> eraldi roovlattide abil ja pööningu aurutõke paigaldatakse selle vastu.</a:t>
            </a:r>
            <a:br>
              <a:rPr lang="fi-FI" sz="2000" dirty="0"/>
            </a:br>
            <a:r>
              <a:rPr lang="fi-FI" sz="800" dirty="0"/>
              <a:t> </a:t>
            </a:r>
            <a:br>
              <a:rPr lang="fi-FI" sz="2000" dirty="0"/>
            </a:br>
            <a:r>
              <a:rPr lang="et-EE" sz="2000" dirty="0"/>
              <a:t>Toru läbiviikude augud võib teha kas enne plaadi paigaldust või peale seda. Auk lõigatakse </a:t>
            </a:r>
            <a:r>
              <a:rPr lang="fi-FI" sz="2000" dirty="0"/>
              <a:t> 30 - 40  mm </a:t>
            </a:r>
            <a:r>
              <a:rPr lang="et-EE" sz="2000" dirty="0"/>
              <a:t>toru läbimõõdust suuremaks.</a:t>
            </a:r>
            <a:endParaRPr lang="fi-FI" sz="2000" dirty="0"/>
          </a:p>
          <a:p>
            <a:pPr marL="342900" lvl="0" indent="-342900">
              <a:buFont typeface="+mj-lt"/>
              <a:buAutoNum type="arabicPeriod"/>
            </a:pPr>
            <a:r>
              <a:rPr lang="et-EE" sz="2000" dirty="0"/>
              <a:t>Aurutõkke alla roovlattide vahele kinnitatakse vahuga vahtplast-isolatsiooniplaat. Augud samamoodi kui eelnevalt.</a:t>
            </a:r>
            <a:endParaRPr lang="fi-FI" sz="2000" dirty="0"/>
          </a:p>
          <a:p>
            <a:pPr marL="342900" lvl="0" indent="-342900">
              <a:buFont typeface="+mj-lt"/>
              <a:buAutoNum type="arabicPeriod"/>
            </a:pPr>
            <a:r>
              <a:rPr lang="fi-FI" sz="2000" dirty="0"/>
              <a:t>Läpi</a:t>
            </a:r>
            <a:r>
              <a:rPr lang="et-EE" sz="2000" dirty="0"/>
              <a:t>viigu toru kinnitatakse 1-2 vahukihiga tihedalt plaatkaeluse külge.</a:t>
            </a:r>
            <a:endParaRPr lang="fi-FI" sz="2000" dirty="0"/>
          </a:p>
          <a:p>
            <a:pPr marL="342900" lvl="0" indent="-342900">
              <a:buFont typeface="+mj-lt"/>
              <a:buAutoNum type="arabicPeriod"/>
            </a:pPr>
            <a:endParaRPr lang="fi-FI" sz="1600" dirty="0"/>
          </a:p>
        </p:txBody>
      </p:sp>
      <p:pic>
        <p:nvPicPr>
          <p:cNvPr id="41986" name="Picture 2"/>
          <p:cNvPicPr>
            <a:picLocks noGrp="1" noChangeAspect="1" noChangeArrowheads="1"/>
          </p:cNvPicPr>
          <p:nvPr>
            <p:ph type="pic" sz="quarter" idx="13"/>
          </p:nvPr>
        </p:nvPicPr>
        <p:blipFill>
          <a:blip r:embed="rId4" cstate="email">
            <a:extLst>
              <a:ext uri="{28A0092B-C50C-407E-A947-70E740481C1C}">
                <a14:useLocalDpi xmlns:a14="http://schemas.microsoft.com/office/drawing/2010/main"/>
              </a:ext>
            </a:extLst>
          </a:blip>
          <a:srcRect t="9037" b="9037"/>
          <a:stretch>
            <a:fillRect/>
          </a:stretch>
        </p:blipFill>
        <p:spPr bwMode="auto">
          <a:xfrm>
            <a:off x="715434" y="1431438"/>
            <a:ext cx="2376264" cy="195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155594" y="2813482"/>
            <a:ext cx="936104" cy="641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Rectangle 19"/>
          <p:cNvSpPr/>
          <p:nvPr/>
        </p:nvSpPr>
        <p:spPr>
          <a:xfrm>
            <a:off x="628269" y="2826803"/>
            <a:ext cx="936104" cy="641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itle 1"/>
          <p:cNvSpPr txBox="1">
            <a:spLocks/>
          </p:cNvSpPr>
          <p:nvPr/>
        </p:nvSpPr>
        <p:spPr>
          <a:xfrm>
            <a:off x="3779912" y="3607603"/>
            <a:ext cx="4987536" cy="237909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br>
              <a:rPr lang="fi-FI" sz="2000" b="0">
                <a:latin typeface="+mn-lt"/>
              </a:rPr>
            </a:br>
            <a:endParaRPr lang="fi-FI" sz="2000" b="0">
              <a:latin typeface="+mn-lt"/>
            </a:endParaRPr>
          </a:p>
        </p:txBody>
      </p:sp>
      <p:cxnSp>
        <p:nvCxnSpPr>
          <p:cNvPr id="12" name="Straight Arrow Connector 11"/>
          <p:cNvCxnSpPr/>
          <p:nvPr/>
        </p:nvCxnSpPr>
        <p:spPr>
          <a:xfrm flipH="1" flipV="1">
            <a:off x="2484467" y="2698649"/>
            <a:ext cx="454864" cy="5461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5" idx="3"/>
          </p:cNvCxnSpPr>
          <p:nvPr/>
        </p:nvCxnSpPr>
        <p:spPr>
          <a:xfrm flipH="1">
            <a:off x="2368535" y="1484069"/>
            <a:ext cx="570796" cy="96859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2844423" y="1023099"/>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1</a:t>
            </a:r>
          </a:p>
        </p:txBody>
      </p:sp>
      <p:sp>
        <p:nvSpPr>
          <p:cNvPr id="16" name="Oval 15"/>
          <p:cNvSpPr/>
          <p:nvPr/>
        </p:nvSpPr>
        <p:spPr>
          <a:xfrm>
            <a:off x="2844423" y="314770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2</a:t>
            </a:r>
          </a:p>
        </p:txBody>
      </p:sp>
      <p:cxnSp>
        <p:nvCxnSpPr>
          <p:cNvPr id="17" name="Straight Arrow Connector 16"/>
          <p:cNvCxnSpPr>
            <a:stCxn id="18" idx="5"/>
          </p:cNvCxnSpPr>
          <p:nvPr/>
        </p:nvCxnSpPr>
        <p:spPr>
          <a:xfrm>
            <a:off x="857397" y="2024129"/>
            <a:ext cx="778984" cy="42853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04233" y="1563159"/>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3</a:t>
            </a:r>
          </a:p>
        </p:txBody>
      </p:sp>
      <p:cxnSp>
        <p:nvCxnSpPr>
          <p:cNvPr id="26" name="Straight Arrow Connector 25"/>
          <p:cNvCxnSpPr>
            <a:stCxn id="27" idx="3"/>
          </p:cNvCxnSpPr>
          <p:nvPr/>
        </p:nvCxnSpPr>
        <p:spPr>
          <a:xfrm flipH="1">
            <a:off x="2356461" y="4461808"/>
            <a:ext cx="738842" cy="47367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000395" y="4000838"/>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1</a:t>
            </a:r>
          </a:p>
        </p:txBody>
      </p:sp>
      <p:sp>
        <p:nvSpPr>
          <p:cNvPr id="33" name="Oval 32"/>
          <p:cNvSpPr/>
          <p:nvPr/>
        </p:nvSpPr>
        <p:spPr>
          <a:xfrm>
            <a:off x="2872586" y="4707973"/>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2</a:t>
            </a:r>
          </a:p>
        </p:txBody>
      </p:sp>
      <p:cxnSp>
        <p:nvCxnSpPr>
          <p:cNvPr id="28" name="Straight Arrow Connector 27"/>
          <p:cNvCxnSpPr>
            <a:stCxn id="31" idx="7"/>
          </p:cNvCxnSpPr>
          <p:nvPr/>
        </p:nvCxnSpPr>
        <p:spPr>
          <a:xfrm flipV="1">
            <a:off x="991507" y="2698650"/>
            <a:ext cx="628568" cy="52814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38343" y="314770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3</a:t>
            </a:r>
          </a:p>
        </p:txBody>
      </p:sp>
      <p:sp>
        <p:nvSpPr>
          <p:cNvPr id="34" name="Oval 33"/>
          <p:cNvSpPr/>
          <p:nvPr/>
        </p:nvSpPr>
        <p:spPr>
          <a:xfrm>
            <a:off x="448249" y="4539609"/>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3</a:t>
            </a:r>
          </a:p>
        </p:txBody>
      </p:sp>
      <p:cxnSp>
        <p:nvCxnSpPr>
          <p:cNvPr id="35" name="Straight Arrow Connector 34"/>
          <p:cNvCxnSpPr>
            <a:stCxn id="33" idx="2"/>
          </p:cNvCxnSpPr>
          <p:nvPr/>
        </p:nvCxnSpPr>
        <p:spPr>
          <a:xfrm flipH="1">
            <a:off x="2356461" y="4978003"/>
            <a:ext cx="516125" cy="35498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059358" y="4819496"/>
            <a:ext cx="355194" cy="52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 name="Suora yhdysviiva 5"/>
          <p:cNvCxnSpPr/>
          <p:nvPr/>
        </p:nvCxnSpPr>
        <p:spPr>
          <a:xfrm>
            <a:off x="2155594" y="2596682"/>
            <a:ext cx="1012865"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Suora yhdysviiva 28"/>
          <p:cNvCxnSpPr/>
          <p:nvPr/>
        </p:nvCxnSpPr>
        <p:spPr>
          <a:xfrm>
            <a:off x="730522" y="2573068"/>
            <a:ext cx="1012865"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3153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27" grpId="0" animBg="1"/>
      <p:bldP spid="33" grpId="0" animBg="1"/>
      <p:bldP spid="31" grpId="0" animBg="1"/>
      <p:bldP spid="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884464"/>
          </a:xfrm>
        </p:spPr>
        <p:txBody>
          <a:bodyPr>
            <a:noAutofit/>
          </a:bodyPr>
          <a:lstStyle/>
          <a:p>
            <a:r>
              <a:rPr lang="et-EE" dirty="0"/>
              <a:t>Läbiviigutoru tihendamine palkhoone laes</a:t>
            </a:r>
            <a:r>
              <a:rPr lang="fi-FI" dirty="0"/>
              <a:t> </a:t>
            </a:r>
          </a:p>
        </p:txBody>
      </p:sp>
      <p:sp>
        <p:nvSpPr>
          <p:cNvPr id="3" name="Content Placeholder 2"/>
          <p:cNvSpPr>
            <a:spLocks noGrp="1"/>
          </p:cNvSpPr>
          <p:nvPr>
            <p:ph sz="half" idx="2"/>
          </p:nvPr>
        </p:nvSpPr>
        <p:spPr>
          <a:xfrm>
            <a:off x="5580112" y="2195926"/>
            <a:ext cx="3456384" cy="3409259"/>
          </a:xfrm>
        </p:spPr>
        <p:txBody>
          <a:bodyPr>
            <a:normAutofit fontScale="77500" lnSpcReduction="20000"/>
          </a:bodyPr>
          <a:lstStyle/>
          <a:p>
            <a:pPr marL="514350" indent="-514350">
              <a:buFont typeface="+mj-lt"/>
              <a:buAutoNum type="arabicPeriod"/>
            </a:pPr>
            <a:r>
              <a:rPr lang="et-EE" dirty="0"/>
              <a:t>Läbiviigutoru külge </a:t>
            </a:r>
            <a:r>
              <a:rPr lang="et-EE" dirty="0" err="1"/>
              <a:t>teibitakse</a:t>
            </a:r>
            <a:r>
              <a:rPr lang="et-EE" dirty="0"/>
              <a:t> õhuke aurutõkkekile umbes 5 cm </a:t>
            </a:r>
            <a:r>
              <a:rPr lang="et-EE" dirty="0" err="1"/>
              <a:t>pööringulae</a:t>
            </a:r>
            <a:r>
              <a:rPr lang="et-EE" dirty="0"/>
              <a:t> aurutõkkest allapoole.</a:t>
            </a:r>
          </a:p>
          <a:p>
            <a:pPr marL="514350" indent="-514350">
              <a:buFont typeface="+mj-lt"/>
              <a:buAutoNum type="arabicPeriod"/>
            </a:pPr>
            <a:r>
              <a:rPr lang="et-EE" dirty="0"/>
              <a:t>Kile painutatakse või volditakse kotile.</a:t>
            </a:r>
            <a:endParaRPr lang="fi-FI" dirty="0"/>
          </a:p>
          <a:p>
            <a:pPr marL="514350" indent="-514350">
              <a:buFont typeface="+mj-lt"/>
              <a:buAutoNum type="arabicPeriod"/>
            </a:pPr>
            <a:r>
              <a:rPr lang="et-EE" dirty="0"/>
              <a:t>Aurutõkkekile pingutatakse muu aurutõkke külge roovlattide ja eriliste pingutuslattidega.</a:t>
            </a:r>
            <a:endParaRPr lang="fi-FI" dirty="0"/>
          </a:p>
        </p:txBody>
      </p:sp>
      <p:pic>
        <p:nvPicPr>
          <p:cNvPr id="44034" name="Picture 2"/>
          <p:cNvPicPr>
            <a:picLocks noGrp="1" noChangeAspect="1" noChangeArrowheads="1"/>
          </p:cNvPicPr>
          <p:nvPr>
            <p:ph type="pic" sz="quarter" idx="13"/>
          </p:nvPr>
        </p:nvPicPr>
        <p:blipFill>
          <a:blip r:embed="rId3" cstate="email">
            <a:extLst>
              <a:ext uri="{28A0092B-C50C-407E-A947-70E740481C1C}">
                <a14:useLocalDpi xmlns:a14="http://schemas.microsoft.com/office/drawing/2010/main"/>
              </a:ext>
            </a:extLst>
          </a:blip>
          <a:srcRect t="8712" b="8712"/>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2979801" y="4881858"/>
            <a:ext cx="93610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ectangle 16"/>
          <p:cNvSpPr/>
          <p:nvPr/>
        </p:nvSpPr>
        <p:spPr>
          <a:xfrm>
            <a:off x="4569262" y="3223935"/>
            <a:ext cx="936104" cy="706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 name="Straight Arrow Connector 8"/>
          <p:cNvCxnSpPr>
            <a:stCxn id="13" idx="3"/>
          </p:cNvCxnSpPr>
          <p:nvPr/>
        </p:nvCxnSpPr>
        <p:spPr>
          <a:xfrm flipH="1">
            <a:off x="2979801" y="3533552"/>
            <a:ext cx="636156" cy="68753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2" idx="1"/>
          </p:cNvCxnSpPr>
          <p:nvPr/>
        </p:nvCxnSpPr>
        <p:spPr>
          <a:xfrm flipH="1" flipV="1">
            <a:off x="3090551" y="4897234"/>
            <a:ext cx="596226" cy="51701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591869" y="5335155"/>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1</a:t>
            </a:r>
          </a:p>
        </p:txBody>
      </p:sp>
      <p:sp>
        <p:nvSpPr>
          <p:cNvPr id="13" name="Oval 12"/>
          <p:cNvSpPr/>
          <p:nvPr/>
        </p:nvSpPr>
        <p:spPr>
          <a:xfrm>
            <a:off x="3521049" y="3072582"/>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2</a:t>
            </a:r>
          </a:p>
        </p:txBody>
      </p:sp>
      <p:cxnSp>
        <p:nvCxnSpPr>
          <p:cNvPr id="29" name="Straight Arrow Connector 28"/>
          <p:cNvCxnSpPr/>
          <p:nvPr/>
        </p:nvCxnSpPr>
        <p:spPr>
          <a:xfrm flipH="1">
            <a:off x="3816959" y="3829340"/>
            <a:ext cx="755984" cy="5357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481461" y="3390635"/>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3</a:t>
            </a:r>
          </a:p>
        </p:txBody>
      </p:sp>
    </p:spTree>
    <p:extLst>
      <p:ext uri="{BB962C8B-B14F-4D97-AF65-F5344CB8AC3E}">
        <p14:creationId xmlns:p14="http://schemas.microsoft.com/office/powerpoint/2010/main" val="11718388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395764" y="3588557"/>
            <a:ext cx="1073624" cy="574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prstClr val="white"/>
              </a:solidFill>
              <a:latin typeface="Arial"/>
            </a:endParaRPr>
          </a:p>
        </p:txBody>
      </p:sp>
      <p:sp>
        <p:nvSpPr>
          <p:cNvPr id="24" name="Title 1"/>
          <p:cNvSpPr>
            <a:spLocks noGrp="1"/>
          </p:cNvSpPr>
          <p:nvPr>
            <p:ph type="title"/>
          </p:nvPr>
        </p:nvSpPr>
        <p:spPr>
          <a:xfrm>
            <a:off x="496298" y="329232"/>
            <a:ext cx="7958490" cy="864413"/>
          </a:xfrm>
        </p:spPr>
        <p:txBody>
          <a:bodyPr>
            <a:noAutofit/>
          </a:bodyPr>
          <a:lstStyle/>
          <a:p>
            <a:r>
              <a:rPr lang="et-EE" dirty="0"/>
              <a:t>Müüritiskorstna läbiviik puitlaest</a:t>
            </a:r>
            <a:endParaRPr lang="fi-FI" dirty="0"/>
          </a:p>
        </p:txBody>
      </p:sp>
      <p:sp>
        <p:nvSpPr>
          <p:cNvPr id="3" name="Content Placeholder 2"/>
          <p:cNvSpPr>
            <a:spLocks noGrp="1"/>
          </p:cNvSpPr>
          <p:nvPr>
            <p:ph sz="half" idx="2"/>
          </p:nvPr>
        </p:nvSpPr>
        <p:spPr>
          <a:xfrm>
            <a:off x="4361688" y="1864238"/>
            <a:ext cx="4425695" cy="4152514"/>
          </a:xfrm>
        </p:spPr>
        <p:txBody>
          <a:bodyPr>
            <a:normAutofit fontScale="62500" lnSpcReduction="20000"/>
          </a:bodyPr>
          <a:lstStyle/>
          <a:p>
            <a:pPr marL="385763" indent="-385763">
              <a:buFont typeface="+mj-lt"/>
              <a:buAutoNum type="arabicPeriod"/>
            </a:pPr>
            <a:r>
              <a:rPr lang="et-EE" sz="3200" dirty="0"/>
              <a:t>Korsten kaetakse </a:t>
            </a:r>
            <a:r>
              <a:rPr lang="et-EE" sz="3200" dirty="0" err="1"/>
              <a:t>tuldkestva</a:t>
            </a:r>
            <a:r>
              <a:rPr lang="et-EE" sz="3200" dirty="0"/>
              <a:t> tasandusseguga lae ja katusekatte vahelt</a:t>
            </a:r>
            <a:endParaRPr lang="fi-FI" sz="3200" dirty="0"/>
          </a:p>
          <a:p>
            <a:pPr marL="385763" indent="-385763">
              <a:buFont typeface="+mj-lt"/>
              <a:buAutoNum type="arabicPeriod"/>
            </a:pPr>
            <a:r>
              <a:rPr lang="et-EE" sz="3200" dirty="0"/>
              <a:t>Paigaldatakse aurutõkkekile ja roov ning </a:t>
            </a:r>
            <a:r>
              <a:rPr lang="et-EE" sz="3200" dirty="0" err="1"/>
              <a:t>teibitakse</a:t>
            </a:r>
            <a:r>
              <a:rPr lang="et-EE" sz="3200" dirty="0"/>
              <a:t> aurutõkkekile korstna ümber A1 klassi </a:t>
            </a:r>
            <a:r>
              <a:rPr lang="et-EE" sz="3200" dirty="0" err="1"/>
              <a:t>aurutõkketeibiga</a:t>
            </a:r>
            <a:r>
              <a:rPr lang="et-EE" sz="3200" dirty="0"/>
              <a:t>.</a:t>
            </a:r>
            <a:endParaRPr lang="fi-FI" sz="3200" dirty="0"/>
          </a:p>
          <a:p>
            <a:pPr marL="385763" indent="-385763">
              <a:buFont typeface="+mj-lt"/>
              <a:buAutoNum type="arabicPeriod"/>
            </a:pPr>
            <a:r>
              <a:rPr lang="et-EE" sz="3200" dirty="0"/>
              <a:t>Korstna ümber paigaldatakse A1-klassiga tulekindel isolatsioon 120mm. Kõrgus 10 cm rohkem kui soojustusel.</a:t>
            </a:r>
            <a:endParaRPr lang="fi-FI" sz="3200" dirty="0"/>
          </a:p>
          <a:p>
            <a:pPr marL="385763" indent="-385763">
              <a:buFont typeface="+mj-lt"/>
              <a:buAutoNum type="arabicPeriod"/>
            </a:pPr>
            <a:r>
              <a:rPr lang="et-EE" sz="3200" dirty="0"/>
              <a:t>Paigaldatakse soojustused.</a:t>
            </a:r>
            <a:endParaRPr lang="fi-FI" sz="3200" dirty="0"/>
          </a:p>
          <a:p>
            <a:pPr marL="385763" indent="-385763">
              <a:buFont typeface="+mj-lt"/>
              <a:buAutoNum type="arabicPeriod"/>
            </a:pPr>
            <a:r>
              <a:rPr lang="et-EE" sz="3200" dirty="0"/>
              <a:t>Paigaldatakse pindmine materjal</a:t>
            </a:r>
            <a:r>
              <a:rPr lang="fi-FI" sz="3200" dirty="0"/>
              <a:t> </a:t>
            </a:r>
          </a:p>
          <a:p>
            <a:pPr marL="385763" indent="-385763">
              <a:buFont typeface="+mj-lt"/>
              <a:buAutoNum type="arabicPeriod"/>
            </a:pPr>
            <a:r>
              <a:rPr lang="et-EE" sz="3200" dirty="0"/>
              <a:t>Mõõtmeid kontrollitakse korstna projektist.</a:t>
            </a:r>
            <a:endParaRPr lang="fi-FI" sz="3200" dirty="0"/>
          </a:p>
          <a:p>
            <a:pPr marL="385763" indent="-385763">
              <a:buFont typeface="+mj-lt"/>
              <a:buAutoNum type="arabicPeriod"/>
            </a:pPr>
            <a:endParaRPr lang="fi-FI" dirty="0"/>
          </a:p>
        </p:txBody>
      </p:sp>
      <p:grpSp>
        <p:nvGrpSpPr>
          <p:cNvPr id="162" name="Ryhmä 161">
            <a:extLst>
              <a:ext uri="{FF2B5EF4-FFF2-40B4-BE49-F238E27FC236}">
                <a16:creationId xmlns:a16="http://schemas.microsoft.com/office/drawing/2014/main" id="{CCBDD96B-F6F7-4AB8-93C7-3545285A222C}"/>
              </a:ext>
            </a:extLst>
          </p:cNvPr>
          <p:cNvGrpSpPr/>
          <p:nvPr/>
        </p:nvGrpSpPr>
        <p:grpSpPr>
          <a:xfrm>
            <a:off x="931083" y="2395324"/>
            <a:ext cx="1232610" cy="2881745"/>
            <a:chOff x="9185403" y="766529"/>
            <a:chExt cx="1408297" cy="3842326"/>
          </a:xfrm>
        </p:grpSpPr>
        <p:sp>
          <p:nvSpPr>
            <p:cNvPr id="164" name="Suorakulmio 163">
              <a:extLst>
                <a:ext uri="{FF2B5EF4-FFF2-40B4-BE49-F238E27FC236}">
                  <a16:creationId xmlns:a16="http://schemas.microsoft.com/office/drawing/2014/main" id="{08E1073F-6FB4-46F3-8B9C-03BD2E1BCA0B}"/>
                </a:ext>
              </a:extLst>
            </p:cNvPr>
            <p:cNvSpPr/>
            <p:nvPr/>
          </p:nvSpPr>
          <p:spPr>
            <a:xfrm>
              <a:off x="9187031" y="779929"/>
              <a:ext cx="1403873" cy="3813586"/>
            </a:xfrm>
            <a:prstGeom prst="rect">
              <a:avLst/>
            </a:prstGeom>
            <a:solidFill>
              <a:sysClr val="window" lastClr="FFFFFF">
                <a:lumMod val="75000"/>
              </a:sysClr>
            </a:solidFill>
            <a:ln w="12700" cap="flat" cmpd="sng" algn="ctr">
              <a:noFill/>
              <a:prstDash val="solid"/>
              <a:miter lim="800000"/>
            </a:ln>
            <a:effectLst/>
          </p:spPr>
          <p:txBody>
            <a:bodyPr rtlCol="0" anchor="ctr"/>
            <a:lstStyle/>
            <a:p>
              <a:pPr algn="ctr">
                <a:defRPr/>
              </a:pPr>
              <a:endParaRPr lang="fi-FI" sz="1350" kern="0">
                <a:solidFill>
                  <a:prstClr val="white"/>
                </a:solidFill>
                <a:latin typeface="Calibri" panose="020F0502020204030204"/>
              </a:endParaRPr>
            </a:p>
          </p:txBody>
        </p:sp>
        <p:sp>
          <p:nvSpPr>
            <p:cNvPr id="165" name="Rectangle 38">
              <a:extLst>
                <a:ext uri="{FF2B5EF4-FFF2-40B4-BE49-F238E27FC236}">
                  <a16:creationId xmlns:a16="http://schemas.microsoft.com/office/drawing/2014/main" id="{10222B7F-9149-465F-923E-708E2B52C1F1}"/>
                </a:ext>
              </a:extLst>
            </p:cNvPr>
            <p:cNvSpPr/>
            <p:nvPr/>
          </p:nvSpPr>
          <p:spPr>
            <a:xfrm>
              <a:off x="10147428" y="4403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66" name="Rectangle 39">
              <a:extLst>
                <a:ext uri="{FF2B5EF4-FFF2-40B4-BE49-F238E27FC236}">
                  <a16:creationId xmlns:a16="http://schemas.microsoft.com/office/drawing/2014/main" id="{493E8F28-DF93-49A6-A8DA-8F32BC2206F2}"/>
                </a:ext>
              </a:extLst>
            </p:cNvPr>
            <p:cNvSpPr/>
            <p:nvPr/>
          </p:nvSpPr>
          <p:spPr>
            <a:xfrm>
              <a:off x="9185403" y="4403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67" name="Rectangle 42">
              <a:extLst>
                <a:ext uri="{FF2B5EF4-FFF2-40B4-BE49-F238E27FC236}">
                  <a16:creationId xmlns:a16="http://schemas.microsoft.com/office/drawing/2014/main" id="{EE921E4E-BBAB-4865-B5BE-F5BC86B6DF57}"/>
                </a:ext>
              </a:extLst>
            </p:cNvPr>
            <p:cNvSpPr/>
            <p:nvPr/>
          </p:nvSpPr>
          <p:spPr>
            <a:xfrm>
              <a:off x="9185403" y="4161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68" name="Rectangle 43">
              <a:extLst>
                <a:ext uri="{FF2B5EF4-FFF2-40B4-BE49-F238E27FC236}">
                  <a16:creationId xmlns:a16="http://schemas.microsoft.com/office/drawing/2014/main" id="{A2DF750F-6F4E-4854-A270-443FBBE57009}"/>
                </a:ext>
              </a:extLst>
            </p:cNvPr>
            <p:cNvSpPr/>
            <p:nvPr/>
          </p:nvSpPr>
          <p:spPr>
            <a:xfrm>
              <a:off x="9664789" y="4161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69" name="Rectangle 38">
              <a:extLst>
                <a:ext uri="{FF2B5EF4-FFF2-40B4-BE49-F238E27FC236}">
                  <a16:creationId xmlns:a16="http://schemas.microsoft.com/office/drawing/2014/main" id="{3828CA0F-B2DC-4D5A-9031-47F4B0577877}"/>
                </a:ext>
              </a:extLst>
            </p:cNvPr>
            <p:cNvSpPr/>
            <p:nvPr/>
          </p:nvSpPr>
          <p:spPr>
            <a:xfrm>
              <a:off x="10147924" y="3918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0" name="Rectangle 39">
              <a:extLst>
                <a:ext uri="{FF2B5EF4-FFF2-40B4-BE49-F238E27FC236}">
                  <a16:creationId xmlns:a16="http://schemas.microsoft.com/office/drawing/2014/main" id="{5E23D38E-AB53-4C8D-96C5-E219815FE855}"/>
                </a:ext>
              </a:extLst>
            </p:cNvPr>
            <p:cNvSpPr/>
            <p:nvPr/>
          </p:nvSpPr>
          <p:spPr>
            <a:xfrm>
              <a:off x="9185899" y="3918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1" name="Rectangle 42">
              <a:extLst>
                <a:ext uri="{FF2B5EF4-FFF2-40B4-BE49-F238E27FC236}">
                  <a16:creationId xmlns:a16="http://schemas.microsoft.com/office/drawing/2014/main" id="{A61FCE2D-3812-4F45-82FD-0850D78AD43E}"/>
                </a:ext>
              </a:extLst>
            </p:cNvPr>
            <p:cNvSpPr/>
            <p:nvPr/>
          </p:nvSpPr>
          <p:spPr>
            <a:xfrm>
              <a:off x="9185899" y="3676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2" name="Rectangle 43">
              <a:extLst>
                <a:ext uri="{FF2B5EF4-FFF2-40B4-BE49-F238E27FC236}">
                  <a16:creationId xmlns:a16="http://schemas.microsoft.com/office/drawing/2014/main" id="{4309B99A-8FBF-410D-B822-13C31CA98DA6}"/>
                </a:ext>
              </a:extLst>
            </p:cNvPr>
            <p:cNvSpPr/>
            <p:nvPr/>
          </p:nvSpPr>
          <p:spPr>
            <a:xfrm>
              <a:off x="9665285" y="3676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3" name="Rectangle 38">
              <a:extLst>
                <a:ext uri="{FF2B5EF4-FFF2-40B4-BE49-F238E27FC236}">
                  <a16:creationId xmlns:a16="http://schemas.microsoft.com/office/drawing/2014/main" id="{16610D22-DDFE-4F2A-B7D5-AE29F14CAB5D}"/>
                </a:ext>
              </a:extLst>
            </p:cNvPr>
            <p:cNvSpPr/>
            <p:nvPr/>
          </p:nvSpPr>
          <p:spPr>
            <a:xfrm>
              <a:off x="10148420" y="3433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4" name="Rectangle 39">
              <a:extLst>
                <a:ext uri="{FF2B5EF4-FFF2-40B4-BE49-F238E27FC236}">
                  <a16:creationId xmlns:a16="http://schemas.microsoft.com/office/drawing/2014/main" id="{3896C096-0865-403E-9BD5-8FD14E1AF037}"/>
                </a:ext>
              </a:extLst>
            </p:cNvPr>
            <p:cNvSpPr/>
            <p:nvPr/>
          </p:nvSpPr>
          <p:spPr>
            <a:xfrm>
              <a:off x="9186395" y="3433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5" name="Rectangle 42">
              <a:extLst>
                <a:ext uri="{FF2B5EF4-FFF2-40B4-BE49-F238E27FC236}">
                  <a16:creationId xmlns:a16="http://schemas.microsoft.com/office/drawing/2014/main" id="{652BC006-900C-4981-9076-4E15079C8D6F}"/>
                </a:ext>
              </a:extLst>
            </p:cNvPr>
            <p:cNvSpPr/>
            <p:nvPr/>
          </p:nvSpPr>
          <p:spPr>
            <a:xfrm>
              <a:off x="9186395" y="3191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6" name="Rectangle 43">
              <a:extLst>
                <a:ext uri="{FF2B5EF4-FFF2-40B4-BE49-F238E27FC236}">
                  <a16:creationId xmlns:a16="http://schemas.microsoft.com/office/drawing/2014/main" id="{0A01EFDF-93CB-4C23-9D5C-4A7AD3B3EC32}"/>
                </a:ext>
              </a:extLst>
            </p:cNvPr>
            <p:cNvSpPr/>
            <p:nvPr/>
          </p:nvSpPr>
          <p:spPr>
            <a:xfrm>
              <a:off x="9665781" y="3191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7" name="Rectangle 38">
              <a:extLst>
                <a:ext uri="{FF2B5EF4-FFF2-40B4-BE49-F238E27FC236}">
                  <a16:creationId xmlns:a16="http://schemas.microsoft.com/office/drawing/2014/main" id="{FC7C5F6C-D953-4453-A33E-D62B960595A5}"/>
                </a:ext>
              </a:extLst>
            </p:cNvPr>
            <p:cNvSpPr/>
            <p:nvPr/>
          </p:nvSpPr>
          <p:spPr>
            <a:xfrm>
              <a:off x="10148916" y="2948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8" name="Rectangle 39">
              <a:extLst>
                <a:ext uri="{FF2B5EF4-FFF2-40B4-BE49-F238E27FC236}">
                  <a16:creationId xmlns:a16="http://schemas.microsoft.com/office/drawing/2014/main" id="{6FE35A3F-4F75-4FCF-BEF0-0E98B3B5B40D}"/>
                </a:ext>
              </a:extLst>
            </p:cNvPr>
            <p:cNvSpPr/>
            <p:nvPr/>
          </p:nvSpPr>
          <p:spPr>
            <a:xfrm>
              <a:off x="9186891" y="2948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9" name="Rectangle 42">
              <a:extLst>
                <a:ext uri="{FF2B5EF4-FFF2-40B4-BE49-F238E27FC236}">
                  <a16:creationId xmlns:a16="http://schemas.microsoft.com/office/drawing/2014/main" id="{AAE785CE-4BDF-4289-8EF0-63C2685E8DA1}"/>
                </a:ext>
              </a:extLst>
            </p:cNvPr>
            <p:cNvSpPr/>
            <p:nvPr/>
          </p:nvSpPr>
          <p:spPr>
            <a:xfrm>
              <a:off x="9186891" y="2706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0" name="Rectangle 43">
              <a:extLst>
                <a:ext uri="{FF2B5EF4-FFF2-40B4-BE49-F238E27FC236}">
                  <a16:creationId xmlns:a16="http://schemas.microsoft.com/office/drawing/2014/main" id="{8E746494-DDB9-4D83-9EEA-C3A2D50F86DD}"/>
                </a:ext>
              </a:extLst>
            </p:cNvPr>
            <p:cNvSpPr/>
            <p:nvPr/>
          </p:nvSpPr>
          <p:spPr>
            <a:xfrm>
              <a:off x="9666277" y="2706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1" name="Rectangle 38">
              <a:extLst>
                <a:ext uri="{FF2B5EF4-FFF2-40B4-BE49-F238E27FC236}">
                  <a16:creationId xmlns:a16="http://schemas.microsoft.com/office/drawing/2014/main" id="{DBB2C08F-44EC-4029-B29A-5EF99DC664C6}"/>
                </a:ext>
              </a:extLst>
            </p:cNvPr>
            <p:cNvSpPr/>
            <p:nvPr/>
          </p:nvSpPr>
          <p:spPr>
            <a:xfrm>
              <a:off x="10149412" y="2463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2" name="Rectangle 39">
              <a:extLst>
                <a:ext uri="{FF2B5EF4-FFF2-40B4-BE49-F238E27FC236}">
                  <a16:creationId xmlns:a16="http://schemas.microsoft.com/office/drawing/2014/main" id="{91A48DE5-8194-44C3-8A03-635861E036E3}"/>
                </a:ext>
              </a:extLst>
            </p:cNvPr>
            <p:cNvSpPr/>
            <p:nvPr/>
          </p:nvSpPr>
          <p:spPr>
            <a:xfrm>
              <a:off x="9187387" y="2463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3" name="Rectangle 42">
              <a:extLst>
                <a:ext uri="{FF2B5EF4-FFF2-40B4-BE49-F238E27FC236}">
                  <a16:creationId xmlns:a16="http://schemas.microsoft.com/office/drawing/2014/main" id="{11BA1267-24EA-4E06-8972-185D1629528F}"/>
                </a:ext>
              </a:extLst>
            </p:cNvPr>
            <p:cNvSpPr/>
            <p:nvPr/>
          </p:nvSpPr>
          <p:spPr>
            <a:xfrm>
              <a:off x="9187387" y="2221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4" name="Rectangle 43">
              <a:extLst>
                <a:ext uri="{FF2B5EF4-FFF2-40B4-BE49-F238E27FC236}">
                  <a16:creationId xmlns:a16="http://schemas.microsoft.com/office/drawing/2014/main" id="{0A82B9C9-A25B-4507-A7FB-E66CE17FDE09}"/>
                </a:ext>
              </a:extLst>
            </p:cNvPr>
            <p:cNvSpPr/>
            <p:nvPr/>
          </p:nvSpPr>
          <p:spPr>
            <a:xfrm>
              <a:off x="9666773" y="2221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5" name="Rectangle 38">
              <a:extLst>
                <a:ext uri="{FF2B5EF4-FFF2-40B4-BE49-F238E27FC236}">
                  <a16:creationId xmlns:a16="http://schemas.microsoft.com/office/drawing/2014/main" id="{BCFAFFD3-BCED-4A50-A296-85FF0FBE661F}"/>
                </a:ext>
              </a:extLst>
            </p:cNvPr>
            <p:cNvSpPr/>
            <p:nvPr/>
          </p:nvSpPr>
          <p:spPr>
            <a:xfrm>
              <a:off x="10149908" y="1978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6" name="Rectangle 39">
              <a:extLst>
                <a:ext uri="{FF2B5EF4-FFF2-40B4-BE49-F238E27FC236}">
                  <a16:creationId xmlns:a16="http://schemas.microsoft.com/office/drawing/2014/main" id="{D3DFAD5B-67EA-4A0E-B549-2CD739C78CFC}"/>
                </a:ext>
              </a:extLst>
            </p:cNvPr>
            <p:cNvSpPr/>
            <p:nvPr/>
          </p:nvSpPr>
          <p:spPr>
            <a:xfrm>
              <a:off x="9187883" y="1978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7" name="Rectangle 42">
              <a:extLst>
                <a:ext uri="{FF2B5EF4-FFF2-40B4-BE49-F238E27FC236}">
                  <a16:creationId xmlns:a16="http://schemas.microsoft.com/office/drawing/2014/main" id="{F6343AF6-4038-417E-AF07-7B15935C1DB7}"/>
                </a:ext>
              </a:extLst>
            </p:cNvPr>
            <p:cNvSpPr/>
            <p:nvPr/>
          </p:nvSpPr>
          <p:spPr>
            <a:xfrm>
              <a:off x="9187883" y="1736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8" name="Rectangle 43">
              <a:extLst>
                <a:ext uri="{FF2B5EF4-FFF2-40B4-BE49-F238E27FC236}">
                  <a16:creationId xmlns:a16="http://schemas.microsoft.com/office/drawing/2014/main" id="{06FBD0C4-E1C5-4D0E-9A5E-9CCEC62CFEC7}"/>
                </a:ext>
              </a:extLst>
            </p:cNvPr>
            <p:cNvSpPr/>
            <p:nvPr/>
          </p:nvSpPr>
          <p:spPr>
            <a:xfrm>
              <a:off x="9667269" y="1736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9" name="Rectangle 38">
              <a:extLst>
                <a:ext uri="{FF2B5EF4-FFF2-40B4-BE49-F238E27FC236}">
                  <a16:creationId xmlns:a16="http://schemas.microsoft.com/office/drawing/2014/main" id="{C3EA5214-A07A-4C45-A754-50F692F9D62E}"/>
                </a:ext>
              </a:extLst>
            </p:cNvPr>
            <p:cNvSpPr/>
            <p:nvPr/>
          </p:nvSpPr>
          <p:spPr>
            <a:xfrm>
              <a:off x="10150404" y="1493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0" name="Rectangle 39">
              <a:extLst>
                <a:ext uri="{FF2B5EF4-FFF2-40B4-BE49-F238E27FC236}">
                  <a16:creationId xmlns:a16="http://schemas.microsoft.com/office/drawing/2014/main" id="{A3439D2D-5743-45E5-93A4-C9B81DC91290}"/>
                </a:ext>
              </a:extLst>
            </p:cNvPr>
            <p:cNvSpPr/>
            <p:nvPr/>
          </p:nvSpPr>
          <p:spPr>
            <a:xfrm>
              <a:off x="9188379" y="1493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1" name="Rectangle 42">
              <a:extLst>
                <a:ext uri="{FF2B5EF4-FFF2-40B4-BE49-F238E27FC236}">
                  <a16:creationId xmlns:a16="http://schemas.microsoft.com/office/drawing/2014/main" id="{36343866-1BC7-426C-8E93-D47612965975}"/>
                </a:ext>
              </a:extLst>
            </p:cNvPr>
            <p:cNvSpPr/>
            <p:nvPr/>
          </p:nvSpPr>
          <p:spPr>
            <a:xfrm>
              <a:off x="9188379" y="1251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2" name="Rectangle 43">
              <a:extLst>
                <a:ext uri="{FF2B5EF4-FFF2-40B4-BE49-F238E27FC236}">
                  <a16:creationId xmlns:a16="http://schemas.microsoft.com/office/drawing/2014/main" id="{9B877C67-45FD-45D4-9232-A97C30C53C17}"/>
                </a:ext>
              </a:extLst>
            </p:cNvPr>
            <p:cNvSpPr/>
            <p:nvPr/>
          </p:nvSpPr>
          <p:spPr>
            <a:xfrm>
              <a:off x="9667765" y="1251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3" name="Rectangle 38">
              <a:extLst>
                <a:ext uri="{FF2B5EF4-FFF2-40B4-BE49-F238E27FC236}">
                  <a16:creationId xmlns:a16="http://schemas.microsoft.com/office/drawing/2014/main" id="{016F8E61-802B-4F98-A39B-351A80232D94}"/>
                </a:ext>
              </a:extLst>
            </p:cNvPr>
            <p:cNvSpPr/>
            <p:nvPr/>
          </p:nvSpPr>
          <p:spPr>
            <a:xfrm>
              <a:off x="10150900" y="1008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4" name="Rectangle 39">
              <a:extLst>
                <a:ext uri="{FF2B5EF4-FFF2-40B4-BE49-F238E27FC236}">
                  <a16:creationId xmlns:a16="http://schemas.microsoft.com/office/drawing/2014/main" id="{9B74414F-459D-4DC7-88D0-36B0A8AB6C08}"/>
                </a:ext>
              </a:extLst>
            </p:cNvPr>
            <p:cNvSpPr/>
            <p:nvPr/>
          </p:nvSpPr>
          <p:spPr>
            <a:xfrm>
              <a:off x="9188875" y="1008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5" name="Rectangle 42">
              <a:extLst>
                <a:ext uri="{FF2B5EF4-FFF2-40B4-BE49-F238E27FC236}">
                  <a16:creationId xmlns:a16="http://schemas.microsoft.com/office/drawing/2014/main" id="{6871104A-B210-45E8-9127-8316CF55DB69}"/>
                </a:ext>
              </a:extLst>
            </p:cNvPr>
            <p:cNvSpPr/>
            <p:nvPr/>
          </p:nvSpPr>
          <p:spPr>
            <a:xfrm>
              <a:off x="9188875" y="766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6" name="Rectangle 43">
              <a:extLst>
                <a:ext uri="{FF2B5EF4-FFF2-40B4-BE49-F238E27FC236}">
                  <a16:creationId xmlns:a16="http://schemas.microsoft.com/office/drawing/2014/main" id="{AB3769F9-BCDD-44CF-94ED-D77EA21EBDA4}"/>
                </a:ext>
              </a:extLst>
            </p:cNvPr>
            <p:cNvSpPr/>
            <p:nvPr/>
          </p:nvSpPr>
          <p:spPr>
            <a:xfrm>
              <a:off x="9668261" y="766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grpSp>
      <p:pic>
        <p:nvPicPr>
          <p:cNvPr id="197" name="Kuva 196">
            <a:extLst>
              <a:ext uri="{FF2B5EF4-FFF2-40B4-BE49-F238E27FC236}">
                <a16:creationId xmlns:a16="http://schemas.microsoft.com/office/drawing/2014/main" id="{A48B2AD4-C07C-4462-8714-5A29F4295A2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59844" b="53191"/>
          <a:stretch/>
        </p:blipFill>
        <p:spPr>
          <a:xfrm>
            <a:off x="2213811" y="4757040"/>
            <a:ext cx="1628297" cy="133519"/>
          </a:xfrm>
          <a:prstGeom prst="rect">
            <a:avLst/>
          </a:prstGeom>
        </p:spPr>
      </p:pic>
      <p:sp>
        <p:nvSpPr>
          <p:cNvPr id="198" name="Rectangle 12">
            <a:extLst>
              <a:ext uri="{FF2B5EF4-FFF2-40B4-BE49-F238E27FC236}">
                <a16:creationId xmlns:a16="http://schemas.microsoft.com/office/drawing/2014/main" id="{9C7183D6-7CFE-4042-855F-3EBD0E6C914D}"/>
              </a:ext>
            </a:extLst>
          </p:cNvPr>
          <p:cNvSpPr/>
          <p:nvPr/>
        </p:nvSpPr>
        <p:spPr>
          <a:xfrm>
            <a:off x="2502568" y="4903374"/>
            <a:ext cx="1499511" cy="45719"/>
          </a:xfrm>
          <a:prstGeom prst="rect">
            <a:avLst/>
          </a:prstGeom>
          <a:solidFill>
            <a:srgbClr val="ED7D31">
              <a:lumMod val="75000"/>
            </a:srgbClr>
          </a:solidFill>
          <a:ln w="12700" cap="flat" cmpd="sng" algn="ctr">
            <a:noFill/>
            <a:prstDash val="solid"/>
            <a:miter lim="800000"/>
          </a:ln>
          <a:effectLst/>
        </p:spPr>
        <p:txBody>
          <a:bodyPr rtlCol="0" anchor="ctr"/>
          <a:lstStyle/>
          <a:p>
            <a:pPr algn="ctr">
              <a:defRPr/>
            </a:pPr>
            <a:endParaRPr lang="fi-FI" sz="1350" kern="0">
              <a:solidFill>
                <a:prstClr val="white"/>
              </a:solidFill>
              <a:latin typeface="Calibri" panose="020F0502020204030204"/>
            </a:endParaRPr>
          </a:p>
        </p:txBody>
      </p:sp>
      <p:cxnSp>
        <p:nvCxnSpPr>
          <p:cNvPr id="199" name="Straight Connector 28">
            <a:extLst>
              <a:ext uri="{FF2B5EF4-FFF2-40B4-BE49-F238E27FC236}">
                <a16:creationId xmlns:a16="http://schemas.microsoft.com/office/drawing/2014/main" id="{A19615D0-5565-4F10-9D84-0BF4BC6F7F42}"/>
              </a:ext>
            </a:extLst>
          </p:cNvPr>
          <p:cNvCxnSpPr>
            <a:cxnSpLocks/>
          </p:cNvCxnSpPr>
          <p:nvPr/>
        </p:nvCxnSpPr>
        <p:spPr>
          <a:xfrm>
            <a:off x="674513" y="2379317"/>
            <a:ext cx="2172864" cy="0"/>
          </a:xfrm>
          <a:prstGeom prst="line">
            <a:avLst/>
          </a:prstGeom>
          <a:noFill/>
          <a:ln w="28575" cap="flat" cmpd="sng" algn="ctr">
            <a:solidFill>
              <a:srgbClr val="44546A"/>
            </a:solidFill>
            <a:prstDash val="lgDashDot"/>
            <a:miter lim="800000"/>
          </a:ln>
          <a:effectLst/>
        </p:spPr>
      </p:cxnSp>
      <p:cxnSp>
        <p:nvCxnSpPr>
          <p:cNvPr id="200" name="Straight Connector 42">
            <a:extLst>
              <a:ext uri="{FF2B5EF4-FFF2-40B4-BE49-F238E27FC236}">
                <a16:creationId xmlns:a16="http://schemas.microsoft.com/office/drawing/2014/main" id="{1CEEB3BC-FC2E-47B6-9C75-F9A99C8931E2}"/>
              </a:ext>
            </a:extLst>
          </p:cNvPr>
          <p:cNvCxnSpPr>
            <a:cxnSpLocks/>
          </p:cNvCxnSpPr>
          <p:nvPr/>
        </p:nvCxnSpPr>
        <p:spPr>
          <a:xfrm>
            <a:off x="2180586" y="2408142"/>
            <a:ext cx="0" cy="2854443"/>
          </a:xfrm>
          <a:prstGeom prst="line">
            <a:avLst/>
          </a:prstGeom>
          <a:noFill/>
          <a:ln w="57150" cap="flat" cmpd="sng" algn="ctr">
            <a:solidFill>
              <a:sysClr val="window" lastClr="FFFFFF">
                <a:lumMod val="50000"/>
              </a:sysClr>
            </a:solidFill>
            <a:prstDash val="solid"/>
            <a:miter lim="800000"/>
          </a:ln>
          <a:effectLst/>
        </p:spPr>
      </p:cxnSp>
      <p:pic>
        <p:nvPicPr>
          <p:cNvPr id="202" name="Kuva 201">
            <a:extLst>
              <a:ext uri="{FF2B5EF4-FFF2-40B4-BE49-F238E27FC236}">
                <a16:creationId xmlns:a16="http://schemas.microsoft.com/office/drawing/2014/main" id="{C3935E45-88D8-47DB-B593-A6BB1B4A9A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30525" y="4777584"/>
            <a:ext cx="158398" cy="135731"/>
          </a:xfrm>
          <a:prstGeom prst="rect">
            <a:avLst/>
          </a:prstGeom>
        </p:spPr>
      </p:pic>
      <p:pic>
        <p:nvPicPr>
          <p:cNvPr id="203" name="Kuva 202">
            <a:extLst>
              <a:ext uri="{FF2B5EF4-FFF2-40B4-BE49-F238E27FC236}">
                <a16:creationId xmlns:a16="http://schemas.microsoft.com/office/drawing/2014/main" id="{27506A61-6F83-45C9-B0E6-9878D993B7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65917" y="4223246"/>
            <a:ext cx="1360651" cy="537134"/>
          </a:xfrm>
          <a:prstGeom prst="rect">
            <a:avLst/>
          </a:prstGeom>
        </p:spPr>
      </p:pic>
      <p:pic>
        <p:nvPicPr>
          <p:cNvPr id="204" name="Kuva 203">
            <a:extLst>
              <a:ext uri="{FF2B5EF4-FFF2-40B4-BE49-F238E27FC236}">
                <a16:creationId xmlns:a16="http://schemas.microsoft.com/office/drawing/2014/main" id="{21E07FB9-8B60-456F-BD66-97D2384B330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26308" y="3351876"/>
            <a:ext cx="1510881" cy="877223"/>
          </a:xfrm>
          <a:prstGeom prst="rect">
            <a:avLst/>
          </a:prstGeom>
        </p:spPr>
      </p:pic>
      <p:grpSp>
        <p:nvGrpSpPr>
          <p:cNvPr id="205" name="Ryhmä 204">
            <a:extLst>
              <a:ext uri="{FF2B5EF4-FFF2-40B4-BE49-F238E27FC236}">
                <a16:creationId xmlns:a16="http://schemas.microsoft.com/office/drawing/2014/main" id="{5190B212-6CDC-49D2-92CB-CED9FBA5847A}"/>
              </a:ext>
            </a:extLst>
          </p:cNvPr>
          <p:cNvGrpSpPr/>
          <p:nvPr/>
        </p:nvGrpSpPr>
        <p:grpSpPr>
          <a:xfrm rot="5400000">
            <a:off x="1532826" y="3871606"/>
            <a:ext cx="1620002" cy="157547"/>
            <a:chOff x="2194232" y="240658"/>
            <a:chExt cx="1187829" cy="180002"/>
          </a:xfrm>
        </p:grpSpPr>
        <p:pic>
          <p:nvPicPr>
            <p:cNvPr id="206" name="Kuva 205">
              <a:extLst>
                <a:ext uri="{FF2B5EF4-FFF2-40B4-BE49-F238E27FC236}">
                  <a16:creationId xmlns:a16="http://schemas.microsoft.com/office/drawing/2014/main" id="{C377B63B-0AAC-4CF1-832E-5B63901064A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786505" y="240658"/>
              <a:ext cx="595556" cy="180000"/>
            </a:xfrm>
            <a:prstGeom prst="rect">
              <a:avLst/>
            </a:prstGeom>
          </p:spPr>
        </p:pic>
        <p:pic>
          <p:nvPicPr>
            <p:cNvPr id="207" name="Kuva 206">
              <a:extLst>
                <a:ext uri="{FF2B5EF4-FFF2-40B4-BE49-F238E27FC236}">
                  <a16:creationId xmlns:a16="http://schemas.microsoft.com/office/drawing/2014/main" id="{58CBDA19-0691-4775-8923-9A22E5DF67B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94232" y="240660"/>
              <a:ext cx="595556" cy="180000"/>
            </a:xfrm>
            <a:prstGeom prst="rect">
              <a:avLst/>
            </a:prstGeom>
          </p:spPr>
        </p:pic>
      </p:grpSp>
      <p:grpSp>
        <p:nvGrpSpPr>
          <p:cNvPr id="208" name="Ryhmä 207">
            <a:extLst>
              <a:ext uri="{FF2B5EF4-FFF2-40B4-BE49-F238E27FC236}">
                <a16:creationId xmlns:a16="http://schemas.microsoft.com/office/drawing/2014/main" id="{D2B529C4-EA4F-451C-A0C6-2DEC70B67A2E}"/>
              </a:ext>
            </a:extLst>
          </p:cNvPr>
          <p:cNvGrpSpPr/>
          <p:nvPr/>
        </p:nvGrpSpPr>
        <p:grpSpPr>
          <a:xfrm rot="5400000">
            <a:off x="1669489" y="3871606"/>
            <a:ext cx="1620000" cy="157545"/>
            <a:chOff x="2194233" y="240658"/>
            <a:chExt cx="1187828" cy="180000"/>
          </a:xfrm>
        </p:grpSpPr>
        <p:pic>
          <p:nvPicPr>
            <p:cNvPr id="209" name="Kuva 208">
              <a:extLst>
                <a:ext uri="{FF2B5EF4-FFF2-40B4-BE49-F238E27FC236}">
                  <a16:creationId xmlns:a16="http://schemas.microsoft.com/office/drawing/2014/main" id="{573B4364-D759-45A3-BB77-FA695BF57E02}"/>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2786505" y="240658"/>
              <a:ext cx="595556" cy="180000"/>
            </a:xfrm>
            <a:prstGeom prst="rect">
              <a:avLst/>
            </a:prstGeom>
          </p:spPr>
        </p:pic>
        <p:pic>
          <p:nvPicPr>
            <p:cNvPr id="210" name="Kuva 209">
              <a:extLst>
                <a:ext uri="{FF2B5EF4-FFF2-40B4-BE49-F238E27FC236}">
                  <a16:creationId xmlns:a16="http://schemas.microsoft.com/office/drawing/2014/main" id="{830DBA37-4301-4E78-B005-2A3A2AC7B5FE}"/>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2194233" y="240658"/>
              <a:ext cx="595556" cy="180000"/>
            </a:xfrm>
            <a:prstGeom prst="rect">
              <a:avLst/>
            </a:prstGeom>
          </p:spPr>
        </p:pic>
      </p:grpSp>
      <p:grpSp>
        <p:nvGrpSpPr>
          <p:cNvPr id="211" name="Ryhmä 210">
            <a:extLst>
              <a:ext uri="{FF2B5EF4-FFF2-40B4-BE49-F238E27FC236}">
                <a16:creationId xmlns:a16="http://schemas.microsoft.com/office/drawing/2014/main" id="{B635C56D-9478-447A-8F03-C0EF2B886A17}"/>
              </a:ext>
            </a:extLst>
          </p:cNvPr>
          <p:cNvGrpSpPr/>
          <p:nvPr/>
        </p:nvGrpSpPr>
        <p:grpSpPr>
          <a:xfrm rot="16200000">
            <a:off x="1435684" y="3920085"/>
            <a:ext cx="1613893" cy="66696"/>
            <a:chOff x="5557837" y="3390900"/>
            <a:chExt cx="2151857" cy="76200"/>
          </a:xfrm>
        </p:grpSpPr>
        <p:pic>
          <p:nvPicPr>
            <p:cNvPr id="212" name="Kuva 211">
              <a:extLst>
                <a:ext uri="{FF2B5EF4-FFF2-40B4-BE49-F238E27FC236}">
                  <a16:creationId xmlns:a16="http://schemas.microsoft.com/office/drawing/2014/main" id="{8C1C21FE-E34D-4A82-AB8A-47116BF0024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557837" y="3390900"/>
              <a:ext cx="1076325" cy="76200"/>
            </a:xfrm>
            <a:prstGeom prst="rect">
              <a:avLst/>
            </a:prstGeom>
          </p:spPr>
        </p:pic>
        <p:pic>
          <p:nvPicPr>
            <p:cNvPr id="213" name="Kuva 212">
              <a:extLst>
                <a:ext uri="{FF2B5EF4-FFF2-40B4-BE49-F238E27FC236}">
                  <a16:creationId xmlns:a16="http://schemas.microsoft.com/office/drawing/2014/main" id="{25FFE180-CB6F-411B-AF9B-059A227B862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633369" y="3390900"/>
              <a:ext cx="1076325" cy="76200"/>
            </a:xfrm>
            <a:prstGeom prst="rect">
              <a:avLst/>
            </a:prstGeom>
          </p:spPr>
        </p:pic>
      </p:grpSp>
      <p:cxnSp>
        <p:nvCxnSpPr>
          <p:cNvPr id="214" name="Straight Connector 42">
            <a:extLst>
              <a:ext uri="{FF2B5EF4-FFF2-40B4-BE49-F238E27FC236}">
                <a16:creationId xmlns:a16="http://schemas.microsoft.com/office/drawing/2014/main" id="{B0821961-BE89-4857-868A-DDCD10A6EE17}"/>
              </a:ext>
            </a:extLst>
          </p:cNvPr>
          <p:cNvCxnSpPr>
            <a:cxnSpLocks/>
          </p:cNvCxnSpPr>
          <p:nvPr/>
        </p:nvCxnSpPr>
        <p:spPr>
          <a:xfrm>
            <a:off x="910784" y="2403994"/>
            <a:ext cx="0" cy="2862889"/>
          </a:xfrm>
          <a:prstGeom prst="line">
            <a:avLst/>
          </a:prstGeom>
          <a:noFill/>
          <a:ln w="57150" cap="flat" cmpd="sng" algn="ctr">
            <a:solidFill>
              <a:sysClr val="window" lastClr="FFFFFF">
                <a:lumMod val="50000"/>
              </a:sysClr>
            </a:solidFill>
            <a:prstDash val="solid"/>
            <a:miter lim="800000"/>
          </a:ln>
          <a:effectLst/>
        </p:spPr>
      </p:cxnSp>
      <p:sp>
        <p:nvSpPr>
          <p:cNvPr id="215" name="Suorakulmio 214">
            <a:extLst>
              <a:ext uri="{FF2B5EF4-FFF2-40B4-BE49-F238E27FC236}">
                <a16:creationId xmlns:a16="http://schemas.microsoft.com/office/drawing/2014/main" id="{ABB2F6E3-ACE7-4DBB-97C9-4F6A315F5023}"/>
              </a:ext>
            </a:extLst>
          </p:cNvPr>
          <p:cNvSpPr/>
          <p:nvPr/>
        </p:nvSpPr>
        <p:spPr>
          <a:xfrm>
            <a:off x="895298" y="4835377"/>
            <a:ext cx="1378670" cy="73508"/>
          </a:xfrm>
          <a:prstGeom prst="rect">
            <a:avLst/>
          </a:prstGeom>
          <a:solidFill>
            <a:srgbClr val="4472C4">
              <a:alpha val="63922"/>
            </a:srgbClr>
          </a:solidFill>
          <a:ln w="12700" cap="flat" cmpd="sng" algn="ctr">
            <a:noFill/>
            <a:prstDash val="solid"/>
            <a:miter lim="800000"/>
          </a:ln>
          <a:effectLst/>
        </p:spPr>
        <p:txBody>
          <a:bodyPr rtlCol="0" anchor="ctr"/>
          <a:lstStyle/>
          <a:p>
            <a:pPr algn="ctr">
              <a:defRPr/>
            </a:pPr>
            <a:endParaRPr lang="fi-FI" sz="1350" kern="0">
              <a:solidFill>
                <a:prstClr val="white"/>
              </a:solidFill>
              <a:latin typeface="Calibri" panose="020F0502020204030204"/>
            </a:endParaRPr>
          </a:p>
        </p:txBody>
      </p:sp>
      <p:cxnSp>
        <p:nvCxnSpPr>
          <p:cNvPr id="216" name="Straight Connector 30">
            <a:extLst>
              <a:ext uri="{FF2B5EF4-FFF2-40B4-BE49-F238E27FC236}">
                <a16:creationId xmlns:a16="http://schemas.microsoft.com/office/drawing/2014/main" id="{839EF667-FC55-4B09-87D9-7FD0F8C668E8}"/>
              </a:ext>
            </a:extLst>
          </p:cNvPr>
          <p:cNvCxnSpPr>
            <a:cxnSpLocks/>
          </p:cNvCxnSpPr>
          <p:nvPr/>
        </p:nvCxnSpPr>
        <p:spPr>
          <a:xfrm flipV="1">
            <a:off x="712609" y="5288466"/>
            <a:ext cx="2062545" cy="3"/>
          </a:xfrm>
          <a:prstGeom prst="line">
            <a:avLst/>
          </a:prstGeom>
          <a:noFill/>
          <a:ln w="28575" cap="flat" cmpd="sng" algn="ctr">
            <a:solidFill>
              <a:sysClr val="windowText" lastClr="000000"/>
            </a:solidFill>
            <a:prstDash val="lgDashDot"/>
            <a:miter lim="800000"/>
          </a:ln>
          <a:effectLst/>
        </p:spPr>
      </p:cxnSp>
      <p:pic>
        <p:nvPicPr>
          <p:cNvPr id="217" name="Kuva 216">
            <a:extLst>
              <a:ext uri="{FF2B5EF4-FFF2-40B4-BE49-F238E27FC236}">
                <a16:creationId xmlns:a16="http://schemas.microsoft.com/office/drawing/2014/main" id="{E91287AB-A35D-4948-AB25-8AFE9429221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538547" y="4224599"/>
            <a:ext cx="158398" cy="535781"/>
          </a:xfrm>
          <a:prstGeom prst="rect">
            <a:avLst/>
          </a:prstGeom>
        </p:spPr>
      </p:pic>
      <p:sp>
        <p:nvSpPr>
          <p:cNvPr id="5" name="Suorakulmio 4">
            <a:extLst>
              <a:ext uri="{FF2B5EF4-FFF2-40B4-BE49-F238E27FC236}">
                <a16:creationId xmlns:a16="http://schemas.microsoft.com/office/drawing/2014/main" id="{268AFBDB-3EB6-4E13-BFF4-B968D6E3B295}"/>
              </a:ext>
            </a:extLst>
          </p:cNvPr>
          <p:cNvSpPr/>
          <p:nvPr/>
        </p:nvSpPr>
        <p:spPr>
          <a:xfrm>
            <a:off x="457520" y="4807236"/>
            <a:ext cx="365728" cy="170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prstClr val="white"/>
              </a:solidFill>
              <a:latin typeface="Arial"/>
            </a:endParaRPr>
          </a:p>
        </p:txBody>
      </p:sp>
      <p:sp>
        <p:nvSpPr>
          <p:cNvPr id="220" name="Rectangle 71">
            <a:extLst>
              <a:ext uri="{FF2B5EF4-FFF2-40B4-BE49-F238E27FC236}">
                <a16:creationId xmlns:a16="http://schemas.microsoft.com/office/drawing/2014/main" id="{6816DD54-7CBC-44A7-8B1B-6BF40E20D3D8}"/>
              </a:ext>
            </a:extLst>
          </p:cNvPr>
          <p:cNvSpPr/>
          <p:nvPr/>
        </p:nvSpPr>
        <p:spPr>
          <a:xfrm>
            <a:off x="1268624" y="2374581"/>
            <a:ext cx="448964" cy="2910468"/>
          </a:xfrm>
          <a:prstGeom prst="rect">
            <a:avLst/>
          </a:prstGeom>
          <a:gradFill>
            <a:gsLst>
              <a:gs pos="0">
                <a:sysClr val="windowText" lastClr="000000">
                  <a:lumMod val="65000"/>
                  <a:lumOff val="35000"/>
                </a:sysClr>
              </a:gs>
              <a:gs pos="50000">
                <a:sysClr val="window" lastClr="FFFFFF">
                  <a:lumMod val="75000"/>
                  <a:alpha val="51000"/>
                </a:sysClr>
              </a:gs>
              <a:gs pos="99000">
                <a:sysClr val="windowText" lastClr="000000">
                  <a:lumMod val="65000"/>
                  <a:lumOff val="35000"/>
                </a:sysClr>
              </a:gs>
            </a:gsLst>
            <a:lin ang="0" scaled="0"/>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cxnSp>
        <p:nvCxnSpPr>
          <p:cNvPr id="201" name="Straight Connector 29">
            <a:extLst>
              <a:ext uri="{FF2B5EF4-FFF2-40B4-BE49-F238E27FC236}">
                <a16:creationId xmlns:a16="http://schemas.microsoft.com/office/drawing/2014/main" id="{66E5B415-7070-4A93-9F13-6CE44DD02590}"/>
              </a:ext>
            </a:extLst>
          </p:cNvPr>
          <p:cNvCxnSpPr>
            <a:cxnSpLocks/>
          </p:cNvCxnSpPr>
          <p:nvPr/>
        </p:nvCxnSpPr>
        <p:spPr>
          <a:xfrm>
            <a:off x="4020378" y="2799351"/>
            <a:ext cx="0" cy="2567198"/>
          </a:xfrm>
          <a:prstGeom prst="line">
            <a:avLst/>
          </a:prstGeom>
          <a:noFill/>
          <a:ln w="28575" cap="flat" cmpd="sng" algn="ctr">
            <a:solidFill>
              <a:srgbClr val="44546A"/>
            </a:solidFill>
            <a:prstDash val="lgDashDot"/>
            <a:miter lim="800000"/>
          </a:ln>
          <a:effectLst/>
        </p:spPr>
      </p:cxnSp>
    </p:spTree>
    <p:custDataLst>
      <p:tags r:id="rId1"/>
    </p:custDataLst>
    <p:extLst>
      <p:ext uri="{BB962C8B-B14F-4D97-AF65-F5344CB8AC3E}">
        <p14:creationId xmlns:p14="http://schemas.microsoft.com/office/powerpoint/2010/main" val="1473730894"/>
      </p:ext>
    </p:extLst>
  </p:cSld>
  <p:clrMapOvr>
    <a:masterClrMapping/>
  </p:clrMapOvr>
  <p:transition spd="med" advTm="18341">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fill="hold"/>
                                        <p:tgtEl>
                                          <p:spTgt spid="200"/>
                                        </p:tgtEl>
                                        <p:attrNameLst>
                                          <p:attrName>ppt_x</p:attrName>
                                        </p:attrNameLst>
                                      </p:cBhvr>
                                      <p:tavLst>
                                        <p:tav tm="0">
                                          <p:val>
                                            <p:strVal val="1+#ppt_w/2"/>
                                          </p:val>
                                        </p:tav>
                                        <p:tav tm="100000">
                                          <p:val>
                                            <p:strVal val="#ppt_x"/>
                                          </p:val>
                                        </p:tav>
                                      </p:tavLst>
                                    </p:anim>
                                    <p:anim calcmode="lin" valueType="num">
                                      <p:cBhvr additive="base">
                                        <p:cTn id="8" dur="500" fill="hold"/>
                                        <p:tgtEl>
                                          <p:spTgt spid="20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4"/>
                                        </p:tgtEl>
                                        <p:attrNameLst>
                                          <p:attrName>style.visibility</p:attrName>
                                        </p:attrNameLst>
                                      </p:cBhvr>
                                      <p:to>
                                        <p:strVal val="visible"/>
                                      </p:to>
                                    </p:set>
                                    <p:anim calcmode="lin" valueType="num">
                                      <p:cBhvr additive="base">
                                        <p:cTn id="11" dur="500" fill="hold"/>
                                        <p:tgtEl>
                                          <p:spTgt spid="214"/>
                                        </p:tgtEl>
                                        <p:attrNameLst>
                                          <p:attrName>ppt_x</p:attrName>
                                        </p:attrNameLst>
                                      </p:cBhvr>
                                      <p:tavLst>
                                        <p:tav tm="0">
                                          <p:val>
                                            <p:strVal val="0-#ppt_w/2"/>
                                          </p:val>
                                        </p:tav>
                                        <p:tav tm="100000">
                                          <p:val>
                                            <p:strVal val="#ppt_x"/>
                                          </p:val>
                                        </p:tav>
                                      </p:tavLst>
                                    </p:anim>
                                    <p:anim calcmode="lin" valueType="num">
                                      <p:cBhvr additive="base">
                                        <p:cTn id="12" dur="500" fill="hold"/>
                                        <p:tgtEl>
                                          <p:spTgt spid="214"/>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7"/>
                                        </p:tgtEl>
                                        <p:attrNameLst>
                                          <p:attrName>style.visibility</p:attrName>
                                        </p:attrNameLst>
                                      </p:cBhvr>
                                      <p:to>
                                        <p:strVal val="visible"/>
                                      </p:to>
                                    </p:set>
                                    <p:anim calcmode="lin" valueType="num">
                                      <p:cBhvr additive="base">
                                        <p:cTn id="19" dur="500" fill="hold"/>
                                        <p:tgtEl>
                                          <p:spTgt spid="197"/>
                                        </p:tgtEl>
                                        <p:attrNameLst>
                                          <p:attrName>ppt_x</p:attrName>
                                        </p:attrNameLst>
                                      </p:cBhvr>
                                      <p:tavLst>
                                        <p:tav tm="0">
                                          <p:val>
                                            <p:strVal val="#ppt_x"/>
                                          </p:val>
                                        </p:tav>
                                        <p:tav tm="100000">
                                          <p:val>
                                            <p:strVal val="#ppt_x"/>
                                          </p:val>
                                        </p:tav>
                                      </p:tavLst>
                                    </p:anim>
                                    <p:anim calcmode="lin" valueType="num">
                                      <p:cBhvr additive="base">
                                        <p:cTn id="20" dur="500" fill="hold"/>
                                        <p:tgtEl>
                                          <p:spTgt spid="19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202"/>
                                        </p:tgtEl>
                                        <p:attrNameLst>
                                          <p:attrName>style.visibility</p:attrName>
                                        </p:attrNameLst>
                                      </p:cBhvr>
                                      <p:to>
                                        <p:strVal val="visible"/>
                                      </p:to>
                                    </p:set>
                                    <p:anim calcmode="lin" valueType="num">
                                      <p:cBhvr additive="base">
                                        <p:cTn id="24" dur="500" fill="hold"/>
                                        <p:tgtEl>
                                          <p:spTgt spid="202"/>
                                        </p:tgtEl>
                                        <p:attrNameLst>
                                          <p:attrName>ppt_x</p:attrName>
                                        </p:attrNameLst>
                                      </p:cBhvr>
                                      <p:tavLst>
                                        <p:tav tm="0">
                                          <p:val>
                                            <p:strVal val="#ppt_x"/>
                                          </p:val>
                                        </p:tav>
                                        <p:tav tm="100000">
                                          <p:val>
                                            <p:strVal val="#ppt_x"/>
                                          </p:val>
                                        </p:tav>
                                      </p:tavLst>
                                    </p:anim>
                                    <p:anim calcmode="lin" valueType="num">
                                      <p:cBhvr additive="base">
                                        <p:cTn id="25" dur="500" fill="hold"/>
                                        <p:tgtEl>
                                          <p:spTgt spid="202"/>
                                        </p:tgtEl>
                                        <p:attrNameLst>
                                          <p:attrName>ppt_y</p:attrName>
                                        </p:attrNameLst>
                                      </p:cBhvr>
                                      <p:tavLst>
                                        <p:tav tm="0">
                                          <p:val>
                                            <p:strVal val="1+#ppt_h/2"/>
                                          </p:val>
                                        </p:tav>
                                        <p:tav tm="100000">
                                          <p:val>
                                            <p:strVal val="#ppt_y"/>
                                          </p:val>
                                        </p:tav>
                                      </p:tavLst>
                                    </p:anim>
                                  </p:childTnLst>
                                </p:cTn>
                              </p:par>
                              <p:par>
                                <p:cTn id="26" presetID="1"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childTnLst>
                                </p:cTn>
                              </p:par>
                            </p:childTnLst>
                          </p:cTn>
                        </p:par>
                        <p:par>
                          <p:cTn id="28" fill="hold">
                            <p:stCondLst>
                              <p:cond delay="1000"/>
                            </p:stCondLst>
                            <p:childTnLst>
                              <p:par>
                                <p:cTn id="29" presetID="2" presetClass="entr" presetSubtype="8" fill="hold" grpId="0" nodeType="afterEffect">
                                  <p:stCondLst>
                                    <p:cond delay="0"/>
                                  </p:stCondLst>
                                  <p:childTnLst>
                                    <p:set>
                                      <p:cBhvr>
                                        <p:cTn id="30" dur="1" fill="hold">
                                          <p:stCondLst>
                                            <p:cond delay="0"/>
                                          </p:stCondLst>
                                        </p:cTn>
                                        <p:tgtEl>
                                          <p:spTgt spid="215"/>
                                        </p:tgtEl>
                                        <p:attrNameLst>
                                          <p:attrName>style.visibility</p:attrName>
                                        </p:attrNameLst>
                                      </p:cBhvr>
                                      <p:to>
                                        <p:strVal val="visible"/>
                                      </p:to>
                                    </p:set>
                                    <p:anim calcmode="lin" valueType="num">
                                      <p:cBhvr additive="base">
                                        <p:cTn id="31" dur="500" fill="hold"/>
                                        <p:tgtEl>
                                          <p:spTgt spid="215"/>
                                        </p:tgtEl>
                                        <p:attrNameLst>
                                          <p:attrName>ppt_x</p:attrName>
                                        </p:attrNameLst>
                                      </p:cBhvr>
                                      <p:tavLst>
                                        <p:tav tm="0">
                                          <p:val>
                                            <p:strVal val="0-#ppt_w/2"/>
                                          </p:val>
                                        </p:tav>
                                        <p:tav tm="100000">
                                          <p:val>
                                            <p:strVal val="#ppt_x"/>
                                          </p:val>
                                        </p:tav>
                                      </p:tavLst>
                                    </p:anim>
                                    <p:anim calcmode="lin" valueType="num">
                                      <p:cBhvr additive="base">
                                        <p:cTn id="32" dur="500" fill="hold"/>
                                        <p:tgtEl>
                                          <p:spTgt spid="2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11"/>
                                        </p:tgtEl>
                                        <p:attrNameLst>
                                          <p:attrName>style.visibility</p:attrName>
                                        </p:attrNameLst>
                                      </p:cBhvr>
                                      <p:to>
                                        <p:strVal val="visible"/>
                                      </p:to>
                                    </p:set>
                                    <p:anim calcmode="lin" valueType="num">
                                      <p:cBhvr additive="base">
                                        <p:cTn id="37" dur="500" fill="hold"/>
                                        <p:tgtEl>
                                          <p:spTgt spid="211"/>
                                        </p:tgtEl>
                                        <p:attrNameLst>
                                          <p:attrName>ppt_x</p:attrName>
                                        </p:attrNameLst>
                                      </p:cBhvr>
                                      <p:tavLst>
                                        <p:tav tm="0">
                                          <p:val>
                                            <p:strVal val="1+#ppt_w/2"/>
                                          </p:val>
                                        </p:tav>
                                        <p:tav tm="100000">
                                          <p:val>
                                            <p:strVal val="#ppt_x"/>
                                          </p:val>
                                        </p:tav>
                                      </p:tavLst>
                                    </p:anim>
                                    <p:anim calcmode="lin" valueType="num">
                                      <p:cBhvr additive="base">
                                        <p:cTn id="38" dur="500" fill="hold"/>
                                        <p:tgtEl>
                                          <p:spTgt spid="211"/>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 presetClass="entr" presetSubtype="2" fill="hold" nodeType="afterEffect">
                                  <p:stCondLst>
                                    <p:cond delay="0"/>
                                  </p:stCondLst>
                                  <p:childTnLst>
                                    <p:set>
                                      <p:cBhvr>
                                        <p:cTn id="41" dur="1" fill="hold">
                                          <p:stCondLst>
                                            <p:cond delay="0"/>
                                          </p:stCondLst>
                                        </p:cTn>
                                        <p:tgtEl>
                                          <p:spTgt spid="205"/>
                                        </p:tgtEl>
                                        <p:attrNameLst>
                                          <p:attrName>style.visibility</p:attrName>
                                        </p:attrNameLst>
                                      </p:cBhvr>
                                      <p:to>
                                        <p:strVal val="visible"/>
                                      </p:to>
                                    </p:set>
                                    <p:anim calcmode="lin" valueType="num">
                                      <p:cBhvr additive="base">
                                        <p:cTn id="42" dur="500" fill="hold"/>
                                        <p:tgtEl>
                                          <p:spTgt spid="205"/>
                                        </p:tgtEl>
                                        <p:attrNameLst>
                                          <p:attrName>ppt_x</p:attrName>
                                        </p:attrNameLst>
                                      </p:cBhvr>
                                      <p:tavLst>
                                        <p:tav tm="0">
                                          <p:val>
                                            <p:strVal val="1+#ppt_w/2"/>
                                          </p:val>
                                        </p:tav>
                                        <p:tav tm="100000">
                                          <p:val>
                                            <p:strVal val="#ppt_x"/>
                                          </p:val>
                                        </p:tav>
                                      </p:tavLst>
                                    </p:anim>
                                    <p:anim calcmode="lin" valueType="num">
                                      <p:cBhvr additive="base">
                                        <p:cTn id="43" dur="500" fill="hold"/>
                                        <p:tgtEl>
                                          <p:spTgt spid="205"/>
                                        </p:tgtEl>
                                        <p:attrNameLst>
                                          <p:attrName>ppt_y</p:attrName>
                                        </p:attrNameLst>
                                      </p:cBhvr>
                                      <p:tavLst>
                                        <p:tav tm="0">
                                          <p:val>
                                            <p:strVal val="#ppt_y"/>
                                          </p:val>
                                        </p:tav>
                                        <p:tav tm="100000">
                                          <p:val>
                                            <p:strVal val="#ppt_y"/>
                                          </p:val>
                                        </p:tav>
                                      </p:tavLst>
                                    </p:anim>
                                  </p:childTnLst>
                                </p:cTn>
                              </p:par>
                            </p:childTnLst>
                          </p:cTn>
                        </p:par>
                        <p:par>
                          <p:cTn id="44" fill="hold">
                            <p:stCondLst>
                              <p:cond delay="1000"/>
                            </p:stCondLst>
                            <p:childTnLst>
                              <p:par>
                                <p:cTn id="45" presetID="2" presetClass="entr" presetSubtype="2" fill="hold" nodeType="afterEffect">
                                  <p:stCondLst>
                                    <p:cond delay="0"/>
                                  </p:stCondLst>
                                  <p:childTnLst>
                                    <p:set>
                                      <p:cBhvr>
                                        <p:cTn id="46" dur="1" fill="hold">
                                          <p:stCondLst>
                                            <p:cond delay="0"/>
                                          </p:stCondLst>
                                        </p:cTn>
                                        <p:tgtEl>
                                          <p:spTgt spid="208"/>
                                        </p:tgtEl>
                                        <p:attrNameLst>
                                          <p:attrName>style.visibility</p:attrName>
                                        </p:attrNameLst>
                                      </p:cBhvr>
                                      <p:to>
                                        <p:strVal val="visible"/>
                                      </p:to>
                                    </p:set>
                                    <p:anim calcmode="lin" valueType="num">
                                      <p:cBhvr additive="base">
                                        <p:cTn id="47" dur="500" fill="hold"/>
                                        <p:tgtEl>
                                          <p:spTgt spid="208"/>
                                        </p:tgtEl>
                                        <p:attrNameLst>
                                          <p:attrName>ppt_x</p:attrName>
                                        </p:attrNameLst>
                                      </p:cBhvr>
                                      <p:tavLst>
                                        <p:tav tm="0">
                                          <p:val>
                                            <p:strVal val="1+#ppt_w/2"/>
                                          </p:val>
                                        </p:tav>
                                        <p:tav tm="100000">
                                          <p:val>
                                            <p:strVal val="#ppt_x"/>
                                          </p:val>
                                        </p:tav>
                                      </p:tavLst>
                                    </p:anim>
                                    <p:anim calcmode="lin" valueType="num">
                                      <p:cBhvr additive="base">
                                        <p:cTn id="48" dur="500" fill="hold"/>
                                        <p:tgtEl>
                                          <p:spTgt spid="208"/>
                                        </p:tgtEl>
                                        <p:attrNameLst>
                                          <p:attrName>ppt_y</p:attrName>
                                        </p:attrNameLst>
                                      </p:cBhvr>
                                      <p:tavLst>
                                        <p:tav tm="0">
                                          <p:val>
                                            <p:strVal val="#ppt_y"/>
                                          </p:val>
                                        </p:tav>
                                        <p:tav tm="100000">
                                          <p:val>
                                            <p:strVal val="#ppt_y"/>
                                          </p:val>
                                        </p:tav>
                                      </p:tavLst>
                                    </p:anim>
                                  </p:childTnLst>
                                </p:cTn>
                              </p:par>
                              <p:par>
                                <p:cTn id="49" presetID="1" presetClass="entr" presetSubtype="0" fill="hold" nodeType="with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3" fill="hold" nodeType="clickEffect">
                                  <p:stCondLst>
                                    <p:cond delay="0"/>
                                  </p:stCondLst>
                                  <p:childTnLst>
                                    <p:set>
                                      <p:cBhvr>
                                        <p:cTn id="54" dur="1" fill="hold">
                                          <p:stCondLst>
                                            <p:cond delay="0"/>
                                          </p:stCondLst>
                                        </p:cTn>
                                        <p:tgtEl>
                                          <p:spTgt spid="203"/>
                                        </p:tgtEl>
                                        <p:attrNameLst>
                                          <p:attrName>style.visibility</p:attrName>
                                        </p:attrNameLst>
                                      </p:cBhvr>
                                      <p:to>
                                        <p:strVal val="visible"/>
                                      </p:to>
                                    </p:set>
                                    <p:anim calcmode="lin" valueType="num">
                                      <p:cBhvr additive="base">
                                        <p:cTn id="55" dur="500" fill="hold"/>
                                        <p:tgtEl>
                                          <p:spTgt spid="203"/>
                                        </p:tgtEl>
                                        <p:attrNameLst>
                                          <p:attrName>ppt_x</p:attrName>
                                        </p:attrNameLst>
                                      </p:cBhvr>
                                      <p:tavLst>
                                        <p:tav tm="0">
                                          <p:val>
                                            <p:strVal val="1+#ppt_w/2"/>
                                          </p:val>
                                        </p:tav>
                                        <p:tav tm="100000">
                                          <p:val>
                                            <p:strVal val="#ppt_x"/>
                                          </p:val>
                                        </p:tav>
                                      </p:tavLst>
                                    </p:anim>
                                    <p:anim calcmode="lin" valueType="num">
                                      <p:cBhvr additive="base">
                                        <p:cTn id="56" dur="500" fill="hold"/>
                                        <p:tgtEl>
                                          <p:spTgt spid="203"/>
                                        </p:tgtEl>
                                        <p:attrNameLst>
                                          <p:attrName>ppt_y</p:attrName>
                                        </p:attrNameLst>
                                      </p:cBhvr>
                                      <p:tavLst>
                                        <p:tav tm="0">
                                          <p:val>
                                            <p:strVal val="0-#ppt_h/2"/>
                                          </p:val>
                                        </p:tav>
                                        <p:tav tm="100000">
                                          <p:val>
                                            <p:strVal val="#ppt_y"/>
                                          </p:val>
                                        </p:tav>
                                      </p:tavLst>
                                    </p:anim>
                                  </p:childTnLst>
                                </p:cTn>
                              </p:par>
                              <p:par>
                                <p:cTn id="57" presetID="1" presetClass="entr" presetSubtype="0" fill="hold" nodeType="with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childTnLst>
                                </p:cTn>
                              </p:par>
                            </p:childTnLst>
                          </p:cTn>
                        </p:par>
                        <p:par>
                          <p:cTn id="59" fill="hold">
                            <p:stCondLst>
                              <p:cond delay="500"/>
                            </p:stCondLst>
                            <p:childTnLst>
                              <p:par>
                                <p:cTn id="60" presetID="2" presetClass="entr" presetSubtype="3" fill="hold" nodeType="afterEffect">
                                  <p:stCondLst>
                                    <p:cond delay="0"/>
                                  </p:stCondLst>
                                  <p:childTnLst>
                                    <p:set>
                                      <p:cBhvr>
                                        <p:cTn id="61" dur="1" fill="hold">
                                          <p:stCondLst>
                                            <p:cond delay="0"/>
                                          </p:stCondLst>
                                        </p:cTn>
                                        <p:tgtEl>
                                          <p:spTgt spid="204"/>
                                        </p:tgtEl>
                                        <p:attrNameLst>
                                          <p:attrName>style.visibility</p:attrName>
                                        </p:attrNameLst>
                                      </p:cBhvr>
                                      <p:to>
                                        <p:strVal val="visible"/>
                                      </p:to>
                                    </p:set>
                                    <p:anim calcmode="lin" valueType="num">
                                      <p:cBhvr additive="base">
                                        <p:cTn id="62" dur="500" fill="hold"/>
                                        <p:tgtEl>
                                          <p:spTgt spid="204"/>
                                        </p:tgtEl>
                                        <p:attrNameLst>
                                          <p:attrName>ppt_x</p:attrName>
                                        </p:attrNameLst>
                                      </p:cBhvr>
                                      <p:tavLst>
                                        <p:tav tm="0">
                                          <p:val>
                                            <p:strVal val="1+#ppt_w/2"/>
                                          </p:val>
                                        </p:tav>
                                        <p:tav tm="100000">
                                          <p:val>
                                            <p:strVal val="#ppt_x"/>
                                          </p:val>
                                        </p:tav>
                                      </p:tavLst>
                                    </p:anim>
                                    <p:anim calcmode="lin" valueType="num">
                                      <p:cBhvr additive="base">
                                        <p:cTn id="63" dur="500" fill="hold"/>
                                        <p:tgtEl>
                                          <p:spTgt spid="204"/>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98"/>
                                        </p:tgtEl>
                                        <p:attrNameLst>
                                          <p:attrName>style.visibility</p:attrName>
                                        </p:attrNameLst>
                                      </p:cBhvr>
                                      <p:to>
                                        <p:strVal val="visible"/>
                                      </p:to>
                                    </p:set>
                                    <p:anim calcmode="lin" valueType="num">
                                      <p:cBhvr additive="base">
                                        <p:cTn id="68" dur="500" fill="hold"/>
                                        <p:tgtEl>
                                          <p:spTgt spid="198"/>
                                        </p:tgtEl>
                                        <p:attrNameLst>
                                          <p:attrName>ppt_x</p:attrName>
                                        </p:attrNameLst>
                                      </p:cBhvr>
                                      <p:tavLst>
                                        <p:tav tm="0">
                                          <p:val>
                                            <p:strVal val="#ppt_x"/>
                                          </p:val>
                                        </p:tav>
                                        <p:tav tm="100000">
                                          <p:val>
                                            <p:strVal val="#ppt_x"/>
                                          </p:val>
                                        </p:tav>
                                      </p:tavLst>
                                    </p:anim>
                                    <p:anim calcmode="lin" valueType="num">
                                      <p:cBhvr additive="base">
                                        <p:cTn id="69" dur="500" fill="hold"/>
                                        <p:tgtEl>
                                          <p:spTgt spid="198"/>
                                        </p:tgtEl>
                                        <p:attrNameLst>
                                          <p:attrName>ppt_y</p:attrName>
                                        </p:attrNameLst>
                                      </p:cBhvr>
                                      <p:tavLst>
                                        <p:tav tm="0">
                                          <p:val>
                                            <p:strVal val="1+#ppt_h/2"/>
                                          </p:val>
                                        </p:tav>
                                        <p:tav tm="100000">
                                          <p:val>
                                            <p:strVal val="#ppt_y"/>
                                          </p:val>
                                        </p:tav>
                                      </p:tavLst>
                                    </p:anim>
                                  </p:childTnLst>
                                </p:cTn>
                              </p:par>
                              <p:par>
                                <p:cTn id="70" presetID="1" presetClass="entr" presetSubtype="0" fill="hold" nodeType="withEffect">
                                  <p:stCondLst>
                                    <p:cond delay="0"/>
                                  </p:stCondLst>
                                  <p:childTnLst>
                                    <p:set>
                                      <p:cBhvr>
                                        <p:cTn id="7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3">
                                            <p:txEl>
                                              <p:pRg st="5" end="5"/>
                                            </p:txEl>
                                          </p:spTgt>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2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980980" y="3643421"/>
            <a:ext cx="919988" cy="574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prstClr val="white"/>
              </a:solidFill>
              <a:latin typeface="Arial"/>
            </a:endParaRPr>
          </a:p>
        </p:txBody>
      </p:sp>
      <p:sp>
        <p:nvSpPr>
          <p:cNvPr id="2" name="Title 1"/>
          <p:cNvSpPr>
            <a:spLocks noGrp="1"/>
          </p:cNvSpPr>
          <p:nvPr>
            <p:ph type="title"/>
          </p:nvPr>
        </p:nvSpPr>
        <p:spPr>
          <a:xfrm>
            <a:off x="735068" y="282070"/>
            <a:ext cx="7118398" cy="1063885"/>
          </a:xfrm>
        </p:spPr>
        <p:txBody>
          <a:bodyPr>
            <a:noAutofit/>
          </a:bodyPr>
          <a:lstStyle/>
          <a:p>
            <a:r>
              <a:rPr lang="et-EE" dirty="0"/>
              <a:t>Tehases toodetud teraskorstna läbiviik puitlaest</a:t>
            </a:r>
            <a:endParaRPr lang="fi-FI" dirty="0"/>
          </a:p>
        </p:txBody>
      </p:sp>
      <p:sp>
        <p:nvSpPr>
          <p:cNvPr id="3" name="Content Placeholder 2"/>
          <p:cNvSpPr>
            <a:spLocks noGrp="1"/>
          </p:cNvSpPr>
          <p:nvPr>
            <p:ph sz="half" idx="2"/>
          </p:nvPr>
        </p:nvSpPr>
        <p:spPr>
          <a:xfrm>
            <a:off x="4059936" y="1883392"/>
            <a:ext cx="4749694" cy="4162566"/>
          </a:xfrm>
        </p:spPr>
        <p:txBody>
          <a:bodyPr>
            <a:normAutofit fontScale="55000" lnSpcReduction="20000"/>
          </a:bodyPr>
          <a:lstStyle/>
          <a:p>
            <a:pPr marL="385763" indent="-385763">
              <a:buFont typeface="+mj-lt"/>
              <a:buAutoNum type="arabicPeriod"/>
            </a:pPr>
            <a:r>
              <a:rPr lang="et-EE" sz="3600" dirty="0"/>
              <a:t>Korstna ümber paigaldatakse korstnapõhine tugisilinder.</a:t>
            </a:r>
            <a:endParaRPr lang="fi-FI" sz="3600" dirty="0"/>
          </a:p>
          <a:p>
            <a:pPr marL="385763" indent="-385763">
              <a:buFont typeface="+mj-lt"/>
              <a:buAutoNum type="arabicPeriod"/>
            </a:pPr>
            <a:r>
              <a:rPr lang="et-EE" sz="3600" dirty="0"/>
              <a:t>Soojustused võib paigaldada tugisilindri vastu.</a:t>
            </a:r>
          </a:p>
          <a:p>
            <a:pPr marL="385763" indent="-385763">
              <a:buFont typeface="+mj-lt"/>
              <a:buAutoNum type="arabicPeriod"/>
            </a:pPr>
            <a:r>
              <a:rPr lang="et-EE" sz="3600" dirty="0"/>
              <a:t>Puitlae aurutõke kinnitatakse tugisilindri külge vastavalt korstna tootja juhistele.</a:t>
            </a:r>
            <a:endParaRPr lang="fi-FI" sz="3600" dirty="0"/>
          </a:p>
          <a:p>
            <a:pPr marL="385763" indent="-385763">
              <a:buFont typeface="+mj-lt"/>
              <a:buAutoNum type="arabicPeriod"/>
            </a:pPr>
            <a:r>
              <a:rPr lang="et-EE" sz="3600" dirty="0"/>
              <a:t>Laevooderduse ja tugisilindri liitekoht tuleb teha vastavat korstna projektile.</a:t>
            </a:r>
            <a:endParaRPr lang="fi-FI" sz="3600" dirty="0"/>
          </a:p>
          <a:p>
            <a:pPr marL="385763" indent="-385763">
              <a:buFont typeface="+mj-lt"/>
              <a:buAutoNum type="arabicPeriod"/>
            </a:pPr>
            <a:r>
              <a:rPr lang="et-EE" sz="3600" dirty="0"/>
              <a:t>Korstna ja tugisilindri vahet kaitstakse saastumise ja näriliste eest.</a:t>
            </a:r>
            <a:endParaRPr lang="fi-FI" sz="3600" dirty="0"/>
          </a:p>
          <a:p>
            <a:pPr marL="385763" indent="-385763">
              <a:buFont typeface="+mj-lt"/>
              <a:buAutoNum type="arabicPeriod"/>
            </a:pPr>
            <a:r>
              <a:rPr lang="et-EE" sz="3600" dirty="0"/>
              <a:t>Mõõtmeid tuleb kontrollida korstna projektist.</a:t>
            </a:r>
            <a:br>
              <a:rPr lang="fi-FI" dirty="0"/>
            </a:br>
            <a:endParaRPr lang="fi-FI" dirty="0"/>
          </a:p>
        </p:txBody>
      </p:sp>
      <p:pic>
        <p:nvPicPr>
          <p:cNvPr id="45" name="Kuva 44">
            <a:extLst>
              <a:ext uri="{FF2B5EF4-FFF2-40B4-BE49-F238E27FC236}">
                <a16:creationId xmlns:a16="http://schemas.microsoft.com/office/drawing/2014/main" id="{19234C1B-AB91-442A-B41E-CE4C6765A229}"/>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59844" b="53191"/>
          <a:stretch/>
        </p:blipFill>
        <p:spPr>
          <a:xfrm>
            <a:off x="1843282" y="4721431"/>
            <a:ext cx="1508798" cy="129326"/>
          </a:xfrm>
          <a:prstGeom prst="rect">
            <a:avLst/>
          </a:prstGeom>
        </p:spPr>
      </p:pic>
      <p:sp>
        <p:nvSpPr>
          <p:cNvPr id="46" name="Rectangle 12">
            <a:extLst>
              <a:ext uri="{FF2B5EF4-FFF2-40B4-BE49-F238E27FC236}">
                <a16:creationId xmlns:a16="http://schemas.microsoft.com/office/drawing/2014/main" id="{C87D5E82-9DC6-406C-822D-9A8DDB4D96A6}"/>
              </a:ext>
            </a:extLst>
          </p:cNvPr>
          <p:cNvSpPr/>
          <p:nvPr/>
        </p:nvSpPr>
        <p:spPr>
          <a:xfrm>
            <a:off x="1986174" y="4879160"/>
            <a:ext cx="1289160" cy="45719"/>
          </a:xfrm>
          <a:prstGeom prst="rect">
            <a:avLst/>
          </a:prstGeom>
          <a:solidFill>
            <a:srgbClr val="ED7D31">
              <a:lumMod val="75000"/>
            </a:srgbClr>
          </a:solidFill>
          <a:ln w="12700" cap="flat" cmpd="sng" algn="ctr">
            <a:noFill/>
            <a:prstDash val="solid"/>
            <a:miter lim="800000"/>
          </a:ln>
          <a:effectLst/>
        </p:spPr>
        <p:txBody>
          <a:bodyPr rtlCol="0" anchor="ctr"/>
          <a:lstStyle/>
          <a:p>
            <a:pPr algn="ctr">
              <a:defRPr/>
            </a:pPr>
            <a:endParaRPr lang="fi-FI" sz="1350" kern="0">
              <a:solidFill>
                <a:prstClr val="white"/>
              </a:solidFill>
              <a:latin typeface="Calibri" panose="020F0502020204030204"/>
            </a:endParaRPr>
          </a:p>
        </p:txBody>
      </p:sp>
      <p:cxnSp>
        <p:nvCxnSpPr>
          <p:cNvPr id="47" name="Straight Connector 28">
            <a:extLst>
              <a:ext uri="{FF2B5EF4-FFF2-40B4-BE49-F238E27FC236}">
                <a16:creationId xmlns:a16="http://schemas.microsoft.com/office/drawing/2014/main" id="{5F18EBA3-BE75-497B-9AB8-08BB788B5564}"/>
              </a:ext>
            </a:extLst>
          </p:cNvPr>
          <p:cNvCxnSpPr>
            <a:cxnSpLocks/>
          </p:cNvCxnSpPr>
          <p:nvPr/>
        </p:nvCxnSpPr>
        <p:spPr>
          <a:xfrm>
            <a:off x="771664" y="2309975"/>
            <a:ext cx="1861927" cy="0"/>
          </a:xfrm>
          <a:prstGeom prst="line">
            <a:avLst/>
          </a:prstGeom>
          <a:noFill/>
          <a:ln w="28575" cap="flat" cmpd="sng" algn="ctr">
            <a:solidFill>
              <a:srgbClr val="44546A"/>
            </a:solidFill>
            <a:prstDash val="lgDashDot"/>
            <a:miter lim="800000"/>
          </a:ln>
          <a:effectLst/>
        </p:spPr>
      </p:cxnSp>
      <p:cxnSp>
        <p:nvCxnSpPr>
          <p:cNvPr id="48" name="Straight Connector 29">
            <a:extLst>
              <a:ext uri="{FF2B5EF4-FFF2-40B4-BE49-F238E27FC236}">
                <a16:creationId xmlns:a16="http://schemas.microsoft.com/office/drawing/2014/main" id="{21F6BD95-20E7-4925-A6C6-340DEBA88A42}"/>
              </a:ext>
            </a:extLst>
          </p:cNvPr>
          <p:cNvCxnSpPr>
            <a:cxnSpLocks/>
          </p:cNvCxnSpPr>
          <p:nvPr/>
        </p:nvCxnSpPr>
        <p:spPr>
          <a:xfrm>
            <a:off x="3298865" y="2751927"/>
            <a:ext cx="0" cy="2567198"/>
          </a:xfrm>
          <a:prstGeom prst="line">
            <a:avLst/>
          </a:prstGeom>
          <a:noFill/>
          <a:ln w="28575" cap="flat" cmpd="sng" algn="ctr">
            <a:solidFill>
              <a:srgbClr val="44546A"/>
            </a:solidFill>
            <a:prstDash val="lgDashDot"/>
            <a:miter lim="800000"/>
          </a:ln>
          <a:effectLst/>
        </p:spPr>
      </p:cxnSp>
      <p:pic>
        <p:nvPicPr>
          <p:cNvPr id="49" name="Kuva 48">
            <a:extLst>
              <a:ext uri="{FF2B5EF4-FFF2-40B4-BE49-F238E27FC236}">
                <a16:creationId xmlns:a16="http://schemas.microsoft.com/office/drawing/2014/main" id="{38ECD5B9-6CCE-4550-A386-266826A6BA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00119" y="4750213"/>
            <a:ext cx="135731" cy="135731"/>
          </a:xfrm>
          <a:prstGeom prst="rect">
            <a:avLst/>
          </a:prstGeom>
        </p:spPr>
      </p:pic>
      <p:pic>
        <p:nvPicPr>
          <p:cNvPr id="50" name="Kuva 49">
            <a:extLst>
              <a:ext uri="{FF2B5EF4-FFF2-40B4-BE49-F238E27FC236}">
                <a16:creationId xmlns:a16="http://schemas.microsoft.com/office/drawing/2014/main" id="{2D5F0002-395F-4616-8041-DE133692EA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24877" y="4191865"/>
            <a:ext cx="1149047" cy="537134"/>
          </a:xfrm>
          <a:prstGeom prst="rect">
            <a:avLst/>
          </a:prstGeom>
        </p:spPr>
      </p:pic>
      <p:pic>
        <p:nvPicPr>
          <p:cNvPr id="61" name="Kuva 60">
            <a:extLst>
              <a:ext uri="{FF2B5EF4-FFF2-40B4-BE49-F238E27FC236}">
                <a16:creationId xmlns:a16="http://schemas.microsoft.com/office/drawing/2014/main" id="{34AC7EF3-D48B-4C64-9B64-7D12A9D384D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43284" y="3320494"/>
            <a:ext cx="1436660" cy="877223"/>
          </a:xfrm>
          <a:prstGeom prst="rect">
            <a:avLst/>
          </a:prstGeom>
        </p:spPr>
      </p:pic>
      <p:pic>
        <p:nvPicPr>
          <p:cNvPr id="62" name="Kuva 61">
            <a:extLst>
              <a:ext uri="{FF2B5EF4-FFF2-40B4-BE49-F238E27FC236}">
                <a16:creationId xmlns:a16="http://schemas.microsoft.com/office/drawing/2014/main" id="{524746EC-3047-47CF-9BCE-5C9A3676E520}"/>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l="43734" t="2733"/>
          <a:stretch/>
        </p:blipFill>
        <p:spPr>
          <a:xfrm rot="5400000">
            <a:off x="1659435" y="4395769"/>
            <a:ext cx="523868" cy="129011"/>
          </a:xfrm>
          <a:prstGeom prst="rect">
            <a:avLst/>
          </a:prstGeom>
        </p:spPr>
      </p:pic>
      <p:cxnSp>
        <p:nvCxnSpPr>
          <p:cNvPr id="63" name="Straight Connector 30">
            <a:extLst>
              <a:ext uri="{FF2B5EF4-FFF2-40B4-BE49-F238E27FC236}">
                <a16:creationId xmlns:a16="http://schemas.microsoft.com/office/drawing/2014/main" id="{1910A539-4BCB-4A24-BE17-3AE3B522529E}"/>
              </a:ext>
            </a:extLst>
          </p:cNvPr>
          <p:cNvCxnSpPr>
            <a:cxnSpLocks/>
          </p:cNvCxnSpPr>
          <p:nvPr/>
        </p:nvCxnSpPr>
        <p:spPr>
          <a:xfrm flipV="1">
            <a:off x="735068" y="5253075"/>
            <a:ext cx="1767395" cy="1"/>
          </a:xfrm>
          <a:prstGeom prst="line">
            <a:avLst/>
          </a:prstGeom>
          <a:noFill/>
          <a:ln w="28575" cap="flat" cmpd="sng" algn="ctr">
            <a:solidFill>
              <a:sysClr val="windowText" lastClr="000000"/>
            </a:solidFill>
            <a:prstDash val="lgDashDot"/>
            <a:miter lim="800000"/>
          </a:ln>
          <a:effectLst/>
        </p:spPr>
      </p:cxnSp>
      <p:pic>
        <p:nvPicPr>
          <p:cNvPr id="64" name="Kuva 63">
            <a:extLst>
              <a:ext uri="{FF2B5EF4-FFF2-40B4-BE49-F238E27FC236}">
                <a16:creationId xmlns:a16="http://schemas.microsoft.com/office/drawing/2014/main" id="{61870DE8-F9D2-40A7-BB09-CD8B5563CC0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97507" y="4193218"/>
            <a:ext cx="135731" cy="535781"/>
          </a:xfrm>
          <a:prstGeom prst="rect">
            <a:avLst/>
          </a:prstGeom>
        </p:spPr>
      </p:pic>
      <p:grpSp>
        <p:nvGrpSpPr>
          <p:cNvPr id="65" name="Group 4560">
            <a:extLst>
              <a:ext uri="{FF2B5EF4-FFF2-40B4-BE49-F238E27FC236}">
                <a16:creationId xmlns:a16="http://schemas.microsoft.com/office/drawing/2014/main" id="{F306ACBD-8EFF-4B8E-B1CA-EA7D7708DC06}"/>
              </a:ext>
            </a:extLst>
          </p:cNvPr>
          <p:cNvGrpSpPr/>
          <p:nvPr/>
        </p:nvGrpSpPr>
        <p:grpSpPr>
          <a:xfrm>
            <a:off x="1057354" y="2332653"/>
            <a:ext cx="671737" cy="2898220"/>
            <a:chOff x="827584" y="1772816"/>
            <a:chExt cx="895649" cy="4032448"/>
          </a:xfrm>
          <a:gradFill>
            <a:gsLst>
              <a:gs pos="0">
                <a:srgbClr val="4472C4"/>
              </a:gs>
              <a:gs pos="35000">
                <a:srgbClr val="4472C4">
                  <a:lumMod val="0"/>
                  <a:lumOff val="100000"/>
                </a:srgbClr>
              </a:gs>
              <a:gs pos="100000">
                <a:srgbClr val="4472C4">
                  <a:lumMod val="100000"/>
                </a:srgbClr>
              </a:gs>
            </a:gsLst>
            <a:lin ang="0" scaled="0"/>
          </a:gradFill>
        </p:grpSpPr>
        <p:sp>
          <p:nvSpPr>
            <p:cNvPr id="71" name="Rectangle 4554">
              <a:extLst>
                <a:ext uri="{FF2B5EF4-FFF2-40B4-BE49-F238E27FC236}">
                  <a16:creationId xmlns:a16="http://schemas.microsoft.com/office/drawing/2014/main" id="{4D315EB6-0FF1-444A-B3B4-9FBEB135C1D9}"/>
                </a:ext>
              </a:extLst>
            </p:cNvPr>
            <p:cNvSpPr/>
            <p:nvPr/>
          </p:nvSpPr>
          <p:spPr>
            <a:xfrm>
              <a:off x="827584" y="1772816"/>
              <a:ext cx="895649" cy="4032448"/>
            </a:xfrm>
            <a:prstGeom prst="rect">
              <a:avLst/>
            </a:prstGeom>
            <a:gradFill>
              <a:gsLst>
                <a:gs pos="0">
                  <a:srgbClr val="4472C4"/>
                </a:gs>
                <a:gs pos="48000">
                  <a:srgbClr val="4472C4">
                    <a:lumMod val="40000"/>
                    <a:lumOff val="60000"/>
                  </a:srgbClr>
                </a:gs>
                <a:gs pos="100000">
                  <a:srgbClr val="4472C4">
                    <a:lumMod val="100000"/>
                  </a:srgbClr>
                </a:gs>
              </a:gsLst>
              <a:lin ang="0" scaled="0"/>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cxnSp>
          <p:nvCxnSpPr>
            <p:cNvPr id="72" name="Straight Connector 4556">
              <a:extLst>
                <a:ext uri="{FF2B5EF4-FFF2-40B4-BE49-F238E27FC236}">
                  <a16:creationId xmlns:a16="http://schemas.microsoft.com/office/drawing/2014/main" id="{B9758CFD-8A63-49A9-8A59-07A2F8BDD87F}"/>
                </a:ext>
              </a:extLst>
            </p:cNvPr>
            <p:cNvCxnSpPr/>
            <p:nvPr/>
          </p:nvCxnSpPr>
          <p:spPr>
            <a:xfrm>
              <a:off x="827584" y="1772816"/>
              <a:ext cx="0" cy="4032448"/>
            </a:xfrm>
            <a:prstGeom prst="line">
              <a:avLst/>
            </a:prstGeom>
            <a:grpFill/>
            <a:ln w="6350" cap="flat" cmpd="sng" algn="ctr">
              <a:solidFill>
                <a:srgbClr val="44546A"/>
              </a:solidFill>
              <a:prstDash val="solid"/>
              <a:miter lim="800000"/>
            </a:ln>
            <a:effectLst/>
          </p:spPr>
        </p:cxnSp>
        <p:cxnSp>
          <p:nvCxnSpPr>
            <p:cNvPr id="73" name="Straight Connector 4557">
              <a:extLst>
                <a:ext uri="{FF2B5EF4-FFF2-40B4-BE49-F238E27FC236}">
                  <a16:creationId xmlns:a16="http://schemas.microsoft.com/office/drawing/2014/main" id="{8FDE18AA-27E5-42B0-96F6-21D62BB91C2C}"/>
                </a:ext>
              </a:extLst>
            </p:cNvPr>
            <p:cNvCxnSpPr/>
            <p:nvPr/>
          </p:nvCxnSpPr>
          <p:spPr>
            <a:xfrm>
              <a:off x="1723233" y="1772816"/>
              <a:ext cx="0" cy="4032448"/>
            </a:xfrm>
            <a:prstGeom prst="line">
              <a:avLst/>
            </a:prstGeom>
            <a:grpFill/>
            <a:ln w="6350" cap="flat" cmpd="sng" algn="ctr">
              <a:solidFill>
                <a:srgbClr val="44546A"/>
              </a:solidFill>
              <a:prstDash val="solid"/>
              <a:miter lim="800000"/>
            </a:ln>
            <a:effectLst/>
          </p:spPr>
        </p:cxnSp>
      </p:grpSp>
      <p:sp>
        <p:nvSpPr>
          <p:cNvPr id="74" name="Suorakulmio 73">
            <a:extLst>
              <a:ext uri="{FF2B5EF4-FFF2-40B4-BE49-F238E27FC236}">
                <a16:creationId xmlns:a16="http://schemas.microsoft.com/office/drawing/2014/main" id="{48BF191B-3607-4BEA-8CAE-4324AE88D539}"/>
              </a:ext>
            </a:extLst>
          </p:cNvPr>
          <p:cNvSpPr/>
          <p:nvPr/>
        </p:nvSpPr>
        <p:spPr>
          <a:xfrm>
            <a:off x="926620" y="3206984"/>
            <a:ext cx="930244" cy="1711104"/>
          </a:xfrm>
          <a:prstGeom prst="rect">
            <a:avLst/>
          </a:prstGeom>
          <a:gradFill>
            <a:gsLst>
              <a:gs pos="61950">
                <a:srgbClr val="B4B2B2"/>
              </a:gs>
              <a:gs pos="33000">
                <a:srgbClr val="A5A1A1">
                  <a:alpha val="45000"/>
                </a:srgbClr>
              </a:gs>
              <a:gs pos="0">
                <a:sysClr val="windowText" lastClr="000000">
                  <a:lumMod val="50000"/>
                  <a:lumOff val="50000"/>
                </a:sysClr>
              </a:gs>
              <a:gs pos="83000">
                <a:sysClr val="window" lastClr="FFFFFF">
                  <a:lumMod val="75000"/>
                  <a:alpha val="51000"/>
                </a:sysClr>
              </a:gs>
              <a:gs pos="99000">
                <a:sysClr val="windowText" lastClr="000000">
                  <a:lumMod val="50000"/>
                  <a:lumOff val="50000"/>
                </a:sysClr>
              </a:gs>
            </a:gsLst>
            <a:lin ang="0" scaled="0"/>
          </a:gradFill>
          <a:ln w="12700" cap="flat" cmpd="sng" algn="ctr">
            <a:solidFill>
              <a:srgbClr val="4472C4">
                <a:shade val="50000"/>
                <a:alpha val="22000"/>
              </a:srgbClr>
            </a:solidFill>
            <a:prstDash val="solid"/>
            <a:miter lim="800000"/>
          </a:ln>
          <a:effectLst/>
        </p:spPr>
        <p:txBody>
          <a:bodyPr rtlCol="0" anchor="ctr"/>
          <a:lstStyle/>
          <a:p>
            <a:pPr algn="ctr">
              <a:defRPr/>
            </a:pPr>
            <a:endParaRPr lang="fi-FI" sz="1350" kern="0">
              <a:solidFill>
                <a:prstClr val="white"/>
              </a:solidFill>
              <a:latin typeface="Calibri" panose="020F0502020204030204"/>
            </a:endParaRPr>
          </a:p>
        </p:txBody>
      </p:sp>
      <p:grpSp>
        <p:nvGrpSpPr>
          <p:cNvPr id="78" name="Ryhmä 77">
            <a:extLst>
              <a:ext uri="{FF2B5EF4-FFF2-40B4-BE49-F238E27FC236}">
                <a16:creationId xmlns:a16="http://schemas.microsoft.com/office/drawing/2014/main" id="{730A334E-AB12-44D0-9AF0-53B52C4D26CF}"/>
              </a:ext>
            </a:extLst>
          </p:cNvPr>
          <p:cNvGrpSpPr/>
          <p:nvPr/>
        </p:nvGrpSpPr>
        <p:grpSpPr>
          <a:xfrm>
            <a:off x="1740750" y="4930432"/>
            <a:ext cx="546148" cy="250766"/>
            <a:chOff x="3384110" y="5536749"/>
            <a:chExt cx="728197" cy="334354"/>
          </a:xfrm>
        </p:grpSpPr>
        <p:cxnSp>
          <p:nvCxnSpPr>
            <p:cNvPr id="79" name="Straight Connector 10">
              <a:extLst>
                <a:ext uri="{FF2B5EF4-FFF2-40B4-BE49-F238E27FC236}">
                  <a16:creationId xmlns:a16="http://schemas.microsoft.com/office/drawing/2014/main" id="{652BE81B-FE52-43E1-BEEF-EE846B133477}"/>
                </a:ext>
              </a:extLst>
            </p:cNvPr>
            <p:cNvCxnSpPr/>
            <p:nvPr/>
          </p:nvCxnSpPr>
          <p:spPr>
            <a:xfrm>
              <a:off x="3388209" y="5536749"/>
              <a:ext cx="0" cy="334354"/>
            </a:xfrm>
            <a:prstGeom prst="line">
              <a:avLst/>
            </a:prstGeom>
            <a:noFill/>
            <a:ln w="19050" cap="flat" cmpd="sng" algn="ctr">
              <a:solidFill>
                <a:srgbClr val="FF0000"/>
              </a:solidFill>
              <a:prstDash val="solid"/>
              <a:miter lim="800000"/>
            </a:ln>
            <a:effectLst/>
          </p:spPr>
        </p:cxnSp>
        <p:cxnSp>
          <p:nvCxnSpPr>
            <p:cNvPr id="80" name="Straight Connector 11">
              <a:extLst>
                <a:ext uri="{FF2B5EF4-FFF2-40B4-BE49-F238E27FC236}">
                  <a16:creationId xmlns:a16="http://schemas.microsoft.com/office/drawing/2014/main" id="{4E533C40-3411-4035-9CF6-31EF1BBE6B3F}"/>
                </a:ext>
              </a:extLst>
            </p:cNvPr>
            <p:cNvCxnSpPr/>
            <p:nvPr/>
          </p:nvCxnSpPr>
          <p:spPr>
            <a:xfrm>
              <a:off x="3384110" y="5546060"/>
              <a:ext cx="728197" cy="0"/>
            </a:xfrm>
            <a:prstGeom prst="line">
              <a:avLst/>
            </a:prstGeom>
            <a:noFill/>
            <a:ln w="19050" cap="flat" cmpd="sng" algn="ctr">
              <a:solidFill>
                <a:srgbClr val="FF0000"/>
              </a:solidFill>
              <a:prstDash val="solid"/>
              <a:miter lim="800000"/>
            </a:ln>
            <a:effectLst/>
          </p:spPr>
        </p:cxnSp>
      </p:grpSp>
      <p:sp>
        <p:nvSpPr>
          <p:cNvPr id="7" name="Tekstiruutu 6">
            <a:extLst>
              <a:ext uri="{FF2B5EF4-FFF2-40B4-BE49-F238E27FC236}">
                <a16:creationId xmlns:a16="http://schemas.microsoft.com/office/drawing/2014/main" id="{71A3230A-403E-4ADA-B3BD-6B240FF6DB4A}"/>
              </a:ext>
            </a:extLst>
          </p:cNvPr>
          <p:cNvSpPr txBox="1"/>
          <p:nvPr/>
        </p:nvSpPr>
        <p:spPr>
          <a:xfrm>
            <a:off x="848392" y="3024953"/>
            <a:ext cx="1185863" cy="300082"/>
          </a:xfrm>
          <a:prstGeom prst="rect">
            <a:avLst/>
          </a:prstGeom>
          <a:noFill/>
        </p:spPr>
        <p:txBody>
          <a:bodyPr wrap="square" rtlCol="0">
            <a:spAutoFit/>
          </a:bodyPr>
          <a:lstStyle/>
          <a:p>
            <a:r>
              <a:rPr lang="fi-FI" sz="1350">
                <a:solidFill>
                  <a:srgbClr val="FF0000"/>
                </a:solidFill>
                <a:latin typeface="Arial"/>
              </a:rPr>
              <a:t>##########</a:t>
            </a:r>
          </a:p>
        </p:txBody>
      </p:sp>
    </p:spTree>
    <p:custDataLst>
      <p:tags r:id="rId1"/>
    </p:custDataLst>
    <p:extLst>
      <p:ext uri="{BB962C8B-B14F-4D97-AF65-F5344CB8AC3E}">
        <p14:creationId xmlns:p14="http://schemas.microsoft.com/office/powerpoint/2010/main" val="28945179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ppt_x"/>
                                          </p:val>
                                        </p:tav>
                                        <p:tav tm="100000">
                                          <p:val>
                                            <p:strVal val="#ppt_x"/>
                                          </p:val>
                                        </p:tav>
                                      </p:tavLst>
                                    </p:anim>
                                    <p:anim calcmode="lin" valueType="num">
                                      <p:cBhvr additive="base">
                                        <p:cTn id="12" dur="5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2" presetClass="entr" presetSubtype="3"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2" presetClass="entr" presetSubtype="3"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500" fill="hold"/>
                                        <p:tgtEl>
                                          <p:spTgt spid="50"/>
                                        </p:tgtEl>
                                        <p:attrNameLst>
                                          <p:attrName>ppt_x</p:attrName>
                                        </p:attrNameLst>
                                      </p:cBhvr>
                                      <p:tavLst>
                                        <p:tav tm="0">
                                          <p:val>
                                            <p:strVal val="1+#ppt_w/2"/>
                                          </p:val>
                                        </p:tav>
                                        <p:tav tm="100000">
                                          <p:val>
                                            <p:strVal val="#ppt_x"/>
                                          </p:val>
                                        </p:tav>
                                      </p:tavLst>
                                    </p:anim>
                                    <p:anim calcmode="lin" valueType="num">
                                      <p:cBhvr additive="base">
                                        <p:cTn id="29" dur="500" fill="hold"/>
                                        <p:tgtEl>
                                          <p:spTgt spid="50"/>
                                        </p:tgtEl>
                                        <p:attrNameLst>
                                          <p:attrName>ppt_y</p:attrName>
                                        </p:attrNameLst>
                                      </p:cBhvr>
                                      <p:tavLst>
                                        <p:tav tm="0">
                                          <p:val>
                                            <p:strVal val="0-#ppt_h/2"/>
                                          </p:val>
                                        </p:tav>
                                        <p:tav tm="100000">
                                          <p:val>
                                            <p:strVal val="#ppt_y"/>
                                          </p:val>
                                        </p:tav>
                                      </p:tavLst>
                                    </p:anim>
                                  </p:childTnLst>
                                </p:cTn>
                              </p:par>
                            </p:childTnLst>
                          </p:cTn>
                        </p:par>
                        <p:par>
                          <p:cTn id="30" fill="hold">
                            <p:stCondLst>
                              <p:cond delay="1000"/>
                            </p:stCondLst>
                            <p:childTnLst>
                              <p:par>
                                <p:cTn id="31" presetID="2" presetClass="entr" presetSubtype="3"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additive="base">
                                        <p:cTn id="33" dur="500" fill="hold"/>
                                        <p:tgtEl>
                                          <p:spTgt spid="61"/>
                                        </p:tgtEl>
                                        <p:attrNameLst>
                                          <p:attrName>ppt_x</p:attrName>
                                        </p:attrNameLst>
                                      </p:cBhvr>
                                      <p:tavLst>
                                        <p:tav tm="0">
                                          <p:val>
                                            <p:strVal val="1+#ppt_w/2"/>
                                          </p:val>
                                        </p:tav>
                                        <p:tav tm="100000">
                                          <p:val>
                                            <p:strVal val="#ppt_x"/>
                                          </p:val>
                                        </p:tav>
                                      </p:tavLst>
                                    </p:anim>
                                    <p:anim calcmode="lin" valueType="num">
                                      <p:cBhvr additive="base">
                                        <p:cTn id="34" dur="500" fill="hold"/>
                                        <p:tgtEl>
                                          <p:spTgt spid="61"/>
                                        </p:tgtEl>
                                        <p:attrNameLst>
                                          <p:attrName>ppt_y</p:attrName>
                                        </p:attrNameLst>
                                      </p:cBhvr>
                                      <p:tavLst>
                                        <p:tav tm="0">
                                          <p:val>
                                            <p:strVal val="0-#ppt_h/2"/>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fill="hold"/>
                                        <p:tgtEl>
                                          <p:spTgt spid="45"/>
                                        </p:tgtEl>
                                        <p:attrNameLst>
                                          <p:attrName>ppt_x</p:attrName>
                                        </p:attrNameLst>
                                      </p:cBhvr>
                                      <p:tavLst>
                                        <p:tav tm="0">
                                          <p:val>
                                            <p:strVal val="#ppt_x"/>
                                          </p:val>
                                        </p:tav>
                                        <p:tav tm="100000">
                                          <p:val>
                                            <p:strVal val="#ppt_x"/>
                                          </p:val>
                                        </p:tav>
                                      </p:tavLst>
                                    </p:anim>
                                    <p:anim calcmode="lin" valueType="num">
                                      <p:cBhvr additive="base">
                                        <p:cTn id="39" dur="500" fill="hold"/>
                                        <p:tgtEl>
                                          <p:spTgt spid="45"/>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ppt_x"/>
                                          </p:val>
                                        </p:tav>
                                        <p:tav tm="100000">
                                          <p:val>
                                            <p:strVal val="#ppt_x"/>
                                          </p:val>
                                        </p:tav>
                                      </p:tavLst>
                                    </p:anim>
                                    <p:anim calcmode="lin" valueType="num">
                                      <p:cBhvr additive="base">
                                        <p:cTn id="4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7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childTnLst>
                                </p:cTn>
                              </p:par>
                              <p:par>
                                <p:cTn id="58" presetID="2" presetClass="entr" presetSubtype="1"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fill="hold"/>
                                        <p:tgtEl>
                                          <p:spTgt spid="7"/>
                                        </p:tgtEl>
                                        <p:attrNameLst>
                                          <p:attrName>ppt_x</p:attrName>
                                        </p:attrNameLst>
                                      </p:cBhvr>
                                      <p:tavLst>
                                        <p:tav tm="0">
                                          <p:val>
                                            <p:strVal val="#ppt_x"/>
                                          </p:val>
                                        </p:tav>
                                        <p:tav tm="100000">
                                          <p:val>
                                            <p:strVal val="#ppt_x"/>
                                          </p:val>
                                        </p:tav>
                                      </p:tavLst>
                                    </p:anim>
                                    <p:anim calcmode="lin" valueType="num">
                                      <p:cBhvr additive="base">
                                        <p:cTn id="6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4" grpId="0"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uora yhdysviiva 65">
            <a:extLst>
              <a:ext uri="{FF2B5EF4-FFF2-40B4-BE49-F238E27FC236}">
                <a16:creationId xmlns:a16="http://schemas.microsoft.com/office/drawing/2014/main" id="{57953AB5-0FA5-4996-BE62-E29E254DF077}"/>
              </a:ext>
            </a:extLst>
          </p:cNvPr>
          <p:cNvCxnSpPr>
            <a:cxnSpLocks/>
          </p:cNvCxnSpPr>
          <p:nvPr/>
        </p:nvCxnSpPr>
        <p:spPr>
          <a:xfrm flipH="1">
            <a:off x="834189" y="4681795"/>
            <a:ext cx="2777860"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3" name="Suora yhdysviiva 2">
            <a:extLst>
              <a:ext uri="{FF2B5EF4-FFF2-40B4-BE49-F238E27FC236}">
                <a16:creationId xmlns:a16="http://schemas.microsoft.com/office/drawing/2014/main" id="{FD398E5F-FD31-4334-BAE0-C340F6B911E3}"/>
              </a:ext>
            </a:extLst>
          </p:cNvPr>
          <p:cNvCxnSpPr>
            <a:cxnSpLocks/>
          </p:cNvCxnSpPr>
          <p:nvPr/>
        </p:nvCxnSpPr>
        <p:spPr>
          <a:xfrm flipH="1">
            <a:off x="830179" y="4152582"/>
            <a:ext cx="2770147"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980980" y="3643421"/>
            <a:ext cx="919988" cy="574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prstClr val="white"/>
              </a:solidFill>
              <a:latin typeface="Arial"/>
            </a:endParaRPr>
          </a:p>
        </p:txBody>
      </p:sp>
      <p:sp>
        <p:nvSpPr>
          <p:cNvPr id="24" name="Title 1"/>
          <p:cNvSpPr>
            <a:spLocks noGrp="1"/>
          </p:cNvSpPr>
          <p:nvPr>
            <p:ph type="title"/>
          </p:nvPr>
        </p:nvSpPr>
        <p:spPr>
          <a:xfrm>
            <a:off x="563091" y="395557"/>
            <a:ext cx="7707451" cy="864413"/>
          </a:xfrm>
        </p:spPr>
        <p:txBody>
          <a:bodyPr>
            <a:normAutofit/>
          </a:bodyPr>
          <a:lstStyle/>
          <a:p>
            <a:r>
              <a:rPr lang="et-EE" dirty="0"/>
              <a:t>Korstna läbiviikude tulekindlus</a:t>
            </a:r>
            <a:endParaRPr lang="fi-FI" dirty="0"/>
          </a:p>
        </p:txBody>
      </p:sp>
      <p:sp>
        <p:nvSpPr>
          <p:cNvPr id="65" name="Content Placeholder 2">
            <a:extLst>
              <a:ext uri="{FF2B5EF4-FFF2-40B4-BE49-F238E27FC236}">
                <a16:creationId xmlns:a16="http://schemas.microsoft.com/office/drawing/2014/main" id="{E6C97913-636C-4CAB-87F7-79581F4462A9}"/>
              </a:ext>
            </a:extLst>
          </p:cNvPr>
          <p:cNvSpPr>
            <a:spLocks noGrp="1"/>
          </p:cNvSpPr>
          <p:nvPr>
            <p:ph sz="half" idx="2"/>
          </p:nvPr>
        </p:nvSpPr>
        <p:spPr>
          <a:xfrm>
            <a:off x="4233672" y="1408176"/>
            <a:ext cx="4391713" cy="4508127"/>
          </a:xfrm>
        </p:spPr>
        <p:txBody>
          <a:bodyPr>
            <a:normAutofit fontScale="92500" lnSpcReduction="20000"/>
          </a:bodyPr>
          <a:lstStyle/>
          <a:p>
            <a:pPr marL="385763" indent="-385763">
              <a:buFont typeface="+mj-lt"/>
              <a:buAutoNum type="arabicPeriod"/>
            </a:pPr>
            <a:r>
              <a:rPr lang="fi-FI" sz="2000" dirty="0" err="1"/>
              <a:t>Tasanduskiht</a:t>
            </a:r>
            <a:r>
              <a:rPr lang="fi-FI" sz="2000" dirty="0"/>
              <a:t> </a:t>
            </a:r>
            <a:r>
              <a:rPr lang="fi-FI" sz="2000" dirty="0" err="1"/>
              <a:t>või</a:t>
            </a:r>
            <a:r>
              <a:rPr lang="fi-FI" sz="2000" dirty="0"/>
              <a:t> </a:t>
            </a:r>
            <a:r>
              <a:rPr lang="fi-FI" sz="2000" dirty="0" err="1"/>
              <a:t>krohv</a:t>
            </a:r>
            <a:r>
              <a:rPr lang="fi-FI" sz="2000" dirty="0"/>
              <a:t> </a:t>
            </a:r>
            <a:r>
              <a:rPr lang="fi-FI" sz="2000" dirty="0" err="1"/>
              <a:t>peaks</a:t>
            </a:r>
            <a:r>
              <a:rPr lang="fi-FI" sz="2000" dirty="0"/>
              <a:t> olema </a:t>
            </a:r>
            <a:r>
              <a:rPr lang="fi-FI" sz="2000" dirty="0" err="1"/>
              <a:t>isolatsiooni</a:t>
            </a:r>
            <a:r>
              <a:rPr lang="fi-FI" sz="2000" dirty="0"/>
              <a:t> juures, </a:t>
            </a:r>
            <a:r>
              <a:rPr lang="fi-FI" sz="2000" dirty="0" err="1"/>
              <a:t>kuid</a:t>
            </a:r>
            <a:r>
              <a:rPr lang="fi-FI" sz="2000" dirty="0"/>
              <a:t> </a:t>
            </a:r>
            <a:r>
              <a:rPr lang="fi-FI" sz="2000" dirty="0" err="1"/>
              <a:t>soovitatav</a:t>
            </a:r>
            <a:r>
              <a:rPr lang="fi-FI" sz="2000" dirty="0"/>
              <a:t> on </a:t>
            </a:r>
            <a:r>
              <a:rPr lang="fi-FI" sz="2000" dirty="0" err="1"/>
              <a:t>seda</a:t>
            </a:r>
            <a:r>
              <a:rPr lang="fi-FI" sz="2000" dirty="0"/>
              <a:t> </a:t>
            </a:r>
            <a:r>
              <a:rPr lang="fi-FI" sz="2000" dirty="0" err="1"/>
              <a:t>teha</a:t>
            </a:r>
            <a:r>
              <a:rPr lang="fi-FI" sz="2000" dirty="0"/>
              <a:t> </a:t>
            </a:r>
            <a:r>
              <a:rPr lang="fi-FI" sz="2000" dirty="0" err="1"/>
              <a:t>kuni</a:t>
            </a:r>
            <a:r>
              <a:rPr lang="fi-FI" sz="2000" dirty="0"/>
              <a:t> </a:t>
            </a:r>
            <a:r>
              <a:rPr lang="et-EE" sz="2000" dirty="0"/>
              <a:t>katusekatteni.</a:t>
            </a:r>
            <a:endParaRPr lang="fi-FI" sz="2000" dirty="0"/>
          </a:p>
          <a:p>
            <a:pPr marL="385763" indent="-385763">
              <a:buFont typeface="+mj-lt"/>
              <a:buAutoNum type="arabicPeriod"/>
            </a:pPr>
            <a:r>
              <a:rPr lang="et-EE" sz="2000" dirty="0"/>
              <a:t>Korstna isolatsioonipiirkonnas võib kasutada ainult </a:t>
            </a:r>
            <a:r>
              <a:rPr lang="fi-FI" sz="2000" dirty="0"/>
              <a:t>A1-</a:t>
            </a:r>
            <a:r>
              <a:rPr lang="et-EE" sz="2000" dirty="0"/>
              <a:t>tulekindlusklassi materjale või korstna tootja poolt heaks kiidetud lahendusi.</a:t>
            </a:r>
            <a:endParaRPr lang="fi-FI" sz="2000" dirty="0"/>
          </a:p>
          <a:p>
            <a:pPr marL="385763" indent="-385763">
              <a:buFont typeface="+mj-lt"/>
              <a:buAutoNum type="arabicPeriod"/>
            </a:pPr>
            <a:r>
              <a:rPr lang="et-EE" sz="2000" dirty="0"/>
              <a:t>Erinevate korstnatüüpide isolatsioonikihi paksus on erinev. Väikemajade </a:t>
            </a:r>
            <a:r>
              <a:rPr lang="et-EE" sz="2000" dirty="0" err="1"/>
              <a:t>telliskorstendel</a:t>
            </a:r>
            <a:r>
              <a:rPr lang="et-EE" sz="2000" dirty="0"/>
              <a:t> on see üldiselt </a:t>
            </a:r>
            <a:r>
              <a:rPr lang="fi-FI" sz="2000" dirty="0"/>
              <a:t>120 mm.</a:t>
            </a:r>
          </a:p>
          <a:p>
            <a:pPr marL="385763" indent="-385763">
              <a:buFont typeface="+mj-lt"/>
              <a:buAutoNum type="arabicPeriod"/>
            </a:pPr>
            <a:r>
              <a:rPr lang="et-EE" sz="2000" dirty="0"/>
              <a:t>Tehases toodetud </a:t>
            </a:r>
            <a:r>
              <a:rPr lang="et-EE" sz="2000" dirty="0" err="1"/>
              <a:t>teraskorstende</a:t>
            </a:r>
            <a:r>
              <a:rPr lang="et-EE" sz="2000" dirty="0"/>
              <a:t> isolatsioonikiht võib olla väiksem. Vaata järgi korstna projektist ja tootja paigaldusjuhistest.</a:t>
            </a:r>
            <a:endParaRPr lang="fi-FI" sz="2000" dirty="0"/>
          </a:p>
          <a:p>
            <a:pPr marL="385763" indent="-385763">
              <a:buFont typeface="+mj-lt"/>
              <a:buAutoNum type="arabicPeriod"/>
            </a:pPr>
            <a:r>
              <a:rPr lang="et-EE" sz="2000" dirty="0"/>
              <a:t>Korstna aurutõkkena saab kasutada ainult kuumust kestvat sertifitseeritud </a:t>
            </a:r>
            <a:r>
              <a:rPr lang="et-EE" sz="2000" dirty="0" err="1"/>
              <a:t>teipi</a:t>
            </a:r>
            <a:r>
              <a:rPr lang="fi-FI" sz="2000" dirty="0"/>
              <a:t>.</a:t>
            </a:r>
            <a:endParaRPr lang="fi-FI" sz="2000" dirty="0">
              <a:cs typeface="Arial"/>
            </a:endParaRPr>
          </a:p>
          <a:p>
            <a:pPr marL="385763" indent="-385763">
              <a:buFont typeface="+mj-lt"/>
              <a:buAutoNum type="arabicPeriod"/>
            </a:pPr>
            <a:endParaRPr lang="fi-FI" sz="2000" dirty="0"/>
          </a:p>
          <a:p>
            <a:pPr marL="385763" indent="-385763">
              <a:buFont typeface="+mj-lt"/>
              <a:buAutoNum type="arabicPeriod"/>
            </a:pPr>
            <a:endParaRPr lang="fi-FI" dirty="0"/>
          </a:p>
        </p:txBody>
      </p:sp>
      <p:grpSp>
        <p:nvGrpSpPr>
          <p:cNvPr id="162" name="Ryhmä 161">
            <a:extLst>
              <a:ext uri="{FF2B5EF4-FFF2-40B4-BE49-F238E27FC236}">
                <a16:creationId xmlns:a16="http://schemas.microsoft.com/office/drawing/2014/main" id="{CCBDD96B-F6F7-4AB8-93C7-3545285A222C}"/>
              </a:ext>
            </a:extLst>
          </p:cNvPr>
          <p:cNvGrpSpPr/>
          <p:nvPr/>
        </p:nvGrpSpPr>
        <p:grpSpPr>
          <a:xfrm>
            <a:off x="876219" y="2322172"/>
            <a:ext cx="1056223" cy="2881745"/>
            <a:chOff x="9185403" y="766529"/>
            <a:chExt cx="1408297" cy="3842326"/>
          </a:xfrm>
        </p:grpSpPr>
        <p:sp>
          <p:nvSpPr>
            <p:cNvPr id="164" name="Suorakulmio 163">
              <a:extLst>
                <a:ext uri="{FF2B5EF4-FFF2-40B4-BE49-F238E27FC236}">
                  <a16:creationId xmlns:a16="http://schemas.microsoft.com/office/drawing/2014/main" id="{08E1073F-6FB4-46F3-8B9C-03BD2E1BCA0B}"/>
                </a:ext>
              </a:extLst>
            </p:cNvPr>
            <p:cNvSpPr/>
            <p:nvPr/>
          </p:nvSpPr>
          <p:spPr>
            <a:xfrm>
              <a:off x="9187031" y="779929"/>
              <a:ext cx="1403873" cy="3813586"/>
            </a:xfrm>
            <a:prstGeom prst="rect">
              <a:avLst/>
            </a:prstGeom>
            <a:solidFill>
              <a:sysClr val="window" lastClr="FFFFFF">
                <a:lumMod val="75000"/>
              </a:sysClr>
            </a:solidFill>
            <a:ln w="12700" cap="flat" cmpd="sng" algn="ctr">
              <a:noFill/>
              <a:prstDash val="solid"/>
              <a:miter lim="800000"/>
            </a:ln>
            <a:effectLst/>
          </p:spPr>
          <p:txBody>
            <a:bodyPr rtlCol="0" anchor="ctr"/>
            <a:lstStyle/>
            <a:p>
              <a:pPr algn="ctr">
                <a:defRPr/>
              </a:pPr>
              <a:endParaRPr lang="fi-FI" sz="1350" kern="0">
                <a:solidFill>
                  <a:prstClr val="white"/>
                </a:solidFill>
                <a:latin typeface="Calibri" panose="020F0502020204030204"/>
              </a:endParaRPr>
            </a:p>
          </p:txBody>
        </p:sp>
        <p:sp>
          <p:nvSpPr>
            <p:cNvPr id="165" name="Rectangle 38">
              <a:extLst>
                <a:ext uri="{FF2B5EF4-FFF2-40B4-BE49-F238E27FC236}">
                  <a16:creationId xmlns:a16="http://schemas.microsoft.com/office/drawing/2014/main" id="{10222B7F-9149-465F-923E-708E2B52C1F1}"/>
                </a:ext>
              </a:extLst>
            </p:cNvPr>
            <p:cNvSpPr/>
            <p:nvPr/>
          </p:nvSpPr>
          <p:spPr>
            <a:xfrm>
              <a:off x="10147428" y="4403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66" name="Rectangle 39">
              <a:extLst>
                <a:ext uri="{FF2B5EF4-FFF2-40B4-BE49-F238E27FC236}">
                  <a16:creationId xmlns:a16="http://schemas.microsoft.com/office/drawing/2014/main" id="{493E8F28-DF93-49A6-A8DA-8F32BC2206F2}"/>
                </a:ext>
              </a:extLst>
            </p:cNvPr>
            <p:cNvSpPr/>
            <p:nvPr/>
          </p:nvSpPr>
          <p:spPr>
            <a:xfrm>
              <a:off x="9185403" y="4403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67" name="Rectangle 42">
              <a:extLst>
                <a:ext uri="{FF2B5EF4-FFF2-40B4-BE49-F238E27FC236}">
                  <a16:creationId xmlns:a16="http://schemas.microsoft.com/office/drawing/2014/main" id="{EE921E4E-BBAB-4865-B5BE-F5BC86B6DF57}"/>
                </a:ext>
              </a:extLst>
            </p:cNvPr>
            <p:cNvSpPr/>
            <p:nvPr/>
          </p:nvSpPr>
          <p:spPr>
            <a:xfrm>
              <a:off x="9185403" y="4161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68" name="Rectangle 43">
              <a:extLst>
                <a:ext uri="{FF2B5EF4-FFF2-40B4-BE49-F238E27FC236}">
                  <a16:creationId xmlns:a16="http://schemas.microsoft.com/office/drawing/2014/main" id="{A2DF750F-6F4E-4854-A270-443FBBE57009}"/>
                </a:ext>
              </a:extLst>
            </p:cNvPr>
            <p:cNvSpPr/>
            <p:nvPr/>
          </p:nvSpPr>
          <p:spPr>
            <a:xfrm>
              <a:off x="9664789" y="4161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69" name="Rectangle 38">
              <a:extLst>
                <a:ext uri="{FF2B5EF4-FFF2-40B4-BE49-F238E27FC236}">
                  <a16:creationId xmlns:a16="http://schemas.microsoft.com/office/drawing/2014/main" id="{3828CA0F-B2DC-4D5A-9031-47F4B0577877}"/>
                </a:ext>
              </a:extLst>
            </p:cNvPr>
            <p:cNvSpPr/>
            <p:nvPr/>
          </p:nvSpPr>
          <p:spPr>
            <a:xfrm>
              <a:off x="10147924" y="3918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0" name="Rectangle 39">
              <a:extLst>
                <a:ext uri="{FF2B5EF4-FFF2-40B4-BE49-F238E27FC236}">
                  <a16:creationId xmlns:a16="http://schemas.microsoft.com/office/drawing/2014/main" id="{5E23D38E-AB53-4C8D-96C5-E219815FE855}"/>
                </a:ext>
              </a:extLst>
            </p:cNvPr>
            <p:cNvSpPr/>
            <p:nvPr/>
          </p:nvSpPr>
          <p:spPr>
            <a:xfrm>
              <a:off x="9185899" y="3918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1" name="Rectangle 42">
              <a:extLst>
                <a:ext uri="{FF2B5EF4-FFF2-40B4-BE49-F238E27FC236}">
                  <a16:creationId xmlns:a16="http://schemas.microsoft.com/office/drawing/2014/main" id="{A61FCE2D-3812-4F45-82FD-0850D78AD43E}"/>
                </a:ext>
              </a:extLst>
            </p:cNvPr>
            <p:cNvSpPr/>
            <p:nvPr/>
          </p:nvSpPr>
          <p:spPr>
            <a:xfrm>
              <a:off x="9185899" y="3676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2" name="Rectangle 43">
              <a:extLst>
                <a:ext uri="{FF2B5EF4-FFF2-40B4-BE49-F238E27FC236}">
                  <a16:creationId xmlns:a16="http://schemas.microsoft.com/office/drawing/2014/main" id="{4309B99A-8FBF-410D-B822-13C31CA98DA6}"/>
                </a:ext>
              </a:extLst>
            </p:cNvPr>
            <p:cNvSpPr/>
            <p:nvPr/>
          </p:nvSpPr>
          <p:spPr>
            <a:xfrm>
              <a:off x="9665285" y="3676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3" name="Rectangle 38">
              <a:extLst>
                <a:ext uri="{FF2B5EF4-FFF2-40B4-BE49-F238E27FC236}">
                  <a16:creationId xmlns:a16="http://schemas.microsoft.com/office/drawing/2014/main" id="{16610D22-DDFE-4F2A-B7D5-AE29F14CAB5D}"/>
                </a:ext>
              </a:extLst>
            </p:cNvPr>
            <p:cNvSpPr/>
            <p:nvPr/>
          </p:nvSpPr>
          <p:spPr>
            <a:xfrm>
              <a:off x="10148420" y="3433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4" name="Rectangle 39">
              <a:extLst>
                <a:ext uri="{FF2B5EF4-FFF2-40B4-BE49-F238E27FC236}">
                  <a16:creationId xmlns:a16="http://schemas.microsoft.com/office/drawing/2014/main" id="{3896C096-0865-403E-9BD5-8FD14E1AF037}"/>
                </a:ext>
              </a:extLst>
            </p:cNvPr>
            <p:cNvSpPr/>
            <p:nvPr/>
          </p:nvSpPr>
          <p:spPr>
            <a:xfrm>
              <a:off x="9186395" y="3433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5" name="Rectangle 42">
              <a:extLst>
                <a:ext uri="{FF2B5EF4-FFF2-40B4-BE49-F238E27FC236}">
                  <a16:creationId xmlns:a16="http://schemas.microsoft.com/office/drawing/2014/main" id="{652BC006-900C-4981-9076-4E15079C8D6F}"/>
                </a:ext>
              </a:extLst>
            </p:cNvPr>
            <p:cNvSpPr/>
            <p:nvPr/>
          </p:nvSpPr>
          <p:spPr>
            <a:xfrm>
              <a:off x="9186395" y="3191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6" name="Rectangle 43">
              <a:extLst>
                <a:ext uri="{FF2B5EF4-FFF2-40B4-BE49-F238E27FC236}">
                  <a16:creationId xmlns:a16="http://schemas.microsoft.com/office/drawing/2014/main" id="{0A01EFDF-93CB-4C23-9D5C-4A7AD3B3EC32}"/>
                </a:ext>
              </a:extLst>
            </p:cNvPr>
            <p:cNvSpPr/>
            <p:nvPr/>
          </p:nvSpPr>
          <p:spPr>
            <a:xfrm>
              <a:off x="9665781" y="3191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7" name="Rectangle 38">
              <a:extLst>
                <a:ext uri="{FF2B5EF4-FFF2-40B4-BE49-F238E27FC236}">
                  <a16:creationId xmlns:a16="http://schemas.microsoft.com/office/drawing/2014/main" id="{FC7C5F6C-D953-4453-A33E-D62B960595A5}"/>
                </a:ext>
              </a:extLst>
            </p:cNvPr>
            <p:cNvSpPr/>
            <p:nvPr/>
          </p:nvSpPr>
          <p:spPr>
            <a:xfrm>
              <a:off x="10148916" y="2948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8" name="Rectangle 39">
              <a:extLst>
                <a:ext uri="{FF2B5EF4-FFF2-40B4-BE49-F238E27FC236}">
                  <a16:creationId xmlns:a16="http://schemas.microsoft.com/office/drawing/2014/main" id="{6FE35A3F-4F75-4FCF-BEF0-0E98B3B5B40D}"/>
                </a:ext>
              </a:extLst>
            </p:cNvPr>
            <p:cNvSpPr/>
            <p:nvPr/>
          </p:nvSpPr>
          <p:spPr>
            <a:xfrm>
              <a:off x="9186891" y="2948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79" name="Rectangle 42">
              <a:extLst>
                <a:ext uri="{FF2B5EF4-FFF2-40B4-BE49-F238E27FC236}">
                  <a16:creationId xmlns:a16="http://schemas.microsoft.com/office/drawing/2014/main" id="{AAE785CE-4BDF-4289-8EF0-63C2685E8DA1}"/>
                </a:ext>
              </a:extLst>
            </p:cNvPr>
            <p:cNvSpPr/>
            <p:nvPr/>
          </p:nvSpPr>
          <p:spPr>
            <a:xfrm>
              <a:off x="9186891" y="2706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0" name="Rectangle 43">
              <a:extLst>
                <a:ext uri="{FF2B5EF4-FFF2-40B4-BE49-F238E27FC236}">
                  <a16:creationId xmlns:a16="http://schemas.microsoft.com/office/drawing/2014/main" id="{8E746494-DDB9-4D83-9EEA-C3A2D50F86DD}"/>
                </a:ext>
              </a:extLst>
            </p:cNvPr>
            <p:cNvSpPr/>
            <p:nvPr/>
          </p:nvSpPr>
          <p:spPr>
            <a:xfrm>
              <a:off x="9666277" y="2706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1" name="Rectangle 38">
              <a:extLst>
                <a:ext uri="{FF2B5EF4-FFF2-40B4-BE49-F238E27FC236}">
                  <a16:creationId xmlns:a16="http://schemas.microsoft.com/office/drawing/2014/main" id="{DBB2C08F-44EC-4029-B29A-5EF99DC664C6}"/>
                </a:ext>
              </a:extLst>
            </p:cNvPr>
            <p:cNvSpPr/>
            <p:nvPr/>
          </p:nvSpPr>
          <p:spPr>
            <a:xfrm>
              <a:off x="10149412" y="2463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2" name="Rectangle 39">
              <a:extLst>
                <a:ext uri="{FF2B5EF4-FFF2-40B4-BE49-F238E27FC236}">
                  <a16:creationId xmlns:a16="http://schemas.microsoft.com/office/drawing/2014/main" id="{91A48DE5-8194-44C3-8A03-635861E036E3}"/>
                </a:ext>
              </a:extLst>
            </p:cNvPr>
            <p:cNvSpPr/>
            <p:nvPr/>
          </p:nvSpPr>
          <p:spPr>
            <a:xfrm>
              <a:off x="9187387" y="2463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3" name="Rectangle 42">
              <a:extLst>
                <a:ext uri="{FF2B5EF4-FFF2-40B4-BE49-F238E27FC236}">
                  <a16:creationId xmlns:a16="http://schemas.microsoft.com/office/drawing/2014/main" id="{11BA1267-24EA-4E06-8972-185D1629528F}"/>
                </a:ext>
              </a:extLst>
            </p:cNvPr>
            <p:cNvSpPr/>
            <p:nvPr/>
          </p:nvSpPr>
          <p:spPr>
            <a:xfrm>
              <a:off x="9187387" y="2221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4" name="Rectangle 43">
              <a:extLst>
                <a:ext uri="{FF2B5EF4-FFF2-40B4-BE49-F238E27FC236}">
                  <a16:creationId xmlns:a16="http://schemas.microsoft.com/office/drawing/2014/main" id="{0A82B9C9-A25B-4507-A7FB-E66CE17FDE09}"/>
                </a:ext>
              </a:extLst>
            </p:cNvPr>
            <p:cNvSpPr/>
            <p:nvPr/>
          </p:nvSpPr>
          <p:spPr>
            <a:xfrm>
              <a:off x="9666773" y="2221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5" name="Rectangle 38">
              <a:extLst>
                <a:ext uri="{FF2B5EF4-FFF2-40B4-BE49-F238E27FC236}">
                  <a16:creationId xmlns:a16="http://schemas.microsoft.com/office/drawing/2014/main" id="{BCFAFFD3-BCED-4A50-A296-85FF0FBE661F}"/>
                </a:ext>
              </a:extLst>
            </p:cNvPr>
            <p:cNvSpPr/>
            <p:nvPr/>
          </p:nvSpPr>
          <p:spPr>
            <a:xfrm>
              <a:off x="10149908" y="1978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6" name="Rectangle 39">
              <a:extLst>
                <a:ext uri="{FF2B5EF4-FFF2-40B4-BE49-F238E27FC236}">
                  <a16:creationId xmlns:a16="http://schemas.microsoft.com/office/drawing/2014/main" id="{D3DFAD5B-67EA-4A0E-B549-2CD739C78CFC}"/>
                </a:ext>
              </a:extLst>
            </p:cNvPr>
            <p:cNvSpPr/>
            <p:nvPr/>
          </p:nvSpPr>
          <p:spPr>
            <a:xfrm>
              <a:off x="9187883" y="1978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7" name="Rectangle 42">
              <a:extLst>
                <a:ext uri="{FF2B5EF4-FFF2-40B4-BE49-F238E27FC236}">
                  <a16:creationId xmlns:a16="http://schemas.microsoft.com/office/drawing/2014/main" id="{F6343AF6-4038-417E-AF07-7B15935C1DB7}"/>
                </a:ext>
              </a:extLst>
            </p:cNvPr>
            <p:cNvSpPr/>
            <p:nvPr/>
          </p:nvSpPr>
          <p:spPr>
            <a:xfrm>
              <a:off x="9187883" y="1736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8" name="Rectangle 43">
              <a:extLst>
                <a:ext uri="{FF2B5EF4-FFF2-40B4-BE49-F238E27FC236}">
                  <a16:creationId xmlns:a16="http://schemas.microsoft.com/office/drawing/2014/main" id="{06FBD0C4-E1C5-4D0E-9A5E-9CCEC62CFEC7}"/>
                </a:ext>
              </a:extLst>
            </p:cNvPr>
            <p:cNvSpPr/>
            <p:nvPr/>
          </p:nvSpPr>
          <p:spPr>
            <a:xfrm>
              <a:off x="9667269" y="1736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89" name="Rectangle 38">
              <a:extLst>
                <a:ext uri="{FF2B5EF4-FFF2-40B4-BE49-F238E27FC236}">
                  <a16:creationId xmlns:a16="http://schemas.microsoft.com/office/drawing/2014/main" id="{C3EA5214-A07A-4C45-A754-50F692F9D62E}"/>
                </a:ext>
              </a:extLst>
            </p:cNvPr>
            <p:cNvSpPr/>
            <p:nvPr/>
          </p:nvSpPr>
          <p:spPr>
            <a:xfrm>
              <a:off x="10150404" y="1493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0" name="Rectangle 39">
              <a:extLst>
                <a:ext uri="{FF2B5EF4-FFF2-40B4-BE49-F238E27FC236}">
                  <a16:creationId xmlns:a16="http://schemas.microsoft.com/office/drawing/2014/main" id="{A3439D2D-5743-45E5-93A4-C9B81DC91290}"/>
                </a:ext>
              </a:extLst>
            </p:cNvPr>
            <p:cNvSpPr/>
            <p:nvPr/>
          </p:nvSpPr>
          <p:spPr>
            <a:xfrm>
              <a:off x="9188379" y="1493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1" name="Rectangle 42">
              <a:extLst>
                <a:ext uri="{FF2B5EF4-FFF2-40B4-BE49-F238E27FC236}">
                  <a16:creationId xmlns:a16="http://schemas.microsoft.com/office/drawing/2014/main" id="{36343866-1BC7-426C-8E93-D47612965975}"/>
                </a:ext>
              </a:extLst>
            </p:cNvPr>
            <p:cNvSpPr/>
            <p:nvPr/>
          </p:nvSpPr>
          <p:spPr>
            <a:xfrm>
              <a:off x="9188379" y="1251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2" name="Rectangle 43">
              <a:extLst>
                <a:ext uri="{FF2B5EF4-FFF2-40B4-BE49-F238E27FC236}">
                  <a16:creationId xmlns:a16="http://schemas.microsoft.com/office/drawing/2014/main" id="{9B877C67-45FD-45D4-9232-A97C30C53C17}"/>
                </a:ext>
              </a:extLst>
            </p:cNvPr>
            <p:cNvSpPr/>
            <p:nvPr/>
          </p:nvSpPr>
          <p:spPr>
            <a:xfrm>
              <a:off x="9667765" y="1251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3" name="Rectangle 38">
              <a:extLst>
                <a:ext uri="{FF2B5EF4-FFF2-40B4-BE49-F238E27FC236}">
                  <a16:creationId xmlns:a16="http://schemas.microsoft.com/office/drawing/2014/main" id="{016F8E61-802B-4F98-A39B-351A80232D94}"/>
                </a:ext>
              </a:extLst>
            </p:cNvPr>
            <p:cNvSpPr/>
            <p:nvPr/>
          </p:nvSpPr>
          <p:spPr>
            <a:xfrm>
              <a:off x="10150900" y="1008655"/>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4" name="Rectangle 39">
              <a:extLst>
                <a:ext uri="{FF2B5EF4-FFF2-40B4-BE49-F238E27FC236}">
                  <a16:creationId xmlns:a16="http://schemas.microsoft.com/office/drawing/2014/main" id="{9B74414F-459D-4DC7-88D0-36B0A8AB6C08}"/>
                </a:ext>
              </a:extLst>
            </p:cNvPr>
            <p:cNvSpPr/>
            <p:nvPr/>
          </p:nvSpPr>
          <p:spPr>
            <a:xfrm>
              <a:off x="9188875" y="1008655"/>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5" name="Rectangle 42">
              <a:extLst>
                <a:ext uri="{FF2B5EF4-FFF2-40B4-BE49-F238E27FC236}">
                  <a16:creationId xmlns:a16="http://schemas.microsoft.com/office/drawing/2014/main" id="{6871104A-B210-45E8-9127-8316CF55DB69}"/>
                </a:ext>
              </a:extLst>
            </p:cNvPr>
            <p:cNvSpPr/>
            <p:nvPr/>
          </p:nvSpPr>
          <p:spPr>
            <a:xfrm>
              <a:off x="9188875" y="766529"/>
              <a:ext cx="4428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
          <p:nvSpPr>
            <p:cNvPr id="196" name="Rectangle 43">
              <a:extLst>
                <a:ext uri="{FF2B5EF4-FFF2-40B4-BE49-F238E27FC236}">
                  <a16:creationId xmlns:a16="http://schemas.microsoft.com/office/drawing/2014/main" id="{AB3769F9-BCDD-44CF-94ED-D77EA21EBDA4}"/>
                </a:ext>
              </a:extLst>
            </p:cNvPr>
            <p:cNvSpPr/>
            <p:nvPr/>
          </p:nvSpPr>
          <p:spPr>
            <a:xfrm>
              <a:off x="9668261" y="766529"/>
              <a:ext cx="925200" cy="205200"/>
            </a:xfrm>
            <a:prstGeom prst="rect">
              <a:avLst/>
            </a:pr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grpSp>
      <p:pic>
        <p:nvPicPr>
          <p:cNvPr id="197" name="Kuva 196">
            <a:extLst>
              <a:ext uri="{FF2B5EF4-FFF2-40B4-BE49-F238E27FC236}">
                <a16:creationId xmlns:a16="http://schemas.microsoft.com/office/drawing/2014/main" id="{A48B2AD4-C07C-4462-8714-5A29F4295A2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59844" b="53191"/>
          <a:stretch/>
        </p:blipFill>
        <p:spPr>
          <a:xfrm>
            <a:off x="1976493" y="4686601"/>
            <a:ext cx="1557710" cy="133519"/>
          </a:xfrm>
          <a:prstGeom prst="rect">
            <a:avLst/>
          </a:prstGeom>
        </p:spPr>
      </p:pic>
      <p:sp>
        <p:nvSpPr>
          <p:cNvPr id="198" name="Rectangle 12">
            <a:extLst>
              <a:ext uri="{FF2B5EF4-FFF2-40B4-BE49-F238E27FC236}">
                <a16:creationId xmlns:a16="http://schemas.microsoft.com/office/drawing/2014/main" id="{9C7183D6-7CFE-4042-855F-3EBD0E6C914D}"/>
              </a:ext>
            </a:extLst>
          </p:cNvPr>
          <p:cNvSpPr/>
          <p:nvPr/>
        </p:nvSpPr>
        <p:spPr>
          <a:xfrm>
            <a:off x="2100135" y="4846264"/>
            <a:ext cx="1478120" cy="45719"/>
          </a:xfrm>
          <a:prstGeom prst="rect">
            <a:avLst/>
          </a:prstGeom>
          <a:solidFill>
            <a:srgbClr val="ED7D31">
              <a:lumMod val="75000"/>
            </a:srgbClr>
          </a:solidFill>
          <a:ln w="12700" cap="flat" cmpd="sng" algn="ctr">
            <a:noFill/>
            <a:prstDash val="solid"/>
            <a:miter lim="800000"/>
          </a:ln>
          <a:effectLst/>
        </p:spPr>
        <p:txBody>
          <a:bodyPr rtlCol="0" anchor="ctr"/>
          <a:lstStyle/>
          <a:p>
            <a:pPr algn="ctr">
              <a:defRPr/>
            </a:pPr>
            <a:endParaRPr lang="fi-FI" sz="1350" kern="0">
              <a:solidFill>
                <a:prstClr val="white"/>
              </a:solidFill>
              <a:latin typeface="Calibri" panose="020F0502020204030204"/>
            </a:endParaRPr>
          </a:p>
        </p:txBody>
      </p:sp>
      <p:cxnSp>
        <p:nvCxnSpPr>
          <p:cNvPr id="199" name="Straight Connector 28">
            <a:extLst>
              <a:ext uri="{FF2B5EF4-FFF2-40B4-BE49-F238E27FC236}">
                <a16:creationId xmlns:a16="http://schemas.microsoft.com/office/drawing/2014/main" id="{A19615D0-5565-4F10-9D84-0BF4BC6F7F42}"/>
              </a:ext>
            </a:extLst>
          </p:cNvPr>
          <p:cNvCxnSpPr>
            <a:cxnSpLocks/>
          </p:cNvCxnSpPr>
          <p:nvPr/>
        </p:nvCxnSpPr>
        <p:spPr>
          <a:xfrm>
            <a:off x="619649" y="2306165"/>
            <a:ext cx="1861927" cy="0"/>
          </a:xfrm>
          <a:prstGeom prst="line">
            <a:avLst/>
          </a:prstGeom>
          <a:noFill/>
          <a:ln w="28575" cap="flat" cmpd="sng" algn="ctr">
            <a:solidFill>
              <a:srgbClr val="44546A"/>
            </a:solidFill>
            <a:prstDash val="lgDashDot"/>
            <a:miter lim="800000"/>
          </a:ln>
          <a:effectLst/>
        </p:spPr>
      </p:cxnSp>
      <p:cxnSp>
        <p:nvCxnSpPr>
          <p:cNvPr id="200" name="Straight Connector 42">
            <a:extLst>
              <a:ext uri="{FF2B5EF4-FFF2-40B4-BE49-F238E27FC236}">
                <a16:creationId xmlns:a16="http://schemas.microsoft.com/office/drawing/2014/main" id="{1CEEB3BC-FC2E-47B6-9C75-F9A99C8931E2}"/>
              </a:ext>
            </a:extLst>
          </p:cNvPr>
          <p:cNvCxnSpPr>
            <a:cxnSpLocks/>
          </p:cNvCxnSpPr>
          <p:nvPr/>
        </p:nvCxnSpPr>
        <p:spPr>
          <a:xfrm>
            <a:off x="1953270" y="2322959"/>
            <a:ext cx="0" cy="2854443"/>
          </a:xfrm>
          <a:prstGeom prst="line">
            <a:avLst/>
          </a:prstGeom>
          <a:noFill/>
          <a:ln w="57150" cap="flat" cmpd="sng" algn="ctr">
            <a:solidFill>
              <a:sysClr val="window" lastClr="FFFFFF">
                <a:lumMod val="50000"/>
              </a:sysClr>
            </a:solidFill>
            <a:prstDash val="solid"/>
            <a:miter lim="800000"/>
          </a:ln>
          <a:effectLst/>
        </p:spPr>
      </p:cxnSp>
      <p:cxnSp>
        <p:nvCxnSpPr>
          <p:cNvPr id="201" name="Straight Connector 29">
            <a:extLst>
              <a:ext uri="{FF2B5EF4-FFF2-40B4-BE49-F238E27FC236}">
                <a16:creationId xmlns:a16="http://schemas.microsoft.com/office/drawing/2014/main" id="{66E5B415-7070-4A93-9F13-6CE44DD02590}"/>
              </a:ext>
            </a:extLst>
          </p:cNvPr>
          <p:cNvCxnSpPr>
            <a:cxnSpLocks/>
          </p:cNvCxnSpPr>
          <p:nvPr/>
        </p:nvCxnSpPr>
        <p:spPr>
          <a:xfrm>
            <a:off x="3608576" y="2714167"/>
            <a:ext cx="0" cy="2567198"/>
          </a:xfrm>
          <a:prstGeom prst="line">
            <a:avLst/>
          </a:prstGeom>
          <a:noFill/>
          <a:ln w="28575" cap="flat" cmpd="sng" algn="ctr">
            <a:solidFill>
              <a:srgbClr val="44546A"/>
            </a:solidFill>
            <a:prstDash val="lgDashDot"/>
            <a:miter lim="800000"/>
          </a:ln>
          <a:effectLst/>
        </p:spPr>
      </p:cxnSp>
      <p:pic>
        <p:nvPicPr>
          <p:cNvPr id="202" name="Kuva 201">
            <a:extLst>
              <a:ext uri="{FF2B5EF4-FFF2-40B4-BE49-F238E27FC236}">
                <a16:creationId xmlns:a16="http://schemas.microsoft.com/office/drawing/2014/main" id="{C3935E45-88D8-47DB-B593-A6BB1B4A9A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07219" y="4712453"/>
            <a:ext cx="135731" cy="135731"/>
          </a:xfrm>
          <a:prstGeom prst="rect">
            <a:avLst/>
          </a:prstGeom>
        </p:spPr>
      </p:pic>
      <p:pic>
        <p:nvPicPr>
          <p:cNvPr id="203" name="Kuva 202">
            <a:extLst>
              <a:ext uri="{FF2B5EF4-FFF2-40B4-BE49-F238E27FC236}">
                <a16:creationId xmlns:a16="http://schemas.microsoft.com/office/drawing/2014/main" id="{27506A61-6F83-45C9-B0E6-9878D993B7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34589" y="4154104"/>
            <a:ext cx="1149047" cy="537134"/>
          </a:xfrm>
          <a:prstGeom prst="rect">
            <a:avLst/>
          </a:prstGeom>
        </p:spPr>
      </p:pic>
      <p:pic>
        <p:nvPicPr>
          <p:cNvPr id="204" name="Kuva 203">
            <a:extLst>
              <a:ext uri="{FF2B5EF4-FFF2-40B4-BE49-F238E27FC236}">
                <a16:creationId xmlns:a16="http://schemas.microsoft.com/office/drawing/2014/main" id="{21E07FB9-8B60-456F-BD66-97D2384B330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94981" y="3282734"/>
            <a:ext cx="1294674" cy="877223"/>
          </a:xfrm>
          <a:prstGeom prst="rect">
            <a:avLst/>
          </a:prstGeom>
        </p:spPr>
      </p:pic>
      <p:grpSp>
        <p:nvGrpSpPr>
          <p:cNvPr id="205" name="Ryhmä 204">
            <a:extLst>
              <a:ext uri="{FF2B5EF4-FFF2-40B4-BE49-F238E27FC236}">
                <a16:creationId xmlns:a16="http://schemas.microsoft.com/office/drawing/2014/main" id="{5190B212-6CDC-49D2-92CB-CED9FBA5847A}"/>
              </a:ext>
            </a:extLst>
          </p:cNvPr>
          <p:cNvGrpSpPr/>
          <p:nvPr/>
        </p:nvGrpSpPr>
        <p:grpSpPr>
          <a:xfrm rot="5400000">
            <a:off x="1290226" y="3813737"/>
            <a:ext cx="1620002" cy="135002"/>
            <a:chOff x="2194232" y="240658"/>
            <a:chExt cx="1187829" cy="180002"/>
          </a:xfrm>
        </p:grpSpPr>
        <p:pic>
          <p:nvPicPr>
            <p:cNvPr id="206" name="Kuva 205">
              <a:extLst>
                <a:ext uri="{FF2B5EF4-FFF2-40B4-BE49-F238E27FC236}">
                  <a16:creationId xmlns:a16="http://schemas.microsoft.com/office/drawing/2014/main" id="{C377B63B-0AAC-4CF1-832E-5B63901064A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786505" y="240658"/>
              <a:ext cx="595556" cy="180000"/>
            </a:xfrm>
            <a:prstGeom prst="rect">
              <a:avLst/>
            </a:prstGeom>
          </p:spPr>
        </p:pic>
        <p:pic>
          <p:nvPicPr>
            <p:cNvPr id="207" name="Kuva 206">
              <a:extLst>
                <a:ext uri="{FF2B5EF4-FFF2-40B4-BE49-F238E27FC236}">
                  <a16:creationId xmlns:a16="http://schemas.microsoft.com/office/drawing/2014/main" id="{58CBDA19-0691-4775-8923-9A22E5DF67B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94232" y="240660"/>
              <a:ext cx="595556" cy="180000"/>
            </a:xfrm>
            <a:prstGeom prst="rect">
              <a:avLst/>
            </a:prstGeom>
          </p:spPr>
        </p:pic>
      </p:grpSp>
      <p:grpSp>
        <p:nvGrpSpPr>
          <p:cNvPr id="208" name="Ryhmä 207">
            <a:extLst>
              <a:ext uri="{FF2B5EF4-FFF2-40B4-BE49-F238E27FC236}">
                <a16:creationId xmlns:a16="http://schemas.microsoft.com/office/drawing/2014/main" id="{D2B529C4-EA4F-451C-A0C6-2DEC70B67A2E}"/>
              </a:ext>
            </a:extLst>
          </p:cNvPr>
          <p:cNvGrpSpPr/>
          <p:nvPr/>
        </p:nvGrpSpPr>
        <p:grpSpPr>
          <a:xfrm rot="5400000">
            <a:off x="1426889" y="3813737"/>
            <a:ext cx="1620000" cy="135000"/>
            <a:chOff x="2194233" y="240658"/>
            <a:chExt cx="1187828" cy="180000"/>
          </a:xfrm>
        </p:grpSpPr>
        <p:pic>
          <p:nvPicPr>
            <p:cNvPr id="209" name="Kuva 208">
              <a:extLst>
                <a:ext uri="{FF2B5EF4-FFF2-40B4-BE49-F238E27FC236}">
                  <a16:creationId xmlns:a16="http://schemas.microsoft.com/office/drawing/2014/main" id="{573B4364-D759-45A3-BB77-FA695BF57E02}"/>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2786505" y="240658"/>
              <a:ext cx="595556" cy="180000"/>
            </a:xfrm>
            <a:prstGeom prst="rect">
              <a:avLst/>
            </a:prstGeom>
          </p:spPr>
        </p:pic>
        <p:pic>
          <p:nvPicPr>
            <p:cNvPr id="210" name="Kuva 209">
              <a:extLst>
                <a:ext uri="{FF2B5EF4-FFF2-40B4-BE49-F238E27FC236}">
                  <a16:creationId xmlns:a16="http://schemas.microsoft.com/office/drawing/2014/main" id="{830DBA37-4301-4E78-B005-2A3A2AC7B5FE}"/>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2194233" y="240658"/>
              <a:ext cx="595556" cy="180000"/>
            </a:xfrm>
            <a:prstGeom prst="rect">
              <a:avLst/>
            </a:prstGeom>
          </p:spPr>
        </p:pic>
      </p:grpSp>
      <p:grpSp>
        <p:nvGrpSpPr>
          <p:cNvPr id="211" name="Ryhmä 210">
            <a:extLst>
              <a:ext uri="{FF2B5EF4-FFF2-40B4-BE49-F238E27FC236}">
                <a16:creationId xmlns:a16="http://schemas.microsoft.com/office/drawing/2014/main" id="{B635C56D-9478-447A-8F03-C0EF2B886A17}"/>
              </a:ext>
            </a:extLst>
          </p:cNvPr>
          <p:cNvGrpSpPr/>
          <p:nvPr/>
        </p:nvGrpSpPr>
        <p:grpSpPr>
          <a:xfrm rot="16200000">
            <a:off x="1199583" y="3855716"/>
            <a:ext cx="1613893" cy="57150"/>
            <a:chOff x="5557837" y="3390900"/>
            <a:chExt cx="2151857" cy="76200"/>
          </a:xfrm>
        </p:grpSpPr>
        <p:pic>
          <p:nvPicPr>
            <p:cNvPr id="212" name="Kuva 211">
              <a:extLst>
                <a:ext uri="{FF2B5EF4-FFF2-40B4-BE49-F238E27FC236}">
                  <a16:creationId xmlns:a16="http://schemas.microsoft.com/office/drawing/2014/main" id="{8C1C21FE-E34D-4A82-AB8A-47116BF0024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557837" y="3390900"/>
              <a:ext cx="1076325" cy="76200"/>
            </a:xfrm>
            <a:prstGeom prst="rect">
              <a:avLst/>
            </a:prstGeom>
          </p:spPr>
        </p:pic>
        <p:pic>
          <p:nvPicPr>
            <p:cNvPr id="213" name="Kuva 212">
              <a:extLst>
                <a:ext uri="{FF2B5EF4-FFF2-40B4-BE49-F238E27FC236}">
                  <a16:creationId xmlns:a16="http://schemas.microsoft.com/office/drawing/2014/main" id="{25FFE180-CB6F-411B-AF9B-059A227B862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633369" y="3390900"/>
              <a:ext cx="1076325" cy="76200"/>
            </a:xfrm>
            <a:prstGeom prst="rect">
              <a:avLst/>
            </a:prstGeom>
          </p:spPr>
        </p:pic>
      </p:grpSp>
      <p:cxnSp>
        <p:nvCxnSpPr>
          <p:cNvPr id="214" name="Straight Connector 42">
            <a:extLst>
              <a:ext uri="{FF2B5EF4-FFF2-40B4-BE49-F238E27FC236}">
                <a16:creationId xmlns:a16="http://schemas.microsoft.com/office/drawing/2014/main" id="{B0821961-BE89-4857-868A-DDCD10A6EE17}"/>
              </a:ext>
            </a:extLst>
          </p:cNvPr>
          <p:cNvCxnSpPr>
            <a:cxnSpLocks/>
          </p:cNvCxnSpPr>
          <p:nvPr/>
        </p:nvCxnSpPr>
        <p:spPr>
          <a:xfrm>
            <a:off x="855920" y="2330842"/>
            <a:ext cx="0" cy="2862889"/>
          </a:xfrm>
          <a:prstGeom prst="line">
            <a:avLst/>
          </a:prstGeom>
          <a:noFill/>
          <a:ln w="57150" cap="flat" cmpd="sng" algn="ctr">
            <a:solidFill>
              <a:sysClr val="window" lastClr="FFFFFF">
                <a:lumMod val="50000"/>
              </a:sysClr>
            </a:solidFill>
            <a:prstDash val="solid"/>
            <a:miter lim="800000"/>
          </a:ln>
          <a:effectLst/>
        </p:spPr>
      </p:cxnSp>
      <p:sp>
        <p:nvSpPr>
          <p:cNvPr id="215" name="Suorakulmio 214">
            <a:extLst>
              <a:ext uri="{FF2B5EF4-FFF2-40B4-BE49-F238E27FC236}">
                <a16:creationId xmlns:a16="http://schemas.microsoft.com/office/drawing/2014/main" id="{ABB2F6E3-ACE7-4DBB-97C9-4F6A315F5023}"/>
              </a:ext>
            </a:extLst>
          </p:cNvPr>
          <p:cNvSpPr/>
          <p:nvPr/>
        </p:nvSpPr>
        <p:spPr>
          <a:xfrm>
            <a:off x="820383" y="4762224"/>
            <a:ext cx="1192720" cy="87975"/>
          </a:xfrm>
          <a:prstGeom prst="rect">
            <a:avLst/>
          </a:prstGeom>
          <a:solidFill>
            <a:srgbClr val="4472C4">
              <a:alpha val="63922"/>
            </a:srgbClr>
          </a:solidFill>
          <a:ln w="12700" cap="flat" cmpd="sng" algn="ctr">
            <a:noFill/>
            <a:prstDash val="solid"/>
            <a:miter lim="800000"/>
          </a:ln>
          <a:effectLst/>
        </p:spPr>
        <p:txBody>
          <a:bodyPr rtlCol="0" anchor="ctr"/>
          <a:lstStyle/>
          <a:p>
            <a:pPr algn="ctr">
              <a:defRPr/>
            </a:pPr>
            <a:endParaRPr lang="fi-FI" sz="1350" kern="0">
              <a:solidFill>
                <a:prstClr val="white"/>
              </a:solidFill>
              <a:latin typeface="Calibri" panose="020F0502020204030204"/>
            </a:endParaRPr>
          </a:p>
        </p:txBody>
      </p:sp>
      <p:cxnSp>
        <p:nvCxnSpPr>
          <p:cNvPr id="216" name="Straight Connector 30">
            <a:extLst>
              <a:ext uri="{FF2B5EF4-FFF2-40B4-BE49-F238E27FC236}">
                <a16:creationId xmlns:a16="http://schemas.microsoft.com/office/drawing/2014/main" id="{839EF667-FC55-4B09-87D9-7FD0F8C668E8}"/>
              </a:ext>
            </a:extLst>
          </p:cNvPr>
          <p:cNvCxnSpPr>
            <a:cxnSpLocks/>
          </p:cNvCxnSpPr>
          <p:nvPr/>
        </p:nvCxnSpPr>
        <p:spPr>
          <a:xfrm flipV="1">
            <a:off x="657745" y="5215315"/>
            <a:ext cx="1767395" cy="1"/>
          </a:xfrm>
          <a:prstGeom prst="line">
            <a:avLst/>
          </a:prstGeom>
          <a:noFill/>
          <a:ln w="28575" cap="flat" cmpd="sng" algn="ctr">
            <a:solidFill>
              <a:sysClr val="windowText" lastClr="000000"/>
            </a:solidFill>
            <a:prstDash val="lgDashDot"/>
            <a:miter lim="800000"/>
          </a:ln>
          <a:effectLst/>
        </p:spPr>
      </p:cxnSp>
      <p:pic>
        <p:nvPicPr>
          <p:cNvPr id="217" name="Kuva 216">
            <a:extLst>
              <a:ext uri="{FF2B5EF4-FFF2-40B4-BE49-F238E27FC236}">
                <a16:creationId xmlns:a16="http://schemas.microsoft.com/office/drawing/2014/main" id="{E91287AB-A35D-4948-AB25-8AFE9429221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307219" y="4155457"/>
            <a:ext cx="135731" cy="535781"/>
          </a:xfrm>
          <a:prstGeom prst="rect">
            <a:avLst/>
          </a:prstGeom>
        </p:spPr>
      </p:pic>
      <p:sp>
        <p:nvSpPr>
          <p:cNvPr id="5" name="Suorakulmio 4">
            <a:extLst>
              <a:ext uri="{FF2B5EF4-FFF2-40B4-BE49-F238E27FC236}">
                <a16:creationId xmlns:a16="http://schemas.microsoft.com/office/drawing/2014/main" id="{268AFBDB-3EB6-4E13-BFF4-B968D6E3B295}"/>
              </a:ext>
            </a:extLst>
          </p:cNvPr>
          <p:cNvSpPr/>
          <p:nvPr/>
        </p:nvSpPr>
        <p:spPr>
          <a:xfrm>
            <a:off x="502920" y="4730073"/>
            <a:ext cx="313392" cy="170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prstClr val="white"/>
              </a:solidFill>
              <a:latin typeface="Arial"/>
            </a:endParaRPr>
          </a:p>
        </p:txBody>
      </p:sp>
      <p:sp>
        <p:nvSpPr>
          <p:cNvPr id="67" name="Rectangle 71">
            <a:extLst>
              <a:ext uri="{FF2B5EF4-FFF2-40B4-BE49-F238E27FC236}">
                <a16:creationId xmlns:a16="http://schemas.microsoft.com/office/drawing/2014/main" id="{0A0A78B0-F2A9-42A9-9E90-7223DB403132}"/>
              </a:ext>
            </a:extLst>
          </p:cNvPr>
          <p:cNvSpPr/>
          <p:nvPr/>
        </p:nvSpPr>
        <p:spPr>
          <a:xfrm>
            <a:off x="1213760" y="2308573"/>
            <a:ext cx="384717" cy="2910468"/>
          </a:xfrm>
          <a:prstGeom prst="rect">
            <a:avLst/>
          </a:prstGeom>
          <a:gradFill>
            <a:gsLst>
              <a:gs pos="0">
                <a:sysClr val="windowText" lastClr="000000">
                  <a:lumMod val="65000"/>
                  <a:lumOff val="35000"/>
                </a:sysClr>
              </a:gs>
              <a:gs pos="50000">
                <a:sysClr val="window" lastClr="FFFFFF">
                  <a:lumMod val="75000"/>
                  <a:alpha val="51000"/>
                </a:sysClr>
              </a:gs>
              <a:gs pos="99000">
                <a:sysClr val="windowText" lastClr="000000">
                  <a:lumMod val="65000"/>
                  <a:lumOff val="35000"/>
                </a:sysClr>
              </a:gs>
            </a:gsLst>
            <a:lin ang="0" scaled="0"/>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i-FI" sz="1350" kern="0">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13689754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fill="hold"/>
                                        <p:tgtEl>
                                          <p:spTgt spid="200"/>
                                        </p:tgtEl>
                                        <p:attrNameLst>
                                          <p:attrName>ppt_x</p:attrName>
                                        </p:attrNameLst>
                                      </p:cBhvr>
                                      <p:tavLst>
                                        <p:tav tm="0">
                                          <p:val>
                                            <p:strVal val="1+#ppt_w/2"/>
                                          </p:val>
                                        </p:tav>
                                        <p:tav tm="100000">
                                          <p:val>
                                            <p:strVal val="#ppt_x"/>
                                          </p:val>
                                        </p:tav>
                                      </p:tavLst>
                                    </p:anim>
                                    <p:anim calcmode="lin" valueType="num">
                                      <p:cBhvr additive="base">
                                        <p:cTn id="8" dur="500" fill="hold"/>
                                        <p:tgtEl>
                                          <p:spTgt spid="20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4"/>
                                        </p:tgtEl>
                                        <p:attrNameLst>
                                          <p:attrName>style.visibility</p:attrName>
                                        </p:attrNameLst>
                                      </p:cBhvr>
                                      <p:to>
                                        <p:strVal val="visible"/>
                                      </p:to>
                                    </p:set>
                                    <p:anim calcmode="lin" valueType="num">
                                      <p:cBhvr additive="base">
                                        <p:cTn id="11" dur="500" fill="hold"/>
                                        <p:tgtEl>
                                          <p:spTgt spid="214"/>
                                        </p:tgtEl>
                                        <p:attrNameLst>
                                          <p:attrName>ppt_x</p:attrName>
                                        </p:attrNameLst>
                                      </p:cBhvr>
                                      <p:tavLst>
                                        <p:tav tm="0">
                                          <p:val>
                                            <p:strVal val="0-#ppt_w/2"/>
                                          </p:val>
                                        </p:tav>
                                        <p:tav tm="100000">
                                          <p:val>
                                            <p:strVal val="#ppt_x"/>
                                          </p:val>
                                        </p:tav>
                                      </p:tavLst>
                                    </p:anim>
                                    <p:anim calcmode="lin" valueType="num">
                                      <p:cBhvr additive="base">
                                        <p:cTn id="12" dur="500" fill="hold"/>
                                        <p:tgtEl>
                                          <p:spTgt spid="214"/>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6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xEl>
                                              <p:pRg st="1" end="1"/>
                                            </p:txEl>
                                          </p:spTgt>
                                        </p:tgtEl>
                                        <p:attrNameLst>
                                          <p:attrName>style.visibility</p:attrName>
                                        </p:attrNameLst>
                                      </p:cBhvr>
                                      <p:to>
                                        <p:strVal val="visible"/>
                                      </p:to>
                                    </p:set>
                                  </p:childTnLst>
                                </p:cTn>
                              </p:par>
                              <p:par>
                                <p:cTn id="19" presetID="2" presetClass="entr" presetSubtype="4" fill="hold" nodeType="withEffect">
                                  <p:stCondLst>
                                    <p:cond delay="0"/>
                                  </p:stCondLst>
                                  <p:childTnLst>
                                    <p:set>
                                      <p:cBhvr>
                                        <p:cTn id="20" dur="1" fill="hold">
                                          <p:stCondLst>
                                            <p:cond delay="0"/>
                                          </p:stCondLst>
                                        </p:cTn>
                                        <p:tgtEl>
                                          <p:spTgt spid="197"/>
                                        </p:tgtEl>
                                        <p:attrNameLst>
                                          <p:attrName>style.visibility</p:attrName>
                                        </p:attrNameLst>
                                      </p:cBhvr>
                                      <p:to>
                                        <p:strVal val="visible"/>
                                      </p:to>
                                    </p:set>
                                    <p:anim calcmode="lin" valueType="num">
                                      <p:cBhvr additive="base">
                                        <p:cTn id="21" dur="500" fill="hold"/>
                                        <p:tgtEl>
                                          <p:spTgt spid="197"/>
                                        </p:tgtEl>
                                        <p:attrNameLst>
                                          <p:attrName>ppt_x</p:attrName>
                                        </p:attrNameLst>
                                      </p:cBhvr>
                                      <p:tavLst>
                                        <p:tav tm="0">
                                          <p:val>
                                            <p:strVal val="#ppt_x"/>
                                          </p:val>
                                        </p:tav>
                                        <p:tav tm="100000">
                                          <p:val>
                                            <p:strVal val="#ppt_x"/>
                                          </p:val>
                                        </p:tav>
                                      </p:tavLst>
                                    </p:anim>
                                    <p:anim calcmode="lin" valueType="num">
                                      <p:cBhvr additive="base">
                                        <p:cTn id="22" dur="500" fill="hold"/>
                                        <p:tgtEl>
                                          <p:spTgt spid="197"/>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202"/>
                                        </p:tgtEl>
                                        <p:attrNameLst>
                                          <p:attrName>style.visibility</p:attrName>
                                        </p:attrNameLst>
                                      </p:cBhvr>
                                      <p:to>
                                        <p:strVal val="visible"/>
                                      </p:to>
                                    </p:set>
                                    <p:anim calcmode="lin" valueType="num">
                                      <p:cBhvr additive="base">
                                        <p:cTn id="26" dur="500" fill="hold"/>
                                        <p:tgtEl>
                                          <p:spTgt spid="202"/>
                                        </p:tgtEl>
                                        <p:attrNameLst>
                                          <p:attrName>ppt_x</p:attrName>
                                        </p:attrNameLst>
                                      </p:cBhvr>
                                      <p:tavLst>
                                        <p:tav tm="0">
                                          <p:val>
                                            <p:strVal val="#ppt_x"/>
                                          </p:val>
                                        </p:tav>
                                        <p:tav tm="100000">
                                          <p:val>
                                            <p:strVal val="#ppt_x"/>
                                          </p:val>
                                        </p:tav>
                                      </p:tavLst>
                                    </p:anim>
                                    <p:anim calcmode="lin" valueType="num">
                                      <p:cBhvr additive="base">
                                        <p:cTn id="27" dur="500" fill="hold"/>
                                        <p:tgtEl>
                                          <p:spTgt spid="202"/>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8" fill="hold" grpId="0" nodeType="afterEffect">
                                  <p:stCondLst>
                                    <p:cond delay="0"/>
                                  </p:stCondLst>
                                  <p:childTnLst>
                                    <p:set>
                                      <p:cBhvr>
                                        <p:cTn id="30" dur="1" fill="hold">
                                          <p:stCondLst>
                                            <p:cond delay="0"/>
                                          </p:stCondLst>
                                        </p:cTn>
                                        <p:tgtEl>
                                          <p:spTgt spid="215"/>
                                        </p:tgtEl>
                                        <p:attrNameLst>
                                          <p:attrName>style.visibility</p:attrName>
                                        </p:attrNameLst>
                                      </p:cBhvr>
                                      <p:to>
                                        <p:strVal val="visible"/>
                                      </p:to>
                                    </p:set>
                                    <p:anim calcmode="lin" valueType="num">
                                      <p:cBhvr additive="base">
                                        <p:cTn id="31" dur="500" fill="hold"/>
                                        <p:tgtEl>
                                          <p:spTgt spid="215"/>
                                        </p:tgtEl>
                                        <p:attrNameLst>
                                          <p:attrName>ppt_x</p:attrName>
                                        </p:attrNameLst>
                                      </p:cBhvr>
                                      <p:tavLst>
                                        <p:tav tm="0">
                                          <p:val>
                                            <p:strVal val="0-#ppt_w/2"/>
                                          </p:val>
                                        </p:tav>
                                        <p:tav tm="100000">
                                          <p:val>
                                            <p:strVal val="#ppt_x"/>
                                          </p:val>
                                        </p:tav>
                                      </p:tavLst>
                                    </p:anim>
                                    <p:anim calcmode="lin" valueType="num">
                                      <p:cBhvr additive="base">
                                        <p:cTn id="32" dur="500" fill="hold"/>
                                        <p:tgtEl>
                                          <p:spTgt spid="215"/>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2" fill="hold" nodeType="afterEffect">
                                  <p:stCondLst>
                                    <p:cond delay="0"/>
                                  </p:stCondLst>
                                  <p:childTnLst>
                                    <p:set>
                                      <p:cBhvr>
                                        <p:cTn id="35" dur="1" fill="hold">
                                          <p:stCondLst>
                                            <p:cond delay="0"/>
                                          </p:stCondLst>
                                        </p:cTn>
                                        <p:tgtEl>
                                          <p:spTgt spid="211"/>
                                        </p:tgtEl>
                                        <p:attrNameLst>
                                          <p:attrName>style.visibility</p:attrName>
                                        </p:attrNameLst>
                                      </p:cBhvr>
                                      <p:to>
                                        <p:strVal val="visible"/>
                                      </p:to>
                                    </p:set>
                                    <p:anim calcmode="lin" valueType="num">
                                      <p:cBhvr additive="base">
                                        <p:cTn id="36" dur="500" fill="hold"/>
                                        <p:tgtEl>
                                          <p:spTgt spid="211"/>
                                        </p:tgtEl>
                                        <p:attrNameLst>
                                          <p:attrName>ppt_x</p:attrName>
                                        </p:attrNameLst>
                                      </p:cBhvr>
                                      <p:tavLst>
                                        <p:tav tm="0">
                                          <p:val>
                                            <p:strVal val="1+#ppt_w/2"/>
                                          </p:val>
                                        </p:tav>
                                        <p:tav tm="100000">
                                          <p:val>
                                            <p:strVal val="#ppt_x"/>
                                          </p:val>
                                        </p:tav>
                                      </p:tavLst>
                                    </p:anim>
                                    <p:anim calcmode="lin" valueType="num">
                                      <p:cBhvr additive="base">
                                        <p:cTn id="37" dur="500" fill="hold"/>
                                        <p:tgtEl>
                                          <p:spTgt spid="2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 presetClass="entr" presetSubtype="2" fill="hold" nodeType="afterEffect">
                                  <p:stCondLst>
                                    <p:cond delay="0"/>
                                  </p:stCondLst>
                                  <p:childTnLst>
                                    <p:set>
                                      <p:cBhvr>
                                        <p:cTn id="40" dur="1" fill="hold">
                                          <p:stCondLst>
                                            <p:cond delay="0"/>
                                          </p:stCondLst>
                                        </p:cTn>
                                        <p:tgtEl>
                                          <p:spTgt spid="205"/>
                                        </p:tgtEl>
                                        <p:attrNameLst>
                                          <p:attrName>style.visibility</p:attrName>
                                        </p:attrNameLst>
                                      </p:cBhvr>
                                      <p:to>
                                        <p:strVal val="visible"/>
                                      </p:to>
                                    </p:set>
                                    <p:anim calcmode="lin" valueType="num">
                                      <p:cBhvr additive="base">
                                        <p:cTn id="41" dur="500" fill="hold"/>
                                        <p:tgtEl>
                                          <p:spTgt spid="205"/>
                                        </p:tgtEl>
                                        <p:attrNameLst>
                                          <p:attrName>ppt_x</p:attrName>
                                        </p:attrNameLst>
                                      </p:cBhvr>
                                      <p:tavLst>
                                        <p:tav tm="0">
                                          <p:val>
                                            <p:strVal val="1+#ppt_w/2"/>
                                          </p:val>
                                        </p:tav>
                                        <p:tav tm="100000">
                                          <p:val>
                                            <p:strVal val="#ppt_x"/>
                                          </p:val>
                                        </p:tav>
                                      </p:tavLst>
                                    </p:anim>
                                    <p:anim calcmode="lin" valueType="num">
                                      <p:cBhvr additive="base">
                                        <p:cTn id="42" dur="500" fill="hold"/>
                                        <p:tgtEl>
                                          <p:spTgt spid="205"/>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 presetClass="entr" presetSubtype="2" fill="hold" nodeType="afterEffect">
                                  <p:stCondLst>
                                    <p:cond delay="0"/>
                                  </p:stCondLst>
                                  <p:childTnLst>
                                    <p:set>
                                      <p:cBhvr>
                                        <p:cTn id="45" dur="1" fill="hold">
                                          <p:stCondLst>
                                            <p:cond delay="0"/>
                                          </p:stCondLst>
                                        </p:cTn>
                                        <p:tgtEl>
                                          <p:spTgt spid="208"/>
                                        </p:tgtEl>
                                        <p:attrNameLst>
                                          <p:attrName>style.visibility</p:attrName>
                                        </p:attrNameLst>
                                      </p:cBhvr>
                                      <p:to>
                                        <p:strVal val="visible"/>
                                      </p:to>
                                    </p:set>
                                    <p:anim calcmode="lin" valueType="num">
                                      <p:cBhvr additive="base">
                                        <p:cTn id="46" dur="500" fill="hold"/>
                                        <p:tgtEl>
                                          <p:spTgt spid="208"/>
                                        </p:tgtEl>
                                        <p:attrNameLst>
                                          <p:attrName>ppt_x</p:attrName>
                                        </p:attrNameLst>
                                      </p:cBhvr>
                                      <p:tavLst>
                                        <p:tav tm="0">
                                          <p:val>
                                            <p:strVal val="1+#ppt_w/2"/>
                                          </p:val>
                                        </p:tav>
                                        <p:tav tm="100000">
                                          <p:val>
                                            <p:strVal val="#ppt_x"/>
                                          </p:val>
                                        </p:tav>
                                      </p:tavLst>
                                    </p:anim>
                                    <p:anim calcmode="lin" valueType="num">
                                      <p:cBhvr additive="base">
                                        <p:cTn id="47" dur="500" fill="hold"/>
                                        <p:tgtEl>
                                          <p:spTgt spid="208"/>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5">
                                            <p:txEl>
                                              <p:pRg st="2" end="2"/>
                                            </p:txEl>
                                          </p:spTgt>
                                        </p:tgtEl>
                                        <p:attrNameLst>
                                          <p:attrName>style.visibility</p:attrName>
                                        </p:attrNameLst>
                                      </p:cBhvr>
                                      <p:to>
                                        <p:strVal val="visible"/>
                                      </p:to>
                                    </p:set>
                                  </p:childTnLst>
                                </p:cTn>
                              </p:par>
                            </p:childTnLst>
                          </p:cTn>
                        </p:par>
                        <p:par>
                          <p:cTn id="52" fill="hold">
                            <p:stCondLst>
                              <p:cond delay="0"/>
                            </p:stCondLst>
                            <p:childTnLst>
                              <p:par>
                                <p:cTn id="53" presetID="2" presetClass="entr" presetSubtype="3" fill="hold" nodeType="afterEffect">
                                  <p:stCondLst>
                                    <p:cond delay="0"/>
                                  </p:stCondLst>
                                  <p:childTnLst>
                                    <p:set>
                                      <p:cBhvr>
                                        <p:cTn id="54" dur="1" fill="hold">
                                          <p:stCondLst>
                                            <p:cond delay="0"/>
                                          </p:stCondLst>
                                        </p:cTn>
                                        <p:tgtEl>
                                          <p:spTgt spid="203"/>
                                        </p:tgtEl>
                                        <p:attrNameLst>
                                          <p:attrName>style.visibility</p:attrName>
                                        </p:attrNameLst>
                                      </p:cBhvr>
                                      <p:to>
                                        <p:strVal val="visible"/>
                                      </p:to>
                                    </p:set>
                                    <p:anim calcmode="lin" valueType="num">
                                      <p:cBhvr additive="base">
                                        <p:cTn id="55" dur="500" fill="hold"/>
                                        <p:tgtEl>
                                          <p:spTgt spid="203"/>
                                        </p:tgtEl>
                                        <p:attrNameLst>
                                          <p:attrName>ppt_x</p:attrName>
                                        </p:attrNameLst>
                                      </p:cBhvr>
                                      <p:tavLst>
                                        <p:tav tm="0">
                                          <p:val>
                                            <p:strVal val="1+#ppt_w/2"/>
                                          </p:val>
                                        </p:tav>
                                        <p:tav tm="100000">
                                          <p:val>
                                            <p:strVal val="#ppt_x"/>
                                          </p:val>
                                        </p:tav>
                                      </p:tavLst>
                                    </p:anim>
                                    <p:anim calcmode="lin" valueType="num">
                                      <p:cBhvr additive="base">
                                        <p:cTn id="56" dur="500" fill="hold"/>
                                        <p:tgtEl>
                                          <p:spTgt spid="203"/>
                                        </p:tgtEl>
                                        <p:attrNameLst>
                                          <p:attrName>ppt_y</p:attrName>
                                        </p:attrNameLst>
                                      </p:cBhvr>
                                      <p:tavLst>
                                        <p:tav tm="0">
                                          <p:val>
                                            <p:strVal val="0-#ppt_h/2"/>
                                          </p:val>
                                        </p:tav>
                                        <p:tav tm="100000">
                                          <p:val>
                                            <p:strVal val="#ppt_y"/>
                                          </p:val>
                                        </p:tav>
                                      </p:tavLst>
                                    </p:anim>
                                  </p:childTnLst>
                                </p:cTn>
                              </p:par>
                            </p:childTnLst>
                          </p:cTn>
                        </p:par>
                        <p:par>
                          <p:cTn id="57" fill="hold">
                            <p:stCondLst>
                              <p:cond delay="500"/>
                            </p:stCondLst>
                            <p:childTnLst>
                              <p:par>
                                <p:cTn id="58" presetID="2" presetClass="entr" presetSubtype="3" fill="hold" nodeType="afterEffect">
                                  <p:stCondLst>
                                    <p:cond delay="0"/>
                                  </p:stCondLst>
                                  <p:childTnLst>
                                    <p:set>
                                      <p:cBhvr>
                                        <p:cTn id="59" dur="1" fill="hold">
                                          <p:stCondLst>
                                            <p:cond delay="0"/>
                                          </p:stCondLst>
                                        </p:cTn>
                                        <p:tgtEl>
                                          <p:spTgt spid="204"/>
                                        </p:tgtEl>
                                        <p:attrNameLst>
                                          <p:attrName>style.visibility</p:attrName>
                                        </p:attrNameLst>
                                      </p:cBhvr>
                                      <p:to>
                                        <p:strVal val="visible"/>
                                      </p:to>
                                    </p:set>
                                    <p:anim calcmode="lin" valueType="num">
                                      <p:cBhvr additive="base">
                                        <p:cTn id="60" dur="500" fill="hold"/>
                                        <p:tgtEl>
                                          <p:spTgt spid="204"/>
                                        </p:tgtEl>
                                        <p:attrNameLst>
                                          <p:attrName>ppt_x</p:attrName>
                                        </p:attrNameLst>
                                      </p:cBhvr>
                                      <p:tavLst>
                                        <p:tav tm="0">
                                          <p:val>
                                            <p:strVal val="1+#ppt_w/2"/>
                                          </p:val>
                                        </p:tav>
                                        <p:tav tm="100000">
                                          <p:val>
                                            <p:strVal val="#ppt_x"/>
                                          </p:val>
                                        </p:tav>
                                      </p:tavLst>
                                    </p:anim>
                                    <p:anim calcmode="lin" valueType="num">
                                      <p:cBhvr additive="base">
                                        <p:cTn id="61" dur="500" fill="hold"/>
                                        <p:tgtEl>
                                          <p:spTgt spid="204"/>
                                        </p:tgtEl>
                                        <p:attrNameLst>
                                          <p:attrName>ppt_y</p:attrName>
                                        </p:attrNameLst>
                                      </p:cBhvr>
                                      <p:tavLst>
                                        <p:tav tm="0">
                                          <p:val>
                                            <p:strVal val="0-#ppt_h/2"/>
                                          </p:val>
                                        </p:tav>
                                        <p:tav tm="100000">
                                          <p:val>
                                            <p:strVal val="#ppt_y"/>
                                          </p:val>
                                        </p:tav>
                                      </p:tavLst>
                                    </p:anim>
                                  </p:childTnLst>
                                </p:cTn>
                              </p:par>
                            </p:childTnLst>
                          </p:cTn>
                        </p:par>
                        <p:par>
                          <p:cTn id="62" fill="hold">
                            <p:stCondLst>
                              <p:cond delay="1000"/>
                            </p:stCondLst>
                            <p:childTnLst>
                              <p:par>
                                <p:cTn id="63" presetID="2" presetClass="entr" presetSubtype="4" fill="hold" grpId="0" nodeType="afterEffect">
                                  <p:stCondLst>
                                    <p:cond delay="0"/>
                                  </p:stCondLst>
                                  <p:childTnLst>
                                    <p:set>
                                      <p:cBhvr>
                                        <p:cTn id="64" dur="1" fill="hold">
                                          <p:stCondLst>
                                            <p:cond delay="0"/>
                                          </p:stCondLst>
                                        </p:cTn>
                                        <p:tgtEl>
                                          <p:spTgt spid="198"/>
                                        </p:tgtEl>
                                        <p:attrNameLst>
                                          <p:attrName>style.visibility</p:attrName>
                                        </p:attrNameLst>
                                      </p:cBhvr>
                                      <p:to>
                                        <p:strVal val="visible"/>
                                      </p:to>
                                    </p:set>
                                    <p:anim calcmode="lin" valueType="num">
                                      <p:cBhvr additive="base">
                                        <p:cTn id="65" dur="500" fill="hold"/>
                                        <p:tgtEl>
                                          <p:spTgt spid="198"/>
                                        </p:tgtEl>
                                        <p:attrNameLst>
                                          <p:attrName>ppt_x</p:attrName>
                                        </p:attrNameLst>
                                      </p:cBhvr>
                                      <p:tavLst>
                                        <p:tav tm="0">
                                          <p:val>
                                            <p:strVal val="#ppt_x"/>
                                          </p:val>
                                        </p:tav>
                                        <p:tav tm="100000">
                                          <p:val>
                                            <p:strVal val="#ppt_x"/>
                                          </p:val>
                                        </p:tav>
                                      </p:tavLst>
                                    </p:anim>
                                    <p:anim calcmode="lin" valueType="num">
                                      <p:cBhvr additive="base">
                                        <p:cTn id="66" dur="500" fill="hold"/>
                                        <p:tgtEl>
                                          <p:spTgt spid="198"/>
                                        </p:tgtEl>
                                        <p:attrNameLst>
                                          <p:attrName>ppt_y</p:attrName>
                                        </p:attrNameLst>
                                      </p:cBhvr>
                                      <p:tavLst>
                                        <p:tav tm="0">
                                          <p:val>
                                            <p:strVal val="1+#ppt_h/2"/>
                                          </p:val>
                                        </p:tav>
                                        <p:tav tm="100000">
                                          <p:val>
                                            <p:strVal val="#ppt_y"/>
                                          </p:val>
                                        </p:tav>
                                      </p:tavLst>
                                    </p:anim>
                                  </p:childTnLst>
                                </p:cTn>
                              </p:par>
                            </p:childTnLst>
                          </p:cTn>
                        </p:par>
                        <p:par>
                          <p:cTn id="67" fill="hold">
                            <p:stCondLst>
                              <p:cond delay="1500"/>
                            </p:stCondLst>
                            <p:childTnLst>
                              <p:par>
                                <p:cTn id="68" presetID="1" presetClass="entr" presetSubtype="0" fill="hold" nodeType="afterEffect">
                                  <p:stCondLst>
                                    <p:cond delay="0"/>
                                  </p:stCondLst>
                                  <p:childTnLst>
                                    <p:set>
                                      <p:cBhvr>
                                        <p:cTn id="69" dur="1" fill="hold">
                                          <p:stCondLst>
                                            <p:cond delay="0"/>
                                          </p:stCondLst>
                                        </p:cTn>
                                        <p:tgtEl>
                                          <p:spTgt spid="20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5">
                                            <p:txEl>
                                              <p:pRg st="3" end="3"/>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6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2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476250"/>
            <a:ext cx="8763000" cy="1080407"/>
          </a:xfrm>
        </p:spPr>
        <p:txBody>
          <a:bodyPr>
            <a:noAutofit/>
          </a:bodyPr>
          <a:lstStyle/>
          <a:p>
            <a:r>
              <a:rPr lang="et-EE" dirty="0"/>
              <a:t>Müüritiskorstna läbiviigu parandus palkhoone laest</a:t>
            </a:r>
            <a:endParaRPr lang="fi-FI" dirty="0"/>
          </a:p>
        </p:txBody>
      </p:sp>
      <p:sp>
        <p:nvSpPr>
          <p:cNvPr id="3" name="Content Placeholder 2"/>
          <p:cNvSpPr>
            <a:spLocks noGrp="1"/>
          </p:cNvSpPr>
          <p:nvPr>
            <p:ph sz="half" idx="2"/>
          </p:nvPr>
        </p:nvSpPr>
        <p:spPr>
          <a:xfrm>
            <a:off x="4139952" y="1772816"/>
            <a:ext cx="4824536" cy="4438851"/>
          </a:xfrm>
        </p:spPr>
        <p:txBody>
          <a:bodyPr>
            <a:normAutofit fontScale="77500" lnSpcReduction="20000"/>
          </a:bodyPr>
          <a:lstStyle/>
          <a:p>
            <a:pPr marL="514350" indent="-514350">
              <a:buFont typeface="+mj-lt"/>
              <a:buAutoNum type="arabicPeriod"/>
            </a:pPr>
            <a:r>
              <a:rPr lang="et-EE" dirty="0"/>
              <a:t>Lae aurutõkkekile jäetakse korstna ümbert pikaks ja volditakse laetala ja tuleisolatsiooni vahele „kotiks“. </a:t>
            </a:r>
            <a:endParaRPr lang="fi-FI" dirty="0"/>
          </a:p>
          <a:p>
            <a:pPr marL="514350" lvl="0" indent="-514350">
              <a:buFont typeface="+mj-lt"/>
              <a:buAutoNum type="arabicPeriod"/>
            </a:pPr>
            <a:r>
              <a:rPr lang="et-EE" dirty="0"/>
              <a:t>Telliskorstna ümber kinnitatakse plekk-kaelus.</a:t>
            </a:r>
            <a:r>
              <a:rPr lang="fi-FI" dirty="0"/>
              <a:t> </a:t>
            </a:r>
            <a:r>
              <a:rPr lang="et-EE" dirty="0"/>
              <a:t>Korstna ja kaeluse vahe vuugitakse tulekindla elastse massiga.</a:t>
            </a:r>
            <a:endParaRPr lang="fi-FI" dirty="0"/>
          </a:p>
          <a:p>
            <a:pPr marL="514350" lvl="0" indent="-514350">
              <a:buFont typeface="+mj-lt"/>
              <a:buAutoNum type="arabicPeriod"/>
            </a:pPr>
            <a:r>
              <a:rPr lang="et-EE" dirty="0"/>
              <a:t>Aurutõkkekile serv jäetakse </a:t>
            </a:r>
            <a:r>
              <a:rPr lang="et-EE" dirty="0" err="1"/>
              <a:t>ülekattega</a:t>
            </a:r>
            <a:r>
              <a:rPr lang="et-EE" dirty="0"/>
              <a:t> plekk-kaeluse ja tuleisolatsiooni vahele ja vuuk </a:t>
            </a:r>
            <a:r>
              <a:rPr lang="et-EE" dirty="0" err="1"/>
              <a:t>teibitakse</a:t>
            </a:r>
            <a:r>
              <a:rPr lang="et-EE" dirty="0"/>
              <a:t>.</a:t>
            </a:r>
            <a:endParaRPr lang="fi-FI" dirty="0"/>
          </a:p>
          <a:p>
            <a:pPr marL="514350" lvl="0" indent="-514350">
              <a:buFont typeface="+mj-lt"/>
              <a:buAutoNum type="arabicPeriod"/>
            </a:pPr>
            <a:r>
              <a:rPr lang="et-EE" dirty="0"/>
              <a:t>Tarindite </a:t>
            </a:r>
            <a:r>
              <a:rPr lang="et-EE" dirty="0" err="1"/>
              <a:t>ebaühtase</a:t>
            </a:r>
            <a:r>
              <a:rPr lang="et-EE" dirty="0"/>
              <a:t> vajumise tõttu peab võimaldama tuleisolatsiooni ja lae kandetarindite vahelise liikumise.</a:t>
            </a:r>
          </a:p>
        </p:txBody>
      </p:sp>
      <p:pic>
        <p:nvPicPr>
          <p:cNvPr id="47106" name="Picture 2"/>
          <p:cNvPicPr>
            <a:picLocks noGrp="1" noChangeAspect="1" noChangeArrowheads="1"/>
          </p:cNvPicPr>
          <p:nvPr>
            <p:ph type="pic" sz="quarter" idx="13"/>
          </p:nvPr>
        </p:nvPicPr>
        <p:blipFill rotWithShape="1">
          <a:blip r:embed="rId3" cstate="email">
            <a:extLst>
              <a:ext uri="{28A0092B-C50C-407E-A947-70E740481C1C}">
                <a14:useLocalDpi xmlns:a14="http://schemas.microsoft.com/office/drawing/2010/main"/>
              </a:ext>
            </a:extLst>
          </a:blip>
          <a:srcRect t="926" b="1809"/>
          <a:stretch/>
        </p:blipFill>
        <p:spPr bwMode="auto">
          <a:xfrm>
            <a:off x="971600" y="2132856"/>
            <a:ext cx="2463153"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619556" y="5445224"/>
            <a:ext cx="1226651" cy="76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ectangle 16"/>
          <p:cNvSpPr/>
          <p:nvPr/>
        </p:nvSpPr>
        <p:spPr>
          <a:xfrm>
            <a:off x="2195736" y="2137193"/>
            <a:ext cx="1261397" cy="76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Rectangle 17"/>
          <p:cNvSpPr/>
          <p:nvPr/>
        </p:nvSpPr>
        <p:spPr>
          <a:xfrm>
            <a:off x="2731070" y="3973989"/>
            <a:ext cx="1226651" cy="76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 name="Straight Arrow Connector 7"/>
          <p:cNvCxnSpPr>
            <a:stCxn id="11" idx="4"/>
          </p:cNvCxnSpPr>
          <p:nvPr/>
        </p:nvCxnSpPr>
        <p:spPr>
          <a:xfrm flipH="1">
            <a:off x="2184681" y="2312876"/>
            <a:ext cx="419570" cy="8277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3" idx="5"/>
          </p:cNvCxnSpPr>
          <p:nvPr/>
        </p:nvCxnSpPr>
        <p:spPr>
          <a:xfrm>
            <a:off x="660668" y="4661343"/>
            <a:ext cx="839916" cy="43572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2" idx="1"/>
          </p:cNvCxnSpPr>
          <p:nvPr/>
        </p:nvCxnSpPr>
        <p:spPr>
          <a:xfrm flipH="1" flipV="1">
            <a:off x="2280215" y="5157192"/>
            <a:ext cx="911684" cy="5935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280215" y="1772816"/>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4</a:t>
            </a:r>
          </a:p>
        </p:txBody>
      </p:sp>
      <p:sp>
        <p:nvSpPr>
          <p:cNvPr id="12" name="Oval 11"/>
          <p:cNvSpPr/>
          <p:nvPr/>
        </p:nvSpPr>
        <p:spPr>
          <a:xfrm>
            <a:off x="3096991" y="5671608"/>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1</a:t>
            </a:r>
          </a:p>
        </p:txBody>
      </p:sp>
      <p:sp>
        <p:nvSpPr>
          <p:cNvPr id="13" name="Oval 12"/>
          <p:cNvSpPr/>
          <p:nvPr/>
        </p:nvSpPr>
        <p:spPr>
          <a:xfrm>
            <a:off x="107504" y="4200373"/>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2</a:t>
            </a:r>
          </a:p>
        </p:txBody>
      </p:sp>
      <p:cxnSp>
        <p:nvCxnSpPr>
          <p:cNvPr id="14" name="Straight Arrow Connector 13"/>
          <p:cNvCxnSpPr/>
          <p:nvPr/>
        </p:nvCxnSpPr>
        <p:spPr>
          <a:xfrm flipH="1">
            <a:off x="1763688" y="4200373"/>
            <a:ext cx="1420484" cy="8277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133097" y="3793149"/>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3</a:t>
            </a:r>
          </a:p>
        </p:txBody>
      </p:sp>
    </p:spTree>
    <p:extLst>
      <p:ext uri="{BB962C8B-B14F-4D97-AF65-F5344CB8AC3E}">
        <p14:creationId xmlns:p14="http://schemas.microsoft.com/office/powerpoint/2010/main" val="42653446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0110250F-19C3-4581-BFF3-CB86650CC1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7960" y="2245469"/>
            <a:ext cx="2287524" cy="3632217"/>
          </a:xfrm>
          <a:prstGeom prst="roundRect">
            <a:avLst/>
          </a:prstGeom>
        </p:spPr>
      </p:pic>
      <p:sp>
        <p:nvSpPr>
          <p:cNvPr id="2" name="Title 1"/>
          <p:cNvSpPr>
            <a:spLocks noGrp="1"/>
          </p:cNvSpPr>
          <p:nvPr>
            <p:ph type="title"/>
          </p:nvPr>
        </p:nvSpPr>
        <p:spPr/>
        <p:txBody>
          <a:bodyPr/>
          <a:lstStyle/>
          <a:p>
            <a:r>
              <a:rPr lang="et-EE" dirty="0"/>
              <a:t>Soojustamistööd</a:t>
            </a:r>
            <a:endParaRPr lang="fi-FI" dirty="0"/>
          </a:p>
        </p:txBody>
      </p:sp>
      <p:sp>
        <p:nvSpPr>
          <p:cNvPr id="3" name="Content Placeholder 2"/>
          <p:cNvSpPr>
            <a:spLocks noGrp="1"/>
          </p:cNvSpPr>
          <p:nvPr>
            <p:ph idx="1"/>
          </p:nvPr>
        </p:nvSpPr>
        <p:spPr>
          <a:xfrm>
            <a:off x="457200" y="1425844"/>
            <a:ext cx="6920630" cy="4379645"/>
          </a:xfrm>
        </p:spPr>
        <p:txBody>
          <a:bodyPr vert="horz" lIns="0" tIns="0" rIns="0" bIns="0" rtlCol="0" anchor="t">
            <a:normAutofit/>
          </a:bodyPr>
          <a:lstStyle/>
          <a:p>
            <a:pPr marL="0" indent="0">
              <a:buNone/>
            </a:pPr>
            <a:r>
              <a:rPr lang="et-EE" dirty="0"/>
              <a:t>Eesmärgina</a:t>
            </a:r>
            <a:r>
              <a:rPr lang="fi-FI" dirty="0"/>
              <a:t> </a:t>
            </a:r>
          </a:p>
          <a:p>
            <a:r>
              <a:rPr lang="fi-FI" dirty="0"/>
              <a:t>energia</a:t>
            </a:r>
            <a:r>
              <a:rPr lang="et-EE" dirty="0"/>
              <a:t>sääst</a:t>
            </a:r>
            <a:endParaRPr lang="fi-FI" dirty="0">
              <a:cs typeface="Arial"/>
            </a:endParaRPr>
          </a:p>
          <a:p>
            <a:r>
              <a:rPr lang="fi-FI" dirty="0" err="1"/>
              <a:t>kastepunkti</a:t>
            </a:r>
            <a:r>
              <a:rPr lang="et-EE" dirty="0"/>
              <a:t> vältimine</a:t>
            </a:r>
            <a:endParaRPr lang="fi-FI" dirty="0">
              <a:cs typeface="Arial"/>
            </a:endParaRPr>
          </a:p>
          <a:p>
            <a:r>
              <a:rPr lang="et-EE" dirty="0"/>
              <a:t>läbivate õhuvoogude takistamine </a:t>
            </a:r>
            <a:endParaRPr lang="fi-FI" dirty="0">
              <a:cs typeface="Arial"/>
            </a:endParaRPr>
          </a:p>
          <a:p>
            <a:r>
              <a:rPr lang="et-EE" dirty="0"/>
              <a:t>üle 50 aastase kestvuse taotlemine</a:t>
            </a:r>
            <a:endParaRPr lang="fi-FI" dirty="0"/>
          </a:p>
          <a:p>
            <a:pPr lvl="1"/>
            <a:r>
              <a:rPr lang="et-EE" dirty="0"/>
              <a:t>niiskuskestvus</a:t>
            </a:r>
            <a:endParaRPr lang="fi-FI" dirty="0"/>
          </a:p>
          <a:p>
            <a:pPr lvl="1"/>
            <a:r>
              <a:rPr lang="fi-FI" dirty="0"/>
              <a:t>UV </a:t>
            </a:r>
            <a:r>
              <a:rPr lang="et-EE" dirty="0"/>
              <a:t>kestvus</a:t>
            </a:r>
            <a:endParaRPr lang="fi-FI" dirty="0"/>
          </a:p>
          <a:p>
            <a:pPr lvl="1"/>
            <a:r>
              <a:rPr lang="et-EE" dirty="0"/>
              <a:t>kestvus kemikaalidele</a:t>
            </a:r>
            <a:endParaRPr lang="fi-FI" dirty="0"/>
          </a:p>
          <a:p>
            <a:pPr lvl="1"/>
            <a:r>
              <a:rPr lang="fi-FI" dirty="0"/>
              <a:t>materia</a:t>
            </a:r>
            <a:r>
              <a:rPr lang="et-EE" dirty="0" err="1"/>
              <a:t>lide</a:t>
            </a:r>
            <a:r>
              <a:rPr lang="et-EE" dirty="0"/>
              <a:t> </a:t>
            </a:r>
            <a:r>
              <a:rPr lang="et-EE" dirty="0" err="1"/>
              <a:t>kokkusobivus</a:t>
            </a:r>
            <a:r>
              <a:rPr lang="fi-FI" dirty="0"/>
              <a:t>.</a:t>
            </a:r>
          </a:p>
          <a:p>
            <a:endParaRPr lang="fi-FI" dirty="0"/>
          </a:p>
        </p:txBody>
      </p:sp>
    </p:spTree>
    <p:extLst>
      <p:ext uri="{BB962C8B-B14F-4D97-AF65-F5344CB8AC3E}">
        <p14:creationId xmlns:p14="http://schemas.microsoft.com/office/powerpoint/2010/main" val="29890783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8CF244-6EDB-4CAD-B459-98C4AC7773A2}"/>
              </a:ext>
            </a:extLst>
          </p:cNvPr>
          <p:cNvSpPr>
            <a:spLocks noGrp="1"/>
          </p:cNvSpPr>
          <p:nvPr>
            <p:ph type="title"/>
          </p:nvPr>
        </p:nvSpPr>
        <p:spPr/>
        <p:txBody>
          <a:bodyPr/>
          <a:lstStyle/>
          <a:p>
            <a:r>
              <a:rPr lang="et-EE" dirty="0"/>
              <a:t>Katusekatte läbiviigud</a:t>
            </a:r>
            <a:endParaRPr lang="fi-FI" dirty="0"/>
          </a:p>
        </p:txBody>
      </p:sp>
      <p:pic>
        <p:nvPicPr>
          <p:cNvPr id="8" name="Sisällön paikkamerkki 7" descr="Kuva, joka sisältää kohteen ulko, maa, taivas, rakennus&#10;&#10;Kuvaus luotu automaattisesti">
            <a:extLst>
              <a:ext uri="{FF2B5EF4-FFF2-40B4-BE49-F238E27FC236}">
                <a16:creationId xmlns:a16="http://schemas.microsoft.com/office/drawing/2014/main" id="{CCA8EC6D-26F6-42BC-B203-38EB9A3412AE}"/>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6181648" y="3623831"/>
            <a:ext cx="2734887" cy="1824644"/>
          </a:xfrm>
          <a:prstGeom prst="roundRect">
            <a:avLst/>
          </a:prstGeom>
        </p:spPr>
      </p:pic>
      <p:pic>
        <p:nvPicPr>
          <p:cNvPr id="10" name="Content Placeholder 6">
            <a:extLst>
              <a:ext uri="{FF2B5EF4-FFF2-40B4-BE49-F238E27FC236}">
                <a16:creationId xmlns:a16="http://schemas.microsoft.com/office/drawing/2014/main" id="{89ACD424-2098-4C3A-B6F9-01EEE171625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17486" y="851647"/>
            <a:ext cx="3199049" cy="2621613"/>
          </a:xfrm>
          <a:prstGeom prst="roundRect">
            <a:avLst/>
          </a:prstGeom>
        </p:spPr>
      </p:pic>
      <p:sp>
        <p:nvSpPr>
          <p:cNvPr id="11" name="TextBox 4">
            <a:extLst>
              <a:ext uri="{FF2B5EF4-FFF2-40B4-BE49-F238E27FC236}">
                <a16:creationId xmlns:a16="http://schemas.microsoft.com/office/drawing/2014/main" id="{657E1065-FF98-4CDD-82D9-115CEF77ABF1}"/>
              </a:ext>
            </a:extLst>
          </p:cNvPr>
          <p:cNvSpPr txBox="1"/>
          <p:nvPr/>
        </p:nvSpPr>
        <p:spPr>
          <a:xfrm>
            <a:off x="458752" y="1484784"/>
            <a:ext cx="5233685" cy="4585871"/>
          </a:xfrm>
          <a:prstGeom prst="rect">
            <a:avLst/>
          </a:prstGeom>
          <a:noFill/>
        </p:spPr>
        <p:txBody>
          <a:bodyPr wrap="square" rtlCol="0" anchor="t">
            <a:spAutoFit/>
          </a:bodyPr>
          <a:lstStyle/>
          <a:p>
            <a:pPr marL="342900" indent="-342900">
              <a:buFont typeface="Arial" panose="020B0604020202020204" pitchFamily="34" charset="0"/>
              <a:buChar char="•"/>
            </a:pPr>
            <a:r>
              <a:rPr lang="et-EE" sz="2400" dirty="0"/>
              <a:t>Katusekatte läbiviigud põhjustavad palju veekahjustusi.</a:t>
            </a:r>
            <a:endParaRPr lang="fi-FI" sz="2400" dirty="0">
              <a:cs typeface="Arial"/>
            </a:endParaRPr>
          </a:p>
          <a:p>
            <a:pPr marL="342900" indent="-342900">
              <a:buFont typeface="Arial" panose="020B0604020202020204" pitchFamily="34" charset="0"/>
              <a:buChar char="•"/>
            </a:pPr>
            <a:r>
              <a:rPr lang="fi-FI" sz="2400" dirty="0" err="1"/>
              <a:t>Lum</a:t>
            </a:r>
            <a:r>
              <a:rPr lang="et-EE" sz="2400" dirty="0" err="1"/>
              <a:t>ekoormus</a:t>
            </a:r>
            <a:r>
              <a:rPr lang="et-EE" sz="2400" dirty="0"/>
              <a:t> põhjustab tarindite vajumist.</a:t>
            </a:r>
            <a:endParaRPr lang="fi-FI" sz="2400" dirty="0">
              <a:cs typeface="Arial"/>
            </a:endParaRPr>
          </a:p>
          <a:p>
            <a:pPr marL="342900" indent="-342900">
              <a:buFont typeface="Arial,Sans-Serif" panose="020B0604020202020204" pitchFamily="34" charset="0"/>
              <a:buChar char="•"/>
            </a:pPr>
            <a:r>
              <a:rPr lang="et-EE" sz="2400" dirty="0">
                <a:ea typeface="+mn-lt"/>
                <a:cs typeface="+mn-lt"/>
              </a:rPr>
              <a:t>Tugitarindid tuleb teha mõttega ja hoolikalt</a:t>
            </a:r>
            <a:r>
              <a:rPr lang="fi-FI" sz="2800" dirty="0">
                <a:ea typeface="+mn-lt"/>
                <a:cs typeface="+mn-lt"/>
              </a:rPr>
              <a:t> </a:t>
            </a:r>
          </a:p>
          <a:p>
            <a:pPr marL="800100" lvl="1" indent="-342900">
              <a:buFont typeface="Arial" panose="020B0604020202020204" pitchFamily="34" charset="0"/>
              <a:buChar char="•"/>
            </a:pPr>
            <a:r>
              <a:rPr lang="et-EE" sz="2000" dirty="0"/>
              <a:t>painduvus õiges kohas</a:t>
            </a:r>
            <a:endParaRPr lang="fi-FI" sz="2000" dirty="0">
              <a:cs typeface="Arial"/>
            </a:endParaRPr>
          </a:p>
          <a:p>
            <a:pPr marL="800100" lvl="1" indent="-342900">
              <a:buFont typeface="Arial" panose="020B0604020202020204" pitchFamily="34" charset="0"/>
              <a:buChar char="•"/>
            </a:pPr>
            <a:r>
              <a:rPr lang="et-EE" sz="2000" dirty="0"/>
              <a:t>vihmaveekaevude ja veeisolatsiooni liide tugevasti ja liikumine ühesuunaliselt</a:t>
            </a:r>
            <a:endParaRPr lang="fi-FI" sz="2000" dirty="0">
              <a:cs typeface="Arial"/>
            </a:endParaRPr>
          </a:p>
          <a:p>
            <a:pPr marL="800100" lvl="1" indent="-342900">
              <a:buFont typeface="Arial" panose="020B0604020202020204" pitchFamily="34" charset="0"/>
              <a:buChar char="•"/>
            </a:pPr>
            <a:r>
              <a:rPr lang="et-EE" sz="2000" dirty="0">
                <a:ea typeface="+mn-lt"/>
                <a:cs typeface="+mn-lt"/>
              </a:rPr>
              <a:t>läbiviigud alati kaelusega, ümmargune kaelus on parem</a:t>
            </a:r>
            <a:r>
              <a:rPr lang="fi-FI" sz="2000" dirty="0">
                <a:ea typeface="+mn-lt"/>
                <a:cs typeface="+mn-lt"/>
              </a:rPr>
              <a:t>.</a:t>
            </a:r>
            <a:endParaRPr lang="fi-FI" sz="2000" dirty="0">
              <a:cs typeface="Arial"/>
            </a:endParaRPr>
          </a:p>
          <a:p>
            <a:pPr marL="342900" indent="-342900">
              <a:buFont typeface="Arial" panose="020B0604020202020204" pitchFamily="34" charset="0"/>
              <a:buChar char="•"/>
            </a:pPr>
            <a:endParaRPr lang="fi-FI" sz="2400" dirty="0"/>
          </a:p>
        </p:txBody>
      </p:sp>
    </p:spTree>
    <p:extLst>
      <p:ext uri="{BB962C8B-B14F-4D97-AF65-F5344CB8AC3E}">
        <p14:creationId xmlns:p14="http://schemas.microsoft.com/office/powerpoint/2010/main" val="25845284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a:t>Elektripaigaldused ja läbiviigud</a:t>
            </a:r>
            <a:r>
              <a:rPr lang="fi-FI" dirty="0"/>
              <a:t> 1</a:t>
            </a:r>
          </a:p>
        </p:txBody>
      </p:sp>
      <p:sp>
        <p:nvSpPr>
          <p:cNvPr id="3" name="Content Placeholder 2"/>
          <p:cNvSpPr>
            <a:spLocks noGrp="1"/>
          </p:cNvSpPr>
          <p:nvPr>
            <p:ph sz="half" idx="2"/>
          </p:nvPr>
        </p:nvSpPr>
        <p:spPr>
          <a:xfrm>
            <a:off x="3563888" y="1520788"/>
            <a:ext cx="5401692" cy="4356484"/>
          </a:xfrm>
        </p:spPr>
        <p:txBody>
          <a:bodyPr>
            <a:normAutofit fontScale="85000" lnSpcReduction="20000"/>
          </a:bodyPr>
          <a:lstStyle/>
          <a:p>
            <a:pPr marL="457200" indent="-457200">
              <a:buFont typeface="+mj-lt"/>
              <a:buAutoNum type="arabicPeriod"/>
            </a:pPr>
            <a:r>
              <a:rPr lang="et-EE" sz="2400" dirty="0"/>
              <a:t>Paigaldused tehakse üldiselt roovivahes ning need püütakse teha aurutõket läbimata.</a:t>
            </a:r>
            <a:endParaRPr lang="fi-FI" sz="2400" dirty="0"/>
          </a:p>
          <a:p>
            <a:pPr marL="457200" indent="-457200">
              <a:buFont typeface="+mj-lt"/>
              <a:buAutoNum type="arabicPeriod"/>
            </a:pPr>
            <a:r>
              <a:rPr lang="et-EE" sz="2400" dirty="0"/>
              <a:t>Aurutõkkekilet läbivad kaablid või kaitsehülsid paigaldatakse läbiviigu-kaeluse abil.</a:t>
            </a:r>
            <a:endParaRPr lang="fi-FI" sz="2400" dirty="0"/>
          </a:p>
          <a:p>
            <a:pPr marL="457200" indent="-457200">
              <a:buFont typeface="+mj-lt"/>
              <a:buAutoNum type="arabicPeriod"/>
            </a:pPr>
            <a:r>
              <a:rPr lang="et-EE" sz="2400" dirty="0"/>
              <a:t>Torude läbiviigud plastsoojusisolatsioonidest saab tihendada vahuga.</a:t>
            </a:r>
            <a:endParaRPr lang="fi-FI" sz="2400" dirty="0"/>
          </a:p>
          <a:p>
            <a:pPr marL="457200" indent="-457200">
              <a:buFont typeface="+mj-lt"/>
              <a:buAutoNum type="arabicPeriod"/>
            </a:pPr>
            <a:r>
              <a:rPr lang="et-EE" sz="2400" dirty="0"/>
              <a:t>Aurutõkkest läbi mineva kaabli ja kaitsehülsi vahe tihendatakse elastse vuugi-ainega.</a:t>
            </a:r>
            <a:r>
              <a:rPr lang="fi-FI" sz="2400" dirty="0"/>
              <a:t> </a:t>
            </a:r>
            <a:endParaRPr lang="fi-FI" sz="2400" dirty="0">
              <a:solidFill>
                <a:srgbClr val="FF0000"/>
              </a:solidFill>
            </a:endParaRPr>
          </a:p>
          <a:p>
            <a:pPr marL="0" indent="0">
              <a:buNone/>
            </a:pPr>
            <a:r>
              <a:rPr lang="et-EE" sz="2400" dirty="0"/>
              <a:t>Kaableid ei saa tihendada silikooniga, mille äädikahape võib kahjustada kaabli pinda.</a:t>
            </a:r>
            <a:endParaRPr lang="fi-FI" sz="2400" dirty="0"/>
          </a:p>
          <a:p>
            <a:pPr marL="0" indent="0">
              <a:buNone/>
            </a:pPr>
            <a:r>
              <a:rPr lang="et-EE" sz="2400" dirty="0"/>
              <a:t>Kaableid ei saa paigaldada otse villa sisse kuna need võivad kuumeneda.</a:t>
            </a:r>
            <a:endParaRPr lang="fi-FI" sz="2400" dirty="0"/>
          </a:p>
          <a:p>
            <a:pPr marL="0" indent="0">
              <a:buNone/>
            </a:pPr>
            <a:endParaRPr lang="fi-FI" sz="2400" dirty="0"/>
          </a:p>
        </p:txBody>
      </p:sp>
      <p:pic>
        <p:nvPicPr>
          <p:cNvPr id="13" name="Picture 2" descr="S:\91204_BEEP\Valokuvat\100OLYMP\P925003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146218" y="4639944"/>
            <a:ext cx="1071296" cy="1666405"/>
          </a:xfrm>
          <a:prstGeom prst="round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descr="S:\91204_BEEP\Valokuvat\Rantatie 140805\P7120006.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22183" y="2886453"/>
            <a:ext cx="1369716" cy="1705508"/>
          </a:xfrm>
          <a:prstGeom prst="roundRect">
            <a:avLst/>
          </a:prstGeom>
          <a:noFill/>
          <a:extLst>
            <a:ext uri="{909E8E84-426E-40DD-AFC4-6F175D3DCCD1}">
              <a14:hiddenFill xmlns:a14="http://schemas.microsoft.com/office/drawing/2010/main">
                <a:solidFill>
                  <a:srgbClr val="FFFFFF"/>
                </a:solidFill>
              </a14:hiddenFill>
            </a:ext>
          </a:extLst>
        </p:spPr>
      </p:pic>
      <p:pic>
        <p:nvPicPr>
          <p:cNvPr id="1033" name="Picture 9" descr="S:\91204_BEEP\Valokuvat\Rantatie 140805\P7120009.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1987" y="4639944"/>
            <a:ext cx="911182" cy="1389585"/>
          </a:xfrm>
          <a:prstGeom prst="round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1443169" y="4639944"/>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4</a:t>
            </a:r>
          </a:p>
        </p:txBody>
      </p:sp>
      <p:pic>
        <p:nvPicPr>
          <p:cNvPr id="1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2263" y="3038984"/>
            <a:ext cx="1212875" cy="1499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22569" y="1268760"/>
            <a:ext cx="2969330" cy="1384302"/>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Oval 20"/>
          <p:cNvSpPr/>
          <p:nvPr/>
        </p:nvSpPr>
        <p:spPr>
          <a:xfrm>
            <a:off x="1822183" y="2653062"/>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3</a:t>
            </a:r>
          </a:p>
        </p:txBody>
      </p:sp>
      <p:sp>
        <p:nvSpPr>
          <p:cNvPr id="20" name="Oval 19"/>
          <p:cNvSpPr/>
          <p:nvPr/>
        </p:nvSpPr>
        <p:spPr>
          <a:xfrm>
            <a:off x="310066" y="2599963"/>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2</a:t>
            </a:r>
          </a:p>
        </p:txBody>
      </p:sp>
      <p:sp>
        <p:nvSpPr>
          <p:cNvPr id="19" name="Oval 18"/>
          <p:cNvSpPr/>
          <p:nvPr/>
        </p:nvSpPr>
        <p:spPr>
          <a:xfrm>
            <a:off x="308039" y="126876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2"/>
                </a:solidFill>
              </a:rPr>
              <a:t>1</a:t>
            </a:r>
          </a:p>
        </p:txBody>
      </p:sp>
    </p:spTree>
    <p:extLst>
      <p:ext uri="{BB962C8B-B14F-4D97-AF65-F5344CB8AC3E}">
        <p14:creationId xmlns:p14="http://schemas.microsoft.com/office/powerpoint/2010/main" val="18468661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539552" y="476673"/>
            <a:ext cx="7010400" cy="648072"/>
          </a:xfrm>
          <a:prstGeom prst="rect">
            <a:avLst/>
          </a:prstGeom>
        </p:spPr>
        <p:txBody>
          <a:bodyPr vert="horz" lIns="0" tIns="0" rIns="0" bIns="0" rtlCol="0">
            <a:normAutofit/>
          </a:bodyPr>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fi-FI" sz="3600" b="1" dirty="0">
                <a:latin typeface="+mj-lt"/>
              </a:rPr>
              <a:t>T</a:t>
            </a:r>
            <a:r>
              <a:rPr lang="et-EE" sz="3600" b="1" dirty="0" err="1">
                <a:latin typeface="+mj-lt"/>
              </a:rPr>
              <a:t>ööstuslikud</a:t>
            </a:r>
            <a:r>
              <a:rPr lang="et-EE" sz="3600" b="1" dirty="0">
                <a:latin typeface="+mj-lt"/>
              </a:rPr>
              <a:t> läbiviigud</a:t>
            </a:r>
            <a:r>
              <a:rPr lang="fi-FI" sz="3600" b="1" dirty="0">
                <a:latin typeface="+mj-lt"/>
              </a:rPr>
              <a:t>!</a:t>
            </a:r>
            <a:endParaRPr lang="fi-FI" sz="3600" b="1" dirty="0">
              <a:solidFill>
                <a:srgbClr val="000000"/>
              </a:solidFill>
              <a:latin typeface="+mj-lt"/>
              <a:ea typeface="ＭＳ Ｐゴシック" pitchFamily="34" charset="-128"/>
              <a:cs typeface="Arial" charset="0"/>
            </a:endParaRPr>
          </a:p>
          <a:p>
            <a:pPr>
              <a:buFontTx/>
              <a:buNone/>
            </a:pPr>
            <a:endParaRPr lang="fi-FI" sz="4000" dirty="0"/>
          </a:p>
        </p:txBody>
      </p:sp>
      <p:sp>
        <p:nvSpPr>
          <p:cNvPr id="8" name="Content Placeholder 2"/>
          <p:cNvSpPr txBox="1">
            <a:spLocks/>
          </p:cNvSpPr>
          <p:nvPr/>
        </p:nvSpPr>
        <p:spPr>
          <a:xfrm>
            <a:off x="611560" y="1299270"/>
            <a:ext cx="5256584" cy="2376264"/>
          </a:xfrm>
          <a:prstGeom prst="rect">
            <a:avLst/>
          </a:prstGeom>
        </p:spPr>
        <p:txBody>
          <a:bodyPr>
            <a:normAutofit fontScale="92500" lnSpcReduction="10000"/>
          </a:bodyPr>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i-FI" dirty="0"/>
              <a:t>T</a:t>
            </a:r>
            <a:r>
              <a:rPr lang="et-EE" dirty="0" err="1"/>
              <a:t>ööstuslikult</a:t>
            </a:r>
            <a:r>
              <a:rPr lang="et-EE" dirty="0"/>
              <a:t> toodetud läbiviigukaelused säästavad paigaldusaega ja lihtsustavad tiheda tarindi tegemist.</a:t>
            </a:r>
            <a:endParaRPr lang="fi-FI" dirty="0"/>
          </a:p>
          <a:p>
            <a:r>
              <a:rPr lang="et-EE" dirty="0"/>
              <a:t>Tähelepanu</a:t>
            </a:r>
            <a:r>
              <a:rPr lang="fi-FI" dirty="0"/>
              <a:t>! </a:t>
            </a:r>
            <a:r>
              <a:rPr lang="fi-FI" dirty="0" err="1"/>
              <a:t>Tut</a:t>
            </a:r>
            <a:r>
              <a:rPr lang="et-EE" dirty="0" err="1"/>
              <a:t>vu</a:t>
            </a:r>
            <a:r>
              <a:rPr lang="et-EE" dirty="0"/>
              <a:t> tootja juhistega enne paigaldust.</a:t>
            </a:r>
            <a:endParaRPr lang="fi-FI" dirty="0"/>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9506" y="1266900"/>
            <a:ext cx="2038949"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9506" y="4075212"/>
            <a:ext cx="1773237" cy="151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a:xfrm>
            <a:off x="809517" y="3998211"/>
            <a:ext cx="5256584" cy="1885913"/>
          </a:xfrm>
          <a:prstGeom prst="rect">
            <a:avLst/>
          </a:prstGeom>
        </p:spPr>
        <p:txBody>
          <a:bodyPr>
            <a:normAutofit lnSpcReduction="10000"/>
          </a:bodyPr>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t-EE" sz="2400" b="1" dirty="0"/>
              <a:t>Ülesanne</a:t>
            </a:r>
            <a:r>
              <a:rPr lang="fi-FI" sz="2400" b="1" dirty="0"/>
              <a:t>:</a:t>
            </a:r>
            <a:r>
              <a:rPr lang="fi-FI" sz="2400" dirty="0"/>
              <a:t> </a:t>
            </a:r>
          </a:p>
          <a:p>
            <a:pPr marL="0" indent="0">
              <a:buNone/>
            </a:pPr>
            <a:r>
              <a:rPr lang="et-EE" sz="2400" dirty="0"/>
              <a:t>Otsi internetist otsingusõnadega</a:t>
            </a:r>
            <a:r>
              <a:rPr lang="fi-FI" sz="2400" dirty="0"/>
              <a:t> ”</a:t>
            </a:r>
            <a:r>
              <a:rPr lang="fi-FI" sz="2400" dirty="0" err="1"/>
              <a:t>lä</a:t>
            </a:r>
            <a:r>
              <a:rPr lang="et-EE" sz="2400" dirty="0"/>
              <a:t>b</a:t>
            </a:r>
            <a:r>
              <a:rPr lang="fi-FI" sz="2400" dirty="0"/>
              <a:t>i</a:t>
            </a:r>
            <a:r>
              <a:rPr lang="et-EE" sz="2400" dirty="0"/>
              <a:t>viigukaelus</a:t>
            </a:r>
            <a:r>
              <a:rPr lang="fi-FI" sz="2400" dirty="0"/>
              <a:t>” ja ”</a:t>
            </a:r>
            <a:r>
              <a:rPr lang="et-EE" sz="2400" dirty="0"/>
              <a:t>aurutõke</a:t>
            </a:r>
            <a:r>
              <a:rPr lang="fi-FI" sz="2400" dirty="0"/>
              <a:t>” </a:t>
            </a:r>
            <a:r>
              <a:rPr lang="et-EE" sz="2400" dirty="0"/>
              <a:t>ning </a:t>
            </a:r>
            <a:r>
              <a:rPr lang="fi-FI" sz="2400" dirty="0"/>
              <a:t> ”</a:t>
            </a:r>
            <a:r>
              <a:rPr lang="et-EE" sz="2400" dirty="0" err="1"/>
              <a:t>aurutõkketeip</a:t>
            </a:r>
            <a:r>
              <a:rPr lang="fi-FI" sz="2400" dirty="0"/>
              <a:t>” </a:t>
            </a:r>
            <a:r>
              <a:rPr lang="et-EE" sz="2400" dirty="0"/>
              <a:t>jooniseid ja infot toodete kohta</a:t>
            </a:r>
            <a:r>
              <a:rPr lang="fi-FI" sz="2400" dirty="0"/>
              <a:t>.</a:t>
            </a:r>
          </a:p>
        </p:txBody>
      </p:sp>
      <p:sp>
        <p:nvSpPr>
          <p:cNvPr id="9" name="Tekstiruutu 8">
            <a:extLst>
              <a:ext uri="{FF2B5EF4-FFF2-40B4-BE49-F238E27FC236}">
                <a16:creationId xmlns:a16="http://schemas.microsoft.com/office/drawing/2014/main" id="{5EFAC292-0040-4318-ADEB-C73FA618CFD7}"/>
              </a:ext>
            </a:extLst>
          </p:cNvPr>
          <p:cNvSpPr txBox="1"/>
          <p:nvPr/>
        </p:nvSpPr>
        <p:spPr>
          <a:xfrm rot="16200000">
            <a:off x="8031295" y="3492346"/>
            <a:ext cx="1298753" cy="246221"/>
          </a:xfrm>
          <a:prstGeom prst="rect">
            <a:avLst/>
          </a:prstGeom>
          <a:noFill/>
        </p:spPr>
        <p:txBody>
          <a:bodyPr wrap="none" rtlCol="0">
            <a:spAutoFit/>
          </a:bodyPr>
          <a:lstStyle/>
          <a:p>
            <a:r>
              <a:rPr lang="fi-FI" sz="1000">
                <a:solidFill>
                  <a:schemeClr val="tx2">
                    <a:lumMod val="50000"/>
                    <a:lumOff val="50000"/>
                  </a:schemeClr>
                </a:solidFill>
              </a:rPr>
              <a:t>Kuvat Heidi Sumkin</a:t>
            </a:r>
          </a:p>
        </p:txBody>
      </p:sp>
    </p:spTree>
    <p:extLst>
      <p:ext uri="{BB962C8B-B14F-4D97-AF65-F5344CB8AC3E}">
        <p14:creationId xmlns:p14="http://schemas.microsoft.com/office/powerpoint/2010/main" val="21847371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t-EE" dirty="0"/>
              <a:t>Soojustusmaterjalide valik ja omadused</a:t>
            </a:r>
            <a:endParaRPr lang="fi-FI" dirty="0"/>
          </a:p>
        </p:txBody>
      </p:sp>
    </p:spTree>
    <p:extLst>
      <p:ext uri="{BB962C8B-B14F-4D97-AF65-F5344CB8AC3E}">
        <p14:creationId xmlns:p14="http://schemas.microsoft.com/office/powerpoint/2010/main" val="2578654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Soojustusmaterjalid</a:t>
            </a:r>
            <a:endParaRPr lang="fi-FI" dirty="0"/>
          </a:p>
        </p:txBody>
      </p:sp>
      <p:sp>
        <p:nvSpPr>
          <p:cNvPr id="5" name="Sisällön paikkamerkki 4">
            <a:extLst>
              <a:ext uri="{FF2B5EF4-FFF2-40B4-BE49-F238E27FC236}">
                <a16:creationId xmlns:a16="http://schemas.microsoft.com/office/drawing/2014/main" id="{CA78F6AF-DE82-434B-A8D4-B9E02798A9AD}"/>
              </a:ext>
            </a:extLst>
          </p:cNvPr>
          <p:cNvSpPr>
            <a:spLocks noGrp="1"/>
          </p:cNvSpPr>
          <p:nvPr>
            <p:ph idx="1"/>
          </p:nvPr>
        </p:nvSpPr>
        <p:spPr>
          <a:xfrm>
            <a:off x="455017" y="1484784"/>
            <a:ext cx="6827640" cy="4558318"/>
          </a:xfrm>
        </p:spPr>
        <p:txBody>
          <a:bodyPr vert="horz" lIns="0" tIns="0" rIns="0" bIns="0" rtlCol="0" anchor="t">
            <a:normAutofit fontScale="92500" lnSpcReduction="10000"/>
          </a:bodyPr>
          <a:lstStyle/>
          <a:p>
            <a:pPr marL="0" indent="0">
              <a:buNone/>
            </a:pPr>
            <a:r>
              <a:rPr lang="et-EE" sz="2400" dirty="0"/>
              <a:t>Peamised soojustusmaterjalid on</a:t>
            </a:r>
            <a:r>
              <a:rPr lang="fi-FI" sz="2400" dirty="0"/>
              <a:t> </a:t>
            </a:r>
            <a:endParaRPr lang="fi-FI" sz="2400" dirty="0">
              <a:cs typeface="Arial"/>
            </a:endParaRPr>
          </a:p>
          <a:p>
            <a:r>
              <a:rPr lang="fi-FI" sz="2400" dirty="0" err="1"/>
              <a:t>Mineraalvilla</a:t>
            </a:r>
            <a:r>
              <a:rPr lang="et-EE" sz="2400" dirty="0"/>
              <a:t>d</a:t>
            </a:r>
            <a:r>
              <a:rPr lang="fi-FI" sz="2400" dirty="0"/>
              <a:t> (</a:t>
            </a:r>
            <a:r>
              <a:rPr lang="et-EE" sz="2400" dirty="0"/>
              <a:t>klaasvill, kivivill</a:t>
            </a:r>
            <a:r>
              <a:rPr lang="fi-FI" sz="2400" dirty="0"/>
              <a:t>)</a:t>
            </a:r>
            <a:endParaRPr lang="fi-FI" sz="2400" dirty="0">
              <a:cs typeface="Arial"/>
            </a:endParaRPr>
          </a:p>
          <a:p>
            <a:r>
              <a:rPr lang="et-EE" sz="2400" dirty="0"/>
              <a:t>Plastiisolatsioonid</a:t>
            </a:r>
            <a:r>
              <a:rPr lang="fi-FI" sz="2400" dirty="0"/>
              <a:t> (SPU, EPS, XPS, PIR)</a:t>
            </a:r>
            <a:endParaRPr lang="fi-FI" sz="2400" dirty="0">
              <a:cs typeface="Arial"/>
            </a:endParaRPr>
          </a:p>
          <a:p>
            <a:r>
              <a:rPr lang="fi-FI" sz="2400" dirty="0"/>
              <a:t>P</a:t>
            </a:r>
            <a:r>
              <a:rPr lang="et-EE" sz="2400" dirty="0"/>
              <a:t>uitkiudvillad</a:t>
            </a:r>
            <a:r>
              <a:rPr lang="fi-FI" sz="2400" dirty="0"/>
              <a:t> (</a:t>
            </a:r>
            <a:r>
              <a:rPr lang="et-EE" sz="2400" dirty="0" err="1"/>
              <a:t>tsellu</a:t>
            </a:r>
            <a:r>
              <a:rPr lang="fi-FI" sz="2400" dirty="0" err="1"/>
              <a:t>vill</a:t>
            </a:r>
            <a:r>
              <a:rPr lang="fi-FI" sz="2400" dirty="0"/>
              <a:t>, </a:t>
            </a:r>
            <a:r>
              <a:rPr lang="fi-FI" sz="2400" dirty="0" err="1"/>
              <a:t>ekovill</a:t>
            </a:r>
            <a:r>
              <a:rPr lang="fi-FI" sz="2400" dirty="0"/>
              <a:t>)</a:t>
            </a:r>
            <a:endParaRPr lang="fi-FI" sz="2400" dirty="0">
              <a:cs typeface="Arial"/>
            </a:endParaRPr>
          </a:p>
          <a:p>
            <a:pPr marL="0" indent="0">
              <a:buNone/>
            </a:pPr>
            <a:r>
              <a:rPr lang="et-EE" sz="2400" dirty="0"/>
              <a:t>Vähem tuntud on muuhulgas</a:t>
            </a:r>
            <a:endParaRPr lang="fi-FI" sz="2400" dirty="0">
              <a:cs typeface="Arial"/>
            </a:endParaRPr>
          </a:p>
          <a:p>
            <a:r>
              <a:rPr lang="fi-FI" sz="2400" dirty="0">
                <a:ea typeface="+mn-lt"/>
                <a:cs typeface="+mn-lt"/>
              </a:rPr>
              <a:t>EPS-</a:t>
            </a:r>
            <a:r>
              <a:rPr lang="fi-FI" sz="2400" dirty="0" err="1">
                <a:ea typeface="+mn-lt"/>
                <a:cs typeface="+mn-lt"/>
              </a:rPr>
              <a:t>bet</a:t>
            </a:r>
            <a:r>
              <a:rPr lang="et-EE" sz="2400" dirty="0">
                <a:ea typeface="+mn-lt"/>
                <a:cs typeface="+mn-lt"/>
              </a:rPr>
              <a:t>o</a:t>
            </a:r>
            <a:r>
              <a:rPr lang="fi-FI" sz="2400" dirty="0">
                <a:ea typeface="+mn-lt"/>
                <a:cs typeface="+mn-lt"/>
              </a:rPr>
              <a:t>on, </a:t>
            </a:r>
            <a:r>
              <a:rPr lang="et-EE" sz="2400" dirty="0">
                <a:ea typeface="+mn-lt"/>
                <a:cs typeface="+mn-lt"/>
              </a:rPr>
              <a:t>kus betooni on lisatud </a:t>
            </a:r>
            <a:r>
              <a:rPr lang="fi-FI" sz="2400" dirty="0">
                <a:ea typeface="+mn-lt"/>
                <a:cs typeface="+mn-lt"/>
              </a:rPr>
              <a:t>EPS-</a:t>
            </a:r>
            <a:r>
              <a:rPr lang="et-EE" sz="2400" dirty="0">
                <a:ea typeface="+mn-lt"/>
                <a:cs typeface="+mn-lt"/>
              </a:rPr>
              <a:t>vahtplasti. See sobib näiteks valesokli kingadele</a:t>
            </a:r>
            <a:endParaRPr lang="fi-FI" sz="2400" dirty="0">
              <a:ea typeface="+mn-lt"/>
              <a:cs typeface="+mn-lt"/>
            </a:endParaRPr>
          </a:p>
          <a:p>
            <a:r>
              <a:rPr lang="et-EE" sz="2400" dirty="0"/>
              <a:t>Vahtklaas on tugev ja täiesti veeaurutihe, sobib samuti kingadele</a:t>
            </a:r>
            <a:r>
              <a:rPr lang="fi-FI" sz="2400" dirty="0"/>
              <a:t>.</a:t>
            </a:r>
          </a:p>
          <a:p>
            <a:r>
              <a:rPr lang="fi-FI" sz="2400" dirty="0" err="1">
                <a:cs typeface="Arial"/>
              </a:rPr>
              <a:t>Kal</a:t>
            </a:r>
            <a:r>
              <a:rPr lang="et-EE" sz="2400" dirty="0" err="1">
                <a:cs typeface="Arial"/>
              </a:rPr>
              <a:t>tsium</a:t>
            </a:r>
            <a:r>
              <a:rPr lang="fi-FI" sz="2400" dirty="0" err="1">
                <a:cs typeface="Arial"/>
              </a:rPr>
              <a:t>silikaat</a:t>
            </a:r>
            <a:r>
              <a:rPr lang="et-EE" sz="2400" dirty="0">
                <a:cs typeface="Arial"/>
              </a:rPr>
              <a:t>plaat</a:t>
            </a:r>
            <a:r>
              <a:rPr lang="fi-FI" sz="2400" dirty="0">
                <a:cs typeface="Arial"/>
              </a:rPr>
              <a:t>, </a:t>
            </a:r>
            <a:r>
              <a:rPr lang="et-EE" sz="2400" dirty="0">
                <a:cs typeface="Arial"/>
              </a:rPr>
              <a:t>mis kannatab niiskust ja millel on suur veeauruläbivus</a:t>
            </a:r>
            <a:r>
              <a:rPr lang="fi-FI" sz="2400" dirty="0">
                <a:cs typeface="Arial"/>
              </a:rPr>
              <a:t>. </a:t>
            </a:r>
            <a:r>
              <a:rPr lang="fi-FI" sz="2400" dirty="0" err="1">
                <a:cs typeface="Arial"/>
              </a:rPr>
              <a:t>So</a:t>
            </a:r>
            <a:r>
              <a:rPr lang="et-EE" sz="2400" dirty="0" err="1">
                <a:cs typeface="Arial"/>
              </a:rPr>
              <a:t>bib</a:t>
            </a:r>
            <a:r>
              <a:rPr lang="et-EE" sz="2400" dirty="0">
                <a:cs typeface="Arial"/>
              </a:rPr>
              <a:t> eelkõige keldrite seespoolseks soojustusmaterjaliks.</a:t>
            </a:r>
            <a:r>
              <a:rPr lang="fi-FI" sz="2400" dirty="0">
                <a:cs typeface="Arial"/>
              </a:rPr>
              <a:t> </a:t>
            </a:r>
          </a:p>
          <a:p>
            <a:r>
              <a:rPr lang="et-EE" sz="2400" dirty="0">
                <a:cs typeface="Arial"/>
              </a:rPr>
              <a:t>Tulekindel</a:t>
            </a:r>
            <a:r>
              <a:rPr lang="fi-FI" sz="2400" dirty="0">
                <a:cs typeface="Arial"/>
              </a:rPr>
              <a:t> EPS-</a:t>
            </a:r>
            <a:r>
              <a:rPr lang="et-EE" sz="2400" dirty="0">
                <a:cs typeface="Arial"/>
              </a:rPr>
              <a:t>isolatsioon</a:t>
            </a:r>
            <a:endParaRPr lang="fi-FI" sz="2400" dirty="0">
              <a:cs typeface="Arial"/>
            </a:endParaRPr>
          </a:p>
          <a:p>
            <a:endParaRPr lang="fi-FI" sz="2400" dirty="0">
              <a:cs typeface="Arial"/>
            </a:endParaRPr>
          </a:p>
        </p:txBody>
      </p:sp>
      <p:pic>
        <p:nvPicPr>
          <p:cNvPr id="8" name="Kuva 9" descr="Kuva, joka sisältää kohteen istuminen, tietokone, pöytä, kirjoituspöytä&#10;&#10;Kuvaus luotu, erittäin korkea luotettavuus">
            <a:extLst>
              <a:ext uri="{FF2B5EF4-FFF2-40B4-BE49-F238E27FC236}">
                <a16:creationId xmlns:a16="http://schemas.microsoft.com/office/drawing/2014/main" id="{36A1BBC9-CA41-4A53-AC73-4286EF596D05}"/>
              </a:ext>
            </a:extLst>
          </p:cNvPr>
          <p:cNvPicPr>
            <a:picLocks noChangeAspect="1"/>
          </p:cNvPicPr>
          <p:nvPr/>
        </p:nvPicPr>
        <p:blipFill>
          <a:blip r:embed="rId3"/>
          <a:stretch>
            <a:fillRect/>
          </a:stretch>
        </p:blipFill>
        <p:spPr>
          <a:xfrm>
            <a:off x="6057587" y="807840"/>
            <a:ext cx="2924489" cy="2195969"/>
          </a:xfrm>
          <a:prstGeom prst="roundRect">
            <a:avLst/>
          </a:prstGeom>
        </p:spPr>
      </p:pic>
      <p:pic>
        <p:nvPicPr>
          <p:cNvPr id="13" name="Kuva 13">
            <a:extLst>
              <a:ext uri="{FF2B5EF4-FFF2-40B4-BE49-F238E27FC236}">
                <a16:creationId xmlns:a16="http://schemas.microsoft.com/office/drawing/2014/main" id="{3F24873C-93E0-405D-8EC0-6C9DB93DBADD}"/>
              </a:ext>
            </a:extLst>
          </p:cNvPr>
          <p:cNvPicPr>
            <a:picLocks noChangeAspect="1"/>
          </p:cNvPicPr>
          <p:nvPr/>
        </p:nvPicPr>
        <p:blipFill>
          <a:blip r:embed="rId4"/>
          <a:stretch>
            <a:fillRect/>
          </a:stretch>
        </p:blipFill>
        <p:spPr>
          <a:xfrm>
            <a:off x="6057587" y="804862"/>
            <a:ext cx="2924489" cy="2173202"/>
          </a:xfrm>
          <a:prstGeom prst="roundRect">
            <a:avLst/>
          </a:prstGeom>
        </p:spPr>
      </p:pic>
      <p:pic>
        <p:nvPicPr>
          <p:cNvPr id="3" name="Kuva 3" descr="Kuva, joka sisältää kohteen kakku, sisä, pöytä, pala&#10;&#10;Kuvaus luotu, erittäin korkea luotettavuus">
            <a:extLst>
              <a:ext uri="{FF2B5EF4-FFF2-40B4-BE49-F238E27FC236}">
                <a16:creationId xmlns:a16="http://schemas.microsoft.com/office/drawing/2014/main" id="{620372BD-8CF0-411F-83B3-539CB6703404}"/>
              </a:ext>
            </a:extLst>
          </p:cNvPr>
          <p:cNvPicPr>
            <a:picLocks noChangeAspect="1"/>
          </p:cNvPicPr>
          <p:nvPr/>
        </p:nvPicPr>
        <p:blipFill>
          <a:blip r:embed="rId5"/>
          <a:stretch>
            <a:fillRect/>
          </a:stretch>
        </p:blipFill>
        <p:spPr>
          <a:xfrm>
            <a:off x="6052647" y="808435"/>
            <a:ext cx="2933595" cy="2184911"/>
          </a:xfrm>
          <a:prstGeom prst="roundRect">
            <a:avLst/>
          </a:prstGeom>
        </p:spPr>
      </p:pic>
      <p:pic>
        <p:nvPicPr>
          <p:cNvPr id="15" name="Kuva 15" descr="Kuva, joka sisältää kohteen kakku, pala, pöytä, istuminen&#10;&#10;Kuvaus luotu, erittäin korkea luotettavuus">
            <a:extLst>
              <a:ext uri="{FF2B5EF4-FFF2-40B4-BE49-F238E27FC236}">
                <a16:creationId xmlns:a16="http://schemas.microsoft.com/office/drawing/2014/main" id="{8CB549AB-5759-4CC3-B60B-7B917E7E936E}"/>
              </a:ext>
            </a:extLst>
          </p:cNvPr>
          <p:cNvPicPr>
            <a:picLocks noChangeAspect="1"/>
          </p:cNvPicPr>
          <p:nvPr/>
        </p:nvPicPr>
        <p:blipFill>
          <a:blip r:embed="rId6"/>
          <a:stretch>
            <a:fillRect/>
          </a:stretch>
        </p:blipFill>
        <p:spPr>
          <a:xfrm>
            <a:off x="5915152" y="185700"/>
            <a:ext cx="2919286" cy="2598168"/>
          </a:xfrm>
          <a:prstGeom prst="roundRect">
            <a:avLst/>
          </a:prstGeom>
        </p:spPr>
      </p:pic>
    </p:spTree>
    <p:extLst>
      <p:ext uri="{BB962C8B-B14F-4D97-AF65-F5344CB8AC3E}">
        <p14:creationId xmlns:p14="http://schemas.microsoft.com/office/powerpoint/2010/main" val="22746509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par>
                                <p:cTn id="33" presetID="2" presetClass="entr" presetSubtype="1"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childTnLst>
                                </p:cTn>
                              </p:par>
                              <p:par>
                                <p:cTn id="41" presetID="2" presetClass="entr" presetSubtype="1"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 3"/>
          <p:cNvGraphicFramePr/>
          <p:nvPr>
            <p:extLst>
              <p:ext uri="{D42A27DB-BD31-4B8C-83A1-F6EECF244321}">
                <p14:modId xmlns:p14="http://schemas.microsoft.com/office/powerpoint/2010/main" val="35879669"/>
              </p:ext>
            </p:extLst>
          </p:nvPr>
        </p:nvGraphicFramePr>
        <p:xfrm>
          <a:off x="196159" y="1591643"/>
          <a:ext cx="7481784" cy="445231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E2F1B72D-E741-49E8-9C80-BDD9C9374B50}"/>
              </a:ext>
            </a:extLst>
          </p:cNvPr>
          <p:cNvSpPr txBox="1">
            <a:spLocks/>
          </p:cNvSpPr>
          <p:nvPr/>
        </p:nvSpPr>
        <p:spPr>
          <a:xfrm>
            <a:off x="457200" y="476250"/>
            <a:ext cx="8229600" cy="588963"/>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t-EE" dirty="0" err="1"/>
              <a:t>Soojstusmaterjalide</a:t>
            </a:r>
            <a:r>
              <a:rPr lang="et-EE" dirty="0"/>
              <a:t> soojusjuhtivused</a:t>
            </a:r>
            <a:r>
              <a:rPr lang="en-US" dirty="0"/>
              <a:t> [W/</a:t>
            </a:r>
            <a:r>
              <a:rPr lang="en-US" dirty="0" err="1"/>
              <a:t>mK</a:t>
            </a:r>
            <a:r>
              <a:rPr lang="en-US" dirty="0"/>
              <a:t>]</a:t>
            </a:r>
          </a:p>
          <a:p>
            <a:endParaRPr lang="fi-FI" dirty="0"/>
          </a:p>
          <a:p>
            <a:endParaRPr lang="fi-FI" dirty="0"/>
          </a:p>
        </p:txBody>
      </p:sp>
    </p:spTree>
    <p:extLst>
      <p:ext uri="{BB962C8B-B14F-4D97-AF65-F5344CB8AC3E}">
        <p14:creationId xmlns:p14="http://schemas.microsoft.com/office/powerpoint/2010/main" val="492028737"/>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Kaavio 4"/>
          <p:cNvGraphicFramePr/>
          <p:nvPr>
            <p:extLst>
              <p:ext uri="{D42A27DB-BD31-4B8C-83A1-F6EECF244321}">
                <p14:modId xmlns:p14="http://schemas.microsoft.com/office/powerpoint/2010/main" val="2150978158"/>
              </p:ext>
            </p:extLst>
          </p:nvPr>
        </p:nvGraphicFramePr>
        <p:xfrm>
          <a:off x="412703" y="1555750"/>
          <a:ext cx="7543823" cy="4826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A919E582-64EC-4DD7-89AF-062A70DB89D9}"/>
              </a:ext>
            </a:extLst>
          </p:cNvPr>
          <p:cNvSpPr>
            <a:spLocks noGrp="1"/>
          </p:cNvSpPr>
          <p:nvPr>
            <p:ph type="title"/>
          </p:nvPr>
        </p:nvSpPr>
        <p:spPr>
          <a:xfrm>
            <a:off x="310896" y="476250"/>
            <a:ext cx="8549640" cy="588963"/>
          </a:xfrm>
        </p:spPr>
        <p:txBody>
          <a:bodyPr>
            <a:noAutofit/>
          </a:bodyPr>
          <a:lstStyle/>
          <a:p>
            <a:r>
              <a:rPr lang="et-EE" dirty="0"/>
              <a:t>Ehitusmaterjalide soojusjuhtivused</a:t>
            </a:r>
            <a:r>
              <a:rPr lang="fi-FI" dirty="0"/>
              <a:t> </a:t>
            </a:r>
            <a:r>
              <a:rPr lang="en-US" dirty="0"/>
              <a:t>[W/</a:t>
            </a:r>
            <a:r>
              <a:rPr lang="en-US" dirty="0" err="1"/>
              <a:t>mK</a:t>
            </a:r>
            <a:r>
              <a:rPr lang="en-US" dirty="0"/>
              <a:t>]</a:t>
            </a:r>
            <a:br>
              <a:rPr lang="en-US" dirty="0"/>
            </a:br>
            <a:endParaRPr lang="fi-FI" dirty="0"/>
          </a:p>
        </p:txBody>
      </p:sp>
    </p:spTree>
    <p:extLst>
      <p:ext uri="{BB962C8B-B14F-4D97-AF65-F5344CB8AC3E}">
        <p14:creationId xmlns:p14="http://schemas.microsoft.com/office/powerpoint/2010/main" val="2931312499"/>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30561"/>
          </a:xfrm>
        </p:spPr>
        <p:txBody>
          <a:bodyPr>
            <a:normAutofit/>
          </a:bodyPr>
          <a:lstStyle/>
          <a:p>
            <a:r>
              <a:rPr lang="et-EE" dirty="0"/>
              <a:t>Õhu- ja aurutõkked</a:t>
            </a:r>
            <a:endParaRPr lang="fi-FI" dirty="0"/>
          </a:p>
        </p:txBody>
      </p:sp>
      <p:sp>
        <p:nvSpPr>
          <p:cNvPr id="4" name="Sisällön paikkamerkki 3">
            <a:extLst>
              <a:ext uri="{FF2B5EF4-FFF2-40B4-BE49-F238E27FC236}">
                <a16:creationId xmlns:a16="http://schemas.microsoft.com/office/drawing/2014/main" id="{9BE210FB-13D8-41B6-8C73-61C8B67854FB}"/>
              </a:ext>
            </a:extLst>
          </p:cNvPr>
          <p:cNvSpPr>
            <a:spLocks noGrp="1"/>
          </p:cNvSpPr>
          <p:nvPr>
            <p:ph idx="1"/>
          </p:nvPr>
        </p:nvSpPr>
        <p:spPr/>
        <p:txBody>
          <a:bodyPr/>
          <a:lstStyle/>
          <a:p>
            <a:r>
              <a:rPr lang="et-EE" dirty="0"/>
              <a:t>Hoone </a:t>
            </a:r>
            <a:r>
              <a:rPr lang="et-EE" dirty="0" err="1"/>
              <a:t>välispiire</a:t>
            </a:r>
            <a:r>
              <a:rPr lang="et-EE" dirty="0"/>
              <a:t> peab olema õhutihe ja üldiselt ka veeaurutihe</a:t>
            </a:r>
            <a:r>
              <a:rPr lang="fi-FI" dirty="0"/>
              <a:t>. </a:t>
            </a:r>
          </a:p>
          <a:p>
            <a:r>
              <a:rPr lang="et-EE" dirty="0"/>
              <a:t>Õhutihedus võidakse saavutada teatud ehitusmaterjalidega või eriliste õhutõkkekilede või –paberitega.</a:t>
            </a:r>
            <a:endParaRPr lang="fi-FI" dirty="0"/>
          </a:p>
          <a:p>
            <a:r>
              <a:rPr lang="et-EE" dirty="0"/>
              <a:t>Aurutõkkekile toimib nii õhu- kui ka aurutõkkena</a:t>
            </a:r>
            <a:endParaRPr lang="fi-FI" dirty="0"/>
          </a:p>
        </p:txBody>
      </p:sp>
    </p:spTree>
    <p:extLst>
      <p:ext uri="{BB962C8B-B14F-4D97-AF65-F5344CB8AC3E}">
        <p14:creationId xmlns:p14="http://schemas.microsoft.com/office/powerpoint/2010/main" val="35969289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Kaavio 9"/>
          <p:cNvGraphicFramePr/>
          <p:nvPr>
            <p:extLst>
              <p:ext uri="{D42A27DB-BD31-4B8C-83A1-F6EECF244321}">
                <p14:modId xmlns:p14="http://schemas.microsoft.com/office/powerpoint/2010/main" val="3249515834"/>
              </p:ext>
            </p:extLst>
          </p:nvPr>
        </p:nvGraphicFramePr>
        <p:xfrm>
          <a:off x="1172472" y="1653477"/>
          <a:ext cx="6889860" cy="443774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1CAFD3C2-C69E-4914-95EC-6629D1E6AC67}"/>
              </a:ext>
            </a:extLst>
          </p:cNvPr>
          <p:cNvSpPr>
            <a:spLocks noGrp="1"/>
          </p:cNvSpPr>
          <p:nvPr>
            <p:ph type="title"/>
          </p:nvPr>
        </p:nvSpPr>
        <p:spPr>
          <a:xfrm>
            <a:off x="331940" y="476250"/>
            <a:ext cx="8354860" cy="1131602"/>
          </a:xfrm>
        </p:spPr>
        <p:txBody>
          <a:bodyPr>
            <a:normAutofit/>
          </a:bodyPr>
          <a:lstStyle/>
          <a:p>
            <a:r>
              <a:rPr lang="et-EE" dirty="0"/>
              <a:t>Aurutõkete veeaurutakistusi</a:t>
            </a:r>
            <a:br>
              <a:rPr lang="fi-FI" dirty="0"/>
            </a:br>
            <a:r>
              <a:rPr lang="fi-FI" sz="2200" b="0" dirty="0"/>
              <a:t> [m</a:t>
            </a:r>
            <a:r>
              <a:rPr lang="fi-FI" sz="2200" b="0" baseline="30000" dirty="0"/>
              <a:t>2</a:t>
            </a:r>
            <a:r>
              <a:rPr lang="fi-FI" sz="2200" b="0" dirty="0"/>
              <a:t>xsxPa/kg]x10</a:t>
            </a:r>
            <a:r>
              <a:rPr lang="fi-FI" sz="2200" b="0" baseline="30000" dirty="0"/>
              <a:t>9</a:t>
            </a:r>
            <a:endParaRPr lang="fi-FI" b="0" dirty="0"/>
          </a:p>
        </p:txBody>
      </p:sp>
    </p:spTree>
    <p:extLst>
      <p:ext uri="{BB962C8B-B14F-4D97-AF65-F5344CB8AC3E}">
        <p14:creationId xmlns:p14="http://schemas.microsoft.com/office/powerpoint/2010/main" val="3119282261"/>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Kaavio 9"/>
          <p:cNvGraphicFramePr/>
          <p:nvPr>
            <p:extLst>
              <p:ext uri="{D42A27DB-BD31-4B8C-83A1-F6EECF244321}">
                <p14:modId xmlns:p14="http://schemas.microsoft.com/office/powerpoint/2010/main" val="1349013212"/>
              </p:ext>
            </p:extLst>
          </p:nvPr>
        </p:nvGraphicFramePr>
        <p:xfrm>
          <a:off x="657922" y="1867136"/>
          <a:ext cx="7738946"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4D704902-B619-4F2E-8FB3-DE4B3F44AF31}"/>
              </a:ext>
            </a:extLst>
          </p:cNvPr>
          <p:cNvSpPr>
            <a:spLocks noGrp="1"/>
          </p:cNvSpPr>
          <p:nvPr>
            <p:ph type="title"/>
          </p:nvPr>
        </p:nvSpPr>
        <p:spPr>
          <a:xfrm>
            <a:off x="457200" y="476250"/>
            <a:ext cx="8229600" cy="917121"/>
          </a:xfrm>
        </p:spPr>
        <p:txBody>
          <a:bodyPr>
            <a:noAutofit/>
          </a:bodyPr>
          <a:lstStyle/>
          <a:p>
            <a:r>
              <a:rPr lang="et-EE" dirty="0"/>
              <a:t>Ehitusmaterjalide veeaurutakistusi</a:t>
            </a:r>
            <a:br>
              <a:rPr lang="fi-FI" dirty="0"/>
            </a:br>
            <a:r>
              <a:rPr lang="fi-FI" sz="2200" dirty="0"/>
              <a:t> </a:t>
            </a:r>
            <a:r>
              <a:rPr lang="fi-FI" sz="2200" b="0" dirty="0"/>
              <a:t>[m</a:t>
            </a:r>
            <a:r>
              <a:rPr lang="fi-FI" sz="2200" b="0" baseline="30000" dirty="0"/>
              <a:t>2</a:t>
            </a:r>
            <a:r>
              <a:rPr lang="fi-FI" sz="2200" b="0" dirty="0"/>
              <a:t>xsxPa/kg]x10</a:t>
            </a:r>
            <a:r>
              <a:rPr lang="fi-FI" sz="2200" b="0" baseline="30000" dirty="0"/>
              <a:t>9</a:t>
            </a:r>
            <a:endParaRPr lang="fi-FI" b="0" dirty="0"/>
          </a:p>
        </p:txBody>
      </p:sp>
    </p:spTree>
    <p:extLst>
      <p:ext uri="{BB962C8B-B14F-4D97-AF65-F5344CB8AC3E}">
        <p14:creationId xmlns:p14="http://schemas.microsoft.com/office/powerpoint/2010/main" val="2550104564"/>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t-EE" dirty="0"/>
              <a:t>Fassaadide soojustamistööd</a:t>
            </a:r>
            <a:endParaRPr lang="fi-FI" dirty="0"/>
          </a:p>
        </p:txBody>
      </p:sp>
    </p:spTree>
    <p:extLst>
      <p:ext uri="{BB962C8B-B14F-4D97-AF65-F5344CB8AC3E}">
        <p14:creationId xmlns:p14="http://schemas.microsoft.com/office/powerpoint/2010/main" val="3521012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Kaavio 9"/>
          <p:cNvGraphicFramePr/>
          <p:nvPr>
            <p:extLst>
              <p:ext uri="{D42A27DB-BD31-4B8C-83A1-F6EECF244321}">
                <p14:modId xmlns:p14="http://schemas.microsoft.com/office/powerpoint/2010/main" val="2042747038"/>
              </p:ext>
            </p:extLst>
          </p:nvPr>
        </p:nvGraphicFramePr>
        <p:xfrm>
          <a:off x="367990" y="1564267"/>
          <a:ext cx="7895063" cy="443774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1CAFD3C2-C69E-4914-95EC-6629D1E6AC67}"/>
              </a:ext>
            </a:extLst>
          </p:cNvPr>
          <p:cNvSpPr>
            <a:spLocks noGrp="1"/>
          </p:cNvSpPr>
          <p:nvPr>
            <p:ph type="title"/>
          </p:nvPr>
        </p:nvSpPr>
        <p:spPr>
          <a:xfrm>
            <a:off x="457200" y="476250"/>
            <a:ext cx="8229600" cy="630561"/>
          </a:xfrm>
        </p:spPr>
        <p:txBody>
          <a:bodyPr>
            <a:normAutofit fontScale="90000"/>
          </a:bodyPr>
          <a:lstStyle/>
          <a:p>
            <a:r>
              <a:rPr lang="et-EE" sz="4000" dirty="0"/>
              <a:t>Õhutõkete veeaurutakistusi</a:t>
            </a:r>
            <a:r>
              <a:rPr lang="fi-FI" sz="4000" dirty="0"/>
              <a:t> </a:t>
            </a:r>
            <a:r>
              <a:rPr lang="fi-FI" sz="2200" b="0" dirty="0"/>
              <a:t>[m</a:t>
            </a:r>
            <a:r>
              <a:rPr lang="fi-FI" sz="2200" b="0" baseline="30000" dirty="0"/>
              <a:t>2</a:t>
            </a:r>
            <a:r>
              <a:rPr lang="fi-FI" sz="2200" b="0" dirty="0"/>
              <a:t>xsxPa/kg]x10</a:t>
            </a:r>
            <a:r>
              <a:rPr lang="fi-FI" sz="2200" b="0" baseline="30000" dirty="0"/>
              <a:t>9</a:t>
            </a:r>
            <a:endParaRPr lang="fi-FI" b="0" dirty="0"/>
          </a:p>
        </p:txBody>
      </p:sp>
    </p:spTree>
    <p:extLst>
      <p:ext uri="{BB962C8B-B14F-4D97-AF65-F5344CB8AC3E}">
        <p14:creationId xmlns:p14="http://schemas.microsoft.com/office/powerpoint/2010/main" val="3470631348"/>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t-EE" dirty="0"/>
              <a:t>Tule- ja heliisolatsioon</a:t>
            </a:r>
            <a:endParaRPr lang="fi-FI" dirty="0"/>
          </a:p>
        </p:txBody>
      </p:sp>
    </p:spTree>
    <p:extLst>
      <p:ext uri="{BB962C8B-B14F-4D97-AF65-F5344CB8AC3E}">
        <p14:creationId xmlns:p14="http://schemas.microsoft.com/office/powerpoint/2010/main" val="11533411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529782" cy="1152550"/>
          </a:xfrm>
        </p:spPr>
        <p:txBody>
          <a:bodyPr/>
          <a:lstStyle/>
          <a:p>
            <a:r>
              <a:rPr lang="et-EE" dirty="0"/>
              <a:t>Tuletõkkesektsioonid</a:t>
            </a:r>
            <a:r>
              <a:rPr lang="fi-FI" dirty="0"/>
              <a:t> ja -</a:t>
            </a:r>
            <a:r>
              <a:rPr lang="et-EE" dirty="0"/>
              <a:t>isolatsioonid</a:t>
            </a:r>
            <a:endParaRPr lang="fi-FI" dirty="0"/>
          </a:p>
        </p:txBody>
      </p:sp>
      <p:sp>
        <p:nvSpPr>
          <p:cNvPr id="3" name="Content Placeholder 2"/>
          <p:cNvSpPr>
            <a:spLocks noGrp="1"/>
          </p:cNvSpPr>
          <p:nvPr>
            <p:ph idx="1"/>
          </p:nvPr>
        </p:nvSpPr>
        <p:spPr>
          <a:xfrm>
            <a:off x="457200" y="1157449"/>
            <a:ext cx="8408020" cy="4669913"/>
          </a:xfrm>
        </p:spPr>
        <p:txBody>
          <a:bodyPr vert="horz" lIns="0" tIns="0" rIns="0" bIns="0" rtlCol="0" anchor="t">
            <a:normAutofit fontScale="92500" lnSpcReduction="10000"/>
          </a:bodyPr>
          <a:lstStyle/>
          <a:p>
            <a:r>
              <a:rPr lang="et-EE" dirty="0"/>
              <a:t>Hoone plaanidel on näidatud </a:t>
            </a:r>
            <a:r>
              <a:rPr lang="et-EE" dirty="0" err="1"/>
              <a:t>tuletõkkesekstsioonid</a:t>
            </a:r>
            <a:r>
              <a:rPr lang="fi-FI" dirty="0"/>
              <a:t>.</a:t>
            </a:r>
          </a:p>
          <a:p>
            <a:r>
              <a:rPr lang="et-EE" dirty="0"/>
              <a:t>Tuletõkkesektsioonid takistavad lisaks tule levikule ka suitsugaaside ja kuumuse levimist.</a:t>
            </a:r>
            <a:endParaRPr lang="fi-FI" dirty="0"/>
          </a:p>
          <a:p>
            <a:r>
              <a:rPr lang="et-EE" dirty="0"/>
              <a:t>Lisaks tarinditele ka ühendused, uksed, piidad ja tehnosüsteemide läbiviigud peavad</a:t>
            </a:r>
            <a:r>
              <a:rPr lang="fi-FI" dirty="0"/>
              <a:t> </a:t>
            </a:r>
          </a:p>
          <a:p>
            <a:pPr lvl="1"/>
            <a:r>
              <a:rPr lang="et-EE" dirty="0"/>
              <a:t>pidama vastu tulele</a:t>
            </a:r>
            <a:endParaRPr lang="fi-FI" dirty="0"/>
          </a:p>
          <a:p>
            <a:pPr lvl="1"/>
            <a:r>
              <a:rPr lang="et-EE" dirty="0"/>
              <a:t>katkestama tule leviku näiteks kanalite kaudu</a:t>
            </a:r>
            <a:endParaRPr lang="fi-FI" dirty="0"/>
          </a:p>
          <a:p>
            <a:pPr lvl="1"/>
            <a:r>
              <a:rPr lang="et-EE" dirty="0"/>
              <a:t>säilima suitsugaasitihedana tulekahju ajal</a:t>
            </a:r>
            <a:endParaRPr lang="fi-FI" dirty="0"/>
          </a:p>
          <a:p>
            <a:r>
              <a:rPr lang="et-EE" dirty="0"/>
              <a:t>Tehnosüsteemide läbiviikude lahendus näidatakse tuletõrjeprojektis</a:t>
            </a:r>
            <a:r>
              <a:rPr lang="fi-FI" dirty="0"/>
              <a:t>. </a:t>
            </a:r>
          </a:p>
          <a:p>
            <a:r>
              <a:rPr lang="et-EE" dirty="0">
                <a:cs typeface="Arial"/>
              </a:rPr>
              <a:t>Ka toote valmistaja paigaldusjuhistes on esitatud nõudmisi paigaldustöödele.</a:t>
            </a:r>
            <a:endParaRPr lang="fi-FI" dirty="0">
              <a:cs typeface="Arial"/>
            </a:endParaRPr>
          </a:p>
        </p:txBody>
      </p:sp>
    </p:spTree>
    <p:extLst>
      <p:ext uri="{BB962C8B-B14F-4D97-AF65-F5344CB8AC3E}">
        <p14:creationId xmlns:p14="http://schemas.microsoft.com/office/powerpoint/2010/main" val="38676917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Heliisolatsioon</a:t>
            </a:r>
            <a:endParaRPr lang="fi-FI" dirty="0"/>
          </a:p>
        </p:txBody>
      </p:sp>
      <p:sp>
        <p:nvSpPr>
          <p:cNvPr id="3" name="Content Placeholder 2"/>
          <p:cNvSpPr>
            <a:spLocks noGrp="1"/>
          </p:cNvSpPr>
          <p:nvPr>
            <p:ph idx="1"/>
          </p:nvPr>
        </p:nvSpPr>
        <p:spPr>
          <a:xfrm>
            <a:off x="457200" y="1157449"/>
            <a:ext cx="6888822" cy="4669913"/>
          </a:xfrm>
        </p:spPr>
        <p:txBody>
          <a:bodyPr>
            <a:normAutofit fontScale="92500" lnSpcReduction="10000"/>
          </a:bodyPr>
          <a:lstStyle/>
          <a:p>
            <a:pPr lvl="1"/>
            <a:r>
              <a:rPr lang="et-EE" sz="2800" dirty="0"/>
              <a:t>Heli isoleerimisel on tähtis teha  ehitustarindid tihedaks</a:t>
            </a:r>
            <a:r>
              <a:rPr lang="fi-FI" sz="2800" dirty="0"/>
              <a:t>.</a:t>
            </a:r>
          </a:p>
          <a:p>
            <a:pPr lvl="1"/>
            <a:r>
              <a:rPr lang="et-EE" sz="2800" dirty="0"/>
              <a:t>Kõrged hääled isoleeritakse tihendamisega.</a:t>
            </a:r>
            <a:endParaRPr lang="fi-FI" sz="2800" dirty="0"/>
          </a:p>
          <a:p>
            <a:pPr lvl="1"/>
            <a:r>
              <a:rPr lang="et-EE" sz="2800" dirty="0"/>
              <a:t>Madalaid sagedusi isoleeritakse tarindite massiga.</a:t>
            </a:r>
            <a:endParaRPr lang="fi-FI" sz="2800" dirty="0"/>
          </a:p>
          <a:p>
            <a:pPr lvl="1"/>
            <a:r>
              <a:rPr lang="et-EE" sz="2800" dirty="0" err="1"/>
              <a:t>Korteritevahelised</a:t>
            </a:r>
            <a:r>
              <a:rPr lang="et-EE" sz="2800" dirty="0"/>
              <a:t> </a:t>
            </a:r>
            <a:r>
              <a:rPr lang="et-EE" sz="2800" dirty="0" err="1"/>
              <a:t>tehnopaigaldised</a:t>
            </a:r>
            <a:r>
              <a:rPr lang="et-EE" sz="2800" dirty="0"/>
              <a:t> tuleb hoolikalt tihendada.</a:t>
            </a:r>
            <a:r>
              <a:rPr lang="fi-FI" sz="2800" dirty="0"/>
              <a:t> </a:t>
            </a:r>
          </a:p>
          <a:p>
            <a:pPr lvl="1"/>
            <a:r>
              <a:rPr lang="et-EE" sz="2800" dirty="0"/>
              <a:t>Näiteks ketina märgistatud evakuatsioonitee vastab heliisolatsiooninõuetele ainult sel juhul, kui kaableid on tihendatud vastava massiga.</a:t>
            </a:r>
            <a:endParaRPr lang="fi-FI" sz="2800" dirty="0"/>
          </a:p>
        </p:txBody>
      </p:sp>
      <p:pic>
        <p:nvPicPr>
          <p:cNvPr id="1026" name="Picture 2" descr="Kuvahaun tulos haulle trumpetti">
            <a:extLst>
              <a:ext uri="{FF2B5EF4-FFF2-40B4-BE49-F238E27FC236}">
                <a16:creationId xmlns:a16="http://schemas.microsoft.com/office/drawing/2014/main" id="{E3E25864-2530-42F0-B2DC-AF68B9DAD78B}"/>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17205127">
            <a:off x="7198562" y="1874256"/>
            <a:ext cx="1710594" cy="135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3943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Pea meeles</a:t>
            </a:r>
            <a:r>
              <a:rPr lang="fi-FI" dirty="0"/>
              <a:t>!</a:t>
            </a:r>
          </a:p>
        </p:txBody>
      </p:sp>
      <p:sp>
        <p:nvSpPr>
          <p:cNvPr id="3" name="Content Placeholder 2"/>
          <p:cNvSpPr>
            <a:spLocks noGrp="1"/>
          </p:cNvSpPr>
          <p:nvPr>
            <p:ph idx="1"/>
          </p:nvPr>
        </p:nvSpPr>
        <p:spPr>
          <a:xfrm>
            <a:off x="395536" y="1196752"/>
            <a:ext cx="8568952" cy="4608512"/>
          </a:xfrm>
        </p:spPr>
        <p:txBody>
          <a:bodyPr>
            <a:normAutofit/>
          </a:bodyPr>
          <a:lstStyle/>
          <a:p>
            <a:r>
              <a:rPr lang="et-EE" sz="2400" dirty="0"/>
              <a:t>Kontrolli, et läbiviikude ja aurutõkkekilede ühendus oleks toimiv, pane tähele ka liikumisi.</a:t>
            </a:r>
            <a:endParaRPr lang="fi-FI" sz="2400" dirty="0"/>
          </a:p>
          <a:p>
            <a:r>
              <a:rPr lang="et-EE" sz="2400" dirty="0"/>
              <a:t>Eelista aurutõkete puhul tööstuslikult valmistatud läbiviike.</a:t>
            </a:r>
            <a:endParaRPr lang="fi-FI" sz="2400" dirty="0"/>
          </a:p>
          <a:p>
            <a:r>
              <a:rPr lang="et-EE" sz="2400" dirty="0"/>
              <a:t>Kui liidetes kasutatakse </a:t>
            </a:r>
            <a:r>
              <a:rPr lang="et-EE" sz="2400" dirty="0" err="1"/>
              <a:t>teipi</a:t>
            </a:r>
            <a:r>
              <a:rPr lang="et-EE" sz="2400" dirty="0"/>
              <a:t>, vali selleks sobiv </a:t>
            </a:r>
            <a:r>
              <a:rPr lang="et-EE" sz="2400" dirty="0" err="1"/>
              <a:t>aurutõkketeip</a:t>
            </a:r>
            <a:r>
              <a:rPr lang="et-EE" sz="2400" dirty="0"/>
              <a:t>.</a:t>
            </a:r>
            <a:endParaRPr lang="fi-FI" sz="2400" dirty="0"/>
          </a:p>
          <a:p>
            <a:r>
              <a:rPr lang="et-EE" sz="2400" dirty="0"/>
              <a:t>Tarindid peavad püsima tihedana aastakümneid.</a:t>
            </a:r>
            <a:endParaRPr lang="fi-FI" sz="2400" dirty="0"/>
          </a:p>
          <a:p>
            <a:r>
              <a:rPr lang="et-EE" sz="2400" dirty="0"/>
              <a:t>Seinte ja põrandate läbiviikudes saab kasutada lagede läbiviikude põhimõtteid.</a:t>
            </a:r>
            <a:endParaRPr lang="fi-FI" sz="2400" dirty="0"/>
          </a:p>
          <a:p>
            <a:r>
              <a:rPr lang="et-EE" sz="2400" dirty="0"/>
              <a:t>Ka korterite vahelised seinad ja vahelaed tuleb teha õhutihedalt, et korterite ventilatsioon oleks kontrollitav.</a:t>
            </a:r>
            <a:endParaRPr lang="fi-FI" sz="2400" dirty="0"/>
          </a:p>
          <a:p>
            <a:pPr marL="0" indent="0">
              <a:buNone/>
            </a:pPr>
            <a:endParaRPr lang="fi-FI" dirty="0"/>
          </a:p>
        </p:txBody>
      </p:sp>
    </p:spTree>
    <p:extLst>
      <p:ext uri="{BB962C8B-B14F-4D97-AF65-F5344CB8AC3E}">
        <p14:creationId xmlns:p14="http://schemas.microsoft.com/office/powerpoint/2010/main" val="8711081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72AA593-3216-4981-9DE6-95BF571F2643}"/>
              </a:ext>
            </a:extLst>
          </p:cNvPr>
          <p:cNvSpPr txBox="1">
            <a:spLocks/>
          </p:cNvSpPr>
          <p:nvPr/>
        </p:nvSpPr>
        <p:spPr>
          <a:xfrm>
            <a:off x="468313" y="3717032"/>
            <a:ext cx="4496493" cy="1152128"/>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t-EE" sz="4000" dirty="0">
                <a:solidFill>
                  <a:srgbClr val="005CA8"/>
                </a:solidFill>
                <a:latin typeface="Arial"/>
              </a:rPr>
              <a:t>Aitäh</a:t>
            </a:r>
            <a:r>
              <a:rPr kumimoji="0" lang="fi-FI" sz="4000" b="1" i="0" u="none" strike="noStrike" kern="1200" cap="none" spc="0" normalizeH="0" baseline="0" noProof="0" dirty="0">
                <a:ln>
                  <a:noFill/>
                </a:ln>
                <a:solidFill>
                  <a:srgbClr val="005CA8"/>
                </a:solidFill>
                <a:effectLst/>
                <a:uLnTx/>
                <a:uFillTx/>
                <a:latin typeface="Arial"/>
                <a:ea typeface="+mj-ea"/>
                <a:cs typeface="+mj-cs"/>
              </a:rPr>
              <a:t>!</a:t>
            </a:r>
          </a:p>
        </p:txBody>
      </p:sp>
      <p:pic>
        <p:nvPicPr>
          <p:cNvPr id="8" name="Picture 2" descr="I:\Logovarasto\EU-logot\co-funded-iee-horiz_fi.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28012" y="5417765"/>
            <a:ext cx="2664296" cy="5542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2473D550-494F-43D9-9323-788B61E076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780" y="4677207"/>
            <a:ext cx="1867062" cy="579170"/>
          </a:xfrm>
          <a:prstGeom prst="rect">
            <a:avLst/>
          </a:prstGeom>
        </p:spPr>
      </p:pic>
      <p:sp>
        <p:nvSpPr>
          <p:cNvPr id="9" name="Title 1">
            <a:extLst>
              <a:ext uri="{FF2B5EF4-FFF2-40B4-BE49-F238E27FC236}">
                <a16:creationId xmlns:a16="http://schemas.microsoft.com/office/drawing/2014/main" id="{2ED560AB-F667-4B1A-96AB-E091A41C27B2}"/>
              </a:ext>
            </a:extLst>
          </p:cNvPr>
          <p:cNvSpPr txBox="1">
            <a:spLocks/>
          </p:cNvSpPr>
          <p:nvPr/>
        </p:nvSpPr>
        <p:spPr>
          <a:xfrm>
            <a:off x="468314" y="4539586"/>
            <a:ext cx="4103687" cy="1800622"/>
          </a:xfrm>
          <a:prstGeom prst="rect">
            <a:avLst/>
          </a:prstGeom>
        </p:spPr>
        <p:txBody>
          <a:bodyPr vert="horz" lIns="0" tIns="0" rIns="0" bIns="0" rtlCol="0" anchor="t" anchorCtr="0">
            <a:normAutofit fontScale="97500" lnSpcReduction="10000"/>
          </a:bodyP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et-EE" sz="1100" b="0" i="1" dirty="0"/>
              <a:t>Õppematerjal sisaldab energiatõhusaks ehitamiseks vajalikke tavasid ja põhimõtteid.</a:t>
            </a:r>
            <a:r>
              <a:rPr lang="fi-FI" sz="1100" b="0" i="1" dirty="0"/>
              <a:t> </a:t>
            </a:r>
            <a:r>
              <a:rPr lang="et-EE" sz="1100" b="0" i="1" dirty="0"/>
              <a:t>Autorid ei vastuta, et need sobiksid sellisena igal üksikule ehitusobjektile.</a:t>
            </a:r>
            <a:br>
              <a:rPr lang="fi-FI" sz="1100" b="0" i="1" dirty="0"/>
            </a:br>
            <a:br>
              <a:rPr lang="fi-FI" sz="1100" b="0" i="1" dirty="0"/>
            </a:br>
            <a:r>
              <a:rPr lang="et-EE" sz="1100" b="0" i="1" dirty="0"/>
              <a:t>Iga ehitusobjekt tuleb lahendada vastavalt selle konkreetse objekti ehitusprojektile.</a:t>
            </a:r>
            <a:br>
              <a:rPr lang="fi-FI" sz="1100" b="0" i="1" dirty="0"/>
            </a:br>
            <a:br>
              <a:rPr lang="fi-FI" sz="1100" b="0" i="1" dirty="0"/>
            </a:br>
            <a:r>
              <a:rPr lang="fi-FI" sz="1100" b="0" i="1" dirty="0"/>
              <a:t>A</a:t>
            </a:r>
            <a:r>
              <a:rPr lang="et-EE" sz="1100" b="0" i="1" dirty="0" err="1"/>
              <a:t>lgne</a:t>
            </a:r>
            <a:r>
              <a:rPr lang="et-EE" sz="1100" b="0" i="1" dirty="0"/>
              <a:t> </a:t>
            </a:r>
            <a:r>
              <a:rPr lang="fi-FI" sz="1100" b="0" i="1" dirty="0"/>
              <a:t> </a:t>
            </a:r>
            <a:r>
              <a:rPr lang="et-EE" sz="1100" b="0" i="1" dirty="0"/>
              <a:t>õppematerjal on tehtud</a:t>
            </a:r>
            <a:r>
              <a:rPr lang="fi-FI" sz="1100" b="0" i="1" dirty="0"/>
              <a:t> EU </a:t>
            </a:r>
            <a:r>
              <a:rPr lang="fi-FI" sz="1100" b="0" i="1" dirty="0" err="1"/>
              <a:t>Hori</a:t>
            </a:r>
            <a:r>
              <a:rPr lang="et-EE" sz="1100" b="0" i="1" dirty="0" err="1"/>
              <a:t>sont</a:t>
            </a:r>
            <a:r>
              <a:rPr lang="fi-FI" sz="1100" b="0" i="1" dirty="0"/>
              <a:t>2020-</a:t>
            </a:r>
            <a:r>
              <a:rPr lang="et-EE" sz="1100" b="0" i="1" dirty="0"/>
              <a:t>programmi</a:t>
            </a:r>
            <a:r>
              <a:rPr lang="fi-FI" sz="1100" b="0" i="1" dirty="0"/>
              <a:t> </a:t>
            </a:r>
            <a:br>
              <a:rPr lang="fi-FI" sz="1100" b="0" i="1" dirty="0"/>
            </a:br>
            <a:r>
              <a:rPr lang="fi-FI" sz="1100" b="0" i="1" dirty="0"/>
              <a:t>BUILD UP </a:t>
            </a:r>
            <a:r>
              <a:rPr lang="fi-FI" sz="1100" b="0" i="1" dirty="0" err="1"/>
              <a:t>Skills</a:t>
            </a:r>
            <a:r>
              <a:rPr lang="fi-FI" sz="1100" b="0" i="1" dirty="0"/>
              <a:t>-</a:t>
            </a:r>
            <a:r>
              <a:rPr lang="et-EE" sz="1100" b="0" i="1" dirty="0"/>
              <a:t>projektis</a:t>
            </a:r>
            <a:r>
              <a:rPr lang="fi-FI" sz="1100" b="0" i="1" dirty="0"/>
              <a:t> (Motiva Oy, TTS, TUT, 2016). T</a:t>
            </a:r>
            <a:r>
              <a:rPr lang="et-EE" sz="1100" b="0" i="1" dirty="0" err="1"/>
              <a:t>öörühm</a:t>
            </a:r>
            <a:r>
              <a:rPr lang="fi-FI" sz="1100" b="0" i="1" dirty="0"/>
              <a:t>: Olli Teriö, Jukka Lahdensivu, Juhani </a:t>
            </a:r>
            <a:r>
              <a:rPr lang="fi-FI" sz="1100" b="0" i="1" dirty="0" err="1"/>
              <a:t>Heljo</a:t>
            </a:r>
            <a:r>
              <a:rPr lang="fi-FI" sz="1100" b="0" i="1" dirty="0"/>
              <a:t>, Jaakko </a:t>
            </a:r>
            <a:r>
              <a:rPr lang="fi-FI" sz="1100" b="0" i="1" dirty="0" err="1"/>
              <a:t>Sorri</a:t>
            </a:r>
            <a:r>
              <a:rPr lang="fi-FI" sz="1100" b="0" i="1" dirty="0"/>
              <a:t>, Ulrika Uotila, Aki Peltola, Jari Hämäläinen &amp; Heidi </a:t>
            </a:r>
            <a:r>
              <a:rPr lang="fi-FI" sz="1100" b="0" i="1" dirty="0" err="1"/>
              <a:t>Sumkin</a:t>
            </a:r>
            <a:r>
              <a:rPr lang="fi-FI" sz="1100" b="0" i="1" dirty="0"/>
              <a:t>. </a:t>
            </a:r>
            <a:r>
              <a:rPr lang="et-EE" sz="1100" b="0" i="1" dirty="0"/>
              <a:t>Õppematerjali täiendatud</a:t>
            </a:r>
            <a:r>
              <a:rPr lang="fi-FI" sz="1100" b="0" i="1" dirty="0"/>
              <a:t> 2019 (Olli Teriö). www.motiva.fi/buildupskills</a:t>
            </a:r>
          </a:p>
        </p:txBody>
      </p:sp>
    </p:spTree>
    <p:extLst>
      <p:ext uri="{BB962C8B-B14F-4D97-AF65-F5344CB8AC3E}">
        <p14:creationId xmlns:p14="http://schemas.microsoft.com/office/powerpoint/2010/main" val="167026985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76250"/>
            <a:ext cx="6331527" cy="759740"/>
          </a:xfrm>
        </p:spPr>
        <p:txBody>
          <a:bodyPr>
            <a:noAutofit/>
          </a:bodyPr>
          <a:lstStyle/>
          <a:p>
            <a:r>
              <a:rPr lang="et-EE" dirty="0"/>
              <a:t>Fassaadide soojustamis-tööd mineraalvillaga</a:t>
            </a:r>
            <a:endParaRPr lang="fi-FI" sz="3200" dirty="0">
              <a:cs typeface="Arial"/>
            </a:endParaRPr>
          </a:p>
        </p:txBody>
      </p:sp>
      <p:sp>
        <p:nvSpPr>
          <p:cNvPr id="3" name="Content Placeholder 2"/>
          <p:cNvSpPr>
            <a:spLocks noGrp="1"/>
          </p:cNvSpPr>
          <p:nvPr>
            <p:ph idx="1"/>
          </p:nvPr>
        </p:nvSpPr>
        <p:spPr>
          <a:xfrm>
            <a:off x="457200" y="1841326"/>
            <a:ext cx="6209414" cy="4330874"/>
          </a:xfrm>
        </p:spPr>
        <p:txBody>
          <a:bodyPr>
            <a:normAutofit fontScale="92500" lnSpcReduction="20000"/>
          </a:bodyPr>
          <a:lstStyle/>
          <a:p>
            <a:r>
              <a:rPr lang="fi-FI" dirty="0" err="1"/>
              <a:t>Mineraalvilla</a:t>
            </a:r>
            <a:r>
              <a:rPr lang="et-EE" dirty="0"/>
              <a:t>d paigaldatakse tarindite külge tihedalt</a:t>
            </a:r>
            <a:r>
              <a:rPr lang="fi-FI" dirty="0"/>
              <a:t>.</a:t>
            </a:r>
          </a:p>
          <a:p>
            <a:r>
              <a:rPr lang="et-EE" dirty="0"/>
              <a:t>Tavaliselt need nii liimitakse kui ka kinnitatakse mehaaniliselt.</a:t>
            </a:r>
            <a:endParaRPr lang="fi-FI" dirty="0"/>
          </a:p>
          <a:p>
            <a:r>
              <a:rPr lang="et-EE" dirty="0" err="1"/>
              <a:t>Soojustustus</a:t>
            </a:r>
            <a:r>
              <a:rPr lang="et-EE" dirty="0"/>
              <a:t> paigaldatakse nii, et vuugid jäävad tihedalt</a:t>
            </a:r>
            <a:r>
              <a:rPr lang="fi-FI" dirty="0"/>
              <a:t>.</a:t>
            </a:r>
          </a:p>
          <a:p>
            <a:r>
              <a:rPr lang="et-EE" dirty="0"/>
              <a:t>Vuukides ei kasutata ehitusvahtusid</a:t>
            </a:r>
            <a:r>
              <a:rPr lang="fi-FI" dirty="0"/>
              <a:t>.</a:t>
            </a:r>
          </a:p>
          <a:p>
            <a:r>
              <a:rPr lang="et-EE" dirty="0"/>
              <a:t>Vajadusel võib vuuki paigaldada villaribasid</a:t>
            </a:r>
            <a:r>
              <a:rPr lang="fi-FI" dirty="0"/>
              <a:t>.</a:t>
            </a:r>
          </a:p>
          <a:p>
            <a:r>
              <a:rPr lang="fi-FI" dirty="0"/>
              <a:t>Tuule</a:t>
            </a:r>
            <a:r>
              <a:rPr lang="et-EE" dirty="0"/>
              <a:t>tõke viimistletakse </a:t>
            </a:r>
            <a:r>
              <a:rPr lang="et-EE" dirty="0" err="1"/>
              <a:t>teipidega</a:t>
            </a:r>
            <a:r>
              <a:rPr lang="fi-FI" dirty="0"/>
              <a:t>.</a:t>
            </a:r>
          </a:p>
          <a:p>
            <a:r>
              <a:rPr lang="et-EE" dirty="0"/>
              <a:t>Katmisvõimalusi on erinevaid.</a:t>
            </a:r>
            <a:endParaRPr lang="fi-FI" dirty="0"/>
          </a:p>
        </p:txBody>
      </p:sp>
      <p:pic>
        <p:nvPicPr>
          <p:cNvPr id="7" name="Kuva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56354" y="393699"/>
            <a:ext cx="2391052" cy="1726137"/>
          </a:xfrm>
          <a:prstGeom prst="roundRect">
            <a:avLst/>
          </a:prstGeom>
        </p:spPr>
      </p:pic>
      <p:pic>
        <p:nvPicPr>
          <p:cNvPr id="8" name="Kuva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95748" y="4151161"/>
            <a:ext cx="2391052" cy="1788824"/>
          </a:xfrm>
          <a:prstGeom prst="roundRect">
            <a:avLst/>
          </a:prstGeom>
        </p:spPr>
      </p:pic>
      <p:pic>
        <p:nvPicPr>
          <p:cNvPr id="10" name="Kuva 9">
            <a:extLst>
              <a:ext uri="{FF2B5EF4-FFF2-40B4-BE49-F238E27FC236}">
                <a16:creationId xmlns:a16="http://schemas.microsoft.com/office/drawing/2014/main" id="{53D60E0C-5774-4C34-8D8F-119BB3969D5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256352" y="2255603"/>
            <a:ext cx="2391053" cy="1698633"/>
          </a:xfrm>
          <a:prstGeom prst="roundRect">
            <a:avLst/>
          </a:prstGeom>
        </p:spPr>
      </p:pic>
    </p:spTree>
    <p:extLst>
      <p:ext uri="{BB962C8B-B14F-4D97-AF65-F5344CB8AC3E}">
        <p14:creationId xmlns:p14="http://schemas.microsoft.com/office/powerpoint/2010/main" val="15482123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53441" y="900058"/>
            <a:ext cx="3702737" cy="2651216"/>
          </a:xfrm>
          <a:prstGeom prst="rect">
            <a:avLst/>
          </a:prstGeom>
        </p:spPr>
      </p:pic>
      <p:sp>
        <p:nvSpPr>
          <p:cNvPr id="2" name="Title 1"/>
          <p:cNvSpPr>
            <a:spLocks noGrp="1"/>
          </p:cNvSpPr>
          <p:nvPr>
            <p:ph type="title"/>
          </p:nvPr>
        </p:nvSpPr>
        <p:spPr>
          <a:xfrm>
            <a:off x="270492" y="263164"/>
            <a:ext cx="8722273" cy="759740"/>
          </a:xfrm>
        </p:spPr>
        <p:txBody>
          <a:bodyPr>
            <a:noAutofit/>
          </a:bodyPr>
          <a:lstStyle/>
          <a:p>
            <a:r>
              <a:rPr lang="fi-FI" dirty="0" err="1"/>
              <a:t>Mineraalvilla</a:t>
            </a:r>
            <a:r>
              <a:rPr lang="et-EE" dirty="0"/>
              <a:t> paigaldamine karkassi vahele </a:t>
            </a:r>
            <a:endParaRPr lang="fi-FI" dirty="0"/>
          </a:p>
        </p:txBody>
      </p:sp>
      <p:sp>
        <p:nvSpPr>
          <p:cNvPr id="3" name="Content Placeholder 2"/>
          <p:cNvSpPr>
            <a:spLocks noGrp="1"/>
          </p:cNvSpPr>
          <p:nvPr>
            <p:ph idx="1"/>
          </p:nvPr>
        </p:nvSpPr>
        <p:spPr>
          <a:xfrm>
            <a:off x="374575" y="1327759"/>
            <a:ext cx="5389111" cy="4634629"/>
          </a:xfrm>
        </p:spPr>
        <p:txBody>
          <a:bodyPr vert="horz" lIns="0" tIns="0" rIns="0" bIns="0" rtlCol="0" anchor="t">
            <a:normAutofit/>
          </a:bodyPr>
          <a:lstStyle/>
          <a:p>
            <a:r>
              <a:rPr lang="fi-FI" dirty="0" err="1"/>
              <a:t>Mineraalvill</a:t>
            </a:r>
            <a:r>
              <a:rPr lang="fi-FI" dirty="0"/>
              <a:t> l</a:t>
            </a:r>
            <a:r>
              <a:rPr lang="et-EE" dirty="0" err="1"/>
              <a:t>õigatakse</a:t>
            </a:r>
            <a:r>
              <a:rPr lang="et-EE" dirty="0"/>
              <a:t> karkassist umbes</a:t>
            </a:r>
            <a:r>
              <a:rPr lang="fi-FI" dirty="0"/>
              <a:t> 10-15 mm </a:t>
            </a:r>
            <a:r>
              <a:rPr lang="et-EE" dirty="0"/>
              <a:t>laiem</a:t>
            </a:r>
            <a:r>
              <a:rPr lang="fi-FI" dirty="0"/>
              <a:t>.</a:t>
            </a:r>
          </a:p>
          <a:p>
            <a:r>
              <a:rPr lang="et-EE" dirty="0"/>
              <a:t>Lõikamine tehakse tasasel alusel või lõikamisraamil.</a:t>
            </a:r>
            <a:endParaRPr lang="fi-FI" dirty="0">
              <a:cs typeface="Arial"/>
            </a:endParaRPr>
          </a:p>
          <a:p>
            <a:r>
              <a:rPr lang="et-EE" dirty="0"/>
              <a:t>Villaplaat paigaldatakse „servad ees“ karkassivahesse</a:t>
            </a:r>
            <a:r>
              <a:rPr lang="fi-FI" dirty="0"/>
              <a:t>.</a:t>
            </a:r>
            <a:endParaRPr lang="fi-FI" dirty="0">
              <a:cs typeface="Arial"/>
            </a:endParaRPr>
          </a:p>
          <a:p>
            <a:r>
              <a:rPr lang="et-EE" dirty="0"/>
              <a:t>Selliselt saadakse kogu karkassivahe sobivalt tihedalt täidetud.</a:t>
            </a:r>
            <a:endParaRPr lang="fi-FI" dirty="0">
              <a:cs typeface="Arial"/>
            </a:endParaRPr>
          </a:p>
        </p:txBody>
      </p:sp>
      <p:pic>
        <p:nvPicPr>
          <p:cNvPr id="5" name="Kuva 4">
            <a:extLst>
              <a:ext uri="{FF2B5EF4-FFF2-40B4-BE49-F238E27FC236}">
                <a16:creationId xmlns:a16="http://schemas.microsoft.com/office/drawing/2014/main" id="{FBBD1CFB-6068-4BF0-B1BF-A87DBC57B95C}"/>
              </a:ext>
            </a:extLst>
          </p:cNvPr>
          <p:cNvPicPr>
            <a:picLocks noChangeAspect="1"/>
          </p:cNvPicPr>
          <p:nvPr/>
        </p:nvPicPr>
        <p:blipFill>
          <a:blip r:embed="rId4"/>
          <a:stretch>
            <a:fillRect/>
          </a:stretch>
        </p:blipFill>
        <p:spPr>
          <a:xfrm>
            <a:off x="5986130" y="3463326"/>
            <a:ext cx="3006635" cy="1152543"/>
          </a:xfrm>
          <a:prstGeom prst="rect">
            <a:avLst/>
          </a:prstGeom>
        </p:spPr>
      </p:pic>
      <p:pic>
        <p:nvPicPr>
          <p:cNvPr id="7" name="Kuva 6">
            <a:extLst>
              <a:ext uri="{FF2B5EF4-FFF2-40B4-BE49-F238E27FC236}">
                <a16:creationId xmlns:a16="http://schemas.microsoft.com/office/drawing/2014/main" id="{3F8807C2-9569-4182-8463-FE6C070C9BAB}"/>
              </a:ext>
            </a:extLst>
          </p:cNvPr>
          <p:cNvPicPr>
            <a:picLocks noChangeAspect="1"/>
          </p:cNvPicPr>
          <p:nvPr/>
        </p:nvPicPr>
        <p:blipFill>
          <a:blip r:embed="rId5"/>
          <a:stretch>
            <a:fillRect/>
          </a:stretch>
        </p:blipFill>
        <p:spPr>
          <a:xfrm>
            <a:off x="6146512" y="5528124"/>
            <a:ext cx="2747068" cy="585597"/>
          </a:xfrm>
          <a:prstGeom prst="rect">
            <a:avLst/>
          </a:prstGeom>
        </p:spPr>
      </p:pic>
      <p:pic>
        <p:nvPicPr>
          <p:cNvPr id="10" name="Kuva 9">
            <a:extLst>
              <a:ext uri="{FF2B5EF4-FFF2-40B4-BE49-F238E27FC236}">
                <a16:creationId xmlns:a16="http://schemas.microsoft.com/office/drawing/2014/main" id="{7E000B36-BFB0-4275-A63B-330191BFC81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781016" y="4508205"/>
            <a:ext cx="1277245" cy="1063256"/>
          </a:xfrm>
          <a:prstGeom prst="rect">
            <a:avLst/>
          </a:prstGeom>
        </p:spPr>
      </p:pic>
      <p:sp>
        <p:nvSpPr>
          <p:cNvPr id="8" name="Tekstiruutu 7">
            <a:extLst>
              <a:ext uri="{FF2B5EF4-FFF2-40B4-BE49-F238E27FC236}">
                <a16:creationId xmlns:a16="http://schemas.microsoft.com/office/drawing/2014/main" id="{869BB8BE-A066-4024-8AFA-060F57EF7C15}"/>
              </a:ext>
            </a:extLst>
          </p:cNvPr>
          <p:cNvSpPr txBox="1"/>
          <p:nvPr/>
        </p:nvSpPr>
        <p:spPr>
          <a:xfrm rot="16200000">
            <a:off x="8152845" y="5177927"/>
            <a:ext cx="1518364" cy="246221"/>
          </a:xfrm>
          <a:prstGeom prst="rect">
            <a:avLst/>
          </a:prstGeom>
          <a:noFill/>
        </p:spPr>
        <p:txBody>
          <a:bodyPr wrap="none" rtlCol="0">
            <a:spAutoFit/>
          </a:bodyPr>
          <a:lstStyle/>
          <a:p>
            <a:r>
              <a:rPr lang="et-EE" sz="1000" dirty="0">
                <a:solidFill>
                  <a:schemeClr val="tx2">
                    <a:lumMod val="50000"/>
                    <a:lumOff val="50000"/>
                  </a:schemeClr>
                </a:solidFill>
              </a:rPr>
              <a:t>Joonised:</a:t>
            </a:r>
            <a:r>
              <a:rPr lang="fi-FI" sz="1000" dirty="0">
                <a:solidFill>
                  <a:schemeClr val="tx2">
                    <a:lumMod val="50000"/>
                    <a:lumOff val="50000"/>
                  </a:schemeClr>
                </a:solidFill>
              </a:rPr>
              <a:t> Heidi </a:t>
            </a:r>
            <a:r>
              <a:rPr lang="fi-FI" sz="1000" dirty="0" err="1">
                <a:solidFill>
                  <a:schemeClr val="tx2">
                    <a:lumMod val="50000"/>
                    <a:lumOff val="50000"/>
                  </a:schemeClr>
                </a:solidFill>
              </a:rPr>
              <a:t>Sumkin</a:t>
            </a:r>
            <a:endParaRPr lang="fi-FI" sz="1000" dirty="0">
              <a:solidFill>
                <a:schemeClr val="tx2">
                  <a:lumMod val="50000"/>
                  <a:lumOff val="50000"/>
                </a:schemeClr>
              </a:solidFill>
            </a:endParaRPr>
          </a:p>
        </p:txBody>
      </p:sp>
    </p:spTree>
    <p:extLst>
      <p:ext uri="{BB962C8B-B14F-4D97-AF65-F5344CB8AC3E}">
        <p14:creationId xmlns:p14="http://schemas.microsoft.com/office/powerpoint/2010/main" val="33328250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2"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2" presetClass="entr" presetSubtype="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7CA7FBAE-5499-41A4-90D0-2248FFF50E2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7966" b="6102"/>
          <a:stretch/>
        </p:blipFill>
        <p:spPr>
          <a:xfrm flipV="1">
            <a:off x="6071247" y="1121190"/>
            <a:ext cx="2615553" cy="2374030"/>
          </a:xfrm>
          <a:prstGeom prst="roundRect">
            <a:avLst/>
          </a:prstGeom>
        </p:spPr>
      </p:pic>
      <p:pic>
        <p:nvPicPr>
          <p:cNvPr id="12" name="Kuva 11">
            <a:extLst>
              <a:ext uri="{FF2B5EF4-FFF2-40B4-BE49-F238E27FC236}">
                <a16:creationId xmlns:a16="http://schemas.microsoft.com/office/drawing/2014/main" id="{CB76BBB1-39FA-47F4-BF80-BF17B73F48F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71247" y="3662963"/>
            <a:ext cx="2615553" cy="2050551"/>
          </a:xfrm>
          <a:prstGeom prst="roundRect">
            <a:avLst/>
          </a:prstGeom>
        </p:spPr>
      </p:pic>
      <p:sp>
        <p:nvSpPr>
          <p:cNvPr id="14" name="Content Placeholder 2">
            <a:extLst>
              <a:ext uri="{FF2B5EF4-FFF2-40B4-BE49-F238E27FC236}">
                <a16:creationId xmlns:a16="http://schemas.microsoft.com/office/drawing/2014/main" id="{0FD0CFF9-ECFD-4121-A59B-A07CA9138559}"/>
              </a:ext>
            </a:extLst>
          </p:cNvPr>
          <p:cNvSpPr txBox="1">
            <a:spLocks/>
          </p:cNvSpPr>
          <p:nvPr/>
        </p:nvSpPr>
        <p:spPr>
          <a:xfrm>
            <a:off x="457199" y="1425844"/>
            <a:ext cx="5559553" cy="4556502"/>
          </a:xfrm>
          <a:prstGeom prst="rect">
            <a:avLst/>
          </a:prstGeom>
        </p:spPr>
        <p:txBody>
          <a:bodyPr anchor="t"/>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t-EE" sz="2400" dirty="0"/>
              <a:t>Soojustus paigaldatakse tarindite külge tihedalt.</a:t>
            </a:r>
            <a:endParaRPr lang="fi-FI" sz="2400" dirty="0">
              <a:cs typeface="Arial"/>
            </a:endParaRPr>
          </a:p>
          <a:p>
            <a:r>
              <a:rPr lang="et-EE" sz="2400" dirty="0"/>
              <a:t>Vuukidesse jäetakse 1-2 cm vahe ehitusvahule</a:t>
            </a:r>
            <a:r>
              <a:rPr lang="fi-FI" sz="2400" dirty="0"/>
              <a:t>.</a:t>
            </a:r>
            <a:endParaRPr lang="fi-FI" sz="2400" dirty="0">
              <a:cs typeface="Arial"/>
            </a:endParaRPr>
          </a:p>
          <a:p>
            <a:r>
              <a:rPr lang="et-EE" sz="2400" dirty="0"/>
              <a:t>Kinnitus tehakse nii mehaaniliselt kui ka vuugivahuga</a:t>
            </a:r>
            <a:r>
              <a:rPr lang="fi-FI" sz="2400" dirty="0"/>
              <a:t>.</a:t>
            </a:r>
            <a:endParaRPr lang="fi-FI" sz="2400" dirty="0">
              <a:cs typeface="Arial"/>
            </a:endParaRPr>
          </a:p>
          <a:p>
            <a:r>
              <a:rPr lang="et-EE" sz="2400" dirty="0"/>
              <a:t>Vuukide täitmisel tehakse korraga kuni </a:t>
            </a:r>
            <a:r>
              <a:rPr lang="fi-FI" sz="2400" dirty="0"/>
              <a:t>10 cm </a:t>
            </a:r>
            <a:r>
              <a:rPr lang="et-EE" sz="2400" dirty="0"/>
              <a:t>paksune kiht</a:t>
            </a:r>
            <a:r>
              <a:rPr lang="fi-FI" sz="2400" dirty="0"/>
              <a:t>.</a:t>
            </a:r>
            <a:endParaRPr lang="fi-FI" sz="2400" dirty="0">
              <a:cs typeface="Arial"/>
            </a:endParaRPr>
          </a:p>
          <a:p>
            <a:r>
              <a:rPr lang="fi-FI" sz="2400" dirty="0" err="1"/>
              <a:t>Pinnakiht</a:t>
            </a:r>
            <a:r>
              <a:rPr lang="fi-FI" sz="2400" dirty="0"/>
              <a:t> </a:t>
            </a:r>
            <a:r>
              <a:rPr lang="fi-FI" sz="2400" dirty="0" err="1"/>
              <a:t>võib</a:t>
            </a:r>
            <a:r>
              <a:rPr lang="fi-FI" sz="2400" dirty="0"/>
              <a:t> olla </a:t>
            </a:r>
            <a:r>
              <a:rPr lang="fi-FI" sz="2400" dirty="0" err="1"/>
              <a:t>valmistatud</a:t>
            </a:r>
            <a:r>
              <a:rPr lang="fi-FI" sz="2400" dirty="0"/>
              <a:t> </a:t>
            </a:r>
            <a:r>
              <a:rPr lang="fi-FI" sz="2400" dirty="0" err="1"/>
              <a:t>mineraalvillaplaadist</a:t>
            </a:r>
            <a:r>
              <a:rPr lang="fi-FI" sz="2400" dirty="0"/>
              <a:t>, </a:t>
            </a:r>
            <a:r>
              <a:rPr lang="fi-FI" sz="2400" dirty="0" err="1"/>
              <a:t>mis</a:t>
            </a:r>
            <a:r>
              <a:rPr lang="fi-FI" sz="2400" dirty="0"/>
              <a:t> </a:t>
            </a:r>
            <a:r>
              <a:rPr lang="fi-FI" sz="2400" dirty="0" err="1"/>
              <a:t>parandab</a:t>
            </a:r>
            <a:r>
              <a:rPr lang="fi-FI" sz="2400" dirty="0"/>
              <a:t> ka </a:t>
            </a:r>
            <a:r>
              <a:rPr lang="fi-FI" sz="2400" dirty="0" err="1"/>
              <a:t>heliisolatsiooni</a:t>
            </a:r>
            <a:r>
              <a:rPr lang="fi-FI" sz="2400" dirty="0"/>
              <a:t>.</a:t>
            </a:r>
            <a:endParaRPr lang="fi-FI" sz="2400" dirty="0">
              <a:cs typeface="Arial"/>
            </a:endParaRPr>
          </a:p>
        </p:txBody>
      </p:sp>
      <p:sp>
        <p:nvSpPr>
          <p:cNvPr id="15" name="Title 1">
            <a:extLst>
              <a:ext uri="{FF2B5EF4-FFF2-40B4-BE49-F238E27FC236}">
                <a16:creationId xmlns:a16="http://schemas.microsoft.com/office/drawing/2014/main" id="{B33848A0-0C25-40A9-A041-359B666546B6}"/>
              </a:ext>
            </a:extLst>
          </p:cNvPr>
          <p:cNvSpPr txBox="1">
            <a:spLocks/>
          </p:cNvSpPr>
          <p:nvPr/>
        </p:nvSpPr>
        <p:spPr>
          <a:xfrm>
            <a:off x="457199" y="193707"/>
            <a:ext cx="8229600" cy="759740"/>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t-EE" dirty="0"/>
              <a:t>Fassaadide soojustamistööd vahtplastsoojustustega</a:t>
            </a:r>
            <a:endParaRPr lang="fi-FI" dirty="0"/>
          </a:p>
        </p:txBody>
      </p:sp>
    </p:spTree>
    <p:extLst>
      <p:ext uri="{BB962C8B-B14F-4D97-AF65-F5344CB8AC3E}">
        <p14:creationId xmlns:p14="http://schemas.microsoft.com/office/powerpoint/2010/main" val="4308404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759740"/>
          </a:xfrm>
        </p:spPr>
        <p:txBody>
          <a:bodyPr>
            <a:normAutofit fontScale="90000"/>
          </a:bodyPr>
          <a:lstStyle/>
          <a:p>
            <a:r>
              <a:rPr lang="et-EE" sz="4000" dirty="0"/>
              <a:t>Vahtplastsoojustuse paigaldamine karkassi vahele</a:t>
            </a:r>
            <a:r>
              <a:rPr lang="fi-FI" sz="4000" dirty="0"/>
              <a:t> </a:t>
            </a:r>
            <a:br>
              <a:rPr lang="fi-FI" dirty="0"/>
            </a:br>
            <a:endParaRPr lang="fi-FI" dirty="0"/>
          </a:p>
        </p:txBody>
      </p:sp>
      <p:sp>
        <p:nvSpPr>
          <p:cNvPr id="3" name="Content Placeholder 2"/>
          <p:cNvSpPr>
            <a:spLocks noGrp="1"/>
          </p:cNvSpPr>
          <p:nvPr>
            <p:ph idx="1"/>
          </p:nvPr>
        </p:nvSpPr>
        <p:spPr>
          <a:xfrm>
            <a:off x="457199" y="1365337"/>
            <a:ext cx="5976257" cy="4634630"/>
          </a:xfrm>
        </p:spPr>
        <p:txBody>
          <a:bodyPr vert="horz" lIns="0" tIns="0" rIns="0" bIns="0" rtlCol="0" anchor="t">
            <a:normAutofit fontScale="85000" lnSpcReduction="20000"/>
          </a:bodyPr>
          <a:lstStyle/>
          <a:p>
            <a:r>
              <a:rPr lang="et-EE" dirty="0"/>
              <a:t>Karkassivahedesse paigaldatuna jäetakse plaadi servadesse umbes </a:t>
            </a:r>
            <a:r>
              <a:rPr lang="fi-FI" dirty="0"/>
              <a:t>15 mm </a:t>
            </a:r>
            <a:r>
              <a:rPr lang="et-EE" dirty="0"/>
              <a:t>vuugivahe</a:t>
            </a:r>
            <a:r>
              <a:rPr lang="fi-FI" dirty="0"/>
              <a:t>.</a:t>
            </a:r>
          </a:p>
          <a:p>
            <a:r>
              <a:rPr lang="et-EE" dirty="0"/>
              <a:t>Soojustusplaat </a:t>
            </a:r>
            <a:r>
              <a:rPr lang="et-EE" dirty="0" err="1"/>
              <a:t>kinnitetakse</a:t>
            </a:r>
            <a:r>
              <a:rPr lang="et-EE" dirty="0"/>
              <a:t> kiilude või liistude abil paigale.</a:t>
            </a:r>
            <a:endParaRPr lang="fi-FI" dirty="0">
              <a:cs typeface="Arial"/>
            </a:endParaRPr>
          </a:p>
          <a:p>
            <a:r>
              <a:rPr lang="et-EE" dirty="0"/>
              <a:t>Vuuk tehakse kahes etapis, et vuuki jääks 2 tihedat pinda.</a:t>
            </a:r>
            <a:endParaRPr lang="fi-FI" dirty="0">
              <a:cs typeface="Arial"/>
            </a:endParaRPr>
          </a:p>
          <a:p>
            <a:r>
              <a:rPr lang="et-EE" dirty="0"/>
              <a:t>Vuugivahu pind võib jääda umbes 1 cm tarindi sissepoole.</a:t>
            </a:r>
            <a:endParaRPr lang="fi-FI" dirty="0">
              <a:cs typeface="Arial"/>
            </a:endParaRPr>
          </a:p>
          <a:p>
            <a:r>
              <a:rPr lang="et-EE" dirty="0"/>
              <a:t>Väljapaisunud vaht lõigatakse ära.</a:t>
            </a:r>
            <a:endParaRPr lang="fi-FI" dirty="0">
              <a:cs typeface="Arial"/>
            </a:endParaRPr>
          </a:p>
          <a:p>
            <a:r>
              <a:rPr lang="et-EE" dirty="0"/>
              <a:t>Ühtsed</a:t>
            </a:r>
            <a:r>
              <a:rPr lang="fi-FI" dirty="0"/>
              <a:t> </a:t>
            </a:r>
            <a:r>
              <a:rPr lang="et-EE" dirty="0"/>
              <a:t>soojustus</a:t>
            </a:r>
            <a:r>
              <a:rPr lang="fi-FI" dirty="0" err="1"/>
              <a:t>pinnad</a:t>
            </a:r>
            <a:r>
              <a:rPr lang="fi-FI" dirty="0"/>
              <a:t> </a:t>
            </a:r>
            <a:r>
              <a:rPr lang="fi-FI" dirty="0" err="1"/>
              <a:t>paigaldatakse</a:t>
            </a:r>
            <a:r>
              <a:rPr lang="fi-FI" dirty="0"/>
              <a:t> </a:t>
            </a:r>
            <a:r>
              <a:rPr lang="fi-FI" dirty="0" err="1"/>
              <a:t>põkk-soonte</a:t>
            </a:r>
            <a:r>
              <a:rPr lang="fi-FI" dirty="0"/>
              <a:t> </a:t>
            </a:r>
            <a:r>
              <a:rPr lang="fi-FI" dirty="0" err="1"/>
              <a:t>vuugiga</a:t>
            </a:r>
            <a:r>
              <a:rPr lang="fi-FI" dirty="0"/>
              <a:t> ja </a:t>
            </a:r>
            <a:r>
              <a:rPr lang="fi-FI" dirty="0" err="1"/>
              <a:t>vuukides</a:t>
            </a:r>
            <a:r>
              <a:rPr lang="fi-FI" dirty="0"/>
              <a:t> </a:t>
            </a:r>
            <a:r>
              <a:rPr lang="fi-FI" dirty="0" err="1"/>
              <a:t>kasutatakse</a:t>
            </a:r>
            <a:r>
              <a:rPr lang="fi-FI" dirty="0"/>
              <a:t> </a:t>
            </a:r>
            <a:r>
              <a:rPr lang="fi-FI" dirty="0" err="1"/>
              <a:t>uretaanvahtu</a:t>
            </a:r>
            <a:r>
              <a:rPr lang="fi-FI" dirty="0"/>
              <a:t>.</a:t>
            </a:r>
          </a:p>
        </p:txBody>
      </p:sp>
      <p:grpSp>
        <p:nvGrpSpPr>
          <p:cNvPr id="5" name="Group 4">
            <a:extLst>
              <a:ext uri="{FF2B5EF4-FFF2-40B4-BE49-F238E27FC236}">
                <a16:creationId xmlns:a16="http://schemas.microsoft.com/office/drawing/2014/main" id="{DF51EC0B-D2E7-4AD1-A9F8-882F46F75581}"/>
              </a:ext>
            </a:extLst>
          </p:cNvPr>
          <p:cNvGrpSpPr/>
          <p:nvPr/>
        </p:nvGrpSpPr>
        <p:grpSpPr>
          <a:xfrm>
            <a:off x="6743195" y="1186395"/>
            <a:ext cx="1943605" cy="4784650"/>
            <a:chOff x="7102549" y="1148316"/>
            <a:chExt cx="1943605" cy="4784650"/>
          </a:xfrm>
        </p:grpSpPr>
        <p:pic>
          <p:nvPicPr>
            <p:cNvPr id="9" name="Kuva 8">
              <a:extLst>
                <a:ext uri="{FF2B5EF4-FFF2-40B4-BE49-F238E27FC236}">
                  <a16:creationId xmlns:a16="http://schemas.microsoft.com/office/drawing/2014/main" id="{CA6BAC32-A321-4DD8-9F48-4E64AB10EB8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8022" t="25434" r="14241" b="11670"/>
            <a:stretch/>
          </p:blipFill>
          <p:spPr>
            <a:xfrm>
              <a:off x="7205007" y="1796902"/>
              <a:ext cx="1609383" cy="2711302"/>
            </a:xfrm>
            <a:prstGeom prst="rect">
              <a:avLst/>
            </a:prstGeom>
          </p:spPr>
        </p:pic>
        <p:grpSp>
          <p:nvGrpSpPr>
            <p:cNvPr id="26" name="Ryhmä 25">
              <a:extLst>
                <a:ext uri="{FF2B5EF4-FFF2-40B4-BE49-F238E27FC236}">
                  <a16:creationId xmlns:a16="http://schemas.microsoft.com/office/drawing/2014/main" id="{DB40DA8D-6DD2-40FF-B2DA-B3DBAB7EB861}"/>
                </a:ext>
              </a:extLst>
            </p:cNvPr>
            <p:cNvGrpSpPr/>
            <p:nvPr/>
          </p:nvGrpSpPr>
          <p:grpSpPr>
            <a:xfrm>
              <a:off x="7357729" y="1148316"/>
              <a:ext cx="1435395" cy="688747"/>
              <a:chOff x="7357729" y="1148316"/>
              <a:chExt cx="1435395" cy="688747"/>
            </a:xfrm>
          </p:grpSpPr>
          <p:cxnSp>
            <p:nvCxnSpPr>
              <p:cNvPr id="8" name="Suora yhdysviiva 7">
                <a:extLst>
                  <a:ext uri="{FF2B5EF4-FFF2-40B4-BE49-F238E27FC236}">
                    <a16:creationId xmlns:a16="http://schemas.microsoft.com/office/drawing/2014/main" id="{25FEF617-4759-4F63-87F6-955C03C23B97}"/>
                  </a:ext>
                </a:extLst>
              </p:cNvPr>
              <p:cNvCxnSpPr/>
              <p:nvPr/>
            </p:nvCxnSpPr>
            <p:spPr>
              <a:xfrm>
                <a:off x="7357729" y="1658678"/>
                <a:ext cx="1435395"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C6C59589-E6A4-4979-9995-4BFAA2B926F3}"/>
                  </a:ext>
                </a:extLst>
              </p:cNvPr>
              <p:cNvCxnSpPr>
                <a:cxnSpLocks/>
              </p:cNvCxnSpPr>
              <p:nvPr/>
            </p:nvCxnSpPr>
            <p:spPr>
              <a:xfrm flipV="1">
                <a:off x="8576931" y="1167788"/>
                <a:ext cx="0" cy="669275"/>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5AD3653E-3607-4E5D-AB4A-0F9F336F5EBB}"/>
                  </a:ext>
                </a:extLst>
              </p:cNvPr>
              <p:cNvCxnSpPr>
                <a:cxnSpLocks/>
              </p:cNvCxnSpPr>
              <p:nvPr/>
            </p:nvCxnSpPr>
            <p:spPr>
              <a:xfrm flipV="1">
                <a:off x="8676168" y="1148316"/>
                <a:ext cx="0" cy="680484"/>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9" name="Tekstiruutu 18">
                <a:extLst>
                  <a:ext uri="{FF2B5EF4-FFF2-40B4-BE49-F238E27FC236}">
                    <a16:creationId xmlns:a16="http://schemas.microsoft.com/office/drawing/2014/main" id="{03D1E988-4202-49E3-A8C3-75E56C4AC3C6}"/>
                  </a:ext>
                </a:extLst>
              </p:cNvPr>
              <p:cNvSpPr txBox="1"/>
              <p:nvPr/>
            </p:nvSpPr>
            <p:spPr>
              <a:xfrm>
                <a:off x="7623544" y="1329069"/>
                <a:ext cx="889987" cy="369332"/>
              </a:xfrm>
              <a:prstGeom prst="rect">
                <a:avLst/>
              </a:prstGeom>
              <a:noFill/>
            </p:spPr>
            <p:txBody>
              <a:bodyPr wrap="none" rtlCol="0">
                <a:spAutoFit/>
              </a:bodyPr>
              <a:lstStyle/>
              <a:p>
                <a:r>
                  <a:rPr lang="fi-FI"/>
                  <a:t>15 mm</a:t>
                </a:r>
              </a:p>
            </p:txBody>
          </p:sp>
          <p:cxnSp>
            <p:nvCxnSpPr>
              <p:cNvPr id="23" name="Suora yhdysviiva 22">
                <a:extLst>
                  <a:ext uri="{FF2B5EF4-FFF2-40B4-BE49-F238E27FC236}">
                    <a16:creationId xmlns:a16="http://schemas.microsoft.com/office/drawing/2014/main" id="{5F56EE84-7E12-4B9B-A66E-21605A4F510D}"/>
                  </a:ext>
                </a:extLst>
              </p:cNvPr>
              <p:cNvCxnSpPr>
                <a:cxnSpLocks/>
              </p:cNvCxnSpPr>
              <p:nvPr/>
            </p:nvCxnSpPr>
            <p:spPr>
              <a:xfrm flipV="1">
                <a:off x="8525519" y="1572657"/>
                <a:ext cx="108951" cy="15791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5" name="Suora yhdysviiva 24">
                <a:extLst>
                  <a:ext uri="{FF2B5EF4-FFF2-40B4-BE49-F238E27FC236}">
                    <a16:creationId xmlns:a16="http://schemas.microsoft.com/office/drawing/2014/main" id="{E8E189FA-405E-4A27-B886-2604C60CAD4E}"/>
                  </a:ext>
                </a:extLst>
              </p:cNvPr>
              <p:cNvCxnSpPr>
                <a:cxnSpLocks/>
              </p:cNvCxnSpPr>
              <p:nvPr/>
            </p:nvCxnSpPr>
            <p:spPr>
              <a:xfrm flipV="1">
                <a:off x="8622835" y="1579083"/>
                <a:ext cx="108951" cy="157910"/>
              </a:xfrm>
              <a:prstGeom prst="line">
                <a:avLst/>
              </a:prstGeom>
              <a:ln w="6350"/>
            </p:spPr>
            <p:style>
              <a:lnRef idx="1">
                <a:schemeClr val="accent1"/>
              </a:lnRef>
              <a:fillRef idx="0">
                <a:schemeClr val="accent1"/>
              </a:fillRef>
              <a:effectRef idx="0">
                <a:schemeClr val="accent1"/>
              </a:effectRef>
              <a:fontRef idx="minor">
                <a:schemeClr val="tx1"/>
              </a:fontRef>
            </p:style>
          </p:cxnSp>
        </p:grpSp>
        <p:sp>
          <p:nvSpPr>
            <p:cNvPr id="27" name="Tekstiruutu 26">
              <a:extLst>
                <a:ext uri="{FF2B5EF4-FFF2-40B4-BE49-F238E27FC236}">
                  <a16:creationId xmlns:a16="http://schemas.microsoft.com/office/drawing/2014/main" id="{66A88AC1-A444-42BB-A406-8EB77D76E80E}"/>
                </a:ext>
              </a:extLst>
            </p:cNvPr>
            <p:cNvSpPr txBox="1"/>
            <p:nvPr/>
          </p:nvSpPr>
          <p:spPr>
            <a:xfrm>
              <a:off x="8131470" y="4482790"/>
              <a:ext cx="312906" cy="369332"/>
            </a:xfrm>
            <a:prstGeom prst="rect">
              <a:avLst/>
            </a:prstGeom>
            <a:noFill/>
          </p:spPr>
          <p:txBody>
            <a:bodyPr wrap="none" rtlCol="0">
              <a:spAutoFit/>
            </a:bodyPr>
            <a:lstStyle/>
            <a:p>
              <a:r>
                <a:rPr lang="fi-FI"/>
                <a:t>1</a:t>
              </a:r>
            </a:p>
          </p:txBody>
        </p:sp>
        <p:grpSp>
          <p:nvGrpSpPr>
            <p:cNvPr id="29" name="Ryhmä 28">
              <a:extLst>
                <a:ext uri="{FF2B5EF4-FFF2-40B4-BE49-F238E27FC236}">
                  <a16:creationId xmlns:a16="http://schemas.microsoft.com/office/drawing/2014/main" id="{B1F78974-5420-4390-A590-55B6CA26924D}"/>
                </a:ext>
              </a:extLst>
            </p:cNvPr>
            <p:cNvGrpSpPr/>
            <p:nvPr/>
          </p:nvGrpSpPr>
          <p:grpSpPr>
            <a:xfrm>
              <a:off x="7102549" y="4753931"/>
              <a:ext cx="1836330" cy="1179035"/>
              <a:chOff x="7102549" y="4753931"/>
              <a:chExt cx="1836330" cy="1179035"/>
            </a:xfrm>
          </p:grpSpPr>
          <p:pic>
            <p:nvPicPr>
              <p:cNvPr id="4" name="Kuva 3">
                <a:extLst>
                  <a:ext uri="{FF2B5EF4-FFF2-40B4-BE49-F238E27FC236}">
                    <a16:creationId xmlns:a16="http://schemas.microsoft.com/office/drawing/2014/main" id="{C810EB83-6BD4-4AEB-93B0-21D1B42CEFD5}"/>
                  </a:ext>
                </a:extLst>
              </p:cNvPr>
              <p:cNvPicPr>
                <a:picLocks noChangeAspect="1"/>
              </p:cNvPicPr>
              <p:nvPr/>
            </p:nvPicPr>
            <p:blipFill rotWithShape="1">
              <a:blip r:embed="rId4"/>
              <a:srcRect l="32644" b="33657"/>
              <a:stretch/>
            </p:blipFill>
            <p:spPr>
              <a:xfrm>
                <a:off x="7102549" y="4753931"/>
                <a:ext cx="1836330" cy="1179035"/>
              </a:xfrm>
              <a:prstGeom prst="rect">
                <a:avLst/>
              </a:prstGeom>
            </p:spPr>
          </p:pic>
          <p:sp>
            <p:nvSpPr>
              <p:cNvPr id="28" name="Tekstiruutu 27">
                <a:extLst>
                  <a:ext uri="{FF2B5EF4-FFF2-40B4-BE49-F238E27FC236}">
                    <a16:creationId xmlns:a16="http://schemas.microsoft.com/office/drawing/2014/main" id="{E0672B54-A7D3-4DD2-BB89-B9EF4AE2A0DD}"/>
                  </a:ext>
                </a:extLst>
              </p:cNvPr>
              <p:cNvSpPr txBox="1"/>
              <p:nvPr/>
            </p:nvSpPr>
            <p:spPr>
              <a:xfrm>
                <a:off x="8038543" y="5339947"/>
                <a:ext cx="312906" cy="369332"/>
              </a:xfrm>
              <a:prstGeom prst="rect">
                <a:avLst/>
              </a:prstGeom>
              <a:noFill/>
            </p:spPr>
            <p:txBody>
              <a:bodyPr wrap="none" rtlCol="0">
                <a:spAutoFit/>
              </a:bodyPr>
              <a:lstStyle/>
              <a:p>
                <a:r>
                  <a:rPr lang="fi-FI"/>
                  <a:t>2</a:t>
                </a:r>
              </a:p>
            </p:txBody>
          </p:sp>
        </p:grpSp>
        <p:sp>
          <p:nvSpPr>
            <p:cNvPr id="16" name="Tekstiruutu 15">
              <a:extLst>
                <a:ext uri="{FF2B5EF4-FFF2-40B4-BE49-F238E27FC236}">
                  <a16:creationId xmlns:a16="http://schemas.microsoft.com/office/drawing/2014/main" id="{600A7B82-F250-490E-BC2A-DA550F28DCA5}"/>
                </a:ext>
              </a:extLst>
            </p:cNvPr>
            <p:cNvSpPr txBox="1"/>
            <p:nvPr/>
          </p:nvSpPr>
          <p:spPr>
            <a:xfrm rot="16200000">
              <a:off x="8163862" y="3701667"/>
              <a:ext cx="1518364" cy="246221"/>
            </a:xfrm>
            <a:prstGeom prst="rect">
              <a:avLst/>
            </a:prstGeom>
            <a:noFill/>
          </p:spPr>
          <p:txBody>
            <a:bodyPr wrap="none" rtlCol="0">
              <a:spAutoFit/>
            </a:bodyPr>
            <a:lstStyle/>
            <a:p>
              <a:r>
                <a:rPr lang="et-EE" sz="1000" dirty="0">
                  <a:solidFill>
                    <a:schemeClr val="tx2">
                      <a:lumMod val="50000"/>
                      <a:lumOff val="50000"/>
                    </a:schemeClr>
                  </a:solidFill>
                </a:rPr>
                <a:t>Joonised:</a:t>
              </a:r>
              <a:r>
                <a:rPr lang="fi-FI" sz="1000" dirty="0">
                  <a:solidFill>
                    <a:schemeClr val="tx2">
                      <a:lumMod val="50000"/>
                      <a:lumOff val="50000"/>
                    </a:schemeClr>
                  </a:solidFill>
                </a:rPr>
                <a:t> Heidi </a:t>
              </a:r>
              <a:r>
                <a:rPr lang="fi-FI" sz="1000" dirty="0" err="1">
                  <a:solidFill>
                    <a:schemeClr val="tx2">
                      <a:lumMod val="50000"/>
                      <a:lumOff val="50000"/>
                    </a:schemeClr>
                  </a:solidFill>
                </a:rPr>
                <a:t>Sumkin</a:t>
              </a:r>
              <a:endParaRPr lang="fi-FI" sz="1000" dirty="0">
                <a:solidFill>
                  <a:schemeClr val="tx2">
                    <a:lumMod val="50000"/>
                    <a:lumOff val="50000"/>
                  </a:schemeClr>
                </a:solidFill>
              </a:endParaRPr>
            </a:p>
          </p:txBody>
        </p:sp>
      </p:grpSp>
    </p:spTree>
    <p:extLst>
      <p:ext uri="{BB962C8B-B14F-4D97-AF65-F5344CB8AC3E}">
        <p14:creationId xmlns:p14="http://schemas.microsoft.com/office/powerpoint/2010/main" val="25238291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2.4|3.3|3.6|2.9|2"/>
</p:tagLst>
</file>

<file path=ppt/tags/tag2.xml><?xml version="1.0" encoding="utf-8"?>
<p:tagLst xmlns:a="http://schemas.openxmlformats.org/drawingml/2006/main" xmlns:r="http://schemas.openxmlformats.org/officeDocument/2006/relationships" xmlns:p="http://schemas.openxmlformats.org/presentationml/2006/main">
  <p:tag name="TIMING" val="|1.3|1.8|3.4|2.3|2.3|2"/>
</p:tagLst>
</file>

<file path=ppt/tags/tag3.xml><?xml version="1.0" encoding="utf-8"?>
<p:tagLst xmlns:a="http://schemas.openxmlformats.org/drawingml/2006/main" xmlns:r="http://schemas.openxmlformats.org/officeDocument/2006/relationships" xmlns:p="http://schemas.openxmlformats.org/presentationml/2006/main">
  <p:tag name="TIMING" val="|1.2|1.7|7"/>
</p:tagLst>
</file>

<file path=ppt/theme/theme1.xml><?xml version="1.0" encoding="utf-8"?>
<a:theme xmlns:a="http://schemas.openxmlformats.org/drawingml/2006/main" name="BUS uusi">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 uusi" id="{07244290-F22E-45E3-AC21-6542985949D3}" vid="{EC5A4FD3-54A9-4608-A9BE-88C8A616564F}"/>
    </a:ext>
  </a:extLst>
</a:theme>
</file>

<file path=ppt/theme/theme2.xml><?xml version="1.0" encoding="utf-8"?>
<a:theme xmlns:a="http://schemas.openxmlformats.org/drawingml/2006/main" name="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E090C246-9715-452B-BDDB-3AA6E50A71C3}" vid="{EC973ED1-DAE1-44EF-87D3-1C0E62F1D4E7}"/>
    </a:ext>
  </a:extLst>
</a:theme>
</file>

<file path=ppt/theme/theme3.xml><?xml version="1.0" encoding="utf-8"?>
<a:theme xmlns:a="http://schemas.openxmlformats.org/drawingml/2006/main" name="Office Theme">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D8ECC4BEAC21274F80D43AF41DC92AA2" ma:contentTypeVersion="2" ma:contentTypeDescription="Luo uusi asiakirja." ma:contentTypeScope="" ma:versionID="d78e1ef123d66e5bc10470bae271b9ae">
  <xsd:schema xmlns:xsd="http://www.w3.org/2001/XMLSchema" xmlns:xs="http://www.w3.org/2001/XMLSchema" xmlns:p="http://schemas.microsoft.com/office/2006/metadata/properties" xmlns:ns2="5fa25e2b-a083-4cd4-a4ac-5e0631cb8adb" targetNamespace="http://schemas.microsoft.com/office/2006/metadata/properties" ma:root="true" ma:fieldsID="16b4d6d71118881d18041781397cb2ba" ns2:_="">
    <xsd:import namespace="5fa25e2b-a083-4cd4-a4ac-5e0631cb8ad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25e2b-a083-4cd4-a4ac-5e0631cb8a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0A1036-C596-4567-8757-29D66EE4AA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a25e2b-a083-4cd4-a4ac-5e0631cb8a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7F11F5-40C6-47BB-A58E-468865CFB8A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fa25e2b-a083-4cd4-a4ac-5e0631cb8adb"/>
    <ds:schemaRef ds:uri="http://www.w3.org/XML/1998/namespace"/>
    <ds:schemaRef ds:uri="http://purl.org/dc/dcmitype/"/>
  </ds:schemaRefs>
</ds:datastoreItem>
</file>

<file path=customXml/itemProps3.xml><?xml version="1.0" encoding="utf-8"?>
<ds:datastoreItem xmlns:ds="http://schemas.openxmlformats.org/officeDocument/2006/customXml" ds:itemID="{09CC7B8E-438E-4D1C-A094-CE424315FB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 uusi</Template>
  <TotalTime>28027</TotalTime>
  <Words>3618</Words>
  <Application>Microsoft Office PowerPoint</Application>
  <PresentationFormat>On-screen Show (4:3)</PresentationFormat>
  <Paragraphs>450</Paragraphs>
  <Slides>55</Slides>
  <Notes>38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55</vt:i4>
      </vt:variant>
    </vt:vector>
  </HeadingPairs>
  <TitlesOfParts>
    <vt:vector size="61" baseType="lpstr">
      <vt:lpstr>ＭＳ Ｐゴシック</vt:lpstr>
      <vt:lpstr>Arial</vt:lpstr>
      <vt:lpstr>Arial,Sans-Serif</vt:lpstr>
      <vt:lpstr>Calibri</vt:lpstr>
      <vt:lpstr>BUS uusi</vt:lpstr>
      <vt:lpstr>BUS_4-3</vt:lpstr>
      <vt:lpstr> Soojustamis- ja tihendamistööd</vt:lpstr>
      <vt:lpstr>Sisukord</vt:lpstr>
      <vt:lpstr>Miks tihendada?  </vt:lpstr>
      <vt:lpstr>Soojustamistööd</vt:lpstr>
      <vt:lpstr>Fassaadide soojustamistööd</vt:lpstr>
      <vt:lpstr>Fassaadide soojustamis-tööd mineraalvillaga</vt:lpstr>
      <vt:lpstr>Mineraalvilla paigaldamine karkassi vahele </vt:lpstr>
      <vt:lpstr>PowerPoint Presentation</vt:lpstr>
      <vt:lpstr>Vahtplastsoojustuse paigaldamine karkassi vahele  </vt:lpstr>
      <vt:lpstr>Pööningute soojustamistööd</vt:lpstr>
      <vt:lpstr>Pööningute soojustamistööd</vt:lpstr>
      <vt:lpstr>Pööningute soojustamistööd</vt:lpstr>
      <vt:lpstr>Lamekatuste soojustamistööd</vt:lpstr>
      <vt:lpstr>Ülesanne: Piirdetarindi soojustamistööd</vt:lpstr>
      <vt:lpstr>Elementide paigaldustööd (montaaž)</vt:lpstr>
      <vt:lpstr>Betoonelementide paigaldamine ja tihendamine</vt:lpstr>
      <vt:lpstr>Sandwich elementide paigaldamine</vt:lpstr>
      <vt:lpstr>Puitelementide paigaldamine </vt:lpstr>
      <vt:lpstr>PowerPoint Presentation</vt:lpstr>
      <vt:lpstr>PowerPoint Presentation</vt:lpstr>
      <vt:lpstr>Õhu- ja niiskustõke</vt:lpstr>
      <vt:lpstr>PowerPoint Presentation</vt:lpstr>
      <vt:lpstr>Nutikas õhutõke</vt:lpstr>
      <vt:lpstr>Tuuletõkked</vt:lpstr>
      <vt:lpstr>Vali õige teip õigesse kohta</vt:lpstr>
      <vt:lpstr>Vali õige silikoon õigesse kohta</vt:lpstr>
      <vt:lpstr>Teipide ja masside valimispõhimõtted</vt:lpstr>
      <vt:lpstr>Põrandamaterjalid, katted ja liimid</vt:lpstr>
      <vt:lpstr>Mis võib minna valesti?</vt:lpstr>
      <vt:lpstr>Arutelu: Millised on soojustuse paksuse peamised mõjud kvaliteedile?</vt:lpstr>
      <vt:lpstr>Läbiviigud</vt:lpstr>
      <vt:lpstr>Läbiviigud</vt:lpstr>
      <vt:lpstr>Läbiviikude ja kaeluste paigaldamine </vt:lpstr>
      <vt:lpstr>Torude läbiviik plastisolatsiooniga </vt:lpstr>
      <vt:lpstr>Läbiviigutoru tihendamine palkhoone laes </vt:lpstr>
      <vt:lpstr>Müüritiskorstna läbiviik puitlaest</vt:lpstr>
      <vt:lpstr>Tehases toodetud teraskorstna läbiviik puitlaest</vt:lpstr>
      <vt:lpstr>Korstna läbiviikude tulekindlus</vt:lpstr>
      <vt:lpstr>Müüritiskorstna läbiviigu parandus palkhoone laest</vt:lpstr>
      <vt:lpstr>Katusekatte läbiviigud</vt:lpstr>
      <vt:lpstr>Elektripaigaldused ja läbiviigud 1</vt:lpstr>
      <vt:lpstr>PowerPoint Presentation</vt:lpstr>
      <vt:lpstr>Soojustusmaterjalide valik ja omadused</vt:lpstr>
      <vt:lpstr>Soojustusmaterjalid</vt:lpstr>
      <vt:lpstr>PowerPoint Presentation</vt:lpstr>
      <vt:lpstr>Ehitusmaterjalide soojusjuhtivused [W/mK] </vt:lpstr>
      <vt:lpstr>Õhu- ja aurutõkked</vt:lpstr>
      <vt:lpstr>Aurutõkete veeaurutakistusi  [m2xsxPa/kg]x109</vt:lpstr>
      <vt:lpstr>Ehitusmaterjalide veeaurutakistusi  [m2xsxPa/kg]x109</vt:lpstr>
      <vt:lpstr>Õhutõkete veeaurutakistusi [m2xsxPa/kg]x109</vt:lpstr>
      <vt:lpstr>Tule- ja heliisolatsioon</vt:lpstr>
      <vt:lpstr>Tuletõkkesektsioonid ja -isolatsioonid</vt:lpstr>
      <vt:lpstr>Heliisolatsioon</vt:lpstr>
      <vt:lpstr>Pea meeles!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Eristys ja tiivistystyöt</dc:title>
  <dc:creator>olli.terio(at)gmail.com</dc:creator>
  <cp:lastModifiedBy>Kirsi-Maaria Forssell</cp:lastModifiedBy>
  <cp:revision>98</cp:revision>
  <dcterms:created xsi:type="dcterms:W3CDTF">2019-12-31T09:29:07Z</dcterms:created>
  <dcterms:modified xsi:type="dcterms:W3CDTF">2021-02-06T09:29:11Z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0x010100D8ECC4BEAC21274F80D43AF41DC92AA2</vt:lpwstr>
  </property>
</Properties>
</file>