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5"/>
  </p:notesMasterIdLst>
  <p:sldIdLst>
    <p:sldId id="256" r:id="rId5"/>
    <p:sldId id="30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88" r:id="rId26"/>
    <p:sldId id="289" r:id="rId27"/>
    <p:sldId id="290" r:id="rId28"/>
    <p:sldId id="291" r:id="rId29"/>
    <p:sldId id="292" r:id="rId30"/>
    <p:sldId id="293" r:id="rId31"/>
    <p:sldId id="294" r:id="rId32"/>
    <p:sldId id="295" r:id="rId33"/>
    <p:sldId id="257"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57" userDrawn="1">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C6096-F2E6-42BC-9BF9-9D54B0C83E25}" v="26" dt="2019-12-29T08:48:44.240"/>
    <p1510:client id="{D5B199DB-FD5D-4FD9-859D-28ED8CC299CF}" v="42" dt="2019-12-31T09:55:05.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1542" y="96"/>
      </p:cViewPr>
      <p:guideLst>
        <p:guide orient="horz" pos="2205"/>
        <p:guide orient="horz" pos="300"/>
        <p:guide orient="horz" pos="3657"/>
        <p:guide orient="horz" pos="4110"/>
        <p:guide orient="horz" pos="1117"/>
        <p:guide orient="horz" pos="4020"/>
        <p:guide orient="horz" pos="1457"/>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31428ABF-5283-4AC0-BF28-938D600C25BB}" type="datetimeFigureOut">
              <a:rPr lang="fi-FI" smtClean="0"/>
              <a:t>6.2.2021</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56506C50-6DFB-4115-85AA-4F59B424512F}" type="slidenum">
              <a:rPr lang="fi-FI" smtClean="0"/>
              <a:t>‹#›</a:t>
            </a:fld>
            <a:endParaRPr lang="fi-FI"/>
          </a:p>
        </p:txBody>
      </p:sp>
    </p:spTree>
    <p:extLst>
      <p:ext uri="{BB962C8B-B14F-4D97-AF65-F5344CB8AC3E}">
        <p14:creationId xmlns:p14="http://schemas.microsoft.com/office/powerpoint/2010/main" val="14715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wikipedia.org/wiki/P%C3%A4%C3%A4ns%C3%A4rk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1203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err="1"/>
              <a:t>Hetkellinen</a:t>
            </a:r>
            <a:r>
              <a:rPr lang="en-GB"/>
              <a:t> </a:t>
            </a:r>
            <a:r>
              <a:rPr lang="en-GB" err="1"/>
              <a:t>hyötysuhde</a:t>
            </a:r>
            <a:r>
              <a:rPr lang="en-GB" baseline="0"/>
              <a:t> </a:t>
            </a:r>
            <a:r>
              <a:rPr lang="en-GB" baseline="0" err="1"/>
              <a:t>uusissa</a:t>
            </a:r>
            <a:r>
              <a:rPr lang="en-GB" baseline="0"/>
              <a:t> </a:t>
            </a:r>
            <a:r>
              <a:rPr lang="en-GB" baseline="0" err="1"/>
              <a:t>lämmönvaihtimissa</a:t>
            </a:r>
            <a:r>
              <a:rPr lang="en-GB" baseline="0"/>
              <a:t> on </a:t>
            </a:r>
            <a:r>
              <a:rPr lang="en-GB" baseline="0" err="1"/>
              <a:t>yleensä</a:t>
            </a:r>
            <a:r>
              <a:rPr lang="en-GB" baseline="0"/>
              <a:t> </a:t>
            </a:r>
            <a:r>
              <a:rPr lang="en-GB" baseline="0" err="1"/>
              <a:t>noin</a:t>
            </a:r>
            <a:r>
              <a:rPr lang="en-GB" baseline="0"/>
              <a:t> 80 %. </a:t>
            </a:r>
            <a:r>
              <a:rPr lang="en-GB" baseline="0" err="1"/>
              <a:t>Kuitenkin</a:t>
            </a:r>
            <a:r>
              <a:rPr lang="en-GB" baseline="0"/>
              <a:t> </a:t>
            </a:r>
            <a:r>
              <a:rPr lang="en-GB" baseline="0" err="1"/>
              <a:t>muun</a:t>
            </a:r>
            <a:r>
              <a:rPr lang="en-GB" baseline="0"/>
              <a:t> </a:t>
            </a:r>
            <a:r>
              <a:rPr lang="en-GB" baseline="0" err="1"/>
              <a:t>muassa</a:t>
            </a:r>
            <a:r>
              <a:rPr lang="en-GB" baseline="0"/>
              <a:t> </a:t>
            </a:r>
            <a:r>
              <a:rPr lang="en-GB" baseline="0" err="1"/>
              <a:t>talvella</a:t>
            </a:r>
            <a:r>
              <a:rPr lang="en-GB" baseline="0"/>
              <a:t> </a:t>
            </a:r>
            <a:r>
              <a:rPr lang="en-GB" baseline="0" err="1"/>
              <a:t>kennon</a:t>
            </a:r>
            <a:r>
              <a:rPr lang="en-GB" baseline="0"/>
              <a:t>  </a:t>
            </a:r>
            <a:r>
              <a:rPr lang="en-GB" baseline="0" err="1"/>
              <a:t>sulatusjaksot</a:t>
            </a:r>
            <a:r>
              <a:rPr lang="en-GB" baseline="0"/>
              <a:t> </a:t>
            </a:r>
            <a:r>
              <a:rPr lang="en-GB" baseline="0" err="1"/>
              <a:t>heikentävät</a:t>
            </a:r>
            <a:r>
              <a:rPr lang="en-GB" baseline="0"/>
              <a:t> </a:t>
            </a:r>
            <a:r>
              <a:rPr lang="en-GB" baseline="0" err="1"/>
              <a:t>vuosihyötysuhdetta</a:t>
            </a:r>
            <a:r>
              <a:rPr lang="en-GB" baseline="0"/>
              <a:t>.</a:t>
            </a:r>
            <a:endParaRPr lang="en-GB"/>
          </a:p>
        </p:txBody>
      </p:sp>
      <p:sp>
        <p:nvSpPr>
          <p:cNvPr id="4" name="Dian numeron paikkamerkki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416435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50673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Julkisivussa</a:t>
            </a:r>
            <a:r>
              <a:rPr lang="fi-FI" baseline="0"/>
              <a:t> ikkunoiden päällä on aurinkopaneeleita. Pilvisenä päivänä energian tuotto oli 386 W </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117048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a:t>Vuosittain ilmalämpöpumppuja asennetaan noin 50000 kappaletta.</a:t>
            </a:r>
          </a:p>
          <a:p>
            <a:pPr marL="0" indent="0">
              <a:buFont typeface="Arial" panose="020B0604020202020204" pitchFamily="34" charset="0"/>
              <a:buNone/>
            </a:pPr>
            <a:r>
              <a:rPr lang="fi-FI"/>
              <a:t>Maalämpöpumppuja</a:t>
            </a:r>
            <a:r>
              <a:rPr lang="fi-FI" baseline="0"/>
              <a:t> </a:t>
            </a:r>
            <a:r>
              <a:rPr lang="fi-FI"/>
              <a:t>asennetaan vuosittain noin 8000-10000 kappaletta.</a:t>
            </a:r>
          </a:p>
          <a:p>
            <a:pPr marL="285750" indent="-285750">
              <a:buFont typeface="Arial" panose="020B0604020202020204" pitchFamily="34" charset="0"/>
              <a:buChar char="•"/>
            </a:pPr>
            <a:endParaRPr lang="fi-FI"/>
          </a:p>
          <a:p>
            <a:r>
              <a:rPr lang="fi-FI" baseline="0"/>
              <a:t>http://www.stat.fi/tietotrendit/artikkelit/2018/uusiutuva-energia-valtaa-alaa-pientalojen-lammityksessa/ </a:t>
            </a:r>
          </a:p>
          <a:p>
            <a:r>
              <a:rPr lang="fi-FI" baseline="0"/>
              <a:t>https://www.sulpu.fi/documents/184029/0/La%CC%88mpo%CC%88pumpputilasto%202018%2C%20%20kuvaajat%20FI%2C%20f.pdf </a:t>
            </a:r>
          </a:p>
          <a:p>
            <a:pPr marL="285750" indent="-285750">
              <a:buFont typeface="Arial" panose="020B0604020202020204" pitchFamily="34" charset="0"/>
              <a:buChar char="•"/>
            </a:pPr>
            <a:endParaRPr lang="fi-FI"/>
          </a:p>
          <a:p>
            <a:endParaRPr lang="fi-FI" baseline="0"/>
          </a:p>
        </p:txBody>
      </p:sp>
      <p:sp>
        <p:nvSpPr>
          <p:cNvPr id="4" name="Dian numeron paikkamerkki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55358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http://www.energimyndigheten.se/tester/jamforelsesida/?productTypeVersionId=334&amp;comparisonProducts=1391,1392,1281,1280,1279,1278,1277,1276,1272,1337,1273,1274,1275,1271,1270,1268,1269,1267,1266 </a:t>
            </a:r>
          </a:p>
          <a:p>
            <a:endParaRPr lang="en-GB"/>
          </a:p>
          <a:p>
            <a:endParaRPr lang="en-GB"/>
          </a:p>
        </p:txBody>
      </p:sp>
      <p:sp>
        <p:nvSpPr>
          <p:cNvPr id="4" name="Dian numeron paikkamerkki 3"/>
          <p:cNvSpPr>
            <a:spLocks noGrp="1"/>
          </p:cNvSpPr>
          <p:nvPr>
            <p:ph type="sldNum" sz="quarter" idx="10"/>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298796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Patterilämmitystalossa maalämmön  ohjaus</a:t>
            </a:r>
            <a:r>
              <a:rPr lang="fi-FI" baseline="0"/>
              <a:t> kannattaa hoitaa ulkoilman lämpötilan seurannalla ja menoveden lämpötilaa säästämällä. Patteritermostaatit asetetaan tällöin maksimiasentoon. Tällä ohjauksella patteriverkoston veden lämpötila saadaan pidettyä mahdollisimman alhaalla. Kiertovesipumppu kannattaa uusia maalämmön asentamisen yhteydessä. Pumppu kannattaa ylimitoittaa, jotta varmasti saadaan riittävä vedenkierto järjestelmään. Hintaero tehokkaampaan pumppuun on vähäinen.</a:t>
            </a:r>
          </a:p>
          <a:p>
            <a:endParaRPr lang="fi-FI" baseline="0"/>
          </a:p>
          <a:p>
            <a:r>
              <a:rPr lang="fi-FI" b="1"/>
              <a:t>Lämpökertoimet (COP, SCOP)</a:t>
            </a:r>
          </a:p>
          <a:p>
            <a:r>
              <a:rPr lang="fi-FI"/>
              <a:t>Ilmalämpöpumpun hyötysuhde (</a:t>
            </a:r>
            <a:r>
              <a:rPr lang="fi-FI" b="1"/>
              <a:t>COP = </a:t>
            </a:r>
            <a:r>
              <a:rPr lang="fi-FI" b="1" err="1"/>
              <a:t>Coefficient</a:t>
            </a:r>
            <a:r>
              <a:rPr lang="fi-FI" b="1"/>
              <a:t> Of Performance</a:t>
            </a:r>
            <a:r>
              <a:rPr lang="fi-FI"/>
              <a:t>) kertoo kuinka tehokkaasti kulutettu sähköenergia saadaan muutettua lämpöenergiaksi. </a:t>
            </a:r>
            <a:r>
              <a:rPr lang="fi-FI" u="sng"/>
              <a:t>Tämä COP-arvo mitataan aina +7 asteen lämpötilassa.</a:t>
            </a:r>
            <a:r>
              <a:rPr lang="fi-FI"/>
              <a:t> Tämän luvun perusteella yksistään ei voida päätellä kuinka hyvin laite todellisuudessa toimii talvella pakkasessa.</a:t>
            </a:r>
            <a:br>
              <a:rPr lang="fi-FI"/>
            </a:br>
            <a:br>
              <a:rPr lang="fi-FI"/>
            </a:br>
            <a:r>
              <a:rPr lang="fi-FI"/>
              <a:t>Esim. Merkintä COP 3 tarkoittaa, että 1kW ottoteholla saadaan tuotettua 3 kW lämpötehoa.</a:t>
            </a:r>
          </a:p>
          <a:p>
            <a:r>
              <a:rPr lang="fi-FI"/>
              <a:t>Nykypäivän ilmalämpöpumpuissa COP kertoimet ovat luokkaa 4,5-5,5.</a:t>
            </a:r>
          </a:p>
          <a:p>
            <a:r>
              <a:rPr lang="fi-FI" b="1"/>
              <a:t>SCOP (</a:t>
            </a:r>
            <a:r>
              <a:rPr lang="fi-FI" b="1" err="1"/>
              <a:t>Seasonal</a:t>
            </a:r>
            <a:r>
              <a:rPr lang="fi-FI" b="1"/>
              <a:t> </a:t>
            </a:r>
            <a:r>
              <a:rPr lang="fi-FI" b="1" err="1"/>
              <a:t>Coefficient</a:t>
            </a:r>
            <a:r>
              <a:rPr lang="fi-FI" b="1"/>
              <a:t> of Performance) </a:t>
            </a:r>
            <a:r>
              <a:rPr lang="fi-FI"/>
              <a:t>joka on </a:t>
            </a:r>
            <a:r>
              <a:rPr lang="fi-FI" u="sng"/>
              <a:t>lämmityskauden lämpökerroin.</a:t>
            </a:r>
            <a:r>
              <a:rPr lang="fi-FI"/>
              <a:t> SCOP laskentaan erikseen kullekin määrätylle lämmityskaudelle (neljä eri ulkolämpötilaa), koska sovellettavat lämpötilavälit, perusmitoituslämpötilat ja mitoituskuormat ovat lämmityskausikohtaisia. Eurooppa on lisäksi jaettu kolmeen eri ilmastovyöhykkeeseen, Etelä-Euroopan lämpimän alueen laskenta perustuu Ateenan, </a:t>
            </a:r>
            <a:r>
              <a:rPr lang="fi-FI" err="1"/>
              <a:t>Keski</a:t>
            </a:r>
            <a:r>
              <a:rPr lang="fi-FI"/>
              <a:t>-Euroopan alueen Strasbourgin ja </a:t>
            </a:r>
            <a:r>
              <a:rPr lang="fi-FI" err="1"/>
              <a:t>Pohjois-Euroopoan</a:t>
            </a:r>
            <a:r>
              <a:rPr lang="fi-FI"/>
              <a:t> kylmän alueen laskenta Helsingin ilmasto-olosuhteisiin.</a:t>
            </a:r>
          </a:p>
          <a:p>
            <a:r>
              <a:rPr lang="fi-FI"/>
              <a:t>Uudessa energiamerkinnässä näytetään laitteen energialuokitus erikseen jokaiselle ilmastoalueelle. Samalla </a:t>
            </a:r>
            <a:r>
              <a:rPr lang="fi-FI" err="1"/>
              <a:t>ilmalämpöpumpullla</a:t>
            </a:r>
            <a:r>
              <a:rPr lang="fi-FI"/>
              <a:t> voi olla kolme erilaista energialuokitusta, riippuen mihin ilmastovyöhykkeeseen laite asennetaan.</a:t>
            </a:r>
          </a:p>
          <a:p>
            <a:r>
              <a:rPr lang="fi-FI"/>
              <a:t>SCOP arvot ilmalämpöpumpuilla</a:t>
            </a:r>
            <a:r>
              <a:rPr lang="fi-FI" baseline="0"/>
              <a:t> </a:t>
            </a:r>
            <a:r>
              <a:rPr lang="fi-FI"/>
              <a:t>ovat karkeasti 3,5 - 5 kertoimissa. </a:t>
            </a:r>
          </a:p>
        </p:txBody>
      </p:sp>
      <p:sp>
        <p:nvSpPr>
          <p:cNvPr id="4" name="Slide Number Placeholder 3"/>
          <p:cNvSpPr>
            <a:spLocks noGrp="1"/>
          </p:cNvSpPr>
          <p:nvPr>
            <p:ph type="sldNum" sz="quarter" idx="10"/>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302575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a:t>Ilmalämpölaitteen sijoittamisessa huomioitava: </a:t>
            </a:r>
          </a:p>
          <a:p>
            <a:pPr lvl="1"/>
            <a:r>
              <a:rPr lang="fi-FI"/>
              <a:t>Monikerroksisissa rakennuksissa on huomioitava  lämmityksen ja viilennyksen erilainen suuntaus. Lämmin ilma nousee ylös ja viileä ilma valuu alas. Lämmityksen näkökulma on määräävämpi.</a:t>
            </a:r>
          </a:p>
          <a:p>
            <a:pPr lvl="1"/>
            <a:r>
              <a:rPr lang="fi-FI"/>
              <a:t>Ulkoyksikön tärinä saattaa aiheuttaa runkoääniä sisälle ─ Asennus joko betonisokkeliin tai betonialustalle.</a:t>
            </a:r>
          </a:p>
          <a:p>
            <a:pPr lvl="1"/>
            <a:endParaRPr lang="fi-FI"/>
          </a:p>
          <a:p>
            <a:pPr lvl="0"/>
            <a:r>
              <a:rPr lang="fi-FI"/>
              <a:t>Osatehomitoituksen kannattavuus</a:t>
            </a:r>
            <a:r>
              <a:rPr lang="fi-FI" baseline="0"/>
              <a:t> saattaa heiketä, kun sähkön hinnoittelussa tulevaisuudessa ehkä siirrytään enemmän ottamaan huomioon huippukuormitus.</a:t>
            </a:r>
          </a:p>
          <a:p>
            <a:pPr lvl="0"/>
            <a:r>
              <a:rPr lang="fi-FI" baseline="0"/>
              <a:t>Asia kannattaa huomioida erityisesti ilma-vesilämpöpumppujen kannattavuuden arvioinnissa. </a:t>
            </a:r>
          </a:p>
          <a:p>
            <a:pPr lvl="0"/>
            <a:endParaRPr lang="fi-FI"/>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18</a:t>
            </a:fld>
            <a:endParaRPr lang="fi-FI"/>
          </a:p>
        </p:txBody>
      </p:sp>
    </p:spTree>
    <p:extLst>
      <p:ext uri="{BB962C8B-B14F-4D97-AF65-F5344CB8AC3E}">
        <p14:creationId xmlns:p14="http://schemas.microsoft.com/office/powerpoint/2010/main" val="378433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20</a:t>
            </a:fld>
            <a:endParaRPr lang="fi-FI"/>
          </a:p>
        </p:txBody>
      </p:sp>
    </p:spTree>
    <p:extLst>
      <p:ext uri="{BB962C8B-B14F-4D97-AF65-F5344CB8AC3E}">
        <p14:creationId xmlns:p14="http://schemas.microsoft.com/office/powerpoint/2010/main" val="348590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Kuva 1. Kuva </a:t>
            </a:r>
            <a:r>
              <a:rPr lang="fi-FI" err="1"/>
              <a:t>Kuopaksen</a:t>
            </a:r>
            <a:r>
              <a:rPr lang="fi-FI" baseline="0"/>
              <a:t> lähes </a:t>
            </a:r>
            <a:r>
              <a:rPr lang="fi-FI" baseline="0" err="1"/>
              <a:t>nollaenenergiatalon</a:t>
            </a:r>
            <a:r>
              <a:rPr lang="fi-FI" baseline="0"/>
              <a:t> sähkökeskuksesta. Opiskelija-asuntolassa on huoneistokohtainen sähkönmittaus</a:t>
            </a:r>
          </a:p>
          <a:p>
            <a:r>
              <a:rPr lang="fi-FI"/>
              <a:t>Kuvat</a:t>
            </a:r>
            <a:r>
              <a:rPr lang="fi-FI" baseline="0"/>
              <a:t> 2 ja 3. Omakotitalon sähkökeskuksessa kaksikanavainen kello-ohjaus. Kellolla ohjataan keittiön lattialämmitystä ja pihavaloja.</a:t>
            </a:r>
          </a:p>
        </p:txBody>
      </p:sp>
      <p:sp>
        <p:nvSpPr>
          <p:cNvPr id="4" name="Slide Number Placeholder 3"/>
          <p:cNvSpPr>
            <a:spLocks noGrp="1"/>
          </p:cNvSpPr>
          <p:nvPr>
            <p:ph type="sldNum" sz="quarter" idx="10"/>
          </p:nvPr>
        </p:nvSpPr>
        <p:spPr/>
        <p:txBody>
          <a:bodyPr/>
          <a:lstStyle/>
          <a:p>
            <a:fld id="{364B4A2A-B6C3-4423-87B3-B387B0B19062}" type="slidenum">
              <a:rPr lang="fi-FI" smtClean="0"/>
              <a:pPr/>
              <a:t>21</a:t>
            </a:fld>
            <a:endParaRPr lang="fi-FI"/>
          </a:p>
        </p:txBody>
      </p:sp>
    </p:spTree>
    <p:extLst>
      <p:ext uri="{BB962C8B-B14F-4D97-AF65-F5344CB8AC3E}">
        <p14:creationId xmlns:p14="http://schemas.microsoft.com/office/powerpoint/2010/main" val="17453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Ihminen tottuu huonoon ilmaan</a:t>
            </a:r>
            <a:r>
              <a:rPr lang="fi-FI" baseline="0"/>
              <a:t> puolessa minuutissa</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274098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55691">
              <a:defRPr/>
            </a:pPr>
            <a:r>
              <a:rPr lang="fi-FI" altLang="fi-FI" sz="1300"/>
              <a:t>Asunnon ilman tulee vaihtua vähintään kerran kahdessa tunnissa, kun siellä oleskellaan</a:t>
            </a:r>
          </a:p>
          <a:p>
            <a:pPr defTabSz="955691">
              <a:defRPr/>
            </a:pPr>
            <a:r>
              <a:rPr lang="fi-FI" altLang="fi-FI" sz="1300"/>
              <a:t>Toksiini on esimerkiksi mikrobien</a:t>
            </a:r>
            <a:r>
              <a:rPr lang="fi-FI" altLang="fi-FI" sz="1300" baseline="0"/>
              <a:t> synnyttämä myrkky</a:t>
            </a:r>
            <a:endParaRPr lang="fi-FI" altLang="fi-FI" sz="1300"/>
          </a:p>
          <a:p>
            <a:endParaRPr lang="fi-FI"/>
          </a:p>
        </p:txBody>
      </p:sp>
      <p:sp>
        <p:nvSpPr>
          <p:cNvPr id="4" name="Dian numeron paikkamerkki 3"/>
          <p:cNvSpPr>
            <a:spLocks noGrp="1"/>
          </p:cNvSpPr>
          <p:nvPr>
            <p:ph type="sldNum" sz="quarter" idx="10"/>
          </p:nvPr>
        </p:nvSpPr>
        <p:spPr/>
        <p:txBody>
          <a:bodyPr/>
          <a:lstStyle/>
          <a:p>
            <a:fld id="{229C0582-FC76-4E7B-9839-EAE9748E8D59}" type="slidenum">
              <a:rPr lang="fi-FI" smtClean="0"/>
              <a:t>4</a:t>
            </a:fld>
            <a:endParaRPr lang="fi-FI"/>
          </a:p>
        </p:txBody>
      </p:sp>
    </p:spTree>
    <p:extLst>
      <p:ext uri="{BB962C8B-B14F-4D97-AF65-F5344CB8AC3E}">
        <p14:creationId xmlns:p14="http://schemas.microsoft.com/office/powerpoint/2010/main" val="31729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345726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Ohjausten lisääminen automaatioon</a:t>
            </a:r>
          </a:p>
          <a:p>
            <a:r>
              <a:rPr lang="fi-FI"/>
              <a:t>Puhallinten</a:t>
            </a:r>
            <a:r>
              <a:rPr lang="fi-FI" baseline="0"/>
              <a:t> uusiminen</a:t>
            </a:r>
          </a:p>
          <a:p>
            <a:r>
              <a:rPr lang="fi-FI" baseline="0"/>
              <a:t>Valaistussaneeraukset</a:t>
            </a:r>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253715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Sähköliittymän sulakekoko,</a:t>
            </a:r>
            <a:r>
              <a:rPr lang="fi-FI" baseline="0"/>
              <a:t> kun öljy korvataan maalämmöllä. </a:t>
            </a:r>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29</a:t>
            </a:fld>
            <a:endParaRPr lang="fi-FI"/>
          </a:p>
        </p:txBody>
      </p:sp>
    </p:spTree>
    <p:extLst>
      <p:ext uri="{BB962C8B-B14F-4D97-AF65-F5344CB8AC3E}">
        <p14:creationId xmlns:p14="http://schemas.microsoft.com/office/powerpoint/2010/main" val="336990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31</a:t>
            </a:fld>
            <a:endParaRPr lang="fi-FI"/>
          </a:p>
        </p:txBody>
      </p:sp>
    </p:spTree>
    <p:extLst>
      <p:ext uri="{BB962C8B-B14F-4D97-AF65-F5344CB8AC3E}">
        <p14:creationId xmlns:p14="http://schemas.microsoft.com/office/powerpoint/2010/main" val="29277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Suunnittelijan käyttäminen ja vanhoja</a:t>
            </a:r>
            <a:r>
              <a:rPr lang="fi-FI" baseline="0"/>
              <a:t> suunnitelmia ei pidä kopioida. Kokonaisuuden suunnittelu hyvin.</a:t>
            </a:r>
          </a:p>
          <a:p>
            <a:r>
              <a:rPr lang="fi-FI" baseline="0"/>
              <a:t>Taloautomaation kopioinneissa tulee usein virheitä.</a:t>
            </a:r>
          </a:p>
          <a:p>
            <a:endParaRPr lang="fi-FI" baseline="0"/>
          </a:p>
        </p:txBody>
      </p:sp>
      <p:sp>
        <p:nvSpPr>
          <p:cNvPr id="4" name="Dian numeron paikkamerkki 3"/>
          <p:cNvSpPr>
            <a:spLocks noGrp="1"/>
          </p:cNvSpPr>
          <p:nvPr>
            <p:ph type="sldNum" sz="quarter" idx="10"/>
          </p:nvPr>
        </p:nvSpPr>
        <p:spPr/>
        <p:txBody>
          <a:bodyPr/>
          <a:lstStyle/>
          <a:p>
            <a:fld id="{364B4A2A-B6C3-4423-87B3-B387B0B19062}" type="slidenum">
              <a:rPr lang="fi-FI" smtClean="0"/>
              <a:pPr/>
              <a:t>32</a:t>
            </a:fld>
            <a:endParaRPr lang="fi-FI"/>
          </a:p>
        </p:txBody>
      </p:sp>
    </p:spTree>
    <p:extLst>
      <p:ext uri="{BB962C8B-B14F-4D97-AF65-F5344CB8AC3E}">
        <p14:creationId xmlns:p14="http://schemas.microsoft.com/office/powerpoint/2010/main" val="6407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33</a:t>
            </a:fld>
            <a:endParaRPr lang="fi-FI"/>
          </a:p>
        </p:txBody>
      </p:sp>
    </p:spTree>
    <p:extLst>
      <p:ext uri="{BB962C8B-B14F-4D97-AF65-F5344CB8AC3E}">
        <p14:creationId xmlns:p14="http://schemas.microsoft.com/office/powerpoint/2010/main" val="38618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34</a:t>
            </a:fld>
            <a:endParaRPr lang="fi-FI"/>
          </a:p>
        </p:txBody>
      </p:sp>
    </p:spTree>
    <p:extLst>
      <p:ext uri="{BB962C8B-B14F-4D97-AF65-F5344CB8AC3E}">
        <p14:creationId xmlns:p14="http://schemas.microsoft.com/office/powerpoint/2010/main" val="253435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a:t>Käyttösähkön</a:t>
            </a:r>
            <a:r>
              <a:rPr lang="fi-FI" sz="1200" baseline="0"/>
              <a:t> kuten k</a:t>
            </a:r>
            <a:r>
              <a:rPr lang="fi-FI" sz="1200"/>
              <a:t>odinkoneiden, viihde-elektroniikan, tietokoneiden, valaistuksen kulutus  on noin 4300 kWh.</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a:t>Osa</a:t>
            </a:r>
            <a:r>
              <a:rPr lang="fi-FI" sz="1200" baseline="0"/>
              <a:t> siitä voidaan hyödyntää lämmityksessä</a:t>
            </a:r>
            <a:endParaRPr lang="fi-FI" sz="1200"/>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36</a:t>
            </a:fld>
            <a:endParaRPr lang="fi-FI"/>
          </a:p>
        </p:txBody>
      </p:sp>
    </p:spTree>
    <p:extLst>
      <p:ext uri="{BB962C8B-B14F-4D97-AF65-F5344CB8AC3E}">
        <p14:creationId xmlns:p14="http://schemas.microsoft.com/office/powerpoint/2010/main" val="1343947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Käytännössä</a:t>
            </a:r>
            <a:r>
              <a:rPr lang="fi-FI" baseline="0"/>
              <a:t> lattialämmityksen ja vesipattereiden hyötysuhteen ero ei ole kovin merkittävä.  Ainoastaan kovimmilla pakkasilla ero on ero on huomattava, mutta kovia pakkasia on ehkä vain 1-3 viikkoa talvessa.</a:t>
            </a:r>
          </a:p>
        </p:txBody>
      </p:sp>
      <p:sp>
        <p:nvSpPr>
          <p:cNvPr id="4" name="Slide Number Placeholder 3"/>
          <p:cNvSpPr>
            <a:spLocks noGrp="1"/>
          </p:cNvSpPr>
          <p:nvPr>
            <p:ph type="sldNum" sz="quarter" idx="10"/>
          </p:nvPr>
        </p:nvSpPr>
        <p:spPr/>
        <p:txBody>
          <a:bodyPr/>
          <a:lstStyle/>
          <a:p>
            <a:fld id="{364B4A2A-B6C3-4423-87B3-B387B0B19062}" type="slidenum">
              <a:rPr lang="fi-FI" smtClean="0"/>
              <a:pPr/>
              <a:t>37</a:t>
            </a:fld>
            <a:endParaRPr lang="fi-FI"/>
          </a:p>
        </p:txBody>
      </p:sp>
    </p:spTree>
    <p:extLst>
      <p:ext uri="{BB962C8B-B14F-4D97-AF65-F5344CB8AC3E}">
        <p14:creationId xmlns:p14="http://schemas.microsoft.com/office/powerpoint/2010/main" val="211210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38</a:t>
            </a:fld>
            <a:endParaRPr lang="fi-FI"/>
          </a:p>
        </p:txBody>
      </p:sp>
    </p:spTree>
    <p:extLst>
      <p:ext uri="{BB962C8B-B14F-4D97-AF65-F5344CB8AC3E}">
        <p14:creationId xmlns:p14="http://schemas.microsoft.com/office/powerpoint/2010/main" val="189334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a:t>
            </a:fld>
            <a:endParaRPr lang="fi-FI"/>
          </a:p>
        </p:txBody>
      </p:sp>
    </p:spTree>
    <p:extLst>
      <p:ext uri="{BB962C8B-B14F-4D97-AF65-F5344CB8AC3E}">
        <p14:creationId xmlns:p14="http://schemas.microsoft.com/office/powerpoint/2010/main" val="3713423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39</a:t>
            </a:fld>
            <a:endParaRPr lang="fi-FI"/>
          </a:p>
        </p:txBody>
      </p:sp>
    </p:spTree>
    <p:extLst>
      <p:ext uri="{BB962C8B-B14F-4D97-AF65-F5344CB8AC3E}">
        <p14:creationId xmlns:p14="http://schemas.microsoft.com/office/powerpoint/2010/main" val="1431268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40</a:t>
            </a:fld>
            <a:endParaRPr lang="fi-FI"/>
          </a:p>
        </p:txBody>
      </p:sp>
    </p:spTree>
    <p:extLst>
      <p:ext uri="{BB962C8B-B14F-4D97-AF65-F5344CB8AC3E}">
        <p14:creationId xmlns:p14="http://schemas.microsoft.com/office/powerpoint/2010/main" val="14432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i-FI"/>
              <a:t>Kumotut vanhat D2 määräykset:</a:t>
            </a:r>
          </a:p>
          <a:p>
            <a:r>
              <a:rPr lang="fi-FI"/>
              <a:t>Raitista ulkoilmaa tuodaan makuu- ja olohuoneisiin</a:t>
            </a:r>
          </a:p>
          <a:p>
            <a:pPr marL="552450" lvl="2" indent="-285750">
              <a:buFont typeface="Arial" panose="020B0604020202020204" pitchFamily="34" charset="0"/>
              <a:buChar char="•"/>
            </a:pPr>
            <a:r>
              <a:rPr lang="fi-FI"/>
              <a:t>makuuhuoneet 0,5 l/s/m2</a:t>
            </a:r>
          </a:p>
          <a:p>
            <a:pPr marL="552450" lvl="2" indent="-285750">
              <a:buFont typeface="Arial" panose="020B0604020202020204" pitchFamily="34" charset="0"/>
              <a:buChar char="•"/>
            </a:pPr>
            <a:r>
              <a:rPr lang="fi-FI"/>
              <a:t>olohuone 0,5 l/s/m2.</a:t>
            </a:r>
          </a:p>
          <a:p>
            <a:r>
              <a:rPr lang="fi-FI"/>
              <a:t>Ilmaa poistetaan tiloista, joissa on paljon kosteutta tai epäpuhtauksia</a:t>
            </a:r>
          </a:p>
          <a:p>
            <a:pPr marL="552450" lvl="2" indent="-285750">
              <a:buFont typeface="Arial" panose="020B0604020202020204" pitchFamily="34" charset="0"/>
              <a:buChar char="•"/>
            </a:pPr>
            <a:r>
              <a:rPr lang="fi-FI"/>
              <a:t>keittiö 8–25 l/s</a:t>
            </a:r>
          </a:p>
          <a:p>
            <a:pPr marL="552450" lvl="2" indent="-285750">
              <a:buFont typeface="Arial" panose="020B0604020202020204" pitchFamily="34" charset="0"/>
              <a:buChar char="•"/>
            </a:pPr>
            <a:r>
              <a:rPr lang="fi-FI"/>
              <a:t>kylpyhuone 10–15 l/s</a:t>
            </a:r>
          </a:p>
          <a:p>
            <a:pPr marL="552450" lvl="2" indent="-285750">
              <a:buFont typeface="Arial" panose="020B0604020202020204" pitchFamily="34" charset="0"/>
              <a:buChar char="•"/>
            </a:pPr>
            <a:r>
              <a:rPr lang="fi-FI"/>
              <a:t>kodinhoitohuone 8–15 l/s</a:t>
            </a:r>
          </a:p>
          <a:p>
            <a:pPr marL="552450" lvl="2" indent="-285750">
              <a:buFont typeface="Arial" panose="020B0604020202020204" pitchFamily="34" charset="0"/>
              <a:buChar char="•"/>
            </a:pPr>
            <a:r>
              <a:rPr lang="fi-FI"/>
              <a:t>WC  7–10 l/s</a:t>
            </a:r>
          </a:p>
          <a:p>
            <a:pPr marL="552450" lvl="2" indent="-285750">
              <a:buFont typeface="Arial" panose="020B0604020202020204" pitchFamily="34" charset="0"/>
              <a:buChar char="•"/>
            </a:pPr>
            <a:r>
              <a:rPr lang="fi-FI"/>
              <a:t>sauna 2 l/s/m2</a:t>
            </a:r>
          </a:p>
          <a:p>
            <a:pPr marL="552450" lvl="2" indent="-285750">
              <a:buFont typeface="Arial" panose="020B0604020202020204" pitchFamily="34" charset="0"/>
              <a:buChar char="•"/>
            </a:pPr>
            <a:r>
              <a:rPr lang="fi-FI"/>
              <a:t>vaatehuone, varastot 3 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fi-FI"/>
          </a:p>
          <a:p>
            <a:pPr marL="0" marR="0" lvl="1"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1"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1" indent="0" algn="l" defTabSz="914400" rtl="0" eaLnBrk="1" fontAlgn="auto" latinLnBrk="0" hangingPunct="1">
              <a:lnSpc>
                <a:spcPct val="100000"/>
              </a:lnSpc>
              <a:spcBef>
                <a:spcPts val="0"/>
              </a:spcBef>
              <a:spcAft>
                <a:spcPts val="0"/>
              </a:spcAft>
              <a:buClrTx/>
              <a:buSzTx/>
              <a:buFontTx/>
              <a:buNone/>
              <a:tabLst/>
              <a:defRPr/>
            </a:pPr>
            <a:r>
              <a:rPr lang="fi-FI" sz="1200"/>
              <a:t>(Ruuan valmistus 25 l/s)</a:t>
            </a:r>
          </a:p>
          <a:p>
            <a:endParaRPr lang="fi-FI"/>
          </a:p>
        </p:txBody>
      </p:sp>
      <p:sp>
        <p:nvSpPr>
          <p:cNvPr id="4" name="Dian numeron paikkamerkki 3"/>
          <p:cNvSpPr>
            <a:spLocks noGrp="1"/>
          </p:cNvSpPr>
          <p:nvPr>
            <p:ph type="sldNum" sz="quarter" idx="10"/>
          </p:nvPr>
        </p:nvSpPr>
        <p:spPr/>
        <p:txBody>
          <a:bodyPr/>
          <a:lstStyle/>
          <a:p>
            <a:fld id="{229C0582-FC76-4E7B-9839-EAE9748E8D59}" type="slidenum">
              <a:rPr lang="fi-FI" smtClean="0"/>
              <a:t>6</a:t>
            </a:fld>
            <a:endParaRPr lang="fi-FI"/>
          </a:p>
        </p:txBody>
      </p:sp>
    </p:spTree>
    <p:extLst>
      <p:ext uri="{BB962C8B-B14F-4D97-AF65-F5344CB8AC3E}">
        <p14:creationId xmlns:p14="http://schemas.microsoft.com/office/powerpoint/2010/main" val="36230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147701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Korvausilma</a:t>
            </a:r>
            <a:r>
              <a:rPr lang="fi-FI" baseline="0"/>
              <a:t> tulee ohjata makuuhuoneisiin.</a:t>
            </a:r>
          </a:p>
          <a:p>
            <a:r>
              <a:rPr lang="fi-FI" baseline="0"/>
              <a:t>Kynnysraot tarvitaan erityisesti painovoimaisen ilmanvaihdon yhteydessä</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123116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Sisäilman hiilidioksidin hetkellisen pitoisuuden arvo voi olla enintään 800 ppm  suurempi kuin ulkoilman pitoisuus. (</a:t>
            </a:r>
            <a:r>
              <a:rPr lang="fi-FI" sz="1200" err="1">
                <a:solidFill>
                  <a:srgbClr val="005CA8"/>
                </a:solidFill>
              </a:rPr>
              <a:t>YmA</a:t>
            </a:r>
            <a:r>
              <a:rPr lang="fi-FI" sz="1200">
                <a:solidFill>
                  <a:srgbClr val="005CA8"/>
                </a:solidFill>
              </a:rPr>
              <a:t>  1009/2017 </a:t>
            </a:r>
            <a:r>
              <a:rPr lang="fi-FI" sz="1200"/>
              <a:t>5 § </a:t>
            </a:r>
            <a:r>
              <a:rPr lang="fi-FI" sz="1200">
                <a:solidFill>
                  <a:srgbClr val="005CA8"/>
                </a:solidFill>
              </a:rPr>
              <a:t>) e</a:t>
            </a:r>
            <a:r>
              <a:rPr lang="fi-FI" sz="1200"/>
              <a:t>li noin 1250 ppm, koska ulkoilman hiilidioksidipitoisuus</a:t>
            </a:r>
            <a:r>
              <a:rPr lang="fi-FI" sz="1200" baseline="0"/>
              <a:t> on noin 450 ppm</a:t>
            </a:r>
            <a:r>
              <a:rPr lang="fi-FI" sz="1200"/>
              <a:t> . </a:t>
            </a:r>
            <a:r>
              <a:rPr lang="fi-FI" sz="1200" err="1">
                <a:solidFill>
                  <a:srgbClr val="005CA8"/>
                </a:solidFill>
              </a:rPr>
              <a:t>Ks</a:t>
            </a:r>
            <a:r>
              <a:rPr lang="fi-FI" sz="1200">
                <a:solidFill>
                  <a:srgbClr val="005CA8"/>
                </a:solidFill>
              </a:rPr>
              <a:t> kalvo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005CA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t>Asumisterveysasetuksen</a:t>
            </a:r>
            <a:r>
              <a:rPr lang="fi-FI" baseline="0"/>
              <a:t> (</a:t>
            </a:r>
            <a:r>
              <a:rPr lang="fi-FI" baseline="0" err="1"/>
              <a:t>STMa</a:t>
            </a:r>
            <a:r>
              <a:rPr lang="fi-FI" baseline="0"/>
              <a:t> 545/2015) mukaan s</a:t>
            </a:r>
            <a:r>
              <a:rPr lang="fi-FI"/>
              <a:t>isäilman hiilidioksidipitoisuuden toimenpideraja ylittyy, jos pitoisuus on 1 150 ppm suurempi kuin ulkoilman hiilidioksidipitoisuus (eli </a:t>
            </a:r>
            <a:r>
              <a:rPr lang="fi-FI" err="1"/>
              <a:t>noibn</a:t>
            </a:r>
            <a:r>
              <a:rPr lang="fi-FI"/>
              <a:t> 1500 ppm). Jo tätä pienemmät pitoisuudet voivat aiheuttaa väsymystä, </a:t>
            </a:r>
            <a:r>
              <a:rPr lang="fi-FI" u="none">
                <a:hlinkClick r:id="rId3" tooltip="Päänsärky"/>
              </a:rPr>
              <a:t>päänsärkyä</a:t>
            </a:r>
            <a:r>
              <a:rPr lang="fi-FI"/>
              <a:t> ja työskentelytehon huononemista.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Lukemissa ristiriita! Ympäristöministeriön asetus ohjaa</a:t>
            </a:r>
            <a:r>
              <a:rPr lang="fi-FI" baseline="0"/>
              <a:t> rakennusten suunnittelua ja STM asetus käyttöolosuhteita.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a:t>Sisäilmastoluokituksen mukaan hyvässä sisäilmassa on hiilidioksidia korkeintaan noin 800 ppm ja tyydyttävässä </a:t>
            </a:r>
            <a:r>
              <a:rPr lang="fi-FI" baseline="0" err="1"/>
              <a:t>sisäsilmassa</a:t>
            </a:r>
            <a:r>
              <a:rPr lang="fi-FI" baseline="0"/>
              <a:t> korkeintaan noin 1000 ppm.</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a:t>(Kun ulkoilman hiilidioksidipitoisuus on noin 450 ppm)</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005CA8"/>
              </a:solidFill>
            </a:endParaRPr>
          </a:p>
          <a:p>
            <a:endParaRPr lang="fi-FI">
              <a:highlight>
                <a:srgbClr val="FFFF00"/>
              </a:highlight>
            </a:endParaRPr>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427659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Tulisijan</a:t>
            </a:r>
            <a:r>
              <a:rPr lang="fi-FI" baseline="0"/>
              <a:t> kautta saattaa tulla korvausilmaa. Jos tulisijoja käytetään paljon, se helpottaa ongelmaa.</a:t>
            </a:r>
          </a:p>
          <a:p>
            <a:r>
              <a:rPr lang="fi-FI" baseline="0"/>
              <a:t>Painesuhteet?</a:t>
            </a:r>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144869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Ympäristöministeriön asetus uuden rakennuksen sisäilmastosta ja ilmanvaihdosta</a:t>
            </a:r>
          </a:p>
          <a:p>
            <a:r>
              <a:rPr lang="fi-FI" b="1"/>
              <a:t>21 § Ilmavirroista aiheutuvat paineet ja rakenteiden ilmanpitävyys</a:t>
            </a:r>
          </a:p>
          <a:p>
            <a:r>
              <a:rPr lang="fi-FI"/>
              <a:t>Erityissuunnittelijan on suunniteltava rakennuksen </a:t>
            </a:r>
            <a:r>
              <a:rPr lang="fi-FI" err="1"/>
              <a:t>ulko</a:t>
            </a:r>
            <a:r>
              <a:rPr lang="fi-FI"/>
              <a:t>- ja ulospuhallusilmavirrat siten, ettei rakenteisiin aiheudu ylipaineen vuoksi rakenteita vaurioittavaa pitkäaikaista kosteusrasitusta eikä alipaineen vuoksi epäpuhtauksien siirtymistä sisäilmaan. Pääsuunnittelijan, erityissuunnittelijan ja rakennussuunnittelijan on tehtäviensä mukaisesti suunniteltava rakennuksen vaipan ja sisärakenteiden ilmanpitävyys ja hormivaikutuksen hallinta siten, että edellytykset ilmanvaihdon toiminnalle voidaan varmistaa ja vältetään rakenteissa olevien epäpuhtauksien, maaperässä olevien epäpuhtauksien ja radonin siirtymistä sisäilmaan ja vältetään kosteuden siirtymistä rakenteisiin.</a:t>
            </a:r>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978459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290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p:cNvSpPr txBox="1">
            <a:spLocks/>
          </p:cNvSpPr>
          <p:nvPr userDrawn="1"/>
        </p:nvSpPr>
        <p:spPr>
          <a:xfrm>
            <a:off x="858935" y="6519234"/>
            <a:ext cx="864096" cy="140450"/>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solidFill>
                  <a:schemeClr val="accent1"/>
                </a:solidFill>
              </a:rPr>
              <a:t>2020</a:t>
            </a:r>
          </a:p>
        </p:txBody>
      </p:sp>
      <p:sp>
        <p:nvSpPr>
          <p:cNvPr id="19" name="Slide Number Placeholder 5"/>
          <p:cNvSpPr txBox="1">
            <a:spLocks/>
          </p:cNvSpPr>
          <p:nvPr userDrawn="1"/>
        </p:nvSpPr>
        <p:spPr>
          <a:xfrm>
            <a:off x="499664" y="6516387"/>
            <a:ext cx="359271" cy="143297"/>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mtClean="0">
                <a:solidFill>
                  <a:schemeClr val="accent1"/>
                </a:solidFill>
              </a:rPr>
              <a:pPr/>
              <a:t>‹#›</a:t>
            </a:fld>
            <a:endParaRPr lang="fi-FI" dirty="0">
              <a:solidFill>
                <a:schemeClr val="accent1"/>
              </a:solidFill>
            </a:endParaRPr>
          </a:p>
        </p:txBody>
      </p:sp>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21.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36.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lammitysvertailu.eneuvonta.f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75FF-6F60-4EB6-87A8-9FD96F05D21A}"/>
              </a:ext>
            </a:extLst>
          </p:cNvPr>
          <p:cNvSpPr>
            <a:spLocks noGrp="1"/>
          </p:cNvSpPr>
          <p:nvPr>
            <p:ph type="ctrTitle"/>
          </p:nvPr>
        </p:nvSpPr>
        <p:spPr/>
        <p:txBody>
          <a:bodyPr>
            <a:normAutofit/>
          </a:bodyPr>
          <a:lstStyle/>
          <a:p>
            <a:br>
              <a:rPr lang="fi-FI" sz="4000" dirty="0"/>
            </a:br>
            <a:r>
              <a:rPr lang="et-EE" sz="4000" dirty="0"/>
              <a:t>Tehnosüsteemide energiatõhus hooldus ja remont</a:t>
            </a:r>
            <a:endParaRPr lang="fi-FI" sz="2200" dirty="0"/>
          </a:p>
        </p:txBody>
      </p:sp>
    </p:spTree>
    <p:extLst>
      <p:ext uri="{BB962C8B-B14F-4D97-AF65-F5344CB8AC3E}">
        <p14:creationId xmlns:p14="http://schemas.microsoft.com/office/powerpoint/2010/main" val="2481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et-EE" dirty="0"/>
              <a:t>Väljatõmbeventilatsioon</a:t>
            </a:r>
            <a:endParaRPr lang="fi-FI" dirty="0"/>
          </a:p>
        </p:txBody>
      </p:sp>
      <p:sp>
        <p:nvSpPr>
          <p:cNvPr id="2" name="Sisällön paikkamerkki 1"/>
          <p:cNvSpPr>
            <a:spLocks noGrp="1"/>
          </p:cNvSpPr>
          <p:nvPr>
            <p:ph idx="1"/>
          </p:nvPr>
        </p:nvSpPr>
        <p:spPr>
          <a:xfrm>
            <a:off x="457200" y="1773239"/>
            <a:ext cx="4114800" cy="4032250"/>
          </a:xfrm>
        </p:spPr>
        <p:txBody>
          <a:bodyPr>
            <a:normAutofit fontScale="70000" lnSpcReduction="20000"/>
          </a:bodyPr>
          <a:lstStyle/>
          <a:p>
            <a:r>
              <a:rPr lang="et-EE" dirty="0"/>
              <a:t>Üldine aastatel </a:t>
            </a:r>
            <a:r>
              <a:rPr lang="fi-FI" dirty="0"/>
              <a:t>1960–90.</a:t>
            </a:r>
          </a:p>
          <a:p>
            <a:r>
              <a:rPr lang="et-EE" dirty="0"/>
              <a:t>Õhk eemaldatakse ventilaatoriga</a:t>
            </a:r>
            <a:endParaRPr lang="fi-FI" dirty="0"/>
          </a:p>
          <a:p>
            <a:r>
              <a:rPr lang="et-EE" dirty="0"/>
              <a:t>Reguleeritakse üldiselt koos pliidikubuga</a:t>
            </a:r>
            <a:r>
              <a:rPr lang="fi-FI" dirty="0"/>
              <a:t>.</a:t>
            </a:r>
          </a:p>
          <a:p>
            <a:r>
              <a:rPr lang="et-EE" dirty="0"/>
              <a:t>Eeldab piisavaid sissetuleva ja väljuva õhu kanaleid</a:t>
            </a:r>
            <a:r>
              <a:rPr lang="fi-FI" dirty="0"/>
              <a:t>.</a:t>
            </a:r>
          </a:p>
          <a:p>
            <a:r>
              <a:rPr lang="et-EE" dirty="0"/>
              <a:t>Peamine probleem on õhuklappide täistoppimine (</a:t>
            </a:r>
            <a:r>
              <a:rPr lang="et-EE" dirty="0" err="1"/>
              <a:t>veoõhu</a:t>
            </a:r>
            <a:r>
              <a:rPr lang="et-EE" dirty="0"/>
              <a:t> </a:t>
            </a:r>
            <a:r>
              <a:rPr lang="et-EE" dirty="0" err="1"/>
              <a:t>vältmiseks</a:t>
            </a:r>
            <a:r>
              <a:rPr lang="et-EE" dirty="0"/>
              <a:t>).</a:t>
            </a:r>
            <a:endParaRPr lang="fi-FI" dirty="0"/>
          </a:p>
          <a:p>
            <a:r>
              <a:rPr lang="et-EE" dirty="0"/>
              <a:t>Tuleb jälgida ventilaatorite toimimist.</a:t>
            </a:r>
            <a:endParaRPr lang="fi-FI" dirty="0"/>
          </a:p>
          <a:p>
            <a:r>
              <a:rPr lang="et-EE" dirty="0"/>
              <a:t>Õhuklappe</a:t>
            </a:r>
            <a:r>
              <a:rPr lang="fi-FI" dirty="0"/>
              <a:t> </a:t>
            </a:r>
            <a:r>
              <a:rPr lang="fi-FI" dirty="0" err="1"/>
              <a:t>tuleb</a:t>
            </a:r>
            <a:r>
              <a:rPr lang="fi-FI" dirty="0"/>
              <a:t> </a:t>
            </a:r>
            <a:r>
              <a:rPr lang="fi-FI" dirty="0" err="1"/>
              <a:t>regulaarselt</a:t>
            </a:r>
            <a:r>
              <a:rPr lang="fi-FI" dirty="0"/>
              <a:t> </a:t>
            </a:r>
            <a:r>
              <a:rPr lang="fi-FI" dirty="0" err="1"/>
              <a:t>puhastada</a:t>
            </a:r>
            <a:r>
              <a:rPr lang="fi-FI" dirty="0"/>
              <a:t>.</a:t>
            </a:r>
          </a:p>
        </p:txBody>
      </p:sp>
      <p:pic>
        <p:nvPicPr>
          <p:cNvPr id="6" name="Kuva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940766"/>
            <a:ext cx="4103688" cy="3421733"/>
          </a:xfrm>
          <a:prstGeom prst="rect">
            <a:avLst/>
          </a:prstGeom>
        </p:spPr>
      </p:pic>
      <p:sp>
        <p:nvSpPr>
          <p:cNvPr id="4" name="Tekstiruutu 3"/>
          <p:cNvSpPr txBox="1"/>
          <p:nvPr/>
        </p:nvSpPr>
        <p:spPr>
          <a:xfrm>
            <a:off x="7195190" y="5599948"/>
            <a:ext cx="1481496" cy="246221"/>
          </a:xfrm>
          <a:prstGeom prst="rect">
            <a:avLst/>
          </a:prstGeom>
          <a:noFill/>
        </p:spPr>
        <p:txBody>
          <a:bodyPr wrap="none" rtlCol="0">
            <a:spAutoFit/>
          </a:bodyPr>
          <a:lstStyle/>
          <a:p>
            <a:r>
              <a:rPr lang="fi-FI" sz="1000" dirty="0">
                <a:solidFill>
                  <a:schemeClr val="tx2"/>
                </a:solidFill>
              </a:rPr>
              <a:t>(</a:t>
            </a:r>
            <a:r>
              <a:rPr lang="et-EE" sz="1000" dirty="0">
                <a:solidFill>
                  <a:schemeClr val="tx2"/>
                </a:solidFill>
              </a:rPr>
              <a:t>Joonis:</a:t>
            </a:r>
            <a:r>
              <a:rPr lang="fi-FI" sz="1000" dirty="0">
                <a:solidFill>
                  <a:schemeClr val="tx2"/>
                </a:solidFill>
              </a:rPr>
              <a:t> S</a:t>
            </a:r>
            <a:r>
              <a:rPr lang="et-EE" sz="1000" dirty="0">
                <a:solidFill>
                  <a:schemeClr val="tx2"/>
                </a:solidFill>
              </a:rPr>
              <a:t>iseõhuühing</a:t>
            </a:r>
            <a:r>
              <a:rPr lang="fi-FI" sz="1000" dirty="0">
                <a:solidFill>
                  <a:schemeClr val="tx2"/>
                </a:solidFill>
              </a:rPr>
              <a:t>)</a:t>
            </a:r>
          </a:p>
        </p:txBody>
      </p:sp>
    </p:spTree>
    <p:extLst>
      <p:ext uri="{BB962C8B-B14F-4D97-AF65-F5344CB8AC3E}">
        <p14:creationId xmlns:p14="http://schemas.microsoft.com/office/powerpoint/2010/main" val="28933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et-EE" dirty="0"/>
              <a:t>Mehaanilise </a:t>
            </a:r>
            <a:r>
              <a:rPr lang="et-EE" dirty="0" err="1"/>
              <a:t>sissepuhke</a:t>
            </a:r>
            <a:r>
              <a:rPr lang="et-EE" dirty="0"/>
              <a:t>- ja väljatõmbega ventilatsioon</a:t>
            </a:r>
            <a:endParaRPr lang="fi-FI" dirty="0"/>
          </a:p>
        </p:txBody>
      </p:sp>
      <p:sp>
        <p:nvSpPr>
          <p:cNvPr id="2" name="Sisällön paikkamerkki 1"/>
          <p:cNvSpPr>
            <a:spLocks noGrp="1"/>
          </p:cNvSpPr>
          <p:nvPr>
            <p:ph idx="1"/>
          </p:nvPr>
        </p:nvSpPr>
        <p:spPr>
          <a:xfrm>
            <a:off x="457199" y="1773239"/>
            <a:ext cx="4114801" cy="4194424"/>
          </a:xfrm>
        </p:spPr>
        <p:txBody>
          <a:bodyPr>
            <a:normAutofit fontScale="62500" lnSpcReduction="20000"/>
          </a:bodyPr>
          <a:lstStyle/>
          <a:p>
            <a:r>
              <a:rPr lang="et-EE" dirty="0"/>
              <a:t>Ventilaatorid toovad ja viivad õhku</a:t>
            </a:r>
            <a:r>
              <a:rPr lang="fi-FI" dirty="0"/>
              <a:t>.</a:t>
            </a:r>
          </a:p>
          <a:p>
            <a:r>
              <a:rPr lang="fi-FI" dirty="0"/>
              <a:t>T</a:t>
            </a:r>
            <a:r>
              <a:rPr lang="et-EE" dirty="0" err="1"/>
              <a:t>äpselt</a:t>
            </a:r>
            <a:r>
              <a:rPr lang="et-EE" dirty="0"/>
              <a:t> reguleeritav, ilm ei mõjuta ventilatsiooni</a:t>
            </a:r>
            <a:r>
              <a:rPr lang="fi-FI" dirty="0"/>
              <a:t>.</a:t>
            </a:r>
          </a:p>
          <a:p>
            <a:r>
              <a:rPr lang="et-EE" dirty="0"/>
              <a:t>Sissetulev õhk filtreeritakse ja vajadusel eelsoojendatakse.</a:t>
            </a:r>
            <a:endParaRPr lang="fi-FI" dirty="0"/>
          </a:p>
          <a:p>
            <a:r>
              <a:rPr lang="et-EE" dirty="0" err="1"/>
              <a:t>Soojustagastiga</a:t>
            </a:r>
            <a:r>
              <a:rPr lang="et-EE" dirty="0"/>
              <a:t> saadakse väljaminevast õhust energia tagasi hoonesse.</a:t>
            </a:r>
            <a:endParaRPr lang="fi-FI" dirty="0"/>
          </a:p>
          <a:p>
            <a:r>
              <a:rPr lang="et-EE" dirty="0"/>
              <a:t>Varasemalt projekteeriti hoone alarõhule. Nüüd püritakse saavutada </a:t>
            </a:r>
            <a:r>
              <a:rPr lang="et-EE" dirty="0" err="1"/>
              <a:t>tasarõhke</a:t>
            </a:r>
            <a:r>
              <a:rPr lang="et-EE" dirty="0"/>
              <a:t>.</a:t>
            </a:r>
          </a:p>
          <a:p>
            <a:r>
              <a:rPr lang="et-EE" dirty="0"/>
              <a:t>Hoone piirdetarindid peavad olema õhutihedad.</a:t>
            </a:r>
            <a:r>
              <a:rPr lang="fi-FI" dirty="0"/>
              <a:t> </a:t>
            </a:r>
          </a:p>
          <a:p>
            <a:r>
              <a:rPr lang="et-EE" dirty="0"/>
              <a:t>Vanades hoonetes võib liigne alarõhk imeda mikroobid </a:t>
            </a:r>
            <a:r>
              <a:rPr lang="et-EE" dirty="0" err="1"/>
              <a:t>siseõhku</a:t>
            </a:r>
            <a:r>
              <a:rPr lang="et-EE" dirty="0"/>
              <a:t>.</a:t>
            </a:r>
            <a:endParaRPr lang="fi-FI" dirty="0"/>
          </a:p>
          <a:p>
            <a:endParaRPr lang="fi-FI" dirty="0"/>
          </a:p>
          <a:p>
            <a:endParaRPr lang="fi-FI" dirty="0"/>
          </a:p>
        </p:txBody>
      </p:sp>
      <p:pic>
        <p:nvPicPr>
          <p:cNvPr id="5" name="Kuva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1822000"/>
            <a:ext cx="4114800" cy="3651864"/>
          </a:xfrm>
          <a:prstGeom prst="rect">
            <a:avLst/>
          </a:prstGeom>
        </p:spPr>
      </p:pic>
      <p:sp>
        <p:nvSpPr>
          <p:cNvPr id="7" name="Tekstiruutu 6"/>
          <p:cNvSpPr txBox="1"/>
          <p:nvPr/>
        </p:nvSpPr>
        <p:spPr>
          <a:xfrm>
            <a:off x="7164288" y="5557589"/>
            <a:ext cx="1446230" cy="246221"/>
          </a:xfrm>
          <a:prstGeom prst="rect">
            <a:avLst/>
          </a:prstGeom>
          <a:noFill/>
        </p:spPr>
        <p:txBody>
          <a:bodyPr wrap="none" rtlCol="0">
            <a:spAutoFit/>
          </a:bodyPr>
          <a:lstStyle/>
          <a:p>
            <a:r>
              <a:rPr lang="fi-FI" sz="1000" dirty="0">
                <a:solidFill>
                  <a:schemeClr val="tx2"/>
                </a:solidFill>
              </a:rPr>
              <a:t>(</a:t>
            </a:r>
            <a:r>
              <a:rPr lang="et-EE" sz="1000" dirty="0">
                <a:solidFill>
                  <a:schemeClr val="tx2"/>
                </a:solidFill>
              </a:rPr>
              <a:t>Joonis</a:t>
            </a:r>
            <a:r>
              <a:rPr lang="fi-FI" sz="1000" dirty="0">
                <a:solidFill>
                  <a:schemeClr val="tx2"/>
                </a:solidFill>
              </a:rPr>
              <a:t> </a:t>
            </a:r>
            <a:r>
              <a:rPr lang="fi-FI" sz="1000" dirty="0" err="1">
                <a:solidFill>
                  <a:schemeClr val="tx2"/>
                </a:solidFill>
              </a:rPr>
              <a:t>Sis</a:t>
            </a:r>
            <a:r>
              <a:rPr lang="et-EE" sz="1000" dirty="0" err="1">
                <a:solidFill>
                  <a:schemeClr val="tx2"/>
                </a:solidFill>
              </a:rPr>
              <a:t>eõhuühing</a:t>
            </a:r>
            <a:r>
              <a:rPr lang="et-EE" sz="1000" dirty="0">
                <a:solidFill>
                  <a:schemeClr val="tx2"/>
                </a:solidFill>
              </a:rPr>
              <a:t>)</a:t>
            </a:r>
            <a:endParaRPr lang="fi-FI" sz="1000" dirty="0">
              <a:solidFill>
                <a:schemeClr val="tx2"/>
              </a:solidFill>
            </a:endParaRPr>
          </a:p>
        </p:txBody>
      </p:sp>
    </p:spTree>
    <p:extLst>
      <p:ext uri="{BB962C8B-B14F-4D97-AF65-F5344CB8AC3E}">
        <p14:creationId xmlns:p14="http://schemas.microsoft.com/office/powerpoint/2010/main" val="17858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Soojustagastus</a:t>
            </a:r>
            <a:endParaRPr lang="fi-FI" dirty="0"/>
          </a:p>
        </p:txBody>
      </p:sp>
      <p:sp>
        <p:nvSpPr>
          <p:cNvPr id="3" name="Content Placeholder 2"/>
          <p:cNvSpPr>
            <a:spLocks noGrp="1"/>
          </p:cNvSpPr>
          <p:nvPr>
            <p:ph idx="1"/>
          </p:nvPr>
        </p:nvSpPr>
        <p:spPr/>
        <p:txBody>
          <a:bodyPr/>
          <a:lstStyle/>
          <a:p>
            <a:r>
              <a:rPr lang="et-EE" sz="2000" dirty="0" err="1"/>
              <a:t>S</a:t>
            </a:r>
            <a:r>
              <a:rPr lang="fi-FI" sz="2000" dirty="0" err="1"/>
              <a:t>oojusvahetite</a:t>
            </a:r>
            <a:r>
              <a:rPr lang="fi-FI" sz="2000" dirty="0"/>
              <a:t> </a:t>
            </a:r>
            <a:r>
              <a:rPr lang="fi-FI" sz="2000" dirty="0" err="1"/>
              <a:t>abil</a:t>
            </a:r>
            <a:r>
              <a:rPr lang="fi-FI" sz="2000" dirty="0"/>
              <a:t> </a:t>
            </a:r>
            <a:r>
              <a:rPr lang="et-EE" sz="2000" dirty="0"/>
              <a:t>võib saada m</a:t>
            </a:r>
            <a:r>
              <a:rPr lang="fi-FI" sz="2000" dirty="0" err="1"/>
              <a:t>ärkimisväärse</a:t>
            </a:r>
            <a:r>
              <a:rPr lang="fi-FI" sz="2000" dirty="0"/>
              <a:t> osa </a:t>
            </a:r>
            <a:r>
              <a:rPr lang="et-EE" sz="2000" dirty="0"/>
              <a:t>väljamineva õhu </a:t>
            </a:r>
            <a:r>
              <a:rPr lang="fi-FI" sz="2000" dirty="0" err="1"/>
              <a:t>energiast</a:t>
            </a:r>
            <a:r>
              <a:rPr lang="fi-FI" sz="2000" dirty="0"/>
              <a:t> </a:t>
            </a:r>
            <a:r>
              <a:rPr lang="fi-FI" sz="2000" dirty="0" err="1"/>
              <a:t>tagasi</a:t>
            </a:r>
            <a:r>
              <a:rPr lang="fi-FI" sz="2000" dirty="0"/>
              <a:t>.</a:t>
            </a:r>
            <a:r>
              <a:rPr lang="et-EE" sz="2000" dirty="0"/>
              <a:t> </a:t>
            </a:r>
            <a:endParaRPr lang="fi-FI" sz="2000" dirty="0"/>
          </a:p>
          <a:p>
            <a:r>
              <a:rPr lang="et-EE" sz="2000" dirty="0"/>
              <a:t>Väljamineva õhu soojusega köetakse sissetulevat õhku või soojuspumba abil näiteks tarbevett.</a:t>
            </a:r>
            <a:endParaRPr lang="fi-FI" sz="2000" dirty="0"/>
          </a:p>
          <a:p>
            <a:r>
              <a:rPr lang="et-EE" sz="2000" dirty="0"/>
              <a:t>Soojustagastus eeldab hoone õhutihedust.</a:t>
            </a:r>
            <a:endParaRPr lang="fi-FI" sz="2000" dirty="0"/>
          </a:p>
          <a:p>
            <a:r>
              <a:rPr lang="et-EE" sz="2000" dirty="0"/>
              <a:t>Kaasaegsete </a:t>
            </a:r>
            <a:r>
              <a:rPr lang="et-EE" sz="2000" dirty="0" err="1"/>
              <a:t>soojustagastite</a:t>
            </a:r>
            <a:r>
              <a:rPr lang="et-EE" sz="2000" dirty="0"/>
              <a:t> aastane kasutegur on umbes</a:t>
            </a:r>
            <a:r>
              <a:rPr lang="fi-FI" sz="2000" dirty="0"/>
              <a:t> 70 %.</a:t>
            </a:r>
            <a:endParaRPr lang="fi-FI" dirty="0"/>
          </a:p>
          <a:p>
            <a:endParaRPr lang="fi-FI" dirty="0"/>
          </a:p>
        </p:txBody>
      </p:sp>
      <p:sp>
        <p:nvSpPr>
          <p:cNvPr id="4" name="TextBox 3"/>
          <p:cNvSpPr txBox="1"/>
          <p:nvPr/>
        </p:nvSpPr>
        <p:spPr>
          <a:xfrm>
            <a:off x="4534356" y="5851109"/>
            <a:ext cx="1217561" cy="246221"/>
          </a:xfrm>
          <a:prstGeom prst="rect">
            <a:avLst/>
          </a:prstGeom>
          <a:noFill/>
        </p:spPr>
        <p:txBody>
          <a:bodyPr wrap="square" rtlCol="0">
            <a:spAutoFit/>
          </a:bodyPr>
          <a:lstStyle/>
          <a:p>
            <a:r>
              <a:rPr lang="fi-FI" sz="1000">
                <a:solidFill>
                  <a:schemeClr val="tx2"/>
                </a:solidFill>
              </a:rPr>
              <a:t>(</a:t>
            </a:r>
            <a:r>
              <a:rPr lang="fi-FI" sz="1000" err="1">
                <a:solidFill>
                  <a:schemeClr val="tx2"/>
                </a:solidFill>
              </a:rPr>
              <a:t>www.eksergia.fi</a:t>
            </a:r>
            <a:r>
              <a:rPr lang="fi-FI" sz="1000">
                <a:solidFill>
                  <a:schemeClr val="tx2"/>
                </a:solidFill>
              </a:rPr>
              <a:t>)</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27" y="4285201"/>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F7C8EF16-DA2A-4C1C-839C-DB2068CB2F9E}"/>
              </a:ext>
            </a:extLst>
          </p:cNvPr>
          <p:cNvGrpSpPr/>
          <p:nvPr/>
        </p:nvGrpSpPr>
        <p:grpSpPr>
          <a:xfrm>
            <a:off x="4572000" y="4015229"/>
            <a:ext cx="3883166" cy="1854760"/>
            <a:chOff x="3932671" y="4074012"/>
            <a:chExt cx="3883166" cy="185476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6682" y="4395247"/>
              <a:ext cx="2857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40038" y="4617379"/>
              <a:ext cx="575799" cy="369332"/>
            </a:xfrm>
            <a:prstGeom prst="rect">
              <a:avLst/>
            </a:prstGeom>
            <a:noFill/>
          </p:spPr>
          <p:txBody>
            <a:bodyPr wrap="none" rtlCol="0">
              <a:spAutoFit/>
            </a:bodyPr>
            <a:lstStyle/>
            <a:p>
              <a:r>
                <a:rPr lang="fi-FI"/>
                <a:t>+22</a:t>
              </a:r>
            </a:p>
          </p:txBody>
        </p:sp>
        <p:sp>
          <p:nvSpPr>
            <p:cNvPr id="10" name="TextBox 9"/>
            <p:cNvSpPr txBox="1"/>
            <p:nvPr/>
          </p:nvSpPr>
          <p:spPr>
            <a:xfrm>
              <a:off x="3932671" y="5540560"/>
              <a:ext cx="575799" cy="369332"/>
            </a:xfrm>
            <a:prstGeom prst="rect">
              <a:avLst/>
            </a:prstGeom>
            <a:noFill/>
          </p:spPr>
          <p:txBody>
            <a:bodyPr wrap="none" rtlCol="0">
              <a:spAutoFit/>
            </a:bodyPr>
            <a:lstStyle/>
            <a:p>
              <a:r>
                <a:rPr lang="fi-FI"/>
                <a:t>+12</a:t>
              </a:r>
            </a:p>
          </p:txBody>
        </p:sp>
        <p:sp>
          <p:nvSpPr>
            <p:cNvPr id="11" name="TextBox 10"/>
            <p:cNvSpPr txBox="1"/>
            <p:nvPr/>
          </p:nvSpPr>
          <p:spPr>
            <a:xfrm>
              <a:off x="4080120" y="4654682"/>
              <a:ext cx="389850" cy="369332"/>
            </a:xfrm>
            <a:prstGeom prst="rect">
              <a:avLst/>
            </a:prstGeom>
            <a:noFill/>
          </p:spPr>
          <p:txBody>
            <a:bodyPr wrap="none" rtlCol="0">
              <a:spAutoFit/>
            </a:bodyPr>
            <a:lstStyle/>
            <a:p>
              <a:r>
                <a:rPr lang="fi-FI"/>
                <a:t>-5</a:t>
              </a:r>
            </a:p>
          </p:txBody>
        </p:sp>
        <p:sp>
          <p:nvSpPr>
            <p:cNvPr id="12" name="TextBox 11"/>
            <p:cNvSpPr txBox="1"/>
            <p:nvPr/>
          </p:nvSpPr>
          <p:spPr>
            <a:xfrm>
              <a:off x="7240038" y="5540560"/>
              <a:ext cx="575799" cy="369332"/>
            </a:xfrm>
            <a:prstGeom prst="rect">
              <a:avLst/>
            </a:prstGeom>
            <a:noFill/>
          </p:spPr>
          <p:txBody>
            <a:bodyPr wrap="none" rtlCol="0">
              <a:spAutoFit/>
            </a:bodyPr>
            <a:lstStyle/>
            <a:p>
              <a:r>
                <a:rPr lang="fi-FI"/>
                <a:t>+13</a:t>
              </a:r>
            </a:p>
          </p:txBody>
        </p:sp>
        <p:sp>
          <p:nvSpPr>
            <p:cNvPr id="6" name="Tekstiruutu 5"/>
            <p:cNvSpPr txBox="1"/>
            <p:nvPr/>
          </p:nvSpPr>
          <p:spPr>
            <a:xfrm>
              <a:off x="5163998" y="4074012"/>
              <a:ext cx="787395" cy="369332"/>
            </a:xfrm>
            <a:prstGeom prst="rect">
              <a:avLst/>
            </a:prstGeom>
            <a:noFill/>
          </p:spPr>
          <p:txBody>
            <a:bodyPr wrap="none" rtlCol="0">
              <a:spAutoFit/>
            </a:bodyPr>
            <a:lstStyle/>
            <a:p>
              <a:r>
                <a:rPr lang="et-EE" dirty="0"/>
                <a:t>Näide</a:t>
              </a:r>
              <a:endParaRPr lang="fi-FI" dirty="0"/>
            </a:p>
          </p:txBody>
        </p:sp>
      </p:grpSp>
      <p:sp>
        <p:nvSpPr>
          <p:cNvPr id="7" name="Tekstiruutu 6"/>
          <p:cNvSpPr txBox="1"/>
          <p:nvPr/>
        </p:nvSpPr>
        <p:spPr>
          <a:xfrm>
            <a:off x="2723358" y="5869989"/>
            <a:ext cx="1399118" cy="246221"/>
          </a:xfrm>
          <a:prstGeom prst="rect">
            <a:avLst/>
          </a:prstGeom>
          <a:noFill/>
        </p:spPr>
        <p:txBody>
          <a:bodyPr wrap="square" rtlCol="0">
            <a:spAutoFit/>
          </a:bodyPr>
          <a:lstStyle/>
          <a:p>
            <a:r>
              <a:rPr lang="en-GB" sz="1000">
                <a:solidFill>
                  <a:schemeClr val="tx2"/>
                </a:solidFill>
              </a:rPr>
              <a:t>(www.airwise.fi)</a:t>
            </a:r>
          </a:p>
        </p:txBody>
      </p:sp>
    </p:spTree>
    <p:extLst>
      <p:ext uri="{BB962C8B-B14F-4D97-AF65-F5344CB8AC3E}">
        <p14:creationId xmlns:p14="http://schemas.microsoft.com/office/powerpoint/2010/main" val="23841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dirty="0"/>
            </a:br>
            <a:r>
              <a:rPr lang="et-EE" dirty="0"/>
              <a:t>Küte</a:t>
            </a:r>
            <a:endParaRPr lang="fi-FI" dirty="0"/>
          </a:p>
        </p:txBody>
      </p:sp>
    </p:spTree>
    <p:extLst>
      <p:ext uri="{BB962C8B-B14F-4D97-AF65-F5344CB8AC3E}">
        <p14:creationId xmlns:p14="http://schemas.microsoft.com/office/powerpoint/2010/main" val="51625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a:t>Soojuse tootmistavad</a:t>
            </a:r>
            <a:br>
              <a:rPr lang="fi-FI" dirty="0"/>
            </a:br>
            <a:r>
              <a:rPr lang="et-EE" sz="2700" dirty="0"/>
              <a:t>Taastuvenergia ja hübriidsüsteemid muutuvad üldisemaks</a:t>
            </a:r>
            <a:br>
              <a:rPr lang="fi-FI" sz="2700" dirty="0"/>
            </a:br>
            <a:endParaRPr lang="fi-FI" sz="2700" dirty="0"/>
          </a:p>
        </p:txBody>
      </p:sp>
      <p:sp>
        <p:nvSpPr>
          <p:cNvPr id="3" name="Content Placeholder 2"/>
          <p:cNvSpPr>
            <a:spLocks noGrp="1"/>
          </p:cNvSpPr>
          <p:nvPr>
            <p:ph idx="1"/>
          </p:nvPr>
        </p:nvSpPr>
        <p:spPr/>
        <p:txBody>
          <a:bodyPr>
            <a:normAutofit/>
          </a:bodyPr>
          <a:lstStyle/>
          <a:p>
            <a:endParaRPr lang="fi-FI"/>
          </a:p>
          <a:p>
            <a:pPr marL="0" indent="0">
              <a:buNone/>
            </a:pPr>
            <a:r>
              <a:rPr lang="fi-FI"/>
              <a:t>	</a:t>
            </a:r>
          </a:p>
          <a:p>
            <a:endParaRPr lang="fi-FI"/>
          </a:p>
          <a:p>
            <a:endParaRPr lang="fi-FI"/>
          </a:p>
          <a:p>
            <a:endParaRPr lang="fi-FI"/>
          </a:p>
        </p:txBody>
      </p:sp>
      <p:pic>
        <p:nvPicPr>
          <p:cNvPr id="3074" name="Picture 2" descr="S:\91204_BEEP\Valokuvat\Kuvat Kuopas\WP_0003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645677"/>
            <a:ext cx="2278101" cy="22131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91204_BEEP\Valokuvat\Kuvat Kuopas\WP_00035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 y="3964098"/>
            <a:ext cx="4053672" cy="1932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91204_BEEP\Valokuvat\Kuvat Kuopas\IMG_409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8455" y="1636136"/>
            <a:ext cx="3269338" cy="2179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91204_BEEP\Valokuvat\Finbuild 2014\PA01000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10947" y="1645677"/>
            <a:ext cx="1875853" cy="21700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Kuvat Kuopas\IMG_3969.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633129" y="3943257"/>
            <a:ext cx="4029352" cy="1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9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35458"/>
          </a:xfrm>
        </p:spPr>
        <p:txBody>
          <a:bodyPr/>
          <a:lstStyle/>
          <a:p>
            <a:r>
              <a:rPr lang="et-EE" dirty="0"/>
              <a:t>Soojuspumbad</a:t>
            </a:r>
            <a:endParaRPr lang="fi-FI" dirty="0"/>
          </a:p>
        </p:txBody>
      </p:sp>
      <p:sp>
        <p:nvSpPr>
          <p:cNvPr id="3" name="Content Placeholder 2"/>
          <p:cNvSpPr>
            <a:spLocks noGrp="1"/>
          </p:cNvSpPr>
          <p:nvPr>
            <p:ph idx="1"/>
          </p:nvPr>
        </p:nvSpPr>
        <p:spPr/>
        <p:txBody>
          <a:bodyPr>
            <a:normAutofit/>
          </a:bodyPr>
          <a:lstStyle/>
          <a:p>
            <a:pPr lvl="2"/>
            <a:endParaRPr lang="fi-FI"/>
          </a:p>
          <a:p>
            <a:pPr lvl="2"/>
            <a:endParaRPr lang="fi-FI"/>
          </a:p>
          <a:p>
            <a:pPr lvl="1"/>
            <a:endParaRPr lang="fi-FI"/>
          </a:p>
          <a:p>
            <a:pPr lvl="1"/>
            <a:endParaRPr lang="fi-FI"/>
          </a:p>
        </p:txBody>
      </p:sp>
      <p:sp>
        <p:nvSpPr>
          <p:cNvPr id="4" name="Tekstiruutu 3"/>
          <p:cNvSpPr txBox="1"/>
          <p:nvPr/>
        </p:nvSpPr>
        <p:spPr>
          <a:xfrm>
            <a:off x="468313" y="1450262"/>
            <a:ext cx="8207376" cy="4708981"/>
          </a:xfrm>
          <a:prstGeom prst="rect">
            <a:avLst/>
          </a:prstGeom>
          <a:noFill/>
        </p:spPr>
        <p:txBody>
          <a:bodyPr wrap="square" rtlCol="0">
            <a:spAutoFit/>
          </a:bodyPr>
          <a:lstStyle/>
          <a:p>
            <a:pPr marL="285750" indent="-285750">
              <a:buFont typeface="Arial" panose="020B0604020202020204" pitchFamily="34" charset="0"/>
              <a:buChar char="•"/>
            </a:pPr>
            <a:r>
              <a:rPr lang="et-EE" sz="2000" dirty="0"/>
              <a:t>Soomes on kuni aastani 2019 paigaldatud umbes 700 000 õhksoojuspumpa, mis toodavad</a:t>
            </a:r>
            <a:r>
              <a:rPr lang="fi-FI" sz="2000" dirty="0"/>
              <a:t> 7 </a:t>
            </a:r>
            <a:r>
              <a:rPr lang="fi-FI" sz="2000" dirty="0" err="1"/>
              <a:t>TWh</a:t>
            </a:r>
            <a:r>
              <a:rPr lang="fi-FI" sz="2000" dirty="0"/>
              <a:t> </a:t>
            </a:r>
            <a:r>
              <a:rPr lang="et-EE" sz="2000" dirty="0"/>
              <a:t>energiat aastas</a:t>
            </a:r>
            <a:r>
              <a:rPr lang="fi-FI" sz="2000" dirty="0"/>
              <a:t>.</a:t>
            </a:r>
          </a:p>
          <a:p>
            <a:pPr marL="285750" indent="-285750">
              <a:buFont typeface="Arial" panose="020B0604020202020204" pitchFamily="34" charset="0"/>
              <a:buChar char="•"/>
            </a:pPr>
            <a:r>
              <a:rPr lang="fi-FI" sz="2000" dirty="0" err="1"/>
              <a:t>Elamutes</a:t>
            </a:r>
            <a:r>
              <a:rPr lang="fi-FI" sz="2000" dirty="0"/>
              <a:t> </a:t>
            </a:r>
            <a:r>
              <a:rPr lang="fi-FI" sz="2000" dirty="0" err="1"/>
              <a:t>kasutatakse</a:t>
            </a:r>
            <a:r>
              <a:rPr lang="fi-FI" sz="2000" dirty="0"/>
              <a:t> </a:t>
            </a:r>
            <a:r>
              <a:rPr lang="fi-FI" sz="2000" dirty="0" err="1"/>
              <a:t>umbes</a:t>
            </a:r>
            <a:r>
              <a:rPr lang="fi-FI" sz="2000" dirty="0"/>
              <a:t> 160 000 </a:t>
            </a:r>
            <a:r>
              <a:rPr lang="fi-FI" sz="2000" dirty="0" err="1"/>
              <a:t>õliboilerit</a:t>
            </a:r>
            <a:r>
              <a:rPr lang="fi-FI" sz="2000" dirty="0"/>
              <a:t> ja </a:t>
            </a:r>
            <a:r>
              <a:rPr lang="fi-FI" sz="2000" dirty="0" err="1"/>
              <a:t>umbes</a:t>
            </a:r>
            <a:r>
              <a:rPr lang="fi-FI" sz="2000" dirty="0"/>
              <a:t> 450 000 </a:t>
            </a:r>
            <a:r>
              <a:rPr lang="fi-FI" sz="2000" dirty="0" err="1"/>
              <a:t>otsest</a:t>
            </a:r>
            <a:r>
              <a:rPr lang="fi-FI" sz="2000" dirty="0"/>
              <a:t> </a:t>
            </a:r>
            <a:r>
              <a:rPr lang="fi-FI" sz="2000" dirty="0" err="1"/>
              <a:t>elektriküttesüsteemi</a:t>
            </a:r>
            <a:r>
              <a:rPr lang="fi-FI" sz="2000" dirty="0"/>
              <a:t>. </a:t>
            </a:r>
            <a:r>
              <a:rPr lang="fi-FI" sz="2000" dirty="0" err="1"/>
              <a:t>Soojuspumbad</a:t>
            </a:r>
            <a:r>
              <a:rPr lang="fi-FI" sz="2000" dirty="0"/>
              <a:t> </a:t>
            </a:r>
            <a:r>
              <a:rPr lang="fi-FI" sz="2000" dirty="0" err="1"/>
              <a:t>sobivad</a:t>
            </a:r>
            <a:r>
              <a:rPr lang="fi-FI" sz="2000" dirty="0"/>
              <a:t> </a:t>
            </a:r>
            <a:r>
              <a:rPr lang="fi-FI" sz="2000" dirty="0" err="1"/>
              <a:t>hästi</a:t>
            </a:r>
            <a:r>
              <a:rPr lang="fi-FI" sz="2000" dirty="0"/>
              <a:t> </a:t>
            </a:r>
            <a:r>
              <a:rPr lang="fi-FI" sz="2000" dirty="0" err="1"/>
              <a:t>nende</a:t>
            </a:r>
            <a:r>
              <a:rPr lang="fi-FI" sz="2000" dirty="0"/>
              <a:t> </a:t>
            </a:r>
            <a:r>
              <a:rPr lang="fi-FI" sz="2000" dirty="0" err="1"/>
              <a:t>kõrvale</a:t>
            </a:r>
            <a:r>
              <a:rPr lang="fi-FI" sz="2000" dirty="0"/>
              <a:t> </a:t>
            </a:r>
            <a:r>
              <a:rPr lang="fi-FI" sz="2000" dirty="0" err="1"/>
              <a:t>või</a:t>
            </a:r>
            <a:r>
              <a:rPr lang="fi-FI" sz="2000" dirty="0"/>
              <a:t> </a:t>
            </a:r>
            <a:r>
              <a:rPr lang="fi-FI" sz="2000" dirty="0" err="1"/>
              <a:t>nende</a:t>
            </a:r>
            <a:r>
              <a:rPr lang="fi-FI" sz="2000" dirty="0"/>
              <a:t> </a:t>
            </a:r>
            <a:r>
              <a:rPr lang="fi-FI" sz="2000" dirty="0" err="1"/>
              <a:t>asendamiseks</a:t>
            </a:r>
            <a:r>
              <a:rPr lang="fi-FI" sz="2000" dirty="0"/>
              <a:t>.</a:t>
            </a:r>
            <a:endParaRPr lang="et-EE" sz="2000" dirty="0"/>
          </a:p>
          <a:p>
            <a:pPr marL="285750" indent="-285750">
              <a:buFont typeface="Arial" panose="020B0604020202020204" pitchFamily="34" charset="0"/>
              <a:buChar char="•"/>
            </a:pPr>
            <a:r>
              <a:rPr lang="et-EE" sz="2000" dirty="0"/>
              <a:t>Kortermajade väljamineva õhu süsteeme on peaaegu</a:t>
            </a:r>
            <a:r>
              <a:rPr lang="fi-FI" sz="2000" dirty="0"/>
              <a:t> 50 000.</a:t>
            </a:r>
          </a:p>
          <a:p>
            <a:pPr marL="742950" lvl="1" indent="-285750">
              <a:buFont typeface="Arial" panose="020B0604020202020204" pitchFamily="34" charset="0"/>
              <a:buChar char="•"/>
            </a:pPr>
            <a:r>
              <a:rPr lang="et-EE" sz="2000" dirty="0"/>
              <a:t>Väljamineva õhu soojuspump on energiasäästunipp. Küttekulud vähenevad parimal juhul </a:t>
            </a:r>
            <a:r>
              <a:rPr lang="fi-FI" sz="2000" dirty="0"/>
              <a:t> 40–50 %.</a:t>
            </a:r>
          </a:p>
          <a:p>
            <a:pPr marL="285750" indent="-285750">
              <a:buFont typeface="Arial" panose="020B0604020202020204" pitchFamily="34" charset="0"/>
              <a:buChar char="•"/>
            </a:pPr>
            <a:r>
              <a:rPr lang="fi-FI" sz="2000" dirty="0" err="1"/>
              <a:t>Energiaettevõte</a:t>
            </a:r>
            <a:r>
              <a:rPr lang="fi-FI" sz="2000" dirty="0"/>
              <a:t> ei </a:t>
            </a:r>
            <a:r>
              <a:rPr lang="et-EE" sz="2000" dirty="0"/>
              <a:t>tohi</a:t>
            </a:r>
            <a:r>
              <a:rPr lang="fi-FI" sz="2000" dirty="0"/>
              <a:t> </a:t>
            </a:r>
            <a:r>
              <a:rPr lang="fi-FI" sz="2000" dirty="0" err="1"/>
              <a:t>tõsta</a:t>
            </a:r>
            <a:r>
              <a:rPr lang="et-EE" sz="2000" dirty="0"/>
              <a:t> </a:t>
            </a:r>
            <a:r>
              <a:rPr lang="fi-FI" sz="2000" dirty="0"/>
              <a:t>energia </a:t>
            </a:r>
            <a:r>
              <a:rPr lang="fi-FI" sz="2000" dirty="0" err="1"/>
              <a:t>hinda</a:t>
            </a:r>
            <a:r>
              <a:rPr lang="fi-FI" sz="2000" dirty="0"/>
              <a:t> </a:t>
            </a:r>
            <a:r>
              <a:rPr lang="fi-FI" sz="2000" dirty="0" err="1"/>
              <a:t>põhjusel</a:t>
            </a:r>
            <a:r>
              <a:rPr lang="fi-FI" sz="2000" dirty="0"/>
              <a:t>, et </a:t>
            </a:r>
            <a:r>
              <a:rPr lang="et-EE" sz="2000" dirty="0"/>
              <a:t>korteriühistu</a:t>
            </a:r>
            <a:r>
              <a:rPr lang="fi-FI" sz="2000" dirty="0"/>
              <a:t> </a:t>
            </a:r>
            <a:r>
              <a:rPr lang="fi-FI" sz="2000" dirty="0" err="1"/>
              <a:t>hangib</a:t>
            </a:r>
            <a:r>
              <a:rPr lang="fi-FI" sz="2000" dirty="0"/>
              <a:t> </a:t>
            </a:r>
            <a:r>
              <a:rPr lang="fi-FI" sz="2000" dirty="0" err="1"/>
              <a:t>soojuspumba</a:t>
            </a:r>
            <a:r>
              <a:rPr lang="fi-FI" sz="2000" dirty="0"/>
              <a:t>.</a:t>
            </a:r>
            <a:r>
              <a:rPr lang="et-EE" sz="2000" dirty="0"/>
              <a:t> </a:t>
            </a:r>
          </a:p>
          <a:p>
            <a:pPr marL="285750" indent="-285750">
              <a:buFont typeface="Arial" panose="020B0604020202020204" pitchFamily="34" charset="0"/>
              <a:buChar char="•"/>
            </a:pPr>
            <a:r>
              <a:rPr lang="fi-FI" sz="2000" dirty="0" err="1"/>
              <a:t>Soojuspumba</a:t>
            </a:r>
            <a:r>
              <a:rPr lang="fi-FI" sz="2000" dirty="0"/>
              <a:t> </a:t>
            </a:r>
            <a:r>
              <a:rPr lang="fi-FI" sz="2000" dirty="0" err="1"/>
              <a:t>kompressorid</a:t>
            </a:r>
            <a:r>
              <a:rPr lang="fi-FI" sz="2000" dirty="0"/>
              <a:t> on </a:t>
            </a:r>
            <a:r>
              <a:rPr lang="fi-FI" sz="2000" dirty="0" err="1"/>
              <a:t>usaldusväärsed</a:t>
            </a:r>
            <a:r>
              <a:rPr lang="fi-FI" sz="2000" dirty="0"/>
              <a:t>, </a:t>
            </a:r>
            <a:r>
              <a:rPr lang="fi-FI" sz="2000" dirty="0" err="1"/>
              <a:t>kuid</a:t>
            </a:r>
            <a:r>
              <a:rPr lang="fi-FI" sz="2000" dirty="0"/>
              <a:t> </a:t>
            </a:r>
            <a:r>
              <a:rPr lang="fi-FI" sz="2000" dirty="0" err="1"/>
              <a:t>paigalduse</a:t>
            </a:r>
            <a:r>
              <a:rPr lang="fi-FI" sz="2000" dirty="0"/>
              <a:t>, </a:t>
            </a:r>
            <a:r>
              <a:rPr lang="fi-FI" sz="2000" dirty="0" err="1"/>
              <a:t>reguleerimise</a:t>
            </a:r>
            <a:r>
              <a:rPr lang="fi-FI" sz="2000" dirty="0"/>
              <a:t> </a:t>
            </a:r>
            <a:r>
              <a:rPr lang="fi-FI" sz="2000" dirty="0" err="1"/>
              <a:t>või</a:t>
            </a:r>
            <a:r>
              <a:rPr lang="fi-FI" sz="2000" dirty="0"/>
              <a:t> </a:t>
            </a:r>
            <a:r>
              <a:rPr lang="et-EE" sz="2000" dirty="0"/>
              <a:t>kasutuse</a:t>
            </a:r>
            <a:r>
              <a:rPr lang="fi-FI" sz="2000" dirty="0"/>
              <a:t> </a:t>
            </a:r>
            <a:r>
              <a:rPr lang="fi-FI" sz="2000" dirty="0" err="1"/>
              <a:t>käigus</a:t>
            </a:r>
            <a:r>
              <a:rPr lang="fi-FI" sz="2000" dirty="0"/>
              <a:t> </a:t>
            </a:r>
            <a:r>
              <a:rPr lang="fi-FI" sz="2000" dirty="0" err="1"/>
              <a:t>ilmnevad</a:t>
            </a:r>
            <a:r>
              <a:rPr lang="fi-FI" sz="2000" dirty="0"/>
              <a:t> </a:t>
            </a:r>
            <a:r>
              <a:rPr lang="fi-FI" sz="2000" dirty="0" err="1"/>
              <a:t>vead</a:t>
            </a:r>
            <a:r>
              <a:rPr lang="fi-FI" sz="2000" dirty="0"/>
              <a:t> </a:t>
            </a:r>
            <a:r>
              <a:rPr lang="fi-FI" sz="2000" dirty="0" err="1"/>
              <a:t>võivad</a:t>
            </a:r>
            <a:r>
              <a:rPr lang="fi-FI" sz="2000" dirty="0"/>
              <a:t> </a:t>
            </a:r>
            <a:r>
              <a:rPr lang="fi-FI" sz="2000" dirty="0" err="1"/>
              <a:t>kaotada</a:t>
            </a:r>
            <a:r>
              <a:rPr lang="fi-FI" sz="2000" dirty="0"/>
              <a:t> </a:t>
            </a:r>
            <a:r>
              <a:rPr lang="fi-FI" sz="2000" dirty="0" err="1"/>
              <a:t>soojuspumba</a:t>
            </a:r>
            <a:r>
              <a:rPr lang="fi-FI" sz="2000" dirty="0"/>
              <a:t> </a:t>
            </a:r>
            <a:r>
              <a:rPr lang="fi-FI" sz="2000" dirty="0" err="1"/>
              <a:t>eelise</a:t>
            </a:r>
            <a:r>
              <a:rPr lang="fi-FI" sz="2000" dirty="0"/>
              <a:t>.</a:t>
            </a:r>
            <a:r>
              <a:rPr lang="et-EE" sz="2000" dirty="0"/>
              <a:t> </a:t>
            </a:r>
          </a:p>
          <a:p>
            <a:pPr marL="285750" indent="-285750">
              <a:buFont typeface="Arial" panose="020B0604020202020204" pitchFamily="34" charset="0"/>
              <a:buChar char="•"/>
            </a:pPr>
            <a:r>
              <a:rPr lang="fi-FI" sz="2000" dirty="0" err="1"/>
              <a:t>Kasutajad</a:t>
            </a:r>
            <a:r>
              <a:rPr lang="fi-FI" sz="2000" dirty="0"/>
              <a:t> </a:t>
            </a:r>
            <a:r>
              <a:rPr lang="fi-FI" sz="2000" dirty="0" err="1"/>
              <a:t>vajavad</a:t>
            </a:r>
            <a:r>
              <a:rPr lang="fi-FI" sz="2000" dirty="0"/>
              <a:t> </a:t>
            </a:r>
            <a:r>
              <a:rPr lang="fi-FI" sz="2000" dirty="0" err="1"/>
              <a:t>selgeid</a:t>
            </a:r>
            <a:r>
              <a:rPr lang="fi-FI" sz="2000" dirty="0"/>
              <a:t> </a:t>
            </a:r>
            <a:r>
              <a:rPr lang="fi-FI" sz="2000" dirty="0" err="1"/>
              <a:t>kirjalikke</a:t>
            </a:r>
            <a:r>
              <a:rPr lang="fi-FI" sz="2000" dirty="0"/>
              <a:t> </a:t>
            </a:r>
            <a:r>
              <a:rPr lang="fi-FI" sz="2000" dirty="0" err="1"/>
              <a:t>juhiseid</a:t>
            </a:r>
            <a:r>
              <a:rPr lang="fi-FI" sz="2000" dirty="0"/>
              <a:t> ja </a:t>
            </a:r>
            <a:r>
              <a:rPr lang="fi-FI" sz="2000" dirty="0" err="1"/>
              <a:t>juh</a:t>
            </a:r>
            <a:r>
              <a:rPr lang="et-EE" sz="2000" dirty="0" err="1"/>
              <a:t>endamist</a:t>
            </a:r>
            <a:r>
              <a:rPr lang="fi-FI" sz="2000" dirty="0"/>
              <a:t> </a:t>
            </a:r>
            <a:r>
              <a:rPr lang="fi-FI" sz="2000" dirty="0" err="1"/>
              <a:t>isiklikuks</a:t>
            </a:r>
            <a:r>
              <a:rPr lang="fi-FI" sz="2000" dirty="0"/>
              <a:t> </a:t>
            </a:r>
            <a:r>
              <a:rPr lang="fi-FI" sz="2000" dirty="0" err="1"/>
              <a:t>kasutamiseks</a:t>
            </a:r>
            <a:r>
              <a:rPr lang="fi-FI" sz="2000" dirty="0"/>
              <a:t>.</a:t>
            </a:r>
            <a:r>
              <a:rPr lang="et-EE" sz="2000" dirty="0"/>
              <a:t> </a:t>
            </a:r>
            <a:endParaRPr lang="fi-FI" dirty="0"/>
          </a:p>
        </p:txBody>
      </p:sp>
    </p:spTree>
    <p:extLst>
      <p:ext uri="{BB962C8B-B14F-4D97-AF65-F5344CB8AC3E}">
        <p14:creationId xmlns:p14="http://schemas.microsoft.com/office/powerpoint/2010/main" val="15318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89437"/>
            <a:ext cx="8229600" cy="624963"/>
          </a:xfrm>
        </p:spPr>
        <p:txBody>
          <a:bodyPr/>
          <a:lstStyle/>
          <a:p>
            <a:r>
              <a:rPr lang="et-EE" dirty="0" err="1"/>
              <a:t>Soojusp</a:t>
            </a:r>
            <a:r>
              <a:rPr lang="fi-FI" dirty="0" err="1"/>
              <a:t>ump</a:t>
            </a:r>
            <a:r>
              <a:rPr lang="et-EE" dirty="0" err="1"/>
              <a:t>ade</a:t>
            </a:r>
            <a:r>
              <a:rPr lang="et-EE" dirty="0"/>
              <a:t> omadused</a:t>
            </a:r>
            <a:endParaRPr lang="fi-FI" dirty="0"/>
          </a:p>
        </p:txBody>
      </p:sp>
      <p:sp>
        <p:nvSpPr>
          <p:cNvPr id="3" name="Sisällön paikkamerkki 2"/>
          <p:cNvSpPr>
            <a:spLocks noGrp="1"/>
          </p:cNvSpPr>
          <p:nvPr>
            <p:ph idx="1"/>
          </p:nvPr>
        </p:nvSpPr>
        <p:spPr>
          <a:xfrm>
            <a:off x="457200" y="1004722"/>
            <a:ext cx="8229600" cy="4255822"/>
          </a:xfrm>
        </p:spPr>
        <p:txBody>
          <a:bodyPr>
            <a:noAutofit/>
          </a:bodyPr>
          <a:lstStyle/>
          <a:p>
            <a:r>
              <a:rPr lang="et-EE" sz="1600" dirty="0"/>
              <a:t>Õhksoojuspumba kasutegur</a:t>
            </a:r>
            <a:r>
              <a:rPr lang="fi-FI" sz="1600" dirty="0"/>
              <a:t> COP </a:t>
            </a:r>
            <a:r>
              <a:rPr lang="et-EE" sz="1600" dirty="0"/>
              <a:t>näitab kui tõhusalt kulutatud elektrienergia muudetakse soojusenergiaks</a:t>
            </a:r>
            <a:r>
              <a:rPr lang="fi-FI" sz="1600" dirty="0"/>
              <a:t>. </a:t>
            </a:r>
          </a:p>
          <a:p>
            <a:pPr lvl="1"/>
            <a:r>
              <a:rPr lang="fi-FI" sz="1200" dirty="0"/>
              <a:t>COP-</a:t>
            </a:r>
            <a:r>
              <a:rPr lang="fi-FI" sz="1200" dirty="0" err="1"/>
              <a:t>arv</a:t>
            </a:r>
            <a:r>
              <a:rPr lang="fi-FI" sz="1200" dirty="0"/>
              <a:t> m</a:t>
            </a:r>
            <a:r>
              <a:rPr lang="et-EE" sz="1200" dirty="0" err="1"/>
              <a:t>õõdetakse</a:t>
            </a:r>
            <a:r>
              <a:rPr lang="et-EE" sz="1200" dirty="0"/>
              <a:t> alati temperatuuril </a:t>
            </a:r>
            <a:r>
              <a:rPr lang="fi-FI" sz="1200" dirty="0"/>
              <a:t>+7 </a:t>
            </a:r>
            <a:r>
              <a:rPr lang="et-EE" sz="1200" dirty="0"/>
              <a:t>kraadi. Näiteks tähendab näit 4, et üks elektrivõrgust võetud kilovatt on andnud 4 kilovatti soojusenergiat.</a:t>
            </a:r>
            <a:r>
              <a:rPr lang="fi-FI" sz="1200" dirty="0"/>
              <a:t> </a:t>
            </a:r>
          </a:p>
          <a:p>
            <a:r>
              <a:rPr lang="fi-FI" sz="1600" dirty="0" err="1"/>
              <a:t>Kütteperioodi</a:t>
            </a:r>
            <a:r>
              <a:rPr lang="fi-FI" sz="1600" dirty="0"/>
              <a:t> </a:t>
            </a:r>
            <a:r>
              <a:rPr lang="fi-FI" sz="1600" dirty="0" err="1"/>
              <a:t>soojustegur</a:t>
            </a:r>
            <a:r>
              <a:rPr lang="fi-FI" sz="1600" dirty="0"/>
              <a:t> SCOP </a:t>
            </a:r>
            <a:r>
              <a:rPr lang="fi-FI" sz="1600" dirty="0" err="1"/>
              <a:t>arvutatakse</a:t>
            </a:r>
            <a:r>
              <a:rPr lang="fi-FI" sz="1600" dirty="0"/>
              <a:t> (</a:t>
            </a:r>
            <a:r>
              <a:rPr lang="fi-FI" sz="1600" dirty="0" err="1"/>
              <a:t>nelja</a:t>
            </a:r>
            <a:r>
              <a:rPr lang="fi-FI" sz="1600" dirty="0"/>
              <a:t> erineva) </a:t>
            </a:r>
            <a:r>
              <a:rPr lang="fi-FI" sz="1600" dirty="0" err="1"/>
              <a:t>kütteperioodi</a:t>
            </a:r>
            <a:r>
              <a:rPr lang="fi-FI" sz="1600" dirty="0"/>
              <a:t> kohta.</a:t>
            </a:r>
          </a:p>
          <a:p>
            <a:pPr lvl="1"/>
            <a:r>
              <a:rPr lang="fi-FI" sz="1200" dirty="0" err="1"/>
              <a:t>Euroopa</a:t>
            </a:r>
            <a:r>
              <a:rPr lang="fi-FI" sz="1200" dirty="0"/>
              <a:t> </a:t>
            </a:r>
            <a:r>
              <a:rPr lang="fi-FI" sz="1200" dirty="0" err="1"/>
              <a:t>jaguneb</a:t>
            </a:r>
            <a:r>
              <a:rPr lang="et-EE" sz="1200" dirty="0"/>
              <a:t> </a:t>
            </a:r>
            <a:r>
              <a:rPr lang="fi-FI" sz="1200" dirty="0" err="1"/>
              <a:t>kolmeks</a:t>
            </a:r>
            <a:r>
              <a:rPr lang="fi-FI" sz="1200" dirty="0"/>
              <a:t> </a:t>
            </a:r>
            <a:r>
              <a:rPr lang="fi-FI" sz="1200" dirty="0" err="1"/>
              <a:t>kliimavööndiks</a:t>
            </a:r>
            <a:r>
              <a:rPr lang="fi-FI" sz="1200" dirty="0"/>
              <a:t>.</a:t>
            </a:r>
            <a:r>
              <a:rPr lang="et-EE" sz="1200" dirty="0"/>
              <a:t> </a:t>
            </a:r>
            <a:r>
              <a:rPr lang="fi-FI" sz="1200" dirty="0" err="1"/>
              <a:t>Põhjapoolseim</a:t>
            </a:r>
            <a:r>
              <a:rPr lang="fi-FI" sz="1200" dirty="0"/>
              <a:t> </a:t>
            </a:r>
            <a:r>
              <a:rPr lang="fi-FI" sz="1200" dirty="0" err="1"/>
              <a:t>tsoon</a:t>
            </a:r>
            <a:r>
              <a:rPr lang="fi-FI" sz="1200" dirty="0"/>
              <a:t> </a:t>
            </a:r>
            <a:r>
              <a:rPr lang="et-EE" sz="1200" dirty="0"/>
              <a:t>on </a:t>
            </a:r>
            <a:r>
              <a:rPr lang="fi-FI" sz="1200" dirty="0" err="1"/>
              <a:t>arvuta</a:t>
            </a:r>
            <a:r>
              <a:rPr lang="et-EE" sz="1200" dirty="0" err="1"/>
              <a:t>tud</a:t>
            </a:r>
            <a:r>
              <a:rPr lang="fi-FI" sz="1200" dirty="0"/>
              <a:t> </a:t>
            </a:r>
            <a:r>
              <a:rPr lang="fi-FI" sz="1200" dirty="0" err="1"/>
              <a:t>vastavalt</a:t>
            </a:r>
            <a:r>
              <a:rPr lang="fi-FI" sz="1200" dirty="0"/>
              <a:t> </a:t>
            </a:r>
            <a:r>
              <a:rPr lang="fi-FI" sz="1200" dirty="0" err="1"/>
              <a:t>Helsingi</a:t>
            </a:r>
            <a:r>
              <a:rPr lang="fi-FI" sz="1200" dirty="0"/>
              <a:t> </a:t>
            </a:r>
            <a:r>
              <a:rPr lang="fi-FI" sz="1200" dirty="0" err="1"/>
              <a:t>ilmale</a:t>
            </a:r>
            <a:r>
              <a:rPr lang="fi-FI" sz="1200" dirty="0"/>
              <a:t>.</a:t>
            </a:r>
            <a:r>
              <a:rPr lang="et-EE" sz="1200" dirty="0"/>
              <a:t> </a:t>
            </a:r>
            <a:r>
              <a:rPr lang="sv-SE" sz="1200" dirty="0"/>
              <a:t>Kuid </a:t>
            </a:r>
            <a:r>
              <a:rPr lang="et-EE" sz="1200" dirty="0"/>
              <a:t>S</a:t>
            </a:r>
            <a:r>
              <a:rPr lang="sv-SE" sz="1200" dirty="0"/>
              <a:t>oojuspumpade brošüürides pole seda näitu alati </a:t>
            </a:r>
            <a:r>
              <a:rPr lang="et-EE" sz="1200" dirty="0"/>
              <a:t>esitatud</a:t>
            </a:r>
            <a:r>
              <a:rPr lang="sv-SE" sz="1200" dirty="0"/>
              <a:t>.</a:t>
            </a:r>
            <a:r>
              <a:rPr lang="fi-FI" sz="1200" dirty="0"/>
              <a:t> </a:t>
            </a:r>
          </a:p>
          <a:p>
            <a:r>
              <a:rPr lang="fi-FI" sz="1600" dirty="0"/>
              <a:t>EER  t</a:t>
            </a:r>
            <a:r>
              <a:rPr lang="et-EE" sz="1600" dirty="0" err="1"/>
              <a:t>ähendab</a:t>
            </a:r>
            <a:r>
              <a:rPr lang="et-EE" sz="1600" dirty="0"/>
              <a:t> külmategurit. Hea EER-tegur on üle 3,5.</a:t>
            </a:r>
            <a:endParaRPr lang="fi-FI" sz="1600" dirty="0"/>
          </a:p>
          <a:p>
            <a:r>
              <a:rPr lang="fi-FI" sz="1600" dirty="0"/>
              <a:t>SEER </a:t>
            </a:r>
            <a:r>
              <a:rPr lang="fi-FI" sz="1600" dirty="0" err="1"/>
              <a:t>tähendab</a:t>
            </a:r>
            <a:r>
              <a:rPr lang="fi-FI" sz="1600" dirty="0"/>
              <a:t> </a:t>
            </a:r>
            <a:r>
              <a:rPr lang="fi-FI" sz="1600" dirty="0" err="1"/>
              <a:t>aastase</a:t>
            </a:r>
            <a:r>
              <a:rPr lang="fi-FI" sz="1600" dirty="0"/>
              <a:t> </a:t>
            </a:r>
            <a:r>
              <a:rPr lang="fi-FI" sz="1600" dirty="0" err="1"/>
              <a:t>jahutuse</a:t>
            </a:r>
            <a:r>
              <a:rPr lang="fi-FI" sz="1600" dirty="0"/>
              <a:t> </a:t>
            </a:r>
            <a:r>
              <a:rPr lang="fi-FI" sz="1600" dirty="0" err="1"/>
              <a:t>koefitsienti</a:t>
            </a:r>
            <a:r>
              <a:rPr lang="fi-FI" sz="1600" dirty="0"/>
              <a:t>, </a:t>
            </a:r>
            <a:r>
              <a:rPr lang="fi-FI" sz="1600" dirty="0" err="1"/>
              <a:t>mis</a:t>
            </a:r>
            <a:r>
              <a:rPr lang="fi-FI" sz="1600" dirty="0"/>
              <a:t> </a:t>
            </a:r>
            <a:r>
              <a:rPr lang="fi-FI" sz="1600" dirty="0" err="1"/>
              <a:t>pole</a:t>
            </a:r>
            <a:r>
              <a:rPr lang="fi-FI" sz="1600" dirty="0"/>
              <a:t> </a:t>
            </a:r>
            <a:r>
              <a:rPr lang="fi-FI" sz="1600" dirty="0" err="1"/>
              <a:t>Soomes</a:t>
            </a:r>
            <a:r>
              <a:rPr lang="fi-FI" sz="1600" dirty="0"/>
              <a:t> </a:t>
            </a:r>
            <a:r>
              <a:rPr lang="fi-FI" sz="1600" dirty="0" err="1"/>
              <a:t>tavaliselt</a:t>
            </a:r>
            <a:r>
              <a:rPr lang="fi-FI" sz="1600" dirty="0"/>
              <a:t> </a:t>
            </a:r>
            <a:r>
              <a:rPr lang="fi-FI" sz="1600" dirty="0" err="1"/>
              <a:t>eriti</a:t>
            </a:r>
            <a:r>
              <a:rPr lang="fi-FI" sz="1600" dirty="0"/>
              <a:t> </a:t>
            </a:r>
            <a:r>
              <a:rPr lang="fi-FI" sz="1600" dirty="0" err="1"/>
              <a:t>oluline</a:t>
            </a:r>
            <a:r>
              <a:rPr lang="fi-FI" sz="1600" dirty="0"/>
              <a:t> </a:t>
            </a:r>
            <a:r>
              <a:rPr lang="et-EE" sz="1600" dirty="0"/>
              <a:t>võrdusnäitaja.</a:t>
            </a:r>
            <a:endParaRPr lang="fi-FI" sz="1600" dirty="0"/>
          </a:p>
          <a:p>
            <a:r>
              <a:rPr lang="fi-FI" sz="1600" dirty="0" err="1"/>
              <a:t>Rootsi</a:t>
            </a:r>
            <a:r>
              <a:rPr lang="fi-FI" sz="1600" dirty="0"/>
              <a:t> </a:t>
            </a:r>
            <a:r>
              <a:rPr lang="fi-FI" sz="1600" dirty="0" err="1"/>
              <a:t>uuringute</a:t>
            </a:r>
            <a:r>
              <a:rPr lang="fi-FI" sz="1600" dirty="0"/>
              <a:t> </a:t>
            </a:r>
            <a:r>
              <a:rPr lang="fi-FI" sz="1600" dirty="0" err="1"/>
              <a:t>kohaselt</a:t>
            </a:r>
            <a:r>
              <a:rPr lang="fi-FI" sz="1600" dirty="0"/>
              <a:t> on </a:t>
            </a:r>
            <a:r>
              <a:rPr lang="et-EE" sz="1600" dirty="0"/>
              <a:t>maasoojuspumpade</a:t>
            </a:r>
            <a:r>
              <a:rPr lang="fi-FI" sz="1600" dirty="0"/>
              <a:t> SCOP-</a:t>
            </a:r>
            <a:r>
              <a:rPr lang="fi-FI" sz="1600" dirty="0" err="1"/>
              <a:t>väärtused</a:t>
            </a:r>
            <a:r>
              <a:rPr lang="fi-FI" sz="1600" dirty="0"/>
              <a:t>  2010.</a:t>
            </a:r>
            <a:r>
              <a:rPr lang="et-EE" sz="1600" dirty="0"/>
              <a:t>-</a:t>
            </a:r>
            <a:r>
              <a:rPr lang="et-EE" sz="1600" dirty="0" err="1"/>
              <a:t>ndatel</a:t>
            </a:r>
            <a:r>
              <a:rPr lang="et-EE" sz="1600" dirty="0"/>
              <a:t> </a:t>
            </a:r>
            <a:r>
              <a:rPr lang="fi-FI" sz="1600" dirty="0" err="1"/>
              <a:t>olnud</a:t>
            </a:r>
            <a:r>
              <a:rPr lang="fi-FI" sz="1600" dirty="0"/>
              <a:t> </a:t>
            </a:r>
            <a:r>
              <a:rPr lang="fi-FI" sz="1600" dirty="0" err="1"/>
              <a:t>põrandaküttega</a:t>
            </a:r>
            <a:r>
              <a:rPr lang="fi-FI" sz="1600" dirty="0"/>
              <a:t> majades 3,5–5 ja </a:t>
            </a:r>
            <a:r>
              <a:rPr lang="fi-FI" sz="1600" dirty="0" err="1"/>
              <a:t>radiaatorküttega</a:t>
            </a:r>
            <a:r>
              <a:rPr lang="fi-FI" sz="1600" dirty="0"/>
              <a:t> majades 3,0–4,1.</a:t>
            </a:r>
            <a:endParaRPr lang="et-EE" sz="1600" dirty="0"/>
          </a:p>
          <a:p>
            <a:r>
              <a:rPr lang="fi-FI" sz="1600" dirty="0" err="1"/>
              <a:t>Lõuna-Rootsis</a:t>
            </a:r>
            <a:r>
              <a:rPr lang="fi-FI" sz="1600" dirty="0"/>
              <a:t> </a:t>
            </a:r>
            <a:r>
              <a:rPr lang="fi-FI" sz="1600" dirty="0" err="1"/>
              <a:t>radiaatorküttes</a:t>
            </a:r>
            <a:r>
              <a:rPr lang="fi-FI" sz="1600" dirty="0"/>
              <a:t> </a:t>
            </a:r>
            <a:r>
              <a:rPr lang="fi-FI" sz="1600" dirty="0" err="1"/>
              <a:t>kasutatavates</a:t>
            </a:r>
            <a:r>
              <a:rPr lang="fi-FI" sz="1600" dirty="0"/>
              <a:t> </a:t>
            </a:r>
            <a:r>
              <a:rPr lang="fi-FI" sz="1600" dirty="0" err="1"/>
              <a:t>õhk</a:t>
            </a:r>
            <a:r>
              <a:rPr lang="et-EE" sz="1600" dirty="0"/>
              <a:t>-vesi s</a:t>
            </a:r>
            <a:r>
              <a:rPr lang="fi-FI" sz="1600" dirty="0" err="1"/>
              <a:t>oojuspumpade</a:t>
            </a:r>
            <a:r>
              <a:rPr lang="fi-FI" sz="1600" dirty="0"/>
              <a:t> SCOP-</a:t>
            </a:r>
            <a:r>
              <a:rPr lang="fi-FI" sz="1600" dirty="0" err="1"/>
              <a:t>väärtused</a:t>
            </a:r>
            <a:r>
              <a:rPr lang="fi-FI" sz="1600" dirty="0"/>
              <a:t> on </a:t>
            </a:r>
            <a:r>
              <a:rPr lang="fi-FI" sz="1600" dirty="0" err="1"/>
              <a:t>olnud</a:t>
            </a:r>
            <a:r>
              <a:rPr lang="fi-FI" sz="1600" dirty="0"/>
              <a:t> 1,8-3,0 ja </a:t>
            </a:r>
            <a:r>
              <a:rPr lang="fi-FI" sz="1600" dirty="0" err="1"/>
              <a:t>õh</a:t>
            </a:r>
            <a:r>
              <a:rPr lang="et-EE" sz="1600" dirty="0"/>
              <a:t>k</a:t>
            </a:r>
            <a:r>
              <a:rPr lang="fi-FI" sz="1600" dirty="0" err="1"/>
              <a:t>soojuspumpade</a:t>
            </a:r>
            <a:r>
              <a:rPr lang="fi-FI" sz="1600" dirty="0"/>
              <a:t> SCOP-</a:t>
            </a:r>
            <a:r>
              <a:rPr lang="fi-FI" sz="1600" dirty="0" err="1"/>
              <a:t>väärtused</a:t>
            </a:r>
            <a:r>
              <a:rPr lang="fi-FI" sz="1600" dirty="0"/>
              <a:t> on </a:t>
            </a:r>
            <a:r>
              <a:rPr lang="fi-FI" sz="1600" dirty="0" err="1"/>
              <a:t>olnud</a:t>
            </a:r>
            <a:r>
              <a:rPr lang="fi-FI" sz="1600" dirty="0"/>
              <a:t> 2,8-3,4 (</a:t>
            </a:r>
            <a:r>
              <a:rPr lang="fi-FI" sz="1600" dirty="0" err="1"/>
              <a:t>keskmine</a:t>
            </a:r>
            <a:r>
              <a:rPr lang="fi-FI" sz="1600" dirty="0"/>
              <a:t> </a:t>
            </a:r>
            <a:r>
              <a:rPr lang="fi-FI" sz="1600" dirty="0" err="1"/>
              <a:t>temperatuur</a:t>
            </a:r>
            <a:r>
              <a:rPr lang="fi-FI" sz="1600" dirty="0"/>
              <a:t> 6,1 </a:t>
            </a:r>
            <a:r>
              <a:rPr lang="fi-FI" sz="1600" baseline="30000" dirty="0" err="1"/>
              <a:t>o</a:t>
            </a:r>
            <a:r>
              <a:rPr lang="fi-FI" sz="1600" dirty="0" err="1"/>
              <a:t>C</a:t>
            </a:r>
            <a:r>
              <a:rPr lang="fi-FI" sz="1600" dirty="0"/>
              <a:t>).</a:t>
            </a:r>
            <a:endParaRPr lang="et-EE" sz="1600" dirty="0"/>
          </a:p>
          <a:p>
            <a:r>
              <a:rPr lang="fi-FI" sz="1600" dirty="0" err="1"/>
              <a:t>Põhja-Rootsis</a:t>
            </a:r>
            <a:r>
              <a:rPr lang="fi-FI" sz="1600" dirty="0"/>
              <a:t> on </a:t>
            </a:r>
            <a:r>
              <a:rPr lang="fi-FI" sz="1600" dirty="0" err="1"/>
              <a:t>õhksoojuspumpade</a:t>
            </a:r>
            <a:r>
              <a:rPr lang="fi-FI" sz="1600" dirty="0"/>
              <a:t> SCOP </a:t>
            </a:r>
            <a:r>
              <a:rPr lang="fi-FI" sz="1600" dirty="0" err="1"/>
              <a:t>koefitsiendid</a:t>
            </a:r>
            <a:r>
              <a:rPr lang="fi-FI" sz="1600" dirty="0"/>
              <a:t> </a:t>
            </a:r>
            <a:r>
              <a:rPr lang="fi-FI" sz="1600" dirty="0" err="1"/>
              <a:t>olnud</a:t>
            </a:r>
            <a:r>
              <a:rPr lang="fi-FI" sz="1600" dirty="0"/>
              <a:t> 1,7–2,6 (</a:t>
            </a:r>
            <a:r>
              <a:rPr lang="fi-FI" sz="1600" dirty="0" err="1"/>
              <a:t>keskmine</a:t>
            </a:r>
            <a:r>
              <a:rPr lang="fi-FI" sz="1600" dirty="0"/>
              <a:t> </a:t>
            </a:r>
            <a:r>
              <a:rPr lang="fi-FI" sz="1600" dirty="0" err="1"/>
              <a:t>temperatuur</a:t>
            </a:r>
            <a:r>
              <a:rPr lang="fi-FI" sz="1600" dirty="0"/>
              <a:t> +1,3 </a:t>
            </a:r>
            <a:r>
              <a:rPr lang="fi-FI" sz="1600" baseline="30000" dirty="0" err="1"/>
              <a:t>o</a:t>
            </a:r>
            <a:r>
              <a:rPr lang="fi-FI" sz="1600" dirty="0" err="1"/>
              <a:t>C</a:t>
            </a:r>
            <a:r>
              <a:rPr lang="fi-FI" sz="1600" dirty="0"/>
              <a:t>)</a:t>
            </a:r>
            <a:endParaRPr lang="et-EE" sz="1600" dirty="0"/>
          </a:p>
          <a:p>
            <a:endParaRPr lang="fi-FI" sz="1400" dirty="0"/>
          </a:p>
          <a:p>
            <a:endParaRPr lang="fi-FI" sz="1400" dirty="0"/>
          </a:p>
        </p:txBody>
      </p:sp>
    </p:spTree>
    <p:extLst>
      <p:ext uri="{BB962C8B-B14F-4D97-AF65-F5344CB8AC3E}">
        <p14:creationId xmlns:p14="http://schemas.microsoft.com/office/powerpoint/2010/main" val="16759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4837" y="189923"/>
            <a:ext cx="8229600" cy="715241"/>
          </a:xfrm>
        </p:spPr>
        <p:txBody>
          <a:bodyPr>
            <a:normAutofit/>
          </a:bodyPr>
          <a:lstStyle/>
          <a:p>
            <a:r>
              <a:rPr lang="et-EE" dirty="0"/>
              <a:t>Soojuspumpade võrdlus ja valik</a:t>
            </a:r>
            <a:endParaRPr lang="fi-FI" dirty="0"/>
          </a:p>
        </p:txBody>
      </p:sp>
      <p:sp>
        <p:nvSpPr>
          <p:cNvPr id="3" name="Sisällön paikkamerkki 2"/>
          <p:cNvSpPr>
            <a:spLocks noGrp="1"/>
          </p:cNvSpPr>
          <p:nvPr>
            <p:ph idx="1"/>
          </p:nvPr>
        </p:nvSpPr>
        <p:spPr>
          <a:xfrm>
            <a:off x="467544" y="1268760"/>
            <a:ext cx="8208912" cy="4824536"/>
          </a:xfrm>
        </p:spPr>
        <p:txBody>
          <a:bodyPr>
            <a:normAutofit/>
          </a:bodyPr>
          <a:lstStyle/>
          <a:p>
            <a:endParaRPr lang="fi-FI" sz="2000" dirty="0"/>
          </a:p>
          <a:p>
            <a:r>
              <a:rPr lang="fi-FI" sz="2000" dirty="0" err="1"/>
              <a:t>Soojuspumbad</a:t>
            </a:r>
            <a:r>
              <a:rPr lang="fi-FI" sz="2000" dirty="0"/>
              <a:t> </a:t>
            </a:r>
            <a:r>
              <a:rPr lang="fi-FI" sz="2000" dirty="0" err="1"/>
              <a:t>sobivad</a:t>
            </a:r>
            <a:r>
              <a:rPr lang="fi-FI" sz="2000" dirty="0"/>
              <a:t> </a:t>
            </a:r>
            <a:r>
              <a:rPr lang="fi-FI" sz="2000" dirty="0" err="1"/>
              <a:t>hästi</a:t>
            </a:r>
            <a:r>
              <a:rPr lang="fi-FI" sz="2000" dirty="0"/>
              <a:t> </a:t>
            </a:r>
            <a:r>
              <a:rPr lang="fi-FI" sz="2000" dirty="0" err="1"/>
              <a:t>peamiseks</a:t>
            </a:r>
            <a:r>
              <a:rPr lang="fi-FI" sz="2000" dirty="0"/>
              <a:t> </a:t>
            </a:r>
            <a:r>
              <a:rPr lang="fi-FI" sz="2000" dirty="0" err="1"/>
              <a:t>kütteviisiks</a:t>
            </a:r>
            <a:r>
              <a:rPr lang="fi-FI" sz="2000" dirty="0"/>
              <a:t> </a:t>
            </a:r>
            <a:r>
              <a:rPr lang="fi-FI" sz="2000" dirty="0" err="1"/>
              <a:t>uusehituses</a:t>
            </a:r>
            <a:r>
              <a:rPr lang="fi-FI" sz="2000" dirty="0"/>
              <a:t> ja </a:t>
            </a:r>
            <a:r>
              <a:rPr lang="fi-FI" sz="2000" dirty="0" err="1"/>
              <a:t>täiendava</a:t>
            </a:r>
            <a:r>
              <a:rPr lang="fi-FI" sz="2000" dirty="0"/>
              <a:t> </a:t>
            </a:r>
            <a:r>
              <a:rPr lang="fi-FI" sz="2000" dirty="0" err="1"/>
              <a:t>soojusallikana</a:t>
            </a:r>
            <a:r>
              <a:rPr lang="fi-FI" sz="2000" dirty="0"/>
              <a:t> vanades </a:t>
            </a:r>
            <a:r>
              <a:rPr lang="fi-FI" sz="2000" dirty="0" err="1"/>
              <a:t>hoonetes</a:t>
            </a:r>
            <a:r>
              <a:rPr lang="fi-FI" sz="2000" dirty="0"/>
              <a:t>.</a:t>
            </a:r>
            <a:endParaRPr lang="et-EE" sz="2000" dirty="0"/>
          </a:p>
          <a:p>
            <a:r>
              <a:rPr lang="fi-FI" sz="2000" dirty="0" err="1"/>
              <a:t>Soojuspumba</a:t>
            </a:r>
            <a:r>
              <a:rPr lang="fi-FI" sz="2000" dirty="0"/>
              <a:t> </a:t>
            </a:r>
            <a:r>
              <a:rPr lang="fi-FI" sz="2000" dirty="0" err="1"/>
              <a:t>valimisel</a:t>
            </a:r>
            <a:r>
              <a:rPr lang="fi-FI" sz="2000" dirty="0"/>
              <a:t> </a:t>
            </a:r>
            <a:r>
              <a:rPr lang="fi-FI" sz="2000" dirty="0" err="1"/>
              <a:t>tuleb</a:t>
            </a:r>
            <a:r>
              <a:rPr lang="fi-FI" sz="2000" dirty="0"/>
              <a:t> muu </a:t>
            </a:r>
            <a:r>
              <a:rPr lang="fi-FI" sz="2000" dirty="0" err="1"/>
              <a:t>hulgas</a:t>
            </a:r>
            <a:r>
              <a:rPr lang="fi-FI" sz="2000" dirty="0"/>
              <a:t> </a:t>
            </a:r>
            <a:r>
              <a:rPr lang="fi-FI" sz="2000" dirty="0" err="1"/>
              <a:t>arvestada</a:t>
            </a:r>
            <a:r>
              <a:rPr lang="fi-FI" sz="2000" dirty="0"/>
              <a:t>:</a:t>
            </a:r>
            <a:endParaRPr lang="et-EE" sz="2000" dirty="0"/>
          </a:p>
          <a:p>
            <a:pPr lvl="1"/>
            <a:r>
              <a:rPr lang="fi-FI" sz="2000" dirty="0"/>
              <a:t>SCOP, </a:t>
            </a:r>
            <a:r>
              <a:rPr lang="et-EE" sz="2000" dirty="0"/>
              <a:t>kliima ja ostuhind</a:t>
            </a:r>
            <a:r>
              <a:rPr lang="fi-FI" sz="2000" dirty="0"/>
              <a:t>.</a:t>
            </a:r>
          </a:p>
          <a:p>
            <a:pPr lvl="1"/>
            <a:r>
              <a:rPr lang="et-EE" sz="2000" dirty="0"/>
              <a:t>Olemasolev soojusjaotusviis - vanad ühe plaadiga radiaatorid ei saavuta õhk-vesi ja maasoojuspumpadega parimat kasutegurit</a:t>
            </a:r>
          </a:p>
          <a:p>
            <a:pPr lvl="1"/>
            <a:r>
              <a:rPr lang="fi-FI" sz="2000" dirty="0" err="1"/>
              <a:t>Põrandakütte</a:t>
            </a:r>
            <a:r>
              <a:rPr lang="fi-FI" sz="2000" dirty="0"/>
              <a:t> </a:t>
            </a:r>
            <a:r>
              <a:rPr lang="fi-FI" sz="2000" dirty="0" err="1"/>
              <a:t>madalam</a:t>
            </a:r>
            <a:r>
              <a:rPr lang="fi-FI" sz="2000" dirty="0"/>
              <a:t> </a:t>
            </a:r>
            <a:r>
              <a:rPr lang="fi-FI" sz="2000" dirty="0" err="1"/>
              <a:t>temperatuur</a:t>
            </a:r>
            <a:r>
              <a:rPr lang="fi-FI" sz="2000" dirty="0"/>
              <a:t> </a:t>
            </a:r>
            <a:r>
              <a:rPr lang="fi-FI" sz="2000" dirty="0" err="1"/>
              <a:t>suurendab</a:t>
            </a:r>
            <a:r>
              <a:rPr lang="fi-FI" sz="2000" dirty="0"/>
              <a:t> </a:t>
            </a:r>
            <a:r>
              <a:rPr lang="fi-FI" sz="2000" dirty="0" err="1"/>
              <a:t>pumpade</a:t>
            </a:r>
            <a:r>
              <a:rPr lang="fi-FI" sz="2000" dirty="0"/>
              <a:t> </a:t>
            </a:r>
            <a:r>
              <a:rPr lang="et-EE" sz="2000" dirty="0"/>
              <a:t>kasutegurit</a:t>
            </a:r>
            <a:r>
              <a:rPr lang="fi-FI" sz="2000" dirty="0"/>
              <a:t>.</a:t>
            </a:r>
          </a:p>
          <a:p>
            <a:pPr lvl="1"/>
            <a:r>
              <a:rPr lang="et-EE" sz="2000" dirty="0"/>
              <a:t>Õhksoojuspumpasid saab kasutada </a:t>
            </a:r>
            <a:r>
              <a:rPr lang="et-EE" sz="2000" dirty="0" err="1"/>
              <a:t>siseõhu</a:t>
            </a:r>
            <a:r>
              <a:rPr lang="et-EE" sz="2000" dirty="0"/>
              <a:t> puhastamiseks ning ruumi õhutemperatuuri paindlikuks ja kiireks reguleerimiseks. Teisest küljest vajavad </a:t>
            </a:r>
            <a:r>
              <a:rPr lang="et-EE" sz="2000" dirty="0" err="1"/>
              <a:t>siseseadmed</a:t>
            </a:r>
            <a:r>
              <a:rPr lang="et-EE" sz="2000" dirty="0"/>
              <a:t> regulaarset puhastamist.</a:t>
            </a:r>
          </a:p>
          <a:p>
            <a:pPr lvl="1"/>
            <a:r>
              <a:rPr lang="fi-FI" sz="2000" dirty="0" err="1"/>
              <a:t>Koos</a:t>
            </a:r>
            <a:r>
              <a:rPr lang="fi-FI" sz="2000" dirty="0"/>
              <a:t> </a:t>
            </a:r>
            <a:r>
              <a:rPr lang="fi-FI" sz="2000" dirty="0" err="1"/>
              <a:t>põrandaküttega</a:t>
            </a:r>
            <a:r>
              <a:rPr lang="fi-FI" sz="2000" dirty="0"/>
              <a:t> on </a:t>
            </a:r>
            <a:r>
              <a:rPr lang="fi-FI" sz="2000" dirty="0" err="1"/>
              <a:t>õhk</a:t>
            </a:r>
            <a:r>
              <a:rPr lang="fi-FI" sz="2000" dirty="0"/>
              <a:t>-vesi </a:t>
            </a:r>
            <a:r>
              <a:rPr lang="fi-FI" sz="2000" dirty="0" err="1"/>
              <a:t>soojuspump</a:t>
            </a:r>
            <a:r>
              <a:rPr lang="fi-FI" sz="2000" dirty="0"/>
              <a:t> ja </a:t>
            </a:r>
            <a:r>
              <a:rPr lang="fi-FI" sz="2000" dirty="0" err="1"/>
              <a:t>maasoojuspump</a:t>
            </a:r>
            <a:r>
              <a:rPr lang="fi-FI" sz="2000" dirty="0"/>
              <a:t> </a:t>
            </a:r>
            <a:r>
              <a:rPr lang="fi-FI" sz="2000" dirty="0" err="1"/>
              <a:t>hõlpsasti</a:t>
            </a:r>
            <a:r>
              <a:rPr lang="fi-FI" sz="2000" dirty="0"/>
              <a:t> </a:t>
            </a:r>
            <a:r>
              <a:rPr lang="fi-FI" sz="2000" dirty="0" err="1"/>
              <a:t>kasutatavad</a:t>
            </a:r>
            <a:r>
              <a:rPr lang="fi-FI" sz="2000" dirty="0"/>
              <a:t> ja </a:t>
            </a:r>
            <a:r>
              <a:rPr lang="fi-FI" sz="2000" dirty="0" err="1"/>
              <a:t>mugavad</a:t>
            </a:r>
            <a:r>
              <a:rPr lang="fi-FI" sz="2000" dirty="0"/>
              <a:t>.</a:t>
            </a:r>
            <a:endParaRPr lang="et-EE" sz="2000" dirty="0"/>
          </a:p>
        </p:txBody>
      </p:sp>
    </p:spTree>
    <p:extLst>
      <p:ext uri="{BB962C8B-B14F-4D97-AF65-F5344CB8AC3E}">
        <p14:creationId xmlns:p14="http://schemas.microsoft.com/office/powerpoint/2010/main" val="6110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23"/>
            <a:ext cx="4087091" cy="789132"/>
          </a:xfrm>
        </p:spPr>
        <p:txBody>
          <a:bodyPr/>
          <a:lstStyle/>
          <a:p>
            <a:r>
              <a:rPr lang="fi-FI" dirty="0"/>
              <a:t>H</a:t>
            </a:r>
            <a:r>
              <a:rPr lang="et-EE" dirty="0" err="1"/>
              <a:t>übriidsüsteemid</a:t>
            </a:r>
            <a:endParaRPr lang="fi-FI" dirty="0"/>
          </a:p>
        </p:txBody>
      </p:sp>
      <p:sp>
        <p:nvSpPr>
          <p:cNvPr id="3" name="Content Placeholder 2"/>
          <p:cNvSpPr>
            <a:spLocks noGrp="1"/>
          </p:cNvSpPr>
          <p:nvPr>
            <p:ph idx="1"/>
          </p:nvPr>
        </p:nvSpPr>
        <p:spPr>
          <a:xfrm>
            <a:off x="457200" y="843709"/>
            <a:ext cx="8229600" cy="4830994"/>
          </a:xfrm>
        </p:spPr>
        <p:txBody>
          <a:bodyPr>
            <a:normAutofit fontScale="70000" lnSpcReduction="20000"/>
          </a:bodyPr>
          <a:lstStyle/>
          <a:p>
            <a:pPr marL="0" indent="-6350">
              <a:buNone/>
            </a:pPr>
            <a:r>
              <a:rPr lang="fi-FI" sz="2600" dirty="0" err="1"/>
              <a:t>Hübriid</a:t>
            </a:r>
            <a:r>
              <a:rPr lang="fi-FI" sz="2600" dirty="0"/>
              <a:t> </a:t>
            </a:r>
            <a:r>
              <a:rPr lang="fi-FI" sz="2600" dirty="0" err="1"/>
              <a:t>tähendab</a:t>
            </a:r>
            <a:r>
              <a:rPr lang="fi-FI" sz="2600" dirty="0"/>
              <a:t> </a:t>
            </a:r>
            <a:r>
              <a:rPr lang="fi-FI" sz="2600" dirty="0" err="1"/>
              <a:t>soojuse</a:t>
            </a:r>
            <a:r>
              <a:rPr lang="fi-FI" sz="2600" dirty="0"/>
              <a:t> </a:t>
            </a:r>
            <a:r>
              <a:rPr lang="fi-FI" sz="2600" dirty="0" err="1"/>
              <a:t>tootmise</a:t>
            </a:r>
            <a:r>
              <a:rPr lang="fi-FI" sz="2600" dirty="0"/>
              <a:t> </a:t>
            </a:r>
            <a:r>
              <a:rPr lang="et-EE" sz="2600" dirty="0"/>
              <a:t>tavade</a:t>
            </a:r>
            <a:r>
              <a:rPr lang="fi-FI" sz="2600" dirty="0"/>
              <a:t> </a:t>
            </a:r>
            <a:r>
              <a:rPr lang="et-EE" sz="2600" dirty="0"/>
              <a:t>kooskasutamist</a:t>
            </a:r>
            <a:r>
              <a:rPr lang="fi-FI" sz="2600" dirty="0"/>
              <a:t>. </a:t>
            </a:r>
            <a:r>
              <a:rPr lang="fi-FI" sz="2600" dirty="0" err="1"/>
              <a:t>Soojuspumpade</a:t>
            </a:r>
            <a:r>
              <a:rPr lang="fi-FI" sz="2600" dirty="0"/>
              <a:t> </a:t>
            </a:r>
            <a:r>
              <a:rPr lang="fi-FI" sz="2600" dirty="0" err="1"/>
              <a:t>puhul</a:t>
            </a:r>
            <a:r>
              <a:rPr lang="fi-FI" sz="2600" dirty="0"/>
              <a:t> on ne</a:t>
            </a:r>
            <a:r>
              <a:rPr lang="et-EE" sz="2600" dirty="0" err="1"/>
              <a:t>ndeks</a:t>
            </a:r>
            <a:r>
              <a:rPr lang="et-EE" sz="2600" dirty="0"/>
              <a:t> sa</a:t>
            </a:r>
            <a:r>
              <a:rPr lang="fi-FI" sz="2600" dirty="0" err="1"/>
              <a:t>geli</a:t>
            </a:r>
            <a:r>
              <a:rPr lang="fi-FI" sz="2600" dirty="0"/>
              <a:t> </a:t>
            </a:r>
            <a:r>
              <a:rPr lang="fi-FI" sz="2600" dirty="0" err="1"/>
              <a:t>hübriidsüsteemid</a:t>
            </a:r>
            <a:r>
              <a:rPr lang="fi-FI" sz="2600" dirty="0"/>
              <a:t>. </a:t>
            </a:r>
            <a:endParaRPr lang="et-EE" sz="2600" dirty="0"/>
          </a:p>
          <a:p>
            <a:pPr marL="0" indent="-6350">
              <a:buNone/>
            </a:pPr>
            <a:r>
              <a:rPr lang="fi-FI" sz="2600" dirty="0" err="1"/>
              <a:t>Hübriidsüsteemides</a:t>
            </a:r>
            <a:r>
              <a:rPr lang="fi-FI" sz="2600" dirty="0"/>
              <a:t> </a:t>
            </a:r>
            <a:r>
              <a:rPr lang="fi-FI" sz="2600" dirty="0" err="1"/>
              <a:t>võetakse</a:t>
            </a:r>
            <a:r>
              <a:rPr lang="fi-FI" sz="2600" dirty="0"/>
              <a:t> energia </a:t>
            </a:r>
            <a:r>
              <a:rPr lang="fi-FI" sz="2600" dirty="0" err="1"/>
              <a:t>kõigepealt</a:t>
            </a:r>
            <a:r>
              <a:rPr lang="fi-FI" sz="2600" dirty="0"/>
              <a:t> </a:t>
            </a:r>
            <a:r>
              <a:rPr lang="fi-FI" sz="2600" dirty="0" err="1"/>
              <a:t>soojuspumpadest</a:t>
            </a:r>
            <a:r>
              <a:rPr lang="fi-FI" sz="2600" dirty="0"/>
              <a:t> ja </a:t>
            </a:r>
            <a:r>
              <a:rPr lang="fi-FI" sz="2600" dirty="0" err="1"/>
              <a:t>kui</a:t>
            </a:r>
            <a:r>
              <a:rPr lang="fi-FI" sz="2600" dirty="0"/>
              <a:t> </a:t>
            </a:r>
            <a:r>
              <a:rPr lang="fi-FI" sz="2600" dirty="0" err="1"/>
              <a:t>soojuspumba</a:t>
            </a:r>
            <a:r>
              <a:rPr lang="fi-FI" sz="2600" dirty="0"/>
              <a:t> </a:t>
            </a:r>
            <a:r>
              <a:rPr lang="fi-FI" sz="2600" dirty="0" err="1"/>
              <a:t>võimsus</a:t>
            </a:r>
            <a:r>
              <a:rPr lang="fi-FI" sz="2600" dirty="0"/>
              <a:t> </a:t>
            </a:r>
            <a:r>
              <a:rPr lang="fi-FI" sz="2600" dirty="0" err="1"/>
              <a:t>pole</a:t>
            </a:r>
            <a:r>
              <a:rPr lang="fi-FI" sz="2600" dirty="0"/>
              <a:t> </a:t>
            </a:r>
            <a:r>
              <a:rPr lang="fi-FI" sz="2600" dirty="0" err="1"/>
              <a:t>piisav</a:t>
            </a:r>
            <a:r>
              <a:rPr lang="fi-FI" sz="2600" dirty="0"/>
              <a:t>, </a:t>
            </a:r>
            <a:r>
              <a:rPr lang="fi-FI" sz="2600" dirty="0" err="1"/>
              <a:t>võetakse</a:t>
            </a:r>
            <a:r>
              <a:rPr lang="fi-FI" sz="2600" dirty="0"/>
              <a:t> </a:t>
            </a:r>
            <a:r>
              <a:rPr lang="fi-FI" sz="2600" dirty="0" err="1"/>
              <a:t>soojust</a:t>
            </a:r>
            <a:r>
              <a:rPr lang="fi-FI" sz="2600" dirty="0"/>
              <a:t> </a:t>
            </a:r>
            <a:r>
              <a:rPr lang="fi-FI" sz="2600" dirty="0" err="1"/>
              <a:t>muudest</a:t>
            </a:r>
            <a:r>
              <a:rPr lang="fi-FI" sz="2600" dirty="0"/>
              <a:t> </a:t>
            </a:r>
            <a:r>
              <a:rPr lang="fi-FI" sz="2600" dirty="0" err="1"/>
              <a:t>allikatest</a:t>
            </a:r>
            <a:r>
              <a:rPr lang="fi-FI" sz="2600" dirty="0"/>
              <a:t>.</a:t>
            </a:r>
            <a:endParaRPr lang="et-EE" sz="2600" dirty="0"/>
          </a:p>
          <a:p>
            <a:pPr lvl="1"/>
            <a:r>
              <a:rPr lang="fi-FI" sz="2600" dirty="0" err="1"/>
              <a:t>Üldiselt</a:t>
            </a:r>
            <a:r>
              <a:rPr lang="fi-FI" sz="2600" dirty="0"/>
              <a:t> </a:t>
            </a:r>
            <a:r>
              <a:rPr lang="fi-FI" sz="2600" dirty="0" err="1"/>
              <a:t>annab</a:t>
            </a:r>
            <a:r>
              <a:rPr lang="fi-FI" sz="2600" dirty="0"/>
              <a:t> </a:t>
            </a:r>
            <a:r>
              <a:rPr lang="fi-FI" sz="2600" dirty="0" err="1"/>
              <a:t>soojuspumba</a:t>
            </a:r>
            <a:r>
              <a:rPr lang="fi-FI" sz="2600" dirty="0"/>
              <a:t> väike</a:t>
            </a:r>
            <a:r>
              <a:rPr lang="et-EE" sz="2600" dirty="0"/>
              <a:t>sel</a:t>
            </a:r>
            <a:r>
              <a:rPr lang="fi-FI" sz="2600" dirty="0"/>
              <a:t> ala</a:t>
            </a:r>
            <a:r>
              <a:rPr lang="et-EE" sz="2600" dirty="0"/>
              <a:t>koormusel</a:t>
            </a:r>
            <a:r>
              <a:rPr lang="fi-FI" sz="2600" dirty="0"/>
              <a:t>, st</a:t>
            </a:r>
            <a:r>
              <a:rPr lang="et-EE" sz="2600" dirty="0"/>
              <a:t>.</a:t>
            </a:r>
            <a:r>
              <a:rPr lang="fi-FI" sz="2600" dirty="0"/>
              <a:t> </a:t>
            </a:r>
            <a:r>
              <a:rPr lang="fi-FI" sz="2600" dirty="0" err="1"/>
              <a:t>osalin</a:t>
            </a:r>
            <a:r>
              <a:rPr lang="et-EE" sz="2600" dirty="0"/>
              <a:t>sel</a:t>
            </a:r>
            <a:r>
              <a:rPr lang="fi-FI" sz="2600" dirty="0"/>
              <a:t> </a:t>
            </a:r>
            <a:r>
              <a:rPr lang="fi-FI" sz="2600" dirty="0" err="1"/>
              <a:t>võimsuse</a:t>
            </a:r>
            <a:r>
              <a:rPr lang="et-EE" sz="2600" dirty="0"/>
              <a:t>l töötamine</a:t>
            </a:r>
            <a:r>
              <a:rPr lang="fi-FI" sz="2600" dirty="0"/>
              <a:t>, </a:t>
            </a:r>
            <a:r>
              <a:rPr lang="fi-FI" sz="2600" dirty="0" err="1"/>
              <a:t>kõige</a:t>
            </a:r>
            <a:r>
              <a:rPr lang="fi-FI" sz="2600" dirty="0"/>
              <a:t> </a:t>
            </a:r>
            <a:r>
              <a:rPr lang="fi-FI" sz="2600" dirty="0" err="1"/>
              <a:t>ökonoomsema</a:t>
            </a:r>
            <a:r>
              <a:rPr lang="fi-FI" sz="2600" dirty="0"/>
              <a:t> </a:t>
            </a:r>
            <a:r>
              <a:rPr lang="fi-FI" sz="2600" dirty="0" err="1"/>
              <a:t>tulemuse</a:t>
            </a:r>
            <a:r>
              <a:rPr lang="fi-FI" sz="2600" dirty="0"/>
              <a:t>. </a:t>
            </a:r>
            <a:r>
              <a:rPr lang="nn-NO" sz="2600" dirty="0"/>
              <a:t>Sel juhul kasutatakse tugevate külmade korral abina kaminat või elektrikütet.</a:t>
            </a:r>
            <a:r>
              <a:rPr lang="et-EE" sz="2600" dirty="0"/>
              <a:t> See säästab näiteks maasoojuspumpa puurkaevu sügavusel.</a:t>
            </a:r>
          </a:p>
          <a:p>
            <a:pPr lvl="1"/>
            <a:r>
              <a:rPr lang="fi-FI" sz="2600" dirty="0" err="1"/>
              <a:t>Hankega</a:t>
            </a:r>
            <a:r>
              <a:rPr lang="fi-FI" sz="2600" dirty="0"/>
              <a:t> </a:t>
            </a:r>
            <a:r>
              <a:rPr lang="fi-FI" sz="2600" dirty="0" err="1"/>
              <a:t>seoses</a:t>
            </a:r>
            <a:r>
              <a:rPr lang="fi-FI" sz="2600" dirty="0"/>
              <a:t> </a:t>
            </a:r>
            <a:r>
              <a:rPr lang="fi-FI" sz="2600" dirty="0" err="1"/>
              <a:t>tuleb</a:t>
            </a:r>
            <a:r>
              <a:rPr lang="fi-FI" sz="2600" dirty="0"/>
              <a:t> </a:t>
            </a:r>
            <a:r>
              <a:rPr lang="fi-FI" sz="2600" dirty="0" err="1"/>
              <a:t>võrrelda</a:t>
            </a:r>
            <a:r>
              <a:rPr lang="fi-FI" sz="2600" dirty="0"/>
              <a:t> </a:t>
            </a:r>
            <a:r>
              <a:rPr lang="fi-FI" sz="2600" dirty="0" err="1"/>
              <a:t>erinevaid</a:t>
            </a:r>
            <a:r>
              <a:rPr lang="fi-FI" sz="2600" dirty="0"/>
              <a:t> </a:t>
            </a:r>
            <a:r>
              <a:rPr lang="fi-FI" sz="2600" dirty="0" err="1"/>
              <a:t>valikuvõimalusi</a:t>
            </a:r>
            <a:r>
              <a:rPr lang="fi-FI" sz="2600" dirty="0"/>
              <a:t> ja </a:t>
            </a:r>
            <a:r>
              <a:rPr lang="fi-FI" sz="2600" dirty="0" err="1"/>
              <a:t>tagada</a:t>
            </a:r>
            <a:r>
              <a:rPr lang="fi-FI" sz="2600" dirty="0"/>
              <a:t>, et </a:t>
            </a:r>
            <a:r>
              <a:rPr lang="fi-FI" sz="2600" dirty="0" err="1"/>
              <a:t>pakkumuste</a:t>
            </a:r>
            <a:r>
              <a:rPr lang="fi-FI" sz="2600" dirty="0"/>
              <a:t> </a:t>
            </a:r>
            <a:r>
              <a:rPr lang="et-EE" sz="2600" dirty="0"/>
              <a:t>näitajad </a:t>
            </a:r>
            <a:r>
              <a:rPr lang="fi-FI" sz="2600" dirty="0" err="1"/>
              <a:t>oleks</a:t>
            </a:r>
            <a:r>
              <a:rPr lang="fi-FI" sz="2600" dirty="0"/>
              <a:t> </a:t>
            </a:r>
            <a:r>
              <a:rPr lang="fi-FI" sz="2600" dirty="0" err="1"/>
              <a:t>võrreldav</a:t>
            </a:r>
            <a:r>
              <a:rPr lang="et-EE" sz="2600" dirty="0" err="1"/>
              <a:t>ad</a:t>
            </a:r>
            <a:r>
              <a:rPr lang="fi-FI" sz="2600" dirty="0"/>
              <a:t>.</a:t>
            </a:r>
            <a:endParaRPr lang="et-EE" sz="2600" dirty="0"/>
          </a:p>
          <a:p>
            <a:pPr lvl="1"/>
            <a:r>
              <a:rPr lang="et-EE" sz="2600" dirty="0"/>
              <a:t>Õhksoojuspumba </a:t>
            </a:r>
            <a:r>
              <a:rPr lang="et-EE" sz="2600" dirty="0" err="1"/>
              <a:t>siseseade</a:t>
            </a:r>
            <a:r>
              <a:rPr lang="et-EE" sz="2600" dirty="0"/>
              <a:t> paigaldatakse võimalikult suurde ja takistusteta juurdepääsetavasse ruumi</a:t>
            </a:r>
          </a:p>
          <a:p>
            <a:pPr lvl="2"/>
            <a:r>
              <a:rPr lang="fi-FI" dirty="0" err="1"/>
              <a:t>Muud</a:t>
            </a:r>
            <a:r>
              <a:rPr lang="fi-FI" dirty="0"/>
              <a:t> </a:t>
            </a:r>
            <a:r>
              <a:rPr lang="fi-FI" dirty="0" err="1"/>
              <a:t>kütteseadmed</a:t>
            </a:r>
            <a:r>
              <a:rPr lang="fi-FI" dirty="0"/>
              <a:t> </a:t>
            </a:r>
            <a:r>
              <a:rPr lang="fi-FI" dirty="0" err="1"/>
              <a:t>peavad</a:t>
            </a:r>
            <a:r>
              <a:rPr lang="fi-FI" dirty="0"/>
              <a:t> olema </a:t>
            </a:r>
            <a:r>
              <a:rPr lang="et-EE" dirty="0"/>
              <a:t>reguleeritud </a:t>
            </a:r>
            <a:r>
              <a:rPr lang="fi-FI" dirty="0" err="1"/>
              <a:t>siseseadme</a:t>
            </a:r>
            <a:r>
              <a:rPr lang="fi-FI" dirty="0"/>
              <a:t> </a:t>
            </a:r>
            <a:r>
              <a:rPr lang="fi-FI" dirty="0" err="1"/>
              <a:t>vahemikus</a:t>
            </a:r>
            <a:r>
              <a:rPr lang="fi-FI" dirty="0"/>
              <a:t> </a:t>
            </a:r>
            <a:r>
              <a:rPr lang="fi-FI" dirty="0" err="1"/>
              <a:t>madalamal</a:t>
            </a:r>
            <a:r>
              <a:rPr lang="et-EE" dirty="0"/>
              <a:t>e </a:t>
            </a:r>
            <a:r>
              <a:rPr lang="fi-FI" dirty="0" err="1"/>
              <a:t>temperatuuril</a:t>
            </a:r>
            <a:r>
              <a:rPr lang="et-EE" dirty="0"/>
              <a:t>e</a:t>
            </a:r>
            <a:r>
              <a:rPr lang="fi-FI" dirty="0"/>
              <a:t>.</a:t>
            </a:r>
          </a:p>
          <a:p>
            <a:pPr lvl="2"/>
            <a:r>
              <a:rPr lang="fi-FI" sz="2100" dirty="0"/>
              <a:t>Ruumis, </a:t>
            </a:r>
            <a:r>
              <a:rPr lang="fi-FI" sz="2100" dirty="0" err="1"/>
              <a:t>kus</a:t>
            </a:r>
            <a:r>
              <a:rPr lang="fi-FI" sz="2100" dirty="0"/>
              <a:t> </a:t>
            </a:r>
            <a:r>
              <a:rPr lang="fi-FI" sz="2100" dirty="0" err="1"/>
              <a:t>õhksoojuspump</a:t>
            </a:r>
            <a:r>
              <a:rPr lang="fi-FI" sz="2100" dirty="0"/>
              <a:t> </a:t>
            </a:r>
            <a:r>
              <a:rPr lang="fi-FI" sz="2100" dirty="0" err="1"/>
              <a:t>asub</a:t>
            </a:r>
            <a:r>
              <a:rPr lang="fi-FI" sz="2100" dirty="0"/>
              <a:t>, </a:t>
            </a:r>
            <a:r>
              <a:rPr lang="fi-FI" sz="2100" dirty="0" err="1"/>
              <a:t>hoitakse</a:t>
            </a:r>
            <a:r>
              <a:rPr lang="fi-FI" sz="2100" dirty="0"/>
              <a:t> </a:t>
            </a:r>
            <a:r>
              <a:rPr lang="fi-FI" sz="2100" dirty="0" err="1"/>
              <a:t>kõrgemat</a:t>
            </a:r>
            <a:r>
              <a:rPr lang="fi-FI" sz="2100" dirty="0"/>
              <a:t> temperatuuri </a:t>
            </a:r>
            <a:r>
              <a:rPr lang="fi-FI" sz="2100" dirty="0" err="1"/>
              <a:t>kui</a:t>
            </a:r>
            <a:r>
              <a:rPr lang="fi-FI" sz="2100" dirty="0"/>
              <a:t> </a:t>
            </a:r>
            <a:r>
              <a:rPr lang="fi-FI" sz="2100" dirty="0" err="1"/>
              <a:t>teistes</a:t>
            </a:r>
            <a:r>
              <a:rPr lang="fi-FI" sz="2100" dirty="0"/>
              <a:t> </a:t>
            </a:r>
            <a:r>
              <a:rPr lang="fi-FI" sz="2100" dirty="0" err="1"/>
              <a:t>ruumides</a:t>
            </a:r>
            <a:r>
              <a:rPr lang="fi-FI" sz="2100" dirty="0"/>
              <a:t>. Se</a:t>
            </a:r>
            <a:r>
              <a:rPr lang="et-EE" sz="2100" dirty="0" err="1"/>
              <a:t>llega</a:t>
            </a:r>
            <a:r>
              <a:rPr lang="fi-FI" sz="2100" dirty="0"/>
              <a:t> </a:t>
            </a:r>
            <a:r>
              <a:rPr lang="fi-FI" sz="2100" dirty="0" err="1"/>
              <a:t>suundub</a:t>
            </a:r>
            <a:r>
              <a:rPr lang="fi-FI" sz="2100" dirty="0"/>
              <a:t> </a:t>
            </a:r>
            <a:r>
              <a:rPr lang="fi-FI" sz="2100" dirty="0" err="1"/>
              <a:t>soe</a:t>
            </a:r>
            <a:r>
              <a:rPr lang="fi-FI" sz="2100" dirty="0"/>
              <a:t> </a:t>
            </a:r>
            <a:r>
              <a:rPr lang="fi-FI" sz="2100" dirty="0" err="1"/>
              <a:t>õhk</a:t>
            </a:r>
            <a:r>
              <a:rPr lang="fi-FI" sz="2100" dirty="0"/>
              <a:t> </a:t>
            </a:r>
            <a:r>
              <a:rPr lang="et-EE" sz="2100" dirty="0"/>
              <a:t>ka </a:t>
            </a:r>
            <a:r>
              <a:rPr lang="fi-FI" sz="2100" dirty="0" err="1"/>
              <a:t>teistesse</a:t>
            </a:r>
            <a:r>
              <a:rPr lang="fi-FI" sz="2100" dirty="0"/>
              <a:t> </a:t>
            </a:r>
            <a:r>
              <a:rPr lang="fi-FI" sz="2100" dirty="0" err="1"/>
              <a:t>ruumidesse</a:t>
            </a:r>
            <a:r>
              <a:rPr lang="fi-FI" sz="2100" dirty="0"/>
              <a:t>.</a:t>
            </a:r>
            <a:endParaRPr lang="et-EE" sz="2100" dirty="0"/>
          </a:p>
          <a:p>
            <a:pPr lvl="1"/>
            <a:r>
              <a:rPr lang="fi-FI" sz="2600" dirty="0"/>
              <a:t>Kolme </a:t>
            </a:r>
            <a:r>
              <a:rPr lang="fi-FI" sz="2600" dirty="0" err="1"/>
              <a:t>soojusallika</a:t>
            </a:r>
            <a:r>
              <a:rPr lang="fi-FI" sz="2600" dirty="0"/>
              <a:t> </a:t>
            </a:r>
            <a:r>
              <a:rPr lang="et-EE" sz="2600" dirty="0"/>
              <a:t>samaaegne</a:t>
            </a:r>
            <a:r>
              <a:rPr lang="fi-FI" sz="2600" dirty="0"/>
              <a:t> </a:t>
            </a:r>
            <a:r>
              <a:rPr lang="et-EE" sz="2600" dirty="0"/>
              <a:t>reguleerimine</a:t>
            </a:r>
            <a:r>
              <a:rPr lang="fi-FI" sz="2600" dirty="0"/>
              <a:t> </a:t>
            </a:r>
            <a:r>
              <a:rPr lang="fi-FI" sz="2600" dirty="0" err="1"/>
              <a:t>opti</a:t>
            </a:r>
            <a:r>
              <a:rPr lang="et-EE" sz="2600" dirty="0" err="1"/>
              <a:t>mumini</a:t>
            </a:r>
            <a:r>
              <a:rPr lang="et-EE" sz="2600" dirty="0"/>
              <a:t> </a:t>
            </a:r>
            <a:r>
              <a:rPr lang="fi-FI" sz="2600" dirty="0"/>
              <a:t>on </a:t>
            </a:r>
            <a:r>
              <a:rPr lang="fi-FI" sz="2600" dirty="0" err="1"/>
              <a:t>väga</a:t>
            </a:r>
            <a:r>
              <a:rPr lang="fi-FI" sz="2600" dirty="0"/>
              <a:t> </a:t>
            </a:r>
            <a:r>
              <a:rPr lang="fi-FI" sz="2600" dirty="0" err="1"/>
              <a:t>keeruline</a:t>
            </a:r>
            <a:endParaRPr lang="et-EE" sz="2600" dirty="0"/>
          </a:p>
          <a:p>
            <a:pPr lvl="1"/>
            <a:r>
              <a:rPr lang="fi-FI" sz="2600" dirty="0" err="1"/>
              <a:t>Seadistuste</a:t>
            </a:r>
            <a:r>
              <a:rPr lang="fi-FI" sz="2600" dirty="0"/>
              <a:t> </a:t>
            </a:r>
            <a:r>
              <a:rPr lang="fi-FI" sz="2600" dirty="0" err="1"/>
              <a:t>õigsust</a:t>
            </a:r>
            <a:r>
              <a:rPr lang="fi-FI" sz="2600" dirty="0"/>
              <a:t> </a:t>
            </a:r>
            <a:r>
              <a:rPr lang="fi-FI" sz="2600" dirty="0" err="1"/>
              <a:t>tuleb</a:t>
            </a:r>
            <a:r>
              <a:rPr lang="fi-FI" sz="2600" dirty="0"/>
              <a:t> </a:t>
            </a:r>
            <a:r>
              <a:rPr lang="fi-FI" sz="2600" dirty="0" err="1"/>
              <a:t>testida</a:t>
            </a:r>
            <a:r>
              <a:rPr lang="fi-FI" sz="2600" dirty="0"/>
              <a:t> nii </a:t>
            </a:r>
            <a:r>
              <a:rPr lang="fi-FI" sz="2600" dirty="0" err="1"/>
              <a:t>külmal</a:t>
            </a:r>
            <a:r>
              <a:rPr lang="fi-FI" sz="2600" dirty="0"/>
              <a:t> </a:t>
            </a:r>
            <a:r>
              <a:rPr lang="fi-FI" sz="2600" dirty="0" err="1"/>
              <a:t>kui</a:t>
            </a:r>
            <a:r>
              <a:rPr lang="fi-FI" sz="2600" dirty="0"/>
              <a:t> ka </a:t>
            </a:r>
            <a:r>
              <a:rPr lang="fi-FI" sz="2600" dirty="0" err="1"/>
              <a:t>soojal</a:t>
            </a:r>
            <a:r>
              <a:rPr lang="fi-FI" sz="2600" dirty="0"/>
              <a:t> </a:t>
            </a:r>
            <a:r>
              <a:rPr lang="fi-FI" sz="2600" dirty="0" err="1"/>
              <a:t>aastaajal</a:t>
            </a:r>
            <a:r>
              <a:rPr lang="fi-FI" sz="2600" dirty="0"/>
              <a:t>.</a:t>
            </a:r>
            <a:endParaRPr lang="et-EE" sz="2600" dirty="0"/>
          </a:p>
        </p:txBody>
      </p:sp>
    </p:spTree>
    <p:extLst>
      <p:ext uri="{BB962C8B-B14F-4D97-AF65-F5344CB8AC3E}">
        <p14:creationId xmlns:p14="http://schemas.microsoft.com/office/powerpoint/2010/main" val="21995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Päikeseküte aastast </a:t>
            </a:r>
            <a:r>
              <a:rPr lang="fi-FI" dirty="0"/>
              <a:t>1985</a:t>
            </a:r>
          </a:p>
        </p:txBody>
      </p:sp>
      <p:pic>
        <p:nvPicPr>
          <p:cNvPr id="1026" name="Picture 2" descr="S:\91204_BEEP\Valokuvat\Vartio aurinkolämpö\P831000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8313" y="1275157"/>
            <a:ext cx="4410604" cy="199471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S:\91204_BEEP\Valokuvat\Vartio aurinkolämpö\P831000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96505" y="3267421"/>
            <a:ext cx="2682754" cy="253806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S:\91204_BEEP\Valokuvat\Vartio aurinkolämpö\P831000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8313" y="3263532"/>
            <a:ext cx="1728192" cy="254195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091764" y="1258063"/>
            <a:ext cx="3802854" cy="3600986"/>
          </a:xfrm>
          <a:prstGeom prst="rect">
            <a:avLst/>
          </a:prstGeom>
        </p:spPr>
        <p:txBody>
          <a:bodyPr wrap="square">
            <a:spAutoFit/>
          </a:bodyPr>
          <a:lstStyle/>
          <a:p>
            <a:pPr indent="-184150"/>
            <a:r>
              <a:rPr lang="fi-FI" sz="2200" b="1" dirty="0" err="1"/>
              <a:t>Päikesekollektorid</a:t>
            </a:r>
            <a:r>
              <a:rPr lang="fi-FI" sz="2200" b="1" dirty="0"/>
              <a:t> </a:t>
            </a:r>
            <a:r>
              <a:rPr lang="fi-FI" sz="2200" b="1" dirty="0" err="1"/>
              <a:t>peavad</a:t>
            </a:r>
            <a:r>
              <a:rPr lang="fi-FI" sz="2200" b="1" dirty="0"/>
              <a:t> </a:t>
            </a:r>
            <a:r>
              <a:rPr lang="fi-FI" sz="2200" b="1" dirty="0" err="1"/>
              <a:t>arvestama</a:t>
            </a:r>
            <a:r>
              <a:rPr lang="fi-FI" sz="2200" b="1" dirty="0"/>
              <a:t> </a:t>
            </a:r>
            <a:r>
              <a:rPr lang="fi-FI" sz="2200" b="1" dirty="0" err="1"/>
              <a:t>suurte</a:t>
            </a:r>
            <a:r>
              <a:rPr lang="fi-FI" sz="2200" b="1" dirty="0"/>
              <a:t> </a:t>
            </a:r>
            <a:r>
              <a:rPr lang="fi-FI" sz="2200" b="1" dirty="0" err="1"/>
              <a:t>temperatuurikõikumistega</a:t>
            </a:r>
            <a:endParaRPr lang="et-EE" sz="2200" b="1" dirty="0"/>
          </a:p>
          <a:p>
            <a:pPr marL="342900" indent="-342900">
              <a:buFont typeface="Arial" panose="020B0604020202020204" pitchFamily="34" charset="0"/>
              <a:buChar char="•"/>
            </a:pPr>
            <a:r>
              <a:rPr lang="fi-FI" dirty="0" err="1"/>
              <a:t>Termilised</a:t>
            </a:r>
            <a:r>
              <a:rPr lang="fi-FI" dirty="0"/>
              <a:t> </a:t>
            </a:r>
            <a:r>
              <a:rPr lang="fi-FI" dirty="0" err="1"/>
              <a:t>liikumised</a:t>
            </a:r>
            <a:r>
              <a:rPr lang="fi-FI" dirty="0"/>
              <a:t> </a:t>
            </a:r>
            <a:r>
              <a:rPr lang="fi-FI" dirty="0" err="1"/>
              <a:t>kinnitusdetailides</a:t>
            </a:r>
            <a:r>
              <a:rPr lang="fi-FI" dirty="0"/>
              <a:t>, </a:t>
            </a:r>
            <a:r>
              <a:rPr lang="fi-FI" dirty="0" err="1"/>
              <a:t>õmblustes</a:t>
            </a:r>
            <a:r>
              <a:rPr lang="fi-FI" dirty="0"/>
              <a:t> ja </a:t>
            </a:r>
            <a:r>
              <a:rPr lang="fi-FI" dirty="0" err="1"/>
              <a:t>läbiviikudes</a:t>
            </a:r>
            <a:r>
              <a:rPr lang="et-EE" dirty="0"/>
              <a:t> </a:t>
            </a:r>
          </a:p>
          <a:p>
            <a:pPr marL="342900" indent="-342900">
              <a:buFont typeface="Arial" panose="020B0604020202020204" pitchFamily="34" charset="0"/>
              <a:buChar char="•"/>
            </a:pPr>
            <a:r>
              <a:rPr lang="et-EE" dirty="0"/>
              <a:t>termilised liikumised torudes</a:t>
            </a:r>
          </a:p>
          <a:p>
            <a:pPr marL="342900" indent="-342900">
              <a:buFont typeface="Arial" panose="020B0604020202020204" pitchFamily="34" charset="0"/>
              <a:buChar char="•"/>
            </a:pPr>
            <a:r>
              <a:rPr lang="fi-FI" dirty="0" err="1"/>
              <a:t>vedeliku</a:t>
            </a:r>
            <a:r>
              <a:rPr lang="fi-FI" dirty="0"/>
              <a:t> </a:t>
            </a:r>
            <a:r>
              <a:rPr lang="fi-FI" dirty="0" err="1"/>
              <a:t>keemine</a:t>
            </a:r>
            <a:r>
              <a:rPr lang="fi-FI" dirty="0"/>
              <a:t> ja </a:t>
            </a:r>
            <a:r>
              <a:rPr lang="fi-FI" dirty="0" err="1"/>
              <a:t>auru</a:t>
            </a:r>
            <a:r>
              <a:rPr lang="et-EE" dirty="0" err="1"/>
              <a:t>stu</a:t>
            </a:r>
            <a:r>
              <a:rPr lang="fi-FI" dirty="0" err="1"/>
              <a:t>mine</a:t>
            </a:r>
            <a:r>
              <a:rPr lang="et-EE" dirty="0"/>
              <a:t> </a:t>
            </a:r>
          </a:p>
          <a:p>
            <a:pPr marL="342900" indent="-342900">
              <a:buFont typeface="Arial" panose="020B0604020202020204" pitchFamily="34" charset="0"/>
              <a:buChar char="•"/>
            </a:pPr>
            <a:r>
              <a:rPr lang="fi-FI" dirty="0" err="1"/>
              <a:t>ülekuumenemise</a:t>
            </a:r>
            <a:r>
              <a:rPr lang="fi-FI" dirty="0"/>
              <a:t> ja </a:t>
            </a:r>
            <a:r>
              <a:rPr lang="fi-FI" dirty="0" err="1"/>
              <a:t>tulekahju</a:t>
            </a:r>
            <a:r>
              <a:rPr lang="fi-FI" dirty="0"/>
              <a:t> </a:t>
            </a:r>
            <a:r>
              <a:rPr lang="fi-FI" dirty="0" err="1"/>
              <a:t>oht</a:t>
            </a:r>
            <a:r>
              <a:rPr lang="et-EE" dirty="0"/>
              <a:t> </a:t>
            </a:r>
          </a:p>
          <a:p>
            <a:pPr marL="342900" indent="-342900">
              <a:buFont typeface="Arial" panose="020B0604020202020204" pitchFamily="34" charset="0"/>
              <a:buChar char="•"/>
            </a:pPr>
            <a:r>
              <a:rPr lang="fi-FI" dirty="0" err="1"/>
              <a:t>isolatsioon</a:t>
            </a:r>
            <a:r>
              <a:rPr lang="et-EE" dirty="0"/>
              <a:t>id</a:t>
            </a:r>
            <a:r>
              <a:rPr lang="fi-FI" dirty="0"/>
              <a:t> ja </a:t>
            </a:r>
            <a:r>
              <a:rPr lang="fi-FI" dirty="0" err="1"/>
              <a:t>tihendid</a:t>
            </a:r>
            <a:r>
              <a:rPr lang="fi-FI" dirty="0"/>
              <a:t>.</a:t>
            </a:r>
            <a:r>
              <a:rPr lang="et-EE" dirty="0"/>
              <a:t> </a:t>
            </a:r>
            <a:endParaRPr lang="fi-FI" dirty="0"/>
          </a:p>
        </p:txBody>
      </p:sp>
    </p:spTree>
    <p:extLst>
      <p:ext uri="{BB962C8B-B14F-4D97-AF65-F5344CB8AC3E}">
        <p14:creationId xmlns:p14="http://schemas.microsoft.com/office/powerpoint/2010/main" val="13908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a:t>Sis</a:t>
            </a:r>
            <a:r>
              <a:rPr lang="et-EE" dirty="0" err="1"/>
              <a:t>ukord</a:t>
            </a:r>
            <a:endParaRPr lang="fi-FI" dirty="0"/>
          </a:p>
        </p:txBody>
      </p:sp>
      <p:sp>
        <p:nvSpPr>
          <p:cNvPr id="3" name="Content Placeholder 2">
            <a:extLst>
              <a:ext uri="{FF2B5EF4-FFF2-40B4-BE49-F238E27FC236}">
                <a16:creationId xmlns:a16="http://schemas.microsoft.com/office/drawing/2014/main" id="{92798555-B0A4-40FF-9D29-AD11E8A010C5}"/>
              </a:ext>
            </a:extLst>
          </p:cNvPr>
          <p:cNvSpPr>
            <a:spLocks noGrp="1"/>
          </p:cNvSpPr>
          <p:nvPr>
            <p:ph idx="1"/>
          </p:nvPr>
        </p:nvSpPr>
        <p:spPr/>
        <p:txBody>
          <a:bodyPr/>
          <a:lstStyle/>
          <a:p>
            <a:r>
              <a:rPr lang="et-EE" dirty="0"/>
              <a:t>Ventilatsioon ja </a:t>
            </a:r>
            <a:r>
              <a:rPr lang="et-EE" dirty="0" err="1"/>
              <a:t>sisekliima</a:t>
            </a:r>
            <a:endParaRPr lang="fi-FI" dirty="0"/>
          </a:p>
          <a:p>
            <a:r>
              <a:rPr lang="et-EE" dirty="0"/>
              <a:t>Küte</a:t>
            </a:r>
            <a:endParaRPr lang="fi-FI" dirty="0"/>
          </a:p>
          <a:p>
            <a:r>
              <a:rPr lang="et-EE" dirty="0"/>
              <a:t>Tehnosüsteemide hooldus</a:t>
            </a:r>
            <a:endParaRPr lang="fi-FI" dirty="0"/>
          </a:p>
          <a:p>
            <a:r>
              <a:rPr lang="fi-FI" dirty="0"/>
              <a:t>T</a:t>
            </a:r>
            <a:r>
              <a:rPr lang="et-EE" dirty="0" err="1"/>
              <a:t>ehnosüsteemide</a:t>
            </a:r>
            <a:r>
              <a:rPr lang="et-EE" dirty="0"/>
              <a:t> energiaremont</a:t>
            </a:r>
            <a:br>
              <a:rPr lang="fi-FI" dirty="0"/>
            </a:br>
            <a:endParaRPr lang="fi-FI" dirty="0"/>
          </a:p>
        </p:txBody>
      </p:sp>
    </p:spTree>
    <p:extLst>
      <p:ext uri="{BB962C8B-B14F-4D97-AF65-F5344CB8AC3E}">
        <p14:creationId xmlns:p14="http://schemas.microsoft.com/office/powerpoint/2010/main" val="355728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91" y="273050"/>
            <a:ext cx="3348182" cy="696768"/>
          </a:xfrm>
        </p:spPr>
        <p:txBody>
          <a:bodyPr/>
          <a:lstStyle/>
          <a:p>
            <a:pPr marL="0" indent="0"/>
            <a:r>
              <a:rPr lang="et-EE" dirty="0"/>
              <a:t>Soojusjaotus</a:t>
            </a:r>
            <a:endParaRPr lang="fi-FI" dirty="0"/>
          </a:p>
        </p:txBody>
      </p:sp>
      <p:sp>
        <p:nvSpPr>
          <p:cNvPr id="3" name="Content Placeholder 2"/>
          <p:cNvSpPr>
            <a:spLocks noGrp="1"/>
          </p:cNvSpPr>
          <p:nvPr>
            <p:ph idx="1"/>
          </p:nvPr>
        </p:nvSpPr>
        <p:spPr>
          <a:xfrm>
            <a:off x="438727" y="2001083"/>
            <a:ext cx="8229600" cy="4284697"/>
          </a:xfrm>
        </p:spPr>
        <p:txBody>
          <a:bodyPr>
            <a:noAutofit/>
          </a:bodyPr>
          <a:lstStyle/>
          <a:p>
            <a:pPr marL="266700" lvl="1" indent="-266700"/>
            <a:r>
              <a:rPr lang="fi-FI" sz="1600" dirty="0" err="1"/>
              <a:t>Soojusjaotuse</a:t>
            </a:r>
            <a:r>
              <a:rPr lang="fi-FI" sz="1600" dirty="0"/>
              <a:t> </a:t>
            </a:r>
            <a:r>
              <a:rPr lang="fi-FI" sz="1600" dirty="0" err="1"/>
              <a:t>eelreguleerimisel</a:t>
            </a:r>
            <a:r>
              <a:rPr lang="fi-FI" sz="1600" dirty="0"/>
              <a:t> </a:t>
            </a:r>
            <a:r>
              <a:rPr lang="fi-FI" sz="1600" dirty="0" err="1"/>
              <a:t>tuleb</a:t>
            </a:r>
            <a:r>
              <a:rPr lang="fi-FI" sz="1600" dirty="0"/>
              <a:t> </a:t>
            </a:r>
            <a:r>
              <a:rPr lang="fi-FI" sz="1600" dirty="0" err="1"/>
              <a:t>arvestada</a:t>
            </a:r>
            <a:r>
              <a:rPr lang="fi-FI" sz="1600" dirty="0"/>
              <a:t> </a:t>
            </a:r>
            <a:r>
              <a:rPr lang="fi-FI" sz="1600" dirty="0" err="1"/>
              <a:t>sellega</a:t>
            </a:r>
            <a:r>
              <a:rPr lang="fi-FI" sz="1600" dirty="0"/>
              <a:t>, et </a:t>
            </a:r>
            <a:r>
              <a:rPr lang="fi-FI" sz="1600" dirty="0" err="1"/>
              <a:t>nurgatoad</a:t>
            </a:r>
            <a:r>
              <a:rPr lang="fi-FI" sz="1600" dirty="0"/>
              <a:t> ja </a:t>
            </a:r>
            <a:r>
              <a:rPr lang="fi-FI" sz="1600" dirty="0" err="1"/>
              <a:t>alumised</a:t>
            </a:r>
            <a:r>
              <a:rPr lang="fi-FI" sz="1600" dirty="0"/>
              <a:t> </a:t>
            </a:r>
            <a:r>
              <a:rPr lang="et-EE" sz="1600" dirty="0"/>
              <a:t>korrused</a:t>
            </a:r>
            <a:r>
              <a:rPr lang="fi-FI" sz="1600" dirty="0"/>
              <a:t> </a:t>
            </a:r>
            <a:r>
              <a:rPr lang="fi-FI" sz="1600" dirty="0" err="1"/>
              <a:t>vajavad</a:t>
            </a:r>
            <a:r>
              <a:rPr lang="fi-FI" sz="1600" dirty="0"/>
              <a:t> </a:t>
            </a:r>
            <a:r>
              <a:rPr lang="fi-FI" sz="1600" dirty="0" err="1"/>
              <a:t>rohkem</a:t>
            </a:r>
            <a:r>
              <a:rPr lang="fi-FI" sz="1600" dirty="0"/>
              <a:t> </a:t>
            </a:r>
            <a:r>
              <a:rPr lang="fi-FI" sz="1600" dirty="0" err="1"/>
              <a:t>kütmist</a:t>
            </a:r>
            <a:r>
              <a:rPr lang="fi-FI" sz="1600" dirty="0"/>
              <a:t>. </a:t>
            </a:r>
            <a:r>
              <a:rPr lang="fi-FI" sz="1600" dirty="0" err="1"/>
              <a:t>Arvesse</a:t>
            </a:r>
            <a:r>
              <a:rPr lang="fi-FI" sz="1600" dirty="0"/>
              <a:t> </a:t>
            </a:r>
            <a:r>
              <a:rPr lang="fi-FI" sz="1600" dirty="0" err="1"/>
              <a:t>tuleb</a:t>
            </a:r>
            <a:r>
              <a:rPr lang="fi-FI" sz="1600" dirty="0"/>
              <a:t> </a:t>
            </a:r>
            <a:r>
              <a:rPr lang="fi-FI" sz="1600" dirty="0" err="1"/>
              <a:t>võtta</a:t>
            </a:r>
            <a:r>
              <a:rPr lang="fi-FI" sz="1600" dirty="0"/>
              <a:t> ka </a:t>
            </a:r>
            <a:r>
              <a:rPr lang="fi-FI" sz="1600" dirty="0" err="1"/>
              <a:t>soojuskoormusi</a:t>
            </a:r>
            <a:r>
              <a:rPr lang="fi-FI" sz="1600" dirty="0"/>
              <a:t>, </a:t>
            </a:r>
            <a:r>
              <a:rPr lang="fi-FI" sz="1600" dirty="0" err="1"/>
              <a:t>näiteks</a:t>
            </a:r>
            <a:r>
              <a:rPr lang="fi-FI" sz="1600" dirty="0"/>
              <a:t> </a:t>
            </a:r>
            <a:r>
              <a:rPr lang="fi-FI" sz="1600" dirty="0" err="1"/>
              <a:t>päikesekiirgust</a:t>
            </a:r>
            <a:r>
              <a:rPr lang="fi-FI" sz="1600" dirty="0"/>
              <a:t> ja </a:t>
            </a:r>
            <a:r>
              <a:rPr lang="fi-FI" sz="1600" dirty="0" err="1"/>
              <a:t>konstruktsioonide</a:t>
            </a:r>
            <a:r>
              <a:rPr lang="fi-FI" sz="1600" dirty="0"/>
              <a:t> </a:t>
            </a:r>
            <a:r>
              <a:rPr lang="et-EE" sz="1600" dirty="0"/>
              <a:t>soojussalvestusvõimest</a:t>
            </a:r>
            <a:r>
              <a:rPr lang="fi-FI" sz="1600" dirty="0"/>
              <a:t> </a:t>
            </a:r>
            <a:r>
              <a:rPr lang="fi-FI" sz="1600" dirty="0" err="1"/>
              <a:t>tingitud</a:t>
            </a:r>
            <a:r>
              <a:rPr lang="fi-FI" sz="1600" dirty="0"/>
              <a:t> </a:t>
            </a:r>
            <a:r>
              <a:rPr lang="fi-FI" sz="1600" dirty="0" err="1"/>
              <a:t>viivitusi</a:t>
            </a:r>
            <a:r>
              <a:rPr lang="fi-FI" sz="1600" dirty="0"/>
              <a:t>.</a:t>
            </a:r>
            <a:endParaRPr lang="et-EE" sz="1600" dirty="0"/>
          </a:p>
          <a:p>
            <a:r>
              <a:rPr lang="fi-FI" sz="1600" dirty="0" err="1"/>
              <a:t>Madala</a:t>
            </a:r>
            <a:r>
              <a:rPr lang="fi-FI" sz="1600" dirty="0"/>
              <a:t> </a:t>
            </a:r>
            <a:r>
              <a:rPr lang="fi-FI" sz="1600" dirty="0" err="1"/>
              <a:t>energiatarbega</a:t>
            </a:r>
            <a:r>
              <a:rPr lang="fi-FI" sz="1600" dirty="0"/>
              <a:t> majades </a:t>
            </a:r>
            <a:r>
              <a:rPr lang="fi-FI" sz="1600" dirty="0" err="1"/>
              <a:t>mõjutab</a:t>
            </a:r>
            <a:r>
              <a:rPr lang="fi-FI" sz="1600" dirty="0"/>
              <a:t> </a:t>
            </a:r>
            <a:r>
              <a:rPr lang="fi-FI" sz="1600" dirty="0" err="1"/>
              <a:t>sisemise</a:t>
            </a:r>
            <a:r>
              <a:rPr lang="fi-FI" sz="1600" dirty="0"/>
              <a:t> </a:t>
            </a:r>
            <a:r>
              <a:rPr lang="fi-FI" sz="1600" dirty="0" err="1"/>
              <a:t>soojuskoormuse</a:t>
            </a:r>
            <a:r>
              <a:rPr lang="fi-FI" sz="1600" dirty="0"/>
              <a:t> </a:t>
            </a:r>
            <a:r>
              <a:rPr lang="fi-FI" sz="1600" dirty="0" err="1"/>
              <a:t>varieerumine</a:t>
            </a:r>
            <a:r>
              <a:rPr lang="fi-FI" sz="1600" dirty="0"/>
              <a:t> </a:t>
            </a:r>
            <a:r>
              <a:rPr lang="fi-FI" sz="1600" dirty="0" err="1"/>
              <a:t>soojusvajadust</a:t>
            </a:r>
            <a:r>
              <a:rPr lang="fi-FI" sz="1600" dirty="0"/>
              <a:t> palju ja </a:t>
            </a:r>
            <a:r>
              <a:rPr lang="fi-FI" sz="1600" dirty="0" err="1"/>
              <a:t>kiiresti</a:t>
            </a:r>
            <a:r>
              <a:rPr lang="fi-FI" sz="1600" dirty="0"/>
              <a:t>. Välistemperatuuri </a:t>
            </a:r>
            <a:r>
              <a:rPr lang="fi-FI" sz="1600" dirty="0" err="1"/>
              <a:t>kõikumise</a:t>
            </a:r>
            <a:r>
              <a:rPr lang="et-EE" sz="1600" dirty="0"/>
              <a:t> mõju</a:t>
            </a:r>
            <a:r>
              <a:rPr lang="fi-FI" sz="1600" dirty="0"/>
              <a:t> on väike ja </a:t>
            </a:r>
            <a:r>
              <a:rPr lang="fi-FI" sz="1600" dirty="0" err="1"/>
              <a:t>aeglane</a:t>
            </a:r>
            <a:r>
              <a:rPr lang="et-EE" sz="1600" dirty="0"/>
              <a:t>.</a:t>
            </a:r>
          </a:p>
          <a:p>
            <a:r>
              <a:rPr lang="fi-FI" sz="1600" dirty="0" err="1"/>
              <a:t>Radiaatori</a:t>
            </a:r>
            <a:r>
              <a:rPr lang="fi-FI" sz="1600" dirty="0"/>
              <a:t> </a:t>
            </a:r>
            <a:r>
              <a:rPr lang="fi-FI" sz="1600" dirty="0" err="1"/>
              <a:t>kuumutamist</a:t>
            </a:r>
            <a:r>
              <a:rPr lang="fi-FI" sz="1600" dirty="0"/>
              <a:t> on </a:t>
            </a:r>
            <a:r>
              <a:rPr lang="fi-FI" sz="1600" dirty="0" err="1"/>
              <a:t>lihtne</a:t>
            </a:r>
            <a:r>
              <a:rPr lang="fi-FI" sz="1600" dirty="0"/>
              <a:t> </a:t>
            </a:r>
            <a:r>
              <a:rPr lang="fi-FI" sz="1600" dirty="0" err="1"/>
              <a:t>reguleerida</a:t>
            </a:r>
            <a:r>
              <a:rPr lang="fi-FI" sz="1600" dirty="0"/>
              <a:t>, </a:t>
            </a:r>
            <a:r>
              <a:rPr lang="fi-FI" sz="1600" dirty="0" err="1"/>
              <a:t>kuid</a:t>
            </a:r>
            <a:r>
              <a:rPr lang="fi-FI" sz="1600" dirty="0"/>
              <a:t> </a:t>
            </a:r>
            <a:r>
              <a:rPr lang="fi-FI" sz="1600" dirty="0" err="1"/>
              <a:t>see</a:t>
            </a:r>
            <a:r>
              <a:rPr lang="fi-FI" sz="1600" dirty="0"/>
              <a:t> </a:t>
            </a:r>
            <a:r>
              <a:rPr lang="fi-FI" sz="1600" dirty="0" err="1"/>
              <a:t>nõuab</a:t>
            </a:r>
            <a:r>
              <a:rPr lang="fi-FI" sz="1600" dirty="0"/>
              <a:t> </a:t>
            </a:r>
            <a:r>
              <a:rPr lang="fi-FI" sz="1600" dirty="0" err="1"/>
              <a:t>suhteliselt</a:t>
            </a:r>
            <a:r>
              <a:rPr lang="fi-FI" sz="1600" dirty="0"/>
              <a:t> </a:t>
            </a:r>
            <a:r>
              <a:rPr lang="fi-FI" sz="1600" dirty="0" err="1"/>
              <a:t>kõrge</a:t>
            </a:r>
            <a:r>
              <a:rPr lang="et-EE" sz="1600" dirty="0"/>
              <a:t>temparatuurist </a:t>
            </a:r>
            <a:r>
              <a:rPr lang="fi-FI" sz="1600" dirty="0" err="1"/>
              <a:t>küttevett</a:t>
            </a:r>
            <a:r>
              <a:rPr lang="fi-FI" sz="1600" dirty="0"/>
              <a:t>.</a:t>
            </a:r>
            <a:r>
              <a:rPr lang="et-EE" sz="1600" dirty="0"/>
              <a:t> </a:t>
            </a:r>
          </a:p>
          <a:p>
            <a:r>
              <a:rPr lang="et-EE" sz="1600" dirty="0"/>
              <a:t>Põrandaküte annab madalal temperatuuril palju soojusenergiat ja soojustunnet, kuid aeglane juhtimine võib põhjustada ülekuumenemist.</a:t>
            </a:r>
          </a:p>
          <a:p>
            <a:r>
              <a:rPr lang="fi-FI" sz="1600" dirty="0" err="1"/>
              <a:t>Soojustorude</a:t>
            </a:r>
            <a:r>
              <a:rPr lang="fi-FI" sz="1600" dirty="0"/>
              <a:t> ja </a:t>
            </a:r>
            <a:r>
              <a:rPr lang="fi-FI" sz="1600" dirty="0" err="1"/>
              <a:t>sooja</a:t>
            </a:r>
            <a:r>
              <a:rPr lang="fi-FI" sz="1600" dirty="0"/>
              <a:t> </a:t>
            </a:r>
            <a:r>
              <a:rPr lang="fi-FI" sz="1600" dirty="0" err="1"/>
              <a:t>tsirkulatsiooniga</a:t>
            </a:r>
            <a:r>
              <a:rPr lang="fi-FI" sz="1600" dirty="0"/>
              <a:t> </a:t>
            </a:r>
            <a:r>
              <a:rPr lang="fi-FI" sz="1600" dirty="0" err="1"/>
              <a:t>veetorude</a:t>
            </a:r>
            <a:r>
              <a:rPr lang="fi-FI" sz="1600" dirty="0"/>
              <a:t> </a:t>
            </a:r>
            <a:r>
              <a:rPr lang="fi-FI" sz="1600" dirty="0" err="1"/>
              <a:t>isoleerimine</a:t>
            </a:r>
            <a:r>
              <a:rPr lang="fi-FI" sz="1600" dirty="0"/>
              <a:t> on </a:t>
            </a:r>
            <a:r>
              <a:rPr lang="fi-FI" sz="1600" dirty="0" err="1"/>
              <a:t>oluline</a:t>
            </a:r>
            <a:r>
              <a:rPr lang="fi-FI" sz="1600" dirty="0"/>
              <a:t> </a:t>
            </a:r>
            <a:r>
              <a:rPr lang="fi-FI" sz="1600" dirty="0" err="1"/>
              <a:t>ühelt</a:t>
            </a:r>
            <a:r>
              <a:rPr lang="fi-FI" sz="1600" dirty="0"/>
              <a:t> </a:t>
            </a:r>
            <a:r>
              <a:rPr lang="fi-FI" sz="1600" dirty="0" err="1"/>
              <a:t>poolt</a:t>
            </a:r>
            <a:r>
              <a:rPr lang="fi-FI" sz="1600" dirty="0"/>
              <a:t> </a:t>
            </a:r>
            <a:r>
              <a:rPr lang="fi-FI" sz="1600" dirty="0" err="1"/>
              <a:t>soojuskao</a:t>
            </a:r>
            <a:r>
              <a:rPr lang="fi-FI" sz="1600" dirty="0"/>
              <a:t> ja </a:t>
            </a:r>
            <a:r>
              <a:rPr lang="fi-FI" sz="1600" dirty="0" err="1"/>
              <a:t>teiselt</a:t>
            </a:r>
            <a:r>
              <a:rPr lang="fi-FI" sz="1600" dirty="0"/>
              <a:t> </a:t>
            </a:r>
            <a:r>
              <a:rPr lang="fi-FI" sz="1600" dirty="0" err="1"/>
              <a:t>poolt</a:t>
            </a:r>
            <a:r>
              <a:rPr lang="fi-FI" sz="1600" dirty="0"/>
              <a:t> </a:t>
            </a:r>
            <a:r>
              <a:rPr lang="fi-FI" sz="1600" dirty="0" err="1"/>
              <a:t>nende</a:t>
            </a:r>
            <a:r>
              <a:rPr lang="fi-FI" sz="1600" dirty="0"/>
              <a:t> </a:t>
            </a:r>
            <a:r>
              <a:rPr lang="fi-FI" sz="1600" dirty="0" err="1"/>
              <a:t>põhjustatud</a:t>
            </a:r>
            <a:r>
              <a:rPr lang="fi-FI" sz="1600" dirty="0"/>
              <a:t> </a:t>
            </a:r>
            <a:r>
              <a:rPr lang="fi-FI" sz="1600" dirty="0" err="1"/>
              <a:t>soojuskoormuse</a:t>
            </a:r>
            <a:r>
              <a:rPr lang="fi-FI" sz="1600" dirty="0"/>
              <a:t> </a:t>
            </a:r>
            <a:r>
              <a:rPr lang="fi-FI" sz="1600" dirty="0" err="1"/>
              <a:t>tõttu</a:t>
            </a:r>
            <a:r>
              <a:rPr lang="fi-FI" sz="1600" dirty="0"/>
              <a:t>.</a:t>
            </a:r>
            <a:r>
              <a:rPr lang="et-EE" sz="1600" dirty="0"/>
              <a:t> </a:t>
            </a:r>
            <a:endParaRPr lang="fi-FI" sz="1600" dirty="0"/>
          </a:p>
          <a:p>
            <a:r>
              <a:rPr lang="fi-FI" sz="1600" dirty="0" err="1"/>
              <a:t>Arvestage</a:t>
            </a:r>
            <a:r>
              <a:rPr lang="fi-FI" sz="1600" dirty="0"/>
              <a:t> ka temperatuuri, </a:t>
            </a:r>
            <a:r>
              <a:rPr lang="fi-FI" sz="1600" dirty="0" err="1"/>
              <a:t>mugavust</a:t>
            </a:r>
            <a:r>
              <a:rPr lang="fi-FI" sz="1600" dirty="0"/>
              <a:t>, </a:t>
            </a:r>
            <a:r>
              <a:rPr lang="fi-FI" sz="1600" dirty="0" err="1"/>
              <a:t>õhuvoolusid</a:t>
            </a:r>
            <a:r>
              <a:rPr lang="fi-FI" sz="1600" dirty="0"/>
              <a:t>, </a:t>
            </a:r>
            <a:r>
              <a:rPr lang="et-EE" sz="1600" dirty="0"/>
              <a:t>õhu tõmbuse tunnet.</a:t>
            </a:r>
            <a:endParaRPr lang="fi-FI" sz="1600" dirty="0"/>
          </a:p>
          <a:p>
            <a:r>
              <a:rPr lang="fi-FI" sz="1600" dirty="0" err="1"/>
              <a:t>Tõmbe</a:t>
            </a:r>
            <a:r>
              <a:rPr lang="et-EE" sz="1600" dirty="0"/>
              <a:t>tunde</a:t>
            </a:r>
            <a:r>
              <a:rPr lang="fi-FI" sz="1600" dirty="0"/>
              <a:t> ja “</a:t>
            </a:r>
            <a:r>
              <a:rPr lang="fi-FI" sz="1600" dirty="0" err="1"/>
              <a:t>külmakiirguse</a:t>
            </a:r>
            <a:r>
              <a:rPr lang="fi-FI" sz="1600" dirty="0"/>
              <a:t>” </a:t>
            </a:r>
            <a:r>
              <a:rPr lang="fi-FI" sz="1600" dirty="0" err="1"/>
              <a:t>eemaldamisega</a:t>
            </a:r>
            <a:r>
              <a:rPr lang="fi-FI" sz="1600" dirty="0"/>
              <a:t> </a:t>
            </a:r>
            <a:r>
              <a:rPr lang="fi-FI" sz="1600" dirty="0" err="1"/>
              <a:t>saab</a:t>
            </a:r>
            <a:r>
              <a:rPr lang="fi-FI" sz="1600" dirty="0"/>
              <a:t> </a:t>
            </a:r>
            <a:r>
              <a:rPr lang="fi-FI" sz="1600" dirty="0" err="1"/>
              <a:t>kütet</a:t>
            </a:r>
            <a:r>
              <a:rPr lang="fi-FI" sz="1600" dirty="0"/>
              <a:t> </a:t>
            </a:r>
            <a:r>
              <a:rPr lang="fi-FI" sz="1600" dirty="0" err="1"/>
              <a:t>madalamale</a:t>
            </a:r>
            <a:r>
              <a:rPr lang="fi-FI" sz="1600" dirty="0"/>
              <a:t> </a:t>
            </a:r>
            <a:r>
              <a:rPr lang="fi-FI" sz="1600" dirty="0" err="1"/>
              <a:t>reguleerida</a:t>
            </a:r>
            <a:r>
              <a:rPr lang="fi-FI" sz="1600" dirty="0"/>
              <a:t>.</a:t>
            </a:r>
            <a:r>
              <a:rPr lang="et-EE" sz="1600" dirty="0"/>
              <a:t> </a:t>
            </a:r>
          </a:p>
          <a:p>
            <a:r>
              <a:rPr lang="fi-FI" sz="1600" dirty="0"/>
              <a:t>Temperatuuri </a:t>
            </a:r>
            <a:r>
              <a:rPr lang="fi-FI" sz="1600" dirty="0" err="1"/>
              <a:t>langetamine</a:t>
            </a:r>
            <a:r>
              <a:rPr lang="fi-FI" sz="1600" dirty="0"/>
              <a:t> 1 </a:t>
            </a:r>
            <a:r>
              <a:rPr lang="fi-FI" sz="1600" dirty="0" err="1"/>
              <a:t>kraadi</a:t>
            </a:r>
            <a:r>
              <a:rPr lang="fi-FI" sz="1600" dirty="0"/>
              <a:t> </a:t>
            </a:r>
            <a:r>
              <a:rPr lang="fi-FI" sz="1600" dirty="0" err="1"/>
              <a:t>võrra</a:t>
            </a:r>
            <a:r>
              <a:rPr lang="fi-FI" sz="1600" dirty="0"/>
              <a:t> </a:t>
            </a:r>
            <a:r>
              <a:rPr lang="fi-FI" sz="1600" dirty="0" err="1"/>
              <a:t>vähendab</a:t>
            </a:r>
            <a:r>
              <a:rPr lang="fi-FI" sz="1600" dirty="0"/>
              <a:t> </a:t>
            </a:r>
            <a:r>
              <a:rPr lang="fi-FI" sz="1600" dirty="0" err="1"/>
              <a:t>kütteenergia</a:t>
            </a:r>
            <a:r>
              <a:rPr lang="fi-FI" sz="1600" dirty="0"/>
              <a:t> </a:t>
            </a:r>
            <a:r>
              <a:rPr lang="fi-FI" sz="1600" dirty="0" err="1"/>
              <a:t>vajadust</a:t>
            </a:r>
            <a:r>
              <a:rPr lang="fi-FI" sz="1600" dirty="0"/>
              <a:t> </a:t>
            </a:r>
            <a:r>
              <a:rPr lang="fi-FI" sz="1600" dirty="0" err="1"/>
              <a:t>umbes</a:t>
            </a:r>
            <a:r>
              <a:rPr lang="fi-FI" sz="1600" dirty="0"/>
              <a:t> 5%.</a:t>
            </a:r>
            <a:r>
              <a:rPr lang="et-EE" sz="1600" dirty="0"/>
              <a:t> </a:t>
            </a:r>
            <a:endParaRPr lang="fi-FI" sz="1600" dirty="0"/>
          </a:p>
        </p:txBody>
      </p:sp>
      <p:pic>
        <p:nvPicPr>
          <p:cNvPr id="5" name="Picture 2" descr="S:\70204_Common\Tuotantotiimi\70204_Tuottava_runkorakentaminen\Valokuvia\Valokuvia_kallaveden_loisto\P418007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22452" y="184848"/>
            <a:ext cx="2402893" cy="1754178"/>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274612"/>
            <a:ext cx="8229600" cy="558223"/>
          </a:xfrm>
        </p:spPr>
        <p:txBody>
          <a:bodyPr>
            <a:normAutofit fontScale="90000"/>
          </a:bodyPr>
          <a:lstStyle/>
          <a:p>
            <a:r>
              <a:rPr lang="fi-FI" dirty="0" err="1"/>
              <a:t>Elektrienergia</a:t>
            </a:r>
            <a:r>
              <a:rPr lang="fi-FI" dirty="0"/>
              <a:t> </a:t>
            </a:r>
            <a:r>
              <a:rPr lang="et-EE" dirty="0"/>
              <a:t>vajaduspõhine</a:t>
            </a:r>
            <a:r>
              <a:rPr lang="fi-FI" dirty="0"/>
              <a:t> </a:t>
            </a:r>
            <a:r>
              <a:rPr lang="fi-FI" dirty="0" err="1"/>
              <a:t>kasutamine</a:t>
            </a:r>
            <a:br>
              <a:rPr lang="fi-FI" dirty="0"/>
            </a:br>
            <a:endParaRPr lang="fi-FI" dirty="0"/>
          </a:p>
        </p:txBody>
      </p:sp>
      <p:sp>
        <p:nvSpPr>
          <p:cNvPr id="3" name="Content Placeholder 2"/>
          <p:cNvSpPr>
            <a:spLocks noGrp="1"/>
          </p:cNvSpPr>
          <p:nvPr>
            <p:ph idx="1"/>
          </p:nvPr>
        </p:nvSpPr>
        <p:spPr>
          <a:xfrm>
            <a:off x="457199" y="1071418"/>
            <a:ext cx="6146801" cy="5098473"/>
          </a:xfrm>
        </p:spPr>
        <p:txBody>
          <a:bodyPr>
            <a:normAutofit fontScale="47500" lnSpcReduction="20000"/>
          </a:bodyPr>
          <a:lstStyle/>
          <a:p>
            <a:pPr marL="0" indent="0" fontAlgn="t">
              <a:buNone/>
            </a:pPr>
            <a:r>
              <a:rPr lang="fi-FI" sz="3300" b="1" dirty="0" err="1"/>
              <a:t>Vali</a:t>
            </a:r>
            <a:r>
              <a:rPr lang="et-EE" sz="3300" b="1" dirty="0" err="1"/>
              <a:t>da</a:t>
            </a:r>
            <a:r>
              <a:rPr lang="fi-FI" sz="3300" b="1" dirty="0"/>
              <a:t> </a:t>
            </a:r>
            <a:r>
              <a:rPr lang="et-EE" sz="3300" b="1" dirty="0"/>
              <a:t>sellised </a:t>
            </a:r>
            <a:r>
              <a:rPr lang="fi-FI" sz="3300" b="1" dirty="0" err="1"/>
              <a:t>elektriseadmed</a:t>
            </a:r>
            <a:r>
              <a:rPr lang="fi-FI" sz="3300" b="1" dirty="0"/>
              <a:t> ja -</a:t>
            </a:r>
            <a:r>
              <a:rPr lang="fi-FI" sz="3300" b="1" dirty="0" err="1"/>
              <a:t>süsteemid</a:t>
            </a:r>
            <a:r>
              <a:rPr lang="fi-FI" sz="3300" b="1" dirty="0"/>
              <a:t>, </a:t>
            </a:r>
            <a:r>
              <a:rPr lang="et-EE" sz="3300" b="1" dirty="0"/>
              <a:t>mida saab kasutada </a:t>
            </a:r>
            <a:r>
              <a:rPr lang="fi-FI" sz="3300" b="1" dirty="0" err="1"/>
              <a:t>vastavalt</a:t>
            </a:r>
            <a:r>
              <a:rPr lang="fi-FI" sz="3300" b="1" dirty="0"/>
              <a:t> </a:t>
            </a:r>
            <a:r>
              <a:rPr lang="fi-FI" sz="3300" b="1" dirty="0" err="1"/>
              <a:t>vajadusele</a:t>
            </a:r>
            <a:endParaRPr lang="fi-FI" sz="3300" b="1" dirty="0"/>
          </a:p>
          <a:p>
            <a:pPr fontAlgn="t"/>
            <a:r>
              <a:rPr lang="fi-FI" dirty="0" err="1"/>
              <a:t>Õhksoojuspumpades</a:t>
            </a:r>
            <a:r>
              <a:rPr lang="fi-FI" dirty="0"/>
              <a:t> ja </a:t>
            </a:r>
            <a:r>
              <a:rPr lang="fi-FI" dirty="0" err="1"/>
              <a:t>ventilaatorites</a:t>
            </a:r>
            <a:r>
              <a:rPr lang="fi-FI" dirty="0"/>
              <a:t> </a:t>
            </a:r>
            <a:r>
              <a:rPr lang="fi-FI" dirty="0" err="1"/>
              <a:t>saab</a:t>
            </a:r>
            <a:r>
              <a:rPr lang="fi-FI" dirty="0"/>
              <a:t> </a:t>
            </a:r>
            <a:r>
              <a:rPr lang="fi-FI" dirty="0" err="1"/>
              <a:t>puhumisjõudu</a:t>
            </a:r>
            <a:r>
              <a:rPr lang="fi-FI" dirty="0"/>
              <a:t> ja temperatuuri </a:t>
            </a:r>
            <a:r>
              <a:rPr lang="et-EE" dirty="0"/>
              <a:t>eemaloleku</a:t>
            </a:r>
            <a:r>
              <a:rPr lang="fi-FI" dirty="0"/>
              <a:t> aja</a:t>
            </a:r>
            <a:r>
              <a:rPr lang="et-EE" dirty="0" err="1"/>
              <a:t>ks</a:t>
            </a:r>
            <a:r>
              <a:rPr lang="fi-FI" dirty="0"/>
              <a:t> </a:t>
            </a:r>
            <a:r>
              <a:rPr lang="fi-FI" dirty="0" err="1"/>
              <a:t>vähendada</a:t>
            </a:r>
            <a:r>
              <a:rPr lang="fi-FI" dirty="0"/>
              <a:t>.</a:t>
            </a:r>
            <a:r>
              <a:rPr lang="et-EE" dirty="0"/>
              <a:t> </a:t>
            </a:r>
          </a:p>
          <a:p>
            <a:pPr fontAlgn="t"/>
            <a:r>
              <a:rPr lang="fi-FI" dirty="0" err="1"/>
              <a:t>Temperatuur</a:t>
            </a:r>
            <a:r>
              <a:rPr lang="fi-FI" dirty="0"/>
              <a:t> </a:t>
            </a:r>
            <a:r>
              <a:rPr lang="fi-FI" dirty="0" err="1"/>
              <a:t>võib</a:t>
            </a:r>
            <a:r>
              <a:rPr lang="fi-FI" dirty="0"/>
              <a:t> </a:t>
            </a:r>
            <a:r>
              <a:rPr lang="fi-FI" dirty="0" err="1"/>
              <a:t>öösel</a:t>
            </a:r>
            <a:r>
              <a:rPr lang="fi-FI" dirty="0"/>
              <a:t> olla </a:t>
            </a:r>
            <a:r>
              <a:rPr lang="fi-FI" dirty="0" err="1"/>
              <a:t>madalam</a:t>
            </a:r>
            <a:r>
              <a:rPr lang="et-EE" dirty="0"/>
              <a:t>.</a:t>
            </a:r>
            <a:r>
              <a:rPr lang="fi-FI" dirty="0"/>
              <a:t>.</a:t>
            </a:r>
          </a:p>
          <a:p>
            <a:pPr fontAlgn="t"/>
            <a:r>
              <a:rPr lang="et-EE" dirty="0"/>
              <a:t>Lisaks termostaadile saab põrandakütet juhtida kell-lülitiga, et vajadusel vahepeal välja lülitada või kütta katkendlikult, kui on vaja vähem kütet.</a:t>
            </a:r>
          </a:p>
          <a:p>
            <a:pPr fontAlgn="t"/>
            <a:r>
              <a:rPr lang="et-EE" dirty="0"/>
              <a:t>Pesu ja nõude pesemist ajastada vähese elektritarbimisega ööajale. See vähendab energiaettevõtte kulusid ja võib mõjutada elektrienergia hinnakujundust.</a:t>
            </a:r>
          </a:p>
          <a:p>
            <a:pPr fontAlgn="t"/>
            <a:r>
              <a:rPr lang="fi-FI" dirty="0"/>
              <a:t>Pyykin ja astioiden pesu voidaan ajastaa yön vähäisen sähkön käytön </a:t>
            </a:r>
            <a:br>
              <a:rPr lang="fi-FI" dirty="0"/>
            </a:br>
            <a:r>
              <a:rPr lang="fi-FI" dirty="0"/>
              <a:t>ajalle. Se vähentää energiayhtiön kustannuksia</a:t>
            </a:r>
            <a:br>
              <a:rPr lang="fi-FI" dirty="0"/>
            </a:br>
            <a:r>
              <a:rPr lang="fi-FI" dirty="0"/>
              <a:t>ja saattaa vaikuttaa sähkön hinnoitteluun. </a:t>
            </a:r>
          </a:p>
          <a:p>
            <a:pPr fontAlgn="t"/>
            <a:r>
              <a:rPr lang="et-EE" dirty="0"/>
              <a:t>Praegu </a:t>
            </a:r>
            <a:r>
              <a:rPr lang="fi-FI" dirty="0"/>
              <a:t> </a:t>
            </a:r>
            <a:r>
              <a:rPr lang="fi-FI" dirty="0" err="1"/>
              <a:t>saavad</a:t>
            </a:r>
            <a:r>
              <a:rPr lang="fi-FI" dirty="0"/>
              <a:t> </a:t>
            </a:r>
            <a:r>
              <a:rPr lang="fi-FI" dirty="0" err="1"/>
              <a:t>isegi</a:t>
            </a:r>
            <a:r>
              <a:rPr lang="fi-FI" dirty="0"/>
              <a:t> </a:t>
            </a:r>
            <a:r>
              <a:rPr lang="fi-FI" dirty="0" err="1"/>
              <a:t>tarbijad</a:t>
            </a:r>
            <a:r>
              <a:rPr lang="fi-FI" dirty="0"/>
              <a:t> osta </a:t>
            </a:r>
            <a:r>
              <a:rPr lang="fi-FI" dirty="0" err="1"/>
              <a:t>elektrit</a:t>
            </a:r>
            <a:r>
              <a:rPr lang="fi-FI" dirty="0"/>
              <a:t> </a:t>
            </a:r>
            <a:r>
              <a:rPr lang="fi-FI" dirty="0" err="1"/>
              <a:t>tunni</a:t>
            </a:r>
            <a:r>
              <a:rPr lang="et-EE" dirty="0"/>
              <a:t>tariifiga.</a:t>
            </a:r>
          </a:p>
          <a:p>
            <a:pPr fontAlgn="t"/>
            <a:r>
              <a:rPr lang="fi-FI" dirty="0" err="1"/>
              <a:t>Autosoojendite</a:t>
            </a:r>
            <a:r>
              <a:rPr lang="fi-FI" dirty="0"/>
              <a:t> </a:t>
            </a:r>
            <a:r>
              <a:rPr lang="fi-FI" dirty="0" err="1"/>
              <a:t>juhtimine</a:t>
            </a:r>
            <a:r>
              <a:rPr lang="fi-FI" dirty="0"/>
              <a:t> </a:t>
            </a:r>
            <a:r>
              <a:rPr lang="fi-FI" dirty="0" err="1"/>
              <a:t>kella</a:t>
            </a:r>
            <a:r>
              <a:rPr lang="fi-FI" dirty="0"/>
              <a:t> ja välistemperatuuri </a:t>
            </a:r>
            <a:r>
              <a:rPr lang="fi-FI" dirty="0" err="1"/>
              <a:t>järgi</a:t>
            </a:r>
            <a:r>
              <a:rPr lang="fi-FI" dirty="0"/>
              <a:t>, </a:t>
            </a:r>
            <a:r>
              <a:rPr lang="fi-FI" dirty="0" err="1"/>
              <a:t>elektriautode</a:t>
            </a:r>
            <a:r>
              <a:rPr lang="fi-FI" dirty="0"/>
              <a:t> </a:t>
            </a:r>
            <a:r>
              <a:rPr lang="fi-FI" dirty="0" err="1"/>
              <a:t>laadimine</a:t>
            </a:r>
            <a:r>
              <a:rPr lang="et-EE" dirty="0"/>
              <a:t> kell-juhtimisega</a:t>
            </a:r>
            <a:r>
              <a:rPr lang="fi-FI" dirty="0"/>
              <a:t> </a:t>
            </a:r>
            <a:r>
              <a:rPr lang="fi-FI" dirty="0" err="1"/>
              <a:t>odava</a:t>
            </a:r>
            <a:r>
              <a:rPr lang="fi-FI" dirty="0"/>
              <a:t> </a:t>
            </a:r>
            <a:r>
              <a:rPr lang="fi-FI" dirty="0" err="1"/>
              <a:t>elektri</a:t>
            </a:r>
            <a:r>
              <a:rPr lang="fi-FI" dirty="0"/>
              <a:t> </a:t>
            </a:r>
            <a:r>
              <a:rPr lang="fi-FI" dirty="0" err="1"/>
              <a:t>ajal</a:t>
            </a:r>
            <a:r>
              <a:rPr lang="fi-FI" dirty="0"/>
              <a:t>.</a:t>
            </a:r>
            <a:endParaRPr lang="et-EE" dirty="0"/>
          </a:p>
          <a:p>
            <a:pPr fontAlgn="t"/>
            <a:r>
              <a:rPr lang="et-EE" dirty="0" err="1"/>
              <a:t>Üldkasutuses</a:t>
            </a:r>
            <a:r>
              <a:rPr lang="et-EE" dirty="0"/>
              <a:t> olevate</a:t>
            </a:r>
            <a:r>
              <a:rPr lang="fi-FI" dirty="0"/>
              <a:t> </a:t>
            </a:r>
            <a:r>
              <a:rPr lang="fi-FI" dirty="0" err="1"/>
              <a:t>ruumide</a:t>
            </a:r>
            <a:r>
              <a:rPr lang="fi-FI" dirty="0"/>
              <a:t> ja </a:t>
            </a:r>
            <a:r>
              <a:rPr lang="fi-FI" dirty="0" err="1"/>
              <a:t>välisvalgustuse</a:t>
            </a:r>
            <a:r>
              <a:rPr lang="fi-FI" dirty="0"/>
              <a:t> </a:t>
            </a:r>
            <a:r>
              <a:rPr lang="fi-FI" dirty="0" err="1"/>
              <a:t>juhtimine</a:t>
            </a:r>
            <a:r>
              <a:rPr lang="fi-FI" dirty="0"/>
              <a:t> </a:t>
            </a:r>
            <a:r>
              <a:rPr lang="fi-FI" dirty="0" err="1"/>
              <a:t>kella</a:t>
            </a:r>
            <a:r>
              <a:rPr lang="fi-FI" dirty="0"/>
              <a:t>- ja </a:t>
            </a:r>
            <a:r>
              <a:rPr lang="fi-FI" dirty="0" err="1"/>
              <a:t>hämarlülitite</a:t>
            </a:r>
            <a:r>
              <a:rPr lang="fi-FI" dirty="0"/>
              <a:t> </a:t>
            </a:r>
            <a:r>
              <a:rPr lang="fi-FI" dirty="0" err="1"/>
              <a:t>ning</a:t>
            </a:r>
            <a:r>
              <a:rPr lang="fi-FI" dirty="0"/>
              <a:t> </a:t>
            </a:r>
            <a:r>
              <a:rPr lang="fi-FI" dirty="0" err="1"/>
              <a:t>liikumisanduritega</a:t>
            </a:r>
            <a:r>
              <a:rPr lang="fi-FI" dirty="0"/>
              <a:t>. </a:t>
            </a:r>
            <a:r>
              <a:rPr lang="fi-FI" dirty="0" err="1"/>
              <a:t>Algväärtused</a:t>
            </a:r>
            <a:r>
              <a:rPr lang="fi-FI" dirty="0"/>
              <a:t> </a:t>
            </a:r>
            <a:r>
              <a:rPr lang="fi-FI" dirty="0" err="1"/>
              <a:t>kehtestatakse</a:t>
            </a:r>
            <a:r>
              <a:rPr lang="fi-FI" dirty="0"/>
              <a:t> </a:t>
            </a:r>
            <a:r>
              <a:rPr lang="fi-FI" dirty="0" err="1"/>
              <a:t>energiasäästlikult</a:t>
            </a:r>
            <a:r>
              <a:rPr lang="fi-FI" dirty="0"/>
              <a:t>, </a:t>
            </a:r>
            <a:r>
              <a:rPr lang="fi-FI" dirty="0" err="1"/>
              <a:t>kuid</a:t>
            </a:r>
            <a:r>
              <a:rPr lang="fi-FI" dirty="0"/>
              <a:t> </a:t>
            </a:r>
            <a:r>
              <a:rPr lang="fi-FI" dirty="0" err="1"/>
              <a:t>võttes</a:t>
            </a:r>
            <a:r>
              <a:rPr lang="fi-FI" dirty="0"/>
              <a:t> </a:t>
            </a:r>
            <a:r>
              <a:rPr lang="fi-FI" dirty="0" err="1"/>
              <a:t>arvesse</a:t>
            </a:r>
            <a:r>
              <a:rPr lang="fi-FI" dirty="0"/>
              <a:t> </a:t>
            </a:r>
            <a:r>
              <a:rPr lang="fi-FI" dirty="0" err="1"/>
              <a:t>valgustusvajadust</a:t>
            </a:r>
            <a:r>
              <a:rPr lang="fi-FI" dirty="0"/>
              <a:t>.</a:t>
            </a:r>
            <a:r>
              <a:rPr lang="et-EE" dirty="0"/>
              <a:t> </a:t>
            </a:r>
          </a:p>
          <a:p>
            <a:pPr lvl="0"/>
            <a:r>
              <a:rPr lang="fi-FI" dirty="0" err="1"/>
              <a:t>Elektrikeriste</a:t>
            </a:r>
            <a:r>
              <a:rPr lang="fi-FI" dirty="0"/>
              <a:t> ja </a:t>
            </a:r>
            <a:r>
              <a:rPr lang="fi-FI" dirty="0" err="1"/>
              <a:t>veesoojendite</a:t>
            </a:r>
            <a:r>
              <a:rPr lang="fi-FI" dirty="0"/>
              <a:t> </a:t>
            </a:r>
            <a:r>
              <a:rPr lang="fi-FI" dirty="0" err="1"/>
              <a:t>kütmist</a:t>
            </a:r>
            <a:r>
              <a:rPr lang="fi-FI" dirty="0"/>
              <a:t> </a:t>
            </a:r>
            <a:r>
              <a:rPr lang="fi-FI" dirty="0" err="1"/>
              <a:t>võib</a:t>
            </a:r>
            <a:r>
              <a:rPr lang="fi-FI" dirty="0"/>
              <a:t> </a:t>
            </a:r>
            <a:r>
              <a:rPr lang="fi-FI" dirty="0" err="1"/>
              <a:t>vahetada</a:t>
            </a:r>
            <a:r>
              <a:rPr lang="fi-FI" dirty="0"/>
              <a:t> </a:t>
            </a:r>
            <a:r>
              <a:rPr lang="fi-FI" dirty="0" err="1"/>
              <a:t>ruumi</a:t>
            </a:r>
            <a:r>
              <a:rPr lang="et-EE" dirty="0"/>
              <a:t>de kütmise</a:t>
            </a:r>
            <a:r>
              <a:rPr lang="fi-FI" dirty="0"/>
              <a:t> </a:t>
            </a:r>
            <a:r>
              <a:rPr lang="fi-FI" dirty="0" err="1"/>
              <a:t>vastu</a:t>
            </a:r>
            <a:r>
              <a:rPr lang="fi-FI" dirty="0"/>
              <a:t> </a:t>
            </a:r>
            <a:r>
              <a:rPr lang="fi-FI" dirty="0" err="1"/>
              <a:t>elektrienergia</a:t>
            </a:r>
            <a:r>
              <a:rPr lang="fi-FI" dirty="0"/>
              <a:t> </a:t>
            </a:r>
            <a:r>
              <a:rPr lang="fi-FI" dirty="0" err="1"/>
              <a:t>kasut</a:t>
            </a:r>
            <a:r>
              <a:rPr lang="et-EE" dirty="0" err="1"/>
              <a:t>us</a:t>
            </a:r>
            <a:r>
              <a:rPr lang="fi-FI" dirty="0" err="1"/>
              <a:t>koormuse</a:t>
            </a:r>
            <a:r>
              <a:rPr lang="fi-FI" dirty="0"/>
              <a:t> </a:t>
            </a:r>
            <a:r>
              <a:rPr lang="fi-FI" dirty="0" err="1"/>
              <a:t>juhtimissüsteemidega</a:t>
            </a:r>
            <a:r>
              <a:rPr lang="fi-FI" dirty="0"/>
              <a:t>.</a:t>
            </a:r>
            <a:endParaRPr lang="et-EE" dirty="0"/>
          </a:p>
          <a:p>
            <a:pPr lvl="0"/>
            <a:r>
              <a:rPr lang="fi-FI" dirty="0" err="1"/>
              <a:t>Hangetes</a:t>
            </a:r>
            <a:r>
              <a:rPr lang="fi-FI" dirty="0"/>
              <a:t> </a:t>
            </a:r>
            <a:r>
              <a:rPr lang="fi-FI" dirty="0" err="1"/>
              <a:t>eelistatakse</a:t>
            </a:r>
            <a:r>
              <a:rPr lang="fi-FI" dirty="0"/>
              <a:t> A +++ </a:t>
            </a:r>
            <a:r>
              <a:rPr lang="et-EE" dirty="0"/>
              <a:t>tähisega</a:t>
            </a:r>
            <a:r>
              <a:rPr lang="fi-FI" dirty="0"/>
              <a:t> </a:t>
            </a:r>
            <a:r>
              <a:rPr lang="fi-FI" dirty="0" err="1"/>
              <a:t>seadmeid</a:t>
            </a:r>
            <a:r>
              <a:rPr lang="fi-FI" dirty="0"/>
              <a:t>.</a:t>
            </a:r>
            <a:r>
              <a:rPr lang="et-EE" dirty="0"/>
              <a:t> </a:t>
            </a:r>
            <a:endParaRPr lang="fi-FI" dirty="0"/>
          </a:p>
          <a:p>
            <a:endParaRPr lang="fi-FI" dirty="0"/>
          </a:p>
          <a:p>
            <a:endParaRPr lang="fi-FI" dirty="0"/>
          </a:p>
          <a:p>
            <a:pPr lvl="0"/>
            <a:endParaRPr lang="fi-FI" dirty="0"/>
          </a:p>
          <a:p>
            <a:endParaRPr lang="fi-FI" dirty="0"/>
          </a:p>
          <a:p>
            <a:endParaRPr lang="fi-FI" dirty="0"/>
          </a:p>
          <a:p>
            <a:endParaRPr lang="fi-FI" dirty="0"/>
          </a:p>
        </p:txBody>
      </p:sp>
      <p:pic>
        <p:nvPicPr>
          <p:cNvPr id="10" name="Picture 2" descr="S:\91204_BEEP\Valokuvat\Kuvat Kuopas\IMG_408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61813" y="1196752"/>
            <a:ext cx="1824987" cy="1610191"/>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4" descr="S:\91204_BEEP\Valokuvat\Rantatie 140929\P929006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49799" y="3449971"/>
            <a:ext cx="1825889" cy="231434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4DE7-F870-4831-8618-D7FB7506A1E8}"/>
              </a:ext>
            </a:extLst>
          </p:cNvPr>
          <p:cNvSpPr>
            <a:spLocks noGrp="1"/>
          </p:cNvSpPr>
          <p:nvPr>
            <p:ph type="title"/>
          </p:nvPr>
        </p:nvSpPr>
        <p:spPr/>
        <p:txBody>
          <a:bodyPr/>
          <a:lstStyle/>
          <a:p>
            <a:br>
              <a:rPr lang="fi-FI" dirty="0"/>
            </a:br>
            <a:r>
              <a:rPr lang="fi-FI" dirty="0"/>
              <a:t>T</a:t>
            </a:r>
            <a:r>
              <a:rPr lang="et-EE" dirty="0" err="1"/>
              <a:t>ehnosüsteemide</a:t>
            </a:r>
            <a:r>
              <a:rPr lang="et-EE" dirty="0"/>
              <a:t> hooldus</a:t>
            </a:r>
            <a:endParaRPr lang="fi-FI" dirty="0"/>
          </a:p>
        </p:txBody>
      </p:sp>
    </p:spTree>
    <p:extLst>
      <p:ext uri="{BB962C8B-B14F-4D97-AF65-F5344CB8AC3E}">
        <p14:creationId xmlns:p14="http://schemas.microsoft.com/office/powerpoint/2010/main" val="42807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57200" y="494723"/>
            <a:ext cx="8820728" cy="706005"/>
          </a:xfrm>
        </p:spPr>
        <p:txBody>
          <a:bodyPr>
            <a:normAutofit/>
          </a:bodyPr>
          <a:lstStyle/>
          <a:p>
            <a:r>
              <a:rPr lang="et-EE" sz="3200" dirty="0"/>
              <a:t>Halvasti toimiva ventilatsiooni tunnused</a:t>
            </a:r>
            <a:endParaRPr lang="fi-FI" sz="3200" dirty="0"/>
          </a:p>
        </p:txBody>
      </p:sp>
      <p:sp>
        <p:nvSpPr>
          <p:cNvPr id="2" name="Sisällön paikkamerkki 1"/>
          <p:cNvSpPr>
            <a:spLocks noGrp="1"/>
          </p:cNvSpPr>
          <p:nvPr>
            <p:ph idx="1"/>
          </p:nvPr>
        </p:nvSpPr>
        <p:spPr>
          <a:xfrm>
            <a:off x="457200" y="1422257"/>
            <a:ext cx="8229600" cy="4032250"/>
          </a:xfrm>
        </p:spPr>
        <p:txBody>
          <a:bodyPr>
            <a:normAutofit fontScale="92500" lnSpcReduction="20000"/>
          </a:bodyPr>
          <a:lstStyle/>
          <a:p>
            <a:r>
              <a:rPr lang="et-EE" dirty="0"/>
              <a:t>Sisse tulles tundub s</a:t>
            </a:r>
            <a:r>
              <a:rPr lang="fi-FI" dirty="0" err="1"/>
              <a:t>iseõhk</a:t>
            </a:r>
            <a:r>
              <a:rPr lang="fi-FI" dirty="0"/>
              <a:t> </a:t>
            </a:r>
            <a:r>
              <a:rPr lang="et-EE" dirty="0"/>
              <a:t>umbsena. </a:t>
            </a:r>
            <a:endParaRPr lang="fi-FI" dirty="0"/>
          </a:p>
          <a:p>
            <a:r>
              <a:rPr lang="fi-FI" dirty="0" err="1"/>
              <a:t>Aknad</a:t>
            </a:r>
            <a:r>
              <a:rPr lang="fi-FI" dirty="0"/>
              <a:t> ja </a:t>
            </a:r>
            <a:r>
              <a:rPr lang="fi-FI" dirty="0" err="1"/>
              <a:t>peeglid</a:t>
            </a:r>
            <a:r>
              <a:rPr lang="fi-FI" dirty="0"/>
              <a:t> </a:t>
            </a:r>
            <a:r>
              <a:rPr lang="fi-FI" dirty="0" err="1"/>
              <a:t>jäävad</a:t>
            </a:r>
            <a:r>
              <a:rPr lang="fi-FI" dirty="0"/>
              <a:t> </a:t>
            </a:r>
            <a:r>
              <a:rPr lang="fi-FI" dirty="0" err="1"/>
              <a:t>niisketes</a:t>
            </a:r>
            <a:r>
              <a:rPr lang="fi-FI" dirty="0"/>
              <a:t> </a:t>
            </a:r>
            <a:r>
              <a:rPr lang="fi-FI" dirty="0" err="1"/>
              <a:t>ruumides</a:t>
            </a:r>
            <a:r>
              <a:rPr lang="fi-FI" dirty="0"/>
              <a:t> </a:t>
            </a:r>
            <a:r>
              <a:rPr lang="fi-FI" dirty="0" err="1"/>
              <a:t>pikka</a:t>
            </a:r>
            <a:r>
              <a:rPr lang="fi-FI" dirty="0"/>
              <a:t> </a:t>
            </a:r>
            <a:r>
              <a:rPr lang="fi-FI" dirty="0" err="1"/>
              <a:t>aega</a:t>
            </a:r>
            <a:r>
              <a:rPr lang="fi-FI" dirty="0"/>
              <a:t> </a:t>
            </a:r>
            <a:r>
              <a:rPr lang="fi-FI" dirty="0" err="1"/>
              <a:t>uduseks</a:t>
            </a:r>
            <a:r>
              <a:rPr lang="fi-FI" dirty="0"/>
              <a:t>.</a:t>
            </a:r>
            <a:endParaRPr lang="et-EE" dirty="0"/>
          </a:p>
          <a:p>
            <a:r>
              <a:rPr lang="fi-FI" dirty="0" err="1"/>
              <a:t>Ventiilid</a:t>
            </a:r>
            <a:r>
              <a:rPr lang="fi-FI" dirty="0"/>
              <a:t> </a:t>
            </a:r>
            <a:r>
              <a:rPr lang="fi-FI" dirty="0" err="1"/>
              <a:t>puuduvad</a:t>
            </a:r>
            <a:r>
              <a:rPr lang="et-EE" dirty="0"/>
              <a:t>,</a:t>
            </a:r>
            <a:r>
              <a:rPr lang="fi-FI" dirty="0"/>
              <a:t> on </a:t>
            </a:r>
            <a:r>
              <a:rPr lang="fi-FI" dirty="0" err="1"/>
              <a:t>suletud</a:t>
            </a:r>
            <a:r>
              <a:rPr lang="fi-FI" dirty="0"/>
              <a:t> </a:t>
            </a:r>
            <a:r>
              <a:rPr lang="fi-FI" dirty="0" err="1"/>
              <a:t>või</a:t>
            </a:r>
            <a:r>
              <a:rPr lang="fi-FI" dirty="0"/>
              <a:t> </a:t>
            </a:r>
            <a:r>
              <a:rPr lang="et-EE" dirty="0"/>
              <a:t>ummistunud</a:t>
            </a:r>
            <a:r>
              <a:rPr lang="fi-FI" dirty="0"/>
              <a:t>.</a:t>
            </a:r>
          </a:p>
          <a:p>
            <a:r>
              <a:rPr lang="et-EE" dirty="0"/>
              <a:t>Ust või akent avades on kuulda alarõhu suhinat.</a:t>
            </a:r>
            <a:r>
              <a:rPr lang="fi-FI" dirty="0"/>
              <a:t> </a:t>
            </a:r>
          </a:p>
          <a:p>
            <a:r>
              <a:rPr lang="fi-FI" dirty="0" err="1"/>
              <a:t>Paberileht</a:t>
            </a:r>
            <a:r>
              <a:rPr lang="fi-FI" dirty="0"/>
              <a:t> ei </a:t>
            </a:r>
            <a:r>
              <a:rPr lang="et-EE" dirty="0"/>
              <a:t>püsi </a:t>
            </a:r>
            <a:r>
              <a:rPr lang="fi-FI" dirty="0" err="1"/>
              <a:t>äravoolu</a:t>
            </a:r>
            <a:r>
              <a:rPr lang="et-EE" dirty="0"/>
              <a:t>ventiili küljes kinni</a:t>
            </a:r>
            <a:r>
              <a:rPr lang="fi-FI" dirty="0"/>
              <a:t>.</a:t>
            </a:r>
          </a:p>
          <a:p>
            <a:pPr marL="266700" lvl="1" indent="-266700"/>
            <a:r>
              <a:rPr lang="fi-FI" sz="2800" dirty="0" err="1"/>
              <a:t>Õhukütte</a:t>
            </a:r>
            <a:r>
              <a:rPr lang="fi-FI" sz="2800" dirty="0"/>
              <a:t> </a:t>
            </a:r>
            <a:r>
              <a:rPr lang="fi-FI" sz="2800" dirty="0" err="1"/>
              <a:t>korral</a:t>
            </a:r>
            <a:r>
              <a:rPr lang="fi-FI" sz="2800" dirty="0"/>
              <a:t> on </a:t>
            </a:r>
            <a:r>
              <a:rPr lang="fi-FI" sz="2800" dirty="0" err="1"/>
              <a:t>oht</a:t>
            </a:r>
            <a:r>
              <a:rPr lang="fi-FI" sz="2800" dirty="0"/>
              <a:t>, et </a:t>
            </a:r>
            <a:r>
              <a:rPr lang="fi-FI" sz="2800" dirty="0" err="1"/>
              <a:t>suur</a:t>
            </a:r>
            <a:r>
              <a:rPr lang="fi-FI" sz="2800" dirty="0"/>
              <a:t> </a:t>
            </a:r>
            <a:r>
              <a:rPr lang="fi-FI" sz="2800" dirty="0" err="1"/>
              <a:t>ventilatsioonivajadus</a:t>
            </a:r>
            <a:r>
              <a:rPr lang="fi-FI" sz="2800" dirty="0"/>
              <a:t> </a:t>
            </a:r>
            <a:r>
              <a:rPr lang="fi-FI" sz="2800" dirty="0" err="1"/>
              <a:t>põhjustab</a:t>
            </a:r>
            <a:r>
              <a:rPr lang="fi-FI" sz="2800" dirty="0"/>
              <a:t> </a:t>
            </a:r>
            <a:r>
              <a:rPr lang="fi-FI" sz="2800" dirty="0" err="1"/>
              <a:t>tõmbe</a:t>
            </a:r>
            <a:r>
              <a:rPr lang="et-EE" sz="2800" dirty="0"/>
              <a:t>tunnet</a:t>
            </a:r>
            <a:r>
              <a:rPr lang="fi-FI" sz="2800" dirty="0"/>
              <a:t>.</a:t>
            </a:r>
          </a:p>
          <a:p>
            <a:r>
              <a:rPr lang="et-EE" dirty="0"/>
              <a:t>Vaikus</a:t>
            </a:r>
            <a:r>
              <a:rPr lang="fi-FI" dirty="0"/>
              <a:t> → </a:t>
            </a:r>
            <a:r>
              <a:rPr lang="et-EE" dirty="0"/>
              <a:t>ventilatsioon ei ole sisse lülitatud</a:t>
            </a:r>
            <a:r>
              <a:rPr lang="fi-FI" dirty="0"/>
              <a:t>.</a:t>
            </a:r>
          </a:p>
          <a:p>
            <a:r>
              <a:rPr lang="et-EE" dirty="0"/>
              <a:t>Ventilatsiooniseade teeb müra</a:t>
            </a:r>
            <a:r>
              <a:rPr lang="fi-FI" dirty="0"/>
              <a:t> → </a:t>
            </a:r>
            <a:r>
              <a:rPr lang="et-EE" dirty="0"/>
              <a:t>töötab liiga madalal võimsusel.</a:t>
            </a:r>
            <a:endParaRPr lang="fi-FI" dirty="0"/>
          </a:p>
        </p:txBody>
      </p:sp>
    </p:spTree>
    <p:extLst>
      <p:ext uri="{BB962C8B-B14F-4D97-AF65-F5344CB8AC3E}">
        <p14:creationId xmlns:p14="http://schemas.microsoft.com/office/powerpoint/2010/main" val="29897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15241"/>
          </a:xfrm>
        </p:spPr>
        <p:txBody>
          <a:bodyPr/>
          <a:lstStyle/>
          <a:p>
            <a:r>
              <a:rPr lang="et-EE" dirty="0"/>
              <a:t>Ventilatsiooniseadme hooldus</a:t>
            </a:r>
            <a:endParaRPr lang="fi-FI" dirty="0"/>
          </a:p>
        </p:txBody>
      </p:sp>
      <p:sp>
        <p:nvSpPr>
          <p:cNvPr id="3" name="Content Placeholder 2"/>
          <p:cNvSpPr>
            <a:spLocks noGrp="1"/>
          </p:cNvSpPr>
          <p:nvPr>
            <p:ph idx="1"/>
          </p:nvPr>
        </p:nvSpPr>
        <p:spPr/>
        <p:txBody>
          <a:bodyPr>
            <a:normAutofit lnSpcReduction="10000"/>
          </a:bodyPr>
          <a:lstStyle/>
          <a:p>
            <a:pPr marL="0" indent="0">
              <a:buNone/>
            </a:pPr>
            <a:r>
              <a:rPr lang="fi-FI" sz="2000" b="1" dirty="0" err="1"/>
              <a:t>Ventilaatori</a:t>
            </a:r>
            <a:r>
              <a:rPr lang="fi-FI" sz="2000" b="1" dirty="0"/>
              <a:t> </a:t>
            </a:r>
            <a:r>
              <a:rPr lang="fi-FI" sz="2000" b="1" dirty="0" err="1"/>
              <a:t>filtreid</a:t>
            </a:r>
            <a:r>
              <a:rPr lang="fi-FI" sz="2000" b="1" dirty="0"/>
              <a:t> </a:t>
            </a:r>
            <a:r>
              <a:rPr lang="fi-FI" sz="2000" b="1" dirty="0" err="1"/>
              <a:t>tuleb</a:t>
            </a:r>
            <a:r>
              <a:rPr lang="fi-FI" sz="2000" b="1" dirty="0"/>
              <a:t> </a:t>
            </a:r>
            <a:r>
              <a:rPr lang="fi-FI" sz="2000" b="1" dirty="0" err="1"/>
              <a:t>puhastada</a:t>
            </a:r>
            <a:r>
              <a:rPr lang="fi-FI" sz="2000" b="1" dirty="0"/>
              <a:t> </a:t>
            </a:r>
            <a:r>
              <a:rPr lang="fi-FI" sz="2000" b="1" dirty="0" err="1"/>
              <a:t>või</a:t>
            </a:r>
            <a:r>
              <a:rPr lang="fi-FI" sz="2000" b="1" dirty="0"/>
              <a:t> </a:t>
            </a:r>
            <a:r>
              <a:rPr lang="fi-FI" sz="2000" b="1" dirty="0" err="1"/>
              <a:t>vahetada</a:t>
            </a:r>
            <a:r>
              <a:rPr lang="fi-FI" sz="2000" b="1" dirty="0"/>
              <a:t> </a:t>
            </a:r>
            <a:r>
              <a:rPr lang="fi-FI" sz="2000" b="1" dirty="0" err="1"/>
              <a:t>vähemalt</a:t>
            </a:r>
            <a:r>
              <a:rPr lang="fi-FI" sz="2000" b="1" dirty="0"/>
              <a:t> kaks </a:t>
            </a:r>
            <a:r>
              <a:rPr lang="fi-FI" sz="2000" b="1" dirty="0" err="1"/>
              <a:t>korda</a:t>
            </a:r>
            <a:r>
              <a:rPr lang="fi-FI" sz="2000" b="1" dirty="0"/>
              <a:t> </a:t>
            </a:r>
            <a:r>
              <a:rPr lang="fi-FI" sz="2000" b="1" dirty="0" err="1"/>
              <a:t>aastas</a:t>
            </a:r>
            <a:r>
              <a:rPr lang="fi-FI" sz="2000" b="1" dirty="0"/>
              <a:t>.</a:t>
            </a:r>
          </a:p>
          <a:p>
            <a:r>
              <a:rPr lang="fi-FI" sz="2000" dirty="0" err="1"/>
              <a:t>Puhastamine</a:t>
            </a:r>
            <a:r>
              <a:rPr lang="fi-FI" sz="2000" dirty="0"/>
              <a:t> </a:t>
            </a:r>
            <a:r>
              <a:rPr lang="fi-FI" sz="2000" dirty="0" err="1"/>
              <a:t>toimub</a:t>
            </a:r>
            <a:r>
              <a:rPr lang="fi-FI" sz="2000" dirty="0"/>
              <a:t> alati </a:t>
            </a:r>
            <a:r>
              <a:rPr lang="fi-FI" sz="2000" dirty="0" err="1"/>
              <a:t>pärast</a:t>
            </a:r>
            <a:r>
              <a:rPr lang="fi-FI" sz="2000" dirty="0"/>
              <a:t> </a:t>
            </a:r>
            <a:r>
              <a:rPr lang="fi-FI" sz="2000" dirty="0" err="1"/>
              <a:t>õietolmuhooaega</a:t>
            </a:r>
            <a:r>
              <a:rPr lang="fi-FI" sz="2000" dirty="0"/>
              <a:t>. </a:t>
            </a:r>
            <a:r>
              <a:rPr lang="fi-FI" sz="2000" dirty="0" err="1"/>
              <a:t>Filtreid</a:t>
            </a:r>
            <a:r>
              <a:rPr lang="fi-FI" sz="2000" dirty="0"/>
              <a:t> </a:t>
            </a:r>
            <a:r>
              <a:rPr lang="fi-FI" sz="2000" dirty="0" err="1"/>
              <a:t>saab</a:t>
            </a:r>
            <a:r>
              <a:rPr lang="fi-FI" sz="2000" dirty="0"/>
              <a:t> </a:t>
            </a:r>
            <a:r>
              <a:rPr lang="fi-FI" sz="2000" dirty="0" err="1"/>
              <a:t>puhastada</a:t>
            </a:r>
            <a:r>
              <a:rPr lang="fi-FI" sz="2000" dirty="0"/>
              <a:t> </a:t>
            </a:r>
            <a:r>
              <a:rPr lang="fi-FI" sz="2000" dirty="0" err="1"/>
              <a:t>näiteks</a:t>
            </a:r>
            <a:r>
              <a:rPr lang="fi-FI" sz="2000" dirty="0"/>
              <a:t> </a:t>
            </a:r>
            <a:r>
              <a:rPr lang="fi-FI" sz="2000" dirty="0" err="1"/>
              <a:t>tolmuimejaga</a:t>
            </a:r>
            <a:r>
              <a:rPr lang="fi-FI" sz="2000" dirty="0"/>
              <a:t> ja / </a:t>
            </a:r>
            <a:r>
              <a:rPr lang="fi-FI" sz="2000" dirty="0" err="1"/>
              <a:t>või</a:t>
            </a:r>
            <a:r>
              <a:rPr lang="fi-FI" sz="2000" dirty="0"/>
              <a:t> </a:t>
            </a:r>
            <a:r>
              <a:rPr lang="fi-FI" sz="2000" dirty="0" err="1"/>
              <a:t>suruõhujoaga</a:t>
            </a:r>
            <a:endParaRPr lang="et-EE" sz="2000" dirty="0"/>
          </a:p>
          <a:p>
            <a:r>
              <a:rPr lang="fi-FI" sz="2000" dirty="0" err="1"/>
              <a:t>Filtrid</a:t>
            </a:r>
            <a:r>
              <a:rPr lang="fi-FI" sz="2000" dirty="0"/>
              <a:t> </a:t>
            </a:r>
            <a:r>
              <a:rPr lang="fi-FI" sz="2000" dirty="0" err="1"/>
              <a:t>asendatakse</a:t>
            </a:r>
            <a:r>
              <a:rPr lang="fi-FI" sz="2000" dirty="0"/>
              <a:t> </a:t>
            </a:r>
            <a:r>
              <a:rPr lang="fi-FI" sz="2000" dirty="0" err="1"/>
              <a:t>uutega</a:t>
            </a:r>
            <a:r>
              <a:rPr lang="fi-FI" sz="2000" dirty="0"/>
              <a:t>, </a:t>
            </a:r>
            <a:r>
              <a:rPr lang="fi-FI" sz="2000" dirty="0" err="1"/>
              <a:t>kui</a:t>
            </a:r>
            <a:r>
              <a:rPr lang="fi-FI" sz="2000" dirty="0"/>
              <a:t> </a:t>
            </a:r>
            <a:r>
              <a:rPr lang="fi-FI" sz="2000" dirty="0" err="1"/>
              <a:t>filtrite</a:t>
            </a:r>
            <a:r>
              <a:rPr lang="fi-FI" sz="2000" dirty="0"/>
              <a:t> saastumine </a:t>
            </a:r>
            <a:r>
              <a:rPr lang="fi-FI" sz="2000" dirty="0" err="1"/>
              <a:t>vähendab</a:t>
            </a:r>
            <a:r>
              <a:rPr lang="fi-FI" sz="2000" dirty="0"/>
              <a:t> </a:t>
            </a:r>
            <a:r>
              <a:rPr lang="fi-FI" sz="2000" dirty="0" err="1"/>
              <a:t>õhuvoolu</a:t>
            </a:r>
            <a:r>
              <a:rPr lang="fi-FI" sz="2000" dirty="0"/>
              <a:t>. </a:t>
            </a:r>
            <a:r>
              <a:rPr lang="fi-FI" sz="2000" dirty="0" err="1"/>
              <a:t>Halvenev</a:t>
            </a:r>
            <a:r>
              <a:rPr lang="fi-FI" sz="2000" dirty="0"/>
              <a:t> </a:t>
            </a:r>
            <a:r>
              <a:rPr lang="fi-FI" sz="2000" dirty="0" err="1"/>
              <a:t>õhuvool</a:t>
            </a:r>
            <a:r>
              <a:rPr lang="fi-FI" sz="2000" dirty="0"/>
              <a:t> </a:t>
            </a:r>
            <a:r>
              <a:rPr lang="fi-FI" sz="2000" dirty="0" err="1"/>
              <a:t>suurendab</a:t>
            </a:r>
            <a:r>
              <a:rPr lang="fi-FI" sz="2000" dirty="0"/>
              <a:t> </a:t>
            </a:r>
            <a:r>
              <a:rPr lang="fi-FI" sz="2000" dirty="0" err="1"/>
              <a:t>rõhukadusid</a:t>
            </a:r>
            <a:r>
              <a:rPr lang="fi-FI" sz="2000" dirty="0"/>
              <a:t> ja </a:t>
            </a:r>
            <a:r>
              <a:rPr lang="fi-FI" sz="2000" dirty="0" err="1"/>
              <a:t>ventilaatori</a:t>
            </a:r>
            <a:r>
              <a:rPr lang="fi-FI" sz="2000" dirty="0"/>
              <a:t> </a:t>
            </a:r>
            <a:r>
              <a:rPr lang="fi-FI" sz="2000" dirty="0" err="1"/>
              <a:t>energiatarbimist</a:t>
            </a:r>
            <a:r>
              <a:rPr lang="fi-FI" sz="2000" dirty="0"/>
              <a:t>, </a:t>
            </a:r>
            <a:r>
              <a:rPr lang="fi-FI" sz="2000" dirty="0" err="1"/>
              <a:t>vähendab</a:t>
            </a:r>
            <a:r>
              <a:rPr lang="fi-FI" sz="2000" dirty="0"/>
              <a:t> </a:t>
            </a:r>
            <a:r>
              <a:rPr lang="et-EE" sz="2000" dirty="0" err="1"/>
              <a:t>soojustagasti</a:t>
            </a:r>
            <a:r>
              <a:rPr lang="et-EE" sz="2000" dirty="0"/>
              <a:t> e</a:t>
            </a:r>
            <a:r>
              <a:rPr lang="fi-FI" sz="2000" dirty="0" err="1"/>
              <a:t>fektiivsust</a:t>
            </a:r>
            <a:r>
              <a:rPr lang="fi-FI" sz="2000" dirty="0"/>
              <a:t> ja </a:t>
            </a:r>
            <a:r>
              <a:rPr lang="fi-FI" sz="2000" dirty="0" err="1"/>
              <a:t>halvendab</a:t>
            </a:r>
            <a:r>
              <a:rPr lang="fi-FI" sz="2000" dirty="0"/>
              <a:t> </a:t>
            </a:r>
            <a:r>
              <a:rPr lang="fi-FI" sz="2000" dirty="0" err="1"/>
              <a:t>siseõhu</a:t>
            </a:r>
            <a:r>
              <a:rPr lang="fi-FI" sz="2000" dirty="0"/>
              <a:t> </a:t>
            </a:r>
            <a:r>
              <a:rPr lang="fi-FI" sz="2000" dirty="0" err="1"/>
              <a:t>kvaliteeti</a:t>
            </a:r>
            <a:r>
              <a:rPr lang="fi-FI" sz="2000" dirty="0"/>
              <a:t>.</a:t>
            </a:r>
            <a:endParaRPr lang="et-EE" sz="2000" dirty="0"/>
          </a:p>
          <a:p>
            <a:r>
              <a:rPr lang="fi-FI" sz="2000" dirty="0" err="1"/>
              <a:t>Soojus</a:t>
            </a:r>
            <a:r>
              <a:rPr lang="et-EE" sz="2000" dirty="0" err="1"/>
              <a:t>tagasti</a:t>
            </a:r>
            <a:r>
              <a:rPr lang="et-EE" sz="2000" dirty="0"/>
              <a:t> kest</a:t>
            </a:r>
            <a:r>
              <a:rPr lang="fi-FI" sz="2000" dirty="0"/>
              <a:t> </a:t>
            </a:r>
            <a:r>
              <a:rPr lang="fi-FI" sz="2000" dirty="0" err="1"/>
              <a:t>eemaldatakse</a:t>
            </a:r>
            <a:r>
              <a:rPr lang="fi-FI" sz="2000" dirty="0"/>
              <a:t> ja </a:t>
            </a:r>
            <a:r>
              <a:rPr lang="fi-FI" sz="2000" dirty="0" err="1"/>
              <a:t>pestakse</a:t>
            </a:r>
            <a:r>
              <a:rPr lang="fi-FI" sz="2000" dirty="0"/>
              <a:t> </a:t>
            </a:r>
            <a:r>
              <a:rPr lang="fi-FI" sz="2000" dirty="0" err="1"/>
              <a:t>veega</a:t>
            </a:r>
            <a:r>
              <a:rPr lang="fi-FI" sz="2000" dirty="0"/>
              <a:t> </a:t>
            </a:r>
            <a:r>
              <a:rPr lang="fi-FI" sz="2000" dirty="0" err="1"/>
              <a:t>iga</a:t>
            </a:r>
            <a:r>
              <a:rPr lang="fi-FI" sz="2000" dirty="0"/>
              <a:t> 2-3 </a:t>
            </a:r>
            <a:r>
              <a:rPr lang="fi-FI" sz="2000" dirty="0" err="1"/>
              <a:t>aasta</a:t>
            </a:r>
            <a:r>
              <a:rPr lang="fi-FI" sz="2000" dirty="0"/>
              <a:t> </a:t>
            </a:r>
            <a:r>
              <a:rPr lang="fi-FI" sz="2000" dirty="0" err="1"/>
              <a:t>tagant</a:t>
            </a:r>
            <a:r>
              <a:rPr lang="fi-FI" sz="2000" dirty="0"/>
              <a:t>. </a:t>
            </a:r>
            <a:r>
              <a:rPr lang="et-EE" sz="2000" dirty="0"/>
              <a:t>P</a:t>
            </a:r>
            <a:r>
              <a:rPr lang="fi-FI" sz="2000" dirty="0" err="1"/>
              <a:t>esuvette</a:t>
            </a:r>
            <a:r>
              <a:rPr lang="et-EE" sz="2000" dirty="0"/>
              <a:t> </a:t>
            </a:r>
            <a:r>
              <a:rPr lang="fi-FI" sz="2000" dirty="0" err="1"/>
              <a:t>võib</a:t>
            </a:r>
            <a:r>
              <a:rPr lang="fi-FI" sz="2000" dirty="0"/>
              <a:t> pisut </a:t>
            </a:r>
            <a:r>
              <a:rPr lang="et-EE" sz="2000" dirty="0" err="1"/>
              <a:t>n</a:t>
            </a:r>
            <a:r>
              <a:rPr lang="fi-FI" sz="2000" dirty="0" err="1"/>
              <a:t>õudepesuvahendit</a:t>
            </a:r>
            <a:r>
              <a:rPr lang="fi-FI" sz="2000" dirty="0"/>
              <a:t> </a:t>
            </a:r>
            <a:r>
              <a:rPr lang="fi-FI" sz="2000" dirty="0" err="1"/>
              <a:t>lisada</a:t>
            </a:r>
            <a:r>
              <a:rPr lang="fi-FI" sz="2000" dirty="0"/>
              <a:t>.</a:t>
            </a:r>
            <a:r>
              <a:rPr lang="et-EE" sz="2000" dirty="0"/>
              <a:t> </a:t>
            </a:r>
          </a:p>
          <a:p>
            <a:r>
              <a:rPr lang="fi-FI" sz="2000" dirty="0" err="1"/>
              <a:t>Seadmete</a:t>
            </a:r>
            <a:r>
              <a:rPr lang="fi-FI" sz="2000" dirty="0"/>
              <a:t> </a:t>
            </a:r>
            <a:r>
              <a:rPr lang="fi-FI" sz="2000" dirty="0" err="1"/>
              <a:t>hooldamise</a:t>
            </a:r>
            <a:r>
              <a:rPr lang="fi-FI" sz="2000" dirty="0"/>
              <a:t> </a:t>
            </a:r>
            <a:r>
              <a:rPr lang="fi-FI" sz="2000" dirty="0" err="1"/>
              <a:t>üksikasjalikumad</a:t>
            </a:r>
            <a:r>
              <a:rPr lang="fi-FI" sz="2000" dirty="0"/>
              <a:t> </a:t>
            </a:r>
            <a:r>
              <a:rPr lang="fi-FI" sz="2000" dirty="0" err="1"/>
              <a:t>juhised</a:t>
            </a:r>
            <a:r>
              <a:rPr lang="fi-FI" sz="2000" dirty="0"/>
              <a:t> </a:t>
            </a:r>
            <a:r>
              <a:rPr lang="fi-FI" sz="2000" dirty="0" err="1"/>
              <a:t>leiate</a:t>
            </a:r>
            <a:r>
              <a:rPr lang="fi-FI" sz="2000" dirty="0"/>
              <a:t> </a:t>
            </a:r>
            <a:r>
              <a:rPr lang="fi-FI" sz="2000" dirty="0" err="1"/>
              <a:t>tootja</a:t>
            </a:r>
            <a:r>
              <a:rPr lang="fi-FI" sz="2000" dirty="0"/>
              <a:t> </a:t>
            </a:r>
            <a:r>
              <a:rPr lang="fi-FI" sz="2000" dirty="0" err="1"/>
              <a:t>kasutusjuhendist</a:t>
            </a:r>
            <a:r>
              <a:rPr lang="fi-FI" sz="2000" dirty="0"/>
              <a:t>. V</a:t>
            </a:r>
            <a:r>
              <a:rPr lang="et-EE" sz="2000" dirty="0" err="1"/>
              <a:t>entilatsiooniseadmed</a:t>
            </a:r>
            <a:r>
              <a:rPr lang="et-EE" sz="2000" dirty="0"/>
              <a:t> peavad</a:t>
            </a:r>
            <a:r>
              <a:rPr lang="fi-FI" sz="2000" dirty="0"/>
              <a:t> </a:t>
            </a:r>
            <a:r>
              <a:rPr lang="fi-FI" sz="2000" dirty="0" err="1"/>
              <a:t>hoolduse</a:t>
            </a:r>
            <a:r>
              <a:rPr lang="fi-FI" sz="2000" dirty="0"/>
              <a:t> </a:t>
            </a:r>
            <a:r>
              <a:rPr lang="fi-FI" sz="2000" dirty="0" err="1"/>
              <a:t>ajal</a:t>
            </a:r>
            <a:r>
              <a:rPr lang="fi-FI" sz="2000" dirty="0"/>
              <a:t> alati </a:t>
            </a:r>
            <a:r>
              <a:rPr lang="et-EE" sz="2000" dirty="0"/>
              <a:t>olema voolu alt väljas. </a:t>
            </a: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a:p>
            <a:pPr marL="514350" indent="-514350">
              <a:buAutoNum type="arabicPeriod"/>
            </a:pPr>
            <a:endParaRPr lang="fi-FI" sz="2000" dirty="0"/>
          </a:p>
        </p:txBody>
      </p:sp>
    </p:spTree>
    <p:extLst>
      <p:ext uri="{BB962C8B-B14F-4D97-AF65-F5344CB8AC3E}">
        <p14:creationId xmlns:p14="http://schemas.microsoft.com/office/powerpoint/2010/main" val="30805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42950"/>
          </a:xfrm>
        </p:spPr>
        <p:txBody>
          <a:bodyPr/>
          <a:lstStyle/>
          <a:p>
            <a:r>
              <a:rPr lang="fi-FI" dirty="0" err="1"/>
              <a:t>Vent</a:t>
            </a:r>
            <a:r>
              <a:rPr lang="et-EE" dirty="0"/>
              <a:t>iilide ja kanalite hooldus</a:t>
            </a:r>
            <a:endParaRPr lang="fi-FI" dirty="0"/>
          </a:p>
        </p:txBody>
      </p:sp>
      <p:sp>
        <p:nvSpPr>
          <p:cNvPr id="3" name="Content Placeholder 2"/>
          <p:cNvSpPr>
            <a:spLocks noGrp="1"/>
          </p:cNvSpPr>
          <p:nvPr>
            <p:ph idx="1"/>
          </p:nvPr>
        </p:nvSpPr>
        <p:spPr>
          <a:xfrm>
            <a:off x="457200" y="1490472"/>
            <a:ext cx="6126910" cy="4836437"/>
          </a:xfrm>
        </p:spPr>
        <p:txBody>
          <a:bodyPr>
            <a:normAutofit/>
          </a:bodyPr>
          <a:lstStyle/>
          <a:p>
            <a:r>
              <a:rPr lang="fi-FI" sz="2400" dirty="0"/>
              <a:t>Klapi </a:t>
            </a:r>
            <a:r>
              <a:rPr lang="fi-FI" sz="2400" dirty="0" err="1"/>
              <a:t>õhupilu</a:t>
            </a:r>
            <a:r>
              <a:rPr lang="et-EE" sz="2400" dirty="0" err="1"/>
              <a:t>le</a:t>
            </a:r>
            <a:r>
              <a:rPr lang="fi-FI" sz="2400" dirty="0"/>
              <a:t> </a:t>
            </a:r>
            <a:r>
              <a:rPr lang="fi-FI" sz="2400" dirty="0" err="1"/>
              <a:t>moodustunud</a:t>
            </a:r>
            <a:r>
              <a:rPr lang="fi-FI" sz="2400" dirty="0"/>
              <a:t> </a:t>
            </a:r>
            <a:r>
              <a:rPr lang="fi-FI" sz="2400" dirty="0" err="1"/>
              <a:t>tolmu</a:t>
            </a:r>
            <a:r>
              <a:rPr lang="fi-FI" sz="2400" dirty="0"/>
              <a:t> im</a:t>
            </a:r>
            <a:r>
              <a:rPr lang="et-EE" sz="2400" dirty="0" err="1"/>
              <a:t>etakse</a:t>
            </a:r>
            <a:r>
              <a:rPr lang="et-EE" sz="2400" dirty="0"/>
              <a:t> ära</a:t>
            </a:r>
            <a:r>
              <a:rPr lang="fi-FI" sz="2400" dirty="0"/>
              <a:t> </a:t>
            </a:r>
            <a:r>
              <a:rPr lang="fi-FI" sz="2400" dirty="0" err="1"/>
              <a:t>igal</a:t>
            </a:r>
            <a:r>
              <a:rPr lang="fi-FI" sz="2400" dirty="0"/>
              <a:t> </a:t>
            </a:r>
            <a:r>
              <a:rPr lang="fi-FI" sz="2400" dirty="0" err="1"/>
              <a:t>aastal</a:t>
            </a:r>
            <a:r>
              <a:rPr lang="fi-FI" sz="2400" dirty="0"/>
              <a:t>. </a:t>
            </a:r>
            <a:r>
              <a:rPr lang="et-EE" sz="2400" dirty="0"/>
              <a:t>E</a:t>
            </a:r>
            <a:r>
              <a:rPr lang="fi-FI" sz="2400" dirty="0" err="1"/>
              <a:t>riti</a:t>
            </a:r>
            <a:r>
              <a:rPr lang="fi-FI" sz="2400" dirty="0"/>
              <a:t> </a:t>
            </a:r>
            <a:r>
              <a:rPr lang="fi-FI" sz="2400" dirty="0" err="1"/>
              <a:t>niiskete</a:t>
            </a:r>
            <a:r>
              <a:rPr lang="fi-FI" sz="2400" dirty="0"/>
              <a:t> </a:t>
            </a:r>
            <a:r>
              <a:rPr lang="fi-FI" sz="2400" dirty="0" err="1"/>
              <a:t>ruumide</a:t>
            </a:r>
            <a:r>
              <a:rPr lang="et-EE" sz="2400" dirty="0"/>
              <a:t> väljamineva õhu ventiilid </a:t>
            </a:r>
            <a:r>
              <a:rPr lang="fi-FI" sz="2400" dirty="0"/>
              <a:t> </a:t>
            </a:r>
            <a:r>
              <a:rPr lang="fi-FI" sz="2400" dirty="0" err="1"/>
              <a:t>vajavad</a:t>
            </a:r>
            <a:r>
              <a:rPr lang="fi-FI" sz="2400" dirty="0"/>
              <a:t> </a:t>
            </a:r>
            <a:r>
              <a:rPr lang="fi-FI" sz="2400" dirty="0" err="1"/>
              <a:t>puhastamist</a:t>
            </a:r>
            <a:r>
              <a:rPr lang="fi-FI" sz="2400" dirty="0"/>
              <a:t>.</a:t>
            </a:r>
            <a:r>
              <a:rPr lang="et-EE" sz="2400" dirty="0"/>
              <a:t> </a:t>
            </a:r>
          </a:p>
          <a:p>
            <a:r>
              <a:rPr lang="fi-FI" sz="2400" dirty="0" err="1"/>
              <a:t>Vajaduse</a:t>
            </a:r>
            <a:r>
              <a:rPr lang="fi-FI" sz="2400" dirty="0"/>
              <a:t> </a:t>
            </a:r>
            <a:r>
              <a:rPr lang="fi-FI" sz="2400" dirty="0" err="1"/>
              <a:t>korral</a:t>
            </a:r>
            <a:r>
              <a:rPr lang="fi-FI" sz="2400" dirty="0"/>
              <a:t> </a:t>
            </a:r>
            <a:r>
              <a:rPr lang="fi-FI" sz="2400" dirty="0" err="1"/>
              <a:t>saab</a:t>
            </a:r>
            <a:r>
              <a:rPr lang="fi-FI" sz="2400" dirty="0"/>
              <a:t> </a:t>
            </a:r>
            <a:r>
              <a:rPr lang="fi-FI" sz="2400" dirty="0" err="1"/>
              <a:t>ventiili</a:t>
            </a:r>
            <a:r>
              <a:rPr lang="fi-FI" sz="2400" dirty="0"/>
              <a:t> </a:t>
            </a:r>
            <a:r>
              <a:rPr lang="fi-FI" sz="2400" dirty="0" err="1"/>
              <a:t>põhjalikumalt</a:t>
            </a:r>
            <a:r>
              <a:rPr lang="fi-FI" sz="2400" dirty="0"/>
              <a:t> </a:t>
            </a:r>
            <a:r>
              <a:rPr lang="fi-FI" sz="2400" dirty="0" err="1"/>
              <a:t>eemaldada</a:t>
            </a:r>
            <a:r>
              <a:rPr lang="fi-FI" sz="2400" dirty="0"/>
              <a:t> ja </a:t>
            </a:r>
            <a:r>
              <a:rPr lang="fi-FI" sz="2400" dirty="0" err="1"/>
              <a:t>puhastada</a:t>
            </a:r>
            <a:r>
              <a:rPr lang="fi-FI" sz="2400" dirty="0"/>
              <a:t>. </a:t>
            </a:r>
            <a:r>
              <a:rPr lang="fi-FI" sz="2400" dirty="0" err="1"/>
              <a:t>Ventiilide</a:t>
            </a:r>
            <a:r>
              <a:rPr lang="fi-FI" sz="2400" dirty="0"/>
              <a:t> </a:t>
            </a:r>
            <a:r>
              <a:rPr lang="fi-FI" sz="2400" dirty="0" err="1"/>
              <a:t>seadist</a:t>
            </a:r>
            <a:r>
              <a:rPr lang="et-EE" sz="2400" dirty="0" err="1"/>
              <a:t>us</a:t>
            </a:r>
            <a:r>
              <a:rPr lang="et-EE" sz="2400" dirty="0"/>
              <a:t> peab jääma samaks, et õhu</a:t>
            </a:r>
            <a:r>
              <a:rPr lang="fi-FI" sz="2400" dirty="0" err="1"/>
              <a:t>rõh</a:t>
            </a:r>
            <a:r>
              <a:rPr lang="et-EE" sz="2400" dirty="0" err="1"/>
              <a:t>ud</a:t>
            </a:r>
            <a:r>
              <a:rPr lang="fi-FI" sz="2400" dirty="0"/>
              <a:t> </a:t>
            </a:r>
            <a:r>
              <a:rPr lang="fi-FI" sz="2400" dirty="0" err="1"/>
              <a:t>ruumides</a:t>
            </a:r>
            <a:r>
              <a:rPr lang="fi-FI" sz="2400" dirty="0"/>
              <a:t> ei </a:t>
            </a:r>
            <a:r>
              <a:rPr lang="fi-FI" sz="2400" dirty="0" err="1"/>
              <a:t>muutuks</a:t>
            </a:r>
            <a:r>
              <a:rPr lang="fi-FI" sz="2400" dirty="0"/>
              <a:t>. </a:t>
            </a:r>
          </a:p>
          <a:p>
            <a:r>
              <a:rPr lang="et-EE" sz="2400" dirty="0"/>
              <a:t>Ventilatsioonikanalid tuleb puhastada </a:t>
            </a:r>
            <a:r>
              <a:rPr lang="fi-FI" sz="2400" dirty="0"/>
              <a:t> </a:t>
            </a:r>
            <a:br>
              <a:rPr lang="fi-FI" sz="2400" dirty="0"/>
            </a:br>
            <a:r>
              <a:rPr lang="fi-FI" sz="2400" dirty="0" err="1"/>
              <a:t>vä</a:t>
            </a:r>
            <a:r>
              <a:rPr lang="et-EE" sz="2400" dirty="0" err="1"/>
              <a:t>hemalt</a:t>
            </a:r>
            <a:r>
              <a:rPr lang="fi-FI" sz="2400" dirty="0"/>
              <a:t> </a:t>
            </a:r>
            <a:r>
              <a:rPr lang="et-EE" sz="2400" dirty="0"/>
              <a:t>iga </a:t>
            </a:r>
            <a:r>
              <a:rPr lang="fi-FI" sz="2400" dirty="0"/>
              <a:t>10 </a:t>
            </a:r>
            <a:r>
              <a:rPr lang="et-EE" sz="2400" dirty="0"/>
              <a:t>aasta järel.</a:t>
            </a:r>
            <a:r>
              <a:rPr lang="fi-FI" sz="2400" dirty="0"/>
              <a:t> </a:t>
            </a:r>
          </a:p>
          <a:p>
            <a:r>
              <a:rPr lang="et-EE" sz="2400" dirty="0"/>
              <a:t>Katusekatte läbiviikude seisund ja veetihedus tuleb kontrollida igal aastal.</a:t>
            </a:r>
            <a:endParaRPr lang="fi-FI" sz="2400" dirty="0"/>
          </a:p>
          <a:p>
            <a:endParaRPr lang="fi-FI" sz="2400" dirty="0"/>
          </a:p>
          <a:p>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a:p>
            <a:pPr marL="514350" indent="-514350">
              <a:buAutoNum type="arabicPeriod"/>
            </a:pPr>
            <a:endParaRPr lang="fi-FI" sz="2400" dirty="0"/>
          </a:p>
        </p:txBody>
      </p:sp>
      <p:pic>
        <p:nvPicPr>
          <p:cNvPr id="4" name="Picture 2" descr="S:\91204_BEEP\Valokuvat\Rantatie 140925\P925003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2422" t="16758" r="22422"/>
          <a:stretch/>
        </p:blipFill>
        <p:spPr bwMode="auto">
          <a:xfrm>
            <a:off x="7416474" y="1490472"/>
            <a:ext cx="1270326" cy="216814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rotWithShape="1">
          <a:blip r:embed="rId3" cstate="print">
            <a:extLst>
              <a:ext uri="{28A0092B-C50C-407E-A947-70E740481C1C}">
                <a14:useLocalDpi xmlns:a14="http://schemas.microsoft.com/office/drawing/2010/main" val="0"/>
              </a:ext>
            </a:extLst>
          </a:blip>
          <a:srcRect l="11770" r="4601" b="34817"/>
          <a:stretch/>
        </p:blipFill>
        <p:spPr>
          <a:xfrm>
            <a:off x="6584110" y="3742176"/>
            <a:ext cx="2102690" cy="2185184"/>
          </a:xfrm>
          <a:prstGeom prst="rect">
            <a:avLst/>
          </a:prstGeom>
        </p:spPr>
      </p:pic>
    </p:spTree>
    <p:extLst>
      <p:ext uri="{BB962C8B-B14F-4D97-AF65-F5344CB8AC3E}">
        <p14:creationId xmlns:p14="http://schemas.microsoft.com/office/powerpoint/2010/main" val="6723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Energia</a:t>
            </a:r>
            <a:r>
              <a:rPr lang="et-EE" dirty="0"/>
              <a:t>kasutuse jälgimine</a:t>
            </a:r>
            <a:endParaRPr lang="fi-FI" dirty="0"/>
          </a:p>
        </p:txBody>
      </p:sp>
      <p:sp>
        <p:nvSpPr>
          <p:cNvPr id="3" name="Content Placeholder 2"/>
          <p:cNvSpPr>
            <a:spLocks noGrp="1"/>
          </p:cNvSpPr>
          <p:nvPr>
            <p:ph idx="1"/>
          </p:nvPr>
        </p:nvSpPr>
        <p:spPr/>
        <p:txBody>
          <a:bodyPr>
            <a:normAutofit fontScale="77500" lnSpcReduction="20000"/>
          </a:bodyPr>
          <a:lstStyle/>
          <a:p>
            <a:pPr marL="0" indent="0">
              <a:buNone/>
            </a:pPr>
            <a:r>
              <a:rPr lang="fi-FI" b="1" dirty="0" err="1"/>
              <a:t>Hoolduse</a:t>
            </a:r>
            <a:r>
              <a:rPr lang="fi-FI" b="1" dirty="0"/>
              <a:t> </a:t>
            </a:r>
            <a:r>
              <a:rPr lang="et-EE" b="1" dirty="0"/>
              <a:t>järel</a:t>
            </a:r>
            <a:r>
              <a:rPr lang="fi-FI" b="1" dirty="0"/>
              <a:t> </a:t>
            </a:r>
            <a:r>
              <a:rPr lang="fi-FI" b="1" dirty="0" err="1"/>
              <a:t>tuleb</a:t>
            </a:r>
            <a:r>
              <a:rPr lang="fi-FI" b="1" dirty="0"/>
              <a:t> </a:t>
            </a:r>
            <a:r>
              <a:rPr lang="et-EE" b="1" dirty="0"/>
              <a:t>kontrollida kas süsteemid töötavad korrektselt</a:t>
            </a:r>
            <a:r>
              <a:rPr lang="fi-FI" b="1" dirty="0"/>
              <a:t>.</a:t>
            </a:r>
            <a:r>
              <a:rPr lang="et-EE" b="1" dirty="0"/>
              <a:t> </a:t>
            </a:r>
            <a:endParaRPr lang="fi-FI" dirty="0"/>
          </a:p>
          <a:p>
            <a:r>
              <a:rPr lang="et-EE" dirty="0"/>
              <a:t>Kas energiatarbimine on olnud normaalne?</a:t>
            </a:r>
          </a:p>
          <a:p>
            <a:r>
              <a:rPr lang="et-EE" dirty="0"/>
              <a:t>Kas õhu temperatuur ja niiskus on sobival tasemel?</a:t>
            </a:r>
            <a:endParaRPr lang="fi-FI" dirty="0"/>
          </a:p>
          <a:p>
            <a:r>
              <a:rPr lang="et-EE" dirty="0"/>
              <a:t>Kas ruumide kasutajad on rahul?</a:t>
            </a:r>
            <a:endParaRPr lang="fi-FI" dirty="0"/>
          </a:p>
          <a:p>
            <a:r>
              <a:rPr lang="et-EE" dirty="0"/>
              <a:t>Kas on lisatuuletuse vajadus? Kas aknaid on hoitud lahti?</a:t>
            </a:r>
            <a:endParaRPr lang="fi-FI" dirty="0"/>
          </a:p>
          <a:p>
            <a:pPr marL="0" indent="0">
              <a:buNone/>
            </a:pPr>
            <a:endParaRPr lang="fi-FI" b="1" dirty="0"/>
          </a:p>
          <a:p>
            <a:pPr marL="0" indent="0">
              <a:buNone/>
            </a:pPr>
            <a:r>
              <a:rPr lang="fi-FI" b="1" dirty="0"/>
              <a:t>Energia</a:t>
            </a:r>
            <a:r>
              <a:rPr lang="et-EE" b="1" dirty="0"/>
              <a:t>müüjalt ja võrgufirmalt saab järgnevat infot</a:t>
            </a:r>
            <a:endParaRPr lang="fi-FI" dirty="0"/>
          </a:p>
          <a:p>
            <a:pPr lvl="0"/>
            <a:r>
              <a:rPr lang="fi-FI" dirty="0" err="1"/>
              <a:t>kasutuskoha</a:t>
            </a:r>
            <a:r>
              <a:rPr lang="et-EE" dirty="0"/>
              <a:t> </a:t>
            </a:r>
            <a:r>
              <a:rPr lang="fi-FI" dirty="0"/>
              <a:t>energiakulutus</a:t>
            </a:r>
          </a:p>
          <a:p>
            <a:pPr lvl="0"/>
            <a:r>
              <a:rPr lang="et-EE" dirty="0"/>
              <a:t>võrdlust vastavatüübiliste hoonetega</a:t>
            </a:r>
            <a:endParaRPr lang="fi-FI" dirty="0"/>
          </a:p>
          <a:p>
            <a:r>
              <a:rPr lang="et-EE" dirty="0"/>
              <a:t>alarm e-posti suurenenud energiakasutusest</a:t>
            </a:r>
          </a:p>
          <a:p>
            <a:pPr lvl="0"/>
            <a:r>
              <a:rPr lang="et-EE" dirty="0"/>
              <a:t>renoveerimiste ja kütteviisi muutuse mõju tarbimisele</a:t>
            </a:r>
            <a:r>
              <a:rPr lang="fi-FI" dirty="0"/>
              <a:t>.</a:t>
            </a:r>
          </a:p>
          <a:p>
            <a:endParaRPr lang="fi-FI" dirty="0"/>
          </a:p>
        </p:txBody>
      </p:sp>
    </p:spTree>
    <p:extLst>
      <p:ext uri="{BB962C8B-B14F-4D97-AF65-F5344CB8AC3E}">
        <p14:creationId xmlns:p14="http://schemas.microsoft.com/office/powerpoint/2010/main" val="31040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sz="4000" dirty="0"/>
            </a:br>
            <a:r>
              <a:rPr lang="et-EE" sz="4000" dirty="0"/>
              <a:t>Tehnosüsteemide </a:t>
            </a:r>
            <a:r>
              <a:rPr lang="fi-FI" sz="4000" dirty="0"/>
              <a:t> energia</a:t>
            </a:r>
            <a:r>
              <a:rPr lang="et-EE" sz="4000" dirty="0"/>
              <a:t>remont</a:t>
            </a:r>
            <a:endParaRPr lang="fi-FI" sz="4000" dirty="0"/>
          </a:p>
        </p:txBody>
      </p:sp>
    </p:spTree>
    <p:extLst>
      <p:ext uri="{BB962C8B-B14F-4D97-AF65-F5344CB8AC3E}">
        <p14:creationId xmlns:p14="http://schemas.microsoft.com/office/powerpoint/2010/main" val="186588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fi-FI" dirty="0"/>
              <a:t>T</a:t>
            </a:r>
            <a:r>
              <a:rPr lang="et-EE" dirty="0" err="1"/>
              <a:t>ehnosüsteemide</a:t>
            </a:r>
            <a:r>
              <a:rPr lang="et-EE" dirty="0"/>
              <a:t> </a:t>
            </a:r>
            <a:r>
              <a:rPr lang="fi-FI" dirty="0"/>
              <a:t>energia</a:t>
            </a:r>
            <a:r>
              <a:rPr lang="et-EE" dirty="0"/>
              <a:t>remont</a:t>
            </a:r>
            <a:endParaRPr lang="fi-FI" dirty="0"/>
          </a:p>
        </p:txBody>
      </p:sp>
      <p:sp>
        <p:nvSpPr>
          <p:cNvPr id="3" name="Content Placeholder 2"/>
          <p:cNvSpPr>
            <a:spLocks noGrp="1"/>
          </p:cNvSpPr>
          <p:nvPr>
            <p:ph idx="1"/>
          </p:nvPr>
        </p:nvSpPr>
        <p:spPr>
          <a:xfrm>
            <a:off x="399472" y="1459203"/>
            <a:ext cx="8345055" cy="4032250"/>
          </a:xfrm>
        </p:spPr>
        <p:txBody>
          <a:bodyPr>
            <a:normAutofit fontScale="85000" lnSpcReduction="20000"/>
          </a:bodyPr>
          <a:lstStyle/>
          <a:p>
            <a:pPr marL="0" indent="0">
              <a:buNone/>
            </a:pPr>
            <a:r>
              <a:rPr lang="fi-FI" sz="2600" b="1" dirty="0"/>
              <a:t>Energia</a:t>
            </a:r>
            <a:r>
              <a:rPr lang="et-EE" sz="2600" b="1" dirty="0"/>
              <a:t>remondi ajendiks</a:t>
            </a:r>
            <a:r>
              <a:rPr lang="fi-FI" sz="2600" b="1" dirty="0"/>
              <a:t> on </a:t>
            </a:r>
            <a:r>
              <a:rPr lang="et-EE" sz="2600" b="1" dirty="0"/>
              <a:t>tavaliselt mingil muul eesmärgil tehtav parandusmeede nagu</a:t>
            </a:r>
            <a:r>
              <a:rPr lang="fi-FI" sz="2600" b="1" dirty="0"/>
              <a:t> </a:t>
            </a:r>
          </a:p>
          <a:p>
            <a:r>
              <a:rPr lang="et-EE" sz="2600" dirty="0"/>
              <a:t>hoone osa või tehnosüsteemi kasutusea                               lõppemine, </a:t>
            </a:r>
            <a:r>
              <a:rPr lang="et-EE" sz="2600" dirty="0" err="1"/>
              <a:t>rikkiminek</a:t>
            </a:r>
            <a:r>
              <a:rPr lang="et-EE" sz="2600" dirty="0"/>
              <a:t> või suured hoolduskulud</a:t>
            </a:r>
          </a:p>
          <a:p>
            <a:r>
              <a:rPr lang="et-EE" sz="2600" dirty="0"/>
              <a:t>mugavus, veotunde või külmakiirguse</a:t>
            </a:r>
          </a:p>
          <a:p>
            <a:pPr marL="0" indent="0">
              <a:buNone/>
            </a:pPr>
            <a:r>
              <a:rPr lang="fi-FI" sz="2600" dirty="0"/>
              <a:t> </a:t>
            </a:r>
            <a:r>
              <a:rPr lang="et-EE" sz="2600" dirty="0"/>
              <a:t>eemaldamine, </a:t>
            </a:r>
            <a:r>
              <a:rPr lang="et-EE" sz="2600" dirty="0" err="1"/>
              <a:t>siseõhu</a:t>
            </a:r>
            <a:r>
              <a:rPr lang="et-EE" sz="2600" dirty="0"/>
              <a:t> kvaliteedi parandamine</a:t>
            </a:r>
            <a:endParaRPr lang="fi-FI" sz="2600" dirty="0"/>
          </a:p>
          <a:p>
            <a:r>
              <a:rPr lang="et-EE" sz="2600" dirty="0"/>
              <a:t>kinnisvara väärtuse säilitamine</a:t>
            </a:r>
            <a:endParaRPr lang="fi-FI" sz="2600" dirty="0"/>
          </a:p>
          <a:p>
            <a:r>
              <a:rPr lang="fi-FI" sz="2600" dirty="0" err="1"/>
              <a:t>süsteemide</a:t>
            </a:r>
            <a:r>
              <a:rPr lang="fi-FI" sz="2600" dirty="0"/>
              <a:t> ja </a:t>
            </a:r>
            <a:r>
              <a:rPr lang="fi-FI" sz="2600" dirty="0" err="1"/>
              <a:t>seadmete</a:t>
            </a:r>
            <a:r>
              <a:rPr lang="fi-FI" sz="2600" dirty="0"/>
              <a:t> </a:t>
            </a:r>
            <a:r>
              <a:rPr lang="fi-FI" sz="2600" dirty="0" err="1"/>
              <a:t>ajakohastamine</a:t>
            </a:r>
            <a:r>
              <a:rPr lang="fi-FI" sz="2600" dirty="0"/>
              <a:t> </a:t>
            </a:r>
            <a:r>
              <a:rPr lang="et-EE" sz="2600" dirty="0"/>
              <a:t>           </a:t>
            </a:r>
            <a:r>
              <a:rPr lang="fi-FI" sz="2600" dirty="0"/>
              <a:t>k</a:t>
            </a:r>
            <a:r>
              <a:rPr lang="et-EE" sz="2600" dirty="0" err="1"/>
              <a:t>aasaja</a:t>
            </a:r>
            <a:r>
              <a:rPr lang="fi-FI" sz="2600" dirty="0"/>
              <a:t> </a:t>
            </a:r>
            <a:r>
              <a:rPr lang="fi-FI" sz="2600" dirty="0" err="1"/>
              <a:t>nõuetele</a:t>
            </a:r>
            <a:r>
              <a:rPr lang="fi-FI" sz="2600" dirty="0"/>
              <a:t> </a:t>
            </a:r>
            <a:r>
              <a:rPr lang="fi-FI" sz="2600" dirty="0" err="1"/>
              <a:t>vastavaks</a:t>
            </a:r>
            <a:r>
              <a:rPr lang="fi-FI" sz="2600" dirty="0"/>
              <a:t>.</a:t>
            </a:r>
          </a:p>
          <a:p>
            <a:pPr marL="0" indent="0">
              <a:buNone/>
            </a:pPr>
            <a:endParaRPr lang="fi-FI" sz="2600" dirty="0"/>
          </a:p>
          <a:p>
            <a:pPr marL="0" indent="0">
              <a:buNone/>
            </a:pPr>
            <a:r>
              <a:rPr lang="et-EE" sz="2600" b="1" dirty="0"/>
              <a:t>Kui remonttööd on algamas </a:t>
            </a:r>
            <a:r>
              <a:rPr lang="fi-FI" sz="2600" b="1" dirty="0" err="1"/>
              <a:t>tuleks</a:t>
            </a:r>
            <a:r>
              <a:rPr lang="fi-FI" sz="2600" b="1" dirty="0"/>
              <a:t> </a:t>
            </a:r>
            <a:r>
              <a:rPr lang="fi-FI" sz="2600" b="1" dirty="0" err="1"/>
              <a:t>kaaluda</a:t>
            </a:r>
            <a:r>
              <a:rPr lang="fi-FI" sz="2600" b="1" dirty="0"/>
              <a:t> ka </a:t>
            </a:r>
            <a:r>
              <a:rPr lang="fi-FI" sz="2600" b="1" dirty="0" err="1"/>
              <a:t>energiasäästu</a:t>
            </a:r>
            <a:r>
              <a:rPr lang="fi-FI" sz="2600" b="1" dirty="0"/>
              <a:t> </a:t>
            </a:r>
            <a:r>
              <a:rPr lang="et-EE" sz="2600" b="1" dirty="0"/>
              <a:t>võimalusi</a:t>
            </a:r>
            <a:r>
              <a:rPr lang="fi-FI" sz="2600" b="1" dirty="0"/>
              <a:t>.</a:t>
            </a:r>
          </a:p>
          <a:p>
            <a:endParaRPr lang="fi-FI" dirty="0"/>
          </a:p>
          <a:p>
            <a:pPr marL="0" indent="0">
              <a:buNone/>
            </a:pPr>
            <a:endParaRPr lang="fi-FI" dirty="0"/>
          </a:p>
          <a:p>
            <a:pPr lvl="1"/>
            <a:endParaRPr lang="fi-FI" dirty="0"/>
          </a:p>
          <a:p>
            <a:endParaRPr lang="fi-FI" dirty="0"/>
          </a:p>
        </p:txBody>
      </p:sp>
      <p:pic>
        <p:nvPicPr>
          <p:cNvPr id="6" name="Kuva 5"/>
          <p:cNvPicPr>
            <a:picLocks noChangeAspect="1"/>
          </p:cNvPicPr>
          <p:nvPr/>
        </p:nvPicPr>
        <p:blipFill rotWithShape="1">
          <a:blip r:embed="rId3" cstate="print">
            <a:extLst>
              <a:ext uri="{28A0092B-C50C-407E-A947-70E740481C1C}">
                <a14:useLocalDpi xmlns:a14="http://schemas.microsoft.com/office/drawing/2010/main" val="0"/>
              </a:ext>
            </a:extLst>
          </a:blip>
          <a:srcRect b="16912"/>
          <a:stretch/>
        </p:blipFill>
        <p:spPr>
          <a:xfrm>
            <a:off x="6588717" y="2036869"/>
            <a:ext cx="2292046" cy="2539212"/>
          </a:xfrm>
          <a:prstGeom prst="rect">
            <a:avLst/>
          </a:prstGeom>
        </p:spPr>
      </p:pic>
    </p:spTree>
    <p:extLst>
      <p:ext uri="{BB962C8B-B14F-4D97-AF65-F5344CB8AC3E}">
        <p14:creationId xmlns:p14="http://schemas.microsoft.com/office/powerpoint/2010/main" val="19772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2800" dirty="0">
                <a:latin typeface="+mn-lt"/>
              </a:rPr>
              <a:t>…ja </a:t>
            </a:r>
            <a:r>
              <a:rPr lang="et-EE" sz="2800" dirty="0">
                <a:latin typeface="+mn-lt"/>
              </a:rPr>
              <a:t>vastupidi</a:t>
            </a:r>
            <a:r>
              <a:rPr lang="fi-FI" sz="2800" dirty="0">
                <a:latin typeface="+mn-lt"/>
              </a:rPr>
              <a:t>. Ku</a:t>
            </a:r>
            <a:r>
              <a:rPr lang="et-EE" sz="2800" dirty="0">
                <a:latin typeface="+mn-lt"/>
              </a:rPr>
              <a:t>i tehakse tehnosüsteemide </a:t>
            </a:r>
            <a:r>
              <a:rPr lang="et-EE" sz="2800" dirty="0" err="1">
                <a:latin typeface="+mn-lt"/>
              </a:rPr>
              <a:t>enregiaremonti</a:t>
            </a:r>
            <a:r>
              <a:rPr lang="et-EE" sz="2800" dirty="0">
                <a:latin typeface="+mn-lt"/>
              </a:rPr>
              <a:t>, tuleb kontrollida muutuste mõju hoonetele ja </a:t>
            </a:r>
            <a:r>
              <a:rPr lang="et-EE" sz="2800" dirty="0" err="1">
                <a:latin typeface="+mn-lt"/>
              </a:rPr>
              <a:t>kasustusviisidele</a:t>
            </a:r>
            <a:r>
              <a:rPr lang="et-EE" sz="2800" dirty="0">
                <a:latin typeface="+mn-lt"/>
              </a:rPr>
              <a:t>.</a:t>
            </a:r>
            <a:r>
              <a:rPr lang="fi-FI" sz="2800" dirty="0">
                <a:latin typeface="+mn-lt"/>
              </a:rPr>
              <a:t> </a:t>
            </a:r>
          </a:p>
        </p:txBody>
      </p:sp>
      <p:sp>
        <p:nvSpPr>
          <p:cNvPr id="3" name="Content Placeholder 2"/>
          <p:cNvSpPr>
            <a:spLocks noGrp="1"/>
          </p:cNvSpPr>
          <p:nvPr>
            <p:ph idx="1"/>
          </p:nvPr>
        </p:nvSpPr>
        <p:spPr>
          <a:xfrm>
            <a:off x="457200" y="1773239"/>
            <a:ext cx="5851236" cy="4032250"/>
          </a:xfrm>
        </p:spPr>
        <p:txBody>
          <a:bodyPr>
            <a:normAutofit fontScale="62500" lnSpcReduction="20000"/>
          </a:bodyPr>
          <a:lstStyle/>
          <a:p>
            <a:pPr marL="0" indent="0">
              <a:buNone/>
            </a:pPr>
            <a:r>
              <a:rPr lang="fi-FI" b="1" dirty="0" err="1"/>
              <a:t>Kui</a:t>
            </a:r>
            <a:r>
              <a:rPr lang="fi-FI" b="1" dirty="0"/>
              <a:t> </a:t>
            </a:r>
            <a:r>
              <a:rPr lang="fi-FI" b="1" dirty="0" err="1"/>
              <a:t>põlemispõhine</a:t>
            </a:r>
            <a:r>
              <a:rPr lang="fi-FI" b="1" dirty="0"/>
              <a:t> </a:t>
            </a:r>
            <a:r>
              <a:rPr lang="fi-FI" b="1" dirty="0" err="1"/>
              <a:t>küte</a:t>
            </a:r>
            <a:r>
              <a:rPr lang="fi-FI" b="1" dirty="0"/>
              <a:t> </a:t>
            </a:r>
            <a:r>
              <a:rPr lang="fi-FI" b="1" dirty="0" err="1"/>
              <a:t>muundatakse</a:t>
            </a:r>
            <a:r>
              <a:rPr lang="fi-FI" b="1" dirty="0"/>
              <a:t> </a:t>
            </a:r>
            <a:r>
              <a:rPr lang="fi-FI" b="1" dirty="0" err="1"/>
              <a:t>näiteks</a:t>
            </a:r>
            <a:r>
              <a:rPr lang="fi-FI" b="1" dirty="0"/>
              <a:t> </a:t>
            </a:r>
            <a:r>
              <a:rPr lang="et-EE" b="1" dirty="0"/>
              <a:t>                                 maasoojuse</a:t>
            </a:r>
            <a:r>
              <a:rPr lang="fi-FI" b="1" dirty="0"/>
              <a:t> </a:t>
            </a:r>
            <a:r>
              <a:rPr lang="fi-FI" b="1" dirty="0" err="1"/>
              <a:t>kasutamiseks</a:t>
            </a:r>
            <a:r>
              <a:rPr lang="et-EE" b="1" dirty="0"/>
              <a:t>, siis</a:t>
            </a:r>
            <a:r>
              <a:rPr lang="fi-FI" b="1" dirty="0"/>
              <a:t> </a:t>
            </a:r>
          </a:p>
          <a:p>
            <a:r>
              <a:rPr lang="et-EE" dirty="0"/>
              <a:t>loomuliku ventilatsiooni efektiivsus väheneb</a:t>
            </a:r>
            <a:endParaRPr lang="fi-FI" dirty="0"/>
          </a:p>
          <a:p>
            <a:r>
              <a:rPr lang="fi-FI" dirty="0" err="1"/>
              <a:t>kasutajate</a:t>
            </a:r>
            <a:r>
              <a:rPr lang="fi-FI" dirty="0"/>
              <a:t> </a:t>
            </a:r>
            <a:r>
              <a:rPr lang="fi-FI" dirty="0" err="1"/>
              <a:t>jaoks</a:t>
            </a:r>
            <a:r>
              <a:rPr lang="fi-FI" dirty="0"/>
              <a:t> on vaja uusi </a:t>
            </a:r>
            <a:r>
              <a:rPr lang="et-EE" dirty="0"/>
              <a:t>toimimisviise seoses</a:t>
            </a:r>
            <a:endParaRPr lang="fi-FI" dirty="0"/>
          </a:p>
          <a:p>
            <a:pPr lvl="1"/>
            <a:r>
              <a:rPr lang="et-EE" sz="2600" dirty="0"/>
              <a:t>ventilatsiooni suurenemisega</a:t>
            </a:r>
            <a:r>
              <a:rPr lang="fi-FI" sz="2600" dirty="0"/>
              <a:t> </a:t>
            </a:r>
          </a:p>
          <a:p>
            <a:pPr lvl="1"/>
            <a:r>
              <a:rPr lang="fi-FI" sz="2600" dirty="0"/>
              <a:t>tuuletu</a:t>
            </a:r>
            <a:r>
              <a:rPr lang="et-EE" sz="2600" dirty="0" err="1"/>
              <a:t>se</a:t>
            </a:r>
            <a:r>
              <a:rPr lang="fi-FI" sz="2600" dirty="0"/>
              <a:t> </a:t>
            </a:r>
            <a:r>
              <a:rPr lang="et-EE" sz="2600" dirty="0"/>
              <a:t>suurenemisega</a:t>
            </a:r>
            <a:r>
              <a:rPr lang="fi-FI" sz="2600" dirty="0"/>
              <a:t> </a:t>
            </a:r>
          </a:p>
          <a:p>
            <a:pPr lvl="1"/>
            <a:r>
              <a:rPr lang="et-EE" sz="2600" dirty="0"/>
              <a:t>pesu kuivatusviisi muutusega</a:t>
            </a:r>
            <a:endParaRPr lang="fi-FI" sz="2600" dirty="0"/>
          </a:p>
          <a:p>
            <a:pPr lvl="1"/>
            <a:r>
              <a:rPr lang="fi-FI" sz="2600" dirty="0"/>
              <a:t>pesu</a:t>
            </a:r>
            <a:r>
              <a:rPr lang="et-EE" sz="2600" dirty="0"/>
              <a:t>ruumide põrandate kuivamisega</a:t>
            </a:r>
            <a:endParaRPr lang="fi-FI" sz="2600" dirty="0"/>
          </a:p>
          <a:p>
            <a:pPr lvl="1"/>
            <a:r>
              <a:rPr lang="et-EE" sz="2600" dirty="0"/>
              <a:t>katlaruumi temperatuur langusega</a:t>
            </a:r>
            <a:endParaRPr lang="fi-FI" sz="2600" dirty="0"/>
          </a:p>
          <a:p>
            <a:pPr lvl="1"/>
            <a:r>
              <a:rPr lang="et-EE" sz="2600" dirty="0"/>
              <a:t>radiaatori lisamisega</a:t>
            </a:r>
            <a:endParaRPr lang="fi-FI" sz="2600" dirty="0"/>
          </a:p>
          <a:p>
            <a:pPr lvl="1"/>
            <a:r>
              <a:rPr lang="et-EE" sz="2600" dirty="0"/>
              <a:t>soojustuse lisamisega</a:t>
            </a:r>
            <a:r>
              <a:rPr lang="fi-FI" sz="2600" dirty="0"/>
              <a:t>.</a:t>
            </a:r>
          </a:p>
          <a:p>
            <a:pPr marL="0" indent="0">
              <a:buNone/>
            </a:pPr>
            <a:endParaRPr lang="fi-FI" dirty="0"/>
          </a:p>
          <a:p>
            <a:pPr marL="0" indent="0">
              <a:buNone/>
            </a:pPr>
            <a:r>
              <a:rPr lang="et-EE" b="1" dirty="0"/>
              <a:t>Kütteviisi muutus nõuab mitme muu asja kontrollimist</a:t>
            </a:r>
            <a:r>
              <a:rPr lang="fi-FI" b="1" dirty="0"/>
              <a:t>. </a:t>
            </a:r>
          </a:p>
          <a:p>
            <a:pPr lvl="2"/>
            <a:endParaRPr lang="fi-FI" dirty="0"/>
          </a:p>
          <a:p>
            <a:pPr lvl="1"/>
            <a:endParaRPr lang="fi-FI" dirty="0"/>
          </a:p>
        </p:txBody>
      </p:sp>
      <p:pic>
        <p:nvPicPr>
          <p:cNvPr id="5" name="Picture 6" descr="S:\91204_BEEP\Valokuvat\Rantatie 141215\PC1100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24"/>
          <a:stretch/>
        </p:blipFill>
        <p:spPr bwMode="auto">
          <a:xfrm>
            <a:off x="6113955" y="1773240"/>
            <a:ext cx="2572846"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dirty="0"/>
            </a:br>
            <a:r>
              <a:rPr lang="et-EE" dirty="0"/>
              <a:t>Ventilatsioon ja </a:t>
            </a:r>
            <a:r>
              <a:rPr lang="et-EE" dirty="0" err="1"/>
              <a:t>sisekliima</a:t>
            </a:r>
            <a:endParaRPr lang="fi-FI" dirty="0"/>
          </a:p>
        </p:txBody>
      </p:sp>
    </p:spTree>
    <p:extLst>
      <p:ext uri="{BB962C8B-B14F-4D97-AF65-F5344CB8AC3E}">
        <p14:creationId xmlns:p14="http://schemas.microsoft.com/office/powerpoint/2010/main" val="429292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fi-FI" dirty="0"/>
              <a:t>T</a:t>
            </a:r>
            <a:r>
              <a:rPr lang="et-EE" dirty="0" err="1"/>
              <a:t>ehnosüsteemide</a:t>
            </a:r>
            <a:r>
              <a:rPr lang="et-EE" dirty="0"/>
              <a:t> energiatõhusust mõjutavad</a:t>
            </a:r>
            <a:endParaRPr lang="fi-FI" dirty="0"/>
          </a:p>
        </p:txBody>
      </p:sp>
      <p:sp>
        <p:nvSpPr>
          <p:cNvPr id="3" name="Content Placeholder 2"/>
          <p:cNvSpPr>
            <a:spLocks noGrp="1"/>
          </p:cNvSpPr>
          <p:nvPr>
            <p:ph idx="1"/>
          </p:nvPr>
        </p:nvSpPr>
        <p:spPr/>
        <p:txBody>
          <a:bodyPr/>
          <a:lstStyle/>
          <a:p>
            <a:r>
              <a:rPr lang="et-EE" dirty="0"/>
              <a:t>seadmete valik, süsteemid ja nende </a:t>
            </a:r>
            <a:r>
              <a:rPr lang="et-EE" dirty="0" err="1"/>
              <a:t>kokkusobivus</a:t>
            </a:r>
            <a:r>
              <a:rPr lang="fi-FI" dirty="0"/>
              <a:t> </a:t>
            </a:r>
          </a:p>
          <a:p>
            <a:r>
              <a:rPr lang="fi-FI" dirty="0"/>
              <a:t>kana</a:t>
            </a:r>
            <a:r>
              <a:rPr lang="et-EE" dirty="0" err="1"/>
              <a:t>lite</a:t>
            </a:r>
            <a:r>
              <a:rPr lang="et-EE" dirty="0"/>
              <a:t> ja torude trassid ja soojustused</a:t>
            </a:r>
            <a:endParaRPr lang="fi-FI" dirty="0"/>
          </a:p>
          <a:p>
            <a:r>
              <a:rPr lang="fi-FI" dirty="0"/>
              <a:t>kana</a:t>
            </a:r>
            <a:r>
              <a:rPr lang="et-EE" dirty="0" err="1"/>
              <a:t>lite</a:t>
            </a:r>
            <a:r>
              <a:rPr lang="et-EE" dirty="0"/>
              <a:t>, läbiviikude ja ruumide õhutihedus</a:t>
            </a:r>
            <a:endParaRPr lang="fi-FI" dirty="0"/>
          </a:p>
          <a:p>
            <a:r>
              <a:rPr lang="et-EE" dirty="0"/>
              <a:t>restide, filtrite ja klappide puhtus</a:t>
            </a:r>
            <a:endParaRPr lang="fi-FI" dirty="0"/>
          </a:p>
          <a:p>
            <a:r>
              <a:rPr lang="et-EE" dirty="0"/>
              <a:t>süsteemide reguleerimine ja juhtimisautomaatika</a:t>
            </a:r>
            <a:endParaRPr lang="fi-FI" dirty="0"/>
          </a:p>
          <a:p>
            <a:r>
              <a:rPr lang="fi-FI" dirty="0"/>
              <a:t>k</a:t>
            </a:r>
            <a:r>
              <a:rPr lang="et-EE" dirty="0"/>
              <a:t>asutus ja hooldus</a:t>
            </a:r>
            <a:endParaRPr lang="fi-FI" dirty="0"/>
          </a:p>
          <a:p>
            <a:endParaRPr lang="fi-FI" dirty="0"/>
          </a:p>
        </p:txBody>
      </p:sp>
    </p:spTree>
    <p:extLst>
      <p:ext uri="{BB962C8B-B14F-4D97-AF65-F5344CB8AC3E}">
        <p14:creationId xmlns:p14="http://schemas.microsoft.com/office/powerpoint/2010/main" val="18103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a:t>Kütteviisi valikul saab parandada energiatõhusust </a:t>
            </a:r>
            <a:br>
              <a:rPr lang="fi-FI" dirty="0"/>
            </a:br>
            <a:br>
              <a:rPr lang="fi-FI" dirty="0"/>
            </a:br>
            <a:endParaRPr lang="fi-FI" dirty="0"/>
          </a:p>
        </p:txBody>
      </p:sp>
      <p:sp>
        <p:nvSpPr>
          <p:cNvPr id="3" name="Content Placeholder 2"/>
          <p:cNvSpPr>
            <a:spLocks noGrp="1"/>
          </p:cNvSpPr>
          <p:nvPr>
            <p:ph idx="1"/>
          </p:nvPr>
        </p:nvSpPr>
        <p:spPr>
          <a:xfrm>
            <a:off x="457200" y="1773239"/>
            <a:ext cx="6711696" cy="4032250"/>
          </a:xfrm>
        </p:spPr>
        <p:txBody>
          <a:bodyPr>
            <a:normAutofit/>
          </a:bodyPr>
          <a:lstStyle/>
          <a:p>
            <a:pPr fontAlgn="t"/>
            <a:r>
              <a:rPr lang="et-EE" sz="2600" dirty="0" err="1"/>
              <a:t>mehaalilise</a:t>
            </a:r>
            <a:r>
              <a:rPr lang="et-EE" sz="2600" dirty="0"/>
              <a:t> ventilatsiooni ja soojustagastuse paigaldamine</a:t>
            </a:r>
            <a:r>
              <a:rPr lang="fi-FI" sz="2600" dirty="0"/>
              <a:t> </a:t>
            </a:r>
          </a:p>
          <a:p>
            <a:pPr fontAlgn="t"/>
            <a:r>
              <a:rPr lang="et-EE" sz="2600" dirty="0"/>
              <a:t>küttesüsteemi kasuteguri parandamine</a:t>
            </a:r>
            <a:endParaRPr lang="fi-FI" sz="2600" dirty="0"/>
          </a:p>
          <a:p>
            <a:pPr fontAlgn="t"/>
            <a:r>
              <a:rPr lang="et-EE" sz="2600" dirty="0"/>
              <a:t>peamise kütteviisi muutmine taastuvenergia põhiseks</a:t>
            </a:r>
            <a:endParaRPr lang="fi-FI" sz="2600" dirty="0"/>
          </a:p>
          <a:p>
            <a:pPr fontAlgn="t"/>
            <a:r>
              <a:rPr lang="et-EE" sz="2600" dirty="0"/>
              <a:t>peamise kütteviisi täiendamine</a:t>
            </a:r>
            <a:r>
              <a:rPr lang="fi-FI" sz="2600" dirty="0"/>
              <a:t> </a:t>
            </a:r>
          </a:p>
          <a:p>
            <a:pPr lvl="1" fontAlgn="t"/>
            <a:r>
              <a:rPr lang="et-EE" dirty="0"/>
              <a:t>soojuspumpadega</a:t>
            </a:r>
            <a:endParaRPr lang="fi-FI" dirty="0"/>
          </a:p>
          <a:p>
            <a:pPr lvl="1" fontAlgn="t"/>
            <a:r>
              <a:rPr lang="et-EE" dirty="0"/>
              <a:t>päikesekollektoritega või päikesepaneelidega</a:t>
            </a:r>
            <a:endParaRPr lang="fi-FI" dirty="0"/>
          </a:p>
          <a:p>
            <a:pPr lvl="1" fontAlgn="t"/>
            <a:r>
              <a:rPr lang="et-EE" dirty="0"/>
              <a:t>soojust säilitavate kaminate või ahjudega</a:t>
            </a:r>
            <a:r>
              <a:rPr lang="fi-FI" dirty="0"/>
              <a:t>,…</a:t>
            </a:r>
          </a:p>
          <a:p>
            <a:pPr marL="457200" indent="-457200"/>
            <a:endParaRPr lang="fi-FI" sz="3500" dirty="0"/>
          </a:p>
          <a:p>
            <a:endParaRPr lang="fi-FI" dirty="0"/>
          </a:p>
        </p:txBody>
      </p:sp>
      <p:pic>
        <p:nvPicPr>
          <p:cNvPr id="8" name="Picture 3" descr="S:\91204_BEEP\Valokuvat\Rantatie 141215\PC15008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52" t="10643" r="10091" b="23652"/>
          <a:stretch/>
        </p:blipFill>
        <p:spPr bwMode="auto">
          <a:xfrm>
            <a:off x="7180164" y="460272"/>
            <a:ext cx="1535097" cy="12410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91204_BEEP\Valokuvat\Kuvat Kuopas\WP_0003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33968" y="3065721"/>
            <a:ext cx="1481293" cy="1439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91204_BEEP\Valokuvat\Finbuild 2014\PA01000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6631" b="14384"/>
          <a:stretch/>
        </p:blipFill>
        <p:spPr bwMode="auto">
          <a:xfrm>
            <a:off x="7180164" y="1770968"/>
            <a:ext cx="1535097" cy="122506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p:cNvPicPr>
            <a:picLocks noChangeAspect="1"/>
          </p:cNvPicPr>
          <p:nvPr/>
        </p:nvPicPr>
        <p:blipFill rotWithShape="1">
          <a:blip r:embed="rId6" cstate="print">
            <a:extLst>
              <a:ext uri="{28A0092B-C50C-407E-A947-70E740481C1C}">
                <a14:useLocalDpi xmlns:a14="http://schemas.microsoft.com/office/drawing/2010/main" val="0"/>
              </a:ext>
            </a:extLst>
          </a:blip>
          <a:srcRect l="40207" t="37825" r="32693" b="32146"/>
          <a:stretch/>
        </p:blipFill>
        <p:spPr>
          <a:xfrm>
            <a:off x="7233967" y="4574451"/>
            <a:ext cx="1481294" cy="1231038"/>
          </a:xfrm>
          <a:prstGeom prst="rect">
            <a:avLst/>
          </a:prstGeom>
        </p:spPr>
      </p:pic>
    </p:spTree>
    <p:extLst>
      <p:ext uri="{BB962C8B-B14F-4D97-AF65-F5344CB8AC3E}">
        <p14:creationId xmlns:p14="http://schemas.microsoft.com/office/powerpoint/2010/main" val="33808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80" t="24380" r="48175" b="12255"/>
          <a:stretch/>
        </p:blipFill>
        <p:spPr bwMode="auto">
          <a:xfrm>
            <a:off x="5652120" y="2942544"/>
            <a:ext cx="3330634" cy="313714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47621" y="1397892"/>
            <a:ext cx="5348675" cy="4681794"/>
          </a:xfrm>
        </p:spPr>
        <p:txBody>
          <a:bodyPr>
            <a:normAutofit fontScale="77500" lnSpcReduction="20000"/>
          </a:bodyPr>
          <a:lstStyle/>
          <a:p>
            <a:pPr fontAlgn="t"/>
            <a:r>
              <a:rPr lang="fi-FI" sz="3100" dirty="0" err="1"/>
              <a:t>Pumpade</a:t>
            </a:r>
            <a:r>
              <a:rPr lang="fi-FI" sz="3100" dirty="0"/>
              <a:t>, </a:t>
            </a:r>
            <a:r>
              <a:rPr lang="fi-FI" sz="3100" dirty="0" err="1"/>
              <a:t>ventilaatorite</a:t>
            </a:r>
            <a:r>
              <a:rPr lang="fi-FI" sz="3100" dirty="0"/>
              <a:t>, </a:t>
            </a:r>
            <a:r>
              <a:rPr lang="fi-FI" sz="3100" dirty="0" err="1"/>
              <a:t>masinate</a:t>
            </a:r>
            <a:r>
              <a:rPr lang="fi-FI" sz="3100" dirty="0"/>
              <a:t> ja </a:t>
            </a:r>
            <a:r>
              <a:rPr lang="fi-FI" sz="3100" dirty="0" err="1"/>
              <a:t>seadmete</a:t>
            </a:r>
            <a:r>
              <a:rPr lang="fi-FI" sz="3100" dirty="0"/>
              <a:t> </a:t>
            </a:r>
            <a:r>
              <a:rPr lang="fi-FI" sz="3100" dirty="0" err="1"/>
              <a:t>asendamine</a:t>
            </a:r>
            <a:r>
              <a:rPr lang="fi-FI" sz="3100" dirty="0"/>
              <a:t> </a:t>
            </a:r>
            <a:r>
              <a:rPr lang="fi-FI" sz="3100" dirty="0" err="1"/>
              <a:t>energiatõhusamatega</a:t>
            </a:r>
            <a:r>
              <a:rPr lang="fi-FI" sz="3100" dirty="0"/>
              <a:t>.</a:t>
            </a:r>
            <a:r>
              <a:rPr lang="et-EE" sz="3100" dirty="0"/>
              <a:t> </a:t>
            </a:r>
            <a:endParaRPr lang="fi-FI" sz="3100" dirty="0"/>
          </a:p>
          <a:p>
            <a:pPr fontAlgn="t"/>
            <a:r>
              <a:rPr lang="fi-FI" sz="3100" dirty="0" err="1"/>
              <a:t>Kell</a:t>
            </a:r>
            <a:r>
              <a:rPr lang="et-EE" sz="3100" dirty="0"/>
              <a:t>-</a:t>
            </a:r>
            <a:r>
              <a:rPr lang="fi-FI" sz="3100" dirty="0" err="1"/>
              <a:t>lülitite</a:t>
            </a:r>
            <a:r>
              <a:rPr lang="fi-FI" sz="3100" dirty="0"/>
              <a:t> ja </a:t>
            </a:r>
            <a:r>
              <a:rPr lang="fi-FI" sz="3100" dirty="0" err="1"/>
              <a:t>koormuse</a:t>
            </a:r>
            <a:r>
              <a:rPr lang="fi-FI" sz="3100" dirty="0"/>
              <a:t> </a:t>
            </a:r>
            <a:r>
              <a:rPr lang="fi-FI" sz="3100" dirty="0" err="1"/>
              <a:t>juhtimise</a:t>
            </a:r>
            <a:r>
              <a:rPr lang="fi-FI" sz="3100" dirty="0"/>
              <a:t> </a:t>
            </a:r>
            <a:r>
              <a:rPr lang="fi-FI" sz="3100" dirty="0" err="1"/>
              <a:t>lisamine</a:t>
            </a:r>
            <a:r>
              <a:rPr lang="fi-FI" sz="3100" dirty="0"/>
              <a:t> </a:t>
            </a:r>
            <a:r>
              <a:rPr lang="fi-FI" sz="3100" dirty="0" err="1"/>
              <a:t>kütte</a:t>
            </a:r>
            <a:r>
              <a:rPr lang="fi-FI" sz="3100" dirty="0"/>
              <a:t> ja </a:t>
            </a:r>
            <a:r>
              <a:rPr lang="fi-FI" sz="3100" dirty="0" err="1"/>
              <a:t>ventilatsiooni</a:t>
            </a:r>
            <a:r>
              <a:rPr lang="fi-FI" sz="3100" dirty="0"/>
              <a:t> </a:t>
            </a:r>
            <a:r>
              <a:rPr lang="fi-FI" sz="3100" dirty="0" err="1"/>
              <a:t>juhtimise</a:t>
            </a:r>
            <a:r>
              <a:rPr lang="et-EE" sz="3100" dirty="0"/>
              <a:t>l</a:t>
            </a:r>
            <a:r>
              <a:rPr lang="fi-FI" sz="3100" dirty="0"/>
              <a:t>. </a:t>
            </a:r>
          </a:p>
          <a:p>
            <a:pPr fontAlgn="t"/>
            <a:r>
              <a:rPr lang="fi-FI" sz="3100" dirty="0" err="1"/>
              <a:t>Termostaatiliste</a:t>
            </a:r>
            <a:r>
              <a:rPr lang="fi-FI" sz="3100" dirty="0"/>
              <a:t> </a:t>
            </a:r>
            <a:r>
              <a:rPr lang="fi-FI" sz="3100" dirty="0" err="1"/>
              <a:t>radiaatorventiilide</a:t>
            </a:r>
            <a:r>
              <a:rPr lang="fi-FI" sz="3100" dirty="0"/>
              <a:t> ja </a:t>
            </a:r>
            <a:r>
              <a:rPr lang="fi-FI" sz="3100" dirty="0" err="1"/>
              <a:t>muude</a:t>
            </a:r>
            <a:r>
              <a:rPr lang="fi-FI" sz="3100" dirty="0"/>
              <a:t> </a:t>
            </a:r>
            <a:r>
              <a:rPr lang="fi-FI" sz="3100" dirty="0" err="1"/>
              <a:t>juhtimisseadmete</a:t>
            </a:r>
            <a:r>
              <a:rPr lang="fi-FI" sz="3100" dirty="0"/>
              <a:t> </a:t>
            </a:r>
            <a:r>
              <a:rPr lang="fi-FI" sz="3100" dirty="0" err="1"/>
              <a:t>paigaldamine</a:t>
            </a:r>
            <a:r>
              <a:rPr lang="fi-FI" sz="3100" dirty="0"/>
              <a:t>, </a:t>
            </a:r>
            <a:r>
              <a:rPr lang="fi-FI" sz="3100" dirty="0" err="1"/>
              <a:t>asendamine</a:t>
            </a:r>
            <a:r>
              <a:rPr lang="fi-FI" sz="3100" dirty="0"/>
              <a:t> </a:t>
            </a:r>
            <a:r>
              <a:rPr lang="fi-FI" sz="3100" dirty="0" err="1"/>
              <a:t>või</a:t>
            </a:r>
            <a:r>
              <a:rPr lang="fi-FI" sz="3100" dirty="0"/>
              <a:t> </a:t>
            </a:r>
            <a:r>
              <a:rPr lang="fi-FI" sz="3100" dirty="0" err="1"/>
              <a:t>reguleerimine</a:t>
            </a:r>
            <a:r>
              <a:rPr lang="fi-FI" sz="3100" dirty="0"/>
              <a:t>.</a:t>
            </a:r>
            <a:r>
              <a:rPr lang="et-EE" sz="3100" dirty="0"/>
              <a:t> </a:t>
            </a:r>
          </a:p>
          <a:p>
            <a:pPr fontAlgn="t"/>
            <a:r>
              <a:rPr lang="et-EE" sz="3100" dirty="0"/>
              <a:t>Küttetorude, sooja tsirkulatsioonisüsteemi ja ventilatsioonikanalite soojusisolatsiooni lisamine või renoveerimine. </a:t>
            </a:r>
            <a:endParaRPr lang="fi-FI" sz="3100" dirty="0"/>
          </a:p>
          <a:p>
            <a:pPr fontAlgn="t"/>
            <a:endParaRPr lang="fi-FI" dirty="0"/>
          </a:p>
          <a:p>
            <a:pPr fontAlgn="t"/>
            <a:endParaRPr lang="fi-FI" dirty="0"/>
          </a:p>
          <a:p>
            <a:endParaRPr lang="fi-FI" dirty="0"/>
          </a:p>
        </p:txBody>
      </p:sp>
      <p:sp>
        <p:nvSpPr>
          <p:cNvPr id="5" name="Title 4"/>
          <p:cNvSpPr>
            <a:spLocks noGrp="1"/>
          </p:cNvSpPr>
          <p:nvPr>
            <p:ph type="title"/>
          </p:nvPr>
        </p:nvSpPr>
        <p:spPr>
          <a:xfrm>
            <a:off x="433289" y="91985"/>
            <a:ext cx="8229600" cy="981153"/>
          </a:xfrm>
        </p:spPr>
        <p:txBody>
          <a:bodyPr>
            <a:normAutofit fontScale="90000"/>
          </a:bodyPr>
          <a:lstStyle/>
          <a:p>
            <a:r>
              <a:rPr lang="fi-FI" dirty="0" err="1"/>
              <a:t>Soojusjaotussüsteemi</a:t>
            </a:r>
            <a:r>
              <a:rPr lang="fi-FI" dirty="0"/>
              <a:t> </a:t>
            </a:r>
            <a:r>
              <a:rPr lang="fi-FI" dirty="0" err="1"/>
              <a:t>energiatõhususe</a:t>
            </a:r>
            <a:r>
              <a:rPr lang="fi-FI" dirty="0"/>
              <a:t> </a:t>
            </a:r>
            <a:r>
              <a:rPr lang="fi-FI" dirty="0" err="1"/>
              <a:t>parandamine</a:t>
            </a:r>
            <a:endParaRPr lang="fi-FI" dirty="0"/>
          </a:p>
        </p:txBody>
      </p:sp>
      <p:pic>
        <p:nvPicPr>
          <p:cNvPr id="6" name="Picture 4" descr="S:\91204_BEEP\Valokuvat\Rantatie 141215\PC11005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98" r="5051"/>
          <a:stretch/>
        </p:blipFill>
        <p:spPr bwMode="auto">
          <a:xfrm>
            <a:off x="7611707" y="1253158"/>
            <a:ext cx="1373304" cy="1517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91204_BEEP\Valokuvat\Rantatie 140929\P929006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358272" y="1253158"/>
            <a:ext cx="1197611" cy="1517989"/>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5895331" cy="1152550"/>
          </a:xfrm>
        </p:spPr>
        <p:txBody>
          <a:bodyPr>
            <a:normAutofit/>
          </a:bodyPr>
          <a:lstStyle/>
          <a:p>
            <a:r>
              <a:rPr lang="et-EE" sz="3200" dirty="0"/>
              <a:t>Kütmisviisi mõju energiatarbimisele</a:t>
            </a:r>
            <a:endParaRPr lang="fi-FI" sz="3200" dirty="0"/>
          </a:p>
        </p:txBody>
      </p:sp>
      <p:sp>
        <p:nvSpPr>
          <p:cNvPr id="3" name="Content Placeholder 2"/>
          <p:cNvSpPr>
            <a:spLocks noGrp="1"/>
          </p:cNvSpPr>
          <p:nvPr>
            <p:ph idx="1"/>
          </p:nvPr>
        </p:nvSpPr>
        <p:spPr>
          <a:xfrm>
            <a:off x="457199" y="1773239"/>
            <a:ext cx="5912407" cy="4032250"/>
          </a:xfrm>
        </p:spPr>
        <p:txBody>
          <a:bodyPr>
            <a:normAutofit fontScale="62500" lnSpcReduction="20000"/>
          </a:bodyPr>
          <a:lstStyle/>
          <a:p>
            <a:pPr marL="342900" indent="-342900"/>
            <a:r>
              <a:rPr lang="et-EE" dirty="0"/>
              <a:t>Oluline, et ruum tundub soojana.</a:t>
            </a:r>
            <a:endParaRPr lang="fi-FI" dirty="0"/>
          </a:p>
          <a:p>
            <a:pPr marL="342900" indent="-342900"/>
            <a:r>
              <a:rPr lang="fi-FI" dirty="0" err="1"/>
              <a:t>Kui</a:t>
            </a:r>
            <a:r>
              <a:rPr lang="fi-FI" dirty="0"/>
              <a:t> </a:t>
            </a:r>
            <a:r>
              <a:rPr lang="fi-FI" dirty="0" err="1"/>
              <a:t>külmatunde</a:t>
            </a:r>
            <a:r>
              <a:rPr lang="fi-FI" dirty="0"/>
              <a:t> </a:t>
            </a:r>
            <a:r>
              <a:rPr lang="fi-FI" dirty="0" err="1"/>
              <a:t>põhjused</a:t>
            </a:r>
            <a:r>
              <a:rPr lang="fi-FI" dirty="0"/>
              <a:t> on </a:t>
            </a:r>
            <a:r>
              <a:rPr lang="fi-FI" dirty="0" err="1"/>
              <a:t>kõrvaldatud</a:t>
            </a:r>
            <a:r>
              <a:rPr lang="fi-FI" dirty="0"/>
              <a:t>, </a:t>
            </a:r>
            <a:r>
              <a:rPr lang="fi-FI" dirty="0" err="1"/>
              <a:t>saab</a:t>
            </a:r>
            <a:r>
              <a:rPr lang="fi-FI" dirty="0"/>
              <a:t> temperatuuri </a:t>
            </a:r>
            <a:r>
              <a:rPr lang="fi-FI" dirty="0" err="1"/>
              <a:t>langetada</a:t>
            </a:r>
            <a:endParaRPr lang="et-EE" dirty="0"/>
          </a:p>
          <a:p>
            <a:pPr marL="342900" indent="-342900"/>
            <a:r>
              <a:rPr lang="fi-FI" dirty="0"/>
              <a:t>Temperatuuri </a:t>
            </a:r>
            <a:r>
              <a:rPr lang="fi-FI" dirty="0" err="1"/>
              <a:t>ühe</a:t>
            </a:r>
            <a:r>
              <a:rPr lang="fi-FI" dirty="0"/>
              <a:t> </a:t>
            </a:r>
            <a:r>
              <a:rPr lang="fi-FI" dirty="0" err="1"/>
              <a:t>kraadi</a:t>
            </a:r>
            <a:r>
              <a:rPr lang="fi-FI" dirty="0"/>
              <a:t> </a:t>
            </a:r>
            <a:r>
              <a:rPr lang="fi-FI" dirty="0" err="1"/>
              <a:t>langus</a:t>
            </a:r>
            <a:r>
              <a:rPr lang="fi-FI" dirty="0"/>
              <a:t> </a:t>
            </a:r>
            <a:r>
              <a:rPr lang="fi-FI" dirty="0" err="1"/>
              <a:t>säästab</a:t>
            </a:r>
            <a:r>
              <a:rPr lang="fi-FI" dirty="0"/>
              <a:t> </a:t>
            </a:r>
            <a:r>
              <a:rPr lang="fi-FI" dirty="0" err="1"/>
              <a:t>umbes</a:t>
            </a:r>
            <a:r>
              <a:rPr lang="fi-FI" dirty="0"/>
              <a:t> 5% </a:t>
            </a:r>
            <a:r>
              <a:rPr lang="fi-FI" dirty="0" err="1"/>
              <a:t>kütteenergia</a:t>
            </a:r>
            <a:r>
              <a:rPr lang="fi-FI" dirty="0"/>
              <a:t> </a:t>
            </a:r>
            <a:r>
              <a:rPr lang="fi-FI" dirty="0" err="1"/>
              <a:t>tarbimisest</a:t>
            </a:r>
            <a:r>
              <a:rPr lang="fi-FI" dirty="0"/>
              <a:t>.</a:t>
            </a:r>
            <a:r>
              <a:rPr lang="et-EE" dirty="0"/>
              <a:t> </a:t>
            </a:r>
          </a:p>
          <a:p>
            <a:pPr marL="342900" indent="-342900"/>
            <a:r>
              <a:rPr lang="sv-SE" dirty="0"/>
              <a:t>Akende all olevad radiaatorid vähendavad</a:t>
            </a:r>
            <a:r>
              <a:rPr lang="et-EE" dirty="0"/>
              <a:t> </a:t>
            </a:r>
            <a:endParaRPr lang="fi-FI" dirty="0"/>
          </a:p>
          <a:p>
            <a:pPr marL="615950" lvl="1" indent="-342900"/>
            <a:r>
              <a:rPr lang="et-EE" dirty="0"/>
              <a:t>aknapinnal oleva õhu jahtumist</a:t>
            </a:r>
          </a:p>
          <a:p>
            <a:pPr marL="615950" lvl="1" indent="-342900"/>
            <a:r>
              <a:rPr lang="et-EE" dirty="0"/>
              <a:t>alla suunduvat õhuvoolu ja tõmbevoolu tunnet </a:t>
            </a:r>
          </a:p>
          <a:p>
            <a:pPr marL="615950" lvl="1" indent="-342900"/>
            <a:r>
              <a:rPr lang="fi-FI" dirty="0"/>
              <a:t>”</a:t>
            </a:r>
            <a:r>
              <a:rPr lang="et-EE" dirty="0"/>
              <a:t>külmakiirguse“ </a:t>
            </a:r>
            <a:r>
              <a:rPr lang="fi-FI" dirty="0"/>
              <a:t> tunnet.</a:t>
            </a:r>
          </a:p>
          <a:p>
            <a:pPr marL="342900" indent="-342900"/>
            <a:r>
              <a:rPr lang="fi-FI" dirty="0" err="1"/>
              <a:t>Põrandaküte</a:t>
            </a:r>
            <a:r>
              <a:rPr lang="fi-FI" dirty="0"/>
              <a:t> </a:t>
            </a:r>
            <a:r>
              <a:rPr lang="fi-FI" dirty="0" err="1"/>
              <a:t>suurendab</a:t>
            </a:r>
            <a:r>
              <a:rPr lang="fi-FI" dirty="0"/>
              <a:t> </a:t>
            </a:r>
            <a:r>
              <a:rPr lang="fi-FI" dirty="0" err="1"/>
              <a:t>mugavust</a:t>
            </a:r>
            <a:r>
              <a:rPr lang="fi-FI" dirty="0"/>
              <a:t>, </a:t>
            </a:r>
            <a:r>
              <a:rPr lang="fi-FI" dirty="0" err="1"/>
              <a:t>kuid</a:t>
            </a:r>
            <a:r>
              <a:rPr lang="fi-FI" dirty="0"/>
              <a:t> </a:t>
            </a:r>
            <a:r>
              <a:rPr lang="fi-FI" dirty="0" err="1"/>
              <a:t>seda</a:t>
            </a:r>
            <a:r>
              <a:rPr lang="fi-FI" dirty="0"/>
              <a:t> </a:t>
            </a:r>
            <a:r>
              <a:rPr lang="fi-FI" dirty="0" err="1"/>
              <a:t>võib</a:t>
            </a:r>
            <a:r>
              <a:rPr lang="fi-FI" dirty="0"/>
              <a:t> olla </a:t>
            </a:r>
            <a:r>
              <a:rPr lang="fi-FI" dirty="0" err="1"/>
              <a:t>keeruline</a:t>
            </a:r>
            <a:r>
              <a:rPr lang="fi-FI" dirty="0"/>
              <a:t> </a:t>
            </a:r>
            <a:r>
              <a:rPr lang="fi-FI" dirty="0" err="1"/>
              <a:t>reguleerida</a:t>
            </a:r>
            <a:r>
              <a:rPr lang="fi-FI" dirty="0"/>
              <a:t> (</a:t>
            </a:r>
            <a:r>
              <a:rPr lang="fi-FI" dirty="0" err="1"/>
              <a:t>anduri</a:t>
            </a:r>
            <a:r>
              <a:rPr lang="fi-FI" dirty="0"/>
              <a:t> </a:t>
            </a:r>
            <a:r>
              <a:rPr lang="fi-FI" dirty="0" err="1"/>
              <a:t>asukoht</a:t>
            </a:r>
            <a:r>
              <a:rPr lang="fi-FI" dirty="0"/>
              <a:t>, </a:t>
            </a:r>
            <a:r>
              <a:rPr lang="fi-FI" dirty="0" err="1"/>
              <a:t>põranda</a:t>
            </a:r>
            <a:r>
              <a:rPr lang="fi-FI" dirty="0"/>
              <a:t> </a:t>
            </a:r>
            <a:r>
              <a:rPr lang="et-EE" dirty="0"/>
              <a:t>soojusmahutavus</a:t>
            </a:r>
            <a:r>
              <a:rPr lang="fi-FI" dirty="0"/>
              <a:t> ja </a:t>
            </a:r>
            <a:r>
              <a:rPr lang="fi-FI" dirty="0" err="1"/>
              <a:t>temperatuurimuutuste</a:t>
            </a:r>
            <a:r>
              <a:rPr lang="fi-FI" dirty="0"/>
              <a:t> </a:t>
            </a:r>
            <a:r>
              <a:rPr lang="fi-FI" dirty="0" err="1"/>
              <a:t>viivitus</a:t>
            </a:r>
            <a:r>
              <a:rPr lang="fi-FI" dirty="0"/>
              <a:t>).</a:t>
            </a:r>
            <a:r>
              <a:rPr lang="et-EE" dirty="0"/>
              <a:t> </a:t>
            </a:r>
            <a:endParaRPr lang="fi-FI" dirty="0"/>
          </a:p>
          <a:p>
            <a:pPr marL="342900" indent="-342900"/>
            <a:r>
              <a:rPr lang="fi-FI" dirty="0" err="1"/>
              <a:t>Laeküte</a:t>
            </a:r>
            <a:r>
              <a:rPr lang="fi-FI" dirty="0"/>
              <a:t> on </a:t>
            </a:r>
            <a:r>
              <a:rPr lang="fi-FI" dirty="0" err="1"/>
              <a:t>mugav</a:t>
            </a:r>
            <a:r>
              <a:rPr lang="fi-FI" dirty="0"/>
              <a:t>, </a:t>
            </a:r>
            <a:r>
              <a:rPr lang="fi-FI" dirty="0" err="1"/>
              <a:t>kuid</a:t>
            </a:r>
            <a:r>
              <a:rPr lang="fi-FI" dirty="0"/>
              <a:t> </a:t>
            </a:r>
            <a:r>
              <a:rPr lang="fi-FI" dirty="0" err="1"/>
              <a:t>laudade</a:t>
            </a:r>
            <a:r>
              <a:rPr lang="fi-FI" dirty="0"/>
              <a:t> </a:t>
            </a:r>
            <a:r>
              <a:rPr lang="fi-FI" dirty="0" err="1"/>
              <a:t>all</a:t>
            </a:r>
            <a:r>
              <a:rPr lang="et-EE" dirty="0"/>
              <a:t>a ei jõua</a:t>
            </a:r>
            <a:r>
              <a:rPr lang="fi-FI" dirty="0"/>
              <a:t> alati </a:t>
            </a:r>
            <a:r>
              <a:rPr lang="fi-FI" dirty="0" err="1"/>
              <a:t>piisavalt</a:t>
            </a:r>
            <a:r>
              <a:rPr lang="fi-FI" dirty="0"/>
              <a:t> </a:t>
            </a:r>
            <a:r>
              <a:rPr lang="fi-FI" dirty="0" err="1"/>
              <a:t>soojust</a:t>
            </a:r>
            <a:r>
              <a:rPr lang="fi-FI" dirty="0"/>
              <a:t>.</a:t>
            </a:r>
          </a:p>
        </p:txBody>
      </p:sp>
      <p:pic>
        <p:nvPicPr>
          <p:cNvPr id="4" name="Kuva 3"/>
          <p:cNvPicPr>
            <a:picLocks noChangeAspect="1"/>
          </p:cNvPicPr>
          <p:nvPr/>
        </p:nvPicPr>
        <p:blipFill rotWithShape="1">
          <a:blip r:embed="rId3" cstate="print">
            <a:extLst>
              <a:ext uri="{28A0092B-C50C-407E-A947-70E740481C1C}">
                <a14:useLocalDpi xmlns:a14="http://schemas.microsoft.com/office/drawing/2010/main" val="0"/>
              </a:ext>
            </a:extLst>
          </a:blip>
          <a:srcRect l="17047" t="13659" r="21231" b="24696"/>
          <a:stretch/>
        </p:blipFill>
        <p:spPr>
          <a:xfrm>
            <a:off x="6372181" y="476250"/>
            <a:ext cx="2314619" cy="1733798"/>
          </a:xfrm>
          <a:prstGeom prst="rect">
            <a:avLst/>
          </a:prstGeom>
        </p:spPr>
      </p:pic>
      <p:pic>
        <p:nvPicPr>
          <p:cNvPr id="5" name="Kuva 4"/>
          <p:cNvPicPr>
            <a:picLocks noChangeAspect="1"/>
          </p:cNvPicPr>
          <p:nvPr/>
        </p:nvPicPr>
        <p:blipFill rotWithShape="1">
          <a:blip r:embed="rId4">
            <a:extLst>
              <a:ext uri="{28A0092B-C50C-407E-A947-70E740481C1C}">
                <a14:useLocalDpi xmlns:a14="http://schemas.microsoft.com/office/drawing/2010/main" val="0"/>
              </a:ext>
            </a:extLst>
          </a:blip>
          <a:srcRect l="3936" t="32565" r="4533"/>
          <a:stretch/>
        </p:blipFill>
        <p:spPr>
          <a:xfrm>
            <a:off x="6369607" y="2367320"/>
            <a:ext cx="2306081" cy="1698991"/>
          </a:xfrm>
          <a:prstGeom prst="rect">
            <a:avLst/>
          </a:prstGeom>
        </p:spPr>
      </p:pic>
      <p:pic>
        <p:nvPicPr>
          <p:cNvPr id="1026" name="Picture 2" descr="S:\91204_BEEP\Valokuvat\Lämpökamera\IR_0228.jpg"/>
          <p:cNvPicPr>
            <a:picLocks noChangeAspect="1" noChangeArrowheads="1"/>
          </p:cNvPicPr>
          <p:nvPr/>
        </p:nvPicPr>
        <p:blipFill rotWithShape="1">
          <a:blip r:embed="rId5">
            <a:extLst>
              <a:ext uri="{28A0092B-C50C-407E-A947-70E740481C1C}">
                <a14:useLocalDpi xmlns:a14="http://schemas.microsoft.com/office/drawing/2010/main" val="0"/>
              </a:ext>
            </a:extLst>
          </a:blip>
          <a:srcRect t="31907"/>
          <a:stretch/>
        </p:blipFill>
        <p:spPr bwMode="auto">
          <a:xfrm>
            <a:off x="6352531" y="4223584"/>
            <a:ext cx="2323157" cy="158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9" t="14358" r="2933" b="7172"/>
          <a:stretch/>
        </p:blipFill>
        <p:spPr bwMode="auto">
          <a:xfrm>
            <a:off x="457200" y="1160970"/>
            <a:ext cx="8419655" cy="435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76250"/>
            <a:ext cx="8229600" cy="792510"/>
          </a:xfrm>
        </p:spPr>
        <p:txBody>
          <a:bodyPr>
            <a:normAutofit/>
          </a:bodyPr>
          <a:lstStyle/>
          <a:p>
            <a:r>
              <a:rPr lang="et-EE" sz="2800" dirty="0"/>
              <a:t>Küttesüsteemide kulude arvutamine</a:t>
            </a:r>
            <a:endParaRPr lang="fi-FI" sz="2800" dirty="0"/>
          </a:p>
        </p:txBody>
      </p:sp>
      <p:sp>
        <p:nvSpPr>
          <p:cNvPr id="4" name="Rectangle 3"/>
          <p:cNvSpPr/>
          <p:nvPr/>
        </p:nvSpPr>
        <p:spPr>
          <a:xfrm rot="21313034">
            <a:off x="3110579" y="2636292"/>
            <a:ext cx="3744416" cy="1754326"/>
          </a:xfrm>
          <a:prstGeom prst="rect">
            <a:avLst/>
          </a:prstGeom>
          <a:solidFill>
            <a:schemeClr val="bg1"/>
          </a:solidFill>
          <a:ln w="76200">
            <a:solidFill>
              <a:schemeClr val="bg1"/>
            </a:solidFill>
          </a:ln>
        </p:spPr>
        <p:txBody>
          <a:bodyPr wrap="square">
            <a:spAutoFit/>
          </a:bodyPr>
          <a:lstStyle/>
          <a:p>
            <a:pPr marL="342900" indent="-342900">
              <a:buFont typeface="Arial" panose="020B0604020202020204" pitchFamily="34" charset="0"/>
              <a:buChar char="•"/>
            </a:pPr>
            <a:r>
              <a:rPr lang="fi-FI" dirty="0"/>
              <a:t>ha</a:t>
            </a:r>
            <a:r>
              <a:rPr lang="et-EE" dirty="0" err="1"/>
              <a:t>nkehinnad</a:t>
            </a:r>
            <a:endParaRPr lang="fi-FI" dirty="0"/>
          </a:p>
          <a:p>
            <a:pPr marL="342900" indent="-342900">
              <a:buFont typeface="Arial" panose="020B0604020202020204" pitchFamily="34" charset="0"/>
              <a:buChar char="•"/>
            </a:pPr>
            <a:r>
              <a:rPr lang="fi-FI" dirty="0" err="1"/>
              <a:t>ost</a:t>
            </a:r>
            <a:r>
              <a:rPr lang="et-EE" dirty="0"/>
              <a:t>u</a:t>
            </a:r>
            <a:r>
              <a:rPr lang="fi-FI" dirty="0"/>
              <a:t>energia</a:t>
            </a:r>
            <a:r>
              <a:rPr lang="et-EE" dirty="0"/>
              <a:t> kogus </a:t>
            </a:r>
            <a:r>
              <a:rPr lang="fi-FI" dirty="0"/>
              <a:t>ja </a:t>
            </a:r>
            <a:r>
              <a:rPr lang="fi-FI" dirty="0" err="1"/>
              <a:t>hin</a:t>
            </a:r>
            <a:r>
              <a:rPr lang="et-EE" dirty="0"/>
              <a:t>d</a:t>
            </a:r>
            <a:endParaRPr lang="fi-FI" dirty="0"/>
          </a:p>
          <a:p>
            <a:pPr marL="342900" indent="-342900">
              <a:buFont typeface="Arial" panose="020B0604020202020204" pitchFamily="34" charset="0"/>
              <a:buChar char="•"/>
            </a:pPr>
            <a:r>
              <a:rPr lang="et-EE" dirty="0"/>
              <a:t>fikseeritud põhitasud</a:t>
            </a:r>
            <a:endParaRPr lang="fi-FI" dirty="0"/>
          </a:p>
          <a:p>
            <a:pPr marL="342900" indent="-342900">
              <a:buFont typeface="Arial" panose="020B0604020202020204" pitchFamily="34" charset="0"/>
              <a:buChar char="•"/>
            </a:pPr>
            <a:r>
              <a:rPr lang="fi-FI" dirty="0" err="1"/>
              <a:t>hin</a:t>
            </a:r>
            <a:r>
              <a:rPr lang="et-EE" dirty="0" err="1"/>
              <a:t>dade</a:t>
            </a:r>
            <a:r>
              <a:rPr lang="et-EE" dirty="0"/>
              <a:t> areng tulevikus</a:t>
            </a:r>
            <a:endParaRPr lang="fi-FI" dirty="0"/>
          </a:p>
          <a:p>
            <a:pPr marL="342900" indent="-342900">
              <a:buFont typeface="Arial" panose="020B0604020202020204" pitchFamily="34" charset="0"/>
              <a:buChar char="•"/>
            </a:pPr>
            <a:r>
              <a:rPr lang="et-EE" dirty="0"/>
              <a:t>intress</a:t>
            </a:r>
            <a:endParaRPr lang="fi-FI" dirty="0"/>
          </a:p>
          <a:p>
            <a:pPr marL="342900" indent="-342900">
              <a:buFont typeface="Arial" panose="020B0604020202020204" pitchFamily="34" charset="0"/>
              <a:buChar char="•"/>
            </a:pPr>
            <a:r>
              <a:rPr lang="fi-FI" dirty="0"/>
              <a:t>h</a:t>
            </a:r>
            <a:r>
              <a:rPr lang="et-EE" dirty="0"/>
              <a:t>o</a:t>
            </a:r>
            <a:r>
              <a:rPr lang="fi-FI" dirty="0" err="1"/>
              <a:t>ol</a:t>
            </a:r>
            <a:r>
              <a:rPr lang="et-EE" dirty="0" err="1"/>
              <a:t>dus</a:t>
            </a:r>
            <a:r>
              <a:rPr lang="et-EE" dirty="0"/>
              <a:t>-</a:t>
            </a:r>
            <a:r>
              <a:rPr lang="fi-FI" dirty="0"/>
              <a:t> ja </a:t>
            </a:r>
            <a:r>
              <a:rPr lang="et-EE" dirty="0"/>
              <a:t>remondikulud</a:t>
            </a:r>
            <a:endParaRPr lang="fi-FI" dirty="0"/>
          </a:p>
        </p:txBody>
      </p:sp>
      <p:sp>
        <p:nvSpPr>
          <p:cNvPr id="6" name="Tekstiruutu 5"/>
          <p:cNvSpPr txBox="1"/>
          <p:nvPr/>
        </p:nvSpPr>
        <p:spPr>
          <a:xfrm>
            <a:off x="457200" y="5517232"/>
            <a:ext cx="8218488" cy="461665"/>
          </a:xfrm>
          <a:prstGeom prst="rect">
            <a:avLst/>
          </a:prstGeom>
          <a:noFill/>
        </p:spPr>
        <p:txBody>
          <a:bodyPr wrap="square" rtlCol="0">
            <a:spAutoFit/>
          </a:bodyPr>
          <a:lstStyle/>
          <a:p>
            <a:pPr algn="r"/>
            <a:r>
              <a:rPr lang="fi-FI" sz="2400" dirty="0">
                <a:hlinkClick r:id="rId4"/>
              </a:rPr>
              <a:t>www.lammitysvertailu.eneuvonta.fi</a:t>
            </a:r>
            <a:endParaRPr lang="fi-FI" sz="2400" dirty="0"/>
          </a:p>
        </p:txBody>
      </p:sp>
    </p:spTree>
    <p:extLst>
      <p:ext uri="{BB962C8B-B14F-4D97-AF65-F5344CB8AC3E}">
        <p14:creationId xmlns:p14="http://schemas.microsoft.com/office/powerpoint/2010/main" val="2361360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Ülesandeid</a:t>
            </a:r>
            <a:r>
              <a:rPr lang="fi-FI" dirty="0"/>
              <a:t> </a:t>
            </a:r>
            <a:br>
              <a:rPr lang="fi-FI" dirty="0"/>
            </a:br>
            <a:endParaRPr lang="fi-FI" dirty="0"/>
          </a:p>
        </p:txBody>
      </p:sp>
      <p:sp>
        <p:nvSpPr>
          <p:cNvPr id="3" name="Content Placeholder 2"/>
          <p:cNvSpPr>
            <a:spLocks noGrp="1"/>
          </p:cNvSpPr>
          <p:nvPr>
            <p:ph idx="1"/>
          </p:nvPr>
        </p:nvSpPr>
        <p:spPr/>
        <p:txBody>
          <a:bodyPr/>
          <a:lstStyle/>
          <a:p>
            <a:r>
              <a:rPr lang="et-EE" dirty="0"/>
              <a:t>Kui palju sinu kodus kulub aastas energiat</a:t>
            </a:r>
            <a:r>
              <a:rPr lang="fi-FI" dirty="0"/>
              <a:t>?</a:t>
            </a:r>
          </a:p>
          <a:p>
            <a:r>
              <a:rPr lang="et-EE" dirty="0"/>
              <a:t>Kui suur osa sellest kulub küttele</a:t>
            </a:r>
            <a:r>
              <a:rPr lang="fi-FI" dirty="0"/>
              <a:t>?</a:t>
            </a:r>
          </a:p>
          <a:p>
            <a:r>
              <a:rPr lang="fi-FI" dirty="0" err="1"/>
              <a:t>Kui</a:t>
            </a:r>
            <a:r>
              <a:rPr lang="fi-FI" dirty="0"/>
              <a:t> </a:t>
            </a:r>
            <a:r>
              <a:rPr lang="fi-FI" dirty="0" err="1"/>
              <a:t>suur</a:t>
            </a:r>
            <a:r>
              <a:rPr lang="fi-FI" dirty="0"/>
              <a:t> on </a:t>
            </a:r>
            <a:r>
              <a:rPr lang="fi-FI" dirty="0" err="1"/>
              <a:t>erinevate</a:t>
            </a:r>
            <a:r>
              <a:rPr lang="fi-FI" dirty="0"/>
              <a:t> </a:t>
            </a:r>
            <a:r>
              <a:rPr lang="fi-FI" dirty="0" err="1"/>
              <a:t>elektriseadmete</a:t>
            </a:r>
            <a:r>
              <a:rPr lang="fi-FI" dirty="0"/>
              <a:t> </a:t>
            </a:r>
            <a:r>
              <a:rPr lang="fi-FI" dirty="0" err="1"/>
              <a:t>keskmine</a:t>
            </a:r>
            <a:r>
              <a:rPr lang="fi-FI" dirty="0"/>
              <a:t> energiakulu </a:t>
            </a:r>
            <a:r>
              <a:rPr lang="fi-FI" dirty="0" err="1"/>
              <a:t>päevas</a:t>
            </a:r>
            <a:r>
              <a:rPr lang="fi-FI" dirty="0"/>
              <a:t> ja </a:t>
            </a:r>
            <a:r>
              <a:rPr lang="fi-FI" dirty="0" err="1"/>
              <a:t>aastas</a:t>
            </a:r>
            <a:r>
              <a:rPr lang="fi-FI" dirty="0"/>
              <a:t>?</a:t>
            </a:r>
            <a:r>
              <a:rPr lang="et-EE" dirty="0"/>
              <a:t> </a:t>
            </a:r>
            <a:endParaRPr lang="fi-FI" dirty="0"/>
          </a:p>
          <a:p>
            <a:r>
              <a:rPr lang="fi-FI" dirty="0" err="1"/>
              <a:t>Milliste</a:t>
            </a:r>
            <a:r>
              <a:rPr lang="fi-FI" dirty="0"/>
              <a:t> </a:t>
            </a:r>
            <a:r>
              <a:rPr lang="fi-FI" dirty="0" err="1"/>
              <a:t>vahenditega</a:t>
            </a:r>
            <a:r>
              <a:rPr lang="fi-FI" dirty="0"/>
              <a:t> </a:t>
            </a:r>
            <a:r>
              <a:rPr lang="fi-FI" dirty="0" err="1"/>
              <a:t>saaks</a:t>
            </a:r>
            <a:r>
              <a:rPr lang="fi-FI" dirty="0"/>
              <a:t> </a:t>
            </a:r>
            <a:r>
              <a:rPr lang="fi-FI" dirty="0" err="1"/>
              <a:t>energiaarvet</a:t>
            </a:r>
            <a:r>
              <a:rPr lang="fi-FI" dirty="0"/>
              <a:t> </a:t>
            </a:r>
            <a:r>
              <a:rPr lang="fi-FI" dirty="0" err="1"/>
              <a:t>vähendada</a:t>
            </a:r>
            <a:r>
              <a:rPr lang="fi-FI" dirty="0"/>
              <a:t>? </a:t>
            </a:r>
          </a:p>
          <a:p>
            <a:endParaRPr lang="fi-FI" dirty="0"/>
          </a:p>
        </p:txBody>
      </p:sp>
    </p:spTree>
    <p:extLst>
      <p:ext uri="{BB962C8B-B14F-4D97-AF65-F5344CB8AC3E}">
        <p14:creationId xmlns:p14="http://schemas.microsoft.com/office/powerpoint/2010/main" val="2854115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2800" dirty="0"/>
              <a:t>Näide</a:t>
            </a:r>
            <a:r>
              <a:rPr lang="fi-FI" sz="2800" dirty="0"/>
              <a:t>: </a:t>
            </a:r>
            <a:r>
              <a:rPr lang="et-EE" sz="2800" dirty="0"/>
              <a:t>Aastal</a:t>
            </a:r>
            <a:r>
              <a:rPr lang="fi-FI" sz="2800" dirty="0"/>
              <a:t> 1990 </a:t>
            </a:r>
            <a:r>
              <a:rPr lang="et-EE" sz="2800" dirty="0"/>
              <a:t>ehitatud</a:t>
            </a:r>
            <a:r>
              <a:rPr lang="fi-FI" sz="2800" dirty="0"/>
              <a:t> 100 m</a:t>
            </a:r>
            <a:r>
              <a:rPr lang="fi-FI" sz="2800" baseline="30000" dirty="0"/>
              <a:t>2</a:t>
            </a:r>
            <a:r>
              <a:rPr lang="fi-FI" sz="2800" dirty="0"/>
              <a:t> </a:t>
            </a:r>
            <a:r>
              <a:rPr lang="et-EE" sz="2800" dirty="0"/>
              <a:t>maja</a:t>
            </a:r>
            <a:r>
              <a:rPr lang="fi-FI" sz="2800" dirty="0"/>
              <a:t> Tampere</a:t>
            </a:r>
            <a:r>
              <a:rPr lang="et-EE" sz="2800" dirty="0"/>
              <a:t>s</a:t>
            </a:r>
            <a:r>
              <a:rPr lang="fi-FI" sz="2800" dirty="0"/>
              <a:t> (1985-2003 </a:t>
            </a:r>
            <a:r>
              <a:rPr lang="fi-FI" sz="2800" dirty="0" err="1"/>
              <a:t>määr</a:t>
            </a:r>
            <a:r>
              <a:rPr lang="et-EE" sz="2800" dirty="0"/>
              <a:t>ustele vastav tase</a:t>
            </a:r>
            <a:r>
              <a:rPr lang="fi-FI" sz="2800" dirty="0"/>
              <a:t>)</a:t>
            </a:r>
            <a:br>
              <a:rPr lang="fi-FI" sz="2800" dirty="0"/>
            </a:br>
            <a:endParaRPr lang="fi-FI" sz="2800" dirty="0"/>
          </a:p>
        </p:txBody>
      </p:sp>
      <p:sp>
        <p:nvSpPr>
          <p:cNvPr id="3" name="Content Placeholder 2"/>
          <p:cNvSpPr>
            <a:spLocks noGrp="1"/>
          </p:cNvSpPr>
          <p:nvPr>
            <p:ph sz="half" idx="1"/>
          </p:nvPr>
        </p:nvSpPr>
        <p:spPr/>
        <p:txBody>
          <a:bodyPr>
            <a:noAutofit/>
          </a:bodyPr>
          <a:lstStyle/>
          <a:p>
            <a:pPr marL="0" indent="0">
              <a:lnSpc>
                <a:spcPct val="120000"/>
              </a:lnSpc>
              <a:spcBef>
                <a:spcPts val="0"/>
              </a:spcBef>
              <a:buNone/>
            </a:pPr>
            <a:r>
              <a:rPr lang="et-EE" sz="1600" b="1" dirty="0"/>
              <a:t>Aastane kulutus</a:t>
            </a:r>
            <a:endParaRPr lang="fi-FI" sz="1600" b="1" dirty="0"/>
          </a:p>
          <a:p>
            <a:pPr>
              <a:lnSpc>
                <a:spcPct val="120000"/>
              </a:lnSpc>
              <a:spcBef>
                <a:spcPts val="0"/>
              </a:spcBef>
            </a:pPr>
            <a:r>
              <a:rPr lang="et-EE" sz="1600" dirty="0"/>
              <a:t>kubatuur</a:t>
            </a:r>
            <a:r>
              <a:rPr lang="fi-FI" sz="1600" dirty="0"/>
              <a:t> 250 m</a:t>
            </a:r>
            <a:r>
              <a:rPr lang="fi-FI" sz="1600" baseline="30000" dirty="0"/>
              <a:t>3</a:t>
            </a:r>
            <a:r>
              <a:rPr lang="fi-FI" sz="1600" dirty="0"/>
              <a:t> </a:t>
            </a:r>
            <a:br>
              <a:rPr lang="fi-FI" sz="1600" dirty="0"/>
            </a:br>
            <a:r>
              <a:rPr lang="fi-FI" sz="1600" dirty="0"/>
              <a:t>→ </a:t>
            </a:r>
            <a:r>
              <a:rPr lang="et-EE" sz="1600" dirty="0"/>
              <a:t>ventilatsioon</a:t>
            </a:r>
            <a:r>
              <a:rPr lang="fi-FI" sz="1600" dirty="0"/>
              <a:t> 125 m</a:t>
            </a:r>
            <a:r>
              <a:rPr lang="fi-FI" sz="1600" baseline="30000" dirty="0"/>
              <a:t>3</a:t>
            </a:r>
            <a:r>
              <a:rPr lang="fi-FI" sz="1600" dirty="0"/>
              <a:t>/h (0,5</a:t>
            </a:r>
            <a:r>
              <a:rPr lang="et-EE" sz="1600" dirty="0"/>
              <a:t> </a:t>
            </a:r>
            <a:r>
              <a:rPr lang="fi-FI" sz="1600" dirty="0"/>
              <a:t>k</a:t>
            </a:r>
            <a:r>
              <a:rPr lang="et-EE" sz="1600" dirty="0" err="1"/>
              <a:t>orda</a:t>
            </a:r>
            <a:r>
              <a:rPr lang="fi-FI" sz="1600" dirty="0"/>
              <a:t>/h)</a:t>
            </a:r>
          </a:p>
          <a:p>
            <a:pPr>
              <a:lnSpc>
                <a:spcPct val="120000"/>
              </a:lnSpc>
              <a:spcBef>
                <a:spcPts val="0"/>
              </a:spcBef>
            </a:pPr>
            <a:r>
              <a:rPr lang="et-EE" sz="1600" dirty="0"/>
              <a:t>Ilma soojustagastuseta ventilatsioon</a:t>
            </a:r>
            <a:r>
              <a:rPr lang="fi-FI" sz="1600" dirty="0"/>
              <a:t> </a:t>
            </a:r>
            <a:r>
              <a:rPr lang="et-EE" sz="1600" dirty="0"/>
              <a:t>tarbib umbes</a:t>
            </a:r>
            <a:r>
              <a:rPr lang="fi-FI" sz="1600" dirty="0"/>
              <a:t>  9000 kWh.</a:t>
            </a:r>
          </a:p>
          <a:p>
            <a:pPr>
              <a:lnSpc>
                <a:spcPct val="120000"/>
              </a:lnSpc>
              <a:spcBef>
                <a:spcPts val="0"/>
              </a:spcBef>
            </a:pPr>
            <a:r>
              <a:rPr lang="et-EE" sz="1600" dirty="0"/>
              <a:t>energiakulu läbi piirdetarindite umbes</a:t>
            </a:r>
            <a:r>
              <a:rPr lang="fi-FI" sz="1600" dirty="0"/>
              <a:t> 15 000 kWh</a:t>
            </a:r>
          </a:p>
          <a:p>
            <a:pPr>
              <a:lnSpc>
                <a:spcPct val="120000"/>
              </a:lnSpc>
              <a:spcBef>
                <a:spcPts val="0"/>
              </a:spcBef>
            </a:pPr>
            <a:r>
              <a:rPr lang="et-EE" sz="1600" dirty="0"/>
              <a:t>üks elanik kulutab tarbevee soojendamisele umbes</a:t>
            </a:r>
            <a:r>
              <a:rPr lang="fi-FI" sz="1600" dirty="0"/>
              <a:t> 1 000 kWh</a:t>
            </a:r>
          </a:p>
          <a:p>
            <a:pPr>
              <a:lnSpc>
                <a:spcPct val="120000"/>
              </a:lnSpc>
              <a:spcBef>
                <a:spcPts val="0"/>
              </a:spcBef>
            </a:pPr>
            <a:r>
              <a:rPr lang="et-EE" sz="1600" dirty="0"/>
              <a:t>neljaliikmeline pere tarbib energiat kokku umbes </a:t>
            </a:r>
            <a:r>
              <a:rPr lang="fi-FI" sz="1600" dirty="0"/>
              <a:t> 28 000kWh.</a:t>
            </a:r>
          </a:p>
          <a:p>
            <a:pPr>
              <a:lnSpc>
                <a:spcPct val="120000"/>
              </a:lnSpc>
              <a:spcBef>
                <a:spcPts val="0"/>
              </a:spcBef>
            </a:pPr>
            <a:endParaRPr lang="fi-FI" sz="1600" dirty="0"/>
          </a:p>
          <a:p>
            <a:pPr marL="0" indent="0">
              <a:lnSpc>
                <a:spcPct val="120000"/>
              </a:lnSpc>
              <a:spcBef>
                <a:spcPts val="0"/>
              </a:spcBef>
              <a:buNone/>
            </a:pPr>
            <a:r>
              <a:rPr lang="fi-FI" sz="1800" b="1" dirty="0" err="1"/>
              <a:t>Lõppkokkuvõttes</a:t>
            </a:r>
            <a:r>
              <a:rPr lang="fi-FI" sz="1800" b="1" dirty="0"/>
              <a:t> </a:t>
            </a:r>
            <a:r>
              <a:rPr lang="fi-FI" sz="1800" b="1" dirty="0" err="1"/>
              <a:t>määravad</a:t>
            </a:r>
            <a:r>
              <a:rPr lang="fi-FI" sz="1800" b="1" dirty="0"/>
              <a:t> </a:t>
            </a:r>
            <a:r>
              <a:rPr lang="fi-FI" sz="1800" b="1" dirty="0" err="1"/>
              <a:t>häälestamine</a:t>
            </a:r>
            <a:r>
              <a:rPr lang="fi-FI" sz="1800" b="1" dirty="0"/>
              <a:t> ja </a:t>
            </a:r>
            <a:r>
              <a:rPr lang="fi-FI" sz="1800" b="1" dirty="0" err="1"/>
              <a:t>kasutamine</a:t>
            </a:r>
            <a:r>
              <a:rPr lang="fi-FI" sz="1800" b="1" dirty="0"/>
              <a:t> </a:t>
            </a:r>
            <a:r>
              <a:rPr lang="fi-FI" sz="1800" b="1" dirty="0" err="1"/>
              <a:t>tegeliku</a:t>
            </a:r>
            <a:r>
              <a:rPr lang="fi-FI" sz="1800" b="1" dirty="0"/>
              <a:t> </a:t>
            </a:r>
            <a:r>
              <a:rPr lang="fi-FI" sz="1800" b="1" dirty="0" err="1"/>
              <a:t>kokkuhoiu</a:t>
            </a:r>
            <a:r>
              <a:rPr lang="fi-FI" sz="1800" b="1" dirty="0"/>
              <a:t>.</a:t>
            </a:r>
          </a:p>
          <a:p>
            <a:pPr>
              <a:lnSpc>
                <a:spcPct val="120000"/>
              </a:lnSpc>
              <a:spcBef>
                <a:spcPts val="0"/>
              </a:spcBef>
            </a:pPr>
            <a:endParaRPr lang="fi-FI" sz="1600" dirty="0"/>
          </a:p>
          <a:p>
            <a:pPr marL="0" indent="0">
              <a:lnSpc>
                <a:spcPct val="120000"/>
              </a:lnSpc>
              <a:spcBef>
                <a:spcPts val="0"/>
              </a:spcBef>
              <a:buNone/>
            </a:pPr>
            <a:endParaRPr lang="fi-FI" sz="1600" b="1" dirty="0"/>
          </a:p>
        </p:txBody>
      </p:sp>
      <p:sp>
        <p:nvSpPr>
          <p:cNvPr id="4" name="Content Placeholder 3">
            <a:extLst>
              <a:ext uri="{FF2B5EF4-FFF2-40B4-BE49-F238E27FC236}">
                <a16:creationId xmlns:a16="http://schemas.microsoft.com/office/drawing/2014/main" id="{4ADD53D9-1EF7-454B-93EE-6ED99C4A0F22}"/>
              </a:ext>
            </a:extLst>
          </p:cNvPr>
          <p:cNvSpPr>
            <a:spLocks noGrp="1"/>
          </p:cNvSpPr>
          <p:nvPr>
            <p:ph sz="half" idx="2"/>
          </p:nvPr>
        </p:nvSpPr>
        <p:spPr/>
        <p:txBody>
          <a:bodyPr>
            <a:normAutofit fontScale="92500" lnSpcReduction="10000"/>
          </a:bodyPr>
          <a:lstStyle/>
          <a:p>
            <a:pPr marL="0" indent="0">
              <a:lnSpc>
                <a:spcPct val="120000"/>
              </a:lnSpc>
              <a:spcBef>
                <a:spcPts val="0"/>
              </a:spcBef>
              <a:buNone/>
            </a:pPr>
            <a:r>
              <a:rPr lang="fi-FI" sz="1700" b="1" dirty="0" err="1"/>
              <a:t>Näited</a:t>
            </a:r>
            <a:r>
              <a:rPr lang="fi-FI" sz="1700" b="1" dirty="0"/>
              <a:t> </a:t>
            </a:r>
            <a:r>
              <a:rPr lang="fi-FI" sz="1700" b="1" dirty="0" err="1"/>
              <a:t>küttesäästu</a:t>
            </a:r>
            <a:r>
              <a:rPr lang="fi-FI" sz="1700" b="1" dirty="0"/>
              <a:t> kohta</a:t>
            </a:r>
          </a:p>
          <a:p>
            <a:pPr>
              <a:lnSpc>
                <a:spcPct val="120000"/>
              </a:lnSpc>
              <a:spcBef>
                <a:spcPts val="0"/>
              </a:spcBef>
            </a:pPr>
            <a:r>
              <a:rPr lang="fi-FI" sz="1700" dirty="0"/>
              <a:t>Maa</a:t>
            </a:r>
            <a:r>
              <a:rPr lang="et-EE" sz="1700" dirty="0"/>
              <a:t>soojuspumba sääst</a:t>
            </a:r>
            <a:br>
              <a:rPr lang="fi-FI" sz="1700" dirty="0"/>
            </a:br>
            <a:r>
              <a:rPr lang="fi-FI" sz="1700" dirty="0"/>
              <a:t>18 000-21 000 kWh (ilma</a:t>
            </a:r>
            <a:r>
              <a:rPr lang="et-EE" sz="1700" dirty="0"/>
              <a:t> soojustagastuseta</a:t>
            </a:r>
            <a:r>
              <a:rPr lang="fi-FI" sz="1700" dirty="0"/>
              <a:t>)</a:t>
            </a:r>
          </a:p>
          <a:p>
            <a:pPr>
              <a:lnSpc>
                <a:spcPct val="120000"/>
              </a:lnSpc>
              <a:spcBef>
                <a:spcPts val="0"/>
              </a:spcBef>
            </a:pPr>
            <a:r>
              <a:rPr lang="et-EE" sz="1700" dirty="0"/>
              <a:t>Õhksoojuspumba sääst</a:t>
            </a:r>
            <a:r>
              <a:rPr lang="fi-FI" sz="1700" dirty="0"/>
              <a:t> </a:t>
            </a:r>
            <a:br>
              <a:rPr lang="fi-FI" sz="1700" dirty="0"/>
            </a:br>
            <a:r>
              <a:rPr lang="fi-FI" sz="1700" dirty="0"/>
              <a:t>3000 - 6000 kWh</a:t>
            </a:r>
          </a:p>
          <a:p>
            <a:pPr lvl="1">
              <a:lnSpc>
                <a:spcPct val="120000"/>
              </a:lnSpc>
              <a:spcBef>
                <a:spcPts val="0"/>
              </a:spcBef>
            </a:pPr>
            <a:r>
              <a:rPr lang="et-EE" sz="1300" b="1" dirty="0"/>
              <a:t>soojustagastusega </a:t>
            </a:r>
            <a:r>
              <a:rPr lang="et-EE" sz="1300" dirty="0"/>
              <a:t>võib säästa umbes </a:t>
            </a:r>
            <a:r>
              <a:rPr lang="fi-FI" sz="1300" dirty="0"/>
              <a:t> 70 % </a:t>
            </a:r>
            <a:r>
              <a:rPr lang="et-EE" sz="1300" dirty="0"/>
              <a:t>ventilatsioonikuludelt ehk</a:t>
            </a:r>
            <a:r>
              <a:rPr lang="fi-FI" sz="1300" dirty="0"/>
              <a:t> 6 300 kWh</a:t>
            </a:r>
          </a:p>
          <a:p>
            <a:pPr>
              <a:lnSpc>
                <a:spcPct val="120000"/>
              </a:lnSpc>
              <a:spcBef>
                <a:spcPts val="0"/>
              </a:spcBef>
            </a:pPr>
            <a:r>
              <a:rPr lang="fi-FI" sz="1700" b="1" dirty="0"/>
              <a:t>M</a:t>
            </a:r>
            <a:r>
              <a:rPr lang="et-EE" sz="1700" b="1" dirty="0" err="1"/>
              <a:t>aasoojuspump</a:t>
            </a:r>
            <a:r>
              <a:rPr lang="et-EE" sz="1700" b="1" dirty="0"/>
              <a:t> + soojustagastus</a:t>
            </a:r>
            <a:br>
              <a:rPr lang="fi-FI" sz="1700" b="1" dirty="0"/>
            </a:br>
            <a:r>
              <a:rPr lang="fi-FI" sz="1700" dirty="0" err="1"/>
              <a:t>sääst</a:t>
            </a:r>
            <a:r>
              <a:rPr lang="et-EE" sz="1700" dirty="0"/>
              <a:t> umbes</a:t>
            </a:r>
            <a:r>
              <a:rPr lang="fi-FI" sz="1700" dirty="0"/>
              <a:t> 20 000 – 22 000 kWh</a:t>
            </a:r>
          </a:p>
          <a:p>
            <a:pPr>
              <a:lnSpc>
                <a:spcPct val="120000"/>
              </a:lnSpc>
              <a:spcBef>
                <a:spcPts val="0"/>
              </a:spcBef>
            </a:pPr>
            <a:r>
              <a:rPr lang="et-EE" sz="1700" b="1" dirty="0"/>
              <a:t>Õhksoojuspump - soojustagastus</a:t>
            </a:r>
            <a:br>
              <a:rPr lang="fi-FI" sz="1700" b="1" dirty="0"/>
            </a:br>
            <a:r>
              <a:rPr lang="et-EE" sz="1700" dirty="0"/>
              <a:t>sääst umbes</a:t>
            </a:r>
            <a:r>
              <a:rPr lang="fi-FI" sz="1700" dirty="0"/>
              <a:t>  10 000 – 12 000 kWh</a:t>
            </a:r>
          </a:p>
          <a:p>
            <a:pPr lvl="1">
              <a:lnSpc>
                <a:spcPct val="120000"/>
              </a:lnSpc>
              <a:spcBef>
                <a:spcPts val="0"/>
              </a:spcBef>
            </a:pPr>
            <a:r>
              <a:rPr lang="et-EE" sz="1400" dirty="0" err="1"/>
              <a:t>Astusutstes</a:t>
            </a:r>
            <a:r>
              <a:rPr lang="et-EE" sz="1400" dirty="0"/>
              <a:t> on maasoojuspumba aastane kasutegur 3-4 ja õhksoojuspumbal 2 – 2.5</a:t>
            </a:r>
            <a:endParaRPr lang="fi-FI" sz="1400" dirty="0"/>
          </a:p>
          <a:p>
            <a:pPr lvl="1">
              <a:lnSpc>
                <a:spcPct val="120000"/>
              </a:lnSpc>
              <a:spcBef>
                <a:spcPts val="0"/>
              </a:spcBef>
            </a:pPr>
            <a:r>
              <a:rPr lang="et-EE" sz="1400" dirty="0"/>
              <a:t>Tarbeelektrit </a:t>
            </a:r>
            <a:r>
              <a:rPr lang="fi-FI" sz="1400" dirty="0"/>
              <a:t>4 000-5 000 kWh</a:t>
            </a:r>
            <a:r>
              <a:rPr lang="et-EE" sz="1400" dirty="0"/>
              <a:t> ei ole arvesse võetud.</a:t>
            </a:r>
            <a:endParaRPr lang="fi-FI" sz="1400" dirty="0"/>
          </a:p>
          <a:p>
            <a:endParaRPr lang="fi-FI" dirty="0"/>
          </a:p>
        </p:txBody>
      </p:sp>
    </p:spTree>
    <p:extLst>
      <p:ext uri="{BB962C8B-B14F-4D97-AF65-F5344CB8AC3E}">
        <p14:creationId xmlns:p14="http://schemas.microsoft.com/office/powerpoint/2010/main" val="18567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a:t>Energiaremondi</a:t>
            </a:r>
            <a:r>
              <a:rPr lang="fi-FI" dirty="0"/>
              <a:t> </a:t>
            </a:r>
            <a:r>
              <a:rPr lang="fi-FI" dirty="0" err="1"/>
              <a:t>säästmis</a:t>
            </a:r>
            <a:r>
              <a:rPr lang="et-EE" dirty="0"/>
              <a:t>viiside</a:t>
            </a:r>
            <a:r>
              <a:rPr lang="fi-FI" dirty="0"/>
              <a:t> </a:t>
            </a:r>
            <a:r>
              <a:rPr lang="fi-FI" dirty="0" err="1"/>
              <a:t>valimisel</a:t>
            </a:r>
            <a:r>
              <a:rPr lang="fi-FI" dirty="0"/>
              <a:t> </a:t>
            </a:r>
            <a:r>
              <a:rPr lang="fi-FI" dirty="0" err="1"/>
              <a:t>pidage</a:t>
            </a:r>
            <a:r>
              <a:rPr lang="fi-FI" dirty="0"/>
              <a:t> </a:t>
            </a:r>
            <a:r>
              <a:rPr lang="fi-FI" dirty="0" err="1"/>
              <a:t>meeles</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err="1"/>
              <a:t>Soojuspumpade</a:t>
            </a:r>
            <a:r>
              <a:rPr lang="fi-FI" dirty="0"/>
              <a:t> ja </a:t>
            </a:r>
            <a:r>
              <a:rPr lang="et-EE" dirty="0"/>
              <a:t>veeradiaatoritega </a:t>
            </a:r>
            <a:r>
              <a:rPr lang="fi-FI" dirty="0" err="1"/>
              <a:t>tsirkuleeriva</a:t>
            </a:r>
            <a:r>
              <a:rPr lang="fi-FI" dirty="0"/>
              <a:t> </a:t>
            </a:r>
            <a:r>
              <a:rPr lang="fi-FI" dirty="0" err="1"/>
              <a:t>soojusjaotuse</a:t>
            </a:r>
            <a:r>
              <a:rPr lang="fi-FI" dirty="0"/>
              <a:t> </a:t>
            </a:r>
            <a:r>
              <a:rPr lang="fi-FI" dirty="0" err="1"/>
              <a:t>korral</a:t>
            </a:r>
            <a:r>
              <a:rPr lang="fi-FI" dirty="0"/>
              <a:t> ei saavuta</a:t>
            </a:r>
            <a:r>
              <a:rPr lang="et-EE" dirty="0"/>
              <a:t>ta </a:t>
            </a:r>
            <a:r>
              <a:rPr lang="fi-FI" dirty="0"/>
              <a:t>nii </a:t>
            </a:r>
            <a:r>
              <a:rPr lang="fi-FI" dirty="0" err="1"/>
              <a:t>head</a:t>
            </a:r>
            <a:r>
              <a:rPr lang="fi-FI" dirty="0"/>
              <a:t> </a:t>
            </a:r>
            <a:r>
              <a:rPr lang="fi-FI" dirty="0" err="1"/>
              <a:t>efektiivsust</a:t>
            </a:r>
            <a:r>
              <a:rPr lang="fi-FI" dirty="0"/>
              <a:t> </a:t>
            </a:r>
            <a:r>
              <a:rPr lang="fi-FI" dirty="0" err="1"/>
              <a:t>kui</a:t>
            </a:r>
            <a:r>
              <a:rPr lang="fi-FI" dirty="0"/>
              <a:t> </a:t>
            </a:r>
            <a:r>
              <a:rPr lang="fi-FI" dirty="0" err="1"/>
              <a:t>põrandaküt</a:t>
            </a:r>
            <a:r>
              <a:rPr lang="et-EE" dirty="0"/>
              <a:t>t</a:t>
            </a:r>
            <a:r>
              <a:rPr lang="fi-FI" dirty="0"/>
              <a:t>e</a:t>
            </a:r>
            <a:r>
              <a:rPr lang="et-EE" dirty="0" err="1"/>
              <a:t>ga</a:t>
            </a:r>
            <a:r>
              <a:rPr lang="fi-FI" dirty="0"/>
              <a:t>.. </a:t>
            </a:r>
          </a:p>
          <a:p>
            <a:r>
              <a:rPr lang="et-EE" dirty="0" err="1"/>
              <a:t>S</a:t>
            </a:r>
            <a:r>
              <a:rPr lang="fi-FI" dirty="0" err="1"/>
              <a:t>oojuspumpade</a:t>
            </a:r>
            <a:r>
              <a:rPr lang="fi-FI" dirty="0"/>
              <a:t> </a:t>
            </a:r>
            <a:r>
              <a:rPr lang="fi-FI" dirty="0" err="1"/>
              <a:t>jaoks</a:t>
            </a:r>
            <a:r>
              <a:rPr lang="fi-FI" dirty="0"/>
              <a:t> </a:t>
            </a:r>
            <a:r>
              <a:rPr lang="fi-FI" dirty="0" err="1"/>
              <a:t>sobivad</a:t>
            </a:r>
            <a:r>
              <a:rPr lang="fi-FI" dirty="0"/>
              <a:t> </a:t>
            </a:r>
            <a:r>
              <a:rPr lang="fi-FI" dirty="0" err="1"/>
              <a:t>paremini</a:t>
            </a:r>
            <a:r>
              <a:rPr lang="fi-FI" dirty="0"/>
              <a:t> </a:t>
            </a:r>
            <a:r>
              <a:rPr lang="fi-FI" dirty="0" err="1"/>
              <a:t>kahe</a:t>
            </a:r>
            <a:r>
              <a:rPr lang="fi-FI" dirty="0"/>
              <a:t> </a:t>
            </a:r>
            <a:r>
              <a:rPr lang="fi-FI" dirty="0" err="1"/>
              <a:t>plaadiga</a:t>
            </a:r>
            <a:r>
              <a:rPr lang="fi-FI" dirty="0"/>
              <a:t> </a:t>
            </a:r>
            <a:r>
              <a:rPr lang="fi-FI" dirty="0" err="1"/>
              <a:t>radiaatorid</a:t>
            </a:r>
            <a:r>
              <a:rPr lang="et-EE" dirty="0"/>
              <a:t> kui ü</a:t>
            </a:r>
            <a:r>
              <a:rPr lang="fi-FI" dirty="0"/>
              <a:t>he </a:t>
            </a:r>
            <a:r>
              <a:rPr lang="fi-FI" dirty="0" err="1"/>
              <a:t>plaadiga</a:t>
            </a:r>
            <a:r>
              <a:rPr lang="fi-FI" dirty="0"/>
              <a:t>.</a:t>
            </a:r>
            <a:r>
              <a:rPr lang="et-EE" dirty="0"/>
              <a:t> </a:t>
            </a:r>
            <a:endParaRPr lang="fi-FI" dirty="0"/>
          </a:p>
          <a:p>
            <a:r>
              <a:rPr lang="fi-FI" dirty="0" err="1"/>
              <a:t>Õhksoojuspumbaga</a:t>
            </a:r>
            <a:r>
              <a:rPr lang="fi-FI" dirty="0"/>
              <a:t> on </a:t>
            </a:r>
            <a:r>
              <a:rPr lang="et-EE" dirty="0"/>
              <a:t>eemaloleku</a:t>
            </a:r>
            <a:r>
              <a:rPr lang="fi-FI" dirty="0"/>
              <a:t> </a:t>
            </a:r>
            <a:r>
              <a:rPr lang="fi-FI" dirty="0" err="1"/>
              <a:t>ajal</a:t>
            </a:r>
            <a:r>
              <a:rPr lang="fi-FI" dirty="0"/>
              <a:t> </a:t>
            </a:r>
            <a:r>
              <a:rPr lang="fi-FI" dirty="0" err="1"/>
              <a:t>toatemperatuuri</a:t>
            </a:r>
            <a:r>
              <a:rPr lang="fi-FI" dirty="0"/>
              <a:t> </a:t>
            </a:r>
            <a:r>
              <a:rPr lang="fi-FI" dirty="0" err="1"/>
              <a:t>lihtne</a:t>
            </a:r>
            <a:r>
              <a:rPr lang="fi-FI" dirty="0"/>
              <a:t> alandada. (</a:t>
            </a:r>
            <a:r>
              <a:rPr lang="fi-FI" dirty="0" err="1"/>
              <a:t>eelmisel</a:t>
            </a:r>
            <a:r>
              <a:rPr lang="fi-FI" dirty="0"/>
              <a:t> </a:t>
            </a:r>
            <a:r>
              <a:rPr lang="et-EE" dirty="0"/>
              <a:t>slaidil</a:t>
            </a:r>
            <a:r>
              <a:rPr lang="fi-FI" dirty="0"/>
              <a:t> </a:t>
            </a:r>
            <a:r>
              <a:rPr lang="fi-FI" dirty="0" err="1"/>
              <a:t>toodud</a:t>
            </a:r>
            <a:r>
              <a:rPr lang="fi-FI" dirty="0"/>
              <a:t> </a:t>
            </a:r>
            <a:r>
              <a:rPr lang="fi-FI" dirty="0" err="1"/>
              <a:t>näites</a:t>
            </a:r>
            <a:r>
              <a:rPr lang="fi-FI" dirty="0"/>
              <a:t> ei ole </a:t>
            </a:r>
            <a:r>
              <a:rPr lang="fi-FI" dirty="0" err="1"/>
              <a:t>seda</a:t>
            </a:r>
            <a:r>
              <a:rPr lang="fi-FI" dirty="0"/>
              <a:t> </a:t>
            </a:r>
            <a:r>
              <a:rPr lang="fi-FI" dirty="0" err="1"/>
              <a:t>arvesse</a:t>
            </a:r>
            <a:r>
              <a:rPr lang="fi-FI" dirty="0"/>
              <a:t> </a:t>
            </a:r>
            <a:r>
              <a:rPr lang="fi-FI" dirty="0" err="1"/>
              <a:t>võetud</a:t>
            </a:r>
            <a:r>
              <a:rPr lang="fi-FI" dirty="0"/>
              <a:t>).</a:t>
            </a:r>
            <a:r>
              <a:rPr lang="et-EE" dirty="0"/>
              <a:t> </a:t>
            </a:r>
          </a:p>
          <a:p>
            <a:r>
              <a:rPr lang="fi-FI" dirty="0" err="1"/>
              <a:t>Teisest</a:t>
            </a:r>
            <a:r>
              <a:rPr lang="fi-FI" dirty="0"/>
              <a:t> </a:t>
            </a:r>
            <a:r>
              <a:rPr lang="fi-FI" dirty="0" err="1"/>
              <a:t>küljest</a:t>
            </a:r>
            <a:r>
              <a:rPr lang="fi-FI" dirty="0"/>
              <a:t>, </a:t>
            </a:r>
            <a:r>
              <a:rPr lang="fi-FI" dirty="0" err="1"/>
              <a:t>näiteks</a:t>
            </a:r>
            <a:r>
              <a:rPr lang="fi-FI" dirty="0"/>
              <a:t> </a:t>
            </a:r>
            <a:r>
              <a:rPr lang="fi-FI" dirty="0" err="1"/>
              <a:t>garaažides</a:t>
            </a:r>
            <a:r>
              <a:rPr lang="fi-FI" dirty="0"/>
              <a:t> ja </a:t>
            </a:r>
            <a:r>
              <a:rPr lang="fi-FI" dirty="0" err="1"/>
              <a:t>hobi</a:t>
            </a:r>
            <a:r>
              <a:rPr lang="fi-FI" dirty="0"/>
              <a:t> </a:t>
            </a:r>
            <a:r>
              <a:rPr lang="fi-FI" dirty="0" err="1"/>
              <a:t>korras</a:t>
            </a:r>
            <a:r>
              <a:rPr lang="fi-FI" dirty="0"/>
              <a:t> </a:t>
            </a:r>
            <a:r>
              <a:rPr lang="fi-FI" dirty="0" err="1"/>
              <a:t>kasutatavates</a:t>
            </a:r>
            <a:r>
              <a:rPr lang="fi-FI" dirty="0"/>
              <a:t> </a:t>
            </a:r>
            <a:r>
              <a:rPr lang="fi-FI" dirty="0" err="1"/>
              <a:t>ruumides</a:t>
            </a:r>
            <a:r>
              <a:rPr lang="fi-FI" dirty="0"/>
              <a:t> </a:t>
            </a:r>
            <a:r>
              <a:rPr lang="fi-FI" dirty="0" err="1"/>
              <a:t>võib</a:t>
            </a:r>
            <a:r>
              <a:rPr lang="fi-FI" dirty="0"/>
              <a:t> </a:t>
            </a:r>
            <a:r>
              <a:rPr lang="fi-FI" dirty="0" err="1"/>
              <a:t>õhksoojuspump</a:t>
            </a:r>
            <a:r>
              <a:rPr lang="fi-FI" dirty="0"/>
              <a:t> </a:t>
            </a:r>
            <a:r>
              <a:rPr lang="et-EE" dirty="0"/>
              <a:t>hetkelise </a:t>
            </a:r>
            <a:r>
              <a:rPr lang="fi-FI" dirty="0" err="1"/>
              <a:t>viibimise</a:t>
            </a:r>
            <a:r>
              <a:rPr lang="fi-FI" dirty="0"/>
              <a:t> </a:t>
            </a:r>
            <a:r>
              <a:rPr lang="fi-FI" dirty="0" err="1"/>
              <a:t>ajal</a:t>
            </a:r>
            <a:r>
              <a:rPr lang="fi-FI" dirty="0"/>
              <a:t> </a:t>
            </a:r>
            <a:r>
              <a:rPr lang="fi-FI" dirty="0" err="1"/>
              <a:t>õhutemperatuuri</a:t>
            </a:r>
            <a:r>
              <a:rPr lang="fi-FI" dirty="0"/>
              <a:t> </a:t>
            </a:r>
            <a:r>
              <a:rPr lang="fi-FI" dirty="0" err="1"/>
              <a:t>kiiresti</a:t>
            </a:r>
            <a:r>
              <a:rPr lang="fi-FI" dirty="0"/>
              <a:t> </a:t>
            </a:r>
            <a:r>
              <a:rPr lang="fi-FI" dirty="0" err="1"/>
              <a:t>tõsta</a:t>
            </a:r>
            <a:r>
              <a:rPr lang="fi-FI" dirty="0"/>
              <a:t>.</a:t>
            </a:r>
            <a:r>
              <a:rPr lang="et-EE" dirty="0"/>
              <a:t> </a:t>
            </a:r>
          </a:p>
          <a:p>
            <a:r>
              <a:rPr lang="fi-FI" dirty="0" err="1"/>
              <a:t>Heitõhu</a:t>
            </a:r>
            <a:r>
              <a:rPr lang="fi-FI" dirty="0"/>
              <a:t> </a:t>
            </a:r>
            <a:r>
              <a:rPr lang="fi-FI" dirty="0" err="1"/>
              <a:t>soojuspumbaga</a:t>
            </a:r>
            <a:r>
              <a:rPr lang="fi-FI" dirty="0"/>
              <a:t> on </a:t>
            </a:r>
            <a:r>
              <a:rPr lang="fi-FI" dirty="0" err="1"/>
              <a:t>ventilatsioonist</a:t>
            </a:r>
            <a:r>
              <a:rPr lang="fi-FI" dirty="0"/>
              <a:t> </a:t>
            </a:r>
            <a:r>
              <a:rPr lang="fi-FI" dirty="0" err="1"/>
              <a:t>saadav</a:t>
            </a:r>
            <a:r>
              <a:rPr lang="fi-FI" dirty="0"/>
              <a:t> energia </a:t>
            </a:r>
            <a:r>
              <a:rPr lang="fi-FI" dirty="0" err="1"/>
              <a:t>suhteliselt</a:t>
            </a:r>
            <a:r>
              <a:rPr lang="fi-FI" dirty="0"/>
              <a:t> väike.</a:t>
            </a:r>
            <a:r>
              <a:rPr lang="et-EE" dirty="0"/>
              <a:t> Renoveeritavastes hoonetes t</a:t>
            </a:r>
            <a:r>
              <a:rPr lang="fi-FI" dirty="0" err="1"/>
              <a:t>avaliselt</a:t>
            </a:r>
            <a:r>
              <a:rPr lang="fi-FI" dirty="0"/>
              <a:t> </a:t>
            </a:r>
            <a:r>
              <a:rPr lang="et-EE" dirty="0"/>
              <a:t>see ei ole </a:t>
            </a:r>
            <a:r>
              <a:rPr lang="fi-FI" dirty="0" err="1"/>
              <a:t>piisa</a:t>
            </a:r>
            <a:r>
              <a:rPr lang="et-EE" dirty="0"/>
              <a:t>v</a:t>
            </a:r>
            <a:r>
              <a:rPr lang="fi-FI" dirty="0"/>
              <a:t> </a:t>
            </a:r>
            <a:r>
              <a:rPr lang="fi-FI" dirty="0" err="1"/>
              <a:t>peamise</a:t>
            </a:r>
            <a:r>
              <a:rPr lang="et-EE" dirty="0" err="1"/>
              <a:t>ks</a:t>
            </a:r>
            <a:r>
              <a:rPr lang="fi-FI" dirty="0"/>
              <a:t> </a:t>
            </a:r>
            <a:r>
              <a:rPr lang="fi-FI" dirty="0" err="1"/>
              <a:t>soojusallika</a:t>
            </a:r>
            <a:r>
              <a:rPr lang="et-EE" dirty="0" err="1"/>
              <a:t>ks</a:t>
            </a:r>
            <a:r>
              <a:rPr lang="fi-FI" dirty="0"/>
              <a:t>.</a:t>
            </a:r>
            <a:r>
              <a:rPr lang="et-EE" dirty="0"/>
              <a:t> </a:t>
            </a:r>
          </a:p>
          <a:p>
            <a:r>
              <a:rPr lang="et-EE" dirty="0" err="1"/>
              <a:t>M</a:t>
            </a:r>
            <a:r>
              <a:rPr lang="fi-FI" dirty="0" err="1"/>
              <a:t>ehaanilise</a:t>
            </a:r>
            <a:r>
              <a:rPr lang="fi-FI" dirty="0"/>
              <a:t> </a:t>
            </a:r>
            <a:r>
              <a:rPr lang="fi-FI" dirty="0" err="1"/>
              <a:t>ventilatsiooni</a:t>
            </a:r>
            <a:r>
              <a:rPr lang="fi-FI" dirty="0"/>
              <a:t> </a:t>
            </a:r>
            <a:r>
              <a:rPr lang="et-EE" dirty="0"/>
              <a:t>ja soojustagastuse e</a:t>
            </a:r>
            <a:r>
              <a:rPr lang="fi-FI" dirty="0" err="1"/>
              <a:t>nergiasääst</a:t>
            </a:r>
            <a:r>
              <a:rPr lang="et-EE" dirty="0"/>
              <a:t> </a:t>
            </a:r>
            <a:r>
              <a:rPr lang="fi-FI" dirty="0" err="1"/>
              <a:t>võib</a:t>
            </a:r>
            <a:r>
              <a:rPr lang="fi-FI" dirty="0"/>
              <a:t> olla </a:t>
            </a:r>
            <a:r>
              <a:rPr lang="fi-FI" dirty="0" err="1"/>
              <a:t>tühine</a:t>
            </a:r>
            <a:r>
              <a:rPr lang="fi-FI" dirty="0"/>
              <a:t>, </a:t>
            </a:r>
            <a:r>
              <a:rPr lang="fi-FI" dirty="0" err="1"/>
              <a:t>kuna</a:t>
            </a:r>
            <a:r>
              <a:rPr lang="fi-FI" dirty="0"/>
              <a:t> </a:t>
            </a:r>
            <a:r>
              <a:rPr lang="fi-FI" dirty="0" err="1"/>
              <a:t>tavaliselt</a:t>
            </a:r>
            <a:r>
              <a:rPr lang="fi-FI" dirty="0"/>
              <a:t> </a:t>
            </a:r>
            <a:r>
              <a:rPr lang="fi-FI" dirty="0" err="1"/>
              <a:t>suurenevad</a:t>
            </a:r>
            <a:r>
              <a:rPr lang="fi-FI" dirty="0"/>
              <a:t> </a:t>
            </a:r>
            <a:r>
              <a:rPr lang="et-EE" dirty="0"/>
              <a:t>ka </a:t>
            </a:r>
            <a:r>
              <a:rPr lang="fi-FI" dirty="0" err="1"/>
              <a:t>õhukogused</a:t>
            </a:r>
            <a:r>
              <a:rPr lang="fi-FI" dirty="0"/>
              <a:t> </a:t>
            </a:r>
            <a:r>
              <a:rPr lang="et-EE" dirty="0"/>
              <a:t>ning</a:t>
            </a:r>
            <a:r>
              <a:rPr lang="fi-FI" dirty="0"/>
              <a:t> ka </a:t>
            </a:r>
            <a:r>
              <a:rPr lang="fi-FI" dirty="0" err="1"/>
              <a:t>ventilaatorid</a:t>
            </a:r>
            <a:r>
              <a:rPr lang="fi-FI" dirty="0"/>
              <a:t> </a:t>
            </a:r>
            <a:r>
              <a:rPr lang="fi-FI" dirty="0" err="1"/>
              <a:t>tarbivad</a:t>
            </a:r>
            <a:r>
              <a:rPr lang="fi-FI" dirty="0"/>
              <a:t> energiat.</a:t>
            </a:r>
            <a:r>
              <a:rPr lang="et-EE" dirty="0"/>
              <a:t> </a:t>
            </a:r>
          </a:p>
          <a:p>
            <a:r>
              <a:rPr lang="et-EE" dirty="0"/>
              <a:t>Hoonete õhutihedus</a:t>
            </a:r>
            <a:r>
              <a:rPr lang="fi-FI" dirty="0"/>
              <a:t> ja </a:t>
            </a:r>
            <a:r>
              <a:rPr lang="fi-FI" dirty="0" err="1"/>
              <a:t>süsteemide</a:t>
            </a:r>
            <a:r>
              <a:rPr lang="fi-FI" dirty="0"/>
              <a:t> </a:t>
            </a:r>
            <a:r>
              <a:rPr lang="fi-FI" dirty="0" err="1"/>
              <a:t>reguleerimine</a:t>
            </a:r>
            <a:r>
              <a:rPr lang="et-EE" dirty="0"/>
              <a:t> mõjutavad kasutegureid</a:t>
            </a:r>
            <a:r>
              <a:rPr lang="fi-FI" dirty="0"/>
              <a:t>. </a:t>
            </a:r>
          </a:p>
          <a:p>
            <a:endParaRPr lang="fi-FI" dirty="0"/>
          </a:p>
          <a:p>
            <a:endParaRPr lang="fi-FI" dirty="0"/>
          </a:p>
        </p:txBody>
      </p:sp>
    </p:spTree>
    <p:extLst>
      <p:ext uri="{BB962C8B-B14F-4D97-AF65-F5344CB8AC3E}">
        <p14:creationId xmlns:p14="http://schemas.microsoft.com/office/powerpoint/2010/main" val="39656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17" y="228495"/>
            <a:ext cx="8229600" cy="676669"/>
          </a:xfrm>
        </p:spPr>
        <p:txBody>
          <a:bodyPr>
            <a:normAutofit/>
          </a:bodyPr>
          <a:lstStyle/>
          <a:p>
            <a:r>
              <a:rPr lang="et-EE" dirty="0"/>
              <a:t>Sääst kokkuvõttes</a:t>
            </a:r>
            <a:r>
              <a:rPr lang="fi-FI" dirty="0"/>
              <a:t>?</a:t>
            </a:r>
          </a:p>
        </p:txBody>
      </p:sp>
      <p:sp>
        <p:nvSpPr>
          <p:cNvPr id="3" name="Content Placeholder 2"/>
          <p:cNvSpPr>
            <a:spLocks noGrp="1"/>
          </p:cNvSpPr>
          <p:nvPr>
            <p:ph idx="1"/>
          </p:nvPr>
        </p:nvSpPr>
        <p:spPr>
          <a:xfrm>
            <a:off x="457200" y="1098564"/>
            <a:ext cx="6464808" cy="4032250"/>
          </a:xfrm>
        </p:spPr>
        <p:txBody>
          <a:bodyPr>
            <a:normAutofit fontScale="85000" lnSpcReduction="20000"/>
          </a:bodyPr>
          <a:lstStyle/>
          <a:p>
            <a:pPr marL="0" indent="0">
              <a:buNone/>
            </a:pPr>
            <a:r>
              <a:rPr lang="et-EE" b="1" dirty="0"/>
              <a:t>Hoones vahetati aknad ja rõduuksed</a:t>
            </a:r>
            <a:r>
              <a:rPr lang="fi-FI" b="1" dirty="0"/>
              <a:t> </a:t>
            </a:r>
          </a:p>
          <a:p>
            <a:r>
              <a:rPr lang="et-EE" dirty="0"/>
              <a:t>piirdetarindite õhutihedus paranes ja õhukvaliteet halvenes</a:t>
            </a:r>
            <a:endParaRPr lang="fi-FI" dirty="0"/>
          </a:p>
          <a:p>
            <a:r>
              <a:rPr lang="et-EE" dirty="0"/>
              <a:t>väljatõmbeventilatsioon reguleeriti efektiivsemaks ja hakati aknaid praokil hoidma</a:t>
            </a:r>
            <a:endParaRPr lang="fi-FI" dirty="0"/>
          </a:p>
          <a:p>
            <a:pPr lvl="1"/>
            <a:r>
              <a:rPr lang="et-EE" dirty="0"/>
              <a:t>põhjustas tõmbetunnet</a:t>
            </a:r>
            <a:endParaRPr lang="fi-FI" dirty="0"/>
          </a:p>
          <a:p>
            <a:pPr lvl="1"/>
            <a:r>
              <a:rPr lang="et-EE" dirty="0"/>
              <a:t>suurendati kütmist</a:t>
            </a:r>
            <a:r>
              <a:rPr lang="fi-FI" dirty="0"/>
              <a:t> </a:t>
            </a:r>
          </a:p>
          <a:p>
            <a:r>
              <a:rPr lang="et-EE" dirty="0"/>
              <a:t>heitõhuga raisati rohkem energiat</a:t>
            </a:r>
            <a:r>
              <a:rPr lang="fi-FI" dirty="0"/>
              <a:t> </a:t>
            </a:r>
          </a:p>
          <a:p>
            <a:r>
              <a:rPr lang="fi-FI" dirty="0"/>
              <a:t>l</a:t>
            </a:r>
            <a:r>
              <a:rPr lang="et-EE" dirty="0" err="1"/>
              <a:t>õpuks</a:t>
            </a:r>
            <a:r>
              <a:rPr lang="et-EE" dirty="0"/>
              <a:t> aknaremont lisas energiakulutust hoones, milles oli ainult väljatõmbeventilatsioon.</a:t>
            </a:r>
            <a:r>
              <a:rPr lang="fi-FI" dirty="0"/>
              <a:t> </a:t>
            </a:r>
          </a:p>
          <a:p>
            <a:pPr marL="0" indent="0">
              <a:buNone/>
            </a:pPr>
            <a:endParaRPr lang="fi-FI" b="1" dirty="0"/>
          </a:p>
        </p:txBody>
      </p:sp>
      <p:pic>
        <p:nvPicPr>
          <p:cNvPr id="7" name="Kuva 6"/>
          <p:cNvPicPr>
            <a:picLocks noChangeAspect="1"/>
          </p:cNvPicPr>
          <p:nvPr/>
        </p:nvPicPr>
        <p:blipFill rotWithShape="1">
          <a:blip r:embed="rId3">
            <a:extLst>
              <a:ext uri="{28A0092B-C50C-407E-A947-70E740481C1C}">
                <a14:useLocalDpi xmlns:a14="http://schemas.microsoft.com/office/drawing/2010/main" val="0"/>
              </a:ext>
            </a:extLst>
          </a:blip>
          <a:srcRect l="8188" t="12233" r="9175"/>
          <a:stretch/>
        </p:blipFill>
        <p:spPr>
          <a:xfrm>
            <a:off x="6922008" y="1773239"/>
            <a:ext cx="1746608" cy="1855029"/>
          </a:xfrm>
          <a:prstGeom prst="rect">
            <a:avLst/>
          </a:prstGeom>
        </p:spPr>
      </p:pic>
      <p:sp>
        <p:nvSpPr>
          <p:cNvPr id="8" name="Tekstiruutu 7"/>
          <p:cNvSpPr txBox="1"/>
          <p:nvPr/>
        </p:nvSpPr>
        <p:spPr>
          <a:xfrm>
            <a:off x="308517" y="5130814"/>
            <a:ext cx="8316599" cy="1107996"/>
          </a:xfrm>
          <a:prstGeom prst="rect">
            <a:avLst/>
          </a:prstGeom>
          <a:noFill/>
        </p:spPr>
        <p:txBody>
          <a:bodyPr wrap="square" rtlCol="0">
            <a:spAutoFit/>
          </a:bodyPr>
          <a:lstStyle/>
          <a:p>
            <a:r>
              <a:rPr lang="fi-FI" sz="2200" b="1" dirty="0" err="1"/>
              <a:t>Parem</a:t>
            </a:r>
            <a:r>
              <a:rPr lang="fi-FI" sz="2200" b="1" dirty="0"/>
              <a:t> </a:t>
            </a:r>
            <a:r>
              <a:rPr lang="fi-FI" sz="2200" b="1" dirty="0" err="1"/>
              <a:t>valik</a:t>
            </a:r>
            <a:r>
              <a:rPr lang="fi-FI" sz="2200" b="1" dirty="0"/>
              <a:t> </a:t>
            </a:r>
            <a:r>
              <a:rPr lang="fi-FI" sz="2200" b="1" dirty="0" err="1"/>
              <a:t>oleks</a:t>
            </a:r>
            <a:r>
              <a:rPr lang="fi-FI" sz="2200" b="1" dirty="0"/>
              <a:t> </a:t>
            </a:r>
            <a:r>
              <a:rPr lang="fi-FI" sz="2200" b="1" dirty="0" err="1"/>
              <a:t>olnud</a:t>
            </a:r>
            <a:r>
              <a:rPr lang="fi-FI" sz="2200" b="1" dirty="0"/>
              <a:t> </a:t>
            </a:r>
            <a:r>
              <a:rPr lang="fi-FI" sz="2200" b="1" dirty="0" err="1"/>
              <a:t>tõhusa</a:t>
            </a:r>
            <a:r>
              <a:rPr lang="fi-FI" sz="2200" b="1" dirty="0"/>
              <a:t> </a:t>
            </a:r>
            <a:r>
              <a:rPr lang="fi-FI" sz="2200" b="1" dirty="0" err="1"/>
              <a:t>soojustagastusega</a:t>
            </a:r>
            <a:r>
              <a:rPr lang="fi-FI" sz="2200" b="1" dirty="0"/>
              <a:t> </a:t>
            </a:r>
            <a:r>
              <a:rPr lang="fi-FI" sz="2200" b="1" dirty="0" err="1"/>
              <a:t>mehaanilise</a:t>
            </a:r>
            <a:r>
              <a:rPr lang="fi-FI" sz="2200" b="1" dirty="0"/>
              <a:t> </a:t>
            </a:r>
            <a:r>
              <a:rPr lang="et-EE" sz="2200" b="1" dirty="0" err="1"/>
              <a:t>sissepuhke</a:t>
            </a:r>
            <a:r>
              <a:rPr lang="et-EE" sz="2200" b="1" dirty="0"/>
              <a:t>-väljatõmbe ventilatsioonisüsteemi ehitamine</a:t>
            </a:r>
            <a:endParaRPr lang="fi-FI" sz="2200" dirty="0"/>
          </a:p>
        </p:txBody>
      </p:sp>
    </p:spTree>
    <p:extLst>
      <p:ext uri="{BB962C8B-B14F-4D97-AF65-F5344CB8AC3E}">
        <p14:creationId xmlns:p14="http://schemas.microsoft.com/office/powerpoint/2010/main" val="6184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6104"/>
            <a:ext cx="8229600" cy="1152550"/>
          </a:xfrm>
        </p:spPr>
        <p:txBody>
          <a:bodyPr/>
          <a:lstStyle/>
          <a:p>
            <a:r>
              <a:rPr lang="et-EE" dirty="0"/>
              <a:t>Pea meeles</a:t>
            </a:r>
            <a:endParaRPr lang="fi-FI" dirty="0"/>
          </a:p>
        </p:txBody>
      </p:sp>
      <p:sp>
        <p:nvSpPr>
          <p:cNvPr id="3" name="Content Placeholder 2"/>
          <p:cNvSpPr>
            <a:spLocks noGrp="1"/>
          </p:cNvSpPr>
          <p:nvPr>
            <p:ph idx="1"/>
          </p:nvPr>
        </p:nvSpPr>
        <p:spPr>
          <a:xfrm>
            <a:off x="457199" y="812379"/>
            <a:ext cx="7578437" cy="5135839"/>
          </a:xfrm>
        </p:spPr>
        <p:txBody>
          <a:bodyPr>
            <a:normAutofit fontScale="62500" lnSpcReduction="20000"/>
          </a:bodyPr>
          <a:lstStyle/>
          <a:p>
            <a:r>
              <a:rPr lang="et-EE" b="1" dirty="0"/>
              <a:t>Alati kui renoveeritakse</a:t>
            </a:r>
            <a:r>
              <a:rPr lang="fi-FI" b="1" dirty="0"/>
              <a:t>, </a:t>
            </a:r>
            <a:r>
              <a:rPr lang="fi-FI" b="1" dirty="0" err="1"/>
              <a:t>tuleks</a:t>
            </a:r>
            <a:r>
              <a:rPr lang="fi-FI" b="1" dirty="0"/>
              <a:t> </a:t>
            </a:r>
            <a:r>
              <a:rPr lang="fi-FI" b="1" dirty="0" err="1"/>
              <a:t>uurida</a:t>
            </a:r>
            <a:r>
              <a:rPr lang="fi-FI" b="1" dirty="0"/>
              <a:t> </a:t>
            </a:r>
            <a:r>
              <a:rPr lang="fi-FI" b="1" dirty="0" err="1"/>
              <a:t>energiasäästu</a:t>
            </a:r>
            <a:r>
              <a:rPr lang="fi-FI" b="1" dirty="0"/>
              <a:t> </a:t>
            </a:r>
            <a:r>
              <a:rPr lang="fi-FI" b="1" dirty="0" err="1"/>
              <a:t>potentsiaali</a:t>
            </a:r>
            <a:r>
              <a:rPr lang="fi-FI" b="1" dirty="0"/>
              <a:t>.</a:t>
            </a:r>
            <a:r>
              <a:rPr lang="et-EE" b="1" dirty="0"/>
              <a:t> </a:t>
            </a:r>
            <a:endParaRPr lang="fi-FI" b="1" dirty="0"/>
          </a:p>
          <a:p>
            <a:r>
              <a:rPr lang="et-EE" dirty="0"/>
              <a:t>Energiatõhusad tehnosüsteemid põhinevad õhutihedatel tarinditel, liidetel ja läbiviikudel ning hästi isoleeritud paigaldistel</a:t>
            </a:r>
            <a:r>
              <a:rPr lang="fi-FI" dirty="0"/>
              <a:t>. </a:t>
            </a:r>
            <a:r>
              <a:rPr lang="et-EE" dirty="0"/>
              <a:t>Remondi puhul loob energiasäästu hoolikas soojustamine ning õhutiheduse ja </a:t>
            </a:r>
            <a:r>
              <a:rPr lang="et-EE" dirty="0" err="1"/>
              <a:t>läbiviiikude</a:t>
            </a:r>
            <a:r>
              <a:rPr lang="et-EE" dirty="0"/>
              <a:t> hoolikas teostus.</a:t>
            </a:r>
            <a:endParaRPr lang="fi-FI" dirty="0"/>
          </a:p>
          <a:p>
            <a:r>
              <a:rPr lang="fi-FI" dirty="0" err="1"/>
              <a:t>Üksikute</a:t>
            </a:r>
            <a:r>
              <a:rPr lang="fi-FI" dirty="0"/>
              <a:t> </a:t>
            </a:r>
            <a:r>
              <a:rPr lang="fi-FI" dirty="0" err="1"/>
              <a:t>remonditööde</a:t>
            </a:r>
            <a:r>
              <a:rPr lang="fi-FI" dirty="0"/>
              <a:t> </a:t>
            </a:r>
            <a:r>
              <a:rPr lang="fi-FI" dirty="0" err="1"/>
              <a:t>mõju</a:t>
            </a:r>
            <a:r>
              <a:rPr lang="fi-FI" dirty="0"/>
              <a:t> </a:t>
            </a:r>
            <a:r>
              <a:rPr lang="fi-FI" dirty="0" err="1"/>
              <a:t>muude</a:t>
            </a:r>
            <a:r>
              <a:rPr lang="fi-FI" dirty="0"/>
              <a:t> </a:t>
            </a:r>
            <a:r>
              <a:rPr lang="et-EE" dirty="0"/>
              <a:t>tarindite</a:t>
            </a:r>
            <a:r>
              <a:rPr lang="fi-FI" dirty="0"/>
              <a:t> ja </a:t>
            </a:r>
            <a:r>
              <a:rPr lang="fi-FI" dirty="0" err="1"/>
              <a:t>süsteemide</a:t>
            </a:r>
            <a:r>
              <a:rPr lang="fi-FI" dirty="0"/>
              <a:t> </a:t>
            </a:r>
            <a:r>
              <a:rPr lang="fi-FI" dirty="0" err="1"/>
              <a:t>tööle</a:t>
            </a:r>
            <a:r>
              <a:rPr lang="fi-FI" dirty="0"/>
              <a:t> </a:t>
            </a:r>
            <a:r>
              <a:rPr lang="fi-FI" dirty="0" err="1"/>
              <a:t>tuleb</a:t>
            </a:r>
            <a:r>
              <a:rPr lang="fi-FI" dirty="0"/>
              <a:t> </a:t>
            </a:r>
            <a:r>
              <a:rPr lang="fi-FI" dirty="0" err="1"/>
              <a:t>põhjalikult</a:t>
            </a:r>
            <a:r>
              <a:rPr lang="fi-FI" dirty="0"/>
              <a:t> </a:t>
            </a:r>
            <a:r>
              <a:rPr lang="et-EE" dirty="0"/>
              <a:t>välja selgitada.</a:t>
            </a:r>
            <a:endParaRPr lang="fi-FI" dirty="0"/>
          </a:p>
          <a:p>
            <a:r>
              <a:rPr lang="fi-FI" dirty="0"/>
              <a:t>Halvasti </a:t>
            </a:r>
            <a:r>
              <a:rPr lang="fi-FI" dirty="0" err="1"/>
              <a:t>kavandatud</a:t>
            </a:r>
            <a:r>
              <a:rPr lang="fi-FI" dirty="0"/>
              <a:t> </a:t>
            </a:r>
            <a:r>
              <a:rPr lang="fi-FI" dirty="0" err="1"/>
              <a:t>remon</a:t>
            </a:r>
            <a:r>
              <a:rPr lang="et-EE" dirty="0"/>
              <a:t>t</a:t>
            </a:r>
            <a:r>
              <a:rPr lang="fi-FI" dirty="0"/>
              <a:t> on </a:t>
            </a:r>
            <a:r>
              <a:rPr lang="fi-FI" dirty="0" err="1"/>
              <a:t>sageli</a:t>
            </a:r>
            <a:r>
              <a:rPr lang="fi-FI" dirty="0"/>
              <a:t> </a:t>
            </a:r>
            <a:r>
              <a:rPr lang="fi-FI" dirty="0" err="1"/>
              <a:t>põhjustanud</a:t>
            </a:r>
            <a:r>
              <a:rPr lang="fi-FI" dirty="0"/>
              <a:t> </a:t>
            </a:r>
            <a:r>
              <a:rPr lang="et-EE" dirty="0"/>
              <a:t>tarindite </a:t>
            </a:r>
            <a:r>
              <a:rPr lang="fi-FI" dirty="0" err="1"/>
              <a:t>niiskuskahjustusi</a:t>
            </a:r>
            <a:r>
              <a:rPr lang="fi-FI" dirty="0"/>
              <a:t>.</a:t>
            </a:r>
            <a:endParaRPr lang="et-EE" dirty="0"/>
          </a:p>
          <a:p>
            <a:r>
              <a:rPr lang="et-EE" dirty="0"/>
              <a:t> </a:t>
            </a:r>
            <a:r>
              <a:rPr lang="fi-FI" dirty="0" err="1"/>
              <a:t>Hübriidsüsteemide</a:t>
            </a:r>
            <a:r>
              <a:rPr lang="fi-FI" dirty="0"/>
              <a:t> </a:t>
            </a:r>
            <a:r>
              <a:rPr lang="et-EE" dirty="0"/>
              <a:t>planeerimine</a:t>
            </a:r>
            <a:r>
              <a:rPr lang="fi-FI" dirty="0"/>
              <a:t> ja </a:t>
            </a:r>
            <a:r>
              <a:rPr lang="fi-FI" dirty="0" err="1"/>
              <a:t>häälestamine</a:t>
            </a:r>
            <a:r>
              <a:rPr lang="fi-FI" dirty="0"/>
              <a:t> on </a:t>
            </a:r>
            <a:r>
              <a:rPr lang="fi-FI" dirty="0" err="1"/>
              <a:t>keeruline</a:t>
            </a:r>
            <a:r>
              <a:rPr lang="fi-FI" dirty="0"/>
              <a:t>. </a:t>
            </a:r>
            <a:r>
              <a:rPr lang="et-EE" dirty="0"/>
              <a:t>Tuleb panustada testimisse.</a:t>
            </a:r>
            <a:endParaRPr lang="fi-FI" dirty="0"/>
          </a:p>
          <a:p>
            <a:r>
              <a:rPr lang="et-EE" dirty="0"/>
              <a:t>Süsteemide toimimisel tuleb jälgida</a:t>
            </a:r>
            <a:endParaRPr lang="fi-FI" dirty="0"/>
          </a:p>
          <a:p>
            <a:pPr lvl="1"/>
            <a:r>
              <a:rPr lang="et-EE" sz="2600" dirty="0"/>
              <a:t>õhukvaliteeti</a:t>
            </a:r>
            <a:r>
              <a:rPr lang="fi-FI" sz="2600" dirty="0"/>
              <a:t>, </a:t>
            </a:r>
            <a:r>
              <a:rPr lang="et-EE" sz="2600" dirty="0"/>
              <a:t>temperatuuri ja niiskust</a:t>
            </a:r>
            <a:endParaRPr lang="fi-FI" sz="2600" dirty="0"/>
          </a:p>
          <a:p>
            <a:pPr lvl="1"/>
            <a:r>
              <a:rPr lang="et-EE" sz="2600" dirty="0"/>
              <a:t>võimalusel süsinikdioksiidi</a:t>
            </a:r>
            <a:r>
              <a:rPr lang="fi-FI" sz="2600" dirty="0"/>
              <a:t>, </a:t>
            </a:r>
            <a:r>
              <a:rPr lang="et-EE" sz="2600" dirty="0"/>
              <a:t>õhukoguseid, õhuvoogusid</a:t>
            </a:r>
            <a:r>
              <a:rPr lang="fi-FI" sz="2600" dirty="0"/>
              <a:t>,…</a:t>
            </a:r>
          </a:p>
          <a:p>
            <a:pPr lvl="1"/>
            <a:r>
              <a:rPr lang="fi-FI" sz="2600" dirty="0"/>
              <a:t>energiakulutus</a:t>
            </a:r>
            <a:r>
              <a:rPr lang="et-EE" sz="2600" dirty="0"/>
              <a:t>t</a:t>
            </a:r>
            <a:endParaRPr lang="fi-FI" sz="2600" dirty="0"/>
          </a:p>
          <a:p>
            <a:pPr lvl="1"/>
            <a:r>
              <a:rPr lang="fi-FI" sz="2600" dirty="0" err="1"/>
              <a:t>hooldusmeetme</a:t>
            </a:r>
            <a:r>
              <a:rPr lang="et-EE" sz="2600" dirty="0"/>
              <a:t>i</a:t>
            </a:r>
            <a:r>
              <a:rPr lang="fi-FI" sz="2600" dirty="0"/>
              <a:t>d </a:t>
            </a:r>
            <a:r>
              <a:rPr lang="fi-FI" sz="2600" dirty="0" err="1"/>
              <a:t>nagu</a:t>
            </a:r>
            <a:r>
              <a:rPr lang="fi-FI" sz="2600" dirty="0"/>
              <a:t> </a:t>
            </a:r>
            <a:r>
              <a:rPr lang="fi-FI" sz="2600" dirty="0" err="1"/>
              <a:t>ventilatsioonifiltrite</a:t>
            </a:r>
            <a:r>
              <a:rPr lang="fi-FI" sz="2600" dirty="0"/>
              <a:t> </a:t>
            </a:r>
            <a:r>
              <a:rPr lang="fi-FI" sz="2600" dirty="0" err="1"/>
              <a:t>puhtus</a:t>
            </a:r>
            <a:r>
              <a:rPr lang="fi-FI" sz="2600" dirty="0"/>
              <a:t>.</a:t>
            </a:r>
          </a:p>
          <a:p>
            <a:r>
              <a:rPr lang="fi-FI" dirty="0" err="1"/>
              <a:t>Kasutusharjumustel</a:t>
            </a:r>
            <a:r>
              <a:rPr lang="fi-FI" dirty="0"/>
              <a:t> on </a:t>
            </a:r>
            <a:r>
              <a:rPr lang="fi-FI" dirty="0" err="1"/>
              <a:t>energiatarbimisel</a:t>
            </a:r>
            <a:r>
              <a:rPr lang="et-EE" dirty="0"/>
              <a:t>e</a:t>
            </a:r>
            <a:r>
              <a:rPr lang="fi-FI" dirty="0"/>
              <a:t> </a:t>
            </a:r>
            <a:r>
              <a:rPr lang="fi-FI" dirty="0" err="1"/>
              <a:t>suur</a:t>
            </a:r>
            <a:r>
              <a:rPr lang="fi-FI" dirty="0"/>
              <a:t> </a:t>
            </a:r>
            <a:r>
              <a:rPr lang="fi-FI" dirty="0" err="1"/>
              <a:t>mõju</a:t>
            </a:r>
            <a:r>
              <a:rPr lang="fi-FI" dirty="0"/>
              <a:t>, </a:t>
            </a:r>
            <a:r>
              <a:rPr lang="et-EE" dirty="0"/>
              <a:t>            </a:t>
            </a:r>
            <a:r>
              <a:rPr lang="fi-FI" dirty="0" err="1"/>
              <a:t>kasutajatele</a:t>
            </a:r>
            <a:r>
              <a:rPr lang="fi-FI" dirty="0"/>
              <a:t> </a:t>
            </a:r>
            <a:r>
              <a:rPr lang="fi-FI" dirty="0" err="1"/>
              <a:t>tuleb</a:t>
            </a:r>
            <a:r>
              <a:rPr lang="fi-FI" dirty="0"/>
              <a:t> </a:t>
            </a:r>
            <a:r>
              <a:rPr lang="fi-FI" dirty="0" err="1"/>
              <a:t>anda</a:t>
            </a:r>
            <a:r>
              <a:rPr lang="fi-FI" dirty="0"/>
              <a:t> </a:t>
            </a:r>
            <a:r>
              <a:rPr lang="fi-FI" dirty="0" err="1"/>
              <a:t>kasutamise</a:t>
            </a:r>
            <a:r>
              <a:rPr lang="fi-FI" dirty="0"/>
              <a:t> </a:t>
            </a:r>
            <a:r>
              <a:rPr lang="fi-FI" dirty="0" err="1"/>
              <a:t>juhiseid</a:t>
            </a:r>
            <a:r>
              <a:rPr lang="fi-FI" dirty="0"/>
              <a:t> ja </a:t>
            </a:r>
            <a:r>
              <a:rPr lang="fi-FI" dirty="0" err="1"/>
              <a:t>nõuandeid</a:t>
            </a:r>
            <a:r>
              <a:rPr lang="fi-FI" dirty="0"/>
              <a:t>.</a:t>
            </a:r>
            <a:r>
              <a:rPr lang="et-EE" dirty="0"/>
              <a:t> </a:t>
            </a:r>
          </a:p>
          <a:p>
            <a:r>
              <a:rPr lang="fi-FI" dirty="0" err="1"/>
              <a:t>Energiatarbimise</a:t>
            </a:r>
            <a:r>
              <a:rPr lang="fi-FI" dirty="0"/>
              <a:t> </a:t>
            </a:r>
            <a:r>
              <a:rPr lang="fi-FI" dirty="0" err="1"/>
              <a:t>vähendamiseks</a:t>
            </a:r>
            <a:r>
              <a:rPr lang="fi-FI" dirty="0"/>
              <a:t> on </a:t>
            </a:r>
            <a:r>
              <a:rPr lang="fi-FI" dirty="0" err="1"/>
              <a:t>mitmeid</a:t>
            </a:r>
            <a:r>
              <a:rPr lang="fi-FI" dirty="0"/>
              <a:t> </a:t>
            </a:r>
            <a:r>
              <a:rPr lang="fi-FI" dirty="0" err="1"/>
              <a:t>viise</a:t>
            </a:r>
            <a:r>
              <a:rPr lang="fi-FI" dirty="0"/>
              <a:t> - </a:t>
            </a:r>
            <a:r>
              <a:rPr lang="et-EE" dirty="0"/>
              <a:t>                          </a:t>
            </a:r>
            <a:r>
              <a:rPr lang="fi-FI" dirty="0" err="1"/>
              <a:t>need</a:t>
            </a:r>
            <a:r>
              <a:rPr lang="fi-FI" dirty="0"/>
              <a:t> </a:t>
            </a:r>
            <a:r>
              <a:rPr lang="fi-FI" dirty="0" err="1"/>
              <a:t>võivad</a:t>
            </a:r>
            <a:r>
              <a:rPr lang="fi-FI" dirty="0"/>
              <a:t> </a:t>
            </a:r>
            <a:r>
              <a:rPr lang="fi-FI" dirty="0" err="1"/>
              <a:t>isegi</a:t>
            </a:r>
            <a:r>
              <a:rPr lang="fi-FI" dirty="0"/>
              <a:t> </a:t>
            </a:r>
            <a:r>
              <a:rPr lang="fi-FI" dirty="0" err="1"/>
              <a:t>elamis</a:t>
            </a:r>
            <a:r>
              <a:rPr lang="fi-FI" dirty="0"/>
              <a:t>- ja </a:t>
            </a:r>
            <a:r>
              <a:rPr lang="fi-FI" dirty="0" err="1"/>
              <a:t>soojusmugavust</a:t>
            </a:r>
            <a:r>
              <a:rPr lang="fi-FI" dirty="0"/>
              <a:t> suurendada</a:t>
            </a:r>
            <a:r>
              <a:rPr lang="et-EE" dirty="0"/>
              <a:t>.</a:t>
            </a:r>
            <a:endParaRPr lang="fi-FI" dirty="0"/>
          </a:p>
        </p:txBody>
      </p:sp>
      <p:pic>
        <p:nvPicPr>
          <p:cNvPr id="4" name="Kuva 3"/>
          <p:cNvPicPr>
            <a:picLocks noChangeAspect="1"/>
          </p:cNvPicPr>
          <p:nvPr/>
        </p:nvPicPr>
        <p:blipFill rotWithShape="1">
          <a:blip r:embed="rId3">
            <a:extLst>
              <a:ext uri="{28A0092B-C50C-407E-A947-70E740481C1C}">
                <a14:useLocalDpi xmlns:a14="http://schemas.microsoft.com/office/drawing/2010/main" val="0"/>
              </a:ext>
            </a:extLst>
          </a:blip>
          <a:srcRect t="13136"/>
          <a:stretch/>
        </p:blipFill>
        <p:spPr>
          <a:xfrm>
            <a:off x="6642393" y="3546552"/>
            <a:ext cx="2405052" cy="2089138"/>
          </a:xfrm>
          <a:prstGeom prst="rect">
            <a:avLst/>
          </a:prstGeom>
        </p:spPr>
      </p:pic>
    </p:spTree>
    <p:extLst>
      <p:ext uri="{BB962C8B-B14F-4D97-AF65-F5344CB8AC3E}">
        <p14:creationId xmlns:p14="http://schemas.microsoft.com/office/powerpoint/2010/main" val="308447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et-EE" dirty="0"/>
              <a:t>Ventilatsioon</a:t>
            </a:r>
            <a:endParaRPr lang="fi-FI" dirty="0"/>
          </a:p>
        </p:txBody>
      </p:sp>
      <p:sp>
        <p:nvSpPr>
          <p:cNvPr id="2" name="Sisällön paikkamerkki 1"/>
          <p:cNvSpPr>
            <a:spLocks noGrp="1"/>
          </p:cNvSpPr>
          <p:nvPr>
            <p:ph idx="1"/>
          </p:nvPr>
        </p:nvSpPr>
        <p:spPr/>
        <p:txBody>
          <a:bodyPr>
            <a:normAutofit fontScale="77500" lnSpcReduction="20000"/>
          </a:bodyPr>
          <a:lstStyle/>
          <a:p>
            <a:r>
              <a:rPr lang="et-EE" sz="2600" b="1" dirty="0"/>
              <a:t>Ventilatsioon on üks peamisi energiakulutajatest.</a:t>
            </a:r>
            <a:r>
              <a:rPr lang="fi-FI" sz="2600" b="1" dirty="0"/>
              <a:t> </a:t>
            </a:r>
          </a:p>
          <a:p>
            <a:r>
              <a:rPr lang="et-EE" sz="2600" b="1" dirty="0"/>
              <a:t>Ventilatsiooniga tuuakse värsket välisõhku sisse ja </a:t>
            </a:r>
            <a:r>
              <a:rPr lang="et-EE" sz="2600" b="1" dirty="0" err="1"/>
              <a:t>eemaldadatakse</a:t>
            </a:r>
            <a:endParaRPr lang="fi-FI" sz="2600" b="1" dirty="0"/>
          </a:p>
          <a:p>
            <a:pPr lvl="1"/>
            <a:r>
              <a:rPr lang="et-EE" dirty="0"/>
              <a:t>süsinikdioksiidi, niiskust, tolmu, toksiine, allergeene</a:t>
            </a:r>
            <a:r>
              <a:rPr lang="fi-FI" dirty="0"/>
              <a:t>hiilidioksidi, kosteus, pöly, toksiinit, allergeenit, </a:t>
            </a:r>
            <a:r>
              <a:rPr lang="et-EE" dirty="0"/>
              <a:t>kõrbelõhna</a:t>
            </a:r>
            <a:endParaRPr lang="fi-FI" dirty="0"/>
          </a:p>
          <a:p>
            <a:pPr lvl="1"/>
            <a:r>
              <a:rPr lang="et-EE" dirty="0"/>
              <a:t>Uute ehitusmaterjalide ja sisustuse heitmed</a:t>
            </a:r>
            <a:r>
              <a:rPr lang="fi-FI" dirty="0"/>
              <a:t> </a:t>
            </a:r>
          </a:p>
          <a:p>
            <a:r>
              <a:rPr lang="et-EE" sz="2600" b="1" dirty="0"/>
              <a:t>Ebapiisav ventilatsioon põhjustab</a:t>
            </a:r>
            <a:endParaRPr lang="fi-FI" sz="2600" b="1" dirty="0"/>
          </a:p>
          <a:p>
            <a:pPr lvl="1"/>
            <a:r>
              <a:rPr lang="et-EE" dirty="0"/>
              <a:t>seisvat õhku, lõhnasid</a:t>
            </a:r>
            <a:endParaRPr lang="fi-FI" dirty="0"/>
          </a:p>
          <a:p>
            <a:pPr lvl="1"/>
            <a:r>
              <a:rPr lang="et-EE" dirty="0"/>
              <a:t>süsinikdioksiidi kontsentratsiooni kasvu – peavalu ja väsimust</a:t>
            </a:r>
            <a:endParaRPr lang="fi-FI" dirty="0"/>
          </a:p>
          <a:p>
            <a:pPr lvl="1"/>
            <a:r>
              <a:rPr lang="et-EE" dirty="0"/>
              <a:t>niiskuse kondenseerumist - niiskuskahjustusi</a:t>
            </a:r>
            <a:endParaRPr lang="fi-FI" dirty="0"/>
          </a:p>
          <a:p>
            <a:pPr lvl="1"/>
            <a:r>
              <a:rPr lang="et-EE" dirty="0"/>
              <a:t>mikroobidele soodsat kasvukeskkonda</a:t>
            </a:r>
            <a:r>
              <a:rPr lang="fi-FI" dirty="0"/>
              <a:t>.</a:t>
            </a:r>
          </a:p>
          <a:p>
            <a:r>
              <a:rPr lang="et-EE" sz="2600" b="1" dirty="0"/>
              <a:t>Õhk peab pääsema liikuma eri ruumide vahel</a:t>
            </a:r>
            <a:endParaRPr lang="fi-FI" sz="2600" b="1" dirty="0"/>
          </a:p>
          <a:p>
            <a:pPr lvl="1"/>
            <a:r>
              <a:rPr lang="et-EE" dirty="0"/>
              <a:t>Pea meeles lävepraod, uste lahti hoidmine</a:t>
            </a:r>
            <a:r>
              <a:rPr lang="fi-FI" dirty="0"/>
              <a:t>,…</a:t>
            </a:r>
          </a:p>
          <a:p>
            <a:endParaRPr lang="fi-FI" dirty="0"/>
          </a:p>
        </p:txBody>
      </p:sp>
    </p:spTree>
    <p:extLst>
      <p:ext uri="{BB962C8B-B14F-4D97-AF65-F5344CB8AC3E}">
        <p14:creationId xmlns:p14="http://schemas.microsoft.com/office/powerpoint/2010/main" val="40335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a:r>
              <a:rPr lang="et-EE" sz="1100" b="0" i="1" dirty="0"/>
              <a:t>Õppematerjal sisaldab energiatõhusaks ehitamiseks vajalikke tavasid ja põhimõtteid.</a:t>
            </a:r>
            <a:r>
              <a:rPr lang="fi-FI" sz="1100" b="0" i="1" dirty="0"/>
              <a:t> </a:t>
            </a:r>
            <a:r>
              <a:rPr lang="et-EE" sz="1100" b="0" i="1" dirty="0"/>
              <a:t>Autorid ei vastuta, et need sobiksid sellisena igal üksikule ehitusobjektile.</a:t>
            </a:r>
            <a:br>
              <a:rPr lang="fi-FI" sz="1100" b="0" i="1" dirty="0"/>
            </a:br>
            <a:br>
              <a:rPr lang="fi-FI" sz="1100" b="0" i="1" dirty="0"/>
            </a:br>
            <a:r>
              <a:rPr lang="et-EE" sz="1100" b="0" i="1" dirty="0"/>
              <a:t>Iga ehitusobjekt tuleb lahendada vastavalt selle konkreetse objekti ehitusprojektile.</a:t>
            </a:r>
            <a:br>
              <a:rPr lang="fi-FI" sz="1100" b="0" i="1" dirty="0"/>
            </a:br>
            <a:br>
              <a:rPr lang="fi-FI" sz="1100" b="0" i="1" dirty="0"/>
            </a:br>
            <a:r>
              <a:rPr lang="fi-FI" sz="1100" b="0" i="1" dirty="0"/>
              <a:t>A</a:t>
            </a:r>
            <a:r>
              <a:rPr lang="et-EE" sz="1100" b="0" i="1" dirty="0" err="1"/>
              <a:t>lgne</a:t>
            </a:r>
            <a:r>
              <a:rPr lang="et-EE" sz="1100" b="0" i="1" dirty="0"/>
              <a:t> </a:t>
            </a:r>
            <a:r>
              <a:rPr lang="fi-FI" sz="1100" b="0" i="1" dirty="0"/>
              <a:t> </a:t>
            </a:r>
            <a:r>
              <a:rPr lang="et-EE" sz="1100" b="0" i="1" dirty="0"/>
              <a:t>õppematerjal on tehtud</a:t>
            </a:r>
            <a:r>
              <a:rPr lang="fi-FI" sz="1100" b="0" i="1" dirty="0"/>
              <a:t> EU </a:t>
            </a:r>
            <a:r>
              <a:rPr lang="fi-FI" sz="1100" b="0" i="1" dirty="0" err="1"/>
              <a:t>Hori</a:t>
            </a:r>
            <a:r>
              <a:rPr lang="et-EE" sz="1100" b="0" i="1" dirty="0" err="1"/>
              <a:t>sont</a:t>
            </a:r>
            <a:r>
              <a:rPr lang="fi-FI" sz="1100" b="0" i="1" dirty="0"/>
              <a:t>2020-</a:t>
            </a:r>
            <a:r>
              <a:rPr lang="et-EE" sz="1100" b="0" i="1" dirty="0"/>
              <a:t>programmi</a:t>
            </a:r>
            <a:r>
              <a:rPr lang="fi-FI" sz="1100" b="0" i="1" dirty="0"/>
              <a:t> </a:t>
            </a:r>
            <a:br>
              <a:rPr lang="fi-FI" sz="1100" b="0" i="1" dirty="0"/>
            </a:br>
            <a:r>
              <a:rPr lang="fi-FI" sz="1100" b="0" i="1" dirty="0"/>
              <a:t>BUILD UP </a:t>
            </a:r>
            <a:r>
              <a:rPr lang="fi-FI" sz="1100" b="0" i="1" dirty="0" err="1"/>
              <a:t>Skills</a:t>
            </a:r>
            <a:r>
              <a:rPr lang="fi-FI" sz="1100" b="0" i="1" dirty="0"/>
              <a:t>-</a:t>
            </a:r>
            <a:r>
              <a:rPr lang="et-EE" sz="1100" b="0" i="1" dirty="0"/>
              <a:t>projektis</a:t>
            </a:r>
            <a:r>
              <a:rPr lang="fi-FI" sz="1100" b="0" i="1" dirty="0"/>
              <a:t> (Motiva Oy, TTS, TUT, 2016). T</a:t>
            </a:r>
            <a:r>
              <a:rPr lang="et-EE" sz="1100" b="0" i="1" dirty="0" err="1"/>
              <a:t>öörühm</a:t>
            </a:r>
            <a:r>
              <a:rPr lang="fi-FI" sz="1100" b="0" i="1" dirty="0"/>
              <a:t>: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t>
            </a:r>
            <a:r>
              <a:rPr lang="et-EE" sz="1100" b="0" i="1" dirty="0"/>
              <a:t>Õppematerjali täiendatud</a:t>
            </a:r>
            <a:r>
              <a:rPr lang="fi-FI" sz="1100" b="0" i="1" dirty="0"/>
              <a:t> 2019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t-EE" sz="4000" dirty="0"/>
              <a:t>Aitäh</a:t>
            </a:r>
            <a:r>
              <a:rPr lang="fi-FI" sz="4000" dirty="0"/>
              <a:t>!</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77381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t-EE" sz="4000" dirty="0"/>
              <a:t>Hea </a:t>
            </a:r>
            <a:r>
              <a:rPr lang="et-EE" sz="4000" dirty="0" err="1"/>
              <a:t>siseõhk</a:t>
            </a:r>
            <a:endParaRPr lang="fi-FI" dirty="0"/>
          </a:p>
        </p:txBody>
      </p:sp>
      <p:sp>
        <p:nvSpPr>
          <p:cNvPr id="2" name="Content Placeholder 1"/>
          <p:cNvSpPr>
            <a:spLocks noGrp="1"/>
          </p:cNvSpPr>
          <p:nvPr>
            <p:ph idx="1"/>
          </p:nvPr>
        </p:nvSpPr>
        <p:spPr>
          <a:xfrm>
            <a:off x="457200" y="1773239"/>
            <a:ext cx="8229600" cy="4032250"/>
          </a:xfrm>
        </p:spPr>
        <p:txBody>
          <a:bodyPr>
            <a:normAutofit fontScale="92500" lnSpcReduction="20000"/>
          </a:bodyPr>
          <a:lstStyle/>
          <a:p>
            <a:pPr marL="0" indent="0">
              <a:buNone/>
            </a:pPr>
            <a:r>
              <a:rPr lang="fi-FI" sz="2400" dirty="0" err="1"/>
              <a:t>Si</a:t>
            </a:r>
            <a:r>
              <a:rPr lang="et-EE" sz="2400" dirty="0" err="1"/>
              <a:t>sekliima</a:t>
            </a:r>
            <a:r>
              <a:rPr lang="et-EE" sz="2400" dirty="0"/>
              <a:t> </a:t>
            </a:r>
            <a:r>
              <a:rPr lang="et-EE" sz="2400" dirty="0" err="1"/>
              <a:t>määru</a:t>
            </a:r>
            <a:r>
              <a:rPr lang="fi-FI" sz="2400" dirty="0"/>
              <a:t>s (YM 1009/2017)</a:t>
            </a:r>
          </a:p>
          <a:p>
            <a:r>
              <a:rPr lang="et-EE" sz="2000" dirty="0"/>
              <a:t>Ruumi temperatuur peab jääda kütteperioodil</a:t>
            </a:r>
            <a:r>
              <a:rPr lang="fi-FI" sz="2000" dirty="0"/>
              <a:t> </a:t>
            </a:r>
            <a:r>
              <a:rPr lang="et-EE" sz="2000" dirty="0"/>
              <a:t>vahemikku </a:t>
            </a:r>
            <a:r>
              <a:rPr lang="fi-FI" sz="2000" dirty="0"/>
              <a:t>20–25 </a:t>
            </a:r>
            <a:r>
              <a:rPr lang="et-EE" sz="2000" dirty="0"/>
              <a:t>kraadi</a:t>
            </a:r>
            <a:br>
              <a:rPr lang="fi-FI" sz="2000" dirty="0"/>
            </a:br>
            <a:r>
              <a:rPr lang="fi-FI" sz="2000" dirty="0"/>
              <a:t>ja 20–2</a:t>
            </a:r>
            <a:r>
              <a:rPr lang="et-EE" sz="2000" dirty="0"/>
              <a:t>7 kraadi muul ajal</a:t>
            </a:r>
            <a:r>
              <a:rPr lang="fi-FI" sz="2000" dirty="0"/>
              <a:t>. (4 §</a:t>
            </a:r>
            <a:r>
              <a:rPr lang="fi-FI" sz="2000" dirty="0">
                <a:solidFill>
                  <a:srgbClr val="005CA8"/>
                </a:solidFill>
              </a:rPr>
              <a:t>)</a:t>
            </a:r>
          </a:p>
          <a:p>
            <a:r>
              <a:rPr lang="et-EE" sz="2000" dirty="0" err="1"/>
              <a:t>Siseõhus</a:t>
            </a:r>
            <a:r>
              <a:rPr lang="et-EE" sz="2000" dirty="0"/>
              <a:t> ei tohi olla tervisele kahjulikul määral peenosiseid, saasteaineid</a:t>
            </a:r>
            <a:r>
              <a:rPr lang="fi-FI" sz="2000" dirty="0"/>
              <a:t>, </a:t>
            </a:r>
            <a:r>
              <a:rPr lang="et-EE" sz="2000" dirty="0"/>
              <a:t>füüsikalisi, keemilisi või mikrobioloogilisi tegureid ega mugavust pidevalt rikkuvaid lõhnu</a:t>
            </a:r>
            <a:r>
              <a:rPr lang="fi-FI" sz="2000" dirty="0"/>
              <a:t>. (</a:t>
            </a:r>
            <a:r>
              <a:rPr lang="fi-FI" sz="2000" dirty="0">
                <a:solidFill>
                  <a:srgbClr val="005CA8"/>
                </a:solidFill>
              </a:rPr>
              <a:t>5</a:t>
            </a:r>
            <a:r>
              <a:rPr lang="fi-FI" sz="2000" dirty="0"/>
              <a:t> §</a:t>
            </a:r>
            <a:r>
              <a:rPr lang="fi-FI" sz="2000" dirty="0">
                <a:solidFill>
                  <a:srgbClr val="005CA8"/>
                </a:solidFill>
              </a:rPr>
              <a:t>)</a:t>
            </a:r>
          </a:p>
          <a:p>
            <a:r>
              <a:rPr lang="et-EE" sz="2000" dirty="0" err="1"/>
              <a:t>Siseõhu</a:t>
            </a:r>
            <a:r>
              <a:rPr lang="et-EE" sz="2000" dirty="0"/>
              <a:t> süsihappegaasi hetkelise kontsentratsiooni väärtus võib olla maksimaalselt</a:t>
            </a:r>
            <a:r>
              <a:rPr lang="fi-FI" sz="2000" dirty="0"/>
              <a:t> 800 ppm  </a:t>
            </a:r>
            <a:r>
              <a:rPr lang="et-EE" sz="2000" dirty="0"/>
              <a:t>suurem kui vastav kontsentratsioon välisõhus</a:t>
            </a:r>
            <a:r>
              <a:rPr lang="fi-FI" sz="2000" dirty="0"/>
              <a:t>. (5 §</a:t>
            </a:r>
            <a:r>
              <a:rPr lang="fi-FI" sz="2000" dirty="0">
                <a:solidFill>
                  <a:srgbClr val="005CA8"/>
                </a:solidFill>
              </a:rPr>
              <a:t>)</a:t>
            </a:r>
          </a:p>
          <a:p>
            <a:r>
              <a:rPr lang="et-EE" sz="2000" dirty="0"/>
              <a:t>Kogu hoone välisõhu voog peaks olema vähemalt</a:t>
            </a:r>
            <a:r>
              <a:rPr lang="fi-FI" sz="2000" dirty="0"/>
              <a:t> 0,35 li</a:t>
            </a:r>
            <a:r>
              <a:rPr lang="et-EE" sz="2000" dirty="0" err="1"/>
              <a:t>itrit</a:t>
            </a:r>
            <a:r>
              <a:rPr lang="et-EE" sz="2000" dirty="0"/>
              <a:t> sekundis ruutmeetri kohta. Korteri välisõhu voog peaks olema vähemalt </a:t>
            </a:r>
            <a:r>
              <a:rPr lang="fi-FI" sz="2000" dirty="0"/>
              <a:t>18 li</a:t>
            </a:r>
            <a:r>
              <a:rPr lang="et-EE" sz="2000" dirty="0" err="1"/>
              <a:t>itrit</a:t>
            </a:r>
            <a:r>
              <a:rPr lang="fi-FI" sz="2000" dirty="0"/>
              <a:t> </a:t>
            </a:r>
            <a:r>
              <a:rPr lang="fi-FI" sz="2000" dirty="0" err="1"/>
              <a:t>seku</a:t>
            </a:r>
            <a:r>
              <a:rPr lang="et-EE" sz="2000" dirty="0" err="1"/>
              <a:t>ndis</a:t>
            </a:r>
            <a:r>
              <a:rPr lang="et-EE" sz="2000" dirty="0"/>
              <a:t> korteri kohta</a:t>
            </a:r>
            <a:r>
              <a:rPr lang="fi-FI" sz="2000" dirty="0"/>
              <a:t>. (9 §</a:t>
            </a:r>
            <a:r>
              <a:rPr lang="fi-FI" sz="2000" dirty="0">
                <a:solidFill>
                  <a:srgbClr val="005CA8"/>
                </a:solidFill>
              </a:rPr>
              <a:t>)</a:t>
            </a:r>
          </a:p>
          <a:p>
            <a:r>
              <a:rPr lang="et-EE" sz="2000" dirty="0"/>
              <a:t>Mitte-eluhoone välisõhu voog peab olema jõudeajal vähemalt </a:t>
            </a:r>
            <a:r>
              <a:rPr lang="fi-FI" sz="2000" dirty="0"/>
              <a:t>0,15 (dm³/s)/m</a:t>
            </a:r>
            <a:r>
              <a:rPr lang="fi-FI" sz="2000" baseline="30000" dirty="0"/>
              <a:t>2</a:t>
            </a:r>
            <a:r>
              <a:rPr lang="fi-FI" sz="2000" dirty="0"/>
              <a:t> </a:t>
            </a:r>
            <a:r>
              <a:rPr lang="et-EE" sz="2000" dirty="0"/>
              <a:t>põrandapinna kohta  ja õhk peab vahetuma kõikidel  ruumides.</a:t>
            </a:r>
            <a:r>
              <a:rPr lang="fi-FI" sz="2000" dirty="0"/>
              <a:t> (10 §</a:t>
            </a:r>
            <a:r>
              <a:rPr lang="fi-FI" sz="2000" dirty="0">
                <a:solidFill>
                  <a:srgbClr val="005CA8"/>
                </a:solidFill>
              </a:rPr>
              <a:t>)</a:t>
            </a:r>
          </a:p>
          <a:p>
            <a:endParaRPr lang="fi-FI" sz="1400" dirty="0">
              <a:solidFill>
                <a:srgbClr val="005CA8"/>
              </a:solidFill>
            </a:endParaRPr>
          </a:p>
          <a:p>
            <a:endParaRPr lang="fi-FI" dirty="0"/>
          </a:p>
          <a:p>
            <a:endParaRPr lang="fi-FI" dirty="0"/>
          </a:p>
        </p:txBody>
      </p:sp>
    </p:spTree>
    <p:extLst>
      <p:ext uri="{BB962C8B-B14F-4D97-AF65-F5344CB8AC3E}">
        <p14:creationId xmlns:p14="http://schemas.microsoft.com/office/powerpoint/2010/main" val="3577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68313" y="476250"/>
            <a:ext cx="8229600" cy="536473"/>
          </a:xfrm>
        </p:spPr>
        <p:txBody>
          <a:bodyPr/>
          <a:lstStyle/>
          <a:p>
            <a:r>
              <a:rPr lang="et-EE" dirty="0"/>
              <a:t>Ventilatsiooni määr</a:t>
            </a:r>
            <a:endParaRPr lang="fi-FI" dirty="0"/>
          </a:p>
        </p:txBody>
      </p:sp>
      <p:sp>
        <p:nvSpPr>
          <p:cNvPr id="2" name="Sisällön paikkamerkki 1"/>
          <p:cNvSpPr>
            <a:spLocks noGrp="1"/>
          </p:cNvSpPr>
          <p:nvPr>
            <p:ph idx="1"/>
          </p:nvPr>
        </p:nvSpPr>
        <p:spPr>
          <a:xfrm>
            <a:off x="446087" y="1482291"/>
            <a:ext cx="8229600" cy="2367037"/>
          </a:xfrm>
        </p:spPr>
        <p:txBody>
          <a:bodyPr>
            <a:normAutofit/>
          </a:bodyPr>
          <a:lstStyle/>
          <a:p>
            <a:pPr marL="0" indent="0">
              <a:buNone/>
            </a:pPr>
            <a:r>
              <a:rPr lang="fi-FI" sz="2000" dirty="0"/>
              <a:t>Ilmanvaihdon määrään annetaan määräyksiä</a:t>
            </a:r>
          </a:p>
          <a:p>
            <a:r>
              <a:rPr lang="fi-FI" sz="2000" dirty="0"/>
              <a:t>”</a:t>
            </a:r>
            <a:r>
              <a:rPr lang="et-EE" sz="2000" dirty="0" err="1"/>
              <a:t>Sisekliima</a:t>
            </a:r>
            <a:r>
              <a:rPr lang="et-EE" sz="2000" dirty="0"/>
              <a:t> määruses</a:t>
            </a:r>
            <a:r>
              <a:rPr lang="fi-FI" sz="2000" dirty="0"/>
              <a:t> (YM 1009/2017)”</a:t>
            </a:r>
          </a:p>
          <a:p>
            <a:r>
              <a:rPr lang="fi-FI" sz="2000" dirty="0"/>
              <a:t>”</a:t>
            </a:r>
            <a:r>
              <a:rPr lang="et-EE" sz="2000" dirty="0"/>
              <a:t>Elamistervise määruses</a:t>
            </a:r>
            <a:r>
              <a:rPr lang="fi-FI" sz="2000" dirty="0"/>
              <a:t> (STM 545/2015)” </a:t>
            </a:r>
          </a:p>
          <a:p>
            <a:r>
              <a:rPr lang="et-EE" sz="2000" dirty="0" err="1"/>
              <a:t>Sisekliima</a:t>
            </a:r>
            <a:r>
              <a:rPr lang="et-EE" sz="2000" dirty="0"/>
              <a:t> klassifikatsioonis</a:t>
            </a:r>
            <a:r>
              <a:rPr lang="fi-FI" sz="2000" dirty="0"/>
              <a:t> ( RT 07-11299)</a:t>
            </a:r>
          </a:p>
          <a:p>
            <a:r>
              <a:rPr lang="et-EE" sz="2000" dirty="0" err="1"/>
              <a:t>Sisõhuklass</a:t>
            </a:r>
            <a:r>
              <a:rPr lang="et-EE" sz="2000" dirty="0"/>
              <a:t> </a:t>
            </a:r>
            <a:r>
              <a:rPr lang="fi-FI" sz="2000" dirty="0"/>
              <a:t>S3 </a:t>
            </a:r>
            <a:r>
              <a:rPr lang="et-EE" sz="2000" dirty="0"/>
              <a:t>vastab määruse tasemele</a:t>
            </a:r>
            <a:r>
              <a:rPr lang="fi-FI" sz="2000" dirty="0"/>
              <a:t>, S</a:t>
            </a:r>
            <a:r>
              <a:rPr lang="et-EE" sz="2000" dirty="0"/>
              <a:t>2</a:t>
            </a:r>
            <a:r>
              <a:rPr lang="fi-FI" sz="2000" dirty="0"/>
              <a:t>-</a:t>
            </a:r>
            <a:r>
              <a:rPr lang="et-EE" sz="2000" dirty="0"/>
              <a:t>klass tähendab head ja S1 eriti head </a:t>
            </a:r>
            <a:r>
              <a:rPr lang="et-EE" sz="2000" dirty="0" err="1"/>
              <a:t>siseõhu</a:t>
            </a:r>
            <a:r>
              <a:rPr lang="et-EE" sz="2000" dirty="0"/>
              <a:t> </a:t>
            </a:r>
            <a:r>
              <a:rPr lang="et-EE" sz="2000" dirty="0" err="1"/>
              <a:t>klvaliteeti</a:t>
            </a:r>
            <a:r>
              <a:rPr lang="fi-FI" sz="2000" dirty="0"/>
              <a:t>.</a:t>
            </a:r>
          </a:p>
          <a:p>
            <a:endParaRPr lang="fi-FI" sz="2400" dirty="0"/>
          </a:p>
          <a:p>
            <a:endParaRPr lang="fi-FI" dirty="0"/>
          </a:p>
          <a:p>
            <a:endParaRPr lang="fi-FI" dirty="0"/>
          </a:p>
          <a:p>
            <a:endParaRPr lang="fi-FI" dirty="0"/>
          </a:p>
          <a:p>
            <a:endParaRPr lang="fi-FI" sz="2000" dirty="0"/>
          </a:p>
        </p:txBody>
      </p:sp>
      <p:graphicFrame>
        <p:nvGraphicFramePr>
          <p:cNvPr id="4" name="Table 3">
            <a:extLst>
              <a:ext uri="{FF2B5EF4-FFF2-40B4-BE49-F238E27FC236}">
                <a16:creationId xmlns:a16="http://schemas.microsoft.com/office/drawing/2014/main" id="{2E619F3A-AC01-4DF4-BEC9-234FC077A895}"/>
              </a:ext>
            </a:extLst>
          </p:cNvPr>
          <p:cNvGraphicFramePr>
            <a:graphicFrameLocks noGrp="1"/>
          </p:cNvGraphicFramePr>
          <p:nvPr>
            <p:extLst>
              <p:ext uri="{D42A27DB-BD31-4B8C-83A1-F6EECF244321}">
                <p14:modId xmlns:p14="http://schemas.microsoft.com/office/powerpoint/2010/main" val="4284264053"/>
              </p:ext>
            </p:extLst>
          </p:nvPr>
        </p:nvGraphicFramePr>
        <p:xfrm>
          <a:off x="468314" y="3849328"/>
          <a:ext cx="8229599" cy="1956160"/>
        </p:xfrm>
        <a:graphic>
          <a:graphicData uri="http://schemas.openxmlformats.org/drawingml/2006/table">
            <a:tbl>
              <a:tblPr firstRow="1" bandRow="1">
                <a:tableStyleId>{5C22544A-7EE6-4342-B048-85BDC9FD1C3A}</a:tableStyleId>
              </a:tblPr>
              <a:tblGrid>
                <a:gridCol w="5999828">
                  <a:extLst>
                    <a:ext uri="{9D8B030D-6E8A-4147-A177-3AD203B41FA5}">
                      <a16:colId xmlns:a16="http://schemas.microsoft.com/office/drawing/2014/main" val="2334893717"/>
                    </a:ext>
                  </a:extLst>
                </a:gridCol>
                <a:gridCol w="743257">
                  <a:extLst>
                    <a:ext uri="{9D8B030D-6E8A-4147-A177-3AD203B41FA5}">
                      <a16:colId xmlns:a16="http://schemas.microsoft.com/office/drawing/2014/main" val="1093998645"/>
                    </a:ext>
                  </a:extLst>
                </a:gridCol>
                <a:gridCol w="743257">
                  <a:extLst>
                    <a:ext uri="{9D8B030D-6E8A-4147-A177-3AD203B41FA5}">
                      <a16:colId xmlns:a16="http://schemas.microsoft.com/office/drawing/2014/main" val="442104013"/>
                    </a:ext>
                  </a:extLst>
                </a:gridCol>
                <a:gridCol w="743257">
                  <a:extLst>
                    <a:ext uri="{9D8B030D-6E8A-4147-A177-3AD203B41FA5}">
                      <a16:colId xmlns:a16="http://schemas.microsoft.com/office/drawing/2014/main" val="1482367385"/>
                    </a:ext>
                  </a:extLst>
                </a:gridCol>
              </a:tblGrid>
              <a:tr h="391232">
                <a:tc gridSpan="4">
                  <a:txBody>
                    <a:bodyPr/>
                    <a:lstStyle/>
                    <a:p>
                      <a:pPr algn="l" fontAlgn="b"/>
                      <a:r>
                        <a:rPr lang="fi-FI" sz="1400" b="1" i="0" u="none" strike="noStrike" dirty="0" err="1">
                          <a:solidFill>
                            <a:schemeClr val="bg1"/>
                          </a:solidFill>
                          <a:effectLst/>
                          <a:latin typeface="+mn-lt"/>
                        </a:rPr>
                        <a:t>Näiteks</a:t>
                      </a:r>
                      <a:r>
                        <a:rPr lang="fi-FI" sz="1400" b="1" i="0" u="none" strike="noStrike" dirty="0">
                          <a:solidFill>
                            <a:schemeClr val="bg1"/>
                          </a:solidFill>
                          <a:effectLst/>
                          <a:latin typeface="+mn-lt"/>
                        </a:rPr>
                        <a:t> </a:t>
                      </a:r>
                      <a:r>
                        <a:rPr lang="fi-FI" sz="1400" b="1" i="0" u="none" strike="noStrike" dirty="0" err="1">
                          <a:solidFill>
                            <a:schemeClr val="bg1"/>
                          </a:solidFill>
                          <a:effectLst/>
                          <a:latin typeface="+mn-lt"/>
                        </a:rPr>
                        <a:t>välisõhu</a:t>
                      </a:r>
                      <a:r>
                        <a:rPr lang="et-EE" sz="1400" b="1" i="0" u="none" strike="noStrike" dirty="0">
                          <a:solidFill>
                            <a:schemeClr val="bg1"/>
                          </a:solidFill>
                          <a:effectLst/>
                          <a:latin typeface="+mn-lt"/>
                        </a:rPr>
                        <a:t>voogude</a:t>
                      </a:r>
                      <a:r>
                        <a:rPr lang="fi-FI" sz="1400" b="1" i="0" u="none" strike="noStrike" dirty="0">
                          <a:solidFill>
                            <a:schemeClr val="bg1"/>
                          </a:solidFill>
                          <a:effectLst/>
                          <a:latin typeface="+mn-lt"/>
                        </a:rPr>
                        <a:t> </a:t>
                      </a:r>
                      <a:r>
                        <a:rPr lang="fi-FI" sz="1400" b="1" i="0" u="none" strike="noStrike" dirty="0" err="1">
                          <a:solidFill>
                            <a:schemeClr val="bg1"/>
                          </a:solidFill>
                          <a:effectLst/>
                          <a:latin typeface="+mn-lt"/>
                        </a:rPr>
                        <a:t>projekteerimisväärtused</a:t>
                      </a:r>
                      <a:r>
                        <a:rPr lang="fi-FI" sz="1400" b="1" i="0" u="none" strike="noStrike" dirty="0">
                          <a:solidFill>
                            <a:schemeClr val="bg1"/>
                          </a:solidFill>
                          <a:effectLst/>
                          <a:latin typeface="+mn-lt"/>
                        </a:rPr>
                        <a:t> </a:t>
                      </a:r>
                      <a:r>
                        <a:rPr lang="fi-FI" sz="1400" b="1" i="0" u="none" strike="noStrike" dirty="0" err="1">
                          <a:solidFill>
                            <a:schemeClr val="bg1"/>
                          </a:solidFill>
                          <a:effectLst/>
                          <a:latin typeface="+mn-lt"/>
                        </a:rPr>
                        <a:t>elutubadesse</a:t>
                      </a:r>
                      <a:r>
                        <a:rPr lang="fi-FI" sz="1400" b="1" i="0" u="none" strike="noStrike" dirty="0">
                          <a:solidFill>
                            <a:schemeClr val="bg1"/>
                          </a:solidFill>
                          <a:effectLst/>
                          <a:latin typeface="+mn-lt"/>
                        </a:rPr>
                        <a:t> ja </a:t>
                      </a:r>
                      <a:r>
                        <a:rPr lang="fi-FI" sz="1400" b="1" i="0" u="none" strike="noStrike" dirty="0" err="1">
                          <a:solidFill>
                            <a:schemeClr val="bg1"/>
                          </a:solidFill>
                          <a:effectLst/>
                          <a:latin typeface="+mn-lt"/>
                        </a:rPr>
                        <a:t>magamistubadesse</a:t>
                      </a:r>
                      <a:endParaRPr lang="fi-FI" sz="1400" b="1" i="0" u="none" strike="noStrike" dirty="0">
                        <a:solidFill>
                          <a:schemeClr val="bg1"/>
                        </a:solidFill>
                        <a:effectLst/>
                        <a:latin typeface="+mn-lt"/>
                      </a:endParaRPr>
                    </a:p>
                  </a:txBody>
                  <a:tcPr marL="9525" marR="9525" marT="9525" marB="0" anchor="ct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41812962"/>
                  </a:ext>
                </a:extLst>
              </a:tr>
              <a:tr h="391232">
                <a:tc>
                  <a:txBody>
                    <a:bodyPr/>
                    <a:lstStyle/>
                    <a:p>
                      <a:pPr algn="l" fontAlgn="b"/>
                      <a:r>
                        <a:rPr lang="fi-FI" sz="1400" b="0" i="0" u="none" strike="noStrike" dirty="0" err="1">
                          <a:solidFill>
                            <a:srgbClr val="000000"/>
                          </a:solidFill>
                          <a:effectLst/>
                          <a:latin typeface="+mn-lt"/>
                        </a:rPr>
                        <a:t>Sis</a:t>
                      </a:r>
                      <a:r>
                        <a:rPr lang="et-EE" sz="1400" b="0" i="0" u="none" strike="noStrike" dirty="0" err="1">
                          <a:solidFill>
                            <a:srgbClr val="000000"/>
                          </a:solidFill>
                          <a:effectLst/>
                          <a:latin typeface="+mn-lt"/>
                        </a:rPr>
                        <a:t>eõhuklass</a:t>
                      </a:r>
                      <a:endParaRPr lang="fi-FI" sz="1400" b="0" i="0" u="none" strike="noStrike" dirty="0">
                        <a:solidFill>
                          <a:srgbClr val="000000"/>
                        </a:solidFill>
                        <a:effectLst/>
                        <a:latin typeface="+mn-lt"/>
                      </a:endParaRPr>
                    </a:p>
                  </a:txBody>
                  <a:tcPr marL="9525" marR="9525" marT="9525" marB="0" anchor="ctr"/>
                </a:tc>
                <a:tc>
                  <a:txBody>
                    <a:bodyPr/>
                    <a:lstStyle/>
                    <a:p>
                      <a:pPr algn="ctr" fontAlgn="b"/>
                      <a:r>
                        <a:rPr lang="fi-FI" sz="1400" b="0" i="0" u="none" strike="noStrike">
                          <a:solidFill>
                            <a:srgbClr val="000000"/>
                          </a:solidFill>
                          <a:effectLst/>
                          <a:latin typeface="+mn-lt"/>
                        </a:rPr>
                        <a:t>S1</a:t>
                      </a:r>
                    </a:p>
                  </a:txBody>
                  <a:tcPr marL="9525" marR="9525" marT="9525" marB="0" anchor="ctr"/>
                </a:tc>
                <a:tc>
                  <a:txBody>
                    <a:bodyPr/>
                    <a:lstStyle/>
                    <a:p>
                      <a:pPr algn="ctr" fontAlgn="b"/>
                      <a:r>
                        <a:rPr lang="fi-FI" sz="1400" b="0" i="0" u="none" strike="noStrike">
                          <a:solidFill>
                            <a:srgbClr val="000000"/>
                          </a:solidFill>
                          <a:effectLst/>
                          <a:latin typeface="+mn-lt"/>
                        </a:rPr>
                        <a:t>S2</a:t>
                      </a:r>
                    </a:p>
                  </a:txBody>
                  <a:tcPr marL="9525" marR="9525" marT="9525" marB="0" anchor="ctr"/>
                </a:tc>
                <a:tc>
                  <a:txBody>
                    <a:bodyPr/>
                    <a:lstStyle/>
                    <a:p>
                      <a:pPr algn="ctr" fontAlgn="b"/>
                      <a:r>
                        <a:rPr lang="fi-FI" sz="1400" b="0" i="0" u="none" strike="noStrike">
                          <a:solidFill>
                            <a:srgbClr val="000000"/>
                          </a:solidFill>
                          <a:effectLst/>
                          <a:latin typeface="+mn-lt"/>
                        </a:rPr>
                        <a:t>S3</a:t>
                      </a:r>
                    </a:p>
                  </a:txBody>
                  <a:tcPr marL="9525" marR="9525" marT="9525" marB="0" anchor="ctr"/>
                </a:tc>
                <a:extLst>
                  <a:ext uri="{0D108BD9-81ED-4DB2-BD59-A6C34878D82A}">
                    <a16:rowId xmlns:a16="http://schemas.microsoft.com/office/drawing/2014/main" val="1650400821"/>
                  </a:ext>
                </a:extLst>
              </a:tr>
              <a:tr h="391232">
                <a:tc>
                  <a:txBody>
                    <a:bodyPr/>
                    <a:lstStyle/>
                    <a:p>
                      <a:pPr algn="l" fontAlgn="ctr"/>
                      <a:r>
                        <a:rPr lang="et-EE" sz="1400" b="0" i="0" u="none" strike="noStrike" dirty="0">
                          <a:solidFill>
                            <a:srgbClr val="000000"/>
                          </a:solidFill>
                          <a:effectLst/>
                          <a:latin typeface="+mn-lt"/>
                        </a:rPr>
                        <a:t>Tavaline</a:t>
                      </a:r>
                      <a:r>
                        <a:rPr lang="et-EE" sz="1400" b="0" i="0" u="none" strike="noStrike" baseline="0" dirty="0">
                          <a:solidFill>
                            <a:srgbClr val="000000"/>
                          </a:solidFill>
                          <a:effectLst/>
                          <a:latin typeface="+mn-lt"/>
                        </a:rPr>
                        <a:t> elamine</a:t>
                      </a:r>
                      <a:r>
                        <a:rPr lang="fi-FI" sz="1400" b="0" i="0" u="none" strike="noStrike" dirty="0">
                          <a:solidFill>
                            <a:srgbClr val="000000"/>
                          </a:solidFill>
                          <a:effectLst/>
                          <a:latin typeface="+mn-lt"/>
                        </a:rPr>
                        <a:t> (li</a:t>
                      </a:r>
                      <a:r>
                        <a:rPr lang="et-EE" sz="1400" b="0" i="0" u="none" strike="noStrike" dirty="0">
                          <a:solidFill>
                            <a:srgbClr val="000000"/>
                          </a:solidFill>
                          <a:effectLst/>
                          <a:latin typeface="+mn-lt"/>
                        </a:rPr>
                        <a:t>i</a:t>
                      </a:r>
                      <a:r>
                        <a:rPr lang="fi-FI" sz="1400" b="0" i="0" u="none" strike="noStrike" dirty="0" err="1">
                          <a:solidFill>
                            <a:srgbClr val="000000"/>
                          </a:solidFill>
                          <a:effectLst/>
                          <a:latin typeface="+mn-lt"/>
                        </a:rPr>
                        <a:t>tr</a:t>
                      </a:r>
                      <a:r>
                        <a:rPr lang="et-EE" sz="1400" b="0" i="0" u="none" strike="noStrike" dirty="0" err="1">
                          <a:solidFill>
                            <a:srgbClr val="000000"/>
                          </a:solidFill>
                          <a:effectLst/>
                          <a:latin typeface="+mn-lt"/>
                        </a:rPr>
                        <a:t>it</a:t>
                      </a:r>
                      <a:r>
                        <a:rPr lang="et-EE" sz="1400" b="0" i="0" u="none" strike="noStrike" dirty="0">
                          <a:solidFill>
                            <a:srgbClr val="000000"/>
                          </a:solidFill>
                          <a:effectLst/>
                          <a:latin typeface="+mn-lt"/>
                        </a:rPr>
                        <a:t> </a:t>
                      </a:r>
                      <a:r>
                        <a:rPr lang="fi-FI" sz="1400" b="0" i="0" u="none" strike="noStrike" dirty="0" err="1">
                          <a:solidFill>
                            <a:srgbClr val="000000"/>
                          </a:solidFill>
                          <a:effectLst/>
                          <a:latin typeface="+mn-lt"/>
                        </a:rPr>
                        <a:t>sekun</a:t>
                      </a:r>
                      <a:r>
                        <a:rPr lang="et-EE" sz="1400" b="0" i="0" u="none" strike="noStrike" dirty="0" err="1">
                          <a:solidFill>
                            <a:srgbClr val="000000"/>
                          </a:solidFill>
                          <a:effectLst/>
                          <a:latin typeface="+mn-lt"/>
                        </a:rPr>
                        <a:t>dis</a:t>
                      </a:r>
                      <a:r>
                        <a:rPr lang="et-EE" sz="1400" b="0" i="0" u="none" strike="noStrike" dirty="0">
                          <a:solidFill>
                            <a:srgbClr val="000000"/>
                          </a:solidFill>
                          <a:effectLst/>
                          <a:latin typeface="+mn-lt"/>
                        </a:rPr>
                        <a:t> inimese kohta</a:t>
                      </a:r>
                      <a:r>
                        <a:rPr lang="fi-FI" sz="1400" b="0" i="0" u="none" strike="noStrike" dirty="0">
                          <a:solidFill>
                            <a:srgbClr val="000000"/>
                          </a:solidFill>
                          <a:effectLst/>
                          <a:latin typeface="+mn-lt"/>
                        </a:rPr>
                        <a:t>)</a:t>
                      </a:r>
                    </a:p>
                  </a:txBody>
                  <a:tcPr marL="9525" marR="9525" marT="9525" marB="0" anchor="ctr"/>
                </a:tc>
                <a:tc>
                  <a:txBody>
                    <a:bodyPr/>
                    <a:lstStyle/>
                    <a:p>
                      <a:pPr algn="ctr" fontAlgn="ctr"/>
                      <a:r>
                        <a:rPr lang="fi-FI" sz="1400" b="0" i="0" u="none" strike="noStrike">
                          <a:solidFill>
                            <a:srgbClr val="000000"/>
                          </a:solidFill>
                          <a:effectLst/>
                          <a:latin typeface="+mn-lt"/>
                        </a:rPr>
                        <a:t>10</a:t>
                      </a:r>
                    </a:p>
                  </a:txBody>
                  <a:tcPr marL="9525" marR="9525" marT="9525" marB="0" anchor="ctr"/>
                </a:tc>
                <a:tc>
                  <a:txBody>
                    <a:bodyPr/>
                    <a:lstStyle/>
                    <a:p>
                      <a:pPr algn="ctr" fontAlgn="ctr"/>
                      <a:r>
                        <a:rPr lang="fi-FI" sz="1400" b="0" i="0" u="none" strike="noStrike">
                          <a:solidFill>
                            <a:srgbClr val="000000"/>
                          </a:solidFill>
                          <a:effectLst/>
                          <a:latin typeface="+mn-lt"/>
                        </a:rPr>
                        <a:t>8</a:t>
                      </a:r>
                    </a:p>
                  </a:txBody>
                  <a:tcPr marL="9525" marR="9525" marT="9525" marB="0" anchor="ctr"/>
                </a:tc>
                <a:tc>
                  <a:txBody>
                    <a:bodyPr/>
                    <a:lstStyle/>
                    <a:p>
                      <a:pPr algn="ctr" fontAlgn="ctr"/>
                      <a:r>
                        <a:rPr lang="fi-FI" sz="1400" b="0" i="0" u="none" strike="noStrike">
                          <a:solidFill>
                            <a:srgbClr val="000000"/>
                          </a:solidFill>
                          <a:effectLst/>
                          <a:latin typeface="+mn-lt"/>
                        </a:rPr>
                        <a:t>6</a:t>
                      </a:r>
                    </a:p>
                  </a:txBody>
                  <a:tcPr marL="9525" marR="9525" marT="9525" marB="0" anchor="ctr"/>
                </a:tc>
                <a:extLst>
                  <a:ext uri="{0D108BD9-81ED-4DB2-BD59-A6C34878D82A}">
                    <a16:rowId xmlns:a16="http://schemas.microsoft.com/office/drawing/2014/main" val="1773613557"/>
                  </a:ext>
                </a:extLst>
              </a:tr>
              <a:tr h="391232">
                <a:tc>
                  <a:txBody>
                    <a:bodyPr/>
                    <a:lstStyle/>
                    <a:p>
                      <a:pPr algn="l" fontAlgn="ctr"/>
                      <a:r>
                        <a:rPr lang="fi-FI" sz="1400" b="0" i="0" u="none" strike="noStrike" dirty="0">
                          <a:solidFill>
                            <a:srgbClr val="000000"/>
                          </a:solidFill>
                          <a:effectLst/>
                          <a:latin typeface="+mn-lt"/>
                        </a:rPr>
                        <a:t>T</a:t>
                      </a:r>
                      <a:r>
                        <a:rPr lang="et-EE" sz="1400" b="0" i="0" u="none" strike="noStrike" dirty="0" err="1">
                          <a:solidFill>
                            <a:srgbClr val="000000"/>
                          </a:solidFill>
                          <a:effectLst/>
                          <a:latin typeface="+mn-lt"/>
                        </a:rPr>
                        <a:t>õhusam</a:t>
                      </a:r>
                      <a:r>
                        <a:rPr lang="et-EE" sz="1400" b="0" i="0" u="none" strike="noStrike" baseline="0" dirty="0">
                          <a:solidFill>
                            <a:srgbClr val="000000"/>
                          </a:solidFill>
                          <a:effectLst/>
                          <a:latin typeface="+mn-lt"/>
                        </a:rPr>
                        <a:t> ventilatsioon,</a:t>
                      </a:r>
                      <a:r>
                        <a:rPr lang="fi-FI" sz="1400" b="0" i="0" u="none" strike="noStrike" dirty="0">
                          <a:solidFill>
                            <a:srgbClr val="000000"/>
                          </a:solidFill>
                          <a:effectLst/>
                          <a:latin typeface="+mn-lt"/>
                        </a:rPr>
                        <a:t> </a:t>
                      </a:r>
                      <a:r>
                        <a:rPr lang="et-EE" sz="1400" b="0" i="0" u="none" strike="noStrike" dirty="0">
                          <a:solidFill>
                            <a:srgbClr val="000000"/>
                          </a:solidFill>
                          <a:effectLst/>
                          <a:latin typeface="+mn-lt"/>
                        </a:rPr>
                        <a:t>suurendamisvõimalus korteri kohta</a:t>
                      </a:r>
                      <a:endParaRPr lang="fi-FI" sz="1400" b="0" i="0" u="none" strike="noStrike" dirty="0">
                        <a:solidFill>
                          <a:srgbClr val="000000"/>
                        </a:solidFill>
                        <a:effectLst/>
                        <a:latin typeface="+mn-lt"/>
                      </a:endParaRPr>
                    </a:p>
                  </a:txBody>
                  <a:tcPr marL="9525" marR="9525" marT="9525" marB="0" anchor="ctr"/>
                </a:tc>
                <a:tc>
                  <a:txBody>
                    <a:bodyPr/>
                    <a:lstStyle/>
                    <a:p>
                      <a:pPr algn="ctr" fontAlgn="ctr"/>
                      <a:r>
                        <a:rPr lang="fi-FI" sz="1400" b="0" i="0" u="none" strike="noStrike">
                          <a:solidFill>
                            <a:srgbClr val="000000"/>
                          </a:solidFill>
                          <a:effectLst/>
                          <a:latin typeface="+mn-lt"/>
                        </a:rPr>
                        <a:t>30 %</a:t>
                      </a:r>
                    </a:p>
                  </a:txBody>
                  <a:tcPr marL="9525" marR="9525" marT="9525" marB="0" anchor="ctr"/>
                </a:tc>
                <a:tc>
                  <a:txBody>
                    <a:bodyPr/>
                    <a:lstStyle/>
                    <a:p>
                      <a:pPr algn="ctr" fontAlgn="ctr"/>
                      <a:r>
                        <a:rPr lang="fi-FI" sz="1400" b="0" i="0" u="none" strike="noStrike">
                          <a:solidFill>
                            <a:srgbClr val="000000"/>
                          </a:solidFill>
                          <a:effectLst/>
                          <a:latin typeface="+mn-lt"/>
                        </a:rPr>
                        <a:t>30 %</a:t>
                      </a:r>
                    </a:p>
                  </a:txBody>
                  <a:tcPr marL="9525" marR="9525" marT="9525" marB="0" anchor="ctr"/>
                </a:tc>
                <a:tc>
                  <a:txBody>
                    <a:bodyPr/>
                    <a:lstStyle/>
                    <a:p>
                      <a:pPr algn="ctr" fontAlgn="ctr"/>
                      <a:r>
                        <a:rPr lang="fi-FI" sz="1400" b="0" i="0" u="none" strike="noStrike">
                          <a:solidFill>
                            <a:srgbClr val="000000"/>
                          </a:solidFill>
                          <a:effectLst/>
                          <a:latin typeface="+mn-lt"/>
                        </a:rPr>
                        <a:t>30 %</a:t>
                      </a:r>
                    </a:p>
                  </a:txBody>
                  <a:tcPr marL="9525" marR="9525" marT="9525" marB="0" anchor="ctr"/>
                </a:tc>
                <a:extLst>
                  <a:ext uri="{0D108BD9-81ED-4DB2-BD59-A6C34878D82A}">
                    <a16:rowId xmlns:a16="http://schemas.microsoft.com/office/drawing/2014/main" val="1433597822"/>
                  </a:ext>
                </a:extLst>
              </a:tr>
              <a:tr h="391232">
                <a:tc>
                  <a:txBody>
                    <a:bodyPr/>
                    <a:lstStyle/>
                    <a:p>
                      <a:pPr algn="l" fontAlgn="ctr"/>
                      <a:r>
                        <a:rPr lang="et-EE" sz="1400" b="0" i="0" u="none" strike="noStrike" dirty="0">
                          <a:solidFill>
                            <a:srgbClr val="000000"/>
                          </a:solidFill>
                          <a:effectLst/>
                          <a:latin typeface="+mn-lt"/>
                        </a:rPr>
                        <a:t>Ventilatsioon väljaspool kasutusaega</a:t>
                      </a:r>
                      <a:r>
                        <a:rPr lang="fi-FI" sz="1400" b="0" i="0" u="none" strike="noStrike" dirty="0">
                          <a:solidFill>
                            <a:srgbClr val="000000"/>
                          </a:solidFill>
                          <a:effectLst/>
                          <a:latin typeface="+mn-lt"/>
                        </a:rPr>
                        <a:t> (li</a:t>
                      </a:r>
                      <a:r>
                        <a:rPr lang="et-EE" sz="1400" b="0" i="0" u="none" strike="noStrike" dirty="0">
                          <a:solidFill>
                            <a:srgbClr val="000000"/>
                          </a:solidFill>
                          <a:effectLst/>
                          <a:latin typeface="+mn-lt"/>
                        </a:rPr>
                        <a:t>i</a:t>
                      </a:r>
                      <a:r>
                        <a:rPr lang="fi-FI" sz="1400" b="0" i="0" u="none" strike="noStrike" dirty="0" err="1">
                          <a:solidFill>
                            <a:srgbClr val="000000"/>
                          </a:solidFill>
                          <a:effectLst/>
                          <a:latin typeface="+mn-lt"/>
                        </a:rPr>
                        <a:t>tr</a:t>
                      </a:r>
                      <a:r>
                        <a:rPr lang="et-EE" sz="1400" b="0" i="0" u="none" strike="noStrike" dirty="0" err="1">
                          <a:solidFill>
                            <a:srgbClr val="000000"/>
                          </a:solidFill>
                          <a:effectLst/>
                          <a:latin typeface="+mn-lt"/>
                        </a:rPr>
                        <a:t>it</a:t>
                      </a:r>
                      <a:r>
                        <a:rPr lang="fi-FI" sz="1400" b="0" i="0" u="none" strike="noStrike" dirty="0">
                          <a:solidFill>
                            <a:srgbClr val="000000"/>
                          </a:solidFill>
                          <a:effectLst/>
                          <a:latin typeface="+mn-lt"/>
                        </a:rPr>
                        <a:t> </a:t>
                      </a:r>
                      <a:r>
                        <a:rPr lang="fi-FI" sz="1400" b="0" i="0" u="none" strike="noStrike" dirty="0" err="1">
                          <a:solidFill>
                            <a:srgbClr val="000000"/>
                          </a:solidFill>
                          <a:effectLst/>
                          <a:latin typeface="+mn-lt"/>
                        </a:rPr>
                        <a:t>sekun</a:t>
                      </a:r>
                      <a:r>
                        <a:rPr lang="et-EE" sz="1400" b="0" i="0" u="none" strike="noStrike" dirty="0" err="1">
                          <a:solidFill>
                            <a:srgbClr val="000000"/>
                          </a:solidFill>
                          <a:effectLst/>
                          <a:latin typeface="+mn-lt"/>
                        </a:rPr>
                        <a:t>dis</a:t>
                      </a:r>
                      <a:r>
                        <a:rPr lang="et-EE" sz="1400" b="0" i="0" u="none" strike="noStrike" dirty="0">
                          <a:solidFill>
                            <a:srgbClr val="000000"/>
                          </a:solidFill>
                          <a:effectLst/>
                          <a:latin typeface="+mn-lt"/>
                        </a:rPr>
                        <a:t> ruutmeetri kohta</a:t>
                      </a:r>
                      <a:r>
                        <a:rPr lang="fi-FI" sz="1400" b="0" i="0" u="none" strike="noStrike" dirty="0">
                          <a:solidFill>
                            <a:srgbClr val="000000"/>
                          </a:solidFill>
                          <a:effectLst/>
                          <a:latin typeface="+mn-lt"/>
                        </a:rPr>
                        <a:t>)</a:t>
                      </a:r>
                    </a:p>
                  </a:txBody>
                  <a:tcPr marL="9525" marR="9525" marT="9525" marB="0" anchor="ctr"/>
                </a:tc>
                <a:tc>
                  <a:txBody>
                    <a:bodyPr/>
                    <a:lstStyle/>
                    <a:p>
                      <a:pPr algn="ctr" fontAlgn="ctr"/>
                      <a:r>
                        <a:rPr lang="fi-FI" sz="1400" b="0" i="0" u="none" strike="noStrike">
                          <a:solidFill>
                            <a:srgbClr val="000000"/>
                          </a:solidFill>
                          <a:effectLst/>
                          <a:latin typeface="+mn-lt"/>
                        </a:rPr>
                        <a:t>0,2</a:t>
                      </a:r>
                    </a:p>
                  </a:txBody>
                  <a:tcPr marL="9525" marR="9525" marT="9525" marB="0" anchor="ctr"/>
                </a:tc>
                <a:tc>
                  <a:txBody>
                    <a:bodyPr/>
                    <a:lstStyle/>
                    <a:p>
                      <a:pPr algn="ctr" fontAlgn="ctr"/>
                      <a:r>
                        <a:rPr lang="fi-FI" sz="1400" b="0" i="0" u="none" strike="noStrike">
                          <a:solidFill>
                            <a:srgbClr val="000000"/>
                          </a:solidFill>
                          <a:effectLst/>
                          <a:latin typeface="+mn-lt"/>
                        </a:rPr>
                        <a:t>0,2</a:t>
                      </a:r>
                    </a:p>
                  </a:txBody>
                  <a:tcPr marL="9525" marR="9525" marT="9525" marB="0" anchor="ctr"/>
                </a:tc>
                <a:tc>
                  <a:txBody>
                    <a:bodyPr/>
                    <a:lstStyle/>
                    <a:p>
                      <a:pPr algn="ctr" fontAlgn="ctr"/>
                      <a:r>
                        <a:rPr lang="fi-FI" sz="1400" b="0" i="0" u="none" strike="noStrike" dirty="0">
                          <a:solidFill>
                            <a:srgbClr val="000000"/>
                          </a:solidFill>
                          <a:effectLst/>
                          <a:latin typeface="+mn-lt"/>
                        </a:rPr>
                        <a:t>0,15</a:t>
                      </a:r>
                    </a:p>
                  </a:txBody>
                  <a:tcPr marL="9525" marR="9525" marT="9525" marB="0" anchor="ctr"/>
                </a:tc>
                <a:extLst>
                  <a:ext uri="{0D108BD9-81ED-4DB2-BD59-A6C34878D82A}">
                    <a16:rowId xmlns:a16="http://schemas.microsoft.com/office/drawing/2014/main" val="1566177300"/>
                  </a:ext>
                </a:extLst>
              </a:tr>
            </a:tbl>
          </a:graphicData>
        </a:graphic>
      </p:graphicFrame>
    </p:spTree>
    <p:extLst>
      <p:ext uri="{BB962C8B-B14F-4D97-AF65-F5344CB8AC3E}">
        <p14:creationId xmlns:p14="http://schemas.microsoft.com/office/powerpoint/2010/main" val="29513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60" y="478047"/>
            <a:ext cx="8143116" cy="5676462"/>
          </a:xfrm>
          <a:prstGeom prst="rect">
            <a:avLst/>
          </a:prstGeom>
        </p:spPr>
      </p:pic>
      <p:sp>
        <p:nvSpPr>
          <p:cNvPr id="2" name="Title 1"/>
          <p:cNvSpPr>
            <a:spLocks noGrp="1"/>
          </p:cNvSpPr>
          <p:nvPr>
            <p:ph type="title"/>
          </p:nvPr>
        </p:nvSpPr>
        <p:spPr>
          <a:xfrm>
            <a:off x="465660" y="478047"/>
            <a:ext cx="8229600" cy="1152550"/>
          </a:xfrm>
        </p:spPr>
        <p:txBody>
          <a:bodyPr/>
          <a:lstStyle/>
          <a:p>
            <a:r>
              <a:rPr lang="et-EE" dirty="0"/>
              <a:t>Loomulik </a:t>
            </a:r>
            <a:br>
              <a:rPr lang="et-EE" dirty="0"/>
            </a:br>
            <a:r>
              <a:rPr lang="et-EE" dirty="0"/>
              <a:t>ventilatsioon</a:t>
            </a:r>
            <a:endParaRPr lang="fi-FI" dirty="0"/>
          </a:p>
        </p:txBody>
      </p:sp>
      <p:sp>
        <p:nvSpPr>
          <p:cNvPr id="6" name="TextBox 5"/>
          <p:cNvSpPr txBox="1"/>
          <p:nvPr/>
        </p:nvSpPr>
        <p:spPr>
          <a:xfrm>
            <a:off x="2792124" y="5260285"/>
            <a:ext cx="5966617" cy="877163"/>
          </a:xfrm>
          <a:prstGeom prst="rect">
            <a:avLst/>
          </a:prstGeom>
          <a:noFill/>
        </p:spPr>
        <p:txBody>
          <a:bodyPr wrap="square" rtlCol="0">
            <a:spAutoFit/>
          </a:bodyPr>
          <a:lstStyle/>
          <a:p>
            <a:r>
              <a:rPr lang="et-EE" sz="1700" dirty="0"/>
              <a:t>Loomuliku ventilatsiooni puhul soe õhk liigub välja korstna kaudu ja värske õhk võetakse selle asemele seintes olevate ventiilide kaudu.</a:t>
            </a:r>
            <a:endParaRPr lang="fi-FI" sz="1700" dirty="0"/>
          </a:p>
        </p:txBody>
      </p:sp>
      <p:sp>
        <p:nvSpPr>
          <p:cNvPr id="7" name="Up Arrow 6"/>
          <p:cNvSpPr/>
          <p:nvPr/>
        </p:nvSpPr>
        <p:spPr>
          <a:xfrm>
            <a:off x="4561580" y="90872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Up Arrow 8"/>
          <p:cNvSpPr/>
          <p:nvPr/>
        </p:nvSpPr>
        <p:spPr>
          <a:xfrm rot="16200000">
            <a:off x="5992398" y="2631879"/>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Up Arrow 9"/>
          <p:cNvSpPr/>
          <p:nvPr/>
        </p:nvSpPr>
        <p:spPr>
          <a:xfrm rot="10800000">
            <a:off x="5671531" y="3036239"/>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Up Arrow 10"/>
          <p:cNvSpPr/>
          <p:nvPr/>
        </p:nvSpPr>
        <p:spPr>
          <a:xfrm rot="13455652">
            <a:off x="5474611" y="3845823"/>
            <a:ext cx="246083" cy="34947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Up Arrow 11"/>
          <p:cNvSpPr/>
          <p:nvPr/>
        </p:nvSpPr>
        <p:spPr>
          <a:xfrm>
            <a:off x="4547933" y="206084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Up Arrow 13"/>
          <p:cNvSpPr/>
          <p:nvPr/>
        </p:nvSpPr>
        <p:spPr>
          <a:xfrm>
            <a:off x="4553692" y="2717302"/>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Up Arrow 17"/>
          <p:cNvSpPr/>
          <p:nvPr/>
        </p:nvSpPr>
        <p:spPr>
          <a:xfrm rot="15868674">
            <a:off x="5101513" y="3984386"/>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Up Arrow 19"/>
          <p:cNvSpPr/>
          <p:nvPr/>
        </p:nvSpPr>
        <p:spPr>
          <a:xfrm rot="5400000">
            <a:off x="4162540" y="288053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Up Arrow 21"/>
          <p:cNvSpPr/>
          <p:nvPr/>
        </p:nvSpPr>
        <p:spPr>
          <a:xfrm rot="5400000">
            <a:off x="3082420" y="2915365"/>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Up Arrow 22"/>
          <p:cNvSpPr/>
          <p:nvPr/>
        </p:nvSpPr>
        <p:spPr>
          <a:xfrm rot="15868674">
            <a:off x="4366551" y="4093525"/>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Up Arrow 23"/>
          <p:cNvSpPr/>
          <p:nvPr/>
        </p:nvSpPr>
        <p:spPr>
          <a:xfrm rot="15868674">
            <a:off x="3617926" y="418823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Up Arrow 24"/>
          <p:cNvSpPr/>
          <p:nvPr/>
        </p:nvSpPr>
        <p:spPr>
          <a:xfrm rot="15868674">
            <a:off x="2896054" y="4255848"/>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Up Arrow 25"/>
          <p:cNvSpPr/>
          <p:nvPr/>
        </p:nvSpPr>
        <p:spPr>
          <a:xfrm rot="21422322">
            <a:off x="2513425" y="3811060"/>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Up Arrow 27"/>
          <p:cNvSpPr/>
          <p:nvPr/>
        </p:nvSpPr>
        <p:spPr>
          <a:xfrm>
            <a:off x="2476273" y="3241367"/>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7785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24"/>
                                        </p:tgtEl>
                                      </p:cBhvr>
                                    </p:animEffect>
                                    <p:animScale>
                                      <p:cBhvr>
                                        <p:cTn id="37" dur="250" autoRev="1" fill="hold"/>
                                        <p:tgtEl>
                                          <p:spTgt spid="24"/>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26"/>
                                        </p:tgtEl>
                                      </p:cBhvr>
                                    </p:animEffect>
                                    <p:animScale>
                                      <p:cBhvr>
                                        <p:cTn id="43" dur="250" autoRev="1" fill="hold"/>
                                        <p:tgtEl>
                                          <p:spTgt spid="26"/>
                                        </p:tgtEl>
                                      </p:cBhvr>
                                      <p:by x="105000" y="105000"/>
                                    </p:animScale>
                                  </p:childTnLst>
                                </p:cTn>
                              </p:par>
                              <p:par>
                                <p:cTn id="44" presetID="26" presetClass="emph" presetSubtype="0" repeatCount="indefinite" fill="hold" grpId="0" nodeType="withEffect">
                                  <p:stCondLst>
                                    <p:cond delay="0"/>
                                  </p:stCondLst>
                                  <p:endCondLst>
                                    <p:cond evt="onNext" delay="0">
                                      <p:tgtEl>
                                        <p:sldTgt/>
                                      </p:tgtEl>
                                    </p:cond>
                                  </p:endCondLst>
                                  <p:childTnLst>
                                    <p:animEffect transition="out" filter="fade">
                                      <p:cBhvr>
                                        <p:cTn id="45" dur="500" tmFilter="0, 0; .2, .5; .8, .5; 1, 0"/>
                                        <p:tgtEl>
                                          <p:spTgt spid="28"/>
                                        </p:tgtEl>
                                      </p:cBhvr>
                                    </p:animEffect>
                                    <p:animScale>
                                      <p:cBhvr>
                                        <p:cTn id="46"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8" grpId="0" animBg="1"/>
      <p:bldP spid="20" grpId="0" animBg="1"/>
      <p:bldP spid="22" grpId="0" animBg="1"/>
      <p:bldP spid="23" grpId="0" animBg="1"/>
      <p:bldP spid="24" grpId="0" animBg="1"/>
      <p:bldP spid="25"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782279"/>
          </a:xfrm>
        </p:spPr>
        <p:txBody>
          <a:bodyPr>
            <a:normAutofit/>
          </a:bodyPr>
          <a:lstStyle/>
          <a:p>
            <a:r>
              <a:rPr lang="et-EE" dirty="0"/>
              <a:t>Loomulik ventilatsioon</a:t>
            </a:r>
            <a:endParaRPr lang="fi-FI" dirty="0"/>
          </a:p>
        </p:txBody>
      </p:sp>
      <p:sp>
        <p:nvSpPr>
          <p:cNvPr id="3" name="Content Placeholder 2"/>
          <p:cNvSpPr>
            <a:spLocks noGrp="1"/>
          </p:cNvSpPr>
          <p:nvPr>
            <p:ph idx="1"/>
          </p:nvPr>
        </p:nvSpPr>
        <p:spPr>
          <a:xfrm>
            <a:off x="457200" y="1482291"/>
            <a:ext cx="8229600" cy="4323198"/>
          </a:xfrm>
        </p:spPr>
        <p:txBody>
          <a:bodyPr>
            <a:noAutofit/>
          </a:bodyPr>
          <a:lstStyle/>
          <a:p>
            <a:r>
              <a:rPr lang="et-EE" sz="1800" dirty="0"/>
              <a:t>Üldine </a:t>
            </a:r>
            <a:r>
              <a:rPr lang="fi-FI" sz="1800" dirty="0"/>
              <a:t>1960-</a:t>
            </a:r>
            <a:r>
              <a:rPr lang="et-EE" sz="1800" dirty="0" err="1"/>
              <a:t>ndateni</a:t>
            </a:r>
            <a:r>
              <a:rPr lang="et-EE" sz="1800" dirty="0"/>
              <a:t>.</a:t>
            </a:r>
            <a:r>
              <a:rPr lang="fi-FI" sz="1800" dirty="0"/>
              <a:t>.</a:t>
            </a:r>
          </a:p>
          <a:p>
            <a:r>
              <a:rPr lang="et-EE" sz="1800" dirty="0"/>
              <a:t>Loomulik</a:t>
            </a:r>
            <a:r>
              <a:rPr lang="fi-FI" sz="1800" dirty="0"/>
              <a:t> </a:t>
            </a:r>
            <a:r>
              <a:rPr lang="fi-FI" sz="1800" dirty="0" err="1"/>
              <a:t>ventilatsioon</a:t>
            </a:r>
            <a:r>
              <a:rPr lang="fi-FI" sz="1800" dirty="0"/>
              <a:t> </a:t>
            </a:r>
            <a:r>
              <a:rPr lang="fi-FI" sz="1800" dirty="0" err="1"/>
              <a:t>põhineb</a:t>
            </a:r>
            <a:r>
              <a:rPr lang="fi-FI" sz="1800" dirty="0"/>
              <a:t> </a:t>
            </a:r>
            <a:r>
              <a:rPr lang="fi-FI" sz="1800" dirty="0" err="1"/>
              <a:t>sooja</a:t>
            </a:r>
            <a:r>
              <a:rPr lang="fi-FI" sz="1800" dirty="0"/>
              <a:t> </a:t>
            </a:r>
            <a:r>
              <a:rPr lang="fi-FI" sz="1800" dirty="0" err="1"/>
              <a:t>õhu</a:t>
            </a:r>
            <a:r>
              <a:rPr lang="fi-FI" sz="1800" dirty="0"/>
              <a:t> </a:t>
            </a:r>
            <a:r>
              <a:rPr lang="fi-FI" sz="1800" dirty="0" err="1"/>
              <a:t>ülesvoolul</a:t>
            </a:r>
            <a:r>
              <a:rPr lang="fi-FI" sz="1800" dirty="0"/>
              <a:t>, </a:t>
            </a:r>
            <a:r>
              <a:rPr lang="fi-FI" sz="1800" dirty="0" err="1"/>
              <a:t>mis</a:t>
            </a:r>
            <a:r>
              <a:rPr lang="fi-FI" sz="1800" dirty="0"/>
              <a:t> on </a:t>
            </a:r>
            <a:r>
              <a:rPr lang="fi-FI" sz="1800" dirty="0" err="1"/>
              <a:t>kergem</a:t>
            </a:r>
            <a:r>
              <a:rPr lang="fi-FI" sz="1800" dirty="0"/>
              <a:t> </a:t>
            </a:r>
            <a:r>
              <a:rPr lang="fi-FI" sz="1800" dirty="0" err="1"/>
              <a:t>kui</a:t>
            </a:r>
            <a:r>
              <a:rPr lang="fi-FI" sz="1800" dirty="0"/>
              <a:t> </a:t>
            </a:r>
            <a:r>
              <a:rPr lang="fi-FI" sz="1800" dirty="0" err="1"/>
              <a:t>külm</a:t>
            </a:r>
            <a:r>
              <a:rPr lang="fi-FI" sz="1800" dirty="0"/>
              <a:t> </a:t>
            </a:r>
            <a:r>
              <a:rPr lang="fi-FI" sz="1800" dirty="0" err="1"/>
              <a:t>õhk</a:t>
            </a:r>
            <a:r>
              <a:rPr lang="fi-FI" sz="1800" dirty="0"/>
              <a:t>. </a:t>
            </a:r>
            <a:r>
              <a:rPr lang="et-EE" sz="1800" dirty="0" err="1"/>
              <a:t>Siseõhu</a:t>
            </a:r>
            <a:r>
              <a:rPr lang="et-EE" sz="1800" dirty="0"/>
              <a:t> ja välisõhu t</a:t>
            </a:r>
            <a:r>
              <a:rPr lang="fi-FI" sz="1800" dirty="0" err="1"/>
              <a:t>emperatuuri</a:t>
            </a:r>
            <a:r>
              <a:rPr lang="fi-FI" sz="1800" dirty="0"/>
              <a:t> </a:t>
            </a:r>
            <a:r>
              <a:rPr lang="fi-FI" sz="1800" dirty="0" err="1"/>
              <a:t>erinevuse</a:t>
            </a:r>
            <a:r>
              <a:rPr lang="fi-FI" sz="1800" dirty="0"/>
              <a:t> </a:t>
            </a:r>
            <a:r>
              <a:rPr lang="fi-FI" sz="1800" dirty="0" err="1"/>
              <a:t>tõttu</a:t>
            </a:r>
            <a:r>
              <a:rPr lang="fi-FI" sz="1800" dirty="0"/>
              <a:t> </a:t>
            </a:r>
            <a:r>
              <a:rPr lang="fi-FI" sz="1800" dirty="0" err="1"/>
              <a:t>tekib</a:t>
            </a:r>
            <a:r>
              <a:rPr lang="fi-FI" sz="1800" dirty="0"/>
              <a:t> </a:t>
            </a:r>
            <a:r>
              <a:rPr lang="fi-FI" sz="1800" dirty="0" err="1"/>
              <a:t>rõhu</a:t>
            </a:r>
            <a:r>
              <a:rPr lang="fi-FI" sz="1800" dirty="0"/>
              <a:t> </a:t>
            </a:r>
            <a:r>
              <a:rPr lang="fi-FI" sz="1800" dirty="0" err="1"/>
              <a:t>erinevus</a:t>
            </a:r>
            <a:r>
              <a:rPr lang="fi-FI" sz="1800" dirty="0"/>
              <a:t> </a:t>
            </a:r>
            <a:r>
              <a:rPr lang="fi-FI" sz="1800" dirty="0" err="1"/>
              <a:t>sise</a:t>
            </a:r>
            <a:r>
              <a:rPr lang="fi-FI" sz="1800" dirty="0"/>
              <a:t>- ja </a:t>
            </a:r>
            <a:r>
              <a:rPr lang="fi-FI" sz="1800" dirty="0" err="1"/>
              <a:t>välisõhu</a:t>
            </a:r>
            <a:r>
              <a:rPr lang="fi-FI" sz="1800" dirty="0"/>
              <a:t> </a:t>
            </a:r>
            <a:r>
              <a:rPr lang="fi-FI" sz="1800" dirty="0" err="1"/>
              <a:t>vahel</a:t>
            </a:r>
            <a:r>
              <a:rPr lang="fi-FI" sz="1800" dirty="0"/>
              <a:t>.</a:t>
            </a:r>
            <a:r>
              <a:rPr lang="et-EE" sz="1800" dirty="0"/>
              <a:t> </a:t>
            </a:r>
          </a:p>
          <a:p>
            <a:r>
              <a:rPr lang="fi-FI" sz="1800" dirty="0" err="1"/>
              <a:t>Talvel</a:t>
            </a:r>
            <a:r>
              <a:rPr lang="fi-FI" sz="1800" dirty="0"/>
              <a:t> on </a:t>
            </a:r>
            <a:r>
              <a:rPr lang="fi-FI" sz="1800" dirty="0" err="1"/>
              <a:t>sise</a:t>
            </a:r>
            <a:r>
              <a:rPr lang="fi-FI" sz="1800" dirty="0"/>
              <a:t>- ja </a:t>
            </a:r>
            <a:r>
              <a:rPr lang="fi-FI" sz="1800" dirty="0" err="1"/>
              <a:t>välisõhu</a:t>
            </a:r>
            <a:r>
              <a:rPr lang="fi-FI" sz="1800" dirty="0"/>
              <a:t> </a:t>
            </a:r>
            <a:r>
              <a:rPr lang="fi-FI" sz="1800" dirty="0" err="1"/>
              <a:t>temperatuuride</a:t>
            </a:r>
            <a:r>
              <a:rPr lang="fi-FI" sz="1800" dirty="0"/>
              <a:t> </a:t>
            </a:r>
            <a:r>
              <a:rPr lang="fi-FI" sz="1800" dirty="0" err="1"/>
              <a:t>erinevus</a:t>
            </a:r>
            <a:r>
              <a:rPr lang="fi-FI" sz="1800" dirty="0"/>
              <a:t> </a:t>
            </a:r>
            <a:r>
              <a:rPr lang="fi-FI" sz="1800" dirty="0" err="1"/>
              <a:t>suur</a:t>
            </a:r>
            <a:r>
              <a:rPr lang="fi-FI" sz="1800" dirty="0"/>
              <a:t>, </a:t>
            </a:r>
            <a:r>
              <a:rPr lang="fi-FI" sz="1800" dirty="0" err="1"/>
              <a:t>mis</a:t>
            </a:r>
            <a:r>
              <a:rPr lang="fi-FI" sz="1800" dirty="0"/>
              <a:t> </a:t>
            </a:r>
            <a:r>
              <a:rPr lang="fi-FI" sz="1800" dirty="0" err="1"/>
              <a:t>tähendab</a:t>
            </a:r>
            <a:r>
              <a:rPr lang="fi-FI" sz="1800" dirty="0"/>
              <a:t>, et ka </a:t>
            </a:r>
            <a:r>
              <a:rPr lang="fi-FI" sz="1800" dirty="0" err="1"/>
              <a:t>rõhu</a:t>
            </a:r>
            <a:r>
              <a:rPr lang="fi-FI" sz="1800" dirty="0"/>
              <a:t> </a:t>
            </a:r>
            <a:r>
              <a:rPr lang="fi-FI" sz="1800" dirty="0" err="1"/>
              <a:t>erinevus</a:t>
            </a:r>
            <a:r>
              <a:rPr lang="fi-FI" sz="1800" dirty="0"/>
              <a:t> on </a:t>
            </a:r>
            <a:r>
              <a:rPr lang="fi-FI" sz="1800" dirty="0" err="1"/>
              <a:t>suur</a:t>
            </a:r>
            <a:r>
              <a:rPr lang="fi-FI" sz="1800" dirty="0"/>
              <a:t> ja </a:t>
            </a:r>
            <a:r>
              <a:rPr lang="et-EE" sz="1800" dirty="0"/>
              <a:t>loomulik </a:t>
            </a:r>
            <a:r>
              <a:rPr lang="fi-FI" sz="1800" dirty="0" err="1"/>
              <a:t>ventilatsioon</a:t>
            </a:r>
            <a:r>
              <a:rPr lang="fi-FI" sz="1800" dirty="0"/>
              <a:t> t</a:t>
            </a:r>
            <a:r>
              <a:rPr lang="et-EE" sz="1800" dirty="0" err="1"/>
              <a:t>oimib</a:t>
            </a:r>
            <a:r>
              <a:rPr lang="fi-FI" sz="1800" dirty="0"/>
              <a:t> </a:t>
            </a:r>
            <a:r>
              <a:rPr lang="fi-FI" sz="1800" dirty="0" err="1"/>
              <a:t>hästi</a:t>
            </a:r>
            <a:r>
              <a:rPr lang="fi-FI" sz="1800" dirty="0"/>
              <a:t>.</a:t>
            </a:r>
            <a:endParaRPr lang="et-EE" sz="1800" dirty="0"/>
          </a:p>
          <a:p>
            <a:r>
              <a:rPr lang="et-EE" sz="1800" dirty="0"/>
              <a:t>S</a:t>
            </a:r>
            <a:r>
              <a:rPr lang="fi-FI" sz="1800" dirty="0" err="1"/>
              <a:t>oojal</a:t>
            </a:r>
            <a:r>
              <a:rPr lang="fi-FI" sz="1800" dirty="0"/>
              <a:t> </a:t>
            </a:r>
            <a:r>
              <a:rPr lang="fi-FI" sz="1800" dirty="0" err="1"/>
              <a:t>aastaajal</a:t>
            </a:r>
            <a:r>
              <a:rPr lang="fi-FI" sz="1800" dirty="0"/>
              <a:t> </a:t>
            </a:r>
            <a:r>
              <a:rPr lang="et-EE" sz="1800" dirty="0"/>
              <a:t>näiteks </a:t>
            </a:r>
            <a:r>
              <a:rPr lang="fi-FI" sz="1800" dirty="0" err="1"/>
              <a:t>õlikütte</a:t>
            </a:r>
            <a:r>
              <a:rPr lang="et-EE" sz="1800" dirty="0"/>
              <a:t> </a:t>
            </a:r>
            <a:r>
              <a:rPr lang="et-EE" sz="1800" dirty="0" err="1"/>
              <a:t>korstent</a:t>
            </a:r>
            <a:r>
              <a:rPr lang="et-EE" sz="1800" dirty="0"/>
              <a:t> soojendav mõju tõhustab loomulikku ventilatsiooni</a:t>
            </a:r>
            <a:r>
              <a:rPr lang="fi-FI" sz="1800" dirty="0"/>
              <a:t>. (</a:t>
            </a:r>
            <a:r>
              <a:rPr lang="fi-FI" sz="1800" dirty="0" err="1"/>
              <a:t>Tavaliselt</a:t>
            </a:r>
            <a:r>
              <a:rPr lang="fi-FI" sz="1800" dirty="0"/>
              <a:t> </a:t>
            </a:r>
            <a:r>
              <a:rPr lang="fi-FI" sz="1800" dirty="0" err="1"/>
              <a:t>toimib</a:t>
            </a:r>
            <a:r>
              <a:rPr lang="fi-FI" sz="1800" dirty="0"/>
              <a:t> </a:t>
            </a:r>
            <a:r>
              <a:rPr lang="fi-FI" sz="1800" dirty="0" err="1"/>
              <a:t>telliskorst</a:t>
            </a:r>
            <a:r>
              <a:rPr lang="et-EE" sz="1800" dirty="0"/>
              <a:t>na ventiil õhu </a:t>
            </a:r>
            <a:r>
              <a:rPr lang="et-EE" sz="1800" dirty="0" err="1"/>
              <a:t>eelmaldajana</a:t>
            </a:r>
            <a:r>
              <a:rPr lang="et-EE" sz="1800" dirty="0"/>
              <a:t>)</a:t>
            </a:r>
          </a:p>
          <a:p>
            <a:r>
              <a:rPr lang="et-EE" sz="1800" dirty="0"/>
              <a:t>Õhuklappidega tagatakse värske õhu (asendusõhu) kontrollitud saamine.</a:t>
            </a:r>
          </a:p>
          <a:p>
            <a:r>
              <a:rPr lang="fi-FI" sz="1800" dirty="0" err="1"/>
              <a:t>Süsinikdioksiidi</a:t>
            </a:r>
            <a:r>
              <a:rPr lang="et-EE" sz="1800" dirty="0"/>
              <a:t> nõutaval</a:t>
            </a:r>
            <a:r>
              <a:rPr lang="fi-FI" sz="1800" dirty="0"/>
              <a:t> </a:t>
            </a:r>
            <a:r>
              <a:rPr lang="fi-FI" sz="1800" dirty="0" err="1"/>
              <a:t>taseme</a:t>
            </a:r>
            <a:r>
              <a:rPr lang="et-EE" sz="1800" dirty="0"/>
              <a:t>l</a:t>
            </a:r>
            <a:r>
              <a:rPr lang="fi-FI" sz="1800" dirty="0"/>
              <a:t> </a:t>
            </a:r>
            <a:r>
              <a:rPr lang="fi-FI" sz="1800" dirty="0" err="1"/>
              <a:t>hoidmi</a:t>
            </a:r>
            <a:r>
              <a:rPr lang="et-EE" sz="1800" dirty="0"/>
              <a:t>seks on vaja </a:t>
            </a:r>
            <a:r>
              <a:rPr lang="fi-FI" sz="1800" dirty="0"/>
              <a:t>ka </a:t>
            </a:r>
            <a:r>
              <a:rPr lang="et-EE" sz="1800" dirty="0"/>
              <a:t>pidevat </a:t>
            </a:r>
            <a:r>
              <a:rPr lang="fi-FI" sz="1800" dirty="0" err="1"/>
              <a:t>ventilatsiooni</a:t>
            </a:r>
            <a:r>
              <a:rPr lang="et-EE" sz="1800" dirty="0"/>
              <a:t> </a:t>
            </a:r>
            <a:r>
              <a:rPr lang="fi-FI" sz="1800" dirty="0" err="1"/>
              <a:t>akende</a:t>
            </a:r>
            <a:r>
              <a:rPr lang="fi-FI" sz="1800" dirty="0"/>
              <a:t> </a:t>
            </a:r>
            <a:r>
              <a:rPr lang="fi-FI" sz="1800" dirty="0" err="1"/>
              <a:t>kaudu</a:t>
            </a:r>
            <a:r>
              <a:rPr lang="fi-FI" sz="1800" dirty="0"/>
              <a:t>.</a:t>
            </a:r>
            <a:r>
              <a:rPr lang="et-EE" sz="1800" dirty="0"/>
              <a:t> </a:t>
            </a:r>
          </a:p>
          <a:p>
            <a:r>
              <a:rPr lang="et-EE" sz="1800" dirty="0"/>
              <a:t>Peamine probleem on õhuklappide täistoppimine (</a:t>
            </a:r>
            <a:r>
              <a:rPr lang="et-EE" sz="1800" dirty="0" err="1"/>
              <a:t>veoõhu</a:t>
            </a:r>
            <a:r>
              <a:rPr lang="et-EE" sz="1800" dirty="0"/>
              <a:t> </a:t>
            </a:r>
            <a:r>
              <a:rPr lang="et-EE" sz="1800" dirty="0" err="1"/>
              <a:t>vältmiseks</a:t>
            </a:r>
            <a:r>
              <a:rPr lang="et-EE" sz="1800" dirty="0"/>
              <a:t>).</a:t>
            </a:r>
            <a:endParaRPr lang="fi-FI" sz="1800" dirty="0"/>
          </a:p>
          <a:p>
            <a:r>
              <a:rPr lang="et-EE" sz="1800" dirty="0"/>
              <a:t>Põhiline hooldus on v</a:t>
            </a:r>
            <a:r>
              <a:rPr lang="fi-FI" sz="1800" dirty="0" err="1"/>
              <a:t>entiilide</a:t>
            </a:r>
            <a:r>
              <a:rPr lang="fi-FI" sz="1800" dirty="0"/>
              <a:t> </a:t>
            </a:r>
            <a:r>
              <a:rPr lang="fi-FI" sz="1800" dirty="0" err="1"/>
              <a:t>regulaarne</a:t>
            </a:r>
            <a:r>
              <a:rPr lang="fi-FI" sz="1800" dirty="0"/>
              <a:t> </a:t>
            </a:r>
            <a:r>
              <a:rPr lang="fi-FI" sz="1800" dirty="0" err="1"/>
              <a:t>puhastamine</a:t>
            </a:r>
            <a:r>
              <a:rPr lang="et-EE" sz="1800" dirty="0"/>
              <a:t>.</a:t>
            </a:r>
            <a:endParaRPr lang="fi-FI" sz="1800" dirty="0"/>
          </a:p>
        </p:txBody>
      </p:sp>
    </p:spTree>
    <p:extLst>
      <p:ext uri="{BB962C8B-B14F-4D97-AF65-F5344CB8AC3E}">
        <p14:creationId xmlns:p14="http://schemas.microsoft.com/office/powerpoint/2010/main" val="26113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t-EE" dirty="0"/>
              <a:t>Näiteks </a:t>
            </a:r>
            <a:r>
              <a:rPr lang="fi-FI" dirty="0"/>
              <a:t>150 m</a:t>
            </a:r>
            <a:r>
              <a:rPr lang="fi-FI" baseline="30000" dirty="0"/>
              <a:t>2</a:t>
            </a:r>
            <a:r>
              <a:rPr lang="fi-FI" dirty="0"/>
              <a:t> </a:t>
            </a:r>
            <a:r>
              <a:rPr lang="et-EE" dirty="0"/>
              <a:t>loomuliku ventilatsiooniga maja</a:t>
            </a:r>
            <a:endParaRPr lang="fi-FI" dirty="0"/>
          </a:p>
        </p:txBody>
      </p:sp>
      <p:pic>
        <p:nvPicPr>
          <p:cNvPr id="7170" name="Picture 2" descr="S:\91204_BEEP\Valokuvat\Rantatie 140925\P925003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26532" y="1780909"/>
            <a:ext cx="1650376" cy="186639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S:\91204_BEEP\Valokuvat\Rantatie 140925\P925004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29295" y="3708431"/>
            <a:ext cx="2790229" cy="10922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91204_BEEP\Valokuvat\Rantatie 140925\P925004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30541" y="1793839"/>
            <a:ext cx="986220" cy="18534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FC473E7-5AC9-43C0-8F08-110A2EF37220}"/>
              </a:ext>
            </a:extLst>
          </p:cNvPr>
          <p:cNvGrpSpPr/>
          <p:nvPr/>
        </p:nvGrpSpPr>
        <p:grpSpPr>
          <a:xfrm>
            <a:off x="493955" y="2714830"/>
            <a:ext cx="2268228" cy="3461159"/>
            <a:chOff x="246507" y="2574860"/>
            <a:chExt cx="2268228" cy="3461159"/>
          </a:xfrm>
        </p:grpSpPr>
        <p:pic>
          <p:nvPicPr>
            <p:cNvPr id="7171" name="Picture 3" descr="S:\91204_BEEP\Valokuvat\Rantatie 140925\P925004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6507" y="2574860"/>
              <a:ext cx="910285" cy="11060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91204_BEEP\Valokuvat\Rantatie 140925\P925004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323904" y="2574860"/>
              <a:ext cx="1190831" cy="346115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S:\91204_BEEP\Valokuvat\Rantatie 140925\P9250036.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46507" y="3909041"/>
              <a:ext cx="910285" cy="97648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S:\91204_BEEP\Valokuvat\Rantatie 140925\P9250052.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46507" y="5049018"/>
              <a:ext cx="910285" cy="9870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5"/>
          <p:cNvSpPr txBox="1">
            <a:spLocks/>
          </p:cNvSpPr>
          <p:nvPr/>
        </p:nvSpPr>
        <p:spPr>
          <a:xfrm>
            <a:off x="493955" y="1702983"/>
            <a:ext cx="2421861" cy="1106006"/>
          </a:xfrm>
          <a:prstGeom prst="rect">
            <a:avLst/>
          </a:prstGeom>
        </p:spPr>
        <p:txBody>
          <a:bodyPr vert="horz" lIns="0" tIns="45720" rIns="91440" bIns="45720" rtlCol="0" anchor="t" anchorCtr="0">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t-EE" sz="1600" dirty="0"/>
              <a:t>Sissetulev õhk alumisel korrusel</a:t>
            </a:r>
            <a:r>
              <a:rPr lang="fi-FI" sz="1600" dirty="0"/>
              <a:t>: </a:t>
            </a:r>
          </a:p>
          <a:p>
            <a:pPr marL="285750" indent="-285750">
              <a:buFont typeface="Arial" panose="020B0604020202020204" pitchFamily="34" charset="0"/>
              <a:buChar char="•"/>
            </a:pPr>
            <a:r>
              <a:rPr lang="fi-FI" sz="1600" b="0" dirty="0"/>
              <a:t>3 </a:t>
            </a:r>
            <a:r>
              <a:rPr lang="et-EE" sz="1600" b="0" dirty="0"/>
              <a:t>värske õhu ventiili</a:t>
            </a:r>
            <a:endParaRPr lang="fi-FI" sz="1600" b="0" dirty="0"/>
          </a:p>
          <a:p>
            <a:pPr marL="285750" indent="-285750">
              <a:buFont typeface="Arial" panose="020B0604020202020204" pitchFamily="34" charset="0"/>
              <a:buChar char="•"/>
            </a:pPr>
            <a:r>
              <a:rPr lang="fi-FI" sz="1600" b="0" dirty="0"/>
              <a:t>1 tuuletus</a:t>
            </a:r>
            <a:r>
              <a:rPr lang="et-EE" sz="1600" b="0" dirty="0"/>
              <a:t>aken</a:t>
            </a:r>
            <a:endParaRPr lang="fi-FI" sz="1600" b="0" dirty="0"/>
          </a:p>
          <a:p>
            <a:r>
              <a:rPr lang="et-EE" sz="1600" b="0" dirty="0"/>
              <a:t>praoga </a:t>
            </a:r>
            <a:r>
              <a:rPr lang="fi-FI" sz="1600" b="0" dirty="0"/>
              <a:t>(1cm)</a:t>
            </a:r>
          </a:p>
        </p:txBody>
      </p:sp>
      <p:sp>
        <p:nvSpPr>
          <p:cNvPr id="16" name="Title 5"/>
          <p:cNvSpPr txBox="1">
            <a:spLocks/>
          </p:cNvSpPr>
          <p:nvPr/>
        </p:nvSpPr>
        <p:spPr>
          <a:xfrm>
            <a:off x="2871979" y="4850289"/>
            <a:ext cx="3509840" cy="1413780"/>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t-EE" sz="1600" dirty="0"/>
              <a:t>Väljuv õhk</a:t>
            </a:r>
            <a:r>
              <a:rPr lang="fi-FI" sz="1600" dirty="0"/>
              <a:t>:</a:t>
            </a:r>
          </a:p>
          <a:p>
            <a:pPr marL="285750" indent="-285750">
              <a:buFont typeface="Arial" panose="020B0604020202020204" pitchFamily="34" charset="0"/>
              <a:buChar char="•"/>
            </a:pPr>
            <a:r>
              <a:rPr lang="et-EE" sz="1600" b="0" dirty="0"/>
              <a:t>1 ventiil väljuvale õhule alumise korruse pesuruumis</a:t>
            </a:r>
            <a:r>
              <a:rPr lang="fi-FI" sz="1600" b="0" dirty="0"/>
              <a:t>.</a:t>
            </a:r>
          </a:p>
          <a:p>
            <a:pPr marL="285750" indent="-285750">
              <a:buFont typeface="Arial" panose="020B0604020202020204" pitchFamily="34" charset="0"/>
              <a:buChar char="•"/>
            </a:pPr>
            <a:r>
              <a:rPr lang="et-EE" sz="1600" b="0" dirty="0"/>
              <a:t>Ülemise korruse magamistubades mikrotuulutusega aken ja akna kohal ventiil</a:t>
            </a:r>
            <a:endParaRPr lang="fi-FI" sz="1600" b="0" dirty="0"/>
          </a:p>
        </p:txBody>
      </p:sp>
      <p:sp>
        <p:nvSpPr>
          <p:cNvPr id="17" name="Title 5"/>
          <p:cNvSpPr txBox="1">
            <a:spLocks/>
          </p:cNvSpPr>
          <p:nvPr/>
        </p:nvSpPr>
        <p:spPr>
          <a:xfrm>
            <a:off x="5870394" y="1706523"/>
            <a:ext cx="2805294" cy="16625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t-EE" sz="1600" dirty="0"/>
              <a:t>Õhu kvaliteet</a:t>
            </a:r>
            <a:r>
              <a:rPr lang="fi-FI" sz="1600" dirty="0"/>
              <a:t>:</a:t>
            </a:r>
          </a:p>
          <a:p>
            <a:pPr marL="285750" indent="-285750">
              <a:buFont typeface="Arial" panose="020B0604020202020204" pitchFamily="34" charset="0"/>
              <a:buChar char="•"/>
            </a:pPr>
            <a:r>
              <a:rPr lang="et-EE" sz="1600" b="0" dirty="0" err="1"/>
              <a:t>Välistemperatuur</a:t>
            </a:r>
            <a:r>
              <a:rPr lang="fi-FI" sz="1600" b="0" dirty="0"/>
              <a:t> -25 </a:t>
            </a:r>
            <a:r>
              <a:rPr lang="fi-FI" sz="1600" b="0" baseline="30000" dirty="0" err="1"/>
              <a:t>o</a:t>
            </a:r>
            <a:r>
              <a:rPr lang="fi-FI" sz="1600" b="0" dirty="0" err="1"/>
              <a:t>C</a:t>
            </a:r>
            <a:endParaRPr lang="fi-FI" sz="1600" b="0" dirty="0"/>
          </a:p>
          <a:p>
            <a:pPr marL="285750" indent="-285750">
              <a:buFont typeface="Arial" panose="020B0604020202020204" pitchFamily="34" charset="0"/>
              <a:buChar char="•"/>
            </a:pPr>
            <a:r>
              <a:rPr lang="et-EE" sz="1600" b="0" dirty="0"/>
              <a:t>2 inimest mõlemal korrusel</a:t>
            </a:r>
            <a:r>
              <a:rPr lang="fi-FI" sz="1600" b="0" dirty="0"/>
              <a:t> </a:t>
            </a:r>
          </a:p>
          <a:p>
            <a:pPr marL="285750" indent="-285750">
              <a:buFont typeface="Arial" panose="020B0604020202020204" pitchFamily="34" charset="0"/>
              <a:buChar char="•"/>
            </a:pPr>
            <a:r>
              <a:rPr lang="et-EE" sz="1600" b="0" dirty="0"/>
              <a:t>Rahuldav süsinikdioksiidi tase püsib ainult ülemisel korrusel.</a:t>
            </a:r>
            <a:r>
              <a:rPr lang="fi-FI" sz="1600" b="0" dirty="0"/>
              <a:t> </a:t>
            </a:r>
          </a:p>
        </p:txBody>
      </p:sp>
      <p:grpSp>
        <p:nvGrpSpPr>
          <p:cNvPr id="2" name="Ryhmä 1"/>
          <p:cNvGrpSpPr/>
          <p:nvPr/>
        </p:nvGrpSpPr>
        <p:grpSpPr>
          <a:xfrm>
            <a:off x="6546168" y="3369077"/>
            <a:ext cx="1515759" cy="2695228"/>
            <a:chOff x="6516216" y="2649244"/>
            <a:chExt cx="2038350" cy="3590925"/>
          </a:xfrm>
        </p:grpSpPr>
        <p:pic>
          <p:nvPicPr>
            <p:cNvPr id="7176"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16216" y="2649244"/>
              <a:ext cx="20383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740352" y="3149973"/>
              <a:ext cx="814214" cy="1170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highlight>
                  <a:srgbClr val="FFFF00"/>
                </a:highlight>
              </a:endParaRPr>
            </a:p>
          </p:txBody>
        </p:sp>
      </p:grpSp>
    </p:spTree>
    <p:extLst>
      <p:ext uri="{BB962C8B-B14F-4D97-AF65-F5344CB8AC3E}">
        <p14:creationId xmlns:p14="http://schemas.microsoft.com/office/powerpoint/2010/main" val="1949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E4579-38B4-458C-BAC7-674600EFBAD3}">
  <ds:schemaRefs>
    <ds:schemaRef ds:uri="5fa25e2b-a083-4cd4-a4ac-5e0631cb8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AAC3EA-E29B-416C-BB74-770A1CDFFA63}">
  <ds:schemaRefs>
    <ds:schemaRef ds:uri="http://schemas.microsoft.com/office/infopath/2007/PartnerControls"/>
    <ds:schemaRef ds:uri="http://purl.org/dc/elements/1.1/"/>
    <ds:schemaRef ds:uri="http://schemas.microsoft.com/office/2006/metadata/properties"/>
    <ds:schemaRef ds:uri="5fa25e2b-a083-4cd4-a4ac-5e0631cb8adb"/>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EC55349-BAF1-442C-BBC2-681ADA602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BUS_4-3</Template>
  <TotalTime>6858</TotalTime>
  <Words>3065</Words>
  <Application>Microsoft Office PowerPoint</Application>
  <PresentationFormat>On-screen Show (4:3)</PresentationFormat>
  <Paragraphs>442</Paragraphs>
  <Slides>40</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BUS_4-3</vt:lpstr>
      <vt:lpstr> Tehnosüsteemide energiatõhus hooldus ja remont</vt:lpstr>
      <vt:lpstr>Sisukord</vt:lpstr>
      <vt:lpstr> Ventilatsioon ja sisekliima</vt:lpstr>
      <vt:lpstr>Ventilatsioon</vt:lpstr>
      <vt:lpstr>Hea siseõhk</vt:lpstr>
      <vt:lpstr>Ventilatsiooni määr</vt:lpstr>
      <vt:lpstr>Loomulik  ventilatsioon</vt:lpstr>
      <vt:lpstr>Loomulik ventilatsioon</vt:lpstr>
      <vt:lpstr>Näiteks 150 m2 loomuliku ventilatsiooniga maja</vt:lpstr>
      <vt:lpstr>Väljatõmbeventilatsioon</vt:lpstr>
      <vt:lpstr>Mehaanilise sissepuhke- ja väljatõmbega ventilatsioon</vt:lpstr>
      <vt:lpstr>Soojustagastus</vt:lpstr>
      <vt:lpstr> Küte</vt:lpstr>
      <vt:lpstr>Soojuse tootmistavad Taastuvenergia ja hübriidsüsteemid muutuvad üldisemaks </vt:lpstr>
      <vt:lpstr>Soojuspumbad</vt:lpstr>
      <vt:lpstr>Soojuspumpade omadused</vt:lpstr>
      <vt:lpstr>Soojuspumpade võrdlus ja valik</vt:lpstr>
      <vt:lpstr>Hübriidsüsteemid</vt:lpstr>
      <vt:lpstr>Päikeseküte aastast 1985</vt:lpstr>
      <vt:lpstr>Soojusjaotus</vt:lpstr>
      <vt:lpstr>Elektrienergia vajaduspõhine kasutamine </vt:lpstr>
      <vt:lpstr> Tehnosüsteemide hooldus</vt:lpstr>
      <vt:lpstr>Halvasti toimiva ventilatsiooni tunnused</vt:lpstr>
      <vt:lpstr>Ventilatsiooniseadme hooldus</vt:lpstr>
      <vt:lpstr>Ventiilide ja kanalite hooldus</vt:lpstr>
      <vt:lpstr>Energiakasutuse jälgimine</vt:lpstr>
      <vt:lpstr> Tehnosüsteemide  energiaremont</vt:lpstr>
      <vt:lpstr>Tehnosüsteemide energiaremont</vt:lpstr>
      <vt:lpstr>…ja vastupidi. Kui tehakse tehnosüsteemide enregiaremonti, tuleb kontrollida muutuste mõju hoonetele ja kasustusviisidele. </vt:lpstr>
      <vt:lpstr>Tehnosüsteemide energiatõhusust mõjutavad</vt:lpstr>
      <vt:lpstr>Kütteviisi valikul saab parandada energiatõhusust   </vt:lpstr>
      <vt:lpstr>Soojusjaotussüsteemi energiatõhususe parandamine</vt:lpstr>
      <vt:lpstr>Kütmisviisi mõju energiatarbimisele</vt:lpstr>
      <vt:lpstr>Küttesüsteemide kulude arvutamine</vt:lpstr>
      <vt:lpstr>Ülesandeid  </vt:lpstr>
      <vt:lpstr>Näide: Aastal 1990 ehitatud 100 m2 maja Tamperes (1985-2003 määrustele vastav tase) </vt:lpstr>
      <vt:lpstr>Energiaremondi säästmisviiside valimisel pidage meeles</vt:lpstr>
      <vt:lpstr>Sääst kokkuvõttes?</vt:lpstr>
      <vt:lpstr>Pea meeles</vt:lpstr>
      <vt:lpstr>Õppematerjal sisaldab energiatõhusaks ehitamiseks vajalikke tavasid ja põhimõtteid. Autorid ei vastuta, et need sobiksid sellisena igal üksikule ehitusobjektile.  Iga ehitusobjekt tuleb lahendada vastavalt selle konkreetse objekti ehitusprojektile.  Algne  õppematerjal on tehtud EU Horisont2020-programmi  BUILD UP Skills-projektis (Motiva Oy, TTS, TUT, 2016). Töörühm: Olli Teriö, Jukka Lahdensivu, Juhani Heljo, Jaakko Sorri, Ulrika Uotila, Aki Peltola, Jari Hämäläinen &amp; Heidi Sumkin. Õppematerjali täiendatud 2019 (Olli Teriö). www.motiva.fi/buildupskills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Talotekniikan järjestelmien energiatehokkuus Ilmanvaihto, sisäilma &amp; lämmitys  talotekniikan asennukset, virittäminen ja käyttöönotto</dc:title>
  <dc:creator>Kirsi-Maaria Forssell</dc:creator>
  <cp:lastModifiedBy>Kirsi-Maaria Forssell</cp:lastModifiedBy>
  <cp:revision>95</cp:revision>
  <dcterms:created xsi:type="dcterms:W3CDTF">2019-06-14T11:07:43Z</dcterms:created>
  <dcterms:modified xsi:type="dcterms:W3CDTF">2021-02-06T09:31:59Z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