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2" r:id="rId5"/>
  </p:sldMasterIdLst>
  <p:notesMasterIdLst>
    <p:notesMasterId r:id="rId46"/>
  </p:notesMasterIdLst>
  <p:handoutMasterIdLst>
    <p:handoutMasterId r:id="rId47"/>
  </p:handoutMasterIdLst>
  <p:sldIdLst>
    <p:sldId id="289" r:id="rId6"/>
    <p:sldId id="580" r:id="rId7"/>
    <p:sldId id="522" r:id="rId8"/>
    <p:sldId id="575" r:id="rId9"/>
    <p:sldId id="540" r:id="rId10"/>
    <p:sldId id="559" r:id="rId11"/>
    <p:sldId id="547" r:id="rId12"/>
    <p:sldId id="565" r:id="rId13"/>
    <p:sldId id="550" r:id="rId14"/>
    <p:sldId id="542" r:id="rId15"/>
    <p:sldId id="551" r:id="rId16"/>
    <p:sldId id="560" r:id="rId17"/>
    <p:sldId id="576" r:id="rId18"/>
    <p:sldId id="564" r:id="rId19"/>
    <p:sldId id="568" r:id="rId20"/>
    <p:sldId id="566" r:id="rId21"/>
    <p:sldId id="543" r:id="rId22"/>
    <p:sldId id="532" r:id="rId23"/>
    <p:sldId id="533" r:id="rId24"/>
    <p:sldId id="561" r:id="rId25"/>
    <p:sldId id="577" r:id="rId26"/>
    <p:sldId id="523" r:id="rId27"/>
    <p:sldId id="524" r:id="rId28"/>
    <p:sldId id="525" r:id="rId29"/>
    <p:sldId id="526" r:id="rId30"/>
    <p:sldId id="527" r:id="rId31"/>
    <p:sldId id="567" r:id="rId32"/>
    <p:sldId id="530" r:id="rId33"/>
    <p:sldId id="534" r:id="rId34"/>
    <p:sldId id="578" r:id="rId35"/>
    <p:sldId id="521" r:id="rId36"/>
    <p:sldId id="520" r:id="rId37"/>
    <p:sldId id="539" r:id="rId38"/>
    <p:sldId id="536" r:id="rId39"/>
    <p:sldId id="579" r:id="rId40"/>
    <p:sldId id="555" r:id="rId41"/>
    <p:sldId id="546" r:id="rId42"/>
    <p:sldId id="562" r:id="rId43"/>
    <p:sldId id="537" r:id="rId44"/>
    <p:sldId id="538" r:id="rId45"/>
  </p:sldIdLst>
  <p:sldSz cx="9144000" cy="6858000" type="screen4x3"/>
  <p:notesSz cx="9929813" cy="67992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00">
          <p15:clr>
            <a:srgbClr val="A4A3A4"/>
          </p15:clr>
        </p15:guide>
        <p15:guide id="3" orient="horz" pos="3657">
          <p15:clr>
            <a:srgbClr val="A4A3A4"/>
          </p15:clr>
        </p15:guide>
        <p15:guide id="4" orient="horz" pos="4110">
          <p15:clr>
            <a:srgbClr val="A4A3A4"/>
          </p15:clr>
        </p15:guide>
        <p15:guide id="5" orient="horz" pos="1117">
          <p15:clr>
            <a:srgbClr val="A4A3A4"/>
          </p15:clr>
        </p15:guide>
        <p15:guide id="6" orient="horz" pos="4020">
          <p15:clr>
            <a:srgbClr val="A4A3A4"/>
          </p15:clr>
        </p15:guide>
        <p15:guide id="7" orient="horz" pos="1434">
          <p15:clr>
            <a:srgbClr val="A4A3A4"/>
          </p15:clr>
        </p15:guide>
        <p15:guide id="8" pos="2880">
          <p15:clr>
            <a:srgbClr val="A4A3A4"/>
          </p15:clr>
        </p15:guide>
        <p15:guide id="9" pos="295">
          <p15:clr>
            <a:srgbClr val="A4A3A4"/>
          </p15:clr>
        </p15:guide>
        <p15:guide id="10" pos="5465">
          <p15:clr>
            <a:srgbClr val="A4A3A4"/>
          </p15:clr>
        </p15:guide>
      </p15:sldGuideLst>
    </p:ext>
    <p:ext uri="{2D200454-40CA-4A62-9FC3-DE9A4176ACB9}">
      <p15:notesGuideLst xmlns:p15="http://schemas.microsoft.com/office/powerpoint/2012/main">
        <p15:guide id="1" orient="horz" pos="2142" userDrawn="1">
          <p15:clr>
            <a:srgbClr val="A4A3A4"/>
          </p15:clr>
        </p15:guide>
        <p15:guide id="2" pos="31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 Heinaro" initials="HH" lastIdx="4" clrIdx="0">
    <p:extLst>
      <p:ext uri="{19B8F6BF-5375-455C-9EA6-DF929625EA0E}">
        <p15:presenceInfo xmlns:p15="http://schemas.microsoft.com/office/powerpoint/2012/main" userId="S-1-5-21-2052111302-1417001333-725345543-4223" providerId="AD"/>
      </p:ext>
    </p:extLst>
  </p:cmAuthor>
  <p:cmAuthor id="2" name="Teriö Olli" initials="TO" lastIdx="3" clrIdx="1">
    <p:extLst>
      <p:ext uri="{19B8F6BF-5375-455C-9EA6-DF929625EA0E}">
        <p15:presenceInfo xmlns:p15="http://schemas.microsoft.com/office/powerpoint/2012/main" userId="S::olli.terio_ouka.fi#ext#@motivaoy.onmicrosoft.com::880b6226-8f3d-4fb1-88f9-80fbdd1091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6F2"/>
    <a:srgbClr val="FEDDFF"/>
    <a:srgbClr val="F6FC04"/>
    <a:srgbClr val="B9C0F1"/>
    <a:srgbClr val="002565"/>
    <a:srgbClr val="F1F1F1"/>
    <a:srgbClr val="F3F9E3"/>
    <a:srgbClr val="FBF5F8"/>
    <a:srgbClr val="F9F0F6"/>
    <a:srgbClr val="FDF5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C1E5D4-D93A-4A79-AE25-F3C94499CC8D}" v="32" dt="2019-12-31T09:46:14.045"/>
    <p1510:client id="{4E20B4C2-E7D7-4B71-B670-1E1BDC9670E9}" v="126" dt="2019-12-31T10:06:56.6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320" y="40"/>
      </p:cViewPr>
      <p:guideLst>
        <p:guide orient="horz" pos="2160"/>
        <p:guide orient="horz" pos="300"/>
        <p:guide orient="horz" pos="3657"/>
        <p:guide orient="horz" pos="4110"/>
        <p:guide orient="horz" pos="1117"/>
        <p:guide orient="horz" pos="4020"/>
        <p:guide orient="horz" pos="1434"/>
        <p:guide pos="2880"/>
        <p:guide pos="295"/>
        <p:guide pos="5465"/>
      </p:guideLst>
    </p:cSldViewPr>
  </p:slideViewPr>
  <p:notesTextViewPr>
    <p:cViewPr>
      <p:scale>
        <a:sx n="1" d="1"/>
        <a:sy n="1" d="1"/>
      </p:scale>
      <p:origin x="0" y="0"/>
    </p:cViewPr>
  </p:notesTextViewPr>
  <p:notesViewPr>
    <p:cSldViewPr snapToGrid="0">
      <p:cViewPr>
        <p:scale>
          <a:sx n="1" d="2"/>
          <a:sy n="1" d="2"/>
        </p:scale>
        <p:origin x="0" y="0"/>
      </p:cViewPr>
      <p:guideLst>
        <p:guide orient="horz" pos="2142"/>
        <p:guide pos="31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02919" cy="339963"/>
          </a:xfrm>
          <a:prstGeom prst="rect">
            <a:avLst/>
          </a:prstGeom>
        </p:spPr>
        <p:txBody>
          <a:bodyPr vert="horz" lIns="95569" tIns="47784" rIns="95569" bIns="47784" rtlCol="0"/>
          <a:lstStyle>
            <a:lvl1pPr algn="l">
              <a:defRPr sz="1300"/>
            </a:lvl1pPr>
          </a:lstStyle>
          <a:p>
            <a:endParaRPr lang="fi-FI" sz="900"/>
          </a:p>
        </p:txBody>
      </p:sp>
      <p:sp>
        <p:nvSpPr>
          <p:cNvPr id="3" name="Date Placeholder 2"/>
          <p:cNvSpPr>
            <a:spLocks noGrp="1"/>
          </p:cNvSpPr>
          <p:nvPr>
            <p:ph type="dt" sz="quarter" idx="1"/>
          </p:nvPr>
        </p:nvSpPr>
        <p:spPr>
          <a:xfrm>
            <a:off x="5624598" y="1"/>
            <a:ext cx="4302919" cy="339963"/>
          </a:xfrm>
          <a:prstGeom prst="rect">
            <a:avLst/>
          </a:prstGeom>
        </p:spPr>
        <p:txBody>
          <a:bodyPr vert="horz" lIns="95569" tIns="47784" rIns="95569" bIns="47784" rtlCol="0"/>
          <a:lstStyle>
            <a:lvl1pPr algn="r">
              <a:defRPr sz="1300"/>
            </a:lvl1pPr>
          </a:lstStyle>
          <a:p>
            <a:fld id="{6AFF239B-BEDA-4600-9E74-1A067DD1C568}" type="datetimeFigureOut">
              <a:rPr lang="fi-FI" sz="900"/>
              <a:t>15.8.2020</a:t>
            </a:fld>
            <a:endParaRPr lang="fi-FI" sz="900"/>
          </a:p>
        </p:txBody>
      </p:sp>
      <p:sp>
        <p:nvSpPr>
          <p:cNvPr id="4" name="Footer Placeholder 3"/>
          <p:cNvSpPr>
            <a:spLocks noGrp="1"/>
          </p:cNvSpPr>
          <p:nvPr>
            <p:ph type="ftr" sz="quarter" idx="2"/>
          </p:nvPr>
        </p:nvSpPr>
        <p:spPr>
          <a:xfrm>
            <a:off x="2" y="6458121"/>
            <a:ext cx="4302919" cy="339963"/>
          </a:xfrm>
          <a:prstGeom prst="rect">
            <a:avLst/>
          </a:prstGeom>
        </p:spPr>
        <p:txBody>
          <a:bodyPr vert="horz" lIns="95569" tIns="47784" rIns="95569" bIns="47784" rtlCol="0" anchor="b"/>
          <a:lstStyle>
            <a:lvl1pPr algn="l">
              <a:defRPr sz="1300"/>
            </a:lvl1pPr>
          </a:lstStyle>
          <a:p>
            <a:endParaRPr lang="fi-FI" sz="900"/>
          </a:p>
        </p:txBody>
      </p:sp>
      <p:sp>
        <p:nvSpPr>
          <p:cNvPr id="5" name="Slide Number Placeholder 4"/>
          <p:cNvSpPr>
            <a:spLocks noGrp="1"/>
          </p:cNvSpPr>
          <p:nvPr>
            <p:ph type="sldNum" sz="quarter" idx="3"/>
          </p:nvPr>
        </p:nvSpPr>
        <p:spPr>
          <a:xfrm>
            <a:off x="5624598" y="6458121"/>
            <a:ext cx="4302919" cy="339963"/>
          </a:xfrm>
          <a:prstGeom prst="rect">
            <a:avLst/>
          </a:prstGeom>
        </p:spPr>
        <p:txBody>
          <a:bodyPr vert="horz" lIns="95569" tIns="47784" rIns="95569" bIns="47784" rtlCol="0" anchor="b"/>
          <a:lstStyle>
            <a:lvl1pPr algn="r">
              <a:defRPr sz="1300"/>
            </a:lvl1pPr>
          </a:lstStyle>
          <a:p>
            <a:fld id="{FF2EEF14-1139-4FCD-B579-DD1BA15E3E3E}" type="slidenum">
              <a:rPr lang="fi-FI" sz="900"/>
              <a:t>‹#›</a:t>
            </a:fld>
            <a:endParaRPr lang="fi-FI" sz="900"/>
          </a:p>
        </p:txBody>
      </p:sp>
    </p:spTree>
    <p:extLst>
      <p:ext uri="{BB962C8B-B14F-4D97-AF65-F5344CB8AC3E}">
        <p14:creationId xmlns:p14="http://schemas.microsoft.com/office/powerpoint/2010/main" val="1343349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02919" cy="339963"/>
          </a:xfrm>
          <a:prstGeom prst="rect">
            <a:avLst/>
          </a:prstGeom>
        </p:spPr>
        <p:txBody>
          <a:bodyPr vert="horz" lIns="95569" tIns="47784" rIns="95569" bIns="47784" rtlCol="0"/>
          <a:lstStyle>
            <a:lvl1pPr algn="l">
              <a:defRPr sz="900"/>
            </a:lvl1pPr>
          </a:lstStyle>
          <a:p>
            <a:endParaRPr lang="fi-FI"/>
          </a:p>
        </p:txBody>
      </p:sp>
      <p:sp>
        <p:nvSpPr>
          <p:cNvPr id="3" name="Date Placeholder 2"/>
          <p:cNvSpPr>
            <a:spLocks noGrp="1"/>
          </p:cNvSpPr>
          <p:nvPr>
            <p:ph type="dt" idx="1"/>
          </p:nvPr>
        </p:nvSpPr>
        <p:spPr>
          <a:xfrm>
            <a:off x="5624598" y="1"/>
            <a:ext cx="4302919" cy="339963"/>
          </a:xfrm>
          <a:prstGeom prst="rect">
            <a:avLst/>
          </a:prstGeom>
        </p:spPr>
        <p:txBody>
          <a:bodyPr vert="horz" lIns="95569" tIns="47784" rIns="95569" bIns="47784" rtlCol="0"/>
          <a:lstStyle>
            <a:lvl1pPr algn="r">
              <a:defRPr sz="900"/>
            </a:lvl1pPr>
          </a:lstStyle>
          <a:p>
            <a:fld id="{D36C27A5-4B7D-4208-8377-DDA92A166DD3}" type="datetimeFigureOut">
              <a:rPr lang="fi-FI" smtClean="0"/>
              <a:pPr/>
              <a:t>15.8.2020</a:t>
            </a:fld>
            <a:endParaRPr lang="fi-FI"/>
          </a:p>
        </p:txBody>
      </p:sp>
      <p:sp>
        <p:nvSpPr>
          <p:cNvPr id="4" name="Slide Image Placeholder 3"/>
          <p:cNvSpPr>
            <a:spLocks noGrp="1" noRot="1" noChangeAspect="1"/>
          </p:cNvSpPr>
          <p:nvPr>
            <p:ph type="sldImg" idx="2"/>
          </p:nvPr>
        </p:nvSpPr>
        <p:spPr>
          <a:xfrm>
            <a:off x="3265488" y="509588"/>
            <a:ext cx="3398837" cy="2549525"/>
          </a:xfrm>
          <a:prstGeom prst="rect">
            <a:avLst/>
          </a:prstGeom>
          <a:noFill/>
          <a:ln w="12700">
            <a:solidFill>
              <a:prstClr val="black"/>
            </a:solidFill>
          </a:ln>
        </p:spPr>
        <p:txBody>
          <a:bodyPr vert="horz" lIns="95569" tIns="47784" rIns="95569" bIns="47784" rtlCol="0" anchor="ctr"/>
          <a:lstStyle/>
          <a:p>
            <a:endParaRPr lang="fi-FI"/>
          </a:p>
        </p:txBody>
      </p:sp>
      <p:sp>
        <p:nvSpPr>
          <p:cNvPr id="5" name="Notes Placeholder 4"/>
          <p:cNvSpPr>
            <a:spLocks noGrp="1"/>
          </p:cNvSpPr>
          <p:nvPr>
            <p:ph type="body" sz="quarter" idx="3"/>
          </p:nvPr>
        </p:nvSpPr>
        <p:spPr>
          <a:xfrm>
            <a:off x="992982" y="3229650"/>
            <a:ext cx="7943850" cy="3059668"/>
          </a:xfrm>
          <a:prstGeom prst="rect">
            <a:avLst/>
          </a:prstGeom>
        </p:spPr>
        <p:txBody>
          <a:bodyPr vert="horz" lIns="95569" tIns="47784" rIns="95569" bIns="477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2" y="6458121"/>
            <a:ext cx="4302919" cy="339963"/>
          </a:xfrm>
          <a:prstGeom prst="rect">
            <a:avLst/>
          </a:prstGeom>
        </p:spPr>
        <p:txBody>
          <a:bodyPr vert="horz" lIns="95569" tIns="47784" rIns="95569" bIns="47784" rtlCol="0" anchor="b"/>
          <a:lstStyle>
            <a:lvl1pPr algn="l">
              <a:defRPr sz="900"/>
            </a:lvl1pPr>
          </a:lstStyle>
          <a:p>
            <a:endParaRPr lang="fi-FI"/>
          </a:p>
        </p:txBody>
      </p:sp>
      <p:sp>
        <p:nvSpPr>
          <p:cNvPr id="7" name="Slide Number Placeholder 6"/>
          <p:cNvSpPr>
            <a:spLocks noGrp="1"/>
          </p:cNvSpPr>
          <p:nvPr>
            <p:ph type="sldNum" sz="quarter" idx="5"/>
          </p:nvPr>
        </p:nvSpPr>
        <p:spPr>
          <a:xfrm>
            <a:off x="5624598" y="6458121"/>
            <a:ext cx="4302919" cy="339963"/>
          </a:xfrm>
          <a:prstGeom prst="rect">
            <a:avLst/>
          </a:prstGeom>
        </p:spPr>
        <p:txBody>
          <a:bodyPr vert="horz" lIns="95569" tIns="47784" rIns="95569" bIns="47784" rtlCol="0" anchor="b"/>
          <a:lstStyle>
            <a:lvl1pPr algn="r">
              <a:defRPr sz="900"/>
            </a:lvl1pPr>
          </a:lstStyle>
          <a:p>
            <a:fld id="{364B4A2A-B6C3-4423-87B3-B387B0B19062}" type="slidenum">
              <a:rPr lang="fi-FI" smtClean="0"/>
              <a:pPr/>
              <a:t>‹#›</a:t>
            </a:fld>
            <a:endParaRPr lang="fi-FI"/>
          </a:p>
        </p:txBody>
      </p:sp>
    </p:spTree>
    <p:extLst>
      <p:ext uri="{BB962C8B-B14F-4D97-AF65-F5344CB8AC3E}">
        <p14:creationId xmlns:p14="http://schemas.microsoft.com/office/powerpoint/2010/main" val="4197132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1</a:t>
            </a:fld>
            <a:endParaRPr lang="fi-FI"/>
          </a:p>
        </p:txBody>
      </p:sp>
    </p:spTree>
    <p:extLst>
      <p:ext uri="{BB962C8B-B14F-4D97-AF65-F5344CB8AC3E}">
        <p14:creationId xmlns:p14="http://schemas.microsoft.com/office/powerpoint/2010/main" val="2454290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Sisäilmakorjauksissa on erityisen suositeltavaa tehdä</a:t>
            </a:r>
            <a:r>
              <a:rPr lang="fi-FI" baseline="0"/>
              <a:t> mallityösuoritukset</a:t>
            </a:r>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17</a:t>
            </a:fld>
            <a:endParaRPr lang="fi-FI"/>
          </a:p>
        </p:txBody>
      </p:sp>
    </p:spTree>
    <p:extLst>
      <p:ext uri="{BB962C8B-B14F-4D97-AF65-F5344CB8AC3E}">
        <p14:creationId xmlns:p14="http://schemas.microsoft.com/office/powerpoint/2010/main" val="4275538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p>
        </p:txBody>
      </p:sp>
      <p:sp>
        <p:nvSpPr>
          <p:cNvPr id="114692"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16456" indent="-275560" eaLnBrk="0" hangingPunct="0">
              <a:defRPr>
                <a:solidFill>
                  <a:schemeClr val="tx1"/>
                </a:solidFill>
                <a:latin typeface="Arial" pitchFamily="34" charset="0"/>
                <a:cs typeface="Arial" pitchFamily="34" charset="0"/>
              </a:defRPr>
            </a:lvl2pPr>
            <a:lvl3pPr marL="1102240" indent="-220447" eaLnBrk="0" hangingPunct="0">
              <a:defRPr>
                <a:solidFill>
                  <a:schemeClr val="tx1"/>
                </a:solidFill>
                <a:latin typeface="Arial" pitchFamily="34" charset="0"/>
                <a:cs typeface="Arial" pitchFamily="34" charset="0"/>
              </a:defRPr>
            </a:lvl3pPr>
            <a:lvl4pPr marL="1543135" indent="-220447" eaLnBrk="0" hangingPunct="0">
              <a:defRPr>
                <a:solidFill>
                  <a:schemeClr val="tx1"/>
                </a:solidFill>
                <a:latin typeface="Arial" pitchFamily="34" charset="0"/>
                <a:cs typeface="Arial" pitchFamily="34" charset="0"/>
              </a:defRPr>
            </a:lvl4pPr>
            <a:lvl5pPr marL="1984031" indent="-220447" eaLnBrk="0" hangingPunct="0">
              <a:defRPr>
                <a:solidFill>
                  <a:schemeClr val="tx1"/>
                </a:solidFill>
                <a:latin typeface="Arial" pitchFamily="34" charset="0"/>
                <a:cs typeface="Arial" pitchFamily="34" charset="0"/>
              </a:defRPr>
            </a:lvl5pPr>
            <a:lvl6pPr marL="2424927" indent="-220447" eaLnBrk="0" fontAlgn="base" hangingPunct="0">
              <a:spcBef>
                <a:spcPct val="0"/>
              </a:spcBef>
              <a:spcAft>
                <a:spcPct val="0"/>
              </a:spcAft>
              <a:defRPr>
                <a:solidFill>
                  <a:schemeClr val="tx1"/>
                </a:solidFill>
                <a:latin typeface="Arial" pitchFamily="34" charset="0"/>
                <a:cs typeface="Arial" pitchFamily="34" charset="0"/>
              </a:defRPr>
            </a:lvl6pPr>
            <a:lvl7pPr marL="2865823" indent="-220447" eaLnBrk="0" fontAlgn="base" hangingPunct="0">
              <a:spcBef>
                <a:spcPct val="0"/>
              </a:spcBef>
              <a:spcAft>
                <a:spcPct val="0"/>
              </a:spcAft>
              <a:defRPr>
                <a:solidFill>
                  <a:schemeClr val="tx1"/>
                </a:solidFill>
                <a:latin typeface="Arial" pitchFamily="34" charset="0"/>
                <a:cs typeface="Arial" pitchFamily="34" charset="0"/>
              </a:defRPr>
            </a:lvl7pPr>
            <a:lvl8pPr marL="3306719" indent="-220447" eaLnBrk="0" fontAlgn="base" hangingPunct="0">
              <a:spcBef>
                <a:spcPct val="0"/>
              </a:spcBef>
              <a:spcAft>
                <a:spcPct val="0"/>
              </a:spcAft>
              <a:defRPr>
                <a:solidFill>
                  <a:schemeClr val="tx1"/>
                </a:solidFill>
                <a:latin typeface="Arial" pitchFamily="34" charset="0"/>
                <a:cs typeface="Arial" pitchFamily="34" charset="0"/>
              </a:defRPr>
            </a:lvl8pPr>
            <a:lvl9pPr marL="3747615" indent="-220447"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F47C174-012A-4959-8D9B-EAB635B08854}" type="slidenum">
              <a:rPr lang="fi-FI" smtClean="0"/>
              <a:pPr eaLnBrk="1" hangingPunct="1"/>
              <a:t>18</a:t>
            </a:fld>
            <a:endParaRPr lang="fi-FI"/>
          </a:p>
        </p:txBody>
      </p:sp>
    </p:spTree>
    <p:extLst>
      <p:ext uri="{BB962C8B-B14F-4D97-AF65-F5344CB8AC3E}">
        <p14:creationId xmlns:p14="http://schemas.microsoft.com/office/powerpoint/2010/main" val="3626326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364B4A2A-B6C3-4423-87B3-B387B0B19062}" type="slidenum">
              <a:rPr lang="fi-FI" smtClean="0"/>
              <a:pPr/>
              <a:t>23</a:t>
            </a:fld>
            <a:endParaRPr lang="fi-FI"/>
          </a:p>
        </p:txBody>
      </p:sp>
    </p:spTree>
    <p:extLst>
      <p:ext uri="{BB962C8B-B14F-4D97-AF65-F5344CB8AC3E}">
        <p14:creationId xmlns:p14="http://schemas.microsoft.com/office/powerpoint/2010/main" val="3337287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24</a:t>
            </a:fld>
            <a:endParaRPr lang="fi-FI"/>
          </a:p>
        </p:txBody>
      </p:sp>
    </p:spTree>
    <p:extLst>
      <p:ext uri="{BB962C8B-B14F-4D97-AF65-F5344CB8AC3E}">
        <p14:creationId xmlns:p14="http://schemas.microsoft.com/office/powerpoint/2010/main" val="3345683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27</a:t>
            </a:fld>
            <a:endParaRPr lang="fi-FI"/>
          </a:p>
        </p:txBody>
      </p:sp>
    </p:spTree>
    <p:extLst>
      <p:ext uri="{BB962C8B-B14F-4D97-AF65-F5344CB8AC3E}">
        <p14:creationId xmlns:p14="http://schemas.microsoft.com/office/powerpoint/2010/main" val="2713365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SE"/>
          </a:p>
        </p:txBody>
      </p:sp>
      <p:sp>
        <p:nvSpPr>
          <p:cNvPr id="4" name="Dian numeron paikkamerkki 3"/>
          <p:cNvSpPr>
            <a:spLocks noGrp="1"/>
          </p:cNvSpPr>
          <p:nvPr>
            <p:ph type="sldNum" sz="quarter" idx="10"/>
          </p:nvPr>
        </p:nvSpPr>
        <p:spPr/>
        <p:txBody>
          <a:bodyPr/>
          <a:lstStyle/>
          <a:p>
            <a:fld id="{364B4A2A-B6C3-4423-87B3-B387B0B19062}" type="slidenum">
              <a:rPr lang="fi-FI" smtClean="0"/>
              <a:pPr/>
              <a:t>28</a:t>
            </a:fld>
            <a:endParaRPr lang="fi-FI"/>
          </a:p>
        </p:txBody>
      </p:sp>
    </p:spTree>
    <p:extLst>
      <p:ext uri="{BB962C8B-B14F-4D97-AF65-F5344CB8AC3E}">
        <p14:creationId xmlns:p14="http://schemas.microsoft.com/office/powerpoint/2010/main" val="2352637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p>
        </p:txBody>
      </p:sp>
      <p:sp>
        <p:nvSpPr>
          <p:cNvPr id="107524" name="Dian numeron paikkamerkki 3"/>
          <p:cNvSpPr txBox="1">
            <a:spLocks noGrp="1"/>
          </p:cNvSpPr>
          <p:nvPr/>
        </p:nvSpPr>
        <p:spPr bwMode="auto">
          <a:xfrm>
            <a:off x="3849197" y="9438902"/>
            <a:ext cx="2942700" cy="49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23" tIns="44061" rIns="88123" bIns="44061"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62A8464-EA48-493F-9042-BD11901A0C43}" type="slidenum">
              <a:rPr lang="fi-FI" sz="1100"/>
              <a:pPr algn="r" eaLnBrk="1" hangingPunct="1"/>
              <a:t>29</a:t>
            </a:fld>
            <a:endParaRPr lang="fi-FI" sz="1100"/>
          </a:p>
        </p:txBody>
      </p:sp>
    </p:spTree>
    <p:extLst>
      <p:ext uri="{BB962C8B-B14F-4D97-AF65-F5344CB8AC3E}">
        <p14:creationId xmlns:p14="http://schemas.microsoft.com/office/powerpoint/2010/main" val="1223600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Kuvassa </a:t>
            </a:r>
            <a:r>
              <a:rPr lang="fi-FI" err="1"/>
              <a:t>Last</a:t>
            </a:r>
            <a:r>
              <a:rPr lang="fi-FI"/>
              <a:t> Plannerin lista</a:t>
            </a:r>
          </a:p>
        </p:txBody>
      </p:sp>
      <p:sp>
        <p:nvSpPr>
          <p:cNvPr id="4" name="Dian numeron paikkamerkki 3"/>
          <p:cNvSpPr>
            <a:spLocks noGrp="1"/>
          </p:cNvSpPr>
          <p:nvPr>
            <p:ph type="sldNum" sz="quarter" idx="10"/>
          </p:nvPr>
        </p:nvSpPr>
        <p:spPr/>
        <p:txBody>
          <a:bodyPr/>
          <a:lstStyle/>
          <a:p>
            <a:fld id="{364B4A2A-B6C3-4423-87B3-B387B0B19062}" type="slidenum">
              <a:rPr lang="fi-FI" smtClean="0"/>
              <a:pPr/>
              <a:t>31</a:t>
            </a:fld>
            <a:endParaRPr lang="fi-FI"/>
          </a:p>
        </p:txBody>
      </p:sp>
    </p:spTree>
    <p:extLst>
      <p:ext uri="{BB962C8B-B14F-4D97-AF65-F5344CB8AC3E}">
        <p14:creationId xmlns:p14="http://schemas.microsoft.com/office/powerpoint/2010/main" val="3297505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Lisäksi työntekijät korjaavat</a:t>
            </a:r>
            <a:r>
              <a:rPr lang="fi-FI" baseline="0"/>
              <a:t> muidenkin tekemät virheet ;-)</a:t>
            </a:r>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32</a:t>
            </a:fld>
            <a:endParaRPr lang="fi-FI"/>
          </a:p>
        </p:txBody>
      </p:sp>
    </p:spTree>
    <p:extLst>
      <p:ext uri="{BB962C8B-B14F-4D97-AF65-F5344CB8AC3E}">
        <p14:creationId xmlns:p14="http://schemas.microsoft.com/office/powerpoint/2010/main" val="4179512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33</a:t>
            </a:fld>
            <a:endParaRPr lang="fi-FI"/>
          </a:p>
        </p:txBody>
      </p:sp>
    </p:spTree>
    <p:extLst>
      <p:ext uri="{BB962C8B-B14F-4D97-AF65-F5344CB8AC3E}">
        <p14:creationId xmlns:p14="http://schemas.microsoft.com/office/powerpoint/2010/main" val="3221095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fi-FI"/>
              <a:t>Konkreettisia esimerkkejä:</a:t>
            </a:r>
          </a:p>
          <a:p>
            <a:pPr>
              <a:spcAft>
                <a:spcPts val="0"/>
              </a:spcAft>
            </a:pPr>
            <a:r>
              <a:rPr lang="fi-FI"/>
              <a:t>Tiilimuuratuissa seinissä huolehditaan, ettei muurauslaasti tuki  tiilimuurauksen takana olevaa tuuletusrakoa sekä varmistetaan, että kahdella alimmalla tiilirivillä joka kolmas pystysauma on auki.</a:t>
            </a:r>
          </a:p>
          <a:p>
            <a:pPr>
              <a:spcAft>
                <a:spcPts val="0"/>
              </a:spcAft>
            </a:pPr>
            <a:r>
              <a:rPr lang="fi-FI"/>
              <a:t>Mahdollisesti kastuneet rakennuslevyt korvataan uusilla.</a:t>
            </a:r>
          </a:p>
          <a:p>
            <a:pPr>
              <a:spcAft>
                <a:spcPts val="0"/>
              </a:spcAft>
            </a:pPr>
            <a:r>
              <a:rPr lang="fi-FI"/>
              <a:t>Tuulensuojavillalevyt asennetaan tiiviisti ja limitetään kerroksittain.</a:t>
            </a:r>
          </a:p>
          <a:p>
            <a:pPr>
              <a:spcAft>
                <a:spcPts val="0"/>
              </a:spcAft>
            </a:pPr>
            <a:r>
              <a:rPr lang="fi-FI"/>
              <a:t>Vesipellitysten kallistukset ja saumojen kittaukset huolella,  jottei viistosade pääse tunkeutumaan rakenteisiin.</a:t>
            </a:r>
          </a:p>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3</a:t>
            </a:fld>
            <a:endParaRPr lang="fi-FI"/>
          </a:p>
        </p:txBody>
      </p:sp>
    </p:spTree>
    <p:extLst>
      <p:ext uri="{BB962C8B-B14F-4D97-AF65-F5344CB8AC3E}">
        <p14:creationId xmlns:p14="http://schemas.microsoft.com/office/powerpoint/2010/main" val="2152539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Pyydetään listaamaan 3 plus-</a:t>
            </a:r>
            <a:r>
              <a:rPr lang="fi-FI" baseline="0"/>
              <a:t> ja miinuskohtaa. </a:t>
            </a:r>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34</a:t>
            </a:fld>
            <a:endParaRPr lang="fi-FI"/>
          </a:p>
        </p:txBody>
      </p:sp>
    </p:spTree>
    <p:extLst>
      <p:ext uri="{BB962C8B-B14F-4D97-AF65-F5344CB8AC3E}">
        <p14:creationId xmlns:p14="http://schemas.microsoft.com/office/powerpoint/2010/main" val="2616924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Oikeat työjärjestykset, hitaasti kiiruhtaen</a:t>
            </a:r>
          </a:p>
          <a:p>
            <a:r>
              <a:rPr lang="fi-FI"/>
              <a:t>Pirstaleisuus, alihankintaketjut, </a:t>
            </a:r>
          </a:p>
          <a:p>
            <a:r>
              <a:rPr lang="fi-FI"/>
              <a:t>Erikoistuminen kuitenkin välttämätöntä</a:t>
            </a:r>
          </a:p>
          <a:p>
            <a:r>
              <a:rPr lang="fi-FI"/>
              <a:t>Älä tee sitä mitä et osaa</a:t>
            </a:r>
          </a:p>
          <a:p>
            <a:endParaRPr lang="fi-FI"/>
          </a:p>
        </p:txBody>
      </p:sp>
      <p:sp>
        <p:nvSpPr>
          <p:cNvPr id="4" name="Dian numeron paikkamerkki 3"/>
          <p:cNvSpPr>
            <a:spLocks noGrp="1"/>
          </p:cNvSpPr>
          <p:nvPr>
            <p:ph type="sldNum" sz="quarter" idx="5"/>
          </p:nvPr>
        </p:nvSpPr>
        <p:spPr/>
        <p:txBody>
          <a:bodyPr/>
          <a:lstStyle/>
          <a:p>
            <a:fld id="{364B4A2A-B6C3-4423-87B3-B387B0B19062}" type="slidenum">
              <a:rPr lang="fi-FI" smtClean="0"/>
              <a:pPr/>
              <a:t>36</a:t>
            </a:fld>
            <a:endParaRPr lang="fi-FI"/>
          </a:p>
        </p:txBody>
      </p:sp>
    </p:spTree>
    <p:extLst>
      <p:ext uri="{BB962C8B-B14F-4D97-AF65-F5344CB8AC3E}">
        <p14:creationId xmlns:p14="http://schemas.microsoft.com/office/powerpoint/2010/main" val="3610991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364B4A2A-B6C3-4423-87B3-B387B0B19062}" type="slidenum">
              <a:rPr lang="fi-FI" smtClean="0"/>
              <a:pPr/>
              <a:t>38</a:t>
            </a:fld>
            <a:endParaRPr lang="fi-FI"/>
          </a:p>
        </p:txBody>
      </p:sp>
    </p:spTree>
    <p:extLst>
      <p:ext uri="{BB962C8B-B14F-4D97-AF65-F5344CB8AC3E}">
        <p14:creationId xmlns:p14="http://schemas.microsoft.com/office/powerpoint/2010/main" val="3757778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364B4A2A-B6C3-4423-87B3-B387B0B19062}" type="slidenum">
              <a:rPr lang="fi-FI" smtClean="0"/>
              <a:pPr/>
              <a:t>40</a:t>
            </a:fld>
            <a:endParaRPr lang="fi-FI"/>
          </a:p>
        </p:txBody>
      </p:sp>
    </p:spTree>
    <p:extLst>
      <p:ext uri="{BB962C8B-B14F-4D97-AF65-F5344CB8AC3E}">
        <p14:creationId xmlns:p14="http://schemas.microsoft.com/office/powerpoint/2010/main" val="3082524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364B4A2A-B6C3-4423-87B3-B387B0B19062}" type="slidenum">
              <a:rPr lang="fi-FI" smtClean="0"/>
              <a:pPr/>
              <a:t>5</a:t>
            </a:fld>
            <a:endParaRPr lang="fi-FI"/>
          </a:p>
        </p:txBody>
      </p:sp>
    </p:spTree>
    <p:extLst>
      <p:ext uri="{BB962C8B-B14F-4D97-AF65-F5344CB8AC3E}">
        <p14:creationId xmlns:p14="http://schemas.microsoft.com/office/powerpoint/2010/main" val="423886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Seuraavissa kalvoissa vastauksia</a:t>
            </a:r>
          </a:p>
        </p:txBody>
      </p:sp>
      <p:sp>
        <p:nvSpPr>
          <p:cNvPr id="4" name="Dian numeron paikkamerkki 3"/>
          <p:cNvSpPr>
            <a:spLocks noGrp="1"/>
          </p:cNvSpPr>
          <p:nvPr>
            <p:ph type="sldNum" sz="quarter" idx="5"/>
          </p:nvPr>
        </p:nvSpPr>
        <p:spPr/>
        <p:txBody>
          <a:bodyPr/>
          <a:lstStyle/>
          <a:p>
            <a:fld id="{364B4A2A-B6C3-4423-87B3-B387B0B19062}" type="slidenum">
              <a:rPr lang="fi-FI" smtClean="0"/>
              <a:pPr/>
              <a:t>6</a:t>
            </a:fld>
            <a:endParaRPr lang="fi-FI"/>
          </a:p>
        </p:txBody>
      </p:sp>
    </p:spTree>
    <p:extLst>
      <p:ext uri="{BB962C8B-B14F-4D97-AF65-F5344CB8AC3E}">
        <p14:creationId xmlns:p14="http://schemas.microsoft.com/office/powerpoint/2010/main" val="2708988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7</a:t>
            </a:fld>
            <a:endParaRPr lang="fi-FI"/>
          </a:p>
        </p:txBody>
      </p:sp>
    </p:spTree>
    <p:extLst>
      <p:ext uri="{BB962C8B-B14F-4D97-AF65-F5344CB8AC3E}">
        <p14:creationId xmlns:p14="http://schemas.microsoft.com/office/powerpoint/2010/main" val="3048513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Alakattokuvat</a:t>
            </a:r>
          </a:p>
          <a:p>
            <a:r>
              <a:rPr lang="fi-FI" err="1"/>
              <a:t>Tate</a:t>
            </a:r>
            <a:r>
              <a:rPr lang="fi-FI"/>
              <a:t>/sähköasennukset kokoustiloissa, luokissa,….,käytävillä</a:t>
            </a:r>
          </a:p>
        </p:txBody>
      </p:sp>
      <p:sp>
        <p:nvSpPr>
          <p:cNvPr id="4" name="Dian numeron paikkamerkki 3"/>
          <p:cNvSpPr>
            <a:spLocks noGrp="1"/>
          </p:cNvSpPr>
          <p:nvPr>
            <p:ph type="sldNum" sz="quarter" idx="5"/>
          </p:nvPr>
        </p:nvSpPr>
        <p:spPr/>
        <p:txBody>
          <a:bodyPr/>
          <a:lstStyle/>
          <a:p>
            <a:fld id="{364B4A2A-B6C3-4423-87B3-B387B0B19062}" type="slidenum">
              <a:rPr lang="fi-FI" smtClean="0"/>
              <a:pPr/>
              <a:t>10</a:t>
            </a:fld>
            <a:endParaRPr lang="fi-FI"/>
          </a:p>
        </p:txBody>
      </p:sp>
    </p:spTree>
    <p:extLst>
      <p:ext uri="{BB962C8B-B14F-4D97-AF65-F5344CB8AC3E}">
        <p14:creationId xmlns:p14="http://schemas.microsoft.com/office/powerpoint/2010/main" val="3119019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Älä tee sudelle häntää</a:t>
            </a:r>
            <a:r>
              <a:rPr lang="fi-FI" baseline="0"/>
              <a:t> = työ tehdään kelvottomalle pohjalle eli edellinen työvaihe ovat susi, jolloin lopputuloksin on susi</a:t>
            </a:r>
          </a:p>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11</a:t>
            </a:fld>
            <a:endParaRPr lang="fi-FI"/>
          </a:p>
        </p:txBody>
      </p:sp>
    </p:spTree>
    <p:extLst>
      <p:ext uri="{BB962C8B-B14F-4D97-AF65-F5344CB8AC3E}">
        <p14:creationId xmlns:p14="http://schemas.microsoft.com/office/powerpoint/2010/main" val="454165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364B4A2A-B6C3-4423-87B3-B387B0B19062}" type="slidenum">
              <a:rPr lang="fi-FI" smtClean="0"/>
              <a:pPr/>
              <a:t>15</a:t>
            </a:fld>
            <a:endParaRPr lang="fi-FI"/>
          </a:p>
        </p:txBody>
      </p:sp>
    </p:spTree>
    <p:extLst>
      <p:ext uri="{BB962C8B-B14F-4D97-AF65-F5344CB8AC3E}">
        <p14:creationId xmlns:p14="http://schemas.microsoft.com/office/powerpoint/2010/main" val="3054611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Asentajat mukaan mittauksiin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a:t>Vaatimukset: suunnitelmat, sopimukset, RYL, RT-kortti,…</a:t>
            </a:r>
          </a:p>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16</a:t>
            </a:fld>
            <a:endParaRPr lang="fi-FI"/>
          </a:p>
        </p:txBody>
      </p:sp>
    </p:spTree>
    <p:extLst>
      <p:ext uri="{BB962C8B-B14F-4D97-AF65-F5344CB8AC3E}">
        <p14:creationId xmlns:p14="http://schemas.microsoft.com/office/powerpoint/2010/main" val="192053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finland.buildupskills.eu/" TargetMode="External"/><Relationship Id="rId2" Type="http://schemas.openxmlformats.org/officeDocument/2006/relationships/hyperlink" Target="http://motiva.fi/buildupskills" TargetMode="Externa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finland.buildupskills.eu/" TargetMode="External"/><Relationship Id="rId2" Type="http://schemas.openxmlformats.org/officeDocument/2006/relationships/hyperlink" Target="http://motiva.fi/buildupskills"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53332" y="6165304"/>
            <a:ext cx="2622356" cy="504000"/>
          </a:xfrm>
          <a:prstGeom prst="rect">
            <a:avLst/>
          </a:prstGeom>
        </p:spPr>
      </p:pic>
      <p:sp>
        <p:nvSpPr>
          <p:cNvPr id="2" name="Title 1"/>
          <p:cNvSpPr>
            <a:spLocks noGrp="1"/>
          </p:cNvSpPr>
          <p:nvPr>
            <p:ph type="ctrTitle"/>
          </p:nvPr>
        </p:nvSpPr>
        <p:spPr>
          <a:xfrm>
            <a:off x="468313" y="3573016"/>
            <a:ext cx="8207375" cy="1656184"/>
          </a:xfrm>
        </p:spPr>
        <p:txBody>
          <a:bodyPr/>
          <a:lstStyle>
            <a:lvl1pPr algn="ctr">
              <a:defRPr/>
            </a:lvl1pPr>
          </a:lstStyle>
          <a:p>
            <a:r>
              <a:rPr lang="fi-FI"/>
              <a:t>Muokkaa ots. perustyyl. napsautt.</a:t>
            </a:r>
          </a:p>
        </p:txBody>
      </p:sp>
    </p:spTree>
    <p:extLst>
      <p:ext uri="{BB962C8B-B14F-4D97-AF65-F5344CB8AC3E}">
        <p14:creationId xmlns:p14="http://schemas.microsoft.com/office/powerpoint/2010/main" val="2197585419"/>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9" name="Sisällön paikkamerkki 8"/>
          <p:cNvSpPr>
            <a:spLocks noGrp="1"/>
          </p:cNvSpPr>
          <p:nvPr>
            <p:ph sz="quarter" idx="11"/>
          </p:nvPr>
        </p:nvSpPr>
        <p:spPr>
          <a:xfrm>
            <a:off x="900114" y="1484784"/>
            <a:ext cx="3707221" cy="445246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Sisällön paikkamerkki 10"/>
          <p:cNvSpPr>
            <a:spLocks noGrp="1"/>
          </p:cNvSpPr>
          <p:nvPr>
            <p:ph sz="quarter" idx="12"/>
          </p:nvPr>
        </p:nvSpPr>
        <p:spPr>
          <a:xfrm>
            <a:off x="5003801" y="1484784"/>
            <a:ext cx="3708808" cy="445246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4256053540"/>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p>
        </p:txBody>
      </p:sp>
      <p:sp>
        <p:nvSpPr>
          <p:cNvPr id="3" name="Content Placeholder 2"/>
          <p:cNvSpPr>
            <a:spLocks noGrp="1"/>
          </p:cNvSpPr>
          <p:nvPr>
            <p:ph idx="1"/>
          </p:nvPr>
        </p:nvSpPr>
        <p:spPr>
          <a:xfrm>
            <a:off x="446088" y="1484784"/>
            <a:ext cx="8229600" cy="455831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684046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200" y="5229200"/>
            <a:ext cx="3356191" cy="645038"/>
          </a:xfrm>
          <a:prstGeom prst="rect">
            <a:avLst/>
          </a:prstGeom>
        </p:spPr>
      </p:pic>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763411504"/>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3915043973"/>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2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pic>
        <p:nvPicPr>
          <p:cNvPr id="7" name="Picture 6">
            <a:extLst>
              <a:ext uri="{FF2B5EF4-FFF2-40B4-BE49-F238E27FC236}">
                <a16:creationId xmlns:a16="http://schemas.microsoft.com/office/drawing/2014/main" id="{6547583D-8460-4D08-A104-66042EDEDB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8626" y="5464430"/>
            <a:ext cx="1867062" cy="579170"/>
          </a:xfrm>
          <a:prstGeom prst="rect">
            <a:avLst/>
          </a:prstGeom>
        </p:spPr>
      </p:pic>
      <p:sp>
        <p:nvSpPr>
          <p:cNvPr id="2" name="Title 1"/>
          <p:cNvSpPr>
            <a:spLocks noGrp="1"/>
          </p:cNvSpPr>
          <p:nvPr>
            <p:ph type="ctrTitle"/>
          </p:nvPr>
        </p:nvSpPr>
        <p:spPr>
          <a:xfrm>
            <a:off x="468313" y="3904488"/>
            <a:ext cx="5475287" cy="2549840"/>
          </a:xfrm>
        </p:spPr>
        <p:txBody>
          <a:bodyPr/>
          <a:lstStyle>
            <a:lvl1pPr algn="l">
              <a:defRPr/>
            </a:lvl1pPr>
          </a:lstStyle>
          <a:p>
            <a:r>
              <a:rPr lang="en-US"/>
              <a:t>Click to edit Master title style</a:t>
            </a:r>
            <a:endParaRPr lang="fi-FI" dirty="0"/>
          </a:p>
        </p:txBody>
      </p:sp>
    </p:spTree>
    <p:extLst>
      <p:ext uri="{BB962C8B-B14F-4D97-AF65-F5344CB8AC3E}">
        <p14:creationId xmlns:p14="http://schemas.microsoft.com/office/powerpoint/2010/main" val="3197924383"/>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3">
            <a:extLst>
              <a:ext uri="{FF2B5EF4-FFF2-40B4-BE49-F238E27FC236}">
                <a16:creationId xmlns:a16="http://schemas.microsoft.com/office/drawing/2014/main" id="{216453A7-EA22-44AE-8A22-336F192AEAA8}"/>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E7A4A1D1-8494-43E1-9F72-46FA982F5089}"/>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7" name="Slide Number Placeholder 5">
            <a:extLst>
              <a:ext uri="{FF2B5EF4-FFF2-40B4-BE49-F238E27FC236}">
                <a16:creationId xmlns:a16="http://schemas.microsoft.com/office/drawing/2014/main" id="{DBCEAED3-40E3-4F9A-BD09-E32AB3DC73D7}"/>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141132739"/>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8E252FA-163D-4E16-AC54-7869E350AE05}"/>
              </a:ext>
            </a:extLst>
          </p:cNvPr>
          <p:cNvGrpSpPr/>
          <p:nvPr/>
        </p:nvGrpSpPr>
        <p:grpSpPr>
          <a:xfrm>
            <a:off x="0" y="-3175"/>
            <a:ext cx="2711450" cy="6861176"/>
            <a:chOff x="0" y="-3175"/>
            <a:chExt cx="2711450" cy="6861176"/>
          </a:xfrm>
        </p:grpSpPr>
        <p:sp>
          <p:nvSpPr>
            <p:cNvPr id="23" name="Freeform 6">
              <a:extLst>
                <a:ext uri="{FF2B5EF4-FFF2-40B4-BE49-F238E27FC236}">
                  <a16:creationId xmlns:a16="http://schemas.microsoft.com/office/drawing/2014/main" id="{827621CC-CD25-4E53-B707-557BC366B61D}"/>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7">
              <a:extLst>
                <a:ext uri="{FF2B5EF4-FFF2-40B4-BE49-F238E27FC236}">
                  <a16:creationId xmlns:a16="http://schemas.microsoft.com/office/drawing/2014/main" id="{35472717-C820-426B-AD8F-7A4ACBA9C829}"/>
                </a:ext>
              </a:extLst>
            </p:cNvPr>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8">
              <a:extLst>
                <a:ext uri="{FF2B5EF4-FFF2-40B4-BE49-F238E27FC236}">
                  <a16:creationId xmlns:a16="http://schemas.microsoft.com/office/drawing/2014/main" id="{0C55BF30-4FCA-4314-8B5A-F466CA0AA6A7}"/>
                </a:ext>
              </a:extLst>
            </p:cNvPr>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9">
              <a:extLst>
                <a:ext uri="{FF2B5EF4-FFF2-40B4-BE49-F238E27FC236}">
                  <a16:creationId xmlns:a16="http://schemas.microsoft.com/office/drawing/2014/main" id="{058FDEC6-DA06-4AF3-AC98-46F1D59ED9D5}"/>
                </a:ext>
              </a:extLst>
            </p:cNvPr>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en-US"/>
              <a:t>Click to edit Master title style</a:t>
            </a:r>
            <a:endParaRPr lang="fi-FI"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599" y="548680"/>
            <a:ext cx="4870089" cy="936000"/>
          </a:xfrm>
          <a:prstGeom prst="rect">
            <a:avLst/>
          </a:prstGeom>
        </p:spPr>
      </p:pic>
      <p:sp>
        <p:nvSpPr>
          <p:cNvPr id="27" name="Date Placeholder 3">
            <a:extLst>
              <a:ext uri="{FF2B5EF4-FFF2-40B4-BE49-F238E27FC236}">
                <a16:creationId xmlns:a16="http://schemas.microsoft.com/office/drawing/2014/main" id="{DC0E1EDF-FA5A-496C-B8DA-6365962399F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28" name="Footer Placeholder 4">
            <a:extLst>
              <a:ext uri="{FF2B5EF4-FFF2-40B4-BE49-F238E27FC236}">
                <a16:creationId xmlns:a16="http://schemas.microsoft.com/office/drawing/2014/main" id="{BD26D6E5-E51C-4E6C-9A19-6750E324244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29" name="Slide Number Placeholder 5">
            <a:extLst>
              <a:ext uri="{FF2B5EF4-FFF2-40B4-BE49-F238E27FC236}">
                <a16:creationId xmlns:a16="http://schemas.microsoft.com/office/drawing/2014/main" id="{962B3CBE-DD10-4F7C-AF9B-D3762F158C5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361740332"/>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4648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364181F4-908C-4E12-A8AE-CB1952FD11D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19CE9C56-984B-4A52-922F-3E1B7E375A21}"/>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2D87BC5F-FC6E-48AD-8140-ADA9AD7A84F5}"/>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4278225129"/>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773237"/>
            <a:ext cx="4040188"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76475"/>
            <a:ext cx="4040188"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4645025" y="1773237"/>
            <a:ext cx="4041775"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76475"/>
            <a:ext cx="4041775"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ate Placeholder 3">
            <a:extLst>
              <a:ext uri="{FF2B5EF4-FFF2-40B4-BE49-F238E27FC236}">
                <a16:creationId xmlns:a16="http://schemas.microsoft.com/office/drawing/2014/main" id="{141CCB3E-0118-45FD-BB8A-A7B5321B584B}"/>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68B583DD-1F7B-4873-8DD3-4A081F6E6F21}"/>
              </a:ext>
            </a:extLst>
          </p:cNvPr>
          <p:cNvSpPr>
            <a:spLocks noGrp="1"/>
          </p:cNvSpPr>
          <p:nvPr>
            <p:ph type="ftr" sz="quarter" idx="11"/>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10" name="Slide Number Placeholder 5">
            <a:extLst>
              <a:ext uri="{FF2B5EF4-FFF2-40B4-BE49-F238E27FC236}">
                <a16:creationId xmlns:a16="http://schemas.microsoft.com/office/drawing/2014/main" id="{07CF9A67-7BD7-4836-AD0B-31F41116248A}"/>
              </a:ext>
            </a:extLst>
          </p:cNvPr>
          <p:cNvSpPr>
            <a:spLocks noGrp="1"/>
          </p:cNvSpPr>
          <p:nvPr>
            <p:ph type="sldNum" sz="quarter" idx="12"/>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861950824"/>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Vaihtoehtoinen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4" name="Content Placeholder 3"/>
          <p:cNvSpPr>
            <a:spLocks noGrp="1"/>
          </p:cNvSpPr>
          <p:nvPr>
            <p:ph sz="half" idx="2"/>
          </p:nvPr>
        </p:nvSpPr>
        <p:spPr>
          <a:xfrm>
            <a:off x="457200" y="1773239"/>
            <a:ext cx="8218488" cy="4032250"/>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D8D5815C-C552-4E7B-8A83-6F40A1D7260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C2C2324B-AC2D-417E-A64A-FE6CF5FEA2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33DEB30C-4890-4ED6-9252-B9A27BB9938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876573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283635"/>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4" name="Content Placeholder 3"/>
          <p:cNvSpPr>
            <a:spLocks noGrp="1"/>
          </p:cNvSpPr>
          <p:nvPr>
            <p:ph sz="half" idx="2"/>
          </p:nvPr>
        </p:nvSpPr>
        <p:spPr>
          <a:xfrm>
            <a:off x="5580112" y="1773239"/>
            <a:ext cx="3106687"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8"/>
          <p:cNvSpPr>
            <a:spLocks noGrp="1"/>
          </p:cNvSpPr>
          <p:nvPr>
            <p:ph type="pic" sz="quarter" idx="13"/>
          </p:nvPr>
        </p:nvSpPr>
        <p:spPr>
          <a:xfrm>
            <a:off x="468313" y="1773238"/>
            <a:ext cx="4895775" cy="4032250"/>
          </a:xfrm>
        </p:spPr>
        <p:txBody>
          <a:bodyPr/>
          <a:lstStyle>
            <a:lvl1pPr marL="0" indent="0">
              <a:buFontTx/>
              <a:buNone/>
              <a:defRPr/>
            </a:lvl1pPr>
          </a:lstStyle>
          <a:p>
            <a:r>
              <a:rPr lang="en-US"/>
              <a:t>Click icon to add picture</a:t>
            </a:r>
            <a:endParaRPr lang="fi-FI"/>
          </a:p>
        </p:txBody>
      </p:sp>
      <p:sp>
        <p:nvSpPr>
          <p:cNvPr id="6" name="Date Placeholder 3">
            <a:extLst>
              <a:ext uri="{FF2B5EF4-FFF2-40B4-BE49-F238E27FC236}">
                <a16:creationId xmlns:a16="http://schemas.microsoft.com/office/drawing/2014/main" id="{54700147-F29A-4B61-BD96-4E3B4942BDE2}"/>
              </a:ext>
            </a:extLst>
          </p:cNvPr>
          <p:cNvSpPr>
            <a:spLocks noGrp="1"/>
          </p:cNvSpPr>
          <p:nvPr>
            <p:ph type="dt" sz="half" idx="14"/>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9BD9C986-707B-46E8-B856-EF39D688D39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327A4F35-CC0E-4D72-8B02-E25EBAC1CD0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84106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0BCA36BC-2C14-4F0F-BD7D-3C80F2FD15CA}"/>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a:extLst>
              <a:ext uri="{FF2B5EF4-FFF2-40B4-BE49-F238E27FC236}">
                <a16:creationId xmlns:a16="http://schemas.microsoft.com/office/drawing/2014/main" id="{C90EF67C-CB27-4B61-AE97-C118D6663497}"/>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6" name="Slide Number Placeholder 5">
            <a:extLst>
              <a:ext uri="{FF2B5EF4-FFF2-40B4-BE49-F238E27FC236}">
                <a16:creationId xmlns:a16="http://schemas.microsoft.com/office/drawing/2014/main" id="{42DDD66A-87FB-480F-8397-E755A2678CE2}"/>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486045941"/>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2381B06A-5127-4644-872D-9F168007983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4" name="Footer Placeholder 4">
            <a:extLst>
              <a:ext uri="{FF2B5EF4-FFF2-40B4-BE49-F238E27FC236}">
                <a16:creationId xmlns:a16="http://schemas.microsoft.com/office/drawing/2014/main" id="{0294CCD4-D25E-43FE-AFCD-A564B1AB1F84}"/>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5" name="Slide Number Placeholder 5">
            <a:extLst>
              <a:ext uri="{FF2B5EF4-FFF2-40B4-BE49-F238E27FC236}">
                <a16:creationId xmlns:a16="http://schemas.microsoft.com/office/drawing/2014/main" id="{E347A6B5-F540-4FF0-AF1A-C25977E5C888}"/>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624890456"/>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Yhteystied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dirty="0"/>
          </a:p>
        </p:txBody>
      </p:sp>
      <p:sp>
        <p:nvSpPr>
          <p:cNvPr id="4" name="Content Placeholder 3"/>
          <p:cNvSpPr>
            <a:spLocks noGrp="1"/>
          </p:cNvSpPr>
          <p:nvPr>
            <p:ph sz="half" idx="2"/>
          </p:nvPr>
        </p:nvSpPr>
        <p:spPr>
          <a:xfrm>
            <a:off x="457200" y="1773239"/>
            <a:ext cx="8218488" cy="3239937"/>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 name="TextBox 2">
            <a:hlinkClick r:id="rId2"/>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5" name="TextBox 4">
            <a:hlinkClick r:id="rId2"/>
            <a:extLst>
              <a:ext uri="{FF2B5EF4-FFF2-40B4-BE49-F238E27FC236}">
                <a16:creationId xmlns:a16="http://schemas.microsoft.com/office/drawing/2014/main" id="{CC049C2B-C33A-4B6B-B964-AD1B9E9DC585}"/>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8" name="Date Placeholder 3">
            <a:extLst>
              <a:ext uri="{FF2B5EF4-FFF2-40B4-BE49-F238E27FC236}">
                <a16:creationId xmlns:a16="http://schemas.microsoft.com/office/drawing/2014/main" id="{F88F62A8-EF71-4D07-A69A-E3D67397F7C3}"/>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71DA6D70-0068-4E0D-89FE-A0DB79DEFE06}"/>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10" name="Slide Number Placeholder 5">
            <a:extLst>
              <a:ext uri="{FF2B5EF4-FFF2-40B4-BE49-F238E27FC236}">
                <a16:creationId xmlns:a16="http://schemas.microsoft.com/office/drawing/2014/main" id="{5BB84737-A899-4870-8DDD-1DE4E2186E4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
        <p:nvSpPr>
          <p:cNvPr id="11" name="TextBox 2">
            <a:hlinkClick r:id="rId2"/>
            <a:extLst>
              <a:ext uri="{FF2B5EF4-FFF2-40B4-BE49-F238E27FC236}">
                <a16:creationId xmlns:a16="http://schemas.microsoft.com/office/drawing/2014/main" id="{27985E7E-C9D3-4E6B-9F96-2EDDA95DA226}"/>
              </a:ext>
            </a:extLst>
          </p:cNvPr>
          <p:cNvSpPr txBox="1"/>
          <p:nvPr userDrawn="1"/>
        </p:nvSpPr>
        <p:spPr>
          <a:xfrm>
            <a:off x="468313" y="5013176"/>
            <a:ext cx="3226845" cy="369332"/>
          </a:xfrm>
          <a:prstGeom prst="rect">
            <a:avLst/>
          </a:prstGeom>
          <a:noFill/>
        </p:spPr>
        <p:txBody>
          <a:bodyPr wrap="none" lIns="0" tIns="0" rIns="0" bIns="0" rtlCol="0">
            <a:spAutoFit/>
          </a:bodyPr>
          <a:lstStyle/>
          <a:p>
            <a:r>
              <a:rPr lang="fi-FI" sz="2400" b="1" i="1"/>
              <a:t>motiva.fi/buildupskills</a:t>
            </a:r>
          </a:p>
        </p:txBody>
      </p:sp>
      <p:sp>
        <p:nvSpPr>
          <p:cNvPr id="12" name="TextBox 9">
            <a:hlinkClick r:id="rId3"/>
            <a:extLst>
              <a:ext uri="{FF2B5EF4-FFF2-40B4-BE49-F238E27FC236}">
                <a16:creationId xmlns:a16="http://schemas.microsoft.com/office/drawing/2014/main" id="{644B6798-4DDE-4870-A239-0C8FEBD20427}"/>
              </a:ext>
            </a:extLst>
          </p:cNvPr>
          <p:cNvSpPr txBox="1"/>
          <p:nvPr userDrawn="1"/>
        </p:nvSpPr>
        <p:spPr>
          <a:xfrm>
            <a:off x="468313" y="5414422"/>
            <a:ext cx="3412794" cy="369332"/>
          </a:xfrm>
          <a:prstGeom prst="rect">
            <a:avLst/>
          </a:prstGeom>
          <a:noFill/>
        </p:spPr>
        <p:txBody>
          <a:bodyPr wrap="none" lIns="0" tIns="0" rIns="0" bIns="0" rtlCol="0">
            <a:spAutoFit/>
          </a:bodyPr>
          <a:lstStyle/>
          <a:p>
            <a:r>
              <a:rPr lang="fi-FI" sz="2400" b="1" i="1"/>
              <a:t>finland.buildupskills.eu</a:t>
            </a:r>
          </a:p>
        </p:txBody>
      </p:sp>
    </p:spTree>
    <p:extLst>
      <p:ext uri="{BB962C8B-B14F-4D97-AF65-F5344CB8AC3E}">
        <p14:creationId xmlns:p14="http://schemas.microsoft.com/office/powerpoint/2010/main" val="3286048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
        <p:nvSpPr>
          <p:cNvPr id="5" name="Date Placeholder 3">
            <a:extLst>
              <a:ext uri="{FF2B5EF4-FFF2-40B4-BE49-F238E27FC236}">
                <a16:creationId xmlns:a16="http://schemas.microsoft.com/office/drawing/2014/main" id="{D9019A32-EC96-481B-977C-E7B285070EA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8C6D4DDE-7FAC-4B1C-A70F-B1EA99556618}"/>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7" name="Slide Number Placeholder 5">
            <a:extLst>
              <a:ext uri="{FF2B5EF4-FFF2-40B4-BE49-F238E27FC236}">
                <a16:creationId xmlns:a16="http://schemas.microsoft.com/office/drawing/2014/main" id="{8D46E978-F659-4113-91F8-6593A78B7C0D}"/>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569164217"/>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dirty="0"/>
          </a:p>
        </p:txBody>
      </p:sp>
      <p:sp>
        <p:nvSpPr>
          <p:cNvPr id="9" name="Sisällön paikkamerkki 8"/>
          <p:cNvSpPr>
            <a:spLocks noGrp="1"/>
          </p:cNvSpPr>
          <p:nvPr>
            <p:ph sz="quarter" idx="11"/>
          </p:nvPr>
        </p:nvSpPr>
        <p:spPr>
          <a:xfrm>
            <a:off x="900114" y="1593850"/>
            <a:ext cx="3707221"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Sisällön paikkamerkki 10"/>
          <p:cNvSpPr>
            <a:spLocks noGrp="1"/>
          </p:cNvSpPr>
          <p:nvPr>
            <p:ph sz="quarter" idx="12"/>
          </p:nvPr>
        </p:nvSpPr>
        <p:spPr>
          <a:xfrm>
            <a:off x="5003801" y="1593850"/>
            <a:ext cx="3708808"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FD8B4A19-B20C-4494-9F6D-BE9A672FB3E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7942C5BF-06EF-4A0C-8A05-402FBFB354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F1912BB5-E851-42DB-AE00-3F27875F2623}"/>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704982353"/>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fi-FI"/>
              <a:t>Muokkaa ots. perustyyl. napsautt.</a:t>
            </a:r>
          </a:p>
        </p:txBody>
      </p:sp>
    </p:spTree>
    <p:extLst>
      <p:ext uri="{BB962C8B-B14F-4D97-AF65-F5344CB8AC3E}">
        <p14:creationId xmlns:p14="http://schemas.microsoft.com/office/powerpoint/2010/main" val="1172455744"/>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Osan ylätunniste">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8E252FA-163D-4E16-AC54-7869E350AE05}"/>
              </a:ext>
            </a:extLst>
          </p:cNvPr>
          <p:cNvGrpSpPr/>
          <p:nvPr/>
        </p:nvGrpSpPr>
        <p:grpSpPr>
          <a:xfrm>
            <a:off x="0" y="-3175"/>
            <a:ext cx="2711450" cy="6861176"/>
            <a:chOff x="0" y="-3175"/>
            <a:chExt cx="2711450" cy="6861176"/>
          </a:xfrm>
        </p:grpSpPr>
        <p:sp>
          <p:nvSpPr>
            <p:cNvPr id="23" name="Freeform 6">
              <a:extLst>
                <a:ext uri="{FF2B5EF4-FFF2-40B4-BE49-F238E27FC236}">
                  <a16:creationId xmlns:a16="http://schemas.microsoft.com/office/drawing/2014/main" id="{827621CC-CD25-4E53-B707-557BC366B61D}"/>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7">
              <a:extLst>
                <a:ext uri="{FF2B5EF4-FFF2-40B4-BE49-F238E27FC236}">
                  <a16:creationId xmlns:a16="http://schemas.microsoft.com/office/drawing/2014/main" id="{35472717-C820-426B-AD8F-7A4ACBA9C829}"/>
                </a:ext>
              </a:extLst>
            </p:cNvPr>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8">
              <a:extLst>
                <a:ext uri="{FF2B5EF4-FFF2-40B4-BE49-F238E27FC236}">
                  <a16:creationId xmlns:a16="http://schemas.microsoft.com/office/drawing/2014/main" id="{0C55BF30-4FCA-4314-8B5A-F466CA0AA6A7}"/>
                </a:ext>
              </a:extLst>
            </p:cNvPr>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9">
              <a:extLst>
                <a:ext uri="{FF2B5EF4-FFF2-40B4-BE49-F238E27FC236}">
                  <a16:creationId xmlns:a16="http://schemas.microsoft.com/office/drawing/2014/main" id="{058FDEC6-DA06-4AF3-AC98-46F1D59ED9D5}"/>
                </a:ext>
              </a:extLst>
            </p:cNvPr>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fi-FI"/>
              <a:t>Muokkaa ots. perustyyl. napsautt.</a:t>
            </a: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05599" y="548680"/>
            <a:ext cx="4870089" cy="936000"/>
          </a:xfrm>
          <a:prstGeom prst="rect">
            <a:avLst/>
          </a:prstGeom>
        </p:spPr>
      </p:pic>
    </p:spTree>
    <p:extLst>
      <p:ext uri="{BB962C8B-B14F-4D97-AF65-F5344CB8AC3E}">
        <p14:creationId xmlns:p14="http://schemas.microsoft.com/office/powerpoint/2010/main" val="2007951400"/>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p>
        </p:txBody>
      </p:sp>
      <p:sp>
        <p:nvSpPr>
          <p:cNvPr id="3" name="Content Placeholder 2"/>
          <p:cNvSpPr>
            <a:spLocks noGrp="1"/>
          </p:cNvSpPr>
          <p:nvPr>
            <p:ph sz="half" idx="1"/>
          </p:nvPr>
        </p:nvSpPr>
        <p:spPr>
          <a:xfrm>
            <a:off x="457200" y="1484784"/>
            <a:ext cx="4038600" cy="4464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Content Placeholder 3"/>
          <p:cNvSpPr>
            <a:spLocks noGrp="1"/>
          </p:cNvSpPr>
          <p:nvPr>
            <p:ph sz="half" idx="2"/>
          </p:nvPr>
        </p:nvSpPr>
        <p:spPr>
          <a:xfrm>
            <a:off x="4648200" y="1484784"/>
            <a:ext cx="4038600" cy="4464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890475033"/>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aihtoehtoinen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p>
        </p:txBody>
      </p:sp>
      <p:sp>
        <p:nvSpPr>
          <p:cNvPr id="4" name="Content Placeholder 3"/>
          <p:cNvSpPr>
            <a:spLocks noGrp="1"/>
          </p:cNvSpPr>
          <p:nvPr>
            <p:ph sz="half" idx="2"/>
          </p:nvPr>
        </p:nvSpPr>
        <p:spPr>
          <a:xfrm>
            <a:off x="457200" y="1412776"/>
            <a:ext cx="8218488" cy="4608512"/>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965819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p>
        </p:txBody>
      </p:sp>
      <p:sp>
        <p:nvSpPr>
          <p:cNvPr id="4" name="Content Placeholder 3"/>
          <p:cNvSpPr>
            <a:spLocks noGrp="1"/>
          </p:cNvSpPr>
          <p:nvPr>
            <p:ph sz="half" idx="2"/>
          </p:nvPr>
        </p:nvSpPr>
        <p:spPr>
          <a:xfrm>
            <a:off x="5580112" y="1484785"/>
            <a:ext cx="3106687"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Picture Placeholder 8"/>
          <p:cNvSpPr>
            <a:spLocks noGrp="1"/>
          </p:cNvSpPr>
          <p:nvPr>
            <p:ph type="pic" sz="quarter" idx="13"/>
          </p:nvPr>
        </p:nvSpPr>
        <p:spPr>
          <a:xfrm>
            <a:off x="468313" y="1484784"/>
            <a:ext cx="4895775" cy="4608512"/>
          </a:xfrm>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4070173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789302159"/>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Yhteystied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p>
        </p:txBody>
      </p:sp>
      <p:sp>
        <p:nvSpPr>
          <p:cNvPr id="4" name="Content Placeholder 3"/>
          <p:cNvSpPr>
            <a:spLocks noGrp="1"/>
          </p:cNvSpPr>
          <p:nvPr>
            <p:ph sz="half" idx="2"/>
          </p:nvPr>
        </p:nvSpPr>
        <p:spPr>
          <a:xfrm>
            <a:off x="457200" y="1475493"/>
            <a:ext cx="8218488" cy="3537684"/>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TextBox 2">
            <a:hlinkClick r:id="rId2"/>
          </p:cNvPr>
          <p:cNvSpPr txBox="1"/>
          <p:nvPr/>
        </p:nvSpPr>
        <p:spPr>
          <a:xfrm>
            <a:off x="468313" y="5013176"/>
            <a:ext cx="3226845" cy="369332"/>
          </a:xfrm>
          <a:prstGeom prst="rect">
            <a:avLst/>
          </a:prstGeom>
          <a:noFill/>
        </p:spPr>
        <p:txBody>
          <a:bodyPr wrap="none" lIns="0" tIns="0" rIns="0" bIns="0" rtlCol="0">
            <a:spAutoFit/>
          </a:bodyPr>
          <a:lstStyle/>
          <a:p>
            <a:r>
              <a:rPr lang="fi-FI" sz="2400" b="1" i="1"/>
              <a:t>motiva.fi/buildupskills</a:t>
            </a:r>
          </a:p>
        </p:txBody>
      </p:sp>
      <p:sp>
        <p:nvSpPr>
          <p:cNvPr id="5" name="TextBox 4">
            <a:hlinkClick r:id="rId2"/>
            <a:extLst>
              <a:ext uri="{FF2B5EF4-FFF2-40B4-BE49-F238E27FC236}">
                <a16:creationId xmlns:a16="http://schemas.microsoft.com/office/drawing/2014/main" id="{CC049C2B-C33A-4B6B-B964-AD1B9E9DC585}"/>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a:t>motiva.fi/buildupskills</a:t>
            </a:r>
          </a:p>
        </p:txBody>
      </p:sp>
      <p:sp>
        <p:nvSpPr>
          <p:cNvPr id="11" name="TextBox 2">
            <a:hlinkClick r:id="rId2"/>
            <a:extLst>
              <a:ext uri="{FF2B5EF4-FFF2-40B4-BE49-F238E27FC236}">
                <a16:creationId xmlns:a16="http://schemas.microsoft.com/office/drawing/2014/main" id="{91CF3048-007B-4435-9CC7-CD2158DF5132}"/>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a:t>motiva.fi/buildupskills</a:t>
            </a:r>
          </a:p>
        </p:txBody>
      </p:sp>
      <p:sp>
        <p:nvSpPr>
          <p:cNvPr id="12" name="TextBox 9">
            <a:hlinkClick r:id="rId3"/>
            <a:extLst>
              <a:ext uri="{FF2B5EF4-FFF2-40B4-BE49-F238E27FC236}">
                <a16:creationId xmlns:a16="http://schemas.microsoft.com/office/drawing/2014/main" id="{9A48CA6F-E840-495E-87E6-BE9CE3842D94}"/>
              </a:ext>
            </a:extLst>
          </p:cNvPr>
          <p:cNvSpPr txBox="1"/>
          <p:nvPr/>
        </p:nvSpPr>
        <p:spPr>
          <a:xfrm>
            <a:off x="468313" y="5414422"/>
            <a:ext cx="3412794" cy="369332"/>
          </a:xfrm>
          <a:prstGeom prst="rect">
            <a:avLst/>
          </a:prstGeom>
          <a:noFill/>
        </p:spPr>
        <p:txBody>
          <a:bodyPr wrap="none" lIns="0" tIns="0" rIns="0" bIns="0" rtlCol="0">
            <a:spAutoFit/>
          </a:bodyPr>
          <a:lstStyle/>
          <a:p>
            <a:r>
              <a:rPr lang="fi-FI" sz="2400" b="1" i="1"/>
              <a:t>finland.buildupskills.eu</a:t>
            </a:r>
          </a:p>
        </p:txBody>
      </p:sp>
      <p:sp>
        <p:nvSpPr>
          <p:cNvPr id="13" name="TextBox 2">
            <a:hlinkClick r:id="rId2"/>
            <a:extLst>
              <a:ext uri="{FF2B5EF4-FFF2-40B4-BE49-F238E27FC236}">
                <a16:creationId xmlns:a16="http://schemas.microsoft.com/office/drawing/2014/main" id="{30E92DD0-68DF-4A10-A881-E431125A6AB0}"/>
              </a:ext>
            </a:extLst>
          </p:cNvPr>
          <p:cNvSpPr txBox="1"/>
          <p:nvPr userDrawn="1"/>
        </p:nvSpPr>
        <p:spPr>
          <a:xfrm>
            <a:off x="468313" y="5013176"/>
            <a:ext cx="3226845" cy="369332"/>
          </a:xfrm>
          <a:prstGeom prst="rect">
            <a:avLst/>
          </a:prstGeom>
          <a:noFill/>
        </p:spPr>
        <p:txBody>
          <a:bodyPr wrap="none" lIns="0" tIns="0" rIns="0" bIns="0" rtlCol="0">
            <a:spAutoFit/>
          </a:bodyPr>
          <a:lstStyle/>
          <a:p>
            <a:r>
              <a:rPr lang="fi-FI" sz="2400" b="1" i="1"/>
              <a:t>motiva.fi/buildupskills</a:t>
            </a:r>
          </a:p>
        </p:txBody>
      </p:sp>
      <p:sp>
        <p:nvSpPr>
          <p:cNvPr id="15" name="TextBox 9">
            <a:hlinkClick r:id="rId3"/>
            <a:extLst>
              <a:ext uri="{FF2B5EF4-FFF2-40B4-BE49-F238E27FC236}">
                <a16:creationId xmlns:a16="http://schemas.microsoft.com/office/drawing/2014/main" id="{C955623D-E7BA-401C-A4BB-53D125689882}"/>
              </a:ext>
            </a:extLst>
          </p:cNvPr>
          <p:cNvSpPr txBox="1"/>
          <p:nvPr userDrawn="1"/>
        </p:nvSpPr>
        <p:spPr>
          <a:xfrm>
            <a:off x="468313" y="5414422"/>
            <a:ext cx="3412794" cy="369332"/>
          </a:xfrm>
          <a:prstGeom prst="rect">
            <a:avLst/>
          </a:prstGeom>
          <a:noFill/>
        </p:spPr>
        <p:txBody>
          <a:bodyPr wrap="none" lIns="0" tIns="0" rIns="0" bIns="0" rtlCol="0">
            <a:spAutoFit/>
          </a:bodyPr>
          <a:lstStyle/>
          <a:p>
            <a:r>
              <a:rPr lang="fi-FI" sz="2400" b="1" i="1"/>
              <a:t>finland.buildupskills.eu</a:t>
            </a:r>
          </a:p>
        </p:txBody>
      </p:sp>
    </p:spTree>
    <p:extLst>
      <p:ext uri="{BB962C8B-B14F-4D97-AF65-F5344CB8AC3E}">
        <p14:creationId xmlns:p14="http://schemas.microsoft.com/office/powerpoint/2010/main" val="2140380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fi-FI"/>
              <a:t>Muokkaa ots. perustyyl. napsautt.</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a:t>Muokkaa alaotsikon perustyyliä napsautt.</a:t>
            </a:r>
          </a:p>
        </p:txBody>
      </p:sp>
    </p:spTree>
    <p:extLst>
      <p:ext uri="{BB962C8B-B14F-4D97-AF65-F5344CB8AC3E}">
        <p14:creationId xmlns:p14="http://schemas.microsoft.com/office/powerpoint/2010/main" val="1590348851"/>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p:cNvGrpSpPr/>
          <p:nvPr/>
        </p:nvGrpSpPr>
        <p:grpSpPr>
          <a:xfrm>
            <a:off x="0" y="-3175"/>
            <a:ext cx="2711450" cy="6861176"/>
            <a:chOff x="0" y="-3175"/>
            <a:chExt cx="2711450" cy="6861176"/>
          </a:xfrm>
        </p:grpSpPr>
        <p:sp>
          <p:nvSpPr>
            <p:cNvPr id="11"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Freeform 7"/>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8"/>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9"/>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Placeholder 1"/>
          <p:cNvSpPr>
            <a:spLocks noGrp="1"/>
          </p:cNvSpPr>
          <p:nvPr>
            <p:ph type="title"/>
          </p:nvPr>
        </p:nvSpPr>
        <p:spPr>
          <a:xfrm>
            <a:off x="457200" y="476250"/>
            <a:ext cx="8229600" cy="588963"/>
          </a:xfrm>
          <a:prstGeom prst="rect">
            <a:avLst/>
          </a:prstGeom>
        </p:spPr>
        <p:txBody>
          <a:bodyPr vert="horz" lIns="0" tIns="0" rIns="0" bIns="0" rtlCol="0" anchor="t" anchorCtr="0">
            <a:normAutofit/>
          </a:bodyPr>
          <a:lstStyle/>
          <a:p>
            <a:r>
              <a:rPr lang="fi-FI"/>
              <a:t>Muokkaa ots. perustyyl. napsautt.</a:t>
            </a:r>
          </a:p>
        </p:txBody>
      </p:sp>
      <p:sp>
        <p:nvSpPr>
          <p:cNvPr id="3" name="Text Placeholder 2"/>
          <p:cNvSpPr>
            <a:spLocks noGrp="1"/>
          </p:cNvSpPr>
          <p:nvPr>
            <p:ph type="body" idx="1"/>
          </p:nvPr>
        </p:nvSpPr>
        <p:spPr>
          <a:xfrm>
            <a:off x="446088" y="1292774"/>
            <a:ext cx="8229600" cy="4750328"/>
          </a:xfrm>
          <a:prstGeom prst="rect">
            <a:avLst/>
          </a:prstGeom>
        </p:spPr>
        <p:txBody>
          <a:bodyPr vert="horz" lIns="0" tIns="0" rIns="0" bIns="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pic>
        <p:nvPicPr>
          <p:cNvPr id="15" name="Picture 1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053332" y="6165304"/>
            <a:ext cx="2622356" cy="504000"/>
          </a:xfrm>
          <a:prstGeom prst="rect">
            <a:avLst/>
          </a:prstGeom>
        </p:spPr>
      </p:pic>
      <p:sp>
        <p:nvSpPr>
          <p:cNvPr id="16" name="Date Placeholder 3">
            <a:extLst>
              <a:ext uri="{FF2B5EF4-FFF2-40B4-BE49-F238E27FC236}">
                <a16:creationId xmlns:a16="http://schemas.microsoft.com/office/drawing/2014/main" id="{7E6B0FBB-E5D2-432A-86FF-6245E22C5CBC}"/>
              </a:ext>
            </a:extLst>
          </p:cNvPr>
          <p:cNvSpPr txBox="1">
            <a:spLocks/>
          </p:cNvSpPr>
          <p:nvPr userDrawn="1"/>
        </p:nvSpPr>
        <p:spPr>
          <a:xfrm>
            <a:off x="859681" y="6467741"/>
            <a:ext cx="635833" cy="144000"/>
          </a:xfrm>
          <a:prstGeom prst="rect">
            <a:avLst/>
          </a:prstGeom>
        </p:spPr>
        <p:txBody>
          <a:bodyPr vert="horz" lIns="0" tIns="0" rIns="0" bIns="0" rtlCol="0" anchor="b">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a:t>2019</a:t>
            </a:r>
          </a:p>
        </p:txBody>
      </p:sp>
      <p:sp>
        <p:nvSpPr>
          <p:cNvPr id="17" name="Footer Placeholder 4">
            <a:extLst>
              <a:ext uri="{FF2B5EF4-FFF2-40B4-BE49-F238E27FC236}">
                <a16:creationId xmlns:a16="http://schemas.microsoft.com/office/drawing/2014/main" id="{E4039061-A682-46C5-A45B-E00D2BB6BB42}"/>
              </a:ext>
            </a:extLst>
          </p:cNvPr>
          <p:cNvSpPr txBox="1">
            <a:spLocks/>
          </p:cNvSpPr>
          <p:nvPr userDrawn="1"/>
        </p:nvSpPr>
        <p:spPr>
          <a:xfrm>
            <a:off x="1595591" y="6468866"/>
            <a:ext cx="3672408" cy="142875"/>
          </a:xfrm>
          <a:prstGeom prst="rect">
            <a:avLst/>
          </a:prstGeom>
        </p:spPr>
        <p:txBody>
          <a:bodyPr vert="horz" lIns="0" tIns="0" rIns="0" bIns="0" rtlCol="0" anchor="b">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a:t>Kestävän rakentamisen laadunvarmistus</a:t>
            </a:r>
          </a:p>
        </p:txBody>
      </p:sp>
      <p:sp>
        <p:nvSpPr>
          <p:cNvPr id="19" name="Slide Number Placeholder 5">
            <a:extLst>
              <a:ext uri="{FF2B5EF4-FFF2-40B4-BE49-F238E27FC236}">
                <a16:creationId xmlns:a16="http://schemas.microsoft.com/office/drawing/2014/main" id="{58E4C35D-4DB7-447C-8FC0-04B9E5426381}"/>
              </a:ext>
            </a:extLst>
          </p:cNvPr>
          <p:cNvSpPr txBox="1">
            <a:spLocks/>
          </p:cNvSpPr>
          <p:nvPr userDrawn="1"/>
        </p:nvSpPr>
        <p:spPr>
          <a:xfrm>
            <a:off x="500411" y="6468444"/>
            <a:ext cx="359271" cy="143297"/>
          </a:xfrm>
          <a:prstGeom prst="rect">
            <a:avLst/>
          </a:prstGeom>
        </p:spPr>
        <p:txBody>
          <a:bodyPr vert="horz" lIns="0" tIns="0" rIns="0" bIns="0" rtlCol="0" anchor="b">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68ACF4-E7A5-495E-8C31-8E9E3D5B0BFC}" type="slidenum">
              <a:rPr lang="fi-FI" sz="1200" smtClean="0"/>
              <a:pPr/>
              <a:t>‹#›</a:t>
            </a:fld>
            <a:endParaRPr lang="fi-FI" sz="1200"/>
          </a:p>
        </p:txBody>
      </p:sp>
    </p:spTree>
    <p:extLst>
      <p:ext uri="{BB962C8B-B14F-4D97-AF65-F5344CB8AC3E}">
        <p14:creationId xmlns:p14="http://schemas.microsoft.com/office/powerpoint/2010/main" val="3791981297"/>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62" r:id="rId11"/>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p:cNvGrpSpPr/>
          <p:nvPr/>
        </p:nvGrpSpPr>
        <p:grpSpPr>
          <a:xfrm>
            <a:off x="0" y="-3175"/>
            <a:ext cx="2711450" cy="6861176"/>
            <a:chOff x="0" y="-3175"/>
            <a:chExt cx="2711450" cy="6861176"/>
          </a:xfrm>
        </p:grpSpPr>
        <p:sp>
          <p:nvSpPr>
            <p:cNvPr id="11"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Freeform 7"/>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8"/>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9"/>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Placeholder 1"/>
          <p:cNvSpPr>
            <a:spLocks noGrp="1"/>
          </p:cNvSpPr>
          <p:nvPr>
            <p:ph type="title"/>
          </p:nvPr>
        </p:nvSpPr>
        <p:spPr>
          <a:xfrm>
            <a:off x="457200" y="476250"/>
            <a:ext cx="8229600" cy="1152550"/>
          </a:xfrm>
          <a:prstGeom prst="rect">
            <a:avLst/>
          </a:prstGeom>
        </p:spPr>
        <p:txBody>
          <a:bodyPr vert="horz" lIns="0" tIns="0" rIns="0" bIns="0" rtlCol="0" anchor="t" anchorCtr="0">
            <a:normAutofit/>
          </a:bodyPr>
          <a:lstStyle/>
          <a:p>
            <a:r>
              <a:rPr lang="en-US"/>
              <a:t>Click to edit Master title style</a:t>
            </a:r>
            <a:endParaRPr lang="fi-FI" dirty="0"/>
          </a:p>
        </p:txBody>
      </p:sp>
      <p:sp>
        <p:nvSpPr>
          <p:cNvPr id="3" name="Text Placeholder 2"/>
          <p:cNvSpPr>
            <a:spLocks noGrp="1"/>
          </p:cNvSpPr>
          <p:nvPr>
            <p:ph type="body" idx="1"/>
          </p:nvPr>
        </p:nvSpPr>
        <p:spPr>
          <a:xfrm>
            <a:off x="457200" y="1773239"/>
            <a:ext cx="8229600" cy="403225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6" name="Slide Number Placeholder 5"/>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pic>
        <p:nvPicPr>
          <p:cNvPr id="15" name="Picture 1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
        <p:nvSpPr>
          <p:cNvPr id="16" name="Date Placeholder 3">
            <a:extLst>
              <a:ext uri="{FF2B5EF4-FFF2-40B4-BE49-F238E27FC236}">
                <a16:creationId xmlns:a16="http://schemas.microsoft.com/office/drawing/2014/main" id="{41A84F5D-4054-4E5E-84D0-67990CAA6F21}"/>
              </a:ext>
            </a:extLst>
          </p:cNvPr>
          <p:cNvSpPr txBox="1">
            <a:spLocks/>
          </p:cNvSpPr>
          <p:nvPr userDrawn="1"/>
        </p:nvSpPr>
        <p:spPr>
          <a:xfrm>
            <a:off x="859681" y="6467741"/>
            <a:ext cx="635833" cy="144000"/>
          </a:xfrm>
          <a:prstGeom prst="rect">
            <a:avLst/>
          </a:prstGeom>
        </p:spPr>
        <p:txBody>
          <a:bodyPr vert="horz" lIns="0" tIns="0" rIns="0" bIns="0" rtlCol="0" anchor="b">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a:t>2019</a:t>
            </a:r>
          </a:p>
        </p:txBody>
      </p:sp>
      <p:sp>
        <p:nvSpPr>
          <p:cNvPr id="17" name="Footer Placeholder 4">
            <a:extLst>
              <a:ext uri="{FF2B5EF4-FFF2-40B4-BE49-F238E27FC236}">
                <a16:creationId xmlns:a16="http://schemas.microsoft.com/office/drawing/2014/main" id="{80E441C1-F479-4398-9FD1-72082D99C94B}"/>
              </a:ext>
            </a:extLst>
          </p:cNvPr>
          <p:cNvSpPr txBox="1">
            <a:spLocks/>
          </p:cNvSpPr>
          <p:nvPr userDrawn="1"/>
        </p:nvSpPr>
        <p:spPr>
          <a:xfrm>
            <a:off x="1595591" y="6468866"/>
            <a:ext cx="3672408" cy="142875"/>
          </a:xfrm>
          <a:prstGeom prst="rect">
            <a:avLst/>
          </a:prstGeom>
        </p:spPr>
        <p:txBody>
          <a:bodyPr vert="horz" lIns="0" tIns="0" rIns="0" bIns="0" rtlCol="0" anchor="b">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a:t>Kestävän rakentamisen laadunvarmistus</a:t>
            </a:r>
          </a:p>
        </p:txBody>
      </p:sp>
      <p:sp>
        <p:nvSpPr>
          <p:cNvPr id="19" name="Slide Number Placeholder 5">
            <a:extLst>
              <a:ext uri="{FF2B5EF4-FFF2-40B4-BE49-F238E27FC236}">
                <a16:creationId xmlns:a16="http://schemas.microsoft.com/office/drawing/2014/main" id="{903115A9-DFFE-4D32-BEA4-D2C29CDF025E}"/>
              </a:ext>
            </a:extLst>
          </p:cNvPr>
          <p:cNvSpPr txBox="1">
            <a:spLocks/>
          </p:cNvSpPr>
          <p:nvPr userDrawn="1"/>
        </p:nvSpPr>
        <p:spPr>
          <a:xfrm>
            <a:off x="500411" y="6468444"/>
            <a:ext cx="359271" cy="143297"/>
          </a:xfrm>
          <a:prstGeom prst="rect">
            <a:avLst/>
          </a:prstGeom>
        </p:spPr>
        <p:txBody>
          <a:bodyPr vert="horz" lIns="0" tIns="0" rIns="0" bIns="0" rtlCol="0" anchor="b">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68ACF4-E7A5-495E-8C31-8E9E3D5B0BFC}" type="slidenum">
              <a:rPr lang="fi-FI" sz="1200" smtClean="0"/>
              <a:pPr/>
              <a:t>‹#›</a:t>
            </a:fld>
            <a:endParaRPr lang="fi-FI" sz="1200"/>
          </a:p>
        </p:txBody>
      </p:sp>
    </p:spTree>
    <p:extLst>
      <p:ext uri="{BB962C8B-B14F-4D97-AF65-F5344CB8AC3E}">
        <p14:creationId xmlns:p14="http://schemas.microsoft.com/office/powerpoint/2010/main" val="29807458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microsoft.com/office/2007/relationships/hdphoto" Target="../media/hdphoto7.wdp"/><Relationship Id="rId5" Type="http://schemas.openxmlformats.org/officeDocument/2006/relationships/image" Target="../media/image19.png"/><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microsoft.com/office/2007/relationships/hdphoto" Target="../media/hdphoto8.wdp"/></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2.xml"/><Relationship Id="rId6" Type="http://schemas.microsoft.com/office/2007/relationships/hdphoto" Target="../media/hdphoto3.wdp"/><Relationship Id="rId5" Type="http://schemas.openxmlformats.org/officeDocument/2006/relationships/image" Target="../media/image13.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i-FI" sz="4000" dirty="0"/>
              <a:t/>
            </a:r>
            <a:br>
              <a:rPr lang="fi-FI" sz="4000" dirty="0"/>
            </a:br>
            <a:r>
              <a:rPr lang="et-EE" sz="4000" dirty="0" smtClean="0"/>
              <a:t>Jätkusuutliku ehitamise kvaliteedikontroll</a:t>
            </a:r>
            <a:endParaRPr lang="fi-FI" sz="4000" dirty="0"/>
          </a:p>
        </p:txBody>
      </p:sp>
    </p:spTree>
    <p:extLst>
      <p:ext uri="{BB962C8B-B14F-4D97-AF65-F5344CB8AC3E}">
        <p14:creationId xmlns:p14="http://schemas.microsoft.com/office/powerpoint/2010/main" val="1232262701"/>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8E6C42A9-A407-414B-9C49-C9F34F2CA0C6}"/>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5693858" y="829490"/>
            <a:ext cx="3304304" cy="2304256"/>
          </a:xfrm>
          <a:prstGeom prst="rect">
            <a:avLst/>
          </a:prstGeom>
        </p:spPr>
      </p:pic>
      <p:sp>
        <p:nvSpPr>
          <p:cNvPr id="10" name="Otsikko 9">
            <a:extLst>
              <a:ext uri="{FF2B5EF4-FFF2-40B4-BE49-F238E27FC236}">
                <a16:creationId xmlns:a16="http://schemas.microsoft.com/office/drawing/2014/main" id="{E5247E64-4A58-4945-BB88-CCCE6FE6AA25}"/>
              </a:ext>
            </a:extLst>
          </p:cNvPr>
          <p:cNvSpPr>
            <a:spLocks noGrp="1"/>
          </p:cNvSpPr>
          <p:nvPr>
            <p:ph type="title"/>
          </p:nvPr>
        </p:nvSpPr>
        <p:spPr/>
        <p:txBody>
          <a:bodyPr>
            <a:noAutofit/>
          </a:bodyPr>
          <a:lstStyle/>
          <a:p>
            <a:r>
              <a:rPr lang="et-EE" dirty="0"/>
              <a:t>Ehitusprojekti </a:t>
            </a:r>
            <a:r>
              <a:rPr lang="et-EE" dirty="0" smtClean="0"/>
              <a:t>kontroll</a:t>
            </a:r>
            <a:endParaRPr lang="fi-FI" dirty="0"/>
          </a:p>
        </p:txBody>
      </p:sp>
      <p:sp>
        <p:nvSpPr>
          <p:cNvPr id="3" name="Content Placeholder 2"/>
          <p:cNvSpPr>
            <a:spLocks noGrp="1"/>
          </p:cNvSpPr>
          <p:nvPr>
            <p:ph idx="1"/>
          </p:nvPr>
        </p:nvSpPr>
        <p:spPr>
          <a:xfrm>
            <a:off x="395536" y="1412776"/>
            <a:ext cx="8119814" cy="4032250"/>
          </a:xfrm>
        </p:spPr>
        <p:txBody>
          <a:bodyPr vert="horz" lIns="0" tIns="0" rIns="0" bIns="0" rtlCol="0" anchor="t">
            <a:normAutofit fontScale="92500" lnSpcReduction="20000"/>
          </a:bodyPr>
          <a:lstStyle/>
          <a:p>
            <a:pPr marL="0" indent="0">
              <a:buNone/>
            </a:pPr>
            <a:r>
              <a:rPr lang="fi-FI" dirty="0" err="1" smtClean="0"/>
              <a:t>Sel</a:t>
            </a:r>
            <a:r>
              <a:rPr lang="et-EE" dirty="0" err="1" smtClean="0"/>
              <a:t>gita</a:t>
            </a:r>
            <a:r>
              <a:rPr lang="et-EE" dirty="0" smtClean="0"/>
              <a:t> projektist</a:t>
            </a:r>
            <a:endParaRPr lang="fi-FI" dirty="0"/>
          </a:p>
          <a:p>
            <a:r>
              <a:rPr lang="et-EE" dirty="0" smtClean="0"/>
              <a:t>puudused ja </a:t>
            </a:r>
            <a:r>
              <a:rPr lang="fi-FI" dirty="0" smtClean="0"/>
              <a:t>”</a:t>
            </a:r>
            <a:r>
              <a:rPr lang="et-EE" dirty="0" smtClean="0"/>
              <a:t>projekteerimisaugud“</a:t>
            </a:r>
            <a:endParaRPr lang="fi-FI" dirty="0">
              <a:cs typeface="Arial"/>
            </a:endParaRPr>
          </a:p>
          <a:p>
            <a:r>
              <a:rPr lang="et-EE" dirty="0" smtClean="0"/>
              <a:t>kas keerulisemad detailid on esitatud</a:t>
            </a:r>
            <a:endParaRPr lang="fi-FI" dirty="0">
              <a:cs typeface="Arial"/>
            </a:endParaRPr>
          </a:p>
          <a:p>
            <a:r>
              <a:rPr lang="fi-FI" dirty="0" smtClean="0"/>
              <a:t>m</a:t>
            </a:r>
            <a:r>
              <a:rPr lang="et-EE" dirty="0" err="1" smtClean="0"/>
              <a:t>õõtmed</a:t>
            </a:r>
            <a:endParaRPr lang="fi-FI" dirty="0"/>
          </a:p>
          <a:p>
            <a:r>
              <a:rPr lang="fi-FI" dirty="0" smtClean="0"/>
              <a:t>riski</a:t>
            </a:r>
            <a:r>
              <a:rPr lang="et-EE" dirty="0" smtClean="0"/>
              <a:t>kohad</a:t>
            </a:r>
            <a:endParaRPr lang="fi-FI" dirty="0"/>
          </a:p>
          <a:p>
            <a:r>
              <a:rPr lang="fi-FI" dirty="0" err="1" smtClean="0"/>
              <a:t>vastuolud</a:t>
            </a:r>
            <a:r>
              <a:rPr lang="fi-FI" dirty="0" smtClean="0"/>
              <a:t> </a:t>
            </a:r>
            <a:r>
              <a:rPr lang="fi-FI" dirty="0"/>
              <a:t>plaanides ja </a:t>
            </a:r>
            <a:r>
              <a:rPr lang="et-EE" dirty="0" smtClean="0"/>
              <a:t>erinevate plaanide</a:t>
            </a:r>
            <a:r>
              <a:rPr lang="fi-FI" dirty="0" smtClean="0"/>
              <a:t> </a:t>
            </a:r>
            <a:r>
              <a:rPr lang="fi-FI" dirty="0" err="1" smtClean="0"/>
              <a:t>vahel</a:t>
            </a:r>
            <a:r>
              <a:rPr lang="et-EE" dirty="0" smtClean="0"/>
              <a:t> </a:t>
            </a:r>
          </a:p>
          <a:p>
            <a:r>
              <a:rPr lang="fi-FI" dirty="0" err="1"/>
              <a:t>vastuolud</a:t>
            </a:r>
            <a:r>
              <a:rPr lang="fi-FI" dirty="0"/>
              <a:t> </a:t>
            </a:r>
            <a:r>
              <a:rPr lang="fi-FI" dirty="0" err="1"/>
              <a:t>plaanide</a:t>
            </a:r>
            <a:r>
              <a:rPr lang="fi-FI" dirty="0"/>
              <a:t> </a:t>
            </a:r>
            <a:r>
              <a:rPr lang="et-EE" dirty="0" smtClean="0"/>
              <a:t>ja </a:t>
            </a:r>
            <a:r>
              <a:rPr lang="fi-FI" dirty="0" err="1" smtClean="0"/>
              <a:t>tööjuh</a:t>
            </a:r>
            <a:r>
              <a:rPr lang="et-EE" dirty="0" smtClean="0"/>
              <a:t>iste</a:t>
            </a:r>
            <a:r>
              <a:rPr lang="fi-FI" dirty="0" smtClean="0"/>
              <a:t> </a:t>
            </a:r>
            <a:r>
              <a:rPr lang="fi-FI" dirty="0" err="1"/>
              <a:t>vahel</a:t>
            </a:r>
            <a:r>
              <a:rPr lang="fi-FI" dirty="0" smtClean="0"/>
              <a:t>.</a:t>
            </a:r>
            <a:r>
              <a:rPr lang="et-EE" dirty="0" smtClean="0"/>
              <a:t> </a:t>
            </a:r>
          </a:p>
          <a:p>
            <a:endParaRPr lang="fi-FI" dirty="0">
              <a:cs typeface="Arial"/>
            </a:endParaRPr>
          </a:p>
          <a:p>
            <a:pPr marL="0" indent="0">
              <a:buNone/>
            </a:pPr>
            <a:r>
              <a:rPr lang="fi-FI" dirty="0" err="1" smtClean="0"/>
              <a:t>Teatage</a:t>
            </a:r>
            <a:r>
              <a:rPr lang="fi-FI" dirty="0" smtClean="0"/>
              <a:t> </a:t>
            </a:r>
            <a:r>
              <a:rPr lang="fi-FI" dirty="0" err="1"/>
              <a:t>juhtkonnale</a:t>
            </a:r>
            <a:r>
              <a:rPr lang="fi-FI" dirty="0"/>
              <a:t> </a:t>
            </a:r>
            <a:r>
              <a:rPr lang="fi-FI" dirty="0" err="1"/>
              <a:t>ebakõladest</a:t>
            </a:r>
            <a:r>
              <a:rPr lang="fi-FI" dirty="0"/>
              <a:t>, </a:t>
            </a:r>
            <a:r>
              <a:rPr lang="fi-FI" dirty="0" err="1"/>
              <a:t>puudustest</a:t>
            </a:r>
            <a:r>
              <a:rPr lang="fi-FI" dirty="0"/>
              <a:t> ja </a:t>
            </a:r>
            <a:r>
              <a:rPr lang="fi-FI" dirty="0" err="1"/>
              <a:t>vigadest</a:t>
            </a:r>
            <a:r>
              <a:rPr lang="fi-FI" dirty="0" smtClean="0"/>
              <a:t>.</a:t>
            </a:r>
            <a:r>
              <a:rPr lang="et-EE" dirty="0" smtClean="0"/>
              <a:t> </a:t>
            </a:r>
            <a:endParaRPr lang="fi-FI" dirty="0"/>
          </a:p>
        </p:txBody>
      </p:sp>
    </p:spTree>
    <p:extLst>
      <p:ext uri="{BB962C8B-B14F-4D97-AF65-F5344CB8AC3E}">
        <p14:creationId xmlns:p14="http://schemas.microsoft.com/office/powerpoint/2010/main" val="11072140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76250"/>
            <a:ext cx="8229600" cy="801944"/>
          </a:xfrm>
        </p:spPr>
        <p:txBody>
          <a:bodyPr/>
          <a:lstStyle/>
          <a:p>
            <a:r>
              <a:rPr lang="fi-FI" dirty="0" smtClean="0"/>
              <a:t>Riski</a:t>
            </a:r>
            <a:r>
              <a:rPr lang="et-EE" dirty="0" smtClean="0"/>
              <a:t>kohtade kaardistamine</a:t>
            </a:r>
            <a:endParaRPr lang="fi-FI" dirty="0"/>
          </a:p>
        </p:txBody>
      </p:sp>
      <p:sp>
        <p:nvSpPr>
          <p:cNvPr id="3" name="Sisällön paikkamerkki 2"/>
          <p:cNvSpPr>
            <a:spLocks noGrp="1"/>
          </p:cNvSpPr>
          <p:nvPr>
            <p:ph idx="1"/>
          </p:nvPr>
        </p:nvSpPr>
        <p:spPr>
          <a:xfrm>
            <a:off x="457200" y="1412776"/>
            <a:ext cx="8305800" cy="4536503"/>
          </a:xfrm>
        </p:spPr>
        <p:txBody>
          <a:bodyPr>
            <a:normAutofit/>
          </a:bodyPr>
          <a:lstStyle/>
          <a:p>
            <a:pPr marL="0" indent="0">
              <a:buNone/>
            </a:pPr>
            <a:r>
              <a:rPr lang="et-EE" dirty="0" smtClean="0"/>
              <a:t>Tarindid peavad kestma aastakümneid</a:t>
            </a:r>
            <a:r>
              <a:rPr lang="fi-FI" dirty="0"/>
              <a:t/>
            </a:r>
            <a:br>
              <a:rPr lang="fi-FI" dirty="0"/>
            </a:br>
            <a:r>
              <a:rPr lang="fi-FI" dirty="0"/>
              <a:t>- </a:t>
            </a:r>
            <a:r>
              <a:rPr lang="et-EE" dirty="0"/>
              <a:t>pea see </a:t>
            </a:r>
            <a:r>
              <a:rPr lang="et-EE" dirty="0" smtClean="0"/>
              <a:t>paigaldusel </a:t>
            </a:r>
            <a:r>
              <a:rPr lang="et-EE" dirty="0" smtClean="0"/>
              <a:t>meeles </a:t>
            </a:r>
          </a:p>
          <a:p>
            <a:pPr marL="0" indent="0">
              <a:buNone/>
            </a:pPr>
            <a:r>
              <a:rPr lang="fi-FI" dirty="0" err="1" smtClean="0"/>
              <a:t>sel</a:t>
            </a:r>
            <a:r>
              <a:rPr lang="et-EE" dirty="0" err="1" smtClean="0"/>
              <a:t>gita</a:t>
            </a:r>
            <a:r>
              <a:rPr lang="et-EE" dirty="0" smtClean="0"/>
              <a:t> kvaliteedinõuded</a:t>
            </a:r>
            <a:endParaRPr lang="fi-FI" dirty="0"/>
          </a:p>
          <a:p>
            <a:r>
              <a:rPr lang="et-EE" dirty="0" smtClean="0"/>
              <a:t>hinda niiskuskestvuse, kondenseerumise ja tihedusriske</a:t>
            </a:r>
            <a:endParaRPr lang="fi-FI" dirty="0"/>
          </a:p>
          <a:p>
            <a:r>
              <a:rPr lang="et-EE" dirty="0"/>
              <a:t>kõik, mis tundub keeruline teha, hõlmab </a:t>
            </a:r>
            <a:r>
              <a:rPr lang="et-EE" dirty="0" smtClean="0"/>
              <a:t>riske </a:t>
            </a:r>
            <a:r>
              <a:rPr lang="fi-FI" dirty="0" smtClean="0"/>
              <a:t>– </a:t>
            </a:r>
            <a:r>
              <a:rPr lang="et-EE" dirty="0" err="1" smtClean="0"/>
              <a:t>a</a:t>
            </a:r>
            <a:r>
              <a:rPr lang="fi-FI" dirty="0" err="1" smtClean="0"/>
              <a:t>rutage</a:t>
            </a:r>
            <a:r>
              <a:rPr lang="fi-FI" dirty="0" smtClean="0"/>
              <a:t> </a:t>
            </a:r>
            <a:r>
              <a:rPr lang="fi-FI" dirty="0" err="1"/>
              <a:t>neid</a:t>
            </a:r>
            <a:r>
              <a:rPr lang="fi-FI" dirty="0"/>
              <a:t> </a:t>
            </a:r>
            <a:r>
              <a:rPr lang="fi-FI" dirty="0" err="1"/>
              <a:t>kaastöötajate</a:t>
            </a:r>
            <a:r>
              <a:rPr lang="fi-FI" dirty="0"/>
              <a:t> ja </a:t>
            </a:r>
            <a:r>
              <a:rPr lang="fi-FI" dirty="0" err="1" smtClean="0"/>
              <a:t>juhtkonnaga</a:t>
            </a:r>
            <a:r>
              <a:rPr lang="et-EE" dirty="0" smtClean="0"/>
              <a:t> </a:t>
            </a:r>
          </a:p>
          <a:p>
            <a:r>
              <a:rPr lang="et-EE" dirty="0" smtClean="0"/>
              <a:t>hinda, mis on oluline järgmiste tööfaaside jaoks</a:t>
            </a:r>
            <a:endParaRPr lang="fi-FI" dirty="0"/>
          </a:p>
          <a:p>
            <a:r>
              <a:rPr lang="et-EE" dirty="0" smtClean="0"/>
              <a:t>Tähelepanu</a:t>
            </a:r>
            <a:r>
              <a:rPr lang="fi-FI" dirty="0" smtClean="0"/>
              <a:t>! </a:t>
            </a:r>
            <a:r>
              <a:rPr lang="et-EE" dirty="0" smtClean="0"/>
              <a:t>Ka ehitusprojektis võib olla vigu</a:t>
            </a:r>
            <a:r>
              <a:rPr lang="fi-FI" dirty="0" smtClean="0"/>
              <a:t>.</a:t>
            </a:r>
            <a:endParaRPr lang="fi-FI" dirty="0"/>
          </a:p>
          <a:p>
            <a:endParaRPr lang="fi-FI" dirty="0"/>
          </a:p>
          <a:p>
            <a:endParaRPr lang="fi-FI" dirty="0"/>
          </a:p>
        </p:txBody>
      </p:sp>
    </p:spTree>
    <p:extLst>
      <p:ext uri="{BB962C8B-B14F-4D97-AF65-F5344CB8AC3E}">
        <p14:creationId xmlns:p14="http://schemas.microsoft.com/office/powerpoint/2010/main" val="39355571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FBAC30-3FB1-40F8-9EBC-F2617FDBCF68}"/>
              </a:ext>
            </a:extLst>
          </p:cNvPr>
          <p:cNvSpPr>
            <a:spLocks noGrp="1"/>
          </p:cNvSpPr>
          <p:nvPr>
            <p:ph type="title"/>
          </p:nvPr>
        </p:nvSpPr>
        <p:spPr/>
        <p:txBody>
          <a:bodyPr/>
          <a:lstStyle/>
          <a:p>
            <a:r>
              <a:rPr lang="et-EE" dirty="0"/>
              <a:t>Arutelu/paaritöö</a:t>
            </a:r>
            <a:endParaRPr lang="fi-FI" dirty="0"/>
          </a:p>
        </p:txBody>
      </p:sp>
      <p:sp>
        <p:nvSpPr>
          <p:cNvPr id="3" name="Sisällön paikkamerkki 2">
            <a:extLst>
              <a:ext uri="{FF2B5EF4-FFF2-40B4-BE49-F238E27FC236}">
                <a16:creationId xmlns:a16="http://schemas.microsoft.com/office/drawing/2014/main" id="{8DD9B71B-6E8A-45A0-9CB3-EE0EFAEC209E}"/>
              </a:ext>
            </a:extLst>
          </p:cNvPr>
          <p:cNvSpPr>
            <a:spLocks noGrp="1"/>
          </p:cNvSpPr>
          <p:nvPr>
            <p:ph idx="1"/>
          </p:nvPr>
        </p:nvSpPr>
        <p:spPr>
          <a:xfrm>
            <a:off x="395536" y="1268760"/>
            <a:ext cx="8229600" cy="4558318"/>
          </a:xfrm>
        </p:spPr>
        <p:txBody>
          <a:bodyPr>
            <a:normAutofit/>
          </a:bodyPr>
          <a:lstStyle/>
          <a:p>
            <a:pPr marL="0" indent="0">
              <a:buNone/>
            </a:pPr>
            <a:r>
              <a:rPr lang="fi-FI" sz="2400" dirty="0" smtClean="0"/>
              <a:t>Mi</a:t>
            </a:r>
            <a:r>
              <a:rPr lang="et-EE" sz="2400" dirty="0" smtClean="0"/>
              <a:t>s järgevatest mõjutab kõige rohkem oma töö kvaliteeti? </a:t>
            </a:r>
            <a:endParaRPr lang="fi-FI" sz="2400" dirty="0" smtClean="0"/>
          </a:p>
          <a:p>
            <a:pPr marL="615950" lvl="1" indent="-342900">
              <a:buFont typeface="+mj-lt"/>
              <a:buAutoNum type="arabicPeriod"/>
            </a:pPr>
            <a:r>
              <a:rPr lang="et-EE" dirty="0" smtClean="0"/>
              <a:t>Minu enda oskused</a:t>
            </a:r>
            <a:endParaRPr lang="fi-FI" dirty="0" smtClean="0"/>
          </a:p>
          <a:p>
            <a:pPr marL="615950" lvl="1" indent="-342900">
              <a:buFont typeface="+mj-lt"/>
              <a:buAutoNum type="arabicPeriod"/>
            </a:pPr>
            <a:r>
              <a:rPr lang="et-EE" dirty="0" smtClean="0"/>
              <a:t>Projekteerimiskvaliteet</a:t>
            </a:r>
            <a:endParaRPr lang="fi-FI" dirty="0"/>
          </a:p>
          <a:p>
            <a:pPr marL="615950" lvl="1" indent="-342900">
              <a:buFont typeface="+mj-lt"/>
              <a:buAutoNum type="arabicPeriod"/>
            </a:pPr>
            <a:r>
              <a:rPr lang="fi-FI" dirty="0" smtClean="0"/>
              <a:t>T</a:t>
            </a:r>
            <a:r>
              <a:rPr lang="et-EE" dirty="0" err="1" smtClean="0"/>
              <a:t>ööriistad</a:t>
            </a:r>
            <a:r>
              <a:rPr lang="et-EE" dirty="0" smtClean="0"/>
              <a:t> ja materjalid</a:t>
            </a:r>
            <a:endParaRPr lang="fi-FI" dirty="0"/>
          </a:p>
        </p:txBody>
      </p:sp>
    </p:spTree>
    <p:extLst>
      <p:ext uri="{BB962C8B-B14F-4D97-AF65-F5344CB8AC3E}">
        <p14:creationId xmlns:p14="http://schemas.microsoft.com/office/powerpoint/2010/main" val="3556984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t-EE" dirty="0" smtClean="0"/>
              <a:t>Kvaliteedikontrolli meetodeid</a:t>
            </a:r>
            <a:endParaRPr lang="fi-FI" dirty="0"/>
          </a:p>
        </p:txBody>
      </p:sp>
    </p:spTree>
    <p:extLst>
      <p:ext uri="{BB962C8B-B14F-4D97-AF65-F5344CB8AC3E}">
        <p14:creationId xmlns:p14="http://schemas.microsoft.com/office/powerpoint/2010/main" val="2504951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FBAC30-3FB1-40F8-9EBC-F2617FDBCF68}"/>
              </a:ext>
            </a:extLst>
          </p:cNvPr>
          <p:cNvSpPr>
            <a:spLocks noGrp="1"/>
          </p:cNvSpPr>
          <p:nvPr>
            <p:ph type="title"/>
          </p:nvPr>
        </p:nvSpPr>
        <p:spPr/>
        <p:txBody>
          <a:bodyPr/>
          <a:lstStyle/>
          <a:p>
            <a:r>
              <a:rPr lang="et-EE" dirty="0"/>
              <a:t>Arutelu/paaritöö</a:t>
            </a:r>
            <a:endParaRPr lang="fi-FI" dirty="0"/>
          </a:p>
        </p:txBody>
      </p:sp>
      <p:sp>
        <p:nvSpPr>
          <p:cNvPr id="3" name="Sisällön paikkamerkki 2">
            <a:extLst>
              <a:ext uri="{FF2B5EF4-FFF2-40B4-BE49-F238E27FC236}">
                <a16:creationId xmlns:a16="http://schemas.microsoft.com/office/drawing/2014/main" id="{8DD9B71B-6E8A-45A0-9CB3-EE0EFAEC209E}"/>
              </a:ext>
            </a:extLst>
          </p:cNvPr>
          <p:cNvSpPr>
            <a:spLocks noGrp="1"/>
          </p:cNvSpPr>
          <p:nvPr>
            <p:ph idx="1"/>
          </p:nvPr>
        </p:nvSpPr>
        <p:spPr/>
        <p:txBody>
          <a:bodyPr>
            <a:normAutofit/>
          </a:bodyPr>
          <a:lstStyle/>
          <a:p>
            <a:pPr marL="0" indent="0">
              <a:buNone/>
            </a:pPr>
            <a:r>
              <a:rPr lang="et-EE" sz="2400" dirty="0" smtClean="0"/>
              <a:t>Kuidas saad kindel olla oma töö kvaliteedis</a:t>
            </a:r>
            <a:r>
              <a:rPr lang="fi-FI" sz="2400" dirty="0" smtClean="0"/>
              <a:t>?</a:t>
            </a:r>
            <a:endParaRPr lang="fi-FI" sz="2400" dirty="0"/>
          </a:p>
          <a:p>
            <a:pPr marL="0" indent="0">
              <a:buNone/>
            </a:pPr>
            <a:endParaRPr lang="fi-FI" sz="2400" dirty="0"/>
          </a:p>
          <a:p>
            <a:pPr marL="0" indent="0">
              <a:buNone/>
            </a:pPr>
            <a:r>
              <a:rPr lang="et-EE" sz="2400" dirty="0" smtClean="0"/>
              <a:t>Näiteks</a:t>
            </a:r>
            <a:endParaRPr lang="fi-FI" sz="2400" dirty="0"/>
          </a:p>
          <a:p>
            <a:r>
              <a:rPr lang="et-EE" sz="2400" dirty="0" smtClean="0"/>
              <a:t>näidispaigaldus</a:t>
            </a:r>
            <a:endParaRPr lang="fi-FI" sz="2400" dirty="0"/>
          </a:p>
          <a:p>
            <a:r>
              <a:rPr lang="et-EE" sz="2400" dirty="0" smtClean="0"/>
              <a:t>tundepõhine kontroll</a:t>
            </a:r>
            <a:endParaRPr lang="fi-FI" sz="2400" dirty="0"/>
          </a:p>
          <a:p>
            <a:r>
              <a:rPr lang="fi-FI" sz="2400" dirty="0" smtClean="0"/>
              <a:t>m</a:t>
            </a:r>
            <a:r>
              <a:rPr lang="et-EE" sz="2400" dirty="0" err="1" smtClean="0"/>
              <a:t>õõtmine</a:t>
            </a:r>
            <a:endParaRPr lang="fi-FI" sz="2400" dirty="0"/>
          </a:p>
          <a:p>
            <a:r>
              <a:rPr lang="fi-FI" sz="2400" dirty="0" smtClean="0"/>
              <a:t>i</a:t>
            </a:r>
            <a:r>
              <a:rPr lang="et-EE" sz="2400" dirty="0" err="1" smtClean="0"/>
              <a:t>se</a:t>
            </a:r>
            <a:r>
              <a:rPr lang="et-EE" sz="2400" dirty="0" smtClean="0"/>
              <a:t> endale üle andmine</a:t>
            </a:r>
            <a:endParaRPr lang="fi-FI" sz="2400" dirty="0"/>
          </a:p>
          <a:p>
            <a:r>
              <a:rPr lang="fi-FI" sz="2400" dirty="0" err="1"/>
              <a:t>järgmise</a:t>
            </a:r>
            <a:r>
              <a:rPr lang="fi-FI" sz="2400" dirty="0"/>
              <a:t> </a:t>
            </a:r>
            <a:r>
              <a:rPr lang="fi-FI" sz="2400" dirty="0" err="1"/>
              <a:t>töövõtja</a:t>
            </a:r>
            <a:r>
              <a:rPr lang="fi-FI" sz="2400" dirty="0"/>
              <a:t> </a:t>
            </a:r>
            <a:r>
              <a:rPr lang="fi-FI" sz="2400" dirty="0" err="1" smtClean="0"/>
              <a:t>vastuvõt</a:t>
            </a:r>
            <a:r>
              <a:rPr lang="et-EE" sz="2400" dirty="0" smtClean="0"/>
              <a:t>u</a:t>
            </a:r>
            <a:r>
              <a:rPr lang="fi-FI" sz="2400" dirty="0" smtClean="0"/>
              <a:t> </a:t>
            </a:r>
            <a:r>
              <a:rPr lang="fi-FI" sz="2400" dirty="0" err="1"/>
              <a:t>kontroll</a:t>
            </a:r>
            <a:r>
              <a:rPr lang="fi-FI" sz="2400" dirty="0" smtClean="0"/>
              <a:t>.</a:t>
            </a:r>
            <a:r>
              <a:rPr lang="et-EE" sz="2400" dirty="0" smtClean="0"/>
              <a:t> </a:t>
            </a:r>
            <a:endParaRPr lang="fi-FI" sz="2400" dirty="0"/>
          </a:p>
        </p:txBody>
      </p:sp>
    </p:spTree>
    <p:extLst>
      <p:ext uri="{BB962C8B-B14F-4D97-AF65-F5344CB8AC3E}">
        <p14:creationId xmlns:p14="http://schemas.microsoft.com/office/powerpoint/2010/main" val="369884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t-EE" dirty="0"/>
              <a:t>Kvaliteedikontrolli meetodeid</a:t>
            </a:r>
            <a:endParaRPr lang="fi-FI" dirty="0"/>
          </a:p>
        </p:txBody>
      </p:sp>
      <p:sp>
        <p:nvSpPr>
          <p:cNvPr id="3" name="Sisällön paikkamerkki 2"/>
          <p:cNvSpPr>
            <a:spLocks noGrp="1"/>
          </p:cNvSpPr>
          <p:nvPr>
            <p:ph idx="1"/>
          </p:nvPr>
        </p:nvSpPr>
        <p:spPr>
          <a:xfrm>
            <a:off x="467544" y="1412776"/>
            <a:ext cx="8435280" cy="4392713"/>
          </a:xfrm>
        </p:spPr>
        <p:txBody>
          <a:bodyPr>
            <a:normAutofit fontScale="92500" lnSpcReduction="10000"/>
          </a:bodyPr>
          <a:lstStyle/>
          <a:p>
            <a:r>
              <a:rPr lang="et-EE" dirty="0" smtClean="0"/>
              <a:t>Niiskusmõõtmised</a:t>
            </a:r>
            <a:endParaRPr lang="fi-FI" dirty="0"/>
          </a:p>
          <a:p>
            <a:r>
              <a:rPr lang="et-EE" dirty="0" err="1" smtClean="0"/>
              <a:t>Termograafia</a:t>
            </a:r>
            <a:endParaRPr lang="fi-FI" dirty="0"/>
          </a:p>
          <a:p>
            <a:r>
              <a:rPr lang="et-EE" dirty="0" smtClean="0"/>
              <a:t>Kanalisatsiooni ja kanalite videosalvestus</a:t>
            </a:r>
            <a:endParaRPr lang="fi-FI" dirty="0"/>
          </a:p>
          <a:p>
            <a:r>
              <a:rPr lang="et-EE" dirty="0" smtClean="0"/>
              <a:t>Õhutiheduse mõõtmine</a:t>
            </a:r>
            <a:endParaRPr lang="fi-FI" dirty="0"/>
          </a:p>
          <a:p>
            <a:r>
              <a:rPr lang="fi-FI" dirty="0" smtClean="0"/>
              <a:t>M</a:t>
            </a:r>
            <a:r>
              <a:rPr lang="et-EE" dirty="0" err="1" smtClean="0"/>
              <a:t>ärkainekatsed</a:t>
            </a:r>
            <a:r>
              <a:rPr lang="et-EE" dirty="0" smtClean="0"/>
              <a:t> ja märksuitsud renoveeritavates kohtades</a:t>
            </a:r>
            <a:endParaRPr lang="fi-FI" dirty="0"/>
          </a:p>
          <a:p>
            <a:r>
              <a:rPr lang="et-EE" dirty="0" smtClean="0"/>
              <a:t>Kontrollnimekirjad</a:t>
            </a:r>
            <a:endParaRPr lang="fi-FI" dirty="0"/>
          </a:p>
          <a:p>
            <a:r>
              <a:rPr lang="et-EE" dirty="0" smtClean="0"/>
              <a:t>Ehitustööde päevik</a:t>
            </a:r>
            <a:endParaRPr lang="fi-FI" dirty="0"/>
          </a:p>
          <a:p>
            <a:r>
              <a:rPr lang="fi-FI" dirty="0" smtClean="0"/>
              <a:t>M</a:t>
            </a:r>
            <a:r>
              <a:rPr lang="et-EE" dirty="0" err="1" smtClean="0"/>
              <a:t>õõtmisprotokollid</a:t>
            </a:r>
            <a:endParaRPr lang="fi-FI" dirty="0"/>
          </a:p>
          <a:p>
            <a:r>
              <a:rPr lang="et-EE" dirty="0" err="1" smtClean="0"/>
              <a:t>Hüdroisolatsiooni</a:t>
            </a:r>
            <a:r>
              <a:rPr lang="et-EE" dirty="0" smtClean="0"/>
              <a:t> näidised</a:t>
            </a:r>
            <a:r>
              <a:rPr lang="fi-FI" dirty="0" smtClean="0"/>
              <a:t>.</a:t>
            </a:r>
            <a:endParaRPr lang="fi-FI" dirty="0"/>
          </a:p>
        </p:txBody>
      </p:sp>
      <p:pic>
        <p:nvPicPr>
          <p:cNvPr id="7" name="Kuva 6">
            <a:extLst>
              <a:ext uri="{FF2B5EF4-FFF2-40B4-BE49-F238E27FC236}">
                <a16:creationId xmlns:a16="http://schemas.microsoft.com/office/drawing/2014/main" id="{B21F84F2-B96A-4069-83C6-AB73C7BE3A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81227" y="1398535"/>
            <a:ext cx="2031941" cy="1166791"/>
          </a:xfrm>
          <a:prstGeom prst="rect">
            <a:avLst/>
          </a:prstGeom>
        </p:spPr>
      </p:pic>
      <p:pic>
        <p:nvPicPr>
          <p:cNvPr id="11" name="Kuva 10">
            <a:extLst>
              <a:ext uri="{FF2B5EF4-FFF2-40B4-BE49-F238E27FC236}">
                <a16:creationId xmlns:a16="http://schemas.microsoft.com/office/drawing/2014/main" id="{ABD4C4C5-2455-4E4F-8449-9AEACD5A87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6216" y="3717032"/>
            <a:ext cx="2376264" cy="1794350"/>
          </a:xfrm>
          <a:prstGeom prst="rect">
            <a:avLst/>
          </a:prstGeom>
        </p:spPr>
      </p:pic>
    </p:spTree>
    <p:extLst>
      <p:ext uri="{BB962C8B-B14F-4D97-AF65-F5344CB8AC3E}">
        <p14:creationId xmlns:p14="http://schemas.microsoft.com/office/powerpoint/2010/main" val="18007908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a:t>
            </a:r>
            <a:r>
              <a:rPr lang="et-EE" dirty="0" err="1" smtClean="0"/>
              <a:t>aadakse</a:t>
            </a:r>
            <a:r>
              <a:rPr lang="et-EE" dirty="0" smtClean="0"/>
              <a:t> seda, mida mõõdetakse</a:t>
            </a:r>
            <a:endParaRPr lang="fi-FI" dirty="0"/>
          </a:p>
        </p:txBody>
      </p:sp>
      <p:sp>
        <p:nvSpPr>
          <p:cNvPr id="3" name="Content Placeholder 2"/>
          <p:cNvSpPr>
            <a:spLocks noGrp="1"/>
          </p:cNvSpPr>
          <p:nvPr>
            <p:ph idx="1"/>
          </p:nvPr>
        </p:nvSpPr>
        <p:spPr>
          <a:xfrm>
            <a:off x="389576" y="1524464"/>
            <a:ext cx="8229600" cy="4032250"/>
          </a:xfrm>
        </p:spPr>
        <p:txBody>
          <a:bodyPr>
            <a:normAutofit/>
          </a:bodyPr>
          <a:lstStyle/>
          <a:p>
            <a:pPr marL="0" indent="0">
              <a:buNone/>
            </a:pPr>
            <a:r>
              <a:rPr lang="fi-FI" dirty="0" err="1" smtClean="0"/>
              <a:t>Sel</a:t>
            </a:r>
            <a:r>
              <a:rPr lang="et-EE" dirty="0" err="1" smtClean="0"/>
              <a:t>gitatakse</a:t>
            </a:r>
            <a:r>
              <a:rPr lang="et-EE" dirty="0" smtClean="0"/>
              <a:t> eelnevalt nõuded ja mõõdetakse nende täitumine tööde ajal ja töö valmimisel</a:t>
            </a:r>
            <a:endParaRPr lang="fi-FI" dirty="0"/>
          </a:p>
          <a:p>
            <a:r>
              <a:rPr lang="fi-FI" dirty="0" smtClean="0"/>
              <a:t>m</a:t>
            </a:r>
            <a:r>
              <a:rPr lang="et-EE" dirty="0" err="1" smtClean="0"/>
              <a:t>õõtmed</a:t>
            </a:r>
            <a:r>
              <a:rPr lang="fi-FI" dirty="0" smtClean="0"/>
              <a:t>, </a:t>
            </a:r>
            <a:r>
              <a:rPr lang="fi-FI" dirty="0" err="1" smtClean="0"/>
              <a:t>rist</a:t>
            </a:r>
            <a:r>
              <a:rPr lang="et-EE" dirty="0" smtClean="0"/>
              <a:t>mõõtmed</a:t>
            </a:r>
            <a:endParaRPr lang="fi-FI" dirty="0"/>
          </a:p>
          <a:p>
            <a:r>
              <a:rPr lang="fi-FI" dirty="0" err="1" smtClean="0"/>
              <a:t>tasa</a:t>
            </a:r>
            <a:r>
              <a:rPr lang="et-EE" dirty="0" smtClean="0"/>
              <a:t>sus</a:t>
            </a:r>
            <a:endParaRPr lang="fi-FI" dirty="0"/>
          </a:p>
          <a:p>
            <a:r>
              <a:rPr lang="et-EE" dirty="0" smtClean="0"/>
              <a:t>vertikaal- või </a:t>
            </a:r>
            <a:r>
              <a:rPr lang="et-EE" dirty="0" err="1" smtClean="0"/>
              <a:t>horisontaalsirgsus</a:t>
            </a:r>
            <a:endParaRPr lang="fi-FI" dirty="0"/>
          </a:p>
          <a:p>
            <a:r>
              <a:rPr lang="et-EE" dirty="0" smtClean="0"/>
              <a:t>õhutiheduse mõõtmine, märkaine katsed</a:t>
            </a:r>
            <a:endParaRPr lang="fi-FI" dirty="0"/>
          </a:p>
          <a:p>
            <a:r>
              <a:rPr lang="fi-FI" dirty="0" smtClean="0"/>
              <a:t>k</a:t>
            </a:r>
            <a:r>
              <a:rPr lang="et-EE" dirty="0" err="1" smtClean="0"/>
              <a:t>ilede</a:t>
            </a:r>
            <a:r>
              <a:rPr lang="et-EE" dirty="0" smtClean="0"/>
              <a:t> paksus</a:t>
            </a:r>
            <a:r>
              <a:rPr lang="fi-FI" dirty="0" smtClean="0"/>
              <a:t>.</a:t>
            </a:r>
            <a:endParaRPr lang="fi-FI" dirty="0"/>
          </a:p>
          <a:p>
            <a:pPr marL="0" indent="0">
              <a:buNone/>
            </a:pPr>
            <a:endParaRPr lang="fi-FI" dirty="0"/>
          </a:p>
          <a:p>
            <a:endParaRPr lang="fi-FI" dirty="0"/>
          </a:p>
        </p:txBody>
      </p:sp>
      <p:pic>
        <p:nvPicPr>
          <p:cNvPr id="5" name="Kuva 4" descr="Kuva, joka sisältää kohteen valokuva, pieni, taso, vanha&#10;&#10;Kuvaus luotu automaattisesti">
            <a:extLst>
              <a:ext uri="{FF2B5EF4-FFF2-40B4-BE49-F238E27FC236}">
                <a16:creationId xmlns:a16="http://schemas.microsoft.com/office/drawing/2014/main" id="{628446F5-996F-4FB8-9925-935FC222FB2C}"/>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97984" l="0" r="100000">
                        <a14:foregroundMark x1="19133" y1="32039" x2="20161" y2="30022"/>
                        <a14:backgroundMark x1="25838" y1="0" x2="16495" y2="13966"/>
                        <a14:backgroundMark x1="28386" y1="0" x2="55476" y2="18447"/>
                        <a14:backgroundMark x1="55521" y1="18521" x2="78543" y2="50784"/>
                        <a14:backgroundMark x1="78543" y1="50784" x2="85159" y2="66841"/>
                        <a14:backgroundMark x1="19177" y1="36296" x2="26419" y2="26512"/>
                      </a14:backgroundRemoval>
                    </a14:imgEffect>
                    <a14:imgEffect>
                      <a14:brightnessContrast bright="20000"/>
                    </a14:imgEffect>
                  </a14:imgLayer>
                </a14:imgProps>
              </a:ext>
              <a:ext uri="{28A0092B-C50C-407E-A947-70E740481C1C}">
                <a14:useLocalDpi xmlns:a14="http://schemas.microsoft.com/office/drawing/2010/main"/>
              </a:ext>
            </a:extLst>
          </a:blip>
          <a:srcRect/>
          <a:stretch/>
        </p:blipFill>
        <p:spPr>
          <a:xfrm>
            <a:off x="5364088" y="2780928"/>
            <a:ext cx="3546109" cy="2123268"/>
          </a:xfrm>
          <a:prstGeom prst="rect">
            <a:avLst/>
          </a:prstGeom>
        </p:spPr>
      </p:pic>
      <p:pic>
        <p:nvPicPr>
          <p:cNvPr id="13" name="Kuva 12" descr="Kuva, joka sisältää kohteen taso, laatikko, suuri, pöytä&#10;&#10;Kuvaus luotu automaattisesti">
            <a:extLst>
              <a:ext uri="{FF2B5EF4-FFF2-40B4-BE49-F238E27FC236}">
                <a16:creationId xmlns:a16="http://schemas.microsoft.com/office/drawing/2014/main" id="{28F26491-2E89-4E14-9489-212A96010788}"/>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100000" l="0" r="100000">
                        <a14:backgroundMark x1="11293" y1="67589" x2="24059" y2="44867"/>
                        <a14:backgroundMark x1="24059" y1="44867" x2="39989" y2="38178"/>
                        <a14:backgroundMark x1="84997" y1="0" x2="39989" y2="38062"/>
                        <a14:backgroundMark x1="85215" y1="0" x2="98636" y2="15802"/>
                        <a14:backgroundMark x1="98691" y1="15917" x2="93235" y2="49481"/>
                        <a14:backgroundMark x1="93235" y1="49481" x2="19749" y2="94233"/>
                        <a14:backgroundMark x1="60065" y1="59054" x2="60065" y2="59054"/>
                        <a14:backgroundMark x1="59684" y1="58824" x2="58647" y2="60784"/>
                        <a14:backgroundMark x1="81451" y1="67589" x2="81451" y2="67589"/>
                      </a14:backgroundRemoval>
                    </a14:imgEffect>
                  </a14:imgLayer>
                </a14:imgProps>
              </a:ext>
              <a:ext uri="{28A0092B-C50C-407E-A947-70E740481C1C}">
                <a14:useLocalDpi xmlns:a14="http://schemas.microsoft.com/office/drawing/2010/main"/>
              </a:ext>
            </a:extLst>
          </a:blip>
          <a:srcRect/>
          <a:stretch/>
        </p:blipFill>
        <p:spPr>
          <a:xfrm rot="2725389">
            <a:off x="5424998" y="4439320"/>
            <a:ext cx="3146156" cy="1487837"/>
          </a:xfrm>
          <a:prstGeom prst="rect">
            <a:avLst/>
          </a:prstGeom>
        </p:spPr>
      </p:pic>
      <p:pic>
        <p:nvPicPr>
          <p:cNvPr id="20" name="Kuva 19">
            <a:extLst>
              <a:ext uri="{FF2B5EF4-FFF2-40B4-BE49-F238E27FC236}">
                <a16:creationId xmlns:a16="http://schemas.microsoft.com/office/drawing/2014/main" id="{7F7E8AF2-4EC7-4B2F-9EF2-501961A1F62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08304" y="2204864"/>
            <a:ext cx="1534269" cy="1828800"/>
          </a:xfrm>
          <a:prstGeom prst="rect">
            <a:avLst/>
          </a:prstGeom>
        </p:spPr>
      </p:pic>
    </p:spTree>
    <p:extLst>
      <p:ext uri="{BB962C8B-B14F-4D97-AF65-F5344CB8AC3E}">
        <p14:creationId xmlns:p14="http://schemas.microsoft.com/office/powerpoint/2010/main" val="22495061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690346"/>
          </a:xfrm>
        </p:spPr>
        <p:txBody>
          <a:bodyPr/>
          <a:lstStyle/>
          <a:p>
            <a:r>
              <a:rPr lang="et-EE" dirty="0" smtClean="0"/>
              <a:t>Näidispaigaldused</a:t>
            </a:r>
            <a:endParaRPr lang="fi-FI" dirty="0"/>
          </a:p>
        </p:txBody>
      </p:sp>
      <p:sp>
        <p:nvSpPr>
          <p:cNvPr id="3" name="Content Placeholder 2"/>
          <p:cNvSpPr>
            <a:spLocks noGrp="1"/>
          </p:cNvSpPr>
          <p:nvPr>
            <p:ph idx="1"/>
          </p:nvPr>
        </p:nvSpPr>
        <p:spPr>
          <a:xfrm>
            <a:off x="457200" y="1365187"/>
            <a:ext cx="5842992" cy="4440302"/>
          </a:xfrm>
        </p:spPr>
        <p:txBody>
          <a:bodyPr>
            <a:normAutofit fontScale="77500" lnSpcReduction="20000"/>
          </a:bodyPr>
          <a:lstStyle/>
          <a:p>
            <a:pPr marL="0" indent="0">
              <a:buNone/>
            </a:pPr>
            <a:r>
              <a:rPr lang="fi-FI" dirty="0" err="1" smtClean="0"/>
              <a:t>Kõige</a:t>
            </a:r>
            <a:r>
              <a:rPr lang="fi-FI" dirty="0" smtClean="0"/>
              <a:t> </a:t>
            </a:r>
            <a:r>
              <a:rPr lang="fi-FI" dirty="0" err="1" smtClean="0"/>
              <a:t>olulisema</a:t>
            </a:r>
            <a:r>
              <a:rPr lang="et-EE" dirty="0" smtClean="0"/>
              <a:t>test</a:t>
            </a:r>
            <a:r>
              <a:rPr lang="fi-FI" dirty="0" smtClean="0"/>
              <a:t> </a:t>
            </a:r>
            <a:r>
              <a:rPr lang="fi-FI" dirty="0" err="1" smtClean="0"/>
              <a:t>töö</a:t>
            </a:r>
            <a:r>
              <a:rPr lang="et-EE" dirty="0" err="1" smtClean="0"/>
              <a:t>dest</a:t>
            </a:r>
            <a:r>
              <a:rPr lang="fi-FI" dirty="0" smtClean="0"/>
              <a:t> </a:t>
            </a:r>
            <a:r>
              <a:rPr lang="fi-FI" dirty="0"/>
              <a:t>on </a:t>
            </a:r>
            <a:r>
              <a:rPr lang="fi-FI" dirty="0" err="1"/>
              <a:t>soovitatav</a:t>
            </a:r>
            <a:r>
              <a:rPr lang="fi-FI" dirty="0"/>
              <a:t> </a:t>
            </a:r>
            <a:r>
              <a:rPr lang="fi-FI" dirty="0" err="1"/>
              <a:t>teha</a:t>
            </a:r>
            <a:r>
              <a:rPr lang="fi-FI" dirty="0"/>
              <a:t> </a:t>
            </a:r>
            <a:r>
              <a:rPr lang="et-EE" dirty="0" smtClean="0"/>
              <a:t>näidispaigaldus.</a:t>
            </a:r>
            <a:endParaRPr lang="fi-FI" dirty="0"/>
          </a:p>
          <a:p>
            <a:pPr marL="0" indent="0">
              <a:buNone/>
            </a:pPr>
            <a:endParaRPr lang="fi-FI" dirty="0"/>
          </a:p>
          <a:p>
            <a:pPr marL="0" indent="0">
              <a:buNone/>
            </a:pPr>
            <a:r>
              <a:rPr lang="fi-FI" dirty="0" smtClean="0"/>
              <a:t>Se</a:t>
            </a:r>
            <a:r>
              <a:rPr lang="et-EE" dirty="0" smtClean="0"/>
              <a:t>e aitab kaardistada riskikohti ja mõista plaane. </a:t>
            </a:r>
            <a:r>
              <a:rPr lang="fi-FI" dirty="0" smtClean="0"/>
              <a:t> </a:t>
            </a:r>
            <a:r>
              <a:rPr lang="et-EE" dirty="0" smtClean="0"/>
              <a:t>Näidispaigaldusega seoses võib kokku leppida</a:t>
            </a:r>
            <a:endParaRPr lang="fi-FI" dirty="0"/>
          </a:p>
          <a:p>
            <a:r>
              <a:rPr lang="fi-FI" dirty="0" err="1" smtClean="0"/>
              <a:t>mill</a:t>
            </a:r>
            <a:r>
              <a:rPr lang="et-EE" dirty="0" smtClean="0"/>
              <a:t>ine on stardiolukord ja töökoht </a:t>
            </a:r>
            <a:endParaRPr lang="fi-FI" dirty="0"/>
          </a:p>
          <a:p>
            <a:r>
              <a:rPr lang="fi-FI" dirty="0" smtClean="0"/>
              <a:t>mi</a:t>
            </a:r>
            <a:r>
              <a:rPr lang="et-EE" dirty="0" err="1" smtClean="0"/>
              <a:t>llised</a:t>
            </a:r>
            <a:r>
              <a:rPr lang="et-EE" dirty="0" smtClean="0"/>
              <a:t> kvaliteedinõuded on töö tegemisele</a:t>
            </a:r>
            <a:endParaRPr lang="fi-FI" dirty="0"/>
          </a:p>
          <a:p>
            <a:pPr marL="0" indent="0">
              <a:buNone/>
            </a:pPr>
            <a:r>
              <a:rPr lang="fi-FI" dirty="0"/>
              <a:t> 	</a:t>
            </a:r>
            <a:r>
              <a:rPr lang="fi-FI" dirty="0" smtClean="0"/>
              <a:t> s</a:t>
            </a:r>
            <a:r>
              <a:rPr lang="et-EE" dirty="0" err="1" smtClean="0"/>
              <a:t>irgsus</a:t>
            </a:r>
            <a:r>
              <a:rPr lang="fi-FI" dirty="0" smtClean="0"/>
              <a:t>, </a:t>
            </a:r>
            <a:r>
              <a:rPr lang="fi-FI" dirty="0" err="1" smtClean="0"/>
              <a:t>tasa</a:t>
            </a:r>
            <a:r>
              <a:rPr lang="et-EE" dirty="0" smtClean="0"/>
              <a:t>sus või tihedus ja kestvus</a:t>
            </a:r>
            <a:endParaRPr lang="fi-FI" dirty="0"/>
          </a:p>
          <a:p>
            <a:r>
              <a:rPr lang="fi-FI" dirty="0" err="1" smtClean="0"/>
              <a:t>mill</a:t>
            </a:r>
            <a:r>
              <a:rPr lang="et-EE" dirty="0" smtClean="0"/>
              <a:t>ist lõpptulemust taotletakse</a:t>
            </a:r>
            <a:r>
              <a:rPr lang="fi-FI" dirty="0" smtClean="0"/>
              <a:t>.</a:t>
            </a:r>
            <a:endParaRPr lang="fi-FI" dirty="0"/>
          </a:p>
          <a:p>
            <a:pPr marL="0" indent="0">
              <a:buNone/>
            </a:pPr>
            <a:r>
              <a:rPr lang="fi-FI" dirty="0" smtClean="0"/>
              <a:t>V</a:t>
            </a:r>
            <a:r>
              <a:rPr lang="et-EE" dirty="0" err="1" smtClean="0"/>
              <a:t>õidakse</a:t>
            </a:r>
            <a:r>
              <a:rPr lang="et-EE" dirty="0" smtClean="0"/>
              <a:t> teha ka näidisruum, mille abil selgub plaanide ühtesobivus. </a:t>
            </a:r>
            <a:endParaRPr lang="fi-FI" dirty="0"/>
          </a:p>
        </p:txBody>
      </p:sp>
      <p:pic>
        <p:nvPicPr>
          <p:cNvPr id="4" name="Kuva 3">
            <a:extLst>
              <a:ext uri="{FF2B5EF4-FFF2-40B4-BE49-F238E27FC236}">
                <a16:creationId xmlns:a16="http://schemas.microsoft.com/office/drawing/2014/main" id="{039984E2-DC1F-47D3-9213-82D2DBF060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5868" y="1531392"/>
            <a:ext cx="2228850" cy="2976563"/>
          </a:xfrm>
          <a:prstGeom prst="rect">
            <a:avLst/>
          </a:prstGeom>
        </p:spPr>
      </p:pic>
      <p:sp>
        <p:nvSpPr>
          <p:cNvPr id="5" name="Tekstiruutu 4">
            <a:extLst>
              <a:ext uri="{FF2B5EF4-FFF2-40B4-BE49-F238E27FC236}">
                <a16:creationId xmlns:a16="http://schemas.microsoft.com/office/drawing/2014/main" id="{4A60A4EF-DD12-41B3-99DF-13D07A6CAE9A}"/>
              </a:ext>
            </a:extLst>
          </p:cNvPr>
          <p:cNvSpPr txBox="1"/>
          <p:nvPr/>
        </p:nvSpPr>
        <p:spPr>
          <a:xfrm rot="767814">
            <a:off x="7806245" y="4511317"/>
            <a:ext cx="1067921" cy="246221"/>
          </a:xfrm>
          <a:prstGeom prst="rect">
            <a:avLst/>
          </a:prstGeom>
          <a:noFill/>
        </p:spPr>
        <p:txBody>
          <a:bodyPr wrap="none" rtlCol="0">
            <a:spAutoFit/>
          </a:bodyPr>
          <a:lstStyle/>
          <a:p>
            <a:r>
              <a:rPr lang="fi-FI" sz="1000">
                <a:solidFill>
                  <a:schemeClr val="tx2">
                    <a:lumMod val="50000"/>
                    <a:lumOff val="50000"/>
                  </a:schemeClr>
                </a:solidFill>
              </a:rPr>
              <a:t>© Heidi Sumkin</a:t>
            </a:r>
          </a:p>
        </p:txBody>
      </p:sp>
    </p:spTree>
    <p:extLst>
      <p:ext uri="{BB962C8B-B14F-4D97-AF65-F5344CB8AC3E}">
        <p14:creationId xmlns:p14="http://schemas.microsoft.com/office/powerpoint/2010/main" val="41161878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Otsikko 1"/>
          <p:cNvSpPr>
            <a:spLocks noGrp="1"/>
          </p:cNvSpPr>
          <p:nvPr>
            <p:ph type="title"/>
          </p:nvPr>
        </p:nvSpPr>
        <p:spPr>
          <a:xfrm>
            <a:off x="755650" y="366712"/>
            <a:ext cx="7010400" cy="608013"/>
          </a:xfrm>
        </p:spPr>
        <p:txBody>
          <a:bodyPr>
            <a:normAutofit fontScale="90000"/>
          </a:bodyPr>
          <a:lstStyle/>
          <a:p>
            <a:r>
              <a:rPr lang="et-EE" dirty="0" err="1" smtClean="0"/>
              <a:t>Termografeerimine</a:t>
            </a:r>
            <a:r>
              <a:rPr lang="fi-FI" dirty="0" smtClean="0"/>
              <a:t> – </a:t>
            </a:r>
            <a:r>
              <a:rPr lang="et-EE" dirty="0" smtClean="0"/>
              <a:t>Piirete õhutihedus</a:t>
            </a:r>
            <a:endParaRPr lang="fi-FI" dirty="0"/>
          </a:p>
        </p:txBody>
      </p:sp>
      <p:pic>
        <p:nvPicPr>
          <p:cNvPr id="84995" name="Kuva 6" descr="ikkuna 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60842" y="1340200"/>
            <a:ext cx="3024593" cy="257209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84996" name="Picture 2" descr="K:\702_L\70204\Valokuvat\Pohjola työmaat\Pohjola valokuvia 101231\PC220019.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29120" y="1340200"/>
            <a:ext cx="2408339" cy="256760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4997" name="Picture 2" descr="K:\702_L\70204\Valokuvat\Pohjola työmaat\Pohjola valokuvia 101231\PC220019.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23467" y="1340199"/>
            <a:ext cx="1758659" cy="256760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4998" name="Tekstikehys 10"/>
          <p:cNvSpPr txBox="1">
            <a:spLocks noChangeArrowheads="1"/>
          </p:cNvSpPr>
          <p:nvPr/>
        </p:nvSpPr>
        <p:spPr bwMode="auto">
          <a:xfrm>
            <a:off x="361598" y="4323472"/>
            <a:ext cx="8064647"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eaLnBrk="1" hangingPunct="1">
              <a:buFont typeface="Arial" panose="020B0604020202020204" pitchFamily="34" charset="0"/>
              <a:buChar char="•"/>
            </a:pPr>
            <a:r>
              <a:rPr lang="et-EE" sz="2400" dirty="0" smtClean="0"/>
              <a:t>Külmal aastaajal on piirete õhutihedust kerge kontrollida </a:t>
            </a:r>
            <a:r>
              <a:rPr lang="et-EE" sz="2400" dirty="0" err="1" smtClean="0"/>
              <a:t>termografeerimisega</a:t>
            </a:r>
            <a:r>
              <a:rPr lang="et-EE" sz="2400" dirty="0" smtClean="0"/>
              <a:t>.</a:t>
            </a:r>
            <a:r>
              <a:rPr lang="fi-FI" sz="2400" dirty="0" smtClean="0"/>
              <a:t>  </a:t>
            </a:r>
            <a:r>
              <a:rPr lang="et-EE" sz="2400" dirty="0" smtClean="0"/>
              <a:t>Suvel saab kasutada märksuitsu.</a:t>
            </a:r>
            <a:endParaRPr lang="fi-FI" sz="2400" dirty="0"/>
          </a:p>
          <a:p>
            <a:pPr marL="285750" indent="-285750" eaLnBrk="1" hangingPunct="1">
              <a:buFont typeface="Arial" panose="020B0604020202020204" pitchFamily="34" charset="0"/>
              <a:buChar char="•"/>
            </a:pPr>
            <a:r>
              <a:rPr lang="et-EE" sz="2400" dirty="0" err="1" smtClean="0"/>
              <a:t>Termopiltidega</a:t>
            </a:r>
            <a:r>
              <a:rPr lang="et-EE" sz="2400" dirty="0" smtClean="0"/>
              <a:t> saab ära hoida õhutiheduse katsel ilmnevaid lekkeid ja muid kvaliteediprobleeme.</a:t>
            </a:r>
            <a:endParaRPr lang="fi-FI" sz="2400" dirty="0"/>
          </a:p>
          <a:p>
            <a:pPr eaLnBrk="1" hangingPunct="1"/>
            <a:endParaRPr lang="fi-FI" dirty="0">
              <a:solidFill>
                <a:srgbClr val="C00000"/>
              </a:solidFill>
            </a:endParaRPr>
          </a:p>
        </p:txBody>
      </p:sp>
    </p:spTree>
    <p:extLst>
      <p:ext uri="{BB962C8B-B14F-4D97-AF65-F5344CB8AC3E}">
        <p14:creationId xmlns:p14="http://schemas.microsoft.com/office/powerpoint/2010/main" val="35727717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998">
                                            <p:txEl>
                                              <p:pRg st="0" end="0"/>
                                            </p:txEl>
                                          </p:spTgt>
                                        </p:tgtEl>
                                        <p:attrNameLst>
                                          <p:attrName>style.visibility</p:attrName>
                                        </p:attrNameLst>
                                      </p:cBhvr>
                                      <p:to>
                                        <p:strVal val="visible"/>
                                      </p:to>
                                    </p:set>
                                    <p:anim calcmode="lin" valueType="num">
                                      <p:cBhvr additive="base">
                                        <p:cTn id="7" dur="500" fill="hold"/>
                                        <p:tgtEl>
                                          <p:spTgt spid="849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9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4998">
                                            <p:txEl>
                                              <p:pRg st="1" end="1"/>
                                            </p:txEl>
                                          </p:spTgt>
                                        </p:tgtEl>
                                        <p:attrNameLst>
                                          <p:attrName>style.visibility</p:attrName>
                                        </p:attrNameLst>
                                      </p:cBhvr>
                                      <p:to>
                                        <p:strVal val="visible"/>
                                      </p:to>
                                    </p:set>
                                    <p:anim calcmode="lin" valueType="num">
                                      <p:cBhvr additive="base">
                                        <p:cTn id="13" dur="500" fill="hold"/>
                                        <p:tgtEl>
                                          <p:spTgt spid="849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99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Otsikko 1"/>
          <p:cNvSpPr txBox="1">
            <a:spLocks/>
          </p:cNvSpPr>
          <p:nvPr/>
        </p:nvSpPr>
        <p:spPr bwMode="auto">
          <a:xfrm>
            <a:off x="195708" y="203451"/>
            <a:ext cx="8948292" cy="99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t-EE" sz="3600" b="1" dirty="0" err="1" smtClean="0"/>
              <a:t>Termografeerimine</a:t>
            </a:r>
            <a:r>
              <a:rPr lang="fi-FI" sz="3600" b="1" dirty="0" smtClean="0"/>
              <a:t> </a:t>
            </a:r>
            <a:r>
              <a:rPr lang="fi-FI" sz="3600" b="1" dirty="0"/>
              <a:t>– </a:t>
            </a:r>
            <a:r>
              <a:rPr lang="et-EE" sz="3600" b="1" dirty="0"/>
              <a:t>Piirete </a:t>
            </a:r>
            <a:r>
              <a:rPr lang="et-EE" sz="3600" b="1" dirty="0" smtClean="0"/>
              <a:t>õhutihedus</a:t>
            </a:r>
            <a:endParaRPr lang="fi-FI" sz="3200" b="1" dirty="0">
              <a:latin typeface="+mj-lt"/>
            </a:endParaRPr>
          </a:p>
        </p:txBody>
      </p:sp>
      <p:pic>
        <p:nvPicPr>
          <p:cNvPr id="86019" name="Picture 4" descr="K:\702_L\70204\Valokuvat\Pohjola työmaat\Lämpökuvat nokia\parvekeovi 2 .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9781" y="3613819"/>
            <a:ext cx="2881312"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3" descr="K:\702_L\70204\Valokuvat\Pohjola työmaat\Pohjola valokuvia 101231\PC22002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4435" y="1196752"/>
            <a:ext cx="285591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Tekstikehys 7"/>
          <p:cNvSpPr txBox="1">
            <a:spLocks noChangeArrowheads="1"/>
          </p:cNvSpPr>
          <p:nvPr/>
        </p:nvSpPr>
        <p:spPr bwMode="auto">
          <a:xfrm>
            <a:off x="3779911" y="1196752"/>
            <a:ext cx="5261057"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sz="2400" dirty="0" smtClean="0">
                <a:latin typeface="+mn-lt"/>
              </a:rPr>
              <a:t>Ti</a:t>
            </a:r>
            <a:r>
              <a:rPr lang="et-EE" sz="2400" dirty="0" err="1" smtClean="0">
                <a:latin typeface="+mn-lt"/>
              </a:rPr>
              <a:t>heduse</a:t>
            </a:r>
            <a:r>
              <a:rPr lang="et-EE" sz="2400" dirty="0" smtClean="0">
                <a:latin typeface="+mn-lt"/>
              </a:rPr>
              <a:t> kohalt on kriitilised kohad</a:t>
            </a:r>
            <a:endParaRPr lang="fi-FI" sz="2400" dirty="0">
              <a:latin typeface="+mn-lt"/>
            </a:endParaRPr>
          </a:p>
          <a:p>
            <a:pPr marL="285750" indent="-285750" eaLnBrk="1" hangingPunct="1">
              <a:buFont typeface="Arial" panose="020B0604020202020204" pitchFamily="34" charset="0"/>
              <a:buChar char="•"/>
            </a:pPr>
            <a:r>
              <a:rPr lang="et-EE" sz="2400" dirty="0" smtClean="0">
                <a:latin typeface="+mn-lt"/>
              </a:rPr>
              <a:t>lae vuugid</a:t>
            </a:r>
            <a:endParaRPr lang="fi-FI" sz="2400" dirty="0">
              <a:latin typeface="+mn-lt"/>
            </a:endParaRPr>
          </a:p>
          <a:p>
            <a:pPr marL="285750" indent="-285750" eaLnBrk="1" hangingPunct="1">
              <a:buFont typeface="Arial" panose="020B0604020202020204" pitchFamily="34" charset="0"/>
              <a:buChar char="•"/>
            </a:pPr>
            <a:r>
              <a:rPr lang="et-EE" sz="2400" dirty="0" smtClean="0">
                <a:latin typeface="+mn-lt"/>
              </a:rPr>
              <a:t>põranda ja sokli ühendus</a:t>
            </a:r>
            <a:endParaRPr lang="fi-FI" sz="2400" dirty="0">
              <a:latin typeface="+mn-lt"/>
            </a:endParaRPr>
          </a:p>
          <a:p>
            <a:pPr marL="285750" indent="-285750" eaLnBrk="1" hangingPunct="1">
              <a:buFont typeface="Arial" panose="020B0604020202020204" pitchFamily="34" charset="0"/>
              <a:buChar char="•"/>
            </a:pPr>
            <a:r>
              <a:rPr lang="et-EE" sz="2400" dirty="0" smtClean="0">
                <a:latin typeface="+mn-lt"/>
              </a:rPr>
              <a:t>lae ja välisseina ühendus</a:t>
            </a:r>
            <a:endParaRPr lang="fi-FI" sz="2400" dirty="0">
              <a:latin typeface="+mn-lt"/>
            </a:endParaRPr>
          </a:p>
          <a:p>
            <a:pPr marL="285750" indent="-285750" eaLnBrk="1" hangingPunct="1">
              <a:buFont typeface="Arial" panose="020B0604020202020204" pitchFamily="34" charset="0"/>
              <a:buChar char="•"/>
            </a:pPr>
            <a:r>
              <a:rPr lang="fi-FI" sz="2400" dirty="0" smtClean="0">
                <a:latin typeface="+mn-lt"/>
              </a:rPr>
              <a:t>v</a:t>
            </a:r>
            <a:r>
              <a:rPr lang="et-EE" sz="2400" dirty="0" smtClean="0">
                <a:latin typeface="+mn-lt"/>
              </a:rPr>
              <a:t>ahelagede ja välisseinte ühendused</a:t>
            </a:r>
            <a:endParaRPr lang="fi-FI" sz="2400" dirty="0">
              <a:latin typeface="+mn-lt"/>
            </a:endParaRPr>
          </a:p>
          <a:p>
            <a:pPr marL="285750" indent="-285750" eaLnBrk="1" hangingPunct="1">
              <a:buFont typeface="Arial" panose="020B0604020202020204" pitchFamily="34" charset="0"/>
              <a:buChar char="•"/>
            </a:pPr>
            <a:r>
              <a:rPr lang="fi-FI" sz="2400" dirty="0">
                <a:latin typeface="+mn-lt"/>
              </a:rPr>
              <a:t>pesu- ja </a:t>
            </a:r>
            <a:r>
              <a:rPr lang="fi-FI" sz="2400" dirty="0" smtClean="0">
                <a:latin typeface="+mn-lt"/>
              </a:rPr>
              <a:t>l</a:t>
            </a:r>
            <a:r>
              <a:rPr lang="et-EE" sz="2400" dirty="0" err="1" smtClean="0">
                <a:latin typeface="+mn-lt"/>
              </a:rPr>
              <a:t>eiliruumide</a:t>
            </a:r>
            <a:r>
              <a:rPr lang="et-EE" sz="2400" dirty="0" smtClean="0">
                <a:latin typeface="+mn-lt"/>
              </a:rPr>
              <a:t> ühendused</a:t>
            </a:r>
            <a:endParaRPr lang="fi-FI" sz="2400" dirty="0">
              <a:latin typeface="+mn-lt"/>
            </a:endParaRPr>
          </a:p>
          <a:p>
            <a:pPr marL="285750" indent="-285750" eaLnBrk="1" hangingPunct="1">
              <a:buFont typeface="Arial" panose="020B0604020202020204" pitchFamily="34" charset="0"/>
              <a:buChar char="•"/>
            </a:pPr>
            <a:r>
              <a:rPr lang="et-EE" sz="2400" dirty="0" smtClean="0">
                <a:latin typeface="+mn-lt"/>
              </a:rPr>
              <a:t>akna ja ukseavad</a:t>
            </a:r>
            <a:endParaRPr lang="fi-FI" sz="2400" dirty="0">
              <a:latin typeface="+mn-lt"/>
            </a:endParaRPr>
          </a:p>
          <a:p>
            <a:pPr marL="285750" indent="-285750" eaLnBrk="1" hangingPunct="1">
              <a:buFont typeface="Arial" panose="020B0604020202020204" pitchFamily="34" charset="0"/>
              <a:buChar char="•"/>
            </a:pPr>
            <a:r>
              <a:rPr lang="et-EE" sz="2400" dirty="0" smtClean="0">
                <a:latin typeface="+mn-lt"/>
              </a:rPr>
              <a:t>tehnosüsteemide läbiviigud</a:t>
            </a:r>
            <a:endParaRPr lang="fi-FI" sz="2400" dirty="0">
              <a:latin typeface="+mn-lt"/>
            </a:endParaRPr>
          </a:p>
          <a:p>
            <a:pPr marL="285750" indent="-285750" eaLnBrk="1" hangingPunct="1">
              <a:buFont typeface="Arial" panose="020B0604020202020204" pitchFamily="34" charset="0"/>
              <a:buChar char="•"/>
            </a:pPr>
            <a:r>
              <a:rPr lang="et-EE" sz="2400" dirty="0" err="1" smtClean="0">
                <a:latin typeface="+mn-lt"/>
              </a:rPr>
              <a:t>korstnaelemendidi</a:t>
            </a:r>
            <a:endParaRPr lang="fi-FI" sz="2400" dirty="0">
              <a:latin typeface="+mn-lt"/>
            </a:endParaRPr>
          </a:p>
          <a:p>
            <a:pPr marL="285750" indent="-285750" eaLnBrk="1" hangingPunct="1">
              <a:buFont typeface="Arial" panose="020B0604020202020204" pitchFamily="34" charset="0"/>
              <a:buChar char="•"/>
            </a:pPr>
            <a:r>
              <a:rPr lang="et-EE" sz="2400" dirty="0" smtClean="0">
                <a:latin typeface="+mn-lt"/>
              </a:rPr>
              <a:t>aurutõkete liited</a:t>
            </a:r>
            <a:r>
              <a:rPr lang="fi-FI" sz="2400" dirty="0" smtClean="0">
                <a:latin typeface="+mn-lt"/>
              </a:rPr>
              <a:t>.</a:t>
            </a:r>
            <a:endParaRPr lang="fi-FI" sz="2400" dirty="0">
              <a:latin typeface="+mn-lt"/>
            </a:endParaRPr>
          </a:p>
          <a:p>
            <a:pPr eaLnBrk="1" hangingPunct="1"/>
            <a:endParaRPr lang="fi-FI" sz="1600" dirty="0">
              <a:latin typeface="+mn-lt"/>
            </a:endParaRPr>
          </a:p>
          <a:p>
            <a:pPr eaLnBrk="1" hangingPunct="1">
              <a:buFont typeface="Arial" pitchFamily="34" charset="0"/>
              <a:buChar char="•"/>
            </a:pPr>
            <a:endParaRPr lang="fi-FI" sz="1200" dirty="0">
              <a:latin typeface="Calibri" pitchFamily="34" charset="0"/>
            </a:endParaRPr>
          </a:p>
          <a:p>
            <a:pPr eaLnBrk="1" hangingPunct="1"/>
            <a:endParaRPr lang="fi-FI" sz="1200" dirty="0">
              <a:latin typeface="Calibri" pitchFamily="34" charset="0"/>
            </a:endParaRPr>
          </a:p>
          <a:p>
            <a:pPr eaLnBrk="1" hangingPunct="1"/>
            <a:endParaRPr lang="fi-FI" sz="1200" dirty="0">
              <a:latin typeface="Calibri" pitchFamily="34" charset="0"/>
            </a:endParaRPr>
          </a:p>
          <a:p>
            <a:pPr eaLnBrk="1" hangingPunct="1"/>
            <a:endParaRPr lang="fi-FI" sz="1200" dirty="0">
              <a:latin typeface="Calibri" pitchFamily="34" charset="0"/>
            </a:endParaRPr>
          </a:p>
        </p:txBody>
      </p:sp>
      <p:sp>
        <p:nvSpPr>
          <p:cNvPr id="2" name="Tekstiruutu 1">
            <a:extLst>
              <a:ext uri="{FF2B5EF4-FFF2-40B4-BE49-F238E27FC236}">
                <a16:creationId xmlns:a16="http://schemas.microsoft.com/office/drawing/2014/main" id="{AD38BF0B-149C-49F0-A70E-2138332DA0D3}"/>
              </a:ext>
            </a:extLst>
          </p:cNvPr>
          <p:cNvSpPr txBox="1"/>
          <p:nvPr/>
        </p:nvSpPr>
        <p:spPr>
          <a:xfrm>
            <a:off x="3708400" y="5392003"/>
            <a:ext cx="5321300" cy="830997"/>
          </a:xfrm>
          <a:prstGeom prst="rect">
            <a:avLst/>
          </a:prstGeom>
          <a:noFill/>
        </p:spPr>
        <p:txBody>
          <a:bodyPr wrap="square" rtlCol="0">
            <a:spAutoFit/>
          </a:bodyPr>
          <a:lstStyle/>
          <a:p>
            <a:pPr>
              <a:buFont typeface="Arial" pitchFamily="34" charset="0"/>
              <a:buChar char="•"/>
            </a:pPr>
            <a:endParaRPr lang="fi-FI" sz="1200" dirty="0"/>
          </a:p>
          <a:p>
            <a:r>
              <a:rPr lang="fi-FI" sz="1200" dirty="0"/>
              <a:t>Ks. Hanna Aho ja Minna Korpi (toim.): Ilmanpitävien rakenteiden ja </a:t>
            </a:r>
            <a:br>
              <a:rPr lang="fi-FI" sz="1200" dirty="0"/>
            </a:br>
            <a:r>
              <a:rPr lang="fi-FI" sz="1200" dirty="0"/>
              <a:t>liitosten toteutus asuinrakennuksissa. Tampereen teknillinen yliopisto 2009.</a:t>
            </a:r>
          </a:p>
          <a:p>
            <a:endParaRPr lang="fi-FI" sz="1200" dirty="0"/>
          </a:p>
        </p:txBody>
      </p:sp>
    </p:spTree>
    <p:extLst>
      <p:ext uri="{BB962C8B-B14F-4D97-AF65-F5344CB8AC3E}">
        <p14:creationId xmlns:p14="http://schemas.microsoft.com/office/powerpoint/2010/main" val="665552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2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02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02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02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02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02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02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021">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502436-3114-4E41-B0A5-1A6380AF7367}"/>
              </a:ext>
            </a:extLst>
          </p:cNvPr>
          <p:cNvSpPr>
            <a:spLocks noGrp="1"/>
          </p:cNvSpPr>
          <p:nvPr>
            <p:ph type="title"/>
          </p:nvPr>
        </p:nvSpPr>
        <p:spPr/>
        <p:txBody>
          <a:bodyPr/>
          <a:lstStyle/>
          <a:p>
            <a:r>
              <a:rPr lang="fi-FI" dirty="0" err="1" smtClean="0"/>
              <a:t>Sis</a:t>
            </a:r>
            <a:r>
              <a:rPr lang="et-EE" dirty="0" err="1" smtClean="0"/>
              <a:t>ukord</a:t>
            </a:r>
            <a:endParaRPr lang="fi-FI" dirty="0"/>
          </a:p>
        </p:txBody>
      </p:sp>
      <p:sp>
        <p:nvSpPr>
          <p:cNvPr id="8" name="Content Placeholder 7">
            <a:extLst>
              <a:ext uri="{FF2B5EF4-FFF2-40B4-BE49-F238E27FC236}">
                <a16:creationId xmlns:a16="http://schemas.microsoft.com/office/drawing/2014/main" id="{06B86050-B753-43FF-9F00-08BC9A24B81C}"/>
              </a:ext>
            </a:extLst>
          </p:cNvPr>
          <p:cNvSpPr>
            <a:spLocks noGrp="1"/>
          </p:cNvSpPr>
          <p:nvPr>
            <p:ph idx="1"/>
          </p:nvPr>
        </p:nvSpPr>
        <p:spPr/>
        <p:txBody>
          <a:bodyPr/>
          <a:lstStyle/>
          <a:p>
            <a:r>
              <a:rPr lang="et-EE" dirty="0" smtClean="0"/>
              <a:t>Sissejuhatus</a:t>
            </a:r>
            <a:endParaRPr lang="fi-FI" dirty="0"/>
          </a:p>
          <a:p>
            <a:r>
              <a:rPr lang="et-EE" dirty="0" smtClean="0"/>
              <a:t>Tutvustamine </a:t>
            </a:r>
            <a:r>
              <a:rPr lang="fi-FI" dirty="0" smtClean="0"/>
              <a:t>ja </a:t>
            </a:r>
            <a:r>
              <a:rPr lang="et-EE" dirty="0" smtClean="0"/>
              <a:t>tutvumine</a:t>
            </a:r>
            <a:endParaRPr lang="fi-FI" dirty="0"/>
          </a:p>
          <a:p>
            <a:r>
              <a:rPr lang="et-EE" dirty="0" smtClean="0"/>
              <a:t>Kvaliteedi tagamise meetodid</a:t>
            </a:r>
            <a:endParaRPr lang="fi-FI" dirty="0"/>
          </a:p>
          <a:p>
            <a:r>
              <a:rPr lang="et-EE" dirty="0" smtClean="0"/>
              <a:t>Kontrollnimekirjad</a:t>
            </a:r>
            <a:endParaRPr lang="fi-FI" dirty="0"/>
          </a:p>
          <a:p>
            <a:r>
              <a:rPr lang="fi-FI" dirty="0" err="1" smtClean="0"/>
              <a:t>Osap</a:t>
            </a:r>
            <a:r>
              <a:rPr lang="et-EE" dirty="0" smtClean="0"/>
              <a:t>o</a:t>
            </a:r>
            <a:r>
              <a:rPr lang="fi-FI" dirty="0" err="1" smtClean="0"/>
              <a:t>olte</a:t>
            </a:r>
            <a:r>
              <a:rPr lang="et-EE" dirty="0" smtClean="0"/>
              <a:t> vastutused ja kohustused</a:t>
            </a:r>
            <a:endParaRPr lang="fi-FI" dirty="0"/>
          </a:p>
          <a:p>
            <a:r>
              <a:rPr lang="fi-FI" dirty="0" smtClean="0"/>
              <a:t>L</a:t>
            </a:r>
            <a:r>
              <a:rPr lang="et-EE" dirty="0" err="1" smtClean="0"/>
              <a:t>õpuarutelu</a:t>
            </a:r>
            <a:endParaRPr lang="fi-FI" dirty="0"/>
          </a:p>
        </p:txBody>
      </p:sp>
    </p:spTree>
    <p:extLst>
      <p:ext uri="{BB962C8B-B14F-4D97-AF65-F5344CB8AC3E}">
        <p14:creationId xmlns:p14="http://schemas.microsoft.com/office/powerpoint/2010/main" val="1444207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FBAC30-3FB1-40F8-9EBC-F2617FDBCF68}"/>
              </a:ext>
            </a:extLst>
          </p:cNvPr>
          <p:cNvSpPr>
            <a:spLocks noGrp="1"/>
          </p:cNvSpPr>
          <p:nvPr>
            <p:ph type="title"/>
          </p:nvPr>
        </p:nvSpPr>
        <p:spPr/>
        <p:txBody>
          <a:bodyPr/>
          <a:lstStyle/>
          <a:p>
            <a:r>
              <a:rPr lang="et-EE" dirty="0"/>
              <a:t>Arutelu/paaritöö</a:t>
            </a:r>
            <a:endParaRPr lang="fi-FI" dirty="0"/>
          </a:p>
        </p:txBody>
      </p:sp>
      <p:sp>
        <p:nvSpPr>
          <p:cNvPr id="3" name="Sisällön paikkamerkki 2">
            <a:extLst>
              <a:ext uri="{FF2B5EF4-FFF2-40B4-BE49-F238E27FC236}">
                <a16:creationId xmlns:a16="http://schemas.microsoft.com/office/drawing/2014/main" id="{8DD9B71B-6E8A-45A0-9CB3-EE0EFAEC209E}"/>
              </a:ext>
            </a:extLst>
          </p:cNvPr>
          <p:cNvSpPr>
            <a:spLocks noGrp="1"/>
          </p:cNvSpPr>
          <p:nvPr>
            <p:ph idx="1"/>
          </p:nvPr>
        </p:nvSpPr>
        <p:spPr>
          <a:xfrm>
            <a:off x="457200" y="1288026"/>
            <a:ext cx="8229600" cy="4827639"/>
          </a:xfrm>
        </p:spPr>
        <p:txBody>
          <a:bodyPr vert="horz" lIns="0" tIns="0" rIns="0" bIns="0" rtlCol="0" anchor="t">
            <a:normAutofit fontScale="92500" lnSpcReduction="20000"/>
          </a:bodyPr>
          <a:lstStyle/>
          <a:p>
            <a:pPr marL="0" indent="0">
              <a:buNone/>
            </a:pPr>
            <a:r>
              <a:rPr lang="fi-FI" sz="2600" dirty="0" err="1" smtClean="0"/>
              <a:t>Millised</a:t>
            </a:r>
            <a:r>
              <a:rPr lang="fi-FI" sz="2600" dirty="0" smtClean="0"/>
              <a:t> </a:t>
            </a:r>
            <a:r>
              <a:rPr lang="fi-FI" sz="2600" dirty="0"/>
              <a:t>on </a:t>
            </a:r>
            <a:r>
              <a:rPr lang="fi-FI" sz="2600" dirty="0" err="1"/>
              <a:t>ehituses</a:t>
            </a:r>
            <a:r>
              <a:rPr lang="fi-FI" sz="2600" dirty="0"/>
              <a:t> </a:t>
            </a:r>
            <a:r>
              <a:rPr lang="fi-FI" sz="2600" dirty="0" err="1"/>
              <a:t>kõige</a:t>
            </a:r>
            <a:r>
              <a:rPr lang="fi-FI" sz="2600" dirty="0"/>
              <a:t> </a:t>
            </a:r>
            <a:r>
              <a:rPr lang="fi-FI" sz="2600" dirty="0" err="1"/>
              <a:t>tõsisemad</a:t>
            </a:r>
            <a:r>
              <a:rPr lang="fi-FI" sz="2600" dirty="0"/>
              <a:t> </a:t>
            </a:r>
            <a:r>
              <a:rPr lang="fi-FI" sz="2600" dirty="0" err="1"/>
              <a:t>kvaliteedipuudused</a:t>
            </a:r>
            <a:r>
              <a:rPr lang="fi-FI" sz="2600" dirty="0"/>
              <a:t> ja </a:t>
            </a:r>
            <a:r>
              <a:rPr lang="fi-FI" sz="2600" dirty="0" err="1"/>
              <a:t>kuidas</a:t>
            </a:r>
            <a:r>
              <a:rPr lang="fi-FI" sz="2600" dirty="0"/>
              <a:t> </a:t>
            </a:r>
            <a:r>
              <a:rPr lang="fi-FI" sz="2600" dirty="0" err="1"/>
              <a:t>neid</a:t>
            </a:r>
            <a:r>
              <a:rPr lang="fi-FI" sz="2600" dirty="0"/>
              <a:t> </a:t>
            </a:r>
            <a:r>
              <a:rPr lang="fi-FI" sz="2600" dirty="0" err="1"/>
              <a:t>ära</a:t>
            </a:r>
            <a:r>
              <a:rPr lang="fi-FI" sz="2600" dirty="0"/>
              <a:t> hoida</a:t>
            </a:r>
            <a:r>
              <a:rPr lang="fi-FI" sz="2600" dirty="0" smtClean="0"/>
              <a:t>?</a:t>
            </a:r>
            <a:r>
              <a:rPr lang="et-EE" sz="2600" dirty="0" smtClean="0"/>
              <a:t> </a:t>
            </a:r>
          </a:p>
          <a:p>
            <a:pPr marL="0" indent="0">
              <a:buNone/>
            </a:pPr>
            <a:r>
              <a:rPr lang="et-EE" sz="2400" dirty="0" smtClean="0"/>
              <a:t>Näiteks</a:t>
            </a:r>
            <a:r>
              <a:rPr lang="fi-FI" sz="2400" dirty="0" smtClean="0"/>
              <a:t>:</a:t>
            </a:r>
            <a:endParaRPr lang="fi-FI" sz="2400" dirty="0">
              <a:cs typeface="Arial"/>
            </a:endParaRPr>
          </a:p>
          <a:p>
            <a:r>
              <a:rPr lang="et-EE" sz="2400" dirty="0" smtClean="0"/>
              <a:t>niiskusriskid</a:t>
            </a:r>
            <a:r>
              <a:rPr lang="fi-FI" sz="2400" dirty="0" smtClean="0"/>
              <a:t>, </a:t>
            </a:r>
            <a:r>
              <a:rPr lang="et-EE" sz="2400" dirty="0" smtClean="0"/>
              <a:t>veeauru kondenseerumine tarinditesse</a:t>
            </a:r>
            <a:endParaRPr lang="fi-FI" sz="2400" dirty="0">
              <a:cs typeface="Arial"/>
            </a:endParaRPr>
          </a:p>
          <a:p>
            <a:r>
              <a:rPr lang="et-EE" sz="2400" dirty="0" smtClean="0"/>
              <a:t>ehitusmaterjalide ühtesobimatus</a:t>
            </a:r>
            <a:r>
              <a:rPr lang="fi-FI" sz="2400" dirty="0" smtClean="0"/>
              <a:t> </a:t>
            </a:r>
            <a:r>
              <a:rPr lang="fi-FI" sz="2400" dirty="0"/>
              <a:t>(VOC)</a:t>
            </a:r>
            <a:endParaRPr lang="fi-FI" sz="2400" dirty="0">
              <a:cs typeface="Arial"/>
            </a:endParaRPr>
          </a:p>
          <a:p>
            <a:r>
              <a:rPr lang="fi-FI" sz="2400" dirty="0" err="1" smtClean="0"/>
              <a:t>ve</a:t>
            </a:r>
            <a:r>
              <a:rPr lang="et-EE" sz="2400" dirty="0" smtClean="0"/>
              <a:t>e</a:t>
            </a:r>
            <a:r>
              <a:rPr lang="fi-FI" sz="2400" dirty="0" smtClean="0"/>
              <a:t>-</a:t>
            </a:r>
            <a:r>
              <a:rPr lang="fi-FI" sz="2400" dirty="0"/>
              <a:t>, </a:t>
            </a:r>
            <a:r>
              <a:rPr lang="et-EE" sz="2400" dirty="0" smtClean="0"/>
              <a:t>niiskus</a:t>
            </a:r>
            <a:r>
              <a:rPr lang="fi-FI" sz="2400" dirty="0" smtClean="0"/>
              <a:t>- </a:t>
            </a:r>
            <a:r>
              <a:rPr lang="fi-FI" sz="2400" dirty="0"/>
              <a:t>ja </a:t>
            </a:r>
            <a:r>
              <a:rPr lang="et-EE" sz="2400" dirty="0" smtClean="0"/>
              <a:t>õhulekked</a:t>
            </a:r>
            <a:endParaRPr lang="fi-FI" sz="2400" dirty="0">
              <a:cs typeface="Arial"/>
            </a:endParaRPr>
          </a:p>
          <a:p>
            <a:pPr marL="0" indent="0">
              <a:buNone/>
            </a:pPr>
            <a:r>
              <a:rPr lang="et-EE" sz="2400" dirty="0" smtClean="0"/>
              <a:t>Hoia probleemid ära</a:t>
            </a:r>
            <a:r>
              <a:rPr lang="fi-FI" sz="2400" dirty="0" smtClean="0"/>
              <a:t>:</a:t>
            </a:r>
            <a:endParaRPr lang="fi-FI" sz="2400" dirty="0">
              <a:cs typeface="Arial"/>
            </a:endParaRPr>
          </a:p>
          <a:p>
            <a:r>
              <a:rPr lang="fi-FI" sz="2400" dirty="0" err="1"/>
              <a:t>tutvuge</a:t>
            </a:r>
            <a:r>
              <a:rPr lang="fi-FI" sz="2400" dirty="0"/>
              <a:t> </a:t>
            </a:r>
            <a:r>
              <a:rPr lang="fi-FI" sz="2400" dirty="0" err="1"/>
              <a:t>paigaldusjuhiste</a:t>
            </a:r>
            <a:r>
              <a:rPr lang="fi-FI" sz="2400" dirty="0"/>
              <a:t> ja </a:t>
            </a:r>
            <a:r>
              <a:rPr lang="fi-FI" sz="2400" dirty="0" err="1" smtClean="0"/>
              <a:t>plaanidega</a:t>
            </a:r>
            <a:endParaRPr lang="fi-FI" sz="2400" dirty="0">
              <a:cs typeface="Arial"/>
            </a:endParaRPr>
          </a:p>
          <a:p>
            <a:r>
              <a:rPr lang="et-EE" sz="2400" dirty="0" smtClean="0"/>
              <a:t>tehke tihe ja tuuletutav</a:t>
            </a:r>
            <a:r>
              <a:rPr lang="fi-FI" sz="2400" dirty="0" smtClean="0"/>
              <a:t> </a:t>
            </a:r>
            <a:r>
              <a:rPr lang="fi-FI" sz="2400" dirty="0"/>
              <a:t>– </a:t>
            </a:r>
            <a:r>
              <a:rPr lang="et-EE" sz="2400" dirty="0" smtClean="0"/>
              <a:t>vastavalt projektile</a:t>
            </a:r>
            <a:endParaRPr lang="fi-FI" sz="2400" dirty="0">
              <a:cs typeface="Arial"/>
            </a:endParaRPr>
          </a:p>
          <a:p>
            <a:r>
              <a:rPr lang="et-EE" sz="2400" dirty="0" smtClean="0"/>
              <a:t>kasutage ka tervet mõistust, kuid ärge kalduge projektist kõrvale</a:t>
            </a:r>
            <a:endParaRPr lang="fi-FI" sz="2400" dirty="0"/>
          </a:p>
          <a:p>
            <a:r>
              <a:rPr lang="fi-FI" sz="2400" dirty="0" err="1" smtClean="0"/>
              <a:t>vajadusel</a:t>
            </a:r>
            <a:r>
              <a:rPr lang="fi-FI" sz="2400" dirty="0" smtClean="0"/>
              <a:t> </a:t>
            </a:r>
            <a:r>
              <a:rPr lang="fi-FI" sz="2400" dirty="0" err="1"/>
              <a:t>arutage</a:t>
            </a:r>
            <a:r>
              <a:rPr lang="fi-FI" sz="2400" dirty="0"/>
              <a:t> ja </a:t>
            </a:r>
            <a:r>
              <a:rPr lang="fi-FI" sz="2400" dirty="0" err="1"/>
              <a:t>leppige</a:t>
            </a:r>
            <a:r>
              <a:rPr lang="fi-FI" sz="2400" dirty="0"/>
              <a:t> </a:t>
            </a:r>
            <a:r>
              <a:rPr lang="fi-FI" sz="2400" dirty="0" err="1" smtClean="0"/>
              <a:t>muudatus</a:t>
            </a:r>
            <a:r>
              <a:rPr lang="et-EE" sz="2400" dirty="0" err="1" smtClean="0"/>
              <a:t>ed</a:t>
            </a:r>
            <a:r>
              <a:rPr lang="et-EE" sz="2400" dirty="0" smtClean="0"/>
              <a:t> </a:t>
            </a:r>
            <a:r>
              <a:rPr lang="et-EE" sz="2400" dirty="0" err="1" smtClean="0"/>
              <a:t>projekteerijaga</a:t>
            </a:r>
            <a:r>
              <a:rPr lang="fi-FI" sz="2400" dirty="0" smtClean="0"/>
              <a:t> </a:t>
            </a:r>
            <a:r>
              <a:rPr lang="fi-FI" sz="2400" dirty="0" err="1" smtClean="0"/>
              <a:t>kokku</a:t>
            </a:r>
            <a:r>
              <a:rPr lang="fi-FI" sz="2400" dirty="0" smtClean="0"/>
              <a:t>.</a:t>
            </a:r>
            <a:endParaRPr lang="fi-FI" sz="2400" dirty="0"/>
          </a:p>
          <a:p>
            <a:pPr marL="0" indent="0">
              <a:buNone/>
            </a:pPr>
            <a:endParaRPr lang="fi-FI" sz="2400" dirty="0">
              <a:cs typeface="Arial"/>
            </a:endParaRPr>
          </a:p>
          <a:p>
            <a:pPr marL="0" indent="0">
              <a:buNone/>
            </a:pPr>
            <a:r>
              <a:rPr lang="fi-FI" sz="2400" b="1" dirty="0" err="1" smtClean="0">
                <a:cs typeface="Arial"/>
              </a:rPr>
              <a:t>Kvaliteedi</a:t>
            </a:r>
            <a:r>
              <a:rPr lang="fi-FI" sz="2400" b="1" dirty="0" smtClean="0">
                <a:cs typeface="Arial"/>
              </a:rPr>
              <a:t> </a:t>
            </a:r>
            <a:r>
              <a:rPr lang="fi-FI" sz="2400" b="1" dirty="0" err="1">
                <a:cs typeface="Arial"/>
              </a:rPr>
              <a:t>tagamine</a:t>
            </a:r>
            <a:r>
              <a:rPr lang="fi-FI" sz="2400" b="1" dirty="0">
                <a:cs typeface="Arial"/>
              </a:rPr>
              <a:t> on </a:t>
            </a:r>
            <a:r>
              <a:rPr lang="fi-FI" sz="2400" b="1" dirty="0" err="1">
                <a:cs typeface="Arial"/>
              </a:rPr>
              <a:t>midagi</a:t>
            </a:r>
            <a:r>
              <a:rPr lang="fi-FI" sz="2400" b="1" dirty="0">
                <a:cs typeface="Arial"/>
              </a:rPr>
              <a:t> </a:t>
            </a:r>
            <a:r>
              <a:rPr lang="fi-FI" sz="2400" b="1" dirty="0" err="1">
                <a:cs typeface="Arial"/>
              </a:rPr>
              <a:t>enamat</a:t>
            </a:r>
            <a:r>
              <a:rPr lang="fi-FI" sz="2400" b="1" dirty="0">
                <a:cs typeface="Arial"/>
              </a:rPr>
              <a:t> </a:t>
            </a:r>
            <a:r>
              <a:rPr lang="fi-FI" sz="2400" b="1" dirty="0" err="1">
                <a:cs typeface="Arial"/>
              </a:rPr>
              <a:t>kui</a:t>
            </a:r>
            <a:r>
              <a:rPr lang="fi-FI" sz="2400" b="1" dirty="0">
                <a:cs typeface="Arial"/>
              </a:rPr>
              <a:t> </a:t>
            </a:r>
            <a:r>
              <a:rPr lang="fi-FI" sz="2400" b="1" dirty="0" err="1">
                <a:cs typeface="Arial"/>
              </a:rPr>
              <a:t>lihtsalt</a:t>
            </a:r>
            <a:r>
              <a:rPr lang="fi-FI" sz="2400" b="1" dirty="0">
                <a:cs typeface="Arial"/>
              </a:rPr>
              <a:t> </a:t>
            </a:r>
            <a:r>
              <a:rPr lang="fi-FI" sz="2400" b="1" dirty="0" err="1" smtClean="0">
                <a:cs typeface="Arial"/>
              </a:rPr>
              <a:t>kontrollimine</a:t>
            </a:r>
            <a:r>
              <a:rPr lang="et-EE" sz="2400" b="1" dirty="0" smtClean="0">
                <a:cs typeface="Arial"/>
              </a:rPr>
              <a:t>. </a:t>
            </a:r>
            <a:endParaRPr lang="fi-FI" sz="2400" dirty="0"/>
          </a:p>
          <a:p>
            <a:endParaRPr lang="fi-FI" dirty="0"/>
          </a:p>
        </p:txBody>
      </p:sp>
    </p:spTree>
    <p:extLst>
      <p:ext uri="{BB962C8B-B14F-4D97-AF65-F5344CB8AC3E}">
        <p14:creationId xmlns:p14="http://schemas.microsoft.com/office/powerpoint/2010/main" val="381149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t-EE" dirty="0" smtClean="0"/>
              <a:t>Kontrollnimekirjad</a:t>
            </a:r>
            <a:endParaRPr lang="fi-FI" dirty="0"/>
          </a:p>
        </p:txBody>
      </p:sp>
    </p:spTree>
    <p:extLst>
      <p:ext uri="{BB962C8B-B14F-4D97-AF65-F5344CB8AC3E}">
        <p14:creationId xmlns:p14="http://schemas.microsoft.com/office/powerpoint/2010/main" val="1738986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101966" y="3792354"/>
            <a:ext cx="1501121" cy="221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tsikko 1"/>
          <p:cNvSpPr>
            <a:spLocks noGrp="1"/>
          </p:cNvSpPr>
          <p:nvPr>
            <p:ph type="title"/>
          </p:nvPr>
        </p:nvSpPr>
        <p:spPr/>
        <p:txBody>
          <a:bodyPr>
            <a:normAutofit fontScale="90000"/>
          </a:bodyPr>
          <a:lstStyle/>
          <a:p>
            <a:r>
              <a:rPr lang="et-EE" sz="4000" dirty="0" smtClean="0"/>
              <a:t>Kontrollnimekiri</a:t>
            </a:r>
            <a:r>
              <a:rPr lang="fi-FI" sz="4000" dirty="0" smtClean="0"/>
              <a:t>:</a:t>
            </a:r>
            <a:r>
              <a:rPr lang="fi-FI" dirty="0"/>
              <a:t/>
            </a:r>
            <a:br>
              <a:rPr lang="fi-FI" dirty="0"/>
            </a:br>
            <a:r>
              <a:rPr lang="fi-FI" dirty="0" smtClean="0"/>
              <a:t>Tuule</a:t>
            </a:r>
            <a:r>
              <a:rPr lang="et-EE" dirty="0" smtClean="0"/>
              <a:t>tõkete ja </a:t>
            </a:r>
            <a:r>
              <a:rPr lang="et-EE" dirty="0" err="1" smtClean="0"/>
              <a:t>välisvooderduse</a:t>
            </a:r>
            <a:r>
              <a:rPr lang="et-EE" dirty="0" smtClean="0"/>
              <a:t> paigaldus</a:t>
            </a:r>
            <a:endParaRPr lang="fi-FI" dirty="0"/>
          </a:p>
        </p:txBody>
      </p:sp>
      <p:sp>
        <p:nvSpPr>
          <p:cNvPr id="3" name="Sisällön paikkamerkki 2"/>
          <p:cNvSpPr>
            <a:spLocks noGrp="1"/>
          </p:cNvSpPr>
          <p:nvPr>
            <p:ph idx="1"/>
          </p:nvPr>
        </p:nvSpPr>
        <p:spPr>
          <a:xfrm>
            <a:off x="457200" y="1556792"/>
            <a:ext cx="6376219" cy="4752528"/>
          </a:xfrm>
        </p:spPr>
        <p:txBody>
          <a:bodyPr>
            <a:noAutofit/>
          </a:bodyPr>
          <a:lstStyle/>
          <a:p>
            <a:endParaRPr lang="fi-FI" sz="1800" dirty="0"/>
          </a:p>
          <a:p>
            <a:r>
              <a:rPr lang="fi-FI" sz="1800" dirty="0" smtClean="0"/>
              <a:t>Tuule</a:t>
            </a:r>
            <a:r>
              <a:rPr lang="et-EE" sz="1800" dirty="0" smtClean="0"/>
              <a:t>tõkete vuugid paigutatakse karkassi kohale. </a:t>
            </a:r>
            <a:endParaRPr lang="fi-FI" sz="1800" dirty="0"/>
          </a:p>
          <a:p>
            <a:r>
              <a:rPr lang="et-EE" sz="1800" dirty="0" smtClean="0"/>
              <a:t>Plaadid kinnitatakse tihedalt karkassi külge</a:t>
            </a:r>
            <a:r>
              <a:rPr lang="fi-FI" sz="1800" dirty="0" smtClean="0"/>
              <a:t>.</a:t>
            </a:r>
            <a:endParaRPr lang="fi-FI" sz="1800" dirty="0"/>
          </a:p>
          <a:p>
            <a:r>
              <a:rPr lang="et-EE" sz="1800" dirty="0" smtClean="0"/>
              <a:t>Vuukide kestvus tagatakse vajadusel väljastpoolt liistuga katmisega. </a:t>
            </a:r>
          </a:p>
          <a:p>
            <a:r>
              <a:rPr lang="et-EE" sz="1800" dirty="0" smtClean="0"/>
              <a:t>Tuuletõke peab olema soojust isoleeriv, et puitkarkass säiliks soojas ja kuivas. Lihtsalt tuuletõkkekilesid ei tohiks kasutada.</a:t>
            </a:r>
            <a:endParaRPr lang="fi-FI" sz="1800" dirty="0"/>
          </a:p>
          <a:p>
            <a:r>
              <a:rPr lang="et-EE" sz="1800" dirty="0" err="1" smtClean="0"/>
              <a:t>Välisvooderduse</a:t>
            </a:r>
            <a:r>
              <a:rPr lang="et-EE" sz="1800" dirty="0" smtClean="0"/>
              <a:t> taha jäetakse alt-üles avatud tuulutuspilu. Akende alla ja peale jäetakse ka tuulutuspilud.</a:t>
            </a:r>
            <a:endParaRPr lang="fi-FI" sz="1800" dirty="0"/>
          </a:p>
          <a:p>
            <a:r>
              <a:rPr lang="et-EE" sz="1800" dirty="0" smtClean="0"/>
              <a:t>Sadevesi juhitakse seinatarindist eemale vihmaveerennide,-torude</a:t>
            </a:r>
            <a:r>
              <a:rPr lang="fi-FI" sz="1800" dirty="0" smtClean="0"/>
              <a:t>, </a:t>
            </a:r>
            <a:r>
              <a:rPr lang="et-EE" sz="1800" dirty="0" smtClean="0"/>
              <a:t>akna-, läve ja tormiplekkidega ning muude katteliistude ja tilganokkadega</a:t>
            </a:r>
            <a:r>
              <a:rPr lang="fi-FI" sz="1800" dirty="0" smtClean="0"/>
              <a:t>.</a:t>
            </a:r>
            <a:endParaRPr lang="fi-FI" sz="1800" dirty="0"/>
          </a:p>
          <a:p>
            <a:r>
              <a:rPr lang="et-EE" sz="1800" dirty="0" smtClean="0"/>
              <a:t>Plekkide </a:t>
            </a:r>
            <a:r>
              <a:rPr lang="et-EE" sz="1800" dirty="0" err="1" smtClean="0"/>
              <a:t>nurkad</a:t>
            </a:r>
            <a:r>
              <a:rPr lang="et-EE" sz="1800" dirty="0" smtClean="0"/>
              <a:t> ja ühenduskohad tehakse mõtestatult, et nad peaks „aja hambale“ vastu.</a:t>
            </a:r>
            <a:endParaRPr lang="fi-FI" sz="1800" dirty="0"/>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28972" y="1873499"/>
            <a:ext cx="2323914" cy="1809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iruutu 5">
            <a:extLst>
              <a:ext uri="{FF2B5EF4-FFF2-40B4-BE49-F238E27FC236}">
                <a16:creationId xmlns:a16="http://schemas.microsoft.com/office/drawing/2014/main" id="{A5260D3F-8FA3-458C-92A0-E725E1F17824}"/>
              </a:ext>
            </a:extLst>
          </p:cNvPr>
          <p:cNvSpPr txBox="1"/>
          <p:nvPr/>
        </p:nvSpPr>
        <p:spPr>
          <a:xfrm rot="16200000">
            <a:off x="8288845" y="3800116"/>
            <a:ext cx="1067921" cy="246221"/>
          </a:xfrm>
          <a:prstGeom prst="rect">
            <a:avLst/>
          </a:prstGeom>
          <a:noFill/>
        </p:spPr>
        <p:txBody>
          <a:bodyPr wrap="none" rtlCol="0">
            <a:spAutoFit/>
          </a:bodyPr>
          <a:lstStyle/>
          <a:p>
            <a:r>
              <a:rPr lang="fi-FI" sz="1000">
                <a:solidFill>
                  <a:schemeClr val="tx2">
                    <a:lumMod val="50000"/>
                    <a:lumOff val="50000"/>
                  </a:schemeClr>
                </a:solidFill>
              </a:rPr>
              <a:t>© Heidi Sumkin</a:t>
            </a:r>
          </a:p>
        </p:txBody>
      </p:sp>
    </p:spTree>
    <p:extLst>
      <p:ext uri="{BB962C8B-B14F-4D97-AF65-F5344CB8AC3E}">
        <p14:creationId xmlns:p14="http://schemas.microsoft.com/office/powerpoint/2010/main" val="10886894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23667" y="4516734"/>
            <a:ext cx="2458913" cy="1769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tsikko 1"/>
          <p:cNvSpPr>
            <a:spLocks noGrp="1"/>
          </p:cNvSpPr>
          <p:nvPr>
            <p:ph type="title"/>
          </p:nvPr>
        </p:nvSpPr>
        <p:spPr/>
        <p:txBody>
          <a:bodyPr>
            <a:normAutofit/>
          </a:bodyPr>
          <a:lstStyle/>
          <a:p>
            <a:r>
              <a:rPr lang="et-EE" sz="4000" dirty="0" smtClean="0"/>
              <a:t>Kontrollnimekiri</a:t>
            </a:r>
            <a:r>
              <a:rPr lang="fi-FI" sz="3200" dirty="0"/>
              <a:t/>
            </a:r>
            <a:br>
              <a:rPr lang="fi-FI" sz="3200" dirty="0"/>
            </a:br>
            <a:r>
              <a:rPr lang="fi-FI" sz="3200" dirty="0" err="1" smtClean="0"/>
              <a:t>Pehme</a:t>
            </a:r>
            <a:r>
              <a:rPr lang="et-EE" sz="3200" dirty="0" smtClean="0"/>
              <a:t>te soojustuste paigaldus</a:t>
            </a:r>
            <a:endParaRPr lang="fi-FI" sz="3200" dirty="0"/>
          </a:p>
        </p:txBody>
      </p:sp>
      <p:sp>
        <p:nvSpPr>
          <p:cNvPr id="3" name="Sisällön paikkamerkki 2"/>
          <p:cNvSpPr>
            <a:spLocks noGrp="1"/>
          </p:cNvSpPr>
          <p:nvPr>
            <p:ph idx="1"/>
          </p:nvPr>
        </p:nvSpPr>
        <p:spPr>
          <a:xfrm>
            <a:off x="153109" y="1628800"/>
            <a:ext cx="5760640" cy="3146495"/>
          </a:xfrm>
        </p:spPr>
        <p:txBody>
          <a:bodyPr>
            <a:normAutofit/>
          </a:bodyPr>
          <a:lstStyle/>
          <a:p>
            <a:r>
              <a:rPr lang="et-EE" sz="2600" dirty="0" smtClean="0"/>
              <a:t>Soojustuseg</a:t>
            </a:r>
            <a:r>
              <a:rPr lang="et-EE" sz="2600" dirty="0" smtClean="0"/>
              <a:t>a täidetakse kogu selleks ettenähtud tühimik</a:t>
            </a:r>
            <a:r>
              <a:rPr lang="fi-FI" sz="2600" dirty="0" smtClean="0"/>
              <a:t>. </a:t>
            </a:r>
            <a:endParaRPr lang="fi-FI" sz="2600" dirty="0"/>
          </a:p>
          <a:p>
            <a:r>
              <a:rPr lang="et-EE" sz="2600" dirty="0" smtClean="0"/>
              <a:t>Soojustus paigaldatakse liibuvalt tarindite ja teiste soojustuste vastu</a:t>
            </a:r>
            <a:r>
              <a:rPr lang="fi-FI" sz="2600" dirty="0" smtClean="0"/>
              <a:t>.</a:t>
            </a:r>
            <a:endParaRPr lang="fi-FI" sz="2600" dirty="0"/>
          </a:p>
          <a:p>
            <a:r>
              <a:rPr lang="fi-FI" sz="2600" dirty="0" err="1" smtClean="0"/>
              <a:t>Eelkõige</a:t>
            </a:r>
            <a:r>
              <a:rPr lang="et-EE" sz="2600" dirty="0" smtClean="0"/>
              <a:t> </a:t>
            </a:r>
            <a:r>
              <a:rPr lang="fi-FI" sz="2600" dirty="0" err="1" smtClean="0"/>
              <a:t>põranda</a:t>
            </a:r>
            <a:r>
              <a:rPr lang="fi-FI" sz="2600" dirty="0" smtClean="0"/>
              <a:t> </a:t>
            </a:r>
            <a:r>
              <a:rPr lang="fi-FI" sz="2600" dirty="0"/>
              <a:t>ja </a:t>
            </a:r>
            <a:r>
              <a:rPr lang="fi-FI" sz="2600" dirty="0" err="1"/>
              <a:t>kanalite</a:t>
            </a:r>
            <a:r>
              <a:rPr lang="fi-FI" sz="2600" dirty="0"/>
              <a:t> </a:t>
            </a:r>
            <a:r>
              <a:rPr lang="fi-FI" sz="2600" dirty="0" err="1"/>
              <a:t>isolatsioon</a:t>
            </a:r>
            <a:r>
              <a:rPr lang="fi-FI" sz="2600" dirty="0"/>
              <a:t> </a:t>
            </a:r>
            <a:r>
              <a:rPr lang="et-EE" sz="2600" dirty="0" smtClean="0"/>
              <a:t>peab olema surutud</a:t>
            </a:r>
            <a:r>
              <a:rPr lang="fi-FI" sz="2600" dirty="0" smtClean="0"/>
              <a:t> </a:t>
            </a:r>
            <a:r>
              <a:rPr lang="et-EE" sz="2600" dirty="0" smtClean="0"/>
              <a:t> </a:t>
            </a:r>
            <a:r>
              <a:rPr lang="fi-FI" sz="2600" dirty="0" err="1" smtClean="0"/>
              <a:t>vastu</a:t>
            </a:r>
            <a:r>
              <a:rPr lang="fi-FI" sz="2600" dirty="0" smtClean="0"/>
              <a:t> </a:t>
            </a:r>
            <a:r>
              <a:rPr lang="fi-FI" sz="2600" dirty="0" err="1"/>
              <a:t>pindu</a:t>
            </a:r>
            <a:r>
              <a:rPr lang="fi-FI" sz="2600" dirty="0" smtClean="0"/>
              <a:t>.</a:t>
            </a:r>
            <a:r>
              <a:rPr lang="et-EE" sz="2600" dirty="0" smtClean="0"/>
              <a:t> </a:t>
            </a:r>
            <a:endParaRPr lang="fi-FI" sz="2600" dirty="0"/>
          </a:p>
          <a:p>
            <a:endParaRPr lang="fi-FI" dirty="0"/>
          </a:p>
        </p:txBody>
      </p:sp>
      <p:pic>
        <p:nvPicPr>
          <p:cNvPr id="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96336" y="3050616"/>
            <a:ext cx="3205002" cy="2932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96136" y="1478415"/>
            <a:ext cx="3105202" cy="1411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iruutu 6">
            <a:extLst>
              <a:ext uri="{FF2B5EF4-FFF2-40B4-BE49-F238E27FC236}">
                <a16:creationId xmlns:a16="http://schemas.microsoft.com/office/drawing/2014/main" id="{940CCA95-FF35-4E99-BAF6-ECDB8C7E3E6D}"/>
              </a:ext>
            </a:extLst>
          </p:cNvPr>
          <p:cNvSpPr txBox="1"/>
          <p:nvPr/>
        </p:nvSpPr>
        <p:spPr>
          <a:xfrm rot="20430465">
            <a:off x="7103357" y="5616216"/>
            <a:ext cx="1483098" cy="246221"/>
          </a:xfrm>
          <a:prstGeom prst="rect">
            <a:avLst/>
          </a:prstGeom>
          <a:noFill/>
        </p:spPr>
        <p:txBody>
          <a:bodyPr wrap="none" rtlCol="0">
            <a:spAutoFit/>
          </a:bodyPr>
          <a:lstStyle/>
          <a:p>
            <a:r>
              <a:rPr lang="et-EE" sz="1000" dirty="0" smtClean="0">
                <a:solidFill>
                  <a:schemeClr val="tx2">
                    <a:lumMod val="50000"/>
                    <a:lumOff val="50000"/>
                  </a:schemeClr>
                </a:solidFill>
              </a:rPr>
              <a:t>Joonised</a:t>
            </a:r>
            <a:r>
              <a:rPr lang="fi-FI" sz="1000" dirty="0" smtClean="0">
                <a:solidFill>
                  <a:schemeClr val="tx2">
                    <a:lumMod val="50000"/>
                    <a:lumOff val="50000"/>
                  </a:schemeClr>
                </a:solidFill>
              </a:rPr>
              <a:t> </a:t>
            </a:r>
            <a:r>
              <a:rPr lang="fi-FI" sz="1000" dirty="0">
                <a:solidFill>
                  <a:schemeClr val="tx2">
                    <a:lumMod val="50000"/>
                    <a:lumOff val="50000"/>
                  </a:schemeClr>
                </a:solidFill>
              </a:rPr>
              <a:t>Heidi </a:t>
            </a:r>
            <a:r>
              <a:rPr lang="fi-FI" sz="1000" dirty="0" err="1">
                <a:solidFill>
                  <a:schemeClr val="tx2">
                    <a:lumMod val="50000"/>
                    <a:lumOff val="50000"/>
                  </a:schemeClr>
                </a:solidFill>
              </a:rPr>
              <a:t>Sumkin</a:t>
            </a:r>
            <a:endParaRPr lang="fi-FI" sz="1000" dirty="0">
              <a:solidFill>
                <a:schemeClr val="tx2">
                  <a:lumMod val="50000"/>
                  <a:lumOff val="50000"/>
                </a:schemeClr>
              </a:solidFill>
            </a:endParaRPr>
          </a:p>
        </p:txBody>
      </p:sp>
    </p:spTree>
    <p:extLst>
      <p:ext uri="{BB962C8B-B14F-4D97-AF65-F5344CB8AC3E}">
        <p14:creationId xmlns:p14="http://schemas.microsoft.com/office/powerpoint/2010/main" val="29336107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et-EE" sz="4000" dirty="0" smtClean="0"/>
              <a:t>Kontrollnimekiri</a:t>
            </a:r>
            <a:r>
              <a:rPr lang="fi-FI" dirty="0"/>
              <a:t/>
            </a:r>
            <a:br>
              <a:rPr lang="fi-FI" dirty="0"/>
            </a:br>
            <a:r>
              <a:rPr lang="et-EE" dirty="0" smtClean="0"/>
              <a:t>Aurutõkete paigaldus</a:t>
            </a:r>
            <a:endParaRPr lang="fi-FI" dirty="0"/>
          </a:p>
        </p:txBody>
      </p:sp>
      <p:sp>
        <p:nvSpPr>
          <p:cNvPr id="3" name="Sisällön paikkamerkki 2"/>
          <p:cNvSpPr>
            <a:spLocks noGrp="1"/>
          </p:cNvSpPr>
          <p:nvPr>
            <p:ph idx="1"/>
          </p:nvPr>
        </p:nvSpPr>
        <p:spPr>
          <a:xfrm>
            <a:off x="457200" y="1773239"/>
            <a:ext cx="4978896" cy="4032250"/>
          </a:xfrm>
        </p:spPr>
        <p:txBody>
          <a:bodyPr>
            <a:normAutofit fontScale="77500" lnSpcReduction="20000"/>
          </a:bodyPr>
          <a:lstStyle/>
          <a:p>
            <a:r>
              <a:rPr lang="et-EE" sz="2600" dirty="0" smtClean="0"/>
              <a:t>Aurutõkked on vähemalt 150 mm </a:t>
            </a:r>
            <a:r>
              <a:rPr lang="et-EE" sz="2600" dirty="0" err="1" smtClean="0"/>
              <a:t>ülekattega</a:t>
            </a:r>
            <a:r>
              <a:rPr lang="et-EE" sz="2600" dirty="0" smtClean="0"/>
              <a:t>.</a:t>
            </a:r>
            <a:endParaRPr lang="fi-FI" sz="2600" dirty="0"/>
          </a:p>
          <a:p>
            <a:r>
              <a:rPr lang="et-EE" sz="2600" dirty="0" err="1" smtClean="0"/>
              <a:t>Ülekatte</a:t>
            </a:r>
            <a:r>
              <a:rPr lang="et-EE" sz="2600" dirty="0" smtClean="0"/>
              <a:t> õhutihedus tagatakse </a:t>
            </a:r>
            <a:r>
              <a:rPr lang="et-EE" sz="2600" dirty="0" err="1" smtClean="0"/>
              <a:t>aurutõkketeibiga</a:t>
            </a:r>
            <a:r>
              <a:rPr lang="et-EE" sz="2600" dirty="0" smtClean="0"/>
              <a:t> või kruvitakse survelatt </a:t>
            </a:r>
            <a:r>
              <a:rPr lang="et-EE" sz="2600" dirty="0" err="1" smtClean="0"/>
              <a:t>ülekatte</a:t>
            </a:r>
            <a:r>
              <a:rPr lang="et-EE" sz="2600" dirty="0" smtClean="0"/>
              <a:t> peale vastu karkassi.</a:t>
            </a:r>
            <a:endParaRPr lang="fi-FI" sz="2600" dirty="0"/>
          </a:p>
          <a:p>
            <a:r>
              <a:rPr lang="et-EE" sz="2600" dirty="0" smtClean="0"/>
              <a:t>Aurutõkkekile ei tohi rippuda lihtsalt kinnitusvahendite küljes. Püsivus tagatakse lattide, roovide või kinnituskoha </a:t>
            </a:r>
            <a:r>
              <a:rPr lang="et-EE" sz="2600" dirty="0" err="1" smtClean="0"/>
              <a:t>teipimisega</a:t>
            </a:r>
            <a:r>
              <a:rPr lang="et-EE" sz="2600" dirty="0" smtClean="0"/>
              <a:t>. </a:t>
            </a:r>
          </a:p>
          <a:p>
            <a:r>
              <a:rPr lang="et-EE" sz="2600" dirty="0" smtClean="0"/>
              <a:t>Tarindite liitekohas jäetakse kiledele liikumisruumi (välissein-välissein, välissein- lagi, välissein-põrand, vahelagi- välissein)</a:t>
            </a:r>
            <a:r>
              <a:rPr lang="fi-FI" sz="2600" dirty="0" smtClean="0"/>
              <a:t>.</a:t>
            </a:r>
            <a:endParaRPr lang="fi-FI" sz="2600" dirty="0"/>
          </a:p>
          <a:p>
            <a:r>
              <a:rPr lang="fi-FI" sz="2600" dirty="0" smtClean="0"/>
              <a:t>Enne</a:t>
            </a:r>
            <a:r>
              <a:rPr lang="et-EE" sz="2600" dirty="0" smtClean="0"/>
              <a:t> plaatide </a:t>
            </a:r>
            <a:r>
              <a:rPr lang="et-EE" sz="2600" dirty="0"/>
              <a:t>paigaldamist </a:t>
            </a:r>
            <a:r>
              <a:rPr lang="et-EE" sz="2600" dirty="0" err="1" smtClean="0"/>
              <a:t>teibitakse</a:t>
            </a:r>
            <a:r>
              <a:rPr lang="et-EE" sz="2600" dirty="0" smtClean="0"/>
              <a:t> väikesed </a:t>
            </a:r>
            <a:r>
              <a:rPr lang="et-EE" sz="2600" dirty="0"/>
              <a:t>augud </a:t>
            </a:r>
            <a:r>
              <a:rPr lang="et-EE" sz="2600" dirty="0" err="1" smtClean="0"/>
              <a:t>aurutõkketeibiga</a:t>
            </a:r>
            <a:r>
              <a:rPr lang="et-EE" sz="2600" dirty="0" smtClean="0"/>
              <a:t> kinni. </a:t>
            </a:r>
            <a:endParaRPr lang="fi-FI" dirty="0"/>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6136" y="2298315"/>
            <a:ext cx="2732087" cy="2080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86318" y="3857765"/>
            <a:ext cx="1511460" cy="2268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444208" y="260648"/>
            <a:ext cx="2205688" cy="2193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uora yhdysviiva 4"/>
          <p:cNvCxnSpPr/>
          <p:nvPr/>
        </p:nvCxnSpPr>
        <p:spPr>
          <a:xfrm>
            <a:off x="7289892" y="573229"/>
            <a:ext cx="0" cy="75926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9" name="Suora yhdysviiva 18"/>
          <p:cNvCxnSpPr/>
          <p:nvPr/>
        </p:nvCxnSpPr>
        <p:spPr>
          <a:xfrm>
            <a:off x="7289892" y="1268760"/>
            <a:ext cx="0" cy="75926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20" name="Suora yhdysviiva 19"/>
          <p:cNvCxnSpPr/>
          <p:nvPr/>
        </p:nvCxnSpPr>
        <p:spPr>
          <a:xfrm>
            <a:off x="7289892" y="1988840"/>
            <a:ext cx="0" cy="37963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22" name="Suora yhdysviiva 21"/>
          <p:cNvCxnSpPr/>
          <p:nvPr/>
        </p:nvCxnSpPr>
        <p:spPr>
          <a:xfrm>
            <a:off x="7285040" y="383414"/>
            <a:ext cx="4852" cy="165266"/>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1" name="Tekstiruutu 10">
            <a:extLst>
              <a:ext uri="{FF2B5EF4-FFF2-40B4-BE49-F238E27FC236}">
                <a16:creationId xmlns:a16="http://schemas.microsoft.com/office/drawing/2014/main" id="{5077221A-1240-44B8-ADF5-26D75757638C}"/>
              </a:ext>
            </a:extLst>
          </p:cNvPr>
          <p:cNvSpPr txBox="1"/>
          <p:nvPr/>
        </p:nvSpPr>
        <p:spPr>
          <a:xfrm rot="2278651">
            <a:off x="7700711" y="3734654"/>
            <a:ext cx="1518364" cy="246221"/>
          </a:xfrm>
          <a:prstGeom prst="rect">
            <a:avLst/>
          </a:prstGeom>
          <a:noFill/>
        </p:spPr>
        <p:txBody>
          <a:bodyPr wrap="none" rtlCol="0">
            <a:spAutoFit/>
          </a:bodyPr>
          <a:lstStyle/>
          <a:p>
            <a:r>
              <a:rPr lang="et-EE" sz="1000" dirty="0" smtClean="0">
                <a:solidFill>
                  <a:schemeClr val="tx2">
                    <a:lumMod val="50000"/>
                    <a:lumOff val="50000"/>
                  </a:schemeClr>
                </a:solidFill>
              </a:rPr>
              <a:t>Joonised</a:t>
            </a:r>
            <a:r>
              <a:rPr lang="fi-FI" sz="1000" dirty="0" smtClean="0">
                <a:solidFill>
                  <a:schemeClr val="tx2">
                    <a:lumMod val="50000"/>
                    <a:lumOff val="50000"/>
                  </a:schemeClr>
                </a:solidFill>
              </a:rPr>
              <a:t> </a:t>
            </a:r>
            <a:r>
              <a:rPr lang="fi-FI" sz="1000" dirty="0">
                <a:solidFill>
                  <a:schemeClr val="tx2">
                    <a:lumMod val="50000"/>
                    <a:lumOff val="50000"/>
                  </a:schemeClr>
                </a:solidFill>
              </a:rPr>
              <a:t>Heidi </a:t>
            </a:r>
            <a:r>
              <a:rPr lang="fi-FI" sz="1000" dirty="0" err="1">
                <a:solidFill>
                  <a:schemeClr val="tx2">
                    <a:lumMod val="50000"/>
                    <a:lumOff val="50000"/>
                  </a:schemeClr>
                </a:solidFill>
              </a:rPr>
              <a:t>Sumkin</a:t>
            </a:r>
            <a:endParaRPr lang="fi-FI" sz="1000" dirty="0">
              <a:solidFill>
                <a:schemeClr val="tx2">
                  <a:lumMod val="50000"/>
                  <a:lumOff val="50000"/>
                </a:schemeClr>
              </a:solidFill>
            </a:endParaRPr>
          </a:p>
        </p:txBody>
      </p:sp>
    </p:spTree>
    <p:extLst>
      <p:ext uri="{BB962C8B-B14F-4D97-AF65-F5344CB8AC3E}">
        <p14:creationId xmlns:p14="http://schemas.microsoft.com/office/powerpoint/2010/main" val="17852477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1000"/>
                                  </p:stCondLst>
                                  <p:childTnLst>
                                    <p:animEffect transition="out" filter="fade">
                                      <p:cBhvr>
                                        <p:cTn id="6" dur="750" tmFilter="0, 0; .2, .5; .8, .5; 1, 0"/>
                                        <p:tgtEl>
                                          <p:spTgt spid="20"/>
                                        </p:tgtEl>
                                      </p:cBhvr>
                                    </p:animEffect>
                                    <p:animScale>
                                      <p:cBhvr>
                                        <p:cTn id="7" dur="375" autoRev="1" fill="hold"/>
                                        <p:tgtEl>
                                          <p:spTgt spid="20"/>
                                        </p:tgtEl>
                                      </p:cBhvr>
                                      <p:by x="105000" y="105000"/>
                                    </p:animScale>
                                  </p:childTnLst>
                                </p:cTn>
                              </p:par>
                              <p:par>
                                <p:cTn id="8" presetID="26" presetClass="emph" presetSubtype="0" repeatCount="indefinite" fill="hold" nodeType="withEffect">
                                  <p:stCondLst>
                                    <p:cond delay="1000"/>
                                  </p:stCondLst>
                                  <p:childTnLst>
                                    <p:animEffect transition="out" filter="fade">
                                      <p:cBhvr>
                                        <p:cTn id="9" dur="750" tmFilter="0, 0; .2, .5; .8, .5; 1, 0"/>
                                        <p:tgtEl>
                                          <p:spTgt spid="19"/>
                                        </p:tgtEl>
                                      </p:cBhvr>
                                    </p:animEffect>
                                    <p:animScale>
                                      <p:cBhvr>
                                        <p:cTn id="10" dur="375" autoRev="1" fill="hold"/>
                                        <p:tgtEl>
                                          <p:spTgt spid="19"/>
                                        </p:tgtEl>
                                      </p:cBhvr>
                                      <p:by x="105000" y="105000"/>
                                    </p:animScale>
                                  </p:childTnLst>
                                </p:cTn>
                              </p:par>
                              <p:par>
                                <p:cTn id="11" presetID="26" presetClass="emph" presetSubtype="0" repeatCount="indefinite" fill="hold" nodeType="withEffect">
                                  <p:stCondLst>
                                    <p:cond delay="1000"/>
                                  </p:stCondLst>
                                  <p:childTnLst>
                                    <p:animEffect transition="out" filter="fade">
                                      <p:cBhvr>
                                        <p:cTn id="12" dur="750" tmFilter="0, 0; .2, .5; .8, .5; 1, 0"/>
                                        <p:tgtEl>
                                          <p:spTgt spid="5"/>
                                        </p:tgtEl>
                                      </p:cBhvr>
                                    </p:animEffect>
                                    <p:animScale>
                                      <p:cBhvr>
                                        <p:cTn id="13" dur="375" autoRev="1" fill="hold"/>
                                        <p:tgtEl>
                                          <p:spTgt spid="5"/>
                                        </p:tgtEl>
                                      </p:cBhvr>
                                      <p:by x="105000" y="105000"/>
                                    </p:animScale>
                                  </p:childTnLst>
                                </p:cTn>
                              </p:par>
                              <p:par>
                                <p:cTn id="14" presetID="26" presetClass="emph" presetSubtype="0" repeatCount="indefinite" fill="hold" nodeType="withEffect">
                                  <p:stCondLst>
                                    <p:cond delay="1000"/>
                                  </p:stCondLst>
                                  <p:childTnLst>
                                    <p:animEffect transition="out" filter="fade">
                                      <p:cBhvr>
                                        <p:cTn id="15" dur="750" tmFilter="0, 0; .2, .5; .8, .5; 1, 0"/>
                                        <p:tgtEl>
                                          <p:spTgt spid="22"/>
                                        </p:tgtEl>
                                      </p:cBhvr>
                                    </p:animEffect>
                                    <p:animScale>
                                      <p:cBhvr>
                                        <p:cTn id="16" dur="375" autoRev="1" fill="hold"/>
                                        <p:tgtEl>
                                          <p:spTgt spid="22"/>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et-EE" sz="4000" dirty="0" smtClean="0"/>
              <a:t>Kontrollnimekiri</a:t>
            </a:r>
            <a:r>
              <a:rPr lang="fi-FI" sz="4000" dirty="0" smtClean="0"/>
              <a:t> </a:t>
            </a:r>
            <a:r>
              <a:rPr lang="fi-FI" dirty="0"/>
              <a:t/>
            </a:r>
            <a:br>
              <a:rPr lang="fi-FI" dirty="0"/>
            </a:br>
            <a:r>
              <a:rPr lang="et-EE" dirty="0" smtClean="0"/>
              <a:t>Vahtplastsoojustuste paigaldus</a:t>
            </a:r>
            <a:endParaRPr lang="fi-FI" dirty="0"/>
          </a:p>
        </p:txBody>
      </p:sp>
      <p:sp>
        <p:nvSpPr>
          <p:cNvPr id="3" name="Sisällön paikkamerkki 2"/>
          <p:cNvSpPr>
            <a:spLocks noGrp="1"/>
          </p:cNvSpPr>
          <p:nvPr>
            <p:ph idx="1"/>
          </p:nvPr>
        </p:nvSpPr>
        <p:spPr>
          <a:xfrm>
            <a:off x="457200" y="1773239"/>
            <a:ext cx="6245829" cy="4032250"/>
          </a:xfrm>
        </p:spPr>
        <p:txBody>
          <a:bodyPr>
            <a:noAutofit/>
          </a:bodyPr>
          <a:lstStyle/>
          <a:p>
            <a:r>
              <a:rPr lang="et-EE" sz="2000" dirty="0" smtClean="0"/>
              <a:t>Soojustusplaatide vahelised vuugid     täidetakse </a:t>
            </a:r>
            <a:r>
              <a:rPr lang="et-EE" sz="2000" dirty="0" err="1" smtClean="0"/>
              <a:t>täidetakse</a:t>
            </a:r>
            <a:r>
              <a:rPr lang="et-EE" sz="2000" dirty="0" smtClean="0"/>
              <a:t> vahuga ja plaadid                   paigaldatakse tihedalt kõrvuti</a:t>
            </a:r>
            <a:r>
              <a:rPr lang="fi-FI" sz="2000" dirty="0" smtClean="0"/>
              <a:t>.</a:t>
            </a:r>
            <a:endParaRPr lang="fi-FI" sz="2000" dirty="0"/>
          </a:p>
          <a:p>
            <a:r>
              <a:rPr lang="et-EE" sz="2000" dirty="0" smtClean="0"/>
              <a:t>Vuukide laius tarindite vastu jäetakse                      1</a:t>
            </a:r>
            <a:r>
              <a:rPr lang="fi-FI" sz="2000" dirty="0" smtClean="0"/>
              <a:t>0-25 </a:t>
            </a:r>
            <a:r>
              <a:rPr lang="fi-FI" sz="2000" dirty="0"/>
              <a:t>mm </a:t>
            </a:r>
            <a:r>
              <a:rPr lang="fi-FI" sz="2000" dirty="0" smtClean="0"/>
              <a:t>l</a:t>
            </a:r>
            <a:r>
              <a:rPr lang="et-EE" sz="2000" dirty="0" err="1" smtClean="0"/>
              <a:t>aiuseks</a:t>
            </a:r>
            <a:endParaRPr lang="fi-FI" sz="2000" dirty="0"/>
          </a:p>
          <a:p>
            <a:r>
              <a:rPr lang="et-EE" sz="2000" dirty="0" smtClean="0"/>
              <a:t>Vuugitav pind peab olema kuiv ja puhas. </a:t>
            </a:r>
          </a:p>
          <a:p>
            <a:r>
              <a:rPr lang="et-EE" sz="2000" dirty="0" smtClean="0"/>
              <a:t>Saetud soojuse servad puhastatakse näiteks suruõhuga</a:t>
            </a:r>
            <a:r>
              <a:rPr lang="fi-FI" sz="2000" dirty="0" smtClean="0"/>
              <a:t>.</a:t>
            </a:r>
            <a:endParaRPr lang="fi-FI" sz="2000" dirty="0"/>
          </a:p>
          <a:p>
            <a:r>
              <a:rPr lang="fi-FI" sz="2000" dirty="0" smtClean="0"/>
              <a:t>S</a:t>
            </a:r>
            <a:r>
              <a:rPr lang="et-EE" sz="2000" dirty="0" err="1" smtClean="0"/>
              <a:t>ügavad</a:t>
            </a:r>
            <a:r>
              <a:rPr lang="et-EE" sz="2000" dirty="0" smtClean="0"/>
              <a:t> vuugid täidetakse vahuga 2-kihis</a:t>
            </a:r>
            <a:r>
              <a:rPr lang="fi-FI" sz="2000" dirty="0" smtClean="0"/>
              <a:t>.</a:t>
            </a:r>
            <a:endParaRPr lang="fi-FI" sz="2000" dirty="0"/>
          </a:p>
          <a:p>
            <a:r>
              <a:rPr lang="et-EE" sz="2000" dirty="0" smtClean="0"/>
              <a:t>Vuukimisel kasutatakse vahupüssi ja elastset vuugivahtu.</a:t>
            </a:r>
            <a:endParaRPr lang="fi-FI" sz="2000" dirty="0"/>
          </a:p>
          <a:p>
            <a:r>
              <a:rPr lang="fi-FI" sz="2000" dirty="0" err="1" smtClean="0"/>
              <a:t>Viim</a:t>
            </a:r>
            <a:r>
              <a:rPr lang="et-EE" sz="2000" dirty="0" err="1" smtClean="0"/>
              <a:t>ast</a:t>
            </a:r>
            <a:r>
              <a:rPr lang="et-EE" sz="2000" dirty="0" smtClean="0"/>
              <a:t> lõppu vahupudelist ära ei kasutata ehk sisina järel tuleb pudel vahetada.</a:t>
            </a:r>
            <a:endParaRPr lang="fi-FI" sz="2000" dirty="0"/>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015777" y="1484784"/>
            <a:ext cx="4128223"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03029" y="3281347"/>
            <a:ext cx="1656184" cy="1880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iruutu 5">
            <a:extLst>
              <a:ext uri="{FF2B5EF4-FFF2-40B4-BE49-F238E27FC236}">
                <a16:creationId xmlns:a16="http://schemas.microsoft.com/office/drawing/2014/main" id="{F1A48D3C-6BB3-4AF7-B07A-C25F6FAC0D14}"/>
              </a:ext>
            </a:extLst>
          </p:cNvPr>
          <p:cNvSpPr txBox="1"/>
          <p:nvPr/>
        </p:nvSpPr>
        <p:spPr>
          <a:xfrm rot="16200000">
            <a:off x="8170157" y="2263416"/>
            <a:ext cx="1483098" cy="246221"/>
          </a:xfrm>
          <a:prstGeom prst="rect">
            <a:avLst/>
          </a:prstGeom>
          <a:noFill/>
        </p:spPr>
        <p:txBody>
          <a:bodyPr wrap="none" rtlCol="0">
            <a:spAutoFit/>
          </a:bodyPr>
          <a:lstStyle/>
          <a:p>
            <a:r>
              <a:rPr lang="et-EE" sz="1000" dirty="0" smtClean="0">
                <a:solidFill>
                  <a:schemeClr val="tx2">
                    <a:lumMod val="50000"/>
                    <a:lumOff val="50000"/>
                  </a:schemeClr>
                </a:solidFill>
              </a:rPr>
              <a:t>Joonised</a:t>
            </a:r>
            <a:r>
              <a:rPr lang="fi-FI" sz="1000" dirty="0" smtClean="0">
                <a:solidFill>
                  <a:schemeClr val="tx2">
                    <a:lumMod val="50000"/>
                    <a:lumOff val="50000"/>
                  </a:schemeClr>
                </a:solidFill>
              </a:rPr>
              <a:t> </a:t>
            </a:r>
            <a:r>
              <a:rPr lang="fi-FI" sz="1000" dirty="0">
                <a:solidFill>
                  <a:schemeClr val="tx2">
                    <a:lumMod val="50000"/>
                    <a:lumOff val="50000"/>
                  </a:schemeClr>
                </a:solidFill>
              </a:rPr>
              <a:t>Heidi </a:t>
            </a:r>
            <a:r>
              <a:rPr lang="fi-FI" sz="1000" dirty="0" err="1">
                <a:solidFill>
                  <a:schemeClr val="tx2">
                    <a:lumMod val="50000"/>
                    <a:lumOff val="50000"/>
                  </a:schemeClr>
                </a:solidFill>
              </a:rPr>
              <a:t>Sumkin</a:t>
            </a:r>
            <a:endParaRPr lang="fi-FI" sz="1000" dirty="0">
              <a:solidFill>
                <a:schemeClr val="tx2">
                  <a:lumMod val="50000"/>
                  <a:lumOff val="50000"/>
                </a:schemeClr>
              </a:solidFill>
            </a:endParaRPr>
          </a:p>
        </p:txBody>
      </p:sp>
    </p:spTree>
    <p:extLst>
      <p:ext uri="{BB962C8B-B14F-4D97-AF65-F5344CB8AC3E}">
        <p14:creationId xmlns:p14="http://schemas.microsoft.com/office/powerpoint/2010/main" val="31495468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50108"/>
            <a:ext cx="8229600" cy="1100441"/>
          </a:xfrm>
        </p:spPr>
        <p:txBody>
          <a:bodyPr>
            <a:normAutofit/>
          </a:bodyPr>
          <a:lstStyle/>
          <a:p>
            <a:r>
              <a:rPr lang="et-EE" sz="4000" dirty="0" smtClean="0"/>
              <a:t>Kontrollnimekiri</a:t>
            </a:r>
            <a:r>
              <a:rPr lang="fi-FI" dirty="0"/>
              <a:t/>
            </a:r>
            <a:br>
              <a:rPr lang="fi-FI" dirty="0"/>
            </a:br>
            <a:r>
              <a:rPr lang="fi-FI" dirty="0" err="1" smtClean="0"/>
              <a:t>Pu</a:t>
            </a:r>
            <a:r>
              <a:rPr lang="et-EE" dirty="0" err="1" smtClean="0"/>
              <a:t>hurvillsoojustused</a:t>
            </a:r>
            <a:endParaRPr lang="fi-FI" dirty="0"/>
          </a:p>
        </p:txBody>
      </p:sp>
      <p:sp>
        <p:nvSpPr>
          <p:cNvPr id="6" name="Sisällön paikkamerkki 2"/>
          <p:cNvSpPr>
            <a:spLocks noGrp="1"/>
          </p:cNvSpPr>
          <p:nvPr>
            <p:ph idx="1"/>
          </p:nvPr>
        </p:nvSpPr>
        <p:spPr>
          <a:xfrm>
            <a:off x="457200" y="1773238"/>
            <a:ext cx="6141095" cy="4392065"/>
          </a:xfrm>
        </p:spPr>
        <p:txBody>
          <a:bodyPr vert="horz" lIns="0" tIns="0" rIns="0" bIns="0" rtlCol="0" anchor="t">
            <a:normAutofit fontScale="92500" lnSpcReduction="20000"/>
          </a:bodyPr>
          <a:lstStyle/>
          <a:p>
            <a:r>
              <a:rPr lang="et-EE" sz="2000" dirty="0" smtClean="0"/>
              <a:t>Tuleb hoolt kanda, et soojustus jõuaks pööningul sõrestiku diagonaalvarraste ja kanalite alla. </a:t>
            </a:r>
            <a:endParaRPr lang="fi-FI" dirty="0"/>
          </a:p>
          <a:p>
            <a:r>
              <a:rPr lang="et-EE" sz="2000" dirty="0" smtClean="0"/>
              <a:t>Diagonaalide alla võib moodustuda tühimik, mis võib koguda isegi jääd. Paigaldused tuleb kontrollida umbes aasta pärast. </a:t>
            </a:r>
          </a:p>
          <a:p>
            <a:r>
              <a:rPr lang="et-EE" sz="2000" dirty="0" err="1" smtClean="0"/>
              <a:t>Plaatmineraalvillsoojustused</a:t>
            </a:r>
            <a:r>
              <a:rPr lang="et-EE" sz="2000" dirty="0"/>
              <a:t> talade vahel vajuvad vähem </a:t>
            </a:r>
            <a:r>
              <a:rPr lang="et-EE" sz="2000" dirty="0" smtClean="0"/>
              <a:t>kui puhurvillad. </a:t>
            </a:r>
          </a:p>
          <a:p>
            <a:r>
              <a:rPr lang="et-EE" sz="2000" dirty="0" smtClean="0"/>
              <a:t>Fassaadi ja katusekatte tuuletust ei tohi puhurvillaga kinni toppida. Enne puhumist kontrollitakse </a:t>
            </a:r>
            <a:r>
              <a:rPr lang="et-EE" sz="2000" dirty="0" err="1" smtClean="0"/>
              <a:t>tuulesuunajad</a:t>
            </a:r>
            <a:r>
              <a:rPr lang="et-EE" sz="2000" dirty="0" smtClean="0"/>
              <a:t>. </a:t>
            </a:r>
            <a:r>
              <a:rPr lang="fi-FI" sz="2000" dirty="0"/>
              <a:t> </a:t>
            </a:r>
            <a:endParaRPr lang="fi-FI" sz="2000" dirty="0">
              <a:cs typeface="Arial"/>
            </a:endParaRPr>
          </a:p>
          <a:p>
            <a:r>
              <a:rPr lang="fi-FI" sz="2000" dirty="0" smtClean="0"/>
              <a:t>Puh</a:t>
            </a:r>
            <a:r>
              <a:rPr lang="et-EE" sz="2000" dirty="0" err="1" smtClean="0"/>
              <a:t>urvilla</a:t>
            </a:r>
            <a:r>
              <a:rPr lang="et-EE" sz="2000" dirty="0" smtClean="0"/>
              <a:t> all ei tohi olla liiga elastne alus. Koos plastkilega on roovide maksimaalne vahekaugus 300 mm. Võib kasutada ka 3mm paksust kõva plaati plastiku ja roovi vahel. </a:t>
            </a:r>
          </a:p>
          <a:p>
            <a:r>
              <a:rPr lang="et-EE" sz="2000" dirty="0" smtClean="0"/>
              <a:t>Välisseintes tuleb näiteks läbiviikude, mööblitugede ja elektri pistikupesade alaosad hoolsasti täis puhuda. </a:t>
            </a:r>
            <a:endParaRPr lang="fi-FI" sz="2000" dirty="0">
              <a:cs typeface="Arial"/>
            </a:endParaRPr>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94165" y="2702558"/>
            <a:ext cx="2282108" cy="1437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94708" y="4314762"/>
            <a:ext cx="2278861" cy="1428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13054" y="1150323"/>
            <a:ext cx="1950968" cy="147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iruutu 6">
            <a:extLst>
              <a:ext uri="{FF2B5EF4-FFF2-40B4-BE49-F238E27FC236}">
                <a16:creationId xmlns:a16="http://schemas.microsoft.com/office/drawing/2014/main" id="{D2B22C3C-A89C-4551-B6D8-F52E51A5DB51}"/>
              </a:ext>
            </a:extLst>
          </p:cNvPr>
          <p:cNvSpPr txBox="1"/>
          <p:nvPr/>
        </p:nvSpPr>
        <p:spPr>
          <a:xfrm rot="988447">
            <a:off x="7386029" y="5514616"/>
            <a:ext cx="1298753" cy="246221"/>
          </a:xfrm>
          <a:prstGeom prst="rect">
            <a:avLst/>
          </a:prstGeom>
          <a:noFill/>
        </p:spPr>
        <p:txBody>
          <a:bodyPr wrap="none" rtlCol="0">
            <a:spAutoFit/>
          </a:bodyPr>
          <a:lstStyle/>
          <a:p>
            <a:r>
              <a:rPr lang="fi-FI" sz="1000">
                <a:solidFill>
                  <a:schemeClr val="tx2">
                    <a:lumMod val="50000"/>
                    <a:lumOff val="50000"/>
                  </a:schemeClr>
                </a:solidFill>
              </a:rPr>
              <a:t>Kuvat Heidi Sumkin</a:t>
            </a:r>
          </a:p>
        </p:txBody>
      </p:sp>
    </p:spTree>
    <p:extLst>
      <p:ext uri="{BB962C8B-B14F-4D97-AF65-F5344CB8AC3E}">
        <p14:creationId xmlns:p14="http://schemas.microsoft.com/office/powerpoint/2010/main" val="36717266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281952"/>
            <a:ext cx="4626077" cy="1152550"/>
          </a:xfrm>
        </p:spPr>
        <p:txBody>
          <a:bodyPr>
            <a:normAutofit/>
          </a:bodyPr>
          <a:lstStyle/>
          <a:p>
            <a:r>
              <a:rPr lang="et-EE" sz="4000" dirty="0" smtClean="0"/>
              <a:t>Kontrollnimekiri</a:t>
            </a:r>
            <a:r>
              <a:rPr lang="fi-FI" dirty="0"/>
              <a:t/>
            </a:r>
            <a:br>
              <a:rPr lang="fi-FI" dirty="0"/>
            </a:br>
            <a:r>
              <a:rPr lang="et-EE" dirty="0" smtClean="0"/>
              <a:t>Akna paigaldus</a:t>
            </a:r>
            <a:endParaRPr lang="fi-FI" dirty="0"/>
          </a:p>
        </p:txBody>
      </p:sp>
      <p:sp>
        <p:nvSpPr>
          <p:cNvPr id="5" name="Sisällön paikkamerkki 2"/>
          <p:cNvSpPr>
            <a:spLocks noGrp="1"/>
          </p:cNvSpPr>
          <p:nvPr>
            <p:ph idx="1"/>
          </p:nvPr>
        </p:nvSpPr>
        <p:spPr>
          <a:xfrm>
            <a:off x="395536" y="1628800"/>
            <a:ext cx="5688632" cy="3894406"/>
          </a:xfrm>
          <a:prstGeom prst="rect">
            <a:avLst/>
          </a:prstGeom>
        </p:spPr>
        <p:txBody>
          <a:bodyPr>
            <a:normAutofit fontScale="77500" lnSpcReduction="20000"/>
          </a:bodyPr>
          <a:lstStyle/>
          <a:p>
            <a:r>
              <a:rPr lang="fi-FI" dirty="0" err="1"/>
              <a:t>Betoonkarkassiga</a:t>
            </a:r>
            <a:r>
              <a:rPr lang="fi-FI" dirty="0"/>
              <a:t> majades </a:t>
            </a:r>
            <a:r>
              <a:rPr lang="fi-FI" dirty="0" err="1"/>
              <a:t>lihvitakse</a:t>
            </a:r>
            <a:r>
              <a:rPr lang="fi-FI" dirty="0"/>
              <a:t> </a:t>
            </a:r>
            <a:r>
              <a:rPr lang="fi-FI" dirty="0" err="1"/>
              <a:t>tsemendiliim</a:t>
            </a:r>
            <a:r>
              <a:rPr lang="fi-FI" dirty="0"/>
              <a:t> </a:t>
            </a:r>
            <a:r>
              <a:rPr lang="et-EE" dirty="0"/>
              <a:t>akna</a:t>
            </a:r>
            <a:r>
              <a:rPr lang="fi-FI" dirty="0"/>
              <a:t>raami </a:t>
            </a:r>
            <a:r>
              <a:rPr lang="fi-FI" dirty="0" err="1" smtClean="0"/>
              <a:t>vast</a:t>
            </a:r>
            <a:r>
              <a:rPr lang="et-EE" dirty="0" smtClean="0"/>
              <a:t>u ulatuvatest kohtadest ja tolm imetakse. </a:t>
            </a:r>
          </a:p>
          <a:p>
            <a:r>
              <a:rPr lang="et-EE" dirty="0" smtClean="0"/>
              <a:t>Aurutõkke tihedus tagatakse aurutõkke käänamisega akna perimeetri puidu ja  </a:t>
            </a:r>
            <a:r>
              <a:rPr lang="fi-FI" dirty="0" err="1" smtClean="0"/>
              <a:t>pol</a:t>
            </a:r>
            <a:r>
              <a:rPr lang="et-EE" dirty="0" smtClean="0"/>
              <a:t>ü</a:t>
            </a:r>
            <a:r>
              <a:rPr lang="fi-FI" dirty="0" err="1" smtClean="0"/>
              <a:t>uretaanvah</a:t>
            </a:r>
            <a:r>
              <a:rPr lang="et-EE" dirty="0"/>
              <a:t>u</a:t>
            </a:r>
            <a:r>
              <a:rPr lang="et-EE" dirty="0" smtClean="0"/>
              <a:t> vahele</a:t>
            </a:r>
            <a:r>
              <a:rPr lang="fi-FI" dirty="0" smtClean="0"/>
              <a:t>.</a:t>
            </a:r>
            <a:endParaRPr lang="fi-FI" dirty="0"/>
          </a:p>
          <a:p>
            <a:r>
              <a:rPr lang="et-EE" dirty="0" smtClean="0"/>
              <a:t>Akna ala- ja ülaosa tuuletuspragu võetakse arvesse veetõkkeplekkide ja -liistudega. </a:t>
            </a:r>
          </a:p>
          <a:p>
            <a:r>
              <a:rPr lang="et-EE" dirty="0" smtClean="0"/>
              <a:t>Vuugi õhutihedus peab sissepoole minnes suurenema.</a:t>
            </a:r>
            <a:endParaRPr lang="fi-FI" dirty="0"/>
          </a:p>
          <a:p>
            <a:r>
              <a:rPr lang="fi-FI" dirty="0" smtClean="0"/>
              <a:t>Ti</a:t>
            </a:r>
            <a:r>
              <a:rPr lang="et-EE" dirty="0" err="1" smtClean="0"/>
              <a:t>hendada</a:t>
            </a:r>
            <a:r>
              <a:rPr lang="et-EE" dirty="0" smtClean="0"/>
              <a:t> võib mitmel viisil. </a:t>
            </a:r>
            <a:endParaRPr lang="fi-FI" dirty="0"/>
          </a:p>
          <a:p>
            <a:r>
              <a:rPr lang="fi-FI" dirty="0" smtClean="0"/>
              <a:t>Ti</a:t>
            </a:r>
            <a:r>
              <a:rPr lang="et-EE" dirty="0" err="1" smtClean="0"/>
              <a:t>hendada</a:t>
            </a:r>
            <a:r>
              <a:rPr lang="et-EE" dirty="0" smtClean="0"/>
              <a:t> </a:t>
            </a:r>
            <a:r>
              <a:rPr lang="et-EE" dirty="0" smtClean="0"/>
              <a:t>saab ka  aurutõkke </a:t>
            </a:r>
            <a:r>
              <a:rPr lang="et-EE" dirty="0" err="1" smtClean="0"/>
              <a:t>teipimisel</a:t>
            </a:r>
            <a:r>
              <a:rPr lang="et-EE" dirty="0" smtClean="0"/>
              <a:t> aknaraami külge </a:t>
            </a:r>
            <a:r>
              <a:rPr lang="et-EE" dirty="0" err="1" smtClean="0"/>
              <a:t>aurutõkketeibiga</a:t>
            </a:r>
            <a:r>
              <a:rPr lang="et-EE" dirty="0" smtClean="0"/>
              <a:t>. </a:t>
            </a:r>
            <a:endParaRPr lang="fi-FI" dirty="0"/>
          </a:p>
        </p:txBody>
      </p:sp>
      <p:pic>
        <p:nvPicPr>
          <p:cNvPr id="921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65727" y="188640"/>
            <a:ext cx="2373203"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 name="Ryhmä 19">
            <a:extLst>
              <a:ext uri="{FF2B5EF4-FFF2-40B4-BE49-F238E27FC236}">
                <a16:creationId xmlns:a16="http://schemas.microsoft.com/office/drawing/2014/main" id="{3417A849-8D94-4CEF-AC9B-D74644140185}"/>
              </a:ext>
            </a:extLst>
          </p:cNvPr>
          <p:cNvGrpSpPr/>
          <p:nvPr/>
        </p:nvGrpSpPr>
        <p:grpSpPr>
          <a:xfrm>
            <a:off x="971600" y="5569207"/>
            <a:ext cx="6896703" cy="611786"/>
            <a:chOff x="764468" y="5696767"/>
            <a:chExt cx="6896703" cy="611786"/>
          </a:xfrm>
        </p:grpSpPr>
        <p:sp>
          <p:nvSpPr>
            <p:cNvPr id="12" name="Tekstiruutu 11">
              <a:extLst>
                <a:ext uri="{FF2B5EF4-FFF2-40B4-BE49-F238E27FC236}">
                  <a16:creationId xmlns:a16="http://schemas.microsoft.com/office/drawing/2014/main" id="{753C241C-BF7D-402F-9AC6-D1821D151F23}"/>
                </a:ext>
              </a:extLst>
            </p:cNvPr>
            <p:cNvSpPr txBox="1"/>
            <p:nvPr/>
          </p:nvSpPr>
          <p:spPr>
            <a:xfrm>
              <a:off x="3263507" y="5817994"/>
              <a:ext cx="1172116" cy="369332"/>
            </a:xfrm>
            <a:prstGeom prst="rect">
              <a:avLst/>
            </a:prstGeom>
            <a:noFill/>
          </p:spPr>
          <p:txBody>
            <a:bodyPr wrap="none" rtlCol="0">
              <a:spAutoFit/>
            </a:bodyPr>
            <a:lstStyle/>
            <a:p>
              <a:r>
                <a:rPr lang="fi-FI" dirty="0" smtClean="0"/>
                <a:t>SPU-</a:t>
              </a:r>
              <a:r>
                <a:rPr lang="fi-FI" dirty="0" err="1" smtClean="0"/>
                <a:t>vah</a:t>
              </a:r>
              <a:r>
                <a:rPr lang="et-EE" dirty="0" smtClean="0"/>
                <a:t>t</a:t>
              </a:r>
              <a:endParaRPr lang="fi-FI" dirty="0"/>
            </a:p>
          </p:txBody>
        </p:sp>
        <p:sp>
          <p:nvSpPr>
            <p:cNvPr id="13" name="Tekstiruutu 12">
              <a:extLst>
                <a:ext uri="{FF2B5EF4-FFF2-40B4-BE49-F238E27FC236}">
                  <a16:creationId xmlns:a16="http://schemas.microsoft.com/office/drawing/2014/main" id="{449A68F1-9260-4B45-925E-1CF6D6F486DF}"/>
                </a:ext>
              </a:extLst>
            </p:cNvPr>
            <p:cNvSpPr txBox="1"/>
            <p:nvPr/>
          </p:nvSpPr>
          <p:spPr>
            <a:xfrm>
              <a:off x="5770910" y="5817994"/>
              <a:ext cx="1890261" cy="369332"/>
            </a:xfrm>
            <a:prstGeom prst="rect">
              <a:avLst/>
            </a:prstGeom>
            <a:noFill/>
          </p:spPr>
          <p:txBody>
            <a:bodyPr wrap="none" rtlCol="0">
              <a:spAutoFit/>
            </a:bodyPr>
            <a:lstStyle/>
            <a:p>
              <a:r>
                <a:rPr lang="fi-FI" dirty="0" err="1" smtClean="0"/>
                <a:t>Elastne</a:t>
              </a:r>
              <a:r>
                <a:rPr lang="fi-FI" dirty="0" smtClean="0"/>
                <a:t> ti</a:t>
              </a:r>
              <a:r>
                <a:rPr lang="et-EE" dirty="0" err="1" smtClean="0"/>
                <a:t>hendus</a:t>
              </a:r>
              <a:endParaRPr lang="fi-FI" dirty="0"/>
            </a:p>
          </p:txBody>
        </p:sp>
        <p:sp>
          <p:nvSpPr>
            <p:cNvPr id="15" name="Tekstiruutu 14">
              <a:extLst>
                <a:ext uri="{FF2B5EF4-FFF2-40B4-BE49-F238E27FC236}">
                  <a16:creationId xmlns:a16="http://schemas.microsoft.com/office/drawing/2014/main" id="{BF81A025-5126-46C2-AC26-76C23FF45003}"/>
                </a:ext>
              </a:extLst>
            </p:cNvPr>
            <p:cNvSpPr txBox="1"/>
            <p:nvPr/>
          </p:nvSpPr>
          <p:spPr>
            <a:xfrm>
              <a:off x="1043608" y="5817994"/>
              <a:ext cx="1518364" cy="369332"/>
            </a:xfrm>
            <a:prstGeom prst="rect">
              <a:avLst/>
            </a:prstGeom>
            <a:noFill/>
          </p:spPr>
          <p:txBody>
            <a:bodyPr wrap="none" rtlCol="0">
              <a:spAutoFit/>
            </a:bodyPr>
            <a:lstStyle/>
            <a:p>
              <a:r>
                <a:rPr lang="fi-FI" dirty="0"/>
                <a:t>  </a:t>
              </a:r>
              <a:r>
                <a:rPr lang="fi-FI" dirty="0" err="1" smtClean="0"/>
                <a:t>Mineraalvill</a:t>
              </a:r>
              <a:endParaRPr lang="fi-FI" dirty="0"/>
            </a:p>
          </p:txBody>
        </p:sp>
        <p:pic>
          <p:nvPicPr>
            <p:cNvPr id="18" name="Kuva 17">
              <a:extLst>
                <a:ext uri="{FF2B5EF4-FFF2-40B4-BE49-F238E27FC236}">
                  <a16:creationId xmlns:a16="http://schemas.microsoft.com/office/drawing/2014/main" id="{DB615EF9-DEBE-40D9-8C35-5DC4D2407B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468" y="5696767"/>
              <a:ext cx="467544" cy="611786"/>
            </a:xfrm>
            <a:prstGeom prst="rect">
              <a:avLst/>
            </a:prstGeom>
          </p:spPr>
        </p:pic>
        <p:pic>
          <p:nvPicPr>
            <p:cNvPr id="19" name="Kuva 18">
              <a:extLst>
                <a:ext uri="{FF2B5EF4-FFF2-40B4-BE49-F238E27FC236}">
                  <a16:creationId xmlns:a16="http://schemas.microsoft.com/office/drawing/2014/main" id="{A2BF57C0-2199-422D-9BF2-218868367E2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15816" y="5734380"/>
              <a:ext cx="347691" cy="536560"/>
            </a:xfrm>
            <a:prstGeom prst="rect">
              <a:avLst/>
            </a:prstGeom>
          </p:spPr>
        </p:pic>
        <p:pic>
          <p:nvPicPr>
            <p:cNvPr id="21" name="Kuva 20">
              <a:extLst>
                <a:ext uri="{FF2B5EF4-FFF2-40B4-BE49-F238E27FC236}">
                  <a16:creationId xmlns:a16="http://schemas.microsoft.com/office/drawing/2014/main" id="{36563773-7F22-41CC-9B86-66699C34207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365141" y="5824328"/>
              <a:ext cx="413209" cy="356665"/>
            </a:xfrm>
            <a:custGeom>
              <a:avLst/>
              <a:gdLst>
                <a:gd name="connsiteX0" fmla="*/ 0 w 904875"/>
                <a:gd name="connsiteY0" fmla="*/ 0 h 781050"/>
                <a:gd name="connsiteX1" fmla="*/ 123703 w 904875"/>
                <a:gd name="connsiteY1" fmla="*/ 0 h 781050"/>
                <a:gd name="connsiteX2" fmla="*/ 122239 w 904875"/>
                <a:gd name="connsiteY2" fmla="*/ 9360 h 781050"/>
                <a:gd name="connsiteX3" fmla="*/ 437622 w 904875"/>
                <a:gd name="connsiteY3" fmla="*/ 212725 h 781050"/>
                <a:gd name="connsiteX4" fmla="*/ 753005 w 904875"/>
                <a:gd name="connsiteY4" fmla="*/ 9360 h 781050"/>
                <a:gd name="connsiteX5" fmla="*/ 751542 w 904875"/>
                <a:gd name="connsiteY5" fmla="*/ 0 h 781050"/>
                <a:gd name="connsiteX6" fmla="*/ 904875 w 904875"/>
                <a:gd name="connsiteY6" fmla="*/ 0 h 781050"/>
                <a:gd name="connsiteX7" fmla="*/ 904875 w 904875"/>
                <a:gd name="connsiteY7" fmla="*/ 781050 h 781050"/>
                <a:gd name="connsiteX8" fmla="*/ 0 w 904875"/>
                <a:gd name="connsiteY8" fmla="*/ 781050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875" h="781050">
                  <a:moveTo>
                    <a:pt x="0" y="0"/>
                  </a:moveTo>
                  <a:lnTo>
                    <a:pt x="123703" y="0"/>
                  </a:lnTo>
                  <a:lnTo>
                    <a:pt x="122239" y="9360"/>
                  </a:lnTo>
                  <a:cubicBezTo>
                    <a:pt x="122239" y="121675"/>
                    <a:pt x="263441" y="212725"/>
                    <a:pt x="437622" y="212725"/>
                  </a:cubicBezTo>
                  <a:cubicBezTo>
                    <a:pt x="611803" y="212725"/>
                    <a:pt x="753005" y="121675"/>
                    <a:pt x="753005" y="9360"/>
                  </a:cubicBezTo>
                  <a:lnTo>
                    <a:pt x="751542" y="0"/>
                  </a:lnTo>
                  <a:lnTo>
                    <a:pt x="904875" y="0"/>
                  </a:lnTo>
                  <a:lnTo>
                    <a:pt x="904875" y="781050"/>
                  </a:lnTo>
                  <a:lnTo>
                    <a:pt x="0" y="781050"/>
                  </a:lnTo>
                  <a:close/>
                </a:path>
              </a:pathLst>
            </a:custGeom>
          </p:spPr>
        </p:pic>
      </p:grpSp>
      <p:grpSp>
        <p:nvGrpSpPr>
          <p:cNvPr id="4" name="Ryhmä 3">
            <a:extLst>
              <a:ext uri="{FF2B5EF4-FFF2-40B4-BE49-F238E27FC236}">
                <a16:creationId xmlns:a16="http://schemas.microsoft.com/office/drawing/2014/main" id="{7ED7B111-811B-4E45-B37C-CA8652C6D00D}"/>
              </a:ext>
            </a:extLst>
          </p:cNvPr>
          <p:cNvGrpSpPr/>
          <p:nvPr/>
        </p:nvGrpSpPr>
        <p:grpSpPr>
          <a:xfrm rot="10800000">
            <a:off x="6518990" y="3085002"/>
            <a:ext cx="2505075" cy="1994672"/>
            <a:chOff x="6467475" y="3110760"/>
            <a:chExt cx="2505075" cy="1994672"/>
          </a:xfrm>
        </p:grpSpPr>
        <p:pic>
          <p:nvPicPr>
            <p:cNvPr id="6" name="Kuva 5">
              <a:extLst>
                <a:ext uri="{FF2B5EF4-FFF2-40B4-BE49-F238E27FC236}">
                  <a16:creationId xmlns:a16="http://schemas.microsoft.com/office/drawing/2014/main" id="{1217D242-D3C6-4EAC-B97A-A250D943215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4622" r="10845"/>
            <a:stretch/>
          </p:blipFill>
          <p:spPr>
            <a:xfrm>
              <a:off x="6467475" y="3110760"/>
              <a:ext cx="2505075" cy="1994672"/>
            </a:xfrm>
            <a:prstGeom prst="rect">
              <a:avLst/>
            </a:prstGeom>
          </p:spPr>
        </p:pic>
        <p:sp>
          <p:nvSpPr>
            <p:cNvPr id="3" name="Suorakulmio 2">
              <a:extLst>
                <a:ext uri="{FF2B5EF4-FFF2-40B4-BE49-F238E27FC236}">
                  <a16:creationId xmlns:a16="http://schemas.microsoft.com/office/drawing/2014/main" id="{F440A70C-F9CE-44E7-BF42-653668D33C2A}"/>
                </a:ext>
              </a:extLst>
            </p:cNvPr>
            <p:cNvSpPr/>
            <p:nvPr/>
          </p:nvSpPr>
          <p:spPr>
            <a:xfrm>
              <a:off x="7334249" y="3267075"/>
              <a:ext cx="238125" cy="1819275"/>
            </a:xfrm>
            <a:prstGeom prst="rect">
              <a:avLst/>
            </a:prstGeom>
            <a:gradFill flip="none" rotWithShape="1">
              <a:gsLst>
                <a:gs pos="0">
                  <a:schemeClr val="tx1">
                    <a:lumMod val="7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6" name="Kuva 15">
            <a:extLst>
              <a:ext uri="{FF2B5EF4-FFF2-40B4-BE49-F238E27FC236}">
                <a16:creationId xmlns:a16="http://schemas.microsoft.com/office/drawing/2014/main" id="{EDEF4ECE-670C-4D6D-8264-A470EDF05F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45188" y="3173611"/>
            <a:ext cx="313855" cy="1770230"/>
          </a:xfrm>
          <a:prstGeom prst="rect">
            <a:avLst/>
          </a:prstGeom>
        </p:spPr>
      </p:pic>
      <p:pic>
        <p:nvPicPr>
          <p:cNvPr id="17" name="Kuva 16">
            <a:extLst>
              <a:ext uri="{FF2B5EF4-FFF2-40B4-BE49-F238E27FC236}">
                <a16:creationId xmlns:a16="http://schemas.microsoft.com/office/drawing/2014/main" id="{CE4B1942-F5F0-422F-8645-7A40664E0F0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66173" y="3134976"/>
            <a:ext cx="318628" cy="1754932"/>
          </a:xfrm>
          <a:prstGeom prst="rect">
            <a:avLst/>
          </a:prstGeom>
        </p:spPr>
      </p:pic>
      <p:pic>
        <p:nvPicPr>
          <p:cNvPr id="11" name="Kuva 10">
            <a:extLst>
              <a:ext uri="{FF2B5EF4-FFF2-40B4-BE49-F238E27FC236}">
                <a16:creationId xmlns:a16="http://schemas.microsoft.com/office/drawing/2014/main" id="{39554A5D-BF21-4717-8585-540C0EB3E59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66172" y="3143872"/>
            <a:ext cx="318628" cy="1805644"/>
          </a:xfrm>
          <a:prstGeom prst="rect">
            <a:avLst/>
          </a:prstGeom>
        </p:spPr>
      </p:pic>
      <p:sp>
        <p:nvSpPr>
          <p:cNvPr id="22" name="Tekstiruutu 21">
            <a:extLst>
              <a:ext uri="{FF2B5EF4-FFF2-40B4-BE49-F238E27FC236}">
                <a16:creationId xmlns:a16="http://schemas.microsoft.com/office/drawing/2014/main" id="{C5B3B330-B441-4339-98A2-0779DB21F903}"/>
              </a:ext>
            </a:extLst>
          </p:cNvPr>
          <p:cNvSpPr txBox="1"/>
          <p:nvPr/>
        </p:nvSpPr>
        <p:spPr>
          <a:xfrm rot="16200000">
            <a:off x="8250745" y="3812817"/>
            <a:ext cx="1298753" cy="246221"/>
          </a:xfrm>
          <a:prstGeom prst="rect">
            <a:avLst/>
          </a:prstGeom>
          <a:noFill/>
        </p:spPr>
        <p:txBody>
          <a:bodyPr wrap="none" rtlCol="0">
            <a:spAutoFit/>
          </a:bodyPr>
          <a:lstStyle/>
          <a:p>
            <a:r>
              <a:rPr lang="fi-FI" sz="1000">
                <a:solidFill>
                  <a:schemeClr val="tx2">
                    <a:lumMod val="50000"/>
                    <a:lumOff val="50000"/>
                  </a:schemeClr>
                </a:solidFill>
              </a:rPr>
              <a:t>Kuvat Heidi Sumkin</a:t>
            </a:r>
          </a:p>
        </p:txBody>
      </p:sp>
    </p:spTree>
    <p:extLst>
      <p:ext uri="{BB962C8B-B14F-4D97-AF65-F5344CB8AC3E}">
        <p14:creationId xmlns:p14="http://schemas.microsoft.com/office/powerpoint/2010/main" val="9677945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par>
                                <p:cTn id="29" presetID="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4"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ID="2" presetClass="entr" presetSubtype="4" fill="hold" nodeType="afterEffect">
                                  <p:stCondLst>
                                    <p:cond delay="100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100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et-EE" sz="4000" dirty="0" smtClean="0"/>
              <a:t>Kontrollnimekiri</a:t>
            </a:r>
            <a:r>
              <a:rPr lang="fi-FI" dirty="0"/>
              <a:t/>
            </a:r>
            <a:br>
              <a:rPr lang="fi-FI" dirty="0"/>
            </a:br>
            <a:r>
              <a:rPr lang="fi-FI" dirty="0" err="1" smtClean="0"/>
              <a:t>Lä</a:t>
            </a:r>
            <a:r>
              <a:rPr lang="et-EE" dirty="0" err="1" smtClean="0"/>
              <a:t>biviikude</a:t>
            </a:r>
            <a:r>
              <a:rPr lang="et-EE" dirty="0" smtClean="0"/>
              <a:t> paigaldus</a:t>
            </a:r>
            <a:endParaRPr lang="fi-FI" dirty="0"/>
          </a:p>
        </p:txBody>
      </p:sp>
      <p:sp>
        <p:nvSpPr>
          <p:cNvPr id="3" name="Sisällön paikkamerkki 2"/>
          <p:cNvSpPr>
            <a:spLocks noGrp="1"/>
          </p:cNvSpPr>
          <p:nvPr>
            <p:ph idx="1"/>
          </p:nvPr>
        </p:nvSpPr>
        <p:spPr>
          <a:xfrm>
            <a:off x="467544" y="1773982"/>
            <a:ext cx="6120680" cy="4032250"/>
          </a:xfrm>
        </p:spPr>
        <p:txBody>
          <a:bodyPr>
            <a:normAutofit fontScale="70000" lnSpcReduction="20000"/>
          </a:bodyPr>
          <a:lstStyle/>
          <a:p>
            <a:r>
              <a:rPr lang="et-EE" dirty="0" smtClean="0"/>
              <a:t>Soovi</a:t>
            </a:r>
            <a:r>
              <a:rPr lang="fi-FI" dirty="0" err="1" smtClean="0"/>
              <a:t>tatakse</a:t>
            </a:r>
            <a:r>
              <a:rPr lang="fi-FI" dirty="0" smtClean="0"/>
              <a:t> </a:t>
            </a:r>
            <a:r>
              <a:rPr lang="fi-FI" dirty="0" err="1"/>
              <a:t>tööstuslikult</a:t>
            </a:r>
            <a:r>
              <a:rPr lang="fi-FI" dirty="0"/>
              <a:t> </a:t>
            </a:r>
            <a:r>
              <a:rPr lang="fi-FI" dirty="0" err="1"/>
              <a:t>valmistatud</a:t>
            </a:r>
            <a:r>
              <a:rPr lang="fi-FI" dirty="0"/>
              <a:t> </a:t>
            </a:r>
            <a:r>
              <a:rPr lang="et-EE" dirty="0" smtClean="0"/>
              <a:t>läbiviigukaeluseid. </a:t>
            </a:r>
          </a:p>
          <a:p>
            <a:r>
              <a:rPr lang="fi-FI" dirty="0" smtClean="0"/>
              <a:t>Ka</a:t>
            </a:r>
            <a:r>
              <a:rPr lang="et-EE" dirty="0" err="1" smtClean="0"/>
              <a:t>elused</a:t>
            </a:r>
            <a:r>
              <a:rPr lang="et-EE" dirty="0" smtClean="0"/>
              <a:t> kinnitatakse aurutõkkekilede külge </a:t>
            </a:r>
            <a:r>
              <a:rPr lang="et-EE" dirty="0" err="1" smtClean="0"/>
              <a:t>aurutõkketeibiga</a:t>
            </a:r>
            <a:r>
              <a:rPr lang="et-EE" dirty="0" smtClean="0"/>
              <a:t>. </a:t>
            </a:r>
          </a:p>
          <a:p>
            <a:r>
              <a:rPr lang="et-EE" dirty="0" smtClean="0"/>
              <a:t>Paigalduse jäetakse liikumisruumi tarindite soojus- ja niiskusliikumisele ning muutuvast koormusest põhjustatud vajumisele. </a:t>
            </a:r>
          </a:p>
          <a:p>
            <a:r>
              <a:rPr lang="et-EE" dirty="0"/>
              <a:t>P</a:t>
            </a:r>
            <a:r>
              <a:rPr lang="et-EE" dirty="0" smtClean="0"/>
              <a:t>lastsoojustuste läbiviigud tihendatakse</a:t>
            </a:r>
            <a:r>
              <a:rPr lang="fi-FI" dirty="0"/>
              <a:t/>
            </a:r>
            <a:br>
              <a:rPr lang="fi-FI" dirty="0"/>
            </a:br>
            <a:r>
              <a:rPr lang="fi-FI" dirty="0" err="1" smtClean="0"/>
              <a:t>pol</a:t>
            </a:r>
            <a:r>
              <a:rPr lang="et-EE" dirty="0"/>
              <a:t>ü</a:t>
            </a:r>
            <a:r>
              <a:rPr lang="fi-FI" dirty="0" err="1" smtClean="0"/>
              <a:t>uretaan</a:t>
            </a:r>
            <a:r>
              <a:rPr lang="et-EE" dirty="0" smtClean="0"/>
              <a:t>vahuga</a:t>
            </a:r>
            <a:r>
              <a:rPr lang="fi-FI" dirty="0" smtClean="0"/>
              <a:t>. </a:t>
            </a:r>
            <a:endParaRPr lang="fi-FI" dirty="0"/>
          </a:p>
          <a:p>
            <a:r>
              <a:rPr lang="fi-FI" dirty="0" smtClean="0"/>
              <a:t>Kana</a:t>
            </a:r>
            <a:r>
              <a:rPr lang="et-EE" dirty="0" err="1" smtClean="0"/>
              <a:t>lites</a:t>
            </a:r>
            <a:r>
              <a:rPr lang="et-EE" dirty="0" smtClean="0"/>
              <a:t> ja torudes tuleb arvesse võtta ka kondenseerumisriskid. Need tuleb tingimata teha tihedaks. </a:t>
            </a:r>
          </a:p>
          <a:p>
            <a:r>
              <a:rPr lang="et-EE" dirty="0" smtClean="0"/>
              <a:t>Läbiviikude puhul tuleb kindlustada </a:t>
            </a:r>
            <a:r>
              <a:rPr lang="et-EE" dirty="0"/>
              <a:t>ka </a:t>
            </a:r>
            <a:r>
              <a:rPr lang="et-EE" dirty="0" smtClean="0"/>
              <a:t>tihendite kestvus. </a:t>
            </a:r>
            <a:endParaRPr lang="fi-FI" dirty="0"/>
          </a:p>
        </p:txBody>
      </p:sp>
      <p:pic>
        <p:nvPicPr>
          <p:cNvPr id="717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1436" y="2078335"/>
            <a:ext cx="2388165" cy="1820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24592" y="4199129"/>
            <a:ext cx="1927096" cy="1649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74286" y="431229"/>
            <a:ext cx="2608263" cy="1122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iruutu 8">
            <a:extLst>
              <a:ext uri="{FF2B5EF4-FFF2-40B4-BE49-F238E27FC236}">
                <a16:creationId xmlns:a16="http://schemas.microsoft.com/office/drawing/2014/main" id="{4F56CA8D-CCD7-4B29-948A-B178BF8C43BD}"/>
              </a:ext>
            </a:extLst>
          </p:cNvPr>
          <p:cNvSpPr txBox="1"/>
          <p:nvPr/>
        </p:nvSpPr>
        <p:spPr>
          <a:xfrm rot="16781531">
            <a:off x="8161845" y="4854217"/>
            <a:ext cx="1298753" cy="246221"/>
          </a:xfrm>
          <a:prstGeom prst="rect">
            <a:avLst/>
          </a:prstGeom>
          <a:noFill/>
        </p:spPr>
        <p:txBody>
          <a:bodyPr wrap="none" rtlCol="0">
            <a:spAutoFit/>
          </a:bodyPr>
          <a:lstStyle/>
          <a:p>
            <a:r>
              <a:rPr lang="fi-FI" sz="1000">
                <a:solidFill>
                  <a:schemeClr val="tx2">
                    <a:lumMod val="50000"/>
                    <a:lumOff val="50000"/>
                  </a:schemeClr>
                </a:solidFill>
              </a:rPr>
              <a:t>Kuvat Heidi Sumkin</a:t>
            </a:r>
          </a:p>
        </p:txBody>
      </p:sp>
    </p:spTree>
    <p:extLst>
      <p:ext uri="{BB962C8B-B14F-4D97-AF65-F5344CB8AC3E}">
        <p14:creationId xmlns:p14="http://schemas.microsoft.com/office/powerpoint/2010/main" val="3981198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tsikko 1"/>
          <p:cNvSpPr>
            <a:spLocks noGrp="1"/>
          </p:cNvSpPr>
          <p:nvPr>
            <p:ph type="title"/>
          </p:nvPr>
        </p:nvSpPr>
        <p:spPr/>
        <p:txBody>
          <a:bodyPr>
            <a:normAutofit/>
          </a:bodyPr>
          <a:lstStyle/>
          <a:p>
            <a:pPr eaLnBrk="1" hangingPunct="1"/>
            <a:r>
              <a:rPr lang="et-EE" dirty="0" smtClean="0"/>
              <a:t>Kontrollnimekiri</a:t>
            </a:r>
            <a:r>
              <a:rPr lang="fi-FI" sz="2800" dirty="0"/>
              <a:t/>
            </a:r>
            <a:br>
              <a:rPr lang="fi-FI" sz="2800" dirty="0"/>
            </a:br>
            <a:r>
              <a:rPr lang="et-EE" sz="2800" dirty="0" smtClean="0"/>
              <a:t>Ehitusniiskus ja ehitusobjekti tingimused</a:t>
            </a:r>
            <a:endParaRPr lang="fi-FI" sz="2800" dirty="0"/>
          </a:p>
        </p:txBody>
      </p:sp>
      <p:sp>
        <p:nvSpPr>
          <p:cNvPr id="22531" name="Sisällön paikkamerkki 2"/>
          <p:cNvSpPr>
            <a:spLocks noGrp="1"/>
          </p:cNvSpPr>
          <p:nvPr>
            <p:ph idx="1"/>
          </p:nvPr>
        </p:nvSpPr>
        <p:spPr>
          <a:xfrm>
            <a:off x="457200" y="1773238"/>
            <a:ext cx="4852219" cy="4460413"/>
          </a:xfrm>
        </p:spPr>
        <p:txBody>
          <a:bodyPr>
            <a:normAutofit fontScale="92500" lnSpcReduction="20000"/>
          </a:bodyPr>
          <a:lstStyle/>
          <a:p>
            <a:pPr>
              <a:buNone/>
            </a:pPr>
            <a:r>
              <a:rPr lang="et-EE" sz="2000" b="1" dirty="0" smtClean="0"/>
              <a:t>Pea meeles</a:t>
            </a:r>
            <a:endParaRPr lang="fi-FI" sz="2000" b="1" dirty="0"/>
          </a:p>
          <a:p>
            <a:r>
              <a:rPr lang="et-EE" sz="2000" dirty="0" smtClean="0"/>
              <a:t>Tarindid peavad seestpoolt olema tihedad ja tuuletõkke pealt </a:t>
            </a:r>
            <a:r>
              <a:rPr lang="et-EE" sz="2000" dirty="0" err="1" smtClean="0"/>
              <a:t>tuuletuvad</a:t>
            </a:r>
            <a:r>
              <a:rPr lang="et-EE" sz="2000" dirty="0" smtClean="0"/>
              <a:t>. </a:t>
            </a:r>
          </a:p>
          <a:p>
            <a:r>
              <a:rPr lang="et-EE" sz="2000" dirty="0" smtClean="0"/>
              <a:t>Välimist tuuletust tõhustab kui fassaadi vuukimine tehakse kohe esimese kütteperioodi järel. </a:t>
            </a:r>
          </a:p>
          <a:p>
            <a:r>
              <a:rPr lang="et-EE" sz="2000" dirty="0" smtClean="0"/>
              <a:t>Elementide t</a:t>
            </a:r>
            <a:r>
              <a:rPr lang="fi-FI" sz="2000" dirty="0" err="1" smtClean="0"/>
              <a:t>uuletus</a:t>
            </a:r>
            <a:r>
              <a:rPr lang="et-EE" sz="2000" dirty="0" smtClean="0"/>
              <a:t>pragusid ja –auke tuleb kontrollida </a:t>
            </a:r>
            <a:r>
              <a:rPr lang="et-EE" sz="2000" dirty="0"/>
              <a:t>ja </a:t>
            </a:r>
            <a:r>
              <a:rPr lang="et-EE" sz="2000" dirty="0" smtClean="0"/>
              <a:t>tootjalt nõutakse nende kvaliteeti.</a:t>
            </a:r>
            <a:r>
              <a:rPr lang="fi-FI" sz="2000" dirty="0" smtClean="0"/>
              <a:t> </a:t>
            </a:r>
            <a:endParaRPr lang="fi-FI" sz="2000" dirty="0"/>
          </a:p>
          <a:p>
            <a:r>
              <a:rPr lang="et-EE" sz="2000" dirty="0" err="1" smtClean="0"/>
              <a:t>Kuivumist</a:t>
            </a:r>
            <a:r>
              <a:rPr lang="et-EE" sz="2000" dirty="0" smtClean="0"/>
              <a:t> tõhustab kütmine </a:t>
            </a:r>
            <a:r>
              <a:rPr lang="et-EE" sz="2000" dirty="0" smtClean="0"/>
              <a:t>ja </a:t>
            </a:r>
            <a:r>
              <a:rPr lang="et-EE" sz="2000" dirty="0" err="1" smtClean="0"/>
              <a:t>siseõhu</a:t>
            </a:r>
            <a:r>
              <a:rPr lang="et-EE" sz="2000" dirty="0" smtClean="0"/>
              <a:t> niiskus umbes</a:t>
            </a:r>
            <a:r>
              <a:rPr lang="fi-FI" sz="2000" dirty="0" smtClean="0"/>
              <a:t> </a:t>
            </a:r>
            <a:r>
              <a:rPr lang="fi-FI" sz="2000" dirty="0"/>
              <a:t>50 </a:t>
            </a:r>
            <a:r>
              <a:rPr lang="fi-FI" sz="2000" dirty="0" smtClean="0"/>
              <a:t>%</a:t>
            </a:r>
            <a:r>
              <a:rPr lang="fi-FI" sz="2000" dirty="0" smtClean="0"/>
              <a:t>.</a:t>
            </a:r>
            <a:endParaRPr lang="fi-FI" sz="2000" dirty="0"/>
          </a:p>
          <a:p>
            <a:r>
              <a:rPr lang="fi-FI" sz="2000" dirty="0" err="1" smtClean="0"/>
              <a:t>Be</a:t>
            </a:r>
            <a:r>
              <a:rPr lang="et-EE" sz="2000" dirty="0" smtClean="0"/>
              <a:t>toontarindite niiskust tuleb alati mõõta ja piisav </a:t>
            </a:r>
            <a:r>
              <a:rPr lang="et-EE" sz="2000" dirty="0" err="1" smtClean="0"/>
              <a:t>kuivumine</a:t>
            </a:r>
            <a:r>
              <a:rPr lang="et-EE" sz="2000" dirty="0" smtClean="0"/>
              <a:t> tuleb kontrollida enne nende pindamist.</a:t>
            </a:r>
            <a:endParaRPr lang="fi-FI" sz="2000" dirty="0"/>
          </a:p>
          <a:p>
            <a:r>
              <a:rPr lang="fi-FI" sz="2000" dirty="0" smtClean="0"/>
              <a:t>T</a:t>
            </a:r>
            <a:r>
              <a:rPr lang="et-EE" sz="2000" dirty="0" smtClean="0"/>
              <a:t>öö kvaliteet mõjutab aastakümneid</a:t>
            </a:r>
            <a:r>
              <a:rPr lang="fi-FI" sz="2000" dirty="0"/>
              <a:t/>
            </a:r>
            <a:br>
              <a:rPr lang="fi-FI" sz="2000" dirty="0"/>
            </a:br>
            <a:r>
              <a:rPr lang="fi-FI" sz="2000" dirty="0"/>
              <a:t>- </a:t>
            </a:r>
            <a:r>
              <a:rPr lang="et-EE" sz="2000" dirty="0" smtClean="0"/>
              <a:t>ära kiirusta</a:t>
            </a:r>
            <a:r>
              <a:rPr lang="fi-FI" sz="2000" dirty="0" smtClean="0"/>
              <a:t>.</a:t>
            </a:r>
            <a:endParaRPr lang="fi-FI" sz="2000" dirty="0"/>
          </a:p>
          <a:p>
            <a:pPr>
              <a:buNone/>
            </a:pPr>
            <a:endParaRPr lang="fi-FI" sz="2000" dirty="0"/>
          </a:p>
          <a:p>
            <a:pPr>
              <a:buNone/>
            </a:pPr>
            <a:endParaRPr lang="fi-FI" sz="2000" dirty="0"/>
          </a:p>
          <a:p>
            <a:pPr eaLnBrk="1" hangingPunct="1">
              <a:buFontTx/>
              <a:buNone/>
            </a:pPr>
            <a:endParaRPr lang="fi-FI" sz="2000" dirty="0"/>
          </a:p>
          <a:p>
            <a:pPr eaLnBrk="1" hangingPunct="1">
              <a:buFontTx/>
              <a:buNone/>
            </a:pPr>
            <a:endParaRPr lang="fi-FI" sz="2000" dirty="0"/>
          </a:p>
        </p:txBody>
      </p:sp>
      <p:pic>
        <p:nvPicPr>
          <p:cNvPr id="22532" name="Picture 2" descr="G:\Documents\Koha Pohjola\valokuvia\PC10003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09419" y="1773238"/>
            <a:ext cx="338296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40802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50161" y="2828"/>
            <a:ext cx="2492375"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t-EE" dirty="0" smtClean="0"/>
              <a:t>Arutelu</a:t>
            </a:r>
            <a:endParaRPr lang="fi-FI" dirty="0"/>
          </a:p>
        </p:txBody>
      </p:sp>
      <p:sp>
        <p:nvSpPr>
          <p:cNvPr id="3" name="Content Placeholder 2"/>
          <p:cNvSpPr>
            <a:spLocks noGrp="1"/>
          </p:cNvSpPr>
          <p:nvPr>
            <p:ph idx="1"/>
          </p:nvPr>
        </p:nvSpPr>
        <p:spPr>
          <a:xfrm>
            <a:off x="390363" y="2196753"/>
            <a:ext cx="8363273" cy="4032250"/>
          </a:xfrm>
        </p:spPr>
        <p:txBody>
          <a:bodyPr vert="horz" lIns="0" tIns="0" rIns="0" bIns="0" rtlCol="0" anchor="t">
            <a:normAutofit fontScale="85000" lnSpcReduction="20000"/>
          </a:bodyPr>
          <a:lstStyle/>
          <a:p>
            <a:pPr marL="0" indent="0">
              <a:buNone/>
            </a:pPr>
            <a:r>
              <a:rPr lang="et-EE" dirty="0" smtClean="0"/>
              <a:t>Kuidas ehitusplatsil tagada jätkusuutliku ehk energia- ja materjalitõhusa ning niiskusturvalise ehitamise õnnestumine?</a:t>
            </a:r>
            <a:r>
              <a:rPr lang="fi-FI" dirty="0"/>
              <a:t> </a:t>
            </a:r>
          </a:p>
          <a:p>
            <a:r>
              <a:rPr lang="et-EE" dirty="0" smtClean="0"/>
              <a:t>kasutatakse pikaajalise materjale ja tarvikuid</a:t>
            </a:r>
            <a:endParaRPr lang="fi-FI" dirty="0">
              <a:cs typeface="Arial"/>
            </a:endParaRPr>
          </a:p>
          <a:p>
            <a:r>
              <a:rPr lang="et-EE" dirty="0" smtClean="0"/>
              <a:t>tööde järjekord on ette planeeritud</a:t>
            </a:r>
            <a:endParaRPr lang="fi-FI" dirty="0">
              <a:cs typeface="Arial"/>
            </a:endParaRPr>
          </a:p>
          <a:p>
            <a:r>
              <a:rPr lang="et-EE" dirty="0" smtClean="0"/>
              <a:t>niiskustõkked</a:t>
            </a:r>
            <a:r>
              <a:rPr lang="fi-FI" dirty="0" smtClean="0"/>
              <a:t>, </a:t>
            </a:r>
            <a:r>
              <a:rPr lang="et-EE" dirty="0" smtClean="0"/>
              <a:t>soojustused ja tuuletõkked paigaldatakse õhutihedalt, hooletut tööd ei varjata</a:t>
            </a:r>
            <a:endParaRPr lang="fi-FI" dirty="0">
              <a:cs typeface="Arial"/>
            </a:endParaRPr>
          </a:p>
          <a:p>
            <a:r>
              <a:rPr lang="et-EE" dirty="0" smtClean="0"/>
              <a:t>peetakse soojustused ja muudki materjalid kuivana</a:t>
            </a:r>
          </a:p>
          <a:p>
            <a:r>
              <a:rPr lang="et-EE" dirty="0" smtClean="0"/>
              <a:t>tagatakse ehitusniiskuse kuivamine</a:t>
            </a:r>
            <a:r>
              <a:rPr lang="fi-FI" dirty="0" smtClean="0"/>
              <a:t> </a:t>
            </a:r>
            <a:endParaRPr lang="fi-FI" dirty="0" smtClean="0">
              <a:cs typeface="Arial"/>
            </a:endParaRPr>
          </a:p>
          <a:p>
            <a:r>
              <a:rPr lang="fi-FI" dirty="0" smtClean="0"/>
              <a:t>k</a:t>
            </a:r>
            <a:r>
              <a:rPr lang="et-EE" dirty="0" err="1" smtClean="0"/>
              <a:t>õik</a:t>
            </a:r>
            <a:r>
              <a:rPr lang="et-EE" dirty="0" smtClean="0"/>
              <a:t> annavad endast parima tiheduse ja kvaliteedi suhtes</a:t>
            </a:r>
            <a:r>
              <a:rPr lang="fi-FI" dirty="0" smtClean="0"/>
              <a:t>.</a:t>
            </a:r>
            <a:endParaRPr lang="fi-FI" dirty="0">
              <a:cs typeface="Arial"/>
            </a:endParaRPr>
          </a:p>
          <a:p>
            <a:pPr marL="0" indent="0">
              <a:buNone/>
            </a:pPr>
            <a:r>
              <a:rPr lang="fi-FI" dirty="0"/>
              <a:t/>
            </a:r>
            <a:br>
              <a:rPr lang="fi-FI" dirty="0"/>
            </a:br>
            <a:r>
              <a:rPr lang="et-EE" dirty="0" smtClean="0"/>
              <a:t>Seega,</a:t>
            </a:r>
            <a:r>
              <a:rPr lang="fi-FI" dirty="0" smtClean="0"/>
              <a:t> </a:t>
            </a:r>
            <a:r>
              <a:rPr lang="fi-FI" dirty="0" err="1"/>
              <a:t>tööd</a:t>
            </a:r>
            <a:r>
              <a:rPr lang="fi-FI" dirty="0"/>
              <a:t> </a:t>
            </a:r>
            <a:r>
              <a:rPr lang="fi-FI" dirty="0" err="1"/>
              <a:t>tehakse</a:t>
            </a:r>
            <a:r>
              <a:rPr lang="fi-FI" dirty="0"/>
              <a:t> </a:t>
            </a:r>
            <a:r>
              <a:rPr lang="fi-FI" dirty="0" err="1"/>
              <a:t>ametialase</a:t>
            </a:r>
            <a:r>
              <a:rPr lang="fi-FI" dirty="0"/>
              <a:t> </a:t>
            </a:r>
            <a:r>
              <a:rPr lang="fi-FI" dirty="0" err="1"/>
              <a:t>uhkusega</a:t>
            </a:r>
            <a:r>
              <a:rPr lang="fi-FI" dirty="0" smtClean="0"/>
              <a:t>!</a:t>
            </a:r>
            <a:endParaRPr lang="fi-FI" dirty="0">
              <a:cs typeface="Arial"/>
            </a:endParaRPr>
          </a:p>
        </p:txBody>
      </p:sp>
      <p:sp>
        <p:nvSpPr>
          <p:cNvPr id="5" name="Tekstiruutu 4">
            <a:extLst>
              <a:ext uri="{FF2B5EF4-FFF2-40B4-BE49-F238E27FC236}">
                <a16:creationId xmlns:a16="http://schemas.microsoft.com/office/drawing/2014/main" id="{897E9527-92E0-4841-8F4B-8F7F39B281C0}"/>
              </a:ext>
            </a:extLst>
          </p:cNvPr>
          <p:cNvSpPr txBox="1"/>
          <p:nvPr/>
        </p:nvSpPr>
        <p:spPr>
          <a:xfrm rot="16200000">
            <a:off x="8377745" y="675916"/>
            <a:ext cx="1067921" cy="246221"/>
          </a:xfrm>
          <a:prstGeom prst="rect">
            <a:avLst/>
          </a:prstGeom>
          <a:noFill/>
        </p:spPr>
        <p:txBody>
          <a:bodyPr wrap="none" rtlCol="0">
            <a:spAutoFit/>
          </a:bodyPr>
          <a:lstStyle/>
          <a:p>
            <a:r>
              <a:rPr lang="fi-FI" sz="1000">
                <a:solidFill>
                  <a:schemeClr val="tx2">
                    <a:lumMod val="50000"/>
                    <a:lumOff val="50000"/>
                  </a:schemeClr>
                </a:solidFill>
              </a:rPr>
              <a:t>© Heidi Sumkin</a:t>
            </a:r>
          </a:p>
        </p:txBody>
      </p:sp>
    </p:spTree>
    <p:extLst>
      <p:ext uri="{BB962C8B-B14F-4D97-AF65-F5344CB8AC3E}">
        <p14:creationId xmlns:p14="http://schemas.microsoft.com/office/powerpoint/2010/main" val="659727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Osa</a:t>
            </a:r>
            <a:r>
              <a:rPr lang="et-EE" dirty="0" smtClean="0"/>
              <a:t>poolte vastutused ja kohustused</a:t>
            </a:r>
            <a:endParaRPr lang="fi-FI" dirty="0"/>
          </a:p>
        </p:txBody>
      </p:sp>
    </p:spTree>
    <p:extLst>
      <p:ext uri="{BB962C8B-B14F-4D97-AF65-F5344CB8AC3E}">
        <p14:creationId xmlns:p14="http://schemas.microsoft.com/office/powerpoint/2010/main" val="637034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76250"/>
            <a:ext cx="8416636" cy="1008534"/>
          </a:xfrm>
        </p:spPr>
        <p:txBody>
          <a:bodyPr>
            <a:normAutofit fontScale="90000"/>
          </a:bodyPr>
          <a:lstStyle/>
          <a:p>
            <a:r>
              <a:rPr lang="et-EE" dirty="0" smtClean="0"/>
              <a:t>Arutelu</a:t>
            </a:r>
            <a:r>
              <a:rPr lang="fi-FI" dirty="0" smtClean="0"/>
              <a:t>/</a:t>
            </a:r>
            <a:r>
              <a:rPr lang="fi-FI" dirty="0" err="1" smtClean="0"/>
              <a:t>pa</a:t>
            </a:r>
            <a:r>
              <a:rPr lang="et-EE" dirty="0" err="1" smtClean="0"/>
              <a:t>aritöö</a:t>
            </a:r>
            <a:r>
              <a:rPr lang="fi-FI" dirty="0"/>
              <a:t/>
            </a:r>
            <a:br>
              <a:rPr lang="fi-FI" dirty="0"/>
            </a:br>
            <a:r>
              <a:rPr lang="fi-FI" sz="2700" dirty="0" err="1" smtClean="0"/>
              <a:t>Millised</a:t>
            </a:r>
            <a:r>
              <a:rPr lang="fi-FI" sz="2700" dirty="0" smtClean="0"/>
              <a:t> </a:t>
            </a:r>
            <a:r>
              <a:rPr lang="fi-FI" sz="2700" dirty="0"/>
              <a:t>on eri </a:t>
            </a:r>
            <a:r>
              <a:rPr lang="fi-FI" sz="2700" dirty="0" err="1"/>
              <a:t>osapoolte</a:t>
            </a:r>
            <a:r>
              <a:rPr lang="fi-FI" sz="2700" dirty="0"/>
              <a:t> </a:t>
            </a:r>
            <a:r>
              <a:rPr lang="fi-FI" sz="2700" dirty="0" err="1"/>
              <a:t>rollid</a:t>
            </a:r>
            <a:r>
              <a:rPr lang="fi-FI" sz="2700" dirty="0"/>
              <a:t> ja </a:t>
            </a:r>
            <a:r>
              <a:rPr lang="fi-FI" sz="2700" dirty="0" err="1"/>
              <a:t>vastutus</a:t>
            </a:r>
            <a:r>
              <a:rPr lang="fi-FI" sz="2700" dirty="0"/>
              <a:t> </a:t>
            </a:r>
            <a:r>
              <a:rPr lang="fi-FI" sz="2700" dirty="0" err="1" smtClean="0"/>
              <a:t>kvaliteetse</a:t>
            </a:r>
            <a:r>
              <a:rPr lang="et-EE" sz="2700" dirty="0" smtClean="0"/>
              <a:t>l ehitamisel</a:t>
            </a:r>
            <a:r>
              <a:rPr lang="fi-FI" sz="2700" dirty="0" smtClean="0"/>
              <a:t>?</a:t>
            </a:r>
            <a:r>
              <a:rPr lang="et-EE" sz="2700" dirty="0" smtClean="0"/>
              <a:t> </a:t>
            </a:r>
            <a:endParaRPr lang="fi-FI" sz="2700" dirty="0"/>
          </a:p>
        </p:txBody>
      </p:sp>
      <p:sp>
        <p:nvSpPr>
          <p:cNvPr id="3" name="Sisällön paikkamerkki 2"/>
          <p:cNvSpPr>
            <a:spLocks noGrp="1"/>
          </p:cNvSpPr>
          <p:nvPr>
            <p:ph idx="1"/>
          </p:nvPr>
        </p:nvSpPr>
        <p:spPr>
          <a:xfrm>
            <a:off x="5965470" y="1734109"/>
            <a:ext cx="2526202" cy="3548683"/>
          </a:xfrm>
        </p:spPr>
        <p:txBody>
          <a:bodyPr>
            <a:noAutofit/>
          </a:bodyPr>
          <a:lstStyle/>
          <a:p>
            <a:pPr marL="0" indent="0">
              <a:buNone/>
            </a:pPr>
            <a:r>
              <a:rPr lang="fi-FI" sz="3200" b="1" dirty="0" smtClean="0"/>
              <a:t>Ke</a:t>
            </a:r>
            <a:r>
              <a:rPr lang="et-EE" sz="3200" b="1" dirty="0" smtClean="0"/>
              <a:t>s vastutab nende valdkondade eest</a:t>
            </a:r>
            <a:r>
              <a:rPr lang="fi-FI" sz="3200" b="1" dirty="0" smtClean="0"/>
              <a:t>?</a:t>
            </a:r>
            <a:r>
              <a:rPr lang="fi-FI" sz="3200" dirty="0"/>
              <a:t/>
            </a:r>
            <a:br>
              <a:rPr lang="fi-FI" sz="3200" dirty="0"/>
            </a:br>
            <a:endParaRPr lang="fi-FI" sz="3200" dirty="0"/>
          </a:p>
        </p:txBody>
      </p:sp>
      <p:grpSp>
        <p:nvGrpSpPr>
          <p:cNvPr id="12" name="Ryhmä 11"/>
          <p:cNvGrpSpPr/>
          <p:nvPr/>
        </p:nvGrpSpPr>
        <p:grpSpPr>
          <a:xfrm>
            <a:off x="375826" y="1734110"/>
            <a:ext cx="5369253" cy="3548683"/>
            <a:chOff x="114399" y="2315020"/>
            <a:chExt cx="5198239" cy="3548683"/>
          </a:xfrm>
        </p:grpSpPr>
        <p:sp>
          <p:nvSpPr>
            <p:cNvPr id="23" name="Suorakulmio 22"/>
            <p:cNvSpPr/>
            <p:nvPr/>
          </p:nvSpPr>
          <p:spPr>
            <a:xfrm>
              <a:off x="184114" y="2315020"/>
              <a:ext cx="5128524" cy="3548683"/>
            </a:xfrm>
            <a:prstGeom prst="rect">
              <a:avLst/>
            </a:prstGeom>
            <a:solidFill>
              <a:schemeClr val="accent5">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25"/>
            <p:cNvSpPr>
              <a:spLocks noChangeArrowheads="1"/>
            </p:cNvSpPr>
            <p:nvPr/>
          </p:nvSpPr>
          <p:spPr bwMode="auto">
            <a:xfrm>
              <a:off x="3563888" y="2623343"/>
              <a:ext cx="1357883" cy="3130204"/>
            </a:xfrm>
            <a:prstGeom prst="rect">
              <a:avLst/>
            </a:prstGeom>
            <a:solidFill>
              <a:schemeClr val="tx1">
                <a:lumMod val="20000"/>
                <a:lumOff val="80000"/>
              </a:schemeClr>
            </a:solidFill>
            <a:ln w="9525" algn="ctr">
              <a:solidFill>
                <a:schemeClr val="tx1"/>
              </a:solidFill>
              <a:round/>
              <a:headEnd/>
              <a:tailEnd/>
            </a:ln>
          </p:spPr>
          <p:txBody>
            <a:bodyPr anchor="ctr"/>
            <a:lstStyle>
              <a:lvl1pPr>
                <a:defRPr sz="800">
                  <a:solidFill>
                    <a:schemeClr val="tx1"/>
                  </a:solidFill>
                  <a:latin typeface="Times" pitchFamily="18" charset="0"/>
                  <a:ea typeface="ＭＳ Ｐゴシック" pitchFamily="67" charset="-128"/>
                </a:defRPr>
              </a:lvl1pPr>
              <a:lvl2pPr marL="742950" indent="-285750">
                <a:defRPr sz="800">
                  <a:solidFill>
                    <a:schemeClr val="tx1"/>
                  </a:solidFill>
                  <a:latin typeface="Times" pitchFamily="18" charset="0"/>
                  <a:ea typeface="ＭＳ Ｐゴシック" pitchFamily="67" charset="-128"/>
                </a:defRPr>
              </a:lvl2pPr>
              <a:lvl3pPr marL="1143000" indent="-228600">
                <a:defRPr sz="800">
                  <a:solidFill>
                    <a:schemeClr val="tx1"/>
                  </a:solidFill>
                  <a:latin typeface="Times" pitchFamily="18" charset="0"/>
                  <a:ea typeface="ＭＳ Ｐゴシック" pitchFamily="67" charset="-128"/>
                </a:defRPr>
              </a:lvl3pPr>
              <a:lvl4pPr marL="1600200" indent="-228600">
                <a:defRPr sz="800">
                  <a:solidFill>
                    <a:schemeClr val="tx1"/>
                  </a:solidFill>
                  <a:latin typeface="Times" pitchFamily="18" charset="0"/>
                  <a:ea typeface="ＭＳ Ｐゴシック" pitchFamily="67" charset="-128"/>
                </a:defRPr>
              </a:lvl4pPr>
              <a:lvl5pPr marL="2057400" indent="-228600">
                <a:defRPr sz="800">
                  <a:solidFill>
                    <a:schemeClr val="tx1"/>
                  </a:solidFill>
                  <a:latin typeface="Times" pitchFamily="18" charset="0"/>
                  <a:ea typeface="ＭＳ Ｐゴシック" pitchFamily="67" charset="-128"/>
                </a:defRPr>
              </a:lvl5pPr>
              <a:lvl6pPr marL="2514600" indent="-228600" eaLnBrk="0" fontAlgn="base" hangingPunct="0">
                <a:spcBef>
                  <a:spcPct val="0"/>
                </a:spcBef>
                <a:spcAft>
                  <a:spcPct val="0"/>
                </a:spcAft>
                <a:defRPr sz="800">
                  <a:solidFill>
                    <a:schemeClr val="tx1"/>
                  </a:solidFill>
                  <a:latin typeface="Times" pitchFamily="18" charset="0"/>
                  <a:ea typeface="ＭＳ Ｐゴシック" pitchFamily="67" charset="-128"/>
                </a:defRPr>
              </a:lvl6pPr>
              <a:lvl7pPr marL="2971800" indent="-228600" eaLnBrk="0" fontAlgn="base" hangingPunct="0">
                <a:spcBef>
                  <a:spcPct val="0"/>
                </a:spcBef>
                <a:spcAft>
                  <a:spcPct val="0"/>
                </a:spcAft>
                <a:defRPr sz="800">
                  <a:solidFill>
                    <a:schemeClr val="tx1"/>
                  </a:solidFill>
                  <a:latin typeface="Times" pitchFamily="18" charset="0"/>
                  <a:ea typeface="ＭＳ Ｐゴシック" pitchFamily="67" charset="-128"/>
                </a:defRPr>
              </a:lvl7pPr>
              <a:lvl8pPr marL="3429000" indent="-228600" eaLnBrk="0" fontAlgn="base" hangingPunct="0">
                <a:spcBef>
                  <a:spcPct val="0"/>
                </a:spcBef>
                <a:spcAft>
                  <a:spcPct val="0"/>
                </a:spcAft>
                <a:defRPr sz="800">
                  <a:solidFill>
                    <a:schemeClr val="tx1"/>
                  </a:solidFill>
                  <a:latin typeface="Times" pitchFamily="18" charset="0"/>
                  <a:ea typeface="ＭＳ Ｐゴシック" pitchFamily="67" charset="-128"/>
                </a:defRPr>
              </a:lvl8pPr>
              <a:lvl9pPr marL="3886200" indent="-228600" eaLnBrk="0" fontAlgn="base" hangingPunct="0">
                <a:spcBef>
                  <a:spcPct val="0"/>
                </a:spcBef>
                <a:spcAft>
                  <a:spcPct val="0"/>
                </a:spcAft>
                <a:defRPr sz="800">
                  <a:solidFill>
                    <a:schemeClr val="tx1"/>
                  </a:solidFill>
                  <a:latin typeface="Times" pitchFamily="18" charset="0"/>
                  <a:ea typeface="ＭＳ Ｐゴシック" pitchFamily="67" charset="-128"/>
                </a:defRPr>
              </a:lvl9pPr>
            </a:lstStyle>
            <a:p>
              <a:pPr algn="ctr"/>
              <a:r>
                <a:rPr lang="et-EE" altLang="fi-FI" sz="1600" b="1" dirty="0" smtClean="0">
                  <a:solidFill>
                    <a:schemeClr val="tx1">
                      <a:lumMod val="75000"/>
                    </a:schemeClr>
                  </a:solidFill>
                  <a:latin typeface="Arial" charset="0"/>
                </a:rPr>
                <a:t>Jätkusuutlik ehitamine</a:t>
              </a:r>
              <a:endParaRPr lang="fi-FI" altLang="fi-FI" sz="1600" b="1" dirty="0">
                <a:solidFill>
                  <a:schemeClr val="tx1">
                    <a:lumMod val="75000"/>
                  </a:schemeClr>
                </a:solidFill>
                <a:latin typeface="Arial" charset="0"/>
              </a:endParaRPr>
            </a:p>
          </p:txBody>
        </p:sp>
        <p:cxnSp>
          <p:nvCxnSpPr>
            <p:cNvPr id="6" name="Straight Arrow Connector 9"/>
            <p:cNvCxnSpPr>
              <a:cxnSpLocks noChangeShapeType="1"/>
            </p:cNvCxnSpPr>
            <p:nvPr/>
          </p:nvCxnSpPr>
          <p:spPr bwMode="auto">
            <a:xfrm>
              <a:off x="2795806" y="3039879"/>
              <a:ext cx="554707"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 name="Suorakulmio 15"/>
            <p:cNvSpPr/>
            <p:nvPr/>
          </p:nvSpPr>
          <p:spPr>
            <a:xfrm>
              <a:off x="114399" y="2752726"/>
              <a:ext cx="2681411" cy="3000821"/>
            </a:xfrm>
            <a:prstGeom prst="rect">
              <a:avLst/>
            </a:prstGeom>
          </p:spPr>
          <p:txBody>
            <a:bodyPr wrap="square">
              <a:spAutoFit/>
            </a:bodyPr>
            <a:lstStyle/>
            <a:p>
              <a:pPr algn="r">
                <a:lnSpc>
                  <a:spcPct val="150000"/>
                </a:lnSpc>
              </a:pPr>
              <a:r>
                <a:rPr lang="et-EE" dirty="0" smtClean="0"/>
                <a:t>Plaanid ja juhised</a:t>
              </a:r>
              <a:endParaRPr lang="fi-FI" dirty="0"/>
            </a:p>
            <a:p>
              <a:pPr algn="r">
                <a:lnSpc>
                  <a:spcPct val="150000"/>
                </a:lnSpc>
              </a:pPr>
              <a:r>
                <a:rPr lang="fi-FI" dirty="0" err="1" smtClean="0"/>
                <a:t>Mater</a:t>
              </a:r>
              <a:r>
                <a:rPr lang="et-EE" dirty="0" err="1" smtClean="0"/>
                <a:t>jalid</a:t>
              </a:r>
              <a:r>
                <a:rPr lang="et-EE" dirty="0" smtClean="0"/>
                <a:t> ja elemendid</a:t>
              </a:r>
              <a:endParaRPr lang="fi-FI" dirty="0"/>
            </a:p>
            <a:p>
              <a:pPr algn="r">
                <a:lnSpc>
                  <a:spcPct val="150000"/>
                </a:lnSpc>
              </a:pPr>
              <a:r>
                <a:rPr lang="et-EE" dirty="0" smtClean="0"/>
                <a:t>Töövõtjad ja töötajad</a:t>
              </a:r>
              <a:endParaRPr lang="fi-FI" dirty="0"/>
            </a:p>
            <a:p>
              <a:pPr algn="r">
                <a:lnSpc>
                  <a:spcPct val="150000"/>
                </a:lnSpc>
              </a:pPr>
              <a:r>
                <a:rPr lang="et-EE" dirty="0" smtClean="0"/>
                <a:t>Seadmed ja tööriistad</a:t>
              </a:r>
              <a:endParaRPr lang="fi-FI" dirty="0"/>
            </a:p>
            <a:p>
              <a:pPr algn="r">
                <a:lnSpc>
                  <a:spcPct val="150000"/>
                </a:lnSpc>
              </a:pPr>
              <a:r>
                <a:rPr lang="fi-FI" dirty="0" smtClean="0"/>
                <a:t>T</a:t>
              </a:r>
              <a:r>
                <a:rPr lang="et-EE" dirty="0" smtClean="0"/>
                <a:t>ö</a:t>
              </a:r>
              <a:r>
                <a:rPr lang="fi-FI" dirty="0" err="1" smtClean="0"/>
                <a:t>ökoh</a:t>
              </a:r>
              <a:r>
                <a:rPr lang="et-EE" dirty="0" smtClean="0"/>
                <a:t>t</a:t>
              </a:r>
              <a:endParaRPr lang="fi-FI" dirty="0"/>
            </a:p>
            <a:p>
              <a:pPr algn="r">
                <a:lnSpc>
                  <a:spcPct val="150000"/>
                </a:lnSpc>
              </a:pPr>
              <a:r>
                <a:rPr lang="fi-FI" dirty="0" smtClean="0"/>
                <a:t>E</a:t>
              </a:r>
              <a:r>
                <a:rPr lang="et-EE" dirty="0" err="1" smtClean="0"/>
                <a:t>sialgsed</a:t>
              </a:r>
              <a:r>
                <a:rPr lang="et-EE" dirty="0" smtClean="0"/>
                <a:t> tööetapid</a:t>
              </a:r>
              <a:endParaRPr lang="fi-FI" dirty="0"/>
            </a:p>
            <a:p>
              <a:pPr algn="r">
                <a:lnSpc>
                  <a:spcPct val="150000"/>
                </a:lnSpc>
              </a:pPr>
              <a:r>
                <a:rPr lang="et-EE" dirty="0" smtClean="0"/>
                <a:t>Tingimused</a:t>
              </a:r>
              <a:endParaRPr lang="fi-FI" dirty="0"/>
            </a:p>
          </p:txBody>
        </p:sp>
        <p:cxnSp>
          <p:nvCxnSpPr>
            <p:cNvPr id="17" name="Straight Arrow Connector 9"/>
            <p:cNvCxnSpPr>
              <a:cxnSpLocks noChangeShapeType="1"/>
            </p:cNvCxnSpPr>
            <p:nvPr/>
          </p:nvCxnSpPr>
          <p:spPr bwMode="auto">
            <a:xfrm>
              <a:off x="2795810" y="3429000"/>
              <a:ext cx="554707"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 name="Straight Arrow Connector 9"/>
            <p:cNvCxnSpPr>
              <a:cxnSpLocks noChangeShapeType="1"/>
            </p:cNvCxnSpPr>
            <p:nvPr/>
          </p:nvCxnSpPr>
          <p:spPr bwMode="auto">
            <a:xfrm>
              <a:off x="2795810" y="3861048"/>
              <a:ext cx="554707"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 name="Straight Arrow Connector 9"/>
            <p:cNvCxnSpPr>
              <a:cxnSpLocks noChangeShapeType="1"/>
            </p:cNvCxnSpPr>
            <p:nvPr/>
          </p:nvCxnSpPr>
          <p:spPr bwMode="auto">
            <a:xfrm>
              <a:off x="2795808" y="4253136"/>
              <a:ext cx="554707"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9"/>
            <p:cNvCxnSpPr>
              <a:cxnSpLocks noChangeShapeType="1"/>
            </p:cNvCxnSpPr>
            <p:nvPr/>
          </p:nvCxnSpPr>
          <p:spPr bwMode="auto">
            <a:xfrm>
              <a:off x="2795807" y="4664706"/>
              <a:ext cx="554707"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 name="Straight Arrow Connector 9"/>
            <p:cNvCxnSpPr>
              <a:cxnSpLocks noChangeShapeType="1"/>
            </p:cNvCxnSpPr>
            <p:nvPr/>
          </p:nvCxnSpPr>
          <p:spPr bwMode="auto">
            <a:xfrm>
              <a:off x="2795809" y="5085184"/>
              <a:ext cx="554707"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 name="Straight Arrow Connector 9"/>
            <p:cNvCxnSpPr>
              <a:cxnSpLocks noChangeShapeType="1"/>
            </p:cNvCxnSpPr>
            <p:nvPr/>
          </p:nvCxnSpPr>
          <p:spPr bwMode="auto">
            <a:xfrm>
              <a:off x="2795810" y="5517232"/>
              <a:ext cx="554707"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2537546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et-EE" sz="4000" dirty="0" smtClean="0"/>
              <a:t>Jätkusuutliku ehitamise raamistik</a:t>
            </a:r>
            <a:r>
              <a:rPr lang="fi-FI" dirty="0"/>
              <a:t/>
            </a:r>
            <a:br>
              <a:rPr lang="fi-FI" dirty="0"/>
            </a:br>
            <a:r>
              <a:rPr lang="fi-FI" sz="2700" dirty="0" err="1" smtClean="0"/>
              <a:t>Osap</a:t>
            </a:r>
            <a:r>
              <a:rPr lang="et-EE" sz="2700" dirty="0" smtClean="0"/>
              <a:t>o</a:t>
            </a:r>
            <a:r>
              <a:rPr lang="fi-FI" sz="2700" dirty="0" err="1" smtClean="0"/>
              <a:t>olte</a:t>
            </a:r>
            <a:r>
              <a:rPr lang="et-EE" sz="2700" dirty="0" smtClean="0"/>
              <a:t> vastutused ja kohustused lühidalt</a:t>
            </a:r>
            <a:endParaRPr lang="fi-FI" sz="2700" dirty="0"/>
          </a:p>
        </p:txBody>
      </p:sp>
      <p:sp>
        <p:nvSpPr>
          <p:cNvPr id="3" name="Sisällön paikkamerkki 2"/>
          <p:cNvSpPr>
            <a:spLocks noGrp="1"/>
          </p:cNvSpPr>
          <p:nvPr>
            <p:ph idx="1"/>
          </p:nvPr>
        </p:nvSpPr>
        <p:spPr/>
        <p:txBody>
          <a:bodyPr>
            <a:normAutofit/>
          </a:bodyPr>
          <a:lstStyle/>
          <a:p>
            <a:r>
              <a:rPr lang="fi-FI" sz="2200" dirty="0" err="1" smtClean="0"/>
              <a:t>Ehitaja</a:t>
            </a:r>
            <a:r>
              <a:rPr lang="fi-FI" sz="2200" dirty="0" smtClean="0"/>
              <a:t> </a:t>
            </a:r>
            <a:r>
              <a:rPr lang="fi-FI" sz="2200" dirty="0" err="1"/>
              <a:t>esitab</a:t>
            </a:r>
            <a:r>
              <a:rPr lang="fi-FI" sz="2200" dirty="0"/>
              <a:t> </a:t>
            </a:r>
            <a:r>
              <a:rPr lang="fi-FI" sz="2200" dirty="0" err="1"/>
              <a:t>või</a:t>
            </a:r>
            <a:r>
              <a:rPr lang="fi-FI" sz="2200" dirty="0"/>
              <a:t> </a:t>
            </a:r>
            <a:r>
              <a:rPr lang="fi-FI" sz="2200" dirty="0" err="1"/>
              <a:t>kinnitab</a:t>
            </a:r>
            <a:r>
              <a:rPr lang="fi-FI" sz="2200" dirty="0"/>
              <a:t> </a:t>
            </a:r>
            <a:r>
              <a:rPr lang="fi-FI" sz="2200" dirty="0" err="1"/>
              <a:t>plaanid</a:t>
            </a:r>
            <a:r>
              <a:rPr lang="fi-FI" sz="2200" dirty="0"/>
              <a:t> ja </a:t>
            </a:r>
            <a:r>
              <a:rPr lang="fi-FI" sz="2200" dirty="0" err="1"/>
              <a:t>kehtestab</a:t>
            </a:r>
            <a:r>
              <a:rPr lang="fi-FI" sz="2200" dirty="0"/>
              <a:t> </a:t>
            </a:r>
            <a:r>
              <a:rPr lang="fi-FI" sz="2200" dirty="0" err="1" smtClean="0"/>
              <a:t>ajakava</a:t>
            </a:r>
            <a:r>
              <a:rPr lang="fi-FI" sz="2200" dirty="0" smtClean="0"/>
              <a:t>.</a:t>
            </a:r>
            <a:endParaRPr lang="fi-FI" sz="2200" dirty="0"/>
          </a:p>
          <a:p>
            <a:r>
              <a:rPr lang="et-EE" sz="2200" dirty="0" err="1" smtClean="0"/>
              <a:t>Projekteerijad</a:t>
            </a:r>
            <a:r>
              <a:rPr lang="et-EE" sz="2200" dirty="0" smtClean="0"/>
              <a:t> esitavad  ametnike nõudeid täitva kvaliteetse lõpptulemuse joonistel.</a:t>
            </a:r>
            <a:endParaRPr lang="fi-FI" sz="2200" dirty="0"/>
          </a:p>
          <a:p>
            <a:r>
              <a:rPr lang="fi-FI" sz="2200" dirty="0" smtClean="0"/>
              <a:t>P</a:t>
            </a:r>
            <a:r>
              <a:rPr lang="et-EE" sz="2200" dirty="0" err="1" smtClean="0"/>
              <a:t>eatöövõtja</a:t>
            </a:r>
            <a:r>
              <a:rPr lang="et-EE" sz="2200" dirty="0" smtClean="0"/>
              <a:t> juhib ehitusobjekti</a:t>
            </a:r>
            <a:r>
              <a:rPr lang="fi-FI" sz="2200" dirty="0" smtClean="0"/>
              <a:t> </a:t>
            </a:r>
            <a:r>
              <a:rPr lang="fi-FI" sz="2200" dirty="0"/>
              <a:t>ja </a:t>
            </a:r>
            <a:r>
              <a:rPr lang="fi-FI" sz="2200" dirty="0" err="1" smtClean="0"/>
              <a:t>vast</a:t>
            </a:r>
            <a:r>
              <a:rPr lang="et-EE" sz="2200" dirty="0" smtClean="0"/>
              <a:t>utab sealsete käiguteede, suurte tellingute ja </a:t>
            </a:r>
            <a:r>
              <a:rPr lang="et-EE" sz="2200" dirty="0" err="1" smtClean="0"/>
              <a:t>üldvalgustuse</a:t>
            </a:r>
            <a:r>
              <a:rPr lang="et-EE" sz="2200" dirty="0" smtClean="0"/>
              <a:t> eest ehk loob eeldused kvaliteetseks tööks.</a:t>
            </a:r>
            <a:r>
              <a:rPr lang="fi-FI" sz="2200" dirty="0" smtClean="0"/>
              <a:t> </a:t>
            </a:r>
            <a:endParaRPr lang="et-EE" sz="2200" dirty="0" smtClean="0"/>
          </a:p>
          <a:p>
            <a:r>
              <a:rPr lang="et-EE" sz="2200" dirty="0" err="1" smtClean="0"/>
              <a:t>Järelvalve</a:t>
            </a:r>
            <a:r>
              <a:rPr lang="et-EE" sz="2200" dirty="0" smtClean="0"/>
              <a:t> jälgib, et kokkuleppeid ja plaane täidetakse. </a:t>
            </a:r>
            <a:endParaRPr lang="fi-FI" sz="2200" dirty="0"/>
          </a:p>
          <a:p>
            <a:r>
              <a:rPr lang="et-EE" sz="2200" dirty="0" err="1" smtClean="0"/>
              <a:t>Alltöövõtjad</a:t>
            </a:r>
            <a:r>
              <a:rPr lang="et-EE" sz="2200" dirty="0" smtClean="0"/>
              <a:t> vastutavad töö kvaliteedi eest.</a:t>
            </a:r>
            <a:endParaRPr lang="fi-FI" sz="2200" dirty="0"/>
          </a:p>
          <a:p>
            <a:r>
              <a:rPr lang="fi-FI" sz="2200" dirty="0" smtClean="0"/>
              <a:t>T</a:t>
            </a:r>
            <a:r>
              <a:rPr lang="et-EE" sz="2200" dirty="0" err="1" smtClean="0"/>
              <a:t>öötajal</a:t>
            </a:r>
            <a:r>
              <a:rPr lang="et-EE" sz="2200" dirty="0" smtClean="0"/>
              <a:t> tuleb teha töö vastavalt plaanidele.</a:t>
            </a:r>
            <a:endParaRPr lang="fi-FI" sz="2200" dirty="0"/>
          </a:p>
          <a:p>
            <a:endParaRPr lang="fi-FI" sz="2600" dirty="0"/>
          </a:p>
          <a:p>
            <a:pPr lvl="1"/>
            <a:endParaRPr lang="fi-FI" dirty="0"/>
          </a:p>
        </p:txBody>
      </p:sp>
      <p:pic>
        <p:nvPicPr>
          <p:cNvPr id="7" name="Kuva 6" descr="Kuva, joka sisältää kohteen lattia, sisä, istuminen&#10;&#10;Kuvaus luotu automaattisesti">
            <a:extLst>
              <a:ext uri="{FF2B5EF4-FFF2-40B4-BE49-F238E27FC236}">
                <a16:creationId xmlns:a16="http://schemas.microsoft.com/office/drawing/2014/main" id="{169EA895-F3C1-4632-92C7-A1DA5ADEF55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100000">
                        <a14:backgroundMark x1="29082" y1="88424" x2="90202" y2="83923"/>
                        <a14:backgroundMark x1="23017" y1="13183" x2="88958" y2="12540"/>
                        <a14:backgroundMark x1="1831" y1="20379" x2="2059" y2="15640"/>
                        <a14:backgroundMark x1="28146" y1="34597" x2="4119" y2="6635"/>
                      </a14:backgroundRemoval>
                    </a14:imgEffect>
                  </a14:imgLayer>
                </a14:imgProps>
              </a:ext>
              <a:ext uri="{28A0092B-C50C-407E-A947-70E740481C1C}">
                <a14:useLocalDpi xmlns:a14="http://schemas.microsoft.com/office/drawing/2010/main"/>
              </a:ext>
            </a:extLst>
          </a:blip>
          <a:srcRect/>
          <a:stretch/>
        </p:blipFill>
        <p:spPr>
          <a:xfrm rot="5881875">
            <a:off x="7368216" y="4407796"/>
            <a:ext cx="1814520" cy="876243"/>
          </a:xfrm>
          <a:prstGeom prst="rect">
            <a:avLst/>
          </a:prstGeom>
        </p:spPr>
      </p:pic>
    </p:spTree>
    <p:extLst>
      <p:ext uri="{BB962C8B-B14F-4D97-AF65-F5344CB8AC3E}">
        <p14:creationId xmlns:p14="http://schemas.microsoft.com/office/powerpoint/2010/main" val="40166040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64000" autoRev="1" fill="remove" nodeType="withEffect">
                                  <p:stCondLst>
                                    <p:cond delay="0"/>
                                  </p:stCondLst>
                                  <p:childTnLst>
                                    <p:animRot by="5400000">
                                      <p:cBhvr>
                                        <p:cTn id="6" dur="1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smtClean="0"/>
              <a:t>T</a:t>
            </a:r>
            <a:r>
              <a:rPr lang="et-EE" dirty="0" err="1" smtClean="0"/>
              <a:t>öötajate</a:t>
            </a:r>
            <a:r>
              <a:rPr lang="et-EE" dirty="0" smtClean="0"/>
              <a:t> vastutus</a:t>
            </a:r>
            <a:endParaRPr lang="fi-FI" dirty="0"/>
          </a:p>
        </p:txBody>
      </p:sp>
      <p:sp>
        <p:nvSpPr>
          <p:cNvPr id="3" name="Content Placeholder 2"/>
          <p:cNvSpPr>
            <a:spLocks noGrp="1"/>
          </p:cNvSpPr>
          <p:nvPr>
            <p:ph idx="1"/>
          </p:nvPr>
        </p:nvSpPr>
        <p:spPr>
          <a:xfrm>
            <a:off x="457200" y="1773239"/>
            <a:ext cx="6956323" cy="4032250"/>
          </a:xfrm>
        </p:spPr>
        <p:txBody>
          <a:bodyPr>
            <a:normAutofit fontScale="77500" lnSpcReduction="20000"/>
          </a:bodyPr>
          <a:lstStyle/>
          <a:p>
            <a:r>
              <a:rPr lang="fi-FI" dirty="0" smtClean="0"/>
              <a:t>t</a:t>
            </a:r>
            <a:r>
              <a:rPr lang="et-EE" dirty="0" smtClean="0"/>
              <a:t>eostavad tarindid ja detailid vastavalt plaanidele</a:t>
            </a:r>
            <a:endParaRPr lang="fi-FI" dirty="0"/>
          </a:p>
          <a:p>
            <a:r>
              <a:rPr lang="fi-FI" dirty="0" smtClean="0"/>
              <a:t>h</a:t>
            </a:r>
            <a:r>
              <a:rPr lang="et-EE" dirty="0" smtClean="0"/>
              <a:t>o</a:t>
            </a:r>
            <a:r>
              <a:rPr lang="fi-FI" dirty="0" err="1" smtClean="0"/>
              <a:t>ol</a:t>
            </a:r>
            <a:r>
              <a:rPr lang="et-EE" dirty="0" err="1" smtClean="0"/>
              <a:t>itsevad</a:t>
            </a:r>
            <a:r>
              <a:rPr lang="fi-FI" dirty="0" smtClean="0"/>
              <a:t>, et</a:t>
            </a:r>
            <a:r>
              <a:rPr lang="et-EE" dirty="0" smtClean="0"/>
              <a:t> ehitusmaterjalid säilitatakse sademete ja niiskuse eest kaitstuna</a:t>
            </a:r>
            <a:endParaRPr lang="fi-FI" dirty="0"/>
          </a:p>
          <a:p>
            <a:r>
              <a:rPr lang="fi-FI" dirty="0" smtClean="0"/>
              <a:t>k</a:t>
            </a:r>
            <a:r>
              <a:rPr lang="et-EE" dirty="0" smtClean="0"/>
              <a:t>asutavad ainult korralikke ja kuivi materjale ja tarvikuid</a:t>
            </a:r>
            <a:endParaRPr lang="fi-FI" dirty="0"/>
          </a:p>
          <a:p>
            <a:r>
              <a:rPr lang="fi-FI" dirty="0" err="1" smtClean="0"/>
              <a:t>vali</a:t>
            </a:r>
            <a:r>
              <a:rPr lang="et-EE" dirty="0" err="1" smtClean="0"/>
              <a:t>vad</a:t>
            </a:r>
            <a:r>
              <a:rPr lang="et-EE" dirty="0" smtClean="0"/>
              <a:t> korralikud tööriistad ja töövõtted</a:t>
            </a:r>
            <a:endParaRPr lang="fi-FI" dirty="0"/>
          </a:p>
          <a:p>
            <a:r>
              <a:rPr lang="et-EE" dirty="0" smtClean="0"/>
              <a:t>peavad töökoha puhtana, hoolitsevad ilmastikukaitse ja sobiva paigaldustemperatuuri ja –niiskuse eest</a:t>
            </a:r>
          </a:p>
          <a:p>
            <a:r>
              <a:rPr lang="et-EE" dirty="0" smtClean="0"/>
              <a:t>teavitavad juhtkonda töövigadest ega varja ka teise poolt tehtud vigu</a:t>
            </a:r>
            <a:endParaRPr lang="fi-FI" dirty="0"/>
          </a:p>
          <a:p>
            <a:r>
              <a:rPr lang="et-EE" dirty="0" smtClean="0"/>
              <a:t>annavad töökoha järgmisele töötajale üle valmina ja puhtana</a:t>
            </a:r>
            <a:r>
              <a:rPr lang="fi-FI" dirty="0" smtClean="0"/>
              <a:t>.</a:t>
            </a:r>
            <a:endParaRPr lang="fi-FI" dirty="0"/>
          </a:p>
        </p:txBody>
      </p:sp>
      <p:pic>
        <p:nvPicPr>
          <p:cNvPr id="11" name="Picture 3">
            <a:extLst>
              <a:ext uri="{FF2B5EF4-FFF2-40B4-BE49-F238E27FC236}">
                <a16:creationId xmlns:a16="http://schemas.microsoft.com/office/drawing/2014/main" id="{F027EC60-2B2F-4C1F-8F57-2A4DAAFBB08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308304" y="1340768"/>
            <a:ext cx="1512167" cy="3233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iruutu 4">
            <a:extLst>
              <a:ext uri="{FF2B5EF4-FFF2-40B4-BE49-F238E27FC236}">
                <a16:creationId xmlns:a16="http://schemas.microsoft.com/office/drawing/2014/main" id="{1A78E411-90FD-4211-964F-B49000D6827E}"/>
              </a:ext>
            </a:extLst>
          </p:cNvPr>
          <p:cNvSpPr txBox="1"/>
          <p:nvPr/>
        </p:nvSpPr>
        <p:spPr>
          <a:xfrm rot="16200000">
            <a:off x="8085645" y="3812817"/>
            <a:ext cx="1067921" cy="246221"/>
          </a:xfrm>
          <a:prstGeom prst="rect">
            <a:avLst/>
          </a:prstGeom>
          <a:noFill/>
        </p:spPr>
        <p:txBody>
          <a:bodyPr wrap="none" rtlCol="0">
            <a:spAutoFit/>
          </a:bodyPr>
          <a:lstStyle/>
          <a:p>
            <a:r>
              <a:rPr lang="fi-FI" sz="1000">
                <a:solidFill>
                  <a:schemeClr val="tx2">
                    <a:lumMod val="50000"/>
                    <a:lumOff val="50000"/>
                  </a:schemeClr>
                </a:solidFill>
              </a:rPr>
              <a:t>© Heidi Sumkin</a:t>
            </a:r>
          </a:p>
        </p:txBody>
      </p:sp>
    </p:spTree>
    <p:extLst>
      <p:ext uri="{BB962C8B-B14F-4D97-AF65-F5344CB8AC3E}">
        <p14:creationId xmlns:p14="http://schemas.microsoft.com/office/powerpoint/2010/main" val="21853033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AA66B-2F08-4D3E-BB8F-7F7E1C10C3A1}"/>
              </a:ext>
            </a:extLst>
          </p:cNvPr>
          <p:cNvSpPr>
            <a:spLocks noGrp="1"/>
          </p:cNvSpPr>
          <p:nvPr>
            <p:ph type="title"/>
          </p:nvPr>
        </p:nvSpPr>
        <p:spPr/>
        <p:txBody>
          <a:bodyPr/>
          <a:lstStyle/>
          <a:p>
            <a:r>
              <a:rPr lang="fi-FI" dirty="0" smtClean="0"/>
              <a:t>Am</a:t>
            </a:r>
            <a:r>
              <a:rPr lang="et-EE" dirty="0" err="1" smtClean="0"/>
              <a:t>etiuhkus</a:t>
            </a:r>
            <a:r>
              <a:rPr lang="fi-FI" dirty="0"/>
              <a:t/>
            </a:r>
            <a:br>
              <a:rPr lang="fi-FI" dirty="0"/>
            </a:br>
            <a:endParaRPr lang="fi-FI" dirty="0"/>
          </a:p>
        </p:txBody>
      </p:sp>
      <p:sp>
        <p:nvSpPr>
          <p:cNvPr id="3" name="Content Placeholder 2"/>
          <p:cNvSpPr>
            <a:spLocks noGrp="1"/>
          </p:cNvSpPr>
          <p:nvPr>
            <p:ph idx="1"/>
          </p:nvPr>
        </p:nvSpPr>
        <p:spPr>
          <a:xfrm>
            <a:off x="322478" y="1205377"/>
            <a:ext cx="5812851" cy="4440748"/>
          </a:xfrm>
        </p:spPr>
        <p:txBody>
          <a:bodyPr>
            <a:normAutofit fontScale="62500" lnSpcReduction="20000"/>
          </a:bodyPr>
          <a:lstStyle/>
          <a:p>
            <a:pPr marL="0" indent="0">
              <a:buNone/>
            </a:pPr>
            <a:r>
              <a:rPr lang="fi-FI" sz="3400" dirty="0" err="1"/>
              <a:t>Pädevusevajaduste</a:t>
            </a:r>
            <a:r>
              <a:rPr lang="fi-FI" sz="3400" dirty="0"/>
              <a:t> </a:t>
            </a:r>
            <a:r>
              <a:rPr lang="et-EE" sz="3400" dirty="0" smtClean="0"/>
              <a:t>selgitamisel</a:t>
            </a:r>
            <a:r>
              <a:rPr lang="fi-FI" sz="3400" dirty="0" smtClean="0"/>
              <a:t> </a:t>
            </a:r>
            <a:r>
              <a:rPr lang="fi-FI" sz="3400" dirty="0"/>
              <a:t>on </a:t>
            </a:r>
            <a:r>
              <a:rPr lang="fi-FI" sz="3400" dirty="0" err="1" smtClean="0"/>
              <a:t>ilmnenud</a:t>
            </a:r>
            <a:r>
              <a:rPr lang="et-EE" sz="3400" dirty="0" smtClean="0"/>
              <a:t>                                </a:t>
            </a:r>
            <a:r>
              <a:rPr lang="fi-FI" sz="3400" dirty="0" smtClean="0"/>
              <a:t> </a:t>
            </a:r>
            <a:r>
              <a:rPr lang="fi-FI" sz="3400" dirty="0" err="1"/>
              <a:t>järgmised</a:t>
            </a:r>
            <a:r>
              <a:rPr lang="fi-FI" sz="3400" dirty="0"/>
              <a:t> </a:t>
            </a:r>
            <a:r>
              <a:rPr lang="fi-FI" sz="3400" dirty="0" err="1"/>
              <a:t>oskused</a:t>
            </a:r>
            <a:r>
              <a:rPr lang="fi-FI" sz="3400" dirty="0" smtClean="0"/>
              <a:t>:</a:t>
            </a:r>
            <a:r>
              <a:rPr lang="fi-FI" sz="3400" dirty="0" smtClean="0"/>
              <a:t> </a:t>
            </a:r>
            <a:endParaRPr lang="fi-FI" sz="3400" dirty="0"/>
          </a:p>
          <a:p>
            <a:pPr lvl="1"/>
            <a:r>
              <a:rPr lang="et-EE" sz="2600" dirty="0" smtClean="0"/>
              <a:t>suhtlemisoskused ja koostöö klientide, </a:t>
            </a:r>
            <a:r>
              <a:rPr lang="et-EE" sz="2600" dirty="0" err="1" smtClean="0"/>
              <a:t>projekteerijate</a:t>
            </a:r>
            <a:r>
              <a:rPr lang="et-EE" sz="2600" dirty="0" smtClean="0"/>
              <a:t> ja ehitajate vahel</a:t>
            </a:r>
            <a:endParaRPr lang="fi-FI" sz="2600" dirty="0"/>
          </a:p>
          <a:p>
            <a:pPr lvl="1"/>
            <a:r>
              <a:rPr lang="et-EE" sz="2600" dirty="0" smtClean="0"/>
              <a:t>probleemide lahendamisvõime, kuna kõike ei saa ette planeerida</a:t>
            </a:r>
            <a:endParaRPr lang="fi-FI" sz="2600" dirty="0"/>
          </a:p>
          <a:p>
            <a:pPr lvl="1"/>
            <a:r>
              <a:rPr lang="fi-FI" sz="2600" dirty="0" smtClean="0"/>
              <a:t>h</a:t>
            </a:r>
            <a:r>
              <a:rPr lang="et-EE" sz="2600" dirty="0" smtClean="0"/>
              <a:t>o</a:t>
            </a:r>
            <a:r>
              <a:rPr lang="fi-FI" sz="2600" dirty="0" err="1" smtClean="0"/>
              <a:t>ol</a:t>
            </a:r>
            <a:r>
              <a:rPr lang="et-EE" sz="2600" dirty="0" err="1" smtClean="0"/>
              <a:t>ikas</a:t>
            </a:r>
            <a:r>
              <a:rPr lang="et-EE" sz="2600" dirty="0" smtClean="0"/>
              <a:t> töö</a:t>
            </a:r>
            <a:r>
              <a:rPr lang="fi-FI" sz="2600" dirty="0" smtClean="0"/>
              <a:t>, </a:t>
            </a:r>
            <a:r>
              <a:rPr lang="et-EE" sz="2600" dirty="0" smtClean="0"/>
              <a:t>kvaliteedi saavutamine ja ametiuhkus</a:t>
            </a:r>
            <a:endParaRPr lang="fi-FI" sz="2600" dirty="0"/>
          </a:p>
          <a:p>
            <a:pPr marL="266700" lvl="1" indent="0">
              <a:buNone/>
            </a:pPr>
            <a:endParaRPr lang="fi-FI" dirty="0"/>
          </a:p>
          <a:p>
            <a:pPr marL="0" indent="-6350">
              <a:buNone/>
            </a:pPr>
            <a:r>
              <a:rPr lang="fi-FI" sz="3500" b="1" dirty="0" err="1" smtClean="0"/>
              <a:t>Pa</a:t>
            </a:r>
            <a:r>
              <a:rPr lang="et-EE" sz="3500" b="1" dirty="0" err="1" smtClean="0"/>
              <a:t>aritöö</a:t>
            </a:r>
            <a:r>
              <a:rPr lang="fi-FI" sz="3500" b="1" dirty="0" smtClean="0"/>
              <a:t>: </a:t>
            </a:r>
            <a:r>
              <a:rPr lang="fi-FI" sz="3500" b="1" dirty="0"/>
              <a:t>	</a:t>
            </a:r>
          </a:p>
          <a:p>
            <a:pPr marL="0" indent="-6350">
              <a:buNone/>
            </a:pPr>
            <a:r>
              <a:rPr lang="fi-FI" sz="3500" dirty="0" smtClean="0"/>
              <a:t>Mi</a:t>
            </a:r>
            <a:r>
              <a:rPr lang="et-EE" sz="3500" dirty="0" smtClean="0"/>
              <a:t>s on ametiuhkus</a:t>
            </a:r>
            <a:r>
              <a:rPr lang="fi-FI" sz="3500" dirty="0" smtClean="0"/>
              <a:t>?</a:t>
            </a:r>
            <a:endParaRPr lang="fi-FI" sz="3500" dirty="0"/>
          </a:p>
          <a:p>
            <a:pPr marL="0" indent="-6350">
              <a:buNone/>
            </a:pPr>
            <a:r>
              <a:rPr lang="fi-FI" sz="3500" dirty="0" smtClean="0"/>
              <a:t>Mi</a:t>
            </a:r>
            <a:r>
              <a:rPr lang="et-EE" sz="3500" dirty="0" smtClean="0"/>
              <a:t>s suurendab ametiuhkust ja mis </a:t>
            </a:r>
            <a:r>
              <a:rPr lang="et-EE" sz="3500" dirty="0" smtClean="0"/>
              <a:t>vähendab</a:t>
            </a:r>
            <a:r>
              <a:rPr lang="et-EE" sz="3500" dirty="0" smtClean="0"/>
              <a:t> seda</a:t>
            </a:r>
            <a:r>
              <a:rPr lang="fi-FI" sz="3500" dirty="0" smtClean="0"/>
              <a:t>?</a:t>
            </a:r>
            <a:endParaRPr lang="fi-FI" sz="3500" dirty="0"/>
          </a:p>
          <a:p>
            <a:pPr marL="0" indent="-6350">
              <a:buNone/>
            </a:pPr>
            <a:r>
              <a:rPr lang="fi-FI" sz="3500" dirty="0" err="1"/>
              <a:t>Kuidas</a:t>
            </a:r>
            <a:r>
              <a:rPr lang="fi-FI" sz="3500" dirty="0"/>
              <a:t> </a:t>
            </a:r>
            <a:r>
              <a:rPr lang="fi-FI" sz="3500" dirty="0" err="1"/>
              <a:t>saaks</a:t>
            </a:r>
            <a:r>
              <a:rPr lang="fi-FI" sz="3500" dirty="0"/>
              <a:t> </a:t>
            </a:r>
            <a:r>
              <a:rPr lang="fi-FI" sz="3500" dirty="0" err="1"/>
              <a:t>tugevdada</a:t>
            </a:r>
            <a:r>
              <a:rPr lang="fi-FI" sz="3500" dirty="0"/>
              <a:t> </a:t>
            </a:r>
            <a:r>
              <a:rPr lang="fi-FI" sz="3500" dirty="0" err="1"/>
              <a:t>professionaalset</a:t>
            </a:r>
            <a:r>
              <a:rPr lang="fi-FI" sz="3500" dirty="0"/>
              <a:t> </a:t>
            </a:r>
            <a:r>
              <a:rPr lang="fi-FI" sz="3500" dirty="0" err="1"/>
              <a:t>uhkust</a:t>
            </a:r>
            <a:r>
              <a:rPr lang="fi-FI" sz="3500" dirty="0"/>
              <a:t> </a:t>
            </a:r>
            <a:r>
              <a:rPr lang="fi-FI" sz="3500" dirty="0" err="1" smtClean="0"/>
              <a:t>suurendavaid</a:t>
            </a:r>
            <a:r>
              <a:rPr lang="fi-FI" sz="3500" dirty="0" smtClean="0"/>
              <a:t> </a:t>
            </a:r>
            <a:r>
              <a:rPr lang="fi-FI" sz="3500" dirty="0"/>
              <a:t>ja </a:t>
            </a:r>
            <a:r>
              <a:rPr lang="et-EE" sz="3500" dirty="0" smtClean="0"/>
              <a:t>eemaldada nõrgendavaid </a:t>
            </a:r>
            <a:r>
              <a:rPr lang="fi-FI" sz="3500" dirty="0" err="1" smtClean="0"/>
              <a:t>tegureid</a:t>
            </a:r>
            <a:r>
              <a:rPr lang="fi-FI" sz="3500" dirty="0" smtClean="0"/>
              <a:t>?</a:t>
            </a:r>
            <a:endParaRPr lang="fi-FI" dirty="0"/>
          </a:p>
        </p:txBody>
      </p:sp>
      <p:grpSp>
        <p:nvGrpSpPr>
          <p:cNvPr id="6" name="Group 5">
            <a:extLst>
              <a:ext uri="{FF2B5EF4-FFF2-40B4-BE49-F238E27FC236}">
                <a16:creationId xmlns:a16="http://schemas.microsoft.com/office/drawing/2014/main" id="{DA0F9EA9-3227-4797-ABBB-742E33751C59}"/>
              </a:ext>
            </a:extLst>
          </p:cNvPr>
          <p:cNvGrpSpPr/>
          <p:nvPr/>
        </p:nvGrpSpPr>
        <p:grpSpPr>
          <a:xfrm>
            <a:off x="5938684" y="1347769"/>
            <a:ext cx="2882838" cy="2838956"/>
            <a:chOff x="6363132" y="1691899"/>
            <a:chExt cx="2232248" cy="2198269"/>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63132" y="1691899"/>
              <a:ext cx="2232248" cy="2198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iruutu 4">
              <a:extLst>
                <a:ext uri="{FF2B5EF4-FFF2-40B4-BE49-F238E27FC236}">
                  <a16:creationId xmlns:a16="http://schemas.microsoft.com/office/drawing/2014/main" id="{59236DA9-83AF-4745-819B-437DE8DD02BA}"/>
                </a:ext>
              </a:extLst>
            </p:cNvPr>
            <p:cNvSpPr txBox="1"/>
            <p:nvPr/>
          </p:nvSpPr>
          <p:spPr>
            <a:xfrm rot="18729405">
              <a:off x="7526845" y="3177818"/>
              <a:ext cx="1067921" cy="246221"/>
            </a:xfrm>
            <a:prstGeom prst="rect">
              <a:avLst/>
            </a:prstGeom>
            <a:solidFill>
              <a:srgbClr val="E8E6F2"/>
            </a:solidFill>
          </p:spPr>
          <p:txBody>
            <a:bodyPr wrap="none" rtlCol="0">
              <a:spAutoFit/>
            </a:bodyPr>
            <a:lstStyle/>
            <a:p>
              <a:r>
                <a:rPr lang="fi-FI" sz="1000">
                  <a:solidFill>
                    <a:schemeClr val="tx2">
                      <a:lumMod val="50000"/>
                      <a:lumOff val="50000"/>
                    </a:schemeClr>
                  </a:solidFill>
                </a:rPr>
                <a:t>© Heidi Sumkin</a:t>
              </a:r>
            </a:p>
          </p:txBody>
        </p:sp>
      </p:grpSp>
    </p:spTree>
    <p:extLst>
      <p:ext uri="{BB962C8B-B14F-4D97-AF65-F5344CB8AC3E}">
        <p14:creationId xmlns:p14="http://schemas.microsoft.com/office/powerpoint/2010/main" val="16434426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a:t>
            </a:r>
            <a:r>
              <a:rPr lang="et-EE" dirty="0" err="1" smtClean="0"/>
              <a:t>õpuarutelu</a:t>
            </a:r>
            <a:endParaRPr lang="fi-FI" dirty="0"/>
          </a:p>
        </p:txBody>
      </p:sp>
    </p:spTree>
    <p:extLst>
      <p:ext uri="{BB962C8B-B14F-4D97-AF65-F5344CB8AC3E}">
        <p14:creationId xmlns:p14="http://schemas.microsoft.com/office/powerpoint/2010/main" val="16478745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a:extLst>
              <a:ext uri="{FF2B5EF4-FFF2-40B4-BE49-F238E27FC236}">
                <a16:creationId xmlns:a16="http://schemas.microsoft.com/office/drawing/2014/main" id="{9652F2E6-5668-4E2B-ACA9-EDA6BB8040CD}"/>
              </a:ext>
            </a:extLst>
          </p:cNvPr>
          <p:cNvSpPr/>
          <p:nvPr/>
        </p:nvSpPr>
        <p:spPr>
          <a:xfrm>
            <a:off x="930765" y="1219185"/>
            <a:ext cx="6840760" cy="3970318"/>
          </a:xfrm>
          <a:prstGeom prst="rect">
            <a:avLst/>
          </a:prstGeom>
        </p:spPr>
        <p:txBody>
          <a:bodyPr wrap="square">
            <a:spAutoFit/>
          </a:bodyPr>
          <a:lstStyle/>
          <a:p>
            <a:pPr algn="ctr">
              <a:buFontTx/>
              <a:buNone/>
            </a:pPr>
            <a:r>
              <a:rPr lang="et-EE" sz="3600" dirty="0"/>
              <a:t>E</a:t>
            </a:r>
            <a:r>
              <a:rPr lang="et-EE" sz="3600" dirty="0" smtClean="0"/>
              <a:t>hitusobjekt antakse üle veatuna</a:t>
            </a:r>
            <a:r>
              <a:rPr lang="fi-FI" sz="3600" dirty="0" smtClean="0"/>
              <a:t> </a:t>
            </a:r>
            <a:endParaRPr lang="fi-FI" sz="3600" dirty="0"/>
          </a:p>
          <a:p>
            <a:pPr algn="ctr">
              <a:buFontTx/>
              <a:buNone/>
            </a:pPr>
            <a:endParaRPr lang="fi-FI" sz="3600" dirty="0"/>
          </a:p>
          <a:p>
            <a:pPr algn="ctr">
              <a:buFontTx/>
              <a:buNone/>
            </a:pPr>
            <a:r>
              <a:rPr lang="fi-FI" sz="3600" dirty="0" smtClean="0"/>
              <a:t>v</a:t>
            </a:r>
            <a:r>
              <a:rPr lang="et-EE" sz="3600" dirty="0" err="1" smtClean="0"/>
              <a:t>õi</a:t>
            </a:r>
            <a:r>
              <a:rPr lang="fi-FI" sz="3600" dirty="0" smtClean="0"/>
              <a:t> </a:t>
            </a:r>
            <a:endParaRPr lang="fi-FI" sz="3600" dirty="0"/>
          </a:p>
          <a:p>
            <a:pPr algn="ctr">
              <a:buFontTx/>
              <a:buNone/>
            </a:pPr>
            <a:endParaRPr lang="fi-FI" sz="3600" dirty="0"/>
          </a:p>
          <a:p>
            <a:pPr algn="ctr">
              <a:buFontTx/>
              <a:buNone/>
            </a:pPr>
            <a:r>
              <a:rPr lang="et-EE" sz="3600" dirty="0" smtClean="0"/>
              <a:t>iga töölõik tehakse lõpuni ja antakse üle veatuna</a:t>
            </a:r>
            <a:r>
              <a:rPr lang="fi-FI" sz="3600" dirty="0" smtClean="0"/>
              <a:t> ?</a:t>
            </a:r>
            <a:endParaRPr lang="fi-FI" sz="3600" dirty="0"/>
          </a:p>
        </p:txBody>
      </p:sp>
    </p:spTree>
    <p:extLst>
      <p:ext uri="{BB962C8B-B14F-4D97-AF65-F5344CB8AC3E}">
        <p14:creationId xmlns:p14="http://schemas.microsoft.com/office/powerpoint/2010/main" val="350965537"/>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634795"/>
          </a:xfrm>
        </p:spPr>
        <p:txBody>
          <a:bodyPr>
            <a:normAutofit fontScale="90000"/>
          </a:bodyPr>
          <a:lstStyle/>
          <a:p>
            <a:r>
              <a:rPr lang="fi-FI" sz="4000" dirty="0" err="1" smtClean="0"/>
              <a:t>Tö</a:t>
            </a:r>
            <a:r>
              <a:rPr lang="et-EE" sz="4000" dirty="0" err="1" smtClean="0"/>
              <a:t>öde</a:t>
            </a:r>
            <a:r>
              <a:rPr lang="et-EE" sz="4000" dirty="0" smtClean="0"/>
              <a:t> lõpuni viimine</a:t>
            </a:r>
            <a:r>
              <a:rPr lang="fi-FI" dirty="0"/>
              <a:t/>
            </a:r>
            <a:br>
              <a:rPr lang="fi-FI" dirty="0"/>
            </a:br>
            <a:endParaRPr lang="fi-FI" dirty="0"/>
          </a:p>
        </p:txBody>
      </p:sp>
      <p:sp>
        <p:nvSpPr>
          <p:cNvPr id="3" name="Content Placeholder 2"/>
          <p:cNvSpPr>
            <a:spLocks noGrp="1"/>
          </p:cNvSpPr>
          <p:nvPr>
            <p:ph idx="1"/>
          </p:nvPr>
        </p:nvSpPr>
        <p:spPr/>
        <p:txBody>
          <a:bodyPr/>
          <a:lstStyle/>
          <a:p>
            <a:pPr marL="0" indent="0">
              <a:buNone/>
            </a:pPr>
            <a:r>
              <a:rPr lang="fi-FI"/>
              <a:t> </a:t>
            </a:r>
          </a:p>
        </p:txBody>
      </p:sp>
      <p:sp>
        <p:nvSpPr>
          <p:cNvPr id="8" name="Content Placeholder 2"/>
          <p:cNvSpPr txBox="1">
            <a:spLocks/>
          </p:cNvSpPr>
          <p:nvPr/>
        </p:nvSpPr>
        <p:spPr>
          <a:xfrm>
            <a:off x="457200" y="1365187"/>
            <a:ext cx="6203032" cy="4440302"/>
          </a:xfrm>
          <a:prstGeom prst="rect">
            <a:avLst/>
          </a:prstGeom>
        </p:spPr>
        <p:txBody>
          <a:bodyPr vert="horz" lIns="0" tIns="0" rIns="0" bIns="0" rtlCol="0">
            <a:normAutofit lnSpcReduction="10000"/>
          </a:bodyPr>
          <a:lst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t-EE" dirty="0" smtClean="0"/>
              <a:t>Töökoha</a:t>
            </a:r>
            <a:r>
              <a:rPr lang="fi-FI" dirty="0" smtClean="0"/>
              <a:t> l</a:t>
            </a:r>
            <a:r>
              <a:rPr lang="et-EE" dirty="0" smtClean="0"/>
              <a:t>o</a:t>
            </a:r>
            <a:r>
              <a:rPr lang="fi-FI" dirty="0" err="1" smtClean="0"/>
              <a:t>ovutus</a:t>
            </a:r>
            <a:endParaRPr lang="fi-FI" dirty="0"/>
          </a:p>
          <a:p>
            <a:r>
              <a:rPr lang="fi-FI" dirty="0" smtClean="0"/>
              <a:t>k</a:t>
            </a:r>
            <a:r>
              <a:rPr lang="et-EE" dirty="0" err="1" smtClean="0"/>
              <a:t>orratakse</a:t>
            </a:r>
            <a:r>
              <a:rPr lang="et-EE" dirty="0" smtClean="0"/>
              <a:t> üle lepingu nõuded</a:t>
            </a:r>
            <a:endParaRPr lang="fi-FI" dirty="0"/>
          </a:p>
          <a:p>
            <a:r>
              <a:rPr lang="et-EE" dirty="0" smtClean="0"/>
              <a:t>puhastatakse oma jäljed</a:t>
            </a:r>
            <a:endParaRPr lang="fi-FI" dirty="0"/>
          </a:p>
          <a:p>
            <a:r>
              <a:rPr lang="et-EE" dirty="0" smtClean="0"/>
              <a:t>kontrollitakse oma töö kvaliteet</a:t>
            </a:r>
            <a:endParaRPr lang="fi-FI" dirty="0"/>
          </a:p>
          <a:p>
            <a:r>
              <a:rPr lang="fi-FI" dirty="0" err="1" smtClean="0"/>
              <a:t>teavita</a:t>
            </a:r>
            <a:r>
              <a:rPr lang="et-EE" dirty="0" smtClean="0"/>
              <a:t>takse</a:t>
            </a:r>
            <a:r>
              <a:rPr lang="fi-FI" dirty="0" smtClean="0"/>
              <a:t> </a:t>
            </a:r>
            <a:r>
              <a:rPr lang="fi-FI" dirty="0" err="1"/>
              <a:t>juhtkonda</a:t>
            </a:r>
            <a:r>
              <a:rPr lang="fi-FI" dirty="0"/>
              <a:t> </a:t>
            </a:r>
            <a:r>
              <a:rPr lang="et-EE" dirty="0" smtClean="0"/>
              <a:t>võimalikest </a:t>
            </a:r>
            <a:r>
              <a:rPr lang="fi-FI" dirty="0" err="1" smtClean="0"/>
              <a:t>kvaliteedihälvetest</a:t>
            </a:r>
            <a:r>
              <a:rPr lang="et-EE" dirty="0" smtClean="0"/>
              <a:t> </a:t>
            </a:r>
          </a:p>
          <a:p>
            <a:r>
              <a:rPr lang="et-EE" dirty="0" smtClean="0"/>
              <a:t>kogutakse lõppdokumendid nagu mõõteprotokollid ja üksikasjalikud joonised </a:t>
            </a:r>
          </a:p>
          <a:p>
            <a:r>
              <a:rPr lang="fi-FI" dirty="0" err="1"/>
              <a:t>vajadusel</a:t>
            </a:r>
            <a:r>
              <a:rPr lang="fi-FI" dirty="0"/>
              <a:t> </a:t>
            </a:r>
            <a:r>
              <a:rPr lang="fi-FI" dirty="0" err="1"/>
              <a:t>korraldatakse</a:t>
            </a:r>
            <a:r>
              <a:rPr lang="fi-FI" dirty="0"/>
              <a:t> </a:t>
            </a:r>
            <a:r>
              <a:rPr lang="fi-FI" dirty="0" err="1" smtClean="0"/>
              <a:t>ülevaatus</a:t>
            </a:r>
            <a:r>
              <a:rPr lang="fi-FI" dirty="0" smtClean="0"/>
              <a:t>.</a:t>
            </a:r>
            <a:endParaRPr lang="fi-FI" dirty="0"/>
          </a:p>
          <a:p>
            <a:endParaRPr lang="fi-FI" dirty="0"/>
          </a:p>
          <a:p>
            <a:pPr marL="0" indent="0">
              <a:buFont typeface="Arial" panose="020B0604020202020204" pitchFamily="34" charset="0"/>
              <a:buNone/>
            </a:pPr>
            <a:endParaRPr lang="fi-FI" dirty="0"/>
          </a:p>
          <a:p>
            <a:endParaRPr lang="fi-FI" dirty="0"/>
          </a:p>
        </p:txBody>
      </p:sp>
    </p:spTree>
    <p:extLst>
      <p:ext uri="{BB962C8B-B14F-4D97-AF65-F5344CB8AC3E}">
        <p14:creationId xmlns:p14="http://schemas.microsoft.com/office/powerpoint/2010/main" val="33081841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FBAC30-3FB1-40F8-9EBC-F2617FDBCF68}"/>
              </a:ext>
            </a:extLst>
          </p:cNvPr>
          <p:cNvSpPr>
            <a:spLocks noGrp="1"/>
          </p:cNvSpPr>
          <p:nvPr>
            <p:ph type="title"/>
          </p:nvPr>
        </p:nvSpPr>
        <p:spPr/>
        <p:txBody>
          <a:bodyPr>
            <a:noAutofit/>
          </a:bodyPr>
          <a:lstStyle/>
          <a:p>
            <a:r>
              <a:rPr lang="et-EE" dirty="0"/>
              <a:t>Arutelu/paaritöö</a:t>
            </a:r>
            <a:endParaRPr lang="fi-FI" dirty="0"/>
          </a:p>
        </p:txBody>
      </p:sp>
      <p:sp>
        <p:nvSpPr>
          <p:cNvPr id="3" name="Sisällön paikkamerkki 2">
            <a:extLst>
              <a:ext uri="{FF2B5EF4-FFF2-40B4-BE49-F238E27FC236}">
                <a16:creationId xmlns:a16="http://schemas.microsoft.com/office/drawing/2014/main" id="{8DD9B71B-6E8A-45A0-9CB3-EE0EFAEC209E}"/>
              </a:ext>
            </a:extLst>
          </p:cNvPr>
          <p:cNvSpPr>
            <a:spLocks noGrp="1"/>
          </p:cNvSpPr>
          <p:nvPr>
            <p:ph idx="1"/>
          </p:nvPr>
        </p:nvSpPr>
        <p:spPr/>
        <p:txBody>
          <a:bodyPr>
            <a:normAutofit/>
          </a:bodyPr>
          <a:lstStyle/>
          <a:p>
            <a:pPr marL="0" indent="0">
              <a:buNone/>
            </a:pPr>
            <a:r>
              <a:rPr lang="fi-FI" dirty="0" err="1"/>
              <a:t>Milline</a:t>
            </a:r>
            <a:r>
              <a:rPr lang="fi-FI" dirty="0"/>
              <a:t> </a:t>
            </a:r>
            <a:r>
              <a:rPr lang="et-EE" dirty="0" smtClean="0"/>
              <a:t>tähendus </a:t>
            </a:r>
            <a:r>
              <a:rPr lang="fi-FI" dirty="0" smtClean="0"/>
              <a:t>on </a:t>
            </a:r>
            <a:r>
              <a:rPr lang="fi-FI" dirty="0" err="1" smtClean="0"/>
              <a:t>koostöö</a:t>
            </a:r>
            <a:r>
              <a:rPr lang="et-EE" dirty="0" smtClean="0"/>
              <a:t>l </a:t>
            </a:r>
            <a:r>
              <a:rPr lang="fi-FI" dirty="0" err="1" smtClean="0"/>
              <a:t>kvaliteedi</a:t>
            </a:r>
            <a:r>
              <a:rPr lang="fi-FI" dirty="0" smtClean="0"/>
              <a:t> t</a:t>
            </a:r>
            <a:r>
              <a:rPr lang="et-EE" dirty="0" smtClean="0"/>
              <a:t>a</a:t>
            </a:r>
            <a:r>
              <a:rPr lang="fi-FI" dirty="0" smtClean="0"/>
              <a:t>g</a:t>
            </a:r>
            <a:r>
              <a:rPr lang="et-EE" dirty="0" smtClean="0"/>
              <a:t>a</a:t>
            </a:r>
            <a:r>
              <a:rPr lang="fi-FI" dirty="0" err="1" smtClean="0"/>
              <a:t>misel</a:t>
            </a:r>
            <a:r>
              <a:rPr lang="fi-FI" dirty="0" smtClean="0"/>
              <a:t>?</a:t>
            </a:r>
            <a:r>
              <a:rPr lang="et-EE" dirty="0" smtClean="0"/>
              <a:t> </a:t>
            </a:r>
          </a:p>
          <a:p>
            <a:pPr marL="0" indent="0">
              <a:buNone/>
            </a:pPr>
            <a:endParaRPr lang="fi-FI" dirty="0"/>
          </a:p>
          <a:p>
            <a:pPr marL="0" indent="0">
              <a:buNone/>
            </a:pPr>
            <a:r>
              <a:rPr lang="et-EE" dirty="0" smtClean="0"/>
              <a:t>Määrav </a:t>
            </a:r>
            <a:r>
              <a:rPr lang="et-EE" dirty="0" smtClean="0"/>
              <a:t>on </a:t>
            </a:r>
            <a:r>
              <a:rPr lang="et-EE" dirty="0" err="1"/>
              <a:t>p</a:t>
            </a:r>
            <a:r>
              <a:rPr lang="et-EE" dirty="0" err="1" smtClean="0"/>
              <a:t>rojekteerijate</a:t>
            </a:r>
            <a:r>
              <a:rPr lang="et-EE" dirty="0" smtClean="0"/>
              <a:t>, tööjuhtide ja töötajate vaheline koostöö</a:t>
            </a:r>
            <a:r>
              <a:rPr lang="fi-FI" dirty="0" smtClean="0"/>
              <a:t>.</a:t>
            </a:r>
            <a:endParaRPr lang="fi-FI" dirty="0"/>
          </a:p>
          <a:p>
            <a:pPr marL="0" indent="0">
              <a:buNone/>
            </a:pPr>
            <a:endParaRPr lang="fi-FI" dirty="0"/>
          </a:p>
          <a:p>
            <a:pPr marL="0" indent="0">
              <a:buNone/>
            </a:pPr>
            <a:r>
              <a:rPr lang="fi-FI" dirty="0" err="1"/>
              <a:t>Töörühmade</a:t>
            </a:r>
            <a:r>
              <a:rPr lang="fi-FI" dirty="0"/>
              <a:t> </a:t>
            </a:r>
            <a:r>
              <a:rPr lang="fi-FI" dirty="0" err="1"/>
              <a:t>koostöö</a:t>
            </a:r>
            <a:r>
              <a:rPr lang="fi-FI" dirty="0"/>
              <a:t> on </a:t>
            </a:r>
            <a:r>
              <a:rPr lang="fi-FI" dirty="0" err="1" smtClean="0"/>
              <a:t>hädavajalik</a:t>
            </a:r>
            <a:r>
              <a:rPr lang="fi-FI" dirty="0" smtClean="0"/>
              <a:t>.</a:t>
            </a:r>
            <a:endParaRPr lang="fi-FI" dirty="0"/>
          </a:p>
          <a:p>
            <a:pPr marL="514350" indent="-514350">
              <a:buFont typeface="+mj-lt"/>
              <a:buAutoNum type="arabicPeriod"/>
            </a:pPr>
            <a:endParaRPr lang="fi-FI" sz="2000" dirty="0"/>
          </a:p>
          <a:p>
            <a:pPr marL="273050" lvl="1" indent="0">
              <a:buNone/>
            </a:pPr>
            <a:endParaRPr lang="fi-FI" sz="1600" dirty="0"/>
          </a:p>
          <a:p>
            <a:pPr marL="514350" indent="-514350">
              <a:buFont typeface="+mj-lt"/>
              <a:buAutoNum type="arabicPeriod"/>
            </a:pPr>
            <a:endParaRPr lang="fi-FI" dirty="0"/>
          </a:p>
          <a:p>
            <a:endParaRPr lang="fi-FI" dirty="0"/>
          </a:p>
        </p:txBody>
      </p:sp>
    </p:spTree>
    <p:extLst>
      <p:ext uri="{BB962C8B-B14F-4D97-AF65-F5344CB8AC3E}">
        <p14:creationId xmlns:p14="http://schemas.microsoft.com/office/powerpoint/2010/main" val="91965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01304" y="1648038"/>
            <a:ext cx="26320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Kuvatekstiellipsi 4"/>
          <p:cNvSpPr/>
          <p:nvPr/>
        </p:nvSpPr>
        <p:spPr>
          <a:xfrm>
            <a:off x="2240941" y="1503575"/>
            <a:ext cx="2735263" cy="1512888"/>
          </a:xfrm>
          <a:prstGeom prst="wedgeEllipseCallout">
            <a:avLst>
              <a:gd name="adj1" fmla="val -1343"/>
              <a:gd name="adj2" fmla="val 9152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2800" dirty="0" smtClean="0">
                <a:solidFill>
                  <a:schemeClr val="tx1"/>
                </a:solidFill>
                <a:cs typeface="Arial" pitchFamily="34" charset="0"/>
              </a:rPr>
              <a:t>Mi</a:t>
            </a:r>
            <a:r>
              <a:rPr lang="et-EE" sz="2800" dirty="0" err="1" smtClean="0">
                <a:solidFill>
                  <a:schemeClr val="tx1"/>
                </a:solidFill>
                <a:cs typeface="Arial" pitchFamily="34" charset="0"/>
              </a:rPr>
              <a:t>da</a:t>
            </a:r>
            <a:r>
              <a:rPr lang="et-EE" sz="2800" dirty="0" smtClean="0">
                <a:solidFill>
                  <a:schemeClr val="tx1"/>
                </a:solidFill>
                <a:cs typeface="Arial" pitchFamily="34" charset="0"/>
              </a:rPr>
              <a:t> õppisid</a:t>
            </a:r>
            <a:r>
              <a:rPr lang="fi-FI" sz="2800" dirty="0" smtClean="0">
                <a:solidFill>
                  <a:schemeClr val="tx1"/>
                </a:solidFill>
                <a:cs typeface="Arial" pitchFamily="34" charset="0"/>
              </a:rPr>
              <a:t>?</a:t>
            </a:r>
            <a:endParaRPr lang="fi-FI" sz="2800" dirty="0">
              <a:solidFill>
                <a:schemeClr val="tx1"/>
              </a:solidFill>
              <a:cs typeface="Arial" pitchFamily="34" charset="0"/>
            </a:endParaRPr>
          </a:p>
        </p:txBody>
      </p:sp>
      <p:sp>
        <p:nvSpPr>
          <p:cNvPr id="5" name="Kuvatekstiellipsi 4"/>
          <p:cNvSpPr/>
          <p:nvPr/>
        </p:nvSpPr>
        <p:spPr>
          <a:xfrm>
            <a:off x="5131779" y="1468650"/>
            <a:ext cx="2736850" cy="1512888"/>
          </a:xfrm>
          <a:prstGeom prst="wedgeEllipseCallout">
            <a:avLst>
              <a:gd name="adj1" fmla="val -92877"/>
              <a:gd name="adj2" fmla="val 10151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t-EE" sz="2800" dirty="0" smtClean="0">
                <a:solidFill>
                  <a:schemeClr val="tx1"/>
                </a:solidFill>
                <a:cs typeface="Arial" pitchFamily="34" charset="0"/>
              </a:rPr>
              <a:t>Määrab suhtumine</a:t>
            </a:r>
            <a:endParaRPr lang="fi-FI" sz="2800" dirty="0">
              <a:solidFill>
                <a:schemeClr val="tx1"/>
              </a:solidFill>
              <a:cs typeface="Arial" pitchFamily="34" charset="0"/>
            </a:endParaRPr>
          </a:p>
        </p:txBody>
      </p:sp>
      <p:sp>
        <p:nvSpPr>
          <p:cNvPr id="6" name="Tekstiruutu 5"/>
          <p:cNvSpPr txBox="1"/>
          <p:nvPr/>
        </p:nvSpPr>
        <p:spPr>
          <a:xfrm>
            <a:off x="4209008" y="4492848"/>
            <a:ext cx="1220206" cy="246221"/>
          </a:xfrm>
          <a:prstGeom prst="rect">
            <a:avLst/>
          </a:prstGeom>
          <a:noFill/>
        </p:spPr>
        <p:txBody>
          <a:bodyPr wrap="none" rtlCol="0">
            <a:spAutoFit/>
          </a:bodyPr>
          <a:lstStyle/>
          <a:p>
            <a:r>
              <a:rPr lang="fi-FI" sz="1000">
                <a:solidFill>
                  <a:schemeClr val="tx2">
                    <a:lumMod val="50000"/>
                    <a:lumOff val="50000"/>
                  </a:schemeClr>
                </a:solidFill>
              </a:rPr>
              <a:t>© Juha Puikkonen</a:t>
            </a:r>
            <a:endParaRPr lang="en-GB" sz="1000">
              <a:solidFill>
                <a:schemeClr val="tx2">
                  <a:lumMod val="50000"/>
                  <a:lumOff val="50000"/>
                </a:schemeClr>
              </a:solidFill>
            </a:endParaRPr>
          </a:p>
        </p:txBody>
      </p:sp>
    </p:spTree>
    <p:extLst>
      <p:ext uri="{BB962C8B-B14F-4D97-AF65-F5344CB8AC3E}">
        <p14:creationId xmlns:p14="http://schemas.microsoft.com/office/powerpoint/2010/main" val="14282997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t-EE" dirty="0" smtClean="0"/>
              <a:t>Tutvustamine </a:t>
            </a:r>
            <a:r>
              <a:rPr lang="fi-FI" dirty="0"/>
              <a:t>ja </a:t>
            </a:r>
            <a:r>
              <a:rPr lang="et-EE" dirty="0" smtClean="0"/>
              <a:t>tutvumine</a:t>
            </a:r>
            <a:endParaRPr lang="fi-FI" dirty="0"/>
          </a:p>
        </p:txBody>
      </p:sp>
    </p:spTree>
    <p:extLst>
      <p:ext uri="{BB962C8B-B14F-4D97-AF65-F5344CB8AC3E}">
        <p14:creationId xmlns:p14="http://schemas.microsoft.com/office/powerpoint/2010/main" val="3606335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468313" y="4581128"/>
            <a:ext cx="4103687" cy="1800622"/>
          </a:xfrm>
        </p:spPr>
        <p:txBody>
          <a:bodyPr>
            <a:normAutofit fontScale="90000"/>
          </a:bodyPr>
          <a:lstStyle/>
          <a:p>
            <a:pPr algn="l"/>
            <a:r>
              <a:rPr lang="et-EE" sz="1100" b="0" i="1" dirty="0"/>
              <a:t>Õppematerjal sisaldab energiatõhusaks ehitamiseks vajalikke tavasid ja põhimõtteid.</a:t>
            </a:r>
            <a:r>
              <a:rPr lang="fi-FI" sz="1100" b="0" i="1" dirty="0"/>
              <a:t> </a:t>
            </a:r>
            <a:r>
              <a:rPr lang="et-EE" sz="1100" b="0" i="1" dirty="0"/>
              <a:t>Autorid ei vastuta, et need sobiksid sellisena igal üksikule ehitusobjektile.</a:t>
            </a:r>
            <a:r>
              <a:rPr lang="fi-FI" sz="1100" b="0" i="1" dirty="0"/>
              <a:t/>
            </a:r>
            <a:br>
              <a:rPr lang="fi-FI" sz="1100" b="0" i="1" dirty="0"/>
            </a:br>
            <a:r>
              <a:rPr lang="fi-FI" sz="1100" b="0" i="1" dirty="0"/>
              <a:t/>
            </a:r>
            <a:br>
              <a:rPr lang="fi-FI" sz="1100" b="0" i="1" dirty="0"/>
            </a:br>
            <a:r>
              <a:rPr lang="et-EE" sz="1100" b="0" i="1" dirty="0"/>
              <a:t>Iga ehitusobjekt tuleb lahendada vastavalt selle konkreetse objekti ehitusprojektile.</a:t>
            </a:r>
            <a:r>
              <a:rPr lang="fi-FI" sz="1100" b="0" i="1" dirty="0"/>
              <a:t/>
            </a:r>
            <a:br>
              <a:rPr lang="fi-FI" sz="1100" b="0" i="1" dirty="0"/>
            </a:br>
            <a:r>
              <a:rPr lang="fi-FI" sz="1100" b="0" i="1" dirty="0"/>
              <a:t/>
            </a:r>
            <a:br>
              <a:rPr lang="fi-FI" sz="1100" b="0" i="1" dirty="0"/>
            </a:br>
            <a:r>
              <a:rPr lang="fi-FI" sz="1100" b="0" i="1" dirty="0"/>
              <a:t>A</a:t>
            </a:r>
            <a:r>
              <a:rPr lang="et-EE" sz="1100" b="0" i="1" dirty="0" err="1"/>
              <a:t>lgne</a:t>
            </a:r>
            <a:r>
              <a:rPr lang="et-EE" sz="1100" b="0" i="1" dirty="0"/>
              <a:t> </a:t>
            </a:r>
            <a:r>
              <a:rPr lang="fi-FI" sz="1100" b="0" i="1" dirty="0"/>
              <a:t> </a:t>
            </a:r>
            <a:r>
              <a:rPr lang="et-EE" sz="1100" b="0" i="1" dirty="0"/>
              <a:t>õppematerjal on tehtud</a:t>
            </a:r>
            <a:r>
              <a:rPr lang="fi-FI" sz="1100" b="0" i="1" dirty="0"/>
              <a:t> EU </a:t>
            </a:r>
            <a:r>
              <a:rPr lang="fi-FI" sz="1100" b="0" i="1" dirty="0" err="1"/>
              <a:t>Hori</a:t>
            </a:r>
            <a:r>
              <a:rPr lang="et-EE" sz="1100" b="0" i="1" dirty="0" err="1"/>
              <a:t>sont</a:t>
            </a:r>
            <a:r>
              <a:rPr lang="fi-FI" sz="1100" b="0" i="1" dirty="0"/>
              <a:t>2020-</a:t>
            </a:r>
            <a:r>
              <a:rPr lang="et-EE" sz="1100" b="0" i="1" dirty="0"/>
              <a:t>programmi</a:t>
            </a:r>
            <a:r>
              <a:rPr lang="fi-FI" sz="1100" b="0" i="1" dirty="0"/>
              <a:t> </a:t>
            </a:r>
            <a:br>
              <a:rPr lang="fi-FI" sz="1100" b="0" i="1" dirty="0"/>
            </a:br>
            <a:r>
              <a:rPr lang="fi-FI" sz="1100" b="0" i="1" dirty="0"/>
              <a:t>BUILD UP </a:t>
            </a:r>
            <a:r>
              <a:rPr lang="fi-FI" sz="1100" b="0" i="1" dirty="0" err="1"/>
              <a:t>Skills</a:t>
            </a:r>
            <a:r>
              <a:rPr lang="fi-FI" sz="1100" b="0" i="1" dirty="0"/>
              <a:t>-</a:t>
            </a:r>
            <a:r>
              <a:rPr lang="et-EE" sz="1100" b="0" i="1" dirty="0"/>
              <a:t>projektis</a:t>
            </a:r>
            <a:r>
              <a:rPr lang="fi-FI" sz="1100" b="0" i="1" dirty="0"/>
              <a:t> (Motiva Oy, TTS, TUT, 2016). T</a:t>
            </a:r>
            <a:r>
              <a:rPr lang="et-EE" sz="1100" b="0" i="1" dirty="0" err="1"/>
              <a:t>öörühm</a:t>
            </a:r>
            <a:r>
              <a:rPr lang="fi-FI" sz="1100" b="0" i="1" dirty="0"/>
              <a:t>: Olli Teriö, Jukka Lahdensivu, Juhani </a:t>
            </a:r>
            <a:r>
              <a:rPr lang="fi-FI" sz="1100" b="0" i="1" dirty="0" err="1"/>
              <a:t>Heljo</a:t>
            </a:r>
            <a:r>
              <a:rPr lang="fi-FI" sz="1100" b="0" i="1" dirty="0"/>
              <a:t>, Jaakko </a:t>
            </a:r>
            <a:r>
              <a:rPr lang="fi-FI" sz="1100" b="0" i="1" dirty="0" err="1"/>
              <a:t>Sorri</a:t>
            </a:r>
            <a:r>
              <a:rPr lang="fi-FI" sz="1100" b="0" i="1" dirty="0"/>
              <a:t>, Ulrika Uotila, Aki Peltola, Jari Hämäläinen &amp; Heidi </a:t>
            </a:r>
            <a:r>
              <a:rPr lang="fi-FI" sz="1100" b="0" i="1" dirty="0" err="1"/>
              <a:t>Sumkin</a:t>
            </a:r>
            <a:r>
              <a:rPr lang="fi-FI" sz="1100" b="0" i="1" dirty="0"/>
              <a:t>. </a:t>
            </a:r>
            <a:r>
              <a:rPr lang="et-EE" sz="1100" b="0" i="1" dirty="0"/>
              <a:t>Õppematerjali täiendatud</a:t>
            </a:r>
            <a:r>
              <a:rPr lang="fi-FI" sz="1100" b="0" i="1" dirty="0"/>
              <a:t> 2019 (Olli Teriö). www.motiva.fi/buildupskills</a:t>
            </a:r>
            <a:endParaRPr lang="fi-FI" sz="1100" b="0" i="1" dirty="0"/>
          </a:p>
        </p:txBody>
      </p:sp>
      <p:sp>
        <p:nvSpPr>
          <p:cNvPr id="6" name="Title 1">
            <a:extLst>
              <a:ext uri="{FF2B5EF4-FFF2-40B4-BE49-F238E27FC236}">
                <a16:creationId xmlns:a16="http://schemas.microsoft.com/office/drawing/2014/main" id="{972AA593-3216-4981-9DE6-95BF571F2643}"/>
              </a:ext>
            </a:extLst>
          </p:cNvPr>
          <p:cNvSpPr txBox="1">
            <a:spLocks/>
          </p:cNvSpPr>
          <p:nvPr/>
        </p:nvSpPr>
        <p:spPr>
          <a:xfrm>
            <a:off x="468313" y="3717032"/>
            <a:ext cx="8207375" cy="1152128"/>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l"/>
            <a:r>
              <a:rPr lang="et-EE" sz="4000" dirty="0" smtClean="0"/>
              <a:t>Aitäh</a:t>
            </a:r>
            <a:r>
              <a:rPr lang="fi-FI" sz="4000" dirty="0" smtClean="0"/>
              <a:t>!</a:t>
            </a:r>
            <a:endParaRPr lang="fi-FI" sz="4000" dirty="0"/>
          </a:p>
        </p:txBody>
      </p:sp>
      <p:pic>
        <p:nvPicPr>
          <p:cNvPr id="7" name="Picture 4">
            <a:extLst>
              <a:ext uri="{FF2B5EF4-FFF2-40B4-BE49-F238E27FC236}">
                <a16:creationId xmlns:a16="http://schemas.microsoft.com/office/drawing/2014/main" id="{6547583D-8460-4D08-A104-66042EDEDB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306" y="4581128"/>
            <a:ext cx="1867062" cy="579170"/>
          </a:xfrm>
          <a:prstGeom prst="rect">
            <a:avLst/>
          </a:prstGeom>
        </p:spPr>
      </p:pic>
      <p:pic>
        <p:nvPicPr>
          <p:cNvPr id="8" name="Picture 2" descr="I:\Logovarasto\EU-logot\co-funded-iee-horiz_fi.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68689" y="5398092"/>
            <a:ext cx="2664296" cy="554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868391"/>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dirty="0" smtClean="0"/>
              <a:t>Ehitusplatsi ja töödega tutvumine</a:t>
            </a:r>
            <a:endParaRPr lang="fi-FI" dirty="0"/>
          </a:p>
        </p:txBody>
      </p:sp>
      <p:sp>
        <p:nvSpPr>
          <p:cNvPr id="3" name="Content Placeholder 2"/>
          <p:cNvSpPr>
            <a:spLocks noGrp="1"/>
          </p:cNvSpPr>
          <p:nvPr>
            <p:ph idx="1"/>
          </p:nvPr>
        </p:nvSpPr>
        <p:spPr/>
        <p:txBody>
          <a:bodyPr>
            <a:normAutofit/>
          </a:bodyPr>
          <a:lstStyle/>
          <a:p>
            <a:r>
              <a:rPr lang="fi-FI" dirty="0" smtClean="0"/>
              <a:t>T</a:t>
            </a:r>
            <a:r>
              <a:rPr lang="et-EE" dirty="0" err="1" smtClean="0"/>
              <a:t>öödejuhataja</a:t>
            </a:r>
            <a:r>
              <a:rPr lang="et-EE" dirty="0" smtClean="0"/>
              <a:t> tutvustab ehitusplatsi</a:t>
            </a:r>
            <a:endParaRPr lang="fi-FI" dirty="0"/>
          </a:p>
          <a:p>
            <a:r>
              <a:rPr lang="fi-FI" dirty="0" smtClean="0"/>
              <a:t>T</a:t>
            </a:r>
            <a:r>
              <a:rPr lang="et-EE" dirty="0" err="1" smtClean="0"/>
              <a:t>öötaja</a:t>
            </a:r>
            <a:r>
              <a:rPr lang="et-EE" dirty="0" smtClean="0"/>
              <a:t> </a:t>
            </a:r>
            <a:r>
              <a:rPr lang="et-EE" dirty="0" err="1" smtClean="0"/>
              <a:t>tuvub</a:t>
            </a:r>
            <a:r>
              <a:rPr lang="et-EE" dirty="0" smtClean="0"/>
              <a:t> tööga</a:t>
            </a:r>
            <a:endParaRPr lang="fi-FI" dirty="0"/>
          </a:p>
          <a:p>
            <a:pPr lvl="1"/>
            <a:r>
              <a:rPr lang="et-EE" dirty="0" smtClean="0"/>
              <a:t>Joonised</a:t>
            </a:r>
            <a:endParaRPr lang="fi-FI" dirty="0"/>
          </a:p>
          <a:p>
            <a:pPr lvl="1"/>
            <a:r>
              <a:rPr lang="et-EE" dirty="0" smtClean="0"/>
              <a:t>Seletuskirjad</a:t>
            </a:r>
            <a:endParaRPr lang="fi-FI" dirty="0"/>
          </a:p>
          <a:p>
            <a:pPr lvl="1"/>
            <a:r>
              <a:rPr lang="et-EE" dirty="0" smtClean="0"/>
              <a:t>Tööplaanid</a:t>
            </a:r>
            <a:endParaRPr lang="fi-FI" dirty="0"/>
          </a:p>
          <a:p>
            <a:pPr lvl="1"/>
            <a:r>
              <a:rPr lang="et-EE" dirty="0" err="1" smtClean="0"/>
              <a:t>Järelvalve</a:t>
            </a:r>
            <a:r>
              <a:rPr lang="et-EE" dirty="0" smtClean="0"/>
              <a:t> ja kvaliteedikontrollimeetodid</a:t>
            </a:r>
            <a:endParaRPr lang="fi-FI" dirty="0"/>
          </a:p>
          <a:p>
            <a:r>
              <a:rPr lang="fi-FI" dirty="0" smtClean="0"/>
              <a:t>T</a:t>
            </a:r>
            <a:r>
              <a:rPr lang="et-EE" dirty="0" err="1" smtClean="0"/>
              <a:t>öötaja</a:t>
            </a:r>
            <a:r>
              <a:rPr lang="et-EE" dirty="0" smtClean="0"/>
              <a:t> peab tutvuma ka uute töömeetodite ja ehitusmaterjalidega</a:t>
            </a:r>
            <a:endParaRPr lang="fi-FI" dirty="0"/>
          </a:p>
        </p:txBody>
      </p:sp>
    </p:spTree>
    <p:extLst>
      <p:ext uri="{BB962C8B-B14F-4D97-AF65-F5344CB8AC3E}">
        <p14:creationId xmlns:p14="http://schemas.microsoft.com/office/powerpoint/2010/main" val="37349616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FBAC30-3FB1-40F8-9EBC-F2617FDBCF68}"/>
              </a:ext>
            </a:extLst>
          </p:cNvPr>
          <p:cNvSpPr>
            <a:spLocks noGrp="1"/>
          </p:cNvSpPr>
          <p:nvPr>
            <p:ph type="title"/>
          </p:nvPr>
        </p:nvSpPr>
        <p:spPr/>
        <p:txBody>
          <a:bodyPr/>
          <a:lstStyle/>
          <a:p>
            <a:r>
              <a:rPr lang="et-EE" dirty="0" smtClean="0"/>
              <a:t>Arutelu/paaritöö</a:t>
            </a:r>
            <a:endParaRPr lang="fi-FI" dirty="0"/>
          </a:p>
        </p:txBody>
      </p:sp>
      <p:sp>
        <p:nvSpPr>
          <p:cNvPr id="3" name="Sisällön paikkamerkki 2">
            <a:extLst>
              <a:ext uri="{FF2B5EF4-FFF2-40B4-BE49-F238E27FC236}">
                <a16:creationId xmlns:a16="http://schemas.microsoft.com/office/drawing/2014/main" id="{8DD9B71B-6E8A-45A0-9CB3-EE0EFAEC209E}"/>
              </a:ext>
            </a:extLst>
          </p:cNvPr>
          <p:cNvSpPr>
            <a:spLocks noGrp="1"/>
          </p:cNvSpPr>
          <p:nvPr>
            <p:ph idx="1"/>
          </p:nvPr>
        </p:nvSpPr>
        <p:spPr>
          <a:xfrm>
            <a:off x="395536" y="1268760"/>
            <a:ext cx="8229600" cy="4558318"/>
          </a:xfrm>
        </p:spPr>
        <p:txBody>
          <a:bodyPr>
            <a:normAutofit/>
          </a:bodyPr>
          <a:lstStyle/>
          <a:p>
            <a:pPr marL="0" indent="0">
              <a:buNone/>
            </a:pPr>
            <a:r>
              <a:rPr lang="fi-FI" dirty="0" err="1"/>
              <a:t>Kuidas</a:t>
            </a:r>
            <a:r>
              <a:rPr lang="fi-FI" dirty="0"/>
              <a:t> </a:t>
            </a:r>
            <a:r>
              <a:rPr lang="fi-FI" dirty="0" err="1"/>
              <a:t>saab</a:t>
            </a:r>
            <a:r>
              <a:rPr lang="fi-FI" dirty="0"/>
              <a:t> </a:t>
            </a:r>
            <a:r>
              <a:rPr lang="fi-FI" dirty="0" err="1"/>
              <a:t>kvaliteeti</a:t>
            </a:r>
            <a:r>
              <a:rPr lang="fi-FI" dirty="0"/>
              <a:t> </a:t>
            </a:r>
            <a:r>
              <a:rPr lang="fi-FI" dirty="0" err="1"/>
              <a:t>arvestada</a:t>
            </a:r>
            <a:r>
              <a:rPr lang="fi-FI" dirty="0"/>
              <a:t> enne </a:t>
            </a:r>
            <a:r>
              <a:rPr lang="fi-FI" dirty="0" err="1"/>
              <a:t>tegeliku</a:t>
            </a:r>
            <a:r>
              <a:rPr lang="fi-FI" dirty="0"/>
              <a:t> </a:t>
            </a:r>
            <a:r>
              <a:rPr lang="fi-FI" dirty="0" err="1"/>
              <a:t>töö</a:t>
            </a:r>
            <a:r>
              <a:rPr lang="fi-FI" dirty="0"/>
              <a:t> </a:t>
            </a:r>
            <a:r>
              <a:rPr lang="fi-FI" dirty="0" err="1"/>
              <a:t>tegemist</a:t>
            </a:r>
            <a:r>
              <a:rPr lang="fi-FI" dirty="0" smtClean="0"/>
              <a:t>?</a:t>
            </a:r>
            <a:r>
              <a:rPr lang="et-EE" dirty="0" smtClean="0"/>
              <a:t> </a:t>
            </a:r>
          </a:p>
          <a:p>
            <a:pPr marL="0" indent="0">
              <a:buNone/>
            </a:pPr>
            <a:r>
              <a:rPr lang="et-EE" dirty="0" smtClean="0"/>
              <a:t>Näiteks</a:t>
            </a:r>
            <a:r>
              <a:rPr lang="fi-FI" dirty="0" smtClean="0"/>
              <a:t>:</a:t>
            </a:r>
            <a:endParaRPr lang="fi-FI" dirty="0"/>
          </a:p>
          <a:p>
            <a:r>
              <a:rPr lang="et-EE" sz="2400" dirty="0" smtClean="0"/>
              <a:t>valmistatakse ette ja kontrollitakse töökoht</a:t>
            </a:r>
            <a:endParaRPr lang="fi-FI" sz="2400" dirty="0"/>
          </a:p>
          <a:p>
            <a:r>
              <a:rPr lang="et-EE" sz="2400" dirty="0" smtClean="0"/>
              <a:t>planeeritakse tööde järjekord</a:t>
            </a:r>
            <a:endParaRPr lang="fi-FI" sz="2400" dirty="0"/>
          </a:p>
          <a:p>
            <a:r>
              <a:rPr lang="et-EE" sz="2400" dirty="0" smtClean="0"/>
              <a:t>kontrollitakse plaanid</a:t>
            </a:r>
            <a:endParaRPr lang="fi-FI" sz="2400" dirty="0"/>
          </a:p>
          <a:p>
            <a:r>
              <a:rPr lang="fi-FI" sz="2400" dirty="0" smtClean="0"/>
              <a:t>ka</a:t>
            </a:r>
            <a:r>
              <a:rPr lang="et-EE" sz="2400" dirty="0" err="1" smtClean="0"/>
              <a:t>ardistatakse</a:t>
            </a:r>
            <a:r>
              <a:rPr lang="et-EE" sz="2400" dirty="0" smtClean="0"/>
              <a:t> riskid</a:t>
            </a:r>
            <a:endParaRPr lang="fi-FI" sz="2400" dirty="0"/>
          </a:p>
          <a:p>
            <a:r>
              <a:rPr lang="et-EE" sz="2400" dirty="0" smtClean="0"/>
              <a:t>tutvutakse ehitusprojektiga</a:t>
            </a:r>
            <a:r>
              <a:rPr lang="fi-FI" sz="2400" dirty="0" smtClean="0"/>
              <a:t>.</a:t>
            </a:r>
            <a:endParaRPr lang="fi-FI" sz="2400" dirty="0"/>
          </a:p>
          <a:p>
            <a:endParaRPr lang="fi-FI" sz="2000" dirty="0"/>
          </a:p>
          <a:p>
            <a:pPr marL="0" indent="0">
              <a:buNone/>
            </a:pPr>
            <a:endParaRPr lang="fi-FI" dirty="0"/>
          </a:p>
          <a:p>
            <a:endParaRPr lang="fi-FI" dirty="0"/>
          </a:p>
        </p:txBody>
      </p:sp>
    </p:spTree>
    <p:extLst>
      <p:ext uri="{BB962C8B-B14F-4D97-AF65-F5344CB8AC3E}">
        <p14:creationId xmlns:p14="http://schemas.microsoft.com/office/powerpoint/2010/main" val="102783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653" y="282649"/>
            <a:ext cx="8229600" cy="768926"/>
          </a:xfrm>
        </p:spPr>
        <p:txBody>
          <a:bodyPr>
            <a:normAutofit fontScale="90000"/>
          </a:bodyPr>
          <a:lstStyle/>
          <a:p>
            <a:r>
              <a:rPr lang="et-EE" sz="4000" dirty="0" smtClean="0"/>
              <a:t>Esmane töö ettevalmistamine</a:t>
            </a:r>
            <a:r>
              <a:rPr lang="fi-FI" dirty="0"/>
              <a:t/>
            </a:r>
            <a:br>
              <a:rPr lang="fi-FI" dirty="0"/>
            </a:br>
            <a:endParaRPr lang="fi-FI" dirty="0"/>
          </a:p>
        </p:txBody>
      </p:sp>
      <p:sp>
        <p:nvSpPr>
          <p:cNvPr id="3" name="Content Placeholder 2"/>
          <p:cNvSpPr>
            <a:spLocks noGrp="1"/>
          </p:cNvSpPr>
          <p:nvPr>
            <p:ph idx="1"/>
          </p:nvPr>
        </p:nvSpPr>
        <p:spPr>
          <a:xfrm>
            <a:off x="436653" y="1245176"/>
            <a:ext cx="5287475" cy="4776112"/>
          </a:xfrm>
        </p:spPr>
        <p:txBody>
          <a:bodyPr>
            <a:normAutofit lnSpcReduction="10000"/>
          </a:bodyPr>
          <a:lstStyle/>
          <a:p>
            <a:pPr lvl="1"/>
            <a:r>
              <a:rPr lang="et-EE" dirty="0" smtClean="0"/>
              <a:t>Plaanide </a:t>
            </a:r>
            <a:r>
              <a:rPr lang="et-EE" dirty="0" err="1" smtClean="0"/>
              <a:t>ülevaatamine</a:t>
            </a:r>
            <a:r>
              <a:rPr lang="fi-FI" dirty="0" smtClean="0"/>
              <a:t>.</a:t>
            </a:r>
            <a:endParaRPr lang="fi-FI" dirty="0"/>
          </a:p>
          <a:p>
            <a:pPr lvl="1"/>
            <a:r>
              <a:rPr lang="fi-FI" dirty="0" err="1" smtClean="0"/>
              <a:t>Hoolitse</a:t>
            </a:r>
            <a:r>
              <a:rPr lang="et-EE" dirty="0" smtClean="0"/>
              <a:t>takse</a:t>
            </a:r>
            <a:r>
              <a:rPr lang="fi-FI" dirty="0" smtClean="0"/>
              <a:t> </a:t>
            </a:r>
            <a:r>
              <a:rPr lang="fi-FI" dirty="0" err="1"/>
              <a:t>ilmastikukaitse</a:t>
            </a:r>
            <a:r>
              <a:rPr lang="fi-FI" dirty="0"/>
              <a:t> ja </a:t>
            </a:r>
            <a:r>
              <a:rPr lang="fi-FI" dirty="0" err="1"/>
              <a:t>tolmutõrje</a:t>
            </a:r>
            <a:r>
              <a:rPr lang="fi-FI" dirty="0"/>
              <a:t> </a:t>
            </a:r>
            <a:r>
              <a:rPr lang="fi-FI" dirty="0" err="1"/>
              <a:t>eest</a:t>
            </a:r>
            <a:r>
              <a:rPr lang="fi-FI" dirty="0" smtClean="0"/>
              <a:t>.</a:t>
            </a:r>
            <a:endParaRPr lang="fi-FI" dirty="0"/>
          </a:p>
          <a:p>
            <a:pPr lvl="1"/>
            <a:r>
              <a:rPr lang="fi-FI" dirty="0" err="1" smtClean="0"/>
              <a:t>Lepi</a:t>
            </a:r>
            <a:r>
              <a:rPr lang="et-EE" dirty="0" smtClean="0"/>
              <a:t>takse kokku tellingud</a:t>
            </a:r>
            <a:r>
              <a:rPr lang="fi-FI" dirty="0" smtClean="0"/>
              <a:t> </a:t>
            </a:r>
            <a:r>
              <a:rPr lang="fi-FI" dirty="0"/>
              <a:t>ja </a:t>
            </a:r>
            <a:r>
              <a:rPr lang="fi-FI" dirty="0" err="1"/>
              <a:t>spetsiaalsed</a:t>
            </a:r>
            <a:r>
              <a:rPr lang="fi-FI" dirty="0"/>
              <a:t> </a:t>
            </a:r>
            <a:r>
              <a:rPr lang="fi-FI" dirty="0" err="1"/>
              <a:t>tööriistad</a:t>
            </a:r>
            <a:r>
              <a:rPr lang="fi-FI" dirty="0" smtClean="0"/>
              <a:t>.</a:t>
            </a:r>
            <a:endParaRPr lang="et-EE" dirty="0" smtClean="0"/>
          </a:p>
          <a:p>
            <a:pPr lvl="1"/>
            <a:r>
              <a:rPr lang="et-EE" dirty="0" smtClean="0"/>
              <a:t>Planeeritakse nädala- ja päevarütm.</a:t>
            </a:r>
            <a:endParaRPr lang="fi-FI" dirty="0"/>
          </a:p>
          <a:p>
            <a:pPr lvl="1"/>
            <a:r>
              <a:rPr lang="et-EE" dirty="0" smtClean="0"/>
              <a:t>Võetakse arvesse materjalide </a:t>
            </a:r>
            <a:r>
              <a:rPr lang="et-EE" dirty="0" err="1" smtClean="0"/>
              <a:t>kuivumisajad</a:t>
            </a:r>
            <a:r>
              <a:rPr lang="et-EE" dirty="0" smtClean="0"/>
              <a:t>. </a:t>
            </a:r>
          </a:p>
          <a:p>
            <a:pPr lvl="1"/>
            <a:r>
              <a:rPr lang="et-EE" dirty="0" smtClean="0"/>
              <a:t>Selgitatakse kvaliteedinõuded</a:t>
            </a:r>
            <a:r>
              <a:rPr lang="fi-FI" dirty="0" smtClean="0"/>
              <a:t>.</a:t>
            </a:r>
            <a:endParaRPr lang="fi-FI" dirty="0"/>
          </a:p>
          <a:p>
            <a:pPr lvl="1"/>
            <a:r>
              <a:rPr lang="fi-FI" dirty="0" err="1"/>
              <a:t>Aktsepteeritakse</a:t>
            </a:r>
            <a:r>
              <a:rPr lang="fi-FI" dirty="0"/>
              <a:t> </a:t>
            </a:r>
            <a:r>
              <a:rPr lang="fi-FI" dirty="0" err="1"/>
              <a:t>ainult</a:t>
            </a:r>
            <a:r>
              <a:rPr lang="fi-FI" dirty="0"/>
              <a:t> </a:t>
            </a:r>
            <a:r>
              <a:rPr lang="et-EE" dirty="0" smtClean="0"/>
              <a:t>lõpule viidud </a:t>
            </a:r>
            <a:r>
              <a:rPr lang="fi-FI" dirty="0" err="1" smtClean="0"/>
              <a:t>eelmi</a:t>
            </a:r>
            <a:r>
              <a:rPr lang="et-EE" dirty="0" err="1" smtClean="0"/>
              <a:t>ne</a:t>
            </a:r>
            <a:r>
              <a:rPr lang="et-EE" dirty="0" smtClean="0"/>
              <a:t> töö ja puhastatud töökoht. </a:t>
            </a:r>
            <a:r>
              <a:rPr lang="fi-FI" dirty="0" smtClean="0"/>
              <a:t> </a:t>
            </a:r>
            <a:endParaRPr lang="fi-FI" dirty="0"/>
          </a:p>
        </p:txBody>
      </p:sp>
      <p:pic>
        <p:nvPicPr>
          <p:cNvPr id="7" name="Kuva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52120" y="1412776"/>
            <a:ext cx="3046732" cy="2275514"/>
          </a:xfrm>
          <a:prstGeom prst="rect">
            <a:avLst/>
          </a:prstGeom>
        </p:spPr>
      </p:pic>
      <p:pic>
        <p:nvPicPr>
          <p:cNvPr id="8" name="Kuva 7" descr="Kuva, joka sisältää kohteen lattia, sisä, seinä&#10;&#10;Kuvaus luotu automaattisesti">
            <a:extLst>
              <a:ext uri="{FF2B5EF4-FFF2-40B4-BE49-F238E27FC236}">
                <a16:creationId xmlns:a16="http://schemas.microsoft.com/office/drawing/2014/main" id="{60EF9391-6407-4AE6-B914-8404B94783D6}"/>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3611" r="100000">
                        <a14:backgroundMark x1="54194" y1="85441" x2="87871" y2="92720"/>
                        <a14:backgroundMark x1="87871" y1="92720" x2="96129" y2="86207"/>
                        <a14:backgroundMark x1="47871" y1="9579" x2="78452" y2="1149"/>
                        <a14:backgroundMark x1="78452" y1="1149" x2="94194" y2="10728"/>
                        <a14:backgroundMark x1="94194" y1="10728" x2="99355" y2="21073"/>
                        <a14:backgroundMark x1="82581" y1="56705" x2="84774" y2="43295"/>
                        <a14:backgroundMark x1="9548" y1="59004" x2="9548" y2="59004"/>
                        <a14:backgroundMark x1="43863" y1="79612" x2="21604" y2="87864"/>
                        <a14:backgroundMark x1="45336" y1="13107" x2="21604" y2="22816"/>
                      </a14:backgroundRemoval>
                    </a14:imgEffect>
                  </a14:imgLayer>
                </a14:imgProps>
              </a:ext>
              <a:ext uri="{28A0092B-C50C-407E-A947-70E740481C1C}">
                <a14:useLocalDpi xmlns:a14="http://schemas.microsoft.com/office/drawing/2010/main"/>
              </a:ext>
            </a:extLst>
          </a:blip>
          <a:srcRect/>
          <a:stretch/>
        </p:blipFill>
        <p:spPr>
          <a:xfrm rot="11281875">
            <a:off x="6135050" y="5017580"/>
            <a:ext cx="2538858" cy="855289"/>
          </a:xfrm>
          <a:prstGeom prst="rect">
            <a:avLst/>
          </a:prstGeom>
        </p:spPr>
      </p:pic>
      <p:sp>
        <p:nvSpPr>
          <p:cNvPr id="6" name="Tekstiruutu 5">
            <a:extLst>
              <a:ext uri="{FF2B5EF4-FFF2-40B4-BE49-F238E27FC236}">
                <a16:creationId xmlns:a16="http://schemas.microsoft.com/office/drawing/2014/main" id="{807D23EF-8035-4B47-ADBC-47AD39192465}"/>
              </a:ext>
            </a:extLst>
          </p:cNvPr>
          <p:cNvSpPr txBox="1"/>
          <p:nvPr/>
        </p:nvSpPr>
        <p:spPr>
          <a:xfrm rot="16200000">
            <a:off x="8187245" y="2606316"/>
            <a:ext cx="1067921" cy="246221"/>
          </a:xfrm>
          <a:prstGeom prst="rect">
            <a:avLst/>
          </a:prstGeom>
          <a:noFill/>
        </p:spPr>
        <p:txBody>
          <a:bodyPr wrap="none" rtlCol="0">
            <a:spAutoFit/>
          </a:bodyPr>
          <a:lstStyle/>
          <a:p>
            <a:r>
              <a:rPr lang="fi-FI" sz="1000">
                <a:solidFill>
                  <a:schemeClr val="tx2">
                    <a:lumMod val="50000"/>
                    <a:lumOff val="50000"/>
                  </a:schemeClr>
                </a:solidFill>
              </a:rPr>
              <a:t>© Heidi Sumkin</a:t>
            </a:r>
          </a:p>
        </p:txBody>
      </p:sp>
    </p:spTree>
    <p:extLst>
      <p:ext uri="{BB962C8B-B14F-4D97-AF65-F5344CB8AC3E}">
        <p14:creationId xmlns:p14="http://schemas.microsoft.com/office/powerpoint/2010/main" val="6383170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par>
                          <p:cTn id="15" fill="hold">
                            <p:stCondLst>
                              <p:cond delay="0"/>
                            </p:stCondLst>
                            <p:childTnLst>
                              <p:par>
                                <p:cTn id="16" presetID="42" presetClass="path" presetSubtype="0" repeatCount="indefinite" accel="20000" decel="21000" autoRev="1" fill="remove" nodeType="afterEffect">
                                  <p:stCondLst>
                                    <p:cond delay="0"/>
                                  </p:stCondLst>
                                  <p:childTnLst>
                                    <p:animMotion origin="layout" path="M -6.25E-7 -3.33333E-6 L 0.24896 -0.00486 " pathEditMode="relative" rAng="0" ptsTypes="AA">
                                      <p:cBhvr>
                                        <p:cTn id="17" dur="1000" fill="hold"/>
                                        <p:tgtEl>
                                          <p:spTgt spid="8"/>
                                        </p:tgtEl>
                                        <p:attrNameLst>
                                          <p:attrName>ppt_x</p:attrName>
                                          <p:attrName>ppt_y</p:attrName>
                                        </p:attrNameLst>
                                      </p:cBhvr>
                                      <p:rCtr x="12448" y="-255"/>
                                    </p:animMotion>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2D21D-0B3E-484A-8073-1CDEC1F30B43}"/>
              </a:ext>
            </a:extLst>
          </p:cNvPr>
          <p:cNvSpPr txBox="1">
            <a:spLocks/>
          </p:cNvSpPr>
          <p:nvPr/>
        </p:nvSpPr>
        <p:spPr>
          <a:xfrm>
            <a:off x="395535" y="476672"/>
            <a:ext cx="8176965" cy="792510"/>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fi-FI" dirty="0" smtClean="0"/>
              <a:t>T</a:t>
            </a:r>
            <a:r>
              <a:rPr lang="et-EE" dirty="0" smtClean="0"/>
              <a:t>ööde järjekord ja ajakavad</a:t>
            </a:r>
            <a:r>
              <a:rPr lang="fi-FI" dirty="0"/>
              <a:t/>
            </a:r>
            <a:br>
              <a:rPr lang="fi-FI" dirty="0"/>
            </a:br>
            <a:endParaRPr lang="fi-FI" dirty="0"/>
          </a:p>
        </p:txBody>
      </p:sp>
      <p:sp>
        <p:nvSpPr>
          <p:cNvPr id="3" name="Content Placeholder 2">
            <a:extLst>
              <a:ext uri="{FF2B5EF4-FFF2-40B4-BE49-F238E27FC236}">
                <a16:creationId xmlns:a16="http://schemas.microsoft.com/office/drawing/2014/main" id="{09E059DA-397D-4543-AF67-A9A2BE168A23}"/>
              </a:ext>
            </a:extLst>
          </p:cNvPr>
          <p:cNvSpPr txBox="1">
            <a:spLocks/>
          </p:cNvSpPr>
          <p:nvPr/>
        </p:nvSpPr>
        <p:spPr>
          <a:xfrm>
            <a:off x="457200" y="1412876"/>
            <a:ext cx="5626968" cy="4608412"/>
          </a:xfrm>
          <a:prstGeom prst="rect">
            <a:avLst/>
          </a:prstGeom>
        </p:spPr>
        <p:txBody>
          <a:bodyPr>
            <a:normAutofit fontScale="85000" lnSpcReduction="20000"/>
          </a:bodyPr>
          <a:lst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i-FI" dirty="0" err="1" smtClean="0"/>
              <a:t>Ehitusplatsil</a:t>
            </a:r>
            <a:r>
              <a:rPr lang="fi-FI" dirty="0" smtClean="0"/>
              <a:t> </a:t>
            </a:r>
            <a:r>
              <a:rPr lang="fi-FI" dirty="0"/>
              <a:t>on </a:t>
            </a:r>
            <a:r>
              <a:rPr lang="fi-FI" dirty="0" err="1"/>
              <a:t>tavaliselt</a:t>
            </a:r>
            <a:r>
              <a:rPr lang="fi-FI" dirty="0"/>
              <a:t> </a:t>
            </a:r>
            <a:r>
              <a:rPr lang="fi-FI" dirty="0" err="1"/>
              <a:t>mitu</a:t>
            </a:r>
            <a:r>
              <a:rPr lang="fi-FI" dirty="0"/>
              <a:t> </a:t>
            </a:r>
            <a:r>
              <a:rPr lang="fi-FI" dirty="0" err="1"/>
              <a:t>tööahelat</a:t>
            </a:r>
            <a:r>
              <a:rPr lang="fi-FI" dirty="0"/>
              <a:t> </a:t>
            </a:r>
            <a:r>
              <a:rPr lang="fi-FI" dirty="0" err="1"/>
              <a:t>korraga</a:t>
            </a:r>
            <a:r>
              <a:rPr lang="fi-FI" dirty="0" smtClean="0"/>
              <a:t>.</a:t>
            </a:r>
            <a:r>
              <a:rPr lang="et-EE" dirty="0" smtClean="0"/>
              <a:t> </a:t>
            </a:r>
          </a:p>
          <a:p>
            <a:r>
              <a:rPr lang="fi-FI" dirty="0" err="1"/>
              <a:t>Mõnikord</a:t>
            </a:r>
            <a:r>
              <a:rPr lang="fi-FI" dirty="0"/>
              <a:t> </a:t>
            </a:r>
            <a:r>
              <a:rPr lang="fi-FI" dirty="0" err="1"/>
              <a:t>võivad</a:t>
            </a:r>
            <a:r>
              <a:rPr lang="fi-FI" dirty="0"/>
              <a:t> </a:t>
            </a:r>
            <a:r>
              <a:rPr lang="fi-FI" dirty="0" err="1"/>
              <a:t>nad</a:t>
            </a:r>
            <a:r>
              <a:rPr lang="fi-FI" dirty="0"/>
              <a:t> </a:t>
            </a:r>
            <a:r>
              <a:rPr lang="fi-FI" dirty="0" err="1"/>
              <a:t>omavahel</a:t>
            </a:r>
            <a:r>
              <a:rPr lang="fi-FI" dirty="0"/>
              <a:t> </a:t>
            </a:r>
            <a:r>
              <a:rPr lang="et-EE" dirty="0" smtClean="0"/>
              <a:t>kokku puutuda või </a:t>
            </a:r>
            <a:r>
              <a:rPr lang="fi-FI" dirty="0" err="1" smtClean="0"/>
              <a:t>põrutada</a:t>
            </a:r>
            <a:r>
              <a:rPr lang="et-EE" dirty="0" smtClean="0"/>
              <a:t>.</a:t>
            </a:r>
            <a:endParaRPr lang="fi-FI" dirty="0"/>
          </a:p>
          <a:p>
            <a:r>
              <a:rPr lang="et-EE" dirty="0" smtClean="0"/>
              <a:t>Oodatakse eelmise tööde valmimist ja tarindite piisavat </a:t>
            </a:r>
            <a:r>
              <a:rPr lang="et-EE" dirty="0" err="1" smtClean="0"/>
              <a:t>kuivumist</a:t>
            </a:r>
            <a:r>
              <a:rPr lang="et-EE" dirty="0" smtClean="0"/>
              <a:t> enne oma töö sooritust. </a:t>
            </a:r>
          </a:p>
          <a:p>
            <a:r>
              <a:rPr lang="et-EE" dirty="0" smtClean="0"/>
              <a:t>Tehakse oma töö korraga ära ja antakse töökoht järgnevale valmina ja puhastatuna</a:t>
            </a:r>
            <a:r>
              <a:rPr lang="fi-FI" dirty="0" smtClean="0"/>
              <a:t>.</a:t>
            </a:r>
            <a:endParaRPr lang="fi-FI" dirty="0"/>
          </a:p>
          <a:p>
            <a:r>
              <a:rPr lang="et-EE" dirty="0" smtClean="0"/>
              <a:t>Ehitamine on koostöö. Kui kõik hoolitsevad oma töölõigu eest korralikult, on kõikidel lihtsam. </a:t>
            </a:r>
            <a:endParaRPr lang="fi-FI" dirty="0"/>
          </a:p>
        </p:txBody>
      </p:sp>
      <p:sp>
        <p:nvSpPr>
          <p:cNvPr id="16" name="Nuoli: Nuolenkärki 15">
            <a:extLst>
              <a:ext uri="{FF2B5EF4-FFF2-40B4-BE49-F238E27FC236}">
                <a16:creationId xmlns:a16="http://schemas.microsoft.com/office/drawing/2014/main" id="{ABA880A7-11BF-45D8-9624-2BA38FB9A2D2}"/>
              </a:ext>
            </a:extLst>
          </p:cNvPr>
          <p:cNvSpPr/>
          <p:nvPr/>
        </p:nvSpPr>
        <p:spPr>
          <a:xfrm rot="5400000">
            <a:off x="7452320" y="188640"/>
            <a:ext cx="1476164" cy="1620180"/>
          </a:xfrm>
          <a:prstGeom prst="chevron">
            <a:avLst>
              <a:gd name="adj" fmla="val 6324"/>
            </a:avLst>
          </a:prstGeom>
          <a:blipFill dpi="0" rotWithShape="0">
            <a:blip r:embed="rId2" cstate="email">
              <a:extLst>
                <a:ext uri="{28A0092B-C50C-407E-A947-70E740481C1C}">
                  <a14:useLocalDpi xmlns:a14="http://schemas.microsoft.com/office/drawing/2010/main"/>
                </a:ext>
              </a:extLst>
            </a:blip>
            <a:srcRect/>
            <a:stretch>
              <a:fillRect/>
            </a:stretch>
          </a:bli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17" name="Nuoli: Nuolenkärki 16">
            <a:extLst>
              <a:ext uri="{FF2B5EF4-FFF2-40B4-BE49-F238E27FC236}">
                <a16:creationId xmlns:a16="http://schemas.microsoft.com/office/drawing/2014/main" id="{F4E5A6FD-07AF-4D2F-89F3-D14CE1C09738}"/>
              </a:ext>
            </a:extLst>
          </p:cNvPr>
          <p:cNvSpPr/>
          <p:nvPr/>
        </p:nvSpPr>
        <p:spPr>
          <a:xfrm rot="5400000">
            <a:off x="7452320" y="1628801"/>
            <a:ext cx="1440161" cy="1584176"/>
          </a:xfrm>
          <a:prstGeom prst="chevron">
            <a:avLst>
              <a:gd name="adj" fmla="val 6909"/>
            </a:avLst>
          </a:prstGeom>
          <a:blipFill dpi="0" rotWithShape="0">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18" name="Nuoli: Nuolenkärki 17">
            <a:extLst>
              <a:ext uri="{FF2B5EF4-FFF2-40B4-BE49-F238E27FC236}">
                <a16:creationId xmlns:a16="http://schemas.microsoft.com/office/drawing/2014/main" id="{3A8C17B0-E920-4D78-80AB-93CAE17294B9}"/>
              </a:ext>
            </a:extLst>
          </p:cNvPr>
          <p:cNvSpPr>
            <a:spLocks noChangeAspect="1"/>
          </p:cNvSpPr>
          <p:nvPr/>
        </p:nvSpPr>
        <p:spPr>
          <a:xfrm rot="5400000">
            <a:off x="7456772" y="4504668"/>
            <a:ext cx="1440159" cy="1593080"/>
          </a:xfrm>
          <a:prstGeom prst="chevron">
            <a:avLst>
              <a:gd name="adj" fmla="val 6909"/>
            </a:avLst>
          </a:prstGeom>
          <a:blipFill dpi="0" rotWithShape="0">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l="-4892" t="-3884" r="-4409" b="-13593"/>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19" name="Nuoli: Nuolenkärki 18">
            <a:extLst>
              <a:ext uri="{FF2B5EF4-FFF2-40B4-BE49-F238E27FC236}">
                <a16:creationId xmlns:a16="http://schemas.microsoft.com/office/drawing/2014/main" id="{023E4702-8836-4E75-BFDC-9412052F422F}"/>
              </a:ext>
            </a:extLst>
          </p:cNvPr>
          <p:cNvSpPr>
            <a:spLocks noChangeAspect="1"/>
          </p:cNvSpPr>
          <p:nvPr/>
        </p:nvSpPr>
        <p:spPr>
          <a:xfrm rot="5400000">
            <a:off x="7427294" y="3064509"/>
            <a:ext cx="1440161" cy="1593082"/>
          </a:xfrm>
          <a:prstGeom prst="chevron">
            <a:avLst>
              <a:gd name="adj" fmla="val 6909"/>
            </a:avLst>
          </a:prstGeom>
          <a:blipFill dpi="0" rotWithShape="0">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a:fillRect l="-4892" t="-3884" r="-4409" b="-13593"/>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Tree>
    <p:extLst>
      <p:ext uri="{BB962C8B-B14F-4D97-AF65-F5344CB8AC3E}">
        <p14:creationId xmlns:p14="http://schemas.microsoft.com/office/powerpoint/2010/main" val="255376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000" fill="hold"/>
                                        <p:tgtEl>
                                          <p:spTgt spid="17"/>
                                        </p:tgtEl>
                                        <p:attrNameLst>
                                          <p:attrName>ppt_x</p:attrName>
                                        </p:attrNameLst>
                                      </p:cBhvr>
                                      <p:tavLst>
                                        <p:tav tm="0">
                                          <p:val>
                                            <p:strVal val="#ppt_x"/>
                                          </p:val>
                                        </p:tav>
                                        <p:tav tm="100000">
                                          <p:val>
                                            <p:strVal val="#ppt_x"/>
                                          </p:val>
                                        </p:tav>
                                      </p:tavLst>
                                    </p:anim>
                                    <p:anim calcmode="lin" valueType="num">
                                      <p:cBhvr additive="base">
                                        <p:cTn id="13" dur="10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000" fill="hold"/>
                                        <p:tgtEl>
                                          <p:spTgt spid="19"/>
                                        </p:tgtEl>
                                        <p:attrNameLst>
                                          <p:attrName>ppt_x</p:attrName>
                                        </p:attrNameLst>
                                      </p:cBhvr>
                                      <p:tavLst>
                                        <p:tav tm="0">
                                          <p:val>
                                            <p:strVal val="#ppt_x"/>
                                          </p:val>
                                        </p:tav>
                                        <p:tav tm="100000">
                                          <p:val>
                                            <p:strVal val="#ppt_x"/>
                                          </p:val>
                                        </p:tav>
                                      </p:tavLst>
                                    </p:anim>
                                    <p:anim calcmode="lin" valueType="num">
                                      <p:cBhvr additive="base">
                                        <p:cTn id="18" dur="1000" fill="hold"/>
                                        <p:tgtEl>
                                          <p:spTgt spid="19"/>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1000" fill="hold"/>
                                        <p:tgtEl>
                                          <p:spTgt spid="18"/>
                                        </p:tgtEl>
                                        <p:attrNameLst>
                                          <p:attrName>ppt_x</p:attrName>
                                        </p:attrNameLst>
                                      </p:cBhvr>
                                      <p:tavLst>
                                        <p:tav tm="0">
                                          <p:val>
                                            <p:strVal val="#ppt_x"/>
                                          </p:val>
                                        </p:tav>
                                        <p:tav tm="100000">
                                          <p:val>
                                            <p:strVal val="#ppt_x"/>
                                          </p:val>
                                        </p:tav>
                                      </p:tavLst>
                                    </p:anim>
                                    <p:anim calcmode="lin" valueType="num">
                                      <p:cBhvr additive="base">
                                        <p:cTn id="23"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t-EE" dirty="0" smtClean="0"/>
              <a:t>Ehitusprojekti kontroll</a:t>
            </a:r>
            <a:endParaRPr lang="fi-FI" dirty="0"/>
          </a:p>
        </p:txBody>
      </p:sp>
      <p:sp>
        <p:nvSpPr>
          <p:cNvPr id="3" name="Sisällön paikkamerkki 2"/>
          <p:cNvSpPr>
            <a:spLocks noGrp="1"/>
          </p:cNvSpPr>
          <p:nvPr>
            <p:ph idx="1"/>
          </p:nvPr>
        </p:nvSpPr>
        <p:spPr>
          <a:xfrm>
            <a:off x="394573" y="1587815"/>
            <a:ext cx="8229600" cy="4558318"/>
          </a:xfrm>
        </p:spPr>
        <p:txBody>
          <a:bodyPr>
            <a:normAutofit lnSpcReduction="10000"/>
          </a:bodyPr>
          <a:lstStyle/>
          <a:p>
            <a:r>
              <a:rPr lang="fi-FI" dirty="0" smtClean="0"/>
              <a:t>L</a:t>
            </a:r>
            <a:r>
              <a:rPr lang="et-EE" dirty="0" err="1" smtClean="0"/>
              <a:t>oe</a:t>
            </a:r>
            <a:r>
              <a:rPr lang="et-EE" dirty="0" smtClean="0"/>
              <a:t> tööselgitusest ülesandeid puudutavad kohad. </a:t>
            </a:r>
            <a:endParaRPr lang="fi-FI" dirty="0"/>
          </a:p>
          <a:p>
            <a:r>
              <a:rPr lang="et-EE" dirty="0" smtClean="0"/>
              <a:t>Tutvu joonistega</a:t>
            </a:r>
            <a:r>
              <a:rPr lang="fi-FI" dirty="0" smtClean="0"/>
              <a:t>.</a:t>
            </a:r>
            <a:endParaRPr lang="fi-FI" dirty="0"/>
          </a:p>
          <a:p>
            <a:r>
              <a:rPr lang="et-EE" dirty="0" smtClean="0"/>
              <a:t>Vajadusel küsi töödejuhatajalt puutuvad juhised</a:t>
            </a:r>
            <a:endParaRPr lang="fi-FI" dirty="0"/>
          </a:p>
          <a:p>
            <a:pPr lvl="1"/>
            <a:r>
              <a:rPr lang="et-EE" dirty="0" smtClean="0"/>
              <a:t>ehitustööde üldised kvaliteedinõuded</a:t>
            </a:r>
            <a:endParaRPr lang="fi-FI" dirty="0"/>
          </a:p>
          <a:p>
            <a:pPr lvl="1"/>
            <a:r>
              <a:rPr lang="fi-FI" dirty="0" smtClean="0"/>
              <a:t>RT-</a:t>
            </a:r>
            <a:r>
              <a:rPr lang="et-EE" dirty="0" smtClean="0"/>
              <a:t>kaardid</a:t>
            </a:r>
            <a:r>
              <a:rPr lang="fi-FI" dirty="0" smtClean="0"/>
              <a:t>, </a:t>
            </a:r>
            <a:r>
              <a:rPr lang="et-EE" dirty="0"/>
              <a:t>j</a:t>
            </a:r>
            <a:r>
              <a:rPr lang="fi-FI" dirty="0" smtClean="0"/>
              <a:t>ms</a:t>
            </a:r>
            <a:r>
              <a:rPr lang="fi-FI" dirty="0"/>
              <a:t>.</a:t>
            </a:r>
          </a:p>
          <a:p>
            <a:pPr lvl="1"/>
            <a:r>
              <a:rPr lang="et-EE" dirty="0" smtClean="0"/>
              <a:t>tootja paigaldusjuhised</a:t>
            </a:r>
            <a:r>
              <a:rPr lang="fi-FI" dirty="0" smtClean="0"/>
              <a:t>.</a:t>
            </a:r>
            <a:endParaRPr lang="fi-FI" dirty="0"/>
          </a:p>
          <a:p>
            <a:r>
              <a:rPr lang="et-EE" dirty="0" smtClean="0"/>
              <a:t>Selgita tööjuhatajatelt erinõuded.</a:t>
            </a:r>
            <a:endParaRPr lang="fi-FI" dirty="0"/>
          </a:p>
          <a:p>
            <a:r>
              <a:rPr lang="et-EE" dirty="0" smtClean="0"/>
              <a:t>Nõua ka liidetest ja nurkadest plaanid</a:t>
            </a:r>
            <a:r>
              <a:rPr lang="fi-FI" dirty="0" smtClean="0"/>
              <a:t>.</a:t>
            </a:r>
            <a:endParaRPr lang="fi-FI" dirty="0"/>
          </a:p>
          <a:p>
            <a:r>
              <a:rPr lang="fi-FI" dirty="0" err="1"/>
              <a:t>Teatage</a:t>
            </a:r>
            <a:r>
              <a:rPr lang="fi-FI" dirty="0"/>
              <a:t> </a:t>
            </a:r>
            <a:r>
              <a:rPr lang="fi-FI" dirty="0" err="1"/>
              <a:t>plaanide</a:t>
            </a:r>
            <a:r>
              <a:rPr lang="fi-FI" dirty="0"/>
              <a:t> </a:t>
            </a:r>
            <a:r>
              <a:rPr lang="fi-FI" dirty="0" err="1"/>
              <a:t>lahknevustest</a:t>
            </a:r>
            <a:r>
              <a:rPr lang="fi-FI" dirty="0"/>
              <a:t> </a:t>
            </a:r>
            <a:r>
              <a:rPr lang="fi-FI" dirty="0" err="1" smtClean="0"/>
              <a:t>juhtkonnale</a:t>
            </a:r>
            <a:r>
              <a:rPr lang="fi-FI" dirty="0" smtClean="0"/>
              <a:t>.</a:t>
            </a:r>
            <a:r>
              <a:rPr lang="et-EE" dirty="0" smtClean="0"/>
              <a:t> </a:t>
            </a:r>
            <a:endParaRPr lang="fi-FI" dirty="0"/>
          </a:p>
          <a:p>
            <a:r>
              <a:rPr lang="fi-FI" dirty="0" err="1"/>
              <a:t>Arvestage</a:t>
            </a:r>
            <a:r>
              <a:rPr lang="fi-FI" dirty="0"/>
              <a:t> ka </a:t>
            </a:r>
            <a:r>
              <a:rPr lang="fi-FI" dirty="0" err="1"/>
              <a:t>teiste</a:t>
            </a:r>
            <a:r>
              <a:rPr lang="fi-FI" dirty="0"/>
              <a:t> </a:t>
            </a:r>
            <a:r>
              <a:rPr lang="et-EE" dirty="0" smtClean="0"/>
              <a:t>all</a:t>
            </a:r>
            <a:r>
              <a:rPr lang="fi-FI" dirty="0" err="1" smtClean="0"/>
              <a:t>töövõtjate</a:t>
            </a:r>
            <a:r>
              <a:rPr lang="fi-FI" dirty="0" smtClean="0"/>
              <a:t> </a:t>
            </a:r>
            <a:r>
              <a:rPr lang="fi-FI" dirty="0" err="1" smtClean="0"/>
              <a:t>tööga</a:t>
            </a:r>
            <a:r>
              <a:rPr lang="fi-FI" dirty="0" smtClean="0"/>
              <a:t>.</a:t>
            </a:r>
            <a:endParaRPr lang="fi-FI" dirty="0"/>
          </a:p>
          <a:p>
            <a:endParaRPr lang="fi-FI" dirty="0"/>
          </a:p>
          <a:p>
            <a:endParaRPr lang="fi-FI" dirty="0"/>
          </a:p>
        </p:txBody>
      </p:sp>
    </p:spTree>
    <p:extLst>
      <p:ext uri="{BB962C8B-B14F-4D97-AF65-F5344CB8AC3E}">
        <p14:creationId xmlns:p14="http://schemas.microsoft.com/office/powerpoint/2010/main" val="4718800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US uusi">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klassinen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US uusi" id="{07244290-F22E-45E3-AC21-6542985949D3}" vid="{EC5A4FD3-54A9-4608-A9BE-88C8A616564F}"/>
    </a:ext>
  </a:extLst>
</a:theme>
</file>

<file path=ppt/theme/theme2.xml><?xml version="1.0" encoding="utf-8"?>
<a:theme xmlns:a="http://schemas.openxmlformats.org/drawingml/2006/main" name="BUS_4-3">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US_4-3" id="{E090C246-9715-452B-BDDB-3AA6E50A71C3}" vid="{EC973ED1-DAE1-44EF-87D3-1C0E62F1D4E7}"/>
    </a:ext>
  </a:extLst>
</a:theme>
</file>

<file path=ppt/theme/theme3.xml><?xml version="1.0" encoding="utf-8"?>
<a:theme xmlns:a="http://schemas.openxmlformats.org/drawingml/2006/main" name="Office Theme">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D8ECC4BEAC21274F80D43AF41DC92AA2" ma:contentTypeVersion="2" ma:contentTypeDescription="Luo uusi asiakirja." ma:contentTypeScope="" ma:versionID="d78e1ef123d66e5bc10470bae271b9ae">
  <xsd:schema xmlns:xsd="http://www.w3.org/2001/XMLSchema" xmlns:xs="http://www.w3.org/2001/XMLSchema" xmlns:p="http://schemas.microsoft.com/office/2006/metadata/properties" xmlns:ns2="5fa25e2b-a083-4cd4-a4ac-5e0631cb8adb" targetNamespace="http://schemas.microsoft.com/office/2006/metadata/properties" ma:root="true" ma:fieldsID="16b4d6d71118881d18041781397cb2ba" ns2:_="">
    <xsd:import namespace="5fa25e2b-a083-4cd4-a4ac-5e0631cb8ad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a25e2b-a083-4cd4-a4ac-5e0631cb8a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B2FAB6-C6AD-4CFD-81A8-0D7871BDB5BC}">
  <ds:schemaRefs>
    <ds:schemaRef ds:uri="http://schemas.microsoft.com/sharepoint/v3/contenttype/forms"/>
  </ds:schemaRefs>
</ds:datastoreItem>
</file>

<file path=customXml/itemProps2.xml><?xml version="1.0" encoding="utf-8"?>
<ds:datastoreItem xmlns:ds="http://schemas.openxmlformats.org/officeDocument/2006/customXml" ds:itemID="{EB411651-BB97-4254-A31C-9898D3A5FBA3}">
  <ds:schemaRefs>
    <ds:schemaRef ds:uri="5fa25e2b-a083-4cd4-a4ac-5e0631cb8a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BD8C2B3-703D-4B04-80C2-1A66852F9FEC}">
  <ds:schemaRefs>
    <ds:schemaRef ds:uri="http://purl.org/dc/elements/1.1/"/>
    <ds:schemaRef ds:uri="http://schemas.microsoft.com/office/2006/metadata/properties"/>
    <ds:schemaRef ds:uri="5fa25e2b-a083-4cd4-a4ac-5e0631cb8ad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motiva_BUS_finland</Template>
  <TotalTime>2896</TotalTime>
  <Words>1603</Words>
  <Application>Microsoft Office PowerPoint</Application>
  <PresentationFormat>Ekraaniseanss (4:3)</PresentationFormat>
  <Paragraphs>331</Paragraphs>
  <Slides>40</Slides>
  <Notes>23</Notes>
  <HiddenSlides>0</HiddenSlides>
  <MMClips>0</MMClips>
  <ScaleCrop>false</ScaleCrop>
  <HeadingPairs>
    <vt:vector size="6" baseType="variant">
      <vt:variant>
        <vt:lpstr>Kasutatud fondid</vt:lpstr>
      </vt:variant>
      <vt:variant>
        <vt:i4>3</vt:i4>
      </vt:variant>
      <vt:variant>
        <vt:lpstr>Kujundus</vt:lpstr>
      </vt:variant>
      <vt:variant>
        <vt:i4>2</vt:i4>
      </vt:variant>
      <vt:variant>
        <vt:lpstr>Slaidipealkirjad</vt:lpstr>
      </vt:variant>
      <vt:variant>
        <vt:i4>40</vt:i4>
      </vt:variant>
    </vt:vector>
  </HeadingPairs>
  <TitlesOfParts>
    <vt:vector size="45" baseType="lpstr">
      <vt:lpstr>ＭＳ Ｐゴシック</vt:lpstr>
      <vt:lpstr>Arial</vt:lpstr>
      <vt:lpstr>Calibri</vt:lpstr>
      <vt:lpstr>BUS uusi</vt:lpstr>
      <vt:lpstr>BUS_4-3</vt:lpstr>
      <vt:lpstr> Jätkusuutliku ehitamise kvaliteedikontroll</vt:lpstr>
      <vt:lpstr>Sisukord</vt:lpstr>
      <vt:lpstr>Arutelu</vt:lpstr>
      <vt:lpstr>Tutvustamine ja tutvumine</vt:lpstr>
      <vt:lpstr>Ehitusplatsi ja töödega tutvumine</vt:lpstr>
      <vt:lpstr>Arutelu/paaritöö</vt:lpstr>
      <vt:lpstr>Esmane töö ettevalmistamine </vt:lpstr>
      <vt:lpstr>PowerPointi esitlus</vt:lpstr>
      <vt:lpstr>Ehitusprojekti kontroll</vt:lpstr>
      <vt:lpstr>Ehitusprojekti kontroll</vt:lpstr>
      <vt:lpstr>Riskikohtade kaardistamine</vt:lpstr>
      <vt:lpstr>Arutelu/paaritöö</vt:lpstr>
      <vt:lpstr>Kvaliteedikontrolli meetodeid</vt:lpstr>
      <vt:lpstr>Arutelu/paaritöö</vt:lpstr>
      <vt:lpstr>Kvaliteedikontrolli meetodeid</vt:lpstr>
      <vt:lpstr>Saadakse seda, mida mõõdetakse</vt:lpstr>
      <vt:lpstr>Näidispaigaldused</vt:lpstr>
      <vt:lpstr>Termografeerimine – Piirete õhutihedus</vt:lpstr>
      <vt:lpstr>PowerPointi esitlus</vt:lpstr>
      <vt:lpstr>Arutelu/paaritöö</vt:lpstr>
      <vt:lpstr>Kontrollnimekirjad</vt:lpstr>
      <vt:lpstr>Kontrollnimekiri: Tuuletõkete ja välisvooderduse paigaldus</vt:lpstr>
      <vt:lpstr>Kontrollnimekiri Pehmete soojustuste paigaldus</vt:lpstr>
      <vt:lpstr>Kontrollnimekiri Aurutõkete paigaldus</vt:lpstr>
      <vt:lpstr>Kontrollnimekiri  Vahtplastsoojustuste paigaldus</vt:lpstr>
      <vt:lpstr>Kontrollnimekiri Puhurvillsoojustused</vt:lpstr>
      <vt:lpstr>Kontrollnimekiri Akna paigaldus</vt:lpstr>
      <vt:lpstr>Kontrollnimekiri Läbiviikude paigaldus</vt:lpstr>
      <vt:lpstr>Kontrollnimekiri Ehitusniiskus ja ehitusobjekti tingimused</vt:lpstr>
      <vt:lpstr>Osapoolte vastutused ja kohustused</vt:lpstr>
      <vt:lpstr>Arutelu/paaritöö Millised on eri osapoolte rollid ja vastutus kvaliteetsel ehitamisel? </vt:lpstr>
      <vt:lpstr>Jätkusuutliku ehitamise raamistik Osapoolte vastutused ja kohustused lühidalt</vt:lpstr>
      <vt:lpstr>Töötajate vastutus</vt:lpstr>
      <vt:lpstr>Ametiuhkus </vt:lpstr>
      <vt:lpstr>Lõpuarutelu</vt:lpstr>
      <vt:lpstr>PowerPointi esitlus</vt:lpstr>
      <vt:lpstr>Tööde lõpuni viimine </vt:lpstr>
      <vt:lpstr>Arutelu/paaritöö</vt:lpstr>
      <vt:lpstr>PowerPointi esitlus</vt:lpstr>
      <vt:lpstr>Õppematerjal sisaldab energiatõhusaks ehitamiseks vajalikke tavasid ja põhimõtteid. Autorid ei vastuta, et need sobiksid sellisena igal üksikule ehitusobjektile.  Iga ehitusobjekt tuleb lahendada vastavalt selle konkreetse objekti ehitusprojektile.  Algne  õppematerjal on tehtud EU Horisont2020-programmi  BUILD UP Skills-projektis (Motiva Oy, TTS, TUT, 2016). Töörühm: Olli Teriö, Jukka Lahdensivu, Juhani Heljo, Jaakko Sorri, Ulrika Uotila, Aki Peltola, Jari Hämäläinen &amp; Heidi Sumkin. Õppematerjali täiendatud 2019 (Olli Teriö). www.motiva.fi/buildupskills</vt:lpstr>
    </vt:vector>
  </TitlesOfParts>
  <Manager>PiuPauDesign</Manager>
  <Company>Tampere University of Technology</Company>
  <LinksUpToDate>false</LinksUpToDate>
  <SharedDoc>false</SharedDoc>
  <HyperlinkBase>finland.buildupskills.eu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Teriö Olli</dc:creator>
  <cp:lastModifiedBy>Mihkel Kiviste</cp:lastModifiedBy>
  <cp:revision>60</cp:revision>
  <cp:lastPrinted>2015-07-01T07:24:08Z</cp:lastPrinted>
  <dcterms:created xsi:type="dcterms:W3CDTF">2013-11-14T10:46:09Z</dcterms:created>
  <dcterms:modified xsi:type="dcterms:W3CDTF">2020-08-17T19:21:46Z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0x010100D8ECC4BEAC21274F80D43AF41DC92AA2</vt:lpwstr>
  </property>
</Properties>
</file>