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45"/>
  </p:notesMasterIdLst>
  <p:sldIdLst>
    <p:sldId id="256" r:id="rId5"/>
    <p:sldId id="30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1" r:id="rId25"/>
    <p:sldId id="288" r:id="rId26"/>
    <p:sldId id="289" r:id="rId27"/>
    <p:sldId id="290" r:id="rId28"/>
    <p:sldId id="291" r:id="rId29"/>
    <p:sldId id="292" r:id="rId30"/>
    <p:sldId id="293" r:id="rId31"/>
    <p:sldId id="294" r:id="rId32"/>
    <p:sldId id="295" r:id="rId33"/>
    <p:sldId id="257" r:id="rId34"/>
    <p:sldId id="296" r:id="rId35"/>
    <p:sldId id="297" r:id="rId36"/>
    <p:sldId id="298" r:id="rId37"/>
    <p:sldId id="299" r:id="rId38"/>
    <p:sldId id="300" r:id="rId39"/>
    <p:sldId id="301" r:id="rId40"/>
    <p:sldId id="302" r:id="rId41"/>
    <p:sldId id="303" r:id="rId42"/>
    <p:sldId id="304" r:id="rId43"/>
    <p:sldId id="305" r:id="rId44"/>
  </p:sldIdLst>
  <p:sldSz cx="9144000" cy="6858000" type="screen4x3"/>
  <p:notesSz cx="9929813" cy="6799263"/>
  <p:custDataLst>
    <p:tags r:id="rId46"/>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57" userDrawn="1">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16" y="114"/>
      </p:cViewPr>
      <p:guideLst>
        <p:guide orient="horz" pos="2205"/>
        <p:guide orient="horz" pos="300"/>
        <p:guide orient="horz" pos="3657"/>
        <p:guide orient="horz" pos="4110"/>
        <p:guide orient="horz" pos="1117"/>
        <p:guide orient="horz" pos="4020"/>
        <p:guide orient="horz" pos="1457"/>
        <p:guide pos="2880"/>
        <p:guide pos="295"/>
        <p:guide pos="5465"/>
      </p:guideLst>
    </p:cSldViewPr>
  </p:slideViewPr>
  <p:notesTextViewPr>
    <p:cViewPr>
      <p:scale>
        <a:sx n="1" d="1"/>
        <a:sy n="1" d="1"/>
      </p:scale>
      <p:origin x="0" y="0"/>
    </p:cViewPr>
  </p:notesTextViewPr>
  <p:notesViewPr>
    <p:cSldViewPr snapToGrid="0">
      <p:cViewPr>
        <p:scale>
          <a:sx n="66" d="100"/>
          <a:sy n="66" d="100"/>
        </p:scale>
        <p:origin x="0" y="0"/>
      </p:cViewPr>
      <p:guideLst>
        <p:guide orient="horz" pos="2142"/>
        <p:guide pos="31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defPPr/>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defPPr/>
            <a:lvl1pPr algn="r">
              <a:defRPr sz="1200"/>
            </a:lvl1pPr>
          </a:lstStyle>
          <a:p>
            <a:fld id="{31428ABF-5283-4AC0-BF28-938D600C25BB}" type="datetimeFigureOut">
              <a:rPr lang="fi-FI" smtClean="0"/>
              <a:pPr/>
              <a:t>6.2.2021</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def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defPPr/>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defPPr/>
            <a:lvl1pPr algn="r">
              <a:defRPr sz="1200"/>
            </a:lvl1pPr>
          </a:lstStyle>
          <a:p>
            <a:fld id="{56506C50-6DFB-4115-85AA-4F59B424512F}" type="slidenum">
              <a:rPr lang="fi-FI" smtClean="0"/>
              <a:pPr/>
              <a:t>‹#›</a:t>
            </a:fld>
            <a:endParaRPr lang="fi-FI"/>
          </a:p>
        </p:txBody>
      </p:sp>
    </p:spTree>
    <p:extLst>
      <p:ext uri="{BB962C8B-B14F-4D97-AF65-F5344CB8AC3E}">
        <p14:creationId xmlns:p14="http://schemas.microsoft.com/office/powerpoint/2010/main" val="1471539934"/>
      </p:ext>
    </p:extLst>
  </p:cSld>
  <p:clrMap bg1="lt1" tx1="dk1" bg2="lt2" tx2="dk2" accent1="accent1" accent2="accent2" accent3="accent3" accent4="accent4" accent5="accent5" accent6="accent6" hlink="hlink" folHlink="folHlink"/>
  <p:notesStyl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i.wikipedia.org/wiki/P%C3%A4%C3%A4ns%C3%A4rk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endParaRPr lang="fi-FI"/>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3</a:t>
            </a:fld>
            <a:endParaRPr lang="fi-FI"/>
          </a:p>
        </p:txBody>
      </p:sp>
    </p:spTree>
    <p:extLst>
      <p:ext uri="{BB962C8B-B14F-4D97-AF65-F5344CB8AC3E}">
        <p14:creationId xmlns:p14="http://schemas.microsoft.com/office/powerpoint/2010/main" val="12039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Den momentana effektiviteten i nya värmeväxlare är vanligtvis cirka 80%. Men på vintern försvagar bland annat cellsmältningscykler den årliga effektiviteten.</a:t>
            </a:r>
            <a:endParaRPr lang="en-GB" dirty="0"/>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12</a:t>
            </a:fld>
            <a:endParaRPr lang="fi-FI"/>
          </a:p>
        </p:txBody>
      </p:sp>
    </p:spTree>
    <p:extLst>
      <p:ext uri="{BB962C8B-B14F-4D97-AF65-F5344CB8AC3E}">
        <p14:creationId xmlns:p14="http://schemas.microsoft.com/office/powerpoint/2010/main" val="4164352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endParaRPr lang="fi-FI"/>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13</a:t>
            </a:fld>
            <a:endParaRPr lang="fi-FI"/>
          </a:p>
        </p:txBody>
      </p:sp>
    </p:spTree>
    <p:extLst>
      <p:ext uri="{BB962C8B-B14F-4D97-AF65-F5344CB8AC3E}">
        <p14:creationId xmlns:p14="http://schemas.microsoft.com/office/powerpoint/2010/main" val="50673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Fasaden har solpaneler ovanpå fönstren. En molnig dag var energiproduktionen 386 W. </a:t>
            </a:r>
            <a:endParaRPr lang="fi-FI" dirty="0"/>
          </a:p>
        </p:txBody>
      </p:sp>
      <p:sp>
        <p:nvSpPr>
          <p:cNvPr id="4" name="Slide Number Placeholder 3"/>
          <p:cNvSpPr>
            <a:spLocks noGrp="1"/>
          </p:cNvSpPr>
          <p:nvPr>
            <p:ph type="sldNum" sz="quarter" idx="10"/>
          </p:nvPr>
        </p:nvSpPr>
        <p:spPr/>
        <p:txBody>
          <a:bodyPr/>
          <a:lstStyle>
            <a:defPPr/>
          </a:lstStyle>
          <a:p>
            <a:fld id="{364B4A2A-B6C3-4423-87B3-B387B0B19062}" type="slidenum">
              <a:rPr lang="fi-FI" smtClean="0"/>
              <a:pPr/>
              <a:t>14</a:t>
            </a:fld>
            <a:endParaRPr lang="fi-FI"/>
          </a:p>
        </p:txBody>
      </p:sp>
    </p:spTree>
    <p:extLst>
      <p:ext uri="{BB962C8B-B14F-4D97-AF65-F5344CB8AC3E}">
        <p14:creationId xmlns:p14="http://schemas.microsoft.com/office/powerpoint/2010/main" val="117048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pPr marL="0" indent="0" rtl="0">
              <a:buFont typeface="Arial" pitchFamily="34" charset="0"/>
              <a:buNone/>
            </a:pPr>
            <a:r>
              <a:rPr lang="sv-SE" sz="1200" b="0" i="0" u="none" strike="noStrike" dirty="0">
                <a:highlight>
                  <a:srgbClr val="000000">
                    <a:alpha val="0"/>
                  </a:srgbClr>
                </a:highlight>
                <a:latin typeface="Calibri"/>
              </a:rPr>
              <a:t>Cirka 50 000 luftvärmepumpar installeras varje år.</a:t>
            </a:r>
          </a:p>
          <a:p>
            <a:pPr marL="0" indent="0" rtl="0">
              <a:buFont typeface="Arial" pitchFamily="34" charset="0"/>
              <a:buNone/>
            </a:pPr>
            <a:r>
              <a:rPr lang="sv-SE" sz="1200" b="0" i="0" u="none" strike="noStrike" dirty="0">
                <a:highlight>
                  <a:srgbClr val="000000">
                    <a:alpha val="0"/>
                  </a:srgbClr>
                </a:highlight>
                <a:latin typeface="Calibri"/>
              </a:rPr>
              <a:t>Cirka 8000-10000 markvärmepumpar installeras årligen.</a:t>
            </a:r>
          </a:p>
          <a:p>
            <a:pPr marL="285750" indent="-285750">
              <a:buFont typeface="Arial" pitchFamily="34" charset="0"/>
              <a:buChar char="•"/>
            </a:pPr>
            <a:endParaRPr lang="fi-FI" dirty="0"/>
          </a:p>
          <a:p>
            <a:pPr rtl="0"/>
            <a:r>
              <a:rPr lang="sv-SE" sz="1200" b="0" i="0" u="none" strike="noStrike" baseline="0" dirty="0">
                <a:highlight>
                  <a:srgbClr val="000000">
                    <a:alpha val="0"/>
                  </a:srgbClr>
                </a:highlight>
                <a:latin typeface="Calibri"/>
              </a:rPr>
              <a:t>http://www.stat.fi/tietotrendit/artikkelit/2018/uusiutuva-energia-valtaa-alaa-pientalojen-lammityksessa/ </a:t>
            </a:r>
          </a:p>
          <a:p>
            <a:pPr rtl="0"/>
            <a:r>
              <a:rPr lang="sv-SE" sz="1200" b="0" i="0" u="none" strike="noStrike" baseline="0" dirty="0">
                <a:highlight>
                  <a:srgbClr val="000000">
                    <a:alpha val="0"/>
                  </a:srgbClr>
                </a:highlight>
                <a:latin typeface="Calibri"/>
              </a:rPr>
              <a:t>https://www.sulpu.fi/documents/184029/0/La%CC%88mpo%CC%88pumpputilasto%202018%2C%20%20kuvaajat%20FI%2C%20f. </a:t>
            </a:r>
          </a:p>
          <a:p>
            <a:pPr marL="285750" indent="-285750">
              <a:buFont typeface="Arial" pitchFamily="34" charset="0"/>
              <a:buChar char="•"/>
            </a:pPr>
            <a:endParaRPr lang="fi-FI" dirty="0"/>
          </a:p>
          <a:p>
            <a:endParaRPr lang="fi-FI" baseline="0" dirty="0"/>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15</a:t>
            </a:fld>
            <a:endParaRPr lang="fi-FI"/>
          </a:p>
        </p:txBody>
      </p:sp>
    </p:spTree>
    <p:extLst>
      <p:ext uri="{BB962C8B-B14F-4D97-AF65-F5344CB8AC3E}">
        <p14:creationId xmlns:p14="http://schemas.microsoft.com/office/powerpoint/2010/main" val="553580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http://www.energimyndigheten.se/tester/jamforelsesida/?productTypeVersionId=334&amp;comparisonProducts=1391,1392,1281,1280,1279,1278,1277,1276,1272,1337,1273,1274,1275,1271,1270,1268,1269,1267,1266 </a:t>
            </a:r>
          </a:p>
          <a:p>
            <a:endParaRPr lang="en-GB" dirty="0"/>
          </a:p>
          <a:p>
            <a:endParaRPr lang="en-GB" dirty="0"/>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16</a:t>
            </a:fld>
            <a:endParaRPr lang="fi-FI"/>
          </a:p>
        </p:txBody>
      </p:sp>
    </p:spTree>
    <p:extLst>
      <p:ext uri="{BB962C8B-B14F-4D97-AF65-F5344CB8AC3E}">
        <p14:creationId xmlns:p14="http://schemas.microsoft.com/office/powerpoint/2010/main" val="298796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I ett radiatorvärmehus är det lämpligt att kontrollera </a:t>
            </a:r>
            <a:r>
              <a:rPr lang="sv-SE" sz="1200" b="0" i="0" u="none" strike="noStrike" dirty="0" err="1">
                <a:highlight>
                  <a:srgbClr val="000000">
                    <a:alpha val="0"/>
                  </a:srgbClr>
                </a:highlight>
                <a:latin typeface="Calibri"/>
              </a:rPr>
              <a:t>markvärmen</a:t>
            </a:r>
            <a:r>
              <a:rPr lang="sv-SE" sz="1200" b="0" i="0" u="none" strike="noStrike" dirty="0">
                <a:highlight>
                  <a:srgbClr val="000000">
                    <a:alpha val="0"/>
                  </a:srgbClr>
                </a:highlight>
                <a:latin typeface="Calibri"/>
              </a:rPr>
              <a:t> genom att övervaka uteluftstemperaturen och spara framledningstemperaturen. Radiatortermostaterna ställs sedan in i maximalt läge. Med denna kontroll kan vattentemperaturen i radiatornätet hållas så låg som möjligt. Den cirkulationsvattenpumpen bör bytas ut vid installation av geotermisk energi. Det rekommenderas att pumpen är för stor för att säkerställa tillräcklig vattencirkulation till systemet. Prisskillnaden för en mer effektiv pump är liten.</a:t>
            </a:r>
          </a:p>
          <a:p>
            <a:endParaRPr lang="fi-FI" baseline="0" dirty="0"/>
          </a:p>
          <a:p>
            <a:pPr rtl="0"/>
            <a:r>
              <a:rPr lang="sv-SE" sz="1200" b="1" i="0" u="none" strike="noStrike" dirty="0">
                <a:highlight>
                  <a:srgbClr val="000000">
                    <a:alpha val="0"/>
                  </a:srgbClr>
                </a:highlight>
                <a:latin typeface="Calibri"/>
              </a:rPr>
              <a:t>Värmefaktorer (COP, SCOP)</a:t>
            </a:r>
          </a:p>
          <a:p>
            <a:pPr rtl="0"/>
            <a:r>
              <a:rPr lang="sv-SE" sz="1200" b="0" i="0" u="none" strike="noStrike" dirty="0">
                <a:highlight>
                  <a:srgbClr val="000000">
                    <a:alpha val="0"/>
                  </a:srgbClr>
                </a:highlight>
                <a:latin typeface="Calibri"/>
              </a:rPr>
              <a:t>Effektiviteten hos en luftvärmepump (</a:t>
            </a:r>
            <a:r>
              <a:rPr lang="sv-SE" sz="1200" b="1" i="0" u="none" strike="noStrike" dirty="0">
                <a:highlight>
                  <a:srgbClr val="000000">
                    <a:alpha val="0"/>
                  </a:srgbClr>
                </a:highlight>
                <a:latin typeface="Calibri"/>
              </a:rPr>
              <a:t>COP = </a:t>
            </a:r>
            <a:r>
              <a:rPr lang="sv-SE" sz="1200" b="1" i="0" u="none" strike="noStrike" dirty="0" err="1">
                <a:highlight>
                  <a:srgbClr val="000000">
                    <a:alpha val="0"/>
                  </a:srgbClr>
                </a:highlight>
                <a:latin typeface="Calibri"/>
              </a:rPr>
              <a:t>Coefficient</a:t>
            </a:r>
            <a:r>
              <a:rPr lang="sv-SE" sz="1200" b="1" i="0" u="none" strike="noStrike" dirty="0">
                <a:highlight>
                  <a:srgbClr val="000000">
                    <a:alpha val="0"/>
                  </a:srgbClr>
                </a:highlight>
                <a:latin typeface="Calibri"/>
              </a:rPr>
              <a:t> </a:t>
            </a:r>
            <a:r>
              <a:rPr lang="sv-SE" sz="1200" b="1" i="0" u="none" strike="noStrike" dirty="0" err="1">
                <a:highlight>
                  <a:srgbClr val="000000">
                    <a:alpha val="0"/>
                  </a:srgbClr>
                </a:highlight>
                <a:latin typeface="Calibri"/>
              </a:rPr>
              <a:t>Of</a:t>
            </a:r>
            <a:r>
              <a:rPr lang="sv-SE" sz="1200" b="1" i="0" u="none" strike="noStrike" dirty="0">
                <a:highlight>
                  <a:srgbClr val="000000">
                    <a:alpha val="0"/>
                  </a:srgbClr>
                </a:highlight>
                <a:latin typeface="Calibri"/>
              </a:rPr>
              <a:t> </a:t>
            </a:r>
            <a:r>
              <a:rPr lang="sv-SE" sz="1200" b="1" i="0" u="none" strike="noStrike" dirty="0" err="1">
                <a:highlight>
                  <a:srgbClr val="000000">
                    <a:alpha val="0"/>
                  </a:srgbClr>
                </a:highlight>
                <a:latin typeface="Calibri"/>
              </a:rPr>
              <a:t>Performance</a:t>
            </a:r>
            <a:r>
              <a:rPr lang="sv-SE" sz="1200" b="0" i="0" u="none" strike="noStrike" dirty="0">
                <a:highlight>
                  <a:srgbClr val="000000">
                    <a:alpha val="0"/>
                  </a:srgbClr>
                </a:highlight>
                <a:latin typeface="Calibri"/>
              </a:rPr>
              <a:t>) berättar hur effektivt den förbrukade elektriska energin kan omvandlas till värmeenergi. </a:t>
            </a:r>
            <a:r>
              <a:rPr lang="sv-SE" sz="1200" b="0" i="0" u="sng" strike="noStrike" dirty="0">
                <a:highlight>
                  <a:srgbClr val="000000">
                    <a:alpha val="0"/>
                  </a:srgbClr>
                </a:highlight>
                <a:latin typeface="Calibri"/>
              </a:rPr>
              <a:t>Detta COP-värde mäts alltid vid en temperatur på 7 grader.</a:t>
            </a:r>
            <a:r>
              <a:rPr lang="sv-SE" sz="1200" b="0" i="0" u="none" strike="noStrike" dirty="0">
                <a:highlight>
                  <a:srgbClr val="000000">
                    <a:alpha val="0"/>
                  </a:srgbClr>
                </a:highlight>
                <a:latin typeface="Calibri"/>
              </a:rPr>
              <a:t> Av denna siffra ensam är det inte möjligt att dra slutsatsen hur bra enheten faktiskt fungerar under vinterfrosten.</a:t>
            </a:r>
            <a:br>
              <a:rPr lang="sv-SE" sz="1200" b="0" i="0" u="none" strike="noStrike" dirty="0">
                <a:highlight>
                  <a:srgbClr val="000000">
                    <a:alpha val="0"/>
                  </a:srgbClr>
                </a:highlight>
                <a:latin typeface="Calibri"/>
              </a:rPr>
            </a:br>
            <a:br>
              <a:rPr lang="sv-SE" sz="1200" b="0" i="0" u="none" strike="noStrike" dirty="0">
                <a:highlight>
                  <a:srgbClr val="000000">
                    <a:alpha val="0"/>
                  </a:srgbClr>
                </a:highlight>
                <a:latin typeface="Calibri"/>
              </a:rPr>
            </a:br>
            <a:r>
              <a:rPr lang="sv-SE" sz="1200" b="0" i="0" u="none" strike="noStrike" dirty="0">
                <a:highlight>
                  <a:srgbClr val="000000">
                    <a:alpha val="0"/>
                  </a:srgbClr>
                </a:highlight>
                <a:latin typeface="Calibri"/>
              </a:rPr>
              <a:t>Tex. Märkningen COP 3 innebär att 3 kW termisk effekt kan användas för att producera 3 kW termisk effekt.</a:t>
            </a:r>
          </a:p>
          <a:p>
            <a:pPr rtl="0"/>
            <a:r>
              <a:rPr lang="sv-SE" sz="1200" b="0" i="0" u="none" strike="noStrike" dirty="0">
                <a:highlight>
                  <a:srgbClr val="000000">
                    <a:alpha val="0"/>
                  </a:srgbClr>
                </a:highlight>
                <a:latin typeface="Calibri"/>
              </a:rPr>
              <a:t>I dagens luftvärmepumpar är COP-koefficienterna i storleksordningen 4,5-5,5.</a:t>
            </a:r>
          </a:p>
          <a:p>
            <a:pPr rtl="0"/>
            <a:r>
              <a:rPr lang="sv-SE" sz="1200" b="1" i="0" u="none" strike="noStrike" dirty="0">
                <a:highlight>
                  <a:srgbClr val="000000">
                    <a:alpha val="0"/>
                  </a:srgbClr>
                </a:highlight>
                <a:latin typeface="Calibri"/>
              </a:rPr>
              <a:t>SCOP (</a:t>
            </a:r>
            <a:r>
              <a:rPr lang="sv-SE" sz="1200" b="1" i="0" u="none" strike="noStrike" dirty="0" err="1">
                <a:highlight>
                  <a:srgbClr val="000000">
                    <a:alpha val="0"/>
                  </a:srgbClr>
                </a:highlight>
                <a:latin typeface="Calibri"/>
              </a:rPr>
              <a:t>Seasonal</a:t>
            </a:r>
            <a:r>
              <a:rPr lang="sv-SE" sz="1200" b="1" i="0" u="none" strike="noStrike" dirty="0">
                <a:highlight>
                  <a:srgbClr val="000000">
                    <a:alpha val="0"/>
                  </a:srgbClr>
                </a:highlight>
                <a:latin typeface="Calibri"/>
              </a:rPr>
              <a:t> </a:t>
            </a:r>
            <a:r>
              <a:rPr lang="sv-SE" sz="1200" b="1" i="0" u="none" strike="noStrike" dirty="0" err="1">
                <a:highlight>
                  <a:srgbClr val="000000">
                    <a:alpha val="0"/>
                  </a:srgbClr>
                </a:highlight>
                <a:latin typeface="Calibri"/>
              </a:rPr>
              <a:t>Coefficient</a:t>
            </a:r>
            <a:r>
              <a:rPr lang="sv-SE" sz="1200" b="1" i="0" u="none" strike="noStrike" dirty="0">
                <a:highlight>
                  <a:srgbClr val="000000">
                    <a:alpha val="0"/>
                  </a:srgbClr>
                </a:highlight>
                <a:latin typeface="Calibri"/>
              </a:rPr>
              <a:t> </a:t>
            </a:r>
            <a:r>
              <a:rPr lang="sv-SE" sz="1200" b="1" i="0" u="none" strike="noStrike" dirty="0" err="1">
                <a:highlight>
                  <a:srgbClr val="000000">
                    <a:alpha val="0"/>
                  </a:srgbClr>
                </a:highlight>
                <a:latin typeface="Calibri"/>
              </a:rPr>
              <a:t>of</a:t>
            </a:r>
            <a:r>
              <a:rPr lang="sv-SE" sz="1200" b="1" i="0" u="none" strike="noStrike" dirty="0">
                <a:highlight>
                  <a:srgbClr val="000000">
                    <a:alpha val="0"/>
                  </a:srgbClr>
                </a:highlight>
                <a:latin typeface="Calibri"/>
              </a:rPr>
              <a:t> </a:t>
            </a:r>
            <a:r>
              <a:rPr lang="sv-SE" sz="1200" b="1" i="0" u="none" strike="noStrike" dirty="0" err="1">
                <a:highlight>
                  <a:srgbClr val="000000">
                    <a:alpha val="0"/>
                  </a:srgbClr>
                </a:highlight>
                <a:latin typeface="Calibri"/>
              </a:rPr>
              <a:t>Performance</a:t>
            </a:r>
            <a:r>
              <a:rPr lang="sv-SE" sz="1200" b="1" i="0" u="none" strike="noStrike" dirty="0">
                <a:highlight>
                  <a:srgbClr val="000000">
                    <a:alpha val="0"/>
                  </a:srgbClr>
                </a:highlight>
                <a:latin typeface="Calibri"/>
              </a:rPr>
              <a:t>)</a:t>
            </a:r>
            <a:r>
              <a:rPr lang="sv-SE" sz="1200" b="0" i="0" u="none" strike="noStrike" dirty="0">
                <a:highlight>
                  <a:srgbClr val="000000">
                    <a:alpha val="0"/>
                  </a:srgbClr>
                </a:highlight>
                <a:latin typeface="Calibri"/>
              </a:rPr>
              <a:t> som </a:t>
            </a:r>
            <a:r>
              <a:rPr lang="sv-SE" sz="1200" b="0" i="0" u="none" strike="noStrike" dirty="0" err="1">
                <a:highlight>
                  <a:srgbClr val="000000">
                    <a:alpha val="0"/>
                  </a:srgbClr>
                </a:highlight>
                <a:latin typeface="Calibri"/>
              </a:rPr>
              <a:t>är</a:t>
            </a:r>
            <a:r>
              <a:rPr lang="sv-SE" sz="1200" b="0" i="0" u="sng" strike="noStrike" dirty="0" err="1">
                <a:highlight>
                  <a:srgbClr val="000000">
                    <a:alpha val="0"/>
                  </a:srgbClr>
                </a:highlight>
                <a:latin typeface="Calibri"/>
              </a:rPr>
              <a:t>värmekoefficienten</a:t>
            </a:r>
            <a:r>
              <a:rPr lang="sv-SE" sz="1200" b="0" i="0" u="sng" strike="noStrike" dirty="0">
                <a:highlight>
                  <a:srgbClr val="000000">
                    <a:alpha val="0"/>
                  </a:srgbClr>
                </a:highlight>
                <a:latin typeface="Calibri"/>
              </a:rPr>
              <a:t> för värmesäsongen.</a:t>
            </a:r>
            <a:r>
              <a:rPr lang="sv-SE" sz="1200" b="0" i="0" u="none" strike="noStrike" dirty="0">
                <a:highlight>
                  <a:srgbClr val="000000">
                    <a:alpha val="0"/>
                  </a:srgbClr>
                </a:highlight>
                <a:latin typeface="Calibri"/>
              </a:rPr>
              <a:t> SCOP beräknas separat för varje specifik värmesäsong (fyra olika utetemperaturer), eftersom tillämpliga temperaturintervall, grundläggande designtemperaturer och designbelastningar är specifika för uppvärmningssäsongen. Europa är också uppdelat i tre olika klimatzoner, beräkningen av den varma regionen i Sydeuropa baseras på klimatförhållandena i Aten, beräkningen av den kalla regionen i Centraleuropa och den kalla regionen i norra Europa.</a:t>
            </a:r>
          </a:p>
          <a:p>
            <a:pPr rtl="0"/>
            <a:r>
              <a:rPr lang="sv-SE" sz="1200" b="0" i="0" u="none" strike="noStrike" dirty="0">
                <a:highlight>
                  <a:srgbClr val="000000">
                    <a:alpha val="0"/>
                  </a:srgbClr>
                </a:highlight>
                <a:latin typeface="Calibri"/>
              </a:rPr>
              <a:t>Den nya energimärkningen visar apparatens energiklass för varje klimatzon. Samma luftkällvärmepump kan ha tre olika energiklassificeringar, beroende på klimatzon där enheten är installerad.</a:t>
            </a:r>
          </a:p>
          <a:p>
            <a:pPr rtl="0"/>
            <a:r>
              <a:rPr lang="sv-SE" sz="1200" b="0" i="0" u="none" strike="noStrike" dirty="0">
                <a:highlight>
                  <a:srgbClr val="000000">
                    <a:alpha val="0"/>
                  </a:srgbClr>
                </a:highlight>
                <a:latin typeface="Calibri"/>
              </a:rPr>
              <a:t>SCOP-värden för luftvärmepumpar är ungefär 3,5 till 5 koefficienter. </a:t>
            </a:r>
          </a:p>
        </p:txBody>
      </p:sp>
      <p:sp>
        <p:nvSpPr>
          <p:cNvPr id="4" name="Slide Number Placeholder 3"/>
          <p:cNvSpPr>
            <a:spLocks noGrp="1"/>
          </p:cNvSpPr>
          <p:nvPr>
            <p:ph type="sldNum" sz="quarter" idx="10"/>
          </p:nvPr>
        </p:nvSpPr>
        <p:spPr/>
        <p:txBody>
          <a:bodyPr/>
          <a:lstStyle>
            <a:defPPr/>
          </a:lstStyle>
          <a:p>
            <a:fld id="{364B4A2A-B6C3-4423-87B3-B387B0B19062}" type="slidenum">
              <a:rPr lang="fi-FI" smtClean="0"/>
              <a:pPr/>
              <a:t>17</a:t>
            </a:fld>
            <a:endParaRPr lang="fi-FI"/>
          </a:p>
        </p:txBody>
      </p:sp>
    </p:spTree>
    <p:extLst>
      <p:ext uri="{BB962C8B-B14F-4D97-AF65-F5344CB8AC3E}">
        <p14:creationId xmlns:p14="http://schemas.microsoft.com/office/powerpoint/2010/main" val="302575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pPr marL="0" indent="0" rtl="0">
              <a:buNone/>
            </a:pPr>
            <a:r>
              <a:rPr lang="sv-SE" sz="1200" b="0" i="0" u="none" strike="noStrike" dirty="0">
                <a:highlight>
                  <a:srgbClr val="000000">
                    <a:alpha val="0"/>
                  </a:srgbClr>
                </a:highlight>
                <a:latin typeface="Calibri"/>
              </a:rPr>
              <a:t>Vid placering av luftvärmaren bör iakttas: </a:t>
            </a:r>
          </a:p>
          <a:p>
            <a:pPr lvl="1" rtl="0"/>
            <a:r>
              <a:rPr lang="sv-SE" sz="1200" b="0" i="0" u="none" strike="noStrike" dirty="0">
                <a:highlight>
                  <a:srgbClr val="000000">
                    <a:alpha val="0"/>
                  </a:srgbClr>
                </a:highlight>
                <a:latin typeface="Calibri"/>
              </a:rPr>
              <a:t>I byggnader med flera våningar måste man beakta en olik trend för uppvärmning och kylning. Varm luft stiger upp och sval luft rinner ner. Uppvärmningsperspektivet är mer dominerande.</a:t>
            </a:r>
          </a:p>
          <a:p>
            <a:pPr lvl="1" rtl="0"/>
            <a:r>
              <a:rPr lang="sv-SE" sz="1200" b="0" i="0" u="none" strike="noStrike" dirty="0">
                <a:highlight>
                  <a:srgbClr val="000000">
                    <a:alpha val="0"/>
                  </a:srgbClr>
                </a:highlight>
                <a:latin typeface="Calibri"/>
              </a:rPr>
              <a:t>Vibration av utomhusenheten kan orsaka stomljud inuti ─ Installation på antingen en betongsockel eller en betongbas.</a:t>
            </a:r>
          </a:p>
          <a:p>
            <a:pPr lvl="1"/>
            <a:endParaRPr lang="fi-FI" dirty="0"/>
          </a:p>
          <a:p>
            <a:pPr lvl="0" rtl="0"/>
            <a:r>
              <a:rPr lang="sv-SE" sz="1200" b="0" i="0" u="none" strike="noStrike" dirty="0">
                <a:highlight>
                  <a:srgbClr val="000000">
                    <a:alpha val="0"/>
                  </a:srgbClr>
                </a:highlight>
                <a:latin typeface="Calibri"/>
              </a:rPr>
              <a:t>Lönsamheten för partiell effektmätning kan minska då elpriserna i sin prissättning i framtiden kanske övergår till att i högre grad ta hänsyn till toppbelastning.</a:t>
            </a:r>
          </a:p>
          <a:p>
            <a:pPr lvl="0" rtl="0"/>
            <a:r>
              <a:rPr lang="sv-SE" sz="1200" b="0" i="0" u="none" strike="noStrike" baseline="0" dirty="0">
                <a:highlight>
                  <a:srgbClr val="000000">
                    <a:alpha val="0"/>
                  </a:srgbClr>
                </a:highlight>
                <a:latin typeface="Calibri"/>
              </a:rPr>
              <a:t>Detta bör särskilt beaktas när man bedömer lönsamheten för luft-till-vatten-värmepumpar. </a:t>
            </a:r>
          </a:p>
          <a:p>
            <a:pPr lvl="0"/>
            <a:endParaRPr lang="fi-FI" dirty="0"/>
          </a:p>
          <a:p>
            <a:endParaRPr lang="fi-FI" dirty="0"/>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18</a:t>
            </a:fld>
            <a:endParaRPr lang="fi-FI"/>
          </a:p>
        </p:txBody>
      </p:sp>
    </p:spTree>
    <p:extLst>
      <p:ext uri="{BB962C8B-B14F-4D97-AF65-F5344CB8AC3E}">
        <p14:creationId xmlns:p14="http://schemas.microsoft.com/office/powerpoint/2010/main" val="3784337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endParaRPr lang="fi-FI"/>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20</a:t>
            </a:fld>
            <a:endParaRPr lang="fi-FI"/>
          </a:p>
        </p:txBody>
      </p:sp>
    </p:spTree>
    <p:extLst>
      <p:ext uri="{BB962C8B-B14F-4D97-AF65-F5344CB8AC3E}">
        <p14:creationId xmlns:p14="http://schemas.microsoft.com/office/powerpoint/2010/main" val="3485909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Bild 1 Bild på det nästan nollenergiska energicentret i Kuopio. Studentbostaden har lägesspecifik </a:t>
            </a:r>
            <a:r>
              <a:rPr lang="sv-SE" sz="1200" b="0" i="0" u="none" strike="noStrike" dirty="0" err="1">
                <a:highlight>
                  <a:srgbClr val="000000">
                    <a:alpha val="0"/>
                  </a:srgbClr>
                </a:highlight>
                <a:latin typeface="Calibri"/>
              </a:rPr>
              <a:t>elmätning</a:t>
            </a:r>
            <a:endParaRPr lang="sv-SE" sz="1200" b="0" i="0" u="none" strike="noStrike" dirty="0">
              <a:highlight>
                <a:srgbClr val="000000">
                  <a:alpha val="0"/>
                </a:srgbClr>
              </a:highlight>
              <a:latin typeface="Calibri"/>
            </a:endParaRPr>
          </a:p>
          <a:p>
            <a:pPr rtl="0"/>
            <a:r>
              <a:rPr lang="sv-SE" sz="1200" b="0" i="0" u="none" strike="noStrike" dirty="0">
                <a:highlight>
                  <a:srgbClr val="000000">
                    <a:alpha val="0"/>
                  </a:srgbClr>
                </a:highlight>
                <a:latin typeface="Calibri"/>
              </a:rPr>
              <a:t>Bilderna 2 och 3. Två-kanals klockkontroll i ett elektriskt centrum av ett fristående hus. Klockan styr golvvärmen i köket och gårdsbelysningen.</a:t>
            </a:r>
          </a:p>
        </p:txBody>
      </p:sp>
      <p:sp>
        <p:nvSpPr>
          <p:cNvPr id="4" name="Slide Number Placeholder 3"/>
          <p:cNvSpPr>
            <a:spLocks noGrp="1"/>
          </p:cNvSpPr>
          <p:nvPr>
            <p:ph type="sldNum" sz="quarter" idx="10"/>
          </p:nvPr>
        </p:nvSpPr>
        <p:spPr/>
        <p:txBody>
          <a:bodyPr/>
          <a:lstStyle>
            <a:defPPr/>
          </a:lstStyle>
          <a:p>
            <a:fld id="{364B4A2A-B6C3-4423-87B3-B387B0B19062}" type="slidenum">
              <a:rPr lang="fi-FI" smtClean="0"/>
              <a:pPr/>
              <a:t>21</a:t>
            </a:fld>
            <a:endParaRPr lang="fi-FI"/>
          </a:p>
        </p:txBody>
      </p:sp>
    </p:spTree>
    <p:extLst>
      <p:ext uri="{BB962C8B-B14F-4D97-AF65-F5344CB8AC3E}">
        <p14:creationId xmlns:p14="http://schemas.microsoft.com/office/powerpoint/2010/main" val="174533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En person vänjer sig vid dålig luft på en halv minut</a:t>
            </a:r>
            <a:endParaRPr lang="fi-FI" dirty="0"/>
          </a:p>
        </p:txBody>
      </p:sp>
      <p:sp>
        <p:nvSpPr>
          <p:cNvPr id="4" name="Slide Number Placeholder 3"/>
          <p:cNvSpPr>
            <a:spLocks noGrp="1"/>
          </p:cNvSpPr>
          <p:nvPr>
            <p:ph type="sldNum" sz="quarter" idx="10"/>
          </p:nvPr>
        </p:nvSpPr>
        <p:spPr/>
        <p:txBody>
          <a:bodyPr/>
          <a:lstStyle>
            <a:defPPr/>
          </a:lstStyle>
          <a:p>
            <a:fld id="{364B4A2A-B6C3-4423-87B3-B387B0B19062}" type="slidenum">
              <a:rPr lang="fi-FI" smtClean="0"/>
              <a:pPr/>
              <a:t>23</a:t>
            </a:fld>
            <a:endParaRPr lang="fi-FI"/>
          </a:p>
        </p:txBody>
      </p:sp>
    </p:spTree>
    <p:extLst>
      <p:ext uri="{BB962C8B-B14F-4D97-AF65-F5344CB8AC3E}">
        <p14:creationId xmlns:p14="http://schemas.microsoft.com/office/powerpoint/2010/main" val="274098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pPr defTabSz="955691" rtl="0">
              <a:defRPr/>
            </a:pPr>
            <a:r>
              <a:rPr lang="sv-SE" sz="1300" b="0" i="0" u="none" strike="noStrike" dirty="0">
                <a:highlight>
                  <a:srgbClr val="000000">
                    <a:alpha val="0"/>
                  </a:srgbClr>
                </a:highlight>
                <a:latin typeface="Calibri"/>
              </a:rPr>
              <a:t>Luften i lägenheten måste bytas minst varannan timme när man vistas där</a:t>
            </a:r>
          </a:p>
          <a:p>
            <a:pPr defTabSz="955691" rtl="0">
              <a:defRPr/>
            </a:pPr>
            <a:r>
              <a:rPr lang="sv-SE" sz="1300" b="0" i="0" u="none" strike="noStrike" dirty="0">
                <a:highlight>
                  <a:srgbClr val="000000">
                    <a:alpha val="0"/>
                  </a:srgbClr>
                </a:highlight>
                <a:latin typeface="Calibri"/>
              </a:rPr>
              <a:t>Ett toxin är till exempel ett gift som produceras av mikrober</a:t>
            </a:r>
            <a:endParaRPr lang="fi-FI" altLang="fi-FI" sz="1300" dirty="0"/>
          </a:p>
          <a:p>
            <a:endParaRPr lang="fi-FI" dirty="0"/>
          </a:p>
        </p:txBody>
      </p:sp>
      <p:sp>
        <p:nvSpPr>
          <p:cNvPr id="4" name="Dian numeron paikkamerkki 3"/>
          <p:cNvSpPr>
            <a:spLocks noGrp="1"/>
          </p:cNvSpPr>
          <p:nvPr>
            <p:ph type="sldNum" sz="quarter" idx="10"/>
          </p:nvPr>
        </p:nvSpPr>
        <p:spPr/>
        <p:txBody>
          <a:bodyPr/>
          <a:lstStyle>
            <a:defPPr/>
          </a:lstStyle>
          <a:p>
            <a:fld id="{229C0582-FC76-4E7B-9839-EAE9748E8D59}" type="slidenum">
              <a:rPr lang="fi-FI" smtClean="0"/>
              <a:pPr/>
              <a:t>4</a:t>
            </a:fld>
            <a:endParaRPr lang="fi-FI"/>
          </a:p>
        </p:txBody>
      </p:sp>
    </p:spTree>
    <p:extLst>
      <p:ext uri="{BB962C8B-B14F-4D97-AF65-F5344CB8AC3E}">
        <p14:creationId xmlns:p14="http://schemas.microsoft.com/office/powerpoint/2010/main" val="3172971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endParaRPr lang="fi-FI"/>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27</a:t>
            </a:fld>
            <a:endParaRPr lang="fi-FI"/>
          </a:p>
        </p:txBody>
      </p:sp>
    </p:spTree>
    <p:extLst>
      <p:ext uri="{BB962C8B-B14F-4D97-AF65-F5344CB8AC3E}">
        <p14:creationId xmlns:p14="http://schemas.microsoft.com/office/powerpoint/2010/main" val="3457264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Tilläggning av kontroller i automatiseringen</a:t>
            </a:r>
          </a:p>
          <a:p>
            <a:pPr rtl="0"/>
            <a:r>
              <a:rPr lang="sv-SE" sz="1200" b="0" i="0" u="none" strike="noStrike" dirty="0">
                <a:highlight>
                  <a:srgbClr val="000000">
                    <a:alpha val="0"/>
                  </a:srgbClr>
                </a:highlight>
                <a:latin typeface="Calibri"/>
              </a:rPr>
              <a:t>Förnyelse av fläktar</a:t>
            </a:r>
          </a:p>
          <a:p>
            <a:pPr rtl="0"/>
            <a:r>
              <a:rPr lang="sv-SE" sz="1200" b="0" i="0" u="none" strike="noStrike" baseline="0" dirty="0">
                <a:highlight>
                  <a:srgbClr val="000000">
                    <a:alpha val="0"/>
                  </a:srgbClr>
                </a:highlight>
                <a:latin typeface="Calibri"/>
              </a:rPr>
              <a:t>Belysningsrenoveringar</a:t>
            </a:r>
          </a:p>
          <a:p>
            <a:endParaRPr lang="fi-FI" dirty="0"/>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28</a:t>
            </a:fld>
            <a:endParaRPr lang="fi-FI"/>
          </a:p>
        </p:txBody>
      </p:sp>
    </p:spTree>
    <p:extLst>
      <p:ext uri="{BB962C8B-B14F-4D97-AF65-F5344CB8AC3E}">
        <p14:creationId xmlns:p14="http://schemas.microsoft.com/office/powerpoint/2010/main" val="2537151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Säkringsstorleken på den elektriska anslutningen när oljan ersätts av markvärme. </a:t>
            </a:r>
            <a:endParaRPr lang="fi-FI" dirty="0"/>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29</a:t>
            </a:fld>
            <a:endParaRPr lang="fi-FI"/>
          </a:p>
        </p:txBody>
      </p:sp>
    </p:spTree>
    <p:extLst>
      <p:ext uri="{BB962C8B-B14F-4D97-AF65-F5344CB8AC3E}">
        <p14:creationId xmlns:p14="http://schemas.microsoft.com/office/powerpoint/2010/main" val="336990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endParaRPr lang="fi-FI"/>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31</a:t>
            </a:fld>
            <a:endParaRPr lang="fi-FI"/>
          </a:p>
        </p:txBody>
      </p:sp>
    </p:spTree>
    <p:extLst>
      <p:ext uri="{BB962C8B-B14F-4D97-AF65-F5344CB8AC3E}">
        <p14:creationId xmlns:p14="http://schemas.microsoft.com/office/powerpoint/2010/main" val="292774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Användning av designer och gamla planer bör inte kopieras. Planering av helheten väl.</a:t>
            </a:r>
          </a:p>
          <a:p>
            <a:pPr rtl="0"/>
            <a:r>
              <a:rPr lang="sv-SE" sz="1200" b="0" i="0" u="none" strike="noStrike" baseline="0" dirty="0">
                <a:highlight>
                  <a:srgbClr val="000000">
                    <a:alpha val="0"/>
                  </a:srgbClr>
                </a:highlight>
                <a:latin typeface="Calibri"/>
              </a:rPr>
              <a:t>Kopior av hemautomation blir ofta fel.</a:t>
            </a:r>
          </a:p>
          <a:p>
            <a:endParaRPr lang="fi-FI" baseline="0" dirty="0"/>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32</a:t>
            </a:fld>
            <a:endParaRPr lang="fi-FI"/>
          </a:p>
        </p:txBody>
      </p:sp>
    </p:spTree>
    <p:extLst>
      <p:ext uri="{BB962C8B-B14F-4D97-AF65-F5344CB8AC3E}">
        <p14:creationId xmlns:p14="http://schemas.microsoft.com/office/powerpoint/2010/main" val="64079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endParaRPr lang="fi-FI"/>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33</a:t>
            </a:fld>
            <a:endParaRPr lang="fi-FI"/>
          </a:p>
        </p:txBody>
      </p:sp>
    </p:spTree>
    <p:extLst>
      <p:ext uri="{BB962C8B-B14F-4D97-AF65-F5344CB8AC3E}">
        <p14:creationId xmlns:p14="http://schemas.microsoft.com/office/powerpoint/2010/main" val="38618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endParaRPr lang="fi-FI"/>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34</a:t>
            </a:fld>
            <a:endParaRPr lang="fi-FI"/>
          </a:p>
        </p:txBody>
      </p:sp>
    </p:spTree>
    <p:extLst>
      <p:ext uri="{BB962C8B-B14F-4D97-AF65-F5344CB8AC3E}">
        <p14:creationId xmlns:p14="http://schemas.microsoft.com/office/powerpoint/2010/main" val="2534351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pPr marL="0" marR="0" indent="0" algn="l" defTabSz="914400" rtl="0" eaLnBrk="1" fontAlgn="auto" latinLnBrk="0" hangingPunct="1">
              <a:lnSpc>
                <a:spcPct val="100000"/>
              </a:lnSpc>
              <a:spcBef>
                <a:spcPct val="0"/>
              </a:spcBef>
              <a:spcAft>
                <a:spcPct val="0"/>
              </a:spcAft>
              <a:buClrTx/>
              <a:buSzTx/>
              <a:buFontTx/>
              <a:buNone/>
              <a:defRPr/>
            </a:pPr>
            <a:r>
              <a:rPr lang="sv-SE" sz="1200" b="0" i="0" u="none" strike="noStrike" dirty="0">
                <a:highlight>
                  <a:srgbClr val="000000">
                    <a:alpha val="0"/>
                  </a:srgbClr>
                </a:highlight>
                <a:latin typeface="Calibri"/>
              </a:rPr>
              <a:t>Förbrukning av el såsom hushållsapparater, konsumentelektronik, datorer, belysning är cirka 4300 kWh.</a:t>
            </a:r>
          </a:p>
          <a:p>
            <a:pPr marL="0" marR="0" indent="0" algn="l" defTabSz="914400" rtl="0" eaLnBrk="1" fontAlgn="auto" latinLnBrk="0" hangingPunct="1">
              <a:lnSpc>
                <a:spcPct val="100000"/>
              </a:lnSpc>
              <a:spcBef>
                <a:spcPct val="0"/>
              </a:spcBef>
              <a:spcAft>
                <a:spcPct val="0"/>
              </a:spcAft>
              <a:buClrTx/>
              <a:buSzTx/>
              <a:buFontTx/>
              <a:buNone/>
              <a:defRPr/>
            </a:pPr>
            <a:r>
              <a:rPr lang="sv-SE" sz="1200" b="0" i="0" u="none" strike="noStrike" dirty="0">
                <a:highlight>
                  <a:srgbClr val="000000">
                    <a:alpha val="0"/>
                  </a:srgbClr>
                </a:highlight>
                <a:latin typeface="Calibri"/>
              </a:rPr>
              <a:t>En del av det kan användas för uppvärmning</a:t>
            </a:r>
            <a:endParaRPr lang="fi-FI" sz="1200" dirty="0"/>
          </a:p>
          <a:p>
            <a:endParaRPr lang="fi-FI" dirty="0"/>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36</a:t>
            </a:fld>
            <a:endParaRPr lang="fi-FI"/>
          </a:p>
        </p:txBody>
      </p:sp>
    </p:spTree>
    <p:extLst>
      <p:ext uri="{BB962C8B-B14F-4D97-AF65-F5344CB8AC3E}">
        <p14:creationId xmlns:p14="http://schemas.microsoft.com/office/powerpoint/2010/main" val="1343947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I praktiken är skillnaden mellan effektiviteten för golvvärme och vattenradiatorer inte särskilt signifikant.  Endast vid synnerligen svår frost märks skillnaden, men det kan bara vara 1-3 veckor med svår frost på vintern.</a:t>
            </a:r>
          </a:p>
        </p:txBody>
      </p:sp>
      <p:sp>
        <p:nvSpPr>
          <p:cNvPr id="4" name="Slide Number Placeholder 3"/>
          <p:cNvSpPr>
            <a:spLocks noGrp="1"/>
          </p:cNvSpPr>
          <p:nvPr>
            <p:ph type="sldNum" sz="quarter" idx="10"/>
          </p:nvPr>
        </p:nvSpPr>
        <p:spPr/>
        <p:txBody>
          <a:bodyPr/>
          <a:lstStyle>
            <a:defPPr/>
          </a:lstStyle>
          <a:p>
            <a:fld id="{364B4A2A-B6C3-4423-87B3-B387B0B19062}" type="slidenum">
              <a:rPr lang="fi-FI" smtClean="0"/>
              <a:pPr/>
              <a:t>37</a:t>
            </a:fld>
            <a:endParaRPr lang="fi-FI"/>
          </a:p>
        </p:txBody>
      </p:sp>
    </p:spTree>
    <p:extLst>
      <p:ext uri="{BB962C8B-B14F-4D97-AF65-F5344CB8AC3E}">
        <p14:creationId xmlns:p14="http://schemas.microsoft.com/office/powerpoint/2010/main" val="2112105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endParaRPr lang="fi-FI"/>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38</a:t>
            </a:fld>
            <a:endParaRPr lang="fi-FI"/>
          </a:p>
        </p:txBody>
      </p:sp>
    </p:spTree>
    <p:extLst>
      <p:ext uri="{BB962C8B-B14F-4D97-AF65-F5344CB8AC3E}">
        <p14:creationId xmlns:p14="http://schemas.microsoft.com/office/powerpoint/2010/main" val="189334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fi-FI"/>
          </a:p>
        </p:txBody>
      </p:sp>
      <p:sp>
        <p:nvSpPr>
          <p:cNvPr id="4" name="Slide Number Placeholder 3"/>
          <p:cNvSpPr>
            <a:spLocks noGrp="1"/>
          </p:cNvSpPr>
          <p:nvPr>
            <p:ph type="sldNum" sz="quarter" idx="10"/>
          </p:nvPr>
        </p:nvSpPr>
        <p:spPr/>
        <p:txBody>
          <a:bodyPr/>
          <a:lstStyle>
            <a:defPPr/>
          </a:lstStyle>
          <a:p>
            <a:fld id="{364B4A2A-B6C3-4423-87B3-B387B0B19062}" type="slidenum">
              <a:rPr lang="fi-FI" smtClean="0"/>
              <a:pPr/>
              <a:t>5</a:t>
            </a:fld>
            <a:endParaRPr lang="fi-FI"/>
          </a:p>
        </p:txBody>
      </p:sp>
    </p:spTree>
    <p:extLst>
      <p:ext uri="{BB962C8B-B14F-4D97-AF65-F5344CB8AC3E}">
        <p14:creationId xmlns:p14="http://schemas.microsoft.com/office/powerpoint/2010/main" val="3713423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endParaRPr lang="fi-FI"/>
          </a:p>
        </p:txBody>
      </p:sp>
      <p:sp>
        <p:nvSpPr>
          <p:cNvPr id="4" name="Dian numeron paikkamerkki 3"/>
          <p:cNvSpPr>
            <a:spLocks noGrp="1"/>
          </p:cNvSpPr>
          <p:nvPr>
            <p:ph type="sldNum" sz="quarter" idx="10"/>
          </p:nvPr>
        </p:nvSpPr>
        <p:spPr/>
        <p:txBody>
          <a:bodyPr/>
          <a:lstStyle>
            <a:defPPr/>
          </a:lstStyle>
          <a:p>
            <a:fld id="{364B4A2A-B6C3-4423-87B3-B387B0B19062}" type="slidenum">
              <a:rPr lang="fi-FI" smtClean="0"/>
              <a:pPr/>
              <a:t>39</a:t>
            </a:fld>
            <a:endParaRPr lang="fi-FI"/>
          </a:p>
        </p:txBody>
      </p:sp>
    </p:spTree>
    <p:extLst>
      <p:ext uri="{BB962C8B-B14F-4D97-AF65-F5344CB8AC3E}">
        <p14:creationId xmlns:p14="http://schemas.microsoft.com/office/powerpoint/2010/main" val="1431268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fi-FI"/>
          </a:p>
        </p:txBody>
      </p:sp>
      <p:sp>
        <p:nvSpPr>
          <p:cNvPr id="4" name="Slide Number Placeholder 3"/>
          <p:cNvSpPr>
            <a:spLocks noGrp="1"/>
          </p:cNvSpPr>
          <p:nvPr>
            <p:ph type="sldNum" sz="quarter" idx="10"/>
          </p:nvPr>
        </p:nvSpPr>
        <p:spPr/>
        <p:txBody>
          <a:bodyPr/>
          <a:lstStyle>
            <a:defPPr/>
          </a:lstStyle>
          <a:p>
            <a:fld id="{364B4A2A-B6C3-4423-87B3-B387B0B19062}" type="slidenum">
              <a:rPr lang="fi-FI" smtClean="0"/>
              <a:pPr/>
              <a:t>40</a:t>
            </a:fld>
            <a:endParaRPr lang="fi-FI"/>
          </a:p>
        </p:txBody>
      </p:sp>
    </p:spTree>
    <p:extLst>
      <p:ext uri="{BB962C8B-B14F-4D97-AF65-F5344CB8AC3E}">
        <p14:creationId xmlns:p14="http://schemas.microsoft.com/office/powerpoint/2010/main" val="14432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defPPr/>
          </a:lstStyle>
          <a:p>
            <a:pPr marL="0" marR="0" lvl="1" indent="0" algn="l" defTabSz="914400" rtl="0" eaLnBrk="1" fontAlgn="auto" latinLnBrk="0" hangingPunct="1">
              <a:lnSpc>
                <a:spcPct val="100000"/>
              </a:lnSpc>
              <a:spcBef>
                <a:spcPct val="0"/>
              </a:spcBef>
              <a:spcAft>
                <a:spcPct val="0"/>
              </a:spcAft>
              <a:buClrTx/>
              <a:buSzTx/>
              <a:buFontTx/>
              <a:buNone/>
              <a:defRPr/>
            </a:pPr>
            <a:r>
              <a:rPr lang="sv-SE" sz="1200" b="0" i="0" u="none" strike="noStrike" dirty="0">
                <a:highlight>
                  <a:srgbClr val="000000">
                    <a:alpha val="0"/>
                  </a:srgbClr>
                </a:highlight>
                <a:latin typeface="Calibri"/>
              </a:rPr>
              <a:t>Upphävda gamla D2-föreskrifter:</a:t>
            </a:r>
          </a:p>
          <a:p>
            <a:pPr rtl="0"/>
            <a:r>
              <a:rPr lang="sv-SE" sz="1200" b="0" i="0" u="none" strike="noStrike" dirty="0">
                <a:highlight>
                  <a:srgbClr val="000000">
                    <a:alpha val="0"/>
                  </a:srgbClr>
                </a:highlight>
                <a:latin typeface="Calibri"/>
              </a:rPr>
              <a:t>Frisk utomhusluft förs till sovrummen och vardagsrummen</a:t>
            </a:r>
          </a:p>
          <a:p>
            <a:pPr marL="552450" lvl="2" indent="-285750" rtl="0">
              <a:buFont typeface="Arial" pitchFamily="34" charset="0"/>
              <a:buChar char="•"/>
            </a:pPr>
            <a:r>
              <a:rPr lang="sv-SE" sz="1200" b="0" i="0" u="none" strike="noStrike" dirty="0">
                <a:highlight>
                  <a:srgbClr val="000000">
                    <a:alpha val="0"/>
                  </a:srgbClr>
                </a:highlight>
                <a:latin typeface="Calibri"/>
              </a:rPr>
              <a:t>sovrum 0,5 l / s / m2</a:t>
            </a:r>
          </a:p>
          <a:p>
            <a:pPr marL="552450" lvl="2" indent="-285750" rtl="0">
              <a:buFont typeface="Arial" pitchFamily="34" charset="0"/>
              <a:buChar char="•"/>
            </a:pPr>
            <a:r>
              <a:rPr lang="sv-SE" sz="1200" b="0" i="0" u="none" strike="noStrike" dirty="0">
                <a:highlight>
                  <a:srgbClr val="000000">
                    <a:alpha val="0"/>
                  </a:srgbClr>
                </a:highlight>
                <a:latin typeface="Calibri"/>
              </a:rPr>
              <a:t>vardagsrum 0,5 l / s / m2.</a:t>
            </a:r>
          </a:p>
          <a:p>
            <a:pPr rtl="0"/>
            <a:r>
              <a:rPr lang="sv-SE" sz="1200" b="0" i="0" u="none" strike="noStrike" dirty="0">
                <a:highlight>
                  <a:srgbClr val="000000">
                    <a:alpha val="0"/>
                  </a:srgbClr>
                </a:highlight>
                <a:latin typeface="Calibri"/>
              </a:rPr>
              <a:t>Luft avlägsnas från rum med mycket fukt eller föroreningar</a:t>
            </a:r>
          </a:p>
          <a:p>
            <a:pPr marL="552450" lvl="2" indent="-285750" rtl="0">
              <a:buFont typeface="Arial" pitchFamily="34" charset="0"/>
              <a:buChar char="•"/>
            </a:pPr>
            <a:r>
              <a:rPr lang="sv-SE" sz="1200" b="0" i="0" u="none" strike="noStrike" dirty="0">
                <a:highlight>
                  <a:srgbClr val="000000">
                    <a:alpha val="0"/>
                  </a:srgbClr>
                </a:highlight>
                <a:latin typeface="Calibri"/>
              </a:rPr>
              <a:t>kök 8–25 l / s</a:t>
            </a:r>
          </a:p>
          <a:p>
            <a:pPr marL="552450" lvl="2" indent="-285750" rtl="0">
              <a:buFont typeface="Arial" pitchFamily="34" charset="0"/>
              <a:buChar char="•"/>
            </a:pPr>
            <a:r>
              <a:rPr lang="sv-SE" sz="1200" b="0" i="0" u="none" strike="noStrike" dirty="0">
                <a:highlight>
                  <a:srgbClr val="000000">
                    <a:alpha val="0"/>
                  </a:srgbClr>
                </a:highlight>
                <a:latin typeface="Calibri"/>
              </a:rPr>
              <a:t>badrum 10–15 l /s</a:t>
            </a:r>
          </a:p>
          <a:p>
            <a:pPr marL="552450" lvl="2" indent="-285750" rtl="0">
              <a:buFont typeface="Arial" pitchFamily="34" charset="0"/>
              <a:buChar char="•"/>
            </a:pPr>
            <a:r>
              <a:rPr lang="sv-SE" sz="1200" b="0" i="0" u="none" strike="noStrike" dirty="0">
                <a:highlight>
                  <a:srgbClr val="000000">
                    <a:alpha val="0"/>
                  </a:srgbClr>
                </a:highlight>
                <a:latin typeface="Calibri"/>
              </a:rPr>
              <a:t>tvättstuga 8–15 l / s</a:t>
            </a:r>
          </a:p>
          <a:p>
            <a:pPr marL="552450" lvl="2" indent="-285750" rtl="0">
              <a:buFont typeface="Arial" pitchFamily="34" charset="0"/>
              <a:buChar char="•"/>
            </a:pPr>
            <a:r>
              <a:rPr lang="sv-SE" sz="1200" b="0" i="0" u="none" strike="noStrike" dirty="0">
                <a:highlight>
                  <a:srgbClr val="000000">
                    <a:alpha val="0"/>
                  </a:srgbClr>
                </a:highlight>
                <a:latin typeface="Calibri"/>
              </a:rPr>
              <a:t>WC 7–10 l / s</a:t>
            </a:r>
          </a:p>
          <a:p>
            <a:pPr marL="552450" lvl="2" indent="-285750" rtl="0">
              <a:buFont typeface="Arial" pitchFamily="34" charset="0"/>
              <a:buChar char="•"/>
            </a:pPr>
            <a:r>
              <a:rPr lang="sv-SE" sz="1200" b="0" i="0" u="none" strike="noStrike" dirty="0">
                <a:highlight>
                  <a:srgbClr val="000000">
                    <a:alpha val="0"/>
                  </a:srgbClr>
                </a:highlight>
                <a:latin typeface="Calibri"/>
              </a:rPr>
              <a:t>bastu 2 l / s / m2</a:t>
            </a:r>
          </a:p>
          <a:p>
            <a:pPr marL="552450" lvl="2" indent="-285750" rtl="0">
              <a:buFont typeface="Arial" pitchFamily="34" charset="0"/>
              <a:buChar char="•"/>
            </a:pPr>
            <a:r>
              <a:rPr lang="sv-SE" sz="1200" b="0" i="0" u="none" strike="noStrike" dirty="0">
                <a:highlight>
                  <a:srgbClr val="000000">
                    <a:alpha val="0"/>
                  </a:srgbClr>
                </a:highlight>
                <a:latin typeface="Calibri"/>
              </a:rPr>
              <a:t>klädkammare, förvaring 3 l / s.</a:t>
            </a:r>
          </a:p>
          <a:p>
            <a:pPr marL="0" marR="0" lvl="1" indent="0" algn="l" defTabSz="914400" rtl="0" eaLnBrk="1" fontAlgn="auto" latinLnBrk="0" hangingPunct="1">
              <a:lnSpc>
                <a:spcPct val="100000"/>
              </a:lnSpc>
              <a:spcBef>
                <a:spcPct val="0"/>
              </a:spcBef>
              <a:spcAft>
                <a:spcPct val="0"/>
              </a:spcAft>
              <a:buClrTx/>
              <a:buSzTx/>
              <a:buFontTx/>
              <a:buNone/>
              <a:defRPr/>
            </a:pPr>
            <a:endParaRPr lang="fi-FI" dirty="0"/>
          </a:p>
          <a:p>
            <a:pPr marL="0" marR="0" lvl="1" indent="0" algn="l" defTabSz="914400" rtl="0" eaLnBrk="1" fontAlgn="auto" latinLnBrk="0" hangingPunct="1">
              <a:lnSpc>
                <a:spcPct val="100000"/>
              </a:lnSpc>
              <a:spcBef>
                <a:spcPct val="0"/>
              </a:spcBef>
              <a:spcAft>
                <a:spcPct val="0"/>
              </a:spcAft>
              <a:buClrTx/>
              <a:buSzTx/>
              <a:buFontTx/>
              <a:buNone/>
              <a:defRPr/>
            </a:pPr>
            <a:endParaRPr lang="fi-FI" sz="1200" dirty="0"/>
          </a:p>
          <a:p>
            <a:pPr marL="0" marR="0" lvl="1" indent="0" algn="l" defTabSz="914400" rtl="0" eaLnBrk="1" fontAlgn="auto" latinLnBrk="0" hangingPunct="1">
              <a:lnSpc>
                <a:spcPct val="100000"/>
              </a:lnSpc>
              <a:spcBef>
                <a:spcPct val="0"/>
              </a:spcBef>
              <a:spcAft>
                <a:spcPct val="0"/>
              </a:spcAft>
              <a:buClrTx/>
              <a:buSzTx/>
              <a:buFontTx/>
              <a:buNone/>
              <a:defRPr/>
            </a:pPr>
            <a:endParaRPr lang="fi-FI" sz="1200" dirty="0"/>
          </a:p>
          <a:p>
            <a:pPr marL="0" marR="0" lvl="1" indent="0" algn="l" defTabSz="914400" rtl="0" eaLnBrk="1" fontAlgn="auto" latinLnBrk="0" hangingPunct="1">
              <a:lnSpc>
                <a:spcPct val="100000"/>
              </a:lnSpc>
              <a:spcBef>
                <a:spcPct val="0"/>
              </a:spcBef>
              <a:spcAft>
                <a:spcPct val="0"/>
              </a:spcAft>
              <a:buClrTx/>
              <a:buSzTx/>
              <a:buFontTx/>
              <a:buNone/>
              <a:defRPr/>
            </a:pPr>
            <a:r>
              <a:rPr lang="sv-SE" sz="1200" b="0" i="0" u="none" strike="noStrike" dirty="0">
                <a:highlight>
                  <a:srgbClr val="000000">
                    <a:alpha val="0"/>
                  </a:srgbClr>
                </a:highlight>
                <a:latin typeface="Calibri"/>
              </a:rPr>
              <a:t>(Matberedning 25 l / s)</a:t>
            </a:r>
          </a:p>
          <a:p>
            <a:endParaRPr lang="fi-FI" dirty="0"/>
          </a:p>
        </p:txBody>
      </p:sp>
      <p:sp>
        <p:nvSpPr>
          <p:cNvPr id="4" name="Dian numeron paikkamerkki 3"/>
          <p:cNvSpPr>
            <a:spLocks noGrp="1"/>
          </p:cNvSpPr>
          <p:nvPr>
            <p:ph type="sldNum" sz="quarter" idx="10"/>
          </p:nvPr>
        </p:nvSpPr>
        <p:spPr/>
        <p:txBody>
          <a:bodyPr/>
          <a:lstStyle>
            <a:defPPr/>
          </a:lstStyle>
          <a:p>
            <a:fld id="{229C0582-FC76-4E7B-9839-EAE9748E8D59}" type="slidenum">
              <a:rPr lang="fi-FI" smtClean="0"/>
              <a:pPr/>
              <a:t>6</a:t>
            </a:fld>
            <a:endParaRPr lang="fi-FI"/>
          </a:p>
        </p:txBody>
      </p:sp>
    </p:spTree>
    <p:extLst>
      <p:ext uri="{BB962C8B-B14F-4D97-AF65-F5344CB8AC3E}">
        <p14:creationId xmlns:p14="http://schemas.microsoft.com/office/powerpoint/2010/main" val="362306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fi-FI"/>
          </a:p>
        </p:txBody>
      </p:sp>
      <p:sp>
        <p:nvSpPr>
          <p:cNvPr id="4" name="Slide Number Placeholder 3"/>
          <p:cNvSpPr>
            <a:spLocks noGrp="1"/>
          </p:cNvSpPr>
          <p:nvPr>
            <p:ph type="sldNum" sz="quarter" idx="10"/>
          </p:nvPr>
        </p:nvSpPr>
        <p:spPr/>
        <p:txBody>
          <a:bodyPr/>
          <a:lstStyle>
            <a:defPPr/>
          </a:lstStyle>
          <a:p>
            <a:fld id="{364B4A2A-B6C3-4423-87B3-B387B0B19062}" type="slidenum">
              <a:rPr lang="fi-FI" smtClean="0"/>
              <a:pPr/>
              <a:t>7</a:t>
            </a:fld>
            <a:endParaRPr lang="fi-FI"/>
          </a:p>
        </p:txBody>
      </p:sp>
    </p:spTree>
    <p:extLst>
      <p:ext uri="{BB962C8B-B14F-4D97-AF65-F5344CB8AC3E}">
        <p14:creationId xmlns:p14="http://schemas.microsoft.com/office/powerpoint/2010/main" val="147701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Ersättningsluft ska ledas till sovrummen.</a:t>
            </a:r>
          </a:p>
          <a:p>
            <a:pPr rtl="0"/>
            <a:r>
              <a:rPr lang="sv-SE" sz="1200" b="0" i="0" u="none" strike="noStrike" baseline="0" dirty="0">
                <a:highlight>
                  <a:srgbClr val="000000">
                    <a:alpha val="0"/>
                  </a:srgbClr>
                </a:highlight>
                <a:latin typeface="Calibri"/>
              </a:rPr>
              <a:t>Tröskelns springor behövs särskilt för </a:t>
            </a:r>
            <a:r>
              <a:rPr lang="sv-SE" sz="1200" b="0" i="0" u="none" strike="noStrike" baseline="0" dirty="0" err="1">
                <a:highlight>
                  <a:srgbClr val="000000">
                    <a:alpha val="0"/>
                  </a:srgbClr>
                </a:highlight>
                <a:latin typeface="Calibri"/>
              </a:rPr>
              <a:t>gravitationventilation</a:t>
            </a:r>
            <a:endParaRPr lang="fi-FI" dirty="0"/>
          </a:p>
        </p:txBody>
      </p:sp>
      <p:sp>
        <p:nvSpPr>
          <p:cNvPr id="4" name="Slide Number Placeholder 3"/>
          <p:cNvSpPr>
            <a:spLocks noGrp="1"/>
          </p:cNvSpPr>
          <p:nvPr>
            <p:ph type="sldNum" sz="quarter" idx="10"/>
          </p:nvPr>
        </p:nvSpPr>
        <p:spPr/>
        <p:txBody>
          <a:bodyPr/>
          <a:lstStyle>
            <a:defPPr/>
          </a:lstStyle>
          <a:p>
            <a:fld id="{364B4A2A-B6C3-4423-87B3-B387B0B19062}" type="slidenum">
              <a:rPr lang="fi-FI" smtClean="0"/>
              <a:pPr/>
              <a:t>8</a:t>
            </a:fld>
            <a:endParaRPr lang="fi-FI"/>
          </a:p>
        </p:txBody>
      </p:sp>
    </p:spTree>
    <p:extLst>
      <p:ext uri="{BB962C8B-B14F-4D97-AF65-F5344CB8AC3E}">
        <p14:creationId xmlns:p14="http://schemas.microsoft.com/office/powerpoint/2010/main" val="123116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sv-SE" sz="1200" b="0" i="0" u="none" strike="noStrike" dirty="0">
                <a:highlight>
                  <a:srgbClr val="000000">
                    <a:alpha val="0"/>
                  </a:srgbClr>
                </a:highlight>
                <a:latin typeface="Calibri"/>
              </a:rPr>
              <a:t>Värdet av den momentana koncentrationen av koldioxid i inomhusluften får inte överstiga 800 ppm högre än koncentrationen i omgivande luft. (</a:t>
            </a:r>
            <a:r>
              <a:rPr lang="sv-SE" sz="1200" b="0" i="0" u="none" strike="noStrike" dirty="0" err="1">
                <a:solidFill>
                  <a:srgbClr val="005CA8"/>
                </a:solidFill>
                <a:highlight>
                  <a:srgbClr val="000000">
                    <a:alpha val="0"/>
                  </a:srgbClr>
                </a:highlight>
                <a:latin typeface="Calibri"/>
              </a:rPr>
              <a:t>YmA</a:t>
            </a:r>
            <a:r>
              <a:rPr lang="sv-SE" sz="1200" b="0" i="0" u="none" strike="noStrike" dirty="0">
                <a:solidFill>
                  <a:srgbClr val="005CA8"/>
                </a:solidFill>
                <a:highlight>
                  <a:srgbClr val="000000">
                    <a:alpha val="0"/>
                  </a:srgbClr>
                </a:highlight>
                <a:latin typeface="Calibri"/>
              </a:rPr>
              <a:t>  1009/2017 </a:t>
            </a:r>
            <a:r>
              <a:rPr lang="sv-SE" sz="1200" b="0" i="0" u="none" strike="noStrike" dirty="0">
                <a:highlight>
                  <a:srgbClr val="000000">
                    <a:alpha val="0"/>
                  </a:srgbClr>
                </a:highlight>
                <a:latin typeface="Calibri"/>
              </a:rPr>
              <a:t>5 § </a:t>
            </a:r>
            <a:r>
              <a:rPr lang="sv-SE" sz="1200" b="0" i="0" u="none" strike="noStrike" dirty="0">
                <a:solidFill>
                  <a:srgbClr val="005CA8"/>
                </a:solidFill>
                <a:highlight>
                  <a:srgbClr val="000000">
                    <a:alpha val="0"/>
                  </a:srgbClr>
                </a:highlight>
                <a:latin typeface="Calibri"/>
              </a:rPr>
              <a:t>) e</a:t>
            </a:r>
            <a:r>
              <a:rPr lang="sv-SE" sz="1200" b="0" i="0" u="none" strike="noStrike" dirty="0">
                <a:highlight>
                  <a:srgbClr val="000000">
                    <a:alpha val="0"/>
                  </a:srgbClr>
                </a:highlight>
                <a:latin typeface="Calibri"/>
              </a:rPr>
              <a:t>ller ungefär 1250 ppm, eftersom koldioxidhalten i utomhusluften är cirka 450 ppm . </a:t>
            </a:r>
            <a:r>
              <a:rPr lang="sv-SE" sz="1200" b="0" i="0" u="none" strike="noStrike" dirty="0">
                <a:solidFill>
                  <a:srgbClr val="005CA8"/>
                </a:solidFill>
                <a:highlight>
                  <a:srgbClr val="000000">
                    <a:alpha val="0"/>
                  </a:srgbClr>
                </a:highlight>
                <a:latin typeface="Calibri"/>
              </a:rPr>
              <a:t>Se film 6</a:t>
            </a:r>
          </a:p>
          <a:p>
            <a:pPr marL="0" marR="0" lvl="0" indent="0" algn="l" defTabSz="914400" rtl="0" eaLnBrk="1" fontAlgn="auto" latinLnBrk="0" hangingPunct="1">
              <a:lnSpc>
                <a:spcPct val="100000"/>
              </a:lnSpc>
              <a:spcBef>
                <a:spcPct val="0"/>
              </a:spcBef>
              <a:spcAft>
                <a:spcPct val="0"/>
              </a:spcAft>
              <a:buClrTx/>
              <a:buSzTx/>
              <a:buFontTx/>
              <a:buNone/>
              <a:defRPr/>
            </a:pPr>
            <a:endParaRPr lang="fi-FI" sz="1200" dirty="0">
              <a:solidFill>
                <a:srgbClr val="005CA8"/>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sv-SE" sz="1200" b="0" i="0" u="none" strike="noStrike" dirty="0">
                <a:highlight>
                  <a:srgbClr val="000000">
                    <a:alpha val="0"/>
                  </a:srgbClr>
                </a:highlight>
                <a:latin typeface="Calibri"/>
              </a:rPr>
              <a:t>Enligt bostadshälsoförordningen (</a:t>
            </a:r>
            <a:r>
              <a:rPr lang="sv-SE" sz="1200" b="0" i="0" u="none" strike="noStrike" dirty="0" err="1">
                <a:highlight>
                  <a:srgbClr val="000000">
                    <a:alpha val="0"/>
                  </a:srgbClr>
                </a:highlight>
                <a:latin typeface="Calibri"/>
              </a:rPr>
              <a:t>STMa</a:t>
            </a:r>
            <a:r>
              <a:rPr lang="sv-SE" sz="1200" b="0" i="0" u="none" strike="noStrike" dirty="0">
                <a:highlight>
                  <a:srgbClr val="000000">
                    <a:alpha val="0"/>
                  </a:srgbClr>
                </a:highlight>
                <a:latin typeface="Calibri"/>
              </a:rPr>
              <a:t> 545/2015) överskrids åtgärdsgränsen för koldioxidhalten i inomhusluften om koncentrationen är 1150 ppm högre än koldioxidhalten i utomhusluften (dvs. ca.1500 ppm). Även lägre koncentrationer än dessa kan orsaka trötthet, </a:t>
            </a:r>
            <a:r>
              <a:rPr lang="sv-SE" sz="1200" b="0" i="0" u="none" strike="noStrike" dirty="0">
                <a:highlight>
                  <a:srgbClr val="000000">
                    <a:alpha val="0"/>
                  </a:srgbClr>
                </a:highlight>
                <a:latin typeface="Calibri"/>
                <a:hlinkClick r:id="rId3" tooltip="Päänsärky"/>
              </a:rPr>
              <a:t>huvudvärk</a:t>
            </a:r>
            <a:r>
              <a:rPr lang="sv-SE" sz="1200" b="0" i="0" u="none" strike="noStrike" dirty="0">
                <a:highlight>
                  <a:srgbClr val="000000">
                    <a:alpha val="0"/>
                  </a:srgbClr>
                </a:highlight>
                <a:latin typeface="Calibri"/>
              </a:rPr>
              <a:t> och minskad arbetseffektivitet.</a:t>
            </a:r>
          </a:p>
          <a:p>
            <a:pPr marL="0" marR="0" lvl="0" indent="0" algn="l" defTabSz="914400" rtl="0" eaLnBrk="1" fontAlgn="auto" latinLnBrk="0" hangingPunct="1">
              <a:lnSpc>
                <a:spcPct val="100000"/>
              </a:lnSpc>
              <a:spcBef>
                <a:spcPct val="0"/>
              </a:spcBef>
              <a:spcAft>
                <a:spcPct val="0"/>
              </a:spcAft>
              <a:buClrTx/>
              <a:buSzTx/>
              <a:buFontTx/>
              <a:buNone/>
              <a:defRPr/>
            </a:pPr>
            <a:endParaRPr lang="fi-FI" dirty="0"/>
          </a:p>
          <a:p>
            <a:pPr marL="0" marR="0" lvl="0" indent="0" algn="l" defTabSz="914400" rtl="0" eaLnBrk="1" fontAlgn="auto" latinLnBrk="0" hangingPunct="1">
              <a:lnSpc>
                <a:spcPct val="100000"/>
              </a:lnSpc>
              <a:spcBef>
                <a:spcPct val="0"/>
              </a:spcBef>
              <a:spcAft>
                <a:spcPct val="0"/>
              </a:spcAft>
              <a:buClrTx/>
              <a:buSzTx/>
              <a:buFontTx/>
              <a:buNone/>
              <a:defRPr/>
            </a:pPr>
            <a:r>
              <a:rPr lang="sv-SE" sz="1200" b="0" i="0" u="none" strike="noStrike" dirty="0">
                <a:highlight>
                  <a:srgbClr val="000000">
                    <a:alpha val="0"/>
                  </a:srgbClr>
                </a:highlight>
                <a:latin typeface="Calibri"/>
              </a:rPr>
              <a:t>Motstridiga avläsningar! Miljödepartementets förordning reglerar utformningen av byggnader och STM föreskriver driftsförhållandena. </a:t>
            </a:r>
          </a:p>
          <a:p>
            <a:pPr marL="0" marR="0" lvl="0" indent="0" algn="l" defTabSz="914400" rtl="0" eaLnBrk="1" fontAlgn="auto" latinLnBrk="0" hangingPunct="1">
              <a:lnSpc>
                <a:spcPct val="100000"/>
              </a:lnSpc>
              <a:spcBef>
                <a:spcPct val="0"/>
              </a:spcBef>
              <a:spcAft>
                <a:spcPct val="0"/>
              </a:spcAft>
              <a:buClrTx/>
              <a:buSzTx/>
              <a:buFontTx/>
              <a:buNone/>
              <a:defRPr/>
            </a:pPr>
            <a:endParaRPr lang="fi-FI" baseline="0" dirty="0"/>
          </a:p>
          <a:p>
            <a:pPr marL="0" marR="0" lvl="0" indent="0" algn="l" defTabSz="914400" rtl="0" eaLnBrk="1" fontAlgn="auto" latinLnBrk="0" hangingPunct="1">
              <a:lnSpc>
                <a:spcPct val="100000"/>
              </a:lnSpc>
              <a:spcBef>
                <a:spcPct val="0"/>
              </a:spcBef>
              <a:spcAft>
                <a:spcPct val="0"/>
              </a:spcAft>
              <a:buClrTx/>
              <a:buSzTx/>
              <a:buFontTx/>
              <a:buNone/>
              <a:defRPr/>
            </a:pPr>
            <a:r>
              <a:rPr lang="sv-SE" sz="1200" b="0" i="0" u="none" strike="noStrike" baseline="0" dirty="0">
                <a:highlight>
                  <a:srgbClr val="000000">
                    <a:alpha val="0"/>
                  </a:srgbClr>
                </a:highlight>
                <a:latin typeface="Calibri"/>
              </a:rPr>
              <a:t>Enligt klassificering av inomhusklimatet innehåller god inomhusluft högst cirka 800 ppm koldioxid och tillfredsställande inomhusluft har högst cirka 1000 ppm.</a:t>
            </a:r>
          </a:p>
          <a:p>
            <a:pPr marL="0" marR="0" lvl="0" indent="0" algn="l" defTabSz="914400" rtl="0" eaLnBrk="1" fontAlgn="auto" latinLnBrk="0" hangingPunct="1">
              <a:lnSpc>
                <a:spcPct val="100000"/>
              </a:lnSpc>
              <a:spcBef>
                <a:spcPct val="0"/>
              </a:spcBef>
              <a:spcAft>
                <a:spcPct val="0"/>
              </a:spcAft>
              <a:buClrTx/>
              <a:buSzTx/>
              <a:buFontTx/>
              <a:buNone/>
              <a:defRPr/>
            </a:pPr>
            <a:r>
              <a:rPr lang="sv-SE" sz="1200" b="0" i="0" u="none" strike="noStrike" baseline="0" dirty="0">
                <a:highlight>
                  <a:srgbClr val="000000">
                    <a:alpha val="0"/>
                  </a:srgbClr>
                </a:highlight>
                <a:latin typeface="Calibri"/>
              </a:rPr>
              <a:t>(När den omgivande koldioxidhalten är cirka 450 ppm)</a:t>
            </a:r>
            <a:endParaRPr lang="fi-FI" dirty="0"/>
          </a:p>
          <a:p>
            <a:pPr marL="0" marR="0" lvl="0" indent="0" algn="l" defTabSz="914400" rtl="0" eaLnBrk="1" fontAlgn="auto" latinLnBrk="0" hangingPunct="1">
              <a:lnSpc>
                <a:spcPct val="100000"/>
              </a:lnSpc>
              <a:spcBef>
                <a:spcPct val="0"/>
              </a:spcBef>
              <a:spcAft>
                <a:spcPct val="0"/>
              </a:spcAft>
              <a:buClrTx/>
              <a:buSzTx/>
              <a:buFontTx/>
              <a:buNone/>
              <a:defRPr/>
            </a:pPr>
            <a:endParaRPr lang="fi-FI" sz="1200" dirty="0">
              <a:solidFill>
                <a:srgbClr val="005CA8"/>
              </a:solidFill>
            </a:endParaRPr>
          </a:p>
          <a:p>
            <a:endParaRPr lang="fi-FI" dirty="0">
              <a:highlight>
                <a:srgbClr val="FFFF00"/>
              </a:highlight>
            </a:endParaRPr>
          </a:p>
        </p:txBody>
      </p:sp>
      <p:sp>
        <p:nvSpPr>
          <p:cNvPr id="4" name="Slide Number Placeholder 3"/>
          <p:cNvSpPr>
            <a:spLocks noGrp="1"/>
          </p:cNvSpPr>
          <p:nvPr>
            <p:ph type="sldNum" sz="quarter" idx="10"/>
          </p:nvPr>
        </p:nvSpPr>
        <p:spPr/>
        <p:txBody>
          <a:bodyPr/>
          <a:lstStyle>
            <a:defPPr/>
          </a:lstStyle>
          <a:p>
            <a:fld id="{364B4A2A-B6C3-4423-87B3-B387B0B19062}" type="slidenum">
              <a:rPr lang="fi-FI" smtClean="0"/>
              <a:pPr/>
              <a:t>9</a:t>
            </a:fld>
            <a:endParaRPr lang="fi-FI"/>
          </a:p>
        </p:txBody>
      </p:sp>
    </p:spTree>
    <p:extLst>
      <p:ext uri="{BB962C8B-B14F-4D97-AF65-F5344CB8AC3E}">
        <p14:creationId xmlns:p14="http://schemas.microsoft.com/office/powerpoint/2010/main" val="427659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Ersättningsluft kan komma in genom eldstaden. Om eldstäder används mycket underlättar det problemet.</a:t>
            </a:r>
          </a:p>
          <a:p>
            <a:pPr rtl="0"/>
            <a:r>
              <a:rPr lang="sv-SE" sz="1200" b="0" i="0" u="none" strike="noStrike" baseline="0" dirty="0">
                <a:highlight>
                  <a:srgbClr val="000000">
                    <a:alpha val="0"/>
                  </a:srgbClr>
                </a:highlight>
                <a:latin typeface="Calibri"/>
              </a:rPr>
              <a:t>Tryckförhållanden?</a:t>
            </a:r>
          </a:p>
          <a:p>
            <a:endParaRPr lang="fi-FI" dirty="0"/>
          </a:p>
        </p:txBody>
      </p:sp>
      <p:sp>
        <p:nvSpPr>
          <p:cNvPr id="4" name="Slide Number Placeholder 3"/>
          <p:cNvSpPr>
            <a:spLocks noGrp="1"/>
          </p:cNvSpPr>
          <p:nvPr>
            <p:ph type="sldNum" sz="quarter" idx="10"/>
          </p:nvPr>
        </p:nvSpPr>
        <p:spPr/>
        <p:txBody>
          <a:bodyPr/>
          <a:lstStyle>
            <a:defPPr/>
          </a:lstStyle>
          <a:p>
            <a:fld id="{364B4A2A-B6C3-4423-87B3-B387B0B19062}" type="slidenum">
              <a:rPr lang="fi-FI" smtClean="0"/>
              <a:pPr/>
              <a:t>10</a:t>
            </a:fld>
            <a:endParaRPr lang="fi-FI"/>
          </a:p>
        </p:txBody>
      </p:sp>
    </p:spTree>
    <p:extLst>
      <p:ext uri="{BB962C8B-B14F-4D97-AF65-F5344CB8AC3E}">
        <p14:creationId xmlns:p14="http://schemas.microsoft.com/office/powerpoint/2010/main" val="144869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pPr rtl="0"/>
            <a:r>
              <a:rPr lang="sv-SE" sz="1200" b="0" i="0" u="none" strike="noStrike" dirty="0">
                <a:highlight>
                  <a:srgbClr val="000000">
                    <a:alpha val="0"/>
                  </a:srgbClr>
                </a:highlight>
                <a:latin typeface="Calibri"/>
              </a:rPr>
              <a:t>Miljödepartementets förordning om inomhusklimat och ventilation för den nya byggnaden</a:t>
            </a:r>
          </a:p>
          <a:p>
            <a:pPr rtl="0"/>
            <a:r>
              <a:rPr lang="sv-SE" sz="1200" b="1" i="0" u="none" strike="noStrike" dirty="0">
                <a:highlight>
                  <a:srgbClr val="000000">
                    <a:alpha val="0"/>
                  </a:srgbClr>
                </a:highlight>
                <a:latin typeface="Calibri"/>
              </a:rPr>
              <a:t>21 § Tryck orsakade av luftströmmar och täthet i strukturer</a:t>
            </a:r>
          </a:p>
          <a:p>
            <a:pPr rtl="0"/>
            <a:r>
              <a:rPr lang="sv-SE" sz="1200" b="0" i="0" u="none" strike="noStrike" dirty="0">
                <a:highlight>
                  <a:srgbClr val="000000">
                    <a:alpha val="0"/>
                  </a:srgbClr>
                </a:highlight>
                <a:latin typeface="Calibri"/>
              </a:rPr>
              <a:t>Specialdesignern ska utforma byggnadens yttre och frånluftsflöden på ett sådant sätt att konstruktionerna inte utsätts för långvarig fuktspänning som skadar strukturerna på grund av övertryck eller överföring av föroreningar till inomhusluften på grund av undertryck. Huvuddesignern, specialdesignern och byggnadsdesignern ska i enlighet med sina uppgifter utforma lufttätheten och skorstenskontrollen av byggnadshöljet och interna strukturer för att säkerställa förutsättningarna för ventilation och undvika överföring av föroreningar i strukturer, jordföroreningar och radon till inomhusluft och undvika överföring av fukt till strukturer.</a:t>
            </a:r>
          </a:p>
          <a:p>
            <a:endParaRPr lang="fi-FI" dirty="0"/>
          </a:p>
        </p:txBody>
      </p:sp>
      <p:sp>
        <p:nvSpPr>
          <p:cNvPr id="4" name="Slide Number Placeholder 3"/>
          <p:cNvSpPr>
            <a:spLocks noGrp="1"/>
          </p:cNvSpPr>
          <p:nvPr>
            <p:ph type="sldNum" sz="quarter" idx="10"/>
          </p:nvPr>
        </p:nvSpPr>
        <p:spPr/>
        <p:txBody>
          <a:bodyPr/>
          <a:lstStyle>
            <a:defPPr/>
          </a:lstStyle>
          <a:p>
            <a:fld id="{364B4A2A-B6C3-4423-87B3-B387B0B19062}" type="slidenum">
              <a:rPr lang="fi-FI" smtClean="0"/>
              <a:pPr/>
              <a:t>11</a:t>
            </a:fld>
            <a:endParaRPr lang="fi-FI"/>
          </a:p>
        </p:txBody>
      </p:sp>
    </p:spTree>
    <p:extLst>
      <p:ext uri="{BB962C8B-B14F-4D97-AF65-F5344CB8AC3E}">
        <p14:creationId xmlns:p14="http://schemas.microsoft.com/office/powerpoint/2010/main" val="978459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3" name="Freeform 6"/>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defPPr/>
          </a:lstStyle>
          <a:p>
            <a:endParaRPr lang="fi-FI"/>
          </a:p>
        </p:txBody>
      </p:sp>
      <p:sp>
        <p:nvSpPr>
          <p:cNvPr id="2" name="Title 1"/>
          <p:cNvSpPr>
            <a:spLocks noGrp="1"/>
          </p:cNvSpPr>
          <p:nvPr>
            <p:ph type="ctrTitle"/>
          </p:nvPr>
        </p:nvSpPr>
        <p:spPr>
          <a:xfrm>
            <a:off x="468313" y="3573016"/>
            <a:ext cx="8207375" cy="1656184"/>
          </a:xfrm>
        </p:spPr>
        <p:txBody>
          <a:bodyPr/>
          <a:lstStyle>
            <a:defPPr/>
            <a:lvl1pPr algn="ctr">
              <a:defRPr/>
            </a:lvl1pPr>
          </a:lstStyle>
          <a:p>
            <a:r>
              <a:rPr lang="en-US"/>
              <a:t>Click to edit Master title style</a:t>
            </a:r>
            <a:endParaRPr lang="fi-FI"/>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defPPr/>
          </a:lstStyle>
          <a:p>
            <a:endParaRPr lang="fi-FI"/>
          </a:p>
        </p:txBody>
      </p:sp>
    </p:spTree>
    <p:extLst>
      <p:ext uri="{BB962C8B-B14F-4D97-AF65-F5344CB8AC3E}">
        <p14:creationId xmlns:p14="http://schemas.microsoft.com/office/powerpoint/2010/main" val="143783292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53058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3239937"/>
          </a:xfrm>
        </p:spPr>
        <p:txBody>
          <a:bodyPr/>
          <a:lstStyle>
            <a:defPPr/>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defPPr/>
          </a:lstStyle>
          <a:p>
            <a:r>
              <a:rPr lang="fi-FI" sz="2400" b="1" i="1"/>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defPPr/>
          </a:lstStyle>
          <a:p>
            <a:r>
              <a:rPr lang="fi-FI" sz="2400" b="1" i="1"/>
              <a:t>motiva.fi/buildupskills</a:t>
            </a:r>
          </a:p>
        </p:txBody>
      </p:sp>
    </p:spTree>
    <p:extLst>
      <p:ext uri="{BB962C8B-B14F-4D97-AF65-F5344CB8AC3E}">
        <p14:creationId xmlns:p14="http://schemas.microsoft.com/office/powerpoint/2010/main" val="7338788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defPPr/>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Tree>
    <p:extLst>
      <p:ext uri="{BB962C8B-B14F-4D97-AF65-F5344CB8AC3E}">
        <p14:creationId xmlns:p14="http://schemas.microsoft.com/office/powerpoint/2010/main" val="27668227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defPPr/>
          </a:lstStyle>
          <a:p>
            <a:r>
              <a:rPr lang="en-US"/>
              <a:t>Click to edit Master title style</a:t>
            </a:r>
            <a:endParaRPr lang="fi-FI"/>
          </a:p>
        </p:txBody>
      </p:sp>
      <p:sp>
        <p:nvSpPr>
          <p:cNvPr id="9" name="Sisällön paikkamerkki 8"/>
          <p:cNvSpPr>
            <a:spLocks noGrp="1"/>
          </p:cNvSpPr>
          <p:nvPr>
            <p:ph sz="quarter" idx="11"/>
          </p:nvPr>
        </p:nvSpPr>
        <p:spPr>
          <a:xfrm>
            <a:off x="900114" y="1593850"/>
            <a:ext cx="3707221" cy="4343400"/>
          </a:xfrm>
        </p:spPr>
        <p:txBody>
          <a:bodyPr/>
          <a:lstStyle>
            <a:def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Sisällön paikkamerkki 10"/>
          <p:cNvSpPr>
            <a:spLocks noGrp="1"/>
          </p:cNvSpPr>
          <p:nvPr>
            <p:ph sz="quarter" idx="12"/>
          </p:nvPr>
        </p:nvSpPr>
        <p:spPr>
          <a:xfrm>
            <a:off x="5003801" y="1593850"/>
            <a:ext cx="3708808" cy="4343400"/>
          </a:xfrm>
        </p:spPr>
        <p:txBody>
          <a:bodyPr/>
          <a:lstStyle>
            <a:def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629028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3" name="Freeform 6"/>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defP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a:p>
        </p:txBody>
      </p:sp>
      <p:sp>
        <p:nvSpPr>
          <p:cNvPr id="5" name="Freeform 6">
            <a:extLst>
              <a:ext uri="{FF2B5EF4-FFF2-40B4-BE49-F238E27FC236}">
                <a16:creationId xmlns:a16="http://schemas.microsoft.com/office/drawing/2014/main" id="{5D634A6D-7992-4FEB-A156-FEE099664294}"/>
              </a:ext>
            </a:extLst>
          </p:cNvPr>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defP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endParaRPr lang="fi-FI"/>
          </a:p>
        </p:txBody>
      </p:sp>
      <p:sp>
        <p:nvSpPr>
          <p:cNvPr id="3" name="Content Placeholder 2"/>
          <p:cNvSpPr>
            <a:spLocks noGrp="1"/>
          </p:cNvSpPr>
          <p:nvPr>
            <p:ph idx="1"/>
          </p:nvPr>
        </p:nvSpPr>
        <p:spPr/>
        <p:txBody>
          <a:bodyPr/>
          <a:lstStyle>
            <a:def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0648123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defPPr/>
            </a:lstStyle>
            <a:p>
              <a:endParaRPr lang="fi-FI"/>
            </a:p>
          </p:txBody>
        </p:sp>
        <p:sp>
          <p:nvSpPr>
            <p:cNvPr id="24" name="Freeform 7">
              <a:extLst>
                <a:ext uri="{FF2B5EF4-FFF2-40B4-BE49-F238E27FC236}">
                  <a16:creationId xmlns:a16="http://schemas.microsoft.com/office/drawing/2014/main" id="{35472717-C820-426B-AD8F-7A4ACBA9C829}"/>
                </a:ext>
              </a:extLst>
            </p:cNvPr>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defPPr/>
            </a:lstStyle>
            <a:p>
              <a:endParaRPr lang="fi-FI"/>
            </a:p>
          </p:txBody>
        </p:sp>
        <p:sp>
          <p:nvSpPr>
            <p:cNvPr id="25" name="Freeform 8">
              <a:extLst>
                <a:ext uri="{FF2B5EF4-FFF2-40B4-BE49-F238E27FC236}">
                  <a16:creationId xmlns:a16="http://schemas.microsoft.com/office/drawing/2014/main" id="{0C55BF30-4FCA-4314-8B5A-F466CA0AA6A7}"/>
                </a:ext>
              </a:extLst>
            </p:cNvPr>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defPPr/>
            </a:lstStyle>
            <a:p>
              <a:endParaRPr lang="fi-FI"/>
            </a:p>
          </p:txBody>
        </p:sp>
        <p:sp>
          <p:nvSpPr>
            <p:cNvPr id="26" name="Freeform 9">
              <a:extLst>
                <a:ext uri="{FF2B5EF4-FFF2-40B4-BE49-F238E27FC236}">
                  <a16:creationId xmlns:a16="http://schemas.microsoft.com/office/drawing/2014/main" id="{058FDEC6-DA06-4AF3-AC98-46F1D59ED9D5}"/>
                </a:ext>
              </a:extLst>
            </p:cNvPr>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defP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defPPr/>
            <a:lvl1pPr algn="ctr">
              <a:defRPr sz="4000" b="1" cap="none" baseline="0"/>
            </a:lvl1pPr>
          </a:lstStyle>
          <a:p>
            <a:r>
              <a:rPr lang="en-US"/>
              <a:t>Click to edit Master title style</a:t>
            </a:r>
            <a:endParaRPr lang="fi-FI"/>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5839625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773239"/>
            <a:ext cx="4038600" cy="4032250"/>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037692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defPPr/>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773237"/>
            <a:ext cx="4041775" cy="503238"/>
          </a:xfrm>
        </p:spPr>
        <p:txBody>
          <a:bodyPr anchor="t" anchorCtr="0"/>
          <a:lstStyle>
            <a:defPPr/>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8613750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defPPr/>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1981115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endParaRPr lang="fi-FI"/>
          </a:p>
        </p:txBody>
      </p:sp>
      <p:sp>
        <p:nvSpPr>
          <p:cNvPr id="4" name="Content Placeholder 3"/>
          <p:cNvSpPr>
            <a:spLocks noGrp="1"/>
          </p:cNvSpPr>
          <p:nvPr>
            <p:ph sz="half" idx="2"/>
          </p:nvPr>
        </p:nvSpPr>
        <p:spPr>
          <a:xfrm>
            <a:off x="5580112" y="1773239"/>
            <a:ext cx="3106687" cy="4032250"/>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Picture Placeholder 8"/>
          <p:cNvSpPr>
            <a:spLocks noGrp="1"/>
          </p:cNvSpPr>
          <p:nvPr>
            <p:ph type="pic" sz="quarter" idx="13"/>
          </p:nvPr>
        </p:nvSpPr>
        <p:spPr>
          <a:xfrm>
            <a:off x="468313" y="1773238"/>
            <a:ext cx="4895775" cy="4032250"/>
          </a:xfrm>
        </p:spPr>
        <p:txBody>
          <a:bodyPr/>
          <a:lstStyle>
            <a:defPPr/>
            <a:lvl1pPr marL="0" indent="0">
              <a:buFontTx/>
              <a:buNone/>
              <a:defRPr/>
            </a:lvl1pPr>
          </a:lstStyle>
          <a:p>
            <a:r>
              <a:rPr lang="en-US"/>
              <a:t>Click icon to add picture</a:t>
            </a:r>
            <a:endParaRPr lang="fi-FI"/>
          </a:p>
        </p:txBody>
      </p:sp>
    </p:spTree>
    <p:extLst>
      <p:ext uri="{BB962C8B-B14F-4D97-AF65-F5344CB8AC3E}">
        <p14:creationId xmlns:p14="http://schemas.microsoft.com/office/powerpoint/2010/main" val="6251184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endParaRPr lang="fi-FI"/>
          </a:p>
        </p:txBody>
      </p:sp>
    </p:spTree>
    <p:extLst>
      <p:ext uri="{BB962C8B-B14F-4D97-AF65-F5344CB8AC3E}">
        <p14:creationId xmlns:p14="http://schemas.microsoft.com/office/powerpoint/2010/main" val="10660280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defPPr/>
            </a:lstStyle>
            <a:p>
              <a:endParaRPr lang="fi-FI"/>
            </a:p>
          </p:txBody>
        </p:sp>
        <p:sp>
          <p:nvSpPr>
            <p:cNvPr id="12" name="Freeform 7"/>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defPPr/>
            </a:lstStyle>
            <a:p>
              <a:endParaRPr lang="fi-FI"/>
            </a:p>
          </p:txBody>
        </p:sp>
        <p:sp>
          <p:nvSpPr>
            <p:cNvPr id="13" name="Freeform 8"/>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defPPr/>
            </a:lstStyle>
            <a:p>
              <a:endParaRPr lang="fi-FI"/>
            </a:p>
          </p:txBody>
        </p:sp>
        <p:sp>
          <p:nvSpPr>
            <p:cNvPr id="14" name="Freeform 9"/>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defP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defPPr/>
          </a:lstStyle>
          <a:p>
            <a:r>
              <a:rPr lang="en-US"/>
              <a:t>Click to edit Master title style</a:t>
            </a:r>
            <a:endParaRPr lang="fi-FI"/>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def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
        <p:nvSpPr>
          <p:cNvPr id="16" name="Date Placeholder 3"/>
          <p:cNvSpPr txBox="1"/>
          <p:nvPr userDrawn="1"/>
        </p:nvSpPr>
        <p:spPr>
          <a:xfrm>
            <a:off x="858935" y="6519234"/>
            <a:ext cx="864096" cy="140450"/>
          </a:xfrm>
          <a:prstGeom prst="rect">
            <a:avLst/>
          </a:prstGeom>
        </p:spPr>
        <p:txBody>
          <a:bodyPr vert="horz" lIns="0" tIns="0" rIns="0" bIns="0" rtlCol="0" anchor="ctr">
            <a:no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solidFill>
                  <a:schemeClr val="accent1"/>
                </a:solidFill>
              </a:rPr>
              <a:t>2020</a:t>
            </a:r>
          </a:p>
        </p:txBody>
      </p:sp>
      <p:sp>
        <p:nvSpPr>
          <p:cNvPr id="19" name="Slide Number Placeholder 5"/>
          <p:cNvSpPr txBox="1"/>
          <p:nvPr userDrawn="1"/>
        </p:nvSpPr>
        <p:spPr>
          <a:xfrm>
            <a:off x="499664" y="6516387"/>
            <a:ext cx="359271" cy="143297"/>
          </a:xfrm>
          <a:prstGeom prst="rect">
            <a:avLst/>
          </a:prstGeom>
        </p:spPr>
        <p:txBody>
          <a:bodyPr vert="horz" lIns="0" tIns="0" rIns="0" bIns="0" rtlCol="0" anchor="ctr">
            <a:no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mtClean="0">
                <a:solidFill>
                  <a:schemeClr val="accent1"/>
                </a:solidFill>
              </a:rPr>
              <a:pPr/>
              <a:t>‹#›</a:t>
            </a:fld>
            <a:endParaRPr lang="fi-FI" dirty="0">
              <a:solidFill>
                <a:schemeClr val="accent1"/>
              </a:solidFill>
            </a:endParaRPr>
          </a:p>
        </p:txBody>
      </p:sp>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21.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36.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lammitysvertailu.eneuvonta.f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75FF-6F60-4EB6-87A8-9FD96F05D21A}"/>
              </a:ext>
            </a:extLst>
          </p:cNvPr>
          <p:cNvSpPr>
            <a:spLocks noGrp="1"/>
          </p:cNvSpPr>
          <p:nvPr>
            <p:ph type="ctrTitle"/>
          </p:nvPr>
        </p:nvSpPr>
        <p:spPr/>
        <p:txBody>
          <a:bodyPr>
            <a:noAutofit/>
          </a:bodyPr>
          <a:lstStyle>
            <a:defPPr/>
          </a:lstStyle>
          <a:p>
            <a:pPr rtl="0"/>
            <a:br>
              <a:rPr lang="sv-SE" sz="4000" b="1" i="0" u="none" strike="noStrike" dirty="0">
                <a:highlight>
                  <a:srgbClr val="000000">
                    <a:alpha val="0"/>
                  </a:srgbClr>
                </a:highlight>
                <a:latin typeface="Arial"/>
              </a:rPr>
            </a:br>
            <a:r>
              <a:rPr lang="sv-SE" sz="4000" b="1" i="0" u="none" strike="noStrike" dirty="0">
                <a:highlight>
                  <a:srgbClr val="000000">
                    <a:alpha val="0"/>
                  </a:srgbClr>
                </a:highlight>
                <a:latin typeface="Arial"/>
              </a:rPr>
              <a:t>Energieffektivt underhåll och </a:t>
            </a:r>
            <a:r>
              <a:rPr lang="sv-SE" sz="4000" dirty="0">
                <a:highlight>
                  <a:srgbClr val="000000">
                    <a:alpha val="0"/>
                  </a:srgbClr>
                </a:highlight>
                <a:latin typeface="Arial"/>
              </a:rPr>
              <a:t>justeringar</a:t>
            </a:r>
            <a:r>
              <a:rPr lang="sv-SE" sz="4000" b="1" i="0" u="none" strike="noStrike" dirty="0">
                <a:highlight>
                  <a:srgbClr val="000000">
                    <a:alpha val="0"/>
                  </a:srgbClr>
                </a:highlight>
                <a:latin typeface="Arial"/>
              </a:rPr>
              <a:t> av </a:t>
            </a:r>
            <a:r>
              <a:rPr lang="sv-SE" sz="4000" dirty="0">
                <a:highlight>
                  <a:srgbClr val="000000">
                    <a:alpha val="0"/>
                  </a:srgbClr>
                </a:highlight>
                <a:latin typeface="Arial"/>
              </a:rPr>
              <a:t>husteknik</a:t>
            </a:r>
            <a:endParaRPr lang="fi-FI" sz="2200" dirty="0"/>
          </a:p>
        </p:txBody>
      </p:sp>
    </p:spTree>
    <p:extLst>
      <p:ext uri="{BB962C8B-B14F-4D97-AF65-F5344CB8AC3E}">
        <p14:creationId xmlns:p14="http://schemas.microsoft.com/office/powerpoint/2010/main" val="2481411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57200" y="476250"/>
            <a:ext cx="8229600" cy="576261"/>
          </a:xfrm>
        </p:spPr>
        <p:txBody>
          <a:bodyPr>
            <a:noAutofit/>
          </a:bodyPr>
          <a:lstStyle>
            <a:defPPr/>
          </a:lstStyle>
          <a:p>
            <a:pPr rtl="0"/>
            <a:r>
              <a:rPr lang="sv-SE" sz="3600" b="1" i="0" u="none" strike="noStrike" dirty="0">
                <a:highlight>
                  <a:srgbClr val="000000">
                    <a:alpha val="0"/>
                  </a:srgbClr>
                </a:highlight>
                <a:latin typeface="Arial"/>
              </a:rPr>
              <a:t>Mekanisk avluftning</a:t>
            </a:r>
          </a:p>
        </p:txBody>
      </p:sp>
      <p:sp>
        <p:nvSpPr>
          <p:cNvPr id="2" name="Sisällön paikkamerkki 1"/>
          <p:cNvSpPr>
            <a:spLocks noGrp="1"/>
          </p:cNvSpPr>
          <p:nvPr>
            <p:ph idx="1"/>
          </p:nvPr>
        </p:nvSpPr>
        <p:spPr>
          <a:xfrm>
            <a:off x="468311" y="1169557"/>
            <a:ext cx="4192465" cy="4032250"/>
          </a:xfrm>
        </p:spPr>
        <p:txBody>
          <a:bodyPr>
            <a:noAutofit/>
          </a:bodyPr>
          <a:lstStyle>
            <a:defPPr/>
          </a:lstStyle>
          <a:p>
            <a:pPr rtl="0">
              <a:spcBef>
                <a:spcPts val="0"/>
              </a:spcBef>
            </a:pPr>
            <a:r>
              <a:rPr lang="sv-SE" sz="2200" b="0" i="0" u="none" strike="noStrike" dirty="0">
                <a:highlight>
                  <a:srgbClr val="000000">
                    <a:alpha val="0"/>
                  </a:srgbClr>
                </a:highlight>
                <a:latin typeface="Arial"/>
              </a:rPr>
              <a:t>Vanlig på 1960- och 1990-talet.</a:t>
            </a:r>
          </a:p>
          <a:p>
            <a:pPr rtl="0">
              <a:spcBef>
                <a:spcPts val="0"/>
              </a:spcBef>
            </a:pPr>
            <a:r>
              <a:rPr lang="sv-SE" sz="2200" b="0" i="0" u="none" strike="noStrike" dirty="0">
                <a:highlight>
                  <a:srgbClr val="000000">
                    <a:alpha val="0"/>
                  </a:srgbClr>
                </a:highlight>
                <a:latin typeface="Arial"/>
              </a:rPr>
              <a:t>Luften avlägsnas med fläktar</a:t>
            </a:r>
          </a:p>
          <a:p>
            <a:pPr rtl="0">
              <a:spcBef>
                <a:spcPts val="0"/>
              </a:spcBef>
            </a:pPr>
            <a:r>
              <a:rPr lang="sv-SE" sz="2200" b="0" i="0" u="none" strike="noStrike" dirty="0">
                <a:highlight>
                  <a:srgbClr val="000000">
                    <a:alpha val="0"/>
                  </a:srgbClr>
                </a:highlight>
                <a:latin typeface="Arial"/>
              </a:rPr>
              <a:t>Justering vanligtvis i samband med köksfläkten.</a:t>
            </a:r>
          </a:p>
          <a:p>
            <a:pPr rtl="0">
              <a:spcBef>
                <a:spcPts val="0"/>
              </a:spcBef>
            </a:pPr>
            <a:r>
              <a:rPr lang="sv-SE" sz="2200" b="0" i="0" u="none" strike="noStrike" dirty="0">
                <a:highlight>
                  <a:srgbClr val="000000">
                    <a:alpha val="0"/>
                  </a:srgbClr>
                </a:highlight>
                <a:latin typeface="Arial"/>
              </a:rPr>
              <a:t>Förutsätter tillräckliga ersättnings- och överföringsrutter.</a:t>
            </a:r>
          </a:p>
          <a:p>
            <a:pPr rtl="0">
              <a:spcBef>
                <a:spcPts val="0"/>
              </a:spcBef>
            </a:pPr>
            <a:r>
              <a:rPr lang="sv-SE" sz="2200" b="0" i="0" u="none" strike="noStrike" dirty="0">
                <a:highlight>
                  <a:srgbClr val="000000">
                    <a:alpha val="0"/>
                  </a:srgbClr>
                </a:highlight>
                <a:latin typeface="Arial"/>
              </a:rPr>
              <a:t>Tilltäppning av ventiler på grund av drag är ett vanligt problem.</a:t>
            </a:r>
          </a:p>
          <a:p>
            <a:pPr rtl="0">
              <a:spcBef>
                <a:spcPts val="0"/>
              </a:spcBef>
            </a:pPr>
            <a:r>
              <a:rPr lang="sv-SE" sz="2200" b="0" i="0" u="none" strike="noStrike" dirty="0">
                <a:highlight>
                  <a:srgbClr val="000000">
                    <a:alpha val="0"/>
                  </a:srgbClr>
                </a:highlight>
                <a:latin typeface="Arial"/>
              </a:rPr>
              <a:t>Fläktarnas funktion måste följas.</a:t>
            </a:r>
          </a:p>
          <a:p>
            <a:pPr rtl="0">
              <a:spcBef>
                <a:spcPts val="0"/>
              </a:spcBef>
            </a:pPr>
            <a:r>
              <a:rPr lang="sv-SE" sz="2200" b="0" i="0" u="none" strike="noStrike" dirty="0">
                <a:highlight>
                  <a:srgbClr val="000000">
                    <a:alpha val="0"/>
                  </a:srgbClr>
                </a:highlight>
                <a:latin typeface="Arial"/>
              </a:rPr>
              <a:t>Ventilerna bör rengöras regelbundet. </a:t>
            </a:r>
          </a:p>
          <a:p>
            <a:endParaRPr lang="fi-FI" dirty="0"/>
          </a:p>
        </p:txBody>
      </p:sp>
      <p:pic>
        <p:nvPicPr>
          <p:cNvPr id="6" name="Kuva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3112" y="1940766"/>
            <a:ext cx="4103688" cy="3421733"/>
          </a:xfrm>
          <a:prstGeom prst="rect">
            <a:avLst/>
          </a:prstGeom>
        </p:spPr>
      </p:pic>
      <p:sp>
        <p:nvSpPr>
          <p:cNvPr id="4" name="Tekstiruutu 3"/>
          <p:cNvSpPr txBox="1"/>
          <p:nvPr/>
        </p:nvSpPr>
        <p:spPr>
          <a:xfrm>
            <a:off x="7195190" y="5599948"/>
            <a:ext cx="1542410" cy="246221"/>
          </a:xfrm>
          <a:prstGeom prst="rect">
            <a:avLst/>
          </a:prstGeom>
          <a:noFill/>
        </p:spPr>
        <p:txBody>
          <a:bodyPr wrap="none" rtlCol="0">
            <a:noAutofit/>
          </a:bodyPr>
          <a:lstStyle>
            <a:defPPr/>
          </a:lstStyle>
          <a:p>
            <a:pPr rtl="0"/>
            <a:r>
              <a:rPr lang="sv-SE" sz="1000" b="0" i="0" u="none" strike="noStrike">
                <a:solidFill>
                  <a:srgbClr val="000000"/>
                </a:solidFill>
                <a:highlight>
                  <a:srgbClr val="000000">
                    <a:alpha val="0"/>
                  </a:srgbClr>
                </a:highlight>
                <a:latin typeface="Arial"/>
              </a:rPr>
              <a:t>(Bild inneluftförening)</a:t>
            </a:r>
          </a:p>
        </p:txBody>
      </p:sp>
    </p:spTree>
    <p:extLst>
      <p:ext uri="{BB962C8B-B14F-4D97-AF65-F5344CB8AC3E}">
        <p14:creationId xmlns:p14="http://schemas.microsoft.com/office/powerpoint/2010/main" val="28933646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Autofit/>
          </a:bodyPr>
          <a:lstStyle>
            <a:defPPr/>
          </a:lstStyle>
          <a:p>
            <a:pPr rtl="0"/>
            <a:r>
              <a:rPr lang="sv-SE" sz="3600" b="1" i="0" u="none" strike="noStrike" dirty="0">
                <a:highlight>
                  <a:srgbClr val="000000">
                    <a:alpha val="0"/>
                  </a:srgbClr>
                </a:highlight>
                <a:latin typeface="Arial"/>
              </a:rPr>
              <a:t>Mekanisk tillförsel och frånluftsventilation</a:t>
            </a:r>
          </a:p>
        </p:txBody>
      </p:sp>
      <p:sp>
        <p:nvSpPr>
          <p:cNvPr id="2" name="Sisällön paikkamerkki 1"/>
          <p:cNvSpPr>
            <a:spLocks noGrp="1"/>
          </p:cNvSpPr>
          <p:nvPr>
            <p:ph idx="1"/>
          </p:nvPr>
        </p:nvSpPr>
        <p:spPr>
          <a:xfrm>
            <a:off x="457199" y="1773239"/>
            <a:ext cx="4114801" cy="4194424"/>
          </a:xfrm>
        </p:spPr>
        <p:txBody>
          <a:bodyPr>
            <a:noAutofit/>
          </a:bodyPr>
          <a:lstStyle>
            <a:defPPr/>
          </a:lstStyle>
          <a:p>
            <a:pPr rtl="0">
              <a:spcBef>
                <a:spcPts val="0"/>
              </a:spcBef>
            </a:pPr>
            <a:r>
              <a:rPr lang="sv-SE" sz="1800" b="0" i="0" u="none" strike="noStrike" dirty="0">
                <a:highlight>
                  <a:srgbClr val="000000">
                    <a:alpha val="0"/>
                  </a:srgbClr>
                </a:highlight>
                <a:latin typeface="Arial"/>
              </a:rPr>
              <a:t>Luft förs in och ut med fläktar.</a:t>
            </a:r>
          </a:p>
          <a:p>
            <a:pPr rtl="0">
              <a:spcBef>
                <a:spcPts val="0"/>
              </a:spcBef>
            </a:pPr>
            <a:r>
              <a:rPr lang="sv-SE" sz="1800" b="0" i="0" u="none" strike="noStrike" dirty="0">
                <a:highlight>
                  <a:srgbClr val="000000">
                    <a:alpha val="0"/>
                  </a:srgbClr>
                </a:highlight>
                <a:latin typeface="Arial"/>
              </a:rPr>
              <a:t>Det måste justeras noggrant, vädret påverkar inte ventilationen.</a:t>
            </a:r>
          </a:p>
          <a:p>
            <a:pPr rtl="0">
              <a:spcBef>
                <a:spcPts val="0"/>
              </a:spcBef>
            </a:pPr>
            <a:r>
              <a:rPr lang="sv-SE" sz="1800" b="0" i="0" u="none" strike="noStrike" dirty="0">
                <a:highlight>
                  <a:srgbClr val="000000">
                    <a:alpha val="0"/>
                  </a:srgbClr>
                </a:highlight>
                <a:latin typeface="Arial"/>
              </a:rPr>
              <a:t>Tilluften filtreras och förvärms vid behov.</a:t>
            </a:r>
          </a:p>
          <a:p>
            <a:pPr rtl="0">
              <a:spcBef>
                <a:spcPts val="0"/>
              </a:spcBef>
            </a:pPr>
            <a:r>
              <a:rPr lang="sv-SE" sz="1800" b="0" i="0" u="none" strike="noStrike" dirty="0">
                <a:highlight>
                  <a:srgbClr val="000000">
                    <a:alpha val="0"/>
                  </a:srgbClr>
                </a:highlight>
                <a:latin typeface="Arial"/>
              </a:rPr>
              <a:t>Värmeåtervinning returnerar energi från frånluften tillbaka till byggnaden.</a:t>
            </a:r>
          </a:p>
          <a:p>
            <a:pPr rtl="0">
              <a:spcBef>
                <a:spcPts val="0"/>
              </a:spcBef>
            </a:pPr>
            <a:r>
              <a:rPr lang="sv-SE" sz="1800" b="0" i="0" u="none" strike="noStrike" dirty="0">
                <a:highlight>
                  <a:srgbClr val="000000">
                    <a:alpha val="0"/>
                  </a:srgbClr>
                </a:highlight>
                <a:latin typeface="Arial"/>
              </a:rPr>
              <a:t>Byggnaderna planerades tidigare att ha en aning undertryck. Numera strävar man efter balans. </a:t>
            </a:r>
          </a:p>
          <a:p>
            <a:pPr rtl="0">
              <a:spcBef>
                <a:spcPts val="0"/>
              </a:spcBef>
            </a:pPr>
            <a:r>
              <a:rPr lang="sv-SE" sz="1800" b="0" i="0" u="none" strike="noStrike" dirty="0">
                <a:highlight>
                  <a:srgbClr val="000000">
                    <a:alpha val="0"/>
                  </a:srgbClr>
                </a:highlight>
                <a:latin typeface="Arial"/>
              </a:rPr>
              <a:t>Byggnadens mantel skall vara tät. </a:t>
            </a:r>
          </a:p>
          <a:p>
            <a:pPr rtl="0">
              <a:spcBef>
                <a:spcPts val="0"/>
              </a:spcBef>
            </a:pPr>
            <a:r>
              <a:rPr lang="sv-SE" sz="1800" b="0" i="0" u="none" strike="noStrike" dirty="0">
                <a:highlight>
                  <a:srgbClr val="000000">
                    <a:alpha val="0"/>
                  </a:srgbClr>
                </a:highlight>
                <a:latin typeface="Arial"/>
              </a:rPr>
              <a:t>I äldre byggnader kan överdrivet undertryck absorbera mikrober i inomhusluften.</a:t>
            </a:r>
          </a:p>
          <a:p>
            <a:pPr>
              <a:spcBef>
                <a:spcPts val="0"/>
              </a:spcBef>
            </a:pPr>
            <a:endParaRPr lang="fi-FI" sz="1800" dirty="0"/>
          </a:p>
          <a:p>
            <a:endParaRPr lang="fi-FI" dirty="0"/>
          </a:p>
        </p:txBody>
      </p:sp>
      <p:pic>
        <p:nvPicPr>
          <p:cNvPr id="5" name="Kuva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1" y="1822000"/>
            <a:ext cx="4114800" cy="3651864"/>
          </a:xfrm>
          <a:prstGeom prst="rect">
            <a:avLst/>
          </a:prstGeom>
        </p:spPr>
      </p:pic>
      <p:sp>
        <p:nvSpPr>
          <p:cNvPr id="7" name="Tekstiruutu 6"/>
          <p:cNvSpPr txBox="1"/>
          <p:nvPr/>
        </p:nvSpPr>
        <p:spPr>
          <a:xfrm>
            <a:off x="7164288" y="5557589"/>
            <a:ext cx="1542410" cy="246221"/>
          </a:xfrm>
          <a:prstGeom prst="rect">
            <a:avLst/>
          </a:prstGeom>
          <a:noFill/>
        </p:spPr>
        <p:txBody>
          <a:bodyPr wrap="none" rtlCol="0">
            <a:noAutofit/>
          </a:bodyPr>
          <a:lstStyle>
            <a:defPPr/>
          </a:lstStyle>
          <a:p>
            <a:pPr rtl="0"/>
            <a:r>
              <a:rPr lang="sv-SE" sz="1000" b="0" i="0" u="none" strike="noStrike">
                <a:solidFill>
                  <a:srgbClr val="000000"/>
                </a:solidFill>
                <a:highlight>
                  <a:srgbClr val="000000">
                    <a:alpha val="0"/>
                  </a:srgbClr>
                </a:highlight>
                <a:latin typeface="Arial"/>
              </a:rPr>
              <a:t>(Bild inneluftförening)</a:t>
            </a:r>
          </a:p>
        </p:txBody>
      </p:sp>
    </p:spTree>
    <p:extLst>
      <p:ext uri="{BB962C8B-B14F-4D97-AF65-F5344CB8AC3E}">
        <p14:creationId xmlns:p14="http://schemas.microsoft.com/office/powerpoint/2010/main" val="17858402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807502"/>
          </a:xfrm>
        </p:spPr>
        <p:txBody>
          <a:bodyPr>
            <a:noAutofit/>
          </a:bodyPr>
          <a:lstStyle>
            <a:defPPr/>
          </a:lstStyle>
          <a:p>
            <a:pPr rtl="0"/>
            <a:r>
              <a:rPr lang="sv-SE" sz="3600" b="1" i="0" u="none" strike="noStrike" dirty="0">
                <a:highlight>
                  <a:srgbClr val="000000">
                    <a:alpha val="0"/>
                  </a:srgbClr>
                </a:highlight>
                <a:latin typeface="Arial"/>
              </a:rPr>
              <a:t>Värmeåtervinning (VÅV)</a:t>
            </a:r>
          </a:p>
        </p:txBody>
      </p:sp>
      <p:sp>
        <p:nvSpPr>
          <p:cNvPr id="3" name="Content Placeholder 2"/>
          <p:cNvSpPr>
            <a:spLocks noGrp="1"/>
          </p:cNvSpPr>
          <p:nvPr>
            <p:ph idx="1"/>
          </p:nvPr>
        </p:nvSpPr>
        <p:spPr/>
        <p:txBody>
          <a:bodyPr>
            <a:noAutofit/>
          </a:bodyPr>
          <a:lstStyle>
            <a:defPPr/>
          </a:lstStyle>
          <a:p>
            <a:pPr rtl="0"/>
            <a:r>
              <a:rPr lang="sv-SE" sz="2000" b="0" i="0" u="none" strike="noStrike" dirty="0">
                <a:highlight>
                  <a:srgbClr val="000000">
                    <a:alpha val="0"/>
                  </a:srgbClr>
                </a:highlight>
                <a:latin typeface="Arial"/>
              </a:rPr>
              <a:t>En betydande del av energin kan återvinnas från frånluften med hjälp av värmeväxlare. </a:t>
            </a:r>
          </a:p>
          <a:p>
            <a:pPr rtl="0"/>
            <a:r>
              <a:rPr lang="sv-SE" sz="2000" b="0" i="0" u="none" strike="noStrike" dirty="0">
                <a:highlight>
                  <a:srgbClr val="000000">
                    <a:alpha val="0"/>
                  </a:srgbClr>
                </a:highlight>
                <a:latin typeface="Arial"/>
              </a:rPr>
              <a:t>Frånluftsvärme används för att värma tilluften eller för att överföra värme till hushållsvatten, till exempel med en frånluftsvärmepump.</a:t>
            </a:r>
          </a:p>
          <a:p>
            <a:pPr rtl="0"/>
            <a:r>
              <a:rPr lang="sv-SE" sz="2000" b="0" i="0" u="none" strike="noStrike" dirty="0">
                <a:highlight>
                  <a:srgbClr val="000000">
                    <a:alpha val="0"/>
                  </a:srgbClr>
                </a:highlight>
                <a:latin typeface="Arial"/>
              </a:rPr>
              <a:t>Värmeåtervinning kräver att byggnaden är lufttät.</a:t>
            </a:r>
          </a:p>
          <a:p>
            <a:pPr rtl="0"/>
            <a:r>
              <a:rPr lang="sv-SE" sz="2000" b="0" i="0" u="none" strike="noStrike" dirty="0">
                <a:highlight>
                  <a:srgbClr val="000000">
                    <a:alpha val="0"/>
                  </a:srgbClr>
                </a:highlight>
                <a:latin typeface="Arial"/>
              </a:rPr>
              <a:t>Den årliga effektiviteten för modern värmeåtervinningsutrustning är cirka 70 %.</a:t>
            </a:r>
            <a:endParaRPr lang="fi-FI" dirty="0"/>
          </a:p>
          <a:p>
            <a:endParaRPr lang="fi-FI" dirty="0"/>
          </a:p>
        </p:txBody>
      </p:sp>
      <p:sp>
        <p:nvSpPr>
          <p:cNvPr id="4" name="TextBox 3"/>
          <p:cNvSpPr txBox="1"/>
          <p:nvPr/>
        </p:nvSpPr>
        <p:spPr>
          <a:xfrm>
            <a:off x="4534356" y="5851109"/>
            <a:ext cx="1217561" cy="246221"/>
          </a:xfrm>
          <a:prstGeom prst="rect">
            <a:avLst/>
          </a:prstGeom>
          <a:noFill/>
        </p:spPr>
        <p:txBody>
          <a:bodyPr wrap="square" rtlCol="0">
            <a:noAutofit/>
          </a:bodyPr>
          <a:lstStyle>
            <a:defPPr/>
          </a:lstStyle>
          <a:p>
            <a:pPr rtl="0"/>
            <a:r>
              <a:rPr lang="sv-SE" sz="1000" b="0" i="0" u="none" strike="noStrike">
                <a:solidFill>
                  <a:srgbClr val="000000"/>
                </a:solidFill>
                <a:highlight>
                  <a:srgbClr val="000000">
                    <a:alpha val="0"/>
                  </a:srgbClr>
                </a:highlight>
                <a:latin typeface="Arial"/>
              </a:rPr>
              <a:t>(www.eksergia.fi)</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46127" y="4285201"/>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a:extLst>
              <a:ext uri="{FF2B5EF4-FFF2-40B4-BE49-F238E27FC236}">
                <a16:creationId xmlns:a16="http://schemas.microsoft.com/office/drawing/2014/main" id="{F7C8EF16-DA2A-4C1C-839C-DB2068CB2F9E}"/>
              </a:ext>
            </a:extLst>
          </p:cNvPr>
          <p:cNvGrpSpPr/>
          <p:nvPr/>
        </p:nvGrpSpPr>
        <p:grpSpPr>
          <a:xfrm>
            <a:off x="4572000" y="4015229"/>
            <a:ext cx="3883166" cy="1854760"/>
            <a:chOff x="3932671" y="4074012"/>
            <a:chExt cx="3883166" cy="185476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426682" y="4395247"/>
              <a:ext cx="28575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40038" y="4617379"/>
              <a:ext cx="575799" cy="369332"/>
            </a:xfrm>
            <a:prstGeom prst="rect">
              <a:avLst/>
            </a:prstGeom>
            <a:noFill/>
          </p:spPr>
          <p:txBody>
            <a:bodyPr wrap="none" rtlCol="0">
              <a:noAutofit/>
            </a:bodyPr>
            <a:lstStyle>
              <a:defPPr/>
            </a:lstStyle>
            <a:p>
              <a:pPr rtl="0"/>
              <a:r>
                <a:rPr lang="sv-SE" sz="1800" b="0" i="0" u="none" strike="noStrike">
                  <a:highlight>
                    <a:srgbClr val="000000">
                      <a:alpha val="0"/>
                    </a:srgbClr>
                  </a:highlight>
                  <a:latin typeface="Arial"/>
                </a:rPr>
                <a:t>+22</a:t>
              </a:r>
            </a:p>
          </p:txBody>
        </p:sp>
        <p:sp>
          <p:nvSpPr>
            <p:cNvPr id="10" name="TextBox 9"/>
            <p:cNvSpPr txBox="1"/>
            <p:nvPr/>
          </p:nvSpPr>
          <p:spPr>
            <a:xfrm>
              <a:off x="3932671" y="5540560"/>
              <a:ext cx="575799" cy="369332"/>
            </a:xfrm>
            <a:prstGeom prst="rect">
              <a:avLst/>
            </a:prstGeom>
            <a:noFill/>
          </p:spPr>
          <p:txBody>
            <a:bodyPr wrap="none" rtlCol="0">
              <a:noAutofit/>
            </a:bodyPr>
            <a:lstStyle>
              <a:defPPr/>
            </a:lstStyle>
            <a:p>
              <a:pPr rtl="0"/>
              <a:r>
                <a:rPr lang="sv-SE" sz="1800" b="0" i="0" u="none" strike="noStrike">
                  <a:highlight>
                    <a:srgbClr val="000000">
                      <a:alpha val="0"/>
                    </a:srgbClr>
                  </a:highlight>
                  <a:latin typeface="Arial"/>
                </a:rPr>
                <a:t>+12</a:t>
              </a:r>
            </a:p>
          </p:txBody>
        </p:sp>
        <p:sp>
          <p:nvSpPr>
            <p:cNvPr id="11" name="TextBox 10"/>
            <p:cNvSpPr txBox="1"/>
            <p:nvPr/>
          </p:nvSpPr>
          <p:spPr>
            <a:xfrm>
              <a:off x="4080120" y="4654682"/>
              <a:ext cx="389850" cy="369332"/>
            </a:xfrm>
            <a:prstGeom prst="rect">
              <a:avLst/>
            </a:prstGeom>
            <a:noFill/>
          </p:spPr>
          <p:txBody>
            <a:bodyPr wrap="none" rtlCol="0">
              <a:noAutofit/>
            </a:bodyPr>
            <a:lstStyle>
              <a:defPPr/>
            </a:lstStyle>
            <a:p>
              <a:pPr rtl="0"/>
              <a:r>
                <a:rPr lang="sv-SE" sz="1800" b="0" i="0" u="none" strike="noStrike">
                  <a:highlight>
                    <a:srgbClr val="000000">
                      <a:alpha val="0"/>
                    </a:srgbClr>
                  </a:highlight>
                  <a:latin typeface="Arial"/>
                </a:rPr>
                <a:t>-5</a:t>
              </a:r>
            </a:p>
          </p:txBody>
        </p:sp>
        <p:sp>
          <p:nvSpPr>
            <p:cNvPr id="12" name="TextBox 11"/>
            <p:cNvSpPr txBox="1"/>
            <p:nvPr/>
          </p:nvSpPr>
          <p:spPr>
            <a:xfrm>
              <a:off x="7240038" y="5540560"/>
              <a:ext cx="575799" cy="369332"/>
            </a:xfrm>
            <a:prstGeom prst="rect">
              <a:avLst/>
            </a:prstGeom>
            <a:noFill/>
          </p:spPr>
          <p:txBody>
            <a:bodyPr wrap="none" rtlCol="0">
              <a:noAutofit/>
            </a:bodyPr>
            <a:lstStyle>
              <a:defPPr/>
            </a:lstStyle>
            <a:p>
              <a:pPr rtl="0"/>
              <a:r>
                <a:rPr lang="sv-SE" sz="1800" b="0" i="0" u="none" strike="noStrike">
                  <a:highlight>
                    <a:srgbClr val="000000">
                      <a:alpha val="0"/>
                    </a:srgbClr>
                  </a:highlight>
                  <a:latin typeface="Arial"/>
                </a:rPr>
                <a:t>+13</a:t>
              </a:r>
            </a:p>
          </p:txBody>
        </p:sp>
        <p:sp>
          <p:nvSpPr>
            <p:cNvPr id="6" name="Tekstiruutu 5"/>
            <p:cNvSpPr txBox="1"/>
            <p:nvPr/>
          </p:nvSpPr>
          <p:spPr>
            <a:xfrm>
              <a:off x="5163998" y="4074012"/>
              <a:ext cx="1184940" cy="369332"/>
            </a:xfrm>
            <a:prstGeom prst="rect">
              <a:avLst/>
            </a:prstGeom>
            <a:noFill/>
          </p:spPr>
          <p:txBody>
            <a:bodyPr wrap="none" rtlCol="0">
              <a:noAutofit/>
            </a:bodyPr>
            <a:lstStyle>
              <a:defPPr/>
            </a:lstStyle>
            <a:p>
              <a:pPr rtl="0"/>
              <a:r>
                <a:rPr lang="sv-SE" sz="1800" b="0" i="0" u="none" strike="noStrike">
                  <a:highlight>
                    <a:srgbClr val="000000">
                      <a:alpha val="0"/>
                    </a:srgbClr>
                  </a:highlight>
                  <a:latin typeface="Arial"/>
                </a:rPr>
                <a:t>Exempel</a:t>
              </a:r>
            </a:p>
          </p:txBody>
        </p:sp>
      </p:grpSp>
      <p:sp>
        <p:nvSpPr>
          <p:cNvPr id="7" name="Tekstiruutu 6"/>
          <p:cNvSpPr txBox="1"/>
          <p:nvPr/>
        </p:nvSpPr>
        <p:spPr>
          <a:xfrm>
            <a:off x="2723358" y="5869989"/>
            <a:ext cx="1399118" cy="246221"/>
          </a:xfrm>
          <a:prstGeom prst="rect">
            <a:avLst/>
          </a:prstGeom>
          <a:noFill/>
        </p:spPr>
        <p:txBody>
          <a:bodyPr wrap="square" rtlCol="0">
            <a:noAutofit/>
          </a:bodyPr>
          <a:lstStyle>
            <a:defPPr/>
          </a:lstStyle>
          <a:p>
            <a:pPr rtl="0"/>
            <a:r>
              <a:rPr lang="sv-SE" sz="1000" b="0" i="0" u="none" strike="noStrike">
                <a:solidFill>
                  <a:srgbClr val="000000"/>
                </a:solidFill>
                <a:highlight>
                  <a:srgbClr val="000000">
                    <a:alpha val="0"/>
                  </a:srgbClr>
                </a:highlight>
                <a:latin typeface="Arial"/>
              </a:rPr>
              <a:t>(www.eksergia.fi)</a:t>
            </a:r>
          </a:p>
        </p:txBody>
      </p:sp>
    </p:spTree>
    <p:extLst>
      <p:ext uri="{BB962C8B-B14F-4D97-AF65-F5344CB8AC3E}">
        <p14:creationId xmlns:p14="http://schemas.microsoft.com/office/powerpoint/2010/main" val="2384143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defPPr/>
          </a:lstStyle>
          <a:p>
            <a:pPr rtl="0"/>
            <a:br>
              <a:rPr lang="sv-SE" sz="4000" b="1" i="0" u="none" strike="noStrike" dirty="0">
                <a:highlight>
                  <a:srgbClr val="000000">
                    <a:alpha val="0"/>
                  </a:srgbClr>
                </a:highlight>
                <a:latin typeface="Arial"/>
              </a:rPr>
            </a:br>
            <a:r>
              <a:rPr lang="sv-SE" sz="4000" b="1" i="0" u="none" strike="noStrike" dirty="0">
                <a:highlight>
                  <a:srgbClr val="000000">
                    <a:alpha val="0"/>
                  </a:srgbClr>
                </a:highlight>
                <a:latin typeface="Arial"/>
              </a:rPr>
              <a:t>Uppvärmning</a:t>
            </a:r>
          </a:p>
        </p:txBody>
      </p:sp>
    </p:spTree>
    <p:extLst>
      <p:ext uri="{BB962C8B-B14F-4D97-AF65-F5344CB8AC3E}">
        <p14:creationId xmlns:p14="http://schemas.microsoft.com/office/powerpoint/2010/main" val="5162521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defPPr/>
          </a:lstStyle>
          <a:p>
            <a:pPr rtl="0"/>
            <a:r>
              <a:rPr lang="sv-SE" sz="3600" b="1" i="0" u="none" strike="noStrike" dirty="0">
                <a:highlight>
                  <a:srgbClr val="000000">
                    <a:alpha val="0"/>
                  </a:srgbClr>
                </a:highlight>
                <a:latin typeface="Arial"/>
              </a:rPr>
              <a:t>Metod för värmeproduktion</a:t>
            </a:r>
            <a:br>
              <a:rPr lang="sv-SE" sz="3600" b="1" i="0" u="none" strike="noStrike" dirty="0">
                <a:highlight>
                  <a:srgbClr val="000000">
                    <a:alpha val="0"/>
                  </a:srgbClr>
                </a:highlight>
                <a:latin typeface="Arial"/>
              </a:rPr>
            </a:br>
            <a:r>
              <a:rPr lang="sv-SE" sz="2500" b="1" i="0" u="none" strike="noStrike" dirty="0">
                <a:highlight>
                  <a:srgbClr val="000000">
                    <a:alpha val="0"/>
                  </a:srgbClr>
                </a:highlight>
                <a:latin typeface="Arial"/>
              </a:rPr>
              <a:t>Förnybara energikällor och hybridsystem blir allt vanligare</a:t>
            </a:r>
            <a:br>
              <a:rPr lang="sv-SE" sz="2700" b="1" i="0" u="none" strike="noStrike" dirty="0">
                <a:highlight>
                  <a:srgbClr val="000000">
                    <a:alpha val="0"/>
                  </a:srgbClr>
                </a:highlight>
                <a:latin typeface="Arial"/>
              </a:rPr>
            </a:br>
            <a:endParaRPr lang="fi-FI" sz="2700" dirty="0"/>
          </a:p>
        </p:txBody>
      </p:sp>
      <p:sp>
        <p:nvSpPr>
          <p:cNvPr id="3" name="Content Placeholder 2"/>
          <p:cNvSpPr>
            <a:spLocks noGrp="1"/>
          </p:cNvSpPr>
          <p:nvPr>
            <p:ph idx="1"/>
          </p:nvPr>
        </p:nvSpPr>
        <p:spPr/>
        <p:txBody>
          <a:bodyPr>
            <a:noAutofit/>
          </a:bodyPr>
          <a:lstStyle>
            <a:defPPr/>
          </a:lstStyle>
          <a:p>
            <a:endParaRPr lang="fi-FI"/>
          </a:p>
          <a:p>
            <a:pPr marL="0" indent="0">
              <a:buNone/>
            </a:pPr>
            <a:r>
              <a:rPr lang="fi-FI"/>
              <a:t>	</a:t>
            </a:r>
          </a:p>
          <a:p>
            <a:endParaRPr lang="fi-FI"/>
          </a:p>
          <a:p>
            <a:endParaRPr lang="fi-FI"/>
          </a:p>
          <a:p>
            <a:endParaRPr lang="fi-FI"/>
          </a:p>
        </p:txBody>
      </p:sp>
      <p:pic>
        <p:nvPicPr>
          <p:cNvPr id="3074" name="Picture 2" descr="S:\91204_BEEP\Valokuvat\Kuvat Kuopas\WP_000371.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57200" y="1645677"/>
            <a:ext cx="2278101" cy="221311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91204_BEEP\Valokuvat\Kuvat Kuopas\WP_000353.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57200" y="3964098"/>
            <a:ext cx="4053672" cy="19320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91204_BEEP\Valokuvat\Kuvat Kuopas\IMG_4099.JP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138455" y="1636136"/>
            <a:ext cx="3269338" cy="21795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91204_BEEP\Valokuvat\Finbuild 2014\PA010004.JPG"/>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6810947" y="1645677"/>
            <a:ext cx="1875853" cy="21700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91204_BEEP\Valokuvat\Kuvat Kuopas\IMG_3969.JPG"/>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4633129" y="3943257"/>
            <a:ext cx="4029352" cy="194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937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35458"/>
          </a:xfrm>
        </p:spPr>
        <p:txBody>
          <a:bodyPr>
            <a:noAutofit/>
          </a:bodyPr>
          <a:lstStyle>
            <a:defPPr/>
          </a:lstStyle>
          <a:p>
            <a:pPr rtl="0"/>
            <a:r>
              <a:rPr lang="sv-SE" sz="3600" b="1" i="0" u="none" strike="noStrike" dirty="0">
                <a:highlight>
                  <a:srgbClr val="000000">
                    <a:alpha val="0"/>
                  </a:srgbClr>
                </a:highlight>
                <a:latin typeface="Arial"/>
              </a:rPr>
              <a:t>Värmepumpar</a:t>
            </a:r>
          </a:p>
        </p:txBody>
      </p:sp>
      <p:sp>
        <p:nvSpPr>
          <p:cNvPr id="3" name="Content Placeholder 2"/>
          <p:cNvSpPr>
            <a:spLocks noGrp="1"/>
          </p:cNvSpPr>
          <p:nvPr>
            <p:ph idx="1"/>
          </p:nvPr>
        </p:nvSpPr>
        <p:spPr/>
        <p:txBody>
          <a:bodyPr>
            <a:noAutofit/>
          </a:bodyPr>
          <a:lstStyle>
            <a:defPPr/>
          </a:lstStyle>
          <a:p>
            <a:pPr lvl="2"/>
            <a:endParaRPr lang="fi-FI"/>
          </a:p>
          <a:p>
            <a:pPr lvl="2"/>
            <a:endParaRPr lang="fi-FI"/>
          </a:p>
          <a:p>
            <a:pPr lvl="1"/>
            <a:endParaRPr lang="fi-FI"/>
          </a:p>
          <a:p>
            <a:pPr lvl="1"/>
            <a:endParaRPr lang="fi-FI"/>
          </a:p>
        </p:txBody>
      </p:sp>
      <p:sp>
        <p:nvSpPr>
          <p:cNvPr id="4" name="Tekstiruutu 3"/>
          <p:cNvSpPr txBox="1"/>
          <p:nvPr/>
        </p:nvSpPr>
        <p:spPr>
          <a:xfrm>
            <a:off x="468313" y="1450262"/>
            <a:ext cx="8207376" cy="5016758"/>
          </a:xfrm>
          <a:prstGeom prst="rect">
            <a:avLst/>
          </a:prstGeom>
          <a:noFill/>
        </p:spPr>
        <p:txBody>
          <a:bodyPr wrap="square" rtlCol="0">
            <a:noAutofit/>
          </a:bodyPr>
          <a:lstStyle>
            <a:defPPr/>
          </a:lstStyle>
          <a:p>
            <a:pPr marL="285750" indent="-285750" rtl="0">
              <a:buFont typeface="Arial" pitchFamily="34" charset="0"/>
              <a:buChar char="•"/>
            </a:pPr>
            <a:r>
              <a:rPr lang="sv-SE" sz="2000" b="0" i="0" u="none" strike="noStrike" dirty="0">
                <a:highlight>
                  <a:srgbClr val="000000">
                    <a:alpha val="0"/>
                  </a:srgbClr>
                </a:highlight>
                <a:latin typeface="Arial"/>
              </a:rPr>
              <a:t>År 2019 hade cirka 700 000 luftvärmepumpar installerats i Finland och de producerar 7 TWh energi per år.</a:t>
            </a:r>
          </a:p>
          <a:p>
            <a:pPr marL="285750" indent="-285750" rtl="0">
              <a:buFont typeface="Arial" pitchFamily="34" charset="0"/>
              <a:buChar char="•"/>
            </a:pPr>
            <a:r>
              <a:rPr lang="sv-SE" sz="2000" b="0" i="0" u="none" strike="noStrike" dirty="0">
                <a:highlight>
                  <a:srgbClr val="000000">
                    <a:alpha val="0"/>
                  </a:srgbClr>
                </a:highlight>
                <a:latin typeface="Arial"/>
              </a:rPr>
              <a:t>Cirka 160 000 oljepannor och cirka 450 000 direkta elektriska värmesystem används i bostadshus. Värmepumpar är väl lämpade för att ersätta eller byta ut dem.</a:t>
            </a:r>
          </a:p>
          <a:p>
            <a:pPr marL="285750" indent="-285750" rtl="0">
              <a:buFont typeface="Arial" pitchFamily="34" charset="0"/>
              <a:buChar char="•"/>
            </a:pPr>
            <a:r>
              <a:rPr lang="sv-SE" sz="2000" b="0" i="0" u="none" strike="noStrike" dirty="0">
                <a:highlight>
                  <a:srgbClr val="000000">
                    <a:alpha val="0"/>
                  </a:srgbClr>
                </a:highlight>
                <a:latin typeface="Arial"/>
              </a:rPr>
              <a:t>Det finns nästan 50 000 frånluftssystem i flerbostadshus.</a:t>
            </a:r>
          </a:p>
          <a:p>
            <a:pPr marL="742950" lvl="1" indent="-285750" rtl="0">
              <a:buFont typeface="Arial" pitchFamily="34" charset="0"/>
              <a:buChar char="•"/>
            </a:pPr>
            <a:r>
              <a:rPr lang="sv-SE" sz="2000" b="0" i="0" u="none" strike="noStrike" dirty="0">
                <a:highlight>
                  <a:srgbClr val="000000">
                    <a:alpha val="0"/>
                  </a:srgbClr>
                </a:highlight>
                <a:latin typeface="Arial"/>
              </a:rPr>
              <a:t>En frånluftsvärmepump är ett bra sätt att spara energi för dem. Uppvärmningskostnaderna minskar i bästa fall med 40–50 %.</a:t>
            </a:r>
          </a:p>
          <a:p>
            <a:pPr marL="285750" indent="-285750" rtl="0">
              <a:buFont typeface="Arial" pitchFamily="34" charset="0"/>
              <a:buChar char="•"/>
            </a:pPr>
            <a:r>
              <a:rPr lang="sv-SE" sz="2000" b="0" i="0" u="none" strike="noStrike" dirty="0">
                <a:highlight>
                  <a:srgbClr val="000000">
                    <a:alpha val="0"/>
                  </a:srgbClr>
                </a:highlight>
                <a:latin typeface="Arial"/>
              </a:rPr>
              <a:t>Ett energibolag kan inte höja energipriset på grund av att bostadsföretaget förvärvar en värmepump. </a:t>
            </a:r>
          </a:p>
          <a:p>
            <a:pPr marL="285750" indent="-285750" rtl="0">
              <a:buFont typeface="Arial" pitchFamily="34" charset="0"/>
              <a:buChar char="•"/>
            </a:pPr>
            <a:r>
              <a:rPr lang="sv-SE" sz="2000" b="0" i="0" u="none" strike="noStrike" dirty="0">
                <a:highlight>
                  <a:srgbClr val="000000">
                    <a:alpha val="0"/>
                  </a:srgbClr>
                </a:highlight>
                <a:latin typeface="Arial"/>
              </a:rPr>
              <a:t>Värmepumpskompressorer är pålitliga, men fel i installation, justering eller drift kan </a:t>
            </a:r>
            <a:r>
              <a:rPr lang="sv-SE" sz="2000" dirty="0">
                <a:highlight>
                  <a:srgbClr val="000000">
                    <a:alpha val="0"/>
                  </a:srgbClr>
                </a:highlight>
                <a:latin typeface="Arial"/>
              </a:rPr>
              <a:t>minska</a:t>
            </a:r>
            <a:r>
              <a:rPr lang="sv-SE" sz="2000" b="0" i="0" u="none" strike="noStrike" dirty="0">
                <a:highlight>
                  <a:srgbClr val="000000">
                    <a:alpha val="0"/>
                  </a:srgbClr>
                </a:highlight>
                <a:latin typeface="Arial"/>
              </a:rPr>
              <a:t> fördelen en värmepump ger. </a:t>
            </a:r>
          </a:p>
          <a:p>
            <a:pPr marL="285750" indent="-285750" rtl="0">
              <a:buFont typeface="Arial" pitchFamily="34" charset="0"/>
              <a:buChar char="•"/>
            </a:pPr>
            <a:r>
              <a:rPr lang="sv-SE" sz="2000" b="0" i="0" u="none" strike="noStrike" dirty="0">
                <a:highlight>
                  <a:srgbClr val="000000">
                    <a:alpha val="0"/>
                  </a:srgbClr>
                </a:highlight>
                <a:latin typeface="Arial"/>
              </a:rPr>
              <a:t>Användare behöver tydliga skriftliga instruktioner samt personlig vägledning.</a:t>
            </a:r>
            <a:endParaRPr lang="fi-FI" dirty="0"/>
          </a:p>
        </p:txBody>
      </p:sp>
    </p:spTree>
    <p:extLst>
      <p:ext uri="{BB962C8B-B14F-4D97-AF65-F5344CB8AC3E}">
        <p14:creationId xmlns:p14="http://schemas.microsoft.com/office/powerpoint/2010/main" val="1531802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6250"/>
            <a:ext cx="8229600" cy="576261"/>
          </a:xfrm>
        </p:spPr>
        <p:txBody>
          <a:bodyPr>
            <a:noAutofit/>
          </a:bodyPr>
          <a:lstStyle>
            <a:defPPr/>
          </a:lstStyle>
          <a:p>
            <a:pPr rtl="0"/>
            <a:r>
              <a:rPr lang="sv-SE" sz="3600" b="1" i="0" u="none" strike="noStrike" dirty="0">
                <a:highlight>
                  <a:srgbClr val="000000">
                    <a:alpha val="0"/>
                  </a:srgbClr>
                </a:highlight>
                <a:latin typeface="Arial"/>
              </a:rPr>
              <a:t>Pumpens egenskaper</a:t>
            </a:r>
          </a:p>
        </p:txBody>
      </p:sp>
      <p:sp>
        <p:nvSpPr>
          <p:cNvPr id="3" name="Sisällön paikkamerkki 2"/>
          <p:cNvSpPr>
            <a:spLocks noGrp="1"/>
          </p:cNvSpPr>
          <p:nvPr>
            <p:ph idx="1"/>
          </p:nvPr>
        </p:nvSpPr>
        <p:spPr>
          <a:xfrm>
            <a:off x="457200" y="1549667"/>
            <a:ext cx="8229600" cy="4255822"/>
          </a:xfrm>
        </p:spPr>
        <p:txBody>
          <a:bodyPr>
            <a:noAutofit/>
          </a:bodyPr>
          <a:lstStyle>
            <a:defPPr/>
          </a:lstStyle>
          <a:p>
            <a:pPr rtl="0"/>
            <a:r>
              <a:rPr lang="sv-SE" sz="1600" b="0" i="0" u="none" strike="noStrike" dirty="0">
                <a:highlight>
                  <a:srgbClr val="000000">
                    <a:alpha val="0"/>
                  </a:srgbClr>
                </a:highlight>
                <a:latin typeface="Arial"/>
              </a:rPr>
              <a:t>Effektiviteten hos en luftvärmepump COP berättar hur effektivt förbrukad elektrisk energi kan omvandlas till värme-energi. </a:t>
            </a:r>
          </a:p>
          <a:p>
            <a:pPr lvl="1" rtl="0"/>
            <a:r>
              <a:rPr lang="sv-SE" sz="1200" b="0" i="0" u="none" strike="noStrike" dirty="0">
                <a:highlight>
                  <a:srgbClr val="000000">
                    <a:alpha val="0"/>
                  </a:srgbClr>
                </a:highlight>
                <a:latin typeface="Arial"/>
              </a:rPr>
              <a:t>COP-värdet mäts alltid vid en temperatur på +7 grader. Till exempel innebär avläsning 4 att en kilowatt från elnätet har producerat 4 kilowatt värmekraft.</a:t>
            </a:r>
          </a:p>
          <a:p>
            <a:pPr rtl="0"/>
            <a:r>
              <a:rPr lang="sv-SE" sz="1600" b="0" i="0" u="none" strike="noStrike" dirty="0">
                <a:highlight>
                  <a:srgbClr val="000000">
                    <a:alpha val="0"/>
                  </a:srgbClr>
                </a:highlight>
                <a:latin typeface="Arial"/>
              </a:rPr>
              <a:t>Värmefaktorn SCOP för </a:t>
            </a:r>
            <a:r>
              <a:rPr lang="sv-SE" sz="1600" dirty="0">
                <a:highlight>
                  <a:srgbClr val="000000">
                    <a:alpha val="0"/>
                  </a:srgbClr>
                </a:highlight>
                <a:latin typeface="Arial"/>
              </a:rPr>
              <a:t>uppvärmnings</a:t>
            </a:r>
            <a:r>
              <a:rPr lang="sv-SE" sz="1600" b="0" i="0" u="none" strike="noStrike" dirty="0">
                <a:highlight>
                  <a:srgbClr val="000000">
                    <a:alpha val="0"/>
                  </a:srgbClr>
                </a:highlight>
                <a:latin typeface="Arial"/>
              </a:rPr>
              <a:t>säsongen beräknas för (fyra olika) </a:t>
            </a:r>
            <a:r>
              <a:rPr lang="sv-SE" sz="1600" dirty="0">
                <a:highlight>
                  <a:srgbClr val="000000">
                    <a:alpha val="0"/>
                  </a:srgbClr>
                </a:highlight>
                <a:latin typeface="Arial"/>
              </a:rPr>
              <a:t>uppvärmnings</a:t>
            </a:r>
            <a:r>
              <a:rPr lang="sv-SE" sz="1600" b="0" i="0" u="none" strike="noStrike" dirty="0">
                <a:highlight>
                  <a:srgbClr val="000000">
                    <a:alpha val="0"/>
                  </a:srgbClr>
                </a:highlight>
                <a:latin typeface="Arial"/>
              </a:rPr>
              <a:t>säsonger.</a:t>
            </a:r>
          </a:p>
          <a:p>
            <a:pPr lvl="1" rtl="0"/>
            <a:r>
              <a:rPr lang="sv-SE" sz="1200" b="0" i="0" u="none" strike="noStrike" dirty="0">
                <a:highlight>
                  <a:srgbClr val="000000">
                    <a:alpha val="0"/>
                  </a:srgbClr>
                </a:highlight>
                <a:latin typeface="Arial"/>
              </a:rPr>
              <a:t>Europa är också uppdelat i tre olika klimatzoner. Den nordligaste zonen beräknas enligt vädret i Helsingfors. Denna avläsning visas dock inte alltid i värmepumpens broschyrer. </a:t>
            </a:r>
          </a:p>
          <a:p>
            <a:pPr rtl="0"/>
            <a:r>
              <a:rPr lang="sv-SE" sz="1600" b="0" i="0" u="none" strike="noStrike" dirty="0">
                <a:highlight>
                  <a:srgbClr val="000000">
                    <a:alpha val="0"/>
                  </a:srgbClr>
                </a:highlight>
                <a:latin typeface="Arial"/>
              </a:rPr>
              <a:t>EER står för kall koefficient. En bra EER-faktor är över 3,5</a:t>
            </a:r>
          </a:p>
          <a:p>
            <a:pPr rtl="0"/>
            <a:r>
              <a:rPr lang="sv-SE" sz="1600" b="0" i="0" u="none" strike="noStrike" dirty="0">
                <a:highlight>
                  <a:srgbClr val="000000">
                    <a:alpha val="0"/>
                  </a:srgbClr>
                </a:highlight>
                <a:latin typeface="Arial"/>
              </a:rPr>
              <a:t>SEER betyder den årliga kylkoefficienten, vilket vanligtvis inte är ett särskilt viktigt riktmärke i Finland.</a:t>
            </a:r>
          </a:p>
          <a:p>
            <a:pPr rtl="0"/>
            <a:r>
              <a:rPr lang="sv-SE" sz="1600" b="0" i="0" u="none" strike="noStrike" dirty="0">
                <a:highlight>
                  <a:srgbClr val="000000">
                    <a:alpha val="0"/>
                  </a:srgbClr>
                </a:highlight>
                <a:latin typeface="Arial"/>
              </a:rPr>
              <a:t>Enligt svenska studier har SCOP-värdena för geotermiska värmepumpar (</a:t>
            </a:r>
            <a:r>
              <a:rPr lang="sv-SE" sz="1600" b="0" i="0" u="none" strike="noStrike" dirty="0" err="1">
                <a:highlight>
                  <a:srgbClr val="000000">
                    <a:alpha val="0"/>
                  </a:srgbClr>
                </a:highlight>
                <a:latin typeface="Arial"/>
              </a:rPr>
              <a:t>gvp</a:t>
            </a:r>
            <a:r>
              <a:rPr lang="sv-SE" sz="1600" b="0" i="0" u="none" strike="noStrike" dirty="0">
                <a:highlight>
                  <a:srgbClr val="000000">
                    <a:alpha val="0"/>
                  </a:srgbClr>
                </a:highlight>
                <a:latin typeface="Arial"/>
              </a:rPr>
              <a:t>) under 2010-talet varit 3,5 till 5 i golvvärmehus och 3,0 till 4,1 i hus med radiatorvärmare.</a:t>
            </a:r>
          </a:p>
          <a:p>
            <a:pPr rtl="0"/>
            <a:r>
              <a:rPr lang="sv-SE" sz="1600" b="0" i="0" u="none" strike="noStrike" dirty="0">
                <a:highlight>
                  <a:srgbClr val="000000">
                    <a:alpha val="0"/>
                  </a:srgbClr>
                </a:highlight>
                <a:latin typeface="Arial"/>
              </a:rPr>
              <a:t>SCOP-värdena för luftvattenvärmepumpar (</a:t>
            </a:r>
            <a:r>
              <a:rPr lang="sv-SE" sz="1600" b="0" i="0" u="none" strike="noStrike" dirty="0" err="1">
                <a:highlight>
                  <a:srgbClr val="000000">
                    <a:alpha val="0"/>
                  </a:srgbClr>
                </a:highlight>
                <a:latin typeface="Arial"/>
              </a:rPr>
              <a:t>lvp</a:t>
            </a:r>
            <a:r>
              <a:rPr lang="sv-SE" sz="1600" b="0" i="0" u="none" strike="noStrike" dirty="0">
                <a:highlight>
                  <a:srgbClr val="000000">
                    <a:alpha val="0"/>
                  </a:srgbClr>
                </a:highlight>
                <a:latin typeface="Arial"/>
              </a:rPr>
              <a:t>) i södra Sverige i radiatorvärmehus har varit 1,8-3,0 och SCOP-värdena för luftvärmepumpar (</a:t>
            </a:r>
            <a:r>
              <a:rPr lang="sv-SE" sz="1600" b="0" i="0" u="none" strike="noStrike" dirty="0" err="1">
                <a:highlight>
                  <a:srgbClr val="000000">
                    <a:alpha val="0"/>
                  </a:srgbClr>
                </a:highlight>
                <a:latin typeface="Arial"/>
              </a:rPr>
              <a:t>lvp</a:t>
            </a:r>
            <a:r>
              <a:rPr lang="sv-SE" sz="1600" b="0" i="0" u="none" strike="noStrike" dirty="0">
                <a:highlight>
                  <a:srgbClr val="000000">
                    <a:alpha val="0"/>
                  </a:srgbClr>
                </a:highlight>
                <a:latin typeface="Arial"/>
              </a:rPr>
              <a:t>) har varit 2,8-3,4 (medeltemperatur +6,1 </a:t>
            </a:r>
            <a:r>
              <a:rPr lang="sv-SE" sz="1600" b="0" i="0" u="none" strike="noStrike" baseline="30000" dirty="0" err="1">
                <a:highlight>
                  <a:srgbClr val="000000">
                    <a:alpha val="0"/>
                  </a:srgbClr>
                </a:highlight>
                <a:latin typeface="Arial"/>
              </a:rPr>
              <a:t>o</a:t>
            </a:r>
            <a:r>
              <a:rPr lang="sv-SE" sz="1600" b="0" i="0" u="none" strike="noStrike" dirty="0" err="1">
                <a:highlight>
                  <a:srgbClr val="000000">
                    <a:alpha val="0"/>
                  </a:srgbClr>
                </a:highlight>
                <a:latin typeface="Arial"/>
              </a:rPr>
              <a:t>C</a:t>
            </a:r>
            <a:r>
              <a:rPr lang="sv-SE" sz="1600" b="0" i="0" u="none" strike="noStrike" dirty="0">
                <a:highlight>
                  <a:srgbClr val="000000">
                    <a:alpha val="0"/>
                  </a:srgbClr>
                </a:highlight>
                <a:latin typeface="Arial"/>
              </a:rPr>
              <a:t>).</a:t>
            </a:r>
          </a:p>
          <a:p>
            <a:pPr rtl="0"/>
            <a:r>
              <a:rPr lang="sv-SE" sz="1600" b="0" i="0" u="none" strike="noStrike" dirty="0">
                <a:highlight>
                  <a:srgbClr val="000000">
                    <a:alpha val="0"/>
                  </a:srgbClr>
                </a:highlight>
                <a:latin typeface="Arial"/>
              </a:rPr>
              <a:t>I norra Sverige har SCOP-koefficienterna för luftvärmepumpar varit 1,7-2,6</a:t>
            </a:r>
            <a:br>
              <a:rPr lang="sv-SE" sz="1600" b="0" i="0" u="none" strike="noStrike" dirty="0">
                <a:highlight>
                  <a:srgbClr val="000000">
                    <a:alpha val="0"/>
                  </a:srgbClr>
                </a:highlight>
                <a:latin typeface="Arial"/>
              </a:rPr>
            </a:br>
            <a:r>
              <a:rPr lang="sv-SE" sz="1600" b="0" i="0" u="none" strike="noStrike" dirty="0">
                <a:highlight>
                  <a:srgbClr val="000000">
                    <a:alpha val="0"/>
                  </a:srgbClr>
                </a:highlight>
                <a:latin typeface="Arial"/>
              </a:rPr>
              <a:t> (medeltemperatur +1,3 </a:t>
            </a:r>
            <a:r>
              <a:rPr lang="sv-SE" sz="1600" b="0" i="0" u="none" strike="noStrike" baseline="30000" dirty="0" err="1">
                <a:highlight>
                  <a:srgbClr val="000000">
                    <a:alpha val="0"/>
                  </a:srgbClr>
                </a:highlight>
                <a:latin typeface="Arial"/>
              </a:rPr>
              <a:t>o</a:t>
            </a:r>
            <a:r>
              <a:rPr lang="sv-SE" sz="1600" b="0" i="0" u="none" strike="noStrike" dirty="0" err="1">
                <a:highlight>
                  <a:srgbClr val="000000">
                    <a:alpha val="0"/>
                  </a:srgbClr>
                </a:highlight>
                <a:latin typeface="Arial"/>
              </a:rPr>
              <a:t>C</a:t>
            </a:r>
            <a:r>
              <a:rPr lang="sv-SE" sz="1600" b="0" i="0" u="none" strike="noStrike" dirty="0">
                <a:highlight>
                  <a:srgbClr val="000000">
                    <a:alpha val="0"/>
                  </a:srgbClr>
                </a:highlight>
                <a:latin typeface="Arial"/>
              </a:rPr>
              <a:t>)</a:t>
            </a:r>
          </a:p>
          <a:p>
            <a:endParaRPr lang="fi-FI" sz="1400" dirty="0"/>
          </a:p>
          <a:p>
            <a:endParaRPr lang="fi-FI" sz="1400" dirty="0"/>
          </a:p>
        </p:txBody>
      </p:sp>
    </p:spTree>
    <p:extLst>
      <p:ext uri="{BB962C8B-B14F-4D97-AF65-F5344CB8AC3E}">
        <p14:creationId xmlns:p14="http://schemas.microsoft.com/office/powerpoint/2010/main" val="16759314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6250"/>
            <a:ext cx="8229600" cy="580193"/>
          </a:xfrm>
        </p:spPr>
        <p:txBody>
          <a:bodyPr>
            <a:noAutofit/>
          </a:bodyPr>
          <a:lstStyle>
            <a:defPPr/>
          </a:lstStyle>
          <a:p>
            <a:pPr rtl="0"/>
            <a:r>
              <a:rPr lang="sv-SE" sz="3600" b="1" i="0" u="none" strike="noStrike" dirty="0">
                <a:highlight>
                  <a:srgbClr val="000000">
                    <a:alpha val="0"/>
                  </a:srgbClr>
                </a:highlight>
                <a:latin typeface="Arial"/>
              </a:rPr>
              <a:t>Jämförelse och val av värmepumpar</a:t>
            </a:r>
          </a:p>
        </p:txBody>
      </p:sp>
      <p:sp>
        <p:nvSpPr>
          <p:cNvPr id="3" name="Sisällön paikkamerkki 2"/>
          <p:cNvSpPr>
            <a:spLocks noGrp="1"/>
          </p:cNvSpPr>
          <p:nvPr>
            <p:ph idx="1"/>
          </p:nvPr>
        </p:nvSpPr>
        <p:spPr>
          <a:xfrm>
            <a:off x="467544" y="1268760"/>
            <a:ext cx="8208912" cy="4824536"/>
          </a:xfrm>
        </p:spPr>
        <p:txBody>
          <a:bodyPr>
            <a:noAutofit/>
          </a:bodyPr>
          <a:lstStyle>
            <a:defPPr/>
          </a:lstStyle>
          <a:p>
            <a:pPr rtl="0"/>
            <a:r>
              <a:rPr lang="sv-SE" sz="2000" b="0" i="0" u="none" strike="noStrike" dirty="0">
                <a:highlight>
                  <a:srgbClr val="000000">
                    <a:alpha val="0"/>
                  </a:srgbClr>
                </a:highlight>
                <a:latin typeface="Arial"/>
              </a:rPr>
              <a:t>Värmepumpar är väl lämpade som huvuduppvärmningsmetod i nybyggnation och som en extra värmekälla i gamla byggnader.</a:t>
            </a:r>
          </a:p>
          <a:p>
            <a:pPr rtl="0"/>
            <a:r>
              <a:rPr lang="sv-SE" sz="2000" b="0" i="0" u="none" strike="noStrike" dirty="0">
                <a:highlight>
                  <a:srgbClr val="000000">
                    <a:alpha val="0"/>
                  </a:srgbClr>
                </a:highlight>
                <a:latin typeface="Arial"/>
              </a:rPr>
              <a:t>Vid valet av värmepump måste man bland annat ta hänsyn till:</a:t>
            </a:r>
          </a:p>
          <a:p>
            <a:pPr lvl="1" rtl="0"/>
            <a:r>
              <a:rPr lang="sv-SE" sz="2000" b="0" i="0" u="none" strike="noStrike" dirty="0">
                <a:highlight>
                  <a:srgbClr val="000000">
                    <a:alpha val="0"/>
                  </a:srgbClr>
                </a:highlight>
                <a:latin typeface="Arial"/>
              </a:rPr>
              <a:t>SCOP, klimat och inköpspris.</a:t>
            </a:r>
          </a:p>
          <a:p>
            <a:pPr lvl="1" rtl="0"/>
            <a:r>
              <a:rPr lang="sv-SE" sz="2000" b="0" i="0" u="none" strike="noStrike" dirty="0">
                <a:highlight>
                  <a:srgbClr val="000000">
                    <a:alpha val="0"/>
                  </a:srgbClr>
                </a:highlight>
                <a:latin typeface="Arial"/>
              </a:rPr>
              <a:t>Befintlig värmefördelningsmetod - gamla enskive-radiatorer uppnår inte bästa effektivitet med luft-till-vatten- och markvärmepumpar. </a:t>
            </a:r>
          </a:p>
          <a:p>
            <a:pPr lvl="1" rtl="0"/>
            <a:r>
              <a:rPr lang="sv-SE" sz="2000" b="0" i="0" u="none" strike="noStrike" dirty="0">
                <a:highlight>
                  <a:srgbClr val="000000">
                    <a:alpha val="0"/>
                  </a:srgbClr>
                </a:highlight>
                <a:latin typeface="Arial"/>
              </a:rPr>
              <a:t>Den lägre temperaturen på golvvärmen ökar pumparnas effektivitet.</a:t>
            </a:r>
          </a:p>
          <a:p>
            <a:pPr lvl="1" rtl="0"/>
            <a:r>
              <a:rPr lang="sv-SE" sz="2000" b="0" i="0" u="none" strike="noStrike" dirty="0">
                <a:highlight>
                  <a:srgbClr val="000000">
                    <a:alpha val="0"/>
                  </a:srgbClr>
                </a:highlight>
                <a:latin typeface="Arial"/>
              </a:rPr>
              <a:t>Luftvärmepumpar kan användas för att rengöra inomhusluften och justera rumstemperaturen flexibelt och snabbt. Å andra sidan kräver inomhusenheter regelbunden rengöring.</a:t>
            </a:r>
          </a:p>
          <a:p>
            <a:pPr lvl="1"/>
            <a:r>
              <a:rPr lang="sv-SE" sz="2000" b="0" i="0" u="none" strike="noStrike" dirty="0">
                <a:highlight>
                  <a:srgbClr val="000000">
                    <a:alpha val="0"/>
                  </a:srgbClr>
                </a:highlight>
                <a:latin typeface="Arial"/>
              </a:rPr>
              <a:t>I kombination med golvvärme är luftvattenvärmepumpen och </a:t>
            </a:r>
            <a:r>
              <a:rPr lang="sv-SE" sz="2000" dirty="0">
                <a:highlight>
                  <a:srgbClr val="000000">
                    <a:alpha val="0"/>
                  </a:srgbClr>
                </a:highlight>
              </a:rPr>
              <a:t>geotermiska värmepumpen </a:t>
            </a:r>
            <a:r>
              <a:rPr lang="sv-SE" sz="2000" b="0" i="0" u="none" strike="noStrike" dirty="0">
                <a:highlight>
                  <a:srgbClr val="000000">
                    <a:alpha val="0"/>
                  </a:srgbClr>
                </a:highlight>
                <a:latin typeface="Arial"/>
              </a:rPr>
              <a:t>enkla att använda och bekväma.</a:t>
            </a:r>
          </a:p>
        </p:txBody>
      </p:sp>
    </p:spTree>
    <p:extLst>
      <p:ext uri="{BB962C8B-B14F-4D97-AF65-F5344CB8AC3E}">
        <p14:creationId xmlns:p14="http://schemas.microsoft.com/office/powerpoint/2010/main" val="6110051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2336"/>
          </a:xfrm>
        </p:spPr>
        <p:txBody>
          <a:bodyPr>
            <a:noAutofit/>
          </a:bodyPr>
          <a:lstStyle>
            <a:defPPr/>
          </a:lstStyle>
          <a:p>
            <a:pPr rtl="0"/>
            <a:r>
              <a:rPr lang="sv-SE" sz="3600" b="1" i="0" u="none" strike="noStrike" dirty="0">
                <a:highlight>
                  <a:srgbClr val="000000">
                    <a:alpha val="0"/>
                  </a:srgbClr>
                </a:highlight>
                <a:latin typeface="Arial"/>
              </a:rPr>
              <a:t>Hybridsystem</a:t>
            </a:r>
          </a:p>
        </p:txBody>
      </p:sp>
      <p:sp>
        <p:nvSpPr>
          <p:cNvPr id="3" name="Content Placeholder 2"/>
          <p:cNvSpPr>
            <a:spLocks noGrp="1"/>
          </p:cNvSpPr>
          <p:nvPr>
            <p:ph idx="1"/>
          </p:nvPr>
        </p:nvSpPr>
        <p:spPr>
          <a:xfrm>
            <a:off x="457200" y="1118586"/>
            <a:ext cx="8229600" cy="4830994"/>
          </a:xfrm>
        </p:spPr>
        <p:txBody>
          <a:bodyPr>
            <a:noAutofit/>
          </a:bodyPr>
          <a:lstStyle>
            <a:defPPr/>
          </a:lstStyle>
          <a:p>
            <a:pPr marL="0" indent="-6350" rtl="0">
              <a:spcBef>
                <a:spcPts val="0"/>
              </a:spcBef>
              <a:buNone/>
            </a:pPr>
            <a:r>
              <a:rPr lang="sv-SE" sz="1800" b="0" i="0" u="none" strike="noStrike" dirty="0">
                <a:highlight>
                  <a:srgbClr val="000000">
                    <a:alpha val="0"/>
                  </a:srgbClr>
                </a:highlight>
                <a:latin typeface="Arial"/>
              </a:rPr>
              <a:t>Hybrid betyder delning av värmeproduktionsmetoder. När det gäller värmepumpar är detta ofta hybridsystem.</a:t>
            </a:r>
          </a:p>
          <a:p>
            <a:pPr lvl="1" rtl="0">
              <a:spcBef>
                <a:spcPts val="0"/>
              </a:spcBef>
            </a:pPr>
            <a:r>
              <a:rPr lang="sv-SE" sz="1800" b="0" i="0" u="none" strike="noStrike" dirty="0">
                <a:highlight>
                  <a:srgbClr val="000000">
                    <a:alpha val="0"/>
                  </a:srgbClr>
                </a:highlight>
                <a:latin typeface="Arial"/>
              </a:rPr>
              <a:t>I hybridsystem tas energi först från värmepumparna, och när värmepumpens kapacitet är otillräcklig tas värme från andra källor.</a:t>
            </a:r>
          </a:p>
          <a:p>
            <a:pPr lvl="1" rtl="0">
              <a:spcBef>
                <a:spcPts val="0"/>
              </a:spcBef>
            </a:pPr>
            <a:r>
              <a:rPr lang="sv-SE" sz="1800" b="0" i="0" u="none" strike="noStrike" dirty="0">
                <a:highlight>
                  <a:srgbClr val="000000">
                    <a:alpha val="0"/>
                  </a:srgbClr>
                </a:highlight>
                <a:latin typeface="Arial"/>
              </a:rPr>
              <a:t>I allmänhet leder en liten underdimensionering av en värmepump, dvs. partiell effektdimensionering, till det mest ekonomiska resultatet. I det här fallet används en öppen spis eller elektrisk uppvärmning som ett hjälpmedel vid </a:t>
            </a:r>
            <a:r>
              <a:rPr lang="sv-SE" sz="1800" dirty="0">
                <a:highlight>
                  <a:srgbClr val="000000">
                    <a:alpha val="0"/>
                  </a:srgbClr>
                </a:highlight>
                <a:latin typeface="Arial"/>
              </a:rPr>
              <a:t>många minusgrader</a:t>
            </a:r>
            <a:r>
              <a:rPr lang="sv-SE" sz="1800" b="0" i="0" u="none" strike="noStrike" dirty="0">
                <a:highlight>
                  <a:srgbClr val="000000">
                    <a:alpha val="0"/>
                  </a:srgbClr>
                </a:highlight>
                <a:latin typeface="Arial"/>
              </a:rPr>
              <a:t>. Detta sparar till exempel geotermiska värmepumpen i borrhålets djup.</a:t>
            </a:r>
          </a:p>
          <a:p>
            <a:pPr lvl="1" rtl="0">
              <a:spcBef>
                <a:spcPts val="0"/>
              </a:spcBef>
            </a:pPr>
            <a:r>
              <a:rPr lang="sv-SE" sz="1800" b="0" i="0" u="none" strike="noStrike" dirty="0">
                <a:highlight>
                  <a:srgbClr val="000000">
                    <a:alpha val="0"/>
                  </a:srgbClr>
                </a:highlight>
                <a:latin typeface="Arial"/>
              </a:rPr>
              <a:t>I samband med upphandlingen måste de olika storleksalternativen jämföras och det måste säkerställas att anbudets storlek är jämförbar.</a:t>
            </a:r>
          </a:p>
          <a:p>
            <a:pPr lvl="1" rtl="0">
              <a:spcBef>
                <a:spcPts val="0"/>
              </a:spcBef>
            </a:pPr>
            <a:r>
              <a:rPr lang="sv-SE" sz="1800" b="0" i="0" u="none" strike="noStrike" dirty="0">
                <a:highlight>
                  <a:srgbClr val="000000">
                    <a:alpha val="0"/>
                  </a:srgbClr>
                </a:highlight>
                <a:latin typeface="Arial"/>
              </a:rPr>
              <a:t>Luftvärmepumpens inomhusenhet installeras i det största och mest obegränsade utrymmet </a:t>
            </a:r>
          </a:p>
          <a:p>
            <a:pPr lvl="2" rtl="0">
              <a:spcBef>
                <a:spcPts val="0"/>
              </a:spcBef>
            </a:pPr>
            <a:r>
              <a:rPr lang="sv-SE" sz="1500" b="0" i="0" u="none" strike="noStrike" dirty="0">
                <a:highlight>
                  <a:srgbClr val="000000">
                    <a:alpha val="0"/>
                  </a:srgbClr>
                </a:highlight>
                <a:latin typeface="Arial"/>
              </a:rPr>
              <a:t>Andra värmare måste ställas in på en lägre temperatur inom inomhusenhetens område. </a:t>
            </a:r>
          </a:p>
          <a:p>
            <a:pPr lvl="2" rtl="0">
              <a:spcBef>
                <a:spcPts val="0"/>
              </a:spcBef>
            </a:pPr>
            <a:r>
              <a:rPr lang="sv-SE" sz="1500" b="0" i="0" u="none" strike="noStrike" dirty="0">
                <a:highlight>
                  <a:srgbClr val="000000">
                    <a:alpha val="0"/>
                  </a:srgbClr>
                </a:highlight>
                <a:latin typeface="Arial"/>
              </a:rPr>
              <a:t>Rummet där luftvärmepumpen finns håller en högre temperatur än andra rum. Varm luft passerar sedan även till andra rum.</a:t>
            </a:r>
          </a:p>
          <a:p>
            <a:pPr lvl="1" rtl="0">
              <a:spcBef>
                <a:spcPts val="0"/>
              </a:spcBef>
            </a:pPr>
            <a:r>
              <a:rPr lang="sv-SE" sz="1800" b="0" i="0" u="none" strike="noStrike" dirty="0">
                <a:highlight>
                  <a:srgbClr val="000000">
                    <a:alpha val="0"/>
                  </a:srgbClr>
                </a:highlight>
                <a:latin typeface="Arial"/>
              </a:rPr>
              <a:t>Optimal justering av kombinerad användning av tre värmekällor är mycket svår. </a:t>
            </a:r>
          </a:p>
          <a:p>
            <a:pPr lvl="1" rtl="0">
              <a:spcBef>
                <a:spcPts val="0"/>
              </a:spcBef>
            </a:pPr>
            <a:r>
              <a:rPr lang="sv-SE" sz="1800" b="0" i="0" u="none" strike="noStrike" dirty="0">
                <a:highlight>
                  <a:srgbClr val="000000">
                    <a:alpha val="0"/>
                  </a:srgbClr>
                </a:highlight>
                <a:latin typeface="Arial"/>
              </a:rPr>
              <a:t>Justeringarnas riktighet måste testas under både kalla och varma årstider.</a:t>
            </a:r>
          </a:p>
        </p:txBody>
      </p:sp>
    </p:spTree>
    <p:extLst>
      <p:ext uri="{BB962C8B-B14F-4D97-AF65-F5344CB8AC3E}">
        <p14:creationId xmlns:p14="http://schemas.microsoft.com/office/powerpoint/2010/main" val="2199535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defPPr/>
          </a:lstStyle>
          <a:p>
            <a:pPr rtl="0"/>
            <a:r>
              <a:rPr lang="sv-SE" sz="3600" b="1" i="0" u="none" strike="noStrike" dirty="0">
                <a:highlight>
                  <a:srgbClr val="000000">
                    <a:alpha val="0"/>
                  </a:srgbClr>
                </a:highlight>
                <a:latin typeface="Arial"/>
              </a:rPr>
              <a:t>Solvärme från 1985</a:t>
            </a:r>
          </a:p>
        </p:txBody>
      </p:sp>
      <p:pic>
        <p:nvPicPr>
          <p:cNvPr id="1026" name="Picture 2" descr="S:\91204_BEEP\Valokuvat\Vartio aurinkolämpö\P8310006.JPG"/>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68313" y="1275157"/>
            <a:ext cx="4410604" cy="199471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29" name="Picture 5" descr="S:\91204_BEEP\Valokuvat\Vartio aurinkolämpö\P8310003.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2196505" y="3267421"/>
            <a:ext cx="2682754" cy="253806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31" name="Picture 7" descr="S:\91204_BEEP\Valokuvat\Vartio aurinkolämpö\P8310005.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8313" y="3263532"/>
            <a:ext cx="1728192" cy="254195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091764" y="1258063"/>
            <a:ext cx="3583923" cy="3323987"/>
          </a:xfrm>
          <a:prstGeom prst="rect">
            <a:avLst/>
          </a:prstGeom>
        </p:spPr>
        <p:txBody>
          <a:bodyPr wrap="square">
            <a:noAutofit/>
          </a:bodyPr>
          <a:lstStyle>
            <a:defPPr/>
          </a:lstStyle>
          <a:p>
            <a:pPr indent="-184150" rtl="0"/>
            <a:r>
              <a:rPr lang="sv-SE" sz="2200" b="1" i="0" u="none" strike="noStrike" dirty="0">
                <a:highlight>
                  <a:srgbClr val="000000">
                    <a:alpha val="0"/>
                  </a:srgbClr>
                </a:highlight>
                <a:latin typeface="Arial"/>
              </a:rPr>
              <a:t>Solfångare måste ta hänsyn till stora temperaturvariationer</a:t>
            </a:r>
          </a:p>
          <a:p>
            <a:pPr marL="342900" indent="-342900" rtl="0">
              <a:buFont typeface="Arial" pitchFamily="34" charset="0"/>
              <a:buChar char="•"/>
            </a:pPr>
            <a:r>
              <a:rPr lang="sv-SE" sz="1800" b="0" i="0" u="none" strike="noStrike" dirty="0">
                <a:highlight>
                  <a:srgbClr val="000000">
                    <a:alpha val="0"/>
                  </a:srgbClr>
                </a:highlight>
                <a:latin typeface="Arial"/>
              </a:rPr>
              <a:t>värmerörelser i fästelement, fogar och genomföringar</a:t>
            </a:r>
          </a:p>
          <a:p>
            <a:pPr marL="342900" indent="-342900" rtl="0">
              <a:buFont typeface="Arial" pitchFamily="34" charset="0"/>
              <a:buChar char="•"/>
            </a:pPr>
            <a:r>
              <a:rPr lang="sv-SE" sz="1800" b="0" i="0" u="none" strike="noStrike" dirty="0">
                <a:highlight>
                  <a:srgbClr val="000000">
                    <a:alpha val="0"/>
                  </a:srgbClr>
                </a:highlight>
                <a:latin typeface="Arial"/>
              </a:rPr>
              <a:t>termiska rörelser i rör</a:t>
            </a:r>
          </a:p>
          <a:p>
            <a:pPr marL="342900" indent="-342900" rtl="0">
              <a:buFont typeface="Arial" pitchFamily="34" charset="0"/>
              <a:buChar char="•"/>
            </a:pPr>
            <a:r>
              <a:rPr lang="sv-SE" sz="1800" b="0" i="0" u="none" strike="noStrike" dirty="0">
                <a:highlight>
                  <a:srgbClr val="000000">
                    <a:alpha val="0"/>
                  </a:srgbClr>
                </a:highlight>
                <a:latin typeface="Arial"/>
              </a:rPr>
              <a:t>kokning och avdunstning av vätskan</a:t>
            </a:r>
          </a:p>
          <a:p>
            <a:pPr marL="342900" indent="-342900" rtl="0">
              <a:buFont typeface="Arial" pitchFamily="34" charset="0"/>
              <a:buChar char="•"/>
            </a:pPr>
            <a:r>
              <a:rPr lang="sv-SE" sz="1800" b="0" i="0" u="none" strike="noStrike" dirty="0">
                <a:highlight>
                  <a:srgbClr val="000000">
                    <a:alpha val="0"/>
                  </a:srgbClr>
                </a:highlight>
                <a:latin typeface="Arial"/>
              </a:rPr>
              <a:t>risk för överhettning och brand </a:t>
            </a:r>
          </a:p>
          <a:p>
            <a:pPr marL="342900" indent="-342900" rtl="0">
              <a:buFont typeface="Arial" pitchFamily="34" charset="0"/>
              <a:buChar char="•"/>
            </a:pPr>
            <a:r>
              <a:rPr lang="sv-SE" sz="1800" b="0" i="0" u="none" strike="noStrike" dirty="0">
                <a:highlight>
                  <a:srgbClr val="000000">
                    <a:alpha val="0"/>
                  </a:srgbClr>
                </a:highlight>
                <a:latin typeface="Arial"/>
              </a:rPr>
              <a:t>isoleringar och tätningar.</a:t>
            </a:r>
          </a:p>
        </p:txBody>
      </p:sp>
    </p:spTree>
    <p:extLst>
      <p:ext uri="{BB962C8B-B14F-4D97-AF65-F5344CB8AC3E}">
        <p14:creationId xmlns:p14="http://schemas.microsoft.com/office/powerpoint/2010/main" val="13908159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defPPr/>
          </a:lstStyle>
          <a:p>
            <a:pPr rtl="0"/>
            <a:r>
              <a:rPr lang="sv-SE" sz="3600" b="1" i="0" u="none" strike="noStrike" dirty="0">
                <a:highlight>
                  <a:srgbClr val="000000">
                    <a:alpha val="0"/>
                  </a:srgbClr>
                </a:highlight>
                <a:latin typeface="Arial"/>
              </a:rPr>
              <a:t>Innehåll</a:t>
            </a:r>
          </a:p>
        </p:txBody>
      </p:sp>
      <p:sp>
        <p:nvSpPr>
          <p:cNvPr id="3" name="Content Placeholder 2">
            <a:extLst>
              <a:ext uri="{FF2B5EF4-FFF2-40B4-BE49-F238E27FC236}">
                <a16:creationId xmlns:a16="http://schemas.microsoft.com/office/drawing/2014/main" id="{92798555-B0A4-40FF-9D29-AD11E8A010C5}"/>
              </a:ext>
            </a:extLst>
          </p:cNvPr>
          <p:cNvSpPr>
            <a:spLocks noGrp="1"/>
          </p:cNvSpPr>
          <p:nvPr>
            <p:ph idx="1"/>
          </p:nvPr>
        </p:nvSpPr>
        <p:spPr/>
        <p:txBody>
          <a:bodyPr>
            <a:noAutofit/>
          </a:bodyPr>
          <a:lstStyle>
            <a:defPPr/>
          </a:lstStyle>
          <a:p>
            <a:pPr rtl="0"/>
            <a:r>
              <a:rPr lang="sv-SE" sz="2800" b="0" i="0" u="none" strike="noStrike" dirty="0">
                <a:highlight>
                  <a:srgbClr val="000000">
                    <a:alpha val="0"/>
                  </a:srgbClr>
                </a:highlight>
                <a:latin typeface="Arial"/>
              </a:rPr>
              <a:t>Ventilation och inomhusklimat</a:t>
            </a:r>
          </a:p>
          <a:p>
            <a:pPr rtl="0"/>
            <a:r>
              <a:rPr lang="sv-SE" sz="2800" b="0" i="0" u="none" strike="noStrike" dirty="0">
                <a:highlight>
                  <a:srgbClr val="000000">
                    <a:alpha val="0"/>
                  </a:srgbClr>
                </a:highlight>
                <a:latin typeface="Arial"/>
              </a:rPr>
              <a:t>Uppvärmning</a:t>
            </a:r>
          </a:p>
          <a:p>
            <a:pPr rtl="0"/>
            <a:r>
              <a:rPr lang="sv-SE" sz="2800" b="0" i="0" u="none" strike="noStrike" dirty="0">
                <a:highlight>
                  <a:srgbClr val="000000">
                    <a:alpha val="0"/>
                  </a:srgbClr>
                </a:highlight>
                <a:latin typeface="Arial"/>
              </a:rPr>
              <a:t>Underhåll av </a:t>
            </a:r>
            <a:r>
              <a:rPr lang="sv-SE" dirty="0">
                <a:highlight>
                  <a:srgbClr val="000000">
                    <a:alpha val="0"/>
                  </a:srgbClr>
                </a:highlight>
                <a:latin typeface="Arial"/>
              </a:rPr>
              <a:t>husteknik</a:t>
            </a:r>
            <a:endParaRPr lang="sv-SE" sz="2800" b="0" i="0" u="none" strike="noStrike" dirty="0">
              <a:highlight>
                <a:srgbClr val="000000">
                  <a:alpha val="0"/>
                </a:srgbClr>
              </a:highlight>
              <a:latin typeface="Arial"/>
            </a:endParaRPr>
          </a:p>
          <a:p>
            <a:pPr rtl="0"/>
            <a:r>
              <a:rPr lang="sv-SE" dirty="0">
                <a:highlight>
                  <a:srgbClr val="000000">
                    <a:alpha val="0"/>
                  </a:srgbClr>
                </a:highlight>
                <a:latin typeface="Arial"/>
              </a:rPr>
              <a:t>Husteknikens</a:t>
            </a:r>
            <a:r>
              <a:rPr lang="sv-SE" sz="2800" b="0" i="0" u="none" strike="noStrike" dirty="0">
                <a:highlight>
                  <a:srgbClr val="000000">
                    <a:alpha val="0"/>
                  </a:srgbClr>
                </a:highlight>
                <a:latin typeface="Arial"/>
              </a:rPr>
              <a:t> energijusteringar</a:t>
            </a:r>
            <a:br>
              <a:rPr lang="sv-SE" sz="2800" b="0" i="0" u="none" strike="noStrike" dirty="0">
                <a:highlight>
                  <a:srgbClr val="000000">
                    <a:alpha val="0"/>
                  </a:srgbClr>
                </a:highlight>
                <a:latin typeface="Arial"/>
              </a:rPr>
            </a:br>
            <a:endParaRPr lang="fi-FI" dirty="0"/>
          </a:p>
        </p:txBody>
      </p:sp>
    </p:spTree>
    <p:extLst>
      <p:ext uri="{BB962C8B-B14F-4D97-AF65-F5344CB8AC3E}">
        <p14:creationId xmlns:p14="http://schemas.microsoft.com/office/powerpoint/2010/main" val="355728542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1"/>
          </a:xfrm>
        </p:spPr>
        <p:txBody>
          <a:bodyPr>
            <a:noAutofit/>
          </a:bodyPr>
          <a:lstStyle>
            <a:defPPr/>
          </a:lstStyle>
          <a:p>
            <a:pPr marL="0" indent="0" rtl="0"/>
            <a:r>
              <a:rPr lang="sv-SE" sz="3600" b="1" i="0" u="none" strike="noStrike" dirty="0">
                <a:highlight>
                  <a:srgbClr val="000000">
                    <a:alpha val="0"/>
                  </a:srgbClr>
                </a:highlight>
                <a:latin typeface="Arial"/>
              </a:rPr>
              <a:t>Värmefördelning</a:t>
            </a:r>
          </a:p>
        </p:txBody>
      </p:sp>
      <p:sp>
        <p:nvSpPr>
          <p:cNvPr id="3" name="Content Placeholder 2"/>
          <p:cNvSpPr>
            <a:spLocks noGrp="1"/>
          </p:cNvSpPr>
          <p:nvPr>
            <p:ph idx="1"/>
          </p:nvPr>
        </p:nvSpPr>
        <p:spPr>
          <a:xfrm>
            <a:off x="297402" y="1155992"/>
            <a:ext cx="8229600" cy="4284697"/>
          </a:xfrm>
        </p:spPr>
        <p:txBody>
          <a:bodyPr>
            <a:noAutofit/>
          </a:bodyPr>
          <a:lstStyle>
            <a:defPPr/>
          </a:lstStyle>
          <a:p>
            <a:pPr marL="266700" lvl="1" indent="-266700" rtl="0">
              <a:spcBef>
                <a:spcPts val="0"/>
              </a:spcBef>
            </a:pPr>
            <a:r>
              <a:rPr lang="sv-SE" sz="1600" b="0" i="0" u="none" strike="noStrike" dirty="0">
                <a:highlight>
                  <a:srgbClr val="000000">
                    <a:alpha val="0"/>
                  </a:srgbClr>
                </a:highlight>
                <a:latin typeface="Arial"/>
              </a:rPr>
              <a:t>Förjusteringen av värmefördelningen måste ta hänsyn till att hörnrummen och de nedre våningarna behöver mer värme. Värmebelastningar, såsom solstrålning och förseningar på grund av strukturernas laddningskapacitet, måste också beaktas.</a:t>
            </a:r>
          </a:p>
          <a:p>
            <a:pPr rtl="0">
              <a:spcBef>
                <a:spcPts val="0"/>
              </a:spcBef>
            </a:pPr>
            <a:r>
              <a:rPr lang="sv-SE" sz="1600" b="0" i="0" u="none" strike="noStrike" dirty="0">
                <a:highlight>
                  <a:srgbClr val="000000">
                    <a:alpha val="0"/>
                  </a:srgbClr>
                </a:highlight>
                <a:latin typeface="Arial"/>
              </a:rPr>
              <a:t>I lågenergihus påverkar variationer i interna värmebelastningar</a:t>
            </a:r>
            <a:br>
              <a:rPr lang="sv-SE" sz="1600" b="0" i="0" u="none" strike="noStrike" dirty="0">
                <a:highlight>
                  <a:srgbClr val="000000">
                    <a:alpha val="0"/>
                  </a:srgbClr>
                </a:highlight>
                <a:latin typeface="Arial"/>
              </a:rPr>
            </a:br>
            <a:r>
              <a:rPr lang="sv-SE" sz="1600" b="0" i="0" u="none" strike="noStrike" dirty="0">
                <a:highlight>
                  <a:srgbClr val="000000">
                    <a:alpha val="0"/>
                  </a:srgbClr>
                </a:highlight>
                <a:latin typeface="Arial"/>
              </a:rPr>
              <a:t>värmebehovet mycket och snabbt. </a:t>
            </a:r>
            <a:br>
              <a:rPr lang="sv-SE" sz="1600" b="0" i="0" u="none" strike="noStrike" dirty="0">
                <a:highlight>
                  <a:srgbClr val="000000">
                    <a:alpha val="0"/>
                  </a:srgbClr>
                </a:highlight>
                <a:latin typeface="Arial"/>
              </a:rPr>
            </a:br>
            <a:r>
              <a:rPr lang="sv-SE" sz="1600" b="0" i="0" u="none" strike="noStrike" dirty="0">
                <a:highlight>
                  <a:srgbClr val="000000">
                    <a:alpha val="0"/>
                  </a:srgbClr>
                </a:highlight>
                <a:latin typeface="Arial"/>
              </a:rPr>
              <a:t>Variationen i utomhustemperaturen har liten och långsam                                                effekt.</a:t>
            </a:r>
          </a:p>
          <a:p>
            <a:pPr rtl="0">
              <a:spcBef>
                <a:spcPts val="0"/>
              </a:spcBef>
            </a:pPr>
            <a:r>
              <a:rPr lang="sv-SE" sz="1600" b="0" i="0" u="none" strike="noStrike" dirty="0">
                <a:highlight>
                  <a:srgbClr val="000000">
                    <a:alpha val="0"/>
                  </a:srgbClr>
                </a:highlight>
                <a:latin typeface="Arial"/>
              </a:rPr>
              <a:t>Kylarvärme är lätt att justera men kräver relativt högt                               uppvärmningsvatten.</a:t>
            </a:r>
          </a:p>
          <a:p>
            <a:pPr rtl="0">
              <a:spcBef>
                <a:spcPts val="0"/>
              </a:spcBef>
            </a:pPr>
            <a:r>
              <a:rPr lang="sv-SE" sz="1600" b="0" i="0" u="none" strike="noStrike" dirty="0">
                <a:highlight>
                  <a:srgbClr val="000000">
                    <a:alpha val="0"/>
                  </a:srgbClr>
                </a:highlight>
                <a:latin typeface="Arial"/>
              </a:rPr>
              <a:t>Golvvärme vid låg temperatur ger mycket värmekraft och en                                       känsla av värme, men långsam kontroll kan orsaka                                       överhettning.</a:t>
            </a:r>
          </a:p>
          <a:p>
            <a:pPr rtl="0">
              <a:spcBef>
                <a:spcPts val="0"/>
              </a:spcBef>
            </a:pPr>
            <a:r>
              <a:rPr lang="sv-SE" sz="1600" b="0" i="0" u="none" strike="noStrike" dirty="0">
                <a:highlight>
                  <a:srgbClr val="000000">
                    <a:alpha val="0"/>
                  </a:srgbClr>
                </a:highlight>
                <a:latin typeface="Arial"/>
              </a:rPr>
              <a:t>Isolering av värmerör och varmcirkulationsrör är viktigt på grund av å ena sidan värmeförluster och å andra sidan värmebelastningen.</a:t>
            </a:r>
          </a:p>
          <a:p>
            <a:pPr rtl="0">
              <a:spcBef>
                <a:spcPts val="0"/>
              </a:spcBef>
            </a:pPr>
            <a:r>
              <a:rPr lang="sv-SE" sz="1600" b="0" i="0" u="none" strike="noStrike" dirty="0">
                <a:highlight>
                  <a:srgbClr val="000000">
                    <a:alpha val="0"/>
                  </a:srgbClr>
                </a:highlight>
                <a:latin typeface="Arial"/>
              </a:rPr>
              <a:t>Tänk också på temperatur, komfort, luftström, dragkänsla.</a:t>
            </a:r>
          </a:p>
          <a:p>
            <a:pPr rtl="0">
              <a:spcBef>
                <a:spcPts val="0"/>
              </a:spcBef>
            </a:pPr>
            <a:r>
              <a:rPr lang="sv-SE" sz="1600" b="0" i="0" u="none" strike="noStrike" dirty="0">
                <a:highlight>
                  <a:srgbClr val="000000">
                    <a:alpha val="0"/>
                  </a:srgbClr>
                </a:highlight>
                <a:latin typeface="Arial"/>
              </a:rPr>
              <a:t>Genom att ta bort drag och "kall strålning" kan värmen justeras lägre.</a:t>
            </a:r>
          </a:p>
          <a:p>
            <a:pPr rtl="0">
              <a:spcBef>
                <a:spcPts val="0"/>
              </a:spcBef>
            </a:pPr>
            <a:r>
              <a:rPr lang="sv-SE" sz="1600" b="0" i="0" u="none" strike="noStrike" dirty="0">
                <a:highlight>
                  <a:srgbClr val="000000">
                    <a:alpha val="0"/>
                  </a:srgbClr>
                </a:highlight>
                <a:latin typeface="Arial"/>
              </a:rPr>
              <a:t>Att sänka temperaturen med 1 grad minskar behovet av uppvärmningsenergi med cirka 5 %.</a:t>
            </a:r>
          </a:p>
        </p:txBody>
      </p:sp>
      <p:pic>
        <p:nvPicPr>
          <p:cNvPr id="5" name="Picture 2" descr="S:\70204_Common\Tuotantotiimi\70204_Tuottava_runkorakentaminen\Valokuvia\Valokuvia_kallaveden_loisto\P4180076.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124109" y="2252576"/>
            <a:ext cx="2402893" cy="1754178"/>
          </a:xfrm>
          <a:prstGeom prst="rect">
            <a:avLst/>
          </a:prstGeom>
          <a:noFill/>
          <a:ln w="63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4401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1"/>
          </a:xfrm>
        </p:spPr>
        <p:txBody>
          <a:bodyPr>
            <a:noAutofit/>
          </a:bodyPr>
          <a:lstStyle>
            <a:defPPr/>
          </a:lstStyle>
          <a:p>
            <a:pPr rtl="0"/>
            <a:r>
              <a:rPr lang="sv-SE" sz="3600" b="1" i="0" u="none" strike="noStrike" dirty="0">
                <a:highlight>
                  <a:srgbClr val="000000">
                    <a:alpha val="0"/>
                  </a:srgbClr>
                </a:highlight>
                <a:latin typeface="Arial"/>
              </a:rPr>
              <a:t>Nödvändig elanvändning</a:t>
            </a:r>
            <a:br>
              <a:rPr lang="sv-SE" sz="3600" b="1" i="0" u="none" strike="noStrike" dirty="0">
                <a:highlight>
                  <a:srgbClr val="000000">
                    <a:alpha val="0"/>
                  </a:srgbClr>
                </a:highlight>
                <a:latin typeface="Arial"/>
              </a:rPr>
            </a:br>
            <a:endParaRPr lang="fi-FI" dirty="0"/>
          </a:p>
        </p:txBody>
      </p:sp>
      <p:sp>
        <p:nvSpPr>
          <p:cNvPr id="3" name="Content Placeholder 2"/>
          <p:cNvSpPr>
            <a:spLocks noGrp="1"/>
          </p:cNvSpPr>
          <p:nvPr>
            <p:ph idx="1"/>
          </p:nvPr>
        </p:nvSpPr>
        <p:spPr>
          <a:xfrm>
            <a:off x="457200" y="1196752"/>
            <a:ext cx="6404614" cy="4608737"/>
          </a:xfrm>
        </p:spPr>
        <p:txBody>
          <a:bodyPr>
            <a:noAutofit/>
          </a:bodyPr>
          <a:lstStyle>
            <a:defPPr/>
          </a:lstStyle>
          <a:p>
            <a:pPr marL="0" indent="0" rtl="0" fontAlgn="t">
              <a:buNone/>
            </a:pPr>
            <a:r>
              <a:rPr lang="sv-SE" sz="1800" b="1" i="0" u="none" strike="noStrike" dirty="0">
                <a:highlight>
                  <a:srgbClr val="000000">
                    <a:alpha val="0"/>
                  </a:srgbClr>
                </a:highlight>
                <a:latin typeface="Arial"/>
              </a:rPr>
              <a:t>Välj elektrisk utrustning och system,</a:t>
            </a:r>
            <a:br>
              <a:rPr lang="sv-SE" sz="1800" b="1" i="0" u="none" strike="noStrike" dirty="0">
                <a:highlight>
                  <a:srgbClr val="000000">
                    <a:alpha val="0"/>
                  </a:srgbClr>
                </a:highlight>
                <a:latin typeface="Arial"/>
              </a:rPr>
            </a:br>
            <a:r>
              <a:rPr lang="sv-SE" sz="1800" b="1" i="0" u="none" strike="noStrike" dirty="0">
                <a:highlight>
                  <a:srgbClr val="000000">
                    <a:alpha val="0"/>
                  </a:srgbClr>
                </a:highlight>
                <a:latin typeface="Arial"/>
              </a:rPr>
              <a:t> vars användning kan kontrolleras vid behov</a:t>
            </a:r>
          </a:p>
          <a:p>
            <a:pPr rtl="0" fontAlgn="t">
              <a:spcBef>
                <a:spcPts val="0"/>
              </a:spcBef>
            </a:pPr>
            <a:r>
              <a:rPr lang="sv-SE" sz="1500" b="0" i="0" u="none" strike="noStrike" dirty="0">
                <a:highlight>
                  <a:srgbClr val="000000">
                    <a:alpha val="0"/>
                  </a:srgbClr>
                </a:highlight>
                <a:latin typeface="Arial"/>
              </a:rPr>
              <a:t>I maskiner kan blåsningskraften och temperaturen sänkas under frånvaro.</a:t>
            </a:r>
          </a:p>
          <a:p>
            <a:pPr rtl="0" fontAlgn="t">
              <a:spcBef>
                <a:spcPts val="0"/>
              </a:spcBef>
            </a:pPr>
            <a:r>
              <a:rPr lang="sv-SE" sz="1500" b="0" i="0" u="none" strike="noStrike" dirty="0">
                <a:highlight>
                  <a:srgbClr val="000000">
                    <a:alpha val="0"/>
                  </a:srgbClr>
                </a:highlight>
                <a:latin typeface="Arial"/>
              </a:rPr>
              <a:t>Temperaturen kan också vara lägre på natten.</a:t>
            </a:r>
          </a:p>
          <a:p>
            <a:pPr rtl="0" fontAlgn="t">
              <a:spcBef>
                <a:spcPts val="0"/>
              </a:spcBef>
            </a:pPr>
            <a:r>
              <a:rPr lang="sv-SE" sz="1500" b="0" i="0" u="none" strike="noStrike" dirty="0">
                <a:highlight>
                  <a:srgbClr val="000000">
                    <a:alpha val="0"/>
                  </a:srgbClr>
                </a:highlight>
                <a:latin typeface="Arial"/>
              </a:rPr>
              <a:t>Förutom termostaten kan golvvärmen styras med en klockomkopplare för att stänga av eller intermittent när mindre värme krävs.</a:t>
            </a:r>
          </a:p>
          <a:p>
            <a:pPr rtl="0" fontAlgn="t">
              <a:spcBef>
                <a:spcPts val="0"/>
              </a:spcBef>
            </a:pPr>
            <a:r>
              <a:rPr lang="sv-SE" sz="1500" b="0" i="0" u="none" strike="noStrike" dirty="0">
                <a:highlight>
                  <a:srgbClr val="000000">
                    <a:alpha val="0"/>
                  </a:srgbClr>
                </a:highlight>
                <a:latin typeface="Arial"/>
              </a:rPr>
              <a:t>Tvätt av byke och disk kan ordnas under natten med låg elanvändning. Det minskar energibolagets kostnader och kan påverka elpriserna. </a:t>
            </a:r>
          </a:p>
          <a:p>
            <a:pPr rtl="0" fontAlgn="t">
              <a:spcBef>
                <a:spcPts val="0"/>
              </a:spcBef>
            </a:pPr>
            <a:r>
              <a:rPr lang="sv-SE" sz="1500" b="0" i="0" u="none" strike="noStrike" dirty="0">
                <a:highlight>
                  <a:srgbClr val="000000">
                    <a:alpha val="0"/>
                  </a:srgbClr>
                </a:highlight>
                <a:latin typeface="Arial"/>
              </a:rPr>
              <a:t>Idag kan även konsumenter köpa el till timpris.</a:t>
            </a:r>
          </a:p>
          <a:p>
            <a:pPr rtl="0" fontAlgn="t">
              <a:spcBef>
                <a:spcPts val="0"/>
              </a:spcBef>
            </a:pPr>
            <a:r>
              <a:rPr lang="sv-SE" sz="1500" b="0" i="0" u="none" strike="noStrike" dirty="0">
                <a:highlight>
                  <a:srgbClr val="000000">
                    <a:alpha val="0"/>
                  </a:srgbClr>
                </a:highlight>
                <a:latin typeface="Arial"/>
              </a:rPr>
              <a:t>Styrning av bilvärmare enligt klockan och utomhustemperaturen, laddning av elbilar med klockreglering vid billig el.</a:t>
            </a:r>
          </a:p>
          <a:p>
            <a:pPr rtl="0" fontAlgn="t">
              <a:spcBef>
                <a:spcPts val="0"/>
              </a:spcBef>
            </a:pPr>
            <a:r>
              <a:rPr lang="sv-SE" sz="1500" b="0" i="0" u="none" strike="noStrike" dirty="0">
                <a:highlight>
                  <a:srgbClr val="000000">
                    <a:alpha val="0"/>
                  </a:srgbClr>
                </a:highlight>
                <a:latin typeface="Arial"/>
              </a:rPr>
              <a:t>Styrning av gemensamma utrymmen och utomhusbelysning med klock- och skymningsbrytare</a:t>
            </a:r>
            <a:br>
              <a:rPr lang="sv-SE" sz="1500" b="0" i="0" u="none" strike="noStrike" dirty="0">
                <a:highlight>
                  <a:srgbClr val="000000">
                    <a:alpha val="0"/>
                  </a:srgbClr>
                </a:highlight>
                <a:latin typeface="Arial"/>
              </a:rPr>
            </a:br>
            <a:r>
              <a:rPr lang="sv-SE" sz="1500" b="0" i="0" u="none" strike="noStrike" dirty="0">
                <a:highlight>
                  <a:srgbClr val="000000">
                    <a:alpha val="0"/>
                  </a:srgbClr>
                </a:highlight>
                <a:latin typeface="Arial"/>
              </a:rPr>
              <a:t>och rörelsedetektorer. De initiala värdena ställs in på ett energibesparande sätt, men med hänsyn till behovet av belysning.</a:t>
            </a:r>
          </a:p>
          <a:p>
            <a:pPr lvl="0" rtl="0">
              <a:spcBef>
                <a:spcPts val="0"/>
              </a:spcBef>
            </a:pPr>
            <a:r>
              <a:rPr lang="sv-SE" sz="1500" b="0" i="0" u="none" strike="noStrike" dirty="0">
                <a:highlight>
                  <a:srgbClr val="000000">
                    <a:alpha val="0"/>
                  </a:srgbClr>
                </a:highlight>
                <a:latin typeface="Arial"/>
              </a:rPr>
              <a:t>Uppvärmning av elvärmare och varmvattenberedare kan turas om med värme för utrymmen med belastningsstyrsystem för elanvändning.</a:t>
            </a:r>
          </a:p>
          <a:p>
            <a:pPr lvl="0" rtl="0">
              <a:spcBef>
                <a:spcPts val="0"/>
              </a:spcBef>
            </a:pPr>
            <a:r>
              <a:rPr lang="sv-SE" sz="1500" b="0" i="0" u="none" strike="noStrike" dirty="0">
                <a:highlight>
                  <a:srgbClr val="000000">
                    <a:alpha val="0"/>
                  </a:srgbClr>
                </a:highlight>
                <a:latin typeface="Arial"/>
              </a:rPr>
              <a:t>A-+++ märkt utrustning föredras vid upphandling.</a:t>
            </a:r>
          </a:p>
          <a:p>
            <a:pPr>
              <a:spcBef>
                <a:spcPts val="0"/>
              </a:spcBef>
            </a:pPr>
            <a:endParaRPr lang="fi-FI" sz="1500" dirty="0"/>
          </a:p>
          <a:p>
            <a:pPr lvl="0">
              <a:spcBef>
                <a:spcPts val="0"/>
              </a:spcBef>
            </a:pPr>
            <a:endParaRPr lang="fi-FI" sz="1500" dirty="0"/>
          </a:p>
          <a:p>
            <a:pPr>
              <a:spcBef>
                <a:spcPts val="0"/>
              </a:spcBef>
            </a:pPr>
            <a:endParaRPr lang="fi-FI" sz="1500" dirty="0"/>
          </a:p>
          <a:p>
            <a:pPr>
              <a:spcBef>
                <a:spcPts val="0"/>
              </a:spcBef>
            </a:pPr>
            <a:endParaRPr lang="fi-FI" sz="1500" dirty="0"/>
          </a:p>
          <a:p>
            <a:pPr lvl="0">
              <a:spcBef>
                <a:spcPts val="0"/>
              </a:spcBef>
            </a:pPr>
            <a:endParaRPr lang="fi-FI" sz="1500" dirty="0"/>
          </a:p>
          <a:p>
            <a:pPr>
              <a:spcBef>
                <a:spcPts val="0"/>
              </a:spcBef>
            </a:pPr>
            <a:endParaRPr lang="fi-FI" sz="1500" dirty="0"/>
          </a:p>
          <a:p>
            <a:pPr>
              <a:spcBef>
                <a:spcPts val="0"/>
              </a:spcBef>
            </a:pPr>
            <a:endParaRPr lang="fi-FI" sz="1500" dirty="0"/>
          </a:p>
          <a:p>
            <a:endParaRPr lang="fi-FI" dirty="0"/>
          </a:p>
        </p:txBody>
      </p:sp>
      <p:pic>
        <p:nvPicPr>
          <p:cNvPr id="10" name="Picture 2" descr="S:\91204_BEEP\Valokuvat\Kuvat Kuopas\IMG_4083.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861813" y="1196752"/>
            <a:ext cx="1824987" cy="1610191"/>
          </a:xfrm>
          <a:prstGeom prst="rect">
            <a:avLst/>
          </a:prstGeom>
          <a:noFill/>
          <a:ln w="6350">
            <a:solidFill>
              <a:schemeClr val="accent1"/>
            </a:solidFill>
          </a:ln>
          <a:extLst>
            <a:ext uri="{909E8E84-426E-40DD-AFC4-6F175D3DCCD1}">
              <a14:hiddenFill xmlns:a14="http://schemas.microsoft.com/office/drawing/2010/main">
                <a:solidFill>
                  <a:srgbClr val="FFFFFF"/>
                </a:solidFill>
              </a14:hiddenFill>
            </a:ext>
          </a:extLst>
        </p:spPr>
      </p:pic>
      <p:pic>
        <p:nvPicPr>
          <p:cNvPr id="13" name="Picture 4" descr="S:\91204_BEEP\Valokuvat\Rantatie 140929\P9290063.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849799" y="3449971"/>
            <a:ext cx="1825889" cy="231434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54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4DE7-F870-4831-8618-D7FB7506A1E8}"/>
              </a:ext>
            </a:extLst>
          </p:cNvPr>
          <p:cNvSpPr>
            <a:spLocks noGrp="1"/>
          </p:cNvSpPr>
          <p:nvPr>
            <p:ph type="title"/>
          </p:nvPr>
        </p:nvSpPr>
        <p:spPr/>
        <p:txBody>
          <a:bodyPr>
            <a:noAutofit/>
          </a:bodyPr>
          <a:lstStyle>
            <a:defPPr/>
          </a:lstStyle>
          <a:p>
            <a:pPr rtl="0"/>
            <a:br>
              <a:rPr lang="sv-SE" sz="4000" b="1" i="0" u="none" strike="noStrike" dirty="0">
                <a:highlight>
                  <a:srgbClr val="000000">
                    <a:alpha val="0"/>
                  </a:srgbClr>
                </a:highlight>
                <a:latin typeface="Arial"/>
              </a:rPr>
            </a:br>
            <a:r>
              <a:rPr lang="sv-SE" sz="4000" b="1" i="0" u="none" strike="noStrike" dirty="0">
                <a:highlight>
                  <a:srgbClr val="000000">
                    <a:alpha val="0"/>
                  </a:srgbClr>
                </a:highlight>
                <a:latin typeface="Arial"/>
              </a:rPr>
              <a:t>Underhåll av </a:t>
            </a:r>
            <a:r>
              <a:rPr lang="sv-SE" dirty="0">
                <a:highlight>
                  <a:srgbClr val="000000">
                    <a:alpha val="0"/>
                  </a:srgbClr>
                </a:highlight>
                <a:latin typeface="Arial"/>
              </a:rPr>
              <a:t>husteknik</a:t>
            </a:r>
            <a:endParaRPr lang="sv-SE" sz="4000" b="1" i="0" u="none" strike="noStrike" dirty="0">
              <a:highlight>
                <a:srgbClr val="000000">
                  <a:alpha val="0"/>
                </a:srgbClr>
              </a:highlight>
              <a:latin typeface="Arial"/>
            </a:endParaRPr>
          </a:p>
        </p:txBody>
      </p:sp>
    </p:spTree>
    <p:extLst>
      <p:ext uri="{BB962C8B-B14F-4D97-AF65-F5344CB8AC3E}">
        <p14:creationId xmlns:p14="http://schemas.microsoft.com/office/powerpoint/2010/main" val="4280776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57200" y="476250"/>
            <a:ext cx="8229600" cy="576261"/>
          </a:xfrm>
        </p:spPr>
        <p:txBody>
          <a:bodyPr>
            <a:noAutofit/>
          </a:bodyPr>
          <a:lstStyle>
            <a:defPPr/>
          </a:lstStyle>
          <a:p>
            <a:pPr rtl="0"/>
            <a:r>
              <a:rPr lang="sv-SE" sz="3600" b="1" i="0" u="none" strike="noStrike" dirty="0">
                <a:highlight>
                  <a:srgbClr val="000000">
                    <a:alpha val="0"/>
                  </a:srgbClr>
                </a:highlight>
                <a:latin typeface="Arial"/>
              </a:rPr>
              <a:t>Tecken på dålig ventilation</a:t>
            </a:r>
          </a:p>
        </p:txBody>
      </p:sp>
      <p:sp>
        <p:nvSpPr>
          <p:cNvPr id="2" name="Sisällön paikkamerkki 1"/>
          <p:cNvSpPr>
            <a:spLocks noGrp="1"/>
          </p:cNvSpPr>
          <p:nvPr>
            <p:ph idx="1"/>
          </p:nvPr>
        </p:nvSpPr>
        <p:spPr>
          <a:xfrm>
            <a:off x="457200" y="1196978"/>
            <a:ext cx="8229600" cy="4032250"/>
          </a:xfrm>
        </p:spPr>
        <p:txBody>
          <a:bodyPr>
            <a:noAutofit/>
          </a:bodyPr>
          <a:lstStyle>
            <a:defPPr/>
          </a:lstStyle>
          <a:p>
            <a:pPr rtl="0"/>
            <a:r>
              <a:rPr lang="sv-SE" sz="2500" b="0" i="0" u="none" strike="noStrike" dirty="0">
                <a:highlight>
                  <a:srgbClr val="000000">
                    <a:alpha val="0"/>
                  </a:srgbClr>
                </a:highlight>
                <a:latin typeface="Arial"/>
              </a:rPr>
              <a:t>Inomhusluften känns unken när du kommer in.</a:t>
            </a:r>
          </a:p>
          <a:p>
            <a:pPr rtl="0"/>
            <a:r>
              <a:rPr lang="sv-SE" sz="2500" b="0" i="0" u="none" strike="noStrike" dirty="0">
                <a:highlight>
                  <a:srgbClr val="000000">
                    <a:alpha val="0"/>
                  </a:srgbClr>
                </a:highlight>
                <a:latin typeface="Arial"/>
              </a:rPr>
              <a:t>Fönster och speglar förblir immiga i fuktiga rum under lång tid.</a:t>
            </a:r>
          </a:p>
          <a:p>
            <a:pPr rtl="0"/>
            <a:r>
              <a:rPr lang="sv-SE" sz="2500" b="0" i="0" u="none" strike="noStrike" dirty="0">
                <a:highlight>
                  <a:srgbClr val="000000">
                    <a:alpha val="0"/>
                  </a:srgbClr>
                </a:highlight>
                <a:latin typeface="Arial"/>
              </a:rPr>
              <a:t>Ventiler saknas, är stängda eller blockerade.</a:t>
            </a:r>
          </a:p>
          <a:p>
            <a:pPr rtl="0"/>
            <a:r>
              <a:rPr lang="sv-SE" sz="2500" b="0" i="0" u="none" strike="noStrike" dirty="0">
                <a:highlight>
                  <a:srgbClr val="000000">
                    <a:alpha val="0"/>
                  </a:srgbClr>
                </a:highlight>
                <a:latin typeface="Arial"/>
              </a:rPr>
              <a:t>Undertrycket låter som ett surr när man öppnar en dörr eller ett fönster. </a:t>
            </a:r>
          </a:p>
          <a:p>
            <a:pPr rtl="0"/>
            <a:r>
              <a:rPr lang="sv-SE" sz="2500" b="0" i="0" u="none" strike="noStrike" dirty="0">
                <a:highlight>
                  <a:srgbClr val="000000">
                    <a:alpha val="0"/>
                  </a:srgbClr>
                </a:highlight>
                <a:latin typeface="Arial"/>
              </a:rPr>
              <a:t>Ett pappersark hålls inte kvar vid avtappningsventilen.</a:t>
            </a:r>
          </a:p>
          <a:p>
            <a:pPr marL="266700" lvl="1" indent="-266700" rtl="0"/>
            <a:r>
              <a:rPr lang="sv-SE" sz="2500" b="0" i="0" u="none" strike="noStrike" dirty="0">
                <a:highlight>
                  <a:srgbClr val="000000">
                    <a:alpha val="0"/>
                  </a:srgbClr>
                </a:highlight>
                <a:latin typeface="Arial"/>
              </a:rPr>
              <a:t>Det finns en risk att det stora behovet av ventilation orsakar en känsla av drag.</a:t>
            </a:r>
          </a:p>
          <a:p>
            <a:pPr rtl="0"/>
            <a:r>
              <a:rPr lang="sv-SE" sz="2500" b="0" i="0" u="none" strike="noStrike" dirty="0">
                <a:highlight>
                  <a:srgbClr val="000000">
                    <a:alpha val="0"/>
                  </a:srgbClr>
                </a:highlight>
                <a:latin typeface="Arial"/>
              </a:rPr>
              <a:t>Tystnad → ventilationen är avstängd.</a:t>
            </a:r>
          </a:p>
          <a:p>
            <a:pPr rtl="0"/>
            <a:r>
              <a:rPr lang="sv-SE" sz="2500" b="0" i="0" u="none" strike="noStrike" dirty="0">
                <a:highlight>
                  <a:srgbClr val="000000">
                    <a:alpha val="0"/>
                  </a:srgbClr>
                </a:highlight>
                <a:latin typeface="Arial"/>
              </a:rPr>
              <a:t>Ventilationsaggregatet bullrar → dimensionerat för litet.</a:t>
            </a:r>
          </a:p>
        </p:txBody>
      </p:sp>
    </p:spTree>
    <p:extLst>
      <p:ext uri="{BB962C8B-B14F-4D97-AF65-F5344CB8AC3E}">
        <p14:creationId xmlns:p14="http://schemas.microsoft.com/office/powerpoint/2010/main" val="29897192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1"/>
          </a:xfrm>
        </p:spPr>
        <p:txBody>
          <a:bodyPr>
            <a:noAutofit/>
          </a:bodyPr>
          <a:lstStyle>
            <a:defPPr/>
          </a:lstStyle>
          <a:p>
            <a:pPr rtl="0"/>
            <a:r>
              <a:rPr lang="sv-SE" sz="3600" b="1" i="0" u="none" strike="noStrike" dirty="0">
                <a:highlight>
                  <a:srgbClr val="000000">
                    <a:alpha val="0"/>
                  </a:srgbClr>
                </a:highlight>
                <a:latin typeface="Arial"/>
              </a:rPr>
              <a:t>Ventilationsmaskinunderhåll</a:t>
            </a:r>
          </a:p>
        </p:txBody>
      </p:sp>
      <p:sp>
        <p:nvSpPr>
          <p:cNvPr id="3" name="Content Placeholder 2"/>
          <p:cNvSpPr>
            <a:spLocks noGrp="1"/>
          </p:cNvSpPr>
          <p:nvPr>
            <p:ph idx="1"/>
          </p:nvPr>
        </p:nvSpPr>
        <p:spPr>
          <a:xfrm>
            <a:off x="457200" y="1412875"/>
            <a:ext cx="8229600" cy="4032250"/>
          </a:xfrm>
        </p:spPr>
        <p:txBody>
          <a:bodyPr>
            <a:noAutofit/>
          </a:bodyPr>
          <a:lstStyle>
            <a:defPPr/>
          </a:lstStyle>
          <a:p>
            <a:pPr marL="0" indent="0" rtl="0">
              <a:buNone/>
            </a:pPr>
            <a:r>
              <a:rPr lang="sv-SE" sz="2000" b="1" i="0" u="none" strike="noStrike" dirty="0">
                <a:highlight>
                  <a:srgbClr val="000000">
                    <a:alpha val="0"/>
                  </a:srgbClr>
                </a:highlight>
                <a:latin typeface="Arial"/>
              </a:rPr>
              <a:t>Filtret måste rengöras eller bytas ut minst två gånger om året. </a:t>
            </a:r>
          </a:p>
          <a:p>
            <a:pPr rtl="0"/>
            <a:r>
              <a:rPr lang="sv-SE" sz="2000" b="0" i="0" u="none" strike="noStrike" dirty="0">
                <a:highlight>
                  <a:srgbClr val="000000">
                    <a:alpha val="0"/>
                  </a:srgbClr>
                </a:highlight>
                <a:latin typeface="Arial"/>
              </a:rPr>
              <a:t>Rengöring sker alltid efter pollensäsongen. </a:t>
            </a:r>
            <a:br>
              <a:rPr lang="sv-SE" sz="2000" b="0" i="0" u="none" strike="noStrike" dirty="0">
                <a:highlight>
                  <a:srgbClr val="000000">
                    <a:alpha val="0"/>
                  </a:srgbClr>
                </a:highlight>
                <a:latin typeface="Arial"/>
              </a:rPr>
            </a:br>
            <a:r>
              <a:rPr lang="sv-SE" sz="2000" b="0" i="0" u="none" strike="noStrike" dirty="0">
                <a:highlight>
                  <a:srgbClr val="000000">
                    <a:alpha val="0"/>
                  </a:srgbClr>
                </a:highlight>
                <a:latin typeface="Arial"/>
              </a:rPr>
              <a:t>Filtren kan rengöras till exempel genom dammsugning och / eller med tryckluftsstråle. </a:t>
            </a:r>
          </a:p>
          <a:p>
            <a:pPr rtl="0"/>
            <a:r>
              <a:rPr lang="sv-SE" sz="2000" b="0" i="0" u="none" strike="noStrike" dirty="0">
                <a:highlight>
                  <a:srgbClr val="000000">
                    <a:alpha val="0"/>
                  </a:srgbClr>
                </a:highlight>
                <a:latin typeface="Arial"/>
              </a:rPr>
              <a:t>Filter byts ut mot nya av samma typ när smuts på filtren försämrar luftflödet. Försämrat luftflöde ökar tryckförlusterna och fläktens energiförbrukning, sänker LTO-effektiviteten och försämrar inomhusluftkvaliteten.</a:t>
            </a:r>
          </a:p>
          <a:p>
            <a:pPr rtl="0"/>
            <a:r>
              <a:rPr lang="sv-SE" sz="2000" b="0" i="0" u="none" strike="noStrike" dirty="0">
                <a:highlight>
                  <a:srgbClr val="000000">
                    <a:alpha val="0"/>
                  </a:srgbClr>
                </a:highlight>
                <a:latin typeface="Arial"/>
              </a:rPr>
              <a:t>Värmeåtervinningscellen eller skivan avlägsnas och tvättas med vatten</a:t>
            </a:r>
            <a:br>
              <a:rPr lang="sv-SE" sz="2000" b="0" i="0" u="none" strike="noStrike" dirty="0">
                <a:highlight>
                  <a:srgbClr val="000000">
                    <a:alpha val="0"/>
                  </a:srgbClr>
                </a:highlight>
                <a:latin typeface="Arial"/>
              </a:rPr>
            </a:br>
            <a:r>
              <a:rPr lang="sv-SE" sz="2000" b="0" i="0" u="none" strike="noStrike" dirty="0">
                <a:highlight>
                  <a:srgbClr val="000000">
                    <a:alpha val="0"/>
                  </a:srgbClr>
                </a:highlight>
                <a:latin typeface="Arial"/>
              </a:rPr>
              <a:t>vartannat år. En aning diskmedel kan tillsättas i tvättvattnet.</a:t>
            </a:r>
          </a:p>
          <a:p>
            <a:pPr marL="0" indent="0" rtl="0">
              <a:buNone/>
            </a:pPr>
            <a:r>
              <a:rPr lang="sv-SE" sz="2000" b="0" i="0" u="none" strike="noStrike" dirty="0">
                <a:highlight>
                  <a:srgbClr val="000000">
                    <a:alpha val="0"/>
                  </a:srgbClr>
                </a:highlight>
                <a:latin typeface="Arial"/>
              </a:rPr>
              <a:t>För mer detaljerade instruktioner om underhåll av utrustningen, se tillverkarens bruks- och underhållsinstruktioner. LV-maskiner måste alltid vara </a:t>
            </a:r>
            <a:r>
              <a:rPr lang="sv-SE" sz="2000" dirty="0">
                <a:highlight>
                  <a:srgbClr val="000000">
                    <a:alpha val="0"/>
                  </a:srgbClr>
                </a:highlight>
                <a:latin typeface="Arial"/>
              </a:rPr>
              <a:t>frånkopplade</a:t>
            </a:r>
            <a:r>
              <a:rPr lang="sv-SE" sz="2000" b="0" i="0" u="none" strike="noStrike" dirty="0">
                <a:highlight>
                  <a:srgbClr val="000000">
                    <a:alpha val="0"/>
                  </a:srgbClr>
                </a:highlight>
                <a:latin typeface="Arial"/>
              </a:rPr>
              <a:t> under underhåll.</a:t>
            </a:r>
          </a:p>
          <a:p>
            <a:pPr marL="342900" indent="-342900">
              <a:buFont typeface="+mj-lt"/>
              <a:buAutoNum type="arabicPeriod"/>
            </a:pPr>
            <a:endParaRPr lang="fi-FI" sz="2000" dirty="0"/>
          </a:p>
          <a:p>
            <a:pPr marL="514350" indent="-514350">
              <a:buAutoNum type="arabicPeriod"/>
            </a:pPr>
            <a:endParaRPr lang="fi-FI" sz="2000" dirty="0"/>
          </a:p>
          <a:p>
            <a:pPr marL="514350" indent="-514350">
              <a:buAutoNum type="arabicPeriod"/>
            </a:pPr>
            <a:endParaRPr lang="fi-FI" sz="2000" dirty="0"/>
          </a:p>
          <a:p>
            <a:pPr marL="514350" indent="-514350">
              <a:buAutoNum type="arabicPeriod"/>
            </a:pPr>
            <a:endParaRPr lang="fi-FI" sz="2000" dirty="0"/>
          </a:p>
          <a:p>
            <a:pPr marL="514350" indent="-514350">
              <a:buAutoNum type="arabicPeriod"/>
            </a:pPr>
            <a:endParaRPr lang="fi-FI" sz="2000" dirty="0"/>
          </a:p>
          <a:p>
            <a:pPr marL="514350" indent="-514350">
              <a:buAutoNum type="arabicPeriod"/>
            </a:pPr>
            <a:endParaRPr lang="fi-FI" sz="2000" dirty="0"/>
          </a:p>
          <a:p>
            <a:pPr marL="514350" indent="-514350">
              <a:buAutoNum type="arabicPeriod"/>
            </a:pPr>
            <a:endParaRPr lang="fi-FI" sz="2000" dirty="0"/>
          </a:p>
          <a:p>
            <a:pPr marL="514350" indent="-514350">
              <a:buAutoNum type="arabicPeriod"/>
            </a:pPr>
            <a:endParaRPr lang="fi-FI" sz="2000" dirty="0"/>
          </a:p>
        </p:txBody>
      </p:sp>
    </p:spTree>
    <p:extLst>
      <p:ext uri="{BB962C8B-B14F-4D97-AF65-F5344CB8AC3E}">
        <p14:creationId xmlns:p14="http://schemas.microsoft.com/office/powerpoint/2010/main" val="30805853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1"/>
          </a:xfrm>
        </p:spPr>
        <p:txBody>
          <a:bodyPr>
            <a:noAutofit/>
          </a:bodyPr>
          <a:lstStyle>
            <a:defPPr/>
          </a:lstStyle>
          <a:p>
            <a:pPr rtl="0"/>
            <a:r>
              <a:rPr lang="sv-SE" sz="3600" b="1" i="0" u="none" strike="noStrike" dirty="0">
                <a:highlight>
                  <a:srgbClr val="000000">
                    <a:alpha val="0"/>
                  </a:srgbClr>
                </a:highlight>
                <a:latin typeface="Arial"/>
              </a:rPr>
              <a:t>Ventil- och kanalunderhåll</a:t>
            </a:r>
          </a:p>
        </p:txBody>
      </p:sp>
      <p:sp>
        <p:nvSpPr>
          <p:cNvPr id="3" name="Content Placeholder 2"/>
          <p:cNvSpPr>
            <a:spLocks noGrp="1"/>
          </p:cNvSpPr>
          <p:nvPr>
            <p:ph idx="1"/>
          </p:nvPr>
        </p:nvSpPr>
        <p:spPr>
          <a:xfrm>
            <a:off x="457200" y="1490472"/>
            <a:ext cx="6360850" cy="4315017"/>
          </a:xfrm>
        </p:spPr>
        <p:txBody>
          <a:bodyPr>
            <a:noAutofit/>
          </a:bodyPr>
          <a:lstStyle>
            <a:defPPr/>
          </a:lstStyle>
          <a:p>
            <a:pPr rtl="0"/>
            <a:r>
              <a:rPr lang="sv-SE" sz="2300" b="0" i="0" u="none" strike="noStrike" dirty="0">
                <a:highlight>
                  <a:srgbClr val="000000">
                    <a:alpha val="0"/>
                  </a:srgbClr>
                </a:highlight>
                <a:latin typeface="Arial"/>
              </a:rPr>
              <a:t>Klädstoft som bildas i ventilens luftspalt dammsugs årligen. Särskilt dräneringsventiler i </a:t>
            </a:r>
            <a:br>
              <a:rPr lang="sv-SE" sz="2300" b="0" i="0" u="none" strike="noStrike" dirty="0">
                <a:highlight>
                  <a:srgbClr val="000000">
                    <a:alpha val="0"/>
                  </a:srgbClr>
                </a:highlight>
                <a:latin typeface="Arial"/>
              </a:rPr>
            </a:br>
            <a:r>
              <a:rPr lang="sv-SE" sz="2300" b="0" i="0" u="none" strike="noStrike" dirty="0">
                <a:highlight>
                  <a:srgbClr val="000000">
                    <a:alpha val="0"/>
                  </a:srgbClr>
                </a:highlight>
                <a:latin typeface="Arial"/>
              </a:rPr>
              <a:t>våtrum kräver rengöring.</a:t>
            </a:r>
          </a:p>
          <a:p>
            <a:pPr rtl="0"/>
            <a:r>
              <a:rPr lang="sv-SE" sz="2300" b="0" i="0" u="none" strike="noStrike" dirty="0">
                <a:highlight>
                  <a:srgbClr val="000000">
                    <a:alpha val="0"/>
                  </a:srgbClr>
                </a:highlight>
                <a:latin typeface="Arial"/>
              </a:rPr>
              <a:t>Vid behov kan ventilen tas bort och rengöras mer noggrant. Ventilernas inställning får inte </a:t>
            </a:r>
            <a:br>
              <a:rPr lang="sv-SE" sz="2300" b="0" i="0" u="none" strike="noStrike" dirty="0">
                <a:highlight>
                  <a:srgbClr val="000000">
                    <a:alpha val="0"/>
                  </a:srgbClr>
                </a:highlight>
                <a:latin typeface="Arial"/>
              </a:rPr>
            </a:br>
            <a:r>
              <a:rPr lang="sv-SE" sz="2300" b="0" i="0" u="none" strike="noStrike" dirty="0">
                <a:highlight>
                  <a:srgbClr val="000000">
                    <a:alpha val="0"/>
                  </a:srgbClr>
                </a:highlight>
                <a:latin typeface="Arial"/>
              </a:rPr>
              <a:t>ändras så att tryckförhållandena i rummen ändras.</a:t>
            </a:r>
          </a:p>
          <a:p>
            <a:pPr rtl="0"/>
            <a:r>
              <a:rPr lang="sv-SE" sz="2300" b="0" i="0" u="none" strike="noStrike" dirty="0">
                <a:highlight>
                  <a:srgbClr val="000000">
                    <a:alpha val="0"/>
                  </a:srgbClr>
                </a:highlight>
                <a:latin typeface="Arial"/>
              </a:rPr>
              <a:t>Ventileringskanalerna måste sotas minst vart tionde år. </a:t>
            </a:r>
          </a:p>
          <a:p>
            <a:pPr rtl="0"/>
            <a:r>
              <a:rPr lang="sv-SE" sz="2300" b="0" i="0" u="none" strike="noStrike" dirty="0">
                <a:highlight>
                  <a:srgbClr val="000000">
                    <a:alpha val="0"/>
                  </a:srgbClr>
                </a:highlight>
                <a:latin typeface="Arial"/>
              </a:rPr>
              <a:t>Vattentakspassagernas skick och              vattentäthet måste kontrolleras årligen.</a:t>
            </a:r>
          </a:p>
          <a:p>
            <a:endParaRPr lang="fi-FI" sz="2300" dirty="0"/>
          </a:p>
          <a:p>
            <a:endParaRPr lang="fi-FI" sz="2400" dirty="0"/>
          </a:p>
          <a:p>
            <a:pPr marL="514350" indent="-514350">
              <a:buAutoNum type="arabicPeriod"/>
            </a:pPr>
            <a:endParaRPr lang="fi-FI" sz="2400" dirty="0"/>
          </a:p>
          <a:p>
            <a:pPr marL="514350" indent="-514350">
              <a:buAutoNum type="arabicPeriod"/>
            </a:pPr>
            <a:endParaRPr lang="fi-FI" sz="2400" dirty="0"/>
          </a:p>
          <a:p>
            <a:pPr marL="514350" indent="-514350">
              <a:buAutoNum type="arabicPeriod"/>
            </a:pPr>
            <a:endParaRPr lang="fi-FI" sz="2400" dirty="0"/>
          </a:p>
          <a:p>
            <a:pPr marL="514350" indent="-514350">
              <a:buAutoNum type="arabicPeriod"/>
            </a:pPr>
            <a:endParaRPr lang="fi-FI" sz="2400" dirty="0"/>
          </a:p>
          <a:p>
            <a:pPr marL="514350" indent="-514350">
              <a:buAutoNum type="arabicPeriod"/>
            </a:pPr>
            <a:endParaRPr lang="fi-FI" sz="2400" dirty="0"/>
          </a:p>
          <a:p>
            <a:pPr marL="514350" indent="-514350">
              <a:buAutoNum type="arabicPeriod"/>
            </a:pPr>
            <a:endParaRPr lang="fi-FI" sz="2400" dirty="0"/>
          </a:p>
          <a:p>
            <a:pPr marL="514350" indent="-514350">
              <a:buAutoNum type="arabicPeriod"/>
            </a:pPr>
            <a:endParaRPr lang="fi-FI" sz="2400" dirty="0"/>
          </a:p>
        </p:txBody>
      </p:sp>
      <p:pic>
        <p:nvPicPr>
          <p:cNvPr id="4" name="Picture 2" descr="S:\91204_BEEP\Valokuvat\Rantatie 140925\P9250039.JPG"/>
          <p:cNvPicPr>
            <a:picLocks noChangeAspect="1" noChangeArrowheads="1"/>
          </p:cNvPicPr>
          <p:nvPr/>
        </p:nvPicPr>
        <p:blipFill>
          <a:blip r:embed="rId2">
            <a:extLst>
              <a:ext uri="{28A0092B-C50C-407E-A947-70E740481C1C}">
                <a14:useLocalDpi xmlns:a14="http://schemas.microsoft.com/office/drawing/2010/main"/>
              </a:ext>
            </a:extLst>
          </a:blip>
          <a:srcRect l="22422" t="16758" r="22422"/>
          <a:stretch>
            <a:fillRect/>
          </a:stretch>
        </p:blipFill>
        <p:spPr bwMode="auto">
          <a:xfrm>
            <a:off x="7416474" y="1490472"/>
            <a:ext cx="1270326" cy="2168141"/>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p:cNvPicPr>
            <a:picLocks noChangeAspect="1"/>
          </p:cNvPicPr>
          <p:nvPr/>
        </p:nvPicPr>
        <p:blipFill>
          <a:blip r:embed="rId3">
            <a:extLst>
              <a:ext uri="{28A0092B-C50C-407E-A947-70E740481C1C}">
                <a14:useLocalDpi xmlns:a14="http://schemas.microsoft.com/office/drawing/2010/main" val="0"/>
              </a:ext>
            </a:extLst>
          </a:blip>
          <a:srcRect l="11770" r="4601" b="34817"/>
          <a:stretch>
            <a:fillRect/>
          </a:stretch>
        </p:blipFill>
        <p:spPr>
          <a:xfrm>
            <a:off x="6584110" y="3742176"/>
            <a:ext cx="2102690" cy="2185184"/>
          </a:xfrm>
          <a:prstGeom prst="rect">
            <a:avLst/>
          </a:prstGeom>
        </p:spPr>
      </p:pic>
    </p:spTree>
    <p:extLst>
      <p:ext uri="{BB962C8B-B14F-4D97-AF65-F5344CB8AC3E}">
        <p14:creationId xmlns:p14="http://schemas.microsoft.com/office/powerpoint/2010/main" val="6723859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482538"/>
          </a:xfrm>
        </p:spPr>
        <p:txBody>
          <a:bodyPr>
            <a:noAutofit/>
          </a:bodyPr>
          <a:lstStyle>
            <a:defPPr/>
          </a:lstStyle>
          <a:p>
            <a:pPr rtl="0"/>
            <a:r>
              <a:rPr lang="sv-SE" sz="3600" b="1" i="0" u="none" strike="noStrike" dirty="0">
                <a:highlight>
                  <a:srgbClr val="000000">
                    <a:alpha val="0"/>
                  </a:srgbClr>
                </a:highlight>
                <a:latin typeface="Arial"/>
              </a:rPr>
              <a:t>Övervakning av energianvändningen</a:t>
            </a:r>
          </a:p>
        </p:txBody>
      </p:sp>
      <p:sp>
        <p:nvSpPr>
          <p:cNvPr id="3" name="Content Placeholder 2"/>
          <p:cNvSpPr>
            <a:spLocks noGrp="1"/>
          </p:cNvSpPr>
          <p:nvPr>
            <p:ph idx="1"/>
          </p:nvPr>
        </p:nvSpPr>
        <p:spPr>
          <a:xfrm>
            <a:off x="457200" y="1187313"/>
            <a:ext cx="8229600" cy="4032250"/>
          </a:xfrm>
        </p:spPr>
        <p:txBody>
          <a:bodyPr>
            <a:noAutofit/>
          </a:bodyPr>
          <a:lstStyle>
            <a:defPPr/>
          </a:lstStyle>
          <a:p>
            <a:pPr marL="0" indent="0" rtl="0">
              <a:spcBef>
                <a:spcPts val="0"/>
              </a:spcBef>
              <a:buNone/>
            </a:pPr>
            <a:r>
              <a:rPr lang="sv-SE" sz="2100" b="1" i="0" u="none" strike="noStrike" dirty="0">
                <a:highlight>
                  <a:srgbClr val="000000">
                    <a:alpha val="0"/>
                  </a:srgbClr>
                </a:highlight>
                <a:latin typeface="Arial"/>
              </a:rPr>
              <a:t>Under drift måste systemets korrekta funktion </a:t>
            </a:r>
            <a:br>
              <a:rPr lang="sv-SE" sz="2100" b="1" i="0" u="none" strike="noStrike" dirty="0">
                <a:highlight>
                  <a:srgbClr val="000000">
                    <a:alpha val="0"/>
                  </a:srgbClr>
                </a:highlight>
                <a:latin typeface="Arial"/>
              </a:rPr>
            </a:br>
            <a:r>
              <a:rPr lang="sv-SE" sz="2100" b="1" i="0" u="none" strike="noStrike" dirty="0">
                <a:highlight>
                  <a:srgbClr val="000000">
                    <a:alpha val="0"/>
                  </a:srgbClr>
                </a:highlight>
                <a:latin typeface="Arial"/>
              </a:rPr>
              <a:t>säkerställas.</a:t>
            </a:r>
          </a:p>
          <a:p>
            <a:pPr rtl="0">
              <a:spcBef>
                <a:spcPts val="0"/>
              </a:spcBef>
            </a:pPr>
            <a:r>
              <a:rPr lang="sv-SE" sz="2100" b="0" i="0" u="none" strike="noStrike" dirty="0">
                <a:highlight>
                  <a:srgbClr val="000000">
                    <a:alpha val="0"/>
                  </a:srgbClr>
                </a:highlight>
                <a:latin typeface="Arial"/>
              </a:rPr>
              <a:t>Har energiförbrukningen varit normal?</a:t>
            </a:r>
          </a:p>
          <a:p>
            <a:pPr rtl="0">
              <a:spcBef>
                <a:spcPts val="0"/>
              </a:spcBef>
            </a:pPr>
            <a:r>
              <a:rPr lang="sv-SE" sz="2100" b="0" i="0" u="none" strike="noStrike" dirty="0">
                <a:highlight>
                  <a:srgbClr val="000000">
                    <a:alpha val="0"/>
                  </a:srgbClr>
                </a:highlight>
                <a:latin typeface="Arial"/>
              </a:rPr>
              <a:t>Är temperaturen och luftfuktigheten på rätt nivå?</a:t>
            </a:r>
          </a:p>
          <a:p>
            <a:pPr rtl="0">
              <a:spcBef>
                <a:spcPts val="0"/>
              </a:spcBef>
            </a:pPr>
            <a:r>
              <a:rPr lang="sv-SE" sz="2100" b="0" i="0" u="none" strike="noStrike" dirty="0">
                <a:highlight>
                  <a:srgbClr val="000000">
                    <a:alpha val="0"/>
                  </a:srgbClr>
                </a:highlight>
                <a:latin typeface="Arial"/>
              </a:rPr>
              <a:t>Är användarna av utrymmena nöjda?</a:t>
            </a:r>
          </a:p>
          <a:p>
            <a:pPr rtl="0">
              <a:spcBef>
                <a:spcPts val="0"/>
              </a:spcBef>
            </a:pPr>
            <a:r>
              <a:rPr lang="sv-SE" sz="2100" b="0" i="0" u="none" strike="noStrike" dirty="0">
                <a:highlight>
                  <a:srgbClr val="000000">
                    <a:alpha val="0"/>
                  </a:srgbClr>
                </a:highlight>
                <a:latin typeface="Arial"/>
              </a:rPr>
              <a:t>Har det behövts ytterligare ventilation? Har fönstren hållits öppna?</a:t>
            </a:r>
          </a:p>
          <a:p>
            <a:pPr marL="0" indent="0">
              <a:spcBef>
                <a:spcPts val="0"/>
              </a:spcBef>
              <a:buNone/>
            </a:pPr>
            <a:endParaRPr lang="fi-FI" sz="2100" b="1" dirty="0"/>
          </a:p>
          <a:p>
            <a:pPr marL="0" indent="0" rtl="0">
              <a:spcBef>
                <a:spcPts val="0"/>
              </a:spcBef>
              <a:buNone/>
            </a:pPr>
            <a:r>
              <a:rPr lang="sv-SE" sz="2100" b="1" i="0" u="none" strike="noStrike" dirty="0">
                <a:highlight>
                  <a:srgbClr val="000000">
                    <a:alpha val="0"/>
                  </a:srgbClr>
                </a:highlight>
                <a:latin typeface="Arial"/>
              </a:rPr>
              <a:t>Information finns tillgänglig från energisäljare och överföringsföretag, t.ex.</a:t>
            </a:r>
            <a:endParaRPr lang="fi-FI" sz="2100" dirty="0"/>
          </a:p>
          <a:p>
            <a:pPr lvl="0" rtl="0">
              <a:spcBef>
                <a:spcPts val="0"/>
              </a:spcBef>
            </a:pPr>
            <a:r>
              <a:rPr lang="sv-SE" sz="2100" b="0" i="0" u="none" strike="noStrike" dirty="0">
                <a:highlight>
                  <a:srgbClr val="000000">
                    <a:alpha val="0"/>
                  </a:srgbClr>
                </a:highlight>
                <a:latin typeface="Arial"/>
              </a:rPr>
              <a:t>energiförbrukning på användningsplatsen</a:t>
            </a:r>
          </a:p>
          <a:p>
            <a:pPr lvl="0" rtl="0">
              <a:spcBef>
                <a:spcPts val="0"/>
              </a:spcBef>
            </a:pPr>
            <a:r>
              <a:rPr lang="sv-SE" sz="2100" b="0" i="0" u="none" strike="noStrike" dirty="0">
                <a:highlight>
                  <a:srgbClr val="000000">
                    <a:alpha val="0"/>
                  </a:srgbClr>
                </a:highlight>
                <a:latin typeface="Arial"/>
              </a:rPr>
              <a:t>jämförelser med liknande typer av byggnader</a:t>
            </a:r>
          </a:p>
          <a:p>
            <a:pPr rtl="0">
              <a:spcBef>
                <a:spcPts val="0"/>
              </a:spcBef>
            </a:pPr>
            <a:r>
              <a:rPr lang="sv-SE" sz="2100" b="0" i="0" u="none" strike="noStrike" dirty="0">
                <a:highlight>
                  <a:srgbClr val="000000">
                    <a:alpha val="0"/>
                  </a:srgbClr>
                </a:highlight>
                <a:latin typeface="Arial"/>
              </a:rPr>
              <a:t>varningar </a:t>
            </a:r>
            <a:r>
              <a:rPr lang="sv-SE" sz="2100" dirty="0">
                <a:highlight>
                  <a:srgbClr val="000000">
                    <a:alpha val="0"/>
                  </a:srgbClr>
                </a:highlight>
                <a:latin typeface="Arial"/>
              </a:rPr>
              <a:t>per</a:t>
            </a:r>
            <a:r>
              <a:rPr lang="sv-SE" sz="2100" b="0" i="0" u="none" strike="noStrike" dirty="0">
                <a:highlight>
                  <a:srgbClr val="000000">
                    <a:alpha val="0"/>
                  </a:srgbClr>
                </a:highlight>
                <a:latin typeface="Arial"/>
              </a:rPr>
              <a:t> e-post om ökad energianvändning</a:t>
            </a:r>
          </a:p>
          <a:p>
            <a:pPr lvl="0" rtl="0">
              <a:spcBef>
                <a:spcPts val="0"/>
              </a:spcBef>
            </a:pPr>
            <a:r>
              <a:rPr lang="sv-SE" sz="2100" b="0" i="0" u="none" strike="noStrike" dirty="0">
                <a:highlight>
                  <a:srgbClr val="000000">
                    <a:alpha val="0"/>
                  </a:srgbClr>
                </a:highlight>
                <a:latin typeface="Arial"/>
              </a:rPr>
              <a:t>effekten av reparationer och förändringar i uppvärmningen på förbrukningen.</a:t>
            </a:r>
          </a:p>
          <a:p>
            <a:endParaRPr lang="fi-FI" dirty="0"/>
          </a:p>
        </p:txBody>
      </p:sp>
    </p:spTree>
    <p:extLst>
      <p:ext uri="{BB962C8B-B14F-4D97-AF65-F5344CB8AC3E}">
        <p14:creationId xmlns:p14="http://schemas.microsoft.com/office/powerpoint/2010/main" val="31040281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defPPr/>
          </a:lstStyle>
          <a:p>
            <a:pPr rtl="0"/>
            <a:br>
              <a:rPr lang="sv-SE" sz="4000" b="1" i="0" u="none" strike="noStrike" dirty="0">
                <a:highlight>
                  <a:srgbClr val="000000">
                    <a:alpha val="0"/>
                  </a:srgbClr>
                </a:highlight>
                <a:latin typeface="Arial"/>
              </a:rPr>
            </a:br>
            <a:r>
              <a:rPr lang="sv-SE" sz="4000" b="1" i="0" u="none" strike="noStrike" dirty="0">
                <a:highlight>
                  <a:srgbClr val="000000">
                    <a:alpha val="0"/>
                  </a:srgbClr>
                </a:highlight>
                <a:latin typeface="Arial"/>
              </a:rPr>
              <a:t>Husteknikens energireparationer</a:t>
            </a:r>
          </a:p>
        </p:txBody>
      </p:sp>
    </p:spTree>
    <p:extLst>
      <p:ext uri="{BB962C8B-B14F-4D97-AF65-F5344CB8AC3E}">
        <p14:creationId xmlns:p14="http://schemas.microsoft.com/office/powerpoint/2010/main" val="18658891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1"/>
          </a:xfrm>
        </p:spPr>
        <p:txBody>
          <a:bodyPr>
            <a:noAutofit/>
          </a:bodyPr>
          <a:lstStyle>
            <a:defPPr/>
          </a:lstStyle>
          <a:p>
            <a:pPr marL="514350" indent="-514350" rtl="0"/>
            <a:r>
              <a:rPr lang="sv-SE" sz="3600" b="1" i="0" u="none" strike="noStrike" dirty="0">
                <a:highlight>
                  <a:srgbClr val="000000">
                    <a:alpha val="0"/>
                  </a:srgbClr>
                </a:highlight>
                <a:latin typeface="Arial"/>
              </a:rPr>
              <a:t>Husteknikens energireparationer</a:t>
            </a:r>
          </a:p>
        </p:txBody>
      </p:sp>
      <p:sp>
        <p:nvSpPr>
          <p:cNvPr id="3" name="Content Placeholder 2"/>
          <p:cNvSpPr>
            <a:spLocks noGrp="1"/>
          </p:cNvSpPr>
          <p:nvPr>
            <p:ph idx="1"/>
          </p:nvPr>
        </p:nvSpPr>
        <p:spPr>
          <a:xfrm>
            <a:off x="446089" y="1196978"/>
            <a:ext cx="8229600" cy="4032250"/>
          </a:xfrm>
        </p:spPr>
        <p:txBody>
          <a:bodyPr>
            <a:noAutofit/>
          </a:bodyPr>
          <a:lstStyle>
            <a:defPPr/>
          </a:lstStyle>
          <a:p>
            <a:pPr marL="0" indent="0" rtl="0">
              <a:buNone/>
            </a:pPr>
            <a:r>
              <a:rPr lang="sv-SE" sz="2000" b="1" i="0" u="none" strike="noStrike" dirty="0">
                <a:highlight>
                  <a:srgbClr val="000000">
                    <a:alpha val="0"/>
                  </a:srgbClr>
                </a:highlight>
                <a:latin typeface="Arial"/>
              </a:rPr>
              <a:t>Impulsen för energikorrigering är vanligtvis ett botemedel som syftar till något annat mål, t.ex. </a:t>
            </a:r>
          </a:p>
          <a:p>
            <a:pPr rtl="0"/>
            <a:r>
              <a:rPr lang="sv-SE" sz="2000" b="0" i="0" u="none" strike="noStrike" dirty="0">
                <a:highlight>
                  <a:srgbClr val="000000">
                    <a:alpha val="0"/>
                  </a:srgbClr>
                </a:highlight>
                <a:latin typeface="Arial"/>
              </a:rPr>
              <a:t>byggnadskomponentens eller systemets livslängd, missöde eller höga underhållskostnader</a:t>
            </a:r>
          </a:p>
          <a:p>
            <a:pPr rtl="0"/>
            <a:r>
              <a:rPr lang="sv-SE" sz="2000" b="0" i="0" u="none" strike="noStrike" dirty="0">
                <a:highlight>
                  <a:srgbClr val="000000">
                    <a:alpha val="0"/>
                  </a:srgbClr>
                </a:highlight>
                <a:latin typeface="Arial"/>
              </a:rPr>
              <a:t>komfort, eliminering av en känsla av drag eller kall                                  strålning</a:t>
            </a:r>
          </a:p>
          <a:p>
            <a:pPr rtl="0"/>
            <a:r>
              <a:rPr lang="sv-SE" sz="2000" b="0" i="0" u="none" strike="noStrike" dirty="0">
                <a:highlight>
                  <a:srgbClr val="000000">
                    <a:alpha val="0"/>
                  </a:srgbClr>
                </a:highlight>
                <a:latin typeface="Arial"/>
              </a:rPr>
              <a:t>förbättra inomhusluftkvaliteten</a:t>
            </a:r>
          </a:p>
          <a:p>
            <a:pPr rtl="0"/>
            <a:r>
              <a:rPr lang="sv-SE" sz="2000" b="0" i="0" u="none" strike="noStrike" dirty="0">
                <a:highlight>
                  <a:srgbClr val="000000">
                    <a:alpha val="0"/>
                  </a:srgbClr>
                </a:highlight>
                <a:latin typeface="Arial"/>
              </a:rPr>
              <a:t>bevarande av fastighetens värde</a:t>
            </a:r>
          </a:p>
          <a:p>
            <a:pPr rtl="0"/>
            <a:r>
              <a:rPr lang="sv-SE" sz="2000" b="0" i="0" u="none" strike="noStrike" dirty="0">
                <a:highlight>
                  <a:srgbClr val="000000">
                    <a:alpha val="0"/>
                  </a:srgbClr>
                </a:highlight>
                <a:latin typeface="Arial"/>
              </a:rPr>
              <a:t>uppdatering av system och utrustning för att möta                             nuvarande krav.</a:t>
            </a:r>
          </a:p>
          <a:p>
            <a:pPr marL="0" indent="0">
              <a:buNone/>
            </a:pPr>
            <a:endParaRPr lang="fi-FI" sz="2000" dirty="0"/>
          </a:p>
          <a:p>
            <a:pPr marL="0" indent="0" rtl="0">
              <a:buNone/>
            </a:pPr>
            <a:r>
              <a:rPr lang="sv-SE" sz="2000" b="1" i="0" u="none" strike="noStrike" dirty="0">
                <a:highlight>
                  <a:srgbClr val="000000">
                    <a:alpha val="0"/>
                  </a:srgbClr>
                </a:highlight>
                <a:latin typeface="Arial"/>
              </a:rPr>
              <a:t>Hur som helst, när det är dags att reparera, bör potentialen för energibesparingar också övervägas.</a:t>
            </a:r>
          </a:p>
          <a:p>
            <a:endParaRPr lang="fi-FI" sz="2000" dirty="0"/>
          </a:p>
          <a:p>
            <a:pPr marL="0" indent="0">
              <a:buNone/>
            </a:pPr>
            <a:endParaRPr lang="fi-FI" sz="2000" dirty="0"/>
          </a:p>
          <a:p>
            <a:pPr lvl="1"/>
            <a:endParaRPr lang="fi-FI" sz="2000" dirty="0"/>
          </a:p>
          <a:p>
            <a:endParaRPr lang="fi-FI" dirty="0"/>
          </a:p>
        </p:txBody>
      </p:sp>
      <p:pic>
        <p:nvPicPr>
          <p:cNvPr id="6" name="Kuva 5"/>
          <p:cNvPicPr>
            <a:picLocks noChangeAspect="1"/>
          </p:cNvPicPr>
          <p:nvPr/>
        </p:nvPicPr>
        <p:blipFill>
          <a:blip r:embed="rId3">
            <a:extLst>
              <a:ext uri="{28A0092B-C50C-407E-A947-70E740481C1C}">
                <a14:useLocalDpi xmlns:a14="http://schemas.microsoft.com/office/drawing/2010/main" val="0"/>
              </a:ext>
            </a:extLst>
          </a:blip>
          <a:srcRect b="16912"/>
          <a:stretch>
            <a:fillRect/>
          </a:stretch>
        </p:blipFill>
        <p:spPr>
          <a:xfrm>
            <a:off x="6405865" y="2329742"/>
            <a:ext cx="2292046" cy="2539212"/>
          </a:xfrm>
          <a:prstGeom prst="rect">
            <a:avLst/>
          </a:prstGeom>
        </p:spPr>
      </p:pic>
    </p:spTree>
    <p:extLst>
      <p:ext uri="{BB962C8B-B14F-4D97-AF65-F5344CB8AC3E}">
        <p14:creationId xmlns:p14="http://schemas.microsoft.com/office/powerpoint/2010/main" val="19772028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defPPr/>
          </a:lstStyle>
          <a:p>
            <a:pPr rtl="0"/>
            <a:r>
              <a:rPr lang="sv-SE" sz="2600" b="1" i="0" u="none" strike="noStrike" dirty="0">
                <a:highlight>
                  <a:srgbClr val="000000">
                    <a:alpha val="0"/>
                  </a:srgbClr>
                </a:highlight>
                <a:latin typeface="Arial"/>
              </a:rPr>
              <a:t>...och tvärtom. När energireparationer utförs på </a:t>
            </a:r>
            <a:r>
              <a:rPr lang="sv-SE" sz="2600" dirty="0">
                <a:highlight>
                  <a:srgbClr val="000000">
                    <a:alpha val="0"/>
                  </a:srgbClr>
                </a:highlight>
                <a:latin typeface="Arial"/>
              </a:rPr>
              <a:t>husteknik</a:t>
            </a:r>
            <a:r>
              <a:rPr lang="sv-SE" sz="2600" b="1" i="0" u="none" strike="noStrike" dirty="0">
                <a:highlight>
                  <a:srgbClr val="000000">
                    <a:alpha val="0"/>
                  </a:srgbClr>
                </a:highlight>
                <a:latin typeface="Arial"/>
              </a:rPr>
              <a:t> måste effekterna av förändringen på strukturer och användningsmönster beaktas. </a:t>
            </a:r>
          </a:p>
        </p:txBody>
      </p:sp>
      <p:sp>
        <p:nvSpPr>
          <p:cNvPr id="3" name="Content Placeholder 2"/>
          <p:cNvSpPr>
            <a:spLocks noGrp="1"/>
          </p:cNvSpPr>
          <p:nvPr>
            <p:ph idx="1"/>
          </p:nvPr>
        </p:nvSpPr>
        <p:spPr>
          <a:xfrm>
            <a:off x="457199" y="1626506"/>
            <a:ext cx="8229600" cy="4032250"/>
          </a:xfrm>
        </p:spPr>
        <p:txBody>
          <a:bodyPr>
            <a:noAutofit/>
          </a:bodyPr>
          <a:lstStyle>
            <a:defPPr/>
          </a:lstStyle>
          <a:p>
            <a:pPr marL="0" indent="0" rtl="0">
              <a:spcBef>
                <a:spcPts val="0"/>
              </a:spcBef>
              <a:buNone/>
            </a:pPr>
            <a:r>
              <a:rPr lang="sv-SE" sz="1800" b="1" i="0" u="none" strike="noStrike" dirty="0">
                <a:highlight>
                  <a:srgbClr val="000000">
                    <a:alpha val="0"/>
                  </a:srgbClr>
                </a:highlight>
                <a:latin typeface="Arial"/>
              </a:rPr>
              <a:t>När förbränningsbaserad uppvärmning omvandlas</a:t>
            </a:r>
            <a:br>
              <a:rPr lang="sv-SE" sz="1800" b="1" i="0" u="none" strike="noStrike" dirty="0">
                <a:highlight>
                  <a:srgbClr val="000000">
                    <a:alpha val="0"/>
                  </a:srgbClr>
                </a:highlight>
                <a:latin typeface="Arial"/>
              </a:rPr>
            </a:br>
            <a:r>
              <a:rPr lang="sv-SE" sz="1800" b="1" i="0" u="none" strike="noStrike" dirty="0">
                <a:highlight>
                  <a:srgbClr val="000000">
                    <a:alpha val="0"/>
                  </a:srgbClr>
                </a:highlight>
                <a:latin typeface="Arial"/>
              </a:rPr>
              <a:t>exempelvis till användning av geotermisk energi</a:t>
            </a:r>
          </a:p>
          <a:p>
            <a:pPr rtl="0">
              <a:spcBef>
                <a:spcPts val="0"/>
              </a:spcBef>
            </a:pPr>
            <a:r>
              <a:rPr lang="sv-SE" sz="1800" dirty="0">
                <a:highlight>
                  <a:srgbClr val="000000">
                    <a:alpha val="0"/>
                  </a:srgbClr>
                </a:highlight>
                <a:latin typeface="Arial"/>
              </a:rPr>
              <a:t>tyngdkrafts</a:t>
            </a:r>
            <a:r>
              <a:rPr lang="sv-SE" sz="1800" b="0" i="0" u="none" strike="noStrike" dirty="0">
                <a:highlight>
                  <a:srgbClr val="000000">
                    <a:alpha val="0"/>
                  </a:srgbClr>
                </a:highlight>
                <a:latin typeface="Arial"/>
              </a:rPr>
              <a:t>ventilationen minskar</a:t>
            </a:r>
          </a:p>
          <a:p>
            <a:pPr rtl="0">
              <a:spcBef>
                <a:spcPts val="0"/>
              </a:spcBef>
            </a:pPr>
            <a:r>
              <a:rPr lang="sv-SE" sz="1800" b="0" i="0" u="none" strike="noStrike" dirty="0">
                <a:highlight>
                  <a:srgbClr val="000000">
                    <a:alpha val="0"/>
                  </a:srgbClr>
                </a:highlight>
                <a:latin typeface="Arial"/>
              </a:rPr>
              <a:t>användarna behöver nya sätt att arbeta</a:t>
            </a:r>
          </a:p>
          <a:p>
            <a:pPr lvl="1" rtl="0">
              <a:spcBef>
                <a:spcPts val="0"/>
              </a:spcBef>
            </a:pPr>
            <a:r>
              <a:rPr lang="sv-SE" sz="1800" b="0" i="0" u="none" strike="noStrike" dirty="0">
                <a:highlight>
                  <a:srgbClr val="000000">
                    <a:alpha val="0"/>
                  </a:srgbClr>
                </a:highlight>
                <a:latin typeface="Arial"/>
              </a:rPr>
              <a:t>ökad ventilation </a:t>
            </a:r>
          </a:p>
          <a:p>
            <a:pPr lvl="1" rtl="0">
              <a:spcBef>
                <a:spcPts val="0"/>
              </a:spcBef>
            </a:pPr>
            <a:r>
              <a:rPr lang="sv-SE" sz="1800" b="0" i="0" u="none" strike="noStrike" dirty="0">
                <a:highlight>
                  <a:srgbClr val="000000">
                    <a:alpha val="0"/>
                  </a:srgbClr>
                </a:highlight>
                <a:latin typeface="Arial"/>
              </a:rPr>
              <a:t>ökad vädring </a:t>
            </a:r>
          </a:p>
          <a:p>
            <a:pPr lvl="1" rtl="0">
              <a:spcBef>
                <a:spcPts val="0"/>
              </a:spcBef>
            </a:pPr>
            <a:r>
              <a:rPr lang="sv-SE" sz="1800" b="0" i="0" u="none" strike="noStrike" dirty="0">
                <a:highlight>
                  <a:srgbClr val="000000">
                    <a:alpha val="0"/>
                  </a:srgbClr>
                </a:highlight>
                <a:latin typeface="Arial"/>
              </a:rPr>
              <a:t>förändring av torkningsmetod för byke</a:t>
            </a:r>
          </a:p>
          <a:p>
            <a:pPr lvl="1" rtl="0">
              <a:spcBef>
                <a:spcPts val="0"/>
              </a:spcBef>
            </a:pPr>
            <a:r>
              <a:rPr lang="sv-SE" sz="1800" b="0" i="0" u="none" strike="noStrike" dirty="0">
                <a:highlight>
                  <a:srgbClr val="000000">
                    <a:alpha val="0"/>
                  </a:srgbClr>
                </a:highlight>
                <a:latin typeface="Arial"/>
              </a:rPr>
              <a:t>torkning av golven i tvättutrymmet</a:t>
            </a:r>
          </a:p>
          <a:p>
            <a:pPr lvl="1" rtl="0">
              <a:spcBef>
                <a:spcPts val="0"/>
              </a:spcBef>
            </a:pPr>
            <a:r>
              <a:rPr lang="sv-SE" sz="1800" b="0" i="0" u="none" strike="noStrike" dirty="0">
                <a:highlight>
                  <a:srgbClr val="000000">
                    <a:alpha val="0"/>
                  </a:srgbClr>
                </a:highlight>
                <a:latin typeface="Arial"/>
              </a:rPr>
              <a:t>"pannrummets" temperatur sjunker</a:t>
            </a:r>
          </a:p>
          <a:p>
            <a:pPr lvl="1" rtl="0">
              <a:spcBef>
                <a:spcPts val="0"/>
              </a:spcBef>
            </a:pPr>
            <a:r>
              <a:rPr lang="sv-SE" sz="1800" b="0" i="0" u="none" strike="noStrike" dirty="0">
                <a:highlight>
                  <a:srgbClr val="000000">
                    <a:alpha val="0"/>
                  </a:srgbClr>
                </a:highlight>
                <a:latin typeface="Arial"/>
              </a:rPr>
              <a:t>tilläggning av en radiator</a:t>
            </a:r>
          </a:p>
          <a:p>
            <a:pPr lvl="1" rtl="0">
              <a:spcBef>
                <a:spcPts val="0"/>
              </a:spcBef>
            </a:pPr>
            <a:r>
              <a:rPr lang="sv-SE" sz="1800" b="0" i="0" u="none" strike="noStrike" dirty="0">
                <a:highlight>
                  <a:srgbClr val="000000">
                    <a:alpha val="0"/>
                  </a:srgbClr>
                </a:highlight>
                <a:latin typeface="Arial"/>
              </a:rPr>
              <a:t>tilläggning av en värmeisolator</a:t>
            </a:r>
          </a:p>
          <a:p>
            <a:pPr marL="0" indent="0">
              <a:spcBef>
                <a:spcPts val="0"/>
              </a:spcBef>
              <a:buNone/>
            </a:pPr>
            <a:endParaRPr lang="fi-FI" sz="1800" dirty="0"/>
          </a:p>
          <a:p>
            <a:pPr marL="0" indent="0" rtl="0">
              <a:spcBef>
                <a:spcPts val="0"/>
              </a:spcBef>
              <a:buNone/>
            </a:pPr>
            <a:r>
              <a:rPr lang="sv-SE" sz="1800" b="1" i="0" u="none" strike="noStrike" dirty="0">
                <a:highlight>
                  <a:srgbClr val="000000">
                    <a:alpha val="0"/>
                  </a:srgbClr>
                </a:highlight>
                <a:latin typeface="Arial"/>
              </a:rPr>
              <a:t>En förändring av uppvärmningsmetoden kräver                                                      sålunda att många andra frågor beaktas. </a:t>
            </a:r>
          </a:p>
          <a:p>
            <a:pPr lvl="2">
              <a:spcBef>
                <a:spcPts val="0"/>
              </a:spcBef>
            </a:pPr>
            <a:endParaRPr lang="fi-FI" sz="1800" dirty="0"/>
          </a:p>
          <a:p>
            <a:pPr lvl="1"/>
            <a:endParaRPr lang="fi-FI" dirty="0"/>
          </a:p>
        </p:txBody>
      </p:sp>
      <p:pic>
        <p:nvPicPr>
          <p:cNvPr id="5" name="Picture 6" descr="S:\91204_BEEP\Valokuvat\Rantatie 141215\PC110054.JPG"/>
          <p:cNvPicPr>
            <a:picLocks noChangeAspect="1" noChangeArrowheads="1"/>
          </p:cNvPicPr>
          <p:nvPr/>
        </p:nvPicPr>
        <p:blipFill>
          <a:blip r:embed="rId3">
            <a:extLst>
              <a:ext uri="{28A0092B-C50C-407E-A947-70E740481C1C}">
                <a14:useLocalDpi xmlns:a14="http://schemas.microsoft.com/office/drawing/2010/main" val="0"/>
              </a:ext>
            </a:extLst>
          </a:blip>
          <a:srcRect r="14924"/>
          <a:stretch>
            <a:fillRect/>
          </a:stretch>
        </p:blipFill>
        <p:spPr bwMode="auto">
          <a:xfrm>
            <a:off x="6113955" y="1773240"/>
            <a:ext cx="2572846" cy="40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516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defPPr/>
          </a:lstStyle>
          <a:p>
            <a:pPr rtl="0"/>
            <a:br>
              <a:rPr lang="sv-SE" sz="4000" b="1" i="0" u="none" strike="noStrike" dirty="0">
                <a:highlight>
                  <a:srgbClr val="000000">
                    <a:alpha val="0"/>
                  </a:srgbClr>
                </a:highlight>
                <a:latin typeface="Arial"/>
              </a:rPr>
            </a:br>
            <a:r>
              <a:rPr lang="sv-SE" sz="4000" b="1" i="0" u="none" strike="noStrike" dirty="0">
                <a:highlight>
                  <a:srgbClr val="000000">
                    <a:alpha val="0"/>
                  </a:srgbClr>
                </a:highlight>
                <a:latin typeface="Arial"/>
              </a:rPr>
              <a:t>Ventilation och inomhusklimat</a:t>
            </a:r>
          </a:p>
        </p:txBody>
      </p:sp>
    </p:spTree>
    <p:extLst>
      <p:ext uri="{BB962C8B-B14F-4D97-AF65-F5344CB8AC3E}">
        <p14:creationId xmlns:p14="http://schemas.microsoft.com/office/powerpoint/2010/main" val="42929214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defPPr/>
          </a:lstStyle>
          <a:p>
            <a:pPr marL="0" indent="0" rtl="0"/>
            <a:r>
              <a:rPr lang="sv-SE" sz="3600" b="1" i="0" u="none" strike="noStrike" dirty="0">
                <a:highlight>
                  <a:srgbClr val="000000">
                    <a:alpha val="0"/>
                  </a:srgbClr>
                </a:highlight>
                <a:latin typeface="Arial"/>
              </a:rPr>
              <a:t>De påverkar husteknikens energieffektivitet</a:t>
            </a:r>
          </a:p>
        </p:txBody>
      </p:sp>
      <p:sp>
        <p:nvSpPr>
          <p:cNvPr id="3" name="Content Placeholder 2"/>
          <p:cNvSpPr>
            <a:spLocks noGrp="1"/>
          </p:cNvSpPr>
          <p:nvPr>
            <p:ph idx="1"/>
          </p:nvPr>
        </p:nvSpPr>
        <p:spPr/>
        <p:txBody>
          <a:bodyPr>
            <a:noAutofit/>
          </a:bodyPr>
          <a:lstStyle>
            <a:defPPr/>
          </a:lstStyle>
          <a:p>
            <a:pPr rtl="0"/>
            <a:r>
              <a:rPr lang="sv-SE" sz="2800" b="0" i="0" u="none" strike="noStrike" dirty="0">
                <a:highlight>
                  <a:srgbClr val="000000">
                    <a:alpha val="0"/>
                  </a:srgbClr>
                </a:highlight>
                <a:latin typeface="Arial"/>
              </a:rPr>
              <a:t>val av utrustning, system och deras kompatibilitet </a:t>
            </a:r>
          </a:p>
          <a:p>
            <a:pPr rtl="0"/>
            <a:r>
              <a:rPr lang="sv-SE" sz="2800" b="0" i="0" u="none" strike="noStrike" dirty="0">
                <a:highlight>
                  <a:srgbClr val="000000">
                    <a:alpha val="0"/>
                  </a:srgbClr>
                </a:highlight>
                <a:latin typeface="Arial"/>
              </a:rPr>
              <a:t>kanal- och rörvägar och isolering</a:t>
            </a:r>
          </a:p>
          <a:p>
            <a:pPr rtl="0"/>
            <a:r>
              <a:rPr lang="sv-SE" sz="2800" b="0" i="0" u="none" strike="noStrike" dirty="0">
                <a:highlight>
                  <a:srgbClr val="000000">
                    <a:alpha val="0"/>
                  </a:srgbClr>
                </a:highlight>
                <a:latin typeface="Arial"/>
              </a:rPr>
              <a:t>tätning av kanaler, genomföringar och utrymmen</a:t>
            </a:r>
          </a:p>
          <a:p>
            <a:pPr rtl="0"/>
            <a:r>
              <a:rPr lang="sv-SE" sz="2800" b="0" i="0" u="none" strike="noStrike" dirty="0">
                <a:highlight>
                  <a:srgbClr val="000000">
                    <a:alpha val="0"/>
                  </a:srgbClr>
                </a:highlight>
                <a:latin typeface="Arial"/>
              </a:rPr>
              <a:t>renhet hos galler, filter och ventiler</a:t>
            </a:r>
          </a:p>
          <a:p>
            <a:pPr rtl="0"/>
            <a:r>
              <a:rPr lang="sv-SE" sz="2800" b="0" i="0" u="none" strike="noStrike" dirty="0">
                <a:highlight>
                  <a:srgbClr val="000000">
                    <a:alpha val="0"/>
                  </a:srgbClr>
                </a:highlight>
                <a:latin typeface="Arial"/>
              </a:rPr>
              <a:t>systemjustering och styrautomatisering</a:t>
            </a:r>
          </a:p>
          <a:p>
            <a:pPr rtl="0"/>
            <a:r>
              <a:rPr lang="sv-SE" sz="2800" b="0" i="0" u="none" strike="noStrike" dirty="0">
                <a:highlight>
                  <a:srgbClr val="000000">
                    <a:alpha val="0"/>
                  </a:srgbClr>
                </a:highlight>
                <a:latin typeface="Arial"/>
              </a:rPr>
              <a:t>drift och underhåll</a:t>
            </a:r>
          </a:p>
          <a:p>
            <a:endParaRPr lang="fi-FI" dirty="0"/>
          </a:p>
        </p:txBody>
      </p:sp>
    </p:spTree>
    <p:extLst>
      <p:ext uri="{BB962C8B-B14F-4D97-AF65-F5344CB8AC3E}">
        <p14:creationId xmlns:p14="http://schemas.microsoft.com/office/powerpoint/2010/main" val="18103767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defPPr/>
          </a:lstStyle>
          <a:p>
            <a:pPr rtl="0"/>
            <a:r>
              <a:rPr lang="sv-SE" sz="3400" b="1" i="0" u="none" strike="noStrike" dirty="0">
                <a:highlight>
                  <a:srgbClr val="000000">
                    <a:alpha val="0"/>
                  </a:srgbClr>
                </a:highlight>
                <a:latin typeface="Arial"/>
              </a:rPr>
              <a:t>Val av uppvärmningsmetod kan</a:t>
            </a:r>
            <a:br>
              <a:rPr lang="sv-SE" sz="3400" b="1" i="0" u="none" strike="noStrike" dirty="0">
                <a:highlight>
                  <a:srgbClr val="000000">
                    <a:alpha val="0"/>
                  </a:srgbClr>
                </a:highlight>
                <a:latin typeface="Arial"/>
              </a:rPr>
            </a:br>
            <a:r>
              <a:rPr lang="sv-SE" sz="3400" b="1" i="0" u="none" strike="noStrike" dirty="0">
                <a:highlight>
                  <a:srgbClr val="000000">
                    <a:alpha val="0"/>
                  </a:srgbClr>
                </a:highlight>
                <a:latin typeface="Arial"/>
              </a:rPr>
              <a:t>förbättra energieffektiviteten</a:t>
            </a:r>
            <a:br>
              <a:rPr lang="sv-SE" sz="3400" b="1" i="0" u="none" strike="noStrike" dirty="0">
                <a:highlight>
                  <a:srgbClr val="000000">
                    <a:alpha val="0"/>
                  </a:srgbClr>
                </a:highlight>
                <a:latin typeface="Arial"/>
              </a:rPr>
            </a:br>
            <a:br>
              <a:rPr lang="sv-SE" sz="3400" b="1" i="0" u="none" strike="noStrike" dirty="0">
                <a:highlight>
                  <a:srgbClr val="000000">
                    <a:alpha val="0"/>
                  </a:srgbClr>
                </a:highlight>
                <a:latin typeface="Arial"/>
              </a:rPr>
            </a:br>
            <a:endParaRPr lang="fi-FI" sz="3400" dirty="0"/>
          </a:p>
        </p:txBody>
      </p:sp>
      <p:sp>
        <p:nvSpPr>
          <p:cNvPr id="3" name="Content Placeholder 2"/>
          <p:cNvSpPr>
            <a:spLocks noGrp="1"/>
          </p:cNvSpPr>
          <p:nvPr>
            <p:ph idx="1"/>
          </p:nvPr>
        </p:nvSpPr>
        <p:spPr>
          <a:xfrm>
            <a:off x="457200" y="1773239"/>
            <a:ext cx="6711696" cy="4032250"/>
          </a:xfrm>
        </p:spPr>
        <p:txBody>
          <a:bodyPr>
            <a:noAutofit/>
          </a:bodyPr>
          <a:lstStyle>
            <a:defPPr/>
          </a:lstStyle>
          <a:p>
            <a:pPr rtl="0" fontAlgn="t">
              <a:spcBef>
                <a:spcPts val="0"/>
              </a:spcBef>
            </a:pPr>
            <a:r>
              <a:rPr lang="sv-SE" sz="2600" b="0" i="0" u="none" strike="noStrike" dirty="0">
                <a:highlight>
                  <a:srgbClr val="000000">
                    <a:alpha val="0"/>
                  </a:srgbClr>
                </a:highlight>
                <a:latin typeface="Arial"/>
              </a:rPr>
              <a:t>installation av mekanisk ventilation och värmeåtervinning </a:t>
            </a:r>
          </a:p>
          <a:p>
            <a:pPr rtl="0" fontAlgn="t">
              <a:spcBef>
                <a:spcPts val="0"/>
              </a:spcBef>
            </a:pPr>
            <a:r>
              <a:rPr lang="sv-SE" sz="2600" b="0" i="0" u="none" strike="noStrike" dirty="0">
                <a:highlight>
                  <a:srgbClr val="000000">
                    <a:alpha val="0"/>
                  </a:srgbClr>
                </a:highlight>
                <a:latin typeface="Arial"/>
              </a:rPr>
              <a:t>förbättring av värmesystemets effektivitet</a:t>
            </a:r>
          </a:p>
          <a:p>
            <a:pPr rtl="0" fontAlgn="t">
              <a:spcBef>
                <a:spcPts val="0"/>
              </a:spcBef>
            </a:pPr>
            <a:r>
              <a:rPr lang="sv-SE" sz="2600" b="0" i="0" u="none" strike="noStrike" dirty="0">
                <a:highlight>
                  <a:srgbClr val="000000">
                    <a:alpha val="0"/>
                  </a:srgbClr>
                </a:highlight>
                <a:latin typeface="Arial"/>
              </a:rPr>
              <a:t>ändring av huvuduppvärmningsmetod till en baserad på förnybar energi</a:t>
            </a:r>
          </a:p>
          <a:p>
            <a:pPr rtl="0" fontAlgn="t">
              <a:spcBef>
                <a:spcPts val="0"/>
              </a:spcBef>
            </a:pPr>
            <a:r>
              <a:rPr lang="sv-SE" sz="2600" b="0" i="0" u="none" strike="noStrike" dirty="0">
                <a:highlight>
                  <a:srgbClr val="000000">
                    <a:alpha val="0"/>
                  </a:srgbClr>
                </a:highlight>
                <a:latin typeface="Arial"/>
              </a:rPr>
              <a:t>komplettering av huvuduppvärmningsform </a:t>
            </a:r>
          </a:p>
          <a:p>
            <a:pPr lvl="1" rtl="0" fontAlgn="t">
              <a:spcBef>
                <a:spcPts val="0"/>
              </a:spcBef>
            </a:pPr>
            <a:r>
              <a:rPr lang="sv-SE" sz="2400" b="0" i="0" u="none" strike="noStrike" dirty="0">
                <a:highlight>
                  <a:srgbClr val="000000">
                    <a:alpha val="0"/>
                  </a:srgbClr>
                </a:highlight>
                <a:latin typeface="Arial"/>
              </a:rPr>
              <a:t>med värmepumpar</a:t>
            </a:r>
          </a:p>
          <a:p>
            <a:pPr lvl="1" rtl="0" fontAlgn="t">
              <a:spcBef>
                <a:spcPts val="0"/>
              </a:spcBef>
            </a:pPr>
            <a:r>
              <a:rPr lang="sv-SE" sz="2400" b="0" i="0" u="none" strike="noStrike" dirty="0">
                <a:highlight>
                  <a:srgbClr val="000000">
                    <a:alpha val="0"/>
                  </a:srgbClr>
                </a:highlight>
                <a:latin typeface="Arial"/>
              </a:rPr>
              <a:t>med solfångare eller solpaneler</a:t>
            </a:r>
          </a:p>
          <a:p>
            <a:pPr lvl="1" rtl="0" fontAlgn="t">
              <a:spcBef>
                <a:spcPts val="0"/>
              </a:spcBef>
            </a:pPr>
            <a:r>
              <a:rPr lang="sv-SE" sz="2400" b="0" i="0" u="none" strike="noStrike" dirty="0">
                <a:highlight>
                  <a:srgbClr val="000000">
                    <a:alpha val="0"/>
                  </a:srgbClr>
                </a:highlight>
                <a:latin typeface="Arial"/>
              </a:rPr>
              <a:t>med eldstäder eller ugnar...</a:t>
            </a:r>
          </a:p>
          <a:p>
            <a:pPr marL="457200" indent="-457200"/>
            <a:endParaRPr lang="fi-FI" sz="3500" dirty="0"/>
          </a:p>
          <a:p>
            <a:endParaRPr lang="fi-FI" dirty="0"/>
          </a:p>
        </p:txBody>
      </p:sp>
      <p:pic>
        <p:nvPicPr>
          <p:cNvPr id="8" name="Picture 3" descr="S:\91204_BEEP\Valokuvat\Rantatie 141215\PC150082.JPG"/>
          <p:cNvPicPr>
            <a:picLocks noChangeAspect="1" noChangeArrowheads="1"/>
          </p:cNvPicPr>
          <p:nvPr/>
        </p:nvPicPr>
        <p:blipFill>
          <a:blip r:embed="rId3">
            <a:extLst>
              <a:ext uri="{28A0092B-C50C-407E-A947-70E740481C1C}">
                <a14:useLocalDpi xmlns:a14="http://schemas.microsoft.com/office/drawing/2010/main" val="0"/>
              </a:ext>
            </a:extLst>
          </a:blip>
          <a:srcRect l="28952" t="10643" r="10091" b="23652"/>
          <a:stretch>
            <a:fillRect/>
          </a:stretch>
        </p:blipFill>
        <p:spPr bwMode="auto">
          <a:xfrm>
            <a:off x="7180164" y="460272"/>
            <a:ext cx="1535097" cy="12410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91204_BEEP\Valokuvat\Kuvat Kuopas\WP_000371.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233968" y="3065721"/>
            <a:ext cx="1481293" cy="1439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91204_BEEP\Valokuvat\Finbuild 2014\PA010004.JPG"/>
          <p:cNvPicPr>
            <a:picLocks noChangeAspect="1" noChangeArrowheads="1"/>
          </p:cNvPicPr>
          <p:nvPr/>
        </p:nvPicPr>
        <p:blipFill>
          <a:blip r:embed="rId5">
            <a:extLst>
              <a:ext uri="{28A0092B-C50C-407E-A947-70E740481C1C}">
                <a14:useLocalDpi xmlns:a14="http://schemas.microsoft.com/office/drawing/2010/main"/>
              </a:ext>
            </a:extLst>
          </a:blip>
          <a:srcRect t="16631" b="14384"/>
          <a:stretch>
            <a:fillRect/>
          </a:stretch>
        </p:blipFill>
        <p:spPr bwMode="auto">
          <a:xfrm>
            <a:off x="7180164" y="1770968"/>
            <a:ext cx="1535097" cy="1225060"/>
          </a:xfrm>
          <a:prstGeom prst="rect">
            <a:avLst/>
          </a:prstGeom>
          <a:noFill/>
          <a:extLst>
            <a:ext uri="{909E8E84-426E-40DD-AFC4-6F175D3DCCD1}">
              <a14:hiddenFill xmlns:a14="http://schemas.microsoft.com/office/drawing/2010/main">
                <a:solidFill>
                  <a:srgbClr val="FFFFFF"/>
                </a:solidFill>
              </a14:hiddenFill>
            </a:ext>
          </a:extLst>
        </p:spPr>
      </p:pic>
      <p:pic>
        <p:nvPicPr>
          <p:cNvPr id="11" name="Kuva 10"/>
          <p:cNvPicPr>
            <a:picLocks noChangeAspect="1"/>
          </p:cNvPicPr>
          <p:nvPr/>
        </p:nvPicPr>
        <p:blipFill>
          <a:blip r:embed="rId6">
            <a:extLst>
              <a:ext uri="{28A0092B-C50C-407E-A947-70E740481C1C}">
                <a14:useLocalDpi xmlns:a14="http://schemas.microsoft.com/office/drawing/2010/main" val="0"/>
              </a:ext>
            </a:extLst>
          </a:blip>
          <a:srcRect l="40207" t="37825" r="32693" b="32146"/>
          <a:stretch>
            <a:fillRect/>
          </a:stretch>
        </p:blipFill>
        <p:spPr>
          <a:xfrm>
            <a:off x="7233967" y="4574451"/>
            <a:ext cx="1481294" cy="1231038"/>
          </a:xfrm>
          <a:prstGeom prst="rect">
            <a:avLst/>
          </a:prstGeom>
        </p:spPr>
      </p:pic>
    </p:spTree>
    <p:extLst>
      <p:ext uri="{BB962C8B-B14F-4D97-AF65-F5344CB8AC3E}">
        <p14:creationId xmlns:p14="http://schemas.microsoft.com/office/powerpoint/2010/main" val="3380894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9780" t="24380" r="48175" b="12255"/>
          <a:stretch>
            <a:fillRect/>
          </a:stretch>
        </p:blipFill>
        <p:spPr bwMode="auto">
          <a:xfrm>
            <a:off x="5652120" y="2942544"/>
            <a:ext cx="3330634" cy="3137142"/>
          </a:xfrm>
          <a:prstGeom prst="rect">
            <a:avLst/>
          </a:prstGeom>
          <a:noFill/>
          <a:ln w="19050">
            <a:solidFill>
              <a:schemeClr val="tx1"/>
            </a:solidFill>
            <a:miter lim="800000"/>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433289" y="1556990"/>
            <a:ext cx="5869160" cy="4032250"/>
          </a:xfrm>
        </p:spPr>
        <p:txBody>
          <a:bodyPr>
            <a:noAutofit/>
          </a:bodyPr>
          <a:lstStyle>
            <a:defPPr/>
          </a:lstStyle>
          <a:p>
            <a:pPr rtl="0" fontAlgn="t">
              <a:spcBef>
                <a:spcPts val="0"/>
              </a:spcBef>
            </a:pPr>
            <a:r>
              <a:rPr lang="sv-SE" sz="2200" b="0" i="0" u="none" strike="noStrike" dirty="0">
                <a:highlight>
                  <a:srgbClr val="000000">
                    <a:alpha val="0"/>
                  </a:srgbClr>
                </a:highlight>
                <a:latin typeface="Arial"/>
              </a:rPr>
              <a:t>Byte av pumpar, fläktar, maskiner och utrustning mot mer energieffektiva pumpar.</a:t>
            </a:r>
          </a:p>
          <a:p>
            <a:pPr rtl="0" fontAlgn="t">
              <a:spcBef>
                <a:spcPts val="0"/>
              </a:spcBef>
            </a:pPr>
            <a:r>
              <a:rPr lang="sv-SE" sz="2200" b="0" i="0" u="none" strike="noStrike" dirty="0">
                <a:highlight>
                  <a:srgbClr val="000000">
                    <a:alpha val="0"/>
                  </a:srgbClr>
                </a:highlight>
                <a:latin typeface="Arial"/>
              </a:rPr>
              <a:t>Tilläggning av klockomkopplare och lastkontroll för att styra uppvärmning och ventilation. </a:t>
            </a:r>
          </a:p>
          <a:p>
            <a:pPr rtl="0" fontAlgn="t">
              <a:spcBef>
                <a:spcPts val="0"/>
              </a:spcBef>
            </a:pPr>
            <a:r>
              <a:rPr lang="sv-SE" sz="2200" b="0" i="0" u="none" strike="noStrike" dirty="0">
                <a:highlight>
                  <a:srgbClr val="000000">
                    <a:alpha val="0"/>
                  </a:srgbClr>
                </a:highlight>
                <a:latin typeface="Arial"/>
              </a:rPr>
              <a:t>Installation, byte eller justering av termostatventiler och andra styrenheter.</a:t>
            </a:r>
          </a:p>
          <a:p>
            <a:pPr rtl="0" fontAlgn="t">
              <a:spcBef>
                <a:spcPts val="0"/>
              </a:spcBef>
            </a:pPr>
            <a:r>
              <a:rPr lang="sv-SE" sz="2200" b="0" i="0" u="none" strike="noStrike" dirty="0">
                <a:highlight>
                  <a:srgbClr val="000000">
                    <a:alpha val="0"/>
                  </a:srgbClr>
                </a:highlight>
                <a:latin typeface="Arial"/>
              </a:rPr>
              <a:t>Tillsättning eller renovering av värmeisolering för värmerör, varmcirkulationsvattensystem och ventilationskanaler.</a:t>
            </a:r>
          </a:p>
          <a:p>
            <a:pPr fontAlgn="t"/>
            <a:endParaRPr lang="fi-FI" dirty="0"/>
          </a:p>
          <a:p>
            <a:pPr fontAlgn="t"/>
            <a:endParaRPr lang="fi-FI" dirty="0"/>
          </a:p>
          <a:p>
            <a:pPr fontAlgn="t"/>
            <a:endParaRPr lang="fi-FI" dirty="0"/>
          </a:p>
          <a:p>
            <a:endParaRPr lang="fi-FI" dirty="0"/>
          </a:p>
        </p:txBody>
      </p:sp>
      <p:sp>
        <p:nvSpPr>
          <p:cNvPr id="5" name="Title 4"/>
          <p:cNvSpPr>
            <a:spLocks noGrp="1"/>
          </p:cNvSpPr>
          <p:nvPr>
            <p:ph type="title"/>
          </p:nvPr>
        </p:nvSpPr>
        <p:spPr>
          <a:xfrm>
            <a:off x="457200" y="476250"/>
            <a:ext cx="8229600" cy="792510"/>
          </a:xfrm>
        </p:spPr>
        <p:txBody>
          <a:bodyPr>
            <a:noAutofit/>
          </a:bodyPr>
          <a:lstStyle>
            <a:defPPr/>
          </a:lstStyle>
          <a:p>
            <a:pPr rtl="0"/>
            <a:r>
              <a:rPr lang="sv-SE" sz="3200" b="1" i="0" u="none" strike="noStrike" dirty="0">
                <a:highlight>
                  <a:srgbClr val="000000">
                    <a:alpha val="0"/>
                  </a:srgbClr>
                </a:highlight>
                <a:latin typeface="Arial"/>
              </a:rPr>
              <a:t>Förbättring av energieffektiviteten i värmefördelningssystemet</a:t>
            </a:r>
            <a:br>
              <a:rPr lang="sv-SE" sz="3600" b="1" i="0" u="none" strike="noStrike" dirty="0">
                <a:highlight>
                  <a:srgbClr val="000000">
                    <a:alpha val="0"/>
                  </a:srgbClr>
                </a:highlight>
                <a:latin typeface="Arial"/>
              </a:rPr>
            </a:br>
            <a:br>
              <a:rPr lang="sv-SE" sz="3600" b="1" i="0" u="none" strike="noStrike" dirty="0">
                <a:highlight>
                  <a:srgbClr val="000000">
                    <a:alpha val="0"/>
                  </a:srgbClr>
                </a:highlight>
                <a:latin typeface="Arial"/>
              </a:rPr>
            </a:br>
            <a:endParaRPr lang="fi-FI" dirty="0"/>
          </a:p>
        </p:txBody>
      </p:sp>
      <p:pic>
        <p:nvPicPr>
          <p:cNvPr id="6" name="Picture 4" descr="S:\91204_BEEP\Valokuvat\Rantatie 141215\PC110059.JPG"/>
          <p:cNvPicPr>
            <a:picLocks noChangeAspect="1" noChangeArrowheads="1"/>
          </p:cNvPicPr>
          <p:nvPr/>
        </p:nvPicPr>
        <p:blipFill>
          <a:blip r:embed="rId5">
            <a:extLst>
              <a:ext uri="{28A0092B-C50C-407E-A947-70E740481C1C}">
                <a14:useLocalDpi xmlns:a14="http://schemas.microsoft.com/office/drawing/2010/main" val="0"/>
              </a:ext>
            </a:extLst>
          </a:blip>
          <a:srcRect l="27098" r="5051"/>
          <a:stretch>
            <a:fillRect/>
          </a:stretch>
        </p:blipFill>
        <p:spPr bwMode="auto">
          <a:xfrm>
            <a:off x="7611707" y="1253158"/>
            <a:ext cx="1373304" cy="15179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91204_BEEP\Valokuvat\Rantatie 140929\P9290063.JPG"/>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6302449" y="1268760"/>
            <a:ext cx="1197611" cy="1517989"/>
          </a:xfrm>
          <a:prstGeom prst="rect">
            <a:avLst/>
          </a:pr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24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917544"/>
          </a:xfrm>
        </p:spPr>
        <p:txBody>
          <a:bodyPr>
            <a:noAutofit/>
          </a:bodyPr>
          <a:lstStyle>
            <a:defPPr/>
          </a:lstStyle>
          <a:p>
            <a:pPr rtl="0"/>
            <a:r>
              <a:rPr lang="sv-SE" sz="3000" b="1" i="0" u="none" strike="noStrike" dirty="0">
                <a:highlight>
                  <a:srgbClr val="000000">
                    <a:alpha val="0"/>
                  </a:srgbClr>
                </a:highlight>
                <a:latin typeface="Arial"/>
              </a:rPr>
              <a:t>Effekt av värmefördelning på</a:t>
            </a:r>
            <a:br>
              <a:rPr lang="sv-SE" sz="3000" b="1" i="0" u="none" strike="noStrike" dirty="0">
                <a:highlight>
                  <a:srgbClr val="000000">
                    <a:alpha val="0"/>
                  </a:srgbClr>
                </a:highlight>
                <a:latin typeface="Arial"/>
              </a:rPr>
            </a:br>
            <a:r>
              <a:rPr lang="sv-SE" sz="3000" b="1" i="0" u="none" strike="noStrike" dirty="0">
                <a:highlight>
                  <a:srgbClr val="000000">
                    <a:alpha val="0"/>
                  </a:srgbClr>
                </a:highlight>
                <a:latin typeface="Arial"/>
              </a:rPr>
              <a:t>energianvändning</a:t>
            </a:r>
          </a:p>
        </p:txBody>
      </p:sp>
      <p:sp>
        <p:nvSpPr>
          <p:cNvPr id="3" name="Content Placeholder 2"/>
          <p:cNvSpPr>
            <a:spLocks noGrp="1"/>
          </p:cNvSpPr>
          <p:nvPr>
            <p:ph idx="1"/>
          </p:nvPr>
        </p:nvSpPr>
        <p:spPr>
          <a:xfrm>
            <a:off x="457199" y="1773239"/>
            <a:ext cx="5912407" cy="4032250"/>
          </a:xfrm>
        </p:spPr>
        <p:txBody>
          <a:bodyPr>
            <a:noAutofit/>
          </a:bodyPr>
          <a:lstStyle>
            <a:defPPr/>
          </a:lstStyle>
          <a:p>
            <a:pPr marL="342900" indent="-342900" rtl="0">
              <a:spcBef>
                <a:spcPts val="0"/>
              </a:spcBef>
            </a:pPr>
            <a:r>
              <a:rPr lang="sv-SE" sz="1800" b="0" i="0" u="none" strike="noStrike" dirty="0">
                <a:highlight>
                  <a:srgbClr val="000000">
                    <a:alpha val="0"/>
                  </a:srgbClr>
                </a:highlight>
                <a:latin typeface="Arial"/>
              </a:rPr>
              <a:t>Det är viktigt att utrymmet känns varmt.</a:t>
            </a:r>
          </a:p>
          <a:p>
            <a:pPr marL="342900" indent="-342900" rtl="0">
              <a:spcBef>
                <a:spcPts val="0"/>
              </a:spcBef>
            </a:pPr>
            <a:r>
              <a:rPr lang="sv-SE" sz="1800" b="0" i="0" u="none" strike="noStrike" dirty="0">
                <a:highlight>
                  <a:srgbClr val="000000">
                    <a:alpha val="0"/>
                  </a:srgbClr>
                </a:highlight>
                <a:latin typeface="Arial"/>
              </a:rPr>
              <a:t>När orsakerna till kylning elimineras, kan temperaturen sänkas. </a:t>
            </a:r>
          </a:p>
          <a:p>
            <a:pPr marL="342900" indent="-342900" rtl="0">
              <a:spcBef>
                <a:spcPts val="0"/>
              </a:spcBef>
            </a:pPr>
            <a:r>
              <a:rPr lang="sv-SE" sz="1800" b="0" i="0" u="none" strike="noStrike" dirty="0">
                <a:highlight>
                  <a:srgbClr val="000000">
                    <a:alpha val="0"/>
                  </a:srgbClr>
                </a:highlight>
                <a:latin typeface="Arial"/>
              </a:rPr>
              <a:t>Ett temperaturfall på en grad sparar cirka 5 % av energiförbrukningen.</a:t>
            </a:r>
          </a:p>
          <a:p>
            <a:pPr marL="342900" indent="-342900" rtl="0">
              <a:spcBef>
                <a:spcPts val="0"/>
              </a:spcBef>
            </a:pPr>
            <a:r>
              <a:rPr lang="sv-SE" sz="1800" b="0" i="0" u="none" strike="noStrike" dirty="0">
                <a:highlight>
                  <a:srgbClr val="000000">
                    <a:alpha val="0"/>
                  </a:srgbClr>
                </a:highlight>
                <a:latin typeface="Arial"/>
              </a:rPr>
              <a:t>Radiatorerna under fönstren blir färre</a:t>
            </a:r>
          </a:p>
          <a:p>
            <a:pPr marL="615950" lvl="1" indent="-342900" rtl="0">
              <a:spcBef>
                <a:spcPts val="0"/>
              </a:spcBef>
            </a:pPr>
            <a:r>
              <a:rPr lang="sv-SE" sz="1400" b="0" i="0" u="none" strike="noStrike" dirty="0">
                <a:highlight>
                  <a:srgbClr val="000000">
                    <a:alpha val="0"/>
                  </a:srgbClr>
                </a:highlight>
                <a:latin typeface="Arial"/>
              </a:rPr>
              <a:t>luftkylning befintlig på fönsterytan</a:t>
            </a:r>
          </a:p>
          <a:p>
            <a:pPr marL="615950" lvl="1" indent="-342900" rtl="0">
              <a:spcBef>
                <a:spcPts val="0"/>
              </a:spcBef>
            </a:pPr>
            <a:r>
              <a:rPr lang="sv-SE" sz="1400" b="0" i="0" u="none" strike="noStrike" dirty="0">
                <a:highlight>
                  <a:srgbClr val="000000">
                    <a:alpha val="0"/>
                  </a:srgbClr>
                </a:highlight>
                <a:latin typeface="Arial"/>
              </a:rPr>
              <a:t>nedåtgående flöde och en känsla av drag</a:t>
            </a:r>
          </a:p>
          <a:p>
            <a:pPr marL="615950" lvl="1" indent="-342900" rtl="0">
              <a:spcBef>
                <a:spcPts val="0"/>
              </a:spcBef>
            </a:pPr>
            <a:r>
              <a:rPr lang="sv-SE" sz="1400" b="0" i="0" u="none" strike="noStrike" dirty="0">
                <a:highlight>
                  <a:srgbClr val="000000">
                    <a:alpha val="0"/>
                  </a:srgbClr>
                </a:highlight>
                <a:latin typeface="Arial"/>
              </a:rPr>
              <a:t>”en känsla av kall strålning".</a:t>
            </a:r>
          </a:p>
          <a:p>
            <a:pPr marL="342900" indent="-342900" rtl="0">
              <a:spcBef>
                <a:spcPts val="0"/>
              </a:spcBef>
            </a:pPr>
            <a:r>
              <a:rPr lang="sv-SE" sz="1800" b="0" i="0" u="none" strike="noStrike" dirty="0">
                <a:highlight>
                  <a:srgbClr val="000000">
                    <a:alpha val="0"/>
                  </a:srgbClr>
                </a:highlight>
                <a:latin typeface="Arial"/>
              </a:rPr>
              <a:t>Golvvärme ökar komforten, men kan vara svår att justera (sensorposition, golvkapacitet och fördröjning av temperaturförändringar).</a:t>
            </a:r>
          </a:p>
          <a:p>
            <a:pPr marL="342900" indent="-342900" rtl="0">
              <a:spcBef>
                <a:spcPts val="0"/>
              </a:spcBef>
            </a:pPr>
            <a:r>
              <a:rPr lang="sv-SE" sz="1800" b="0" i="0" u="none" strike="noStrike" dirty="0">
                <a:highlight>
                  <a:srgbClr val="000000">
                    <a:alpha val="0"/>
                  </a:srgbClr>
                </a:highlight>
                <a:latin typeface="Arial"/>
              </a:rPr>
              <a:t>Takvärme är bekvämt, men det finns inte alltid tillräckligt med värme under borden.</a:t>
            </a:r>
          </a:p>
          <a:p>
            <a:pPr marL="0" indent="0">
              <a:buNone/>
            </a:pPr>
            <a:endParaRPr lang="fi-FI" dirty="0"/>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rcRect l="17047" t="13659" r="21231" b="24696"/>
          <a:stretch>
            <a:fillRect/>
          </a:stretch>
        </p:blipFill>
        <p:spPr>
          <a:xfrm>
            <a:off x="6372181" y="476250"/>
            <a:ext cx="2314619" cy="1733798"/>
          </a:xfrm>
          <a:prstGeom prst="rect">
            <a:avLst/>
          </a:prstGeom>
        </p:spPr>
      </p:pic>
      <p:pic>
        <p:nvPicPr>
          <p:cNvPr id="5" name="Kuva 4"/>
          <p:cNvPicPr>
            <a:picLocks noChangeAspect="1"/>
          </p:cNvPicPr>
          <p:nvPr/>
        </p:nvPicPr>
        <p:blipFill>
          <a:blip r:embed="rId4">
            <a:extLst>
              <a:ext uri="{28A0092B-C50C-407E-A947-70E740481C1C}">
                <a14:useLocalDpi xmlns:a14="http://schemas.microsoft.com/office/drawing/2010/main" val="0"/>
              </a:ext>
            </a:extLst>
          </a:blip>
          <a:srcRect l="3936" t="32565" r="4533"/>
          <a:stretch>
            <a:fillRect/>
          </a:stretch>
        </p:blipFill>
        <p:spPr>
          <a:xfrm>
            <a:off x="6369607" y="2367320"/>
            <a:ext cx="2306081" cy="1698991"/>
          </a:xfrm>
          <a:prstGeom prst="rect">
            <a:avLst/>
          </a:prstGeom>
        </p:spPr>
      </p:pic>
      <p:pic>
        <p:nvPicPr>
          <p:cNvPr id="1026" name="Picture 2" descr="S:\91204_BEEP\Valokuvat\Lämpökamera\IR_0228.jpg"/>
          <p:cNvPicPr>
            <a:picLocks noChangeAspect="1" noChangeArrowheads="1"/>
          </p:cNvPicPr>
          <p:nvPr/>
        </p:nvPicPr>
        <p:blipFill>
          <a:blip r:embed="rId5">
            <a:extLst>
              <a:ext uri="{28A0092B-C50C-407E-A947-70E740481C1C}">
                <a14:useLocalDpi xmlns:a14="http://schemas.microsoft.com/office/drawing/2010/main" val="0"/>
              </a:ext>
            </a:extLst>
          </a:blip>
          <a:srcRect t="31907"/>
          <a:stretch>
            <a:fillRect/>
          </a:stretch>
        </p:blipFill>
        <p:spPr bwMode="auto">
          <a:xfrm>
            <a:off x="6352531" y="4223584"/>
            <a:ext cx="2323157" cy="158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363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2229" t="14358" r="2933" b="7172"/>
          <a:stretch>
            <a:fillRect/>
          </a:stretch>
        </p:blipFill>
        <p:spPr bwMode="auto">
          <a:xfrm>
            <a:off x="468312" y="1160970"/>
            <a:ext cx="8419655" cy="435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76250"/>
            <a:ext cx="8229600" cy="792510"/>
          </a:xfrm>
        </p:spPr>
        <p:txBody>
          <a:bodyPr>
            <a:noAutofit/>
          </a:bodyPr>
          <a:lstStyle>
            <a:defPPr/>
          </a:lstStyle>
          <a:p>
            <a:pPr rtl="0"/>
            <a:r>
              <a:rPr lang="sv-SE" sz="2800" b="1" i="0" u="none" strike="noStrike" dirty="0">
                <a:highlight>
                  <a:srgbClr val="000000">
                    <a:alpha val="0"/>
                  </a:srgbClr>
                </a:highlight>
                <a:latin typeface="Arial"/>
              </a:rPr>
              <a:t>Beräkning av värmesystemskostnader</a:t>
            </a:r>
          </a:p>
        </p:txBody>
      </p:sp>
      <p:sp>
        <p:nvSpPr>
          <p:cNvPr id="4" name="Rectangle 3"/>
          <p:cNvSpPr/>
          <p:nvPr/>
        </p:nvSpPr>
        <p:spPr>
          <a:xfrm rot="21313034">
            <a:off x="3110108" y="2625026"/>
            <a:ext cx="4014660" cy="1754326"/>
          </a:xfrm>
          <a:prstGeom prst="rect">
            <a:avLst/>
          </a:prstGeom>
          <a:solidFill>
            <a:schemeClr val="bg1"/>
          </a:solidFill>
          <a:ln w="76200">
            <a:solidFill>
              <a:schemeClr val="bg1"/>
            </a:solidFill>
          </a:ln>
        </p:spPr>
        <p:txBody>
          <a:bodyPr wrap="square">
            <a:noAutofit/>
          </a:bodyPr>
          <a:lstStyle>
            <a:defPPr/>
          </a:lstStyle>
          <a:p>
            <a:pPr marL="342900" indent="-342900" rtl="0">
              <a:buFont typeface="Arial" pitchFamily="34" charset="0"/>
              <a:buChar char="•"/>
            </a:pPr>
            <a:r>
              <a:rPr lang="sv-SE" sz="1600" b="0" i="0" u="none" strike="noStrike" dirty="0">
                <a:highlight>
                  <a:srgbClr val="000000">
                    <a:alpha val="0"/>
                  </a:srgbClr>
                </a:highlight>
                <a:latin typeface="Arial"/>
              </a:rPr>
              <a:t>inköpspriser</a:t>
            </a:r>
          </a:p>
          <a:p>
            <a:pPr marL="342900" indent="-342900" rtl="0">
              <a:buFont typeface="Arial" pitchFamily="34" charset="0"/>
              <a:buChar char="•"/>
            </a:pPr>
            <a:r>
              <a:rPr lang="sv-SE" sz="1600" b="0" i="0" u="none" strike="noStrike" dirty="0">
                <a:highlight>
                  <a:srgbClr val="000000">
                    <a:alpha val="0"/>
                  </a:srgbClr>
                </a:highlight>
                <a:latin typeface="Arial"/>
              </a:rPr>
              <a:t>den inköpta energins mängd och pris</a:t>
            </a:r>
          </a:p>
          <a:p>
            <a:pPr marL="342900" indent="-342900" rtl="0">
              <a:buFont typeface="Arial" pitchFamily="34" charset="0"/>
              <a:buChar char="•"/>
            </a:pPr>
            <a:r>
              <a:rPr lang="sv-SE" sz="1600" b="0" i="0" u="none" strike="noStrike" dirty="0">
                <a:highlight>
                  <a:srgbClr val="000000">
                    <a:alpha val="0"/>
                  </a:srgbClr>
                </a:highlight>
                <a:latin typeface="Arial"/>
              </a:rPr>
              <a:t>fasta basavgifter</a:t>
            </a:r>
          </a:p>
          <a:p>
            <a:pPr marL="342900" indent="-342900" rtl="0">
              <a:buFont typeface="Arial" pitchFamily="34" charset="0"/>
              <a:buChar char="•"/>
            </a:pPr>
            <a:r>
              <a:rPr lang="sv-SE" sz="1600" b="0" i="0" u="none" strike="noStrike" dirty="0">
                <a:highlight>
                  <a:srgbClr val="000000">
                    <a:alpha val="0"/>
                  </a:srgbClr>
                </a:highlight>
                <a:latin typeface="Arial"/>
              </a:rPr>
              <a:t>framtida prisutveckling</a:t>
            </a:r>
          </a:p>
          <a:p>
            <a:pPr marL="342900" indent="-342900" rtl="0">
              <a:buFont typeface="Arial" pitchFamily="34" charset="0"/>
              <a:buChar char="•"/>
            </a:pPr>
            <a:r>
              <a:rPr lang="sv-SE" sz="1600" b="0" i="0" u="none" strike="noStrike" dirty="0">
                <a:highlight>
                  <a:srgbClr val="000000">
                    <a:alpha val="0"/>
                  </a:srgbClr>
                </a:highlight>
                <a:latin typeface="Arial"/>
              </a:rPr>
              <a:t>beräkningshastighet</a:t>
            </a:r>
          </a:p>
          <a:p>
            <a:pPr marL="342900" indent="-342900" rtl="0">
              <a:buFont typeface="Arial" pitchFamily="34" charset="0"/>
              <a:buChar char="•"/>
            </a:pPr>
            <a:r>
              <a:rPr lang="sv-SE" sz="1600" b="0" i="0" u="none" strike="noStrike" dirty="0">
                <a:highlight>
                  <a:srgbClr val="000000">
                    <a:alpha val="0"/>
                  </a:srgbClr>
                </a:highlight>
                <a:latin typeface="Arial"/>
              </a:rPr>
              <a:t>kostnader för underhåll och reparation</a:t>
            </a:r>
          </a:p>
        </p:txBody>
      </p:sp>
      <p:sp>
        <p:nvSpPr>
          <p:cNvPr id="6" name="Tekstiruutu 5"/>
          <p:cNvSpPr txBox="1"/>
          <p:nvPr/>
        </p:nvSpPr>
        <p:spPr>
          <a:xfrm>
            <a:off x="457200" y="5517232"/>
            <a:ext cx="8218488" cy="461665"/>
          </a:xfrm>
          <a:prstGeom prst="rect">
            <a:avLst/>
          </a:prstGeom>
          <a:noFill/>
        </p:spPr>
        <p:txBody>
          <a:bodyPr wrap="square" rtlCol="0">
            <a:noAutofit/>
          </a:bodyPr>
          <a:lstStyle>
            <a:defPPr/>
          </a:lstStyle>
          <a:p>
            <a:pPr algn="r" rtl="0"/>
            <a:r>
              <a:rPr lang="sv-SE" sz="2400" b="0" i="0" u="none" strike="noStrike">
                <a:highlight>
                  <a:srgbClr val="000000">
                    <a:alpha val="0"/>
                  </a:srgbClr>
                </a:highlight>
                <a:latin typeface="Arial"/>
                <a:hlinkClick r:id="rId4"/>
              </a:rPr>
              <a:t>www.lammitysvertailu.eneuvonta.fi</a:t>
            </a:r>
            <a:endParaRPr lang="fi-FI" sz="2400"/>
          </a:p>
        </p:txBody>
      </p:sp>
    </p:spTree>
    <p:extLst>
      <p:ext uri="{BB962C8B-B14F-4D97-AF65-F5344CB8AC3E}">
        <p14:creationId xmlns:p14="http://schemas.microsoft.com/office/powerpoint/2010/main" val="23613605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13358"/>
          </a:xfrm>
        </p:spPr>
        <p:txBody>
          <a:bodyPr>
            <a:noAutofit/>
          </a:bodyPr>
          <a:lstStyle>
            <a:defPPr/>
          </a:lstStyle>
          <a:p>
            <a:pPr rtl="0"/>
            <a:r>
              <a:rPr lang="sv-SE" sz="3600" b="1" i="0" u="none" strike="noStrike" dirty="0">
                <a:highlight>
                  <a:srgbClr val="000000">
                    <a:alpha val="0"/>
                  </a:srgbClr>
                </a:highlight>
                <a:latin typeface="Arial"/>
              </a:rPr>
              <a:t>Uppgifter </a:t>
            </a:r>
            <a:br>
              <a:rPr lang="sv-SE" sz="3600" b="1" i="0" u="none" strike="noStrike" dirty="0">
                <a:highlight>
                  <a:srgbClr val="000000">
                    <a:alpha val="0"/>
                  </a:srgbClr>
                </a:highlight>
                <a:latin typeface="Arial"/>
              </a:rPr>
            </a:br>
            <a:endParaRPr lang="fi-FI" dirty="0"/>
          </a:p>
        </p:txBody>
      </p:sp>
      <p:sp>
        <p:nvSpPr>
          <p:cNvPr id="3" name="Content Placeholder 2"/>
          <p:cNvSpPr>
            <a:spLocks noGrp="1"/>
          </p:cNvSpPr>
          <p:nvPr>
            <p:ph idx="1"/>
          </p:nvPr>
        </p:nvSpPr>
        <p:spPr/>
        <p:txBody>
          <a:bodyPr>
            <a:noAutofit/>
          </a:bodyPr>
          <a:lstStyle>
            <a:defPPr/>
          </a:lstStyle>
          <a:p>
            <a:pPr rtl="0"/>
            <a:r>
              <a:rPr lang="sv-SE" sz="2700" b="0" i="0" u="none" strike="noStrike" dirty="0">
                <a:highlight>
                  <a:srgbClr val="000000">
                    <a:alpha val="0"/>
                  </a:srgbClr>
                </a:highlight>
                <a:latin typeface="Arial"/>
              </a:rPr>
              <a:t>Hur mycket energi förbrukar ditt hem per år?</a:t>
            </a:r>
          </a:p>
          <a:p>
            <a:pPr rtl="0"/>
            <a:r>
              <a:rPr lang="sv-SE" sz="2700" b="0" i="0" u="none" strike="noStrike" dirty="0">
                <a:highlight>
                  <a:srgbClr val="000000">
                    <a:alpha val="0"/>
                  </a:srgbClr>
                </a:highlight>
                <a:latin typeface="Arial"/>
              </a:rPr>
              <a:t>Hur mycket därav åtgår till uppvärmning?</a:t>
            </a:r>
          </a:p>
          <a:p>
            <a:pPr rtl="0"/>
            <a:r>
              <a:rPr lang="sv-SE" sz="2700" b="0" i="0" u="none" strike="noStrike" dirty="0">
                <a:highlight>
                  <a:srgbClr val="000000">
                    <a:alpha val="0"/>
                  </a:srgbClr>
                </a:highlight>
                <a:latin typeface="Arial"/>
              </a:rPr>
              <a:t>Hur stor är den genomsnittliga energiförbrukningen för olika elektriska apparater per dag och per år?</a:t>
            </a:r>
          </a:p>
          <a:p>
            <a:pPr rtl="0"/>
            <a:r>
              <a:rPr lang="sv-SE" sz="2700" b="0" i="0" u="none" strike="noStrike" dirty="0">
                <a:highlight>
                  <a:srgbClr val="000000">
                    <a:alpha val="0"/>
                  </a:srgbClr>
                </a:highlight>
                <a:latin typeface="Arial"/>
              </a:rPr>
              <a:t>På vilket sätt kan man minska energiräkningen?</a:t>
            </a:r>
          </a:p>
          <a:p>
            <a:endParaRPr lang="fi-FI" dirty="0"/>
          </a:p>
        </p:txBody>
      </p:sp>
    </p:spTree>
    <p:extLst>
      <p:ext uri="{BB962C8B-B14F-4D97-AF65-F5344CB8AC3E}">
        <p14:creationId xmlns:p14="http://schemas.microsoft.com/office/powerpoint/2010/main" val="28541154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defPPr/>
          </a:lstStyle>
          <a:p>
            <a:pPr rtl="0"/>
            <a:r>
              <a:rPr lang="sv-SE" sz="2800" b="1" i="0" u="none" strike="noStrike" dirty="0">
                <a:highlight>
                  <a:srgbClr val="000000">
                    <a:alpha val="0"/>
                  </a:srgbClr>
                </a:highlight>
                <a:latin typeface="Arial"/>
              </a:rPr>
              <a:t>Exempel: 100 m</a:t>
            </a:r>
            <a:r>
              <a:rPr lang="sv-SE" sz="2800" b="1" i="0" u="none" strike="noStrike" baseline="30000" dirty="0">
                <a:highlight>
                  <a:srgbClr val="000000">
                    <a:alpha val="0"/>
                  </a:srgbClr>
                </a:highlight>
                <a:latin typeface="Arial"/>
              </a:rPr>
              <a:t>2</a:t>
            </a:r>
            <a:r>
              <a:rPr lang="sv-SE" sz="2800" b="1" i="0" u="none" strike="noStrike" dirty="0">
                <a:highlight>
                  <a:srgbClr val="000000">
                    <a:alpha val="0"/>
                  </a:srgbClr>
                </a:highlight>
                <a:latin typeface="Arial"/>
              </a:rPr>
              <a:t> hus byggt 1990 i Tammerfors (1985-2003 regleringsnivå)</a:t>
            </a:r>
            <a:br>
              <a:rPr lang="sv-SE" sz="2800" b="1" i="0" u="none" strike="noStrike" dirty="0">
                <a:highlight>
                  <a:srgbClr val="000000">
                    <a:alpha val="0"/>
                  </a:srgbClr>
                </a:highlight>
                <a:latin typeface="Arial"/>
              </a:rPr>
            </a:br>
            <a:endParaRPr lang="fi-FI" sz="2800" dirty="0"/>
          </a:p>
        </p:txBody>
      </p:sp>
      <p:sp>
        <p:nvSpPr>
          <p:cNvPr id="3" name="Content Placeholder 2"/>
          <p:cNvSpPr>
            <a:spLocks noGrp="1"/>
          </p:cNvSpPr>
          <p:nvPr>
            <p:ph sz="half" idx="1"/>
          </p:nvPr>
        </p:nvSpPr>
        <p:spPr/>
        <p:txBody>
          <a:bodyPr>
            <a:noAutofit/>
          </a:bodyPr>
          <a:lstStyle>
            <a:defPPr/>
          </a:lstStyle>
          <a:p>
            <a:pPr marL="0" indent="0" rtl="0">
              <a:lnSpc>
                <a:spcPct val="120000"/>
              </a:lnSpc>
              <a:spcBef>
                <a:spcPct val="0"/>
              </a:spcBef>
              <a:buNone/>
            </a:pPr>
            <a:r>
              <a:rPr lang="sv-SE" sz="1600" b="1" i="0" u="none" strike="noStrike" dirty="0">
                <a:highlight>
                  <a:srgbClr val="000000">
                    <a:alpha val="0"/>
                  </a:srgbClr>
                </a:highlight>
                <a:latin typeface="Arial"/>
              </a:rPr>
              <a:t>Årsförbrukning</a:t>
            </a:r>
          </a:p>
          <a:p>
            <a:pPr rtl="0">
              <a:lnSpc>
                <a:spcPct val="120000"/>
              </a:lnSpc>
              <a:spcBef>
                <a:spcPct val="0"/>
              </a:spcBef>
            </a:pPr>
            <a:r>
              <a:rPr lang="sv-SE" sz="1600" b="0" i="0" u="none" strike="noStrike" dirty="0">
                <a:highlight>
                  <a:srgbClr val="000000">
                    <a:alpha val="0"/>
                  </a:srgbClr>
                </a:highlight>
                <a:latin typeface="Arial"/>
              </a:rPr>
              <a:t>volym 250 m</a:t>
            </a:r>
            <a:r>
              <a:rPr lang="sv-SE" sz="1600" b="0" i="0" u="none" strike="noStrike" baseline="30000" dirty="0">
                <a:highlight>
                  <a:srgbClr val="000000">
                    <a:alpha val="0"/>
                  </a:srgbClr>
                </a:highlight>
                <a:latin typeface="Arial"/>
              </a:rPr>
              <a:t>3</a:t>
            </a:r>
            <a:r>
              <a:rPr lang="sv-SE" sz="1600" b="0" i="0" u="none" strike="noStrike" dirty="0">
                <a:highlight>
                  <a:srgbClr val="000000">
                    <a:alpha val="0"/>
                  </a:srgbClr>
                </a:highlight>
                <a:latin typeface="Arial"/>
              </a:rPr>
              <a:t> </a:t>
            </a:r>
            <a:br>
              <a:rPr lang="sv-SE" sz="1600" b="0" i="0" u="none" strike="noStrike" dirty="0">
                <a:highlight>
                  <a:srgbClr val="000000">
                    <a:alpha val="0"/>
                  </a:srgbClr>
                </a:highlight>
                <a:latin typeface="Arial"/>
              </a:rPr>
            </a:br>
            <a:r>
              <a:rPr lang="sv-SE" sz="1600" b="0" i="0" u="none" strike="noStrike" dirty="0">
                <a:highlight>
                  <a:srgbClr val="000000">
                    <a:alpha val="0"/>
                  </a:srgbClr>
                </a:highlight>
                <a:latin typeface="Arial"/>
              </a:rPr>
              <a:t>→ ventilation 125 m</a:t>
            </a:r>
            <a:r>
              <a:rPr lang="sv-SE" sz="1600" b="0" i="0" u="none" strike="noStrike" baseline="30000" dirty="0">
                <a:highlight>
                  <a:srgbClr val="000000">
                    <a:alpha val="0"/>
                  </a:srgbClr>
                </a:highlight>
                <a:latin typeface="Arial"/>
              </a:rPr>
              <a:t>3</a:t>
            </a:r>
            <a:r>
              <a:rPr lang="sv-SE" sz="1600" b="0" i="0" u="none" strike="noStrike" dirty="0">
                <a:highlight>
                  <a:srgbClr val="000000">
                    <a:alpha val="0"/>
                  </a:srgbClr>
                </a:highlight>
                <a:latin typeface="Arial"/>
              </a:rPr>
              <a:t> / h (0,5 gånger / h)</a:t>
            </a:r>
          </a:p>
          <a:p>
            <a:pPr rtl="0">
              <a:lnSpc>
                <a:spcPct val="120000"/>
              </a:lnSpc>
              <a:spcBef>
                <a:spcPct val="0"/>
              </a:spcBef>
            </a:pPr>
            <a:r>
              <a:rPr lang="sv-SE" sz="1600" b="0" i="0" u="none" strike="noStrike" dirty="0">
                <a:highlight>
                  <a:srgbClr val="000000">
                    <a:alpha val="0"/>
                  </a:srgbClr>
                </a:highlight>
                <a:latin typeface="Arial"/>
              </a:rPr>
              <a:t>V förbrukar cirka 9 000 kWh,</a:t>
            </a:r>
            <a:br>
              <a:rPr lang="sv-SE" sz="1600" b="0" i="0" u="none" strike="noStrike" dirty="0">
                <a:highlight>
                  <a:srgbClr val="000000">
                    <a:alpha val="0"/>
                  </a:srgbClr>
                </a:highlight>
                <a:latin typeface="Arial"/>
              </a:rPr>
            </a:br>
            <a:r>
              <a:rPr lang="sv-SE" sz="1600" b="0" i="0" u="none" strike="noStrike" dirty="0">
                <a:highlight>
                  <a:srgbClr val="000000">
                    <a:alpha val="0"/>
                  </a:srgbClr>
                </a:highlight>
                <a:latin typeface="Arial"/>
              </a:rPr>
              <a:t> om ingen värmeåtervinning.</a:t>
            </a:r>
          </a:p>
          <a:p>
            <a:pPr rtl="0">
              <a:lnSpc>
                <a:spcPct val="120000"/>
              </a:lnSpc>
              <a:spcBef>
                <a:spcPct val="0"/>
              </a:spcBef>
            </a:pPr>
            <a:r>
              <a:rPr lang="sv-SE" sz="1600" b="0" i="0" u="none" strike="noStrike" dirty="0">
                <a:highlight>
                  <a:srgbClr val="000000">
                    <a:alpha val="0"/>
                  </a:srgbClr>
                </a:highlight>
                <a:latin typeface="Arial"/>
              </a:rPr>
              <a:t>energiöverföring genom manteln på </a:t>
            </a:r>
            <a:br>
              <a:rPr lang="sv-SE" sz="1600" b="0" i="0" u="none" strike="noStrike" dirty="0">
                <a:highlight>
                  <a:srgbClr val="000000">
                    <a:alpha val="0"/>
                  </a:srgbClr>
                </a:highlight>
                <a:latin typeface="Arial"/>
              </a:rPr>
            </a:br>
            <a:r>
              <a:rPr lang="sv-SE" sz="1600" b="0" i="0" u="none" strike="noStrike" dirty="0">
                <a:highlight>
                  <a:srgbClr val="000000">
                    <a:alpha val="0"/>
                  </a:srgbClr>
                </a:highlight>
                <a:latin typeface="Arial"/>
              </a:rPr>
              <a:t>cirka 15 000 kWh</a:t>
            </a:r>
          </a:p>
          <a:p>
            <a:pPr rtl="0">
              <a:lnSpc>
                <a:spcPct val="120000"/>
              </a:lnSpc>
              <a:spcBef>
                <a:spcPct val="0"/>
              </a:spcBef>
            </a:pPr>
            <a:r>
              <a:rPr lang="sv-SE" sz="1600" b="0" i="0" u="none" strike="noStrike" dirty="0">
                <a:highlight>
                  <a:srgbClr val="000000">
                    <a:alpha val="0"/>
                  </a:srgbClr>
                </a:highlight>
                <a:latin typeface="Arial"/>
              </a:rPr>
              <a:t>en boende förbrukar cirka 1 000 kWh för varmvattenuppvärmning</a:t>
            </a:r>
          </a:p>
          <a:p>
            <a:pPr rtl="0">
              <a:lnSpc>
                <a:spcPct val="120000"/>
              </a:lnSpc>
              <a:spcBef>
                <a:spcPct val="0"/>
              </a:spcBef>
            </a:pPr>
            <a:r>
              <a:rPr lang="sv-SE" sz="1600" b="0" i="0" u="none" strike="noStrike" dirty="0">
                <a:highlight>
                  <a:srgbClr val="000000">
                    <a:alpha val="0"/>
                  </a:srgbClr>
                </a:highlight>
                <a:latin typeface="Arial"/>
              </a:rPr>
              <a:t>en familj på fyra personer förbrukar totalt cirka 28 000 kWh energi.</a:t>
            </a:r>
          </a:p>
          <a:p>
            <a:pPr>
              <a:lnSpc>
                <a:spcPct val="120000"/>
              </a:lnSpc>
              <a:spcBef>
                <a:spcPct val="0"/>
              </a:spcBef>
            </a:pPr>
            <a:endParaRPr lang="fi-FI" sz="1600" dirty="0"/>
          </a:p>
          <a:p>
            <a:pPr marL="0" indent="0" rtl="0">
              <a:lnSpc>
                <a:spcPct val="120000"/>
              </a:lnSpc>
              <a:spcBef>
                <a:spcPct val="0"/>
              </a:spcBef>
              <a:buNone/>
            </a:pPr>
            <a:r>
              <a:rPr lang="sv-SE" sz="1600" b="1" i="0" u="none" strike="noStrike" dirty="0">
                <a:highlight>
                  <a:srgbClr val="000000">
                    <a:alpha val="0"/>
                  </a:srgbClr>
                </a:highlight>
                <a:latin typeface="Arial"/>
              </a:rPr>
              <a:t>I slutändan kommer inställning och användningssätt att vara avgörande för den verkliga besparingen.</a:t>
            </a:r>
          </a:p>
          <a:p>
            <a:pPr>
              <a:lnSpc>
                <a:spcPct val="120000"/>
              </a:lnSpc>
              <a:spcBef>
                <a:spcPct val="0"/>
              </a:spcBef>
            </a:pPr>
            <a:endParaRPr lang="fi-FI" sz="1600" dirty="0"/>
          </a:p>
          <a:p>
            <a:pPr marL="0" indent="0">
              <a:lnSpc>
                <a:spcPct val="120000"/>
              </a:lnSpc>
              <a:spcBef>
                <a:spcPct val="0"/>
              </a:spcBef>
              <a:buNone/>
            </a:pPr>
            <a:endParaRPr lang="fi-FI" sz="1600" b="1" dirty="0"/>
          </a:p>
        </p:txBody>
      </p:sp>
      <p:sp>
        <p:nvSpPr>
          <p:cNvPr id="4" name="Content Placeholder 3">
            <a:extLst>
              <a:ext uri="{FF2B5EF4-FFF2-40B4-BE49-F238E27FC236}">
                <a16:creationId xmlns:a16="http://schemas.microsoft.com/office/drawing/2014/main" id="{4ADD53D9-1EF7-454B-93EE-6ED99C4A0F22}"/>
              </a:ext>
            </a:extLst>
          </p:cNvPr>
          <p:cNvSpPr>
            <a:spLocks noGrp="1"/>
          </p:cNvSpPr>
          <p:nvPr>
            <p:ph sz="half" idx="2"/>
          </p:nvPr>
        </p:nvSpPr>
        <p:spPr>
          <a:xfrm>
            <a:off x="4648200" y="1773239"/>
            <a:ext cx="4176204" cy="4032250"/>
          </a:xfrm>
        </p:spPr>
        <p:txBody>
          <a:bodyPr>
            <a:noAutofit/>
          </a:bodyPr>
          <a:lstStyle>
            <a:defPPr/>
          </a:lstStyle>
          <a:p>
            <a:pPr marL="0" indent="0" rtl="0">
              <a:lnSpc>
                <a:spcPct val="120000"/>
              </a:lnSpc>
              <a:spcBef>
                <a:spcPct val="0"/>
              </a:spcBef>
              <a:buNone/>
            </a:pPr>
            <a:r>
              <a:rPr lang="sv-SE" sz="1400" b="1" i="0" u="none" strike="noStrike" dirty="0">
                <a:highlight>
                  <a:srgbClr val="000000">
                    <a:alpha val="0"/>
                  </a:srgbClr>
                </a:highlight>
                <a:latin typeface="Arial"/>
              </a:rPr>
              <a:t>Exempel på besparing av uppvärmning</a:t>
            </a:r>
          </a:p>
          <a:p>
            <a:pPr rtl="0">
              <a:lnSpc>
                <a:spcPct val="120000"/>
              </a:lnSpc>
              <a:spcBef>
                <a:spcPct val="0"/>
              </a:spcBef>
            </a:pPr>
            <a:r>
              <a:rPr lang="sv-SE" sz="1400" b="0" i="0" u="none" strike="noStrike" dirty="0">
                <a:highlight>
                  <a:srgbClr val="000000">
                    <a:alpha val="0"/>
                  </a:srgbClr>
                </a:highlight>
                <a:latin typeface="Arial"/>
              </a:rPr>
              <a:t>Markvärmepump (MVP) besparingar </a:t>
            </a:r>
            <a:br>
              <a:rPr lang="sv-SE" sz="1400" b="0" i="0" u="none" strike="noStrike" dirty="0">
                <a:highlight>
                  <a:srgbClr val="000000">
                    <a:alpha val="0"/>
                  </a:srgbClr>
                </a:highlight>
                <a:latin typeface="Arial"/>
              </a:rPr>
            </a:br>
            <a:r>
              <a:rPr lang="sv-SE" sz="1400" b="0" i="0" u="none" strike="noStrike" dirty="0">
                <a:highlight>
                  <a:srgbClr val="000000">
                    <a:alpha val="0"/>
                  </a:srgbClr>
                </a:highlight>
                <a:latin typeface="Arial"/>
              </a:rPr>
              <a:t>18 000-21 000 kWh (utan LTO)</a:t>
            </a:r>
          </a:p>
          <a:p>
            <a:pPr rtl="0">
              <a:lnSpc>
                <a:spcPct val="120000"/>
              </a:lnSpc>
              <a:spcBef>
                <a:spcPct val="0"/>
              </a:spcBef>
            </a:pPr>
            <a:r>
              <a:rPr lang="sv-SE" sz="1400" b="0" i="0" u="none" strike="noStrike" dirty="0">
                <a:highlight>
                  <a:srgbClr val="000000">
                    <a:alpha val="0"/>
                  </a:srgbClr>
                </a:highlight>
                <a:latin typeface="Arial"/>
              </a:rPr>
              <a:t>Luftvärmepump (LVP) sparar</a:t>
            </a:r>
            <a:br>
              <a:rPr lang="sv-SE" sz="1400" b="0" i="0" u="none" strike="noStrike" dirty="0">
                <a:highlight>
                  <a:srgbClr val="000000">
                    <a:alpha val="0"/>
                  </a:srgbClr>
                </a:highlight>
                <a:latin typeface="Arial"/>
              </a:rPr>
            </a:br>
            <a:r>
              <a:rPr lang="sv-SE" sz="1400" b="0" i="0" u="none" strike="noStrike" dirty="0">
                <a:highlight>
                  <a:srgbClr val="000000">
                    <a:alpha val="0"/>
                  </a:srgbClr>
                </a:highlight>
                <a:latin typeface="Arial"/>
              </a:rPr>
              <a:t>3 000 – 6 000 kWh</a:t>
            </a:r>
          </a:p>
          <a:p>
            <a:pPr rtl="0">
              <a:lnSpc>
                <a:spcPct val="120000"/>
              </a:lnSpc>
              <a:spcBef>
                <a:spcPct val="0"/>
              </a:spcBef>
            </a:pPr>
            <a:r>
              <a:rPr lang="sv-SE" sz="1400" b="1" i="0" u="none" strike="noStrike" dirty="0">
                <a:highlight>
                  <a:srgbClr val="000000">
                    <a:alpha val="0"/>
                  </a:srgbClr>
                </a:highlight>
                <a:latin typeface="Arial"/>
              </a:rPr>
              <a:t>LTO</a:t>
            </a:r>
            <a:r>
              <a:rPr lang="sv-SE" sz="1400" b="0" i="0" u="none" strike="noStrike" dirty="0">
                <a:highlight>
                  <a:srgbClr val="000000">
                    <a:alpha val="0"/>
                  </a:srgbClr>
                </a:highlight>
                <a:latin typeface="Arial"/>
              </a:rPr>
              <a:t> kan spara cirka 70 % av LV-andelen, dvs. 6 300 kWh</a:t>
            </a:r>
          </a:p>
          <a:p>
            <a:pPr rtl="0">
              <a:lnSpc>
                <a:spcPct val="120000"/>
              </a:lnSpc>
              <a:spcBef>
                <a:spcPct val="0"/>
              </a:spcBef>
            </a:pPr>
            <a:r>
              <a:rPr lang="sv-SE" sz="1400" b="1" i="0" u="none" strike="noStrike" dirty="0">
                <a:highlight>
                  <a:srgbClr val="000000">
                    <a:alpha val="0"/>
                  </a:srgbClr>
                </a:highlight>
                <a:latin typeface="Arial"/>
              </a:rPr>
              <a:t>MVP LTO</a:t>
            </a:r>
            <a:br>
              <a:rPr lang="sv-SE" sz="1400" b="1" i="0" u="none" strike="noStrike" dirty="0">
                <a:highlight>
                  <a:srgbClr val="000000">
                    <a:alpha val="0"/>
                  </a:srgbClr>
                </a:highlight>
                <a:latin typeface="Arial"/>
              </a:rPr>
            </a:br>
            <a:r>
              <a:rPr lang="sv-SE" sz="1400" b="0" i="0" u="none" strike="noStrike" dirty="0">
                <a:highlight>
                  <a:srgbClr val="000000">
                    <a:alpha val="0"/>
                  </a:srgbClr>
                </a:highlight>
                <a:latin typeface="Arial"/>
              </a:rPr>
              <a:t>-besparingar på cirka 20 000 - 22 000 kWh</a:t>
            </a:r>
          </a:p>
          <a:p>
            <a:pPr rtl="0">
              <a:lnSpc>
                <a:spcPct val="120000"/>
              </a:lnSpc>
              <a:spcBef>
                <a:spcPct val="0"/>
              </a:spcBef>
            </a:pPr>
            <a:r>
              <a:rPr lang="sv-SE" sz="1400" b="1" i="0" u="none" strike="noStrike" dirty="0">
                <a:highlight>
                  <a:srgbClr val="000000">
                    <a:alpha val="0"/>
                  </a:srgbClr>
                </a:highlight>
                <a:latin typeface="Arial"/>
              </a:rPr>
              <a:t>LVP LTO</a:t>
            </a:r>
            <a:br>
              <a:rPr lang="sv-SE" sz="1400" b="1" i="0" u="none" strike="noStrike" dirty="0">
                <a:highlight>
                  <a:srgbClr val="000000">
                    <a:alpha val="0"/>
                  </a:srgbClr>
                </a:highlight>
                <a:latin typeface="Arial"/>
              </a:rPr>
            </a:br>
            <a:r>
              <a:rPr lang="sv-SE" sz="1400" b="0" i="0" u="none" strike="noStrike" dirty="0">
                <a:highlight>
                  <a:srgbClr val="000000">
                    <a:alpha val="0"/>
                  </a:srgbClr>
                </a:highlight>
                <a:latin typeface="Arial"/>
              </a:rPr>
              <a:t>-besparingar på cirka 10 000 - 12 000 kWh</a:t>
            </a:r>
          </a:p>
          <a:p>
            <a:pPr lvl="1" rtl="0">
              <a:lnSpc>
                <a:spcPct val="120000"/>
              </a:lnSpc>
              <a:spcBef>
                <a:spcPct val="0"/>
              </a:spcBef>
            </a:pPr>
            <a:r>
              <a:rPr lang="sv-SE" sz="1400" b="0" i="0" u="none" strike="noStrike" dirty="0">
                <a:highlight>
                  <a:srgbClr val="000000">
                    <a:alpha val="0"/>
                  </a:srgbClr>
                </a:highlight>
                <a:latin typeface="Arial"/>
              </a:rPr>
              <a:t>I beräkningen är de årliga effektivitetsförhållandena MVP 3 - 4 och    LVP 2 - 2,5 </a:t>
            </a:r>
          </a:p>
          <a:p>
            <a:pPr lvl="1" rtl="0">
              <a:lnSpc>
                <a:spcPct val="120000"/>
              </a:lnSpc>
              <a:spcBef>
                <a:spcPct val="0"/>
              </a:spcBef>
            </a:pPr>
            <a:r>
              <a:rPr lang="sv-SE" sz="1400" b="0" i="0" u="none" strike="noStrike" dirty="0">
                <a:highlight>
                  <a:srgbClr val="000000">
                    <a:alpha val="0"/>
                  </a:srgbClr>
                </a:highlight>
                <a:latin typeface="Arial"/>
              </a:rPr>
              <a:t>Betydelsen av 4 000-5 000 kWh drift har inte beaktats.</a:t>
            </a:r>
          </a:p>
          <a:p>
            <a:endParaRPr lang="fi-FI" dirty="0"/>
          </a:p>
        </p:txBody>
      </p:sp>
    </p:spTree>
    <p:extLst>
      <p:ext uri="{BB962C8B-B14F-4D97-AF65-F5344CB8AC3E}">
        <p14:creationId xmlns:p14="http://schemas.microsoft.com/office/powerpoint/2010/main" val="18567418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6250"/>
            <a:ext cx="8229600" cy="1050709"/>
          </a:xfrm>
        </p:spPr>
        <p:txBody>
          <a:bodyPr>
            <a:noAutofit/>
          </a:bodyPr>
          <a:lstStyle>
            <a:defPPr/>
          </a:lstStyle>
          <a:p>
            <a:pPr rtl="0"/>
            <a:r>
              <a:rPr lang="sv-SE" sz="3300" b="1" i="0" u="none" strike="noStrike" dirty="0">
                <a:highlight>
                  <a:srgbClr val="000000">
                    <a:alpha val="0"/>
                  </a:srgbClr>
                </a:highlight>
                <a:latin typeface="Arial"/>
              </a:rPr>
              <a:t>Vid val av ett sätt att spara energireparationer bör man komma ihåg </a:t>
            </a:r>
          </a:p>
        </p:txBody>
      </p:sp>
      <p:sp>
        <p:nvSpPr>
          <p:cNvPr id="3" name="Sisällön paikkamerkki 2"/>
          <p:cNvSpPr>
            <a:spLocks noGrp="1"/>
          </p:cNvSpPr>
          <p:nvPr>
            <p:ph idx="1"/>
          </p:nvPr>
        </p:nvSpPr>
        <p:spPr>
          <a:xfrm>
            <a:off x="457200" y="1526959"/>
            <a:ext cx="8229600" cy="4032250"/>
          </a:xfrm>
        </p:spPr>
        <p:txBody>
          <a:bodyPr>
            <a:noAutofit/>
          </a:bodyPr>
          <a:lstStyle>
            <a:defPPr/>
          </a:lstStyle>
          <a:p>
            <a:pPr rtl="0">
              <a:spcBef>
                <a:spcPts val="0"/>
              </a:spcBef>
            </a:pPr>
            <a:r>
              <a:rPr lang="sv-SE" sz="1800" b="0" i="0" u="none" strike="noStrike" dirty="0">
                <a:highlight>
                  <a:srgbClr val="000000">
                    <a:alpha val="0"/>
                  </a:srgbClr>
                </a:highlight>
                <a:latin typeface="Arial"/>
              </a:rPr>
              <a:t>Med värmepumpar och värmefördelning som cirkulerar i vatten uppnår vattenspiraler inte lika bra effektivitet som golvvärme.  </a:t>
            </a:r>
          </a:p>
          <a:p>
            <a:pPr rtl="0">
              <a:spcBef>
                <a:spcPts val="0"/>
              </a:spcBef>
            </a:pPr>
            <a:r>
              <a:rPr lang="sv-SE" sz="1800" b="0" i="0" u="none" strike="noStrike" dirty="0">
                <a:highlight>
                  <a:srgbClr val="000000">
                    <a:alpha val="0"/>
                  </a:srgbClr>
                </a:highlight>
                <a:latin typeface="Arial"/>
              </a:rPr>
              <a:t>Radiatorer med dubbla skivor är bättre lämpade för värmepumpar än sådana med enkla.</a:t>
            </a:r>
          </a:p>
          <a:p>
            <a:pPr rtl="0">
              <a:spcBef>
                <a:spcPts val="0"/>
              </a:spcBef>
            </a:pPr>
            <a:r>
              <a:rPr lang="sv-SE" sz="1800" b="0" i="0" u="none" strike="noStrike" dirty="0">
                <a:highlight>
                  <a:srgbClr val="000000">
                    <a:alpha val="0"/>
                  </a:srgbClr>
                </a:highlight>
                <a:latin typeface="Arial"/>
              </a:rPr>
              <a:t>Med en luftvärmepump är det lätt att sänka rumstemperaturen när man är bortrest. (beaktas inte i exemplet på föregående sida). </a:t>
            </a:r>
          </a:p>
          <a:p>
            <a:pPr rtl="0">
              <a:spcBef>
                <a:spcPts val="0"/>
              </a:spcBef>
            </a:pPr>
            <a:r>
              <a:rPr lang="sv-SE" sz="1800" b="0" i="0" u="none" strike="noStrike" dirty="0">
                <a:highlight>
                  <a:srgbClr val="000000">
                    <a:alpha val="0"/>
                  </a:srgbClr>
                </a:highlight>
                <a:latin typeface="Arial"/>
              </a:rPr>
              <a:t>Å andra sidan kan exempelvis en luftvärmepump i garage och hobbyområden  snabbt höja lufttemperaturen tillfälligt under en vistelse.</a:t>
            </a:r>
          </a:p>
          <a:p>
            <a:pPr rtl="0">
              <a:spcBef>
                <a:spcPts val="0"/>
              </a:spcBef>
            </a:pPr>
            <a:r>
              <a:rPr lang="sv-SE" sz="1800" b="0" i="0" u="none" strike="noStrike" dirty="0">
                <a:highlight>
                  <a:srgbClr val="000000">
                    <a:alpha val="0"/>
                  </a:srgbClr>
                </a:highlight>
                <a:latin typeface="Arial"/>
              </a:rPr>
              <a:t>Med en frånluftsvärmepump är mängden energi från ventilation relativt liten. Det räcker vanligtvis inte som huvudvärmekälla vid renoveringsbyggande.</a:t>
            </a:r>
          </a:p>
          <a:p>
            <a:pPr rtl="0">
              <a:spcBef>
                <a:spcPts val="0"/>
              </a:spcBef>
            </a:pPr>
            <a:r>
              <a:rPr lang="sv-SE" sz="1800" b="0" i="0" u="none" strike="noStrike" dirty="0">
                <a:highlight>
                  <a:srgbClr val="000000">
                    <a:alpha val="0"/>
                  </a:srgbClr>
                </a:highlight>
                <a:latin typeface="Arial"/>
              </a:rPr>
              <a:t>Energibesparingarna vid installation av mekanisk ventilation och värmeåtervinning kan vara försumbar, eftersom luftmängderna vanligtvis ökas samtidigt och fläktarna också förbrukar energi.</a:t>
            </a:r>
          </a:p>
          <a:p>
            <a:pPr rtl="0">
              <a:spcBef>
                <a:spcPts val="0"/>
              </a:spcBef>
            </a:pPr>
            <a:r>
              <a:rPr lang="sv-SE" sz="1800" b="0" i="0" u="none" strike="noStrike" dirty="0">
                <a:highlight>
                  <a:srgbClr val="000000">
                    <a:alpha val="0"/>
                  </a:srgbClr>
                </a:highlight>
                <a:latin typeface="Arial"/>
              </a:rPr>
              <a:t>Tätheten i strukturerna och justeringen av systemen påverkar effektiviteten. </a:t>
            </a:r>
          </a:p>
          <a:p>
            <a:pPr>
              <a:spcBef>
                <a:spcPts val="0"/>
              </a:spcBef>
            </a:pPr>
            <a:endParaRPr lang="fi-FI" sz="1800" dirty="0"/>
          </a:p>
          <a:p>
            <a:endParaRPr lang="fi-FI" dirty="0"/>
          </a:p>
        </p:txBody>
      </p:sp>
    </p:spTree>
    <p:extLst>
      <p:ext uri="{BB962C8B-B14F-4D97-AF65-F5344CB8AC3E}">
        <p14:creationId xmlns:p14="http://schemas.microsoft.com/office/powerpoint/2010/main" val="3965620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09171"/>
          </a:xfrm>
        </p:spPr>
        <p:txBody>
          <a:bodyPr>
            <a:noAutofit/>
          </a:bodyPr>
          <a:lstStyle>
            <a:defPPr/>
          </a:lstStyle>
          <a:p>
            <a:pPr rtl="0"/>
            <a:r>
              <a:rPr lang="sv-SE" sz="3600" b="1" i="0" u="none" strike="noStrike" dirty="0">
                <a:highlight>
                  <a:srgbClr val="000000">
                    <a:alpha val="0"/>
                  </a:srgbClr>
                </a:highlight>
                <a:latin typeface="Arial"/>
              </a:rPr>
              <a:t>Hantering av helheten?</a:t>
            </a:r>
          </a:p>
        </p:txBody>
      </p:sp>
      <p:sp>
        <p:nvSpPr>
          <p:cNvPr id="3" name="Content Placeholder 2"/>
          <p:cNvSpPr>
            <a:spLocks noGrp="1"/>
          </p:cNvSpPr>
          <p:nvPr>
            <p:ph idx="1"/>
          </p:nvPr>
        </p:nvSpPr>
        <p:spPr>
          <a:xfrm>
            <a:off x="475384" y="1148237"/>
            <a:ext cx="6464808" cy="4032250"/>
          </a:xfrm>
        </p:spPr>
        <p:txBody>
          <a:bodyPr>
            <a:noAutofit/>
          </a:bodyPr>
          <a:lstStyle>
            <a:defPPr/>
          </a:lstStyle>
          <a:p>
            <a:pPr marL="0" indent="0" rtl="0">
              <a:spcBef>
                <a:spcPts val="0"/>
              </a:spcBef>
              <a:buNone/>
            </a:pPr>
            <a:r>
              <a:rPr lang="sv-SE" sz="2200" b="1" i="0" u="none" strike="noStrike" dirty="0">
                <a:highlight>
                  <a:srgbClr val="000000">
                    <a:alpha val="0"/>
                  </a:srgbClr>
                </a:highlight>
                <a:latin typeface="Arial"/>
              </a:rPr>
              <a:t>Fönster och balkongdörrar ersattes i byggnaden </a:t>
            </a:r>
          </a:p>
          <a:p>
            <a:pPr rtl="0">
              <a:spcBef>
                <a:spcPts val="0"/>
              </a:spcBef>
            </a:pPr>
            <a:r>
              <a:rPr lang="sv-SE" sz="2200" b="0" i="0" u="none" strike="noStrike" dirty="0">
                <a:highlight>
                  <a:srgbClr val="000000">
                    <a:alpha val="0"/>
                  </a:srgbClr>
                </a:highlight>
                <a:latin typeface="Arial"/>
              </a:rPr>
              <a:t>mantelns täthet förbättrades och inomhusluftkvaliteten försämrades</a:t>
            </a:r>
          </a:p>
          <a:p>
            <a:pPr rtl="0">
              <a:spcBef>
                <a:spcPts val="0"/>
              </a:spcBef>
            </a:pPr>
            <a:r>
              <a:rPr lang="sv-SE" sz="2200" b="0" i="0" u="none" strike="noStrike" dirty="0">
                <a:highlight>
                  <a:srgbClr val="000000">
                    <a:alpha val="0"/>
                  </a:srgbClr>
                </a:highlight>
                <a:latin typeface="Arial"/>
              </a:rPr>
              <a:t>frånluftsventilationen justerades mer effektivt</a:t>
            </a:r>
            <a:br>
              <a:rPr lang="sv-SE" sz="2200" b="0" i="0" u="none" strike="noStrike" dirty="0">
                <a:highlight>
                  <a:srgbClr val="000000">
                    <a:alpha val="0"/>
                  </a:srgbClr>
                </a:highlight>
                <a:latin typeface="Arial"/>
              </a:rPr>
            </a:br>
            <a:r>
              <a:rPr lang="sv-SE" sz="2200" b="0" i="0" u="none" strike="noStrike" dirty="0">
                <a:highlight>
                  <a:srgbClr val="000000">
                    <a:alpha val="0"/>
                  </a:srgbClr>
                </a:highlight>
                <a:latin typeface="Arial"/>
              </a:rPr>
              <a:t> och dessutom fick man lov att hålla fönstren något öppna</a:t>
            </a:r>
          </a:p>
          <a:p>
            <a:pPr lvl="1" rtl="0">
              <a:spcBef>
                <a:spcPts val="0"/>
              </a:spcBef>
            </a:pPr>
            <a:r>
              <a:rPr lang="sv-SE" sz="2000" b="0" i="0" u="none" strike="noStrike" dirty="0">
                <a:highlight>
                  <a:srgbClr val="000000">
                    <a:alpha val="0"/>
                  </a:srgbClr>
                </a:highlight>
                <a:latin typeface="Arial"/>
              </a:rPr>
              <a:t>orsakade en känsla av drag</a:t>
            </a:r>
          </a:p>
          <a:p>
            <a:pPr lvl="1" rtl="0">
              <a:spcBef>
                <a:spcPts val="0"/>
              </a:spcBef>
            </a:pPr>
            <a:r>
              <a:rPr lang="sv-SE" sz="2000" b="0" i="0" u="none" strike="noStrike" dirty="0">
                <a:highlight>
                  <a:srgbClr val="000000">
                    <a:alpha val="0"/>
                  </a:srgbClr>
                </a:highlight>
                <a:latin typeface="Arial"/>
              </a:rPr>
              <a:t>man fick lov att öka värmen </a:t>
            </a:r>
          </a:p>
          <a:p>
            <a:pPr rtl="0">
              <a:spcBef>
                <a:spcPts val="0"/>
              </a:spcBef>
            </a:pPr>
            <a:r>
              <a:rPr lang="sv-SE" sz="2200" b="0" i="0" u="none" strike="noStrike" dirty="0">
                <a:highlight>
                  <a:srgbClr val="000000">
                    <a:alpha val="0"/>
                  </a:srgbClr>
                </a:highlight>
                <a:latin typeface="Arial"/>
              </a:rPr>
              <a:t>mer energi slösades bort med frånluften </a:t>
            </a:r>
          </a:p>
          <a:p>
            <a:pPr rtl="0">
              <a:spcBef>
                <a:spcPts val="0"/>
              </a:spcBef>
            </a:pPr>
            <a:r>
              <a:rPr lang="sv-SE" sz="2200" b="0" i="0" u="none" strike="noStrike" dirty="0">
                <a:highlight>
                  <a:srgbClr val="000000">
                    <a:alpha val="0"/>
                  </a:srgbClr>
                </a:highlight>
                <a:latin typeface="Arial"/>
              </a:rPr>
              <a:t>i slutändan ökade fönsterrenoveringen energiförbrukningen i en byggnad med endast frånluftsventilation. </a:t>
            </a:r>
          </a:p>
          <a:p>
            <a:pPr marL="0" indent="0">
              <a:buNone/>
            </a:pPr>
            <a:endParaRPr lang="fi-FI" b="1" dirty="0"/>
          </a:p>
        </p:txBody>
      </p:sp>
      <p:pic>
        <p:nvPicPr>
          <p:cNvPr id="7" name="Kuva 6"/>
          <p:cNvPicPr>
            <a:picLocks noChangeAspect="1"/>
          </p:cNvPicPr>
          <p:nvPr/>
        </p:nvPicPr>
        <p:blipFill>
          <a:blip r:embed="rId3">
            <a:extLst>
              <a:ext uri="{28A0092B-C50C-407E-A947-70E740481C1C}">
                <a14:useLocalDpi xmlns:a14="http://schemas.microsoft.com/office/drawing/2010/main" val="0"/>
              </a:ext>
            </a:extLst>
          </a:blip>
          <a:srcRect l="8188" t="12233" r="9175"/>
          <a:stretch>
            <a:fillRect/>
          </a:stretch>
        </p:blipFill>
        <p:spPr>
          <a:xfrm>
            <a:off x="6922008" y="1773239"/>
            <a:ext cx="1746608" cy="1855029"/>
          </a:xfrm>
          <a:prstGeom prst="rect">
            <a:avLst/>
          </a:prstGeom>
        </p:spPr>
      </p:pic>
      <p:sp>
        <p:nvSpPr>
          <p:cNvPr id="8" name="Tekstiruutu 7"/>
          <p:cNvSpPr txBox="1"/>
          <p:nvPr/>
        </p:nvSpPr>
        <p:spPr>
          <a:xfrm>
            <a:off x="359089" y="5180487"/>
            <a:ext cx="8316599" cy="769441"/>
          </a:xfrm>
          <a:prstGeom prst="rect">
            <a:avLst/>
          </a:prstGeom>
          <a:noFill/>
        </p:spPr>
        <p:txBody>
          <a:bodyPr wrap="square" rtlCol="0">
            <a:noAutofit/>
          </a:bodyPr>
          <a:lstStyle>
            <a:defPPr/>
          </a:lstStyle>
          <a:p>
            <a:pPr rtl="0"/>
            <a:r>
              <a:rPr lang="sv-SE" sz="2000" b="1" i="0" u="none" strike="noStrike" dirty="0">
                <a:highlight>
                  <a:srgbClr val="000000">
                    <a:alpha val="0"/>
                  </a:srgbClr>
                </a:highlight>
                <a:latin typeface="Arial"/>
              </a:rPr>
              <a:t>Ett bättre alternativ skulle ha varit att bygga mekanisk </a:t>
            </a:r>
            <a:br>
              <a:rPr lang="sv-SE" sz="2000" b="1" i="0" u="none" strike="noStrike" dirty="0">
                <a:highlight>
                  <a:srgbClr val="000000">
                    <a:alpha val="0"/>
                  </a:srgbClr>
                </a:highlight>
                <a:latin typeface="Arial"/>
              </a:rPr>
            </a:br>
            <a:r>
              <a:rPr lang="sv-SE" sz="2000" b="1" i="0" u="none" strike="noStrike" dirty="0">
                <a:highlight>
                  <a:srgbClr val="000000">
                    <a:alpha val="0"/>
                  </a:srgbClr>
                </a:highlight>
                <a:latin typeface="Arial"/>
              </a:rPr>
              <a:t>inloppsventilation med effektiv värmeåtervinning</a:t>
            </a:r>
            <a:endParaRPr lang="fi-FI" sz="2000" dirty="0"/>
          </a:p>
        </p:txBody>
      </p:sp>
    </p:spTree>
    <p:extLst>
      <p:ext uri="{BB962C8B-B14F-4D97-AF65-F5344CB8AC3E}">
        <p14:creationId xmlns:p14="http://schemas.microsoft.com/office/powerpoint/2010/main" val="6184104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44682"/>
          </a:xfrm>
        </p:spPr>
        <p:txBody>
          <a:bodyPr>
            <a:noAutofit/>
          </a:bodyPr>
          <a:lstStyle>
            <a:defPPr/>
          </a:lstStyle>
          <a:p>
            <a:pPr rtl="0"/>
            <a:r>
              <a:rPr lang="sv-SE" sz="3600" b="1" i="0" u="none" strike="noStrike" dirty="0">
                <a:highlight>
                  <a:srgbClr val="000000">
                    <a:alpha val="0"/>
                  </a:srgbClr>
                </a:highlight>
                <a:latin typeface="Arial"/>
              </a:rPr>
              <a:t>Kom ihåg!</a:t>
            </a:r>
          </a:p>
        </p:txBody>
      </p:sp>
      <p:sp>
        <p:nvSpPr>
          <p:cNvPr id="3" name="Content Placeholder 2"/>
          <p:cNvSpPr>
            <a:spLocks noGrp="1"/>
          </p:cNvSpPr>
          <p:nvPr>
            <p:ph idx="1"/>
          </p:nvPr>
        </p:nvSpPr>
        <p:spPr>
          <a:xfrm>
            <a:off x="457200" y="1178580"/>
            <a:ext cx="8468006" cy="4032250"/>
          </a:xfrm>
        </p:spPr>
        <p:txBody>
          <a:bodyPr>
            <a:noAutofit/>
          </a:bodyPr>
          <a:lstStyle>
            <a:defPPr/>
          </a:lstStyle>
          <a:p>
            <a:pPr rtl="0">
              <a:spcBef>
                <a:spcPts val="0"/>
              </a:spcBef>
            </a:pPr>
            <a:r>
              <a:rPr lang="sv-SE" sz="1500" b="1" i="0" u="none" strike="noStrike" dirty="0">
                <a:highlight>
                  <a:srgbClr val="000000">
                    <a:alpha val="0"/>
                  </a:srgbClr>
                </a:highlight>
                <a:latin typeface="Arial"/>
              </a:rPr>
              <a:t>Närhelst man reparerar bör potentialen för energibesparingar undersökas.</a:t>
            </a:r>
          </a:p>
          <a:p>
            <a:pPr rtl="0">
              <a:spcBef>
                <a:spcPts val="0"/>
              </a:spcBef>
            </a:pPr>
            <a:r>
              <a:rPr lang="sv-SE" sz="1500" b="0" i="0" u="none" strike="noStrike" dirty="0">
                <a:highlight>
                  <a:srgbClr val="000000">
                    <a:alpha val="0"/>
                  </a:srgbClr>
                </a:highlight>
                <a:latin typeface="Arial"/>
              </a:rPr>
              <a:t>Täta strukturer, byggtekniska fogar och genomföringar samt välisolerade installationer är grunden för energieffektiv byggnadsteknik. I samband med reparationer skapar noggrann implementering av isolering, lufttäthet och genomföringar energibesparingar.</a:t>
            </a:r>
          </a:p>
          <a:p>
            <a:pPr rtl="0">
              <a:spcBef>
                <a:spcPts val="0"/>
              </a:spcBef>
            </a:pPr>
            <a:r>
              <a:rPr lang="sv-SE" sz="1500" b="0" i="0" u="none" strike="noStrike" dirty="0">
                <a:highlight>
                  <a:srgbClr val="000000">
                    <a:alpha val="0"/>
                  </a:srgbClr>
                </a:highlight>
                <a:latin typeface="Arial"/>
              </a:rPr>
              <a:t>Effekterna av enskilda reparationer av driften av andra strukturer och andra system måste undersökas noggrant.</a:t>
            </a:r>
          </a:p>
          <a:p>
            <a:pPr rtl="0">
              <a:spcBef>
                <a:spcPts val="0"/>
              </a:spcBef>
            </a:pPr>
            <a:r>
              <a:rPr lang="sv-SE" sz="1500" b="0" i="0" u="none" strike="noStrike" dirty="0">
                <a:highlight>
                  <a:srgbClr val="000000">
                    <a:alpha val="0"/>
                  </a:srgbClr>
                </a:highlight>
                <a:latin typeface="Arial"/>
              </a:rPr>
              <a:t>Illa planerade reparationer har ofta orsakat fuktskador på strukturer.</a:t>
            </a:r>
          </a:p>
          <a:p>
            <a:pPr rtl="0">
              <a:spcBef>
                <a:spcPts val="0"/>
              </a:spcBef>
            </a:pPr>
            <a:r>
              <a:rPr lang="sv-SE" sz="1500" b="0" i="0" u="none" strike="noStrike" dirty="0">
                <a:highlight>
                  <a:srgbClr val="000000">
                    <a:alpha val="0"/>
                  </a:srgbClr>
                </a:highlight>
                <a:latin typeface="Arial"/>
              </a:rPr>
              <a:t>Design och inställning av hybridsystem är utmanande. Det finns ett behov av att investera i testning.</a:t>
            </a:r>
          </a:p>
          <a:p>
            <a:pPr rtl="0">
              <a:spcBef>
                <a:spcPts val="0"/>
              </a:spcBef>
            </a:pPr>
            <a:r>
              <a:rPr lang="sv-SE" sz="1500" b="0" i="0" u="none" strike="noStrike" dirty="0">
                <a:highlight>
                  <a:srgbClr val="000000">
                    <a:alpha val="0"/>
                  </a:srgbClr>
                </a:highlight>
                <a:latin typeface="Arial"/>
              </a:rPr>
              <a:t>Systemens funktion måste övervakas, till exempel:</a:t>
            </a:r>
          </a:p>
          <a:p>
            <a:pPr lvl="1" rtl="0">
              <a:spcBef>
                <a:spcPts val="0"/>
              </a:spcBef>
            </a:pPr>
            <a:r>
              <a:rPr lang="sv-SE" sz="1500" b="0" i="0" u="none" strike="noStrike" dirty="0">
                <a:highlight>
                  <a:srgbClr val="000000">
                    <a:alpha val="0"/>
                  </a:srgbClr>
                </a:highlight>
                <a:latin typeface="Arial"/>
              </a:rPr>
              <a:t>luftkvalitet, värme och fuktighet</a:t>
            </a:r>
          </a:p>
          <a:p>
            <a:pPr lvl="1" rtl="0">
              <a:spcBef>
                <a:spcPts val="0"/>
              </a:spcBef>
            </a:pPr>
            <a:r>
              <a:rPr lang="sv-SE" sz="1500" b="0" i="0" u="none" strike="noStrike" dirty="0">
                <a:highlight>
                  <a:srgbClr val="000000">
                    <a:alpha val="0"/>
                  </a:srgbClr>
                </a:highlight>
                <a:latin typeface="Arial"/>
              </a:rPr>
              <a:t>möjligen koldioxid, luftmängder, luftflöde...</a:t>
            </a:r>
          </a:p>
          <a:p>
            <a:pPr lvl="1" rtl="0">
              <a:spcBef>
                <a:spcPts val="0"/>
              </a:spcBef>
            </a:pPr>
            <a:r>
              <a:rPr lang="sv-SE" sz="1500" b="0" i="0" u="none" strike="noStrike" dirty="0">
                <a:highlight>
                  <a:srgbClr val="000000">
                    <a:alpha val="0"/>
                  </a:srgbClr>
                </a:highlight>
                <a:latin typeface="Arial"/>
              </a:rPr>
              <a:t>energiförbrukning</a:t>
            </a:r>
          </a:p>
          <a:p>
            <a:pPr lvl="1" rtl="0">
              <a:spcBef>
                <a:spcPts val="0"/>
              </a:spcBef>
            </a:pPr>
            <a:r>
              <a:rPr lang="sv-SE" sz="1500" b="0" i="0" u="none" strike="noStrike" dirty="0">
                <a:highlight>
                  <a:srgbClr val="000000">
                    <a:alpha val="0"/>
                  </a:srgbClr>
                </a:highlight>
                <a:latin typeface="Arial"/>
              </a:rPr>
              <a:t>underhållsåtgärder som rena ventilationsfilter.</a:t>
            </a:r>
          </a:p>
          <a:p>
            <a:pPr rtl="0">
              <a:spcBef>
                <a:spcPts val="0"/>
              </a:spcBef>
            </a:pPr>
            <a:r>
              <a:rPr lang="sv-SE" sz="1500" b="0" i="0" u="none" strike="noStrike" dirty="0">
                <a:highlight>
                  <a:srgbClr val="000000">
                    <a:alpha val="0"/>
                  </a:srgbClr>
                </a:highlight>
                <a:latin typeface="Arial"/>
              </a:rPr>
              <a:t>Användningsvanor har stor inverkan på energiförbrukningen, </a:t>
            </a:r>
            <a:br>
              <a:rPr lang="sv-SE" sz="1500" b="0" i="0" u="none" strike="noStrike" dirty="0">
                <a:highlight>
                  <a:srgbClr val="000000">
                    <a:alpha val="0"/>
                  </a:srgbClr>
                </a:highlight>
                <a:latin typeface="Arial"/>
              </a:rPr>
            </a:br>
            <a:r>
              <a:rPr lang="sv-SE" sz="1500" b="0" i="0" u="none" strike="noStrike" dirty="0">
                <a:highlight>
                  <a:srgbClr val="000000">
                    <a:alpha val="0"/>
                  </a:srgbClr>
                </a:highlight>
                <a:latin typeface="Arial"/>
              </a:rPr>
              <a:t>användarna måste få vägledning och råd om användningen.</a:t>
            </a:r>
          </a:p>
          <a:p>
            <a:pPr rtl="0">
              <a:spcBef>
                <a:spcPts val="0"/>
              </a:spcBef>
            </a:pPr>
            <a:r>
              <a:rPr lang="sv-SE" sz="1500" b="0" i="0" u="none" strike="noStrike" dirty="0">
                <a:highlight>
                  <a:srgbClr val="000000">
                    <a:alpha val="0"/>
                  </a:srgbClr>
                </a:highlight>
                <a:latin typeface="Arial"/>
              </a:rPr>
              <a:t>Det finns många sätt att minska energiförbrukningen - de kan till och                                                                med öka boendekomforten och termisk komfort.</a:t>
            </a:r>
          </a:p>
          <a:p>
            <a:endParaRPr lang="fi-FI" dirty="0"/>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rcRect t="13136"/>
          <a:stretch>
            <a:fillRect/>
          </a:stretch>
        </p:blipFill>
        <p:spPr>
          <a:xfrm>
            <a:off x="6582194" y="3590282"/>
            <a:ext cx="2405052" cy="2089138"/>
          </a:xfrm>
          <a:prstGeom prst="rect">
            <a:avLst/>
          </a:prstGeom>
        </p:spPr>
      </p:pic>
    </p:spTree>
    <p:extLst>
      <p:ext uri="{BB962C8B-B14F-4D97-AF65-F5344CB8AC3E}">
        <p14:creationId xmlns:p14="http://schemas.microsoft.com/office/powerpoint/2010/main" val="30844788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after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57200" y="476250"/>
            <a:ext cx="8229600" cy="576261"/>
          </a:xfrm>
        </p:spPr>
        <p:txBody>
          <a:bodyPr>
            <a:noAutofit/>
          </a:bodyPr>
          <a:lstStyle>
            <a:defPPr/>
          </a:lstStyle>
          <a:p>
            <a:pPr rtl="0"/>
            <a:r>
              <a:rPr lang="sv-SE" dirty="0">
                <a:highlight>
                  <a:srgbClr val="000000">
                    <a:alpha val="0"/>
                  </a:srgbClr>
                </a:highlight>
                <a:latin typeface="Arial"/>
              </a:rPr>
              <a:t>Ventilation</a:t>
            </a:r>
            <a:endParaRPr lang="sv-SE" sz="3600" b="1" i="0" u="none" strike="noStrike" dirty="0">
              <a:highlight>
                <a:srgbClr val="000000">
                  <a:alpha val="0"/>
                </a:srgbClr>
              </a:highlight>
              <a:latin typeface="Arial"/>
            </a:endParaRPr>
          </a:p>
        </p:txBody>
      </p:sp>
      <p:sp>
        <p:nvSpPr>
          <p:cNvPr id="2" name="Sisällön paikkamerkki 1"/>
          <p:cNvSpPr>
            <a:spLocks noGrp="1"/>
          </p:cNvSpPr>
          <p:nvPr>
            <p:ph idx="1"/>
          </p:nvPr>
        </p:nvSpPr>
        <p:spPr>
          <a:xfrm>
            <a:off x="457200" y="1196978"/>
            <a:ext cx="8229600" cy="4032250"/>
          </a:xfrm>
        </p:spPr>
        <p:txBody>
          <a:bodyPr>
            <a:noAutofit/>
          </a:bodyPr>
          <a:lstStyle>
            <a:defPPr/>
          </a:lstStyle>
          <a:p>
            <a:pPr rtl="0">
              <a:spcBef>
                <a:spcPts val="0"/>
              </a:spcBef>
            </a:pPr>
            <a:r>
              <a:rPr lang="sv-SE" sz="2200" b="1" i="0" u="none" strike="noStrike" dirty="0">
                <a:highlight>
                  <a:srgbClr val="000000">
                    <a:alpha val="0"/>
                  </a:srgbClr>
                </a:highlight>
                <a:latin typeface="Arial"/>
              </a:rPr>
              <a:t>Ventilation är en av de </a:t>
            </a:r>
            <a:r>
              <a:rPr lang="sv-SE" sz="2200" b="1" dirty="0">
                <a:highlight>
                  <a:srgbClr val="000000">
                    <a:alpha val="0"/>
                  </a:srgbClr>
                </a:highlight>
                <a:latin typeface="Arial"/>
              </a:rPr>
              <a:t>mest betydande</a:t>
            </a:r>
            <a:r>
              <a:rPr lang="sv-SE" sz="2200" b="1" i="0" u="none" strike="noStrike" dirty="0">
                <a:highlight>
                  <a:srgbClr val="000000">
                    <a:alpha val="0"/>
                  </a:srgbClr>
                </a:highlight>
                <a:latin typeface="Arial"/>
              </a:rPr>
              <a:t> energiförbrukarna.</a:t>
            </a:r>
          </a:p>
          <a:p>
            <a:pPr rtl="0">
              <a:spcBef>
                <a:spcPts val="0"/>
              </a:spcBef>
            </a:pPr>
            <a:r>
              <a:rPr lang="sv-SE" sz="2200" b="1" i="0" u="none" strike="noStrike" dirty="0">
                <a:highlight>
                  <a:srgbClr val="000000">
                    <a:alpha val="0"/>
                  </a:srgbClr>
                </a:highlight>
                <a:latin typeface="Arial"/>
              </a:rPr>
              <a:t>Med ventilation </a:t>
            </a:r>
            <a:r>
              <a:rPr lang="sv-SE" sz="2200" b="1" dirty="0">
                <a:highlight>
                  <a:srgbClr val="000000">
                    <a:alpha val="0"/>
                  </a:srgbClr>
                </a:highlight>
                <a:latin typeface="Arial"/>
              </a:rPr>
              <a:t>tar man in</a:t>
            </a:r>
            <a:r>
              <a:rPr lang="sv-SE" sz="2200" b="1" i="0" u="none" strike="noStrike" dirty="0">
                <a:highlight>
                  <a:srgbClr val="000000">
                    <a:alpha val="0"/>
                  </a:srgbClr>
                </a:highlight>
                <a:latin typeface="Arial"/>
              </a:rPr>
              <a:t> frisk luft utifrån och avlägsnar föroreningar som</a:t>
            </a:r>
          </a:p>
          <a:p>
            <a:pPr lvl="1" rtl="0">
              <a:spcBef>
                <a:spcPts val="0"/>
              </a:spcBef>
            </a:pPr>
            <a:r>
              <a:rPr lang="sv-SE" sz="2200" b="0" i="0" u="none" strike="noStrike" dirty="0">
                <a:highlight>
                  <a:srgbClr val="000000">
                    <a:alpha val="0"/>
                  </a:srgbClr>
                </a:highlight>
                <a:latin typeface="Arial"/>
              </a:rPr>
              <a:t>koldioxid, fukt, damm, toxiner, allergener, matos</a:t>
            </a:r>
          </a:p>
          <a:p>
            <a:pPr lvl="1" rtl="0">
              <a:spcBef>
                <a:spcPts val="0"/>
              </a:spcBef>
            </a:pPr>
            <a:r>
              <a:rPr lang="sv-SE" sz="2200" b="0" i="0" u="none" strike="noStrike" dirty="0">
                <a:highlight>
                  <a:srgbClr val="000000">
                    <a:alpha val="0"/>
                  </a:srgbClr>
                </a:highlight>
                <a:latin typeface="Arial"/>
              </a:rPr>
              <a:t>utsläpp från nya byggmaterial och möbler</a:t>
            </a:r>
          </a:p>
          <a:p>
            <a:pPr rtl="0">
              <a:spcBef>
                <a:spcPts val="0"/>
              </a:spcBef>
            </a:pPr>
            <a:r>
              <a:rPr lang="sv-SE" sz="2200" b="1" i="0" u="none" strike="noStrike" dirty="0">
                <a:highlight>
                  <a:srgbClr val="000000">
                    <a:alpha val="0"/>
                  </a:srgbClr>
                </a:highlight>
                <a:latin typeface="Arial"/>
              </a:rPr>
              <a:t>En otillräcklig ventilation orsakar</a:t>
            </a:r>
          </a:p>
          <a:p>
            <a:pPr lvl="1" rtl="0">
              <a:spcBef>
                <a:spcPts val="0"/>
              </a:spcBef>
            </a:pPr>
            <a:r>
              <a:rPr lang="sv-SE" sz="2200" dirty="0">
                <a:highlight>
                  <a:srgbClr val="000000">
                    <a:alpha val="0"/>
                  </a:srgbClr>
                </a:highlight>
                <a:latin typeface="Arial"/>
              </a:rPr>
              <a:t>unkenhet</a:t>
            </a:r>
            <a:r>
              <a:rPr lang="sv-SE" sz="2200" b="0" i="0" u="none" strike="noStrike" dirty="0">
                <a:highlight>
                  <a:srgbClr val="000000">
                    <a:alpha val="0"/>
                  </a:srgbClr>
                </a:highlight>
                <a:latin typeface="Arial"/>
              </a:rPr>
              <a:t>, lukter</a:t>
            </a:r>
          </a:p>
          <a:p>
            <a:pPr lvl="1" rtl="0">
              <a:spcBef>
                <a:spcPts val="0"/>
              </a:spcBef>
            </a:pPr>
            <a:r>
              <a:rPr lang="sv-SE" sz="2200" b="0" i="0" u="none" strike="noStrike" dirty="0">
                <a:highlight>
                  <a:srgbClr val="000000">
                    <a:alpha val="0"/>
                  </a:srgbClr>
                </a:highlight>
                <a:latin typeface="Arial"/>
              </a:rPr>
              <a:t>en ökning av koldioxidnivåerna - huvudvärk och trötthet</a:t>
            </a:r>
          </a:p>
          <a:p>
            <a:pPr lvl="1" rtl="0">
              <a:spcBef>
                <a:spcPts val="0"/>
              </a:spcBef>
            </a:pPr>
            <a:r>
              <a:rPr lang="sv-SE" sz="2200" b="0" i="0" u="none" strike="noStrike" dirty="0">
                <a:highlight>
                  <a:srgbClr val="000000">
                    <a:alpha val="0"/>
                  </a:srgbClr>
                </a:highlight>
                <a:latin typeface="Arial"/>
              </a:rPr>
              <a:t>fuktkondens - fuktskador</a:t>
            </a:r>
          </a:p>
          <a:p>
            <a:pPr lvl="1" rtl="0">
              <a:spcBef>
                <a:spcPts val="0"/>
              </a:spcBef>
            </a:pPr>
            <a:r>
              <a:rPr lang="sv-SE" sz="2200" dirty="0">
                <a:highlight>
                  <a:srgbClr val="000000">
                    <a:alpha val="0"/>
                  </a:srgbClr>
                </a:highlight>
                <a:latin typeface="Arial"/>
              </a:rPr>
              <a:t>e</a:t>
            </a:r>
            <a:r>
              <a:rPr lang="sv-SE" sz="2200" b="0" i="0" u="none" strike="noStrike" dirty="0">
                <a:highlight>
                  <a:srgbClr val="000000">
                    <a:alpha val="0"/>
                  </a:srgbClr>
                </a:highlight>
                <a:latin typeface="Arial"/>
              </a:rPr>
              <a:t>n gynnsam tillväxtmiljö för mikrober.</a:t>
            </a:r>
          </a:p>
          <a:p>
            <a:pPr rtl="0">
              <a:spcBef>
                <a:spcPts val="0"/>
              </a:spcBef>
            </a:pPr>
            <a:r>
              <a:rPr lang="sv-SE" sz="2200" b="1" i="0" u="none" strike="noStrike" dirty="0">
                <a:highlight>
                  <a:srgbClr val="000000">
                    <a:alpha val="0"/>
                  </a:srgbClr>
                </a:highlight>
                <a:latin typeface="Arial"/>
              </a:rPr>
              <a:t>Luften måste kunna röra sig mellan olika utrymmen</a:t>
            </a:r>
          </a:p>
          <a:p>
            <a:pPr lvl="1" rtl="0">
              <a:spcBef>
                <a:spcPts val="0"/>
              </a:spcBef>
            </a:pPr>
            <a:r>
              <a:rPr lang="sv-SE" sz="2200" b="0" i="0" u="none" strike="noStrike" dirty="0">
                <a:highlight>
                  <a:srgbClr val="000000">
                    <a:alpha val="0"/>
                  </a:srgbClr>
                </a:highlight>
                <a:latin typeface="Arial"/>
              </a:rPr>
              <a:t>kom ihåg tröskelspringor, att hålla dörrar öppna,...</a:t>
            </a:r>
          </a:p>
          <a:p>
            <a:endParaRPr lang="fi-FI" dirty="0"/>
          </a:p>
        </p:txBody>
      </p:sp>
    </p:spTree>
    <p:extLst>
      <p:ext uri="{BB962C8B-B14F-4D97-AF65-F5344CB8AC3E}">
        <p14:creationId xmlns:p14="http://schemas.microsoft.com/office/powerpoint/2010/main" val="40335085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457" y="4368064"/>
            <a:ext cx="4103687" cy="1800622"/>
          </a:xfrm>
        </p:spPr>
        <p:txBody>
          <a:bodyPr>
            <a:noAutofit/>
          </a:bodyPr>
          <a:lstStyle>
            <a:defPPr/>
          </a:lstStyle>
          <a:p>
            <a:pPr algn="l" rtl="0"/>
            <a:r>
              <a:rPr lang="sv-SE" sz="1100" b="0" i="1" u="none" strike="noStrike" dirty="0">
                <a:highlight>
                  <a:srgbClr val="000000">
                    <a:alpha val="0"/>
                  </a:srgbClr>
                </a:highlight>
                <a:latin typeface="Arial"/>
              </a:rPr>
              <a:t>Studiematerialet innehåller god praxis och principer som behövs för energieffektiv konstruktion. Författarna ansvarar inte för deras lämplighet för enskilda byggarbetsplatser som sådana.</a:t>
            </a:r>
            <a:br>
              <a:rPr lang="sv-SE" sz="1100" b="0" i="1" u="none" strike="noStrike" dirty="0">
                <a:highlight>
                  <a:srgbClr val="000000">
                    <a:alpha val="0"/>
                  </a:srgbClr>
                </a:highlight>
                <a:latin typeface="Arial"/>
              </a:rPr>
            </a:br>
            <a:br>
              <a:rPr lang="sv-SE" sz="1100" b="0" i="1" u="none" strike="noStrike" dirty="0">
                <a:highlight>
                  <a:srgbClr val="000000">
                    <a:alpha val="0"/>
                  </a:srgbClr>
                </a:highlight>
                <a:latin typeface="Arial"/>
              </a:rPr>
            </a:br>
            <a:r>
              <a:rPr lang="sv-SE" sz="1100" b="0" i="1" u="none" strike="noStrike" dirty="0">
                <a:highlight>
                  <a:srgbClr val="000000">
                    <a:alpha val="0"/>
                  </a:srgbClr>
                </a:highlight>
                <a:latin typeface="Arial"/>
              </a:rPr>
              <a:t>Genomförandet av enskilda byggarbetsplatser skall ske i enlighet med planerna för genomförande av dessa anläggningar.</a:t>
            </a:r>
            <a:br>
              <a:rPr lang="sv-SE" sz="1100" b="0" i="1" u="none" strike="noStrike" dirty="0">
                <a:highlight>
                  <a:srgbClr val="000000">
                    <a:alpha val="0"/>
                  </a:srgbClr>
                </a:highlight>
                <a:latin typeface="Arial"/>
              </a:rPr>
            </a:br>
            <a:br>
              <a:rPr lang="sv-SE" sz="1100" b="0" i="1" u="none" strike="noStrike" dirty="0">
                <a:highlight>
                  <a:srgbClr val="000000">
                    <a:alpha val="0"/>
                  </a:srgbClr>
                </a:highlight>
                <a:latin typeface="Arial"/>
              </a:rPr>
            </a:br>
            <a:r>
              <a:rPr lang="sv-SE" sz="1100" b="0" i="1" u="none" strike="noStrike" dirty="0">
                <a:highlight>
                  <a:srgbClr val="000000">
                    <a:alpha val="0"/>
                  </a:srgbClr>
                </a:highlight>
                <a:latin typeface="Arial"/>
              </a:rPr>
              <a:t>Det ursprungliga materialet producerades av EU Horizon2020-programmet </a:t>
            </a:r>
            <a:br>
              <a:rPr lang="sv-SE" sz="1100" b="0" i="1" u="none" strike="noStrike" dirty="0">
                <a:highlight>
                  <a:srgbClr val="000000">
                    <a:alpha val="0"/>
                  </a:srgbClr>
                </a:highlight>
                <a:latin typeface="Arial"/>
              </a:rPr>
            </a:br>
            <a:r>
              <a:rPr lang="sv-SE" sz="1100" b="0" i="1" u="none" strike="noStrike" dirty="0">
                <a:highlight>
                  <a:srgbClr val="000000">
                    <a:alpha val="0"/>
                  </a:srgbClr>
                </a:highlight>
                <a:latin typeface="Arial"/>
              </a:rPr>
              <a:t>BUILD UP </a:t>
            </a:r>
            <a:r>
              <a:rPr lang="sv-SE" sz="1100" b="0" i="1" u="none" strike="noStrike" dirty="0" err="1">
                <a:highlight>
                  <a:srgbClr val="000000">
                    <a:alpha val="0"/>
                  </a:srgbClr>
                </a:highlight>
                <a:latin typeface="Arial"/>
              </a:rPr>
              <a:t>Skills</a:t>
            </a:r>
            <a:r>
              <a:rPr lang="sv-SE" sz="1100" b="0" i="1" u="none" strike="noStrike" dirty="0">
                <a:highlight>
                  <a:srgbClr val="000000">
                    <a:alpha val="0"/>
                  </a:srgbClr>
                </a:highlight>
                <a:latin typeface="Arial"/>
              </a:rPr>
              <a:t>-projektet (</a:t>
            </a:r>
            <a:r>
              <a:rPr lang="sv-SE" sz="1100" b="0" i="1" u="none" strike="noStrike" dirty="0" err="1">
                <a:highlight>
                  <a:srgbClr val="000000">
                    <a:alpha val="0"/>
                  </a:srgbClr>
                </a:highlight>
                <a:latin typeface="Arial"/>
              </a:rPr>
              <a:t>Motiva</a:t>
            </a:r>
            <a:r>
              <a:rPr lang="sv-SE" sz="1100" b="0" i="1" u="none" strike="noStrike" dirty="0">
                <a:highlight>
                  <a:srgbClr val="000000">
                    <a:alpha val="0"/>
                  </a:srgbClr>
                </a:highlight>
                <a:latin typeface="Arial"/>
              </a:rPr>
              <a:t> Oy, TTS, TUT, 2016). Arbetsgrupp: Olli </a:t>
            </a:r>
            <a:r>
              <a:rPr lang="sv-SE" sz="1100" b="0" i="1" u="none" strike="noStrike" dirty="0" err="1">
                <a:highlight>
                  <a:srgbClr val="000000">
                    <a:alpha val="0"/>
                  </a:srgbClr>
                </a:highlight>
                <a:latin typeface="Arial"/>
              </a:rPr>
              <a:t>Teriö</a:t>
            </a:r>
            <a:r>
              <a:rPr lang="sv-SE" sz="1100" b="0" i="1" u="none" strike="noStrike" dirty="0">
                <a:highlight>
                  <a:srgbClr val="000000">
                    <a:alpha val="0"/>
                  </a:srgbClr>
                </a:highlight>
                <a:latin typeface="Arial"/>
              </a:rPr>
              <a:t>, Jukka </a:t>
            </a:r>
            <a:r>
              <a:rPr lang="sv-SE" sz="1100" b="0" i="1" u="none" strike="noStrike" dirty="0" err="1">
                <a:highlight>
                  <a:srgbClr val="000000">
                    <a:alpha val="0"/>
                  </a:srgbClr>
                </a:highlight>
                <a:latin typeface="Arial"/>
              </a:rPr>
              <a:t>Lahdensivu</a:t>
            </a:r>
            <a:r>
              <a:rPr lang="sv-SE" sz="1100" b="0" i="1" u="none" strike="noStrike" dirty="0">
                <a:highlight>
                  <a:srgbClr val="000000">
                    <a:alpha val="0"/>
                  </a:srgbClr>
                </a:highlight>
                <a:latin typeface="Arial"/>
              </a:rPr>
              <a:t>, Juhani </a:t>
            </a:r>
            <a:r>
              <a:rPr lang="sv-SE" sz="1100" b="0" i="1" u="none" strike="noStrike" dirty="0" err="1">
                <a:highlight>
                  <a:srgbClr val="000000">
                    <a:alpha val="0"/>
                  </a:srgbClr>
                </a:highlight>
                <a:latin typeface="Arial"/>
              </a:rPr>
              <a:t>Heljo</a:t>
            </a:r>
            <a:r>
              <a:rPr lang="sv-SE" sz="1100" b="0" i="1" u="none" strike="noStrike" dirty="0">
                <a:highlight>
                  <a:srgbClr val="000000">
                    <a:alpha val="0"/>
                  </a:srgbClr>
                </a:highlight>
                <a:latin typeface="Arial"/>
              </a:rPr>
              <a:t>, Jaakko </a:t>
            </a:r>
            <a:r>
              <a:rPr lang="sv-SE" sz="1100" b="0" i="1" u="none" strike="noStrike" dirty="0" err="1">
                <a:highlight>
                  <a:srgbClr val="000000">
                    <a:alpha val="0"/>
                  </a:srgbClr>
                </a:highlight>
                <a:latin typeface="Arial"/>
              </a:rPr>
              <a:t>Sorri</a:t>
            </a:r>
            <a:r>
              <a:rPr lang="sv-SE" sz="1100" b="0" i="1" u="none" strike="noStrike" dirty="0">
                <a:highlight>
                  <a:srgbClr val="000000">
                    <a:alpha val="0"/>
                  </a:srgbClr>
                </a:highlight>
                <a:latin typeface="Arial"/>
              </a:rPr>
              <a:t>, Ulrika Uotila, Aki Peltola, Jari Hämäläinen &amp; Heidi </a:t>
            </a:r>
            <a:r>
              <a:rPr lang="sv-SE" sz="1100" b="0" i="1" u="none" strike="noStrike" dirty="0" err="1">
                <a:highlight>
                  <a:srgbClr val="000000">
                    <a:alpha val="0"/>
                  </a:srgbClr>
                </a:highlight>
                <a:latin typeface="Arial"/>
              </a:rPr>
              <a:t>Sumkin</a:t>
            </a:r>
            <a:r>
              <a:rPr lang="sv-SE" sz="1100" b="0" i="1" u="none" strike="noStrike" dirty="0">
                <a:highlight>
                  <a:srgbClr val="000000">
                    <a:alpha val="0"/>
                  </a:srgbClr>
                </a:highlight>
                <a:latin typeface="Arial"/>
              </a:rPr>
              <a:t>. Materialet kompletterat 2019 (Olli </a:t>
            </a:r>
            <a:r>
              <a:rPr lang="sv-SE" sz="1100" b="0" i="1" u="none" strike="noStrike" dirty="0" err="1">
                <a:highlight>
                  <a:srgbClr val="000000">
                    <a:alpha val="0"/>
                  </a:srgbClr>
                </a:highlight>
                <a:latin typeface="Arial"/>
              </a:rPr>
              <a:t>Teriö</a:t>
            </a:r>
            <a:r>
              <a:rPr lang="sv-SE" sz="1100" b="0" i="1" u="none" strike="noStrike" dirty="0">
                <a:highlight>
                  <a:srgbClr val="000000">
                    <a:alpha val="0"/>
                  </a:srgbClr>
                </a:highlight>
                <a:latin typeface="Arial"/>
              </a:rPr>
              <a:t>). www.motiva.fi/buildupskills</a:t>
            </a:r>
          </a:p>
        </p:txBody>
      </p:sp>
      <p:sp>
        <p:nvSpPr>
          <p:cNvPr id="4" name="Title 1">
            <a:extLst>
              <a:ext uri="{FF2B5EF4-FFF2-40B4-BE49-F238E27FC236}">
                <a16:creationId xmlns:a16="http://schemas.microsoft.com/office/drawing/2014/main" id="{972AA593-3216-4981-9DE6-95BF571F2643}"/>
              </a:ext>
            </a:extLst>
          </p:cNvPr>
          <p:cNvSpPr txBox="1"/>
          <p:nvPr/>
        </p:nvSpPr>
        <p:spPr>
          <a:xfrm>
            <a:off x="468313" y="3717032"/>
            <a:ext cx="8207375" cy="1152128"/>
          </a:xfrm>
          <a:prstGeom prst="rect">
            <a:avLst/>
          </a:prstGeom>
        </p:spPr>
        <p:txBody>
          <a:bodyPr vert="horz" lIns="0" tIns="0" rIns="0" bIns="0" rtlCol="0" anchor="t" anchorCtr="0">
            <a:noAutofit/>
          </a:bodyPr>
          <a:lstStyle>
            <a:defPPr/>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rtl="0"/>
            <a:r>
              <a:rPr lang="sv-SE" sz="4000" b="1" i="0" u="none" strike="noStrike" dirty="0">
                <a:highlight>
                  <a:srgbClr val="000000">
                    <a:alpha val="0"/>
                  </a:srgbClr>
                </a:highlight>
                <a:latin typeface="Arial"/>
              </a:rPr>
              <a:t>Tack!</a:t>
            </a:r>
          </a:p>
        </p:txBody>
      </p:sp>
      <p:pic>
        <p:nvPicPr>
          <p:cNvPr id="5" name="Picture 4">
            <a:extLst>
              <a:ext uri="{FF2B5EF4-FFF2-40B4-BE49-F238E27FC236}">
                <a16:creationId xmlns:a16="http://schemas.microsoft.com/office/drawing/2014/main" id="{6547583D-8460-4D08-A104-66042EDED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481439"/>
            <a:ext cx="1867062" cy="579170"/>
          </a:xfrm>
          <a:prstGeom prst="rect">
            <a:avLst/>
          </a:prstGeom>
        </p:spPr>
      </p:pic>
    </p:spTree>
    <p:extLst>
      <p:ext uri="{BB962C8B-B14F-4D97-AF65-F5344CB8AC3E}">
        <p14:creationId xmlns:p14="http://schemas.microsoft.com/office/powerpoint/2010/main" val="27738134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250"/>
            <a:ext cx="8229600" cy="576261"/>
          </a:xfrm>
        </p:spPr>
        <p:txBody>
          <a:bodyPr>
            <a:noAutofit/>
          </a:bodyPr>
          <a:lstStyle>
            <a:defPPr/>
          </a:lstStyle>
          <a:p>
            <a:pPr rtl="0"/>
            <a:r>
              <a:rPr lang="sv-SE" sz="4000" b="1" i="0" u="none" strike="noStrike" dirty="0">
                <a:highlight>
                  <a:srgbClr val="000000">
                    <a:alpha val="0"/>
                  </a:srgbClr>
                </a:highlight>
                <a:latin typeface="Arial"/>
              </a:rPr>
              <a:t>God inomhusluft</a:t>
            </a:r>
            <a:endParaRPr lang="fi-FI" dirty="0"/>
          </a:p>
        </p:txBody>
      </p:sp>
      <p:sp>
        <p:nvSpPr>
          <p:cNvPr id="2" name="Content Placeholder 1"/>
          <p:cNvSpPr>
            <a:spLocks noGrp="1"/>
          </p:cNvSpPr>
          <p:nvPr>
            <p:ph idx="1"/>
          </p:nvPr>
        </p:nvSpPr>
        <p:spPr>
          <a:xfrm>
            <a:off x="457199" y="1196978"/>
            <a:ext cx="8349449" cy="4032250"/>
          </a:xfrm>
        </p:spPr>
        <p:txBody>
          <a:bodyPr>
            <a:noAutofit/>
          </a:bodyPr>
          <a:lstStyle>
            <a:defPPr/>
          </a:lstStyle>
          <a:p>
            <a:pPr marL="0" indent="0" rtl="0">
              <a:spcBef>
                <a:spcPts val="0"/>
              </a:spcBef>
              <a:buNone/>
            </a:pPr>
            <a:r>
              <a:rPr lang="sv-SE" sz="1800" b="0" i="0" u="none" strike="noStrike" dirty="0">
                <a:highlight>
                  <a:srgbClr val="000000">
                    <a:alpha val="0"/>
                  </a:srgbClr>
                </a:highlight>
                <a:latin typeface="Arial"/>
              </a:rPr>
              <a:t>Förordning angående inomhusklimat (YM 1009/2017)</a:t>
            </a:r>
          </a:p>
          <a:p>
            <a:pPr rtl="0">
              <a:spcBef>
                <a:spcPts val="0"/>
              </a:spcBef>
            </a:pPr>
            <a:r>
              <a:rPr lang="sv-SE" sz="1800" b="0" i="0" u="none" strike="noStrike" dirty="0">
                <a:highlight>
                  <a:srgbClr val="000000">
                    <a:alpha val="0"/>
                  </a:srgbClr>
                </a:highlight>
                <a:latin typeface="Arial"/>
              </a:rPr>
              <a:t>Rumstemperaturen kan variera mellan 20 och 25 grader under uppvärmningssäsongen och mellan 20 och 27 grader utanför uppvärmningssäsongen. (4 §)</a:t>
            </a:r>
          </a:p>
          <a:p>
            <a:pPr rtl="0">
              <a:spcBef>
                <a:spcPts val="0"/>
              </a:spcBef>
            </a:pPr>
            <a:r>
              <a:rPr lang="sv-SE" sz="1800" b="0" i="0" u="none" strike="noStrike" dirty="0">
                <a:highlight>
                  <a:srgbClr val="000000">
                    <a:alpha val="0"/>
                  </a:srgbClr>
                </a:highlight>
                <a:latin typeface="Arial"/>
              </a:rPr>
              <a:t>I inomhusluften får det inte förekomma partikelformiga föroreningar i sådan mängd att de är skadliga för hälsan, fysikaliska, kemiska eller mikrobiologiska faktorer och inte heller lukter som konstant försämrar trivseln. (5 §)</a:t>
            </a:r>
          </a:p>
          <a:p>
            <a:pPr rtl="0">
              <a:spcBef>
                <a:spcPts val="0"/>
              </a:spcBef>
            </a:pPr>
            <a:r>
              <a:rPr lang="sv-SE" sz="1800" dirty="0">
                <a:highlight>
                  <a:srgbClr val="000000">
                    <a:alpha val="0"/>
                  </a:srgbClr>
                </a:highlight>
                <a:latin typeface="Arial"/>
              </a:rPr>
              <a:t>D</a:t>
            </a:r>
            <a:r>
              <a:rPr lang="sv-SE" sz="1800" b="0" i="0" u="none" strike="noStrike" dirty="0">
                <a:highlight>
                  <a:srgbClr val="000000">
                    <a:alpha val="0"/>
                  </a:srgbClr>
                </a:highlight>
                <a:latin typeface="Arial"/>
              </a:rPr>
              <a:t>en momentana koldioxidhalten i inomhusluften får </a:t>
            </a:r>
            <a:r>
              <a:rPr lang="sv-SE" sz="1800" dirty="0">
                <a:highlight>
                  <a:srgbClr val="000000">
                    <a:alpha val="0"/>
                  </a:srgbClr>
                </a:highlight>
                <a:latin typeface="Arial"/>
              </a:rPr>
              <a:t>vara högst</a:t>
            </a:r>
            <a:r>
              <a:rPr lang="sv-SE" sz="1800" b="0" i="0" u="none" strike="noStrike" dirty="0">
                <a:highlight>
                  <a:srgbClr val="000000">
                    <a:alpha val="0"/>
                  </a:srgbClr>
                </a:highlight>
                <a:latin typeface="Arial"/>
              </a:rPr>
              <a:t> 800 ppm högre än </a:t>
            </a:r>
            <a:r>
              <a:rPr lang="sv-SE" sz="1800" dirty="0">
                <a:highlight>
                  <a:srgbClr val="000000">
                    <a:alpha val="0"/>
                  </a:srgbClr>
                </a:highlight>
                <a:latin typeface="Arial"/>
              </a:rPr>
              <a:t>d</a:t>
            </a:r>
            <a:r>
              <a:rPr lang="sv-SE" sz="1800" b="0" i="0" u="none" strike="noStrike" dirty="0">
                <a:highlight>
                  <a:srgbClr val="000000">
                    <a:alpha val="0"/>
                  </a:srgbClr>
                </a:highlight>
                <a:latin typeface="Arial"/>
              </a:rPr>
              <a:t>en i </a:t>
            </a:r>
            <a:r>
              <a:rPr lang="sv-SE" sz="1800" dirty="0">
                <a:highlight>
                  <a:srgbClr val="000000">
                    <a:alpha val="0"/>
                  </a:srgbClr>
                </a:highlight>
                <a:latin typeface="Arial"/>
              </a:rPr>
              <a:t>utomhus</a:t>
            </a:r>
            <a:r>
              <a:rPr lang="sv-SE" sz="1800" b="0" i="0" u="none" strike="noStrike" dirty="0">
                <a:highlight>
                  <a:srgbClr val="000000">
                    <a:alpha val="0"/>
                  </a:srgbClr>
                </a:highlight>
                <a:latin typeface="Arial"/>
              </a:rPr>
              <a:t>luften. (5 §)</a:t>
            </a:r>
          </a:p>
          <a:p>
            <a:pPr rtl="0">
              <a:spcBef>
                <a:spcPts val="0"/>
              </a:spcBef>
            </a:pPr>
            <a:r>
              <a:rPr lang="sv-SE" sz="1800" b="0" i="0" u="none" strike="noStrike" dirty="0">
                <a:highlight>
                  <a:srgbClr val="000000">
                    <a:alpha val="0"/>
                  </a:srgbClr>
                </a:highlight>
                <a:latin typeface="Arial"/>
              </a:rPr>
              <a:t>Hela byggnadens utomhusluftflöde minst 0,35 liter per sekund per kvadratmeter.</a:t>
            </a:r>
            <a:br>
              <a:rPr lang="sv-SE" sz="1800" b="0" i="0" u="none" strike="noStrike" dirty="0">
                <a:highlight>
                  <a:srgbClr val="000000">
                    <a:alpha val="0"/>
                  </a:srgbClr>
                </a:highlight>
                <a:latin typeface="Arial"/>
              </a:rPr>
            </a:br>
            <a:r>
              <a:rPr lang="sv-SE" sz="1800" b="0" i="0" u="none" strike="noStrike" dirty="0">
                <a:highlight>
                  <a:srgbClr val="000000">
                    <a:alpha val="0"/>
                  </a:srgbClr>
                </a:highlight>
                <a:latin typeface="Arial"/>
              </a:rPr>
              <a:t>Utomhusluftflödet för bostadslägenheter minst 18 liter per sekund per lägenhet. (9 §)</a:t>
            </a:r>
          </a:p>
          <a:p>
            <a:pPr rtl="0">
              <a:spcBef>
                <a:spcPts val="0"/>
              </a:spcBef>
            </a:pPr>
            <a:r>
              <a:rPr lang="sv-SE" sz="1800" b="0" i="0" u="none" strike="noStrike" dirty="0">
                <a:highlight>
                  <a:srgbClr val="000000">
                    <a:alpha val="0"/>
                  </a:srgbClr>
                </a:highlight>
                <a:latin typeface="Arial"/>
              </a:rPr>
              <a:t>Utomhusluftflödet </a:t>
            </a:r>
            <a:r>
              <a:rPr lang="sv-SE" sz="1800" dirty="0">
                <a:highlight>
                  <a:srgbClr val="000000">
                    <a:alpha val="0"/>
                  </a:srgbClr>
                </a:highlight>
                <a:latin typeface="Arial"/>
              </a:rPr>
              <a:t>för</a:t>
            </a:r>
            <a:r>
              <a:rPr lang="sv-SE" sz="1800" b="0" i="0" u="none" strike="noStrike" dirty="0">
                <a:highlight>
                  <a:srgbClr val="000000">
                    <a:alpha val="0"/>
                  </a:srgbClr>
                </a:highlight>
                <a:latin typeface="Arial"/>
              </a:rPr>
              <a:t> en byggnad som inte är bostadshus måste vara minst 0,15 (dm³ / s) / m</a:t>
            </a:r>
            <a:r>
              <a:rPr lang="sv-SE" sz="1800" b="0" i="0" u="none" strike="noStrike" baseline="30000" dirty="0">
                <a:highlight>
                  <a:srgbClr val="000000">
                    <a:alpha val="0"/>
                  </a:srgbClr>
                </a:highlight>
                <a:latin typeface="Arial"/>
              </a:rPr>
              <a:t>2</a:t>
            </a:r>
            <a:r>
              <a:rPr lang="sv-SE" sz="1800" baseline="30000" dirty="0">
                <a:highlight>
                  <a:srgbClr val="000000">
                    <a:alpha val="0"/>
                  </a:srgbClr>
                </a:highlight>
                <a:latin typeface="Arial"/>
              </a:rPr>
              <a:t> </a:t>
            </a:r>
            <a:r>
              <a:rPr lang="sv-SE" sz="1800" b="0" i="0" u="none" strike="noStrike" dirty="0">
                <a:highlight>
                  <a:srgbClr val="000000">
                    <a:alpha val="0"/>
                  </a:srgbClr>
                </a:highlight>
                <a:latin typeface="Arial"/>
              </a:rPr>
              <a:t>golvyta utanför driftstid och luften måste </a:t>
            </a:r>
            <a:r>
              <a:rPr lang="sv-SE" sz="1800" dirty="0">
                <a:highlight>
                  <a:srgbClr val="000000">
                    <a:alpha val="0"/>
                  </a:srgbClr>
                </a:highlight>
                <a:latin typeface="Arial"/>
              </a:rPr>
              <a:t>bytas</a:t>
            </a:r>
            <a:r>
              <a:rPr lang="sv-SE" sz="1800" b="0" i="0" u="none" strike="noStrike" dirty="0">
                <a:highlight>
                  <a:srgbClr val="000000">
                    <a:alpha val="0"/>
                  </a:srgbClr>
                </a:highlight>
                <a:latin typeface="Arial"/>
              </a:rPr>
              <a:t> i alla utrymmen. (10 §)</a:t>
            </a:r>
          </a:p>
          <a:p>
            <a:pPr>
              <a:spcBef>
                <a:spcPts val="0"/>
              </a:spcBef>
            </a:pPr>
            <a:endParaRPr lang="fi-FI" sz="1800" dirty="0">
              <a:solidFill>
                <a:srgbClr val="005CA8"/>
              </a:solidFill>
            </a:endParaRPr>
          </a:p>
          <a:p>
            <a:pPr>
              <a:spcBef>
                <a:spcPts val="0"/>
              </a:spcBef>
            </a:pPr>
            <a:endParaRPr lang="fi-FI" sz="1900" dirty="0"/>
          </a:p>
          <a:p>
            <a:endParaRPr lang="fi-FI" dirty="0"/>
          </a:p>
        </p:txBody>
      </p:sp>
    </p:spTree>
    <p:extLst>
      <p:ext uri="{BB962C8B-B14F-4D97-AF65-F5344CB8AC3E}">
        <p14:creationId xmlns:p14="http://schemas.microsoft.com/office/powerpoint/2010/main" val="3577880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68313" y="476250"/>
            <a:ext cx="8229600" cy="615703"/>
          </a:xfrm>
        </p:spPr>
        <p:txBody>
          <a:bodyPr>
            <a:noAutofit/>
          </a:bodyPr>
          <a:lstStyle>
            <a:defPPr/>
          </a:lstStyle>
          <a:p>
            <a:pPr rtl="0"/>
            <a:r>
              <a:rPr lang="sv-SE" sz="3600" b="1" i="0" u="none" strike="noStrike" dirty="0">
                <a:highlight>
                  <a:srgbClr val="000000">
                    <a:alpha val="0"/>
                  </a:srgbClr>
                </a:highlight>
                <a:latin typeface="Arial"/>
              </a:rPr>
              <a:t>Ventilationsmängd</a:t>
            </a:r>
          </a:p>
        </p:txBody>
      </p:sp>
      <p:sp>
        <p:nvSpPr>
          <p:cNvPr id="2" name="Sisällön paikkamerkki 1"/>
          <p:cNvSpPr>
            <a:spLocks noGrp="1"/>
          </p:cNvSpPr>
          <p:nvPr>
            <p:ph idx="1"/>
          </p:nvPr>
        </p:nvSpPr>
        <p:spPr>
          <a:xfrm>
            <a:off x="457200" y="1162694"/>
            <a:ext cx="8229600" cy="2367037"/>
          </a:xfrm>
        </p:spPr>
        <p:txBody>
          <a:bodyPr>
            <a:noAutofit/>
          </a:bodyPr>
          <a:lstStyle>
            <a:defPPr/>
          </a:lstStyle>
          <a:p>
            <a:pPr marL="0" indent="0" rtl="0">
              <a:buNone/>
            </a:pPr>
            <a:r>
              <a:rPr lang="sv-SE" sz="2000" dirty="0">
                <a:highlight>
                  <a:srgbClr val="000000">
                    <a:alpha val="0"/>
                  </a:srgbClr>
                </a:highlight>
                <a:latin typeface="Arial"/>
              </a:rPr>
              <a:t>Förordningar för </a:t>
            </a:r>
            <a:r>
              <a:rPr lang="sv-SE" sz="2000" b="0" i="0" u="none" strike="noStrike" dirty="0">
                <a:highlight>
                  <a:srgbClr val="000000">
                    <a:alpha val="0"/>
                  </a:srgbClr>
                </a:highlight>
                <a:latin typeface="Arial"/>
              </a:rPr>
              <a:t>mängden ventilation anges</a:t>
            </a:r>
          </a:p>
          <a:p>
            <a:pPr rtl="0"/>
            <a:r>
              <a:rPr lang="sv-SE" sz="2000" b="0" i="0" u="none" strike="noStrike" dirty="0">
                <a:highlight>
                  <a:srgbClr val="000000">
                    <a:alpha val="0"/>
                  </a:srgbClr>
                </a:highlight>
                <a:latin typeface="Arial"/>
              </a:rPr>
              <a:t>“I förordningen om inomhusklimat (YM 1009/2017)”</a:t>
            </a:r>
          </a:p>
          <a:p>
            <a:pPr rtl="0"/>
            <a:r>
              <a:rPr lang="sv-SE" sz="2000" b="0" i="0" u="none" strike="noStrike" dirty="0">
                <a:highlight>
                  <a:srgbClr val="000000">
                    <a:alpha val="0"/>
                  </a:srgbClr>
                </a:highlight>
                <a:latin typeface="Arial"/>
              </a:rPr>
              <a:t>“I förordningen om boendehälsa (STM 545/2015)” </a:t>
            </a:r>
          </a:p>
          <a:p>
            <a:pPr rtl="0"/>
            <a:r>
              <a:rPr lang="sv-SE" sz="2000" b="0" i="0" u="none" strike="noStrike" dirty="0">
                <a:highlight>
                  <a:srgbClr val="000000">
                    <a:alpha val="0"/>
                  </a:srgbClr>
                </a:highlight>
                <a:latin typeface="Arial"/>
              </a:rPr>
              <a:t>I inomhusklimatsklassificeringen (RT 07-11299)</a:t>
            </a:r>
          </a:p>
          <a:p>
            <a:pPr rtl="0"/>
            <a:r>
              <a:rPr lang="sv-SE" sz="2000" b="0" i="0" u="none" strike="noStrike" dirty="0">
                <a:highlight>
                  <a:srgbClr val="000000">
                    <a:alpha val="0"/>
                  </a:srgbClr>
                </a:highlight>
                <a:latin typeface="Arial"/>
              </a:rPr>
              <a:t>Inomhusluftklass S3 uppfyller regelnivån, </a:t>
            </a:r>
            <a:r>
              <a:rPr lang="sv-SE" sz="2000" dirty="0">
                <a:highlight>
                  <a:srgbClr val="000000">
                    <a:alpha val="0"/>
                  </a:srgbClr>
                </a:highlight>
                <a:latin typeface="Arial"/>
              </a:rPr>
              <a:t>klass </a:t>
            </a:r>
            <a:r>
              <a:rPr lang="sv-SE" sz="2000" b="0" i="0" u="none" strike="noStrike" dirty="0">
                <a:highlight>
                  <a:srgbClr val="000000">
                    <a:alpha val="0"/>
                  </a:srgbClr>
                </a:highlight>
                <a:latin typeface="Arial"/>
              </a:rPr>
              <a:t>S1 betyder mycket bra och S2 bra inomhusluftkvalitet.</a:t>
            </a:r>
          </a:p>
          <a:p>
            <a:endParaRPr lang="fi-FI" sz="2400" dirty="0"/>
          </a:p>
          <a:p>
            <a:endParaRPr lang="fi-FI" dirty="0"/>
          </a:p>
          <a:p>
            <a:endParaRPr lang="fi-FI" dirty="0"/>
          </a:p>
          <a:p>
            <a:endParaRPr lang="fi-FI" dirty="0"/>
          </a:p>
          <a:p>
            <a:endParaRPr lang="fi-FI" sz="2000" dirty="0"/>
          </a:p>
        </p:txBody>
      </p:sp>
      <p:graphicFrame>
        <p:nvGraphicFramePr>
          <p:cNvPr id="4" name="Table 3">
            <a:extLst>
              <a:ext uri="{FF2B5EF4-FFF2-40B4-BE49-F238E27FC236}">
                <a16:creationId xmlns:a16="http://schemas.microsoft.com/office/drawing/2014/main" id="{2E619F3A-AC01-4DF4-BEC9-234FC077A895}"/>
              </a:ext>
            </a:extLst>
          </p:cNvPr>
          <p:cNvGraphicFramePr>
            <a:graphicFrameLocks noGrp="1"/>
          </p:cNvGraphicFramePr>
          <p:nvPr>
            <p:extLst>
              <p:ext uri="{D42A27DB-BD31-4B8C-83A1-F6EECF244321}">
                <p14:modId xmlns:p14="http://schemas.microsoft.com/office/powerpoint/2010/main" val="3817400286"/>
              </p:ext>
            </p:extLst>
          </p:nvPr>
        </p:nvGraphicFramePr>
        <p:xfrm>
          <a:off x="468314" y="3600472"/>
          <a:ext cx="8229599" cy="2250030"/>
        </p:xfrm>
        <a:graphic>
          <a:graphicData uri="http://schemas.openxmlformats.org/drawingml/2006/table">
            <a:tbl>
              <a:tblPr firstRow="1" bandRow="1">
                <a:tableStyleId>{5C22544A-7EE6-4342-B048-85BDC9FD1C3A}</a:tableStyleId>
              </a:tblPr>
              <a:tblGrid>
                <a:gridCol w="5999828">
                  <a:extLst>
                    <a:ext uri="{9D8B030D-6E8A-4147-A177-3AD203B41FA5}">
                      <a16:colId xmlns:a16="http://schemas.microsoft.com/office/drawing/2014/main" val="2334893717"/>
                    </a:ext>
                  </a:extLst>
                </a:gridCol>
                <a:gridCol w="743257">
                  <a:extLst>
                    <a:ext uri="{9D8B030D-6E8A-4147-A177-3AD203B41FA5}">
                      <a16:colId xmlns:a16="http://schemas.microsoft.com/office/drawing/2014/main" val="1093998645"/>
                    </a:ext>
                  </a:extLst>
                </a:gridCol>
                <a:gridCol w="743257">
                  <a:extLst>
                    <a:ext uri="{9D8B030D-6E8A-4147-A177-3AD203B41FA5}">
                      <a16:colId xmlns:a16="http://schemas.microsoft.com/office/drawing/2014/main" val="442104013"/>
                    </a:ext>
                  </a:extLst>
                </a:gridCol>
                <a:gridCol w="743257">
                  <a:extLst>
                    <a:ext uri="{9D8B030D-6E8A-4147-A177-3AD203B41FA5}">
                      <a16:colId xmlns:a16="http://schemas.microsoft.com/office/drawing/2014/main" val="1482367385"/>
                    </a:ext>
                  </a:extLst>
                </a:gridCol>
              </a:tblGrid>
              <a:tr h="490494">
                <a:tc gridSpan="4">
                  <a:txBody>
                    <a:bodyPr/>
                    <a:lstStyle>
                      <a:defPPr/>
                    </a:lstStyle>
                    <a:p>
                      <a:pPr algn="l" rtl="0" fontAlgn="b"/>
                      <a:r>
                        <a:rPr lang="sv-SE" sz="1400" b="1" i="0" u="none" strike="noStrike" dirty="0">
                          <a:solidFill>
                            <a:srgbClr val="FFFFFF"/>
                          </a:solidFill>
                          <a:highlight>
                            <a:srgbClr val="000000">
                              <a:alpha val="0"/>
                            </a:srgbClr>
                          </a:highlight>
                          <a:latin typeface="Arial"/>
                        </a:rPr>
                        <a:t> </a:t>
                      </a:r>
                      <a:r>
                        <a:rPr lang="sv-SE" sz="1300" b="1" i="0" u="none" strike="noStrike" dirty="0">
                          <a:solidFill>
                            <a:srgbClr val="FFFFFF"/>
                          </a:solidFill>
                          <a:highlight>
                            <a:srgbClr val="000000">
                              <a:alpha val="0"/>
                            </a:srgbClr>
                          </a:highlight>
                          <a:latin typeface="Arial"/>
                        </a:rPr>
                        <a:t>Som exempel mätningsvärden för utomhusluftflöden i bostadsutrymmen från vardagsrum till sovrum</a:t>
                      </a:r>
                    </a:p>
                  </a:txBody>
                  <a:tcPr marL="9525" marR="9525" marT="9525" marB="0" anchor="ctr"/>
                </a:tc>
                <a:tc hMerge="1">
                  <a:txBody>
                    <a:bodyPr/>
                    <a:lstStyle>
                      <a:defPPr/>
                    </a:lstStyle>
                    <a:p>
                      <a:endParaRPr lang="fi-FI"/>
                    </a:p>
                  </a:txBody>
                  <a:tcPr/>
                </a:tc>
                <a:tc hMerge="1">
                  <a:txBody>
                    <a:bodyPr/>
                    <a:lstStyle>
                      <a:defPPr/>
                    </a:lstStyle>
                    <a:p>
                      <a:endParaRPr lang="fi-FI"/>
                    </a:p>
                  </a:txBody>
                  <a:tcPr/>
                </a:tc>
                <a:tc hMerge="1">
                  <a:txBody>
                    <a:bodyPr/>
                    <a:lstStyle>
                      <a:defPPr/>
                    </a:lstStyle>
                    <a:p>
                      <a:endParaRPr lang="fi-FI"/>
                    </a:p>
                  </a:txBody>
                  <a:tcPr/>
                </a:tc>
                <a:extLst>
                  <a:ext uri="{0D108BD9-81ED-4DB2-BD59-A6C34878D82A}">
                    <a16:rowId xmlns:a16="http://schemas.microsoft.com/office/drawing/2014/main" val="241812962"/>
                  </a:ext>
                </a:extLst>
              </a:tr>
              <a:tr h="439884">
                <a:tc>
                  <a:txBody>
                    <a:bodyPr/>
                    <a:lstStyle>
                      <a:defPPr/>
                    </a:lstStyle>
                    <a:p>
                      <a:pPr algn="l" rtl="0" fontAlgn="b"/>
                      <a:r>
                        <a:rPr lang="sv-SE" sz="1400" b="0" i="0" u="none" strike="noStrike" dirty="0">
                          <a:solidFill>
                            <a:srgbClr val="000000"/>
                          </a:solidFill>
                          <a:highlight>
                            <a:srgbClr val="000000">
                              <a:alpha val="0"/>
                            </a:srgbClr>
                          </a:highlight>
                          <a:latin typeface="Arial"/>
                        </a:rPr>
                        <a:t>Inomhusluftklass</a:t>
                      </a:r>
                    </a:p>
                  </a:txBody>
                  <a:tcPr marL="9525" marR="9525" marT="9525" marB="0" anchor="ctr"/>
                </a:tc>
                <a:tc>
                  <a:txBody>
                    <a:bodyPr/>
                    <a:lstStyle>
                      <a:defPPr/>
                    </a:lstStyle>
                    <a:p>
                      <a:pPr algn="ctr" rtl="0" fontAlgn="b"/>
                      <a:r>
                        <a:rPr lang="sv-SE" sz="1400" b="0" i="0" u="none" strike="noStrike" dirty="0">
                          <a:solidFill>
                            <a:srgbClr val="000000"/>
                          </a:solidFill>
                          <a:highlight>
                            <a:srgbClr val="000000">
                              <a:alpha val="0"/>
                            </a:srgbClr>
                          </a:highlight>
                          <a:latin typeface="Arial"/>
                        </a:rPr>
                        <a:t>S1</a:t>
                      </a:r>
                    </a:p>
                  </a:txBody>
                  <a:tcPr marL="9525" marR="9525" marT="9525" marB="0" anchor="ctr"/>
                </a:tc>
                <a:tc>
                  <a:txBody>
                    <a:bodyPr/>
                    <a:lstStyle>
                      <a:defPPr/>
                    </a:lstStyle>
                    <a:p>
                      <a:pPr algn="ctr" rtl="0" fontAlgn="b"/>
                      <a:r>
                        <a:rPr lang="sv-SE" sz="1400" b="0" i="0" u="none" strike="noStrike" dirty="0">
                          <a:solidFill>
                            <a:srgbClr val="000000"/>
                          </a:solidFill>
                          <a:highlight>
                            <a:srgbClr val="000000">
                              <a:alpha val="0"/>
                            </a:srgbClr>
                          </a:highlight>
                          <a:latin typeface="Arial"/>
                        </a:rPr>
                        <a:t>S2</a:t>
                      </a:r>
                    </a:p>
                  </a:txBody>
                  <a:tcPr marL="9525" marR="9525" marT="9525" marB="0" anchor="ctr"/>
                </a:tc>
                <a:tc>
                  <a:txBody>
                    <a:bodyPr/>
                    <a:lstStyle>
                      <a:defPPr/>
                    </a:lstStyle>
                    <a:p>
                      <a:pPr algn="ctr" rtl="0" fontAlgn="b"/>
                      <a:r>
                        <a:rPr lang="sv-SE" sz="1400" b="0" i="0" u="none" strike="noStrike">
                          <a:solidFill>
                            <a:srgbClr val="000000"/>
                          </a:solidFill>
                          <a:highlight>
                            <a:srgbClr val="000000">
                              <a:alpha val="0"/>
                            </a:srgbClr>
                          </a:highlight>
                          <a:latin typeface="Arial"/>
                        </a:rPr>
                        <a:t>S3</a:t>
                      </a:r>
                    </a:p>
                  </a:txBody>
                  <a:tcPr marL="9525" marR="9525" marT="9525" marB="0" anchor="ctr"/>
                </a:tc>
                <a:extLst>
                  <a:ext uri="{0D108BD9-81ED-4DB2-BD59-A6C34878D82A}">
                    <a16:rowId xmlns:a16="http://schemas.microsoft.com/office/drawing/2014/main" val="1650400821"/>
                  </a:ext>
                </a:extLst>
              </a:tr>
              <a:tr h="439884">
                <a:tc>
                  <a:txBody>
                    <a:bodyPr/>
                    <a:lstStyle>
                      <a:defPPr/>
                    </a:lstStyle>
                    <a:p>
                      <a:pPr algn="l" rtl="0" fontAlgn="ctr"/>
                      <a:r>
                        <a:rPr lang="sv-SE" sz="1400" b="0" i="0" u="none" strike="noStrike" dirty="0">
                          <a:solidFill>
                            <a:srgbClr val="000000"/>
                          </a:solidFill>
                          <a:highlight>
                            <a:srgbClr val="000000">
                              <a:alpha val="0"/>
                            </a:srgbClr>
                          </a:highlight>
                          <a:latin typeface="Arial"/>
                        </a:rPr>
                        <a:t>Normalt boende (liter per sekund per person)</a:t>
                      </a:r>
                    </a:p>
                  </a:txBody>
                  <a:tcPr marL="9525" marR="9525" marT="9525" marB="0" anchor="ctr"/>
                </a:tc>
                <a:tc>
                  <a:txBody>
                    <a:bodyPr/>
                    <a:lstStyle>
                      <a:defPPr/>
                    </a:lstStyle>
                    <a:p>
                      <a:pPr algn="ctr" rtl="0" fontAlgn="ctr"/>
                      <a:r>
                        <a:rPr lang="sv-SE" sz="1400" b="0" i="0" u="none" strike="noStrike">
                          <a:solidFill>
                            <a:srgbClr val="000000"/>
                          </a:solidFill>
                          <a:highlight>
                            <a:srgbClr val="000000">
                              <a:alpha val="0"/>
                            </a:srgbClr>
                          </a:highlight>
                          <a:latin typeface="Arial"/>
                        </a:rPr>
                        <a:t>10</a:t>
                      </a:r>
                    </a:p>
                  </a:txBody>
                  <a:tcPr marL="9525" marR="9525" marT="9525" marB="0" anchor="ctr"/>
                </a:tc>
                <a:tc>
                  <a:txBody>
                    <a:bodyPr/>
                    <a:lstStyle>
                      <a:defPPr/>
                    </a:lstStyle>
                    <a:p>
                      <a:pPr algn="ctr" rtl="0" fontAlgn="ctr"/>
                      <a:r>
                        <a:rPr lang="sv-SE" sz="1400" b="0" i="0" u="none" strike="noStrike" dirty="0">
                          <a:solidFill>
                            <a:srgbClr val="000000"/>
                          </a:solidFill>
                          <a:highlight>
                            <a:srgbClr val="000000">
                              <a:alpha val="0"/>
                            </a:srgbClr>
                          </a:highlight>
                          <a:latin typeface="Arial"/>
                        </a:rPr>
                        <a:t>8</a:t>
                      </a:r>
                    </a:p>
                  </a:txBody>
                  <a:tcPr marL="9525" marR="9525" marT="9525" marB="0" anchor="ctr"/>
                </a:tc>
                <a:tc>
                  <a:txBody>
                    <a:bodyPr/>
                    <a:lstStyle>
                      <a:defPPr/>
                    </a:lstStyle>
                    <a:p>
                      <a:pPr algn="ctr" rtl="0" fontAlgn="ctr"/>
                      <a:r>
                        <a:rPr lang="sv-SE" sz="1400" b="0" i="0" u="none" strike="noStrike" dirty="0">
                          <a:solidFill>
                            <a:srgbClr val="000000"/>
                          </a:solidFill>
                          <a:highlight>
                            <a:srgbClr val="000000">
                              <a:alpha val="0"/>
                            </a:srgbClr>
                          </a:highlight>
                          <a:latin typeface="Arial"/>
                        </a:rPr>
                        <a:t>6</a:t>
                      </a:r>
                    </a:p>
                  </a:txBody>
                  <a:tcPr marL="9525" marR="9525" marT="9525" marB="0" anchor="ctr"/>
                </a:tc>
                <a:extLst>
                  <a:ext uri="{0D108BD9-81ED-4DB2-BD59-A6C34878D82A}">
                    <a16:rowId xmlns:a16="http://schemas.microsoft.com/office/drawing/2014/main" val="1773613557"/>
                  </a:ext>
                </a:extLst>
              </a:tr>
              <a:tr h="439884">
                <a:tc>
                  <a:txBody>
                    <a:bodyPr/>
                    <a:lstStyle>
                      <a:defPPr/>
                    </a:lstStyle>
                    <a:p>
                      <a:pPr algn="l" rtl="0" fontAlgn="ctr"/>
                      <a:r>
                        <a:rPr lang="sv-SE" sz="1400" b="0" i="0" u="none" strike="noStrike">
                          <a:solidFill>
                            <a:srgbClr val="000000"/>
                          </a:solidFill>
                          <a:highlight>
                            <a:srgbClr val="000000">
                              <a:alpha val="0"/>
                            </a:srgbClr>
                          </a:highlight>
                          <a:latin typeface="Arial"/>
                        </a:rPr>
                        <a:t>Effektivitetssituation, möjlighet att öka per lägenhet</a:t>
                      </a:r>
                    </a:p>
                  </a:txBody>
                  <a:tcPr marL="9525" marR="9525" marT="9525" marB="0" anchor="ctr"/>
                </a:tc>
                <a:tc>
                  <a:txBody>
                    <a:bodyPr/>
                    <a:lstStyle>
                      <a:defPPr/>
                    </a:lstStyle>
                    <a:p>
                      <a:pPr algn="ctr" rtl="0" fontAlgn="ctr"/>
                      <a:r>
                        <a:rPr lang="sv-SE" sz="1400" b="0" i="0" u="none" strike="noStrike">
                          <a:solidFill>
                            <a:srgbClr val="000000"/>
                          </a:solidFill>
                          <a:highlight>
                            <a:srgbClr val="000000">
                              <a:alpha val="0"/>
                            </a:srgbClr>
                          </a:highlight>
                          <a:latin typeface="Arial"/>
                        </a:rPr>
                        <a:t>30 %</a:t>
                      </a:r>
                    </a:p>
                  </a:txBody>
                  <a:tcPr marL="9525" marR="9525" marT="9525" marB="0" anchor="ctr"/>
                </a:tc>
                <a:tc>
                  <a:txBody>
                    <a:bodyPr/>
                    <a:lstStyle>
                      <a:defPPr/>
                    </a:lstStyle>
                    <a:p>
                      <a:pPr algn="ctr" rtl="0" fontAlgn="ctr"/>
                      <a:r>
                        <a:rPr lang="sv-SE" sz="1400" b="0" i="0" u="none" strike="noStrike">
                          <a:solidFill>
                            <a:srgbClr val="000000"/>
                          </a:solidFill>
                          <a:highlight>
                            <a:srgbClr val="000000">
                              <a:alpha val="0"/>
                            </a:srgbClr>
                          </a:highlight>
                          <a:latin typeface="Arial"/>
                        </a:rPr>
                        <a:t>30 %</a:t>
                      </a:r>
                    </a:p>
                  </a:txBody>
                  <a:tcPr marL="9525" marR="9525" marT="9525" marB="0" anchor="ctr"/>
                </a:tc>
                <a:tc>
                  <a:txBody>
                    <a:bodyPr/>
                    <a:lstStyle>
                      <a:defPPr/>
                    </a:lstStyle>
                    <a:p>
                      <a:pPr algn="ctr" rtl="0" fontAlgn="ctr"/>
                      <a:r>
                        <a:rPr lang="sv-SE" sz="1400" b="0" i="0" u="none" strike="noStrike" dirty="0">
                          <a:solidFill>
                            <a:srgbClr val="000000"/>
                          </a:solidFill>
                          <a:highlight>
                            <a:srgbClr val="000000">
                              <a:alpha val="0"/>
                            </a:srgbClr>
                          </a:highlight>
                          <a:latin typeface="Arial"/>
                        </a:rPr>
                        <a:t>30 %</a:t>
                      </a:r>
                    </a:p>
                  </a:txBody>
                  <a:tcPr marL="9525" marR="9525" marT="9525" marB="0" anchor="ctr"/>
                </a:tc>
                <a:extLst>
                  <a:ext uri="{0D108BD9-81ED-4DB2-BD59-A6C34878D82A}">
                    <a16:rowId xmlns:a16="http://schemas.microsoft.com/office/drawing/2014/main" val="1433597822"/>
                  </a:ext>
                </a:extLst>
              </a:tr>
              <a:tr h="439884">
                <a:tc>
                  <a:txBody>
                    <a:bodyPr/>
                    <a:lstStyle>
                      <a:defPPr/>
                    </a:lstStyle>
                    <a:p>
                      <a:pPr algn="l" rtl="0" fontAlgn="ctr"/>
                      <a:r>
                        <a:rPr lang="sv-SE" sz="1400" b="0" i="0" u="none" strike="noStrike">
                          <a:solidFill>
                            <a:srgbClr val="000000"/>
                          </a:solidFill>
                          <a:highlight>
                            <a:srgbClr val="000000">
                              <a:alpha val="0"/>
                            </a:srgbClr>
                          </a:highlight>
                          <a:latin typeface="Arial"/>
                        </a:rPr>
                        <a:t>Grundläggande ventilation utomhus (liter per sekund per kvadratmeter)</a:t>
                      </a:r>
                    </a:p>
                  </a:txBody>
                  <a:tcPr marL="9525" marR="9525" marT="9525" marB="0" anchor="ctr"/>
                </a:tc>
                <a:tc>
                  <a:txBody>
                    <a:bodyPr/>
                    <a:lstStyle>
                      <a:defPPr/>
                    </a:lstStyle>
                    <a:p>
                      <a:pPr algn="ctr" rtl="0" fontAlgn="ctr"/>
                      <a:r>
                        <a:rPr lang="sv-SE" sz="1400" b="0" i="0" u="none" strike="noStrike">
                          <a:solidFill>
                            <a:srgbClr val="000000"/>
                          </a:solidFill>
                          <a:highlight>
                            <a:srgbClr val="000000">
                              <a:alpha val="0"/>
                            </a:srgbClr>
                          </a:highlight>
                          <a:latin typeface="Arial"/>
                        </a:rPr>
                        <a:t>0,2</a:t>
                      </a:r>
                    </a:p>
                  </a:txBody>
                  <a:tcPr marL="9525" marR="9525" marT="9525" marB="0" anchor="ctr"/>
                </a:tc>
                <a:tc>
                  <a:txBody>
                    <a:bodyPr/>
                    <a:lstStyle>
                      <a:defPPr/>
                    </a:lstStyle>
                    <a:p>
                      <a:pPr algn="ctr" rtl="0" fontAlgn="ctr"/>
                      <a:r>
                        <a:rPr lang="sv-SE" sz="1400" b="0" i="0" u="none" strike="noStrike">
                          <a:solidFill>
                            <a:srgbClr val="000000"/>
                          </a:solidFill>
                          <a:highlight>
                            <a:srgbClr val="000000">
                              <a:alpha val="0"/>
                            </a:srgbClr>
                          </a:highlight>
                          <a:latin typeface="Arial"/>
                        </a:rPr>
                        <a:t>0,2</a:t>
                      </a:r>
                    </a:p>
                  </a:txBody>
                  <a:tcPr marL="9525" marR="9525" marT="9525" marB="0" anchor="ctr"/>
                </a:tc>
                <a:tc>
                  <a:txBody>
                    <a:bodyPr/>
                    <a:lstStyle>
                      <a:defPPr/>
                    </a:lstStyle>
                    <a:p>
                      <a:pPr algn="ctr" rtl="0" fontAlgn="ctr"/>
                      <a:r>
                        <a:rPr lang="sv-SE" sz="1400" b="0" i="0" u="none" strike="noStrike" dirty="0">
                          <a:solidFill>
                            <a:srgbClr val="000000"/>
                          </a:solidFill>
                          <a:highlight>
                            <a:srgbClr val="000000">
                              <a:alpha val="0"/>
                            </a:srgbClr>
                          </a:highlight>
                          <a:latin typeface="Arial"/>
                        </a:rPr>
                        <a:t>0,15</a:t>
                      </a:r>
                    </a:p>
                  </a:txBody>
                  <a:tcPr marL="9525" marR="9525" marT="9525" marB="0" anchor="ctr"/>
                </a:tc>
                <a:extLst>
                  <a:ext uri="{0D108BD9-81ED-4DB2-BD59-A6C34878D82A}">
                    <a16:rowId xmlns:a16="http://schemas.microsoft.com/office/drawing/2014/main" val="1566177300"/>
                  </a:ext>
                </a:extLst>
              </a:tr>
            </a:tbl>
          </a:graphicData>
        </a:graphic>
      </p:graphicFrame>
    </p:spTree>
    <p:extLst>
      <p:ext uri="{BB962C8B-B14F-4D97-AF65-F5344CB8AC3E}">
        <p14:creationId xmlns:p14="http://schemas.microsoft.com/office/powerpoint/2010/main" val="29513194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5660" y="478047"/>
            <a:ext cx="8143116" cy="5676462"/>
          </a:xfrm>
          <a:prstGeom prst="rect">
            <a:avLst/>
          </a:prstGeom>
        </p:spPr>
      </p:pic>
      <p:sp>
        <p:nvSpPr>
          <p:cNvPr id="2" name="Title 1"/>
          <p:cNvSpPr>
            <a:spLocks noGrp="1"/>
          </p:cNvSpPr>
          <p:nvPr>
            <p:ph type="title"/>
          </p:nvPr>
        </p:nvSpPr>
        <p:spPr>
          <a:xfrm>
            <a:off x="465660" y="478047"/>
            <a:ext cx="8229600" cy="1152550"/>
          </a:xfrm>
        </p:spPr>
        <p:txBody>
          <a:bodyPr>
            <a:noAutofit/>
          </a:bodyPr>
          <a:lstStyle>
            <a:defPPr/>
          </a:lstStyle>
          <a:p>
            <a:pPr rtl="0"/>
            <a:r>
              <a:rPr lang="sv-SE" dirty="0">
                <a:highlight>
                  <a:srgbClr val="000000">
                    <a:alpha val="0"/>
                  </a:srgbClr>
                </a:highlight>
                <a:latin typeface="Arial"/>
              </a:rPr>
              <a:t>Tyngdkrafts</a:t>
            </a:r>
            <a:r>
              <a:rPr lang="sv-SE" sz="3600" b="1" i="0" u="none" strike="noStrike" dirty="0">
                <a:highlight>
                  <a:srgbClr val="000000">
                    <a:alpha val="0"/>
                  </a:srgbClr>
                </a:highlight>
                <a:latin typeface="Arial"/>
              </a:rPr>
              <a:t>-</a:t>
            </a:r>
            <a:br>
              <a:rPr lang="sv-SE" sz="3600" b="1" i="0" u="none" strike="noStrike" dirty="0">
                <a:highlight>
                  <a:srgbClr val="000000">
                    <a:alpha val="0"/>
                  </a:srgbClr>
                </a:highlight>
                <a:latin typeface="Arial"/>
              </a:rPr>
            </a:br>
            <a:r>
              <a:rPr lang="sv-SE" sz="3600" b="1" i="0" u="none" strike="noStrike" dirty="0">
                <a:highlight>
                  <a:srgbClr val="000000">
                    <a:alpha val="0"/>
                  </a:srgbClr>
                </a:highlight>
                <a:latin typeface="Arial"/>
              </a:rPr>
              <a:t>ventilation</a:t>
            </a:r>
          </a:p>
        </p:txBody>
      </p:sp>
      <p:sp>
        <p:nvSpPr>
          <p:cNvPr id="6" name="TextBox 5"/>
          <p:cNvSpPr txBox="1"/>
          <p:nvPr/>
        </p:nvSpPr>
        <p:spPr>
          <a:xfrm>
            <a:off x="2792124" y="5260285"/>
            <a:ext cx="5966617" cy="877163"/>
          </a:xfrm>
          <a:prstGeom prst="rect">
            <a:avLst/>
          </a:prstGeom>
          <a:noFill/>
        </p:spPr>
        <p:txBody>
          <a:bodyPr wrap="square" rtlCol="0">
            <a:noAutofit/>
          </a:bodyPr>
          <a:lstStyle>
            <a:defPPr/>
          </a:lstStyle>
          <a:p>
            <a:pPr rtl="0"/>
            <a:r>
              <a:rPr lang="sv-SE" sz="1700" b="0" i="0" u="none" strike="noStrike" dirty="0">
                <a:highlight>
                  <a:srgbClr val="000000">
                    <a:alpha val="0"/>
                  </a:srgbClr>
                </a:highlight>
                <a:latin typeface="Arial"/>
              </a:rPr>
              <a:t>Vid </a:t>
            </a:r>
            <a:r>
              <a:rPr lang="sv-SE" sz="1700" dirty="0">
                <a:highlight>
                  <a:srgbClr val="000000">
                    <a:alpha val="0"/>
                  </a:srgbClr>
                </a:highlight>
                <a:latin typeface="Arial"/>
              </a:rPr>
              <a:t>tyngdkrafts</a:t>
            </a:r>
            <a:r>
              <a:rPr lang="sv-SE" sz="1700" b="0" i="0" u="none" strike="noStrike" dirty="0">
                <a:highlight>
                  <a:srgbClr val="000000">
                    <a:alpha val="0"/>
                  </a:srgbClr>
                </a:highlight>
                <a:latin typeface="Arial"/>
              </a:rPr>
              <a:t>ventilation avlägsnas den varma luften</a:t>
            </a:r>
          </a:p>
          <a:p>
            <a:pPr rtl="0"/>
            <a:r>
              <a:rPr lang="sv-SE" sz="1700" b="0" i="0" u="none" strike="noStrike" dirty="0">
                <a:highlight>
                  <a:srgbClr val="000000">
                    <a:alpha val="0"/>
                  </a:srgbClr>
                </a:highlight>
                <a:latin typeface="Arial"/>
              </a:rPr>
              <a:t>genom skorstenen och </a:t>
            </a:r>
            <a:r>
              <a:rPr lang="sv-SE" sz="1700" dirty="0">
                <a:highlight>
                  <a:srgbClr val="000000">
                    <a:alpha val="0"/>
                  </a:srgbClr>
                </a:highlight>
                <a:latin typeface="Arial"/>
              </a:rPr>
              <a:t>frisk</a:t>
            </a:r>
            <a:r>
              <a:rPr lang="sv-SE" sz="1700" b="0" i="0" u="none" strike="noStrike" dirty="0">
                <a:highlight>
                  <a:srgbClr val="000000">
                    <a:alpha val="0"/>
                  </a:srgbClr>
                </a:highlight>
                <a:latin typeface="Arial"/>
              </a:rPr>
              <a:t> ersättningsluft tas in via ventiler i väggen</a:t>
            </a:r>
          </a:p>
        </p:txBody>
      </p:sp>
      <p:sp>
        <p:nvSpPr>
          <p:cNvPr id="7" name="Up Arrow 6"/>
          <p:cNvSpPr/>
          <p:nvPr/>
        </p:nvSpPr>
        <p:spPr>
          <a:xfrm>
            <a:off x="4561580" y="908720"/>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9" name="Up Arrow 8"/>
          <p:cNvSpPr/>
          <p:nvPr/>
        </p:nvSpPr>
        <p:spPr>
          <a:xfrm rot="16200000">
            <a:off x="5992398" y="2631879"/>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10" name="Up Arrow 9"/>
          <p:cNvSpPr/>
          <p:nvPr/>
        </p:nvSpPr>
        <p:spPr>
          <a:xfrm rot="10800000">
            <a:off x="5671531" y="3036239"/>
            <a:ext cx="207806" cy="792088"/>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11" name="Up Arrow 10"/>
          <p:cNvSpPr/>
          <p:nvPr/>
        </p:nvSpPr>
        <p:spPr>
          <a:xfrm rot="13455652">
            <a:off x="5474611" y="3845823"/>
            <a:ext cx="246083" cy="34947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12" name="Up Arrow 11"/>
          <p:cNvSpPr/>
          <p:nvPr/>
        </p:nvSpPr>
        <p:spPr>
          <a:xfrm>
            <a:off x="4547933" y="2060848"/>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14" name="Up Arrow 13"/>
          <p:cNvSpPr/>
          <p:nvPr/>
        </p:nvSpPr>
        <p:spPr>
          <a:xfrm>
            <a:off x="4553692" y="2717302"/>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18" name="Up Arrow 17"/>
          <p:cNvSpPr/>
          <p:nvPr/>
        </p:nvSpPr>
        <p:spPr>
          <a:xfrm rot="15868674">
            <a:off x="5101513" y="3984386"/>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20" name="Up Arrow 19"/>
          <p:cNvSpPr/>
          <p:nvPr/>
        </p:nvSpPr>
        <p:spPr>
          <a:xfrm rot="5400000">
            <a:off x="4162540" y="2880530"/>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22" name="Up Arrow 21"/>
          <p:cNvSpPr/>
          <p:nvPr/>
        </p:nvSpPr>
        <p:spPr>
          <a:xfrm rot="5400000">
            <a:off x="3082420" y="2915365"/>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23" name="Up Arrow 22"/>
          <p:cNvSpPr/>
          <p:nvPr/>
        </p:nvSpPr>
        <p:spPr>
          <a:xfrm rot="15868674">
            <a:off x="4366551" y="4093525"/>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24" name="Up Arrow 23"/>
          <p:cNvSpPr/>
          <p:nvPr/>
        </p:nvSpPr>
        <p:spPr>
          <a:xfrm rot="15868674">
            <a:off x="3617926" y="4188234"/>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25" name="Up Arrow 24"/>
          <p:cNvSpPr/>
          <p:nvPr/>
        </p:nvSpPr>
        <p:spPr>
          <a:xfrm rot="15868674">
            <a:off x="2896054" y="4255848"/>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26" name="Up Arrow 25"/>
          <p:cNvSpPr/>
          <p:nvPr/>
        </p:nvSpPr>
        <p:spPr>
          <a:xfrm rot="21422322">
            <a:off x="2513425" y="3811060"/>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
        <p:nvSpPr>
          <p:cNvPr id="28" name="Up Arrow 27"/>
          <p:cNvSpPr/>
          <p:nvPr/>
        </p:nvSpPr>
        <p:spPr>
          <a:xfrm>
            <a:off x="2476273" y="3241367"/>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p>
        </p:txBody>
      </p:sp>
    </p:spTree>
    <p:extLst>
      <p:ext uri="{BB962C8B-B14F-4D97-AF65-F5344CB8AC3E}">
        <p14:creationId xmlns:p14="http://schemas.microsoft.com/office/powerpoint/2010/main" val="6778555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18"/>
                                        </p:tgtEl>
                                      </p:cBhvr>
                                    </p:animEffect>
                                    <p:animScale>
                                      <p:cBhvr>
                                        <p:cTn id="25" dur="250" autoRev="1" fill="hold"/>
                                        <p:tgtEl>
                                          <p:spTgt spid="18"/>
                                        </p:tgtEl>
                                      </p:cBhvr>
                                      <p:by x="105000" y="105000"/>
                                    </p:animScale>
                                  </p:childTnLst>
                                </p:cTn>
                              </p:par>
                              <p:par>
                                <p:cTn id="26" presetID="26" presetClass="emph" presetSubtype="0" repeatCount="indefinite" fill="hold" nodeType="withEffect">
                                  <p:stCondLst>
                                    <p:cond delay="0"/>
                                  </p:stCondLst>
                                  <p:childTnLst>
                                    <p:animEffect transition="out" filter="fade">
                                      <p:cBhvr>
                                        <p:cTn id="27" dur="500" tmFilter="0, 0; .2, .5; .8, .5; 1, 0"/>
                                        <p:tgtEl>
                                          <p:spTgt spid="20"/>
                                        </p:tgtEl>
                                      </p:cBhvr>
                                    </p:animEffect>
                                    <p:animScale>
                                      <p:cBhvr>
                                        <p:cTn id="28" dur="250" autoRev="1" fill="hold"/>
                                        <p:tgtEl>
                                          <p:spTgt spid="20"/>
                                        </p:tgtEl>
                                      </p:cBhvr>
                                      <p:by x="105000" y="105000"/>
                                    </p:animScale>
                                  </p:childTnLst>
                                </p:cTn>
                              </p:par>
                              <p:par>
                                <p:cTn id="29" presetID="26" presetClass="emph" presetSubtype="0" repeatCount="indefinite" fill="hold" nodeType="withEffect">
                                  <p:stCondLst>
                                    <p:cond delay="0"/>
                                  </p:stCondLst>
                                  <p:childTnLst>
                                    <p:animEffect transition="out" filter="fade">
                                      <p:cBhvr>
                                        <p:cTn id="30" dur="500" tmFilter="0, 0; .2, .5; .8, .5; 1, 0"/>
                                        <p:tgtEl>
                                          <p:spTgt spid="22"/>
                                        </p:tgtEl>
                                      </p:cBhvr>
                                    </p:animEffect>
                                    <p:animScale>
                                      <p:cBhvr>
                                        <p:cTn id="31" dur="250" autoRev="1" fill="hold"/>
                                        <p:tgtEl>
                                          <p:spTgt spid="22"/>
                                        </p:tgtEl>
                                      </p:cBhvr>
                                      <p:by x="105000" y="105000"/>
                                    </p:animScale>
                                  </p:childTnLst>
                                </p:cTn>
                              </p:par>
                              <p:par>
                                <p:cTn id="32" presetID="26" presetClass="emph" presetSubtype="0" repeatCount="indefinite" fill="hold" nodeType="withEffect">
                                  <p:stCondLst>
                                    <p:cond delay="0"/>
                                  </p:stCondLst>
                                  <p:childTnLst>
                                    <p:animEffect transition="out" filter="fade">
                                      <p:cBhvr>
                                        <p:cTn id="33" dur="500" tmFilter="0, 0; .2, .5; .8, .5; 1, 0"/>
                                        <p:tgtEl>
                                          <p:spTgt spid="23"/>
                                        </p:tgtEl>
                                      </p:cBhvr>
                                    </p:animEffect>
                                    <p:animScale>
                                      <p:cBhvr>
                                        <p:cTn id="34" dur="250" autoRev="1" fill="hold"/>
                                        <p:tgtEl>
                                          <p:spTgt spid="23"/>
                                        </p:tgtEl>
                                      </p:cBhvr>
                                      <p:by x="105000" y="105000"/>
                                    </p:animScale>
                                  </p:childTnLst>
                                </p:cTn>
                              </p:par>
                              <p:par>
                                <p:cTn id="35" presetID="26" presetClass="emph" presetSubtype="0" repeatCount="indefinite" fill="hold" nodeType="withEffect">
                                  <p:stCondLst>
                                    <p:cond delay="0"/>
                                  </p:stCondLst>
                                  <p:childTnLst>
                                    <p:animEffect transition="out" filter="fade">
                                      <p:cBhvr>
                                        <p:cTn id="36" dur="500" tmFilter="0, 0; .2, .5; .8, .5; 1, 0"/>
                                        <p:tgtEl>
                                          <p:spTgt spid="24"/>
                                        </p:tgtEl>
                                      </p:cBhvr>
                                    </p:animEffect>
                                    <p:animScale>
                                      <p:cBhvr>
                                        <p:cTn id="37" dur="250" autoRev="1" fill="hold"/>
                                        <p:tgtEl>
                                          <p:spTgt spid="24"/>
                                        </p:tgtEl>
                                      </p:cBhvr>
                                      <p:by x="105000" y="105000"/>
                                    </p:animScale>
                                  </p:childTnLst>
                                </p:cTn>
                              </p:par>
                              <p:par>
                                <p:cTn id="38" presetID="26" presetClass="emph" presetSubtype="0" repeatCount="indefinite" fill="hold" nodeType="withEffect">
                                  <p:stCondLst>
                                    <p:cond delay="0"/>
                                  </p:stCondLst>
                                  <p:childTnLst>
                                    <p:animEffect transition="out" filter="fade">
                                      <p:cBhvr>
                                        <p:cTn id="39" dur="500" tmFilter="0, 0; .2, .5; .8, .5; 1, 0"/>
                                        <p:tgtEl>
                                          <p:spTgt spid="25"/>
                                        </p:tgtEl>
                                      </p:cBhvr>
                                    </p:animEffect>
                                    <p:animScale>
                                      <p:cBhvr>
                                        <p:cTn id="40" dur="250" autoRev="1" fill="hold"/>
                                        <p:tgtEl>
                                          <p:spTgt spid="25"/>
                                        </p:tgtEl>
                                      </p:cBhvr>
                                      <p:by x="105000" y="105000"/>
                                    </p:animScale>
                                  </p:childTnLst>
                                </p:cTn>
                              </p:par>
                              <p:par>
                                <p:cTn id="41" presetID="26" presetClass="emph" presetSubtype="0" repeatCount="indefinite" fill="hold" nodeType="withEffect">
                                  <p:stCondLst>
                                    <p:cond delay="0"/>
                                  </p:stCondLst>
                                  <p:childTnLst>
                                    <p:animEffect transition="out" filter="fade">
                                      <p:cBhvr>
                                        <p:cTn id="42" dur="500" tmFilter="0, 0; .2, .5; .8, .5; 1, 0"/>
                                        <p:tgtEl>
                                          <p:spTgt spid="26"/>
                                        </p:tgtEl>
                                      </p:cBhvr>
                                    </p:animEffect>
                                    <p:animScale>
                                      <p:cBhvr>
                                        <p:cTn id="43" dur="250" autoRev="1" fill="hold"/>
                                        <p:tgtEl>
                                          <p:spTgt spid="26"/>
                                        </p:tgtEl>
                                      </p:cBhvr>
                                      <p:by x="105000" y="105000"/>
                                    </p:animScale>
                                  </p:childTnLst>
                                </p:cTn>
                              </p:par>
                              <p:par>
                                <p:cTn id="44" presetID="26" presetClass="emph" presetSubtype="0" repeatCount="indefinite" fill="hold" nodeType="withEffect">
                                  <p:stCondLst>
                                    <p:cond delay="0"/>
                                  </p:stCondLst>
                                  <p:childTnLst>
                                    <p:animEffect transition="out" filter="fade">
                                      <p:cBhvr>
                                        <p:cTn id="45" dur="500" tmFilter="0, 0; .2, .5; .8, .5; 1, 0"/>
                                        <p:tgtEl>
                                          <p:spTgt spid="28"/>
                                        </p:tgtEl>
                                      </p:cBhvr>
                                    </p:animEffect>
                                    <p:animScale>
                                      <p:cBhvr>
                                        <p:cTn id="46"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1"/>
      <p:bldP spid="10" grpId="2"/>
      <p:bldP spid="11" grpId="3"/>
      <p:bldP spid="12" grpId="4"/>
      <p:bldP spid="14" grpId="5"/>
      <p:bldP spid="18" grpId="6"/>
      <p:bldP spid="20" grpId="7"/>
      <p:bldP spid="22" grpId="8"/>
      <p:bldP spid="23" grpId="9"/>
      <p:bldP spid="24" grpId="10"/>
      <p:bldP spid="25" grpId="11"/>
      <p:bldP spid="26" grpId="12"/>
      <p:bldP spid="28" grpId="1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31113"/>
          </a:xfrm>
        </p:spPr>
        <p:txBody>
          <a:bodyPr>
            <a:noAutofit/>
          </a:bodyPr>
          <a:lstStyle>
            <a:defPPr/>
          </a:lstStyle>
          <a:p>
            <a:pPr rtl="0"/>
            <a:r>
              <a:rPr lang="sv-SE" dirty="0">
                <a:highlight>
                  <a:srgbClr val="000000">
                    <a:alpha val="0"/>
                  </a:srgbClr>
                </a:highlight>
                <a:latin typeface="Arial"/>
              </a:rPr>
              <a:t>Tyngdkrafts</a:t>
            </a:r>
            <a:r>
              <a:rPr lang="sv-SE" sz="3600" b="1" i="0" u="none" strike="noStrike" dirty="0">
                <a:highlight>
                  <a:srgbClr val="000000">
                    <a:alpha val="0"/>
                  </a:srgbClr>
                </a:highlight>
                <a:latin typeface="Arial"/>
              </a:rPr>
              <a:t>ventilation</a:t>
            </a:r>
          </a:p>
        </p:txBody>
      </p:sp>
      <p:sp>
        <p:nvSpPr>
          <p:cNvPr id="3" name="Content Placeholder 2"/>
          <p:cNvSpPr>
            <a:spLocks noGrp="1"/>
          </p:cNvSpPr>
          <p:nvPr>
            <p:ph idx="1"/>
          </p:nvPr>
        </p:nvSpPr>
        <p:spPr>
          <a:xfrm>
            <a:off x="457200" y="1482291"/>
            <a:ext cx="8229600" cy="4323198"/>
          </a:xfrm>
        </p:spPr>
        <p:txBody>
          <a:bodyPr>
            <a:noAutofit/>
          </a:bodyPr>
          <a:lstStyle>
            <a:defPPr/>
          </a:lstStyle>
          <a:p>
            <a:pPr rtl="0"/>
            <a:r>
              <a:rPr lang="sv-SE" sz="1800" b="0" i="0" u="none" strike="noStrike" dirty="0">
                <a:highlight>
                  <a:srgbClr val="000000">
                    <a:alpha val="0"/>
                  </a:srgbClr>
                </a:highlight>
                <a:latin typeface="Arial"/>
              </a:rPr>
              <a:t>Vanlig fram till 1960-talet.</a:t>
            </a:r>
          </a:p>
          <a:p>
            <a:pPr rtl="0"/>
            <a:r>
              <a:rPr lang="sv-SE" sz="1800" dirty="0">
                <a:highlight>
                  <a:srgbClr val="000000">
                    <a:alpha val="0"/>
                  </a:srgbClr>
                </a:highlight>
                <a:latin typeface="Arial"/>
              </a:rPr>
              <a:t>Tyngdkrafts</a:t>
            </a:r>
            <a:r>
              <a:rPr lang="sv-SE" sz="1800" b="0" i="0" u="none" strike="noStrike" dirty="0">
                <a:highlight>
                  <a:srgbClr val="000000">
                    <a:alpha val="0"/>
                  </a:srgbClr>
                </a:highlight>
                <a:latin typeface="Arial"/>
              </a:rPr>
              <a:t>sventilation baseras på det uppåtgående flödet av varm luft som är lättare än all luft. På grund av temperaturskillnaden uppstår en tryckdifferens mellan inomhus- och utomhusluft.</a:t>
            </a:r>
          </a:p>
          <a:p>
            <a:pPr rtl="0"/>
            <a:r>
              <a:rPr lang="sv-SE" sz="1800" b="0" i="0" u="none" strike="noStrike" dirty="0">
                <a:highlight>
                  <a:srgbClr val="000000">
                    <a:alpha val="0"/>
                  </a:srgbClr>
                </a:highlight>
                <a:latin typeface="Arial"/>
              </a:rPr>
              <a:t>På vintern är temperaturskillnaden mellan inomhus- och utomhusluft stor, vilket innebär att tryckskillnaden också är stor och ventilationen fungerar bra.</a:t>
            </a:r>
          </a:p>
          <a:p>
            <a:pPr rtl="0"/>
            <a:r>
              <a:rPr lang="sv-SE" sz="1800" b="0" i="0" u="none" strike="noStrike" dirty="0">
                <a:highlight>
                  <a:srgbClr val="000000">
                    <a:alpha val="0"/>
                  </a:srgbClr>
                </a:highlight>
                <a:latin typeface="Arial"/>
              </a:rPr>
              <a:t>Under den varma säsongen, till exempel, förbättrar rökuppvärmningseffekten av oljevärme gravitationens ventilation.</a:t>
            </a:r>
            <a:br>
              <a:rPr lang="sv-SE" sz="1800" b="0" i="0" u="none" strike="noStrike" dirty="0">
                <a:highlight>
                  <a:srgbClr val="000000">
                    <a:alpha val="0"/>
                  </a:srgbClr>
                </a:highlight>
                <a:latin typeface="Arial"/>
              </a:rPr>
            </a:br>
            <a:r>
              <a:rPr lang="sv-SE" sz="1800" b="0" i="0" u="none" strike="noStrike" dirty="0">
                <a:highlight>
                  <a:srgbClr val="000000">
                    <a:alpha val="0"/>
                  </a:srgbClr>
                </a:highlight>
                <a:latin typeface="Arial"/>
              </a:rPr>
              <a:t>(Vanligtvis fungerar en tegelskorsten som en luftborttagningsväg)</a:t>
            </a:r>
          </a:p>
          <a:p>
            <a:pPr rtl="0"/>
            <a:r>
              <a:rPr lang="sv-SE" sz="1800" b="0" i="0" u="none" strike="noStrike" dirty="0">
                <a:highlight>
                  <a:srgbClr val="000000">
                    <a:alpha val="0"/>
                  </a:srgbClr>
                </a:highlight>
                <a:latin typeface="Arial"/>
              </a:rPr>
              <a:t>Kontrollerad tillförsel av ersättningsluft måste säkerställas med ventiler. </a:t>
            </a:r>
          </a:p>
          <a:p>
            <a:pPr rtl="0"/>
            <a:r>
              <a:rPr lang="sv-SE" sz="1800" b="0" i="0" u="none" strike="noStrike" dirty="0">
                <a:highlight>
                  <a:srgbClr val="000000">
                    <a:alpha val="0"/>
                  </a:srgbClr>
                </a:highlight>
                <a:latin typeface="Arial"/>
              </a:rPr>
              <a:t>Att hålla koldioxidnivån vid referensvärdena kräver vanligtvis också kontinuerlig ventilation genom fönstren.</a:t>
            </a:r>
          </a:p>
          <a:p>
            <a:pPr rtl="0"/>
            <a:r>
              <a:rPr lang="sv-SE" sz="1800" b="0" i="0" u="none" strike="noStrike" dirty="0">
                <a:highlight>
                  <a:srgbClr val="000000">
                    <a:alpha val="0"/>
                  </a:srgbClr>
                </a:highlight>
                <a:latin typeface="Arial"/>
              </a:rPr>
              <a:t>Att täppa till ventilerna på grund av drag är ett vanligt problem.</a:t>
            </a:r>
          </a:p>
          <a:p>
            <a:pPr rtl="0"/>
            <a:r>
              <a:rPr lang="sv-SE" sz="1800" b="0" i="0" u="none" strike="noStrike" dirty="0">
                <a:highlight>
                  <a:srgbClr val="000000">
                    <a:alpha val="0"/>
                  </a:srgbClr>
                </a:highlight>
                <a:latin typeface="Arial"/>
              </a:rPr>
              <a:t>Regelbunden rengöring av ventiler som grundläggande underhåll.</a:t>
            </a:r>
          </a:p>
        </p:txBody>
      </p:sp>
    </p:spTree>
    <p:extLst>
      <p:ext uri="{BB962C8B-B14F-4D97-AF65-F5344CB8AC3E}">
        <p14:creationId xmlns:p14="http://schemas.microsoft.com/office/powerpoint/2010/main" val="26113542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defPPr/>
          </a:lstStyle>
          <a:p>
            <a:pPr rtl="0"/>
            <a:r>
              <a:rPr lang="sv-SE" sz="3600" b="1" i="0" u="none" strike="noStrike" dirty="0">
                <a:highlight>
                  <a:srgbClr val="000000">
                    <a:alpha val="0"/>
                  </a:srgbClr>
                </a:highlight>
                <a:latin typeface="Arial"/>
              </a:rPr>
              <a:t>Till exempel ett 150 m</a:t>
            </a:r>
            <a:r>
              <a:rPr lang="sv-SE" sz="3600" b="1" i="0" u="none" strike="noStrike" baseline="30000" dirty="0">
                <a:highlight>
                  <a:srgbClr val="000000">
                    <a:alpha val="0"/>
                  </a:srgbClr>
                </a:highlight>
                <a:latin typeface="Arial"/>
              </a:rPr>
              <a:t>2</a:t>
            </a:r>
            <a:r>
              <a:rPr lang="sv-SE" sz="3600" b="1" i="0" u="none" strike="noStrike" dirty="0">
                <a:highlight>
                  <a:srgbClr val="000000">
                    <a:alpha val="0"/>
                  </a:srgbClr>
                </a:highlight>
                <a:latin typeface="Arial"/>
              </a:rPr>
              <a:t> hus med tyngdkraftsventilation</a:t>
            </a:r>
          </a:p>
        </p:txBody>
      </p:sp>
      <p:pic>
        <p:nvPicPr>
          <p:cNvPr id="7170" name="Picture 2" descr="S:\91204_BEEP\Valokuvat\Rantatie 140925\P9250039.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2926532" y="1780909"/>
            <a:ext cx="1650376" cy="186639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S:\91204_BEEP\Valokuvat\Rantatie 140925\P9250047.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929295" y="3708431"/>
            <a:ext cx="2790229" cy="10922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91204_BEEP\Valokuvat\Rantatie 140925\P9250049.JP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730541" y="1793839"/>
            <a:ext cx="986220" cy="185346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9FC473E7-5AC9-43C0-8F08-110A2EF37220}"/>
              </a:ext>
            </a:extLst>
          </p:cNvPr>
          <p:cNvGrpSpPr/>
          <p:nvPr/>
        </p:nvGrpSpPr>
        <p:grpSpPr>
          <a:xfrm>
            <a:off x="493955" y="2714830"/>
            <a:ext cx="2268228" cy="3461159"/>
            <a:chOff x="246507" y="2574860"/>
            <a:chExt cx="2268228" cy="3461159"/>
          </a:xfrm>
        </p:grpSpPr>
        <p:pic>
          <p:nvPicPr>
            <p:cNvPr id="7171" name="Picture 3" descr="S:\91204_BEEP\Valokuvat\Rantatie 140925\P9250040.JPG"/>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246507" y="2574860"/>
              <a:ext cx="910285" cy="11060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91204_BEEP\Valokuvat\Rantatie 140925\P9250041.JPG"/>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1323904" y="2574860"/>
              <a:ext cx="1190831" cy="3461159"/>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S:\91204_BEEP\Valokuvat\Rantatie 140925\P9250036.JPG"/>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246507" y="3909041"/>
              <a:ext cx="910285" cy="976489"/>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S:\91204_BEEP\Valokuvat\Rantatie 140925\P9250052.JPG"/>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246507" y="5049018"/>
              <a:ext cx="910285" cy="98700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le 5"/>
          <p:cNvSpPr txBox="1"/>
          <p:nvPr/>
        </p:nvSpPr>
        <p:spPr>
          <a:xfrm>
            <a:off x="493955" y="1702983"/>
            <a:ext cx="2421861" cy="1106006"/>
          </a:xfrm>
          <a:prstGeom prst="rect">
            <a:avLst/>
          </a:prstGeom>
        </p:spPr>
        <p:txBody>
          <a:bodyPr vert="horz" lIns="0" tIns="45720" rIns="91440" bIns="45720" rtlCol="0" anchor="t" anchorCtr="0">
            <a:noAutofit/>
          </a:bodyPr>
          <a:lstStyle>
            <a:defPPr/>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rtl="0"/>
            <a:r>
              <a:rPr lang="sv-SE" sz="1600" b="1" i="0" u="none" strike="noStrike" dirty="0">
                <a:highlight>
                  <a:srgbClr val="000000">
                    <a:alpha val="0"/>
                  </a:srgbClr>
                </a:highlight>
                <a:latin typeface="Arial"/>
              </a:rPr>
              <a:t>Tilluft i nedre våningen: </a:t>
            </a:r>
          </a:p>
          <a:p>
            <a:pPr marL="285750" indent="-285750" rtl="0">
              <a:buFont typeface="Arial" pitchFamily="34" charset="0"/>
              <a:buChar char="•"/>
            </a:pPr>
            <a:r>
              <a:rPr lang="sv-SE" sz="1500" b="0" i="0" u="none" strike="noStrike" dirty="0">
                <a:highlight>
                  <a:srgbClr val="000000">
                    <a:alpha val="0"/>
                  </a:srgbClr>
                </a:highlight>
                <a:latin typeface="Arial"/>
              </a:rPr>
              <a:t>3 friskluftsventiler</a:t>
            </a:r>
          </a:p>
          <a:p>
            <a:pPr marL="285750" indent="-285750" rtl="0">
              <a:buFont typeface="Arial" pitchFamily="34" charset="0"/>
              <a:buChar char="•"/>
            </a:pPr>
            <a:r>
              <a:rPr lang="sv-SE" sz="1500" b="0" i="0" u="none" strike="noStrike" dirty="0">
                <a:highlight>
                  <a:srgbClr val="000000">
                    <a:alpha val="0"/>
                  </a:srgbClr>
                </a:highlight>
                <a:latin typeface="Arial"/>
              </a:rPr>
              <a:t>1 ventilationsfönster</a:t>
            </a:r>
          </a:p>
          <a:p>
            <a:pPr marL="285750" indent="-285750" rtl="0">
              <a:buFont typeface="Arial" pitchFamily="34" charset="0"/>
              <a:buChar char="•"/>
            </a:pPr>
            <a:r>
              <a:rPr lang="sv-SE" sz="1500" b="0" i="0" u="none" strike="noStrike" dirty="0">
                <a:highlight>
                  <a:srgbClr val="000000">
                    <a:alpha val="0"/>
                  </a:srgbClr>
                </a:highlight>
                <a:latin typeface="Arial"/>
              </a:rPr>
              <a:t> på springa (1 cm)</a:t>
            </a:r>
          </a:p>
        </p:txBody>
      </p:sp>
      <p:sp>
        <p:nvSpPr>
          <p:cNvPr id="16" name="Title 5"/>
          <p:cNvSpPr txBox="1"/>
          <p:nvPr/>
        </p:nvSpPr>
        <p:spPr>
          <a:xfrm>
            <a:off x="2871979" y="4850289"/>
            <a:ext cx="3509840" cy="1413780"/>
          </a:xfrm>
          <a:prstGeom prst="rect">
            <a:avLst/>
          </a:prstGeom>
        </p:spPr>
        <p:txBody>
          <a:bodyPr vert="horz" lIns="91440" tIns="45720" rIns="91440" bIns="45720" rtlCol="0" anchor="t" anchorCtr="0">
            <a:noAutofit/>
          </a:bodyPr>
          <a:lstStyle>
            <a:defPPr/>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rtl="0"/>
            <a:r>
              <a:rPr lang="sv-SE" sz="1600" b="1" i="0" u="none" strike="noStrike" dirty="0">
                <a:highlight>
                  <a:srgbClr val="000000">
                    <a:alpha val="0"/>
                  </a:srgbClr>
                </a:highlight>
                <a:latin typeface="Arial"/>
              </a:rPr>
              <a:t>Frånluft</a:t>
            </a:r>
          </a:p>
          <a:p>
            <a:pPr marL="285750" indent="-285750" rtl="0">
              <a:buFont typeface="Arial" pitchFamily="34" charset="0"/>
              <a:buChar char="•"/>
            </a:pPr>
            <a:r>
              <a:rPr lang="sv-SE" sz="1500" b="0" i="0" u="none" strike="noStrike" dirty="0">
                <a:highlight>
                  <a:srgbClr val="000000">
                    <a:alpha val="0"/>
                  </a:srgbClr>
                </a:highlight>
                <a:latin typeface="Arial"/>
              </a:rPr>
              <a:t>I nedre våningens tvättrum</a:t>
            </a:r>
            <a:br>
              <a:rPr lang="sv-SE" sz="1500" b="0" i="0" u="none" strike="noStrike" dirty="0">
                <a:highlight>
                  <a:srgbClr val="000000">
                    <a:alpha val="0"/>
                  </a:srgbClr>
                </a:highlight>
                <a:latin typeface="Arial"/>
              </a:rPr>
            </a:br>
            <a:r>
              <a:rPr lang="sv-SE" sz="1500" b="0" i="0" u="none" strike="noStrike" dirty="0">
                <a:highlight>
                  <a:srgbClr val="000000">
                    <a:alpha val="0"/>
                  </a:srgbClr>
                </a:highlight>
                <a:latin typeface="Arial"/>
              </a:rPr>
              <a:t>1 frånluftsventil.</a:t>
            </a:r>
          </a:p>
          <a:p>
            <a:pPr marL="285750" indent="-285750" rtl="0">
              <a:buFont typeface="Arial" pitchFamily="34" charset="0"/>
              <a:buChar char="•"/>
            </a:pPr>
            <a:r>
              <a:rPr lang="sv-SE" sz="1500" b="0" i="0" u="none" strike="noStrike" dirty="0">
                <a:highlight>
                  <a:srgbClr val="000000">
                    <a:alpha val="0"/>
                  </a:srgbClr>
                </a:highlight>
                <a:latin typeface="Arial"/>
              </a:rPr>
              <a:t>I övervåningens sovrum ett fönster på springa och ovanför fönstret en ventil.</a:t>
            </a:r>
          </a:p>
        </p:txBody>
      </p:sp>
      <p:sp>
        <p:nvSpPr>
          <p:cNvPr id="17" name="Title 5"/>
          <p:cNvSpPr txBox="1"/>
          <p:nvPr/>
        </p:nvSpPr>
        <p:spPr>
          <a:xfrm>
            <a:off x="5870394" y="1706523"/>
            <a:ext cx="2805294" cy="1662554"/>
          </a:xfrm>
          <a:prstGeom prst="rect">
            <a:avLst/>
          </a:prstGeom>
        </p:spPr>
        <p:txBody>
          <a:bodyPr vert="horz" lIns="91440" tIns="45720" rIns="91440" bIns="45720" rtlCol="0" anchor="ctr" anchorCtr="0">
            <a:noAutofit/>
          </a:bodyPr>
          <a:lstStyle>
            <a:defPPr/>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rtl="0"/>
            <a:r>
              <a:rPr lang="sv-SE" sz="1600" b="1" i="0" u="none" strike="noStrike" dirty="0">
                <a:highlight>
                  <a:srgbClr val="000000">
                    <a:alpha val="0"/>
                  </a:srgbClr>
                </a:highlight>
                <a:latin typeface="Arial"/>
              </a:rPr>
              <a:t>Luftkvalitet:</a:t>
            </a:r>
          </a:p>
          <a:p>
            <a:pPr marL="285750" indent="-285750" rtl="0">
              <a:buFont typeface="Arial" pitchFamily="34" charset="0"/>
              <a:buChar char="•"/>
            </a:pPr>
            <a:r>
              <a:rPr lang="sv-SE" sz="1400" b="0" i="0" u="none" strike="noStrike" dirty="0">
                <a:highlight>
                  <a:srgbClr val="000000">
                    <a:alpha val="0"/>
                  </a:srgbClr>
                </a:highlight>
                <a:latin typeface="Arial"/>
              </a:rPr>
              <a:t>Utomhustemperatur -25 </a:t>
            </a:r>
            <a:r>
              <a:rPr lang="sv-SE" sz="1400" b="0" i="0" u="none" strike="noStrike" baseline="30000" dirty="0" err="1">
                <a:highlight>
                  <a:srgbClr val="000000">
                    <a:alpha val="0"/>
                  </a:srgbClr>
                </a:highlight>
                <a:latin typeface="Arial"/>
              </a:rPr>
              <a:t>o</a:t>
            </a:r>
            <a:r>
              <a:rPr lang="sv-SE" sz="1400" b="0" i="0" u="none" strike="noStrike" dirty="0" err="1">
                <a:highlight>
                  <a:srgbClr val="000000">
                    <a:alpha val="0"/>
                  </a:srgbClr>
                </a:highlight>
                <a:latin typeface="Arial"/>
              </a:rPr>
              <a:t>C</a:t>
            </a:r>
            <a:endParaRPr lang="sv-SE" sz="1400" b="0" i="0" u="none" strike="noStrike" dirty="0">
              <a:highlight>
                <a:srgbClr val="000000">
                  <a:alpha val="0"/>
                </a:srgbClr>
              </a:highlight>
              <a:latin typeface="Arial"/>
            </a:endParaRPr>
          </a:p>
          <a:p>
            <a:pPr marL="285750" indent="-285750" rtl="0">
              <a:buFont typeface="Arial" pitchFamily="34" charset="0"/>
              <a:buChar char="•"/>
            </a:pPr>
            <a:r>
              <a:rPr lang="sv-SE" sz="1400" b="0" i="0" u="none" strike="noStrike" dirty="0">
                <a:highlight>
                  <a:srgbClr val="000000">
                    <a:alpha val="0"/>
                  </a:srgbClr>
                </a:highlight>
                <a:latin typeface="Arial"/>
              </a:rPr>
              <a:t>2 personer i vardera våningen </a:t>
            </a:r>
          </a:p>
          <a:p>
            <a:pPr marL="285750" indent="-285750" rtl="0">
              <a:buFont typeface="Arial" pitchFamily="34" charset="0"/>
              <a:buChar char="•"/>
            </a:pPr>
            <a:r>
              <a:rPr lang="sv-SE" sz="1400" b="0" i="0" u="none" strike="noStrike" dirty="0">
                <a:highlight>
                  <a:srgbClr val="000000">
                    <a:alpha val="0"/>
                  </a:srgbClr>
                </a:highlight>
                <a:latin typeface="Arial"/>
              </a:rPr>
              <a:t>Halten av koldioxid förblir tillfredsställande endast i den </a:t>
            </a:r>
            <a:br>
              <a:rPr lang="sv-SE" sz="1400" b="0" i="0" u="none" strike="noStrike" dirty="0">
                <a:highlight>
                  <a:srgbClr val="000000">
                    <a:alpha val="0"/>
                  </a:srgbClr>
                </a:highlight>
                <a:latin typeface="Arial"/>
              </a:rPr>
            </a:br>
            <a:r>
              <a:rPr lang="sv-SE" sz="1400" b="0" i="0" u="none" strike="noStrike" dirty="0">
                <a:highlight>
                  <a:srgbClr val="000000">
                    <a:alpha val="0"/>
                  </a:srgbClr>
                </a:highlight>
                <a:latin typeface="Arial"/>
              </a:rPr>
              <a:t>övre våningen </a:t>
            </a:r>
          </a:p>
        </p:txBody>
      </p:sp>
      <p:grpSp>
        <p:nvGrpSpPr>
          <p:cNvPr id="2" name="Ryhmä 1"/>
          <p:cNvGrpSpPr/>
          <p:nvPr/>
        </p:nvGrpSpPr>
        <p:grpSpPr>
          <a:xfrm>
            <a:off x="6546168" y="3369077"/>
            <a:ext cx="1515759" cy="2695228"/>
            <a:chOff x="6516216" y="2649244"/>
            <a:chExt cx="2038350" cy="3590925"/>
          </a:xfrm>
        </p:grpSpPr>
        <p:pic>
          <p:nvPicPr>
            <p:cNvPr id="7176" name="Picture 8"/>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6516216" y="2649244"/>
              <a:ext cx="20383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740352" y="3149973"/>
              <a:ext cx="814214" cy="11708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lstStyle>
            <a:p>
              <a:pPr algn="ctr"/>
              <a:endParaRPr lang="fi-FI">
                <a:highlight>
                  <a:srgbClr val="FFFF00"/>
                </a:highlight>
              </a:endParaRPr>
            </a:p>
          </p:txBody>
        </p:sp>
      </p:grpSp>
    </p:spTree>
    <p:extLst>
      <p:ext uri="{BB962C8B-B14F-4D97-AF65-F5344CB8AC3E}">
        <p14:creationId xmlns:p14="http://schemas.microsoft.com/office/powerpoint/2010/main" val="1949771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11.14"/>
  <p:tag name="AS_TITLE" val="Aspose.Slides for .NET 4.0 Client Profile"/>
  <p:tag name="AS_VERSION" val="19.11"/>
</p:tagLst>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8ECC4BEAC21274F80D43AF41DC92AA2" ma:contentTypeVersion="2" ma:contentTypeDescription="Luo uusi asiakirja." ma:contentTypeScope="" ma:versionID="d78e1ef123d66e5bc10470bae271b9ae">
  <xsd:schema xmlns:xsd="http://www.w3.org/2001/XMLSchema" xmlns:xs="http://www.w3.org/2001/XMLSchema" xmlns:p="http://schemas.microsoft.com/office/2006/metadata/properties" xmlns:ns2="5fa25e2b-a083-4cd4-a4ac-5e0631cb8adb" targetNamespace="http://schemas.microsoft.com/office/2006/metadata/properties" ma:root="true" ma:fieldsID="16b4d6d71118881d18041781397cb2ba" ns2:_="">
    <xsd:import namespace="5fa25e2b-a083-4cd4-a4ac-5e0631cb8ad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25e2b-a083-4cd4-a4ac-5e0631cb8a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7E4579-38B4-458C-BAC7-674600EFBAD3}">
  <ds:schemaRefs>
    <ds:schemaRef ds:uri="5fa25e2b-a083-4cd4-a4ac-5e0631cb8a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AAC3EA-E29B-416C-BB74-770A1CDFFA63}">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terms/"/>
    <ds:schemaRef ds:uri="http://schemas.microsoft.com/office/infopath/2007/PartnerControls"/>
    <ds:schemaRef ds:uri="5fa25e2b-a083-4cd4-a4ac-5e0631cb8adb"/>
    <ds:schemaRef ds:uri="http://www.w3.org/XML/1998/namespace"/>
    <ds:schemaRef ds:uri="http://purl.org/dc/elements/1.1/"/>
  </ds:schemaRefs>
</ds:datastoreItem>
</file>

<file path=customXml/itemProps3.xml><?xml version="1.0" encoding="utf-8"?>
<ds:datastoreItem xmlns:ds="http://schemas.openxmlformats.org/officeDocument/2006/customXml" ds:itemID="{EEC55349-BAF1-442C-BBC2-681ADA602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BUS_4-3</Template>
  <TotalTime>2223</TotalTime>
  <Words>3022</Words>
  <Application>Microsoft Office PowerPoint</Application>
  <PresentationFormat>On-screen Show (4:3)</PresentationFormat>
  <Paragraphs>445</Paragraphs>
  <Slides>40</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BUS_4-3</vt:lpstr>
      <vt:lpstr> Energieffektivt underhåll och justeringar av husteknik</vt:lpstr>
      <vt:lpstr>Innehåll</vt:lpstr>
      <vt:lpstr> Ventilation och inomhusklimat</vt:lpstr>
      <vt:lpstr>Ventilation</vt:lpstr>
      <vt:lpstr>God inomhusluft</vt:lpstr>
      <vt:lpstr>Ventilationsmängd</vt:lpstr>
      <vt:lpstr>Tyngdkrafts- ventilation</vt:lpstr>
      <vt:lpstr>Tyngdkraftsventilation</vt:lpstr>
      <vt:lpstr>Till exempel ett 150 m2 hus med tyngdkraftsventilation</vt:lpstr>
      <vt:lpstr>Mekanisk avluftning</vt:lpstr>
      <vt:lpstr>Mekanisk tillförsel och frånluftsventilation</vt:lpstr>
      <vt:lpstr>Värmeåtervinning (VÅV)</vt:lpstr>
      <vt:lpstr> Uppvärmning</vt:lpstr>
      <vt:lpstr>Metod för värmeproduktion Förnybara energikällor och hybridsystem blir allt vanligare </vt:lpstr>
      <vt:lpstr>Värmepumpar</vt:lpstr>
      <vt:lpstr>Pumpens egenskaper</vt:lpstr>
      <vt:lpstr>Jämförelse och val av värmepumpar</vt:lpstr>
      <vt:lpstr>Hybridsystem</vt:lpstr>
      <vt:lpstr>Solvärme från 1985</vt:lpstr>
      <vt:lpstr>Värmefördelning</vt:lpstr>
      <vt:lpstr>Nödvändig elanvändning </vt:lpstr>
      <vt:lpstr> Underhåll av husteknik</vt:lpstr>
      <vt:lpstr>Tecken på dålig ventilation</vt:lpstr>
      <vt:lpstr>Ventilationsmaskinunderhåll</vt:lpstr>
      <vt:lpstr>Ventil- och kanalunderhåll</vt:lpstr>
      <vt:lpstr>Övervakning av energianvändningen</vt:lpstr>
      <vt:lpstr> Husteknikens energireparationer</vt:lpstr>
      <vt:lpstr>Husteknikens energireparationer</vt:lpstr>
      <vt:lpstr>...och tvärtom. När energireparationer utförs på husteknik måste effekterna av förändringen på strukturer och användningsmönster beaktas. </vt:lpstr>
      <vt:lpstr>De påverkar husteknikens energieffektivitet</vt:lpstr>
      <vt:lpstr>Val av uppvärmningsmetod kan förbättra energieffektiviteten  </vt:lpstr>
      <vt:lpstr>Förbättring av energieffektiviteten i värmefördelningssystemet  </vt:lpstr>
      <vt:lpstr>Effekt av värmefördelning på energianvändning</vt:lpstr>
      <vt:lpstr>Beräkning av värmesystemskostnader</vt:lpstr>
      <vt:lpstr>Uppgifter  </vt:lpstr>
      <vt:lpstr>Exempel: 100 m2 hus byggt 1990 i Tammerfors (1985-2003 regleringsnivå) </vt:lpstr>
      <vt:lpstr>Vid val av ett sätt att spara energireparationer bör man komma ihåg </vt:lpstr>
      <vt:lpstr>Hantering av helheten?</vt:lpstr>
      <vt:lpstr>Kom ihåg!</vt:lpstr>
      <vt:lpstr>Studiematerialet innehåller god praxis och principer som behövs för energieffektiv konstruktion. Författarna ansvarar inte för deras lämplighet för enskilda byggarbetsplatser som sådana.  Genomförandet av enskilda byggarbetsplatser skall ske i enlighet med planerna för genomförande av dessa anläggningar.  Det ursprungliga materialet producerades av EU Horizon2020-programmet  BUILD UP Skills-projektet (Motiva Oy, TTS, TUT, 2016). Arbetsgrupp: Olli Teriö, Jukka Lahdensivu, Juhani Heljo, Jaakko Sorri, Ulrika Uotila, Aki Peltola, Jari Hämäläinen &amp; Heidi Sumkin. Materialet kompletterat 2019 (Olli Teriö). www.motiva.fi/buildupskills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Talotekniikan järjestelmien energiatehokkuus Ilmanvaihto, sisäilma &amp; lämmitys  talotekniikan asennukset, virittäminen ja käyttöönotto</dc:title>
  <dc:creator>Kirsi-Maaria Forssell</dc:creator>
  <cp:lastModifiedBy>Kirsi-Maaria Forssell</cp:lastModifiedBy>
  <cp:revision>85</cp:revision>
  <dcterms:created xsi:type="dcterms:W3CDTF">2019-06-14T11:07:43Z</dcterms:created>
  <dcterms:modified xsi:type="dcterms:W3CDTF">2021-02-06T09:14:36Z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0x010100D8ECC4BEAC21274F80D43AF41DC92AA2</vt:lpwstr>
  </property>
</Properties>
</file>