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87" r:id="rId5"/>
  </p:sldMasterIdLst>
  <p:notesMasterIdLst>
    <p:notesMasterId r:id="rId61"/>
  </p:notesMasterIdLst>
  <p:handoutMasterIdLst>
    <p:handoutMasterId r:id="rId62"/>
  </p:handoutMasterIdLst>
  <p:sldIdLst>
    <p:sldId id="289" r:id="rId6"/>
    <p:sldId id="663" r:id="rId7"/>
    <p:sldId id="587" r:id="rId8"/>
    <p:sldId id="588" r:id="rId9"/>
    <p:sldId id="656" r:id="rId10"/>
    <p:sldId id="623" r:id="rId11"/>
    <p:sldId id="600" r:id="rId12"/>
    <p:sldId id="629" r:id="rId13"/>
    <p:sldId id="601" r:id="rId14"/>
    <p:sldId id="657" r:id="rId15"/>
    <p:sldId id="602" r:id="rId16"/>
    <p:sldId id="603" r:id="rId17"/>
    <p:sldId id="604" r:id="rId18"/>
    <p:sldId id="589" r:id="rId19"/>
    <p:sldId id="658" r:id="rId20"/>
    <p:sldId id="646" r:id="rId21"/>
    <p:sldId id="647" r:id="rId22"/>
    <p:sldId id="648" r:id="rId23"/>
    <p:sldId id="649" r:id="rId24"/>
    <p:sldId id="620" r:id="rId25"/>
    <p:sldId id="659" r:id="rId26"/>
    <p:sldId id="651" r:id="rId27"/>
    <p:sldId id="650" r:id="rId28"/>
    <p:sldId id="575" r:id="rId29"/>
    <p:sldId id="574" r:id="rId30"/>
    <p:sldId id="642" r:id="rId31"/>
    <p:sldId id="572" r:id="rId32"/>
    <p:sldId id="570" r:id="rId33"/>
    <p:sldId id="573" r:id="rId34"/>
    <p:sldId id="531" r:id="rId35"/>
    <p:sldId id="660" r:id="rId36"/>
    <p:sldId id="655" r:id="rId37"/>
    <p:sldId id="580" r:id="rId38"/>
    <p:sldId id="560" r:id="rId39"/>
    <p:sldId id="561" r:id="rId40"/>
    <p:sldId id="643" r:id="rId41"/>
    <p:sldId id="644" r:id="rId42"/>
    <p:sldId id="645" r:id="rId43"/>
    <p:sldId id="565" r:id="rId44"/>
    <p:sldId id="640" r:id="rId45"/>
    <p:sldId id="581" r:id="rId46"/>
    <p:sldId id="567" r:id="rId47"/>
    <p:sldId id="661" r:id="rId48"/>
    <p:sldId id="584" r:id="rId49"/>
    <p:sldId id="616" r:id="rId50"/>
    <p:sldId id="625" r:id="rId51"/>
    <p:sldId id="585" r:id="rId52"/>
    <p:sldId id="628" r:id="rId53"/>
    <p:sldId id="627" r:id="rId54"/>
    <p:sldId id="652" r:id="rId55"/>
    <p:sldId id="662" r:id="rId56"/>
    <p:sldId id="605" r:id="rId57"/>
    <p:sldId id="606" r:id="rId58"/>
    <p:sldId id="528" r:id="rId59"/>
    <p:sldId id="530" r:id="rId60"/>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Tekijä"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9D9D9"/>
    <a:srgbClr val="002565"/>
    <a:srgbClr val="F6FC04"/>
    <a:srgbClr val="B9C0F1"/>
    <a:srgbClr val="F1F1F1"/>
    <a:srgbClr val="F3F9E3"/>
    <a:srgbClr val="FBF5F8"/>
    <a:srgbClr val="F9F0F6"/>
    <a:srgbClr val="FD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9F2B1-01B5-4CAA-82B2-155E463B654F}" v="973" dt="2020-01-19T11:27:41.456"/>
    <p1510:client id="{8EBF96A9-44C1-4A29-974A-C004D92A1AF7}" v="9" dt="2020-01-20T08:14:52.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14" autoAdjust="0"/>
  </p:normalViewPr>
  <p:slideViewPr>
    <p:cSldViewPr snapToGrid="0">
      <p:cViewPr varScale="1">
        <p:scale>
          <a:sx n="114" d="100"/>
          <a:sy n="114" d="100"/>
        </p:scale>
        <p:origin x="804" y="102"/>
      </p:cViewPr>
      <p:guideLst>
        <p:guide orient="horz" pos="2160"/>
        <p:guide orient="horz" pos="300"/>
        <p:guide orient="horz" pos="3657"/>
        <p:guide orient="horz" pos="4110"/>
        <p:guide orient="horz" pos="1117"/>
        <p:guide orient="horz" pos="4020"/>
        <p:guide orient="horz" pos="1434"/>
        <p:guide pos="2880"/>
        <p:guide pos="295"/>
        <p:guide pos="546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42"/>
        <p:guide pos="3128"/>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cat>
            <c:strRef>
              <c:f>Taul1!$A$2:$A$11</c:f>
              <c:strCache>
                <c:ptCount val="10"/>
                <c:pt idx="0">
                  <c:v>Puu</c:v>
                </c:pt>
                <c:pt idx="1">
                  <c:v>Kevytbetoni</c:v>
                </c:pt>
                <c:pt idx="2">
                  <c:v>Sahanpuru</c:v>
                </c:pt>
                <c:pt idx="3">
                  <c:v>Kevytsora</c:v>
                </c:pt>
                <c:pt idx="4">
                  <c:v>Puukuitulevy</c:v>
                </c:pt>
                <c:pt idx="5">
                  <c:v>Vaahtolasi</c:v>
                </c:pt>
                <c:pt idx="6">
                  <c:v>Puukuitueriste</c:v>
                </c:pt>
                <c:pt idx="7">
                  <c:v>Mineraalivilla</c:v>
                </c:pt>
                <c:pt idx="8">
                  <c:v>Polystyreeni</c:v>
                </c:pt>
                <c:pt idx="9">
                  <c:v>Polyuretaani</c:v>
                </c:pt>
              </c:strCache>
            </c:strRef>
          </c:cat>
          <c:val>
            <c:numRef>
              <c:f>Taul1!$B$2:$B$11</c:f>
              <c:numCache>
                <c:formatCode>General</c:formatCode>
                <c:ptCount val="10"/>
                <c:pt idx="0">
                  <c:v>0.12</c:v>
                </c:pt>
                <c:pt idx="1">
                  <c:v>0.12</c:v>
                </c:pt>
                <c:pt idx="2">
                  <c:v>0.1</c:v>
                </c:pt>
                <c:pt idx="3">
                  <c:v>0.1</c:v>
                </c:pt>
                <c:pt idx="4">
                  <c:v>0.09</c:v>
                </c:pt>
                <c:pt idx="5">
                  <c:v>0.06</c:v>
                </c:pt>
                <c:pt idx="6">
                  <c:v>0.05</c:v>
                </c:pt>
                <c:pt idx="7">
                  <c:v>0.05</c:v>
                </c:pt>
                <c:pt idx="8">
                  <c:v>0.04</c:v>
                </c:pt>
                <c:pt idx="9">
                  <c:v>0.03</c:v>
                </c:pt>
              </c:numCache>
            </c:numRef>
          </c:val>
          <c:extLst>
            <c:ext xmlns:c16="http://schemas.microsoft.com/office/drawing/2014/chart" uri="{C3380CC4-5D6E-409C-BE32-E72D297353CC}">
              <c16:uniqueId val="{00000000-7A34-430E-95FB-21305372102A}"/>
            </c:ext>
          </c:extLst>
        </c:ser>
        <c:dLbls>
          <c:showLegendKey val="0"/>
          <c:showVal val="0"/>
          <c:showCatName val="0"/>
          <c:showSerName val="0"/>
          <c:showPercent val="0"/>
          <c:showBubbleSize val="0"/>
        </c:dLbls>
        <c:gapWidth val="182"/>
        <c:axId val="-2108344000"/>
        <c:axId val="-2108351072"/>
      </c:barChart>
      <c:catAx>
        <c:axId val="-2108344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51072"/>
        <c:crosses val="autoZero"/>
        <c:auto val="1"/>
        <c:lblAlgn val="ctr"/>
        <c:lblOffset val="100"/>
        <c:noMultiLvlLbl val="0"/>
      </c:catAx>
      <c:valAx>
        <c:axId val="-2108351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44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53942543455752"/>
          <c:y val="0.12385899952673808"/>
          <c:w val="0.68583687607728872"/>
          <c:h val="0.8023429096336937"/>
        </c:manualLayout>
      </c:layout>
      <c:barChart>
        <c:barDir val="bar"/>
        <c:grouping val="clustered"/>
        <c:varyColors val="0"/>
        <c:ser>
          <c:idx val="0"/>
          <c:order val="0"/>
          <c:spPr>
            <a:solidFill>
              <a:schemeClr val="accent1"/>
            </a:solidFill>
            <a:ln>
              <a:noFill/>
            </a:ln>
            <a:effectLst/>
          </c:spPr>
          <c:invertIfNegative val="0"/>
          <c:cat>
            <c:strRef>
              <c:f>Taul1!$A$4:$A$15</c:f>
              <c:strCache>
                <c:ptCount val="12"/>
                <c:pt idx="0">
                  <c:v>Sora</c:v>
                </c:pt>
                <c:pt idx="1">
                  <c:v>Savi</c:v>
                </c:pt>
                <c:pt idx="2">
                  <c:v>Betoni</c:v>
                </c:pt>
                <c:pt idx="3">
                  <c:v>Tiivis lumi</c:v>
                </c:pt>
                <c:pt idx="4">
                  <c:v>Lasi</c:v>
                </c:pt>
                <c:pt idx="5">
                  <c:v>Tiiliseinä</c:v>
                </c:pt>
                <c:pt idx="6">
                  <c:v>Kuitusementtilevy</c:v>
                </c:pt>
                <c:pt idx="7">
                  <c:v>Kipsilevy</c:v>
                </c:pt>
                <c:pt idx="8">
                  <c:v>Lastulevy</c:v>
                </c:pt>
                <c:pt idx="9">
                  <c:v>Vaneri</c:v>
                </c:pt>
                <c:pt idx="10">
                  <c:v>Puu</c:v>
                </c:pt>
                <c:pt idx="11">
                  <c:v>Kevyt lumi</c:v>
                </c:pt>
              </c:strCache>
            </c:strRef>
          </c:cat>
          <c:val>
            <c:numRef>
              <c:f>Taul1!$B$4:$B$15</c:f>
              <c:numCache>
                <c:formatCode>General</c:formatCode>
                <c:ptCount val="12"/>
                <c:pt idx="0">
                  <c:v>2</c:v>
                </c:pt>
                <c:pt idx="1">
                  <c:v>1.8</c:v>
                </c:pt>
                <c:pt idx="2">
                  <c:v>1.5</c:v>
                </c:pt>
                <c:pt idx="3">
                  <c:v>0.8</c:v>
                </c:pt>
                <c:pt idx="4">
                  <c:v>0.8</c:v>
                </c:pt>
                <c:pt idx="5">
                  <c:v>0.6</c:v>
                </c:pt>
                <c:pt idx="6">
                  <c:v>0.6</c:v>
                </c:pt>
                <c:pt idx="7">
                  <c:v>0.15</c:v>
                </c:pt>
                <c:pt idx="8">
                  <c:v>0.15</c:v>
                </c:pt>
                <c:pt idx="9">
                  <c:v>0.13</c:v>
                </c:pt>
                <c:pt idx="10">
                  <c:v>0.12</c:v>
                </c:pt>
                <c:pt idx="11">
                  <c:v>0.05</c:v>
                </c:pt>
              </c:numCache>
            </c:numRef>
          </c:val>
          <c:extLst>
            <c:ext xmlns:c16="http://schemas.microsoft.com/office/drawing/2014/chart" uri="{C3380CC4-5D6E-409C-BE32-E72D297353CC}">
              <c16:uniqueId val="{00000000-8527-4102-8F8B-44A89C5D8E2D}"/>
            </c:ext>
          </c:extLst>
        </c:ser>
        <c:dLbls>
          <c:showLegendKey val="0"/>
          <c:showVal val="0"/>
          <c:showCatName val="0"/>
          <c:showSerName val="0"/>
          <c:showPercent val="0"/>
          <c:showBubbleSize val="0"/>
        </c:dLbls>
        <c:gapWidth val="182"/>
        <c:axId val="-2108358144"/>
        <c:axId val="-2108357600"/>
      </c:barChart>
      <c:catAx>
        <c:axId val="-210835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57600"/>
        <c:crosses val="autoZero"/>
        <c:auto val="1"/>
        <c:lblAlgn val="ctr"/>
        <c:lblOffset val="100"/>
        <c:noMultiLvlLbl val="0"/>
      </c:catAx>
      <c:valAx>
        <c:axId val="-2108357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5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Taul1!$A$2:$A$5</c:f>
              <c:strCache>
                <c:ptCount val="4"/>
                <c:pt idx="0">
                  <c:v>XPS 100 MM</c:v>
                </c:pt>
                <c:pt idx="1">
                  <c:v>PE höurynsulkumuovi 0,2 mm</c:v>
                </c:pt>
                <c:pt idx="2">
                  <c:v>Alumiinipaperi</c:v>
                </c:pt>
                <c:pt idx="3">
                  <c:v>Alumiinipintainen SPU</c:v>
                </c:pt>
              </c:strCache>
            </c:strRef>
          </c:cat>
          <c:val>
            <c:numRef>
              <c:f>Taul1!$B$2:$B$5</c:f>
              <c:numCache>
                <c:formatCode>General</c:formatCode>
                <c:ptCount val="4"/>
                <c:pt idx="0">
                  <c:v>67</c:v>
                </c:pt>
                <c:pt idx="1">
                  <c:v>500</c:v>
                </c:pt>
                <c:pt idx="2">
                  <c:v>700</c:v>
                </c:pt>
                <c:pt idx="3">
                  <c:v>1300</c:v>
                </c:pt>
              </c:numCache>
            </c:numRef>
          </c:val>
          <c:extLst>
            <c:ext xmlns:c16="http://schemas.microsoft.com/office/drawing/2014/chart" uri="{C3380CC4-5D6E-409C-BE32-E72D297353CC}">
              <c16:uniqueId val="{00000000-09A5-481C-9E50-8A9581928282}"/>
            </c:ext>
          </c:extLst>
        </c:ser>
        <c:dLbls>
          <c:showLegendKey val="0"/>
          <c:showVal val="0"/>
          <c:showCatName val="0"/>
          <c:showSerName val="0"/>
          <c:showPercent val="0"/>
          <c:showBubbleSize val="0"/>
        </c:dLbls>
        <c:gapWidth val="182"/>
        <c:axId val="-2108346176"/>
        <c:axId val="-2108356512"/>
      </c:barChart>
      <c:catAx>
        <c:axId val="-2108346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56512"/>
        <c:crosses val="autoZero"/>
        <c:auto val="1"/>
        <c:lblAlgn val="ctr"/>
        <c:lblOffset val="100"/>
        <c:noMultiLvlLbl val="0"/>
      </c:catAx>
      <c:valAx>
        <c:axId val="-2108356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2108346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Taul1!$A$2:$A$8</c:f>
              <c:strCache>
                <c:ptCount val="7"/>
                <c:pt idx="0">
                  <c:v>Kipsilevy 10 mm</c:v>
                </c:pt>
                <c:pt idx="1">
                  <c:v>Lastulevy 12 mm </c:v>
                </c:pt>
                <c:pt idx="2">
                  <c:v>Havuvaneri 9 mm</c:v>
                </c:pt>
                <c:pt idx="3">
                  <c:v>Polystyreeni EPS 100 mm</c:v>
                </c:pt>
                <c:pt idx="4">
                  <c:v>Polyuretaani 100 mm</c:v>
                </c:pt>
                <c:pt idx="5">
                  <c:v>Betoni 100 mm</c:v>
                </c:pt>
                <c:pt idx="6">
                  <c:v>Polystyreeni XPS 100 mm</c:v>
                </c:pt>
              </c:strCache>
            </c:strRef>
          </c:cat>
          <c:val>
            <c:numRef>
              <c:f>Taul1!$B$2:$B$8</c:f>
              <c:numCache>
                <c:formatCode>General</c:formatCode>
                <c:ptCount val="7"/>
                <c:pt idx="0">
                  <c:v>1.8</c:v>
                </c:pt>
                <c:pt idx="1">
                  <c:v>3.4</c:v>
                </c:pt>
                <c:pt idx="2">
                  <c:v>14</c:v>
                </c:pt>
                <c:pt idx="3">
                  <c:v>17</c:v>
                </c:pt>
                <c:pt idx="4">
                  <c:v>31</c:v>
                </c:pt>
                <c:pt idx="5">
                  <c:v>50</c:v>
                </c:pt>
                <c:pt idx="6">
                  <c:v>67</c:v>
                </c:pt>
              </c:numCache>
            </c:numRef>
          </c:val>
          <c:extLst>
            <c:ext xmlns:c16="http://schemas.microsoft.com/office/drawing/2014/chart" uri="{C3380CC4-5D6E-409C-BE32-E72D297353CC}">
              <c16:uniqueId val="{00000000-C354-48C5-97A3-1B1A4C80F52C}"/>
            </c:ext>
          </c:extLst>
        </c:ser>
        <c:dLbls>
          <c:showLegendKey val="0"/>
          <c:showVal val="0"/>
          <c:showCatName val="0"/>
          <c:showSerName val="0"/>
          <c:showPercent val="0"/>
          <c:showBubbleSize val="0"/>
        </c:dLbls>
        <c:gapWidth val="182"/>
        <c:axId val="-2108343456"/>
        <c:axId val="-2108358688"/>
      </c:barChart>
      <c:catAx>
        <c:axId val="-2108343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58688"/>
        <c:crosses val="autoZero"/>
        <c:auto val="1"/>
        <c:lblAlgn val="ctr"/>
        <c:lblOffset val="100"/>
        <c:noMultiLvlLbl val="0"/>
      </c:catAx>
      <c:valAx>
        <c:axId val="-2108358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4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Taul1!$A$2:$A$10</c:f>
              <c:strCache>
                <c:ptCount val="9"/>
                <c:pt idx="0">
                  <c:v>Voimapaperi</c:v>
                </c:pt>
                <c:pt idx="1">
                  <c:v>Raitabitumipaperi</c:v>
                </c:pt>
                <c:pt idx="2">
                  <c:v>Oksamassapahvi</c:v>
                </c:pt>
                <c:pt idx="3">
                  <c:v>Huokoinen puukuitulevy 12 mm</c:v>
                </c:pt>
                <c:pt idx="4">
                  <c:v>Tuulensuojapaperi</c:v>
                </c:pt>
                <c:pt idx="5">
                  <c:v>Tervapaperi</c:v>
                </c:pt>
                <c:pt idx="6">
                  <c:v>Tervapahvi</c:v>
                </c:pt>
                <c:pt idx="7">
                  <c:v>Kipsilevy 10 mm</c:v>
                </c:pt>
                <c:pt idx="8">
                  <c:v>Lastulevy 12 mm </c:v>
                </c:pt>
              </c:strCache>
            </c:strRef>
          </c:cat>
          <c:val>
            <c:numRef>
              <c:f>Taul1!$B$2:$B$10</c:f>
              <c:numCache>
                <c:formatCode>General</c:formatCode>
                <c:ptCount val="9"/>
                <c:pt idx="0">
                  <c:v>0.12</c:v>
                </c:pt>
                <c:pt idx="1">
                  <c:v>0.16</c:v>
                </c:pt>
                <c:pt idx="2">
                  <c:v>0.17</c:v>
                </c:pt>
                <c:pt idx="3">
                  <c:v>0.3</c:v>
                </c:pt>
                <c:pt idx="4">
                  <c:v>0.31</c:v>
                </c:pt>
                <c:pt idx="5">
                  <c:v>0.38</c:v>
                </c:pt>
                <c:pt idx="6">
                  <c:v>0.73</c:v>
                </c:pt>
                <c:pt idx="7">
                  <c:v>1.8</c:v>
                </c:pt>
                <c:pt idx="8">
                  <c:v>3.4</c:v>
                </c:pt>
              </c:numCache>
            </c:numRef>
          </c:val>
          <c:extLst>
            <c:ext xmlns:c16="http://schemas.microsoft.com/office/drawing/2014/chart" uri="{C3380CC4-5D6E-409C-BE32-E72D297353CC}">
              <c16:uniqueId val="{00000000-09A5-481C-9E50-8A9581928282}"/>
            </c:ext>
          </c:extLst>
        </c:ser>
        <c:dLbls>
          <c:showLegendKey val="0"/>
          <c:showVal val="0"/>
          <c:showCatName val="0"/>
          <c:showSerName val="0"/>
          <c:showPercent val="0"/>
          <c:showBubbleSize val="0"/>
        </c:dLbls>
        <c:gapWidth val="182"/>
        <c:axId val="-2108346176"/>
        <c:axId val="-2108356512"/>
      </c:barChart>
      <c:catAx>
        <c:axId val="-2108346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56512"/>
        <c:crosses val="autoZero"/>
        <c:auto val="1"/>
        <c:lblAlgn val="ctr"/>
        <c:lblOffset val="100"/>
        <c:noMultiLvlLbl val="0"/>
      </c:catAx>
      <c:valAx>
        <c:axId val="-2108356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2108346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19" cy="339963"/>
          </a:xfrm>
          <a:prstGeom prst="rect">
            <a:avLst/>
          </a:prstGeom>
        </p:spPr>
        <p:txBody>
          <a:bodyPr vert="horz" lIns="95569" tIns="47784" rIns="95569" bIns="47784" rtlCol="0"/>
          <a:lstStyle>
            <a:lvl1pPr algn="l">
              <a:defRPr sz="1300"/>
            </a:lvl1pPr>
          </a:lstStyle>
          <a:p>
            <a:endParaRPr lang="fi-FI" sz="900"/>
          </a:p>
        </p:txBody>
      </p:sp>
      <p:sp>
        <p:nvSpPr>
          <p:cNvPr id="3" name="Date Placeholder 2"/>
          <p:cNvSpPr>
            <a:spLocks noGrp="1"/>
          </p:cNvSpPr>
          <p:nvPr>
            <p:ph type="dt" sz="quarter" idx="1"/>
          </p:nvPr>
        </p:nvSpPr>
        <p:spPr>
          <a:xfrm>
            <a:off x="5624598" y="1"/>
            <a:ext cx="4302919" cy="339963"/>
          </a:xfrm>
          <a:prstGeom prst="rect">
            <a:avLst/>
          </a:prstGeom>
        </p:spPr>
        <p:txBody>
          <a:bodyPr vert="horz" lIns="95569" tIns="47784" rIns="95569" bIns="47784" rtlCol="0"/>
          <a:lstStyle>
            <a:lvl1pPr algn="r">
              <a:defRPr sz="1300"/>
            </a:lvl1pPr>
          </a:lstStyle>
          <a:p>
            <a:fld id="{6AFF239B-BEDA-4600-9E74-1A067DD1C568}" type="datetimeFigureOut">
              <a:rPr lang="fi-FI" sz="900"/>
              <a:t>28.10.2020</a:t>
            </a:fld>
            <a:endParaRPr lang="fi-FI" sz="900"/>
          </a:p>
        </p:txBody>
      </p:sp>
      <p:sp>
        <p:nvSpPr>
          <p:cNvPr id="4" name="Footer Placeholder 3"/>
          <p:cNvSpPr>
            <a:spLocks noGrp="1"/>
          </p:cNvSpPr>
          <p:nvPr>
            <p:ph type="ftr" sz="quarter" idx="2"/>
          </p:nvPr>
        </p:nvSpPr>
        <p:spPr>
          <a:xfrm>
            <a:off x="2" y="6458121"/>
            <a:ext cx="4302919" cy="339963"/>
          </a:xfrm>
          <a:prstGeom prst="rect">
            <a:avLst/>
          </a:prstGeom>
        </p:spPr>
        <p:txBody>
          <a:bodyPr vert="horz" lIns="95569" tIns="47784" rIns="95569" bIns="47784" rtlCol="0" anchor="b"/>
          <a:lstStyle>
            <a:lvl1pPr algn="l">
              <a:defRPr sz="1300"/>
            </a:lvl1pPr>
          </a:lstStyle>
          <a:p>
            <a:endParaRPr lang="fi-FI" sz="900"/>
          </a:p>
        </p:txBody>
      </p:sp>
      <p:sp>
        <p:nvSpPr>
          <p:cNvPr id="5" name="Slide Number Placeholder 4"/>
          <p:cNvSpPr>
            <a:spLocks noGrp="1"/>
          </p:cNvSpPr>
          <p:nvPr>
            <p:ph type="sldNum" sz="quarter" idx="3"/>
          </p:nvPr>
        </p:nvSpPr>
        <p:spPr>
          <a:xfrm>
            <a:off x="5624598" y="6458121"/>
            <a:ext cx="4302919" cy="339963"/>
          </a:xfrm>
          <a:prstGeom prst="rect">
            <a:avLst/>
          </a:prstGeom>
        </p:spPr>
        <p:txBody>
          <a:bodyPr vert="horz" lIns="95569" tIns="47784" rIns="95569" bIns="47784" rtlCol="0" anchor="b"/>
          <a:lstStyle>
            <a:lvl1pPr algn="r">
              <a:defRPr sz="1300"/>
            </a:lvl1pPr>
          </a:lstStyle>
          <a:p>
            <a:fld id="{FF2EEF14-1139-4FCD-B579-DD1BA15E3E3E}" type="slidenum">
              <a:rPr lang="fi-FI" sz="900"/>
              <a:t>‹#›</a:t>
            </a:fld>
            <a:endParaRPr lang="fi-FI" sz="900"/>
          </a:p>
        </p:txBody>
      </p:sp>
    </p:spTree>
    <p:extLst>
      <p:ext uri="{BB962C8B-B14F-4D97-AF65-F5344CB8AC3E}">
        <p14:creationId xmlns:p14="http://schemas.microsoft.com/office/powerpoint/2010/main" val="1343349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19" cy="339963"/>
          </a:xfrm>
          <a:prstGeom prst="rect">
            <a:avLst/>
          </a:prstGeom>
        </p:spPr>
        <p:txBody>
          <a:bodyPr vert="horz" lIns="95569" tIns="47784" rIns="95569" bIns="47784" rtlCol="0"/>
          <a:lstStyle>
            <a:lvl1pPr algn="l">
              <a:defRPr sz="900"/>
            </a:lvl1pPr>
          </a:lstStyle>
          <a:p>
            <a:endParaRPr lang="fi-FI"/>
          </a:p>
        </p:txBody>
      </p:sp>
      <p:sp>
        <p:nvSpPr>
          <p:cNvPr id="3" name="Date Placeholder 2"/>
          <p:cNvSpPr>
            <a:spLocks noGrp="1"/>
          </p:cNvSpPr>
          <p:nvPr>
            <p:ph type="dt" idx="1"/>
          </p:nvPr>
        </p:nvSpPr>
        <p:spPr>
          <a:xfrm>
            <a:off x="5624598" y="1"/>
            <a:ext cx="4302919" cy="339963"/>
          </a:xfrm>
          <a:prstGeom prst="rect">
            <a:avLst/>
          </a:prstGeom>
        </p:spPr>
        <p:txBody>
          <a:bodyPr vert="horz" lIns="95569" tIns="47784" rIns="95569" bIns="47784" rtlCol="0"/>
          <a:lstStyle>
            <a:lvl1pPr algn="r">
              <a:defRPr sz="900"/>
            </a:lvl1pPr>
          </a:lstStyle>
          <a:p>
            <a:fld id="{D36C27A5-4B7D-4208-8377-DDA92A166DD3}" type="datetimeFigureOut">
              <a:rPr lang="fi-FI" smtClean="0"/>
              <a:pPr/>
              <a:t>28.10.2020</a:t>
            </a:fld>
            <a:endParaRPr lang="fi-FI"/>
          </a:p>
        </p:txBody>
      </p:sp>
      <p:sp>
        <p:nvSpPr>
          <p:cNvPr id="4" name="Slide Image Placeholder 3"/>
          <p:cNvSpPr>
            <a:spLocks noGrp="1" noRot="1" noChangeAspect="1"/>
          </p:cNvSpPr>
          <p:nvPr>
            <p:ph type="sldImg" idx="2"/>
          </p:nvPr>
        </p:nvSpPr>
        <p:spPr>
          <a:xfrm>
            <a:off x="3265488" y="509588"/>
            <a:ext cx="3398837" cy="2549525"/>
          </a:xfrm>
          <a:prstGeom prst="rect">
            <a:avLst/>
          </a:prstGeom>
          <a:noFill/>
          <a:ln w="12700">
            <a:solidFill>
              <a:prstClr val="black"/>
            </a:solidFill>
          </a:ln>
        </p:spPr>
        <p:txBody>
          <a:bodyPr vert="horz" lIns="95569" tIns="47784" rIns="95569" bIns="47784" rtlCol="0" anchor="ctr"/>
          <a:lstStyle/>
          <a:p>
            <a:endParaRPr lang="fi-FI"/>
          </a:p>
        </p:txBody>
      </p:sp>
      <p:sp>
        <p:nvSpPr>
          <p:cNvPr id="5" name="Notes Placeholder 4"/>
          <p:cNvSpPr>
            <a:spLocks noGrp="1"/>
          </p:cNvSpPr>
          <p:nvPr>
            <p:ph type="body" sz="quarter" idx="3"/>
          </p:nvPr>
        </p:nvSpPr>
        <p:spPr>
          <a:xfrm>
            <a:off x="992982" y="3229650"/>
            <a:ext cx="7943850" cy="3059668"/>
          </a:xfrm>
          <a:prstGeom prst="rect">
            <a:avLst/>
          </a:prstGeom>
        </p:spPr>
        <p:txBody>
          <a:bodyPr vert="horz" lIns="95569" tIns="47784" rIns="95569" bIns="47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2" y="6458121"/>
            <a:ext cx="4302919" cy="339963"/>
          </a:xfrm>
          <a:prstGeom prst="rect">
            <a:avLst/>
          </a:prstGeom>
        </p:spPr>
        <p:txBody>
          <a:bodyPr vert="horz" lIns="95569" tIns="47784" rIns="95569" bIns="47784" rtlCol="0" anchor="b"/>
          <a:lstStyle>
            <a:lvl1pPr algn="l">
              <a:defRPr sz="900"/>
            </a:lvl1pPr>
          </a:lstStyle>
          <a:p>
            <a:endParaRPr lang="fi-FI"/>
          </a:p>
        </p:txBody>
      </p:sp>
      <p:sp>
        <p:nvSpPr>
          <p:cNvPr id="7" name="Slide Number Placeholder 6"/>
          <p:cNvSpPr>
            <a:spLocks noGrp="1"/>
          </p:cNvSpPr>
          <p:nvPr>
            <p:ph type="sldNum" sz="quarter" idx="5"/>
          </p:nvPr>
        </p:nvSpPr>
        <p:spPr>
          <a:xfrm>
            <a:off x="5624598" y="6458121"/>
            <a:ext cx="4302919" cy="339963"/>
          </a:xfrm>
          <a:prstGeom prst="rect">
            <a:avLst/>
          </a:prstGeom>
        </p:spPr>
        <p:txBody>
          <a:bodyPr vert="horz" lIns="95569" tIns="47784" rIns="95569" bIns="47784" rtlCol="0" anchor="b"/>
          <a:lstStyle>
            <a:lvl1pPr algn="r">
              <a:defRPr sz="900"/>
            </a:lvl1pPr>
          </a:lstStyle>
          <a:p>
            <a:fld id="{364B4A2A-B6C3-4423-87B3-B387B0B19062}" type="slidenum">
              <a:rPr lang="fi-FI" smtClean="0"/>
              <a:pPr/>
              <a:t>‹#›</a:t>
            </a:fld>
            <a:endParaRPr lang="fi-FI"/>
          </a:p>
        </p:txBody>
      </p:sp>
    </p:spTree>
    <p:extLst>
      <p:ext uri="{BB962C8B-B14F-4D97-AF65-F5344CB8AC3E}">
        <p14:creationId xmlns:p14="http://schemas.microsoft.com/office/powerpoint/2010/main" val="419713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a:t>
            </a:fld>
            <a:endParaRPr lang="fi-FI"/>
          </a:p>
        </p:txBody>
      </p:sp>
    </p:spTree>
    <p:extLst>
      <p:ext uri="{BB962C8B-B14F-4D97-AF65-F5344CB8AC3E}">
        <p14:creationId xmlns:p14="http://schemas.microsoft.com/office/powerpoint/2010/main" val="245429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13</a:t>
            </a:fld>
            <a:endParaRPr lang="fi-FI"/>
          </a:p>
        </p:txBody>
      </p:sp>
    </p:spTree>
    <p:extLst>
      <p:ext uri="{BB962C8B-B14F-4D97-AF65-F5344CB8AC3E}">
        <p14:creationId xmlns:p14="http://schemas.microsoft.com/office/powerpoint/2010/main" val="191754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14</a:t>
            </a:fld>
            <a:endParaRPr lang="fi-FI"/>
          </a:p>
        </p:txBody>
      </p:sp>
    </p:spTree>
    <p:extLst>
      <p:ext uri="{BB962C8B-B14F-4D97-AF65-F5344CB8AC3E}">
        <p14:creationId xmlns:p14="http://schemas.microsoft.com/office/powerpoint/2010/main" val="2724671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16</a:t>
            </a:fld>
            <a:endParaRPr lang="fi-FI"/>
          </a:p>
        </p:txBody>
      </p:sp>
    </p:spTree>
    <p:extLst>
      <p:ext uri="{BB962C8B-B14F-4D97-AF65-F5344CB8AC3E}">
        <p14:creationId xmlns:p14="http://schemas.microsoft.com/office/powerpoint/2010/main" val="2969473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17</a:t>
            </a:fld>
            <a:endParaRPr lang="fi-FI"/>
          </a:p>
        </p:txBody>
      </p:sp>
    </p:spTree>
    <p:extLst>
      <p:ext uri="{BB962C8B-B14F-4D97-AF65-F5344CB8AC3E}">
        <p14:creationId xmlns:p14="http://schemas.microsoft.com/office/powerpoint/2010/main" val="347591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https://www.puuinfo.fi/sites/default/files/runkopes_2.0_osa_12_liittymadetaljikirjasto.pdf </a:t>
            </a:r>
          </a:p>
          <a:p>
            <a:r>
              <a:rPr lang="fi-FI"/>
              <a:t>https://www.youtube.com/watch?v=Q_jbq_BGH34 </a:t>
            </a:r>
          </a:p>
          <a:p>
            <a:r>
              <a:rPr lang="fi-FI"/>
              <a:t>https://www.youtube.com/watch?v=ZdA2DAyp4Do</a:t>
            </a:r>
          </a:p>
        </p:txBody>
      </p:sp>
      <p:sp>
        <p:nvSpPr>
          <p:cNvPr id="4" name="Dian numeron paikkamerkki 3"/>
          <p:cNvSpPr>
            <a:spLocks noGrp="1"/>
          </p:cNvSpPr>
          <p:nvPr>
            <p:ph type="sldNum" sz="quarter" idx="5"/>
          </p:nvPr>
        </p:nvSpPr>
        <p:spPr/>
        <p:txBody>
          <a:bodyPr/>
          <a:lstStyle/>
          <a:p>
            <a:fld id="{364B4A2A-B6C3-4423-87B3-B387B0B19062}" type="slidenum">
              <a:rPr lang="fi-FI" smtClean="0"/>
              <a:pPr/>
              <a:t>18</a:t>
            </a:fld>
            <a:endParaRPr lang="fi-FI"/>
          </a:p>
        </p:txBody>
      </p:sp>
    </p:spTree>
    <p:extLst>
      <p:ext uri="{BB962C8B-B14F-4D97-AF65-F5344CB8AC3E}">
        <p14:creationId xmlns:p14="http://schemas.microsoft.com/office/powerpoint/2010/main" val="2018539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22</a:t>
            </a:fld>
            <a:endParaRPr lang="fi-FI"/>
          </a:p>
        </p:txBody>
      </p:sp>
    </p:spTree>
    <p:extLst>
      <p:ext uri="{BB962C8B-B14F-4D97-AF65-F5344CB8AC3E}">
        <p14:creationId xmlns:p14="http://schemas.microsoft.com/office/powerpoint/2010/main" val="111747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t>Isover</a:t>
            </a:r>
            <a:r>
              <a:rPr lang="fi-FI"/>
              <a:t> </a:t>
            </a:r>
            <a:r>
              <a:rPr lang="fi-FI" err="1"/>
              <a:t>vario</a:t>
            </a:r>
            <a:r>
              <a:rPr lang="fi-FI"/>
              <a:t> KM </a:t>
            </a:r>
            <a:r>
              <a:rPr lang="fi-FI" err="1"/>
              <a:t>Duplex</a:t>
            </a:r>
            <a:r>
              <a:rPr lang="fi-FI"/>
              <a:t> UV vesihöyrynvastus on riippuvainen ympäristön kosteudesta: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alhainen ilman suhteellinen kosteus Z=200 x 10³ s/m (sd = 5m)</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korkea ilman suhteellinen kosteus Z=12 x 10³ s/m (sd = 0.2)</a:t>
            </a:r>
          </a:p>
        </p:txBody>
      </p:sp>
      <p:sp>
        <p:nvSpPr>
          <p:cNvPr id="4" name="Dian numeron paikkamerkki 3"/>
          <p:cNvSpPr>
            <a:spLocks noGrp="1"/>
          </p:cNvSpPr>
          <p:nvPr>
            <p:ph type="sldNum" sz="quarter" idx="5"/>
          </p:nvPr>
        </p:nvSpPr>
        <p:spPr/>
        <p:txBody>
          <a:bodyPr/>
          <a:lstStyle/>
          <a:p>
            <a:fld id="{364B4A2A-B6C3-4423-87B3-B387B0B19062}" type="slidenum">
              <a:rPr lang="fi-FI" smtClean="0"/>
              <a:pPr/>
              <a:t>23</a:t>
            </a:fld>
            <a:endParaRPr lang="fi-FI"/>
          </a:p>
        </p:txBody>
      </p:sp>
    </p:spTree>
    <p:extLst>
      <p:ext uri="{BB962C8B-B14F-4D97-AF65-F5344CB8AC3E}">
        <p14:creationId xmlns:p14="http://schemas.microsoft.com/office/powerpoint/2010/main" val="231268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25</a:t>
            </a:fld>
            <a:endParaRPr lang="fi-FI"/>
          </a:p>
        </p:txBody>
      </p:sp>
    </p:spTree>
    <p:extLst>
      <p:ext uri="{BB962C8B-B14F-4D97-AF65-F5344CB8AC3E}">
        <p14:creationId xmlns:p14="http://schemas.microsoft.com/office/powerpoint/2010/main" val="267854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64B4A2A-B6C3-4423-87B3-B387B0B19062}" type="slidenum">
              <a:rPr lang="fi-FI" smtClean="0"/>
              <a:pPr/>
              <a:t>26</a:t>
            </a:fld>
            <a:endParaRPr lang="fi-FI"/>
          </a:p>
        </p:txBody>
      </p:sp>
    </p:spTree>
    <p:extLst>
      <p:ext uri="{BB962C8B-B14F-4D97-AF65-F5344CB8AC3E}">
        <p14:creationId xmlns:p14="http://schemas.microsoft.com/office/powerpoint/2010/main" val="250871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Höyrynsulkuteippejä </a:t>
            </a:r>
            <a:r>
              <a:rPr lang="fi-FI" err="1"/>
              <a:t>Prof</a:t>
            </a:r>
            <a:r>
              <a:rPr lang="fi-FI"/>
              <a:t>, </a:t>
            </a:r>
            <a:r>
              <a:rPr lang="fi-FI" err="1"/>
              <a:t>Telrak</a:t>
            </a:r>
            <a:r>
              <a:rPr lang="fi-FI"/>
              <a:t>, </a:t>
            </a:r>
            <a:r>
              <a:rPr lang="fi-FI" err="1"/>
              <a:t>Tesa</a:t>
            </a:r>
            <a:r>
              <a:rPr lang="fi-FI"/>
              <a:t>, Tescon, </a:t>
            </a:r>
          </a:p>
        </p:txBody>
      </p:sp>
      <p:sp>
        <p:nvSpPr>
          <p:cNvPr id="4" name="Slide Number Placeholder 3"/>
          <p:cNvSpPr>
            <a:spLocks noGrp="1"/>
          </p:cNvSpPr>
          <p:nvPr>
            <p:ph type="sldNum" sz="quarter" idx="10"/>
          </p:nvPr>
        </p:nvSpPr>
        <p:spPr/>
        <p:txBody>
          <a:bodyPr/>
          <a:lstStyle/>
          <a:p>
            <a:fld id="{364B4A2A-B6C3-4423-87B3-B387B0B19062}" type="slidenum">
              <a:rPr lang="fi-FI" smtClean="0"/>
              <a:pPr/>
              <a:t>27</a:t>
            </a:fld>
            <a:endParaRPr lang="fi-FI"/>
          </a:p>
        </p:txBody>
      </p:sp>
    </p:spTree>
    <p:extLst>
      <p:ext uri="{BB962C8B-B14F-4D97-AF65-F5344CB8AC3E}">
        <p14:creationId xmlns:p14="http://schemas.microsoft.com/office/powerpoint/2010/main" val="387492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a:t>
            </a:fld>
            <a:endParaRPr lang="fi-FI"/>
          </a:p>
        </p:txBody>
      </p:sp>
    </p:spTree>
    <p:extLst>
      <p:ext uri="{BB962C8B-B14F-4D97-AF65-F5344CB8AC3E}">
        <p14:creationId xmlns:p14="http://schemas.microsoft.com/office/powerpoint/2010/main" val="3191377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28</a:t>
            </a:fld>
            <a:endParaRPr lang="fi-FI"/>
          </a:p>
        </p:txBody>
      </p:sp>
    </p:spTree>
    <p:extLst>
      <p:ext uri="{BB962C8B-B14F-4D97-AF65-F5344CB8AC3E}">
        <p14:creationId xmlns:p14="http://schemas.microsoft.com/office/powerpoint/2010/main" val="1759972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29</a:t>
            </a:fld>
            <a:endParaRPr lang="fi-FI"/>
          </a:p>
        </p:txBody>
      </p:sp>
    </p:spTree>
    <p:extLst>
      <p:ext uri="{BB962C8B-B14F-4D97-AF65-F5344CB8AC3E}">
        <p14:creationId xmlns:p14="http://schemas.microsoft.com/office/powerpoint/2010/main" val="3515909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30</a:t>
            </a:fld>
            <a:endParaRPr lang="fi-FI"/>
          </a:p>
        </p:txBody>
      </p:sp>
    </p:spTree>
    <p:extLst>
      <p:ext uri="{BB962C8B-B14F-4D97-AF65-F5344CB8AC3E}">
        <p14:creationId xmlns:p14="http://schemas.microsoft.com/office/powerpoint/2010/main" val="189242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33</a:t>
            </a:fld>
            <a:endParaRPr lang="fi-FI"/>
          </a:p>
        </p:txBody>
      </p:sp>
    </p:spTree>
    <p:extLst>
      <p:ext uri="{BB962C8B-B14F-4D97-AF65-F5344CB8AC3E}">
        <p14:creationId xmlns:p14="http://schemas.microsoft.com/office/powerpoint/2010/main" val="3206755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a:t>Puurankarakenteiden läpiviennit, kun rakenteen höyrynsulkuna on kalvo.</a:t>
            </a:r>
          </a:p>
          <a:p>
            <a:pPr lvl="0"/>
            <a:r>
              <a:rPr lang="fi-FI"/>
              <a:t>Soveltuu erityisen hyvin tapauksiin, joissa monta putkea läpäisee höyrynsulun samalta alueelta.</a:t>
            </a:r>
          </a:p>
          <a:p>
            <a:pPr lvl="0"/>
            <a:r>
              <a:rPr lang="fi-FI"/>
              <a:t>Vaahdotusuran tulee olla yli 10 mm leveä, jotta vaahdotus saadaan hyvin levyjen takareunaan saakka.</a:t>
            </a:r>
          </a:p>
          <a:p>
            <a:pPr lvl="0"/>
            <a:r>
              <a:rPr lang="fi-FI"/>
              <a:t>Kahdella levyllä toteutettu ratkaisu sopii kohteisiin, joissa läpivientien tarkat paikat tiedetään etukäteen.</a:t>
            </a:r>
          </a:p>
          <a:p>
            <a:pPr lvl="0"/>
            <a:endParaRPr lang="fi-FI"/>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34</a:t>
            </a:fld>
            <a:endParaRPr lang="fi-FI"/>
          </a:p>
        </p:txBody>
      </p:sp>
    </p:spTree>
    <p:extLst>
      <p:ext uri="{BB962C8B-B14F-4D97-AF65-F5344CB8AC3E}">
        <p14:creationId xmlns:p14="http://schemas.microsoft.com/office/powerpoint/2010/main" val="611768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Yläpohjan höyrynsulkuna on solumuovieristyslevy tai höyrynsulkukalvo.</a:t>
            </a:r>
          </a:p>
          <a:p>
            <a:pPr marL="0" marR="0" indent="0" algn="l" defTabSz="914400" rtl="0" eaLnBrk="1" fontAlgn="auto" latinLnBrk="0" hangingPunct="1">
              <a:lnSpc>
                <a:spcPct val="100000"/>
              </a:lnSpc>
              <a:spcBef>
                <a:spcPts val="0"/>
              </a:spcBef>
              <a:spcAft>
                <a:spcPts val="0"/>
              </a:spcAft>
              <a:buClrTx/>
              <a:buSzTx/>
              <a:buFontTx/>
              <a:buNone/>
              <a:tabLst/>
              <a:defRPr/>
            </a:pPr>
            <a:r>
              <a:rPr lang="fi-FI"/>
              <a:t>Jokaiselle läpivientiputkelle tarvitaan oma tiivistyskaistansa.</a:t>
            </a:r>
          </a:p>
          <a:p>
            <a:pPr marL="0" marR="0" indent="0" algn="l" defTabSz="914400" rtl="0" eaLnBrk="1" fontAlgn="auto" latinLnBrk="0" hangingPunct="1">
              <a:lnSpc>
                <a:spcPct val="100000"/>
              </a:lnSpc>
              <a:spcBef>
                <a:spcPts val="0"/>
              </a:spcBef>
              <a:spcAft>
                <a:spcPts val="0"/>
              </a:spcAft>
              <a:buClrTx/>
              <a:buSzTx/>
              <a:buFontTx/>
              <a:buNone/>
              <a:tabLst/>
              <a:defRPr/>
            </a:pPr>
            <a:r>
              <a:rPr lang="fi-FI"/>
              <a:t>Rungon painumavara otetaan huomioon.</a:t>
            </a:r>
          </a:p>
          <a:p>
            <a:pPr marL="0" marR="0" indent="0" algn="l" defTabSz="914400" rtl="0" eaLnBrk="1" fontAlgn="auto" latinLnBrk="0" hangingPunct="1">
              <a:lnSpc>
                <a:spcPct val="100000"/>
              </a:lnSpc>
              <a:spcBef>
                <a:spcPts val="0"/>
              </a:spcBef>
              <a:spcAft>
                <a:spcPts val="0"/>
              </a:spcAft>
              <a:buClrTx/>
              <a:buSzTx/>
              <a:buFontTx/>
              <a:buNone/>
              <a:tabLst/>
              <a:defRPr/>
            </a:pPr>
            <a:r>
              <a:rPr lang="fi-FI"/>
              <a:t>Teipin pitää olla riittävän tartuntakyvyn ja pitkäaikaiskestävä.</a:t>
            </a:r>
          </a:p>
          <a:p>
            <a:pPr marL="0" marR="0" indent="0" algn="l" defTabSz="914400" rtl="0" eaLnBrk="1" fontAlgn="auto" latinLnBrk="0" hangingPunct="1">
              <a:lnSpc>
                <a:spcPct val="100000"/>
              </a:lnSpc>
              <a:spcBef>
                <a:spcPts val="0"/>
              </a:spcBef>
              <a:spcAft>
                <a:spcPts val="0"/>
              </a:spcAft>
              <a:buClrTx/>
              <a:buSzTx/>
              <a:buFontTx/>
              <a:buNone/>
              <a:tabLst/>
              <a:defRPr/>
            </a:pPr>
            <a:endParaRPr lang="fi-FI"/>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35</a:t>
            </a:fld>
            <a:endParaRPr lang="fi-FI"/>
          </a:p>
        </p:txBody>
      </p:sp>
    </p:spTree>
    <p:extLst>
      <p:ext uri="{BB962C8B-B14F-4D97-AF65-F5344CB8AC3E}">
        <p14:creationId xmlns:p14="http://schemas.microsoft.com/office/powerpoint/2010/main" val="2176672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Ympäristöministeriön asetuksen 745/2017 mukaan "</a:t>
            </a:r>
            <a:r>
              <a:rPr lang="fi-FI" dirty="0" err="1"/>
              <a:t>Pääsuunnittelijan</a:t>
            </a:r>
            <a:r>
              <a:rPr lang="fi-FI" dirty="0"/>
              <a:t>, rakennesuunnittelijan ja erityissuunnittelijan on </a:t>
            </a:r>
            <a:r>
              <a:rPr lang="fi-FI" dirty="0" err="1"/>
              <a:t>tehtäviensa</a:t>
            </a:r>
            <a:r>
              <a:rPr lang="fi-FI" dirty="0"/>
              <a:t>̈ mukaisesti suunniteltava savupiippu </a:t>
            </a:r>
            <a:r>
              <a:rPr lang="fi-FI" dirty="0" err="1"/>
              <a:t>läpivienteineen</a:t>
            </a:r>
            <a:r>
              <a:rPr lang="fi-FI" dirty="0"/>
              <a:t>, sen perustus tai muu alusrakenne, kannatus ja pystysuoruus </a:t>
            </a:r>
            <a:r>
              <a:rPr lang="fi-FI" dirty="0" err="1"/>
              <a:t>seka</a:t>
            </a:r>
            <a:r>
              <a:rPr lang="fi-FI" dirty="0"/>
              <a:t>̈ puhdistusluukut ja yhdys- </a:t>
            </a:r>
            <a:r>
              <a:rPr lang="fi-FI" dirty="0" err="1"/>
              <a:t>seka</a:t>
            </a:r>
            <a:r>
              <a:rPr lang="fi-FI" dirty="0"/>
              <a:t>̈ liitinhormit ja </a:t>
            </a:r>
            <a:r>
              <a:rPr lang="fi-FI" dirty="0" err="1"/>
              <a:t>lisälaitteet</a:t>
            </a:r>
            <a:r>
              <a:rPr lang="fi-FI" dirty="0"/>
              <a:t> siten, </a:t>
            </a:r>
            <a:r>
              <a:rPr lang="fi-FI" dirty="0" err="1"/>
              <a:t>etta</a:t>
            </a:r>
            <a:r>
              <a:rPr lang="fi-FI" dirty="0"/>
              <a:t>̈ saavutetaan siihen liitetyn tulisijan toiminnan tarvitsema veto, rakenteellinen </a:t>
            </a:r>
            <a:r>
              <a:rPr lang="fi-FI" dirty="0" err="1"/>
              <a:t>kestävyys</a:t>
            </a:r>
            <a:r>
              <a:rPr lang="fi-FI" dirty="0"/>
              <a:t>, tiiveys ja </a:t>
            </a:r>
            <a:r>
              <a:rPr lang="fi-FI" dirty="0" err="1"/>
              <a:t>käyttöika</a:t>
            </a:r>
            <a:r>
              <a:rPr lang="fi-FI" dirty="0"/>
              <a:t>̈.” - eli jokaisesta kohteesta tulisi tehdä kohdekohtainen kuva, jossa on huomioitu myös tulisija ja siihen kytkettävä savupiippu. </a:t>
            </a:r>
          </a:p>
          <a:p>
            <a:endParaRPr lang="fi-FI" dirty="0">
              <a:effectLst/>
            </a:endParaRPr>
          </a:p>
          <a:p>
            <a:r>
              <a:rPr lang="fi-FI" dirty="0"/>
              <a:t>Hormin ympärillä kaikkien materiaalien on oltava suojaetäisyyden verran A1-luokan palamatonta</a:t>
            </a:r>
            <a:r>
              <a:rPr lang="fi-FI" baseline="0" dirty="0"/>
              <a:t> materiaalia. Suojaetäisyys on 100 mm ellei hormivalmistaja ilmoita toisin suoritustasoilmoituksella (</a:t>
            </a:r>
            <a:r>
              <a:rPr lang="fi-FI" baseline="0" dirty="0" err="1"/>
              <a:t>DoP</a:t>
            </a:r>
            <a:r>
              <a:rPr lang="fi-FI" baseline="0" dirty="0"/>
              <a:t>). Uusiin savupiippuihin vaaditaan savupiippusuunnitelma rakennusluvassa. Korjauskohteissa voidaan noudattaa rakentamisajankohdan määräyksiä ympäröivissä rakenteissa. Uuden savuhormin asentaminen korjauskohteessa tehdään uusien asetusten mukaisesti. Savupiippua korjatessa on säädökset selvitettävä rakennusvalvonnasta.</a:t>
            </a:r>
          </a:p>
          <a:p>
            <a:endParaRPr lang="fi-FI" baseline="0" dirty="0"/>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Ympäristöministeriön asetus savupiippujen rakenteista ja paloturvallisuudesta 745/2017</a:t>
            </a:r>
          </a:p>
          <a:p>
            <a:r>
              <a:rPr lang="fi-FI" sz="1200" b="0" i="0" u="none" strike="noStrike" kern="1200" baseline="0" dirty="0">
                <a:solidFill>
                  <a:schemeClr val="tx1"/>
                </a:solidFill>
                <a:latin typeface="+mn-lt"/>
                <a:ea typeface="+mn-ea"/>
                <a:cs typeface="+mn-cs"/>
              </a:rPr>
              <a:t>6 § </a:t>
            </a:r>
            <a:r>
              <a:rPr lang="fi-FI" sz="1200" b="0" i="1" u="none" strike="noStrike" kern="1200" baseline="0" dirty="0">
                <a:solidFill>
                  <a:schemeClr val="tx1"/>
                </a:solidFill>
                <a:latin typeface="+mn-lt"/>
                <a:ea typeface="+mn-ea"/>
                <a:cs typeface="+mn-cs"/>
              </a:rPr>
              <a:t>Paikalla muurattujen ja rakennettujen sekä muiden ei sarjavalmisteisten savupiippujen suojaetäisyydet ja läpiviennit </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Paikalla muuratun tai rakennetun tai muualla valmistetun ei sarjavalmisteisen savupiipun ja rakennusosan välissä on oltava vähintään 20 millimetrin liikuntaväli, joka on täytettävä tarkoitukseen sopivalla A1 luokan tarvikkeella. Liikuntavälin leveyttä määritettäessä on rakennesuunnittelussa otettava huomioon viereisten rakenteiden käyttötilan mukaiset muodonmuutokset suhteessa savupiippuun. Lämmöneristetyn seinän ja savupiipun väliin on jätettävä vähintään 50 millimetrin tuulettuva väli vaikka tarvittava suojaetäisyys tai liikuntaväli olisi pienempi. Muiden kuin A1 luokan tarvikkeista valmistettujen rakennusosien ja tarvikkeiden on oltava vähintään 100 millimetrin etäisyydellä savupiipun ulkopinnasta. Väli- tai yläpohjan tai seinän läpimenokohtaan sekä seinän liittymäkohtaan on asennettava vähintään 100 millimetriä paksu lämpöä eristävä kerros soveltuvaa A1 luokan tarviketta. Jos savupiipun muuratun seinämän paksuus on vähintään 230 millimetriä ja yhteen savuhormiin kytkettyihin tulisijoihin viety lämpöteho on yhteensä enintään 60 kilowattia, edellä mainittua 100 milli-metrin etäisyyttä ja A1 luokan tarvikkeesta tehtyä lämpöä eristävää kerrosta ei tarvita. Lämmöneristeen on läpiviennin kohdalla oltava A1 luokan tarviketta ja sen paksuus 200 millimetrin leveydeltä enintään 200 millimetriä, jos muunlaisen ratkaisun kelpoisuutta ei osoiteta koetuloksilla tai laskentamenetelmällä, joka on verifioitu kokeiden perusteella. Leveys on mitattava toisen momentin mukaisen lämmöneristeen ulkopinnasta. Alueen on oltava roskilta ja muulta palavalta irtonaiselta materiaalilta suojattu. Ei sarjavalmisteisen metallisen tai käyttötarkoitukseen kelpoisesta A1 luokan tarvikkeesta rakennettavan savupiipun suunnitteluun sovelletaan lisäksi 4 ja 5 §:</a:t>
            </a:r>
            <a:r>
              <a:rPr lang="fi-FI" sz="1200" b="0" i="0" u="none" strike="noStrike" kern="1200" baseline="0" dirty="0" err="1">
                <a:solidFill>
                  <a:schemeClr val="tx1"/>
                </a:solidFill>
                <a:latin typeface="+mn-lt"/>
                <a:ea typeface="+mn-ea"/>
                <a:cs typeface="+mn-cs"/>
              </a:rPr>
              <a:t>ää</a:t>
            </a:r>
            <a:r>
              <a:rPr lang="fi-FI" sz="1200" b="0" i="0" u="none" strike="noStrike" kern="1200" baseline="0" dirty="0">
                <a:solidFill>
                  <a:schemeClr val="tx1"/>
                </a:solidFill>
                <a:latin typeface="+mn-lt"/>
                <a:ea typeface="+mn-ea"/>
                <a:cs typeface="+mn-cs"/>
              </a:rPr>
              <a:t>.</a:t>
            </a:r>
          </a:p>
          <a:p>
            <a:endParaRPr lang="fi-FI" dirty="0"/>
          </a:p>
          <a:p>
            <a:r>
              <a:rPr lang="fi-FI" b="1" dirty="0"/>
              <a:t>Tiiliteollisuus: Tiilipiipun yläpohjarakenteen läpivienti – puuristikko</a:t>
            </a:r>
          </a:p>
          <a:p>
            <a:r>
              <a:rPr lang="fi-FI" dirty="0"/>
              <a:t>Tiilipiipun yläpohjarakenteen läpivientikohdassa voidaan poiketa asetuksen 745/2017 6 §:n läpivientiratkaisusta, kun läpivientikohtaan asennetaan 120 mm paksuinen (20+50+50mm) A1-luokan läpiviennin palosuojaeriste, jonka korkeus on vähintään 100 mm korkeampi kuin yläpohjan lämmön eristeen, kuten esimerkiksi puhallusvillan, korkeus. Palosuojaeristeeksi käyvät mm. PAROC FPS 17 palosuojaeristelevy ja Saint-Gobain </a:t>
            </a:r>
            <a:r>
              <a:rPr lang="fi-FI" dirty="0" err="1"/>
              <a:t>FireProtect</a:t>
            </a:r>
            <a:r>
              <a:rPr lang="fi-FI" dirty="0"/>
              <a:t> 150 -palosuojaeristelevy. Muiden vastaavanlaisten tuotteiden soveltuvuus läpiviennin palosuojaeristeeksi tulee osoittaa testaamalla tai laskentamenetelmällä, joka on verifioitu kokeiden perusteella. </a:t>
            </a:r>
          </a:p>
          <a:p>
            <a:r>
              <a:rPr lang="fi-FI" dirty="0"/>
              <a:t>Jos savupiipun muuratun seinämän paksuus on vähintään 230 millimetriä ja yhteen savuhormiin kytkettyihin tulisijoihin viety lämpöteho on yhteensä enintään 60 kilowattia, edellä mainittua 100 millimetrin etäisyyttä ja A1-luokan tarvikkeesta tehtyä lämpöä eristävää kerrosta ei tarvita.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B4A2A-B6C3-4423-87B3-B387B0B19062}" type="slidenum">
              <a:rPr kumimoji="0" lang="fi-FI" sz="900" b="0" i="0" u="none" strike="noStrike" kern="1200" cap="none" spc="0" normalizeH="0" baseline="0" noProof="0" smtClean="0">
                <a:ln>
                  <a:noFill/>
                </a:ln>
                <a:solidFill>
                  <a:srgbClr val="005CA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i-FI" sz="900" b="0" i="0" u="none" strike="noStrike" kern="1200" cap="none" spc="0" normalizeH="0" baseline="0" noProof="0">
              <a:ln>
                <a:noFill/>
              </a:ln>
              <a:solidFill>
                <a:srgbClr val="005CA8"/>
              </a:solidFill>
              <a:effectLst/>
              <a:uLnTx/>
              <a:uFillTx/>
              <a:latin typeface="Arial"/>
              <a:ea typeface="+mn-ea"/>
              <a:cs typeface="+mn-cs"/>
            </a:endParaRPr>
          </a:p>
        </p:txBody>
      </p:sp>
    </p:spTree>
    <p:extLst>
      <p:ext uri="{BB962C8B-B14F-4D97-AF65-F5344CB8AC3E}">
        <p14:creationId xmlns:p14="http://schemas.microsoft.com/office/powerpoint/2010/main" val="2495252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Ympäristöministeriön asetuksen 745/2017 mukaan "</a:t>
            </a:r>
            <a:r>
              <a:rPr lang="fi-FI" dirty="0" err="1"/>
              <a:t>Pääsuunnittelijan</a:t>
            </a:r>
            <a:r>
              <a:rPr lang="fi-FI" dirty="0"/>
              <a:t>, rakennesuunnittelijan ja erityissuunnittelijan on </a:t>
            </a:r>
            <a:r>
              <a:rPr lang="fi-FI" dirty="0" err="1"/>
              <a:t>tehtäviensa</a:t>
            </a:r>
            <a:r>
              <a:rPr lang="fi-FI" dirty="0"/>
              <a:t>̈ mukaisesti suunniteltava savupiippu </a:t>
            </a:r>
            <a:r>
              <a:rPr lang="fi-FI" dirty="0" err="1"/>
              <a:t>läpivienteineen</a:t>
            </a:r>
            <a:r>
              <a:rPr lang="fi-FI" dirty="0"/>
              <a:t>, sen perustus tai muu alusrakenne, kannatus ja pystysuoruus </a:t>
            </a:r>
            <a:r>
              <a:rPr lang="fi-FI" dirty="0" err="1"/>
              <a:t>seka</a:t>
            </a:r>
            <a:r>
              <a:rPr lang="fi-FI" dirty="0"/>
              <a:t>̈ puhdistusluukut ja yhdys- </a:t>
            </a:r>
            <a:r>
              <a:rPr lang="fi-FI" dirty="0" err="1"/>
              <a:t>seka</a:t>
            </a:r>
            <a:r>
              <a:rPr lang="fi-FI" dirty="0"/>
              <a:t>̈ liitinhormit ja </a:t>
            </a:r>
            <a:r>
              <a:rPr lang="fi-FI" dirty="0" err="1"/>
              <a:t>lisälaitteet</a:t>
            </a:r>
            <a:r>
              <a:rPr lang="fi-FI" dirty="0"/>
              <a:t> siten, </a:t>
            </a:r>
            <a:r>
              <a:rPr lang="fi-FI" dirty="0" err="1"/>
              <a:t>etta</a:t>
            </a:r>
            <a:r>
              <a:rPr lang="fi-FI" dirty="0"/>
              <a:t>̈ saavutetaan siihen liitetyn tulisijan toiminnan tarvitsema veto, rakenteellinen </a:t>
            </a:r>
            <a:r>
              <a:rPr lang="fi-FI" dirty="0" err="1"/>
              <a:t>kestävyys</a:t>
            </a:r>
            <a:r>
              <a:rPr lang="fi-FI" dirty="0"/>
              <a:t>, tiiveys ja </a:t>
            </a:r>
            <a:r>
              <a:rPr lang="fi-FI" dirty="0" err="1"/>
              <a:t>käyttöika</a:t>
            </a:r>
            <a:r>
              <a:rPr lang="fi-FI" dirty="0"/>
              <a:t>̈.” - eli jokaisesta kohteesta tulisi tehdä kohdekohtainen kuva, jossa on huomioitu myös tulisija ja siihen kytkettävä savupiippu. </a:t>
            </a:r>
          </a:p>
          <a:p>
            <a:endParaRPr lang="fi-FI" dirty="0"/>
          </a:p>
          <a:p>
            <a:r>
              <a:rPr lang="fi-FI" dirty="0"/>
              <a:t>Hormin ympärillä kaikkien materiaalien on oltava suojaetäisyyden verran A1-luokan palamatonta</a:t>
            </a:r>
            <a:r>
              <a:rPr lang="fi-FI" baseline="0" dirty="0"/>
              <a:t> materiaalia. Suojaetäisyys on 100 mm ellei hormivalmistaja ilmoita toisin suoritustasoilmoituksella (</a:t>
            </a:r>
            <a:r>
              <a:rPr lang="fi-FI" baseline="0" dirty="0" err="1"/>
              <a:t>DoP</a:t>
            </a:r>
            <a:r>
              <a:rPr lang="fi-FI" baseline="0" dirty="0"/>
              <a:t>). Uusiin savupiippuihin vaaditaan savupiippusuunnitelma rakennusluvassa. Korjauskohteissa voidaan noudattaa rakentamisajankohdan määräyksiä ympäröivissä rakenteissa. Uuden savuhormin asentaminen korjauskohteessa tehdään uusien asetusten mukaisesti. Savupiippua korjatessa on säädökset selvitettävä rakennusvalvonnasta.</a:t>
            </a:r>
          </a:p>
          <a:p>
            <a:endParaRPr lang="fi-FI" baseline="0" dirty="0"/>
          </a:p>
          <a:p>
            <a:r>
              <a:rPr lang="fi-FI" sz="1200" b="0" i="0" u="none" strike="noStrike" kern="1200" baseline="0" dirty="0">
                <a:solidFill>
                  <a:schemeClr val="tx1"/>
                </a:solidFill>
                <a:latin typeface="+mn-lt"/>
                <a:ea typeface="+mn-ea"/>
                <a:cs typeface="+mn-cs"/>
              </a:rPr>
              <a:t>CE-merkittyjen savupiippujen suojaetäisyydet on määritelty standardin mukaan ja ne on kerrottu savupiippujen asennusohjeissa. Suojaetäisyydellä (savupiipun vierellä läpivientien kohdalla, valmistajan ilmoittaman suojaetäisyyden sisällä) käytetään vain A1 luokan rakennustarvikkeita (esim. höyrynsulku, kattolevytys, vesikate) tai kyseisen CE-merkityn savupiipun asennusohjeiden yhteyteen hyväksytysti voimassaolevien standardien mukaan testattuja tuotteita. </a:t>
            </a:r>
            <a:endParaRPr lang="fi-FI" baseline="0" dirty="0"/>
          </a:p>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B4A2A-B6C3-4423-87B3-B387B0B19062}" type="slidenum">
              <a:rPr kumimoji="0" lang="fi-FI" sz="900" b="0" i="0" u="none" strike="noStrike" kern="1200" cap="none" spc="0" normalizeH="0" baseline="0" noProof="0" smtClean="0">
                <a:ln>
                  <a:noFill/>
                </a:ln>
                <a:solidFill>
                  <a:srgbClr val="005CA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i-FI" sz="900" b="0" i="0" u="none" strike="noStrike" kern="1200" cap="none" spc="0" normalizeH="0" baseline="0" noProof="0">
              <a:ln>
                <a:noFill/>
              </a:ln>
              <a:solidFill>
                <a:srgbClr val="005CA8"/>
              </a:solidFill>
              <a:effectLst/>
              <a:uLnTx/>
              <a:uFillTx/>
              <a:latin typeface="Arial"/>
              <a:ea typeface="+mn-ea"/>
              <a:cs typeface="+mn-cs"/>
            </a:endParaRPr>
          </a:p>
        </p:txBody>
      </p:sp>
    </p:spTree>
    <p:extLst>
      <p:ext uri="{BB962C8B-B14F-4D97-AF65-F5344CB8AC3E}">
        <p14:creationId xmlns:p14="http://schemas.microsoft.com/office/powerpoint/2010/main" val="3179147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Ympäristöministeriön asetuksen mukaan "</a:t>
            </a:r>
            <a:r>
              <a:rPr lang="fi-FI" dirty="0" err="1"/>
              <a:t>Pääsuunnittelijan</a:t>
            </a:r>
            <a:r>
              <a:rPr lang="fi-FI" dirty="0"/>
              <a:t>, rakennesuunnittelijan ja erityissuunnittelijan on </a:t>
            </a:r>
            <a:r>
              <a:rPr lang="fi-FI" dirty="0" err="1"/>
              <a:t>tehtäviensa</a:t>
            </a:r>
            <a:r>
              <a:rPr lang="fi-FI" dirty="0"/>
              <a:t>̈ mukaisesti suunniteltava savupiippu </a:t>
            </a:r>
            <a:r>
              <a:rPr lang="fi-FI" dirty="0" err="1"/>
              <a:t>läpivienteineen</a:t>
            </a:r>
            <a:r>
              <a:rPr lang="fi-FI" dirty="0"/>
              <a:t>, sen perustus tai muu alusrakenne, kannatus ja pystysuoruus </a:t>
            </a:r>
            <a:r>
              <a:rPr lang="fi-FI" dirty="0" err="1"/>
              <a:t>seka</a:t>
            </a:r>
            <a:r>
              <a:rPr lang="fi-FI" dirty="0"/>
              <a:t>̈ puhdistusluukut ja yhdys- </a:t>
            </a:r>
            <a:r>
              <a:rPr lang="fi-FI" dirty="0" err="1"/>
              <a:t>seka</a:t>
            </a:r>
            <a:r>
              <a:rPr lang="fi-FI" dirty="0"/>
              <a:t>̈ liitinhormit ja </a:t>
            </a:r>
            <a:r>
              <a:rPr lang="fi-FI" dirty="0" err="1"/>
              <a:t>lisälaitteet</a:t>
            </a:r>
            <a:r>
              <a:rPr lang="fi-FI" dirty="0"/>
              <a:t> siten, </a:t>
            </a:r>
            <a:r>
              <a:rPr lang="fi-FI" dirty="0" err="1"/>
              <a:t>etta</a:t>
            </a:r>
            <a:r>
              <a:rPr lang="fi-FI" dirty="0"/>
              <a:t>̈ saavutetaan siihen liitetyn tulisijan toiminnan tarvitsema veto, rakenteellinen </a:t>
            </a:r>
            <a:r>
              <a:rPr lang="fi-FI" dirty="0" err="1"/>
              <a:t>kestävyys</a:t>
            </a:r>
            <a:r>
              <a:rPr lang="fi-FI" dirty="0"/>
              <a:t>, tiiveys ja </a:t>
            </a:r>
            <a:r>
              <a:rPr lang="fi-FI" dirty="0" err="1"/>
              <a:t>käyttöika</a:t>
            </a:r>
            <a:r>
              <a:rPr lang="fi-FI" dirty="0"/>
              <a:t>̈.” - eli jokaisesta kohteesta tulisi tehdä kohdekohtainen kuva, jossa on huomioitu myös tulisija ja siihen kytkettävä savupiippu. </a:t>
            </a:r>
          </a:p>
          <a:p>
            <a:endParaRPr lang="fi-FI" dirty="0"/>
          </a:p>
          <a:p>
            <a:r>
              <a:rPr lang="fi-FI" dirty="0"/>
              <a:t>Hormin ympärillä kaikkien materiaalien on oltava suojaetäisyyden verran A1-luokan palamatonta</a:t>
            </a:r>
            <a:r>
              <a:rPr lang="fi-FI" baseline="0" dirty="0"/>
              <a:t> materiaalia. Suojaetäisyys on 100 mm ellei hormivalmistaja ilmoita toisin suoritustasoilmoituksella (</a:t>
            </a:r>
            <a:r>
              <a:rPr lang="fi-FI" baseline="0" dirty="0" err="1"/>
              <a:t>DoP</a:t>
            </a:r>
            <a:r>
              <a:rPr lang="fi-FI" baseline="0" dirty="0"/>
              <a:t>). Uusiin savupiippuihin vaaditaan savupiippusuunnitelma rakennusluvassa. Korjauskohteissa voidaan noudattaa rakentamisajankohdan määräyksiä ympäröivissä rakenteissa. Uuden savuhormin asentaminen korjauskohteessa tehdään uusien asetusten mukaisesti. Savupiippua korjatessa on säädökset selvitettävä rakennusvalvonnasta.</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Ympäristöministeriön asetus savupiippujen rakenteista ja paloturvallisuudesta 745/2017</a:t>
            </a:r>
          </a:p>
          <a:p>
            <a:r>
              <a:rPr lang="fi-FI" sz="1200" b="0" i="0" u="none" strike="noStrike" kern="1200" baseline="0" dirty="0">
                <a:solidFill>
                  <a:schemeClr val="tx1"/>
                </a:solidFill>
                <a:latin typeface="+mn-lt"/>
                <a:ea typeface="+mn-ea"/>
                <a:cs typeface="+mn-cs"/>
              </a:rPr>
              <a:t>6 § </a:t>
            </a:r>
            <a:r>
              <a:rPr lang="fi-FI" sz="1200" b="0" i="1" u="none" strike="noStrike" kern="1200" baseline="0" dirty="0">
                <a:solidFill>
                  <a:schemeClr val="tx1"/>
                </a:solidFill>
                <a:latin typeface="+mn-lt"/>
                <a:ea typeface="+mn-ea"/>
                <a:cs typeface="+mn-cs"/>
              </a:rPr>
              <a:t>Paikalla muurattujen ja rakennettujen sekä muiden ei sarjavalmisteisten savupiippujen suojaetäisyydet ja läpiviennit </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Paikalla muuratun tai rakennetun tai muualla valmistetun ei sarjavalmisteisen savupiipun ja rakennusosan välissä on oltava vähintään 20 millimetrin liikuntaväli, joka on täytettävä tarkoitukseen sopivalla A1 luokan tarvikkeella. Liikuntavälin leveyttä määritettäessä on rakennesuunnittelussa otettava huomioon viereisten rakenteiden käyttötilan mukaiset muodonmuutokset suhteessa savupiippuun. Lämmöneristetyn seinän ja savupiipun väliin on jätettävä vähintään 50 millimetrin tuulettuva väli vaikka tarvittava suojaetäisyys tai lii-kuntaväli olisi pienempi. Muiden kuin A1 luokan tarvikkeista valmistettujen rakennusosien ja tarvikkeiden on oltava vähintään 100 millimetrin etäisyydellä savupiipun ulkopinnasta. Väli- tai yläpohjan tai seinän läpimenokohtaan sekä seinän liittymäkohtaan on asennettava vähintään 100 millimetriä paksu lämpöä eristävä kerros soveltuvaa A1 luokan tarviketta. Jos savupiipun muuratun seinämän paksuus on vähintään 230 millimetriä ja yhteen savuhormiin kytkettyihin tulisijoihin viety lämpöteho on yhteensä enintään 60 kilowattia, edellä mainittua 100 milli-metrin etäisyyttä ja A1 luokan tarvikkeesta tehtyä lämpöä eristävää kerrosta ei tarvita. Lämmöneristeen on läpiviennin kohdalla oltava A1 luokan tarviketta ja sen paksuus 200 millimetrin leveydeltä enintään 200 millimetriä, jos muunlaisen ratkaisun kelpoisuutta ei osoiteta koetuloksilla tai laskentamenetelmällä, joka on verifioitu kokeiden perusteella. Leveys on mitattava toisen momentin mukaisen lämmöneristeen ulkopinnasta. Alueen on oltava roskilta ja muulta palavalta irtonaiselta materiaalilta suojattu. Ei sarjavalmisteisen metallisen tai käyttötarkoitukseen kelpoisesta A1 luokan tarvikkeesta rakennettavan savupiipun suunnitteluun sovelletaan lisäksi 4 ja 5 §:</a:t>
            </a:r>
            <a:r>
              <a:rPr lang="fi-FI" sz="1200" b="0" i="0" u="none" strike="noStrike" kern="1200" baseline="0" dirty="0" err="1">
                <a:solidFill>
                  <a:schemeClr val="tx1"/>
                </a:solidFill>
                <a:latin typeface="+mn-lt"/>
                <a:ea typeface="+mn-ea"/>
                <a:cs typeface="+mn-cs"/>
              </a:rPr>
              <a:t>ää</a:t>
            </a:r>
            <a:r>
              <a:rPr lang="fi-FI" sz="1200" b="0" i="0" u="none" strike="noStrike" kern="1200" baseline="0" dirty="0">
                <a:solidFill>
                  <a:schemeClr val="tx1"/>
                </a:solidFill>
                <a:latin typeface="+mn-lt"/>
                <a:ea typeface="+mn-ea"/>
                <a:cs typeface="+mn-cs"/>
              </a:rPr>
              <a:t>.</a:t>
            </a:r>
          </a:p>
          <a:p>
            <a:endParaRPr lang="fi-FI" sz="1200" b="0" i="0" u="none" strike="noStrike" kern="1200" baseline="0" dirty="0">
              <a:solidFill>
                <a:schemeClr val="tx1"/>
              </a:solidFill>
              <a:latin typeface="+mn-lt"/>
              <a:ea typeface="+mn-ea"/>
              <a:cs typeface="+mn-cs"/>
            </a:endParaRPr>
          </a:p>
          <a:p>
            <a:r>
              <a:rPr lang="fi-FI" dirty="0"/>
              <a:t>Tiiliteollisuus: Tiilipiipun yläpohjarakenteen läpivienti – puuristikko</a:t>
            </a:r>
          </a:p>
          <a:p>
            <a:r>
              <a:rPr lang="fi-FI" dirty="0"/>
              <a:t>Tiilipiipun yläpohjarakenteen läpivientikohdassa voidaan poiketa asetuksen 745/2017 6 §:n läpivientiratkaisusta, kun läpivientikohtaan asennetaan 120 mm paksuinen (20+50+50mm) A1-luokan läpiviennin palosuojaeriste, jonka korkeus on vähintään 100 mm korkeampi kuin yläpohjan lämmön eristeen, kuten esimerkiksi puhallusvillan, korkeus. Palosuojaeristeeksi käyvät mm. PAROC FPS 17 palosuojaeristelevy ja Saint-Gobain </a:t>
            </a:r>
            <a:r>
              <a:rPr lang="fi-FI" dirty="0" err="1"/>
              <a:t>FireProtect</a:t>
            </a:r>
            <a:r>
              <a:rPr lang="fi-FI" dirty="0"/>
              <a:t> 150 -palosuojaeristelevy. Muiden vastaavanlaisten tuotteiden soveltuvuus läpiviennin palosuojaeristeeksi tulee osoittaa testaamalla tai laskentamenetelmällä, joka on verifioitu kokeiden perusteella. </a:t>
            </a:r>
          </a:p>
          <a:p>
            <a:r>
              <a:rPr lang="fi-FI" dirty="0"/>
              <a:t>Jos savupiipun muuratun seinämän paksuus on vähintään 230 millimetriä ja yhteen savuhormiin kytkettyihin tulisijoihin viety lämpöteho on yhteensä enintään 60 kilowattia, edellä mainittua 100 millimetrin etäisyyttä ja A1-luokan tarvikkeesta tehtyä lämpöä eristävää kerrosta ei tarvita.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B4A2A-B6C3-4423-87B3-B387B0B19062}" type="slidenum">
              <a:rPr kumimoji="0" lang="fi-FI" sz="900" b="0" i="0" u="none" strike="noStrike" kern="1200" cap="none" spc="0" normalizeH="0" baseline="0" noProof="0" smtClean="0">
                <a:ln>
                  <a:noFill/>
                </a:ln>
                <a:solidFill>
                  <a:srgbClr val="005CA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i-FI" sz="900" b="0" i="0" u="none" strike="noStrike" kern="1200" cap="none" spc="0" normalizeH="0" baseline="0" noProof="0">
              <a:ln>
                <a:noFill/>
              </a:ln>
              <a:solidFill>
                <a:srgbClr val="005CA8"/>
              </a:solidFill>
              <a:effectLst/>
              <a:uLnTx/>
              <a:uFillTx/>
              <a:latin typeface="Arial"/>
              <a:ea typeface="+mn-ea"/>
              <a:cs typeface="+mn-cs"/>
            </a:endParaRPr>
          </a:p>
        </p:txBody>
      </p:sp>
    </p:spTree>
    <p:extLst>
      <p:ext uri="{BB962C8B-B14F-4D97-AF65-F5344CB8AC3E}">
        <p14:creationId xmlns:p14="http://schemas.microsoft.com/office/powerpoint/2010/main" val="3138139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a:t>Savuhormin läpivienti puuyläpohjasta, kun rungon painumavara otetaan huomioon.</a:t>
            </a:r>
          </a:p>
          <a:p>
            <a:pPr lvl="0"/>
            <a:r>
              <a:rPr lang="fi-FI"/>
              <a:t>Yläpohjan höyrynsulkuna on höyrynsulkukalvo tai solumuovieristyslevy. Dian ratkaisua</a:t>
            </a:r>
            <a:r>
              <a:rPr lang="fi-FI" baseline="0"/>
              <a:t> voidaan soveltaa vain korjausrakentamisessa. Uusi savupiippuasetus estää ratkaisun käytön uudisrakentamisessa.</a:t>
            </a:r>
            <a:endParaRPr lang="fi-FI"/>
          </a:p>
          <a:p>
            <a:pPr lvl="0"/>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b="1"/>
              <a:t>Ympäristöministeriön asetus savupiippujen rakenteista ja paloturvallisuudesta 745/2017</a:t>
            </a:r>
          </a:p>
          <a:p>
            <a:r>
              <a:rPr lang="fi-FI" sz="1200" b="0" i="0" u="none" strike="noStrike" kern="1200" baseline="0">
                <a:solidFill>
                  <a:schemeClr val="tx1"/>
                </a:solidFill>
                <a:latin typeface="+mn-lt"/>
                <a:ea typeface="+mn-ea"/>
                <a:cs typeface="+mn-cs"/>
              </a:rPr>
              <a:t>6 § </a:t>
            </a:r>
            <a:r>
              <a:rPr lang="fi-FI" sz="1200" b="0" i="1" u="none" strike="noStrike" kern="1200" baseline="0">
                <a:solidFill>
                  <a:schemeClr val="tx1"/>
                </a:solidFill>
                <a:latin typeface="+mn-lt"/>
                <a:ea typeface="+mn-ea"/>
                <a:cs typeface="+mn-cs"/>
              </a:rPr>
              <a:t>Paikalla muurattujen ja rakennettujen sekä muiden ei sarjavalmisteisten savupiippujen suojaetäisyydet ja läpiviennit </a:t>
            </a:r>
          </a:p>
          <a:p>
            <a:endParaRPr lang="fi-FI" sz="1200" b="0" i="0" u="none" strike="noStrike" kern="1200" baseline="0">
              <a:solidFill>
                <a:schemeClr val="tx1"/>
              </a:solidFill>
              <a:latin typeface="+mn-lt"/>
              <a:ea typeface="+mn-ea"/>
              <a:cs typeface="+mn-cs"/>
            </a:endParaRPr>
          </a:p>
          <a:p>
            <a:r>
              <a:rPr lang="fi-FI" sz="1200" b="0" i="0" u="none" strike="noStrike" kern="1200" baseline="0">
                <a:solidFill>
                  <a:schemeClr val="tx1"/>
                </a:solidFill>
                <a:latin typeface="+mn-lt"/>
                <a:ea typeface="+mn-ea"/>
                <a:cs typeface="+mn-cs"/>
              </a:rPr>
              <a:t>Paikalla muuratun tai rakennetun tai muualla valmistetun ei sarjavalmisteisen savupiipun ja rakennusosan välissä on oltava vähintään 20 millimetrin liikuntaväli, joka on täytettävä tarkoitukseen sopivalla A1 luokan tarvikkeella. Liikuntavälin leveyttä määritettäessä on rakennesuunnittelussa otettava huomioon viereisten rakenteiden käyttötilan mukaiset muodonmuutokset suhteessa savupiippuun. Lämmöneristetyn seinän ja savupiipun väliin on jätettävä vähintään 50 millimetrin tuulettuva väli vaikka tarvittava suojaetäisyys tai lii-kuntaväli olisi pienempi. Muiden kuin A1 luokan tarvikkeista valmistettujen rakennusosien ja tarvikkeiden on oltava vähintään 100 millimetrin etäisyydellä savupiipun ulkopinnasta. Väli- tai yläpohjan tai seinän läpimenokohtaan sekä seinän liittymäkohtaan on asennettava vähintään 100 millimetriä paksu lämpöä eristävä kerros soveltuvaa A1 luokan tarviketta. Jos savupiipun muuratun seinämän paksuus on vähintään 230 millimetriä ja yhteen savuhormiin kytkettyihin tulisijoihin viety lämpöteho on yhteensä enintään 60 kilowattia, edellä mainittua 100 milli-metrin etäisyyttä ja A1 luokan tarvikkeesta tehtyä lämpöä eristävää kerrosta ei tarvita. Lämmöneristeen on läpiviennin kohdalla oltava A1 luokan tarviketta ja sen paksuus 200 millimetrin leveydeltä enintään 200 millimetriä, jos muunlaisen ratkaisun kelpoisuutta ei osoiteta koetuloksilla tai laskentamenetelmällä, joka on verifioitu kokeiden perusteella. Leveys on mitattava toisen momentin mukaisen lämmöneristeen ulkopinnasta. Alueen on oltava roskilta ja muulta palavalta irtonaiselta materiaalilta suojattu. Ei sarjavalmisteisen metallisen tai käyttötarkoitukseen kelpoisesta A1 luokan tarvikkeesta rakennettavan savupiipun suunnitteluun sovelletaan lisäksi 4 ja 5 §:</a:t>
            </a:r>
            <a:r>
              <a:rPr lang="fi-FI" sz="1200" b="0" i="0" u="none" strike="noStrike" kern="1200" baseline="0" err="1">
                <a:solidFill>
                  <a:schemeClr val="tx1"/>
                </a:solidFill>
                <a:latin typeface="+mn-lt"/>
                <a:ea typeface="+mn-ea"/>
                <a:cs typeface="+mn-cs"/>
              </a:rPr>
              <a:t>ää</a:t>
            </a:r>
            <a:r>
              <a:rPr lang="fi-FI" sz="1200" b="0" i="0" u="none" strike="noStrike" kern="1200" baseline="0">
                <a:solidFill>
                  <a:schemeClr val="tx1"/>
                </a:solidFill>
                <a:latin typeface="+mn-lt"/>
                <a:ea typeface="+mn-ea"/>
                <a:cs typeface="+mn-cs"/>
              </a:rPr>
              <a:t>.</a:t>
            </a:r>
            <a:endParaRPr lang="fi-FI"/>
          </a:p>
          <a:p>
            <a:pPr lvl="0"/>
            <a:endParaRPr lang="fi-FI"/>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39</a:t>
            </a:fld>
            <a:endParaRPr lang="fi-FI"/>
          </a:p>
        </p:txBody>
      </p:sp>
    </p:spTree>
    <p:extLst>
      <p:ext uri="{BB962C8B-B14F-4D97-AF65-F5344CB8AC3E}">
        <p14:creationId xmlns:p14="http://schemas.microsoft.com/office/powerpoint/2010/main" val="131983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4</a:t>
            </a:fld>
            <a:endParaRPr lang="fi-FI"/>
          </a:p>
        </p:txBody>
      </p:sp>
    </p:spTree>
    <p:extLst>
      <p:ext uri="{BB962C8B-B14F-4D97-AF65-F5344CB8AC3E}">
        <p14:creationId xmlns:p14="http://schemas.microsoft.com/office/powerpoint/2010/main" val="1330596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40</a:t>
            </a:fld>
            <a:endParaRPr lang="fi-FI"/>
          </a:p>
        </p:txBody>
      </p:sp>
    </p:spTree>
    <p:extLst>
      <p:ext uri="{BB962C8B-B14F-4D97-AF65-F5344CB8AC3E}">
        <p14:creationId xmlns:p14="http://schemas.microsoft.com/office/powerpoint/2010/main" val="771231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41</a:t>
            </a:fld>
            <a:endParaRPr lang="fi-FI"/>
          </a:p>
        </p:txBody>
      </p:sp>
    </p:spTree>
    <p:extLst>
      <p:ext uri="{BB962C8B-B14F-4D97-AF65-F5344CB8AC3E}">
        <p14:creationId xmlns:p14="http://schemas.microsoft.com/office/powerpoint/2010/main" val="1034019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a:p>
        </p:txBody>
      </p:sp>
      <p:sp>
        <p:nvSpPr>
          <p:cNvPr id="4" name="Dian numeron paikkamerkki 3"/>
          <p:cNvSpPr>
            <a:spLocks noGrp="1"/>
          </p:cNvSpPr>
          <p:nvPr>
            <p:ph type="sldNum" sz="quarter" idx="10"/>
          </p:nvPr>
        </p:nvSpPr>
        <p:spPr/>
        <p:txBody>
          <a:bodyPr/>
          <a:lstStyle/>
          <a:p>
            <a:fld id="{364B4A2A-B6C3-4423-87B3-B387B0B19062}" type="slidenum">
              <a:rPr lang="fi-FI" smtClean="0"/>
              <a:pPr/>
              <a:t>42</a:t>
            </a:fld>
            <a:endParaRPr lang="fi-FI"/>
          </a:p>
        </p:txBody>
      </p:sp>
    </p:spTree>
    <p:extLst>
      <p:ext uri="{BB962C8B-B14F-4D97-AF65-F5344CB8AC3E}">
        <p14:creationId xmlns:p14="http://schemas.microsoft.com/office/powerpoint/2010/main" val="2692578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Taloon.com:</a:t>
            </a:r>
            <a:r>
              <a:rPr lang="fi-FI" baseline="0"/>
              <a:t> </a:t>
            </a:r>
            <a:r>
              <a:rPr lang="fi-FI"/>
              <a:t>Eri materiaalien </a:t>
            </a:r>
            <a:r>
              <a:rPr lang="el-GR"/>
              <a:t>λ-</a:t>
            </a:r>
            <a:r>
              <a:rPr lang="fi-FI"/>
              <a:t>arvoja, yksikkö on [W / m K]: Tyhjiöeriste </a:t>
            </a:r>
            <a:r>
              <a:rPr lang="fi-FI" err="1"/>
              <a:t>Vacuspeed</a:t>
            </a:r>
            <a:r>
              <a:rPr lang="fi-FI"/>
              <a:t>, 0,008</a:t>
            </a:r>
          </a:p>
          <a:p>
            <a:r>
              <a:rPr lang="fi-FI"/>
              <a:t>Polyuretaani - tyhjiö </a:t>
            </a:r>
            <a:r>
              <a:rPr lang="fi-FI" err="1"/>
              <a:t>hybrid</a:t>
            </a:r>
            <a:r>
              <a:rPr lang="fi-FI"/>
              <a:t>, 0,007-0,016</a:t>
            </a:r>
          </a:p>
          <a:p>
            <a:r>
              <a:rPr lang="fi-FI" err="1"/>
              <a:t>Aerogeeli</a:t>
            </a:r>
            <a:r>
              <a:rPr lang="fi-FI"/>
              <a:t> 0,014</a:t>
            </a:r>
          </a:p>
          <a:p>
            <a:r>
              <a:rPr lang="fi-FI"/>
              <a:t>Polyuretaanilevy (PIR) 0,023</a:t>
            </a:r>
          </a:p>
          <a:p>
            <a:r>
              <a:rPr lang="fi-FI"/>
              <a:t>Liikkumaton ilma 0,025</a:t>
            </a:r>
          </a:p>
          <a:p>
            <a:r>
              <a:rPr lang="fi-FI"/>
              <a:t>Lasivilla 0,032</a:t>
            </a:r>
          </a:p>
          <a:p>
            <a:r>
              <a:rPr lang="fi-FI"/>
              <a:t>Kivivilla 0,033, puhallettuna kotelossa 0,038, vapaassa tilassa 0,041</a:t>
            </a:r>
          </a:p>
          <a:p>
            <a:r>
              <a:rPr lang="fi-FI"/>
              <a:t>EPS "Styrox" 0,036-38</a:t>
            </a:r>
          </a:p>
          <a:p>
            <a:r>
              <a:rPr lang="fi-FI"/>
              <a:t>XPS "</a:t>
            </a:r>
            <a:r>
              <a:rPr lang="fi-FI" err="1"/>
              <a:t>Finnfoam</a:t>
            </a:r>
            <a:r>
              <a:rPr lang="fi-FI"/>
              <a:t>" 0,037</a:t>
            </a:r>
          </a:p>
          <a:p>
            <a:r>
              <a:rPr lang="fi-FI"/>
              <a:t>Ekovilla 0,040, levynä 0,039</a:t>
            </a:r>
          </a:p>
          <a:p>
            <a:r>
              <a:rPr lang="fi-FI"/>
              <a:t>Puu 0,14-0,22 syiden vastaan - suuntaan</a:t>
            </a:r>
          </a:p>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44</a:t>
            </a:fld>
            <a:endParaRPr lang="fi-FI"/>
          </a:p>
        </p:txBody>
      </p:sp>
    </p:spTree>
    <p:extLst>
      <p:ext uri="{BB962C8B-B14F-4D97-AF65-F5344CB8AC3E}">
        <p14:creationId xmlns:p14="http://schemas.microsoft.com/office/powerpoint/2010/main" val="3001572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47</a:t>
            </a:fld>
            <a:endParaRPr lang="fi-FI"/>
          </a:p>
        </p:txBody>
      </p:sp>
    </p:spTree>
    <p:extLst>
      <p:ext uri="{BB962C8B-B14F-4D97-AF65-F5344CB8AC3E}">
        <p14:creationId xmlns:p14="http://schemas.microsoft.com/office/powerpoint/2010/main" val="532824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i-FI" sz="1200" kern="1200" dirty="0">
              <a:solidFill>
                <a:schemeClr val="tx1"/>
              </a:solidFill>
              <a:effectLst/>
              <a:latin typeface="+mn-lt"/>
              <a:ea typeface="+mn-ea"/>
              <a:cs typeface="+mn-cs"/>
            </a:endParaRPr>
          </a:p>
          <a:p>
            <a:pPr lvl="0"/>
            <a:endParaRPr lang="fi-FI" sz="1200" kern="1200" dirty="0">
              <a:solidFill>
                <a:schemeClr val="tx1"/>
              </a:solidFill>
              <a:effectLst/>
              <a:latin typeface="+mn-lt"/>
              <a:ea typeface="+mn-ea"/>
              <a:cs typeface="+mn-cs"/>
            </a:endParaRPr>
          </a:p>
          <a:p>
            <a:pPr lvl="0"/>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52</a:t>
            </a:fld>
            <a:endParaRPr lang="fi-FI"/>
          </a:p>
        </p:txBody>
      </p:sp>
    </p:spTree>
    <p:extLst>
      <p:ext uri="{BB962C8B-B14F-4D97-AF65-F5344CB8AC3E}">
        <p14:creationId xmlns:p14="http://schemas.microsoft.com/office/powerpoint/2010/main" val="3660706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53</a:t>
            </a:fld>
            <a:endParaRPr lang="fi-FI"/>
          </a:p>
        </p:txBody>
      </p:sp>
    </p:spTree>
    <p:extLst>
      <p:ext uri="{BB962C8B-B14F-4D97-AF65-F5344CB8AC3E}">
        <p14:creationId xmlns:p14="http://schemas.microsoft.com/office/powerpoint/2010/main" val="686218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54</a:t>
            </a:fld>
            <a:endParaRPr lang="fi-FI"/>
          </a:p>
        </p:txBody>
      </p:sp>
    </p:spTree>
    <p:extLst>
      <p:ext uri="{BB962C8B-B14F-4D97-AF65-F5344CB8AC3E}">
        <p14:creationId xmlns:p14="http://schemas.microsoft.com/office/powerpoint/2010/main" val="1012202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55</a:t>
            </a:fld>
            <a:endParaRPr lang="fi-FI"/>
          </a:p>
        </p:txBody>
      </p:sp>
    </p:spTree>
    <p:extLst>
      <p:ext uri="{BB962C8B-B14F-4D97-AF65-F5344CB8AC3E}">
        <p14:creationId xmlns:p14="http://schemas.microsoft.com/office/powerpoint/2010/main" val="106396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6</a:t>
            </a:fld>
            <a:endParaRPr lang="fi-FI"/>
          </a:p>
        </p:txBody>
      </p:sp>
    </p:spTree>
    <p:extLst>
      <p:ext uri="{BB962C8B-B14F-4D97-AF65-F5344CB8AC3E}">
        <p14:creationId xmlns:p14="http://schemas.microsoft.com/office/powerpoint/2010/main" val="184961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7</a:t>
            </a:fld>
            <a:endParaRPr lang="fi-FI"/>
          </a:p>
        </p:txBody>
      </p:sp>
    </p:spTree>
    <p:extLst>
      <p:ext uri="{BB962C8B-B14F-4D97-AF65-F5344CB8AC3E}">
        <p14:creationId xmlns:p14="http://schemas.microsoft.com/office/powerpoint/2010/main" val="392326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Yläkuvassa eriste ei liene tiiviisti kiinni taustassa</a:t>
            </a:r>
          </a:p>
          <a:p>
            <a:r>
              <a:rPr lang="fi-FI"/>
              <a:t>Alakuvassa mineraalivillan asennusta muovieristeen ulkopuolelle</a:t>
            </a:r>
          </a:p>
        </p:txBody>
      </p:sp>
      <p:sp>
        <p:nvSpPr>
          <p:cNvPr id="4" name="Dian numeron paikkamerkki 3"/>
          <p:cNvSpPr>
            <a:spLocks noGrp="1"/>
          </p:cNvSpPr>
          <p:nvPr>
            <p:ph type="sldNum" sz="quarter" idx="5"/>
          </p:nvPr>
        </p:nvSpPr>
        <p:spPr/>
        <p:txBody>
          <a:bodyPr/>
          <a:lstStyle/>
          <a:p>
            <a:fld id="{364B4A2A-B6C3-4423-87B3-B387B0B19062}" type="slidenum">
              <a:rPr lang="fi-FI" smtClean="0"/>
              <a:pPr/>
              <a:t>8</a:t>
            </a:fld>
            <a:endParaRPr lang="fi-FI"/>
          </a:p>
        </p:txBody>
      </p:sp>
    </p:spTree>
    <p:extLst>
      <p:ext uri="{BB962C8B-B14F-4D97-AF65-F5344CB8AC3E}">
        <p14:creationId xmlns:p14="http://schemas.microsoft.com/office/powerpoint/2010/main" val="317783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fi-FI"/>
          </a:p>
        </p:txBody>
      </p:sp>
    </p:spTree>
    <p:extLst>
      <p:ext uri="{BB962C8B-B14F-4D97-AF65-F5344CB8AC3E}">
        <p14:creationId xmlns:p14="http://schemas.microsoft.com/office/powerpoint/2010/main" val="312352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11</a:t>
            </a:fld>
            <a:endParaRPr lang="fi-FI"/>
          </a:p>
        </p:txBody>
      </p:sp>
    </p:spTree>
    <p:extLst>
      <p:ext uri="{BB962C8B-B14F-4D97-AF65-F5344CB8AC3E}">
        <p14:creationId xmlns:p14="http://schemas.microsoft.com/office/powerpoint/2010/main" val="191000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12</a:t>
            </a:fld>
            <a:endParaRPr lang="fi-FI"/>
          </a:p>
        </p:txBody>
      </p:sp>
    </p:spTree>
    <p:extLst>
      <p:ext uri="{BB962C8B-B14F-4D97-AF65-F5344CB8AC3E}">
        <p14:creationId xmlns:p14="http://schemas.microsoft.com/office/powerpoint/2010/main" val="1403470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finland.buildupskills.eu/" TargetMode="External"/><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finland.buildupskills.eu/" TargetMode="External"/><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53332" y="6165304"/>
            <a:ext cx="2622356" cy="504000"/>
          </a:xfrm>
          <a:prstGeom prst="rect">
            <a:avLst/>
          </a:prstGeom>
        </p:spPr>
      </p:pic>
      <p:sp>
        <p:nvSpPr>
          <p:cNvPr id="2" name="Title 1"/>
          <p:cNvSpPr>
            <a:spLocks noGrp="1"/>
          </p:cNvSpPr>
          <p:nvPr>
            <p:ph type="ctrTitle"/>
          </p:nvPr>
        </p:nvSpPr>
        <p:spPr>
          <a:xfrm>
            <a:off x="468313" y="3573016"/>
            <a:ext cx="8207375" cy="1656184"/>
          </a:xfrm>
        </p:spPr>
        <p:txBody>
          <a:bodyPr/>
          <a:lstStyle>
            <a:lvl1pPr algn="ctr">
              <a:defRPr/>
            </a:lvl1pPr>
          </a:lstStyle>
          <a:p>
            <a:r>
              <a:rPr lang="fi-FI"/>
              <a:t>Muokkaa ots. perustyyl. napsautt.</a:t>
            </a:r>
          </a:p>
        </p:txBody>
      </p:sp>
    </p:spTree>
    <p:extLst>
      <p:ext uri="{BB962C8B-B14F-4D97-AF65-F5344CB8AC3E}">
        <p14:creationId xmlns:p14="http://schemas.microsoft.com/office/powerpoint/2010/main" val="293535720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fi-FI"/>
              <a:t>Muokkaa ots. perustyyl. napsautt.</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Tree>
    <p:extLst>
      <p:ext uri="{BB962C8B-B14F-4D97-AF65-F5344CB8AC3E}">
        <p14:creationId xmlns:p14="http://schemas.microsoft.com/office/powerpoint/2010/main" val="30377160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9" name="Sisällön paikkamerkki 8"/>
          <p:cNvSpPr>
            <a:spLocks noGrp="1"/>
          </p:cNvSpPr>
          <p:nvPr>
            <p:ph sz="quarter" idx="11"/>
          </p:nvPr>
        </p:nvSpPr>
        <p:spPr>
          <a:xfrm>
            <a:off x="900114" y="1484784"/>
            <a:ext cx="3707221" cy="44524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p:cNvSpPr>
            <a:spLocks noGrp="1"/>
          </p:cNvSpPr>
          <p:nvPr>
            <p:ph sz="quarter" idx="12"/>
          </p:nvPr>
        </p:nvSpPr>
        <p:spPr>
          <a:xfrm>
            <a:off x="5003801" y="1484784"/>
            <a:ext cx="3708808" cy="44524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37742812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08359749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949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79364895"/>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1610970237"/>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264523433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4156929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975468573"/>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94741895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Content Placeholder 2"/>
          <p:cNvSpPr>
            <a:spLocks noGrp="1"/>
          </p:cNvSpPr>
          <p:nvPr>
            <p:ph idx="1"/>
          </p:nvPr>
        </p:nvSpPr>
        <p:spPr>
          <a:xfrm>
            <a:off x="446088" y="1484784"/>
            <a:ext cx="8229600" cy="455831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75693212"/>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275842203"/>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109525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421454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713370636"/>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619267174"/>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
        <p:nvSpPr>
          <p:cNvPr id="11" name="TextBox 2">
            <a:hlinkClick r:id="rId2"/>
            <a:extLst>
              <a:ext uri="{FF2B5EF4-FFF2-40B4-BE49-F238E27FC236}">
                <a16:creationId xmlns:a16="http://schemas.microsoft.com/office/drawing/2014/main" id="{6B09D904-05CC-4680-A9DF-5FF7CBD4B3CF}"/>
              </a:ext>
            </a:extLst>
          </p:cNvPr>
          <p:cNvSpPr txBox="1"/>
          <p:nvPr userDrawn="1"/>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2" name="TextBox 9">
            <a:hlinkClick r:id="rId3"/>
            <a:extLst>
              <a:ext uri="{FF2B5EF4-FFF2-40B4-BE49-F238E27FC236}">
                <a16:creationId xmlns:a16="http://schemas.microsoft.com/office/drawing/2014/main" id="{D0C9C19C-9D7A-4A0D-A712-EAA34BAD2646}"/>
              </a:ext>
            </a:extLst>
          </p:cNvPr>
          <p:cNvSpPr txBox="1"/>
          <p:nvPr userDrawn="1"/>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Tree>
    <p:extLst>
      <p:ext uri="{BB962C8B-B14F-4D97-AF65-F5344CB8AC3E}">
        <p14:creationId xmlns:p14="http://schemas.microsoft.com/office/powerpoint/2010/main" val="338061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375189242"/>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565539218"/>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fi-FI"/>
              <a:t>Muokkaa ots. perustyyl. napsautt.</a:t>
            </a:r>
          </a:p>
        </p:txBody>
      </p:sp>
    </p:spTree>
    <p:extLst>
      <p:ext uri="{BB962C8B-B14F-4D97-AF65-F5344CB8AC3E}">
        <p14:creationId xmlns:p14="http://schemas.microsoft.com/office/powerpoint/2010/main" val="1498086513"/>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75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fi-FI"/>
              <a:t>Muokkaa ots. perustyyl. napsautt.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38196844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Content Placeholder 2"/>
          <p:cNvSpPr>
            <a:spLocks noGrp="1"/>
          </p:cNvSpPr>
          <p:nvPr>
            <p:ph sz="half" idx="1"/>
          </p:nvPr>
        </p:nvSpPr>
        <p:spPr>
          <a:xfrm>
            <a:off x="457200" y="1484784"/>
            <a:ext cx="4038600"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p:nvPr>
        </p:nvSpPr>
        <p:spPr>
          <a:xfrm>
            <a:off x="4648200" y="1484784"/>
            <a:ext cx="4038600"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34277579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4" name="Content Placeholder 3"/>
          <p:cNvSpPr>
            <a:spLocks noGrp="1"/>
          </p:cNvSpPr>
          <p:nvPr>
            <p:ph sz="half" idx="2"/>
          </p:nvPr>
        </p:nvSpPr>
        <p:spPr>
          <a:xfrm>
            <a:off x="457200" y="1412776"/>
            <a:ext cx="8218488" cy="4608512"/>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4456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4" name="Content Placeholder 3"/>
          <p:cNvSpPr>
            <a:spLocks noGrp="1"/>
          </p:cNvSpPr>
          <p:nvPr>
            <p:ph sz="half" idx="2"/>
          </p:nvPr>
        </p:nvSpPr>
        <p:spPr>
          <a:xfrm>
            <a:off x="5580112" y="1484785"/>
            <a:ext cx="31066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icture Placeholder 8"/>
          <p:cNvSpPr>
            <a:spLocks noGrp="1"/>
          </p:cNvSpPr>
          <p:nvPr>
            <p:ph type="pic" sz="quarter" idx="13"/>
          </p:nvPr>
        </p:nvSpPr>
        <p:spPr>
          <a:xfrm>
            <a:off x="468313" y="1484784"/>
            <a:ext cx="4895775" cy="4608512"/>
          </a:xfrm>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92359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9228224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48791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4" name="Content Placeholder 3"/>
          <p:cNvSpPr>
            <a:spLocks noGrp="1"/>
          </p:cNvSpPr>
          <p:nvPr>
            <p:ph sz="half" idx="2"/>
          </p:nvPr>
        </p:nvSpPr>
        <p:spPr>
          <a:xfrm>
            <a:off x="457200" y="1475493"/>
            <a:ext cx="8218488" cy="3537684"/>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1" name="TextBox 2">
            <a:hlinkClick r:id="rId2"/>
            <a:extLst>
              <a:ext uri="{FF2B5EF4-FFF2-40B4-BE49-F238E27FC236}">
                <a16:creationId xmlns:a16="http://schemas.microsoft.com/office/drawing/2014/main" id="{91CF3048-007B-4435-9CC7-CD2158DF5132}"/>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2" name="TextBox 9">
            <a:hlinkClick r:id="rId3"/>
            <a:extLst>
              <a:ext uri="{FF2B5EF4-FFF2-40B4-BE49-F238E27FC236}">
                <a16:creationId xmlns:a16="http://schemas.microsoft.com/office/drawing/2014/main" id="{9A48CA6F-E840-495E-87E6-BE9CE3842D94}"/>
              </a:ext>
            </a:extLst>
          </p:cNvPr>
          <p:cNvSpPr txBox="1"/>
          <p:nvPr/>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
        <p:nvSpPr>
          <p:cNvPr id="13" name="TextBox 2">
            <a:hlinkClick r:id="rId2"/>
            <a:extLst>
              <a:ext uri="{FF2B5EF4-FFF2-40B4-BE49-F238E27FC236}">
                <a16:creationId xmlns:a16="http://schemas.microsoft.com/office/drawing/2014/main" id="{7A80BE35-8F4E-463F-8C81-C85954B1CACA}"/>
              </a:ext>
            </a:extLst>
          </p:cNvPr>
          <p:cNvSpPr txBox="1"/>
          <p:nvPr userDrawn="1"/>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5" name="TextBox 9">
            <a:hlinkClick r:id="rId3"/>
            <a:extLst>
              <a:ext uri="{FF2B5EF4-FFF2-40B4-BE49-F238E27FC236}">
                <a16:creationId xmlns:a16="http://schemas.microsoft.com/office/drawing/2014/main" id="{AAE5C8C1-91BA-414E-BAF6-1C51E54792DC}"/>
              </a:ext>
            </a:extLst>
          </p:cNvPr>
          <p:cNvSpPr txBox="1"/>
          <p:nvPr userDrawn="1"/>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Tree>
    <p:extLst>
      <p:ext uri="{BB962C8B-B14F-4D97-AF65-F5344CB8AC3E}">
        <p14:creationId xmlns:p14="http://schemas.microsoft.com/office/powerpoint/2010/main" val="3167800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588963"/>
          </a:xfrm>
          <a:prstGeom prst="rect">
            <a:avLst/>
          </a:prstGeom>
        </p:spPr>
        <p:txBody>
          <a:bodyPr vert="horz" lIns="0" tIns="0" rIns="0" bIns="0" rtlCol="0" anchor="t" anchorCtr="0">
            <a:normAutofit/>
          </a:bodyPr>
          <a:lstStyle/>
          <a:p>
            <a:r>
              <a:rPr lang="fi-FI"/>
              <a:t>Muokkaa ots. perustyyl. napsautt.</a:t>
            </a:r>
          </a:p>
        </p:txBody>
      </p:sp>
      <p:sp>
        <p:nvSpPr>
          <p:cNvPr id="3" name="Text Placeholder 2"/>
          <p:cNvSpPr>
            <a:spLocks noGrp="1"/>
          </p:cNvSpPr>
          <p:nvPr>
            <p:ph type="body" idx="1"/>
          </p:nvPr>
        </p:nvSpPr>
        <p:spPr>
          <a:xfrm>
            <a:off x="446088" y="1292774"/>
            <a:ext cx="8229600" cy="4750328"/>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15" name="Picture 14"/>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053332" y="6165304"/>
            <a:ext cx="2622356" cy="504000"/>
          </a:xfrm>
          <a:prstGeom prst="rect">
            <a:avLst/>
          </a:prstGeom>
        </p:spPr>
      </p:pic>
      <p:sp>
        <p:nvSpPr>
          <p:cNvPr id="16" name="Date Placeholder 3">
            <a:extLst>
              <a:ext uri="{FF2B5EF4-FFF2-40B4-BE49-F238E27FC236}">
                <a16:creationId xmlns:a16="http://schemas.microsoft.com/office/drawing/2014/main" id="{A247A69D-3DAD-4B54-A2C3-838B2D7DA526}"/>
              </a:ext>
            </a:extLst>
          </p:cNvPr>
          <p:cNvSpPr txBox="1">
            <a:spLocks/>
          </p:cNvSpPr>
          <p:nvPr userDrawn="1"/>
        </p:nvSpPr>
        <p:spPr>
          <a:xfrm>
            <a:off x="859681" y="6467741"/>
            <a:ext cx="635833" cy="144000"/>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a:t>2019</a:t>
            </a:r>
          </a:p>
        </p:txBody>
      </p:sp>
      <p:sp>
        <p:nvSpPr>
          <p:cNvPr id="17" name="Footer Placeholder 4">
            <a:extLst>
              <a:ext uri="{FF2B5EF4-FFF2-40B4-BE49-F238E27FC236}">
                <a16:creationId xmlns:a16="http://schemas.microsoft.com/office/drawing/2014/main" id="{2EC12B71-E811-4F46-A592-1490FFF1A6E1}"/>
              </a:ext>
            </a:extLst>
          </p:cNvPr>
          <p:cNvSpPr txBox="1">
            <a:spLocks/>
          </p:cNvSpPr>
          <p:nvPr userDrawn="1"/>
        </p:nvSpPr>
        <p:spPr>
          <a:xfrm>
            <a:off x="1595591" y="6468866"/>
            <a:ext cx="3672408" cy="142875"/>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a:t>Eristys- ja tiivistystyöt</a:t>
            </a:r>
          </a:p>
        </p:txBody>
      </p:sp>
      <p:sp>
        <p:nvSpPr>
          <p:cNvPr id="19" name="Slide Number Placeholder 5">
            <a:extLst>
              <a:ext uri="{FF2B5EF4-FFF2-40B4-BE49-F238E27FC236}">
                <a16:creationId xmlns:a16="http://schemas.microsoft.com/office/drawing/2014/main" id="{73595764-0CCE-4B4B-99C3-E0345B569708}"/>
              </a:ext>
            </a:extLst>
          </p:cNvPr>
          <p:cNvSpPr txBox="1">
            <a:spLocks/>
          </p:cNvSpPr>
          <p:nvPr userDrawn="1"/>
        </p:nvSpPr>
        <p:spPr>
          <a:xfrm>
            <a:off x="500411" y="6468444"/>
            <a:ext cx="359271" cy="143297"/>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z="1200" smtClean="0"/>
              <a:pPr/>
              <a:t>‹#›</a:t>
            </a:fld>
            <a:endParaRPr lang="fi-FI" sz="1200"/>
          </a:p>
        </p:txBody>
      </p:sp>
    </p:spTree>
    <p:extLst>
      <p:ext uri="{BB962C8B-B14F-4D97-AF65-F5344CB8AC3E}">
        <p14:creationId xmlns:p14="http://schemas.microsoft.com/office/powerpoint/2010/main" val="22608794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
        <p:nvSpPr>
          <p:cNvPr id="16" name="Date Placeholder 3">
            <a:extLst>
              <a:ext uri="{FF2B5EF4-FFF2-40B4-BE49-F238E27FC236}">
                <a16:creationId xmlns:a16="http://schemas.microsoft.com/office/drawing/2014/main" id="{CF565980-F6E6-4B4C-B5CF-10435360B80A}"/>
              </a:ext>
            </a:extLst>
          </p:cNvPr>
          <p:cNvSpPr txBox="1">
            <a:spLocks/>
          </p:cNvSpPr>
          <p:nvPr userDrawn="1"/>
        </p:nvSpPr>
        <p:spPr>
          <a:xfrm>
            <a:off x="859681" y="6467741"/>
            <a:ext cx="635833" cy="144000"/>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a:t>2019</a:t>
            </a:r>
          </a:p>
        </p:txBody>
      </p:sp>
      <p:sp>
        <p:nvSpPr>
          <p:cNvPr id="17" name="Footer Placeholder 4">
            <a:extLst>
              <a:ext uri="{FF2B5EF4-FFF2-40B4-BE49-F238E27FC236}">
                <a16:creationId xmlns:a16="http://schemas.microsoft.com/office/drawing/2014/main" id="{759CDDEA-0EAD-4573-B0A4-24D30A9F4343}"/>
              </a:ext>
            </a:extLst>
          </p:cNvPr>
          <p:cNvSpPr txBox="1">
            <a:spLocks/>
          </p:cNvSpPr>
          <p:nvPr userDrawn="1"/>
        </p:nvSpPr>
        <p:spPr>
          <a:xfrm>
            <a:off x="1595591" y="6468866"/>
            <a:ext cx="3672408" cy="142875"/>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a:t>Eristys- ja tiivistystyöt</a:t>
            </a:r>
          </a:p>
        </p:txBody>
      </p:sp>
      <p:sp>
        <p:nvSpPr>
          <p:cNvPr id="19" name="Slide Number Placeholder 5">
            <a:extLst>
              <a:ext uri="{FF2B5EF4-FFF2-40B4-BE49-F238E27FC236}">
                <a16:creationId xmlns:a16="http://schemas.microsoft.com/office/drawing/2014/main" id="{449110B2-B158-4C6C-8F80-E46609CD6057}"/>
              </a:ext>
            </a:extLst>
          </p:cNvPr>
          <p:cNvSpPr txBox="1">
            <a:spLocks/>
          </p:cNvSpPr>
          <p:nvPr userDrawn="1"/>
        </p:nvSpPr>
        <p:spPr>
          <a:xfrm>
            <a:off x="500411" y="6468444"/>
            <a:ext cx="359271" cy="143297"/>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z="1200" smtClean="0"/>
              <a:pPr/>
              <a:t>‹#›</a:t>
            </a:fld>
            <a:endParaRPr lang="fi-FI" sz="1200"/>
          </a:p>
        </p:txBody>
      </p:sp>
    </p:spTree>
    <p:extLst>
      <p:ext uri="{BB962C8B-B14F-4D97-AF65-F5344CB8AC3E}">
        <p14:creationId xmlns:p14="http://schemas.microsoft.com/office/powerpoint/2010/main" val="33794259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zgVX_YI9Kg" TargetMode="External"/><Relationship Id="rId2" Type="http://schemas.openxmlformats.org/officeDocument/2006/relationships/hyperlink" Target="https://www.youtube.com/watch?v=Q_jbq_BGH34" TargetMode="External"/><Relationship Id="rId1" Type="http://schemas.openxmlformats.org/officeDocument/2006/relationships/slideLayout" Target="../slideLayouts/slideLayout24.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58.jpe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69.wmf"/></Relationships>
</file>

<file path=ppt/slides/_rels/slide35.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18" Type="http://schemas.openxmlformats.org/officeDocument/2006/relationships/image" Target="../media/image85.svg"/><Relationship Id="rId3" Type="http://schemas.openxmlformats.org/officeDocument/2006/relationships/notesSlide" Target="../notesSlides/notesSlide26.xml"/><Relationship Id="rId7" Type="http://schemas.openxmlformats.org/officeDocument/2006/relationships/image" Target="../media/image74.sv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slideLayout" Target="../slideLayouts/slideLayout22.xml"/><Relationship Id="rId16" Type="http://schemas.openxmlformats.org/officeDocument/2006/relationships/image" Target="../media/image83.svg"/><Relationship Id="rId1" Type="http://schemas.openxmlformats.org/officeDocument/2006/relationships/tags" Target="../tags/tag1.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1.svg"/></Relationships>
</file>

<file path=ppt/slides/_rels/slide37.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7.svg"/><Relationship Id="rId3" Type="http://schemas.openxmlformats.org/officeDocument/2006/relationships/notesSlide" Target="../notesSlides/notesSlide27.xml"/><Relationship Id="rId7" Type="http://schemas.openxmlformats.org/officeDocument/2006/relationships/image" Target="../media/image74.svg"/><Relationship Id="rId12" Type="http://schemas.openxmlformats.org/officeDocument/2006/relationships/image" Target="../media/image86.png"/><Relationship Id="rId2" Type="http://schemas.openxmlformats.org/officeDocument/2006/relationships/slideLayout" Target="../slideLayouts/slideLayout22.xml"/><Relationship Id="rId1" Type="http://schemas.openxmlformats.org/officeDocument/2006/relationships/tags" Target="../tags/tag2.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5" Type="http://schemas.openxmlformats.org/officeDocument/2006/relationships/image" Target="../media/image85.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4.png"/></Relationships>
</file>

<file path=ppt/slides/_rels/slide3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18" Type="http://schemas.openxmlformats.org/officeDocument/2006/relationships/image" Target="../media/image85.svg"/><Relationship Id="rId3" Type="http://schemas.openxmlformats.org/officeDocument/2006/relationships/notesSlide" Target="../notesSlides/notesSlide28.xml"/><Relationship Id="rId7" Type="http://schemas.openxmlformats.org/officeDocument/2006/relationships/image" Target="../media/image74.sv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slideLayout" Target="../slideLayouts/slideLayout22.xml"/><Relationship Id="rId16" Type="http://schemas.openxmlformats.org/officeDocument/2006/relationships/image" Target="../media/image83.svg"/><Relationship Id="rId1" Type="http://schemas.openxmlformats.org/officeDocument/2006/relationships/tags" Target="../tags/tag3.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1.svg"/></Relationships>
</file>

<file path=ppt/slides/_rels/slide39.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90.jpeg"/></Relationships>
</file>

<file path=ppt/slides/_rels/slide41.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pn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94.png"/><Relationship Id="rId5" Type="http://schemas.openxmlformats.org/officeDocument/2006/relationships/image" Target="../media/image93.jpeg"/><Relationship Id="rId4" Type="http://schemas.openxmlformats.org/officeDocument/2006/relationships/image" Target="../media/image92.jpe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fi-FI" sz="3500" dirty="0"/>
            </a:br>
            <a:r>
              <a:rPr lang="fi-FI" sz="3500" dirty="0"/>
              <a:t>Eristys- ja tiivistystyöt</a:t>
            </a:r>
            <a:endParaRPr lang="fi-FI" sz="2700" dirty="0"/>
          </a:p>
        </p:txBody>
      </p:sp>
    </p:spTree>
    <p:extLst>
      <p:ext uri="{BB962C8B-B14F-4D97-AF65-F5344CB8AC3E}">
        <p14:creationId xmlns:p14="http://schemas.microsoft.com/office/powerpoint/2010/main" val="123226270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Yläpohjien lämmöneristystyöt</a:t>
            </a:r>
          </a:p>
        </p:txBody>
      </p:sp>
    </p:spTree>
    <p:extLst>
      <p:ext uri="{BB962C8B-B14F-4D97-AF65-F5344CB8AC3E}">
        <p14:creationId xmlns:p14="http://schemas.microsoft.com/office/powerpoint/2010/main" val="38475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59740"/>
          </a:xfrm>
        </p:spPr>
        <p:txBody>
          <a:bodyPr/>
          <a:lstStyle/>
          <a:p>
            <a:r>
              <a:rPr lang="fi-FI"/>
              <a:t>Yläpohjien lämmöneristystyöt</a:t>
            </a:r>
          </a:p>
        </p:txBody>
      </p:sp>
      <p:sp>
        <p:nvSpPr>
          <p:cNvPr id="3" name="Content Placeholder 2"/>
          <p:cNvSpPr>
            <a:spLocks noGrp="1"/>
          </p:cNvSpPr>
          <p:nvPr>
            <p:ph idx="1"/>
          </p:nvPr>
        </p:nvSpPr>
        <p:spPr>
          <a:xfrm>
            <a:off x="457200" y="1425844"/>
            <a:ext cx="6332643" cy="4556502"/>
          </a:xfrm>
        </p:spPr>
        <p:txBody>
          <a:bodyPr vert="horz" lIns="0" tIns="0" rIns="0" bIns="0" rtlCol="0" anchor="t">
            <a:normAutofit fontScale="92500" lnSpcReduction="10000"/>
          </a:bodyPr>
          <a:lstStyle/>
          <a:p>
            <a:r>
              <a:rPr lang="fi-FI" sz="2400"/>
              <a:t>Höyrynsulku asennetaan ja saumat tiivistetään teippaamalla ja/tai puristusliitoksella.</a:t>
            </a:r>
          </a:p>
          <a:p>
            <a:r>
              <a:rPr lang="fi-FI" sz="2400">
                <a:cs typeface="Arial"/>
              </a:rPr>
              <a:t>Höyrynsulun puristusliitos tehdään </a:t>
            </a:r>
            <a:br>
              <a:rPr lang="fi-FI" sz="2400">
                <a:cs typeface="Arial"/>
              </a:rPr>
            </a:br>
            <a:r>
              <a:rPr lang="fi-FI" sz="2400">
                <a:cs typeface="Arial"/>
              </a:rPr>
              <a:t>ruuvaamalla 2 rimaa vastakkain ja </a:t>
            </a:r>
            <a:br>
              <a:rPr lang="fi-FI" sz="2400">
                <a:cs typeface="Arial"/>
              </a:rPr>
            </a:br>
            <a:r>
              <a:rPr lang="fi-FI" sz="2400">
                <a:cs typeface="Arial"/>
              </a:rPr>
              <a:t>jättämällä höyrynsulkumuovin limitys väliin.</a:t>
            </a:r>
            <a:endParaRPr lang="fi-FI">
              <a:cs typeface="Arial"/>
            </a:endParaRPr>
          </a:p>
          <a:p>
            <a:r>
              <a:rPr lang="fi-FI" sz="2400"/>
              <a:t>Kovalevy koolauksen päällä vähentää </a:t>
            </a:r>
            <a:br>
              <a:rPr lang="fi-FI" sz="2400"/>
            </a:br>
            <a:r>
              <a:rPr lang="fi-FI" sz="2400"/>
              <a:t>eristeen painumista.</a:t>
            </a:r>
            <a:endParaRPr lang="fi-FI" sz="2400">
              <a:cs typeface="Arial"/>
            </a:endParaRPr>
          </a:p>
          <a:p>
            <a:r>
              <a:rPr lang="fi-FI" sz="2400"/>
              <a:t>Eriste voidaan puhaltaa suoraan </a:t>
            </a:r>
            <a:br>
              <a:rPr lang="fi-FI" sz="2400"/>
            </a:br>
            <a:r>
              <a:rPr lang="fi-FI" sz="2400"/>
              <a:t>höyrynsulun tai kovalevyn päälle.</a:t>
            </a:r>
            <a:endParaRPr lang="fi-FI" sz="2400">
              <a:cs typeface="Arial"/>
            </a:endParaRPr>
          </a:p>
          <a:p>
            <a:r>
              <a:rPr lang="fi-FI" sz="2400"/>
              <a:t>Tai alle voidaan asentaa </a:t>
            </a:r>
            <a:br>
              <a:rPr lang="fi-FI" sz="2400"/>
            </a:br>
            <a:r>
              <a:rPr lang="fi-FI" sz="2400"/>
              <a:t>noin 20 cm levyvillakerros.</a:t>
            </a:r>
            <a:endParaRPr lang="fi-FI" sz="2400">
              <a:cs typeface="Arial"/>
            </a:endParaRPr>
          </a:p>
          <a:p>
            <a:r>
              <a:rPr lang="fi-FI" sz="2400"/>
              <a:t>Vinosauvojen alle pitää asentaa </a:t>
            </a:r>
            <a:r>
              <a:rPr lang="fi-FI" sz="2400" err="1"/>
              <a:t>ohjurit</a:t>
            </a:r>
            <a:r>
              <a:rPr lang="fi-FI" sz="2400"/>
              <a:t> tai puhallusvilla pitää sulloa tiiviisti vinosauvan alle.</a:t>
            </a:r>
            <a:endParaRPr lang="fi-FI" sz="2400">
              <a:cs typeface="Arial"/>
            </a:endParaRPr>
          </a:p>
          <a:p>
            <a:endParaRPr lang="fi-FI" sz="2400">
              <a:cs typeface="Arial"/>
            </a:endParaRPr>
          </a:p>
        </p:txBody>
      </p:sp>
      <p:grpSp>
        <p:nvGrpSpPr>
          <p:cNvPr id="5" name="Group 4">
            <a:extLst>
              <a:ext uri="{FF2B5EF4-FFF2-40B4-BE49-F238E27FC236}">
                <a16:creationId xmlns:a16="http://schemas.microsoft.com/office/drawing/2014/main" id="{F74EA53E-A138-49DD-98C0-618CDA0C3BD9}"/>
              </a:ext>
            </a:extLst>
          </p:cNvPr>
          <p:cNvGrpSpPr/>
          <p:nvPr/>
        </p:nvGrpSpPr>
        <p:grpSpPr>
          <a:xfrm>
            <a:off x="6154142" y="1435274"/>
            <a:ext cx="2670369" cy="4051126"/>
            <a:chOff x="6373619" y="1424021"/>
            <a:chExt cx="2670369" cy="4051126"/>
          </a:xfrm>
        </p:grpSpPr>
        <p:pic>
          <p:nvPicPr>
            <p:cNvPr id="6" name="Kuva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74805" y="1424021"/>
              <a:ext cx="2633464" cy="1899210"/>
            </a:xfrm>
            <a:prstGeom prst="rect">
              <a:avLst/>
            </a:prstGeom>
          </p:spPr>
        </p:pic>
        <p:pic>
          <p:nvPicPr>
            <p:cNvPr id="7" name="Kuva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73619" y="3575936"/>
              <a:ext cx="2670369" cy="1899211"/>
            </a:xfrm>
            <a:prstGeom prst="rect">
              <a:avLst/>
            </a:prstGeom>
          </p:spPr>
        </p:pic>
        <p:sp>
          <p:nvSpPr>
            <p:cNvPr id="8" name="Tekstiruutu 7">
              <a:extLst>
                <a:ext uri="{FF2B5EF4-FFF2-40B4-BE49-F238E27FC236}">
                  <a16:creationId xmlns:a16="http://schemas.microsoft.com/office/drawing/2014/main" id="{44903D6A-3622-418E-B891-ABC240C7380C}"/>
                </a:ext>
              </a:extLst>
            </p:cNvPr>
            <p:cNvSpPr txBox="1"/>
            <p:nvPr/>
          </p:nvSpPr>
          <p:spPr>
            <a:xfrm rot="16200000">
              <a:off x="8229599" y="3260992"/>
              <a:ext cx="1298753" cy="246221"/>
            </a:xfrm>
            <a:prstGeom prst="rect">
              <a:avLst/>
            </a:prstGeom>
            <a:noFill/>
          </p:spPr>
          <p:txBody>
            <a:bodyPr wrap="none" rtlCol="0">
              <a:spAutoFit/>
            </a:bodyPr>
            <a:lstStyle/>
            <a:p>
              <a:r>
                <a:rPr lang="fi-FI" sz="1000">
                  <a:solidFill>
                    <a:schemeClr val="tx2">
                      <a:lumMod val="50000"/>
                      <a:lumOff val="50000"/>
                    </a:schemeClr>
                  </a:solidFill>
                </a:rPr>
                <a:t>Kuvat Heidi Sumkin</a:t>
              </a:r>
            </a:p>
          </p:txBody>
        </p:sp>
      </p:grpSp>
      <p:sp>
        <p:nvSpPr>
          <p:cNvPr id="4" name="Suorakulmio 3">
            <a:extLst>
              <a:ext uri="{FF2B5EF4-FFF2-40B4-BE49-F238E27FC236}">
                <a16:creationId xmlns:a16="http://schemas.microsoft.com/office/drawing/2014/main" id="{3E111179-49EE-44A5-8CA2-0E8E6D2F6224}"/>
              </a:ext>
            </a:extLst>
          </p:cNvPr>
          <p:cNvSpPr/>
          <p:nvPr/>
        </p:nvSpPr>
        <p:spPr>
          <a:xfrm>
            <a:off x="8824511" y="4946573"/>
            <a:ext cx="319489" cy="53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804119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59740"/>
          </a:xfrm>
        </p:spPr>
        <p:txBody>
          <a:bodyPr/>
          <a:lstStyle/>
          <a:p>
            <a:r>
              <a:rPr lang="fi-FI"/>
              <a:t>Yläpohjien lämmöneristystyöt</a:t>
            </a:r>
          </a:p>
        </p:txBody>
      </p:sp>
      <p:sp>
        <p:nvSpPr>
          <p:cNvPr id="3" name="Content Placeholder 2"/>
          <p:cNvSpPr>
            <a:spLocks noGrp="1"/>
          </p:cNvSpPr>
          <p:nvPr>
            <p:ph idx="1"/>
          </p:nvPr>
        </p:nvSpPr>
        <p:spPr>
          <a:xfrm>
            <a:off x="457200" y="1425844"/>
            <a:ext cx="4855822" cy="4556502"/>
          </a:xfrm>
        </p:spPr>
        <p:txBody>
          <a:bodyPr vert="horz" lIns="0" tIns="0" rIns="0" bIns="0" rtlCol="0" anchor="t">
            <a:normAutofit/>
          </a:bodyPr>
          <a:lstStyle/>
          <a:p>
            <a:r>
              <a:rPr lang="fi-FI"/>
              <a:t>Jääpuikot räystäällä ovat </a:t>
            </a:r>
            <a:br>
              <a:rPr lang="fi-FI"/>
            </a:br>
            <a:r>
              <a:rPr lang="fi-FI"/>
              <a:t>merkki lämpövuodosta.</a:t>
            </a:r>
            <a:br>
              <a:rPr lang="fi-FI"/>
            </a:br>
            <a:endParaRPr lang="fi-FI">
              <a:cs typeface="Arial"/>
            </a:endParaRPr>
          </a:p>
          <a:p>
            <a:r>
              <a:rPr lang="fi-FI"/>
              <a:t>Pakkaskelillä lumi sulaa </a:t>
            </a:r>
            <a:br>
              <a:rPr lang="fi-FI"/>
            </a:br>
            <a:r>
              <a:rPr lang="fi-FI"/>
              <a:t>altapäin ja jäätyy räystäällä.</a:t>
            </a:r>
            <a:endParaRPr lang="fi-FI">
              <a:cs typeface="Arial"/>
            </a:endParaRPr>
          </a:p>
        </p:txBody>
      </p:sp>
      <p:pic>
        <p:nvPicPr>
          <p:cNvPr id="6" name="Kuva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51102" y="1378425"/>
            <a:ext cx="3548965" cy="2728586"/>
          </a:xfrm>
          <a:prstGeom prst="roundRect">
            <a:avLst/>
          </a:prstGeom>
        </p:spPr>
      </p:pic>
    </p:spTree>
    <p:extLst>
      <p:ext uri="{BB962C8B-B14F-4D97-AF65-F5344CB8AC3E}">
        <p14:creationId xmlns:p14="http://schemas.microsoft.com/office/powerpoint/2010/main" val="19877993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59740"/>
          </a:xfrm>
        </p:spPr>
        <p:txBody>
          <a:bodyPr/>
          <a:lstStyle/>
          <a:p>
            <a:r>
              <a:rPr lang="fi-FI"/>
              <a:t>Tasakattojen lämmöneristystyöt</a:t>
            </a:r>
          </a:p>
        </p:txBody>
      </p:sp>
      <p:sp>
        <p:nvSpPr>
          <p:cNvPr id="3" name="Content Placeholder 2"/>
          <p:cNvSpPr>
            <a:spLocks noGrp="1"/>
          </p:cNvSpPr>
          <p:nvPr>
            <p:ph idx="1"/>
          </p:nvPr>
        </p:nvSpPr>
        <p:spPr>
          <a:xfrm>
            <a:off x="457200" y="1425844"/>
            <a:ext cx="8345685" cy="4556502"/>
          </a:xfrm>
        </p:spPr>
        <p:txBody>
          <a:bodyPr vert="horz" lIns="0" tIns="0" rIns="0" bIns="0" rtlCol="0" anchor="t">
            <a:normAutofit lnSpcReduction="10000"/>
          </a:bodyPr>
          <a:lstStyle/>
          <a:p>
            <a:r>
              <a:rPr lang="fi-FI"/>
              <a:t>Tasakattojen lämmöneristyksiä tehdään esimerkiksi kevytsorasta, kovasta mineraalivillasta, muovieristeistä tai niiden yhdistelmistä. </a:t>
            </a:r>
          </a:p>
          <a:p>
            <a:r>
              <a:rPr lang="fi-FI"/>
              <a:t>Villa-asennuksessa on huomioitava kulkureittien kohdalla vahvistukset.</a:t>
            </a:r>
            <a:endParaRPr lang="fi-FI">
              <a:cs typeface="Arial"/>
            </a:endParaRPr>
          </a:p>
          <a:p>
            <a:r>
              <a:rPr lang="fi-FI">
                <a:ea typeface="+mn-lt"/>
                <a:cs typeface="+mn-lt"/>
              </a:rPr>
              <a:t>Rakenteiden tuuletusratkaisut on tehtävä huolella.</a:t>
            </a:r>
            <a:endParaRPr lang="fi-FI"/>
          </a:p>
          <a:p>
            <a:r>
              <a:rPr lang="fi-FI"/>
              <a:t>Vesieriste voidaan suunnitella lämmön-eristyksen  päälle  tai alle.</a:t>
            </a:r>
          </a:p>
          <a:p>
            <a:r>
              <a:rPr lang="fi-FI"/>
              <a:t>Käännetyssä katossa vesieristys tulee </a:t>
            </a:r>
            <a:br>
              <a:rPr lang="fi-FI"/>
            </a:br>
            <a:r>
              <a:rPr lang="fi-FI"/>
              <a:t>rakenteen alle. Käännettyä kattoa käytetään esimerkiksi autohalleissa.</a:t>
            </a:r>
            <a:endParaRPr lang="fi-FI">
              <a:cs typeface="Arial"/>
            </a:endParaRPr>
          </a:p>
        </p:txBody>
      </p:sp>
    </p:spTree>
    <p:extLst>
      <p:ext uri="{BB962C8B-B14F-4D97-AF65-F5344CB8AC3E}">
        <p14:creationId xmlns:p14="http://schemas.microsoft.com/office/powerpoint/2010/main" val="22725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a:t>Tehtävä: Rakennuksen vaipan lämmöneristystyöt</a:t>
            </a:r>
          </a:p>
        </p:txBody>
      </p:sp>
      <p:sp>
        <p:nvSpPr>
          <p:cNvPr id="3" name="Content Placeholder 2"/>
          <p:cNvSpPr>
            <a:spLocks noGrp="1"/>
          </p:cNvSpPr>
          <p:nvPr>
            <p:ph idx="1"/>
          </p:nvPr>
        </p:nvSpPr>
        <p:spPr/>
        <p:txBody>
          <a:bodyPr>
            <a:normAutofit/>
          </a:bodyPr>
          <a:lstStyle/>
          <a:p>
            <a:pPr marL="0" indent="0">
              <a:buNone/>
            </a:pPr>
            <a:r>
              <a:rPr lang="fi-FI"/>
              <a:t>Etsi YouTubesta asennusvideoita ja arvioi niistä</a:t>
            </a:r>
          </a:p>
          <a:p>
            <a:r>
              <a:rPr lang="fi-FI"/>
              <a:t>Syntyikö ilmantiivistä?</a:t>
            </a:r>
          </a:p>
          <a:p>
            <a:r>
              <a:rPr lang="fi-FI"/>
              <a:t>Vesihöyryntiivistä?</a:t>
            </a:r>
          </a:p>
          <a:p>
            <a:r>
              <a:rPr lang="fi-FI"/>
              <a:t>Energiatehokasta?</a:t>
            </a:r>
          </a:p>
          <a:p>
            <a:r>
              <a:rPr lang="fi-FI"/>
              <a:t>Kestävää?</a:t>
            </a:r>
          </a:p>
          <a:p>
            <a:r>
              <a:rPr lang="fi-FI"/>
              <a:t>Oliko työturvallisuus kunnossa?</a:t>
            </a:r>
          </a:p>
          <a:p>
            <a:r>
              <a:rPr lang="fi-FI"/>
              <a:t>Hakusanat ”ulkoseinän lämmöneristys” ja ”yläpohjan lämmöneristys”.</a:t>
            </a:r>
          </a:p>
        </p:txBody>
      </p:sp>
    </p:spTree>
    <p:extLst>
      <p:ext uri="{BB962C8B-B14F-4D97-AF65-F5344CB8AC3E}">
        <p14:creationId xmlns:p14="http://schemas.microsoft.com/office/powerpoint/2010/main" val="30816150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Elementtien asennustyöt</a:t>
            </a:r>
          </a:p>
        </p:txBody>
      </p:sp>
    </p:spTree>
    <p:extLst>
      <p:ext uri="{BB962C8B-B14F-4D97-AF65-F5344CB8AC3E}">
        <p14:creationId xmlns:p14="http://schemas.microsoft.com/office/powerpoint/2010/main" val="368604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t>Betonielementtien asentaminen ja tiiveys</a:t>
            </a:r>
          </a:p>
        </p:txBody>
      </p:sp>
      <p:sp>
        <p:nvSpPr>
          <p:cNvPr id="8" name="Content Placeholder 7"/>
          <p:cNvSpPr>
            <a:spLocks noGrp="1"/>
          </p:cNvSpPr>
          <p:nvPr>
            <p:ph sz="half" idx="2"/>
          </p:nvPr>
        </p:nvSpPr>
        <p:spPr>
          <a:xfrm>
            <a:off x="3777343" y="1427603"/>
            <a:ext cx="5195318" cy="4336606"/>
          </a:xfrm>
        </p:spPr>
        <p:txBody>
          <a:bodyPr>
            <a:normAutofit fontScale="85000" lnSpcReduction="20000"/>
          </a:bodyPr>
          <a:lstStyle/>
          <a:p>
            <a:r>
              <a:rPr lang="fi-FI"/>
              <a:t>Edellisen kerroksen elementin lämmön-eristeen sadesuoja poistetaan. </a:t>
            </a:r>
          </a:p>
          <a:p>
            <a:r>
              <a:rPr lang="fi-FI"/>
              <a:t>Asetetaan korot välikkeiden avulla.</a:t>
            </a:r>
          </a:p>
          <a:p>
            <a:r>
              <a:rPr lang="fi-FI"/>
              <a:t>Nostetaan ontelolaatat paikoilleen.</a:t>
            </a:r>
          </a:p>
          <a:p>
            <a:r>
              <a:rPr lang="fi-FI"/>
              <a:t>Valetaan pystysaumat ja ontelolaattojen saumat.</a:t>
            </a:r>
          </a:p>
          <a:p>
            <a:r>
              <a:rPr lang="fi-FI"/>
              <a:t>Kiinnitetään elementin pystyreunaan asennusvilla esimerkiksi naulalla.</a:t>
            </a:r>
          </a:p>
          <a:p>
            <a:r>
              <a:rPr lang="fi-FI"/>
              <a:t>Asetetaan korko, levitetään asennusvilla ja </a:t>
            </a:r>
            <a:br>
              <a:rPr lang="fi-FI"/>
            </a:br>
            <a:r>
              <a:rPr lang="fi-FI"/>
              <a:t>”makkaravalu” elementin alle.</a:t>
            </a:r>
          </a:p>
          <a:p>
            <a:r>
              <a:rPr lang="fi-FI"/>
              <a:t>Nostetaan ja tuetaan elementti paikoilleen.</a:t>
            </a:r>
          </a:p>
          <a:p>
            <a:r>
              <a:rPr lang="fi-FI"/>
              <a:t>Viimeistellään makkaravalu sullomalla.</a:t>
            </a:r>
          </a:p>
          <a:p>
            <a:r>
              <a:rPr lang="fi-FI"/>
              <a:t>Ennen lopullista kovettumista, leikataan ylimääräiset betonipurskeet pois.</a:t>
            </a:r>
          </a:p>
        </p:txBody>
      </p:sp>
      <p:sp>
        <p:nvSpPr>
          <p:cNvPr id="11" name="Suorakulmio 10">
            <a:extLst>
              <a:ext uri="{FF2B5EF4-FFF2-40B4-BE49-F238E27FC236}">
                <a16:creationId xmlns:a16="http://schemas.microsoft.com/office/drawing/2014/main" id="{815D57E3-84CB-4135-B55B-2DF37537B168}"/>
              </a:ext>
            </a:extLst>
          </p:cNvPr>
          <p:cNvSpPr/>
          <p:nvPr/>
        </p:nvSpPr>
        <p:spPr>
          <a:xfrm>
            <a:off x="1697205" y="3273551"/>
            <a:ext cx="403762" cy="9726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 name="Straight Connector 28">
            <a:extLst>
              <a:ext uri="{FF2B5EF4-FFF2-40B4-BE49-F238E27FC236}">
                <a16:creationId xmlns:a16="http://schemas.microsoft.com/office/drawing/2014/main" id="{8207D1EB-738A-4BE2-80A6-F0B20066D732}"/>
              </a:ext>
            </a:extLst>
          </p:cNvPr>
          <p:cNvCxnSpPr>
            <a:cxnSpLocks/>
          </p:cNvCxnSpPr>
          <p:nvPr/>
        </p:nvCxnSpPr>
        <p:spPr>
          <a:xfrm>
            <a:off x="168193" y="1589258"/>
            <a:ext cx="2482569" cy="0"/>
          </a:xfrm>
          <a:prstGeom prst="line">
            <a:avLst/>
          </a:prstGeom>
          <a:ln w="2857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30">
            <a:extLst>
              <a:ext uri="{FF2B5EF4-FFF2-40B4-BE49-F238E27FC236}">
                <a16:creationId xmlns:a16="http://schemas.microsoft.com/office/drawing/2014/main" id="{A7D2F516-A530-4F59-8323-51E87E7E0B93}"/>
              </a:ext>
            </a:extLst>
          </p:cNvPr>
          <p:cNvCxnSpPr>
            <a:cxnSpLocks/>
          </p:cNvCxnSpPr>
          <p:nvPr/>
        </p:nvCxnSpPr>
        <p:spPr>
          <a:xfrm flipV="1">
            <a:off x="206817" y="5386919"/>
            <a:ext cx="2356526" cy="1"/>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4" name="Suorakulmio 13">
            <a:extLst>
              <a:ext uri="{FF2B5EF4-FFF2-40B4-BE49-F238E27FC236}">
                <a16:creationId xmlns:a16="http://schemas.microsoft.com/office/drawing/2014/main" id="{29078539-2E65-4302-95CB-45ADBBD45AAB}"/>
              </a:ext>
            </a:extLst>
          </p:cNvPr>
          <p:cNvSpPr/>
          <p:nvPr/>
        </p:nvSpPr>
        <p:spPr>
          <a:xfrm>
            <a:off x="1685775" y="4427123"/>
            <a:ext cx="403762" cy="60023"/>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5" name="Ryhmä 14">
            <a:extLst>
              <a:ext uri="{FF2B5EF4-FFF2-40B4-BE49-F238E27FC236}">
                <a16:creationId xmlns:a16="http://schemas.microsoft.com/office/drawing/2014/main" id="{D254F4D9-E926-4A3E-9F72-68B963059953}"/>
              </a:ext>
            </a:extLst>
          </p:cNvPr>
          <p:cNvGrpSpPr/>
          <p:nvPr/>
        </p:nvGrpSpPr>
        <p:grpSpPr>
          <a:xfrm>
            <a:off x="420423" y="3339281"/>
            <a:ext cx="1662656" cy="2041977"/>
            <a:chOff x="1323429" y="4082153"/>
            <a:chExt cx="1662656" cy="2041977"/>
          </a:xfrm>
        </p:grpSpPr>
        <p:pic>
          <p:nvPicPr>
            <p:cNvPr id="16" name="Kuva 15">
              <a:extLst>
                <a:ext uri="{FF2B5EF4-FFF2-40B4-BE49-F238E27FC236}">
                  <a16:creationId xmlns:a16="http://schemas.microsoft.com/office/drawing/2014/main" id="{69F4DA4D-9F09-4F52-970B-BE2D9291C27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8083" r="29424"/>
            <a:stretch/>
          </p:blipFill>
          <p:spPr>
            <a:xfrm rot="5400000" flipV="1">
              <a:off x="1041009" y="4692261"/>
              <a:ext cx="1986012" cy="828000"/>
            </a:xfrm>
            <a:prstGeom prst="rect">
              <a:avLst/>
            </a:prstGeom>
          </p:spPr>
        </p:pic>
        <p:grpSp>
          <p:nvGrpSpPr>
            <p:cNvPr id="17" name="Ryhmä 16">
              <a:extLst>
                <a:ext uri="{FF2B5EF4-FFF2-40B4-BE49-F238E27FC236}">
                  <a16:creationId xmlns:a16="http://schemas.microsoft.com/office/drawing/2014/main" id="{E7235531-95FF-4265-8471-B4251E41E708}"/>
                </a:ext>
              </a:extLst>
            </p:cNvPr>
            <p:cNvGrpSpPr/>
            <p:nvPr/>
          </p:nvGrpSpPr>
          <p:grpSpPr>
            <a:xfrm>
              <a:off x="1323429" y="4082153"/>
              <a:ext cx="308759" cy="2041977"/>
              <a:chOff x="2186651" y="3479447"/>
              <a:chExt cx="308759" cy="1996195"/>
            </a:xfrm>
          </p:grpSpPr>
          <p:sp>
            <p:nvSpPr>
              <p:cNvPr id="25" name="Suorakulmio 24">
                <a:extLst>
                  <a:ext uri="{FF2B5EF4-FFF2-40B4-BE49-F238E27FC236}">
                    <a16:creationId xmlns:a16="http://schemas.microsoft.com/office/drawing/2014/main" id="{C405855D-464A-46F3-A33E-AECAAAA547CD}"/>
                  </a:ext>
                </a:extLst>
              </p:cNvPr>
              <p:cNvSpPr/>
              <p:nvPr/>
            </p:nvSpPr>
            <p:spPr>
              <a:xfrm>
                <a:off x="2186651" y="3479447"/>
                <a:ext cx="308759" cy="19961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6" name="Ryhmä 25">
                <a:extLst>
                  <a:ext uri="{FF2B5EF4-FFF2-40B4-BE49-F238E27FC236}">
                    <a16:creationId xmlns:a16="http://schemas.microsoft.com/office/drawing/2014/main" id="{FF7304D8-6559-49D1-B638-8184F43DE18B}"/>
                  </a:ext>
                </a:extLst>
              </p:cNvPr>
              <p:cNvGrpSpPr/>
              <p:nvPr/>
            </p:nvGrpSpPr>
            <p:grpSpPr>
              <a:xfrm rot="20842531">
                <a:off x="2268063" y="4960407"/>
                <a:ext cx="154073" cy="183559"/>
                <a:chOff x="928277" y="840302"/>
                <a:chExt cx="154073" cy="183559"/>
              </a:xfrm>
            </p:grpSpPr>
            <p:sp>
              <p:nvSpPr>
                <p:cNvPr id="35" name="Ellipsi 34">
                  <a:extLst>
                    <a:ext uri="{FF2B5EF4-FFF2-40B4-BE49-F238E27FC236}">
                      <a16:creationId xmlns:a16="http://schemas.microsoft.com/office/drawing/2014/main" id="{DD1376C8-25DD-422E-91E6-8CDE35D5828A}"/>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a:extLst>
                    <a:ext uri="{FF2B5EF4-FFF2-40B4-BE49-F238E27FC236}">
                      <a16:creationId xmlns:a16="http://schemas.microsoft.com/office/drawing/2014/main" id="{CFFFAA04-924C-4B63-8DCC-362CACAB52DF}"/>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a:extLst>
                    <a:ext uri="{FF2B5EF4-FFF2-40B4-BE49-F238E27FC236}">
                      <a16:creationId xmlns:a16="http://schemas.microsoft.com/office/drawing/2014/main" id="{CB185AEE-94E4-4F6A-9316-C7CF75CC86F6}"/>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7" name="Ryhmä 26">
                <a:extLst>
                  <a:ext uri="{FF2B5EF4-FFF2-40B4-BE49-F238E27FC236}">
                    <a16:creationId xmlns:a16="http://schemas.microsoft.com/office/drawing/2014/main" id="{33446828-B144-496F-9ECB-F521A5A544EF}"/>
                  </a:ext>
                </a:extLst>
              </p:cNvPr>
              <p:cNvGrpSpPr/>
              <p:nvPr/>
            </p:nvGrpSpPr>
            <p:grpSpPr>
              <a:xfrm>
                <a:off x="2287310" y="3659538"/>
                <a:ext cx="154073" cy="183559"/>
                <a:chOff x="928277" y="840302"/>
                <a:chExt cx="154073" cy="183559"/>
              </a:xfrm>
            </p:grpSpPr>
            <p:sp>
              <p:nvSpPr>
                <p:cNvPr id="32" name="Ellipsi 31">
                  <a:extLst>
                    <a:ext uri="{FF2B5EF4-FFF2-40B4-BE49-F238E27FC236}">
                      <a16:creationId xmlns:a16="http://schemas.microsoft.com/office/drawing/2014/main" id="{13A34845-7E70-46CC-97C4-5E9A2D20C0AB}"/>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a:extLst>
                    <a:ext uri="{FF2B5EF4-FFF2-40B4-BE49-F238E27FC236}">
                      <a16:creationId xmlns:a16="http://schemas.microsoft.com/office/drawing/2014/main" id="{2049D7EA-0C84-414A-87F1-EA70C97743F9}"/>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Ellipsi 33">
                  <a:extLst>
                    <a:ext uri="{FF2B5EF4-FFF2-40B4-BE49-F238E27FC236}">
                      <a16:creationId xmlns:a16="http://schemas.microsoft.com/office/drawing/2014/main" id="{6788DDB9-9B19-4545-98FC-D609317D9B56}"/>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8" name="Ryhmä 27">
                <a:extLst>
                  <a:ext uri="{FF2B5EF4-FFF2-40B4-BE49-F238E27FC236}">
                    <a16:creationId xmlns:a16="http://schemas.microsoft.com/office/drawing/2014/main" id="{63048B50-2746-4493-8663-65FD66A7EFB5}"/>
                  </a:ext>
                </a:extLst>
              </p:cNvPr>
              <p:cNvGrpSpPr/>
              <p:nvPr/>
            </p:nvGrpSpPr>
            <p:grpSpPr>
              <a:xfrm rot="3006355">
                <a:off x="2273537" y="4361226"/>
                <a:ext cx="154073" cy="183559"/>
                <a:chOff x="928277" y="840302"/>
                <a:chExt cx="154073" cy="183559"/>
              </a:xfrm>
            </p:grpSpPr>
            <p:sp>
              <p:nvSpPr>
                <p:cNvPr id="29" name="Ellipsi 28">
                  <a:extLst>
                    <a:ext uri="{FF2B5EF4-FFF2-40B4-BE49-F238E27FC236}">
                      <a16:creationId xmlns:a16="http://schemas.microsoft.com/office/drawing/2014/main" id="{A60E540C-2A3E-4148-B0B9-199363161972}"/>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681244E0-FF8B-49C1-916F-172D35D9634C}"/>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7CF453D2-298A-4928-AF5E-FD806B0B3C1E}"/>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sp>
          <p:nvSpPr>
            <p:cNvPr id="18" name="Suorakulmio 17">
              <a:extLst>
                <a:ext uri="{FF2B5EF4-FFF2-40B4-BE49-F238E27FC236}">
                  <a16:creationId xmlns:a16="http://schemas.microsoft.com/office/drawing/2014/main" id="{7F2D05A5-8C51-4CE3-AA7B-822260A21B32}"/>
                </a:ext>
              </a:extLst>
            </p:cNvPr>
            <p:cNvSpPr/>
            <p:nvPr/>
          </p:nvSpPr>
          <p:spPr>
            <a:xfrm>
              <a:off x="2447465" y="5230595"/>
              <a:ext cx="538620" cy="8881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382CC1A0-B99E-49D0-B15A-78E8EE61ABA6}"/>
                </a:ext>
              </a:extLst>
            </p:cNvPr>
            <p:cNvSpPr>
              <a:spLocks noChangeAspect="1"/>
            </p:cNvSpPr>
            <p:nvPr/>
          </p:nvSpPr>
          <p:spPr>
            <a:xfrm>
              <a:off x="2565094" y="5355419"/>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E3E2EB35-46B8-48C4-8B41-42D4B86D9972}"/>
                </a:ext>
              </a:extLst>
            </p:cNvPr>
            <p:cNvSpPr>
              <a:spLocks noChangeAspect="1"/>
            </p:cNvSpPr>
            <p:nvPr/>
          </p:nvSpPr>
          <p:spPr>
            <a:xfrm>
              <a:off x="2650846" y="5401182"/>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Ellipsi 20">
              <a:extLst>
                <a:ext uri="{FF2B5EF4-FFF2-40B4-BE49-F238E27FC236}">
                  <a16:creationId xmlns:a16="http://schemas.microsoft.com/office/drawing/2014/main" id="{32AA6630-DDF1-4FCA-88CE-E70038EA1959}"/>
                </a:ext>
              </a:extLst>
            </p:cNvPr>
            <p:cNvSpPr>
              <a:spLocks noChangeAspect="1"/>
            </p:cNvSpPr>
            <p:nvPr/>
          </p:nvSpPr>
          <p:spPr>
            <a:xfrm>
              <a:off x="2563499" y="5476455"/>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23374073-95CE-4BAA-A15C-0EED87DCF785}"/>
                </a:ext>
              </a:extLst>
            </p:cNvPr>
            <p:cNvSpPr>
              <a:spLocks noChangeAspect="1"/>
            </p:cNvSpPr>
            <p:nvPr/>
          </p:nvSpPr>
          <p:spPr>
            <a:xfrm rot="3006355">
              <a:off x="2805797" y="577339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5A13394E-7517-4B3D-8048-80667B923DFB}"/>
                </a:ext>
              </a:extLst>
            </p:cNvPr>
            <p:cNvSpPr>
              <a:spLocks noChangeAspect="1"/>
            </p:cNvSpPr>
            <p:nvPr/>
          </p:nvSpPr>
          <p:spPr>
            <a:xfrm rot="3006355">
              <a:off x="2817551" y="5871428"/>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9E998F4-2DB9-4B11-8D4C-CDF71A95F789}"/>
                </a:ext>
              </a:extLst>
            </p:cNvPr>
            <p:cNvSpPr>
              <a:spLocks noChangeAspect="1"/>
            </p:cNvSpPr>
            <p:nvPr/>
          </p:nvSpPr>
          <p:spPr>
            <a:xfrm rot="3006355">
              <a:off x="2710928" y="5860807"/>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38" name="Ryhmä 37">
            <a:extLst>
              <a:ext uri="{FF2B5EF4-FFF2-40B4-BE49-F238E27FC236}">
                <a16:creationId xmlns:a16="http://schemas.microsoft.com/office/drawing/2014/main" id="{EF47F82B-F032-4992-B494-E8395EA40516}"/>
              </a:ext>
            </a:extLst>
          </p:cNvPr>
          <p:cNvGrpSpPr/>
          <p:nvPr/>
        </p:nvGrpSpPr>
        <p:grpSpPr>
          <a:xfrm>
            <a:off x="1696754" y="3378414"/>
            <a:ext cx="1949823" cy="988359"/>
            <a:chOff x="3664324" y="3469341"/>
            <a:chExt cx="1949823" cy="988359"/>
          </a:xfrm>
        </p:grpSpPr>
        <p:sp>
          <p:nvSpPr>
            <p:cNvPr id="39" name="Suorakulmio 38">
              <a:extLst>
                <a:ext uri="{FF2B5EF4-FFF2-40B4-BE49-F238E27FC236}">
                  <a16:creationId xmlns:a16="http://schemas.microsoft.com/office/drawing/2014/main" id="{79022566-5938-49A8-AD5E-DD27B93387ED}"/>
                </a:ext>
              </a:extLst>
            </p:cNvPr>
            <p:cNvSpPr/>
            <p:nvPr/>
          </p:nvSpPr>
          <p:spPr>
            <a:xfrm>
              <a:off x="3664324" y="3469341"/>
              <a:ext cx="1949823" cy="988359"/>
            </a:xfrm>
            <a:prstGeom prst="rect">
              <a:avLst/>
            </a:prstGeom>
            <a:solidFill>
              <a:schemeClr val="bg2">
                <a:lumMod val="7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Suorakulmio 39">
              <a:extLst>
                <a:ext uri="{FF2B5EF4-FFF2-40B4-BE49-F238E27FC236}">
                  <a16:creationId xmlns:a16="http://schemas.microsoft.com/office/drawing/2014/main" id="{88F22BB3-FD8C-49B4-AD54-D16D32825437}"/>
                </a:ext>
              </a:extLst>
            </p:cNvPr>
            <p:cNvSpPr/>
            <p:nvPr/>
          </p:nvSpPr>
          <p:spPr>
            <a:xfrm>
              <a:off x="3879476" y="3576918"/>
              <a:ext cx="1734671" cy="779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1" name="Suorakulmio 40">
            <a:extLst>
              <a:ext uri="{FF2B5EF4-FFF2-40B4-BE49-F238E27FC236}">
                <a16:creationId xmlns:a16="http://schemas.microsoft.com/office/drawing/2014/main" id="{C9F2669E-72C4-4DE7-B9D3-B202F08779FA}"/>
              </a:ext>
            </a:extLst>
          </p:cNvPr>
          <p:cNvSpPr/>
          <p:nvPr/>
        </p:nvSpPr>
        <p:spPr>
          <a:xfrm>
            <a:off x="1685775" y="4369079"/>
            <a:ext cx="403762" cy="55434"/>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42" name="Ryhmä 41">
            <a:extLst>
              <a:ext uri="{FF2B5EF4-FFF2-40B4-BE49-F238E27FC236}">
                <a16:creationId xmlns:a16="http://schemas.microsoft.com/office/drawing/2014/main" id="{F49FDEDE-A8F0-4EBB-A9A1-A77DF806E309}"/>
              </a:ext>
            </a:extLst>
          </p:cNvPr>
          <p:cNvGrpSpPr/>
          <p:nvPr/>
        </p:nvGrpSpPr>
        <p:grpSpPr>
          <a:xfrm>
            <a:off x="819705" y="3231986"/>
            <a:ext cx="701563" cy="129887"/>
            <a:chOff x="4512368" y="2816088"/>
            <a:chExt cx="756000" cy="72000"/>
          </a:xfrm>
        </p:grpSpPr>
        <p:pic>
          <p:nvPicPr>
            <p:cNvPr id="43" name="Kuva 42">
              <a:extLst>
                <a:ext uri="{FF2B5EF4-FFF2-40B4-BE49-F238E27FC236}">
                  <a16:creationId xmlns:a16="http://schemas.microsoft.com/office/drawing/2014/main" id="{7C602A2A-FE7E-4423-A71C-0A2B5C515986}"/>
                </a:ext>
              </a:extLst>
            </p:cNvPr>
            <p:cNvPicPr>
              <a:picLocks noChangeAspect="1"/>
            </p:cNvPicPr>
            <p:nvPr/>
          </p:nvPicPr>
          <p:blipFill>
            <a:blip r:embed="rId5"/>
            <a:stretch>
              <a:fillRect/>
            </a:stretch>
          </p:blipFill>
          <p:spPr>
            <a:xfrm>
              <a:off x="4512368" y="2816088"/>
              <a:ext cx="756000" cy="72000"/>
            </a:xfrm>
            <a:prstGeom prst="rect">
              <a:avLst/>
            </a:prstGeom>
            <a:solidFill>
              <a:srgbClr val="FFFF00"/>
            </a:solidFill>
          </p:spPr>
        </p:pic>
        <p:sp>
          <p:nvSpPr>
            <p:cNvPr id="44" name="Suorakulmio 43">
              <a:extLst>
                <a:ext uri="{FF2B5EF4-FFF2-40B4-BE49-F238E27FC236}">
                  <a16:creationId xmlns:a16="http://schemas.microsoft.com/office/drawing/2014/main" id="{916DEBA0-EE00-4542-89BC-55E5F0D9C90A}"/>
                </a:ext>
              </a:extLst>
            </p:cNvPr>
            <p:cNvSpPr/>
            <p:nvPr/>
          </p:nvSpPr>
          <p:spPr>
            <a:xfrm>
              <a:off x="4528364" y="2829183"/>
              <a:ext cx="725520" cy="50498"/>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5" name="Vapaamuotoinen: Muoto 44">
            <a:extLst>
              <a:ext uri="{FF2B5EF4-FFF2-40B4-BE49-F238E27FC236}">
                <a16:creationId xmlns:a16="http://schemas.microsoft.com/office/drawing/2014/main" id="{687FB8E2-0A1E-4A30-92EE-D7DE8F05102A}"/>
              </a:ext>
            </a:extLst>
          </p:cNvPr>
          <p:cNvSpPr/>
          <p:nvPr/>
        </p:nvSpPr>
        <p:spPr>
          <a:xfrm>
            <a:off x="1535294" y="3382654"/>
            <a:ext cx="556260" cy="1110096"/>
          </a:xfrm>
          <a:custGeom>
            <a:avLst/>
            <a:gdLst>
              <a:gd name="connsiteX0" fmla="*/ 0 w 556260"/>
              <a:gd name="connsiteY0" fmla="*/ 0 h 1104900"/>
              <a:gd name="connsiteX1" fmla="*/ 354330 w 556260"/>
              <a:gd name="connsiteY1" fmla="*/ 0 h 1104900"/>
              <a:gd name="connsiteX2" fmla="*/ 354330 w 556260"/>
              <a:gd name="connsiteY2" fmla="*/ 990600 h 1104900"/>
              <a:gd name="connsiteX3" fmla="*/ 556260 w 556260"/>
              <a:gd name="connsiteY3" fmla="*/ 990600 h 1104900"/>
              <a:gd name="connsiteX4" fmla="*/ 556260 w 556260"/>
              <a:gd name="connsiteY4" fmla="*/ 1104900 h 1104900"/>
              <a:gd name="connsiteX5" fmla="*/ 354330 w 556260"/>
              <a:gd name="connsiteY5" fmla="*/ 1104900 h 1104900"/>
              <a:gd name="connsiteX6" fmla="*/ 152400 w 556260"/>
              <a:gd name="connsiteY6" fmla="*/ 1104900 h 1104900"/>
              <a:gd name="connsiteX7" fmla="*/ 0 w 556260"/>
              <a:gd name="connsiteY7" fmla="*/ 11049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60" h="1104900">
                <a:moveTo>
                  <a:pt x="0" y="0"/>
                </a:moveTo>
                <a:lnTo>
                  <a:pt x="354330" y="0"/>
                </a:lnTo>
                <a:lnTo>
                  <a:pt x="354330" y="990600"/>
                </a:lnTo>
                <a:lnTo>
                  <a:pt x="556260" y="990600"/>
                </a:lnTo>
                <a:lnTo>
                  <a:pt x="556260" y="1104900"/>
                </a:lnTo>
                <a:lnTo>
                  <a:pt x="354330" y="1104900"/>
                </a:lnTo>
                <a:lnTo>
                  <a:pt x="152400" y="1104900"/>
                </a:lnTo>
                <a:lnTo>
                  <a:pt x="0" y="1104900"/>
                </a:lnTo>
                <a:close/>
              </a:path>
            </a:pathLst>
          </a:custGeom>
          <a:solidFill>
            <a:schemeClr val="bg2">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6" name="Kuva 45">
            <a:extLst>
              <a:ext uri="{FF2B5EF4-FFF2-40B4-BE49-F238E27FC236}">
                <a16:creationId xmlns:a16="http://schemas.microsoft.com/office/drawing/2014/main" id="{8786656C-DAE4-4090-8386-7095B23FB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36200" y="3216221"/>
            <a:ext cx="563407" cy="170949"/>
          </a:xfrm>
          <a:prstGeom prst="rect">
            <a:avLst/>
          </a:prstGeom>
        </p:spPr>
      </p:pic>
      <p:grpSp>
        <p:nvGrpSpPr>
          <p:cNvPr id="47" name="Ryhmä 46">
            <a:extLst>
              <a:ext uri="{FF2B5EF4-FFF2-40B4-BE49-F238E27FC236}">
                <a16:creationId xmlns:a16="http://schemas.microsoft.com/office/drawing/2014/main" id="{50D4725D-09C2-4FCC-AFAC-298954ED77C7}"/>
              </a:ext>
            </a:extLst>
          </p:cNvPr>
          <p:cNvGrpSpPr/>
          <p:nvPr/>
        </p:nvGrpSpPr>
        <p:grpSpPr>
          <a:xfrm>
            <a:off x="420864" y="1614859"/>
            <a:ext cx="1656605" cy="1662545"/>
            <a:chOff x="2186651" y="1745673"/>
            <a:chExt cx="1656605" cy="1662545"/>
          </a:xfrm>
        </p:grpSpPr>
        <p:pic>
          <p:nvPicPr>
            <p:cNvPr id="48" name="Kuva 47">
              <a:extLst>
                <a:ext uri="{FF2B5EF4-FFF2-40B4-BE49-F238E27FC236}">
                  <a16:creationId xmlns:a16="http://schemas.microsoft.com/office/drawing/2014/main" id="{509ED119-62F9-4DB5-88E8-718E6CA2931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351" r="15025"/>
            <a:stretch/>
          </p:blipFill>
          <p:spPr>
            <a:xfrm rot="5400000" flipV="1">
              <a:off x="2084767" y="2156022"/>
              <a:ext cx="1624940" cy="828000"/>
            </a:xfrm>
            <a:prstGeom prst="rect">
              <a:avLst/>
            </a:prstGeom>
          </p:spPr>
        </p:pic>
        <p:grpSp>
          <p:nvGrpSpPr>
            <p:cNvPr id="49" name="Ryhmä 48">
              <a:extLst>
                <a:ext uri="{FF2B5EF4-FFF2-40B4-BE49-F238E27FC236}">
                  <a16:creationId xmlns:a16="http://schemas.microsoft.com/office/drawing/2014/main" id="{B1217C7D-546C-434B-88C1-A88AB6237595}"/>
                </a:ext>
              </a:extLst>
            </p:cNvPr>
            <p:cNvGrpSpPr/>
            <p:nvPr/>
          </p:nvGrpSpPr>
          <p:grpSpPr>
            <a:xfrm>
              <a:off x="2186651" y="1745673"/>
              <a:ext cx="308759" cy="1662545"/>
              <a:chOff x="2200995" y="1745673"/>
              <a:chExt cx="308759" cy="1662545"/>
            </a:xfrm>
          </p:grpSpPr>
          <p:sp>
            <p:nvSpPr>
              <p:cNvPr id="63" name="Suorakulmio 62">
                <a:extLst>
                  <a:ext uri="{FF2B5EF4-FFF2-40B4-BE49-F238E27FC236}">
                    <a16:creationId xmlns:a16="http://schemas.microsoft.com/office/drawing/2014/main" id="{EB4FB991-8B9D-4F46-912F-CE74432D27B7}"/>
                  </a:ext>
                </a:extLst>
              </p:cNvPr>
              <p:cNvSpPr/>
              <p:nvPr/>
            </p:nvSpPr>
            <p:spPr>
              <a:xfrm>
                <a:off x="2200995" y="1745673"/>
                <a:ext cx="308759" cy="166254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64" name="Ryhmä 63">
                <a:extLst>
                  <a:ext uri="{FF2B5EF4-FFF2-40B4-BE49-F238E27FC236}">
                    <a16:creationId xmlns:a16="http://schemas.microsoft.com/office/drawing/2014/main" id="{B860BCF6-93EE-4B2D-BCDA-64E4B1131F05}"/>
                  </a:ext>
                </a:extLst>
              </p:cNvPr>
              <p:cNvGrpSpPr/>
              <p:nvPr/>
            </p:nvGrpSpPr>
            <p:grpSpPr>
              <a:xfrm rot="20842531">
                <a:off x="2287786" y="2957692"/>
                <a:ext cx="154073" cy="183559"/>
                <a:chOff x="928277" y="840302"/>
                <a:chExt cx="154073" cy="183559"/>
              </a:xfrm>
            </p:grpSpPr>
            <p:sp>
              <p:nvSpPr>
                <p:cNvPr id="73" name="Ellipsi 72">
                  <a:extLst>
                    <a:ext uri="{FF2B5EF4-FFF2-40B4-BE49-F238E27FC236}">
                      <a16:creationId xmlns:a16="http://schemas.microsoft.com/office/drawing/2014/main" id="{70055574-EC34-4504-A179-D16D77CB85E8}"/>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Ellipsi 73">
                  <a:extLst>
                    <a:ext uri="{FF2B5EF4-FFF2-40B4-BE49-F238E27FC236}">
                      <a16:creationId xmlns:a16="http://schemas.microsoft.com/office/drawing/2014/main" id="{68D2D564-9205-470E-83D7-A49417D1F7CE}"/>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Ellipsi 74">
                  <a:extLst>
                    <a:ext uri="{FF2B5EF4-FFF2-40B4-BE49-F238E27FC236}">
                      <a16:creationId xmlns:a16="http://schemas.microsoft.com/office/drawing/2014/main" id="{1B14292A-2E00-4E4F-AEDB-0907D38B903B}"/>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65" name="Ryhmä 64">
                <a:extLst>
                  <a:ext uri="{FF2B5EF4-FFF2-40B4-BE49-F238E27FC236}">
                    <a16:creationId xmlns:a16="http://schemas.microsoft.com/office/drawing/2014/main" id="{13236115-7C60-44EC-BDF3-8DD0BB7C8A3B}"/>
                  </a:ext>
                </a:extLst>
              </p:cNvPr>
              <p:cNvGrpSpPr/>
              <p:nvPr/>
            </p:nvGrpSpPr>
            <p:grpSpPr>
              <a:xfrm>
                <a:off x="2301654" y="1925764"/>
                <a:ext cx="154073" cy="183559"/>
                <a:chOff x="928277" y="840302"/>
                <a:chExt cx="154073" cy="183559"/>
              </a:xfrm>
            </p:grpSpPr>
            <p:sp>
              <p:nvSpPr>
                <p:cNvPr id="70" name="Ellipsi 69">
                  <a:extLst>
                    <a:ext uri="{FF2B5EF4-FFF2-40B4-BE49-F238E27FC236}">
                      <a16:creationId xmlns:a16="http://schemas.microsoft.com/office/drawing/2014/main" id="{2C428D8B-19FB-4B4C-B15A-981D06A6E9D9}"/>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a:extLst>
                    <a:ext uri="{FF2B5EF4-FFF2-40B4-BE49-F238E27FC236}">
                      <a16:creationId xmlns:a16="http://schemas.microsoft.com/office/drawing/2014/main" id="{5B86B4B4-2CD7-4933-A212-141B0FA99E65}"/>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Ellipsi 71">
                  <a:extLst>
                    <a:ext uri="{FF2B5EF4-FFF2-40B4-BE49-F238E27FC236}">
                      <a16:creationId xmlns:a16="http://schemas.microsoft.com/office/drawing/2014/main" id="{F1CC222A-5389-4679-8307-9A48F0B0ECE4}"/>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66" name="Ryhmä 65">
                <a:extLst>
                  <a:ext uri="{FF2B5EF4-FFF2-40B4-BE49-F238E27FC236}">
                    <a16:creationId xmlns:a16="http://schemas.microsoft.com/office/drawing/2014/main" id="{8F03A7A8-B816-4C76-BD9C-35ED2D259100}"/>
                  </a:ext>
                </a:extLst>
              </p:cNvPr>
              <p:cNvGrpSpPr/>
              <p:nvPr/>
            </p:nvGrpSpPr>
            <p:grpSpPr>
              <a:xfrm rot="3006355">
                <a:off x="2282502" y="2503739"/>
                <a:ext cx="154073" cy="183559"/>
                <a:chOff x="928277" y="840302"/>
                <a:chExt cx="154073" cy="183559"/>
              </a:xfrm>
            </p:grpSpPr>
            <p:sp>
              <p:nvSpPr>
                <p:cNvPr id="67" name="Ellipsi 66">
                  <a:extLst>
                    <a:ext uri="{FF2B5EF4-FFF2-40B4-BE49-F238E27FC236}">
                      <a16:creationId xmlns:a16="http://schemas.microsoft.com/office/drawing/2014/main" id="{C59B6C25-3E3B-4720-89A0-CDB1EF9666F0}"/>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 name="Ellipsi 67">
                  <a:extLst>
                    <a:ext uri="{FF2B5EF4-FFF2-40B4-BE49-F238E27FC236}">
                      <a16:creationId xmlns:a16="http://schemas.microsoft.com/office/drawing/2014/main" id="{2190DCBE-B8C4-4ACC-8778-DECDD77E53DD}"/>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Ellipsi 68">
                  <a:extLst>
                    <a:ext uri="{FF2B5EF4-FFF2-40B4-BE49-F238E27FC236}">
                      <a16:creationId xmlns:a16="http://schemas.microsoft.com/office/drawing/2014/main" id="{EFA42CD1-745C-4D9B-86E6-C86C9B3F8AF0}"/>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sp>
          <p:nvSpPr>
            <p:cNvPr id="50" name="Suorakulmio 49">
              <a:extLst>
                <a:ext uri="{FF2B5EF4-FFF2-40B4-BE49-F238E27FC236}">
                  <a16:creationId xmlns:a16="http://schemas.microsoft.com/office/drawing/2014/main" id="{9F37DA8A-E25F-4789-A2D6-1CBB46FE76CA}"/>
                </a:ext>
              </a:extLst>
            </p:cNvPr>
            <p:cNvSpPr/>
            <p:nvPr/>
          </p:nvSpPr>
          <p:spPr>
            <a:xfrm>
              <a:off x="3304636" y="1753496"/>
              <a:ext cx="538620" cy="165309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51" name="Ryhmä 50">
              <a:extLst>
                <a:ext uri="{FF2B5EF4-FFF2-40B4-BE49-F238E27FC236}">
                  <a16:creationId xmlns:a16="http://schemas.microsoft.com/office/drawing/2014/main" id="{23562C4D-F7AA-4EDA-8404-69CB0214A4FA}"/>
                </a:ext>
              </a:extLst>
            </p:cNvPr>
            <p:cNvGrpSpPr/>
            <p:nvPr/>
          </p:nvGrpSpPr>
          <p:grpSpPr>
            <a:xfrm>
              <a:off x="3577216" y="2537156"/>
              <a:ext cx="154073" cy="183559"/>
              <a:chOff x="928277" y="840302"/>
              <a:chExt cx="154073" cy="183559"/>
            </a:xfrm>
          </p:grpSpPr>
          <p:sp>
            <p:nvSpPr>
              <p:cNvPr id="60" name="Ellipsi 59">
                <a:extLst>
                  <a:ext uri="{FF2B5EF4-FFF2-40B4-BE49-F238E27FC236}">
                    <a16:creationId xmlns:a16="http://schemas.microsoft.com/office/drawing/2014/main" id="{3AEBA044-9FFA-4884-B963-8E328E11DA11}"/>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Ellipsi 60">
                <a:extLst>
                  <a:ext uri="{FF2B5EF4-FFF2-40B4-BE49-F238E27FC236}">
                    <a16:creationId xmlns:a16="http://schemas.microsoft.com/office/drawing/2014/main" id="{EBBE5287-E572-4D0C-87EF-23B23E96E7B6}"/>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Ellipsi 61">
                <a:extLst>
                  <a:ext uri="{FF2B5EF4-FFF2-40B4-BE49-F238E27FC236}">
                    <a16:creationId xmlns:a16="http://schemas.microsoft.com/office/drawing/2014/main" id="{4B8B3621-1321-4D38-93E0-2A8E5876D839}"/>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52" name="Ryhmä 51">
              <a:extLst>
                <a:ext uri="{FF2B5EF4-FFF2-40B4-BE49-F238E27FC236}">
                  <a16:creationId xmlns:a16="http://schemas.microsoft.com/office/drawing/2014/main" id="{A95005AA-20F2-4955-8ED4-DFE8042CD3AE}"/>
                </a:ext>
              </a:extLst>
            </p:cNvPr>
            <p:cNvGrpSpPr/>
            <p:nvPr/>
          </p:nvGrpSpPr>
          <p:grpSpPr>
            <a:xfrm rot="3006355">
              <a:off x="3509546" y="3057135"/>
              <a:ext cx="154073" cy="183559"/>
              <a:chOff x="928277" y="840302"/>
              <a:chExt cx="154073" cy="183559"/>
            </a:xfrm>
          </p:grpSpPr>
          <p:sp>
            <p:nvSpPr>
              <p:cNvPr id="57" name="Ellipsi 56">
                <a:extLst>
                  <a:ext uri="{FF2B5EF4-FFF2-40B4-BE49-F238E27FC236}">
                    <a16:creationId xmlns:a16="http://schemas.microsoft.com/office/drawing/2014/main" id="{C8262F5B-7AB9-4E70-B27D-04271D629D7A}"/>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Ellipsi 57">
                <a:extLst>
                  <a:ext uri="{FF2B5EF4-FFF2-40B4-BE49-F238E27FC236}">
                    <a16:creationId xmlns:a16="http://schemas.microsoft.com/office/drawing/2014/main" id="{2B9A1E76-56BB-49CE-B7D3-83AF5A509543}"/>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Ellipsi 58">
                <a:extLst>
                  <a:ext uri="{FF2B5EF4-FFF2-40B4-BE49-F238E27FC236}">
                    <a16:creationId xmlns:a16="http://schemas.microsoft.com/office/drawing/2014/main" id="{41DF271A-4F0C-4B04-BE64-ACEA8DE5859E}"/>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53" name="Ryhmä 52">
              <a:extLst>
                <a:ext uri="{FF2B5EF4-FFF2-40B4-BE49-F238E27FC236}">
                  <a16:creationId xmlns:a16="http://schemas.microsoft.com/office/drawing/2014/main" id="{01AB8F14-BC93-4158-8DB9-0840A6261048}"/>
                </a:ext>
              </a:extLst>
            </p:cNvPr>
            <p:cNvGrpSpPr/>
            <p:nvPr/>
          </p:nvGrpSpPr>
          <p:grpSpPr>
            <a:xfrm rot="20842531">
              <a:off x="3503034" y="1969781"/>
              <a:ext cx="154073" cy="183559"/>
              <a:chOff x="928277" y="840302"/>
              <a:chExt cx="154073" cy="183559"/>
            </a:xfrm>
          </p:grpSpPr>
          <p:sp>
            <p:nvSpPr>
              <p:cNvPr id="54" name="Ellipsi 53">
                <a:extLst>
                  <a:ext uri="{FF2B5EF4-FFF2-40B4-BE49-F238E27FC236}">
                    <a16:creationId xmlns:a16="http://schemas.microsoft.com/office/drawing/2014/main" id="{7108A0AD-71AD-4A4D-9FFE-93553EB42BE7}"/>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Ellipsi 54">
                <a:extLst>
                  <a:ext uri="{FF2B5EF4-FFF2-40B4-BE49-F238E27FC236}">
                    <a16:creationId xmlns:a16="http://schemas.microsoft.com/office/drawing/2014/main" id="{F42CBEFA-4DA0-4FC0-92E2-F0192F57601C}"/>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Ellipsi 55">
                <a:extLst>
                  <a:ext uri="{FF2B5EF4-FFF2-40B4-BE49-F238E27FC236}">
                    <a16:creationId xmlns:a16="http://schemas.microsoft.com/office/drawing/2014/main" id="{E2FE9271-06F4-4AFC-AF42-4E4D4BA197E1}"/>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cxnSp>
        <p:nvCxnSpPr>
          <p:cNvPr id="76" name="Straight Connector 28">
            <a:extLst>
              <a:ext uri="{FF2B5EF4-FFF2-40B4-BE49-F238E27FC236}">
                <a16:creationId xmlns:a16="http://schemas.microsoft.com/office/drawing/2014/main" id="{6BEBC635-7EB5-43D3-AE5F-FB9A9FCEFB42}"/>
              </a:ext>
            </a:extLst>
          </p:cNvPr>
          <p:cNvCxnSpPr>
            <a:cxnSpLocks/>
          </p:cNvCxnSpPr>
          <p:nvPr/>
        </p:nvCxnSpPr>
        <p:spPr>
          <a:xfrm>
            <a:off x="3681498" y="2564935"/>
            <a:ext cx="0" cy="2723322"/>
          </a:xfrm>
          <a:prstGeom prst="line">
            <a:avLst/>
          </a:prstGeom>
          <a:ln w="2857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4" name="Suora yhdysviiva 3">
            <a:extLst>
              <a:ext uri="{FF2B5EF4-FFF2-40B4-BE49-F238E27FC236}">
                <a16:creationId xmlns:a16="http://schemas.microsoft.com/office/drawing/2014/main" id="{C6B0C63D-6986-4F04-97EE-ECB0836688DA}"/>
              </a:ext>
            </a:extLst>
          </p:cNvPr>
          <p:cNvCxnSpPr/>
          <p:nvPr/>
        </p:nvCxnSpPr>
        <p:spPr>
          <a:xfrm>
            <a:off x="753626" y="3356149"/>
            <a:ext cx="0"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7" name="Vapaamuotoinen: Muoto 76">
            <a:extLst>
              <a:ext uri="{FF2B5EF4-FFF2-40B4-BE49-F238E27FC236}">
                <a16:creationId xmlns:a16="http://schemas.microsoft.com/office/drawing/2014/main" id="{D1C03730-4B25-489C-BA5F-8F55CE6F28ED}"/>
              </a:ext>
            </a:extLst>
          </p:cNvPr>
          <p:cNvSpPr/>
          <p:nvPr/>
        </p:nvSpPr>
        <p:spPr>
          <a:xfrm>
            <a:off x="749550" y="3283017"/>
            <a:ext cx="783036" cy="91248"/>
          </a:xfrm>
          <a:custGeom>
            <a:avLst/>
            <a:gdLst>
              <a:gd name="connsiteX0" fmla="*/ 0 w 783036"/>
              <a:gd name="connsiteY0" fmla="*/ 91248 h 91248"/>
              <a:gd name="connsiteX1" fmla="*/ 783036 w 783036"/>
              <a:gd name="connsiteY1" fmla="*/ 83520 h 91248"/>
            </a:gdLst>
            <a:ahLst/>
            <a:cxnLst>
              <a:cxn ang="0">
                <a:pos x="connsiteX0" y="connsiteY0"/>
              </a:cxn>
              <a:cxn ang="0">
                <a:pos x="connsiteX1" y="connsiteY1"/>
              </a:cxn>
            </a:cxnLst>
            <a:rect l="l" t="t" r="r" b="b"/>
            <a:pathLst>
              <a:path w="783036" h="91248">
                <a:moveTo>
                  <a:pt x="0" y="91248"/>
                </a:moveTo>
                <a:cubicBezTo>
                  <a:pt x="324333" y="13545"/>
                  <a:pt x="648666" y="-64158"/>
                  <a:pt x="783036" y="8352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88" name="Ryhmä 87">
            <a:extLst>
              <a:ext uri="{FF2B5EF4-FFF2-40B4-BE49-F238E27FC236}">
                <a16:creationId xmlns:a16="http://schemas.microsoft.com/office/drawing/2014/main" id="{C9387F73-4B72-4433-96A3-B30C5EE1C679}"/>
              </a:ext>
            </a:extLst>
          </p:cNvPr>
          <p:cNvGrpSpPr/>
          <p:nvPr/>
        </p:nvGrpSpPr>
        <p:grpSpPr>
          <a:xfrm>
            <a:off x="744399" y="3369114"/>
            <a:ext cx="790895" cy="1123636"/>
            <a:chOff x="744399" y="3369114"/>
            <a:chExt cx="790895" cy="1123636"/>
          </a:xfrm>
        </p:grpSpPr>
        <p:cxnSp>
          <p:nvCxnSpPr>
            <p:cNvPr id="83" name="Suora yhdysviiva 82">
              <a:extLst>
                <a:ext uri="{FF2B5EF4-FFF2-40B4-BE49-F238E27FC236}">
                  <a16:creationId xmlns:a16="http://schemas.microsoft.com/office/drawing/2014/main" id="{67DCA86D-C2EC-4BE1-9C9D-CEFCAC2CF058}"/>
                </a:ext>
              </a:extLst>
            </p:cNvPr>
            <p:cNvCxnSpPr>
              <a:cxnSpLocks/>
              <a:endCxn id="45" idx="0"/>
            </p:cNvCxnSpPr>
            <p:nvPr/>
          </p:nvCxnSpPr>
          <p:spPr>
            <a:xfrm>
              <a:off x="744399" y="3369114"/>
              <a:ext cx="790895" cy="1354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6" name="Suora yhdysviiva 85">
              <a:extLst>
                <a:ext uri="{FF2B5EF4-FFF2-40B4-BE49-F238E27FC236}">
                  <a16:creationId xmlns:a16="http://schemas.microsoft.com/office/drawing/2014/main" id="{8EEFB137-7243-4CCD-AB70-88989C8C66E6}"/>
                </a:ext>
              </a:extLst>
            </p:cNvPr>
            <p:cNvCxnSpPr>
              <a:cxnSpLocks/>
              <a:endCxn id="45" idx="7"/>
            </p:cNvCxnSpPr>
            <p:nvPr/>
          </p:nvCxnSpPr>
          <p:spPr>
            <a:xfrm>
              <a:off x="1532586" y="3397447"/>
              <a:ext cx="2708" cy="1095303"/>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72905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1000" fill="hold"/>
                                        <p:tgtEl>
                                          <p:spTgt spid="88"/>
                                        </p:tgtEl>
                                        <p:attrNameLst>
                                          <p:attrName>ppt_x</p:attrName>
                                        </p:attrNameLst>
                                      </p:cBhvr>
                                      <p:tavLst>
                                        <p:tav tm="0">
                                          <p:val>
                                            <p:strVal val="#ppt_x"/>
                                          </p:val>
                                        </p:tav>
                                        <p:tav tm="100000">
                                          <p:val>
                                            <p:strVal val="#ppt_x"/>
                                          </p:val>
                                        </p:tav>
                                      </p:tavLst>
                                    </p:anim>
                                    <p:anim calcmode="lin" valueType="num">
                                      <p:cBhvr additive="base">
                                        <p:cTn id="12" dur="1000" fill="hold"/>
                                        <p:tgtEl>
                                          <p:spTgt spid="8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3" fill="hold" nodeType="clickEffect">
                                  <p:stCondLst>
                                    <p:cond delay="0"/>
                                  </p:stCondLst>
                                  <p:childTnLst>
                                    <p:anim calcmode="lin" valueType="num">
                                      <p:cBhvr additive="base">
                                        <p:cTn id="20" dur="1000"/>
                                        <p:tgtEl>
                                          <p:spTgt spid="88"/>
                                        </p:tgtEl>
                                        <p:attrNameLst>
                                          <p:attrName>ppt_x</p:attrName>
                                        </p:attrNameLst>
                                      </p:cBhvr>
                                      <p:tavLst>
                                        <p:tav tm="0">
                                          <p:val>
                                            <p:strVal val="ppt_x"/>
                                          </p:val>
                                        </p:tav>
                                        <p:tav tm="100000">
                                          <p:val>
                                            <p:strVal val="1+ppt_w/2"/>
                                          </p:val>
                                        </p:tav>
                                      </p:tavLst>
                                    </p:anim>
                                    <p:anim calcmode="lin" valueType="num">
                                      <p:cBhvr additive="base">
                                        <p:cTn id="21" dur="1000"/>
                                        <p:tgtEl>
                                          <p:spTgt spid="88"/>
                                        </p:tgtEl>
                                        <p:attrNameLst>
                                          <p:attrName>ppt_y</p:attrName>
                                        </p:attrNameLst>
                                      </p:cBhvr>
                                      <p:tavLst>
                                        <p:tav tm="0">
                                          <p:val>
                                            <p:strVal val="ppt_y"/>
                                          </p:val>
                                        </p:tav>
                                        <p:tav tm="100000">
                                          <p:val>
                                            <p:strVal val="0-ppt_h/2"/>
                                          </p:val>
                                        </p:tav>
                                      </p:tavLst>
                                    </p:anim>
                                    <p:set>
                                      <p:cBhvr>
                                        <p:cTn id="22" dur="1" fill="hold">
                                          <p:stCondLst>
                                            <p:cond delay="999"/>
                                          </p:stCondLst>
                                        </p:cTn>
                                        <p:tgtEl>
                                          <p:spTgt spid="8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par>
                          <p:cTn id="27" fill="hold">
                            <p:stCondLst>
                              <p:cond delay="0"/>
                            </p:stCondLst>
                            <p:childTnLst>
                              <p:par>
                                <p:cTn id="28" presetID="2" presetClass="entr" presetSubtype="3"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1+#ppt_w/2"/>
                                          </p:val>
                                        </p:tav>
                                        <p:tav tm="100000">
                                          <p:val>
                                            <p:strVal val="#ppt_x"/>
                                          </p:val>
                                        </p:tav>
                                      </p:tavLst>
                                    </p:anim>
                                    <p:anim calcmode="lin" valueType="num">
                                      <p:cBhvr additive="base">
                                        <p:cTn id="31" dur="1000" fill="hold"/>
                                        <p:tgtEl>
                                          <p:spTgt spid="14"/>
                                        </p:tgtEl>
                                        <p:attrNameLst>
                                          <p:attrName>ppt_y</p:attrName>
                                        </p:attrNameLst>
                                      </p:cBhvr>
                                      <p:tavLst>
                                        <p:tav tm="0">
                                          <p:val>
                                            <p:strVal val="0-#ppt_h/2"/>
                                          </p:val>
                                        </p:tav>
                                        <p:tav tm="100000">
                                          <p:val>
                                            <p:strVal val="#ppt_y"/>
                                          </p:val>
                                        </p:tav>
                                      </p:tavLst>
                                    </p:anim>
                                  </p:childTnLst>
                                </p:cTn>
                              </p:par>
                              <p:par>
                                <p:cTn id="32" presetID="2" presetClass="entr" presetSubtype="3" fill="hold" grpId="0" nodeType="withEffect">
                                  <p:stCondLst>
                                    <p:cond delay="50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1000" fill="hold"/>
                                        <p:tgtEl>
                                          <p:spTgt spid="41"/>
                                        </p:tgtEl>
                                        <p:attrNameLst>
                                          <p:attrName>ppt_x</p:attrName>
                                        </p:attrNameLst>
                                      </p:cBhvr>
                                      <p:tavLst>
                                        <p:tav tm="0">
                                          <p:val>
                                            <p:strVal val="1+#ppt_w/2"/>
                                          </p:val>
                                        </p:tav>
                                        <p:tav tm="100000">
                                          <p:val>
                                            <p:strVal val="#ppt_x"/>
                                          </p:val>
                                        </p:tav>
                                      </p:tavLst>
                                    </p:anim>
                                    <p:anim calcmode="lin" valueType="num">
                                      <p:cBhvr additive="base">
                                        <p:cTn id="35" dur="10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childTnLst>
                                </p:cTn>
                              </p:par>
                            </p:childTnLst>
                          </p:cTn>
                        </p:par>
                        <p:par>
                          <p:cTn id="40" fill="hold">
                            <p:stCondLst>
                              <p:cond delay="0"/>
                            </p:stCondLst>
                            <p:childTnLst>
                              <p:par>
                                <p:cTn id="41" presetID="2" presetClass="entr" presetSubtype="1" fill="hold" nodeType="afterEffect">
                                  <p:stCondLst>
                                    <p:cond delay="50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1000" fill="hold"/>
                                        <p:tgtEl>
                                          <p:spTgt spid="38"/>
                                        </p:tgtEl>
                                        <p:attrNameLst>
                                          <p:attrName>ppt_x</p:attrName>
                                        </p:attrNameLst>
                                      </p:cBhvr>
                                      <p:tavLst>
                                        <p:tav tm="0">
                                          <p:val>
                                            <p:strVal val="#ppt_x"/>
                                          </p:val>
                                        </p:tav>
                                        <p:tav tm="100000">
                                          <p:val>
                                            <p:strVal val="#ppt_x"/>
                                          </p:val>
                                        </p:tav>
                                      </p:tavLst>
                                    </p:anim>
                                    <p:anim calcmode="lin" valueType="num">
                                      <p:cBhvr additive="base">
                                        <p:cTn id="44" dur="10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childTnLst>
                                </p:cTn>
                              </p:par>
                            </p:childTnLst>
                          </p:cTn>
                        </p:par>
                        <p:par>
                          <p:cTn id="49" fill="hold">
                            <p:stCondLst>
                              <p:cond delay="0"/>
                            </p:stCondLst>
                            <p:childTnLst>
                              <p:par>
                                <p:cTn id="50" presetID="22" presetClass="entr" presetSubtype="4" fill="hold" grpId="0" nodeType="afterEffect">
                                  <p:stCondLst>
                                    <p:cond delay="500"/>
                                  </p:stCondLst>
                                  <p:childTnLst>
                                    <p:set>
                                      <p:cBhvr>
                                        <p:cTn id="51" dur="1" fill="hold">
                                          <p:stCondLst>
                                            <p:cond delay="0"/>
                                          </p:stCondLst>
                                        </p:cTn>
                                        <p:tgtEl>
                                          <p:spTgt spid="45"/>
                                        </p:tgtEl>
                                        <p:attrNameLst>
                                          <p:attrName>style.visibility</p:attrName>
                                        </p:attrNameLst>
                                      </p:cBhvr>
                                      <p:to>
                                        <p:strVal val="visible"/>
                                      </p:to>
                                    </p:set>
                                    <p:animEffect transition="in" filter="wipe(down)">
                                      <p:cBhvr>
                                        <p:cTn id="52" dur="10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childTnLst>
                                </p:cTn>
                              </p:par>
                            </p:childTnLst>
                          </p:cTn>
                        </p:par>
                        <p:par>
                          <p:cTn id="61" fill="hold">
                            <p:stCondLst>
                              <p:cond delay="0"/>
                            </p:stCondLst>
                            <p:childTnLst>
                              <p:par>
                                <p:cTn id="62" presetID="2" presetClass="entr" presetSubtype="3"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1000" fill="hold"/>
                                        <p:tgtEl>
                                          <p:spTgt spid="11"/>
                                        </p:tgtEl>
                                        <p:attrNameLst>
                                          <p:attrName>ppt_x</p:attrName>
                                        </p:attrNameLst>
                                      </p:cBhvr>
                                      <p:tavLst>
                                        <p:tav tm="0">
                                          <p:val>
                                            <p:strVal val="1+#ppt_w/2"/>
                                          </p:val>
                                        </p:tav>
                                        <p:tav tm="100000">
                                          <p:val>
                                            <p:strVal val="#ppt_x"/>
                                          </p:val>
                                        </p:tav>
                                      </p:tavLst>
                                    </p:anim>
                                    <p:anim calcmode="lin" valueType="num">
                                      <p:cBhvr additive="base">
                                        <p:cTn id="65" dur="1000" fill="hold"/>
                                        <p:tgtEl>
                                          <p:spTgt spid="11"/>
                                        </p:tgtEl>
                                        <p:attrNameLst>
                                          <p:attrName>ppt_y</p:attrName>
                                        </p:attrNameLst>
                                      </p:cBhvr>
                                      <p:tavLst>
                                        <p:tav tm="0">
                                          <p:val>
                                            <p:strVal val="0-#ppt_h/2"/>
                                          </p:val>
                                        </p:tav>
                                        <p:tav tm="100000">
                                          <p:val>
                                            <p:strVal val="#ppt_y"/>
                                          </p:val>
                                        </p:tav>
                                      </p:tavLst>
                                    </p:anim>
                                  </p:childTnLst>
                                </p:cTn>
                              </p:par>
                              <p:par>
                                <p:cTn id="66" presetID="2" presetClass="entr" presetSubtype="1" fill="hold" nodeType="withEffect">
                                  <p:stCondLst>
                                    <p:cond delay="50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1000" fill="hold"/>
                                        <p:tgtEl>
                                          <p:spTgt spid="42"/>
                                        </p:tgtEl>
                                        <p:attrNameLst>
                                          <p:attrName>ppt_x</p:attrName>
                                        </p:attrNameLst>
                                      </p:cBhvr>
                                      <p:tavLst>
                                        <p:tav tm="0">
                                          <p:val>
                                            <p:strVal val="#ppt_x"/>
                                          </p:val>
                                        </p:tav>
                                        <p:tav tm="100000">
                                          <p:val>
                                            <p:strVal val="#ppt_x"/>
                                          </p:val>
                                        </p:tav>
                                      </p:tavLst>
                                    </p:anim>
                                    <p:anim calcmode="lin" valueType="num">
                                      <p:cBhvr additive="base">
                                        <p:cTn id="69" dur="1000" fill="hold"/>
                                        <p:tgtEl>
                                          <p:spTgt spid="42"/>
                                        </p:tgtEl>
                                        <p:attrNameLst>
                                          <p:attrName>ppt_y</p:attrName>
                                        </p:attrNameLst>
                                      </p:cBhvr>
                                      <p:tavLst>
                                        <p:tav tm="0">
                                          <p:val>
                                            <p:strVal val="0-#ppt_h/2"/>
                                          </p:val>
                                        </p:tav>
                                        <p:tav tm="100000">
                                          <p:val>
                                            <p:strVal val="#ppt_y"/>
                                          </p:val>
                                        </p:tav>
                                      </p:tavLst>
                                    </p:anim>
                                  </p:childTnLst>
                                </p:cTn>
                              </p:par>
                              <p:par>
                                <p:cTn id="70" presetID="2" presetClass="entr" presetSubtype="1" fill="hold" nodeType="withEffect">
                                  <p:stCondLst>
                                    <p:cond delay="50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1000" fill="hold"/>
                                        <p:tgtEl>
                                          <p:spTgt spid="46"/>
                                        </p:tgtEl>
                                        <p:attrNameLst>
                                          <p:attrName>ppt_x</p:attrName>
                                        </p:attrNameLst>
                                      </p:cBhvr>
                                      <p:tavLst>
                                        <p:tav tm="0">
                                          <p:val>
                                            <p:strVal val="#ppt_x"/>
                                          </p:val>
                                        </p:tav>
                                        <p:tav tm="100000">
                                          <p:val>
                                            <p:strVal val="#ppt_x"/>
                                          </p:val>
                                        </p:tav>
                                      </p:tavLst>
                                    </p:anim>
                                    <p:anim calcmode="lin" valueType="num">
                                      <p:cBhvr additive="base">
                                        <p:cTn id="73" dur="10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6" end="6"/>
                                            </p:txEl>
                                          </p:spTgt>
                                        </p:tgtEl>
                                        <p:attrNameLst>
                                          <p:attrName>style.visibility</p:attrName>
                                        </p:attrNameLst>
                                      </p:cBhvr>
                                      <p:to>
                                        <p:strVal val="visible"/>
                                      </p:to>
                                    </p:set>
                                  </p:childTnLst>
                                </p:cTn>
                              </p:par>
                            </p:childTnLst>
                          </p:cTn>
                        </p:par>
                        <p:par>
                          <p:cTn id="78" fill="hold">
                            <p:stCondLst>
                              <p:cond delay="0"/>
                            </p:stCondLst>
                            <p:childTnLst>
                              <p:par>
                                <p:cTn id="79" presetID="2" presetClass="entr" presetSubtype="1" fill="hold" nodeType="afterEffect">
                                  <p:stCondLst>
                                    <p:cond delay="50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1000" fill="hold"/>
                                        <p:tgtEl>
                                          <p:spTgt spid="47"/>
                                        </p:tgtEl>
                                        <p:attrNameLst>
                                          <p:attrName>ppt_x</p:attrName>
                                        </p:attrNameLst>
                                      </p:cBhvr>
                                      <p:tavLst>
                                        <p:tav tm="0">
                                          <p:val>
                                            <p:strVal val="#ppt_x"/>
                                          </p:val>
                                        </p:tav>
                                        <p:tav tm="100000">
                                          <p:val>
                                            <p:strVal val="#ppt_x"/>
                                          </p:val>
                                        </p:tav>
                                      </p:tavLst>
                                    </p:anim>
                                    <p:anim calcmode="lin" valueType="num">
                                      <p:cBhvr additive="base">
                                        <p:cTn id="82" dur="10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41"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Sandwich elementtien asentaminen</a:t>
            </a:r>
          </a:p>
        </p:txBody>
      </p:sp>
      <p:sp>
        <p:nvSpPr>
          <p:cNvPr id="8" name="Content Placeholder 7"/>
          <p:cNvSpPr>
            <a:spLocks noGrp="1"/>
          </p:cNvSpPr>
          <p:nvPr>
            <p:ph sz="half" idx="2"/>
          </p:nvPr>
        </p:nvSpPr>
        <p:spPr>
          <a:xfrm>
            <a:off x="1304598" y="6650182"/>
            <a:ext cx="5383161" cy="5104352"/>
          </a:xfrm>
        </p:spPr>
        <p:txBody>
          <a:bodyPr>
            <a:normAutofit/>
          </a:bodyPr>
          <a:lstStyle/>
          <a:p>
            <a:endParaRPr lang="fi-FI"/>
          </a:p>
          <a:p>
            <a:pPr marL="0" indent="0">
              <a:buNone/>
            </a:pPr>
            <a:endParaRPr lang="fi-FI"/>
          </a:p>
        </p:txBody>
      </p:sp>
      <p:pic>
        <p:nvPicPr>
          <p:cNvPr id="13" name="Kuva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199" y="4135708"/>
            <a:ext cx="2436313" cy="2059986"/>
          </a:xfrm>
          <a:prstGeom prst="roundRect">
            <a:avLst/>
          </a:prstGeom>
        </p:spPr>
      </p:pic>
      <p:pic>
        <p:nvPicPr>
          <p:cNvPr id="15" name="Kuva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7199" y="1119947"/>
            <a:ext cx="2436313" cy="1426409"/>
          </a:xfrm>
          <a:prstGeom prst="roundRect">
            <a:avLst/>
          </a:prstGeom>
        </p:spPr>
      </p:pic>
      <p:sp>
        <p:nvSpPr>
          <p:cNvPr id="9" name="Content Placeholder 7">
            <a:extLst>
              <a:ext uri="{FF2B5EF4-FFF2-40B4-BE49-F238E27FC236}">
                <a16:creationId xmlns:a16="http://schemas.microsoft.com/office/drawing/2014/main" id="{493C51E1-8472-4339-A3FE-C4AC0A2718EE}"/>
              </a:ext>
            </a:extLst>
          </p:cNvPr>
          <p:cNvSpPr txBox="1">
            <a:spLocks/>
          </p:cNvSpPr>
          <p:nvPr/>
        </p:nvSpPr>
        <p:spPr>
          <a:xfrm>
            <a:off x="3344449" y="1450403"/>
            <a:ext cx="5498926" cy="4336606"/>
          </a:xfrm>
          <a:prstGeom prst="rect">
            <a:avLst/>
          </a:prstGeom>
        </p:spPr>
        <p:txBody>
          <a:bodyPr vert="horz" lIns="0" tIns="0" rIns="0" bIns="0" rtlCol="0">
            <a:normAutofit lnSpcReduction="10000"/>
          </a:bodyPr>
          <a:lstStyle>
            <a:lvl1pPr marL="266700" indent="-26670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fi-FI"/>
              <a:t>Sandwich elementin lämmöneristeen sadesuoja poistetaan. </a:t>
            </a:r>
          </a:p>
          <a:p>
            <a:endParaRPr lang="fi-FI"/>
          </a:p>
          <a:p>
            <a:endParaRPr lang="fi-FI"/>
          </a:p>
          <a:p>
            <a:r>
              <a:rPr lang="fi-FI"/>
              <a:t>Asennusvillan sopiva leveys on 12-15 cm. Sillä ei saa tukkia tuuletusuria.</a:t>
            </a:r>
          </a:p>
          <a:p>
            <a:endParaRPr lang="fi-FI"/>
          </a:p>
          <a:p>
            <a:r>
              <a:rPr lang="fi-FI"/>
              <a:t>Ulkoseinäelementit nostetaan asennus- eli makkaravalun päälle. Kuvassa vasemmalla betonointilasta, asennuskanki ja elementtituki.</a:t>
            </a:r>
          </a:p>
          <a:p>
            <a:endParaRPr lang="fi-FI"/>
          </a:p>
          <a:p>
            <a:pPr marL="0" indent="0">
              <a:buNone/>
            </a:pPr>
            <a:endParaRPr lang="fi-FI"/>
          </a:p>
        </p:txBody>
      </p:sp>
      <p:grpSp>
        <p:nvGrpSpPr>
          <p:cNvPr id="6" name="Ryhmä 5">
            <a:extLst>
              <a:ext uri="{FF2B5EF4-FFF2-40B4-BE49-F238E27FC236}">
                <a16:creationId xmlns:a16="http://schemas.microsoft.com/office/drawing/2014/main" id="{0E4FDFAE-EB38-49B8-B2AC-50655942C449}"/>
              </a:ext>
            </a:extLst>
          </p:cNvPr>
          <p:cNvGrpSpPr/>
          <p:nvPr/>
        </p:nvGrpSpPr>
        <p:grpSpPr>
          <a:xfrm>
            <a:off x="457199" y="2625615"/>
            <a:ext cx="2436313" cy="1426409"/>
            <a:chOff x="457199" y="2625615"/>
            <a:chExt cx="2436313" cy="1426409"/>
          </a:xfrm>
        </p:grpSpPr>
        <p:pic>
          <p:nvPicPr>
            <p:cNvPr id="14" name="Kuva 1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7199" y="2625615"/>
              <a:ext cx="2436313" cy="1426409"/>
            </a:xfrm>
            <a:prstGeom prst="roundRect">
              <a:avLst/>
            </a:prstGeom>
          </p:spPr>
        </p:pic>
        <p:sp>
          <p:nvSpPr>
            <p:cNvPr id="5" name="Ellipsi 4">
              <a:extLst>
                <a:ext uri="{FF2B5EF4-FFF2-40B4-BE49-F238E27FC236}">
                  <a16:creationId xmlns:a16="http://schemas.microsoft.com/office/drawing/2014/main" id="{C9CD578A-C10A-436C-A219-9EBB9B0931A5}"/>
                </a:ext>
              </a:extLst>
            </p:cNvPr>
            <p:cNvSpPr/>
            <p:nvPr/>
          </p:nvSpPr>
          <p:spPr>
            <a:xfrm>
              <a:off x="1380744" y="3191256"/>
              <a:ext cx="640080" cy="557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9152300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18736" y="2344814"/>
            <a:ext cx="2267992" cy="1434845"/>
          </a:xfrm>
          <a:prstGeom prst="roundRect">
            <a:avLst/>
          </a:prstGeom>
        </p:spPr>
      </p:pic>
      <p:pic>
        <p:nvPicPr>
          <p:cNvPr id="10" name="Kuva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22571" y="3896257"/>
            <a:ext cx="2198841" cy="2268988"/>
          </a:xfrm>
          <a:prstGeom prst="roundRect">
            <a:avLst/>
          </a:prstGeom>
        </p:spPr>
      </p:pic>
      <p:pic>
        <p:nvPicPr>
          <p:cNvPr id="8" name="Kuva 7">
            <a:extLst>
              <a:ext uri="{FF2B5EF4-FFF2-40B4-BE49-F238E27FC236}">
                <a16:creationId xmlns:a16="http://schemas.microsoft.com/office/drawing/2014/main" id="{7FF9DAA7-8169-4D01-BD0F-C49CA06987A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87105" y="517648"/>
            <a:ext cx="2313206" cy="1734905"/>
          </a:xfrm>
          <a:prstGeom prst="roundRect">
            <a:avLst/>
          </a:prstGeom>
        </p:spPr>
      </p:pic>
      <p:sp>
        <p:nvSpPr>
          <p:cNvPr id="6" name="Title 5">
            <a:extLst>
              <a:ext uri="{FF2B5EF4-FFF2-40B4-BE49-F238E27FC236}">
                <a16:creationId xmlns:a16="http://schemas.microsoft.com/office/drawing/2014/main" id="{E2C58EDE-4800-47A2-88AD-913B5EF58A6D}"/>
              </a:ext>
            </a:extLst>
          </p:cNvPr>
          <p:cNvSpPr>
            <a:spLocks noGrp="1"/>
          </p:cNvSpPr>
          <p:nvPr>
            <p:ph type="title"/>
          </p:nvPr>
        </p:nvSpPr>
        <p:spPr/>
        <p:txBody>
          <a:bodyPr>
            <a:normAutofit fontScale="90000"/>
          </a:bodyPr>
          <a:lstStyle/>
          <a:p>
            <a:r>
              <a:rPr lang="fi-FI" dirty="0"/>
              <a:t>Puuelementtien </a:t>
            </a:r>
            <a:br>
              <a:rPr lang="fi-FI" dirty="0"/>
            </a:br>
            <a:r>
              <a:rPr lang="fi-FI" dirty="0"/>
              <a:t>asentaminen</a:t>
            </a:r>
            <a:br>
              <a:rPr lang="fi-FI" dirty="0"/>
            </a:br>
            <a:endParaRPr lang="fi-FI" dirty="0"/>
          </a:p>
        </p:txBody>
      </p:sp>
      <p:sp>
        <p:nvSpPr>
          <p:cNvPr id="11" name="Content Placeholder 10">
            <a:extLst>
              <a:ext uri="{FF2B5EF4-FFF2-40B4-BE49-F238E27FC236}">
                <a16:creationId xmlns:a16="http://schemas.microsoft.com/office/drawing/2014/main" id="{3003C36E-89E0-4F11-8403-F0C6505CA9FD}"/>
              </a:ext>
            </a:extLst>
          </p:cNvPr>
          <p:cNvSpPr>
            <a:spLocks noGrp="1"/>
          </p:cNvSpPr>
          <p:nvPr>
            <p:ph idx="1"/>
          </p:nvPr>
        </p:nvSpPr>
        <p:spPr>
          <a:xfrm>
            <a:off x="457200" y="1773239"/>
            <a:ext cx="5843016" cy="4032250"/>
          </a:xfrm>
        </p:spPr>
        <p:txBody>
          <a:bodyPr>
            <a:normAutofit fontScale="85000" lnSpcReduction="10000"/>
          </a:bodyPr>
          <a:lstStyle/>
          <a:p>
            <a:pPr marL="285750" indent="-285750"/>
            <a:r>
              <a:rPr lang="fi-FI" dirty="0"/>
              <a:t>Poistetaan mahdolliset sadesuojamuovit alemman kerroksen elementeistä</a:t>
            </a:r>
          </a:p>
          <a:p>
            <a:pPr marL="285750" indent="-285750"/>
            <a:r>
              <a:rPr lang="fi-FI" dirty="0"/>
              <a:t>Asetetaan saumaeriste alemman elementin päälle ja viereisen elementin reunaan. </a:t>
            </a:r>
          </a:p>
          <a:p>
            <a:pPr marL="285750" indent="-285750"/>
            <a:r>
              <a:rPr lang="fi-FI" dirty="0"/>
              <a:t>Valmistellaan höyrynsulku asennusta varten.</a:t>
            </a:r>
            <a:endParaRPr lang="fi-FI" dirty="0">
              <a:cs typeface="Arial"/>
            </a:endParaRPr>
          </a:p>
          <a:p>
            <a:pPr marL="285750" indent="-285750"/>
            <a:r>
              <a:rPr lang="fi-FI" dirty="0"/>
              <a:t>Nostetaan elementti paikoilleen ja tuetaan tai kiinnitetään  se valmistajan ohjeiden mukaan. </a:t>
            </a:r>
            <a:endParaRPr lang="fi-FI" dirty="0">
              <a:cs typeface="Arial"/>
            </a:endParaRPr>
          </a:p>
          <a:p>
            <a:pPr marL="285750" indent="-285750"/>
            <a:r>
              <a:rPr lang="fi-FI" dirty="0"/>
              <a:t>Asennetaan väliaikainen sääsuojaus.</a:t>
            </a:r>
            <a:endParaRPr lang="fi-FI" dirty="0">
              <a:cs typeface="Arial"/>
            </a:endParaRPr>
          </a:p>
          <a:p>
            <a:endParaRPr lang="fi-FI" dirty="0"/>
          </a:p>
        </p:txBody>
      </p:sp>
    </p:spTree>
    <p:extLst>
      <p:ext uri="{BB962C8B-B14F-4D97-AF65-F5344CB8AC3E}">
        <p14:creationId xmlns:p14="http://schemas.microsoft.com/office/powerpoint/2010/main" val="317592726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E9632E80-0347-41F9-99DB-42A8857434A7}"/>
              </a:ext>
            </a:extLst>
          </p:cNvPr>
          <p:cNvSpPr/>
          <p:nvPr/>
        </p:nvSpPr>
        <p:spPr>
          <a:xfrm>
            <a:off x="4099826" y="1267894"/>
            <a:ext cx="4919472" cy="4154984"/>
          </a:xfrm>
          <a:prstGeom prst="rect">
            <a:avLst/>
          </a:prstGeom>
        </p:spPr>
        <p:txBody>
          <a:bodyPr wrap="square" anchor="t">
            <a:spAutoFit/>
          </a:bodyPr>
          <a:lstStyle/>
          <a:p>
            <a:pPr marL="342900" indent="-342900">
              <a:buFont typeface="Arial" panose="020B0604020202020204" pitchFamily="34" charset="0"/>
              <a:buChar char="•"/>
            </a:pPr>
            <a:r>
              <a:rPr lang="fi-FI" sz="2400"/>
              <a:t>Kun elementit asennetaan betonia vasten, yleensä saumassa käytetään solukuminauhaa.</a:t>
            </a:r>
          </a:p>
          <a:p>
            <a:pPr marL="342900" indent="-342900">
              <a:buFont typeface="Arial" panose="020B0604020202020204" pitchFamily="34" charset="0"/>
              <a:buChar char="•"/>
            </a:pPr>
            <a:r>
              <a:rPr lang="fi-FI" sz="2400"/>
              <a:t>Mineraalivillaeristeisten elementtien saumoissa käytetään mineraalivillakaistaa tai solukuminauhaa.</a:t>
            </a:r>
            <a:endParaRPr lang="fi-FI" sz="2400">
              <a:cs typeface="Arial"/>
            </a:endParaRPr>
          </a:p>
          <a:p>
            <a:pPr marL="342900" indent="-342900">
              <a:buFont typeface="Arial" panose="020B0604020202020204" pitchFamily="34" charset="0"/>
              <a:buChar char="•"/>
            </a:pPr>
            <a:r>
              <a:rPr lang="fi-FI" sz="2400"/>
              <a:t>Muovilämmöneristeisten elementtien saumat yleensä vaahdotetaan polyuretaanilla.</a:t>
            </a:r>
            <a:endParaRPr lang="fi-FI" sz="2400">
              <a:cs typeface="Arial"/>
            </a:endParaRPr>
          </a:p>
        </p:txBody>
      </p:sp>
      <p:sp>
        <p:nvSpPr>
          <p:cNvPr id="13" name="Title 1">
            <a:extLst>
              <a:ext uri="{FF2B5EF4-FFF2-40B4-BE49-F238E27FC236}">
                <a16:creationId xmlns:a16="http://schemas.microsoft.com/office/drawing/2014/main" id="{103BC40D-0745-44E8-A0C6-74C97140A3C5}"/>
              </a:ext>
            </a:extLst>
          </p:cNvPr>
          <p:cNvSpPr txBox="1">
            <a:spLocks/>
          </p:cNvSpPr>
          <p:nvPr/>
        </p:nvSpPr>
        <p:spPr>
          <a:xfrm>
            <a:off x="457200" y="476250"/>
            <a:ext cx="8229600" cy="588963"/>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i-FI"/>
              <a:t>Puuelementtirakentamisen tiiveys</a:t>
            </a:r>
          </a:p>
        </p:txBody>
      </p:sp>
      <p:pic>
        <p:nvPicPr>
          <p:cNvPr id="27" name="Kuva 26">
            <a:extLst>
              <a:ext uri="{FF2B5EF4-FFF2-40B4-BE49-F238E27FC236}">
                <a16:creationId xmlns:a16="http://schemas.microsoft.com/office/drawing/2014/main" id="{8E176577-423E-4464-A898-FFC9E04A96DE}"/>
              </a:ext>
            </a:extLst>
          </p:cNvPr>
          <p:cNvPicPr>
            <a:picLocks noChangeAspect="1"/>
          </p:cNvPicPr>
          <p:nvPr/>
        </p:nvPicPr>
        <p:blipFill>
          <a:blip r:embed="rId2"/>
          <a:stretch>
            <a:fillRect/>
          </a:stretch>
        </p:blipFill>
        <p:spPr>
          <a:xfrm>
            <a:off x="1057897" y="2989384"/>
            <a:ext cx="1045157" cy="2516118"/>
          </a:xfrm>
          <a:prstGeom prst="rect">
            <a:avLst/>
          </a:prstGeom>
        </p:spPr>
      </p:pic>
      <p:pic>
        <p:nvPicPr>
          <p:cNvPr id="28" name="Kuva 27">
            <a:extLst>
              <a:ext uri="{FF2B5EF4-FFF2-40B4-BE49-F238E27FC236}">
                <a16:creationId xmlns:a16="http://schemas.microsoft.com/office/drawing/2014/main" id="{EB2D2081-847C-4972-90E6-8E81D08D09AE}"/>
              </a:ext>
            </a:extLst>
          </p:cNvPr>
          <p:cNvPicPr>
            <a:picLocks noChangeAspect="1"/>
          </p:cNvPicPr>
          <p:nvPr/>
        </p:nvPicPr>
        <p:blipFill>
          <a:blip r:embed="rId3"/>
          <a:stretch>
            <a:fillRect/>
          </a:stretch>
        </p:blipFill>
        <p:spPr>
          <a:xfrm>
            <a:off x="1520489" y="3165231"/>
            <a:ext cx="2053792" cy="1054501"/>
          </a:xfrm>
          <a:prstGeom prst="rect">
            <a:avLst/>
          </a:prstGeom>
        </p:spPr>
      </p:pic>
      <p:pic>
        <p:nvPicPr>
          <p:cNvPr id="30" name="Kuva 29">
            <a:extLst>
              <a:ext uri="{FF2B5EF4-FFF2-40B4-BE49-F238E27FC236}">
                <a16:creationId xmlns:a16="http://schemas.microsoft.com/office/drawing/2014/main" id="{6682A922-BB63-4DA3-AC85-127517D6CB41}"/>
              </a:ext>
            </a:extLst>
          </p:cNvPr>
          <p:cNvPicPr>
            <a:picLocks noChangeAspect="1"/>
          </p:cNvPicPr>
          <p:nvPr/>
        </p:nvPicPr>
        <p:blipFill rotWithShape="1">
          <a:blip r:embed="rId4"/>
          <a:srcRect l="12541" t="33832"/>
          <a:stretch/>
        </p:blipFill>
        <p:spPr>
          <a:xfrm>
            <a:off x="845820" y="3012830"/>
            <a:ext cx="111831" cy="2495950"/>
          </a:xfrm>
          <a:prstGeom prst="rect">
            <a:avLst/>
          </a:prstGeom>
        </p:spPr>
      </p:pic>
      <p:pic>
        <p:nvPicPr>
          <p:cNvPr id="31" name="Kuva 30">
            <a:extLst>
              <a:ext uri="{FF2B5EF4-FFF2-40B4-BE49-F238E27FC236}">
                <a16:creationId xmlns:a16="http://schemas.microsoft.com/office/drawing/2014/main" id="{E193193C-AE70-465A-BCF5-7AB14EFA8333}"/>
              </a:ext>
            </a:extLst>
          </p:cNvPr>
          <p:cNvPicPr>
            <a:picLocks noChangeAspect="1"/>
          </p:cNvPicPr>
          <p:nvPr/>
        </p:nvPicPr>
        <p:blipFill>
          <a:blip r:embed="rId5"/>
          <a:stretch>
            <a:fillRect/>
          </a:stretch>
        </p:blipFill>
        <p:spPr>
          <a:xfrm>
            <a:off x="2080690" y="4218632"/>
            <a:ext cx="1492503" cy="270340"/>
          </a:xfrm>
          <a:prstGeom prst="rect">
            <a:avLst/>
          </a:prstGeom>
        </p:spPr>
      </p:pic>
      <p:pic>
        <p:nvPicPr>
          <p:cNvPr id="32" name="Kuva 31">
            <a:extLst>
              <a:ext uri="{FF2B5EF4-FFF2-40B4-BE49-F238E27FC236}">
                <a16:creationId xmlns:a16="http://schemas.microsoft.com/office/drawing/2014/main" id="{E316E41A-BC86-4742-8E57-146B6F651F2E}"/>
              </a:ext>
            </a:extLst>
          </p:cNvPr>
          <p:cNvPicPr>
            <a:picLocks noChangeAspect="1"/>
          </p:cNvPicPr>
          <p:nvPr/>
        </p:nvPicPr>
        <p:blipFill>
          <a:blip r:embed="rId6"/>
          <a:stretch>
            <a:fillRect/>
          </a:stretch>
        </p:blipFill>
        <p:spPr>
          <a:xfrm>
            <a:off x="1962466" y="1895192"/>
            <a:ext cx="63205" cy="1283556"/>
          </a:xfrm>
          <a:prstGeom prst="rect">
            <a:avLst/>
          </a:prstGeom>
        </p:spPr>
      </p:pic>
      <p:pic>
        <p:nvPicPr>
          <p:cNvPr id="33" name="Kuva 32">
            <a:extLst>
              <a:ext uri="{FF2B5EF4-FFF2-40B4-BE49-F238E27FC236}">
                <a16:creationId xmlns:a16="http://schemas.microsoft.com/office/drawing/2014/main" id="{23151966-8FC0-4D77-81C2-BE1467105E60}"/>
              </a:ext>
            </a:extLst>
          </p:cNvPr>
          <p:cNvPicPr>
            <a:picLocks noChangeAspect="1"/>
          </p:cNvPicPr>
          <p:nvPr/>
        </p:nvPicPr>
        <p:blipFill>
          <a:blip r:embed="rId7"/>
          <a:stretch>
            <a:fillRect/>
          </a:stretch>
        </p:blipFill>
        <p:spPr>
          <a:xfrm>
            <a:off x="2026930" y="1895192"/>
            <a:ext cx="48158" cy="1281010"/>
          </a:xfrm>
          <a:prstGeom prst="rect">
            <a:avLst/>
          </a:prstGeom>
        </p:spPr>
      </p:pic>
      <p:pic>
        <p:nvPicPr>
          <p:cNvPr id="34" name="Kuva 33">
            <a:extLst>
              <a:ext uri="{FF2B5EF4-FFF2-40B4-BE49-F238E27FC236}">
                <a16:creationId xmlns:a16="http://schemas.microsoft.com/office/drawing/2014/main" id="{289BB5A9-7130-49FC-AC25-48CCD192D1D4}"/>
              </a:ext>
            </a:extLst>
          </p:cNvPr>
          <p:cNvPicPr>
            <a:picLocks noChangeAspect="1"/>
          </p:cNvPicPr>
          <p:nvPr/>
        </p:nvPicPr>
        <p:blipFill rotWithShape="1">
          <a:blip r:embed="rId8"/>
          <a:srcRect l="2" t="17146" r="-2"/>
          <a:stretch/>
        </p:blipFill>
        <p:spPr>
          <a:xfrm>
            <a:off x="2073073" y="2815322"/>
            <a:ext cx="45719" cy="353551"/>
          </a:xfrm>
          <a:prstGeom prst="rect">
            <a:avLst/>
          </a:prstGeom>
        </p:spPr>
      </p:pic>
      <p:pic>
        <p:nvPicPr>
          <p:cNvPr id="35" name="Kuva 34">
            <a:extLst>
              <a:ext uri="{FF2B5EF4-FFF2-40B4-BE49-F238E27FC236}">
                <a16:creationId xmlns:a16="http://schemas.microsoft.com/office/drawing/2014/main" id="{02D5941A-BEE7-487A-B006-CDD5EAEA59D9}"/>
              </a:ext>
            </a:extLst>
          </p:cNvPr>
          <p:cNvPicPr>
            <a:picLocks noChangeAspect="1"/>
          </p:cNvPicPr>
          <p:nvPr/>
        </p:nvPicPr>
        <p:blipFill>
          <a:blip r:embed="rId9"/>
          <a:stretch>
            <a:fillRect/>
          </a:stretch>
        </p:blipFill>
        <p:spPr>
          <a:xfrm>
            <a:off x="2108069" y="2988193"/>
            <a:ext cx="1451057" cy="175885"/>
          </a:xfrm>
          <a:prstGeom prst="rect">
            <a:avLst/>
          </a:prstGeom>
        </p:spPr>
      </p:pic>
      <p:pic>
        <p:nvPicPr>
          <p:cNvPr id="36" name="Kuva 35">
            <a:extLst>
              <a:ext uri="{FF2B5EF4-FFF2-40B4-BE49-F238E27FC236}">
                <a16:creationId xmlns:a16="http://schemas.microsoft.com/office/drawing/2014/main" id="{3F1BE3C3-A0E2-4708-8E82-109D6DBD53A4}"/>
              </a:ext>
            </a:extLst>
          </p:cNvPr>
          <p:cNvPicPr>
            <a:picLocks noChangeAspect="1"/>
          </p:cNvPicPr>
          <p:nvPr/>
        </p:nvPicPr>
        <p:blipFill>
          <a:blip r:embed="rId10"/>
          <a:stretch>
            <a:fillRect/>
          </a:stretch>
        </p:blipFill>
        <p:spPr>
          <a:xfrm>
            <a:off x="2076504" y="2609558"/>
            <a:ext cx="1477077" cy="217206"/>
          </a:xfrm>
          <a:prstGeom prst="rect">
            <a:avLst/>
          </a:prstGeom>
        </p:spPr>
      </p:pic>
      <p:sp>
        <p:nvSpPr>
          <p:cNvPr id="37" name="Suorakulmio: Pyöristetyt kulmat 36">
            <a:extLst>
              <a:ext uri="{FF2B5EF4-FFF2-40B4-BE49-F238E27FC236}">
                <a16:creationId xmlns:a16="http://schemas.microsoft.com/office/drawing/2014/main" id="{52199D9F-C268-4805-A013-05D44565FA2D}"/>
              </a:ext>
            </a:extLst>
          </p:cNvPr>
          <p:cNvSpPr/>
          <p:nvPr/>
        </p:nvSpPr>
        <p:spPr>
          <a:xfrm>
            <a:off x="1099856" y="2942492"/>
            <a:ext cx="379756" cy="52242"/>
          </a:xfrm>
          <a:prstGeom prst="roundRect">
            <a:avLst>
              <a:gd name="adj" fmla="val 45962"/>
            </a:avLst>
          </a:prstGeom>
          <a:solidFill>
            <a:srgbClr val="FFC000">
              <a:lumMod val="75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8" name="Ryhmä 37">
            <a:extLst>
              <a:ext uri="{FF2B5EF4-FFF2-40B4-BE49-F238E27FC236}">
                <a16:creationId xmlns:a16="http://schemas.microsoft.com/office/drawing/2014/main" id="{0D4D42A0-B6ED-4870-9A40-7E7CFBDDF128}"/>
              </a:ext>
            </a:extLst>
          </p:cNvPr>
          <p:cNvGrpSpPr/>
          <p:nvPr/>
        </p:nvGrpSpPr>
        <p:grpSpPr>
          <a:xfrm>
            <a:off x="952500" y="3002280"/>
            <a:ext cx="108358" cy="357975"/>
            <a:chOff x="2629866" y="2382593"/>
            <a:chExt cx="172579" cy="471365"/>
          </a:xfrm>
        </p:grpSpPr>
        <p:cxnSp>
          <p:nvCxnSpPr>
            <p:cNvPr id="39" name="Yhdistin: Kulma 38">
              <a:extLst>
                <a:ext uri="{FF2B5EF4-FFF2-40B4-BE49-F238E27FC236}">
                  <a16:creationId xmlns:a16="http://schemas.microsoft.com/office/drawing/2014/main" id="{E16513ED-DC26-4934-8B8F-39D17EDD5120}"/>
                </a:ext>
              </a:extLst>
            </p:cNvPr>
            <p:cNvCxnSpPr>
              <a:cxnSpLocks/>
            </p:cNvCxnSpPr>
            <p:nvPr/>
          </p:nvCxnSpPr>
          <p:spPr>
            <a:xfrm rot="5400000">
              <a:off x="2570625" y="2441834"/>
              <a:ext cx="291062" cy="172579"/>
            </a:xfrm>
            <a:prstGeom prst="bentConnector3">
              <a:avLst>
                <a:gd name="adj1" fmla="val 39663"/>
              </a:avLst>
            </a:prstGeom>
            <a:noFill/>
            <a:ln w="19050" cap="flat" cmpd="sng" algn="ctr">
              <a:solidFill>
                <a:srgbClr val="4472C4"/>
              </a:solidFill>
              <a:prstDash val="solid"/>
              <a:miter lim="800000"/>
            </a:ln>
            <a:effectLst/>
          </p:spPr>
        </p:cxnSp>
        <p:cxnSp>
          <p:nvCxnSpPr>
            <p:cNvPr id="40" name="Suora yhdysviiva 39">
              <a:extLst>
                <a:ext uri="{FF2B5EF4-FFF2-40B4-BE49-F238E27FC236}">
                  <a16:creationId xmlns:a16="http://schemas.microsoft.com/office/drawing/2014/main" id="{BA5926DC-740A-41D0-96FF-F1A1D0524A95}"/>
                </a:ext>
              </a:extLst>
            </p:cNvPr>
            <p:cNvCxnSpPr>
              <a:cxnSpLocks/>
            </p:cNvCxnSpPr>
            <p:nvPr/>
          </p:nvCxnSpPr>
          <p:spPr>
            <a:xfrm>
              <a:off x="2632442" y="2673654"/>
              <a:ext cx="164849" cy="0"/>
            </a:xfrm>
            <a:prstGeom prst="line">
              <a:avLst/>
            </a:prstGeom>
            <a:noFill/>
            <a:ln w="19050" cap="flat" cmpd="sng" algn="ctr">
              <a:solidFill>
                <a:srgbClr val="4472C4"/>
              </a:solidFill>
              <a:prstDash val="solid"/>
              <a:miter lim="800000"/>
            </a:ln>
            <a:effectLst/>
          </p:spPr>
        </p:cxnSp>
        <p:cxnSp>
          <p:nvCxnSpPr>
            <p:cNvPr id="41" name="Suora yhdysviiva 40">
              <a:extLst>
                <a:ext uri="{FF2B5EF4-FFF2-40B4-BE49-F238E27FC236}">
                  <a16:creationId xmlns:a16="http://schemas.microsoft.com/office/drawing/2014/main" id="{2E57AA66-1634-4AD9-8D29-70ED5EBD7130}"/>
                </a:ext>
              </a:extLst>
            </p:cNvPr>
            <p:cNvCxnSpPr>
              <a:cxnSpLocks/>
            </p:cNvCxnSpPr>
            <p:nvPr/>
          </p:nvCxnSpPr>
          <p:spPr>
            <a:xfrm>
              <a:off x="2794715" y="2671078"/>
              <a:ext cx="0" cy="182880"/>
            </a:xfrm>
            <a:prstGeom prst="line">
              <a:avLst/>
            </a:prstGeom>
            <a:noFill/>
            <a:ln w="19050" cap="flat" cmpd="sng" algn="ctr">
              <a:solidFill>
                <a:srgbClr val="4472C4"/>
              </a:solidFill>
              <a:prstDash val="solid"/>
              <a:miter lim="800000"/>
            </a:ln>
            <a:effectLst/>
          </p:spPr>
        </p:cxnSp>
      </p:grpSp>
      <p:grpSp>
        <p:nvGrpSpPr>
          <p:cNvPr id="49" name="Ryhmä 48">
            <a:extLst>
              <a:ext uri="{FF2B5EF4-FFF2-40B4-BE49-F238E27FC236}">
                <a16:creationId xmlns:a16="http://schemas.microsoft.com/office/drawing/2014/main" id="{B0B211FE-1E6C-4EAA-B2D1-1FC336379E9D}"/>
              </a:ext>
            </a:extLst>
          </p:cNvPr>
          <p:cNvGrpSpPr/>
          <p:nvPr/>
        </p:nvGrpSpPr>
        <p:grpSpPr>
          <a:xfrm>
            <a:off x="837028" y="1871003"/>
            <a:ext cx="1132450" cy="1309718"/>
            <a:chOff x="837028" y="1871003"/>
            <a:chExt cx="1132450" cy="1309718"/>
          </a:xfrm>
        </p:grpSpPr>
        <p:pic>
          <p:nvPicPr>
            <p:cNvPr id="29" name="Kuva 28">
              <a:extLst>
                <a:ext uri="{FF2B5EF4-FFF2-40B4-BE49-F238E27FC236}">
                  <a16:creationId xmlns:a16="http://schemas.microsoft.com/office/drawing/2014/main" id="{D9AC1ECD-7422-40EE-83E8-7DBF66D5B946}"/>
                </a:ext>
              </a:extLst>
            </p:cNvPr>
            <p:cNvPicPr>
              <a:picLocks noChangeAspect="1"/>
            </p:cNvPicPr>
            <p:nvPr/>
          </p:nvPicPr>
          <p:blipFill rotWithShape="1">
            <a:blip r:embed="rId11"/>
            <a:srcRect t="10380"/>
            <a:stretch/>
          </p:blipFill>
          <p:spPr>
            <a:xfrm>
              <a:off x="1054960" y="1885071"/>
              <a:ext cx="914518" cy="1295650"/>
            </a:xfrm>
            <a:prstGeom prst="rect">
              <a:avLst/>
            </a:prstGeom>
          </p:spPr>
        </p:pic>
        <p:pic>
          <p:nvPicPr>
            <p:cNvPr id="42" name="Kuva 41">
              <a:extLst>
                <a:ext uri="{FF2B5EF4-FFF2-40B4-BE49-F238E27FC236}">
                  <a16:creationId xmlns:a16="http://schemas.microsoft.com/office/drawing/2014/main" id="{128CC0D3-C7D7-48EF-AF81-398C6AA9EE7D}"/>
                </a:ext>
              </a:extLst>
            </p:cNvPr>
            <p:cNvPicPr>
              <a:picLocks noChangeAspect="1"/>
            </p:cNvPicPr>
            <p:nvPr/>
          </p:nvPicPr>
          <p:blipFill rotWithShape="1">
            <a:blip r:embed="rId4"/>
            <a:srcRect l="17275" t="81330"/>
            <a:stretch/>
          </p:blipFill>
          <p:spPr>
            <a:xfrm>
              <a:off x="837028" y="1871003"/>
              <a:ext cx="112708" cy="735622"/>
            </a:xfrm>
            <a:prstGeom prst="rect">
              <a:avLst/>
            </a:prstGeom>
          </p:spPr>
        </p:pic>
      </p:grpSp>
      <p:pic>
        <p:nvPicPr>
          <p:cNvPr id="43" name="Kuva 42">
            <a:extLst>
              <a:ext uri="{FF2B5EF4-FFF2-40B4-BE49-F238E27FC236}">
                <a16:creationId xmlns:a16="http://schemas.microsoft.com/office/drawing/2014/main" id="{A5B2F3CE-0A41-4B8F-8203-B51291EE1AA3}"/>
              </a:ext>
            </a:extLst>
          </p:cNvPr>
          <p:cNvPicPr>
            <a:picLocks noChangeAspect="1"/>
          </p:cNvPicPr>
          <p:nvPr/>
        </p:nvPicPr>
        <p:blipFill rotWithShape="1">
          <a:blip r:embed="rId4"/>
          <a:srcRect l="1357" t="80947" r="9156" b="1169"/>
          <a:stretch/>
        </p:blipFill>
        <p:spPr>
          <a:xfrm>
            <a:off x="830580" y="2372751"/>
            <a:ext cx="121920" cy="708660"/>
          </a:xfrm>
          <a:prstGeom prst="rect">
            <a:avLst/>
          </a:prstGeom>
        </p:spPr>
      </p:pic>
      <p:sp>
        <p:nvSpPr>
          <p:cNvPr id="44" name="Suorakulmio 43">
            <a:extLst>
              <a:ext uri="{FF2B5EF4-FFF2-40B4-BE49-F238E27FC236}">
                <a16:creationId xmlns:a16="http://schemas.microsoft.com/office/drawing/2014/main" id="{848EA9A5-1A7C-4174-AB83-ED8B0ED350E4}"/>
              </a:ext>
            </a:extLst>
          </p:cNvPr>
          <p:cNvSpPr/>
          <p:nvPr/>
        </p:nvSpPr>
        <p:spPr>
          <a:xfrm>
            <a:off x="2109482" y="2823029"/>
            <a:ext cx="1446517" cy="166913"/>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5" name="Suora yhdysviiva 44">
            <a:extLst>
              <a:ext uri="{FF2B5EF4-FFF2-40B4-BE49-F238E27FC236}">
                <a16:creationId xmlns:a16="http://schemas.microsoft.com/office/drawing/2014/main" id="{AA5A83FF-DB28-4338-81FC-E504E4368CEF}"/>
              </a:ext>
            </a:extLst>
          </p:cNvPr>
          <p:cNvCxnSpPr>
            <a:cxnSpLocks/>
            <a:endCxn id="29" idx="2"/>
          </p:cNvCxnSpPr>
          <p:nvPr/>
        </p:nvCxnSpPr>
        <p:spPr>
          <a:xfrm>
            <a:off x="1512219" y="2966936"/>
            <a:ext cx="0" cy="21378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kstiruutu 1">
            <a:extLst>
              <a:ext uri="{FF2B5EF4-FFF2-40B4-BE49-F238E27FC236}">
                <a16:creationId xmlns:a16="http://schemas.microsoft.com/office/drawing/2014/main" id="{509296A2-6499-419E-8107-A59345053C58}"/>
              </a:ext>
            </a:extLst>
          </p:cNvPr>
          <p:cNvSpPr txBox="1"/>
          <p:nvPr/>
        </p:nvSpPr>
        <p:spPr>
          <a:xfrm>
            <a:off x="2126255" y="4494882"/>
            <a:ext cx="941283" cy="246221"/>
          </a:xfrm>
          <a:prstGeom prst="rect">
            <a:avLst/>
          </a:prstGeom>
          <a:noFill/>
        </p:spPr>
        <p:txBody>
          <a:bodyPr wrap="none" rtlCol="0">
            <a:spAutoFit/>
          </a:bodyPr>
          <a:lstStyle/>
          <a:p>
            <a:r>
              <a:rPr lang="fi-FI" sz="1000">
                <a:solidFill>
                  <a:schemeClr val="tx2">
                    <a:lumMod val="50000"/>
                    <a:lumOff val="50000"/>
                  </a:schemeClr>
                </a:solidFill>
              </a:rPr>
              <a:t>Kuva Puuinfo</a:t>
            </a:r>
          </a:p>
        </p:txBody>
      </p:sp>
    </p:spTree>
    <p:extLst>
      <p:ext uri="{BB962C8B-B14F-4D97-AF65-F5344CB8AC3E}">
        <p14:creationId xmlns:p14="http://schemas.microsoft.com/office/powerpoint/2010/main" val="20982878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4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1+#ppt_w/2"/>
                                          </p:val>
                                        </p:tav>
                                        <p:tav tm="100000">
                                          <p:val>
                                            <p:strVal val="#ppt_x"/>
                                          </p:val>
                                        </p:tav>
                                      </p:tavLst>
                                    </p:anim>
                                    <p:anim calcmode="lin" valueType="num">
                                      <p:cBhvr additive="base">
                                        <p:cTn id="19"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50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1000"/>
                                        <p:tgtEl>
                                          <p:spTgt spid="37"/>
                                        </p:tgtEl>
                                      </p:cBhvr>
                                    </p:animEffect>
                                  </p:childTnLst>
                                </p:cTn>
                              </p:par>
                            </p:childTnLst>
                          </p:cTn>
                        </p:par>
                        <p:par>
                          <p:cTn id="29" fill="hold">
                            <p:stCondLst>
                              <p:cond delay="1500"/>
                            </p:stCondLst>
                            <p:childTnLst>
                              <p:par>
                                <p:cTn id="30" presetID="2" presetClass="entr" presetSubtype="3" fill="hold" nodeType="afterEffect">
                                  <p:stCondLst>
                                    <p:cond delay="100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3"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3"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1+#ppt_w/2"/>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3"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1+#ppt_w/2"/>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3"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1+#ppt_w/2"/>
                                          </p:val>
                                        </p:tav>
                                        <p:tav tm="100000">
                                          <p:val>
                                            <p:strVal val="#ppt_x"/>
                                          </p:val>
                                        </p:tav>
                                      </p:tavLst>
                                    </p:anim>
                                    <p:anim calcmode="lin" valueType="num">
                                      <p:cBhvr additive="base">
                                        <p:cTn id="53" dur="500" fill="hold"/>
                                        <p:tgtEl>
                                          <p:spTgt spid="44"/>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3"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9"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0-#ppt_w/2"/>
                                          </p:val>
                                        </p:tav>
                                        <p:tav tm="100000">
                                          <p:val>
                                            <p:strVal val="#ppt_x"/>
                                          </p:val>
                                        </p:tav>
                                      </p:tavLst>
                                    </p:anim>
                                    <p:anim calcmode="lin" valueType="num">
                                      <p:cBhvr additive="base">
                                        <p:cTn id="63" dur="500" fill="hold"/>
                                        <p:tgtEl>
                                          <p:spTgt spid="43"/>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 presetClass="entr" presetSubtype="6"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1+#ppt_w/2"/>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CC9C58-DB60-4AAF-9018-8735724AB2D7}"/>
              </a:ext>
            </a:extLst>
          </p:cNvPr>
          <p:cNvSpPr>
            <a:spLocks noGrp="1"/>
          </p:cNvSpPr>
          <p:nvPr>
            <p:ph type="title"/>
          </p:nvPr>
        </p:nvSpPr>
        <p:spPr/>
        <p:txBody>
          <a:bodyPr>
            <a:normAutofit/>
          </a:bodyPr>
          <a:lstStyle/>
          <a:p>
            <a:pPr marL="266700" lvl="0" indent="-266700" algn="l">
              <a:lnSpc>
                <a:spcPct val="100000"/>
              </a:lnSpc>
              <a:spcBef>
                <a:spcPts val="600"/>
              </a:spcBef>
            </a:pPr>
            <a:r>
              <a:rPr lang="fi-FI" dirty="0"/>
              <a:t>Sisältö</a:t>
            </a:r>
          </a:p>
        </p:txBody>
      </p:sp>
      <p:sp>
        <p:nvSpPr>
          <p:cNvPr id="3" name="Content Placeholder 2">
            <a:extLst>
              <a:ext uri="{FF2B5EF4-FFF2-40B4-BE49-F238E27FC236}">
                <a16:creationId xmlns:a16="http://schemas.microsoft.com/office/drawing/2014/main" id="{67A94A85-210A-4326-A7FA-FA52EC570C2F}"/>
              </a:ext>
            </a:extLst>
          </p:cNvPr>
          <p:cNvSpPr>
            <a:spLocks noGrp="1"/>
          </p:cNvSpPr>
          <p:nvPr>
            <p:ph idx="1"/>
          </p:nvPr>
        </p:nvSpPr>
        <p:spPr/>
        <p:txBody>
          <a:bodyPr>
            <a:normAutofit lnSpcReduction="10000"/>
          </a:bodyPr>
          <a:lstStyle/>
          <a:p>
            <a:r>
              <a:rPr lang="fi-FI" dirty="0">
                <a:solidFill>
                  <a:srgbClr val="005CA8"/>
                </a:solidFill>
              </a:rPr>
              <a:t>Johdanto</a:t>
            </a:r>
          </a:p>
          <a:p>
            <a:r>
              <a:rPr lang="fi-FI" dirty="0">
                <a:solidFill>
                  <a:srgbClr val="005CA8"/>
                </a:solidFill>
              </a:rPr>
              <a:t>Julkisivujen lämmöneristystyöt</a:t>
            </a:r>
          </a:p>
          <a:p>
            <a:r>
              <a:rPr lang="fi-FI" dirty="0">
                <a:solidFill>
                  <a:srgbClr val="005CA8"/>
                </a:solidFill>
              </a:rPr>
              <a:t>Yläpohjien lämmöneristystyöt</a:t>
            </a:r>
          </a:p>
          <a:p>
            <a:r>
              <a:rPr lang="fi-FI" dirty="0">
                <a:solidFill>
                  <a:srgbClr val="005CA8"/>
                </a:solidFill>
              </a:rPr>
              <a:t>Elementtien asennustyöt</a:t>
            </a:r>
          </a:p>
          <a:p>
            <a:r>
              <a:rPr lang="fi-FI" dirty="0">
                <a:solidFill>
                  <a:srgbClr val="005CA8"/>
                </a:solidFill>
              </a:rPr>
              <a:t>Ilman- ja kosteudeneristys</a:t>
            </a:r>
          </a:p>
          <a:p>
            <a:r>
              <a:rPr lang="fi-FI" dirty="0">
                <a:solidFill>
                  <a:srgbClr val="005CA8"/>
                </a:solidFill>
              </a:rPr>
              <a:t>Läpiviennit</a:t>
            </a:r>
          </a:p>
          <a:p>
            <a:r>
              <a:rPr lang="fi-FI" dirty="0">
                <a:solidFill>
                  <a:srgbClr val="005CA8"/>
                </a:solidFill>
              </a:rPr>
              <a:t>Eristeiden valinta ja ominaisuudet</a:t>
            </a:r>
          </a:p>
          <a:p>
            <a:r>
              <a:rPr lang="fi-FI" dirty="0" err="1">
                <a:solidFill>
                  <a:srgbClr val="005CA8"/>
                </a:solidFill>
              </a:rPr>
              <a:t>Palo-</a:t>
            </a:r>
            <a:r>
              <a:rPr lang="fi-FI" dirty="0">
                <a:solidFill>
                  <a:srgbClr val="005CA8"/>
                </a:solidFill>
              </a:rPr>
              <a:t> ja äänieristys</a:t>
            </a:r>
            <a:br>
              <a:rPr lang="fi-FI" sz="2400" dirty="0">
                <a:solidFill>
                  <a:srgbClr val="005CA8"/>
                </a:solidFill>
              </a:rPr>
            </a:br>
            <a:endParaRPr lang="fi-FI" dirty="0"/>
          </a:p>
        </p:txBody>
      </p:sp>
    </p:spTree>
    <p:extLst>
      <p:ext uri="{BB962C8B-B14F-4D97-AF65-F5344CB8AC3E}">
        <p14:creationId xmlns:p14="http://schemas.microsoft.com/office/powerpoint/2010/main" val="119321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1B610CF6-0C6A-467E-9937-88AF3B6D205E}"/>
              </a:ext>
            </a:extLst>
          </p:cNvPr>
          <p:cNvSpPr txBox="1"/>
          <p:nvPr/>
        </p:nvSpPr>
        <p:spPr>
          <a:xfrm>
            <a:off x="826718" y="5450790"/>
            <a:ext cx="4647426" cy="646331"/>
          </a:xfrm>
          <a:prstGeom prst="rect">
            <a:avLst/>
          </a:prstGeom>
          <a:noFill/>
        </p:spPr>
        <p:txBody>
          <a:bodyPr wrap="none" rtlCol="0">
            <a:spAutoFit/>
          </a:bodyPr>
          <a:lstStyle/>
          <a:p>
            <a:r>
              <a:rPr lang="fi-FI">
                <a:hlinkClick r:id="rId2"/>
              </a:rPr>
              <a:t>Pientalon puuelementtien asennusvideo</a:t>
            </a:r>
            <a:endParaRPr lang="fi-FI"/>
          </a:p>
          <a:p>
            <a:r>
              <a:rPr lang="fi-FI">
                <a:hlinkClick r:id="rId3"/>
              </a:rPr>
              <a:t>Kivistön puukerrostalon elementtiasennusta</a:t>
            </a:r>
            <a:endParaRPr lang="fi-FI"/>
          </a:p>
        </p:txBody>
      </p:sp>
      <p:sp>
        <p:nvSpPr>
          <p:cNvPr id="8" name="Content Placeholder 2">
            <a:extLst>
              <a:ext uri="{FF2B5EF4-FFF2-40B4-BE49-F238E27FC236}">
                <a16:creationId xmlns:a16="http://schemas.microsoft.com/office/drawing/2014/main" id="{B5575908-9728-4334-8D39-8D531508DCF5}"/>
              </a:ext>
            </a:extLst>
          </p:cNvPr>
          <p:cNvSpPr txBox="1">
            <a:spLocks/>
          </p:cNvSpPr>
          <p:nvPr/>
        </p:nvSpPr>
        <p:spPr>
          <a:xfrm>
            <a:off x="468158" y="626301"/>
            <a:ext cx="4762002" cy="4585779"/>
          </a:xfrm>
          <a:prstGeom prst="rect">
            <a:avLst/>
          </a:prstGeom>
        </p:spPr>
        <p:txBody>
          <a:bodyPr vert="horz" lIns="0" tIns="0" rIns="0" bIns="0" rtlCol="0" anchor="ctr">
            <a:norm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fi-FI" sz="2200">
              <a:solidFill>
                <a:schemeClr val="tx1"/>
              </a:solidFill>
            </a:endParaRPr>
          </a:p>
        </p:txBody>
      </p:sp>
      <p:pic>
        <p:nvPicPr>
          <p:cNvPr id="10" name="Kuva 9">
            <a:extLst>
              <a:ext uri="{FF2B5EF4-FFF2-40B4-BE49-F238E27FC236}">
                <a16:creationId xmlns:a16="http://schemas.microsoft.com/office/drawing/2014/main" id="{B81FDBBF-D750-4FB1-98CC-3C4DF741BE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38435" y="189189"/>
            <a:ext cx="2365122" cy="1767143"/>
          </a:xfrm>
          <a:prstGeom prst="roundRect">
            <a:avLst/>
          </a:prstGeom>
        </p:spPr>
      </p:pic>
      <p:pic>
        <p:nvPicPr>
          <p:cNvPr id="11" name="Kuva 10">
            <a:extLst>
              <a:ext uri="{FF2B5EF4-FFF2-40B4-BE49-F238E27FC236}">
                <a16:creationId xmlns:a16="http://schemas.microsoft.com/office/drawing/2014/main" id="{85019F5A-6C68-4345-9B94-9C5ED9DB108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36075" y="3001235"/>
            <a:ext cx="2365121" cy="1783448"/>
          </a:xfrm>
          <a:prstGeom prst="roundRect">
            <a:avLst/>
          </a:prstGeom>
        </p:spPr>
      </p:pic>
      <p:sp>
        <p:nvSpPr>
          <p:cNvPr id="13" name="Content Placeholder 2">
            <a:extLst>
              <a:ext uri="{FF2B5EF4-FFF2-40B4-BE49-F238E27FC236}">
                <a16:creationId xmlns:a16="http://schemas.microsoft.com/office/drawing/2014/main" id="{85CDC0FD-870F-4BF4-96A7-63E7EA167377}"/>
              </a:ext>
            </a:extLst>
          </p:cNvPr>
          <p:cNvSpPr txBox="1">
            <a:spLocks/>
          </p:cNvSpPr>
          <p:nvPr/>
        </p:nvSpPr>
        <p:spPr>
          <a:xfrm>
            <a:off x="468158" y="626301"/>
            <a:ext cx="4762002" cy="5498926"/>
          </a:xfrm>
          <a:prstGeom prst="rect">
            <a:avLst/>
          </a:prstGeom>
        </p:spPr>
        <p:txBody>
          <a:bodyPr vert="horz" lIns="0" tIns="0" rIns="0" bIns="0" rtlCol="0" anchor="ctr">
            <a:norm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2200">
              <a:solidFill>
                <a:schemeClr val="tx1"/>
              </a:solidFill>
            </a:endParaRPr>
          </a:p>
        </p:txBody>
      </p:sp>
      <p:sp>
        <p:nvSpPr>
          <p:cNvPr id="14" name="Title 1">
            <a:extLst>
              <a:ext uri="{FF2B5EF4-FFF2-40B4-BE49-F238E27FC236}">
                <a16:creationId xmlns:a16="http://schemas.microsoft.com/office/drawing/2014/main" id="{7CB88A28-B9FD-4E27-9333-AD0B5E9B3031}"/>
              </a:ext>
            </a:extLst>
          </p:cNvPr>
          <p:cNvSpPr txBox="1">
            <a:spLocks/>
          </p:cNvSpPr>
          <p:nvPr/>
        </p:nvSpPr>
        <p:spPr>
          <a:xfrm>
            <a:off x="466129" y="476250"/>
            <a:ext cx="5890023" cy="588963"/>
          </a:xfrm>
          <a:prstGeom prst="rect">
            <a:avLst/>
          </a:prstGeom>
        </p:spPr>
        <p:txBody>
          <a:bodyPr anchor="t"/>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i-FI" sz="3200"/>
              <a:t>Puuelementtien asentaminen</a:t>
            </a:r>
            <a:endParaRPr lang="fi-FI" sz="3200">
              <a:cs typeface="Arial"/>
            </a:endParaRPr>
          </a:p>
        </p:txBody>
      </p:sp>
      <p:sp>
        <p:nvSpPr>
          <p:cNvPr id="15" name="Suorakulmio 14">
            <a:extLst>
              <a:ext uri="{FF2B5EF4-FFF2-40B4-BE49-F238E27FC236}">
                <a16:creationId xmlns:a16="http://schemas.microsoft.com/office/drawing/2014/main" id="{BEE03362-C83C-4A4A-8AC3-FF93541F7D11}"/>
              </a:ext>
            </a:extLst>
          </p:cNvPr>
          <p:cNvSpPr/>
          <p:nvPr/>
        </p:nvSpPr>
        <p:spPr>
          <a:xfrm>
            <a:off x="351208" y="1229143"/>
            <a:ext cx="6314768" cy="4062651"/>
          </a:xfrm>
          <a:prstGeom prst="rect">
            <a:avLst/>
          </a:prstGeom>
        </p:spPr>
        <p:txBody>
          <a:bodyPr wrap="square" anchor="t">
            <a:spAutoFit/>
          </a:bodyPr>
          <a:lstStyle/>
          <a:p>
            <a:pPr marL="342900" indent="-342900">
              <a:buFont typeface="Arial" panose="020B0604020202020204" pitchFamily="34" charset="0"/>
              <a:buChar char="•"/>
            </a:pPr>
            <a:r>
              <a:rPr lang="fi-FI" sz="2400"/>
              <a:t>Puuelementtien asentamisessa tiiviin lopputuloksen aikaansaanti on ensiarvoisen tärkeää.</a:t>
            </a:r>
          </a:p>
          <a:p>
            <a:pPr marL="342900" indent="-342900">
              <a:buFont typeface="Arial" panose="020B0604020202020204" pitchFamily="34" charset="0"/>
              <a:buChar char="•"/>
            </a:pPr>
            <a:r>
              <a:rPr lang="fi-FI" sz="2400"/>
              <a:t>Jo ennen elementtien paikoilleen nostoa on suunniteltava höyrynsulkumuovien limittäminen ja teippaaminen sekä mahdollisten puristussaumojen tekeminen.</a:t>
            </a:r>
            <a:endParaRPr lang="fi-FI" sz="2400">
              <a:cs typeface="Arial"/>
            </a:endParaRPr>
          </a:p>
          <a:p>
            <a:pPr marL="342900" indent="-342900">
              <a:buFont typeface="Arial" panose="020B0604020202020204" pitchFamily="34" charset="0"/>
              <a:buChar char="•"/>
            </a:pPr>
            <a:r>
              <a:rPr lang="fi-FI" sz="2400"/>
              <a:t>Erityisesti välipohjien kohdalla se on haasteellista samoin kuin monimuotoi-sissa yläpohja- ja ullakkorakenteissa.</a:t>
            </a:r>
            <a:endParaRPr lang="fi-FI" sz="2400">
              <a:cs typeface="Arial"/>
            </a:endParaRPr>
          </a:p>
          <a:p>
            <a:pPr marL="342900" indent="-342900">
              <a:buFont typeface="Arial" panose="020B0604020202020204" pitchFamily="34" charset="0"/>
              <a:buChar char="•"/>
            </a:pPr>
            <a:endParaRPr lang="fi-FI"/>
          </a:p>
        </p:txBody>
      </p:sp>
      <p:sp>
        <p:nvSpPr>
          <p:cNvPr id="6" name="Tekstiruutu 5">
            <a:extLst>
              <a:ext uri="{FF2B5EF4-FFF2-40B4-BE49-F238E27FC236}">
                <a16:creationId xmlns:a16="http://schemas.microsoft.com/office/drawing/2014/main" id="{330C981B-4AC9-41A9-8E2C-33ADACA5653F}"/>
              </a:ext>
            </a:extLst>
          </p:cNvPr>
          <p:cNvSpPr txBox="1"/>
          <p:nvPr/>
        </p:nvSpPr>
        <p:spPr>
          <a:xfrm>
            <a:off x="6423941" y="1958266"/>
            <a:ext cx="2662918" cy="830997"/>
          </a:xfrm>
          <a:prstGeom prst="rect">
            <a:avLst/>
          </a:prstGeom>
          <a:noFill/>
        </p:spPr>
        <p:txBody>
          <a:bodyPr wrap="square" rtlCol="0">
            <a:spAutoFit/>
          </a:bodyPr>
          <a:lstStyle/>
          <a:p>
            <a:r>
              <a:rPr lang="fi-FI" sz="1600"/>
              <a:t>Elementin paikoilleen </a:t>
            </a:r>
          </a:p>
          <a:p>
            <a:r>
              <a:rPr lang="fi-FI" sz="1600"/>
              <a:t>noston jälkeen höyrynsulun </a:t>
            </a:r>
          </a:p>
          <a:p>
            <a:r>
              <a:rPr lang="fi-FI" sz="1600"/>
              <a:t>asennus on suuritöistä</a:t>
            </a:r>
          </a:p>
        </p:txBody>
      </p:sp>
      <p:sp>
        <p:nvSpPr>
          <p:cNvPr id="17" name="Tekstiruutu 16">
            <a:extLst>
              <a:ext uri="{FF2B5EF4-FFF2-40B4-BE49-F238E27FC236}">
                <a16:creationId xmlns:a16="http://schemas.microsoft.com/office/drawing/2014/main" id="{F77AAEAA-EAF3-4327-807D-A5B32A36B048}"/>
              </a:ext>
            </a:extLst>
          </p:cNvPr>
          <p:cNvSpPr txBox="1"/>
          <p:nvPr/>
        </p:nvSpPr>
        <p:spPr>
          <a:xfrm>
            <a:off x="6535594" y="4902932"/>
            <a:ext cx="2672526" cy="1200329"/>
          </a:xfrm>
          <a:prstGeom prst="rect">
            <a:avLst/>
          </a:prstGeom>
          <a:noFill/>
        </p:spPr>
        <p:txBody>
          <a:bodyPr wrap="none" rtlCol="0" anchor="t">
            <a:spAutoFit/>
          </a:bodyPr>
          <a:lstStyle/>
          <a:p>
            <a:r>
              <a:rPr lang="fi-FI"/>
              <a:t>Höyrynsulun asennus</a:t>
            </a:r>
          </a:p>
          <a:p>
            <a:r>
              <a:rPr lang="fi-FI"/>
              <a:t>etukäteen valmisteltuna.</a:t>
            </a:r>
            <a:endParaRPr lang="fi-FI">
              <a:cs typeface="Arial"/>
            </a:endParaRPr>
          </a:p>
          <a:p>
            <a:r>
              <a:rPr lang="fi-FI"/>
              <a:t>Tarvitaan saumaus </a:t>
            </a:r>
            <a:br>
              <a:rPr lang="fi-FI"/>
            </a:br>
            <a:r>
              <a:rPr lang="fi-FI"/>
              <a:t>ja pieni teippaus</a:t>
            </a:r>
            <a:endParaRPr lang="fi-FI">
              <a:cs typeface="Arial"/>
            </a:endParaRPr>
          </a:p>
        </p:txBody>
      </p:sp>
    </p:spTree>
    <p:extLst>
      <p:ext uri="{BB962C8B-B14F-4D97-AF65-F5344CB8AC3E}">
        <p14:creationId xmlns:p14="http://schemas.microsoft.com/office/powerpoint/2010/main" val="34732262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0"/>
              <a:t>Ilman- ja kosteudeneristys</a:t>
            </a:r>
            <a:endParaRPr lang="fi-FI"/>
          </a:p>
        </p:txBody>
      </p:sp>
    </p:spTree>
    <p:extLst>
      <p:ext uri="{BB962C8B-B14F-4D97-AF65-F5344CB8AC3E}">
        <p14:creationId xmlns:p14="http://schemas.microsoft.com/office/powerpoint/2010/main" val="248504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998F2BEB-9232-4F50-A084-6D53EA3593F6}"/>
              </a:ext>
            </a:extLst>
          </p:cNvPr>
          <p:cNvGrpSpPr/>
          <p:nvPr/>
        </p:nvGrpSpPr>
        <p:grpSpPr>
          <a:xfrm>
            <a:off x="160262" y="1495854"/>
            <a:ext cx="5264300" cy="4693612"/>
            <a:chOff x="3773747" y="119952"/>
            <a:chExt cx="7019066" cy="6258149"/>
          </a:xfrm>
        </p:grpSpPr>
        <p:sp>
          <p:nvSpPr>
            <p:cNvPr id="25" name="Vapaamuotoinen: Muoto 24">
              <a:extLst>
                <a:ext uri="{FF2B5EF4-FFF2-40B4-BE49-F238E27FC236}">
                  <a16:creationId xmlns:a16="http://schemas.microsoft.com/office/drawing/2014/main" id="{543826D2-1E39-4DA0-B03E-2D285B42BFDF}"/>
                </a:ext>
              </a:extLst>
            </p:cNvPr>
            <p:cNvSpPr/>
            <p:nvPr/>
          </p:nvSpPr>
          <p:spPr>
            <a:xfrm flipH="1">
              <a:off x="3773747" y="549842"/>
              <a:ext cx="7019066" cy="5647897"/>
            </a:xfrm>
            <a:custGeom>
              <a:avLst/>
              <a:gdLst>
                <a:gd name="connsiteX0" fmla="*/ 6896992 w 7019066"/>
                <a:gd name="connsiteY0" fmla="*/ 207524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6896992 w 7019066"/>
                <a:gd name="connsiteY5" fmla="*/ 207524 h 5647897"/>
                <a:gd name="connsiteX6" fmla="*/ 427172 w 7019066"/>
                <a:gd name="connsiteY6" fmla="*/ 0 h 5647897"/>
                <a:gd name="connsiteX7" fmla="*/ 413400 w 7019066"/>
                <a:gd name="connsiteY7" fmla="*/ 3098030 h 5647897"/>
                <a:gd name="connsiteX8" fmla="*/ 417445 w 7019066"/>
                <a:gd name="connsiteY8" fmla="*/ 5647897 h 5647897"/>
                <a:gd name="connsiteX9" fmla="*/ 4059756 w 7019066"/>
                <a:gd name="connsiteY9" fmla="*/ 3867736 h 5647897"/>
                <a:gd name="connsiteX10" fmla="*/ 4059756 w 7019066"/>
                <a:gd name="connsiteY10" fmla="*/ 807396 h 564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9066" h="5647897">
                  <a:moveTo>
                    <a:pt x="6896992" y="207524"/>
                  </a:moveTo>
                  <a:lnTo>
                    <a:pt x="4062076" y="820367"/>
                  </a:lnTo>
                  <a:lnTo>
                    <a:pt x="4062076" y="3880707"/>
                  </a:lnTo>
                  <a:lnTo>
                    <a:pt x="6916447" y="4911838"/>
                  </a:lnTo>
                  <a:cubicBezTo>
                    <a:pt x="6918033" y="4086742"/>
                    <a:pt x="7143356" y="3952311"/>
                    <a:pt x="6921206" y="2436550"/>
                  </a:cubicBezTo>
                  <a:cubicBezTo>
                    <a:pt x="6631032" y="1168247"/>
                    <a:pt x="6905063" y="950533"/>
                    <a:pt x="6896992" y="207524"/>
                  </a:cubicBezTo>
                  <a:close/>
                  <a:moveTo>
                    <a:pt x="427172" y="0"/>
                  </a:moveTo>
                  <a:cubicBezTo>
                    <a:pt x="-180554" y="381772"/>
                    <a:pt x="726306" y="1680058"/>
                    <a:pt x="413400" y="3098030"/>
                  </a:cubicBezTo>
                  <a:cubicBezTo>
                    <a:pt x="-84331" y="4039346"/>
                    <a:pt x="-190281" y="5519613"/>
                    <a:pt x="417445" y="5647897"/>
                  </a:cubicBezTo>
                  <a:lnTo>
                    <a:pt x="4059756" y="3867736"/>
                  </a:lnTo>
                  <a:lnTo>
                    <a:pt x="4059756" y="807396"/>
                  </a:lnTo>
                  <a:close/>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26" name="Kuusikulmio 1">
              <a:extLst>
                <a:ext uri="{FF2B5EF4-FFF2-40B4-BE49-F238E27FC236}">
                  <a16:creationId xmlns:a16="http://schemas.microsoft.com/office/drawing/2014/main" id="{110C70C4-B3F6-442C-BFAA-8AA6A0653D60}"/>
                </a:ext>
              </a:extLst>
            </p:cNvPr>
            <p:cNvSpPr/>
            <p:nvPr/>
          </p:nvSpPr>
          <p:spPr>
            <a:xfrm>
              <a:off x="3909542" y="119952"/>
              <a:ext cx="6472458" cy="1234421"/>
            </a:xfrm>
            <a:custGeom>
              <a:avLst/>
              <a:gdLst>
                <a:gd name="connsiteX0" fmla="*/ 0 w 3159659"/>
                <a:gd name="connsiteY0" fmla="*/ 316872 h 633743"/>
                <a:gd name="connsiteX1" fmla="*/ 158436 w 3159659"/>
                <a:gd name="connsiteY1" fmla="*/ 0 h 633743"/>
                <a:gd name="connsiteX2" fmla="*/ 3001223 w 3159659"/>
                <a:gd name="connsiteY2" fmla="*/ 0 h 633743"/>
                <a:gd name="connsiteX3" fmla="*/ 3159659 w 3159659"/>
                <a:gd name="connsiteY3" fmla="*/ 316872 h 633743"/>
                <a:gd name="connsiteX4" fmla="*/ 3001223 w 3159659"/>
                <a:gd name="connsiteY4" fmla="*/ 633743 h 633743"/>
                <a:gd name="connsiteX5" fmla="*/ 158436 w 3159659"/>
                <a:gd name="connsiteY5" fmla="*/ 633743 h 633743"/>
                <a:gd name="connsiteX6" fmla="*/ 0 w 3159659"/>
                <a:gd name="connsiteY6" fmla="*/ 316872 h 633743"/>
                <a:gd name="connsiteX0" fmla="*/ 0 w 3159659"/>
                <a:gd name="connsiteY0" fmla="*/ 316872 h 1222218"/>
                <a:gd name="connsiteX1" fmla="*/ 158436 w 3159659"/>
                <a:gd name="connsiteY1" fmla="*/ 0 h 1222218"/>
                <a:gd name="connsiteX2" fmla="*/ 3001223 w 3159659"/>
                <a:gd name="connsiteY2" fmla="*/ 0 h 1222218"/>
                <a:gd name="connsiteX3" fmla="*/ 3159659 w 3159659"/>
                <a:gd name="connsiteY3" fmla="*/ 316872 h 1222218"/>
                <a:gd name="connsiteX4" fmla="*/ 1969128 w 3159659"/>
                <a:gd name="connsiteY4" fmla="*/ 1222218 h 1222218"/>
                <a:gd name="connsiteX5" fmla="*/ 158436 w 3159659"/>
                <a:gd name="connsiteY5" fmla="*/ 633743 h 1222218"/>
                <a:gd name="connsiteX6" fmla="*/ 0 w 3159659"/>
                <a:gd name="connsiteY6" fmla="*/ 316872 h 1222218"/>
                <a:gd name="connsiteX0" fmla="*/ 818309 w 3977968"/>
                <a:gd name="connsiteY0" fmla="*/ 316872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818309 w 3977968"/>
                <a:gd name="connsiteY6" fmla="*/ 316872 h 1222218"/>
                <a:gd name="connsiteX0" fmla="*/ 355914 w 3977968"/>
                <a:gd name="connsiteY0" fmla="*/ 254527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355914 w 3977968"/>
                <a:gd name="connsiteY6" fmla="*/ 254527 h 1222218"/>
                <a:gd name="connsiteX0" fmla="*/ 355914 w 6389330"/>
                <a:gd name="connsiteY0" fmla="*/ 254527 h 1222218"/>
                <a:gd name="connsiteX1" fmla="*/ 976745 w 6389330"/>
                <a:gd name="connsiteY1" fmla="*/ 0 h 1222218"/>
                <a:gd name="connsiteX2" fmla="*/ 3819532 w 6389330"/>
                <a:gd name="connsiteY2" fmla="*/ 0 h 1222218"/>
                <a:gd name="connsiteX3" fmla="*/ 6389330 w 6389330"/>
                <a:gd name="connsiteY3" fmla="*/ 420110 h 1222218"/>
                <a:gd name="connsiteX4" fmla="*/ 2787437 w 6389330"/>
                <a:gd name="connsiteY4" fmla="*/ 1222218 h 1222218"/>
                <a:gd name="connsiteX5" fmla="*/ 0 w 6389330"/>
                <a:gd name="connsiteY5" fmla="*/ 618156 h 1222218"/>
                <a:gd name="connsiteX6" fmla="*/ 355914 w 6389330"/>
                <a:gd name="connsiteY6" fmla="*/ 254527 h 1222218"/>
                <a:gd name="connsiteX0" fmla="*/ 355914 w 6430894"/>
                <a:gd name="connsiteY0" fmla="*/ 254527 h 1222218"/>
                <a:gd name="connsiteX1" fmla="*/ 976745 w 6430894"/>
                <a:gd name="connsiteY1" fmla="*/ 0 h 1222218"/>
                <a:gd name="connsiteX2" fmla="*/ 3819532 w 6430894"/>
                <a:gd name="connsiteY2" fmla="*/ 0 h 1222218"/>
                <a:gd name="connsiteX3" fmla="*/ 6430894 w 6430894"/>
                <a:gd name="connsiteY3" fmla="*/ 394133 h 1222218"/>
                <a:gd name="connsiteX4" fmla="*/ 2787437 w 6430894"/>
                <a:gd name="connsiteY4" fmla="*/ 1222218 h 1222218"/>
                <a:gd name="connsiteX5" fmla="*/ 0 w 6430894"/>
                <a:gd name="connsiteY5" fmla="*/ 618156 h 1222218"/>
                <a:gd name="connsiteX6" fmla="*/ 355914 w 6430894"/>
                <a:gd name="connsiteY6" fmla="*/ 254527 h 1222218"/>
                <a:gd name="connsiteX0" fmla="*/ 366305 w 6441285"/>
                <a:gd name="connsiteY0" fmla="*/ 254527 h 1222218"/>
                <a:gd name="connsiteX1" fmla="*/ 987136 w 6441285"/>
                <a:gd name="connsiteY1" fmla="*/ 0 h 1222218"/>
                <a:gd name="connsiteX2" fmla="*/ 3829923 w 6441285"/>
                <a:gd name="connsiteY2" fmla="*/ 0 h 1222218"/>
                <a:gd name="connsiteX3" fmla="*/ 6441285 w 6441285"/>
                <a:gd name="connsiteY3" fmla="*/ 394133 h 1222218"/>
                <a:gd name="connsiteX4" fmla="*/ 2797828 w 6441285"/>
                <a:gd name="connsiteY4" fmla="*/ 1222218 h 1222218"/>
                <a:gd name="connsiteX5" fmla="*/ 0 w 6441285"/>
                <a:gd name="connsiteY5" fmla="*/ 618156 h 1222218"/>
                <a:gd name="connsiteX6" fmla="*/ 366305 w 6441285"/>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9076 h 1226767"/>
                <a:gd name="connsiteX1" fmla="*/ 1844386 w 6472458"/>
                <a:gd name="connsiteY1" fmla="*/ 40917 h 1226767"/>
                <a:gd name="connsiteX2" fmla="*/ 3861096 w 6472458"/>
                <a:gd name="connsiteY2" fmla="*/ 4549 h 1226767"/>
                <a:gd name="connsiteX3" fmla="*/ 6472458 w 6472458"/>
                <a:gd name="connsiteY3" fmla="*/ 398682 h 1226767"/>
                <a:gd name="connsiteX4" fmla="*/ 2829001 w 6472458"/>
                <a:gd name="connsiteY4" fmla="*/ 1226767 h 1226767"/>
                <a:gd name="connsiteX5" fmla="*/ 0 w 6472458"/>
                <a:gd name="connsiteY5" fmla="*/ 617510 h 1226767"/>
                <a:gd name="connsiteX6" fmla="*/ 397478 w 6472458"/>
                <a:gd name="connsiteY6" fmla="*/ 259076 h 1226767"/>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66730 h 1234421"/>
                <a:gd name="connsiteX1" fmla="*/ 1844386 w 6472458"/>
                <a:gd name="connsiteY1" fmla="*/ 48571 h 1234421"/>
                <a:gd name="connsiteX2" fmla="*/ 3861096 w 6472458"/>
                <a:gd name="connsiteY2" fmla="*/ 12203 h 1234421"/>
                <a:gd name="connsiteX3" fmla="*/ 6472458 w 6472458"/>
                <a:gd name="connsiteY3" fmla="*/ 406336 h 1234421"/>
                <a:gd name="connsiteX4" fmla="*/ 2829001 w 6472458"/>
                <a:gd name="connsiteY4" fmla="*/ 1234421 h 1234421"/>
                <a:gd name="connsiteX5" fmla="*/ 0 w 6472458"/>
                <a:gd name="connsiteY5" fmla="*/ 625164 h 1234421"/>
                <a:gd name="connsiteX6" fmla="*/ 397478 w 6472458"/>
                <a:gd name="connsiteY6" fmla="*/ 266730 h 123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2458" h="1234421">
                  <a:moveTo>
                    <a:pt x="397478" y="266730"/>
                  </a:moveTo>
                  <a:cubicBezTo>
                    <a:pt x="884977" y="116079"/>
                    <a:pt x="1169851" y="27773"/>
                    <a:pt x="1844386" y="48571"/>
                  </a:cubicBezTo>
                  <a:cubicBezTo>
                    <a:pt x="2791982" y="48571"/>
                    <a:pt x="3116122" y="-29359"/>
                    <a:pt x="3861096" y="12203"/>
                  </a:cubicBezTo>
                  <a:cubicBezTo>
                    <a:pt x="4757527" y="34476"/>
                    <a:pt x="5602004" y="274958"/>
                    <a:pt x="6472458" y="406336"/>
                  </a:cubicBezTo>
                  <a:lnTo>
                    <a:pt x="2829001" y="1234421"/>
                  </a:lnTo>
                  <a:lnTo>
                    <a:pt x="0" y="625164"/>
                  </a:lnTo>
                  <a:cubicBezTo>
                    <a:pt x="132493" y="505686"/>
                    <a:pt x="83145" y="469335"/>
                    <a:pt x="397478" y="266730"/>
                  </a:cubicBezTo>
                  <a:close/>
                </a:path>
              </a:pathLst>
            </a:cu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27" name="Kuusikulmio 29">
              <a:extLst>
                <a:ext uri="{FF2B5EF4-FFF2-40B4-BE49-F238E27FC236}">
                  <a16:creationId xmlns:a16="http://schemas.microsoft.com/office/drawing/2014/main" id="{C7BE0B73-14B6-4BDB-8D95-C7ECB1AD85D2}"/>
                </a:ext>
              </a:extLst>
            </p:cNvPr>
            <p:cNvSpPr/>
            <p:nvPr/>
          </p:nvSpPr>
          <p:spPr>
            <a:xfrm>
              <a:off x="3881337" y="4431553"/>
              <a:ext cx="6536986" cy="1946548"/>
            </a:xfrm>
            <a:custGeom>
              <a:avLst/>
              <a:gdLst>
                <a:gd name="connsiteX0" fmla="*/ 0 w 1274323"/>
                <a:gd name="connsiteY0" fmla="*/ 525294 h 1050587"/>
                <a:gd name="connsiteX1" fmla="*/ 262647 w 1274323"/>
                <a:gd name="connsiteY1" fmla="*/ 0 h 1050587"/>
                <a:gd name="connsiteX2" fmla="*/ 1011676 w 1274323"/>
                <a:gd name="connsiteY2" fmla="*/ 0 h 1050587"/>
                <a:gd name="connsiteX3" fmla="*/ 1274323 w 1274323"/>
                <a:gd name="connsiteY3" fmla="*/ 525294 h 1050587"/>
                <a:gd name="connsiteX4" fmla="*/ 1011676 w 1274323"/>
                <a:gd name="connsiteY4" fmla="*/ 1050587 h 1050587"/>
                <a:gd name="connsiteX5" fmla="*/ 262647 w 1274323"/>
                <a:gd name="connsiteY5" fmla="*/ 1050587 h 1050587"/>
                <a:gd name="connsiteX6" fmla="*/ 0 w 1274323"/>
                <a:gd name="connsiteY6" fmla="*/ 525294 h 1050587"/>
                <a:gd name="connsiteX0" fmla="*/ 0 w 1274323"/>
                <a:gd name="connsiteY0" fmla="*/ 1050588 h 1575881"/>
                <a:gd name="connsiteX1" fmla="*/ 262647 w 1274323"/>
                <a:gd name="connsiteY1" fmla="*/ 525294 h 1575881"/>
                <a:gd name="connsiteX2" fmla="*/ 885217 w 1274323"/>
                <a:gd name="connsiteY2" fmla="*/ 0 h 1575881"/>
                <a:gd name="connsiteX3" fmla="*/ 1274323 w 1274323"/>
                <a:gd name="connsiteY3" fmla="*/ 1050588 h 1575881"/>
                <a:gd name="connsiteX4" fmla="*/ 1011676 w 1274323"/>
                <a:gd name="connsiteY4" fmla="*/ 1575881 h 1575881"/>
                <a:gd name="connsiteX5" fmla="*/ 262647 w 1274323"/>
                <a:gd name="connsiteY5" fmla="*/ 1575881 h 1575881"/>
                <a:gd name="connsiteX6" fmla="*/ 0 w 1274323"/>
                <a:gd name="connsiteY6" fmla="*/ 1050588 h 1575881"/>
                <a:gd name="connsiteX0" fmla="*/ 0 w 1274323"/>
                <a:gd name="connsiteY0" fmla="*/ 1050588 h 1575881"/>
                <a:gd name="connsiteX1" fmla="*/ 165371 w 1274323"/>
                <a:gd name="connsiteY1" fmla="*/ 243192 h 1575881"/>
                <a:gd name="connsiteX2" fmla="*/ 885217 w 1274323"/>
                <a:gd name="connsiteY2" fmla="*/ 0 h 1575881"/>
                <a:gd name="connsiteX3" fmla="*/ 1274323 w 1274323"/>
                <a:gd name="connsiteY3" fmla="*/ 1050588 h 1575881"/>
                <a:gd name="connsiteX4" fmla="*/ 1011676 w 1274323"/>
                <a:gd name="connsiteY4" fmla="*/ 1575881 h 1575881"/>
                <a:gd name="connsiteX5" fmla="*/ 262647 w 1274323"/>
                <a:gd name="connsiteY5" fmla="*/ 1575881 h 1575881"/>
                <a:gd name="connsiteX6" fmla="*/ 0 w 1274323"/>
                <a:gd name="connsiteY6" fmla="*/ 1050588 h 1575881"/>
                <a:gd name="connsiteX0" fmla="*/ 0 w 1857983"/>
                <a:gd name="connsiteY0" fmla="*/ 0 h 1643973"/>
                <a:gd name="connsiteX1" fmla="*/ 749031 w 1857983"/>
                <a:gd name="connsiteY1" fmla="*/ 311284 h 1643973"/>
                <a:gd name="connsiteX2" fmla="*/ 1468877 w 1857983"/>
                <a:gd name="connsiteY2" fmla="*/ 68092 h 1643973"/>
                <a:gd name="connsiteX3" fmla="*/ 1857983 w 1857983"/>
                <a:gd name="connsiteY3" fmla="*/ 1118680 h 1643973"/>
                <a:gd name="connsiteX4" fmla="*/ 1595336 w 1857983"/>
                <a:gd name="connsiteY4" fmla="*/ 1643973 h 1643973"/>
                <a:gd name="connsiteX5" fmla="*/ 846307 w 1857983"/>
                <a:gd name="connsiteY5" fmla="*/ 1643973 h 1643973"/>
                <a:gd name="connsiteX6" fmla="*/ 0 w 1857983"/>
                <a:gd name="connsiteY6" fmla="*/ 0 h 1643973"/>
                <a:gd name="connsiteX0" fmla="*/ 2120629 w 3978612"/>
                <a:gd name="connsiteY0" fmla="*/ 0 h 1643973"/>
                <a:gd name="connsiteX1" fmla="*/ 2869660 w 3978612"/>
                <a:gd name="connsiteY1" fmla="*/ 311284 h 1643973"/>
                <a:gd name="connsiteX2" fmla="*/ 3589506 w 3978612"/>
                <a:gd name="connsiteY2" fmla="*/ 68092 h 1643973"/>
                <a:gd name="connsiteX3" fmla="*/ 3978612 w 3978612"/>
                <a:gd name="connsiteY3" fmla="*/ 1118680 h 1643973"/>
                <a:gd name="connsiteX4" fmla="*/ 3715965 w 3978612"/>
                <a:gd name="connsiteY4" fmla="*/ 1643973 h 1643973"/>
                <a:gd name="connsiteX5" fmla="*/ 0 w 3978612"/>
                <a:gd name="connsiteY5" fmla="*/ 739301 h 1643973"/>
                <a:gd name="connsiteX6" fmla="*/ 2120629 w 3978612"/>
                <a:gd name="connsiteY6" fmla="*/ 0 h 1643973"/>
                <a:gd name="connsiteX0" fmla="*/ 2120629 w 6536986"/>
                <a:gd name="connsiteY0" fmla="*/ 0 h 1643973"/>
                <a:gd name="connsiteX1" fmla="*/ 2869660 w 6536986"/>
                <a:gd name="connsiteY1" fmla="*/ 311284 h 1643973"/>
                <a:gd name="connsiteX2" fmla="*/ 3589506 w 6536986"/>
                <a:gd name="connsiteY2" fmla="*/ 68092 h 1643973"/>
                <a:gd name="connsiteX3" fmla="*/ 6536986 w 6536986"/>
                <a:gd name="connsiteY3" fmla="*/ 1498059 h 1643973"/>
                <a:gd name="connsiteX4" fmla="*/ 3715965 w 6536986"/>
                <a:gd name="connsiteY4" fmla="*/ 1643973 h 1643973"/>
                <a:gd name="connsiteX5" fmla="*/ 0 w 6536986"/>
                <a:gd name="connsiteY5" fmla="*/ 739301 h 1643973"/>
                <a:gd name="connsiteX6" fmla="*/ 2120629 w 6536986"/>
                <a:gd name="connsiteY6" fmla="*/ 0 h 1643973"/>
                <a:gd name="connsiteX0" fmla="*/ 2120629 w 6536986"/>
                <a:gd name="connsiteY0" fmla="*/ 0 h 1660185"/>
                <a:gd name="connsiteX1" fmla="*/ 2869660 w 6536986"/>
                <a:gd name="connsiteY1" fmla="*/ 311284 h 1660185"/>
                <a:gd name="connsiteX2" fmla="*/ 3589506 w 6536986"/>
                <a:gd name="connsiteY2" fmla="*/ 68092 h 1660185"/>
                <a:gd name="connsiteX3" fmla="*/ 6536986 w 6536986"/>
                <a:gd name="connsiteY3" fmla="*/ 1498059 h 1660185"/>
                <a:gd name="connsiteX4" fmla="*/ 3715965 w 6536986"/>
                <a:gd name="connsiteY4" fmla="*/ 1643973 h 1660185"/>
                <a:gd name="connsiteX5" fmla="*/ 0 w 6536986"/>
                <a:gd name="connsiteY5" fmla="*/ 739301 h 1660185"/>
                <a:gd name="connsiteX6" fmla="*/ 2120629 w 6536986"/>
                <a:gd name="connsiteY6" fmla="*/ 0 h 1660185"/>
                <a:gd name="connsiteX0" fmla="*/ 2120629 w 6536986"/>
                <a:gd name="connsiteY0" fmla="*/ 0 h 1660185"/>
                <a:gd name="connsiteX1" fmla="*/ 2869660 w 6536986"/>
                <a:gd name="connsiteY1" fmla="*/ 311284 h 1660185"/>
                <a:gd name="connsiteX2" fmla="*/ 3589506 w 6536986"/>
                <a:gd name="connsiteY2" fmla="*/ 68092 h 1660185"/>
                <a:gd name="connsiteX3" fmla="*/ 6536986 w 6536986"/>
                <a:gd name="connsiteY3" fmla="*/ 1498059 h 1660185"/>
                <a:gd name="connsiteX4" fmla="*/ 3715965 w 6536986"/>
                <a:gd name="connsiteY4" fmla="*/ 1643973 h 1660185"/>
                <a:gd name="connsiteX5" fmla="*/ 0 w 6536986"/>
                <a:gd name="connsiteY5" fmla="*/ 739301 h 1660185"/>
                <a:gd name="connsiteX6" fmla="*/ 2120629 w 6536986"/>
                <a:gd name="connsiteY6" fmla="*/ 0 h 1660185"/>
                <a:gd name="connsiteX0" fmla="*/ 2120629 w 6536986"/>
                <a:gd name="connsiteY0" fmla="*/ 0 h 1660185"/>
                <a:gd name="connsiteX1" fmla="*/ 2869660 w 6536986"/>
                <a:gd name="connsiteY1" fmla="*/ 311284 h 1660185"/>
                <a:gd name="connsiteX2" fmla="*/ 3589506 w 6536986"/>
                <a:gd name="connsiteY2" fmla="*/ 68092 h 1660185"/>
                <a:gd name="connsiteX3" fmla="*/ 6536986 w 6536986"/>
                <a:gd name="connsiteY3" fmla="*/ 1498059 h 1660185"/>
                <a:gd name="connsiteX4" fmla="*/ 3715965 w 6536986"/>
                <a:gd name="connsiteY4" fmla="*/ 1643973 h 1660185"/>
                <a:gd name="connsiteX5" fmla="*/ 0 w 6536986"/>
                <a:gd name="connsiteY5" fmla="*/ 739301 h 1660185"/>
                <a:gd name="connsiteX6" fmla="*/ 2120629 w 6536986"/>
                <a:gd name="connsiteY6" fmla="*/ 0 h 1660185"/>
                <a:gd name="connsiteX0" fmla="*/ 2120629 w 6536986"/>
                <a:gd name="connsiteY0" fmla="*/ 0 h 1660185"/>
                <a:gd name="connsiteX1" fmla="*/ 2869660 w 6536986"/>
                <a:gd name="connsiteY1" fmla="*/ 311284 h 1660185"/>
                <a:gd name="connsiteX2" fmla="*/ 3589506 w 6536986"/>
                <a:gd name="connsiteY2" fmla="*/ 68092 h 1660185"/>
                <a:gd name="connsiteX3" fmla="*/ 6536986 w 6536986"/>
                <a:gd name="connsiteY3" fmla="*/ 1498059 h 1660185"/>
                <a:gd name="connsiteX4" fmla="*/ 3715965 w 6536986"/>
                <a:gd name="connsiteY4" fmla="*/ 1643973 h 1660185"/>
                <a:gd name="connsiteX5" fmla="*/ 0 w 6536986"/>
                <a:gd name="connsiteY5" fmla="*/ 739301 h 1660185"/>
                <a:gd name="connsiteX6" fmla="*/ 2120629 w 6536986"/>
                <a:gd name="connsiteY6" fmla="*/ 0 h 1660185"/>
                <a:gd name="connsiteX0" fmla="*/ 2120629 w 6536986"/>
                <a:gd name="connsiteY0" fmla="*/ 286363 h 1946548"/>
                <a:gd name="connsiteX1" fmla="*/ 2851731 w 6536986"/>
                <a:gd name="connsiteY1" fmla="*/ 0 h 1946548"/>
                <a:gd name="connsiteX2" fmla="*/ 3589506 w 6536986"/>
                <a:gd name="connsiteY2" fmla="*/ 354455 h 1946548"/>
                <a:gd name="connsiteX3" fmla="*/ 6536986 w 6536986"/>
                <a:gd name="connsiteY3" fmla="*/ 1784422 h 1946548"/>
                <a:gd name="connsiteX4" fmla="*/ 3715965 w 6536986"/>
                <a:gd name="connsiteY4" fmla="*/ 1930336 h 1946548"/>
                <a:gd name="connsiteX5" fmla="*/ 0 w 6536986"/>
                <a:gd name="connsiteY5" fmla="*/ 1025664 h 1946548"/>
                <a:gd name="connsiteX6" fmla="*/ 2120629 w 6536986"/>
                <a:gd name="connsiteY6" fmla="*/ 286363 h 1946548"/>
                <a:gd name="connsiteX0" fmla="*/ 2108676 w 6536986"/>
                <a:gd name="connsiteY0" fmla="*/ 268434 h 1946548"/>
                <a:gd name="connsiteX1" fmla="*/ 2851731 w 6536986"/>
                <a:gd name="connsiteY1" fmla="*/ 0 h 1946548"/>
                <a:gd name="connsiteX2" fmla="*/ 3589506 w 6536986"/>
                <a:gd name="connsiteY2" fmla="*/ 354455 h 1946548"/>
                <a:gd name="connsiteX3" fmla="*/ 6536986 w 6536986"/>
                <a:gd name="connsiteY3" fmla="*/ 1784422 h 1946548"/>
                <a:gd name="connsiteX4" fmla="*/ 3715965 w 6536986"/>
                <a:gd name="connsiteY4" fmla="*/ 1930336 h 1946548"/>
                <a:gd name="connsiteX5" fmla="*/ 0 w 6536986"/>
                <a:gd name="connsiteY5" fmla="*/ 1025664 h 1946548"/>
                <a:gd name="connsiteX6" fmla="*/ 2108676 w 6536986"/>
                <a:gd name="connsiteY6" fmla="*/ 268434 h 1946548"/>
                <a:gd name="connsiteX0" fmla="*/ 2108676 w 6536986"/>
                <a:gd name="connsiteY0" fmla="*/ 268434 h 1946548"/>
                <a:gd name="connsiteX1" fmla="*/ 2868207 w 6536986"/>
                <a:gd name="connsiteY1" fmla="*/ 0 h 1946548"/>
                <a:gd name="connsiteX2" fmla="*/ 3589506 w 6536986"/>
                <a:gd name="connsiteY2" fmla="*/ 354455 h 1946548"/>
                <a:gd name="connsiteX3" fmla="*/ 6536986 w 6536986"/>
                <a:gd name="connsiteY3" fmla="*/ 1784422 h 1946548"/>
                <a:gd name="connsiteX4" fmla="*/ 3715965 w 6536986"/>
                <a:gd name="connsiteY4" fmla="*/ 1930336 h 1946548"/>
                <a:gd name="connsiteX5" fmla="*/ 0 w 6536986"/>
                <a:gd name="connsiteY5" fmla="*/ 1025664 h 1946548"/>
                <a:gd name="connsiteX6" fmla="*/ 2108676 w 6536986"/>
                <a:gd name="connsiteY6" fmla="*/ 268434 h 194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6986" h="1946548">
                  <a:moveTo>
                    <a:pt x="2108676" y="268434"/>
                  </a:moveTo>
                  <a:lnTo>
                    <a:pt x="2868207" y="0"/>
                  </a:lnTo>
                  <a:lnTo>
                    <a:pt x="3589506" y="354455"/>
                  </a:lnTo>
                  <a:lnTo>
                    <a:pt x="6536986" y="1784422"/>
                  </a:lnTo>
                  <a:cubicBezTo>
                    <a:pt x="5596646" y="1833060"/>
                    <a:pt x="4743854" y="1998430"/>
                    <a:pt x="3715965" y="1930336"/>
                  </a:cubicBezTo>
                  <a:cubicBezTo>
                    <a:pt x="1650458" y="1910880"/>
                    <a:pt x="1238655" y="1327221"/>
                    <a:pt x="0" y="1025664"/>
                  </a:cubicBezTo>
                  <a:lnTo>
                    <a:pt x="2108676" y="268434"/>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grpSp>
        <p:nvGrpSpPr>
          <p:cNvPr id="4" name="Ryhmä 3">
            <a:extLst>
              <a:ext uri="{FF2B5EF4-FFF2-40B4-BE49-F238E27FC236}">
                <a16:creationId xmlns:a16="http://schemas.microsoft.com/office/drawing/2014/main" id="{A330CF58-EBC4-44F5-9E5C-2E248F25EB84}"/>
              </a:ext>
            </a:extLst>
          </p:cNvPr>
          <p:cNvGrpSpPr/>
          <p:nvPr/>
        </p:nvGrpSpPr>
        <p:grpSpPr>
          <a:xfrm>
            <a:off x="1812194" y="1835644"/>
            <a:ext cx="3611300" cy="4235923"/>
            <a:chOff x="5976322" y="573005"/>
            <a:chExt cx="4815067" cy="5647897"/>
          </a:xfrm>
        </p:grpSpPr>
        <p:sp>
          <p:nvSpPr>
            <p:cNvPr id="3" name="Suorakulmio 2">
              <a:extLst>
                <a:ext uri="{FF2B5EF4-FFF2-40B4-BE49-F238E27FC236}">
                  <a16:creationId xmlns:a16="http://schemas.microsoft.com/office/drawing/2014/main" id="{1E4EADEC-BEC4-4E6A-A738-E7A8384DEF42}"/>
                </a:ext>
              </a:extLst>
            </p:cNvPr>
            <p:cNvSpPr/>
            <p:nvPr/>
          </p:nvSpPr>
          <p:spPr>
            <a:xfrm>
              <a:off x="5976322" y="1204941"/>
              <a:ext cx="742977" cy="3484497"/>
            </a:xfrm>
            <a:custGeom>
              <a:avLst/>
              <a:gdLst>
                <a:gd name="connsiteX0" fmla="*/ 0 w 698643"/>
                <a:gd name="connsiteY0" fmla="*/ 0 h 3041151"/>
                <a:gd name="connsiteX1" fmla="*/ 698643 w 698643"/>
                <a:gd name="connsiteY1" fmla="*/ 0 h 3041151"/>
                <a:gd name="connsiteX2" fmla="*/ 698643 w 698643"/>
                <a:gd name="connsiteY2" fmla="*/ 3041151 h 3041151"/>
                <a:gd name="connsiteX3" fmla="*/ 0 w 698643"/>
                <a:gd name="connsiteY3" fmla="*/ 3041151 h 3041151"/>
                <a:gd name="connsiteX4" fmla="*/ 0 w 698643"/>
                <a:gd name="connsiteY4" fmla="*/ 0 h 3041151"/>
                <a:gd name="connsiteX0" fmla="*/ 0 w 742977"/>
                <a:gd name="connsiteY0" fmla="*/ 0 h 3212947"/>
                <a:gd name="connsiteX1" fmla="*/ 742977 w 742977"/>
                <a:gd name="connsiteY1" fmla="*/ 171796 h 3212947"/>
                <a:gd name="connsiteX2" fmla="*/ 742977 w 742977"/>
                <a:gd name="connsiteY2" fmla="*/ 3212947 h 3212947"/>
                <a:gd name="connsiteX3" fmla="*/ 44334 w 742977"/>
                <a:gd name="connsiteY3" fmla="*/ 3212947 h 3212947"/>
                <a:gd name="connsiteX4" fmla="*/ 0 w 742977"/>
                <a:gd name="connsiteY4" fmla="*/ 0 h 3212947"/>
                <a:gd name="connsiteX0" fmla="*/ 0 w 742977"/>
                <a:gd name="connsiteY0" fmla="*/ 0 h 3456787"/>
                <a:gd name="connsiteX1" fmla="*/ 742977 w 742977"/>
                <a:gd name="connsiteY1" fmla="*/ 171796 h 3456787"/>
                <a:gd name="connsiteX2" fmla="*/ 742977 w 742977"/>
                <a:gd name="connsiteY2" fmla="*/ 3212947 h 3456787"/>
                <a:gd name="connsiteX3" fmla="*/ 99752 w 742977"/>
                <a:gd name="connsiteY3" fmla="*/ 3456787 h 3456787"/>
                <a:gd name="connsiteX4" fmla="*/ 0 w 742977"/>
                <a:gd name="connsiteY4" fmla="*/ 0 h 3456787"/>
                <a:gd name="connsiteX0" fmla="*/ 0 w 742977"/>
                <a:gd name="connsiteY0" fmla="*/ 0 h 3501122"/>
                <a:gd name="connsiteX1" fmla="*/ 742977 w 742977"/>
                <a:gd name="connsiteY1" fmla="*/ 171796 h 3501122"/>
                <a:gd name="connsiteX2" fmla="*/ 742977 w 742977"/>
                <a:gd name="connsiteY2" fmla="*/ 3212947 h 3501122"/>
                <a:gd name="connsiteX3" fmla="*/ 49875 w 742977"/>
                <a:gd name="connsiteY3" fmla="*/ 3501122 h 3501122"/>
                <a:gd name="connsiteX4" fmla="*/ 0 w 742977"/>
                <a:gd name="connsiteY4" fmla="*/ 0 h 3501122"/>
                <a:gd name="connsiteX0" fmla="*/ 0 w 742977"/>
                <a:gd name="connsiteY0" fmla="*/ 0 h 3484497"/>
                <a:gd name="connsiteX1" fmla="*/ 742977 w 742977"/>
                <a:gd name="connsiteY1" fmla="*/ 171796 h 3484497"/>
                <a:gd name="connsiteX2" fmla="*/ 742977 w 742977"/>
                <a:gd name="connsiteY2" fmla="*/ 3212947 h 3484497"/>
                <a:gd name="connsiteX3" fmla="*/ 49875 w 742977"/>
                <a:gd name="connsiteY3" fmla="*/ 3484497 h 3484497"/>
                <a:gd name="connsiteX4" fmla="*/ 0 w 742977"/>
                <a:gd name="connsiteY4" fmla="*/ 0 h 3484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77" h="3484497">
                  <a:moveTo>
                    <a:pt x="0" y="0"/>
                  </a:moveTo>
                  <a:lnTo>
                    <a:pt x="742977" y="171796"/>
                  </a:lnTo>
                  <a:lnTo>
                    <a:pt x="742977" y="3212947"/>
                  </a:lnTo>
                  <a:lnTo>
                    <a:pt x="49875" y="3484497"/>
                  </a:lnTo>
                  <a:lnTo>
                    <a:pt x="0" y="0"/>
                  </a:lnTo>
                  <a:close/>
                </a:path>
              </a:pathLst>
            </a:custGeom>
            <a:solidFill>
              <a:srgbClr val="B4C7E7">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17" name="Vapaamuotoinen: Muoto 16">
              <a:extLst>
                <a:ext uri="{FF2B5EF4-FFF2-40B4-BE49-F238E27FC236}">
                  <a16:creationId xmlns:a16="http://schemas.microsoft.com/office/drawing/2014/main" id="{0EB8A0B1-2AEA-4DA0-90B7-442CA680D963}"/>
                </a:ext>
              </a:extLst>
            </p:cNvPr>
            <p:cNvSpPr/>
            <p:nvPr/>
          </p:nvSpPr>
          <p:spPr>
            <a:xfrm flipH="1">
              <a:off x="6729313" y="573005"/>
              <a:ext cx="4062076" cy="5647897"/>
            </a:xfrm>
            <a:custGeom>
              <a:avLst/>
              <a:gdLst>
                <a:gd name="connsiteX0" fmla="*/ 6896992 w 7019066"/>
                <a:gd name="connsiteY0" fmla="*/ 207524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6896992 w 7019066"/>
                <a:gd name="connsiteY5" fmla="*/ 207524 h 5647897"/>
                <a:gd name="connsiteX6" fmla="*/ 427172 w 7019066"/>
                <a:gd name="connsiteY6" fmla="*/ 0 h 5647897"/>
                <a:gd name="connsiteX7" fmla="*/ 413400 w 7019066"/>
                <a:gd name="connsiteY7" fmla="*/ 3098030 h 5647897"/>
                <a:gd name="connsiteX8" fmla="*/ 417445 w 7019066"/>
                <a:gd name="connsiteY8" fmla="*/ 5647897 h 5647897"/>
                <a:gd name="connsiteX9" fmla="*/ 4059756 w 7019066"/>
                <a:gd name="connsiteY9" fmla="*/ 3867736 h 5647897"/>
                <a:gd name="connsiteX10" fmla="*/ 4059756 w 7019066"/>
                <a:gd name="connsiteY10" fmla="*/ 807396 h 5647897"/>
                <a:gd name="connsiteX0" fmla="*/ 6896992 w 7019066"/>
                <a:gd name="connsiteY0" fmla="*/ 207524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6896992 w 7019066"/>
                <a:gd name="connsiteY5" fmla="*/ 207524 h 5647897"/>
                <a:gd name="connsiteX6" fmla="*/ 427172 w 7019066"/>
                <a:gd name="connsiteY6" fmla="*/ 0 h 5647897"/>
                <a:gd name="connsiteX7" fmla="*/ 413400 w 7019066"/>
                <a:gd name="connsiteY7" fmla="*/ 3098030 h 5647897"/>
                <a:gd name="connsiteX8" fmla="*/ 417445 w 7019066"/>
                <a:gd name="connsiteY8" fmla="*/ 5647897 h 5647897"/>
                <a:gd name="connsiteX9" fmla="*/ 4059756 w 7019066"/>
                <a:gd name="connsiteY9" fmla="*/ 3867736 h 5647897"/>
                <a:gd name="connsiteX10" fmla="*/ 4059756 w 7019066"/>
                <a:gd name="connsiteY10" fmla="*/ 807396 h 5647897"/>
                <a:gd name="connsiteX11" fmla="*/ 427172 w 7019066"/>
                <a:gd name="connsiteY11" fmla="*/ 0 h 5647897"/>
                <a:gd name="connsiteX0" fmla="*/ 6921206 w 7019066"/>
                <a:gd name="connsiteY0" fmla="*/ 2436550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427172 w 7019066"/>
                <a:gd name="connsiteY5" fmla="*/ 0 h 5647897"/>
                <a:gd name="connsiteX6" fmla="*/ 413400 w 7019066"/>
                <a:gd name="connsiteY6" fmla="*/ 3098030 h 5647897"/>
                <a:gd name="connsiteX7" fmla="*/ 417445 w 7019066"/>
                <a:gd name="connsiteY7" fmla="*/ 5647897 h 5647897"/>
                <a:gd name="connsiteX8" fmla="*/ 4059756 w 7019066"/>
                <a:gd name="connsiteY8" fmla="*/ 3867736 h 5647897"/>
                <a:gd name="connsiteX9" fmla="*/ 4059756 w 7019066"/>
                <a:gd name="connsiteY9" fmla="*/ 807396 h 5647897"/>
                <a:gd name="connsiteX10" fmla="*/ 427172 w 7019066"/>
                <a:gd name="connsiteY10" fmla="*/ 0 h 5647897"/>
                <a:gd name="connsiteX0" fmla="*/ 6921206 w 7019066"/>
                <a:gd name="connsiteY0" fmla="*/ 2436550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427172 w 7019066"/>
                <a:gd name="connsiteY5" fmla="*/ 0 h 5647897"/>
                <a:gd name="connsiteX6" fmla="*/ 413400 w 7019066"/>
                <a:gd name="connsiteY6" fmla="*/ 3098030 h 5647897"/>
                <a:gd name="connsiteX7" fmla="*/ 417445 w 7019066"/>
                <a:gd name="connsiteY7" fmla="*/ 5647897 h 5647897"/>
                <a:gd name="connsiteX8" fmla="*/ 4059756 w 7019066"/>
                <a:gd name="connsiteY8" fmla="*/ 3867736 h 5647897"/>
                <a:gd name="connsiteX9" fmla="*/ 4059756 w 7019066"/>
                <a:gd name="connsiteY9" fmla="*/ 807396 h 5647897"/>
                <a:gd name="connsiteX10" fmla="*/ 427172 w 7019066"/>
                <a:gd name="connsiteY10" fmla="*/ 0 h 5647897"/>
                <a:gd name="connsiteX0" fmla="*/ 6916447 w 6916447"/>
                <a:gd name="connsiteY0" fmla="*/ 4911838 h 5647897"/>
                <a:gd name="connsiteX1" fmla="*/ 4062076 w 6916447"/>
                <a:gd name="connsiteY1" fmla="*/ 820367 h 5647897"/>
                <a:gd name="connsiteX2" fmla="*/ 4062076 w 6916447"/>
                <a:gd name="connsiteY2" fmla="*/ 3880707 h 5647897"/>
                <a:gd name="connsiteX3" fmla="*/ 6916447 w 6916447"/>
                <a:gd name="connsiteY3" fmla="*/ 4911838 h 5647897"/>
                <a:gd name="connsiteX4" fmla="*/ 427172 w 6916447"/>
                <a:gd name="connsiteY4" fmla="*/ 0 h 5647897"/>
                <a:gd name="connsiteX5" fmla="*/ 413400 w 6916447"/>
                <a:gd name="connsiteY5" fmla="*/ 3098030 h 5647897"/>
                <a:gd name="connsiteX6" fmla="*/ 417445 w 6916447"/>
                <a:gd name="connsiteY6" fmla="*/ 5647897 h 5647897"/>
                <a:gd name="connsiteX7" fmla="*/ 4059756 w 6916447"/>
                <a:gd name="connsiteY7" fmla="*/ 3867736 h 5647897"/>
                <a:gd name="connsiteX8" fmla="*/ 4059756 w 6916447"/>
                <a:gd name="connsiteY8" fmla="*/ 807396 h 5647897"/>
                <a:gd name="connsiteX9" fmla="*/ 427172 w 6916447"/>
                <a:gd name="connsiteY9" fmla="*/ 0 h 5647897"/>
                <a:gd name="connsiteX0" fmla="*/ 4062076 w 4062076"/>
                <a:gd name="connsiteY0" fmla="*/ 3880707 h 5647897"/>
                <a:gd name="connsiteX1" fmla="*/ 4062076 w 4062076"/>
                <a:gd name="connsiteY1" fmla="*/ 820367 h 5647897"/>
                <a:gd name="connsiteX2" fmla="*/ 4062076 w 4062076"/>
                <a:gd name="connsiteY2" fmla="*/ 3880707 h 5647897"/>
                <a:gd name="connsiteX3" fmla="*/ 427172 w 4062076"/>
                <a:gd name="connsiteY3" fmla="*/ 0 h 5647897"/>
                <a:gd name="connsiteX4" fmla="*/ 413400 w 4062076"/>
                <a:gd name="connsiteY4" fmla="*/ 3098030 h 5647897"/>
                <a:gd name="connsiteX5" fmla="*/ 417445 w 4062076"/>
                <a:gd name="connsiteY5" fmla="*/ 5647897 h 5647897"/>
                <a:gd name="connsiteX6" fmla="*/ 4059756 w 4062076"/>
                <a:gd name="connsiteY6" fmla="*/ 3867736 h 5647897"/>
                <a:gd name="connsiteX7" fmla="*/ 4059756 w 4062076"/>
                <a:gd name="connsiteY7" fmla="*/ 807396 h 5647897"/>
                <a:gd name="connsiteX8" fmla="*/ 427172 w 4062076"/>
                <a:gd name="connsiteY8" fmla="*/ 0 h 564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2076" h="5647897">
                  <a:moveTo>
                    <a:pt x="4062076" y="3880707"/>
                  </a:moveTo>
                  <a:lnTo>
                    <a:pt x="4062076" y="820367"/>
                  </a:lnTo>
                  <a:lnTo>
                    <a:pt x="4062076" y="3880707"/>
                  </a:lnTo>
                  <a:close/>
                  <a:moveTo>
                    <a:pt x="427172" y="0"/>
                  </a:moveTo>
                  <a:cubicBezTo>
                    <a:pt x="-180554" y="381772"/>
                    <a:pt x="726306" y="1680058"/>
                    <a:pt x="413400" y="3098030"/>
                  </a:cubicBezTo>
                  <a:cubicBezTo>
                    <a:pt x="-84331" y="4039346"/>
                    <a:pt x="-190281" y="5519613"/>
                    <a:pt x="417445" y="5647897"/>
                  </a:cubicBezTo>
                  <a:lnTo>
                    <a:pt x="4059756" y="3867736"/>
                  </a:lnTo>
                  <a:lnTo>
                    <a:pt x="4059756" y="807396"/>
                  </a:lnTo>
                  <a:lnTo>
                    <a:pt x="427172" y="0"/>
                  </a:lnTo>
                  <a:close/>
                </a:path>
              </a:pathLst>
            </a:custGeom>
            <a:solidFill>
              <a:srgbClr val="B4C7E7">
                <a:alpha val="58039"/>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sp>
        <p:nvSpPr>
          <p:cNvPr id="16" name="Vapaamuotoinen: Muoto 15">
            <a:extLst>
              <a:ext uri="{FF2B5EF4-FFF2-40B4-BE49-F238E27FC236}">
                <a16:creationId xmlns:a16="http://schemas.microsoft.com/office/drawing/2014/main" id="{908E4B50-A3ED-4FA7-A173-C1C808724F13}"/>
              </a:ext>
            </a:extLst>
          </p:cNvPr>
          <p:cNvSpPr/>
          <p:nvPr/>
        </p:nvSpPr>
        <p:spPr>
          <a:xfrm flipH="1">
            <a:off x="160261" y="1973914"/>
            <a:ext cx="2219483" cy="3528236"/>
          </a:xfrm>
          <a:custGeom>
            <a:avLst/>
            <a:gdLst>
              <a:gd name="connsiteX0" fmla="*/ 6896992 w 7019066"/>
              <a:gd name="connsiteY0" fmla="*/ 207524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6896992 w 7019066"/>
              <a:gd name="connsiteY5" fmla="*/ 207524 h 5647897"/>
              <a:gd name="connsiteX6" fmla="*/ 427172 w 7019066"/>
              <a:gd name="connsiteY6" fmla="*/ 0 h 5647897"/>
              <a:gd name="connsiteX7" fmla="*/ 413400 w 7019066"/>
              <a:gd name="connsiteY7" fmla="*/ 3098030 h 5647897"/>
              <a:gd name="connsiteX8" fmla="*/ 417445 w 7019066"/>
              <a:gd name="connsiteY8" fmla="*/ 5647897 h 5647897"/>
              <a:gd name="connsiteX9" fmla="*/ 4059756 w 7019066"/>
              <a:gd name="connsiteY9" fmla="*/ 3867736 h 5647897"/>
              <a:gd name="connsiteX10" fmla="*/ 4059756 w 7019066"/>
              <a:gd name="connsiteY10" fmla="*/ 807396 h 5647897"/>
              <a:gd name="connsiteX0" fmla="*/ 6896992 w 7019066"/>
              <a:gd name="connsiteY0" fmla="*/ 0 h 5440373"/>
              <a:gd name="connsiteX1" fmla="*/ 4062076 w 7019066"/>
              <a:gd name="connsiteY1" fmla="*/ 612843 h 5440373"/>
              <a:gd name="connsiteX2" fmla="*/ 4062076 w 7019066"/>
              <a:gd name="connsiteY2" fmla="*/ 3673183 h 5440373"/>
              <a:gd name="connsiteX3" fmla="*/ 6916447 w 7019066"/>
              <a:gd name="connsiteY3" fmla="*/ 4704314 h 5440373"/>
              <a:gd name="connsiteX4" fmla="*/ 6921206 w 7019066"/>
              <a:gd name="connsiteY4" fmla="*/ 2229026 h 5440373"/>
              <a:gd name="connsiteX5" fmla="*/ 6896992 w 7019066"/>
              <a:gd name="connsiteY5" fmla="*/ 0 h 5440373"/>
              <a:gd name="connsiteX6" fmla="*/ 4059756 w 7019066"/>
              <a:gd name="connsiteY6" fmla="*/ 599872 h 5440373"/>
              <a:gd name="connsiteX7" fmla="*/ 413400 w 7019066"/>
              <a:gd name="connsiteY7" fmla="*/ 2890506 h 5440373"/>
              <a:gd name="connsiteX8" fmla="*/ 417445 w 7019066"/>
              <a:gd name="connsiteY8" fmla="*/ 5440373 h 5440373"/>
              <a:gd name="connsiteX9" fmla="*/ 4059756 w 7019066"/>
              <a:gd name="connsiteY9" fmla="*/ 3660212 h 5440373"/>
              <a:gd name="connsiteX10" fmla="*/ 4059756 w 7019066"/>
              <a:gd name="connsiteY10" fmla="*/ 599872 h 5440373"/>
              <a:gd name="connsiteX0" fmla="*/ 6479547 w 6601621"/>
              <a:gd name="connsiteY0" fmla="*/ 0 h 5440373"/>
              <a:gd name="connsiteX1" fmla="*/ 3644631 w 6601621"/>
              <a:gd name="connsiteY1" fmla="*/ 612843 h 5440373"/>
              <a:gd name="connsiteX2" fmla="*/ 3644631 w 6601621"/>
              <a:gd name="connsiteY2" fmla="*/ 3673183 h 5440373"/>
              <a:gd name="connsiteX3" fmla="*/ 6499002 w 6601621"/>
              <a:gd name="connsiteY3" fmla="*/ 4704314 h 5440373"/>
              <a:gd name="connsiteX4" fmla="*/ 6503761 w 6601621"/>
              <a:gd name="connsiteY4" fmla="*/ 2229026 h 5440373"/>
              <a:gd name="connsiteX5" fmla="*/ 6479547 w 6601621"/>
              <a:gd name="connsiteY5" fmla="*/ 0 h 5440373"/>
              <a:gd name="connsiteX6" fmla="*/ 3642311 w 6601621"/>
              <a:gd name="connsiteY6" fmla="*/ 599872 h 5440373"/>
              <a:gd name="connsiteX7" fmla="*/ 0 w 6601621"/>
              <a:gd name="connsiteY7" fmla="*/ 5440373 h 5440373"/>
              <a:gd name="connsiteX8" fmla="*/ 3642311 w 6601621"/>
              <a:gd name="connsiteY8" fmla="*/ 3660212 h 5440373"/>
              <a:gd name="connsiteX9" fmla="*/ 3642311 w 6601621"/>
              <a:gd name="connsiteY9" fmla="*/ 599872 h 5440373"/>
              <a:gd name="connsiteX0" fmla="*/ 2837236 w 2959310"/>
              <a:gd name="connsiteY0" fmla="*/ 0 h 4704314"/>
              <a:gd name="connsiteX1" fmla="*/ 2320 w 2959310"/>
              <a:gd name="connsiteY1" fmla="*/ 612843 h 4704314"/>
              <a:gd name="connsiteX2" fmla="*/ 2320 w 2959310"/>
              <a:gd name="connsiteY2" fmla="*/ 3673183 h 4704314"/>
              <a:gd name="connsiteX3" fmla="*/ 2856691 w 2959310"/>
              <a:gd name="connsiteY3" fmla="*/ 4704314 h 4704314"/>
              <a:gd name="connsiteX4" fmla="*/ 2861450 w 2959310"/>
              <a:gd name="connsiteY4" fmla="*/ 2229026 h 4704314"/>
              <a:gd name="connsiteX5" fmla="*/ 2837236 w 2959310"/>
              <a:gd name="connsiteY5" fmla="*/ 0 h 4704314"/>
              <a:gd name="connsiteX6" fmla="*/ 0 w 2959310"/>
              <a:gd name="connsiteY6" fmla="*/ 599872 h 4704314"/>
              <a:gd name="connsiteX7" fmla="*/ 0 w 2959310"/>
              <a:gd name="connsiteY7" fmla="*/ 3660212 h 4704314"/>
              <a:gd name="connsiteX8" fmla="*/ 0 w 2959310"/>
              <a:gd name="connsiteY8" fmla="*/ 599872 h 470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310" h="4704314">
                <a:moveTo>
                  <a:pt x="2837236" y="0"/>
                </a:moveTo>
                <a:lnTo>
                  <a:pt x="2320" y="612843"/>
                </a:lnTo>
                <a:lnTo>
                  <a:pt x="2320" y="3673183"/>
                </a:lnTo>
                <a:lnTo>
                  <a:pt x="2856691" y="4704314"/>
                </a:lnTo>
                <a:cubicBezTo>
                  <a:pt x="2858277" y="3879218"/>
                  <a:pt x="3083600" y="3744787"/>
                  <a:pt x="2861450" y="2229026"/>
                </a:cubicBezTo>
                <a:cubicBezTo>
                  <a:pt x="2571276" y="960723"/>
                  <a:pt x="2845307" y="743009"/>
                  <a:pt x="2837236" y="0"/>
                </a:cubicBezTo>
                <a:close/>
                <a:moveTo>
                  <a:pt x="0" y="599872"/>
                </a:moveTo>
                <a:lnTo>
                  <a:pt x="0" y="3660212"/>
                </a:lnTo>
                <a:lnTo>
                  <a:pt x="0" y="599872"/>
                </a:lnTo>
                <a:close/>
              </a:path>
            </a:pathLst>
          </a:custGeom>
          <a:solidFill>
            <a:srgbClr val="B4C7E7">
              <a:alpha val="58039"/>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nvGrpSpPr>
          <p:cNvPr id="5" name="Ryhmä 4">
            <a:extLst>
              <a:ext uri="{FF2B5EF4-FFF2-40B4-BE49-F238E27FC236}">
                <a16:creationId xmlns:a16="http://schemas.microsoft.com/office/drawing/2014/main" id="{D80C853F-C891-4147-90A1-AD7352BB9A71}"/>
              </a:ext>
            </a:extLst>
          </p:cNvPr>
          <p:cNvGrpSpPr/>
          <p:nvPr/>
        </p:nvGrpSpPr>
        <p:grpSpPr>
          <a:xfrm>
            <a:off x="239884" y="1505379"/>
            <a:ext cx="5035253" cy="1374851"/>
            <a:chOff x="3879909" y="132652"/>
            <a:chExt cx="6713671" cy="1833134"/>
          </a:xfrm>
        </p:grpSpPr>
        <p:sp>
          <p:nvSpPr>
            <p:cNvPr id="2" name="Kuusikulmio 1">
              <a:extLst>
                <a:ext uri="{FF2B5EF4-FFF2-40B4-BE49-F238E27FC236}">
                  <a16:creationId xmlns:a16="http://schemas.microsoft.com/office/drawing/2014/main" id="{E543DEC3-1B4B-4395-B5BC-4A71E6CFEAE4}"/>
                </a:ext>
              </a:extLst>
            </p:cNvPr>
            <p:cNvSpPr/>
            <p:nvPr/>
          </p:nvSpPr>
          <p:spPr>
            <a:xfrm>
              <a:off x="3884142" y="132652"/>
              <a:ext cx="6472458" cy="1234421"/>
            </a:xfrm>
            <a:custGeom>
              <a:avLst/>
              <a:gdLst>
                <a:gd name="connsiteX0" fmla="*/ 0 w 3159659"/>
                <a:gd name="connsiteY0" fmla="*/ 316872 h 633743"/>
                <a:gd name="connsiteX1" fmla="*/ 158436 w 3159659"/>
                <a:gd name="connsiteY1" fmla="*/ 0 h 633743"/>
                <a:gd name="connsiteX2" fmla="*/ 3001223 w 3159659"/>
                <a:gd name="connsiteY2" fmla="*/ 0 h 633743"/>
                <a:gd name="connsiteX3" fmla="*/ 3159659 w 3159659"/>
                <a:gd name="connsiteY3" fmla="*/ 316872 h 633743"/>
                <a:gd name="connsiteX4" fmla="*/ 3001223 w 3159659"/>
                <a:gd name="connsiteY4" fmla="*/ 633743 h 633743"/>
                <a:gd name="connsiteX5" fmla="*/ 158436 w 3159659"/>
                <a:gd name="connsiteY5" fmla="*/ 633743 h 633743"/>
                <a:gd name="connsiteX6" fmla="*/ 0 w 3159659"/>
                <a:gd name="connsiteY6" fmla="*/ 316872 h 633743"/>
                <a:gd name="connsiteX0" fmla="*/ 0 w 3159659"/>
                <a:gd name="connsiteY0" fmla="*/ 316872 h 1222218"/>
                <a:gd name="connsiteX1" fmla="*/ 158436 w 3159659"/>
                <a:gd name="connsiteY1" fmla="*/ 0 h 1222218"/>
                <a:gd name="connsiteX2" fmla="*/ 3001223 w 3159659"/>
                <a:gd name="connsiteY2" fmla="*/ 0 h 1222218"/>
                <a:gd name="connsiteX3" fmla="*/ 3159659 w 3159659"/>
                <a:gd name="connsiteY3" fmla="*/ 316872 h 1222218"/>
                <a:gd name="connsiteX4" fmla="*/ 1969128 w 3159659"/>
                <a:gd name="connsiteY4" fmla="*/ 1222218 h 1222218"/>
                <a:gd name="connsiteX5" fmla="*/ 158436 w 3159659"/>
                <a:gd name="connsiteY5" fmla="*/ 633743 h 1222218"/>
                <a:gd name="connsiteX6" fmla="*/ 0 w 3159659"/>
                <a:gd name="connsiteY6" fmla="*/ 316872 h 1222218"/>
                <a:gd name="connsiteX0" fmla="*/ 818309 w 3977968"/>
                <a:gd name="connsiteY0" fmla="*/ 316872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818309 w 3977968"/>
                <a:gd name="connsiteY6" fmla="*/ 316872 h 1222218"/>
                <a:gd name="connsiteX0" fmla="*/ 355914 w 3977968"/>
                <a:gd name="connsiteY0" fmla="*/ 254527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355914 w 3977968"/>
                <a:gd name="connsiteY6" fmla="*/ 254527 h 1222218"/>
                <a:gd name="connsiteX0" fmla="*/ 355914 w 6389330"/>
                <a:gd name="connsiteY0" fmla="*/ 254527 h 1222218"/>
                <a:gd name="connsiteX1" fmla="*/ 976745 w 6389330"/>
                <a:gd name="connsiteY1" fmla="*/ 0 h 1222218"/>
                <a:gd name="connsiteX2" fmla="*/ 3819532 w 6389330"/>
                <a:gd name="connsiteY2" fmla="*/ 0 h 1222218"/>
                <a:gd name="connsiteX3" fmla="*/ 6389330 w 6389330"/>
                <a:gd name="connsiteY3" fmla="*/ 420110 h 1222218"/>
                <a:gd name="connsiteX4" fmla="*/ 2787437 w 6389330"/>
                <a:gd name="connsiteY4" fmla="*/ 1222218 h 1222218"/>
                <a:gd name="connsiteX5" fmla="*/ 0 w 6389330"/>
                <a:gd name="connsiteY5" fmla="*/ 618156 h 1222218"/>
                <a:gd name="connsiteX6" fmla="*/ 355914 w 6389330"/>
                <a:gd name="connsiteY6" fmla="*/ 254527 h 1222218"/>
                <a:gd name="connsiteX0" fmla="*/ 355914 w 6430894"/>
                <a:gd name="connsiteY0" fmla="*/ 254527 h 1222218"/>
                <a:gd name="connsiteX1" fmla="*/ 976745 w 6430894"/>
                <a:gd name="connsiteY1" fmla="*/ 0 h 1222218"/>
                <a:gd name="connsiteX2" fmla="*/ 3819532 w 6430894"/>
                <a:gd name="connsiteY2" fmla="*/ 0 h 1222218"/>
                <a:gd name="connsiteX3" fmla="*/ 6430894 w 6430894"/>
                <a:gd name="connsiteY3" fmla="*/ 394133 h 1222218"/>
                <a:gd name="connsiteX4" fmla="*/ 2787437 w 6430894"/>
                <a:gd name="connsiteY4" fmla="*/ 1222218 h 1222218"/>
                <a:gd name="connsiteX5" fmla="*/ 0 w 6430894"/>
                <a:gd name="connsiteY5" fmla="*/ 618156 h 1222218"/>
                <a:gd name="connsiteX6" fmla="*/ 355914 w 6430894"/>
                <a:gd name="connsiteY6" fmla="*/ 254527 h 1222218"/>
                <a:gd name="connsiteX0" fmla="*/ 366305 w 6441285"/>
                <a:gd name="connsiteY0" fmla="*/ 254527 h 1222218"/>
                <a:gd name="connsiteX1" fmla="*/ 987136 w 6441285"/>
                <a:gd name="connsiteY1" fmla="*/ 0 h 1222218"/>
                <a:gd name="connsiteX2" fmla="*/ 3829923 w 6441285"/>
                <a:gd name="connsiteY2" fmla="*/ 0 h 1222218"/>
                <a:gd name="connsiteX3" fmla="*/ 6441285 w 6441285"/>
                <a:gd name="connsiteY3" fmla="*/ 394133 h 1222218"/>
                <a:gd name="connsiteX4" fmla="*/ 2797828 w 6441285"/>
                <a:gd name="connsiteY4" fmla="*/ 1222218 h 1222218"/>
                <a:gd name="connsiteX5" fmla="*/ 0 w 6441285"/>
                <a:gd name="connsiteY5" fmla="*/ 618156 h 1222218"/>
                <a:gd name="connsiteX6" fmla="*/ 366305 w 6441285"/>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9076 h 1226767"/>
                <a:gd name="connsiteX1" fmla="*/ 1844386 w 6472458"/>
                <a:gd name="connsiteY1" fmla="*/ 40917 h 1226767"/>
                <a:gd name="connsiteX2" fmla="*/ 3861096 w 6472458"/>
                <a:gd name="connsiteY2" fmla="*/ 4549 h 1226767"/>
                <a:gd name="connsiteX3" fmla="*/ 6472458 w 6472458"/>
                <a:gd name="connsiteY3" fmla="*/ 398682 h 1226767"/>
                <a:gd name="connsiteX4" fmla="*/ 2829001 w 6472458"/>
                <a:gd name="connsiteY4" fmla="*/ 1226767 h 1226767"/>
                <a:gd name="connsiteX5" fmla="*/ 0 w 6472458"/>
                <a:gd name="connsiteY5" fmla="*/ 617510 h 1226767"/>
                <a:gd name="connsiteX6" fmla="*/ 397478 w 6472458"/>
                <a:gd name="connsiteY6" fmla="*/ 259076 h 1226767"/>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66730 h 1234421"/>
                <a:gd name="connsiteX1" fmla="*/ 1844386 w 6472458"/>
                <a:gd name="connsiteY1" fmla="*/ 48571 h 1234421"/>
                <a:gd name="connsiteX2" fmla="*/ 3861096 w 6472458"/>
                <a:gd name="connsiteY2" fmla="*/ 12203 h 1234421"/>
                <a:gd name="connsiteX3" fmla="*/ 6472458 w 6472458"/>
                <a:gd name="connsiteY3" fmla="*/ 406336 h 1234421"/>
                <a:gd name="connsiteX4" fmla="*/ 2829001 w 6472458"/>
                <a:gd name="connsiteY4" fmla="*/ 1234421 h 1234421"/>
                <a:gd name="connsiteX5" fmla="*/ 0 w 6472458"/>
                <a:gd name="connsiteY5" fmla="*/ 625164 h 1234421"/>
                <a:gd name="connsiteX6" fmla="*/ 397478 w 6472458"/>
                <a:gd name="connsiteY6" fmla="*/ 266730 h 123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2458" h="1234421">
                  <a:moveTo>
                    <a:pt x="397478" y="266730"/>
                  </a:moveTo>
                  <a:cubicBezTo>
                    <a:pt x="884977" y="116079"/>
                    <a:pt x="1169851" y="27773"/>
                    <a:pt x="1844386" y="48571"/>
                  </a:cubicBezTo>
                  <a:cubicBezTo>
                    <a:pt x="2791982" y="48571"/>
                    <a:pt x="3116122" y="-29359"/>
                    <a:pt x="3861096" y="12203"/>
                  </a:cubicBezTo>
                  <a:cubicBezTo>
                    <a:pt x="4757527" y="34476"/>
                    <a:pt x="5602004" y="274958"/>
                    <a:pt x="6472458" y="406336"/>
                  </a:cubicBezTo>
                  <a:lnTo>
                    <a:pt x="2829001" y="1234421"/>
                  </a:lnTo>
                  <a:lnTo>
                    <a:pt x="0" y="625164"/>
                  </a:lnTo>
                  <a:cubicBezTo>
                    <a:pt x="132493" y="505686"/>
                    <a:pt x="83145" y="469335"/>
                    <a:pt x="397478" y="266730"/>
                  </a:cubicBezTo>
                  <a:close/>
                </a:path>
              </a:pathLst>
            </a:custGeom>
            <a:solidFill>
              <a:schemeClr val="accent1">
                <a:lumMod val="40000"/>
                <a:lumOff val="6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11" name="Kuusikulmio 1">
              <a:extLst>
                <a:ext uri="{FF2B5EF4-FFF2-40B4-BE49-F238E27FC236}">
                  <a16:creationId xmlns:a16="http://schemas.microsoft.com/office/drawing/2014/main" id="{01F2BE81-F7C8-41F6-8F06-1B47332808CC}"/>
                </a:ext>
              </a:extLst>
            </p:cNvPr>
            <p:cNvSpPr/>
            <p:nvPr/>
          </p:nvSpPr>
          <p:spPr>
            <a:xfrm flipV="1">
              <a:off x="3879909" y="754651"/>
              <a:ext cx="2849761" cy="1211135"/>
            </a:xfrm>
            <a:custGeom>
              <a:avLst/>
              <a:gdLst>
                <a:gd name="connsiteX0" fmla="*/ 0 w 3159659"/>
                <a:gd name="connsiteY0" fmla="*/ 316872 h 633743"/>
                <a:gd name="connsiteX1" fmla="*/ 158436 w 3159659"/>
                <a:gd name="connsiteY1" fmla="*/ 0 h 633743"/>
                <a:gd name="connsiteX2" fmla="*/ 3001223 w 3159659"/>
                <a:gd name="connsiteY2" fmla="*/ 0 h 633743"/>
                <a:gd name="connsiteX3" fmla="*/ 3159659 w 3159659"/>
                <a:gd name="connsiteY3" fmla="*/ 316872 h 633743"/>
                <a:gd name="connsiteX4" fmla="*/ 3001223 w 3159659"/>
                <a:gd name="connsiteY4" fmla="*/ 633743 h 633743"/>
                <a:gd name="connsiteX5" fmla="*/ 158436 w 3159659"/>
                <a:gd name="connsiteY5" fmla="*/ 633743 h 633743"/>
                <a:gd name="connsiteX6" fmla="*/ 0 w 3159659"/>
                <a:gd name="connsiteY6" fmla="*/ 316872 h 633743"/>
                <a:gd name="connsiteX0" fmla="*/ 0 w 3159659"/>
                <a:gd name="connsiteY0" fmla="*/ 316872 h 1222218"/>
                <a:gd name="connsiteX1" fmla="*/ 158436 w 3159659"/>
                <a:gd name="connsiteY1" fmla="*/ 0 h 1222218"/>
                <a:gd name="connsiteX2" fmla="*/ 3001223 w 3159659"/>
                <a:gd name="connsiteY2" fmla="*/ 0 h 1222218"/>
                <a:gd name="connsiteX3" fmla="*/ 3159659 w 3159659"/>
                <a:gd name="connsiteY3" fmla="*/ 316872 h 1222218"/>
                <a:gd name="connsiteX4" fmla="*/ 1969128 w 3159659"/>
                <a:gd name="connsiteY4" fmla="*/ 1222218 h 1222218"/>
                <a:gd name="connsiteX5" fmla="*/ 158436 w 3159659"/>
                <a:gd name="connsiteY5" fmla="*/ 633743 h 1222218"/>
                <a:gd name="connsiteX6" fmla="*/ 0 w 3159659"/>
                <a:gd name="connsiteY6" fmla="*/ 316872 h 1222218"/>
                <a:gd name="connsiteX0" fmla="*/ 818309 w 3977968"/>
                <a:gd name="connsiteY0" fmla="*/ 316872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818309 w 3977968"/>
                <a:gd name="connsiteY6" fmla="*/ 316872 h 1222218"/>
                <a:gd name="connsiteX0" fmla="*/ 355914 w 3977968"/>
                <a:gd name="connsiteY0" fmla="*/ 254527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355914 w 3977968"/>
                <a:gd name="connsiteY6" fmla="*/ 254527 h 1222218"/>
                <a:gd name="connsiteX0" fmla="*/ 355914 w 6389330"/>
                <a:gd name="connsiteY0" fmla="*/ 254527 h 1222218"/>
                <a:gd name="connsiteX1" fmla="*/ 976745 w 6389330"/>
                <a:gd name="connsiteY1" fmla="*/ 0 h 1222218"/>
                <a:gd name="connsiteX2" fmla="*/ 3819532 w 6389330"/>
                <a:gd name="connsiteY2" fmla="*/ 0 h 1222218"/>
                <a:gd name="connsiteX3" fmla="*/ 6389330 w 6389330"/>
                <a:gd name="connsiteY3" fmla="*/ 420110 h 1222218"/>
                <a:gd name="connsiteX4" fmla="*/ 2787437 w 6389330"/>
                <a:gd name="connsiteY4" fmla="*/ 1222218 h 1222218"/>
                <a:gd name="connsiteX5" fmla="*/ 0 w 6389330"/>
                <a:gd name="connsiteY5" fmla="*/ 618156 h 1222218"/>
                <a:gd name="connsiteX6" fmla="*/ 355914 w 6389330"/>
                <a:gd name="connsiteY6" fmla="*/ 254527 h 1222218"/>
                <a:gd name="connsiteX0" fmla="*/ 355914 w 6430894"/>
                <a:gd name="connsiteY0" fmla="*/ 254527 h 1222218"/>
                <a:gd name="connsiteX1" fmla="*/ 976745 w 6430894"/>
                <a:gd name="connsiteY1" fmla="*/ 0 h 1222218"/>
                <a:gd name="connsiteX2" fmla="*/ 3819532 w 6430894"/>
                <a:gd name="connsiteY2" fmla="*/ 0 h 1222218"/>
                <a:gd name="connsiteX3" fmla="*/ 6430894 w 6430894"/>
                <a:gd name="connsiteY3" fmla="*/ 394133 h 1222218"/>
                <a:gd name="connsiteX4" fmla="*/ 2787437 w 6430894"/>
                <a:gd name="connsiteY4" fmla="*/ 1222218 h 1222218"/>
                <a:gd name="connsiteX5" fmla="*/ 0 w 6430894"/>
                <a:gd name="connsiteY5" fmla="*/ 618156 h 1222218"/>
                <a:gd name="connsiteX6" fmla="*/ 355914 w 6430894"/>
                <a:gd name="connsiteY6" fmla="*/ 254527 h 1222218"/>
                <a:gd name="connsiteX0" fmla="*/ 366305 w 6441285"/>
                <a:gd name="connsiteY0" fmla="*/ 254527 h 1222218"/>
                <a:gd name="connsiteX1" fmla="*/ 987136 w 6441285"/>
                <a:gd name="connsiteY1" fmla="*/ 0 h 1222218"/>
                <a:gd name="connsiteX2" fmla="*/ 3829923 w 6441285"/>
                <a:gd name="connsiteY2" fmla="*/ 0 h 1222218"/>
                <a:gd name="connsiteX3" fmla="*/ 6441285 w 6441285"/>
                <a:gd name="connsiteY3" fmla="*/ 394133 h 1222218"/>
                <a:gd name="connsiteX4" fmla="*/ 2797828 w 6441285"/>
                <a:gd name="connsiteY4" fmla="*/ 1222218 h 1222218"/>
                <a:gd name="connsiteX5" fmla="*/ 0 w 6441285"/>
                <a:gd name="connsiteY5" fmla="*/ 618156 h 1222218"/>
                <a:gd name="connsiteX6" fmla="*/ 366305 w 6441285"/>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9076 h 1226767"/>
                <a:gd name="connsiteX1" fmla="*/ 1844386 w 6472458"/>
                <a:gd name="connsiteY1" fmla="*/ 40917 h 1226767"/>
                <a:gd name="connsiteX2" fmla="*/ 3861096 w 6472458"/>
                <a:gd name="connsiteY2" fmla="*/ 4549 h 1226767"/>
                <a:gd name="connsiteX3" fmla="*/ 6472458 w 6472458"/>
                <a:gd name="connsiteY3" fmla="*/ 398682 h 1226767"/>
                <a:gd name="connsiteX4" fmla="*/ 2829001 w 6472458"/>
                <a:gd name="connsiteY4" fmla="*/ 1226767 h 1226767"/>
                <a:gd name="connsiteX5" fmla="*/ 0 w 6472458"/>
                <a:gd name="connsiteY5" fmla="*/ 617510 h 1226767"/>
                <a:gd name="connsiteX6" fmla="*/ 397478 w 6472458"/>
                <a:gd name="connsiteY6" fmla="*/ 259076 h 1226767"/>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66730 h 1234421"/>
                <a:gd name="connsiteX1" fmla="*/ 1844386 w 6472458"/>
                <a:gd name="connsiteY1" fmla="*/ 48571 h 1234421"/>
                <a:gd name="connsiteX2" fmla="*/ 3861096 w 6472458"/>
                <a:gd name="connsiteY2" fmla="*/ 12203 h 1234421"/>
                <a:gd name="connsiteX3" fmla="*/ 6472458 w 6472458"/>
                <a:gd name="connsiteY3" fmla="*/ 406336 h 1234421"/>
                <a:gd name="connsiteX4" fmla="*/ 2829001 w 6472458"/>
                <a:gd name="connsiteY4" fmla="*/ 1234421 h 1234421"/>
                <a:gd name="connsiteX5" fmla="*/ 0 w 6472458"/>
                <a:gd name="connsiteY5" fmla="*/ 625164 h 1234421"/>
                <a:gd name="connsiteX6" fmla="*/ 397478 w 6472458"/>
                <a:gd name="connsiteY6" fmla="*/ 266730 h 1234421"/>
                <a:gd name="connsiteX0" fmla="*/ 397478 w 6472458"/>
                <a:gd name="connsiteY0" fmla="*/ 266730 h 1029374"/>
                <a:gd name="connsiteX1" fmla="*/ 1844386 w 6472458"/>
                <a:gd name="connsiteY1" fmla="*/ 48571 h 1029374"/>
                <a:gd name="connsiteX2" fmla="*/ 3861096 w 6472458"/>
                <a:gd name="connsiteY2" fmla="*/ 12203 h 1029374"/>
                <a:gd name="connsiteX3" fmla="*/ 6472458 w 6472458"/>
                <a:gd name="connsiteY3" fmla="*/ 406336 h 1029374"/>
                <a:gd name="connsiteX4" fmla="*/ 3251187 w 6472458"/>
                <a:gd name="connsiteY4" fmla="*/ 1029374 h 1029374"/>
                <a:gd name="connsiteX5" fmla="*/ 0 w 6472458"/>
                <a:gd name="connsiteY5" fmla="*/ 625164 h 1029374"/>
                <a:gd name="connsiteX6" fmla="*/ 397478 w 6472458"/>
                <a:gd name="connsiteY6" fmla="*/ 266730 h 1029374"/>
                <a:gd name="connsiteX0" fmla="*/ 397478 w 6472458"/>
                <a:gd name="connsiteY0" fmla="*/ 266730 h 646988"/>
                <a:gd name="connsiteX1" fmla="*/ 1844386 w 6472458"/>
                <a:gd name="connsiteY1" fmla="*/ 48571 h 646988"/>
                <a:gd name="connsiteX2" fmla="*/ 3861096 w 6472458"/>
                <a:gd name="connsiteY2" fmla="*/ 12203 h 646988"/>
                <a:gd name="connsiteX3" fmla="*/ 6472458 w 6472458"/>
                <a:gd name="connsiteY3" fmla="*/ 406336 h 646988"/>
                <a:gd name="connsiteX4" fmla="*/ 3219681 w 6472458"/>
                <a:gd name="connsiteY4" fmla="*/ 646988 h 646988"/>
                <a:gd name="connsiteX5" fmla="*/ 0 w 6472458"/>
                <a:gd name="connsiteY5" fmla="*/ 625164 h 646988"/>
                <a:gd name="connsiteX6" fmla="*/ 397478 w 6472458"/>
                <a:gd name="connsiteY6" fmla="*/ 266730 h 646988"/>
                <a:gd name="connsiteX0" fmla="*/ 397478 w 6472458"/>
                <a:gd name="connsiteY0" fmla="*/ 266730 h 1040457"/>
                <a:gd name="connsiteX1" fmla="*/ 1844386 w 6472458"/>
                <a:gd name="connsiteY1" fmla="*/ 48571 h 1040457"/>
                <a:gd name="connsiteX2" fmla="*/ 3861096 w 6472458"/>
                <a:gd name="connsiteY2" fmla="*/ 12203 h 1040457"/>
                <a:gd name="connsiteX3" fmla="*/ 6472458 w 6472458"/>
                <a:gd name="connsiteY3" fmla="*/ 406336 h 1040457"/>
                <a:gd name="connsiteX4" fmla="*/ 3200776 w 6472458"/>
                <a:gd name="connsiteY4" fmla="*/ 1040457 h 1040457"/>
                <a:gd name="connsiteX5" fmla="*/ 0 w 6472458"/>
                <a:gd name="connsiteY5" fmla="*/ 625164 h 1040457"/>
                <a:gd name="connsiteX6" fmla="*/ 397478 w 6472458"/>
                <a:gd name="connsiteY6" fmla="*/ 266730 h 1040457"/>
                <a:gd name="connsiteX0" fmla="*/ 397478 w 6472458"/>
                <a:gd name="connsiteY0" fmla="*/ 266730 h 1040457"/>
                <a:gd name="connsiteX1" fmla="*/ 1844386 w 6472458"/>
                <a:gd name="connsiteY1" fmla="*/ 48571 h 1040457"/>
                <a:gd name="connsiteX2" fmla="*/ 3861096 w 6472458"/>
                <a:gd name="connsiteY2" fmla="*/ 12203 h 1040457"/>
                <a:gd name="connsiteX3" fmla="*/ 6472458 w 6472458"/>
                <a:gd name="connsiteY3" fmla="*/ 406336 h 1040457"/>
                <a:gd name="connsiteX4" fmla="*/ 3200776 w 6472458"/>
                <a:gd name="connsiteY4" fmla="*/ 1040457 h 1040457"/>
                <a:gd name="connsiteX5" fmla="*/ 0 w 6472458"/>
                <a:gd name="connsiteY5" fmla="*/ 625164 h 1040457"/>
                <a:gd name="connsiteX6" fmla="*/ 397478 w 6472458"/>
                <a:gd name="connsiteY6" fmla="*/ 266730 h 1040457"/>
                <a:gd name="connsiteX0" fmla="*/ 397478 w 6687368"/>
                <a:gd name="connsiteY0" fmla="*/ 420100 h 1193827"/>
                <a:gd name="connsiteX1" fmla="*/ 1844386 w 6687368"/>
                <a:gd name="connsiteY1" fmla="*/ 201941 h 1193827"/>
                <a:gd name="connsiteX2" fmla="*/ 6419425 w 6687368"/>
                <a:gd name="connsiteY2" fmla="*/ 4860 h 1193827"/>
                <a:gd name="connsiteX3" fmla="*/ 6472458 w 6687368"/>
                <a:gd name="connsiteY3" fmla="*/ 559706 h 1193827"/>
                <a:gd name="connsiteX4" fmla="*/ 3200776 w 6687368"/>
                <a:gd name="connsiteY4" fmla="*/ 1193827 h 1193827"/>
                <a:gd name="connsiteX5" fmla="*/ 0 w 6687368"/>
                <a:gd name="connsiteY5" fmla="*/ 778534 h 1193827"/>
                <a:gd name="connsiteX6" fmla="*/ 397478 w 6687368"/>
                <a:gd name="connsiteY6" fmla="*/ 420100 h 1193827"/>
                <a:gd name="connsiteX0" fmla="*/ 397478 w 6687368"/>
                <a:gd name="connsiteY0" fmla="*/ 933449 h 1707176"/>
                <a:gd name="connsiteX1" fmla="*/ 5221885 w 6687368"/>
                <a:gd name="connsiteY1" fmla="*/ 396 h 1707176"/>
                <a:gd name="connsiteX2" fmla="*/ 6419425 w 6687368"/>
                <a:gd name="connsiteY2" fmla="*/ 518209 h 1707176"/>
                <a:gd name="connsiteX3" fmla="*/ 6472458 w 6687368"/>
                <a:gd name="connsiteY3" fmla="*/ 1073055 h 1707176"/>
                <a:gd name="connsiteX4" fmla="*/ 3200776 w 6687368"/>
                <a:gd name="connsiteY4" fmla="*/ 1707176 h 1707176"/>
                <a:gd name="connsiteX5" fmla="*/ 0 w 6687368"/>
                <a:gd name="connsiteY5" fmla="*/ 1291883 h 1707176"/>
                <a:gd name="connsiteX6" fmla="*/ 397478 w 6687368"/>
                <a:gd name="connsiteY6" fmla="*/ 933449 h 1707176"/>
                <a:gd name="connsiteX0" fmla="*/ 4436615 w 6687368"/>
                <a:gd name="connsiteY0" fmla="*/ 101516 h 1734225"/>
                <a:gd name="connsiteX1" fmla="*/ 5221885 w 6687368"/>
                <a:gd name="connsiteY1" fmla="*/ 27445 h 1734225"/>
                <a:gd name="connsiteX2" fmla="*/ 6419425 w 6687368"/>
                <a:gd name="connsiteY2" fmla="*/ 545258 h 1734225"/>
                <a:gd name="connsiteX3" fmla="*/ 6472458 w 6687368"/>
                <a:gd name="connsiteY3" fmla="*/ 1100104 h 1734225"/>
                <a:gd name="connsiteX4" fmla="*/ 3200776 w 6687368"/>
                <a:gd name="connsiteY4" fmla="*/ 1734225 h 1734225"/>
                <a:gd name="connsiteX5" fmla="*/ 0 w 6687368"/>
                <a:gd name="connsiteY5" fmla="*/ 1318932 h 1734225"/>
                <a:gd name="connsiteX6" fmla="*/ 4436615 w 6687368"/>
                <a:gd name="connsiteY6" fmla="*/ 101516 h 1734225"/>
                <a:gd name="connsiteX0" fmla="*/ 1263893 w 3514646"/>
                <a:gd name="connsiteY0" fmla="*/ 101516 h 1734225"/>
                <a:gd name="connsiteX1" fmla="*/ 2049163 w 3514646"/>
                <a:gd name="connsiteY1" fmla="*/ 27445 h 1734225"/>
                <a:gd name="connsiteX2" fmla="*/ 3246703 w 3514646"/>
                <a:gd name="connsiteY2" fmla="*/ 545258 h 1734225"/>
                <a:gd name="connsiteX3" fmla="*/ 3299736 w 3514646"/>
                <a:gd name="connsiteY3" fmla="*/ 1100104 h 1734225"/>
                <a:gd name="connsiteX4" fmla="*/ 28054 w 3514646"/>
                <a:gd name="connsiteY4" fmla="*/ 1734225 h 1734225"/>
                <a:gd name="connsiteX5" fmla="*/ 217380 w 3514646"/>
                <a:gd name="connsiteY5" fmla="*/ 1003049 h 1734225"/>
                <a:gd name="connsiteX6" fmla="*/ 1263893 w 3514646"/>
                <a:gd name="connsiteY6" fmla="*/ 101516 h 1734225"/>
                <a:gd name="connsiteX0" fmla="*/ 1379188 w 3629941"/>
                <a:gd name="connsiteY0" fmla="*/ 101516 h 1734225"/>
                <a:gd name="connsiteX1" fmla="*/ 2164458 w 3629941"/>
                <a:gd name="connsiteY1" fmla="*/ 27445 h 1734225"/>
                <a:gd name="connsiteX2" fmla="*/ 3361998 w 3629941"/>
                <a:gd name="connsiteY2" fmla="*/ 545258 h 1734225"/>
                <a:gd name="connsiteX3" fmla="*/ 3415031 w 3629941"/>
                <a:gd name="connsiteY3" fmla="*/ 1100104 h 1734225"/>
                <a:gd name="connsiteX4" fmla="*/ 143349 w 3629941"/>
                <a:gd name="connsiteY4" fmla="*/ 1734225 h 1734225"/>
                <a:gd name="connsiteX5" fmla="*/ 332675 w 3629941"/>
                <a:gd name="connsiteY5" fmla="*/ 1003049 h 1734225"/>
                <a:gd name="connsiteX6" fmla="*/ 1379188 w 3629941"/>
                <a:gd name="connsiteY6" fmla="*/ 101516 h 1734225"/>
                <a:gd name="connsiteX0" fmla="*/ 1259449 w 3510202"/>
                <a:gd name="connsiteY0" fmla="*/ 101516 h 1734225"/>
                <a:gd name="connsiteX1" fmla="*/ 2044719 w 3510202"/>
                <a:gd name="connsiteY1" fmla="*/ 27445 h 1734225"/>
                <a:gd name="connsiteX2" fmla="*/ 3242259 w 3510202"/>
                <a:gd name="connsiteY2" fmla="*/ 545258 h 1734225"/>
                <a:gd name="connsiteX3" fmla="*/ 3295292 w 3510202"/>
                <a:gd name="connsiteY3" fmla="*/ 1100104 h 1734225"/>
                <a:gd name="connsiteX4" fmla="*/ 23610 w 3510202"/>
                <a:gd name="connsiteY4" fmla="*/ 1734225 h 1734225"/>
                <a:gd name="connsiteX5" fmla="*/ 212936 w 3510202"/>
                <a:gd name="connsiteY5" fmla="*/ 1003049 h 1734225"/>
                <a:gd name="connsiteX6" fmla="*/ 1259449 w 3510202"/>
                <a:gd name="connsiteY6" fmla="*/ 101516 h 1734225"/>
                <a:gd name="connsiteX0" fmla="*/ 1325528 w 3576281"/>
                <a:gd name="connsiteY0" fmla="*/ 101516 h 1734225"/>
                <a:gd name="connsiteX1" fmla="*/ 2110798 w 3576281"/>
                <a:gd name="connsiteY1" fmla="*/ 27445 h 1734225"/>
                <a:gd name="connsiteX2" fmla="*/ 3308338 w 3576281"/>
                <a:gd name="connsiteY2" fmla="*/ 545258 h 1734225"/>
                <a:gd name="connsiteX3" fmla="*/ 3361371 w 3576281"/>
                <a:gd name="connsiteY3" fmla="*/ 1100104 h 1734225"/>
                <a:gd name="connsiteX4" fmla="*/ 89689 w 3576281"/>
                <a:gd name="connsiteY4" fmla="*/ 1734225 h 1734225"/>
                <a:gd name="connsiteX5" fmla="*/ 171893 w 3576281"/>
                <a:gd name="connsiteY5" fmla="*/ 1025217 h 1734225"/>
                <a:gd name="connsiteX6" fmla="*/ 1325528 w 3576281"/>
                <a:gd name="connsiteY6" fmla="*/ 101516 h 1734225"/>
                <a:gd name="connsiteX0" fmla="*/ 1180598 w 3576282"/>
                <a:gd name="connsiteY0" fmla="*/ 900216 h 1707194"/>
                <a:gd name="connsiteX1" fmla="*/ 2110799 w 3576282"/>
                <a:gd name="connsiteY1" fmla="*/ 414 h 1707194"/>
                <a:gd name="connsiteX2" fmla="*/ 3308339 w 3576282"/>
                <a:gd name="connsiteY2" fmla="*/ 518227 h 1707194"/>
                <a:gd name="connsiteX3" fmla="*/ 3361372 w 3576282"/>
                <a:gd name="connsiteY3" fmla="*/ 1073073 h 1707194"/>
                <a:gd name="connsiteX4" fmla="*/ 89690 w 3576282"/>
                <a:gd name="connsiteY4" fmla="*/ 1707194 h 1707194"/>
                <a:gd name="connsiteX5" fmla="*/ 171894 w 3576282"/>
                <a:gd name="connsiteY5" fmla="*/ 998186 h 1707194"/>
                <a:gd name="connsiteX6" fmla="*/ 1180598 w 3576282"/>
                <a:gd name="connsiteY6" fmla="*/ 900216 h 1707194"/>
                <a:gd name="connsiteX0" fmla="*/ 1180598 w 3576282"/>
                <a:gd name="connsiteY0" fmla="*/ 386565 h 1193543"/>
                <a:gd name="connsiteX1" fmla="*/ 2457371 w 3576282"/>
                <a:gd name="connsiteY1" fmla="*/ 218283 h 1193543"/>
                <a:gd name="connsiteX2" fmla="*/ 3308339 w 3576282"/>
                <a:gd name="connsiteY2" fmla="*/ 4576 h 1193543"/>
                <a:gd name="connsiteX3" fmla="*/ 3361372 w 3576282"/>
                <a:gd name="connsiteY3" fmla="*/ 559422 h 1193543"/>
                <a:gd name="connsiteX4" fmla="*/ 89690 w 3576282"/>
                <a:gd name="connsiteY4" fmla="*/ 1193543 h 1193543"/>
                <a:gd name="connsiteX5" fmla="*/ 171894 w 3576282"/>
                <a:gd name="connsiteY5" fmla="*/ 484535 h 1193543"/>
                <a:gd name="connsiteX6" fmla="*/ 1180598 w 3576282"/>
                <a:gd name="connsiteY6" fmla="*/ 386565 h 1193543"/>
                <a:gd name="connsiteX0" fmla="*/ 1180598 w 3576282"/>
                <a:gd name="connsiteY0" fmla="*/ 386479 h 1193457"/>
                <a:gd name="connsiteX1" fmla="*/ 2457371 w 3576282"/>
                <a:gd name="connsiteY1" fmla="*/ 218197 h 1193457"/>
                <a:gd name="connsiteX2" fmla="*/ 3308339 w 3576282"/>
                <a:gd name="connsiteY2" fmla="*/ 4490 h 1193457"/>
                <a:gd name="connsiteX3" fmla="*/ 3361372 w 3576282"/>
                <a:gd name="connsiteY3" fmla="*/ 559336 h 1193457"/>
                <a:gd name="connsiteX4" fmla="*/ 89690 w 3576282"/>
                <a:gd name="connsiteY4" fmla="*/ 1193457 h 1193457"/>
                <a:gd name="connsiteX5" fmla="*/ 171894 w 3576282"/>
                <a:gd name="connsiteY5" fmla="*/ 484449 h 1193457"/>
                <a:gd name="connsiteX6" fmla="*/ 1180598 w 3576282"/>
                <a:gd name="connsiteY6" fmla="*/ 386479 h 1193457"/>
                <a:gd name="connsiteX0" fmla="*/ 1180598 w 3361372"/>
                <a:gd name="connsiteY0" fmla="*/ 386479 h 1193457"/>
                <a:gd name="connsiteX1" fmla="*/ 2457371 w 3361372"/>
                <a:gd name="connsiteY1" fmla="*/ 218197 h 1193457"/>
                <a:gd name="connsiteX2" fmla="*/ 3308339 w 3361372"/>
                <a:gd name="connsiteY2" fmla="*/ 4490 h 1193457"/>
                <a:gd name="connsiteX3" fmla="*/ 3361372 w 3361372"/>
                <a:gd name="connsiteY3" fmla="*/ 559336 h 1193457"/>
                <a:gd name="connsiteX4" fmla="*/ 89690 w 3361372"/>
                <a:gd name="connsiteY4" fmla="*/ 1193457 h 1193457"/>
                <a:gd name="connsiteX5" fmla="*/ 171894 w 3361372"/>
                <a:gd name="connsiteY5" fmla="*/ 484449 h 1193457"/>
                <a:gd name="connsiteX6" fmla="*/ 1180598 w 3361372"/>
                <a:gd name="connsiteY6" fmla="*/ 386479 h 1193457"/>
                <a:gd name="connsiteX0" fmla="*/ 1180598 w 3361372"/>
                <a:gd name="connsiteY0" fmla="*/ 475624 h 1282602"/>
                <a:gd name="connsiteX1" fmla="*/ 2457371 w 3361372"/>
                <a:gd name="connsiteY1" fmla="*/ 307342 h 1282602"/>
                <a:gd name="connsiteX2" fmla="*/ 3308339 w 3361372"/>
                <a:gd name="connsiteY2" fmla="*/ 93635 h 1282602"/>
                <a:gd name="connsiteX3" fmla="*/ 3361372 w 3361372"/>
                <a:gd name="connsiteY3" fmla="*/ 648481 h 1282602"/>
                <a:gd name="connsiteX4" fmla="*/ 89690 w 3361372"/>
                <a:gd name="connsiteY4" fmla="*/ 1282602 h 1282602"/>
                <a:gd name="connsiteX5" fmla="*/ 171894 w 3361372"/>
                <a:gd name="connsiteY5" fmla="*/ 573594 h 1282602"/>
                <a:gd name="connsiteX6" fmla="*/ 1180598 w 336137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82204 w 3271682"/>
                <a:gd name="connsiteY5" fmla="*/ 573594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502070"/>
                <a:gd name="connsiteY0" fmla="*/ 438883 h 1245861"/>
                <a:gd name="connsiteX1" fmla="*/ 2367681 w 3502070"/>
                <a:gd name="connsiteY1" fmla="*/ 270601 h 1245861"/>
                <a:gd name="connsiteX2" fmla="*/ 3218649 w 3502070"/>
                <a:gd name="connsiteY2" fmla="*/ 56894 h 1245861"/>
                <a:gd name="connsiteX3" fmla="*/ 3271682 w 3502070"/>
                <a:gd name="connsiteY3" fmla="*/ 611740 h 1245861"/>
                <a:gd name="connsiteX4" fmla="*/ 0 w 3502070"/>
                <a:gd name="connsiteY4" fmla="*/ 1245861 h 1245861"/>
                <a:gd name="connsiteX5" fmla="*/ 50697 w 3502070"/>
                <a:gd name="connsiteY5" fmla="*/ 725275 h 1245861"/>
                <a:gd name="connsiteX6" fmla="*/ 1090908 w 3502070"/>
                <a:gd name="connsiteY6" fmla="*/ 438883 h 1245861"/>
                <a:gd name="connsiteX0" fmla="*/ 1090908 w 3503556"/>
                <a:gd name="connsiteY0" fmla="*/ 381989 h 1188967"/>
                <a:gd name="connsiteX1" fmla="*/ 2367681 w 3503556"/>
                <a:gd name="connsiteY1" fmla="*/ 213707 h 1188967"/>
                <a:gd name="connsiteX2" fmla="*/ 3218649 w 3503556"/>
                <a:gd name="connsiteY2" fmla="*/ 0 h 1188967"/>
                <a:gd name="connsiteX3" fmla="*/ 3271682 w 3503556"/>
                <a:gd name="connsiteY3" fmla="*/ 554846 h 1188967"/>
                <a:gd name="connsiteX4" fmla="*/ 0 w 3503556"/>
                <a:gd name="connsiteY4" fmla="*/ 1188967 h 1188967"/>
                <a:gd name="connsiteX5" fmla="*/ 50697 w 3503556"/>
                <a:gd name="connsiteY5" fmla="*/ 668381 h 1188967"/>
                <a:gd name="connsiteX6" fmla="*/ 1090908 w 3503556"/>
                <a:gd name="connsiteY6" fmla="*/ 381989 h 1188967"/>
                <a:gd name="connsiteX0" fmla="*/ 1090908 w 3495034"/>
                <a:gd name="connsiteY0" fmla="*/ 381989 h 1188967"/>
                <a:gd name="connsiteX1" fmla="*/ 2367681 w 3495034"/>
                <a:gd name="connsiteY1" fmla="*/ 213707 h 1188967"/>
                <a:gd name="connsiteX2" fmla="*/ 3218649 w 3495034"/>
                <a:gd name="connsiteY2" fmla="*/ 0 h 1188967"/>
                <a:gd name="connsiteX3" fmla="*/ 3240175 w 3495034"/>
                <a:gd name="connsiteY3" fmla="*/ 560388 h 1188967"/>
                <a:gd name="connsiteX4" fmla="*/ 0 w 3495034"/>
                <a:gd name="connsiteY4" fmla="*/ 1188967 h 1188967"/>
                <a:gd name="connsiteX5" fmla="*/ 50697 w 3495034"/>
                <a:gd name="connsiteY5" fmla="*/ 668381 h 1188967"/>
                <a:gd name="connsiteX6" fmla="*/ 1090908 w 3495034"/>
                <a:gd name="connsiteY6" fmla="*/ 381989 h 1188967"/>
                <a:gd name="connsiteX0" fmla="*/ 1090908 w 3509061"/>
                <a:gd name="connsiteY0" fmla="*/ 404157 h 1211135"/>
                <a:gd name="connsiteX1" fmla="*/ 2367681 w 3509061"/>
                <a:gd name="connsiteY1" fmla="*/ 235875 h 1211135"/>
                <a:gd name="connsiteX2" fmla="*/ 3237552 w 3509061"/>
                <a:gd name="connsiteY2" fmla="*/ 0 h 1211135"/>
                <a:gd name="connsiteX3" fmla="*/ 3240175 w 3509061"/>
                <a:gd name="connsiteY3" fmla="*/ 582556 h 1211135"/>
                <a:gd name="connsiteX4" fmla="*/ 0 w 3509061"/>
                <a:gd name="connsiteY4" fmla="*/ 1211135 h 1211135"/>
                <a:gd name="connsiteX5" fmla="*/ 50697 w 3509061"/>
                <a:gd name="connsiteY5" fmla="*/ 690549 h 1211135"/>
                <a:gd name="connsiteX6" fmla="*/ 1090908 w 3509061"/>
                <a:gd name="connsiteY6" fmla="*/ 404157 h 1211135"/>
                <a:gd name="connsiteX0" fmla="*/ 1090908 w 3240175"/>
                <a:gd name="connsiteY0" fmla="*/ 404157 h 1211135"/>
                <a:gd name="connsiteX1" fmla="*/ 2367681 w 3240175"/>
                <a:gd name="connsiteY1" fmla="*/ 235875 h 1211135"/>
                <a:gd name="connsiteX2" fmla="*/ 3237552 w 3240175"/>
                <a:gd name="connsiteY2" fmla="*/ 0 h 1211135"/>
                <a:gd name="connsiteX3" fmla="*/ 3240175 w 3240175"/>
                <a:gd name="connsiteY3" fmla="*/ 582556 h 1211135"/>
                <a:gd name="connsiteX4" fmla="*/ 0 w 3240175"/>
                <a:gd name="connsiteY4" fmla="*/ 1211135 h 1211135"/>
                <a:gd name="connsiteX5" fmla="*/ 50697 w 3240175"/>
                <a:gd name="connsiteY5" fmla="*/ 690549 h 1211135"/>
                <a:gd name="connsiteX6" fmla="*/ 1090908 w 3240175"/>
                <a:gd name="connsiteY6" fmla="*/ 404157 h 1211135"/>
                <a:gd name="connsiteX0" fmla="*/ 1090908 w 3240310"/>
                <a:gd name="connsiteY0" fmla="*/ 404157 h 1211135"/>
                <a:gd name="connsiteX1" fmla="*/ 2367681 w 3240310"/>
                <a:gd name="connsiteY1" fmla="*/ 235875 h 1211135"/>
                <a:gd name="connsiteX2" fmla="*/ 3237552 w 3240310"/>
                <a:gd name="connsiteY2" fmla="*/ 0 h 1211135"/>
                <a:gd name="connsiteX3" fmla="*/ 3240175 w 3240310"/>
                <a:gd name="connsiteY3" fmla="*/ 582556 h 1211135"/>
                <a:gd name="connsiteX4" fmla="*/ 0 w 3240310"/>
                <a:gd name="connsiteY4" fmla="*/ 1211135 h 1211135"/>
                <a:gd name="connsiteX5" fmla="*/ 50697 w 3240310"/>
                <a:gd name="connsiteY5" fmla="*/ 690549 h 1211135"/>
                <a:gd name="connsiteX6" fmla="*/ 1090908 w 3240310"/>
                <a:gd name="connsiteY6" fmla="*/ 404157 h 121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0310" h="1211135">
                  <a:moveTo>
                    <a:pt x="1090908" y="404157"/>
                  </a:moveTo>
                  <a:cubicBezTo>
                    <a:pt x="1679227" y="264589"/>
                    <a:pt x="1957800" y="325913"/>
                    <a:pt x="2367681" y="235875"/>
                  </a:cubicBezTo>
                  <a:cubicBezTo>
                    <a:pt x="2975006" y="75162"/>
                    <a:pt x="2461071" y="169027"/>
                    <a:pt x="3237552" y="0"/>
                  </a:cubicBezTo>
                  <a:cubicBezTo>
                    <a:pt x="3245501" y="249487"/>
                    <a:pt x="3233001" y="351426"/>
                    <a:pt x="3240175" y="582556"/>
                  </a:cubicBezTo>
                  <a:lnTo>
                    <a:pt x="0" y="1211135"/>
                  </a:lnTo>
                  <a:cubicBezTo>
                    <a:pt x="42104" y="784530"/>
                    <a:pt x="-29216" y="1388703"/>
                    <a:pt x="50697" y="690549"/>
                  </a:cubicBezTo>
                  <a:cubicBezTo>
                    <a:pt x="183190" y="571071"/>
                    <a:pt x="719864" y="545802"/>
                    <a:pt x="1090908" y="404157"/>
                  </a:cubicBezTo>
                  <a:close/>
                </a:path>
              </a:pathLst>
            </a:custGeom>
            <a:solidFill>
              <a:schemeClr val="accent1">
                <a:lumMod val="40000"/>
                <a:lumOff val="60000"/>
                <a:alpha val="45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12" name="Kuusikulmio 1">
              <a:extLst>
                <a:ext uri="{FF2B5EF4-FFF2-40B4-BE49-F238E27FC236}">
                  <a16:creationId xmlns:a16="http://schemas.microsoft.com/office/drawing/2014/main" id="{F093EE1A-4605-43E2-B8D7-DBBC84368CCD}"/>
                </a:ext>
              </a:extLst>
            </p:cNvPr>
            <p:cNvSpPr/>
            <p:nvPr/>
          </p:nvSpPr>
          <p:spPr>
            <a:xfrm flipV="1">
              <a:off x="6725410" y="541175"/>
              <a:ext cx="3868170" cy="1422119"/>
            </a:xfrm>
            <a:custGeom>
              <a:avLst/>
              <a:gdLst>
                <a:gd name="connsiteX0" fmla="*/ 0 w 3159659"/>
                <a:gd name="connsiteY0" fmla="*/ 316872 h 633743"/>
                <a:gd name="connsiteX1" fmla="*/ 158436 w 3159659"/>
                <a:gd name="connsiteY1" fmla="*/ 0 h 633743"/>
                <a:gd name="connsiteX2" fmla="*/ 3001223 w 3159659"/>
                <a:gd name="connsiteY2" fmla="*/ 0 h 633743"/>
                <a:gd name="connsiteX3" fmla="*/ 3159659 w 3159659"/>
                <a:gd name="connsiteY3" fmla="*/ 316872 h 633743"/>
                <a:gd name="connsiteX4" fmla="*/ 3001223 w 3159659"/>
                <a:gd name="connsiteY4" fmla="*/ 633743 h 633743"/>
                <a:gd name="connsiteX5" fmla="*/ 158436 w 3159659"/>
                <a:gd name="connsiteY5" fmla="*/ 633743 h 633743"/>
                <a:gd name="connsiteX6" fmla="*/ 0 w 3159659"/>
                <a:gd name="connsiteY6" fmla="*/ 316872 h 633743"/>
                <a:gd name="connsiteX0" fmla="*/ 0 w 3159659"/>
                <a:gd name="connsiteY0" fmla="*/ 316872 h 1222218"/>
                <a:gd name="connsiteX1" fmla="*/ 158436 w 3159659"/>
                <a:gd name="connsiteY1" fmla="*/ 0 h 1222218"/>
                <a:gd name="connsiteX2" fmla="*/ 3001223 w 3159659"/>
                <a:gd name="connsiteY2" fmla="*/ 0 h 1222218"/>
                <a:gd name="connsiteX3" fmla="*/ 3159659 w 3159659"/>
                <a:gd name="connsiteY3" fmla="*/ 316872 h 1222218"/>
                <a:gd name="connsiteX4" fmla="*/ 1969128 w 3159659"/>
                <a:gd name="connsiteY4" fmla="*/ 1222218 h 1222218"/>
                <a:gd name="connsiteX5" fmla="*/ 158436 w 3159659"/>
                <a:gd name="connsiteY5" fmla="*/ 633743 h 1222218"/>
                <a:gd name="connsiteX6" fmla="*/ 0 w 3159659"/>
                <a:gd name="connsiteY6" fmla="*/ 316872 h 1222218"/>
                <a:gd name="connsiteX0" fmla="*/ 818309 w 3977968"/>
                <a:gd name="connsiteY0" fmla="*/ 316872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818309 w 3977968"/>
                <a:gd name="connsiteY6" fmla="*/ 316872 h 1222218"/>
                <a:gd name="connsiteX0" fmla="*/ 355914 w 3977968"/>
                <a:gd name="connsiteY0" fmla="*/ 254527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355914 w 3977968"/>
                <a:gd name="connsiteY6" fmla="*/ 254527 h 1222218"/>
                <a:gd name="connsiteX0" fmla="*/ 355914 w 6389330"/>
                <a:gd name="connsiteY0" fmla="*/ 254527 h 1222218"/>
                <a:gd name="connsiteX1" fmla="*/ 976745 w 6389330"/>
                <a:gd name="connsiteY1" fmla="*/ 0 h 1222218"/>
                <a:gd name="connsiteX2" fmla="*/ 3819532 w 6389330"/>
                <a:gd name="connsiteY2" fmla="*/ 0 h 1222218"/>
                <a:gd name="connsiteX3" fmla="*/ 6389330 w 6389330"/>
                <a:gd name="connsiteY3" fmla="*/ 420110 h 1222218"/>
                <a:gd name="connsiteX4" fmla="*/ 2787437 w 6389330"/>
                <a:gd name="connsiteY4" fmla="*/ 1222218 h 1222218"/>
                <a:gd name="connsiteX5" fmla="*/ 0 w 6389330"/>
                <a:gd name="connsiteY5" fmla="*/ 618156 h 1222218"/>
                <a:gd name="connsiteX6" fmla="*/ 355914 w 6389330"/>
                <a:gd name="connsiteY6" fmla="*/ 254527 h 1222218"/>
                <a:gd name="connsiteX0" fmla="*/ 355914 w 6430894"/>
                <a:gd name="connsiteY0" fmla="*/ 254527 h 1222218"/>
                <a:gd name="connsiteX1" fmla="*/ 976745 w 6430894"/>
                <a:gd name="connsiteY1" fmla="*/ 0 h 1222218"/>
                <a:gd name="connsiteX2" fmla="*/ 3819532 w 6430894"/>
                <a:gd name="connsiteY2" fmla="*/ 0 h 1222218"/>
                <a:gd name="connsiteX3" fmla="*/ 6430894 w 6430894"/>
                <a:gd name="connsiteY3" fmla="*/ 394133 h 1222218"/>
                <a:gd name="connsiteX4" fmla="*/ 2787437 w 6430894"/>
                <a:gd name="connsiteY4" fmla="*/ 1222218 h 1222218"/>
                <a:gd name="connsiteX5" fmla="*/ 0 w 6430894"/>
                <a:gd name="connsiteY5" fmla="*/ 618156 h 1222218"/>
                <a:gd name="connsiteX6" fmla="*/ 355914 w 6430894"/>
                <a:gd name="connsiteY6" fmla="*/ 254527 h 1222218"/>
                <a:gd name="connsiteX0" fmla="*/ 366305 w 6441285"/>
                <a:gd name="connsiteY0" fmla="*/ 254527 h 1222218"/>
                <a:gd name="connsiteX1" fmla="*/ 987136 w 6441285"/>
                <a:gd name="connsiteY1" fmla="*/ 0 h 1222218"/>
                <a:gd name="connsiteX2" fmla="*/ 3829923 w 6441285"/>
                <a:gd name="connsiteY2" fmla="*/ 0 h 1222218"/>
                <a:gd name="connsiteX3" fmla="*/ 6441285 w 6441285"/>
                <a:gd name="connsiteY3" fmla="*/ 394133 h 1222218"/>
                <a:gd name="connsiteX4" fmla="*/ 2797828 w 6441285"/>
                <a:gd name="connsiteY4" fmla="*/ 1222218 h 1222218"/>
                <a:gd name="connsiteX5" fmla="*/ 0 w 6441285"/>
                <a:gd name="connsiteY5" fmla="*/ 618156 h 1222218"/>
                <a:gd name="connsiteX6" fmla="*/ 366305 w 6441285"/>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9076 h 1226767"/>
                <a:gd name="connsiteX1" fmla="*/ 1844386 w 6472458"/>
                <a:gd name="connsiteY1" fmla="*/ 40917 h 1226767"/>
                <a:gd name="connsiteX2" fmla="*/ 3861096 w 6472458"/>
                <a:gd name="connsiteY2" fmla="*/ 4549 h 1226767"/>
                <a:gd name="connsiteX3" fmla="*/ 6472458 w 6472458"/>
                <a:gd name="connsiteY3" fmla="*/ 398682 h 1226767"/>
                <a:gd name="connsiteX4" fmla="*/ 2829001 w 6472458"/>
                <a:gd name="connsiteY4" fmla="*/ 1226767 h 1226767"/>
                <a:gd name="connsiteX5" fmla="*/ 0 w 6472458"/>
                <a:gd name="connsiteY5" fmla="*/ 617510 h 1226767"/>
                <a:gd name="connsiteX6" fmla="*/ 397478 w 6472458"/>
                <a:gd name="connsiteY6" fmla="*/ 259076 h 1226767"/>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66730 h 1234421"/>
                <a:gd name="connsiteX1" fmla="*/ 1844386 w 6472458"/>
                <a:gd name="connsiteY1" fmla="*/ 48571 h 1234421"/>
                <a:gd name="connsiteX2" fmla="*/ 3861096 w 6472458"/>
                <a:gd name="connsiteY2" fmla="*/ 12203 h 1234421"/>
                <a:gd name="connsiteX3" fmla="*/ 6472458 w 6472458"/>
                <a:gd name="connsiteY3" fmla="*/ 406336 h 1234421"/>
                <a:gd name="connsiteX4" fmla="*/ 2829001 w 6472458"/>
                <a:gd name="connsiteY4" fmla="*/ 1234421 h 1234421"/>
                <a:gd name="connsiteX5" fmla="*/ 0 w 6472458"/>
                <a:gd name="connsiteY5" fmla="*/ 625164 h 1234421"/>
                <a:gd name="connsiteX6" fmla="*/ 397478 w 6472458"/>
                <a:gd name="connsiteY6" fmla="*/ 266730 h 1234421"/>
                <a:gd name="connsiteX0" fmla="*/ 369769 w 6444749"/>
                <a:gd name="connsiteY0" fmla="*/ 266730 h 1234421"/>
                <a:gd name="connsiteX1" fmla="*/ 1816677 w 6444749"/>
                <a:gd name="connsiteY1" fmla="*/ 48571 h 1234421"/>
                <a:gd name="connsiteX2" fmla="*/ 3833387 w 6444749"/>
                <a:gd name="connsiteY2" fmla="*/ 12203 h 1234421"/>
                <a:gd name="connsiteX3" fmla="*/ 6444749 w 6444749"/>
                <a:gd name="connsiteY3" fmla="*/ 406336 h 1234421"/>
                <a:gd name="connsiteX4" fmla="*/ 2801292 w 6444749"/>
                <a:gd name="connsiteY4" fmla="*/ 1234421 h 1234421"/>
                <a:gd name="connsiteX5" fmla="*/ 0 w 6444749"/>
                <a:gd name="connsiteY5" fmla="*/ 630705 h 1234421"/>
                <a:gd name="connsiteX6" fmla="*/ 369769 w 6444749"/>
                <a:gd name="connsiteY6" fmla="*/ 266730 h 1234421"/>
                <a:gd name="connsiteX0" fmla="*/ 369769 w 6444749"/>
                <a:gd name="connsiteY0" fmla="*/ 266730 h 1472719"/>
                <a:gd name="connsiteX1" fmla="*/ 1816677 w 6444749"/>
                <a:gd name="connsiteY1" fmla="*/ 48571 h 1472719"/>
                <a:gd name="connsiteX2" fmla="*/ 3833387 w 6444749"/>
                <a:gd name="connsiteY2" fmla="*/ 12203 h 1472719"/>
                <a:gd name="connsiteX3" fmla="*/ 6444749 w 6444749"/>
                <a:gd name="connsiteY3" fmla="*/ 406336 h 1472719"/>
                <a:gd name="connsiteX4" fmla="*/ 3627023 w 6444749"/>
                <a:gd name="connsiteY4" fmla="*/ 1472719 h 1472719"/>
                <a:gd name="connsiteX5" fmla="*/ 0 w 6444749"/>
                <a:gd name="connsiteY5" fmla="*/ 630705 h 1472719"/>
                <a:gd name="connsiteX6" fmla="*/ 369769 w 6444749"/>
                <a:gd name="connsiteY6" fmla="*/ 266730 h 1472719"/>
                <a:gd name="connsiteX0" fmla="*/ 375311 w 6450291"/>
                <a:gd name="connsiteY0" fmla="*/ 266730 h 1472719"/>
                <a:gd name="connsiteX1" fmla="*/ 1822219 w 6450291"/>
                <a:gd name="connsiteY1" fmla="*/ 48571 h 1472719"/>
                <a:gd name="connsiteX2" fmla="*/ 3838929 w 6450291"/>
                <a:gd name="connsiteY2" fmla="*/ 12203 h 1472719"/>
                <a:gd name="connsiteX3" fmla="*/ 6450291 w 6450291"/>
                <a:gd name="connsiteY3" fmla="*/ 406336 h 1472719"/>
                <a:gd name="connsiteX4" fmla="*/ 3632565 w 6450291"/>
                <a:gd name="connsiteY4" fmla="*/ 1472719 h 1472719"/>
                <a:gd name="connsiteX5" fmla="*/ 0 w 6450291"/>
                <a:gd name="connsiteY5" fmla="*/ 636246 h 1472719"/>
                <a:gd name="connsiteX6" fmla="*/ 375311 w 6450291"/>
                <a:gd name="connsiteY6" fmla="*/ 266730 h 1472719"/>
                <a:gd name="connsiteX0" fmla="*/ 120581 w 6539153"/>
                <a:gd name="connsiteY0" fmla="*/ 69271 h 1502474"/>
                <a:gd name="connsiteX1" fmla="*/ 1911081 w 6539153"/>
                <a:gd name="connsiteY1" fmla="*/ 78326 h 1502474"/>
                <a:gd name="connsiteX2" fmla="*/ 3927791 w 6539153"/>
                <a:gd name="connsiteY2" fmla="*/ 41958 h 1502474"/>
                <a:gd name="connsiteX3" fmla="*/ 6539153 w 6539153"/>
                <a:gd name="connsiteY3" fmla="*/ 436091 h 1502474"/>
                <a:gd name="connsiteX4" fmla="*/ 3721427 w 6539153"/>
                <a:gd name="connsiteY4" fmla="*/ 1502474 h 1502474"/>
                <a:gd name="connsiteX5" fmla="*/ 88862 w 6539153"/>
                <a:gd name="connsiteY5" fmla="*/ 666001 h 1502474"/>
                <a:gd name="connsiteX6" fmla="*/ 120581 w 6539153"/>
                <a:gd name="connsiteY6" fmla="*/ 69271 h 1502474"/>
                <a:gd name="connsiteX0" fmla="*/ 143232 w 6561804"/>
                <a:gd name="connsiteY0" fmla="*/ 69271 h 1502474"/>
                <a:gd name="connsiteX1" fmla="*/ 1933732 w 6561804"/>
                <a:gd name="connsiteY1" fmla="*/ 78326 h 1502474"/>
                <a:gd name="connsiteX2" fmla="*/ 3950442 w 6561804"/>
                <a:gd name="connsiteY2" fmla="*/ 41958 h 1502474"/>
                <a:gd name="connsiteX3" fmla="*/ 6561804 w 6561804"/>
                <a:gd name="connsiteY3" fmla="*/ 436091 h 1502474"/>
                <a:gd name="connsiteX4" fmla="*/ 3744078 w 6561804"/>
                <a:gd name="connsiteY4" fmla="*/ 1502474 h 1502474"/>
                <a:gd name="connsiteX5" fmla="*/ 111513 w 6561804"/>
                <a:gd name="connsiteY5" fmla="*/ 666001 h 1502474"/>
                <a:gd name="connsiteX6" fmla="*/ 143232 w 6561804"/>
                <a:gd name="connsiteY6" fmla="*/ 69271 h 1502474"/>
                <a:gd name="connsiteX0" fmla="*/ 31719 w 6450291"/>
                <a:gd name="connsiteY0" fmla="*/ 69271 h 1502474"/>
                <a:gd name="connsiteX1" fmla="*/ 1822219 w 6450291"/>
                <a:gd name="connsiteY1" fmla="*/ 78326 h 1502474"/>
                <a:gd name="connsiteX2" fmla="*/ 3838929 w 6450291"/>
                <a:gd name="connsiteY2" fmla="*/ 41958 h 1502474"/>
                <a:gd name="connsiteX3" fmla="*/ 6450291 w 6450291"/>
                <a:gd name="connsiteY3" fmla="*/ 436091 h 1502474"/>
                <a:gd name="connsiteX4" fmla="*/ 3632565 w 6450291"/>
                <a:gd name="connsiteY4" fmla="*/ 1502474 h 1502474"/>
                <a:gd name="connsiteX5" fmla="*/ 0 w 6450291"/>
                <a:gd name="connsiteY5" fmla="*/ 666001 h 1502474"/>
                <a:gd name="connsiteX6" fmla="*/ 31719 w 6450291"/>
                <a:gd name="connsiteY6" fmla="*/ 69271 h 1502474"/>
                <a:gd name="connsiteX0" fmla="*/ 652403 w 6450291"/>
                <a:gd name="connsiteY0" fmla="*/ 19632 h 2079061"/>
                <a:gd name="connsiteX1" fmla="*/ 1822219 w 6450291"/>
                <a:gd name="connsiteY1" fmla="*/ 654913 h 2079061"/>
                <a:gd name="connsiteX2" fmla="*/ 3838929 w 6450291"/>
                <a:gd name="connsiteY2" fmla="*/ 618545 h 2079061"/>
                <a:gd name="connsiteX3" fmla="*/ 6450291 w 6450291"/>
                <a:gd name="connsiteY3" fmla="*/ 1012678 h 2079061"/>
                <a:gd name="connsiteX4" fmla="*/ 3632565 w 6450291"/>
                <a:gd name="connsiteY4" fmla="*/ 2079061 h 2079061"/>
                <a:gd name="connsiteX5" fmla="*/ 0 w 6450291"/>
                <a:gd name="connsiteY5" fmla="*/ 1242588 h 2079061"/>
                <a:gd name="connsiteX6" fmla="*/ 652403 w 6450291"/>
                <a:gd name="connsiteY6" fmla="*/ 19632 h 2079061"/>
                <a:gd name="connsiteX0" fmla="*/ 4010 w 6450291"/>
                <a:gd name="connsiteY0" fmla="*/ 79589 h 1479541"/>
                <a:gd name="connsiteX1" fmla="*/ 1822219 w 6450291"/>
                <a:gd name="connsiteY1" fmla="*/ 55393 h 1479541"/>
                <a:gd name="connsiteX2" fmla="*/ 3838929 w 6450291"/>
                <a:gd name="connsiteY2" fmla="*/ 19025 h 1479541"/>
                <a:gd name="connsiteX3" fmla="*/ 6450291 w 6450291"/>
                <a:gd name="connsiteY3" fmla="*/ 413158 h 1479541"/>
                <a:gd name="connsiteX4" fmla="*/ 3632565 w 6450291"/>
                <a:gd name="connsiteY4" fmla="*/ 1479541 h 1479541"/>
                <a:gd name="connsiteX5" fmla="*/ 0 w 6450291"/>
                <a:gd name="connsiteY5" fmla="*/ 643068 h 1479541"/>
                <a:gd name="connsiteX6" fmla="*/ 4010 w 6450291"/>
                <a:gd name="connsiteY6" fmla="*/ 79589 h 1479541"/>
                <a:gd name="connsiteX0" fmla="*/ 4010 w 6450291"/>
                <a:gd name="connsiteY0" fmla="*/ 79589 h 1479541"/>
                <a:gd name="connsiteX1" fmla="*/ 1822219 w 6450291"/>
                <a:gd name="connsiteY1" fmla="*/ 55393 h 1479541"/>
                <a:gd name="connsiteX2" fmla="*/ 3838929 w 6450291"/>
                <a:gd name="connsiteY2" fmla="*/ 19025 h 1479541"/>
                <a:gd name="connsiteX3" fmla="*/ 6450291 w 6450291"/>
                <a:gd name="connsiteY3" fmla="*/ 413158 h 1479541"/>
                <a:gd name="connsiteX4" fmla="*/ 3632565 w 6450291"/>
                <a:gd name="connsiteY4" fmla="*/ 1479541 h 1479541"/>
                <a:gd name="connsiteX5" fmla="*/ 0 w 6450291"/>
                <a:gd name="connsiteY5" fmla="*/ 643068 h 1479541"/>
                <a:gd name="connsiteX6" fmla="*/ 4010 w 6450291"/>
                <a:gd name="connsiteY6" fmla="*/ 79589 h 1479541"/>
                <a:gd name="connsiteX0" fmla="*/ 4010 w 4083595"/>
                <a:gd name="connsiteY0" fmla="*/ 187908 h 1587860"/>
                <a:gd name="connsiteX1" fmla="*/ 1822219 w 4083595"/>
                <a:gd name="connsiteY1" fmla="*/ 163712 h 1587860"/>
                <a:gd name="connsiteX2" fmla="*/ 3838929 w 4083595"/>
                <a:gd name="connsiteY2" fmla="*/ 127344 h 1587860"/>
                <a:gd name="connsiteX3" fmla="*/ 3684924 w 4083595"/>
                <a:gd name="connsiteY3" fmla="*/ 39339 h 1587860"/>
                <a:gd name="connsiteX4" fmla="*/ 3632565 w 4083595"/>
                <a:gd name="connsiteY4" fmla="*/ 1587860 h 1587860"/>
                <a:gd name="connsiteX5" fmla="*/ 0 w 4083595"/>
                <a:gd name="connsiteY5" fmla="*/ 751387 h 1587860"/>
                <a:gd name="connsiteX6" fmla="*/ 4010 w 4083595"/>
                <a:gd name="connsiteY6" fmla="*/ 187908 h 1587860"/>
                <a:gd name="connsiteX0" fmla="*/ 4010 w 3684924"/>
                <a:gd name="connsiteY0" fmla="*/ 190753 h 1590705"/>
                <a:gd name="connsiteX1" fmla="*/ 1822219 w 3684924"/>
                <a:gd name="connsiteY1" fmla="*/ 166557 h 1590705"/>
                <a:gd name="connsiteX2" fmla="*/ 2580937 w 3684924"/>
                <a:gd name="connsiteY2" fmla="*/ 108022 h 1590705"/>
                <a:gd name="connsiteX3" fmla="*/ 3684924 w 3684924"/>
                <a:gd name="connsiteY3" fmla="*/ 42184 h 1590705"/>
                <a:gd name="connsiteX4" fmla="*/ 3632565 w 3684924"/>
                <a:gd name="connsiteY4" fmla="*/ 1590705 h 1590705"/>
                <a:gd name="connsiteX5" fmla="*/ 0 w 3684924"/>
                <a:gd name="connsiteY5" fmla="*/ 754232 h 1590705"/>
                <a:gd name="connsiteX6" fmla="*/ 4010 w 3684924"/>
                <a:gd name="connsiteY6" fmla="*/ 190753 h 1590705"/>
                <a:gd name="connsiteX0" fmla="*/ 4010 w 3662756"/>
                <a:gd name="connsiteY0" fmla="*/ 92835 h 1492787"/>
                <a:gd name="connsiteX1" fmla="*/ 1822219 w 3662756"/>
                <a:gd name="connsiteY1" fmla="*/ 68639 h 1492787"/>
                <a:gd name="connsiteX2" fmla="*/ 2580937 w 3662756"/>
                <a:gd name="connsiteY2" fmla="*/ 10104 h 1492787"/>
                <a:gd name="connsiteX3" fmla="*/ 3662756 w 3662756"/>
                <a:gd name="connsiteY3" fmla="*/ 260150 h 1492787"/>
                <a:gd name="connsiteX4" fmla="*/ 3632565 w 3662756"/>
                <a:gd name="connsiteY4" fmla="*/ 1492787 h 1492787"/>
                <a:gd name="connsiteX5" fmla="*/ 0 w 3662756"/>
                <a:gd name="connsiteY5" fmla="*/ 656314 h 1492787"/>
                <a:gd name="connsiteX6" fmla="*/ 4010 w 3662756"/>
                <a:gd name="connsiteY6" fmla="*/ 92835 h 1492787"/>
                <a:gd name="connsiteX0" fmla="*/ 4010 w 3845636"/>
                <a:gd name="connsiteY0" fmla="*/ 92835 h 1492787"/>
                <a:gd name="connsiteX1" fmla="*/ 1822219 w 3845636"/>
                <a:gd name="connsiteY1" fmla="*/ 68639 h 1492787"/>
                <a:gd name="connsiteX2" fmla="*/ 2580937 w 3845636"/>
                <a:gd name="connsiteY2" fmla="*/ 10104 h 1492787"/>
                <a:gd name="connsiteX3" fmla="*/ 3845636 w 3845636"/>
                <a:gd name="connsiteY3" fmla="*/ 753372 h 1492787"/>
                <a:gd name="connsiteX4" fmla="*/ 3632565 w 3845636"/>
                <a:gd name="connsiteY4" fmla="*/ 1492787 h 1492787"/>
                <a:gd name="connsiteX5" fmla="*/ 0 w 3845636"/>
                <a:gd name="connsiteY5" fmla="*/ 656314 h 1492787"/>
                <a:gd name="connsiteX6" fmla="*/ 4010 w 3845636"/>
                <a:gd name="connsiteY6" fmla="*/ 92835 h 1492787"/>
                <a:gd name="connsiteX0" fmla="*/ 4010 w 4023550"/>
                <a:gd name="connsiteY0" fmla="*/ 79589 h 1479541"/>
                <a:gd name="connsiteX1" fmla="*/ 1822219 w 4023550"/>
                <a:gd name="connsiteY1" fmla="*/ 55393 h 1479541"/>
                <a:gd name="connsiteX2" fmla="*/ 3750260 w 4023550"/>
                <a:gd name="connsiteY2" fmla="*/ 235156 h 1479541"/>
                <a:gd name="connsiteX3" fmla="*/ 3845636 w 4023550"/>
                <a:gd name="connsiteY3" fmla="*/ 740126 h 1479541"/>
                <a:gd name="connsiteX4" fmla="*/ 3632565 w 4023550"/>
                <a:gd name="connsiteY4" fmla="*/ 1479541 h 1479541"/>
                <a:gd name="connsiteX5" fmla="*/ 0 w 4023550"/>
                <a:gd name="connsiteY5" fmla="*/ 643068 h 1479541"/>
                <a:gd name="connsiteX6" fmla="*/ 4010 w 4023550"/>
                <a:gd name="connsiteY6" fmla="*/ 79589 h 1479541"/>
                <a:gd name="connsiteX0" fmla="*/ 4010 w 3845636"/>
                <a:gd name="connsiteY0" fmla="*/ 79589 h 1479541"/>
                <a:gd name="connsiteX1" fmla="*/ 1822219 w 3845636"/>
                <a:gd name="connsiteY1" fmla="*/ 55393 h 1479541"/>
                <a:gd name="connsiteX2" fmla="*/ 3750260 w 3845636"/>
                <a:gd name="connsiteY2" fmla="*/ 235156 h 1479541"/>
                <a:gd name="connsiteX3" fmla="*/ 3845636 w 3845636"/>
                <a:gd name="connsiteY3" fmla="*/ 740126 h 1479541"/>
                <a:gd name="connsiteX4" fmla="*/ 3632565 w 3845636"/>
                <a:gd name="connsiteY4" fmla="*/ 1479541 h 1479541"/>
                <a:gd name="connsiteX5" fmla="*/ 0 w 3845636"/>
                <a:gd name="connsiteY5" fmla="*/ 643068 h 1479541"/>
                <a:gd name="connsiteX6" fmla="*/ 4010 w 3845636"/>
                <a:gd name="connsiteY6" fmla="*/ 79589 h 1479541"/>
                <a:gd name="connsiteX0" fmla="*/ 4010 w 3845636"/>
                <a:gd name="connsiteY0" fmla="*/ 79589 h 1479541"/>
                <a:gd name="connsiteX1" fmla="*/ 1822219 w 3845636"/>
                <a:gd name="connsiteY1" fmla="*/ 55393 h 1479541"/>
                <a:gd name="connsiteX2" fmla="*/ 3750260 w 3845636"/>
                <a:gd name="connsiteY2" fmla="*/ 235156 h 1479541"/>
                <a:gd name="connsiteX3" fmla="*/ 3845636 w 3845636"/>
                <a:gd name="connsiteY3" fmla="*/ 740126 h 1479541"/>
                <a:gd name="connsiteX4" fmla="*/ 3632565 w 3845636"/>
                <a:gd name="connsiteY4" fmla="*/ 1479541 h 1479541"/>
                <a:gd name="connsiteX5" fmla="*/ 0 w 3845636"/>
                <a:gd name="connsiteY5" fmla="*/ 643068 h 1479541"/>
                <a:gd name="connsiteX6" fmla="*/ 4010 w 3845636"/>
                <a:gd name="connsiteY6" fmla="*/ 79589 h 1479541"/>
                <a:gd name="connsiteX0" fmla="*/ 4010 w 3855603"/>
                <a:gd name="connsiteY0" fmla="*/ 79589 h 1479541"/>
                <a:gd name="connsiteX1" fmla="*/ 1822219 w 3855603"/>
                <a:gd name="connsiteY1" fmla="*/ 55393 h 1479541"/>
                <a:gd name="connsiteX2" fmla="*/ 3750260 w 3855603"/>
                <a:gd name="connsiteY2" fmla="*/ 235156 h 1479541"/>
                <a:gd name="connsiteX3" fmla="*/ 3845636 w 3855603"/>
                <a:gd name="connsiteY3" fmla="*/ 740126 h 1479541"/>
                <a:gd name="connsiteX4" fmla="*/ 3632565 w 3855603"/>
                <a:gd name="connsiteY4" fmla="*/ 1479541 h 1479541"/>
                <a:gd name="connsiteX5" fmla="*/ 0 w 3855603"/>
                <a:gd name="connsiteY5" fmla="*/ 643068 h 1479541"/>
                <a:gd name="connsiteX6" fmla="*/ 4010 w 3855603"/>
                <a:gd name="connsiteY6" fmla="*/ 79589 h 1479541"/>
                <a:gd name="connsiteX0" fmla="*/ 4010 w 3871521"/>
                <a:gd name="connsiteY0" fmla="*/ 79589 h 1479541"/>
                <a:gd name="connsiteX1" fmla="*/ 1822219 w 3871521"/>
                <a:gd name="connsiteY1" fmla="*/ 55393 h 1479541"/>
                <a:gd name="connsiteX2" fmla="*/ 3750260 w 3871521"/>
                <a:gd name="connsiteY2" fmla="*/ 235156 h 1479541"/>
                <a:gd name="connsiteX3" fmla="*/ 3845636 w 3871521"/>
                <a:gd name="connsiteY3" fmla="*/ 740126 h 1479541"/>
                <a:gd name="connsiteX4" fmla="*/ 3632565 w 3871521"/>
                <a:gd name="connsiteY4" fmla="*/ 1479541 h 1479541"/>
                <a:gd name="connsiteX5" fmla="*/ 0 w 3871521"/>
                <a:gd name="connsiteY5" fmla="*/ 643068 h 1479541"/>
                <a:gd name="connsiteX6" fmla="*/ 4010 w 3871521"/>
                <a:gd name="connsiteY6" fmla="*/ 79589 h 1479541"/>
                <a:gd name="connsiteX0" fmla="*/ 4010 w 3871521"/>
                <a:gd name="connsiteY0" fmla="*/ 79589 h 1479541"/>
                <a:gd name="connsiteX1" fmla="*/ 1822219 w 3871521"/>
                <a:gd name="connsiteY1" fmla="*/ 55393 h 1479541"/>
                <a:gd name="connsiteX2" fmla="*/ 3811220 w 3871521"/>
                <a:gd name="connsiteY2" fmla="*/ 623083 h 1479541"/>
                <a:gd name="connsiteX3" fmla="*/ 3845636 w 3871521"/>
                <a:gd name="connsiteY3" fmla="*/ 740126 h 1479541"/>
                <a:gd name="connsiteX4" fmla="*/ 3632565 w 3871521"/>
                <a:gd name="connsiteY4" fmla="*/ 1479541 h 1479541"/>
                <a:gd name="connsiteX5" fmla="*/ 0 w 3871521"/>
                <a:gd name="connsiteY5" fmla="*/ 643068 h 1479541"/>
                <a:gd name="connsiteX6" fmla="*/ 4010 w 3871521"/>
                <a:gd name="connsiteY6" fmla="*/ 79589 h 1479541"/>
                <a:gd name="connsiteX0" fmla="*/ 4010 w 3880537"/>
                <a:gd name="connsiteY0" fmla="*/ 79589 h 1479541"/>
                <a:gd name="connsiteX1" fmla="*/ 1822219 w 3880537"/>
                <a:gd name="connsiteY1" fmla="*/ 55393 h 1479541"/>
                <a:gd name="connsiteX2" fmla="*/ 3811220 w 3880537"/>
                <a:gd name="connsiteY2" fmla="*/ 623083 h 1479541"/>
                <a:gd name="connsiteX3" fmla="*/ 3856720 w 3880537"/>
                <a:gd name="connsiteY3" fmla="*/ 1039385 h 1479541"/>
                <a:gd name="connsiteX4" fmla="*/ 3632565 w 3880537"/>
                <a:gd name="connsiteY4" fmla="*/ 1479541 h 1479541"/>
                <a:gd name="connsiteX5" fmla="*/ 0 w 3880537"/>
                <a:gd name="connsiteY5" fmla="*/ 643068 h 1479541"/>
                <a:gd name="connsiteX6" fmla="*/ 4010 w 3880537"/>
                <a:gd name="connsiteY6" fmla="*/ 79589 h 1479541"/>
                <a:gd name="connsiteX0" fmla="*/ 4010 w 3880537"/>
                <a:gd name="connsiteY0" fmla="*/ 24279 h 1424231"/>
                <a:gd name="connsiteX1" fmla="*/ 2182437 w 3880537"/>
                <a:gd name="connsiteY1" fmla="*/ 493305 h 1424231"/>
                <a:gd name="connsiteX2" fmla="*/ 3811220 w 3880537"/>
                <a:gd name="connsiteY2" fmla="*/ 567773 h 1424231"/>
                <a:gd name="connsiteX3" fmla="*/ 3856720 w 3880537"/>
                <a:gd name="connsiteY3" fmla="*/ 984075 h 1424231"/>
                <a:gd name="connsiteX4" fmla="*/ 3632565 w 3880537"/>
                <a:gd name="connsiteY4" fmla="*/ 1424231 h 1424231"/>
                <a:gd name="connsiteX5" fmla="*/ 0 w 3880537"/>
                <a:gd name="connsiteY5" fmla="*/ 587758 h 1424231"/>
                <a:gd name="connsiteX6" fmla="*/ 4010 w 3880537"/>
                <a:gd name="connsiteY6" fmla="*/ 24279 h 1424231"/>
                <a:gd name="connsiteX0" fmla="*/ 4010 w 3880537"/>
                <a:gd name="connsiteY0" fmla="*/ 26471 h 1426423"/>
                <a:gd name="connsiteX1" fmla="*/ 2182437 w 3880537"/>
                <a:gd name="connsiteY1" fmla="*/ 495497 h 1426423"/>
                <a:gd name="connsiteX2" fmla="*/ 3811220 w 3880537"/>
                <a:gd name="connsiteY2" fmla="*/ 569965 h 1426423"/>
                <a:gd name="connsiteX3" fmla="*/ 3856720 w 3880537"/>
                <a:gd name="connsiteY3" fmla="*/ 986267 h 1426423"/>
                <a:gd name="connsiteX4" fmla="*/ 3632565 w 3880537"/>
                <a:gd name="connsiteY4" fmla="*/ 1426423 h 1426423"/>
                <a:gd name="connsiteX5" fmla="*/ 0 w 3880537"/>
                <a:gd name="connsiteY5" fmla="*/ 589950 h 1426423"/>
                <a:gd name="connsiteX6" fmla="*/ 4010 w 3880537"/>
                <a:gd name="connsiteY6" fmla="*/ 26471 h 1426423"/>
                <a:gd name="connsiteX0" fmla="*/ 4010 w 3880537"/>
                <a:gd name="connsiteY0" fmla="*/ 26471 h 1426423"/>
                <a:gd name="connsiteX1" fmla="*/ 2182437 w 3880537"/>
                <a:gd name="connsiteY1" fmla="*/ 495497 h 1426423"/>
                <a:gd name="connsiteX2" fmla="*/ 3811220 w 3880537"/>
                <a:gd name="connsiteY2" fmla="*/ 569965 h 1426423"/>
                <a:gd name="connsiteX3" fmla="*/ 3856720 w 3880537"/>
                <a:gd name="connsiteY3" fmla="*/ 986267 h 1426423"/>
                <a:gd name="connsiteX4" fmla="*/ 3632565 w 3880537"/>
                <a:gd name="connsiteY4" fmla="*/ 1426423 h 1426423"/>
                <a:gd name="connsiteX5" fmla="*/ 0 w 3880537"/>
                <a:gd name="connsiteY5" fmla="*/ 589950 h 1426423"/>
                <a:gd name="connsiteX6" fmla="*/ 4010 w 3880537"/>
                <a:gd name="connsiteY6" fmla="*/ 26471 h 1426423"/>
                <a:gd name="connsiteX0" fmla="*/ 4010 w 3880537"/>
                <a:gd name="connsiteY0" fmla="*/ 26471 h 1426423"/>
                <a:gd name="connsiteX1" fmla="*/ 2182437 w 3880537"/>
                <a:gd name="connsiteY1" fmla="*/ 495497 h 1426423"/>
                <a:gd name="connsiteX2" fmla="*/ 3861096 w 3880537"/>
                <a:gd name="connsiteY2" fmla="*/ 741761 h 1426423"/>
                <a:gd name="connsiteX3" fmla="*/ 3856720 w 3880537"/>
                <a:gd name="connsiteY3" fmla="*/ 986267 h 1426423"/>
                <a:gd name="connsiteX4" fmla="*/ 3632565 w 3880537"/>
                <a:gd name="connsiteY4" fmla="*/ 1426423 h 1426423"/>
                <a:gd name="connsiteX5" fmla="*/ 0 w 3880537"/>
                <a:gd name="connsiteY5" fmla="*/ 589950 h 1426423"/>
                <a:gd name="connsiteX6" fmla="*/ 4010 w 3880537"/>
                <a:gd name="connsiteY6" fmla="*/ 26471 h 1426423"/>
                <a:gd name="connsiteX0" fmla="*/ 4010 w 3874734"/>
                <a:gd name="connsiteY0" fmla="*/ 26471 h 1426423"/>
                <a:gd name="connsiteX1" fmla="*/ 2182437 w 3874734"/>
                <a:gd name="connsiteY1" fmla="*/ 495497 h 1426423"/>
                <a:gd name="connsiteX2" fmla="*/ 3861096 w 3874734"/>
                <a:gd name="connsiteY2" fmla="*/ 741761 h 1426423"/>
                <a:gd name="connsiteX3" fmla="*/ 3856720 w 3874734"/>
                <a:gd name="connsiteY3" fmla="*/ 986267 h 1426423"/>
                <a:gd name="connsiteX4" fmla="*/ 3632565 w 3874734"/>
                <a:gd name="connsiteY4" fmla="*/ 1426423 h 1426423"/>
                <a:gd name="connsiteX5" fmla="*/ 0 w 3874734"/>
                <a:gd name="connsiteY5" fmla="*/ 589950 h 1426423"/>
                <a:gd name="connsiteX6" fmla="*/ 4010 w 3874734"/>
                <a:gd name="connsiteY6" fmla="*/ 26471 h 1426423"/>
                <a:gd name="connsiteX0" fmla="*/ 4010 w 3871884"/>
                <a:gd name="connsiteY0" fmla="*/ 26471 h 1426423"/>
                <a:gd name="connsiteX1" fmla="*/ 2182437 w 3871884"/>
                <a:gd name="connsiteY1" fmla="*/ 495497 h 1426423"/>
                <a:gd name="connsiteX2" fmla="*/ 3861096 w 3871884"/>
                <a:gd name="connsiteY2" fmla="*/ 741761 h 1426423"/>
                <a:gd name="connsiteX3" fmla="*/ 3856720 w 3871884"/>
                <a:gd name="connsiteY3" fmla="*/ 986267 h 1426423"/>
                <a:gd name="connsiteX4" fmla="*/ 3632565 w 3871884"/>
                <a:gd name="connsiteY4" fmla="*/ 1426423 h 1426423"/>
                <a:gd name="connsiteX5" fmla="*/ 0 w 3871884"/>
                <a:gd name="connsiteY5" fmla="*/ 589950 h 1426423"/>
                <a:gd name="connsiteX6" fmla="*/ 4010 w 3871884"/>
                <a:gd name="connsiteY6" fmla="*/ 26471 h 1426423"/>
                <a:gd name="connsiteX0" fmla="*/ 4010 w 3902218"/>
                <a:gd name="connsiteY0" fmla="*/ 26471 h 1426423"/>
                <a:gd name="connsiteX1" fmla="*/ 2182437 w 3902218"/>
                <a:gd name="connsiteY1" fmla="*/ 495497 h 1426423"/>
                <a:gd name="connsiteX2" fmla="*/ 3861096 w 3902218"/>
                <a:gd name="connsiteY2" fmla="*/ 741761 h 1426423"/>
                <a:gd name="connsiteX3" fmla="*/ 3856720 w 3902218"/>
                <a:gd name="connsiteY3" fmla="*/ 986267 h 1426423"/>
                <a:gd name="connsiteX4" fmla="*/ 3632565 w 3902218"/>
                <a:gd name="connsiteY4" fmla="*/ 1426423 h 1426423"/>
                <a:gd name="connsiteX5" fmla="*/ 0 w 3902218"/>
                <a:gd name="connsiteY5" fmla="*/ 589950 h 1426423"/>
                <a:gd name="connsiteX6" fmla="*/ 4010 w 3902218"/>
                <a:gd name="connsiteY6" fmla="*/ 26471 h 1426423"/>
                <a:gd name="connsiteX0" fmla="*/ 4010 w 3884401"/>
                <a:gd name="connsiteY0" fmla="*/ 26471 h 1426423"/>
                <a:gd name="connsiteX1" fmla="*/ 2182437 w 3884401"/>
                <a:gd name="connsiteY1" fmla="*/ 495497 h 1426423"/>
                <a:gd name="connsiteX2" fmla="*/ 3861096 w 3884401"/>
                <a:gd name="connsiteY2" fmla="*/ 741761 h 1426423"/>
                <a:gd name="connsiteX3" fmla="*/ 3856720 w 3884401"/>
                <a:gd name="connsiteY3" fmla="*/ 986267 h 1426423"/>
                <a:gd name="connsiteX4" fmla="*/ 3632565 w 3884401"/>
                <a:gd name="connsiteY4" fmla="*/ 1426423 h 1426423"/>
                <a:gd name="connsiteX5" fmla="*/ 0 w 3884401"/>
                <a:gd name="connsiteY5" fmla="*/ 589950 h 1426423"/>
                <a:gd name="connsiteX6" fmla="*/ 4010 w 3884401"/>
                <a:gd name="connsiteY6" fmla="*/ 26471 h 1426423"/>
                <a:gd name="connsiteX0" fmla="*/ 4010 w 3863346"/>
                <a:gd name="connsiteY0" fmla="*/ 26471 h 1426423"/>
                <a:gd name="connsiteX1" fmla="*/ 2182437 w 3863346"/>
                <a:gd name="connsiteY1" fmla="*/ 495497 h 1426423"/>
                <a:gd name="connsiteX2" fmla="*/ 3861096 w 3863346"/>
                <a:gd name="connsiteY2" fmla="*/ 741761 h 1426423"/>
                <a:gd name="connsiteX3" fmla="*/ 3856720 w 3863346"/>
                <a:gd name="connsiteY3" fmla="*/ 986267 h 1426423"/>
                <a:gd name="connsiteX4" fmla="*/ 3632565 w 3863346"/>
                <a:gd name="connsiteY4" fmla="*/ 1426423 h 1426423"/>
                <a:gd name="connsiteX5" fmla="*/ 0 w 3863346"/>
                <a:gd name="connsiteY5" fmla="*/ 589950 h 1426423"/>
                <a:gd name="connsiteX6" fmla="*/ 4010 w 3863346"/>
                <a:gd name="connsiteY6" fmla="*/ 26471 h 1426423"/>
                <a:gd name="connsiteX0" fmla="*/ 4010 w 3861096"/>
                <a:gd name="connsiteY0" fmla="*/ 26471 h 1426423"/>
                <a:gd name="connsiteX1" fmla="*/ 2182437 w 3861096"/>
                <a:gd name="connsiteY1" fmla="*/ 495497 h 1426423"/>
                <a:gd name="connsiteX2" fmla="*/ 3861096 w 3861096"/>
                <a:gd name="connsiteY2" fmla="*/ 741761 h 1426423"/>
                <a:gd name="connsiteX3" fmla="*/ 3856720 w 3861096"/>
                <a:gd name="connsiteY3" fmla="*/ 986267 h 1426423"/>
                <a:gd name="connsiteX4" fmla="*/ 3632565 w 3861096"/>
                <a:gd name="connsiteY4" fmla="*/ 1426423 h 1426423"/>
                <a:gd name="connsiteX5" fmla="*/ 0 w 3861096"/>
                <a:gd name="connsiteY5" fmla="*/ 589950 h 1426423"/>
                <a:gd name="connsiteX6" fmla="*/ 4010 w 3861096"/>
                <a:gd name="connsiteY6" fmla="*/ 26471 h 1426423"/>
                <a:gd name="connsiteX0" fmla="*/ 4010 w 3861096"/>
                <a:gd name="connsiteY0" fmla="*/ 26471 h 1426423"/>
                <a:gd name="connsiteX1" fmla="*/ 2182437 w 3861096"/>
                <a:gd name="connsiteY1" fmla="*/ 495497 h 1426423"/>
                <a:gd name="connsiteX2" fmla="*/ 3861096 w 3861096"/>
                <a:gd name="connsiteY2" fmla="*/ 741761 h 1426423"/>
                <a:gd name="connsiteX3" fmla="*/ 3856720 w 3861096"/>
                <a:gd name="connsiteY3" fmla="*/ 986267 h 1426423"/>
                <a:gd name="connsiteX4" fmla="*/ 3632565 w 3861096"/>
                <a:gd name="connsiteY4" fmla="*/ 1426423 h 1426423"/>
                <a:gd name="connsiteX5" fmla="*/ 0 w 3861096"/>
                <a:gd name="connsiteY5" fmla="*/ 589950 h 1426423"/>
                <a:gd name="connsiteX6" fmla="*/ 4010 w 3861096"/>
                <a:gd name="connsiteY6" fmla="*/ 26471 h 1426423"/>
                <a:gd name="connsiteX0" fmla="*/ 4010 w 3861096"/>
                <a:gd name="connsiteY0" fmla="*/ 26471 h 1426423"/>
                <a:gd name="connsiteX1" fmla="*/ 2182437 w 3861096"/>
                <a:gd name="connsiteY1" fmla="*/ 495497 h 1426423"/>
                <a:gd name="connsiteX2" fmla="*/ 3861096 w 3861096"/>
                <a:gd name="connsiteY2" fmla="*/ 741761 h 1426423"/>
                <a:gd name="connsiteX3" fmla="*/ 3856720 w 3861096"/>
                <a:gd name="connsiteY3" fmla="*/ 986267 h 1426423"/>
                <a:gd name="connsiteX4" fmla="*/ 3632565 w 3861096"/>
                <a:gd name="connsiteY4" fmla="*/ 1426423 h 1426423"/>
                <a:gd name="connsiteX5" fmla="*/ 0 w 3861096"/>
                <a:gd name="connsiteY5" fmla="*/ 589950 h 1426423"/>
                <a:gd name="connsiteX6" fmla="*/ 4010 w 3861096"/>
                <a:gd name="connsiteY6" fmla="*/ 26471 h 1426423"/>
                <a:gd name="connsiteX0" fmla="*/ 4010 w 3861152"/>
                <a:gd name="connsiteY0" fmla="*/ 26471 h 1426423"/>
                <a:gd name="connsiteX1" fmla="*/ 2182437 w 3861152"/>
                <a:gd name="connsiteY1" fmla="*/ 495497 h 1426423"/>
                <a:gd name="connsiteX2" fmla="*/ 3861096 w 3861152"/>
                <a:gd name="connsiteY2" fmla="*/ 741761 h 1426423"/>
                <a:gd name="connsiteX3" fmla="*/ 3856720 w 3861152"/>
                <a:gd name="connsiteY3" fmla="*/ 986267 h 1426423"/>
                <a:gd name="connsiteX4" fmla="*/ 3632565 w 3861152"/>
                <a:gd name="connsiteY4" fmla="*/ 1426423 h 1426423"/>
                <a:gd name="connsiteX5" fmla="*/ 0 w 3861152"/>
                <a:gd name="connsiteY5" fmla="*/ 589950 h 1426423"/>
                <a:gd name="connsiteX6" fmla="*/ 4010 w 3861152"/>
                <a:gd name="connsiteY6" fmla="*/ 26471 h 1426423"/>
                <a:gd name="connsiteX0" fmla="*/ 4010 w 3861152"/>
                <a:gd name="connsiteY0" fmla="*/ 26471 h 1426423"/>
                <a:gd name="connsiteX1" fmla="*/ 2182437 w 3861152"/>
                <a:gd name="connsiteY1" fmla="*/ 495497 h 1426423"/>
                <a:gd name="connsiteX2" fmla="*/ 3861096 w 3861152"/>
                <a:gd name="connsiteY2" fmla="*/ 741761 h 1426423"/>
                <a:gd name="connsiteX3" fmla="*/ 3856720 w 3861152"/>
                <a:gd name="connsiteY3" fmla="*/ 986267 h 1426423"/>
                <a:gd name="connsiteX4" fmla="*/ 3632565 w 3861152"/>
                <a:gd name="connsiteY4" fmla="*/ 1426423 h 1426423"/>
                <a:gd name="connsiteX5" fmla="*/ 0 w 3861152"/>
                <a:gd name="connsiteY5" fmla="*/ 589950 h 1426423"/>
                <a:gd name="connsiteX6" fmla="*/ 4010 w 3861152"/>
                <a:gd name="connsiteY6" fmla="*/ 26471 h 1426423"/>
                <a:gd name="connsiteX0" fmla="*/ 4010 w 3861152"/>
                <a:gd name="connsiteY0" fmla="*/ 26471 h 1426423"/>
                <a:gd name="connsiteX1" fmla="*/ 2182437 w 3861152"/>
                <a:gd name="connsiteY1" fmla="*/ 495497 h 1426423"/>
                <a:gd name="connsiteX2" fmla="*/ 3861096 w 3861152"/>
                <a:gd name="connsiteY2" fmla="*/ 741761 h 1426423"/>
                <a:gd name="connsiteX3" fmla="*/ 3856720 w 3861152"/>
                <a:gd name="connsiteY3" fmla="*/ 986267 h 1426423"/>
                <a:gd name="connsiteX4" fmla="*/ 3632565 w 3861152"/>
                <a:gd name="connsiteY4" fmla="*/ 1426423 h 1426423"/>
                <a:gd name="connsiteX5" fmla="*/ 0 w 3861152"/>
                <a:gd name="connsiteY5" fmla="*/ 589950 h 1426423"/>
                <a:gd name="connsiteX6" fmla="*/ 4010 w 3861152"/>
                <a:gd name="connsiteY6" fmla="*/ 26471 h 1426423"/>
                <a:gd name="connsiteX0" fmla="*/ 4010 w 3860644"/>
                <a:gd name="connsiteY0" fmla="*/ 26471 h 1426423"/>
                <a:gd name="connsiteX1" fmla="*/ 2182437 w 3860644"/>
                <a:gd name="connsiteY1" fmla="*/ 495497 h 1426423"/>
                <a:gd name="connsiteX2" fmla="*/ 3855554 w 3860644"/>
                <a:gd name="connsiteY2" fmla="*/ 741761 h 1426423"/>
                <a:gd name="connsiteX3" fmla="*/ 3856720 w 3860644"/>
                <a:gd name="connsiteY3" fmla="*/ 986267 h 1426423"/>
                <a:gd name="connsiteX4" fmla="*/ 3632565 w 3860644"/>
                <a:gd name="connsiteY4" fmla="*/ 1426423 h 1426423"/>
                <a:gd name="connsiteX5" fmla="*/ 0 w 3860644"/>
                <a:gd name="connsiteY5" fmla="*/ 589950 h 1426423"/>
                <a:gd name="connsiteX6" fmla="*/ 4010 w 3860644"/>
                <a:gd name="connsiteY6" fmla="*/ 26471 h 1426423"/>
                <a:gd name="connsiteX0" fmla="*/ 4010 w 3860644"/>
                <a:gd name="connsiteY0" fmla="*/ 26471 h 1426423"/>
                <a:gd name="connsiteX1" fmla="*/ 2182437 w 3860644"/>
                <a:gd name="connsiteY1" fmla="*/ 495497 h 1426423"/>
                <a:gd name="connsiteX2" fmla="*/ 3855554 w 3860644"/>
                <a:gd name="connsiteY2" fmla="*/ 741761 h 1426423"/>
                <a:gd name="connsiteX3" fmla="*/ 3856720 w 3860644"/>
                <a:gd name="connsiteY3" fmla="*/ 986267 h 1426423"/>
                <a:gd name="connsiteX4" fmla="*/ 3632565 w 3860644"/>
                <a:gd name="connsiteY4" fmla="*/ 1426423 h 1426423"/>
                <a:gd name="connsiteX5" fmla="*/ 0 w 3860644"/>
                <a:gd name="connsiteY5" fmla="*/ 589950 h 1426423"/>
                <a:gd name="connsiteX6" fmla="*/ 4010 w 3860644"/>
                <a:gd name="connsiteY6" fmla="*/ 26471 h 1426423"/>
                <a:gd name="connsiteX0" fmla="*/ 9551 w 3860644"/>
                <a:gd name="connsiteY0" fmla="*/ 27168 h 1410494"/>
                <a:gd name="connsiteX1" fmla="*/ 2182437 w 3860644"/>
                <a:gd name="connsiteY1" fmla="*/ 479568 h 1410494"/>
                <a:gd name="connsiteX2" fmla="*/ 3855554 w 3860644"/>
                <a:gd name="connsiteY2" fmla="*/ 725832 h 1410494"/>
                <a:gd name="connsiteX3" fmla="*/ 3856720 w 3860644"/>
                <a:gd name="connsiteY3" fmla="*/ 970338 h 1410494"/>
                <a:gd name="connsiteX4" fmla="*/ 3632565 w 3860644"/>
                <a:gd name="connsiteY4" fmla="*/ 1410494 h 1410494"/>
                <a:gd name="connsiteX5" fmla="*/ 0 w 3860644"/>
                <a:gd name="connsiteY5" fmla="*/ 574021 h 1410494"/>
                <a:gd name="connsiteX6" fmla="*/ 9551 w 3860644"/>
                <a:gd name="connsiteY6" fmla="*/ 27168 h 1410494"/>
                <a:gd name="connsiteX0" fmla="*/ 9551 w 3860644"/>
                <a:gd name="connsiteY0" fmla="*/ 0 h 1383326"/>
                <a:gd name="connsiteX1" fmla="*/ 2182437 w 3860644"/>
                <a:gd name="connsiteY1" fmla="*/ 452400 h 1383326"/>
                <a:gd name="connsiteX2" fmla="*/ 3855554 w 3860644"/>
                <a:gd name="connsiteY2" fmla="*/ 698664 h 1383326"/>
                <a:gd name="connsiteX3" fmla="*/ 3856720 w 3860644"/>
                <a:gd name="connsiteY3" fmla="*/ 943170 h 1383326"/>
                <a:gd name="connsiteX4" fmla="*/ 3632565 w 3860644"/>
                <a:gd name="connsiteY4" fmla="*/ 1383326 h 1383326"/>
                <a:gd name="connsiteX5" fmla="*/ 0 w 3860644"/>
                <a:gd name="connsiteY5" fmla="*/ 546853 h 1383326"/>
                <a:gd name="connsiteX6" fmla="*/ 9551 w 3860644"/>
                <a:gd name="connsiteY6" fmla="*/ 0 h 1383326"/>
                <a:gd name="connsiteX0" fmla="*/ 175806 w 3860644"/>
                <a:gd name="connsiteY0" fmla="*/ 0 h 1494163"/>
                <a:gd name="connsiteX1" fmla="*/ 2182437 w 3860644"/>
                <a:gd name="connsiteY1" fmla="*/ 563237 h 1494163"/>
                <a:gd name="connsiteX2" fmla="*/ 3855554 w 3860644"/>
                <a:gd name="connsiteY2" fmla="*/ 809501 h 1494163"/>
                <a:gd name="connsiteX3" fmla="*/ 3856720 w 3860644"/>
                <a:gd name="connsiteY3" fmla="*/ 1054007 h 1494163"/>
                <a:gd name="connsiteX4" fmla="*/ 3632565 w 3860644"/>
                <a:gd name="connsiteY4" fmla="*/ 1494163 h 1494163"/>
                <a:gd name="connsiteX5" fmla="*/ 0 w 3860644"/>
                <a:gd name="connsiteY5" fmla="*/ 657690 h 1494163"/>
                <a:gd name="connsiteX6" fmla="*/ 175806 w 3860644"/>
                <a:gd name="connsiteY6" fmla="*/ 0 h 1494163"/>
                <a:gd name="connsiteX0" fmla="*/ 230 w 3884574"/>
                <a:gd name="connsiteY0" fmla="*/ 0 h 1444287"/>
                <a:gd name="connsiteX1" fmla="*/ 2206367 w 3884574"/>
                <a:gd name="connsiteY1" fmla="*/ 513361 h 1444287"/>
                <a:gd name="connsiteX2" fmla="*/ 3879484 w 3884574"/>
                <a:gd name="connsiteY2" fmla="*/ 759625 h 1444287"/>
                <a:gd name="connsiteX3" fmla="*/ 3880650 w 3884574"/>
                <a:gd name="connsiteY3" fmla="*/ 1004131 h 1444287"/>
                <a:gd name="connsiteX4" fmla="*/ 3656495 w 3884574"/>
                <a:gd name="connsiteY4" fmla="*/ 1444287 h 1444287"/>
                <a:gd name="connsiteX5" fmla="*/ 23930 w 3884574"/>
                <a:gd name="connsiteY5" fmla="*/ 607814 h 1444287"/>
                <a:gd name="connsiteX6" fmla="*/ 230 w 3884574"/>
                <a:gd name="connsiteY6" fmla="*/ 0 h 1444287"/>
                <a:gd name="connsiteX0" fmla="*/ 295 w 3873555"/>
                <a:gd name="connsiteY0" fmla="*/ 0 h 1433203"/>
                <a:gd name="connsiteX1" fmla="*/ 2195348 w 3873555"/>
                <a:gd name="connsiteY1" fmla="*/ 502277 h 1433203"/>
                <a:gd name="connsiteX2" fmla="*/ 3868465 w 3873555"/>
                <a:gd name="connsiteY2" fmla="*/ 748541 h 1433203"/>
                <a:gd name="connsiteX3" fmla="*/ 3869631 w 3873555"/>
                <a:gd name="connsiteY3" fmla="*/ 993047 h 1433203"/>
                <a:gd name="connsiteX4" fmla="*/ 3645476 w 3873555"/>
                <a:gd name="connsiteY4" fmla="*/ 1433203 h 1433203"/>
                <a:gd name="connsiteX5" fmla="*/ 12911 w 3873555"/>
                <a:gd name="connsiteY5" fmla="*/ 596730 h 1433203"/>
                <a:gd name="connsiteX6" fmla="*/ 295 w 3873555"/>
                <a:gd name="connsiteY6" fmla="*/ 0 h 1433203"/>
                <a:gd name="connsiteX0" fmla="*/ 0 w 3873260"/>
                <a:gd name="connsiteY0" fmla="*/ 0 h 1433203"/>
                <a:gd name="connsiteX1" fmla="*/ 2195053 w 3873260"/>
                <a:gd name="connsiteY1" fmla="*/ 502277 h 1433203"/>
                <a:gd name="connsiteX2" fmla="*/ 3868170 w 3873260"/>
                <a:gd name="connsiteY2" fmla="*/ 748541 h 1433203"/>
                <a:gd name="connsiteX3" fmla="*/ 3869336 w 3873260"/>
                <a:gd name="connsiteY3" fmla="*/ 993047 h 1433203"/>
                <a:gd name="connsiteX4" fmla="*/ 3645181 w 3873260"/>
                <a:gd name="connsiteY4" fmla="*/ 1433203 h 1433203"/>
                <a:gd name="connsiteX5" fmla="*/ 12616 w 3873260"/>
                <a:gd name="connsiteY5" fmla="*/ 596730 h 1433203"/>
                <a:gd name="connsiteX6" fmla="*/ 0 w 3873260"/>
                <a:gd name="connsiteY6" fmla="*/ 0 h 1433203"/>
                <a:gd name="connsiteX0" fmla="*/ 0 w 3873260"/>
                <a:gd name="connsiteY0" fmla="*/ 0 h 1433203"/>
                <a:gd name="connsiteX1" fmla="*/ 2195053 w 3873260"/>
                <a:gd name="connsiteY1" fmla="*/ 502277 h 1433203"/>
                <a:gd name="connsiteX2" fmla="*/ 3868170 w 3873260"/>
                <a:gd name="connsiteY2" fmla="*/ 748541 h 1433203"/>
                <a:gd name="connsiteX3" fmla="*/ 3869336 w 3873260"/>
                <a:gd name="connsiteY3" fmla="*/ 993047 h 1433203"/>
                <a:gd name="connsiteX4" fmla="*/ 3645181 w 3873260"/>
                <a:gd name="connsiteY4" fmla="*/ 1433203 h 1433203"/>
                <a:gd name="connsiteX5" fmla="*/ 12616 w 3873260"/>
                <a:gd name="connsiteY5" fmla="*/ 596730 h 1433203"/>
                <a:gd name="connsiteX6" fmla="*/ 0 w 3873260"/>
                <a:gd name="connsiteY6" fmla="*/ 0 h 1433203"/>
                <a:gd name="connsiteX0" fmla="*/ 0 w 3862176"/>
                <a:gd name="connsiteY0" fmla="*/ 0 h 1422119"/>
                <a:gd name="connsiteX1" fmla="*/ 2183969 w 3862176"/>
                <a:gd name="connsiteY1" fmla="*/ 491193 h 1422119"/>
                <a:gd name="connsiteX2" fmla="*/ 3857086 w 3862176"/>
                <a:gd name="connsiteY2" fmla="*/ 737457 h 1422119"/>
                <a:gd name="connsiteX3" fmla="*/ 3858252 w 3862176"/>
                <a:gd name="connsiteY3" fmla="*/ 981963 h 1422119"/>
                <a:gd name="connsiteX4" fmla="*/ 3634097 w 3862176"/>
                <a:gd name="connsiteY4" fmla="*/ 1422119 h 1422119"/>
                <a:gd name="connsiteX5" fmla="*/ 1532 w 3862176"/>
                <a:gd name="connsiteY5" fmla="*/ 585646 h 1422119"/>
                <a:gd name="connsiteX6" fmla="*/ 0 w 3862176"/>
                <a:gd name="connsiteY6" fmla="*/ 0 h 1422119"/>
                <a:gd name="connsiteX0" fmla="*/ 0 w 3857086"/>
                <a:gd name="connsiteY0" fmla="*/ 0 h 1422119"/>
                <a:gd name="connsiteX1" fmla="*/ 2183969 w 3857086"/>
                <a:gd name="connsiteY1" fmla="*/ 491193 h 1422119"/>
                <a:gd name="connsiteX2" fmla="*/ 3857086 w 3857086"/>
                <a:gd name="connsiteY2" fmla="*/ 737457 h 1422119"/>
                <a:gd name="connsiteX3" fmla="*/ 3847168 w 3857086"/>
                <a:gd name="connsiteY3" fmla="*/ 1059548 h 1422119"/>
                <a:gd name="connsiteX4" fmla="*/ 3634097 w 3857086"/>
                <a:gd name="connsiteY4" fmla="*/ 1422119 h 1422119"/>
                <a:gd name="connsiteX5" fmla="*/ 1532 w 3857086"/>
                <a:gd name="connsiteY5" fmla="*/ 585646 h 1422119"/>
                <a:gd name="connsiteX6" fmla="*/ 0 w 3857086"/>
                <a:gd name="connsiteY6" fmla="*/ 0 h 1422119"/>
                <a:gd name="connsiteX0" fmla="*/ 0 w 3890337"/>
                <a:gd name="connsiteY0" fmla="*/ 0 h 1422119"/>
                <a:gd name="connsiteX1" fmla="*/ 2183969 w 3890337"/>
                <a:gd name="connsiteY1" fmla="*/ 491193 h 1422119"/>
                <a:gd name="connsiteX2" fmla="*/ 3890337 w 3890337"/>
                <a:gd name="connsiteY2" fmla="*/ 837210 h 1422119"/>
                <a:gd name="connsiteX3" fmla="*/ 3847168 w 3890337"/>
                <a:gd name="connsiteY3" fmla="*/ 1059548 h 1422119"/>
                <a:gd name="connsiteX4" fmla="*/ 3634097 w 3890337"/>
                <a:gd name="connsiteY4" fmla="*/ 1422119 h 1422119"/>
                <a:gd name="connsiteX5" fmla="*/ 1532 w 3890337"/>
                <a:gd name="connsiteY5" fmla="*/ 585646 h 1422119"/>
                <a:gd name="connsiteX6" fmla="*/ 0 w 3890337"/>
                <a:gd name="connsiteY6" fmla="*/ 0 h 1422119"/>
                <a:gd name="connsiteX0" fmla="*/ 0 w 3868170"/>
                <a:gd name="connsiteY0" fmla="*/ 0 h 1422119"/>
                <a:gd name="connsiteX1" fmla="*/ 2183969 w 3868170"/>
                <a:gd name="connsiteY1" fmla="*/ 491193 h 1422119"/>
                <a:gd name="connsiteX2" fmla="*/ 3868170 w 3868170"/>
                <a:gd name="connsiteY2" fmla="*/ 831669 h 1422119"/>
                <a:gd name="connsiteX3" fmla="*/ 3847168 w 3868170"/>
                <a:gd name="connsiteY3" fmla="*/ 1059548 h 1422119"/>
                <a:gd name="connsiteX4" fmla="*/ 3634097 w 3868170"/>
                <a:gd name="connsiteY4" fmla="*/ 1422119 h 1422119"/>
                <a:gd name="connsiteX5" fmla="*/ 1532 w 3868170"/>
                <a:gd name="connsiteY5" fmla="*/ 585646 h 1422119"/>
                <a:gd name="connsiteX6" fmla="*/ 0 w 3868170"/>
                <a:gd name="connsiteY6" fmla="*/ 0 h 1422119"/>
                <a:gd name="connsiteX0" fmla="*/ 0 w 3868170"/>
                <a:gd name="connsiteY0" fmla="*/ 0 h 1422119"/>
                <a:gd name="connsiteX1" fmla="*/ 2183969 w 3868170"/>
                <a:gd name="connsiteY1" fmla="*/ 491193 h 1422119"/>
                <a:gd name="connsiteX2" fmla="*/ 3868170 w 3868170"/>
                <a:gd name="connsiteY2" fmla="*/ 831669 h 1422119"/>
                <a:gd name="connsiteX3" fmla="*/ 3847168 w 3868170"/>
                <a:gd name="connsiteY3" fmla="*/ 1059548 h 1422119"/>
                <a:gd name="connsiteX4" fmla="*/ 3634097 w 3868170"/>
                <a:gd name="connsiteY4" fmla="*/ 1422119 h 1422119"/>
                <a:gd name="connsiteX5" fmla="*/ 1532 w 3868170"/>
                <a:gd name="connsiteY5" fmla="*/ 585646 h 1422119"/>
                <a:gd name="connsiteX6" fmla="*/ 0 w 3868170"/>
                <a:gd name="connsiteY6" fmla="*/ 0 h 1422119"/>
                <a:gd name="connsiteX0" fmla="*/ 0 w 3868170"/>
                <a:gd name="connsiteY0" fmla="*/ 0 h 1422119"/>
                <a:gd name="connsiteX1" fmla="*/ 2183969 w 3868170"/>
                <a:gd name="connsiteY1" fmla="*/ 491193 h 1422119"/>
                <a:gd name="connsiteX2" fmla="*/ 3868170 w 3868170"/>
                <a:gd name="connsiteY2" fmla="*/ 831669 h 1422119"/>
                <a:gd name="connsiteX3" fmla="*/ 3847168 w 3868170"/>
                <a:gd name="connsiteY3" fmla="*/ 1059548 h 1422119"/>
                <a:gd name="connsiteX4" fmla="*/ 3634097 w 3868170"/>
                <a:gd name="connsiteY4" fmla="*/ 1422119 h 1422119"/>
                <a:gd name="connsiteX5" fmla="*/ 1532 w 3868170"/>
                <a:gd name="connsiteY5" fmla="*/ 585646 h 1422119"/>
                <a:gd name="connsiteX6" fmla="*/ 0 w 3868170"/>
                <a:gd name="connsiteY6" fmla="*/ 0 h 14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170" h="1422119">
                  <a:moveTo>
                    <a:pt x="0" y="0"/>
                  </a:moveTo>
                  <a:cubicBezTo>
                    <a:pt x="626044" y="48854"/>
                    <a:pt x="1492808" y="409435"/>
                    <a:pt x="2183969" y="491193"/>
                  </a:cubicBezTo>
                  <a:cubicBezTo>
                    <a:pt x="3175900" y="746116"/>
                    <a:pt x="3167530" y="756856"/>
                    <a:pt x="3868170" y="831669"/>
                  </a:cubicBezTo>
                  <a:cubicBezTo>
                    <a:pt x="3844659" y="1147658"/>
                    <a:pt x="3863403" y="944796"/>
                    <a:pt x="3847168" y="1059548"/>
                  </a:cubicBezTo>
                  <a:cubicBezTo>
                    <a:pt x="3792769" y="1283853"/>
                    <a:pt x="3865834" y="1225524"/>
                    <a:pt x="3634097" y="1422119"/>
                  </a:cubicBezTo>
                  <a:lnTo>
                    <a:pt x="1532" y="585646"/>
                  </a:lnTo>
                  <a:cubicBezTo>
                    <a:pt x="23189" y="-4887"/>
                    <a:pt x="1550" y="291275"/>
                    <a:pt x="0" y="0"/>
                  </a:cubicBezTo>
                  <a:close/>
                </a:path>
              </a:pathLst>
            </a:custGeom>
            <a:solidFill>
              <a:schemeClr val="accent1">
                <a:lumMod val="40000"/>
                <a:lumOff val="60000"/>
                <a:alpha val="45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sp>
        <p:nvSpPr>
          <p:cNvPr id="6" name="Suorakulmio 5">
            <a:extLst>
              <a:ext uri="{FF2B5EF4-FFF2-40B4-BE49-F238E27FC236}">
                <a16:creationId xmlns:a16="http://schemas.microsoft.com/office/drawing/2014/main" id="{C7827519-ECC2-4643-85C9-B5210AD732C6}"/>
              </a:ext>
            </a:extLst>
          </p:cNvPr>
          <p:cNvSpPr/>
          <p:nvPr/>
        </p:nvSpPr>
        <p:spPr>
          <a:xfrm>
            <a:off x="1757913" y="2303962"/>
            <a:ext cx="90628" cy="2652640"/>
          </a:xfrm>
          <a:custGeom>
            <a:avLst/>
            <a:gdLst>
              <a:gd name="connsiteX0" fmla="*/ 0 w 239282"/>
              <a:gd name="connsiteY0" fmla="*/ 0 h 3461047"/>
              <a:gd name="connsiteX1" fmla="*/ 239282 w 239282"/>
              <a:gd name="connsiteY1" fmla="*/ 0 h 3461047"/>
              <a:gd name="connsiteX2" fmla="*/ 239282 w 239282"/>
              <a:gd name="connsiteY2" fmla="*/ 3461047 h 3461047"/>
              <a:gd name="connsiteX3" fmla="*/ 0 w 239282"/>
              <a:gd name="connsiteY3" fmla="*/ 3461047 h 3461047"/>
              <a:gd name="connsiteX4" fmla="*/ 0 w 239282"/>
              <a:gd name="connsiteY4" fmla="*/ 0 h 3461047"/>
              <a:gd name="connsiteX0" fmla="*/ 52116 w 239282"/>
              <a:gd name="connsiteY0" fmla="*/ 0 h 3513163"/>
              <a:gd name="connsiteX1" fmla="*/ 239282 w 239282"/>
              <a:gd name="connsiteY1" fmla="*/ 52116 h 3513163"/>
              <a:gd name="connsiteX2" fmla="*/ 239282 w 239282"/>
              <a:gd name="connsiteY2" fmla="*/ 3513163 h 3513163"/>
              <a:gd name="connsiteX3" fmla="*/ 0 w 239282"/>
              <a:gd name="connsiteY3" fmla="*/ 3513163 h 3513163"/>
              <a:gd name="connsiteX4" fmla="*/ 52116 w 239282"/>
              <a:gd name="connsiteY4" fmla="*/ 0 h 3513163"/>
              <a:gd name="connsiteX0" fmla="*/ 56854 w 244020"/>
              <a:gd name="connsiteY0" fmla="*/ 0 h 3598444"/>
              <a:gd name="connsiteX1" fmla="*/ 244020 w 244020"/>
              <a:gd name="connsiteY1" fmla="*/ 52116 h 3598444"/>
              <a:gd name="connsiteX2" fmla="*/ 244020 w 244020"/>
              <a:gd name="connsiteY2" fmla="*/ 3513163 h 3598444"/>
              <a:gd name="connsiteX3" fmla="*/ 0 w 244020"/>
              <a:gd name="connsiteY3" fmla="*/ 3598444 h 3598444"/>
              <a:gd name="connsiteX4" fmla="*/ 56854 w 244020"/>
              <a:gd name="connsiteY4" fmla="*/ 0 h 3598444"/>
              <a:gd name="connsiteX0" fmla="*/ 0 w 187166"/>
              <a:gd name="connsiteY0" fmla="*/ 0 h 3584231"/>
              <a:gd name="connsiteX1" fmla="*/ 187166 w 187166"/>
              <a:gd name="connsiteY1" fmla="*/ 52116 h 3584231"/>
              <a:gd name="connsiteX2" fmla="*/ 187166 w 187166"/>
              <a:gd name="connsiteY2" fmla="*/ 3513163 h 3584231"/>
              <a:gd name="connsiteX3" fmla="*/ 85281 w 187166"/>
              <a:gd name="connsiteY3" fmla="*/ 3584231 h 3584231"/>
              <a:gd name="connsiteX4" fmla="*/ 0 w 187166"/>
              <a:gd name="connsiteY4" fmla="*/ 0 h 3584231"/>
              <a:gd name="connsiteX0" fmla="*/ 0 w 120837"/>
              <a:gd name="connsiteY0" fmla="*/ 0 h 3565280"/>
              <a:gd name="connsiteX1" fmla="*/ 120837 w 120837"/>
              <a:gd name="connsiteY1" fmla="*/ 33165 h 3565280"/>
              <a:gd name="connsiteX2" fmla="*/ 120837 w 120837"/>
              <a:gd name="connsiteY2" fmla="*/ 3494212 h 3565280"/>
              <a:gd name="connsiteX3" fmla="*/ 18952 w 120837"/>
              <a:gd name="connsiteY3" fmla="*/ 3565280 h 3565280"/>
              <a:gd name="connsiteX4" fmla="*/ 0 w 120837"/>
              <a:gd name="connsiteY4" fmla="*/ 0 h 3565280"/>
              <a:gd name="connsiteX0" fmla="*/ 0 w 120837"/>
              <a:gd name="connsiteY0" fmla="*/ 0 h 3536853"/>
              <a:gd name="connsiteX1" fmla="*/ 120837 w 120837"/>
              <a:gd name="connsiteY1" fmla="*/ 33165 h 3536853"/>
              <a:gd name="connsiteX2" fmla="*/ 120837 w 120837"/>
              <a:gd name="connsiteY2" fmla="*/ 3494212 h 3536853"/>
              <a:gd name="connsiteX3" fmla="*/ 18952 w 120837"/>
              <a:gd name="connsiteY3" fmla="*/ 3536853 h 3536853"/>
              <a:gd name="connsiteX4" fmla="*/ 0 w 120837"/>
              <a:gd name="connsiteY4" fmla="*/ 0 h 353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37" h="3536853">
                <a:moveTo>
                  <a:pt x="0" y="0"/>
                </a:moveTo>
                <a:lnTo>
                  <a:pt x="120837" y="33165"/>
                </a:lnTo>
                <a:lnTo>
                  <a:pt x="120837" y="3494212"/>
                </a:lnTo>
                <a:lnTo>
                  <a:pt x="18952" y="3536853"/>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nvGrpSpPr>
          <p:cNvPr id="10" name="Ryhmä 9">
            <a:extLst>
              <a:ext uri="{FF2B5EF4-FFF2-40B4-BE49-F238E27FC236}">
                <a16:creationId xmlns:a16="http://schemas.microsoft.com/office/drawing/2014/main" id="{4E7076C9-6823-4D19-AC33-AF4B26F6147D}"/>
              </a:ext>
            </a:extLst>
          </p:cNvPr>
          <p:cNvGrpSpPr/>
          <p:nvPr/>
        </p:nvGrpSpPr>
        <p:grpSpPr>
          <a:xfrm>
            <a:off x="238203" y="2502745"/>
            <a:ext cx="5068358" cy="183280"/>
            <a:chOff x="3877667" y="1462473"/>
            <a:chExt cx="6757811" cy="244373"/>
          </a:xfrm>
        </p:grpSpPr>
        <p:sp>
          <p:nvSpPr>
            <p:cNvPr id="22" name="Suorakulmio 5">
              <a:extLst>
                <a:ext uri="{FF2B5EF4-FFF2-40B4-BE49-F238E27FC236}">
                  <a16:creationId xmlns:a16="http://schemas.microsoft.com/office/drawing/2014/main" id="{94538E8D-DEA5-4E62-A4D9-C4E9DB1AB3E6}"/>
                </a:ext>
              </a:extLst>
            </p:cNvPr>
            <p:cNvSpPr/>
            <p:nvPr/>
          </p:nvSpPr>
          <p:spPr>
            <a:xfrm rot="6096442">
              <a:off x="5245636" y="180154"/>
              <a:ext cx="158723" cy="2894661"/>
            </a:xfrm>
            <a:custGeom>
              <a:avLst/>
              <a:gdLst>
                <a:gd name="connsiteX0" fmla="*/ 0 w 239282"/>
                <a:gd name="connsiteY0" fmla="*/ 0 h 3461047"/>
                <a:gd name="connsiteX1" fmla="*/ 239282 w 239282"/>
                <a:gd name="connsiteY1" fmla="*/ 0 h 3461047"/>
                <a:gd name="connsiteX2" fmla="*/ 239282 w 239282"/>
                <a:gd name="connsiteY2" fmla="*/ 3461047 h 3461047"/>
                <a:gd name="connsiteX3" fmla="*/ 0 w 239282"/>
                <a:gd name="connsiteY3" fmla="*/ 3461047 h 3461047"/>
                <a:gd name="connsiteX4" fmla="*/ 0 w 239282"/>
                <a:gd name="connsiteY4" fmla="*/ 0 h 3461047"/>
                <a:gd name="connsiteX0" fmla="*/ 52116 w 239282"/>
                <a:gd name="connsiteY0" fmla="*/ 0 h 3513163"/>
                <a:gd name="connsiteX1" fmla="*/ 239282 w 239282"/>
                <a:gd name="connsiteY1" fmla="*/ 52116 h 3513163"/>
                <a:gd name="connsiteX2" fmla="*/ 239282 w 239282"/>
                <a:gd name="connsiteY2" fmla="*/ 3513163 h 3513163"/>
                <a:gd name="connsiteX3" fmla="*/ 0 w 239282"/>
                <a:gd name="connsiteY3" fmla="*/ 3513163 h 3513163"/>
                <a:gd name="connsiteX4" fmla="*/ 52116 w 239282"/>
                <a:gd name="connsiteY4" fmla="*/ 0 h 3513163"/>
                <a:gd name="connsiteX0" fmla="*/ 56854 w 244020"/>
                <a:gd name="connsiteY0" fmla="*/ 0 h 3598444"/>
                <a:gd name="connsiteX1" fmla="*/ 244020 w 244020"/>
                <a:gd name="connsiteY1" fmla="*/ 52116 h 3598444"/>
                <a:gd name="connsiteX2" fmla="*/ 244020 w 244020"/>
                <a:gd name="connsiteY2" fmla="*/ 3513163 h 3598444"/>
                <a:gd name="connsiteX3" fmla="*/ 0 w 244020"/>
                <a:gd name="connsiteY3" fmla="*/ 3598444 h 3598444"/>
                <a:gd name="connsiteX4" fmla="*/ 56854 w 244020"/>
                <a:gd name="connsiteY4" fmla="*/ 0 h 3598444"/>
                <a:gd name="connsiteX0" fmla="*/ 0 w 187166"/>
                <a:gd name="connsiteY0" fmla="*/ 0 h 3584231"/>
                <a:gd name="connsiteX1" fmla="*/ 187166 w 187166"/>
                <a:gd name="connsiteY1" fmla="*/ 52116 h 3584231"/>
                <a:gd name="connsiteX2" fmla="*/ 187166 w 187166"/>
                <a:gd name="connsiteY2" fmla="*/ 3513163 h 3584231"/>
                <a:gd name="connsiteX3" fmla="*/ 85281 w 187166"/>
                <a:gd name="connsiteY3" fmla="*/ 3584231 h 3584231"/>
                <a:gd name="connsiteX4" fmla="*/ 0 w 187166"/>
                <a:gd name="connsiteY4" fmla="*/ 0 h 3584231"/>
                <a:gd name="connsiteX0" fmla="*/ 0 w 120837"/>
                <a:gd name="connsiteY0" fmla="*/ 0 h 3565280"/>
                <a:gd name="connsiteX1" fmla="*/ 120837 w 120837"/>
                <a:gd name="connsiteY1" fmla="*/ 33165 h 3565280"/>
                <a:gd name="connsiteX2" fmla="*/ 120837 w 120837"/>
                <a:gd name="connsiteY2" fmla="*/ 3494212 h 3565280"/>
                <a:gd name="connsiteX3" fmla="*/ 18952 w 120837"/>
                <a:gd name="connsiteY3" fmla="*/ 3565280 h 3565280"/>
                <a:gd name="connsiteX4" fmla="*/ 0 w 120837"/>
                <a:gd name="connsiteY4" fmla="*/ 0 h 3565280"/>
                <a:gd name="connsiteX0" fmla="*/ 0 w 120837"/>
                <a:gd name="connsiteY0" fmla="*/ 0 h 3536853"/>
                <a:gd name="connsiteX1" fmla="*/ 120837 w 120837"/>
                <a:gd name="connsiteY1" fmla="*/ 33165 h 3536853"/>
                <a:gd name="connsiteX2" fmla="*/ 120837 w 120837"/>
                <a:gd name="connsiteY2" fmla="*/ 3494212 h 3536853"/>
                <a:gd name="connsiteX3" fmla="*/ 18952 w 120837"/>
                <a:gd name="connsiteY3" fmla="*/ 3536853 h 3536853"/>
                <a:gd name="connsiteX4" fmla="*/ 0 w 120837"/>
                <a:gd name="connsiteY4" fmla="*/ 0 h 3536853"/>
                <a:gd name="connsiteX0" fmla="*/ 25375 w 146212"/>
                <a:gd name="connsiteY0" fmla="*/ 0 h 3548902"/>
                <a:gd name="connsiteX1" fmla="*/ 146212 w 146212"/>
                <a:gd name="connsiteY1" fmla="*/ 33165 h 3548902"/>
                <a:gd name="connsiteX2" fmla="*/ 146212 w 146212"/>
                <a:gd name="connsiteY2" fmla="*/ 3494212 h 3548902"/>
                <a:gd name="connsiteX3" fmla="*/ 0 w 146212"/>
                <a:gd name="connsiteY3" fmla="*/ 3548902 h 3548902"/>
                <a:gd name="connsiteX4" fmla="*/ 25375 w 146212"/>
                <a:gd name="connsiteY4" fmla="*/ 0 h 3548902"/>
                <a:gd name="connsiteX0" fmla="*/ 25375 w 146212"/>
                <a:gd name="connsiteY0" fmla="*/ 0 h 3548902"/>
                <a:gd name="connsiteX1" fmla="*/ 146212 w 146212"/>
                <a:gd name="connsiteY1" fmla="*/ 33165 h 3548902"/>
                <a:gd name="connsiteX2" fmla="*/ 97775 w 146212"/>
                <a:gd name="connsiteY2" fmla="*/ 3502677 h 3548902"/>
                <a:gd name="connsiteX3" fmla="*/ 0 w 146212"/>
                <a:gd name="connsiteY3" fmla="*/ 3548902 h 3548902"/>
                <a:gd name="connsiteX4" fmla="*/ 25375 w 146212"/>
                <a:gd name="connsiteY4" fmla="*/ 0 h 3548902"/>
                <a:gd name="connsiteX0" fmla="*/ 25375 w 177324"/>
                <a:gd name="connsiteY0" fmla="*/ 41129 h 3590031"/>
                <a:gd name="connsiteX1" fmla="*/ 177324 w 177324"/>
                <a:gd name="connsiteY1" fmla="*/ 0 h 3590031"/>
                <a:gd name="connsiteX2" fmla="*/ 97775 w 177324"/>
                <a:gd name="connsiteY2" fmla="*/ 3543806 h 3590031"/>
                <a:gd name="connsiteX3" fmla="*/ 0 w 177324"/>
                <a:gd name="connsiteY3" fmla="*/ 3590031 h 3590031"/>
                <a:gd name="connsiteX4" fmla="*/ 25375 w 177324"/>
                <a:gd name="connsiteY4" fmla="*/ 41129 h 3590031"/>
                <a:gd name="connsiteX0" fmla="*/ 91562 w 177324"/>
                <a:gd name="connsiteY0" fmla="*/ 32544 h 3590031"/>
                <a:gd name="connsiteX1" fmla="*/ 177324 w 177324"/>
                <a:gd name="connsiteY1" fmla="*/ 0 h 3590031"/>
                <a:gd name="connsiteX2" fmla="*/ 97775 w 177324"/>
                <a:gd name="connsiteY2" fmla="*/ 3543806 h 3590031"/>
                <a:gd name="connsiteX3" fmla="*/ 0 w 177324"/>
                <a:gd name="connsiteY3" fmla="*/ 3590031 h 3590031"/>
                <a:gd name="connsiteX4" fmla="*/ 91562 w 177324"/>
                <a:gd name="connsiteY4" fmla="*/ 32544 h 3590031"/>
                <a:gd name="connsiteX0" fmla="*/ 91562 w 148037"/>
                <a:gd name="connsiteY0" fmla="*/ 15177 h 3572664"/>
                <a:gd name="connsiteX1" fmla="*/ 148037 w 148037"/>
                <a:gd name="connsiteY1" fmla="*/ 0 h 3572664"/>
                <a:gd name="connsiteX2" fmla="*/ 97775 w 148037"/>
                <a:gd name="connsiteY2" fmla="*/ 3526439 h 3572664"/>
                <a:gd name="connsiteX3" fmla="*/ 0 w 148037"/>
                <a:gd name="connsiteY3" fmla="*/ 3572664 h 3572664"/>
                <a:gd name="connsiteX4" fmla="*/ 91562 w 148037"/>
                <a:gd name="connsiteY4" fmla="*/ 15177 h 3572664"/>
                <a:gd name="connsiteX0" fmla="*/ 73811 w 148037"/>
                <a:gd name="connsiteY0" fmla="*/ 15300 h 3572664"/>
                <a:gd name="connsiteX1" fmla="*/ 148037 w 148037"/>
                <a:gd name="connsiteY1" fmla="*/ 0 h 3572664"/>
                <a:gd name="connsiteX2" fmla="*/ 97775 w 148037"/>
                <a:gd name="connsiteY2" fmla="*/ 3526439 h 3572664"/>
                <a:gd name="connsiteX3" fmla="*/ 0 w 148037"/>
                <a:gd name="connsiteY3" fmla="*/ 3572664 h 3572664"/>
                <a:gd name="connsiteX4" fmla="*/ 73811 w 148037"/>
                <a:gd name="connsiteY4" fmla="*/ 15300 h 3572664"/>
                <a:gd name="connsiteX0" fmla="*/ 62181 w 148037"/>
                <a:gd name="connsiteY0" fmla="*/ 9057 h 3572664"/>
                <a:gd name="connsiteX1" fmla="*/ 148037 w 148037"/>
                <a:gd name="connsiteY1" fmla="*/ 0 h 3572664"/>
                <a:gd name="connsiteX2" fmla="*/ 97775 w 148037"/>
                <a:gd name="connsiteY2" fmla="*/ 3526439 h 3572664"/>
                <a:gd name="connsiteX3" fmla="*/ 0 w 148037"/>
                <a:gd name="connsiteY3" fmla="*/ 3572664 h 3572664"/>
                <a:gd name="connsiteX4" fmla="*/ 62181 w 148037"/>
                <a:gd name="connsiteY4" fmla="*/ 9057 h 357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37" h="3572664">
                  <a:moveTo>
                    <a:pt x="62181" y="9057"/>
                  </a:moveTo>
                  <a:lnTo>
                    <a:pt x="148037" y="0"/>
                  </a:lnTo>
                  <a:lnTo>
                    <a:pt x="97775" y="3526439"/>
                  </a:lnTo>
                  <a:lnTo>
                    <a:pt x="0" y="3572664"/>
                  </a:lnTo>
                  <a:lnTo>
                    <a:pt x="62181" y="9057"/>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23" name="Suorakulmio 5">
              <a:extLst>
                <a:ext uri="{FF2B5EF4-FFF2-40B4-BE49-F238E27FC236}">
                  <a16:creationId xmlns:a16="http://schemas.microsoft.com/office/drawing/2014/main" id="{11772D8E-A943-4D71-BD0F-EF54D6A263A0}"/>
                </a:ext>
              </a:extLst>
            </p:cNvPr>
            <p:cNvSpPr/>
            <p:nvPr/>
          </p:nvSpPr>
          <p:spPr>
            <a:xfrm rot="4596433">
              <a:off x="8584243" y="-459442"/>
              <a:ext cx="129319" cy="3973150"/>
            </a:xfrm>
            <a:custGeom>
              <a:avLst/>
              <a:gdLst>
                <a:gd name="connsiteX0" fmla="*/ 0 w 239282"/>
                <a:gd name="connsiteY0" fmla="*/ 0 h 3461047"/>
                <a:gd name="connsiteX1" fmla="*/ 239282 w 239282"/>
                <a:gd name="connsiteY1" fmla="*/ 0 h 3461047"/>
                <a:gd name="connsiteX2" fmla="*/ 239282 w 239282"/>
                <a:gd name="connsiteY2" fmla="*/ 3461047 h 3461047"/>
                <a:gd name="connsiteX3" fmla="*/ 0 w 239282"/>
                <a:gd name="connsiteY3" fmla="*/ 3461047 h 3461047"/>
                <a:gd name="connsiteX4" fmla="*/ 0 w 239282"/>
                <a:gd name="connsiteY4" fmla="*/ 0 h 3461047"/>
                <a:gd name="connsiteX0" fmla="*/ 52116 w 239282"/>
                <a:gd name="connsiteY0" fmla="*/ 0 h 3513163"/>
                <a:gd name="connsiteX1" fmla="*/ 239282 w 239282"/>
                <a:gd name="connsiteY1" fmla="*/ 52116 h 3513163"/>
                <a:gd name="connsiteX2" fmla="*/ 239282 w 239282"/>
                <a:gd name="connsiteY2" fmla="*/ 3513163 h 3513163"/>
                <a:gd name="connsiteX3" fmla="*/ 0 w 239282"/>
                <a:gd name="connsiteY3" fmla="*/ 3513163 h 3513163"/>
                <a:gd name="connsiteX4" fmla="*/ 52116 w 239282"/>
                <a:gd name="connsiteY4" fmla="*/ 0 h 3513163"/>
                <a:gd name="connsiteX0" fmla="*/ 56854 w 244020"/>
                <a:gd name="connsiteY0" fmla="*/ 0 h 3598444"/>
                <a:gd name="connsiteX1" fmla="*/ 244020 w 244020"/>
                <a:gd name="connsiteY1" fmla="*/ 52116 h 3598444"/>
                <a:gd name="connsiteX2" fmla="*/ 244020 w 244020"/>
                <a:gd name="connsiteY2" fmla="*/ 3513163 h 3598444"/>
                <a:gd name="connsiteX3" fmla="*/ 0 w 244020"/>
                <a:gd name="connsiteY3" fmla="*/ 3598444 h 3598444"/>
                <a:gd name="connsiteX4" fmla="*/ 56854 w 244020"/>
                <a:gd name="connsiteY4" fmla="*/ 0 h 3598444"/>
                <a:gd name="connsiteX0" fmla="*/ 0 w 187166"/>
                <a:gd name="connsiteY0" fmla="*/ 0 h 3584231"/>
                <a:gd name="connsiteX1" fmla="*/ 187166 w 187166"/>
                <a:gd name="connsiteY1" fmla="*/ 52116 h 3584231"/>
                <a:gd name="connsiteX2" fmla="*/ 187166 w 187166"/>
                <a:gd name="connsiteY2" fmla="*/ 3513163 h 3584231"/>
                <a:gd name="connsiteX3" fmla="*/ 85281 w 187166"/>
                <a:gd name="connsiteY3" fmla="*/ 3584231 h 3584231"/>
                <a:gd name="connsiteX4" fmla="*/ 0 w 187166"/>
                <a:gd name="connsiteY4" fmla="*/ 0 h 3584231"/>
                <a:gd name="connsiteX0" fmla="*/ 0 w 120837"/>
                <a:gd name="connsiteY0" fmla="*/ 0 h 3565280"/>
                <a:gd name="connsiteX1" fmla="*/ 120837 w 120837"/>
                <a:gd name="connsiteY1" fmla="*/ 33165 h 3565280"/>
                <a:gd name="connsiteX2" fmla="*/ 120837 w 120837"/>
                <a:gd name="connsiteY2" fmla="*/ 3494212 h 3565280"/>
                <a:gd name="connsiteX3" fmla="*/ 18952 w 120837"/>
                <a:gd name="connsiteY3" fmla="*/ 3565280 h 3565280"/>
                <a:gd name="connsiteX4" fmla="*/ 0 w 120837"/>
                <a:gd name="connsiteY4" fmla="*/ 0 h 3565280"/>
                <a:gd name="connsiteX0" fmla="*/ 0 w 120837"/>
                <a:gd name="connsiteY0" fmla="*/ 0 h 3536853"/>
                <a:gd name="connsiteX1" fmla="*/ 120837 w 120837"/>
                <a:gd name="connsiteY1" fmla="*/ 33165 h 3536853"/>
                <a:gd name="connsiteX2" fmla="*/ 120837 w 120837"/>
                <a:gd name="connsiteY2" fmla="*/ 3494212 h 3536853"/>
                <a:gd name="connsiteX3" fmla="*/ 18952 w 120837"/>
                <a:gd name="connsiteY3" fmla="*/ 3536853 h 3536853"/>
                <a:gd name="connsiteX4" fmla="*/ 0 w 120837"/>
                <a:gd name="connsiteY4" fmla="*/ 0 h 3536853"/>
                <a:gd name="connsiteX0" fmla="*/ 0 w 120837"/>
                <a:gd name="connsiteY0" fmla="*/ 0 h 3604422"/>
                <a:gd name="connsiteX1" fmla="*/ 120837 w 120837"/>
                <a:gd name="connsiteY1" fmla="*/ 33165 h 3604422"/>
                <a:gd name="connsiteX2" fmla="*/ 120837 w 120837"/>
                <a:gd name="connsiteY2" fmla="*/ 3494212 h 3604422"/>
                <a:gd name="connsiteX3" fmla="*/ 9762 w 120837"/>
                <a:gd name="connsiteY3" fmla="*/ 3604422 h 3604422"/>
                <a:gd name="connsiteX4" fmla="*/ 0 w 120837"/>
                <a:gd name="connsiteY4" fmla="*/ 0 h 3604422"/>
                <a:gd name="connsiteX0" fmla="*/ 0 w 120837"/>
                <a:gd name="connsiteY0" fmla="*/ 0 h 3631866"/>
                <a:gd name="connsiteX1" fmla="*/ 120837 w 120837"/>
                <a:gd name="connsiteY1" fmla="*/ 33165 h 3631866"/>
                <a:gd name="connsiteX2" fmla="*/ 98335 w 120837"/>
                <a:gd name="connsiteY2" fmla="*/ 3631866 h 3631866"/>
                <a:gd name="connsiteX3" fmla="*/ 9762 w 120837"/>
                <a:gd name="connsiteY3" fmla="*/ 3604422 h 3631866"/>
                <a:gd name="connsiteX4" fmla="*/ 0 w 120837"/>
                <a:gd name="connsiteY4" fmla="*/ 0 h 3631866"/>
                <a:gd name="connsiteX0" fmla="*/ 0 w 102456"/>
                <a:gd name="connsiteY0" fmla="*/ 0 h 3631866"/>
                <a:gd name="connsiteX1" fmla="*/ 102456 w 102456"/>
                <a:gd name="connsiteY1" fmla="*/ 21851 h 3631866"/>
                <a:gd name="connsiteX2" fmla="*/ 98335 w 102456"/>
                <a:gd name="connsiteY2" fmla="*/ 3631866 h 3631866"/>
                <a:gd name="connsiteX3" fmla="*/ 9762 w 102456"/>
                <a:gd name="connsiteY3" fmla="*/ 3604422 h 3631866"/>
                <a:gd name="connsiteX4" fmla="*/ 0 w 102456"/>
                <a:gd name="connsiteY4" fmla="*/ 0 h 3631866"/>
                <a:gd name="connsiteX0" fmla="*/ 0 w 128284"/>
                <a:gd name="connsiteY0" fmla="*/ 0 h 3631866"/>
                <a:gd name="connsiteX1" fmla="*/ 128284 w 128284"/>
                <a:gd name="connsiteY1" fmla="*/ 31438 h 3631866"/>
                <a:gd name="connsiteX2" fmla="*/ 98335 w 128284"/>
                <a:gd name="connsiteY2" fmla="*/ 3631866 h 3631866"/>
                <a:gd name="connsiteX3" fmla="*/ 9762 w 128284"/>
                <a:gd name="connsiteY3" fmla="*/ 3604422 h 3631866"/>
                <a:gd name="connsiteX4" fmla="*/ 0 w 128284"/>
                <a:gd name="connsiteY4" fmla="*/ 0 h 3631866"/>
                <a:gd name="connsiteX0" fmla="*/ 48550 w 118522"/>
                <a:gd name="connsiteY0" fmla="*/ 0 h 3611124"/>
                <a:gd name="connsiteX1" fmla="*/ 118522 w 118522"/>
                <a:gd name="connsiteY1" fmla="*/ 10696 h 3611124"/>
                <a:gd name="connsiteX2" fmla="*/ 88573 w 118522"/>
                <a:gd name="connsiteY2" fmla="*/ 3611124 h 3611124"/>
                <a:gd name="connsiteX3" fmla="*/ 0 w 118522"/>
                <a:gd name="connsiteY3" fmla="*/ 3583680 h 3611124"/>
                <a:gd name="connsiteX4" fmla="*/ 48550 w 118522"/>
                <a:gd name="connsiteY4" fmla="*/ 0 h 361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22" h="3611124">
                  <a:moveTo>
                    <a:pt x="48550" y="0"/>
                  </a:moveTo>
                  <a:lnTo>
                    <a:pt x="118522" y="10696"/>
                  </a:lnTo>
                  <a:cubicBezTo>
                    <a:pt x="117148" y="1214034"/>
                    <a:pt x="89947" y="2407786"/>
                    <a:pt x="88573" y="3611124"/>
                  </a:cubicBezTo>
                  <a:lnTo>
                    <a:pt x="0" y="3583680"/>
                  </a:lnTo>
                  <a:lnTo>
                    <a:pt x="4855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sp>
        <p:nvSpPr>
          <p:cNvPr id="19" name="Title 1">
            <a:extLst>
              <a:ext uri="{FF2B5EF4-FFF2-40B4-BE49-F238E27FC236}">
                <a16:creationId xmlns:a16="http://schemas.microsoft.com/office/drawing/2014/main" id="{8E14FBE7-0BB9-48B6-B08F-412D2DD4A421}"/>
              </a:ext>
            </a:extLst>
          </p:cNvPr>
          <p:cNvSpPr txBox="1">
            <a:spLocks/>
          </p:cNvSpPr>
          <p:nvPr/>
        </p:nvSpPr>
        <p:spPr>
          <a:xfrm>
            <a:off x="457200" y="476250"/>
            <a:ext cx="8229600" cy="588963"/>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i-FI"/>
              <a:t>Kosteuseristys ja teippaustyöt</a:t>
            </a:r>
          </a:p>
        </p:txBody>
      </p:sp>
      <p:sp>
        <p:nvSpPr>
          <p:cNvPr id="28" name="Content Placeholder 2">
            <a:extLst>
              <a:ext uri="{FF2B5EF4-FFF2-40B4-BE49-F238E27FC236}">
                <a16:creationId xmlns:a16="http://schemas.microsoft.com/office/drawing/2014/main" id="{A158DB7A-E3AD-4C86-9440-0FF15C8DE806}"/>
              </a:ext>
            </a:extLst>
          </p:cNvPr>
          <p:cNvSpPr txBox="1">
            <a:spLocks/>
          </p:cNvSpPr>
          <p:nvPr/>
        </p:nvSpPr>
        <p:spPr>
          <a:xfrm>
            <a:off x="5440680" y="1150824"/>
            <a:ext cx="3511296" cy="4765343"/>
          </a:xfrm>
          <a:prstGeom prst="rect">
            <a:avLst/>
          </a:prstGeom>
        </p:spPr>
        <p:txBody>
          <a:bodyPr>
            <a:normAutofit fontScale="92500" lnSpcReduction="1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a:t>Alusta puhdistetaan mahdollisesta pölystä tai liasta.</a:t>
            </a:r>
          </a:p>
          <a:p>
            <a:r>
              <a:rPr lang="fi-FI"/>
              <a:t>Höyrynsulkukalvot limitetään </a:t>
            </a:r>
            <a:r>
              <a:rPr lang="fi-FI">
                <a:solidFill>
                  <a:schemeClr val="accent4">
                    <a:lumMod val="50000"/>
                  </a:schemeClr>
                </a:solidFill>
              </a:rPr>
              <a:t>reilusti.</a:t>
            </a:r>
          </a:p>
          <a:p>
            <a:r>
              <a:rPr lang="fi-FI"/>
              <a:t>Saumat teipataan.</a:t>
            </a:r>
          </a:p>
          <a:p>
            <a:r>
              <a:rPr lang="fi-FI"/>
              <a:t>Tarvittaessa tehdään </a:t>
            </a:r>
            <a:br>
              <a:rPr lang="fi-FI"/>
            </a:br>
            <a:r>
              <a:rPr lang="fi-FI"/>
              <a:t>puristusliitos rimalla.</a:t>
            </a:r>
          </a:p>
          <a:p>
            <a:r>
              <a:rPr lang="fi-FI"/>
              <a:t>Muoveja ei asenneta liian kireälle.</a:t>
            </a:r>
          </a:p>
          <a:p>
            <a:r>
              <a:rPr lang="fi-FI"/>
              <a:t>Läpiviennit tehdään </a:t>
            </a:r>
            <a:br>
              <a:rPr lang="fi-FI"/>
            </a:br>
            <a:r>
              <a:rPr lang="fi-FI"/>
              <a:t>kauluksien avulla.</a:t>
            </a:r>
          </a:p>
          <a:p>
            <a:endParaRPr lang="fi-FI"/>
          </a:p>
          <a:p>
            <a:endParaRPr lang="fi-FI"/>
          </a:p>
        </p:txBody>
      </p:sp>
    </p:spTree>
    <p:extLst>
      <p:ext uri="{BB962C8B-B14F-4D97-AF65-F5344CB8AC3E}">
        <p14:creationId xmlns:p14="http://schemas.microsoft.com/office/powerpoint/2010/main" val="17969369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childTnLst>
                                </p:cTn>
                              </p:par>
                              <p:par>
                                <p:cTn id="12" presetID="22" presetClass="entr" presetSubtype="2"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1" presetClass="entr" presetSubtype="0" fill="hold" nodeType="withEffect">
                                  <p:stCondLst>
                                    <p:cond delay="0"/>
                                  </p:stCondLst>
                                  <p:childTnLst>
                                    <p:set>
                                      <p:cBhvr>
                                        <p:cTn id="21"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a:extLst>
              <a:ext uri="{FF2B5EF4-FFF2-40B4-BE49-F238E27FC236}">
                <a16:creationId xmlns:a16="http://schemas.microsoft.com/office/drawing/2014/main" id="{4BC88A27-42F7-4678-AA45-29A92ECF54A3}"/>
              </a:ext>
            </a:extLst>
          </p:cNvPr>
          <p:cNvSpPr>
            <a:spLocks noGrp="1"/>
          </p:cNvSpPr>
          <p:nvPr>
            <p:ph type="title"/>
          </p:nvPr>
        </p:nvSpPr>
        <p:spPr/>
        <p:txBody>
          <a:bodyPr/>
          <a:lstStyle/>
          <a:p>
            <a:r>
              <a:rPr lang="fi-FI"/>
              <a:t>Älykäs ilmansulku</a:t>
            </a:r>
          </a:p>
        </p:txBody>
      </p:sp>
      <p:sp>
        <p:nvSpPr>
          <p:cNvPr id="3" name="Sisällön paikkamerkki 2">
            <a:extLst>
              <a:ext uri="{FF2B5EF4-FFF2-40B4-BE49-F238E27FC236}">
                <a16:creationId xmlns:a16="http://schemas.microsoft.com/office/drawing/2014/main" id="{BAB14512-C0A2-4992-93A4-8AF34F0EC27C}"/>
              </a:ext>
            </a:extLst>
          </p:cNvPr>
          <p:cNvSpPr>
            <a:spLocks noGrp="1"/>
          </p:cNvSpPr>
          <p:nvPr>
            <p:ph sz="half" idx="2"/>
          </p:nvPr>
        </p:nvSpPr>
        <p:spPr>
          <a:xfrm>
            <a:off x="3492230" y="1484785"/>
            <a:ext cx="5194570" cy="4608512"/>
          </a:xfrm>
        </p:spPr>
        <p:txBody>
          <a:bodyPr/>
          <a:lstStyle/>
          <a:p>
            <a:r>
              <a:rPr lang="fi-FI"/>
              <a:t>Vesihöyrynläpäisevyys muuttuu vuodenajan mukaan.</a:t>
            </a:r>
          </a:p>
          <a:p>
            <a:r>
              <a:rPr lang="fi-FI"/>
              <a:t>Kesällä kosteus voi </a:t>
            </a:r>
            <a:br>
              <a:rPr lang="fi-FI"/>
            </a:br>
            <a:r>
              <a:rPr lang="fi-FI"/>
              <a:t>siirtyä eri suuntiin.</a:t>
            </a:r>
          </a:p>
          <a:p>
            <a:r>
              <a:rPr lang="fi-FI"/>
              <a:t>Talvella kostea ilma ei </a:t>
            </a:r>
            <a:br>
              <a:rPr lang="fi-FI"/>
            </a:br>
            <a:r>
              <a:rPr lang="fi-FI"/>
              <a:t>voi siirtyä kalvon läpi.</a:t>
            </a:r>
          </a:p>
        </p:txBody>
      </p:sp>
      <p:grpSp>
        <p:nvGrpSpPr>
          <p:cNvPr id="80" name="Ryhmä 79">
            <a:extLst>
              <a:ext uri="{FF2B5EF4-FFF2-40B4-BE49-F238E27FC236}">
                <a16:creationId xmlns:a16="http://schemas.microsoft.com/office/drawing/2014/main" id="{F6949352-B3FB-4AB7-BA23-633F5620EF52}"/>
              </a:ext>
            </a:extLst>
          </p:cNvPr>
          <p:cNvGrpSpPr>
            <a:grpSpLocks noChangeAspect="1"/>
          </p:cNvGrpSpPr>
          <p:nvPr/>
        </p:nvGrpSpPr>
        <p:grpSpPr>
          <a:xfrm>
            <a:off x="389106" y="3832698"/>
            <a:ext cx="2597285" cy="2171698"/>
            <a:chOff x="-59982" y="3709583"/>
            <a:chExt cx="4103987" cy="3077991"/>
          </a:xfrm>
        </p:grpSpPr>
        <p:sp>
          <p:nvSpPr>
            <p:cNvPr id="5" name="Suorakulmio: Pyöristetyt kulmat 4">
              <a:extLst>
                <a:ext uri="{FF2B5EF4-FFF2-40B4-BE49-F238E27FC236}">
                  <a16:creationId xmlns:a16="http://schemas.microsoft.com/office/drawing/2014/main" id="{0429CC68-ED45-458E-9324-9086B135CEA3}"/>
                </a:ext>
              </a:extLst>
            </p:cNvPr>
            <p:cNvSpPr/>
            <p:nvPr/>
          </p:nvSpPr>
          <p:spPr>
            <a:xfrm>
              <a:off x="-59982" y="3709583"/>
              <a:ext cx="4103987" cy="3077991"/>
            </a:xfrm>
            <a:prstGeom prst="roundRect">
              <a:avLst/>
            </a:prstGeom>
            <a:gradFill>
              <a:gsLst>
                <a:gs pos="0">
                  <a:schemeClr val="accent2">
                    <a:lumMod val="20000"/>
                    <a:lumOff val="80000"/>
                  </a:schemeClr>
                </a:gs>
                <a:gs pos="100000">
                  <a:schemeClr val="accent1"/>
                </a:gs>
              </a:gsLst>
              <a:lin ang="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94EAA9A0-A14A-4426-B85B-D7F30453DFD4}"/>
                </a:ext>
              </a:extLst>
            </p:cNvPr>
            <p:cNvSpPr>
              <a:spLocks noChangeAspect="1"/>
            </p:cNvSpPr>
            <p:nvPr/>
          </p:nvSpPr>
          <p:spPr>
            <a:xfrm>
              <a:off x="2334011"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860BEFCE-3EC2-4A8D-A19D-092DD74F83F3}"/>
                </a:ext>
              </a:extLst>
            </p:cNvPr>
            <p:cNvSpPr>
              <a:spLocks noChangeAspect="1"/>
            </p:cNvSpPr>
            <p:nvPr/>
          </p:nvSpPr>
          <p:spPr>
            <a:xfrm>
              <a:off x="2334011" y="616499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C52A0CEE-8687-49A0-94D8-CE83D712DB70}"/>
                </a:ext>
              </a:extLst>
            </p:cNvPr>
            <p:cNvSpPr>
              <a:spLocks noChangeAspect="1"/>
            </p:cNvSpPr>
            <p:nvPr/>
          </p:nvSpPr>
          <p:spPr>
            <a:xfrm>
              <a:off x="2676010" y="445499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7CCC5889-A693-40E7-A8FD-26061BA1F1FA}"/>
                </a:ext>
              </a:extLst>
            </p:cNvPr>
            <p:cNvSpPr>
              <a:spLocks noChangeAspect="1"/>
            </p:cNvSpPr>
            <p:nvPr/>
          </p:nvSpPr>
          <p:spPr>
            <a:xfrm>
              <a:off x="3018009"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B1A35398-38FC-4C15-82D2-B5CD42FA2B71}"/>
                </a:ext>
              </a:extLst>
            </p:cNvPr>
            <p:cNvSpPr>
              <a:spLocks noChangeAspect="1"/>
            </p:cNvSpPr>
            <p:nvPr/>
          </p:nvSpPr>
          <p:spPr>
            <a:xfrm>
              <a:off x="3018009" y="582299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E00D0272-0B1C-43DE-BD8D-A3E61891EFA3}"/>
                </a:ext>
              </a:extLst>
            </p:cNvPr>
            <p:cNvSpPr>
              <a:spLocks noChangeAspect="1"/>
            </p:cNvSpPr>
            <p:nvPr/>
          </p:nvSpPr>
          <p:spPr>
            <a:xfrm>
              <a:off x="2334011" y="411299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a:extLst>
                <a:ext uri="{FF2B5EF4-FFF2-40B4-BE49-F238E27FC236}">
                  <a16:creationId xmlns:a16="http://schemas.microsoft.com/office/drawing/2014/main" id="{98394B19-4F3D-4ED6-98AF-9574CCD05E25}"/>
                </a:ext>
              </a:extLst>
            </p:cNvPr>
            <p:cNvSpPr>
              <a:spLocks noChangeAspect="1"/>
            </p:cNvSpPr>
            <p:nvPr/>
          </p:nvSpPr>
          <p:spPr>
            <a:xfrm>
              <a:off x="3018009" y="3770999"/>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Kuva 13">
              <a:extLst>
                <a:ext uri="{FF2B5EF4-FFF2-40B4-BE49-F238E27FC236}">
                  <a16:creationId xmlns:a16="http://schemas.microsoft.com/office/drawing/2014/main" id="{BBCEF2B5-F73E-4E2C-BF78-6A5205883D50}"/>
                </a:ext>
              </a:extLst>
            </p:cNvPr>
            <p:cNvPicPr>
              <a:picLocks noChangeAspect="1"/>
            </p:cNvPicPr>
            <p:nvPr/>
          </p:nvPicPr>
          <p:blipFill>
            <a:blip r:embed="rId3"/>
            <a:stretch>
              <a:fillRect/>
            </a:stretch>
          </p:blipFill>
          <p:spPr>
            <a:xfrm>
              <a:off x="1308014" y="4112998"/>
              <a:ext cx="1205485" cy="2393993"/>
            </a:xfrm>
            <a:prstGeom prst="rect">
              <a:avLst/>
            </a:prstGeom>
          </p:spPr>
        </p:pic>
        <p:sp>
          <p:nvSpPr>
            <p:cNvPr id="15" name="Ellipsi 14">
              <a:extLst>
                <a:ext uri="{FF2B5EF4-FFF2-40B4-BE49-F238E27FC236}">
                  <a16:creationId xmlns:a16="http://schemas.microsoft.com/office/drawing/2014/main" id="{2CBB7A36-22F2-48EC-B0E7-4CD03D90AB31}"/>
                </a:ext>
              </a:extLst>
            </p:cNvPr>
            <p:cNvSpPr>
              <a:spLocks noChangeAspect="1"/>
            </p:cNvSpPr>
            <p:nvPr/>
          </p:nvSpPr>
          <p:spPr>
            <a:xfrm>
              <a:off x="624016" y="479699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27624851-0312-4B28-8524-33C47CB5FCAA}"/>
                </a:ext>
              </a:extLst>
            </p:cNvPr>
            <p:cNvSpPr>
              <a:spLocks noChangeAspect="1"/>
            </p:cNvSpPr>
            <p:nvPr/>
          </p:nvSpPr>
          <p:spPr>
            <a:xfrm>
              <a:off x="624016" y="548099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Ellipsi 16">
              <a:extLst>
                <a:ext uri="{FF2B5EF4-FFF2-40B4-BE49-F238E27FC236}">
                  <a16:creationId xmlns:a16="http://schemas.microsoft.com/office/drawing/2014/main" id="{3F2262EA-1914-4726-9F4E-92122CE37DAD}"/>
                </a:ext>
              </a:extLst>
            </p:cNvPr>
            <p:cNvSpPr>
              <a:spLocks noChangeAspect="1"/>
            </p:cNvSpPr>
            <p:nvPr/>
          </p:nvSpPr>
          <p:spPr>
            <a:xfrm>
              <a:off x="966015"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77AF26A6-E0BF-458E-A07B-C2FE51A08D66}"/>
                </a:ext>
              </a:extLst>
            </p:cNvPr>
            <p:cNvSpPr>
              <a:spLocks noChangeAspect="1"/>
            </p:cNvSpPr>
            <p:nvPr/>
          </p:nvSpPr>
          <p:spPr>
            <a:xfrm>
              <a:off x="624016" y="582299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3D8168B8-34B7-4F6A-814F-A2A172B5498E}"/>
                </a:ext>
              </a:extLst>
            </p:cNvPr>
            <p:cNvSpPr>
              <a:spLocks noChangeAspect="1"/>
            </p:cNvSpPr>
            <p:nvPr/>
          </p:nvSpPr>
          <p:spPr>
            <a:xfrm>
              <a:off x="624016" y="650699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1F7C46BA-51F9-4CA8-8D33-1E68244307C0}"/>
                </a:ext>
              </a:extLst>
            </p:cNvPr>
            <p:cNvSpPr>
              <a:spLocks noChangeAspect="1"/>
            </p:cNvSpPr>
            <p:nvPr/>
          </p:nvSpPr>
          <p:spPr>
            <a:xfrm>
              <a:off x="966015" y="616499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Ellipsi 20">
              <a:extLst>
                <a:ext uri="{FF2B5EF4-FFF2-40B4-BE49-F238E27FC236}">
                  <a16:creationId xmlns:a16="http://schemas.microsoft.com/office/drawing/2014/main" id="{9E833836-EE98-4768-A6AF-5E0F4DE8A32E}"/>
                </a:ext>
              </a:extLst>
            </p:cNvPr>
            <p:cNvSpPr>
              <a:spLocks noChangeAspect="1"/>
            </p:cNvSpPr>
            <p:nvPr/>
          </p:nvSpPr>
          <p:spPr>
            <a:xfrm>
              <a:off x="1308014" y="479699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08F1037B-D997-4F85-A252-98A51992A6C1}"/>
                </a:ext>
              </a:extLst>
            </p:cNvPr>
            <p:cNvSpPr>
              <a:spLocks noChangeAspect="1"/>
            </p:cNvSpPr>
            <p:nvPr/>
          </p:nvSpPr>
          <p:spPr>
            <a:xfrm>
              <a:off x="1308014" y="548099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DE18EA7C-430B-43E0-BCBB-950F5C9E9550}"/>
                </a:ext>
              </a:extLst>
            </p:cNvPr>
            <p:cNvSpPr>
              <a:spLocks noChangeAspect="1"/>
            </p:cNvSpPr>
            <p:nvPr/>
          </p:nvSpPr>
          <p:spPr>
            <a:xfrm>
              <a:off x="1650013"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C615C9FE-08D9-45D4-B22C-64EE8FAE6F1C}"/>
                </a:ext>
              </a:extLst>
            </p:cNvPr>
            <p:cNvSpPr>
              <a:spLocks noChangeAspect="1"/>
            </p:cNvSpPr>
            <p:nvPr/>
          </p:nvSpPr>
          <p:spPr>
            <a:xfrm>
              <a:off x="1308014" y="582299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DAA783F6-0E75-468B-A3AF-ED6F5334DCFE}"/>
                </a:ext>
              </a:extLst>
            </p:cNvPr>
            <p:cNvSpPr>
              <a:spLocks noChangeAspect="1"/>
            </p:cNvSpPr>
            <p:nvPr/>
          </p:nvSpPr>
          <p:spPr>
            <a:xfrm>
              <a:off x="1308014" y="650699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5">
              <a:extLst>
                <a:ext uri="{FF2B5EF4-FFF2-40B4-BE49-F238E27FC236}">
                  <a16:creationId xmlns:a16="http://schemas.microsoft.com/office/drawing/2014/main" id="{6DAAC480-9799-41EE-B25B-DA8F7510833E}"/>
                </a:ext>
              </a:extLst>
            </p:cNvPr>
            <p:cNvSpPr>
              <a:spLocks noChangeAspect="1"/>
            </p:cNvSpPr>
            <p:nvPr/>
          </p:nvSpPr>
          <p:spPr>
            <a:xfrm>
              <a:off x="1650013" y="616499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95D1D27A-4FDB-482F-B3B7-66BB595B131F}"/>
                </a:ext>
              </a:extLst>
            </p:cNvPr>
            <p:cNvSpPr>
              <a:spLocks noChangeAspect="1"/>
            </p:cNvSpPr>
            <p:nvPr/>
          </p:nvSpPr>
          <p:spPr>
            <a:xfrm>
              <a:off x="624016" y="445499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62DDF83B-8FE1-44A1-BF8E-84871E195B03}"/>
                </a:ext>
              </a:extLst>
            </p:cNvPr>
            <p:cNvSpPr>
              <a:spLocks noChangeAspect="1"/>
            </p:cNvSpPr>
            <p:nvPr/>
          </p:nvSpPr>
          <p:spPr>
            <a:xfrm>
              <a:off x="966015" y="411299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7891B572-E77E-4D5D-975D-30D036398C87}"/>
                </a:ext>
              </a:extLst>
            </p:cNvPr>
            <p:cNvSpPr>
              <a:spLocks noChangeAspect="1"/>
            </p:cNvSpPr>
            <p:nvPr/>
          </p:nvSpPr>
          <p:spPr>
            <a:xfrm>
              <a:off x="1308014" y="445499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4282F066-9B3C-44EC-B96D-21C28A66E580}"/>
                </a:ext>
              </a:extLst>
            </p:cNvPr>
            <p:cNvSpPr>
              <a:spLocks noChangeAspect="1"/>
            </p:cNvSpPr>
            <p:nvPr/>
          </p:nvSpPr>
          <p:spPr>
            <a:xfrm>
              <a:off x="1650013" y="411299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Ellipsi 66">
              <a:extLst>
                <a:ext uri="{FF2B5EF4-FFF2-40B4-BE49-F238E27FC236}">
                  <a16:creationId xmlns:a16="http://schemas.microsoft.com/office/drawing/2014/main" id="{EED93337-C78A-45E6-9E20-2DC15A43AF51}"/>
                </a:ext>
              </a:extLst>
            </p:cNvPr>
            <p:cNvSpPr>
              <a:spLocks noChangeAspect="1"/>
            </p:cNvSpPr>
            <p:nvPr/>
          </p:nvSpPr>
          <p:spPr>
            <a:xfrm>
              <a:off x="3702007" y="445499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 name="Ellipsi 67">
              <a:extLst>
                <a:ext uri="{FF2B5EF4-FFF2-40B4-BE49-F238E27FC236}">
                  <a16:creationId xmlns:a16="http://schemas.microsoft.com/office/drawing/2014/main" id="{E9522BBF-2CCC-40E4-8B16-04961A925D1F}"/>
                </a:ext>
              </a:extLst>
            </p:cNvPr>
            <p:cNvSpPr>
              <a:spLocks noChangeAspect="1"/>
            </p:cNvSpPr>
            <p:nvPr/>
          </p:nvSpPr>
          <p:spPr>
            <a:xfrm>
              <a:off x="3702007"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Ellipsi 69">
              <a:extLst>
                <a:ext uri="{FF2B5EF4-FFF2-40B4-BE49-F238E27FC236}">
                  <a16:creationId xmlns:a16="http://schemas.microsoft.com/office/drawing/2014/main" id="{18E6B47F-1C90-4DA5-BEE5-1120B6DFBD03}"/>
                </a:ext>
              </a:extLst>
            </p:cNvPr>
            <p:cNvSpPr>
              <a:spLocks noChangeAspect="1"/>
            </p:cNvSpPr>
            <p:nvPr/>
          </p:nvSpPr>
          <p:spPr>
            <a:xfrm>
              <a:off x="3702007" y="616499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a:extLst>
                <a:ext uri="{FF2B5EF4-FFF2-40B4-BE49-F238E27FC236}">
                  <a16:creationId xmlns:a16="http://schemas.microsoft.com/office/drawing/2014/main" id="{9BDFC49B-85DF-4F43-A86A-E64888FAC030}"/>
                </a:ext>
              </a:extLst>
            </p:cNvPr>
            <p:cNvSpPr>
              <a:spLocks noChangeAspect="1"/>
            </p:cNvSpPr>
            <p:nvPr/>
          </p:nvSpPr>
          <p:spPr>
            <a:xfrm>
              <a:off x="282017" y="411299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Ellipsi 71">
              <a:extLst>
                <a:ext uri="{FF2B5EF4-FFF2-40B4-BE49-F238E27FC236}">
                  <a16:creationId xmlns:a16="http://schemas.microsoft.com/office/drawing/2014/main" id="{B3104971-7178-461B-8190-5DA8FE37C455}"/>
                </a:ext>
              </a:extLst>
            </p:cNvPr>
            <p:cNvSpPr>
              <a:spLocks noChangeAspect="1"/>
            </p:cNvSpPr>
            <p:nvPr/>
          </p:nvSpPr>
          <p:spPr>
            <a:xfrm>
              <a:off x="282017"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Ellipsi 72">
              <a:extLst>
                <a:ext uri="{FF2B5EF4-FFF2-40B4-BE49-F238E27FC236}">
                  <a16:creationId xmlns:a16="http://schemas.microsoft.com/office/drawing/2014/main" id="{D375CBDA-645F-40A4-9695-A943FE30ADD2}"/>
                </a:ext>
              </a:extLst>
            </p:cNvPr>
            <p:cNvSpPr>
              <a:spLocks noChangeAspect="1"/>
            </p:cNvSpPr>
            <p:nvPr/>
          </p:nvSpPr>
          <p:spPr>
            <a:xfrm>
              <a:off x="282017" y="479699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Ellipsi 73">
              <a:extLst>
                <a:ext uri="{FF2B5EF4-FFF2-40B4-BE49-F238E27FC236}">
                  <a16:creationId xmlns:a16="http://schemas.microsoft.com/office/drawing/2014/main" id="{0CD76621-A744-46DA-9BD0-D8DE8B008BBE}"/>
                </a:ext>
              </a:extLst>
            </p:cNvPr>
            <p:cNvSpPr>
              <a:spLocks noChangeAspect="1"/>
            </p:cNvSpPr>
            <p:nvPr/>
          </p:nvSpPr>
          <p:spPr>
            <a:xfrm>
              <a:off x="282017" y="582299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79" name="Ryhmä 78">
            <a:extLst>
              <a:ext uri="{FF2B5EF4-FFF2-40B4-BE49-F238E27FC236}">
                <a16:creationId xmlns:a16="http://schemas.microsoft.com/office/drawing/2014/main" id="{61F73514-0FFF-4444-B8C0-F272F6AE06F3}"/>
              </a:ext>
            </a:extLst>
          </p:cNvPr>
          <p:cNvGrpSpPr/>
          <p:nvPr/>
        </p:nvGrpSpPr>
        <p:grpSpPr>
          <a:xfrm>
            <a:off x="408562" y="1400783"/>
            <a:ext cx="2636196" cy="2037945"/>
            <a:chOff x="0" y="351009"/>
            <a:chExt cx="4044006" cy="3077991"/>
          </a:xfrm>
        </p:grpSpPr>
        <p:sp>
          <p:nvSpPr>
            <p:cNvPr id="13" name="Suorakulmio: Pyöristetyt kulmat 12">
              <a:extLst>
                <a:ext uri="{FF2B5EF4-FFF2-40B4-BE49-F238E27FC236}">
                  <a16:creationId xmlns:a16="http://schemas.microsoft.com/office/drawing/2014/main" id="{353BC626-7430-4D8A-BBD7-FD0335458DC5}"/>
                </a:ext>
              </a:extLst>
            </p:cNvPr>
            <p:cNvSpPr/>
            <p:nvPr/>
          </p:nvSpPr>
          <p:spPr>
            <a:xfrm>
              <a:off x="0" y="351009"/>
              <a:ext cx="4044006" cy="3077991"/>
            </a:xfrm>
            <a:prstGeom prst="roundRect">
              <a:avLst/>
            </a:prstGeom>
            <a:gradFill flip="none" rotWithShape="1">
              <a:gsLst>
                <a:gs pos="0">
                  <a:schemeClr val="accent2">
                    <a:lumMod val="20000"/>
                    <a:lumOff val="80000"/>
                  </a:schemeClr>
                </a:gs>
                <a:gs pos="100000">
                  <a:schemeClr val="accent2">
                    <a:lumMod val="60000"/>
                    <a:lumOff val="40000"/>
                  </a:schemeClr>
                </a:gs>
              </a:gsLst>
              <a:lin ang="6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4FE89FDE-408B-48B5-A33E-77105649AD06}"/>
                </a:ext>
              </a:extLst>
            </p:cNvPr>
            <p:cNvSpPr>
              <a:spLocks noChangeAspect="1"/>
            </p:cNvSpPr>
            <p:nvPr/>
          </p:nvSpPr>
          <p:spPr>
            <a:xfrm>
              <a:off x="624016"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Ellipsi 31">
              <a:extLst>
                <a:ext uri="{FF2B5EF4-FFF2-40B4-BE49-F238E27FC236}">
                  <a16:creationId xmlns:a16="http://schemas.microsoft.com/office/drawing/2014/main" id="{02811107-8F66-4436-B278-016E9ED3831A}"/>
                </a:ext>
              </a:extLst>
            </p:cNvPr>
            <p:cNvSpPr>
              <a:spLocks noChangeAspect="1"/>
            </p:cNvSpPr>
            <p:nvPr/>
          </p:nvSpPr>
          <p:spPr>
            <a:xfrm>
              <a:off x="624016" y="206100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a:extLst>
                <a:ext uri="{FF2B5EF4-FFF2-40B4-BE49-F238E27FC236}">
                  <a16:creationId xmlns:a16="http://schemas.microsoft.com/office/drawing/2014/main" id="{83FA6E35-8C81-4207-9DA4-813F7C2BA506}"/>
                </a:ext>
              </a:extLst>
            </p:cNvPr>
            <p:cNvSpPr>
              <a:spLocks noChangeAspect="1"/>
            </p:cNvSpPr>
            <p:nvPr/>
          </p:nvSpPr>
          <p:spPr>
            <a:xfrm>
              <a:off x="966015"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Ellipsi 33">
              <a:extLst>
                <a:ext uri="{FF2B5EF4-FFF2-40B4-BE49-F238E27FC236}">
                  <a16:creationId xmlns:a16="http://schemas.microsoft.com/office/drawing/2014/main" id="{F390F0E9-FF9E-4D67-9715-42631958CD0F}"/>
                </a:ext>
              </a:extLst>
            </p:cNvPr>
            <p:cNvSpPr>
              <a:spLocks noChangeAspect="1"/>
            </p:cNvSpPr>
            <p:nvPr/>
          </p:nvSpPr>
          <p:spPr>
            <a:xfrm>
              <a:off x="624016" y="240300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5F860659-0C02-4977-A757-59652ED0B44B}"/>
                </a:ext>
              </a:extLst>
            </p:cNvPr>
            <p:cNvSpPr>
              <a:spLocks noChangeAspect="1"/>
            </p:cNvSpPr>
            <p:nvPr/>
          </p:nvSpPr>
          <p:spPr>
            <a:xfrm>
              <a:off x="624016" y="308700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a:extLst>
                <a:ext uri="{FF2B5EF4-FFF2-40B4-BE49-F238E27FC236}">
                  <a16:creationId xmlns:a16="http://schemas.microsoft.com/office/drawing/2014/main" id="{E4B2CB4A-7849-4B90-86D1-967A0C7722D1}"/>
                </a:ext>
              </a:extLst>
            </p:cNvPr>
            <p:cNvSpPr>
              <a:spLocks noChangeAspect="1"/>
            </p:cNvSpPr>
            <p:nvPr/>
          </p:nvSpPr>
          <p:spPr>
            <a:xfrm>
              <a:off x="966015" y="274500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a:extLst>
                <a:ext uri="{FF2B5EF4-FFF2-40B4-BE49-F238E27FC236}">
                  <a16:creationId xmlns:a16="http://schemas.microsoft.com/office/drawing/2014/main" id="{9EFA941D-BF76-4D19-B02F-97B3E42E54C4}"/>
                </a:ext>
              </a:extLst>
            </p:cNvPr>
            <p:cNvSpPr>
              <a:spLocks noChangeAspect="1"/>
            </p:cNvSpPr>
            <p:nvPr/>
          </p:nvSpPr>
          <p:spPr>
            <a:xfrm>
              <a:off x="624016" y="103500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Ellipsi 37">
              <a:extLst>
                <a:ext uri="{FF2B5EF4-FFF2-40B4-BE49-F238E27FC236}">
                  <a16:creationId xmlns:a16="http://schemas.microsoft.com/office/drawing/2014/main" id="{9D21E114-21E5-4EA7-B215-C3F73AB18C9D}"/>
                </a:ext>
              </a:extLst>
            </p:cNvPr>
            <p:cNvSpPr>
              <a:spLocks noChangeAspect="1"/>
            </p:cNvSpPr>
            <p:nvPr/>
          </p:nvSpPr>
          <p:spPr>
            <a:xfrm>
              <a:off x="966015"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Ellipsi 38">
              <a:extLst>
                <a:ext uri="{FF2B5EF4-FFF2-40B4-BE49-F238E27FC236}">
                  <a16:creationId xmlns:a16="http://schemas.microsoft.com/office/drawing/2014/main" id="{187AD587-D0A5-44F6-8827-F2E07DEC3866}"/>
                </a:ext>
              </a:extLst>
            </p:cNvPr>
            <p:cNvSpPr>
              <a:spLocks noChangeAspect="1"/>
            </p:cNvSpPr>
            <p:nvPr/>
          </p:nvSpPr>
          <p:spPr>
            <a:xfrm>
              <a:off x="2424545"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Ellipsi 39">
              <a:extLst>
                <a:ext uri="{FF2B5EF4-FFF2-40B4-BE49-F238E27FC236}">
                  <a16:creationId xmlns:a16="http://schemas.microsoft.com/office/drawing/2014/main" id="{7EA65497-C827-4325-B365-DA5D013F26C4}"/>
                </a:ext>
              </a:extLst>
            </p:cNvPr>
            <p:cNvSpPr>
              <a:spLocks noChangeAspect="1"/>
            </p:cNvSpPr>
            <p:nvPr/>
          </p:nvSpPr>
          <p:spPr>
            <a:xfrm rot="893881">
              <a:off x="2252530" y="2348680"/>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Ellipsi 40">
              <a:extLst>
                <a:ext uri="{FF2B5EF4-FFF2-40B4-BE49-F238E27FC236}">
                  <a16:creationId xmlns:a16="http://schemas.microsoft.com/office/drawing/2014/main" id="{4C7A9D90-2B7F-4C94-AE65-E98037048E34}"/>
                </a:ext>
              </a:extLst>
            </p:cNvPr>
            <p:cNvSpPr>
              <a:spLocks noChangeAspect="1"/>
            </p:cNvSpPr>
            <p:nvPr/>
          </p:nvSpPr>
          <p:spPr>
            <a:xfrm>
              <a:off x="2334011" y="308700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Ellipsi 41">
              <a:extLst>
                <a:ext uri="{FF2B5EF4-FFF2-40B4-BE49-F238E27FC236}">
                  <a16:creationId xmlns:a16="http://schemas.microsoft.com/office/drawing/2014/main" id="{26A848E9-21A8-4EBC-AC62-F4FCC08AFC31}"/>
                </a:ext>
              </a:extLst>
            </p:cNvPr>
            <p:cNvSpPr>
              <a:spLocks noChangeAspect="1"/>
            </p:cNvSpPr>
            <p:nvPr/>
          </p:nvSpPr>
          <p:spPr>
            <a:xfrm>
              <a:off x="2676010"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Ellipsi 42">
              <a:extLst>
                <a:ext uri="{FF2B5EF4-FFF2-40B4-BE49-F238E27FC236}">
                  <a16:creationId xmlns:a16="http://schemas.microsoft.com/office/drawing/2014/main" id="{6BFC2942-2D3D-4D80-B926-9C85D92D76EF}"/>
                </a:ext>
              </a:extLst>
            </p:cNvPr>
            <p:cNvSpPr>
              <a:spLocks noChangeAspect="1"/>
            </p:cNvSpPr>
            <p:nvPr/>
          </p:nvSpPr>
          <p:spPr>
            <a:xfrm>
              <a:off x="2676010" y="274500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Ellipsi 43">
              <a:extLst>
                <a:ext uri="{FF2B5EF4-FFF2-40B4-BE49-F238E27FC236}">
                  <a16:creationId xmlns:a16="http://schemas.microsoft.com/office/drawing/2014/main" id="{0F896E1A-B28A-4BB4-AD03-DFCF9DA1D8CC}"/>
                </a:ext>
              </a:extLst>
            </p:cNvPr>
            <p:cNvSpPr>
              <a:spLocks noChangeAspect="1"/>
            </p:cNvSpPr>
            <p:nvPr/>
          </p:nvSpPr>
          <p:spPr>
            <a:xfrm>
              <a:off x="3108543"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Ellipsi 44">
              <a:extLst>
                <a:ext uri="{FF2B5EF4-FFF2-40B4-BE49-F238E27FC236}">
                  <a16:creationId xmlns:a16="http://schemas.microsoft.com/office/drawing/2014/main" id="{FBB4305B-FB4E-429C-A14C-FD8A6F2F163C}"/>
                </a:ext>
              </a:extLst>
            </p:cNvPr>
            <p:cNvSpPr>
              <a:spLocks noChangeAspect="1"/>
            </p:cNvSpPr>
            <p:nvPr/>
          </p:nvSpPr>
          <p:spPr>
            <a:xfrm>
              <a:off x="3360008"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Ellipsi 45">
              <a:extLst>
                <a:ext uri="{FF2B5EF4-FFF2-40B4-BE49-F238E27FC236}">
                  <a16:creationId xmlns:a16="http://schemas.microsoft.com/office/drawing/2014/main" id="{A5D6341A-3547-4B5A-9021-96B4F50AA038}"/>
                </a:ext>
              </a:extLst>
            </p:cNvPr>
            <p:cNvSpPr>
              <a:spLocks noChangeAspect="1"/>
            </p:cNvSpPr>
            <p:nvPr/>
          </p:nvSpPr>
          <p:spPr>
            <a:xfrm rot="893881">
              <a:off x="2936528" y="2348680"/>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Ellipsi 46">
              <a:extLst>
                <a:ext uri="{FF2B5EF4-FFF2-40B4-BE49-F238E27FC236}">
                  <a16:creationId xmlns:a16="http://schemas.microsoft.com/office/drawing/2014/main" id="{1B4E5DFD-C699-45AF-BB10-F6FAE3A54371}"/>
                </a:ext>
              </a:extLst>
            </p:cNvPr>
            <p:cNvSpPr>
              <a:spLocks noChangeAspect="1"/>
            </p:cNvSpPr>
            <p:nvPr/>
          </p:nvSpPr>
          <p:spPr>
            <a:xfrm>
              <a:off x="3018009" y="308700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Ellipsi 47">
              <a:extLst>
                <a:ext uri="{FF2B5EF4-FFF2-40B4-BE49-F238E27FC236}">
                  <a16:creationId xmlns:a16="http://schemas.microsoft.com/office/drawing/2014/main" id="{C1EFF9BE-A825-4016-AC57-433CF6A93758}"/>
                </a:ext>
              </a:extLst>
            </p:cNvPr>
            <p:cNvSpPr>
              <a:spLocks noChangeAspect="1"/>
            </p:cNvSpPr>
            <p:nvPr/>
          </p:nvSpPr>
          <p:spPr>
            <a:xfrm>
              <a:off x="3360008" y="274500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E4EC6C40-B4A0-48AF-B245-83FE23F8A213}"/>
                </a:ext>
              </a:extLst>
            </p:cNvPr>
            <p:cNvSpPr>
              <a:spLocks noChangeAspect="1"/>
            </p:cNvSpPr>
            <p:nvPr/>
          </p:nvSpPr>
          <p:spPr>
            <a:xfrm>
              <a:off x="2676010"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Ellipsi 49">
              <a:extLst>
                <a:ext uri="{FF2B5EF4-FFF2-40B4-BE49-F238E27FC236}">
                  <a16:creationId xmlns:a16="http://schemas.microsoft.com/office/drawing/2014/main" id="{54ABE49E-73BA-4B64-B736-D98BA7BBAD56}"/>
                </a:ext>
              </a:extLst>
            </p:cNvPr>
            <p:cNvSpPr>
              <a:spLocks noChangeAspect="1"/>
            </p:cNvSpPr>
            <p:nvPr/>
          </p:nvSpPr>
          <p:spPr>
            <a:xfrm>
              <a:off x="3360008"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1" name="Kuva 50">
              <a:extLst>
                <a:ext uri="{FF2B5EF4-FFF2-40B4-BE49-F238E27FC236}">
                  <a16:creationId xmlns:a16="http://schemas.microsoft.com/office/drawing/2014/main" id="{8F6479CB-FB3C-4189-807F-1B515C6F19DA}"/>
                </a:ext>
              </a:extLst>
            </p:cNvPr>
            <p:cNvPicPr>
              <a:picLocks noChangeAspect="1"/>
            </p:cNvPicPr>
            <p:nvPr/>
          </p:nvPicPr>
          <p:blipFill>
            <a:blip r:embed="rId4"/>
            <a:stretch>
              <a:fillRect/>
            </a:stretch>
          </p:blipFill>
          <p:spPr>
            <a:xfrm>
              <a:off x="1308014" y="693008"/>
              <a:ext cx="1175996" cy="2393993"/>
            </a:xfrm>
            <a:prstGeom prst="rect">
              <a:avLst/>
            </a:prstGeom>
          </p:spPr>
        </p:pic>
        <p:sp>
          <p:nvSpPr>
            <p:cNvPr id="52" name="Ellipsi 51">
              <a:extLst>
                <a:ext uri="{FF2B5EF4-FFF2-40B4-BE49-F238E27FC236}">
                  <a16:creationId xmlns:a16="http://schemas.microsoft.com/office/drawing/2014/main" id="{2B956934-01F8-4B67-B70F-333BFF672EE5}"/>
                </a:ext>
              </a:extLst>
            </p:cNvPr>
            <p:cNvSpPr>
              <a:spLocks noChangeAspect="1"/>
            </p:cNvSpPr>
            <p:nvPr/>
          </p:nvSpPr>
          <p:spPr>
            <a:xfrm>
              <a:off x="1308014"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Ellipsi 52">
              <a:extLst>
                <a:ext uri="{FF2B5EF4-FFF2-40B4-BE49-F238E27FC236}">
                  <a16:creationId xmlns:a16="http://schemas.microsoft.com/office/drawing/2014/main" id="{A7195EEE-2E19-4280-A974-3676B9708E98}"/>
                </a:ext>
              </a:extLst>
            </p:cNvPr>
            <p:cNvSpPr>
              <a:spLocks noChangeAspect="1"/>
            </p:cNvSpPr>
            <p:nvPr/>
          </p:nvSpPr>
          <p:spPr>
            <a:xfrm>
              <a:off x="1308014" y="206100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Ellipsi 53">
              <a:extLst>
                <a:ext uri="{FF2B5EF4-FFF2-40B4-BE49-F238E27FC236}">
                  <a16:creationId xmlns:a16="http://schemas.microsoft.com/office/drawing/2014/main" id="{275BEB77-FCD5-4B88-B964-E1CD993C78A3}"/>
                </a:ext>
              </a:extLst>
            </p:cNvPr>
            <p:cNvSpPr>
              <a:spLocks noChangeAspect="1"/>
            </p:cNvSpPr>
            <p:nvPr/>
          </p:nvSpPr>
          <p:spPr>
            <a:xfrm>
              <a:off x="1650013"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Ellipsi 54">
              <a:extLst>
                <a:ext uri="{FF2B5EF4-FFF2-40B4-BE49-F238E27FC236}">
                  <a16:creationId xmlns:a16="http://schemas.microsoft.com/office/drawing/2014/main" id="{18AAC909-3EEF-453C-8845-78992C13180E}"/>
                </a:ext>
              </a:extLst>
            </p:cNvPr>
            <p:cNvSpPr>
              <a:spLocks noChangeAspect="1"/>
            </p:cNvSpPr>
            <p:nvPr/>
          </p:nvSpPr>
          <p:spPr>
            <a:xfrm>
              <a:off x="1308014" y="240300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Ellipsi 55">
              <a:extLst>
                <a:ext uri="{FF2B5EF4-FFF2-40B4-BE49-F238E27FC236}">
                  <a16:creationId xmlns:a16="http://schemas.microsoft.com/office/drawing/2014/main" id="{6B99F817-29F2-4973-BA3A-88BE866ADC3B}"/>
                </a:ext>
              </a:extLst>
            </p:cNvPr>
            <p:cNvSpPr>
              <a:spLocks noChangeAspect="1"/>
            </p:cNvSpPr>
            <p:nvPr/>
          </p:nvSpPr>
          <p:spPr>
            <a:xfrm>
              <a:off x="1308014" y="308700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Ellipsi 56">
              <a:extLst>
                <a:ext uri="{FF2B5EF4-FFF2-40B4-BE49-F238E27FC236}">
                  <a16:creationId xmlns:a16="http://schemas.microsoft.com/office/drawing/2014/main" id="{3AD6342A-6539-40A7-A75B-EC87BC26ACAE}"/>
                </a:ext>
              </a:extLst>
            </p:cNvPr>
            <p:cNvSpPr>
              <a:spLocks noChangeAspect="1"/>
            </p:cNvSpPr>
            <p:nvPr/>
          </p:nvSpPr>
          <p:spPr>
            <a:xfrm>
              <a:off x="1650013" y="274500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Ellipsi 57">
              <a:extLst>
                <a:ext uri="{FF2B5EF4-FFF2-40B4-BE49-F238E27FC236}">
                  <a16:creationId xmlns:a16="http://schemas.microsoft.com/office/drawing/2014/main" id="{9A813C9B-828C-4775-9641-4F2011D86A0E}"/>
                </a:ext>
              </a:extLst>
            </p:cNvPr>
            <p:cNvSpPr>
              <a:spLocks noChangeAspect="1"/>
            </p:cNvSpPr>
            <p:nvPr/>
          </p:nvSpPr>
          <p:spPr>
            <a:xfrm>
              <a:off x="1308014" y="103500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Ellipsi 58">
              <a:extLst>
                <a:ext uri="{FF2B5EF4-FFF2-40B4-BE49-F238E27FC236}">
                  <a16:creationId xmlns:a16="http://schemas.microsoft.com/office/drawing/2014/main" id="{216A7CC1-B39F-4080-AF97-32D148835E48}"/>
                </a:ext>
              </a:extLst>
            </p:cNvPr>
            <p:cNvSpPr>
              <a:spLocks noChangeAspect="1"/>
            </p:cNvSpPr>
            <p:nvPr/>
          </p:nvSpPr>
          <p:spPr>
            <a:xfrm>
              <a:off x="1650013"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Ellipsi 59">
              <a:extLst>
                <a:ext uri="{FF2B5EF4-FFF2-40B4-BE49-F238E27FC236}">
                  <a16:creationId xmlns:a16="http://schemas.microsoft.com/office/drawing/2014/main" id="{05D978B8-DA1B-468C-9E2E-D98EEC9FB717}"/>
                </a:ext>
              </a:extLst>
            </p:cNvPr>
            <p:cNvSpPr>
              <a:spLocks noChangeAspect="1"/>
            </p:cNvSpPr>
            <p:nvPr/>
          </p:nvSpPr>
          <p:spPr>
            <a:xfrm>
              <a:off x="2334011" y="103500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Ellipsi 60">
              <a:extLst>
                <a:ext uri="{FF2B5EF4-FFF2-40B4-BE49-F238E27FC236}">
                  <a16:creationId xmlns:a16="http://schemas.microsoft.com/office/drawing/2014/main" id="{8290C9C8-E99A-4C49-92D0-0CBDDFC4DA72}"/>
                </a:ext>
              </a:extLst>
            </p:cNvPr>
            <p:cNvSpPr>
              <a:spLocks noChangeAspect="1"/>
            </p:cNvSpPr>
            <p:nvPr/>
          </p:nvSpPr>
          <p:spPr>
            <a:xfrm>
              <a:off x="3018009" y="103500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Ellipsi 61">
              <a:extLst>
                <a:ext uri="{FF2B5EF4-FFF2-40B4-BE49-F238E27FC236}">
                  <a16:creationId xmlns:a16="http://schemas.microsoft.com/office/drawing/2014/main" id="{75161B4F-F1D1-4F34-A3DC-8044AEF0F019}"/>
                </a:ext>
              </a:extLst>
            </p:cNvPr>
            <p:cNvSpPr>
              <a:spLocks noChangeAspect="1"/>
            </p:cNvSpPr>
            <p:nvPr/>
          </p:nvSpPr>
          <p:spPr>
            <a:xfrm rot="893881">
              <a:off x="2252530" y="200668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Ellipsi 62">
              <a:extLst>
                <a:ext uri="{FF2B5EF4-FFF2-40B4-BE49-F238E27FC236}">
                  <a16:creationId xmlns:a16="http://schemas.microsoft.com/office/drawing/2014/main" id="{15CD3320-FDAC-4485-A047-2A453C253C01}"/>
                </a:ext>
              </a:extLst>
            </p:cNvPr>
            <p:cNvSpPr>
              <a:spLocks noChangeAspect="1"/>
            </p:cNvSpPr>
            <p:nvPr/>
          </p:nvSpPr>
          <p:spPr>
            <a:xfrm rot="893881">
              <a:off x="2936528" y="200668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Ellipsi 63">
              <a:extLst>
                <a:ext uri="{FF2B5EF4-FFF2-40B4-BE49-F238E27FC236}">
                  <a16:creationId xmlns:a16="http://schemas.microsoft.com/office/drawing/2014/main" id="{D57AED7C-9B5B-4610-A9EB-0F132EB97E03}"/>
                </a:ext>
              </a:extLst>
            </p:cNvPr>
            <p:cNvSpPr>
              <a:spLocks noChangeAspect="1"/>
            </p:cNvSpPr>
            <p:nvPr/>
          </p:nvSpPr>
          <p:spPr>
            <a:xfrm>
              <a:off x="3702007"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Ellipsi 64">
              <a:extLst>
                <a:ext uri="{FF2B5EF4-FFF2-40B4-BE49-F238E27FC236}">
                  <a16:creationId xmlns:a16="http://schemas.microsoft.com/office/drawing/2014/main" id="{36129ED6-6FE7-46AF-A9FD-86C9C4FF3264}"/>
                </a:ext>
              </a:extLst>
            </p:cNvPr>
            <p:cNvSpPr>
              <a:spLocks noChangeAspect="1"/>
            </p:cNvSpPr>
            <p:nvPr/>
          </p:nvSpPr>
          <p:spPr>
            <a:xfrm>
              <a:off x="3702007"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Ellipsi 65">
              <a:extLst>
                <a:ext uri="{FF2B5EF4-FFF2-40B4-BE49-F238E27FC236}">
                  <a16:creationId xmlns:a16="http://schemas.microsoft.com/office/drawing/2014/main" id="{D01692B1-615F-408B-8F06-61F2B5C91FB0}"/>
                </a:ext>
              </a:extLst>
            </p:cNvPr>
            <p:cNvSpPr>
              <a:spLocks noChangeAspect="1"/>
            </p:cNvSpPr>
            <p:nvPr/>
          </p:nvSpPr>
          <p:spPr>
            <a:xfrm>
              <a:off x="3702007" y="240300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Ellipsi 68">
              <a:extLst>
                <a:ext uri="{FF2B5EF4-FFF2-40B4-BE49-F238E27FC236}">
                  <a16:creationId xmlns:a16="http://schemas.microsoft.com/office/drawing/2014/main" id="{13F5C51D-9C5B-4976-A7C8-2D8F8D00B008}"/>
                </a:ext>
              </a:extLst>
            </p:cNvPr>
            <p:cNvSpPr>
              <a:spLocks noChangeAspect="1"/>
            </p:cNvSpPr>
            <p:nvPr/>
          </p:nvSpPr>
          <p:spPr>
            <a:xfrm>
              <a:off x="3360008" y="206100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Ellipsi 74">
              <a:extLst>
                <a:ext uri="{FF2B5EF4-FFF2-40B4-BE49-F238E27FC236}">
                  <a16:creationId xmlns:a16="http://schemas.microsoft.com/office/drawing/2014/main" id="{D7F7BA7E-D0E7-4B46-814C-83D309782363}"/>
                </a:ext>
              </a:extLst>
            </p:cNvPr>
            <p:cNvSpPr>
              <a:spLocks noChangeAspect="1"/>
            </p:cNvSpPr>
            <p:nvPr/>
          </p:nvSpPr>
          <p:spPr>
            <a:xfrm>
              <a:off x="282017"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Ellipsi 75">
              <a:extLst>
                <a:ext uri="{FF2B5EF4-FFF2-40B4-BE49-F238E27FC236}">
                  <a16:creationId xmlns:a16="http://schemas.microsoft.com/office/drawing/2014/main" id="{18A63FB9-7758-4592-99CF-B35334C8D652}"/>
                </a:ext>
              </a:extLst>
            </p:cNvPr>
            <p:cNvSpPr>
              <a:spLocks noChangeAspect="1"/>
            </p:cNvSpPr>
            <p:nvPr/>
          </p:nvSpPr>
          <p:spPr>
            <a:xfrm>
              <a:off x="282017"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Ellipsi 76">
              <a:extLst>
                <a:ext uri="{FF2B5EF4-FFF2-40B4-BE49-F238E27FC236}">
                  <a16:creationId xmlns:a16="http://schemas.microsoft.com/office/drawing/2014/main" id="{49977971-A1F2-476F-BFF6-2D3513090DBC}"/>
                </a:ext>
              </a:extLst>
            </p:cNvPr>
            <p:cNvSpPr>
              <a:spLocks noChangeAspect="1"/>
            </p:cNvSpPr>
            <p:nvPr/>
          </p:nvSpPr>
          <p:spPr>
            <a:xfrm>
              <a:off x="282017"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Ellipsi 77">
              <a:extLst>
                <a:ext uri="{FF2B5EF4-FFF2-40B4-BE49-F238E27FC236}">
                  <a16:creationId xmlns:a16="http://schemas.microsoft.com/office/drawing/2014/main" id="{5B5ADEBB-5372-46D1-94A6-BBAD23B03D10}"/>
                </a:ext>
              </a:extLst>
            </p:cNvPr>
            <p:cNvSpPr>
              <a:spLocks noChangeAspect="1"/>
            </p:cNvSpPr>
            <p:nvPr/>
          </p:nvSpPr>
          <p:spPr>
            <a:xfrm>
              <a:off x="282017" y="240300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84" name="Tekstiruutu 83">
            <a:extLst>
              <a:ext uri="{FF2B5EF4-FFF2-40B4-BE49-F238E27FC236}">
                <a16:creationId xmlns:a16="http://schemas.microsoft.com/office/drawing/2014/main" id="{040AD92C-FB04-4D46-A4BF-BD8428D7F9DD}"/>
              </a:ext>
            </a:extLst>
          </p:cNvPr>
          <p:cNvSpPr txBox="1"/>
          <p:nvPr/>
        </p:nvSpPr>
        <p:spPr>
          <a:xfrm>
            <a:off x="632297" y="1342417"/>
            <a:ext cx="710451" cy="369332"/>
          </a:xfrm>
          <a:prstGeom prst="rect">
            <a:avLst/>
          </a:prstGeom>
          <a:noFill/>
        </p:spPr>
        <p:txBody>
          <a:bodyPr wrap="none" rtlCol="0">
            <a:spAutoFit/>
          </a:bodyPr>
          <a:lstStyle/>
          <a:p>
            <a:r>
              <a:rPr lang="fi-FI"/>
              <a:t>Kesä</a:t>
            </a:r>
          </a:p>
        </p:txBody>
      </p:sp>
      <p:sp>
        <p:nvSpPr>
          <p:cNvPr id="85" name="Tekstiruutu 84">
            <a:extLst>
              <a:ext uri="{FF2B5EF4-FFF2-40B4-BE49-F238E27FC236}">
                <a16:creationId xmlns:a16="http://schemas.microsoft.com/office/drawing/2014/main" id="{559E3140-58C8-42AE-A2C4-3658E8006C36}"/>
              </a:ext>
            </a:extLst>
          </p:cNvPr>
          <p:cNvSpPr txBox="1"/>
          <p:nvPr/>
        </p:nvSpPr>
        <p:spPr>
          <a:xfrm>
            <a:off x="648512" y="3790546"/>
            <a:ext cx="646395" cy="369332"/>
          </a:xfrm>
          <a:prstGeom prst="rect">
            <a:avLst/>
          </a:prstGeom>
          <a:noFill/>
        </p:spPr>
        <p:txBody>
          <a:bodyPr wrap="none" rtlCol="0">
            <a:spAutoFit/>
          </a:bodyPr>
          <a:lstStyle/>
          <a:p>
            <a:r>
              <a:rPr lang="fi-FI"/>
              <a:t>Talvi</a:t>
            </a:r>
          </a:p>
        </p:txBody>
      </p:sp>
    </p:spTree>
    <p:extLst>
      <p:ext uri="{BB962C8B-B14F-4D97-AF65-F5344CB8AC3E}">
        <p14:creationId xmlns:p14="http://schemas.microsoft.com/office/powerpoint/2010/main" val="980804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Tuulensuojat</a:t>
            </a:r>
          </a:p>
        </p:txBody>
      </p:sp>
      <p:sp>
        <p:nvSpPr>
          <p:cNvPr id="3" name="Content Placeholder 2"/>
          <p:cNvSpPr>
            <a:spLocks noGrp="1"/>
          </p:cNvSpPr>
          <p:nvPr>
            <p:ph idx="1"/>
          </p:nvPr>
        </p:nvSpPr>
        <p:spPr>
          <a:xfrm>
            <a:off x="457200" y="1097280"/>
            <a:ext cx="5735782" cy="5148072"/>
          </a:xfrm>
        </p:spPr>
        <p:txBody>
          <a:bodyPr vert="horz" lIns="0" tIns="0" rIns="0" bIns="0" rtlCol="0" anchor="t">
            <a:normAutofit fontScale="70000" lnSpcReduction="20000"/>
          </a:bodyPr>
          <a:lstStyle/>
          <a:p>
            <a:pPr marL="0" indent="0">
              <a:buNone/>
            </a:pPr>
            <a:r>
              <a:rPr lang="fi-FI" sz="3400" dirty="0">
                <a:cs typeface="Arial"/>
              </a:rPr>
              <a:t>Tuulensuojalla estetään lämpötilaeron </a:t>
            </a:r>
            <a:br>
              <a:rPr lang="fi-FI" sz="3400" dirty="0">
                <a:cs typeface="Arial"/>
              </a:rPr>
            </a:br>
            <a:r>
              <a:rPr lang="fi-FI" sz="3400" dirty="0">
                <a:cs typeface="Arial"/>
              </a:rPr>
              <a:t>tai tuulen aiheuttamaa ilmavirtausta lämmöneristeeseen.</a:t>
            </a:r>
          </a:p>
          <a:p>
            <a:pPr marL="0" indent="0">
              <a:buNone/>
            </a:pPr>
            <a:r>
              <a:rPr lang="fi-FI" sz="3400" dirty="0">
                <a:cs typeface="Arial"/>
              </a:rPr>
              <a:t>Tuulensuojamateriaaleja on lukuisia </a:t>
            </a:r>
            <a:r>
              <a:rPr lang="fi-FI" sz="3400" dirty="0"/>
              <a:t>kuten</a:t>
            </a:r>
            <a:endParaRPr lang="fi-FI" sz="3400" dirty="0">
              <a:cs typeface="Arial"/>
            </a:endParaRPr>
          </a:p>
          <a:p>
            <a:r>
              <a:rPr lang="fi-FI" sz="2900" dirty="0"/>
              <a:t>mineraalivillapohjaiset levyt</a:t>
            </a:r>
            <a:endParaRPr lang="fi-FI" sz="2900" dirty="0">
              <a:cs typeface="Arial"/>
            </a:endParaRPr>
          </a:p>
          <a:p>
            <a:r>
              <a:rPr lang="fi-FI" sz="2900" dirty="0"/>
              <a:t>puukuitulevyt ja puukuitupahvit</a:t>
            </a:r>
            <a:endParaRPr lang="fi-FI" sz="2900" dirty="0">
              <a:cs typeface="Arial"/>
            </a:endParaRPr>
          </a:p>
          <a:p>
            <a:r>
              <a:rPr lang="fi-FI" sz="2900" dirty="0"/>
              <a:t>diffuusioavoimet muovikankaat tai kelmut</a:t>
            </a:r>
            <a:endParaRPr lang="fi-FI" sz="2900" dirty="0">
              <a:cs typeface="Arial"/>
            </a:endParaRPr>
          </a:p>
          <a:p>
            <a:r>
              <a:rPr lang="fi-FI" sz="2900" dirty="0">
                <a:ea typeface="+mn-lt"/>
                <a:cs typeface="+mn-lt"/>
              </a:rPr>
              <a:t>kipsilevy.</a:t>
            </a:r>
            <a:endParaRPr lang="fi-FI" sz="2900" dirty="0"/>
          </a:p>
          <a:p>
            <a:pPr marL="0" indent="0">
              <a:buNone/>
            </a:pPr>
            <a:r>
              <a:rPr lang="fi-FI" sz="3400" dirty="0">
                <a:cs typeface="Arial"/>
              </a:rPr>
              <a:t>Tuulensuojan valinnassa on huomioitava</a:t>
            </a:r>
            <a:endParaRPr lang="fi-FI" sz="3400" dirty="0"/>
          </a:p>
          <a:p>
            <a:r>
              <a:rPr lang="fi-FI" sz="2900" dirty="0"/>
              <a:t>ilmatiiveys, vesihöyryn läpäisevyys ja </a:t>
            </a:r>
            <a:br>
              <a:rPr lang="fi-FI" sz="2900" dirty="0">
                <a:ea typeface="+mn-lt"/>
                <a:cs typeface="+mn-lt"/>
              </a:rPr>
            </a:br>
            <a:r>
              <a:rPr lang="fi-FI" sz="2900" dirty="0">
                <a:ea typeface="+mn-lt"/>
                <a:cs typeface="+mn-lt"/>
              </a:rPr>
              <a:t>hygroskooppisuus</a:t>
            </a:r>
            <a:endParaRPr lang="fi-FI" sz="2900" dirty="0">
              <a:cs typeface="Arial"/>
            </a:endParaRPr>
          </a:p>
          <a:p>
            <a:r>
              <a:rPr lang="fi-FI" sz="2900" dirty="0"/>
              <a:t>säänkesto, vesihöyrynkesto, </a:t>
            </a:r>
            <a:endParaRPr lang="fi-FI" sz="2900" dirty="0">
              <a:cs typeface="Arial"/>
            </a:endParaRPr>
          </a:p>
          <a:p>
            <a:r>
              <a:rPr lang="fi-FI" sz="2900" dirty="0"/>
              <a:t>kuivumisominaisuudet, </a:t>
            </a:r>
          </a:p>
          <a:p>
            <a:r>
              <a:rPr lang="fi-FI" sz="2900" dirty="0"/>
              <a:t>kastepiste – riskit ja kestävyys.</a:t>
            </a:r>
          </a:p>
          <a:p>
            <a:pPr marL="0" indent="0">
              <a:buNone/>
            </a:pPr>
            <a:r>
              <a:rPr lang="fi-FI" sz="3400" dirty="0">
                <a:cs typeface="Arial"/>
              </a:rPr>
              <a:t>Tuulensuojakalvot teipataan </a:t>
            </a:r>
            <a:br>
              <a:rPr lang="fi-FI" sz="3400" dirty="0">
                <a:cs typeface="Arial"/>
              </a:rPr>
            </a:br>
            <a:r>
              <a:rPr lang="fi-FI" sz="3400" dirty="0">
                <a:cs typeface="Arial"/>
              </a:rPr>
              <a:t>ja –levyt rimoitetaan</a:t>
            </a:r>
          </a:p>
          <a:p>
            <a:endParaRPr lang="fi-FI" dirty="0"/>
          </a:p>
        </p:txBody>
      </p:sp>
      <p:pic>
        <p:nvPicPr>
          <p:cNvPr id="6" name="Kuva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92982" y="1171506"/>
            <a:ext cx="2739116" cy="1598747"/>
          </a:xfrm>
          <a:prstGeom prst="roundRect">
            <a:avLst/>
          </a:prstGeom>
        </p:spPr>
      </p:pic>
      <p:pic>
        <p:nvPicPr>
          <p:cNvPr id="7" name="Kuva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2591" y="3257456"/>
            <a:ext cx="2749370" cy="2159022"/>
          </a:xfrm>
          <a:prstGeom prst="roundRect">
            <a:avLst/>
          </a:prstGeom>
        </p:spPr>
      </p:pic>
    </p:spTree>
    <p:extLst>
      <p:ext uri="{BB962C8B-B14F-4D97-AF65-F5344CB8AC3E}">
        <p14:creationId xmlns:p14="http://schemas.microsoft.com/office/powerpoint/2010/main" val="40112933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Valitse oikea teippi oikeaan paikkaan</a:t>
            </a:r>
          </a:p>
        </p:txBody>
      </p:sp>
      <p:sp>
        <p:nvSpPr>
          <p:cNvPr id="3" name="Content Placeholder 2"/>
          <p:cNvSpPr>
            <a:spLocks noGrp="1"/>
          </p:cNvSpPr>
          <p:nvPr>
            <p:ph idx="1"/>
          </p:nvPr>
        </p:nvSpPr>
        <p:spPr>
          <a:xfrm>
            <a:off x="455017" y="1484784"/>
            <a:ext cx="6530999" cy="4558318"/>
          </a:xfrm>
        </p:spPr>
        <p:txBody>
          <a:bodyPr vert="horz" lIns="0" tIns="0" rIns="0" bIns="0" rtlCol="0" anchor="t">
            <a:normAutofit/>
          </a:bodyPr>
          <a:lstStyle/>
          <a:p>
            <a:r>
              <a:rPr lang="fi-FI" sz="2400"/>
              <a:t>alumiiniteippi kylmähuoneisiin ja saunoihin, ilmanvaihtolaitteisiin, palokatkoihin,…, ja</a:t>
            </a:r>
            <a:br>
              <a:rPr lang="fi-FI" sz="2400"/>
            </a:br>
            <a:r>
              <a:rPr lang="fi-FI" sz="2400"/>
              <a:t>ikkunakarmeihin vaativissa kohteissa</a:t>
            </a:r>
            <a:endParaRPr lang="fi-FI" sz="2400">
              <a:cs typeface="Arial"/>
            </a:endParaRPr>
          </a:p>
          <a:p>
            <a:r>
              <a:rPr lang="fi-FI" sz="2400"/>
              <a:t>höyrynsulkuteippi sisäpuolisiinsaumoihin, ikkunakarmeihin, läpimenojen tiivistyksiin </a:t>
            </a:r>
          </a:p>
          <a:p>
            <a:r>
              <a:rPr lang="fi-FI" sz="2400"/>
              <a:t>tuulensuojateipit tuulensuojakalvoihin, </a:t>
            </a:r>
            <a:br>
              <a:rPr lang="fi-FI" sz="2400"/>
            </a:br>
            <a:r>
              <a:rPr lang="fi-FI" sz="2400"/>
              <a:t>tarkistettava uv-kesto (jos ei verhoilla heti), tarkistettava myös vesihöyrynkestävyys</a:t>
            </a:r>
          </a:p>
          <a:p>
            <a:r>
              <a:rPr lang="fi-FI" sz="2400"/>
              <a:t>butyyliteippi sisäilmakapseloinneinteihin.</a:t>
            </a:r>
          </a:p>
          <a:p>
            <a:pPr marL="0" indent="0">
              <a:buNone/>
            </a:pPr>
            <a:endParaRPr lang="fi-FI" sz="2400">
              <a:cs typeface="Arial"/>
            </a:endParaRPr>
          </a:p>
          <a:p>
            <a:endParaRPr lang="fi-FI"/>
          </a:p>
          <a:p>
            <a:endParaRPr lang="fi-FI"/>
          </a:p>
        </p:txBody>
      </p:sp>
      <p:pic>
        <p:nvPicPr>
          <p:cNvPr id="8" name="Kuva 7" descr="Kuva, joka sisältää kohteen seinä&#10;&#10;Kuvaus luotu automaattisesti">
            <a:extLst>
              <a:ext uri="{FF2B5EF4-FFF2-40B4-BE49-F238E27FC236}">
                <a16:creationId xmlns:a16="http://schemas.microsoft.com/office/drawing/2014/main" id="{BC420B8E-2A42-4A40-ABBF-C8CF6A4FB9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46464" y="2691900"/>
            <a:ext cx="1553698" cy="1915513"/>
          </a:xfrm>
          <a:prstGeom prst="roundRect">
            <a:avLst/>
          </a:prstGeom>
        </p:spPr>
      </p:pic>
      <p:pic>
        <p:nvPicPr>
          <p:cNvPr id="10" name="Kuva 9" descr="Kuva, joka sisältää kohteen seinä, sisä&#10;&#10;Kuvaus luotu automaattisesti">
            <a:extLst>
              <a:ext uri="{FF2B5EF4-FFF2-40B4-BE49-F238E27FC236}">
                <a16:creationId xmlns:a16="http://schemas.microsoft.com/office/drawing/2014/main" id="{1EF86DA1-8FDB-4439-9193-679B627AD75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43127" y="1177122"/>
            <a:ext cx="1548104" cy="1462152"/>
          </a:xfrm>
          <a:prstGeom prst="roundRect">
            <a:avLst/>
          </a:prstGeom>
        </p:spPr>
      </p:pic>
      <p:pic>
        <p:nvPicPr>
          <p:cNvPr id="12" name="Kuva 11" descr="Kuva, joka sisältää kohteen seinä, sisä&#10;&#10;Kuvaus luotu automaattisesti">
            <a:extLst>
              <a:ext uri="{FF2B5EF4-FFF2-40B4-BE49-F238E27FC236}">
                <a16:creationId xmlns:a16="http://schemas.microsoft.com/office/drawing/2014/main" id="{96A26090-B8EB-4C0F-8BD0-679334FB58E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46320" y="4668175"/>
            <a:ext cx="1555438" cy="1429191"/>
          </a:xfrm>
          <a:prstGeom prst="roundRect">
            <a:avLst/>
          </a:prstGeom>
        </p:spPr>
      </p:pic>
    </p:spTree>
    <p:extLst>
      <p:ext uri="{BB962C8B-B14F-4D97-AF65-F5344CB8AC3E}">
        <p14:creationId xmlns:p14="http://schemas.microsoft.com/office/powerpoint/2010/main" val="6425006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500" fill="hold"/>
                                        <p:tgtEl>
                                          <p:spTgt spid="10"/>
                                        </p:tgtEl>
                                        <p:attrNameLst>
                                          <p:attrName>ppt_x</p:attrName>
                                        </p:attrNameLst>
                                      </p:cBhvr>
                                      <p:tavLst>
                                        <p:tav tm="0">
                                          <p:val>
                                            <p:strVal val="#ppt_x"/>
                                          </p:val>
                                        </p:tav>
                                        <p:tav tm="100000">
                                          <p:val>
                                            <p:strVal val="#ppt_x"/>
                                          </p:val>
                                        </p:tav>
                                      </p:tavLst>
                                    </p:anim>
                                    <p:anim calcmode="lin" valueType="num">
                                      <p:cBhvr additive="base">
                                        <p:cTn id="1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Valitse oikea massa oikeaan paikkaan</a:t>
            </a:r>
          </a:p>
        </p:txBody>
      </p:sp>
      <p:sp>
        <p:nvSpPr>
          <p:cNvPr id="3" name="Content Placeholder 2"/>
          <p:cNvSpPr>
            <a:spLocks noGrp="1"/>
          </p:cNvSpPr>
          <p:nvPr>
            <p:ph idx="1"/>
          </p:nvPr>
        </p:nvSpPr>
        <p:spPr>
          <a:xfrm>
            <a:off x="457200" y="1210540"/>
            <a:ext cx="8229600" cy="5171209"/>
          </a:xfrm>
        </p:spPr>
        <p:txBody>
          <a:bodyPr vert="horz" lIns="0" tIns="0" rIns="0" bIns="0" rtlCol="0" anchor="t">
            <a:normAutofit fontScale="62500" lnSpcReduction="20000"/>
          </a:bodyPr>
          <a:lstStyle/>
          <a:p>
            <a:pPr marL="514350" indent="-514350">
              <a:buFont typeface="+mj-lt"/>
              <a:buAutoNum type="arabicPeriod"/>
            </a:pPr>
            <a:r>
              <a:rPr lang="fi-FI" b="1" dirty="0"/>
              <a:t>Bitumimassaa</a:t>
            </a:r>
            <a:r>
              <a:rPr lang="fi-FI" dirty="0"/>
              <a:t> käytetään mm. kattohuopakerrosten </a:t>
            </a:r>
            <a:br>
              <a:rPr lang="fi-FI" dirty="0"/>
            </a:br>
            <a:r>
              <a:rPr lang="fi-FI" dirty="0"/>
              <a:t>liimaamiseen, reikien korjaamiseen ja läpivienteihin. </a:t>
            </a:r>
          </a:p>
          <a:p>
            <a:pPr marL="514350" indent="-514350">
              <a:buFont typeface="+mj-lt"/>
              <a:buAutoNum type="arabicPeriod"/>
            </a:pPr>
            <a:r>
              <a:rPr lang="fi-FI" b="1" dirty="0"/>
              <a:t>Märkätilasilikonia</a:t>
            </a:r>
            <a:r>
              <a:rPr lang="fi-FI" dirty="0"/>
              <a:t> käytetään saumoihin, jotka </a:t>
            </a:r>
            <a:br>
              <a:rPr lang="fi-FI" dirty="0"/>
            </a:br>
            <a:r>
              <a:rPr lang="fi-FI" dirty="0"/>
              <a:t>altistuvat vedelle esimerkiksi keittiössä ja pesutiloissa. </a:t>
            </a:r>
            <a:endParaRPr lang="fi-FI" dirty="0">
              <a:cs typeface="Arial"/>
            </a:endParaRPr>
          </a:p>
          <a:p>
            <a:pPr marL="514350" indent="-514350">
              <a:buFont typeface="+mj-lt"/>
              <a:buAutoNum type="arabicPeriod"/>
            </a:pPr>
            <a:r>
              <a:rPr lang="fi-FI" b="1" dirty="0"/>
              <a:t>Lasisilikonia käytetään mm. </a:t>
            </a:r>
            <a:r>
              <a:rPr lang="fi-FI" dirty="0"/>
              <a:t>peilien asennukseen. </a:t>
            </a:r>
            <a:br>
              <a:rPr lang="fi-FI" dirty="0"/>
            </a:br>
            <a:r>
              <a:rPr lang="fi-FI" dirty="0"/>
              <a:t>Etikkapohjainen tuote voi syövyttää huokoisia pintoja.</a:t>
            </a:r>
            <a:endParaRPr lang="fi-FI" dirty="0">
              <a:cs typeface="Arial"/>
            </a:endParaRPr>
          </a:p>
          <a:p>
            <a:pPr marL="514350" indent="-514350">
              <a:buFont typeface="+mj-lt"/>
              <a:buAutoNum type="arabicPeriod"/>
            </a:pPr>
            <a:r>
              <a:rPr lang="fi-FI" b="1" dirty="0"/>
              <a:t>Paloteknistä saumamassaa</a:t>
            </a:r>
            <a:r>
              <a:rPr lang="fi-FI" dirty="0"/>
              <a:t> käytetään tulisijojen ja uunin-</a:t>
            </a:r>
            <a:br>
              <a:rPr lang="fi-FI" dirty="0"/>
            </a:br>
            <a:r>
              <a:rPr lang="fi-FI" dirty="0"/>
              <a:t>luukkujen tiivistämiseen, se kestää  1200 °C:n lämpötilan. </a:t>
            </a:r>
            <a:br>
              <a:rPr lang="fi-FI" dirty="0"/>
            </a:br>
            <a:r>
              <a:rPr lang="fi-FI" dirty="0"/>
              <a:t>Osastoivien rakenteiden läpivientien tiivistyksissä käytetään </a:t>
            </a:r>
            <a:br>
              <a:rPr lang="fi-FI" dirty="0"/>
            </a:br>
            <a:r>
              <a:rPr lang="fi-FI" dirty="0"/>
              <a:t>tarkoitukseen testattuja palokatkomassoja.</a:t>
            </a:r>
            <a:endParaRPr lang="fi-FI" dirty="0">
              <a:cs typeface="Arial"/>
            </a:endParaRPr>
          </a:p>
          <a:p>
            <a:pPr marL="514350" indent="-514350">
              <a:buFont typeface="+mj-lt"/>
              <a:buAutoNum type="arabicPeriod"/>
            </a:pPr>
            <a:r>
              <a:rPr lang="fi-FI" b="1" dirty="0"/>
              <a:t>Polyuretaanimassa on </a:t>
            </a:r>
            <a:r>
              <a:rPr lang="fi-FI" dirty="0"/>
              <a:t>vahva, joustava, ja se kiinnittyy kaikkeen. Sitä käytetään vain ulkotiloissa, koska siitä haihtuu isosyanaattikaasuja.</a:t>
            </a:r>
            <a:endParaRPr lang="fi-FI" dirty="0">
              <a:cs typeface="Arial"/>
            </a:endParaRPr>
          </a:p>
          <a:p>
            <a:pPr marL="514350" indent="-514350">
              <a:buFont typeface="+mj-lt"/>
              <a:buAutoNum type="arabicPeriod"/>
            </a:pPr>
            <a:r>
              <a:rPr lang="fi-FI" b="1" dirty="0"/>
              <a:t>MS-polymeerimassalla (</a:t>
            </a:r>
            <a:r>
              <a:rPr lang="fi-FI" dirty="0" err="1"/>
              <a:t>Marine</a:t>
            </a:r>
            <a:r>
              <a:rPr lang="fi-FI" dirty="0"/>
              <a:t>-massa) syntyy kestäviä ja hiottavissa olevia saumoja. Voidaan käyttää sekä ulkona että sisällä. </a:t>
            </a:r>
            <a:endParaRPr lang="fi-FI" dirty="0">
              <a:cs typeface="Arial"/>
            </a:endParaRPr>
          </a:p>
          <a:p>
            <a:pPr marL="514350" indent="-514350">
              <a:buFont typeface="+mj-lt"/>
              <a:buAutoNum type="arabicPeriod"/>
            </a:pPr>
            <a:r>
              <a:rPr lang="fi-FI" b="1" dirty="0"/>
              <a:t>Akryylimassaa </a:t>
            </a:r>
            <a:r>
              <a:rPr lang="fi-FI" dirty="0"/>
              <a:t>käytetään eri materiaalien välisten saumojen siistimiseen. On aluksi joustava, mutta se halkeilee vanhetessaan. </a:t>
            </a:r>
            <a:endParaRPr lang="fi-FI" dirty="0">
              <a:cs typeface="Arial"/>
            </a:endParaRPr>
          </a:p>
          <a:p>
            <a:pPr marL="514350" indent="-514350">
              <a:buFont typeface="+mj-lt"/>
              <a:buAutoNum type="arabicPeriod"/>
            </a:pPr>
            <a:r>
              <a:rPr lang="fi-FI" b="1" dirty="0"/>
              <a:t>Rakennussaumamassa </a:t>
            </a:r>
            <a:r>
              <a:rPr lang="fi-FI" dirty="0"/>
              <a:t>on erittäin joustavaa. Se tarttuu lähes kaikkiin pintoihin, sopii ulko- ja sisäkäyttöön, sitä voi maalata ja se kestää suuria lämpötilamuutoksia. </a:t>
            </a:r>
            <a:endParaRPr lang="fi-FI" dirty="0">
              <a:cs typeface="Arial"/>
            </a:endParaRPr>
          </a:p>
        </p:txBody>
      </p:sp>
      <p:pic>
        <p:nvPicPr>
          <p:cNvPr id="4" name="Kuva 4" descr="Kuva, joka sisältää kohteen pullo, sisä, pöytä, ylitetty&#10;&#10;Kuvaus luotu, erittäin korkea luotettavuus">
            <a:extLst>
              <a:ext uri="{FF2B5EF4-FFF2-40B4-BE49-F238E27FC236}">
                <a16:creationId xmlns:a16="http://schemas.microsoft.com/office/drawing/2014/main" id="{38D5E0DA-709E-4A33-86FE-BAAD08C0FEB5}"/>
              </a:ext>
            </a:extLst>
          </p:cNvPr>
          <p:cNvPicPr>
            <a:picLocks noChangeAspect="1"/>
          </p:cNvPicPr>
          <p:nvPr/>
        </p:nvPicPr>
        <p:blipFill>
          <a:blip r:embed="rId3"/>
          <a:stretch>
            <a:fillRect/>
          </a:stretch>
        </p:blipFill>
        <p:spPr>
          <a:xfrm>
            <a:off x="7030316" y="1210541"/>
            <a:ext cx="1666875" cy="1943100"/>
          </a:xfrm>
          <a:prstGeom prst="rect">
            <a:avLst/>
          </a:prstGeom>
        </p:spPr>
      </p:pic>
    </p:spTree>
    <p:extLst>
      <p:ext uri="{BB962C8B-B14F-4D97-AF65-F5344CB8AC3E}">
        <p14:creationId xmlns:p14="http://schemas.microsoft.com/office/powerpoint/2010/main" val="15515905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Kuva 21" descr="Kuva, joka sisältää kohteen keltainen, taso, lentokone, lanka&#10;&#10;Kuvaus luotu, erittäin korkea luotettavuus">
            <a:extLst>
              <a:ext uri="{FF2B5EF4-FFF2-40B4-BE49-F238E27FC236}">
                <a16:creationId xmlns:a16="http://schemas.microsoft.com/office/drawing/2014/main" id="{39DD25B9-3C69-4827-9113-8F7B2D6957FE}"/>
              </a:ext>
            </a:extLst>
          </p:cNvPr>
          <p:cNvPicPr>
            <a:picLocks noChangeAspect="1"/>
          </p:cNvPicPr>
          <p:nvPr/>
        </p:nvPicPr>
        <p:blipFill>
          <a:blip r:embed="rId3"/>
          <a:stretch>
            <a:fillRect/>
          </a:stretch>
        </p:blipFill>
        <p:spPr>
          <a:xfrm>
            <a:off x="6247985" y="3668454"/>
            <a:ext cx="2463144" cy="1894230"/>
          </a:xfrm>
          <a:prstGeom prst="rect">
            <a:avLst/>
          </a:prstGeom>
        </p:spPr>
      </p:pic>
      <p:sp>
        <p:nvSpPr>
          <p:cNvPr id="2" name="Title 1"/>
          <p:cNvSpPr>
            <a:spLocks noGrp="1"/>
          </p:cNvSpPr>
          <p:nvPr>
            <p:ph type="title"/>
          </p:nvPr>
        </p:nvSpPr>
        <p:spPr>
          <a:xfrm>
            <a:off x="304801" y="476250"/>
            <a:ext cx="8632370" cy="588963"/>
          </a:xfrm>
        </p:spPr>
        <p:txBody>
          <a:bodyPr>
            <a:noAutofit/>
          </a:bodyPr>
          <a:lstStyle/>
          <a:p>
            <a:r>
              <a:rPr lang="fi-FI"/>
              <a:t>Teippien ja massojen valintaperusteita</a:t>
            </a:r>
          </a:p>
        </p:txBody>
      </p:sp>
      <p:sp>
        <p:nvSpPr>
          <p:cNvPr id="3" name="Content Placeholder 2"/>
          <p:cNvSpPr>
            <a:spLocks noGrp="1"/>
          </p:cNvSpPr>
          <p:nvPr>
            <p:ph idx="1"/>
          </p:nvPr>
        </p:nvSpPr>
        <p:spPr>
          <a:xfrm>
            <a:off x="1340428" y="1308289"/>
            <a:ext cx="7335982" cy="4479447"/>
          </a:xfrm>
        </p:spPr>
        <p:txBody>
          <a:bodyPr>
            <a:normAutofit fontScale="92500" lnSpcReduction="20000"/>
          </a:bodyPr>
          <a:lstStyle/>
          <a:p>
            <a:r>
              <a:rPr lang="fi-FI" sz="2600"/>
              <a:t>yhteensopivuus alustan ja pinnoituksen kanssa</a:t>
            </a:r>
          </a:p>
          <a:p>
            <a:r>
              <a:rPr lang="fi-FI" sz="2600"/>
              <a:t>vesihöyrynvastus </a:t>
            </a:r>
          </a:p>
          <a:p>
            <a:r>
              <a:rPr lang="fi-FI" sz="2600"/>
              <a:t>veden- /kosteudenkesto</a:t>
            </a:r>
          </a:p>
          <a:p>
            <a:r>
              <a:rPr lang="fi-FI" sz="2600"/>
              <a:t>UV-kesto</a:t>
            </a:r>
          </a:p>
          <a:p>
            <a:r>
              <a:rPr lang="fi-FI" sz="2600"/>
              <a:t>tarttumisvoima</a:t>
            </a:r>
          </a:p>
          <a:p>
            <a:r>
              <a:rPr lang="fi-FI" sz="2600"/>
              <a:t>venyvyys</a:t>
            </a:r>
          </a:p>
          <a:p>
            <a:r>
              <a:rPr lang="fi-FI" sz="2600"/>
              <a:t>lämmönkesto, </a:t>
            </a:r>
          </a:p>
          <a:p>
            <a:r>
              <a:rPr lang="fi-FI" sz="2600"/>
              <a:t>kylmänkesto (kesämökit)</a:t>
            </a:r>
          </a:p>
          <a:p>
            <a:r>
              <a:rPr lang="fi-FI" sz="2600"/>
              <a:t>asennuslämpötila</a:t>
            </a:r>
          </a:p>
          <a:p>
            <a:r>
              <a:rPr lang="fi-FI" sz="2600"/>
              <a:t>palonkesto</a:t>
            </a:r>
          </a:p>
          <a:p>
            <a:r>
              <a:rPr lang="fi-FI" sz="2600"/>
              <a:t>kestoikä, takuu</a:t>
            </a:r>
          </a:p>
          <a:p>
            <a:r>
              <a:rPr lang="fi-FI" sz="2600"/>
              <a:t>onko sertifioitu vai ei (DIN 4108/7)</a:t>
            </a:r>
          </a:p>
          <a:p>
            <a:pPr marL="0" indent="0">
              <a:buNone/>
            </a:pPr>
            <a:endParaRPr lang="fi-FI"/>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200" y="1082542"/>
            <a:ext cx="880410" cy="49523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6248" y="2105496"/>
            <a:ext cx="708180" cy="70524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989" y="3017891"/>
            <a:ext cx="774915" cy="55333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6042" y="3745774"/>
            <a:ext cx="643988" cy="64398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8148" y="5518306"/>
            <a:ext cx="631993" cy="615744"/>
          </a:xfrm>
          <a:prstGeom prst="rect">
            <a:avLst/>
          </a:prstGeom>
        </p:spPr>
      </p:pic>
      <p:pic>
        <p:nvPicPr>
          <p:cNvPr id="6" name="Kuva 6" descr="Kuva, joka sisältää kohteen kuppi, kahvi, sisä, pöytä&#10;&#10;Kuvaus luotu, erittäin korkea luotettavuus">
            <a:extLst>
              <a:ext uri="{FF2B5EF4-FFF2-40B4-BE49-F238E27FC236}">
                <a16:creationId xmlns:a16="http://schemas.microsoft.com/office/drawing/2014/main" id="{E18C05A2-AEA4-4E8C-B48F-113861FA9895}"/>
              </a:ext>
            </a:extLst>
          </p:cNvPr>
          <p:cNvPicPr>
            <a:picLocks noChangeAspect="1"/>
          </p:cNvPicPr>
          <p:nvPr/>
        </p:nvPicPr>
        <p:blipFill>
          <a:blip r:embed="rId9"/>
          <a:stretch>
            <a:fillRect/>
          </a:stretch>
        </p:blipFill>
        <p:spPr>
          <a:xfrm>
            <a:off x="6774102" y="2198735"/>
            <a:ext cx="1685925" cy="1381125"/>
          </a:xfrm>
          <a:prstGeom prst="rect">
            <a:avLst/>
          </a:prstGeom>
        </p:spPr>
      </p:pic>
      <p:pic>
        <p:nvPicPr>
          <p:cNvPr id="4" name="Kuva 3">
            <a:extLst>
              <a:ext uri="{FF2B5EF4-FFF2-40B4-BE49-F238E27FC236}">
                <a16:creationId xmlns:a16="http://schemas.microsoft.com/office/drawing/2014/main" id="{76099EB9-8AEB-48D3-B5ED-73FF059184BE}"/>
              </a:ext>
            </a:extLst>
          </p:cNvPr>
          <p:cNvPicPr>
            <a:picLocks noChangeAspect="1"/>
          </p:cNvPicPr>
          <p:nvPr/>
        </p:nvPicPr>
        <p:blipFill>
          <a:blip r:embed="rId10"/>
          <a:stretch>
            <a:fillRect/>
          </a:stretch>
        </p:blipFill>
        <p:spPr>
          <a:xfrm>
            <a:off x="156117" y="4627758"/>
            <a:ext cx="1004627" cy="576009"/>
          </a:xfrm>
          <a:prstGeom prst="rect">
            <a:avLst/>
          </a:prstGeom>
        </p:spPr>
      </p:pic>
      <p:pic>
        <p:nvPicPr>
          <p:cNvPr id="13" name="Picture 7">
            <a:extLst>
              <a:ext uri="{FF2B5EF4-FFF2-40B4-BE49-F238E27FC236}">
                <a16:creationId xmlns:a16="http://schemas.microsoft.com/office/drawing/2014/main" id="{F14F2ED9-F8FF-43BF-AEAE-765A9A7A3A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390" y="1558327"/>
            <a:ext cx="880410" cy="495230"/>
          </a:xfrm>
          <a:prstGeom prst="rect">
            <a:avLst/>
          </a:prstGeom>
        </p:spPr>
      </p:pic>
      <p:sp>
        <p:nvSpPr>
          <p:cNvPr id="14" name="TextBox 3">
            <a:extLst>
              <a:ext uri="{FF2B5EF4-FFF2-40B4-BE49-F238E27FC236}">
                <a16:creationId xmlns:a16="http://schemas.microsoft.com/office/drawing/2014/main" id="{1B9F1D43-2DBD-4C0C-8B74-FB081555DF9D}"/>
              </a:ext>
            </a:extLst>
          </p:cNvPr>
          <p:cNvSpPr txBox="1"/>
          <p:nvPr/>
        </p:nvSpPr>
        <p:spPr>
          <a:xfrm>
            <a:off x="1246908" y="5658580"/>
            <a:ext cx="7741230" cy="461665"/>
          </a:xfrm>
          <a:prstGeom prst="rect">
            <a:avLst/>
          </a:prstGeom>
          <a:noFill/>
        </p:spPr>
        <p:txBody>
          <a:bodyPr wrap="square" rtlCol="0">
            <a:spAutoFit/>
          </a:bodyPr>
          <a:lstStyle/>
          <a:p>
            <a:r>
              <a:rPr lang="fi-FI" sz="2400"/>
              <a:t>LUE VALMISTAJAN OHJEET JA NOUDATA NIITÄ</a:t>
            </a:r>
          </a:p>
        </p:txBody>
      </p:sp>
    </p:spTree>
    <p:extLst>
      <p:ext uri="{BB962C8B-B14F-4D97-AF65-F5344CB8AC3E}">
        <p14:creationId xmlns:p14="http://schemas.microsoft.com/office/powerpoint/2010/main" val="9639958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Lattiamateriaalit, tasoitteet ja liimat</a:t>
            </a:r>
          </a:p>
        </p:txBody>
      </p:sp>
      <p:sp>
        <p:nvSpPr>
          <p:cNvPr id="3" name="Content Placeholder 2"/>
          <p:cNvSpPr>
            <a:spLocks noGrp="1"/>
          </p:cNvSpPr>
          <p:nvPr>
            <p:ph idx="1"/>
          </p:nvPr>
        </p:nvSpPr>
        <p:spPr>
          <a:xfrm>
            <a:off x="457200" y="1157449"/>
            <a:ext cx="6330462" cy="4652329"/>
          </a:xfrm>
        </p:spPr>
        <p:txBody>
          <a:bodyPr vert="horz" lIns="0" tIns="0" rIns="0" bIns="0" rtlCol="0" anchor="t">
            <a:noAutofit/>
          </a:bodyPr>
          <a:lstStyle/>
          <a:p>
            <a:r>
              <a:rPr lang="fi-FI" sz="2000"/>
              <a:t>Ennen betonilattioiden pinnoittamista on alustan kosteus mitattava. Eri materiaalit vaativat erilaisen kuivumisen</a:t>
            </a:r>
            <a:endParaRPr lang="fi-FI" sz="2000">
              <a:cs typeface="Arial"/>
            </a:endParaRPr>
          </a:p>
          <a:p>
            <a:r>
              <a:rPr lang="fi-FI" sz="2000"/>
              <a:t>Pinnoitteet ja liimat voivat reagoida kemiallisesti betonin kanssa, jonka seurauksena ilmaan siirtyy orgaanisia haihtuvia yhdisteitä (VOC)</a:t>
            </a:r>
            <a:endParaRPr lang="fi-FI" sz="2000">
              <a:cs typeface="Arial"/>
            </a:endParaRPr>
          </a:p>
          <a:p>
            <a:r>
              <a:rPr lang="fi-FI" sz="2000"/>
              <a:t>Muutaman millin vahvuinen matala-alkalinen tasoite betonin päällä estää kemiallisen reaktion</a:t>
            </a:r>
            <a:endParaRPr lang="fi-FI" sz="2000">
              <a:cs typeface="Arial"/>
            </a:endParaRPr>
          </a:p>
          <a:p>
            <a:r>
              <a:rPr lang="fi-FI" sz="2000"/>
              <a:t>Pinnoitteiden, liimojen ja tasoitteiden tulee olla yhteensopivia eli samaa tuoteperhettä </a:t>
            </a:r>
            <a:endParaRPr lang="fi-FI" sz="2000">
              <a:cs typeface="Arial"/>
            </a:endParaRPr>
          </a:p>
          <a:p>
            <a:r>
              <a:rPr lang="fi-FI" sz="2000"/>
              <a:t>Hyvä laattalaasti</a:t>
            </a:r>
            <a:endParaRPr lang="fi-FI" sz="2000">
              <a:cs typeface="Arial"/>
            </a:endParaRPr>
          </a:p>
          <a:p>
            <a:pPr lvl="1"/>
            <a:r>
              <a:rPr lang="fi-FI" sz="2000"/>
              <a:t>kestää betonin kuivumiskutistuman</a:t>
            </a:r>
            <a:endParaRPr lang="fi-FI" sz="2000">
              <a:cs typeface="Arial"/>
            </a:endParaRPr>
          </a:p>
          <a:p>
            <a:pPr lvl="1"/>
            <a:r>
              <a:rPr lang="fi-FI" sz="2000"/>
              <a:t>toimii laakerikerroksena</a:t>
            </a:r>
            <a:endParaRPr lang="fi-FI" sz="2000">
              <a:cs typeface="Arial"/>
            </a:endParaRPr>
          </a:p>
          <a:p>
            <a:pPr lvl="1"/>
            <a:r>
              <a:rPr lang="fi-FI" sz="2000"/>
              <a:t>on yhteensopiva vesieristeen kanssa</a:t>
            </a:r>
            <a:endParaRPr lang="fi-FI" sz="2000">
              <a:cs typeface="Arial"/>
            </a:endParaRPr>
          </a:p>
          <a:p>
            <a:endParaRPr lang="fi-FI" sz="2400">
              <a:cs typeface="Arial"/>
            </a:endParaRPr>
          </a:p>
          <a:p>
            <a:endParaRPr lang="fi-FI"/>
          </a:p>
          <a:p>
            <a:pPr lvl="1"/>
            <a:endParaRPr lang="fi-FI"/>
          </a:p>
        </p:txBody>
      </p:sp>
      <p:pic>
        <p:nvPicPr>
          <p:cNvPr id="4" name="Kuva 3">
            <a:extLst>
              <a:ext uri="{FF2B5EF4-FFF2-40B4-BE49-F238E27FC236}">
                <a16:creationId xmlns:a16="http://schemas.microsoft.com/office/drawing/2014/main" id="{AECACEDB-782E-4381-995D-CA20D92F5486}"/>
              </a:ext>
            </a:extLst>
          </p:cNvPr>
          <p:cNvPicPr>
            <a:picLocks noChangeAspect="1"/>
          </p:cNvPicPr>
          <p:nvPr/>
        </p:nvPicPr>
        <p:blipFill>
          <a:blip r:embed="rId3"/>
          <a:stretch>
            <a:fillRect/>
          </a:stretch>
        </p:blipFill>
        <p:spPr>
          <a:xfrm>
            <a:off x="5784112" y="4475900"/>
            <a:ext cx="3264196" cy="1628542"/>
          </a:xfrm>
          <a:prstGeom prst="roundRect">
            <a:avLst/>
          </a:prstGeom>
        </p:spPr>
      </p:pic>
    </p:spTree>
    <p:extLst>
      <p:ext uri="{BB962C8B-B14F-4D97-AF65-F5344CB8AC3E}">
        <p14:creationId xmlns:p14="http://schemas.microsoft.com/office/powerpoint/2010/main" val="3869188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25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Mikä voi mennä vikaan?</a:t>
            </a:r>
          </a:p>
        </p:txBody>
      </p:sp>
      <p:sp>
        <p:nvSpPr>
          <p:cNvPr id="3" name="Content Placeholder 2"/>
          <p:cNvSpPr>
            <a:spLocks noGrp="1"/>
          </p:cNvSpPr>
          <p:nvPr>
            <p:ph idx="1"/>
          </p:nvPr>
        </p:nvSpPr>
        <p:spPr>
          <a:xfrm>
            <a:off x="457200" y="1188720"/>
            <a:ext cx="8229600" cy="5193030"/>
          </a:xfrm>
        </p:spPr>
        <p:txBody>
          <a:bodyPr>
            <a:normAutofit/>
          </a:bodyPr>
          <a:lstStyle/>
          <a:p>
            <a:r>
              <a:rPr lang="fi-FI" sz="2400" dirty="0"/>
              <a:t>liian märkä tai kuiva pohja</a:t>
            </a:r>
          </a:p>
          <a:p>
            <a:r>
              <a:rPr lang="fi-FI" sz="2400" dirty="0"/>
              <a:t>liian kylmä tai lämmin pohja</a:t>
            </a:r>
          </a:p>
          <a:p>
            <a:r>
              <a:rPr lang="fi-FI" sz="2400" dirty="0"/>
              <a:t>pölyinen pohja</a:t>
            </a:r>
          </a:p>
          <a:p>
            <a:r>
              <a:rPr lang="fi-FI" sz="2400" dirty="0"/>
              <a:t>alle jätettävä pohja ei ole kiinni alustassa</a:t>
            </a:r>
          </a:p>
          <a:p>
            <a:r>
              <a:rPr lang="fi-FI" sz="2400" dirty="0"/>
              <a:t>tuotteet eivät sovi yhteen kuten lasikuitunauha ei kestä betonia ja tai vesieriste ei tartu silikoniin</a:t>
            </a:r>
          </a:p>
          <a:p>
            <a:r>
              <a:rPr lang="fi-FI" sz="2400" dirty="0"/>
              <a:t>liitokset repeävät, (betoni kutistuu ajan kanssa)</a:t>
            </a:r>
          </a:p>
          <a:p>
            <a:r>
              <a:rPr lang="fi-FI" sz="2400" dirty="0"/>
              <a:t>saumanauha ei kiinnity pohjaan, esim. ulkokulmissa</a:t>
            </a:r>
          </a:p>
          <a:p>
            <a:r>
              <a:rPr lang="fi-FI" sz="2400" dirty="0"/>
              <a:t>väärin valittu tuote</a:t>
            </a:r>
          </a:p>
          <a:p>
            <a:endParaRPr lang="fi-FI" sz="2400" dirty="0"/>
          </a:p>
          <a:p>
            <a:pPr marL="0" indent="0">
              <a:buNone/>
            </a:pPr>
            <a:r>
              <a:rPr lang="fi-FI" sz="2400" dirty="0"/>
              <a:t>LUE VALMISTAJAN OHJEET JA NOUDATA NIITÄ</a:t>
            </a:r>
            <a:endParaRPr lang="fi-FI" dirty="0"/>
          </a:p>
        </p:txBody>
      </p:sp>
    </p:spTree>
    <p:extLst>
      <p:ext uri="{BB962C8B-B14F-4D97-AF65-F5344CB8AC3E}">
        <p14:creationId xmlns:p14="http://schemas.microsoft.com/office/powerpoint/2010/main" val="3061873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8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sz="4000" dirty="0"/>
              <a:t>Miksi tiivistä?</a:t>
            </a:r>
            <a:br>
              <a:rPr lang="fi-FI" dirty="0"/>
            </a:br>
            <a:br>
              <a:rPr lang="fi-FI" dirty="0"/>
            </a:br>
            <a:endParaRPr lang="fi-FI" dirty="0"/>
          </a:p>
        </p:txBody>
      </p:sp>
      <p:sp>
        <p:nvSpPr>
          <p:cNvPr id="3" name="Content Placeholder 2"/>
          <p:cNvSpPr>
            <a:spLocks noGrp="1"/>
          </p:cNvSpPr>
          <p:nvPr>
            <p:ph idx="1"/>
          </p:nvPr>
        </p:nvSpPr>
        <p:spPr>
          <a:xfrm>
            <a:off x="455017" y="1484784"/>
            <a:ext cx="6211493" cy="4558318"/>
          </a:xfrm>
        </p:spPr>
        <p:txBody>
          <a:bodyPr>
            <a:normAutofit fontScale="92500" lnSpcReduction="10000"/>
          </a:bodyPr>
          <a:lstStyle/>
          <a:p>
            <a:r>
              <a:rPr lang="fi-FI" dirty="0"/>
              <a:t>Energiatehokkuus, ei lämpövuotoja</a:t>
            </a:r>
          </a:p>
          <a:p>
            <a:r>
              <a:rPr lang="fi-FI" dirty="0"/>
              <a:t>Ilmanvaihdon hallinta, hyvä sisäilma</a:t>
            </a:r>
          </a:p>
          <a:p>
            <a:r>
              <a:rPr lang="fi-FI" dirty="0"/>
              <a:t>Ei kosteuden kulkeutumista </a:t>
            </a:r>
            <a:br>
              <a:rPr lang="fi-FI" dirty="0"/>
            </a:br>
            <a:r>
              <a:rPr lang="fi-FI" dirty="0"/>
              <a:t>rakenteisiin rei’istä tai saumoista </a:t>
            </a:r>
          </a:p>
          <a:p>
            <a:r>
              <a:rPr lang="fi-FI" dirty="0"/>
              <a:t>Maaperän ja rakenteiden epä-</a:t>
            </a:r>
            <a:br>
              <a:rPr lang="fi-FI" dirty="0"/>
            </a:br>
            <a:r>
              <a:rPr lang="fi-FI" dirty="0"/>
              <a:t>puhtauksien kulun estäminen</a:t>
            </a:r>
          </a:p>
          <a:p>
            <a:pPr lvl="1"/>
            <a:r>
              <a:rPr lang="fi-FI" dirty="0"/>
              <a:t>radon</a:t>
            </a:r>
          </a:p>
          <a:p>
            <a:pPr lvl="1"/>
            <a:r>
              <a:rPr lang="fi-FI" dirty="0"/>
              <a:t>haihtuvat orgaaniset yhdisteet (VOC) </a:t>
            </a:r>
          </a:p>
          <a:p>
            <a:pPr lvl="1"/>
            <a:r>
              <a:rPr lang="fi-FI" dirty="0"/>
              <a:t>mikrobit ja niiden tuottamat myrkyt (toksiinit)</a:t>
            </a:r>
          </a:p>
          <a:p>
            <a:pPr lvl="1"/>
            <a:r>
              <a:rPr lang="fi-FI" dirty="0"/>
              <a:t>vanhoissa rakennuksissa PAH kuten kivihiilipiki.</a:t>
            </a:r>
          </a:p>
        </p:txBody>
      </p:sp>
      <p:pic>
        <p:nvPicPr>
          <p:cNvPr id="7" name="Kuva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26610" y="1102826"/>
            <a:ext cx="2310517" cy="1992106"/>
          </a:xfrm>
          <a:prstGeom prst="roundRect">
            <a:avLst/>
          </a:prstGeom>
        </p:spPr>
      </p:pic>
      <p:pic>
        <p:nvPicPr>
          <p:cNvPr id="8" name="Kuva 7">
            <a:extLst>
              <a:ext uri="{FF2B5EF4-FFF2-40B4-BE49-F238E27FC236}">
                <a16:creationId xmlns:a16="http://schemas.microsoft.com/office/drawing/2014/main" id="{2AB64548-9828-40C8-A69A-46333A3364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26610" y="3432243"/>
            <a:ext cx="2310517" cy="2562700"/>
          </a:xfrm>
          <a:prstGeom prst="roundRect">
            <a:avLst/>
          </a:prstGeom>
        </p:spPr>
      </p:pic>
    </p:spTree>
    <p:extLst>
      <p:ext uri="{BB962C8B-B14F-4D97-AF65-F5344CB8AC3E}">
        <p14:creationId xmlns:p14="http://schemas.microsoft.com/office/powerpoint/2010/main" val="12325907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dirty="0"/>
              <a:t>Pohdinta: Mitkä on eristepaksuuden kasvun keskeisimmät vaikutukset laatuun?</a:t>
            </a:r>
          </a:p>
        </p:txBody>
      </p:sp>
      <p:sp>
        <p:nvSpPr>
          <p:cNvPr id="3" name="Content Placeholder 2"/>
          <p:cNvSpPr>
            <a:spLocks noGrp="1"/>
          </p:cNvSpPr>
          <p:nvPr>
            <p:ph idx="1"/>
          </p:nvPr>
        </p:nvSpPr>
        <p:spPr/>
        <p:txBody>
          <a:bodyPr>
            <a:normAutofit fontScale="92500" lnSpcReduction="10000"/>
          </a:bodyPr>
          <a:lstStyle/>
          <a:p>
            <a:r>
              <a:rPr lang="fi-FI"/>
              <a:t>Rakennuksen lämpövuoto pienenee, </a:t>
            </a:r>
            <a:br>
              <a:rPr lang="fi-FI"/>
            </a:br>
            <a:r>
              <a:rPr lang="fi-FI"/>
              <a:t>jolloin rakenteiden ulko-osat viilenevät, rakenteiden kuivuminen hidastuu </a:t>
            </a:r>
            <a:br>
              <a:rPr lang="fi-FI"/>
            </a:br>
            <a:r>
              <a:rPr lang="fi-FI"/>
              <a:t>ja niiden vikasietoisuus heikkenee.</a:t>
            </a:r>
          </a:p>
          <a:p>
            <a:r>
              <a:rPr lang="fi-FI"/>
              <a:t>Siksi kosteudelle arat rakenteet tulee suojata lämpöä eristävillä tuulensuojilla  ja rakennuksen vaipan höyrynsulku sekä tuulensuojat on asennettava erityisen tiiviisti</a:t>
            </a:r>
          </a:p>
          <a:p>
            <a:r>
              <a:rPr lang="fi-FI"/>
              <a:t>jotta mikrobit eivät ala kasvamaan rakenteissa ja jotta sisäilma olisi terveellistä.</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6876256" y="1844824"/>
            <a:ext cx="1584176" cy="331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iruutu 4">
            <a:extLst>
              <a:ext uri="{FF2B5EF4-FFF2-40B4-BE49-F238E27FC236}">
                <a16:creationId xmlns:a16="http://schemas.microsoft.com/office/drawing/2014/main" id="{5F1B0EB1-CA60-408F-9E0E-A79AB8B437CE}"/>
              </a:ext>
            </a:extLst>
          </p:cNvPr>
          <p:cNvSpPr txBox="1"/>
          <p:nvPr/>
        </p:nvSpPr>
        <p:spPr>
          <a:xfrm rot="16200000">
            <a:off x="8378065" y="5177927"/>
            <a:ext cx="1067921" cy="246221"/>
          </a:xfrm>
          <a:prstGeom prst="rect">
            <a:avLst/>
          </a:prstGeom>
          <a:noFill/>
        </p:spPr>
        <p:txBody>
          <a:bodyPr wrap="none" rtlCol="0">
            <a:spAutoFit/>
          </a:bodyPr>
          <a:lstStyle/>
          <a:p>
            <a:r>
              <a:rPr lang="fi-FI" sz="1000">
                <a:solidFill>
                  <a:schemeClr val="tx2">
                    <a:lumMod val="50000"/>
                    <a:lumOff val="50000"/>
                  </a:schemeClr>
                </a:solidFill>
              </a:rPr>
              <a:t>© Heidi Sumkin</a:t>
            </a:r>
          </a:p>
        </p:txBody>
      </p:sp>
    </p:spTree>
    <p:extLst>
      <p:ext uri="{BB962C8B-B14F-4D97-AF65-F5344CB8AC3E}">
        <p14:creationId xmlns:p14="http://schemas.microsoft.com/office/powerpoint/2010/main" val="70061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Läpiviennit</a:t>
            </a:r>
          </a:p>
        </p:txBody>
      </p:sp>
    </p:spTree>
    <p:extLst>
      <p:ext uri="{BB962C8B-B14F-4D97-AF65-F5344CB8AC3E}">
        <p14:creationId xmlns:p14="http://schemas.microsoft.com/office/powerpoint/2010/main" val="405006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76250"/>
            <a:ext cx="8229600" cy="1152550"/>
          </a:xfrm>
        </p:spPr>
        <p:txBody>
          <a:bodyPr/>
          <a:lstStyle/>
          <a:p>
            <a:r>
              <a:rPr lang="fi-FI"/>
              <a:t>Läpiviennit</a:t>
            </a:r>
          </a:p>
        </p:txBody>
      </p:sp>
      <p:pic>
        <p:nvPicPr>
          <p:cNvPr id="5" name="Picture 2" descr="S:\91204_BEEP\Valokuvat\Rantatie 140626\P6180041.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946904" y="1784323"/>
            <a:ext cx="3728784" cy="40212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p:cNvSpPr txBox="1"/>
          <p:nvPr/>
        </p:nvSpPr>
        <p:spPr>
          <a:xfrm>
            <a:off x="468313" y="1773238"/>
            <a:ext cx="4103687" cy="3785652"/>
          </a:xfrm>
          <a:prstGeom prst="rect">
            <a:avLst/>
          </a:prstGeom>
          <a:noFill/>
        </p:spPr>
        <p:txBody>
          <a:bodyPr wrap="square" rtlCol="0">
            <a:spAutoFit/>
          </a:bodyPr>
          <a:lstStyle/>
          <a:p>
            <a:pPr marL="342900" indent="-342900">
              <a:buFont typeface="Arial" panose="020B0604020202020204" pitchFamily="34" charset="0"/>
              <a:buChar char="•"/>
            </a:pPr>
            <a:r>
              <a:rPr lang="fi-FI" sz="2400"/>
              <a:t>Kuvassa huonosti tiivistetty ilmanvaihdon läpivienti on aiheuttanut vinolaudoituksen lahoamista ja homekasvustoa.</a:t>
            </a:r>
          </a:p>
          <a:p>
            <a:pPr marL="342900" indent="-342900">
              <a:buFont typeface="Arial" panose="020B0604020202020204" pitchFamily="34" charset="0"/>
              <a:buChar char="•"/>
            </a:pPr>
            <a:endParaRPr lang="fi-FI" sz="2400"/>
          </a:p>
          <a:p>
            <a:r>
              <a:rPr lang="fi-FI" sz="2400" b="1"/>
              <a:t>Silloin, kun sisällä on alipainetta, homeitiöt kulkeutuvat sisäilmaan.</a:t>
            </a:r>
          </a:p>
        </p:txBody>
      </p:sp>
    </p:spTree>
    <p:extLst>
      <p:ext uri="{BB962C8B-B14F-4D97-AF65-F5344CB8AC3E}">
        <p14:creationId xmlns:p14="http://schemas.microsoft.com/office/powerpoint/2010/main" val="2169420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6D1CECFE-7D64-40C0-831D-D1529A566A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81190" y="4096232"/>
            <a:ext cx="2263549" cy="1774396"/>
          </a:xfrm>
          <a:prstGeom prst="roundRect">
            <a:avLst/>
          </a:prstGeom>
        </p:spPr>
      </p:pic>
      <p:pic>
        <p:nvPicPr>
          <p:cNvPr id="6" name="Kuva 5"/>
          <p:cNvPicPr>
            <a:picLocks noChangeAspect="1"/>
          </p:cNvPicPr>
          <p:nvPr/>
        </p:nvPicPr>
        <p:blipFill rotWithShape="1">
          <a:blip r:embed="rId4" cstate="email">
            <a:extLst>
              <a:ext uri="{28A0092B-C50C-407E-A947-70E740481C1C}">
                <a14:useLocalDpi xmlns:a14="http://schemas.microsoft.com/office/drawing/2010/main"/>
              </a:ext>
            </a:extLst>
          </a:blip>
          <a:srcRect t="17257" r="49406"/>
          <a:stretch/>
        </p:blipFill>
        <p:spPr>
          <a:xfrm>
            <a:off x="5985302" y="1504087"/>
            <a:ext cx="3158698" cy="2229619"/>
          </a:xfrm>
          <a:prstGeom prst="rect">
            <a:avLst/>
          </a:prstGeom>
        </p:spPr>
      </p:pic>
      <p:sp>
        <p:nvSpPr>
          <p:cNvPr id="2" name="Title 1"/>
          <p:cNvSpPr>
            <a:spLocks noGrp="1"/>
          </p:cNvSpPr>
          <p:nvPr>
            <p:ph type="title"/>
          </p:nvPr>
        </p:nvSpPr>
        <p:spPr/>
        <p:txBody>
          <a:bodyPr>
            <a:normAutofit fontScale="90000"/>
          </a:bodyPr>
          <a:lstStyle/>
          <a:p>
            <a:r>
              <a:rPr lang="fi-FI" sz="4000"/>
              <a:t>Läpimenojen ja kaulusten </a:t>
            </a:r>
            <a:br>
              <a:rPr lang="fi-FI" sz="4000"/>
            </a:br>
            <a:r>
              <a:rPr lang="fi-FI" sz="4000"/>
              <a:t>asentaminen</a:t>
            </a:r>
            <a:br>
              <a:rPr lang="fi-FI"/>
            </a:br>
            <a:endParaRPr lang="fi-FI"/>
          </a:p>
        </p:txBody>
      </p:sp>
      <p:sp>
        <p:nvSpPr>
          <p:cNvPr id="3" name="Content Placeholder 2"/>
          <p:cNvSpPr>
            <a:spLocks noGrp="1"/>
          </p:cNvSpPr>
          <p:nvPr>
            <p:ph idx="1"/>
          </p:nvPr>
        </p:nvSpPr>
        <p:spPr/>
        <p:txBody>
          <a:bodyPr vert="horz" lIns="0" tIns="0" rIns="0" bIns="0" rtlCol="0" anchor="t">
            <a:normAutofit lnSpcReduction="10000"/>
          </a:bodyPr>
          <a:lstStyle/>
          <a:p>
            <a:pPr marL="0" indent="0">
              <a:buNone/>
            </a:pPr>
            <a:r>
              <a:rPr lang="fi-FI"/>
              <a:t>Asennuksissa on huomioitava</a:t>
            </a:r>
          </a:p>
          <a:p>
            <a:r>
              <a:rPr lang="fi-FI"/>
              <a:t>joustavuus, erityisesti yläpohjissa</a:t>
            </a:r>
          </a:p>
          <a:p>
            <a:r>
              <a:rPr lang="fi-FI"/>
              <a:t>liitosten tiiveys</a:t>
            </a:r>
            <a:endParaRPr lang="fi-FI">
              <a:cs typeface="Arial"/>
            </a:endParaRPr>
          </a:p>
          <a:p>
            <a:pPr lvl="1"/>
            <a:r>
              <a:rPr lang="fi-FI"/>
              <a:t>hormit</a:t>
            </a:r>
            <a:endParaRPr lang="fi-FI">
              <a:cs typeface="Arial"/>
            </a:endParaRPr>
          </a:p>
          <a:p>
            <a:pPr lvl="1"/>
            <a:r>
              <a:rPr lang="fi-FI"/>
              <a:t>lämpökanaalit</a:t>
            </a:r>
            <a:endParaRPr lang="fi-FI">
              <a:cs typeface="Arial"/>
            </a:endParaRPr>
          </a:p>
          <a:p>
            <a:pPr lvl="1"/>
            <a:r>
              <a:rPr lang="fi-FI"/>
              <a:t>kaapelit</a:t>
            </a:r>
            <a:endParaRPr lang="fi-FI">
              <a:cs typeface="Arial"/>
            </a:endParaRPr>
          </a:p>
          <a:p>
            <a:pPr lvl="1"/>
            <a:r>
              <a:rPr lang="fi-FI"/>
              <a:t>vesijohdot</a:t>
            </a:r>
            <a:endParaRPr lang="fi-FI">
              <a:cs typeface="Arial"/>
            </a:endParaRPr>
          </a:p>
          <a:p>
            <a:pPr lvl="1"/>
            <a:r>
              <a:rPr lang="fi-FI"/>
              <a:t>viemärit</a:t>
            </a:r>
            <a:endParaRPr lang="fi-FI">
              <a:cs typeface="Arial"/>
            </a:endParaRPr>
          </a:p>
          <a:p>
            <a:pPr>
              <a:spcBef>
                <a:spcPts val="0"/>
              </a:spcBef>
              <a:defRPr/>
            </a:pPr>
            <a:r>
              <a:rPr lang="fi-FI" sz="2400"/>
              <a:t>vältetään turhia läpivientejä ulkovaipassa</a:t>
            </a:r>
            <a:endParaRPr lang="fi-FI" sz="2400">
              <a:cs typeface="Arial"/>
            </a:endParaRPr>
          </a:p>
          <a:p>
            <a:pPr>
              <a:spcBef>
                <a:spcPts val="0"/>
              </a:spcBef>
              <a:defRPr/>
            </a:pPr>
            <a:r>
              <a:rPr lang="fi-FI" sz="2400"/>
              <a:t>huomaa myös palokatkot, ääneneristys</a:t>
            </a:r>
            <a:endParaRPr lang="fi-FI" sz="2400">
              <a:cs typeface="Arial"/>
            </a:endParaRPr>
          </a:p>
        </p:txBody>
      </p:sp>
      <p:sp>
        <p:nvSpPr>
          <p:cNvPr id="7" name="Tekstiruutu 6">
            <a:extLst>
              <a:ext uri="{FF2B5EF4-FFF2-40B4-BE49-F238E27FC236}">
                <a16:creationId xmlns:a16="http://schemas.microsoft.com/office/drawing/2014/main" id="{172004CE-761D-4FC2-82D7-3ED8029872C2}"/>
              </a:ext>
            </a:extLst>
          </p:cNvPr>
          <p:cNvSpPr txBox="1"/>
          <p:nvPr/>
        </p:nvSpPr>
        <p:spPr>
          <a:xfrm rot="17504458">
            <a:off x="8262113" y="2412693"/>
            <a:ext cx="1067921" cy="246221"/>
          </a:xfrm>
          <a:prstGeom prst="rect">
            <a:avLst/>
          </a:prstGeom>
          <a:noFill/>
        </p:spPr>
        <p:txBody>
          <a:bodyPr wrap="none" rtlCol="0">
            <a:spAutoFit/>
          </a:bodyPr>
          <a:lstStyle/>
          <a:p>
            <a:r>
              <a:rPr lang="fi-FI" sz="1000">
                <a:solidFill>
                  <a:schemeClr val="tx2">
                    <a:lumMod val="50000"/>
                    <a:lumOff val="50000"/>
                  </a:schemeClr>
                </a:solidFill>
              </a:rPr>
              <a:t>© Heidi Sumkin</a:t>
            </a:r>
          </a:p>
        </p:txBody>
      </p:sp>
    </p:spTree>
    <p:extLst>
      <p:ext uri="{BB962C8B-B14F-4D97-AF65-F5344CB8AC3E}">
        <p14:creationId xmlns:p14="http://schemas.microsoft.com/office/powerpoint/2010/main" val="357413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4099" b="4099"/>
          <a:stretch>
            <a:fillRect/>
          </a:stretch>
        </p:blipFill>
        <p:spPr bwMode="auto">
          <a:xfrm>
            <a:off x="556261" y="4036842"/>
            <a:ext cx="2535437"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2597799" y="4393963"/>
            <a:ext cx="402596" cy="1083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a:xfrm>
            <a:off x="448500" y="396833"/>
            <a:ext cx="8466900" cy="1152550"/>
          </a:xfrm>
        </p:spPr>
        <p:txBody>
          <a:bodyPr>
            <a:normAutofit fontScale="90000"/>
          </a:bodyPr>
          <a:lstStyle/>
          <a:p>
            <a:pPr lvl="1" algn="l" rtl="0">
              <a:lnSpc>
                <a:spcPct val="90000"/>
              </a:lnSpc>
              <a:spcBef>
                <a:spcPct val="0"/>
              </a:spcBef>
            </a:pPr>
            <a:r>
              <a:rPr lang="fi-FI" sz="4000" b="1" kern="1200">
                <a:solidFill>
                  <a:schemeClr val="tx1"/>
                </a:solidFill>
                <a:latin typeface="+mj-lt"/>
                <a:ea typeface="+mj-ea"/>
                <a:cs typeface="+mj-cs"/>
              </a:rPr>
              <a:t>Putkiläpivienti muovilämmöneristeellä</a:t>
            </a:r>
            <a:br>
              <a:rPr lang="fi-FI" b="1"/>
            </a:br>
            <a:endParaRPr lang="fi-FI"/>
          </a:p>
        </p:txBody>
      </p:sp>
      <p:sp>
        <p:nvSpPr>
          <p:cNvPr id="3" name="Content Placeholder 2"/>
          <p:cNvSpPr>
            <a:spLocks noGrp="1"/>
          </p:cNvSpPr>
          <p:nvPr>
            <p:ph sz="half" idx="2"/>
          </p:nvPr>
        </p:nvSpPr>
        <p:spPr>
          <a:xfrm>
            <a:off x="4283968" y="1047670"/>
            <a:ext cx="4608512" cy="4841855"/>
          </a:xfrm>
        </p:spPr>
        <p:txBody>
          <a:bodyPr>
            <a:noAutofit/>
          </a:bodyPr>
          <a:lstStyle/>
          <a:p>
            <a:pPr marL="342900" indent="-342900">
              <a:spcBef>
                <a:spcPts val="0"/>
              </a:spcBef>
              <a:buFont typeface="+mj-lt"/>
              <a:buAutoNum type="arabicPeriod"/>
            </a:pPr>
            <a:r>
              <a:rPr lang="fi-FI" sz="2000"/>
              <a:t>Höyrynsulun yläpuolelle asennetaan solumuovieristyslevy erillisten koolausrimojen avulla ja yläpohjan höyrynsulku asennetaan sitä vasten.</a:t>
            </a:r>
            <a:br>
              <a:rPr lang="fi-FI" sz="2000"/>
            </a:br>
            <a:r>
              <a:rPr lang="fi-FI" sz="800"/>
              <a:t> </a:t>
            </a:r>
            <a:br>
              <a:rPr lang="fi-FI" sz="2000"/>
            </a:br>
            <a:r>
              <a:rPr lang="fi-FI" sz="2000"/>
              <a:t>Putkiläpivientien reiät voidaan tehdä joko ennen levyn paikoilleen asennusta tai sen jälkeen. Reikä leikataan 30 - 40  mm putken halkaisijaa suuremmaksi.</a:t>
            </a:r>
          </a:p>
          <a:p>
            <a:pPr marL="342900" lvl="0" indent="-342900">
              <a:buFont typeface="+mj-lt"/>
              <a:buAutoNum type="arabicPeriod"/>
            </a:pPr>
            <a:r>
              <a:rPr lang="fi-FI" sz="2000"/>
              <a:t>Höyrynsulun alapuolelle koolausrimojen väliin vaahdotetaan solumuovieristyslevy. Reiät kuten edellä.</a:t>
            </a:r>
          </a:p>
          <a:p>
            <a:pPr marL="342900" lvl="0" indent="-342900">
              <a:buFont typeface="+mj-lt"/>
              <a:buAutoNum type="arabicPeriod"/>
            </a:pPr>
            <a:r>
              <a:rPr lang="fi-FI" sz="2000"/>
              <a:t>Läpivientiputki vaahdotetaan tiiviisti levykauluksiin 1-2 kerroksessa.</a:t>
            </a:r>
          </a:p>
          <a:p>
            <a:pPr marL="342900" lvl="0" indent="-342900">
              <a:buFont typeface="+mj-lt"/>
              <a:buAutoNum type="arabicPeriod"/>
            </a:pPr>
            <a:endParaRPr lang="fi-FI" sz="1600"/>
          </a:p>
        </p:txBody>
      </p:sp>
      <p:pic>
        <p:nvPicPr>
          <p:cNvPr id="41986" name="Picture 2"/>
          <p:cNvPicPr>
            <a:picLocks noGrp="1" noChangeAspect="1" noChangeArrowheads="1"/>
          </p:cNvPicPr>
          <p:nvPr>
            <p:ph type="pic" sz="quarter" idx="13"/>
          </p:nvPr>
        </p:nvPicPr>
        <p:blipFill>
          <a:blip r:embed="rId4" cstate="email">
            <a:extLst>
              <a:ext uri="{28A0092B-C50C-407E-A947-70E740481C1C}">
                <a14:useLocalDpi xmlns:a14="http://schemas.microsoft.com/office/drawing/2010/main"/>
              </a:ext>
            </a:extLst>
          </a:blip>
          <a:srcRect t="9037" b="9037"/>
          <a:stretch>
            <a:fillRect/>
          </a:stretch>
        </p:blipFill>
        <p:spPr bwMode="auto">
          <a:xfrm>
            <a:off x="715434" y="1431438"/>
            <a:ext cx="2376264" cy="195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155594" y="2813482"/>
            <a:ext cx="936104" cy="641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ectangle 19"/>
          <p:cNvSpPr/>
          <p:nvPr/>
        </p:nvSpPr>
        <p:spPr>
          <a:xfrm>
            <a:off x="628269" y="2826803"/>
            <a:ext cx="936104" cy="641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1"/>
          <p:cNvSpPr txBox="1">
            <a:spLocks/>
          </p:cNvSpPr>
          <p:nvPr/>
        </p:nvSpPr>
        <p:spPr>
          <a:xfrm>
            <a:off x="3779912" y="3607603"/>
            <a:ext cx="4987536" cy="23790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br>
              <a:rPr lang="fi-FI" sz="2000" b="0">
                <a:latin typeface="+mn-lt"/>
              </a:rPr>
            </a:br>
            <a:endParaRPr lang="fi-FI" sz="2000" b="0">
              <a:latin typeface="+mn-lt"/>
            </a:endParaRPr>
          </a:p>
        </p:txBody>
      </p:sp>
      <p:cxnSp>
        <p:nvCxnSpPr>
          <p:cNvPr id="12" name="Straight Arrow Connector 11"/>
          <p:cNvCxnSpPr/>
          <p:nvPr/>
        </p:nvCxnSpPr>
        <p:spPr>
          <a:xfrm flipH="1" flipV="1">
            <a:off x="2484467" y="2698649"/>
            <a:ext cx="454864" cy="5461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3"/>
          </p:cNvCxnSpPr>
          <p:nvPr/>
        </p:nvCxnSpPr>
        <p:spPr>
          <a:xfrm flipH="1">
            <a:off x="2368535" y="1484069"/>
            <a:ext cx="570796" cy="96859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844423" y="102309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
        <p:nvSpPr>
          <p:cNvPr id="16" name="Oval 15"/>
          <p:cNvSpPr/>
          <p:nvPr/>
        </p:nvSpPr>
        <p:spPr>
          <a:xfrm>
            <a:off x="2844423" y="314770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cxnSp>
        <p:nvCxnSpPr>
          <p:cNvPr id="17" name="Straight Arrow Connector 16"/>
          <p:cNvCxnSpPr>
            <a:stCxn id="18" idx="5"/>
          </p:cNvCxnSpPr>
          <p:nvPr/>
        </p:nvCxnSpPr>
        <p:spPr>
          <a:xfrm>
            <a:off x="857397" y="2024129"/>
            <a:ext cx="778984" cy="4285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04233" y="156315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cxnSp>
        <p:nvCxnSpPr>
          <p:cNvPr id="26" name="Straight Arrow Connector 25"/>
          <p:cNvCxnSpPr>
            <a:stCxn id="27" idx="3"/>
          </p:cNvCxnSpPr>
          <p:nvPr/>
        </p:nvCxnSpPr>
        <p:spPr>
          <a:xfrm flipH="1">
            <a:off x="2356461" y="4461808"/>
            <a:ext cx="738842" cy="4736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00395" y="400083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
        <p:nvSpPr>
          <p:cNvPr id="33" name="Oval 32"/>
          <p:cNvSpPr/>
          <p:nvPr/>
        </p:nvSpPr>
        <p:spPr>
          <a:xfrm>
            <a:off x="2872586" y="470797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cxnSp>
        <p:nvCxnSpPr>
          <p:cNvPr id="28" name="Straight Arrow Connector 27"/>
          <p:cNvCxnSpPr>
            <a:stCxn id="31" idx="7"/>
          </p:cNvCxnSpPr>
          <p:nvPr/>
        </p:nvCxnSpPr>
        <p:spPr>
          <a:xfrm flipV="1">
            <a:off x="991507" y="2698650"/>
            <a:ext cx="628568" cy="5281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38343" y="314770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sp>
        <p:nvSpPr>
          <p:cNvPr id="34" name="Oval 33"/>
          <p:cNvSpPr/>
          <p:nvPr/>
        </p:nvSpPr>
        <p:spPr>
          <a:xfrm>
            <a:off x="448249" y="453960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cxnSp>
        <p:nvCxnSpPr>
          <p:cNvPr id="35" name="Straight Arrow Connector 34"/>
          <p:cNvCxnSpPr>
            <a:stCxn id="33" idx="2"/>
          </p:cNvCxnSpPr>
          <p:nvPr/>
        </p:nvCxnSpPr>
        <p:spPr>
          <a:xfrm flipH="1">
            <a:off x="2356461" y="4978003"/>
            <a:ext cx="516125" cy="3549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59358" y="4819496"/>
            <a:ext cx="355194" cy="52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Suora yhdysviiva 5"/>
          <p:cNvCxnSpPr/>
          <p:nvPr/>
        </p:nvCxnSpPr>
        <p:spPr>
          <a:xfrm>
            <a:off x="2155594" y="2596682"/>
            <a:ext cx="101286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uora yhdysviiva 28"/>
          <p:cNvCxnSpPr/>
          <p:nvPr/>
        </p:nvCxnSpPr>
        <p:spPr>
          <a:xfrm>
            <a:off x="730522" y="2573068"/>
            <a:ext cx="101286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3153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7" grpId="0" animBg="1"/>
      <p:bldP spid="33" grpId="0" animBg="1"/>
      <p:bldP spid="31"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884464"/>
          </a:xfrm>
        </p:spPr>
        <p:txBody>
          <a:bodyPr>
            <a:noAutofit/>
          </a:bodyPr>
          <a:lstStyle/>
          <a:p>
            <a:r>
              <a:rPr lang="fi-FI"/>
              <a:t>Läpivientiputken tiivistäminen hirsirakennusten yläpohjassa </a:t>
            </a:r>
          </a:p>
        </p:txBody>
      </p:sp>
      <p:sp>
        <p:nvSpPr>
          <p:cNvPr id="3" name="Content Placeholder 2"/>
          <p:cNvSpPr>
            <a:spLocks noGrp="1"/>
          </p:cNvSpPr>
          <p:nvPr>
            <p:ph sz="half" idx="2"/>
          </p:nvPr>
        </p:nvSpPr>
        <p:spPr>
          <a:xfrm>
            <a:off x="5580112" y="2195926"/>
            <a:ext cx="3456384" cy="3409259"/>
          </a:xfrm>
        </p:spPr>
        <p:txBody>
          <a:bodyPr>
            <a:normAutofit fontScale="77500" lnSpcReduction="20000"/>
          </a:bodyPr>
          <a:lstStyle/>
          <a:p>
            <a:pPr marL="514350" indent="-514350">
              <a:buFont typeface="+mj-lt"/>
              <a:buAutoNum type="arabicPeriod"/>
            </a:pPr>
            <a:r>
              <a:rPr lang="fi-FI"/>
              <a:t>Läpivientiputkeen teipataan höyrynsulku-kelmu noin 5 cm  yläpohjan höyrynsulun tason alapuolelle. </a:t>
            </a:r>
          </a:p>
          <a:p>
            <a:pPr marL="514350" indent="-514350">
              <a:buFont typeface="+mj-lt"/>
              <a:buAutoNum type="arabicPeriod"/>
            </a:pPr>
            <a:r>
              <a:rPr lang="fi-FI"/>
              <a:t>Kelmu painetaan tai laskostetaan  pussille.</a:t>
            </a:r>
          </a:p>
          <a:p>
            <a:pPr marL="514350" indent="-514350">
              <a:buFont typeface="+mj-lt"/>
              <a:buAutoNum type="arabicPeriod"/>
            </a:pPr>
            <a:r>
              <a:rPr lang="fi-FI"/>
              <a:t>Höyrynsulkukelmu kiristetään yläpohjan muuhun höyrynsulkuun koolausrimoilla ja erillisillä kiristysrimoilla.</a:t>
            </a:r>
          </a:p>
        </p:txBody>
      </p:sp>
      <p:pic>
        <p:nvPicPr>
          <p:cNvPr id="44034" name="Picture 2"/>
          <p:cNvPicPr>
            <a:picLocks noGrp="1" noChangeAspect="1" noChangeArrowheads="1"/>
          </p:cNvPicPr>
          <p:nvPr>
            <p:ph type="pic" sz="quarter" idx="13"/>
          </p:nvPr>
        </p:nvPicPr>
        <p:blipFill>
          <a:blip r:embed="rId3" cstate="email">
            <a:extLst>
              <a:ext uri="{28A0092B-C50C-407E-A947-70E740481C1C}">
                <a14:useLocalDpi xmlns:a14="http://schemas.microsoft.com/office/drawing/2010/main"/>
              </a:ext>
            </a:extLst>
          </a:blip>
          <a:srcRect t="8712" b="8712"/>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2979801" y="4881858"/>
            <a:ext cx="93610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ectangle 16"/>
          <p:cNvSpPr/>
          <p:nvPr/>
        </p:nvSpPr>
        <p:spPr>
          <a:xfrm>
            <a:off x="4569262" y="3223935"/>
            <a:ext cx="936104" cy="706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a:stCxn id="13" idx="3"/>
          </p:cNvCxnSpPr>
          <p:nvPr/>
        </p:nvCxnSpPr>
        <p:spPr>
          <a:xfrm flipH="1">
            <a:off x="2979801" y="3533552"/>
            <a:ext cx="636156" cy="6875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1"/>
          </p:cNvCxnSpPr>
          <p:nvPr/>
        </p:nvCxnSpPr>
        <p:spPr>
          <a:xfrm flipH="1" flipV="1">
            <a:off x="3090551" y="4897234"/>
            <a:ext cx="596226" cy="5170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591869" y="533515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
        <p:nvSpPr>
          <p:cNvPr id="13" name="Oval 12"/>
          <p:cNvSpPr/>
          <p:nvPr/>
        </p:nvSpPr>
        <p:spPr>
          <a:xfrm>
            <a:off x="3521049" y="307258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cxnSp>
        <p:nvCxnSpPr>
          <p:cNvPr id="29" name="Straight Arrow Connector 28"/>
          <p:cNvCxnSpPr/>
          <p:nvPr/>
        </p:nvCxnSpPr>
        <p:spPr>
          <a:xfrm flipH="1">
            <a:off x="3816959" y="3829340"/>
            <a:ext cx="755984" cy="5357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481461" y="339063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spTree>
    <p:extLst>
      <p:ext uri="{BB962C8B-B14F-4D97-AF65-F5344CB8AC3E}">
        <p14:creationId xmlns:p14="http://schemas.microsoft.com/office/powerpoint/2010/main" val="11718388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95764" y="3588557"/>
            <a:ext cx="1073624" cy="57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24" name="Title 1"/>
          <p:cNvSpPr>
            <a:spLocks noGrp="1"/>
          </p:cNvSpPr>
          <p:nvPr>
            <p:ph type="title"/>
          </p:nvPr>
        </p:nvSpPr>
        <p:spPr>
          <a:xfrm>
            <a:off x="496298" y="329232"/>
            <a:ext cx="7958490" cy="864413"/>
          </a:xfrm>
        </p:spPr>
        <p:txBody>
          <a:bodyPr>
            <a:noAutofit/>
          </a:bodyPr>
          <a:lstStyle/>
          <a:p>
            <a:r>
              <a:rPr lang="fi-FI"/>
              <a:t>Paikalla muurattavan savuhormin läpivienti puuyläpohjasta</a:t>
            </a:r>
          </a:p>
        </p:txBody>
      </p:sp>
      <p:sp>
        <p:nvSpPr>
          <p:cNvPr id="3" name="Content Placeholder 2"/>
          <p:cNvSpPr>
            <a:spLocks noGrp="1"/>
          </p:cNvSpPr>
          <p:nvPr>
            <p:ph sz="half" idx="2"/>
          </p:nvPr>
        </p:nvSpPr>
        <p:spPr>
          <a:xfrm>
            <a:off x="4361688" y="1864238"/>
            <a:ext cx="4425695" cy="4152514"/>
          </a:xfrm>
        </p:spPr>
        <p:txBody>
          <a:bodyPr>
            <a:normAutofit fontScale="62500" lnSpcReduction="20000"/>
          </a:bodyPr>
          <a:lstStyle/>
          <a:p>
            <a:pPr marL="385763" indent="-385763">
              <a:buFont typeface="+mj-lt"/>
              <a:buAutoNum type="arabicPeriod"/>
            </a:pPr>
            <a:r>
              <a:rPr lang="fi-FI" sz="3200"/>
              <a:t>Piippu pinnoitetaan palonkestävällä tasoitteella yläpohjan ja vesikatteen väliltä</a:t>
            </a:r>
          </a:p>
          <a:p>
            <a:pPr marL="385763" indent="-385763">
              <a:buFont typeface="+mj-lt"/>
              <a:buAutoNum type="arabicPeriod"/>
            </a:pPr>
            <a:r>
              <a:rPr lang="fi-FI" sz="3200"/>
              <a:t>Asetetaan höyrynsulkumuovi (hs) ja koolaus ja teipataan hs-muovi piipun ympärille A1 luokan höyrynsulkuteipillä.</a:t>
            </a:r>
          </a:p>
          <a:p>
            <a:pPr marL="385763" indent="-385763">
              <a:buFont typeface="+mj-lt"/>
              <a:buAutoNum type="arabicPeriod"/>
            </a:pPr>
            <a:r>
              <a:rPr lang="fi-FI" sz="3200"/>
              <a:t>Piipun ympärille asennetaan A1-luokan palamaton eriste 120 mm. Korkeus 10 cm yli lämmöneristeen.</a:t>
            </a:r>
          </a:p>
          <a:p>
            <a:pPr marL="385763" indent="-385763">
              <a:buFont typeface="+mj-lt"/>
              <a:buAutoNum type="arabicPeriod"/>
            </a:pPr>
            <a:r>
              <a:rPr lang="fi-FI" sz="3200"/>
              <a:t>Asennetaan lämmöneristeet.</a:t>
            </a:r>
          </a:p>
          <a:p>
            <a:pPr marL="385763" indent="-385763">
              <a:buFont typeface="+mj-lt"/>
              <a:buAutoNum type="arabicPeriod"/>
            </a:pPr>
            <a:r>
              <a:rPr lang="fi-FI" sz="3200"/>
              <a:t>Asennetaan pintaverhous </a:t>
            </a:r>
          </a:p>
          <a:p>
            <a:pPr marL="385763" indent="-385763">
              <a:buFont typeface="+mj-lt"/>
              <a:buAutoNum type="arabicPeriod"/>
            </a:pPr>
            <a:r>
              <a:rPr lang="fi-FI" sz="3200"/>
              <a:t>Mitat on tarkastettava savupiippusuunnitelmasta.</a:t>
            </a:r>
          </a:p>
          <a:p>
            <a:pPr marL="385763" indent="-385763">
              <a:buFont typeface="+mj-lt"/>
              <a:buAutoNum type="arabicPeriod"/>
            </a:pPr>
            <a:endParaRPr lang="fi-FI"/>
          </a:p>
        </p:txBody>
      </p:sp>
      <p:grpSp>
        <p:nvGrpSpPr>
          <p:cNvPr id="162" name="Ryhmä 161">
            <a:extLst>
              <a:ext uri="{FF2B5EF4-FFF2-40B4-BE49-F238E27FC236}">
                <a16:creationId xmlns:a16="http://schemas.microsoft.com/office/drawing/2014/main" id="{CCBDD96B-F6F7-4AB8-93C7-3545285A222C}"/>
              </a:ext>
            </a:extLst>
          </p:cNvPr>
          <p:cNvGrpSpPr/>
          <p:nvPr/>
        </p:nvGrpSpPr>
        <p:grpSpPr>
          <a:xfrm>
            <a:off x="931083" y="2395324"/>
            <a:ext cx="1232610" cy="2881745"/>
            <a:chOff x="9185403" y="766529"/>
            <a:chExt cx="1408297" cy="3842326"/>
          </a:xfrm>
        </p:grpSpPr>
        <p:sp>
          <p:nvSpPr>
            <p:cNvPr id="164" name="Suorakulmio 163">
              <a:extLst>
                <a:ext uri="{FF2B5EF4-FFF2-40B4-BE49-F238E27FC236}">
                  <a16:creationId xmlns:a16="http://schemas.microsoft.com/office/drawing/2014/main" id="{08E1073F-6FB4-46F3-8B9C-03BD2E1BCA0B}"/>
                </a:ext>
              </a:extLst>
            </p:cNvPr>
            <p:cNvSpPr/>
            <p:nvPr/>
          </p:nvSpPr>
          <p:spPr>
            <a:xfrm>
              <a:off x="9187031" y="779929"/>
              <a:ext cx="1403873" cy="3813586"/>
            </a:xfrm>
            <a:prstGeom prst="rect">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sp>
          <p:nvSpPr>
            <p:cNvPr id="165" name="Rectangle 38">
              <a:extLst>
                <a:ext uri="{FF2B5EF4-FFF2-40B4-BE49-F238E27FC236}">
                  <a16:creationId xmlns:a16="http://schemas.microsoft.com/office/drawing/2014/main" id="{10222B7F-9149-465F-923E-708E2B52C1F1}"/>
                </a:ext>
              </a:extLst>
            </p:cNvPr>
            <p:cNvSpPr/>
            <p:nvPr/>
          </p:nvSpPr>
          <p:spPr>
            <a:xfrm>
              <a:off x="10147428" y="440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6" name="Rectangle 39">
              <a:extLst>
                <a:ext uri="{FF2B5EF4-FFF2-40B4-BE49-F238E27FC236}">
                  <a16:creationId xmlns:a16="http://schemas.microsoft.com/office/drawing/2014/main" id="{493E8F28-DF93-49A6-A8DA-8F32BC2206F2}"/>
                </a:ext>
              </a:extLst>
            </p:cNvPr>
            <p:cNvSpPr/>
            <p:nvPr/>
          </p:nvSpPr>
          <p:spPr>
            <a:xfrm>
              <a:off x="9185403" y="440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7" name="Rectangle 42">
              <a:extLst>
                <a:ext uri="{FF2B5EF4-FFF2-40B4-BE49-F238E27FC236}">
                  <a16:creationId xmlns:a16="http://schemas.microsoft.com/office/drawing/2014/main" id="{EE921E4E-BBAB-4865-B5BE-F5BC86B6DF57}"/>
                </a:ext>
              </a:extLst>
            </p:cNvPr>
            <p:cNvSpPr/>
            <p:nvPr/>
          </p:nvSpPr>
          <p:spPr>
            <a:xfrm>
              <a:off x="9185403" y="416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8" name="Rectangle 43">
              <a:extLst>
                <a:ext uri="{FF2B5EF4-FFF2-40B4-BE49-F238E27FC236}">
                  <a16:creationId xmlns:a16="http://schemas.microsoft.com/office/drawing/2014/main" id="{A2DF750F-6F4E-4854-A270-443FBBE57009}"/>
                </a:ext>
              </a:extLst>
            </p:cNvPr>
            <p:cNvSpPr/>
            <p:nvPr/>
          </p:nvSpPr>
          <p:spPr>
            <a:xfrm>
              <a:off x="9664789" y="416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9" name="Rectangle 38">
              <a:extLst>
                <a:ext uri="{FF2B5EF4-FFF2-40B4-BE49-F238E27FC236}">
                  <a16:creationId xmlns:a16="http://schemas.microsoft.com/office/drawing/2014/main" id="{3828CA0F-B2DC-4D5A-9031-47F4B0577877}"/>
                </a:ext>
              </a:extLst>
            </p:cNvPr>
            <p:cNvSpPr/>
            <p:nvPr/>
          </p:nvSpPr>
          <p:spPr>
            <a:xfrm>
              <a:off x="10147924" y="391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0" name="Rectangle 39">
              <a:extLst>
                <a:ext uri="{FF2B5EF4-FFF2-40B4-BE49-F238E27FC236}">
                  <a16:creationId xmlns:a16="http://schemas.microsoft.com/office/drawing/2014/main" id="{5E23D38E-AB53-4C8D-96C5-E219815FE855}"/>
                </a:ext>
              </a:extLst>
            </p:cNvPr>
            <p:cNvSpPr/>
            <p:nvPr/>
          </p:nvSpPr>
          <p:spPr>
            <a:xfrm>
              <a:off x="9185899" y="391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1" name="Rectangle 42">
              <a:extLst>
                <a:ext uri="{FF2B5EF4-FFF2-40B4-BE49-F238E27FC236}">
                  <a16:creationId xmlns:a16="http://schemas.microsoft.com/office/drawing/2014/main" id="{A61FCE2D-3812-4F45-82FD-0850D78AD43E}"/>
                </a:ext>
              </a:extLst>
            </p:cNvPr>
            <p:cNvSpPr/>
            <p:nvPr/>
          </p:nvSpPr>
          <p:spPr>
            <a:xfrm>
              <a:off x="9185899" y="367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2" name="Rectangle 43">
              <a:extLst>
                <a:ext uri="{FF2B5EF4-FFF2-40B4-BE49-F238E27FC236}">
                  <a16:creationId xmlns:a16="http://schemas.microsoft.com/office/drawing/2014/main" id="{4309B99A-8FBF-410D-B822-13C31CA98DA6}"/>
                </a:ext>
              </a:extLst>
            </p:cNvPr>
            <p:cNvSpPr/>
            <p:nvPr/>
          </p:nvSpPr>
          <p:spPr>
            <a:xfrm>
              <a:off x="9665285" y="367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3" name="Rectangle 38">
              <a:extLst>
                <a:ext uri="{FF2B5EF4-FFF2-40B4-BE49-F238E27FC236}">
                  <a16:creationId xmlns:a16="http://schemas.microsoft.com/office/drawing/2014/main" id="{16610D22-DDFE-4F2A-B7D5-AE29F14CAB5D}"/>
                </a:ext>
              </a:extLst>
            </p:cNvPr>
            <p:cNvSpPr/>
            <p:nvPr/>
          </p:nvSpPr>
          <p:spPr>
            <a:xfrm>
              <a:off x="10148420" y="343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4" name="Rectangle 39">
              <a:extLst>
                <a:ext uri="{FF2B5EF4-FFF2-40B4-BE49-F238E27FC236}">
                  <a16:creationId xmlns:a16="http://schemas.microsoft.com/office/drawing/2014/main" id="{3896C096-0865-403E-9BD5-8FD14E1AF037}"/>
                </a:ext>
              </a:extLst>
            </p:cNvPr>
            <p:cNvSpPr/>
            <p:nvPr/>
          </p:nvSpPr>
          <p:spPr>
            <a:xfrm>
              <a:off x="9186395" y="343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5" name="Rectangle 42">
              <a:extLst>
                <a:ext uri="{FF2B5EF4-FFF2-40B4-BE49-F238E27FC236}">
                  <a16:creationId xmlns:a16="http://schemas.microsoft.com/office/drawing/2014/main" id="{652BC006-900C-4981-9076-4E15079C8D6F}"/>
                </a:ext>
              </a:extLst>
            </p:cNvPr>
            <p:cNvSpPr/>
            <p:nvPr/>
          </p:nvSpPr>
          <p:spPr>
            <a:xfrm>
              <a:off x="9186395" y="319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6" name="Rectangle 43">
              <a:extLst>
                <a:ext uri="{FF2B5EF4-FFF2-40B4-BE49-F238E27FC236}">
                  <a16:creationId xmlns:a16="http://schemas.microsoft.com/office/drawing/2014/main" id="{0A01EFDF-93CB-4C23-9D5C-4A7AD3B3EC32}"/>
                </a:ext>
              </a:extLst>
            </p:cNvPr>
            <p:cNvSpPr/>
            <p:nvPr/>
          </p:nvSpPr>
          <p:spPr>
            <a:xfrm>
              <a:off x="9665781" y="319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7" name="Rectangle 38">
              <a:extLst>
                <a:ext uri="{FF2B5EF4-FFF2-40B4-BE49-F238E27FC236}">
                  <a16:creationId xmlns:a16="http://schemas.microsoft.com/office/drawing/2014/main" id="{FC7C5F6C-D953-4453-A33E-D62B960595A5}"/>
                </a:ext>
              </a:extLst>
            </p:cNvPr>
            <p:cNvSpPr/>
            <p:nvPr/>
          </p:nvSpPr>
          <p:spPr>
            <a:xfrm>
              <a:off x="10148916" y="294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8" name="Rectangle 39">
              <a:extLst>
                <a:ext uri="{FF2B5EF4-FFF2-40B4-BE49-F238E27FC236}">
                  <a16:creationId xmlns:a16="http://schemas.microsoft.com/office/drawing/2014/main" id="{6FE35A3F-4F75-4FCF-BEF0-0E98B3B5B40D}"/>
                </a:ext>
              </a:extLst>
            </p:cNvPr>
            <p:cNvSpPr/>
            <p:nvPr/>
          </p:nvSpPr>
          <p:spPr>
            <a:xfrm>
              <a:off x="9186891" y="294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9" name="Rectangle 42">
              <a:extLst>
                <a:ext uri="{FF2B5EF4-FFF2-40B4-BE49-F238E27FC236}">
                  <a16:creationId xmlns:a16="http://schemas.microsoft.com/office/drawing/2014/main" id="{AAE785CE-4BDF-4289-8EF0-63C2685E8DA1}"/>
                </a:ext>
              </a:extLst>
            </p:cNvPr>
            <p:cNvSpPr/>
            <p:nvPr/>
          </p:nvSpPr>
          <p:spPr>
            <a:xfrm>
              <a:off x="9186891" y="270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0" name="Rectangle 43">
              <a:extLst>
                <a:ext uri="{FF2B5EF4-FFF2-40B4-BE49-F238E27FC236}">
                  <a16:creationId xmlns:a16="http://schemas.microsoft.com/office/drawing/2014/main" id="{8E746494-DDB9-4D83-9EEA-C3A2D50F86DD}"/>
                </a:ext>
              </a:extLst>
            </p:cNvPr>
            <p:cNvSpPr/>
            <p:nvPr/>
          </p:nvSpPr>
          <p:spPr>
            <a:xfrm>
              <a:off x="9666277" y="270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1" name="Rectangle 38">
              <a:extLst>
                <a:ext uri="{FF2B5EF4-FFF2-40B4-BE49-F238E27FC236}">
                  <a16:creationId xmlns:a16="http://schemas.microsoft.com/office/drawing/2014/main" id="{DBB2C08F-44EC-4029-B29A-5EF99DC664C6}"/>
                </a:ext>
              </a:extLst>
            </p:cNvPr>
            <p:cNvSpPr/>
            <p:nvPr/>
          </p:nvSpPr>
          <p:spPr>
            <a:xfrm>
              <a:off x="10149412" y="246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2" name="Rectangle 39">
              <a:extLst>
                <a:ext uri="{FF2B5EF4-FFF2-40B4-BE49-F238E27FC236}">
                  <a16:creationId xmlns:a16="http://schemas.microsoft.com/office/drawing/2014/main" id="{91A48DE5-8194-44C3-8A03-635861E036E3}"/>
                </a:ext>
              </a:extLst>
            </p:cNvPr>
            <p:cNvSpPr/>
            <p:nvPr/>
          </p:nvSpPr>
          <p:spPr>
            <a:xfrm>
              <a:off x="9187387" y="246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3" name="Rectangle 42">
              <a:extLst>
                <a:ext uri="{FF2B5EF4-FFF2-40B4-BE49-F238E27FC236}">
                  <a16:creationId xmlns:a16="http://schemas.microsoft.com/office/drawing/2014/main" id="{11BA1267-24EA-4E06-8972-185D1629528F}"/>
                </a:ext>
              </a:extLst>
            </p:cNvPr>
            <p:cNvSpPr/>
            <p:nvPr/>
          </p:nvSpPr>
          <p:spPr>
            <a:xfrm>
              <a:off x="9187387" y="222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4" name="Rectangle 43">
              <a:extLst>
                <a:ext uri="{FF2B5EF4-FFF2-40B4-BE49-F238E27FC236}">
                  <a16:creationId xmlns:a16="http://schemas.microsoft.com/office/drawing/2014/main" id="{0A82B9C9-A25B-4507-A7FB-E66CE17FDE09}"/>
                </a:ext>
              </a:extLst>
            </p:cNvPr>
            <p:cNvSpPr/>
            <p:nvPr/>
          </p:nvSpPr>
          <p:spPr>
            <a:xfrm>
              <a:off x="9666773" y="222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5" name="Rectangle 38">
              <a:extLst>
                <a:ext uri="{FF2B5EF4-FFF2-40B4-BE49-F238E27FC236}">
                  <a16:creationId xmlns:a16="http://schemas.microsoft.com/office/drawing/2014/main" id="{BCFAFFD3-BCED-4A50-A296-85FF0FBE661F}"/>
                </a:ext>
              </a:extLst>
            </p:cNvPr>
            <p:cNvSpPr/>
            <p:nvPr/>
          </p:nvSpPr>
          <p:spPr>
            <a:xfrm>
              <a:off x="10149908" y="197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6" name="Rectangle 39">
              <a:extLst>
                <a:ext uri="{FF2B5EF4-FFF2-40B4-BE49-F238E27FC236}">
                  <a16:creationId xmlns:a16="http://schemas.microsoft.com/office/drawing/2014/main" id="{D3DFAD5B-67EA-4A0E-B549-2CD739C78CFC}"/>
                </a:ext>
              </a:extLst>
            </p:cNvPr>
            <p:cNvSpPr/>
            <p:nvPr/>
          </p:nvSpPr>
          <p:spPr>
            <a:xfrm>
              <a:off x="9187883" y="197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7" name="Rectangle 42">
              <a:extLst>
                <a:ext uri="{FF2B5EF4-FFF2-40B4-BE49-F238E27FC236}">
                  <a16:creationId xmlns:a16="http://schemas.microsoft.com/office/drawing/2014/main" id="{F6343AF6-4038-417E-AF07-7B15935C1DB7}"/>
                </a:ext>
              </a:extLst>
            </p:cNvPr>
            <p:cNvSpPr/>
            <p:nvPr/>
          </p:nvSpPr>
          <p:spPr>
            <a:xfrm>
              <a:off x="9187883" y="173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8" name="Rectangle 43">
              <a:extLst>
                <a:ext uri="{FF2B5EF4-FFF2-40B4-BE49-F238E27FC236}">
                  <a16:creationId xmlns:a16="http://schemas.microsoft.com/office/drawing/2014/main" id="{06FBD0C4-E1C5-4D0E-9A5E-9CCEC62CFEC7}"/>
                </a:ext>
              </a:extLst>
            </p:cNvPr>
            <p:cNvSpPr/>
            <p:nvPr/>
          </p:nvSpPr>
          <p:spPr>
            <a:xfrm>
              <a:off x="9667269" y="173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9" name="Rectangle 38">
              <a:extLst>
                <a:ext uri="{FF2B5EF4-FFF2-40B4-BE49-F238E27FC236}">
                  <a16:creationId xmlns:a16="http://schemas.microsoft.com/office/drawing/2014/main" id="{C3EA5214-A07A-4C45-A754-50F692F9D62E}"/>
                </a:ext>
              </a:extLst>
            </p:cNvPr>
            <p:cNvSpPr/>
            <p:nvPr/>
          </p:nvSpPr>
          <p:spPr>
            <a:xfrm>
              <a:off x="10150404" y="149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0" name="Rectangle 39">
              <a:extLst>
                <a:ext uri="{FF2B5EF4-FFF2-40B4-BE49-F238E27FC236}">
                  <a16:creationId xmlns:a16="http://schemas.microsoft.com/office/drawing/2014/main" id="{A3439D2D-5743-45E5-93A4-C9B81DC91290}"/>
                </a:ext>
              </a:extLst>
            </p:cNvPr>
            <p:cNvSpPr/>
            <p:nvPr/>
          </p:nvSpPr>
          <p:spPr>
            <a:xfrm>
              <a:off x="9188379" y="149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1" name="Rectangle 42">
              <a:extLst>
                <a:ext uri="{FF2B5EF4-FFF2-40B4-BE49-F238E27FC236}">
                  <a16:creationId xmlns:a16="http://schemas.microsoft.com/office/drawing/2014/main" id="{36343866-1BC7-426C-8E93-D47612965975}"/>
                </a:ext>
              </a:extLst>
            </p:cNvPr>
            <p:cNvSpPr/>
            <p:nvPr/>
          </p:nvSpPr>
          <p:spPr>
            <a:xfrm>
              <a:off x="9188379" y="125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2" name="Rectangle 43">
              <a:extLst>
                <a:ext uri="{FF2B5EF4-FFF2-40B4-BE49-F238E27FC236}">
                  <a16:creationId xmlns:a16="http://schemas.microsoft.com/office/drawing/2014/main" id="{9B877C67-45FD-45D4-9232-A97C30C53C17}"/>
                </a:ext>
              </a:extLst>
            </p:cNvPr>
            <p:cNvSpPr/>
            <p:nvPr/>
          </p:nvSpPr>
          <p:spPr>
            <a:xfrm>
              <a:off x="9667765" y="125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3" name="Rectangle 38">
              <a:extLst>
                <a:ext uri="{FF2B5EF4-FFF2-40B4-BE49-F238E27FC236}">
                  <a16:creationId xmlns:a16="http://schemas.microsoft.com/office/drawing/2014/main" id="{016F8E61-802B-4F98-A39B-351A80232D94}"/>
                </a:ext>
              </a:extLst>
            </p:cNvPr>
            <p:cNvSpPr/>
            <p:nvPr/>
          </p:nvSpPr>
          <p:spPr>
            <a:xfrm>
              <a:off x="10150900" y="100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4" name="Rectangle 39">
              <a:extLst>
                <a:ext uri="{FF2B5EF4-FFF2-40B4-BE49-F238E27FC236}">
                  <a16:creationId xmlns:a16="http://schemas.microsoft.com/office/drawing/2014/main" id="{9B74414F-459D-4DC7-88D0-36B0A8AB6C08}"/>
                </a:ext>
              </a:extLst>
            </p:cNvPr>
            <p:cNvSpPr/>
            <p:nvPr/>
          </p:nvSpPr>
          <p:spPr>
            <a:xfrm>
              <a:off x="9188875" y="100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5" name="Rectangle 42">
              <a:extLst>
                <a:ext uri="{FF2B5EF4-FFF2-40B4-BE49-F238E27FC236}">
                  <a16:creationId xmlns:a16="http://schemas.microsoft.com/office/drawing/2014/main" id="{6871104A-B210-45E8-9127-8316CF55DB69}"/>
                </a:ext>
              </a:extLst>
            </p:cNvPr>
            <p:cNvSpPr/>
            <p:nvPr/>
          </p:nvSpPr>
          <p:spPr>
            <a:xfrm>
              <a:off x="9188875" y="76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6" name="Rectangle 43">
              <a:extLst>
                <a:ext uri="{FF2B5EF4-FFF2-40B4-BE49-F238E27FC236}">
                  <a16:creationId xmlns:a16="http://schemas.microsoft.com/office/drawing/2014/main" id="{AB3769F9-BCDD-44CF-94ED-D77EA21EBDA4}"/>
                </a:ext>
              </a:extLst>
            </p:cNvPr>
            <p:cNvSpPr/>
            <p:nvPr/>
          </p:nvSpPr>
          <p:spPr>
            <a:xfrm>
              <a:off x="9668261" y="76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grpSp>
      <p:pic>
        <p:nvPicPr>
          <p:cNvPr id="197" name="Kuva 196">
            <a:extLst>
              <a:ext uri="{FF2B5EF4-FFF2-40B4-BE49-F238E27FC236}">
                <a16:creationId xmlns:a16="http://schemas.microsoft.com/office/drawing/2014/main" id="{A48B2AD4-C07C-4462-8714-5A29F4295A2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9844" b="53191"/>
          <a:stretch/>
        </p:blipFill>
        <p:spPr>
          <a:xfrm>
            <a:off x="2213811" y="4757040"/>
            <a:ext cx="1628297" cy="133519"/>
          </a:xfrm>
          <a:prstGeom prst="rect">
            <a:avLst/>
          </a:prstGeom>
        </p:spPr>
      </p:pic>
      <p:sp>
        <p:nvSpPr>
          <p:cNvPr id="198" name="Rectangle 12">
            <a:extLst>
              <a:ext uri="{FF2B5EF4-FFF2-40B4-BE49-F238E27FC236}">
                <a16:creationId xmlns:a16="http://schemas.microsoft.com/office/drawing/2014/main" id="{9C7183D6-7CFE-4042-855F-3EBD0E6C914D}"/>
              </a:ext>
            </a:extLst>
          </p:cNvPr>
          <p:cNvSpPr/>
          <p:nvPr/>
        </p:nvSpPr>
        <p:spPr>
          <a:xfrm>
            <a:off x="2502568" y="4903374"/>
            <a:ext cx="1499511" cy="45719"/>
          </a:xfrm>
          <a:prstGeom prst="rect">
            <a:avLst/>
          </a:prstGeom>
          <a:solidFill>
            <a:srgbClr val="ED7D31">
              <a:lumMod val="75000"/>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199" name="Straight Connector 28">
            <a:extLst>
              <a:ext uri="{FF2B5EF4-FFF2-40B4-BE49-F238E27FC236}">
                <a16:creationId xmlns:a16="http://schemas.microsoft.com/office/drawing/2014/main" id="{A19615D0-5565-4F10-9D84-0BF4BC6F7F42}"/>
              </a:ext>
            </a:extLst>
          </p:cNvPr>
          <p:cNvCxnSpPr>
            <a:cxnSpLocks/>
          </p:cNvCxnSpPr>
          <p:nvPr/>
        </p:nvCxnSpPr>
        <p:spPr>
          <a:xfrm>
            <a:off x="674513" y="2379317"/>
            <a:ext cx="2172864" cy="0"/>
          </a:xfrm>
          <a:prstGeom prst="line">
            <a:avLst/>
          </a:prstGeom>
          <a:noFill/>
          <a:ln w="28575" cap="flat" cmpd="sng" algn="ctr">
            <a:solidFill>
              <a:srgbClr val="44546A"/>
            </a:solidFill>
            <a:prstDash val="lgDashDot"/>
            <a:miter lim="800000"/>
          </a:ln>
          <a:effectLst/>
        </p:spPr>
      </p:cxnSp>
      <p:cxnSp>
        <p:nvCxnSpPr>
          <p:cNvPr id="200" name="Straight Connector 42">
            <a:extLst>
              <a:ext uri="{FF2B5EF4-FFF2-40B4-BE49-F238E27FC236}">
                <a16:creationId xmlns:a16="http://schemas.microsoft.com/office/drawing/2014/main" id="{1CEEB3BC-FC2E-47B6-9C75-F9A99C8931E2}"/>
              </a:ext>
            </a:extLst>
          </p:cNvPr>
          <p:cNvCxnSpPr>
            <a:cxnSpLocks/>
          </p:cNvCxnSpPr>
          <p:nvPr/>
        </p:nvCxnSpPr>
        <p:spPr>
          <a:xfrm>
            <a:off x="2180586" y="2408142"/>
            <a:ext cx="0" cy="2854443"/>
          </a:xfrm>
          <a:prstGeom prst="line">
            <a:avLst/>
          </a:prstGeom>
          <a:noFill/>
          <a:ln w="57150" cap="flat" cmpd="sng" algn="ctr">
            <a:solidFill>
              <a:sysClr val="window" lastClr="FFFFFF">
                <a:lumMod val="50000"/>
              </a:sysClr>
            </a:solidFill>
            <a:prstDash val="solid"/>
            <a:miter lim="800000"/>
          </a:ln>
          <a:effectLst/>
        </p:spPr>
      </p:cxnSp>
      <p:pic>
        <p:nvPicPr>
          <p:cNvPr id="202" name="Kuva 201">
            <a:extLst>
              <a:ext uri="{FF2B5EF4-FFF2-40B4-BE49-F238E27FC236}">
                <a16:creationId xmlns:a16="http://schemas.microsoft.com/office/drawing/2014/main" id="{C3935E45-88D8-47DB-B593-A6BB1B4A9A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30525" y="4777584"/>
            <a:ext cx="158398" cy="135731"/>
          </a:xfrm>
          <a:prstGeom prst="rect">
            <a:avLst/>
          </a:prstGeom>
        </p:spPr>
      </p:pic>
      <p:pic>
        <p:nvPicPr>
          <p:cNvPr id="203" name="Kuva 202">
            <a:extLst>
              <a:ext uri="{FF2B5EF4-FFF2-40B4-BE49-F238E27FC236}">
                <a16:creationId xmlns:a16="http://schemas.microsoft.com/office/drawing/2014/main" id="{27506A61-6F83-45C9-B0E6-9878D993B7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65917" y="4223246"/>
            <a:ext cx="1360651" cy="537134"/>
          </a:xfrm>
          <a:prstGeom prst="rect">
            <a:avLst/>
          </a:prstGeom>
        </p:spPr>
      </p:pic>
      <p:pic>
        <p:nvPicPr>
          <p:cNvPr id="204" name="Kuva 203">
            <a:extLst>
              <a:ext uri="{FF2B5EF4-FFF2-40B4-BE49-F238E27FC236}">
                <a16:creationId xmlns:a16="http://schemas.microsoft.com/office/drawing/2014/main" id="{21E07FB9-8B60-456F-BD66-97D2384B33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26308" y="3351876"/>
            <a:ext cx="1510881" cy="877223"/>
          </a:xfrm>
          <a:prstGeom prst="rect">
            <a:avLst/>
          </a:prstGeom>
        </p:spPr>
      </p:pic>
      <p:grpSp>
        <p:nvGrpSpPr>
          <p:cNvPr id="205" name="Ryhmä 204">
            <a:extLst>
              <a:ext uri="{FF2B5EF4-FFF2-40B4-BE49-F238E27FC236}">
                <a16:creationId xmlns:a16="http://schemas.microsoft.com/office/drawing/2014/main" id="{5190B212-6CDC-49D2-92CB-CED9FBA5847A}"/>
              </a:ext>
            </a:extLst>
          </p:cNvPr>
          <p:cNvGrpSpPr/>
          <p:nvPr/>
        </p:nvGrpSpPr>
        <p:grpSpPr>
          <a:xfrm rot="5400000">
            <a:off x="1532826" y="3871606"/>
            <a:ext cx="1620002" cy="157547"/>
            <a:chOff x="2194232" y="240658"/>
            <a:chExt cx="1187829" cy="180002"/>
          </a:xfrm>
        </p:grpSpPr>
        <p:pic>
          <p:nvPicPr>
            <p:cNvPr id="206" name="Kuva 205">
              <a:extLst>
                <a:ext uri="{FF2B5EF4-FFF2-40B4-BE49-F238E27FC236}">
                  <a16:creationId xmlns:a16="http://schemas.microsoft.com/office/drawing/2014/main" id="{C377B63B-0AAC-4CF1-832E-5B63901064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86505" y="240658"/>
              <a:ext cx="595556" cy="180000"/>
            </a:xfrm>
            <a:prstGeom prst="rect">
              <a:avLst/>
            </a:prstGeom>
          </p:spPr>
        </p:pic>
        <p:pic>
          <p:nvPicPr>
            <p:cNvPr id="207" name="Kuva 206">
              <a:extLst>
                <a:ext uri="{FF2B5EF4-FFF2-40B4-BE49-F238E27FC236}">
                  <a16:creationId xmlns:a16="http://schemas.microsoft.com/office/drawing/2014/main" id="{58CBDA19-0691-4775-8923-9A22E5DF67B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94232" y="240660"/>
              <a:ext cx="595556" cy="180000"/>
            </a:xfrm>
            <a:prstGeom prst="rect">
              <a:avLst/>
            </a:prstGeom>
          </p:spPr>
        </p:pic>
      </p:grpSp>
      <p:grpSp>
        <p:nvGrpSpPr>
          <p:cNvPr id="208" name="Ryhmä 207">
            <a:extLst>
              <a:ext uri="{FF2B5EF4-FFF2-40B4-BE49-F238E27FC236}">
                <a16:creationId xmlns:a16="http://schemas.microsoft.com/office/drawing/2014/main" id="{D2B529C4-EA4F-451C-A0C6-2DEC70B67A2E}"/>
              </a:ext>
            </a:extLst>
          </p:cNvPr>
          <p:cNvGrpSpPr/>
          <p:nvPr/>
        </p:nvGrpSpPr>
        <p:grpSpPr>
          <a:xfrm rot="5400000">
            <a:off x="1669489" y="3871606"/>
            <a:ext cx="1620000" cy="157545"/>
            <a:chOff x="2194233" y="240658"/>
            <a:chExt cx="1187828" cy="180000"/>
          </a:xfrm>
        </p:grpSpPr>
        <p:pic>
          <p:nvPicPr>
            <p:cNvPr id="209" name="Kuva 208">
              <a:extLst>
                <a:ext uri="{FF2B5EF4-FFF2-40B4-BE49-F238E27FC236}">
                  <a16:creationId xmlns:a16="http://schemas.microsoft.com/office/drawing/2014/main" id="{573B4364-D759-45A3-BB77-FA695BF57E02}"/>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2786505" y="240658"/>
              <a:ext cx="595556" cy="180000"/>
            </a:xfrm>
            <a:prstGeom prst="rect">
              <a:avLst/>
            </a:prstGeom>
          </p:spPr>
        </p:pic>
        <p:pic>
          <p:nvPicPr>
            <p:cNvPr id="210" name="Kuva 209">
              <a:extLst>
                <a:ext uri="{FF2B5EF4-FFF2-40B4-BE49-F238E27FC236}">
                  <a16:creationId xmlns:a16="http://schemas.microsoft.com/office/drawing/2014/main" id="{830DBA37-4301-4E78-B005-2A3A2AC7B5FE}"/>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2194233" y="240658"/>
              <a:ext cx="595556" cy="180000"/>
            </a:xfrm>
            <a:prstGeom prst="rect">
              <a:avLst/>
            </a:prstGeom>
          </p:spPr>
        </p:pic>
      </p:grpSp>
      <p:grpSp>
        <p:nvGrpSpPr>
          <p:cNvPr id="211" name="Ryhmä 210">
            <a:extLst>
              <a:ext uri="{FF2B5EF4-FFF2-40B4-BE49-F238E27FC236}">
                <a16:creationId xmlns:a16="http://schemas.microsoft.com/office/drawing/2014/main" id="{B635C56D-9478-447A-8F03-C0EF2B886A17}"/>
              </a:ext>
            </a:extLst>
          </p:cNvPr>
          <p:cNvGrpSpPr/>
          <p:nvPr/>
        </p:nvGrpSpPr>
        <p:grpSpPr>
          <a:xfrm rot="16200000">
            <a:off x="1435684" y="3920085"/>
            <a:ext cx="1613893" cy="66696"/>
            <a:chOff x="5557837" y="3390900"/>
            <a:chExt cx="2151857" cy="76200"/>
          </a:xfrm>
        </p:grpSpPr>
        <p:pic>
          <p:nvPicPr>
            <p:cNvPr id="212" name="Kuva 211">
              <a:extLst>
                <a:ext uri="{FF2B5EF4-FFF2-40B4-BE49-F238E27FC236}">
                  <a16:creationId xmlns:a16="http://schemas.microsoft.com/office/drawing/2014/main" id="{8C1C21FE-E34D-4A82-AB8A-47116BF002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57837" y="3390900"/>
              <a:ext cx="1076325" cy="76200"/>
            </a:xfrm>
            <a:prstGeom prst="rect">
              <a:avLst/>
            </a:prstGeom>
          </p:spPr>
        </p:pic>
        <p:pic>
          <p:nvPicPr>
            <p:cNvPr id="213" name="Kuva 212">
              <a:extLst>
                <a:ext uri="{FF2B5EF4-FFF2-40B4-BE49-F238E27FC236}">
                  <a16:creationId xmlns:a16="http://schemas.microsoft.com/office/drawing/2014/main" id="{25FFE180-CB6F-411B-AF9B-059A227B86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33369" y="3390900"/>
              <a:ext cx="1076325" cy="76200"/>
            </a:xfrm>
            <a:prstGeom prst="rect">
              <a:avLst/>
            </a:prstGeom>
          </p:spPr>
        </p:pic>
      </p:grpSp>
      <p:cxnSp>
        <p:nvCxnSpPr>
          <p:cNvPr id="214" name="Straight Connector 42">
            <a:extLst>
              <a:ext uri="{FF2B5EF4-FFF2-40B4-BE49-F238E27FC236}">
                <a16:creationId xmlns:a16="http://schemas.microsoft.com/office/drawing/2014/main" id="{B0821961-BE89-4857-868A-DDCD10A6EE17}"/>
              </a:ext>
            </a:extLst>
          </p:cNvPr>
          <p:cNvCxnSpPr>
            <a:cxnSpLocks/>
          </p:cNvCxnSpPr>
          <p:nvPr/>
        </p:nvCxnSpPr>
        <p:spPr>
          <a:xfrm>
            <a:off x="910784" y="2403994"/>
            <a:ext cx="0" cy="2862889"/>
          </a:xfrm>
          <a:prstGeom prst="line">
            <a:avLst/>
          </a:prstGeom>
          <a:noFill/>
          <a:ln w="57150" cap="flat" cmpd="sng" algn="ctr">
            <a:solidFill>
              <a:sysClr val="window" lastClr="FFFFFF">
                <a:lumMod val="50000"/>
              </a:sysClr>
            </a:solidFill>
            <a:prstDash val="solid"/>
            <a:miter lim="800000"/>
          </a:ln>
          <a:effectLst/>
        </p:spPr>
      </p:cxnSp>
      <p:sp>
        <p:nvSpPr>
          <p:cNvPr id="215" name="Suorakulmio 214">
            <a:extLst>
              <a:ext uri="{FF2B5EF4-FFF2-40B4-BE49-F238E27FC236}">
                <a16:creationId xmlns:a16="http://schemas.microsoft.com/office/drawing/2014/main" id="{ABB2F6E3-ACE7-4DBB-97C9-4F6A315F5023}"/>
              </a:ext>
            </a:extLst>
          </p:cNvPr>
          <p:cNvSpPr/>
          <p:nvPr/>
        </p:nvSpPr>
        <p:spPr>
          <a:xfrm>
            <a:off x="895298" y="4835377"/>
            <a:ext cx="1378670" cy="73508"/>
          </a:xfrm>
          <a:prstGeom prst="rect">
            <a:avLst/>
          </a:prstGeom>
          <a:solidFill>
            <a:srgbClr val="4472C4">
              <a:alpha val="63922"/>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216" name="Straight Connector 30">
            <a:extLst>
              <a:ext uri="{FF2B5EF4-FFF2-40B4-BE49-F238E27FC236}">
                <a16:creationId xmlns:a16="http://schemas.microsoft.com/office/drawing/2014/main" id="{839EF667-FC55-4B09-87D9-7FD0F8C668E8}"/>
              </a:ext>
            </a:extLst>
          </p:cNvPr>
          <p:cNvCxnSpPr>
            <a:cxnSpLocks/>
          </p:cNvCxnSpPr>
          <p:nvPr/>
        </p:nvCxnSpPr>
        <p:spPr>
          <a:xfrm flipV="1">
            <a:off x="712609" y="5288466"/>
            <a:ext cx="2062545" cy="3"/>
          </a:xfrm>
          <a:prstGeom prst="line">
            <a:avLst/>
          </a:prstGeom>
          <a:noFill/>
          <a:ln w="28575" cap="flat" cmpd="sng" algn="ctr">
            <a:solidFill>
              <a:sysClr val="windowText" lastClr="000000"/>
            </a:solidFill>
            <a:prstDash val="lgDashDot"/>
            <a:miter lim="800000"/>
          </a:ln>
          <a:effectLst/>
        </p:spPr>
      </p:cxnSp>
      <p:pic>
        <p:nvPicPr>
          <p:cNvPr id="217" name="Kuva 216">
            <a:extLst>
              <a:ext uri="{FF2B5EF4-FFF2-40B4-BE49-F238E27FC236}">
                <a16:creationId xmlns:a16="http://schemas.microsoft.com/office/drawing/2014/main" id="{E91287AB-A35D-4948-AB25-8AFE9429221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38547" y="4224599"/>
            <a:ext cx="158398" cy="535781"/>
          </a:xfrm>
          <a:prstGeom prst="rect">
            <a:avLst/>
          </a:prstGeom>
        </p:spPr>
      </p:pic>
      <p:sp>
        <p:nvSpPr>
          <p:cNvPr id="5" name="Suorakulmio 4">
            <a:extLst>
              <a:ext uri="{FF2B5EF4-FFF2-40B4-BE49-F238E27FC236}">
                <a16:creationId xmlns:a16="http://schemas.microsoft.com/office/drawing/2014/main" id="{268AFBDB-3EB6-4E13-BFF4-B968D6E3B295}"/>
              </a:ext>
            </a:extLst>
          </p:cNvPr>
          <p:cNvSpPr/>
          <p:nvPr/>
        </p:nvSpPr>
        <p:spPr>
          <a:xfrm>
            <a:off x="457520" y="4807236"/>
            <a:ext cx="365728" cy="17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220" name="Rectangle 71">
            <a:extLst>
              <a:ext uri="{FF2B5EF4-FFF2-40B4-BE49-F238E27FC236}">
                <a16:creationId xmlns:a16="http://schemas.microsoft.com/office/drawing/2014/main" id="{6816DD54-7CBC-44A7-8B1B-6BF40E20D3D8}"/>
              </a:ext>
            </a:extLst>
          </p:cNvPr>
          <p:cNvSpPr/>
          <p:nvPr/>
        </p:nvSpPr>
        <p:spPr>
          <a:xfrm>
            <a:off x="1268624" y="2374581"/>
            <a:ext cx="448964" cy="2910468"/>
          </a:xfrm>
          <a:prstGeom prst="rect">
            <a:avLst/>
          </a:prstGeom>
          <a:gradFill>
            <a:gsLst>
              <a:gs pos="0">
                <a:sysClr val="windowText" lastClr="000000">
                  <a:lumMod val="65000"/>
                  <a:lumOff val="35000"/>
                </a:sysClr>
              </a:gs>
              <a:gs pos="50000">
                <a:sysClr val="window" lastClr="FFFFFF">
                  <a:lumMod val="75000"/>
                  <a:alpha val="51000"/>
                </a:sysClr>
              </a:gs>
              <a:gs pos="99000">
                <a:sysClr val="windowText" lastClr="000000">
                  <a:lumMod val="65000"/>
                  <a:lumOff val="35000"/>
                </a:sysClr>
              </a:gs>
            </a:gsLst>
            <a:lin ang="0" scaled="0"/>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cxnSp>
        <p:nvCxnSpPr>
          <p:cNvPr id="201" name="Straight Connector 29">
            <a:extLst>
              <a:ext uri="{FF2B5EF4-FFF2-40B4-BE49-F238E27FC236}">
                <a16:creationId xmlns:a16="http://schemas.microsoft.com/office/drawing/2014/main" id="{66E5B415-7070-4A93-9F13-6CE44DD02590}"/>
              </a:ext>
            </a:extLst>
          </p:cNvPr>
          <p:cNvCxnSpPr>
            <a:cxnSpLocks/>
          </p:cNvCxnSpPr>
          <p:nvPr/>
        </p:nvCxnSpPr>
        <p:spPr>
          <a:xfrm>
            <a:off x="4020378" y="2799351"/>
            <a:ext cx="0" cy="2567198"/>
          </a:xfrm>
          <a:prstGeom prst="line">
            <a:avLst/>
          </a:prstGeom>
          <a:noFill/>
          <a:ln w="28575" cap="flat" cmpd="sng" algn="ctr">
            <a:solidFill>
              <a:srgbClr val="44546A"/>
            </a:solidFill>
            <a:prstDash val="lgDashDot"/>
            <a:miter lim="800000"/>
          </a:ln>
          <a:effectLst/>
        </p:spPr>
      </p:cxnSp>
    </p:spTree>
    <p:custDataLst>
      <p:tags r:id="rId1"/>
    </p:custDataLst>
    <p:extLst>
      <p:ext uri="{BB962C8B-B14F-4D97-AF65-F5344CB8AC3E}">
        <p14:creationId xmlns:p14="http://schemas.microsoft.com/office/powerpoint/2010/main" val="1473730894"/>
      </p:ext>
    </p:extLst>
  </p:cSld>
  <p:clrMapOvr>
    <a:masterClrMapping/>
  </p:clrMapOvr>
  <p:transition spd="med" advTm="1834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1+#ppt_w/2"/>
                                          </p:val>
                                        </p:tav>
                                        <p:tav tm="100000">
                                          <p:val>
                                            <p:strVal val="#ppt_x"/>
                                          </p:val>
                                        </p:tav>
                                      </p:tavLst>
                                    </p:anim>
                                    <p:anim calcmode="lin" valueType="num">
                                      <p:cBhvr additive="base">
                                        <p:cTn id="8" dur="500" fill="hold"/>
                                        <p:tgtEl>
                                          <p:spTgt spid="20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4"/>
                                        </p:tgtEl>
                                        <p:attrNameLst>
                                          <p:attrName>style.visibility</p:attrName>
                                        </p:attrNameLst>
                                      </p:cBhvr>
                                      <p:to>
                                        <p:strVal val="visible"/>
                                      </p:to>
                                    </p:set>
                                    <p:anim calcmode="lin" valueType="num">
                                      <p:cBhvr additive="base">
                                        <p:cTn id="11" dur="500" fill="hold"/>
                                        <p:tgtEl>
                                          <p:spTgt spid="214"/>
                                        </p:tgtEl>
                                        <p:attrNameLst>
                                          <p:attrName>ppt_x</p:attrName>
                                        </p:attrNameLst>
                                      </p:cBhvr>
                                      <p:tavLst>
                                        <p:tav tm="0">
                                          <p:val>
                                            <p:strVal val="0-#ppt_w/2"/>
                                          </p:val>
                                        </p:tav>
                                        <p:tav tm="100000">
                                          <p:val>
                                            <p:strVal val="#ppt_x"/>
                                          </p:val>
                                        </p:tav>
                                      </p:tavLst>
                                    </p:anim>
                                    <p:anim calcmode="lin" valueType="num">
                                      <p:cBhvr additive="base">
                                        <p:cTn id="12" dur="500" fill="hold"/>
                                        <p:tgtEl>
                                          <p:spTgt spid="214"/>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7"/>
                                        </p:tgtEl>
                                        <p:attrNameLst>
                                          <p:attrName>style.visibility</p:attrName>
                                        </p:attrNameLst>
                                      </p:cBhvr>
                                      <p:to>
                                        <p:strVal val="visible"/>
                                      </p:to>
                                    </p:set>
                                    <p:anim calcmode="lin" valueType="num">
                                      <p:cBhvr additive="base">
                                        <p:cTn id="19" dur="500" fill="hold"/>
                                        <p:tgtEl>
                                          <p:spTgt spid="197"/>
                                        </p:tgtEl>
                                        <p:attrNameLst>
                                          <p:attrName>ppt_x</p:attrName>
                                        </p:attrNameLst>
                                      </p:cBhvr>
                                      <p:tavLst>
                                        <p:tav tm="0">
                                          <p:val>
                                            <p:strVal val="#ppt_x"/>
                                          </p:val>
                                        </p:tav>
                                        <p:tav tm="100000">
                                          <p:val>
                                            <p:strVal val="#ppt_x"/>
                                          </p:val>
                                        </p:tav>
                                      </p:tavLst>
                                    </p:anim>
                                    <p:anim calcmode="lin" valueType="num">
                                      <p:cBhvr additive="base">
                                        <p:cTn id="20" dur="500" fill="hold"/>
                                        <p:tgtEl>
                                          <p:spTgt spid="19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02"/>
                                        </p:tgtEl>
                                        <p:attrNameLst>
                                          <p:attrName>style.visibility</p:attrName>
                                        </p:attrNameLst>
                                      </p:cBhvr>
                                      <p:to>
                                        <p:strVal val="visible"/>
                                      </p:to>
                                    </p:set>
                                    <p:anim calcmode="lin" valueType="num">
                                      <p:cBhvr additive="base">
                                        <p:cTn id="24" dur="500" fill="hold"/>
                                        <p:tgtEl>
                                          <p:spTgt spid="202"/>
                                        </p:tgtEl>
                                        <p:attrNameLst>
                                          <p:attrName>ppt_x</p:attrName>
                                        </p:attrNameLst>
                                      </p:cBhvr>
                                      <p:tavLst>
                                        <p:tav tm="0">
                                          <p:val>
                                            <p:strVal val="#ppt_x"/>
                                          </p:val>
                                        </p:tav>
                                        <p:tav tm="100000">
                                          <p:val>
                                            <p:strVal val="#ppt_x"/>
                                          </p:val>
                                        </p:tav>
                                      </p:tavLst>
                                    </p:anim>
                                    <p:anim calcmode="lin" valueType="num">
                                      <p:cBhvr additive="base">
                                        <p:cTn id="25" dur="500" fill="hold"/>
                                        <p:tgtEl>
                                          <p:spTgt spid="202"/>
                                        </p:tgtEl>
                                        <p:attrNameLst>
                                          <p:attrName>ppt_y</p:attrName>
                                        </p:attrNameLst>
                                      </p:cBhvr>
                                      <p:tavLst>
                                        <p:tav tm="0">
                                          <p:val>
                                            <p:strVal val="1+#ppt_h/2"/>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215"/>
                                        </p:tgtEl>
                                        <p:attrNameLst>
                                          <p:attrName>style.visibility</p:attrName>
                                        </p:attrNameLst>
                                      </p:cBhvr>
                                      <p:to>
                                        <p:strVal val="visible"/>
                                      </p:to>
                                    </p:set>
                                    <p:anim calcmode="lin" valueType="num">
                                      <p:cBhvr additive="base">
                                        <p:cTn id="31" dur="500" fill="hold"/>
                                        <p:tgtEl>
                                          <p:spTgt spid="215"/>
                                        </p:tgtEl>
                                        <p:attrNameLst>
                                          <p:attrName>ppt_x</p:attrName>
                                        </p:attrNameLst>
                                      </p:cBhvr>
                                      <p:tavLst>
                                        <p:tav tm="0">
                                          <p:val>
                                            <p:strVal val="0-#ppt_w/2"/>
                                          </p:val>
                                        </p:tav>
                                        <p:tav tm="100000">
                                          <p:val>
                                            <p:strVal val="#ppt_x"/>
                                          </p:val>
                                        </p:tav>
                                      </p:tavLst>
                                    </p:anim>
                                    <p:anim calcmode="lin" valueType="num">
                                      <p:cBhvr additive="base">
                                        <p:cTn id="32" dur="500" fill="hold"/>
                                        <p:tgtEl>
                                          <p:spTgt spid="2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11"/>
                                        </p:tgtEl>
                                        <p:attrNameLst>
                                          <p:attrName>style.visibility</p:attrName>
                                        </p:attrNameLst>
                                      </p:cBhvr>
                                      <p:to>
                                        <p:strVal val="visible"/>
                                      </p:to>
                                    </p:set>
                                    <p:anim calcmode="lin" valueType="num">
                                      <p:cBhvr additive="base">
                                        <p:cTn id="37" dur="500" fill="hold"/>
                                        <p:tgtEl>
                                          <p:spTgt spid="211"/>
                                        </p:tgtEl>
                                        <p:attrNameLst>
                                          <p:attrName>ppt_x</p:attrName>
                                        </p:attrNameLst>
                                      </p:cBhvr>
                                      <p:tavLst>
                                        <p:tav tm="0">
                                          <p:val>
                                            <p:strVal val="1+#ppt_w/2"/>
                                          </p:val>
                                        </p:tav>
                                        <p:tav tm="100000">
                                          <p:val>
                                            <p:strVal val="#ppt_x"/>
                                          </p:val>
                                        </p:tav>
                                      </p:tavLst>
                                    </p:anim>
                                    <p:anim calcmode="lin" valueType="num">
                                      <p:cBhvr additive="base">
                                        <p:cTn id="38" dur="500" fill="hold"/>
                                        <p:tgtEl>
                                          <p:spTgt spid="211"/>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2" fill="hold" nodeType="afterEffect">
                                  <p:stCondLst>
                                    <p:cond delay="0"/>
                                  </p:stCondLst>
                                  <p:childTnLst>
                                    <p:set>
                                      <p:cBhvr>
                                        <p:cTn id="41" dur="1" fill="hold">
                                          <p:stCondLst>
                                            <p:cond delay="0"/>
                                          </p:stCondLst>
                                        </p:cTn>
                                        <p:tgtEl>
                                          <p:spTgt spid="205"/>
                                        </p:tgtEl>
                                        <p:attrNameLst>
                                          <p:attrName>style.visibility</p:attrName>
                                        </p:attrNameLst>
                                      </p:cBhvr>
                                      <p:to>
                                        <p:strVal val="visible"/>
                                      </p:to>
                                    </p:set>
                                    <p:anim calcmode="lin" valueType="num">
                                      <p:cBhvr additive="base">
                                        <p:cTn id="42" dur="500" fill="hold"/>
                                        <p:tgtEl>
                                          <p:spTgt spid="205"/>
                                        </p:tgtEl>
                                        <p:attrNameLst>
                                          <p:attrName>ppt_x</p:attrName>
                                        </p:attrNameLst>
                                      </p:cBhvr>
                                      <p:tavLst>
                                        <p:tav tm="0">
                                          <p:val>
                                            <p:strVal val="1+#ppt_w/2"/>
                                          </p:val>
                                        </p:tav>
                                        <p:tav tm="100000">
                                          <p:val>
                                            <p:strVal val="#ppt_x"/>
                                          </p:val>
                                        </p:tav>
                                      </p:tavLst>
                                    </p:anim>
                                    <p:anim calcmode="lin" valueType="num">
                                      <p:cBhvr additive="base">
                                        <p:cTn id="43" dur="500" fill="hold"/>
                                        <p:tgtEl>
                                          <p:spTgt spid="205"/>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2" presetClass="entr" presetSubtype="2" fill="hold" nodeType="afterEffect">
                                  <p:stCondLst>
                                    <p:cond delay="0"/>
                                  </p:stCondLst>
                                  <p:childTnLst>
                                    <p:set>
                                      <p:cBhvr>
                                        <p:cTn id="46" dur="1" fill="hold">
                                          <p:stCondLst>
                                            <p:cond delay="0"/>
                                          </p:stCondLst>
                                        </p:cTn>
                                        <p:tgtEl>
                                          <p:spTgt spid="208"/>
                                        </p:tgtEl>
                                        <p:attrNameLst>
                                          <p:attrName>style.visibility</p:attrName>
                                        </p:attrNameLst>
                                      </p:cBhvr>
                                      <p:to>
                                        <p:strVal val="visible"/>
                                      </p:to>
                                    </p:set>
                                    <p:anim calcmode="lin" valueType="num">
                                      <p:cBhvr additive="base">
                                        <p:cTn id="47" dur="500" fill="hold"/>
                                        <p:tgtEl>
                                          <p:spTgt spid="208"/>
                                        </p:tgtEl>
                                        <p:attrNameLst>
                                          <p:attrName>ppt_x</p:attrName>
                                        </p:attrNameLst>
                                      </p:cBhvr>
                                      <p:tavLst>
                                        <p:tav tm="0">
                                          <p:val>
                                            <p:strVal val="1+#ppt_w/2"/>
                                          </p:val>
                                        </p:tav>
                                        <p:tav tm="100000">
                                          <p:val>
                                            <p:strVal val="#ppt_x"/>
                                          </p:val>
                                        </p:tav>
                                      </p:tavLst>
                                    </p:anim>
                                    <p:anim calcmode="lin" valueType="num">
                                      <p:cBhvr additive="base">
                                        <p:cTn id="48" dur="500" fill="hold"/>
                                        <p:tgtEl>
                                          <p:spTgt spid="208"/>
                                        </p:tgtEl>
                                        <p:attrNameLst>
                                          <p:attrName>ppt_y</p:attrName>
                                        </p:attrNameLst>
                                      </p:cBhvr>
                                      <p:tavLst>
                                        <p:tav tm="0">
                                          <p:val>
                                            <p:strVal val="#ppt_y"/>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nodeType="clickEffect">
                                  <p:stCondLst>
                                    <p:cond delay="0"/>
                                  </p:stCondLst>
                                  <p:childTnLst>
                                    <p:set>
                                      <p:cBhvr>
                                        <p:cTn id="54" dur="1" fill="hold">
                                          <p:stCondLst>
                                            <p:cond delay="0"/>
                                          </p:stCondLst>
                                        </p:cTn>
                                        <p:tgtEl>
                                          <p:spTgt spid="203"/>
                                        </p:tgtEl>
                                        <p:attrNameLst>
                                          <p:attrName>style.visibility</p:attrName>
                                        </p:attrNameLst>
                                      </p:cBhvr>
                                      <p:to>
                                        <p:strVal val="visible"/>
                                      </p:to>
                                    </p:set>
                                    <p:anim calcmode="lin" valueType="num">
                                      <p:cBhvr additive="base">
                                        <p:cTn id="55" dur="500" fill="hold"/>
                                        <p:tgtEl>
                                          <p:spTgt spid="203"/>
                                        </p:tgtEl>
                                        <p:attrNameLst>
                                          <p:attrName>ppt_x</p:attrName>
                                        </p:attrNameLst>
                                      </p:cBhvr>
                                      <p:tavLst>
                                        <p:tav tm="0">
                                          <p:val>
                                            <p:strVal val="1+#ppt_w/2"/>
                                          </p:val>
                                        </p:tav>
                                        <p:tav tm="100000">
                                          <p:val>
                                            <p:strVal val="#ppt_x"/>
                                          </p:val>
                                        </p:tav>
                                      </p:tavLst>
                                    </p:anim>
                                    <p:anim calcmode="lin" valueType="num">
                                      <p:cBhvr additive="base">
                                        <p:cTn id="56" dur="500" fill="hold"/>
                                        <p:tgtEl>
                                          <p:spTgt spid="203"/>
                                        </p:tgtEl>
                                        <p:attrNameLst>
                                          <p:attrName>ppt_y</p:attrName>
                                        </p:attrNameLst>
                                      </p:cBhvr>
                                      <p:tavLst>
                                        <p:tav tm="0">
                                          <p:val>
                                            <p:strVal val="0-#ppt_h/2"/>
                                          </p:val>
                                        </p:tav>
                                        <p:tav tm="100000">
                                          <p:val>
                                            <p:strVal val="#ppt_y"/>
                                          </p:val>
                                        </p:tav>
                                      </p:tavLst>
                                    </p:anim>
                                  </p:childTnLst>
                                </p:cTn>
                              </p:par>
                              <p:par>
                                <p:cTn id="57" presetID="1" presetClass="entr" presetSubtype="0"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childTnLst>
                          </p:cTn>
                        </p:par>
                        <p:par>
                          <p:cTn id="59" fill="hold">
                            <p:stCondLst>
                              <p:cond delay="500"/>
                            </p:stCondLst>
                            <p:childTnLst>
                              <p:par>
                                <p:cTn id="60" presetID="2" presetClass="entr" presetSubtype="3" fill="hold" nodeType="afterEffect">
                                  <p:stCondLst>
                                    <p:cond delay="0"/>
                                  </p:stCondLst>
                                  <p:childTnLst>
                                    <p:set>
                                      <p:cBhvr>
                                        <p:cTn id="61" dur="1" fill="hold">
                                          <p:stCondLst>
                                            <p:cond delay="0"/>
                                          </p:stCondLst>
                                        </p:cTn>
                                        <p:tgtEl>
                                          <p:spTgt spid="204"/>
                                        </p:tgtEl>
                                        <p:attrNameLst>
                                          <p:attrName>style.visibility</p:attrName>
                                        </p:attrNameLst>
                                      </p:cBhvr>
                                      <p:to>
                                        <p:strVal val="visible"/>
                                      </p:to>
                                    </p:set>
                                    <p:anim calcmode="lin" valueType="num">
                                      <p:cBhvr additive="base">
                                        <p:cTn id="62" dur="500" fill="hold"/>
                                        <p:tgtEl>
                                          <p:spTgt spid="204"/>
                                        </p:tgtEl>
                                        <p:attrNameLst>
                                          <p:attrName>ppt_x</p:attrName>
                                        </p:attrNameLst>
                                      </p:cBhvr>
                                      <p:tavLst>
                                        <p:tav tm="0">
                                          <p:val>
                                            <p:strVal val="1+#ppt_w/2"/>
                                          </p:val>
                                        </p:tav>
                                        <p:tav tm="100000">
                                          <p:val>
                                            <p:strVal val="#ppt_x"/>
                                          </p:val>
                                        </p:tav>
                                      </p:tavLst>
                                    </p:anim>
                                    <p:anim calcmode="lin" valueType="num">
                                      <p:cBhvr additive="base">
                                        <p:cTn id="63" dur="500" fill="hold"/>
                                        <p:tgtEl>
                                          <p:spTgt spid="204"/>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98"/>
                                        </p:tgtEl>
                                        <p:attrNameLst>
                                          <p:attrName>style.visibility</p:attrName>
                                        </p:attrNameLst>
                                      </p:cBhvr>
                                      <p:to>
                                        <p:strVal val="visible"/>
                                      </p:to>
                                    </p:set>
                                    <p:anim calcmode="lin" valueType="num">
                                      <p:cBhvr additive="base">
                                        <p:cTn id="68" dur="500" fill="hold"/>
                                        <p:tgtEl>
                                          <p:spTgt spid="198"/>
                                        </p:tgtEl>
                                        <p:attrNameLst>
                                          <p:attrName>ppt_x</p:attrName>
                                        </p:attrNameLst>
                                      </p:cBhvr>
                                      <p:tavLst>
                                        <p:tav tm="0">
                                          <p:val>
                                            <p:strVal val="#ppt_x"/>
                                          </p:val>
                                        </p:tav>
                                        <p:tav tm="100000">
                                          <p:val>
                                            <p:strVal val="#ppt_x"/>
                                          </p:val>
                                        </p:tav>
                                      </p:tavLst>
                                    </p:anim>
                                    <p:anim calcmode="lin" valueType="num">
                                      <p:cBhvr additive="base">
                                        <p:cTn id="69" dur="500" fill="hold"/>
                                        <p:tgtEl>
                                          <p:spTgt spid="198"/>
                                        </p:tgtEl>
                                        <p:attrNameLst>
                                          <p:attrName>ppt_y</p:attrName>
                                        </p:attrNameLst>
                                      </p:cBhvr>
                                      <p:tavLst>
                                        <p:tav tm="0">
                                          <p:val>
                                            <p:strVal val="1+#ppt_h/2"/>
                                          </p:val>
                                        </p:tav>
                                        <p:tav tm="100000">
                                          <p:val>
                                            <p:strVal val="#ppt_y"/>
                                          </p:val>
                                        </p:tav>
                                      </p:tavLst>
                                    </p:anim>
                                  </p:childTnLst>
                                </p:cTn>
                              </p:par>
                              <p:par>
                                <p:cTn id="70" presetID="1" presetClass="entr" presetSubtype="0" fill="hold" nodeType="with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2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80980" y="3643421"/>
            <a:ext cx="919988" cy="57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2" name="Title 1"/>
          <p:cNvSpPr>
            <a:spLocks noGrp="1"/>
          </p:cNvSpPr>
          <p:nvPr>
            <p:ph type="title"/>
          </p:nvPr>
        </p:nvSpPr>
        <p:spPr>
          <a:xfrm>
            <a:off x="743117" y="161044"/>
            <a:ext cx="7118398" cy="1063885"/>
          </a:xfrm>
        </p:spPr>
        <p:txBody>
          <a:bodyPr>
            <a:noAutofit/>
          </a:bodyPr>
          <a:lstStyle/>
          <a:p>
            <a:r>
              <a:rPr lang="fi-FI"/>
              <a:t>Tehdasvalmistetun teräshormin </a:t>
            </a:r>
            <a:br>
              <a:rPr lang="fi-FI"/>
            </a:br>
            <a:r>
              <a:rPr lang="fi-FI"/>
              <a:t>läpivienti puuyläpohjasta</a:t>
            </a:r>
          </a:p>
        </p:txBody>
      </p:sp>
      <p:sp>
        <p:nvSpPr>
          <p:cNvPr id="3" name="Content Placeholder 2"/>
          <p:cNvSpPr>
            <a:spLocks noGrp="1"/>
          </p:cNvSpPr>
          <p:nvPr>
            <p:ph sz="half" idx="2"/>
          </p:nvPr>
        </p:nvSpPr>
        <p:spPr>
          <a:xfrm>
            <a:off x="4059936" y="1883392"/>
            <a:ext cx="4749694" cy="4162566"/>
          </a:xfrm>
        </p:spPr>
        <p:txBody>
          <a:bodyPr>
            <a:normAutofit fontScale="55000" lnSpcReduction="20000"/>
          </a:bodyPr>
          <a:lstStyle/>
          <a:p>
            <a:pPr marL="385763" indent="-385763">
              <a:buFont typeface="+mj-lt"/>
              <a:buAutoNum type="arabicPeriod"/>
            </a:pPr>
            <a:r>
              <a:rPr lang="fi-FI" sz="3600"/>
              <a:t>Hormin ympärille asennetaan piippukohtainen tukilieriö</a:t>
            </a:r>
          </a:p>
          <a:p>
            <a:pPr marL="385763" indent="-385763">
              <a:buFont typeface="+mj-lt"/>
              <a:buAutoNum type="arabicPeriod"/>
            </a:pPr>
            <a:r>
              <a:rPr lang="fi-FI" sz="3600"/>
              <a:t>Lämmöneristeet voidaan asentaa tukilieriötä vasten</a:t>
            </a:r>
          </a:p>
          <a:p>
            <a:pPr marL="385763" indent="-385763">
              <a:buFont typeface="+mj-lt"/>
              <a:buAutoNum type="arabicPeriod"/>
            </a:pPr>
            <a:r>
              <a:rPr lang="fi-FI" sz="3600"/>
              <a:t>Yläpohjan höyrynsulku kiinnitetään tukilieriöön piippuvalmistajan ohjeen mukaisesti.</a:t>
            </a:r>
          </a:p>
          <a:p>
            <a:pPr marL="385763" indent="-385763">
              <a:buFont typeface="+mj-lt"/>
              <a:buAutoNum type="arabicPeriod"/>
            </a:pPr>
            <a:r>
              <a:rPr lang="fi-FI" sz="3600"/>
              <a:t>Kattoverhouksen ja tukilieriön liittymä on tehtävä savupiippusuunnitelman mukaisesti</a:t>
            </a:r>
          </a:p>
          <a:p>
            <a:pPr marL="385763" indent="-385763">
              <a:buFont typeface="+mj-lt"/>
              <a:buAutoNum type="arabicPeriod"/>
            </a:pPr>
            <a:r>
              <a:rPr lang="fi-FI" sz="3600"/>
              <a:t>Piipun ja tukilieriön väli suojataan roskaantumiselta ja pieneläimiltä.</a:t>
            </a:r>
          </a:p>
          <a:p>
            <a:pPr marL="385763" indent="-385763">
              <a:buFont typeface="+mj-lt"/>
              <a:buAutoNum type="arabicPeriod"/>
            </a:pPr>
            <a:r>
              <a:rPr lang="fi-FI" sz="3600"/>
              <a:t>Mitat on tarkastettava savupiippusuunnitelmasta.</a:t>
            </a:r>
            <a:br>
              <a:rPr lang="fi-FI"/>
            </a:br>
            <a:endParaRPr lang="fi-FI"/>
          </a:p>
        </p:txBody>
      </p:sp>
      <p:pic>
        <p:nvPicPr>
          <p:cNvPr id="45" name="Kuva 44">
            <a:extLst>
              <a:ext uri="{FF2B5EF4-FFF2-40B4-BE49-F238E27FC236}">
                <a16:creationId xmlns:a16="http://schemas.microsoft.com/office/drawing/2014/main" id="{19234C1B-AB91-442A-B41E-CE4C6765A22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9844" b="53191"/>
          <a:stretch/>
        </p:blipFill>
        <p:spPr>
          <a:xfrm>
            <a:off x="1843282" y="4721431"/>
            <a:ext cx="1508798" cy="129326"/>
          </a:xfrm>
          <a:prstGeom prst="rect">
            <a:avLst/>
          </a:prstGeom>
        </p:spPr>
      </p:pic>
      <p:sp>
        <p:nvSpPr>
          <p:cNvPr id="46" name="Rectangle 12">
            <a:extLst>
              <a:ext uri="{FF2B5EF4-FFF2-40B4-BE49-F238E27FC236}">
                <a16:creationId xmlns:a16="http://schemas.microsoft.com/office/drawing/2014/main" id="{C87D5E82-9DC6-406C-822D-9A8DDB4D96A6}"/>
              </a:ext>
            </a:extLst>
          </p:cNvPr>
          <p:cNvSpPr/>
          <p:nvPr/>
        </p:nvSpPr>
        <p:spPr>
          <a:xfrm>
            <a:off x="1986174" y="4879160"/>
            <a:ext cx="1289160" cy="45719"/>
          </a:xfrm>
          <a:prstGeom prst="rect">
            <a:avLst/>
          </a:prstGeom>
          <a:solidFill>
            <a:srgbClr val="ED7D31">
              <a:lumMod val="75000"/>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47" name="Straight Connector 28">
            <a:extLst>
              <a:ext uri="{FF2B5EF4-FFF2-40B4-BE49-F238E27FC236}">
                <a16:creationId xmlns:a16="http://schemas.microsoft.com/office/drawing/2014/main" id="{5F18EBA3-BE75-497B-9AB8-08BB788B5564}"/>
              </a:ext>
            </a:extLst>
          </p:cNvPr>
          <p:cNvCxnSpPr>
            <a:cxnSpLocks/>
          </p:cNvCxnSpPr>
          <p:nvPr/>
        </p:nvCxnSpPr>
        <p:spPr>
          <a:xfrm>
            <a:off x="771664" y="2309975"/>
            <a:ext cx="1861927" cy="0"/>
          </a:xfrm>
          <a:prstGeom prst="line">
            <a:avLst/>
          </a:prstGeom>
          <a:noFill/>
          <a:ln w="28575" cap="flat" cmpd="sng" algn="ctr">
            <a:solidFill>
              <a:srgbClr val="44546A"/>
            </a:solidFill>
            <a:prstDash val="lgDashDot"/>
            <a:miter lim="800000"/>
          </a:ln>
          <a:effectLst/>
        </p:spPr>
      </p:cxnSp>
      <p:cxnSp>
        <p:nvCxnSpPr>
          <p:cNvPr id="48" name="Straight Connector 29">
            <a:extLst>
              <a:ext uri="{FF2B5EF4-FFF2-40B4-BE49-F238E27FC236}">
                <a16:creationId xmlns:a16="http://schemas.microsoft.com/office/drawing/2014/main" id="{21F6BD95-20E7-4925-A6C6-340DEBA88A42}"/>
              </a:ext>
            </a:extLst>
          </p:cNvPr>
          <p:cNvCxnSpPr>
            <a:cxnSpLocks/>
          </p:cNvCxnSpPr>
          <p:nvPr/>
        </p:nvCxnSpPr>
        <p:spPr>
          <a:xfrm>
            <a:off x="3298865" y="2751927"/>
            <a:ext cx="0" cy="2567198"/>
          </a:xfrm>
          <a:prstGeom prst="line">
            <a:avLst/>
          </a:prstGeom>
          <a:noFill/>
          <a:ln w="28575" cap="flat" cmpd="sng" algn="ctr">
            <a:solidFill>
              <a:srgbClr val="44546A"/>
            </a:solidFill>
            <a:prstDash val="lgDashDot"/>
            <a:miter lim="800000"/>
          </a:ln>
          <a:effectLst/>
        </p:spPr>
      </p:cxnSp>
      <p:pic>
        <p:nvPicPr>
          <p:cNvPr id="49" name="Kuva 48">
            <a:extLst>
              <a:ext uri="{FF2B5EF4-FFF2-40B4-BE49-F238E27FC236}">
                <a16:creationId xmlns:a16="http://schemas.microsoft.com/office/drawing/2014/main" id="{38ECD5B9-6CCE-4550-A386-266826A6BA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0119" y="4750213"/>
            <a:ext cx="135731" cy="135731"/>
          </a:xfrm>
          <a:prstGeom prst="rect">
            <a:avLst/>
          </a:prstGeom>
        </p:spPr>
      </p:pic>
      <p:pic>
        <p:nvPicPr>
          <p:cNvPr id="50" name="Kuva 49">
            <a:extLst>
              <a:ext uri="{FF2B5EF4-FFF2-40B4-BE49-F238E27FC236}">
                <a16:creationId xmlns:a16="http://schemas.microsoft.com/office/drawing/2014/main" id="{2D5F0002-395F-4616-8041-DE133692E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24877" y="4191865"/>
            <a:ext cx="1149047" cy="537134"/>
          </a:xfrm>
          <a:prstGeom prst="rect">
            <a:avLst/>
          </a:prstGeom>
        </p:spPr>
      </p:pic>
      <p:pic>
        <p:nvPicPr>
          <p:cNvPr id="61" name="Kuva 60">
            <a:extLst>
              <a:ext uri="{FF2B5EF4-FFF2-40B4-BE49-F238E27FC236}">
                <a16:creationId xmlns:a16="http://schemas.microsoft.com/office/drawing/2014/main" id="{34AC7EF3-D48B-4C64-9B64-7D12A9D384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43284" y="3320494"/>
            <a:ext cx="1436660" cy="877223"/>
          </a:xfrm>
          <a:prstGeom prst="rect">
            <a:avLst/>
          </a:prstGeom>
        </p:spPr>
      </p:pic>
      <p:pic>
        <p:nvPicPr>
          <p:cNvPr id="62" name="Kuva 61">
            <a:extLst>
              <a:ext uri="{FF2B5EF4-FFF2-40B4-BE49-F238E27FC236}">
                <a16:creationId xmlns:a16="http://schemas.microsoft.com/office/drawing/2014/main" id="{524746EC-3047-47CF-9BCE-5C9A3676E520}"/>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43734" t="2733"/>
          <a:stretch/>
        </p:blipFill>
        <p:spPr>
          <a:xfrm rot="5400000">
            <a:off x="1659435" y="4395769"/>
            <a:ext cx="523868" cy="129011"/>
          </a:xfrm>
          <a:prstGeom prst="rect">
            <a:avLst/>
          </a:prstGeom>
        </p:spPr>
      </p:pic>
      <p:cxnSp>
        <p:nvCxnSpPr>
          <p:cNvPr id="63" name="Straight Connector 30">
            <a:extLst>
              <a:ext uri="{FF2B5EF4-FFF2-40B4-BE49-F238E27FC236}">
                <a16:creationId xmlns:a16="http://schemas.microsoft.com/office/drawing/2014/main" id="{1910A539-4BCB-4A24-BE17-3AE3B522529E}"/>
              </a:ext>
            </a:extLst>
          </p:cNvPr>
          <p:cNvCxnSpPr>
            <a:cxnSpLocks/>
          </p:cNvCxnSpPr>
          <p:nvPr/>
        </p:nvCxnSpPr>
        <p:spPr>
          <a:xfrm flipV="1">
            <a:off x="735068" y="5253075"/>
            <a:ext cx="1767395" cy="1"/>
          </a:xfrm>
          <a:prstGeom prst="line">
            <a:avLst/>
          </a:prstGeom>
          <a:noFill/>
          <a:ln w="28575" cap="flat" cmpd="sng" algn="ctr">
            <a:solidFill>
              <a:sysClr val="windowText" lastClr="000000"/>
            </a:solidFill>
            <a:prstDash val="lgDashDot"/>
            <a:miter lim="800000"/>
          </a:ln>
          <a:effectLst/>
        </p:spPr>
      </p:cxnSp>
      <p:pic>
        <p:nvPicPr>
          <p:cNvPr id="64" name="Kuva 63">
            <a:extLst>
              <a:ext uri="{FF2B5EF4-FFF2-40B4-BE49-F238E27FC236}">
                <a16:creationId xmlns:a16="http://schemas.microsoft.com/office/drawing/2014/main" id="{61870DE8-F9D2-40A7-BB09-CD8B5563CC0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97507" y="4193218"/>
            <a:ext cx="135731" cy="535781"/>
          </a:xfrm>
          <a:prstGeom prst="rect">
            <a:avLst/>
          </a:prstGeom>
        </p:spPr>
      </p:pic>
      <p:grpSp>
        <p:nvGrpSpPr>
          <p:cNvPr id="65" name="Group 4560">
            <a:extLst>
              <a:ext uri="{FF2B5EF4-FFF2-40B4-BE49-F238E27FC236}">
                <a16:creationId xmlns:a16="http://schemas.microsoft.com/office/drawing/2014/main" id="{F306ACBD-8EFF-4B8E-B1CA-EA7D7708DC06}"/>
              </a:ext>
            </a:extLst>
          </p:cNvPr>
          <p:cNvGrpSpPr/>
          <p:nvPr/>
        </p:nvGrpSpPr>
        <p:grpSpPr>
          <a:xfrm>
            <a:off x="1057354" y="2332653"/>
            <a:ext cx="671737" cy="2898220"/>
            <a:chOff x="827584" y="1772816"/>
            <a:chExt cx="895649" cy="4032448"/>
          </a:xfrm>
          <a:gradFill>
            <a:gsLst>
              <a:gs pos="0">
                <a:srgbClr val="4472C4"/>
              </a:gs>
              <a:gs pos="35000">
                <a:srgbClr val="4472C4">
                  <a:lumMod val="0"/>
                  <a:lumOff val="100000"/>
                </a:srgbClr>
              </a:gs>
              <a:gs pos="100000">
                <a:srgbClr val="4472C4">
                  <a:lumMod val="100000"/>
                </a:srgbClr>
              </a:gs>
            </a:gsLst>
            <a:lin ang="0" scaled="0"/>
          </a:gradFill>
        </p:grpSpPr>
        <p:sp>
          <p:nvSpPr>
            <p:cNvPr id="71" name="Rectangle 4554">
              <a:extLst>
                <a:ext uri="{FF2B5EF4-FFF2-40B4-BE49-F238E27FC236}">
                  <a16:creationId xmlns:a16="http://schemas.microsoft.com/office/drawing/2014/main" id="{4D315EB6-0FF1-444A-B3B4-9FBEB135C1D9}"/>
                </a:ext>
              </a:extLst>
            </p:cNvPr>
            <p:cNvSpPr/>
            <p:nvPr/>
          </p:nvSpPr>
          <p:spPr>
            <a:xfrm>
              <a:off x="827584" y="1772816"/>
              <a:ext cx="895649" cy="4032448"/>
            </a:xfrm>
            <a:prstGeom prst="rect">
              <a:avLst/>
            </a:prstGeom>
            <a:gradFill>
              <a:gsLst>
                <a:gs pos="0">
                  <a:srgbClr val="4472C4"/>
                </a:gs>
                <a:gs pos="48000">
                  <a:srgbClr val="4472C4">
                    <a:lumMod val="40000"/>
                    <a:lumOff val="60000"/>
                  </a:srgbClr>
                </a:gs>
                <a:gs pos="100000">
                  <a:srgbClr val="4472C4">
                    <a:lumMod val="100000"/>
                  </a:srgbClr>
                </a:gs>
              </a:gsLst>
              <a:lin ang="0" scaled="0"/>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cxnSp>
          <p:nvCxnSpPr>
            <p:cNvPr id="72" name="Straight Connector 4556">
              <a:extLst>
                <a:ext uri="{FF2B5EF4-FFF2-40B4-BE49-F238E27FC236}">
                  <a16:creationId xmlns:a16="http://schemas.microsoft.com/office/drawing/2014/main" id="{B9758CFD-8A63-49A9-8A59-07A2F8BDD87F}"/>
                </a:ext>
              </a:extLst>
            </p:cNvPr>
            <p:cNvCxnSpPr/>
            <p:nvPr/>
          </p:nvCxnSpPr>
          <p:spPr>
            <a:xfrm>
              <a:off x="827584" y="1772816"/>
              <a:ext cx="0" cy="4032448"/>
            </a:xfrm>
            <a:prstGeom prst="line">
              <a:avLst/>
            </a:prstGeom>
            <a:grpFill/>
            <a:ln w="6350" cap="flat" cmpd="sng" algn="ctr">
              <a:solidFill>
                <a:srgbClr val="44546A"/>
              </a:solidFill>
              <a:prstDash val="solid"/>
              <a:miter lim="800000"/>
            </a:ln>
            <a:effectLst/>
          </p:spPr>
        </p:cxnSp>
        <p:cxnSp>
          <p:nvCxnSpPr>
            <p:cNvPr id="73" name="Straight Connector 4557">
              <a:extLst>
                <a:ext uri="{FF2B5EF4-FFF2-40B4-BE49-F238E27FC236}">
                  <a16:creationId xmlns:a16="http://schemas.microsoft.com/office/drawing/2014/main" id="{8FDE18AA-27E5-42B0-96F6-21D62BB91C2C}"/>
                </a:ext>
              </a:extLst>
            </p:cNvPr>
            <p:cNvCxnSpPr/>
            <p:nvPr/>
          </p:nvCxnSpPr>
          <p:spPr>
            <a:xfrm>
              <a:off x="1723233" y="1772816"/>
              <a:ext cx="0" cy="4032448"/>
            </a:xfrm>
            <a:prstGeom prst="line">
              <a:avLst/>
            </a:prstGeom>
            <a:grpFill/>
            <a:ln w="6350" cap="flat" cmpd="sng" algn="ctr">
              <a:solidFill>
                <a:srgbClr val="44546A"/>
              </a:solidFill>
              <a:prstDash val="solid"/>
              <a:miter lim="800000"/>
            </a:ln>
            <a:effectLst/>
          </p:spPr>
        </p:cxnSp>
      </p:grpSp>
      <p:sp>
        <p:nvSpPr>
          <p:cNvPr id="74" name="Suorakulmio 73">
            <a:extLst>
              <a:ext uri="{FF2B5EF4-FFF2-40B4-BE49-F238E27FC236}">
                <a16:creationId xmlns:a16="http://schemas.microsoft.com/office/drawing/2014/main" id="{48BF191B-3607-4BEA-8CAE-4324AE88D539}"/>
              </a:ext>
            </a:extLst>
          </p:cNvPr>
          <p:cNvSpPr/>
          <p:nvPr/>
        </p:nvSpPr>
        <p:spPr>
          <a:xfrm>
            <a:off x="926620" y="3206984"/>
            <a:ext cx="930244" cy="1711104"/>
          </a:xfrm>
          <a:prstGeom prst="rect">
            <a:avLst/>
          </a:prstGeom>
          <a:gradFill>
            <a:gsLst>
              <a:gs pos="61950">
                <a:srgbClr val="B4B2B2"/>
              </a:gs>
              <a:gs pos="33000">
                <a:srgbClr val="A5A1A1">
                  <a:alpha val="45000"/>
                </a:srgbClr>
              </a:gs>
              <a:gs pos="0">
                <a:sysClr val="windowText" lastClr="000000">
                  <a:lumMod val="50000"/>
                  <a:lumOff val="50000"/>
                </a:sysClr>
              </a:gs>
              <a:gs pos="83000">
                <a:sysClr val="window" lastClr="FFFFFF">
                  <a:lumMod val="75000"/>
                  <a:alpha val="51000"/>
                </a:sysClr>
              </a:gs>
              <a:gs pos="99000">
                <a:sysClr val="windowText" lastClr="000000">
                  <a:lumMod val="50000"/>
                  <a:lumOff val="50000"/>
                </a:sysClr>
              </a:gs>
            </a:gsLst>
            <a:lin ang="0" scaled="0"/>
          </a:gradFill>
          <a:ln w="12700" cap="flat" cmpd="sng" algn="ctr">
            <a:solidFill>
              <a:srgbClr val="4472C4">
                <a:shade val="50000"/>
                <a:alpha val="22000"/>
              </a:srgbClr>
            </a:solid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grpSp>
        <p:nvGrpSpPr>
          <p:cNvPr id="78" name="Ryhmä 77">
            <a:extLst>
              <a:ext uri="{FF2B5EF4-FFF2-40B4-BE49-F238E27FC236}">
                <a16:creationId xmlns:a16="http://schemas.microsoft.com/office/drawing/2014/main" id="{730A334E-AB12-44D0-9AF0-53B52C4D26CF}"/>
              </a:ext>
            </a:extLst>
          </p:cNvPr>
          <p:cNvGrpSpPr/>
          <p:nvPr/>
        </p:nvGrpSpPr>
        <p:grpSpPr>
          <a:xfrm>
            <a:off x="1740750" y="4930432"/>
            <a:ext cx="546148" cy="250766"/>
            <a:chOff x="3384110" y="5536749"/>
            <a:chExt cx="728197" cy="334354"/>
          </a:xfrm>
        </p:grpSpPr>
        <p:cxnSp>
          <p:nvCxnSpPr>
            <p:cNvPr id="79" name="Straight Connector 10">
              <a:extLst>
                <a:ext uri="{FF2B5EF4-FFF2-40B4-BE49-F238E27FC236}">
                  <a16:creationId xmlns:a16="http://schemas.microsoft.com/office/drawing/2014/main" id="{652BE81B-FE52-43E1-BEEF-EE846B133477}"/>
                </a:ext>
              </a:extLst>
            </p:cNvPr>
            <p:cNvCxnSpPr/>
            <p:nvPr/>
          </p:nvCxnSpPr>
          <p:spPr>
            <a:xfrm>
              <a:off x="3388209" y="5536749"/>
              <a:ext cx="0" cy="334354"/>
            </a:xfrm>
            <a:prstGeom prst="line">
              <a:avLst/>
            </a:prstGeom>
            <a:noFill/>
            <a:ln w="19050" cap="flat" cmpd="sng" algn="ctr">
              <a:solidFill>
                <a:srgbClr val="FF0000"/>
              </a:solidFill>
              <a:prstDash val="solid"/>
              <a:miter lim="800000"/>
            </a:ln>
            <a:effectLst/>
          </p:spPr>
        </p:cxnSp>
        <p:cxnSp>
          <p:nvCxnSpPr>
            <p:cNvPr id="80" name="Straight Connector 11">
              <a:extLst>
                <a:ext uri="{FF2B5EF4-FFF2-40B4-BE49-F238E27FC236}">
                  <a16:creationId xmlns:a16="http://schemas.microsoft.com/office/drawing/2014/main" id="{4E533C40-3411-4035-9CF6-31EF1BBE6B3F}"/>
                </a:ext>
              </a:extLst>
            </p:cNvPr>
            <p:cNvCxnSpPr/>
            <p:nvPr/>
          </p:nvCxnSpPr>
          <p:spPr>
            <a:xfrm>
              <a:off x="3384110" y="5546060"/>
              <a:ext cx="728197" cy="0"/>
            </a:xfrm>
            <a:prstGeom prst="line">
              <a:avLst/>
            </a:prstGeom>
            <a:noFill/>
            <a:ln w="19050" cap="flat" cmpd="sng" algn="ctr">
              <a:solidFill>
                <a:srgbClr val="FF0000"/>
              </a:solidFill>
              <a:prstDash val="solid"/>
              <a:miter lim="800000"/>
            </a:ln>
            <a:effectLst/>
          </p:spPr>
        </p:cxnSp>
      </p:grpSp>
      <p:sp>
        <p:nvSpPr>
          <p:cNvPr id="7" name="Tekstiruutu 6">
            <a:extLst>
              <a:ext uri="{FF2B5EF4-FFF2-40B4-BE49-F238E27FC236}">
                <a16:creationId xmlns:a16="http://schemas.microsoft.com/office/drawing/2014/main" id="{71A3230A-403E-4ADA-B3BD-6B240FF6DB4A}"/>
              </a:ext>
            </a:extLst>
          </p:cNvPr>
          <p:cNvSpPr txBox="1"/>
          <p:nvPr/>
        </p:nvSpPr>
        <p:spPr>
          <a:xfrm>
            <a:off x="848392" y="3024953"/>
            <a:ext cx="1185863" cy="300082"/>
          </a:xfrm>
          <a:prstGeom prst="rect">
            <a:avLst/>
          </a:prstGeom>
          <a:noFill/>
        </p:spPr>
        <p:txBody>
          <a:bodyPr wrap="square" rtlCol="0">
            <a:spAutoFit/>
          </a:bodyPr>
          <a:lstStyle/>
          <a:p>
            <a:r>
              <a:rPr lang="fi-FI" sz="1350">
                <a:solidFill>
                  <a:srgbClr val="FF0000"/>
                </a:solidFill>
                <a:latin typeface="Arial"/>
              </a:rPr>
              <a:t>##########</a:t>
            </a:r>
          </a:p>
        </p:txBody>
      </p:sp>
    </p:spTree>
    <p:custDataLst>
      <p:tags r:id="rId1"/>
    </p:custDataLst>
    <p:extLst>
      <p:ext uri="{BB962C8B-B14F-4D97-AF65-F5344CB8AC3E}">
        <p14:creationId xmlns:p14="http://schemas.microsoft.com/office/powerpoint/2010/main" val="28945179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2" presetClass="entr" presetSubtype="3"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1+#ppt_w/2"/>
                                          </p:val>
                                        </p:tav>
                                        <p:tav tm="100000">
                                          <p:val>
                                            <p:strVal val="#ppt_x"/>
                                          </p:val>
                                        </p:tav>
                                      </p:tavLst>
                                    </p:anim>
                                    <p:anim calcmode="lin" valueType="num">
                                      <p:cBhvr additive="base">
                                        <p:cTn id="20" dur="500" fill="hold"/>
                                        <p:tgtEl>
                                          <p:spTgt spid="6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3"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1+#ppt_w/2"/>
                                          </p:val>
                                        </p:tav>
                                        <p:tav tm="100000">
                                          <p:val>
                                            <p:strVal val="#ppt_x"/>
                                          </p:val>
                                        </p:tav>
                                      </p:tavLst>
                                    </p:anim>
                                    <p:anim calcmode="lin" valueType="num">
                                      <p:cBhvr additive="base">
                                        <p:cTn id="25" dur="500" fill="hold"/>
                                        <p:tgtEl>
                                          <p:spTgt spid="50"/>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3"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fill="hold"/>
                                        <p:tgtEl>
                                          <p:spTgt spid="61"/>
                                        </p:tgtEl>
                                        <p:attrNameLst>
                                          <p:attrName>ppt_x</p:attrName>
                                        </p:attrNameLst>
                                      </p:cBhvr>
                                      <p:tavLst>
                                        <p:tav tm="0">
                                          <p:val>
                                            <p:strVal val="1+#ppt_w/2"/>
                                          </p:val>
                                        </p:tav>
                                        <p:tav tm="100000">
                                          <p:val>
                                            <p:strVal val="#ppt_x"/>
                                          </p:val>
                                        </p:tav>
                                      </p:tavLst>
                                    </p:anim>
                                    <p:anim calcmode="lin" valueType="num">
                                      <p:cBhvr additive="base">
                                        <p:cTn id="30"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par>
                          <p:cTn id="35" fill="hold">
                            <p:stCondLst>
                              <p:cond delay="0"/>
                            </p:stCondLst>
                            <p:childTnLst>
                              <p:par>
                                <p:cTn id="36" presetID="2" presetClass="entr" presetSubtype="4" fill="hold"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7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childTnLst>
                                </p:cTn>
                              </p:par>
                              <p:par>
                                <p:cTn id="58" presetID="2" presetClass="entr" presetSubtype="1"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4"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uora yhdysviiva 65">
            <a:extLst>
              <a:ext uri="{FF2B5EF4-FFF2-40B4-BE49-F238E27FC236}">
                <a16:creationId xmlns:a16="http://schemas.microsoft.com/office/drawing/2014/main" id="{57953AB5-0FA5-4996-BE62-E29E254DF077}"/>
              </a:ext>
            </a:extLst>
          </p:cNvPr>
          <p:cNvCxnSpPr>
            <a:cxnSpLocks/>
          </p:cNvCxnSpPr>
          <p:nvPr/>
        </p:nvCxnSpPr>
        <p:spPr>
          <a:xfrm flipH="1">
            <a:off x="834189" y="4681795"/>
            <a:ext cx="277786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3" name="Suora yhdysviiva 2">
            <a:extLst>
              <a:ext uri="{FF2B5EF4-FFF2-40B4-BE49-F238E27FC236}">
                <a16:creationId xmlns:a16="http://schemas.microsoft.com/office/drawing/2014/main" id="{FD398E5F-FD31-4334-BAE0-C340F6B911E3}"/>
              </a:ext>
            </a:extLst>
          </p:cNvPr>
          <p:cNvCxnSpPr>
            <a:cxnSpLocks/>
          </p:cNvCxnSpPr>
          <p:nvPr/>
        </p:nvCxnSpPr>
        <p:spPr>
          <a:xfrm flipH="1">
            <a:off x="830179" y="4152582"/>
            <a:ext cx="2770147"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980980" y="3643421"/>
            <a:ext cx="919988" cy="57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24" name="Title 1"/>
          <p:cNvSpPr>
            <a:spLocks noGrp="1"/>
          </p:cNvSpPr>
          <p:nvPr>
            <p:ph type="title"/>
          </p:nvPr>
        </p:nvSpPr>
        <p:spPr>
          <a:xfrm>
            <a:off x="563091" y="395557"/>
            <a:ext cx="7707451" cy="864413"/>
          </a:xfrm>
        </p:spPr>
        <p:txBody>
          <a:bodyPr>
            <a:normAutofit/>
          </a:bodyPr>
          <a:lstStyle/>
          <a:p>
            <a:r>
              <a:rPr lang="fi-FI"/>
              <a:t>Hormiläpimenojen paloturvallisuus</a:t>
            </a:r>
          </a:p>
        </p:txBody>
      </p:sp>
      <p:sp>
        <p:nvSpPr>
          <p:cNvPr id="65" name="Content Placeholder 2">
            <a:extLst>
              <a:ext uri="{FF2B5EF4-FFF2-40B4-BE49-F238E27FC236}">
                <a16:creationId xmlns:a16="http://schemas.microsoft.com/office/drawing/2014/main" id="{E6C97913-636C-4CAB-87F7-79581F4462A9}"/>
              </a:ext>
            </a:extLst>
          </p:cNvPr>
          <p:cNvSpPr>
            <a:spLocks noGrp="1"/>
          </p:cNvSpPr>
          <p:nvPr>
            <p:ph sz="half" idx="2"/>
          </p:nvPr>
        </p:nvSpPr>
        <p:spPr>
          <a:xfrm>
            <a:off x="4233672" y="1408176"/>
            <a:ext cx="4391713" cy="4508127"/>
          </a:xfrm>
        </p:spPr>
        <p:txBody>
          <a:bodyPr>
            <a:normAutofit fontScale="92500" lnSpcReduction="20000"/>
          </a:bodyPr>
          <a:lstStyle/>
          <a:p>
            <a:pPr marL="385763" indent="-385763">
              <a:buFont typeface="+mj-lt"/>
              <a:buAutoNum type="arabicPeriod"/>
            </a:pPr>
            <a:r>
              <a:rPr lang="fi-FI" sz="2000" dirty="0"/>
              <a:t>Tasoitteen tai rappauksen pitää olla eristyksen kohdalla, mutta suositus on tehdä se vesikattoon asti</a:t>
            </a:r>
          </a:p>
          <a:p>
            <a:pPr marL="385763" indent="-385763">
              <a:buFont typeface="+mj-lt"/>
              <a:buAutoNum type="arabicPeriod"/>
            </a:pPr>
            <a:r>
              <a:rPr lang="fi-FI" sz="2000" dirty="0"/>
              <a:t>Hormin suojaetäisyydellä saa käyttää ainoastaan A1-paloluokan materiaalia tai hormitoimittajan hyväksyttämää ratkaisua.</a:t>
            </a:r>
          </a:p>
          <a:p>
            <a:pPr marL="385763" indent="-385763">
              <a:buFont typeface="+mj-lt"/>
              <a:buAutoNum type="arabicPeriod"/>
            </a:pPr>
            <a:r>
              <a:rPr lang="fi-FI" sz="2000" dirty="0"/>
              <a:t>Suojaetäisyys vaihtelee eri piipputyypeillä. Pientalojen tiilipiipuissa se on yleensä 120 mm.</a:t>
            </a:r>
          </a:p>
          <a:p>
            <a:pPr marL="385763" indent="-385763">
              <a:buFont typeface="+mj-lt"/>
              <a:buAutoNum type="arabicPeriod"/>
            </a:pPr>
            <a:r>
              <a:rPr lang="fi-FI" sz="2000" dirty="0"/>
              <a:t>Tehdasvalmisteisilla teräspiipuilla se voi olla pienempi. Katso kohteen savupiippusuunnitelma ja valmistajan asennusohjeet.</a:t>
            </a:r>
          </a:p>
          <a:p>
            <a:pPr marL="385763" indent="-385763">
              <a:buFont typeface="+mj-lt"/>
              <a:buAutoNum type="arabicPeriod"/>
            </a:pPr>
            <a:r>
              <a:rPr lang="fi-FI" sz="2000" dirty="0"/>
              <a:t>Savuhormien höyrynsulkuihin saa käyttää ainoastaan kuumuutta kestävää sertifioitua teippiä.</a:t>
            </a:r>
            <a:endParaRPr lang="fi-FI" sz="2000" dirty="0">
              <a:cs typeface="Arial"/>
            </a:endParaRPr>
          </a:p>
          <a:p>
            <a:pPr marL="385763" indent="-385763">
              <a:buFont typeface="+mj-lt"/>
              <a:buAutoNum type="arabicPeriod"/>
            </a:pPr>
            <a:endParaRPr lang="fi-FI" sz="2000" dirty="0"/>
          </a:p>
          <a:p>
            <a:pPr marL="385763" indent="-385763">
              <a:buFont typeface="+mj-lt"/>
              <a:buAutoNum type="arabicPeriod"/>
            </a:pPr>
            <a:endParaRPr lang="fi-FI" dirty="0"/>
          </a:p>
        </p:txBody>
      </p:sp>
      <p:grpSp>
        <p:nvGrpSpPr>
          <p:cNvPr id="162" name="Ryhmä 161">
            <a:extLst>
              <a:ext uri="{FF2B5EF4-FFF2-40B4-BE49-F238E27FC236}">
                <a16:creationId xmlns:a16="http://schemas.microsoft.com/office/drawing/2014/main" id="{CCBDD96B-F6F7-4AB8-93C7-3545285A222C}"/>
              </a:ext>
            </a:extLst>
          </p:cNvPr>
          <p:cNvGrpSpPr/>
          <p:nvPr/>
        </p:nvGrpSpPr>
        <p:grpSpPr>
          <a:xfrm>
            <a:off x="876219" y="2322172"/>
            <a:ext cx="1056223" cy="2881745"/>
            <a:chOff x="9185403" y="766529"/>
            <a:chExt cx="1408297" cy="3842326"/>
          </a:xfrm>
        </p:grpSpPr>
        <p:sp>
          <p:nvSpPr>
            <p:cNvPr id="164" name="Suorakulmio 163">
              <a:extLst>
                <a:ext uri="{FF2B5EF4-FFF2-40B4-BE49-F238E27FC236}">
                  <a16:creationId xmlns:a16="http://schemas.microsoft.com/office/drawing/2014/main" id="{08E1073F-6FB4-46F3-8B9C-03BD2E1BCA0B}"/>
                </a:ext>
              </a:extLst>
            </p:cNvPr>
            <p:cNvSpPr/>
            <p:nvPr/>
          </p:nvSpPr>
          <p:spPr>
            <a:xfrm>
              <a:off x="9187031" y="779929"/>
              <a:ext cx="1403873" cy="3813586"/>
            </a:xfrm>
            <a:prstGeom prst="rect">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sp>
          <p:nvSpPr>
            <p:cNvPr id="165" name="Rectangle 38">
              <a:extLst>
                <a:ext uri="{FF2B5EF4-FFF2-40B4-BE49-F238E27FC236}">
                  <a16:creationId xmlns:a16="http://schemas.microsoft.com/office/drawing/2014/main" id="{10222B7F-9149-465F-923E-708E2B52C1F1}"/>
                </a:ext>
              </a:extLst>
            </p:cNvPr>
            <p:cNvSpPr/>
            <p:nvPr/>
          </p:nvSpPr>
          <p:spPr>
            <a:xfrm>
              <a:off x="10147428" y="440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6" name="Rectangle 39">
              <a:extLst>
                <a:ext uri="{FF2B5EF4-FFF2-40B4-BE49-F238E27FC236}">
                  <a16:creationId xmlns:a16="http://schemas.microsoft.com/office/drawing/2014/main" id="{493E8F28-DF93-49A6-A8DA-8F32BC2206F2}"/>
                </a:ext>
              </a:extLst>
            </p:cNvPr>
            <p:cNvSpPr/>
            <p:nvPr/>
          </p:nvSpPr>
          <p:spPr>
            <a:xfrm>
              <a:off x="9185403" y="440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7" name="Rectangle 42">
              <a:extLst>
                <a:ext uri="{FF2B5EF4-FFF2-40B4-BE49-F238E27FC236}">
                  <a16:creationId xmlns:a16="http://schemas.microsoft.com/office/drawing/2014/main" id="{EE921E4E-BBAB-4865-B5BE-F5BC86B6DF57}"/>
                </a:ext>
              </a:extLst>
            </p:cNvPr>
            <p:cNvSpPr/>
            <p:nvPr/>
          </p:nvSpPr>
          <p:spPr>
            <a:xfrm>
              <a:off x="9185403" y="416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8" name="Rectangle 43">
              <a:extLst>
                <a:ext uri="{FF2B5EF4-FFF2-40B4-BE49-F238E27FC236}">
                  <a16:creationId xmlns:a16="http://schemas.microsoft.com/office/drawing/2014/main" id="{A2DF750F-6F4E-4854-A270-443FBBE57009}"/>
                </a:ext>
              </a:extLst>
            </p:cNvPr>
            <p:cNvSpPr/>
            <p:nvPr/>
          </p:nvSpPr>
          <p:spPr>
            <a:xfrm>
              <a:off x="9664789" y="416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9" name="Rectangle 38">
              <a:extLst>
                <a:ext uri="{FF2B5EF4-FFF2-40B4-BE49-F238E27FC236}">
                  <a16:creationId xmlns:a16="http://schemas.microsoft.com/office/drawing/2014/main" id="{3828CA0F-B2DC-4D5A-9031-47F4B0577877}"/>
                </a:ext>
              </a:extLst>
            </p:cNvPr>
            <p:cNvSpPr/>
            <p:nvPr/>
          </p:nvSpPr>
          <p:spPr>
            <a:xfrm>
              <a:off x="10147924" y="391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0" name="Rectangle 39">
              <a:extLst>
                <a:ext uri="{FF2B5EF4-FFF2-40B4-BE49-F238E27FC236}">
                  <a16:creationId xmlns:a16="http://schemas.microsoft.com/office/drawing/2014/main" id="{5E23D38E-AB53-4C8D-96C5-E219815FE855}"/>
                </a:ext>
              </a:extLst>
            </p:cNvPr>
            <p:cNvSpPr/>
            <p:nvPr/>
          </p:nvSpPr>
          <p:spPr>
            <a:xfrm>
              <a:off x="9185899" y="391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1" name="Rectangle 42">
              <a:extLst>
                <a:ext uri="{FF2B5EF4-FFF2-40B4-BE49-F238E27FC236}">
                  <a16:creationId xmlns:a16="http://schemas.microsoft.com/office/drawing/2014/main" id="{A61FCE2D-3812-4F45-82FD-0850D78AD43E}"/>
                </a:ext>
              </a:extLst>
            </p:cNvPr>
            <p:cNvSpPr/>
            <p:nvPr/>
          </p:nvSpPr>
          <p:spPr>
            <a:xfrm>
              <a:off x="9185899" y="367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2" name="Rectangle 43">
              <a:extLst>
                <a:ext uri="{FF2B5EF4-FFF2-40B4-BE49-F238E27FC236}">
                  <a16:creationId xmlns:a16="http://schemas.microsoft.com/office/drawing/2014/main" id="{4309B99A-8FBF-410D-B822-13C31CA98DA6}"/>
                </a:ext>
              </a:extLst>
            </p:cNvPr>
            <p:cNvSpPr/>
            <p:nvPr/>
          </p:nvSpPr>
          <p:spPr>
            <a:xfrm>
              <a:off x="9665285" y="367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3" name="Rectangle 38">
              <a:extLst>
                <a:ext uri="{FF2B5EF4-FFF2-40B4-BE49-F238E27FC236}">
                  <a16:creationId xmlns:a16="http://schemas.microsoft.com/office/drawing/2014/main" id="{16610D22-DDFE-4F2A-B7D5-AE29F14CAB5D}"/>
                </a:ext>
              </a:extLst>
            </p:cNvPr>
            <p:cNvSpPr/>
            <p:nvPr/>
          </p:nvSpPr>
          <p:spPr>
            <a:xfrm>
              <a:off x="10148420" y="343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4" name="Rectangle 39">
              <a:extLst>
                <a:ext uri="{FF2B5EF4-FFF2-40B4-BE49-F238E27FC236}">
                  <a16:creationId xmlns:a16="http://schemas.microsoft.com/office/drawing/2014/main" id="{3896C096-0865-403E-9BD5-8FD14E1AF037}"/>
                </a:ext>
              </a:extLst>
            </p:cNvPr>
            <p:cNvSpPr/>
            <p:nvPr/>
          </p:nvSpPr>
          <p:spPr>
            <a:xfrm>
              <a:off x="9186395" y="343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5" name="Rectangle 42">
              <a:extLst>
                <a:ext uri="{FF2B5EF4-FFF2-40B4-BE49-F238E27FC236}">
                  <a16:creationId xmlns:a16="http://schemas.microsoft.com/office/drawing/2014/main" id="{652BC006-900C-4981-9076-4E15079C8D6F}"/>
                </a:ext>
              </a:extLst>
            </p:cNvPr>
            <p:cNvSpPr/>
            <p:nvPr/>
          </p:nvSpPr>
          <p:spPr>
            <a:xfrm>
              <a:off x="9186395" y="319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6" name="Rectangle 43">
              <a:extLst>
                <a:ext uri="{FF2B5EF4-FFF2-40B4-BE49-F238E27FC236}">
                  <a16:creationId xmlns:a16="http://schemas.microsoft.com/office/drawing/2014/main" id="{0A01EFDF-93CB-4C23-9D5C-4A7AD3B3EC32}"/>
                </a:ext>
              </a:extLst>
            </p:cNvPr>
            <p:cNvSpPr/>
            <p:nvPr/>
          </p:nvSpPr>
          <p:spPr>
            <a:xfrm>
              <a:off x="9665781" y="319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7" name="Rectangle 38">
              <a:extLst>
                <a:ext uri="{FF2B5EF4-FFF2-40B4-BE49-F238E27FC236}">
                  <a16:creationId xmlns:a16="http://schemas.microsoft.com/office/drawing/2014/main" id="{FC7C5F6C-D953-4453-A33E-D62B960595A5}"/>
                </a:ext>
              </a:extLst>
            </p:cNvPr>
            <p:cNvSpPr/>
            <p:nvPr/>
          </p:nvSpPr>
          <p:spPr>
            <a:xfrm>
              <a:off x="10148916" y="294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8" name="Rectangle 39">
              <a:extLst>
                <a:ext uri="{FF2B5EF4-FFF2-40B4-BE49-F238E27FC236}">
                  <a16:creationId xmlns:a16="http://schemas.microsoft.com/office/drawing/2014/main" id="{6FE35A3F-4F75-4FCF-BEF0-0E98B3B5B40D}"/>
                </a:ext>
              </a:extLst>
            </p:cNvPr>
            <p:cNvSpPr/>
            <p:nvPr/>
          </p:nvSpPr>
          <p:spPr>
            <a:xfrm>
              <a:off x="9186891" y="294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9" name="Rectangle 42">
              <a:extLst>
                <a:ext uri="{FF2B5EF4-FFF2-40B4-BE49-F238E27FC236}">
                  <a16:creationId xmlns:a16="http://schemas.microsoft.com/office/drawing/2014/main" id="{AAE785CE-4BDF-4289-8EF0-63C2685E8DA1}"/>
                </a:ext>
              </a:extLst>
            </p:cNvPr>
            <p:cNvSpPr/>
            <p:nvPr/>
          </p:nvSpPr>
          <p:spPr>
            <a:xfrm>
              <a:off x="9186891" y="270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0" name="Rectangle 43">
              <a:extLst>
                <a:ext uri="{FF2B5EF4-FFF2-40B4-BE49-F238E27FC236}">
                  <a16:creationId xmlns:a16="http://schemas.microsoft.com/office/drawing/2014/main" id="{8E746494-DDB9-4D83-9EEA-C3A2D50F86DD}"/>
                </a:ext>
              </a:extLst>
            </p:cNvPr>
            <p:cNvSpPr/>
            <p:nvPr/>
          </p:nvSpPr>
          <p:spPr>
            <a:xfrm>
              <a:off x="9666277" y="270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1" name="Rectangle 38">
              <a:extLst>
                <a:ext uri="{FF2B5EF4-FFF2-40B4-BE49-F238E27FC236}">
                  <a16:creationId xmlns:a16="http://schemas.microsoft.com/office/drawing/2014/main" id="{DBB2C08F-44EC-4029-B29A-5EF99DC664C6}"/>
                </a:ext>
              </a:extLst>
            </p:cNvPr>
            <p:cNvSpPr/>
            <p:nvPr/>
          </p:nvSpPr>
          <p:spPr>
            <a:xfrm>
              <a:off x="10149412" y="246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2" name="Rectangle 39">
              <a:extLst>
                <a:ext uri="{FF2B5EF4-FFF2-40B4-BE49-F238E27FC236}">
                  <a16:creationId xmlns:a16="http://schemas.microsoft.com/office/drawing/2014/main" id="{91A48DE5-8194-44C3-8A03-635861E036E3}"/>
                </a:ext>
              </a:extLst>
            </p:cNvPr>
            <p:cNvSpPr/>
            <p:nvPr/>
          </p:nvSpPr>
          <p:spPr>
            <a:xfrm>
              <a:off x="9187387" y="246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3" name="Rectangle 42">
              <a:extLst>
                <a:ext uri="{FF2B5EF4-FFF2-40B4-BE49-F238E27FC236}">
                  <a16:creationId xmlns:a16="http://schemas.microsoft.com/office/drawing/2014/main" id="{11BA1267-24EA-4E06-8972-185D1629528F}"/>
                </a:ext>
              </a:extLst>
            </p:cNvPr>
            <p:cNvSpPr/>
            <p:nvPr/>
          </p:nvSpPr>
          <p:spPr>
            <a:xfrm>
              <a:off x="9187387" y="222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4" name="Rectangle 43">
              <a:extLst>
                <a:ext uri="{FF2B5EF4-FFF2-40B4-BE49-F238E27FC236}">
                  <a16:creationId xmlns:a16="http://schemas.microsoft.com/office/drawing/2014/main" id="{0A82B9C9-A25B-4507-A7FB-E66CE17FDE09}"/>
                </a:ext>
              </a:extLst>
            </p:cNvPr>
            <p:cNvSpPr/>
            <p:nvPr/>
          </p:nvSpPr>
          <p:spPr>
            <a:xfrm>
              <a:off x="9666773" y="222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5" name="Rectangle 38">
              <a:extLst>
                <a:ext uri="{FF2B5EF4-FFF2-40B4-BE49-F238E27FC236}">
                  <a16:creationId xmlns:a16="http://schemas.microsoft.com/office/drawing/2014/main" id="{BCFAFFD3-BCED-4A50-A296-85FF0FBE661F}"/>
                </a:ext>
              </a:extLst>
            </p:cNvPr>
            <p:cNvSpPr/>
            <p:nvPr/>
          </p:nvSpPr>
          <p:spPr>
            <a:xfrm>
              <a:off x="10149908" y="197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6" name="Rectangle 39">
              <a:extLst>
                <a:ext uri="{FF2B5EF4-FFF2-40B4-BE49-F238E27FC236}">
                  <a16:creationId xmlns:a16="http://schemas.microsoft.com/office/drawing/2014/main" id="{D3DFAD5B-67EA-4A0E-B549-2CD739C78CFC}"/>
                </a:ext>
              </a:extLst>
            </p:cNvPr>
            <p:cNvSpPr/>
            <p:nvPr/>
          </p:nvSpPr>
          <p:spPr>
            <a:xfrm>
              <a:off x="9187883" y="197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7" name="Rectangle 42">
              <a:extLst>
                <a:ext uri="{FF2B5EF4-FFF2-40B4-BE49-F238E27FC236}">
                  <a16:creationId xmlns:a16="http://schemas.microsoft.com/office/drawing/2014/main" id="{F6343AF6-4038-417E-AF07-7B15935C1DB7}"/>
                </a:ext>
              </a:extLst>
            </p:cNvPr>
            <p:cNvSpPr/>
            <p:nvPr/>
          </p:nvSpPr>
          <p:spPr>
            <a:xfrm>
              <a:off x="9187883" y="173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8" name="Rectangle 43">
              <a:extLst>
                <a:ext uri="{FF2B5EF4-FFF2-40B4-BE49-F238E27FC236}">
                  <a16:creationId xmlns:a16="http://schemas.microsoft.com/office/drawing/2014/main" id="{06FBD0C4-E1C5-4D0E-9A5E-9CCEC62CFEC7}"/>
                </a:ext>
              </a:extLst>
            </p:cNvPr>
            <p:cNvSpPr/>
            <p:nvPr/>
          </p:nvSpPr>
          <p:spPr>
            <a:xfrm>
              <a:off x="9667269" y="173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9" name="Rectangle 38">
              <a:extLst>
                <a:ext uri="{FF2B5EF4-FFF2-40B4-BE49-F238E27FC236}">
                  <a16:creationId xmlns:a16="http://schemas.microsoft.com/office/drawing/2014/main" id="{C3EA5214-A07A-4C45-A754-50F692F9D62E}"/>
                </a:ext>
              </a:extLst>
            </p:cNvPr>
            <p:cNvSpPr/>
            <p:nvPr/>
          </p:nvSpPr>
          <p:spPr>
            <a:xfrm>
              <a:off x="10150404" y="149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0" name="Rectangle 39">
              <a:extLst>
                <a:ext uri="{FF2B5EF4-FFF2-40B4-BE49-F238E27FC236}">
                  <a16:creationId xmlns:a16="http://schemas.microsoft.com/office/drawing/2014/main" id="{A3439D2D-5743-45E5-93A4-C9B81DC91290}"/>
                </a:ext>
              </a:extLst>
            </p:cNvPr>
            <p:cNvSpPr/>
            <p:nvPr/>
          </p:nvSpPr>
          <p:spPr>
            <a:xfrm>
              <a:off x="9188379" y="149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1" name="Rectangle 42">
              <a:extLst>
                <a:ext uri="{FF2B5EF4-FFF2-40B4-BE49-F238E27FC236}">
                  <a16:creationId xmlns:a16="http://schemas.microsoft.com/office/drawing/2014/main" id="{36343866-1BC7-426C-8E93-D47612965975}"/>
                </a:ext>
              </a:extLst>
            </p:cNvPr>
            <p:cNvSpPr/>
            <p:nvPr/>
          </p:nvSpPr>
          <p:spPr>
            <a:xfrm>
              <a:off x="9188379" y="125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2" name="Rectangle 43">
              <a:extLst>
                <a:ext uri="{FF2B5EF4-FFF2-40B4-BE49-F238E27FC236}">
                  <a16:creationId xmlns:a16="http://schemas.microsoft.com/office/drawing/2014/main" id="{9B877C67-45FD-45D4-9232-A97C30C53C17}"/>
                </a:ext>
              </a:extLst>
            </p:cNvPr>
            <p:cNvSpPr/>
            <p:nvPr/>
          </p:nvSpPr>
          <p:spPr>
            <a:xfrm>
              <a:off x="9667765" y="125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3" name="Rectangle 38">
              <a:extLst>
                <a:ext uri="{FF2B5EF4-FFF2-40B4-BE49-F238E27FC236}">
                  <a16:creationId xmlns:a16="http://schemas.microsoft.com/office/drawing/2014/main" id="{016F8E61-802B-4F98-A39B-351A80232D94}"/>
                </a:ext>
              </a:extLst>
            </p:cNvPr>
            <p:cNvSpPr/>
            <p:nvPr/>
          </p:nvSpPr>
          <p:spPr>
            <a:xfrm>
              <a:off x="10150900" y="100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4" name="Rectangle 39">
              <a:extLst>
                <a:ext uri="{FF2B5EF4-FFF2-40B4-BE49-F238E27FC236}">
                  <a16:creationId xmlns:a16="http://schemas.microsoft.com/office/drawing/2014/main" id="{9B74414F-459D-4DC7-88D0-36B0A8AB6C08}"/>
                </a:ext>
              </a:extLst>
            </p:cNvPr>
            <p:cNvSpPr/>
            <p:nvPr/>
          </p:nvSpPr>
          <p:spPr>
            <a:xfrm>
              <a:off x="9188875" y="100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5" name="Rectangle 42">
              <a:extLst>
                <a:ext uri="{FF2B5EF4-FFF2-40B4-BE49-F238E27FC236}">
                  <a16:creationId xmlns:a16="http://schemas.microsoft.com/office/drawing/2014/main" id="{6871104A-B210-45E8-9127-8316CF55DB69}"/>
                </a:ext>
              </a:extLst>
            </p:cNvPr>
            <p:cNvSpPr/>
            <p:nvPr/>
          </p:nvSpPr>
          <p:spPr>
            <a:xfrm>
              <a:off x="9188875" y="76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6" name="Rectangle 43">
              <a:extLst>
                <a:ext uri="{FF2B5EF4-FFF2-40B4-BE49-F238E27FC236}">
                  <a16:creationId xmlns:a16="http://schemas.microsoft.com/office/drawing/2014/main" id="{AB3769F9-BCDD-44CF-94ED-D77EA21EBDA4}"/>
                </a:ext>
              </a:extLst>
            </p:cNvPr>
            <p:cNvSpPr/>
            <p:nvPr/>
          </p:nvSpPr>
          <p:spPr>
            <a:xfrm>
              <a:off x="9668261" y="76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grpSp>
      <p:pic>
        <p:nvPicPr>
          <p:cNvPr id="197" name="Kuva 196">
            <a:extLst>
              <a:ext uri="{FF2B5EF4-FFF2-40B4-BE49-F238E27FC236}">
                <a16:creationId xmlns:a16="http://schemas.microsoft.com/office/drawing/2014/main" id="{A48B2AD4-C07C-4462-8714-5A29F4295A2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9844" b="53191"/>
          <a:stretch/>
        </p:blipFill>
        <p:spPr>
          <a:xfrm>
            <a:off x="1976493" y="4686601"/>
            <a:ext cx="1557710" cy="133519"/>
          </a:xfrm>
          <a:prstGeom prst="rect">
            <a:avLst/>
          </a:prstGeom>
        </p:spPr>
      </p:pic>
      <p:sp>
        <p:nvSpPr>
          <p:cNvPr id="198" name="Rectangle 12">
            <a:extLst>
              <a:ext uri="{FF2B5EF4-FFF2-40B4-BE49-F238E27FC236}">
                <a16:creationId xmlns:a16="http://schemas.microsoft.com/office/drawing/2014/main" id="{9C7183D6-7CFE-4042-855F-3EBD0E6C914D}"/>
              </a:ext>
            </a:extLst>
          </p:cNvPr>
          <p:cNvSpPr/>
          <p:nvPr/>
        </p:nvSpPr>
        <p:spPr>
          <a:xfrm>
            <a:off x="2100135" y="4846264"/>
            <a:ext cx="1478120" cy="45719"/>
          </a:xfrm>
          <a:prstGeom prst="rect">
            <a:avLst/>
          </a:prstGeom>
          <a:solidFill>
            <a:srgbClr val="ED7D31">
              <a:lumMod val="75000"/>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199" name="Straight Connector 28">
            <a:extLst>
              <a:ext uri="{FF2B5EF4-FFF2-40B4-BE49-F238E27FC236}">
                <a16:creationId xmlns:a16="http://schemas.microsoft.com/office/drawing/2014/main" id="{A19615D0-5565-4F10-9D84-0BF4BC6F7F42}"/>
              </a:ext>
            </a:extLst>
          </p:cNvPr>
          <p:cNvCxnSpPr>
            <a:cxnSpLocks/>
          </p:cNvCxnSpPr>
          <p:nvPr/>
        </p:nvCxnSpPr>
        <p:spPr>
          <a:xfrm>
            <a:off x="619649" y="2306165"/>
            <a:ext cx="1861927" cy="0"/>
          </a:xfrm>
          <a:prstGeom prst="line">
            <a:avLst/>
          </a:prstGeom>
          <a:noFill/>
          <a:ln w="28575" cap="flat" cmpd="sng" algn="ctr">
            <a:solidFill>
              <a:srgbClr val="44546A"/>
            </a:solidFill>
            <a:prstDash val="lgDashDot"/>
            <a:miter lim="800000"/>
          </a:ln>
          <a:effectLst/>
        </p:spPr>
      </p:cxnSp>
      <p:cxnSp>
        <p:nvCxnSpPr>
          <p:cNvPr id="200" name="Straight Connector 42">
            <a:extLst>
              <a:ext uri="{FF2B5EF4-FFF2-40B4-BE49-F238E27FC236}">
                <a16:creationId xmlns:a16="http://schemas.microsoft.com/office/drawing/2014/main" id="{1CEEB3BC-FC2E-47B6-9C75-F9A99C8931E2}"/>
              </a:ext>
            </a:extLst>
          </p:cNvPr>
          <p:cNvCxnSpPr>
            <a:cxnSpLocks/>
          </p:cNvCxnSpPr>
          <p:nvPr/>
        </p:nvCxnSpPr>
        <p:spPr>
          <a:xfrm>
            <a:off x="1953270" y="2322959"/>
            <a:ext cx="0" cy="2854443"/>
          </a:xfrm>
          <a:prstGeom prst="line">
            <a:avLst/>
          </a:prstGeom>
          <a:noFill/>
          <a:ln w="57150" cap="flat" cmpd="sng" algn="ctr">
            <a:solidFill>
              <a:sysClr val="window" lastClr="FFFFFF">
                <a:lumMod val="50000"/>
              </a:sysClr>
            </a:solidFill>
            <a:prstDash val="solid"/>
            <a:miter lim="800000"/>
          </a:ln>
          <a:effectLst/>
        </p:spPr>
      </p:cxnSp>
      <p:cxnSp>
        <p:nvCxnSpPr>
          <p:cNvPr id="201" name="Straight Connector 29">
            <a:extLst>
              <a:ext uri="{FF2B5EF4-FFF2-40B4-BE49-F238E27FC236}">
                <a16:creationId xmlns:a16="http://schemas.microsoft.com/office/drawing/2014/main" id="{66E5B415-7070-4A93-9F13-6CE44DD02590}"/>
              </a:ext>
            </a:extLst>
          </p:cNvPr>
          <p:cNvCxnSpPr>
            <a:cxnSpLocks/>
          </p:cNvCxnSpPr>
          <p:nvPr/>
        </p:nvCxnSpPr>
        <p:spPr>
          <a:xfrm>
            <a:off x="3608576" y="2714167"/>
            <a:ext cx="0" cy="2567198"/>
          </a:xfrm>
          <a:prstGeom prst="line">
            <a:avLst/>
          </a:prstGeom>
          <a:noFill/>
          <a:ln w="28575" cap="flat" cmpd="sng" algn="ctr">
            <a:solidFill>
              <a:srgbClr val="44546A"/>
            </a:solidFill>
            <a:prstDash val="lgDashDot"/>
            <a:miter lim="800000"/>
          </a:ln>
          <a:effectLst/>
        </p:spPr>
      </p:cxnSp>
      <p:pic>
        <p:nvPicPr>
          <p:cNvPr id="202" name="Kuva 201">
            <a:extLst>
              <a:ext uri="{FF2B5EF4-FFF2-40B4-BE49-F238E27FC236}">
                <a16:creationId xmlns:a16="http://schemas.microsoft.com/office/drawing/2014/main" id="{C3935E45-88D8-47DB-B593-A6BB1B4A9A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07219" y="4712453"/>
            <a:ext cx="135731" cy="135731"/>
          </a:xfrm>
          <a:prstGeom prst="rect">
            <a:avLst/>
          </a:prstGeom>
        </p:spPr>
      </p:pic>
      <p:pic>
        <p:nvPicPr>
          <p:cNvPr id="203" name="Kuva 202">
            <a:extLst>
              <a:ext uri="{FF2B5EF4-FFF2-40B4-BE49-F238E27FC236}">
                <a16:creationId xmlns:a16="http://schemas.microsoft.com/office/drawing/2014/main" id="{27506A61-6F83-45C9-B0E6-9878D993B7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34589" y="4154104"/>
            <a:ext cx="1149047" cy="537134"/>
          </a:xfrm>
          <a:prstGeom prst="rect">
            <a:avLst/>
          </a:prstGeom>
        </p:spPr>
      </p:pic>
      <p:pic>
        <p:nvPicPr>
          <p:cNvPr id="204" name="Kuva 203">
            <a:extLst>
              <a:ext uri="{FF2B5EF4-FFF2-40B4-BE49-F238E27FC236}">
                <a16:creationId xmlns:a16="http://schemas.microsoft.com/office/drawing/2014/main" id="{21E07FB9-8B60-456F-BD66-97D2384B33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94981" y="3282734"/>
            <a:ext cx="1294674" cy="877223"/>
          </a:xfrm>
          <a:prstGeom prst="rect">
            <a:avLst/>
          </a:prstGeom>
        </p:spPr>
      </p:pic>
      <p:grpSp>
        <p:nvGrpSpPr>
          <p:cNvPr id="205" name="Ryhmä 204">
            <a:extLst>
              <a:ext uri="{FF2B5EF4-FFF2-40B4-BE49-F238E27FC236}">
                <a16:creationId xmlns:a16="http://schemas.microsoft.com/office/drawing/2014/main" id="{5190B212-6CDC-49D2-92CB-CED9FBA5847A}"/>
              </a:ext>
            </a:extLst>
          </p:cNvPr>
          <p:cNvGrpSpPr/>
          <p:nvPr/>
        </p:nvGrpSpPr>
        <p:grpSpPr>
          <a:xfrm rot="5400000">
            <a:off x="1290226" y="3813737"/>
            <a:ext cx="1620002" cy="135002"/>
            <a:chOff x="2194232" y="240658"/>
            <a:chExt cx="1187829" cy="180002"/>
          </a:xfrm>
        </p:grpSpPr>
        <p:pic>
          <p:nvPicPr>
            <p:cNvPr id="206" name="Kuva 205">
              <a:extLst>
                <a:ext uri="{FF2B5EF4-FFF2-40B4-BE49-F238E27FC236}">
                  <a16:creationId xmlns:a16="http://schemas.microsoft.com/office/drawing/2014/main" id="{C377B63B-0AAC-4CF1-832E-5B63901064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86505" y="240658"/>
              <a:ext cx="595556" cy="180000"/>
            </a:xfrm>
            <a:prstGeom prst="rect">
              <a:avLst/>
            </a:prstGeom>
          </p:spPr>
        </p:pic>
        <p:pic>
          <p:nvPicPr>
            <p:cNvPr id="207" name="Kuva 206">
              <a:extLst>
                <a:ext uri="{FF2B5EF4-FFF2-40B4-BE49-F238E27FC236}">
                  <a16:creationId xmlns:a16="http://schemas.microsoft.com/office/drawing/2014/main" id="{58CBDA19-0691-4775-8923-9A22E5DF67B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94232" y="240660"/>
              <a:ext cx="595556" cy="180000"/>
            </a:xfrm>
            <a:prstGeom prst="rect">
              <a:avLst/>
            </a:prstGeom>
          </p:spPr>
        </p:pic>
      </p:grpSp>
      <p:grpSp>
        <p:nvGrpSpPr>
          <p:cNvPr id="208" name="Ryhmä 207">
            <a:extLst>
              <a:ext uri="{FF2B5EF4-FFF2-40B4-BE49-F238E27FC236}">
                <a16:creationId xmlns:a16="http://schemas.microsoft.com/office/drawing/2014/main" id="{D2B529C4-EA4F-451C-A0C6-2DEC70B67A2E}"/>
              </a:ext>
            </a:extLst>
          </p:cNvPr>
          <p:cNvGrpSpPr/>
          <p:nvPr/>
        </p:nvGrpSpPr>
        <p:grpSpPr>
          <a:xfrm rot="5400000">
            <a:off x="1426889" y="3813737"/>
            <a:ext cx="1620000" cy="135000"/>
            <a:chOff x="2194233" y="240658"/>
            <a:chExt cx="1187828" cy="180000"/>
          </a:xfrm>
        </p:grpSpPr>
        <p:pic>
          <p:nvPicPr>
            <p:cNvPr id="209" name="Kuva 208">
              <a:extLst>
                <a:ext uri="{FF2B5EF4-FFF2-40B4-BE49-F238E27FC236}">
                  <a16:creationId xmlns:a16="http://schemas.microsoft.com/office/drawing/2014/main" id="{573B4364-D759-45A3-BB77-FA695BF57E02}"/>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2786505" y="240658"/>
              <a:ext cx="595556" cy="180000"/>
            </a:xfrm>
            <a:prstGeom prst="rect">
              <a:avLst/>
            </a:prstGeom>
          </p:spPr>
        </p:pic>
        <p:pic>
          <p:nvPicPr>
            <p:cNvPr id="210" name="Kuva 209">
              <a:extLst>
                <a:ext uri="{FF2B5EF4-FFF2-40B4-BE49-F238E27FC236}">
                  <a16:creationId xmlns:a16="http://schemas.microsoft.com/office/drawing/2014/main" id="{830DBA37-4301-4E78-B005-2A3A2AC7B5FE}"/>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2194233" y="240658"/>
              <a:ext cx="595556" cy="180000"/>
            </a:xfrm>
            <a:prstGeom prst="rect">
              <a:avLst/>
            </a:prstGeom>
          </p:spPr>
        </p:pic>
      </p:grpSp>
      <p:grpSp>
        <p:nvGrpSpPr>
          <p:cNvPr id="211" name="Ryhmä 210">
            <a:extLst>
              <a:ext uri="{FF2B5EF4-FFF2-40B4-BE49-F238E27FC236}">
                <a16:creationId xmlns:a16="http://schemas.microsoft.com/office/drawing/2014/main" id="{B635C56D-9478-447A-8F03-C0EF2B886A17}"/>
              </a:ext>
            </a:extLst>
          </p:cNvPr>
          <p:cNvGrpSpPr/>
          <p:nvPr/>
        </p:nvGrpSpPr>
        <p:grpSpPr>
          <a:xfrm rot="16200000">
            <a:off x="1199583" y="3855716"/>
            <a:ext cx="1613893" cy="57150"/>
            <a:chOff x="5557837" y="3390900"/>
            <a:chExt cx="2151857" cy="76200"/>
          </a:xfrm>
        </p:grpSpPr>
        <p:pic>
          <p:nvPicPr>
            <p:cNvPr id="212" name="Kuva 211">
              <a:extLst>
                <a:ext uri="{FF2B5EF4-FFF2-40B4-BE49-F238E27FC236}">
                  <a16:creationId xmlns:a16="http://schemas.microsoft.com/office/drawing/2014/main" id="{8C1C21FE-E34D-4A82-AB8A-47116BF002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57837" y="3390900"/>
              <a:ext cx="1076325" cy="76200"/>
            </a:xfrm>
            <a:prstGeom prst="rect">
              <a:avLst/>
            </a:prstGeom>
          </p:spPr>
        </p:pic>
        <p:pic>
          <p:nvPicPr>
            <p:cNvPr id="213" name="Kuva 212">
              <a:extLst>
                <a:ext uri="{FF2B5EF4-FFF2-40B4-BE49-F238E27FC236}">
                  <a16:creationId xmlns:a16="http://schemas.microsoft.com/office/drawing/2014/main" id="{25FFE180-CB6F-411B-AF9B-059A227B86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33369" y="3390900"/>
              <a:ext cx="1076325" cy="76200"/>
            </a:xfrm>
            <a:prstGeom prst="rect">
              <a:avLst/>
            </a:prstGeom>
          </p:spPr>
        </p:pic>
      </p:grpSp>
      <p:cxnSp>
        <p:nvCxnSpPr>
          <p:cNvPr id="214" name="Straight Connector 42">
            <a:extLst>
              <a:ext uri="{FF2B5EF4-FFF2-40B4-BE49-F238E27FC236}">
                <a16:creationId xmlns:a16="http://schemas.microsoft.com/office/drawing/2014/main" id="{B0821961-BE89-4857-868A-DDCD10A6EE17}"/>
              </a:ext>
            </a:extLst>
          </p:cNvPr>
          <p:cNvCxnSpPr>
            <a:cxnSpLocks/>
          </p:cNvCxnSpPr>
          <p:nvPr/>
        </p:nvCxnSpPr>
        <p:spPr>
          <a:xfrm>
            <a:off x="855920" y="2330842"/>
            <a:ext cx="0" cy="2862889"/>
          </a:xfrm>
          <a:prstGeom prst="line">
            <a:avLst/>
          </a:prstGeom>
          <a:noFill/>
          <a:ln w="57150" cap="flat" cmpd="sng" algn="ctr">
            <a:solidFill>
              <a:sysClr val="window" lastClr="FFFFFF">
                <a:lumMod val="50000"/>
              </a:sysClr>
            </a:solidFill>
            <a:prstDash val="solid"/>
            <a:miter lim="800000"/>
          </a:ln>
          <a:effectLst/>
        </p:spPr>
      </p:cxnSp>
      <p:sp>
        <p:nvSpPr>
          <p:cNvPr id="215" name="Suorakulmio 214">
            <a:extLst>
              <a:ext uri="{FF2B5EF4-FFF2-40B4-BE49-F238E27FC236}">
                <a16:creationId xmlns:a16="http://schemas.microsoft.com/office/drawing/2014/main" id="{ABB2F6E3-ACE7-4DBB-97C9-4F6A315F5023}"/>
              </a:ext>
            </a:extLst>
          </p:cNvPr>
          <p:cNvSpPr/>
          <p:nvPr/>
        </p:nvSpPr>
        <p:spPr>
          <a:xfrm>
            <a:off x="820383" y="4762224"/>
            <a:ext cx="1192720" cy="87975"/>
          </a:xfrm>
          <a:prstGeom prst="rect">
            <a:avLst/>
          </a:prstGeom>
          <a:solidFill>
            <a:srgbClr val="4472C4">
              <a:alpha val="63922"/>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216" name="Straight Connector 30">
            <a:extLst>
              <a:ext uri="{FF2B5EF4-FFF2-40B4-BE49-F238E27FC236}">
                <a16:creationId xmlns:a16="http://schemas.microsoft.com/office/drawing/2014/main" id="{839EF667-FC55-4B09-87D9-7FD0F8C668E8}"/>
              </a:ext>
            </a:extLst>
          </p:cNvPr>
          <p:cNvCxnSpPr>
            <a:cxnSpLocks/>
          </p:cNvCxnSpPr>
          <p:nvPr/>
        </p:nvCxnSpPr>
        <p:spPr>
          <a:xfrm flipV="1">
            <a:off x="657745" y="5215315"/>
            <a:ext cx="1767395" cy="1"/>
          </a:xfrm>
          <a:prstGeom prst="line">
            <a:avLst/>
          </a:prstGeom>
          <a:noFill/>
          <a:ln w="28575" cap="flat" cmpd="sng" algn="ctr">
            <a:solidFill>
              <a:sysClr val="windowText" lastClr="000000"/>
            </a:solidFill>
            <a:prstDash val="lgDashDot"/>
            <a:miter lim="800000"/>
          </a:ln>
          <a:effectLst/>
        </p:spPr>
      </p:cxnSp>
      <p:pic>
        <p:nvPicPr>
          <p:cNvPr id="217" name="Kuva 216">
            <a:extLst>
              <a:ext uri="{FF2B5EF4-FFF2-40B4-BE49-F238E27FC236}">
                <a16:creationId xmlns:a16="http://schemas.microsoft.com/office/drawing/2014/main" id="{E91287AB-A35D-4948-AB25-8AFE9429221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307219" y="4155457"/>
            <a:ext cx="135731" cy="535781"/>
          </a:xfrm>
          <a:prstGeom prst="rect">
            <a:avLst/>
          </a:prstGeom>
        </p:spPr>
      </p:pic>
      <p:sp>
        <p:nvSpPr>
          <p:cNvPr id="5" name="Suorakulmio 4">
            <a:extLst>
              <a:ext uri="{FF2B5EF4-FFF2-40B4-BE49-F238E27FC236}">
                <a16:creationId xmlns:a16="http://schemas.microsoft.com/office/drawing/2014/main" id="{268AFBDB-3EB6-4E13-BFF4-B968D6E3B295}"/>
              </a:ext>
            </a:extLst>
          </p:cNvPr>
          <p:cNvSpPr/>
          <p:nvPr/>
        </p:nvSpPr>
        <p:spPr>
          <a:xfrm>
            <a:off x="502920" y="4730073"/>
            <a:ext cx="313392" cy="17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67" name="Rectangle 71">
            <a:extLst>
              <a:ext uri="{FF2B5EF4-FFF2-40B4-BE49-F238E27FC236}">
                <a16:creationId xmlns:a16="http://schemas.microsoft.com/office/drawing/2014/main" id="{0A0A78B0-F2A9-42A9-9E90-7223DB403132}"/>
              </a:ext>
            </a:extLst>
          </p:cNvPr>
          <p:cNvSpPr/>
          <p:nvPr/>
        </p:nvSpPr>
        <p:spPr>
          <a:xfrm>
            <a:off x="1213760" y="2308573"/>
            <a:ext cx="384717" cy="2910468"/>
          </a:xfrm>
          <a:prstGeom prst="rect">
            <a:avLst/>
          </a:prstGeom>
          <a:gradFill>
            <a:gsLst>
              <a:gs pos="0">
                <a:sysClr val="windowText" lastClr="000000">
                  <a:lumMod val="65000"/>
                  <a:lumOff val="35000"/>
                </a:sysClr>
              </a:gs>
              <a:gs pos="50000">
                <a:sysClr val="window" lastClr="FFFFFF">
                  <a:lumMod val="75000"/>
                  <a:alpha val="51000"/>
                </a:sysClr>
              </a:gs>
              <a:gs pos="99000">
                <a:sysClr val="windowText" lastClr="000000">
                  <a:lumMod val="65000"/>
                  <a:lumOff val="35000"/>
                </a:sysClr>
              </a:gs>
            </a:gsLst>
            <a:lin ang="0" scaled="0"/>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13689754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1+#ppt_w/2"/>
                                          </p:val>
                                        </p:tav>
                                        <p:tav tm="100000">
                                          <p:val>
                                            <p:strVal val="#ppt_x"/>
                                          </p:val>
                                        </p:tav>
                                      </p:tavLst>
                                    </p:anim>
                                    <p:anim calcmode="lin" valueType="num">
                                      <p:cBhvr additive="base">
                                        <p:cTn id="8" dur="500" fill="hold"/>
                                        <p:tgtEl>
                                          <p:spTgt spid="20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4"/>
                                        </p:tgtEl>
                                        <p:attrNameLst>
                                          <p:attrName>style.visibility</p:attrName>
                                        </p:attrNameLst>
                                      </p:cBhvr>
                                      <p:to>
                                        <p:strVal val="visible"/>
                                      </p:to>
                                    </p:set>
                                    <p:anim calcmode="lin" valueType="num">
                                      <p:cBhvr additive="base">
                                        <p:cTn id="11" dur="500" fill="hold"/>
                                        <p:tgtEl>
                                          <p:spTgt spid="214"/>
                                        </p:tgtEl>
                                        <p:attrNameLst>
                                          <p:attrName>ppt_x</p:attrName>
                                        </p:attrNameLst>
                                      </p:cBhvr>
                                      <p:tavLst>
                                        <p:tav tm="0">
                                          <p:val>
                                            <p:strVal val="0-#ppt_w/2"/>
                                          </p:val>
                                        </p:tav>
                                        <p:tav tm="100000">
                                          <p:val>
                                            <p:strVal val="#ppt_x"/>
                                          </p:val>
                                        </p:tav>
                                      </p:tavLst>
                                    </p:anim>
                                    <p:anim calcmode="lin" valueType="num">
                                      <p:cBhvr additive="base">
                                        <p:cTn id="12" dur="500" fill="hold"/>
                                        <p:tgtEl>
                                          <p:spTgt spid="214"/>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197"/>
                                        </p:tgtEl>
                                        <p:attrNameLst>
                                          <p:attrName>style.visibility</p:attrName>
                                        </p:attrNameLst>
                                      </p:cBhvr>
                                      <p:to>
                                        <p:strVal val="visible"/>
                                      </p:to>
                                    </p:set>
                                    <p:anim calcmode="lin" valueType="num">
                                      <p:cBhvr additive="base">
                                        <p:cTn id="21" dur="500" fill="hold"/>
                                        <p:tgtEl>
                                          <p:spTgt spid="197"/>
                                        </p:tgtEl>
                                        <p:attrNameLst>
                                          <p:attrName>ppt_x</p:attrName>
                                        </p:attrNameLst>
                                      </p:cBhvr>
                                      <p:tavLst>
                                        <p:tav tm="0">
                                          <p:val>
                                            <p:strVal val="#ppt_x"/>
                                          </p:val>
                                        </p:tav>
                                        <p:tav tm="100000">
                                          <p:val>
                                            <p:strVal val="#ppt_x"/>
                                          </p:val>
                                        </p:tav>
                                      </p:tavLst>
                                    </p:anim>
                                    <p:anim calcmode="lin" valueType="num">
                                      <p:cBhvr additive="base">
                                        <p:cTn id="22" dur="500" fill="hold"/>
                                        <p:tgtEl>
                                          <p:spTgt spid="197"/>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202"/>
                                        </p:tgtEl>
                                        <p:attrNameLst>
                                          <p:attrName>style.visibility</p:attrName>
                                        </p:attrNameLst>
                                      </p:cBhvr>
                                      <p:to>
                                        <p:strVal val="visible"/>
                                      </p:to>
                                    </p:set>
                                    <p:anim calcmode="lin" valueType="num">
                                      <p:cBhvr additive="base">
                                        <p:cTn id="26" dur="500" fill="hold"/>
                                        <p:tgtEl>
                                          <p:spTgt spid="202"/>
                                        </p:tgtEl>
                                        <p:attrNameLst>
                                          <p:attrName>ppt_x</p:attrName>
                                        </p:attrNameLst>
                                      </p:cBhvr>
                                      <p:tavLst>
                                        <p:tav tm="0">
                                          <p:val>
                                            <p:strVal val="#ppt_x"/>
                                          </p:val>
                                        </p:tav>
                                        <p:tav tm="100000">
                                          <p:val>
                                            <p:strVal val="#ppt_x"/>
                                          </p:val>
                                        </p:tav>
                                      </p:tavLst>
                                    </p:anim>
                                    <p:anim calcmode="lin" valueType="num">
                                      <p:cBhvr additive="base">
                                        <p:cTn id="27" dur="500" fill="hold"/>
                                        <p:tgtEl>
                                          <p:spTgt spid="20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215"/>
                                        </p:tgtEl>
                                        <p:attrNameLst>
                                          <p:attrName>style.visibility</p:attrName>
                                        </p:attrNameLst>
                                      </p:cBhvr>
                                      <p:to>
                                        <p:strVal val="visible"/>
                                      </p:to>
                                    </p:set>
                                    <p:anim calcmode="lin" valueType="num">
                                      <p:cBhvr additive="base">
                                        <p:cTn id="31" dur="500" fill="hold"/>
                                        <p:tgtEl>
                                          <p:spTgt spid="215"/>
                                        </p:tgtEl>
                                        <p:attrNameLst>
                                          <p:attrName>ppt_x</p:attrName>
                                        </p:attrNameLst>
                                      </p:cBhvr>
                                      <p:tavLst>
                                        <p:tav tm="0">
                                          <p:val>
                                            <p:strVal val="0-#ppt_w/2"/>
                                          </p:val>
                                        </p:tav>
                                        <p:tav tm="100000">
                                          <p:val>
                                            <p:strVal val="#ppt_x"/>
                                          </p:val>
                                        </p:tav>
                                      </p:tavLst>
                                    </p:anim>
                                    <p:anim calcmode="lin" valueType="num">
                                      <p:cBhvr additive="base">
                                        <p:cTn id="32" dur="500" fill="hold"/>
                                        <p:tgtEl>
                                          <p:spTgt spid="215"/>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211"/>
                                        </p:tgtEl>
                                        <p:attrNameLst>
                                          <p:attrName>style.visibility</p:attrName>
                                        </p:attrNameLst>
                                      </p:cBhvr>
                                      <p:to>
                                        <p:strVal val="visible"/>
                                      </p:to>
                                    </p:set>
                                    <p:anim calcmode="lin" valueType="num">
                                      <p:cBhvr additive="base">
                                        <p:cTn id="36" dur="500" fill="hold"/>
                                        <p:tgtEl>
                                          <p:spTgt spid="211"/>
                                        </p:tgtEl>
                                        <p:attrNameLst>
                                          <p:attrName>ppt_x</p:attrName>
                                        </p:attrNameLst>
                                      </p:cBhvr>
                                      <p:tavLst>
                                        <p:tav tm="0">
                                          <p:val>
                                            <p:strVal val="1+#ppt_w/2"/>
                                          </p:val>
                                        </p:tav>
                                        <p:tav tm="100000">
                                          <p:val>
                                            <p:strVal val="#ppt_x"/>
                                          </p:val>
                                        </p:tav>
                                      </p:tavLst>
                                    </p:anim>
                                    <p:anim calcmode="lin" valueType="num">
                                      <p:cBhvr additive="base">
                                        <p:cTn id="37" dur="500" fill="hold"/>
                                        <p:tgtEl>
                                          <p:spTgt spid="2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fill="hold" nodeType="afterEffect">
                                  <p:stCondLst>
                                    <p:cond delay="0"/>
                                  </p:stCondLst>
                                  <p:childTnLst>
                                    <p:set>
                                      <p:cBhvr>
                                        <p:cTn id="40" dur="1" fill="hold">
                                          <p:stCondLst>
                                            <p:cond delay="0"/>
                                          </p:stCondLst>
                                        </p:cTn>
                                        <p:tgtEl>
                                          <p:spTgt spid="205"/>
                                        </p:tgtEl>
                                        <p:attrNameLst>
                                          <p:attrName>style.visibility</p:attrName>
                                        </p:attrNameLst>
                                      </p:cBhvr>
                                      <p:to>
                                        <p:strVal val="visible"/>
                                      </p:to>
                                    </p:set>
                                    <p:anim calcmode="lin" valueType="num">
                                      <p:cBhvr additive="base">
                                        <p:cTn id="41" dur="500" fill="hold"/>
                                        <p:tgtEl>
                                          <p:spTgt spid="205"/>
                                        </p:tgtEl>
                                        <p:attrNameLst>
                                          <p:attrName>ppt_x</p:attrName>
                                        </p:attrNameLst>
                                      </p:cBhvr>
                                      <p:tavLst>
                                        <p:tav tm="0">
                                          <p:val>
                                            <p:strVal val="1+#ppt_w/2"/>
                                          </p:val>
                                        </p:tav>
                                        <p:tav tm="100000">
                                          <p:val>
                                            <p:strVal val="#ppt_x"/>
                                          </p:val>
                                        </p:tav>
                                      </p:tavLst>
                                    </p:anim>
                                    <p:anim calcmode="lin" valueType="num">
                                      <p:cBhvr additive="base">
                                        <p:cTn id="42" dur="500" fill="hold"/>
                                        <p:tgtEl>
                                          <p:spTgt spid="205"/>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 presetClass="entr" presetSubtype="2" fill="hold" nodeType="afterEffect">
                                  <p:stCondLst>
                                    <p:cond delay="0"/>
                                  </p:stCondLst>
                                  <p:childTnLst>
                                    <p:set>
                                      <p:cBhvr>
                                        <p:cTn id="45" dur="1" fill="hold">
                                          <p:stCondLst>
                                            <p:cond delay="0"/>
                                          </p:stCondLst>
                                        </p:cTn>
                                        <p:tgtEl>
                                          <p:spTgt spid="208"/>
                                        </p:tgtEl>
                                        <p:attrNameLst>
                                          <p:attrName>style.visibility</p:attrName>
                                        </p:attrNameLst>
                                      </p:cBhvr>
                                      <p:to>
                                        <p:strVal val="visible"/>
                                      </p:to>
                                    </p:set>
                                    <p:anim calcmode="lin" valueType="num">
                                      <p:cBhvr additive="base">
                                        <p:cTn id="46" dur="500" fill="hold"/>
                                        <p:tgtEl>
                                          <p:spTgt spid="208"/>
                                        </p:tgtEl>
                                        <p:attrNameLst>
                                          <p:attrName>ppt_x</p:attrName>
                                        </p:attrNameLst>
                                      </p:cBhvr>
                                      <p:tavLst>
                                        <p:tav tm="0">
                                          <p:val>
                                            <p:strVal val="1+#ppt_w/2"/>
                                          </p:val>
                                        </p:tav>
                                        <p:tav tm="100000">
                                          <p:val>
                                            <p:strVal val="#ppt_x"/>
                                          </p:val>
                                        </p:tav>
                                      </p:tavLst>
                                    </p:anim>
                                    <p:anim calcmode="lin" valueType="num">
                                      <p:cBhvr additive="base">
                                        <p:cTn id="47"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5">
                                            <p:txEl>
                                              <p:pRg st="2" end="2"/>
                                            </p:txEl>
                                          </p:spTgt>
                                        </p:tgtEl>
                                        <p:attrNameLst>
                                          <p:attrName>style.visibility</p:attrName>
                                        </p:attrNameLst>
                                      </p:cBhvr>
                                      <p:to>
                                        <p:strVal val="visible"/>
                                      </p:to>
                                    </p:set>
                                  </p:childTnLst>
                                </p:cTn>
                              </p:par>
                            </p:childTnLst>
                          </p:cTn>
                        </p:par>
                        <p:par>
                          <p:cTn id="52" fill="hold">
                            <p:stCondLst>
                              <p:cond delay="0"/>
                            </p:stCondLst>
                            <p:childTnLst>
                              <p:par>
                                <p:cTn id="53" presetID="2" presetClass="entr" presetSubtype="3" fill="hold" nodeType="afterEffect">
                                  <p:stCondLst>
                                    <p:cond delay="0"/>
                                  </p:stCondLst>
                                  <p:childTnLst>
                                    <p:set>
                                      <p:cBhvr>
                                        <p:cTn id="54" dur="1" fill="hold">
                                          <p:stCondLst>
                                            <p:cond delay="0"/>
                                          </p:stCondLst>
                                        </p:cTn>
                                        <p:tgtEl>
                                          <p:spTgt spid="203"/>
                                        </p:tgtEl>
                                        <p:attrNameLst>
                                          <p:attrName>style.visibility</p:attrName>
                                        </p:attrNameLst>
                                      </p:cBhvr>
                                      <p:to>
                                        <p:strVal val="visible"/>
                                      </p:to>
                                    </p:set>
                                    <p:anim calcmode="lin" valueType="num">
                                      <p:cBhvr additive="base">
                                        <p:cTn id="55" dur="500" fill="hold"/>
                                        <p:tgtEl>
                                          <p:spTgt spid="203"/>
                                        </p:tgtEl>
                                        <p:attrNameLst>
                                          <p:attrName>ppt_x</p:attrName>
                                        </p:attrNameLst>
                                      </p:cBhvr>
                                      <p:tavLst>
                                        <p:tav tm="0">
                                          <p:val>
                                            <p:strVal val="1+#ppt_w/2"/>
                                          </p:val>
                                        </p:tav>
                                        <p:tav tm="100000">
                                          <p:val>
                                            <p:strVal val="#ppt_x"/>
                                          </p:val>
                                        </p:tav>
                                      </p:tavLst>
                                    </p:anim>
                                    <p:anim calcmode="lin" valueType="num">
                                      <p:cBhvr additive="base">
                                        <p:cTn id="56" dur="500" fill="hold"/>
                                        <p:tgtEl>
                                          <p:spTgt spid="203"/>
                                        </p:tgtEl>
                                        <p:attrNameLst>
                                          <p:attrName>ppt_y</p:attrName>
                                        </p:attrNameLst>
                                      </p:cBhvr>
                                      <p:tavLst>
                                        <p:tav tm="0">
                                          <p:val>
                                            <p:strVal val="0-#ppt_h/2"/>
                                          </p:val>
                                        </p:tav>
                                        <p:tav tm="100000">
                                          <p:val>
                                            <p:strVal val="#ppt_y"/>
                                          </p:val>
                                        </p:tav>
                                      </p:tavLst>
                                    </p:anim>
                                  </p:childTnLst>
                                </p:cTn>
                              </p:par>
                            </p:childTnLst>
                          </p:cTn>
                        </p:par>
                        <p:par>
                          <p:cTn id="57" fill="hold">
                            <p:stCondLst>
                              <p:cond delay="500"/>
                            </p:stCondLst>
                            <p:childTnLst>
                              <p:par>
                                <p:cTn id="58" presetID="2" presetClass="entr" presetSubtype="3" fill="hold" nodeType="afterEffect">
                                  <p:stCondLst>
                                    <p:cond delay="0"/>
                                  </p:stCondLst>
                                  <p:childTnLst>
                                    <p:set>
                                      <p:cBhvr>
                                        <p:cTn id="59" dur="1" fill="hold">
                                          <p:stCondLst>
                                            <p:cond delay="0"/>
                                          </p:stCondLst>
                                        </p:cTn>
                                        <p:tgtEl>
                                          <p:spTgt spid="204"/>
                                        </p:tgtEl>
                                        <p:attrNameLst>
                                          <p:attrName>style.visibility</p:attrName>
                                        </p:attrNameLst>
                                      </p:cBhvr>
                                      <p:to>
                                        <p:strVal val="visible"/>
                                      </p:to>
                                    </p:set>
                                    <p:anim calcmode="lin" valueType="num">
                                      <p:cBhvr additive="base">
                                        <p:cTn id="60" dur="500" fill="hold"/>
                                        <p:tgtEl>
                                          <p:spTgt spid="204"/>
                                        </p:tgtEl>
                                        <p:attrNameLst>
                                          <p:attrName>ppt_x</p:attrName>
                                        </p:attrNameLst>
                                      </p:cBhvr>
                                      <p:tavLst>
                                        <p:tav tm="0">
                                          <p:val>
                                            <p:strVal val="1+#ppt_w/2"/>
                                          </p:val>
                                        </p:tav>
                                        <p:tav tm="100000">
                                          <p:val>
                                            <p:strVal val="#ppt_x"/>
                                          </p:val>
                                        </p:tav>
                                      </p:tavLst>
                                    </p:anim>
                                    <p:anim calcmode="lin" valueType="num">
                                      <p:cBhvr additive="base">
                                        <p:cTn id="61" dur="500" fill="hold"/>
                                        <p:tgtEl>
                                          <p:spTgt spid="204"/>
                                        </p:tgtEl>
                                        <p:attrNameLst>
                                          <p:attrName>ppt_y</p:attrName>
                                        </p:attrNameLst>
                                      </p:cBhvr>
                                      <p:tavLst>
                                        <p:tav tm="0">
                                          <p:val>
                                            <p:strVal val="0-#ppt_h/2"/>
                                          </p:val>
                                        </p:tav>
                                        <p:tav tm="100000">
                                          <p:val>
                                            <p:strVal val="#ppt_y"/>
                                          </p:val>
                                        </p:tav>
                                      </p:tavLst>
                                    </p:anim>
                                  </p:childTnLst>
                                </p:cTn>
                              </p:par>
                            </p:childTnLst>
                          </p:cTn>
                        </p:par>
                        <p:par>
                          <p:cTn id="62" fill="hold">
                            <p:stCondLst>
                              <p:cond delay="1000"/>
                            </p:stCondLst>
                            <p:childTnLst>
                              <p:par>
                                <p:cTn id="63" presetID="2" presetClass="entr" presetSubtype="4" fill="hold" grpId="0" nodeType="afterEffect">
                                  <p:stCondLst>
                                    <p:cond delay="0"/>
                                  </p:stCondLst>
                                  <p:childTnLst>
                                    <p:set>
                                      <p:cBhvr>
                                        <p:cTn id="64" dur="1" fill="hold">
                                          <p:stCondLst>
                                            <p:cond delay="0"/>
                                          </p:stCondLst>
                                        </p:cTn>
                                        <p:tgtEl>
                                          <p:spTgt spid="198"/>
                                        </p:tgtEl>
                                        <p:attrNameLst>
                                          <p:attrName>style.visibility</p:attrName>
                                        </p:attrNameLst>
                                      </p:cBhvr>
                                      <p:to>
                                        <p:strVal val="visible"/>
                                      </p:to>
                                    </p:set>
                                    <p:anim calcmode="lin" valueType="num">
                                      <p:cBhvr additive="base">
                                        <p:cTn id="65" dur="500" fill="hold"/>
                                        <p:tgtEl>
                                          <p:spTgt spid="198"/>
                                        </p:tgtEl>
                                        <p:attrNameLst>
                                          <p:attrName>ppt_x</p:attrName>
                                        </p:attrNameLst>
                                      </p:cBhvr>
                                      <p:tavLst>
                                        <p:tav tm="0">
                                          <p:val>
                                            <p:strVal val="#ppt_x"/>
                                          </p:val>
                                        </p:tav>
                                        <p:tav tm="100000">
                                          <p:val>
                                            <p:strVal val="#ppt_x"/>
                                          </p:val>
                                        </p:tav>
                                      </p:tavLst>
                                    </p:anim>
                                    <p:anim calcmode="lin" valueType="num">
                                      <p:cBhvr additive="base">
                                        <p:cTn id="66" dur="500" fill="hold"/>
                                        <p:tgtEl>
                                          <p:spTgt spid="198"/>
                                        </p:tgtEl>
                                        <p:attrNameLst>
                                          <p:attrName>ppt_y</p:attrName>
                                        </p:attrNameLst>
                                      </p:cBhvr>
                                      <p:tavLst>
                                        <p:tav tm="0">
                                          <p:val>
                                            <p:strVal val="1+#ppt_h/2"/>
                                          </p:val>
                                        </p:tav>
                                        <p:tav tm="100000">
                                          <p:val>
                                            <p:strVal val="#ppt_y"/>
                                          </p:val>
                                        </p:tav>
                                      </p:tavLst>
                                    </p:anim>
                                  </p:childTnLst>
                                </p:cTn>
                              </p:par>
                            </p:childTnLst>
                          </p:cTn>
                        </p:par>
                        <p:par>
                          <p:cTn id="67" fill="hold">
                            <p:stCondLst>
                              <p:cond delay="1500"/>
                            </p:stCondLst>
                            <p:childTnLst>
                              <p:par>
                                <p:cTn id="68" presetID="1" presetClass="entr" presetSubtype="0" fill="hold" nodeType="afterEffect">
                                  <p:stCondLst>
                                    <p:cond delay="0"/>
                                  </p:stCondLst>
                                  <p:childTnLst>
                                    <p:set>
                                      <p:cBhvr>
                                        <p:cTn id="69" dur="1" fill="hold">
                                          <p:stCondLst>
                                            <p:cond delay="0"/>
                                          </p:stCondLst>
                                        </p:cTn>
                                        <p:tgtEl>
                                          <p:spTgt spid="20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2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476250"/>
            <a:ext cx="8763000" cy="1080407"/>
          </a:xfrm>
        </p:spPr>
        <p:txBody>
          <a:bodyPr>
            <a:noAutofit/>
          </a:bodyPr>
          <a:lstStyle/>
          <a:p>
            <a:r>
              <a:rPr lang="fi-FI"/>
              <a:t>Paikalla muurattavan savuhormin läpi-viennin korjaus hirsitalon yläpohjasta</a:t>
            </a:r>
          </a:p>
        </p:txBody>
      </p:sp>
      <p:sp>
        <p:nvSpPr>
          <p:cNvPr id="3" name="Content Placeholder 2"/>
          <p:cNvSpPr>
            <a:spLocks noGrp="1"/>
          </p:cNvSpPr>
          <p:nvPr>
            <p:ph sz="half" idx="2"/>
          </p:nvPr>
        </p:nvSpPr>
        <p:spPr>
          <a:xfrm>
            <a:off x="4139952" y="1772816"/>
            <a:ext cx="4824536" cy="4438851"/>
          </a:xfrm>
        </p:spPr>
        <p:txBody>
          <a:bodyPr>
            <a:normAutofit fontScale="77500" lnSpcReduction="20000"/>
          </a:bodyPr>
          <a:lstStyle/>
          <a:p>
            <a:pPr marL="514350" indent="-514350">
              <a:buFont typeface="+mj-lt"/>
              <a:buAutoNum type="arabicPeriod"/>
            </a:pPr>
            <a:r>
              <a:rPr lang="fi-FI"/>
              <a:t>Yläpohjan höyrynsulkukalvo jätetään savuhormin ympäriltä pitkäksi ja taitetaan ”pussille” kattokannattajan ja paloeristeen väliin.</a:t>
            </a:r>
          </a:p>
          <a:p>
            <a:pPr marL="514350" lvl="0" indent="-514350">
              <a:buFont typeface="+mj-lt"/>
              <a:buAutoNum type="arabicPeriod"/>
            </a:pPr>
            <a:r>
              <a:rPr lang="fi-FI"/>
              <a:t>Tiilihormin ympärille kiinnitetään peltikaulus. Hormin ja kauluksen väli saumataan palamattomalla elastisella massalla.</a:t>
            </a:r>
          </a:p>
          <a:p>
            <a:pPr marL="514350" lvl="0" indent="-514350">
              <a:buFont typeface="+mj-lt"/>
              <a:buAutoNum type="arabicPeriod"/>
            </a:pPr>
            <a:r>
              <a:rPr lang="fi-FI"/>
              <a:t>Höyrynsulkukalvon pää limitetään peltikauluksen ja paloeristeen väliin ja sauma teipataan.</a:t>
            </a:r>
          </a:p>
          <a:p>
            <a:pPr marL="514350" lvl="0" indent="-514350">
              <a:buFont typeface="+mj-lt"/>
              <a:buAutoNum type="arabicPeriod"/>
            </a:pPr>
            <a:r>
              <a:rPr lang="fi-FI"/>
              <a:t>Paloeristeen ja kattokannakkeiden välin tulee mahdollistaa rakenteiden painuminen.</a:t>
            </a:r>
          </a:p>
        </p:txBody>
      </p:sp>
      <p:pic>
        <p:nvPicPr>
          <p:cNvPr id="47106" name="Picture 2"/>
          <p:cNvPicPr>
            <a:picLocks noGrp="1" noChangeAspect="1" noChangeArrowheads="1"/>
          </p:cNvPicPr>
          <p:nvPr>
            <p:ph type="pic" sz="quarter" idx="13"/>
          </p:nvPr>
        </p:nvPicPr>
        <p:blipFill rotWithShape="1">
          <a:blip r:embed="rId3" cstate="email">
            <a:extLst>
              <a:ext uri="{28A0092B-C50C-407E-A947-70E740481C1C}">
                <a14:useLocalDpi xmlns:a14="http://schemas.microsoft.com/office/drawing/2010/main"/>
              </a:ext>
            </a:extLst>
          </a:blip>
          <a:srcRect t="926" b="1809"/>
          <a:stretch/>
        </p:blipFill>
        <p:spPr bwMode="auto">
          <a:xfrm>
            <a:off x="971600" y="2132856"/>
            <a:ext cx="2463153"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619556" y="5445224"/>
            <a:ext cx="1226651" cy="76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ectangle 16"/>
          <p:cNvSpPr/>
          <p:nvPr/>
        </p:nvSpPr>
        <p:spPr>
          <a:xfrm>
            <a:off x="2195736" y="2137193"/>
            <a:ext cx="1261397" cy="76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Rectangle 17"/>
          <p:cNvSpPr/>
          <p:nvPr/>
        </p:nvSpPr>
        <p:spPr>
          <a:xfrm>
            <a:off x="2731070" y="3973989"/>
            <a:ext cx="1226651" cy="76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Arrow Connector 7"/>
          <p:cNvCxnSpPr>
            <a:stCxn id="11" idx="4"/>
          </p:cNvCxnSpPr>
          <p:nvPr/>
        </p:nvCxnSpPr>
        <p:spPr>
          <a:xfrm flipH="1">
            <a:off x="2184681" y="2312876"/>
            <a:ext cx="419570" cy="8277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3" idx="5"/>
          </p:cNvCxnSpPr>
          <p:nvPr/>
        </p:nvCxnSpPr>
        <p:spPr>
          <a:xfrm>
            <a:off x="660668" y="4661343"/>
            <a:ext cx="839916" cy="43572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1"/>
          </p:cNvCxnSpPr>
          <p:nvPr/>
        </p:nvCxnSpPr>
        <p:spPr>
          <a:xfrm flipH="1" flipV="1">
            <a:off x="2280215" y="5157192"/>
            <a:ext cx="911684" cy="593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280215" y="177281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4</a:t>
            </a:r>
          </a:p>
        </p:txBody>
      </p:sp>
      <p:sp>
        <p:nvSpPr>
          <p:cNvPr id="12" name="Oval 11"/>
          <p:cNvSpPr/>
          <p:nvPr/>
        </p:nvSpPr>
        <p:spPr>
          <a:xfrm>
            <a:off x="3096991" y="567160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
        <p:nvSpPr>
          <p:cNvPr id="13" name="Oval 12"/>
          <p:cNvSpPr/>
          <p:nvPr/>
        </p:nvSpPr>
        <p:spPr>
          <a:xfrm>
            <a:off x="107504" y="420037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cxnSp>
        <p:nvCxnSpPr>
          <p:cNvPr id="14" name="Straight Arrow Connector 13"/>
          <p:cNvCxnSpPr/>
          <p:nvPr/>
        </p:nvCxnSpPr>
        <p:spPr>
          <a:xfrm flipH="1">
            <a:off x="1763688" y="4200373"/>
            <a:ext cx="1420484" cy="8277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133097" y="379314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spTree>
    <p:extLst>
      <p:ext uri="{BB962C8B-B14F-4D97-AF65-F5344CB8AC3E}">
        <p14:creationId xmlns:p14="http://schemas.microsoft.com/office/powerpoint/2010/main" val="42653446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110250F-19C3-4581-BFF3-CB86650CC1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7960" y="2245469"/>
            <a:ext cx="2287524" cy="3632217"/>
          </a:xfrm>
          <a:prstGeom prst="roundRect">
            <a:avLst/>
          </a:prstGeom>
        </p:spPr>
      </p:pic>
      <p:sp>
        <p:nvSpPr>
          <p:cNvPr id="2" name="Title 1"/>
          <p:cNvSpPr>
            <a:spLocks noGrp="1"/>
          </p:cNvSpPr>
          <p:nvPr>
            <p:ph type="title"/>
          </p:nvPr>
        </p:nvSpPr>
        <p:spPr/>
        <p:txBody>
          <a:bodyPr/>
          <a:lstStyle/>
          <a:p>
            <a:r>
              <a:rPr lang="fi-FI"/>
              <a:t>Lämmöneristystyöt</a:t>
            </a:r>
          </a:p>
        </p:txBody>
      </p:sp>
      <p:sp>
        <p:nvSpPr>
          <p:cNvPr id="3" name="Content Placeholder 2"/>
          <p:cNvSpPr>
            <a:spLocks noGrp="1"/>
          </p:cNvSpPr>
          <p:nvPr>
            <p:ph idx="1"/>
          </p:nvPr>
        </p:nvSpPr>
        <p:spPr>
          <a:xfrm>
            <a:off x="457200" y="1425844"/>
            <a:ext cx="6920630" cy="4379645"/>
          </a:xfrm>
        </p:spPr>
        <p:txBody>
          <a:bodyPr vert="horz" lIns="0" tIns="0" rIns="0" bIns="0" rtlCol="0" anchor="t">
            <a:normAutofit lnSpcReduction="10000"/>
          </a:bodyPr>
          <a:lstStyle/>
          <a:p>
            <a:pPr marL="0" indent="0">
              <a:buNone/>
            </a:pPr>
            <a:r>
              <a:rPr lang="fi-FI"/>
              <a:t>Tavoitteena </a:t>
            </a:r>
          </a:p>
          <a:p>
            <a:r>
              <a:rPr lang="fi-FI"/>
              <a:t>energiansäästö</a:t>
            </a:r>
            <a:endParaRPr lang="fi-FI">
              <a:cs typeface="Arial"/>
            </a:endParaRPr>
          </a:p>
          <a:p>
            <a:r>
              <a:rPr lang="fi-FI"/>
              <a:t>kastepisteen välttäminen</a:t>
            </a:r>
            <a:endParaRPr lang="fi-FI">
              <a:cs typeface="Arial"/>
            </a:endParaRPr>
          </a:p>
          <a:p>
            <a:r>
              <a:rPr lang="fi-FI"/>
              <a:t>läpimenevien ilmavirtausten ehkäisy</a:t>
            </a:r>
            <a:endParaRPr lang="fi-FI">
              <a:cs typeface="Arial"/>
            </a:endParaRPr>
          </a:p>
          <a:p>
            <a:r>
              <a:rPr lang="fi-FI"/>
              <a:t>sisäisen ilmavirtauksen ehkäisy</a:t>
            </a:r>
            <a:endParaRPr lang="fi-FI">
              <a:cs typeface="Arial"/>
            </a:endParaRPr>
          </a:p>
          <a:p>
            <a:r>
              <a:rPr lang="fi-FI"/>
              <a:t>yli 50 vuoden kestoiän tavoittelu</a:t>
            </a:r>
          </a:p>
          <a:p>
            <a:pPr lvl="1"/>
            <a:r>
              <a:rPr lang="fi-FI"/>
              <a:t>kosteuskestävyys</a:t>
            </a:r>
          </a:p>
          <a:p>
            <a:pPr lvl="1"/>
            <a:r>
              <a:rPr lang="fi-FI"/>
              <a:t>UV kestävyys</a:t>
            </a:r>
          </a:p>
          <a:p>
            <a:pPr lvl="1"/>
            <a:r>
              <a:rPr lang="fi-FI"/>
              <a:t>kemikaalien kestävyys</a:t>
            </a:r>
          </a:p>
          <a:p>
            <a:pPr lvl="1"/>
            <a:r>
              <a:rPr lang="fi-FI"/>
              <a:t>materiaalien yhteensopivuus.</a:t>
            </a:r>
          </a:p>
          <a:p>
            <a:endParaRPr lang="fi-FI"/>
          </a:p>
        </p:txBody>
      </p:sp>
    </p:spTree>
    <p:extLst>
      <p:ext uri="{BB962C8B-B14F-4D97-AF65-F5344CB8AC3E}">
        <p14:creationId xmlns:p14="http://schemas.microsoft.com/office/powerpoint/2010/main" val="29890783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8CF244-6EDB-4CAD-B459-98C4AC7773A2}"/>
              </a:ext>
            </a:extLst>
          </p:cNvPr>
          <p:cNvSpPr>
            <a:spLocks noGrp="1"/>
          </p:cNvSpPr>
          <p:nvPr>
            <p:ph type="title"/>
          </p:nvPr>
        </p:nvSpPr>
        <p:spPr/>
        <p:txBody>
          <a:bodyPr/>
          <a:lstStyle/>
          <a:p>
            <a:r>
              <a:rPr lang="fi-FI"/>
              <a:t>Vesikaton läpiviennit</a:t>
            </a:r>
          </a:p>
        </p:txBody>
      </p:sp>
      <p:pic>
        <p:nvPicPr>
          <p:cNvPr id="8" name="Sisällön paikkamerkki 7" descr="Kuva, joka sisältää kohteen ulko, maa, taivas, rakennus&#10;&#10;Kuvaus luotu automaattisesti">
            <a:extLst>
              <a:ext uri="{FF2B5EF4-FFF2-40B4-BE49-F238E27FC236}">
                <a16:creationId xmlns:a16="http://schemas.microsoft.com/office/drawing/2014/main" id="{CCA8EC6D-26F6-42BC-B203-38EB9A3412AE}"/>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181648" y="3623831"/>
            <a:ext cx="2734887" cy="1824644"/>
          </a:xfrm>
          <a:prstGeom prst="roundRect">
            <a:avLst/>
          </a:prstGeom>
        </p:spPr>
      </p:pic>
      <p:pic>
        <p:nvPicPr>
          <p:cNvPr id="10" name="Content Placeholder 6">
            <a:extLst>
              <a:ext uri="{FF2B5EF4-FFF2-40B4-BE49-F238E27FC236}">
                <a16:creationId xmlns:a16="http://schemas.microsoft.com/office/drawing/2014/main" id="{89ACD424-2098-4C3A-B6F9-01EEE17162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17486" y="851647"/>
            <a:ext cx="3199049" cy="2621613"/>
          </a:xfrm>
          <a:prstGeom prst="roundRect">
            <a:avLst/>
          </a:prstGeom>
        </p:spPr>
      </p:pic>
      <p:sp>
        <p:nvSpPr>
          <p:cNvPr id="11" name="TextBox 4">
            <a:extLst>
              <a:ext uri="{FF2B5EF4-FFF2-40B4-BE49-F238E27FC236}">
                <a16:creationId xmlns:a16="http://schemas.microsoft.com/office/drawing/2014/main" id="{657E1065-FF98-4CDD-82D9-115CEF77ABF1}"/>
              </a:ext>
            </a:extLst>
          </p:cNvPr>
          <p:cNvSpPr txBox="1"/>
          <p:nvPr/>
        </p:nvSpPr>
        <p:spPr>
          <a:xfrm>
            <a:off x="458752" y="1484784"/>
            <a:ext cx="5233685" cy="4278094"/>
          </a:xfrm>
          <a:prstGeom prst="rect">
            <a:avLst/>
          </a:prstGeom>
          <a:noFill/>
        </p:spPr>
        <p:txBody>
          <a:bodyPr wrap="square" rtlCol="0" anchor="t">
            <a:spAutoFit/>
          </a:bodyPr>
          <a:lstStyle/>
          <a:p>
            <a:pPr marL="342900" indent="-342900">
              <a:buFont typeface="Arial" panose="020B0604020202020204" pitchFamily="34" charset="0"/>
              <a:buChar char="•"/>
            </a:pPr>
            <a:r>
              <a:rPr lang="fi-FI" sz="2400"/>
              <a:t>Vesikattojen läpiviennit aiheuttavat paljon vuotovahinkoja.</a:t>
            </a:r>
            <a:endParaRPr lang="fi-FI" sz="2400">
              <a:cs typeface="Arial"/>
            </a:endParaRPr>
          </a:p>
          <a:p>
            <a:pPr marL="342900" indent="-342900">
              <a:buFont typeface="Arial" panose="020B0604020202020204" pitchFamily="34" charset="0"/>
              <a:buChar char="•"/>
            </a:pPr>
            <a:r>
              <a:rPr lang="fi-FI" sz="2400"/>
              <a:t>Lumikuorma aiheuttaa </a:t>
            </a:r>
            <a:br>
              <a:rPr lang="fi-FI" sz="2400"/>
            </a:br>
            <a:r>
              <a:rPr lang="fi-FI" sz="2400"/>
              <a:t>rakenteiden painumista.</a:t>
            </a:r>
            <a:endParaRPr lang="fi-FI" sz="2400">
              <a:cs typeface="Arial"/>
            </a:endParaRPr>
          </a:p>
          <a:p>
            <a:pPr marL="342900" indent="-342900">
              <a:buFont typeface="Arial,Sans-Serif" panose="020B0604020202020204" pitchFamily="34" charset="0"/>
              <a:buChar char="•"/>
            </a:pPr>
            <a:r>
              <a:rPr lang="fi-FI" sz="2400">
                <a:ea typeface="+mn-lt"/>
                <a:cs typeface="+mn-lt"/>
              </a:rPr>
              <a:t>Tukirakenteet on tehtävä </a:t>
            </a:r>
            <a:br>
              <a:rPr lang="fi-FI" sz="2400">
                <a:ea typeface="+mn-lt"/>
                <a:cs typeface="+mn-lt"/>
              </a:rPr>
            </a:br>
            <a:r>
              <a:rPr lang="fi-FI" sz="2400">
                <a:ea typeface="+mn-lt"/>
                <a:cs typeface="+mn-lt"/>
              </a:rPr>
              <a:t>huolella ja ajatuksen kanssa</a:t>
            </a:r>
            <a:r>
              <a:rPr lang="fi-FI" sz="2800">
                <a:ea typeface="+mn-lt"/>
                <a:cs typeface="+mn-lt"/>
              </a:rPr>
              <a:t> </a:t>
            </a:r>
          </a:p>
          <a:p>
            <a:pPr marL="800100" lvl="1" indent="-342900">
              <a:buFont typeface="Arial" panose="020B0604020202020204" pitchFamily="34" charset="0"/>
              <a:buChar char="•"/>
            </a:pPr>
            <a:r>
              <a:rPr lang="fi-FI" sz="2000"/>
              <a:t>joustavuus oikeassa paikassa</a:t>
            </a:r>
            <a:endParaRPr lang="fi-FI" sz="2000">
              <a:cs typeface="Arial"/>
            </a:endParaRPr>
          </a:p>
          <a:p>
            <a:pPr marL="800100" lvl="1" indent="-342900">
              <a:buFont typeface="Arial" panose="020B0604020202020204" pitchFamily="34" charset="0"/>
              <a:buChar char="•"/>
            </a:pPr>
            <a:r>
              <a:rPr lang="fi-FI" sz="2000"/>
              <a:t>sadevesikaivojen ja vesieristeiden liitos tukevasti ja liike yhteneväisesti</a:t>
            </a:r>
            <a:endParaRPr lang="fi-FI" sz="2000">
              <a:cs typeface="Arial"/>
            </a:endParaRPr>
          </a:p>
          <a:p>
            <a:pPr marL="800100" lvl="1" indent="-342900">
              <a:buFont typeface="Arial" panose="020B0604020202020204" pitchFamily="34" charset="0"/>
              <a:buChar char="•"/>
            </a:pPr>
            <a:r>
              <a:rPr lang="fi-FI" sz="2000">
                <a:ea typeface="+mn-lt"/>
                <a:cs typeface="+mn-lt"/>
              </a:rPr>
              <a:t>läpiviennit aina kauluksella, </a:t>
            </a:r>
            <a:br>
              <a:rPr lang="fi-FI" sz="2000">
                <a:ea typeface="+mn-lt"/>
                <a:cs typeface="+mn-lt"/>
              </a:rPr>
            </a:br>
            <a:r>
              <a:rPr lang="fi-FI" sz="2000">
                <a:ea typeface="+mn-lt"/>
                <a:cs typeface="+mn-lt"/>
              </a:rPr>
              <a:t>pyöreä kaulus on parempi.</a:t>
            </a:r>
            <a:endParaRPr lang="fi-FI" sz="2000">
              <a:cs typeface="Arial"/>
            </a:endParaRPr>
          </a:p>
          <a:p>
            <a:pPr marL="342900" indent="-342900">
              <a:buFont typeface="Arial" panose="020B0604020202020204" pitchFamily="34" charset="0"/>
              <a:buChar char="•"/>
            </a:pPr>
            <a:endParaRPr lang="fi-FI" sz="2400"/>
          </a:p>
        </p:txBody>
      </p:sp>
    </p:spTree>
    <p:extLst>
      <p:ext uri="{BB962C8B-B14F-4D97-AF65-F5344CB8AC3E}">
        <p14:creationId xmlns:p14="http://schemas.microsoft.com/office/powerpoint/2010/main" val="25845284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Sähköasennukset ja –läpiviennit 1</a:t>
            </a:r>
          </a:p>
        </p:txBody>
      </p:sp>
      <p:sp>
        <p:nvSpPr>
          <p:cNvPr id="3" name="Content Placeholder 2"/>
          <p:cNvSpPr>
            <a:spLocks noGrp="1"/>
          </p:cNvSpPr>
          <p:nvPr>
            <p:ph sz="half" idx="2"/>
          </p:nvPr>
        </p:nvSpPr>
        <p:spPr>
          <a:xfrm>
            <a:off x="3563888" y="1520788"/>
            <a:ext cx="5401692" cy="4356484"/>
          </a:xfrm>
        </p:spPr>
        <p:txBody>
          <a:bodyPr>
            <a:normAutofit fontScale="85000" lnSpcReduction="20000"/>
          </a:bodyPr>
          <a:lstStyle/>
          <a:p>
            <a:pPr marL="457200" indent="-457200">
              <a:buFont typeface="+mj-lt"/>
              <a:buAutoNum type="arabicPeriod"/>
            </a:pPr>
            <a:r>
              <a:rPr lang="fi-FI" sz="2400"/>
              <a:t>Asennukset tehdään yleensä koolaus-välissä ja ne on pyrittävä tekemään höyrynsulkusulkuja läpäisemättä.</a:t>
            </a:r>
          </a:p>
          <a:p>
            <a:pPr marL="457200" indent="-457200">
              <a:buFont typeface="+mj-lt"/>
              <a:buAutoNum type="arabicPeriod"/>
            </a:pPr>
            <a:r>
              <a:rPr lang="fi-FI" sz="2400"/>
              <a:t>Höyrynsulkukalvon läpi menevät kaapelit tai suojaputket asennetaan läpivienti-kauluksen avulla.</a:t>
            </a:r>
          </a:p>
          <a:p>
            <a:pPr marL="457200" indent="-457200">
              <a:buFont typeface="+mj-lt"/>
              <a:buAutoNum type="arabicPeriod"/>
            </a:pPr>
            <a:r>
              <a:rPr lang="fi-FI" sz="2400"/>
              <a:t>Muovilämmöneristeiden putkiläpiviennit voidaan tiivistää vaahdottamalla.</a:t>
            </a:r>
          </a:p>
          <a:p>
            <a:pPr marL="457200" indent="-457200">
              <a:buFont typeface="+mj-lt"/>
              <a:buAutoNum type="arabicPeriod"/>
            </a:pPr>
            <a:r>
              <a:rPr lang="fi-FI" sz="2400"/>
              <a:t>Höyrynsulun läpi menevän kaapelin ja suojaputken väli tiivistetään elastisella sauma-aineella, </a:t>
            </a:r>
            <a:endParaRPr lang="fi-FI" sz="2400">
              <a:solidFill>
                <a:srgbClr val="FF0000"/>
              </a:solidFill>
            </a:endParaRPr>
          </a:p>
          <a:p>
            <a:pPr marL="0" indent="0">
              <a:buNone/>
            </a:pPr>
            <a:r>
              <a:rPr lang="fi-FI" sz="2400"/>
              <a:t>Kaapeleita ei saa tiivistää silikonilla, silikonin etikkahappo voi vahingoittaa kaapelin pintaa.</a:t>
            </a:r>
          </a:p>
          <a:p>
            <a:pPr marL="0" indent="0">
              <a:buNone/>
            </a:pPr>
            <a:r>
              <a:rPr lang="fi-FI" sz="2400"/>
              <a:t>Kaapeleita ei saa asentaa mahdollisen kuumenemisen vuoksi  suoraan villatilaan.</a:t>
            </a:r>
          </a:p>
          <a:p>
            <a:pPr marL="0" indent="0">
              <a:buNone/>
            </a:pPr>
            <a:endParaRPr lang="fi-FI" sz="2400"/>
          </a:p>
        </p:txBody>
      </p:sp>
      <p:pic>
        <p:nvPicPr>
          <p:cNvPr id="13" name="Picture 2" descr="S:\91204_BEEP\Valokuvat\100OLYMP\P925003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46218" y="4639944"/>
            <a:ext cx="1071296" cy="1666405"/>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S:\91204_BEEP\Valokuvat\Rantatie 140805\P712000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22183" y="2886453"/>
            <a:ext cx="1369716" cy="1705508"/>
          </a:xfrm>
          <a:prstGeom prst="roundRect">
            <a:avLst/>
          </a:prstGeom>
          <a:noFill/>
          <a:extLst>
            <a:ext uri="{909E8E84-426E-40DD-AFC4-6F175D3DCCD1}">
              <a14:hiddenFill xmlns:a14="http://schemas.microsoft.com/office/drawing/2010/main">
                <a:solidFill>
                  <a:srgbClr val="FFFFFF"/>
                </a:solidFill>
              </a14:hiddenFill>
            </a:ext>
          </a:extLst>
        </p:spPr>
      </p:pic>
      <p:pic>
        <p:nvPicPr>
          <p:cNvPr id="1033" name="Picture 9" descr="S:\91204_BEEP\Valokuvat\Rantatie 140805\P712000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1987" y="4639944"/>
            <a:ext cx="911182" cy="1389585"/>
          </a:xfrm>
          <a:prstGeom prst="round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443169" y="463994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4</a:t>
            </a:r>
          </a:p>
        </p:txBody>
      </p:sp>
      <p:pic>
        <p:nvPicPr>
          <p:cNvPr id="1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263" y="3038984"/>
            <a:ext cx="1212875" cy="149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22569" y="1268760"/>
            <a:ext cx="2969330" cy="1384302"/>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1822183" y="265306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sp>
        <p:nvSpPr>
          <p:cNvPr id="20" name="Oval 19"/>
          <p:cNvSpPr/>
          <p:nvPr/>
        </p:nvSpPr>
        <p:spPr>
          <a:xfrm>
            <a:off x="310066" y="259996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sp>
        <p:nvSpPr>
          <p:cNvPr id="19" name="Oval 18"/>
          <p:cNvSpPr/>
          <p:nvPr/>
        </p:nvSpPr>
        <p:spPr>
          <a:xfrm>
            <a:off x="308039" y="126876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Tree>
    <p:extLst>
      <p:ext uri="{BB962C8B-B14F-4D97-AF65-F5344CB8AC3E}">
        <p14:creationId xmlns:p14="http://schemas.microsoft.com/office/powerpoint/2010/main" val="18468661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39552" y="476673"/>
            <a:ext cx="7010400" cy="648072"/>
          </a:xfrm>
          <a:prstGeom prst="rect">
            <a:avLst/>
          </a:prstGeom>
        </p:spPr>
        <p:txBody>
          <a:bodyPr vert="horz" lIns="0" tIns="0" rIns="0" bIns="0" rtlCol="0">
            <a:normAutofit/>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fi-FI" sz="3600" b="1">
                <a:latin typeface="+mj-lt"/>
              </a:rPr>
              <a:t>Teolliset läpiviennit!</a:t>
            </a:r>
            <a:endParaRPr lang="fi-FI" sz="3600" b="1">
              <a:solidFill>
                <a:srgbClr val="000000"/>
              </a:solidFill>
              <a:latin typeface="+mj-lt"/>
              <a:ea typeface="ＭＳ Ｐゴシック" pitchFamily="34" charset="-128"/>
              <a:cs typeface="Arial" charset="0"/>
            </a:endParaRPr>
          </a:p>
          <a:p>
            <a:pPr>
              <a:buFontTx/>
              <a:buNone/>
            </a:pPr>
            <a:endParaRPr lang="fi-FI" sz="4000"/>
          </a:p>
        </p:txBody>
      </p:sp>
      <p:sp>
        <p:nvSpPr>
          <p:cNvPr id="8" name="Content Placeholder 2"/>
          <p:cNvSpPr txBox="1">
            <a:spLocks/>
          </p:cNvSpPr>
          <p:nvPr/>
        </p:nvSpPr>
        <p:spPr>
          <a:xfrm>
            <a:off x="611560" y="1299270"/>
            <a:ext cx="5256584" cy="2376264"/>
          </a:xfrm>
          <a:prstGeom prst="rect">
            <a:avLst/>
          </a:prstGeom>
        </p:spPr>
        <p:txBody>
          <a:bodyPr>
            <a:normAutofit fontScale="92500" lnSpcReduction="1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a:t>Teollisesti valmistetut läpivientikaulukset säästävät asennusaikaa ja helpottavat tiiviin rakenteen tekoa.</a:t>
            </a:r>
          </a:p>
          <a:p>
            <a:r>
              <a:rPr lang="fi-FI" err="1"/>
              <a:t>Huom</a:t>
            </a:r>
            <a:r>
              <a:rPr lang="fi-FI"/>
              <a:t>! Tutustu valmistajien ohjeisiin ennen asennusta.</a:t>
            </a: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9506" y="1266900"/>
            <a:ext cx="203894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9506" y="4075212"/>
            <a:ext cx="1773237" cy="151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809517" y="3998211"/>
            <a:ext cx="5256584" cy="1885913"/>
          </a:xfrm>
          <a:prstGeom prst="rect">
            <a:avLst/>
          </a:prstGeom>
        </p:spPr>
        <p:txBody>
          <a:bodyPr>
            <a:normAutofit lnSpcReduction="1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2400" b="1"/>
              <a:t>Tehtävä:</a:t>
            </a:r>
            <a:r>
              <a:rPr lang="fi-FI" sz="2400"/>
              <a:t> </a:t>
            </a:r>
          </a:p>
          <a:p>
            <a:pPr marL="0" indent="0">
              <a:buNone/>
            </a:pPr>
            <a:r>
              <a:rPr lang="fi-FI" sz="2400"/>
              <a:t>Hae internetistä hakusanoilla ”läpivientikaulus” ja ”höyrynsulku” sekä ”höyrynsulkuteippi” kuvia ja tietoa tuotteista.</a:t>
            </a:r>
          </a:p>
        </p:txBody>
      </p:sp>
      <p:sp>
        <p:nvSpPr>
          <p:cNvPr id="9" name="Tekstiruutu 8">
            <a:extLst>
              <a:ext uri="{FF2B5EF4-FFF2-40B4-BE49-F238E27FC236}">
                <a16:creationId xmlns:a16="http://schemas.microsoft.com/office/drawing/2014/main" id="{5EFAC292-0040-4318-ADEB-C73FA618CFD7}"/>
              </a:ext>
            </a:extLst>
          </p:cNvPr>
          <p:cNvSpPr txBox="1"/>
          <p:nvPr/>
        </p:nvSpPr>
        <p:spPr>
          <a:xfrm rot="16200000">
            <a:off x="8031295" y="3492346"/>
            <a:ext cx="1298753" cy="246221"/>
          </a:xfrm>
          <a:prstGeom prst="rect">
            <a:avLst/>
          </a:prstGeom>
          <a:noFill/>
        </p:spPr>
        <p:txBody>
          <a:bodyPr wrap="none" rtlCol="0">
            <a:spAutoFit/>
          </a:bodyPr>
          <a:lstStyle/>
          <a:p>
            <a:r>
              <a:rPr lang="fi-FI" sz="1000">
                <a:solidFill>
                  <a:schemeClr val="tx2">
                    <a:lumMod val="50000"/>
                    <a:lumOff val="50000"/>
                  </a:schemeClr>
                </a:solidFill>
              </a:rPr>
              <a:t>Kuvat Heidi Sumkin</a:t>
            </a:r>
          </a:p>
        </p:txBody>
      </p:sp>
    </p:spTree>
    <p:extLst>
      <p:ext uri="{BB962C8B-B14F-4D97-AF65-F5344CB8AC3E}">
        <p14:creationId xmlns:p14="http://schemas.microsoft.com/office/powerpoint/2010/main" val="2184737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Eristeiden valinta ja ominaisuudet</a:t>
            </a:r>
          </a:p>
        </p:txBody>
      </p:sp>
    </p:spTree>
    <p:extLst>
      <p:ext uri="{BB962C8B-B14F-4D97-AF65-F5344CB8AC3E}">
        <p14:creationId xmlns:p14="http://schemas.microsoft.com/office/powerpoint/2010/main" val="2578654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Lämmöneristeet</a:t>
            </a:r>
          </a:p>
        </p:txBody>
      </p:sp>
      <p:sp>
        <p:nvSpPr>
          <p:cNvPr id="5" name="Sisällön paikkamerkki 4">
            <a:extLst>
              <a:ext uri="{FF2B5EF4-FFF2-40B4-BE49-F238E27FC236}">
                <a16:creationId xmlns:a16="http://schemas.microsoft.com/office/drawing/2014/main" id="{CA78F6AF-DE82-434B-A8D4-B9E02798A9AD}"/>
              </a:ext>
            </a:extLst>
          </p:cNvPr>
          <p:cNvSpPr>
            <a:spLocks noGrp="1"/>
          </p:cNvSpPr>
          <p:nvPr>
            <p:ph idx="1"/>
          </p:nvPr>
        </p:nvSpPr>
        <p:spPr>
          <a:xfrm>
            <a:off x="455017" y="1484784"/>
            <a:ext cx="6827640" cy="4558318"/>
          </a:xfrm>
        </p:spPr>
        <p:txBody>
          <a:bodyPr vert="horz" lIns="0" tIns="0" rIns="0" bIns="0" rtlCol="0" anchor="t">
            <a:normAutofit fontScale="92500" lnSpcReduction="20000"/>
          </a:bodyPr>
          <a:lstStyle/>
          <a:p>
            <a:pPr marL="0" indent="0">
              <a:buNone/>
            </a:pPr>
            <a:r>
              <a:rPr lang="fi-FI" sz="2400"/>
              <a:t>Yleisimpiä lämmöneristeitä ovat </a:t>
            </a:r>
            <a:endParaRPr lang="fi-FI" sz="2400">
              <a:cs typeface="Arial"/>
            </a:endParaRPr>
          </a:p>
          <a:p>
            <a:r>
              <a:rPr lang="fi-FI" sz="2400"/>
              <a:t>Mineraalivillat (lasivilla, vuorivilla)</a:t>
            </a:r>
            <a:endParaRPr lang="fi-FI" sz="2400">
              <a:cs typeface="Arial"/>
            </a:endParaRPr>
          </a:p>
          <a:p>
            <a:r>
              <a:rPr lang="fi-FI" sz="2400"/>
              <a:t>Muovieristeet (SPU, EPS, XPS, PIR)</a:t>
            </a:r>
            <a:endParaRPr lang="fi-FI" sz="2400">
              <a:cs typeface="Arial"/>
            </a:endParaRPr>
          </a:p>
          <a:p>
            <a:r>
              <a:rPr lang="fi-FI" sz="2400"/>
              <a:t>Puukuitueristeet (selluvilla, ekovilla)</a:t>
            </a:r>
            <a:endParaRPr lang="fi-FI" sz="2400">
              <a:cs typeface="Arial"/>
            </a:endParaRPr>
          </a:p>
          <a:p>
            <a:pPr marL="0" indent="0">
              <a:buNone/>
            </a:pPr>
            <a:r>
              <a:rPr lang="fi-FI" sz="2400"/>
              <a:t>Vähemmän tunnettuja ovat muun muassa</a:t>
            </a:r>
            <a:endParaRPr lang="fi-FI" sz="2400">
              <a:cs typeface="Arial"/>
            </a:endParaRPr>
          </a:p>
          <a:p>
            <a:r>
              <a:rPr lang="fi-FI" sz="2400">
                <a:ea typeface="+mn-lt"/>
                <a:cs typeface="+mn-lt"/>
              </a:rPr>
              <a:t>EPS-betoni, jossa betoniin on lisätty EPS-lämmöneristettä. Se sopii esimerkiksi </a:t>
            </a:r>
            <a:br>
              <a:rPr lang="fi-FI" sz="2400">
                <a:ea typeface="+mn-lt"/>
                <a:cs typeface="+mn-lt"/>
              </a:rPr>
            </a:br>
            <a:r>
              <a:rPr lang="fi-FI" sz="2400">
                <a:ea typeface="+mn-lt"/>
                <a:cs typeface="+mn-lt"/>
              </a:rPr>
              <a:t>valesokkelin kengityksiin</a:t>
            </a:r>
          </a:p>
          <a:p>
            <a:r>
              <a:rPr lang="fi-FI" sz="2400"/>
              <a:t>Vaahtolasi, joka on luja ja täysin vesi-</a:t>
            </a:r>
            <a:br>
              <a:rPr lang="fi-FI" sz="2400"/>
            </a:br>
            <a:r>
              <a:rPr lang="fi-FI" sz="2400"/>
              <a:t>höyryntiivis, myös se sopii kengityksiin.</a:t>
            </a:r>
          </a:p>
          <a:p>
            <a:r>
              <a:rPr lang="fi-FI" sz="2400">
                <a:cs typeface="Arial"/>
              </a:rPr>
              <a:t>Kalsiumsilikaattilevy, joka kestää kosteutta </a:t>
            </a:r>
            <a:br>
              <a:rPr lang="fi-FI" sz="2400">
                <a:cs typeface="Arial"/>
              </a:rPr>
            </a:br>
            <a:r>
              <a:rPr lang="fi-FI" sz="2400">
                <a:cs typeface="Arial"/>
              </a:rPr>
              <a:t>ja jonka vesihöyrynläpäisevyys on suuri. Sopii erityisesti kellareiden sisäpuolisiin lämmöneristyksiin </a:t>
            </a:r>
          </a:p>
          <a:p>
            <a:r>
              <a:rPr lang="fi-FI" sz="2400">
                <a:cs typeface="Arial"/>
              </a:rPr>
              <a:t>Palamaton EPS-eriste</a:t>
            </a:r>
          </a:p>
          <a:p>
            <a:endParaRPr lang="fi-FI" sz="2400">
              <a:cs typeface="Arial"/>
            </a:endParaRPr>
          </a:p>
        </p:txBody>
      </p:sp>
      <p:pic>
        <p:nvPicPr>
          <p:cNvPr id="8" name="Kuva 9" descr="Kuva, joka sisältää kohteen istuminen, tietokone, pöytä, kirjoituspöytä&#10;&#10;Kuvaus luotu, erittäin korkea luotettavuus">
            <a:extLst>
              <a:ext uri="{FF2B5EF4-FFF2-40B4-BE49-F238E27FC236}">
                <a16:creationId xmlns:a16="http://schemas.microsoft.com/office/drawing/2014/main" id="{36A1BBC9-CA41-4A53-AC73-4286EF596D05}"/>
              </a:ext>
            </a:extLst>
          </p:cNvPr>
          <p:cNvPicPr>
            <a:picLocks noChangeAspect="1"/>
          </p:cNvPicPr>
          <p:nvPr/>
        </p:nvPicPr>
        <p:blipFill>
          <a:blip r:embed="rId3"/>
          <a:stretch>
            <a:fillRect/>
          </a:stretch>
        </p:blipFill>
        <p:spPr>
          <a:xfrm>
            <a:off x="6057587" y="807840"/>
            <a:ext cx="2924489" cy="2195969"/>
          </a:xfrm>
          <a:prstGeom prst="roundRect">
            <a:avLst/>
          </a:prstGeom>
        </p:spPr>
      </p:pic>
      <p:pic>
        <p:nvPicPr>
          <p:cNvPr id="13" name="Kuva 13">
            <a:extLst>
              <a:ext uri="{FF2B5EF4-FFF2-40B4-BE49-F238E27FC236}">
                <a16:creationId xmlns:a16="http://schemas.microsoft.com/office/drawing/2014/main" id="{3F24873C-93E0-405D-8EC0-6C9DB93DBADD}"/>
              </a:ext>
            </a:extLst>
          </p:cNvPr>
          <p:cNvPicPr>
            <a:picLocks noChangeAspect="1"/>
          </p:cNvPicPr>
          <p:nvPr/>
        </p:nvPicPr>
        <p:blipFill>
          <a:blip r:embed="rId4"/>
          <a:stretch>
            <a:fillRect/>
          </a:stretch>
        </p:blipFill>
        <p:spPr>
          <a:xfrm>
            <a:off x="6057587" y="804862"/>
            <a:ext cx="2924489" cy="2173202"/>
          </a:xfrm>
          <a:prstGeom prst="roundRect">
            <a:avLst/>
          </a:prstGeom>
        </p:spPr>
      </p:pic>
      <p:pic>
        <p:nvPicPr>
          <p:cNvPr id="3" name="Kuva 3" descr="Kuva, joka sisältää kohteen kakku, sisä, pöytä, pala&#10;&#10;Kuvaus luotu, erittäin korkea luotettavuus">
            <a:extLst>
              <a:ext uri="{FF2B5EF4-FFF2-40B4-BE49-F238E27FC236}">
                <a16:creationId xmlns:a16="http://schemas.microsoft.com/office/drawing/2014/main" id="{620372BD-8CF0-411F-83B3-539CB6703404}"/>
              </a:ext>
            </a:extLst>
          </p:cNvPr>
          <p:cNvPicPr>
            <a:picLocks noChangeAspect="1"/>
          </p:cNvPicPr>
          <p:nvPr/>
        </p:nvPicPr>
        <p:blipFill>
          <a:blip r:embed="rId5"/>
          <a:stretch>
            <a:fillRect/>
          </a:stretch>
        </p:blipFill>
        <p:spPr>
          <a:xfrm>
            <a:off x="6052647" y="808435"/>
            <a:ext cx="2933595" cy="2184911"/>
          </a:xfrm>
          <a:prstGeom prst="roundRect">
            <a:avLst/>
          </a:prstGeom>
        </p:spPr>
      </p:pic>
      <p:pic>
        <p:nvPicPr>
          <p:cNvPr id="15" name="Kuva 15" descr="Kuva, joka sisältää kohteen kakku, pala, pöytä, istuminen&#10;&#10;Kuvaus luotu, erittäin korkea luotettavuus">
            <a:extLst>
              <a:ext uri="{FF2B5EF4-FFF2-40B4-BE49-F238E27FC236}">
                <a16:creationId xmlns:a16="http://schemas.microsoft.com/office/drawing/2014/main" id="{8CB549AB-5759-4CC3-B60B-7B917E7E936E}"/>
              </a:ext>
            </a:extLst>
          </p:cNvPr>
          <p:cNvPicPr>
            <a:picLocks noChangeAspect="1"/>
          </p:cNvPicPr>
          <p:nvPr/>
        </p:nvPicPr>
        <p:blipFill>
          <a:blip r:embed="rId6"/>
          <a:stretch>
            <a:fillRect/>
          </a:stretch>
        </p:blipFill>
        <p:spPr>
          <a:xfrm>
            <a:off x="6051480" y="780061"/>
            <a:ext cx="2919286" cy="2598168"/>
          </a:xfrm>
          <a:prstGeom prst="roundRect">
            <a:avLst/>
          </a:prstGeom>
        </p:spPr>
      </p:pic>
    </p:spTree>
    <p:extLst>
      <p:ext uri="{BB962C8B-B14F-4D97-AF65-F5344CB8AC3E}">
        <p14:creationId xmlns:p14="http://schemas.microsoft.com/office/powerpoint/2010/main" val="22746509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2" presetClass="entr" presetSubtype="1"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par>
                                <p:cTn id="41" presetID="2" presetClass="entr" presetSubtype="1"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p:nvPr>
            <p:extLst>
              <p:ext uri="{D42A27DB-BD31-4B8C-83A1-F6EECF244321}">
                <p14:modId xmlns:p14="http://schemas.microsoft.com/office/powerpoint/2010/main" val="2601387967"/>
              </p:ext>
            </p:extLst>
          </p:nvPr>
        </p:nvGraphicFramePr>
        <p:xfrm>
          <a:off x="196159" y="1591643"/>
          <a:ext cx="7481784" cy="445231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E2F1B72D-E741-49E8-9C80-BDD9C9374B50}"/>
              </a:ext>
            </a:extLst>
          </p:cNvPr>
          <p:cNvSpPr txBox="1">
            <a:spLocks/>
          </p:cNvSpPr>
          <p:nvPr/>
        </p:nvSpPr>
        <p:spPr>
          <a:xfrm>
            <a:off x="457200" y="476250"/>
            <a:ext cx="8229600" cy="588963"/>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i-FI" dirty="0"/>
              <a:t>Lämmöneristeiden l</a:t>
            </a:r>
            <a:r>
              <a:rPr lang="en-US" dirty="0" err="1"/>
              <a:t>ämmönjohtavuuksia</a:t>
            </a:r>
            <a:r>
              <a:rPr lang="en-US" dirty="0"/>
              <a:t> [W/</a:t>
            </a:r>
            <a:r>
              <a:rPr lang="en-US" dirty="0" err="1"/>
              <a:t>mK</a:t>
            </a:r>
            <a:r>
              <a:rPr lang="en-US" dirty="0"/>
              <a:t>]</a:t>
            </a:r>
          </a:p>
          <a:p>
            <a:endParaRPr lang="fi-FI" dirty="0"/>
          </a:p>
          <a:p>
            <a:endParaRPr lang="fi-FI" dirty="0"/>
          </a:p>
        </p:txBody>
      </p:sp>
    </p:spTree>
    <p:extLst>
      <p:ext uri="{BB962C8B-B14F-4D97-AF65-F5344CB8AC3E}">
        <p14:creationId xmlns:p14="http://schemas.microsoft.com/office/powerpoint/2010/main" val="492028737"/>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p:cNvGraphicFramePr/>
          <p:nvPr>
            <p:extLst>
              <p:ext uri="{D42A27DB-BD31-4B8C-83A1-F6EECF244321}">
                <p14:modId xmlns:p14="http://schemas.microsoft.com/office/powerpoint/2010/main" val="1397560760"/>
              </p:ext>
            </p:extLst>
          </p:nvPr>
        </p:nvGraphicFramePr>
        <p:xfrm>
          <a:off x="369975" y="1334961"/>
          <a:ext cx="7543823" cy="4826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A919E582-64EC-4DD7-89AF-062A70DB89D9}"/>
              </a:ext>
            </a:extLst>
          </p:cNvPr>
          <p:cNvSpPr>
            <a:spLocks noGrp="1"/>
          </p:cNvSpPr>
          <p:nvPr>
            <p:ph type="title"/>
          </p:nvPr>
        </p:nvSpPr>
        <p:spPr>
          <a:xfrm>
            <a:off x="310896" y="476250"/>
            <a:ext cx="8549640" cy="588963"/>
          </a:xfrm>
        </p:spPr>
        <p:txBody>
          <a:bodyPr>
            <a:noAutofit/>
          </a:bodyPr>
          <a:lstStyle/>
          <a:p>
            <a:r>
              <a:rPr lang="fi-FI"/>
              <a:t>Rakennusmateriaalien lämmönjohtavuuksia </a:t>
            </a:r>
            <a:r>
              <a:rPr lang="en-US"/>
              <a:t>[W/</a:t>
            </a:r>
            <a:r>
              <a:rPr lang="en-US" err="1"/>
              <a:t>mK</a:t>
            </a:r>
            <a:r>
              <a:rPr lang="en-US"/>
              <a:t>]</a:t>
            </a:r>
            <a:br>
              <a:rPr lang="en-US"/>
            </a:br>
            <a:endParaRPr lang="fi-FI"/>
          </a:p>
        </p:txBody>
      </p:sp>
    </p:spTree>
    <p:extLst>
      <p:ext uri="{BB962C8B-B14F-4D97-AF65-F5344CB8AC3E}">
        <p14:creationId xmlns:p14="http://schemas.microsoft.com/office/powerpoint/2010/main" val="2931312499"/>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30561"/>
          </a:xfrm>
        </p:spPr>
        <p:txBody>
          <a:bodyPr/>
          <a:lstStyle/>
          <a:p>
            <a:r>
              <a:rPr lang="fi-FI"/>
              <a:t>Ilman- ja höyrynsulut</a:t>
            </a:r>
          </a:p>
        </p:txBody>
      </p:sp>
      <p:sp>
        <p:nvSpPr>
          <p:cNvPr id="4" name="Sisällön paikkamerkki 3">
            <a:extLst>
              <a:ext uri="{FF2B5EF4-FFF2-40B4-BE49-F238E27FC236}">
                <a16:creationId xmlns:a16="http://schemas.microsoft.com/office/drawing/2014/main" id="{9BE210FB-13D8-41B6-8C73-61C8B67854FB}"/>
              </a:ext>
            </a:extLst>
          </p:cNvPr>
          <p:cNvSpPr>
            <a:spLocks noGrp="1"/>
          </p:cNvSpPr>
          <p:nvPr>
            <p:ph idx="1"/>
          </p:nvPr>
        </p:nvSpPr>
        <p:spPr/>
        <p:txBody>
          <a:bodyPr/>
          <a:lstStyle/>
          <a:p>
            <a:r>
              <a:rPr lang="fi-FI"/>
              <a:t>Ulkovaipan pitää olla ilmatiivis ja </a:t>
            </a:r>
            <a:br>
              <a:rPr lang="fi-FI"/>
            </a:br>
            <a:r>
              <a:rPr lang="fi-FI"/>
              <a:t>yleensä myös vesihöyryntiivis. </a:t>
            </a:r>
          </a:p>
          <a:p>
            <a:r>
              <a:rPr lang="fi-FI"/>
              <a:t>Ilmatiiveys voidaan saada aikaan tietyillä rakennusmateriaaleilla tai erillisillä ilmansulkukalvoilla tai -papereilla.</a:t>
            </a:r>
          </a:p>
          <a:p>
            <a:r>
              <a:rPr lang="fi-FI"/>
              <a:t>Höyrynsulkumuovi toimii sekä ilman-  että höyrynsulkuna</a:t>
            </a:r>
          </a:p>
        </p:txBody>
      </p:sp>
    </p:spTree>
    <p:extLst>
      <p:ext uri="{BB962C8B-B14F-4D97-AF65-F5344CB8AC3E}">
        <p14:creationId xmlns:p14="http://schemas.microsoft.com/office/powerpoint/2010/main" val="35969289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Kaavio 9"/>
          <p:cNvGraphicFramePr/>
          <p:nvPr>
            <p:extLst>
              <p:ext uri="{D42A27DB-BD31-4B8C-83A1-F6EECF244321}">
                <p14:modId xmlns:p14="http://schemas.microsoft.com/office/powerpoint/2010/main" val="1919150509"/>
              </p:ext>
            </p:extLst>
          </p:nvPr>
        </p:nvGraphicFramePr>
        <p:xfrm>
          <a:off x="1172472" y="1653477"/>
          <a:ext cx="6889860" cy="443774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1CAFD3C2-C69E-4914-95EC-6629D1E6AC67}"/>
              </a:ext>
            </a:extLst>
          </p:cNvPr>
          <p:cNvSpPr>
            <a:spLocks noGrp="1"/>
          </p:cNvSpPr>
          <p:nvPr>
            <p:ph type="title"/>
          </p:nvPr>
        </p:nvSpPr>
        <p:spPr>
          <a:xfrm>
            <a:off x="331940" y="476250"/>
            <a:ext cx="8354860" cy="1131602"/>
          </a:xfrm>
        </p:spPr>
        <p:txBody>
          <a:bodyPr>
            <a:normAutofit/>
          </a:bodyPr>
          <a:lstStyle/>
          <a:p>
            <a:r>
              <a:rPr lang="fi-FI"/>
              <a:t>Höyrynsulkujen vesihöyrynvastuksia</a:t>
            </a:r>
            <a:br>
              <a:rPr lang="fi-FI"/>
            </a:br>
            <a:r>
              <a:rPr lang="fi-FI" sz="2200" b="0"/>
              <a:t> [m</a:t>
            </a:r>
            <a:r>
              <a:rPr lang="fi-FI" sz="2200" b="0" baseline="30000"/>
              <a:t>2</a:t>
            </a:r>
            <a:r>
              <a:rPr lang="fi-FI" sz="2200" b="0"/>
              <a:t>xsxPa/kg]x10</a:t>
            </a:r>
            <a:r>
              <a:rPr lang="fi-FI" sz="2200" b="0" baseline="30000"/>
              <a:t>9</a:t>
            </a:r>
            <a:endParaRPr lang="fi-FI" b="0"/>
          </a:p>
        </p:txBody>
      </p:sp>
    </p:spTree>
    <p:extLst>
      <p:ext uri="{BB962C8B-B14F-4D97-AF65-F5344CB8AC3E}">
        <p14:creationId xmlns:p14="http://schemas.microsoft.com/office/powerpoint/2010/main" val="3119282261"/>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Kaavio 9"/>
          <p:cNvGraphicFramePr/>
          <p:nvPr>
            <p:extLst>
              <p:ext uri="{D42A27DB-BD31-4B8C-83A1-F6EECF244321}">
                <p14:modId xmlns:p14="http://schemas.microsoft.com/office/powerpoint/2010/main" val="4103098070"/>
              </p:ext>
            </p:extLst>
          </p:nvPr>
        </p:nvGraphicFramePr>
        <p:xfrm>
          <a:off x="657922" y="1867136"/>
          <a:ext cx="7738946"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4D704902-B619-4F2E-8FB3-DE4B3F44AF31}"/>
              </a:ext>
            </a:extLst>
          </p:cNvPr>
          <p:cNvSpPr>
            <a:spLocks noGrp="1"/>
          </p:cNvSpPr>
          <p:nvPr>
            <p:ph type="title"/>
          </p:nvPr>
        </p:nvSpPr>
        <p:spPr>
          <a:xfrm>
            <a:off x="457200" y="476250"/>
            <a:ext cx="8229600" cy="917121"/>
          </a:xfrm>
        </p:spPr>
        <p:txBody>
          <a:bodyPr>
            <a:noAutofit/>
          </a:bodyPr>
          <a:lstStyle/>
          <a:p>
            <a:r>
              <a:rPr lang="fi-FI"/>
              <a:t>Rakennusmateriaalien vesihöyrynvastuksia</a:t>
            </a:r>
            <a:br>
              <a:rPr lang="fi-FI"/>
            </a:br>
            <a:r>
              <a:rPr lang="fi-FI" sz="2200"/>
              <a:t> </a:t>
            </a:r>
            <a:r>
              <a:rPr lang="fi-FI" sz="2200" b="0"/>
              <a:t>[m</a:t>
            </a:r>
            <a:r>
              <a:rPr lang="fi-FI" sz="2200" b="0" baseline="30000"/>
              <a:t>2</a:t>
            </a:r>
            <a:r>
              <a:rPr lang="fi-FI" sz="2200" b="0"/>
              <a:t>xsxPa/kg]x10</a:t>
            </a:r>
            <a:r>
              <a:rPr lang="fi-FI" sz="2200" b="0" baseline="30000"/>
              <a:t>9</a:t>
            </a:r>
            <a:endParaRPr lang="fi-FI" b="0"/>
          </a:p>
        </p:txBody>
      </p:sp>
    </p:spTree>
    <p:extLst>
      <p:ext uri="{BB962C8B-B14F-4D97-AF65-F5344CB8AC3E}">
        <p14:creationId xmlns:p14="http://schemas.microsoft.com/office/powerpoint/2010/main" val="255010456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Julkisivujen lämmöneristystyöt</a:t>
            </a:r>
          </a:p>
        </p:txBody>
      </p:sp>
    </p:spTree>
    <p:extLst>
      <p:ext uri="{BB962C8B-B14F-4D97-AF65-F5344CB8AC3E}">
        <p14:creationId xmlns:p14="http://schemas.microsoft.com/office/powerpoint/2010/main" val="3521012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Kaavio 9"/>
          <p:cNvGraphicFramePr/>
          <p:nvPr>
            <p:extLst>
              <p:ext uri="{D42A27DB-BD31-4B8C-83A1-F6EECF244321}">
                <p14:modId xmlns:p14="http://schemas.microsoft.com/office/powerpoint/2010/main" val="1972507759"/>
              </p:ext>
            </p:extLst>
          </p:nvPr>
        </p:nvGraphicFramePr>
        <p:xfrm>
          <a:off x="367990" y="1564267"/>
          <a:ext cx="7895063" cy="443774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1CAFD3C2-C69E-4914-95EC-6629D1E6AC67}"/>
              </a:ext>
            </a:extLst>
          </p:cNvPr>
          <p:cNvSpPr>
            <a:spLocks noGrp="1"/>
          </p:cNvSpPr>
          <p:nvPr>
            <p:ph type="title"/>
          </p:nvPr>
        </p:nvSpPr>
        <p:spPr>
          <a:xfrm>
            <a:off x="457200" y="476250"/>
            <a:ext cx="8229600" cy="630561"/>
          </a:xfrm>
        </p:spPr>
        <p:txBody>
          <a:bodyPr>
            <a:normAutofit fontScale="90000"/>
          </a:bodyPr>
          <a:lstStyle/>
          <a:p>
            <a:r>
              <a:rPr lang="fi-FI" sz="4000"/>
              <a:t>Ilmansulkujen vesihöyrynvastuksia </a:t>
            </a:r>
            <a:r>
              <a:rPr lang="fi-FI" sz="2200" b="0"/>
              <a:t>[m</a:t>
            </a:r>
            <a:r>
              <a:rPr lang="fi-FI" sz="2200" b="0" baseline="30000"/>
              <a:t>2</a:t>
            </a:r>
            <a:r>
              <a:rPr lang="fi-FI" sz="2200" b="0"/>
              <a:t>xsxPa/kg]x10</a:t>
            </a:r>
            <a:r>
              <a:rPr lang="fi-FI" sz="2200" b="0" baseline="30000"/>
              <a:t>9</a:t>
            </a:r>
            <a:endParaRPr lang="fi-FI" b="0"/>
          </a:p>
        </p:txBody>
      </p:sp>
    </p:spTree>
    <p:extLst>
      <p:ext uri="{BB962C8B-B14F-4D97-AF65-F5344CB8AC3E}">
        <p14:creationId xmlns:p14="http://schemas.microsoft.com/office/powerpoint/2010/main" val="3470631348"/>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err="1"/>
              <a:t>Palo-</a:t>
            </a:r>
            <a:r>
              <a:rPr lang="fi-FI"/>
              <a:t> ja äänieristys</a:t>
            </a:r>
          </a:p>
        </p:txBody>
      </p:sp>
    </p:spTree>
    <p:extLst>
      <p:ext uri="{BB962C8B-B14F-4D97-AF65-F5344CB8AC3E}">
        <p14:creationId xmlns:p14="http://schemas.microsoft.com/office/powerpoint/2010/main" val="1153341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Palo-osastointi ja -eristys</a:t>
            </a:r>
          </a:p>
        </p:txBody>
      </p:sp>
      <p:sp>
        <p:nvSpPr>
          <p:cNvPr id="3" name="Content Placeholder 2"/>
          <p:cNvSpPr>
            <a:spLocks noGrp="1"/>
          </p:cNvSpPr>
          <p:nvPr>
            <p:ph idx="1"/>
          </p:nvPr>
        </p:nvSpPr>
        <p:spPr>
          <a:xfrm>
            <a:off x="457200" y="1157449"/>
            <a:ext cx="8408020" cy="4669913"/>
          </a:xfrm>
        </p:spPr>
        <p:txBody>
          <a:bodyPr vert="horz" lIns="0" tIns="0" rIns="0" bIns="0" rtlCol="0" anchor="t">
            <a:normAutofit fontScale="92500" lnSpcReduction="10000"/>
          </a:bodyPr>
          <a:lstStyle/>
          <a:p>
            <a:r>
              <a:rPr lang="fi-FI" dirty="0"/>
              <a:t>Pääpiirustuksiin on merkitty palo-osastot.</a:t>
            </a:r>
          </a:p>
          <a:p>
            <a:r>
              <a:rPr lang="fi-FI" dirty="0"/>
              <a:t>Palo-osastot estävät tulipalon leviämisen lisäksi myös savukaasujen ja kuumuuden leviämisen.</a:t>
            </a:r>
          </a:p>
          <a:p>
            <a:r>
              <a:rPr lang="fi-FI" dirty="0"/>
              <a:t>Rakenteiden palonkeston lisäksi myös liitosten, ovien, karmien sekä talotekniikan läpimenojen on </a:t>
            </a:r>
          </a:p>
          <a:p>
            <a:pPr lvl="1"/>
            <a:r>
              <a:rPr lang="fi-FI" dirty="0"/>
              <a:t>kestettävä paloa</a:t>
            </a:r>
          </a:p>
          <a:p>
            <a:pPr lvl="1"/>
            <a:r>
              <a:rPr lang="fi-FI" dirty="0"/>
              <a:t>katkaistava palon eteneminen esimerkiksi kanavien kautta</a:t>
            </a:r>
          </a:p>
          <a:p>
            <a:pPr lvl="1"/>
            <a:r>
              <a:rPr lang="fi-FI" dirty="0"/>
              <a:t>säilyttävä savukaasuntiiviinä palotilanteessa</a:t>
            </a:r>
          </a:p>
          <a:p>
            <a:r>
              <a:rPr lang="fi-FI" dirty="0"/>
              <a:t>Talotekniikan läpimenojen toteutustapa esitetään palokatkosuunnitelmassa. </a:t>
            </a:r>
          </a:p>
          <a:p>
            <a:r>
              <a:rPr lang="fi-FI" dirty="0">
                <a:cs typeface="Arial"/>
              </a:rPr>
              <a:t>Myös tuotevalmistajien asennusohjeissa on esitetty vaatimuksia asennustöille.</a:t>
            </a:r>
          </a:p>
        </p:txBody>
      </p:sp>
    </p:spTree>
    <p:extLst>
      <p:ext uri="{BB962C8B-B14F-4D97-AF65-F5344CB8AC3E}">
        <p14:creationId xmlns:p14="http://schemas.microsoft.com/office/powerpoint/2010/main" val="38676917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Äänieristys</a:t>
            </a:r>
          </a:p>
        </p:txBody>
      </p:sp>
      <p:sp>
        <p:nvSpPr>
          <p:cNvPr id="3" name="Content Placeholder 2"/>
          <p:cNvSpPr>
            <a:spLocks noGrp="1"/>
          </p:cNvSpPr>
          <p:nvPr>
            <p:ph idx="1"/>
          </p:nvPr>
        </p:nvSpPr>
        <p:spPr>
          <a:xfrm>
            <a:off x="457200" y="1157449"/>
            <a:ext cx="6888822" cy="4669913"/>
          </a:xfrm>
        </p:spPr>
        <p:txBody>
          <a:bodyPr>
            <a:normAutofit lnSpcReduction="10000"/>
          </a:bodyPr>
          <a:lstStyle/>
          <a:p>
            <a:pPr lvl="1"/>
            <a:r>
              <a:rPr lang="fi-FI" sz="2800" dirty="0"/>
              <a:t>Rakenteiden äänieristyksessä on tärkeää tehdä rakenteista tiiviitä.</a:t>
            </a:r>
          </a:p>
          <a:p>
            <a:pPr lvl="1"/>
            <a:r>
              <a:rPr lang="fi-FI" sz="2800" dirty="0"/>
              <a:t>Korkeat äänet eristetään tiiveydellä.</a:t>
            </a:r>
          </a:p>
          <a:p>
            <a:pPr lvl="1"/>
            <a:r>
              <a:rPr lang="fi-FI" sz="2800" dirty="0"/>
              <a:t>Matalia taajuuksia eristetään rakenteen massalla.</a:t>
            </a:r>
          </a:p>
          <a:p>
            <a:pPr lvl="1"/>
            <a:r>
              <a:rPr lang="fi-FI" sz="2800" dirty="0"/>
              <a:t>Huoneistojen väliset talotekniikka-asennukset tulee tiivistää huolella. </a:t>
            </a:r>
          </a:p>
          <a:p>
            <a:pPr lvl="1"/>
            <a:r>
              <a:rPr lang="fi-FI" sz="2800" dirty="0"/>
              <a:t>Esimerkiksi ketjutettu paloilmaisinreitti laskee ääneneristävyyden vaatimusten alle, ellei kaapeleita tiivistetä massaamalla.</a:t>
            </a:r>
          </a:p>
        </p:txBody>
      </p:sp>
      <p:pic>
        <p:nvPicPr>
          <p:cNvPr id="1026" name="Picture 2" descr="Kuvahaun tulos haulle trumpetti">
            <a:extLst>
              <a:ext uri="{FF2B5EF4-FFF2-40B4-BE49-F238E27FC236}">
                <a16:creationId xmlns:a16="http://schemas.microsoft.com/office/drawing/2014/main" id="{E3E25864-2530-42F0-B2DC-AF68B9DAD78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7205127">
            <a:off x="7198562" y="1874256"/>
            <a:ext cx="1710594" cy="135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943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Muista!</a:t>
            </a:r>
          </a:p>
        </p:txBody>
      </p:sp>
      <p:sp>
        <p:nvSpPr>
          <p:cNvPr id="3" name="Content Placeholder 2"/>
          <p:cNvSpPr>
            <a:spLocks noGrp="1"/>
          </p:cNvSpPr>
          <p:nvPr>
            <p:ph idx="1"/>
          </p:nvPr>
        </p:nvSpPr>
        <p:spPr>
          <a:xfrm>
            <a:off x="395536" y="1196752"/>
            <a:ext cx="8568952" cy="4608512"/>
          </a:xfrm>
        </p:spPr>
        <p:txBody>
          <a:bodyPr>
            <a:normAutofit/>
          </a:bodyPr>
          <a:lstStyle/>
          <a:p>
            <a:r>
              <a:rPr lang="fi-FI" sz="2400"/>
              <a:t>Varmista, että läpivientien ja höyrynsulkukalvojen liitos </a:t>
            </a:r>
            <a:br>
              <a:rPr lang="fi-FI" sz="2400"/>
            </a:br>
            <a:r>
              <a:rPr lang="fi-FI" sz="2400"/>
              <a:t>säilyy ehjänä, huomioi myös rungon liikkeet.</a:t>
            </a:r>
          </a:p>
          <a:p>
            <a:r>
              <a:rPr lang="fi-FI" sz="2400"/>
              <a:t>Suosi teollisesti valmistettuja läpimenokappaleita höyrynsulkujen läpivienneissä.</a:t>
            </a:r>
          </a:p>
          <a:p>
            <a:r>
              <a:rPr lang="fi-FI" sz="2400"/>
              <a:t>Jos liitoksissa käytetään teippausta, niin valitse </a:t>
            </a:r>
            <a:br>
              <a:rPr lang="fi-FI" sz="2400"/>
            </a:br>
            <a:r>
              <a:rPr lang="fi-FI" sz="2400"/>
              <a:t>tarkoitukseen sopiva höyrynsulkuteippi.</a:t>
            </a:r>
          </a:p>
          <a:p>
            <a:r>
              <a:rPr lang="fi-FI" sz="2400"/>
              <a:t>Rakenteiden pitää kestää tiiviinä vuosikymmeniä.</a:t>
            </a:r>
          </a:p>
          <a:p>
            <a:r>
              <a:rPr lang="fi-FI" sz="2400"/>
              <a:t>Seinien ja lattioiden läpivienneissä voidaan soveltaa yläpohjien läpimenojen periaatteita.</a:t>
            </a:r>
          </a:p>
          <a:p>
            <a:r>
              <a:rPr lang="fi-FI" sz="2400"/>
              <a:t>Myös huoneistojen väliset seinät ja välipohjat pitää tehdä ilmatiiviisti, jotta huoneistojen ilmanvaihtoa voidaan hallita.</a:t>
            </a:r>
          </a:p>
          <a:p>
            <a:endParaRPr lang="fi-FI" sz="2600"/>
          </a:p>
          <a:p>
            <a:endParaRPr lang="fi-FI" sz="2600" u="sng"/>
          </a:p>
          <a:p>
            <a:endParaRPr lang="fi-FI"/>
          </a:p>
        </p:txBody>
      </p:sp>
    </p:spTree>
    <p:extLst>
      <p:ext uri="{BB962C8B-B14F-4D97-AF65-F5344CB8AC3E}">
        <p14:creationId xmlns:p14="http://schemas.microsoft.com/office/powerpoint/2010/main" val="8711081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72AA593-3216-4981-9DE6-95BF571F2643}"/>
              </a:ext>
            </a:extLst>
          </p:cNvPr>
          <p:cNvSpPr txBox="1">
            <a:spLocks/>
          </p:cNvSpPr>
          <p:nvPr/>
        </p:nvSpPr>
        <p:spPr>
          <a:xfrm>
            <a:off x="468313" y="3717032"/>
            <a:ext cx="4496493" cy="1152128"/>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000" b="1" i="0" u="none" strike="noStrike" kern="1200" cap="none" spc="0" normalizeH="0" baseline="0" noProof="0">
                <a:ln>
                  <a:noFill/>
                </a:ln>
                <a:solidFill>
                  <a:srgbClr val="005CA8"/>
                </a:solidFill>
                <a:effectLst/>
                <a:uLnTx/>
                <a:uFillTx/>
                <a:latin typeface="Arial"/>
                <a:ea typeface="+mj-ea"/>
                <a:cs typeface="+mj-cs"/>
              </a:rPr>
              <a:t>Kiitos!</a:t>
            </a:r>
          </a:p>
        </p:txBody>
      </p:sp>
      <p:pic>
        <p:nvPicPr>
          <p:cNvPr id="8" name="Picture 2" descr="I:\Logovarasto\EU-logot\co-funded-iee-horiz_f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8012" y="5417765"/>
            <a:ext cx="2664296" cy="554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2473D550-494F-43D9-9323-788B61E07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780" y="4677207"/>
            <a:ext cx="1867062" cy="579170"/>
          </a:xfrm>
          <a:prstGeom prst="rect">
            <a:avLst/>
          </a:prstGeom>
        </p:spPr>
      </p:pic>
      <p:sp>
        <p:nvSpPr>
          <p:cNvPr id="9" name="Title 1">
            <a:extLst>
              <a:ext uri="{FF2B5EF4-FFF2-40B4-BE49-F238E27FC236}">
                <a16:creationId xmlns:a16="http://schemas.microsoft.com/office/drawing/2014/main" id="{2ED560AB-F667-4B1A-96AB-E091A41C27B2}"/>
              </a:ext>
            </a:extLst>
          </p:cNvPr>
          <p:cNvSpPr txBox="1">
            <a:spLocks/>
          </p:cNvSpPr>
          <p:nvPr/>
        </p:nvSpPr>
        <p:spPr>
          <a:xfrm>
            <a:off x="468314" y="4539586"/>
            <a:ext cx="4103687" cy="1800622"/>
          </a:xfrm>
          <a:prstGeom prst="rect">
            <a:avLst/>
          </a:prstGeom>
        </p:spPr>
        <p:txBody>
          <a:bodyPr vert="horz" lIns="0" tIns="0" rIns="0" bIns="0" rtlCol="0" anchor="t" anchorCtr="0">
            <a:normAutofit fontScale="97500" lnSpcReduction="10000"/>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fi-FI" sz="1100" b="0" i="1"/>
              <a:t>Oppimateriaaliin on sisällytetty energiatehokkaaseen rakentamiseen tarvittavia hyviä käytäntöjä ja periaatteita. Kirjoittajat eivät vastaa niiden sopivuudesta yksittäisiin rakennuskohteisiin sellaisinaan.</a:t>
            </a:r>
            <a:br>
              <a:rPr lang="fi-FI" sz="1100" b="0" i="1"/>
            </a:br>
            <a:br>
              <a:rPr lang="fi-FI" sz="1100" b="0" i="1"/>
            </a:br>
            <a:r>
              <a:rPr lang="fi-FI" sz="1100" b="0" i="1"/>
              <a:t>Yksittäisten rakennuskohteiden toteutus tulee tehdä kyseisten kohteiden toteutussuunnitelmien mukaisesti.</a:t>
            </a:r>
            <a:br>
              <a:rPr lang="fi-FI" sz="1100" b="0" i="1"/>
            </a:br>
            <a:br>
              <a:rPr lang="fi-FI" sz="1100" b="0" i="1"/>
            </a:br>
            <a:r>
              <a:rPr lang="fi-FI" sz="1100" b="0" i="1"/>
              <a:t>Alkuperäinen aineisto on tuotettu EU:n Horizon2020-ohjelman </a:t>
            </a:r>
            <a:br>
              <a:rPr lang="fi-FI" sz="1100" b="0" i="1"/>
            </a:br>
            <a:r>
              <a:rPr lang="fi-FI" sz="1100" b="0" i="1"/>
              <a:t>BUILD UP Skills-hankkeessa (Motiva Oy, TTS, TUT, 2016). Työryhmä: Olli Teriö, Jukka Lahdensivu, Juhani Heljo, Jaakko Sorri, Ulrika Uotila, Aki Peltola, Jari Hämäläinen &amp; Heidi Sumkin. Aineisto täydennetty 2019 (Olli Teriö). www.motiva.fi/buildupskills</a:t>
            </a:r>
          </a:p>
        </p:txBody>
      </p:sp>
    </p:spTree>
    <p:extLst>
      <p:ext uri="{BB962C8B-B14F-4D97-AF65-F5344CB8AC3E}">
        <p14:creationId xmlns:p14="http://schemas.microsoft.com/office/powerpoint/2010/main" val="167026985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5961460" cy="759740"/>
          </a:xfrm>
        </p:spPr>
        <p:txBody>
          <a:bodyPr>
            <a:noAutofit/>
          </a:bodyPr>
          <a:lstStyle/>
          <a:p>
            <a:r>
              <a:rPr lang="fi-FI"/>
              <a:t>J</a:t>
            </a:r>
            <a:r>
              <a:rPr lang="fi-FI" sz="3200"/>
              <a:t>ulkisivujen lämmöneristys-</a:t>
            </a:r>
            <a:br>
              <a:rPr lang="fi-FI" sz="3200"/>
            </a:br>
            <a:r>
              <a:rPr lang="fi-FI" sz="3200"/>
              <a:t>työt mineraalivillalla</a:t>
            </a:r>
            <a:endParaRPr lang="fi-FI" sz="3200">
              <a:cs typeface="Arial"/>
            </a:endParaRPr>
          </a:p>
        </p:txBody>
      </p:sp>
      <p:sp>
        <p:nvSpPr>
          <p:cNvPr id="3" name="Content Placeholder 2"/>
          <p:cNvSpPr>
            <a:spLocks noGrp="1"/>
          </p:cNvSpPr>
          <p:nvPr>
            <p:ph idx="1"/>
          </p:nvPr>
        </p:nvSpPr>
        <p:spPr>
          <a:xfrm>
            <a:off x="457200" y="1841326"/>
            <a:ext cx="6209414" cy="4330874"/>
          </a:xfrm>
        </p:spPr>
        <p:txBody>
          <a:bodyPr>
            <a:normAutofit fontScale="92500" lnSpcReduction="20000"/>
          </a:bodyPr>
          <a:lstStyle/>
          <a:p>
            <a:r>
              <a:rPr lang="fi-FI"/>
              <a:t>Mineraalivillat asennetaan tiiviisti </a:t>
            </a:r>
            <a:br>
              <a:rPr lang="fi-FI"/>
            </a:br>
            <a:r>
              <a:rPr lang="fi-FI"/>
              <a:t>kiinni alustaan.</a:t>
            </a:r>
          </a:p>
          <a:p>
            <a:r>
              <a:rPr lang="fi-FI"/>
              <a:t>Yleensä ne sekä liimataan</a:t>
            </a:r>
            <a:br>
              <a:rPr lang="fi-FI"/>
            </a:br>
            <a:r>
              <a:rPr lang="fi-FI"/>
              <a:t>että sidotaan mekaanisesti.</a:t>
            </a:r>
          </a:p>
          <a:p>
            <a:r>
              <a:rPr lang="fi-FI"/>
              <a:t>Eristeiden väliset saumat </a:t>
            </a:r>
            <a:br>
              <a:rPr lang="fi-FI"/>
            </a:br>
            <a:r>
              <a:rPr lang="fi-FI"/>
              <a:t>asennetaan tiiviisti puskuun.</a:t>
            </a:r>
          </a:p>
          <a:p>
            <a:r>
              <a:rPr lang="fi-FI"/>
              <a:t>Saumoissa ei käytetä vaahdotusta.</a:t>
            </a:r>
          </a:p>
          <a:p>
            <a:r>
              <a:rPr lang="fi-FI"/>
              <a:t>Tarvittaessa voidaan asentaa </a:t>
            </a:r>
            <a:br>
              <a:rPr lang="fi-FI"/>
            </a:br>
            <a:r>
              <a:rPr lang="fi-FI"/>
              <a:t>villakaista saumarakoon.</a:t>
            </a:r>
          </a:p>
          <a:p>
            <a:r>
              <a:rPr lang="fi-FI"/>
              <a:t>Tuulensuojaus viimeistellään teippauksella.</a:t>
            </a:r>
          </a:p>
          <a:p>
            <a:r>
              <a:rPr lang="fi-FI"/>
              <a:t>Pinnoitusvaihtoehtoja on useita.</a:t>
            </a:r>
          </a:p>
        </p:txBody>
      </p:sp>
      <p:pic>
        <p:nvPicPr>
          <p:cNvPr id="7" name="Kuva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56354" y="393699"/>
            <a:ext cx="2391052" cy="1726137"/>
          </a:xfrm>
          <a:prstGeom prst="roundRect">
            <a:avLst/>
          </a:prstGeom>
        </p:spPr>
      </p:pic>
      <p:pic>
        <p:nvPicPr>
          <p:cNvPr id="8" name="Kuva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5748" y="4151161"/>
            <a:ext cx="2391052" cy="1788824"/>
          </a:xfrm>
          <a:prstGeom prst="roundRect">
            <a:avLst/>
          </a:prstGeom>
        </p:spPr>
      </p:pic>
      <p:pic>
        <p:nvPicPr>
          <p:cNvPr id="10" name="Kuva 9">
            <a:extLst>
              <a:ext uri="{FF2B5EF4-FFF2-40B4-BE49-F238E27FC236}">
                <a16:creationId xmlns:a16="http://schemas.microsoft.com/office/drawing/2014/main" id="{53D60E0C-5774-4C34-8D8F-119BB3969D5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56352" y="2255603"/>
            <a:ext cx="2391053" cy="1698633"/>
          </a:xfrm>
          <a:prstGeom prst="roundRect">
            <a:avLst/>
          </a:prstGeom>
        </p:spPr>
      </p:pic>
    </p:spTree>
    <p:extLst>
      <p:ext uri="{BB962C8B-B14F-4D97-AF65-F5344CB8AC3E}">
        <p14:creationId xmlns:p14="http://schemas.microsoft.com/office/powerpoint/2010/main" val="15482123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53441" y="900058"/>
            <a:ext cx="3702737" cy="2651216"/>
          </a:xfrm>
          <a:prstGeom prst="rect">
            <a:avLst/>
          </a:prstGeom>
        </p:spPr>
      </p:pic>
      <p:sp>
        <p:nvSpPr>
          <p:cNvPr id="2" name="Title 1"/>
          <p:cNvSpPr>
            <a:spLocks noGrp="1"/>
          </p:cNvSpPr>
          <p:nvPr>
            <p:ph type="title"/>
          </p:nvPr>
        </p:nvSpPr>
        <p:spPr>
          <a:xfrm>
            <a:off x="275573" y="476250"/>
            <a:ext cx="8722273" cy="759740"/>
          </a:xfrm>
        </p:spPr>
        <p:txBody>
          <a:bodyPr>
            <a:noAutofit/>
          </a:bodyPr>
          <a:lstStyle/>
          <a:p>
            <a:r>
              <a:rPr lang="fi-FI"/>
              <a:t>Mineraalivillan asentaminen rankaväliin</a:t>
            </a:r>
          </a:p>
        </p:txBody>
      </p:sp>
      <p:sp>
        <p:nvSpPr>
          <p:cNvPr id="3" name="Content Placeholder 2"/>
          <p:cNvSpPr>
            <a:spLocks noGrp="1"/>
          </p:cNvSpPr>
          <p:nvPr>
            <p:ph idx="1"/>
          </p:nvPr>
        </p:nvSpPr>
        <p:spPr>
          <a:xfrm>
            <a:off x="374575" y="1327759"/>
            <a:ext cx="5389111" cy="4634629"/>
          </a:xfrm>
        </p:spPr>
        <p:txBody>
          <a:bodyPr vert="horz" lIns="0" tIns="0" rIns="0" bIns="0" rtlCol="0" anchor="t">
            <a:normAutofit/>
          </a:bodyPr>
          <a:lstStyle/>
          <a:p>
            <a:r>
              <a:rPr lang="fi-FI"/>
              <a:t>Mineraalivillaeriste leikataan tarvittaessa noin 10-15 mm rankaväliä leveämmäksi.</a:t>
            </a:r>
          </a:p>
          <a:p>
            <a:r>
              <a:rPr lang="fi-FI"/>
              <a:t>Leikkaus tehdään tasaisella </a:t>
            </a:r>
            <a:br>
              <a:rPr lang="fi-FI"/>
            </a:br>
            <a:r>
              <a:rPr lang="fi-FI"/>
              <a:t>alustalla tai</a:t>
            </a:r>
            <a:r>
              <a:rPr lang="fi-FI">
                <a:cs typeface="Arial"/>
              </a:rPr>
              <a:t> leikkaustelineessä.</a:t>
            </a:r>
          </a:p>
          <a:p>
            <a:r>
              <a:rPr lang="fi-FI"/>
              <a:t>Levy painetaan rankaväliin </a:t>
            </a:r>
            <a:br>
              <a:rPr lang="fi-FI"/>
            </a:br>
            <a:r>
              <a:rPr lang="fi-FI"/>
              <a:t>reunat edellä.</a:t>
            </a:r>
            <a:endParaRPr lang="fi-FI">
              <a:cs typeface="Arial"/>
            </a:endParaRPr>
          </a:p>
          <a:p>
            <a:r>
              <a:rPr lang="fi-FI"/>
              <a:t>Näin saadaan koko eristetila </a:t>
            </a:r>
            <a:br>
              <a:rPr lang="fi-FI"/>
            </a:br>
            <a:r>
              <a:rPr lang="fi-FI"/>
              <a:t>täytettyä sopivan tiiviisti.</a:t>
            </a:r>
            <a:endParaRPr lang="fi-FI">
              <a:cs typeface="Arial"/>
            </a:endParaRPr>
          </a:p>
        </p:txBody>
      </p:sp>
      <p:pic>
        <p:nvPicPr>
          <p:cNvPr id="5" name="Kuva 4">
            <a:extLst>
              <a:ext uri="{FF2B5EF4-FFF2-40B4-BE49-F238E27FC236}">
                <a16:creationId xmlns:a16="http://schemas.microsoft.com/office/drawing/2014/main" id="{FBBD1CFB-6068-4BF0-B1BF-A87DBC57B95C}"/>
              </a:ext>
            </a:extLst>
          </p:cNvPr>
          <p:cNvPicPr>
            <a:picLocks noChangeAspect="1"/>
          </p:cNvPicPr>
          <p:nvPr/>
        </p:nvPicPr>
        <p:blipFill>
          <a:blip r:embed="rId4"/>
          <a:stretch>
            <a:fillRect/>
          </a:stretch>
        </p:blipFill>
        <p:spPr>
          <a:xfrm>
            <a:off x="5986130" y="3463326"/>
            <a:ext cx="3006635" cy="1152543"/>
          </a:xfrm>
          <a:prstGeom prst="rect">
            <a:avLst/>
          </a:prstGeom>
        </p:spPr>
      </p:pic>
      <p:pic>
        <p:nvPicPr>
          <p:cNvPr id="7" name="Kuva 6">
            <a:extLst>
              <a:ext uri="{FF2B5EF4-FFF2-40B4-BE49-F238E27FC236}">
                <a16:creationId xmlns:a16="http://schemas.microsoft.com/office/drawing/2014/main" id="{3F8807C2-9569-4182-8463-FE6C070C9BAB}"/>
              </a:ext>
            </a:extLst>
          </p:cNvPr>
          <p:cNvPicPr>
            <a:picLocks noChangeAspect="1"/>
          </p:cNvPicPr>
          <p:nvPr/>
        </p:nvPicPr>
        <p:blipFill>
          <a:blip r:embed="rId5"/>
          <a:stretch>
            <a:fillRect/>
          </a:stretch>
        </p:blipFill>
        <p:spPr>
          <a:xfrm>
            <a:off x="6146512" y="5528124"/>
            <a:ext cx="2747068" cy="585597"/>
          </a:xfrm>
          <a:prstGeom prst="rect">
            <a:avLst/>
          </a:prstGeom>
        </p:spPr>
      </p:pic>
      <p:pic>
        <p:nvPicPr>
          <p:cNvPr id="10" name="Kuva 9">
            <a:extLst>
              <a:ext uri="{FF2B5EF4-FFF2-40B4-BE49-F238E27FC236}">
                <a16:creationId xmlns:a16="http://schemas.microsoft.com/office/drawing/2014/main" id="{7E000B36-BFB0-4275-A63B-330191BFC8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781016" y="4508205"/>
            <a:ext cx="1277245" cy="1063256"/>
          </a:xfrm>
          <a:prstGeom prst="rect">
            <a:avLst/>
          </a:prstGeom>
        </p:spPr>
      </p:pic>
      <p:sp>
        <p:nvSpPr>
          <p:cNvPr id="8" name="Tekstiruutu 7">
            <a:extLst>
              <a:ext uri="{FF2B5EF4-FFF2-40B4-BE49-F238E27FC236}">
                <a16:creationId xmlns:a16="http://schemas.microsoft.com/office/drawing/2014/main" id="{869BB8BE-A066-4024-8AFA-060F57EF7C15}"/>
              </a:ext>
            </a:extLst>
          </p:cNvPr>
          <p:cNvSpPr txBox="1"/>
          <p:nvPr/>
        </p:nvSpPr>
        <p:spPr>
          <a:xfrm rot="16200000">
            <a:off x="8262650" y="5177927"/>
            <a:ext cx="1298753" cy="246221"/>
          </a:xfrm>
          <a:prstGeom prst="rect">
            <a:avLst/>
          </a:prstGeom>
          <a:noFill/>
        </p:spPr>
        <p:txBody>
          <a:bodyPr wrap="none" rtlCol="0">
            <a:spAutoFit/>
          </a:bodyPr>
          <a:lstStyle/>
          <a:p>
            <a:r>
              <a:rPr lang="fi-FI" sz="1000">
                <a:solidFill>
                  <a:schemeClr val="tx2">
                    <a:lumMod val="50000"/>
                    <a:lumOff val="50000"/>
                  </a:schemeClr>
                </a:solidFill>
              </a:rPr>
              <a:t>Kuvat Heidi Sumkin</a:t>
            </a:r>
          </a:p>
        </p:txBody>
      </p:sp>
    </p:spTree>
    <p:extLst>
      <p:ext uri="{BB962C8B-B14F-4D97-AF65-F5344CB8AC3E}">
        <p14:creationId xmlns:p14="http://schemas.microsoft.com/office/powerpoint/2010/main" val="33328250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2"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7CA7FBAE-5499-41A4-90D0-2248FFF50E2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7966" b="6102"/>
          <a:stretch/>
        </p:blipFill>
        <p:spPr>
          <a:xfrm flipV="1">
            <a:off x="6071247" y="1121190"/>
            <a:ext cx="2615553" cy="2374030"/>
          </a:xfrm>
          <a:prstGeom prst="roundRect">
            <a:avLst/>
          </a:prstGeom>
        </p:spPr>
      </p:pic>
      <p:pic>
        <p:nvPicPr>
          <p:cNvPr id="12" name="Kuva 11">
            <a:extLst>
              <a:ext uri="{FF2B5EF4-FFF2-40B4-BE49-F238E27FC236}">
                <a16:creationId xmlns:a16="http://schemas.microsoft.com/office/drawing/2014/main" id="{CB76BBB1-39FA-47F4-BF80-BF17B73F48F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71247" y="3662963"/>
            <a:ext cx="2615553" cy="2050551"/>
          </a:xfrm>
          <a:prstGeom prst="roundRect">
            <a:avLst/>
          </a:prstGeom>
        </p:spPr>
      </p:pic>
      <p:sp>
        <p:nvSpPr>
          <p:cNvPr id="14" name="Content Placeholder 2">
            <a:extLst>
              <a:ext uri="{FF2B5EF4-FFF2-40B4-BE49-F238E27FC236}">
                <a16:creationId xmlns:a16="http://schemas.microsoft.com/office/drawing/2014/main" id="{0FD0CFF9-ECFD-4121-A59B-A07CA9138559}"/>
              </a:ext>
            </a:extLst>
          </p:cNvPr>
          <p:cNvSpPr txBox="1">
            <a:spLocks/>
          </p:cNvSpPr>
          <p:nvPr/>
        </p:nvSpPr>
        <p:spPr>
          <a:xfrm>
            <a:off x="457199" y="1425844"/>
            <a:ext cx="5559553" cy="4556502"/>
          </a:xfrm>
          <a:prstGeom prst="rect">
            <a:avLst/>
          </a:prstGeom>
        </p:spPr>
        <p:txBody>
          <a:bodyPr anchor="t"/>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sz="2400" dirty="0"/>
              <a:t>Eriste asennetaan tiiviisti </a:t>
            </a:r>
            <a:br>
              <a:rPr lang="fi-FI" sz="2400" dirty="0"/>
            </a:br>
            <a:r>
              <a:rPr lang="fi-FI" sz="2400" dirty="0"/>
              <a:t>alustaansa vasten.</a:t>
            </a:r>
            <a:endParaRPr lang="fi-FI" sz="2400" dirty="0">
              <a:cs typeface="Arial"/>
            </a:endParaRPr>
          </a:p>
          <a:p>
            <a:r>
              <a:rPr lang="fi-FI" sz="2400" dirty="0"/>
              <a:t>Saumoihin jätetään 1-2 cm vaahdotusvara.</a:t>
            </a:r>
            <a:endParaRPr lang="fi-FI" sz="2400" dirty="0">
              <a:cs typeface="Arial"/>
            </a:endParaRPr>
          </a:p>
          <a:p>
            <a:r>
              <a:rPr lang="fi-FI" sz="2400" dirty="0"/>
              <a:t>Kiinnitys tehdään sekä mekaanisesti </a:t>
            </a:r>
            <a:br>
              <a:rPr lang="fi-FI" sz="2400" dirty="0"/>
            </a:br>
            <a:r>
              <a:rPr lang="fi-FI" sz="2400" dirty="0"/>
              <a:t>että saumavaahdolla.</a:t>
            </a:r>
            <a:endParaRPr lang="fi-FI" sz="2400" dirty="0">
              <a:cs typeface="Arial"/>
            </a:endParaRPr>
          </a:p>
          <a:p>
            <a:r>
              <a:rPr lang="fi-FI" sz="2400" dirty="0"/>
              <a:t>Saumojen vaahdotus tehdään enintään 10 cm kerros kerrallaan.</a:t>
            </a:r>
            <a:endParaRPr lang="fi-FI" sz="2400" dirty="0">
              <a:cs typeface="Arial"/>
            </a:endParaRPr>
          </a:p>
          <a:p>
            <a:r>
              <a:rPr lang="fi-FI" sz="2400" dirty="0"/>
              <a:t>Pintakerros voidaan tehdä mineraali-villalevyllä, joka parantaa myös äänieristystä.</a:t>
            </a:r>
            <a:endParaRPr lang="fi-FI" sz="2400" dirty="0">
              <a:cs typeface="Arial"/>
            </a:endParaRPr>
          </a:p>
        </p:txBody>
      </p:sp>
      <p:sp>
        <p:nvSpPr>
          <p:cNvPr id="15" name="Title 1">
            <a:extLst>
              <a:ext uri="{FF2B5EF4-FFF2-40B4-BE49-F238E27FC236}">
                <a16:creationId xmlns:a16="http://schemas.microsoft.com/office/drawing/2014/main" id="{B33848A0-0C25-40A9-A041-359B666546B6}"/>
              </a:ext>
            </a:extLst>
          </p:cNvPr>
          <p:cNvSpPr txBox="1">
            <a:spLocks/>
          </p:cNvSpPr>
          <p:nvPr/>
        </p:nvSpPr>
        <p:spPr>
          <a:xfrm>
            <a:off x="457200" y="476250"/>
            <a:ext cx="8229600" cy="759740"/>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i-FI"/>
              <a:t>Julkisivujen lämmöneristystyöt</a:t>
            </a:r>
          </a:p>
          <a:p>
            <a:r>
              <a:rPr lang="fi-FI"/>
              <a:t>muovieristeillä</a:t>
            </a:r>
          </a:p>
        </p:txBody>
      </p:sp>
    </p:spTree>
    <p:extLst>
      <p:ext uri="{BB962C8B-B14F-4D97-AF65-F5344CB8AC3E}">
        <p14:creationId xmlns:p14="http://schemas.microsoft.com/office/powerpoint/2010/main" val="4308404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59740"/>
          </a:xfrm>
        </p:spPr>
        <p:txBody>
          <a:bodyPr>
            <a:normAutofit fontScale="90000"/>
          </a:bodyPr>
          <a:lstStyle/>
          <a:p>
            <a:r>
              <a:rPr lang="fi-FI" sz="4000"/>
              <a:t>Muovieristeiden asennus rankaväliin </a:t>
            </a:r>
            <a:br>
              <a:rPr lang="fi-FI"/>
            </a:br>
            <a:endParaRPr lang="fi-FI"/>
          </a:p>
        </p:txBody>
      </p:sp>
      <p:sp>
        <p:nvSpPr>
          <p:cNvPr id="3" name="Content Placeholder 2"/>
          <p:cNvSpPr>
            <a:spLocks noGrp="1"/>
          </p:cNvSpPr>
          <p:nvPr>
            <p:ph idx="1"/>
          </p:nvPr>
        </p:nvSpPr>
        <p:spPr>
          <a:xfrm>
            <a:off x="457199" y="1365337"/>
            <a:ext cx="5976257" cy="4634630"/>
          </a:xfrm>
        </p:spPr>
        <p:txBody>
          <a:bodyPr vert="horz" lIns="0" tIns="0" rIns="0" bIns="0" rtlCol="0" anchor="t">
            <a:normAutofit fontScale="85000" lnSpcReduction="20000"/>
          </a:bodyPr>
          <a:lstStyle/>
          <a:p>
            <a:r>
              <a:rPr lang="fi-FI"/>
              <a:t>Rankaväleihin asennettaessa levyn reunoille jätetään noin 15 mm saumausrako.</a:t>
            </a:r>
          </a:p>
          <a:p>
            <a:r>
              <a:rPr lang="fi-FI"/>
              <a:t>Eristelevy kiilataan tai kiinnitetään </a:t>
            </a:r>
            <a:br>
              <a:rPr lang="fi-FI"/>
            </a:br>
            <a:r>
              <a:rPr lang="fi-FI"/>
              <a:t>rimoilla paikoilleen.</a:t>
            </a:r>
            <a:endParaRPr lang="fi-FI">
              <a:cs typeface="Arial"/>
            </a:endParaRPr>
          </a:p>
          <a:p>
            <a:r>
              <a:rPr lang="fi-FI"/>
              <a:t>Saumaus tehdään kahdessa vaiheessa, jolloin sauman sisään jää 2 tiivistä pintaa.</a:t>
            </a:r>
            <a:endParaRPr lang="fi-FI">
              <a:cs typeface="Arial"/>
            </a:endParaRPr>
          </a:p>
          <a:p>
            <a:r>
              <a:rPr lang="fi-FI"/>
              <a:t>Vaahdotuksen pinta saa jäädä </a:t>
            </a:r>
            <a:br>
              <a:rPr lang="fi-FI"/>
            </a:br>
            <a:r>
              <a:rPr lang="fi-FI"/>
              <a:t>noin 1 cm ”vajaaksi”.</a:t>
            </a:r>
            <a:endParaRPr lang="fi-FI">
              <a:cs typeface="Arial"/>
            </a:endParaRPr>
          </a:p>
          <a:p>
            <a:r>
              <a:rPr lang="fi-FI"/>
              <a:t>Ylipursunnut vaahto leikataan pois.</a:t>
            </a:r>
            <a:endParaRPr lang="fi-FI">
              <a:cs typeface="Arial"/>
            </a:endParaRPr>
          </a:p>
          <a:p>
            <a:r>
              <a:rPr lang="fi-FI"/>
              <a:t>Yhtenäiset eristepinnat asennetaan ponttisaumoilla puskuun ja saumoissa käytetään uretaanivaahtoa.</a:t>
            </a:r>
          </a:p>
          <a:p>
            <a:endParaRPr lang="fi-FI"/>
          </a:p>
        </p:txBody>
      </p:sp>
      <p:grpSp>
        <p:nvGrpSpPr>
          <p:cNvPr id="5" name="Group 4">
            <a:extLst>
              <a:ext uri="{FF2B5EF4-FFF2-40B4-BE49-F238E27FC236}">
                <a16:creationId xmlns:a16="http://schemas.microsoft.com/office/drawing/2014/main" id="{DF51EC0B-D2E7-4AD1-A9F8-882F46F75581}"/>
              </a:ext>
            </a:extLst>
          </p:cNvPr>
          <p:cNvGrpSpPr/>
          <p:nvPr/>
        </p:nvGrpSpPr>
        <p:grpSpPr>
          <a:xfrm>
            <a:off x="6743195" y="1186395"/>
            <a:ext cx="1943605" cy="4784650"/>
            <a:chOff x="7102549" y="1148316"/>
            <a:chExt cx="1943605" cy="4784650"/>
          </a:xfrm>
        </p:grpSpPr>
        <p:pic>
          <p:nvPicPr>
            <p:cNvPr id="9" name="Kuva 8">
              <a:extLst>
                <a:ext uri="{FF2B5EF4-FFF2-40B4-BE49-F238E27FC236}">
                  <a16:creationId xmlns:a16="http://schemas.microsoft.com/office/drawing/2014/main" id="{CA6BAC32-A321-4DD8-9F48-4E64AB10EB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8022" t="25434" r="14241" b="11670"/>
            <a:stretch/>
          </p:blipFill>
          <p:spPr>
            <a:xfrm>
              <a:off x="7205007" y="1796902"/>
              <a:ext cx="1609383" cy="2711302"/>
            </a:xfrm>
            <a:prstGeom prst="rect">
              <a:avLst/>
            </a:prstGeom>
          </p:spPr>
        </p:pic>
        <p:grpSp>
          <p:nvGrpSpPr>
            <p:cNvPr id="26" name="Ryhmä 25">
              <a:extLst>
                <a:ext uri="{FF2B5EF4-FFF2-40B4-BE49-F238E27FC236}">
                  <a16:creationId xmlns:a16="http://schemas.microsoft.com/office/drawing/2014/main" id="{DB40DA8D-6DD2-40FF-B2DA-B3DBAB7EB861}"/>
                </a:ext>
              </a:extLst>
            </p:cNvPr>
            <p:cNvGrpSpPr/>
            <p:nvPr/>
          </p:nvGrpSpPr>
          <p:grpSpPr>
            <a:xfrm>
              <a:off x="7357729" y="1148316"/>
              <a:ext cx="1435395" cy="688747"/>
              <a:chOff x="7357729" y="1148316"/>
              <a:chExt cx="1435395" cy="688747"/>
            </a:xfrm>
          </p:grpSpPr>
          <p:cxnSp>
            <p:nvCxnSpPr>
              <p:cNvPr id="8" name="Suora yhdysviiva 7">
                <a:extLst>
                  <a:ext uri="{FF2B5EF4-FFF2-40B4-BE49-F238E27FC236}">
                    <a16:creationId xmlns:a16="http://schemas.microsoft.com/office/drawing/2014/main" id="{25FEF617-4759-4F63-87F6-955C03C23B97}"/>
                  </a:ext>
                </a:extLst>
              </p:cNvPr>
              <p:cNvCxnSpPr/>
              <p:nvPr/>
            </p:nvCxnSpPr>
            <p:spPr>
              <a:xfrm>
                <a:off x="7357729" y="1658678"/>
                <a:ext cx="1435395"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C6C59589-E6A4-4979-9995-4BFAA2B926F3}"/>
                  </a:ext>
                </a:extLst>
              </p:cNvPr>
              <p:cNvCxnSpPr>
                <a:cxnSpLocks/>
              </p:cNvCxnSpPr>
              <p:nvPr/>
            </p:nvCxnSpPr>
            <p:spPr>
              <a:xfrm flipV="1">
                <a:off x="8576931" y="1167788"/>
                <a:ext cx="0" cy="669275"/>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AD3653E-3607-4E5D-AB4A-0F9F336F5EBB}"/>
                  </a:ext>
                </a:extLst>
              </p:cNvPr>
              <p:cNvCxnSpPr>
                <a:cxnSpLocks/>
              </p:cNvCxnSpPr>
              <p:nvPr/>
            </p:nvCxnSpPr>
            <p:spPr>
              <a:xfrm flipV="1">
                <a:off x="8676168" y="1148316"/>
                <a:ext cx="0" cy="680484"/>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9" name="Tekstiruutu 18">
                <a:extLst>
                  <a:ext uri="{FF2B5EF4-FFF2-40B4-BE49-F238E27FC236}">
                    <a16:creationId xmlns:a16="http://schemas.microsoft.com/office/drawing/2014/main" id="{03D1E988-4202-49E3-A8C3-75E56C4AC3C6}"/>
                  </a:ext>
                </a:extLst>
              </p:cNvPr>
              <p:cNvSpPr txBox="1"/>
              <p:nvPr/>
            </p:nvSpPr>
            <p:spPr>
              <a:xfrm>
                <a:off x="7623544" y="1329069"/>
                <a:ext cx="889987" cy="369332"/>
              </a:xfrm>
              <a:prstGeom prst="rect">
                <a:avLst/>
              </a:prstGeom>
              <a:noFill/>
            </p:spPr>
            <p:txBody>
              <a:bodyPr wrap="none" rtlCol="0">
                <a:spAutoFit/>
              </a:bodyPr>
              <a:lstStyle/>
              <a:p>
                <a:r>
                  <a:rPr lang="fi-FI"/>
                  <a:t>15 mm</a:t>
                </a:r>
              </a:p>
            </p:txBody>
          </p:sp>
          <p:cxnSp>
            <p:nvCxnSpPr>
              <p:cNvPr id="23" name="Suora yhdysviiva 22">
                <a:extLst>
                  <a:ext uri="{FF2B5EF4-FFF2-40B4-BE49-F238E27FC236}">
                    <a16:creationId xmlns:a16="http://schemas.microsoft.com/office/drawing/2014/main" id="{5F56EE84-7E12-4B9B-A66E-21605A4F510D}"/>
                  </a:ext>
                </a:extLst>
              </p:cNvPr>
              <p:cNvCxnSpPr>
                <a:cxnSpLocks/>
              </p:cNvCxnSpPr>
              <p:nvPr/>
            </p:nvCxnSpPr>
            <p:spPr>
              <a:xfrm flipV="1">
                <a:off x="8525519" y="1572657"/>
                <a:ext cx="108951" cy="15791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5" name="Suora yhdysviiva 24">
                <a:extLst>
                  <a:ext uri="{FF2B5EF4-FFF2-40B4-BE49-F238E27FC236}">
                    <a16:creationId xmlns:a16="http://schemas.microsoft.com/office/drawing/2014/main" id="{E8E189FA-405E-4A27-B886-2604C60CAD4E}"/>
                  </a:ext>
                </a:extLst>
              </p:cNvPr>
              <p:cNvCxnSpPr>
                <a:cxnSpLocks/>
              </p:cNvCxnSpPr>
              <p:nvPr/>
            </p:nvCxnSpPr>
            <p:spPr>
              <a:xfrm flipV="1">
                <a:off x="8622835" y="1579083"/>
                <a:ext cx="108951" cy="157910"/>
              </a:xfrm>
              <a:prstGeom prst="line">
                <a:avLst/>
              </a:prstGeom>
              <a:ln w="6350"/>
            </p:spPr>
            <p:style>
              <a:lnRef idx="1">
                <a:schemeClr val="accent1"/>
              </a:lnRef>
              <a:fillRef idx="0">
                <a:schemeClr val="accent1"/>
              </a:fillRef>
              <a:effectRef idx="0">
                <a:schemeClr val="accent1"/>
              </a:effectRef>
              <a:fontRef idx="minor">
                <a:schemeClr val="tx1"/>
              </a:fontRef>
            </p:style>
          </p:cxnSp>
        </p:grpSp>
        <p:sp>
          <p:nvSpPr>
            <p:cNvPr id="27" name="Tekstiruutu 26">
              <a:extLst>
                <a:ext uri="{FF2B5EF4-FFF2-40B4-BE49-F238E27FC236}">
                  <a16:creationId xmlns:a16="http://schemas.microsoft.com/office/drawing/2014/main" id="{66A88AC1-A444-42BB-A406-8EB77D76E80E}"/>
                </a:ext>
              </a:extLst>
            </p:cNvPr>
            <p:cNvSpPr txBox="1"/>
            <p:nvPr/>
          </p:nvSpPr>
          <p:spPr>
            <a:xfrm>
              <a:off x="8131470" y="4482790"/>
              <a:ext cx="312906" cy="369332"/>
            </a:xfrm>
            <a:prstGeom prst="rect">
              <a:avLst/>
            </a:prstGeom>
            <a:noFill/>
          </p:spPr>
          <p:txBody>
            <a:bodyPr wrap="none" rtlCol="0">
              <a:spAutoFit/>
            </a:bodyPr>
            <a:lstStyle/>
            <a:p>
              <a:r>
                <a:rPr lang="fi-FI"/>
                <a:t>1</a:t>
              </a:r>
            </a:p>
          </p:txBody>
        </p:sp>
        <p:grpSp>
          <p:nvGrpSpPr>
            <p:cNvPr id="29" name="Ryhmä 28">
              <a:extLst>
                <a:ext uri="{FF2B5EF4-FFF2-40B4-BE49-F238E27FC236}">
                  <a16:creationId xmlns:a16="http://schemas.microsoft.com/office/drawing/2014/main" id="{B1F78974-5420-4390-A590-55B6CA26924D}"/>
                </a:ext>
              </a:extLst>
            </p:cNvPr>
            <p:cNvGrpSpPr/>
            <p:nvPr/>
          </p:nvGrpSpPr>
          <p:grpSpPr>
            <a:xfrm>
              <a:off x="7102549" y="4753931"/>
              <a:ext cx="1836330" cy="1179035"/>
              <a:chOff x="7102549" y="4753931"/>
              <a:chExt cx="1836330" cy="1179035"/>
            </a:xfrm>
          </p:grpSpPr>
          <p:pic>
            <p:nvPicPr>
              <p:cNvPr id="4" name="Kuva 3">
                <a:extLst>
                  <a:ext uri="{FF2B5EF4-FFF2-40B4-BE49-F238E27FC236}">
                    <a16:creationId xmlns:a16="http://schemas.microsoft.com/office/drawing/2014/main" id="{C810EB83-6BD4-4AEB-93B0-21D1B42CEFD5}"/>
                  </a:ext>
                </a:extLst>
              </p:cNvPr>
              <p:cNvPicPr>
                <a:picLocks noChangeAspect="1"/>
              </p:cNvPicPr>
              <p:nvPr/>
            </p:nvPicPr>
            <p:blipFill rotWithShape="1">
              <a:blip r:embed="rId4"/>
              <a:srcRect l="32644" b="33657"/>
              <a:stretch/>
            </p:blipFill>
            <p:spPr>
              <a:xfrm>
                <a:off x="7102549" y="4753931"/>
                <a:ext cx="1836330" cy="1179035"/>
              </a:xfrm>
              <a:prstGeom prst="rect">
                <a:avLst/>
              </a:prstGeom>
            </p:spPr>
          </p:pic>
          <p:sp>
            <p:nvSpPr>
              <p:cNvPr id="28" name="Tekstiruutu 27">
                <a:extLst>
                  <a:ext uri="{FF2B5EF4-FFF2-40B4-BE49-F238E27FC236}">
                    <a16:creationId xmlns:a16="http://schemas.microsoft.com/office/drawing/2014/main" id="{E0672B54-A7D3-4DD2-BB89-B9EF4AE2A0DD}"/>
                  </a:ext>
                </a:extLst>
              </p:cNvPr>
              <p:cNvSpPr txBox="1"/>
              <p:nvPr/>
            </p:nvSpPr>
            <p:spPr>
              <a:xfrm>
                <a:off x="8038543" y="5339947"/>
                <a:ext cx="312906" cy="369332"/>
              </a:xfrm>
              <a:prstGeom prst="rect">
                <a:avLst/>
              </a:prstGeom>
              <a:noFill/>
            </p:spPr>
            <p:txBody>
              <a:bodyPr wrap="none" rtlCol="0">
                <a:spAutoFit/>
              </a:bodyPr>
              <a:lstStyle/>
              <a:p>
                <a:r>
                  <a:rPr lang="fi-FI"/>
                  <a:t>2</a:t>
                </a:r>
              </a:p>
            </p:txBody>
          </p:sp>
        </p:grpSp>
        <p:sp>
          <p:nvSpPr>
            <p:cNvPr id="16" name="Tekstiruutu 15">
              <a:extLst>
                <a:ext uri="{FF2B5EF4-FFF2-40B4-BE49-F238E27FC236}">
                  <a16:creationId xmlns:a16="http://schemas.microsoft.com/office/drawing/2014/main" id="{600A7B82-F250-490E-BC2A-DA550F28DCA5}"/>
                </a:ext>
              </a:extLst>
            </p:cNvPr>
            <p:cNvSpPr txBox="1"/>
            <p:nvPr/>
          </p:nvSpPr>
          <p:spPr>
            <a:xfrm rot="16200000">
              <a:off x="8273667" y="3701667"/>
              <a:ext cx="1298753" cy="246221"/>
            </a:xfrm>
            <a:prstGeom prst="rect">
              <a:avLst/>
            </a:prstGeom>
            <a:noFill/>
          </p:spPr>
          <p:txBody>
            <a:bodyPr wrap="none" rtlCol="0">
              <a:spAutoFit/>
            </a:bodyPr>
            <a:lstStyle/>
            <a:p>
              <a:r>
                <a:rPr lang="fi-FI" sz="1000">
                  <a:solidFill>
                    <a:schemeClr val="tx2">
                      <a:lumMod val="50000"/>
                      <a:lumOff val="50000"/>
                    </a:schemeClr>
                  </a:solidFill>
                </a:rPr>
                <a:t>Kuvat Heidi Sumkin</a:t>
              </a:r>
            </a:p>
          </p:txBody>
        </p:sp>
      </p:grpSp>
    </p:spTree>
    <p:extLst>
      <p:ext uri="{BB962C8B-B14F-4D97-AF65-F5344CB8AC3E}">
        <p14:creationId xmlns:p14="http://schemas.microsoft.com/office/powerpoint/2010/main" val="25238291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2.4|3.3|3.6|2.9|2"/>
</p:tagLst>
</file>

<file path=ppt/tags/tag2.xml><?xml version="1.0" encoding="utf-8"?>
<p:tagLst xmlns:a="http://schemas.openxmlformats.org/drawingml/2006/main" xmlns:r="http://schemas.openxmlformats.org/officeDocument/2006/relationships" xmlns:p="http://schemas.openxmlformats.org/presentationml/2006/main">
  <p:tag name="TIMING" val="|1.3|1.8|3.4|2.3|2.3|2"/>
</p:tagLst>
</file>

<file path=ppt/tags/tag3.xml><?xml version="1.0" encoding="utf-8"?>
<p:tagLst xmlns:a="http://schemas.openxmlformats.org/drawingml/2006/main" xmlns:r="http://schemas.openxmlformats.org/officeDocument/2006/relationships" xmlns:p="http://schemas.openxmlformats.org/presentationml/2006/main">
  <p:tag name="TIMING" val="|1.2|1.7|7"/>
</p:tagLst>
</file>

<file path=ppt/theme/theme1.xml><?xml version="1.0" encoding="utf-8"?>
<a:theme xmlns:a="http://schemas.openxmlformats.org/drawingml/2006/main" name="BUS uusi">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 uusi" id="{07244290-F22E-45E3-AC21-6542985949D3}" vid="{EC5A4FD3-54A9-4608-A9BE-88C8A616564F}"/>
    </a:ext>
  </a:extLst>
</a:theme>
</file>

<file path=ppt/theme/theme2.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D8ECC4BEAC21274F80D43AF41DC92AA2" ma:contentTypeVersion="2" ma:contentTypeDescription="Luo uusi asiakirja." ma:contentTypeScope="" ma:versionID="d78e1ef123d66e5bc10470bae271b9ae">
  <xsd:schema xmlns:xsd="http://www.w3.org/2001/XMLSchema" xmlns:xs="http://www.w3.org/2001/XMLSchema" xmlns:p="http://schemas.microsoft.com/office/2006/metadata/properties" xmlns:ns2="5fa25e2b-a083-4cd4-a4ac-5e0631cb8adb" targetNamespace="http://schemas.microsoft.com/office/2006/metadata/properties" ma:root="true" ma:fieldsID="16b4d6d71118881d18041781397cb2ba" ns2:_="">
    <xsd:import namespace="5fa25e2b-a083-4cd4-a4ac-5e0631cb8ad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25e2b-a083-4cd4-a4ac-5e0631cb8a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F11F5-40C6-47BB-A58E-468865CFB8A6}">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5fa25e2b-a083-4cd4-a4ac-5e0631cb8adb"/>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9CC7B8E-438E-4D1C-A094-CE424315FB98}">
  <ds:schemaRefs>
    <ds:schemaRef ds:uri="http://schemas.microsoft.com/sharepoint/v3/contenttype/forms"/>
  </ds:schemaRefs>
</ds:datastoreItem>
</file>

<file path=customXml/itemProps3.xml><?xml version="1.0" encoding="utf-8"?>
<ds:datastoreItem xmlns:ds="http://schemas.openxmlformats.org/officeDocument/2006/customXml" ds:itemID="{7E0A1036-C596-4567-8757-29D66EE4A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a25e2b-a083-4cd4-a4ac-5e0631cb8a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 uusi</Template>
  <TotalTime>38</TotalTime>
  <Words>4036</Words>
  <Application>Microsoft Office PowerPoint</Application>
  <PresentationFormat>On-screen Show (4:3)</PresentationFormat>
  <Paragraphs>453</Paragraphs>
  <Slides>55</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55</vt:i4>
      </vt:variant>
    </vt:vector>
  </HeadingPairs>
  <TitlesOfParts>
    <vt:vector size="60" baseType="lpstr">
      <vt:lpstr>Arial</vt:lpstr>
      <vt:lpstr>Arial,Sans-Serif</vt:lpstr>
      <vt:lpstr>Calibri</vt:lpstr>
      <vt:lpstr>BUS uusi</vt:lpstr>
      <vt:lpstr>BUS_4-3</vt:lpstr>
      <vt:lpstr> Eristys- ja tiivistystyöt</vt:lpstr>
      <vt:lpstr>Sisältö</vt:lpstr>
      <vt:lpstr>Miksi tiivistä?  </vt:lpstr>
      <vt:lpstr>Lämmöneristystyöt</vt:lpstr>
      <vt:lpstr>Julkisivujen lämmöneristystyöt</vt:lpstr>
      <vt:lpstr>Julkisivujen lämmöneristys- työt mineraalivillalla</vt:lpstr>
      <vt:lpstr>Mineraalivillan asentaminen rankaväliin</vt:lpstr>
      <vt:lpstr>PowerPoint Presentation</vt:lpstr>
      <vt:lpstr>Muovieristeiden asennus rankaväliin  </vt:lpstr>
      <vt:lpstr>Yläpohjien lämmöneristystyöt</vt:lpstr>
      <vt:lpstr>Yläpohjien lämmöneristystyöt</vt:lpstr>
      <vt:lpstr>Yläpohjien lämmöneristystyöt</vt:lpstr>
      <vt:lpstr>Tasakattojen lämmöneristystyöt</vt:lpstr>
      <vt:lpstr>Tehtävä: Rakennuksen vaipan lämmöneristystyöt</vt:lpstr>
      <vt:lpstr>Elementtien asennustyöt</vt:lpstr>
      <vt:lpstr>Betonielementtien asentaminen ja tiiveys</vt:lpstr>
      <vt:lpstr>Sandwich elementtien asentaminen</vt:lpstr>
      <vt:lpstr>Puuelementtien  asentaminen </vt:lpstr>
      <vt:lpstr>PowerPoint Presentation</vt:lpstr>
      <vt:lpstr>PowerPoint Presentation</vt:lpstr>
      <vt:lpstr>Ilman- ja kosteudeneristys</vt:lpstr>
      <vt:lpstr>PowerPoint Presentation</vt:lpstr>
      <vt:lpstr>Älykäs ilmansulku</vt:lpstr>
      <vt:lpstr>Tuulensuojat</vt:lpstr>
      <vt:lpstr>Valitse oikea teippi oikeaan paikkaan</vt:lpstr>
      <vt:lpstr>Valitse oikea massa oikeaan paikkaan</vt:lpstr>
      <vt:lpstr>Teippien ja massojen valintaperusteita</vt:lpstr>
      <vt:lpstr>Lattiamateriaalit, tasoitteet ja liimat</vt:lpstr>
      <vt:lpstr>Mikä voi mennä vikaan?</vt:lpstr>
      <vt:lpstr>Pohdinta: Mitkä on eristepaksuuden kasvun keskeisimmät vaikutukset laatuun?</vt:lpstr>
      <vt:lpstr>Läpiviennit</vt:lpstr>
      <vt:lpstr>Läpiviennit</vt:lpstr>
      <vt:lpstr>Läpimenojen ja kaulusten  asentaminen </vt:lpstr>
      <vt:lpstr>Putkiläpivienti muovilämmöneristeellä </vt:lpstr>
      <vt:lpstr>Läpivientiputken tiivistäminen hirsirakennusten yläpohjassa </vt:lpstr>
      <vt:lpstr>Paikalla muurattavan savuhormin läpivienti puuyläpohjasta</vt:lpstr>
      <vt:lpstr>Tehdasvalmistetun teräshormin  läpivienti puuyläpohjasta</vt:lpstr>
      <vt:lpstr>Hormiläpimenojen paloturvallisuus</vt:lpstr>
      <vt:lpstr>Paikalla muurattavan savuhormin läpi-viennin korjaus hirsitalon yläpohjasta</vt:lpstr>
      <vt:lpstr>Vesikaton läpiviennit</vt:lpstr>
      <vt:lpstr>Sähköasennukset ja –läpiviennit 1</vt:lpstr>
      <vt:lpstr>PowerPoint Presentation</vt:lpstr>
      <vt:lpstr>Eristeiden valinta ja ominaisuudet</vt:lpstr>
      <vt:lpstr>Lämmöneristeet</vt:lpstr>
      <vt:lpstr>PowerPoint Presentation</vt:lpstr>
      <vt:lpstr>Rakennusmateriaalien lämmönjohtavuuksia [W/mK] </vt:lpstr>
      <vt:lpstr>Ilman- ja höyrynsulut</vt:lpstr>
      <vt:lpstr>Höyrynsulkujen vesihöyrynvastuksia  [m2xsxPa/kg]x109</vt:lpstr>
      <vt:lpstr>Rakennusmateriaalien vesihöyrynvastuksia  [m2xsxPa/kg]x109</vt:lpstr>
      <vt:lpstr>Ilmansulkujen vesihöyrynvastuksia [m2xsxPa/kg]x109</vt:lpstr>
      <vt:lpstr>Palo- ja äänieristys</vt:lpstr>
      <vt:lpstr>Palo-osastointi ja -eristys</vt:lpstr>
      <vt:lpstr>Äänieristys</vt:lpstr>
      <vt:lpstr>Muista!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Eristys ja tiivistystyöt</dc:title>
  <dc:creator>olli.terio(at)gmail.com</dc:creator>
  <cp:lastModifiedBy>Saara Elväs</cp:lastModifiedBy>
  <cp:revision>6</cp:revision>
  <dcterms:created xsi:type="dcterms:W3CDTF">2019-12-31T09:29:07Z</dcterms:created>
  <dcterms:modified xsi:type="dcterms:W3CDTF">2020-10-28T14:43:15Z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0x010100D8ECC4BEAC21274F80D43AF41DC92AA2</vt:lpwstr>
  </property>
</Properties>
</file>