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Lst>
  <p:notesMasterIdLst>
    <p:notesMasterId r:id="rId45"/>
  </p:notesMasterIdLst>
  <p:sldIdLst>
    <p:sldId id="256" r:id="rId5"/>
    <p:sldId id="30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1" r:id="rId25"/>
    <p:sldId id="288" r:id="rId26"/>
    <p:sldId id="289" r:id="rId27"/>
    <p:sldId id="290" r:id="rId28"/>
    <p:sldId id="291" r:id="rId29"/>
    <p:sldId id="292" r:id="rId30"/>
    <p:sldId id="293" r:id="rId31"/>
    <p:sldId id="294" r:id="rId32"/>
    <p:sldId id="295" r:id="rId33"/>
    <p:sldId id="257" r:id="rId34"/>
    <p:sldId id="296" r:id="rId35"/>
    <p:sldId id="297" r:id="rId36"/>
    <p:sldId id="298" r:id="rId37"/>
    <p:sldId id="299" r:id="rId38"/>
    <p:sldId id="300" r:id="rId39"/>
    <p:sldId id="301" r:id="rId40"/>
    <p:sldId id="302" r:id="rId41"/>
    <p:sldId id="303" r:id="rId42"/>
    <p:sldId id="304" r:id="rId43"/>
    <p:sldId id="305" r:id="rId44"/>
  </p:sldIdLst>
  <p:sldSz cx="9144000" cy="6858000" type="screen4x3"/>
  <p:notesSz cx="9929813" cy="67992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orient="horz" pos="300">
          <p15:clr>
            <a:srgbClr val="A4A3A4"/>
          </p15:clr>
        </p15:guide>
        <p15:guide id="3" orient="horz" pos="3657">
          <p15:clr>
            <a:srgbClr val="A4A3A4"/>
          </p15:clr>
        </p15:guide>
        <p15:guide id="4" orient="horz" pos="4110">
          <p15:clr>
            <a:srgbClr val="A4A3A4"/>
          </p15:clr>
        </p15:guide>
        <p15:guide id="5" orient="horz" pos="1117">
          <p15:clr>
            <a:srgbClr val="A4A3A4"/>
          </p15:clr>
        </p15:guide>
        <p15:guide id="6" orient="horz" pos="4020">
          <p15:clr>
            <a:srgbClr val="A4A3A4"/>
          </p15:clr>
        </p15:guide>
        <p15:guide id="7" orient="horz" pos="1457" userDrawn="1">
          <p15:clr>
            <a:srgbClr val="A4A3A4"/>
          </p15:clr>
        </p15:guide>
        <p15:guide id="8" pos="2880">
          <p15:clr>
            <a:srgbClr val="A4A3A4"/>
          </p15:clr>
        </p15:guide>
        <p15:guide id="9" pos="295">
          <p15:clr>
            <a:srgbClr val="A4A3A4"/>
          </p15:clr>
        </p15:guide>
        <p15:guide id="10" pos="5465">
          <p15:clr>
            <a:srgbClr val="A4A3A4"/>
          </p15:clr>
        </p15:guide>
      </p15:sldGuideLst>
    </p:ext>
    <p:ext uri="{2D200454-40CA-4A62-9FC3-DE9A4176ACB9}">
      <p15:notesGuideLst xmlns:p15="http://schemas.microsoft.com/office/powerpoint/2012/main">
        <p15:guide id="1" orient="horz" pos="2142">
          <p15:clr>
            <a:srgbClr val="A4A3A4"/>
          </p15:clr>
        </p15:guide>
        <p15:guide id="2" pos="31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4C6096-F2E6-42BC-9BF9-9D54B0C83E25}" v="26" dt="2019-12-29T08:48:44.240"/>
    <p1510:client id="{D5B199DB-FD5D-4FD9-859D-28ED8CC299CF}" v="42" dt="2019-12-31T09:55:05.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248" y="60"/>
      </p:cViewPr>
      <p:guideLst>
        <p:guide orient="horz" pos="2205"/>
        <p:guide orient="horz" pos="300"/>
        <p:guide orient="horz" pos="3657"/>
        <p:guide orient="horz" pos="4110"/>
        <p:guide orient="horz" pos="1117"/>
        <p:guide orient="horz" pos="4020"/>
        <p:guide orient="horz" pos="1457"/>
        <p:guide pos="2880"/>
        <p:guide pos="295"/>
        <p:guide pos="5465"/>
      </p:guideLst>
    </p:cSldViewPr>
  </p:slideViewPr>
  <p:notesTextViewPr>
    <p:cViewPr>
      <p:scale>
        <a:sx n="1" d="1"/>
        <a:sy n="1" d="1"/>
      </p:scale>
      <p:origin x="0" y="0"/>
    </p:cViewPr>
  </p:notesTextViewPr>
  <p:notesViewPr>
    <p:cSldViewPr snapToGrid="0">
      <p:cViewPr>
        <p:scale>
          <a:sx n="1" d="2"/>
          <a:sy n="1" d="2"/>
        </p:scale>
        <p:origin x="0" y="0"/>
      </p:cViewPr>
      <p:guideLst>
        <p:guide orient="horz" pos="2142"/>
        <p:guide pos="31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713" cy="341313"/>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5624513" y="0"/>
            <a:ext cx="4303712" cy="341313"/>
          </a:xfrm>
          <a:prstGeom prst="rect">
            <a:avLst/>
          </a:prstGeom>
        </p:spPr>
        <p:txBody>
          <a:bodyPr vert="horz" lIns="91440" tIns="45720" rIns="91440" bIns="45720" rtlCol="0"/>
          <a:lstStyle>
            <a:lvl1pPr algn="r">
              <a:defRPr sz="1200"/>
            </a:lvl1pPr>
          </a:lstStyle>
          <a:p>
            <a:fld id="{31428ABF-5283-4AC0-BF28-938D600C25BB}" type="datetimeFigureOut">
              <a:rPr lang="fi-FI" smtClean="0"/>
              <a:t>8.3.2020</a:t>
            </a:fld>
            <a:endParaRPr lang="fi-FI"/>
          </a:p>
        </p:txBody>
      </p:sp>
      <p:sp>
        <p:nvSpPr>
          <p:cNvPr id="4" name="Slide Image Placeholder 3"/>
          <p:cNvSpPr>
            <a:spLocks noGrp="1" noRot="1" noChangeAspect="1"/>
          </p:cNvSpPr>
          <p:nvPr>
            <p:ph type="sldImg" idx="2"/>
          </p:nvPr>
        </p:nvSpPr>
        <p:spPr>
          <a:xfrm>
            <a:off x="3435350" y="849313"/>
            <a:ext cx="3060700" cy="2295525"/>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993775" y="3271838"/>
            <a:ext cx="7943850" cy="26781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6457950"/>
            <a:ext cx="4303713" cy="341313"/>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5624513" y="6457950"/>
            <a:ext cx="4303712" cy="341313"/>
          </a:xfrm>
          <a:prstGeom prst="rect">
            <a:avLst/>
          </a:prstGeom>
        </p:spPr>
        <p:txBody>
          <a:bodyPr vert="horz" lIns="91440" tIns="45720" rIns="91440" bIns="45720" rtlCol="0" anchor="b"/>
          <a:lstStyle>
            <a:lvl1pPr algn="r">
              <a:defRPr sz="1200"/>
            </a:lvl1pPr>
          </a:lstStyle>
          <a:p>
            <a:fld id="{56506C50-6DFB-4115-85AA-4F59B424512F}" type="slidenum">
              <a:rPr lang="fi-FI" smtClean="0"/>
              <a:t>‹#›</a:t>
            </a:fld>
            <a:endParaRPr lang="fi-FI"/>
          </a:p>
        </p:txBody>
      </p:sp>
    </p:spTree>
    <p:extLst>
      <p:ext uri="{BB962C8B-B14F-4D97-AF65-F5344CB8AC3E}">
        <p14:creationId xmlns:p14="http://schemas.microsoft.com/office/powerpoint/2010/main" val="1471539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fi.wikipedia.org/wiki/P%C3%A4%C3%A4ns%C3%A4rk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a:t>
            </a:fld>
            <a:endParaRPr lang="fi-FI"/>
          </a:p>
        </p:txBody>
      </p:sp>
    </p:spTree>
    <p:extLst>
      <p:ext uri="{BB962C8B-B14F-4D97-AF65-F5344CB8AC3E}">
        <p14:creationId xmlns:p14="http://schemas.microsoft.com/office/powerpoint/2010/main" val="12039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err="1"/>
              <a:t>Hetkellinen</a:t>
            </a:r>
            <a:r>
              <a:rPr lang="en-GB"/>
              <a:t> </a:t>
            </a:r>
            <a:r>
              <a:rPr lang="en-GB" err="1"/>
              <a:t>hyötysuhde</a:t>
            </a:r>
            <a:r>
              <a:rPr lang="en-GB" baseline="0"/>
              <a:t> </a:t>
            </a:r>
            <a:r>
              <a:rPr lang="en-GB" baseline="0" err="1"/>
              <a:t>uusissa</a:t>
            </a:r>
            <a:r>
              <a:rPr lang="en-GB" baseline="0"/>
              <a:t> </a:t>
            </a:r>
            <a:r>
              <a:rPr lang="en-GB" baseline="0" err="1"/>
              <a:t>lämmönvaihtimissa</a:t>
            </a:r>
            <a:r>
              <a:rPr lang="en-GB" baseline="0"/>
              <a:t> on </a:t>
            </a:r>
            <a:r>
              <a:rPr lang="en-GB" baseline="0" err="1"/>
              <a:t>yleensä</a:t>
            </a:r>
            <a:r>
              <a:rPr lang="en-GB" baseline="0"/>
              <a:t> </a:t>
            </a:r>
            <a:r>
              <a:rPr lang="en-GB" baseline="0" err="1"/>
              <a:t>noin</a:t>
            </a:r>
            <a:r>
              <a:rPr lang="en-GB" baseline="0"/>
              <a:t> 80 %. </a:t>
            </a:r>
            <a:r>
              <a:rPr lang="en-GB" baseline="0" err="1"/>
              <a:t>Kuitenkin</a:t>
            </a:r>
            <a:r>
              <a:rPr lang="en-GB" baseline="0"/>
              <a:t> </a:t>
            </a:r>
            <a:r>
              <a:rPr lang="en-GB" baseline="0" err="1"/>
              <a:t>muun</a:t>
            </a:r>
            <a:r>
              <a:rPr lang="en-GB" baseline="0"/>
              <a:t> </a:t>
            </a:r>
            <a:r>
              <a:rPr lang="en-GB" baseline="0" err="1"/>
              <a:t>muassa</a:t>
            </a:r>
            <a:r>
              <a:rPr lang="en-GB" baseline="0"/>
              <a:t> </a:t>
            </a:r>
            <a:r>
              <a:rPr lang="en-GB" baseline="0" err="1"/>
              <a:t>talvella</a:t>
            </a:r>
            <a:r>
              <a:rPr lang="en-GB" baseline="0"/>
              <a:t> </a:t>
            </a:r>
            <a:r>
              <a:rPr lang="en-GB" baseline="0" err="1"/>
              <a:t>kennon</a:t>
            </a:r>
            <a:r>
              <a:rPr lang="en-GB" baseline="0"/>
              <a:t>  </a:t>
            </a:r>
            <a:r>
              <a:rPr lang="en-GB" baseline="0" err="1"/>
              <a:t>sulatusjaksot</a:t>
            </a:r>
            <a:r>
              <a:rPr lang="en-GB" baseline="0"/>
              <a:t> </a:t>
            </a:r>
            <a:r>
              <a:rPr lang="en-GB" baseline="0" err="1"/>
              <a:t>heikentävät</a:t>
            </a:r>
            <a:r>
              <a:rPr lang="en-GB" baseline="0"/>
              <a:t> </a:t>
            </a:r>
            <a:r>
              <a:rPr lang="en-GB" baseline="0" err="1"/>
              <a:t>vuosihyötysuhdetta</a:t>
            </a:r>
            <a:r>
              <a:rPr lang="en-GB" baseline="0"/>
              <a:t>.</a:t>
            </a:r>
            <a:endParaRPr lang="en-GB"/>
          </a:p>
        </p:txBody>
      </p:sp>
      <p:sp>
        <p:nvSpPr>
          <p:cNvPr id="4" name="Dian numeron paikkamerkki 3"/>
          <p:cNvSpPr>
            <a:spLocks noGrp="1"/>
          </p:cNvSpPr>
          <p:nvPr>
            <p:ph type="sldNum" sz="quarter" idx="10"/>
          </p:nvPr>
        </p:nvSpPr>
        <p:spPr/>
        <p:txBody>
          <a:bodyPr/>
          <a:lstStyle/>
          <a:p>
            <a:fld id="{364B4A2A-B6C3-4423-87B3-B387B0B19062}" type="slidenum">
              <a:rPr lang="fi-FI" smtClean="0"/>
              <a:pPr/>
              <a:t>12</a:t>
            </a:fld>
            <a:endParaRPr lang="fi-FI"/>
          </a:p>
        </p:txBody>
      </p:sp>
    </p:spTree>
    <p:extLst>
      <p:ext uri="{BB962C8B-B14F-4D97-AF65-F5344CB8AC3E}">
        <p14:creationId xmlns:p14="http://schemas.microsoft.com/office/powerpoint/2010/main" val="4164352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13</a:t>
            </a:fld>
            <a:endParaRPr lang="fi-FI"/>
          </a:p>
        </p:txBody>
      </p:sp>
    </p:spTree>
    <p:extLst>
      <p:ext uri="{BB962C8B-B14F-4D97-AF65-F5344CB8AC3E}">
        <p14:creationId xmlns:p14="http://schemas.microsoft.com/office/powerpoint/2010/main" val="50673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Julkisivussa</a:t>
            </a:r>
            <a:r>
              <a:rPr lang="fi-FI" baseline="0"/>
              <a:t> ikkunoiden päällä on aurinkopaneeleita. Pilvisenä päivänä energian tuotto oli 386 W </a:t>
            </a:r>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14</a:t>
            </a:fld>
            <a:endParaRPr lang="fi-FI"/>
          </a:p>
        </p:txBody>
      </p:sp>
    </p:spTree>
    <p:extLst>
      <p:ext uri="{BB962C8B-B14F-4D97-AF65-F5344CB8AC3E}">
        <p14:creationId xmlns:p14="http://schemas.microsoft.com/office/powerpoint/2010/main" val="117048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r>
              <a:rPr lang="fi-FI"/>
              <a:t>Vuosittain ilmalämpöpumppuja asennetaan noin 50000 kappaletta.</a:t>
            </a:r>
          </a:p>
          <a:p>
            <a:pPr marL="0" indent="0">
              <a:buFont typeface="Arial" panose="020B0604020202020204" pitchFamily="34" charset="0"/>
              <a:buNone/>
            </a:pPr>
            <a:r>
              <a:rPr lang="fi-FI"/>
              <a:t>Maalämpöpumppuja</a:t>
            </a:r>
            <a:r>
              <a:rPr lang="fi-FI" baseline="0"/>
              <a:t> </a:t>
            </a:r>
            <a:r>
              <a:rPr lang="fi-FI"/>
              <a:t>asennetaan vuosittain noin 8000-10000 kappaletta.</a:t>
            </a:r>
          </a:p>
          <a:p>
            <a:pPr marL="285750" indent="-285750">
              <a:buFont typeface="Arial" panose="020B0604020202020204" pitchFamily="34" charset="0"/>
              <a:buChar char="•"/>
            </a:pPr>
            <a:endParaRPr lang="fi-FI"/>
          </a:p>
          <a:p>
            <a:r>
              <a:rPr lang="fi-FI" baseline="0"/>
              <a:t>http://www.stat.fi/tietotrendit/artikkelit/2018/uusiutuva-energia-valtaa-alaa-pientalojen-lammityksessa/ </a:t>
            </a:r>
          </a:p>
          <a:p>
            <a:r>
              <a:rPr lang="fi-FI" baseline="0"/>
              <a:t>https://www.sulpu.fi/documents/184029/0/La%CC%88mpo%CC%88pumpputilasto%202018%2C%20%20kuvaajat%20FI%2C%20f.pdf </a:t>
            </a:r>
          </a:p>
          <a:p>
            <a:pPr marL="285750" indent="-285750">
              <a:buFont typeface="Arial" panose="020B0604020202020204" pitchFamily="34" charset="0"/>
              <a:buChar char="•"/>
            </a:pPr>
            <a:endParaRPr lang="fi-FI"/>
          </a:p>
          <a:p>
            <a:endParaRPr lang="fi-FI" baseline="0"/>
          </a:p>
        </p:txBody>
      </p:sp>
      <p:sp>
        <p:nvSpPr>
          <p:cNvPr id="4" name="Dian numeron paikkamerkki 3"/>
          <p:cNvSpPr>
            <a:spLocks noGrp="1"/>
          </p:cNvSpPr>
          <p:nvPr>
            <p:ph type="sldNum" sz="quarter" idx="10"/>
          </p:nvPr>
        </p:nvSpPr>
        <p:spPr/>
        <p:txBody>
          <a:bodyPr/>
          <a:lstStyle/>
          <a:p>
            <a:fld id="{364B4A2A-B6C3-4423-87B3-B387B0B19062}" type="slidenum">
              <a:rPr lang="fi-FI" smtClean="0"/>
              <a:pPr/>
              <a:t>15</a:t>
            </a:fld>
            <a:endParaRPr lang="fi-FI"/>
          </a:p>
        </p:txBody>
      </p:sp>
    </p:spTree>
    <p:extLst>
      <p:ext uri="{BB962C8B-B14F-4D97-AF65-F5344CB8AC3E}">
        <p14:creationId xmlns:p14="http://schemas.microsoft.com/office/powerpoint/2010/main" val="553580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GB"/>
              <a:t>http://www.energimyndigheten.se/tester/jamforelsesida/?productTypeVersionId=334&amp;comparisonProducts=1391,1392,1281,1280,1279,1278,1277,1276,1272,1337,1273,1274,1275,1271,1270,1268,1269,1267,1266 </a:t>
            </a:r>
          </a:p>
          <a:p>
            <a:endParaRPr lang="en-GB"/>
          </a:p>
          <a:p>
            <a:endParaRPr lang="en-GB"/>
          </a:p>
        </p:txBody>
      </p:sp>
      <p:sp>
        <p:nvSpPr>
          <p:cNvPr id="4" name="Dian numeron paikkamerkki 3"/>
          <p:cNvSpPr>
            <a:spLocks noGrp="1"/>
          </p:cNvSpPr>
          <p:nvPr>
            <p:ph type="sldNum" sz="quarter" idx="10"/>
          </p:nvPr>
        </p:nvSpPr>
        <p:spPr/>
        <p:txBody>
          <a:bodyPr/>
          <a:lstStyle/>
          <a:p>
            <a:fld id="{364B4A2A-B6C3-4423-87B3-B387B0B19062}" type="slidenum">
              <a:rPr lang="fi-FI" smtClean="0"/>
              <a:pPr/>
              <a:t>16</a:t>
            </a:fld>
            <a:endParaRPr lang="fi-FI"/>
          </a:p>
        </p:txBody>
      </p:sp>
    </p:spTree>
    <p:extLst>
      <p:ext uri="{BB962C8B-B14F-4D97-AF65-F5344CB8AC3E}">
        <p14:creationId xmlns:p14="http://schemas.microsoft.com/office/powerpoint/2010/main" val="2987966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Patterilämmitystalossa maalämmön  ohjaus</a:t>
            </a:r>
            <a:r>
              <a:rPr lang="fi-FI" baseline="0"/>
              <a:t> kannattaa hoitaa ulkoilman lämpötilan seurannalla ja menoveden lämpötilaa säästämällä. Patteritermostaatit asetetaan tällöin maksimiasentoon. Tällä ohjauksella patteriverkoston veden lämpötila saadaan pidettyä mahdollisimman alhaalla. Kiertovesipumppu kannattaa uusia maalämmön asentamisen yhteydessä. Pumppu kannattaa ylimitoittaa, jotta varmasti saadaan riittävä vedenkierto järjestelmään. Hintaero tehokkaampaan pumppuun on vähäinen.</a:t>
            </a:r>
          </a:p>
          <a:p>
            <a:endParaRPr lang="fi-FI" baseline="0"/>
          </a:p>
          <a:p>
            <a:r>
              <a:rPr lang="fi-FI" b="1"/>
              <a:t>Lämpökertoimet (COP, SCOP)</a:t>
            </a:r>
          </a:p>
          <a:p>
            <a:r>
              <a:rPr lang="fi-FI"/>
              <a:t>Ilmalämpöpumpun hyötysuhde (</a:t>
            </a:r>
            <a:r>
              <a:rPr lang="fi-FI" b="1"/>
              <a:t>COP = </a:t>
            </a:r>
            <a:r>
              <a:rPr lang="fi-FI" b="1" err="1"/>
              <a:t>Coefficient</a:t>
            </a:r>
            <a:r>
              <a:rPr lang="fi-FI" b="1"/>
              <a:t> Of Performance</a:t>
            </a:r>
            <a:r>
              <a:rPr lang="fi-FI"/>
              <a:t>) kertoo kuinka tehokkaasti kulutettu sähköenergia saadaan muutettua lämpöenergiaksi. </a:t>
            </a:r>
            <a:r>
              <a:rPr lang="fi-FI" u="sng"/>
              <a:t>Tämä COP-arvo mitataan aina +7 asteen lämpötilassa.</a:t>
            </a:r>
            <a:r>
              <a:rPr lang="fi-FI"/>
              <a:t> Tämän luvun perusteella yksistään ei voida päätellä kuinka hyvin laite todellisuudessa toimii talvella pakkasessa.</a:t>
            </a:r>
            <a:br>
              <a:rPr lang="fi-FI"/>
            </a:br>
            <a:br>
              <a:rPr lang="fi-FI"/>
            </a:br>
            <a:r>
              <a:rPr lang="fi-FI"/>
              <a:t>Esim. Merkintä COP 3 tarkoittaa, että 1kW ottoteholla saadaan tuotettua 3 kW lämpötehoa.</a:t>
            </a:r>
          </a:p>
          <a:p>
            <a:r>
              <a:rPr lang="fi-FI"/>
              <a:t>Nykypäivän ilmalämpöpumpuissa COP kertoimet ovat luokkaa 4,5-5,5.</a:t>
            </a:r>
          </a:p>
          <a:p>
            <a:r>
              <a:rPr lang="fi-FI" b="1"/>
              <a:t>SCOP (</a:t>
            </a:r>
            <a:r>
              <a:rPr lang="fi-FI" b="1" err="1"/>
              <a:t>Seasonal</a:t>
            </a:r>
            <a:r>
              <a:rPr lang="fi-FI" b="1"/>
              <a:t> </a:t>
            </a:r>
            <a:r>
              <a:rPr lang="fi-FI" b="1" err="1"/>
              <a:t>Coefficient</a:t>
            </a:r>
            <a:r>
              <a:rPr lang="fi-FI" b="1"/>
              <a:t> of Performance) </a:t>
            </a:r>
            <a:r>
              <a:rPr lang="fi-FI"/>
              <a:t>joka on </a:t>
            </a:r>
            <a:r>
              <a:rPr lang="fi-FI" u="sng"/>
              <a:t>lämmityskauden lämpökerroin.</a:t>
            </a:r>
            <a:r>
              <a:rPr lang="fi-FI"/>
              <a:t> SCOP laskentaan erikseen kullekin määrätylle lämmityskaudelle (neljä eri ulkolämpötilaa), koska sovellettavat lämpötilavälit, perusmitoituslämpötilat ja mitoituskuormat ovat lämmityskausikohtaisia. Eurooppa on lisäksi jaettu kolmeen eri ilmastovyöhykkeeseen, Etelä-Euroopan lämpimän alueen laskenta perustuu Ateenan, </a:t>
            </a:r>
            <a:r>
              <a:rPr lang="fi-FI" err="1"/>
              <a:t>Keski</a:t>
            </a:r>
            <a:r>
              <a:rPr lang="fi-FI"/>
              <a:t>-Euroopan alueen Strasbourgin ja </a:t>
            </a:r>
            <a:r>
              <a:rPr lang="fi-FI" err="1"/>
              <a:t>Pohjois-Euroopoan</a:t>
            </a:r>
            <a:r>
              <a:rPr lang="fi-FI"/>
              <a:t> kylmän alueen laskenta Helsingin ilmasto-olosuhteisiin.</a:t>
            </a:r>
          </a:p>
          <a:p>
            <a:r>
              <a:rPr lang="fi-FI"/>
              <a:t>Uudessa energiamerkinnässä näytetään laitteen energialuokitus erikseen jokaiselle ilmastoalueelle. Samalla </a:t>
            </a:r>
            <a:r>
              <a:rPr lang="fi-FI" err="1"/>
              <a:t>ilmalämpöpumpullla</a:t>
            </a:r>
            <a:r>
              <a:rPr lang="fi-FI"/>
              <a:t> voi olla kolme erilaista energialuokitusta, riippuen mihin ilmastovyöhykkeeseen laite asennetaan.</a:t>
            </a:r>
          </a:p>
          <a:p>
            <a:r>
              <a:rPr lang="fi-FI"/>
              <a:t>SCOP arvot ilmalämpöpumpuilla</a:t>
            </a:r>
            <a:r>
              <a:rPr lang="fi-FI" baseline="0"/>
              <a:t> </a:t>
            </a:r>
            <a:r>
              <a:rPr lang="fi-FI"/>
              <a:t>ovat karkeasti 3,5 - 5 kertoimissa. </a:t>
            </a:r>
          </a:p>
        </p:txBody>
      </p:sp>
      <p:sp>
        <p:nvSpPr>
          <p:cNvPr id="4" name="Slide Number Placeholder 3"/>
          <p:cNvSpPr>
            <a:spLocks noGrp="1"/>
          </p:cNvSpPr>
          <p:nvPr>
            <p:ph type="sldNum" sz="quarter" idx="10"/>
          </p:nvPr>
        </p:nvSpPr>
        <p:spPr/>
        <p:txBody>
          <a:bodyPr/>
          <a:lstStyle/>
          <a:p>
            <a:fld id="{364B4A2A-B6C3-4423-87B3-B387B0B19062}" type="slidenum">
              <a:rPr lang="fi-FI" smtClean="0"/>
              <a:pPr/>
              <a:t>17</a:t>
            </a:fld>
            <a:endParaRPr lang="fi-FI"/>
          </a:p>
        </p:txBody>
      </p:sp>
    </p:spTree>
    <p:extLst>
      <p:ext uri="{BB962C8B-B14F-4D97-AF65-F5344CB8AC3E}">
        <p14:creationId xmlns:p14="http://schemas.microsoft.com/office/powerpoint/2010/main" val="3025755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r>
              <a:rPr lang="fi-FI"/>
              <a:t>Ilmalämpölaitteen sijoittamisessa huomioitava: </a:t>
            </a:r>
          </a:p>
          <a:p>
            <a:pPr lvl="1"/>
            <a:r>
              <a:rPr lang="fi-FI"/>
              <a:t>Monikerroksisissa rakennuksissa on huomioitava  lämmityksen ja viilennyksen erilainen suuntaus. Lämmin ilma nousee ylös ja viileä ilma valuu alas. Lämmityksen näkökulma on määräävämpi.</a:t>
            </a:r>
          </a:p>
          <a:p>
            <a:pPr lvl="1"/>
            <a:r>
              <a:rPr lang="fi-FI"/>
              <a:t>Ulkoyksikön tärinä saattaa aiheuttaa runkoääniä sisälle ─ Asennus joko betonisokkeliin tai betonialustalle.</a:t>
            </a:r>
          </a:p>
          <a:p>
            <a:pPr lvl="1"/>
            <a:endParaRPr lang="fi-FI"/>
          </a:p>
          <a:p>
            <a:pPr lvl="0"/>
            <a:r>
              <a:rPr lang="fi-FI"/>
              <a:t>Osatehomitoituksen kannattavuus</a:t>
            </a:r>
            <a:r>
              <a:rPr lang="fi-FI" baseline="0"/>
              <a:t> saattaa heiketä, kun sähkön hinnoittelussa tulevaisuudessa ehkä siirrytään enemmän ottamaan huomioon huippukuormitus.</a:t>
            </a:r>
          </a:p>
          <a:p>
            <a:pPr lvl="0"/>
            <a:r>
              <a:rPr lang="fi-FI" baseline="0"/>
              <a:t>Asia kannattaa huomioida erityisesti ilma-vesilämpöpumppujen kannattavuuden arvioinnissa. </a:t>
            </a:r>
          </a:p>
          <a:p>
            <a:pPr lvl="0"/>
            <a:endParaRPr lang="fi-FI"/>
          </a:p>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18</a:t>
            </a:fld>
            <a:endParaRPr lang="fi-FI"/>
          </a:p>
        </p:txBody>
      </p:sp>
    </p:spTree>
    <p:extLst>
      <p:ext uri="{BB962C8B-B14F-4D97-AF65-F5344CB8AC3E}">
        <p14:creationId xmlns:p14="http://schemas.microsoft.com/office/powerpoint/2010/main" val="3784337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20</a:t>
            </a:fld>
            <a:endParaRPr lang="fi-FI"/>
          </a:p>
        </p:txBody>
      </p:sp>
    </p:spTree>
    <p:extLst>
      <p:ext uri="{BB962C8B-B14F-4D97-AF65-F5344CB8AC3E}">
        <p14:creationId xmlns:p14="http://schemas.microsoft.com/office/powerpoint/2010/main" val="3485909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Kuva 1. Kuva </a:t>
            </a:r>
            <a:r>
              <a:rPr lang="fi-FI" err="1"/>
              <a:t>Kuopaksen</a:t>
            </a:r>
            <a:r>
              <a:rPr lang="fi-FI" baseline="0"/>
              <a:t> lähes </a:t>
            </a:r>
            <a:r>
              <a:rPr lang="fi-FI" baseline="0" err="1"/>
              <a:t>nollaenenergiatalon</a:t>
            </a:r>
            <a:r>
              <a:rPr lang="fi-FI" baseline="0"/>
              <a:t> sähkökeskuksesta. Opiskelija-asuntolassa on huoneistokohtainen sähkönmittaus</a:t>
            </a:r>
          </a:p>
          <a:p>
            <a:r>
              <a:rPr lang="fi-FI"/>
              <a:t>Kuvat</a:t>
            </a:r>
            <a:r>
              <a:rPr lang="fi-FI" baseline="0"/>
              <a:t> 2 ja 3. Omakotitalon sähkökeskuksessa kaksikanavainen kello-ohjaus. Kellolla ohjataan keittiön lattialämmitystä ja pihavaloja.</a:t>
            </a:r>
          </a:p>
        </p:txBody>
      </p:sp>
      <p:sp>
        <p:nvSpPr>
          <p:cNvPr id="4" name="Slide Number Placeholder 3"/>
          <p:cNvSpPr>
            <a:spLocks noGrp="1"/>
          </p:cNvSpPr>
          <p:nvPr>
            <p:ph type="sldNum" sz="quarter" idx="10"/>
          </p:nvPr>
        </p:nvSpPr>
        <p:spPr/>
        <p:txBody>
          <a:bodyPr/>
          <a:lstStyle/>
          <a:p>
            <a:fld id="{364B4A2A-B6C3-4423-87B3-B387B0B19062}" type="slidenum">
              <a:rPr lang="fi-FI" smtClean="0"/>
              <a:pPr/>
              <a:t>21</a:t>
            </a:fld>
            <a:endParaRPr lang="fi-FI"/>
          </a:p>
        </p:txBody>
      </p:sp>
    </p:spTree>
    <p:extLst>
      <p:ext uri="{BB962C8B-B14F-4D97-AF65-F5344CB8AC3E}">
        <p14:creationId xmlns:p14="http://schemas.microsoft.com/office/powerpoint/2010/main" val="174533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Ihminen tottuu huonoon ilmaan</a:t>
            </a:r>
            <a:r>
              <a:rPr lang="fi-FI" baseline="0"/>
              <a:t> puolessa minuutissa</a:t>
            </a:r>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23</a:t>
            </a:fld>
            <a:endParaRPr lang="fi-FI"/>
          </a:p>
        </p:txBody>
      </p:sp>
    </p:spTree>
    <p:extLst>
      <p:ext uri="{BB962C8B-B14F-4D97-AF65-F5344CB8AC3E}">
        <p14:creationId xmlns:p14="http://schemas.microsoft.com/office/powerpoint/2010/main" val="274098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55691">
              <a:defRPr/>
            </a:pPr>
            <a:r>
              <a:rPr lang="fi-FI" altLang="fi-FI" sz="1300"/>
              <a:t>Asunnon ilman tulee vaihtua vähintään kerran kahdessa tunnissa, kun siellä oleskellaan</a:t>
            </a:r>
          </a:p>
          <a:p>
            <a:pPr defTabSz="955691">
              <a:defRPr/>
            </a:pPr>
            <a:r>
              <a:rPr lang="fi-FI" altLang="fi-FI" sz="1300"/>
              <a:t>Toksiini on esimerkiksi mikrobien</a:t>
            </a:r>
            <a:r>
              <a:rPr lang="fi-FI" altLang="fi-FI" sz="1300" baseline="0"/>
              <a:t> synnyttämä myrkky</a:t>
            </a:r>
            <a:endParaRPr lang="fi-FI" altLang="fi-FI" sz="1300"/>
          </a:p>
          <a:p>
            <a:endParaRPr lang="fi-FI"/>
          </a:p>
        </p:txBody>
      </p:sp>
      <p:sp>
        <p:nvSpPr>
          <p:cNvPr id="4" name="Dian numeron paikkamerkki 3"/>
          <p:cNvSpPr>
            <a:spLocks noGrp="1"/>
          </p:cNvSpPr>
          <p:nvPr>
            <p:ph type="sldNum" sz="quarter" idx="10"/>
          </p:nvPr>
        </p:nvSpPr>
        <p:spPr/>
        <p:txBody>
          <a:bodyPr/>
          <a:lstStyle/>
          <a:p>
            <a:fld id="{229C0582-FC76-4E7B-9839-EAE9748E8D59}" type="slidenum">
              <a:rPr lang="fi-FI" smtClean="0"/>
              <a:t>4</a:t>
            </a:fld>
            <a:endParaRPr lang="fi-FI"/>
          </a:p>
        </p:txBody>
      </p:sp>
    </p:spTree>
    <p:extLst>
      <p:ext uri="{BB962C8B-B14F-4D97-AF65-F5344CB8AC3E}">
        <p14:creationId xmlns:p14="http://schemas.microsoft.com/office/powerpoint/2010/main" val="3172971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27</a:t>
            </a:fld>
            <a:endParaRPr lang="fi-FI"/>
          </a:p>
        </p:txBody>
      </p:sp>
    </p:spTree>
    <p:extLst>
      <p:ext uri="{BB962C8B-B14F-4D97-AF65-F5344CB8AC3E}">
        <p14:creationId xmlns:p14="http://schemas.microsoft.com/office/powerpoint/2010/main" val="3457264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Ohjausten lisääminen automaatioon</a:t>
            </a:r>
          </a:p>
          <a:p>
            <a:r>
              <a:rPr lang="fi-FI"/>
              <a:t>Puhallinten</a:t>
            </a:r>
            <a:r>
              <a:rPr lang="fi-FI" baseline="0"/>
              <a:t> uusiminen</a:t>
            </a:r>
          </a:p>
          <a:p>
            <a:r>
              <a:rPr lang="fi-FI" baseline="0"/>
              <a:t>Valaistussaneeraukset</a:t>
            </a:r>
          </a:p>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28</a:t>
            </a:fld>
            <a:endParaRPr lang="fi-FI"/>
          </a:p>
        </p:txBody>
      </p:sp>
    </p:spTree>
    <p:extLst>
      <p:ext uri="{BB962C8B-B14F-4D97-AF65-F5344CB8AC3E}">
        <p14:creationId xmlns:p14="http://schemas.microsoft.com/office/powerpoint/2010/main" val="2537151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Sähköliittymän sulakekoko,</a:t>
            </a:r>
            <a:r>
              <a:rPr lang="fi-FI" baseline="0"/>
              <a:t> kun öljy korvataan maalämmöllä. </a:t>
            </a:r>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29</a:t>
            </a:fld>
            <a:endParaRPr lang="fi-FI"/>
          </a:p>
        </p:txBody>
      </p:sp>
    </p:spTree>
    <p:extLst>
      <p:ext uri="{BB962C8B-B14F-4D97-AF65-F5344CB8AC3E}">
        <p14:creationId xmlns:p14="http://schemas.microsoft.com/office/powerpoint/2010/main" val="3369901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31</a:t>
            </a:fld>
            <a:endParaRPr lang="fi-FI"/>
          </a:p>
        </p:txBody>
      </p:sp>
    </p:spTree>
    <p:extLst>
      <p:ext uri="{BB962C8B-B14F-4D97-AF65-F5344CB8AC3E}">
        <p14:creationId xmlns:p14="http://schemas.microsoft.com/office/powerpoint/2010/main" val="292774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Suunnittelijan käyttäminen ja vanhoja</a:t>
            </a:r>
            <a:r>
              <a:rPr lang="fi-FI" baseline="0"/>
              <a:t> suunnitelmia ei pidä kopioida. Kokonaisuuden suunnittelu hyvin.</a:t>
            </a:r>
          </a:p>
          <a:p>
            <a:r>
              <a:rPr lang="fi-FI" baseline="0"/>
              <a:t>Taloautomaation kopioinneissa tulee usein virheitä.</a:t>
            </a:r>
          </a:p>
          <a:p>
            <a:endParaRPr lang="fi-FI" baseline="0"/>
          </a:p>
        </p:txBody>
      </p:sp>
      <p:sp>
        <p:nvSpPr>
          <p:cNvPr id="4" name="Dian numeron paikkamerkki 3"/>
          <p:cNvSpPr>
            <a:spLocks noGrp="1"/>
          </p:cNvSpPr>
          <p:nvPr>
            <p:ph type="sldNum" sz="quarter" idx="10"/>
          </p:nvPr>
        </p:nvSpPr>
        <p:spPr/>
        <p:txBody>
          <a:bodyPr/>
          <a:lstStyle/>
          <a:p>
            <a:fld id="{364B4A2A-B6C3-4423-87B3-B387B0B19062}" type="slidenum">
              <a:rPr lang="fi-FI" smtClean="0"/>
              <a:pPr/>
              <a:t>32</a:t>
            </a:fld>
            <a:endParaRPr lang="fi-FI"/>
          </a:p>
        </p:txBody>
      </p:sp>
    </p:spTree>
    <p:extLst>
      <p:ext uri="{BB962C8B-B14F-4D97-AF65-F5344CB8AC3E}">
        <p14:creationId xmlns:p14="http://schemas.microsoft.com/office/powerpoint/2010/main" val="64079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33</a:t>
            </a:fld>
            <a:endParaRPr lang="fi-FI"/>
          </a:p>
        </p:txBody>
      </p:sp>
    </p:spTree>
    <p:extLst>
      <p:ext uri="{BB962C8B-B14F-4D97-AF65-F5344CB8AC3E}">
        <p14:creationId xmlns:p14="http://schemas.microsoft.com/office/powerpoint/2010/main" val="386185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34</a:t>
            </a:fld>
            <a:endParaRPr lang="fi-FI"/>
          </a:p>
        </p:txBody>
      </p:sp>
    </p:spTree>
    <p:extLst>
      <p:ext uri="{BB962C8B-B14F-4D97-AF65-F5344CB8AC3E}">
        <p14:creationId xmlns:p14="http://schemas.microsoft.com/office/powerpoint/2010/main" val="2534351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a:t>Käyttösähkön</a:t>
            </a:r>
            <a:r>
              <a:rPr lang="fi-FI" sz="1200" baseline="0"/>
              <a:t> kuten k</a:t>
            </a:r>
            <a:r>
              <a:rPr lang="fi-FI" sz="1200"/>
              <a:t>odinkoneiden, viihde-elektroniikan, tietokoneiden, valaistuksen kulutus  on noin 4300 kWh.</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a:t>Osa</a:t>
            </a:r>
            <a:r>
              <a:rPr lang="fi-FI" sz="1200" baseline="0"/>
              <a:t> siitä voidaan hyödyntää lämmityksessä</a:t>
            </a:r>
            <a:endParaRPr lang="fi-FI" sz="1200"/>
          </a:p>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36</a:t>
            </a:fld>
            <a:endParaRPr lang="fi-FI"/>
          </a:p>
        </p:txBody>
      </p:sp>
    </p:spTree>
    <p:extLst>
      <p:ext uri="{BB962C8B-B14F-4D97-AF65-F5344CB8AC3E}">
        <p14:creationId xmlns:p14="http://schemas.microsoft.com/office/powerpoint/2010/main" val="1343947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Käytännössä</a:t>
            </a:r>
            <a:r>
              <a:rPr lang="fi-FI" baseline="0"/>
              <a:t> lattialämmityksen ja vesipattereiden hyötysuhteen ero ei ole kovin merkittävä.  Ainoastaan kovimmilla pakkasilla ero on ero on huomattava, mutta kovia pakkasia on ehkä vain 1-3 viikkoa talvessa.</a:t>
            </a:r>
          </a:p>
        </p:txBody>
      </p:sp>
      <p:sp>
        <p:nvSpPr>
          <p:cNvPr id="4" name="Slide Number Placeholder 3"/>
          <p:cNvSpPr>
            <a:spLocks noGrp="1"/>
          </p:cNvSpPr>
          <p:nvPr>
            <p:ph type="sldNum" sz="quarter" idx="10"/>
          </p:nvPr>
        </p:nvSpPr>
        <p:spPr/>
        <p:txBody>
          <a:bodyPr/>
          <a:lstStyle/>
          <a:p>
            <a:fld id="{364B4A2A-B6C3-4423-87B3-B387B0B19062}" type="slidenum">
              <a:rPr lang="fi-FI" smtClean="0"/>
              <a:pPr/>
              <a:t>37</a:t>
            </a:fld>
            <a:endParaRPr lang="fi-FI"/>
          </a:p>
        </p:txBody>
      </p:sp>
    </p:spTree>
    <p:extLst>
      <p:ext uri="{BB962C8B-B14F-4D97-AF65-F5344CB8AC3E}">
        <p14:creationId xmlns:p14="http://schemas.microsoft.com/office/powerpoint/2010/main" val="2112105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38</a:t>
            </a:fld>
            <a:endParaRPr lang="fi-FI"/>
          </a:p>
        </p:txBody>
      </p:sp>
    </p:spTree>
    <p:extLst>
      <p:ext uri="{BB962C8B-B14F-4D97-AF65-F5344CB8AC3E}">
        <p14:creationId xmlns:p14="http://schemas.microsoft.com/office/powerpoint/2010/main" val="189334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5</a:t>
            </a:fld>
            <a:endParaRPr lang="fi-FI"/>
          </a:p>
        </p:txBody>
      </p:sp>
    </p:spTree>
    <p:extLst>
      <p:ext uri="{BB962C8B-B14F-4D97-AF65-F5344CB8AC3E}">
        <p14:creationId xmlns:p14="http://schemas.microsoft.com/office/powerpoint/2010/main" val="3713423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364B4A2A-B6C3-4423-87B3-B387B0B19062}" type="slidenum">
              <a:rPr lang="fi-FI" smtClean="0"/>
              <a:pPr/>
              <a:t>39</a:t>
            </a:fld>
            <a:endParaRPr lang="fi-FI"/>
          </a:p>
        </p:txBody>
      </p:sp>
    </p:spTree>
    <p:extLst>
      <p:ext uri="{BB962C8B-B14F-4D97-AF65-F5344CB8AC3E}">
        <p14:creationId xmlns:p14="http://schemas.microsoft.com/office/powerpoint/2010/main" val="1431268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40</a:t>
            </a:fld>
            <a:endParaRPr lang="fi-FI"/>
          </a:p>
        </p:txBody>
      </p:sp>
    </p:spTree>
    <p:extLst>
      <p:ext uri="{BB962C8B-B14F-4D97-AF65-F5344CB8AC3E}">
        <p14:creationId xmlns:p14="http://schemas.microsoft.com/office/powerpoint/2010/main" val="14432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i-FI"/>
              <a:t>Kumotut vanhat D2 määräykset:</a:t>
            </a:r>
          </a:p>
          <a:p>
            <a:r>
              <a:rPr lang="fi-FI"/>
              <a:t>Raitista ulkoilmaa tuodaan makuu- ja olohuoneisiin</a:t>
            </a:r>
          </a:p>
          <a:p>
            <a:pPr marL="552450" lvl="2" indent="-285750">
              <a:buFont typeface="Arial" panose="020B0604020202020204" pitchFamily="34" charset="0"/>
              <a:buChar char="•"/>
            </a:pPr>
            <a:r>
              <a:rPr lang="fi-FI"/>
              <a:t>makuuhuoneet 0,5 l/s/m2</a:t>
            </a:r>
          </a:p>
          <a:p>
            <a:pPr marL="552450" lvl="2" indent="-285750">
              <a:buFont typeface="Arial" panose="020B0604020202020204" pitchFamily="34" charset="0"/>
              <a:buChar char="•"/>
            </a:pPr>
            <a:r>
              <a:rPr lang="fi-FI"/>
              <a:t>olohuone 0,5 l/s/m2.</a:t>
            </a:r>
          </a:p>
          <a:p>
            <a:r>
              <a:rPr lang="fi-FI"/>
              <a:t>Ilmaa poistetaan tiloista, joissa on paljon kosteutta tai epäpuhtauksia</a:t>
            </a:r>
          </a:p>
          <a:p>
            <a:pPr marL="552450" lvl="2" indent="-285750">
              <a:buFont typeface="Arial" panose="020B0604020202020204" pitchFamily="34" charset="0"/>
              <a:buChar char="•"/>
            </a:pPr>
            <a:r>
              <a:rPr lang="fi-FI"/>
              <a:t>keittiö 8–25 l/s</a:t>
            </a:r>
          </a:p>
          <a:p>
            <a:pPr marL="552450" lvl="2" indent="-285750">
              <a:buFont typeface="Arial" panose="020B0604020202020204" pitchFamily="34" charset="0"/>
              <a:buChar char="•"/>
            </a:pPr>
            <a:r>
              <a:rPr lang="fi-FI"/>
              <a:t>kylpyhuone 10–15 l/s</a:t>
            </a:r>
          </a:p>
          <a:p>
            <a:pPr marL="552450" lvl="2" indent="-285750">
              <a:buFont typeface="Arial" panose="020B0604020202020204" pitchFamily="34" charset="0"/>
              <a:buChar char="•"/>
            </a:pPr>
            <a:r>
              <a:rPr lang="fi-FI"/>
              <a:t>kodinhoitohuone 8–15 l/s</a:t>
            </a:r>
          </a:p>
          <a:p>
            <a:pPr marL="552450" lvl="2" indent="-285750">
              <a:buFont typeface="Arial" panose="020B0604020202020204" pitchFamily="34" charset="0"/>
              <a:buChar char="•"/>
            </a:pPr>
            <a:r>
              <a:rPr lang="fi-FI"/>
              <a:t>WC  7–10 l/s</a:t>
            </a:r>
          </a:p>
          <a:p>
            <a:pPr marL="552450" lvl="2" indent="-285750">
              <a:buFont typeface="Arial" panose="020B0604020202020204" pitchFamily="34" charset="0"/>
              <a:buChar char="•"/>
            </a:pPr>
            <a:r>
              <a:rPr lang="fi-FI"/>
              <a:t>sauna 2 l/s/m2</a:t>
            </a:r>
          </a:p>
          <a:p>
            <a:pPr marL="552450" lvl="2" indent="-285750">
              <a:buFont typeface="Arial" panose="020B0604020202020204" pitchFamily="34" charset="0"/>
              <a:buChar char="•"/>
            </a:pPr>
            <a:r>
              <a:rPr lang="fi-FI"/>
              <a:t>vaatehuone, varastot 3 l/s.</a:t>
            </a:r>
          </a:p>
          <a:p>
            <a:pPr marL="0" marR="0" lvl="1" indent="0" algn="l" defTabSz="914400" rtl="0" eaLnBrk="1" fontAlgn="auto" latinLnBrk="0" hangingPunct="1">
              <a:lnSpc>
                <a:spcPct val="100000"/>
              </a:lnSpc>
              <a:spcBef>
                <a:spcPts val="0"/>
              </a:spcBef>
              <a:spcAft>
                <a:spcPts val="0"/>
              </a:spcAft>
              <a:buClrTx/>
              <a:buSzTx/>
              <a:buFontTx/>
              <a:buNone/>
              <a:tabLst/>
              <a:defRPr/>
            </a:pPr>
            <a:endParaRPr lang="fi-FI"/>
          </a:p>
          <a:p>
            <a:pPr marL="0" marR="0" lvl="1" indent="0" algn="l" defTabSz="914400" rtl="0" eaLnBrk="1" fontAlgn="auto" latinLnBrk="0" hangingPunct="1">
              <a:lnSpc>
                <a:spcPct val="100000"/>
              </a:lnSpc>
              <a:spcBef>
                <a:spcPts val="0"/>
              </a:spcBef>
              <a:spcAft>
                <a:spcPts val="0"/>
              </a:spcAft>
              <a:buClrTx/>
              <a:buSzTx/>
              <a:buFontTx/>
              <a:buNone/>
              <a:tabLst/>
              <a:defRPr/>
            </a:pPr>
            <a:endParaRPr lang="fi-FI" sz="1200"/>
          </a:p>
          <a:p>
            <a:pPr marL="0" marR="0" lvl="1" indent="0" algn="l" defTabSz="914400" rtl="0" eaLnBrk="1" fontAlgn="auto" latinLnBrk="0" hangingPunct="1">
              <a:lnSpc>
                <a:spcPct val="100000"/>
              </a:lnSpc>
              <a:spcBef>
                <a:spcPts val="0"/>
              </a:spcBef>
              <a:spcAft>
                <a:spcPts val="0"/>
              </a:spcAft>
              <a:buClrTx/>
              <a:buSzTx/>
              <a:buFontTx/>
              <a:buNone/>
              <a:tabLst/>
              <a:defRPr/>
            </a:pPr>
            <a:endParaRPr lang="fi-FI" sz="1200"/>
          </a:p>
          <a:p>
            <a:pPr marL="0" marR="0" lvl="1" indent="0" algn="l" defTabSz="914400" rtl="0" eaLnBrk="1" fontAlgn="auto" latinLnBrk="0" hangingPunct="1">
              <a:lnSpc>
                <a:spcPct val="100000"/>
              </a:lnSpc>
              <a:spcBef>
                <a:spcPts val="0"/>
              </a:spcBef>
              <a:spcAft>
                <a:spcPts val="0"/>
              </a:spcAft>
              <a:buClrTx/>
              <a:buSzTx/>
              <a:buFontTx/>
              <a:buNone/>
              <a:tabLst/>
              <a:defRPr/>
            </a:pPr>
            <a:r>
              <a:rPr lang="fi-FI" sz="1200"/>
              <a:t>(Ruuan valmistus 25 l/s)</a:t>
            </a:r>
          </a:p>
          <a:p>
            <a:endParaRPr lang="fi-FI"/>
          </a:p>
        </p:txBody>
      </p:sp>
      <p:sp>
        <p:nvSpPr>
          <p:cNvPr id="4" name="Dian numeron paikkamerkki 3"/>
          <p:cNvSpPr>
            <a:spLocks noGrp="1"/>
          </p:cNvSpPr>
          <p:nvPr>
            <p:ph type="sldNum" sz="quarter" idx="10"/>
          </p:nvPr>
        </p:nvSpPr>
        <p:spPr/>
        <p:txBody>
          <a:bodyPr/>
          <a:lstStyle/>
          <a:p>
            <a:fld id="{229C0582-FC76-4E7B-9839-EAE9748E8D59}" type="slidenum">
              <a:rPr lang="fi-FI" smtClean="0"/>
              <a:t>6</a:t>
            </a:fld>
            <a:endParaRPr lang="fi-FI"/>
          </a:p>
        </p:txBody>
      </p:sp>
    </p:spTree>
    <p:extLst>
      <p:ext uri="{BB962C8B-B14F-4D97-AF65-F5344CB8AC3E}">
        <p14:creationId xmlns:p14="http://schemas.microsoft.com/office/powerpoint/2010/main" val="362306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7</a:t>
            </a:fld>
            <a:endParaRPr lang="fi-FI"/>
          </a:p>
        </p:txBody>
      </p:sp>
    </p:spTree>
    <p:extLst>
      <p:ext uri="{BB962C8B-B14F-4D97-AF65-F5344CB8AC3E}">
        <p14:creationId xmlns:p14="http://schemas.microsoft.com/office/powerpoint/2010/main" val="1477010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Korvausilma</a:t>
            </a:r>
            <a:r>
              <a:rPr lang="fi-FI" baseline="0"/>
              <a:t> tulee ohjata makuuhuoneisiin.</a:t>
            </a:r>
          </a:p>
          <a:p>
            <a:r>
              <a:rPr lang="fi-FI" baseline="0"/>
              <a:t>Kynnysraot tarvitaan erityisesti painovoimaisen ilmanvaihdon yhteydessä</a:t>
            </a:r>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8</a:t>
            </a:fld>
            <a:endParaRPr lang="fi-FI"/>
          </a:p>
        </p:txBody>
      </p:sp>
    </p:spTree>
    <p:extLst>
      <p:ext uri="{BB962C8B-B14F-4D97-AF65-F5344CB8AC3E}">
        <p14:creationId xmlns:p14="http://schemas.microsoft.com/office/powerpoint/2010/main" val="123116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t>Sisäilman hiilidioksidin hetkellisen pitoisuuden arvo voi olla enintään 800 ppm  suurempi kuin ulkoilman pitoisuus. (</a:t>
            </a:r>
            <a:r>
              <a:rPr lang="fi-FI" sz="1200" err="1">
                <a:solidFill>
                  <a:srgbClr val="005CA8"/>
                </a:solidFill>
              </a:rPr>
              <a:t>YmA</a:t>
            </a:r>
            <a:r>
              <a:rPr lang="fi-FI" sz="1200">
                <a:solidFill>
                  <a:srgbClr val="005CA8"/>
                </a:solidFill>
              </a:rPr>
              <a:t>  1009/2017 </a:t>
            </a:r>
            <a:r>
              <a:rPr lang="fi-FI" sz="1200"/>
              <a:t>5 § </a:t>
            </a:r>
            <a:r>
              <a:rPr lang="fi-FI" sz="1200">
                <a:solidFill>
                  <a:srgbClr val="005CA8"/>
                </a:solidFill>
              </a:rPr>
              <a:t>) e</a:t>
            </a:r>
            <a:r>
              <a:rPr lang="fi-FI" sz="1200"/>
              <a:t>li noin 1250 ppm, koska ulkoilman hiilidioksidipitoisuus</a:t>
            </a:r>
            <a:r>
              <a:rPr lang="fi-FI" sz="1200" baseline="0"/>
              <a:t> on noin 450 ppm</a:t>
            </a:r>
            <a:r>
              <a:rPr lang="fi-FI" sz="1200"/>
              <a:t> . </a:t>
            </a:r>
            <a:r>
              <a:rPr lang="fi-FI" sz="1200" err="1">
                <a:solidFill>
                  <a:srgbClr val="005CA8"/>
                </a:solidFill>
              </a:rPr>
              <a:t>Ks</a:t>
            </a:r>
            <a:r>
              <a:rPr lang="fi-FI" sz="1200">
                <a:solidFill>
                  <a:srgbClr val="005CA8"/>
                </a:solidFill>
              </a:rPr>
              <a:t> kalvo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solidFill>
                <a:srgbClr val="005CA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a:t>Asumisterveysasetuksen</a:t>
            </a:r>
            <a:r>
              <a:rPr lang="fi-FI" baseline="0"/>
              <a:t> (</a:t>
            </a:r>
            <a:r>
              <a:rPr lang="fi-FI" baseline="0" err="1"/>
              <a:t>STMa</a:t>
            </a:r>
            <a:r>
              <a:rPr lang="fi-FI" baseline="0"/>
              <a:t> 545/2015) mukaan s</a:t>
            </a:r>
            <a:r>
              <a:rPr lang="fi-FI"/>
              <a:t>isäilman hiilidioksidipitoisuuden toimenpideraja ylittyy, jos pitoisuus on 1 150 ppm suurempi kuin ulkoilman hiilidioksidipitoisuus (eli </a:t>
            </a:r>
            <a:r>
              <a:rPr lang="fi-FI" err="1"/>
              <a:t>noibn</a:t>
            </a:r>
            <a:r>
              <a:rPr lang="fi-FI"/>
              <a:t> 1500 ppm). Jo tätä pienemmät pitoisuudet voivat aiheuttaa väsymystä, </a:t>
            </a:r>
            <a:r>
              <a:rPr lang="fi-FI" u="none">
                <a:hlinkClick r:id="rId3" tooltip="Päänsärky"/>
              </a:rPr>
              <a:t>päänsärkyä</a:t>
            </a:r>
            <a:r>
              <a:rPr lang="fi-FI"/>
              <a:t> ja työskentelytehon huononemista.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a:t>Lukemissa ristiriita! Ympäristöministeriön asetus ohjaa</a:t>
            </a:r>
            <a:r>
              <a:rPr lang="fi-FI" baseline="0"/>
              <a:t> rakennusten suunnittelua ja STM asetus käyttöolosuhteita.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aseline="0"/>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a:t>Sisäilmastoluokituksen mukaan hyvässä sisäilmassa on hiilidioksidia korkeintaan noin 800 ppm ja tyydyttävässä </a:t>
            </a:r>
            <a:r>
              <a:rPr lang="fi-FI" baseline="0" err="1"/>
              <a:t>sisäsilmassa</a:t>
            </a:r>
            <a:r>
              <a:rPr lang="fi-FI" baseline="0"/>
              <a:t> korkeintaan noin 1000 ppm.</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aseline="0"/>
              <a:t>(Kun ulkoilman hiilidioksidipitoisuus on noin 450 ppm)</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a:solidFill>
                <a:srgbClr val="005CA8"/>
              </a:solidFill>
            </a:endParaRPr>
          </a:p>
          <a:p>
            <a:endParaRPr lang="fi-FI">
              <a:highlight>
                <a:srgbClr val="FFFF00"/>
              </a:highlight>
            </a:endParaRPr>
          </a:p>
        </p:txBody>
      </p:sp>
      <p:sp>
        <p:nvSpPr>
          <p:cNvPr id="4" name="Slide Number Placeholder 3"/>
          <p:cNvSpPr>
            <a:spLocks noGrp="1"/>
          </p:cNvSpPr>
          <p:nvPr>
            <p:ph type="sldNum" sz="quarter" idx="10"/>
          </p:nvPr>
        </p:nvSpPr>
        <p:spPr/>
        <p:txBody>
          <a:bodyPr/>
          <a:lstStyle/>
          <a:p>
            <a:fld id="{364B4A2A-B6C3-4423-87B3-B387B0B19062}" type="slidenum">
              <a:rPr lang="fi-FI" smtClean="0"/>
              <a:pPr/>
              <a:t>9</a:t>
            </a:fld>
            <a:endParaRPr lang="fi-FI"/>
          </a:p>
        </p:txBody>
      </p:sp>
    </p:spTree>
    <p:extLst>
      <p:ext uri="{BB962C8B-B14F-4D97-AF65-F5344CB8AC3E}">
        <p14:creationId xmlns:p14="http://schemas.microsoft.com/office/powerpoint/2010/main" val="427659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Tulisijan</a:t>
            </a:r>
            <a:r>
              <a:rPr lang="fi-FI" baseline="0"/>
              <a:t> kautta saattaa tulla korvausilmaa. Jos tulisijoja käytetään paljon, se helpottaa ongelmaa.</a:t>
            </a:r>
          </a:p>
          <a:p>
            <a:r>
              <a:rPr lang="fi-FI" baseline="0"/>
              <a:t>Painesuhteet?</a:t>
            </a:r>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10</a:t>
            </a:fld>
            <a:endParaRPr lang="fi-FI"/>
          </a:p>
        </p:txBody>
      </p:sp>
    </p:spTree>
    <p:extLst>
      <p:ext uri="{BB962C8B-B14F-4D97-AF65-F5344CB8AC3E}">
        <p14:creationId xmlns:p14="http://schemas.microsoft.com/office/powerpoint/2010/main" val="1448690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Ympäristöministeriön asetus uuden rakennuksen sisäilmastosta ja ilmanvaihdosta</a:t>
            </a:r>
          </a:p>
          <a:p>
            <a:r>
              <a:rPr lang="fi-FI" b="1"/>
              <a:t>21 § Ilmavirroista aiheutuvat paineet ja rakenteiden ilmanpitävyys</a:t>
            </a:r>
          </a:p>
          <a:p>
            <a:r>
              <a:rPr lang="fi-FI"/>
              <a:t>Erityissuunnittelijan on suunniteltava rakennuksen </a:t>
            </a:r>
            <a:r>
              <a:rPr lang="fi-FI" err="1"/>
              <a:t>ulko</a:t>
            </a:r>
            <a:r>
              <a:rPr lang="fi-FI"/>
              <a:t>- ja ulospuhallusilmavirrat siten, ettei rakenteisiin aiheudu ylipaineen vuoksi rakenteita vaurioittavaa pitkäaikaista kosteusrasitusta eikä alipaineen vuoksi epäpuhtauksien siirtymistä sisäilmaan. Pääsuunnittelijan, erityissuunnittelijan ja rakennussuunnittelijan on tehtäviensä mukaisesti suunniteltava rakennuksen vaipan ja sisärakenteiden ilmanpitävyys ja hormivaikutuksen hallinta siten, että edellytykset ilmanvaihdon toiminnalle voidaan varmistaa ja vältetään rakenteissa olevien epäpuhtauksien, maaperässä olevien epäpuhtauksien ja radonin siirtymistä sisäilmaan ja vältetään kosteuden siirtymistä rakenteisiin.</a:t>
            </a:r>
          </a:p>
          <a:p>
            <a:endParaRPr lang="fi-FI"/>
          </a:p>
        </p:txBody>
      </p:sp>
      <p:sp>
        <p:nvSpPr>
          <p:cNvPr id="4" name="Slide Number Placeholder 3"/>
          <p:cNvSpPr>
            <a:spLocks noGrp="1"/>
          </p:cNvSpPr>
          <p:nvPr>
            <p:ph type="sldNum" sz="quarter" idx="10"/>
          </p:nvPr>
        </p:nvSpPr>
        <p:spPr/>
        <p:txBody>
          <a:bodyPr/>
          <a:lstStyle/>
          <a:p>
            <a:fld id="{364B4A2A-B6C3-4423-87B3-B387B0B19062}" type="slidenum">
              <a:rPr lang="fi-FI" smtClean="0"/>
              <a:pPr/>
              <a:t>11</a:t>
            </a:fld>
            <a:endParaRPr lang="fi-FI"/>
          </a:p>
        </p:txBody>
      </p:sp>
    </p:spTree>
    <p:extLst>
      <p:ext uri="{BB962C8B-B14F-4D97-AF65-F5344CB8AC3E}">
        <p14:creationId xmlns:p14="http://schemas.microsoft.com/office/powerpoint/2010/main" val="978459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motiva.fi/buildupskills"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200" y="5229200"/>
            <a:ext cx="3356191" cy="645038"/>
          </a:xfrm>
          <a:prstGeom prst="rect">
            <a:avLst/>
          </a:prstGeom>
        </p:spPr>
      </p:pic>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43783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530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Yhteystiedo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3239937"/>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TextBox 2">
            <a:hlinkClick r:id="rId2"/>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
        <p:nvSpPr>
          <p:cNvPr id="5" name="TextBox 4">
            <a:hlinkClick r:id="rId2"/>
            <a:extLst>
              <a:ext uri="{FF2B5EF4-FFF2-40B4-BE49-F238E27FC236}">
                <a16:creationId xmlns:a16="http://schemas.microsoft.com/office/drawing/2014/main" id="{CC049C2B-C33A-4B6B-B964-AD1B9E9DC585}"/>
              </a:ext>
            </a:extLst>
          </p:cNvPr>
          <p:cNvSpPr txBox="1"/>
          <p:nvPr/>
        </p:nvSpPr>
        <p:spPr>
          <a:xfrm>
            <a:off x="468313" y="5013176"/>
            <a:ext cx="3226845" cy="369332"/>
          </a:xfrm>
          <a:prstGeom prst="rect">
            <a:avLst/>
          </a:prstGeom>
          <a:noFill/>
        </p:spPr>
        <p:txBody>
          <a:bodyPr wrap="none" lIns="0" tIns="0" rIns="0" bIns="0" rtlCol="0">
            <a:spAutoFit/>
          </a:bodyPr>
          <a:lstStyle/>
          <a:p>
            <a:r>
              <a:rPr lang="fi-FI" sz="2400" b="1" i="1"/>
              <a:t>motiva.fi/buildupskills</a:t>
            </a:r>
          </a:p>
        </p:txBody>
      </p:sp>
    </p:spTree>
    <p:extLst>
      <p:ext uri="{BB962C8B-B14F-4D97-AF65-F5344CB8AC3E}">
        <p14:creationId xmlns:p14="http://schemas.microsoft.com/office/powerpoint/2010/main" val="733878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i-FI"/>
          </a:p>
        </p:txBody>
      </p:sp>
    </p:spTree>
    <p:extLst>
      <p:ext uri="{BB962C8B-B14F-4D97-AF65-F5344CB8AC3E}">
        <p14:creationId xmlns:p14="http://schemas.microsoft.com/office/powerpoint/2010/main" val="2766822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a:p>
        </p:txBody>
      </p:sp>
      <p:sp>
        <p:nvSpPr>
          <p:cNvPr id="9" name="Sisällön paikkamerkki 8"/>
          <p:cNvSpPr>
            <a:spLocks noGrp="1"/>
          </p:cNvSpPr>
          <p:nvPr>
            <p:ph sz="quarter" idx="11"/>
          </p:nvPr>
        </p:nvSpPr>
        <p:spPr>
          <a:xfrm>
            <a:off x="900114" y="1593850"/>
            <a:ext cx="370722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Sisällön paikkamerkki 10"/>
          <p:cNvSpPr>
            <a:spLocks noGrp="1"/>
          </p:cNvSpPr>
          <p:nvPr>
            <p:ph sz="quarter" idx="12"/>
          </p:nvPr>
        </p:nvSpPr>
        <p:spPr>
          <a:xfrm>
            <a:off x="5003801" y="1593850"/>
            <a:ext cx="3708808"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6290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Title 1"/>
          <p:cNvSpPr>
            <a:spLocks noGrp="1"/>
          </p:cNvSpPr>
          <p:nvPr>
            <p:ph type="ctrTitle"/>
          </p:nvPr>
        </p:nvSpPr>
        <p:spPr>
          <a:xfrm>
            <a:off x="468313" y="3573016"/>
            <a:ext cx="8207375" cy="1656184"/>
          </a:xfrm>
        </p:spPr>
        <p:txBody>
          <a:bodyPr/>
          <a:lstStyle>
            <a:lvl1pPr algn="ctr">
              <a:defRPr/>
            </a:lvl1pPr>
          </a:lstStyle>
          <a:p>
            <a:r>
              <a:rPr lang="en-US"/>
              <a:t>Click to edit Master title style</a:t>
            </a:r>
            <a:endParaRPr lang="fi-FI"/>
          </a:p>
        </p:txBody>
      </p:sp>
      <p:sp>
        <p:nvSpPr>
          <p:cNvPr id="5" name="Freeform 6">
            <a:extLst>
              <a:ext uri="{FF2B5EF4-FFF2-40B4-BE49-F238E27FC236}">
                <a16:creationId xmlns:a16="http://schemas.microsoft.com/office/drawing/2014/main" id="{5D634A6D-7992-4FEB-A156-FEE099664294}"/>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pic>
        <p:nvPicPr>
          <p:cNvPr id="6" name="Picture 5">
            <a:extLst>
              <a:ext uri="{FF2B5EF4-FFF2-40B4-BE49-F238E27FC236}">
                <a16:creationId xmlns:a16="http://schemas.microsoft.com/office/drawing/2014/main" id="{306B45A7-5C78-4EE4-A0E6-A4287172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Tree>
    <p:extLst>
      <p:ext uri="{BB962C8B-B14F-4D97-AF65-F5344CB8AC3E}">
        <p14:creationId xmlns:p14="http://schemas.microsoft.com/office/powerpoint/2010/main" val="97798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06481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8E252FA-163D-4E16-AC54-7869E350AE05}"/>
              </a:ext>
            </a:extLst>
          </p:cNvPr>
          <p:cNvGrpSpPr/>
          <p:nvPr/>
        </p:nvGrpSpPr>
        <p:grpSpPr>
          <a:xfrm>
            <a:off x="0" y="-3175"/>
            <a:ext cx="2711450" cy="6861176"/>
            <a:chOff x="0" y="-3175"/>
            <a:chExt cx="2711450" cy="6861176"/>
          </a:xfrm>
        </p:grpSpPr>
        <p:sp>
          <p:nvSpPr>
            <p:cNvPr id="23" name="Freeform 6">
              <a:extLst>
                <a:ext uri="{FF2B5EF4-FFF2-40B4-BE49-F238E27FC236}">
                  <a16:creationId xmlns:a16="http://schemas.microsoft.com/office/drawing/2014/main" id="{827621CC-CD25-4E53-B707-557BC366B61D}"/>
                </a:ext>
              </a:extLst>
            </p:cNvPr>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24" name="Freeform 7">
              <a:extLst>
                <a:ext uri="{FF2B5EF4-FFF2-40B4-BE49-F238E27FC236}">
                  <a16:creationId xmlns:a16="http://schemas.microsoft.com/office/drawing/2014/main" id="{35472717-C820-426B-AD8F-7A4ACBA9C829}"/>
                </a:ext>
              </a:extLst>
            </p:cNvPr>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25" name="Freeform 8">
              <a:extLst>
                <a:ext uri="{FF2B5EF4-FFF2-40B4-BE49-F238E27FC236}">
                  <a16:creationId xmlns:a16="http://schemas.microsoft.com/office/drawing/2014/main" id="{0C55BF30-4FCA-4314-8B5A-F466CA0AA6A7}"/>
                </a:ext>
              </a:extLst>
            </p:cNvPr>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26" name="Freeform 9">
              <a:extLst>
                <a:ext uri="{FF2B5EF4-FFF2-40B4-BE49-F238E27FC236}">
                  <a16:creationId xmlns:a16="http://schemas.microsoft.com/office/drawing/2014/main" id="{058FDEC6-DA06-4AF3-AC98-46F1D59ED9D5}"/>
                </a:ext>
              </a:extLst>
            </p:cNvPr>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1"/>
          <p:cNvSpPr>
            <a:spLocks noGrp="1"/>
          </p:cNvSpPr>
          <p:nvPr>
            <p:ph type="title"/>
          </p:nvPr>
        </p:nvSpPr>
        <p:spPr>
          <a:xfrm>
            <a:off x="468313" y="2564904"/>
            <a:ext cx="8207375" cy="1728192"/>
          </a:xfrm>
        </p:spPr>
        <p:txBody>
          <a:bodyPr anchor="ctr" anchorCtr="0"/>
          <a:lstStyle>
            <a:lvl1pPr algn="ctr">
              <a:defRPr sz="4000" b="1" cap="none" baseline="0"/>
            </a:lvl1pPr>
          </a:lstStyle>
          <a:p>
            <a:r>
              <a:rPr lang="en-US"/>
              <a:t>Click to edit Master title style</a:t>
            </a:r>
            <a:endParaRPr lang="fi-FI"/>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5599" y="548680"/>
            <a:ext cx="4870089" cy="936000"/>
          </a:xfrm>
          <a:prstGeom prst="rect">
            <a:avLst/>
          </a:prstGeom>
        </p:spPr>
      </p:pic>
    </p:spTree>
    <p:extLst>
      <p:ext uri="{BB962C8B-B14F-4D97-AF65-F5344CB8AC3E}">
        <p14:creationId xmlns:p14="http://schemas.microsoft.com/office/powerpoint/2010/main" val="58396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773239"/>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0376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773237"/>
            <a:ext cx="4040188"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276475"/>
            <a:ext cx="4040188"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773237"/>
            <a:ext cx="4041775" cy="503238"/>
          </a:xfrm>
        </p:spPr>
        <p:txBody>
          <a:bodyPr anchor="t" anchorCtr="0"/>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276475"/>
            <a:ext cx="4041775" cy="35290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86137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aihtoehtoinen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4" name="Content Placeholder 3"/>
          <p:cNvSpPr>
            <a:spLocks noGrp="1"/>
          </p:cNvSpPr>
          <p:nvPr>
            <p:ph sz="half" idx="2"/>
          </p:nvPr>
        </p:nvSpPr>
        <p:spPr>
          <a:xfrm>
            <a:off x="457200" y="1773239"/>
            <a:ext cx="8218488" cy="4032250"/>
          </a:xfrm>
        </p:spPr>
        <p:txBody>
          <a:bodyPr/>
          <a:lstStyle>
            <a:lvl1pPr marL="0" indent="0">
              <a:buFontTx/>
              <a:buNone/>
              <a:defRPr sz="2800" b="1"/>
            </a:lvl1pPr>
            <a:lvl2pPr marL="266700" indent="-266700">
              <a:defRPr sz="2400"/>
            </a:lvl2pPr>
            <a:lvl3pPr marL="539750" indent="-273050">
              <a:defRPr sz="2000"/>
            </a:lvl3pPr>
            <a:lvl4pPr marL="806450" indent="-266700">
              <a:defRPr sz="1800"/>
            </a:lvl4pPr>
            <a:lvl5pPr marL="1071563" indent="-265113">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198111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4" name="Content Placeholder 3"/>
          <p:cNvSpPr>
            <a:spLocks noGrp="1"/>
          </p:cNvSpPr>
          <p:nvPr>
            <p:ph sz="half" idx="2"/>
          </p:nvPr>
        </p:nvSpPr>
        <p:spPr>
          <a:xfrm>
            <a:off x="5580112" y="1773239"/>
            <a:ext cx="3106687"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Picture Placeholder 8"/>
          <p:cNvSpPr>
            <a:spLocks noGrp="1"/>
          </p:cNvSpPr>
          <p:nvPr>
            <p:ph type="pic" sz="quarter" idx="13"/>
          </p:nvPr>
        </p:nvSpPr>
        <p:spPr>
          <a:xfrm>
            <a:off x="468313" y="1773238"/>
            <a:ext cx="4895775" cy="4032250"/>
          </a:xfrm>
        </p:spPr>
        <p:txBody>
          <a:bodyPr/>
          <a:lstStyle>
            <a:lvl1pPr marL="0" indent="0">
              <a:buFontTx/>
              <a:buNone/>
              <a:defRPr/>
            </a:lvl1pPr>
          </a:lstStyle>
          <a:p>
            <a:r>
              <a:rPr lang="en-US"/>
              <a:t>Click icon to add picture</a:t>
            </a:r>
            <a:endParaRPr lang="fi-FI"/>
          </a:p>
        </p:txBody>
      </p:sp>
    </p:spTree>
    <p:extLst>
      <p:ext uri="{BB962C8B-B14F-4D97-AF65-F5344CB8AC3E}">
        <p14:creationId xmlns:p14="http://schemas.microsoft.com/office/powerpoint/2010/main" val="625118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06602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p:cNvGrpSpPr/>
          <p:nvPr/>
        </p:nvGrpSpPr>
        <p:grpSpPr>
          <a:xfrm>
            <a:off x="0" y="-3175"/>
            <a:ext cx="2711450" cy="6861176"/>
            <a:chOff x="0" y="-3175"/>
            <a:chExt cx="2711450" cy="6861176"/>
          </a:xfrm>
        </p:grpSpPr>
        <p:sp>
          <p:nvSpPr>
            <p:cNvPr id="11" name="Freeform 6"/>
            <p:cNvSpPr>
              <a:spLocks/>
            </p:cNvSpPr>
            <p:nvPr/>
          </p:nvSpPr>
          <p:spPr bwMode="auto">
            <a:xfrm>
              <a:off x="0" y="3976688"/>
              <a:ext cx="1890713" cy="2881313"/>
            </a:xfrm>
            <a:custGeom>
              <a:avLst/>
              <a:gdLst>
                <a:gd name="T0" fmla="*/ 778 w 1191"/>
                <a:gd name="T1" fmla="*/ 0 h 1815"/>
                <a:gd name="T2" fmla="*/ 732 w 1191"/>
                <a:gd name="T3" fmla="*/ 4 h 1815"/>
                <a:gd name="T4" fmla="*/ 686 w 1191"/>
                <a:gd name="T5" fmla="*/ 11 h 1815"/>
                <a:gd name="T6" fmla="*/ 638 w 1191"/>
                <a:gd name="T7" fmla="*/ 21 h 1815"/>
                <a:gd name="T8" fmla="*/ 589 w 1191"/>
                <a:gd name="T9" fmla="*/ 33 h 1815"/>
                <a:gd name="T10" fmla="*/ 540 w 1191"/>
                <a:gd name="T11" fmla="*/ 50 h 1815"/>
                <a:gd name="T12" fmla="*/ 490 w 1191"/>
                <a:gd name="T13" fmla="*/ 71 h 1815"/>
                <a:gd name="T14" fmla="*/ 439 w 1191"/>
                <a:gd name="T15" fmla="*/ 94 h 1815"/>
                <a:gd name="T16" fmla="*/ 388 w 1191"/>
                <a:gd name="T17" fmla="*/ 122 h 1815"/>
                <a:gd name="T18" fmla="*/ 337 w 1191"/>
                <a:gd name="T19" fmla="*/ 152 h 1815"/>
                <a:gd name="T20" fmla="*/ 285 w 1191"/>
                <a:gd name="T21" fmla="*/ 186 h 1815"/>
                <a:gd name="T22" fmla="*/ 234 w 1191"/>
                <a:gd name="T23" fmla="*/ 225 h 1815"/>
                <a:gd name="T24" fmla="*/ 182 w 1191"/>
                <a:gd name="T25" fmla="*/ 266 h 1815"/>
                <a:gd name="T26" fmla="*/ 130 w 1191"/>
                <a:gd name="T27" fmla="*/ 311 h 1815"/>
                <a:gd name="T28" fmla="*/ 78 w 1191"/>
                <a:gd name="T29" fmla="*/ 361 h 1815"/>
                <a:gd name="T30" fmla="*/ 26 w 1191"/>
                <a:gd name="T31" fmla="*/ 413 h 1815"/>
                <a:gd name="T32" fmla="*/ 0 w 1191"/>
                <a:gd name="T33" fmla="*/ 1128 h 1815"/>
                <a:gd name="T34" fmla="*/ 33 w 1191"/>
                <a:gd name="T35" fmla="*/ 1815 h 1815"/>
                <a:gd name="T36" fmla="*/ 97 w 1191"/>
                <a:gd name="T37" fmla="*/ 1765 h 1815"/>
                <a:gd name="T38" fmla="*/ 135 w 1191"/>
                <a:gd name="T39" fmla="*/ 1733 h 1815"/>
                <a:gd name="T40" fmla="*/ 177 w 1191"/>
                <a:gd name="T41" fmla="*/ 1694 h 1815"/>
                <a:gd name="T42" fmla="*/ 226 w 1191"/>
                <a:gd name="T43" fmla="*/ 1647 h 1815"/>
                <a:gd name="T44" fmla="*/ 278 w 1191"/>
                <a:gd name="T45" fmla="*/ 1595 h 1815"/>
                <a:gd name="T46" fmla="*/ 392 w 1191"/>
                <a:gd name="T47" fmla="*/ 1476 h 1815"/>
                <a:gd name="T48" fmla="*/ 513 w 1191"/>
                <a:gd name="T49" fmla="*/ 1343 h 1815"/>
                <a:gd name="T50" fmla="*/ 634 w 1191"/>
                <a:gd name="T51" fmla="*/ 1206 h 1815"/>
                <a:gd name="T52" fmla="*/ 750 w 1191"/>
                <a:gd name="T53" fmla="*/ 1070 h 1815"/>
                <a:gd name="T54" fmla="*/ 852 w 1191"/>
                <a:gd name="T55" fmla="*/ 944 h 1815"/>
                <a:gd name="T56" fmla="*/ 897 w 1191"/>
                <a:gd name="T57" fmla="*/ 887 h 1815"/>
                <a:gd name="T58" fmla="*/ 971 w 1191"/>
                <a:gd name="T59" fmla="*/ 785 h 1815"/>
                <a:gd name="T60" fmla="*/ 1025 w 1191"/>
                <a:gd name="T61" fmla="*/ 707 h 1815"/>
                <a:gd name="T62" fmla="*/ 1057 w 1191"/>
                <a:gd name="T63" fmla="*/ 654 h 1815"/>
                <a:gd name="T64" fmla="*/ 1089 w 1191"/>
                <a:gd name="T65" fmla="*/ 601 h 1815"/>
                <a:gd name="T66" fmla="*/ 1118 w 1191"/>
                <a:gd name="T67" fmla="*/ 548 h 1815"/>
                <a:gd name="T68" fmla="*/ 1143 w 1191"/>
                <a:gd name="T69" fmla="*/ 494 h 1815"/>
                <a:gd name="T70" fmla="*/ 1163 w 1191"/>
                <a:gd name="T71" fmla="*/ 442 h 1815"/>
                <a:gd name="T72" fmla="*/ 1179 w 1191"/>
                <a:gd name="T73" fmla="*/ 390 h 1815"/>
                <a:gd name="T74" fmla="*/ 1188 w 1191"/>
                <a:gd name="T75" fmla="*/ 340 h 1815"/>
                <a:gd name="T76" fmla="*/ 1191 w 1191"/>
                <a:gd name="T77" fmla="*/ 291 h 1815"/>
                <a:gd name="T78" fmla="*/ 1190 w 1191"/>
                <a:gd name="T79" fmla="*/ 256 h 1815"/>
                <a:gd name="T80" fmla="*/ 1186 w 1191"/>
                <a:gd name="T81" fmla="*/ 233 h 1815"/>
                <a:gd name="T82" fmla="*/ 1181 w 1191"/>
                <a:gd name="T83" fmla="*/ 211 h 1815"/>
                <a:gd name="T84" fmla="*/ 1172 w 1191"/>
                <a:gd name="T85" fmla="*/ 190 h 1815"/>
                <a:gd name="T86" fmla="*/ 1163 w 1191"/>
                <a:gd name="T87" fmla="*/ 168 h 1815"/>
                <a:gd name="T88" fmla="*/ 1150 w 1191"/>
                <a:gd name="T89" fmla="*/ 149 h 1815"/>
                <a:gd name="T90" fmla="*/ 1135 w 1191"/>
                <a:gd name="T91" fmla="*/ 130 h 1815"/>
                <a:gd name="T92" fmla="*/ 1118 w 1191"/>
                <a:gd name="T93" fmla="*/ 112 h 1815"/>
                <a:gd name="T94" fmla="*/ 1099 w 1191"/>
                <a:gd name="T95" fmla="*/ 95 h 1815"/>
                <a:gd name="T96" fmla="*/ 1077 w 1191"/>
                <a:gd name="T97" fmla="*/ 78 h 1815"/>
                <a:gd name="T98" fmla="*/ 1050 w 1191"/>
                <a:gd name="T99" fmla="*/ 62 h 1815"/>
                <a:gd name="T100" fmla="*/ 1020 w 1191"/>
                <a:gd name="T101" fmla="*/ 47 h 1815"/>
                <a:gd name="T102" fmla="*/ 989 w 1191"/>
                <a:gd name="T103" fmla="*/ 33 h 1815"/>
                <a:gd name="T104" fmla="*/ 958 w 1191"/>
                <a:gd name="T105" fmla="*/ 23 h 1815"/>
                <a:gd name="T106" fmla="*/ 925 w 1191"/>
                <a:gd name="T107" fmla="*/ 14 h 1815"/>
                <a:gd name="T108" fmla="*/ 890 w 1191"/>
                <a:gd name="T109" fmla="*/ 7 h 1815"/>
                <a:gd name="T110" fmla="*/ 855 w 1191"/>
                <a:gd name="T111" fmla="*/ 3 h 1815"/>
                <a:gd name="T112" fmla="*/ 818 w 1191"/>
                <a:gd name="T113"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1" h="1815">
                  <a:moveTo>
                    <a:pt x="800" y="0"/>
                  </a:moveTo>
                  <a:lnTo>
                    <a:pt x="778" y="0"/>
                  </a:lnTo>
                  <a:lnTo>
                    <a:pt x="755" y="2"/>
                  </a:lnTo>
                  <a:lnTo>
                    <a:pt x="732" y="4"/>
                  </a:lnTo>
                  <a:lnTo>
                    <a:pt x="709" y="7"/>
                  </a:lnTo>
                  <a:lnTo>
                    <a:pt x="686" y="11"/>
                  </a:lnTo>
                  <a:lnTo>
                    <a:pt x="662" y="15"/>
                  </a:lnTo>
                  <a:lnTo>
                    <a:pt x="638" y="21"/>
                  </a:lnTo>
                  <a:lnTo>
                    <a:pt x="613" y="27"/>
                  </a:lnTo>
                  <a:lnTo>
                    <a:pt x="589" y="33"/>
                  </a:lnTo>
                  <a:lnTo>
                    <a:pt x="564" y="42"/>
                  </a:lnTo>
                  <a:lnTo>
                    <a:pt x="540" y="50"/>
                  </a:lnTo>
                  <a:lnTo>
                    <a:pt x="515" y="60"/>
                  </a:lnTo>
                  <a:lnTo>
                    <a:pt x="490" y="71"/>
                  </a:lnTo>
                  <a:lnTo>
                    <a:pt x="464" y="82"/>
                  </a:lnTo>
                  <a:lnTo>
                    <a:pt x="439" y="94"/>
                  </a:lnTo>
                  <a:lnTo>
                    <a:pt x="413" y="108"/>
                  </a:lnTo>
                  <a:lnTo>
                    <a:pt x="388" y="122"/>
                  </a:lnTo>
                  <a:lnTo>
                    <a:pt x="362" y="137"/>
                  </a:lnTo>
                  <a:lnTo>
                    <a:pt x="337" y="152"/>
                  </a:lnTo>
                  <a:lnTo>
                    <a:pt x="311" y="168"/>
                  </a:lnTo>
                  <a:lnTo>
                    <a:pt x="285" y="186"/>
                  </a:lnTo>
                  <a:lnTo>
                    <a:pt x="259" y="205"/>
                  </a:lnTo>
                  <a:lnTo>
                    <a:pt x="234" y="225"/>
                  </a:lnTo>
                  <a:lnTo>
                    <a:pt x="207" y="245"/>
                  </a:lnTo>
                  <a:lnTo>
                    <a:pt x="182" y="266"/>
                  </a:lnTo>
                  <a:lnTo>
                    <a:pt x="155" y="289"/>
                  </a:lnTo>
                  <a:lnTo>
                    <a:pt x="130" y="311"/>
                  </a:lnTo>
                  <a:lnTo>
                    <a:pt x="103" y="335"/>
                  </a:lnTo>
                  <a:lnTo>
                    <a:pt x="78" y="361"/>
                  </a:lnTo>
                  <a:lnTo>
                    <a:pt x="52" y="386"/>
                  </a:lnTo>
                  <a:lnTo>
                    <a:pt x="26" y="413"/>
                  </a:lnTo>
                  <a:lnTo>
                    <a:pt x="0" y="442"/>
                  </a:lnTo>
                  <a:lnTo>
                    <a:pt x="0" y="1128"/>
                  </a:lnTo>
                  <a:lnTo>
                    <a:pt x="0" y="1815"/>
                  </a:lnTo>
                  <a:lnTo>
                    <a:pt x="33" y="1815"/>
                  </a:lnTo>
                  <a:lnTo>
                    <a:pt x="66" y="1791"/>
                  </a:lnTo>
                  <a:lnTo>
                    <a:pt x="97" y="1765"/>
                  </a:lnTo>
                  <a:lnTo>
                    <a:pt x="115" y="1750"/>
                  </a:lnTo>
                  <a:lnTo>
                    <a:pt x="135" y="1733"/>
                  </a:lnTo>
                  <a:lnTo>
                    <a:pt x="155" y="1715"/>
                  </a:lnTo>
                  <a:lnTo>
                    <a:pt x="177" y="1694"/>
                  </a:lnTo>
                  <a:lnTo>
                    <a:pt x="202" y="1671"/>
                  </a:lnTo>
                  <a:lnTo>
                    <a:pt x="226" y="1647"/>
                  </a:lnTo>
                  <a:lnTo>
                    <a:pt x="252" y="1622"/>
                  </a:lnTo>
                  <a:lnTo>
                    <a:pt x="278" y="1595"/>
                  </a:lnTo>
                  <a:lnTo>
                    <a:pt x="335" y="1538"/>
                  </a:lnTo>
                  <a:lnTo>
                    <a:pt x="392" y="1476"/>
                  </a:lnTo>
                  <a:lnTo>
                    <a:pt x="453" y="1410"/>
                  </a:lnTo>
                  <a:lnTo>
                    <a:pt x="513" y="1343"/>
                  </a:lnTo>
                  <a:lnTo>
                    <a:pt x="575" y="1275"/>
                  </a:lnTo>
                  <a:lnTo>
                    <a:pt x="634" y="1206"/>
                  </a:lnTo>
                  <a:lnTo>
                    <a:pt x="694" y="1137"/>
                  </a:lnTo>
                  <a:lnTo>
                    <a:pt x="750" y="1070"/>
                  </a:lnTo>
                  <a:lnTo>
                    <a:pt x="803" y="1005"/>
                  </a:lnTo>
                  <a:lnTo>
                    <a:pt x="852" y="944"/>
                  </a:lnTo>
                  <a:lnTo>
                    <a:pt x="876" y="915"/>
                  </a:lnTo>
                  <a:lnTo>
                    <a:pt x="897" y="887"/>
                  </a:lnTo>
                  <a:lnTo>
                    <a:pt x="936" y="835"/>
                  </a:lnTo>
                  <a:lnTo>
                    <a:pt x="971" y="785"/>
                  </a:lnTo>
                  <a:lnTo>
                    <a:pt x="1008" y="734"/>
                  </a:lnTo>
                  <a:lnTo>
                    <a:pt x="1025" y="707"/>
                  </a:lnTo>
                  <a:lnTo>
                    <a:pt x="1042" y="681"/>
                  </a:lnTo>
                  <a:lnTo>
                    <a:pt x="1057" y="654"/>
                  </a:lnTo>
                  <a:lnTo>
                    <a:pt x="1073" y="628"/>
                  </a:lnTo>
                  <a:lnTo>
                    <a:pt x="1089" y="601"/>
                  </a:lnTo>
                  <a:lnTo>
                    <a:pt x="1104" y="574"/>
                  </a:lnTo>
                  <a:lnTo>
                    <a:pt x="1118" y="548"/>
                  </a:lnTo>
                  <a:lnTo>
                    <a:pt x="1131" y="520"/>
                  </a:lnTo>
                  <a:lnTo>
                    <a:pt x="1143" y="494"/>
                  </a:lnTo>
                  <a:lnTo>
                    <a:pt x="1153" y="468"/>
                  </a:lnTo>
                  <a:lnTo>
                    <a:pt x="1163" y="442"/>
                  </a:lnTo>
                  <a:lnTo>
                    <a:pt x="1171" y="415"/>
                  </a:lnTo>
                  <a:lnTo>
                    <a:pt x="1179" y="390"/>
                  </a:lnTo>
                  <a:lnTo>
                    <a:pt x="1184" y="364"/>
                  </a:lnTo>
                  <a:lnTo>
                    <a:pt x="1188" y="340"/>
                  </a:lnTo>
                  <a:lnTo>
                    <a:pt x="1191" y="315"/>
                  </a:lnTo>
                  <a:lnTo>
                    <a:pt x="1191" y="291"/>
                  </a:lnTo>
                  <a:lnTo>
                    <a:pt x="1191" y="267"/>
                  </a:lnTo>
                  <a:lnTo>
                    <a:pt x="1190" y="256"/>
                  </a:lnTo>
                  <a:lnTo>
                    <a:pt x="1188" y="244"/>
                  </a:lnTo>
                  <a:lnTo>
                    <a:pt x="1186" y="233"/>
                  </a:lnTo>
                  <a:lnTo>
                    <a:pt x="1184" y="222"/>
                  </a:lnTo>
                  <a:lnTo>
                    <a:pt x="1181" y="211"/>
                  </a:lnTo>
                  <a:lnTo>
                    <a:pt x="1177" y="200"/>
                  </a:lnTo>
                  <a:lnTo>
                    <a:pt x="1172" y="190"/>
                  </a:lnTo>
                  <a:lnTo>
                    <a:pt x="1168" y="179"/>
                  </a:lnTo>
                  <a:lnTo>
                    <a:pt x="1163" y="168"/>
                  </a:lnTo>
                  <a:lnTo>
                    <a:pt x="1156" y="159"/>
                  </a:lnTo>
                  <a:lnTo>
                    <a:pt x="1150" y="149"/>
                  </a:lnTo>
                  <a:lnTo>
                    <a:pt x="1144" y="140"/>
                  </a:lnTo>
                  <a:lnTo>
                    <a:pt x="1135" y="130"/>
                  </a:lnTo>
                  <a:lnTo>
                    <a:pt x="1128" y="121"/>
                  </a:lnTo>
                  <a:lnTo>
                    <a:pt x="1118" y="112"/>
                  </a:lnTo>
                  <a:lnTo>
                    <a:pt x="1110" y="104"/>
                  </a:lnTo>
                  <a:lnTo>
                    <a:pt x="1099" y="95"/>
                  </a:lnTo>
                  <a:lnTo>
                    <a:pt x="1088" y="87"/>
                  </a:lnTo>
                  <a:lnTo>
                    <a:pt x="1077" y="78"/>
                  </a:lnTo>
                  <a:lnTo>
                    <a:pt x="1065" y="71"/>
                  </a:lnTo>
                  <a:lnTo>
                    <a:pt x="1050" y="62"/>
                  </a:lnTo>
                  <a:lnTo>
                    <a:pt x="1035" y="55"/>
                  </a:lnTo>
                  <a:lnTo>
                    <a:pt x="1020" y="47"/>
                  </a:lnTo>
                  <a:lnTo>
                    <a:pt x="1005" y="40"/>
                  </a:lnTo>
                  <a:lnTo>
                    <a:pt x="989" y="33"/>
                  </a:lnTo>
                  <a:lnTo>
                    <a:pt x="974" y="28"/>
                  </a:lnTo>
                  <a:lnTo>
                    <a:pt x="958" y="23"/>
                  </a:lnTo>
                  <a:lnTo>
                    <a:pt x="941" y="19"/>
                  </a:lnTo>
                  <a:lnTo>
                    <a:pt x="925" y="14"/>
                  </a:lnTo>
                  <a:lnTo>
                    <a:pt x="908" y="10"/>
                  </a:lnTo>
                  <a:lnTo>
                    <a:pt x="890" y="7"/>
                  </a:lnTo>
                  <a:lnTo>
                    <a:pt x="873" y="5"/>
                  </a:lnTo>
                  <a:lnTo>
                    <a:pt x="855" y="3"/>
                  </a:lnTo>
                  <a:lnTo>
                    <a:pt x="836" y="2"/>
                  </a:lnTo>
                  <a:lnTo>
                    <a:pt x="818" y="0"/>
                  </a:lnTo>
                  <a:lnTo>
                    <a:pt x="800" y="0"/>
                  </a:lnTo>
                  <a:close/>
                </a:path>
              </a:pathLst>
            </a:custGeom>
            <a:solidFill>
              <a:srgbClr val="FEF9F7"/>
            </a:solidFill>
            <a:ln>
              <a:noFill/>
            </a:ln>
          </p:spPr>
          <p:txBody>
            <a:bodyPr vert="horz" wrap="square" lIns="91440" tIns="45720" rIns="91440" bIns="45720" numCol="1" anchor="t" anchorCtr="0" compatLnSpc="1">
              <a:prstTxWarp prst="textNoShape">
                <a:avLst/>
              </a:prstTxWarp>
            </a:bodyPr>
            <a:lstStyle/>
            <a:p>
              <a:endParaRPr lang="fi-FI"/>
            </a:p>
          </p:txBody>
        </p:sp>
        <p:sp>
          <p:nvSpPr>
            <p:cNvPr id="12" name="Freeform 7"/>
            <p:cNvSpPr>
              <a:spLocks/>
            </p:cNvSpPr>
            <p:nvPr/>
          </p:nvSpPr>
          <p:spPr bwMode="auto">
            <a:xfrm>
              <a:off x="0" y="2297113"/>
              <a:ext cx="2711450" cy="1649413"/>
            </a:xfrm>
            <a:custGeom>
              <a:avLst/>
              <a:gdLst>
                <a:gd name="T0" fmla="*/ 1618 w 1708"/>
                <a:gd name="T1" fmla="*/ 23 h 1039"/>
                <a:gd name="T2" fmla="*/ 1589 w 1708"/>
                <a:gd name="T3" fmla="*/ 71 h 1039"/>
                <a:gd name="T4" fmla="*/ 1566 w 1708"/>
                <a:gd name="T5" fmla="*/ 105 h 1039"/>
                <a:gd name="T6" fmla="*/ 1541 w 1708"/>
                <a:gd name="T7" fmla="*/ 138 h 1039"/>
                <a:gd name="T8" fmla="*/ 1505 w 1708"/>
                <a:gd name="T9" fmla="*/ 179 h 1039"/>
                <a:gd name="T10" fmla="*/ 1486 w 1708"/>
                <a:gd name="T11" fmla="*/ 200 h 1039"/>
                <a:gd name="T12" fmla="*/ 1456 w 1708"/>
                <a:gd name="T13" fmla="*/ 228 h 1039"/>
                <a:gd name="T14" fmla="*/ 1424 w 1708"/>
                <a:gd name="T15" fmla="*/ 255 h 1039"/>
                <a:gd name="T16" fmla="*/ 1381 w 1708"/>
                <a:gd name="T17" fmla="*/ 288 h 1039"/>
                <a:gd name="T18" fmla="*/ 1335 w 1708"/>
                <a:gd name="T19" fmla="*/ 319 h 1039"/>
                <a:gd name="T20" fmla="*/ 1288 w 1708"/>
                <a:gd name="T21" fmla="*/ 345 h 1039"/>
                <a:gd name="T22" fmla="*/ 1239 w 1708"/>
                <a:gd name="T23" fmla="*/ 370 h 1039"/>
                <a:gd name="T24" fmla="*/ 1188 w 1708"/>
                <a:gd name="T25" fmla="*/ 391 h 1039"/>
                <a:gd name="T26" fmla="*/ 1137 w 1708"/>
                <a:gd name="T27" fmla="*/ 409 h 1039"/>
                <a:gd name="T28" fmla="*/ 1084 w 1708"/>
                <a:gd name="T29" fmla="*/ 423 h 1039"/>
                <a:gd name="T30" fmla="*/ 1031 w 1708"/>
                <a:gd name="T31" fmla="*/ 433 h 1039"/>
                <a:gd name="T32" fmla="*/ 977 w 1708"/>
                <a:gd name="T33" fmla="*/ 441 h 1039"/>
                <a:gd name="T34" fmla="*/ 924 w 1708"/>
                <a:gd name="T35" fmla="*/ 445 h 1039"/>
                <a:gd name="T36" fmla="*/ 863 w 1708"/>
                <a:gd name="T37" fmla="*/ 445 h 1039"/>
                <a:gd name="T38" fmla="*/ 793 w 1708"/>
                <a:gd name="T39" fmla="*/ 439 h 1039"/>
                <a:gd name="T40" fmla="*/ 713 w 1708"/>
                <a:gd name="T41" fmla="*/ 429 h 1039"/>
                <a:gd name="T42" fmla="*/ 624 w 1708"/>
                <a:gd name="T43" fmla="*/ 416 h 1039"/>
                <a:gd name="T44" fmla="*/ 526 w 1708"/>
                <a:gd name="T45" fmla="*/ 399 h 1039"/>
                <a:gd name="T46" fmla="*/ 421 w 1708"/>
                <a:gd name="T47" fmla="*/ 379 h 1039"/>
                <a:gd name="T48" fmla="*/ 308 w 1708"/>
                <a:gd name="T49" fmla="*/ 354 h 1039"/>
                <a:gd name="T50" fmla="*/ 189 w 1708"/>
                <a:gd name="T51" fmla="*/ 324 h 1039"/>
                <a:gd name="T52" fmla="*/ 65 w 1708"/>
                <a:gd name="T53" fmla="*/ 290 h 1039"/>
                <a:gd name="T54" fmla="*/ 0 w 1708"/>
                <a:gd name="T55" fmla="*/ 1039 h 1039"/>
                <a:gd name="T56" fmla="*/ 231 w 1708"/>
                <a:gd name="T57" fmla="*/ 993 h 1039"/>
                <a:gd name="T58" fmla="*/ 434 w 1708"/>
                <a:gd name="T59" fmla="*/ 947 h 1039"/>
                <a:gd name="T60" fmla="*/ 597 w 1708"/>
                <a:gd name="T61" fmla="*/ 909 h 1039"/>
                <a:gd name="T62" fmla="*/ 660 w 1708"/>
                <a:gd name="T63" fmla="*/ 893 h 1039"/>
                <a:gd name="T64" fmla="*/ 739 w 1708"/>
                <a:gd name="T65" fmla="*/ 870 h 1039"/>
                <a:gd name="T66" fmla="*/ 799 w 1708"/>
                <a:gd name="T67" fmla="*/ 852 h 1039"/>
                <a:gd name="T68" fmla="*/ 860 w 1708"/>
                <a:gd name="T69" fmla="*/ 833 h 1039"/>
                <a:gd name="T70" fmla="*/ 947 w 1708"/>
                <a:gd name="T71" fmla="*/ 801 h 1039"/>
                <a:gd name="T72" fmla="*/ 1059 w 1708"/>
                <a:gd name="T73" fmla="*/ 758 h 1039"/>
                <a:gd name="T74" fmla="*/ 1138 w 1708"/>
                <a:gd name="T75" fmla="*/ 722 h 1039"/>
                <a:gd name="T76" fmla="*/ 1214 w 1708"/>
                <a:gd name="T77" fmla="*/ 685 h 1039"/>
                <a:gd name="T78" fmla="*/ 1262 w 1708"/>
                <a:gd name="T79" fmla="*/ 660 h 1039"/>
                <a:gd name="T80" fmla="*/ 1307 w 1708"/>
                <a:gd name="T81" fmla="*/ 633 h 1039"/>
                <a:gd name="T82" fmla="*/ 1351 w 1708"/>
                <a:gd name="T83" fmla="*/ 608 h 1039"/>
                <a:gd name="T84" fmla="*/ 1393 w 1708"/>
                <a:gd name="T85" fmla="*/ 580 h 1039"/>
                <a:gd name="T86" fmla="*/ 1433 w 1708"/>
                <a:gd name="T87" fmla="*/ 554 h 1039"/>
                <a:gd name="T88" fmla="*/ 1505 w 1708"/>
                <a:gd name="T89" fmla="*/ 497 h 1039"/>
                <a:gd name="T90" fmla="*/ 1538 w 1708"/>
                <a:gd name="T91" fmla="*/ 470 h 1039"/>
                <a:gd name="T92" fmla="*/ 1568 w 1708"/>
                <a:gd name="T93" fmla="*/ 441 h 1039"/>
                <a:gd name="T94" fmla="*/ 1595 w 1708"/>
                <a:gd name="T95" fmla="*/ 412 h 1039"/>
                <a:gd name="T96" fmla="*/ 1620 w 1708"/>
                <a:gd name="T97" fmla="*/ 383 h 1039"/>
                <a:gd name="T98" fmla="*/ 1641 w 1708"/>
                <a:gd name="T99" fmla="*/ 355 h 1039"/>
                <a:gd name="T100" fmla="*/ 1660 w 1708"/>
                <a:gd name="T101" fmla="*/ 326 h 1039"/>
                <a:gd name="T102" fmla="*/ 1676 w 1708"/>
                <a:gd name="T103" fmla="*/ 297 h 1039"/>
                <a:gd name="T104" fmla="*/ 1689 w 1708"/>
                <a:gd name="T105" fmla="*/ 269 h 1039"/>
                <a:gd name="T106" fmla="*/ 1698 w 1708"/>
                <a:gd name="T107" fmla="*/ 240 h 1039"/>
                <a:gd name="T108" fmla="*/ 1705 w 1708"/>
                <a:gd name="T109" fmla="*/ 212 h 1039"/>
                <a:gd name="T110" fmla="*/ 1708 w 1708"/>
                <a:gd name="T111" fmla="*/ 184 h 1039"/>
                <a:gd name="T112" fmla="*/ 1707 w 1708"/>
                <a:gd name="T113" fmla="*/ 156 h 1039"/>
                <a:gd name="T114" fmla="*/ 1703 w 1708"/>
                <a:gd name="T115" fmla="*/ 129 h 1039"/>
                <a:gd name="T116" fmla="*/ 1695 w 1708"/>
                <a:gd name="T117" fmla="*/ 102 h 1039"/>
                <a:gd name="T118" fmla="*/ 1685 w 1708"/>
                <a:gd name="T119" fmla="*/ 75 h 1039"/>
                <a:gd name="T120" fmla="*/ 1670 w 1708"/>
                <a:gd name="T121" fmla="*/ 50 h 1039"/>
                <a:gd name="T122" fmla="*/ 1651 w 1708"/>
                <a:gd name="T123" fmla="*/ 24 h 1039"/>
                <a:gd name="T124" fmla="*/ 1629 w 1708"/>
                <a:gd name="T125" fmla="*/ 0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8" h="1039">
                  <a:moveTo>
                    <a:pt x="1629" y="0"/>
                  </a:moveTo>
                  <a:lnTo>
                    <a:pt x="1618" y="23"/>
                  </a:lnTo>
                  <a:lnTo>
                    <a:pt x="1604" y="48"/>
                  </a:lnTo>
                  <a:lnTo>
                    <a:pt x="1589" y="71"/>
                  </a:lnTo>
                  <a:lnTo>
                    <a:pt x="1574" y="94"/>
                  </a:lnTo>
                  <a:lnTo>
                    <a:pt x="1566" y="105"/>
                  </a:lnTo>
                  <a:lnTo>
                    <a:pt x="1557" y="117"/>
                  </a:lnTo>
                  <a:lnTo>
                    <a:pt x="1541" y="138"/>
                  </a:lnTo>
                  <a:lnTo>
                    <a:pt x="1523" y="159"/>
                  </a:lnTo>
                  <a:lnTo>
                    <a:pt x="1505" y="179"/>
                  </a:lnTo>
                  <a:lnTo>
                    <a:pt x="1495" y="190"/>
                  </a:lnTo>
                  <a:lnTo>
                    <a:pt x="1486" y="200"/>
                  </a:lnTo>
                  <a:lnTo>
                    <a:pt x="1466" y="219"/>
                  </a:lnTo>
                  <a:lnTo>
                    <a:pt x="1456" y="228"/>
                  </a:lnTo>
                  <a:lnTo>
                    <a:pt x="1445" y="237"/>
                  </a:lnTo>
                  <a:lnTo>
                    <a:pt x="1424" y="255"/>
                  </a:lnTo>
                  <a:lnTo>
                    <a:pt x="1403" y="272"/>
                  </a:lnTo>
                  <a:lnTo>
                    <a:pt x="1381" y="288"/>
                  </a:lnTo>
                  <a:lnTo>
                    <a:pt x="1358" y="304"/>
                  </a:lnTo>
                  <a:lnTo>
                    <a:pt x="1335" y="319"/>
                  </a:lnTo>
                  <a:lnTo>
                    <a:pt x="1312" y="332"/>
                  </a:lnTo>
                  <a:lnTo>
                    <a:pt x="1288" y="345"/>
                  </a:lnTo>
                  <a:lnTo>
                    <a:pt x="1264" y="358"/>
                  </a:lnTo>
                  <a:lnTo>
                    <a:pt x="1239" y="370"/>
                  </a:lnTo>
                  <a:lnTo>
                    <a:pt x="1214" y="380"/>
                  </a:lnTo>
                  <a:lnTo>
                    <a:pt x="1188" y="391"/>
                  </a:lnTo>
                  <a:lnTo>
                    <a:pt x="1163" y="400"/>
                  </a:lnTo>
                  <a:lnTo>
                    <a:pt x="1137" y="409"/>
                  </a:lnTo>
                  <a:lnTo>
                    <a:pt x="1111" y="416"/>
                  </a:lnTo>
                  <a:lnTo>
                    <a:pt x="1084" y="423"/>
                  </a:lnTo>
                  <a:lnTo>
                    <a:pt x="1057" y="429"/>
                  </a:lnTo>
                  <a:lnTo>
                    <a:pt x="1031" y="433"/>
                  </a:lnTo>
                  <a:lnTo>
                    <a:pt x="1004" y="438"/>
                  </a:lnTo>
                  <a:lnTo>
                    <a:pt x="977" y="441"/>
                  </a:lnTo>
                  <a:lnTo>
                    <a:pt x="950" y="443"/>
                  </a:lnTo>
                  <a:lnTo>
                    <a:pt x="924" y="445"/>
                  </a:lnTo>
                  <a:lnTo>
                    <a:pt x="896" y="445"/>
                  </a:lnTo>
                  <a:lnTo>
                    <a:pt x="863" y="445"/>
                  </a:lnTo>
                  <a:lnTo>
                    <a:pt x="829" y="443"/>
                  </a:lnTo>
                  <a:lnTo>
                    <a:pt x="793" y="439"/>
                  </a:lnTo>
                  <a:lnTo>
                    <a:pt x="755" y="434"/>
                  </a:lnTo>
                  <a:lnTo>
                    <a:pt x="713" y="429"/>
                  </a:lnTo>
                  <a:lnTo>
                    <a:pt x="670" y="424"/>
                  </a:lnTo>
                  <a:lnTo>
                    <a:pt x="624" y="416"/>
                  </a:lnTo>
                  <a:lnTo>
                    <a:pt x="576" y="409"/>
                  </a:lnTo>
                  <a:lnTo>
                    <a:pt x="526" y="399"/>
                  </a:lnTo>
                  <a:lnTo>
                    <a:pt x="475" y="390"/>
                  </a:lnTo>
                  <a:lnTo>
                    <a:pt x="421" y="379"/>
                  </a:lnTo>
                  <a:lnTo>
                    <a:pt x="366" y="366"/>
                  </a:lnTo>
                  <a:lnTo>
                    <a:pt x="308" y="354"/>
                  </a:lnTo>
                  <a:lnTo>
                    <a:pt x="250" y="340"/>
                  </a:lnTo>
                  <a:lnTo>
                    <a:pt x="189" y="324"/>
                  </a:lnTo>
                  <a:lnTo>
                    <a:pt x="128" y="308"/>
                  </a:lnTo>
                  <a:lnTo>
                    <a:pt x="65" y="290"/>
                  </a:lnTo>
                  <a:lnTo>
                    <a:pt x="0" y="271"/>
                  </a:lnTo>
                  <a:lnTo>
                    <a:pt x="0" y="1039"/>
                  </a:lnTo>
                  <a:lnTo>
                    <a:pt x="118" y="1016"/>
                  </a:lnTo>
                  <a:lnTo>
                    <a:pt x="231" y="993"/>
                  </a:lnTo>
                  <a:lnTo>
                    <a:pt x="337" y="969"/>
                  </a:lnTo>
                  <a:lnTo>
                    <a:pt x="434" y="947"/>
                  </a:lnTo>
                  <a:lnTo>
                    <a:pt x="522" y="927"/>
                  </a:lnTo>
                  <a:lnTo>
                    <a:pt x="597" y="909"/>
                  </a:lnTo>
                  <a:lnTo>
                    <a:pt x="630" y="900"/>
                  </a:lnTo>
                  <a:lnTo>
                    <a:pt x="660" y="893"/>
                  </a:lnTo>
                  <a:lnTo>
                    <a:pt x="708" y="880"/>
                  </a:lnTo>
                  <a:lnTo>
                    <a:pt x="739" y="870"/>
                  </a:lnTo>
                  <a:lnTo>
                    <a:pt x="769" y="862"/>
                  </a:lnTo>
                  <a:lnTo>
                    <a:pt x="799" y="852"/>
                  </a:lnTo>
                  <a:lnTo>
                    <a:pt x="830" y="843"/>
                  </a:lnTo>
                  <a:lnTo>
                    <a:pt x="860" y="833"/>
                  </a:lnTo>
                  <a:lnTo>
                    <a:pt x="890" y="822"/>
                  </a:lnTo>
                  <a:lnTo>
                    <a:pt x="947" y="801"/>
                  </a:lnTo>
                  <a:lnTo>
                    <a:pt x="1003" y="780"/>
                  </a:lnTo>
                  <a:lnTo>
                    <a:pt x="1059" y="758"/>
                  </a:lnTo>
                  <a:lnTo>
                    <a:pt x="1112" y="734"/>
                  </a:lnTo>
                  <a:lnTo>
                    <a:pt x="1138" y="722"/>
                  </a:lnTo>
                  <a:lnTo>
                    <a:pt x="1164" y="710"/>
                  </a:lnTo>
                  <a:lnTo>
                    <a:pt x="1214" y="685"/>
                  </a:lnTo>
                  <a:lnTo>
                    <a:pt x="1237" y="673"/>
                  </a:lnTo>
                  <a:lnTo>
                    <a:pt x="1262" y="660"/>
                  </a:lnTo>
                  <a:lnTo>
                    <a:pt x="1285" y="647"/>
                  </a:lnTo>
                  <a:lnTo>
                    <a:pt x="1307" y="633"/>
                  </a:lnTo>
                  <a:lnTo>
                    <a:pt x="1330" y="621"/>
                  </a:lnTo>
                  <a:lnTo>
                    <a:pt x="1351" y="608"/>
                  </a:lnTo>
                  <a:lnTo>
                    <a:pt x="1372" y="594"/>
                  </a:lnTo>
                  <a:lnTo>
                    <a:pt x="1393" y="580"/>
                  </a:lnTo>
                  <a:lnTo>
                    <a:pt x="1414" y="566"/>
                  </a:lnTo>
                  <a:lnTo>
                    <a:pt x="1433" y="554"/>
                  </a:lnTo>
                  <a:lnTo>
                    <a:pt x="1470" y="525"/>
                  </a:lnTo>
                  <a:lnTo>
                    <a:pt x="1505" y="497"/>
                  </a:lnTo>
                  <a:lnTo>
                    <a:pt x="1522" y="483"/>
                  </a:lnTo>
                  <a:lnTo>
                    <a:pt x="1538" y="470"/>
                  </a:lnTo>
                  <a:lnTo>
                    <a:pt x="1553" y="455"/>
                  </a:lnTo>
                  <a:lnTo>
                    <a:pt x="1568" y="441"/>
                  </a:lnTo>
                  <a:lnTo>
                    <a:pt x="1581" y="426"/>
                  </a:lnTo>
                  <a:lnTo>
                    <a:pt x="1595" y="412"/>
                  </a:lnTo>
                  <a:lnTo>
                    <a:pt x="1607" y="397"/>
                  </a:lnTo>
                  <a:lnTo>
                    <a:pt x="1620" y="383"/>
                  </a:lnTo>
                  <a:lnTo>
                    <a:pt x="1630" y="369"/>
                  </a:lnTo>
                  <a:lnTo>
                    <a:pt x="1641" y="355"/>
                  </a:lnTo>
                  <a:lnTo>
                    <a:pt x="1651" y="340"/>
                  </a:lnTo>
                  <a:lnTo>
                    <a:pt x="1660" y="326"/>
                  </a:lnTo>
                  <a:lnTo>
                    <a:pt x="1669" y="311"/>
                  </a:lnTo>
                  <a:lnTo>
                    <a:pt x="1676" y="297"/>
                  </a:lnTo>
                  <a:lnTo>
                    <a:pt x="1682" y="282"/>
                  </a:lnTo>
                  <a:lnTo>
                    <a:pt x="1689" y="269"/>
                  </a:lnTo>
                  <a:lnTo>
                    <a:pt x="1694" y="254"/>
                  </a:lnTo>
                  <a:lnTo>
                    <a:pt x="1698" y="240"/>
                  </a:lnTo>
                  <a:lnTo>
                    <a:pt x="1702" y="226"/>
                  </a:lnTo>
                  <a:lnTo>
                    <a:pt x="1705" y="212"/>
                  </a:lnTo>
                  <a:lnTo>
                    <a:pt x="1706" y="197"/>
                  </a:lnTo>
                  <a:lnTo>
                    <a:pt x="1708" y="184"/>
                  </a:lnTo>
                  <a:lnTo>
                    <a:pt x="1708" y="170"/>
                  </a:lnTo>
                  <a:lnTo>
                    <a:pt x="1707" y="156"/>
                  </a:lnTo>
                  <a:lnTo>
                    <a:pt x="1706" y="142"/>
                  </a:lnTo>
                  <a:lnTo>
                    <a:pt x="1703" y="129"/>
                  </a:lnTo>
                  <a:lnTo>
                    <a:pt x="1699" y="116"/>
                  </a:lnTo>
                  <a:lnTo>
                    <a:pt x="1695" y="102"/>
                  </a:lnTo>
                  <a:lnTo>
                    <a:pt x="1691" y="89"/>
                  </a:lnTo>
                  <a:lnTo>
                    <a:pt x="1685" y="75"/>
                  </a:lnTo>
                  <a:lnTo>
                    <a:pt x="1677" y="62"/>
                  </a:lnTo>
                  <a:lnTo>
                    <a:pt x="1670" y="50"/>
                  </a:lnTo>
                  <a:lnTo>
                    <a:pt x="1660" y="37"/>
                  </a:lnTo>
                  <a:lnTo>
                    <a:pt x="1651" y="24"/>
                  </a:lnTo>
                  <a:lnTo>
                    <a:pt x="1640" y="11"/>
                  </a:lnTo>
                  <a:lnTo>
                    <a:pt x="1629" y="0"/>
                  </a:lnTo>
                  <a:close/>
                </a:path>
              </a:pathLst>
            </a:custGeom>
            <a:solidFill>
              <a:srgbClr val="F3F9E3"/>
            </a:solidFill>
            <a:ln>
              <a:noFill/>
            </a:ln>
          </p:spPr>
          <p:txBody>
            <a:bodyPr vert="horz" wrap="square" lIns="91440" tIns="45720" rIns="91440" bIns="45720" numCol="1" anchor="t" anchorCtr="0" compatLnSpc="1">
              <a:prstTxWarp prst="textNoShape">
                <a:avLst/>
              </a:prstTxWarp>
            </a:bodyPr>
            <a:lstStyle/>
            <a:p>
              <a:endParaRPr lang="fi-FI"/>
            </a:p>
          </p:txBody>
        </p:sp>
        <p:sp>
          <p:nvSpPr>
            <p:cNvPr id="13" name="Freeform 8"/>
            <p:cNvSpPr>
              <a:spLocks/>
            </p:cNvSpPr>
            <p:nvPr/>
          </p:nvSpPr>
          <p:spPr bwMode="auto">
            <a:xfrm>
              <a:off x="0" y="-3175"/>
              <a:ext cx="2709863" cy="2300288"/>
            </a:xfrm>
            <a:custGeom>
              <a:avLst/>
              <a:gdLst>
                <a:gd name="T0" fmla="*/ 0 w 1707"/>
                <a:gd name="T1" fmla="*/ 720 h 1449"/>
                <a:gd name="T2" fmla="*/ 219 w 1707"/>
                <a:gd name="T3" fmla="*/ 1382 h 1449"/>
                <a:gd name="T4" fmla="*/ 376 w 1707"/>
                <a:gd name="T5" fmla="*/ 1345 h 1449"/>
                <a:gd name="T6" fmla="*/ 539 w 1707"/>
                <a:gd name="T7" fmla="*/ 1314 h 1449"/>
                <a:gd name="T8" fmla="*/ 703 w 1707"/>
                <a:gd name="T9" fmla="*/ 1289 h 1449"/>
                <a:gd name="T10" fmla="*/ 865 w 1707"/>
                <a:gd name="T11" fmla="*/ 1273 h 1449"/>
                <a:gd name="T12" fmla="*/ 971 w 1707"/>
                <a:gd name="T13" fmla="*/ 1268 h 1449"/>
                <a:gd name="T14" fmla="*/ 1064 w 1707"/>
                <a:gd name="T15" fmla="*/ 1268 h 1449"/>
                <a:gd name="T16" fmla="*/ 1180 w 1707"/>
                <a:gd name="T17" fmla="*/ 1274 h 1449"/>
                <a:gd name="T18" fmla="*/ 1289 w 1707"/>
                <a:gd name="T19" fmla="*/ 1289 h 1449"/>
                <a:gd name="T20" fmla="*/ 1371 w 1707"/>
                <a:gd name="T21" fmla="*/ 1307 h 1449"/>
                <a:gd name="T22" fmla="*/ 1437 w 1707"/>
                <a:gd name="T23" fmla="*/ 1328 h 1449"/>
                <a:gd name="T24" fmla="*/ 1498 w 1707"/>
                <a:gd name="T25" fmla="*/ 1354 h 1449"/>
                <a:gd name="T26" fmla="*/ 1552 w 1707"/>
                <a:gd name="T27" fmla="*/ 1385 h 1449"/>
                <a:gd name="T28" fmla="*/ 1601 w 1707"/>
                <a:gd name="T29" fmla="*/ 1421 h 1449"/>
                <a:gd name="T30" fmla="*/ 1629 w 1707"/>
                <a:gd name="T31" fmla="*/ 1449 h 1449"/>
                <a:gd name="T32" fmla="*/ 1661 w 1707"/>
                <a:gd name="T33" fmla="*/ 1374 h 1449"/>
                <a:gd name="T34" fmla="*/ 1677 w 1707"/>
                <a:gd name="T35" fmla="*/ 1329 h 1449"/>
                <a:gd name="T36" fmla="*/ 1689 w 1707"/>
                <a:gd name="T37" fmla="*/ 1280 h 1449"/>
                <a:gd name="T38" fmla="*/ 1700 w 1707"/>
                <a:gd name="T39" fmla="*/ 1214 h 1449"/>
                <a:gd name="T40" fmla="*/ 1707 w 1707"/>
                <a:gd name="T41" fmla="*/ 1145 h 1449"/>
                <a:gd name="T42" fmla="*/ 1707 w 1707"/>
                <a:gd name="T43" fmla="*/ 1091 h 1449"/>
                <a:gd name="T44" fmla="*/ 1703 w 1707"/>
                <a:gd name="T45" fmla="*/ 1036 h 1449"/>
                <a:gd name="T46" fmla="*/ 1695 w 1707"/>
                <a:gd name="T47" fmla="*/ 980 h 1449"/>
                <a:gd name="T48" fmla="*/ 1673 w 1707"/>
                <a:gd name="T49" fmla="*/ 876 h 1449"/>
                <a:gd name="T50" fmla="*/ 1647 w 1707"/>
                <a:gd name="T51" fmla="*/ 795 h 1449"/>
                <a:gd name="T52" fmla="*/ 1619 w 1707"/>
                <a:gd name="T53" fmla="*/ 721 h 1449"/>
                <a:gd name="T54" fmla="*/ 1587 w 1707"/>
                <a:gd name="T55" fmla="*/ 653 h 1449"/>
                <a:gd name="T56" fmla="*/ 1552 w 1707"/>
                <a:gd name="T57" fmla="*/ 589 h 1449"/>
                <a:gd name="T58" fmla="*/ 1513 w 1707"/>
                <a:gd name="T59" fmla="*/ 531 h 1449"/>
                <a:gd name="T60" fmla="*/ 1473 w 1707"/>
                <a:gd name="T61" fmla="*/ 478 h 1449"/>
                <a:gd name="T62" fmla="*/ 1416 w 1707"/>
                <a:gd name="T63" fmla="*/ 414 h 1449"/>
                <a:gd name="T64" fmla="*/ 1370 w 1707"/>
                <a:gd name="T65" fmla="*/ 372 h 1449"/>
                <a:gd name="T66" fmla="*/ 1307 w 1707"/>
                <a:gd name="T67" fmla="*/ 321 h 1449"/>
                <a:gd name="T68" fmla="*/ 1258 w 1707"/>
                <a:gd name="T69" fmla="*/ 287 h 1449"/>
                <a:gd name="T70" fmla="*/ 1209 w 1707"/>
                <a:gd name="T71" fmla="*/ 257 h 1449"/>
                <a:gd name="T72" fmla="*/ 1126 w 1707"/>
                <a:gd name="T73" fmla="*/ 214 h 1449"/>
                <a:gd name="T74" fmla="*/ 1043 w 1707"/>
                <a:gd name="T75" fmla="*/ 178 h 1449"/>
                <a:gd name="T76" fmla="*/ 944 w 1707"/>
                <a:gd name="T77" fmla="*/ 143 h 1449"/>
                <a:gd name="T78" fmla="*/ 849 w 1707"/>
                <a:gd name="T79" fmla="*/ 116 h 1449"/>
                <a:gd name="T80" fmla="*/ 705 w 1707"/>
                <a:gd name="T81" fmla="*/ 81 h 1449"/>
                <a:gd name="T82" fmla="*/ 544 w 1707"/>
                <a:gd name="T83" fmla="*/ 48 h 1449"/>
                <a:gd name="T84" fmla="*/ 433 w 1707"/>
                <a:gd name="T85" fmla="*/ 30 h 1449"/>
                <a:gd name="T86" fmla="*/ 308 w 1707"/>
                <a:gd name="T87" fmla="*/ 13 h 1449"/>
                <a:gd name="T88" fmla="*/ 170 w 1707"/>
                <a:gd name="T89" fmla="*/ 0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07" h="1449">
                  <a:moveTo>
                    <a:pt x="170" y="0"/>
                  </a:moveTo>
                  <a:lnTo>
                    <a:pt x="0" y="0"/>
                  </a:lnTo>
                  <a:lnTo>
                    <a:pt x="0" y="720"/>
                  </a:lnTo>
                  <a:lnTo>
                    <a:pt x="0" y="1440"/>
                  </a:lnTo>
                  <a:lnTo>
                    <a:pt x="168" y="1395"/>
                  </a:lnTo>
                  <a:lnTo>
                    <a:pt x="219" y="1382"/>
                  </a:lnTo>
                  <a:lnTo>
                    <a:pt x="270" y="1369"/>
                  </a:lnTo>
                  <a:lnTo>
                    <a:pt x="323" y="1356"/>
                  </a:lnTo>
                  <a:lnTo>
                    <a:pt x="376" y="1345"/>
                  </a:lnTo>
                  <a:lnTo>
                    <a:pt x="430" y="1334"/>
                  </a:lnTo>
                  <a:lnTo>
                    <a:pt x="485" y="1323"/>
                  </a:lnTo>
                  <a:lnTo>
                    <a:pt x="539" y="1314"/>
                  </a:lnTo>
                  <a:lnTo>
                    <a:pt x="593" y="1304"/>
                  </a:lnTo>
                  <a:lnTo>
                    <a:pt x="648" y="1297"/>
                  </a:lnTo>
                  <a:lnTo>
                    <a:pt x="703" y="1289"/>
                  </a:lnTo>
                  <a:lnTo>
                    <a:pt x="758" y="1283"/>
                  </a:lnTo>
                  <a:lnTo>
                    <a:pt x="812" y="1278"/>
                  </a:lnTo>
                  <a:lnTo>
                    <a:pt x="865" y="1273"/>
                  </a:lnTo>
                  <a:lnTo>
                    <a:pt x="919" y="1270"/>
                  </a:lnTo>
                  <a:lnTo>
                    <a:pt x="946" y="1269"/>
                  </a:lnTo>
                  <a:lnTo>
                    <a:pt x="971" y="1268"/>
                  </a:lnTo>
                  <a:lnTo>
                    <a:pt x="998" y="1268"/>
                  </a:lnTo>
                  <a:lnTo>
                    <a:pt x="1023" y="1267"/>
                  </a:lnTo>
                  <a:lnTo>
                    <a:pt x="1064" y="1268"/>
                  </a:lnTo>
                  <a:lnTo>
                    <a:pt x="1103" y="1269"/>
                  </a:lnTo>
                  <a:lnTo>
                    <a:pt x="1141" y="1271"/>
                  </a:lnTo>
                  <a:lnTo>
                    <a:pt x="1180" y="1274"/>
                  </a:lnTo>
                  <a:lnTo>
                    <a:pt x="1217" y="1278"/>
                  </a:lnTo>
                  <a:lnTo>
                    <a:pt x="1254" y="1283"/>
                  </a:lnTo>
                  <a:lnTo>
                    <a:pt x="1289" y="1289"/>
                  </a:lnTo>
                  <a:lnTo>
                    <a:pt x="1324" y="1296"/>
                  </a:lnTo>
                  <a:lnTo>
                    <a:pt x="1348" y="1301"/>
                  </a:lnTo>
                  <a:lnTo>
                    <a:pt x="1371" y="1307"/>
                  </a:lnTo>
                  <a:lnTo>
                    <a:pt x="1393" y="1314"/>
                  </a:lnTo>
                  <a:lnTo>
                    <a:pt x="1416" y="1320"/>
                  </a:lnTo>
                  <a:lnTo>
                    <a:pt x="1437" y="1328"/>
                  </a:lnTo>
                  <a:lnTo>
                    <a:pt x="1457" y="1336"/>
                  </a:lnTo>
                  <a:lnTo>
                    <a:pt x="1477" y="1345"/>
                  </a:lnTo>
                  <a:lnTo>
                    <a:pt x="1498" y="1354"/>
                  </a:lnTo>
                  <a:lnTo>
                    <a:pt x="1517" y="1364"/>
                  </a:lnTo>
                  <a:lnTo>
                    <a:pt x="1535" y="1374"/>
                  </a:lnTo>
                  <a:lnTo>
                    <a:pt x="1552" y="1385"/>
                  </a:lnTo>
                  <a:lnTo>
                    <a:pt x="1569" y="1397"/>
                  </a:lnTo>
                  <a:lnTo>
                    <a:pt x="1586" y="1408"/>
                  </a:lnTo>
                  <a:lnTo>
                    <a:pt x="1601" y="1421"/>
                  </a:lnTo>
                  <a:lnTo>
                    <a:pt x="1608" y="1427"/>
                  </a:lnTo>
                  <a:lnTo>
                    <a:pt x="1615" y="1435"/>
                  </a:lnTo>
                  <a:lnTo>
                    <a:pt x="1629" y="1449"/>
                  </a:lnTo>
                  <a:lnTo>
                    <a:pt x="1643" y="1420"/>
                  </a:lnTo>
                  <a:lnTo>
                    <a:pt x="1656" y="1390"/>
                  </a:lnTo>
                  <a:lnTo>
                    <a:pt x="1661" y="1374"/>
                  </a:lnTo>
                  <a:lnTo>
                    <a:pt x="1666" y="1359"/>
                  </a:lnTo>
                  <a:lnTo>
                    <a:pt x="1672" y="1343"/>
                  </a:lnTo>
                  <a:lnTo>
                    <a:pt x="1677" y="1329"/>
                  </a:lnTo>
                  <a:lnTo>
                    <a:pt x="1681" y="1313"/>
                  </a:lnTo>
                  <a:lnTo>
                    <a:pt x="1686" y="1297"/>
                  </a:lnTo>
                  <a:lnTo>
                    <a:pt x="1689" y="1280"/>
                  </a:lnTo>
                  <a:lnTo>
                    <a:pt x="1693" y="1264"/>
                  </a:lnTo>
                  <a:lnTo>
                    <a:pt x="1698" y="1231"/>
                  </a:lnTo>
                  <a:lnTo>
                    <a:pt x="1700" y="1214"/>
                  </a:lnTo>
                  <a:lnTo>
                    <a:pt x="1703" y="1197"/>
                  </a:lnTo>
                  <a:lnTo>
                    <a:pt x="1706" y="1162"/>
                  </a:lnTo>
                  <a:lnTo>
                    <a:pt x="1707" y="1145"/>
                  </a:lnTo>
                  <a:lnTo>
                    <a:pt x="1707" y="1127"/>
                  </a:lnTo>
                  <a:lnTo>
                    <a:pt x="1707" y="1109"/>
                  </a:lnTo>
                  <a:lnTo>
                    <a:pt x="1707" y="1091"/>
                  </a:lnTo>
                  <a:lnTo>
                    <a:pt x="1706" y="1072"/>
                  </a:lnTo>
                  <a:lnTo>
                    <a:pt x="1705" y="1054"/>
                  </a:lnTo>
                  <a:lnTo>
                    <a:pt x="1703" y="1036"/>
                  </a:lnTo>
                  <a:lnTo>
                    <a:pt x="1700" y="1017"/>
                  </a:lnTo>
                  <a:lnTo>
                    <a:pt x="1698" y="999"/>
                  </a:lnTo>
                  <a:lnTo>
                    <a:pt x="1695" y="980"/>
                  </a:lnTo>
                  <a:lnTo>
                    <a:pt x="1689" y="942"/>
                  </a:lnTo>
                  <a:lnTo>
                    <a:pt x="1679" y="903"/>
                  </a:lnTo>
                  <a:lnTo>
                    <a:pt x="1673" y="876"/>
                  </a:lnTo>
                  <a:lnTo>
                    <a:pt x="1664" y="848"/>
                  </a:lnTo>
                  <a:lnTo>
                    <a:pt x="1656" y="822"/>
                  </a:lnTo>
                  <a:lnTo>
                    <a:pt x="1647" y="795"/>
                  </a:lnTo>
                  <a:lnTo>
                    <a:pt x="1639" y="769"/>
                  </a:lnTo>
                  <a:lnTo>
                    <a:pt x="1629" y="745"/>
                  </a:lnTo>
                  <a:lnTo>
                    <a:pt x="1619" y="721"/>
                  </a:lnTo>
                  <a:lnTo>
                    <a:pt x="1609" y="697"/>
                  </a:lnTo>
                  <a:lnTo>
                    <a:pt x="1598" y="675"/>
                  </a:lnTo>
                  <a:lnTo>
                    <a:pt x="1587" y="653"/>
                  </a:lnTo>
                  <a:lnTo>
                    <a:pt x="1575" y="630"/>
                  </a:lnTo>
                  <a:lnTo>
                    <a:pt x="1563" y="610"/>
                  </a:lnTo>
                  <a:lnTo>
                    <a:pt x="1552" y="589"/>
                  </a:lnTo>
                  <a:lnTo>
                    <a:pt x="1539" y="570"/>
                  </a:lnTo>
                  <a:lnTo>
                    <a:pt x="1527" y="549"/>
                  </a:lnTo>
                  <a:lnTo>
                    <a:pt x="1513" y="531"/>
                  </a:lnTo>
                  <a:lnTo>
                    <a:pt x="1501" y="513"/>
                  </a:lnTo>
                  <a:lnTo>
                    <a:pt x="1487" y="495"/>
                  </a:lnTo>
                  <a:lnTo>
                    <a:pt x="1473" y="478"/>
                  </a:lnTo>
                  <a:lnTo>
                    <a:pt x="1459" y="461"/>
                  </a:lnTo>
                  <a:lnTo>
                    <a:pt x="1431" y="429"/>
                  </a:lnTo>
                  <a:lnTo>
                    <a:pt x="1416" y="414"/>
                  </a:lnTo>
                  <a:lnTo>
                    <a:pt x="1401" y="400"/>
                  </a:lnTo>
                  <a:lnTo>
                    <a:pt x="1386" y="386"/>
                  </a:lnTo>
                  <a:lnTo>
                    <a:pt x="1370" y="372"/>
                  </a:lnTo>
                  <a:lnTo>
                    <a:pt x="1339" y="345"/>
                  </a:lnTo>
                  <a:lnTo>
                    <a:pt x="1323" y="333"/>
                  </a:lnTo>
                  <a:lnTo>
                    <a:pt x="1307" y="321"/>
                  </a:lnTo>
                  <a:lnTo>
                    <a:pt x="1291" y="309"/>
                  </a:lnTo>
                  <a:lnTo>
                    <a:pt x="1275" y="299"/>
                  </a:lnTo>
                  <a:lnTo>
                    <a:pt x="1258" y="287"/>
                  </a:lnTo>
                  <a:lnTo>
                    <a:pt x="1242" y="277"/>
                  </a:lnTo>
                  <a:lnTo>
                    <a:pt x="1226" y="267"/>
                  </a:lnTo>
                  <a:lnTo>
                    <a:pt x="1209" y="257"/>
                  </a:lnTo>
                  <a:lnTo>
                    <a:pt x="1177" y="239"/>
                  </a:lnTo>
                  <a:lnTo>
                    <a:pt x="1143" y="222"/>
                  </a:lnTo>
                  <a:lnTo>
                    <a:pt x="1126" y="214"/>
                  </a:lnTo>
                  <a:lnTo>
                    <a:pt x="1110" y="206"/>
                  </a:lnTo>
                  <a:lnTo>
                    <a:pt x="1076" y="191"/>
                  </a:lnTo>
                  <a:lnTo>
                    <a:pt x="1043" y="178"/>
                  </a:lnTo>
                  <a:lnTo>
                    <a:pt x="1009" y="166"/>
                  </a:lnTo>
                  <a:lnTo>
                    <a:pt x="976" y="154"/>
                  </a:lnTo>
                  <a:lnTo>
                    <a:pt x="944" y="143"/>
                  </a:lnTo>
                  <a:lnTo>
                    <a:pt x="911" y="134"/>
                  </a:lnTo>
                  <a:lnTo>
                    <a:pt x="880" y="124"/>
                  </a:lnTo>
                  <a:lnTo>
                    <a:pt x="849" y="116"/>
                  </a:lnTo>
                  <a:lnTo>
                    <a:pt x="818" y="108"/>
                  </a:lnTo>
                  <a:lnTo>
                    <a:pt x="761" y="94"/>
                  </a:lnTo>
                  <a:lnTo>
                    <a:pt x="705" y="81"/>
                  </a:lnTo>
                  <a:lnTo>
                    <a:pt x="644" y="68"/>
                  </a:lnTo>
                  <a:lnTo>
                    <a:pt x="579" y="54"/>
                  </a:lnTo>
                  <a:lnTo>
                    <a:pt x="544" y="48"/>
                  </a:lnTo>
                  <a:lnTo>
                    <a:pt x="508" y="41"/>
                  </a:lnTo>
                  <a:lnTo>
                    <a:pt x="471" y="35"/>
                  </a:lnTo>
                  <a:lnTo>
                    <a:pt x="433" y="30"/>
                  </a:lnTo>
                  <a:lnTo>
                    <a:pt x="392" y="23"/>
                  </a:lnTo>
                  <a:lnTo>
                    <a:pt x="351" y="18"/>
                  </a:lnTo>
                  <a:lnTo>
                    <a:pt x="308" y="13"/>
                  </a:lnTo>
                  <a:lnTo>
                    <a:pt x="264" y="8"/>
                  </a:lnTo>
                  <a:lnTo>
                    <a:pt x="218" y="4"/>
                  </a:lnTo>
                  <a:lnTo>
                    <a:pt x="170" y="0"/>
                  </a:lnTo>
                  <a:close/>
                </a:path>
              </a:pathLst>
            </a:custGeom>
            <a:solidFill>
              <a:srgbClr val="D6E1F0"/>
            </a:solidFill>
            <a:ln>
              <a:noFill/>
            </a:ln>
          </p:spPr>
          <p:txBody>
            <a:bodyPr vert="horz" wrap="square" lIns="91440" tIns="45720" rIns="91440" bIns="45720" numCol="1" anchor="t" anchorCtr="0" compatLnSpc="1">
              <a:prstTxWarp prst="textNoShape">
                <a:avLst/>
              </a:prstTxWarp>
            </a:bodyPr>
            <a:lstStyle/>
            <a:p>
              <a:endParaRPr lang="fi-FI"/>
            </a:p>
          </p:txBody>
        </p:sp>
        <p:sp>
          <p:nvSpPr>
            <p:cNvPr id="14" name="Freeform 9"/>
            <p:cNvSpPr>
              <a:spLocks/>
            </p:cNvSpPr>
            <p:nvPr/>
          </p:nvSpPr>
          <p:spPr bwMode="auto">
            <a:xfrm>
              <a:off x="0" y="2008188"/>
              <a:ext cx="2586038" cy="995363"/>
            </a:xfrm>
            <a:custGeom>
              <a:avLst/>
              <a:gdLst>
                <a:gd name="T0" fmla="*/ 1064 w 1629"/>
                <a:gd name="T1" fmla="*/ 1 h 627"/>
                <a:gd name="T2" fmla="*/ 1141 w 1629"/>
                <a:gd name="T3" fmla="*/ 4 h 627"/>
                <a:gd name="T4" fmla="*/ 1217 w 1629"/>
                <a:gd name="T5" fmla="*/ 11 h 627"/>
                <a:gd name="T6" fmla="*/ 1289 w 1629"/>
                <a:gd name="T7" fmla="*/ 22 h 627"/>
                <a:gd name="T8" fmla="*/ 1348 w 1629"/>
                <a:gd name="T9" fmla="*/ 34 h 627"/>
                <a:gd name="T10" fmla="*/ 1393 w 1629"/>
                <a:gd name="T11" fmla="*/ 47 h 627"/>
                <a:gd name="T12" fmla="*/ 1437 w 1629"/>
                <a:gd name="T13" fmla="*/ 61 h 627"/>
                <a:gd name="T14" fmla="*/ 1477 w 1629"/>
                <a:gd name="T15" fmla="*/ 78 h 627"/>
                <a:gd name="T16" fmla="*/ 1517 w 1629"/>
                <a:gd name="T17" fmla="*/ 97 h 627"/>
                <a:gd name="T18" fmla="*/ 1552 w 1629"/>
                <a:gd name="T19" fmla="*/ 118 h 627"/>
                <a:gd name="T20" fmla="*/ 1586 w 1629"/>
                <a:gd name="T21" fmla="*/ 141 h 627"/>
                <a:gd name="T22" fmla="*/ 1608 w 1629"/>
                <a:gd name="T23" fmla="*/ 160 h 627"/>
                <a:gd name="T24" fmla="*/ 1629 w 1629"/>
                <a:gd name="T25" fmla="*/ 182 h 627"/>
                <a:gd name="T26" fmla="*/ 1604 w 1629"/>
                <a:gd name="T27" fmla="*/ 230 h 627"/>
                <a:gd name="T28" fmla="*/ 1574 w 1629"/>
                <a:gd name="T29" fmla="*/ 276 h 627"/>
                <a:gd name="T30" fmla="*/ 1557 w 1629"/>
                <a:gd name="T31" fmla="*/ 299 h 627"/>
                <a:gd name="T32" fmla="*/ 1523 w 1629"/>
                <a:gd name="T33" fmla="*/ 341 h 627"/>
                <a:gd name="T34" fmla="*/ 1495 w 1629"/>
                <a:gd name="T35" fmla="*/ 372 h 627"/>
                <a:gd name="T36" fmla="*/ 1466 w 1629"/>
                <a:gd name="T37" fmla="*/ 401 h 627"/>
                <a:gd name="T38" fmla="*/ 1445 w 1629"/>
                <a:gd name="T39" fmla="*/ 419 h 627"/>
                <a:gd name="T40" fmla="*/ 1403 w 1629"/>
                <a:gd name="T41" fmla="*/ 454 h 627"/>
                <a:gd name="T42" fmla="*/ 1358 w 1629"/>
                <a:gd name="T43" fmla="*/ 486 h 627"/>
                <a:gd name="T44" fmla="*/ 1312 w 1629"/>
                <a:gd name="T45" fmla="*/ 514 h 627"/>
                <a:gd name="T46" fmla="*/ 1264 w 1629"/>
                <a:gd name="T47" fmla="*/ 540 h 627"/>
                <a:gd name="T48" fmla="*/ 1214 w 1629"/>
                <a:gd name="T49" fmla="*/ 562 h 627"/>
                <a:gd name="T50" fmla="*/ 1163 w 1629"/>
                <a:gd name="T51" fmla="*/ 582 h 627"/>
                <a:gd name="T52" fmla="*/ 1111 w 1629"/>
                <a:gd name="T53" fmla="*/ 598 h 627"/>
                <a:gd name="T54" fmla="*/ 1057 w 1629"/>
                <a:gd name="T55" fmla="*/ 611 h 627"/>
                <a:gd name="T56" fmla="*/ 1004 w 1629"/>
                <a:gd name="T57" fmla="*/ 620 h 627"/>
                <a:gd name="T58" fmla="*/ 950 w 1629"/>
                <a:gd name="T59" fmla="*/ 625 h 627"/>
                <a:gd name="T60" fmla="*/ 896 w 1629"/>
                <a:gd name="T61" fmla="*/ 627 h 627"/>
                <a:gd name="T62" fmla="*/ 829 w 1629"/>
                <a:gd name="T63" fmla="*/ 625 h 627"/>
                <a:gd name="T64" fmla="*/ 755 w 1629"/>
                <a:gd name="T65" fmla="*/ 616 h 627"/>
                <a:gd name="T66" fmla="*/ 670 w 1629"/>
                <a:gd name="T67" fmla="*/ 606 h 627"/>
                <a:gd name="T68" fmla="*/ 576 w 1629"/>
                <a:gd name="T69" fmla="*/ 591 h 627"/>
                <a:gd name="T70" fmla="*/ 475 w 1629"/>
                <a:gd name="T71" fmla="*/ 572 h 627"/>
                <a:gd name="T72" fmla="*/ 366 w 1629"/>
                <a:gd name="T73" fmla="*/ 548 h 627"/>
                <a:gd name="T74" fmla="*/ 250 w 1629"/>
                <a:gd name="T75" fmla="*/ 522 h 627"/>
                <a:gd name="T76" fmla="*/ 128 w 1629"/>
                <a:gd name="T77" fmla="*/ 490 h 627"/>
                <a:gd name="T78" fmla="*/ 0 w 1629"/>
                <a:gd name="T79" fmla="*/ 453 h 627"/>
                <a:gd name="T80" fmla="*/ 0 w 1629"/>
                <a:gd name="T81" fmla="*/ 173 h 627"/>
                <a:gd name="T82" fmla="*/ 219 w 1629"/>
                <a:gd name="T83" fmla="*/ 115 h 627"/>
                <a:gd name="T84" fmla="*/ 323 w 1629"/>
                <a:gd name="T85" fmla="*/ 89 h 627"/>
                <a:gd name="T86" fmla="*/ 430 w 1629"/>
                <a:gd name="T87" fmla="*/ 67 h 627"/>
                <a:gd name="T88" fmla="*/ 539 w 1629"/>
                <a:gd name="T89" fmla="*/ 47 h 627"/>
                <a:gd name="T90" fmla="*/ 648 w 1629"/>
                <a:gd name="T91" fmla="*/ 30 h 627"/>
                <a:gd name="T92" fmla="*/ 758 w 1629"/>
                <a:gd name="T93" fmla="*/ 16 h 627"/>
                <a:gd name="T94" fmla="*/ 865 w 1629"/>
                <a:gd name="T95" fmla="*/ 6 h 627"/>
                <a:gd name="T96" fmla="*/ 946 w 1629"/>
                <a:gd name="T97" fmla="*/ 2 h 627"/>
                <a:gd name="T98" fmla="*/ 998 w 1629"/>
                <a:gd name="T99" fmla="*/ 1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9" h="627">
                  <a:moveTo>
                    <a:pt x="1023" y="0"/>
                  </a:moveTo>
                  <a:lnTo>
                    <a:pt x="1064" y="1"/>
                  </a:lnTo>
                  <a:lnTo>
                    <a:pt x="1103" y="2"/>
                  </a:lnTo>
                  <a:lnTo>
                    <a:pt x="1141" y="4"/>
                  </a:lnTo>
                  <a:lnTo>
                    <a:pt x="1180" y="7"/>
                  </a:lnTo>
                  <a:lnTo>
                    <a:pt x="1217" y="11"/>
                  </a:lnTo>
                  <a:lnTo>
                    <a:pt x="1254" y="16"/>
                  </a:lnTo>
                  <a:lnTo>
                    <a:pt x="1289" y="22"/>
                  </a:lnTo>
                  <a:lnTo>
                    <a:pt x="1324" y="29"/>
                  </a:lnTo>
                  <a:lnTo>
                    <a:pt x="1348" y="34"/>
                  </a:lnTo>
                  <a:lnTo>
                    <a:pt x="1371" y="40"/>
                  </a:lnTo>
                  <a:lnTo>
                    <a:pt x="1393" y="47"/>
                  </a:lnTo>
                  <a:lnTo>
                    <a:pt x="1416" y="53"/>
                  </a:lnTo>
                  <a:lnTo>
                    <a:pt x="1437" y="61"/>
                  </a:lnTo>
                  <a:lnTo>
                    <a:pt x="1457" y="69"/>
                  </a:lnTo>
                  <a:lnTo>
                    <a:pt x="1477" y="78"/>
                  </a:lnTo>
                  <a:lnTo>
                    <a:pt x="1498" y="87"/>
                  </a:lnTo>
                  <a:lnTo>
                    <a:pt x="1517" y="97"/>
                  </a:lnTo>
                  <a:lnTo>
                    <a:pt x="1535" y="107"/>
                  </a:lnTo>
                  <a:lnTo>
                    <a:pt x="1552" y="118"/>
                  </a:lnTo>
                  <a:lnTo>
                    <a:pt x="1569" y="130"/>
                  </a:lnTo>
                  <a:lnTo>
                    <a:pt x="1586" y="141"/>
                  </a:lnTo>
                  <a:lnTo>
                    <a:pt x="1601" y="154"/>
                  </a:lnTo>
                  <a:lnTo>
                    <a:pt x="1608" y="160"/>
                  </a:lnTo>
                  <a:lnTo>
                    <a:pt x="1615" y="168"/>
                  </a:lnTo>
                  <a:lnTo>
                    <a:pt x="1629" y="182"/>
                  </a:lnTo>
                  <a:lnTo>
                    <a:pt x="1618" y="205"/>
                  </a:lnTo>
                  <a:lnTo>
                    <a:pt x="1604" y="230"/>
                  </a:lnTo>
                  <a:lnTo>
                    <a:pt x="1589" y="253"/>
                  </a:lnTo>
                  <a:lnTo>
                    <a:pt x="1574" y="276"/>
                  </a:lnTo>
                  <a:lnTo>
                    <a:pt x="1566" y="287"/>
                  </a:lnTo>
                  <a:lnTo>
                    <a:pt x="1557" y="299"/>
                  </a:lnTo>
                  <a:lnTo>
                    <a:pt x="1541" y="320"/>
                  </a:lnTo>
                  <a:lnTo>
                    <a:pt x="1523" y="341"/>
                  </a:lnTo>
                  <a:lnTo>
                    <a:pt x="1505" y="361"/>
                  </a:lnTo>
                  <a:lnTo>
                    <a:pt x="1495" y="372"/>
                  </a:lnTo>
                  <a:lnTo>
                    <a:pt x="1486" y="382"/>
                  </a:lnTo>
                  <a:lnTo>
                    <a:pt x="1466" y="401"/>
                  </a:lnTo>
                  <a:lnTo>
                    <a:pt x="1456" y="410"/>
                  </a:lnTo>
                  <a:lnTo>
                    <a:pt x="1445" y="419"/>
                  </a:lnTo>
                  <a:lnTo>
                    <a:pt x="1424" y="437"/>
                  </a:lnTo>
                  <a:lnTo>
                    <a:pt x="1403" y="454"/>
                  </a:lnTo>
                  <a:lnTo>
                    <a:pt x="1381" y="470"/>
                  </a:lnTo>
                  <a:lnTo>
                    <a:pt x="1358" y="486"/>
                  </a:lnTo>
                  <a:lnTo>
                    <a:pt x="1335" y="501"/>
                  </a:lnTo>
                  <a:lnTo>
                    <a:pt x="1312" y="514"/>
                  </a:lnTo>
                  <a:lnTo>
                    <a:pt x="1288" y="527"/>
                  </a:lnTo>
                  <a:lnTo>
                    <a:pt x="1264" y="540"/>
                  </a:lnTo>
                  <a:lnTo>
                    <a:pt x="1239" y="552"/>
                  </a:lnTo>
                  <a:lnTo>
                    <a:pt x="1214" y="562"/>
                  </a:lnTo>
                  <a:lnTo>
                    <a:pt x="1188" y="573"/>
                  </a:lnTo>
                  <a:lnTo>
                    <a:pt x="1163" y="582"/>
                  </a:lnTo>
                  <a:lnTo>
                    <a:pt x="1137" y="591"/>
                  </a:lnTo>
                  <a:lnTo>
                    <a:pt x="1111" y="598"/>
                  </a:lnTo>
                  <a:lnTo>
                    <a:pt x="1084" y="605"/>
                  </a:lnTo>
                  <a:lnTo>
                    <a:pt x="1057" y="611"/>
                  </a:lnTo>
                  <a:lnTo>
                    <a:pt x="1031" y="615"/>
                  </a:lnTo>
                  <a:lnTo>
                    <a:pt x="1004" y="620"/>
                  </a:lnTo>
                  <a:lnTo>
                    <a:pt x="977" y="623"/>
                  </a:lnTo>
                  <a:lnTo>
                    <a:pt x="950" y="625"/>
                  </a:lnTo>
                  <a:lnTo>
                    <a:pt x="924" y="627"/>
                  </a:lnTo>
                  <a:lnTo>
                    <a:pt x="896" y="627"/>
                  </a:lnTo>
                  <a:lnTo>
                    <a:pt x="863" y="627"/>
                  </a:lnTo>
                  <a:lnTo>
                    <a:pt x="829" y="625"/>
                  </a:lnTo>
                  <a:lnTo>
                    <a:pt x="793" y="621"/>
                  </a:lnTo>
                  <a:lnTo>
                    <a:pt x="755" y="616"/>
                  </a:lnTo>
                  <a:lnTo>
                    <a:pt x="713" y="611"/>
                  </a:lnTo>
                  <a:lnTo>
                    <a:pt x="670" y="606"/>
                  </a:lnTo>
                  <a:lnTo>
                    <a:pt x="624" y="598"/>
                  </a:lnTo>
                  <a:lnTo>
                    <a:pt x="576" y="591"/>
                  </a:lnTo>
                  <a:lnTo>
                    <a:pt x="526" y="581"/>
                  </a:lnTo>
                  <a:lnTo>
                    <a:pt x="475" y="572"/>
                  </a:lnTo>
                  <a:lnTo>
                    <a:pt x="421" y="561"/>
                  </a:lnTo>
                  <a:lnTo>
                    <a:pt x="366" y="548"/>
                  </a:lnTo>
                  <a:lnTo>
                    <a:pt x="308" y="536"/>
                  </a:lnTo>
                  <a:lnTo>
                    <a:pt x="250" y="522"/>
                  </a:lnTo>
                  <a:lnTo>
                    <a:pt x="189" y="506"/>
                  </a:lnTo>
                  <a:lnTo>
                    <a:pt x="128" y="490"/>
                  </a:lnTo>
                  <a:lnTo>
                    <a:pt x="65" y="472"/>
                  </a:lnTo>
                  <a:lnTo>
                    <a:pt x="0" y="453"/>
                  </a:lnTo>
                  <a:lnTo>
                    <a:pt x="0" y="273"/>
                  </a:lnTo>
                  <a:lnTo>
                    <a:pt x="0" y="173"/>
                  </a:lnTo>
                  <a:lnTo>
                    <a:pt x="168" y="128"/>
                  </a:lnTo>
                  <a:lnTo>
                    <a:pt x="219" y="115"/>
                  </a:lnTo>
                  <a:lnTo>
                    <a:pt x="270" y="102"/>
                  </a:lnTo>
                  <a:lnTo>
                    <a:pt x="323" y="89"/>
                  </a:lnTo>
                  <a:lnTo>
                    <a:pt x="376" y="78"/>
                  </a:lnTo>
                  <a:lnTo>
                    <a:pt x="430" y="67"/>
                  </a:lnTo>
                  <a:lnTo>
                    <a:pt x="485" y="56"/>
                  </a:lnTo>
                  <a:lnTo>
                    <a:pt x="539" y="47"/>
                  </a:lnTo>
                  <a:lnTo>
                    <a:pt x="593" y="37"/>
                  </a:lnTo>
                  <a:lnTo>
                    <a:pt x="648" y="30"/>
                  </a:lnTo>
                  <a:lnTo>
                    <a:pt x="703" y="22"/>
                  </a:lnTo>
                  <a:lnTo>
                    <a:pt x="758" y="16"/>
                  </a:lnTo>
                  <a:lnTo>
                    <a:pt x="812" y="11"/>
                  </a:lnTo>
                  <a:lnTo>
                    <a:pt x="865" y="6"/>
                  </a:lnTo>
                  <a:lnTo>
                    <a:pt x="919" y="3"/>
                  </a:lnTo>
                  <a:lnTo>
                    <a:pt x="946" y="2"/>
                  </a:lnTo>
                  <a:lnTo>
                    <a:pt x="971" y="1"/>
                  </a:lnTo>
                  <a:lnTo>
                    <a:pt x="998" y="1"/>
                  </a:lnTo>
                  <a:lnTo>
                    <a:pt x="1023" y="0"/>
                  </a:lnTo>
                  <a:close/>
                </a:path>
              </a:pathLst>
            </a:custGeom>
            <a:solidFill>
              <a:srgbClr val="F1F1F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2" name="Title Placeholder 1"/>
          <p:cNvSpPr>
            <a:spLocks noGrp="1"/>
          </p:cNvSpPr>
          <p:nvPr>
            <p:ph type="title"/>
          </p:nvPr>
        </p:nvSpPr>
        <p:spPr>
          <a:xfrm>
            <a:off x="457200" y="476250"/>
            <a:ext cx="8229600" cy="1152550"/>
          </a:xfrm>
          <a:prstGeom prst="rect">
            <a:avLst/>
          </a:prstGeom>
        </p:spPr>
        <p:txBody>
          <a:bodyPr vert="horz" lIns="0" tIns="0" rIns="0" bIns="0" rtlCol="0" anchor="t" anchorCtr="0">
            <a:normAutofit/>
          </a:bodyPr>
          <a:lstStyle/>
          <a:p>
            <a:r>
              <a:rPr lang="en-US"/>
              <a:t>Click to edit Master title style</a:t>
            </a:r>
            <a:endParaRPr lang="fi-FI"/>
          </a:p>
        </p:txBody>
      </p:sp>
      <p:sp>
        <p:nvSpPr>
          <p:cNvPr id="3" name="Text Placeholder 2"/>
          <p:cNvSpPr>
            <a:spLocks noGrp="1"/>
          </p:cNvSpPr>
          <p:nvPr>
            <p:ph type="body" idx="1"/>
          </p:nvPr>
        </p:nvSpPr>
        <p:spPr>
          <a:xfrm>
            <a:off x="457200" y="1773239"/>
            <a:ext cx="8229600" cy="403225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53332" y="6165304"/>
            <a:ext cx="2622356" cy="504000"/>
          </a:xfrm>
          <a:prstGeom prst="rect">
            <a:avLst/>
          </a:prstGeom>
        </p:spPr>
      </p:pic>
      <p:sp>
        <p:nvSpPr>
          <p:cNvPr id="16" name="Date Placeholder 3"/>
          <p:cNvSpPr txBox="1">
            <a:spLocks/>
          </p:cNvSpPr>
          <p:nvPr userDrawn="1"/>
        </p:nvSpPr>
        <p:spPr>
          <a:xfrm>
            <a:off x="858935" y="6519234"/>
            <a:ext cx="864096" cy="140450"/>
          </a:xfrm>
          <a:prstGeom prst="rect">
            <a:avLst/>
          </a:prstGeom>
        </p:spPr>
        <p:txBody>
          <a:bodyPr vert="horz" lIns="0" tIns="0" rIns="0" bIns="0" rtlCol="0" anchor="ctr">
            <a:no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2019</a:t>
            </a:r>
          </a:p>
        </p:txBody>
      </p:sp>
      <p:sp>
        <p:nvSpPr>
          <p:cNvPr id="17" name="Footer Placeholder 4"/>
          <p:cNvSpPr txBox="1">
            <a:spLocks/>
          </p:cNvSpPr>
          <p:nvPr userDrawn="1"/>
        </p:nvSpPr>
        <p:spPr>
          <a:xfrm>
            <a:off x="1723031" y="6519234"/>
            <a:ext cx="3672408" cy="142875"/>
          </a:xfrm>
          <a:prstGeom prst="rect">
            <a:avLst/>
          </a:prstGeom>
        </p:spPr>
        <p:txBody>
          <a:bodyPr vert="horz" lIns="0" tIns="0" rIns="0" bIns="0" rtlCol="0" anchor="ctr">
            <a:no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Talotekniikan energiatehokas ylläpito</a:t>
            </a:r>
          </a:p>
        </p:txBody>
      </p:sp>
      <p:sp>
        <p:nvSpPr>
          <p:cNvPr id="19" name="Slide Number Placeholder 5"/>
          <p:cNvSpPr txBox="1">
            <a:spLocks/>
          </p:cNvSpPr>
          <p:nvPr userDrawn="1"/>
        </p:nvSpPr>
        <p:spPr>
          <a:xfrm>
            <a:off x="499664" y="6516387"/>
            <a:ext cx="359271" cy="143297"/>
          </a:xfrm>
          <a:prstGeom prst="rect">
            <a:avLst/>
          </a:prstGeom>
        </p:spPr>
        <p:txBody>
          <a:bodyPr vert="horz" lIns="0" tIns="0" rIns="0" bIns="0" rtlCol="0" anchor="ctr">
            <a:noAutofit/>
          </a:bodyPr>
          <a:lstStyle>
            <a:defPPr>
              <a:defRPr lang="fi-FI"/>
            </a:defPPr>
            <a:lvl1pPr marL="0" algn="l" defTabSz="914400" rtl="0" eaLnBrk="1" latinLnBrk="0" hangingPunct="1">
              <a:defRPr sz="1000" kern="1200">
                <a:solidFill>
                  <a:schemeClr val="tx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68ACF4-E7A5-495E-8C31-8E9E3D5B0BFC}" type="slidenum">
              <a:rPr lang="fi-FI" smtClean="0"/>
              <a:pPr/>
              <a:t>‹#›</a:t>
            </a:fld>
            <a:endParaRPr lang="fi-FI"/>
          </a:p>
        </p:txBody>
      </p:sp>
    </p:spTree>
    <p:extLst>
      <p:ext uri="{BB962C8B-B14F-4D97-AF65-F5344CB8AC3E}">
        <p14:creationId xmlns:p14="http://schemas.microsoft.com/office/powerpoint/2010/main" val="2528293920"/>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66700" indent="-266700"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1pPr>
      <a:lvl2pPr marL="539750" indent="-27305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06450" indent="-26670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071563" indent="-265113" algn="l" defTabSz="914400" rtl="0" eaLnBrk="1" latinLnBrk="0" hangingPunct="1">
        <a:spcBef>
          <a:spcPts val="600"/>
        </a:spcBef>
        <a:buFont typeface="Arial" panose="020B0604020202020204" pitchFamily="34" charset="0"/>
        <a:buChar char="•"/>
        <a:defRPr sz="1800" kern="1200">
          <a:solidFill>
            <a:schemeClr val="tx1"/>
          </a:solidFill>
          <a:latin typeface="+mn-lt"/>
          <a:ea typeface="+mn-ea"/>
          <a:cs typeface="+mn-cs"/>
        </a:defRPr>
      </a:lvl4pPr>
      <a:lvl5pPr marL="1346200" indent="-274638" algn="l" defTabSz="914400" rtl="0" eaLnBrk="1" latinLnBrk="0" hangingPunct="1">
        <a:spcBef>
          <a:spcPts val="600"/>
        </a:spcBef>
        <a:buFont typeface="Arial" panose="020B0604020202020204" pitchFamily="34" charset="0"/>
        <a:buChar char="•"/>
        <a:defRPr sz="1600" kern="1200">
          <a:solidFill>
            <a:schemeClr val="tx1"/>
          </a:solidFill>
          <a:latin typeface="+mn-lt"/>
          <a:ea typeface="+mn-ea"/>
          <a:cs typeface="+mn-cs"/>
        </a:defRPr>
      </a:lvl5pPr>
      <a:lvl6pPr marL="1612900" indent="-2667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21.jpeg"/><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36.jpe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www.lammitysvertailu.eneuvonta.f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975FF-6F60-4EB6-87A8-9FD96F05D21A}"/>
              </a:ext>
            </a:extLst>
          </p:cNvPr>
          <p:cNvSpPr>
            <a:spLocks noGrp="1"/>
          </p:cNvSpPr>
          <p:nvPr>
            <p:ph type="ctrTitle"/>
          </p:nvPr>
        </p:nvSpPr>
        <p:spPr/>
        <p:txBody>
          <a:bodyPr>
            <a:normAutofit/>
          </a:bodyPr>
          <a:lstStyle/>
          <a:p>
            <a:br>
              <a:rPr lang="fi-FI" sz="4000" dirty="0"/>
            </a:br>
            <a:r>
              <a:rPr lang="fi-FI" sz="4000" dirty="0"/>
              <a:t>Talotekniikan energiatehokas ylläpito ja korjaukset</a:t>
            </a:r>
            <a:endParaRPr lang="fi-FI" sz="2200" dirty="0"/>
          </a:p>
        </p:txBody>
      </p:sp>
    </p:spTree>
    <p:extLst>
      <p:ext uri="{BB962C8B-B14F-4D97-AF65-F5344CB8AC3E}">
        <p14:creationId xmlns:p14="http://schemas.microsoft.com/office/powerpoint/2010/main" val="2481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Koneellinen poistoilmanvaihto</a:t>
            </a:r>
          </a:p>
        </p:txBody>
      </p:sp>
      <p:sp>
        <p:nvSpPr>
          <p:cNvPr id="2" name="Sisällön paikkamerkki 1"/>
          <p:cNvSpPr>
            <a:spLocks noGrp="1"/>
          </p:cNvSpPr>
          <p:nvPr>
            <p:ph idx="1"/>
          </p:nvPr>
        </p:nvSpPr>
        <p:spPr>
          <a:xfrm>
            <a:off x="457200" y="1773239"/>
            <a:ext cx="4114800" cy="4032250"/>
          </a:xfrm>
        </p:spPr>
        <p:txBody>
          <a:bodyPr>
            <a:normAutofit fontScale="85000" lnSpcReduction="20000"/>
          </a:bodyPr>
          <a:lstStyle/>
          <a:p>
            <a:r>
              <a:rPr lang="fi-FI"/>
              <a:t>Yleinen vuosina1960–90.</a:t>
            </a:r>
          </a:p>
          <a:p>
            <a:r>
              <a:rPr lang="fi-FI"/>
              <a:t>Ilma poistetaan puhaltimilla</a:t>
            </a:r>
          </a:p>
          <a:p>
            <a:r>
              <a:rPr lang="fi-FI"/>
              <a:t>Säätö yleensä liesikuvun yhteydessä.</a:t>
            </a:r>
          </a:p>
          <a:p>
            <a:r>
              <a:rPr lang="fi-FI"/>
              <a:t>Edellyttää riittäviä korvaus- ja siirtoilmareittejä.</a:t>
            </a:r>
          </a:p>
          <a:p>
            <a:r>
              <a:rPr lang="fi-FI"/>
              <a:t>Venttiilien tukkiminen vedon vuoksi yleinen ongelma.</a:t>
            </a:r>
          </a:p>
          <a:p>
            <a:r>
              <a:rPr lang="fi-FI"/>
              <a:t>Puhaltimien toimintaa on seurattava.</a:t>
            </a:r>
          </a:p>
          <a:p>
            <a:r>
              <a:rPr lang="fi-FI"/>
              <a:t>Venttiilit on puhdistettava säännöllisesti.</a:t>
            </a:r>
          </a:p>
          <a:p>
            <a:endParaRPr lang="fi-FI"/>
          </a:p>
        </p:txBody>
      </p:sp>
      <p:pic>
        <p:nvPicPr>
          <p:cNvPr id="6" name="Kuva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940766"/>
            <a:ext cx="4103688" cy="3421733"/>
          </a:xfrm>
          <a:prstGeom prst="rect">
            <a:avLst/>
          </a:prstGeom>
        </p:spPr>
      </p:pic>
      <p:sp>
        <p:nvSpPr>
          <p:cNvPr id="4" name="Tekstiruutu 3"/>
          <p:cNvSpPr txBox="1"/>
          <p:nvPr/>
        </p:nvSpPr>
        <p:spPr>
          <a:xfrm>
            <a:off x="7195190" y="5599948"/>
            <a:ext cx="1542410" cy="246221"/>
          </a:xfrm>
          <a:prstGeom prst="rect">
            <a:avLst/>
          </a:prstGeom>
          <a:noFill/>
        </p:spPr>
        <p:txBody>
          <a:bodyPr wrap="none" rtlCol="0">
            <a:spAutoFit/>
          </a:bodyPr>
          <a:lstStyle/>
          <a:p>
            <a:r>
              <a:rPr lang="fi-FI" sz="1000">
                <a:solidFill>
                  <a:schemeClr val="tx2"/>
                </a:solidFill>
              </a:rPr>
              <a:t>(Kuva Sisäilmayhdistys)</a:t>
            </a:r>
          </a:p>
        </p:txBody>
      </p:sp>
    </p:spTree>
    <p:extLst>
      <p:ext uri="{BB962C8B-B14F-4D97-AF65-F5344CB8AC3E}">
        <p14:creationId xmlns:p14="http://schemas.microsoft.com/office/powerpoint/2010/main" val="289336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fi-FI"/>
              <a:t>Koneellinen tulo- ja poistoilmanvaihto</a:t>
            </a:r>
          </a:p>
        </p:txBody>
      </p:sp>
      <p:sp>
        <p:nvSpPr>
          <p:cNvPr id="2" name="Sisällön paikkamerkki 1"/>
          <p:cNvSpPr>
            <a:spLocks noGrp="1"/>
          </p:cNvSpPr>
          <p:nvPr>
            <p:ph idx="1"/>
          </p:nvPr>
        </p:nvSpPr>
        <p:spPr>
          <a:xfrm>
            <a:off x="457199" y="1773239"/>
            <a:ext cx="4114801" cy="4194424"/>
          </a:xfrm>
        </p:spPr>
        <p:txBody>
          <a:bodyPr>
            <a:normAutofit fontScale="62500" lnSpcReduction="20000"/>
          </a:bodyPr>
          <a:lstStyle/>
          <a:p>
            <a:r>
              <a:rPr lang="fi-FI"/>
              <a:t>Ilma tuodaan ja poistetaan puhaltimilla.</a:t>
            </a:r>
          </a:p>
          <a:p>
            <a:r>
              <a:rPr lang="fi-FI"/>
              <a:t>Tarkasti säädettävissä, sää ei vaikuta ilman vaihtoon.</a:t>
            </a:r>
          </a:p>
          <a:p>
            <a:r>
              <a:rPr lang="fi-FI"/>
              <a:t>Tuloilma suodatetaan ja tarvittaessa esilämmitetään.</a:t>
            </a:r>
          </a:p>
          <a:p>
            <a:r>
              <a:rPr lang="fi-FI"/>
              <a:t>Lämmöntalteenotolla saadaan poistoilmasta energiaa takaisin rakennukseen.</a:t>
            </a:r>
          </a:p>
          <a:p>
            <a:r>
              <a:rPr lang="fi-FI"/>
              <a:t>Rakennukset suunniteltiin aiemmin hieman alipaineiseksi. Nykyään pyritään tasapainoon. </a:t>
            </a:r>
          </a:p>
          <a:p>
            <a:r>
              <a:rPr lang="fi-FI"/>
              <a:t>Rakennuksen vaipan on oltava tiivis. </a:t>
            </a:r>
          </a:p>
          <a:p>
            <a:r>
              <a:rPr lang="fi-FI"/>
              <a:t>Vanhoissa rakennuksissa liiallisella alipaineistuksella saatetaan imeä mikrobeja sisäilmaan.</a:t>
            </a:r>
          </a:p>
          <a:p>
            <a:endParaRPr lang="fi-FI"/>
          </a:p>
          <a:p>
            <a:endParaRPr lang="fi-FI"/>
          </a:p>
        </p:txBody>
      </p:sp>
      <p:pic>
        <p:nvPicPr>
          <p:cNvPr id="5" name="Kuva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1" y="1822000"/>
            <a:ext cx="4114800" cy="3651864"/>
          </a:xfrm>
          <a:prstGeom prst="rect">
            <a:avLst/>
          </a:prstGeom>
        </p:spPr>
      </p:pic>
      <p:sp>
        <p:nvSpPr>
          <p:cNvPr id="7" name="Tekstiruutu 6"/>
          <p:cNvSpPr txBox="1"/>
          <p:nvPr/>
        </p:nvSpPr>
        <p:spPr>
          <a:xfrm>
            <a:off x="7164288" y="5557589"/>
            <a:ext cx="1542410" cy="246221"/>
          </a:xfrm>
          <a:prstGeom prst="rect">
            <a:avLst/>
          </a:prstGeom>
          <a:noFill/>
        </p:spPr>
        <p:txBody>
          <a:bodyPr wrap="none" rtlCol="0">
            <a:spAutoFit/>
          </a:bodyPr>
          <a:lstStyle/>
          <a:p>
            <a:r>
              <a:rPr lang="fi-FI" sz="1000">
                <a:solidFill>
                  <a:schemeClr val="tx2"/>
                </a:solidFill>
              </a:rPr>
              <a:t>(Kuva Sisäilmayhdistys)</a:t>
            </a:r>
          </a:p>
        </p:txBody>
      </p:sp>
    </p:spTree>
    <p:extLst>
      <p:ext uri="{BB962C8B-B14F-4D97-AF65-F5344CB8AC3E}">
        <p14:creationId xmlns:p14="http://schemas.microsoft.com/office/powerpoint/2010/main" val="178584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Lämmöntalteenotto (LTO)</a:t>
            </a:r>
          </a:p>
        </p:txBody>
      </p:sp>
      <p:sp>
        <p:nvSpPr>
          <p:cNvPr id="3" name="Content Placeholder 2"/>
          <p:cNvSpPr>
            <a:spLocks noGrp="1"/>
          </p:cNvSpPr>
          <p:nvPr>
            <p:ph idx="1"/>
          </p:nvPr>
        </p:nvSpPr>
        <p:spPr/>
        <p:txBody>
          <a:bodyPr/>
          <a:lstStyle/>
          <a:p>
            <a:r>
              <a:rPr lang="fi-FI" sz="2000"/>
              <a:t>Poistoilmasta voidaan ottaa huomattava osa energiaa talteen lämmönsiirtimien avulla. </a:t>
            </a:r>
          </a:p>
          <a:p>
            <a:r>
              <a:rPr lang="fi-FI" sz="2000"/>
              <a:t>Poistoilman lämmöllä lämmitetään tuloilmaa tai siirretään poistoilmalämpöpumpulla lämpöä esimerkiksi käyttöveteen.</a:t>
            </a:r>
          </a:p>
          <a:p>
            <a:r>
              <a:rPr lang="fi-FI" sz="2000"/>
              <a:t>Lämmöntalteenotto edellyttää rakennuksen ilmatiiveyttä.</a:t>
            </a:r>
          </a:p>
          <a:p>
            <a:r>
              <a:rPr lang="fi-FI" sz="2000"/>
              <a:t>Nykyaikaisten lämmöntalteenottolaitteiden vuosihyötysuhde </a:t>
            </a:r>
            <a:br>
              <a:rPr lang="fi-FI" sz="2000"/>
            </a:br>
            <a:r>
              <a:rPr lang="fi-FI" sz="2000"/>
              <a:t>on noin 70 %.</a:t>
            </a:r>
            <a:endParaRPr lang="fi-FI"/>
          </a:p>
          <a:p>
            <a:endParaRPr lang="fi-FI"/>
          </a:p>
        </p:txBody>
      </p:sp>
      <p:sp>
        <p:nvSpPr>
          <p:cNvPr id="4" name="TextBox 3"/>
          <p:cNvSpPr txBox="1"/>
          <p:nvPr/>
        </p:nvSpPr>
        <p:spPr>
          <a:xfrm>
            <a:off x="4534356" y="5851109"/>
            <a:ext cx="1217561" cy="246221"/>
          </a:xfrm>
          <a:prstGeom prst="rect">
            <a:avLst/>
          </a:prstGeom>
          <a:noFill/>
        </p:spPr>
        <p:txBody>
          <a:bodyPr wrap="square" rtlCol="0">
            <a:spAutoFit/>
          </a:bodyPr>
          <a:lstStyle/>
          <a:p>
            <a:r>
              <a:rPr lang="fi-FI" sz="1000">
                <a:solidFill>
                  <a:schemeClr val="tx2"/>
                </a:solidFill>
              </a:rPr>
              <a:t>(</a:t>
            </a:r>
            <a:r>
              <a:rPr lang="fi-FI" sz="1000" err="1">
                <a:solidFill>
                  <a:schemeClr val="tx2"/>
                </a:solidFill>
              </a:rPr>
              <a:t>www.eksergia.fi</a:t>
            </a:r>
            <a:r>
              <a:rPr lang="fi-FI" sz="1000">
                <a:solidFill>
                  <a:schemeClr val="tx2"/>
                </a:solidFill>
              </a:rPr>
              <a:t>)</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127" y="4285201"/>
            <a:ext cx="22764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
            <a:extLst>
              <a:ext uri="{FF2B5EF4-FFF2-40B4-BE49-F238E27FC236}">
                <a16:creationId xmlns:a16="http://schemas.microsoft.com/office/drawing/2014/main" id="{F7C8EF16-DA2A-4C1C-839C-DB2068CB2F9E}"/>
              </a:ext>
            </a:extLst>
          </p:cNvPr>
          <p:cNvGrpSpPr/>
          <p:nvPr/>
        </p:nvGrpSpPr>
        <p:grpSpPr>
          <a:xfrm>
            <a:off x="4572000" y="4015229"/>
            <a:ext cx="3883166" cy="1854760"/>
            <a:chOff x="3932671" y="4074012"/>
            <a:chExt cx="3883166" cy="185476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26682" y="4395247"/>
              <a:ext cx="2857500"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40038" y="4617379"/>
              <a:ext cx="575799" cy="369332"/>
            </a:xfrm>
            <a:prstGeom prst="rect">
              <a:avLst/>
            </a:prstGeom>
            <a:noFill/>
          </p:spPr>
          <p:txBody>
            <a:bodyPr wrap="none" rtlCol="0">
              <a:spAutoFit/>
            </a:bodyPr>
            <a:lstStyle/>
            <a:p>
              <a:r>
                <a:rPr lang="fi-FI"/>
                <a:t>+22</a:t>
              </a:r>
            </a:p>
          </p:txBody>
        </p:sp>
        <p:sp>
          <p:nvSpPr>
            <p:cNvPr id="10" name="TextBox 9"/>
            <p:cNvSpPr txBox="1"/>
            <p:nvPr/>
          </p:nvSpPr>
          <p:spPr>
            <a:xfrm>
              <a:off x="3932671" y="5540560"/>
              <a:ext cx="575799" cy="369332"/>
            </a:xfrm>
            <a:prstGeom prst="rect">
              <a:avLst/>
            </a:prstGeom>
            <a:noFill/>
          </p:spPr>
          <p:txBody>
            <a:bodyPr wrap="none" rtlCol="0">
              <a:spAutoFit/>
            </a:bodyPr>
            <a:lstStyle/>
            <a:p>
              <a:r>
                <a:rPr lang="fi-FI"/>
                <a:t>+12</a:t>
              </a:r>
            </a:p>
          </p:txBody>
        </p:sp>
        <p:sp>
          <p:nvSpPr>
            <p:cNvPr id="11" name="TextBox 10"/>
            <p:cNvSpPr txBox="1"/>
            <p:nvPr/>
          </p:nvSpPr>
          <p:spPr>
            <a:xfrm>
              <a:off x="4080120" y="4654682"/>
              <a:ext cx="389850" cy="369332"/>
            </a:xfrm>
            <a:prstGeom prst="rect">
              <a:avLst/>
            </a:prstGeom>
            <a:noFill/>
          </p:spPr>
          <p:txBody>
            <a:bodyPr wrap="none" rtlCol="0">
              <a:spAutoFit/>
            </a:bodyPr>
            <a:lstStyle/>
            <a:p>
              <a:r>
                <a:rPr lang="fi-FI"/>
                <a:t>-5</a:t>
              </a:r>
            </a:p>
          </p:txBody>
        </p:sp>
        <p:sp>
          <p:nvSpPr>
            <p:cNvPr id="12" name="TextBox 11"/>
            <p:cNvSpPr txBox="1"/>
            <p:nvPr/>
          </p:nvSpPr>
          <p:spPr>
            <a:xfrm>
              <a:off x="7240038" y="5540560"/>
              <a:ext cx="575799" cy="369332"/>
            </a:xfrm>
            <a:prstGeom prst="rect">
              <a:avLst/>
            </a:prstGeom>
            <a:noFill/>
          </p:spPr>
          <p:txBody>
            <a:bodyPr wrap="none" rtlCol="0">
              <a:spAutoFit/>
            </a:bodyPr>
            <a:lstStyle/>
            <a:p>
              <a:r>
                <a:rPr lang="fi-FI"/>
                <a:t>+13</a:t>
              </a:r>
            </a:p>
          </p:txBody>
        </p:sp>
        <p:sp>
          <p:nvSpPr>
            <p:cNvPr id="6" name="Tekstiruutu 5"/>
            <p:cNvSpPr txBox="1"/>
            <p:nvPr/>
          </p:nvSpPr>
          <p:spPr>
            <a:xfrm>
              <a:off x="5163998" y="4074012"/>
              <a:ext cx="1184940" cy="369332"/>
            </a:xfrm>
            <a:prstGeom prst="rect">
              <a:avLst/>
            </a:prstGeom>
            <a:noFill/>
          </p:spPr>
          <p:txBody>
            <a:bodyPr wrap="none" rtlCol="0">
              <a:spAutoFit/>
            </a:bodyPr>
            <a:lstStyle/>
            <a:p>
              <a:r>
                <a:rPr lang="fi-FI"/>
                <a:t>Esimerkki</a:t>
              </a:r>
            </a:p>
          </p:txBody>
        </p:sp>
      </p:grpSp>
      <p:sp>
        <p:nvSpPr>
          <p:cNvPr id="7" name="Tekstiruutu 6"/>
          <p:cNvSpPr txBox="1"/>
          <p:nvPr/>
        </p:nvSpPr>
        <p:spPr>
          <a:xfrm>
            <a:off x="2723358" y="5869989"/>
            <a:ext cx="1399118" cy="246221"/>
          </a:xfrm>
          <a:prstGeom prst="rect">
            <a:avLst/>
          </a:prstGeom>
          <a:noFill/>
        </p:spPr>
        <p:txBody>
          <a:bodyPr wrap="square" rtlCol="0">
            <a:spAutoFit/>
          </a:bodyPr>
          <a:lstStyle/>
          <a:p>
            <a:r>
              <a:rPr lang="en-GB" sz="1000">
                <a:solidFill>
                  <a:schemeClr val="tx2"/>
                </a:solidFill>
              </a:rPr>
              <a:t>(www.airwise.fi)</a:t>
            </a:r>
          </a:p>
        </p:txBody>
      </p:sp>
    </p:spTree>
    <p:extLst>
      <p:ext uri="{BB962C8B-B14F-4D97-AF65-F5344CB8AC3E}">
        <p14:creationId xmlns:p14="http://schemas.microsoft.com/office/powerpoint/2010/main" val="238414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fi-FI"/>
            </a:br>
            <a:r>
              <a:rPr lang="fi-FI"/>
              <a:t>Lämmitys</a:t>
            </a:r>
          </a:p>
        </p:txBody>
      </p:sp>
    </p:spTree>
    <p:extLst>
      <p:ext uri="{BB962C8B-B14F-4D97-AF65-F5344CB8AC3E}">
        <p14:creationId xmlns:p14="http://schemas.microsoft.com/office/powerpoint/2010/main" val="51625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Lämmöntuottotapa</a:t>
            </a:r>
            <a:br>
              <a:rPr lang="fi-FI"/>
            </a:br>
            <a:r>
              <a:rPr lang="fi-FI" sz="2700"/>
              <a:t>Uusiutuvat energiamuodot ja hybridijärjestelmät yleistyvät</a:t>
            </a:r>
            <a:br>
              <a:rPr lang="fi-FI" sz="2700"/>
            </a:br>
            <a:endParaRPr lang="fi-FI" sz="2700"/>
          </a:p>
        </p:txBody>
      </p:sp>
      <p:sp>
        <p:nvSpPr>
          <p:cNvPr id="3" name="Content Placeholder 2"/>
          <p:cNvSpPr>
            <a:spLocks noGrp="1"/>
          </p:cNvSpPr>
          <p:nvPr>
            <p:ph idx="1"/>
          </p:nvPr>
        </p:nvSpPr>
        <p:spPr/>
        <p:txBody>
          <a:bodyPr>
            <a:normAutofit/>
          </a:bodyPr>
          <a:lstStyle/>
          <a:p>
            <a:endParaRPr lang="fi-FI"/>
          </a:p>
          <a:p>
            <a:pPr marL="0" indent="0">
              <a:buNone/>
            </a:pPr>
            <a:r>
              <a:rPr lang="fi-FI"/>
              <a:t>	</a:t>
            </a:r>
          </a:p>
          <a:p>
            <a:endParaRPr lang="fi-FI"/>
          </a:p>
          <a:p>
            <a:endParaRPr lang="fi-FI"/>
          </a:p>
          <a:p>
            <a:endParaRPr lang="fi-FI"/>
          </a:p>
        </p:txBody>
      </p:sp>
      <p:pic>
        <p:nvPicPr>
          <p:cNvPr id="3074" name="Picture 2" descr="S:\91204_BEEP\Valokuvat\Kuvat Kuopas\WP_00037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57200" y="1645677"/>
            <a:ext cx="2278101" cy="221311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91204_BEEP\Valokuvat\Kuvat Kuopas\WP_00035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57200" y="3964098"/>
            <a:ext cx="4053672" cy="19320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91204_BEEP\Valokuvat\Kuvat Kuopas\IMG_409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38455" y="1636136"/>
            <a:ext cx="3269338" cy="21795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91204_BEEP\Valokuvat\Finbuild 2014\PA010004.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810947" y="1645677"/>
            <a:ext cx="1875853" cy="21700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91204_BEEP\Valokuvat\Kuvat Kuopas\IMG_3969.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633129" y="3943257"/>
            <a:ext cx="4029352" cy="1946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9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Lämpöpumput</a:t>
            </a:r>
          </a:p>
        </p:txBody>
      </p:sp>
      <p:sp>
        <p:nvSpPr>
          <p:cNvPr id="3" name="Content Placeholder 2"/>
          <p:cNvSpPr>
            <a:spLocks noGrp="1"/>
          </p:cNvSpPr>
          <p:nvPr>
            <p:ph idx="1"/>
          </p:nvPr>
        </p:nvSpPr>
        <p:spPr/>
        <p:txBody>
          <a:bodyPr>
            <a:normAutofit/>
          </a:bodyPr>
          <a:lstStyle/>
          <a:p>
            <a:pPr lvl="2"/>
            <a:endParaRPr lang="fi-FI"/>
          </a:p>
          <a:p>
            <a:pPr lvl="2"/>
            <a:endParaRPr lang="fi-FI"/>
          </a:p>
          <a:p>
            <a:pPr lvl="1"/>
            <a:endParaRPr lang="fi-FI"/>
          </a:p>
          <a:p>
            <a:pPr lvl="1"/>
            <a:endParaRPr lang="fi-FI"/>
          </a:p>
        </p:txBody>
      </p:sp>
      <p:sp>
        <p:nvSpPr>
          <p:cNvPr id="4" name="Tekstiruutu 3"/>
          <p:cNvSpPr txBox="1"/>
          <p:nvPr/>
        </p:nvSpPr>
        <p:spPr>
          <a:xfrm>
            <a:off x="468313" y="1450262"/>
            <a:ext cx="8207376" cy="5016758"/>
          </a:xfrm>
          <a:prstGeom prst="rect">
            <a:avLst/>
          </a:prstGeom>
          <a:noFill/>
        </p:spPr>
        <p:txBody>
          <a:bodyPr wrap="square" rtlCol="0">
            <a:spAutoFit/>
          </a:bodyPr>
          <a:lstStyle/>
          <a:p>
            <a:pPr marL="285750" indent="-285750">
              <a:buFont typeface="Arial" panose="020B0604020202020204" pitchFamily="34" charset="0"/>
              <a:buChar char="•"/>
            </a:pPr>
            <a:r>
              <a:rPr lang="fi-FI" sz="2000"/>
              <a:t>Ilmalämpöpumppuja on Suomessa asennettu vuoteen 2019 mennessä noin 700 000 kpl ja ne tuottavat energiaa 7 </a:t>
            </a:r>
            <a:r>
              <a:rPr lang="fi-FI" sz="2000" err="1"/>
              <a:t>TWh</a:t>
            </a:r>
            <a:r>
              <a:rPr lang="fi-FI" sz="2000"/>
              <a:t> vuodessa.</a:t>
            </a:r>
          </a:p>
          <a:p>
            <a:pPr marL="285750" indent="-285750">
              <a:buFont typeface="Arial" panose="020B0604020202020204" pitchFamily="34" charset="0"/>
              <a:buChar char="•"/>
            </a:pPr>
            <a:r>
              <a:rPr lang="fi-FI" sz="2000"/>
              <a:t>Asuinrakennuksissa on käytössä noin 160 000 öljykattilaa ja noin 450 000 suoraa sähkölämmitysjärjestelmää. Lämpöpumput sopivat hyvin niiden rinnalla tai niitä korvaamaan.</a:t>
            </a:r>
          </a:p>
          <a:p>
            <a:pPr marL="285750" indent="-285750">
              <a:buFont typeface="Arial" panose="020B0604020202020204" pitchFamily="34" charset="0"/>
              <a:buChar char="•"/>
            </a:pPr>
            <a:r>
              <a:rPr lang="fi-FI" sz="2000"/>
              <a:t>Kerrostalojen poistoilmajärjestelmiä on lähes 50 000.</a:t>
            </a:r>
          </a:p>
          <a:p>
            <a:pPr marL="742950" lvl="1" indent="-285750">
              <a:buFont typeface="Arial" panose="020B0604020202020204" pitchFamily="34" charset="0"/>
              <a:buChar char="•"/>
            </a:pPr>
            <a:r>
              <a:rPr lang="fi-FI" sz="2000"/>
              <a:t>Poistoilmalämpöpumppu on hyvä energiansäästökeino niihin. Lämmityskulut pienenevät parhaimmillaan 40–50 %.</a:t>
            </a:r>
          </a:p>
          <a:p>
            <a:pPr marL="285750" indent="-285750">
              <a:buFont typeface="Arial" panose="020B0604020202020204" pitchFamily="34" charset="0"/>
              <a:buChar char="•"/>
            </a:pPr>
            <a:r>
              <a:rPr lang="fi-FI" sz="2000"/>
              <a:t>Energiayhtiö ei voi nostaa energian hintaa sillä perusteella, että taloyhtiö hankkii lämpöpumpun. </a:t>
            </a:r>
          </a:p>
          <a:p>
            <a:pPr marL="285750" indent="-285750">
              <a:buFont typeface="Arial" panose="020B0604020202020204" pitchFamily="34" charset="0"/>
              <a:buChar char="•"/>
            </a:pPr>
            <a:r>
              <a:rPr lang="fi-FI" sz="2000"/>
              <a:t>Lämpöpumppujen kompressorit ovat varmatoimisia, mutta asennuksen, säädön tai käytön virheet voivat hukata lämpöpumpun hyödyn. </a:t>
            </a:r>
          </a:p>
          <a:p>
            <a:pPr marL="285750" indent="-285750">
              <a:buFont typeface="Arial" panose="020B0604020202020204" pitchFamily="34" charset="0"/>
              <a:buChar char="•"/>
            </a:pPr>
            <a:r>
              <a:rPr lang="fi-FI" sz="2000"/>
              <a:t>Käyttäjät tarvitsevat selkeät kirjalliset ohjeet sekä henkilökohtaisen käytön opastuksen.</a:t>
            </a:r>
            <a:endParaRPr lang="fi-FI"/>
          </a:p>
        </p:txBody>
      </p:sp>
    </p:spTree>
    <p:extLst>
      <p:ext uri="{BB962C8B-B14F-4D97-AF65-F5344CB8AC3E}">
        <p14:creationId xmlns:p14="http://schemas.microsoft.com/office/powerpoint/2010/main" val="15318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Pumppujen ominaisuudet</a:t>
            </a:r>
          </a:p>
        </p:txBody>
      </p:sp>
      <p:sp>
        <p:nvSpPr>
          <p:cNvPr id="3" name="Sisällön paikkamerkki 2"/>
          <p:cNvSpPr>
            <a:spLocks noGrp="1"/>
          </p:cNvSpPr>
          <p:nvPr>
            <p:ph idx="1"/>
          </p:nvPr>
        </p:nvSpPr>
        <p:spPr>
          <a:xfrm>
            <a:off x="457200" y="1549667"/>
            <a:ext cx="8229600" cy="4255822"/>
          </a:xfrm>
        </p:spPr>
        <p:txBody>
          <a:bodyPr>
            <a:noAutofit/>
          </a:bodyPr>
          <a:lstStyle/>
          <a:p>
            <a:r>
              <a:rPr lang="fi-FI" sz="1600"/>
              <a:t>Ilmalämpöpumpun hyötysuhde COP kertoo kuinka tehokkaasti kulutettu sähköenergia saadaan muutettua lämpöenergiaksi. </a:t>
            </a:r>
          </a:p>
          <a:p>
            <a:pPr lvl="1"/>
            <a:r>
              <a:rPr lang="fi-FI" sz="1200"/>
              <a:t>COP-arvo mitataan aina +7 asteen lämpötilassa. Esimerkiksi lukema 4 tarkoittaa, että yhdellä sähköverkosta otetulla kilowatilla on tuotettu 4 kilowattia lämpötehoa.</a:t>
            </a:r>
          </a:p>
          <a:p>
            <a:r>
              <a:rPr lang="fi-FI" sz="1600"/>
              <a:t>Lämmityskauden lämpökerroin SCOP lasketaan (neljälle erilaiselle) lämmityskaudelle.</a:t>
            </a:r>
          </a:p>
          <a:p>
            <a:pPr lvl="1"/>
            <a:r>
              <a:rPr lang="fi-FI" sz="1200"/>
              <a:t>Eurooppa on lisäksi jaettu kolmeen eri ilmastovyöhykkeeseen. Pohjoisin vyöhyke on laskettu Helsingin sään mukaan. Tätä lukemaa ei kuitenkaan aina esitetä lämpöpumppujen esitteissä. </a:t>
            </a:r>
          </a:p>
          <a:p>
            <a:r>
              <a:rPr lang="fi-FI" sz="1600"/>
              <a:t>EER  tarkoittaa kylmäkerrointa. Hyvä </a:t>
            </a:r>
            <a:r>
              <a:rPr lang="fi-FI" sz="1600" err="1"/>
              <a:t>EER-kerroin</a:t>
            </a:r>
            <a:r>
              <a:rPr lang="fi-FI" sz="1600"/>
              <a:t> on yli 3,5</a:t>
            </a:r>
          </a:p>
          <a:p>
            <a:r>
              <a:rPr lang="fi-FI" sz="1600"/>
              <a:t>SEER tarkoittaa jäähdytyksen vuotuista kylmäkerrointa, joka ei ole Suomessa yleensä kovin oleellinen vertailuperuste .</a:t>
            </a:r>
          </a:p>
          <a:p>
            <a:r>
              <a:rPr lang="fi-FI" sz="1600"/>
              <a:t>Ruotsalaistutkimusten mukaan maalämpöpumppujen  (</a:t>
            </a:r>
            <a:r>
              <a:rPr lang="fi-FI" sz="1600" err="1"/>
              <a:t>mlp</a:t>
            </a:r>
            <a:r>
              <a:rPr lang="fi-FI" sz="1600"/>
              <a:t>) SCOP arvot  2010 -luvulla ovat olleet lattialämmitystaloissa 3,5 - 5 ja patterilämmitystaloissa 3,0 - 4,1.</a:t>
            </a:r>
          </a:p>
          <a:p>
            <a:r>
              <a:rPr lang="fi-FI" sz="1600"/>
              <a:t>Ilmavesilämpöpumppujen (</a:t>
            </a:r>
            <a:r>
              <a:rPr lang="fi-FI" sz="1600" err="1"/>
              <a:t>ivlp</a:t>
            </a:r>
            <a:r>
              <a:rPr lang="fi-FI" sz="1600"/>
              <a:t>) SCOP arvot ovat olleet Etelä-Ruotsissa patterilämmitystaloissa 1,8-3,0 ja ilmalämpöpumppujen (</a:t>
            </a:r>
            <a:r>
              <a:rPr lang="fi-FI" sz="1600" err="1"/>
              <a:t>ilp</a:t>
            </a:r>
            <a:r>
              <a:rPr lang="fi-FI" sz="1600"/>
              <a:t>)  SCOP arvot 2,8-3,4 (keskilämpötila 6,1 </a:t>
            </a:r>
            <a:r>
              <a:rPr lang="fi-FI" sz="1600" baseline="30000"/>
              <a:t>o</a:t>
            </a:r>
            <a:r>
              <a:rPr lang="fi-FI" sz="1600"/>
              <a:t>C)</a:t>
            </a:r>
          </a:p>
          <a:p>
            <a:r>
              <a:rPr lang="fi-FI" sz="1600"/>
              <a:t>Pohjois-Ruotsissa ilmalämpöpumppujen SCOP kertoimet ovat olleet 1,7-2,6 </a:t>
            </a:r>
            <a:br>
              <a:rPr lang="fi-FI" sz="1600"/>
            </a:br>
            <a:r>
              <a:rPr lang="fi-FI" sz="1600"/>
              <a:t>(keskilämpötila +1,3 </a:t>
            </a:r>
            <a:r>
              <a:rPr lang="fi-FI" sz="1600" baseline="30000"/>
              <a:t>o</a:t>
            </a:r>
            <a:r>
              <a:rPr lang="fi-FI" sz="1600"/>
              <a:t>C)</a:t>
            </a:r>
          </a:p>
          <a:p>
            <a:endParaRPr lang="fi-FI" sz="1400"/>
          </a:p>
          <a:p>
            <a:endParaRPr lang="fi-FI" sz="1400"/>
          </a:p>
        </p:txBody>
      </p:sp>
    </p:spTree>
    <p:extLst>
      <p:ext uri="{BB962C8B-B14F-4D97-AF65-F5344CB8AC3E}">
        <p14:creationId xmlns:p14="http://schemas.microsoft.com/office/powerpoint/2010/main" val="167593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Lämpöpumppujen vertailu ja valinta</a:t>
            </a:r>
          </a:p>
        </p:txBody>
      </p:sp>
      <p:sp>
        <p:nvSpPr>
          <p:cNvPr id="3" name="Sisällön paikkamerkki 2"/>
          <p:cNvSpPr>
            <a:spLocks noGrp="1"/>
          </p:cNvSpPr>
          <p:nvPr>
            <p:ph idx="1"/>
          </p:nvPr>
        </p:nvSpPr>
        <p:spPr>
          <a:xfrm>
            <a:off x="467544" y="1268760"/>
            <a:ext cx="8208912" cy="4824536"/>
          </a:xfrm>
        </p:spPr>
        <p:txBody>
          <a:bodyPr>
            <a:normAutofit/>
          </a:bodyPr>
          <a:lstStyle/>
          <a:p>
            <a:r>
              <a:rPr lang="fi-FI" sz="2000"/>
              <a:t>Lämpöpumput sopivat hyvin päälämmitystavaksi uudisrakentamisessa ja lisälämmönlähteeksi vanhoihin rakennuksiin.</a:t>
            </a:r>
          </a:p>
          <a:p>
            <a:r>
              <a:rPr lang="fi-FI" sz="2000"/>
              <a:t>Lämpöpumpun valinnassa on muun muassa huomioitava:</a:t>
            </a:r>
          </a:p>
          <a:p>
            <a:pPr lvl="1"/>
            <a:r>
              <a:rPr lang="fi-FI" sz="2000"/>
              <a:t>SCOP, ilmasto ja hankintahinta.</a:t>
            </a:r>
          </a:p>
          <a:p>
            <a:pPr lvl="1"/>
            <a:r>
              <a:rPr lang="fi-FI" sz="2000"/>
              <a:t>Olemassa oleva lämmönjakotapa – vanhoilla yksilevyisillä radiaattoreilla ei saada aikaan parhaita hyötysuhteita ilma-vesilämpö- ja maalämpöpumpulla. </a:t>
            </a:r>
          </a:p>
          <a:p>
            <a:pPr lvl="1"/>
            <a:r>
              <a:rPr lang="fi-FI" sz="2000"/>
              <a:t>Lattialämmityksen alhaisempi lämpötila nostaa pumppujen hyötysuhdetta.</a:t>
            </a:r>
          </a:p>
          <a:p>
            <a:pPr lvl="1"/>
            <a:r>
              <a:rPr lang="fi-FI" sz="2000"/>
              <a:t>Ilmalämpöpumpuilla voidaan puhdistaa sisäilmaa ja säätää huoneilman lämpötilaa joustavasti ja nopeasti. Toisaalta sisäyksiköt vaativat säännöllistä puhdistusta.</a:t>
            </a:r>
          </a:p>
          <a:p>
            <a:pPr lvl="1"/>
            <a:r>
              <a:rPr lang="fi-FI" sz="2000"/>
              <a:t>Lattialämmitykseen yhdistettynä ilma-vesilämpöpumppu ja maalämpöpumppu ovat helppokäyttöisiä ja miellyttäviä.</a:t>
            </a:r>
          </a:p>
        </p:txBody>
      </p:sp>
    </p:spTree>
    <p:extLst>
      <p:ext uri="{BB962C8B-B14F-4D97-AF65-F5344CB8AC3E}">
        <p14:creationId xmlns:p14="http://schemas.microsoft.com/office/powerpoint/2010/main" val="61100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Hybridijärjestelmät</a:t>
            </a:r>
          </a:p>
        </p:txBody>
      </p:sp>
      <p:sp>
        <p:nvSpPr>
          <p:cNvPr id="3" name="Content Placeholder 2"/>
          <p:cNvSpPr>
            <a:spLocks noGrp="1"/>
          </p:cNvSpPr>
          <p:nvPr>
            <p:ph idx="1"/>
          </p:nvPr>
        </p:nvSpPr>
        <p:spPr>
          <a:xfrm>
            <a:off x="457200" y="1628800"/>
            <a:ext cx="8229600" cy="4830994"/>
          </a:xfrm>
        </p:spPr>
        <p:txBody>
          <a:bodyPr>
            <a:normAutofit fontScale="70000" lnSpcReduction="20000"/>
          </a:bodyPr>
          <a:lstStyle/>
          <a:p>
            <a:pPr marL="0" indent="-6350">
              <a:buNone/>
            </a:pPr>
            <a:r>
              <a:rPr lang="fi-FI" sz="2600" dirty="0"/>
              <a:t>Hybridi tarkoittaa lämmöntuottotapojen yhteiskäyttöä. Lämpöpumppujen yhteydessä usein on kyse hybridijärjestelmistä.</a:t>
            </a:r>
          </a:p>
          <a:p>
            <a:pPr lvl="1"/>
            <a:r>
              <a:rPr lang="fi-FI" sz="2600" dirty="0"/>
              <a:t>Hybridijärjestelmissä energiaa otetaan ensin lämpöpumpuista, ja kun lämpöpumpun kapasiteetti ei riitä, otetaan lämpöä muista lähteistä.</a:t>
            </a:r>
          </a:p>
          <a:p>
            <a:pPr lvl="1"/>
            <a:r>
              <a:rPr lang="fi-FI" sz="2600" dirty="0"/>
              <a:t>Yleensä lämpöpumpun pieni alimitoitus eli osatehomitoitus johtaa taloudellisimpaan lopputulokseen. Tällöin kovilla pakkasilla käytetään takkaa tai sähkölämmitystä apuna. Tämä säästää esimerkiksi maalämpöpumpun porakaivon syvyydessä.</a:t>
            </a:r>
          </a:p>
          <a:p>
            <a:pPr lvl="1"/>
            <a:r>
              <a:rPr lang="fi-FI" sz="2600" dirty="0"/>
              <a:t>Hankinnan yhteydessä tulee eri mitoitusvaihtoehtoja vertailla ja varmistaa, </a:t>
            </a:r>
            <a:br>
              <a:rPr lang="fi-FI" sz="2600" dirty="0"/>
            </a:br>
            <a:r>
              <a:rPr lang="fi-FI" sz="2600" dirty="0"/>
              <a:t>että tarjousten mitoitukset ovat vertailukelpoisia.</a:t>
            </a:r>
          </a:p>
          <a:p>
            <a:pPr lvl="1"/>
            <a:r>
              <a:rPr lang="fi-FI" sz="2600" dirty="0"/>
              <a:t>Ilmalämpöpumpun sisäyksikkö asennetaan mahdollisimman suureen ja esteettömään tilaan </a:t>
            </a:r>
          </a:p>
          <a:p>
            <a:pPr lvl="2"/>
            <a:r>
              <a:rPr lang="fi-FI" dirty="0"/>
              <a:t>Muut lämmittimet on säädettävä alhaisemmalle lämpötilalle sisäyksikön vaikutusalueella. </a:t>
            </a:r>
          </a:p>
          <a:p>
            <a:pPr lvl="2"/>
            <a:r>
              <a:rPr lang="fi-FI" sz="2100" dirty="0"/>
              <a:t>Huoneessa, jossa </a:t>
            </a:r>
            <a:r>
              <a:rPr lang="fi-FI" dirty="0"/>
              <a:t>ilmalämpöpumppu sijaitsee, pidetään korkeampaa lämpötilaa kuin muissa huoneissa. Lämmin ilma kulkeutuu silloin muihinkin huoneisiin.</a:t>
            </a:r>
          </a:p>
          <a:p>
            <a:pPr lvl="1"/>
            <a:r>
              <a:rPr lang="fi-FI" sz="2600" dirty="0"/>
              <a:t>Kolmen lämmönlähteen yhteiskäytön optimaalinen säätäminen </a:t>
            </a:r>
            <a:br>
              <a:rPr lang="fi-FI" sz="2600" dirty="0"/>
            </a:br>
            <a:r>
              <a:rPr lang="fi-FI" sz="2600" dirty="0"/>
              <a:t>on erittäin vaikeaa. </a:t>
            </a:r>
          </a:p>
          <a:p>
            <a:pPr lvl="1"/>
            <a:r>
              <a:rPr lang="fi-FI" sz="2600" dirty="0"/>
              <a:t>Säätöjen oikeellisuus on testattava sekä kylmänä </a:t>
            </a:r>
            <a:br>
              <a:rPr lang="fi-FI" sz="2600" dirty="0"/>
            </a:br>
            <a:r>
              <a:rPr lang="fi-FI" sz="2600" dirty="0"/>
              <a:t>että lämpimänä vuodenaikana.</a:t>
            </a:r>
          </a:p>
        </p:txBody>
      </p:sp>
    </p:spTree>
    <p:extLst>
      <p:ext uri="{BB962C8B-B14F-4D97-AF65-F5344CB8AC3E}">
        <p14:creationId xmlns:p14="http://schemas.microsoft.com/office/powerpoint/2010/main" val="219953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Aurinkolämmitys vuodelta 1985</a:t>
            </a:r>
          </a:p>
        </p:txBody>
      </p:sp>
      <p:pic>
        <p:nvPicPr>
          <p:cNvPr id="1026" name="Picture 2" descr="S:\91204_BEEP\Valokuvat\Vartio aurinkolämpö\P8310006.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68313" y="1275157"/>
            <a:ext cx="4410604" cy="199471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29" name="Picture 5" descr="S:\91204_BEEP\Valokuvat\Vartio aurinkolämpö\P831000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96505" y="3267421"/>
            <a:ext cx="2682754" cy="2538067"/>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pic>
        <p:nvPicPr>
          <p:cNvPr id="1031" name="Picture 7" descr="S:\91204_BEEP\Valokuvat\Vartio aurinkolämpö\P831000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8313" y="3263532"/>
            <a:ext cx="1728192" cy="254195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5091764" y="1258063"/>
            <a:ext cx="3583923" cy="3323987"/>
          </a:xfrm>
          <a:prstGeom prst="rect">
            <a:avLst/>
          </a:prstGeom>
        </p:spPr>
        <p:txBody>
          <a:bodyPr wrap="square">
            <a:spAutoFit/>
          </a:bodyPr>
          <a:lstStyle/>
          <a:p>
            <a:pPr indent="-184150"/>
            <a:r>
              <a:rPr lang="fi-FI" sz="2200" b="1"/>
              <a:t>Aurinkokeräimissä on huomioitava lämpötilan suuret vaihtelut</a:t>
            </a:r>
          </a:p>
          <a:p>
            <a:pPr marL="342900" indent="-342900">
              <a:buFont typeface="Arial" panose="020B0604020202020204" pitchFamily="34" charset="0"/>
              <a:buChar char="•"/>
            </a:pPr>
            <a:r>
              <a:rPr lang="fi-FI"/>
              <a:t>Lämpöliikkeet kiinnikkeissä, saumoissa ja läpimenoissa</a:t>
            </a:r>
          </a:p>
          <a:p>
            <a:pPr marL="342900" indent="-342900">
              <a:buFont typeface="Arial" panose="020B0604020202020204" pitchFamily="34" charset="0"/>
              <a:buChar char="•"/>
            </a:pPr>
            <a:r>
              <a:rPr lang="fi-FI"/>
              <a:t>lämpöliikkeet putkissa</a:t>
            </a:r>
          </a:p>
          <a:p>
            <a:pPr marL="342900" indent="-342900">
              <a:buFont typeface="Arial" panose="020B0604020202020204" pitchFamily="34" charset="0"/>
              <a:buChar char="•"/>
            </a:pPr>
            <a:r>
              <a:rPr lang="fi-FI"/>
              <a:t>nesteen kiehuminen ja haihtuminen</a:t>
            </a:r>
          </a:p>
          <a:p>
            <a:pPr marL="342900" indent="-342900">
              <a:buFont typeface="Arial" panose="020B0604020202020204" pitchFamily="34" charset="0"/>
              <a:buChar char="•"/>
            </a:pPr>
            <a:r>
              <a:rPr lang="fi-FI"/>
              <a:t>ylikuumenemisen ja tulipalon vaara </a:t>
            </a:r>
          </a:p>
          <a:p>
            <a:pPr marL="342900" indent="-342900">
              <a:buFont typeface="Arial" panose="020B0604020202020204" pitchFamily="34" charset="0"/>
              <a:buChar char="•"/>
            </a:pPr>
            <a:r>
              <a:rPr lang="fi-FI"/>
              <a:t>eristykset ja tiivistykset.</a:t>
            </a:r>
          </a:p>
        </p:txBody>
      </p:sp>
    </p:spTree>
    <p:extLst>
      <p:ext uri="{BB962C8B-B14F-4D97-AF65-F5344CB8AC3E}">
        <p14:creationId xmlns:p14="http://schemas.microsoft.com/office/powerpoint/2010/main" val="139081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Sisältö</a:t>
            </a:r>
          </a:p>
        </p:txBody>
      </p:sp>
      <p:sp>
        <p:nvSpPr>
          <p:cNvPr id="3" name="Content Placeholder 2">
            <a:extLst>
              <a:ext uri="{FF2B5EF4-FFF2-40B4-BE49-F238E27FC236}">
                <a16:creationId xmlns:a16="http://schemas.microsoft.com/office/drawing/2014/main" id="{92798555-B0A4-40FF-9D29-AD11E8A010C5}"/>
              </a:ext>
            </a:extLst>
          </p:cNvPr>
          <p:cNvSpPr>
            <a:spLocks noGrp="1"/>
          </p:cNvSpPr>
          <p:nvPr>
            <p:ph idx="1"/>
          </p:nvPr>
        </p:nvSpPr>
        <p:spPr/>
        <p:txBody>
          <a:bodyPr/>
          <a:lstStyle/>
          <a:p>
            <a:r>
              <a:rPr lang="fi-FI" dirty="0"/>
              <a:t>Ilmanvaihto ja sisäilmasto</a:t>
            </a:r>
          </a:p>
          <a:p>
            <a:r>
              <a:rPr lang="fi-FI" dirty="0"/>
              <a:t>Lämmitys</a:t>
            </a:r>
          </a:p>
          <a:p>
            <a:r>
              <a:rPr lang="fi-FI" dirty="0"/>
              <a:t>Talotekniikan huolto</a:t>
            </a:r>
          </a:p>
          <a:p>
            <a:r>
              <a:rPr lang="fi-FI" dirty="0"/>
              <a:t>Talotekniikan energiakorjaukset</a:t>
            </a:r>
            <a:br>
              <a:rPr lang="fi-FI" dirty="0"/>
            </a:br>
            <a:endParaRPr lang="fi-FI" dirty="0"/>
          </a:p>
        </p:txBody>
      </p:sp>
    </p:spTree>
    <p:extLst>
      <p:ext uri="{BB962C8B-B14F-4D97-AF65-F5344CB8AC3E}">
        <p14:creationId xmlns:p14="http://schemas.microsoft.com/office/powerpoint/2010/main" val="3557285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fi-FI"/>
              <a:t>Lämmönjako</a:t>
            </a:r>
          </a:p>
        </p:txBody>
      </p:sp>
      <p:sp>
        <p:nvSpPr>
          <p:cNvPr id="3" name="Content Placeholder 2"/>
          <p:cNvSpPr>
            <a:spLocks noGrp="1"/>
          </p:cNvSpPr>
          <p:nvPr>
            <p:ph idx="1"/>
          </p:nvPr>
        </p:nvSpPr>
        <p:spPr>
          <a:xfrm>
            <a:off x="457200" y="1520792"/>
            <a:ext cx="8229600" cy="4284697"/>
          </a:xfrm>
        </p:spPr>
        <p:txBody>
          <a:bodyPr>
            <a:noAutofit/>
          </a:bodyPr>
          <a:lstStyle/>
          <a:p>
            <a:pPr marL="266700" lvl="1" indent="-266700"/>
            <a:r>
              <a:rPr lang="fi-FI" sz="1600"/>
              <a:t>Lämmönjaon esisäädössä on otettava huomioon, että nurkkahuoneet ja alimmat kerrokset tarvitsevat enemmän lämmitystä. Myös lämpökuormat, kuten auringonsäteily ja rakenteiden varauskyvystä  johtuvat viiveet, on otettava huomioon.</a:t>
            </a:r>
          </a:p>
          <a:p>
            <a:r>
              <a:rPr lang="fi-FI" sz="1600"/>
              <a:t>Matalaenergiataloissa sisäisten lämpökuormien</a:t>
            </a:r>
            <a:br>
              <a:rPr lang="fi-FI" sz="1600"/>
            </a:br>
            <a:r>
              <a:rPr lang="fi-FI" sz="1600"/>
              <a:t>vaihtelu vaikuttaa lämmöntarpeeseen paljon ja nopeasti. </a:t>
            </a:r>
            <a:br>
              <a:rPr lang="fi-FI" sz="1600"/>
            </a:br>
            <a:r>
              <a:rPr lang="fi-FI" sz="1600"/>
              <a:t>Ulkolämpötilan vaihtelu vaikuttaa vähän ja hitaasti.</a:t>
            </a:r>
          </a:p>
          <a:p>
            <a:r>
              <a:rPr lang="fi-FI" sz="1600"/>
              <a:t>Patterilämmitys on helppo säätää, mutta </a:t>
            </a:r>
            <a:br>
              <a:rPr lang="fi-FI" sz="1600"/>
            </a:br>
            <a:r>
              <a:rPr lang="fi-FI" sz="1600"/>
              <a:t>vaatii suhteellisen korkean lämmitysveden.</a:t>
            </a:r>
          </a:p>
          <a:p>
            <a:r>
              <a:rPr lang="fi-FI" sz="1600"/>
              <a:t>Lattialämmityksellä saadaan matalalla lämpötilalla aikaan</a:t>
            </a:r>
            <a:br>
              <a:rPr lang="fi-FI" sz="1600"/>
            </a:br>
            <a:r>
              <a:rPr lang="fi-FI" sz="1600"/>
              <a:t>paljon lämpötehoa ja lämmön tunnetta, mutta hidas ohjaus </a:t>
            </a:r>
            <a:br>
              <a:rPr lang="fi-FI" sz="1600"/>
            </a:br>
            <a:r>
              <a:rPr lang="fi-FI" sz="1600"/>
              <a:t>voi aiheuttaa ylilämmittämistä.</a:t>
            </a:r>
          </a:p>
          <a:p>
            <a:r>
              <a:rPr lang="fi-FI" sz="1600"/>
              <a:t>Lämpöputkien ja lämpimän kiertoveden putkien eristys on tärkeää toisaalta lämpöhäviöiden ja toisaalta niiden aiheuttaman lämpökuorman vuoksi.</a:t>
            </a:r>
          </a:p>
          <a:p>
            <a:r>
              <a:rPr lang="fi-FI" sz="1600"/>
              <a:t>Huomioitava myös lämpötila, viihtyisyys, ilman virtaukset, vedon tunne.</a:t>
            </a:r>
          </a:p>
          <a:p>
            <a:r>
              <a:rPr lang="fi-FI" sz="1600"/>
              <a:t>Vedon ja ”kylmäsäteilyn” poistamisella lämmitystä voidaan säätää pienemmälle.</a:t>
            </a:r>
          </a:p>
          <a:p>
            <a:r>
              <a:rPr lang="fi-FI" sz="1600"/>
              <a:t>Lämpötilan laskeminen 1 asteella vähentää lämmitysenergian tarvetta noin 5 %.</a:t>
            </a:r>
          </a:p>
        </p:txBody>
      </p:sp>
      <p:pic>
        <p:nvPicPr>
          <p:cNvPr id="5" name="Picture 2" descr="S:\70204_Common\Tuotantotiimi\70204_Tuottava_runkorakentaminen\Valokuvia\Valokuvia_kallaveden_loisto\P4180076.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83907" y="2421252"/>
            <a:ext cx="2402893" cy="1754178"/>
          </a:xfrm>
          <a:prstGeom prst="rect">
            <a:avLst/>
          </a:prstGeom>
          <a:noFill/>
          <a:ln w="63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44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a:t>Tarpeenmukainen sähkön käyttö</a:t>
            </a:r>
            <a:br>
              <a:rPr lang="fi-FI"/>
            </a:br>
            <a:endParaRPr lang="fi-FI"/>
          </a:p>
        </p:txBody>
      </p:sp>
      <p:sp>
        <p:nvSpPr>
          <p:cNvPr id="3" name="Content Placeholder 2"/>
          <p:cNvSpPr>
            <a:spLocks noGrp="1"/>
          </p:cNvSpPr>
          <p:nvPr>
            <p:ph idx="1"/>
          </p:nvPr>
        </p:nvSpPr>
        <p:spPr>
          <a:xfrm>
            <a:off x="457199" y="1196752"/>
            <a:ext cx="7291137" cy="4608737"/>
          </a:xfrm>
        </p:spPr>
        <p:txBody>
          <a:bodyPr>
            <a:normAutofit fontScale="55000" lnSpcReduction="20000"/>
          </a:bodyPr>
          <a:lstStyle/>
          <a:p>
            <a:pPr marL="0" indent="0" fontAlgn="t">
              <a:buNone/>
            </a:pPr>
            <a:r>
              <a:rPr lang="fi-FI" sz="3300" b="1"/>
              <a:t>Valitaan sellaisia sähkölaitteita ja järjestelmiä, </a:t>
            </a:r>
            <a:br>
              <a:rPr lang="fi-FI" sz="3300" b="1"/>
            </a:br>
            <a:r>
              <a:rPr lang="fi-FI" sz="3300" b="1"/>
              <a:t>joiden käyttöä voidaan ohjata tarpeenmukaisesti</a:t>
            </a:r>
          </a:p>
          <a:p>
            <a:pPr fontAlgn="t"/>
            <a:r>
              <a:rPr lang="fi-FI"/>
              <a:t>Ilmalämpöpumpuissa ja ilmanvaihtokoneissa puhallustehoa</a:t>
            </a:r>
            <a:br>
              <a:rPr lang="fi-FI"/>
            </a:br>
            <a:r>
              <a:rPr lang="fi-FI"/>
              <a:t>ja lämpötilaa voidaan laskea poissaolon ajaksi.</a:t>
            </a:r>
          </a:p>
          <a:p>
            <a:pPr fontAlgn="t"/>
            <a:r>
              <a:rPr lang="fi-FI"/>
              <a:t>Lämpötila voi olla myös yöllä alhaisempi.</a:t>
            </a:r>
          </a:p>
          <a:p>
            <a:pPr fontAlgn="t"/>
            <a:r>
              <a:rPr lang="fi-FI"/>
              <a:t>Lattialämmitystä voidaan ohjata termostaatin lisäksi kellokytkimellä jännitteettömäksi tai jaksottaiseksi, silloin kun lämmitystä tarvitaan </a:t>
            </a:r>
            <a:br>
              <a:rPr lang="fi-FI"/>
            </a:br>
            <a:r>
              <a:rPr lang="fi-FI"/>
              <a:t>vähemmän.</a:t>
            </a:r>
          </a:p>
          <a:p>
            <a:pPr fontAlgn="t"/>
            <a:r>
              <a:rPr lang="fi-FI"/>
              <a:t>Pyykin ja astioiden pesu voidaan ajastaa yön vähäisen sähkön käytön </a:t>
            </a:r>
            <a:br>
              <a:rPr lang="fi-FI"/>
            </a:br>
            <a:r>
              <a:rPr lang="fi-FI"/>
              <a:t>ajalle. Se vähentää energiayhtiön kustannuksia</a:t>
            </a:r>
            <a:br>
              <a:rPr lang="fi-FI"/>
            </a:br>
            <a:r>
              <a:rPr lang="fi-FI"/>
              <a:t>ja saattaa vaikuttaa sähkön hinnoitteluun. </a:t>
            </a:r>
          </a:p>
          <a:p>
            <a:pPr fontAlgn="t"/>
            <a:r>
              <a:rPr lang="fi-FI"/>
              <a:t>Nykyään kuluttajakin voi ostaa sähköä tuntitariffilla.</a:t>
            </a:r>
          </a:p>
          <a:p>
            <a:pPr fontAlgn="t"/>
            <a:r>
              <a:rPr lang="fi-FI"/>
              <a:t>Autolämmitysten ohjaus kellon ja ulkolämpötilan mukaan, </a:t>
            </a:r>
            <a:br>
              <a:rPr lang="fi-FI"/>
            </a:br>
            <a:r>
              <a:rPr lang="fi-FI"/>
              <a:t>sähköautojen lataus kello-ohjauksella halvan sähkön aikana.</a:t>
            </a:r>
          </a:p>
          <a:p>
            <a:pPr fontAlgn="t"/>
            <a:r>
              <a:rPr lang="fi-FI"/>
              <a:t>Yleisten tilojen ja ulkovalaistuksen ohjaus kello- ja hämäräkytkimillä </a:t>
            </a:r>
            <a:br>
              <a:rPr lang="fi-FI"/>
            </a:br>
            <a:r>
              <a:rPr lang="fi-FI"/>
              <a:t>sekä liiketunnistimilla. Lähtöarvot asetetaan energiaa säästävästi, </a:t>
            </a:r>
            <a:br>
              <a:rPr lang="fi-FI"/>
            </a:br>
            <a:r>
              <a:rPr lang="fi-FI"/>
              <a:t>mutta valaistustarve huomioiden.</a:t>
            </a:r>
          </a:p>
          <a:p>
            <a:pPr lvl="0"/>
            <a:r>
              <a:rPr lang="fi-FI"/>
              <a:t>Sähkökiukaiden ja lämminvesivaraajien lämmitystä voidaan vuorotella </a:t>
            </a:r>
            <a:br>
              <a:rPr lang="fi-FI"/>
            </a:br>
            <a:r>
              <a:rPr lang="fi-FI"/>
              <a:t>tilojen lämmityksen kanssa sähkön käytön kuormituksen </a:t>
            </a:r>
            <a:br>
              <a:rPr lang="fi-FI"/>
            </a:br>
            <a:r>
              <a:rPr lang="fi-FI"/>
              <a:t>ohjausjärjestelmillä.</a:t>
            </a:r>
          </a:p>
          <a:p>
            <a:pPr lvl="0"/>
            <a:r>
              <a:rPr lang="fi-FI"/>
              <a:t>Suositaan A+++ merkinnällä varustettuja laitteita hankinnoissa.</a:t>
            </a:r>
          </a:p>
          <a:p>
            <a:endParaRPr lang="fi-FI"/>
          </a:p>
          <a:p>
            <a:pPr lvl="0"/>
            <a:endParaRPr lang="fi-FI"/>
          </a:p>
          <a:p>
            <a:endParaRPr lang="fi-FI"/>
          </a:p>
          <a:p>
            <a:endParaRPr lang="fi-FI"/>
          </a:p>
          <a:p>
            <a:pPr lvl="0"/>
            <a:endParaRPr lang="fi-FI"/>
          </a:p>
          <a:p>
            <a:endParaRPr lang="fi-FI"/>
          </a:p>
          <a:p>
            <a:endParaRPr lang="fi-FI"/>
          </a:p>
          <a:p>
            <a:endParaRPr lang="fi-FI"/>
          </a:p>
        </p:txBody>
      </p:sp>
      <p:pic>
        <p:nvPicPr>
          <p:cNvPr id="10" name="Picture 2" descr="S:\91204_BEEP\Valokuvat\Kuvat Kuopas\IMG_408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61813" y="1196752"/>
            <a:ext cx="1824987" cy="1610191"/>
          </a:xfrm>
          <a:prstGeom prst="rect">
            <a:avLst/>
          </a:prstGeom>
          <a:noFill/>
          <a:ln w="6350">
            <a:solidFill>
              <a:schemeClr val="accent1"/>
            </a:solidFill>
          </a:ln>
          <a:extLst>
            <a:ext uri="{909E8E84-426E-40DD-AFC4-6F175D3DCCD1}">
              <a14:hiddenFill xmlns:a14="http://schemas.microsoft.com/office/drawing/2010/main">
                <a:solidFill>
                  <a:srgbClr val="FFFFFF"/>
                </a:solidFill>
              </a14:hiddenFill>
            </a:ext>
          </a:extLst>
        </p:spPr>
      </p:pic>
      <p:pic>
        <p:nvPicPr>
          <p:cNvPr id="13" name="Picture 4" descr="S:\91204_BEEP\Valokuvat\Rantatie 140929\P9290063.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849799" y="3449971"/>
            <a:ext cx="1825889" cy="231434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85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4DE7-F870-4831-8618-D7FB7506A1E8}"/>
              </a:ext>
            </a:extLst>
          </p:cNvPr>
          <p:cNvSpPr>
            <a:spLocks noGrp="1"/>
          </p:cNvSpPr>
          <p:nvPr>
            <p:ph type="title"/>
          </p:nvPr>
        </p:nvSpPr>
        <p:spPr/>
        <p:txBody>
          <a:bodyPr/>
          <a:lstStyle/>
          <a:p>
            <a:br>
              <a:rPr lang="fi-FI"/>
            </a:br>
            <a:r>
              <a:rPr lang="fi-FI"/>
              <a:t>Talotekniikan huolto</a:t>
            </a:r>
          </a:p>
        </p:txBody>
      </p:sp>
    </p:spTree>
    <p:extLst>
      <p:ext uri="{BB962C8B-B14F-4D97-AF65-F5344CB8AC3E}">
        <p14:creationId xmlns:p14="http://schemas.microsoft.com/office/powerpoint/2010/main" val="428077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normAutofit/>
          </a:bodyPr>
          <a:lstStyle/>
          <a:p>
            <a:r>
              <a:rPr lang="fi-FI"/>
              <a:t>Merkkejä huonosti toimivasta ilmanvaihdosta</a:t>
            </a:r>
          </a:p>
        </p:txBody>
      </p:sp>
      <p:sp>
        <p:nvSpPr>
          <p:cNvPr id="2" name="Sisällön paikkamerkki 1"/>
          <p:cNvSpPr>
            <a:spLocks noGrp="1"/>
          </p:cNvSpPr>
          <p:nvPr>
            <p:ph idx="1"/>
          </p:nvPr>
        </p:nvSpPr>
        <p:spPr/>
        <p:txBody>
          <a:bodyPr>
            <a:normAutofit fontScale="92500" lnSpcReduction="20000"/>
          </a:bodyPr>
          <a:lstStyle/>
          <a:p>
            <a:r>
              <a:rPr lang="fi-FI"/>
              <a:t>Sisäilma tuntuu tunkkaiselta sisälle tultaessa.</a:t>
            </a:r>
          </a:p>
          <a:p>
            <a:r>
              <a:rPr lang="fi-FI"/>
              <a:t>Ikkunat ja peilit pysyvät pitkään huurussa kosteissa tiloissa.</a:t>
            </a:r>
          </a:p>
          <a:p>
            <a:r>
              <a:rPr lang="fi-FI"/>
              <a:t>Venttiilit puuttuvat, ovat kiinni tai tukossa.</a:t>
            </a:r>
          </a:p>
          <a:p>
            <a:r>
              <a:rPr lang="fi-FI"/>
              <a:t>Alipaine kuuluu suhinana ovea tai ikkunaa avattaessa. </a:t>
            </a:r>
          </a:p>
          <a:p>
            <a:r>
              <a:rPr lang="fi-FI"/>
              <a:t>Paperiarkki ei pysy poistoventtiilissä kiinni.</a:t>
            </a:r>
          </a:p>
          <a:p>
            <a:pPr marL="266700" lvl="1" indent="-266700"/>
            <a:r>
              <a:rPr lang="fi-FI" sz="2800"/>
              <a:t>Ilmalämmityksessä on vaarana, että suuri ilmanvaihdon tarve aiheuttaa vedon tunnetta.</a:t>
            </a:r>
          </a:p>
          <a:p>
            <a:r>
              <a:rPr lang="fi-FI"/>
              <a:t>Äänettömyys → ilmanvaihto on pois päältä.</a:t>
            </a:r>
          </a:p>
          <a:p>
            <a:r>
              <a:rPr lang="fi-FI"/>
              <a:t>Ilmanvaihtokone pitää melua → mitoitettu liian pieneksi.</a:t>
            </a:r>
          </a:p>
        </p:txBody>
      </p:sp>
    </p:spTree>
    <p:extLst>
      <p:ext uri="{BB962C8B-B14F-4D97-AF65-F5344CB8AC3E}">
        <p14:creationId xmlns:p14="http://schemas.microsoft.com/office/powerpoint/2010/main" val="298971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Ilmanvaihtokoneen huolto</a:t>
            </a:r>
          </a:p>
        </p:txBody>
      </p:sp>
      <p:sp>
        <p:nvSpPr>
          <p:cNvPr id="3" name="Content Placeholder 2"/>
          <p:cNvSpPr>
            <a:spLocks noGrp="1"/>
          </p:cNvSpPr>
          <p:nvPr>
            <p:ph idx="1"/>
          </p:nvPr>
        </p:nvSpPr>
        <p:spPr/>
        <p:txBody>
          <a:bodyPr>
            <a:normAutofit fontScale="92500" lnSpcReduction="10000"/>
          </a:bodyPr>
          <a:lstStyle/>
          <a:p>
            <a:pPr marL="0" indent="0">
              <a:buNone/>
            </a:pPr>
            <a:r>
              <a:rPr lang="fi-FI" sz="2000" b="1"/>
              <a:t>Ilmanvaihtokoneen suodattimet on puhdistettava tai vaihdettava vähintään kaksi kertaa vuodessa. </a:t>
            </a:r>
          </a:p>
          <a:p>
            <a:r>
              <a:rPr lang="fi-FI" sz="2000"/>
              <a:t>Puhdistus tehdään aina siitepölykauden jälkeen. </a:t>
            </a:r>
            <a:br>
              <a:rPr lang="fi-FI" sz="2000"/>
            </a:br>
            <a:r>
              <a:rPr lang="fi-FI" sz="2000"/>
              <a:t>Suodatinten puhdistus voidaan tehdä esimerkiksi </a:t>
            </a:r>
            <a:br>
              <a:rPr lang="fi-FI" sz="2000"/>
            </a:br>
            <a:r>
              <a:rPr lang="fi-FI" sz="2000"/>
              <a:t>imuroimalla ja/tai paineilmasuihkulla. </a:t>
            </a:r>
          </a:p>
          <a:p>
            <a:r>
              <a:rPr lang="fi-FI" sz="2000"/>
              <a:t>Suodattimet vaihdetaan uusiin samanlaisiin, kun  suodatinten likaantuminen heikentää ilmavirtausta. Ilmavirtauksen heikentyminen lisää painehäviöitä ja puhallinten energian kulutusta, heikentää LTO hyötysuhdetta ja huonontaa sisäilman laatua.</a:t>
            </a:r>
          </a:p>
          <a:p>
            <a:r>
              <a:rPr lang="fi-FI" sz="2000"/>
              <a:t>Lämmöntalteenottokenno tai –kiekko irrotetaan ja pestään vedellä </a:t>
            </a:r>
            <a:br>
              <a:rPr lang="fi-FI" sz="2000"/>
            </a:br>
            <a:r>
              <a:rPr lang="fi-FI" sz="2000"/>
              <a:t>2-3 vuoden välein. Pesuveteen voidaan hieman lisätä astianpesuainetta.</a:t>
            </a:r>
          </a:p>
          <a:p>
            <a:pPr marL="0" indent="0">
              <a:buNone/>
            </a:pPr>
            <a:r>
              <a:rPr lang="fi-FI" sz="2000"/>
              <a:t>Laitteiden huollosta on tarkempia ohjeita valmistajan käyttö- ja huolto-ohjeessa. IV-koneet on aina kytkettävä jännitteettömäksi huollon ajaksi.</a:t>
            </a:r>
          </a:p>
          <a:p>
            <a:pPr marL="342900" indent="-342900">
              <a:buFont typeface="+mj-lt"/>
              <a:buAutoNum type="arabicPeriod"/>
            </a:pPr>
            <a:endParaRPr lang="fi-FI" sz="2000"/>
          </a:p>
          <a:p>
            <a:pPr marL="514350" indent="-514350">
              <a:buAutoNum type="arabicPeriod"/>
            </a:pPr>
            <a:endParaRPr lang="fi-FI" sz="2000"/>
          </a:p>
          <a:p>
            <a:pPr marL="514350" indent="-514350">
              <a:buAutoNum type="arabicPeriod"/>
            </a:pPr>
            <a:endParaRPr lang="fi-FI" sz="2000"/>
          </a:p>
          <a:p>
            <a:pPr marL="514350" indent="-514350">
              <a:buAutoNum type="arabicPeriod"/>
            </a:pPr>
            <a:endParaRPr lang="fi-FI" sz="2000"/>
          </a:p>
          <a:p>
            <a:pPr marL="514350" indent="-514350">
              <a:buAutoNum type="arabicPeriod"/>
            </a:pPr>
            <a:endParaRPr lang="fi-FI" sz="2000"/>
          </a:p>
          <a:p>
            <a:pPr marL="514350" indent="-514350">
              <a:buAutoNum type="arabicPeriod"/>
            </a:pPr>
            <a:endParaRPr lang="fi-FI" sz="2000"/>
          </a:p>
          <a:p>
            <a:pPr marL="514350" indent="-514350">
              <a:buAutoNum type="arabicPeriod"/>
            </a:pPr>
            <a:endParaRPr lang="fi-FI" sz="2000"/>
          </a:p>
          <a:p>
            <a:pPr marL="514350" indent="-514350">
              <a:buAutoNum type="arabicPeriod"/>
            </a:pPr>
            <a:endParaRPr lang="fi-FI" sz="2000"/>
          </a:p>
        </p:txBody>
      </p:sp>
    </p:spTree>
    <p:extLst>
      <p:ext uri="{BB962C8B-B14F-4D97-AF65-F5344CB8AC3E}">
        <p14:creationId xmlns:p14="http://schemas.microsoft.com/office/powerpoint/2010/main" val="308058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Venttiilien ja kanavien huolto</a:t>
            </a:r>
          </a:p>
        </p:txBody>
      </p:sp>
      <p:sp>
        <p:nvSpPr>
          <p:cNvPr id="3" name="Content Placeholder 2"/>
          <p:cNvSpPr>
            <a:spLocks noGrp="1"/>
          </p:cNvSpPr>
          <p:nvPr>
            <p:ph idx="1"/>
          </p:nvPr>
        </p:nvSpPr>
        <p:spPr>
          <a:xfrm>
            <a:off x="457200" y="1490472"/>
            <a:ext cx="7068312" cy="4315017"/>
          </a:xfrm>
        </p:spPr>
        <p:txBody>
          <a:bodyPr>
            <a:normAutofit/>
          </a:bodyPr>
          <a:lstStyle/>
          <a:p>
            <a:r>
              <a:rPr lang="fi-FI" sz="2400"/>
              <a:t>Venttiilin ilmarakoon muodostunut vaatepöly imuroidaan vuosittain. Erityisesti kosteiden</a:t>
            </a:r>
            <a:br>
              <a:rPr lang="fi-FI" sz="2400"/>
            </a:br>
            <a:r>
              <a:rPr lang="fi-FI" sz="2400"/>
              <a:t>tilojen poistoventtiilit vaativat puhdistusta.</a:t>
            </a:r>
          </a:p>
          <a:p>
            <a:r>
              <a:rPr lang="fi-FI" sz="2400"/>
              <a:t>Tarvittaessa venttiili voidaan irrottaa ja puhdistaa perusteellisemmin. Venttiilien säätöä ei </a:t>
            </a:r>
            <a:br>
              <a:rPr lang="fi-FI" sz="2400"/>
            </a:br>
            <a:r>
              <a:rPr lang="fi-FI" sz="2400"/>
              <a:t>saa muuttaa, jotta tilojen painesuhteet </a:t>
            </a:r>
            <a:br>
              <a:rPr lang="fi-FI" sz="2400"/>
            </a:br>
            <a:r>
              <a:rPr lang="fi-FI" sz="2400"/>
              <a:t>eivät muuttuu.</a:t>
            </a:r>
          </a:p>
          <a:p>
            <a:r>
              <a:rPr lang="fi-FI" sz="2400"/>
              <a:t>Ilmanvaihtokanavisto tulee nuohota </a:t>
            </a:r>
            <a:br>
              <a:rPr lang="fi-FI" sz="2400"/>
            </a:br>
            <a:r>
              <a:rPr lang="fi-FI" sz="2400"/>
              <a:t>vähintään 10 vuoden välein. </a:t>
            </a:r>
          </a:p>
          <a:p>
            <a:r>
              <a:rPr lang="fi-FI" sz="2400"/>
              <a:t>Vesikaton läpimenojen kunto ja vesitiiveys </a:t>
            </a:r>
            <a:br>
              <a:rPr lang="fi-FI" sz="2400"/>
            </a:br>
            <a:r>
              <a:rPr lang="fi-FI" sz="2400"/>
              <a:t>tulee tarkastaa vuosittain.</a:t>
            </a:r>
          </a:p>
          <a:p>
            <a:endParaRPr lang="fi-FI" sz="2400"/>
          </a:p>
          <a:p>
            <a:endParaRPr lang="fi-FI" sz="2400"/>
          </a:p>
          <a:p>
            <a:pPr marL="514350" indent="-514350">
              <a:buAutoNum type="arabicPeriod"/>
            </a:pPr>
            <a:endParaRPr lang="fi-FI" sz="2400"/>
          </a:p>
          <a:p>
            <a:pPr marL="514350" indent="-514350">
              <a:buAutoNum type="arabicPeriod"/>
            </a:pPr>
            <a:endParaRPr lang="fi-FI" sz="2400"/>
          </a:p>
          <a:p>
            <a:pPr marL="514350" indent="-514350">
              <a:buAutoNum type="arabicPeriod"/>
            </a:pPr>
            <a:endParaRPr lang="fi-FI" sz="2400"/>
          </a:p>
          <a:p>
            <a:pPr marL="514350" indent="-514350">
              <a:buAutoNum type="arabicPeriod"/>
            </a:pPr>
            <a:endParaRPr lang="fi-FI" sz="2400"/>
          </a:p>
          <a:p>
            <a:pPr marL="514350" indent="-514350">
              <a:buAutoNum type="arabicPeriod"/>
            </a:pPr>
            <a:endParaRPr lang="fi-FI" sz="2400"/>
          </a:p>
          <a:p>
            <a:pPr marL="514350" indent="-514350">
              <a:buAutoNum type="arabicPeriod"/>
            </a:pPr>
            <a:endParaRPr lang="fi-FI" sz="2400"/>
          </a:p>
          <a:p>
            <a:pPr marL="514350" indent="-514350">
              <a:buAutoNum type="arabicPeriod"/>
            </a:pPr>
            <a:endParaRPr lang="fi-FI" sz="2400"/>
          </a:p>
        </p:txBody>
      </p:sp>
      <p:pic>
        <p:nvPicPr>
          <p:cNvPr id="4" name="Picture 2" descr="S:\91204_BEEP\Valokuvat\Rantatie 140925\P9250039.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l="22422" t="16758" r="22422"/>
          <a:stretch/>
        </p:blipFill>
        <p:spPr bwMode="auto">
          <a:xfrm>
            <a:off x="7416474" y="1490472"/>
            <a:ext cx="1270326" cy="2168141"/>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p:cNvPicPr>
            <a:picLocks noChangeAspect="1"/>
          </p:cNvPicPr>
          <p:nvPr/>
        </p:nvPicPr>
        <p:blipFill rotWithShape="1">
          <a:blip r:embed="rId3" cstate="print">
            <a:extLst>
              <a:ext uri="{28A0092B-C50C-407E-A947-70E740481C1C}">
                <a14:useLocalDpi xmlns:a14="http://schemas.microsoft.com/office/drawing/2010/main" val="0"/>
              </a:ext>
            </a:extLst>
          </a:blip>
          <a:srcRect l="11770" r="4601" b="34817"/>
          <a:stretch/>
        </p:blipFill>
        <p:spPr>
          <a:xfrm>
            <a:off x="6584110" y="3742176"/>
            <a:ext cx="2102690" cy="2185184"/>
          </a:xfrm>
          <a:prstGeom prst="rect">
            <a:avLst/>
          </a:prstGeom>
        </p:spPr>
      </p:pic>
    </p:spTree>
    <p:extLst>
      <p:ext uri="{BB962C8B-B14F-4D97-AF65-F5344CB8AC3E}">
        <p14:creationId xmlns:p14="http://schemas.microsoft.com/office/powerpoint/2010/main" val="67238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Energian käytön seuranta</a:t>
            </a:r>
          </a:p>
        </p:txBody>
      </p:sp>
      <p:sp>
        <p:nvSpPr>
          <p:cNvPr id="3" name="Content Placeholder 2"/>
          <p:cNvSpPr>
            <a:spLocks noGrp="1"/>
          </p:cNvSpPr>
          <p:nvPr>
            <p:ph idx="1"/>
          </p:nvPr>
        </p:nvSpPr>
        <p:spPr/>
        <p:txBody>
          <a:bodyPr>
            <a:normAutofit fontScale="77500" lnSpcReduction="20000"/>
          </a:bodyPr>
          <a:lstStyle/>
          <a:p>
            <a:pPr marL="0" indent="0">
              <a:buNone/>
            </a:pPr>
            <a:r>
              <a:rPr lang="fi-FI" b="1"/>
              <a:t>Huollon yhteydessä järjestelmän oikeanlainen toiminta </a:t>
            </a:r>
            <a:br>
              <a:rPr lang="fi-FI" b="1"/>
            </a:br>
            <a:r>
              <a:rPr lang="fi-FI" b="1"/>
              <a:t>tulee varmistaa.</a:t>
            </a:r>
          </a:p>
          <a:p>
            <a:r>
              <a:rPr lang="fi-FI"/>
              <a:t>Onko energian kulutus ollut normaalia?</a:t>
            </a:r>
          </a:p>
          <a:p>
            <a:r>
              <a:rPr lang="fi-FI"/>
              <a:t>Onko lämpötila ja ilmankosteus sopivalla tasolla?</a:t>
            </a:r>
          </a:p>
          <a:p>
            <a:r>
              <a:rPr lang="fi-FI"/>
              <a:t>Ovatko tilojen käyttäjät tyytyväisiä?</a:t>
            </a:r>
          </a:p>
          <a:p>
            <a:r>
              <a:rPr lang="fi-FI"/>
              <a:t>Onko tarvittu lisätuuletusta? Onko pidetty ikkunoita auki?</a:t>
            </a:r>
          </a:p>
          <a:p>
            <a:pPr marL="0" indent="0">
              <a:buNone/>
            </a:pPr>
            <a:endParaRPr lang="fi-FI" b="1"/>
          </a:p>
          <a:p>
            <a:pPr marL="0" indent="0">
              <a:buNone/>
            </a:pPr>
            <a:r>
              <a:rPr lang="fi-FI" b="1"/>
              <a:t>Energian myyjiltä ja siirtoyhtiöiltä saa tietoa, kuten</a:t>
            </a:r>
            <a:endParaRPr lang="fi-FI"/>
          </a:p>
          <a:p>
            <a:pPr lvl="0"/>
            <a:r>
              <a:rPr lang="fi-FI"/>
              <a:t>käyttöpaikan energiankulutus</a:t>
            </a:r>
          </a:p>
          <a:p>
            <a:pPr lvl="0"/>
            <a:r>
              <a:rPr lang="fi-FI"/>
              <a:t>vertailuja vastaavan tyyppisiin rakennuksiin</a:t>
            </a:r>
          </a:p>
          <a:p>
            <a:r>
              <a:rPr lang="fi-FI"/>
              <a:t>hälytyksiä sähköpostiin lisääntyneestä energiankäytöstä</a:t>
            </a:r>
          </a:p>
          <a:p>
            <a:pPr lvl="0"/>
            <a:r>
              <a:rPr lang="fi-FI"/>
              <a:t>korjausten ja lämmitystapamuutosten vaikutus kulutukseen.</a:t>
            </a:r>
          </a:p>
          <a:p>
            <a:endParaRPr lang="fi-FI"/>
          </a:p>
        </p:txBody>
      </p:sp>
    </p:spTree>
    <p:extLst>
      <p:ext uri="{BB962C8B-B14F-4D97-AF65-F5344CB8AC3E}">
        <p14:creationId xmlns:p14="http://schemas.microsoft.com/office/powerpoint/2010/main" val="310402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fi-FI" sz="4000"/>
            </a:br>
            <a:r>
              <a:rPr lang="fi-FI" sz="4000"/>
              <a:t>Talotekniikan energiakorjaukset</a:t>
            </a:r>
          </a:p>
        </p:txBody>
      </p:sp>
    </p:spTree>
    <p:extLst>
      <p:ext uri="{BB962C8B-B14F-4D97-AF65-F5344CB8AC3E}">
        <p14:creationId xmlns:p14="http://schemas.microsoft.com/office/powerpoint/2010/main" val="1865889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r>
              <a:rPr lang="fi-FI"/>
              <a:t>Talotekniikan energiakorjaukset</a:t>
            </a:r>
          </a:p>
        </p:txBody>
      </p:sp>
      <p:sp>
        <p:nvSpPr>
          <p:cNvPr id="3" name="Content Placeholder 2"/>
          <p:cNvSpPr>
            <a:spLocks noGrp="1"/>
          </p:cNvSpPr>
          <p:nvPr>
            <p:ph idx="1"/>
          </p:nvPr>
        </p:nvSpPr>
        <p:spPr/>
        <p:txBody>
          <a:bodyPr>
            <a:normAutofit fontScale="77500" lnSpcReduction="20000"/>
          </a:bodyPr>
          <a:lstStyle/>
          <a:p>
            <a:pPr marL="0" indent="0">
              <a:buNone/>
            </a:pPr>
            <a:r>
              <a:rPr lang="fi-FI" sz="2600" b="1"/>
              <a:t>Energiakorjauksen impulssina on yleensä johonkin muuhun tavoitteeseen tähtäävä korjaustoimenpide kuten </a:t>
            </a:r>
          </a:p>
          <a:p>
            <a:r>
              <a:rPr lang="fi-FI" sz="2600"/>
              <a:t>rakennusosan tai järjestelmän käyttöiän </a:t>
            </a:r>
            <a:br>
              <a:rPr lang="fi-FI" sz="2600"/>
            </a:br>
            <a:r>
              <a:rPr lang="fi-FI" sz="2600"/>
              <a:t>päättyminen, rikkoontuminen tai </a:t>
            </a:r>
            <a:br>
              <a:rPr lang="fi-FI" sz="2600"/>
            </a:br>
            <a:r>
              <a:rPr lang="fi-FI" sz="2600"/>
              <a:t>huollon kalleus</a:t>
            </a:r>
          </a:p>
          <a:p>
            <a:r>
              <a:rPr lang="fi-FI" sz="2600"/>
              <a:t>viihtyvyys, vedon tunteen tai </a:t>
            </a:r>
            <a:br>
              <a:rPr lang="fi-FI" sz="2600"/>
            </a:br>
            <a:r>
              <a:rPr lang="fi-FI" sz="2600"/>
              <a:t>kylmäsäteilyn poistaminen</a:t>
            </a:r>
          </a:p>
          <a:p>
            <a:r>
              <a:rPr lang="fi-FI" sz="2600"/>
              <a:t>sisäilman laadun parantaminen</a:t>
            </a:r>
          </a:p>
          <a:p>
            <a:r>
              <a:rPr lang="fi-FI" sz="2600"/>
              <a:t>kiinteistön arvon säilyttäminen</a:t>
            </a:r>
          </a:p>
          <a:p>
            <a:r>
              <a:rPr lang="fi-FI" sz="2600"/>
              <a:t>järjestelmien ja laitteiden päivittäminen </a:t>
            </a:r>
            <a:br>
              <a:rPr lang="fi-FI" sz="2600"/>
            </a:br>
            <a:r>
              <a:rPr lang="fi-FI" sz="2600"/>
              <a:t>nykyvaatimusten mukaisiksi.</a:t>
            </a:r>
          </a:p>
          <a:p>
            <a:pPr marL="0" indent="0">
              <a:buNone/>
            </a:pPr>
            <a:endParaRPr lang="fi-FI" sz="2600"/>
          </a:p>
          <a:p>
            <a:pPr marL="0" indent="0">
              <a:buNone/>
            </a:pPr>
            <a:r>
              <a:rPr lang="fi-FI" sz="2600" b="1"/>
              <a:t>Kun joka tapauksessa korjaamisen aika koittaa, on syytä tarkastella myös energian säästön mahdollisuuksia.</a:t>
            </a:r>
          </a:p>
          <a:p>
            <a:endParaRPr lang="fi-FI"/>
          </a:p>
          <a:p>
            <a:pPr marL="0" indent="0">
              <a:buNone/>
            </a:pPr>
            <a:endParaRPr lang="fi-FI"/>
          </a:p>
          <a:p>
            <a:pPr lvl="1"/>
            <a:endParaRPr lang="fi-FI"/>
          </a:p>
          <a:p>
            <a:endParaRPr lang="fi-FI"/>
          </a:p>
        </p:txBody>
      </p:sp>
      <p:pic>
        <p:nvPicPr>
          <p:cNvPr id="6" name="Kuva 5"/>
          <p:cNvPicPr>
            <a:picLocks noChangeAspect="1"/>
          </p:cNvPicPr>
          <p:nvPr/>
        </p:nvPicPr>
        <p:blipFill rotWithShape="1">
          <a:blip r:embed="rId3" cstate="print">
            <a:extLst>
              <a:ext uri="{28A0092B-C50C-407E-A947-70E740481C1C}">
                <a14:useLocalDpi xmlns:a14="http://schemas.microsoft.com/office/drawing/2010/main" val="0"/>
              </a:ext>
            </a:extLst>
          </a:blip>
          <a:srcRect b="16912"/>
          <a:stretch/>
        </p:blipFill>
        <p:spPr>
          <a:xfrm>
            <a:off x="6383643" y="2276476"/>
            <a:ext cx="2292046" cy="2539212"/>
          </a:xfrm>
          <a:prstGeom prst="rect">
            <a:avLst/>
          </a:prstGeom>
        </p:spPr>
      </p:pic>
    </p:spTree>
    <p:extLst>
      <p:ext uri="{BB962C8B-B14F-4D97-AF65-F5344CB8AC3E}">
        <p14:creationId xmlns:p14="http://schemas.microsoft.com/office/powerpoint/2010/main" val="197720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sz="2800">
                <a:latin typeface="+mn-lt"/>
              </a:rPr>
              <a:t>…ja päinvastoin. Kun tehdään talotekniikan energiakorjauksia tulee tarkastella muutoksen vaikutuksia rakenteisiin ja käyttötapoihin. </a:t>
            </a:r>
          </a:p>
        </p:txBody>
      </p:sp>
      <p:sp>
        <p:nvSpPr>
          <p:cNvPr id="3" name="Content Placeholder 2"/>
          <p:cNvSpPr>
            <a:spLocks noGrp="1"/>
          </p:cNvSpPr>
          <p:nvPr>
            <p:ph idx="1"/>
          </p:nvPr>
        </p:nvSpPr>
        <p:spPr/>
        <p:txBody>
          <a:bodyPr>
            <a:normAutofit fontScale="62500" lnSpcReduction="20000"/>
          </a:bodyPr>
          <a:lstStyle/>
          <a:p>
            <a:pPr marL="0" indent="0">
              <a:buNone/>
            </a:pPr>
            <a:r>
              <a:rPr lang="fi-FI" b="1"/>
              <a:t>Kun polttoon perustuva lämmitys muutetaan </a:t>
            </a:r>
            <a:br>
              <a:rPr lang="fi-FI" b="1"/>
            </a:br>
            <a:r>
              <a:rPr lang="fi-FI" b="1"/>
              <a:t>esimerkiksi maalämmön käyttöön, niin</a:t>
            </a:r>
          </a:p>
          <a:p>
            <a:r>
              <a:rPr lang="fi-FI"/>
              <a:t>painovoimaisen ilmanvaihdon teho laskee</a:t>
            </a:r>
          </a:p>
          <a:p>
            <a:r>
              <a:rPr lang="fi-FI"/>
              <a:t>tarvitaan uusia toimintatapoja käyttäjiltä</a:t>
            </a:r>
          </a:p>
          <a:p>
            <a:pPr lvl="1"/>
            <a:r>
              <a:rPr lang="fi-FI" sz="2600"/>
              <a:t>ilmanvaihdon lisäämistä </a:t>
            </a:r>
          </a:p>
          <a:p>
            <a:pPr lvl="1"/>
            <a:r>
              <a:rPr lang="fi-FI" sz="2600"/>
              <a:t>tuuletuksen lisäämistä </a:t>
            </a:r>
          </a:p>
          <a:p>
            <a:pPr lvl="1"/>
            <a:r>
              <a:rPr lang="fi-FI" sz="2600"/>
              <a:t>pyykin kuivatustavan muutoksia</a:t>
            </a:r>
          </a:p>
          <a:p>
            <a:pPr lvl="1"/>
            <a:r>
              <a:rPr lang="fi-FI" sz="2600"/>
              <a:t>pesutilojen lattioiden kuivaamista</a:t>
            </a:r>
          </a:p>
          <a:p>
            <a:pPr lvl="1"/>
            <a:r>
              <a:rPr lang="fi-FI" sz="2600"/>
              <a:t>”pannuhuoneen” lämpötila laskee</a:t>
            </a:r>
          </a:p>
          <a:p>
            <a:pPr lvl="1"/>
            <a:r>
              <a:rPr lang="fi-FI" sz="2600"/>
              <a:t>lämmityspatterin lisääminen</a:t>
            </a:r>
          </a:p>
          <a:p>
            <a:pPr lvl="1"/>
            <a:r>
              <a:rPr lang="fi-FI" sz="2600"/>
              <a:t>lämmöneristyksen lisääminen.</a:t>
            </a:r>
          </a:p>
          <a:p>
            <a:pPr marL="0" indent="0">
              <a:buNone/>
            </a:pPr>
            <a:endParaRPr lang="fi-FI"/>
          </a:p>
          <a:p>
            <a:pPr marL="0" indent="0">
              <a:buNone/>
            </a:pPr>
            <a:r>
              <a:rPr lang="fi-FI" b="1"/>
              <a:t>Lämmitystavan muutos vaatii siis </a:t>
            </a:r>
            <a:br>
              <a:rPr lang="fi-FI" b="1"/>
            </a:br>
            <a:r>
              <a:rPr lang="fi-FI" b="1"/>
              <a:t>monen muunkin asian tarkastelua. </a:t>
            </a:r>
          </a:p>
          <a:p>
            <a:pPr lvl="2"/>
            <a:endParaRPr lang="fi-FI"/>
          </a:p>
          <a:p>
            <a:pPr lvl="1"/>
            <a:endParaRPr lang="fi-FI"/>
          </a:p>
        </p:txBody>
      </p:sp>
      <p:pic>
        <p:nvPicPr>
          <p:cNvPr id="5" name="Picture 6" descr="S:\91204_BEEP\Valokuvat\Rantatie 141215\PC11005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4924"/>
          <a:stretch/>
        </p:blipFill>
        <p:spPr bwMode="auto">
          <a:xfrm>
            <a:off x="6113955" y="1773240"/>
            <a:ext cx="2572846" cy="40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5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fi-FI"/>
            </a:br>
            <a:r>
              <a:rPr lang="fi-FI"/>
              <a:t>Ilmanvaihto ja sisäilmasto</a:t>
            </a:r>
          </a:p>
        </p:txBody>
      </p:sp>
    </p:spTree>
    <p:extLst>
      <p:ext uri="{BB962C8B-B14F-4D97-AF65-F5344CB8AC3E}">
        <p14:creationId xmlns:p14="http://schemas.microsoft.com/office/powerpoint/2010/main" val="4292921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fi-FI"/>
              <a:t>Talotekniikan energiatehokkuuteen vaikuttavat</a:t>
            </a:r>
          </a:p>
        </p:txBody>
      </p:sp>
      <p:sp>
        <p:nvSpPr>
          <p:cNvPr id="3" name="Content Placeholder 2"/>
          <p:cNvSpPr>
            <a:spLocks noGrp="1"/>
          </p:cNvSpPr>
          <p:nvPr>
            <p:ph idx="1"/>
          </p:nvPr>
        </p:nvSpPr>
        <p:spPr/>
        <p:txBody>
          <a:bodyPr/>
          <a:lstStyle/>
          <a:p>
            <a:r>
              <a:rPr lang="fi-FI"/>
              <a:t>laitevalinnat, järjestelmät ja  niiden yhteensopivuus </a:t>
            </a:r>
          </a:p>
          <a:p>
            <a:r>
              <a:rPr lang="fi-FI"/>
              <a:t>kanavien ja putkien reitit ja eristykset</a:t>
            </a:r>
          </a:p>
          <a:p>
            <a:r>
              <a:rPr lang="fi-FI"/>
              <a:t>kanavien, läpivientien ja tilojen tiiveys</a:t>
            </a:r>
          </a:p>
          <a:p>
            <a:r>
              <a:rPr lang="fi-FI"/>
              <a:t>säleikköjen, suodattimien ja venttiilien puhtaus</a:t>
            </a:r>
          </a:p>
          <a:p>
            <a:r>
              <a:rPr lang="fi-FI"/>
              <a:t>järjestelmien säätö ja ohjausautomatiikka</a:t>
            </a:r>
          </a:p>
          <a:p>
            <a:r>
              <a:rPr lang="fi-FI"/>
              <a:t>käyttö ja huolto</a:t>
            </a:r>
          </a:p>
          <a:p>
            <a:endParaRPr lang="fi-FI"/>
          </a:p>
        </p:txBody>
      </p:sp>
    </p:spTree>
    <p:extLst>
      <p:ext uri="{BB962C8B-B14F-4D97-AF65-F5344CB8AC3E}">
        <p14:creationId xmlns:p14="http://schemas.microsoft.com/office/powerpoint/2010/main" val="181037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a:t>Lämmitystapavalinnoilla voidaan</a:t>
            </a:r>
            <a:br>
              <a:rPr lang="fi-FI"/>
            </a:br>
            <a:r>
              <a:rPr lang="fi-FI"/>
              <a:t>parantaa energiatehokkuutta</a:t>
            </a:r>
            <a:br>
              <a:rPr lang="fi-FI"/>
            </a:br>
            <a:br>
              <a:rPr lang="fi-FI"/>
            </a:br>
            <a:endParaRPr lang="fi-FI"/>
          </a:p>
        </p:txBody>
      </p:sp>
      <p:sp>
        <p:nvSpPr>
          <p:cNvPr id="3" name="Content Placeholder 2"/>
          <p:cNvSpPr>
            <a:spLocks noGrp="1"/>
          </p:cNvSpPr>
          <p:nvPr>
            <p:ph idx="1"/>
          </p:nvPr>
        </p:nvSpPr>
        <p:spPr>
          <a:xfrm>
            <a:off x="457200" y="1773239"/>
            <a:ext cx="6711696" cy="4032250"/>
          </a:xfrm>
        </p:spPr>
        <p:txBody>
          <a:bodyPr>
            <a:normAutofit lnSpcReduction="10000"/>
          </a:bodyPr>
          <a:lstStyle/>
          <a:p>
            <a:pPr fontAlgn="t"/>
            <a:r>
              <a:rPr lang="fi-FI" sz="2600"/>
              <a:t>koneellisen ilmanvaihdon ja lämmöntalteenoton asentaminen </a:t>
            </a:r>
          </a:p>
          <a:p>
            <a:pPr fontAlgn="t"/>
            <a:r>
              <a:rPr lang="fi-FI" sz="2600"/>
              <a:t>lämmitysjärjestelmän hyötysuhteen parantaminen</a:t>
            </a:r>
          </a:p>
          <a:p>
            <a:pPr fontAlgn="t"/>
            <a:r>
              <a:rPr lang="fi-FI" sz="2600"/>
              <a:t>päälämmitysmuodon vaihtaminen</a:t>
            </a:r>
            <a:br>
              <a:rPr lang="fi-FI" sz="2600"/>
            </a:br>
            <a:r>
              <a:rPr lang="fi-FI" sz="2600"/>
              <a:t>uusiutuvaan energiaan perustuvaksi</a:t>
            </a:r>
          </a:p>
          <a:p>
            <a:pPr fontAlgn="t"/>
            <a:r>
              <a:rPr lang="fi-FI" sz="2600"/>
              <a:t>päälämmitysmuodon täydentäminen </a:t>
            </a:r>
          </a:p>
          <a:p>
            <a:pPr lvl="1" fontAlgn="t"/>
            <a:r>
              <a:rPr lang="fi-FI"/>
              <a:t>lämpöpumpuilla</a:t>
            </a:r>
          </a:p>
          <a:p>
            <a:pPr lvl="1" fontAlgn="t"/>
            <a:r>
              <a:rPr lang="fi-FI"/>
              <a:t>aurinkokeräimillä tai aurinkopaneeleilla</a:t>
            </a:r>
          </a:p>
          <a:p>
            <a:pPr lvl="1" fontAlgn="t"/>
            <a:r>
              <a:rPr lang="fi-FI"/>
              <a:t>varaavilla takoilla tai uuneilla,…</a:t>
            </a:r>
          </a:p>
          <a:p>
            <a:pPr marL="457200" indent="-457200"/>
            <a:endParaRPr lang="fi-FI" sz="3500"/>
          </a:p>
          <a:p>
            <a:endParaRPr lang="fi-FI"/>
          </a:p>
        </p:txBody>
      </p:sp>
      <p:pic>
        <p:nvPicPr>
          <p:cNvPr id="8" name="Picture 3" descr="S:\91204_BEEP\Valokuvat\Rantatie 141215\PC15008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952" t="10643" r="10091" b="23652"/>
          <a:stretch/>
        </p:blipFill>
        <p:spPr bwMode="auto">
          <a:xfrm>
            <a:off x="7180164" y="460272"/>
            <a:ext cx="1535097" cy="12410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91204_BEEP\Valokuvat\Kuvat Kuopas\WP_00037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233968" y="3065721"/>
            <a:ext cx="1481293" cy="1439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91204_BEEP\Valokuvat\Finbuild 2014\PA010004.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6631" b="14384"/>
          <a:stretch/>
        </p:blipFill>
        <p:spPr bwMode="auto">
          <a:xfrm>
            <a:off x="7180164" y="1770968"/>
            <a:ext cx="1535097" cy="1225060"/>
          </a:xfrm>
          <a:prstGeom prst="rect">
            <a:avLst/>
          </a:prstGeom>
          <a:noFill/>
          <a:extLst>
            <a:ext uri="{909E8E84-426E-40DD-AFC4-6F175D3DCCD1}">
              <a14:hiddenFill xmlns:a14="http://schemas.microsoft.com/office/drawing/2010/main">
                <a:solidFill>
                  <a:srgbClr val="FFFFFF"/>
                </a:solidFill>
              </a14:hiddenFill>
            </a:ext>
          </a:extLst>
        </p:spPr>
      </p:pic>
      <p:pic>
        <p:nvPicPr>
          <p:cNvPr id="11" name="Kuva 10"/>
          <p:cNvPicPr>
            <a:picLocks noChangeAspect="1"/>
          </p:cNvPicPr>
          <p:nvPr/>
        </p:nvPicPr>
        <p:blipFill rotWithShape="1">
          <a:blip r:embed="rId6" cstate="print">
            <a:extLst>
              <a:ext uri="{28A0092B-C50C-407E-A947-70E740481C1C}">
                <a14:useLocalDpi xmlns:a14="http://schemas.microsoft.com/office/drawing/2010/main" val="0"/>
              </a:ext>
            </a:extLst>
          </a:blip>
          <a:srcRect l="40207" t="37825" r="32693" b="32146"/>
          <a:stretch/>
        </p:blipFill>
        <p:spPr>
          <a:xfrm>
            <a:off x="7233967" y="4574451"/>
            <a:ext cx="1481294" cy="1231038"/>
          </a:xfrm>
          <a:prstGeom prst="rect">
            <a:avLst/>
          </a:prstGeom>
        </p:spPr>
      </p:pic>
    </p:spTree>
    <p:extLst>
      <p:ext uri="{BB962C8B-B14F-4D97-AF65-F5344CB8AC3E}">
        <p14:creationId xmlns:p14="http://schemas.microsoft.com/office/powerpoint/2010/main" val="338089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9780" t="24380" r="48175" b="12255"/>
          <a:stretch/>
        </p:blipFill>
        <p:spPr bwMode="auto">
          <a:xfrm>
            <a:off x="5652120" y="2942544"/>
            <a:ext cx="3330634" cy="3137142"/>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433289" y="1628800"/>
            <a:ext cx="5869160" cy="4032250"/>
          </a:xfrm>
        </p:spPr>
        <p:txBody>
          <a:bodyPr>
            <a:normAutofit fontScale="77500" lnSpcReduction="20000"/>
          </a:bodyPr>
          <a:lstStyle/>
          <a:p>
            <a:pPr fontAlgn="t"/>
            <a:r>
              <a:rPr lang="fi-FI"/>
              <a:t>Pumppujen, puhallinten, koneiden ja laitteiden vaihtaminen energiatehokkaampiin.</a:t>
            </a:r>
          </a:p>
          <a:p>
            <a:pPr fontAlgn="t"/>
            <a:r>
              <a:rPr lang="fi-FI"/>
              <a:t>Kellokytkimien ja kuormituksenohjauksen lisääminen lämmityksen ja ilmanvaihdon ohjaukseen. </a:t>
            </a:r>
          </a:p>
          <a:p>
            <a:pPr fontAlgn="t"/>
            <a:r>
              <a:rPr lang="fi-FI"/>
              <a:t>Termostaattisten patteriventtiilien ja </a:t>
            </a:r>
            <a:br>
              <a:rPr lang="fi-FI"/>
            </a:br>
            <a:r>
              <a:rPr lang="fi-FI"/>
              <a:t>muiden säätölaitteiden asentaminen, uusiminen tai säätäminen.</a:t>
            </a:r>
          </a:p>
          <a:p>
            <a:pPr fontAlgn="t"/>
            <a:r>
              <a:rPr lang="fi-FI"/>
              <a:t>Lämpöputkien, lämpimän kiertovesi-järjestelmän ja ilmanvaihtokanavien lämmöneristeiden lisääminen tai kunnostaminen.</a:t>
            </a:r>
          </a:p>
          <a:p>
            <a:pPr fontAlgn="t"/>
            <a:endParaRPr lang="fi-FI"/>
          </a:p>
          <a:p>
            <a:pPr fontAlgn="t"/>
            <a:endParaRPr lang="fi-FI"/>
          </a:p>
          <a:p>
            <a:pPr fontAlgn="t"/>
            <a:endParaRPr lang="fi-FI"/>
          </a:p>
          <a:p>
            <a:endParaRPr lang="fi-FI"/>
          </a:p>
        </p:txBody>
      </p:sp>
      <p:sp>
        <p:nvSpPr>
          <p:cNvPr id="5" name="Title 4"/>
          <p:cNvSpPr>
            <a:spLocks noGrp="1"/>
          </p:cNvSpPr>
          <p:nvPr>
            <p:ph type="title"/>
          </p:nvPr>
        </p:nvSpPr>
        <p:spPr/>
        <p:txBody>
          <a:bodyPr>
            <a:normAutofit fontScale="90000"/>
          </a:bodyPr>
          <a:lstStyle/>
          <a:p>
            <a:r>
              <a:rPr lang="fi-FI"/>
              <a:t>Lämmönjakojärjestelmän energia-tehokkuuden parantaminen</a:t>
            </a:r>
            <a:br>
              <a:rPr lang="fi-FI"/>
            </a:br>
            <a:br>
              <a:rPr lang="fi-FI"/>
            </a:br>
            <a:endParaRPr lang="fi-FI"/>
          </a:p>
        </p:txBody>
      </p:sp>
      <p:pic>
        <p:nvPicPr>
          <p:cNvPr id="6" name="Picture 4" descr="S:\91204_BEEP\Valokuvat\Rantatie 141215\PC11005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098" r="5051"/>
          <a:stretch/>
        </p:blipFill>
        <p:spPr bwMode="auto">
          <a:xfrm>
            <a:off x="7611707" y="1253158"/>
            <a:ext cx="1373304" cy="15179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91204_BEEP\Valokuvat\Rantatie 140929\P9290063.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302449" y="1268760"/>
            <a:ext cx="1197611" cy="1517989"/>
          </a:xfrm>
          <a:prstGeom prst="rect">
            <a:avLst/>
          </a:prstGeom>
          <a:noFill/>
          <a:ln w="28575">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200"/>
              <a:t>Lämmönjakotavan vaikutus </a:t>
            </a:r>
            <a:br>
              <a:rPr lang="fi-FI" sz="3200"/>
            </a:br>
            <a:r>
              <a:rPr lang="fi-FI" sz="3200"/>
              <a:t>energian käyttöön</a:t>
            </a:r>
          </a:p>
        </p:txBody>
      </p:sp>
      <p:sp>
        <p:nvSpPr>
          <p:cNvPr id="3" name="Content Placeholder 2"/>
          <p:cNvSpPr>
            <a:spLocks noGrp="1"/>
          </p:cNvSpPr>
          <p:nvPr>
            <p:ph idx="1"/>
          </p:nvPr>
        </p:nvSpPr>
        <p:spPr>
          <a:xfrm>
            <a:off x="457199" y="1773239"/>
            <a:ext cx="5912407" cy="4032250"/>
          </a:xfrm>
        </p:spPr>
        <p:txBody>
          <a:bodyPr>
            <a:normAutofit fontScale="62500" lnSpcReduction="20000"/>
          </a:bodyPr>
          <a:lstStyle/>
          <a:p>
            <a:pPr marL="342900" indent="-342900"/>
            <a:r>
              <a:rPr lang="fi-FI"/>
              <a:t>Tärkeää, että tila tuntuu lämpöiseltä.</a:t>
            </a:r>
          </a:p>
          <a:p>
            <a:pPr marL="342900" indent="-342900"/>
            <a:r>
              <a:rPr lang="fi-FI"/>
              <a:t>Kun kylmän tuntemuksen syitä poistetaan, </a:t>
            </a:r>
            <a:br>
              <a:rPr lang="fi-FI"/>
            </a:br>
            <a:r>
              <a:rPr lang="fi-FI"/>
              <a:t>niin lämpötilaa voidaan laskea. </a:t>
            </a:r>
          </a:p>
          <a:p>
            <a:pPr marL="342900" indent="-342900"/>
            <a:r>
              <a:rPr lang="fi-FI"/>
              <a:t>Yhden asteen lämpötilan lasku säästää </a:t>
            </a:r>
            <a:br>
              <a:rPr lang="fi-FI"/>
            </a:br>
            <a:r>
              <a:rPr lang="fi-FI"/>
              <a:t>noin 5% lämmitysenergian kulutusta.</a:t>
            </a:r>
          </a:p>
          <a:p>
            <a:pPr marL="342900" indent="-342900"/>
            <a:r>
              <a:rPr lang="fi-FI"/>
              <a:t>Patterit ikkunoiden alapuolella vähentävät</a:t>
            </a:r>
          </a:p>
          <a:p>
            <a:pPr marL="615950" lvl="1" indent="-342900"/>
            <a:r>
              <a:rPr lang="fi-FI"/>
              <a:t>ikkunapinnassa olevaa ilman viilentymistä</a:t>
            </a:r>
          </a:p>
          <a:p>
            <a:pPr marL="615950" lvl="1" indent="-342900"/>
            <a:r>
              <a:rPr lang="fi-FI"/>
              <a:t>alaspäin virtausta ja vedon tunnetta</a:t>
            </a:r>
          </a:p>
          <a:p>
            <a:pPr marL="615950" lvl="1" indent="-342900"/>
            <a:r>
              <a:rPr lang="fi-FI"/>
              <a:t>”kylmäsäteilyn tunnetta”.</a:t>
            </a:r>
          </a:p>
          <a:p>
            <a:pPr marL="342900" indent="-342900"/>
            <a:r>
              <a:rPr lang="fi-FI"/>
              <a:t>Lattialämmitys lisää mukavuutta, mutta voi </a:t>
            </a:r>
            <a:br>
              <a:rPr lang="fi-FI"/>
            </a:br>
            <a:r>
              <a:rPr lang="fi-FI"/>
              <a:t>olla vaikeasti säädettävissä (anturin sijainti, </a:t>
            </a:r>
            <a:br>
              <a:rPr lang="fi-FI"/>
            </a:br>
            <a:r>
              <a:rPr lang="fi-FI"/>
              <a:t>lattian varauskyky ja viive </a:t>
            </a:r>
            <a:br>
              <a:rPr lang="fi-FI"/>
            </a:br>
            <a:r>
              <a:rPr lang="fi-FI"/>
              <a:t>lämpötilan muutoksiin).</a:t>
            </a:r>
          </a:p>
          <a:p>
            <a:pPr marL="342900" indent="-342900"/>
            <a:r>
              <a:rPr lang="fi-FI"/>
              <a:t>Kattolämmitys on mukava, mutta pöytien alle </a:t>
            </a:r>
            <a:br>
              <a:rPr lang="fi-FI"/>
            </a:br>
            <a:r>
              <a:rPr lang="fi-FI"/>
              <a:t>ei aina riitä lämpöä.</a:t>
            </a:r>
          </a:p>
          <a:p>
            <a:pPr marL="0" indent="0">
              <a:buNone/>
            </a:pPr>
            <a:endParaRPr lang="fi-FI"/>
          </a:p>
        </p:txBody>
      </p:sp>
      <p:pic>
        <p:nvPicPr>
          <p:cNvPr id="4" name="Kuva 3"/>
          <p:cNvPicPr>
            <a:picLocks noChangeAspect="1"/>
          </p:cNvPicPr>
          <p:nvPr/>
        </p:nvPicPr>
        <p:blipFill rotWithShape="1">
          <a:blip r:embed="rId3" cstate="print">
            <a:extLst>
              <a:ext uri="{28A0092B-C50C-407E-A947-70E740481C1C}">
                <a14:useLocalDpi xmlns:a14="http://schemas.microsoft.com/office/drawing/2010/main" val="0"/>
              </a:ext>
            </a:extLst>
          </a:blip>
          <a:srcRect l="17047" t="13659" r="21231" b="24696"/>
          <a:stretch/>
        </p:blipFill>
        <p:spPr>
          <a:xfrm>
            <a:off x="6372181" y="476250"/>
            <a:ext cx="2314619" cy="1733798"/>
          </a:xfrm>
          <a:prstGeom prst="rect">
            <a:avLst/>
          </a:prstGeom>
        </p:spPr>
      </p:pic>
      <p:pic>
        <p:nvPicPr>
          <p:cNvPr id="5" name="Kuva 4"/>
          <p:cNvPicPr>
            <a:picLocks noChangeAspect="1"/>
          </p:cNvPicPr>
          <p:nvPr/>
        </p:nvPicPr>
        <p:blipFill rotWithShape="1">
          <a:blip r:embed="rId4">
            <a:extLst>
              <a:ext uri="{28A0092B-C50C-407E-A947-70E740481C1C}">
                <a14:useLocalDpi xmlns:a14="http://schemas.microsoft.com/office/drawing/2010/main" val="0"/>
              </a:ext>
            </a:extLst>
          </a:blip>
          <a:srcRect l="3936" t="32565" r="4533"/>
          <a:stretch/>
        </p:blipFill>
        <p:spPr>
          <a:xfrm>
            <a:off x="6369607" y="2367320"/>
            <a:ext cx="2306081" cy="1698991"/>
          </a:xfrm>
          <a:prstGeom prst="rect">
            <a:avLst/>
          </a:prstGeom>
        </p:spPr>
      </p:pic>
      <p:pic>
        <p:nvPicPr>
          <p:cNvPr id="1026" name="Picture 2" descr="S:\91204_BEEP\Valokuvat\Lämpökamera\IR_0228.jpg"/>
          <p:cNvPicPr>
            <a:picLocks noChangeAspect="1" noChangeArrowheads="1"/>
          </p:cNvPicPr>
          <p:nvPr/>
        </p:nvPicPr>
        <p:blipFill rotWithShape="1">
          <a:blip r:embed="rId5">
            <a:extLst>
              <a:ext uri="{28A0092B-C50C-407E-A947-70E740481C1C}">
                <a14:useLocalDpi xmlns:a14="http://schemas.microsoft.com/office/drawing/2010/main" val="0"/>
              </a:ext>
            </a:extLst>
          </a:blip>
          <a:srcRect t="31907"/>
          <a:stretch/>
        </p:blipFill>
        <p:spPr bwMode="auto">
          <a:xfrm>
            <a:off x="6352531" y="4223584"/>
            <a:ext cx="2323157" cy="158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03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9" t="14358" r="2933" b="7172"/>
          <a:stretch/>
        </p:blipFill>
        <p:spPr bwMode="auto">
          <a:xfrm>
            <a:off x="468312" y="1160970"/>
            <a:ext cx="8419655" cy="435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76250"/>
            <a:ext cx="8229600" cy="792510"/>
          </a:xfrm>
        </p:spPr>
        <p:txBody>
          <a:bodyPr>
            <a:normAutofit/>
          </a:bodyPr>
          <a:lstStyle/>
          <a:p>
            <a:r>
              <a:rPr lang="fi-FI" sz="2800"/>
              <a:t>Lämmitysjärjestelmien kustannusten laskenta</a:t>
            </a:r>
          </a:p>
        </p:txBody>
      </p:sp>
      <p:sp>
        <p:nvSpPr>
          <p:cNvPr id="4" name="Rectangle 3"/>
          <p:cNvSpPr/>
          <p:nvPr/>
        </p:nvSpPr>
        <p:spPr>
          <a:xfrm rot="21313034">
            <a:off x="3110579" y="2636292"/>
            <a:ext cx="3744416" cy="1754326"/>
          </a:xfrm>
          <a:prstGeom prst="rect">
            <a:avLst/>
          </a:prstGeom>
          <a:solidFill>
            <a:schemeClr val="bg1"/>
          </a:solidFill>
          <a:ln w="76200">
            <a:solidFill>
              <a:schemeClr val="bg1"/>
            </a:solidFill>
          </a:ln>
        </p:spPr>
        <p:txBody>
          <a:bodyPr wrap="square">
            <a:spAutoFit/>
          </a:bodyPr>
          <a:lstStyle/>
          <a:p>
            <a:pPr marL="342900" indent="-342900">
              <a:buFont typeface="Arial" panose="020B0604020202020204" pitchFamily="34" charset="0"/>
              <a:buChar char="•"/>
            </a:pPr>
            <a:r>
              <a:rPr lang="fi-FI"/>
              <a:t>hankintahinnat</a:t>
            </a:r>
          </a:p>
          <a:p>
            <a:pPr marL="342900" indent="-342900">
              <a:buFont typeface="Arial" panose="020B0604020202020204" pitchFamily="34" charset="0"/>
              <a:buChar char="•"/>
            </a:pPr>
            <a:r>
              <a:rPr lang="fi-FI"/>
              <a:t>ostoenergian määrä ja hinta</a:t>
            </a:r>
          </a:p>
          <a:p>
            <a:pPr marL="342900" indent="-342900">
              <a:buFont typeface="Arial" panose="020B0604020202020204" pitchFamily="34" charset="0"/>
              <a:buChar char="•"/>
            </a:pPr>
            <a:r>
              <a:rPr lang="fi-FI"/>
              <a:t>kiinteät perusmaksut</a:t>
            </a:r>
          </a:p>
          <a:p>
            <a:pPr marL="342900" indent="-342900">
              <a:buFont typeface="Arial" panose="020B0604020202020204" pitchFamily="34" charset="0"/>
              <a:buChar char="•"/>
            </a:pPr>
            <a:r>
              <a:rPr lang="fi-FI"/>
              <a:t>hinnan kehitys tulevaisuudessa</a:t>
            </a:r>
          </a:p>
          <a:p>
            <a:pPr marL="342900" indent="-342900">
              <a:buFont typeface="Arial" panose="020B0604020202020204" pitchFamily="34" charset="0"/>
              <a:buChar char="•"/>
            </a:pPr>
            <a:r>
              <a:rPr lang="fi-FI"/>
              <a:t>laskentakorko</a:t>
            </a:r>
          </a:p>
          <a:p>
            <a:pPr marL="342900" indent="-342900">
              <a:buFont typeface="Arial" panose="020B0604020202020204" pitchFamily="34" charset="0"/>
              <a:buChar char="•"/>
            </a:pPr>
            <a:r>
              <a:rPr lang="fi-FI"/>
              <a:t>huolto- ja korjauskustannukset</a:t>
            </a:r>
          </a:p>
        </p:txBody>
      </p:sp>
      <p:sp>
        <p:nvSpPr>
          <p:cNvPr id="6" name="Tekstiruutu 5"/>
          <p:cNvSpPr txBox="1"/>
          <p:nvPr/>
        </p:nvSpPr>
        <p:spPr>
          <a:xfrm>
            <a:off x="457200" y="5517232"/>
            <a:ext cx="8218488" cy="461665"/>
          </a:xfrm>
          <a:prstGeom prst="rect">
            <a:avLst/>
          </a:prstGeom>
          <a:noFill/>
        </p:spPr>
        <p:txBody>
          <a:bodyPr wrap="square" rtlCol="0">
            <a:spAutoFit/>
          </a:bodyPr>
          <a:lstStyle/>
          <a:p>
            <a:pPr algn="r"/>
            <a:r>
              <a:rPr lang="fi-FI" sz="2400">
                <a:hlinkClick r:id="rId4"/>
              </a:rPr>
              <a:t>www.lammitysvertailu.eneuvonta.fi</a:t>
            </a:r>
            <a:endParaRPr lang="fi-FI" sz="2400"/>
          </a:p>
        </p:txBody>
      </p:sp>
    </p:spTree>
    <p:extLst>
      <p:ext uri="{BB962C8B-B14F-4D97-AF65-F5344CB8AC3E}">
        <p14:creationId xmlns:p14="http://schemas.microsoft.com/office/powerpoint/2010/main" val="2361360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Tehtäviä </a:t>
            </a:r>
            <a:br>
              <a:rPr lang="fi-FI"/>
            </a:br>
            <a:endParaRPr lang="fi-FI"/>
          </a:p>
        </p:txBody>
      </p:sp>
      <p:sp>
        <p:nvSpPr>
          <p:cNvPr id="3" name="Content Placeholder 2"/>
          <p:cNvSpPr>
            <a:spLocks noGrp="1"/>
          </p:cNvSpPr>
          <p:nvPr>
            <p:ph idx="1"/>
          </p:nvPr>
        </p:nvSpPr>
        <p:spPr/>
        <p:txBody>
          <a:bodyPr/>
          <a:lstStyle/>
          <a:p>
            <a:r>
              <a:rPr lang="fi-FI"/>
              <a:t>Paljonko kotonasi kuluu energiaa vuodessa?</a:t>
            </a:r>
          </a:p>
          <a:p>
            <a:r>
              <a:rPr lang="fi-FI"/>
              <a:t>Paljonko siitä kuluu lämmitykseen?</a:t>
            </a:r>
          </a:p>
          <a:p>
            <a:r>
              <a:rPr lang="fi-FI"/>
              <a:t>Paljonko eri sähkölaitteiden keskimääräinen energiankulutus on vuorokaudessa ja vuodessa?</a:t>
            </a:r>
          </a:p>
          <a:p>
            <a:r>
              <a:rPr lang="fi-FI"/>
              <a:t>Millä keinoilla energialaskua voisi pienentää?</a:t>
            </a:r>
          </a:p>
          <a:p>
            <a:endParaRPr lang="fi-FI"/>
          </a:p>
        </p:txBody>
      </p:sp>
    </p:spTree>
    <p:extLst>
      <p:ext uri="{BB962C8B-B14F-4D97-AF65-F5344CB8AC3E}">
        <p14:creationId xmlns:p14="http://schemas.microsoft.com/office/powerpoint/2010/main" val="28541154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sz="2800"/>
              <a:t>Esimerkki: Vuonna 1990 rakennettu 100 m</a:t>
            </a:r>
            <a:r>
              <a:rPr lang="fi-FI" sz="2800" baseline="30000"/>
              <a:t>2</a:t>
            </a:r>
            <a:r>
              <a:rPr lang="fi-FI" sz="2800"/>
              <a:t> talo Tampereella (1985-2003 määräysten taso)</a:t>
            </a:r>
            <a:br>
              <a:rPr lang="fi-FI" sz="2800"/>
            </a:br>
            <a:endParaRPr lang="fi-FI" sz="2800"/>
          </a:p>
        </p:txBody>
      </p:sp>
      <p:sp>
        <p:nvSpPr>
          <p:cNvPr id="3" name="Content Placeholder 2"/>
          <p:cNvSpPr>
            <a:spLocks noGrp="1"/>
          </p:cNvSpPr>
          <p:nvPr>
            <p:ph sz="half" idx="1"/>
          </p:nvPr>
        </p:nvSpPr>
        <p:spPr/>
        <p:txBody>
          <a:bodyPr>
            <a:noAutofit/>
          </a:bodyPr>
          <a:lstStyle/>
          <a:p>
            <a:pPr marL="0" indent="0">
              <a:lnSpc>
                <a:spcPct val="120000"/>
              </a:lnSpc>
              <a:spcBef>
                <a:spcPts val="0"/>
              </a:spcBef>
              <a:buNone/>
            </a:pPr>
            <a:r>
              <a:rPr lang="fi-FI" sz="1600" b="1"/>
              <a:t>Vuosikulutus</a:t>
            </a:r>
          </a:p>
          <a:p>
            <a:pPr>
              <a:lnSpc>
                <a:spcPct val="120000"/>
              </a:lnSpc>
              <a:spcBef>
                <a:spcPts val="0"/>
              </a:spcBef>
            </a:pPr>
            <a:r>
              <a:rPr lang="fi-FI" sz="1600"/>
              <a:t>tilavuus 250 m</a:t>
            </a:r>
            <a:r>
              <a:rPr lang="fi-FI" sz="1600" baseline="30000"/>
              <a:t>3</a:t>
            </a:r>
            <a:r>
              <a:rPr lang="fi-FI" sz="1600"/>
              <a:t> </a:t>
            </a:r>
            <a:br>
              <a:rPr lang="fi-FI" sz="1600"/>
            </a:br>
            <a:r>
              <a:rPr lang="fi-FI" sz="1600"/>
              <a:t>→ ilmanvaihto 125 m</a:t>
            </a:r>
            <a:r>
              <a:rPr lang="fi-FI" sz="1600" baseline="30000"/>
              <a:t>3</a:t>
            </a:r>
            <a:r>
              <a:rPr lang="fi-FI" sz="1600"/>
              <a:t>/h (0,5krt/h)</a:t>
            </a:r>
          </a:p>
          <a:p>
            <a:pPr>
              <a:lnSpc>
                <a:spcPct val="120000"/>
              </a:lnSpc>
              <a:spcBef>
                <a:spcPts val="0"/>
              </a:spcBef>
            </a:pPr>
            <a:r>
              <a:rPr lang="fi-FI" sz="1600"/>
              <a:t>IV kuluttaa noin 9000 kWh, </a:t>
            </a:r>
            <a:br>
              <a:rPr lang="fi-FI" sz="1600"/>
            </a:br>
            <a:r>
              <a:rPr lang="fi-FI" sz="1600"/>
              <a:t>jos ei lämmöntalteenottoa.</a:t>
            </a:r>
          </a:p>
          <a:p>
            <a:pPr>
              <a:lnSpc>
                <a:spcPct val="120000"/>
              </a:lnSpc>
              <a:spcBef>
                <a:spcPts val="0"/>
              </a:spcBef>
            </a:pPr>
            <a:r>
              <a:rPr lang="fi-FI" sz="1600"/>
              <a:t>vaipan läpi energian siirtyminen</a:t>
            </a:r>
            <a:br>
              <a:rPr lang="fi-FI" sz="1600"/>
            </a:br>
            <a:r>
              <a:rPr lang="fi-FI" sz="1600"/>
              <a:t>noin 15 000 kWh</a:t>
            </a:r>
          </a:p>
          <a:p>
            <a:pPr>
              <a:lnSpc>
                <a:spcPct val="120000"/>
              </a:lnSpc>
              <a:spcBef>
                <a:spcPts val="0"/>
              </a:spcBef>
            </a:pPr>
            <a:r>
              <a:rPr lang="fi-FI" sz="1600"/>
              <a:t>yksi asukas kuluttaa käyttöveden lämmitykseen noin 1 000 kWh</a:t>
            </a:r>
          </a:p>
          <a:p>
            <a:pPr>
              <a:lnSpc>
                <a:spcPct val="120000"/>
              </a:lnSpc>
              <a:spcBef>
                <a:spcPts val="0"/>
              </a:spcBef>
            </a:pPr>
            <a:r>
              <a:rPr lang="fi-FI" sz="1600"/>
              <a:t>nelihenkinen perhe kuluttaa energiaa yhteensä noin 28 000kWh.</a:t>
            </a:r>
          </a:p>
          <a:p>
            <a:pPr>
              <a:lnSpc>
                <a:spcPct val="120000"/>
              </a:lnSpc>
              <a:spcBef>
                <a:spcPts val="0"/>
              </a:spcBef>
            </a:pPr>
            <a:endParaRPr lang="fi-FI" sz="1600"/>
          </a:p>
          <a:p>
            <a:pPr marL="0" indent="0">
              <a:lnSpc>
                <a:spcPct val="120000"/>
              </a:lnSpc>
              <a:spcBef>
                <a:spcPts val="0"/>
              </a:spcBef>
              <a:buNone/>
            </a:pPr>
            <a:r>
              <a:rPr lang="fi-FI" sz="1800" b="1"/>
              <a:t>Lopulta virittäminen ja käyttötavat ratkaisevat todellisen säästön.</a:t>
            </a:r>
          </a:p>
          <a:p>
            <a:pPr>
              <a:lnSpc>
                <a:spcPct val="120000"/>
              </a:lnSpc>
              <a:spcBef>
                <a:spcPts val="0"/>
              </a:spcBef>
            </a:pPr>
            <a:endParaRPr lang="fi-FI" sz="1600"/>
          </a:p>
          <a:p>
            <a:pPr marL="0" indent="0">
              <a:lnSpc>
                <a:spcPct val="120000"/>
              </a:lnSpc>
              <a:spcBef>
                <a:spcPts val="0"/>
              </a:spcBef>
              <a:buNone/>
            </a:pPr>
            <a:endParaRPr lang="fi-FI" sz="1600" b="1"/>
          </a:p>
        </p:txBody>
      </p:sp>
      <p:sp>
        <p:nvSpPr>
          <p:cNvPr id="4" name="Content Placeholder 3">
            <a:extLst>
              <a:ext uri="{FF2B5EF4-FFF2-40B4-BE49-F238E27FC236}">
                <a16:creationId xmlns:a16="http://schemas.microsoft.com/office/drawing/2014/main" id="{4ADD53D9-1EF7-454B-93EE-6ED99C4A0F22}"/>
              </a:ext>
            </a:extLst>
          </p:cNvPr>
          <p:cNvSpPr>
            <a:spLocks noGrp="1"/>
          </p:cNvSpPr>
          <p:nvPr>
            <p:ph sz="half" idx="2"/>
          </p:nvPr>
        </p:nvSpPr>
        <p:spPr/>
        <p:txBody>
          <a:bodyPr>
            <a:normAutofit fontScale="92500" lnSpcReduction="20000"/>
          </a:bodyPr>
          <a:lstStyle/>
          <a:p>
            <a:pPr marL="0" indent="0">
              <a:lnSpc>
                <a:spcPct val="120000"/>
              </a:lnSpc>
              <a:spcBef>
                <a:spcPts val="0"/>
              </a:spcBef>
              <a:buNone/>
            </a:pPr>
            <a:r>
              <a:rPr lang="fi-FI" sz="1700" b="1"/>
              <a:t>Esimerkkejä säästökeinoista lämmityksen osalta</a:t>
            </a:r>
          </a:p>
          <a:p>
            <a:pPr>
              <a:lnSpc>
                <a:spcPct val="120000"/>
              </a:lnSpc>
              <a:spcBef>
                <a:spcPts val="0"/>
              </a:spcBef>
            </a:pPr>
            <a:r>
              <a:rPr lang="fi-FI" sz="1700"/>
              <a:t>Maalämpöpumppu (MLP) säästö </a:t>
            </a:r>
            <a:br>
              <a:rPr lang="fi-FI" sz="1700"/>
            </a:br>
            <a:r>
              <a:rPr lang="fi-FI" sz="1700"/>
              <a:t>18 000-21 000 kWh (ilman </a:t>
            </a:r>
            <a:r>
              <a:rPr lang="fi-FI" sz="1700" err="1"/>
              <a:t>LTO:ta</a:t>
            </a:r>
            <a:r>
              <a:rPr lang="fi-FI" sz="1700"/>
              <a:t> )</a:t>
            </a:r>
          </a:p>
          <a:p>
            <a:pPr>
              <a:lnSpc>
                <a:spcPct val="120000"/>
              </a:lnSpc>
              <a:spcBef>
                <a:spcPts val="0"/>
              </a:spcBef>
            </a:pPr>
            <a:r>
              <a:rPr lang="fi-FI" sz="1700"/>
              <a:t>Ilmalämpöpumppu (ILP) säästö </a:t>
            </a:r>
            <a:br>
              <a:rPr lang="fi-FI" sz="1700"/>
            </a:br>
            <a:r>
              <a:rPr lang="fi-FI" sz="1700"/>
              <a:t>3000 - 6000 kWh</a:t>
            </a:r>
          </a:p>
          <a:p>
            <a:pPr>
              <a:lnSpc>
                <a:spcPct val="120000"/>
              </a:lnSpc>
              <a:spcBef>
                <a:spcPts val="0"/>
              </a:spcBef>
            </a:pPr>
            <a:r>
              <a:rPr lang="fi-FI" sz="1700" b="1" err="1"/>
              <a:t>LTO:lla</a:t>
            </a:r>
            <a:r>
              <a:rPr lang="fi-FI" sz="1700" b="1"/>
              <a:t> </a:t>
            </a:r>
            <a:r>
              <a:rPr lang="fi-FI" sz="1700"/>
              <a:t>voi säästää noin 70 % IV:n osuudesta eli 6 300 kWh</a:t>
            </a:r>
          </a:p>
          <a:p>
            <a:pPr>
              <a:lnSpc>
                <a:spcPct val="120000"/>
              </a:lnSpc>
              <a:spcBef>
                <a:spcPts val="0"/>
              </a:spcBef>
            </a:pPr>
            <a:r>
              <a:rPr lang="fi-FI" sz="1700" b="1"/>
              <a:t>MLP+LTO</a:t>
            </a:r>
            <a:br>
              <a:rPr lang="fi-FI" sz="1700" b="1"/>
            </a:br>
            <a:r>
              <a:rPr lang="fi-FI" sz="1700"/>
              <a:t>säästö noin 20 000 – 22 000 kWh</a:t>
            </a:r>
          </a:p>
          <a:p>
            <a:pPr>
              <a:lnSpc>
                <a:spcPct val="120000"/>
              </a:lnSpc>
              <a:spcBef>
                <a:spcPts val="0"/>
              </a:spcBef>
            </a:pPr>
            <a:r>
              <a:rPr lang="fi-FI" sz="1700" b="1"/>
              <a:t>ILP+LTO</a:t>
            </a:r>
            <a:br>
              <a:rPr lang="fi-FI" sz="1700" b="1"/>
            </a:br>
            <a:r>
              <a:rPr lang="fi-FI" sz="1700"/>
              <a:t>säästö noin  10 000 – 12 000 kWh</a:t>
            </a:r>
          </a:p>
          <a:p>
            <a:pPr lvl="1">
              <a:lnSpc>
                <a:spcPct val="120000"/>
              </a:lnSpc>
              <a:spcBef>
                <a:spcPts val="0"/>
              </a:spcBef>
            </a:pPr>
            <a:r>
              <a:rPr lang="fi-FI" sz="1400"/>
              <a:t>Laskennassa vuosihyötysuhteet </a:t>
            </a:r>
            <a:br>
              <a:rPr lang="fi-FI" sz="1400"/>
            </a:br>
            <a:r>
              <a:rPr lang="fi-FI" sz="1400"/>
              <a:t>MLP 3 - 4 ja ILP 2 - 2,5 </a:t>
            </a:r>
          </a:p>
          <a:p>
            <a:pPr lvl="1">
              <a:lnSpc>
                <a:spcPct val="120000"/>
              </a:lnSpc>
              <a:spcBef>
                <a:spcPts val="0"/>
              </a:spcBef>
            </a:pPr>
            <a:r>
              <a:rPr lang="fi-FI" sz="1400"/>
              <a:t>Käyttösähkön 4 000-5 000 kWh:n </a:t>
            </a:r>
            <a:br>
              <a:rPr lang="fi-FI" sz="1400"/>
            </a:br>
            <a:r>
              <a:rPr lang="fi-FI" sz="1400"/>
              <a:t>merkitystä ei ole huomioitu.</a:t>
            </a:r>
          </a:p>
          <a:p>
            <a:endParaRPr lang="fi-FI"/>
          </a:p>
        </p:txBody>
      </p:sp>
    </p:spTree>
    <p:extLst>
      <p:ext uri="{BB962C8B-B14F-4D97-AF65-F5344CB8AC3E}">
        <p14:creationId xmlns:p14="http://schemas.microsoft.com/office/powerpoint/2010/main" val="185674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Energiakorjausten säästökeinojen valinnassa on muistettava</a:t>
            </a:r>
          </a:p>
        </p:txBody>
      </p:sp>
      <p:sp>
        <p:nvSpPr>
          <p:cNvPr id="3" name="Sisällön paikkamerkki 2"/>
          <p:cNvSpPr>
            <a:spLocks noGrp="1"/>
          </p:cNvSpPr>
          <p:nvPr>
            <p:ph idx="1"/>
          </p:nvPr>
        </p:nvSpPr>
        <p:spPr/>
        <p:txBody>
          <a:bodyPr>
            <a:normAutofit fontScale="62500" lnSpcReduction="20000"/>
          </a:bodyPr>
          <a:lstStyle/>
          <a:p>
            <a:r>
              <a:rPr lang="fi-FI"/>
              <a:t>Lämpöpumppujen  ja vesikiertoisen lämmönjaon yhteydessä vesipattereilla </a:t>
            </a:r>
            <a:br>
              <a:rPr lang="fi-FI"/>
            </a:br>
            <a:r>
              <a:rPr lang="fi-FI"/>
              <a:t>ei saada yhtä hyvää hyötysuhdetta kuin lattialämmityksellä.  </a:t>
            </a:r>
          </a:p>
          <a:p>
            <a:r>
              <a:rPr lang="fi-FI"/>
              <a:t>Kaksilevyiset patterit sopivat yksilevyisiä paremmin lämpöpumppujen yhteyteen.</a:t>
            </a:r>
          </a:p>
          <a:p>
            <a:r>
              <a:rPr lang="fi-FI"/>
              <a:t>Ilmalämpöpumpulla tilan lämpötilaa on helppo laskea poissaolon ajaksi. </a:t>
            </a:r>
            <a:br>
              <a:rPr lang="fi-FI"/>
            </a:br>
            <a:r>
              <a:rPr lang="fi-FI"/>
              <a:t>(ei huomioitu edellisen sivun esimerkissä). </a:t>
            </a:r>
          </a:p>
          <a:p>
            <a:r>
              <a:rPr lang="fi-FI"/>
              <a:t>Toisaalta esimerkiksi autotallissa ja harrastetiloissa ilmalämpöpumpulla voidaan nopeasti nostaa ilman lämpötilaa hetkellisesti oleskelun ajaksi.</a:t>
            </a:r>
          </a:p>
          <a:p>
            <a:r>
              <a:rPr lang="fi-FI"/>
              <a:t>Poistoilmalämpöpumpulla ilmanvaihdosta saatava energiamäärä on suhteellisen vähäinen. Se ei yleensä riitä päälämmönlähteeksi korjausrakentamisessa.</a:t>
            </a:r>
          </a:p>
          <a:p>
            <a:r>
              <a:rPr lang="fi-FI"/>
              <a:t>Koneellisen ilmanvaihdon ja lämmön talteenoton asentamisen energiansäästö saattaa jäädä vähäiseksi, koska ilmamääriä yleensä samalla kasvatetaan ja puhaltimetkin kuluttavat energiaa.</a:t>
            </a:r>
          </a:p>
          <a:p>
            <a:r>
              <a:rPr lang="fi-FI"/>
              <a:t>Rakenteiden tiiveys ja järjestelmien säätö vaikuttavat hyötysuhteisiin. </a:t>
            </a:r>
          </a:p>
          <a:p>
            <a:endParaRPr lang="fi-FI"/>
          </a:p>
          <a:p>
            <a:endParaRPr lang="fi-FI"/>
          </a:p>
        </p:txBody>
      </p:sp>
    </p:spTree>
    <p:extLst>
      <p:ext uri="{BB962C8B-B14F-4D97-AF65-F5344CB8AC3E}">
        <p14:creationId xmlns:p14="http://schemas.microsoft.com/office/powerpoint/2010/main" val="39656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Kokonaisuuden hallinta?</a:t>
            </a:r>
          </a:p>
        </p:txBody>
      </p:sp>
      <p:sp>
        <p:nvSpPr>
          <p:cNvPr id="3" name="Content Placeholder 2"/>
          <p:cNvSpPr>
            <a:spLocks noGrp="1"/>
          </p:cNvSpPr>
          <p:nvPr>
            <p:ph idx="1"/>
          </p:nvPr>
        </p:nvSpPr>
        <p:spPr>
          <a:xfrm>
            <a:off x="457200" y="1773239"/>
            <a:ext cx="6464808" cy="4032250"/>
          </a:xfrm>
        </p:spPr>
        <p:txBody>
          <a:bodyPr>
            <a:normAutofit fontScale="77500" lnSpcReduction="20000"/>
          </a:bodyPr>
          <a:lstStyle/>
          <a:p>
            <a:pPr marL="0" indent="0">
              <a:buNone/>
            </a:pPr>
            <a:r>
              <a:rPr lang="fi-FI" b="1"/>
              <a:t>Rakennuksessa vaihdettiin ikkunat </a:t>
            </a:r>
            <a:br>
              <a:rPr lang="fi-FI" b="1"/>
            </a:br>
            <a:r>
              <a:rPr lang="fi-FI" b="1"/>
              <a:t>ja parvekeovet uusiin </a:t>
            </a:r>
          </a:p>
          <a:p>
            <a:r>
              <a:rPr lang="fi-FI"/>
              <a:t>vaipan tiiveys parani ja sisäilman laatu heikkeni</a:t>
            </a:r>
          </a:p>
          <a:p>
            <a:r>
              <a:rPr lang="fi-FI"/>
              <a:t>poistoilmanvaihto säädettiin tehokkaammaksi</a:t>
            </a:r>
            <a:br>
              <a:rPr lang="fi-FI"/>
            </a:br>
            <a:r>
              <a:rPr lang="fi-FI"/>
              <a:t>ja lisäksi ikkunoita jouduttiin pitämään raollaan</a:t>
            </a:r>
          </a:p>
          <a:p>
            <a:pPr lvl="1"/>
            <a:r>
              <a:rPr lang="fi-FI"/>
              <a:t>aiheutti vedontunnetta</a:t>
            </a:r>
          </a:p>
          <a:p>
            <a:pPr lvl="1"/>
            <a:r>
              <a:rPr lang="fi-FI"/>
              <a:t>jouduttiin lisäämään lämmitystä </a:t>
            </a:r>
          </a:p>
          <a:p>
            <a:r>
              <a:rPr lang="fi-FI"/>
              <a:t>poistoilman mukana tuhlattiin enemmän energiaa </a:t>
            </a:r>
          </a:p>
          <a:p>
            <a:r>
              <a:rPr lang="fi-FI"/>
              <a:t>lopulta ikkunaremontti lisäsi energiankulutusta rakennuksessa, jossa oli pelkkä poistoilmanvaihto. </a:t>
            </a:r>
          </a:p>
          <a:p>
            <a:pPr marL="0" indent="0">
              <a:buNone/>
            </a:pPr>
            <a:endParaRPr lang="fi-FI" b="1"/>
          </a:p>
        </p:txBody>
      </p:sp>
      <p:pic>
        <p:nvPicPr>
          <p:cNvPr id="7" name="Kuva 6"/>
          <p:cNvPicPr>
            <a:picLocks noChangeAspect="1"/>
          </p:cNvPicPr>
          <p:nvPr/>
        </p:nvPicPr>
        <p:blipFill rotWithShape="1">
          <a:blip r:embed="rId3">
            <a:extLst>
              <a:ext uri="{28A0092B-C50C-407E-A947-70E740481C1C}">
                <a14:useLocalDpi xmlns:a14="http://schemas.microsoft.com/office/drawing/2010/main" val="0"/>
              </a:ext>
            </a:extLst>
          </a:blip>
          <a:srcRect l="8188" t="12233" r="9175"/>
          <a:stretch/>
        </p:blipFill>
        <p:spPr>
          <a:xfrm>
            <a:off x="6922008" y="1773239"/>
            <a:ext cx="1746608" cy="1855029"/>
          </a:xfrm>
          <a:prstGeom prst="rect">
            <a:avLst/>
          </a:prstGeom>
        </p:spPr>
      </p:pic>
      <p:sp>
        <p:nvSpPr>
          <p:cNvPr id="8" name="Tekstiruutu 7"/>
          <p:cNvSpPr txBox="1"/>
          <p:nvPr/>
        </p:nvSpPr>
        <p:spPr>
          <a:xfrm>
            <a:off x="359089" y="5180487"/>
            <a:ext cx="8316599" cy="769441"/>
          </a:xfrm>
          <a:prstGeom prst="rect">
            <a:avLst/>
          </a:prstGeom>
          <a:noFill/>
        </p:spPr>
        <p:txBody>
          <a:bodyPr wrap="square" rtlCol="0">
            <a:spAutoFit/>
          </a:bodyPr>
          <a:lstStyle/>
          <a:p>
            <a:r>
              <a:rPr lang="fi-FI" sz="2200" b="1"/>
              <a:t>Parempi vaihtoehto olisi ollut koneellisen tulopoisto-</a:t>
            </a:r>
            <a:br>
              <a:rPr lang="fi-FI" sz="2200" b="1"/>
            </a:br>
            <a:r>
              <a:rPr lang="fi-FI" sz="2200" b="1"/>
              <a:t>ilmanvaihdon rakentaminen tehokkaalla </a:t>
            </a:r>
            <a:r>
              <a:rPr lang="fi-FI" sz="2200" b="1" err="1"/>
              <a:t>lämmöntalteenotolla</a:t>
            </a:r>
            <a:endParaRPr lang="fi-FI" sz="2200"/>
          </a:p>
        </p:txBody>
      </p:sp>
    </p:spTree>
    <p:extLst>
      <p:ext uri="{BB962C8B-B14F-4D97-AF65-F5344CB8AC3E}">
        <p14:creationId xmlns:p14="http://schemas.microsoft.com/office/powerpoint/2010/main" val="6184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Muista</a:t>
            </a:r>
          </a:p>
        </p:txBody>
      </p:sp>
      <p:sp>
        <p:nvSpPr>
          <p:cNvPr id="3" name="Content Placeholder 2"/>
          <p:cNvSpPr>
            <a:spLocks noGrp="1"/>
          </p:cNvSpPr>
          <p:nvPr>
            <p:ph idx="1"/>
          </p:nvPr>
        </p:nvSpPr>
        <p:spPr>
          <a:xfrm>
            <a:off x="446088" y="1489775"/>
            <a:ext cx="8468006" cy="4032250"/>
          </a:xfrm>
        </p:spPr>
        <p:txBody>
          <a:bodyPr>
            <a:normAutofit fontScale="55000" lnSpcReduction="20000"/>
          </a:bodyPr>
          <a:lstStyle/>
          <a:p>
            <a:r>
              <a:rPr lang="fi-FI" b="1"/>
              <a:t>Aina kun korjataan, tulee energian käytön säästömahdollisuudet selvittää.</a:t>
            </a:r>
          </a:p>
          <a:p>
            <a:r>
              <a:rPr lang="fi-FI"/>
              <a:t>Tiiviit rakenteet, talotekniikan liitokset ja läpimenot sekä hyvin eristetyt asennukset ovat energiatehokkaan talotekniikan perusta. Korjausten yhteydessä eristysten, ilmanpitävyyden ja läpimenojen huolellinen toteutus luo energian säästöä.</a:t>
            </a:r>
          </a:p>
          <a:p>
            <a:r>
              <a:rPr lang="fi-FI"/>
              <a:t>Yksittäisten korjausten vaikutukset muiden rakenteiden toimintaan ja muihin järjestelmiin tulee selvittää perusteellisesti.</a:t>
            </a:r>
          </a:p>
          <a:p>
            <a:r>
              <a:rPr lang="fi-FI"/>
              <a:t>Huonosti suunniteltu korjaus on usein ollut syynä rakenteiden kosteusvaurioitumiselle.</a:t>
            </a:r>
          </a:p>
          <a:p>
            <a:r>
              <a:rPr lang="fi-FI"/>
              <a:t>Hybridijärjestelmien suunnittelu ja virittäminen on haasteellista. Testaukseen on panostettava.</a:t>
            </a:r>
          </a:p>
          <a:p>
            <a:r>
              <a:rPr lang="fi-FI"/>
              <a:t>Järjestelmien toimintaa on seurattava, kuten</a:t>
            </a:r>
          </a:p>
          <a:p>
            <a:pPr lvl="1"/>
            <a:r>
              <a:rPr lang="fi-FI" sz="2600"/>
              <a:t>ilmanlaatu, lämpö ja kosteus</a:t>
            </a:r>
          </a:p>
          <a:p>
            <a:pPr lvl="1"/>
            <a:r>
              <a:rPr lang="fi-FI" sz="2600"/>
              <a:t>mahdollisesti hiilidioksidi, ilmamäärät, ilman virtaus,…</a:t>
            </a:r>
          </a:p>
          <a:p>
            <a:pPr lvl="1"/>
            <a:r>
              <a:rPr lang="fi-FI" sz="2600"/>
              <a:t>energiankulutus</a:t>
            </a:r>
          </a:p>
          <a:p>
            <a:pPr lvl="1"/>
            <a:r>
              <a:rPr lang="fi-FI" sz="2600"/>
              <a:t>huoltotoimenpiteet kuten ilmanvaihdon suodattimien puhtaus.</a:t>
            </a:r>
          </a:p>
          <a:p>
            <a:r>
              <a:rPr lang="fi-FI"/>
              <a:t>Käyttötottumuksilla on suuri vaikutus energian kulutukseen, </a:t>
            </a:r>
            <a:br>
              <a:rPr lang="fi-FI"/>
            </a:br>
            <a:r>
              <a:rPr lang="fi-FI"/>
              <a:t>käyttäjille on annettava käytön opastus ja neuvontaa.</a:t>
            </a:r>
          </a:p>
          <a:p>
            <a:r>
              <a:rPr lang="fi-FI"/>
              <a:t>Energiankulutuksen vähentämiseen on olemassa lukuisia keinoja </a:t>
            </a:r>
            <a:br>
              <a:rPr lang="fi-FI"/>
            </a:br>
            <a:r>
              <a:rPr lang="fi-FI"/>
              <a:t>– niillä voidaan jopa lisätä asumismukavuutta ja lämpöviihtyisyyttä.</a:t>
            </a:r>
          </a:p>
          <a:p>
            <a:endParaRPr lang="fi-FI"/>
          </a:p>
        </p:txBody>
      </p:sp>
      <p:pic>
        <p:nvPicPr>
          <p:cNvPr id="4" name="Kuva 3"/>
          <p:cNvPicPr>
            <a:picLocks noChangeAspect="1"/>
          </p:cNvPicPr>
          <p:nvPr/>
        </p:nvPicPr>
        <p:blipFill rotWithShape="1">
          <a:blip r:embed="rId3">
            <a:extLst>
              <a:ext uri="{28A0092B-C50C-407E-A947-70E740481C1C}">
                <a14:useLocalDpi xmlns:a14="http://schemas.microsoft.com/office/drawing/2010/main" val="0"/>
              </a:ext>
            </a:extLst>
          </a:blip>
          <a:srcRect t="13136"/>
          <a:stretch/>
        </p:blipFill>
        <p:spPr>
          <a:xfrm>
            <a:off x="6582194" y="3590282"/>
            <a:ext cx="2405052" cy="2089138"/>
          </a:xfrm>
          <a:prstGeom prst="rect">
            <a:avLst/>
          </a:prstGeom>
        </p:spPr>
      </p:pic>
    </p:spTree>
    <p:extLst>
      <p:ext uri="{BB962C8B-B14F-4D97-AF65-F5344CB8AC3E}">
        <p14:creationId xmlns:p14="http://schemas.microsoft.com/office/powerpoint/2010/main" val="308447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Ilmanvaihto</a:t>
            </a:r>
          </a:p>
        </p:txBody>
      </p:sp>
      <p:sp>
        <p:nvSpPr>
          <p:cNvPr id="2" name="Sisällön paikkamerkki 1"/>
          <p:cNvSpPr>
            <a:spLocks noGrp="1"/>
          </p:cNvSpPr>
          <p:nvPr>
            <p:ph idx="1"/>
          </p:nvPr>
        </p:nvSpPr>
        <p:spPr/>
        <p:txBody>
          <a:bodyPr>
            <a:normAutofit fontScale="85000" lnSpcReduction="20000"/>
          </a:bodyPr>
          <a:lstStyle/>
          <a:p>
            <a:r>
              <a:rPr lang="fi-FI" sz="2600" b="1"/>
              <a:t>Ilmanvaihto on yksi merkittävimmistä energian kuluttajista.</a:t>
            </a:r>
          </a:p>
          <a:p>
            <a:r>
              <a:rPr lang="fi-FI" sz="2600" b="1"/>
              <a:t>Ilmanvaihdolla tuodaan raitista ulkoilmaa sisälle ja poistetaan epäpuhtauksia kuten</a:t>
            </a:r>
          </a:p>
          <a:p>
            <a:pPr lvl="1"/>
            <a:r>
              <a:rPr lang="fi-FI"/>
              <a:t>hiilidioksidi, kosteus, pöly, toksiinit, allergeenit, ruoan käry</a:t>
            </a:r>
          </a:p>
          <a:p>
            <a:pPr lvl="1"/>
            <a:r>
              <a:rPr lang="fi-FI"/>
              <a:t>uusien rakennusmateriaalien ja kalusteiden päästöt</a:t>
            </a:r>
          </a:p>
          <a:p>
            <a:r>
              <a:rPr lang="fi-FI" sz="2600" b="1"/>
              <a:t>Riittämätön ilmavaihto aiheuttaa</a:t>
            </a:r>
          </a:p>
          <a:p>
            <a:pPr lvl="1"/>
            <a:r>
              <a:rPr lang="fi-FI"/>
              <a:t>tunkkaisuutta, hajuja</a:t>
            </a:r>
          </a:p>
          <a:p>
            <a:pPr lvl="1"/>
            <a:r>
              <a:rPr lang="fi-FI"/>
              <a:t>hiilidioksidin pitoisuuden kasvua - päänsärkyä ja väsymystä</a:t>
            </a:r>
          </a:p>
          <a:p>
            <a:pPr lvl="1"/>
            <a:r>
              <a:rPr lang="fi-FI"/>
              <a:t>kosteuden tiivistymistä – kosteusvaurioita</a:t>
            </a:r>
          </a:p>
          <a:p>
            <a:pPr lvl="1"/>
            <a:r>
              <a:rPr lang="fi-FI"/>
              <a:t>mikrobeille suotuisaa kasvuympäristöä.</a:t>
            </a:r>
          </a:p>
          <a:p>
            <a:r>
              <a:rPr lang="fi-FI" sz="2600" b="1"/>
              <a:t>Ilman pitää päästä liikkumaan eri tilojen välillä</a:t>
            </a:r>
          </a:p>
          <a:p>
            <a:pPr lvl="1"/>
            <a:r>
              <a:rPr lang="fi-FI"/>
              <a:t>muista kynnysraot, ovien pitäminen auki,…</a:t>
            </a:r>
          </a:p>
          <a:p>
            <a:endParaRPr lang="fi-FI"/>
          </a:p>
        </p:txBody>
      </p:sp>
    </p:spTree>
    <p:extLst>
      <p:ext uri="{BB962C8B-B14F-4D97-AF65-F5344CB8AC3E}">
        <p14:creationId xmlns:p14="http://schemas.microsoft.com/office/powerpoint/2010/main" val="403350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4581128"/>
            <a:ext cx="4103687" cy="1800622"/>
          </a:xfrm>
        </p:spPr>
        <p:txBody>
          <a:bodyPr>
            <a:normAutofit fontScale="90000"/>
          </a:bodyPr>
          <a:lstStyle/>
          <a:p>
            <a:pPr algn="l"/>
            <a:r>
              <a:rPr lang="fi-FI" sz="1100" b="0" i="1" dirty="0"/>
              <a:t>Oppimateriaaliin on sisällytetty energiatehokkaaseen rakentamiseen tarvittavia hyviä käytäntöjä ja periaatteita. Kirjoittajat eivät vastaa niiden sopivuudesta yksittäisiin rakennuskohteisiin sellaisinaan.</a:t>
            </a:r>
            <a:br>
              <a:rPr lang="fi-FI" sz="1100" b="0" i="1" dirty="0"/>
            </a:br>
            <a:br>
              <a:rPr lang="fi-FI" sz="1100" b="0" i="1" dirty="0"/>
            </a:br>
            <a:r>
              <a:rPr lang="fi-FI" sz="1100" b="0" i="1" dirty="0"/>
              <a:t>Yksittäisten rakennuskohteiden toteutus tulee tehdä kyseisten kohteiden toteutussuunnitelmien mukaisesti.</a:t>
            </a:r>
            <a:br>
              <a:rPr lang="fi-FI" sz="1100" b="0" i="1" dirty="0"/>
            </a:br>
            <a:br>
              <a:rPr lang="fi-FI" sz="1100" b="0" i="1" dirty="0"/>
            </a:br>
            <a:r>
              <a:rPr lang="fi-FI" sz="1100" b="0" i="1" dirty="0"/>
              <a:t>Alkuperäinen aineisto on tuotettu EU:n Horizon2020-ohjelman </a:t>
            </a:r>
            <a:br>
              <a:rPr lang="fi-FI" sz="1100" b="0" i="1" dirty="0"/>
            </a:br>
            <a:r>
              <a:rPr lang="fi-FI" sz="1100" b="0" i="1" dirty="0"/>
              <a:t>BUILD UP </a:t>
            </a:r>
            <a:r>
              <a:rPr lang="fi-FI" sz="1100" b="0" i="1" dirty="0" err="1"/>
              <a:t>Skills</a:t>
            </a:r>
            <a:r>
              <a:rPr lang="fi-FI" sz="1100" b="0" i="1" dirty="0"/>
              <a:t>-hankkeessa (Motiva Oy, TTS, TUT, 2016). Työryhmä: Olli Teriö, Jukka Lahdensivu, Juhani </a:t>
            </a:r>
            <a:r>
              <a:rPr lang="fi-FI" sz="1100" b="0" i="1" dirty="0" err="1"/>
              <a:t>Heljo</a:t>
            </a:r>
            <a:r>
              <a:rPr lang="fi-FI" sz="1100" b="0" i="1" dirty="0"/>
              <a:t>, Jaakko </a:t>
            </a:r>
            <a:r>
              <a:rPr lang="fi-FI" sz="1100" b="0" i="1" dirty="0" err="1"/>
              <a:t>Sorri</a:t>
            </a:r>
            <a:r>
              <a:rPr lang="fi-FI" sz="1100" b="0" i="1" dirty="0"/>
              <a:t>, Ulrika Uotila, Aki Peltola, Jari Hämäläinen &amp; Heidi </a:t>
            </a:r>
            <a:r>
              <a:rPr lang="fi-FI" sz="1100" b="0" i="1" dirty="0" err="1"/>
              <a:t>Sumkin</a:t>
            </a:r>
            <a:r>
              <a:rPr lang="fi-FI" sz="1100" b="0" i="1" dirty="0"/>
              <a:t>. Aineisto täydennetty 2019 (Olli Teriö). www.motiva.fi/buildupskills</a:t>
            </a:r>
          </a:p>
        </p:txBody>
      </p:sp>
      <p:sp>
        <p:nvSpPr>
          <p:cNvPr id="4" name="Title 1">
            <a:extLst>
              <a:ext uri="{FF2B5EF4-FFF2-40B4-BE49-F238E27FC236}">
                <a16:creationId xmlns:a16="http://schemas.microsoft.com/office/drawing/2014/main" id="{972AA593-3216-4981-9DE6-95BF571F2643}"/>
              </a:ext>
            </a:extLst>
          </p:cNvPr>
          <p:cNvSpPr txBox="1">
            <a:spLocks/>
          </p:cNvSpPr>
          <p:nvPr/>
        </p:nvSpPr>
        <p:spPr>
          <a:xfrm>
            <a:off x="468313" y="3717032"/>
            <a:ext cx="8207375" cy="1152128"/>
          </a:xfrm>
          <a:prstGeom prst="rect">
            <a:avLst/>
          </a:prstGeom>
        </p:spPr>
        <p:txBody>
          <a:bodyPr vert="horz" lIns="0" tIns="0" rIns="0" bIns="0" rtlCol="0" anchor="t" anchorCtr="0">
            <a:normAutofit/>
          </a:bodyP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fi-FI" sz="4000"/>
              <a:t>Kiitos!</a:t>
            </a:r>
          </a:p>
        </p:txBody>
      </p:sp>
      <p:pic>
        <p:nvPicPr>
          <p:cNvPr id="5" name="Picture 4">
            <a:extLst>
              <a:ext uri="{FF2B5EF4-FFF2-40B4-BE49-F238E27FC236}">
                <a16:creationId xmlns:a16="http://schemas.microsoft.com/office/drawing/2014/main" id="{6547583D-8460-4D08-A104-66042EDED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5481439"/>
            <a:ext cx="1867062" cy="579170"/>
          </a:xfrm>
          <a:prstGeom prst="rect">
            <a:avLst/>
          </a:prstGeom>
        </p:spPr>
      </p:pic>
    </p:spTree>
    <p:extLst>
      <p:ext uri="{BB962C8B-B14F-4D97-AF65-F5344CB8AC3E}">
        <p14:creationId xmlns:p14="http://schemas.microsoft.com/office/powerpoint/2010/main" val="277381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i-FI" sz="4000"/>
              <a:t>Hyvä sisäilma</a:t>
            </a:r>
            <a:endParaRPr lang="fi-FI"/>
          </a:p>
        </p:txBody>
      </p:sp>
      <p:sp>
        <p:nvSpPr>
          <p:cNvPr id="2" name="Content Placeholder 1"/>
          <p:cNvSpPr>
            <a:spLocks noGrp="1"/>
          </p:cNvSpPr>
          <p:nvPr>
            <p:ph idx="1"/>
          </p:nvPr>
        </p:nvSpPr>
        <p:spPr>
          <a:xfrm>
            <a:off x="457200" y="1773239"/>
            <a:ext cx="8229600" cy="4032250"/>
          </a:xfrm>
        </p:spPr>
        <p:txBody>
          <a:bodyPr>
            <a:normAutofit fontScale="92500" lnSpcReduction="20000"/>
          </a:bodyPr>
          <a:lstStyle/>
          <a:p>
            <a:pPr marL="0" indent="0">
              <a:buNone/>
            </a:pPr>
            <a:r>
              <a:rPr lang="fi-FI" sz="2400"/>
              <a:t>Sisäilmastoasetus (YM 1009/2017)</a:t>
            </a:r>
          </a:p>
          <a:p>
            <a:r>
              <a:rPr lang="fi-FI" sz="2000"/>
              <a:t>Huonelämpötilan voi vaihdella 20–25 asteen välillä  lämmityskaudella</a:t>
            </a:r>
            <a:br>
              <a:rPr lang="fi-FI" sz="2000"/>
            </a:br>
            <a:r>
              <a:rPr lang="fi-FI" sz="2000"/>
              <a:t>ja 20–27 asteen välillä lämmityskauden ulkopuolella. (4 §</a:t>
            </a:r>
            <a:r>
              <a:rPr lang="fi-FI" sz="2000">
                <a:solidFill>
                  <a:srgbClr val="005CA8"/>
                </a:solidFill>
              </a:rPr>
              <a:t>)</a:t>
            </a:r>
          </a:p>
          <a:p>
            <a:r>
              <a:rPr lang="fi-FI" sz="2000"/>
              <a:t>Sisäilmassa ei saa esiintyä terveydelle haitallisessa määrin hiukkasmaisia epäpuhtauksia, fysikaalisia, kemiallisia tai mikrobiologisia tekijöitä eikä viihtyisyyttä jatkuvasti heikentäviä hajuja. (</a:t>
            </a:r>
            <a:r>
              <a:rPr lang="fi-FI" sz="2000">
                <a:solidFill>
                  <a:srgbClr val="005CA8"/>
                </a:solidFill>
              </a:rPr>
              <a:t>5</a:t>
            </a:r>
            <a:r>
              <a:rPr lang="fi-FI" sz="2000"/>
              <a:t> §</a:t>
            </a:r>
            <a:r>
              <a:rPr lang="fi-FI" sz="2000">
                <a:solidFill>
                  <a:srgbClr val="005CA8"/>
                </a:solidFill>
              </a:rPr>
              <a:t>)</a:t>
            </a:r>
          </a:p>
          <a:p>
            <a:r>
              <a:rPr lang="fi-FI" sz="2000"/>
              <a:t>Sisäilman hiilidioksidin hetkellisen pitoisuuden arvo voi olla enintään 800 ppm  suurempi kuin ulkoilman pitoisuus. (5 §</a:t>
            </a:r>
            <a:r>
              <a:rPr lang="fi-FI" sz="2000">
                <a:solidFill>
                  <a:srgbClr val="005CA8"/>
                </a:solidFill>
              </a:rPr>
              <a:t>)</a:t>
            </a:r>
          </a:p>
          <a:p>
            <a:r>
              <a:rPr lang="fi-FI" sz="2000"/>
              <a:t>Koko rakennuksen ulkoilmavirta vähintään 0,35 litraa sekunnissa neliölle.</a:t>
            </a:r>
            <a:br>
              <a:rPr lang="fi-FI" sz="2000"/>
            </a:br>
            <a:r>
              <a:rPr lang="fi-FI" sz="2000"/>
              <a:t>Asuinhuoneiston ulkoilmavirta vähintään 18 litraa sekunnissa asuntoa kohti. (9 §</a:t>
            </a:r>
            <a:r>
              <a:rPr lang="fi-FI" sz="2000">
                <a:solidFill>
                  <a:srgbClr val="005CA8"/>
                </a:solidFill>
              </a:rPr>
              <a:t>)</a:t>
            </a:r>
          </a:p>
          <a:p>
            <a:r>
              <a:rPr lang="fi-FI" sz="2000"/>
              <a:t>Muun kuin asuinrakennuksen ulkoilmavirran on</a:t>
            </a:r>
            <a:r>
              <a:rPr lang="fi-FI" sz="2000">
                <a:solidFill>
                  <a:srgbClr val="FF0000"/>
                </a:solidFill>
              </a:rPr>
              <a:t> </a:t>
            </a:r>
            <a:r>
              <a:rPr lang="fi-FI" sz="2000"/>
              <a:t>oltava vähintään 0,15 (dm³/s)/m</a:t>
            </a:r>
            <a:r>
              <a:rPr lang="fi-FI" sz="2000" baseline="30000"/>
              <a:t>2</a:t>
            </a:r>
            <a:r>
              <a:rPr lang="fi-FI" sz="2000"/>
              <a:t> lattian pinta-alaa kohden käyttöajan ulkopuolella</a:t>
            </a:r>
            <a:br>
              <a:rPr lang="fi-FI" sz="2000"/>
            </a:br>
            <a:r>
              <a:rPr lang="fi-FI" sz="2000"/>
              <a:t>ja ilman on vaihduttava kaikissa huonetiloissa. (10 §</a:t>
            </a:r>
            <a:r>
              <a:rPr lang="fi-FI" sz="2000">
                <a:solidFill>
                  <a:srgbClr val="005CA8"/>
                </a:solidFill>
              </a:rPr>
              <a:t>)</a:t>
            </a:r>
          </a:p>
          <a:p>
            <a:endParaRPr lang="fi-FI" sz="1400">
              <a:solidFill>
                <a:srgbClr val="005CA8"/>
              </a:solidFill>
            </a:endParaRPr>
          </a:p>
          <a:p>
            <a:endParaRPr lang="fi-FI"/>
          </a:p>
          <a:p>
            <a:endParaRPr lang="fi-FI"/>
          </a:p>
        </p:txBody>
      </p:sp>
    </p:spTree>
    <p:extLst>
      <p:ext uri="{BB962C8B-B14F-4D97-AF65-F5344CB8AC3E}">
        <p14:creationId xmlns:p14="http://schemas.microsoft.com/office/powerpoint/2010/main" val="35778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468313" y="476250"/>
            <a:ext cx="8229600" cy="1152550"/>
          </a:xfrm>
        </p:spPr>
        <p:txBody>
          <a:bodyPr/>
          <a:lstStyle/>
          <a:p>
            <a:r>
              <a:rPr lang="fi-FI"/>
              <a:t>Ilmanvaihdon määrä</a:t>
            </a:r>
          </a:p>
        </p:txBody>
      </p:sp>
      <p:sp>
        <p:nvSpPr>
          <p:cNvPr id="2" name="Sisällön paikkamerkki 1"/>
          <p:cNvSpPr>
            <a:spLocks noGrp="1"/>
          </p:cNvSpPr>
          <p:nvPr>
            <p:ph idx="1"/>
          </p:nvPr>
        </p:nvSpPr>
        <p:spPr>
          <a:xfrm>
            <a:off x="446087" y="1482291"/>
            <a:ext cx="8229600" cy="2367037"/>
          </a:xfrm>
        </p:spPr>
        <p:txBody>
          <a:bodyPr>
            <a:normAutofit/>
          </a:bodyPr>
          <a:lstStyle/>
          <a:p>
            <a:pPr marL="0" indent="0">
              <a:buNone/>
            </a:pPr>
            <a:r>
              <a:rPr lang="fi-FI" sz="2000"/>
              <a:t>Ilmanvaihdon määrään annetaan määräyksiä</a:t>
            </a:r>
          </a:p>
          <a:p>
            <a:r>
              <a:rPr lang="fi-FI" sz="2000"/>
              <a:t>”Sisäilmastoasetuksessa (YM 1009/2017)”</a:t>
            </a:r>
          </a:p>
          <a:p>
            <a:r>
              <a:rPr lang="fi-FI" sz="2000"/>
              <a:t>”Asumisterveysasetuksessa (STM 545/2015)” </a:t>
            </a:r>
          </a:p>
          <a:p>
            <a:r>
              <a:rPr lang="fi-FI" sz="2000"/>
              <a:t>Sisäilmastoluokituksessa ( RT 07-11299)</a:t>
            </a:r>
          </a:p>
          <a:p>
            <a:r>
              <a:rPr lang="fi-FI" sz="2000"/>
              <a:t>Sisäilmaluokka S3 täyttää asetusten tason, S1-luokka tarkoittaa erittäin hyvää ja S2 hyvää sisäilman laatua.</a:t>
            </a:r>
          </a:p>
          <a:p>
            <a:endParaRPr lang="fi-FI" sz="2400"/>
          </a:p>
          <a:p>
            <a:endParaRPr lang="fi-FI"/>
          </a:p>
          <a:p>
            <a:endParaRPr lang="fi-FI"/>
          </a:p>
          <a:p>
            <a:endParaRPr lang="fi-FI"/>
          </a:p>
          <a:p>
            <a:endParaRPr lang="fi-FI" sz="2000"/>
          </a:p>
        </p:txBody>
      </p:sp>
      <p:graphicFrame>
        <p:nvGraphicFramePr>
          <p:cNvPr id="4" name="Table 3">
            <a:extLst>
              <a:ext uri="{FF2B5EF4-FFF2-40B4-BE49-F238E27FC236}">
                <a16:creationId xmlns:a16="http://schemas.microsoft.com/office/drawing/2014/main" id="{2E619F3A-AC01-4DF4-BEC9-234FC077A895}"/>
              </a:ext>
            </a:extLst>
          </p:cNvPr>
          <p:cNvGraphicFramePr>
            <a:graphicFrameLocks noGrp="1"/>
          </p:cNvGraphicFramePr>
          <p:nvPr>
            <p:extLst>
              <p:ext uri="{D42A27DB-BD31-4B8C-83A1-F6EECF244321}">
                <p14:modId xmlns:p14="http://schemas.microsoft.com/office/powerpoint/2010/main" val="2896613950"/>
              </p:ext>
            </p:extLst>
          </p:nvPr>
        </p:nvGraphicFramePr>
        <p:xfrm>
          <a:off x="468314" y="3849328"/>
          <a:ext cx="8229599" cy="1956160"/>
        </p:xfrm>
        <a:graphic>
          <a:graphicData uri="http://schemas.openxmlformats.org/drawingml/2006/table">
            <a:tbl>
              <a:tblPr firstRow="1" bandRow="1">
                <a:tableStyleId>{5C22544A-7EE6-4342-B048-85BDC9FD1C3A}</a:tableStyleId>
              </a:tblPr>
              <a:tblGrid>
                <a:gridCol w="5999828">
                  <a:extLst>
                    <a:ext uri="{9D8B030D-6E8A-4147-A177-3AD203B41FA5}">
                      <a16:colId xmlns:a16="http://schemas.microsoft.com/office/drawing/2014/main" val="2334893717"/>
                    </a:ext>
                  </a:extLst>
                </a:gridCol>
                <a:gridCol w="743257">
                  <a:extLst>
                    <a:ext uri="{9D8B030D-6E8A-4147-A177-3AD203B41FA5}">
                      <a16:colId xmlns:a16="http://schemas.microsoft.com/office/drawing/2014/main" val="1093998645"/>
                    </a:ext>
                  </a:extLst>
                </a:gridCol>
                <a:gridCol w="743257">
                  <a:extLst>
                    <a:ext uri="{9D8B030D-6E8A-4147-A177-3AD203B41FA5}">
                      <a16:colId xmlns:a16="http://schemas.microsoft.com/office/drawing/2014/main" val="442104013"/>
                    </a:ext>
                  </a:extLst>
                </a:gridCol>
                <a:gridCol w="743257">
                  <a:extLst>
                    <a:ext uri="{9D8B030D-6E8A-4147-A177-3AD203B41FA5}">
                      <a16:colId xmlns:a16="http://schemas.microsoft.com/office/drawing/2014/main" val="1482367385"/>
                    </a:ext>
                  </a:extLst>
                </a:gridCol>
              </a:tblGrid>
              <a:tr h="391232">
                <a:tc gridSpan="4">
                  <a:txBody>
                    <a:bodyPr/>
                    <a:lstStyle/>
                    <a:p>
                      <a:pPr algn="l" fontAlgn="b"/>
                      <a:r>
                        <a:rPr lang="fi-FI" sz="1400" b="1" i="0" u="none" strike="noStrike">
                          <a:solidFill>
                            <a:schemeClr val="bg1"/>
                          </a:solidFill>
                          <a:effectLst/>
                          <a:latin typeface="+mn-lt"/>
                        </a:rPr>
                        <a:t> Esimerkiksi ulkoilmavirtojen mitoitusarvot asuintiloissa oleskelu- ja makuuhuoneisiin</a:t>
                      </a:r>
                    </a:p>
                  </a:txBody>
                  <a:tcPr marL="9525" marR="9525" marT="9525" marB="0" anchor="ct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41812962"/>
                  </a:ext>
                </a:extLst>
              </a:tr>
              <a:tr h="391232">
                <a:tc>
                  <a:txBody>
                    <a:bodyPr/>
                    <a:lstStyle/>
                    <a:p>
                      <a:pPr algn="l" fontAlgn="b"/>
                      <a:r>
                        <a:rPr lang="fi-FI" sz="1400" b="0" i="0" u="none" strike="noStrike">
                          <a:solidFill>
                            <a:srgbClr val="000000"/>
                          </a:solidFill>
                          <a:effectLst/>
                          <a:latin typeface="+mn-lt"/>
                        </a:rPr>
                        <a:t>Sisäilmaluokka</a:t>
                      </a:r>
                    </a:p>
                  </a:txBody>
                  <a:tcPr marL="9525" marR="9525" marT="9525" marB="0" anchor="ctr"/>
                </a:tc>
                <a:tc>
                  <a:txBody>
                    <a:bodyPr/>
                    <a:lstStyle/>
                    <a:p>
                      <a:pPr algn="ctr" fontAlgn="b"/>
                      <a:r>
                        <a:rPr lang="fi-FI" sz="1400" b="0" i="0" u="none" strike="noStrike">
                          <a:solidFill>
                            <a:srgbClr val="000000"/>
                          </a:solidFill>
                          <a:effectLst/>
                          <a:latin typeface="+mn-lt"/>
                        </a:rPr>
                        <a:t>S1</a:t>
                      </a:r>
                    </a:p>
                  </a:txBody>
                  <a:tcPr marL="9525" marR="9525" marT="9525" marB="0" anchor="ctr"/>
                </a:tc>
                <a:tc>
                  <a:txBody>
                    <a:bodyPr/>
                    <a:lstStyle/>
                    <a:p>
                      <a:pPr algn="ctr" fontAlgn="b"/>
                      <a:r>
                        <a:rPr lang="fi-FI" sz="1400" b="0" i="0" u="none" strike="noStrike">
                          <a:solidFill>
                            <a:srgbClr val="000000"/>
                          </a:solidFill>
                          <a:effectLst/>
                          <a:latin typeface="+mn-lt"/>
                        </a:rPr>
                        <a:t>S2</a:t>
                      </a:r>
                    </a:p>
                  </a:txBody>
                  <a:tcPr marL="9525" marR="9525" marT="9525" marB="0" anchor="ctr"/>
                </a:tc>
                <a:tc>
                  <a:txBody>
                    <a:bodyPr/>
                    <a:lstStyle/>
                    <a:p>
                      <a:pPr algn="ctr" fontAlgn="b"/>
                      <a:r>
                        <a:rPr lang="fi-FI" sz="1400" b="0" i="0" u="none" strike="noStrike">
                          <a:solidFill>
                            <a:srgbClr val="000000"/>
                          </a:solidFill>
                          <a:effectLst/>
                          <a:latin typeface="+mn-lt"/>
                        </a:rPr>
                        <a:t>S3</a:t>
                      </a:r>
                    </a:p>
                  </a:txBody>
                  <a:tcPr marL="9525" marR="9525" marT="9525" marB="0" anchor="ctr"/>
                </a:tc>
                <a:extLst>
                  <a:ext uri="{0D108BD9-81ED-4DB2-BD59-A6C34878D82A}">
                    <a16:rowId xmlns:a16="http://schemas.microsoft.com/office/drawing/2014/main" val="1650400821"/>
                  </a:ext>
                </a:extLst>
              </a:tr>
              <a:tr h="391232">
                <a:tc>
                  <a:txBody>
                    <a:bodyPr/>
                    <a:lstStyle/>
                    <a:p>
                      <a:pPr algn="l" fontAlgn="ctr"/>
                      <a:r>
                        <a:rPr lang="fi-FI" sz="1400" b="0" i="0" u="none" strike="noStrike">
                          <a:solidFill>
                            <a:srgbClr val="000000"/>
                          </a:solidFill>
                          <a:effectLst/>
                          <a:latin typeface="+mn-lt"/>
                        </a:rPr>
                        <a:t>Normaali asuminen (litraa sekunnissa henkilöä kohden)</a:t>
                      </a:r>
                    </a:p>
                  </a:txBody>
                  <a:tcPr marL="9525" marR="9525" marT="9525" marB="0" anchor="ctr"/>
                </a:tc>
                <a:tc>
                  <a:txBody>
                    <a:bodyPr/>
                    <a:lstStyle/>
                    <a:p>
                      <a:pPr algn="ctr" fontAlgn="ctr"/>
                      <a:r>
                        <a:rPr lang="fi-FI" sz="1400" b="0" i="0" u="none" strike="noStrike">
                          <a:solidFill>
                            <a:srgbClr val="000000"/>
                          </a:solidFill>
                          <a:effectLst/>
                          <a:latin typeface="+mn-lt"/>
                        </a:rPr>
                        <a:t>10</a:t>
                      </a:r>
                    </a:p>
                  </a:txBody>
                  <a:tcPr marL="9525" marR="9525" marT="9525" marB="0" anchor="ctr"/>
                </a:tc>
                <a:tc>
                  <a:txBody>
                    <a:bodyPr/>
                    <a:lstStyle/>
                    <a:p>
                      <a:pPr algn="ctr" fontAlgn="ctr"/>
                      <a:r>
                        <a:rPr lang="fi-FI" sz="1400" b="0" i="0" u="none" strike="noStrike">
                          <a:solidFill>
                            <a:srgbClr val="000000"/>
                          </a:solidFill>
                          <a:effectLst/>
                          <a:latin typeface="+mn-lt"/>
                        </a:rPr>
                        <a:t>8</a:t>
                      </a:r>
                    </a:p>
                  </a:txBody>
                  <a:tcPr marL="9525" marR="9525" marT="9525" marB="0" anchor="ctr"/>
                </a:tc>
                <a:tc>
                  <a:txBody>
                    <a:bodyPr/>
                    <a:lstStyle/>
                    <a:p>
                      <a:pPr algn="ctr" fontAlgn="ctr"/>
                      <a:r>
                        <a:rPr lang="fi-FI" sz="1400" b="0" i="0" u="none" strike="noStrike">
                          <a:solidFill>
                            <a:srgbClr val="000000"/>
                          </a:solidFill>
                          <a:effectLst/>
                          <a:latin typeface="+mn-lt"/>
                        </a:rPr>
                        <a:t>6</a:t>
                      </a:r>
                    </a:p>
                  </a:txBody>
                  <a:tcPr marL="9525" marR="9525" marT="9525" marB="0" anchor="ctr"/>
                </a:tc>
                <a:extLst>
                  <a:ext uri="{0D108BD9-81ED-4DB2-BD59-A6C34878D82A}">
                    <a16:rowId xmlns:a16="http://schemas.microsoft.com/office/drawing/2014/main" val="1773613557"/>
                  </a:ext>
                </a:extLst>
              </a:tr>
              <a:tr h="391232">
                <a:tc>
                  <a:txBody>
                    <a:bodyPr/>
                    <a:lstStyle/>
                    <a:p>
                      <a:pPr algn="l" fontAlgn="ctr"/>
                      <a:r>
                        <a:rPr lang="fi-FI" sz="1400" b="0" i="0" u="none" strike="noStrike">
                          <a:solidFill>
                            <a:srgbClr val="000000"/>
                          </a:solidFill>
                          <a:effectLst/>
                          <a:latin typeface="+mn-lt"/>
                        </a:rPr>
                        <a:t>Tehostustilanne, asuntokohtainen suurennusmahdollisuus</a:t>
                      </a:r>
                    </a:p>
                  </a:txBody>
                  <a:tcPr marL="9525" marR="9525" marT="9525" marB="0" anchor="ctr"/>
                </a:tc>
                <a:tc>
                  <a:txBody>
                    <a:bodyPr/>
                    <a:lstStyle/>
                    <a:p>
                      <a:pPr algn="ctr" fontAlgn="ctr"/>
                      <a:r>
                        <a:rPr lang="fi-FI" sz="1400" b="0" i="0" u="none" strike="noStrike">
                          <a:solidFill>
                            <a:srgbClr val="000000"/>
                          </a:solidFill>
                          <a:effectLst/>
                          <a:latin typeface="+mn-lt"/>
                        </a:rPr>
                        <a:t>30 %</a:t>
                      </a:r>
                    </a:p>
                  </a:txBody>
                  <a:tcPr marL="9525" marR="9525" marT="9525" marB="0" anchor="ctr"/>
                </a:tc>
                <a:tc>
                  <a:txBody>
                    <a:bodyPr/>
                    <a:lstStyle/>
                    <a:p>
                      <a:pPr algn="ctr" fontAlgn="ctr"/>
                      <a:r>
                        <a:rPr lang="fi-FI" sz="1400" b="0" i="0" u="none" strike="noStrike">
                          <a:solidFill>
                            <a:srgbClr val="000000"/>
                          </a:solidFill>
                          <a:effectLst/>
                          <a:latin typeface="+mn-lt"/>
                        </a:rPr>
                        <a:t>30 %</a:t>
                      </a:r>
                    </a:p>
                  </a:txBody>
                  <a:tcPr marL="9525" marR="9525" marT="9525" marB="0" anchor="ctr"/>
                </a:tc>
                <a:tc>
                  <a:txBody>
                    <a:bodyPr/>
                    <a:lstStyle/>
                    <a:p>
                      <a:pPr algn="ctr" fontAlgn="ctr"/>
                      <a:r>
                        <a:rPr lang="fi-FI" sz="1400" b="0" i="0" u="none" strike="noStrike">
                          <a:solidFill>
                            <a:srgbClr val="000000"/>
                          </a:solidFill>
                          <a:effectLst/>
                          <a:latin typeface="+mn-lt"/>
                        </a:rPr>
                        <a:t>30 %</a:t>
                      </a:r>
                    </a:p>
                  </a:txBody>
                  <a:tcPr marL="9525" marR="9525" marT="9525" marB="0" anchor="ctr"/>
                </a:tc>
                <a:extLst>
                  <a:ext uri="{0D108BD9-81ED-4DB2-BD59-A6C34878D82A}">
                    <a16:rowId xmlns:a16="http://schemas.microsoft.com/office/drawing/2014/main" val="1433597822"/>
                  </a:ext>
                </a:extLst>
              </a:tr>
              <a:tr h="391232">
                <a:tc>
                  <a:txBody>
                    <a:bodyPr/>
                    <a:lstStyle/>
                    <a:p>
                      <a:pPr algn="l" fontAlgn="ctr"/>
                      <a:r>
                        <a:rPr lang="fi-FI" sz="1400" b="0" i="0" u="none" strike="noStrike">
                          <a:solidFill>
                            <a:srgbClr val="000000"/>
                          </a:solidFill>
                          <a:effectLst/>
                          <a:latin typeface="+mn-lt"/>
                        </a:rPr>
                        <a:t>Käyttöajan ulkopuolinen perusilmanvaihto (litraa sekunnissa neliötä</a:t>
                      </a:r>
                      <a:r>
                        <a:rPr lang="fi-FI" sz="1400" b="0" i="0" u="none" strike="noStrike" baseline="0">
                          <a:solidFill>
                            <a:srgbClr val="000000"/>
                          </a:solidFill>
                          <a:effectLst/>
                          <a:latin typeface="+mn-lt"/>
                        </a:rPr>
                        <a:t> kohden</a:t>
                      </a:r>
                      <a:r>
                        <a:rPr lang="fi-FI" sz="1400" b="0" i="0" u="none" strike="noStrike">
                          <a:solidFill>
                            <a:srgbClr val="000000"/>
                          </a:solidFill>
                          <a:effectLst/>
                          <a:latin typeface="+mn-lt"/>
                        </a:rPr>
                        <a:t>)</a:t>
                      </a:r>
                    </a:p>
                  </a:txBody>
                  <a:tcPr marL="9525" marR="9525" marT="9525" marB="0" anchor="ctr"/>
                </a:tc>
                <a:tc>
                  <a:txBody>
                    <a:bodyPr/>
                    <a:lstStyle/>
                    <a:p>
                      <a:pPr algn="ctr" fontAlgn="ctr"/>
                      <a:r>
                        <a:rPr lang="fi-FI" sz="1400" b="0" i="0" u="none" strike="noStrike">
                          <a:solidFill>
                            <a:srgbClr val="000000"/>
                          </a:solidFill>
                          <a:effectLst/>
                          <a:latin typeface="+mn-lt"/>
                        </a:rPr>
                        <a:t>0,2</a:t>
                      </a:r>
                    </a:p>
                  </a:txBody>
                  <a:tcPr marL="9525" marR="9525" marT="9525" marB="0" anchor="ctr"/>
                </a:tc>
                <a:tc>
                  <a:txBody>
                    <a:bodyPr/>
                    <a:lstStyle/>
                    <a:p>
                      <a:pPr algn="ctr" fontAlgn="ctr"/>
                      <a:r>
                        <a:rPr lang="fi-FI" sz="1400" b="0" i="0" u="none" strike="noStrike">
                          <a:solidFill>
                            <a:srgbClr val="000000"/>
                          </a:solidFill>
                          <a:effectLst/>
                          <a:latin typeface="+mn-lt"/>
                        </a:rPr>
                        <a:t>0,2</a:t>
                      </a:r>
                    </a:p>
                  </a:txBody>
                  <a:tcPr marL="9525" marR="9525" marT="9525" marB="0" anchor="ctr"/>
                </a:tc>
                <a:tc>
                  <a:txBody>
                    <a:bodyPr/>
                    <a:lstStyle/>
                    <a:p>
                      <a:pPr algn="ctr" fontAlgn="ctr"/>
                      <a:r>
                        <a:rPr lang="fi-FI" sz="1400" b="0" i="0" u="none" strike="noStrike">
                          <a:solidFill>
                            <a:srgbClr val="000000"/>
                          </a:solidFill>
                          <a:effectLst/>
                          <a:latin typeface="+mn-lt"/>
                        </a:rPr>
                        <a:t>0,15</a:t>
                      </a:r>
                    </a:p>
                  </a:txBody>
                  <a:tcPr marL="9525" marR="9525" marT="9525" marB="0" anchor="ctr"/>
                </a:tc>
                <a:extLst>
                  <a:ext uri="{0D108BD9-81ED-4DB2-BD59-A6C34878D82A}">
                    <a16:rowId xmlns:a16="http://schemas.microsoft.com/office/drawing/2014/main" val="1566177300"/>
                  </a:ext>
                </a:extLst>
              </a:tr>
            </a:tbl>
          </a:graphicData>
        </a:graphic>
      </p:graphicFrame>
    </p:spTree>
    <p:extLst>
      <p:ext uri="{BB962C8B-B14F-4D97-AF65-F5344CB8AC3E}">
        <p14:creationId xmlns:p14="http://schemas.microsoft.com/office/powerpoint/2010/main" val="295131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660" y="478047"/>
            <a:ext cx="8143116" cy="5676462"/>
          </a:xfrm>
          <a:prstGeom prst="rect">
            <a:avLst/>
          </a:prstGeom>
        </p:spPr>
      </p:pic>
      <p:sp>
        <p:nvSpPr>
          <p:cNvPr id="2" name="Title 1"/>
          <p:cNvSpPr>
            <a:spLocks noGrp="1"/>
          </p:cNvSpPr>
          <p:nvPr>
            <p:ph type="title"/>
          </p:nvPr>
        </p:nvSpPr>
        <p:spPr>
          <a:xfrm>
            <a:off x="465660" y="478047"/>
            <a:ext cx="8229600" cy="1152550"/>
          </a:xfrm>
        </p:spPr>
        <p:txBody>
          <a:bodyPr/>
          <a:lstStyle/>
          <a:p>
            <a:r>
              <a:rPr lang="fi-FI"/>
              <a:t>Painovoimainen </a:t>
            </a:r>
            <a:br>
              <a:rPr lang="fi-FI"/>
            </a:br>
            <a:r>
              <a:rPr lang="fi-FI"/>
              <a:t>ilmanvaihto</a:t>
            </a:r>
          </a:p>
        </p:txBody>
      </p:sp>
      <p:sp>
        <p:nvSpPr>
          <p:cNvPr id="6" name="TextBox 5"/>
          <p:cNvSpPr txBox="1"/>
          <p:nvPr/>
        </p:nvSpPr>
        <p:spPr>
          <a:xfrm>
            <a:off x="2792124" y="5260285"/>
            <a:ext cx="5966617" cy="877163"/>
          </a:xfrm>
          <a:prstGeom prst="rect">
            <a:avLst/>
          </a:prstGeom>
          <a:noFill/>
        </p:spPr>
        <p:txBody>
          <a:bodyPr wrap="square" rtlCol="0">
            <a:spAutoFit/>
          </a:bodyPr>
          <a:lstStyle/>
          <a:p>
            <a:r>
              <a:rPr lang="fi-FI" sz="1700"/>
              <a:t>Painovoimaisessa ilmanvaihdossa lämmin ilma poistuu</a:t>
            </a:r>
          </a:p>
          <a:p>
            <a:r>
              <a:rPr lang="fi-FI" sz="1700"/>
              <a:t>hormin kautta ulos ja raitis korvausilma otetaan tilalle seinässä olevien venttiilien kautta</a:t>
            </a:r>
          </a:p>
        </p:txBody>
      </p:sp>
      <p:sp>
        <p:nvSpPr>
          <p:cNvPr id="7" name="Up Arrow 6"/>
          <p:cNvSpPr/>
          <p:nvPr/>
        </p:nvSpPr>
        <p:spPr>
          <a:xfrm>
            <a:off x="4561580" y="908720"/>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Up Arrow 8"/>
          <p:cNvSpPr/>
          <p:nvPr/>
        </p:nvSpPr>
        <p:spPr>
          <a:xfrm rot="16200000">
            <a:off x="5992398" y="2631879"/>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Up Arrow 9"/>
          <p:cNvSpPr/>
          <p:nvPr/>
        </p:nvSpPr>
        <p:spPr>
          <a:xfrm rot="10800000">
            <a:off x="5671531" y="3036239"/>
            <a:ext cx="207806" cy="792088"/>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Up Arrow 10"/>
          <p:cNvSpPr/>
          <p:nvPr/>
        </p:nvSpPr>
        <p:spPr>
          <a:xfrm rot="13455652">
            <a:off x="5474611" y="3845823"/>
            <a:ext cx="246083" cy="34947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Up Arrow 11"/>
          <p:cNvSpPr/>
          <p:nvPr/>
        </p:nvSpPr>
        <p:spPr>
          <a:xfrm>
            <a:off x="4547933" y="2060848"/>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Up Arrow 13"/>
          <p:cNvSpPr/>
          <p:nvPr/>
        </p:nvSpPr>
        <p:spPr>
          <a:xfrm>
            <a:off x="4553692" y="2717302"/>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Up Arrow 17"/>
          <p:cNvSpPr/>
          <p:nvPr/>
        </p:nvSpPr>
        <p:spPr>
          <a:xfrm rot="15868674">
            <a:off x="5101513" y="3984386"/>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Up Arrow 19"/>
          <p:cNvSpPr/>
          <p:nvPr/>
        </p:nvSpPr>
        <p:spPr>
          <a:xfrm rot="5400000">
            <a:off x="4162540" y="2880530"/>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Up Arrow 21"/>
          <p:cNvSpPr/>
          <p:nvPr/>
        </p:nvSpPr>
        <p:spPr>
          <a:xfrm rot="5400000">
            <a:off x="3082420" y="2915365"/>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Up Arrow 22"/>
          <p:cNvSpPr/>
          <p:nvPr/>
        </p:nvSpPr>
        <p:spPr>
          <a:xfrm rot="15868674">
            <a:off x="4366551" y="4093525"/>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Up Arrow 23"/>
          <p:cNvSpPr/>
          <p:nvPr/>
        </p:nvSpPr>
        <p:spPr>
          <a:xfrm rot="15868674">
            <a:off x="3617926" y="4188234"/>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Up Arrow 24"/>
          <p:cNvSpPr/>
          <p:nvPr/>
        </p:nvSpPr>
        <p:spPr>
          <a:xfrm rot="15868674">
            <a:off x="2896054" y="4255848"/>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Up Arrow 25"/>
          <p:cNvSpPr/>
          <p:nvPr/>
        </p:nvSpPr>
        <p:spPr>
          <a:xfrm rot="21422322">
            <a:off x="2513425" y="3811060"/>
            <a:ext cx="183540" cy="576064"/>
          </a:xfrm>
          <a:prstGeom prst="up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Up Arrow 27"/>
          <p:cNvSpPr/>
          <p:nvPr/>
        </p:nvSpPr>
        <p:spPr>
          <a:xfrm>
            <a:off x="2476273" y="3241367"/>
            <a:ext cx="216024" cy="405216"/>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7785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endCondLst>
                                    <p:cond evt="onNext" delay="0">
                                      <p:tgtEl>
                                        <p:sldTgt/>
                                      </p:tgtEl>
                                    </p:cond>
                                  </p:end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par>
                                <p:cTn id="8" presetID="26" presetClass="emph" presetSubtype="0" repeatCount="indefinite" fill="hold" grpId="0" nodeType="withEffect">
                                  <p:stCondLst>
                                    <p:cond delay="0"/>
                                  </p:stCondLst>
                                  <p:endCondLst>
                                    <p:cond evt="onNext" delay="0">
                                      <p:tgtEl>
                                        <p:sldTgt/>
                                      </p:tgtEl>
                                    </p:cond>
                                  </p:end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repeatCount="indefinite" fill="hold" grpId="0" nodeType="withEffect">
                                  <p:stCondLst>
                                    <p:cond delay="0"/>
                                  </p:stCondLst>
                                  <p:endCondLst>
                                    <p:cond evt="onNext" delay="0">
                                      <p:tgtEl>
                                        <p:sldTgt/>
                                      </p:tgtEl>
                                    </p:cond>
                                  </p:end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par>
                                <p:cTn id="14" presetID="26" presetClass="emph" presetSubtype="0" repeatCount="indefinite" fill="hold" grpId="0" nodeType="withEffect">
                                  <p:stCondLst>
                                    <p:cond delay="0"/>
                                  </p:stCondLst>
                                  <p:endCondLst>
                                    <p:cond evt="onNext" delay="0">
                                      <p:tgtEl>
                                        <p:sldTgt/>
                                      </p:tgtEl>
                                    </p:cond>
                                  </p:end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par>
                                <p:cTn id="17" presetID="26" presetClass="emph" presetSubtype="0" repeatCount="indefinite" fill="hold" grpId="0" nodeType="withEffect">
                                  <p:stCondLst>
                                    <p:cond delay="0"/>
                                  </p:stCondLst>
                                  <p:endCondLst>
                                    <p:cond evt="onNext" delay="0">
                                      <p:tgtEl>
                                        <p:sldTgt/>
                                      </p:tgtEl>
                                    </p:cond>
                                  </p:end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par>
                                <p:cTn id="20" presetID="26" presetClass="emph" presetSubtype="0" repeatCount="indefinite" fill="hold" grpId="0" nodeType="withEffect">
                                  <p:stCondLst>
                                    <p:cond delay="0"/>
                                  </p:stCondLst>
                                  <p:endCondLst>
                                    <p:cond evt="onNext" delay="0">
                                      <p:tgtEl>
                                        <p:sldTgt/>
                                      </p:tgtEl>
                                    </p:cond>
                                  </p:end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cTn>
                              </p:par>
                              <p:par>
                                <p:cTn id="23" presetID="26" presetClass="emph" presetSubtype="0" repeatCount="indefinite" fill="hold" grpId="0" nodeType="withEffect">
                                  <p:stCondLst>
                                    <p:cond delay="0"/>
                                  </p:stCondLst>
                                  <p:endCondLst>
                                    <p:cond evt="onNext" delay="0">
                                      <p:tgtEl>
                                        <p:sldTgt/>
                                      </p:tgtEl>
                                    </p:cond>
                                  </p:endCondLst>
                                  <p:childTnLst>
                                    <p:animEffect transition="out" filter="fade">
                                      <p:cBhvr>
                                        <p:cTn id="24" dur="500" tmFilter="0, 0; .2, .5; .8, .5; 1, 0"/>
                                        <p:tgtEl>
                                          <p:spTgt spid="18"/>
                                        </p:tgtEl>
                                      </p:cBhvr>
                                    </p:animEffect>
                                    <p:animScale>
                                      <p:cBhvr>
                                        <p:cTn id="25" dur="250" autoRev="1" fill="hold"/>
                                        <p:tgtEl>
                                          <p:spTgt spid="18"/>
                                        </p:tgtEl>
                                      </p:cBhvr>
                                      <p:by x="105000" y="105000"/>
                                    </p:animScale>
                                  </p:childTnLst>
                                </p:cTn>
                              </p:par>
                              <p:par>
                                <p:cTn id="26" presetID="26" presetClass="emph" presetSubtype="0" repeatCount="indefinite" fill="hold" grpId="0" nodeType="withEffect">
                                  <p:stCondLst>
                                    <p:cond delay="0"/>
                                  </p:stCondLst>
                                  <p:endCondLst>
                                    <p:cond evt="onNext" delay="0">
                                      <p:tgtEl>
                                        <p:sldTgt/>
                                      </p:tgtEl>
                                    </p:cond>
                                  </p:endCondLst>
                                  <p:childTnLst>
                                    <p:animEffect transition="out" filter="fade">
                                      <p:cBhvr>
                                        <p:cTn id="27" dur="500" tmFilter="0, 0; .2, .5; .8, .5; 1, 0"/>
                                        <p:tgtEl>
                                          <p:spTgt spid="20"/>
                                        </p:tgtEl>
                                      </p:cBhvr>
                                    </p:animEffect>
                                    <p:animScale>
                                      <p:cBhvr>
                                        <p:cTn id="28" dur="250" autoRev="1" fill="hold"/>
                                        <p:tgtEl>
                                          <p:spTgt spid="20"/>
                                        </p:tgtEl>
                                      </p:cBhvr>
                                      <p:by x="105000" y="105000"/>
                                    </p:animScale>
                                  </p:childTnLst>
                                </p:cTn>
                              </p:par>
                              <p:par>
                                <p:cTn id="29" presetID="26" presetClass="emph" presetSubtype="0" repeatCount="indefinite" fill="hold" grpId="0" nodeType="withEffect">
                                  <p:stCondLst>
                                    <p:cond delay="0"/>
                                  </p:stCondLst>
                                  <p:endCondLst>
                                    <p:cond evt="onNext" delay="0">
                                      <p:tgtEl>
                                        <p:sldTgt/>
                                      </p:tgtEl>
                                    </p:cond>
                                  </p:endCondLst>
                                  <p:childTnLst>
                                    <p:animEffect transition="out" filter="fade">
                                      <p:cBhvr>
                                        <p:cTn id="30" dur="500" tmFilter="0, 0; .2, .5; .8, .5; 1, 0"/>
                                        <p:tgtEl>
                                          <p:spTgt spid="22"/>
                                        </p:tgtEl>
                                      </p:cBhvr>
                                    </p:animEffect>
                                    <p:animScale>
                                      <p:cBhvr>
                                        <p:cTn id="31" dur="250" autoRev="1" fill="hold"/>
                                        <p:tgtEl>
                                          <p:spTgt spid="22"/>
                                        </p:tgtEl>
                                      </p:cBhvr>
                                      <p:by x="105000" y="105000"/>
                                    </p:animScale>
                                  </p:childTnLst>
                                </p:cTn>
                              </p:par>
                              <p:par>
                                <p:cTn id="32" presetID="26" presetClass="emph" presetSubtype="0" repeatCount="indefinite" fill="hold" grpId="0" nodeType="withEffect">
                                  <p:stCondLst>
                                    <p:cond delay="0"/>
                                  </p:stCondLst>
                                  <p:endCondLst>
                                    <p:cond evt="onNext" delay="0">
                                      <p:tgtEl>
                                        <p:sldTgt/>
                                      </p:tgtEl>
                                    </p:cond>
                                  </p:endCondLst>
                                  <p:childTnLst>
                                    <p:animEffect transition="out" filter="fade">
                                      <p:cBhvr>
                                        <p:cTn id="33" dur="500" tmFilter="0, 0; .2, .5; .8, .5; 1, 0"/>
                                        <p:tgtEl>
                                          <p:spTgt spid="23"/>
                                        </p:tgtEl>
                                      </p:cBhvr>
                                    </p:animEffect>
                                    <p:animScale>
                                      <p:cBhvr>
                                        <p:cTn id="34" dur="250" autoRev="1" fill="hold"/>
                                        <p:tgtEl>
                                          <p:spTgt spid="23"/>
                                        </p:tgtEl>
                                      </p:cBhvr>
                                      <p:by x="105000" y="105000"/>
                                    </p:animScale>
                                  </p:childTnLst>
                                </p:cTn>
                              </p:par>
                              <p:par>
                                <p:cTn id="35" presetID="26" presetClass="emph" presetSubtype="0" repeatCount="indefinite" fill="hold" grpId="0" nodeType="withEffect">
                                  <p:stCondLst>
                                    <p:cond delay="0"/>
                                  </p:stCondLst>
                                  <p:endCondLst>
                                    <p:cond evt="onNext" delay="0">
                                      <p:tgtEl>
                                        <p:sldTgt/>
                                      </p:tgtEl>
                                    </p:cond>
                                  </p:endCondLst>
                                  <p:childTnLst>
                                    <p:animEffect transition="out" filter="fade">
                                      <p:cBhvr>
                                        <p:cTn id="36" dur="500" tmFilter="0, 0; .2, .5; .8, .5; 1, 0"/>
                                        <p:tgtEl>
                                          <p:spTgt spid="24"/>
                                        </p:tgtEl>
                                      </p:cBhvr>
                                    </p:animEffect>
                                    <p:animScale>
                                      <p:cBhvr>
                                        <p:cTn id="37" dur="250" autoRev="1" fill="hold"/>
                                        <p:tgtEl>
                                          <p:spTgt spid="24"/>
                                        </p:tgtEl>
                                      </p:cBhvr>
                                      <p:by x="105000" y="105000"/>
                                    </p:animScale>
                                  </p:childTnLst>
                                </p:cTn>
                              </p:par>
                              <p:par>
                                <p:cTn id="38" presetID="26" presetClass="emph" presetSubtype="0" repeatCount="indefinite" fill="hold" grpId="0" nodeType="withEffect">
                                  <p:stCondLst>
                                    <p:cond delay="0"/>
                                  </p:stCondLst>
                                  <p:endCondLst>
                                    <p:cond evt="onNext" delay="0">
                                      <p:tgtEl>
                                        <p:sldTgt/>
                                      </p:tgtEl>
                                    </p:cond>
                                  </p:endCondLst>
                                  <p:childTnLst>
                                    <p:animEffect transition="out" filter="fade">
                                      <p:cBhvr>
                                        <p:cTn id="39" dur="500" tmFilter="0, 0; .2, .5; .8, .5; 1, 0"/>
                                        <p:tgtEl>
                                          <p:spTgt spid="25"/>
                                        </p:tgtEl>
                                      </p:cBhvr>
                                    </p:animEffect>
                                    <p:animScale>
                                      <p:cBhvr>
                                        <p:cTn id="40" dur="250" autoRev="1" fill="hold"/>
                                        <p:tgtEl>
                                          <p:spTgt spid="25"/>
                                        </p:tgtEl>
                                      </p:cBhvr>
                                      <p:by x="105000" y="105000"/>
                                    </p:animScale>
                                  </p:childTnLst>
                                </p:cTn>
                              </p:par>
                              <p:par>
                                <p:cTn id="41" presetID="26" presetClass="emph" presetSubtype="0" repeatCount="indefinite" fill="hold" grpId="0" nodeType="withEffect">
                                  <p:stCondLst>
                                    <p:cond delay="0"/>
                                  </p:stCondLst>
                                  <p:endCondLst>
                                    <p:cond evt="onNext" delay="0">
                                      <p:tgtEl>
                                        <p:sldTgt/>
                                      </p:tgtEl>
                                    </p:cond>
                                  </p:endCondLst>
                                  <p:childTnLst>
                                    <p:animEffect transition="out" filter="fade">
                                      <p:cBhvr>
                                        <p:cTn id="42" dur="500" tmFilter="0, 0; .2, .5; .8, .5; 1, 0"/>
                                        <p:tgtEl>
                                          <p:spTgt spid="26"/>
                                        </p:tgtEl>
                                      </p:cBhvr>
                                    </p:animEffect>
                                    <p:animScale>
                                      <p:cBhvr>
                                        <p:cTn id="43" dur="250" autoRev="1" fill="hold"/>
                                        <p:tgtEl>
                                          <p:spTgt spid="26"/>
                                        </p:tgtEl>
                                      </p:cBhvr>
                                      <p:by x="105000" y="105000"/>
                                    </p:animScale>
                                  </p:childTnLst>
                                </p:cTn>
                              </p:par>
                              <p:par>
                                <p:cTn id="44" presetID="26" presetClass="emph" presetSubtype="0" repeatCount="indefinite" fill="hold" grpId="0" nodeType="withEffect">
                                  <p:stCondLst>
                                    <p:cond delay="0"/>
                                  </p:stCondLst>
                                  <p:endCondLst>
                                    <p:cond evt="onNext" delay="0">
                                      <p:tgtEl>
                                        <p:sldTgt/>
                                      </p:tgtEl>
                                    </p:cond>
                                  </p:endCondLst>
                                  <p:childTnLst>
                                    <p:animEffect transition="out" filter="fade">
                                      <p:cBhvr>
                                        <p:cTn id="45" dur="500" tmFilter="0, 0; .2, .5; .8, .5; 1, 0"/>
                                        <p:tgtEl>
                                          <p:spTgt spid="28"/>
                                        </p:tgtEl>
                                      </p:cBhvr>
                                    </p:animEffect>
                                    <p:animScale>
                                      <p:cBhvr>
                                        <p:cTn id="46" dur="25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4" grpId="0" animBg="1"/>
      <p:bldP spid="18" grpId="0" animBg="1"/>
      <p:bldP spid="20" grpId="0" animBg="1"/>
      <p:bldP spid="22" grpId="0" animBg="1"/>
      <p:bldP spid="23" grpId="0" animBg="1"/>
      <p:bldP spid="24" grpId="0" animBg="1"/>
      <p:bldP spid="25" grpId="0" animBg="1"/>
      <p:bldP spid="26"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Painovoimainen ilmanvaihto</a:t>
            </a:r>
          </a:p>
        </p:txBody>
      </p:sp>
      <p:sp>
        <p:nvSpPr>
          <p:cNvPr id="3" name="Content Placeholder 2"/>
          <p:cNvSpPr>
            <a:spLocks noGrp="1"/>
          </p:cNvSpPr>
          <p:nvPr>
            <p:ph idx="1"/>
          </p:nvPr>
        </p:nvSpPr>
        <p:spPr>
          <a:xfrm>
            <a:off x="457200" y="1482291"/>
            <a:ext cx="8229600" cy="4323198"/>
          </a:xfrm>
        </p:spPr>
        <p:txBody>
          <a:bodyPr>
            <a:noAutofit/>
          </a:bodyPr>
          <a:lstStyle/>
          <a:p>
            <a:r>
              <a:rPr lang="fi-FI" sz="1800"/>
              <a:t>Yleinen 1960-luvulle asti.</a:t>
            </a:r>
          </a:p>
          <a:p>
            <a:r>
              <a:rPr lang="fi-FI" sz="1800"/>
              <a:t>Painovoimainen ilmanvaihto perustuu kylmää ilmaa kevyemmän lämpimän ilman ylöspäin virtaamiseen. Sisätilan ja ulkoilman välille syntyy lämpötilaerosta johtuen paine-ero.</a:t>
            </a:r>
          </a:p>
          <a:p>
            <a:r>
              <a:rPr lang="fi-FI" sz="1800"/>
              <a:t>Talvella sisäilman ja ulkoilman lämpötilaero on suuri, jolloin paine-erokin on suuri ja ilmanvaihto toimii hyvin.</a:t>
            </a:r>
          </a:p>
          <a:p>
            <a:r>
              <a:rPr lang="fi-FI" sz="1800"/>
              <a:t>Lämpimänä vuodenaikana esimerkiksi öljylämmityksen hormia lämmittävä vaikutus tehostaa painovoimaista ilmanvaihtoa.</a:t>
            </a:r>
            <a:br>
              <a:rPr lang="fi-FI" sz="1800"/>
            </a:br>
            <a:r>
              <a:rPr lang="fi-FI" sz="1800"/>
              <a:t>(Yleensä tiilihormi toimii ilman poiston reittinä)</a:t>
            </a:r>
          </a:p>
          <a:p>
            <a:r>
              <a:rPr lang="fi-FI" sz="1800"/>
              <a:t>Korvausilman saanti hallitusti on varmistettava venttiileillä. </a:t>
            </a:r>
          </a:p>
          <a:p>
            <a:r>
              <a:rPr lang="fi-FI" sz="1800"/>
              <a:t>Hiilidioksiditason pitäminen ohjearvoissa vaatii yleensä myös jatkuvaa tuuletusta ikkunoiden kautta.</a:t>
            </a:r>
          </a:p>
          <a:p>
            <a:r>
              <a:rPr lang="fi-FI" sz="1800"/>
              <a:t>Venttiilien tukkiminen vedon vuoksi on yleinen ongelma.</a:t>
            </a:r>
          </a:p>
          <a:p>
            <a:r>
              <a:rPr lang="fi-FI" sz="1800"/>
              <a:t>Perushuoltona venttiilien säännöllinen puhdistus.</a:t>
            </a:r>
          </a:p>
        </p:txBody>
      </p:sp>
    </p:spTree>
    <p:extLst>
      <p:ext uri="{BB962C8B-B14F-4D97-AF65-F5344CB8AC3E}">
        <p14:creationId xmlns:p14="http://schemas.microsoft.com/office/powerpoint/2010/main" val="261135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fi-FI"/>
              <a:t>Esimerkki 150 m</a:t>
            </a:r>
            <a:r>
              <a:rPr lang="fi-FI" baseline="30000"/>
              <a:t>2</a:t>
            </a:r>
            <a:r>
              <a:rPr lang="fi-FI"/>
              <a:t> talon painovoimaisesta ilmanvaihdosta</a:t>
            </a:r>
          </a:p>
        </p:txBody>
      </p:sp>
      <p:pic>
        <p:nvPicPr>
          <p:cNvPr id="7170" name="Picture 2" descr="S:\91204_BEEP\Valokuvat\Rantatie 140925\P925003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26532" y="1780909"/>
            <a:ext cx="1650376" cy="186639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S:\91204_BEEP\Valokuvat\Rantatie 140925\P9250047.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929295" y="3708431"/>
            <a:ext cx="2790229" cy="109227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91204_BEEP\Valokuvat\Rantatie 140925\P9250049.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30541" y="1793839"/>
            <a:ext cx="986220" cy="185346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9FC473E7-5AC9-43C0-8F08-110A2EF37220}"/>
              </a:ext>
            </a:extLst>
          </p:cNvPr>
          <p:cNvGrpSpPr/>
          <p:nvPr/>
        </p:nvGrpSpPr>
        <p:grpSpPr>
          <a:xfrm>
            <a:off x="493955" y="2714830"/>
            <a:ext cx="2268228" cy="3461159"/>
            <a:chOff x="246507" y="2574860"/>
            <a:chExt cx="2268228" cy="3461159"/>
          </a:xfrm>
        </p:grpSpPr>
        <p:pic>
          <p:nvPicPr>
            <p:cNvPr id="7171" name="Picture 3" descr="S:\91204_BEEP\Valokuvat\Rantatie 140925\P9250040.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46507" y="2574860"/>
              <a:ext cx="910285" cy="11060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91204_BEEP\Valokuvat\Rantatie 140925\P9250041.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323904" y="2574860"/>
              <a:ext cx="1190831" cy="3461159"/>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S:\91204_BEEP\Valokuvat\Rantatie 140925\P9250036.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46507" y="3909041"/>
              <a:ext cx="910285" cy="976489"/>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S:\91204_BEEP\Valokuvat\Rantatie 140925\P9250052.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46507" y="5049018"/>
              <a:ext cx="910285" cy="987001"/>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le 5"/>
          <p:cNvSpPr txBox="1">
            <a:spLocks/>
          </p:cNvSpPr>
          <p:nvPr/>
        </p:nvSpPr>
        <p:spPr>
          <a:xfrm>
            <a:off x="493955" y="1702983"/>
            <a:ext cx="2421861" cy="1106006"/>
          </a:xfrm>
          <a:prstGeom prst="rect">
            <a:avLst/>
          </a:prstGeom>
        </p:spPr>
        <p:txBody>
          <a:bodyPr vert="horz" lIns="0" tIns="45720" rIns="91440" bIns="45720" rtlCol="0" anchor="t" anchorCtr="0">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i-FI" sz="1600"/>
              <a:t>Tuloilma alakerrassa: </a:t>
            </a:r>
          </a:p>
          <a:p>
            <a:pPr marL="285750" indent="-285750">
              <a:buFont typeface="Arial" panose="020B0604020202020204" pitchFamily="34" charset="0"/>
              <a:buChar char="•"/>
            </a:pPr>
            <a:r>
              <a:rPr lang="fi-FI" sz="1600" b="0"/>
              <a:t>3 raitisilmaventtiiliä</a:t>
            </a:r>
          </a:p>
          <a:p>
            <a:pPr marL="285750" indent="-285750">
              <a:buFont typeface="Arial" panose="020B0604020202020204" pitchFamily="34" charset="0"/>
              <a:buChar char="•"/>
            </a:pPr>
            <a:r>
              <a:rPr lang="fi-FI" sz="1600" b="0"/>
              <a:t>1 tuuletusikkuna</a:t>
            </a:r>
          </a:p>
          <a:p>
            <a:pPr marL="285750" indent="-285750">
              <a:buFont typeface="Arial" panose="020B0604020202020204" pitchFamily="34" charset="0"/>
              <a:buChar char="•"/>
            </a:pPr>
            <a:r>
              <a:rPr lang="fi-FI" sz="1600" b="0"/>
              <a:t> raollaan (1cm)</a:t>
            </a:r>
          </a:p>
        </p:txBody>
      </p:sp>
      <p:sp>
        <p:nvSpPr>
          <p:cNvPr id="16" name="Title 5"/>
          <p:cNvSpPr txBox="1">
            <a:spLocks/>
          </p:cNvSpPr>
          <p:nvPr/>
        </p:nvSpPr>
        <p:spPr>
          <a:xfrm>
            <a:off x="2871979" y="4850289"/>
            <a:ext cx="3509840" cy="1413780"/>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i-FI" sz="1600"/>
              <a:t>Poistoilma:</a:t>
            </a:r>
          </a:p>
          <a:p>
            <a:pPr marL="285750" indent="-285750">
              <a:buFont typeface="Arial" panose="020B0604020202020204" pitchFamily="34" charset="0"/>
              <a:buChar char="•"/>
            </a:pPr>
            <a:r>
              <a:rPr lang="fi-FI" sz="1600" b="0"/>
              <a:t>Alakerran pesuhuoneessa </a:t>
            </a:r>
            <a:br>
              <a:rPr lang="fi-FI" sz="1600" b="0"/>
            </a:br>
            <a:r>
              <a:rPr lang="fi-FI" sz="1600" b="0"/>
              <a:t>1 poistoilmaventtiili.</a:t>
            </a:r>
          </a:p>
          <a:p>
            <a:pPr marL="285750" indent="-285750">
              <a:buFont typeface="Arial" panose="020B0604020202020204" pitchFamily="34" charset="0"/>
              <a:buChar char="•"/>
            </a:pPr>
            <a:r>
              <a:rPr lang="fi-FI" sz="1600" b="0"/>
              <a:t>yläkerran makuuhuoneissa ikkuna raollaan ja ikkunan päällä venttiili</a:t>
            </a:r>
          </a:p>
        </p:txBody>
      </p:sp>
      <p:sp>
        <p:nvSpPr>
          <p:cNvPr id="17" name="Title 5"/>
          <p:cNvSpPr txBox="1">
            <a:spLocks/>
          </p:cNvSpPr>
          <p:nvPr/>
        </p:nvSpPr>
        <p:spPr>
          <a:xfrm>
            <a:off x="5870394" y="1706523"/>
            <a:ext cx="2805294" cy="16625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fi-FI" sz="1600"/>
              <a:t>Ilman laatu:</a:t>
            </a:r>
          </a:p>
          <a:p>
            <a:pPr marL="285750" indent="-285750">
              <a:buFont typeface="Arial" panose="020B0604020202020204" pitchFamily="34" charset="0"/>
              <a:buChar char="•"/>
            </a:pPr>
            <a:r>
              <a:rPr lang="fi-FI" sz="1600" b="0"/>
              <a:t>Ulkolämpötila -25 </a:t>
            </a:r>
            <a:r>
              <a:rPr lang="fi-FI" sz="1600" b="0" baseline="30000"/>
              <a:t>o</a:t>
            </a:r>
            <a:r>
              <a:rPr lang="fi-FI" sz="1600" b="0"/>
              <a:t>C</a:t>
            </a:r>
          </a:p>
          <a:p>
            <a:pPr marL="285750" indent="-285750">
              <a:buFont typeface="Arial" panose="020B0604020202020204" pitchFamily="34" charset="0"/>
              <a:buChar char="•"/>
            </a:pPr>
            <a:r>
              <a:rPr lang="fi-FI" sz="1600" b="0"/>
              <a:t>Molemmissa kerroksissa 2 henkilöä </a:t>
            </a:r>
          </a:p>
          <a:p>
            <a:pPr marL="285750" indent="-285750">
              <a:buFont typeface="Arial" panose="020B0604020202020204" pitchFamily="34" charset="0"/>
              <a:buChar char="•"/>
            </a:pPr>
            <a:r>
              <a:rPr lang="fi-FI" sz="1600" b="0"/>
              <a:t>Hiilidioksiditaso pysyy vain tyydyttävänä</a:t>
            </a:r>
            <a:br>
              <a:rPr lang="fi-FI" sz="1600" b="0"/>
            </a:br>
            <a:r>
              <a:rPr lang="fi-FI" sz="1600" b="0"/>
              <a:t>yläkerrassa </a:t>
            </a:r>
          </a:p>
        </p:txBody>
      </p:sp>
      <p:grpSp>
        <p:nvGrpSpPr>
          <p:cNvPr id="2" name="Ryhmä 1"/>
          <p:cNvGrpSpPr/>
          <p:nvPr/>
        </p:nvGrpSpPr>
        <p:grpSpPr>
          <a:xfrm>
            <a:off x="6546168" y="3369077"/>
            <a:ext cx="1515759" cy="2695228"/>
            <a:chOff x="6516216" y="2649244"/>
            <a:chExt cx="2038350" cy="3590925"/>
          </a:xfrm>
        </p:grpSpPr>
        <p:pic>
          <p:nvPicPr>
            <p:cNvPr id="7176" name="Picture 8"/>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516216" y="2649244"/>
              <a:ext cx="2038350"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740352" y="3149973"/>
              <a:ext cx="814214" cy="11708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highlight>
                  <a:srgbClr val="FFFF00"/>
                </a:highlight>
              </a:endParaRPr>
            </a:p>
          </p:txBody>
        </p:sp>
      </p:grpSp>
    </p:spTree>
    <p:extLst>
      <p:ext uri="{BB962C8B-B14F-4D97-AF65-F5344CB8AC3E}">
        <p14:creationId xmlns:p14="http://schemas.microsoft.com/office/powerpoint/2010/main" val="19497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BUS_4-3">
  <a:themeElements>
    <a:clrScheme name="Motiva BUS Finland">
      <a:dk1>
        <a:srgbClr val="005CA8"/>
      </a:dk1>
      <a:lt1>
        <a:sysClr val="window" lastClr="FFFFFF"/>
      </a:lt1>
      <a:dk2>
        <a:srgbClr val="000000"/>
      </a:dk2>
      <a:lt2>
        <a:srgbClr val="E0E0E0"/>
      </a:lt2>
      <a:accent1>
        <a:srgbClr val="005CA8"/>
      </a:accent1>
      <a:accent2>
        <a:srgbClr val="EB6608"/>
      </a:accent2>
      <a:accent3>
        <a:srgbClr val="009EE2"/>
      </a:accent3>
      <a:accent4>
        <a:srgbClr val="5BC4F1"/>
      </a:accent4>
      <a:accent5>
        <a:srgbClr val="FFEC00"/>
      </a:accent5>
      <a:accent6>
        <a:srgbClr val="F8CAA9"/>
      </a:accent6>
      <a:hlink>
        <a:srgbClr val="005CA8"/>
      </a:hlink>
      <a:folHlink>
        <a:srgbClr val="009E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US_4-3" id="{424A63F7-A929-468D-9ED0-15F23040014C}" vid="{55B1D400-09AC-499E-B69D-32E92CF653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D8ECC4BEAC21274F80D43AF41DC92AA2" ma:contentTypeVersion="2" ma:contentTypeDescription="Luo uusi asiakirja." ma:contentTypeScope="" ma:versionID="d78e1ef123d66e5bc10470bae271b9ae">
  <xsd:schema xmlns:xsd="http://www.w3.org/2001/XMLSchema" xmlns:xs="http://www.w3.org/2001/XMLSchema" xmlns:p="http://schemas.microsoft.com/office/2006/metadata/properties" xmlns:ns2="5fa25e2b-a083-4cd4-a4ac-5e0631cb8adb" targetNamespace="http://schemas.microsoft.com/office/2006/metadata/properties" ma:root="true" ma:fieldsID="16b4d6d71118881d18041781397cb2ba" ns2:_="">
    <xsd:import namespace="5fa25e2b-a083-4cd4-a4ac-5e0631cb8ad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a25e2b-a083-4cd4-a4ac-5e0631cb8a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7E4579-38B4-458C-BAC7-674600EFBAD3}">
  <ds:schemaRefs>
    <ds:schemaRef ds:uri="5fa25e2b-a083-4cd4-a4ac-5e0631cb8a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1AAC3EA-E29B-416C-BB74-770A1CDFFA63}">
  <ds:schemaRefs>
    <ds:schemaRef ds:uri="http://schemas.microsoft.com/office/2006/metadata/properties"/>
    <ds:schemaRef ds:uri="5fa25e2b-a083-4cd4-a4ac-5e0631cb8adb"/>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EEC55349-BAF1-442C-BBC2-681ADA602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BUS_4-3</Template>
  <TotalTime>0</TotalTime>
  <Words>2064</Words>
  <Application>Microsoft Office PowerPoint</Application>
  <PresentationFormat>On-screen Show (4:3)</PresentationFormat>
  <Paragraphs>445</Paragraphs>
  <Slides>40</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BUS_4-3</vt:lpstr>
      <vt:lpstr> Talotekniikan energiatehokas ylläpito ja korjaukset</vt:lpstr>
      <vt:lpstr>Sisältö</vt:lpstr>
      <vt:lpstr> Ilmanvaihto ja sisäilmasto</vt:lpstr>
      <vt:lpstr>Ilmanvaihto</vt:lpstr>
      <vt:lpstr>Hyvä sisäilma</vt:lpstr>
      <vt:lpstr>Ilmanvaihdon määrä</vt:lpstr>
      <vt:lpstr>Painovoimainen  ilmanvaihto</vt:lpstr>
      <vt:lpstr>Painovoimainen ilmanvaihto</vt:lpstr>
      <vt:lpstr>Esimerkki 150 m2 talon painovoimaisesta ilmanvaihdosta</vt:lpstr>
      <vt:lpstr>Koneellinen poistoilmanvaihto</vt:lpstr>
      <vt:lpstr>Koneellinen tulo- ja poistoilmanvaihto</vt:lpstr>
      <vt:lpstr>Lämmöntalteenotto (LTO)</vt:lpstr>
      <vt:lpstr> Lämmitys</vt:lpstr>
      <vt:lpstr>Lämmöntuottotapa Uusiutuvat energiamuodot ja hybridijärjestelmät yleistyvät </vt:lpstr>
      <vt:lpstr>Lämpöpumput</vt:lpstr>
      <vt:lpstr>Pumppujen ominaisuudet</vt:lpstr>
      <vt:lpstr>Lämpöpumppujen vertailu ja valinta</vt:lpstr>
      <vt:lpstr>Hybridijärjestelmät</vt:lpstr>
      <vt:lpstr>Aurinkolämmitys vuodelta 1985</vt:lpstr>
      <vt:lpstr>Lämmönjako</vt:lpstr>
      <vt:lpstr>Tarpeenmukainen sähkön käyttö </vt:lpstr>
      <vt:lpstr> Talotekniikan huolto</vt:lpstr>
      <vt:lpstr>Merkkejä huonosti toimivasta ilmanvaihdosta</vt:lpstr>
      <vt:lpstr>Ilmanvaihtokoneen huolto</vt:lpstr>
      <vt:lpstr>Venttiilien ja kanavien huolto</vt:lpstr>
      <vt:lpstr>Energian käytön seuranta</vt:lpstr>
      <vt:lpstr> Talotekniikan energiakorjaukset</vt:lpstr>
      <vt:lpstr>Talotekniikan energiakorjaukset</vt:lpstr>
      <vt:lpstr>…ja päinvastoin. Kun tehdään talotekniikan energiakorjauksia tulee tarkastella muutoksen vaikutuksia rakenteisiin ja käyttötapoihin. </vt:lpstr>
      <vt:lpstr>Talotekniikan energiatehokkuuteen vaikuttavat</vt:lpstr>
      <vt:lpstr>Lämmitystapavalinnoilla voidaan parantaa energiatehokkuutta  </vt:lpstr>
      <vt:lpstr>Lämmönjakojärjestelmän energia-tehokkuuden parantaminen  </vt:lpstr>
      <vt:lpstr>Lämmönjakotavan vaikutus  energian käyttöön</vt:lpstr>
      <vt:lpstr>Lämmitysjärjestelmien kustannusten laskenta</vt:lpstr>
      <vt:lpstr>Tehtäviä  </vt:lpstr>
      <vt:lpstr>Esimerkki: Vuonna 1990 rakennettu 100 m2 talo Tampereella (1985-2003 määräysten taso) </vt:lpstr>
      <vt:lpstr>Energiakorjausten säästökeinojen valinnassa on muistettava</vt:lpstr>
      <vt:lpstr>Kokonaisuuden hallinta?</vt:lpstr>
      <vt:lpstr>Muista</vt:lpstr>
      <vt:lpstr>Oppimateriaaliin on sisällytetty energiatehokkaaseen rakentamiseen tarvittavia hyviä käytäntöjä ja periaatteita. Kirjoittajat eivät vastaa niiden sopivuudesta yksittäisiin rakennuskohteisiin sellaisinaan.  Yksittäisten rakennuskohteiden toteutus tulee tehdä kyseisten kohteiden toteutussuunnitelmien mukaisesti.  Alkuperäinen aineisto on tuotettu EU:n Horizon2020-ohjelman  BUILD UP Skills-hankkeessa (Motiva Oy, TTS, TUT, 2016). Työryhmä: Olli Teriö, Jukka Lahdensivu, Juhani Heljo, Jaakko Sorri, Ulrika Uotila, Aki Peltola, Jari Hämäläinen &amp; Heidi Sumkin. Aineisto täydennetty 2019 (Olli Teriö). www.motiva.fi/buildupskills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Talotekniikan järjestelmien energiatehokkuus Ilmanvaihto, sisäilma &amp; lämmitys  talotekniikan asennukset, virittäminen ja käyttöönotto</dc:title>
  <dc:creator>Kirsi-Maaria Forssell</dc:creator>
  <cp:lastModifiedBy>Kirsi-Maaria Forssell</cp:lastModifiedBy>
  <cp:revision>8</cp:revision>
  <dcterms:created xsi:type="dcterms:W3CDTF">2019-06-14T11:07:43Z</dcterms:created>
  <dcterms:modified xsi:type="dcterms:W3CDTF">2020-03-08T16:04:57Z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0x010100D8ECC4BEAC21274F80D43AF41DC92AA2</vt:lpwstr>
  </property>
</Properties>
</file>