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6"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867" userDrawn="1">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1132" y="48"/>
      </p:cViewPr>
      <p:guideLst>
        <p:guide orient="horz" pos="2160"/>
        <p:guide orient="horz" pos="300"/>
        <p:guide orient="horz" pos="3657"/>
        <p:guide orient="horz" pos="4110"/>
        <p:guide orient="horz" pos="867"/>
        <p:guide orient="horz" pos="4020"/>
        <p:guide orient="horz" pos="1434"/>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5BA6EF0E-BA46-46FA-9C44-C14307E11D53}" type="datetimeFigureOut">
              <a:rPr lang="fi-FI" smtClean="0"/>
              <a:t>9.3.2020</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644380CB-459F-41BE-8356-02A892F948A6}" type="slidenum">
              <a:rPr lang="fi-FI" smtClean="0"/>
              <a:t>‹#›</a:t>
            </a:fld>
            <a:endParaRPr lang="fi-FI"/>
          </a:p>
        </p:txBody>
      </p:sp>
    </p:spTree>
    <p:extLst>
      <p:ext uri="{BB962C8B-B14F-4D97-AF65-F5344CB8AC3E}">
        <p14:creationId xmlns:p14="http://schemas.microsoft.com/office/powerpoint/2010/main" val="250679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a:t>
            </a:fld>
            <a:endParaRPr lang="ru-RU"/>
          </a:p>
        </p:txBody>
      </p:sp>
    </p:spTree>
    <p:extLst>
      <p:ext uri="{BB962C8B-B14F-4D97-AF65-F5344CB8AC3E}">
        <p14:creationId xmlns:p14="http://schemas.microsoft.com/office/powerpoint/2010/main" val="73927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17</a:t>
            </a:fld>
            <a:endParaRPr lang="ru-RU"/>
          </a:p>
        </p:txBody>
      </p:sp>
    </p:spTree>
    <p:extLst>
      <p:ext uri="{BB962C8B-B14F-4D97-AF65-F5344CB8AC3E}">
        <p14:creationId xmlns:p14="http://schemas.microsoft.com/office/powerpoint/2010/main" val="643311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rPr>
              <a:t>Ei voi voi sanoa, että lisäeriste olisi syy homeen synnylle. Olen keskustellut asiasta myös yhden pätevän asiantuntijan kanssa. Ensisijainen syy on höyrynsulun puuttuminen. Kuitenkin, jos lisäeristettä ei olisi asennettu, niin ehkä homettakaan ei olisi syntynyt, Rakenne olisi tuulettunut ja kuivunut paremmin. Opiksi voisi ottaa myös sen, että ennen lisäeristystä pitäisi selvittää rakenne ja aiemmin tehdyt rakennus- ja korjausvirheet perusteellisesti.</a:t>
            </a:r>
          </a:p>
          <a:p>
            <a:endParaRPr lang="ru-RU"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21</a:t>
            </a:fld>
            <a:endParaRPr lang="ru-RU"/>
          </a:p>
        </p:txBody>
      </p:sp>
    </p:spTree>
    <p:extLst>
      <p:ext uri="{BB962C8B-B14F-4D97-AF65-F5344CB8AC3E}">
        <p14:creationId xmlns:p14="http://schemas.microsoft.com/office/powerpoint/2010/main" val="102795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Kosteusvauriolla</a:t>
            </a:r>
            <a:r>
              <a:rPr dirty="0"/>
              <a:t> tarkoitetaan ilmiötä, jossa normaalisti kuiva rakennusmateriaali kostuu vähintään päivien pituisena aikajaksona. Useimmissa rakennuksissa tapahtuu pitkän elinkaaren aikana jonkinasteisia kosteusvaurioita.</a:t>
            </a:r>
          </a:p>
          <a:p>
            <a:r>
              <a:rPr lang="fi-FI" b="1" dirty="0"/>
              <a:t>Mikrobivaurio</a:t>
            </a:r>
            <a:r>
              <a:rPr dirty="0"/>
              <a:t> voi syntyä rakennusmateriaalin kostuessa, erityisesti toistuvan tai pitkän kosteusaltistuksen seurauksena. Tällöin missä tahansa materiaalissa voi kasvaa mikrobeja eli homeita, hiivoja ja bakteereja.</a:t>
            </a:r>
          </a:p>
          <a:p>
            <a:r>
              <a:rPr dirty="0"/>
              <a:t>Mikrobivauriolle suotuisat olosuhteet ovat yli +5 asteen lämpötila ja yli 80 % ilman suhteellinen kosteus </a:t>
            </a:r>
          </a:p>
          <a:p>
            <a:endParaRPr lang="ru-RU" dirty="0"/>
          </a:p>
        </p:txBody>
      </p:sp>
      <p:sp>
        <p:nvSpPr>
          <p:cNvPr id="4" name="Dian numeron paikkamerkki 3"/>
          <p:cNvSpPr>
            <a:spLocks noGrp="1"/>
          </p:cNvSpPr>
          <p:nvPr>
            <p:ph type="sldNum" sz="quarter" idx="10"/>
          </p:nvPr>
        </p:nvSpPr>
        <p:spPr/>
        <p:txBody>
          <a:bodyPr/>
          <a:lstStyle/>
          <a:p>
            <a:fld id="{229C0582-FC76-4E7B-9839-EAE9748E8D59}" type="slidenum">
              <a:rPr lang="fi-FI" smtClean="0"/>
              <a:pPr/>
              <a:t>4</a:t>
            </a:fld>
            <a:endParaRPr lang="ru-RU"/>
          </a:p>
        </p:txBody>
      </p:sp>
    </p:spTree>
    <p:extLst>
      <p:ext uri="{BB962C8B-B14F-4D97-AF65-F5344CB8AC3E}">
        <p14:creationId xmlns:p14="http://schemas.microsoft.com/office/powerpoint/2010/main" val="241623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dirty="0"/>
              <a:t>Suurin osa ihmisistä sietää hyvin yleisimpiä homeita. Panikointiin ei ole syytä mikrobivaurioita kohdattaessa. </a:t>
            </a:r>
            <a:br/>
            <a:r>
              <a:rPr dirty="0"/>
              <a:t>Ensiapuna rakenteiden saumakohtien tiivistäminen saattaa ehkäistä terveyshaitat.</a:t>
            </a:r>
            <a:endParaRPr lang="ru-RU" dirty="0"/>
          </a:p>
        </p:txBody>
      </p:sp>
      <p:sp>
        <p:nvSpPr>
          <p:cNvPr id="4" name="Dian numeron paikkamerkki 3"/>
          <p:cNvSpPr>
            <a:spLocks noGrp="1"/>
          </p:cNvSpPr>
          <p:nvPr>
            <p:ph type="sldNum" sz="quarter" idx="10"/>
          </p:nvPr>
        </p:nvSpPr>
        <p:spPr/>
        <p:txBody>
          <a:bodyPr/>
          <a:lstStyle/>
          <a:p>
            <a:fld id="{229C0582-FC76-4E7B-9839-EAE9748E8D59}" type="slidenum">
              <a:rPr lang="fi-FI" smtClean="0"/>
              <a:pPr/>
              <a:t>5</a:t>
            </a:fld>
            <a:endParaRPr lang="ru-RU"/>
          </a:p>
        </p:txBody>
      </p:sp>
    </p:spTree>
    <p:extLst>
      <p:ext uri="{BB962C8B-B14F-4D97-AF65-F5344CB8AC3E}">
        <p14:creationId xmlns:p14="http://schemas.microsoft.com/office/powerpoint/2010/main" val="114983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dirty="0"/>
              <a:t>Suurin osa ihmisistä sietää hyvin yleisimpiä homeita. Panikointiin ei ole syytä mikrobivaurioita kohdattaessa. </a:t>
            </a:r>
            <a:br/>
            <a:r>
              <a:rPr dirty="0"/>
              <a:t>Ensiapuna rakenteiden saumakohtien tiivistäminen saattaa ehkäistä terveyshaitat.</a:t>
            </a:r>
            <a:endParaRPr lang="ru-RU" dirty="0"/>
          </a:p>
        </p:txBody>
      </p:sp>
      <p:sp>
        <p:nvSpPr>
          <p:cNvPr id="4" name="Dian numeron paikkamerkki 3"/>
          <p:cNvSpPr>
            <a:spLocks noGrp="1"/>
          </p:cNvSpPr>
          <p:nvPr>
            <p:ph type="sldNum" sz="quarter" idx="10"/>
          </p:nvPr>
        </p:nvSpPr>
        <p:spPr/>
        <p:txBody>
          <a:bodyPr/>
          <a:lstStyle/>
          <a:p>
            <a:fld id="{229C0582-FC76-4E7B-9839-EAE9748E8D59}" type="slidenum">
              <a:rPr lang="fi-FI" smtClean="0"/>
              <a:pPr/>
              <a:t>6</a:t>
            </a:fld>
            <a:endParaRPr lang="ru-RU"/>
          </a:p>
        </p:txBody>
      </p:sp>
    </p:spTree>
    <p:extLst>
      <p:ext uri="{BB962C8B-B14F-4D97-AF65-F5344CB8AC3E}">
        <p14:creationId xmlns:p14="http://schemas.microsoft.com/office/powerpoint/2010/main" val="45415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47776">
              <a:defRPr/>
            </a:pPr>
            <a:r>
              <a:rPr dirty="0"/>
              <a:t>Jäljelle jäävät rakenteet puhdistetaan hiekka-, rae- tai hiilihappojääpuhalluksella.</a:t>
            </a:r>
          </a:p>
          <a:p>
            <a:pPr defTabSz="947776">
              <a:defRPr/>
            </a:pPr>
            <a:r>
              <a:rPr dirty="0"/>
              <a:t>Tutkimusten mukaan torjunta-aineet purevat heikosti homesieniin ja bakteereihinkin usein lyhytaikaisesti. </a:t>
            </a:r>
          </a:p>
          <a:p>
            <a:pPr defTabSz="947776">
              <a:defRPr/>
            </a:pPr>
            <a:r>
              <a:rPr dirty="0"/>
              <a:t>Kemikaalit saattavat aiheuttaa sen, että homeet tuottavat lisää myrkkyjä</a:t>
            </a:r>
          </a:p>
          <a:p>
            <a:endParaRPr lang="ru-RU" dirty="0"/>
          </a:p>
        </p:txBody>
      </p:sp>
      <p:sp>
        <p:nvSpPr>
          <p:cNvPr id="4" name="Dian numeron paikkamerkki 3"/>
          <p:cNvSpPr>
            <a:spLocks noGrp="1"/>
          </p:cNvSpPr>
          <p:nvPr>
            <p:ph type="sldNum" sz="quarter" idx="10"/>
          </p:nvPr>
        </p:nvSpPr>
        <p:spPr/>
        <p:txBody>
          <a:bodyPr/>
          <a:lstStyle/>
          <a:p>
            <a:fld id="{229C0582-FC76-4E7B-9839-EAE9748E8D59}" type="slidenum">
              <a:rPr lang="fi-FI" smtClean="0"/>
              <a:pPr/>
              <a:t>7</a:t>
            </a:fld>
            <a:endParaRPr lang="ru-RU"/>
          </a:p>
        </p:txBody>
      </p:sp>
    </p:spTree>
    <p:extLst>
      <p:ext uri="{BB962C8B-B14F-4D97-AF65-F5344CB8AC3E}">
        <p14:creationId xmlns:p14="http://schemas.microsoft.com/office/powerpoint/2010/main" val="167253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Lisäeristys ei saa tukkia räystään tuuletusreittejä.</a:t>
            </a:r>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ru-RU"/>
          </a:p>
        </p:txBody>
      </p:sp>
    </p:spTree>
    <p:extLst>
      <p:ext uri="{BB962C8B-B14F-4D97-AF65-F5344CB8AC3E}">
        <p14:creationId xmlns:p14="http://schemas.microsoft.com/office/powerpoint/2010/main" val="267303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dirty="0"/>
              <a:t>Kuvassa seinärakenne, joka on lisälämmöneristetty ulkopuolisella mineraalivillalla noin vuona 2000. Alkupeäisenänä eristyksenä on ollut 10 cm lasivillaa. Höyrynsulun puutteiden vuoksi vinolaudoituksen alla ollut tervapahvi on laaja-alaisesti homehtunut. Lisää kuvia kohteesta esityksen loppupuolella.</a:t>
            </a:r>
          </a:p>
          <a:p>
            <a:endParaRPr lang="ru-RU" baseline="0"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10</a:t>
            </a:fld>
            <a:endParaRPr lang="ru-RU"/>
          </a:p>
        </p:txBody>
      </p:sp>
    </p:spTree>
    <p:extLst>
      <p:ext uri="{BB962C8B-B14F-4D97-AF65-F5344CB8AC3E}">
        <p14:creationId xmlns:p14="http://schemas.microsoft.com/office/powerpoint/2010/main" val="312489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12</a:t>
            </a:fld>
            <a:endParaRPr lang="ru-RU"/>
          </a:p>
        </p:txBody>
      </p:sp>
    </p:spTree>
    <p:extLst>
      <p:ext uri="{BB962C8B-B14F-4D97-AF65-F5344CB8AC3E}">
        <p14:creationId xmlns:p14="http://schemas.microsoft.com/office/powerpoint/2010/main" val="182604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dirty="0"/>
              <a:t>Kellarin seinän sisäpintaan ei saa koolata puutavaraa. Muovipohjaiset lämmöneristeet kiinnitetään vanhan seinän pintaa laastilla.</a:t>
            </a:r>
            <a:endParaRPr lang="ru-RU"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14</a:t>
            </a:fld>
            <a:endParaRPr lang="ru-RU"/>
          </a:p>
        </p:txBody>
      </p:sp>
    </p:spTree>
    <p:extLst>
      <p:ext uri="{BB962C8B-B14F-4D97-AF65-F5344CB8AC3E}">
        <p14:creationId xmlns:p14="http://schemas.microsoft.com/office/powerpoint/2010/main" val="197056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Slide Number Placeholder 5"/>
          <p:cNvSpPr>
            <a:spLocks noGrp="1"/>
          </p:cNvSpPr>
          <p:nvPr>
            <p:ph type="sldNum" sz="quarter" idx="12"/>
          </p:nvPr>
        </p:nvSpPr>
        <p:spPr/>
        <p:txBody>
          <a:bodyPr/>
          <a:lstStyle/>
          <a:p>
            <a:fld id="{A96CFB9F-77FE-468F-BFF6-C033ED594F52}" type="slidenum">
              <a:rPr lang="fi-FI" smtClean="0"/>
              <a:pPr/>
              <a:t>‹#›</a:t>
            </a:fld>
            <a:endParaRPr lang="fi-FI"/>
          </a:p>
        </p:txBody>
      </p:sp>
      <p:sp>
        <p:nvSpPr>
          <p:cNvPr id="7" name="Title Placeholder 1"/>
          <p:cNvSpPr>
            <a:spLocks noGrp="1"/>
          </p:cNvSpPr>
          <p:nvPr>
            <p:ph type="title"/>
          </p:nvPr>
        </p:nvSpPr>
        <p:spPr>
          <a:xfrm>
            <a:off x="628650" y="811543"/>
            <a:ext cx="7886700" cy="879146"/>
          </a:xfrm>
          <a:prstGeom prst="rect">
            <a:avLst/>
          </a:prstGeom>
        </p:spPr>
        <p:txBody>
          <a:bodyPr vert="horz" lIns="91440" tIns="45720" rIns="91440" bIns="45720" rtlCol="0" anchor="ctr">
            <a:normAutofit/>
          </a:bodyPr>
          <a:lstStyle>
            <a:lvl1pPr>
              <a:defRPr sz="3600"/>
            </a:lvl1pPr>
          </a:lstStyle>
          <a:p>
            <a:r>
              <a:rPr lang="fi-FI" dirty="0"/>
              <a:t>Muokkaa </a:t>
            </a:r>
            <a:r>
              <a:rPr lang="fi-FI" dirty="0" err="1"/>
              <a:t>perustyyl</a:t>
            </a:r>
            <a:r>
              <a:rPr lang="fi-FI" dirty="0"/>
              <a:t>. </a:t>
            </a:r>
            <a:r>
              <a:rPr lang="fi-FI" dirty="0" err="1"/>
              <a:t>napsautt</a:t>
            </a:r>
            <a:r>
              <a:rPr lang="fi-FI" dirty="0"/>
              <a:t>.</a:t>
            </a:r>
            <a:endParaRPr lang="en-US" dirty="0"/>
          </a:p>
        </p:txBody>
      </p:sp>
      <p:pic>
        <p:nvPicPr>
          <p:cNvPr id="8"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1560" y="6309320"/>
            <a:ext cx="2667000" cy="388620"/>
          </a:xfrm>
          <a:prstGeom prst="rect">
            <a:avLst/>
          </a:prstGeom>
        </p:spPr>
      </p:pic>
    </p:spTree>
    <p:extLst>
      <p:ext uri="{BB962C8B-B14F-4D97-AF65-F5344CB8AC3E}">
        <p14:creationId xmlns:p14="http://schemas.microsoft.com/office/powerpoint/2010/main" val="35053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0176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424063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2952213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318891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9859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909414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40063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450210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819598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36155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62979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84534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86425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39316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17541134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korjaustieto.fi/" TargetMode="External"/><Relationship Id="rId7" Type="http://schemas.openxmlformats.org/officeDocument/2006/relationships/hyperlink" Target="http://www.hengitysliitto.fi/" TargetMode="External"/><Relationship Id="rId2" Type="http://schemas.openxmlformats.org/officeDocument/2006/relationships/hyperlink" Target="http://www.hometalkoot.fi/" TargetMode="External"/><Relationship Id="rId1" Type="http://schemas.openxmlformats.org/officeDocument/2006/relationships/slideLayout" Target="../slideLayouts/slideLayout3.xml"/><Relationship Id="rId6" Type="http://schemas.openxmlformats.org/officeDocument/2006/relationships/hyperlink" Target="http://www.asumisterveysliitto.fi/" TargetMode="External"/><Relationship Id="rId5" Type="http://schemas.openxmlformats.org/officeDocument/2006/relationships/hyperlink" Target="http://www.allergia.fi/" TargetMode="External"/><Relationship Id="rId10" Type="http://schemas.openxmlformats.org/officeDocument/2006/relationships/image" Target="../media/image37.jpeg"/><Relationship Id="rId4" Type="http://schemas.openxmlformats.org/officeDocument/2006/relationships/hyperlink" Target="http://www.sisailmayhdistys.fi/" TargetMode="External"/><Relationship Id="rId9"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B953-8452-40AD-AAC4-6C0E66033F0E}"/>
              </a:ext>
            </a:extLst>
          </p:cNvPr>
          <p:cNvSpPr>
            <a:spLocks noGrp="1"/>
          </p:cNvSpPr>
          <p:nvPr>
            <p:ph type="ctrTitle"/>
          </p:nvPr>
        </p:nvSpPr>
        <p:spPr/>
        <p:txBody>
          <a:bodyPr>
            <a:normAutofit fontScale="90000"/>
          </a:bodyPr>
          <a:lstStyle/>
          <a:p>
            <a:br>
              <a:rPr lang="fi-FI" sz="3300" dirty="0"/>
            </a:br>
            <a:r>
              <a:rPr lang="ru-RU" sz="3300" dirty="0"/>
              <a:t>Ремонт конструкций </a:t>
            </a:r>
            <a:br>
              <a:rPr lang="fi-FI" sz="3300" dirty="0"/>
            </a:br>
            <a:r>
              <a:rPr lang="ru-RU" sz="3300" dirty="0"/>
              <a:t>с целью улучшения энергетики</a:t>
            </a:r>
            <a:br>
              <a:rPr lang="ru-RU" dirty="0"/>
            </a:br>
            <a:r>
              <a:rPr lang="ru-RU" sz="2200" b="0" dirty="0"/>
              <a:t>Повреждения от воздействия влаги и биологические повреждения</a:t>
            </a:r>
            <a:br>
              <a:rPr lang="ru-RU" sz="2200" dirty="0"/>
            </a:br>
            <a:r>
              <a:rPr lang="ru-RU" sz="2200" b="0" dirty="0"/>
              <a:t>Дополнительная теплоизоляция</a:t>
            </a:r>
            <a:br>
              <a:rPr lang="ru-RU" sz="2200" dirty="0"/>
            </a:br>
            <a:r>
              <a:rPr lang="ru-RU" sz="2200" b="0" dirty="0"/>
              <a:t>Ремонт конструкций</a:t>
            </a:r>
            <a:endParaRPr lang="fi-FI" sz="2200" dirty="0"/>
          </a:p>
        </p:txBody>
      </p:sp>
    </p:spTree>
    <p:extLst>
      <p:ext uri="{BB962C8B-B14F-4D97-AF65-F5344CB8AC3E}">
        <p14:creationId xmlns:p14="http://schemas.microsoft.com/office/powerpoint/2010/main" val="430175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Дополнительная теплоизоляция наружных стен</a:t>
            </a:r>
            <a:endParaRPr lang="ru-RU" dirty="0"/>
          </a:p>
        </p:txBody>
      </p:sp>
      <p:sp>
        <p:nvSpPr>
          <p:cNvPr id="3" name="Content Placeholder 2"/>
          <p:cNvSpPr>
            <a:spLocks noGrp="1"/>
          </p:cNvSpPr>
          <p:nvPr>
            <p:ph idx="1"/>
          </p:nvPr>
        </p:nvSpPr>
        <p:spPr>
          <a:xfrm>
            <a:off x="457200" y="1773239"/>
            <a:ext cx="5495544" cy="4751386"/>
          </a:xfrm>
        </p:spPr>
        <p:txBody>
          <a:bodyPr>
            <a:normAutofit fontScale="92500" lnSpcReduction="20000"/>
          </a:bodyPr>
          <a:lstStyle/>
          <a:p>
            <a:r>
              <a:rPr lang="ru-RU" sz="2600" dirty="0">
                <a:solidFill>
                  <a:schemeClr val="accent1"/>
                </a:solidFill>
              </a:rPr>
              <a:t>В ходе монтажа дополнительной теплоизоляции необходимо убедиться в хорошем состоянии влагоизоляции внутри помещения.</a:t>
            </a:r>
          </a:p>
          <a:p>
            <a:r>
              <a:rPr lang="ru-RU" sz="2600" dirty="0">
                <a:solidFill>
                  <a:schemeClr val="accent1"/>
                </a:solidFill>
              </a:rPr>
              <a:t>Следует обратить особое внимание на герметичность стыков, вентилируемость конструкций с внешней стороны и непропускание дождевой воды.</a:t>
            </a:r>
          </a:p>
          <a:p>
            <a:r>
              <a:rPr lang="ru-RU" sz="2600" dirty="0">
                <a:solidFill>
                  <a:schemeClr val="accent1"/>
                </a:solidFill>
              </a:rPr>
              <a:t>Если старая наружная оболочка стены сильно повреждена или теплоизоляция находится в плохом состоянии, то добавляют теплоизоляцию и устанавливают новую наружную оболочку.</a:t>
            </a:r>
          </a:p>
          <a:p>
            <a:endParaRPr lang="ru-RU" dirty="0">
              <a:solidFill>
                <a:schemeClr val="accent1"/>
              </a:solidFill>
            </a:endParaRPr>
          </a:p>
          <a:p>
            <a:endParaRPr lang="ru-RU" dirty="0"/>
          </a:p>
        </p:txBody>
      </p:sp>
      <p:pic>
        <p:nvPicPr>
          <p:cNvPr id="4" name="Picture 6" descr="S:\91204_BEEP\Valokuvat\Rantatie 140626\P618003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91312" y="1195422"/>
            <a:ext cx="2684376" cy="4610067"/>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04F226CB-644B-4E4E-89E8-8076DDE0B49A}"/>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5E0E4221-2247-465C-A633-708BC17A8F4D}"/>
              </a:ext>
            </a:extLst>
          </p:cNvPr>
          <p:cNvSpPr>
            <a:spLocks noGrp="1"/>
          </p:cNvSpPr>
          <p:nvPr>
            <p:ph type="sldNum" sz="quarter" idx="4"/>
          </p:nvPr>
        </p:nvSpPr>
        <p:spPr/>
        <p:txBody>
          <a:bodyPr/>
          <a:lstStyle/>
          <a:p>
            <a:fld id="{0168ACF4-E7A5-495E-8C31-8E9E3D5B0BFC}" type="slidenum">
              <a:rPr lang="fi-FI" smtClean="0"/>
              <a:pPr/>
              <a:t>10</a:t>
            </a:fld>
            <a:endParaRPr lang="fi-FI" dirty="0"/>
          </a:p>
        </p:txBody>
      </p:sp>
    </p:spTree>
    <p:extLst>
      <p:ext uri="{BB962C8B-B14F-4D97-AF65-F5344CB8AC3E}">
        <p14:creationId xmlns:p14="http://schemas.microsoft.com/office/powerpoint/2010/main" val="2577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112" y="476250"/>
            <a:ext cx="2080319" cy="220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fi-FI" sz="3200" dirty="0"/>
              <a:t>Изолирующая </a:t>
            </a:r>
            <a:r>
              <a:rPr lang="fi-FI" sz="3200" dirty="0" err="1"/>
              <a:t>штукатурка</a:t>
            </a:r>
            <a:r>
              <a:rPr lang="fi-FI" sz="3200" dirty="0"/>
              <a:t> </a:t>
            </a:r>
            <a:br>
              <a:rPr lang="fi-FI" sz="3200" dirty="0"/>
            </a:br>
            <a:r>
              <a:rPr lang="fi-FI" sz="3200" dirty="0" err="1"/>
              <a:t>поверх</a:t>
            </a:r>
            <a:r>
              <a:rPr lang="fi-FI" sz="3200" dirty="0"/>
              <a:t> старого фасада</a:t>
            </a:r>
            <a:endParaRPr lang="ru-RU" sz="3200" dirty="0"/>
          </a:p>
        </p:txBody>
      </p:sp>
      <p:sp>
        <p:nvSpPr>
          <p:cNvPr id="3" name="Content Placeholder 2"/>
          <p:cNvSpPr>
            <a:spLocks noGrp="1"/>
          </p:cNvSpPr>
          <p:nvPr>
            <p:ph idx="1"/>
          </p:nvPr>
        </p:nvSpPr>
        <p:spPr>
          <a:xfrm>
            <a:off x="457200" y="1773238"/>
            <a:ext cx="6318504" cy="4608511"/>
          </a:xfrm>
        </p:spPr>
        <p:txBody>
          <a:bodyPr>
            <a:normAutofit fontScale="47500" lnSpcReduction="20000"/>
          </a:bodyPr>
          <a:lstStyle/>
          <a:p>
            <a:r>
              <a:rPr lang="ru-RU" sz="3200" dirty="0"/>
              <a:t>Поверх бетонной наружной оболочки укладывают теплоизоляцию, которая служит основой для штукатурки.</a:t>
            </a:r>
          </a:p>
          <a:p>
            <a:r>
              <a:rPr lang="ru-RU" sz="3200" dirty="0"/>
              <a:t>Перед монтажом теплоизоляции шпаклюют неровности на поверхности фасада.</a:t>
            </a:r>
          </a:p>
          <a:p>
            <a:r>
              <a:rPr lang="ru-RU" sz="3200" dirty="0"/>
              <a:t>При выполнении отливов используют ограничители.</a:t>
            </a:r>
          </a:p>
          <a:p>
            <a:r>
              <a:rPr lang="ru-RU" sz="3200" dirty="0"/>
              <a:t>Теплоизоляцию покрывают толстой или тонкой штукатуркой:</a:t>
            </a:r>
          </a:p>
          <a:p>
            <a:pPr lvl="1"/>
            <a:r>
              <a:rPr lang="ru-RU" sz="2900" dirty="0"/>
              <a:t>При выполнении толстой штукатурки необходимо применять деформационные швы для предотвращения возникновения трещин,  а также механический крепеж для закрепления штукатурки.</a:t>
            </a:r>
          </a:p>
          <a:p>
            <a:pPr lvl="1"/>
            <a:r>
              <a:rPr lang="ru-RU" sz="2900" dirty="0"/>
              <a:t>При применении тонкой штукатурки деформационные швы выполняют с помощью металлического профиля, как правило, только по деформационным швам каркаса.</a:t>
            </a:r>
          </a:p>
          <a:p>
            <a:pPr lvl="1"/>
            <a:r>
              <a:rPr lang="ru-RU" sz="2900" dirty="0"/>
              <a:t>Швы герметизируют расширяющейся шовной лентой или эластичным герметиком.</a:t>
            </a:r>
          </a:p>
          <a:p>
            <a:r>
              <a:rPr lang="ru-RU" sz="3200" dirty="0"/>
              <a:t>Влагу из слоя дополнительной теплоизоляции выводят через наружную поверхность.</a:t>
            </a:r>
          </a:p>
          <a:p>
            <a:r>
              <a:rPr lang="ru-RU" sz="3200" dirty="0"/>
              <a:t>Штукатурка и теплоизоляция должны быть паропроницаемыми        в достаточной степени.</a:t>
            </a:r>
          </a:p>
          <a:p>
            <a:r>
              <a:rPr lang="ru-RU" sz="3200" dirty="0"/>
              <a:t>Швы и стыки должны выдерживать подвижки конструкций под воздействием тепла и влаги.</a:t>
            </a:r>
          </a:p>
        </p:txBody>
      </p:sp>
      <p:sp>
        <p:nvSpPr>
          <p:cNvPr id="4" name="Date Placeholder 3">
            <a:extLst>
              <a:ext uri="{FF2B5EF4-FFF2-40B4-BE49-F238E27FC236}">
                <a16:creationId xmlns:a16="http://schemas.microsoft.com/office/drawing/2014/main" id="{4EF2C07C-9FD3-4729-BC7C-51E156792BF5}"/>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AB6C4FA5-C830-49B9-BE39-1125C72022D4}"/>
              </a:ext>
            </a:extLst>
          </p:cNvPr>
          <p:cNvSpPr>
            <a:spLocks noGrp="1"/>
          </p:cNvSpPr>
          <p:nvPr>
            <p:ph type="sldNum" sz="quarter" idx="4"/>
          </p:nvPr>
        </p:nvSpPr>
        <p:spPr/>
        <p:txBody>
          <a:bodyPr/>
          <a:lstStyle/>
          <a:p>
            <a:fld id="{0168ACF4-E7A5-495E-8C31-8E9E3D5B0BFC}" type="slidenum">
              <a:rPr lang="fi-FI" smtClean="0"/>
              <a:pPr/>
              <a:t>11</a:t>
            </a:fld>
            <a:endParaRPr lang="fi-FI" dirty="0"/>
          </a:p>
        </p:txBody>
      </p:sp>
    </p:spTree>
    <p:extLst>
      <p:ext uri="{BB962C8B-B14F-4D97-AF65-F5344CB8AC3E}">
        <p14:creationId xmlns:p14="http://schemas.microsoft.com/office/powerpoint/2010/main" val="36638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dirty="0"/>
              <a:t>Дополнительная изоляция бетонного фасада и ремонт с помощью обшивки плитами</a:t>
            </a:r>
            <a:endParaRPr lang="ru-RU" sz="2800" dirty="0"/>
          </a:p>
        </p:txBody>
      </p:sp>
      <p:sp>
        <p:nvSpPr>
          <p:cNvPr id="3" name="Content Placeholder 2"/>
          <p:cNvSpPr>
            <a:spLocks noGrp="1"/>
          </p:cNvSpPr>
          <p:nvPr>
            <p:ph idx="1"/>
          </p:nvPr>
        </p:nvSpPr>
        <p:spPr/>
        <p:txBody>
          <a:bodyPr>
            <a:noAutofit/>
          </a:bodyPr>
          <a:lstStyle/>
          <a:p>
            <a:pPr>
              <a:lnSpc>
                <a:spcPct val="80000"/>
              </a:lnSpc>
            </a:pPr>
            <a:r>
              <a:rPr lang="fi-FI" sz="1600" dirty="0"/>
              <a:t>На старую наружную оболочку укладывают дополнительную теплоизоляцию,  а поверх нее монтируют фасадные плиты или кассеты.</a:t>
            </a:r>
          </a:p>
          <a:p>
            <a:pPr>
              <a:lnSpc>
                <a:spcPct val="80000"/>
              </a:lnSpc>
            </a:pPr>
            <a:r>
              <a:rPr lang="fi-FI" sz="1600" dirty="0"/>
              <a:t>Между дополнительной теплоизоляцией и старой конструкцией не должно быть воздушного зазора - это снижает теплоизоляцию. </a:t>
            </a:r>
          </a:p>
          <a:p>
            <a:pPr>
              <a:lnSpc>
                <a:spcPct val="80000"/>
              </a:lnSpc>
            </a:pPr>
            <a:r>
              <a:rPr lang="fi-FI" sz="1600" dirty="0"/>
              <a:t>При необходимости, старую поверхность шпаклюют или выравнивают с помощью изоляции.</a:t>
            </a:r>
          </a:p>
          <a:p>
            <a:pPr>
              <a:lnSpc>
                <a:spcPct val="80000"/>
              </a:lnSpc>
            </a:pPr>
            <a:r>
              <a:rPr lang="fi-FI" sz="1600" dirty="0"/>
              <a:t>Следует препятствовать изгибанию теплоизоляции.</a:t>
            </a:r>
          </a:p>
          <a:p>
            <a:pPr>
              <a:lnSpc>
                <a:spcPct val="80000"/>
              </a:lnSpc>
            </a:pPr>
            <a:r>
              <a:rPr lang="fi-FI" sz="1600" dirty="0"/>
              <a:t>Между дополнительной теплоизоляцией и обшивкой плитами оставляют вентиляционный зазор для удаления оставшейся в конструкции влаги. </a:t>
            </a:r>
          </a:p>
          <a:p>
            <a:pPr>
              <a:lnSpc>
                <a:spcPct val="80000"/>
              </a:lnSpc>
            </a:pPr>
            <a:r>
              <a:rPr lang="fi-FI" sz="1600" dirty="0"/>
              <a:t>Вентиляционный зазор должен быть равномерным, и при выполнении горизонтальной обрешетки необходимо обеспечить вертикальное проветривание.</a:t>
            </a:r>
          </a:p>
          <a:p>
            <a:pPr>
              <a:lnSpc>
                <a:spcPct val="80000"/>
              </a:lnSpc>
            </a:pPr>
            <a:r>
              <a:rPr lang="fi-FI" sz="1600" dirty="0"/>
              <a:t>Обшивку прикрепляют к оцинкованному стальному каркасу с помощью крепежа из нержавеющей стали.</a:t>
            </a:r>
            <a:endParaRPr lang="ru-RU" sz="1600" dirty="0"/>
          </a:p>
          <a:p>
            <a:pPr>
              <a:lnSpc>
                <a:spcPct val="80000"/>
              </a:lnSpc>
            </a:pPr>
            <a:r>
              <a:rPr lang="fi-FI" sz="1600" dirty="0"/>
              <a:t>Подвижки новой и старой конструкции под воздействием влаги и тепла различны.</a:t>
            </a:r>
          </a:p>
          <a:p>
            <a:pPr>
              <a:lnSpc>
                <a:spcPct val="80000"/>
              </a:lnSpc>
            </a:pPr>
            <a:r>
              <a:rPr lang="fi-FI" sz="1600" dirty="0"/>
              <a:t>При выполнении крепежа и герметизации швов следует учитывать допуск на подвижки конструкций. </a:t>
            </a:r>
            <a:br>
              <a:rPr sz="1600" dirty="0"/>
            </a:br>
            <a:r>
              <a:rPr lang="fi-FI" sz="1600" dirty="0"/>
              <a:t>Эти работы выполняют в соответствии со строительными чертежами и инструкциями изготовителя.</a:t>
            </a:r>
          </a:p>
        </p:txBody>
      </p:sp>
      <p:sp>
        <p:nvSpPr>
          <p:cNvPr id="4" name="Date Placeholder 3">
            <a:extLst>
              <a:ext uri="{FF2B5EF4-FFF2-40B4-BE49-F238E27FC236}">
                <a16:creationId xmlns:a16="http://schemas.microsoft.com/office/drawing/2014/main" id="{8D8F2A1C-FD1C-4304-AA1D-7F135E6AB5B1}"/>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F0BB50E2-8ACD-4648-ADDF-7A08E4156927}"/>
              </a:ext>
            </a:extLst>
          </p:cNvPr>
          <p:cNvSpPr>
            <a:spLocks noGrp="1"/>
          </p:cNvSpPr>
          <p:nvPr>
            <p:ph type="sldNum" sz="quarter" idx="4"/>
          </p:nvPr>
        </p:nvSpPr>
        <p:spPr/>
        <p:txBody>
          <a:bodyPr/>
          <a:lstStyle/>
          <a:p>
            <a:fld id="{0168ACF4-E7A5-495E-8C31-8E9E3D5B0BFC}" type="slidenum">
              <a:rPr lang="fi-FI" smtClean="0"/>
              <a:pPr/>
              <a:t>12</a:t>
            </a:fld>
            <a:endParaRPr lang="fi-FI" dirty="0"/>
          </a:p>
        </p:txBody>
      </p:sp>
    </p:spTree>
    <p:extLst>
      <p:ext uri="{BB962C8B-B14F-4D97-AF65-F5344CB8AC3E}">
        <p14:creationId xmlns:p14="http://schemas.microsoft.com/office/powerpoint/2010/main" val="176316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
              <a:rPr dirty="0"/>
              <a:t>Ремонт конструкций</a:t>
            </a:r>
            <a:endParaRPr lang="ru-RU" dirty="0"/>
          </a:p>
        </p:txBody>
      </p:sp>
      <p:sp>
        <p:nvSpPr>
          <p:cNvPr id="3" name="Date Placeholder 2">
            <a:extLst>
              <a:ext uri="{FF2B5EF4-FFF2-40B4-BE49-F238E27FC236}">
                <a16:creationId xmlns:a16="http://schemas.microsoft.com/office/drawing/2014/main" id="{9A0AF258-6B78-43FD-B2D2-D2DBD9037505}"/>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B9175A01-1914-45BD-AD70-D4A8CF60E9DB}"/>
              </a:ext>
            </a:extLst>
          </p:cNvPr>
          <p:cNvSpPr>
            <a:spLocks noGrp="1"/>
          </p:cNvSpPr>
          <p:nvPr>
            <p:ph type="sldNum" sz="quarter" idx="4"/>
          </p:nvPr>
        </p:nvSpPr>
        <p:spPr/>
        <p:txBody>
          <a:bodyPr/>
          <a:lstStyle/>
          <a:p>
            <a:fld id="{0168ACF4-E7A5-495E-8C31-8E9E3D5B0BFC}" type="slidenum">
              <a:rPr lang="fi-FI" smtClean="0"/>
              <a:pPr/>
              <a:t>13</a:t>
            </a:fld>
            <a:endParaRPr lang="fi-FI" dirty="0"/>
          </a:p>
        </p:txBody>
      </p:sp>
    </p:spTree>
    <p:extLst>
      <p:ext uri="{BB962C8B-B14F-4D97-AF65-F5344CB8AC3E}">
        <p14:creationId xmlns:p14="http://schemas.microsoft.com/office/powerpoint/2010/main" val="3032824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Ремонт </a:t>
            </a:r>
            <a:r>
              <a:rPr dirty="0" err="1"/>
              <a:t>стены</a:t>
            </a:r>
            <a:r>
              <a:rPr dirty="0"/>
              <a:t> </a:t>
            </a:r>
            <a:r>
              <a:rPr dirty="0" err="1"/>
              <a:t>подвала</a:t>
            </a:r>
            <a:endParaRPr lang="ru-RU" dirty="0"/>
          </a:p>
        </p:txBody>
      </p:sp>
      <p:sp>
        <p:nvSpPr>
          <p:cNvPr id="3" name="Content Placeholder 2"/>
          <p:cNvSpPr>
            <a:spLocks noGrp="1"/>
          </p:cNvSpPr>
          <p:nvPr>
            <p:ph idx="1"/>
          </p:nvPr>
        </p:nvSpPr>
        <p:spPr>
          <a:xfrm>
            <a:off x="457200" y="1115568"/>
            <a:ext cx="8229600" cy="5266182"/>
          </a:xfrm>
        </p:spPr>
        <p:txBody>
          <a:bodyPr>
            <a:noAutofit/>
          </a:bodyPr>
          <a:lstStyle/>
          <a:p>
            <a:r>
              <a:rPr lang="ru-RU" sz="1600" dirty="0">
                <a:latin typeface="Arial" panose="020B0604020202020204" pitchFamily="34" charset="0"/>
              </a:rPr>
              <a:t>Повреждения от воздействия влаги                                                                     обычно возникают на стенах подвала, они                                                        вызваны следующим:</a:t>
            </a:r>
          </a:p>
          <a:p>
            <a:pPr lvl="1"/>
            <a:r>
              <a:rPr lang="ru-RU" sz="1600" dirty="0">
                <a:latin typeface="Arial" panose="020B0604020202020204" pitchFamily="34" charset="0"/>
              </a:rPr>
              <a:t>проникновение поверхностных вод в стены</a:t>
            </a:r>
          </a:p>
          <a:p>
            <a:pPr lvl="1"/>
            <a:r>
              <a:rPr lang="ru-RU" sz="1600" dirty="0">
                <a:latin typeface="Arial" panose="020B0604020202020204" pitchFamily="34" charset="0"/>
              </a:rPr>
              <a:t>неработающий дренаж</a:t>
            </a:r>
          </a:p>
          <a:p>
            <a:pPr lvl="1"/>
            <a:r>
              <a:rPr lang="ru-RU" sz="1600" dirty="0">
                <a:latin typeface="Arial" panose="020B0604020202020204" pitchFamily="34" charset="0"/>
              </a:rPr>
              <a:t>протечка в гидроизоляции</a:t>
            </a:r>
          </a:p>
          <a:p>
            <a:pPr lvl="1"/>
            <a:r>
              <a:rPr lang="ru-RU" sz="1600" dirty="0">
                <a:latin typeface="Arial" panose="020B0604020202020204" pitchFamily="34" charset="0"/>
              </a:rPr>
              <a:t>дефекты герметизации проходов коммуникаций</a:t>
            </a:r>
          </a:p>
          <a:p>
            <a:pPr lvl="1"/>
            <a:r>
              <a:rPr lang="ru-RU" sz="1600" dirty="0">
                <a:latin typeface="Arial" panose="020B0604020202020204" pitchFamily="34" charset="0"/>
              </a:rPr>
              <a:t>конденсация влаги в воздухе подвала.</a:t>
            </a:r>
          </a:p>
          <a:p>
            <a:r>
              <a:rPr lang="ru-RU" sz="1600" dirty="0">
                <a:latin typeface="Arial" panose="020B0604020202020204" pitchFamily="34" charset="0"/>
              </a:rPr>
              <a:t>В особенности, от повреждений под воздействием влаги страдают теплоизоляция и обшивка плитами стен подвала с внутренней стороны</a:t>
            </a:r>
            <a:r>
              <a:rPr lang="en-US" sz="1600" dirty="0">
                <a:latin typeface="Arial" panose="020B0604020202020204" pitchFamily="34" charset="0"/>
              </a:rPr>
              <a:t> </a:t>
            </a:r>
            <a:r>
              <a:rPr lang="ru-RU" sz="1600" dirty="0">
                <a:latin typeface="Arial" panose="020B0604020202020204" pitchFamily="34" charset="0"/>
              </a:rPr>
              <a:t>и деревянный каркас. </a:t>
            </a:r>
          </a:p>
          <a:p>
            <a:r>
              <a:rPr lang="ru-RU" sz="1600" dirty="0">
                <a:latin typeface="Arial" panose="020B0604020202020204" pitchFamily="34" charset="0"/>
              </a:rPr>
              <a:t>Перед монтажом дополнительной теплоизоляции гидроизоляцию и гидравлическую изоляцию проверяют и при необходимости заменяют.</a:t>
            </a:r>
          </a:p>
          <a:p>
            <a:r>
              <a:rPr lang="ru-RU" sz="1600" dirty="0">
                <a:latin typeface="Arial" panose="020B0604020202020204" pitchFamily="34" charset="0"/>
              </a:rPr>
              <a:t>Поврежденную конструкцию можно отремонтировать с помощью теплоизоляции на основе пластика или каменной ваты.</a:t>
            </a:r>
          </a:p>
          <a:p>
            <a:r>
              <a:rPr lang="ru-RU" sz="1600" dirty="0">
                <a:latin typeface="Arial" panose="020B0604020202020204" pitchFamily="34" charset="0"/>
              </a:rPr>
              <a:t>В качестве дополнительной теплоизоляции рекомендуется применять Изоляционные плиты из силиката кальция </a:t>
            </a:r>
          </a:p>
          <a:p>
            <a:r>
              <a:rPr lang="ru-RU" sz="1600" dirty="0">
                <a:latin typeface="Arial" panose="020B0604020202020204" pitchFamily="34" charset="0"/>
              </a:rPr>
              <a:t>Следует избегать применения древесины и других органических строительных материалов</a:t>
            </a:r>
            <a:r>
              <a:rPr lang="fi-FI" sz="1600" dirty="0">
                <a:latin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8152" y="0"/>
            <a:ext cx="3355848" cy="226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70E9F355-71D5-48BD-A0EF-684B23882543}"/>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F9BFA9EC-23A2-4DC1-AE93-97F842A091A0}"/>
              </a:ext>
            </a:extLst>
          </p:cNvPr>
          <p:cNvSpPr>
            <a:spLocks noGrp="1"/>
          </p:cNvSpPr>
          <p:nvPr>
            <p:ph type="sldNum" sz="quarter" idx="4"/>
          </p:nvPr>
        </p:nvSpPr>
        <p:spPr/>
        <p:txBody>
          <a:bodyPr/>
          <a:lstStyle/>
          <a:p>
            <a:fld id="{0168ACF4-E7A5-495E-8C31-8E9E3D5B0BFC}" type="slidenum">
              <a:rPr lang="fi-FI" smtClean="0"/>
              <a:pPr/>
              <a:t>14</a:t>
            </a:fld>
            <a:endParaRPr lang="fi-FI" dirty="0"/>
          </a:p>
        </p:txBody>
      </p:sp>
    </p:spTree>
    <p:extLst>
      <p:ext uri="{BB962C8B-B14F-4D97-AF65-F5344CB8AC3E}">
        <p14:creationId xmlns:p14="http://schemas.microsoft.com/office/powerpoint/2010/main" val="26000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a:t>Ремонт нижнего </a:t>
            </a:r>
            <a:r>
              <a:rPr lang="fi-FI" sz="3200" dirty="0" err="1"/>
              <a:t>перекрытия</a:t>
            </a:r>
            <a:r>
              <a:rPr lang="fi-FI" sz="3200" dirty="0"/>
              <a:t> </a:t>
            </a:r>
            <a:br>
              <a:rPr lang="fi-FI" sz="3200" dirty="0"/>
            </a:br>
            <a:r>
              <a:rPr lang="fi-FI" sz="3200" dirty="0"/>
              <a:t>с подпольем</a:t>
            </a:r>
            <a:endParaRPr lang="ru-RU" sz="3200" dirty="0"/>
          </a:p>
        </p:txBody>
      </p:sp>
      <p:sp>
        <p:nvSpPr>
          <p:cNvPr id="3" name="Content Placeholder 2"/>
          <p:cNvSpPr>
            <a:spLocks noGrp="1"/>
          </p:cNvSpPr>
          <p:nvPr>
            <p:ph idx="1"/>
          </p:nvPr>
        </p:nvSpPr>
        <p:spPr>
          <a:xfrm>
            <a:off x="457200" y="1773238"/>
            <a:ext cx="8229600" cy="4608511"/>
          </a:xfrm>
        </p:spPr>
        <p:txBody>
          <a:bodyPr>
            <a:normAutofit fontScale="32500" lnSpcReduction="20000"/>
          </a:bodyPr>
          <a:lstStyle/>
          <a:p>
            <a:pPr marL="0" indent="0">
              <a:buNone/>
            </a:pPr>
            <a:r>
              <a:rPr lang="ru-RU" sz="5200" b="1" dirty="0"/>
              <a:t>Ремонт нижнего перекрытия с целью улучшения энергетики, как правило, нерентабелен.</a:t>
            </a:r>
            <a:endParaRPr lang="fi-FI" sz="5200" b="1" dirty="0"/>
          </a:p>
          <a:p>
            <a:pPr marL="0" indent="0">
              <a:buNone/>
            </a:pPr>
            <a:endParaRPr lang="ru-RU" sz="5200" dirty="0"/>
          </a:p>
          <a:p>
            <a:pPr marL="0" indent="0">
              <a:buNone/>
            </a:pPr>
            <a:r>
              <a:rPr lang="ru-RU" sz="5200" dirty="0"/>
              <a:t>Небольшой ремонт имеет смысл выполнить в ходе прочего ремонта, например:</a:t>
            </a:r>
          </a:p>
          <a:p>
            <a:r>
              <a:rPr lang="ru-RU" sz="5200" dirty="0"/>
              <a:t>герметизация стыка пола и наружной стены</a:t>
            </a:r>
          </a:p>
          <a:p>
            <a:r>
              <a:rPr lang="ru-RU" sz="5200" dirty="0"/>
              <a:t>если старая изоляция провисла и под полом образовался воздушный карман, то будет полезно добавить теплоизоляцию, особенно по краям пола  </a:t>
            </a:r>
          </a:p>
          <a:p>
            <a:r>
              <a:rPr lang="ru-RU" sz="5200" dirty="0"/>
              <a:t>герметизация влагоизоляции, швов и проходов коммуникаций.</a:t>
            </a:r>
          </a:p>
          <a:p>
            <a:pPr marL="0" indent="0">
              <a:buNone/>
            </a:pPr>
            <a:endParaRPr lang="ru-RU" sz="5200" dirty="0"/>
          </a:p>
          <a:p>
            <a:pPr marL="0" indent="0">
              <a:buNone/>
            </a:pPr>
            <a:r>
              <a:rPr lang="ru-RU" sz="5200" dirty="0"/>
              <a:t>Особенно важны влаготехнические характеристики подполья, их можно улучшить следующими способами</a:t>
            </a:r>
          </a:p>
          <a:p>
            <a:r>
              <a:rPr lang="ru-RU" sz="5200" dirty="0"/>
              <a:t>улучшение вентиляции подполья, добавление вентиляционных отверстий в цоколе</a:t>
            </a:r>
          </a:p>
          <a:p>
            <a:r>
              <a:rPr lang="ru-RU" sz="5200" dirty="0"/>
              <a:t>удаление органических отходов из подполья</a:t>
            </a:r>
          </a:p>
          <a:p>
            <a:r>
              <a:rPr lang="ru-RU" sz="5200" dirty="0"/>
              <a:t>монтаж теплоизоляции подполья на уровне земли</a:t>
            </a:r>
          </a:p>
          <a:p>
            <a:r>
              <a:rPr lang="ru-RU" sz="5200" dirty="0"/>
              <a:t>отвод поверхностных вод от цоколя</a:t>
            </a:r>
          </a:p>
          <a:p>
            <a:r>
              <a:rPr lang="ru-RU" sz="5200" dirty="0"/>
              <a:t>очистка дренажных канав.</a:t>
            </a:r>
          </a:p>
          <a:p>
            <a:endParaRPr lang="ru-RU" dirty="0"/>
          </a:p>
        </p:txBody>
      </p:sp>
      <p:sp>
        <p:nvSpPr>
          <p:cNvPr id="4" name="Date Placeholder 3">
            <a:extLst>
              <a:ext uri="{FF2B5EF4-FFF2-40B4-BE49-F238E27FC236}">
                <a16:creationId xmlns:a16="http://schemas.microsoft.com/office/drawing/2014/main" id="{07CFEF26-A296-4878-885D-A96E72F6FF5C}"/>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BD4BAA3D-ED68-4977-A393-D6987DB1287E}"/>
              </a:ext>
            </a:extLst>
          </p:cNvPr>
          <p:cNvSpPr>
            <a:spLocks noGrp="1"/>
          </p:cNvSpPr>
          <p:nvPr>
            <p:ph type="sldNum" sz="quarter" idx="4"/>
          </p:nvPr>
        </p:nvSpPr>
        <p:spPr/>
        <p:txBody>
          <a:bodyPr/>
          <a:lstStyle/>
          <a:p>
            <a:fld id="{0168ACF4-E7A5-495E-8C31-8E9E3D5B0BFC}" type="slidenum">
              <a:rPr lang="fi-FI" smtClean="0"/>
              <a:pPr/>
              <a:t>15</a:t>
            </a:fld>
            <a:endParaRPr lang="fi-FI" dirty="0"/>
          </a:p>
        </p:txBody>
      </p:sp>
    </p:spTree>
    <p:extLst>
      <p:ext uri="{BB962C8B-B14F-4D97-AF65-F5344CB8AC3E}">
        <p14:creationId xmlns:p14="http://schemas.microsoft.com/office/powerpoint/2010/main" val="234476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Ремонт нижнего перекрытия по грунту</a:t>
            </a:r>
            <a:endParaRPr lang="ru-RU" dirty="0"/>
          </a:p>
        </p:txBody>
      </p:sp>
      <p:sp>
        <p:nvSpPr>
          <p:cNvPr id="3" name="Content Placeholder 2"/>
          <p:cNvSpPr>
            <a:spLocks noGrp="1"/>
          </p:cNvSpPr>
          <p:nvPr>
            <p:ph idx="1"/>
          </p:nvPr>
        </p:nvSpPr>
        <p:spPr>
          <a:xfrm>
            <a:off x="457200" y="1773238"/>
            <a:ext cx="8229600" cy="4608511"/>
          </a:xfrm>
        </p:spPr>
        <p:txBody>
          <a:bodyPr>
            <a:normAutofit fontScale="40000" lnSpcReduction="20000"/>
          </a:bodyPr>
          <a:lstStyle/>
          <a:p>
            <a:pPr marL="0" indent="0">
              <a:buNone/>
            </a:pPr>
            <a:r>
              <a:rPr lang="fi-FI" sz="4500" b="1" dirty="0"/>
              <a:t>Повреждения нижнего перекрытия по грунту часто проявляются как повреждения напольных покрытий и биологические повреждения нижних участков деревянных стен и полов. </a:t>
            </a:r>
          </a:p>
          <a:p>
            <a:pPr marL="0" indent="0">
              <a:buNone/>
            </a:pPr>
            <a:endParaRPr lang="ru-RU" dirty="0"/>
          </a:p>
          <a:p>
            <a:pPr marL="0" indent="0">
              <a:buNone/>
            </a:pPr>
            <a:r>
              <a:rPr lang="fi-FI" sz="3800" b="1" dirty="0"/>
              <a:t>Причинами повреждений могут быть, например: </a:t>
            </a:r>
          </a:p>
          <a:p>
            <a:r>
              <a:rPr lang="ru-RU" sz="3800" dirty="0"/>
              <a:t>капиллярное поступление воды в нижнее перекрытие</a:t>
            </a:r>
          </a:p>
          <a:p>
            <a:r>
              <a:rPr lang="ru-RU" sz="3800" dirty="0"/>
              <a:t>неработающий дренаж</a:t>
            </a:r>
          </a:p>
          <a:p>
            <a:r>
              <a:rPr lang="ru-RU" sz="3800" dirty="0"/>
              <a:t>соприкосновение деревянных деталей с землей или влажным бетоном</a:t>
            </a:r>
          </a:p>
          <a:p>
            <a:r>
              <a:rPr lang="ru-RU" sz="3800" dirty="0"/>
              <a:t>наличие влаги в деревянной обрешетке, установленной поверх бетонной плиты, из-за плохой теплоизоляции или слишком герметичного покрытия.</a:t>
            </a:r>
          </a:p>
          <a:p>
            <a:pPr marL="0" indent="0">
              <a:buNone/>
            </a:pPr>
            <a:endParaRPr lang="ru-RU" sz="3800" dirty="0"/>
          </a:p>
          <a:p>
            <a:pPr marL="0" indent="0">
              <a:buNone/>
            </a:pPr>
            <a:r>
              <a:rPr lang="fi-FI" sz="3800" b="1" dirty="0"/>
              <a:t>Ремонт:</a:t>
            </a:r>
          </a:p>
          <a:p>
            <a:r>
              <a:rPr lang="fi-FI" sz="3800" dirty="0"/>
              <a:t>замена поврежденных полов и стен, а также теплоизоляции</a:t>
            </a:r>
          </a:p>
          <a:p>
            <a:r>
              <a:rPr lang="fi-FI" sz="3800" dirty="0"/>
              <a:t>монтаж влагоизоляции под новой обрешеткой пола </a:t>
            </a:r>
          </a:p>
          <a:p>
            <a:r>
              <a:rPr lang="fi-FI" sz="3800" dirty="0"/>
              <a:t>монтаж влагоизоляции между нижним прогоном и </a:t>
            </a:r>
            <a:r>
              <a:rPr lang="ru-RU" sz="3800" dirty="0"/>
              <a:t>проставочной рейкой</a:t>
            </a:r>
            <a:endParaRPr lang="fi-FI" sz="3800" dirty="0"/>
          </a:p>
          <a:p>
            <a:r>
              <a:rPr lang="fi-FI" sz="3800" dirty="0"/>
              <a:t>герметизация швов нижнего перекрытия и проходов коммуникаций (герметизация сама по себе может быть только временным вариантом).</a:t>
            </a:r>
            <a:endParaRPr lang="ru-RU" sz="3800" dirty="0"/>
          </a:p>
        </p:txBody>
      </p:sp>
      <p:sp>
        <p:nvSpPr>
          <p:cNvPr id="4" name="Date Placeholder 3">
            <a:extLst>
              <a:ext uri="{FF2B5EF4-FFF2-40B4-BE49-F238E27FC236}">
                <a16:creationId xmlns:a16="http://schemas.microsoft.com/office/drawing/2014/main" id="{3C874698-58AF-418F-871F-29A920DE967A}"/>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4DB16661-7C2B-4225-8408-CB82386F7711}"/>
              </a:ext>
            </a:extLst>
          </p:cNvPr>
          <p:cNvSpPr>
            <a:spLocks noGrp="1"/>
          </p:cNvSpPr>
          <p:nvPr>
            <p:ph type="sldNum" sz="quarter" idx="4"/>
          </p:nvPr>
        </p:nvSpPr>
        <p:spPr/>
        <p:txBody>
          <a:bodyPr/>
          <a:lstStyle/>
          <a:p>
            <a:fld id="{0168ACF4-E7A5-495E-8C31-8E9E3D5B0BFC}" type="slidenum">
              <a:rPr lang="fi-FI" smtClean="0"/>
              <a:pPr/>
              <a:t>16</a:t>
            </a:fld>
            <a:endParaRPr lang="fi-FI" dirty="0"/>
          </a:p>
        </p:txBody>
      </p:sp>
    </p:spTree>
    <p:extLst>
      <p:ext uri="{BB962C8B-B14F-4D97-AF65-F5344CB8AC3E}">
        <p14:creationId xmlns:p14="http://schemas.microsoft.com/office/powerpoint/2010/main" val="136678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Ремонт окон</a:t>
            </a:r>
            <a:endParaRPr lang="ru-RU" dirty="0"/>
          </a:p>
        </p:txBody>
      </p:sp>
      <p:sp>
        <p:nvSpPr>
          <p:cNvPr id="3" name="Content Placeholder 2"/>
          <p:cNvSpPr>
            <a:spLocks noGrp="1"/>
          </p:cNvSpPr>
          <p:nvPr>
            <p:ph idx="1"/>
          </p:nvPr>
        </p:nvSpPr>
        <p:spPr>
          <a:xfrm>
            <a:off x="457200" y="1773238"/>
            <a:ext cx="8229600" cy="4608511"/>
          </a:xfrm>
        </p:spPr>
        <p:txBody>
          <a:bodyPr>
            <a:normAutofit fontScale="85000" lnSpcReduction="20000"/>
          </a:bodyPr>
          <a:lstStyle/>
          <a:p>
            <a:r>
              <a:rPr lang="ru-RU" sz="2400" b="1" dirty="0"/>
              <a:t>Плохое проветривание камеры окна, плохая вентиляция или протечка уплотнителей на внутренней стороне окна могут привести к конденсации влаги в воздухе на оконной поверхности и к запотеванию окон</a:t>
            </a:r>
            <a:r>
              <a:rPr lang="ru-RU" b="1" dirty="0"/>
              <a:t>.</a:t>
            </a:r>
          </a:p>
          <a:p>
            <a:r>
              <a:rPr lang="ru-RU" sz="2400" b="1" dirty="0"/>
              <a:t>Хрупкость замазки или протечки нащельников и герметика могут вызвать гниение оконных рам.</a:t>
            </a:r>
          </a:p>
          <a:p>
            <a:r>
              <a:rPr lang="ru-RU" sz="2400" b="1" dirty="0"/>
              <a:t>Методы ремонта включают в себя:</a:t>
            </a:r>
          </a:p>
          <a:p>
            <a:pPr lvl="1"/>
            <a:r>
              <a:rPr lang="ru-RU" sz="2100" dirty="0"/>
              <a:t>замену уплотнителей и нащельников</a:t>
            </a:r>
          </a:p>
          <a:p>
            <a:pPr lvl="1"/>
            <a:r>
              <a:rPr lang="ru-RU" sz="2100" dirty="0"/>
              <a:t>замену подгнивших рам</a:t>
            </a:r>
          </a:p>
          <a:p>
            <a:pPr lvl="1"/>
            <a:r>
              <a:rPr lang="ru-RU" sz="2100" dirty="0"/>
              <a:t>выполнение водонепроницаемых отливов и их примыканий.</a:t>
            </a:r>
          </a:p>
          <a:p>
            <a:r>
              <a:rPr lang="ru-RU" sz="2400" b="1" dirty="0"/>
              <a:t>При ремонте деревянно-алюминиевых окон следует учитывать</a:t>
            </a:r>
          </a:p>
          <a:p>
            <a:pPr lvl="1"/>
            <a:r>
              <a:rPr lang="ru-RU" sz="2000" dirty="0"/>
              <a:t>вентилируемый зазор между алюминиевыми и деревянными деталями</a:t>
            </a:r>
          </a:p>
          <a:p>
            <a:pPr lvl="1"/>
            <a:r>
              <a:rPr lang="ru-RU" sz="2000" dirty="0"/>
              <a:t>выход конденсата</a:t>
            </a:r>
          </a:p>
          <a:p>
            <a:pPr lvl="1"/>
            <a:r>
              <a:rPr lang="ru-RU" sz="2000" dirty="0"/>
              <a:t>совместимость крепежных изделий с алюминием.</a:t>
            </a:r>
            <a:endParaRPr lang="ru-RU" dirty="0"/>
          </a:p>
        </p:txBody>
      </p:sp>
      <p:sp>
        <p:nvSpPr>
          <p:cNvPr id="4" name="Date Placeholder 3">
            <a:extLst>
              <a:ext uri="{FF2B5EF4-FFF2-40B4-BE49-F238E27FC236}">
                <a16:creationId xmlns:a16="http://schemas.microsoft.com/office/drawing/2014/main" id="{D9991890-2668-4B1A-ADE2-6C1D41A0C3E4}"/>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830F9B82-C24A-432E-897C-66DD3F54E414}"/>
              </a:ext>
            </a:extLst>
          </p:cNvPr>
          <p:cNvSpPr>
            <a:spLocks noGrp="1"/>
          </p:cNvSpPr>
          <p:nvPr>
            <p:ph type="sldNum" sz="quarter" idx="4"/>
          </p:nvPr>
        </p:nvSpPr>
        <p:spPr/>
        <p:txBody>
          <a:bodyPr/>
          <a:lstStyle/>
          <a:p>
            <a:fld id="{0168ACF4-E7A5-495E-8C31-8E9E3D5B0BFC}" type="slidenum">
              <a:rPr lang="fi-FI" smtClean="0"/>
              <a:pPr/>
              <a:t>17</a:t>
            </a:fld>
            <a:endParaRPr lang="fi-FI" dirty="0"/>
          </a:p>
        </p:txBody>
      </p:sp>
    </p:spTree>
    <p:extLst>
      <p:ext uri="{BB962C8B-B14F-4D97-AF65-F5344CB8AC3E}">
        <p14:creationId xmlns:p14="http://schemas.microsoft.com/office/powerpoint/2010/main" val="54475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Замена окон и установка дополнительных рам</a:t>
            </a:r>
            <a:endParaRPr lang="ru-RU" dirty="0"/>
          </a:p>
        </p:txBody>
      </p:sp>
      <p:sp>
        <p:nvSpPr>
          <p:cNvPr id="3" name="Content Placeholder 2"/>
          <p:cNvSpPr>
            <a:spLocks noGrp="1"/>
          </p:cNvSpPr>
          <p:nvPr>
            <p:ph idx="1"/>
          </p:nvPr>
        </p:nvSpPr>
        <p:spPr>
          <a:xfrm>
            <a:off x="457200" y="1773238"/>
            <a:ext cx="8229600" cy="4608511"/>
          </a:xfrm>
        </p:spPr>
        <p:txBody>
          <a:bodyPr>
            <a:normAutofit fontScale="85000" lnSpcReduction="10000"/>
          </a:bodyPr>
          <a:lstStyle/>
          <a:p>
            <a:r>
              <a:rPr lang="ru-RU" sz="2400" dirty="0"/>
              <a:t>Новое окно следует устанавливать на месте старого окна.</a:t>
            </a:r>
          </a:p>
          <a:p>
            <a:r>
              <a:rPr lang="ru-RU" sz="2400" dirty="0"/>
              <a:t>Если во время замены окна добавляют теплоизоляцию, окно следует разместить на одной глубине с теплоизоляцией.</a:t>
            </a:r>
          </a:p>
          <a:p>
            <a:r>
              <a:rPr lang="ru-RU" sz="2400" dirty="0"/>
              <a:t>Старое окно либо заменяют вместе с коробкой, либо можно обтесать старую коробку и прикрепить к ней новую коробку.</a:t>
            </a:r>
          </a:p>
          <a:p>
            <a:r>
              <a:rPr lang="ru-RU" sz="2400" dirty="0"/>
              <a:t>Окна стоит менять вместе с коробками, особенно в случае ремонта фасада здания. </a:t>
            </a:r>
          </a:p>
          <a:p>
            <a:r>
              <a:rPr lang="ru-RU" sz="2400" dirty="0"/>
              <a:t>Имеет смысл обтесывать старую коробку, если в процессе демонтажа коробки можно повредить фасад, или если демонтаж коробки сложно выполнить. </a:t>
            </a:r>
          </a:p>
          <a:p>
            <a:r>
              <a:rPr lang="ru-RU" sz="2400" dirty="0"/>
              <a:t>Дополнительную раму можно установить с внутренней или внешней стороны окна или между рамами. В дополнительных рамах, устанавливаемых с внутренней стороны окна или между рамами, следует уделить особое внимание уплотнению.</a:t>
            </a:r>
          </a:p>
          <a:p>
            <a:pPr marL="266700" lvl="1" indent="0">
              <a:buNone/>
            </a:pPr>
            <a:endParaRPr lang="ru-RU" sz="1400" dirty="0"/>
          </a:p>
          <a:p>
            <a:pPr marL="539750" lvl="2" indent="0">
              <a:buNone/>
            </a:pPr>
            <a:endParaRPr lang="ru-RU" dirty="0"/>
          </a:p>
        </p:txBody>
      </p:sp>
      <p:sp>
        <p:nvSpPr>
          <p:cNvPr id="4" name="Date Placeholder 3">
            <a:extLst>
              <a:ext uri="{FF2B5EF4-FFF2-40B4-BE49-F238E27FC236}">
                <a16:creationId xmlns:a16="http://schemas.microsoft.com/office/drawing/2014/main" id="{161287F6-02E6-464C-B311-134A4844FEEB}"/>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30AC2958-9E55-449E-9A36-CDC4D625E1C0}"/>
              </a:ext>
            </a:extLst>
          </p:cNvPr>
          <p:cNvSpPr>
            <a:spLocks noGrp="1"/>
          </p:cNvSpPr>
          <p:nvPr>
            <p:ph type="sldNum" sz="quarter" idx="4"/>
          </p:nvPr>
        </p:nvSpPr>
        <p:spPr/>
        <p:txBody>
          <a:bodyPr/>
          <a:lstStyle/>
          <a:p>
            <a:fld id="{0168ACF4-E7A5-495E-8C31-8E9E3D5B0BFC}" type="slidenum">
              <a:rPr lang="fi-FI" smtClean="0"/>
              <a:pPr/>
              <a:t>18</a:t>
            </a:fld>
            <a:endParaRPr lang="fi-FI" dirty="0"/>
          </a:p>
        </p:txBody>
      </p:sp>
    </p:spTree>
    <p:extLst>
      <p:ext uri="{BB962C8B-B14F-4D97-AF65-F5344CB8AC3E}">
        <p14:creationId xmlns:p14="http://schemas.microsoft.com/office/powerpoint/2010/main" val="10271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a:t>Балконное остекление повышает энергоэффективность</a:t>
            </a:r>
            <a:endParaRPr lang="ru-RU" sz="3200" dirty="0"/>
          </a:p>
        </p:txBody>
      </p:sp>
      <p:sp>
        <p:nvSpPr>
          <p:cNvPr id="3" name="Content Placeholder 2"/>
          <p:cNvSpPr>
            <a:spLocks noGrp="1"/>
          </p:cNvSpPr>
          <p:nvPr>
            <p:ph idx="1"/>
          </p:nvPr>
        </p:nvSpPr>
        <p:spPr>
          <a:xfrm>
            <a:off x="457200" y="1773238"/>
            <a:ext cx="8229600" cy="4608511"/>
          </a:xfrm>
        </p:spPr>
        <p:txBody>
          <a:bodyPr>
            <a:normAutofit fontScale="92500"/>
          </a:bodyPr>
          <a:lstStyle/>
          <a:p>
            <a:r>
              <a:rPr lang="fi-FI" sz="2400" dirty="0"/>
              <a:t>Балконное остекление повышает тепло- и звукоизоляцию балкона, а также снижает ощущение сквозняка и уменьшает потребность в техническом обслуживании балкона. </a:t>
            </a:r>
          </a:p>
          <a:p>
            <a:r>
              <a:rPr lang="fi-FI" sz="2400" dirty="0"/>
              <a:t>Балконное остекление выполняется как стационарная конструкция с открывающейся створкой для проветривания или как полностью открывающаяся конструкция.</a:t>
            </a:r>
          </a:p>
          <a:p>
            <a:r>
              <a:rPr lang="fi-FI" sz="2400" dirty="0"/>
              <a:t>Следует проветривать балкон для того, чтобы влага в помещении не конденсировалась на стеклах балкона или на других поверхностях.</a:t>
            </a:r>
          </a:p>
          <a:p>
            <a:r>
              <a:rPr lang="fi-FI" sz="2400" dirty="0"/>
              <a:t>Балконное остекление также увеличивает срок службы бетонных конструкций балкона, поскольку при этом конструкции находятся в большей сухости.</a:t>
            </a:r>
            <a:endParaRPr lang="ru-RU" sz="2400" dirty="0"/>
          </a:p>
        </p:txBody>
      </p:sp>
      <p:sp>
        <p:nvSpPr>
          <p:cNvPr id="4" name="Date Placeholder 3">
            <a:extLst>
              <a:ext uri="{FF2B5EF4-FFF2-40B4-BE49-F238E27FC236}">
                <a16:creationId xmlns:a16="http://schemas.microsoft.com/office/drawing/2014/main" id="{404BB161-69D7-4D2E-93D9-F62730F3519B}"/>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01E39499-1FF2-48C1-9045-9BCEBCF147BF}"/>
              </a:ext>
            </a:extLst>
          </p:cNvPr>
          <p:cNvSpPr>
            <a:spLocks noGrp="1"/>
          </p:cNvSpPr>
          <p:nvPr>
            <p:ph type="sldNum" sz="quarter" idx="4"/>
          </p:nvPr>
        </p:nvSpPr>
        <p:spPr/>
        <p:txBody>
          <a:bodyPr/>
          <a:lstStyle/>
          <a:p>
            <a:fld id="{0168ACF4-E7A5-495E-8C31-8E9E3D5B0BFC}" type="slidenum">
              <a:rPr lang="fi-FI" smtClean="0"/>
              <a:pPr/>
              <a:t>19</a:t>
            </a:fld>
            <a:endParaRPr lang="fi-FI" dirty="0"/>
          </a:p>
        </p:txBody>
      </p:sp>
    </p:spTree>
    <p:extLst>
      <p:ext uri="{BB962C8B-B14F-4D97-AF65-F5344CB8AC3E}">
        <p14:creationId xmlns:p14="http://schemas.microsoft.com/office/powerpoint/2010/main" val="34072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lnSpc>
                <a:spcPct val="100000"/>
              </a:lnSpc>
              <a:spcAft>
                <a:spcPct val="0"/>
              </a:spcAft>
            </a:pPr>
            <a:r>
              <a:rPr lang="fi-FI" altLang="fi-FI" dirty="0">
                <a:latin typeface="Arial" pitchFamily="34" charset="0"/>
              </a:rPr>
              <a:t>Возможности энергосбережения</a:t>
            </a:r>
            <a:br>
              <a:rPr dirty="0"/>
            </a:br>
            <a:br>
              <a:rPr dirty="0"/>
            </a:br>
            <a:endParaRPr lang="ru-RU" altLang="fi-FI" sz="3200" b="0" dirty="0">
              <a:latin typeface="Arial" pitchFamily="34" charset="0"/>
              <a:cs typeface="Arial" pitchFamily="34" charset="0"/>
            </a:endParaRPr>
          </a:p>
        </p:txBody>
      </p:sp>
      <p:sp>
        <p:nvSpPr>
          <p:cNvPr id="4" name="Content Placeholder 2"/>
          <p:cNvSpPr>
            <a:spLocks noGrp="1"/>
          </p:cNvSpPr>
          <p:nvPr>
            <p:ph idx="1"/>
          </p:nvPr>
        </p:nvSpPr>
        <p:spPr/>
        <p:txBody>
          <a:bodyPr>
            <a:normAutofit fontScale="92500" lnSpcReduction="10000"/>
          </a:bodyPr>
          <a:lstStyle/>
          <a:p>
            <a:pPr marL="0" indent="0" fontAlgn="t">
              <a:lnSpc>
                <a:spcPct val="80000"/>
              </a:lnSpc>
              <a:buNone/>
            </a:pPr>
            <a:r>
              <a:rPr lang="ru-RU" sz="2200" dirty="0"/>
              <a:t>Как правило, применяются следующие экономически эффективные энергосберегающие мероприятия:</a:t>
            </a:r>
          </a:p>
          <a:p>
            <a:pPr fontAlgn="t">
              <a:lnSpc>
                <a:spcPct val="80000"/>
              </a:lnSpc>
            </a:pPr>
            <a:r>
              <a:rPr lang="ru-RU" sz="2200" dirty="0"/>
              <a:t>дополнительная изоляция верхних перекрытий</a:t>
            </a:r>
          </a:p>
          <a:p>
            <a:pPr fontAlgn="t">
              <a:lnSpc>
                <a:spcPct val="80000"/>
              </a:lnSpc>
            </a:pPr>
            <a:r>
              <a:rPr lang="ru-RU" sz="2200" dirty="0"/>
              <a:t>дополнительная изоляция наружных стен</a:t>
            </a:r>
          </a:p>
          <a:p>
            <a:pPr fontAlgn="t">
              <a:lnSpc>
                <a:spcPct val="80000"/>
              </a:lnSpc>
            </a:pPr>
            <a:r>
              <a:rPr lang="ru-RU" sz="2200" dirty="0"/>
              <a:t>ремонт и замена окон и наружных дверей</a:t>
            </a:r>
          </a:p>
          <a:p>
            <a:pPr fontAlgn="t">
              <a:lnSpc>
                <a:spcPct val="80000"/>
              </a:lnSpc>
            </a:pPr>
            <a:r>
              <a:rPr lang="ru-RU" sz="2200" dirty="0"/>
              <a:t>герметизация конструкций</a:t>
            </a:r>
          </a:p>
          <a:p>
            <a:pPr fontAlgn="t">
              <a:lnSpc>
                <a:spcPct val="80000"/>
              </a:lnSpc>
            </a:pPr>
            <a:r>
              <a:rPr lang="ru-RU" sz="2200" dirty="0"/>
              <a:t>возможна дополнительная изоляция нижних перекрытий.</a:t>
            </a:r>
          </a:p>
          <a:p>
            <a:pPr marL="0" indent="0" fontAlgn="t">
              <a:lnSpc>
                <a:spcPct val="80000"/>
              </a:lnSpc>
              <a:buNone/>
            </a:pPr>
            <a:endParaRPr lang="ru-RU" sz="2200" dirty="0">
              <a:cs typeface="Arial" panose="020B0604020202020204" pitchFamily="34" charset="0"/>
            </a:endParaRPr>
          </a:p>
          <a:p>
            <a:pPr marL="0" indent="0" fontAlgn="t">
              <a:lnSpc>
                <a:spcPct val="80000"/>
              </a:lnSpc>
              <a:buNone/>
            </a:pPr>
            <a:r>
              <a:rPr lang="ru-RU" sz="2200" dirty="0"/>
              <a:t>Привычки во многом влияют на энергопотребление:</a:t>
            </a:r>
          </a:p>
          <a:p>
            <a:pPr fontAlgn="t">
              <a:lnSpc>
                <a:spcPct val="80000"/>
              </a:lnSpc>
            </a:pPr>
            <a:r>
              <a:rPr lang="ru-RU" sz="2200" dirty="0"/>
              <a:t>теплоощущение и тепловой комфорт влияют на потребность в отоплении</a:t>
            </a:r>
          </a:p>
          <a:p>
            <a:pPr fontAlgn="t">
              <a:lnSpc>
                <a:spcPct val="80000"/>
              </a:lnSpc>
            </a:pPr>
            <a:r>
              <a:rPr lang="ru-RU" sz="2200" dirty="0"/>
              <a:t>тепловое излучение повышает ощущение тепла, а поток воздуха его снижает  </a:t>
            </a:r>
          </a:p>
          <a:p>
            <a:pPr fontAlgn="t">
              <a:lnSpc>
                <a:spcPct val="80000"/>
              </a:lnSpc>
            </a:pPr>
            <a:r>
              <a:rPr lang="ru-RU" sz="2200" dirty="0"/>
              <a:t>мониторинг энергопотребления очень важен, особенно после работ по переделке инженерных систем здания.</a:t>
            </a:r>
          </a:p>
          <a:p>
            <a:pPr fontAlgn="t"/>
            <a:endParaRPr lang="ru-RU" dirty="0"/>
          </a:p>
          <a:p>
            <a:pPr fontAlgn="t"/>
            <a:endParaRPr lang="ru-RU" dirty="0"/>
          </a:p>
          <a:p>
            <a:pPr fontAlgn="t"/>
            <a:endParaRPr lang="ru-RU" dirty="0"/>
          </a:p>
          <a:p>
            <a:pPr fontAlgn="t"/>
            <a:endParaRPr lang="ru-RU" dirty="0"/>
          </a:p>
          <a:p>
            <a:endParaRPr lang="ru-RU" dirty="0"/>
          </a:p>
        </p:txBody>
      </p:sp>
      <p:sp>
        <p:nvSpPr>
          <p:cNvPr id="3" name="Date Placeholder 2">
            <a:extLst>
              <a:ext uri="{FF2B5EF4-FFF2-40B4-BE49-F238E27FC236}">
                <a16:creationId xmlns:a16="http://schemas.microsoft.com/office/drawing/2014/main" id="{02174E6E-39F8-4635-93FF-0AEDE6C7608E}"/>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1A53CEC5-D15F-4C74-B26B-0E442939D499}"/>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42866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dirty="0"/>
              <a:t>Пример: Ремонт с целью удаления плесени и улучшения энергетики</a:t>
            </a:r>
            <a:endParaRPr lang="ru-RU" dirty="0"/>
          </a:p>
        </p:txBody>
      </p:sp>
      <p:sp>
        <p:nvSpPr>
          <p:cNvPr id="13" name="Sisällön paikkamerkki 1"/>
          <p:cNvSpPr>
            <a:spLocks noGrp="1"/>
          </p:cNvSpPr>
          <p:nvPr>
            <p:ph idx="1"/>
          </p:nvPr>
        </p:nvSpPr>
        <p:spPr>
          <a:xfrm>
            <a:off x="457200" y="1773238"/>
            <a:ext cx="5001768" cy="4608511"/>
          </a:xfrm>
        </p:spPr>
        <p:txBody>
          <a:bodyPr>
            <a:normAutofit fontScale="92500" lnSpcReduction="10000"/>
          </a:bodyPr>
          <a:lstStyle/>
          <a:p>
            <a:pPr marL="0" indent="0">
              <a:buNone/>
            </a:pPr>
            <a:r>
              <a:rPr lang="ru-RU" sz="2600" b="1" dirty="0"/>
              <a:t>Исходная ситуация:</a:t>
            </a:r>
          </a:p>
          <a:p>
            <a:r>
              <a:rPr lang="ru-RU" sz="2600" dirty="0"/>
              <a:t>дом построен в 1968 году</a:t>
            </a:r>
          </a:p>
          <a:p>
            <a:r>
              <a:rPr lang="ru-RU" sz="2600" dirty="0"/>
              <a:t>поверх имевшейся наклонной обрешетки проложен слой дополнительной теплоизоляции толщиной 5 см </a:t>
            </a:r>
          </a:p>
          <a:p>
            <a:r>
              <a:rPr lang="ru-RU" sz="2600" dirty="0"/>
              <a:t>находившийся под наклонной обрешеткой дегтевый картон покрылся плесенью на большой площади.</a:t>
            </a:r>
          </a:p>
          <a:p>
            <a:r>
              <a:rPr lang="ru-RU" sz="2600" dirty="0"/>
              <a:t>в 2000 году к дому пристроен дополнительный этаж.</a:t>
            </a:r>
          </a:p>
          <a:p>
            <a:endParaRPr lang="ru-RU" dirty="0"/>
          </a:p>
          <a:p>
            <a:endParaRPr lang="ru-RU" dirty="0"/>
          </a:p>
          <a:p>
            <a:pPr lvl="1"/>
            <a:endParaRPr lang="ru-RU" dirty="0"/>
          </a:p>
        </p:txBody>
      </p:sp>
      <p:pic>
        <p:nvPicPr>
          <p:cNvPr id="1032" name="Picture 8" descr="S:\91204_BEEP\Valokuvat\Rantatie 140626\P6180036.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861303" y="3909924"/>
            <a:ext cx="2894849" cy="2171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91204_BEEP\Valokuvat\Rantatie 140626\P618003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861303" y="1773238"/>
            <a:ext cx="2894849" cy="20614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91204_BEEP\Valokuvat\Rantatie 140626 Heidi\_1013103.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70769" y="3068760"/>
            <a:ext cx="1451631" cy="1440160"/>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ECF6D72-C132-4568-A028-8BB3F860226C}"/>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44BB83EB-B62E-4A55-B8EE-726E35E8945B}"/>
              </a:ext>
            </a:extLst>
          </p:cNvPr>
          <p:cNvSpPr>
            <a:spLocks noGrp="1"/>
          </p:cNvSpPr>
          <p:nvPr>
            <p:ph type="sldNum" sz="quarter" idx="4"/>
          </p:nvPr>
        </p:nvSpPr>
        <p:spPr/>
        <p:txBody>
          <a:bodyPr/>
          <a:lstStyle/>
          <a:p>
            <a:fld id="{0168ACF4-E7A5-495E-8C31-8E9E3D5B0BFC}" type="slidenum">
              <a:rPr lang="fi-FI" smtClean="0"/>
              <a:pPr/>
              <a:t>20</a:t>
            </a:fld>
            <a:endParaRPr lang="fi-FI" dirty="0"/>
          </a:p>
        </p:txBody>
      </p:sp>
    </p:spTree>
    <p:extLst>
      <p:ext uri="{BB962C8B-B14F-4D97-AF65-F5344CB8AC3E}">
        <p14:creationId xmlns:p14="http://schemas.microsoft.com/office/powerpoint/2010/main" val="129677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dirty="0"/>
              <a:t>Причины повреждений</a:t>
            </a:r>
            <a:endParaRPr lang="ru-RU" dirty="0"/>
          </a:p>
        </p:txBody>
      </p:sp>
      <p:pic>
        <p:nvPicPr>
          <p:cNvPr id="1029" name="Picture 5" descr="S:\91204_BEEP\Valokuvat\Rantatie 140626 Heidi\_1013104.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747"/>
          <a:stretch/>
        </p:blipFill>
        <p:spPr bwMode="auto">
          <a:xfrm>
            <a:off x="479401" y="2500735"/>
            <a:ext cx="1882056" cy="1383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91204_BEEP\Valokuvat\Rantatie 140626\P6180041.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8313" y="1330226"/>
            <a:ext cx="1882056"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91204_BEEP\Valokuvat\Rantatie 140805\P7170014.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73316" y="5343680"/>
            <a:ext cx="1882056" cy="10556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91204_BEEP\Valokuvat\Rantatie 140626\P6180038.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71108" y="3995687"/>
            <a:ext cx="1879261" cy="1202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47400" y="1467522"/>
            <a:ext cx="5801781" cy="830997"/>
          </a:xfrm>
          <a:prstGeom prst="rect">
            <a:avLst/>
          </a:prstGeom>
          <a:noFill/>
        </p:spPr>
        <p:txBody>
          <a:bodyPr wrap="none" rtlCol="0">
            <a:spAutoFit/>
          </a:bodyPr>
          <a:lstStyle/>
          <a:p>
            <a:r>
              <a:rPr lang="ru-RU" sz="2400" dirty="0"/>
              <a:t>плохая герметизация вентиляционных </a:t>
            </a:r>
          </a:p>
          <a:p>
            <a:r>
              <a:rPr lang="ru-RU" sz="2400" dirty="0"/>
              <a:t>клапанов или ее отсутствие </a:t>
            </a:r>
          </a:p>
        </p:txBody>
      </p:sp>
      <p:sp>
        <p:nvSpPr>
          <p:cNvPr id="17" name="TextBox 16"/>
          <p:cNvSpPr txBox="1"/>
          <p:nvPr/>
        </p:nvSpPr>
        <p:spPr>
          <a:xfrm>
            <a:off x="2447400" y="2822446"/>
            <a:ext cx="6071790" cy="830997"/>
          </a:xfrm>
          <a:prstGeom prst="rect">
            <a:avLst/>
          </a:prstGeom>
          <a:noFill/>
        </p:spPr>
        <p:txBody>
          <a:bodyPr wrap="none" rtlCol="0">
            <a:spAutoFit/>
          </a:bodyPr>
          <a:lstStyle/>
          <a:p>
            <a:r>
              <a:rPr lang="ru-RU" sz="2400" dirty="0"/>
              <a:t>отсутствие герметизации электрокабеля </a:t>
            </a:r>
          </a:p>
          <a:p>
            <a:r>
              <a:rPr lang="ru-RU" sz="2400" dirty="0"/>
              <a:t>в пароизоляционной крафт-бумаге</a:t>
            </a:r>
          </a:p>
        </p:txBody>
      </p:sp>
      <p:sp>
        <p:nvSpPr>
          <p:cNvPr id="18" name="TextBox 17"/>
          <p:cNvSpPr txBox="1"/>
          <p:nvPr/>
        </p:nvSpPr>
        <p:spPr>
          <a:xfrm>
            <a:off x="2447400" y="4181319"/>
            <a:ext cx="5134739" cy="830997"/>
          </a:xfrm>
          <a:prstGeom prst="rect">
            <a:avLst/>
          </a:prstGeom>
          <a:noFill/>
        </p:spPr>
        <p:txBody>
          <a:bodyPr wrap="none" rtlCol="0">
            <a:spAutoFit/>
          </a:bodyPr>
          <a:lstStyle/>
          <a:p>
            <a:r>
              <a:rPr lang="fi-FI" sz="2400" dirty="0"/>
              <a:t>полное отсутствие пароизоляции </a:t>
            </a:r>
            <a:endParaRPr lang="ru-RU" sz="2400" dirty="0"/>
          </a:p>
          <a:p>
            <a:r>
              <a:rPr lang="fi-FI" sz="2400" dirty="0"/>
              <a:t>в вытяжном шкафу</a:t>
            </a:r>
            <a:endParaRPr lang="ru-RU" sz="2400" dirty="0"/>
          </a:p>
        </p:txBody>
      </p:sp>
      <p:sp>
        <p:nvSpPr>
          <p:cNvPr id="19" name="TextBox 18"/>
          <p:cNvSpPr txBox="1"/>
          <p:nvPr/>
        </p:nvSpPr>
        <p:spPr>
          <a:xfrm>
            <a:off x="2447400" y="5574655"/>
            <a:ext cx="3765774" cy="461665"/>
          </a:xfrm>
          <a:prstGeom prst="rect">
            <a:avLst/>
          </a:prstGeom>
          <a:noFill/>
        </p:spPr>
        <p:txBody>
          <a:bodyPr wrap="none" rtlCol="0">
            <a:spAutoFit/>
          </a:bodyPr>
          <a:lstStyle/>
          <a:p>
            <a:r>
              <a:rPr lang="fi-FI" sz="2400" dirty="0"/>
              <a:t>старение материалов</a:t>
            </a:r>
            <a:endParaRPr lang="ru-RU" sz="2400" dirty="0"/>
          </a:p>
        </p:txBody>
      </p:sp>
      <p:sp>
        <p:nvSpPr>
          <p:cNvPr id="2" name="Date Placeholder 1">
            <a:extLst>
              <a:ext uri="{FF2B5EF4-FFF2-40B4-BE49-F238E27FC236}">
                <a16:creationId xmlns:a16="http://schemas.microsoft.com/office/drawing/2014/main" id="{B9BB9B69-BF5D-4351-8B62-F977E4ED1087}"/>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763CAB99-BD36-4038-AA8F-0ACA5BCA06A6}"/>
              </a:ext>
            </a:extLst>
          </p:cNvPr>
          <p:cNvSpPr>
            <a:spLocks noGrp="1"/>
          </p:cNvSpPr>
          <p:nvPr>
            <p:ph type="sldNum" sz="quarter" idx="4"/>
          </p:nvPr>
        </p:nvSpPr>
        <p:spPr/>
        <p:txBody>
          <a:bodyPr/>
          <a:lstStyle/>
          <a:p>
            <a:fld id="{0168ACF4-E7A5-495E-8C31-8E9E3D5B0BFC}" type="slidenum">
              <a:rPr lang="fi-FI" smtClean="0"/>
              <a:pPr/>
              <a:t>21</a:t>
            </a:fld>
            <a:endParaRPr lang="fi-FI" dirty="0"/>
          </a:p>
        </p:txBody>
      </p:sp>
    </p:spTree>
    <p:extLst>
      <p:ext uri="{BB962C8B-B14F-4D97-AF65-F5344CB8AC3E}">
        <p14:creationId xmlns:p14="http://schemas.microsoft.com/office/powerpoint/2010/main" val="13846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dirty="0"/>
              <a:t>Дефекты теплоизоляции</a:t>
            </a:r>
            <a:endParaRPr lang="ru-RU" dirty="0"/>
          </a:p>
        </p:txBody>
      </p:sp>
      <p:grpSp>
        <p:nvGrpSpPr>
          <p:cNvPr id="3" name="Group 2">
            <a:extLst>
              <a:ext uri="{FF2B5EF4-FFF2-40B4-BE49-F238E27FC236}">
                <a16:creationId xmlns:a16="http://schemas.microsoft.com/office/drawing/2014/main" id="{5B741BDA-B8A3-439D-98E3-FC9663E74DAB}"/>
              </a:ext>
            </a:extLst>
          </p:cNvPr>
          <p:cNvGrpSpPr/>
          <p:nvPr/>
        </p:nvGrpSpPr>
        <p:grpSpPr>
          <a:xfrm>
            <a:off x="448112" y="1340768"/>
            <a:ext cx="2523933" cy="4814296"/>
            <a:chOff x="539552" y="1340768"/>
            <a:chExt cx="2523933" cy="4814296"/>
          </a:xfrm>
        </p:grpSpPr>
        <p:pic>
          <p:nvPicPr>
            <p:cNvPr id="2050" name="Picture 2" descr="S:\91204_BEEP\Valokuvat\Rantatie 140626 Heidi\_1013099.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39553" y="3179478"/>
              <a:ext cx="2376264" cy="14359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91204_BEEP\Valokuvat\Rantatie 140626\P6250068.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70738" y="4725959"/>
              <a:ext cx="1246051" cy="1429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91204_BEEP\Valokuvat\Rantatie 140626\P6250069.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907704" y="4739650"/>
              <a:ext cx="1155781" cy="14154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S:\91204_BEEP\Valokuvat\Rantatie 140626\P6180031.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39552" y="1340768"/>
              <a:ext cx="2376264" cy="16847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3568" y="5049180"/>
              <a:ext cx="432048"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Connector 8"/>
            <p:cNvCxnSpPr>
              <a:stCxn id="7" idx="3"/>
              <a:endCxn id="2051" idx="3"/>
            </p:cNvCxnSpPr>
            <p:nvPr/>
          </p:nvCxnSpPr>
          <p:spPr>
            <a:xfrm>
              <a:off x="1115616" y="5301208"/>
              <a:ext cx="701173" cy="13930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091156" y="1268760"/>
            <a:ext cx="5814906" cy="1015663"/>
          </a:xfrm>
          <a:prstGeom prst="rect">
            <a:avLst/>
          </a:prstGeom>
          <a:noFill/>
        </p:spPr>
        <p:txBody>
          <a:bodyPr wrap="square" rtlCol="0">
            <a:spAutoFit/>
          </a:bodyPr>
          <a:lstStyle/>
          <a:p>
            <a:r>
              <a:rPr lang="ru-RU" sz="2000" dirty="0"/>
              <a:t>Плохая ветрозащита стыка с верхним покрытием – конвекция в атмосферу подогретого в конструкции воздуха</a:t>
            </a:r>
          </a:p>
        </p:txBody>
      </p:sp>
      <p:sp>
        <p:nvSpPr>
          <p:cNvPr id="18" name="TextBox 17"/>
          <p:cNvSpPr txBox="1"/>
          <p:nvPr/>
        </p:nvSpPr>
        <p:spPr>
          <a:xfrm>
            <a:off x="3091156" y="3142838"/>
            <a:ext cx="5541192" cy="707886"/>
          </a:xfrm>
          <a:prstGeom prst="rect">
            <a:avLst/>
          </a:prstGeom>
          <a:noFill/>
        </p:spPr>
        <p:txBody>
          <a:bodyPr wrap="square" rtlCol="0">
            <a:spAutoFit/>
          </a:bodyPr>
          <a:lstStyle/>
          <a:p>
            <a:r>
              <a:rPr lang="fi-FI" sz="2000" dirty="0"/>
              <a:t>Минвата не прилегает плотно к поверхностям – внутренняя конвекция.</a:t>
            </a:r>
          </a:p>
        </p:txBody>
      </p:sp>
      <p:sp>
        <p:nvSpPr>
          <p:cNvPr id="19" name="TextBox 18"/>
          <p:cNvSpPr txBox="1"/>
          <p:nvPr/>
        </p:nvSpPr>
        <p:spPr>
          <a:xfrm>
            <a:off x="3091156" y="4709140"/>
            <a:ext cx="5758800" cy="1323439"/>
          </a:xfrm>
          <a:prstGeom prst="rect">
            <a:avLst/>
          </a:prstGeom>
          <a:noFill/>
        </p:spPr>
        <p:txBody>
          <a:bodyPr wrap="square" rtlCol="0">
            <a:spAutoFit/>
          </a:bodyPr>
          <a:lstStyle/>
          <a:p>
            <a:r>
              <a:rPr lang="ru-RU" sz="2000" dirty="0" err="1"/>
              <a:t>Минвата</a:t>
            </a:r>
            <a:r>
              <a:rPr lang="ru-RU" sz="2000" dirty="0"/>
              <a:t> не заполняет промежуток в каркасе</a:t>
            </a:r>
          </a:p>
          <a:p>
            <a:r>
              <a:rPr lang="ru-RU" sz="2000" dirty="0"/>
              <a:t>- воздух циркулирует внутри конструкции между теплой и холодной поверхностью (сильная внутренняя конвекция).</a:t>
            </a:r>
          </a:p>
        </p:txBody>
      </p:sp>
      <p:sp>
        <p:nvSpPr>
          <p:cNvPr id="2" name="Date Placeholder 1">
            <a:extLst>
              <a:ext uri="{FF2B5EF4-FFF2-40B4-BE49-F238E27FC236}">
                <a16:creationId xmlns:a16="http://schemas.microsoft.com/office/drawing/2014/main" id="{2A48EAC7-B51B-49D7-A1CE-8E0C077E5DF1}"/>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72F4E357-5359-4916-8A02-9BD7F70898F2}"/>
              </a:ext>
            </a:extLst>
          </p:cNvPr>
          <p:cNvSpPr>
            <a:spLocks noGrp="1"/>
          </p:cNvSpPr>
          <p:nvPr>
            <p:ph type="sldNum" sz="quarter" idx="4"/>
          </p:nvPr>
        </p:nvSpPr>
        <p:spPr/>
        <p:txBody>
          <a:bodyPr/>
          <a:lstStyle/>
          <a:p>
            <a:fld id="{0168ACF4-E7A5-495E-8C31-8E9E3D5B0BFC}" type="slidenum">
              <a:rPr lang="fi-FI" smtClean="0"/>
              <a:pPr/>
              <a:t>22</a:t>
            </a:fld>
            <a:endParaRPr lang="fi-FI" dirty="0"/>
          </a:p>
        </p:txBody>
      </p:sp>
    </p:spTree>
    <p:extLst>
      <p:ext uri="{BB962C8B-B14F-4D97-AF65-F5344CB8AC3E}">
        <p14:creationId xmlns:p14="http://schemas.microsoft.com/office/powerpoint/2010/main" val="3598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dirty="0"/>
              <a:t>Ремонт</a:t>
            </a:r>
            <a:endParaRPr lang="ru-RU" dirty="0"/>
          </a:p>
        </p:txBody>
      </p:sp>
      <p:pic>
        <p:nvPicPr>
          <p:cNvPr id="3075" name="Picture 3" descr="S:\91204_BEEP\Valokuvat\Rantatie 140626\P6240046.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8313" y="1346823"/>
            <a:ext cx="1851010" cy="163718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91204_BEEP\Valokuvat\Rantatie 140626\P6240049.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8314" y="4653136"/>
            <a:ext cx="1851010" cy="15873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91204_BEEP\Valokuvat\Rantatie 140626\P6240050.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7200" y="3056306"/>
            <a:ext cx="1851010" cy="15245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59736" y="1346823"/>
            <a:ext cx="6238177" cy="4893647"/>
          </a:xfrm>
          <a:prstGeom prst="rect">
            <a:avLst/>
          </a:prstGeom>
          <a:noFill/>
        </p:spPr>
        <p:txBody>
          <a:bodyPr wrap="square" rtlCol="0">
            <a:spAutoFit/>
          </a:bodyPr>
          <a:lstStyle/>
          <a:p>
            <a:pPr marL="342900" indent="-342900">
              <a:buFont typeface="Arial" panose="020B0604020202020204" pitchFamily="34" charset="0"/>
              <a:buChar char="•"/>
            </a:pPr>
            <a:r>
              <a:rPr lang="ru-RU" sz="2400" dirty="0"/>
              <a:t>Удаление заплесневелой изоляции и очистка деревянного каркаса от плесени с помощью резака или соскабливанием.</a:t>
            </a:r>
          </a:p>
          <a:p>
            <a:pPr marL="342900" indent="-342900">
              <a:buFont typeface="Arial" panose="020B0604020202020204" pitchFamily="34" charset="0"/>
              <a:buChar char="•"/>
            </a:pPr>
            <a:r>
              <a:rPr lang="ru-RU" sz="2400" dirty="0"/>
              <a:t>Монтаж новой теплоизоляции. </a:t>
            </a:r>
          </a:p>
          <a:p>
            <a:pPr marL="342900" indent="-342900">
              <a:buFont typeface="Arial" panose="020B0604020202020204" pitchFamily="34" charset="0"/>
              <a:buChar char="•"/>
            </a:pPr>
            <a:r>
              <a:rPr lang="ru-RU" sz="2400" dirty="0"/>
              <a:t>Герметичность конструкции обеспечивают запениванием швов в два приема.</a:t>
            </a:r>
          </a:p>
          <a:p>
            <a:pPr marL="342900" indent="-342900">
              <a:buFont typeface="Arial" panose="020B0604020202020204" pitchFamily="34" charset="0"/>
              <a:buChar char="•"/>
            </a:pPr>
            <a:r>
              <a:rPr lang="ru-RU" sz="2400" dirty="0"/>
              <a:t>Благодаря ремонту теплоизоляция стены улучшилась вдвое (коэффициент теплопередачи 0,44 →0,22) и герметичность улучшилась многократно.</a:t>
            </a:r>
          </a:p>
        </p:txBody>
      </p:sp>
      <p:sp>
        <p:nvSpPr>
          <p:cNvPr id="2" name="Date Placeholder 1">
            <a:extLst>
              <a:ext uri="{FF2B5EF4-FFF2-40B4-BE49-F238E27FC236}">
                <a16:creationId xmlns:a16="http://schemas.microsoft.com/office/drawing/2014/main" id="{EA05E229-DBAB-46A9-A4BC-CC32BC4F9262}"/>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EC3EFF48-A4C9-42ED-B674-11835B735566}"/>
              </a:ext>
            </a:extLst>
          </p:cNvPr>
          <p:cNvSpPr>
            <a:spLocks noGrp="1"/>
          </p:cNvSpPr>
          <p:nvPr>
            <p:ph type="sldNum" sz="quarter" idx="4"/>
          </p:nvPr>
        </p:nvSpPr>
        <p:spPr/>
        <p:txBody>
          <a:bodyPr/>
          <a:lstStyle/>
          <a:p>
            <a:fld id="{0168ACF4-E7A5-495E-8C31-8E9E3D5B0BFC}" type="slidenum">
              <a:rPr lang="fi-FI" smtClean="0"/>
              <a:pPr/>
              <a:t>23</a:t>
            </a:fld>
            <a:endParaRPr lang="fi-FI" dirty="0"/>
          </a:p>
        </p:txBody>
      </p:sp>
    </p:spTree>
    <p:extLst>
      <p:ext uri="{BB962C8B-B14F-4D97-AF65-F5344CB8AC3E}">
        <p14:creationId xmlns:p14="http://schemas.microsoft.com/office/powerpoint/2010/main" val="33331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i-FI" sz="3000" dirty="0"/>
              <a:t>Под конец улучшим герметичность другими способами</a:t>
            </a:r>
            <a:endParaRPr lang="ru-RU" sz="3000" dirty="0"/>
          </a:p>
        </p:txBody>
      </p:sp>
      <p:pic>
        <p:nvPicPr>
          <p:cNvPr id="6146" name="Picture 2" descr="S:\91204_BEEP\Valokuvat\Rantatie 140925\P9200023.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03284" y="4030116"/>
            <a:ext cx="3265829" cy="147847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91204_BEEP\Valokuvat\Rantatie 140925\P920000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4478" y="1382824"/>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91204_BEEP\Valokuvat\Rantatie 140925\P9200007.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130662" y="1388849"/>
            <a:ext cx="1539439" cy="204673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S:\91204_BEEP\Valokuvat\Rantatie 140925\P9200009.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4477" y="4034850"/>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91204_BEEP\Valokuvat\Rantatie 140925\P9200010.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186000" y="4040874"/>
            <a:ext cx="1513121" cy="204673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S:\91204_BEEP\Valokuvat\Rantatie 140925\P9200016.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571799" y="1386446"/>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91204_BEEP\Valokuvat\Rantatie 140925\P9200020.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281798" y="1386446"/>
            <a:ext cx="1534921" cy="20467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4794" y="3456099"/>
            <a:ext cx="2851871" cy="523220"/>
          </a:xfrm>
          <a:prstGeom prst="rect">
            <a:avLst/>
          </a:prstGeom>
          <a:noFill/>
        </p:spPr>
        <p:txBody>
          <a:bodyPr wrap="none" rtlCol="0">
            <a:spAutoFit/>
          </a:bodyPr>
          <a:lstStyle/>
          <a:p>
            <a:r>
              <a:rPr lang="ru-RU" sz="1400" dirty="0"/>
              <a:t>Ветрозащитная вата отошла от </a:t>
            </a:r>
          </a:p>
          <a:p>
            <a:r>
              <a:rPr lang="ru-RU" sz="1400" dirty="0"/>
              <a:t>каркаса.</a:t>
            </a:r>
          </a:p>
        </p:txBody>
      </p:sp>
      <p:sp>
        <p:nvSpPr>
          <p:cNvPr id="15" name="TextBox 14"/>
          <p:cNvSpPr txBox="1"/>
          <p:nvPr/>
        </p:nvSpPr>
        <p:spPr>
          <a:xfrm>
            <a:off x="4523362" y="3435583"/>
            <a:ext cx="4472303" cy="523220"/>
          </a:xfrm>
          <a:prstGeom prst="rect">
            <a:avLst/>
          </a:prstGeom>
          <a:noFill/>
        </p:spPr>
        <p:txBody>
          <a:bodyPr wrap="square" rtlCol="0">
            <a:spAutoFit/>
          </a:bodyPr>
          <a:lstStyle/>
          <a:p>
            <a:r>
              <a:rPr sz="1400" dirty="0"/>
              <a:t>Ветрозащитная плита </a:t>
            </a:r>
            <a:r>
              <a:rPr sz="1400" dirty="0" err="1"/>
              <a:t>покоробилась</a:t>
            </a:r>
            <a:r>
              <a:rPr sz="1400" dirty="0"/>
              <a:t>.</a:t>
            </a:r>
            <a:r>
              <a:rPr lang="fi-FI" sz="1400" dirty="0"/>
              <a:t> </a:t>
            </a:r>
            <a:br>
              <a:rPr lang="fi-FI" sz="1400" dirty="0"/>
            </a:br>
            <a:r>
              <a:rPr sz="1400" dirty="0" err="1"/>
              <a:t>Ветрозащиту</a:t>
            </a:r>
            <a:r>
              <a:rPr sz="1400" dirty="0"/>
              <a:t> прикрепляют </a:t>
            </a:r>
            <a:r>
              <a:rPr sz="1400" dirty="0" err="1"/>
              <a:t>рейками</a:t>
            </a:r>
            <a:r>
              <a:rPr sz="1400" dirty="0"/>
              <a:t> к стропилам.</a:t>
            </a:r>
            <a:endParaRPr lang="ru-RU" sz="1400" dirty="0"/>
          </a:p>
        </p:txBody>
      </p:sp>
      <p:sp>
        <p:nvSpPr>
          <p:cNvPr id="16" name="TextBox 15"/>
          <p:cNvSpPr txBox="1"/>
          <p:nvPr/>
        </p:nvSpPr>
        <p:spPr>
          <a:xfrm>
            <a:off x="4571798" y="5513100"/>
            <a:ext cx="4103889" cy="523220"/>
          </a:xfrm>
          <a:prstGeom prst="rect">
            <a:avLst/>
          </a:prstGeom>
          <a:noFill/>
        </p:spPr>
        <p:txBody>
          <a:bodyPr wrap="square" rtlCol="0">
            <a:spAutoFit/>
          </a:bodyPr>
          <a:lstStyle/>
          <a:p>
            <a:r>
              <a:rPr lang="ru-RU" sz="1400" dirty="0"/>
              <a:t>Щель в стыке между верхним покрытием и </a:t>
            </a:r>
          </a:p>
          <a:p>
            <a:r>
              <a:rPr lang="ru-RU" sz="1400" dirty="0"/>
              <a:t>стеной уплотнена пеной SPU и клиньями.</a:t>
            </a:r>
          </a:p>
        </p:txBody>
      </p:sp>
      <p:sp>
        <p:nvSpPr>
          <p:cNvPr id="2" name="Down Arrow 1"/>
          <p:cNvSpPr/>
          <p:nvPr/>
        </p:nvSpPr>
        <p:spPr>
          <a:xfrm rot="3871582">
            <a:off x="3110297" y="1429955"/>
            <a:ext cx="985459" cy="143794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p:cNvSpPr txBox="1"/>
          <p:nvPr/>
        </p:nvSpPr>
        <p:spPr>
          <a:xfrm>
            <a:off x="360654" y="6049075"/>
            <a:ext cx="3390865" cy="523220"/>
          </a:xfrm>
          <a:prstGeom prst="rect">
            <a:avLst/>
          </a:prstGeom>
          <a:noFill/>
        </p:spPr>
        <p:txBody>
          <a:bodyPr wrap="none" rtlCol="0">
            <a:spAutoFit/>
          </a:bodyPr>
          <a:lstStyle/>
          <a:p>
            <a:r>
              <a:rPr lang="ru-RU" sz="1400" dirty="0"/>
              <a:t>Как вату, так и ветрозащитную пленку </a:t>
            </a:r>
          </a:p>
          <a:p>
            <a:r>
              <a:rPr lang="ru-RU" sz="1400" dirty="0"/>
              <a:t>прикрепляют к конструкции рейками</a:t>
            </a:r>
            <a:r>
              <a:rPr sz="1400" dirty="0"/>
              <a:t>.</a:t>
            </a:r>
          </a:p>
        </p:txBody>
      </p:sp>
      <p:sp>
        <p:nvSpPr>
          <p:cNvPr id="3" name="Date Placeholder 2">
            <a:extLst>
              <a:ext uri="{FF2B5EF4-FFF2-40B4-BE49-F238E27FC236}">
                <a16:creationId xmlns:a16="http://schemas.microsoft.com/office/drawing/2014/main" id="{A7EE61EA-C2A9-47B0-8059-0693912CF540}"/>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7A6D0856-B36F-4652-9347-A17AD3E5B90E}"/>
              </a:ext>
            </a:extLst>
          </p:cNvPr>
          <p:cNvSpPr>
            <a:spLocks noGrp="1"/>
          </p:cNvSpPr>
          <p:nvPr>
            <p:ph type="sldNum" sz="quarter" idx="4"/>
          </p:nvPr>
        </p:nvSpPr>
        <p:spPr/>
        <p:txBody>
          <a:bodyPr/>
          <a:lstStyle/>
          <a:p>
            <a:fld id="{0168ACF4-E7A5-495E-8C31-8E9E3D5B0BFC}" type="slidenum">
              <a:rPr lang="fi-FI" smtClean="0"/>
              <a:pPr/>
              <a:t>24</a:t>
            </a:fld>
            <a:endParaRPr lang="fi-FI" dirty="0"/>
          </a:p>
        </p:txBody>
      </p:sp>
    </p:spTree>
    <p:extLst>
      <p:ext uri="{BB962C8B-B14F-4D97-AF65-F5344CB8AC3E}">
        <p14:creationId xmlns:p14="http://schemas.microsoft.com/office/powerpoint/2010/main" val="294423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Важно помнить</a:t>
            </a:r>
            <a:endParaRPr lang="ru-RU" dirty="0"/>
          </a:p>
        </p:txBody>
      </p:sp>
      <p:sp>
        <p:nvSpPr>
          <p:cNvPr id="4" name="Content Placeholder 3">
            <a:extLst>
              <a:ext uri="{FF2B5EF4-FFF2-40B4-BE49-F238E27FC236}">
                <a16:creationId xmlns:a16="http://schemas.microsoft.com/office/drawing/2014/main" id="{D8F7739F-E73B-49A5-A571-3DAC35C45503}"/>
              </a:ext>
            </a:extLst>
          </p:cNvPr>
          <p:cNvSpPr>
            <a:spLocks noGrp="1"/>
          </p:cNvSpPr>
          <p:nvPr>
            <p:ph idx="1"/>
          </p:nvPr>
        </p:nvSpPr>
        <p:spPr>
          <a:xfrm>
            <a:off x="457200" y="1773239"/>
            <a:ext cx="8229600" cy="4608511"/>
          </a:xfrm>
        </p:spPr>
        <p:txBody>
          <a:bodyPr>
            <a:normAutofit fontScale="70000" lnSpcReduction="20000"/>
          </a:bodyPr>
          <a:lstStyle/>
          <a:p>
            <a:r>
              <a:rPr lang="ru-RU" dirty="0"/>
              <a:t>Необходимо основательно изучить исходную ситуацию.</a:t>
            </a:r>
          </a:p>
          <a:p>
            <a:r>
              <a:rPr lang="ru-RU" dirty="0"/>
              <a:t>Основными целями планирования ремонта являются хороший внутренний климат, герметичность и энергоэффективность конструкций и инженерных коммуникаций.</a:t>
            </a:r>
          </a:p>
          <a:p>
            <a:r>
              <a:rPr lang="ru-RU" dirty="0"/>
              <a:t>Закажите проект у специалистов.</a:t>
            </a:r>
          </a:p>
          <a:p>
            <a:r>
              <a:rPr lang="ru-RU" dirty="0"/>
              <a:t>При выполнении работ обращайте особое внимание на герметичность, </a:t>
            </a:r>
            <a:r>
              <a:rPr lang="ru-RU" dirty="0" err="1"/>
              <a:t>вентилируемость</a:t>
            </a:r>
            <a:r>
              <a:rPr lang="ru-RU" dirty="0"/>
              <a:t> конструкций и надлежащую вентиляцию.</a:t>
            </a:r>
          </a:p>
          <a:p>
            <a:r>
              <a:rPr lang="ru-RU" dirty="0"/>
              <a:t>Стыки и узлы являются определяющими.</a:t>
            </a:r>
          </a:p>
          <a:p>
            <a:r>
              <a:rPr lang="ru-RU" dirty="0"/>
              <a:t>В ходе ремонта имеет смысл также улучшить комфортность и качество помещений, например, освещение, качество воздуха в помещениях, тепловой комфорт и т.д. </a:t>
            </a:r>
          </a:p>
          <a:p>
            <a:r>
              <a:rPr lang="ru-RU" dirty="0"/>
              <a:t>Важно провести инструктаж пользователей, поскольку их поведение может иметь решающее значение для энергопотребления.</a:t>
            </a:r>
          </a:p>
          <a:p>
            <a:endParaRPr lang="ru-RU" dirty="0"/>
          </a:p>
          <a:p>
            <a:endParaRPr lang="fi-FI" dirty="0"/>
          </a:p>
        </p:txBody>
      </p:sp>
      <p:sp>
        <p:nvSpPr>
          <p:cNvPr id="3" name="Date Placeholder 2">
            <a:extLst>
              <a:ext uri="{FF2B5EF4-FFF2-40B4-BE49-F238E27FC236}">
                <a16:creationId xmlns:a16="http://schemas.microsoft.com/office/drawing/2014/main" id="{30E5E082-A475-46FA-BDA2-371E86CA1D10}"/>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20672B01-E3EB-46DD-A583-CB9DB66D5A17}"/>
              </a:ext>
            </a:extLst>
          </p:cNvPr>
          <p:cNvSpPr>
            <a:spLocks noGrp="1"/>
          </p:cNvSpPr>
          <p:nvPr>
            <p:ph type="sldNum" sz="quarter" idx="4"/>
          </p:nvPr>
        </p:nvSpPr>
        <p:spPr/>
        <p:txBody>
          <a:bodyPr/>
          <a:lstStyle/>
          <a:p>
            <a:fld id="{0168ACF4-E7A5-495E-8C31-8E9E3D5B0BFC}" type="slidenum">
              <a:rPr lang="fi-FI" smtClean="0"/>
              <a:pPr/>
              <a:t>25</a:t>
            </a:fld>
            <a:endParaRPr lang="fi-FI" dirty="0"/>
          </a:p>
        </p:txBody>
      </p:sp>
    </p:spTree>
    <p:extLst>
      <p:ext uri="{BB962C8B-B14F-4D97-AF65-F5344CB8AC3E}">
        <p14:creationId xmlns:p14="http://schemas.microsoft.com/office/powerpoint/2010/main" val="145730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dirty="0"/>
              <a:t>Дополнительная информация:</a:t>
            </a:r>
            <a:endParaRPr lang="ru-RU" dirty="0"/>
          </a:p>
        </p:txBody>
      </p:sp>
      <p:sp>
        <p:nvSpPr>
          <p:cNvPr id="2" name="Sisällön paikkamerkki 1"/>
          <p:cNvSpPr>
            <a:spLocks noGrp="1"/>
          </p:cNvSpPr>
          <p:nvPr>
            <p:ph idx="1"/>
          </p:nvPr>
        </p:nvSpPr>
        <p:spPr>
          <a:xfrm>
            <a:off x="457200" y="1773239"/>
            <a:ext cx="8229600" cy="4751386"/>
          </a:xfrm>
        </p:spPr>
        <p:txBody>
          <a:bodyPr>
            <a:normAutofit fontScale="92500" lnSpcReduction="20000"/>
          </a:bodyPr>
          <a:lstStyle/>
          <a:p>
            <a:r>
              <a:rPr lang="ru-RU" dirty="0"/>
              <a:t>Сайт Министерства охраны </a:t>
            </a:r>
            <a:br>
              <a:rPr lang="fi-FI" dirty="0"/>
            </a:br>
            <a:r>
              <a:rPr lang="ru-RU" dirty="0"/>
              <a:t>окружающей среды</a:t>
            </a:r>
            <a:endParaRPr lang="ru-RU" sz="2800" dirty="0"/>
          </a:p>
          <a:p>
            <a:pPr lvl="1"/>
            <a:r>
              <a:rPr lang="fi-FI" dirty="0">
                <a:hlinkClick r:id="rId2"/>
              </a:rPr>
              <a:t>http://www.hometalkoot.fi/</a:t>
            </a:r>
            <a:endParaRPr lang="ru-RU" dirty="0"/>
          </a:p>
          <a:p>
            <a:pPr lvl="1"/>
            <a:r>
              <a:rPr lang="fi-FI" dirty="0">
                <a:hlinkClick r:id="rId3"/>
              </a:rPr>
              <a:t>http://www.korjaustieto.fi/</a:t>
            </a:r>
            <a:endParaRPr lang="ru-RU" dirty="0"/>
          </a:p>
          <a:p>
            <a:r>
              <a:rPr dirty="0"/>
              <a:t>Организации:</a:t>
            </a:r>
          </a:p>
          <a:p>
            <a:pPr lvl="1"/>
            <a:r>
              <a:rPr dirty="0"/>
              <a:t>Ассоциация внутреннего климата</a:t>
            </a:r>
            <a:endParaRPr lang="ru-RU" dirty="0"/>
          </a:p>
          <a:p>
            <a:pPr lvl="2"/>
            <a:r>
              <a:rPr lang="fi-FI" dirty="0">
                <a:hlinkClick r:id="rId4"/>
              </a:rPr>
              <a:t>www.sisailmayhdistys.fi</a:t>
            </a:r>
            <a:endParaRPr lang="ru-RU" dirty="0"/>
          </a:p>
          <a:p>
            <a:pPr lvl="1"/>
            <a:r>
              <a:rPr dirty="0"/>
              <a:t>Ассоциация борьбы с аллергией и астмой</a:t>
            </a:r>
          </a:p>
          <a:p>
            <a:pPr lvl="2"/>
            <a:r>
              <a:rPr lang="fi-FI" dirty="0">
                <a:hlinkClick r:id="rId5"/>
              </a:rPr>
              <a:t>www.allergia.fi</a:t>
            </a:r>
            <a:endParaRPr lang="ru-RU" dirty="0"/>
          </a:p>
          <a:p>
            <a:pPr lvl="1"/>
            <a:r>
              <a:rPr dirty="0"/>
              <a:t>Ассоциация гигиены проживания</a:t>
            </a:r>
          </a:p>
          <a:p>
            <a:pPr lvl="2"/>
            <a:r>
              <a:rPr lang="fi-FI" dirty="0">
                <a:hlinkClick r:id="rId6"/>
              </a:rPr>
              <a:t>www.asumisterveysliitto.fi</a:t>
            </a:r>
            <a:endParaRPr lang="ru-RU" dirty="0"/>
          </a:p>
          <a:p>
            <a:pPr lvl="1"/>
            <a:r>
              <a:rPr dirty="0"/>
              <a:t>Союз легочного здоровья</a:t>
            </a:r>
          </a:p>
          <a:p>
            <a:pPr lvl="2"/>
            <a:r>
              <a:rPr lang="fi-FI" dirty="0">
                <a:hlinkClick r:id="rId7"/>
              </a:rPr>
              <a:t>www.hengitysliitto.fi</a:t>
            </a:r>
            <a:endParaRPr lang="ru-RU" dirty="0"/>
          </a:p>
          <a:p>
            <a:endParaRPr lang="ru-RU" dirty="0"/>
          </a:p>
          <a:p>
            <a:pPr marL="457200" lvl="1" indent="0">
              <a:buNone/>
            </a:pPr>
            <a:endParaRPr lang="ru-RU" dirty="0"/>
          </a:p>
          <a:p>
            <a:pPr lvl="1"/>
            <a:endParaRPr lang="ru-RU" dirty="0"/>
          </a:p>
        </p:txBody>
      </p:sp>
      <p:pic>
        <p:nvPicPr>
          <p:cNvPr id="58370" name="Picture 2" descr="Hometalkoot"/>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732240" y="1484784"/>
            <a:ext cx="20955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Korjaustieto"/>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732240" y="2492896"/>
            <a:ext cx="20955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fopistelogo"/>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951315" y="4005064"/>
            <a:ext cx="1876425" cy="199072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ED8BA73B-695C-41B6-B8C4-4C79E15274CC}"/>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038A8F59-E376-442D-8EA9-F9D54297BC4E}"/>
              </a:ext>
            </a:extLst>
          </p:cNvPr>
          <p:cNvSpPr>
            <a:spLocks noGrp="1"/>
          </p:cNvSpPr>
          <p:nvPr>
            <p:ph type="sldNum" sz="quarter" idx="4"/>
          </p:nvPr>
        </p:nvSpPr>
        <p:spPr/>
        <p:txBody>
          <a:bodyPr/>
          <a:lstStyle/>
          <a:p>
            <a:fld id="{0168ACF4-E7A5-495E-8C31-8E9E3D5B0BFC}" type="slidenum">
              <a:rPr lang="fi-FI" smtClean="0"/>
              <a:pPr/>
              <a:t>26</a:t>
            </a:fld>
            <a:endParaRPr lang="fi-FI" dirty="0"/>
          </a:p>
        </p:txBody>
      </p:sp>
    </p:spTree>
    <p:extLst>
      <p:ext uri="{BB962C8B-B14F-4D97-AF65-F5344CB8AC3E}">
        <p14:creationId xmlns:p14="http://schemas.microsoft.com/office/powerpoint/2010/main" val="2613932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CD7135-A5AA-4E4E-9854-FEA9F38C4DA6}"/>
              </a:ext>
            </a:extLst>
          </p:cNvPr>
          <p:cNvSpPr>
            <a:spLocks noGrp="1"/>
          </p:cNvSpPr>
          <p:nvPr>
            <p:ph type="ctrTitle"/>
          </p:nvPr>
        </p:nvSpPr>
        <p:spPr/>
        <p:txBody>
          <a:bodyPr/>
          <a:lstStyle/>
          <a:p>
            <a:r>
              <a:rPr lang="az-Cyrl-AZ" dirty="0"/>
              <a:t>Спасибо!</a:t>
            </a:r>
            <a:endParaRPr lang="fi-FI" dirty="0"/>
          </a:p>
        </p:txBody>
      </p:sp>
    </p:spTree>
    <p:extLst>
      <p:ext uri="{BB962C8B-B14F-4D97-AF65-F5344CB8AC3E}">
        <p14:creationId xmlns:p14="http://schemas.microsoft.com/office/powerpoint/2010/main" val="121657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dirty="0"/>
              <a:t>Этапы ремонта с целью улучшения энергетики</a:t>
            </a:r>
            <a:endParaRPr lang="ru-RU" dirty="0"/>
          </a:p>
        </p:txBody>
      </p:sp>
      <p:sp>
        <p:nvSpPr>
          <p:cNvPr id="3" name="Sisällön paikkamerkki 2"/>
          <p:cNvSpPr>
            <a:spLocks noGrp="1"/>
          </p:cNvSpPr>
          <p:nvPr>
            <p:ph idx="1"/>
          </p:nvPr>
        </p:nvSpPr>
        <p:spPr/>
        <p:txBody>
          <a:bodyPr>
            <a:normAutofit fontScale="62500" lnSpcReduction="20000"/>
          </a:bodyPr>
          <a:lstStyle/>
          <a:p>
            <a:r>
              <a:rPr lang="fi-FI" sz="2400" dirty="0"/>
              <a:t>Перед началом ремонта с целью улучшения энергетики выявляют повреждения от воздействия влаги, биологические и прочие повреждения.</a:t>
            </a:r>
            <a:endParaRPr lang="ru-RU" sz="2400" dirty="0">
              <a:cs typeface="Arial" panose="020B0604020202020204" pitchFamily="34" charset="0"/>
            </a:endParaRPr>
          </a:p>
          <a:p>
            <a:r>
              <a:rPr lang="fi-FI" sz="2400" dirty="0"/>
              <a:t>Устраняют причины возникновения повреждений и выполняют замену, ремонт или чистку поврежденных конструкций.</a:t>
            </a:r>
            <a:endParaRPr lang="ru-RU" sz="2400" dirty="0">
              <a:cs typeface="Arial" panose="020B0604020202020204" pitchFamily="34" charset="0"/>
            </a:endParaRPr>
          </a:p>
          <a:p>
            <a:pPr fontAlgn="t"/>
            <a:r>
              <a:rPr lang="fi-FI" sz="2400" dirty="0"/>
              <a:t>Планирование ремонтных работ является более сложной задачей, чем планирование нового строительства.  Неправильный ремонт часто приводит к гниению конструкций или биологическим повреждениям. </a:t>
            </a:r>
          </a:p>
          <a:p>
            <a:pPr fontAlgn="t"/>
            <a:r>
              <a:rPr lang="fi-FI" sz="2400" dirty="0"/>
              <a:t>При проектировании следует учитывать энергоэффективность и поведение конструкций под воздействием влаги, а также взаимодействие старых и новых конструкций, включая инженерные системы.</a:t>
            </a:r>
          </a:p>
          <a:p>
            <a:pPr fontAlgn="t"/>
            <a:r>
              <a:rPr lang="fi-FI" sz="2400" dirty="0"/>
              <a:t>Заключение договоров на проектирование и выполнение работ повышает качество проектирования и ремонтных работ.</a:t>
            </a:r>
          </a:p>
          <a:p>
            <a:pPr fontAlgn="t"/>
            <a:r>
              <a:rPr lang="fi-FI" sz="2400" dirty="0"/>
              <a:t>На этапе строительных работ тщательное выполнение тепло- и влагоизоляции, а также герметичность швов являются основными факторами достижения хорошего качества. </a:t>
            </a:r>
          </a:p>
          <a:p>
            <a:pPr fontAlgn="t"/>
            <a:r>
              <a:rPr lang="fi-FI" sz="2400" dirty="0"/>
              <a:t>С помощью понятных инструкций и обучения пользователей обеспечивают энергоэффективную эксплуатацию помещений, хороший внутренний климат и достижение прочих требуемых параметров.</a:t>
            </a:r>
          </a:p>
        </p:txBody>
      </p:sp>
      <p:sp>
        <p:nvSpPr>
          <p:cNvPr id="4" name="Date Placeholder 3">
            <a:extLst>
              <a:ext uri="{FF2B5EF4-FFF2-40B4-BE49-F238E27FC236}">
                <a16:creationId xmlns:a16="http://schemas.microsoft.com/office/drawing/2014/main" id="{17E23B07-4453-4F15-BB6A-51CDF41002A7}"/>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CC9FA0A5-9154-4F1C-A38A-E9CB75B2A3E3}"/>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24669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fontScale="90000"/>
          </a:bodyPr>
          <a:lstStyle/>
          <a:p>
            <a:r>
              <a:rPr dirty="0"/>
              <a:t>Признаки повреждений от воздействия влаги и биологических повреждений</a:t>
            </a:r>
            <a:endParaRPr lang="ru-RU" dirty="0"/>
          </a:p>
        </p:txBody>
      </p:sp>
      <p:sp>
        <p:nvSpPr>
          <p:cNvPr id="2" name="Sisällön paikkamerkki 1"/>
          <p:cNvSpPr>
            <a:spLocks noGrp="1"/>
          </p:cNvSpPr>
          <p:nvPr>
            <p:ph idx="1"/>
          </p:nvPr>
        </p:nvSpPr>
        <p:spPr>
          <a:xfrm>
            <a:off x="457200" y="1773239"/>
            <a:ext cx="5029200" cy="4032250"/>
          </a:xfrm>
        </p:spPr>
        <p:txBody>
          <a:bodyPr>
            <a:normAutofit fontScale="70000" lnSpcReduction="20000"/>
          </a:bodyPr>
          <a:lstStyle/>
          <a:p>
            <a:pPr marL="0" indent="0">
              <a:buNone/>
            </a:pPr>
            <a:r>
              <a:rPr dirty="0"/>
              <a:t>Признаки повреждений от воздействия влаги:</a:t>
            </a:r>
            <a:endParaRPr lang="ru-RU" dirty="0"/>
          </a:p>
          <a:p>
            <a:pPr lvl="1"/>
            <a:r>
              <a:rPr dirty="0"/>
              <a:t>влага или следы протечек в конструкциях и на их поверхностях </a:t>
            </a:r>
          </a:p>
          <a:p>
            <a:pPr lvl="1"/>
            <a:r>
              <a:rPr dirty="0"/>
              <a:t>отхождение покрытий от основы, изменение цвета или разбухание материала, а также появление известкового налета на кирпичной или бетонной поверхности</a:t>
            </a:r>
          </a:p>
          <a:p>
            <a:pPr lvl="1"/>
            <a:r>
              <a:rPr dirty="0"/>
              <a:t>движение счетчика воды, даже когда вода не используется.</a:t>
            </a:r>
            <a:endParaRPr lang="ru-RU" dirty="0"/>
          </a:p>
          <a:p>
            <a:pPr marL="0" indent="-6350">
              <a:buNone/>
            </a:pPr>
            <a:r>
              <a:rPr dirty="0"/>
              <a:t>Признаки биологических повреждений:</a:t>
            </a:r>
          </a:p>
          <a:p>
            <a:pPr lvl="1"/>
            <a:r>
              <a:rPr dirty="0"/>
              <a:t>затхлый запах, запах плесени или погреба в помещениях</a:t>
            </a:r>
          </a:p>
          <a:p>
            <a:pPr lvl="1"/>
            <a:r>
              <a:rPr dirty="0"/>
              <a:t>появление симптомов в дыхательных путях, глазах или на коже.</a:t>
            </a:r>
          </a:p>
          <a:p>
            <a:pPr lvl="1"/>
            <a:endParaRPr lang="ru-RU" dirty="0"/>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678437">
            <a:off x="5900332" y="1726489"/>
            <a:ext cx="2877983" cy="16900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621542">
            <a:off x="5697079" y="2439620"/>
            <a:ext cx="2895532" cy="17886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670717">
            <a:off x="5717350" y="4016005"/>
            <a:ext cx="2909031" cy="1664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6728D489-6F97-4D1B-A223-F82B5C2AE4F5}"/>
              </a:ext>
            </a:extLst>
          </p:cNvPr>
          <p:cNvSpPr>
            <a:spLocks noGrp="1"/>
          </p:cNvSpPr>
          <p:nvPr>
            <p:ph type="dt" sz="half" idx="2"/>
          </p:nvPr>
        </p:nvSpPr>
        <p:spPr/>
        <p:txBody>
          <a:bodyPr/>
          <a:lstStyle/>
          <a:p>
            <a:r>
              <a:rPr lang="fi-FI"/>
              <a:t>2019</a:t>
            </a:r>
            <a:endParaRPr lang="fi-FI" dirty="0"/>
          </a:p>
        </p:txBody>
      </p:sp>
      <p:sp>
        <p:nvSpPr>
          <p:cNvPr id="8" name="Slide Number Placeholder 7">
            <a:extLst>
              <a:ext uri="{FF2B5EF4-FFF2-40B4-BE49-F238E27FC236}">
                <a16:creationId xmlns:a16="http://schemas.microsoft.com/office/drawing/2014/main" id="{71F27D46-9F04-447E-82FF-4F4363A58D82}"/>
              </a:ext>
            </a:extLst>
          </p:cNvPr>
          <p:cNvSpPr>
            <a:spLocks noGrp="1"/>
          </p:cNvSpPr>
          <p:nvPr>
            <p:ph type="sldNum" sz="quarter" idx="4"/>
          </p:nvPr>
        </p:nvSpPr>
        <p:spPr/>
        <p:txBody>
          <a:bodyPr/>
          <a:lstStyle/>
          <a:p>
            <a:fld id="{0168ACF4-E7A5-495E-8C31-8E9E3D5B0BFC}" type="slidenum">
              <a:rPr lang="fi-FI" smtClean="0"/>
              <a:pPr/>
              <a:t>4</a:t>
            </a:fld>
            <a:endParaRPr lang="fi-FI" dirty="0"/>
          </a:p>
        </p:txBody>
      </p:sp>
    </p:spTree>
    <p:extLst>
      <p:ext uri="{BB962C8B-B14F-4D97-AF65-F5344CB8AC3E}">
        <p14:creationId xmlns:p14="http://schemas.microsoft.com/office/powerpoint/2010/main" val="145307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Autofit/>
          </a:bodyPr>
          <a:lstStyle/>
          <a:p>
            <a:pPr marL="0" indent="0"/>
            <a:r>
              <a:rPr sz="3000" dirty="0"/>
              <a:t>Самые распространенные причины возникновения повреждений от воздействия влаги</a:t>
            </a:r>
            <a:endParaRPr lang="ru-RU" sz="3000" dirty="0"/>
          </a:p>
        </p:txBody>
      </p:sp>
      <p:sp>
        <p:nvSpPr>
          <p:cNvPr id="4" name="Content Placeholder 3">
            <a:extLst>
              <a:ext uri="{FF2B5EF4-FFF2-40B4-BE49-F238E27FC236}">
                <a16:creationId xmlns:a16="http://schemas.microsoft.com/office/drawing/2014/main" id="{88F3DD72-CDAA-4E1F-B2E4-1973806242AA}"/>
              </a:ext>
            </a:extLst>
          </p:cNvPr>
          <p:cNvSpPr>
            <a:spLocks noGrp="1"/>
          </p:cNvSpPr>
          <p:nvPr>
            <p:ph idx="1"/>
          </p:nvPr>
        </p:nvSpPr>
        <p:spPr/>
        <p:txBody>
          <a:bodyPr>
            <a:normAutofit fontScale="92500" lnSpcReduction="10000"/>
          </a:bodyPr>
          <a:lstStyle/>
          <a:p>
            <a:pPr fontAlgn="base"/>
            <a:r>
              <a:rPr lang="ru-RU" dirty="0"/>
              <a:t>ошибки в ходе проектирования и рискованные проектные решения</a:t>
            </a:r>
          </a:p>
          <a:p>
            <a:pPr fontAlgn="base"/>
            <a:r>
              <a:rPr lang="ru-RU" dirty="0"/>
              <a:t>дефекты строительства; повреждения под воздействием влаги, нарушения герметичности и повреждения гидроизоляции</a:t>
            </a:r>
          </a:p>
          <a:p>
            <a:pPr fontAlgn="base"/>
            <a:r>
              <a:rPr lang="ru-RU" dirty="0"/>
              <a:t>техническое устаревание конструкций и материалов</a:t>
            </a:r>
          </a:p>
          <a:p>
            <a:pPr fontAlgn="base"/>
            <a:r>
              <a:rPr lang="ru-RU" dirty="0"/>
              <a:t>невыполнение текущего ремонта</a:t>
            </a:r>
          </a:p>
          <a:p>
            <a:pPr fontAlgn="base"/>
            <a:r>
              <a:rPr lang="ru-RU" dirty="0"/>
              <a:t>воздействие влаги во время эксплуатации.</a:t>
            </a:r>
          </a:p>
          <a:p>
            <a:pPr fontAlgn="base"/>
            <a:r>
              <a:rPr lang="ru-RU" dirty="0"/>
              <a:t>поломка оборудования и водопровода</a:t>
            </a:r>
            <a:endParaRPr lang="fi-FI" dirty="0"/>
          </a:p>
        </p:txBody>
      </p:sp>
      <p:sp>
        <p:nvSpPr>
          <p:cNvPr id="2" name="Date Placeholder 1">
            <a:extLst>
              <a:ext uri="{FF2B5EF4-FFF2-40B4-BE49-F238E27FC236}">
                <a16:creationId xmlns:a16="http://schemas.microsoft.com/office/drawing/2014/main" id="{A0DF5BA6-D311-46D8-98DB-E3BD35835351}"/>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6A4E7CC5-5237-4DA7-9590-CB1E2C276609}"/>
              </a:ext>
            </a:extLst>
          </p:cNvPr>
          <p:cNvSpPr>
            <a:spLocks noGrp="1"/>
          </p:cNvSpPr>
          <p:nvPr>
            <p:ph type="sldNum" sz="quarter" idx="4"/>
          </p:nvPr>
        </p:nvSpPr>
        <p:spPr/>
        <p:txBody>
          <a:bodyPr/>
          <a:lstStyle/>
          <a:p>
            <a:fld id="{0168ACF4-E7A5-495E-8C31-8E9E3D5B0BFC}" type="slidenum">
              <a:rPr lang="fi-FI" smtClean="0"/>
              <a:pPr/>
              <a:t>5</a:t>
            </a:fld>
            <a:endParaRPr lang="fi-FI" dirty="0"/>
          </a:p>
        </p:txBody>
      </p:sp>
    </p:spTree>
    <p:extLst>
      <p:ext uri="{BB962C8B-B14F-4D97-AF65-F5344CB8AC3E}">
        <p14:creationId xmlns:p14="http://schemas.microsoft.com/office/powerpoint/2010/main" val="102935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dirty="0"/>
              <a:t>Биологические повреждения</a:t>
            </a:r>
            <a:endParaRPr lang="ru-RU" dirty="0"/>
          </a:p>
        </p:txBody>
      </p:sp>
      <p:sp>
        <p:nvSpPr>
          <p:cNvPr id="2" name="Sisällön paikkamerkki 1"/>
          <p:cNvSpPr>
            <a:spLocks noGrp="1"/>
          </p:cNvSpPr>
          <p:nvPr>
            <p:ph idx="1"/>
          </p:nvPr>
        </p:nvSpPr>
        <p:spPr/>
        <p:txBody>
          <a:bodyPr>
            <a:normAutofit fontScale="77500" lnSpcReduction="20000"/>
          </a:bodyPr>
          <a:lstStyle/>
          <a:p>
            <a:pPr fontAlgn="base"/>
            <a:r>
              <a:rPr dirty="0"/>
              <a:t>Биологическое повреждение возникает, когда повреждение от воздействия влаги не устранено достаточно быстро.</a:t>
            </a:r>
          </a:p>
          <a:p>
            <a:pPr fontAlgn="base"/>
            <a:r>
              <a:rPr dirty="0"/>
              <a:t>Микробы выпускают в воздух </a:t>
            </a:r>
            <a:endParaRPr lang="ru-RU" dirty="0"/>
          </a:p>
          <a:p>
            <a:pPr lvl="1" fontAlgn="base"/>
            <a:r>
              <a:rPr dirty="0"/>
              <a:t>споры</a:t>
            </a:r>
          </a:p>
          <a:p>
            <a:pPr lvl="1" fontAlgn="base"/>
            <a:r>
              <a:rPr dirty="0"/>
              <a:t>клетки и другие частицы, а также </a:t>
            </a:r>
          </a:p>
          <a:p>
            <a:pPr lvl="1" fontAlgn="base"/>
            <a:r>
              <a:rPr dirty="0" err="1"/>
              <a:t>зловонные</a:t>
            </a:r>
            <a:r>
              <a:rPr dirty="0"/>
              <a:t> </a:t>
            </a:r>
            <a:r>
              <a:rPr dirty="0" err="1"/>
              <a:t>газы</a:t>
            </a:r>
            <a:r>
              <a:rPr lang="ru-RU" dirty="0"/>
              <a:t> или </a:t>
            </a:r>
            <a:r>
              <a:rPr lang="ru-RU" dirty="0" err="1"/>
              <a:t>газы</a:t>
            </a:r>
            <a:r>
              <a:rPr lang="ru-RU" dirty="0"/>
              <a:t> без запаха (отсутствие запаха – не является гарантией того, что в помещении нет проблем с микробами)</a:t>
            </a:r>
            <a:endParaRPr dirty="0"/>
          </a:p>
          <a:p>
            <a:pPr lvl="1" fontAlgn="base"/>
            <a:r>
              <a:rPr dirty="0"/>
              <a:t>яды биологического происхождения или токсины. </a:t>
            </a:r>
          </a:p>
          <a:p>
            <a:pPr fontAlgn="base"/>
            <a:r>
              <a:rPr dirty="0"/>
              <a:t>Организм разных людей реагирует на микробов по-разному.</a:t>
            </a:r>
          </a:p>
          <a:p>
            <a:pPr fontAlgn="base"/>
            <a:r>
              <a:rPr dirty="0"/>
              <a:t>Микробов не должно быть в конструкциях - их следует немедленно удалять и препятствовать их появлению.</a:t>
            </a:r>
          </a:p>
          <a:p>
            <a:pPr marL="0" indent="0" fontAlgn="base">
              <a:buNone/>
            </a:pPr>
            <a:endParaRPr lang="ru-RU" dirty="0"/>
          </a:p>
        </p:txBody>
      </p:sp>
      <p:sp>
        <p:nvSpPr>
          <p:cNvPr id="4" name="Date Placeholder 3">
            <a:extLst>
              <a:ext uri="{FF2B5EF4-FFF2-40B4-BE49-F238E27FC236}">
                <a16:creationId xmlns:a16="http://schemas.microsoft.com/office/drawing/2014/main" id="{310BB50D-3271-4147-A956-334A450C021A}"/>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F4794FC8-AE84-4F7D-8FD8-E59B879FF6E1}"/>
              </a:ext>
            </a:extLst>
          </p:cNvPr>
          <p:cNvSpPr>
            <a:spLocks noGrp="1"/>
          </p:cNvSpPr>
          <p:nvPr>
            <p:ph type="sldNum" sz="quarter" idx="4"/>
          </p:nvPr>
        </p:nvSpPr>
        <p:spPr/>
        <p:txBody>
          <a:bodyPr/>
          <a:lstStyle/>
          <a:p>
            <a:fld id="{0168ACF4-E7A5-495E-8C31-8E9E3D5B0BFC}" type="slidenum">
              <a:rPr lang="fi-FI" smtClean="0"/>
              <a:pPr/>
              <a:t>6</a:t>
            </a:fld>
            <a:endParaRPr lang="fi-FI" dirty="0"/>
          </a:p>
        </p:txBody>
      </p:sp>
    </p:spTree>
    <p:extLst>
      <p:ext uri="{BB962C8B-B14F-4D97-AF65-F5344CB8AC3E}">
        <p14:creationId xmlns:p14="http://schemas.microsoft.com/office/powerpoint/2010/main" val="6646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Autofit/>
          </a:bodyPr>
          <a:lstStyle/>
          <a:p>
            <a:r>
              <a:rPr dirty="0"/>
              <a:t>Ремонт с целью улучшения внутреннего климата</a:t>
            </a:r>
            <a:endParaRPr lang="ru-RU" dirty="0"/>
          </a:p>
        </p:txBody>
      </p:sp>
      <p:sp>
        <p:nvSpPr>
          <p:cNvPr id="2" name="Sisällön paikkamerkki 1"/>
          <p:cNvSpPr>
            <a:spLocks noGrp="1"/>
          </p:cNvSpPr>
          <p:nvPr>
            <p:ph idx="1"/>
          </p:nvPr>
        </p:nvSpPr>
        <p:spPr/>
        <p:txBody>
          <a:bodyPr>
            <a:normAutofit fontScale="47500" lnSpcReduction="20000"/>
          </a:bodyPr>
          <a:lstStyle/>
          <a:p>
            <a:r>
              <a:rPr lang="ru-RU" sz="3200" dirty="0"/>
              <a:t>Определяют объем повреждений, влияющих на внутренний климат, и устраняют их причины. </a:t>
            </a:r>
          </a:p>
          <a:p>
            <a:r>
              <a:rPr lang="ru-RU" sz="3200" dirty="0"/>
              <a:t>Влаготехническое обследование состояния помещения и проверенный экспертом проект являются хорошей отправной точкой для ремонта с целью улучшения внутреннего климата.</a:t>
            </a:r>
          </a:p>
          <a:p>
            <a:r>
              <a:rPr lang="ru-RU" sz="3200" dirty="0"/>
              <a:t>Заплесневелые и намокнувшие материалы снимают или заменяют на новые.</a:t>
            </a:r>
          </a:p>
          <a:p>
            <a:r>
              <a:rPr lang="ru-RU" sz="3200" dirty="0"/>
              <a:t>Поврежденные материалы, которые невозможно удалить, очищают механическим способом, например, с помощью пескоструйной обработки или резака.</a:t>
            </a:r>
          </a:p>
          <a:p>
            <a:r>
              <a:rPr lang="ru-RU" sz="3200" dirty="0">
                <a:solidFill>
                  <a:schemeClr val="accent1"/>
                </a:solidFill>
              </a:rPr>
              <a:t>Нельзя применять дезинфицирующие вещества или химикаты для удаления плесени, поскольку</a:t>
            </a:r>
          </a:p>
          <a:p>
            <a:pPr lvl="1"/>
            <a:r>
              <a:rPr lang="ru-RU" sz="3200" dirty="0"/>
              <a:t>они сами по себе могут вызвать симптомы</a:t>
            </a:r>
          </a:p>
          <a:p>
            <a:pPr lvl="1"/>
            <a:r>
              <a:rPr lang="ru-RU" sz="3200" dirty="0"/>
              <a:t>они могут даже увеличить выработку токсинов плесенью.</a:t>
            </a:r>
          </a:p>
          <a:p>
            <a:r>
              <a:rPr lang="ru-RU" sz="3200" dirty="0"/>
              <a:t>Новые конструкции должны быть герметичными и герметичность старых конструкций необходимо улучшить.</a:t>
            </a:r>
          </a:p>
          <a:p>
            <a:r>
              <a:rPr lang="ru-RU" sz="3200" dirty="0"/>
              <a:t>Мебель и прочие предметы в поврежденном плесенью помещении тщательно очищают или заменяют на новые. Очистка мебели от плесени выполняется специалистом.</a:t>
            </a:r>
          </a:p>
          <a:p>
            <a:r>
              <a:rPr lang="ru-RU" sz="3200" dirty="0"/>
              <a:t>Следует убедиться в достаточности вентиляции и соотношении давления внутри и снаружи здания, чтобы повреждения не возникли снова.</a:t>
            </a:r>
          </a:p>
          <a:p>
            <a:endParaRPr lang="ru-RU" dirty="0"/>
          </a:p>
        </p:txBody>
      </p:sp>
      <p:sp>
        <p:nvSpPr>
          <p:cNvPr id="4" name="Date Placeholder 3">
            <a:extLst>
              <a:ext uri="{FF2B5EF4-FFF2-40B4-BE49-F238E27FC236}">
                <a16:creationId xmlns:a16="http://schemas.microsoft.com/office/drawing/2014/main" id="{D92BAE59-7A11-4611-96D0-9CD9DE5D227A}"/>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12899F21-E6AC-4AAE-9F45-3AA39CA914E0}"/>
              </a:ext>
            </a:extLst>
          </p:cNvPr>
          <p:cNvSpPr>
            <a:spLocks noGrp="1"/>
          </p:cNvSpPr>
          <p:nvPr>
            <p:ph type="sldNum" sz="quarter" idx="4"/>
          </p:nvPr>
        </p:nvSpPr>
        <p:spPr/>
        <p:txBody>
          <a:bodyPr/>
          <a:lstStyle/>
          <a:p>
            <a:fld id="{0168ACF4-E7A5-495E-8C31-8E9E3D5B0BFC}" type="slidenum">
              <a:rPr lang="fi-FI" smtClean="0"/>
              <a:pPr/>
              <a:t>7</a:t>
            </a:fld>
            <a:endParaRPr lang="fi-FI" dirty="0"/>
          </a:p>
        </p:txBody>
      </p:sp>
    </p:spTree>
    <p:extLst>
      <p:ext uri="{BB962C8B-B14F-4D97-AF65-F5344CB8AC3E}">
        <p14:creationId xmlns:p14="http://schemas.microsoft.com/office/powerpoint/2010/main" val="391750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
              <a:rPr dirty="0"/>
              <a:t>Дополнительная теплоизоляция</a:t>
            </a:r>
            <a:endParaRPr lang="ru-RU" dirty="0"/>
          </a:p>
        </p:txBody>
      </p:sp>
      <p:sp>
        <p:nvSpPr>
          <p:cNvPr id="3" name="Date Placeholder 2">
            <a:extLst>
              <a:ext uri="{FF2B5EF4-FFF2-40B4-BE49-F238E27FC236}">
                <a16:creationId xmlns:a16="http://schemas.microsoft.com/office/drawing/2014/main" id="{8D5BB963-B647-4D64-8FF9-65ABC7629DFC}"/>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53D2CDB7-CE64-4531-9ADB-B5FF98CDBFB2}"/>
              </a:ext>
            </a:extLst>
          </p:cNvPr>
          <p:cNvSpPr>
            <a:spLocks noGrp="1"/>
          </p:cNvSpPr>
          <p:nvPr>
            <p:ph type="sldNum" sz="quarter" idx="4"/>
          </p:nvPr>
        </p:nvSpPr>
        <p:spPr/>
        <p:txBody>
          <a:bodyPr/>
          <a:lstStyle/>
          <a:p>
            <a:fld id="{0168ACF4-E7A5-495E-8C31-8E9E3D5B0BFC}" type="slidenum">
              <a:rPr lang="fi-FI" smtClean="0"/>
              <a:pPr/>
              <a:t>8</a:t>
            </a:fld>
            <a:endParaRPr lang="fi-FI" dirty="0"/>
          </a:p>
        </p:txBody>
      </p:sp>
    </p:spTree>
    <p:extLst>
      <p:ext uri="{BB962C8B-B14F-4D97-AF65-F5344CB8AC3E}">
        <p14:creationId xmlns:p14="http://schemas.microsoft.com/office/powerpoint/2010/main" val="399836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196"/>
          <a:stretch/>
        </p:blipFill>
        <p:spPr bwMode="auto">
          <a:xfrm>
            <a:off x="5651352" y="846895"/>
            <a:ext cx="3024336" cy="323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ru-RU" dirty="0"/>
              <a:t>Дополнительная теплоизоляция верхнего перекрытия</a:t>
            </a:r>
          </a:p>
        </p:txBody>
      </p:sp>
      <p:sp>
        <p:nvSpPr>
          <p:cNvPr id="3" name="Content Placeholder 2"/>
          <p:cNvSpPr>
            <a:spLocks noGrp="1"/>
          </p:cNvSpPr>
          <p:nvPr>
            <p:ph idx="1"/>
          </p:nvPr>
        </p:nvSpPr>
        <p:spPr>
          <a:xfrm>
            <a:off x="457200" y="1773238"/>
            <a:ext cx="5183040" cy="4751387"/>
          </a:xfrm>
        </p:spPr>
        <p:txBody>
          <a:bodyPr>
            <a:normAutofit fontScale="92500"/>
          </a:bodyPr>
          <a:lstStyle/>
          <a:p>
            <a:pPr>
              <a:spcBef>
                <a:spcPts val="0"/>
              </a:spcBef>
            </a:pPr>
            <a:r>
              <a:rPr lang="ru-RU" sz="1700" dirty="0"/>
              <a:t>Дополнительная теплоизоляция может быть установлена выше или ниже старой изоляции или старую изоляцию можно полностью заменить.</a:t>
            </a:r>
          </a:p>
          <a:p>
            <a:pPr>
              <a:spcBef>
                <a:spcPts val="0"/>
              </a:spcBef>
            </a:pPr>
            <a:r>
              <a:rPr lang="ru-RU" sz="1700" dirty="0"/>
              <a:t>Перед монтажом дополнительной теплоизоляции</a:t>
            </a:r>
          </a:p>
          <a:p>
            <a:pPr marL="552450" lvl="2" indent="-285750">
              <a:spcBef>
                <a:spcPts val="0"/>
              </a:spcBef>
              <a:buFont typeface="Arial" panose="020B0604020202020204" pitchFamily="34" charset="0"/>
              <a:buChar char="•"/>
            </a:pPr>
            <a:r>
              <a:rPr lang="ru-RU" sz="1500" dirty="0"/>
              <a:t>ремонтируют поврежденные конструкции</a:t>
            </a:r>
          </a:p>
          <a:p>
            <a:pPr marL="552450" lvl="2" indent="-285750">
              <a:spcBef>
                <a:spcPts val="0"/>
              </a:spcBef>
              <a:buFont typeface="Arial" panose="020B0604020202020204" pitchFamily="34" charset="0"/>
              <a:buChar char="•"/>
            </a:pPr>
            <a:r>
              <a:rPr lang="ru-RU" sz="1500" dirty="0"/>
              <a:t>снимают заплесневелую изоляцию </a:t>
            </a:r>
          </a:p>
          <a:p>
            <a:pPr marL="552450" lvl="2" indent="-285750">
              <a:spcBef>
                <a:spcPts val="0"/>
              </a:spcBef>
              <a:buFont typeface="Arial" panose="020B0604020202020204" pitchFamily="34" charset="0"/>
              <a:buChar char="•"/>
            </a:pPr>
            <a:r>
              <a:rPr lang="ru-RU" sz="1500" dirty="0"/>
              <a:t>просушивают намокнувшие материалы</a:t>
            </a:r>
          </a:p>
          <a:p>
            <a:pPr marL="552450" lvl="2" indent="-285750">
              <a:spcBef>
                <a:spcPts val="0"/>
              </a:spcBef>
              <a:buFont typeface="Arial" panose="020B0604020202020204" pitchFamily="34" charset="0"/>
              <a:buChar char="•"/>
            </a:pPr>
            <a:r>
              <a:rPr lang="ru-RU" sz="1500" dirty="0"/>
              <a:t>проверяют эффективность пароизоляции и герметичность проходов коммуникаций</a:t>
            </a:r>
          </a:p>
          <a:p>
            <a:pPr marL="552450" lvl="2" indent="-285750">
              <a:spcBef>
                <a:spcPts val="0"/>
              </a:spcBef>
              <a:buFont typeface="Arial" panose="020B0604020202020204" pitchFamily="34" charset="0"/>
              <a:buChar char="•"/>
            </a:pPr>
            <a:r>
              <a:rPr lang="ru-RU" sz="1500" dirty="0"/>
              <a:t>проверяют теплоизоляцию вентканалов.</a:t>
            </a:r>
          </a:p>
          <a:p>
            <a:pPr>
              <a:spcBef>
                <a:spcPts val="0"/>
              </a:spcBef>
            </a:pPr>
            <a:r>
              <a:rPr lang="ru-RU" sz="1700" dirty="0"/>
              <a:t>Дополнительная теплоизоляция, установленная над старой изоляцией, должна быть более редкой.</a:t>
            </a:r>
          </a:p>
          <a:p>
            <a:pPr>
              <a:spcBef>
                <a:spcPts val="0"/>
              </a:spcBef>
            </a:pPr>
            <a:r>
              <a:rPr lang="ru-RU" sz="1700" dirty="0"/>
              <a:t>Перед монтажом дополнительной теплоизоляции обеспечивают достаточную вентиляцию чердачного помещения, например, установив ветронаправляющие экраны рядом со свесами кровли.</a:t>
            </a:r>
          </a:p>
          <a:p>
            <a:pPr>
              <a:spcBef>
                <a:spcPts val="0"/>
              </a:spcBef>
            </a:pPr>
            <a:r>
              <a:rPr lang="ru-RU" sz="1700" dirty="0"/>
              <a:t>Под решеткой ферм часто образуются полости, проводящие холод после усадки задуваемого утеплителя. Их необходимо проверить и заткнуть.</a:t>
            </a:r>
          </a:p>
          <a:p>
            <a:pPr>
              <a:spcBef>
                <a:spcPts val="0"/>
              </a:spcBef>
            </a:pPr>
            <a:endParaRPr lang="ru-RU" sz="2000" dirty="0"/>
          </a:p>
        </p:txBody>
      </p:sp>
      <p:sp>
        <p:nvSpPr>
          <p:cNvPr id="4" name="Date Placeholder 3">
            <a:extLst>
              <a:ext uri="{FF2B5EF4-FFF2-40B4-BE49-F238E27FC236}">
                <a16:creationId xmlns:a16="http://schemas.microsoft.com/office/drawing/2014/main" id="{5CE39C0A-FC77-4371-B4BD-43B3D322AB46}"/>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EDEF5299-9C82-4EF1-90F9-611FA0E4B999}"/>
              </a:ext>
            </a:extLst>
          </p:cNvPr>
          <p:cNvSpPr>
            <a:spLocks noGrp="1"/>
          </p:cNvSpPr>
          <p:nvPr>
            <p:ph type="sldNum" sz="quarter" idx="4"/>
          </p:nvPr>
        </p:nvSpPr>
        <p:spPr/>
        <p:txBody>
          <a:bodyPr/>
          <a:lstStyle/>
          <a:p>
            <a:fld id="{0168ACF4-E7A5-495E-8C31-8E9E3D5B0BFC}" type="slidenum">
              <a:rPr lang="fi-FI" smtClean="0"/>
              <a:pPr/>
              <a:t>9</a:t>
            </a:fld>
            <a:endParaRPr lang="fi-FI" dirty="0"/>
          </a:p>
        </p:txBody>
      </p:sp>
    </p:spTree>
    <p:extLst>
      <p:ext uri="{BB962C8B-B14F-4D97-AF65-F5344CB8AC3E}">
        <p14:creationId xmlns:p14="http://schemas.microsoft.com/office/powerpoint/2010/main" val="21446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1_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18</TotalTime>
  <Words>2140</Words>
  <Application>Microsoft Office PowerPoint</Application>
  <PresentationFormat>On-screen Show (4:3)</PresentationFormat>
  <Paragraphs>289</Paragraphs>
  <Slides>27</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BUS_4-3</vt:lpstr>
      <vt:lpstr>1_BUS_4-3</vt:lpstr>
      <vt:lpstr> Ремонт конструкций  с целью улучшения энергетики Повреждения от воздействия влаги и биологические повреждения Дополнительная теплоизоляция Ремонт конструкций</vt:lpstr>
      <vt:lpstr>Возможности энергосбережения  </vt:lpstr>
      <vt:lpstr>Этапы ремонта с целью улучшения энергетики</vt:lpstr>
      <vt:lpstr>Признаки повреждений от воздействия влаги и биологических повреждений</vt:lpstr>
      <vt:lpstr>Самые распространенные причины возникновения повреждений от воздействия влаги</vt:lpstr>
      <vt:lpstr>Биологические повреждения</vt:lpstr>
      <vt:lpstr>Ремонт с целью улучшения внутреннего климата</vt:lpstr>
      <vt:lpstr> Дополнительная теплоизоляция</vt:lpstr>
      <vt:lpstr>Дополнительная теплоизоляция верхнего перекрытия</vt:lpstr>
      <vt:lpstr>Дополнительная теплоизоляция наружных стен</vt:lpstr>
      <vt:lpstr>Изолирующая штукатурка  поверх старого фасада</vt:lpstr>
      <vt:lpstr>Дополнительная изоляция бетонного фасада и ремонт с помощью обшивки плитами</vt:lpstr>
      <vt:lpstr> Ремонт конструкций</vt:lpstr>
      <vt:lpstr>Ремонт стены подвала</vt:lpstr>
      <vt:lpstr>Ремонт нижнего перекрытия  с подпольем</vt:lpstr>
      <vt:lpstr>Ремонт нижнего перекрытия по грунту</vt:lpstr>
      <vt:lpstr>Ремонт окон</vt:lpstr>
      <vt:lpstr>Замена окон и установка дополнительных рам</vt:lpstr>
      <vt:lpstr>Балконное остекление повышает энергоэффективность</vt:lpstr>
      <vt:lpstr>Пример: Ремонт с целью удаления плесени и улучшения энергетики</vt:lpstr>
      <vt:lpstr>Причины повреждений</vt:lpstr>
      <vt:lpstr>Дефекты теплоизоляции</vt:lpstr>
      <vt:lpstr>Ремонт</vt:lpstr>
      <vt:lpstr>Под конец улучшим герметичность другими способами</vt:lpstr>
      <vt:lpstr>Важно помнить</vt:lpstr>
      <vt:lpstr>Дополнительная информация:</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Ремонт конструкций  с целью улучшения энергетики Повреждения от воздействия влаги и биологические повреждения Дополнительная теплоизоляция Ремонт конструкций</dc:title>
  <dc:creator>Kirsi-Maaria Forssell</dc:creator>
  <cp:lastModifiedBy>Kirsi-Maaria Forssell</cp:lastModifiedBy>
  <cp:revision>6</cp:revision>
  <dcterms:created xsi:type="dcterms:W3CDTF">2019-08-31T09:47:49Z</dcterms:created>
  <dcterms:modified xsi:type="dcterms:W3CDTF">2020-03-09T09:57:15Z</dcterms:modified>
</cp:coreProperties>
</file>