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 id="2147483675" r:id="rId2"/>
  </p:sldMasterIdLst>
  <p:notesMasterIdLst>
    <p:notesMasterId r:id="rId31"/>
  </p:notesMasterIdLst>
  <p:sldIdLst>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9144000" cy="6858000" type="screen4x3"/>
  <p:notesSz cx="9929813" cy="679926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orient="horz" pos="300">
          <p15:clr>
            <a:srgbClr val="A4A3A4"/>
          </p15:clr>
        </p15:guide>
        <p15:guide id="3" orient="horz" pos="3657">
          <p15:clr>
            <a:srgbClr val="A4A3A4"/>
          </p15:clr>
        </p15:guide>
        <p15:guide id="4" orient="horz" pos="4110">
          <p15:clr>
            <a:srgbClr val="A4A3A4"/>
          </p15:clr>
        </p15:guide>
        <p15:guide id="5" orient="horz" pos="1117">
          <p15:clr>
            <a:srgbClr val="A4A3A4"/>
          </p15:clr>
        </p15:guide>
        <p15:guide id="6" orient="horz" pos="4042" userDrawn="1">
          <p15:clr>
            <a:srgbClr val="A4A3A4"/>
          </p15:clr>
        </p15:guide>
        <p15:guide id="7" orient="horz" pos="1434">
          <p15:clr>
            <a:srgbClr val="A4A3A4"/>
          </p15:clr>
        </p15:guide>
        <p15:guide id="8" pos="2880">
          <p15:clr>
            <a:srgbClr val="A4A3A4"/>
          </p15:clr>
        </p15:guide>
        <p15:guide id="9" pos="295">
          <p15:clr>
            <a:srgbClr val="A4A3A4"/>
          </p15:clr>
        </p15:guide>
        <p15:guide id="10" pos="5465">
          <p15:clr>
            <a:srgbClr val="A4A3A4"/>
          </p15:clr>
        </p15:guide>
      </p15:sldGuideLst>
    </p:ext>
    <p:ext uri="{2D200454-40CA-4A62-9FC3-DE9A4176ACB9}">
      <p15:notesGuideLst xmlns:p15="http://schemas.microsoft.com/office/powerpoint/2012/main">
        <p15:guide id="1" orient="horz" pos="2142">
          <p15:clr>
            <a:srgbClr val="A4A3A4"/>
          </p15:clr>
        </p15:guide>
        <p15:guide id="2" pos="31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3C2FFA5D-87B4-456A-9821-1D502468CF0F}">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70" d="100"/>
          <a:sy n="70" d="100"/>
        </p:scale>
        <p:origin x="1132" y="48"/>
      </p:cViewPr>
      <p:guideLst>
        <p:guide orient="horz" pos="2183"/>
        <p:guide orient="horz" pos="300"/>
        <p:guide orient="horz" pos="3657"/>
        <p:guide orient="horz" pos="4110"/>
        <p:guide orient="horz" pos="1117"/>
        <p:guide orient="horz" pos="4042"/>
        <p:guide orient="horz" pos="1434"/>
        <p:guide pos="2880"/>
        <p:guide pos="295"/>
        <p:guide pos="5465"/>
      </p:guideLst>
    </p:cSldViewPr>
  </p:slideViewPr>
  <p:notesTextViewPr>
    <p:cViewPr>
      <p:scale>
        <a:sx n="1" d="1"/>
        <a:sy n="1" d="1"/>
      </p:scale>
      <p:origin x="0" y="0"/>
    </p:cViewPr>
  </p:notesTextViewPr>
  <p:notesViewPr>
    <p:cSldViewPr snapToGrid="0" showGuides="1">
      <p:cViewPr varScale="1">
        <p:scale>
          <a:sx n="66" d="100"/>
          <a:sy n="66" d="100"/>
        </p:scale>
        <p:origin x="0" y="0"/>
      </p:cViewPr>
      <p:guideLst>
        <p:guide orient="horz" pos="2142"/>
        <p:guide pos="312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713" cy="341313"/>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5624513" y="0"/>
            <a:ext cx="4303712" cy="341313"/>
          </a:xfrm>
          <a:prstGeom prst="rect">
            <a:avLst/>
          </a:prstGeom>
        </p:spPr>
        <p:txBody>
          <a:bodyPr vert="horz" lIns="91440" tIns="45720" rIns="91440" bIns="45720" rtlCol="0"/>
          <a:lstStyle>
            <a:lvl1pPr algn="r">
              <a:defRPr sz="1200"/>
            </a:lvl1pPr>
          </a:lstStyle>
          <a:p>
            <a:fld id="{98758895-0E84-4E7B-9D1D-635FAA9463EA}" type="datetimeFigureOut">
              <a:rPr lang="fi-FI" smtClean="0"/>
              <a:t>9.3.2020</a:t>
            </a:fld>
            <a:endParaRPr lang="fi-FI"/>
          </a:p>
        </p:txBody>
      </p:sp>
      <p:sp>
        <p:nvSpPr>
          <p:cNvPr id="4" name="Slide Image Placeholder 3"/>
          <p:cNvSpPr>
            <a:spLocks noGrp="1" noRot="1" noChangeAspect="1"/>
          </p:cNvSpPr>
          <p:nvPr>
            <p:ph type="sldImg" idx="2"/>
          </p:nvPr>
        </p:nvSpPr>
        <p:spPr>
          <a:xfrm>
            <a:off x="3435350" y="849313"/>
            <a:ext cx="3060700" cy="2295525"/>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993775" y="3271838"/>
            <a:ext cx="7943850" cy="267811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6457950"/>
            <a:ext cx="4303713" cy="341313"/>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5624513" y="6457950"/>
            <a:ext cx="4303712" cy="341313"/>
          </a:xfrm>
          <a:prstGeom prst="rect">
            <a:avLst/>
          </a:prstGeom>
        </p:spPr>
        <p:txBody>
          <a:bodyPr vert="horz" lIns="91440" tIns="45720" rIns="91440" bIns="45720" rtlCol="0" anchor="b"/>
          <a:lstStyle>
            <a:lvl1pPr algn="r">
              <a:defRPr sz="1200"/>
            </a:lvl1pPr>
          </a:lstStyle>
          <a:p>
            <a:fld id="{A6A6FA84-7053-4146-9296-00C63D9C2157}" type="slidenum">
              <a:rPr lang="fi-FI" smtClean="0"/>
              <a:t>‹#›</a:t>
            </a:fld>
            <a:endParaRPr lang="fi-FI"/>
          </a:p>
        </p:txBody>
      </p:sp>
    </p:spTree>
    <p:extLst>
      <p:ext uri="{BB962C8B-B14F-4D97-AF65-F5344CB8AC3E}">
        <p14:creationId xmlns:p14="http://schemas.microsoft.com/office/powerpoint/2010/main" val="2379028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inlex.fi/fi/laki/ajantasa/1999/19990132"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364B4A2A-B6C3-4423-87B3-B387B0B19062}" type="slidenum">
              <a:rPr lang="fi-FI" smtClean="0"/>
              <a:pPr/>
              <a:t>1</a:t>
            </a:fld>
            <a:endParaRPr lang="ru-RU"/>
          </a:p>
        </p:txBody>
      </p:sp>
    </p:spTree>
    <p:extLst>
      <p:ext uri="{BB962C8B-B14F-4D97-AF65-F5344CB8AC3E}">
        <p14:creationId xmlns:p14="http://schemas.microsoft.com/office/powerpoint/2010/main" val="2177790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364B4A2A-B6C3-4423-87B3-B387B0B19062}" type="slidenum">
              <a:rPr lang="fi-FI" smtClean="0"/>
              <a:pPr/>
              <a:t>23</a:t>
            </a:fld>
            <a:endParaRPr lang="ru-RU"/>
          </a:p>
        </p:txBody>
      </p:sp>
    </p:spTree>
    <p:extLst>
      <p:ext uri="{BB962C8B-B14F-4D97-AF65-F5344CB8AC3E}">
        <p14:creationId xmlns:p14="http://schemas.microsoft.com/office/powerpoint/2010/main" val="77247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a:t>Закон о землепользовании и застройке:</a:t>
            </a:r>
          </a:p>
          <a:p>
            <a:r>
              <a:rPr lang="fi-FI" b="1" dirty="0"/>
              <a:t>117 g § </a:t>
            </a:r>
            <a:r>
              <a:rPr lang="fi-FI" b="1" dirty="0">
                <a:hlinkClick r:id="rId3" tooltip="Ссылка на вступление в силу поправки к закону"/>
              </a:rPr>
              <a:t>(21.12.2012/958)</a:t>
            </a:r>
            <a:endParaRPr lang="ru-RU" b="1" dirty="0"/>
          </a:p>
          <a:p>
            <a:r>
              <a:rPr lang="fi-FI" b="1" dirty="0"/>
              <a:t>Энергоэффективность</a:t>
            </a:r>
          </a:p>
          <a:p>
            <a:r>
              <a:rPr dirty="0"/>
              <a:t>Rakennushankkeeseen ryhtyvän on huolehdittava, että rakennus sen käyttötarkoituksen edellyttämällä tavalla suunnitellaan ja rakennetaan energiatehokkaaksi siten, että energiaa ja luonnonvaroja kuluu säästeliäästi. Energiatehokkuuden vähimmäisvaatimusten täyttyminen on osoitettava energiankäyttöön, energiahäviöön ja energiamuotoon perustuvilla laskelmilla. Rakennuksessa käytettävän energiamuodon kertoimia määritettäessä arvioidaan jalostamattoman luonnonenergian kulutusta, uusiutuvan energian käytön edistämistä sekä lämmitystapaa energiantuotannon yleisen tehokkuuden kannalta. Rakennuksessa käytettävien tuotteiden ja taloteknisten järjestelmien sekä niiden säätö- ja mittausjärjestelmien on oltava sellaisia, että energiankulutus ja tehontarve rakennusta ja sen järjestelmiä käyttötarkoituksensa mukaisesti käytettäessä jää vähäiseksi ja että energiankulutusta voidaan seurata.</a:t>
            </a:r>
          </a:p>
          <a:p>
            <a:r>
              <a:rPr dirty="0"/>
              <a:t>Energiatehokkuutta on parannettava rakennuksen tämän lain mukaan rakennus- tai toimenpideluvanvaraisen korjaus- ja muutostyön tai rakennuksen käyttötarkoituksen muutoksen yhteydessä, jos se on teknisesti, toiminnallisesti ja taloudellisesti toteutettavissa. Tämä velvollisuus ei koske rakennusten energiatehokkuudesta annetun Euroopan parlamentin ja neuvoston direktiivin 2010/31/EU 4 artiklan 2 kohdassa tarkoitettuja rakennusluokkia eikä rakennuksia, joiden käyttö tarkoitukseensa vaikeutuisi kohtuuttomasti, jos energiatehokkuutta olisi parannettava.</a:t>
            </a:r>
          </a:p>
          <a:p>
            <a:r>
              <a:rPr dirty="0"/>
              <a:t>Ympäristöministeriön asetuksella voidaan antaa uuden rakennuksen rakentamista, rakennuksen korjaus- ja muutostyötä sekä rakennuksen käyttötarkoituksen muutosta varten tarvittavia tarkempia säännöksiä:</a:t>
            </a:r>
          </a:p>
          <a:p>
            <a:r>
              <a:rPr dirty="0"/>
              <a:t>1) rakennuksen, rakennusosien ja teknisten järjestelmien energiatehokkuuden vähimmäisvaatimuksista sekä näiden laskentatavasta rakennuksessa;</a:t>
            </a:r>
          </a:p>
          <a:p>
            <a:r>
              <a:rPr dirty="0"/>
              <a:t>2) energialaskennan lähtötiedoista;</a:t>
            </a:r>
          </a:p>
          <a:p>
            <a:r>
              <a:rPr dirty="0"/>
              <a:t>3) määräystenmukaisuuden osoittamisesta;</a:t>
            </a:r>
          </a:p>
          <a:p>
            <a:r>
              <a:rPr dirty="0"/>
              <a:t>4) selvityksistä;</a:t>
            </a:r>
          </a:p>
          <a:p>
            <a:r>
              <a:rPr dirty="0"/>
              <a:t>5) rakennuksen lämmitysjärjestelmistä ja muista taloteknisistä järjestelmistä;</a:t>
            </a:r>
          </a:p>
          <a:p>
            <a:r>
              <a:rPr dirty="0"/>
              <a:t>6) energiatehokkuuden parantamisesta ja energian kulutuksen mittaamisesta;</a:t>
            </a:r>
          </a:p>
          <a:p>
            <a:r>
              <a:rPr dirty="0"/>
              <a:t>7) vaatimusten soveltamisalan rajauksesta rakennusluokkia ja rakennuksia koskien;</a:t>
            </a:r>
          </a:p>
          <a:p>
            <a:r>
              <a:rPr dirty="0"/>
              <a:t>8) rakennuksen käyttötarkoituksen perusteella tapahtuvasta energiatehokkuuden vaatimustasojen asettamisesta;</a:t>
            </a:r>
          </a:p>
          <a:p>
            <a:r>
              <a:rPr dirty="0"/>
              <a:t>9) rakennustuotteista;</a:t>
            </a:r>
          </a:p>
          <a:p>
            <a:r>
              <a:rPr dirty="0"/>
              <a:t>10) soveltamisalan rajauksesta ja vaatimustason asettamisesta rakennusten käyttötarkoituksen perusteella.</a:t>
            </a:r>
          </a:p>
          <a:p>
            <a:r>
              <a:rPr dirty="0"/>
              <a:t>Valtioneuvoston asetuksella voidaan antaa uuden rakennuksen rakentamista, rakennuksen korjaus- ja muutostyötä sekä rakennuksen käyttötarkoituksen muutosta varten tarvittavia tarkempia säännöksiä energiamuotojen kertoimien lukuarvoista.</a:t>
            </a:r>
          </a:p>
          <a:p>
            <a:r>
              <a:rPr lang="fi-FI" b="1" dirty="0"/>
              <a:t>117 h § </a:t>
            </a:r>
            <a:r>
              <a:rPr lang="fi-FI" b="1" dirty="0">
                <a:hlinkClick r:id="rId3" tooltip="Ссылка на вступление в силу поправки к закону"/>
              </a:rPr>
              <a:t>(21.12.2012/958)</a:t>
            </a:r>
            <a:endParaRPr lang="ru-RU" b="1" dirty="0"/>
          </a:p>
          <a:p>
            <a:r>
              <a:rPr lang="fi-FI" b="1" dirty="0"/>
              <a:t>Оценка системы отопления</a:t>
            </a:r>
          </a:p>
          <a:p>
            <a:r>
              <a:rPr dirty="0"/>
              <a:t>Rakennushankkeeseen ryhtyvän on arvioitava lämmitysjärjestelmää koskeva tekninen, ympäristöön liittyvä ja taloudellinen toteutettavuus, jos uuden tai uusittavan rakennuksen lämmitysjärjestelmäksi ei valita uusiutuvista lähteistä peräisin olevan energian käyttöön perustuvaa hajautettua energiahuoltojärjestelmää, yhteistuotantoon perustuvaa lämmitysjärjestelmää, kauko- tai aluelämmitys- tai -jäähdytysjärjestelmää taikka lämpöpumppua vaikka sellainen on saatavilla ja kustannustehokkaasti toteutettavissa. Arviointi on liitettävä rakennusta koskeviin suunnitelmiin.</a:t>
            </a:r>
          </a:p>
          <a:p>
            <a:endParaRPr lang="ru-RU" dirty="0"/>
          </a:p>
        </p:txBody>
      </p:sp>
      <p:sp>
        <p:nvSpPr>
          <p:cNvPr id="4" name="Dian numeron paikkamerkki 3"/>
          <p:cNvSpPr>
            <a:spLocks noGrp="1"/>
          </p:cNvSpPr>
          <p:nvPr>
            <p:ph type="sldNum" sz="quarter" idx="10"/>
          </p:nvPr>
        </p:nvSpPr>
        <p:spPr/>
        <p:txBody>
          <a:bodyPr/>
          <a:lstStyle/>
          <a:p>
            <a:fld id="{364B4A2A-B6C3-4423-87B3-B387B0B19062}" type="slidenum">
              <a:rPr lang="fi-FI" smtClean="0"/>
              <a:pPr/>
              <a:t>2</a:t>
            </a:fld>
            <a:endParaRPr lang="ru-RU"/>
          </a:p>
        </p:txBody>
      </p:sp>
    </p:spTree>
    <p:extLst>
      <p:ext uri="{BB962C8B-B14F-4D97-AF65-F5344CB8AC3E}">
        <p14:creationId xmlns:p14="http://schemas.microsoft.com/office/powerpoint/2010/main" val="3285965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364B4A2A-B6C3-4423-87B3-B387B0B19062}" type="slidenum">
              <a:rPr lang="fi-FI" smtClean="0"/>
              <a:pPr/>
              <a:t>6</a:t>
            </a:fld>
            <a:endParaRPr lang="ru-RU"/>
          </a:p>
        </p:txBody>
      </p:sp>
    </p:spTree>
    <p:extLst>
      <p:ext uri="{BB962C8B-B14F-4D97-AF65-F5344CB8AC3E}">
        <p14:creationId xmlns:p14="http://schemas.microsoft.com/office/powerpoint/2010/main" val="2754303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a:t>http://ilmatieteenlaitos.fi/lammitystarveluvut:</a:t>
            </a:r>
          </a:p>
          <a:p>
            <a:r>
              <a:rPr lang="fi-FI" b="1" dirty="0"/>
              <a:t>Mikä on lämmitystarveluku?</a:t>
            </a:r>
          </a:p>
          <a:p>
            <a:r>
              <a:rPr dirty="0"/>
              <a:t>Lämmitystarveluvun (aiemmin käytetty termi: astepäiväluku) avulla normeerataan toteutuneita lämmitysenergian kulutuksia, jotta voidaan verrata toisiinsa saman rakennuksen eri kuukausien tai vuosien kulutuksia ja eri kunnissa olevien rakennusten ominaiskulutuksia. Lämmitystarveluvun käyttö rakennuksen lämmitystarpeen arvioinnissa perustuu siihen, että rakennuksen energiankulutus on likipitäen verrannollinen sisä- ja ulkolämpötilojen erotukseen. Lämmitystarveluku lasketaan kuukausittain 16:lle ns. vertailupaikkakunnalle. Nämä ovat Maarianhamina, Vantaa, Helsinki-Kaisaniemi, Pori, Turku, Tampere-Pirkkala, Lahti, Lappeenranta, Jyväskylä, Vaasa, Kuopio, Joensuu, Kajaani, Oulu, Sodankylä ja Ivalo. Tilauksesta lämmitystarvelukuja voidaan laskea myös muille paikkakunnille.</a:t>
            </a:r>
          </a:p>
          <a:p>
            <a:r>
              <a:rPr lang="fi-FI" b="1" dirty="0"/>
              <a:t>Miten lämmitystarveluku lasketaan?</a:t>
            </a:r>
          </a:p>
          <a:p>
            <a:r>
              <a:rPr dirty="0"/>
              <a:t>Lämmitystarveluku saadaan laskemalla yhteen kunkin kuukauden päivittäisten sisä- ja ulkolämpötilojen erotus. Yleisimmin käytetään lämmitystarvelukua S17, joka lasketaan +17 °C:ksi oletetun sisälämpötilan ja ulkolämpötilan vuorokausikeskiarvon erotuksen perusteella. Kuukauden lämmitystarveluku on vuorokautisten lämmitystarvelukujen summa ja vuoden lämmitystarveluku on vastaavasti kuukausittaisten lämmitystarvelukujen summa. Lämmitystarveluvun yksikkö °Cvrk. Vertailuarvona eli normaalivuoden lämmitystarvelukuna käytetään vuosien 1981–2010 keskimääräistä lämmitystarvelukua. Lämmitystarveluvun laskennassa ei oteta huomioon päiviä, joiden keskilämpötila on keväällä yli +10 °C ja syksyllä yli +12 °C. Laskentatavassa siis oletetaan, että kiinteistöjen lämmitys lopetetaan ja aloitetaan päivittäin ulkolämpötilan ylittäessä tai alittaessa mainitut rajat. Lämpötilahavaintojen puuttuessa vuorokauden keskilämpötilat interpoloidaan.</a:t>
            </a:r>
          </a:p>
          <a:p>
            <a:endParaRPr lang="ru-RU" dirty="0"/>
          </a:p>
        </p:txBody>
      </p:sp>
      <p:sp>
        <p:nvSpPr>
          <p:cNvPr id="4" name="Dian numeron paikkamerkki 3"/>
          <p:cNvSpPr>
            <a:spLocks noGrp="1"/>
          </p:cNvSpPr>
          <p:nvPr>
            <p:ph type="sldNum" sz="quarter" idx="10"/>
          </p:nvPr>
        </p:nvSpPr>
        <p:spPr/>
        <p:txBody>
          <a:bodyPr/>
          <a:lstStyle/>
          <a:p>
            <a:fld id="{364B4A2A-B6C3-4423-87B3-B387B0B19062}" type="slidenum">
              <a:rPr lang="fi-FI" smtClean="0"/>
              <a:pPr/>
              <a:t>10</a:t>
            </a:fld>
            <a:endParaRPr lang="ru-RU"/>
          </a:p>
        </p:txBody>
      </p:sp>
    </p:spTree>
    <p:extLst>
      <p:ext uri="{BB962C8B-B14F-4D97-AF65-F5344CB8AC3E}">
        <p14:creationId xmlns:p14="http://schemas.microsoft.com/office/powerpoint/2010/main" val="1743783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Dian kuvan paikkamerkki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dirty="0"/>
              <a:t>Esimerkkejä:</a:t>
            </a:r>
          </a:p>
          <a:p>
            <a:pPr marL="165398" indent="-165398">
              <a:spcBef>
                <a:spcPct val="0"/>
              </a:spcBef>
              <a:buFontTx/>
              <a:buChar char="-"/>
            </a:pPr>
            <a:r>
              <a:rPr dirty="0"/>
              <a:t>Talvella maanvaraisten laattojen valun jälkeen omakotitalojen seinissä nurkkien lähellä usein kosteus tiivistyy höyrynsulkumuovin pinnalle -&gt; sisäpuolen 50 mm eristys vasta, kun sisäilman kosteus on laskenut riittävän alas (RH noin 50%)</a:t>
            </a:r>
          </a:p>
          <a:p>
            <a:pPr marL="165398" indent="-165398">
              <a:spcBef>
                <a:spcPct val="0"/>
              </a:spcBef>
              <a:buFontTx/>
              <a:buChar char="-"/>
            </a:pPr>
            <a:r>
              <a:rPr dirty="0"/>
              <a:t>Reiät kosteuseristeissä ja kolot lämmöneristeissä aiheuttavat tiivistymisen paikkoja, erityisesti talotekniikan läpimenot ovat riskipaikkoja</a:t>
            </a:r>
          </a:p>
          <a:p>
            <a:pPr marL="165398" indent="-165398">
              <a:spcBef>
                <a:spcPct val="0"/>
              </a:spcBef>
              <a:buFontTx/>
              <a:buChar char="-"/>
            </a:pPr>
            <a:r>
              <a:rPr dirty="0"/>
              <a:t>Peltikaton alapinta sekä ulkoseinän betoni- tai tiiliverhouksen sisäpinta talvella</a:t>
            </a:r>
          </a:p>
          <a:p>
            <a:pPr marL="165398" indent="-165398">
              <a:spcBef>
                <a:spcPct val="0"/>
              </a:spcBef>
              <a:buFontTx/>
              <a:buChar char="-"/>
            </a:pPr>
            <a:r>
              <a:rPr dirty="0"/>
              <a:t>Ilmanvaihdon tuloilmakanavat ja viemäreiden tuuletusputket sisällä, jos niitä ei ole eristetty</a:t>
            </a:r>
          </a:p>
          <a:p>
            <a:pPr marL="165398" indent="-165398">
              <a:spcBef>
                <a:spcPct val="0"/>
              </a:spcBef>
              <a:buFontTx/>
              <a:buChar char="-"/>
            </a:pPr>
            <a:r>
              <a:rPr dirty="0"/>
              <a:t>Jäähdytyskonvektorit, kylmävesiputket</a:t>
            </a:r>
          </a:p>
          <a:p>
            <a:pPr marL="165398" indent="-165398">
              <a:spcBef>
                <a:spcPct val="0"/>
              </a:spcBef>
              <a:buFontTx/>
              <a:buChar char="-"/>
            </a:pPr>
            <a:endParaRPr lang="ru-RU" baseline="0" dirty="0"/>
          </a:p>
          <a:p>
            <a:pPr marL="165398" indent="-165398">
              <a:spcBef>
                <a:spcPct val="0"/>
              </a:spcBef>
              <a:buFontTx/>
              <a:buChar char="-"/>
            </a:pPr>
            <a:endParaRPr lang="ru-RU" dirty="0"/>
          </a:p>
        </p:txBody>
      </p:sp>
      <p:sp>
        <p:nvSpPr>
          <p:cNvPr id="107524" name="Dian numeron paikkamerkki 3"/>
          <p:cNvSpPr txBox="1">
            <a:spLocks noGrp="1"/>
          </p:cNvSpPr>
          <p:nvPr/>
        </p:nvSpPr>
        <p:spPr bwMode="auto">
          <a:xfrm>
            <a:off x="5627204" y="6453037"/>
            <a:ext cx="4301978" cy="340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02" tIns="46051" rIns="92102" bIns="46051"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A62A8464-EA48-493F-9042-BD11901A0C43}" type="slidenum">
              <a:rPr lang="fi-FI" sz="1200"/>
              <a:pPr algn="r" eaLnBrk="1" hangingPunct="1"/>
              <a:t>11</a:t>
            </a:fld>
            <a:endParaRPr lang="ru-RU" sz="1200"/>
          </a:p>
        </p:txBody>
      </p:sp>
    </p:spTree>
    <p:extLst>
      <p:ext uri="{BB962C8B-B14F-4D97-AF65-F5344CB8AC3E}">
        <p14:creationId xmlns:p14="http://schemas.microsoft.com/office/powerpoint/2010/main" val="3170285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fi-FI" altLang="fi-FI" dirty="0">
                <a:latin typeface="Myriad Pro" charset="0"/>
              </a:rPr>
              <a:t>Tilaan johdetaan kuivaa ilmaa ja siitä poistetaan kosteaa ilmaa. Rakenteissa oleva kosteus siirtyy itseään kuivempaan ilmaan ja sillä tavalla rakenne kuivaa. </a:t>
            </a:r>
          </a:p>
          <a:p>
            <a:r>
              <a:rPr lang="fi-FI" altLang="fi-FI" dirty="0">
                <a:latin typeface="Myriad Pro" charset="0"/>
              </a:rPr>
              <a:t>Ulkoilma on yleensä sitä kuivempaa, mitä kylmempää se on. Mitä lämpimämpää ilma on, sitä enemmän siihen mahtuu vesihöyryä. </a:t>
            </a:r>
          </a:p>
          <a:p>
            <a:r>
              <a:rPr lang="fi-FI" altLang="fi-FI" dirty="0">
                <a:latin typeface="Myriad Pro" charset="0"/>
              </a:rPr>
              <a:t>Kuivaa ulkoilmaa lämmittämällä saadaan lisättyä kosteuden siirtymispotentiaalia kostean rakenteen ja ilman välille. </a:t>
            </a:r>
            <a:endParaRPr lang="ru-RU" altLang="fi-FI" dirty="0"/>
          </a:p>
        </p:txBody>
      </p:sp>
      <p:sp>
        <p:nvSpPr>
          <p:cNvPr id="8909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buClr>
                <a:srgbClr val="000000"/>
              </a:buClr>
              <a:buSzPct val="100000"/>
              <a:buFont typeface="Times New Roman" pitchFamily="18" charset="0"/>
              <a:tabLst>
                <a:tab pos="756588" algn="l"/>
                <a:tab pos="1513177" algn="l"/>
                <a:tab pos="2269765" algn="l"/>
                <a:tab pos="3026354" algn="l"/>
              </a:tabLst>
              <a:defRPr sz="1300">
                <a:solidFill>
                  <a:srgbClr val="000000"/>
                </a:solidFill>
                <a:latin typeface="Verdana" pitchFamily="34" charset="0"/>
                <a:ea typeface="MS PGothic" pitchFamily="34" charset="-128"/>
                <a:cs typeface="DejaVu Sans" pitchFamily="34" charset="0"/>
              </a:defRPr>
            </a:lvl1pPr>
            <a:lvl2pPr eaLnBrk="0" hangingPunct="0">
              <a:spcBef>
                <a:spcPct val="30000"/>
              </a:spcBef>
              <a:buClr>
                <a:srgbClr val="000000"/>
              </a:buClr>
              <a:buSzPct val="100000"/>
              <a:buFont typeface="Times New Roman" pitchFamily="18" charset="0"/>
              <a:tabLst>
                <a:tab pos="756588" algn="l"/>
                <a:tab pos="1513177" algn="l"/>
                <a:tab pos="2269765" algn="l"/>
                <a:tab pos="3026354" algn="l"/>
              </a:tabLst>
              <a:defRPr sz="1200">
                <a:solidFill>
                  <a:srgbClr val="000000"/>
                </a:solidFill>
                <a:latin typeface="Verdana" pitchFamily="34" charset="0"/>
                <a:ea typeface="DejaVu Sans" pitchFamily="34" charset="0"/>
                <a:cs typeface="DejaVu Sans" pitchFamily="34" charset="0"/>
              </a:defRPr>
            </a:lvl2pPr>
            <a:lvl3pPr eaLnBrk="0" hangingPunct="0">
              <a:spcBef>
                <a:spcPct val="30000"/>
              </a:spcBef>
              <a:buClr>
                <a:srgbClr val="000000"/>
              </a:buClr>
              <a:buSzPct val="100000"/>
              <a:buFont typeface="Times New Roman" pitchFamily="18" charset="0"/>
              <a:tabLst>
                <a:tab pos="756588" algn="l"/>
                <a:tab pos="1513177" algn="l"/>
                <a:tab pos="2269765" algn="l"/>
                <a:tab pos="3026354" algn="l"/>
              </a:tabLst>
              <a:defRPr sz="1200">
                <a:solidFill>
                  <a:srgbClr val="000000"/>
                </a:solidFill>
                <a:latin typeface="Verdana" pitchFamily="34" charset="0"/>
                <a:ea typeface="DejaVu Sans" pitchFamily="34" charset="0"/>
                <a:cs typeface="DejaVu Sans" pitchFamily="34" charset="0"/>
              </a:defRPr>
            </a:lvl3pPr>
            <a:lvl4pPr eaLnBrk="0" hangingPunct="0">
              <a:spcBef>
                <a:spcPct val="30000"/>
              </a:spcBef>
              <a:buClr>
                <a:srgbClr val="000000"/>
              </a:buClr>
              <a:buSzPct val="100000"/>
              <a:buFont typeface="Times New Roman" pitchFamily="18" charset="0"/>
              <a:tabLst>
                <a:tab pos="756588" algn="l"/>
                <a:tab pos="1513177" algn="l"/>
                <a:tab pos="2269765" algn="l"/>
                <a:tab pos="3026354" algn="l"/>
              </a:tabLst>
              <a:defRPr sz="1200">
                <a:solidFill>
                  <a:srgbClr val="000000"/>
                </a:solidFill>
                <a:latin typeface="Verdana" pitchFamily="34" charset="0"/>
                <a:ea typeface="DejaVu Sans" pitchFamily="34" charset="0"/>
                <a:cs typeface="DejaVu Sans" pitchFamily="34" charset="0"/>
              </a:defRPr>
            </a:lvl4pPr>
            <a:lvl5pPr eaLnBrk="0" hangingPunct="0">
              <a:spcBef>
                <a:spcPct val="30000"/>
              </a:spcBef>
              <a:buClr>
                <a:srgbClr val="000000"/>
              </a:buClr>
              <a:buSzPct val="100000"/>
              <a:buFont typeface="Times New Roman" pitchFamily="18" charset="0"/>
              <a:tabLst>
                <a:tab pos="756588" algn="l"/>
                <a:tab pos="1513177" algn="l"/>
                <a:tab pos="2269765" algn="l"/>
                <a:tab pos="3026354" algn="l"/>
              </a:tabLst>
              <a:defRPr sz="1200">
                <a:solidFill>
                  <a:srgbClr val="000000"/>
                </a:solidFill>
                <a:latin typeface="Verdana" pitchFamily="34" charset="0"/>
                <a:ea typeface="DejaVu Sans" pitchFamily="34" charset="0"/>
                <a:cs typeface="DejaVu Sans" pitchFamily="34" charset="0"/>
              </a:defRPr>
            </a:lvl5pPr>
            <a:lvl6pPr marL="2628150" indent="-238922" defTabSz="469550" eaLnBrk="0" fontAlgn="base" hangingPunct="0">
              <a:spcBef>
                <a:spcPct val="30000"/>
              </a:spcBef>
              <a:spcAft>
                <a:spcPct val="0"/>
              </a:spcAft>
              <a:buClr>
                <a:srgbClr val="000000"/>
              </a:buClr>
              <a:buSzPct val="100000"/>
              <a:buFont typeface="Times New Roman" pitchFamily="18" charset="0"/>
              <a:tabLst>
                <a:tab pos="756588" algn="l"/>
                <a:tab pos="1513177" algn="l"/>
                <a:tab pos="2269765" algn="l"/>
                <a:tab pos="3026354" algn="l"/>
              </a:tabLst>
              <a:defRPr sz="1200">
                <a:solidFill>
                  <a:srgbClr val="000000"/>
                </a:solidFill>
                <a:latin typeface="Verdana" pitchFamily="34" charset="0"/>
                <a:ea typeface="DejaVu Sans" pitchFamily="34" charset="0"/>
                <a:cs typeface="DejaVu Sans" pitchFamily="34" charset="0"/>
              </a:defRPr>
            </a:lvl6pPr>
            <a:lvl7pPr marL="3105994" indent="-238922" defTabSz="469550" eaLnBrk="0" fontAlgn="base" hangingPunct="0">
              <a:spcBef>
                <a:spcPct val="30000"/>
              </a:spcBef>
              <a:spcAft>
                <a:spcPct val="0"/>
              </a:spcAft>
              <a:buClr>
                <a:srgbClr val="000000"/>
              </a:buClr>
              <a:buSzPct val="100000"/>
              <a:buFont typeface="Times New Roman" pitchFamily="18" charset="0"/>
              <a:tabLst>
                <a:tab pos="756588" algn="l"/>
                <a:tab pos="1513177" algn="l"/>
                <a:tab pos="2269765" algn="l"/>
                <a:tab pos="3026354" algn="l"/>
              </a:tabLst>
              <a:defRPr sz="1200">
                <a:solidFill>
                  <a:srgbClr val="000000"/>
                </a:solidFill>
                <a:latin typeface="Verdana" pitchFamily="34" charset="0"/>
                <a:ea typeface="DejaVu Sans" pitchFamily="34" charset="0"/>
                <a:cs typeface="DejaVu Sans" pitchFamily="34" charset="0"/>
              </a:defRPr>
            </a:lvl7pPr>
            <a:lvl8pPr marL="3583840" indent="-238922" defTabSz="469550" eaLnBrk="0" fontAlgn="base" hangingPunct="0">
              <a:spcBef>
                <a:spcPct val="30000"/>
              </a:spcBef>
              <a:spcAft>
                <a:spcPct val="0"/>
              </a:spcAft>
              <a:buClr>
                <a:srgbClr val="000000"/>
              </a:buClr>
              <a:buSzPct val="100000"/>
              <a:buFont typeface="Times New Roman" pitchFamily="18" charset="0"/>
              <a:tabLst>
                <a:tab pos="756588" algn="l"/>
                <a:tab pos="1513177" algn="l"/>
                <a:tab pos="2269765" algn="l"/>
                <a:tab pos="3026354" algn="l"/>
              </a:tabLst>
              <a:defRPr sz="1200">
                <a:solidFill>
                  <a:srgbClr val="000000"/>
                </a:solidFill>
                <a:latin typeface="Verdana" pitchFamily="34" charset="0"/>
                <a:ea typeface="DejaVu Sans" pitchFamily="34" charset="0"/>
                <a:cs typeface="DejaVu Sans" pitchFamily="34" charset="0"/>
              </a:defRPr>
            </a:lvl8pPr>
            <a:lvl9pPr marL="4061685" indent="-238922" defTabSz="469550" eaLnBrk="0" fontAlgn="base" hangingPunct="0">
              <a:spcBef>
                <a:spcPct val="30000"/>
              </a:spcBef>
              <a:spcAft>
                <a:spcPct val="0"/>
              </a:spcAft>
              <a:buClr>
                <a:srgbClr val="000000"/>
              </a:buClr>
              <a:buSzPct val="100000"/>
              <a:buFont typeface="Times New Roman" pitchFamily="18" charset="0"/>
              <a:tabLst>
                <a:tab pos="756588" algn="l"/>
                <a:tab pos="1513177" algn="l"/>
                <a:tab pos="2269765" algn="l"/>
                <a:tab pos="3026354" algn="l"/>
              </a:tabLst>
              <a:defRPr sz="1200">
                <a:solidFill>
                  <a:srgbClr val="000000"/>
                </a:solidFill>
                <a:latin typeface="Verdana" pitchFamily="34" charset="0"/>
                <a:ea typeface="DejaVu Sans" pitchFamily="34" charset="0"/>
                <a:cs typeface="DejaVu Sans" pitchFamily="34" charset="0"/>
              </a:defRPr>
            </a:lvl9pPr>
          </a:lstStyle>
          <a:p>
            <a:pPr eaLnBrk="1">
              <a:spcBef>
                <a:spcPct val="0"/>
              </a:spcBef>
            </a:pPr>
            <a:fld id="{C3EF3A34-77D2-4F22-9246-BDDA67FF6F2B}" type="slidenum">
              <a:rPr lang="fi-FI" altLang="fi-FI">
                <a:latin typeface="Times New Roman" pitchFamily="18" charset="0"/>
              </a:rPr>
              <a:pPr eaLnBrk="1">
                <a:spcBef>
                  <a:spcPct val="0"/>
                </a:spcBef>
              </a:pPr>
              <a:t>12</a:t>
            </a:fld>
            <a:endParaRPr lang="ru-RU" altLang="fi-FI">
              <a:latin typeface="Times New Roman" pitchFamily="18" charset="0"/>
            </a:endParaRPr>
          </a:p>
        </p:txBody>
      </p:sp>
    </p:spTree>
    <p:extLst>
      <p:ext uri="{BB962C8B-B14F-4D97-AF65-F5344CB8AC3E}">
        <p14:creationId xmlns:p14="http://schemas.microsoft.com/office/powerpoint/2010/main" val="4186825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364B4A2A-B6C3-4423-87B3-B387B0B19062}" type="slidenum">
              <a:rPr lang="fi-FI" smtClean="0"/>
              <a:pPr/>
              <a:t>13</a:t>
            </a:fld>
            <a:endParaRPr lang="ru-RU"/>
          </a:p>
        </p:txBody>
      </p:sp>
    </p:spTree>
    <p:extLst>
      <p:ext uri="{BB962C8B-B14F-4D97-AF65-F5344CB8AC3E}">
        <p14:creationId xmlns:p14="http://schemas.microsoft.com/office/powerpoint/2010/main" val="1924768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dirty="0"/>
              <a:t>Vaihtoehtoisesti sisäpuolen 50 mm eriste asennetaan vasta, kun betonivalut ovat kuivuneet riittävästi.</a:t>
            </a:r>
            <a:endParaRPr lang="ru-RU" dirty="0"/>
          </a:p>
        </p:txBody>
      </p:sp>
      <p:sp>
        <p:nvSpPr>
          <p:cNvPr id="4" name="Dian numeron paikkamerkki 3"/>
          <p:cNvSpPr>
            <a:spLocks noGrp="1"/>
          </p:cNvSpPr>
          <p:nvPr>
            <p:ph type="sldNum" sz="quarter" idx="10"/>
          </p:nvPr>
        </p:nvSpPr>
        <p:spPr/>
        <p:txBody>
          <a:bodyPr/>
          <a:lstStyle/>
          <a:p>
            <a:fld id="{364B4A2A-B6C3-4423-87B3-B387B0B19062}" type="slidenum">
              <a:rPr lang="fi-FI" smtClean="0"/>
              <a:pPr/>
              <a:t>19</a:t>
            </a:fld>
            <a:endParaRPr lang="ru-RU"/>
          </a:p>
        </p:txBody>
      </p:sp>
    </p:spTree>
    <p:extLst>
      <p:ext uri="{BB962C8B-B14F-4D97-AF65-F5344CB8AC3E}">
        <p14:creationId xmlns:p14="http://schemas.microsoft.com/office/powerpoint/2010/main" val="4035865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a:t>Ylin kuva: Julkisivun vedenpoisto epäonnistunut</a:t>
            </a:r>
            <a:endParaRPr lang="ru-RU" dirty="0"/>
          </a:p>
          <a:p>
            <a:r>
              <a:rPr dirty="0"/>
              <a:t>Keskimmäinen kuva: Sokkelissa uritettu eriste ja vedenpoistoreiät </a:t>
            </a:r>
          </a:p>
          <a:p>
            <a:r>
              <a:rPr dirty="0"/>
              <a:t>Alimmassa kuvassa kuivatetaan lattia- ja seinärakenteita, jossa eristeisiin jäätynyt vesi pitkän pakkaskauden jälkeen suli ja pilasi 16 asunnon lattiamateriaalit. </a:t>
            </a:r>
            <a:endParaRPr lang="ru-RU" dirty="0"/>
          </a:p>
        </p:txBody>
      </p:sp>
      <p:sp>
        <p:nvSpPr>
          <p:cNvPr id="4" name="Slide Number Placeholder 3"/>
          <p:cNvSpPr>
            <a:spLocks noGrp="1"/>
          </p:cNvSpPr>
          <p:nvPr>
            <p:ph type="sldNum" sz="quarter" idx="10"/>
          </p:nvPr>
        </p:nvSpPr>
        <p:spPr/>
        <p:txBody>
          <a:bodyPr/>
          <a:lstStyle/>
          <a:p>
            <a:fld id="{364B4A2A-B6C3-4423-87B3-B387B0B19062}" type="slidenum">
              <a:rPr lang="fi-FI" smtClean="0"/>
              <a:pPr/>
              <a:t>20</a:t>
            </a:fld>
            <a:endParaRPr lang="ru-RU"/>
          </a:p>
        </p:txBody>
      </p:sp>
    </p:spTree>
    <p:extLst>
      <p:ext uri="{BB962C8B-B14F-4D97-AF65-F5344CB8AC3E}">
        <p14:creationId xmlns:p14="http://schemas.microsoft.com/office/powerpoint/2010/main" val="15842230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motiva.fi/buildupskills"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hyperlink" Target="http://motiva.fi/buildupskills" TargetMode="Externa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Title 1"/>
          <p:cNvSpPr>
            <a:spLocks noGrp="1"/>
          </p:cNvSpPr>
          <p:nvPr>
            <p:ph type="ctrTitle"/>
          </p:nvPr>
        </p:nvSpPr>
        <p:spPr>
          <a:xfrm>
            <a:off x="468313" y="3573016"/>
            <a:ext cx="8207375" cy="1656184"/>
          </a:xfrm>
        </p:spPr>
        <p:txBody>
          <a:bodyPr/>
          <a:lstStyle>
            <a:lvl1pPr algn="ctr">
              <a:defRPr/>
            </a:lvl1pPr>
          </a:lstStyle>
          <a:p>
            <a:r>
              <a:rPr lang="en-US"/>
              <a:t>Click to edit Master title style</a:t>
            </a:r>
            <a:endParaRPr lang="fi-FI"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200" y="5229200"/>
            <a:ext cx="3356191" cy="645038"/>
          </a:xfrm>
          <a:prstGeom prst="rect">
            <a:avLst/>
          </a:prstGeom>
        </p:spPr>
      </p:pic>
      <p:sp>
        <p:nvSpPr>
          <p:cNvPr id="5" name="Freeform 6">
            <a:extLst>
              <a:ext uri="{FF2B5EF4-FFF2-40B4-BE49-F238E27FC236}">
                <a16:creationId xmlns:a16="http://schemas.microsoft.com/office/drawing/2014/main" id="{5D634A6D-7992-4FEB-A156-FEE099664294}"/>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437832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3">
            <a:extLst>
              <a:ext uri="{FF2B5EF4-FFF2-40B4-BE49-F238E27FC236}">
                <a16:creationId xmlns:a16="http://schemas.microsoft.com/office/drawing/2014/main" id="{2381B06A-5127-4644-872D-9F1680079839}"/>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4" name="Footer Placeholder 4">
            <a:extLst>
              <a:ext uri="{FF2B5EF4-FFF2-40B4-BE49-F238E27FC236}">
                <a16:creationId xmlns:a16="http://schemas.microsoft.com/office/drawing/2014/main" id="{0294CCD4-D25E-43FE-AFCD-A564B1AB1F84}"/>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5" name="Slide Number Placeholder 5">
            <a:extLst>
              <a:ext uri="{FF2B5EF4-FFF2-40B4-BE49-F238E27FC236}">
                <a16:creationId xmlns:a16="http://schemas.microsoft.com/office/drawing/2014/main" id="{E347A6B5-F540-4FF0-AF1A-C25977E5C888}"/>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2081530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Yhteystiedo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dirty="0"/>
          </a:p>
        </p:txBody>
      </p:sp>
      <p:sp>
        <p:nvSpPr>
          <p:cNvPr id="4" name="Content Placeholder 3"/>
          <p:cNvSpPr>
            <a:spLocks noGrp="1"/>
          </p:cNvSpPr>
          <p:nvPr>
            <p:ph sz="half" idx="2"/>
          </p:nvPr>
        </p:nvSpPr>
        <p:spPr>
          <a:xfrm>
            <a:off x="457200" y="1773239"/>
            <a:ext cx="8218488" cy="3239937"/>
          </a:xfrm>
        </p:spPr>
        <p:txBody>
          <a:bodyPr/>
          <a:lstStyle>
            <a:lvl1pPr marL="0" indent="0">
              <a:buFontTx/>
              <a:buNone/>
              <a:defRPr sz="2800" b="1"/>
            </a:lvl1pPr>
            <a:lvl2pPr marL="266700" indent="-266700">
              <a:defRPr sz="2400"/>
            </a:lvl2pPr>
            <a:lvl3pPr marL="539750" indent="-273050">
              <a:defRPr sz="2000"/>
            </a:lvl3pPr>
            <a:lvl4pPr marL="806450" indent="-266700">
              <a:defRPr sz="1800"/>
            </a:lvl4pPr>
            <a:lvl5pPr marL="1071563" indent="-265113">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3" name="TextBox 2">
            <a:hlinkClick r:id="rId2"/>
          </p:cNvPr>
          <p:cNvSpPr txBox="1"/>
          <p:nvPr/>
        </p:nvSpPr>
        <p:spPr>
          <a:xfrm>
            <a:off x="468313" y="5013176"/>
            <a:ext cx="3226845" cy="369332"/>
          </a:xfrm>
          <a:prstGeom prst="rect">
            <a:avLst/>
          </a:prstGeom>
          <a:noFill/>
        </p:spPr>
        <p:txBody>
          <a:bodyPr wrap="none" lIns="0" tIns="0" rIns="0" bIns="0" rtlCol="0">
            <a:spAutoFit/>
          </a:bodyPr>
          <a:lstStyle/>
          <a:p>
            <a:r>
              <a:rPr lang="fi-FI" sz="2400" b="1" i="1" dirty="0"/>
              <a:t>motiva.fi/buildupskills</a:t>
            </a:r>
          </a:p>
        </p:txBody>
      </p:sp>
      <p:sp>
        <p:nvSpPr>
          <p:cNvPr id="5" name="TextBox 4">
            <a:hlinkClick r:id="rId2"/>
            <a:extLst>
              <a:ext uri="{FF2B5EF4-FFF2-40B4-BE49-F238E27FC236}">
                <a16:creationId xmlns:a16="http://schemas.microsoft.com/office/drawing/2014/main" id="{CC049C2B-C33A-4B6B-B964-AD1B9E9DC585}"/>
              </a:ext>
            </a:extLst>
          </p:cNvPr>
          <p:cNvSpPr txBox="1"/>
          <p:nvPr/>
        </p:nvSpPr>
        <p:spPr>
          <a:xfrm>
            <a:off x="468313" y="5013176"/>
            <a:ext cx="3226845" cy="369332"/>
          </a:xfrm>
          <a:prstGeom prst="rect">
            <a:avLst/>
          </a:prstGeom>
          <a:noFill/>
        </p:spPr>
        <p:txBody>
          <a:bodyPr wrap="none" lIns="0" tIns="0" rIns="0" bIns="0" rtlCol="0">
            <a:spAutoFit/>
          </a:bodyPr>
          <a:lstStyle/>
          <a:p>
            <a:r>
              <a:rPr lang="fi-FI" sz="2400" b="1" i="1" dirty="0"/>
              <a:t>motiva.fi/buildupskills</a:t>
            </a:r>
          </a:p>
        </p:txBody>
      </p:sp>
      <p:sp>
        <p:nvSpPr>
          <p:cNvPr id="8" name="Date Placeholder 3">
            <a:extLst>
              <a:ext uri="{FF2B5EF4-FFF2-40B4-BE49-F238E27FC236}">
                <a16:creationId xmlns:a16="http://schemas.microsoft.com/office/drawing/2014/main" id="{F88F62A8-EF71-4D07-A69A-E3D67397F7C3}"/>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9" name="Footer Placeholder 4">
            <a:extLst>
              <a:ext uri="{FF2B5EF4-FFF2-40B4-BE49-F238E27FC236}">
                <a16:creationId xmlns:a16="http://schemas.microsoft.com/office/drawing/2014/main" id="{71DA6D70-0068-4E0D-89FE-A0DB79DEFE06}"/>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10" name="Slide Number Placeholder 5">
            <a:extLst>
              <a:ext uri="{FF2B5EF4-FFF2-40B4-BE49-F238E27FC236}">
                <a16:creationId xmlns:a16="http://schemas.microsoft.com/office/drawing/2014/main" id="{5BB84737-A899-4870-8DDD-1DE4E2186E4E}"/>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733878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endParaRPr lang="fi-F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fi-FI"/>
          </a:p>
        </p:txBody>
      </p:sp>
      <p:sp>
        <p:nvSpPr>
          <p:cNvPr id="5" name="Date Placeholder 3">
            <a:extLst>
              <a:ext uri="{FF2B5EF4-FFF2-40B4-BE49-F238E27FC236}">
                <a16:creationId xmlns:a16="http://schemas.microsoft.com/office/drawing/2014/main" id="{D9019A32-EC96-481B-977C-E7B285070EAC}"/>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6" name="Footer Placeholder 4">
            <a:extLst>
              <a:ext uri="{FF2B5EF4-FFF2-40B4-BE49-F238E27FC236}">
                <a16:creationId xmlns:a16="http://schemas.microsoft.com/office/drawing/2014/main" id="{8C6D4DDE-7FAC-4B1C-A70F-B1EA99556618}"/>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7" name="Slide Number Placeholder 5">
            <a:extLst>
              <a:ext uri="{FF2B5EF4-FFF2-40B4-BE49-F238E27FC236}">
                <a16:creationId xmlns:a16="http://schemas.microsoft.com/office/drawing/2014/main" id="{8D46E978-F659-4113-91F8-6593A78B7C0D}"/>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2766822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a:t>Click to edit Master title style</a:t>
            </a:r>
            <a:endParaRPr lang="fi-FI" dirty="0"/>
          </a:p>
        </p:txBody>
      </p:sp>
      <p:sp>
        <p:nvSpPr>
          <p:cNvPr id="9" name="Sisällön paikkamerkki 8"/>
          <p:cNvSpPr>
            <a:spLocks noGrp="1"/>
          </p:cNvSpPr>
          <p:nvPr>
            <p:ph sz="quarter" idx="11"/>
          </p:nvPr>
        </p:nvSpPr>
        <p:spPr>
          <a:xfrm>
            <a:off x="900114" y="1593850"/>
            <a:ext cx="3707221"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1" name="Sisällön paikkamerkki 10"/>
          <p:cNvSpPr>
            <a:spLocks noGrp="1"/>
          </p:cNvSpPr>
          <p:nvPr>
            <p:ph sz="quarter" idx="12"/>
          </p:nvPr>
        </p:nvSpPr>
        <p:spPr>
          <a:xfrm>
            <a:off x="5003801" y="1593850"/>
            <a:ext cx="3708808"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3">
            <a:extLst>
              <a:ext uri="{FF2B5EF4-FFF2-40B4-BE49-F238E27FC236}">
                <a16:creationId xmlns:a16="http://schemas.microsoft.com/office/drawing/2014/main" id="{FD8B4A19-B20C-4494-9F6D-BE9A672FB3EC}"/>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7942C5BF-06EF-4A0C-8A05-402FBFB3541E}"/>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8" name="Slide Number Placeholder 5">
            <a:extLst>
              <a:ext uri="{FF2B5EF4-FFF2-40B4-BE49-F238E27FC236}">
                <a16:creationId xmlns:a16="http://schemas.microsoft.com/office/drawing/2014/main" id="{F1912BB5-E851-42DB-AE00-3F27875F2623}"/>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62902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Title 1"/>
          <p:cNvSpPr>
            <a:spLocks noGrp="1"/>
          </p:cNvSpPr>
          <p:nvPr>
            <p:ph type="ctrTitle"/>
          </p:nvPr>
        </p:nvSpPr>
        <p:spPr>
          <a:xfrm>
            <a:off x="468313" y="3573016"/>
            <a:ext cx="8207375" cy="1656184"/>
          </a:xfrm>
        </p:spPr>
        <p:txBody>
          <a:bodyPr/>
          <a:lstStyle>
            <a:lvl1pPr algn="ctr">
              <a:defRPr/>
            </a:lvl1pPr>
          </a:lstStyle>
          <a:p>
            <a:r>
              <a:rPr lang="en-US"/>
              <a:t>Click to edit Master title style</a:t>
            </a:r>
            <a:endParaRPr lang="fi-FI"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200" y="5229200"/>
            <a:ext cx="3356191" cy="645038"/>
          </a:xfrm>
          <a:prstGeom prst="rect">
            <a:avLst/>
          </a:prstGeom>
        </p:spPr>
      </p:pic>
      <p:sp>
        <p:nvSpPr>
          <p:cNvPr id="5" name="Freeform 6">
            <a:extLst>
              <a:ext uri="{FF2B5EF4-FFF2-40B4-BE49-F238E27FC236}">
                <a16:creationId xmlns:a16="http://schemas.microsoft.com/office/drawing/2014/main" id="{5D634A6D-7992-4FEB-A156-FEE099664294}"/>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256078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_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Title 1"/>
          <p:cNvSpPr>
            <a:spLocks noGrp="1"/>
          </p:cNvSpPr>
          <p:nvPr>
            <p:ph type="ctrTitle"/>
          </p:nvPr>
        </p:nvSpPr>
        <p:spPr>
          <a:xfrm>
            <a:off x="468313" y="3573016"/>
            <a:ext cx="8207375" cy="1656184"/>
          </a:xfrm>
        </p:spPr>
        <p:txBody>
          <a:bodyPr/>
          <a:lstStyle>
            <a:lvl1pPr algn="ctr">
              <a:defRPr/>
            </a:lvl1pPr>
          </a:lstStyle>
          <a:p>
            <a:r>
              <a:rPr lang="en-US"/>
              <a:t>Click to edit Master title style</a:t>
            </a:r>
            <a:endParaRPr lang="fi-FI" dirty="0"/>
          </a:p>
        </p:txBody>
      </p:sp>
      <p:sp>
        <p:nvSpPr>
          <p:cNvPr id="5" name="Freeform 6">
            <a:extLst>
              <a:ext uri="{FF2B5EF4-FFF2-40B4-BE49-F238E27FC236}">
                <a16:creationId xmlns:a16="http://schemas.microsoft.com/office/drawing/2014/main" id="{5D634A6D-7992-4FEB-A156-FEE099664294}"/>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pic>
        <p:nvPicPr>
          <p:cNvPr id="6" name="Picture 5">
            <a:extLst>
              <a:ext uri="{FF2B5EF4-FFF2-40B4-BE49-F238E27FC236}">
                <a16:creationId xmlns:a16="http://schemas.microsoft.com/office/drawing/2014/main" id="{306B45A7-5C78-4EE4-A0E6-A4287172E8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3332" y="6165304"/>
            <a:ext cx="2622356" cy="504000"/>
          </a:xfrm>
          <a:prstGeom prst="rect">
            <a:avLst/>
          </a:prstGeom>
        </p:spPr>
      </p:pic>
    </p:spTree>
    <p:extLst>
      <p:ext uri="{BB962C8B-B14F-4D97-AF65-F5344CB8AC3E}">
        <p14:creationId xmlns:p14="http://schemas.microsoft.com/office/powerpoint/2010/main" val="4798859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2_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
        <p:nvSpPr>
          <p:cNvPr id="5" name="Freeform 6">
            <a:extLst>
              <a:ext uri="{FF2B5EF4-FFF2-40B4-BE49-F238E27FC236}">
                <a16:creationId xmlns:a16="http://schemas.microsoft.com/office/drawing/2014/main" id="{5D634A6D-7992-4FEB-A156-FEE099664294}"/>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pic>
        <p:nvPicPr>
          <p:cNvPr id="6" name="Picture 5">
            <a:extLst>
              <a:ext uri="{FF2B5EF4-FFF2-40B4-BE49-F238E27FC236}">
                <a16:creationId xmlns:a16="http://schemas.microsoft.com/office/drawing/2014/main" id="{306B45A7-5C78-4EE4-A0E6-A4287172E8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3332" y="6165304"/>
            <a:ext cx="2622356" cy="504000"/>
          </a:xfrm>
          <a:prstGeom prst="rect">
            <a:avLst/>
          </a:prstGeom>
        </p:spPr>
      </p:pic>
      <p:pic>
        <p:nvPicPr>
          <p:cNvPr id="7" name="Picture 6">
            <a:extLst>
              <a:ext uri="{FF2B5EF4-FFF2-40B4-BE49-F238E27FC236}">
                <a16:creationId xmlns:a16="http://schemas.microsoft.com/office/drawing/2014/main" id="{6547583D-8460-4D08-A104-66042EDEDB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8626" y="5464430"/>
            <a:ext cx="1867062" cy="579170"/>
          </a:xfrm>
          <a:prstGeom prst="rect">
            <a:avLst/>
          </a:prstGeom>
        </p:spPr>
      </p:pic>
      <p:sp>
        <p:nvSpPr>
          <p:cNvPr id="2" name="Title 1"/>
          <p:cNvSpPr>
            <a:spLocks noGrp="1"/>
          </p:cNvSpPr>
          <p:nvPr>
            <p:ph type="ctrTitle"/>
          </p:nvPr>
        </p:nvSpPr>
        <p:spPr>
          <a:xfrm>
            <a:off x="468313" y="3904488"/>
            <a:ext cx="5475287" cy="2549840"/>
          </a:xfrm>
        </p:spPr>
        <p:txBody>
          <a:bodyPr/>
          <a:lstStyle>
            <a:lvl1pPr algn="l">
              <a:defRPr/>
            </a:lvl1pPr>
          </a:lstStyle>
          <a:p>
            <a:r>
              <a:rPr lang="en-US"/>
              <a:t>Click to edit Master title style</a:t>
            </a:r>
            <a:endParaRPr lang="fi-FI" dirty="0"/>
          </a:p>
        </p:txBody>
      </p:sp>
    </p:spTree>
    <p:extLst>
      <p:ext uri="{BB962C8B-B14F-4D97-AF65-F5344CB8AC3E}">
        <p14:creationId xmlns:p14="http://schemas.microsoft.com/office/powerpoint/2010/main" val="1688209352"/>
      </p:ext>
    </p:extLst>
  </p:cSld>
  <p:clrMapOvr>
    <a:masterClrMapping/>
  </p:clrMapOvr>
  <p:hf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3">
            <a:extLst>
              <a:ext uri="{FF2B5EF4-FFF2-40B4-BE49-F238E27FC236}">
                <a16:creationId xmlns:a16="http://schemas.microsoft.com/office/drawing/2014/main" id="{216453A7-EA22-44AE-8A22-336F192AEAA8}"/>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6" name="Footer Placeholder 4">
            <a:extLst>
              <a:ext uri="{FF2B5EF4-FFF2-40B4-BE49-F238E27FC236}">
                <a16:creationId xmlns:a16="http://schemas.microsoft.com/office/drawing/2014/main" id="{E7A4A1D1-8494-43E1-9F72-46FA982F5089}"/>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7" name="Slide Number Placeholder 5">
            <a:extLst>
              <a:ext uri="{FF2B5EF4-FFF2-40B4-BE49-F238E27FC236}">
                <a16:creationId xmlns:a16="http://schemas.microsoft.com/office/drawing/2014/main" id="{DBCEAED3-40E3-4F9A-BD09-E32AB3DC73D7}"/>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1970789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8E252FA-163D-4E16-AC54-7869E350AE05}"/>
              </a:ext>
            </a:extLst>
          </p:cNvPr>
          <p:cNvGrpSpPr/>
          <p:nvPr/>
        </p:nvGrpSpPr>
        <p:grpSpPr>
          <a:xfrm>
            <a:off x="0" y="-3175"/>
            <a:ext cx="2711450" cy="6861176"/>
            <a:chOff x="0" y="-3175"/>
            <a:chExt cx="2711450" cy="6861176"/>
          </a:xfrm>
        </p:grpSpPr>
        <p:sp>
          <p:nvSpPr>
            <p:cNvPr id="23" name="Freeform 6">
              <a:extLst>
                <a:ext uri="{FF2B5EF4-FFF2-40B4-BE49-F238E27FC236}">
                  <a16:creationId xmlns:a16="http://schemas.microsoft.com/office/drawing/2014/main" id="{827621CC-CD25-4E53-B707-557BC366B61D}"/>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EF9F7"/>
            </a:solidFill>
            <a:ln>
              <a:noFill/>
            </a:ln>
          </p:spPr>
          <p:txBody>
            <a:bodyPr vert="horz" wrap="square" lIns="91440" tIns="45720" rIns="91440" bIns="45720" numCol="1" anchor="t" anchorCtr="0" compatLnSpc="1">
              <a:prstTxWarp prst="textNoShape">
                <a:avLst/>
              </a:prstTxWarp>
            </a:bodyPr>
            <a:lstStyle/>
            <a:p>
              <a:endParaRPr lang="fi-FI"/>
            </a:p>
          </p:txBody>
        </p:sp>
        <p:sp>
          <p:nvSpPr>
            <p:cNvPr id="24" name="Freeform 7">
              <a:extLst>
                <a:ext uri="{FF2B5EF4-FFF2-40B4-BE49-F238E27FC236}">
                  <a16:creationId xmlns:a16="http://schemas.microsoft.com/office/drawing/2014/main" id="{35472717-C820-426B-AD8F-7A4ACBA9C829}"/>
                </a:ext>
              </a:extLst>
            </p:cNvPr>
            <p:cNvSpPr>
              <a:spLocks/>
            </p:cNvSpPr>
            <p:nvPr/>
          </p:nvSpPr>
          <p:spPr bwMode="auto">
            <a:xfrm>
              <a:off x="0" y="2297113"/>
              <a:ext cx="2711450" cy="1649413"/>
            </a:xfrm>
            <a:custGeom>
              <a:avLst/>
              <a:gdLst>
                <a:gd name="T0" fmla="*/ 1618 w 1708"/>
                <a:gd name="T1" fmla="*/ 23 h 1039"/>
                <a:gd name="T2" fmla="*/ 1589 w 1708"/>
                <a:gd name="T3" fmla="*/ 71 h 1039"/>
                <a:gd name="T4" fmla="*/ 1566 w 1708"/>
                <a:gd name="T5" fmla="*/ 105 h 1039"/>
                <a:gd name="T6" fmla="*/ 1541 w 1708"/>
                <a:gd name="T7" fmla="*/ 138 h 1039"/>
                <a:gd name="T8" fmla="*/ 1505 w 1708"/>
                <a:gd name="T9" fmla="*/ 179 h 1039"/>
                <a:gd name="T10" fmla="*/ 1486 w 1708"/>
                <a:gd name="T11" fmla="*/ 200 h 1039"/>
                <a:gd name="T12" fmla="*/ 1456 w 1708"/>
                <a:gd name="T13" fmla="*/ 228 h 1039"/>
                <a:gd name="T14" fmla="*/ 1424 w 1708"/>
                <a:gd name="T15" fmla="*/ 255 h 1039"/>
                <a:gd name="T16" fmla="*/ 1381 w 1708"/>
                <a:gd name="T17" fmla="*/ 288 h 1039"/>
                <a:gd name="T18" fmla="*/ 1335 w 1708"/>
                <a:gd name="T19" fmla="*/ 319 h 1039"/>
                <a:gd name="T20" fmla="*/ 1288 w 1708"/>
                <a:gd name="T21" fmla="*/ 345 h 1039"/>
                <a:gd name="T22" fmla="*/ 1239 w 1708"/>
                <a:gd name="T23" fmla="*/ 370 h 1039"/>
                <a:gd name="T24" fmla="*/ 1188 w 1708"/>
                <a:gd name="T25" fmla="*/ 391 h 1039"/>
                <a:gd name="T26" fmla="*/ 1137 w 1708"/>
                <a:gd name="T27" fmla="*/ 409 h 1039"/>
                <a:gd name="T28" fmla="*/ 1084 w 1708"/>
                <a:gd name="T29" fmla="*/ 423 h 1039"/>
                <a:gd name="T30" fmla="*/ 1031 w 1708"/>
                <a:gd name="T31" fmla="*/ 433 h 1039"/>
                <a:gd name="T32" fmla="*/ 977 w 1708"/>
                <a:gd name="T33" fmla="*/ 441 h 1039"/>
                <a:gd name="T34" fmla="*/ 924 w 1708"/>
                <a:gd name="T35" fmla="*/ 445 h 1039"/>
                <a:gd name="T36" fmla="*/ 863 w 1708"/>
                <a:gd name="T37" fmla="*/ 445 h 1039"/>
                <a:gd name="T38" fmla="*/ 793 w 1708"/>
                <a:gd name="T39" fmla="*/ 439 h 1039"/>
                <a:gd name="T40" fmla="*/ 713 w 1708"/>
                <a:gd name="T41" fmla="*/ 429 h 1039"/>
                <a:gd name="T42" fmla="*/ 624 w 1708"/>
                <a:gd name="T43" fmla="*/ 416 h 1039"/>
                <a:gd name="T44" fmla="*/ 526 w 1708"/>
                <a:gd name="T45" fmla="*/ 399 h 1039"/>
                <a:gd name="T46" fmla="*/ 421 w 1708"/>
                <a:gd name="T47" fmla="*/ 379 h 1039"/>
                <a:gd name="T48" fmla="*/ 308 w 1708"/>
                <a:gd name="T49" fmla="*/ 354 h 1039"/>
                <a:gd name="T50" fmla="*/ 189 w 1708"/>
                <a:gd name="T51" fmla="*/ 324 h 1039"/>
                <a:gd name="T52" fmla="*/ 65 w 1708"/>
                <a:gd name="T53" fmla="*/ 290 h 1039"/>
                <a:gd name="T54" fmla="*/ 0 w 1708"/>
                <a:gd name="T55" fmla="*/ 1039 h 1039"/>
                <a:gd name="T56" fmla="*/ 231 w 1708"/>
                <a:gd name="T57" fmla="*/ 993 h 1039"/>
                <a:gd name="T58" fmla="*/ 434 w 1708"/>
                <a:gd name="T59" fmla="*/ 947 h 1039"/>
                <a:gd name="T60" fmla="*/ 597 w 1708"/>
                <a:gd name="T61" fmla="*/ 909 h 1039"/>
                <a:gd name="T62" fmla="*/ 660 w 1708"/>
                <a:gd name="T63" fmla="*/ 893 h 1039"/>
                <a:gd name="T64" fmla="*/ 739 w 1708"/>
                <a:gd name="T65" fmla="*/ 870 h 1039"/>
                <a:gd name="T66" fmla="*/ 799 w 1708"/>
                <a:gd name="T67" fmla="*/ 852 h 1039"/>
                <a:gd name="T68" fmla="*/ 860 w 1708"/>
                <a:gd name="T69" fmla="*/ 833 h 1039"/>
                <a:gd name="T70" fmla="*/ 947 w 1708"/>
                <a:gd name="T71" fmla="*/ 801 h 1039"/>
                <a:gd name="T72" fmla="*/ 1059 w 1708"/>
                <a:gd name="T73" fmla="*/ 758 h 1039"/>
                <a:gd name="T74" fmla="*/ 1138 w 1708"/>
                <a:gd name="T75" fmla="*/ 722 h 1039"/>
                <a:gd name="T76" fmla="*/ 1214 w 1708"/>
                <a:gd name="T77" fmla="*/ 685 h 1039"/>
                <a:gd name="T78" fmla="*/ 1262 w 1708"/>
                <a:gd name="T79" fmla="*/ 660 h 1039"/>
                <a:gd name="T80" fmla="*/ 1307 w 1708"/>
                <a:gd name="T81" fmla="*/ 633 h 1039"/>
                <a:gd name="T82" fmla="*/ 1351 w 1708"/>
                <a:gd name="T83" fmla="*/ 608 h 1039"/>
                <a:gd name="T84" fmla="*/ 1393 w 1708"/>
                <a:gd name="T85" fmla="*/ 580 h 1039"/>
                <a:gd name="T86" fmla="*/ 1433 w 1708"/>
                <a:gd name="T87" fmla="*/ 554 h 1039"/>
                <a:gd name="T88" fmla="*/ 1505 w 1708"/>
                <a:gd name="T89" fmla="*/ 497 h 1039"/>
                <a:gd name="T90" fmla="*/ 1538 w 1708"/>
                <a:gd name="T91" fmla="*/ 470 h 1039"/>
                <a:gd name="T92" fmla="*/ 1568 w 1708"/>
                <a:gd name="T93" fmla="*/ 441 h 1039"/>
                <a:gd name="T94" fmla="*/ 1595 w 1708"/>
                <a:gd name="T95" fmla="*/ 412 h 1039"/>
                <a:gd name="T96" fmla="*/ 1620 w 1708"/>
                <a:gd name="T97" fmla="*/ 383 h 1039"/>
                <a:gd name="T98" fmla="*/ 1641 w 1708"/>
                <a:gd name="T99" fmla="*/ 355 h 1039"/>
                <a:gd name="T100" fmla="*/ 1660 w 1708"/>
                <a:gd name="T101" fmla="*/ 326 h 1039"/>
                <a:gd name="T102" fmla="*/ 1676 w 1708"/>
                <a:gd name="T103" fmla="*/ 297 h 1039"/>
                <a:gd name="T104" fmla="*/ 1689 w 1708"/>
                <a:gd name="T105" fmla="*/ 269 h 1039"/>
                <a:gd name="T106" fmla="*/ 1698 w 1708"/>
                <a:gd name="T107" fmla="*/ 240 h 1039"/>
                <a:gd name="T108" fmla="*/ 1705 w 1708"/>
                <a:gd name="T109" fmla="*/ 212 h 1039"/>
                <a:gd name="T110" fmla="*/ 1708 w 1708"/>
                <a:gd name="T111" fmla="*/ 184 h 1039"/>
                <a:gd name="T112" fmla="*/ 1707 w 1708"/>
                <a:gd name="T113" fmla="*/ 156 h 1039"/>
                <a:gd name="T114" fmla="*/ 1703 w 1708"/>
                <a:gd name="T115" fmla="*/ 129 h 1039"/>
                <a:gd name="T116" fmla="*/ 1695 w 1708"/>
                <a:gd name="T117" fmla="*/ 102 h 1039"/>
                <a:gd name="T118" fmla="*/ 1685 w 1708"/>
                <a:gd name="T119" fmla="*/ 75 h 1039"/>
                <a:gd name="T120" fmla="*/ 1670 w 1708"/>
                <a:gd name="T121" fmla="*/ 50 h 1039"/>
                <a:gd name="T122" fmla="*/ 1651 w 1708"/>
                <a:gd name="T123" fmla="*/ 24 h 1039"/>
                <a:gd name="T124" fmla="*/ 1629 w 1708"/>
                <a:gd name="T125"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1039">
                  <a:moveTo>
                    <a:pt x="1629" y="0"/>
                  </a:moveTo>
                  <a:lnTo>
                    <a:pt x="1618" y="23"/>
                  </a:lnTo>
                  <a:lnTo>
                    <a:pt x="1604" y="48"/>
                  </a:lnTo>
                  <a:lnTo>
                    <a:pt x="1589" y="71"/>
                  </a:lnTo>
                  <a:lnTo>
                    <a:pt x="1574" y="94"/>
                  </a:lnTo>
                  <a:lnTo>
                    <a:pt x="1566" y="105"/>
                  </a:lnTo>
                  <a:lnTo>
                    <a:pt x="1557" y="117"/>
                  </a:lnTo>
                  <a:lnTo>
                    <a:pt x="1541" y="138"/>
                  </a:lnTo>
                  <a:lnTo>
                    <a:pt x="1523" y="159"/>
                  </a:lnTo>
                  <a:lnTo>
                    <a:pt x="1505" y="179"/>
                  </a:lnTo>
                  <a:lnTo>
                    <a:pt x="1495" y="190"/>
                  </a:lnTo>
                  <a:lnTo>
                    <a:pt x="1486" y="200"/>
                  </a:lnTo>
                  <a:lnTo>
                    <a:pt x="1466" y="219"/>
                  </a:lnTo>
                  <a:lnTo>
                    <a:pt x="1456" y="228"/>
                  </a:lnTo>
                  <a:lnTo>
                    <a:pt x="1445" y="237"/>
                  </a:lnTo>
                  <a:lnTo>
                    <a:pt x="1424" y="255"/>
                  </a:lnTo>
                  <a:lnTo>
                    <a:pt x="1403" y="272"/>
                  </a:lnTo>
                  <a:lnTo>
                    <a:pt x="1381" y="288"/>
                  </a:lnTo>
                  <a:lnTo>
                    <a:pt x="1358" y="304"/>
                  </a:lnTo>
                  <a:lnTo>
                    <a:pt x="1335" y="319"/>
                  </a:lnTo>
                  <a:lnTo>
                    <a:pt x="1312" y="332"/>
                  </a:lnTo>
                  <a:lnTo>
                    <a:pt x="1288" y="345"/>
                  </a:lnTo>
                  <a:lnTo>
                    <a:pt x="1264" y="358"/>
                  </a:lnTo>
                  <a:lnTo>
                    <a:pt x="1239" y="370"/>
                  </a:lnTo>
                  <a:lnTo>
                    <a:pt x="1214" y="380"/>
                  </a:lnTo>
                  <a:lnTo>
                    <a:pt x="1188" y="391"/>
                  </a:lnTo>
                  <a:lnTo>
                    <a:pt x="1163" y="400"/>
                  </a:lnTo>
                  <a:lnTo>
                    <a:pt x="1137" y="409"/>
                  </a:lnTo>
                  <a:lnTo>
                    <a:pt x="1111" y="416"/>
                  </a:lnTo>
                  <a:lnTo>
                    <a:pt x="1084" y="423"/>
                  </a:lnTo>
                  <a:lnTo>
                    <a:pt x="1057" y="429"/>
                  </a:lnTo>
                  <a:lnTo>
                    <a:pt x="1031" y="433"/>
                  </a:lnTo>
                  <a:lnTo>
                    <a:pt x="1004" y="438"/>
                  </a:lnTo>
                  <a:lnTo>
                    <a:pt x="977" y="441"/>
                  </a:lnTo>
                  <a:lnTo>
                    <a:pt x="950" y="443"/>
                  </a:lnTo>
                  <a:lnTo>
                    <a:pt x="924" y="445"/>
                  </a:lnTo>
                  <a:lnTo>
                    <a:pt x="896" y="445"/>
                  </a:lnTo>
                  <a:lnTo>
                    <a:pt x="863" y="445"/>
                  </a:lnTo>
                  <a:lnTo>
                    <a:pt x="829" y="443"/>
                  </a:lnTo>
                  <a:lnTo>
                    <a:pt x="793" y="439"/>
                  </a:lnTo>
                  <a:lnTo>
                    <a:pt x="755" y="434"/>
                  </a:lnTo>
                  <a:lnTo>
                    <a:pt x="713" y="429"/>
                  </a:lnTo>
                  <a:lnTo>
                    <a:pt x="670" y="424"/>
                  </a:lnTo>
                  <a:lnTo>
                    <a:pt x="624" y="416"/>
                  </a:lnTo>
                  <a:lnTo>
                    <a:pt x="576" y="409"/>
                  </a:lnTo>
                  <a:lnTo>
                    <a:pt x="526" y="399"/>
                  </a:lnTo>
                  <a:lnTo>
                    <a:pt x="475" y="390"/>
                  </a:lnTo>
                  <a:lnTo>
                    <a:pt x="421" y="379"/>
                  </a:lnTo>
                  <a:lnTo>
                    <a:pt x="366" y="366"/>
                  </a:lnTo>
                  <a:lnTo>
                    <a:pt x="308" y="354"/>
                  </a:lnTo>
                  <a:lnTo>
                    <a:pt x="250" y="340"/>
                  </a:lnTo>
                  <a:lnTo>
                    <a:pt x="189" y="324"/>
                  </a:lnTo>
                  <a:lnTo>
                    <a:pt x="128" y="308"/>
                  </a:lnTo>
                  <a:lnTo>
                    <a:pt x="65" y="290"/>
                  </a:lnTo>
                  <a:lnTo>
                    <a:pt x="0" y="271"/>
                  </a:lnTo>
                  <a:lnTo>
                    <a:pt x="0" y="1039"/>
                  </a:lnTo>
                  <a:lnTo>
                    <a:pt x="118" y="1016"/>
                  </a:lnTo>
                  <a:lnTo>
                    <a:pt x="231" y="993"/>
                  </a:lnTo>
                  <a:lnTo>
                    <a:pt x="337" y="969"/>
                  </a:lnTo>
                  <a:lnTo>
                    <a:pt x="434" y="947"/>
                  </a:lnTo>
                  <a:lnTo>
                    <a:pt x="522" y="927"/>
                  </a:lnTo>
                  <a:lnTo>
                    <a:pt x="597" y="909"/>
                  </a:lnTo>
                  <a:lnTo>
                    <a:pt x="630" y="900"/>
                  </a:lnTo>
                  <a:lnTo>
                    <a:pt x="660" y="893"/>
                  </a:lnTo>
                  <a:lnTo>
                    <a:pt x="708" y="880"/>
                  </a:lnTo>
                  <a:lnTo>
                    <a:pt x="739" y="870"/>
                  </a:lnTo>
                  <a:lnTo>
                    <a:pt x="769" y="862"/>
                  </a:lnTo>
                  <a:lnTo>
                    <a:pt x="799" y="852"/>
                  </a:lnTo>
                  <a:lnTo>
                    <a:pt x="830" y="843"/>
                  </a:lnTo>
                  <a:lnTo>
                    <a:pt x="860" y="833"/>
                  </a:lnTo>
                  <a:lnTo>
                    <a:pt x="890" y="822"/>
                  </a:lnTo>
                  <a:lnTo>
                    <a:pt x="947" y="801"/>
                  </a:lnTo>
                  <a:lnTo>
                    <a:pt x="1003" y="780"/>
                  </a:lnTo>
                  <a:lnTo>
                    <a:pt x="1059" y="758"/>
                  </a:lnTo>
                  <a:lnTo>
                    <a:pt x="1112" y="734"/>
                  </a:lnTo>
                  <a:lnTo>
                    <a:pt x="1138" y="722"/>
                  </a:lnTo>
                  <a:lnTo>
                    <a:pt x="1164" y="710"/>
                  </a:lnTo>
                  <a:lnTo>
                    <a:pt x="1214" y="685"/>
                  </a:lnTo>
                  <a:lnTo>
                    <a:pt x="1237" y="673"/>
                  </a:lnTo>
                  <a:lnTo>
                    <a:pt x="1262" y="660"/>
                  </a:lnTo>
                  <a:lnTo>
                    <a:pt x="1285" y="647"/>
                  </a:lnTo>
                  <a:lnTo>
                    <a:pt x="1307" y="633"/>
                  </a:lnTo>
                  <a:lnTo>
                    <a:pt x="1330" y="621"/>
                  </a:lnTo>
                  <a:lnTo>
                    <a:pt x="1351" y="608"/>
                  </a:lnTo>
                  <a:lnTo>
                    <a:pt x="1372" y="594"/>
                  </a:lnTo>
                  <a:lnTo>
                    <a:pt x="1393" y="580"/>
                  </a:lnTo>
                  <a:lnTo>
                    <a:pt x="1414" y="566"/>
                  </a:lnTo>
                  <a:lnTo>
                    <a:pt x="1433" y="554"/>
                  </a:lnTo>
                  <a:lnTo>
                    <a:pt x="1470" y="525"/>
                  </a:lnTo>
                  <a:lnTo>
                    <a:pt x="1505" y="497"/>
                  </a:lnTo>
                  <a:lnTo>
                    <a:pt x="1522" y="483"/>
                  </a:lnTo>
                  <a:lnTo>
                    <a:pt x="1538" y="470"/>
                  </a:lnTo>
                  <a:lnTo>
                    <a:pt x="1553" y="455"/>
                  </a:lnTo>
                  <a:lnTo>
                    <a:pt x="1568" y="441"/>
                  </a:lnTo>
                  <a:lnTo>
                    <a:pt x="1581" y="426"/>
                  </a:lnTo>
                  <a:lnTo>
                    <a:pt x="1595" y="412"/>
                  </a:lnTo>
                  <a:lnTo>
                    <a:pt x="1607" y="397"/>
                  </a:lnTo>
                  <a:lnTo>
                    <a:pt x="1620" y="383"/>
                  </a:lnTo>
                  <a:lnTo>
                    <a:pt x="1630" y="369"/>
                  </a:lnTo>
                  <a:lnTo>
                    <a:pt x="1641" y="355"/>
                  </a:lnTo>
                  <a:lnTo>
                    <a:pt x="1651" y="340"/>
                  </a:lnTo>
                  <a:lnTo>
                    <a:pt x="1660" y="326"/>
                  </a:lnTo>
                  <a:lnTo>
                    <a:pt x="1669" y="311"/>
                  </a:lnTo>
                  <a:lnTo>
                    <a:pt x="1676" y="297"/>
                  </a:lnTo>
                  <a:lnTo>
                    <a:pt x="1682" y="282"/>
                  </a:lnTo>
                  <a:lnTo>
                    <a:pt x="1689" y="269"/>
                  </a:lnTo>
                  <a:lnTo>
                    <a:pt x="1694" y="254"/>
                  </a:lnTo>
                  <a:lnTo>
                    <a:pt x="1698" y="240"/>
                  </a:lnTo>
                  <a:lnTo>
                    <a:pt x="1702" y="226"/>
                  </a:lnTo>
                  <a:lnTo>
                    <a:pt x="1705" y="212"/>
                  </a:lnTo>
                  <a:lnTo>
                    <a:pt x="1706" y="197"/>
                  </a:lnTo>
                  <a:lnTo>
                    <a:pt x="1708" y="184"/>
                  </a:lnTo>
                  <a:lnTo>
                    <a:pt x="1708" y="170"/>
                  </a:lnTo>
                  <a:lnTo>
                    <a:pt x="1707" y="156"/>
                  </a:lnTo>
                  <a:lnTo>
                    <a:pt x="1706" y="142"/>
                  </a:lnTo>
                  <a:lnTo>
                    <a:pt x="1703" y="129"/>
                  </a:lnTo>
                  <a:lnTo>
                    <a:pt x="1699" y="116"/>
                  </a:lnTo>
                  <a:lnTo>
                    <a:pt x="1695" y="102"/>
                  </a:lnTo>
                  <a:lnTo>
                    <a:pt x="1691" y="89"/>
                  </a:lnTo>
                  <a:lnTo>
                    <a:pt x="1685" y="75"/>
                  </a:lnTo>
                  <a:lnTo>
                    <a:pt x="1677" y="62"/>
                  </a:lnTo>
                  <a:lnTo>
                    <a:pt x="1670" y="50"/>
                  </a:lnTo>
                  <a:lnTo>
                    <a:pt x="1660" y="37"/>
                  </a:lnTo>
                  <a:lnTo>
                    <a:pt x="1651" y="24"/>
                  </a:lnTo>
                  <a:lnTo>
                    <a:pt x="1640" y="11"/>
                  </a:lnTo>
                  <a:lnTo>
                    <a:pt x="1629" y="0"/>
                  </a:lnTo>
                  <a:close/>
                </a:path>
              </a:pathLst>
            </a:custGeom>
            <a:solidFill>
              <a:srgbClr val="F3F9E3"/>
            </a:solidFill>
            <a:ln>
              <a:noFill/>
            </a:ln>
          </p:spPr>
          <p:txBody>
            <a:bodyPr vert="horz" wrap="square" lIns="91440" tIns="45720" rIns="91440" bIns="45720" numCol="1" anchor="t" anchorCtr="0" compatLnSpc="1">
              <a:prstTxWarp prst="textNoShape">
                <a:avLst/>
              </a:prstTxWarp>
            </a:bodyPr>
            <a:lstStyle/>
            <a:p>
              <a:endParaRPr lang="fi-FI"/>
            </a:p>
          </p:txBody>
        </p:sp>
        <p:sp>
          <p:nvSpPr>
            <p:cNvPr id="25" name="Freeform 8">
              <a:extLst>
                <a:ext uri="{FF2B5EF4-FFF2-40B4-BE49-F238E27FC236}">
                  <a16:creationId xmlns:a16="http://schemas.microsoft.com/office/drawing/2014/main" id="{0C55BF30-4FCA-4314-8B5A-F466CA0AA6A7}"/>
                </a:ext>
              </a:extLst>
            </p:cNvPr>
            <p:cNvSpPr>
              <a:spLocks/>
            </p:cNvSpPr>
            <p:nvPr/>
          </p:nvSpPr>
          <p:spPr bwMode="auto">
            <a:xfrm>
              <a:off x="0" y="-3175"/>
              <a:ext cx="2709863" cy="2300288"/>
            </a:xfrm>
            <a:custGeom>
              <a:avLst/>
              <a:gdLst>
                <a:gd name="T0" fmla="*/ 0 w 1707"/>
                <a:gd name="T1" fmla="*/ 720 h 1449"/>
                <a:gd name="T2" fmla="*/ 219 w 1707"/>
                <a:gd name="T3" fmla="*/ 1382 h 1449"/>
                <a:gd name="T4" fmla="*/ 376 w 1707"/>
                <a:gd name="T5" fmla="*/ 1345 h 1449"/>
                <a:gd name="T6" fmla="*/ 539 w 1707"/>
                <a:gd name="T7" fmla="*/ 1314 h 1449"/>
                <a:gd name="T8" fmla="*/ 703 w 1707"/>
                <a:gd name="T9" fmla="*/ 1289 h 1449"/>
                <a:gd name="T10" fmla="*/ 865 w 1707"/>
                <a:gd name="T11" fmla="*/ 1273 h 1449"/>
                <a:gd name="T12" fmla="*/ 971 w 1707"/>
                <a:gd name="T13" fmla="*/ 1268 h 1449"/>
                <a:gd name="T14" fmla="*/ 1064 w 1707"/>
                <a:gd name="T15" fmla="*/ 1268 h 1449"/>
                <a:gd name="T16" fmla="*/ 1180 w 1707"/>
                <a:gd name="T17" fmla="*/ 1274 h 1449"/>
                <a:gd name="T18" fmla="*/ 1289 w 1707"/>
                <a:gd name="T19" fmla="*/ 1289 h 1449"/>
                <a:gd name="T20" fmla="*/ 1371 w 1707"/>
                <a:gd name="T21" fmla="*/ 1307 h 1449"/>
                <a:gd name="T22" fmla="*/ 1437 w 1707"/>
                <a:gd name="T23" fmla="*/ 1328 h 1449"/>
                <a:gd name="T24" fmla="*/ 1498 w 1707"/>
                <a:gd name="T25" fmla="*/ 1354 h 1449"/>
                <a:gd name="T26" fmla="*/ 1552 w 1707"/>
                <a:gd name="T27" fmla="*/ 1385 h 1449"/>
                <a:gd name="T28" fmla="*/ 1601 w 1707"/>
                <a:gd name="T29" fmla="*/ 1421 h 1449"/>
                <a:gd name="T30" fmla="*/ 1629 w 1707"/>
                <a:gd name="T31" fmla="*/ 1449 h 1449"/>
                <a:gd name="T32" fmla="*/ 1661 w 1707"/>
                <a:gd name="T33" fmla="*/ 1374 h 1449"/>
                <a:gd name="T34" fmla="*/ 1677 w 1707"/>
                <a:gd name="T35" fmla="*/ 1329 h 1449"/>
                <a:gd name="T36" fmla="*/ 1689 w 1707"/>
                <a:gd name="T37" fmla="*/ 1280 h 1449"/>
                <a:gd name="T38" fmla="*/ 1700 w 1707"/>
                <a:gd name="T39" fmla="*/ 1214 h 1449"/>
                <a:gd name="T40" fmla="*/ 1707 w 1707"/>
                <a:gd name="T41" fmla="*/ 1145 h 1449"/>
                <a:gd name="T42" fmla="*/ 1707 w 1707"/>
                <a:gd name="T43" fmla="*/ 1091 h 1449"/>
                <a:gd name="T44" fmla="*/ 1703 w 1707"/>
                <a:gd name="T45" fmla="*/ 1036 h 1449"/>
                <a:gd name="T46" fmla="*/ 1695 w 1707"/>
                <a:gd name="T47" fmla="*/ 980 h 1449"/>
                <a:gd name="T48" fmla="*/ 1673 w 1707"/>
                <a:gd name="T49" fmla="*/ 876 h 1449"/>
                <a:gd name="T50" fmla="*/ 1647 w 1707"/>
                <a:gd name="T51" fmla="*/ 795 h 1449"/>
                <a:gd name="T52" fmla="*/ 1619 w 1707"/>
                <a:gd name="T53" fmla="*/ 721 h 1449"/>
                <a:gd name="T54" fmla="*/ 1587 w 1707"/>
                <a:gd name="T55" fmla="*/ 653 h 1449"/>
                <a:gd name="T56" fmla="*/ 1552 w 1707"/>
                <a:gd name="T57" fmla="*/ 589 h 1449"/>
                <a:gd name="T58" fmla="*/ 1513 w 1707"/>
                <a:gd name="T59" fmla="*/ 531 h 1449"/>
                <a:gd name="T60" fmla="*/ 1473 w 1707"/>
                <a:gd name="T61" fmla="*/ 478 h 1449"/>
                <a:gd name="T62" fmla="*/ 1416 w 1707"/>
                <a:gd name="T63" fmla="*/ 414 h 1449"/>
                <a:gd name="T64" fmla="*/ 1370 w 1707"/>
                <a:gd name="T65" fmla="*/ 372 h 1449"/>
                <a:gd name="T66" fmla="*/ 1307 w 1707"/>
                <a:gd name="T67" fmla="*/ 321 h 1449"/>
                <a:gd name="T68" fmla="*/ 1258 w 1707"/>
                <a:gd name="T69" fmla="*/ 287 h 1449"/>
                <a:gd name="T70" fmla="*/ 1209 w 1707"/>
                <a:gd name="T71" fmla="*/ 257 h 1449"/>
                <a:gd name="T72" fmla="*/ 1126 w 1707"/>
                <a:gd name="T73" fmla="*/ 214 h 1449"/>
                <a:gd name="T74" fmla="*/ 1043 w 1707"/>
                <a:gd name="T75" fmla="*/ 178 h 1449"/>
                <a:gd name="T76" fmla="*/ 944 w 1707"/>
                <a:gd name="T77" fmla="*/ 143 h 1449"/>
                <a:gd name="T78" fmla="*/ 849 w 1707"/>
                <a:gd name="T79" fmla="*/ 116 h 1449"/>
                <a:gd name="T80" fmla="*/ 705 w 1707"/>
                <a:gd name="T81" fmla="*/ 81 h 1449"/>
                <a:gd name="T82" fmla="*/ 544 w 1707"/>
                <a:gd name="T83" fmla="*/ 48 h 1449"/>
                <a:gd name="T84" fmla="*/ 433 w 1707"/>
                <a:gd name="T85" fmla="*/ 30 h 1449"/>
                <a:gd name="T86" fmla="*/ 308 w 1707"/>
                <a:gd name="T87" fmla="*/ 13 h 1449"/>
                <a:gd name="T88" fmla="*/ 170 w 1707"/>
                <a:gd name="T89"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7" h="1449">
                  <a:moveTo>
                    <a:pt x="170" y="0"/>
                  </a:moveTo>
                  <a:lnTo>
                    <a:pt x="0" y="0"/>
                  </a:lnTo>
                  <a:lnTo>
                    <a:pt x="0" y="720"/>
                  </a:lnTo>
                  <a:lnTo>
                    <a:pt x="0" y="1440"/>
                  </a:lnTo>
                  <a:lnTo>
                    <a:pt x="168" y="1395"/>
                  </a:lnTo>
                  <a:lnTo>
                    <a:pt x="219" y="1382"/>
                  </a:lnTo>
                  <a:lnTo>
                    <a:pt x="270" y="1369"/>
                  </a:lnTo>
                  <a:lnTo>
                    <a:pt x="323" y="1356"/>
                  </a:lnTo>
                  <a:lnTo>
                    <a:pt x="376" y="1345"/>
                  </a:lnTo>
                  <a:lnTo>
                    <a:pt x="430" y="1334"/>
                  </a:lnTo>
                  <a:lnTo>
                    <a:pt x="485" y="1323"/>
                  </a:lnTo>
                  <a:lnTo>
                    <a:pt x="539" y="1314"/>
                  </a:lnTo>
                  <a:lnTo>
                    <a:pt x="593" y="1304"/>
                  </a:lnTo>
                  <a:lnTo>
                    <a:pt x="648" y="1297"/>
                  </a:lnTo>
                  <a:lnTo>
                    <a:pt x="703" y="1289"/>
                  </a:lnTo>
                  <a:lnTo>
                    <a:pt x="758" y="1283"/>
                  </a:lnTo>
                  <a:lnTo>
                    <a:pt x="812" y="1278"/>
                  </a:lnTo>
                  <a:lnTo>
                    <a:pt x="865" y="1273"/>
                  </a:lnTo>
                  <a:lnTo>
                    <a:pt x="919" y="1270"/>
                  </a:lnTo>
                  <a:lnTo>
                    <a:pt x="946" y="1269"/>
                  </a:lnTo>
                  <a:lnTo>
                    <a:pt x="971" y="1268"/>
                  </a:lnTo>
                  <a:lnTo>
                    <a:pt x="998" y="1268"/>
                  </a:lnTo>
                  <a:lnTo>
                    <a:pt x="1023" y="1267"/>
                  </a:lnTo>
                  <a:lnTo>
                    <a:pt x="1064" y="1268"/>
                  </a:lnTo>
                  <a:lnTo>
                    <a:pt x="1103" y="1269"/>
                  </a:lnTo>
                  <a:lnTo>
                    <a:pt x="1141" y="1271"/>
                  </a:lnTo>
                  <a:lnTo>
                    <a:pt x="1180" y="1274"/>
                  </a:lnTo>
                  <a:lnTo>
                    <a:pt x="1217" y="1278"/>
                  </a:lnTo>
                  <a:lnTo>
                    <a:pt x="1254" y="1283"/>
                  </a:lnTo>
                  <a:lnTo>
                    <a:pt x="1289" y="1289"/>
                  </a:lnTo>
                  <a:lnTo>
                    <a:pt x="1324" y="1296"/>
                  </a:lnTo>
                  <a:lnTo>
                    <a:pt x="1348" y="1301"/>
                  </a:lnTo>
                  <a:lnTo>
                    <a:pt x="1371" y="1307"/>
                  </a:lnTo>
                  <a:lnTo>
                    <a:pt x="1393" y="1314"/>
                  </a:lnTo>
                  <a:lnTo>
                    <a:pt x="1416" y="1320"/>
                  </a:lnTo>
                  <a:lnTo>
                    <a:pt x="1437" y="1328"/>
                  </a:lnTo>
                  <a:lnTo>
                    <a:pt x="1457" y="1336"/>
                  </a:lnTo>
                  <a:lnTo>
                    <a:pt x="1477" y="1345"/>
                  </a:lnTo>
                  <a:lnTo>
                    <a:pt x="1498" y="1354"/>
                  </a:lnTo>
                  <a:lnTo>
                    <a:pt x="1517" y="1364"/>
                  </a:lnTo>
                  <a:lnTo>
                    <a:pt x="1535" y="1374"/>
                  </a:lnTo>
                  <a:lnTo>
                    <a:pt x="1552" y="1385"/>
                  </a:lnTo>
                  <a:lnTo>
                    <a:pt x="1569" y="1397"/>
                  </a:lnTo>
                  <a:lnTo>
                    <a:pt x="1586" y="1408"/>
                  </a:lnTo>
                  <a:lnTo>
                    <a:pt x="1601" y="1421"/>
                  </a:lnTo>
                  <a:lnTo>
                    <a:pt x="1608" y="1427"/>
                  </a:lnTo>
                  <a:lnTo>
                    <a:pt x="1615" y="1435"/>
                  </a:lnTo>
                  <a:lnTo>
                    <a:pt x="1629" y="1449"/>
                  </a:lnTo>
                  <a:lnTo>
                    <a:pt x="1643" y="1420"/>
                  </a:lnTo>
                  <a:lnTo>
                    <a:pt x="1656" y="1390"/>
                  </a:lnTo>
                  <a:lnTo>
                    <a:pt x="1661" y="1374"/>
                  </a:lnTo>
                  <a:lnTo>
                    <a:pt x="1666" y="1359"/>
                  </a:lnTo>
                  <a:lnTo>
                    <a:pt x="1672" y="1343"/>
                  </a:lnTo>
                  <a:lnTo>
                    <a:pt x="1677" y="1329"/>
                  </a:lnTo>
                  <a:lnTo>
                    <a:pt x="1681" y="1313"/>
                  </a:lnTo>
                  <a:lnTo>
                    <a:pt x="1686" y="1297"/>
                  </a:lnTo>
                  <a:lnTo>
                    <a:pt x="1689" y="1280"/>
                  </a:lnTo>
                  <a:lnTo>
                    <a:pt x="1693" y="1264"/>
                  </a:lnTo>
                  <a:lnTo>
                    <a:pt x="1698" y="1231"/>
                  </a:lnTo>
                  <a:lnTo>
                    <a:pt x="1700" y="1214"/>
                  </a:lnTo>
                  <a:lnTo>
                    <a:pt x="1703" y="1197"/>
                  </a:lnTo>
                  <a:lnTo>
                    <a:pt x="1706" y="1162"/>
                  </a:lnTo>
                  <a:lnTo>
                    <a:pt x="1707" y="1145"/>
                  </a:lnTo>
                  <a:lnTo>
                    <a:pt x="1707" y="1127"/>
                  </a:lnTo>
                  <a:lnTo>
                    <a:pt x="1707" y="1109"/>
                  </a:lnTo>
                  <a:lnTo>
                    <a:pt x="1707" y="1091"/>
                  </a:lnTo>
                  <a:lnTo>
                    <a:pt x="1706" y="1072"/>
                  </a:lnTo>
                  <a:lnTo>
                    <a:pt x="1705" y="1054"/>
                  </a:lnTo>
                  <a:lnTo>
                    <a:pt x="1703" y="1036"/>
                  </a:lnTo>
                  <a:lnTo>
                    <a:pt x="1700" y="1017"/>
                  </a:lnTo>
                  <a:lnTo>
                    <a:pt x="1698" y="999"/>
                  </a:lnTo>
                  <a:lnTo>
                    <a:pt x="1695" y="980"/>
                  </a:lnTo>
                  <a:lnTo>
                    <a:pt x="1689" y="942"/>
                  </a:lnTo>
                  <a:lnTo>
                    <a:pt x="1679" y="903"/>
                  </a:lnTo>
                  <a:lnTo>
                    <a:pt x="1673" y="876"/>
                  </a:lnTo>
                  <a:lnTo>
                    <a:pt x="1664" y="848"/>
                  </a:lnTo>
                  <a:lnTo>
                    <a:pt x="1656" y="822"/>
                  </a:lnTo>
                  <a:lnTo>
                    <a:pt x="1647" y="795"/>
                  </a:lnTo>
                  <a:lnTo>
                    <a:pt x="1639" y="769"/>
                  </a:lnTo>
                  <a:lnTo>
                    <a:pt x="1629" y="745"/>
                  </a:lnTo>
                  <a:lnTo>
                    <a:pt x="1619" y="721"/>
                  </a:lnTo>
                  <a:lnTo>
                    <a:pt x="1609" y="697"/>
                  </a:lnTo>
                  <a:lnTo>
                    <a:pt x="1598" y="675"/>
                  </a:lnTo>
                  <a:lnTo>
                    <a:pt x="1587" y="653"/>
                  </a:lnTo>
                  <a:lnTo>
                    <a:pt x="1575" y="630"/>
                  </a:lnTo>
                  <a:lnTo>
                    <a:pt x="1563" y="610"/>
                  </a:lnTo>
                  <a:lnTo>
                    <a:pt x="1552" y="589"/>
                  </a:lnTo>
                  <a:lnTo>
                    <a:pt x="1539" y="570"/>
                  </a:lnTo>
                  <a:lnTo>
                    <a:pt x="1527" y="549"/>
                  </a:lnTo>
                  <a:lnTo>
                    <a:pt x="1513" y="531"/>
                  </a:lnTo>
                  <a:lnTo>
                    <a:pt x="1501" y="513"/>
                  </a:lnTo>
                  <a:lnTo>
                    <a:pt x="1487" y="495"/>
                  </a:lnTo>
                  <a:lnTo>
                    <a:pt x="1473" y="478"/>
                  </a:lnTo>
                  <a:lnTo>
                    <a:pt x="1459" y="461"/>
                  </a:lnTo>
                  <a:lnTo>
                    <a:pt x="1431" y="429"/>
                  </a:lnTo>
                  <a:lnTo>
                    <a:pt x="1416" y="414"/>
                  </a:lnTo>
                  <a:lnTo>
                    <a:pt x="1401" y="400"/>
                  </a:lnTo>
                  <a:lnTo>
                    <a:pt x="1386" y="386"/>
                  </a:lnTo>
                  <a:lnTo>
                    <a:pt x="1370" y="372"/>
                  </a:lnTo>
                  <a:lnTo>
                    <a:pt x="1339" y="345"/>
                  </a:lnTo>
                  <a:lnTo>
                    <a:pt x="1323" y="333"/>
                  </a:lnTo>
                  <a:lnTo>
                    <a:pt x="1307" y="321"/>
                  </a:lnTo>
                  <a:lnTo>
                    <a:pt x="1291" y="309"/>
                  </a:lnTo>
                  <a:lnTo>
                    <a:pt x="1275" y="299"/>
                  </a:lnTo>
                  <a:lnTo>
                    <a:pt x="1258" y="287"/>
                  </a:lnTo>
                  <a:lnTo>
                    <a:pt x="1242" y="277"/>
                  </a:lnTo>
                  <a:lnTo>
                    <a:pt x="1226" y="267"/>
                  </a:lnTo>
                  <a:lnTo>
                    <a:pt x="1209" y="257"/>
                  </a:lnTo>
                  <a:lnTo>
                    <a:pt x="1177" y="239"/>
                  </a:lnTo>
                  <a:lnTo>
                    <a:pt x="1143" y="222"/>
                  </a:lnTo>
                  <a:lnTo>
                    <a:pt x="1126" y="214"/>
                  </a:lnTo>
                  <a:lnTo>
                    <a:pt x="1110" y="206"/>
                  </a:lnTo>
                  <a:lnTo>
                    <a:pt x="1076" y="191"/>
                  </a:lnTo>
                  <a:lnTo>
                    <a:pt x="1043" y="178"/>
                  </a:lnTo>
                  <a:lnTo>
                    <a:pt x="1009" y="166"/>
                  </a:lnTo>
                  <a:lnTo>
                    <a:pt x="976" y="154"/>
                  </a:lnTo>
                  <a:lnTo>
                    <a:pt x="944" y="143"/>
                  </a:lnTo>
                  <a:lnTo>
                    <a:pt x="911" y="134"/>
                  </a:lnTo>
                  <a:lnTo>
                    <a:pt x="880" y="124"/>
                  </a:lnTo>
                  <a:lnTo>
                    <a:pt x="849" y="116"/>
                  </a:lnTo>
                  <a:lnTo>
                    <a:pt x="818" y="108"/>
                  </a:lnTo>
                  <a:lnTo>
                    <a:pt x="761" y="94"/>
                  </a:lnTo>
                  <a:lnTo>
                    <a:pt x="705" y="81"/>
                  </a:lnTo>
                  <a:lnTo>
                    <a:pt x="644" y="68"/>
                  </a:lnTo>
                  <a:lnTo>
                    <a:pt x="579" y="54"/>
                  </a:lnTo>
                  <a:lnTo>
                    <a:pt x="544" y="48"/>
                  </a:lnTo>
                  <a:lnTo>
                    <a:pt x="508" y="41"/>
                  </a:lnTo>
                  <a:lnTo>
                    <a:pt x="471" y="35"/>
                  </a:lnTo>
                  <a:lnTo>
                    <a:pt x="433" y="30"/>
                  </a:lnTo>
                  <a:lnTo>
                    <a:pt x="392" y="23"/>
                  </a:lnTo>
                  <a:lnTo>
                    <a:pt x="351" y="18"/>
                  </a:lnTo>
                  <a:lnTo>
                    <a:pt x="308" y="13"/>
                  </a:lnTo>
                  <a:lnTo>
                    <a:pt x="264" y="8"/>
                  </a:lnTo>
                  <a:lnTo>
                    <a:pt x="218" y="4"/>
                  </a:lnTo>
                  <a:lnTo>
                    <a:pt x="170" y="0"/>
                  </a:lnTo>
                  <a:close/>
                </a:path>
              </a:pathLst>
            </a:custGeom>
            <a:solidFill>
              <a:srgbClr val="D6E1F0"/>
            </a:solidFill>
            <a:ln>
              <a:noFill/>
            </a:ln>
          </p:spPr>
          <p:txBody>
            <a:bodyPr vert="horz" wrap="square" lIns="91440" tIns="45720" rIns="91440" bIns="45720" numCol="1" anchor="t" anchorCtr="0" compatLnSpc="1">
              <a:prstTxWarp prst="textNoShape">
                <a:avLst/>
              </a:prstTxWarp>
            </a:bodyPr>
            <a:lstStyle/>
            <a:p>
              <a:endParaRPr lang="fi-FI"/>
            </a:p>
          </p:txBody>
        </p:sp>
        <p:sp>
          <p:nvSpPr>
            <p:cNvPr id="26" name="Freeform 9">
              <a:extLst>
                <a:ext uri="{FF2B5EF4-FFF2-40B4-BE49-F238E27FC236}">
                  <a16:creationId xmlns:a16="http://schemas.microsoft.com/office/drawing/2014/main" id="{058FDEC6-DA06-4AF3-AC98-46F1D59ED9D5}"/>
                </a:ext>
              </a:extLst>
            </p:cNvPr>
            <p:cNvSpPr>
              <a:spLocks/>
            </p:cNvSpPr>
            <p:nvPr/>
          </p:nvSpPr>
          <p:spPr bwMode="auto">
            <a:xfrm>
              <a:off x="0" y="2008188"/>
              <a:ext cx="2586038" cy="995363"/>
            </a:xfrm>
            <a:custGeom>
              <a:avLst/>
              <a:gdLst>
                <a:gd name="T0" fmla="*/ 1064 w 1629"/>
                <a:gd name="T1" fmla="*/ 1 h 627"/>
                <a:gd name="T2" fmla="*/ 1141 w 1629"/>
                <a:gd name="T3" fmla="*/ 4 h 627"/>
                <a:gd name="T4" fmla="*/ 1217 w 1629"/>
                <a:gd name="T5" fmla="*/ 11 h 627"/>
                <a:gd name="T6" fmla="*/ 1289 w 1629"/>
                <a:gd name="T7" fmla="*/ 22 h 627"/>
                <a:gd name="T8" fmla="*/ 1348 w 1629"/>
                <a:gd name="T9" fmla="*/ 34 h 627"/>
                <a:gd name="T10" fmla="*/ 1393 w 1629"/>
                <a:gd name="T11" fmla="*/ 47 h 627"/>
                <a:gd name="T12" fmla="*/ 1437 w 1629"/>
                <a:gd name="T13" fmla="*/ 61 h 627"/>
                <a:gd name="T14" fmla="*/ 1477 w 1629"/>
                <a:gd name="T15" fmla="*/ 78 h 627"/>
                <a:gd name="T16" fmla="*/ 1517 w 1629"/>
                <a:gd name="T17" fmla="*/ 97 h 627"/>
                <a:gd name="T18" fmla="*/ 1552 w 1629"/>
                <a:gd name="T19" fmla="*/ 118 h 627"/>
                <a:gd name="T20" fmla="*/ 1586 w 1629"/>
                <a:gd name="T21" fmla="*/ 141 h 627"/>
                <a:gd name="T22" fmla="*/ 1608 w 1629"/>
                <a:gd name="T23" fmla="*/ 160 h 627"/>
                <a:gd name="T24" fmla="*/ 1629 w 1629"/>
                <a:gd name="T25" fmla="*/ 182 h 627"/>
                <a:gd name="T26" fmla="*/ 1604 w 1629"/>
                <a:gd name="T27" fmla="*/ 230 h 627"/>
                <a:gd name="T28" fmla="*/ 1574 w 1629"/>
                <a:gd name="T29" fmla="*/ 276 h 627"/>
                <a:gd name="T30" fmla="*/ 1557 w 1629"/>
                <a:gd name="T31" fmla="*/ 299 h 627"/>
                <a:gd name="T32" fmla="*/ 1523 w 1629"/>
                <a:gd name="T33" fmla="*/ 341 h 627"/>
                <a:gd name="T34" fmla="*/ 1495 w 1629"/>
                <a:gd name="T35" fmla="*/ 372 h 627"/>
                <a:gd name="T36" fmla="*/ 1466 w 1629"/>
                <a:gd name="T37" fmla="*/ 401 h 627"/>
                <a:gd name="T38" fmla="*/ 1445 w 1629"/>
                <a:gd name="T39" fmla="*/ 419 h 627"/>
                <a:gd name="T40" fmla="*/ 1403 w 1629"/>
                <a:gd name="T41" fmla="*/ 454 h 627"/>
                <a:gd name="T42" fmla="*/ 1358 w 1629"/>
                <a:gd name="T43" fmla="*/ 486 h 627"/>
                <a:gd name="T44" fmla="*/ 1312 w 1629"/>
                <a:gd name="T45" fmla="*/ 514 h 627"/>
                <a:gd name="T46" fmla="*/ 1264 w 1629"/>
                <a:gd name="T47" fmla="*/ 540 h 627"/>
                <a:gd name="T48" fmla="*/ 1214 w 1629"/>
                <a:gd name="T49" fmla="*/ 562 h 627"/>
                <a:gd name="T50" fmla="*/ 1163 w 1629"/>
                <a:gd name="T51" fmla="*/ 582 h 627"/>
                <a:gd name="T52" fmla="*/ 1111 w 1629"/>
                <a:gd name="T53" fmla="*/ 598 h 627"/>
                <a:gd name="T54" fmla="*/ 1057 w 1629"/>
                <a:gd name="T55" fmla="*/ 611 h 627"/>
                <a:gd name="T56" fmla="*/ 1004 w 1629"/>
                <a:gd name="T57" fmla="*/ 620 h 627"/>
                <a:gd name="T58" fmla="*/ 950 w 1629"/>
                <a:gd name="T59" fmla="*/ 625 h 627"/>
                <a:gd name="T60" fmla="*/ 896 w 1629"/>
                <a:gd name="T61" fmla="*/ 627 h 627"/>
                <a:gd name="T62" fmla="*/ 829 w 1629"/>
                <a:gd name="T63" fmla="*/ 625 h 627"/>
                <a:gd name="T64" fmla="*/ 755 w 1629"/>
                <a:gd name="T65" fmla="*/ 616 h 627"/>
                <a:gd name="T66" fmla="*/ 670 w 1629"/>
                <a:gd name="T67" fmla="*/ 606 h 627"/>
                <a:gd name="T68" fmla="*/ 576 w 1629"/>
                <a:gd name="T69" fmla="*/ 591 h 627"/>
                <a:gd name="T70" fmla="*/ 475 w 1629"/>
                <a:gd name="T71" fmla="*/ 572 h 627"/>
                <a:gd name="T72" fmla="*/ 366 w 1629"/>
                <a:gd name="T73" fmla="*/ 548 h 627"/>
                <a:gd name="T74" fmla="*/ 250 w 1629"/>
                <a:gd name="T75" fmla="*/ 522 h 627"/>
                <a:gd name="T76" fmla="*/ 128 w 1629"/>
                <a:gd name="T77" fmla="*/ 490 h 627"/>
                <a:gd name="T78" fmla="*/ 0 w 1629"/>
                <a:gd name="T79" fmla="*/ 453 h 627"/>
                <a:gd name="T80" fmla="*/ 0 w 1629"/>
                <a:gd name="T81" fmla="*/ 173 h 627"/>
                <a:gd name="T82" fmla="*/ 219 w 1629"/>
                <a:gd name="T83" fmla="*/ 115 h 627"/>
                <a:gd name="T84" fmla="*/ 323 w 1629"/>
                <a:gd name="T85" fmla="*/ 89 h 627"/>
                <a:gd name="T86" fmla="*/ 430 w 1629"/>
                <a:gd name="T87" fmla="*/ 67 h 627"/>
                <a:gd name="T88" fmla="*/ 539 w 1629"/>
                <a:gd name="T89" fmla="*/ 47 h 627"/>
                <a:gd name="T90" fmla="*/ 648 w 1629"/>
                <a:gd name="T91" fmla="*/ 30 h 627"/>
                <a:gd name="T92" fmla="*/ 758 w 1629"/>
                <a:gd name="T93" fmla="*/ 16 h 627"/>
                <a:gd name="T94" fmla="*/ 865 w 1629"/>
                <a:gd name="T95" fmla="*/ 6 h 627"/>
                <a:gd name="T96" fmla="*/ 946 w 1629"/>
                <a:gd name="T97" fmla="*/ 2 h 627"/>
                <a:gd name="T98" fmla="*/ 998 w 1629"/>
                <a:gd name="T99" fmla="*/ 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9" h="627">
                  <a:moveTo>
                    <a:pt x="1023" y="0"/>
                  </a:moveTo>
                  <a:lnTo>
                    <a:pt x="1064" y="1"/>
                  </a:lnTo>
                  <a:lnTo>
                    <a:pt x="1103" y="2"/>
                  </a:lnTo>
                  <a:lnTo>
                    <a:pt x="1141" y="4"/>
                  </a:lnTo>
                  <a:lnTo>
                    <a:pt x="1180" y="7"/>
                  </a:lnTo>
                  <a:lnTo>
                    <a:pt x="1217" y="11"/>
                  </a:lnTo>
                  <a:lnTo>
                    <a:pt x="1254" y="16"/>
                  </a:lnTo>
                  <a:lnTo>
                    <a:pt x="1289" y="22"/>
                  </a:lnTo>
                  <a:lnTo>
                    <a:pt x="1324" y="29"/>
                  </a:lnTo>
                  <a:lnTo>
                    <a:pt x="1348" y="34"/>
                  </a:lnTo>
                  <a:lnTo>
                    <a:pt x="1371" y="40"/>
                  </a:lnTo>
                  <a:lnTo>
                    <a:pt x="1393" y="47"/>
                  </a:lnTo>
                  <a:lnTo>
                    <a:pt x="1416" y="53"/>
                  </a:lnTo>
                  <a:lnTo>
                    <a:pt x="1437" y="61"/>
                  </a:lnTo>
                  <a:lnTo>
                    <a:pt x="1457" y="69"/>
                  </a:lnTo>
                  <a:lnTo>
                    <a:pt x="1477" y="78"/>
                  </a:lnTo>
                  <a:lnTo>
                    <a:pt x="1498" y="87"/>
                  </a:lnTo>
                  <a:lnTo>
                    <a:pt x="1517" y="97"/>
                  </a:lnTo>
                  <a:lnTo>
                    <a:pt x="1535" y="107"/>
                  </a:lnTo>
                  <a:lnTo>
                    <a:pt x="1552" y="118"/>
                  </a:lnTo>
                  <a:lnTo>
                    <a:pt x="1569" y="130"/>
                  </a:lnTo>
                  <a:lnTo>
                    <a:pt x="1586" y="141"/>
                  </a:lnTo>
                  <a:lnTo>
                    <a:pt x="1601" y="154"/>
                  </a:lnTo>
                  <a:lnTo>
                    <a:pt x="1608" y="160"/>
                  </a:lnTo>
                  <a:lnTo>
                    <a:pt x="1615" y="168"/>
                  </a:lnTo>
                  <a:lnTo>
                    <a:pt x="1629" y="182"/>
                  </a:lnTo>
                  <a:lnTo>
                    <a:pt x="1618" y="205"/>
                  </a:lnTo>
                  <a:lnTo>
                    <a:pt x="1604" y="230"/>
                  </a:lnTo>
                  <a:lnTo>
                    <a:pt x="1589" y="253"/>
                  </a:lnTo>
                  <a:lnTo>
                    <a:pt x="1574" y="276"/>
                  </a:lnTo>
                  <a:lnTo>
                    <a:pt x="1566" y="287"/>
                  </a:lnTo>
                  <a:lnTo>
                    <a:pt x="1557" y="299"/>
                  </a:lnTo>
                  <a:lnTo>
                    <a:pt x="1541" y="320"/>
                  </a:lnTo>
                  <a:lnTo>
                    <a:pt x="1523" y="341"/>
                  </a:lnTo>
                  <a:lnTo>
                    <a:pt x="1505" y="361"/>
                  </a:lnTo>
                  <a:lnTo>
                    <a:pt x="1495" y="372"/>
                  </a:lnTo>
                  <a:lnTo>
                    <a:pt x="1486" y="382"/>
                  </a:lnTo>
                  <a:lnTo>
                    <a:pt x="1466" y="401"/>
                  </a:lnTo>
                  <a:lnTo>
                    <a:pt x="1456" y="410"/>
                  </a:lnTo>
                  <a:lnTo>
                    <a:pt x="1445" y="419"/>
                  </a:lnTo>
                  <a:lnTo>
                    <a:pt x="1424" y="437"/>
                  </a:lnTo>
                  <a:lnTo>
                    <a:pt x="1403" y="454"/>
                  </a:lnTo>
                  <a:lnTo>
                    <a:pt x="1381" y="470"/>
                  </a:lnTo>
                  <a:lnTo>
                    <a:pt x="1358" y="486"/>
                  </a:lnTo>
                  <a:lnTo>
                    <a:pt x="1335" y="501"/>
                  </a:lnTo>
                  <a:lnTo>
                    <a:pt x="1312" y="514"/>
                  </a:lnTo>
                  <a:lnTo>
                    <a:pt x="1288" y="527"/>
                  </a:lnTo>
                  <a:lnTo>
                    <a:pt x="1264" y="540"/>
                  </a:lnTo>
                  <a:lnTo>
                    <a:pt x="1239" y="552"/>
                  </a:lnTo>
                  <a:lnTo>
                    <a:pt x="1214" y="562"/>
                  </a:lnTo>
                  <a:lnTo>
                    <a:pt x="1188" y="573"/>
                  </a:lnTo>
                  <a:lnTo>
                    <a:pt x="1163" y="582"/>
                  </a:lnTo>
                  <a:lnTo>
                    <a:pt x="1137" y="591"/>
                  </a:lnTo>
                  <a:lnTo>
                    <a:pt x="1111" y="598"/>
                  </a:lnTo>
                  <a:lnTo>
                    <a:pt x="1084" y="605"/>
                  </a:lnTo>
                  <a:lnTo>
                    <a:pt x="1057" y="611"/>
                  </a:lnTo>
                  <a:lnTo>
                    <a:pt x="1031" y="615"/>
                  </a:lnTo>
                  <a:lnTo>
                    <a:pt x="1004" y="620"/>
                  </a:lnTo>
                  <a:lnTo>
                    <a:pt x="977" y="623"/>
                  </a:lnTo>
                  <a:lnTo>
                    <a:pt x="950" y="625"/>
                  </a:lnTo>
                  <a:lnTo>
                    <a:pt x="924" y="627"/>
                  </a:lnTo>
                  <a:lnTo>
                    <a:pt x="896" y="627"/>
                  </a:lnTo>
                  <a:lnTo>
                    <a:pt x="863" y="627"/>
                  </a:lnTo>
                  <a:lnTo>
                    <a:pt x="829" y="625"/>
                  </a:lnTo>
                  <a:lnTo>
                    <a:pt x="793" y="621"/>
                  </a:lnTo>
                  <a:lnTo>
                    <a:pt x="755" y="616"/>
                  </a:lnTo>
                  <a:lnTo>
                    <a:pt x="713" y="611"/>
                  </a:lnTo>
                  <a:lnTo>
                    <a:pt x="670" y="606"/>
                  </a:lnTo>
                  <a:lnTo>
                    <a:pt x="624" y="598"/>
                  </a:lnTo>
                  <a:lnTo>
                    <a:pt x="576" y="591"/>
                  </a:lnTo>
                  <a:lnTo>
                    <a:pt x="526" y="581"/>
                  </a:lnTo>
                  <a:lnTo>
                    <a:pt x="475" y="572"/>
                  </a:lnTo>
                  <a:lnTo>
                    <a:pt x="421" y="561"/>
                  </a:lnTo>
                  <a:lnTo>
                    <a:pt x="366" y="548"/>
                  </a:lnTo>
                  <a:lnTo>
                    <a:pt x="308" y="536"/>
                  </a:lnTo>
                  <a:lnTo>
                    <a:pt x="250" y="522"/>
                  </a:lnTo>
                  <a:lnTo>
                    <a:pt x="189" y="506"/>
                  </a:lnTo>
                  <a:lnTo>
                    <a:pt x="128" y="490"/>
                  </a:lnTo>
                  <a:lnTo>
                    <a:pt x="65" y="472"/>
                  </a:lnTo>
                  <a:lnTo>
                    <a:pt x="0" y="453"/>
                  </a:lnTo>
                  <a:lnTo>
                    <a:pt x="0" y="273"/>
                  </a:lnTo>
                  <a:lnTo>
                    <a:pt x="0" y="173"/>
                  </a:lnTo>
                  <a:lnTo>
                    <a:pt x="168" y="128"/>
                  </a:lnTo>
                  <a:lnTo>
                    <a:pt x="219" y="115"/>
                  </a:lnTo>
                  <a:lnTo>
                    <a:pt x="270" y="102"/>
                  </a:lnTo>
                  <a:lnTo>
                    <a:pt x="323" y="89"/>
                  </a:lnTo>
                  <a:lnTo>
                    <a:pt x="376" y="78"/>
                  </a:lnTo>
                  <a:lnTo>
                    <a:pt x="430" y="67"/>
                  </a:lnTo>
                  <a:lnTo>
                    <a:pt x="485" y="56"/>
                  </a:lnTo>
                  <a:lnTo>
                    <a:pt x="539" y="47"/>
                  </a:lnTo>
                  <a:lnTo>
                    <a:pt x="593" y="37"/>
                  </a:lnTo>
                  <a:lnTo>
                    <a:pt x="648" y="30"/>
                  </a:lnTo>
                  <a:lnTo>
                    <a:pt x="703" y="22"/>
                  </a:lnTo>
                  <a:lnTo>
                    <a:pt x="758" y="16"/>
                  </a:lnTo>
                  <a:lnTo>
                    <a:pt x="812" y="11"/>
                  </a:lnTo>
                  <a:lnTo>
                    <a:pt x="865" y="6"/>
                  </a:lnTo>
                  <a:lnTo>
                    <a:pt x="919" y="3"/>
                  </a:lnTo>
                  <a:lnTo>
                    <a:pt x="946" y="2"/>
                  </a:lnTo>
                  <a:lnTo>
                    <a:pt x="971" y="1"/>
                  </a:lnTo>
                  <a:lnTo>
                    <a:pt x="998" y="1"/>
                  </a:lnTo>
                  <a:lnTo>
                    <a:pt x="1023"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Title 1"/>
          <p:cNvSpPr>
            <a:spLocks noGrp="1"/>
          </p:cNvSpPr>
          <p:nvPr>
            <p:ph type="title"/>
          </p:nvPr>
        </p:nvSpPr>
        <p:spPr>
          <a:xfrm>
            <a:off x="468313" y="2564904"/>
            <a:ext cx="8207375" cy="1728192"/>
          </a:xfrm>
        </p:spPr>
        <p:txBody>
          <a:bodyPr anchor="ctr" anchorCtr="0"/>
          <a:lstStyle>
            <a:lvl1pPr algn="ctr">
              <a:defRPr sz="4000" b="1" cap="none" baseline="0"/>
            </a:lvl1pPr>
          </a:lstStyle>
          <a:p>
            <a:r>
              <a:rPr lang="en-US"/>
              <a:t>Click to edit Master title style</a:t>
            </a:r>
            <a:endParaRPr lang="fi-FI"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5599" y="548680"/>
            <a:ext cx="4870089" cy="936000"/>
          </a:xfrm>
          <a:prstGeom prst="rect">
            <a:avLst/>
          </a:prstGeom>
        </p:spPr>
      </p:pic>
      <p:sp>
        <p:nvSpPr>
          <p:cNvPr id="27" name="Date Placeholder 3">
            <a:extLst>
              <a:ext uri="{FF2B5EF4-FFF2-40B4-BE49-F238E27FC236}">
                <a16:creationId xmlns:a16="http://schemas.microsoft.com/office/drawing/2014/main" id="{DC0E1EDF-FA5A-496C-B8DA-6365962399F9}"/>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28" name="Footer Placeholder 4">
            <a:extLst>
              <a:ext uri="{FF2B5EF4-FFF2-40B4-BE49-F238E27FC236}">
                <a16:creationId xmlns:a16="http://schemas.microsoft.com/office/drawing/2014/main" id="{BD26D6E5-E51C-4E6C-9A19-6750E324244A}"/>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29" name="Slide Number Placeholder 5">
            <a:extLst>
              <a:ext uri="{FF2B5EF4-FFF2-40B4-BE49-F238E27FC236}">
                <a16:creationId xmlns:a16="http://schemas.microsoft.com/office/drawing/2014/main" id="{962B3CBE-DD10-4F7C-AF9B-D3762F158C5E}"/>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21781983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457200" y="1773239"/>
            <a:ext cx="4038600"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p:cNvSpPr>
            <a:spLocks noGrp="1"/>
          </p:cNvSpPr>
          <p:nvPr>
            <p:ph sz="half" idx="2"/>
          </p:nvPr>
        </p:nvSpPr>
        <p:spPr>
          <a:xfrm>
            <a:off x="4648200" y="1773239"/>
            <a:ext cx="4038600"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3">
            <a:extLst>
              <a:ext uri="{FF2B5EF4-FFF2-40B4-BE49-F238E27FC236}">
                <a16:creationId xmlns:a16="http://schemas.microsoft.com/office/drawing/2014/main" id="{364181F4-908C-4E12-A8AE-CB1952FD11D4}"/>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19CE9C56-984B-4A52-922F-3E1B7E375A21}"/>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8" name="Slide Number Placeholder 5">
            <a:extLst>
              <a:ext uri="{FF2B5EF4-FFF2-40B4-BE49-F238E27FC236}">
                <a16:creationId xmlns:a16="http://schemas.microsoft.com/office/drawing/2014/main" id="{2D87BC5F-FC6E-48AD-8140-ADA9AD7A84F5}"/>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1371888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Title 1"/>
          <p:cNvSpPr>
            <a:spLocks noGrp="1"/>
          </p:cNvSpPr>
          <p:nvPr>
            <p:ph type="ctrTitle"/>
          </p:nvPr>
        </p:nvSpPr>
        <p:spPr>
          <a:xfrm>
            <a:off x="468313" y="3573016"/>
            <a:ext cx="8207375" cy="1656184"/>
          </a:xfrm>
        </p:spPr>
        <p:txBody>
          <a:bodyPr/>
          <a:lstStyle>
            <a:lvl1pPr algn="ctr">
              <a:defRPr/>
            </a:lvl1pPr>
          </a:lstStyle>
          <a:p>
            <a:r>
              <a:rPr lang="en-US"/>
              <a:t>Click to edit Master title style</a:t>
            </a:r>
            <a:endParaRPr lang="fi-FI" dirty="0"/>
          </a:p>
        </p:txBody>
      </p:sp>
      <p:sp>
        <p:nvSpPr>
          <p:cNvPr id="5" name="Freeform 6">
            <a:extLst>
              <a:ext uri="{FF2B5EF4-FFF2-40B4-BE49-F238E27FC236}">
                <a16:creationId xmlns:a16="http://schemas.microsoft.com/office/drawing/2014/main" id="{5D634A6D-7992-4FEB-A156-FEE099664294}"/>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pic>
        <p:nvPicPr>
          <p:cNvPr id="6" name="Picture 5">
            <a:extLst>
              <a:ext uri="{FF2B5EF4-FFF2-40B4-BE49-F238E27FC236}">
                <a16:creationId xmlns:a16="http://schemas.microsoft.com/office/drawing/2014/main" id="{306B45A7-5C78-4EE4-A0E6-A4287172E8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3332" y="6165304"/>
            <a:ext cx="2622356" cy="504000"/>
          </a:xfrm>
          <a:prstGeom prst="rect">
            <a:avLst/>
          </a:prstGeom>
        </p:spPr>
      </p:pic>
    </p:spTree>
    <p:extLst>
      <p:ext uri="{BB962C8B-B14F-4D97-AF65-F5344CB8AC3E}">
        <p14:creationId xmlns:p14="http://schemas.microsoft.com/office/powerpoint/2010/main" val="9779880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a:p>
        </p:txBody>
      </p:sp>
      <p:sp>
        <p:nvSpPr>
          <p:cNvPr id="3" name="Text Placeholder 2"/>
          <p:cNvSpPr>
            <a:spLocks noGrp="1"/>
          </p:cNvSpPr>
          <p:nvPr>
            <p:ph type="body" idx="1"/>
          </p:nvPr>
        </p:nvSpPr>
        <p:spPr>
          <a:xfrm>
            <a:off x="457200" y="1773237"/>
            <a:ext cx="4040188" cy="503238"/>
          </a:xfrm>
        </p:spPr>
        <p:txBody>
          <a:bodyPr anchor="t" anchorCtr="0"/>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276475"/>
            <a:ext cx="4040188" cy="3529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p:cNvSpPr>
            <a:spLocks noGrp="1"/>
          </p:cNvSpPr>
          <p:nvPr>
            <p:ph type="body" sz="quarter" idx="3"/>
          </p:nvPr>
        </p:nvSpPr>
        <p:spPr>
          <a:xfrm>
            <a:off x="4645025" y="1773237"/>
            <a:ext cx="4041775" cy="503238"/>
          </a:xfrm>
        </p:spPr>
        <p:txBody>
          <a:bodyPr anchor="t" anchorCtr="0"/>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276475"/>
            <a:ext cx="4041775" cy="3529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Date Placeholder 3">
            <a:extLst>
              <a:ext uri="{FF2B5EF4-FFF2-40B4-BE49-F238E27FC236}">
                <a16:creationId xmlns:a16="http://schemas.microsoft.com/office/drawing/2014/main" id="{141CCB3E-0118-45FD-BB8A-A7B5321B584B}"/>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9" name="Footer Placeholder 4">
            <a:extLst>
              <a:ext uri="{FF2B5EF4-FFF2-40B4-BE49-F238E27FC236}">
                <a16:creationId xmlns:a16="http://schemas.microsoft.com/office/drawing/2014/main" id="{68B583DD-1F7B-4873-8DD3-4A081F6E6F21}"/>
              </a:ext>
            </a:extLst>
          </p:cNvPr>
          <p:cNvSpPr>
            <a:spLocks noGrp="1"/>
          </p:cNvSpPr>
          <p:nvPr>
            <p:ph type="ftr" sz="quarter" idx="11"/>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10" name="Slide Number Placeholder 5">
            <a:extLst>
              <a:ext uri="{FF2B5EF4-FFF2-40B4-BE49-F238E27FC236}">
                <a16:creationId xmlns:a16="http://schemas.microsoft.com/office/drawing/2014/main" id="{07CF9A67-7BD7-4836-AD0B-31F41116248A}"/>
              </a:ext>
            </a:extLst>
          </p:cNvPr>
          <p:cNvSpPr>
            <a:spLocks noGrp="1"/>
          </p:cNvSpPr>
          <p:nvPr>
            <p:ph type="sldNum" sz="quarter" idx="12"/>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41011583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Vaihtoehtoinen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a:p>
        </p:txBody>
      </p:sp>
      <p:sp>
        <p:nvSpPr>
          <p:cNvPr id="4" name="Content Placeholder 3"/>
          <p:cNvSpPr>
            <a:spLocks noGrp="1"/>
          </p:cNvSpPr>
          <p:nvPr>
            <p:ph sz="half" idx="2"/>
          </p:nvPr>
        </p:nvSpPr>
        <p:spPr>
          <a:xfrm>
            <a:off x="457200" y="1773239"/>
            <a:ext cx="8218488" cy="4032250"/>
          </a:xfrm>
        </p:spPr>
        <p:txBody>
          <a:bodyPr/>
          <a:lstStyle>
            <a:lvl1pPr marL="0" indent="0">
              <a:buFontTx/>
              <a:buNone/>
              <a:defRPr sz="2800" b="1"/>
            </a:lvl1pPr>
            <a:lvl2pPr marL="266700" indent="-266700">
              <a:defRPr sz="2400"/>
            </a:lvl2pPr>
            <a:lvl3pPr marL="539750" indent="-273050">
              <a:defRPr sz="2000"/>
            </a:lvl3pPr>
            <a:lvl4pPr marL="806450" indent="-266700">
              <a:defRPr sz="1800"/>
            </a:lvl4pPr>
            <a:lvl5pPr marL="1071563" indent="-265113">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3">
            <a:extLst>
              <a:ext uri="{FF2B5EF4-FFF2-40B4-BE49-F238E27FC236}">
                <a16:creationId xmlns:a16="http://schemas.microsoft.com/office/drawing/2014/main" id="{D8D5815C-C552-4E7B-8A83-6F40A1D72604}"/>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C2C2324B-AC2D-417E-A64A-FE6CF5FEA21E}"/>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8" name="Slide Number Placeholder 5">
            <a:extLst>
              <a:ext uri="{FF2B5EF4-FFF2-40B4-BE49-F238E27FC236}">
                <a16:creationId xmlns:a16="http://schemas.microsoft.com/office/drawing/2014/main" id="{33DEB30C-4890-4ED6-9252-B9A27BB9938F}"/>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20206281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isältö ja ku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4" name="Content Placeholder 3"/>
          <p:cNvSpPr>
            <a:spLocks noGrp="1"/>
          </p:cNvSpPr>
          <p:nvPr>
            <p:ph sz="half" idx="2"/>
          </p:nvPr>
        </p:nvSpPr>
        <p:spPr>
          <a:xfrm>
            <a:off x="5580112" y="1773239"/>
            <a:ext cx="3106687"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9" name="Picture Placeholder 8"/>
          <p:cNvSpPr>
            <a:spLocks noGrp="1"/>
          </p:cNvSpPr>
          <p:nvPr>
            <p:ph type="pic" sz="quarter" idx="13"/>
          </p:nvPr>
        </p:nvSpPr>
        <p:spPr>
          <a:xfrm>
            <a:off x="468313" y="1773238"/>
            <a:ext cx="4895775" cy="4032250"/>
          </a:xfrm>
        </p:spPr>
        <p:txBody>
          <a:bodyPr/>
          <a:lstStyle>
            <a:lvl1pPr marL="0" indent="0">
              <a:buFontTx/>
              <a:buNone/>
              <a:defRPr/>
            </a:lvl1pPr>
          </a:lstStyle>
          <a:p>
            <a:r>
              <a:rPr lang="en-US"/>
              <a:t>Click icon to add picture</a:t>
            </a:r>
            <a:endParaRPr lang="fi-FI"/>
          </a:p>
        </p:txBody>
      </p:sp>
      <p:sp>
        <p:nvSpPr>
          <p:cNvPr id="6" name="Date Placeholder 3">
            <a:extLst>
              <a:ext uri="{FF2B5EF4-FFF2-40B4-BE49-F238E27FC236}">
                <a16:creationId xmlns:a16="http://schemas.microsoft.com/office/drawing/2014/main" id="{54700147-F29A-4B61-BD96-4E3B4942BDE2}"/>
              </a:ext>
            </a:extLst>
          </p:cNvPr>
          <p:cNvSpPr>
            <a:spLocks noGrp="1"/>
          </p:cNvSpPr>
          <p:nvPr>
            <p:ph type="dt" sz="half" idx="14"/>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9BD9C986-707B-46E8-B856-EF39D688D39A}"/>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8" name="Slide Number Placeholder 5">
            <a:extLst>
              <a:ext uri="{FF2B5EF4-FFF2-40B4-BE49-F238E27FC236}">
                <a16:creationId xmlns:a16="http://schemas.microsoft.com/office/drawing/2014/main" id="{327A4F35-CC0E-4D72-8B02-E25EBAC1CD0F}"/>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18752885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0BCA36BC-2C14-4F0F-BD7D-3C80F2FD15CA}"/>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5" name="Footer Placeholder 4">
            <a:extLst>
              <a:ext uri="{FF2B5EF4-FFF2-40B4-BE49-F238E27FC236}">
                <a16:creationId xmlns:a16="http://schemas.microsoft.com/office/drawing/2014/main" id="{C90EF67C-CB27-4B61-AE97-C118D6663497}"/>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6" name="Slide Number Placeholder 5">
            <a:extLst>
              <a:ext uri="{FF2B5EF4-FFF2-40B4-BE49-F238E27FC236}">
                <a16:creationId xmlns:a16="http://schemas.microsoft.com/office/drawing/2014/main" id="{42DDD66A-87FB-480F-8397-E755A2678CE2}"/>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15195499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3">
            <a:extLst>
              <a:ext uri="{FF2B5EF4-FFF2-40B4-BE49-F238E27FC236}">
                <a16:creationId xmlns:a16="http://schemas.microsoft.com/office/drawing/2014/main" id="{2381B06A-5127-4644-872D-9F1680079839}"/>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4" name="Footer Placeholder 4">
            <a:extLst>
              <a:ext uri="{FF2B5EF4-FFF2-40B4-BE49-F238E27FC236}">
                <a16:creationId xmlns:a16="http://schemas.microsoft.com/office/drawing/2014/main" id="{0294CCD4-D25E-43FE-AFCD-A564B1AB1F84}"/>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5" name="Slide Number Placeholder 5">
            <a:extLst>
              <a:ext uri="{FF2B5EF4-FFF2-40B4-BE49-F238E27FC236}">
                <a16:creationId xmlns:a16="http://schemas.microsoft.com/office/drawing/2014/main" id="{E347A6B5-F540-4FF0-AF1A-C25977E5C888}"/>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20910132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Yhteystiedo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dirty="0"/>
          </a:p>
        </p:txBody>
      </p:sp>
      <p:sp>
        <p:nvSpPr>
          <p:cNvPr id="4" name="Content Placeholder 3"/>
          <p:cNvSpPr>
            <a:spLocks noGrp="1"/>
          </p:cNvSpPr>
          <p:nvPr>
            <p:ph sz="half" idx="2"/>
          </p:nvPr>
        </p:nvSpPr>
        <p:spPr>
          <a:xfrm>
            <a:off x="457200" y="1773239"/>
            <a:ext cx="8218488" cy="3239937"/>
          </a:xfrm>
        </p:spPr>
        <p:txBody>
          <a:bodyPr/>
          <a:lstStyle>
            <a:lvl1pPr marL="0" indent="0">
              <a:buFontTx/>
              <a:buNone/>
              <a:defRPr sz="2800" b="1"/>
            </a:lvl1pPr>
            <a:lvl2pPr marL="266700" indent="-266700">
              <a:defRPr sz="2400"/>
            </a:lvl2pPr>
            <a:lvl3pPr marL="539750" indent="-273050">
              <a:defRPr sz="2000"/>
            </a:lvl3pPr>
            <a:lvl4pPr marL="806450" indent="-266700">
              <a:defRPr sz="1800"/>
            </a:lvl4pPr>
            <a:lvl5pPr marL="1071563" indent="-265113">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3" name="TextBox 2">
            <a:hlinkClick r:id="rId2"/>
          </p:cNvPr>
          <p:cNvSpPr txBox="1"/>
          <p:nvPr/>
        </p:nvSpPr>
        <p:spPr>
          <a:xfrm>
            <a:off x="468313" y="5013176"/>
            <a:ext cx="3226845" cy="369332"/>
          </a:xfrm>
          <a:prstGeom prst="rect">
            <a:avLst/>
          </a:prstGeom>
          <a:noFill/>
        </p:spPr>
        <p:txBody>
          <a:bodyPr wrap="none" lIns="0" tIns="0" rIns="0" bIns="0" rtlCol="0">
            <a:spAutoFit/>
          </a:bodyPr>
          <a:lstStyle/>
          <a:p>
            <a:r>
              <a:rPr lang="fi-FI" sz="2400" b="1" i="1" dirty="0"/>
              <a:t>motiva.fi/buildupskills</a:t>
            </a:r>
          </a:p>
        </p:txBody>
      </p:sp>
      <p:sp>
        <p:nvSpPr>
          <p:cNvPr id="5" name="TextBox 4">
            <a:hlinkClick r:id="rId2"/>
            <a:extLst>
              <a:ext uri="{FF2B5EF4-FFF2-40B4-BE49-F238E27FC236}">
                <a16:creationId xmlns:a16="http://schemas.microsoft.com/office/drawing/2014/main" id="{CC049C2B-C33A-4B6B-B964-AD1B9E9DC585}"/>
              </a:ext>
            </a:extLst>
          </p:cNvPr>
          <p:cNvSpPr txBox="1"/>
          <p:nvPr/>
        </p:nvSpPr>
        <p:spPr>
          <a:xfrm>
            <a:off x="468313" y="5013176"/>
            <a:ext cx="3226845" cy="369332"/>
          </a:xfrm>
          <a:prstGeom prst="rect">
            <a:avLst/>
          </a:prstGeom>
          <a:noFill/>
        </p:spPr>
        <p:txBody>
          <a:bodyPr wrap="none" lIns="0" tIns="0" rIns="0" bIns="0" rtlCol="0">
            <a:spAutoFit/>
          </a:bodyPr>
          <a:lstStyle/>
          <a:p>
            <a:r>
              <a:rPr lang="fi-FI" sz="2400" b="1" i="1" dirty="0"/>
              <a:t>motiva.fi/buildupskills</a:t>
            </a:r>
          </a:p>
        </p:txBody>
      </p:sp>
      <p:sp>
        <p:nvSpPr>
          <p:cNvPr id="8" name="Date Placeholder 3">
            <a:extLst>
              <a:ext uri="{FF2B5EF4-FFF2-40B4-BE49-F238E27FC236}">
                <a16:creationId xmlns:a16="http://schemas.microsoft.com/office/drawing/2014/main" id="{F88F62A8-EF71-4D07-A69A-E3D67397F7C3}"/>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9" name="Footer Placeholder 4">
            <a:extLst>
              <a:ext uri="{FF2B5EF4-FFF2-40B4-BE49-F238E27FC236}">
                <a16:creationId xmlns:a16="http://schemas.microsoft.com/office/drawing/2014/main" id="{71DA6D70-0068-4E0D-89FE-A0DB79DEFE06}"/>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10" name="Slide Number Placeholder 5">
            <a:extLst>
              <a:ext uri="{FF2B5EF4-FFF2-40B4-BE49-F238E27FC236}">
                <a16:creationId xmlns:a16="http://schemas.microsoft.com/office/drawing/2014/main" id="{5BB84737-A899-4870-8DDD-1DE4E2186E4E}"/>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25358481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endParaRPr lang="fi-F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fi-FI"/>
          </a:p>
        </p:txBody>
      </p:sp>
      <p:sp>
        <p:nvSpPr>
          <p:cNvPr id="5" name="Date Placeholder 3">
            <a:extLst>
              <a:ext uri="{FF2B5EF4-FFF2-40B4-BE49-F238E27FC236}">
                <a16:creationId xmlns:a16="http://schemas.microsoft.com/office/drawing/2014/main" id="{D9019A32-EC96-481B-977C-E7B285070EAC}"/>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6" name="Footer Placeholder 4">
            <a:extLst>
              <a:ext uri="{FF2B5EF4-FFF2-40B4-BE49-F238E27FC236}">
                <a16:creationId xmlns:a16="http://schemas.microsoft.com/office/drawing/2014/main" id="{8C6D4DDE-7FAC-4B1C-A70F-B1EA99556618}"/>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7" name="Slide Number Placeholder 5">
            <a:extLst>
              <a:ext uri="{FF2B5EF4-FFF2-40B4-BE49-F238E27FC236}">
                <a16:creationId xmlns:a16="http://schemas.microsoft.com/office/drawing/2014/main" id="{8D46E978-F659-4113-91F8-6593A78B7C0D}"/>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18004234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a:t>Click to edit Master title style</a:t>
            </a:r>
            <a:endParaRPr lang="fi-FI" dirty="0"/>
          </a:p>
        </p:txBody>
      </p:sp>
      <p:sp>
        <p:nvSpPr>
          <p:cNvPr id="9" name="Sisällön paikkamerkki 8"/>
          <p:cNvSpPr>
            <a:spLocks noGrp="1"/>
          </p:cNvSpPr>
          <p:nvPr>
            <p:ph sz="quarter" idx="11"/>
          </p:nvPr>
        </p:nvSpPr>
        <p:spPr>
          <a:xfrm>
            <a:off x="900114" y="1593850"/>
            <a:ext cx="3707221"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1" name="Sisällön paikkamerkki 10"/>
          <p:cNvSpPr>
            <a:spLocks noGrp="1"/>
          </p:cNvSpPr>
          <p:nvPr>
            <p:ph sz="quarter" idx="12"/>
          </p:nvPr>
        </p:nvSpPr>
        <p:spPr>
          <a:xfrm>
            <a:off x="5003801" y="1593850"/>
            <a:ext cx="3708808"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3">
            <a:extLst>
              <a:ext uri="{FF2B5EF4-FFF2-40B4-BE49-F238E27FC236}">
                <a16:creationId xmlns:a16="http://schemas.microsoft.com/office/drawing/2014/main" id="{FD8B4A19-B20C-4494-9F6D-BE9A672FB3EC}"/>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7942C5BF-06EF-4A0C-8A05-402FBFB3541E}"/>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8" name="Slide Number Placeholder 5">
            <a:extLst>
              <a:ext uri="{FF2B5EF4-FFF2-40B4-BE49-F238E27FC236}">
                <a16:creationId xmlns:a16="http://schemas.microsoft.com/office/drawing/2014/main" id="{F1912BB5-E851-42DB-AE00-3F27875F2623}"/>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677938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3">
            <a:extLst>
              <a:ext uri="{FF2B5EF4-FFF2-40B4-BE49-F238E27FC236}">
                <a16:creationId xmlns:a16="http://schemas.microsoft.com/office/drawing/2014/main" id="{216453A7-EA22-44AE-8A22-336F192AEAA8}"/>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6" name="Footer Placeholder 4">
            <a:extLst>
              <a:ext uri="{FF2B5EF4-FFF2-40B4-BE49-F238E27FC236}">
                <a16:creationId xmlns:a16="http://schemas.microsoft.com/office/drawing/2014/main" id="{E7A4A1D1-8494-43E1-9F72-46FA982F5089}"/>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7" name="Slide Number Placeholder 5">
            <a:extLst>
              <a:ext uri="{FF2B5EF4-FFF2-40B4-BE49-F238E27FC236}">
                <a16:creationId xmlns:a16="http://schemas.microsoft.com/office/drawing/2014/main" id="{DBCEAED3-40E3-4F9A-BD09-E32AB3DC73D7}"/>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3064812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8E252FA-163D-4E16-AC54-7869E350AE05}"/>
              </a:ext>
            </a:extLst>
          </p:cNvPr>
          <p:cNvGrpSpPr/>
          <p:nvPr/>
        </p:nvGrpSpPr>
        <p:grpSpPr>
          <a:xfrm>
            <a:off x="0" y="-3175"/>
            <a:ext cx="2711450" cy="6861176"/>
            <a:chOff x="0" y="-3175"/>
            <a:chExt cx="2711450" cy="6861176"/>
          </a:xfrm>
        </p:grpSpPr>
        <p:sp>
          <p:nvSpPr>
            <p:cNvPr id="23" name="Freeform 6">
              <a:extLst>
                <a:ext uri="{FF2B5EF4-FFF2-40B4-BE49-F238E27FC236}">
                  <a16:creationId xmlns:a16="http://schemas.microsoft.com/office/drawing/2014/main" id="{827621CC-CD25-4E53-B707-557BC366B61D}"/>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EF9F7"/>
            </a:solidFill>
            <a:ln>
              <a:noFill/>
            </a:ln>
          </p:spPr>
          <p:txBody>
            <a:bodyPr vert="horz" wrap="square" lIns="91440" tIns="45720" rIns="91440" bIns="45720" numCol="1" anchor="t" anchorCtr="0" compatLnSpc="1">
              <a:prstTxWarp prst="textNoShape">
                <a:avLst/>
              </a:prstTxWarp>
            </a:bodyPr>
            <a:lstStyle/>
            <a:p>
              <a:endParaRPr lang="fi-FI"/>
            </a:p>
          </p:txBody>
        </p:sp>
        <p:sp>
          <p:nvSpPr>
            <p:cNvPr id="24" name="Freeform 7">
              <a:extLst>
                <a:ext uri="{FF2B5EF4-FFF2-40B4-BE49-F238E27FC236}">
                  <a16:creationId xmlns:a16="http://schemas.microsoft.com/office/drawing/2014/main" id="{35472717-C820-426B-AD8F-7A4ACBA9C829}"/>
                </a:ext>
              </a:extLst>
            </p:cNvPr>
            <p:cNvSpPr>
              <a:spLocks/>
            </p:cNvSpPr>
            <p:nvPr/>
          </p:nvSpPr>
          <p:spPr bwMode="auto">
            <a:xfrm>
              <a:off x="0" y="2297113"/>
              <a:ext cx="2711450" cy="1649413"/>
            </a:xfrm>
            <a:custGeom>
              <a:avLst/>
              <a:gdLst>
                <a:gd name="T0" fmla="*/ 1618 w 1708"/>
                <a:gd name="T1" fmla="*/ 23 h 1039"/>
                <a:gd name="T2" fmla="*/ 1589 w 1708"/>
                <a:gd name="T3" fmla="*/ 71 h 1039"/>
                <a:gd name="T4" fmla="*/ 1566 w 1708"/>
                <a:gd name="T5" fmla="*/ 105 h 1039"/>
                <a:gd name="T6" fmla="*/ 1541 w 1708"/>
                <a:gd name="T7" fmla="*/ 138 h 1039"/>
                <a:gd name="T8" fmla="*/ 1505 w 1708"/>
                <a:gd name="T9" fmla="*/ 179 h 1039"/>
                <a:gd name="T10" fmla="*/ 1486 w 1708"/>
                <a:gd name="T11" fmla="*/ 200 h 1039"/>
                <a:gd name="T12" fmla="*/ 1456 w 1708"/>
                <a:gd name="T13" fmla="*/ 228 h 1039"/>
                <a:gd name="T14" fmla="*/ 1424 w 1708"/>
                <a:gd name="T15" fmla="*/ 255 h 1039"/>
                <a:gd name="T16" fmla="*/ 1381 w 1708"/>
                <a:gd name="T17" fmla="*/ 288 h 1039"/>
                <a:gd name="T18" fmla="*/ 1335 w 1708"/>
                <a:gd name="T19" fmla="*/ 319 h 1039"/>
                <a:gd name="T20" fmla="*/ 1288 w 1708"/>
                <a:gd name="T21" fmla="*/ 345 h 1039"/>
                <a:gd name="T22" fmla="*/ 1239 w 1708"/>
                <a:gd name="T23" fmla="*/ 370 h 1039"/>
                <a:gd name="T24" fmla="*/ 1188 w 1708"/>
                <a:gd name="T25" fmla="*/ 391 h 1039"/>
                <a:gd name="T26" fmla="*/ 1137 w 1708"/>
                <a:gd name="T27" fmla="*/ 409 h 1039"/>
                <a:gd name="T28" fmla="*/ 1084 w 1708"/>
                <a:gd name="T29" fmla="*/ 423 h 1039"/>
                <a:gd name="T30" fmla="*/ 1031 w 1708"/>
                <a:gd name="T31" fmla="*/ 433 h 1039"/>
                <a:gd name="T32" fmla="*/ 977 w 1708"/>
                <a:gd name="T33" fmla="*/ 441 h 1039"/>
                <a:gd name="T34" fmla="*/ 924 w 1708"/>
                <a:gd name="T35" fmla="*/ 445 h 1039"/>
                <a:gd name="T36" fmla="*/ 863 w 1708"/>
                <a:gd name="T37" fmla="*/ 445 h 1039"/>
                <a:gd name="T38" fmla="*/ 793 w 1708"/>
                <a:gd name="T39" fmla="*/ 439 h 1039"/>
                <a:gd name="T40" fmla="*/ 713 w 1708"/>
                <a:gd name="T41" fmla="*/ 429 h 1039"/>
                <a:gd name="T42" fmla="*/ 624 w 1708"/>
                <a:gd name="T43" fmla="*/ 416 h 1039"/>
                <a:gd name="T44" fmla="*/ 526 w 1708"/>
                <a:gd name="T45" fmla="*/ 399 h 1039"/>
                <a:gd name="T46" fmla="*/ 421 w 1708"/>
                <a:gd name="T47" fmla="*/ 379 h 1039"/>
                <a:gd name="T48" fmla="*/ 308 w 1708"/>
                <a:gd name="T49" fmla="*/ 354 h 1039"/>
                <a:gd name="T50" fmla="*/ 189 w 1708"/>
                <a:gd name="T51" fmla="*/ 324 h 1039"/>
                <a:gd name="T52" fmla="*/ 65 w 1708"/>
                <a:gd name="T53" fmla="*/ 290 h 1039"/>
                <a:gd name="T54" fmla="*/ 0 w 1708"/>
                <a:gd name="T55" fmla="*/ 1039 h 1039"/>
                <a:gd name="T56" fmla="*/ 231 w 1708"/>
                <a:gd name="T57" fmla="*/ 993 h 1039"/>
                <a:gd name="T58" fmla="*/ 434 w 1708"/>
                <a:gd name="T59" fmla="*/ 947 h 1039"/>
                <a:gd name="T60" fmla="*/ 597 w 1708"/>
                <a:gd name="T61" fmla="*/ 909 h 1039"/>
                <a:gd name="T62" fmla="*/ 660 w 1708"/>
                <a:gd name="T63" fmla="*/ 893 h 1039"/>
                <a:gd name="T64" fmla="*/ 739 w 1708"/>
                <a:gd name="T65" fmla="*/ 870 h 1039"/>
                <a:gd name="T66" fmla="*/ 799 w 1708"/>
                <a:gd name="T67" fmla="*/ 852 h 1039"/>
                <a:gd name="T68" fmla="*/ 860 w 1708"/>
                <a:gd name="T69" fmla="*/ 833 h 1039"/>
                <a:gd name="T70" fmla="*/ 947 w 1708"/>
                <a:gd name="T71" fmla="*/ 801 h 1039"/>
                <a:gd name="T72" fmla="*/ 1059 w 1708"/>
                <a:gd name="T73" fmla="*/ 758 h 1039"/>
                <a:gd name="T74" fmla="*/ 1138 w 1708"/>
                <a:gd name="T75" fmla="*/ 722 h 1039"/>
                <a:gd name="T76" fmla="*/ 1214 w 1708"/>
                <a:gd name="T77" fmla="*/ 685 h 1039"/>
                <a:gd name="T78" fmla="*/ 1262 w 1708"/>
                <a:gd name="T79" fmla="*/ 660 h 1039"/>
                <a:gd name="T80" fmla="*/ 1307 w 1708"/>
                <a:gd name="T81" fmla="*/ 633 h 1039"/>
                <a:gd name="T82" fmla="*/ 1351 w 1708"/>
                <a:gd name="T83" fmla="*/ 608 h 1039"/>
                <a:gd name="T84" fmla="*/ 1393 w 1708"/>
                <a:gd name="T85" fmla="*/ 580 h 1039"/>
                <a:gd name="T86" fmla="*/ 1433 w 1708"/>
                <a:gd name="T87" fmla="*/ 554 h 1039"/>
                <a:gd name="T88" fmla="*/ 1505 w 1708"/>
                <a:gd name="T89" fmla="*/ 497 h 1039"/>
                <a:gd name="T90" fmla="*/ 1538 w 1708"/>
                <a:gd name="T91" fmla="*/ 470 h 1039"/>
                <a:gd name="T92" fmla="*/ 1568 w 1708"/>
                <a:gd name="T93" fmla="*/ 441 h 1039"/>
                <a:gd name="T94" fmla="*/ 1595 w 1708"/>
                <a:gd name="T95" fmla="*/ 412 h 1039"/>
                <a:gd name="T96" fmla="*/ 1620 w 1708"/>
                <a:gd name="T97" fmla="*/ 383 h 1039"/>
                <a:gd name="T98" fmla="*/ 1641 w 1708"/>
                <a:gd name="T99" fmla="*/ 355 h 1039"/>
                <a:gd name="T100" fmla="*/ 1660 w 1708"/>
                <a:gd name="T101" fmla="*/ 326 h 1039"/>
                <a:gd name="T102" fmla="*/ 1676 w 1708"/>
                <a:gd name="T103" fmla="*/ 297 h 1039"/>
                <a:gd name="T104" fmla="*/ 1689 w 1708"/>
                <a:gd name="T105" fmla="*/ 269 h 1039"/>
                <a:gd name="T106" fmla="*/ 1698 w 1708"/>
                <a:gd name="T107" fmla="*/ 240 h 1039"/>
                <a:gd name="T108" fmla="*/ 1705 w 1708"/>
                <a:gd name="T109" fmla="*/ 212 h 1039"/>
                <a:gd name="T110" fmla="*/ 1708 w 1708"/>
                <a:gd name="T111" fmla="*/ 184 h 1039"/>
                <a:gd name="T112" fmla="*/ 1707 w 1708"/>
                <a:gd name="T113" fmla="*/ 156 h 1039"/>
                <a:gd name="T114" fmla="*/ 1703 w 1708"/>
                <a:gd name="T115" fmla="*/ 129 h 1039"/>
                <a:gd name="T116" fmla="*/ 1695 w 1708"/>
                <a:gd name="T117" fmla="*/ 102 h 1039"/>
                <a:gd name="T118" fmla="*/ 1685 w 1708"/>
                <a:gd name="T119" fmla="*/ 75 h 1039"/>
                <a:gd name="T120" fmla="*/ 1670 w 1708"/>
                <a:gd name="T121" fmla="*/ 50 h 1039"/>
                <a:gd name="T122" fmla="*/ 1651 w 1708"/>
                <a:gd name="T123" fmla="*/ 24 h 1039"/>
                <a:gd name="T124" fmla="*/ 1629 w 1708"/>
                <a:gd name="T125"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1039">
                  <a:moveTo>
                    <a:pt x="1629" y="0"/>
                  </a:moveTo>
                  <a:lnTo>
                    <a:pt x="1618" y="23"/>
                  </a:lnTo>
                  <a:lnTo>
                    <a:pt x="1604" y="48"/>
                  </a:lnTo>
                  <a:lnTo>
                    <a:pt x="1589" y="71"/>
                  </a:lnTo>
                  <a:lnTo>
                    <a:pt x="1574" y="94"/>
                  </a:lnTo>
                  <a:lnTo>
                    <a:pt x="1566" y="105"/>
                  </a:lnTo>
                  <a:lnTo>
                    <a:pt x="1557" y="117"/>
                  </a:lnTo>
                  <a:lnTo>
                    <a:pt x="1541" y="138"/>
                  </a:lnTo>
                  <a:lnTo>
                    <a:pt x="1523" y="159"/>
                  </a:lnTo>
                  <a:lnTo>
                    <a:pt x="1505" y="179"/>
                  </a:lnTo>
                  <a:lnTo>
                    <a:pt x="1495" y="190"/>
                  </a:lnTo>
                  <a:lnTo>
                    <a:pt x="1486" y="200"/>
                  </a:lnTo>
                  <a:lnTo>
                    <a:pt x="1466" y="219"/>
                  </a:lnTo>
                  <a:lnTo>
                    <a:pt x="1456" y="228"/>
                  </a:lnTo>
                  <a:lnTo>
                    <a:pt x="1445" y="237"/>
                  </a:lnTo>
                  <a:lnTo>
                    <a:pt x="1424" y="255"/>
                  </a:lnTo>
                  <a:lnTo>
                    <a:pt x="1403" y="272"/>
                  </a:lnTo>
                  <a:lnTo>
                    <a:pt x="1381" y="288"/>
                  </a:lnTo>
                  <a:lnTo>
                    <a:pt x="1358" y="304"/>
                  </a:lnTo>
                  <a:lnTo>
                    <a:pt x="1335" y="319"/>
                  </a:lnTo>
                  <a:lnTo>
                    <a:pt x="1312" y="332"/>
                  </a:lnTo>
                  <a:lnTo>
                    <a:pt x="1288" y="345"/>
                  </a:lnTo>
                  <a:lnTo>
                    <a:pt x="1264" y="358"/>
                  </a:lnTo>
                  <a:lnTo>
                    <a:pt x="1239" y="370"/>
                  </a:lnTo>
                  <a:lnTo>
                    <a:pt x="1214" y="380"/>
                  </a:lnTo>
                  <a:lnTo>
                    <a:pt x="1188" y="391"/>
                  </a:lnTo>
                  <a:lnTo>
                    <a:pt x="1163" y="400"/>
                  </a:lnTo>
                  <a:lnTo>
                    <a:pt x="1137" y="409"/>
                  </a:lnTo>
                  <a:lnTo>
                    <a:pt x="1111" y="416"/>
                  </a:lnTo>
                  <a:lnTo>
                    <a:pt x="1084" y="423"/>
                  </a:lnTo>
                  <a:lnTo>
                    <a:pt x="1057" y="429"/>
                  </a:lnTo>
                  <a:lnTo>
                    <a:pt x="1031" y="433"/>
                  </a:lnTo>
                  <a:lnTo>
                    <a:pt x="1004" y="438"/>
                  </a:lnTo>
                  <a:lnTo>
                    <a:pt x="977" y="441"/>
                  </a:lnTo>
                  <a:lnTo>
                    <a:pt x="950" y="443"/>
                  </a:lnTo>
                  <a:lnTo>
                    <a:pt x="924" y="445"/>
                  </a:lnTo>
                  <a:lnTo>
                    <a:pt x="896" y="445"/>
                  </a:lnTo>
                  <a:lnTo>
                    <a:pt x="863" y="445"/>
                  </a:lnTo>
                  <a:lnTo>
                    <a:pt x="829" y="443"/>
                  </a:lnTo>
                  <a:lnTo>
                    <a:pt x="793" y="439"/>
                  </a:lnTo>
                  <a:lnTo>
                    <a:pt x="755" y="434"/>
                  </a:lnTo>
                  <a:lnTo>
                    <a:pt x="713" y="429"/>
                  </a:lnTo>
                  <a:lnTo>
                    <a:pt x="670" y="424"/>
                  </a:lnTo>
                  <a:lnTo>
                    <a:pt x="624" y="416"/>
                  </a:lnTo>
                  <a:lnTo>
                    <a:pt x="576" y="409"/>
                  </a:lnTo>
                  <a:lnTo>
                    <a:pt x="526" y="399"/>
                  </a:lnTo>
                  <a:lnTo>
                    <a:pt x="475" y="390"/>
                  </a:lnTo>
                  <a:lnTo>
                    <a:pt x="421" y="379"/>
                  </a:lnTo>
                  <a:lnTo>
                    <a:pt x="366" y="366"/>
                  </a:lnTo>
                  <a:lnTo>
                    <a:pt x="308" y="354"/>
                  </a:lnTo>
                  <a:lnTo>
                    <a:pt x="250" y="340"/>
                  </a:lnTo>
                  <a:lnTo>
                    <a:pt x="189" y="324"/>
                  </a:lnTo>
                  <a:lnTo>
                    <a:pt x="128" y="308"/>
                  </a:lnTo>
                  <a:lnTo>
                    <a:pt x="65" y="290"/>
                  </a:lnTo>
                  <a:lnTo>
                    <a:pt x="0" y="271"/>
                  </a:lnTo>
                  <a:lnTo>
                    <a:pt x="0" y="1039"/>
                  </a:lnTo>
                  <a:lnTo>
                    <a:pt x="118" y="1016"/>
                  </a:lnTo>
                  <a:lnTo>
                    <a:pt x="231" y="993"/>
                  </a:lnTo>
                  <a:lnTo>
                    <a:pt x="337" y="969"/>
                  </a:lnTo>
                  <a:lnTo>
                    <a:pt x="434" y="947"/>
                  </a:lnTo>
                  <a:lnTo>
                    <a:pt x="522" y="927"/>
                  </a:lnTo>
                  <a:lnTo>
                    <a:pt x="597" y="909"/>
                  </a:lnTo>
                  <a:lnTo>
                    <a:pt x="630" y="900"/>
                  </a:lnTo>
                  <a:lnTo>
                    <a:pt x="660" y="893"/>
                  </a:lnTo>
                  <a:lnTo>
                    <a:pt x="708" y="880"/>
                  </a:lnTo>
                  <a:lnTo>
                    <a:pt x="739" y="870"/>
                  </a:lnTo>
                  <a:lnTo>
                    <a:pt x="769" y="862"/>
                  </a:lnTo>
                  <a:lnTo>
                    <a:pt x="799" y="852"/>
                  </a:lnTo>
                  <a:lnTo>
                    <a:pt x="830" y="843"/>
                  </a:lnTo>
                  <a:lnTo>
                    <a:pt x="860" y="833"/>
                  </a:lnTo>
                  <a:lnTo>
                    <a:pt x="890" y="822"/>
                  </a:lnTo>
                  <a:lnTo>
                    <a:pt x="947" y="801"/>
                  </a:lnTo>
                  <a:lnTo>
                    <a:pt x="1003" y="780"/>
                  </a:lnTo>
                  <a:lnTo>
                    <a:pt x="1059" y="758"/>
                  </a:lnTo>
                  <a:lnTo>
                    <a:pt x="1112" y="734"/>
                  </a:lnTo>
                  <a:lnTo>
                    <a:pt x="1138" y="722"/>
                  </a:lnTo>
                  <a:lnTo>
                    <a:pt x="1164" y="710"/>
                  </a:lnTo>
                  <a:lnTo>
                    <a:pt x="1214" y="685"/>
                  </a:lnTo>
                  <a:lnTo>
                    <a:pt x="1237" y="673"/>
                  </a:lnTo>
                  <a:lnTo>
                    <a:pt x="1262" y="660"/>
                  </a:lnTo>
                  <a:lnTo>
                    <a:pt x="1285" y="647"/>
                  </a:lnTo>
                  <a:lnTo>
                    <a:pt x="1307" y="633"/>
                  </a:lnTo>
                  <a:lnTo>
                    <a:pt x="1330" y="621"/>
                  </a:lnTo>
                  <a:lnTo>
                    <a:pt x="1351" y="608"/>
                  </a:lnTo>
                  <a:lnTo>
                    <a:pt x="1372" y="594"/>
                  </a:lnTo>
                  <a:lnTo>
                    <a:pt x="1393" y="580"/>
                  </a:lnTo>
                  <a:lnTo>
                    <a:pt x="1414" y="566"/>
                  </a:lnTo>
                  <a:lnTo>
                    <a:pt x="1433" y="554"/>
                  </a:lnTo>
                  <a:lnTo>
                    <a:pt x="1470" y="525"/>
                  </a:lnTo>
                  <a:lnTo>
                    <a:pt x="1505" y="497"/>
                  </a:lnTo>
                  <a:lnTo>
                    <a:pt x="1522" y="483"/>
                  </a:lnTo>
                  <a:lnTo>
                    <a:pt x="1538" y="470"/>
                  </a:lnTo>
                  <a:lnTo>
                    <a:pt x="1553" y="455"/>
                  </a:lnTo>
                  <a:lnTo>
                    <a:pt x="1568" y="441"/>
                  </a:lnTo>
                  <a:lnTo>
                    <a:pt x="1581" y="426"/>
                  </a:lnTo>
                  <a:lnTo>
                    <a:pt x="1595" y="412"/>
                  </a:lnTo>
                  <a:lnTo>
                    <a:pt x="1607" y="397"/>
                  </a:lnTo>
                  <a:lnTo>
                    <a:pt x="1620" y="383"/>
                  </a:lnTo>
                  <a:lnTo>
                    <a:pt x="1630" y="369"/>
                  </a:lnTo>
                  <a:lnTo>
                    <a:pt x="1641" y="355"/>
                  </a:lnTo>
                  <a:lnTo>
                    <a:pt x="1651" y="340"/>
                  </a:lnTo>
                  <a:lnTo>
                    <a:pt x="1660" y="326"/>
                  </a:lnTo>
                  <a:lnTo>
                    <a:pt x="1669" y="311"/>
                  </a:lnTo>
                  <a:lnTo>
                    <a:pt x="1676" y="297"/>
                  </a:lnTo>
                  <a:lnTo>
                    <a:pt x="1682" y="282"/>
                  </a:lnTo>
                  <a:lnTo>
                    <a:pt x="1689" y="269"/>
                  </a:lnTo>
                  <a:lnTo>
                    <a:pt x="1694" y="254"/>
                  </a:lnTo>
                  <a:lnTo>
                    <a:pt x="1698" y="240"/>
                  </a:lnTo>
                  <a:lnTo>
                    <a:pt x="1702" y="226"/>
                  </a:lnTo>
                  <a:lnTo>
                    <a:pt x="1705" y="212"/>
                  </a:lnTo>
                  <a:lnTo>
                    <a:pt x="1706" y="197"/>
                  </a:lnTo>
                  <a:lnTo>
                    <a:pt x="1708" y="184"/>
                  </a:lnTo>
                  <a:lnTo>
                    <a:pt x="1708" y="170"/>
                  </a:lnTo>
                  <a:lnTo>
                    <a:pt x="1707" y="156"/>
                  </a:lnTo>
                  <a:lnTo>
                    <a:pt x="1706" y="142"/>
                  </a:lnTo>
                  <a:lnTo>
                    <a:pt x="1703" y="129"/>
                  </a:lnTo>
                  <a:lnTo>
                    <a:pt x="1699" y="116"/>
                  </a:lnTo>
                  <a:lnTo>
                    <a:pt x="1695" y="102"/>
                  </a:lnTo>
                  <a:lnTo>
                    <a:pt x="1691" y="89"/>
                  </a:lnTo>
                  <a:lnTo>
                    <a:pt x="1685" y="75"/>
                  </a:lnTo>
                  <a:lnTo>
                    <a:pt x="1677" y="62"/>
                  </a:lnTo>
                  <a:lnTo>
                    <a:pt x="1670" y="50"/>
                  </a:lnTo>
                  <a:lnTo>
                    <a:pt x="1660" y="37"/>
                  </a:lnTo>
                  <a:lnTo>
                    <a:pt x="1651" y="24"/>
                  </a:lnTo>
                  <a:lnTo>
                    <a:pt x="1640" y="11"/>
                  </a:lnTo>
                  <a:lnTo>
                    <a:pt x="1629" y="0"/>
                  </a:lnTo>
                  <a:close/>
                </a:path>
              </a:pathLst>
            </a:custGeom>
            <a:solidFill>
              <a:srgbClr val="F3F9E3"/>
            </a:solidFill>
            <a:ln>
              <a:noFill/>
            </a:ln>
          </p:spPr>
          <p:txBody>
            <a:bodyPr vert="horz" wrap="square" lIns="91440" tIns="45720" rIns="91440" bIns="45720" numCol="1" anchor="t" anchorCtr="0" compatLnSpc="1">
              <a:prstTxWarp prst="textNoShape">
                <a:avLst/>
              </a:prstTxWarp>
            </a:bodyPr>
            <a:lstStyle/>
            <a:p>
              <a:endParaRPr lang="fi-FI"/>
            </a:p>
          </p:txBody>
        </p:sp>
        <p:sp>
          <p:nvSpPr>
            <p:cNvPr id="25" name="Freeform 8">
              <a:extLst>
                <a:ext uri="{FF2B5EF4-FFF2-40B4-BE49-F238E27FC236}">
                  <a16:creationId xmlns:a16="http://schemas.microsoft.com/office/drawing/2014/main" id="{0C55BF30-4FCA-4314-8B5A-F466CA0AA6A7}"/>
                </a:ext>
              </a:extLst>
            </p:cNvPr>
            <p:cNvSpPr>
              <a:spLocks/>
            </p:cNvSpPr>
            <p:nvPr/>
          </p:nvSpPr>
          <p:spPr bwMode="auto">
            <a:xfrm>
              <a:off x="0" y="-3175"/>
              <a:ext cx="2709863" cy="2300288"/>
            </a:xfrm>
            <a:custGeom>
              <a:avLst/>
              <a:gdLst>
                <a:gd name="T0" fmla="*/ 0 w 1707"/>
                <a:gd name="T1" fmla="*/ 720 h 1449"/>
                <a:gd name="T2" fmla="*/ 219 w 1707"/>
                <a:gd name="T3" fmla="*/ 1382 h 1449"/>
                <a:gd name="T4" fmla="*/ 376 w 1707"/>
                <a:gd name="T5" fmla="*/ 1345 h 1449"/>
                <a:gd name="T6" fmla="*/ 539 w 1707"/>
                <a:gd name="T7" fmla="*/ 1314 h 1449"/>
                <a:gd name="T8" fmla="*/ 703 w 1707"/>
                <a:gd name="T9" fmla="*/ 1289 h 1449"/>
                <a:gd name="T10" fmla="*/ 865 w 1707"/>
                <a:gd name="T11" fmla="*/ 1273 h 1449"/>
                <a:gd name="T12" fmla="*/ 971 w 1707"/>
                <a:gd name="T13" fmla="*/ 1268 h 1449"/>
                <a:gd name="T14" fmla="*/ 1064 w 1707"/>
                <a:gd name="T15" fmla="*/ 1268 h 1449"/>
                <a:gd name="T16" fmla="*/ 1180 w 1707"/>
                <a:gd name="T17" fmla="*/ 1274 h 1449"/>
                <a:gd name="T18" fmla="*/ 1289 w 1707"/>
                <a:gd name="T19" fmla="*/ 1289 h 1449"/>
                <a:gd name="T20" fmla="*/ 1371 w 1707"/>
                <a:gd name="T21" fmla="*/ 1307 h 1449"/>
                <a:gd name="T22" fmla="*/ 1437 w 1707"/>
                <a:gd name="T23" fmla="*/ 1328 h 1449"/>
                <a:gd name="T24" fmla="*/ 1498 w 1707"/>
                <a:gd name="T25" fmla="*/ 1354 h 1449"/>
                <a:gd name="T26" fmla="*/ 1552 w 1707"/>
                <a:gd name="T27" fmla="*/ 1385 h 1449"/>
                <a:gd name="T28" fmla="*/ 1601 w 1707"/>
                <a:gd name="T29" fmla="*/ 1421 h 1449"/>
                <a:gd name="T30" fmla="*/ 1629 w 1707"/>
                <a:gd name="T31" fmla="*/ 1449 h 1449"/>
                <a:gd name="T32" fmla="*/ 1661 w 1707"/>
                <a:gd name="T33" fmla="*/ 1374 h 1449"/>
                <a:gd name="T34" fmla="*/ 1677 w 1707"/>
                <a:gd name="T35" fmla="*/ 1329 h 1449"/>
                <a:gd name="T36" fmla="*/ 1689 w 1707"/>
                <a:gd name="T37" fmla="*/ 1280 h 1449"/>
                <a:gd name="T38" fmla="*/ 1700 w 1707"/>
                <a:gd name="T39" fmla="*/ 1214 h 1449"/>
                <a:gd name="T40" fmla="*/ 1707 w 1707"/>
                <a:gd name="T41" fmla="*/ 1145 h 1449"/>
                <a:gd name="T42" fmla="*/ 1707 w 1707"/>
                <a:gd name="T43" fmla="*/ 1091 h 1449"/>
                <a:gd name="T44" fmla="*/ 1703 w 1707"/>
                <a:gd name="T45" fmla="*/ 1036 h 1449"/>
                <a:gd name="T46" fmla="*/ 1695 w 1707"/>
                <a:gd name="T47" fmla="*/ 980 h 1449"/>
                <a:gd name="T48" fmla="*/ 1673 w 1707"/>
                <a:gd name="T49" fmla="*/ 876 h 1449"/>
                <a:gd name="T50" fmla="*/ 1647 w 1707"/>
                <a:gd name="T51" fmla="*/ 795 h 1449"/>
                <a:gd name="T52" fmla="*/ 1619 w 1707"/>
                <a:gd name="T53" fmla="*/ 721 h 1449"/>
                <a:gd name="T54" fmla="*/ 1587 w 1707"/>
                <a:gd name="T55" fmla="*/ 653 h 1449"/>
                <a:gd name="T56" fmla="*/ 1552 w 1707"/>
                <a:gd name="T57" fmla="*/ 589 h 1449"/>
                <a:gd name="T58" fmla="*/ 1513 w 1707"/>
                <a:gd name="T59" fmla="*/ 531 h 1449"/>
                <a:gd name="T60" fmla="*/ 1473 w 1707"/>
                <a:gd name="T61" fmla="*/ 478 h 1449"/>
                <a:gd name="T62" fmla="*/ 1416 w 1707"/>
                <a:gd name="T63" fmla="*/ 414 h 1449"/>
                <a:gd name="T64" fmla="*/ 1370 w 1707"/>
                <a:gd name="T65" fmla="*/ 372 h 1449"/>
                <a:gd name="T66" fmla="*/ 1307 w 1707"/>
                <a:gd name="T67" fmla="*/ 321 h 1449"/>
                <a:gd name="T68" fmla="*/ 1258 w 1707"/>
                <a:gd name="T69" fmla="*/ 287 h 1449"/>
                <a:gd name="T70" fmla="*/ 1209 w 1707"/>
                <a:gd name="T71" fmla="*/ 257 h 1449"/>
                <a:gd name="T72" fmla="*/ 1126 w 1707"/>
                <a:gd name="T73" fmla="*/ 214 h 1449"/>
                <a:gd name="T74" fmla="*/ 1043 w 1707"/>
                <a:gd name="T75" fmla="*/ 178 h 1449"/>
                <a:gd name="T76" fmla="*/ 944 w 1707"/>
                <a:gd name="T77" fmla="*/ 143 h 1449"/>
                <a:gd name="T78" fmla="*/ 849 w 1707"/>
                <a:gd name="T79" fmla="*/ 116 h 1449"/>
                <a:gd name="T80" fmla="*/ 705 w 1707"/>
                <a:gd name="T81" fmla="*/ 81 h 1449"/>
                <a:gd name="T82" fmla="*/ 544 w 1707"/>
                <a:gd name="T83" fmla="*/ 48 h 1449"/>
                <a:gd name="T84" fmla="*/ 433 w 1707"/>
                <a:gd name="T85" fmla="*/ 30 h 1449"/>
                <a:gd name="T86" fmla="*/ 308 w 1707"/>
                <a:gd name="T87" fmla="*/ 13 h 1449"/>
                <a:gd name="T88" fmla="*/ 170 w 1707"/>
                <a:gd name="T89"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7" h="1449">
                  <a:moveTo>
                    <a:pt x="170" y="0"/>
                  </a:moveTo>
                  <a:lnTo>
                    <a:pt x="0" y="0"/>
                  </a:lnTo>
                  <a:lnTo>
                    <a:pt x="0" y="720"/>
                  </a:lnTo>
                  <a:lnTo>
                    <a:pt x="0" y="1440"/>
                  </a:lnTo>
                  <a:lnTo>
                    <a:pt x="168" y="1395"/>
                  </a:lnTo>
                  <a:lnTo>
                    <a:pt x="219" y="1382"/>
                  </a:lnTo>
                  <a:lnTo>
                    <a:pt x="270" y="1369"/>
                  </a:lnTo>
                  <a:lnTo>
                    <a:pt x="323" y="1356"/>
                  </a:lnTo>
                  <a:lnTo>
                    <a:pt x="376" y="1345"/>
                  </a:lnTo>
                  <a:lnTo>
                    <a:pt x="430" y="1334"/>
                  </a:lnTo>
                  <a:lnTo>
                    <a:pt x="485" y="1323"/>
                  </a:lnTo>
                  <a:lnTo>
                    <a:pt x="539" y="1314"/>
                  </a:lnTo>
                  <a:lnTo>
                    <a:pt x="593" y="1304"/>
                  </a:lnTo>
                  <a:lnTo>
                    <a:pt x="648" y="1297"/>
                  </a:lnTo>
                  <a:lnTo>
                    <a:pt x="703" y="1289"/>
                  </a:lnTo>
                  <a:lnTo>
                    <a:pt x="758" y="1283"/>
                  </a:lnTo>
                  <a:lnTo>
                    <a:pt x="812" y="1278"/>
                  </a:lnTo>
                  <a:lnTo>
                    <a:pt x="865" y="1273"/>
                  </a:lnTo>
                  <a:lnTo>
                    <a:pt x="919" y="1270"/>
                  </a:lnTo>
                  <a:lnTo>
                    <a:pt x="946" y="1269"/>
                  </a:lnTo>
                  <a:lnTo>
                    <a:pt x="971" y="1268"/>
                  </a:lnTo>
                  <a:lnTo>
                    <a:pt x="998" y="1268"/>
                  </a:lnTo>
                  <a:lnTo>
                    <a:pt x="1023" y="1267"/>
                  </a:lnTo>
                  <a:lnTo>
                    <a:pt x="1064" y="1268"/>
                  </a:lnTo>
                  <a:lnTo>
                    <a:pt x="1103" y="1269"/>
                  </a:lnTo>
                  <a:lnTo>
                    <a:pt x="1141" y="1271"/>
                  </a:lnTo>
                  <a:lnTo>
                    <a:pt x="1180" y="1274"/>
                  </a:lnTo>
                  <a:lnTo>
                    <a:pt x="1217" y="1278"/>
                  </a:lnTo>
                  <a:lnTo>
                    <a:pt x="1254" y="1283"/>
                  </a:lnTo>
                  <a:lnTo>
                    <a:pt x="1289" y="1289"/>
                  </a:lnTo>
                  <a:lnTo>
                    <a:pt x="1324" y="1296"/>
                  </a:lnTo>
                  <a:lnTo>
                    <a:pt x="1348" y="1301"/>
                  </a:lnTo>
                  <a:lnTo>
                    <a:pt x="1371" y="1307"/>
                  </a:lnTo>
                  <a:lnTo>
                    <a:pt x="1393" y="1314"/>
                  </a:lnTo>
                  <a:lnTo>
                    <a:pt x="1416" y="1320"/>
                  </a:lnTo>
                  <a:lnTo>
                    <a:pt x="1437" y="1328"/>
                  </a:lnTo>
                  <a:lnTo>
                    <a:pt x="1457" y="1336"/>
                  </a:lnTo>
                  <a:lnTo>
                    <a:pt x="1477" y="1345"/>
                  </a:lnTo>
                  <a:lnTo>
                    <a:pt x="1498" y="1354"/>
                  </a:lnTo>
                  <a:lnTo>
                    <a:pt x="1517" y="1364"/>
                  </a:lnTo>
                  <a:lnTo>
                    <a:pt x="1535" y="1374"/>
                  </a:lnTo>
                  <a:lnTo>
                    <a:pt x="1552" y="1385"/>
                  </a:lnTo>
                  <a:lnTo>
                    <a:pt x="1569" y="1397"/>
                  </a:lnTo>
                  <a:lnTo>
                    <a:pt x="1586" y="1408"/>
                  </a:lnTo>
                  <a:lnTo>
                    <a:pt x="1601" y="1421"/>
                  </a:lnTo>
                  <a:lnTo>
                    <a:pt x="1608" y="1427"/>
                  </a:lnTo>
                  <a:lnTo>
                    <a:pt x="1615" y="1435"/>
                  </a:lnTo>
                  <a:lnTo>
                    <a:pt x="1629" y="1449"/>
                  </a:lnTo>
                  <a:lnTo>
                    <a:pt x="1643" y="1420"/>
                  </a:lnTo>
                  <a:lnTo>
                    <a:pt x="1656" y="1390"/>
                  </a:lnTo>
                  <a:lnTo>
                    <a:pt x="1661" y="1374"/>
                  </a:lnTo>
                  <a:lnTo>
                    <a:pt x="1666" y="1359"/>
                  </a:lnTo>
                  <a:lnTo>
                    <a:pt x="1672" y="1343"/>
                  </a:lnTo>
                  <a:lnTo>
                    <a:pt x="1677" y="1329"/>
                  </a:lnTo>
                  <a:lnTo>
                    <a:pt x="1681" y="1313"/>
                  </a:lnTo>
                  <a:lnTo>
                    <a:pt x="1686" y="1297"/>
                  </a:lnTo>
                  <a:lnTo>
                    <a:pt x="1689" y="1280"/>
                  </a:lnTo>
                  <a:lnTo>
                    <a:pt x="1693" y="1264"/>
                  </a:lnTo>
                  <a:lnTo>
                    <a:pt x="1698" y="1231"/>
                  </a:lnTo>
                  <a:lnTo>
                    <a:pt x="1700" y="1214"/>
                  </a:lnTo>
                  <a:lnTo>
                    <a:pt x="1703" y="1197"/>
                  </a:lnTo>
                  <a:lnTo>
                    <a:pt x="1706" y="1162"/>
                  </a:lnTo>
                  <a:lnTo>
                    <a:pt x="1707" y="1145"/>
                  </a:lnTo>
                  <a:lnTo>
                    <a:pt x="1707" y="1127"/>
                  </a:lnTo>
                  <a:lnTo>
                    <a:pt x="1707" y="1109"/>
                  </a:lnTo>
                  <a:lnTo>
                    <a:pt x="1707" y="1091"/>
                  </a:lnTo>
                  <a:lnTo>
                    <a:pt x="1706" y="1072"/>
                  </a:lnTo>
                  <a:lnTo>
                    <a:pt x="1705" y="1054"/>
                  </a:lnTo>
                  <a:lnTo>
                    <a:pt x="1703" y="1036"/>
                  </a:lnTo>
                  <a:lnTo>
                    <a:pt x="1700" y="1017"/>
                  </a:lnTo>
                  <a:lnTo>
                    <a:pt x="1698" y="999"/>
                  </a:lnTo>
                  <a:lnTo>
                    <a:pt x="1695" y="980"/>
                  </a:lnTo>
                  <a:lnTo>
                    <a:pt x="1689" y="942"/>
                  </a:lnTo>
                  <a:lnTo>
                    <a:pt x="1679" y="903"/>
                  </a:lnTo>
                  <a:lnTo>
                    <a:pt x="1673" y="876"/>
                  </a:lnTo>
                  <a:lnTo>
                    <a:pt x="1664" y="848"/>
                  </a:lnTo>
                  <a:lnTo>
                    <a:pt x="1656" y="822"/>
                  </a:lnTo>
                  <a:lnTo>
                    <a:pt x="1647" y="795"/>
                  </a:lnTo>
                  <a:lnTo>
                    <a:pt x="1639" y="769"/>
                  </a:lnTo>
                  <a:lnTo>
                    <a:pt x="1629" y="745"/>
                  </a:lnTo>
                  <a:lnTo>
                    <a:pt x="1619" y="721"/>
                  </a:lnTo>
                  <a:lnTo>
                    <a:pt x="1609" y="697"/>
                  </a:lnTo>
                  <a:lnTo>
                    <a:pt x="1598" y="675"/>
                  </a:lnTo>
                  <a:lnTo>
                    <a:pt x="1587" y="653"/>
                  </a:lnTo>
                  <a:lnTo>
                    <a:pt x="1575" y="630"/>
                  </a:lnTo>
                  <a:lnTo>
                    <a:pt x="1563" y="610"/>
                  </a:lnTo>
                  <a:lnTo>
                    <a:pt x="1552" y="589"/>
                  </a:lnTo>
                  <a:lnTo>
                    <a:pt x="1539" y="570"/>
                  </a:lnTo>
                  <a:lnTo>
                    <a:pt x="1527" y="549"/>
                  </a:lnTo>
                  <a:lnTo>
                    <a:pt x="1513" y="531"/>
                  </a:lnTo>
                  <a:lnTo>
                    <a:pt x="1501" y="513"/>
                  </a:lnTo>
                  <a:lnTo>
                    <a:pt x="1487" y="495"/>
                  </a:lnTo>
                  <a:lnTo>
                    <a:pt x="1473" y="478"/>
                  </a:lnTo>
                  <a:lnTo>
                    <a:pt x="1459" y="461"/>
                  </a:lnTo>
                  <a:lnTo>
                    <a:pt x="1431" y="429"/>
                  </a:lnTo>
                  <a:lnTo>
                    <a:pt x="1416" y="414"/>
                  </a:lnTo>
                  <a:lnTo>
                    <a:pt x="1401" y="400"/>
                  </a:lnTo>
                  <a:lnTo>
                    <a:pt x="1386" y="386"/>
                  </a:lnTo>
                  <a:lnTo>
                    <a:pt x="1370" y="372"/>
                  </a:lnTo>
                  <a:lnTo>
                    <a:pt x="1339" y="345"/>
                  </a:lnTo>
                  <a:lnTo>
                    <a:pt x="1323" y="333"/>
                  </a:lnTo>
                  <a:lnTo>
                    <a:pt x="1307" y="321"/>
                  </a:lnTo>
                  <a:lnTo>
                    <a:pt x="1291" y="309"/>
                  </a:lnTo>
                  <a:lnTo>
                    <a:pt x="1275" y="299"/>
                  </a:lnTo>
                  <a:lnTo>
                    <a:pt x="1258" y="287"/>
                  </a:lnTo>
                  <a:lnTo>
                    <a:pt x="1242" y="277"/>
                  </a:lnTo>
                  <a:lnTo>
                    <a:pt x="1226" y="267"/>
                  </a:lnTo>
                  <a:lnTo>
                    <a:pt x="1209" y="257"/>
                  </a:lnTo>
                  <a:lnTo>
                    <a:pt x="1177" y="239"/>
                  </a:lnTo>
                  <a:lnTo>
                    <a:pt x="1143" y="222"/>
                  </a:lnTo>
                  <a:lnTo>
                    <a:pt x="1126" y="214"/>
                  </a:lnTo>
                  <a:lnTo>
                    <a:pt x="1110" y="206"/>
                  </a:lnTo>
                  <a:lnTo>
                    <a:pt x="1076" y="191"/>
                  </a:lnTo>
                  <a:lnTo>
                    <a:pt x="1043" y="178"/>
                  </a:lnTo>
                  <a:lnTo>
                    <a:pt x="1009" y="166"/>
                  </a:lnTo>
                  <a:lnTo>
                    <a:pt x="976" y="154"/>
                  </a:lnTo>
                  <a:lnTo>
                    <a:pt x="944" y="143"/>
                  </a:lnTo>
                  <a:lnTo>
                    <a:pt x="911" y="134"/>
                  </a:lnTo>
                  <a:lnTo>
                    <a:pt x="880" y="124"/>
                  </a:lnTo>
                  <a:lnTo>
                    <a:pt x="849" y="116"/>
                  </a:lnTo>
                  <a:lnTo>
                    <a:pt x="818" y="108"/>
                  </a:lnTo>
                  <a:lnTo>
                    <a:pt x="761" y="94"/>
                  </a:lnTo>
                  <a:lnTo>
                    <a:pt x="705" y="81"/>
                  </a:lnTo>
                  <a:lnTo>
                    <a:pt x="644" y="68"/>
                  </a:lnTo>
                  <a:lnTo>
                    <a:pt x="579" y="54"/>
                  </a:lnTo>
                  <a:lnTo>
                    <a:pt x="544" y="48"/>
                  </a:lnTo>
                  <a:lnTo>
                    <a:pt x="508" y="41"/>
                  </a:lnTo>
                  <a:lnTo>
                    <a:pt x="471" y="35"/>
                  </a:lnTo>
                  <a:lnTo>
                    <a:pt x="433" y="30"/>
                  </a:lnTo>
                  <a:lnTo>
                    <a:pt x="392" y="23"/>
                  </a:lnTo>
                  <a:lnTo>
                    <a:pt x="351" y="18"/>
                  </a:lnTo>
                  <a:lnTo>
                    <a:pt x="308" y="13"/>
                  </a:lnTo>
                  <a:lnTo>
                    <a:pt x="264" y="8"/>
                  </a:lnTo>
                  <a:lnTo>
                    <a:pt x="218" y="4"/>
                  </a:lnTo>
                  <a:lnTo>
                    <a:pt x="170" y="0"/>
                  </a:lnTo>
                  <a:close/>
                </a:path>
              </a:pathLst>
            </a:custGeom>
            <a:solidFill>
              <a:srgbClr val="D6E1F0"/>
            </a:solidFill>
            <a:ln>
              <a:noFill/>
            </a:ln>
          </p:spPr>
          <p:txBody>
            <a:bodyPr vert="horz" wrap="square" lIns="91440" tIns="45720" rIns="91440" bIns="45720" numCol="1" anchor="t" anchorCtr="0" compatLnSpc="1">
              <a:prstTxWarp prst="textNoShape">
                <a:avLst/>
              </a:prstTxWarp>
            </a:bodyPr>
            <a:lstStyle/>
            <a:p>
              <a:endParaRPr lang="fi-FI"/>
            </a:p>
          </p:txBody>
        </p:sp>
        <p:sp>
          <p:nvSpPr>
            <p:cNvPr id="26" name="Freeform 9">
              <a:extLst>
                <a:ext uri="{FF2B5EF4-FFF2-40B4-BE49-F238E27FC236}">
                  <a16:creationId xmlns:a16="http://schemas.microsoft.com/office/drawing/2014/main" id="{058FDEC6-DA06-4AF3-AC98-46F1D59ED9D5}"/>
                </a:ext>
              </a:extLst>
            </p:cNvPr>
            <p:cNvSpPr>
              <a:spLocks/>
            </p:cNvSpPr>
            <p:nvPr/>
          </p:nvSpPr>
          <p:spPr bwMode="auto">
            <a:xfrm>
              <a:off x="0" y="2008188"/>
              <a:ext cx="2586038" cy="995363"/>
            </a:xfrm>
            <a:custGeom>
              <a:avLst/>
              <a:gdLst>
                <a:gd name="T0" fmla="*/ 1064 w 1629"/>
                <a:gd name="T1" fmla="*/ 1 h 627"/>
                <a:gd name="T2" fmla="*/ 1141 w 1629"/>
                <a:gd name="T3" fmla="*/ 4 h 627"/>
                <a:gd name="T4" fmla="*/ 1217 w 1629"/>
                <a:gd name="T5" fmla="*/ 11 h 627"/>
                <a:gd name="T6" fmla="*/ 1289 w 1629"/>
                <a:gd name="T7" fmla="*/ 22 h 627"/>
                <a:gd name="T8" fmla="*/ 1348 w 1629"/>
                <a:gd name="T9" fmla="*/ 34 h 627"/>
                <a:gd name="T10" fmla="*/ 1393 w 1629"/>
                <a:gd name="T11" fmla="*/ 47 h 627"/>
                <a:gd name="T12" fmla="*/ 1437 w 1629"/>
                <a:gd name="T13" fmla="*/ 61 h 627"/>
                <a:gd name="T14" fmla="*/ 1477 w 1629"/>
                <a:gd name="T15" fmla="*/ 78 h 627"/>
                <a:gd name="T16" fmla="*/ 1517 w 1629"/>
                <a:gd name="T17" fmla="*/ 97 h 627"/>
                <a:gd name="T18" fmla="*/ 1552 w 1629"/>
                <a:gd name="T19" fmla="*/ 118 h 627"/>
                <a:gd name="T20" fmla="*/ 1586 w 1629"/>
                <a:gd name="T21" fmla="*/ 141 h 627"/>
                <a:gd name="T22" fmla="*/ 1608 w 1629"/>
                <a:gd name="T23" fmla="*/ 160 h 627"/>
                <a:gd name="T24" fmla="*/ 1629 w 1629"/>
                <a:gd name="T25" fmla="*/ 182 h 627"/>
                <a:gd name="T26" fmla="*/ 1604 w 1629"/>
                <a:gd name="T27" fmla="*/ 230 h 627"/>
                <a:gd name="T28" fmla="*/ 1574 w 1629"/>
                <a:gd name="T29" fmla="*/ 276 h 627"/>
                <a:gd name="T30" fmla="*/ 1557 w 1629"/>
                <a:gd name="T31" fmla="*/ 299 h 627"/>
                <a:gd name="T32" fmla="*/ 1523 w 1629"/>
                <a:gd name="T33" fmla="*/ 341 h 627"/>
                <a:gd name="T34" fmla="*/ 1495 w 1629"/>
                <a:gd name="T35" fmla="*/ 372 h 627"/>
                <a:gd name="T36" fmla="*/ 1466 w 1629"/>
                <a:gd name="T37" fmla="*/ 401 h 627"/>
                <a:gd name="T38" fmla="*/ 1445 w 1629"/>
                <a:gd name="T39" fmla="*/ 419 h 627"/>
                <a:gd name="T40" fmla="*/ 1403 w 1629"/>
                <a:gd name="T41" fmla="*/ 454 h 627"/>
                <a:gd name="T42" fmla="*/ 1358 w 1629"/>
                <a:gd name="T43" fmla="*/ 486 h 627"/>
                <a:gd name="T44" fmla="*/ 1312 w 1629"/>
                <a:gd name="T45" fmla="*/ 514 h 627"/>
                <a:gd name="T46" fmla="*/ 1264 w 1629"/>
                <a:gd name="T47" fmla="*/ 540 h 627"/>
                <a:gd name="T48" fmla="*/ 1214 w 1629"/>
                <a:gd name="T49" fmla="*/ 562 h 627"/>
                <a:gd name="T50" fmla="*/ 1163 w 1629"/>
                <a:gd name="T51" fmla="*/ 582 h 627"/>
                <a:gd name="T52" fmla="*/ 1111 w 1629"/>
                <a:gd name="T53" fmla="*/ 598 h 627"/>
                <a:gd name="T54" fmla="*/ 1057 w 1629"/>
                <a:gd name="T55" fmla="*/ 611 h 627"/>
                <a:gd name="T56" fmla="*/ 1004 w 1629"/>
                <a:gd name="T57" fmla="*/ 620 h 627"/>
                <a:gd name="T58" fmla="*/ 950 w 1629"/>
                <a:gd name="T59" fmla="*/ 625 h 627"/>
                <a:gd name="T60" fmla="*/ 896 w 1629"/>
                <a:gd name="T61" fmla="*/ 627 h 627"/>
                <a:gd name="T62" fmla="*/ 829 w 1629"/>
                <a:gd name="T63" fmla="*/ 625 h 627"/>
                <a:gd name="T64" fmla="*/ 755 w 1629"/>
                <a:gd name="T65" fmla="*/ 616 h 627"/>
                <a:gd name="T66" fmla="*/ 670 w 1629"/>
                <a:gd name="T67" fmla="*/ 606 h 627"/>
                <a:gd name="T68" fmla="*/ 576 w 1629"/>
                <a:gd name="T69" fmla="*/ 591 h 627"/>
                <a:gd name="T70" fmla="*/ 475 w 1629"/>
                <a:gd name="T71" fmla="*/ 572 h 627"/>
                <a:gd name="T72" fmla="*/ 366 w 1629"/>
                <a:gd name="T73" fmla="*/ 548 h 627"/>
                <a:gd name="T74" fmla="*/ 250 w 1629"/>
                <a:gd name="T75" fmla="*/ 522 h 627"/>
                <a:gd name="T76" fmla="*/ 128 w 1629"/>
                <a:gd name="T77" fmla="*/ 490 h 627"/>
                <a:gd name="T78" fmla="*/ 0 w 1629"/>
                <a:gd name="T79" fmla="*/ 453 h 627"/>
                <a:gd name="T80" fmla="*/ 0 w 1629"/>
                <a:gd name="T81" fmla="*/ 173 h 627"/>
                <a:gd name="T82" fmla="*/ 219 w 1629"/>
                <a:gd name="T83" fmla="*/ 115 h 627"/>
                <a:gd name="T84" fmla="*/ 323 w 1629"/>
                <a:gd name="T85" fmla="*/ 89 h 627"/>
                <a:gd name="T86" fmla="*/ 430 w 1629"/>
                <a:gd name="T87" fmla="*/ 67 h 627"/>
                <a:gd name="T88" fmla="*/ 539 w 1629"/>
                <a:gd name="T89" fmla="*/ 47 h 627"/>
                <a:gd name="T90" fmla="*/ 648 w 1629"/>
                <a:gd name="T91" fmla="*/ 30 h 627"/>
                <a:gd name="T92" fmla="*/ 758 w 1629"/>
                <a:gd name="T93" fmla="*/ 16 h 627"/>
                <a:gd name="T94" fmla="*/ 865 w 1629"/>
                <a:gd name="T95" fmla="*/ 6 h 627"/>
                <a:gd name="T96" fmla="*/ 946 w 1629"/>
                <a:gd name="T97" fmla="*/ 2 h 627"/>
                <a:gd name="T98" fmla="*/ 998 w 1629"/>
                <a:gd name="T99" fmla="*/ 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9" h="627">
                  <a:moveTo>
                    <a:pt x="1023" y="0"/>
                  </a:moveTo>
                  <a:lnTo>
                    <a:pt x="1064" y="1"/>
                  </a:lnTo>
                  <a:lnTo>
                    <a:pt x="1103" y="2"/>
                  </a:lnTo>
                  <a:lnTo>
                    <a:pt x="1141" y="4"/>
                  </a:lnTo>
                  <a:lnTo>
                    <a:pt x="1180" y="7"/>
                  </a:lnTo>
                  <a:lnTo>
                    <a:pt x="1217" y="11"/>
                  </a:lnTo>
                  <a:lnTo>
                    <a:pt x="1254" y="16"/>
                  </a:lnTo>
                  <a:lnTo>
                    <a:pt x="1289" y="22"/>
                  </a:lnTo>
                  <a:lnTo>
                    <a:pt x="1324" y="29"/>
                  </a:lnTo>
                  <a:lnTo>
                    <a:pt x="1348" y="34"/>
                  </a:lnTo>
                  <a:lnTo>
                    <a:pt x="1371" y="40"/>
                  </a:lnTo>
                  <a:lnTo>
                    <a:pt x="1393" y="47"/>
                  </a:lnTo>
                  <a:lnTo>
                    <a:pt x="1416" y="53"/>
                  </a:lnTo>
                  <a:lnTo>
                    <a:pt x="1437" y="61"/>
                  </a:lnTo>
                  <a:lnTo>
                    <a:pt x="1457" y="69"/>
                  </a:lnTo>
                  <a:lnTo>
                    <a:pt x="1477" y="78"/>
                  </a:lnTo>
                  <a:lnTo>
                    <a:pt x="1498" y="87"/>
                  </a:lnTo>
                  <a:lnTo>
                    <a:pt x="1517" y="97"/>
                  </a:lnTo>
                  <a:lnTo>
                    <a:pt x="1535" y="107"/>
                  </a:lnTo>
                  <a:lnTo>
                    <a:pt x="1552" y="118"/>
                  </a:lnTo>
                  <a:lnTo>
                    <a:pt x="1569" y="130"/>
                  </a:lnTo>
                  <a:lnTo>
                    <a:pt x="1586" y="141"/>
                  </a:lnTo>
                  <a:lnTo>
                    <a:pt x="1601" y="154"/>
                  </a:lnTo>
                  <a:lnTo>
                    <a:pt x="1608" y="160"/>
                  </a:lnTo>
                  <a:lnTo>
                    <a:pt x="1615" y="168"/>
                  </a:lnTo>
                  <a:lnTo>
                    <a:pt x="1629" y="182"/>
                  </a:lnTo>
                  <a:lnTo>
                    <a:pt x="1618" y="205"/>
                  </a:lnTo>
                  <a:lnTo>
                    <a:pt x="1604" y="230"/>
                  </a:lnTo>
                  <a:lnTo>
                    <a:pt x="1589" y="253"/>
                  </a:lnTo>
                  <a:lnTo>
                    <a:pt x="1574" y="276"/>
                  </a:lnTo>
                  <a:lnTo>
                    <a:pt x="1566" y="287"/>
                  </a:lnTo>
                  <a:lnTo>
                    <a:pt x="1557" y="299"/>
                  </a:lnTo>
                  <a:lnTo>
                    <a:pt x="1541" y="320"/>
                  </a:lnTo>
                  <a:lnTo>
                    <a:pt x="1523" y="341"/>
                  </a:lnTo>
                  <a:lnTo>
                    <a:pt x="1505" y="361"/>
                  </a:lnTo>
                  <a:lnTo>
                    <a:pt x="1495" y="372"/>
                  </a:lnTo>
                  <a:lnTo>
                    <a:pt x="1486" y="382"/>
                  </a:lnTo>
                  <a:lnTo>
                    <a:pt x="1466" y="401"/>
                  </a:lnTo>
                  <a:lnTo>
                    <a:pt x="1456" y="410"/>
                  </a:lnTo>
                  <a:lnTo>
                    <a:pt x="1445" y="419"/>
                  </a:lnTo>
                  <a:lnTo>
                    <a:pt x="1424" y="437"/>
                  </a:lnTo>
                  <a:lnTo>
                    <a:pt x="1403" y="454"/>
                  </a:lnTo>
                  <a:lnTo>
                    <a:pt x="1381" y="470"/>
                  </a:lnTo>
                  <a:lnTo>
                    <a:pt x="1358" y="486"/>
                  </a:lnTo>
                  <a:lnTo>
                    <a:pt x="1335" y="501"/>
                  </a:lnTo>
                  <a:lnTo>
                    <a:pt x="1312" y="514"/>
                  </a:lnTo>
                  <a:lnTo>
                    <a:pt x="1288" y="527"/>
                  </a:lnTo>
                  <a:lnTo>
                    <a:pt x="1264" y="540"/>
                  </a:lnTo>
                  <a:lnTo>
                    <a:pt x="1239" y="552"/>
                  </a:lnTo>
                  <a:lnTo>
                    <a:pt x="1214" y="562"/>
                  </a:lnTo>
                  <a:lnTo>
                    <a:pt x="1188" y="573"/>
                  </a:lnTo>
                  <a:lnTo>
                    <a:pt x="1163" y="582"/>
                  </a:lnTo>
                  <a:lnTo>
                    <a:pt x="1137" y="591"/>
                  </a:lnTo>
                  <a:lnTo>
                    <a:pt x="1111" y="598"/>
                  </a:lnTo>
                  <a:lnTo>
                    <a:pt x="1084" y="605"/>
                  </a:lnTo>
                  <a:lnTo>
                    <a:pt x="1057" y="611"/>
                  </a:lnTo>
                  <a:lnTo>
                    <a:pt x="1031" y="615"/>
                  </a:lnTo>
                  <a:lnTo>
                    <a:pt x="1004" y="620"/>
                  </a:lnTo>
                  <a:lnTo>
                    <a:pt x="977" y="623"/>
                  </a:lnTo>
                  <a:lnTo>
                    <a:pt x="950" y="625"/>
                  </a:lnTo>
                  <a:lnTo>
                    <a:pt x="924" y="627"/>
                  </a:lnTo>
                  <a:lnTo>
                    <a:pt x="896" y="627"/>
                  </a:lnTo>
                  <a:lnTo>
                    <a:pt x="863" y="627"/>
                  </a:lnTo>
                  <a:lnTo>
                    <a:pt x="829" y="625"/>
                  </a:lnTo>
                  <a:lnTo>
                    <a:pt x="793" y="621"/>
                  </a:lnTo>
                  <a:lnTo>
                    <a:pt x="755" y="616"/>
                  </a:lnTo>
                  <a:lnTo>
                    <a:pt x="713" y="611"/>
                  </a:lnTo>
                  <a:lnTo>
                    <a:pt x="670" y="606"/>
                  </a:lnTo>
                  <a:lnTo>
                    <a:pt x="624" y="598"/>
                  </a:lnTo>
                  <a:lnTo>
                    <a:pt x="576" y="591"/>
                  </a:lnTo>
                  <a:lnTo>
                    <a:pt x="526" y="581"/>
                  </a:lnTo>
                  <a:lnTo>
                    <a:pt x="475" y="572"/>
                  </a:lnTo>
                  <a:lnTo>
                    <a:pt x="421" y="561"/>
                  </a:lnTo>
                  <a:lnTo>
                    <a:pt x="366" y="548"/>
                  </a:lnTo>
                  <a:lnTo>
                    <a:pt x="308" y="536"/>
                  </a:lnTo>
                  <a:lnTo>
                    <a:pt x="250" y="522"/>
                  </a:lnTo>
                  <a:lnTo>
                    <a:pt x="189" y="506"/>
                  </a:lnTo>
                  <a:lnTo>
                    <a:pt x="128" y="490"/>
                  </a:lnTo>
                  <a:lnTo>
                    <a:pt x="65" y="472"/>
                  </a:lnTo>
                  <a:lnTo>
                    <a:pt x="0" y="453"/>
                  </a:lnTo>
                  <a:lnTo>
                    <a:pt x="0" y="273"/>
                  </a:lnTo>
                  <a:lnTo>
                    <a:pt x="0" y="173"/>
                  </a:lnTo>
                  <a:lnTo>
                    <a:pt x="168" y="128"/>
                  </a:lnTo>
                  <a:lnTo>
                    <a:pt x="219" y="115"/>
                  </a:lnTo>
                  <a:lnTo>
                    <a:pt x="270" y="102"/>
                  </a:lnTo>
                  <a:lnTo>
                    <a:pt x="323" y="89"/>
                  </a:lnTo>
                  <a:lnTo>
                    <a:pt x="376" y="78"/>
                  </a:lnTo>
                  <a:lnTo>
                    <a:pt x="430" y="67"/>
                  </a:lnTo>
                  <a:lnTo>
                    <a:pt x="485" y="56"/>
                  </a:lnTo>
                  <a:lnTo>
                    <a:pt x="539" y="47"/>
                  </a:lnTo>
                  <a:lnTo>
                    <a:pt x="593" y="37"/>
                  </a:lnTo>
                  <a:lnTo>
                    <a:pt x="648" y="30"/>
                  </a:lnTo>
                  <a:lnTo>
                    <a:pt x="703" y="22"/>
                  </a:lnTo>
                  <a:lnTo>
                    <a:pt x="758" y="16"/>
                  </a:lnTo>
                  <a:lnTo>
                    <a:pt x="812" y="11"/>
                  </a:lnTo>
                  <a:lnTo>
                    <a:pt x="865" y="6"/>
                  </a:lnTo>
                  <a:lnTo>
                    <a:pt x="919" y="3"/>
                  </a:lnTo>
                  <a:lnTo>
                    <a:pt x="946" y="2"/>
                  </a:lnTo>
                  <a:lnTo>
                    <a:pt x="971" y="1"/>
                  </a:lnTo>
                  <a:lnTo>
                    <a:pt x="998" y="1"/>
                  </a:lnTo>
                  <a:lnTo>
                    <a:pt x="1023"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Title 1"/>
          <p:cNvSpPr>
            <a:spLocks noGrp="1"/>
          </p:cNvSpPr>
          <p:nvPr>
            <p:ph type="title"/>
          </p:nvPr>
        </p:nvSpPr>
        <p:spPr>
          <a:xfrm>
            <a:off x="468313" y="2564904"/>
            <a:ext cx="8207375" cy="1728192"/>
          </a:xfrm>
        </p:spPr>
        <p:txBody>
          <a:bodyPr anchor="ctr" anchorCtr="0"/>
          <a:lstStyle>
            <a:lvl1pPr algn="ctr">
              <a:defRPr sz="4000" b="1" cap="none" baseline="0"/>
            </a:lvl1pPr>
          </a:lstStyle>
          <a:p>
            <a:r>
              <a:rPr lang="en-US"/>
              <a:t>Click to edit Master title style</a:t>
            </a:r>
            <a:endParaRPr lang="fi-FI"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5599" y="548680"/>
            <a:ext cx="4870089" cy="936000"/>
          </a:xfrm>
          <a:prstGeom prst="rect">
            <a:avLst/>
          </a:prstGeom>
        </p:spPr>
      </p:pic>
      <p:sp>
        <p:nvSpPr>
          <p:cNvPr id="27" name="Date Placeholder 3">
            <a:extLst>
              <a:ext uri="{FF2B5EF4-FFF2-40B4-BE49-F238E27FC236}">
                <a16:creationId xmlns:a16="http://schemas.microsoft.com/office/drawing/2014/main" id="{DC0E1EDF-FA5A-496C-B8DA-6365962399F9}"/>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28" name="Footer Placeholder 4">
            <a:extLst>
              <a:ext uri="{FF2B5EF4-FFF2-40B4-BE49-F238E27FC236}">
                <a16:creationId xmlns:a16="http://schemas.microsoft.com/office/drawing/2014/main" id="{BD26D6E5-E51C-4E6C-9A19-6750E324244A}"/>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29" name="Slide Number Placeholder 5">
            <a:extLst>
              <a:ext uri="{FF2B5EF4-FFF2-40B4-BE49-F238E27FC236}">
                <a16:creationId xmlns:a16="http://schemas.microsoft.com/office/drawing/2014/main" id="{962B3CBE-DD10-4F7C-AF9B-D3762F158C5E}"/>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583962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457200" y="1773239"/>
            <a:ext cx="4038600"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p:cNvSpPr>
            <a:spLocks noGrp="1"/>
          </p:cNvSpPr>
          <p:nvPr>
            <p:ph sz="half" idx="2"/>
          </p:nvPr>
        </p:nvSpPr>
        <p:spPr>
          <a:xfrm>
            <a:off x="4648200" y="1773239"/>
            <a:ext cx="4038600"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3">
            <a:extLst>
              <a:ext uri="{FF2B5EF4-FFF2-40B4-BE49-F238E27FC236}">
                <a16:creationId xmlns:a16="http://schemas.microsoft.com/office/drawing/2014/main" id="{364181F4-908C-4E12-A8AE-CB1952FD11D4}"/>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19CE9C56-984B-4A52-922F-3E1B7E375A21}"/>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8" name="Slide Number Placeholder 5">
            <a:extLst>
              <a:ext uri="{FF2B5EF4-FFF2-40B4-BE49-F238E27FC236}">
                <a16:creationId xmlns:a16="http://schemas.microsoft.com/office/drawing/2014/main" id="{2D87BC5F-FC6E-48AD-8140-ADA9AD7A84F5}"/>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203769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a:p>
        </p:txBody>
      </p:sp>
      <p:sp>
        <p:nvSpPr>
          <p:cNvPr id="3" name="Text Placeholder 2"/>
          <p:cNvSpPr>
            <a:spLocks noGrp="1"/>
          </p:cNvSpPr>
          <p:nvPr>
            <p:ph type="body" idx="1"/>
          </p:nvPr>
        </p:nvSpPr>
        <p:spPr>
          <a:xfrm>
            <a:off x="457200" y="1773237"/>
            <a:ext cx="4040188" cy="503238"/>
          </a:xfrm>
        </p:spPr>
        <p:txBody>
          <a:bodyPr anchor="t" anchorCtr="0"/>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276475"/>
            <a:ext cx="4040188" cy="3529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p:cNvSpPr>
            <a:spLocks noGrp="1"/>
          </p:cNvSpPr>
          <p:nvPr>
            <p:ph type="body" sz="quarter" idx="3"/>
          </p:nvPr>
        </p:nvSpPr>
        <p:spPr>
          <a:xfrm>
            <a:off x="4645025" y="1773237"/>
            <a:ext cx="4041775" cy="503238"/>
          </a:xfrm>
        </p:spPr>
        <p:txBody>
          <a:bodyPr anchor="t" anchorCtr="0"/>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276475"/>
            <a:ext cx="4041775" cy="3529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Date Placeholder 3">
            <a:extLst>
              <a:ext uri="{FF2B5EF4-FFF2-40B4-BE49-F238E27FC236}">
                <a16:creationId xmlns:a16="http://schemas.microsoft.com/office/drawing/2014/main" id="{141CCB3E-0118-45FD-BB8A-A7B5321B584B}"/>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9" name="Footer Placeholder 4">
            <a:extLst>
              <a:ext uri="{FF2B5EF4-FFF2-40B4-BE49-F238E27FC236}">
                <a16:creationId xmlns:a16="http://schemas.microsoft.com/office/drawing/2014/main" id="{68B583DD-1F7B-4873-8DD3-4A081F6E6F21}"/>
              </a:ext>
            </a:extLst>
          </p:cNvPr>
          <p:cNvSpPr>
            <a:spLocks noGrp="1"/>
          </p:cNvSpPr>
          <p:nvPr>
            <p:ph type="ftr" sz="quarter" idx="11"/>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10" name="Slide Number Placeholder 5">
            <a:extLst>
              <a:ext uri="{FF2B5EF4-FFF2-40B4-BE49-F238E27FC236}">
                <a16:creationId xmlns:a16="http://schemas.microsoft.com/office/drawing/2014/main" id="{07CF9A67-7BD7-4836-AD0B-31F41116248A}"/>
              </a:ext>
            </a:extLst>
          </p:cNvPr>
          <p:cNvSpPr>
            <a:spLocks noGrp="1"/>
          </p:cNvSpPr>
          <p:nvPr>
            <p:ph type="sldNum" sz="quarter" idx="12"/>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861375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Vaihtoehtoinen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a:p>
        </p:txBody>
      </p:sp>
      <p:sp>
        <p:nvSpPr>
          <p:cNvPr id="4" name="Content Placeholder 3"/>
          <p:cNvSpPr>
            <a:spLocks noGrp="1"/>
          </p:cNvSpPr>
          <p:nvPr>
            <p:ph sz="half" idx="2"/>
          </p:nvPr>
        </p:nvSpPr>
        <p:spPr>
          <a:xfrm>
            <a:off x="457200" y="1773239"/>
            <a:ext cx="8218488" cy="4032250"/>
          </a:xfrm>
        </p:spPr>
        <p:txBody>
          <a:bodyPr/>
          <a:lstStyle>
            <a:lvl1pPr marL="0" indent="0">
              <a:buFontTx/>
              <a:buNone/>
              <a:defRPr sz="2800" b="1"/>
            </a:lvl1pPr>
            <a:lvl2pPr marL="266700" indent="-266700">
              <a:defRPr sz="2400"/>
            </a:lvl2pPr>
            <a:lvl3pPr marL="539750" indent="-273050">
              <a:defRPr sz="2000"/>
            </a:lvl3pPr>
            <a:lvl4pPr marL="806450" indent="-266700">
              <a:defRPr sz="1800"/>
            </a:lvl4pPr>
            <a:lvl5pPr marL="1071563" indent="-265113">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3">
            <a:extLst>
              <a:ext uri="{FF2B5EF4-FFF2-40B4-BE49-F238E27FC236}">
                <a16:creationId xmlns:a16="http://schemas.microsoft.com/office/drawing/2014/main" id="{D8D5815C-C552-4E7B-8A83-6F40A1D72604}"/>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C2C2324B-AC2D-417E-A64A-FE6CF5FEA21E}"/>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8" name="Slide Number Placeholder 5">
            <a:extLst>
              <a:ext uri="{FF2B5EF4-FFF2-40B4-BE49-F238E27FC236}">
                <a16:creationId xmlns:a16="http://schemas.microsoft.com/office/drawing/2014/main" id="{33DEB30C-4890-4ED6-9252-B9A27BB9938F}"/>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3198111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sältö ja ku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4" name="Content Placeholder 3"/>
          <p:cNvSpPr>
            <a:spLocks noGrp="1"/>
          </p:cNvSpPr>
          <p:nvPr>
            <p:ph sz="half" idx="2"/>
          </p:nvPr>
        </p:nvSpPr>
        <p:spPr>
          <a:xfrm>
            <a:off x="5580112" y="1773239"/>
            <a:ext cx="3106687"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9" name="Picture Placeholder 8"/>
          <p:cNvSpPr>
            <a:spLocks noGrp="1"/>
          </p:cNvSpPr>
          <p:nvPr>
            <p:ph type="pic" sz="quarter" idx="13"/>
          </p:nvPr>
        </p:nvSpPr>
        <p:spPr>
          <a:xfrm>
            <a:off x="468313" y="1773238"/>
            <a:ext cx="4895775" cy="4032250"/>
          </a:xfrm>
        </p:spPr>
        <p:txBody>
          <a:bodyPr/>
          <a:lstStyle>
            <a:lvl1pPr marL="0" indent="0">
              <a:buFontTx/>
              <a:buNone/>
              <a:defRPr/>
            </a:lvl1pPr>
          </a:lstStyle>
          <a:p>
            <a:r>
              <a:rPr lang="en-US"/>
              <a:t>Click icon to add picture</a:t>
            </a:r>
            <a:endParaRPr lang="fi-FI"/>
          </a:p>
        </p:txBody>
      </p:sp>
      <p:sp>
        <p:nvSpPr>
          <p:cNvPr id="6" name="Date Placeholder 3">
            <a:extLst>
              <a:ext uri="{FF2B5EF4-FFF2-40B4-BE49-F238E27FC236}">
                <a16:creationId xmlns:a16="http://schemas.microsoft.com/office/drawing/2014/main" id="{54700147-F29A-4B61-BD96-4E3B4942BDE2}"/>
              </a:ext>
            </a:extLst>
          </p:cNvPr>
          <p:cNvSpPr>
            <a:spLocks noGrp="1"/>
          </p:cNvSpPr>
          <p:nvPr>
            <p:ph type="dt" sz="half" idx="14"/>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9BD9C986-707B-46E8-B856-EF39D688D39A}"/>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8" name="Slide Number Placeholder 5">
            <a:extLst>
              <a:ext uri="{FF2B5EF4-FFF2-40B4-BE49-F238E27FC236}">
                <a16:creationId xmlns:a16="http://schemas.microsoft.com/office/drawing/2014/main" id="{327A4F35-CC0E-4D72-8B02-E25EBAC1CD0F}"/>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625118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0BCA36BC-2C14-4F0F-BD7D-3C80F2FD15CA}"/>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5" name="Footer Placeholder 4">
            <a:extLst>
              <a:ext uri="{FF2B5EF4-FFF2-40B4-BE49-F238E27FC236}">
                <a16:creationId xmlns:a16="http://schemas.microsoft.com/office/drawing/2014/main" id="{C90EF67C-CB27-4B61-AE97-C118D6663497}"/>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6" name="Slide Number Placeholder 5">
            <a:extLst>
              <a:ext uri="{FF2B5EF4-FFF2-40B4-BE49-F238E27FC236}">
                <a16:creationId xmlns:a16="http://schemas.microsoft.com/office/drawing/2014/main" id="{42DDD66A-87FB-480F-8397-E755A2678CE2}"/>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1066028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8" name="Group 17"/>
          <p:cNvGrpSpPr/>
          <p:nvPr/>
        </p:nvGrpSpPr>
        <p:grpSpPr>
          <a:xfrm>
            <a:off x="0" y="-3175"/>
            <a:ext cx="2711450" cy="6861176"/>
            <a:chOff x="0" y="-3175"/>
            <a:chExt cx="2711450" cy="6861176"/>
          </a:xfrm>
        </p:grpSpPr>
        <p:sp>
          <p:nvSpPr>
            <p:cNvPr id="11"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EF9F7"/>
            </a:solidFill>
            <a:ln>
              <a:noFill/>
            </a:ln>
          </p:spPr>
          <p:txBody>
            <a:bodyPr vert="horz" wrap="square" lIns="91440" tIns="45720" rIns="91440" bIns="45720" numCol="1" anchor="t" anchorCtr="0" compatLnSpc="1">
              <a:prstTxWarp prst="textNoShape">
                <a:avLst/>
              </a:prstTxWarp>
            </a:bodyPr>
            <a:lstStyle/>
            <a:p>
              <a:endParaRPr lang="fi-FI"/>
            </a:p>
          </p:txBody>
        </p:sp>
        <p:sp>
          <p:nvSpPr>
            <p:cNvPr id="12" name="Freeform 7"/>
            <p:cNvSpPr>
              <a:spLocks/>
            </p:cNvSpPr>
            <p:nvPr/>
          </p:nvSpPr>
          <p:spPr bwMode="auto">
            <a:xfrm>
              <a:off x="0" y="2297113"/>
              <a:ext cx="2711450" cy="1649413"/>
            </a:xfrm>
            <a:custGeom>
              <a:avLst/>
              <a:gdLst>
                <a:gd name="T0" fmla="*/ 1618 w 1708"/>
                <a:gd name="T1" fmla="*/ 23 h 1039"/>
                <a:gd name="T2" fmla="*/ 1589 w 1708"/>
                <a:gd name="T3" fmla="*/ 71 h 1039"/>
                <a:gd name="T4" fmla="*/ 1566 w 1708"/>
                <a:gd name="T5" fmla="*/ 105 h 1039"/>
                <a:gd name="T6" fmla="*/ 1541 w 1708"/>
                <a:gd name="T7" fmla="*/ 138 h 1039"/>
                <a:gd name="T8" fmla="*/ 1505 w 1708"/>
                <a:gd name="T9" fmla="*/ 179 h 1039"/>
                <a:gd name="T10" fmla="*/ 1486 w 1708"/>
                <a:gd name="T11" fmla="*/ 200 h 1039"/>
                <a:gd name="T12" fmla="*/ 1456 w 1708"/>
                <a:gd name="T13" fmla="*/ 228 h 1039"/>
                <a:gd name="T14" fmla="*/ 1424 w 1708"/>
                <a:gd name="T15" fmla="*/ 255 h 1039"/>
                <a:gd name="T16" fmla="*/ 1381 w 1708"/>
                <a:gd name="T17" fmla="*/ 288 h 1039"/>
                <a:gd name="T18" fmla="*/ 1335 w 1708"/>
                <a:gd name="T19" fmla="*/ 319 h 1039"/>
                <a:gd name="T20" fmla="*/ 1288 w 1708"/>
                <a:gd name="T21" fmla="*/ 345 h 1039"/>
                <a:gd name="T22" fmla="*/ 1239 w 1708"/>
                <a:gd name="T23" fmla="*/ 370 h 1039"/>
                <a:gd name="T24" fmla="*/ 1188 w 1708"/>
                <a:gd name="T25" fmla="*/ 391 h 1039"/>
                <a:gd name="T26" fmla="*/ 1137 w 1708"/>
                <a:gd name="T27" fmla="*/ 409 h 1039"/>
                <a:gd name="T28" fmla="*/ 1084 w 1708"/>
                <a:gd name="T29" fmla="*/ 423 h 1039"/>
                <a:gd name="T30" fmla="*/ 1031 w 1708"/>
                <a:gd name="T31" fmla="*/ 433 h 1039"/>
                <a:gd name="T32" fmla="*/ 977 w 1708"/>
                <a:gd name="T33" fmla="*/ 441 h 1039"/>
                <a:gd name="T34" fmla="*/ 924 w 1708"/>
                <a:gd name="T35" fmla="*/ 445 h 1039"/>
                <a:gd name="T36" fmla="*/ 863 w 1708"/>
                <a:gd name="T37" fmla="*/ 445 h 1039"/>
                <a:gd name="T38" fmla="*/ 793 w 1708"/>
                <a:gd name="T39" fmla="*/ 439 h 1039"/>
                <a:gd name="T40" fmla="*/ 713 w 1708"/>
                <a:gd name="T41" fmla="*/ 429 h 1039"/>
                <a:gd name="T42" fmla="*/ 624 w 1708"/>
                <a:gd name="T43" fmla="*/ 416 h 1039"/>
                <a:gd name="T44" fmla="*/ 526 w 1708"/>
                <a:gd name="T45" fmla="*/ 399 h 1039"/>
                <a:gd name="T46" fmla="*/ 421 w 1708"/>
                <a:gd name="T47" fmla="*/ 379 h 1039"/>
                <a:gd name="T48" fmla="*/ 308 w 1708"/>
                <a:gd name="T49" fmla="*/ 354 h 1039"/>
                <a:gd name="T50" fmla="*/ 189 w 1708"/>
                <a:gd name="T51" fmla="*/ 324 h 1039"/>
                <a:gd name="T52" fmla="*/ 65 w 1708"/>
                <a:gd name="T53" fmla="*/ 290 h 1039"/>
                <a:gd name="T54" fmla="*/ 0 w 1708"/>
                <a:gd name="T55" fmla="*/ 1039 h 1039"/>
                <a:gd name="T56" fmla="*/ 231 w 1708"/>
                <a:gd name="T57" fmla="*/ 993 h 1039"/>
                <a:gd name="T58" fmla="*/ 434 w 1708"/>
                <a:gd name="T59" fmla="*/ 947 h 1039"/>
                <a:gd name="T60" fmla="*/ 597 w 1708"/>
                <a:gd name="T61" fmla="*/ 909 h 1039"/>
                <a:gd name="T62" fmla="*/ 660 w 1708"/>
                <a:gd name="T63" fmla="*/ 893 h 1039"/>
                <a:gd name="T64" fmla="*/ 739 w 1708"/>
                <a:gd name="T65" fmla="*/ 870 h 1039"/>
                <a:gd name="T66" fmla="*/ 799 w 1708"/>
                <a:gd name="T67" fmla="*/ 852 h 1039"/>
                <a:gd name="T68" fmla="*/ 860 w 1708"/>
                <a:gd name="T69" fmla="*/ 833 h 1039"/>
                <a:gd name="T70" fmla="*/ 947 w 1708"/>
                <a:gd name="T71" fmla="*/ 801 h 1039"/>
                <a:gd name="T72" fmla="*/ 1059 w 1708"/>
                <a:gd name="T73" fmla="*/ 758 h 1039"/>
                <a:gd name="T74" fmla="*/ 1138 w 1708"/>
                <a:gd name="T75" fmla="*/ 722 h 1039"/>
                <a:gd name="T76" fmla="*/ 1214 w 1708"/>
                <a:gd name="T77" fmla="*/ 685 h 1039"/>
                <a:gd name="T78" fmla="*/ 1262 w 1708"/>
                <a:gd name="T79" fmla="*/ 660 h 1039"/>
                <a:gd name="T80" fmla="*/ 1307 w 1708"/>
                <a:gd name="T81" fmla="*/ 633 h 1039"/>
                <a:gd name="T82" fmla="*/ 1351 w 1708"/>
                <a:gd name="T83" fmla="*/ 608 h 1039"/>
                <a:gd name="T84" fmla="*/ 1393 w 1708"/>
                <a:gd name="T85" fmla="*/ 580 h 1039"/>
                <a:gd name="T86" fmla="*/ 1433 w 1708"/>
                <a:gd name="T87" fmla="*/ 554 h 1039"/>
                <a:gd name="T88" fmla="*/ 1505 w 1708"/>
                <a:gd name="T89" fmla="*/ 497 h 1039"/>
                <a:gd name="T90" fmla="*/ 1538 w 1708"/>
                <a:gd name="T91" fmla="*/ 470 h 1039"/>
                <a:gd name="T92" fmla="*/ 1568 w 1708"/>
                <a:gd name="T93" fmla="*/ 441 h 1039"/>
                <a:gd name="T94" fmla="*/ 1595 w 1708"/>
                <a:gd name="T95" fmla="*/ 412 h 1039"/>
                <a:gd name="T96" fmla="*/ 1620 w 1708"/>
                <a:gd name="T97" fmla="*/ 383 h 1039"/>
                <a:gd name="T98" fmla="*/ 1641 w 1708"/>
                <a:gd name="T99" fmla="*/ 355 h 1039"/>
                <a:gd name="T100" fmla="*/ 1660 w 1708"/>
                <a:gd name="T101" fmla="*/ 326 h 1039"/>
                <a:gd name="T102" fmla="*/ 1676 w 1708"/>
                <a:gd name="T103" fmla="*/ 297 h 1039"/>
                <a:gd name="T104" fmla="*/ 1689 w 1708"/>
                <a:gd name="T105" fmla="*/ 269 h 1039"/>
                <a:gd name="T106" fmla="*/ 1698 w 1708"/>
                <a:gd name="T107" fmla="*/ 240 h 1039"/>
                <a:gd name="T108" fmla="*/ 1705 w 1708"/>
                <a:gd name="T109" fmla="*/ 212 h 1039"/>
                <a:gd name="T110" fmla="*/ 1708 w 1708"/>
                <a:gd name="T111" fmla="*/ 184 h 1039"/>
                <a:gd name="T112" fmla="*/ 1707 w 1708"/>
                <a:gd name="T113" fmla="*/ 156 h 1039"/>
                <a:gd name="T114" fmla="*/ 1703 w 1708"/>
                <a:gd name="T115" fmla="*/ 129 h 1039"/>
                <a:gd name="T116" fmla="*/ 1695 w 1708"/>
                <a:gd name="T117" fmla="*/ 102 h 1039"/>
                <a:gd name="T118" fmla="*/ 1685 w 1708"/>
                <a:gd name="T119" fmla="*/ 75 h 1039"/>
                <a:gd name="T120" fmla="*/ 1670 w 1708"/>
                <a:gd name="T121" fmla="*/ 50 h 1039"/>
                <a:gd name="T122" fmla="*/ 1651 w 1708"/>
                <a:gd name="T123" fmla="*/ 24 h 1039"/>
                <a:gd name="T124" fmla="*/ 1629 w 1708"/>
                <a:gd name="T125"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1039">
                  <a:moveTo>
                    <a:pt x="1629" y="0"/>
                  </a:moveTo>
                  <a:lnTo>
                    <a:pt x="1618" y="23"/>
                  </a:lnTo>
                  <a:lnTo>
                    <a:pt x="1604" y="48"/>
                  </a:lnTo>
                  <a:lnTo>
                    <a:pt x="1589" y="71"/>
                  </a:lnTo>
                  <a:lnTo>
                    <a:pt x="1574" y="94"/>
                  </a:lnTo>
                  <a:lnTo>
                    <a:pt x="1566" y="105"/>
                  </a:lnTo>
                  <a:lnTo>
                    <a:pt x="1557" y="117"/>
                  </a:lnTo>
                  <a:lnTo>
                    <a:pt x="1541" y="138"/>
                  </a:lnTo>
                  <a:lnTo>
                    <a:pt x="1523" y="159"/>
                  </a:lnTo>
                  <a:lnTo>
                    <a:pt x="1505" y="179"/>
                  </a:lnTo>
                  <a:lnTo>
                    <a:pt x="1495" y="190"/>
                  </a:lnTo>
                  <a:lnTo>
                    <a:pt x="1486" y="200"/>
                  </a:lnTo>
                  <a:lnTo>
                    <a:pt x="1466" y="219"/>
                  </a:lnTo>
                  <a:lnTo>
                    <a:pt x="1456" y="228"/>
                  </a:lnTo>
                  <a:lnTo>
                    <a:pt x="1445" y="237"/>
                  </a:lnTo>
                  <a:lnTo>
                    <a:pt x="1424" y="255"/>
                  </a:lnTo>
                  <a:lnTo>
                    <a:pt x="1403" y="272"/>
                  </a:lnTo>
                  <a:lnTo>
                    <a:pt x="1381" y="288"/>
                  </a:lnTo>
                  <a:lnTo>
                    <a:pt x="1358" y="304"/>
                  </a:lnTo>
                  <a:lnTo>
                    <a:pt x="1335" y="319"/>
                  </a:lnTo>
                  <a:lnTo>
                    <a:pt x="1312" y="332"/>
                  </a:lnTo>
                  <a:lnTo>
                    <a:pt x="1288" y="345"/>
                  </a:lnTo>
                  <a:lnTo>
                    <a:pt x="1264" y="358"/>
                  </a:lnTo>
                  <a:lnTo>
                    <a:pt x="1239" y="370"/>
                  </a:lnTo>
                  <a:lnTo>
                    <a:pt x="1214" y="380"/>
                  </a:lnTo>
                  <a:lnTo>
                    <a:pt x="1188" y="391"/>
                  </a:lnTo>
                  <a:lnTo>
                    <a:pt x="1163" y="400"/>
                  </a:lnTo>
                  <a:lnTo>
                    <a:pt x="1137" y="409"/>
                  </a:lnTo>
                  <a:lnTo>
                    <a:pt x="1111" y="416"/>
                  </a:lnTo>
                  <a:lnTo>
                    <a:pt x="1084" y="423"/>
                  </a:lnTo>
                  <a:lnTo>
                    <a:pt x="1057" y="429"/>
                  </a:lnTo>
                  <a:lnTo>
                    <a:pt x="1031" y="433"/>
                  </a:lnTo>
                  <a:lnTo>
                    <a:pt x="1004" y="438"/>
                  </a:lnTo>
                  <a:lnTo>
                    <a:pt x="977" y="441"/>
                  </a:lnTo>
                  <a:lnTo>
                    <a:pt x="950" y="443"/>
                  </a:lnTo>
                  <a:lnTo>
                    <a:pt x="924" y="445"/>
                  </a:lnTo>
                  <a:lnTo>
                    <a:pt x="896" y="445"/>
                  </a:lnTo>
                  <a:lnTo>
                    <a:pt x="863" y="445"/>
                  </a:lnTo>
                  <a:lnTo>
                    <a:pt x="829" y="443"/>
                  </a:lnTo>
                  <a:lnTo>
                    <a:pt x="793" y="439"/>
                  </a:lnTo>
                  <a:lnTo>
                    <a:pt x="755" y="434"/>
                  </a:lnTo>
                  <a:lnTo>
                    <a:pt x="713" y="429"/>
                  </a:lnTo>
                  <a:lnTo>
                    <a:pt x="670" y="424"/>
                  </a:lnTo>
                  <a:lnTo>
                    <a:pt x="624" y="416"/>
                  </a:lnTo>
                  <a:lnTo>
                    <a:pt x="576" y="409"/>
                  </a:lnTo>
                  <a:lnTo>
                    <a:pt x="526" y="399"/>
                  </a:lnTo>
                  <a:lnTo>
                    <a:pt x="475" y="390"/>
                  </a:lnTo>
                  <a:lnTo>
                    <a:pt x="421" y="379"/>
                  </a:lnTo>
                  <a:lnTo>
                    <a:pt x="366" y="366"/>
                  </a:lnTo>
                  <a:lnTo>
                    <a:pt x="308" y="354"/>
                  </a:lnTo>
                  <a:lnTo>
                    <a:pt x="250" y="340"/>
                  </a:lnTo>
                  <a:lnTo>
                    <a:pt x="189" y="324"/>
                  </a:lnTo>
                  <a:lnTo>
                    <a:pt x="128" y="308"/>
                  </a:lnTo>
                  <a:lnTo>
                    <a:pt x="65" y="290"/>
                  </a:lnTo>
                  <a:lnTo>
                    <a:pt x="0" y="271"/>
                  </a:lnTo>
                  <a:lnTo>
                    <a:pt x="0" y="1039"/>
                  </a:lnTo>
                  <a:lnTo>
                    <a:pt x="118" y="1016"/>
                  </a:lnTo>
                  <a:lnTo>
                    <a:pt x="231" y="993"/>
                  </a:lnTo>
                  <a:lnTo>
                    <a:pt x="337" y="969"/>
                  </a:lnTo>
                  <a:lnTo>
                    <a:pt x="434" y="947"/>
                  </a:lnTo>
                  <a:lnTo>
                    <a:pt x="522" y="927"/>
                  </a:lnTo>
                  <a:lnTo>
                    <a:pt x="597" y="909"/>
                  </a:lnTo>
                  <a:lnTo>
                    <a:pt x="630" y="900"/>
                  </a:lnTo>
                  <a:lnTo>
                    <a:pt x="660" y="893"/>
                  </a:lnTo>
                  <a:lnTo>
                    <a:pt x="708" y="880"/>
                  </a:lnTo>
                  <a:lnTo>
                    <a:pt x="739" y="870"/>
                  </a:lnTo>
                  <a:lnTo>
                    <a:pt x="769" y="862"/>
                  </a:lnTo>
                  <a:lnTo>
                    <a:pt x="799" y="852"/>
                  </a:lnTo>
                  <a:lnTo>
                    <a:pt x="830" y="843"/>
                  </a:lnTo>
                  <a:lnTo>
                    <a:pt x="860" y="833"/>
                  </a:lnTo>
                  <a:lnTo>
                    <a:pt x="890" y="822"/>
                  </a:lnTo>
                  <a:lnTo>
                    <a:pt x="947" y="801"/>
                  </a:lnTo>
                  <a:lnTo>
                    <a:pt x="1003" y="780"/>
                  </a:lnTo>
                  <a:lnTo>
                    <a:pt x="1059" y="758"/>
                  </a:lnTo>
                  <a:lnTo>
                    <a:pt x="1112" y="734"/>
                  </a:lnTo>
                  <a:lnTo>
                    <a:pt x="1138" y="722"/>
                  </a:lnTo>
                  <a:lnTo>
                    <a:pt x="1164" y="710"/>
                  </a:lnTo>
                  <a:lnTo>
                    <a:pt x="1214" y="685"/>
                  </a:lnTo>
                  <a:lnTo>
                    <a:pt x="1237" y="673"/>
                  </a:lnTo>
                  <a:lnTo>
                    <a:pt x="1262" y="660"/>
                  </a:lnTo>
                  <a:lnTo>
                    <a:pt x="1285" y="647"/>
                  </a:lnTo>
                  <a:lnTo>
                    <a:pt x="1307" y="633"/>
                  </a:lnTo>
                  <a:lnTo>
                    <a:pt x="1330" y="621"/>
                  </a:lnTo>
                  <a:lnTo>
                    <a:pt x="1351" y="608"/>
                  </a:lnTo>
                  <a:lnTo>
                    <a:pt x="1372" y="594"/>
                  </a:lnTo>
                  <a:lnTo>
                    <a:pt x="1393" y="580"/>
                  </a:lnTo>
                  <a:lnTo>
                    <a:pt x="1414" y="566"/>
                  </a:lnTo>
                  <a:lnTo>
                    <a:pt x="1433" y="554"/>
                  </a:lnTo>
                  <a:lnTo>
                    <a:pt x="1470" y="525"/>
                  </a:lnTo>
                  <a:lnTo>
                    <a:pt x="1505" y="497"/>
                  </a:lnTo>
                  <a:lnTo>
                    <a:pt x="1522" y="483"/>
                  </a:lnTo>
                  <a:lnTo>
                    <a:pt x="1538" y="470"/>
                  </a:lnTo>
                  <a:lnTo>
                    <a:pt x="1553" y="455"/>
                  </a:lnTo>
                  <a:lnTo>
                    <a:pt x="1568" y="441"/>
                  </a:lnTo>
                  <a:lnTo>
                    <a:pt x="1581" y="426"/>
                  </a:lnTo>
                  <a:lnTo>
                    <a:pt x="1595" y="412"/>
                  </a:lnTo>
                  <a:lnTo>
                    <a:pt x="1607" y="397"/>
                  </a:lnTo>
                  <a:lnTo>
                    <a:pt x="1620" y="383"/>
                  </a:lnTo>
                  <a:lnTo>
                    <a:pt x="1630" y="369"/>
                  </a:lnTo>
                  <a:lnTo>
                    <a:pt x="1641" y="355"/>
                  </a:lnTo>
                  <a:lnTo>
                    <a:pt x="1651" y="340"/>
                  </a:lnTo>
                  <a:lnTo>
                    <a:pt x="1660" y="326"/>
                  </a:lnTo>
                  <a:lnTo>
                    <a:pt x="1669" y="311"/>
                  </a:lnTo>
                  <a:lnTo>
                    <a:pt x="1676" y="297"/>
                  </a:lnTo>
                  <a:lnTo>
                    <a:pt x="1682" y="282"/>
                  </a:lnTo>
                  <a:lnTo>
                    <a:pt x="1689" y="269"/>
                  </a:lnTo>
                  <a:lnTo>
                    <a:pt x="1694" y="254"/>
                  </a:lnTo>
                  <a:lnTo>
                    <a:pt x="1698" y="240"/>
                  </a:lnTo>
                  <a:lnTo>
                    <a:pt x="1702" y="226"/>
                  </a:lnTo>
                  <a:lnTo>
                    <a:pt x="1705" y="212"/>
                  </a:lnTo>
                  <a:lnTo>
                    <a:pt x="1706" y="197"/>
                  </a:lnTo>
                  <a:lnTo>
                    <a:pt x="1708" y="184"/>
                  </a:lnTo>
                  <a:lnTo>
                    <a:pt x="1708" y="170"/>
                  </a:lnTo>
                  <a:lnTo>
                    <a:pt x="1707" y="156"/>
                  </a:lnTo>
                  <a:lnTo>
                    <a:pt x="1706" y="142"/>
                  </a:lnTo>
                  <a:lnTo>
                    <a:pt x="1703" y="129"/>
                  </a:lnTo>
                  <a:lnTo>
                    <a:pt x="1699" y="116"/>
                  </a:lnTo>
                  <a:lnTo>
                    <a:pt x="1695" y="102"/>
                  </a:lnTo>
                  <a:lnTo>
                    <a:pt x="1691" y="89"/>
                  </a:lnTo>
                  <a:lnTo>
                    <a:pt x="1685" y="75"/>
                  </a:lnTo>
                  <a:lnTo>
                    <a:pt x="1677" y="62"/>
                  </a:lnTo>
                  <a:lnTo>
                    <a:pt x="1670" y="50"/>
                  </a:lnTo>
                  <a:lnTo>
                    <a:pt x="1660" y="37"/>
                  </a:lnTo>
                  <a:lnTo>
                    <a:pt x="1651" y="24"/>
                  </a:lnTo>
                  <a:lnTo>
                    <a:pt x="1640" y="11"/>
                  </a:lnTo>
                  <a:lnTo>
                    <a:pt x="1629" y="0"/>
                  </a:lnTo>
                  <a:close/>
                </a:path>
              </a:pathLst>
            </a:custGeom>
            <a:solidFill>
              <a:srgbClr val="F3F9E3"/>
            </a:solidFill>
            <a:ln>
              <a:noFill/>
            </a:ln>
          </p:spPr>
          <p:txBody>
            <a:bodyPr vert="horz" wrap="square" lIns="91440" tIns="45720" rIns="91440" bIns="45720" numCol="1" anchor="t" anchorCtr="0" compatLnSpc="1">
              <a:prstTxWarp prst="textNoShape">
                <a:avLst/>
              </a:prstTxWarp>
            </a:bodyPr>
            <a:lstStyle/>
            <a:p>
              <a:endParaRPr lang="fi-FI"/>
            </a:p>
          </p:txBody>
        </p:sp>
        <p:sp>
          <p:nvSpPr>
            <p:cNvPr id="13" name="Freeform 8"/>
            <p:cNvSpPr>
              <a:spLocks/>
            </p:cNvSpPr>
            <p:nvPr/>
          </p:nvSpPr>
          <p:spPr bwMode="auto">
            <a:xfrm>
              <a:off x="0" y="-3175"/>
              <a:ext cx="2709863" cy="2300288"/>
            </a:xfrm>
            <a:custGeom>
              <a:avLst/>
              <a:gdLst>
                <a:gd name="T0" fmla="*/ 0 w 1707"/>
                <a:gd name="T1" fmla="*/ 720 h 1449"/>
                <a:gd name="T2" fmla="*/ 219 w 1707"/>
                <a:gd name="T3" fmla="*/ 1382 h 1449"/>
                <a:gd name="T4" fmla="*/ 376 w 1707"/>
                <a:gd name="T5" fmla="*/ 1345 h 1449"/>
                <a:gd name="T6" fmla="*/ 539 w 1707"/>
                <a:gd name="T7" fmla="*/ 1314 h 1449"/>
                <a:gd name="T8" fmla="*/ 703 w 1707"/>
                <a:gd name="T9" fmla="*/ 1289 h 1449"/>
                <a:gd name="T10" fmla="*/ 865 w 1707"/>
                <a:gd name="T11" fmla="*/ 1273 h 1449"/>
                <a:gd name="T12" fmla="*/ 971 w 1707"/>
                <a:gd name="T13" fmla="*/ 1268 h 1449"/>
                <a:gd name="T14" fmla="*/ 1064 w 1707"/>
                <a:gd name="T15" fmla="*/ 1268 h 1449"/>
                <a:gd name="T16" fmla="*/ 1180 w 1707"/>
                <a:gd name="T17" fmla="*/ 1274 h 1449"/>
                <a:gd name="T18" fmla="*/ 1289 w 1707"/>
                <a:gd name="T19" fmla="*/ 1289 h 1449"/>
                <a:gd name="T20" fmla="*/ 1371 w 1707"/>
                <a:gd name="T21" fmla="*/ 1307 h 1449"/>
                <a:gd name="T22" fmla="*/ 1437 w 1707"/>
                <a:gd name="T23" fmla="*/ 1328 h 1449"/>
                <a:gd name="T24" fmla="*/ 1498 w 1707"/>
                <a:gd name="T25" fmla="*/ 1354 h 1449"/>
                <a:gd name="T26" fmla="*/ 1552 w 1707"/>
                <a:gd name="T27" fmla="*/ 1385 h 1449"/>
                <a:gd name="T28" fmla="*/ 1601 w 1707"/>
                <a:gd name="T29" fmla="*/ 1421 h 1449"/>
                <a:gd name="T30" fmla="*/ 1629 w 1707"/>
                <a:gd name="T31" fmla="*/ 1449 h 1449"/>
                <a:gd name="T32" fmla="*/ 1661 w 1707"/>
                <a:gd name="T33" fmla="*/ 1374 h 1449"/>
                <a:gd name="T34" fmla="*/ 1677 w 1707"/>
                <a:gd name="T35" fmla="*/ 1329 h 1449"/>
                <a:gd name="T36" fmla="*/ 1689 w 1707"/>
                <a:gd name="T37" fmla="*/ 1280 h 1449"/>
                <a:gd name="T38" fmla="*/ 1700 w 1707"/>
                <a:gd name="T39" fmla="*/ 1214 h 1449"/>
                <a:gd name="T40" fmla="*/ 1707 w 1707"/>
                <a:gd name="T41" fmla="*/ 1145 h 1449"/>
                <a:gd name="T42" fmla="*/ 1707 w 1707"/>
                <a:gd name="T43" fmla="*/ 1091 h 1449"/>
                <a:gd name="T44" fmla="*/ 1703 w 1707"/>
                <a:gd name="T45" fmla="*/ 1036 h 1449"/>
                <a:gd name="T46" fmla="*/ 1695 w 1707"/>
                <a:gd name="T47" fmla="*/ 980 h 1449"/>
                <a:gd name="T48" fmla="*/ 1673 w 1707"/>
                <a:gd name="T49" fmla="*/ 876 h 1449"/>
                <a:gd name="T50" fmla="*/ 1647 w 1707"/>
                <a:gd name="T51" fmla="*/ 795 h 1449"/>
                <a:gd name="T52" fmla="*/ 1619 w 1707"/>
                <a:gd name="T53" fmla="*/ 721 h 1449"/>
                <a:gd name="T54" fmla="*/ 1587 w 1707"/>
                <a:gd name="T55" fmla="*/ 653 h 1449"/>
                <a:gd name="T56" fmla="*/ 1552 w 1707"/>
                <a:gd name="T57" fmla="*/ 589 h 1449"/>
                <a:gd name="T58" fmla="*/ 1513 w 1707"/>
                <a:gd name="T59" fmla="*/ 531 h 1449"/>
                <a:gd name="T60" fmla="*/ 1473 w 1707"/>
                <a:gd name="T61" fmla="*/ 478 h 1449"/>
                <a:gd name="T62" fmla="*/ 1416 w 1707"/>
                <a:gd name="T63" fmla="*/ 414 h 1449"/>
                <a:gd name="T64" fmla="*/ 1370 w 1707"/>
                <a:gd name="T65" fmla="*/ 372 h 1449"/>
                <a:gd name="T66" fmla="*/ 1307 w 1707"/>
                <a:gd name="T67" fmla="*/ 321 h 1449"/>
                <a:gd name="T68" fmla="*/ 1258 w 1707"/>
                <a:gd name="T69" fmla="*/ 287 h 1449"/>
                <a:gd name="T70" fmla="*/ 1209 w 1707"/>
                <a:gd name="T71" fmla="*/ 257 h 1449"/>
                <a:gd name="T72" fmla="*/ 1126 w 1707"/>
                <a:gd name="T73" fmla="*/ 214 h 1449"/>
                <a:gd name="T74" fmla="*/ 1043 w 1707"/>
                <a:gd name="T75" fmla="*/ 178 h 1449"/>
                <a:gd name="T76" fmla="*/ 944 w 1707"/>
                <a:gd name="T77" fmla="*/ 143 h 1449"/>
                <a:gd name="T78" fmla="*/ 849 w 1707"/>
                <a:gd name="T79" fmla="*/ 116 h 1449"/>
                <a:gd name="T80" fmla="*/ 705 w 1707"/>
                <a:gd name="T81" fmla="*/ 81 h 1449"/>
                <a:gd name="T82" fmla="*/ 544 w 1707"/>
                <a:gd name="T83" fmla="*/ 48 h 1449"/>
                <a:gd name="T84" fmla="*/ 433 w 1707"/>
                <a:gd name="T85" fmla="*/ 30 h 1449"/>
                <a:gd name="T86" fmla="*/ 308 w 1707"/>
                <a:gd name="T87" fmla="*/ 13 h 1449"/>
                <a:gd name="T88" fmla="*/ 170 w 1707"/>
                <a:gd name="T89"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7" h="1449">
                  <a:moveTo>
                    <a:pt x="170" y="0"/>
                  </a:moveTo>
                  <a:lnTo>
                    <a:pt x="0" y="0"/>
                  </a:lnTo>
                  <a:lnTo>
                    <a:pt x="0" y="720"/>
                  </a:lnTo>
                  <a:lnTo>
                    <a:pt x="0" y="1440"/>
                  </a:lnTo>
                  <a:lnTo>
                    <a:pt x="168" y="1395"/>
                  </a:lnTo>
                  <a:lnTo>
                    <a:pt x="219" y="1382"/>
                  </a:lnTo>
                  <a:lnTo>
                    <a:pt x="270" y="1369"/>
                  </a:lnTo>
                  <a:lnTo>
                    <a:pt x="323" y="1356"/>
                  </a:lnTo>
                  <a:lnTo>
                    <a:pt x="376" y="1345"/>
                  </a:lnTo>
                  <a:lnTo>
                    <a:pt x="430" y="1334"/>
                  </a:lnTo>
                  <a:lnTo>
                    <a:pt x="485" y="1323"/>
                  </a:lnTo>
                  <a:lnTo>
                    <a:pt x="539" y="1314"/>
                  </a:lnTo>
                  <a:lnTo>
                    <a:pt x="593" y="1304"/>
                  </a:lnTo>
                  <a:lnTo>
                    <a:pt x="648" y="1297"/>
                  </a:lnTo>
                  <a:lnTo>
                    <a:pt x="703" y="1289"/>
                  </a:lnTo>
                  <a:lnTo>
                    <a:pt x="758" y="1283"/>
                  </a:lnTo>
                  <a:lnTo>
                    <a:pt x="812" y="1278"/>
                  </a:lnTo>
                  <a:lnTo>
                    <a:pt x="865" y="1273"/>
                  </a:lnTo>
                  <a:lnTo>
                    <a:pt x="919" y="1270"/>
                  </a:lnTo>
                  <a:lnTo>
                    <a:pt x="946" y="1269"/>
                  </a:lnTo>
                  <a:lnTo>
                    <a:pt x="971" y="1268"/>
                  </a:lnTo>
                  <a:lnTo>
                    <a:pt x="998" y="1268"/>
                  </a:lnTo>
                  <a:lnTo>
                    <a:pt x="1023" y="1267"/>
                  </a:lnTo>
                  <a:lnTo>
                    <a:pt x="1064" y="1268"/>
                  </a:lnTo>
                  <a:lnTo>
                    <a:pt x="1103" y="1269"/>
                  </a:lnTo>
                  <a:lnTo>
                    <a:pt x="1141" y="1271"/>
                  </a:lnTo>
                  <a:lnTo>
                    <a:pt x="1180" y="1274"/>
                  </a:lnTo>
                  <a:lnTo>
                    <a:pt x="1217" y="1278"/>
                  </a:lnTo>
                  <a:lnTo>
                    <a:pt x="1254" y="1283"/>
                  </a:lnTo>
                  <a:lnTo>
                    <a:pt x="1289" y="1289"/>
                  </a:lnTo>
                  <a:lnTo>
                    <a:pt x="1324" y="1296"/>
                  </a:lnTo>
                  <a:lnTo>
                    <a:pt x="1348" y="1301"/>
                  </a:lnTo>
                  <a:lnTo>
                    <a:pt x="1371" y="1307"/>
                  </a:lnTo>
                  <a:lnTo>
                    <a:pt x="1393" y="1314"/>
                  </a:lnTo>
                  <a:lnTo>
                    <a:pt x="1416" y="1320"/>
                  </a:lnTo>
                  <a:lnTo>
                    <a:pt x="1437" y="1328"/>
                  </a:lnTo>
                  <a:lnTo>
                    <a:pt x="1457" y="1336"/>
                  </a:lnTo>
                  <a:lnTo>
                    <a:pt x="1477" y="1345"/>
                  </a:lnTo>
                  <a:lnTo>
                    <a:pt x="1498" y="1354"/>
                  </a:lnTo>
                  <a:lnTo>
                    <a:pt x="1517" y="1364"/>
                  </a:lnTo>
                  <a:lnTo>
                    <a:pt x="1535" y="1374"/>
                  </a:lnTo>
                  <a:lnTo>
                    <a:pt x="1552" y="1385"/>
                  </a:lnTo>
                  <a:lnTo>
                    <a:pt x="1569" y="1397"/>
                  </a:lnTo>
                  <a:lnTo>
                    <a:pt x="1586" y="1408"/>
                  </a:lnTo>
                  <a:lnTo>
                    <a:pt x="1601" y="1421"/>
                  </a:lnTo>
                  <a:lnTo>
                    <a:pt x="1608" y="1427"/>
                  </a:lnTo>
                  <a:lnTo>
                    <a:pt x="1615" y="1435"/>
                  </a:lnTo>
                  <a:lnTo>
                    <a:pt x="1629" y="1449"/>
                  </a:lnTo>
                  <a:lnTo>
                    <a:pt x="1643" y="1420"/>
                  </a:lnTo>
                  <a:lnTo>
                    <a:pt x="1656" y="1390"/>
                  </a:lnTo>
                  <a:lnTo>
                    <a:pt x="1661" y="1374"/>
                  </a:lnTo>
                  <a:lnTo>
                    <a:pt x="1666" y="1359"/>
                  </a:lnTo>
                  <a:lnTo>
                    <a:pt x="1672" y="1343"/>
                  </a:lnTo>
                  <a:lnTo>
                    <a:pt x="1677" y="1329"/>
                  </a:lnTo>
                  <a:lnTo>
                    <a:pt x="1681" y="1313"/>
                  </a:lnTo>
                  <a:lnTo>
                    <a:pt x="1686" y="1297"/>
                  </a:lnTo>
                  <a:lnTo>
                    <a:pt x="1689" y="1280"/>
                  </a:lnTo>
                  <a:lnTo>
                    <a:pt x="1693" y="1264"/>
                  </a:lnTo>
                  <a:lnTo>
                    <a:pt x="1698" y="1231"/>
                  </a:lnTo>
                  <a:lnTo>
                    <a:pt x="1700" y="1214"/>
                  </a:lnTo>
                  <a:lnTo>
                    <a:pt x="1703" y="1197"/>
                  </a:lnTo>
                  <a:lnTo>
                    <a:pt x="1706" y="1162"/>
                  </a:lnTo>
                  <a:lnTo>
                    <a:pt x="1707" y="1145"/>
                  </a:lnTo>
                  <a:lnTo>
                    <a:pt x="1707" y="1127"/>
                  </a:lnTo>
                  <a:lnTo>
                    <a:pt x="1707" y="1109"/>
                  </a:lnTo>
                  <a:lnTo>
                    <a:pt x="1707" y="1091"/>
                  </a:lnTo>
                  <a:lnTo>
                    <a:pt x="1706" y="1072"/>
                  </a:lnTo>
                  <a:lnTo>
                    <a:pt x="1705" y="1054"/>
                  </a:lnTo>
                  <a:lnTo>
                    <a:pt x="1703" y="1036"/>
                  </a:lnTo>
                  <a:lnTo>
                    <a:pt x="1700" y="1017"/>
                  </a:lnTo>
                  <a:lnTo>
                    <a:pt x="1698" y="999"/>
                  </a:lnTo>
                  <a:lnTo>
                    <a:pt x="1695" y="980"/>
                  </a:lnTo>
                  <a:lnTo>
                    <a:pt x="1689" y="942"/>
                  </a:lnTo>
                  <a:lnTo>
                    <a:pt x="1679" y="903"/>
                  </a:lnTo>
                  <a:lnTo>
                    <a:pt x="1673" y="876"/>
                  </a:lnTo>
                  <a:lnTo>
                    <a:pt x="1664" y="848"/>
                  </a:lnTo>
                  <a:lnTo>
                    <a:pt x="1656" y="822"/>
                  </a:lnTo>
                  <a:lnTo>
                    <a:pt x="1647" y="795"/>
                  </a:lnTo>
                  <a:lnTo>
                    <a:pt x="1639" y="769"/>
                  </a:lnTo>
                  <a:lnTo>
                    <a:pt x="1629" y="745"/>
                  </a:lnTo>
                  <a:lnTo>
                    <a:pt x="1619" y="721"/>
                  </a:lnTo>
                  <a:lnTo>
                    <a:pt x="1609" y="697"/>
                  </a:lnTo>
                  <a:lnTo>
                    <a:pt x="1598" y="675"/>
                  </a:lnTo>
                  <a:lnTo>
                    <a:pt x="1587" y="653"/>
                  </a:lnTo>
                  <a:lnTo>
                    <a:pt x="1575" y="630"/>
                  </a:lnTo>
                  <a:lnTo>
                    <a:pt x="1563" y="610"/>
                  </a:lnTo>
                  <a:lnTo>
                    <a:pt x="1552" y="589"/>
                  </a:lnTo>
                  <a:lnTo>
                    <a:pt x="1539" y="570"/>
                  </a:lnTo>
                  <a:lnTo>
                    <a:pt x="1527" y="549"/>
                  </a:lnTo>
                  <a:lnTo>
                    <a:pt x="1513" y="531"/>
                  </a:lnTo>
                  <a:lnTo>
                    <a:pt x="1501" y="513"/>
                  </a:lnTo>
                  <a:lnTo>
                    <a:pt x="1487" y="495"/>
                  </a:lnTo>
                  <a:lnTo>
                    <a:pt x="1473" y="478"/>
                  </a:lnTo>
                  <a:lnTo>
                    <a:pt x="1459" y="461"/>
                  </a:lnTo>
                  <a:lnTo>
                    <a:pt x="1431" y="429"/>
                  </a:lnTo>
                  <a:lnTo>
                    <a:pt x="1416" y="414"/>
                  </a:lnTo>
                  <a:lnTo>
                    <a:pt x="1401" y="400"/>
                  </a:lnTo>
                  <a:lnTo>
                    <a:pt x="1386" y="386"/>
                  </a:lnTo>
                  <a:lnTo>
                    <a:pt x="1370" y="372"/>
                  </a:lnTo>
                  <a:lnTo>
                    <a:pt x="1339" y="345"/>
                  </a:lnTo>
                  <a:lnTo>
                    <a:pt x="1323" y="333"/>
                  </a:lnTo>
                  <a:lnTo>
                    <a:pt x="1307" y="321"/>
                  </a:lnTo>
                  <a:lnTo>
                    <a:pt x="1291" y="309"/>
                  </a:lnTo>
                  <a:lnTo>
                    <a:pt x="1275" y="299"/>
                  </a:lnTo>
                  <a:lnTo>
                    <a:pt x="1258" y="287"/>
                  </a:lnTo>
                  <a:lnTo>
                    <a:pt x="1242" y="277"/>
                  </a:lnTo>
                  <a:lnTo>
                    <a:pt x="1226" y="267"/>
                  </a:lnTo>
                  <a:lnTo>
                    <a:pt x="1209" y="257"/>
                  </a:lnTo>
                  <a:lnTo>
                    <a:pt x="1177" y="239"/>
                  </a:lnTo>
                  <a:lnTo>
                    <a:pt x="1143" y="222"/>
                  </a:lnTo>
                  <a:lnTo>
                    <a:pt x="1126" y="214"/>
                  </a:lnTo>
                  <a:lnTo>
                    <a:pt x="1110" y="206"/>
                  </a:lnTo>
                  <a:lnTo>
                    <a:pt x="1076" y="191"/>
                  </a:lnTo>
                  <a:lnTo>
                    <a:pt x="1043" y="178"/>
                  </a:lnTo>
                  <a:lnTo>
                    <a:pt x="1009" y="166"/>
                  </a:lnTo>
                  <a:lnTo>
                    <a:pt x="976" y="154"/>
                  </a:lnTo>
                  <a:lnTo>
                    <a:pt x="944" y="143"/>
                  </a:lnTo>
                  <a:lnTo>
                    <a:pt x="911" y="134"/>
                  </a:lnTo>
                  <a:lnTo>
                    <a:pt x="880" y="124"/>
                  </a:lnTo>
                  <a:lnTo>
                    <a:pt x="849" y="116"/>
                  </a:lnTo>
                  <a:lnTo>
                    <a:pt x="818" y="108"/>
                  </a:lnTo>
                  <a:lnTo>
                    <a:pt x="761" y="94"/>
                  </a:lnTo>
                  <a:lnTo>
                    <a:pt x="705" y="81"/>
                  </a:lnTo>
                  <a:lnTo>
                    <a:pt x="644" y="68"/>
                  </a:lnTo>
                  <a:lnTo>
                    <a:pt x="579" y="54"/>
                  </a:lnTo>
                  <a:lnTo>
                    <a:pt x="544" y="48"/>
                  </a:lnTo>
                  <a:lnTo>
                    <a:pt x="508" y="41"/>
                  </a:lnTo>
                  <a:lnTo>
                    <a:pt x="471" y="35"/>
                  </a:lnTo>
                  <a:lnTo>
                    <a:pt x="433" y="30"/>
                  </a:lnTo>
                  <a:lnTo>
                    <a:pt x="392" y="23"/>
                  </a:lnTo>
                  <a:lnTo>
                    <a:pt x="351" y="18"/>
                  </a:lnTo>
                  <a:lnTo>
                    <a:pt x="308" y="13"/>
                  </a:lnTo>
                  <a:lnTo>
                    <a:pt x="264" y="8"/>
                  </a:lnTo>
                  <a:lnTo>
                    <a:pt x="218" y="4"/>
                  </a:lnTo>
                  <a:lnTo>
                    <a:pt x="170" y="0"/>
                  </a:lnTo>
                  <a:close/>
                </a:path>
              </a:pathLst>
            </a:custGeom>
            <a:solidFill>
              <a:srgbClr val="D6E1F0"/>
            </a:solidFill>
            <a:ln>
              <a:noFill/>
            </a:ln>
          </p:spPr>
          <p:txBody>
            <a:bodyPr vert="horz" wrap="square" lIns="91440" tIns="45720" rIns="91440" bIns="45720" numCol="1" anchor="t" anchorCtr="0" compatLnSpc="1">
              <a:prstTxWarp prst="textNoShape">
                <a:avLst/>
              </a:prstTxWarp>
            </a:bodyPr>
            <a:lstStyle/>
            <a:p>
              <a:endParaRPr lang="fi-FI"/>
            </a:p>
          </p:txBody>
        </p:sp>
        <p:sp>
          <p:nvSpPr>
            <p:cNvPr id="14" name="Freeform 9"/>
            <p:cNvSpPr>
              <a:spLocks/>
            </p:cNvSpPr>
            <p:nvPr/>
          </p:nvSpPr>
          <p:spPr bwMode="auto">
            <a:xfrm>
              <a:off x="0" y="2008188"/>
              <a:ext cx="2586038" cy="995363"/>
            </a:xfrm>
            <a:custGeom>
              <a:avLst/>
              <a:gdLst>
                <a:gd name="T0" fmla="*/ 1064 w 1629"/>
                <a:gd name="T1" fmla="*/ 1 h 627"/>
                <a:gd name="T2" fmla="*/ 1141 w 1629"/>
                <a:gd name="T3" fmla="*/ 4 h 627"/>
                <a:gd name="T4" fmla="*/ 1217 w 1629"/>
                <a:gd name="T5" fmla="*/ 11 h 627"/>
                <a:gd name="T6" fmla="*/ 1289 w 1629"/>
                <a:gd name="T7" fmla="*/ 22 h 627"/>
                <a:gd name="T8" fmla="*/ 1348 w 1629"/>
                <a:gd name="T9" fmla="*/ 34 h 627"/>
                <a:gd name="T10" fmla="*/ 1393 w 1629"/>
                <a:gd name="T11" fmla="*/ 47 h 627"/>
                <a:gd name="T12" fmla="*/ 1437 w 1629"/>
                <a:gd name="T13" fmla="*/ 61 h 627"/>
                <a:gd name="T14" fmla="*/ 1477 w 1629"/>
                <a:gd name="T15" fmla="*/ 78 h 627"/>
                <a:gd name="T16" fmla="*/ 1517 w 1629"/>
                <a:gd name="T17" fmla="*/ 97 h 627"/>
                <a:gd name="T18" fmla="*/ 1552 w 1629"/>
                <a:gd name="T19" fmla="*/ 118 h 627"/>
                <a:gd name="T20" fmla="*/ 1586 w 1629"/>
                <a:gd name="T21" fmla="*/ 141 h 627"/>
                <a:gd name="T22" fmla="*/ 1608 w 1629"/>
                <a:gd name="T23" fmla="*/ 160 h 627"/>
                <a:gd name="T24" fmla="*/ 1629 w 1629"/>
                <a:gd name="T25" fmla="*/ 182 h 627"/>
                <a:gd name="T26" fmla="*/ 1604 w 1629"/>
                <a:gd name="T27" fmla="*/ 230 h 627"/>
                <a:gd name="T28" fmla="*/ 1574 w 1629"/>
                <a:gd name="T29" fmla="*/ 276 h 627"/>
                <a:gd name="T30" fmla="*/ 1557 w 1629"/>
                <a:gd name="T31" fmla="*/ 299 h 627"/>
                <a:gd name="T32" fmla="*/ 1523 w 1629"/>
                <a:gd name="T33" fmla="*/ 341 h 627"/>
                <a:gd name="T34" fmla="*/ 1495 w 1629"/>
                <a:gd name="T35" fmla="*/ 372 h 627"/>
                <a:gd name="T36" fmla="*/ 1466 w 1629"/>
                <a:gd name="T37" fmla="*/ 401 h 627"/>
                <a:gd name="T38" fmla="*/ 1445 w 1629"/>
                <a:gd name="T39" fmla="*/ 419 h 627"/>
                <a:gd name="T40" fmla="*/ 1403 w 1629"/>
                <a:gd name="T41" fmla="*/ 454 h 627"/>
                <a:gd name="T42" fmla="*/ 1358 w 1629"/>
                <a:gd name="T43" fmla="*/ 486 h 627"/>
                <a:gd name="T44" fmla="*/ 1312 w 1629"/>
                <a:gd name="T45" fmla="*/ 514 h 627"/>
                <a:gd name="T46" fmla="*/ 1264 w 1629"/>
                <a:gd name="T47" fmla="*/ 540 h 627"/>
                <a:gd name="T48" fmla="*/ 1214 w 1629"/>
                <a:gd name="T49" fmla="*/ 562 h 627"/>
                <a:gd name="T50" fmla="*/ 1163 w 1629"/>
                <a:gd name="T51" fmla="*/ 582 h 627"/>
                <a:gd name="T52" fmla="*/ 1111 w 1629"/>
                <a:gd name="T53" fmla="*/ 598 h 627"/>
                <a:gd name="T54" fmla="*/ 1057 w 1629"/>
                <a:gd name="T55" fmla="*/ 611 h 627"/>
                <a:gd name="T56" fmla="*/ 1004 w 1629"/>
                <a:gd name="T57" fmla="*/ 620 h 627"/>
                <a:gd name="T58" fmla="*/ 950 w 1629"/>
                <a:gd name="T59" fmla="*/ 625 h 627"/>
                <a:gd name="T60" fmla="*/ 896 w 1629"/>
                <a:gd name="T61" fmla="*/ 627 h 627"/>
                <a:gd name="T62" fmla="*/ 829 w 1629"/>
                <a:gd name="T63" fmla="*/ 625 h 627"/>
                <a:gd name="T64" fmla="*/ 755 w 1629"/>
                <a:gd name="T65" fmla="*/ 616 h 627"/>
                <a:gd name="T66" fmla="*/ 670 w 1629"/>
                <a:gd name="T67" fmla="*/ 606 h 627"/>
                <a:gd name="T68" fmla="*/ 576 w 1629"/>
                <a:gd name="T69" fmla="*/ 591 h 627"/>
                <a:gd name="T70" fmla="*/ 475 w 1629"/>
                <a:gd name="T71" fmla="*/ 572 h 627"/>
                <a:gd name="T72" fmla="*/ 366 w 1629"/>
                <a:gd name="T73" fmla="*/ 548 h 627"/>
                <a:gd name="T74" fmla="*/ 250 w 1629"/>
                <a:gd name="T75" fmla="*/ 522 h 627"/>
                <a:gd name="T76" fmla="*/ 128 w 1629"/>
                <a:gd name="T77" fmla="*/ 490 h 627"/>
                <a:gd name="T78" fmla="*/ 0 w 1629"/>
                <a:gd name="T79" fmla="*/ 453 h 627"/>
                <a:gd name="T80" fmla="*/ 0 w 1629"/>
                <a:gd name="T81" fmla="*/ 173 h 627"/>
                <a:gd name="T82" fmla="*/ 219 w 1629"/>
                <a:gd name="T83" fmla="*/ 115 h 627"/>
                <a:gd name="T84" fmla="*/ 323 w 1629"/>
                <a:gd name="T85" fmla="*/ 89 h 627"/>
                <a:gd name="T86" fmla="*/ 430 w 1629"/>
                <a:gd name="T87" fmla="*/ 67 h 627"/>
                <a:gd name="T88" fmla="*/ 539 w 1629"/>
                <a:gd name="T89" fmla="*/ 47 h 627"/>
                <a:gd name="T90" fmla="*/ 648 w 1629"/>
                <a:gd name="T91" fmla="*/ 30 h 627"/>
                <a:gd name="T92" fmla="*/ 758 w 1629"/>
                <a:gd name="T93" fmla="*/ 16 h 627"/>
                <a:gd name="T94" fmla="*/ 865 w 1629"/>
                <a:gd name="T95" fmla="*/ 6 h 627"/>
                <a:gd name="T96" fmla="*/ 946 w 1629"/>
                <a:gd name="T97" fmla="*/ 2 h 627"/>
                <a:gd name="T98" fmla="*/ 998 w 1629"/>
                <a:gd name="T99" fmla="*/ 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9" h="627">
                  <a:moveTo>
                    <a:pt x="1023" y="0"/>
                  </a:moveTo>
                  <a:lnTo>
                    <a:pt x="1064" y="1"/>
                  </a:lnTo>
                  <a:lnTo>
                    <a:pt x="1103" y="2"/>
                  </a:lnTo>
                  <a:lnTo>
                    <a:pt x="1141" y="4"/>
                  </a:lnTo>
                  <a:lnTo>
                    <a:pt x="1180" y="7"/>
                  </a:lnTo>
                  <a:lnTo>
                    <a:pt x="1217" y="11"/>
                  </a:lnTo>
                  <a:lnTo>
                    <a:pt x="1254" y="16"/>
                  </a:lnTo>
                  <a:lnTo>
                    <a:pt x="1289" y="22"/>
                  </a:lnTo>
                  <a:lnTo>
                    <a:pt x="1324" y="29"/>
                  </a:lnTo>
                  <a:lnTo>
                    <a:pt x="1348" y="34"/>
                  </a:lnTo>
                  <a:lnTo>
                    <a:pt x="1371" y="40"/>
                  </a:lnTo>
                  <a:lnTo>
                    <a:pt x="1393" y="47"/>
                  </a:lnTo>
                  <a:lnTo>
                    <a:pt x="1416" y="53"/>
                  </a:lnTo>
                  <a:lnTo>
                    <a:pt x="1437" y="61"/>
                  </a:lnTo>
                  <a:lnTo>
                    <a:pt x="1457" y="69"/>
                  </a:lnTo>
                  <a:lnTo>
                    <a:pt x="1477" y="78"/>
                  </a:lnTo>
                  <a:lnTo>
                    <a:pt x="1498" y="87"/>
                  </a:lnTo>
                  <a:lnTo>
                    <a:pt x="1517" y="97"/>
                  </a:lnTo>
                  <a:lnTo>
                    <a:pt x="1535" y="107"/>
                  </a:lnTo>
                  <a:lnTo>
                    <a:pt x="1552" y="118"/>
                  </a:lnTo>
                  <a:lnTo>
                    <a:pt x="1569" y="130"/>
                  </a:lnTo>
                  <a:lnTo>
                    <a:pt x="1586" y="141"/>
                  </a:lnTo>
                  <a:lnTo>
                    <a:pt x="1601" y="154"/>
                  </a:lnTo>
                  <a:lnTo>
                    <a:pt x="1608" y="160"/>
                  </a:lnTo>
                  <a:lnTo>
                    <a:pt x="1615" y="168"/>
                  </a:lnTo>
                  <a:lnTo>
                    <a:pt x="1629" y="182"/>
                  </a:lnTo>
                  <a:lnTo>
                    <a:pt x="1618" y="205"/>
                  </a:lnTo>
                  <a:lnTo>
                    <a:pt x="1604" y="230"/>
                  </a:lnTo>
                  <a:lnTo>
                    <a:pt x="1589" y="253"/>
                  </a:lnTo>
                  <a:lnTo>
                    <a:pt x="1574" y="276"/>
                  </a:lnTo>
                  <a:lnTo>
                    <a:pt x="1566" y="287"/>
                  </a:lnTo>
                  <a:lnTo>
                    <a:pt x="1557" y="299"/>
                  </a:lnTo>
                  <a:lnTo>
                    <a:pt x="1541" y="320"/>
                  </a:lnTo>
                  <a:lnTo>
                    <a:pt x="1523" y="341"/>
                  </a:lnTo>
                  <a:lnTo>
                    <a:pt x="1505" y="361"/>
                  </a:lnTo>
                  <a:lnTo>
                    <a:pt x="1495" y="372"/>
                  </a:lnTo>
                  <a:lnTo>
                    <a:pt x="1486" y="382"/>
                  </a:lnTo>
                  <a:lnTo>
                    <a:pt x="1466" y="401"/>
                  </a:lnTo>
                  <a:lnTo>
                    <a:pt x="1456" y="410"/>
                  </a:lnTo>
                  <a:lnTo>
                    <a:pt x="1445" y="419"/>
                  </a:lnTo>
                  <a:lnTo>
                    <a:pt x="1424" y="437"/>
                  </a:lnTo>
                  <a:lnTo>
                    <a:pt x="1403" y="454"/>
                  </a:lnTo>
                  <a:lnTo>
                    <a:pt x="1381" y="470"/>
                  </a:lnTo>
                  <a:lnTo>
                    <a:pt x="1358" y="486"/>
                  </a:lnTo>
                  <a:lnTo>
                    <a:pt x="1335" y="501"/>
                  </a:lnTo>
                  <a:lnTo>
                    <a:pt x="1312" y="514"/>
                  </a:lnTo>
                  <a:lnTo>
                    <a:pt x="1288" y="527"/>
                  </a:lnTo>
                  <a:lnTo>
                    <a:pt x="1264" y="540"/>
                  </a:lnTo>
                  <a:lnTo>
                    <a:pt x="1239" y="552"/>
                  </a:lnTo>
                  <a:lnTo>
                    <a:pt x="1214" y="562"/>
                  </a:lnTo>
                  <a:lnTo>
                    <a:pt x="1188" y="573"/>
                  </a:lnTo>
                  <a:lnTo>
                    <a:pt x="1163" y="582"/>
                  </a:lnTo>
                  <a:lnTo>
                    <a:pt x="1137" y="591"/>
                  </a:lnTo>
                  <a:lnTo>
                    <a:pt x="1111" y="598"/>
                  </a:lnTo>
                  <a:lnTo>
                    <a:pt x="1084" y="605"/>
                  </a:lnTo>
                  <a:lnTo>
                    <a:pt x="1057" y="611"/>
                  </a:lnTo>
                  <a:lnTo>
                    <a:pt x="1031" y="615"/>
                  </a:lnTo>
                  <a:lnTo>
                    <a:pt x="1004" y="620"/>
                  </a:lnTo>
                  <a:lnTo>
                    <a:pt x="977" y="623"/>
                  </a:lnTo>
                  <a:lnTo>
                    <a:pt x="950" y="625"/>
                  </a:lnTo>
                  <a:lnTo>
                    <a:pt x="924" y="627"/>
                  </a:lnTo>
                  <a:lnTo>
                    <a:pt x="896" y="627"/>
                  </a:lnTo>
                  <a:lnTo>
                    <a:pt x="863" y="627"/>
                  </a:lnTo>
                  <a:lnTo>
                    <a:pt x="829" y="625"/>
                  </a:lnTo>
                  <a:lnTo>
                    <a:pt x="793" y="621"/>
                  </a:lnTo>
                  <a:lnTo>
                    <a:pt x="755" y="616"/>
                  </a:lnTo>
                  <a:lnTo>
                    <a:pt x="713" y="611"/>
                  </a:lnTo>
                  <a:lnTo>
                    <a:pt x="670" y="606"/>
                  </a:lnTo>
                  <a:lnTo>
                    <a:pt x="624" y="598"/>
                  </a:lnTo>
                  <a:lnTo>
                    <a:pt x="576" y="591"/>
                  </a:lnTo>
                  <a:lnTo>
                    <a:pt x="526" y="581"/>
                  </a:lnTo>
                  <a:lnTo>
                    <a:pt x="475" y="572"/>
                  </a:lnTo>
                  <a:lnTo>
                    <a:pt x="421" y="561"/>
                  </a:lnTo>
                  <a:lnTo>
                    <a:pt x="366" y="548"/>
                  </a:lnTo>
                  <a:lnTo>
                    <a:pt x="308" y="536"/>
                  </a:lnTo>
                  <a:lnTo>
                    <a:pt x="250" y="522"/>
                  </a:lnTo>
                  <a:lnTo>
                    <a:pt x="189" y="506"/>
                  </a:lnTo>
                  <a:lnTo>
                    <a:pt x="128" y="490"/>
                  </a:lnTo>
                  <a:lnTo>
                    <a:pt x="65" y="472"/>
                  </a:lnTo>
                  <a:lnTo>
                    <a:pt x="0" y="453"/>
                  </a:lnTo>
                  <a:lnTo>
                    <a:pt x="0" y="273"/>
                  </a:lnTo>
                  <a:lnTo>
                    <a:pt x="0" y="173"/>
                  </a:lnTo>
                  <a:lnTo>
                    <a:pt x="168" y="128"/>
                  </a:lnTo>
                  <a:lnTo>
                    <a:pt x="219" y="115"/>
                  </a:lnTo>
                  <a:lnTo>
                    <a:pt x="270" y="102"/>
                  </a:lnTo>
                  <a:lnTo>
                    <a:pt x="323" y="89"/>
                  </a:lnTo>
                  <a:lnTo>
                    <a:pt x="376" y="78"/>
                  </a:lnTo>
                  <a:lnTo>
                    <a:pt x="430" y="67"/>
                  </a:lnTo>
                  <a:lnTo>
                    <a:pt x="485" y="56"/>
                  </a:lnTo>
                  <a:lnTo>
                    <a:pt x="539" y="47"/>
                  </a:lnTo>
                  <a:lnTo>
                    <a:pt x="593" y="37"/>
                  </a:lnTo>
                  <a:lnTo>
                    <a:pt x="648" y="30"/>
                  </a:lnTo>
                  <a:lnTo>
                    <a:pt x="703" y="22"/>
                  </a:lnTo>
                  <a:lnTo>
                    <a:pt x="758" y="16"/>
                  </a:lnTo>
                  <a:lnTo>
                    <a:pt x="812" y="11"/>
                  </a:lnTo>
                  <a:lnTo>
                    <a:pt x="865" y="6"/>
                  </a:lnTo>
                  <a:lnTo>
                    <a:pt x="919" y="3"/>
                  </a:lnTo>
                  <a:lnTo>
                    <a:pt x="946" y="2"/>
                  </a:lnTo>
                  <a:lnTo>
                    <a:pt x="971" y="1"/>
                  </a:lnTo>
                  <a:lnTo>
                    <a:pt x="998" y="1"/>
                  </a:lnTo>
                  <a:lnTo>
                    <a:pt x="1023"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Title Placeholder 1"/>
          <p:cNvSpPr>
            <a:spLocks noGrp="1"/>
          </p:cNvSpPr>
          <p:nvPr>
            <p:ph type="title"/>
          </p:nvPr>
        </p:nvSpPr>
        <p:spPr>
          <a:xfrm>
            <a:off x="457200" y="476250"/>
            <a:ext cx="8229600" cy="1152550"/>
          </a:xfrm>
          <a:prstGeom prst="rect">
            <a:avLst/>
          </a:prstGeom>
        </p:spPr>
        <p:txBody>
          <a:bodyPr vert="horz" lIns="0" tIns="0" rIns="0" bIns="0" rtlCol="0" anchor="t" anchorCtr="0">
            <a:normAutofit/>
          </a:bodyPr>
          <a:lstStyle/>
          <a:p>
            <a:r>
              <a:rPr lang="en-US"/>
              <a:t>Click to edit Master title style</a:t>
            </a:r>
            <a:endParaRPr lang="fi-FI" dirty="0"/>
          </a:p>
        </p:txBody>
      </p:sp>
      <p:sp>
        <p:nvSpPr>
          <p:cNvPr id="3" name="Text Placeholder 2"/>
          <p:cNvSpPr>
            <a:spLocks noGrp="1"/>
          </p:cNvSpPr>
          <p:nvPr>
            <p:ph type="body" idx="1"/>
          </p:nvPr>
        </p:nvSpPr>
        <p:spPr>
          <a:xfrm>
            <a:off x="457200" y="1773239"/>
            <a:ext cx="8229600" cy="403225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5" name="Footer Placeholder 4"/>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6" name="Slide Number Placeholder 5"/>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pic>
        <p:nvPicPr>
          <p:cNvPr id="15" name="Picture 1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053332" y="6165304"/>
            <a:ext cx="2622356" cy="504000"/>
          </a:xfrm>
          <a:prstGeom prst="rect">
            <a:avLst/>
          </a:prstGeom>
        </p:spPr>
      </p:pic>
    </p:spTree>
    <p:extLst>
      <p:ext uri="{BB962C8B-B14F-4D97-AF65-F5344CB8AC3E}">
        <p14:creationId xmlns:p14="http://schemas.microsoft.com/office/powerpoint/2010/main" val="2528293920"/>
      </p:ext>
    </p:extLst>
  </p:cSld>
  <p:clrMap bg1="lt1" tx1="dk1" bg2="lt2" tx2="dk2" accent1="accent1" accent2="accent2" accent3="accent3" accent4="accent4" accent5="accent5" accent6="accent6" hlink="hlink" folHlink="folHlink"/>
  <p:sldLayoutIdLst>
    <p:sldLayoutId id="2147483662" r:id="rId1"/>
    <p:sldLayoutId id="2147483674"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66700" indent="-266700"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1pPr>
      <a:lvl2pPr marL="539750" indent="-27305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06450" indent="-2667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071563" indent="-265113" algn="l" defTabSz="914400" rtl="0" eaLnBrk="1" latinLnBrk="0" hangingPunct="1">
        <a:spcBef>
          <a:spcPts val="600"/>
        </a:spcBef>
        <a:buFont typeface="Arial" panose="020B0604020202020204" pitchFamily="34" charset="0"/>
        <a:buChar char="•"/>
        <a:defRPr sz="1800" kern="1200">
          <a:solidFill>
            <a:schemeClr val="tx1"/>
          </a:solidFill>
          <a:latin typeface="+mn-lt"/>
          <a:ea typeface="+mn-ea"/>
          <a:cs typeface="+mn-cs"/>
        </a:defRPr>
      </a:lvl4pPr>
      <a:lvl5pPr marL="1346200" indent="-274638"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5pPr>
      <a:lvl6pPr marL="1612900" indent="-2667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8" name="Group 17"/>
          <p:cNvGrpSpPr/>
          <p:nvPr/>
        </p:nvGrpSpPr>
        <p:grpSpPr>
          <a:xfrm>
            <a:off x="0" y="-3175"/>
            <a:ext cx="2711450" cy="6861176"/>
            <a:chOff x="0" y="-3175"/>
            <a:chExt cx="2711450" cy="6861176"/>
          </a:xfrm>
        </p:grpSpPr>
        <p:sp>
          <p:nvSpPr>
            <p:cNvPr id="11"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EF9F7"/>
            </a:solidFill>
            <a:ln>
              <a:noFill/>
            </a:ln>
          </p:spPr>
          <p:txBody>
            <a:bodyPr vert="horz" wrap="square" lIns="91440" tIns="45720" rIns="91440" bIns="45720" numCol="1" anchor="t" anchorCtr="0" compatLnSpc="1">
              <a:prstTxWarp prst="textNoShape">
                <a:avLst/>
              </a:prstTxWarp>
            </a:bodyPr>
            <a:lstStyle/>
            <a:p>
              <a:endParaRPr lang="fi-FI"/>
            </a:p>
          </p:txBody>
        </p:sp>
        <p:sp>
          <p:nvSpPr>
            <p:cNvPr id="12" name="Freeform 7"/>
            <p:cNvSpPr>
              <a:spLocks/>
            </p:cNvSpPr>
            <p:nvPr/>
          </p:nvSpPr>
          <p:spPr bwMode="auto">
            <a:xfrm>
              <a:off x="0" y="2297113"/>
              <a:ext cx="2711450" cy="1649413"/>
            </a:xfrm>
            <a:custGeom>
              <a:avLst/>
              <a:gdLst>
                <a:gd name="T0" fmla="*/ 1618 w 1708"/>
                <a:gd name="T1" fmla="*/ 23 h 1039"/>
                <a:gd name="T2" fmla="*/ 1589 w 1708"/>
                <a:gd name="T3" fmla="*/ 71 h 1039"/>
                <a:gd name="T4" fmla="*/ 1566 w 1708"/>
                <a:gd name="T5" fmla="*/ 105 h 1039"/>
                <a:gd name="T6" fmla="*/ 1541 w 1708"/>
                <a:gd name="T7" fmla="*/ 138 h 1039"/>
                <a:gd name="T8" fmla="*/ 1505 w 1708"/>
                <a:gd name="T9" fmla="*/ 179 h 1039"/>
                <a:gd name="T10" fmla="*/ 1486 w 1708"/>
                <a:gd name="T11" fmla="*/ 200 h 1039"/>
                <a:gd name="T12" fmla="*/ 1456 w 1708"/>
                <a:gd name="T13" fmla="*/ 228 h 1039"/>
                <a:gd name="T14" fmla="*/ 1424 w 1708"/>
                <a:gd name="T15" fmla="*/ 255 h 1039"/>
                <a:gd name="T16" fmla="*/ 1381 w 1708"/>
                <a:gd name="T17" fmla="*/ 288 h 1039"/>
                <a:gd name="T18" fmla="*/ 1335 w 1708"/>
                <a:gd name="T19" fmla="*/ 319 h 1039"/>
                <a:gd name="T20" fmla="*/ 1288 w 1708"/>
                <a:gd name="T21" fmla="*/ 345 h 1039"/>
                <a:gd name="T22" fmla="*/ 1239 w 1708"/>
                <a:gd name="T23" fmla="*/ 370 h 1039"/>
                <a:gd name="T24" fmla="*/ 1188 w 1708"/>
                <a:gd name="T25" fmla="*/ 391 h 1039"/>
                <a:gd name="T26" fmla="*/ 1137 w 1708"/>
                <a:gd name="T27" fmla="*/ 409 h 1039"/>
                <a:gd name="T28" fmla="*/ 1084 w 1708"/>
                <a:gd name="T29" fmla="*/ 423 h 1039"/>
                <a:gd name="T30" fmla="*/ 1031 w 1708"/>
                <a:gd name="T31" fmla="*/ 433 h 1039"/>
                <a:gd name="T32" fmla="*/ 977 w 1708"/>
                <a:gd name="T33" fmla="*/ 441 h 1039"/>
                <a:gd name="T34" fmla="*/ 924 w 1708"/>
                <a:gd name="T35" fmla="*/ 445 h 1039"/>
                <a:gd name="T36" fmla="*/ 863 w 1708"/>
                <a:gd name="T37" fmla="*/ 445 h 1039"/>
                <a:gd name="T38" fmla="*/ 793 w 1708"/>
                <a:gd name="T39" fmla="*/ 439 h 1039"/>
                <a:gd name="T40" fmla="*/ 713 w 1708"/>
                <a:gd name="T41" fmla="*/ 429 h 1039"/>
                <a:gd name="T42" fmla="*/ 624 w 1708"/>
                <a:gd name="T43" fmla="*/ 416 h 1039"/>
                <a:gd name="T44" fmla="*/ 526 w 1708"/>
                <a:gd name="T45" fmla="*/ 399 h 1039"/>
                <a:gd name="T46" fmla="*/ 421 w 1708"/>
                <a:gd name="T47" fmla="*/ 379 h 1039"/>
                <a:gd name="T48" fmla="*/ 308 w 1708"/>
                <a:gd name="T49" fmla="*/ 354 h 1039"/>
                <a:gd name="T50" fmla="*/ 189 w 1708"/>
                <a:gd name="T51" fmla="*/ 324 h 1039"/>
                <a:gd name="T52" fmla="*/ 65 w 1708"/>
                <a:gd name="T53" fmla="*/ 290 h 1039"/>
                <a:gd name="T54" fmla="*/ 0 w 1708"/>
                <a:gd name="T55" fmla="*/ 1039 h 1039"/>
                <a:gd name="T56" fmla="*/ 231 w 1708"/>
                <a:gd name="T57" fmla="*/ 993 h 1039"/>
                <a:gd name="T58" fmla="*/ 434 w 1708"/>
                <a:gd name="T59" fmla="*/ 947 h 1039"/>
                <a:gd name="T60" fmla="*/ 597 w 1708"/>
                <a:gd name="T61" fmla="*/ 909 h 1039"/>
                <a:gd name="T62" fmla="*/ 660 w 1708"/>
                <a:gd name="T63" fmla="*/ 893 h 1039"/>
                <a:gd name="T64" fmla="*/ 739 w 1708"/>
                <a:gd name="T65" fmla="*/ 870 h 1039"/>
                <a:gd name="T66" fmla="*/ 799 w 1708"/>
                <a:gd name="T67" fmla="*/ 852 h 1039"/>
                <a:gd name="T68" fmla="*/ 860 w 1708"/>
                <a:gd name="T69" fmla="*/ 833 h 1039"/>
                <a:gd name="T70" fmla="*/ 947 w 1708"/>
                <a:gd name="T71" fmla="*/ 801 h 1039"/>
                <a:gd name="T72" fmla="*/ 1059 w 1708"/>
                <a:gd name="T73" fmla="*/ 758 h 1039"/>
                <a:gd name="T74" fmla="*/ 1138 w 1708"/>
                <a:gd name="T75" fmla="*/ 722 h 1039"/>
                <a:gd name="T76" fmla="*/ 1214 w 1708"/>
                <a:gd name="T77" fmla="*/ 685 h 1039"/>
                <a:gd name="T78" fmla="*/ 1262 w 1708"/>
                <a:gd name="T79" fmla="*/ 660 h 1039"/>
                <a:gd name="T80" fmla="*/ 1307 w 1708"/>
                <a:gd name="T81" fmla="*/ 633 h 1039"/>
                <a:gd name="T82" fmla="*/ 1351 w 1708"/>
                <a:gd name="T83" fmla="*/ 608 h 1039"/>
                <a:gd name="T84" fmla="*/ 1393 w 1708"/>
                <a:gd name="T85" fmla="*/ 580 h 1039"/>
                <a:gd name="T86" fmla="*/ 1433 w 1708"/>
                <a:gd name="T87" fmla="*/ 554 h 1039"/>
                <a:gd name="T88" fmla="*/ 1505 w 1708"/>
                <a:gd name="T89" fmla="*/ 497 h 1039"/>
                <a:gd name="T90" fmla="*/ 1538 w 1708"/>
                <a:gd name="T91" fmla="*/ 470 h 1039"/>
                <a:gd name="T92" fmla="*/ 1568 w 1708"/>
                <a:gd name="T93" fmla="*/ 441 h 1039"/>
                <a:gd name="T94" fmla="*/ 1595 w 1708"/>
                <a:gd name="T95" fmla="*/ 412 h 1039"/>
                <a:gd name="T96" fmla="*/ 1620 w 1708"/>
                <a:gd name="T97" fmla="*/ 383 h 1039"/>
                <a:gd name="T98" fmla="*/ 1641 w 1708"/>
                <a:gd name="T99" fmla="*/ 355 h 1039"/>
                <a:gd name="T100" fmla="*/ 1660 w 1708"/>
                <a:gd name="T101" fmla="*/ 326 h 1039"/>
                <a:gd name="T102" fmla="*/ 1676 w 1708"/>
                <a:gd name="T103" fmla="*/ 297 h 1039"/>
                <a:gd name="T104" fmla="*/ 1689 w 1708"/>
                <a:gd name="T105" fmla="*/ 269 h 1039"/>
                <a:gd name="T106" fmla="*/ 1698 w 1708"/>
                <a:gd name="T107" fmla="*/ 240 h 1039"/>
                <a:gd name="T108" fmla="*/ 1705 w 1708"/>
                <a:gd name="T109" fmla="*/ 212 h 1039"/>
                <a:gd name="T110" fmla="*/ 1708 w 1708"/>
                <a:gd name="T111" fmla="*/ 184 h 1039"/>
                <a:gd name="T112" fmla="*/ 1707 w 1708"/>
                <a:gd name="T113" fmla="*/ 156 h 1039"/>
                <a:gd name="T114" fmla="*/ 1703 w 1708"/>
                <a:gd name="T115" fmla="*/ 129 h 1039"/>
                <a:gd name="T116" fmla="*/ 1695 w 1708"/>
                <a:gd name="T117" fmla="*/ 102 h 1039"/>
                <a:gd name="T118" fmla="*/ 1685 w 1708"/>
                <a:gd name="T119" fmla="*/ 75 h 1039"/>
                <a:gd name="T120" fmla="*/ 1670 w 1708"/>
                <a:gd name="T121" fmla="*/ 50 h 1039"/>
                <a:gd name="T122" fmla="*/ 1651 w 1708"/>
                <a:gd name="T123" fmla="*/ 24 h 1039"/>
                <a:gd name="T124" fmla="*/ 1629 w 1708"/>
                <a:gd name="T125"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1039">
                  <a:moveTo>
                    <a:pt x="1629" y="0"/>
                  </a:moveTo>
                  <a:lnTo>
                    <a:pt x="1618" y="23"/>
                  </a:lnTo>
                  <a:lnTo>
                    <a:pt x="1604" y="48"/>
                  </a:lnTo>
                  <a:lnTo>
                    <a:pt x="1589" y="71"/>
                  </a:lnTo>
                  <a:lnTo>
                    <a:pt x="1574" y="94"/>
                  </a:lnTo>
                  <a:lnTo>
                    <a:pt x="1566" y="105"/>
                  </a:lnTo>
                  <a:lnTo>
                    <a:pt x="1557" y="117"/>
                  </a:lnTo>
                  <a:lnTo>
                    <a:pt x="1541" y="138"/>
                  </a:lnTo>
                  <a:lnTo>
                    <a:pt x="1523" y="159"/>
                  </a:lnTo>
                  <a:lnTo>
                    <a:pt x="1505" y="179"/>
                  </a:lnTo>
                  <a:lnTo>
                    <a:pt x="1495" y="190"/>
                  </a:lnTo>
                  <a:lnTo>
                    <a:pt x="1486" y="200"/>
                  </a:lnTo>
                  <a:lnTo>
                    <a:pt x="1466" y="219"/>
                  </a:lnTo>
                  <a:lnTo>
                    <a:pt x="1456" y="228"/>
                  </a:lnTo>
                  <a:lnTo>
                    <a:pt x="1445" y="237"/>
                  </a:lnTo>
                  <a:lnTo>
                    <a:pt x="1424" y="255"/>
                  </a:lnTo>
                  <a:lnTo>
                    <a:pt x="1403" y="272"/>
                  </a:lnTo>
                  <a:lnTo>
                    <a:pt x="1381" y="288"/>
                  </a:lnTo>
                  <a:lnTo>
                    <a:pt x="1358" y="304"/>
                  </a:lnTo>
                  <a:lnTo>
                    <a:pt x="1335" y="319"/>
                  </a:lnTo>
                  <a:lnTo>
                    <a:pt x="1312" y="332"/>
                  </a:lnTo>
                  <a:lnTo>
                    <a:pt x="1288" y="345"/>
                  </a:lnTo>
                  <a:lnTo>
                    <a:pt x="1264" y="358"/>
                  </a:lnTo>
                  <a:lnTo>
                    <a:pt x="1239" y="370"/>
                  </a:lnTo>
                  <a:lnTo>
                    <a:pt x="1214" y="380"/>
                  </a:lnTo>
                  <a:lnTo>
                    <a:pt x="1188" y="391"/>
                  </a:lnTo>
                  <a:lnTo>
                    <a:pt x="1163" y="400"/>
                  </a:lnTo>
                  <a:lnTo>
                    <a:pt x="1137" y="409"/>
                  </a:lnTo>
                  <a:lnTo>
                    <a:pt x="1111" y="416"/>
                  </a:lnTo>
                  <a:lnTo>
                    <a:pt x="1084" y="423"/>
                  </a:lnTo>
                  <a:lnTo>
                    <a:pt x="1057" y="429"/>
                  </a:lnTo>
                  <a:lnTo>
                    <a:pt x="1031" y="433"/>
                  </a:lnTo>
                  <a:lnTo>
                    <a:pt x="1004" y="438"/>
                  </a:lnTo>
                  <a:lnTo>
                    <a:pt x="977" y="441"/>
                  </a:lnTo>
                  <a:lnTo>
                    <a:pt x="950" y="443"/>
                  </a:lnTo>
                  <a:lnTo>
                    <a:pt x="924" y="445"/>
                  </a:lnTo>
                  <a:lnTo>
                    <a:pt x="896" y="445"/>
                  </a:lnTo>
                  <a:lnTo>
                    <a:pt x="863" y="445"/>
                  </a:lnTo>
                  <a:lnTo>
                    <a:pt x="829" y="443"/>
                  </a:lnTo>
                  <a:lnTo>
                    <a:pt x="793" y="439"/>
                  </a:lnTo>
                  <a:lnTo>
                    <a:pt x="755" y="434"/>
                  </a:lnTo>
                  <a:lnTo>
                    <a:pt x="713" y="429"/>
                  </a:lnTo>
                  <a:lnTo>
                    <a:pt x="670" y="424"/>
                  </a:lnTo>
                  <a:lnTo>
                    <a:pt x="624" y="416"/>
                  </a:lnTo>
                  <a:lnTo>
                    <a:pt x="576" y="409"/>
                  </a:lnTo>
                  <a:lnTo>
                    <a:pt x="526" y="399"/>
                  </a:lnTo>
                  <a:lnTo>
                    <a:pt x="475" y="390"/>
                  </a:lnTo>
                  <a:lnTo>
                    <a:pt x="421" y="379"/>
                  </a:lnTo>
                  <a:lnTo>
                    <a:pt x="366" y="366"/>
                  </a:lnTo>
                  <a:lnTo>
                    <a:pt x="308" y="354"/>
                  </a:lnTo>
                  <a:lnTo>
                    <a:pt x="250" y="340"/>
                  </a:lnTo>
                  <a:lnTo>
                    <a:pt x="189" y="324"/>
                  </a:lnTo>
                  <a:lnTo>
                    <a:pt x="128" y="308"/>
                  </a:lnTo>
                  <a:lnTo>
                    <a:pt x="65" y="290"/>
                  </a:lnTo>
                  <a:lnTo>
                    <a:pt x="0" y="271"/>
                  </a:lnTo>
                  <a:lnTo>
                    <a:pt x="0" y="1039"/>
                  </a:lnTo>
                  <a:lnTo>
                    <a:pt x="118" y="1016"/>
                  </a:lnTo>
                  <a:lnTo>
                    <a:pt x="231" y="993"/>
                  </a:lnTo>
                  <a:lnTo>
                    <a:pt x="337" y="969"/>
                  </a:lnTo>
                  <a:lnTo>
                    <a:pt x="434" y="947"/>
                  </a:lnTo>
                  <a:lnTo>
                    <a:pt x="522" y="927"/>
                  </a:lnTo>
                  <a:lnTo>
                    <a:pt x="597" y="909"/>
                  </a:lnTo>
                  <a:lnTo>
                    <a:pt x="630" y="900"/>
                  </a:lnTo>
                  <a:lnTo>
                    <a:pt x="660" y="893"/>
                  </a:lnTo>
                  <a:lnTo>
                    <a:pt x="708" y="880"/>
                  </a:lnTo>
                  <a:lnTo>
                    <a:pt x="739" y="870"/>
                  </a:lnTo>
                  <a:lnTo>
                    <a:pt x="769" y="862"/>
                  </a:lnTo>
                  <a:lnTo>
                    <a:pt x="799" y="852"/>
                  </a:lnTo>
                  <a:lnTo>
                    <a:pt x="830" y="843"/>
                  </a:lnTo>
                  <a:lnTo>
                    <a:pt x="860" y="833"/>
                  </a:lnTo>
                  <a:lnTo>
                    <a:pt x="890" y="822"/>
                  </a:lnTo>
                  <a:lnTo>
                    <a:pt x="947" y="801"/>
                  </a:lnTo>
                  <a:lnTo>
                    <a:pt x="1003" y="780"/>
                  </a:lnTo>
                  <a:lnTo>
                    <a:pt x="1059" y="758"/>
                  </a:lnTo>
                  <a:lnTo>
                    <a:pt x="1112" y="734"/>
                  </a:lnTo>
                  <a:lnTo>
                    <a:pt x="1138" y="722"/>
                  </a:lnTo>
                  <a:lnTo>
                    <a:pt x="1164" y="710"/>
                  </a:lnTo>
                  <a:lnTo>
                    <a:pt x="1214" y="685"/>
                  </a:lnTo>
                  <a:lnTo>
                    <a:pt x="1237" y="673"/>
                  </a:lnTo>
                  <a:lnTo>
                    <a:pt x="1262" y="660"/>
                  </a:lnTo>
                  <a:lnTo>
                    <a:pt x="1285" y="647"/>
                  </a:lnTo>
                  <a:lnTo>
                    <a:pt x="1307" y="633"/>
                  </a:lnTo>
                  <a:lnTo>
                    <a:pt x="1330" y="621"/>
                  </a:lnTo>
                  <a:lnTo>
                    <a:pt x="1351" y="608"/>
                  </a:lnTo>
                  <a:lnTo>
                    <a:pt x="1372" y="594"/>
                  </a:lnTo>
                  <a:lnTo>
                    <a:pt x="1393" y="580"/>
                  </a:lnTo>
                  <a:lnTo>
                    <a:pt x="1414" y="566"/>
                  </a:lnTo>
                  <a:lnTo>
                    <a:pt x="1433" y="554"/>
                  </a:lnTo>
                  <a:lnTo>
                    <a:pt x="1470" y="525"/>
                  </a:lnTo>
                  <a:lnTo>
                    <a:pt x="1505" y="497"/>
                  </a:lnTo>
                  <a:lnTo>
                    <a:pt x="1522" y="483"/>
                  </a:lnTo>
                  <a:lnTo>
                    <a:pt x="1538" y="470"/>
                  </a:lnTo>
                  <a:lnTo>
                    <a:pt x="1553" y="455"/>
                  </a:lnTo>
                  <a:lnTo>
                    <a:pt x="1568" y="441"/>
                  </a:lnTo>
                  <a:lnTo>
                    <a:pt x="1581" y="426"/>
                  </a:lnTo>
                  <a:lnTo>
                    <a:pt x="1595" y="412"/>
                  </a:lnTo>
                  <a:lnTo>
                    <a:pt x="1607" y="397"/>
                  </a:lnTo>
                  <a:lnTo>
                    <a:pt x="1620" y="383"/>
                  </a:lnTo>
                  <a:lnTo>
                    <a:pt x="1630" y="369"/>
                  </a:lnTo>
                  <a:lnTo>
                    <a:pt x="1641" y="355"/>
                  </a:lnTo>
                  <a:lnTo>
                    <a:pt x="1651" y="340"/>
                  </a:lnTo>
                  <a:lnTo>
                    <a:pt x="1660" y="326"/>
                  </a:lnTo>
                  <a:lnTo>
                    <a:pt x="1669" y="311"/>
                  </a:lnTo>
                  <a:lnTo>
                    <a:pt x="1676" y="297"/>
                  </a:lnTo>
                  <a:lnTo>
                    <a:pt x="1682" y="282"/>
                  </a:lnTo>
                  <a:lnTo>
                    <a:pt x="1689" y="269"/>
                  </a:lnTo>
                  <a:lnTo>
                    <a:pt x="1694" y="254"/>
                  </a:lnTo>
                  <a:lnTo>
                    <a:pt x="1698" y="240"/>
                  </a:lnTo>
                  <a:lnTo>
                    <a:pt x="1702" y="226"/>
                  </a:lnTo>
                  <a:lnTo>
                    <a:pt x="1705" y="212"/>
                  </a:lnTo>
                  <a:lnTo>
                    <a:pt x="1706" y="197"/>
                  </a:lnTo>
                  <a:lnTo>
                    <a:pt x="1708" y="184"/>
                  </a:lnTo>
                  <a:lnTo>
                    <a:pt x="1708" y="170"/>
                  </a:lnTo>
                  <a:lnTo>
                    <a:pt x="1707" y="156"/>
                  </a:lnTo>
                  <a:lnTo>
                    <a:pt x="1706" y="142"/>
                  </a:lnTo>
                  <a:lnTo>
                    <a:pt x="1703" y="129"/>
                  </a:lnTo>
                  <a:lnTo>
                    <a:pt x="1699" y="116"/>
                  </a:lnTo>
                  <a:lnTo>
                    <a:pt x="1695" y="102"/>
                  </a:lnTo>
                  <a:lnTo>
                    <a:pt x="1691" y="89"/>
                  </a:lnTo>
                  <a:lnTo>
                    <a:pt x="1685" y="75"/>
                  </a:lnTo>
                  <a:lnTo>
                    <a:pt x="1677" y="62"/>
                  </a:lnTo>
                  <a:lnTo>
                    <a:pt x="1670" y="50"/>
                  </a:lnTo>
                  <a:lnTo>
                    <a:pt x="1660" y="37"/>
                  </a:lnTo>
                  <a:lnTo>
                    <a:pt x="1651" y="24"/>
                  </a:lnTo>
                  <a:lnTo>
                    <a:pt x="1640" y="11"/>
                  </a:lnTo>
                  <a:lnTo>
                    <a:pt x="1629" y="0"/>
                  </a:lnTo>
                  <a:close/>
                </a:path>
              </a:pathLst>
            </a:custGeom>
            <a:solidFill>
              <a:srgbClr val="F3F9E3"/>
            </a:solidFill>
            <a:ln>
              <a:noFill/>
            </a:ln>
          </p:spPr>
          <p:txBody>
            <a:bodyPr vert="horz" wrap="square" lIns="91440" tIns="45720" rIns="91440" bIns="45720" numCol="1" anchor="t" anchorCtr="0" compatLnSpc="1">
              <a:prstTxWarp prst="textNoShape">
                <a:avLst/>
              </a:prstTxWarp>
            </a:bodyPr>
            <a:lstStyle/>
            <a:p>
              <a:endParaRPr lang="fi-FI"/>
            </a:p>
          </p:txBody>
        </p:sp>
        <p:sp>
          <p:nvSpPr>
            <p:cNvPr id="13" name="Freeform 8"/>
            <p:cNvSpPr>
              <a:spLocks/>
            </p:cNvSpPr>
            <p:nvPr/>
          </p:nvSpPr>
          <p:spPr bwMode="auto">
            <a:xfrm>
              <a:off x="0" y="-3175"/>
              <a:ext cx="2709863" cy="2300288"/>
            </a:xfrm>
            <a:custGeom>
              <a:avLst/>
              <a:gdLst>
                <a:gd name="T0" fmla="*/ 0 w 1707"/>
                <a:gd name="T1" fmla="*/ 720 h 1449"/>
                <a:gd name="T2" fmla="*/ 219 w 1707"/>
                <a:gd name="T3" fmla="*/ 1382 h 1449"/>
                <a:gd name="T4" fmla="*/ 376 w 1707"/>
                <a:gd name="T5" fmla="*/ 1345 h 1449"/>
                <a:gd name="T6" fmla="*/ 539 w 1707"/>
                <a:gd name="T7" fmla="*/ 1314 h 1449"/>
                <a:gd name="T8" fmla="*/ 703 w 1707"/>
                <a:gd name="T9" fmla="*/ 1289 h 1449"/>
                <a:gd name="T10" fmla="*/ 865 w 1707"/>
                <a:gd name="T11" fmla="*/ 1273 h 1449"/>
                <a:gd name="T12" fmla="*/ 971 w 1707"/>
                <a:gd name="T13" fmla="*/ 1268 h 1449"/>
                <a:gd name="T14" fmla="*/ 1064 w 1707"/>
                <a:gd name="T15" fmla="*/ 1268 h 1449"/>
                <a:gd name="T16" fmla="*/ 1180 w 1707"/>
                <a:gd name="T17" fmla="*/ 1274 h 1449"/>
                <a:gd name="T18" fmla="*/ 1289 w 1707"/>
                <a:gd name="T19" fmla="*/ 1289 h 1449"/>
                <a:gd name="T20" fmla="*/ 1371 w 1707"/>
                <a:gd name="T21" fmla="*/ 1307 h 1449"/>
                <a:gd name="T22" fmla="*/ 1437 w 1707"/>
                <a:gd name="T23" fmla="*/ 1328 h 1449"/>
                <a:gd name="T24" fmla="*/ 1498 w 1707"/>
                <a:gd name="T25" fmla="*/ 1354 h 1449"/>
                <a:gd name="T26" fmla="*/ 1552 w 1707"/>
                <a:gd name="T27" fmla="*/ 1385 h 1449"/>
                <a:gd name="T28" fmla="*/ 1601 w 1707"/>
                <a:gd name="T29" fmla="*/ 1421 h 1449"/>
                <a:gd name="T30" fmla="*/ 1629 w 1707"/>
                <a:gd name="T31" fmla="*/ 1449 h 1449"/>
                <a:gd name="T32" fmla="*/ 1661 w 1707"/>
                <a:gd name="T33" fmla="*/ 1374 h 1449"/>
                <a:gd name="T34" fmla="*/ 1677 w 1707"/>
                <a:gd name="T35" fmla="*/ 1329 h 1449"/>
                <a:gd name="T36" fmla="*/ 1689 w 1707"/>
                <a:gd name="T37" fmla="*/ 1280 h 1449"/>
                <a:gd name="T38" fmla="*/ 1700 w 1707"/>
                <a:gd name="T39" fmla="*/ 1214 h 1449"/>
                <a:gd name="T40" fmla="*/ 1707 w 1707"/>
                <a:gd name="T41" fmla="*/ 1145 h 1449"/>
                <a:gd name="T42" fmla="*/ 1707 w 1707"/>
                <a:gd name="T43" fmla="*/ 1091 h 1449"/>
                <a:gd name="T44" fmla="*/ 1703 w 1707"/>
                <a:gd name="T45" fmla="*/ 1036 h 1449"/>
                <a:gd name="T46" fmla="*/ 1695 w 1707"/>
                <a:gd name="T47" fmla="*/ 980 h 1449"/>
                <a:gd name="T48" fmla="*/ 1673 w 1707"/>
                <a:gd name="T49" fmla="*/ 876 h 1449"/>
                <a:gd name="T50" fmla="*/ 1647 w 1707"/>
                <a:gd name="T51" fmla="*/ 795 h 1449"/>
                <a:gd name="T52" fmla="*/ 1619 w 1707"/>
                <a:gd name="T53" fmla="*/ 721 h 1449"/>
                <a:gd name="T54" fmla="*/ 1587 w 1707"/>
                <a:gd name="T55" fmla="*/ 653 h 1449"/>
                <a:gd name="T56" fmla="*/ 1552 w 1707"/>
                <a:gd name="T57" fmla="*/ 589 h 1449"/>
                <a:gd name="T58" fmla="*/ 1513 w 1707"/>
                <a:gd name="T59" fmla="*/ 531 h 1449"/>
                <a:gd name="T60" fmla="*/ 1473 w 1707"/>
                <a:gd name="T61" fmla="*/ 478 h 1449"/>
                <a:gd name="T62" fmla="*/ 1416 w 1707"/>
                <a:gd name="T63" fmla="*/ 414 h 1449"/>
                <a:gd name="T64" fmla="*/ 1370 w 1707"/>
                <a:gd name="T65" fmla="*/ 372 h 1449"/>
                <a:gd name="T66" fmla="*/ 1307 w 1707"/>
                <a:gd name="T67" fmla="*/ 321 h 1449"/>
                <a:gd name="T68" fmla="*/ 1258 w 1707"/>
                <a:gd name="T69" fmla="*/ 287 h 1449"/>
                <a:gd name="T70" fmla="*/ 1209 w 1707"/>
                <a:gd name="T71" fmla="*/ 257 h 1449"/>
                <a:gd name="T72" fmla="*/ 1126 w 1707"/>
                <a:gd name="T73" fmla="*/ 214 h 1449"/>
                <a:gd name="T74" fmla="*/ 1043 w 1707"/>
                <a:gd name="T75" fmla="*/ 178 h 1449"/>
                <a:gd name="T76" fmla="*/ 944 w 1707"/>
                <a:gd name="T77" fmla="*/ 143 h 1449"/>
                <a:gd name="T78" fmla="*/ 849 w 1707"/>
                <a:gd name="T79" fmla="*/ 116 h 1449"/>
                <a:gd name="T80" fmla="*/ 705 w 1707"/>
                <a:gd name="T81" fmla="*/ 81 h 1449"/>
                <a:gd name="T82" fmla="*/ 544 w 1707"/>
                <a:gd name="T83" fmla="*/ 48 h 1449"/>
                <a:gd name="T84" fmla="*/ 433 w 1707"/>
                <a:gd name="T85" fmla="*/ 30 h 1449"/>
                <a:gd name="T86" fmla="*/ 308 w 1707"/>
                <a:gd name="T87" fmla="*/ 13 h 1449"/>
                <a:gd name="T88" fmla="*/ 170 w 1707"/>
                <a:gd name="T89"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7" h="1449">
                  <a:moveTo>
                    <a:pt x="170" y="0"/>
                  </a:moveTo>
                  <a:lnTo>
                    <a:pt x="0" y="0"/>
                  </a:lnTo>
                  <a:lnTo>
                    <a:pt x="0" y="720"/>
                  </a:lnTo>
                  <a:lnTo>
                    <a:pt x="0" y="1440"/>
                  </a:lnTo>
                  <a:lnTo>
                    <a:pt x="168" y="1395"/>
                  </a:lnTo>
                  <a:lnTo>
                    <a:pt x="219" y="1382"/>
                  </a:lnTo>
                  <a:lnTo>
                    <a:pt x="270" y="1369"/>
                  </a:lnTo>
                  <a:lnTo>
                    <a:pt x="323" y="1356"/>
                  </a:lnTo>
                  <a:lnTo>
                    <a:pt x="376" y="1345"/>
                  </a:lnTo>
                  <a:lnTo>
                    <a:pt x="430" y="1334"/>
                  </a:lnTo>
                  <a:lnTo>
                    <a:pt x="485" y="1323"/>
                  </a:lnTo>
                  <a:lnTo>
                    <a:pt x="539" y="1314"/>
                  </a:lnTo>
                  <a:lnTo>
                    <a:pt x="593" y="1304"/>
                  </a:lnTo>
                  <a:lnTo>
                    <a:pt x="648" y="1297"/>
                  </a:lnTo>
                  <a:lnTo>
                    <a:pt x="703" y="1289"/>
                  </a:lnTo>
                  <a:lnTo>
                    <a:pt x="758" y="1283"/>
                  </a:lnTo>
                  <a:lnTo>
                    <a:pt x="812" y="1278"/>
                  </a:lnTo>
                  <a:lnTo>
                    <a:pt x="865" y="1273"/>
                  </a:lnTo>
                  <a:lnTo>
                    <a:pt x="919" y="1270"/>
                  </a:lnTo>
                  <a:lnTo>
                    <a:pt x="946" y="1269"/>
                  </a:lnTo>
                  <a:lnTo>
                    <a:pt x="971" y="1268"/>
                  </a:lnTo>
                  <a:lnTo>
                    <a:pt x="998" y="1268"/>
                  </a:lnTo>
                  <a:lnTo>
                    <a:pt x="1023" y="1267"/>
                  </a:lnTo>
                  <a:lnTo>
                    <a:pt x="1064" y="1268"/>
                  </a:lnTo>
                  <a:lnTo>
                    <a:pt x="1103" y="1269"/>
                  </a:lnTo>
                  <a:lnTo>
                    <a:pt x="1141" y="1271"/>
                  </a:lnTo>
                  <a:lnTo>
                    <a:pt x="1180" y="1274"/>
                  </a:lnTo>
                  <a:lnTo>
                    <a:pt x="1217" y="1278"/>
                  </a:lnTo>
                  <a:lnTo>
                    <a:pt x="1254" y="1283"/>
                  </a:lnTo>
                  <a:lnTo>
                    <a:pt x="1289" y="1289"/>
                  </a:lnTo>
                  <a:lnTo>
                    <a:pt x="1324" y="1296"/>
                  </a:lnTo>
                  <a:lnTo>
                    <a:pt x="1348" y="1301"/>
                  </a:lnTo>
                  <a:lnTo>
                    <a:pt x="1371" y="1307"/>
                  </a:lnTo>
                  <a:lnTo>
                    <a:pt x="1393" y="1314"/>
                  </a:lnTo>
                  <a:lnTo>
                    <a:pt x="1416" y="1320"/>
                  </a:lnTo>
                  <a:lnTo>
                    <a:pt x="1437" y="1328"/>
                  </a:lnTo>
                  <a:lnTo>
                    <a:pt x="1457" y="1336"/>
                  </a:lnTo>
                  <a:lnTo>
                    <a:pt x="1477" y="1345"/>
                  </a:lnTo>
                  <a:lnTo>
                    <a:pt x="1498" y="1354"/>
                  </a:lnTo>
                  <a:lnTo>
                    <a:pt x="1517" y="1364"/>
                  </a:lnTo>
                  <a:lnTo>
                    <a:pt x="1535" y="1374"/>
                  </a:lnTo>
                  <a:lnTo>
                    <a:pt x="1552" y="1385"/>
                  </a:lnTo>
                  <a:lnTo>
                    <a:pt x="1569" y="1397"/>
                  </a:lnTo>
                  <a:lnTo>
                    <a:pt x="1586" y="1408"/>
                  </a:lnTo>
                  <a:lnTo>
                    <a:pt x="1601" y="1421"/>
                  </a:lnTo>
                  <a:lnTo>
                    <a:pt x="1608" y="1427"/>
                  </a:lnTo>
                  <a:lnTo>
                    <a:pt x="1615" y="1435"/>
                  </a:lnTo>
                  <a:lnTo>
                    <a:pt x="1629" y="1449"/>
                  </a:lnTo>
                  <a:lnTo>
                    <a:pt x="1643" y="1420"/>
                  </a:lnTo>
                  <a:lnTo>
                    <a:pt x="1656" y="1390"/>
                  </a:lnTo>
                  <a:lnTo>
                    <a:pt x="1661" y="1374"/>
                  </a:lnTo>
                  <a:lnTo>
                    <a:pt x="1666" y="1359"/>
                  </a:lnTo>
                  <a:lnTo>
                    <a:pt x="1672" y="1343"/>
                  </a:lnTo>
                  <a:lnTo>
                    <a:pt x="1677" y="1329"/>
                  </a:lnTo>
                  <a:lnTo>
                    <a:pt x="1681" y="1313"/>
                  </a:lnTo>
                  <a:lnTo>
                    <a:pt x="1686" y="1297"/>
                  </a:lnTo>
                  <a:lnTo>
                    <a:pt x="1689" y="1280"/>
                  </a:lnTo>
                  <a:lnTo>
                    <a:pt x="1693" y="1264"/>
                  </a:lnTo>
                  <a:lnTo>
                    <a:pt x="1698" y="1231"/>
                  </a:lnTo>
                  <a:lnTo>
                    <a:pt x="1700" y="1214"/>
                  </a:lnTo>
                  <a:lnTo>
                    <a:pt x="1703" y="1197"/>
                  </a:lnTo>
                  <a:lnTo>
                    <a:pt x="1706" y="1162"/>
                  </a:lnTo>
                  <a:lnTo>
                    <a:pt x="1707" y="1145"/>
                  </a:lnTo>
                  <a:lnTo>
                    <a:pt x="1707" y="1127"/>
                  </a:lnTo>
                  <a:lnTo>
                    <a:pt x="1707" y="1109"/>
                  </a:lnTo>
                  <a:lnTo>
                    <a:pt x="1707" y="1091"/>
                  </a:lnTo>
                  <a:lnTo>
                    <a:pt x="1706" y="1072"/>
                  </a:lnTo>
                  <a:lnTo>
                    <a:pt x="1705" y="1054"/>
                  </a:lnTo>
                  <a:lnTo>
                    <a:pt x="1703" y="1036"/>
                  </a:lnTo>
                  <a:lnTo>
                    <a:pt x="1700" y="1017"/>
                  </a:lnTo>
                  <a:lnTo>
                    <a:pt x="1698" y="999"/>
                  </a:lnTo>
                  <a:lnTo>
                    <a:pt x="1695" y="980"/>
                  </a:lnTo>
                  <a:lnTo>
                    <a:pt x="1689" y="942"/>
                  </a:lnTo>
                  <a:lnTo>
                    <a:pt x="1679" y="903"/>
                  </a:lnTo>
                  <a:lnTo>
                    <a:pt x="1673" y="876"/>
                  </a:lnTo>
                  <a:lnTo>
                    <a:pt x="1664" y="848"/>
                  </a:lnTo>
                  <a:lnTo>
                    <a:pt x="1656" y="822"/>
                  </a:lnTo>
                  <a:lnTo>
                    <a:pt x="1647" y="795"/>
                  </a:lnTo>
                  <a:lnTo>
                    <a:pt x="1639" y="769"/>
                  </a:lnTo>
                  <a:lnTo>
                    <a:pt x="1629" y="745"/>
                  </a:lnTo>
                  <a:lnTo>
                    <a:pt x="1619" y="721"/>
                  </a:lnTo>
                  <a:lnTo>
                    <a:pt x="1609" y="697"/>
                  </a:lnTo>
                  <a:lnTo>
                    <a:pt x="1598" y="675"/>
                  </a:lnTo>
                  <a:lnTo>
                    <a:pt x="1587" y="653"/>
                  </a:lnTo>
                  <a:lnTo>
                    <a:pt x="1575" y="630"/>
                  </a:lnTo>
                  <a:lnTo>
                    <a:pt x="1563" y="610"/>
                  </a:lnTo>
                  <a:lnTo>
                    <a:pt x="1552" y="589"/>
                  </a:lnTo>
                  <a:lnTo>
                    <a:pt x="1539" y="570"/>
                  </a:lnTo>
                  <a:lnTo>
                    <a:pt x="1527" y="549"/>
                  </a:lnTo>
                  <a:lnTo>
                    <a:pt x="1513" y="531"/>
                  </a:lnTo>
                  <a:lnTo>
                    <a:pt x="1501" y="513"/>
                  </a:lnTo>
                  <a:lnTo>
                    <a:pt x="1487" y="495"/>
                  </a:lnTo>
                  <a:lnTo>
                    <a:pt x="1473" y="478"/>
                  </a:lnTo>
                  <a:lnTo>
                    <a:pt x="1459" y="461"/>
                  </a:lnTo>
                  <a:lnTo>
                    <a:pt x="1431" y="429"/>
                  </a:lnTo>
                  <a:lnTo>
                    <a:pt x="1416" y="414"/>
                  </a:lnTo>
                  <a:lnTo>
                    <a:pt x="1401" y="400"/>
                  </a:lnTo>
                  <a:lnTo>
                    <a:pt x="1386" y="386"/>
                  </a:lnTo>
                  <a:lnTo>
                    <a:pt x="1370" y="372"/>
                  </a:lnTo>
                  <a:lnTo>
                    <a:pt x="1339" y="345"/>
                  </a:lnTo>
                  <a:lnTo>
                    <a:pt x="1323" y="333"/>
                  </a:lnTo>
                  <a:lnTo>
                    <a:pt x="1307" y="321"/>
                  </a:lnTo>
                  <a:lnTo>
                    <a:pt x="1291" y="309"/>
                  </a:lnTo>
                  <a:lnTo>
                    <a:pt x="1275" y="299"/>
                  </a:lnTo>
                  <a:lnTo>
                    <a:pt x="1258" y="287"/>
                  </a:lnTo>
                  <a:lnTo>
                    <a:pt x="1242" y="277"/>
                  </a:lnTo>
                  <a:lnTo>
                    <a:pt x="1226" y="267"/>
                  </a:lnTo>
                  <a:lnTo>
                    <a:pt x="1209" y="257"/>
                  </a:lnTo>
                  <a:lnTo>
                    <a:pt x="1177" y="239"/>
                  </a:lnTo>
                  <a:lnTo>
                    <a:pt x="1143" y="222"/>
                  </a:lnTo>
                  <a:lnTo>
                    <a:pt x="1126" y="214"/>
                  </a:lnTo>
                  <a:lnTo>
                    <a:pt x="1110" y="206"/>
                  </a:lnTo>
                  <a:lnTo>
                    <a:pt x="1076" y="191"/>
                  </a:lnTo>
                  <a:lnTo>
                    <a:pt x="1043" y="178"/>
                  </a:lnTo>
                  <a:lnTo>
                    <a:pt x="1009" y="166"/>
                  </a:lnTo>
                  <a:lnTo>
                    <a:pt x="976" y="154"/>
                  </a:lnTo>
                  <a:lnTo>
                    <a:pt x="944" y="143"/>
                  </a:lnTo>
                  <a:lnTo>
                    <a:pt x="911" y="134"/>
                  </a:lnTo>
                  <a:lnTo>
                    <a:pt x="880" y="124"/>
                  </a:lnTo>
                  <a:lnTo>
                    <a:pt x="849" y="116"/>
                  </a:lnTo>
                  <a:lnTo>
                    <a:pt x="818" y="108"/>
                  </a:lnTo>
                  <a:lnTo>
                    <a:pt x="761" y="94"/>
                  </a:lnTo>
                  <a:lnTo>
                    <a:pt x="705" y="81"/>
                  </a:lnTo>
                  <a:lnTo>
                    <a:pt x="644" y="68"/>
                  </a:lnTo>
                  <a:lnTo>
                    <a:pt x="579" y="54"/>
                  </a:lnTo>
                  <a:lnTo>
                    <a:pt x="544" y="48"/>
                  </a:lnTo>
                  <a:lnTo>
                    <a:pt x="508" y="41"/>
                  </a:lnTo>
                  <a:lnTo>
                    <a:pt x="471" y="35"/>
                  </a:lnTo>
                  <a:lnTo>
                    <a:pt x="433" y="30"/>
                  </a:lnTo>
                  <a:lnTo>
                    <a:pt x="392" y="23"/>
                  </a:lnTo>
                  <a:lnTo>
                    <a:pt x="351" y="18"/>
                  </a:lnTo>
                  <a:lnTo>
                    <a:pt x="308" y="13"/>
                  </a:lnTo>
                  <a:lnTo>
                    <a:pt x="264" y="8"/>
                  </a:lnTo>
                  <a:lnTo>
                    <a:pt x="218" y="4"/>
                  </a:lnTo>
                  <a:lnTo>
                    <a:pt x="170" y="0"/>
                  </a:lnTo>
                  <a:close/>
                </a:path>
              </a:pathLst>
            </a:custGeom>
            <a:solidFill>
              <a:srgbClr val="D6E1F0"/>
            </a:solidFill>
            <a:ln>
              <a:noFill/>
            </a:ln>
          </p:spPr>
          <p:txBody>
            <a:bodyPr vert="horz" wrap="square" lIns="91440" tIns="45720" rIns="91440" bIns="45720" numCol="1" anchor="t" anchorCtr="0" compatLnSpc="1">
              <a:prstTxWarp prst="textNoShape">
                <a:avLst/>
              </a:prstTxWarp>
            </a:bodyPr>
            <a:lstStyle/>
            <a:p>
              <a:endParaRPr lang="fi-FI"/>
            </a:p>
          </p:txBody>
        </p:sp>
        <p:sp>
          <p:nvSpPr>
            <p:cNvPr id="14" name="Freeform 9"/>
            <p:cNvSpPr>
              <a:spLocks/>
            </p:cNvSpPr>
            <p:nvPr/>
          </p:nvSpPr>
          <p:spPr bwMode="auto">
            <a:xfrm>
              <a:off x="0" y="2008188"/>
              <a:ext cx="2586038" cy="995363"/>
            </a:xfrm>
            <a:custGeom>
              <a:avLst/>
              <a:gdLst>
                <a:gd name="T0" fmla="*/ 1064 w 1629"/>
                <a:gd name="T1" fmla="*/ 1 h 627"/>
                <a:gd name="T2" fmla="*/ 1141 w 1629"/>
                <a:gd name="T3" fmla="*/ 4 h 627"/>
                <a:gd name="T4" fmla="*/ 1217 w 1629"/>
                <a:gd name="T5" fmla="*/ 11 h 627"/>
                <a:gd name="T6" fmla="*/ 1289 w 1629"/>
                <a:gd name="T7" fmla="*/ 22 h 627"/>
                <a:gd name="T8" fmla="*/ 1348 w 1629"/>
                <a:gd name="T9" fmla="*/ 34 h 627"/>
                <a:gd name="T10" fmla="*/ 1393 w 1629"/>
                <a:gd name="T11" fmla="*/ 47 h 627"/>
                <a:gd name="T12" fmla="*/ 1437 w 1629"/>
                <a:gd name="T13" fmla="*/ 61 h 627"/>
                <a:gd name="T14" fmla="*/ 1477 w 1629"/>
                <a:gd name="T15" fmla="*/ 78 h 627"/>
                <a:gd name="T16" fmla="*/ 1517 w 1629"/>
                <a:gd name="T17" fmla="*/ 97 h 627"/>
                <a:gd name="T18" fmla="*/ 1552 w 1629"/>
                <a:gd name="T19" fmla="*/ 118 h 627"/>
                <a:gd name="T20" fmla="*/ 1586 w 1629"/>
                <a:gd name="T21" fmla="*/ 141 h 627"/>
                <a:gd name="T22" fmla="*/ 1608 w 1629"/>
                <a:gd name="T23" fmla="*/ 160 h 627"/>
                <a:gd name="T24" fmla="*/ 1629 w 1629"/>
                <a:gd name="T25" fmla="*/ 182 h 627"/>
                <a:gd name="T26" fmla="*/ 1604 w 1629"/>
                <a:gd name="T27" fmla="*/ 230 h 627"/>
                <a:gd name="T28" fmla="*/ 1574 w 1629"/>
                <a:gd name="T29" fmla="*/ 276 h 627"/>
                <a:gd name="T30" fmla="*/ 1557 w 1629"/>
                <a:gd name="T31" fmla="*/ 299 h 627"/>
                <a:gd name="T32" fmla="*/ 1523 w 1629"/>
                <a:gd name="T33" fmla="*/ 341 h 627"/>
                <a:gd name="T34" fmla="*/ 1495 w 1629"/>
                <a:gd name="T35" fmla="*/ 372 h 627"/>
                <a:gd name="T36" fmla="*/ 1466 w 1629"/>
                <a:gd name="T37" fmla="*/ 401 h 627"/>
                <a:gd name="T38" fmla="*/ 1445 w 1629"/>
                <a:gd name="T39" fmla="*/ 419 h 627"/>
                <a:gd name="T40" fmla="*/ 1403 w 1629"/>
                <a:gd name="T41" fmla="*/ 454 h 627"/>
                <a:gd name="T42" fmla="*/ 1358 w 1629"/>
                <a:gd name="T43" fmla="*/ 486 h 627"/>
                <a:gd name="T44" fmla="*/ 1312 w 1629"/>
                <a:gd name="T45" fmla="*/ 514 h 627"/>
                <a:gd name="T46" fmla="*/ 1264 w 1629"/>
                <a:gd name="T47" fmla="*/ 540 h 627"/>
                <a:gd name="T48" fmla="*/ 1214 w 1629"/>
                <a:gd name="T49" fmla="*/ 562 h 627"/>
                <a:gd name="T50" fmla="*/ 1163 w 1629"/>
                <a:gd name="T51" fmla="*/ 582 h 627"/>
                <a:gd name="T52" fmla="*/ 1111 w 1629"/>
                <a:gd name="T53" fmla="*/ 598 h 627"/>
                <a:gd name="T54" fmla="*/ 1057 w 1629"/>
                <a:gd name="T55" fmla="*/ 611 h 627"/>
                <a:gd name="T56" fmla="*/ 1004 w 1629"/>
                <a:gd name="T57" fmla="*/ 620 h 627"/>
                <a:gd name="T58" fmla="*/ 950 w 1629"/>
                <a:gd name="T59" fmla="*/ 625 h 627"/>
                <a:gd name="T60" fmla="*/ 896 w 1629"/>
                <a:gd name="T61" fmla="*/ 627 h 627"/>
                <a:gd name="T62" fmla="*/ 829 w 1629"/>
                <a:gd name="T63" fmla="*/ 625 h 627"/>
                <a:gd name="T64" fmla="*/ 755 w 1629"/>
                <a:gd name="T65" fmla="*/ 616 h 627"/>
                <a:gd name="T66" fmla="*/ 670 w 1629"/>
                <a:gd name="T67" fmla="*/ 606 h 627"/>
                <a:gd name="T68" fmla="*/ 576 w 1629"/>
                <a:gd name="T69" fmla="*/ 591 h 627"/>
                <a:gd name="T70" fmla="*/ 475 w 1629"/>
                <a:gd name="T71" fmla="*/ 572 h 627"/>
                <a:gd name="T72" fmla="*/ 366 w 1629"/>
                <a:gd name="T73" fmla="*/ 548 h 627"/>
                <a:gd name="T74" fmla="*/ 250 w 1629"/>
                <a:gd name="T75" fmla="*/ 522 h 627"/>
                <a:gd name="T76" fmla="*/ 128 w 1629"/>
                <a:gd name="T77" fmla="*/ 490 h 627"/>
                <a:gd name="T78" fmla="*/ 0 w 1629"/>
                <a:gd name="T79" fmla="*/ 453 h 627"/>
                <a:gd name="T80" fmla="*/ 0 w 1629"/>
                <a:gd name="T81" fmla="*/ 173 h 627"/>
                <a:gd name="T82" fmla="*/ 219 w 1629"/>
                <a:gd name="T83" fmla="*/ 115 h 627"/>
                <a:gd name="T84" fmla="*/ 323 w 1629"/>
                <a:gd name="T85" fmla="*/ 89 h 627"/>
                <a:gd name="T86" fmla="*/ 430 w 1629"/>
                <a:gd name="T87" fmla="*/ 67 h 627"/>
                <a:gd name="T88" fmla="*/ 539 w 1629"/>
                <a:gd name="T89" fmla="*/ 47 h 627"/>
                <a:gd name="T90" fmla="*/ 648 w 1629"/>
                <a:gd name="T91" fmla="*/ 30 h 627"/>
                <a:gd name="T92" fmla="*/ 758 w 1629"/>
                <a:gd name="T93" fmla="*/ 16 h 627"/>
                <a:gd name="T94" fmla="*/ 865 w 1629"/>
                <a:gd name="T95" fmla="*/ 6 h 627"/>
                <a:gd name="T96" fmla="*/ 946 w 1629"/>
                <a:gd name="T97" fmla="*/ 2 h 627"/>
                <a:gd name="T98" fmla="*/ 998 w 1629"/>
                <a:gd name="T99" fmla="*/ 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9" h="627">
                  <a:moveTo>
                    <a:pt x="1023" y="0"/>
                  </a:moveTo>
                  <a:lnTo>
                    <a:pt x="1064" y="1"/>
                  </a:lnTo>
                  <a:lnTo>
                    <a:pt x="1103" y="2"/>
                  </a:lnTo>
                  <a:lnTo>
                    <a:pt x="1141" y="4"/>
                  </a:lnTo>
                  <a:lnTo>
                    <a:pt x="1180" y="7"/>
                  </a:lnTo>
                  <a:lnTo>
                    <a:pt x="1217" y="11"/>
                  </a:lnTo>
                  <a:lnTo>
                    <a:pt x="1254" y="16"/>
                  </a:lnTo>
                  <a:lnTo>
                    <a:pt x="1289" y="22"/>
                  </a:lnTo>
                  <a:lnTo>
                    <a:pt x="1324" y="29"/>
                  </a:lnTo>
                  <a:lnTo>
                    <a:pt x="1348" y="34"/>
                  </a:lnTo>
                  <a:lnTo>
                    <a:pt x="1371" y="40"/>
                  </a:lnTo>
                  <a:lnTo>
                    <a:pt x="1393" y="47"/>
                  </a:lnTo>
                  <a:lnTo>
                    <a:pt x="1416" y="53"/>
                  </a:lnTo>
                  <a:lnTo>
                    <a:pt x="1437" y="61"/>
                  </a:lnTo>
                  <a:lnTo>
                    <a:pt x="1457" y="69"/>
                  </a:lnTo>
                  <a:lnTo>
                    <a:pt x="1477" y="78"/>
                  </a:lnTo>
                  <a:lnTo>
                    <a:pt x="1498" y="87"/>
                  </a:lnTo>
                  <a:lnTo>
                    <a:pt x="1517" y="97"/>
                  </a:lnTo>
                  <a:lnTo>
                    <a:pt x="1535" y="107"/>
                  </a:lnTo>
                  <a:lnTo>
                    <a:pt x="1552" y="118"/>
                  </a:lnTo>
                  <a:lnTo>
                    <a:pt x="1569" y="130"/>
                  </a:lnTo>
                  <a:lnTo>
                    <a:pt x="1586" y="141"/>
                  </a:lnTo>
                  <a:lnTo>
                    <a:pt x="1601" y="154"/>
                  </a:lnTo>
                  <a:lnTo>
                    <a:pt x="1608" y="160"/>
                  </a:lnTo>
                  <a:lnTo>
                    <a:pt x="1615" y="168"/>
                  </a:lnTo>
                  <a:lnTo>
                    <a:pt x="1629" y="182"/>
                  </a:lnTo>
                  <a:lnTo>
                    <a:pt x="1618" y="205"/>
                  </a:lnTo>
                  <a:lnTo>
                    <a:pt x="1604" y="230"/>
                  </a:lnTo>
                  <a:lnTo>
                    <a:pt x="1589" y="253"/>
                  </a:lnTo>
                  <a:lnTo>
                    <a:pt x="1574" y="276"/>
                  </a:lnTo>
                  <a:lnTo>
                    <a:pt x="1566" y="287"/>
                  </a:lnTo>
                  <a:lnTo>
                    <a:pt x="1557" y="299"/>
                  </a:lnTo>
                  <a:lnTo>
                    <a:pt x="1541" y="320"/>
                  </a:lnTo>
                  <a:lnTo>
                    <a:pt x="1523" y="341"/>
                  </a:lnTo>
                  <a:lnTo>
                    <a:pt x="1505" y="361"/>
                  </a:lnTo>
                  <a:lnTo>
                    <a:pt x="1495" y="372"/>
                  </a:lnTo>
                  <a:lnTo>
                    <a:pt x="1486" y="382"/>
                  </a:lnTo>
                  <a:lnTo>
                    <a:pt x="1466" y="401"/>
                  </a:lnTo>
                  <a:lnTo>
                    <a:pt x="1456" y="410"/>
                  </a:lnTo>
                  <a:lnTo>
                    <a:pt x="1445" y="419"/>
                  </a:lnTo>
                  <a:lnTo>
                    <a:pt x="1424" y="437"/>
                  </a:lnTo>
                  <a:lnTo>
                    <a:pt x="1403" y="454"/>
                  </a:lnTo>
                  <a:lnTo>
                    <a:pt x="1381" y="470"/>
                  </a:lnTo>
                  <a:lnTo>
                    <a:pt x="1358" y="486"/>
                  </a:lnTo>
                  <a:lnTo>
                    <a:pt x="1335" y="501"/>
                  </a:lnTo>
                  <a:lnTo>
                    <a:pt x="1312" y="514"/>
                  </a:lnTo>
                  <a:lnTo>
                    <a:pt x="1288" y="527"/>
                  </a:lnTo>
                  <a:lnTo>
                    <a:pt x="1264" y="540"/>
                  </a:lnTo>
                  <a:lnTo>
                    <a:pt x="1239" y="552"/>
                  </a:lnTo>
                  <a:lnTo>
                    <a:pt x="1214" y="562"/>
                  </a:lnTo>
                  <a:lnTo>
                    <a:pt x="1188" y="573"/>
                  </a:lnTo>
                  <a:lnTo>
                    <a:pt x="1163" y="582"/>
                  </a:lnTo>
                  <a:lnTo>
                    <a:pt x="1137" y="591"/>
                  </a:lnTo>
                  <a:lnTo>
                    <a:pt x="1111" y="598"/>
                  </a:lnTo>
                  <a:lnTo>
                    <a:pt x="1084" y="605"/>
                  </a:lnTo>
                  <a:lnTo>
                    <a:pt x="1057" y="611"/>
                  </a:lnTo>
                  <a:lnTo>
                    <a:pt x="1031" y="615"/>
                  </a:lnTo>
                  <a:lnTo>
                    <a:pt x="1004" y="620"/>
                  </a:lnTo>
                  <a:lnTo>
                    <a:pt x="977" y="623"/>
                  </a:lnTo>
                  <a:lnTo>
                    <a:pt x="950" y="625"/>
                  </a:lnTo>
                  <a:lnTo>
                    <a:pt x="924" y="627"/>
                  </a:lnTo>
                  <a:lnTo>
                    <a:pt x="896" y="627"/>
                  </a:lnTo>
                  <a:lnTo>
                    <a:pt x="863" y="627"/>
                  </a:lnTo>
                  <a:lnTo>
                    <a:pt x="829" y="625"/>
                  </a:lnTo>
                  <a:lnTo>
                    <a:pt x="793" y="621"/>
                  </a:lnTo>
                  <a:lnTo>
                    <a:pt x="755" y="616"/>
                  </a:lnTo>
                  <a:lnTo>
                    <a:pt x="713" y="611"/>
                  </a:lnTo>
                  <a:lnTo>
                    <a:pt x="670" y="606"/>
                  </a:lnTo>
                  <a:lnTo>
                    <a:pt x="624" y="598"/>
                  </a:lnTo>
                  <a:lnTo>
                    <a:pt x="576" y="591"/>
                  </a:lnTo>
                  <a:lnTo>
                    <a:pt x="526" y="581"/>
                  </a:lnTo>
                  <a:lnTo>
                    <a:pt x="475" y="572"/>
                  </a:lnTo>
                  <a:lnTo>
                    <a:pt x="421" y="561"/>
                  </a:lnTo>
                  <a:lnTo>
                    <a:pt x="366" y="548"/>
                  </a:lnTo>
                  <a:lnTo>
                    <a:pt x="308" y="536"/>
                  </a:lnTo>
                  <a:lnTo>
                    <a:pt x="250" y="522"/>
                  </a:lnTo>
                  <a:lnTo>
                    <a:pt x="189" y="506"/>
                  </a:lnTo>
                  <a:lnTo>
                    <a:pt x="128" y="490"/>
                  </a:lnTo>
                  <a:lnTo>
                    <a:pt x="65" y="472"/>
                  </a:lnTo>
                  <a:lnTo>
                    <a:pt x="0" y="453"/>
                  </a:lnTo>
                  <a:lnTo>
                    <a:pt x="0" y="273"/>
                  </a:lnTo>
                  <a:lnTo>
                    <a:pt x="0" y="173"/>
                  </a:lnTo>
                  <a:lnTo>
                    <a:pt x="168" y="128"/>
                  </a:lnTo>
                  <a:lnTo>
                    <a:pt x="219" y="115"/>
                  </a:lnTo>
                  <a:lnTo>
                    <a:pt x="270" y="102"/>
                  </a:lnTo>
                  <a:lnTo>
                    <a:pt x="323" y="89"/>
                  </a:lnTo>
                  <a:lnTo>
                    <a:pt x="376" y="78"/>
                  </a:lnTo>
                  <a:lnTo>
                    <a:pt x="430" y="67"/>
                  </a:lnTo>
                  <a:lnTo>
                    <a:pt x="485" y="56"/>
                  </a:lnTo>
                  <a:lnTo>
                    <a:pt x="539" y="47"/>
                  </a:lnTo>
                  <a:lnTo>
                    <a:pt x="593" y="37"/>
                  </a:lnTo>
                  <a:lnTo>
                    <a:pt x="648" y="30"/>
                  </a:lnTo>
                  <a:lnTo>
                    <a:pt x="703" y="22"/>
                  </a:lnTo>
                  <a:lnTo>
                    <a:pt x="758" y="16"/>
                  </a:lnTo>
                  <a:lnTo>
                    <a:pt x="812" y="11"/>
                  </a:lnTo>
                  <a:lnTo>
                    <a:pt x="865" y="6"/>
                  </a:lnTo>
                  <a:lnTo>
                    <a:pt x="919" y="3"/>
                  </a:lnTo>
                  <a:lnTo>
                    <a:pt x="946" y="2"/>
                  </a:lnTo>
                  <a:lnTo>
                    <a:pt x="971" y="1"/>
                  </a:lnTo>
                  <a:lnTo>
                    <a:pt x="998" y="1"/>
                  </a:lnTo>
                  <a:lnTo>
                    <a:pt x="1023"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Title Placeholder 1"/>
          <p:cNvSpPr>
            <a:spLocks noGrp="1"/>
          </p:cNvSpPr>
          <p:nvPr>
            <p:ph type="title"/>
          </p:nvPr>
        </p:nvSpPr>
        <p:spPr>
          <a:xfrm>
            <a:off x="457200" y="476250"/>
            <a:ext cx="8229600" cy="1152550"/>
          </a:xfrm>
          <a:prstGeom prst="rect">
            <a:avLst/>
          </a:prstGeom>
        </p:spPr>
        <p:txBody>
          <a:bodyPr vert="horz" lIns="0" tIns="0" rIns="0" bIns="0" rtlCol="0" anchor="t" anchorCtr="0">
            <a:normAutofit/>
          </a:bodyPr>
          <a:lstStyle/>
          <a:p>
            <a:r>
              <a:rPr lang="en-US"/>
              <a:t>Click to edit Master title style</a:t>
            </a:r>
            <a:endParaRPr lang="fi-FI" dirty="0"/>
          </a:p>
        </p:txBody>
      </p:sp>
      <p:sp>
        <p:nvSpPr>
          <p:cNvPr id="3" name="Text Placeholder 2"/>
          <p:cNvSpPr>
            <a:spLocks noGrp="1"/>
          </p:cNvSpPr>
          <p:nvPr>
            <p:ph type="body" idx="1"/>
          </p:nvPr>
        </p:nvSpPr>
        <p:spPr>
          <a:xfrm>
            <a:off x="457200" y="1773239"/>
            <a:ext cx="8229600" cy="403225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5" name="Footer Placeholder 4"/>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6" name="Slide Number Placeholder 5"/>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pic>
        <p:nvPicPr>
          <p:cNvPr id="15" name="Picture 1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053332" y="6165304"/>
            <a:ext cx="2622356" cy="504000"/>
          </a:xfrm>
          <a:prstGeom prst="rect">
            <a:avLst/>
          </a:prstGeom>
        </p:spPr>
      </p:pic>
    </p:spTree>
    <p:extLst>
      <p:ext uri="{BB962C8B-B14F-4D97-AF65-F5344CB8AC3E}">
        <p14:creationId xmlns:p14="http://schemas.microsoft.com/office/powerpoint/2010/main" val="327254922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hf hdr="0" ft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66700" indent="-266700"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1pPr>
      <a:lvl2pPr marL="539750" indent="-27305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06450" indent="-2667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071563" indent="-265113" algn="l" defTabSz="914400" rtl="0" eaLnBrk="1" latinLnBrk="0" hangingPunct="1">
        <a:spcBef>
          <a:spcPts val="600"/>
        </a:spcBef>
        <a:buFont typeface="Arial" panose="020B0604020202020204" pitchFamily="34" charset="0"/>
        <a:buChar char="•"/>
        <a:defRPr sz="1800" kern="1200">
          <a:solidFill>
            <a:schemeClr val="tx1"/>
          </a:solidFill>
          <a:latin typeface="+mn-lt"/>
          <a:ea typeface="+mn-ea"/>
          <a:cs typeface="+mn-cs"/>
        </a:defRPr>
      </a:lvl4pPr>
      <a:lvl5pPr marL="1346200" indent="-274638"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5pPr>
      <a:lvl6pPr marL="1612900" indent="-2667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4.xml"/><Relationship Id="rId5" Type="http://schemas.openxmlformats.org/officeDocument/2006/relationships/image" Target="../media/image18.jpe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4.xml"/><Relationship Id="rId5" Type="http://schemas.openxmlformats.org/officeDocument/2006/relationships/image" Target="../media/image32.jpe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br>
              <a:rPr dirty="0"/>
            </a:br>
            <a:r>
              <a:rPr lang="fi-FI" sz="4000" dirty="0"/>
              <a:t>Передовые практики энергоэффективного строительства </a:t>
            </a:r>
            <a:br>
              <a:rPr dirty="0"/>
            </a:br>
            <a:r>
              <a:rPr lang="fi-FI" sz="4000" dirty="0"/>
              <a:t>Основы</a:t>
            </a:r>
            <a:endParaRPr lang="ru-RU" sz="4000" dirty="0"/>
          </a:p>
        </p:txBody>
      </p:sp>
    </p:spTree>
    <p:extLst>
      <p:ext uri="{BB962C8B-B14F-4D97-AF65-F5344CB8AC3E}">
        <p14:creationId xmlns:p14="http://schemas.microsoft.com/office/powerpoint/2010/main" val="1232262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82D6EF-7C6D-4599-9B6D-CC4B9AD7C7E6}"/>
              </a:ext>
            </a:extLst>
          </p:cNvPr>
          <p:cNvSpPr>
            <a:spLocks noGrp="1"/>
          </p:cNvSpPr>
          <p:nvPr>
            <p:ph type="title"/>
          </p:nvPr>
        </p:nvSpPr>
        <p:spPr/>
        <p:txBody>
          <a:bodyPr>
            <a:normAutofit fontScale="90000"/>
          </a:bodyPr>
          <a:lstStyle/>
          <a:p>
            <a:r>
              <a:rPr lang="az-Cyrl-AZ" altLang="fi-FI" dirty="0"/>
              <a:t>Градусо-сутки отопительного периода</a:t>
            </a:r>
            <a:r>
              <a:rPr lang="az-Cyrl-AZ" dirty="0"/>
              <a:t> </a:t>
            </a:r>
            <a:r>
              <a:rPr lang="az-Cyrl-AZ" altLang="fi-FI" dirty="0"/>
              <a:t>1981-2010</a:t>
            </a:r>
            <a:br>
              <a:rPr lang="az-Cyrl-AZ" altLang="fi-FI" dirty="0"/>
            </a:br>
            <a:endParaRPr lang="fi-FI" dirty="0"/>
          </a:p>
        </p:txBody>
      </p:sp>
      <p:graphicFrame>
        <p:nvGraphicFramePr>
          <p:cNvPr id="8" name="Content Placeholder 7">
            <a:extLst>
              <a:ext uri="{FF2B5EF4-FFF2-40B4-BE49-F238E27FC236}">
                <a16:creationId xmlns:a16="http://schemas.microsoft.com/office/drawing/2014/main" id="{A0E1C730-A957-4C98-979D-970365715C7F}"/>
              </a:ext>
            </a:extLst>
          </p:cNvPr>
          <p:cNvGraphicFramePr>
            <a:graphicFrameLocks noGrp="1"/>
          </p:cNvGraphicFramePr>
          <p:nvPr>
            <p:ph idx="1"/>
            <p:extLst>
              <p:ext uri="{D42A27DB-BD31-4B8C-83A1-F6EECF244321}">
                <p14:modId xmlns:p14="http://schemas.microsoft.com/office/powerpoint/2010/main" val="71748741"/>
              </p:ext>
            </p:extLst>
          </p:nvPr>
        </p:nvGraphicFramePr>
        <p:xfrm>
          <a:off x="468313" y="1444055"/>
          <a:ext cx="8229611" cy="4627553"/>
        </p:xfrm>
        <a:graphic>
          <a:graphicData uri="http://schemas.openxmlformats.org/drawingml/2006/table">
            <a:tbl>
              <a:tblPr firstRow="1" bandRow="1">
                <a:tableStyleId>{3C2FFA5D-87B4-456A-9821-1D502468CF0F}</a:tableStyleId>
              </a:tblPr>
              <a:tblGrid>
                <a:gridCol w="1114698">
                  <a:extLst>
                    <a:ext uri="{9D8B030D-6E8A-4147-A177-3AD203B41FA5}">
                      <a16:colId xmlns:a16="http://schemas.microsoft.com/office/drawing/2014/main" val="2512551022"/>
                    </a:ext>
                  </a:extLst>
                </a:gridCol>
                <a:gridCol w="547301">
                  <a:extLst>
                    <a:ext uri="{9D8B030D-6E8A-4147-A177-3AD203B41FA5}">
                      <a16:colId xmlns:a16="http://schemas.microsoft.com/office/drawing/2014/main" val="4259456390"/>
                    </a:ext>
                  </a:extLst>
                </a:gridCol>
                <a:gridCol w="547301">
                  <a:extLst>
                    <a:ext uri="{9D8B030D-6E8A-4147-A177-3AD203B41FA5}">
                      <a16:colId xmlns:a16="http://schemas.microsoft.com/office/drawing/2014/main" val="3538169012"/>
                    </a:ext>
                  </a:extLst>
                </a:gridCol>
                <a:gridCol w="547301">
                  <a:extLst>
                    <a:ext uri="{9D8B030D-6E8A-4147-A177-3AD203B41FA5}">
                      <a16:colId xmlns:a16="http://schemas.microsoft.com/office/drawing/2014/main" val="2514127258"/>
                    </a:ext>
                  </a:extLst>
                </a:gridCol>
                <a:gridCol w="547301">
                  <a:extLst>
                    <a:ext uri="{9D8B030D-6E8A-4147-A177-3AD203B41FA5}">
                      <a16:colId xmlns:a16="http://schemas.microsoft.com/office/drawing/2014/main" val="3487904788"/>
                    </a:ext>
                  </a:extLst>
                </a:gridCol>
                <a:gridCol w="547301">
                  <a:extLst>
                    <a:ext uri="{9D8B030D-6E8A-4147-A177-3AD203B41FA5}">
                      <a16:colId xmlns:a16="http://schemas.microsoft.com/office/drawing/2014/main" val="3356058330"/>
                    </a:ext>
                  </a:extLst>
                </a:gridCol>
                <a:gridCol w="547301">
                  <a:extLst>
                    <a:ext uri="{9D8B030D-6E8A-4147-A177-3AD203B41FA5}">
                      <a16:colId xmlns:a16="http://schemas.microsoft.com/office/drawing/2014/main" val="501981462"/>
                    </a:ext>
                  </a:extLst>
                </a:gridCol>
                <a:gridCol w="547301">
                  <a:extLst>
                    <a:ext uri="{9D8B030D-6E8A-4147-A177-3AD203B41FA5}">
                      <a16:colId xmlns:a16="http://schemas.microsoft.com/office/drawing/2014/main" val="693762808"/>
                    </a:ext>
                  </a:extLst>
                </a:gridCol>
                <a:gridCol w="547301">
                  <a:extLst>
                    <a:ext uri="{9D8B030D-6E8A-4147-A177-3AD203B41FA5}">
                      <a16:colId xmlns:a16="http://schemas.microsoft.com/office/drawing/2014/main" val="2604255541"/>
                    </a:ext>
                  </a:extLst>
                </a:gridCol>
                <a:gridCol w="547301">
                  <a:extLst>
                    <a:ext uri="{9D8B030D-6E8A-4147-A177-3AD203B41FA5}">
                      <a16:colId xmlns:a16="http://schemas.microsoft.com/office/drawing/2014/main" val="383212722"/>
                    </a:ext>
                  </a:extLst>
                </a:gridCol>
                <a:gridCol w="547301">
                  <a:extLst>
                    <a:ext uri="{9D8B030D-6E8A-4147-A177-3AD203B41FA5}">
                      <a16:colId xmlns:a16="http://schemas.microsoft.com/office/drawing/2014/main" val="1203529114"/>
                    </a:ext>
                  </a:extLst>
                </a:gridCol>
                <a:gridCol w="547301">
                  <a:extLst>
                    <a:ext uri="{9D8B030D-6E8A-4147-A177-3AD203B41FA5}">
                      <a16:colId xmlns:a16="http://schemas.microsoft.com/office/drawing/2014/main" val="220234942"/>
                    </a:ext>
                  </a:extLst>
                </a:gridCol>
                <a:gridCol w="547301">
                  <a:extLst>
                    <a:ext uri="{9D8B030D-6E8A-4147-A177-3AD203B41FA5}">
                      <a16:colId xmlns:a16="http://schemas.microsoft.com/office/drawing/2014/main" val="1402001225"/>
                    </a:ext>
                  </a:extLst>
                </a:gridCol>
                <a:gridCol w="547301">
                  <a:extLst>
                    <a:ext uri="{9D8B030D-6E8A-4147-A177-3AD203B41FA5}">
                      <a16:colId xmlns:a16="http://schemas.microsoft.com/office/drawing/2014/main" val="3730563135"/>
                    </a:ext>
                  </a:extLst>
                </a:gridCol>
              </a:tblGrid>
              <a:tr h="272209">
                <a:tc>
                  <a:txBody>
                    <a:bodyPr/>
                    <a:lstStyle/>
                    <a:p>
                      <a:pPr>
                        <a:lnSpc>
                          <a:spcPct val="115000"/>
                        </a:lnSpc>
                      </a:pPr>
                      <a:endParaRPr lang="fi-FI" sz="1100" b="1" dirty="0">
                        <a:effectLst/>
                        <a:latin typeface="Calibri" panose="020F0502020204030204" pitchFamily="34" charset="0"/>
                        <a:cs typeface="Times New Roman" panose="02020603050405020304" pitchFamily="18" charset="0"/>
                      </a:endParaRPr>
                    </a:p>
                  </a:txBody>
                  <a:tcPr marL="17780" marR="17780" marT="8890" marB="8890" anchor="ctr"/>
                </a:tc>
                <a:tc>
                  <a:txBody>
                    <a:bodyPr/>
                    <a:lstStyle/>
                    <a:p>
                      <a:pPr algn="ctr">
                        <a:lnSpc>
                          <a:spcPct val="115000"/>
                        </a:lnSpc>
                        <a:spcAft>
                          <a:spcPts val="0"/>
                        </a:spcAft>
                      </a:pPr>
                      <a:r>
                        <a:rPr lang="fi-FI" sz="1100" dirty="0">
                          <a:effectLst/>
                          <a:latin typeface="Calibri" panose="020F0502020204030204" pitchFamily="34" charset="0"/>
                          <a:ea typeface="Calibri" panose="020F0502020204030204" pitchFamily="34" charset="0"/>
                          <a:cs typeface="Times New Roman" panose="02020603050405020304" pitchFamily="18" charset="0"/>
                        </a:rPr>
                        <a:t>I</a:t>
                      </a:r>
                    </a:p>
                  </a:txBody>
                  <a:tcPr marL="17780" marR="17780" marT="8890" marB="8890" anchor="ctr"/>
                </a:tc>
                <a:tc>
                  <a:txBody>
                    <a:bodyPr/>
                    <a:lstStyle/>
                    <a:p>
                      <a:pPr algn="ctr">
                        <a:lnSpc>
                          <a:spcPct val="115000"/>
                        </a:lnSpc>
                        <a:spcAft>
                          <a:spcPts val="0"/>
                        </a:spcAft>
                      </a:pPr>
                      <a:r>
                        <a:rPr lang="fi-FI" sz="1100" dirty="0">
                          <a:effectLst/>
                          <a:latin typeface="Calibri" panose="020F0502020204030204" pitchFamily="34" charset="0"/>
                          <a:ea typeface="Calibri" panose="020F0502020204030204" pitchFamily="34" charset="0"/>
                          <a:cs typeface="Times New Roman" panose="02020603050405020304" pitchFamily="18" charset="0"/>
                        </a:rPr>
                        <a:t>II</a:t>
                      </a:r>
                    </a:p>
                  </a:txBody>
                  <a:tcPr marL="17780" marR="17780" marT="8890" marB="8890" anchor="ctr"/>
                </a:tc>
                <a:tc>
                  <a:txBody>
                    <a:bodyPr/>
                    <a:lstStyle/>
                    <a:p>
                      <a:pPr algn="ctr">
                        <a:lnSpc>
                          <a:spcPct val="115000"/>
                        </a:lnSpc>
                        <a:spcAft>
                          <a:spcPts val="0"/>
                        </a:spcAft>
                      </a:pPr>
                      <a:r>
                        <a:rPr lang="fi-FI" sz="1100" dirty="0">
                          <a:effectLst/>
                          <a:latin typeface="Calibri" panose="020F0502020204030204" pitchFamily="34" charset="0"/>
                          <a:ea typeface="Calibri" panose="020F0502020204030204" pitchFamily="34" charset="0"/>
                          <a:cs typeface="Times New Roman" panose="02020603050405020304" pitchFamily="18" charset="0"/>
                        </a:rPr>
                        <a:t>III</a:t>
                      </a:r>
                    </a:p>
                  </a:txBody>
                  <a:tcPr marL="17780" marR="17780" marT="8890" marB="8890" anchor="ctr"/>
                </a:tc>
                <a:tc>
                  <a:txBody>
                    <a:bodyPr/>
                    <a:lstStyle/>
                    <a:p>
                      <a:pPr algn="ctr">
                        <a:lnSpc>
                          <a:spcPct val="115000"/>
                        </a:lnSpc>
                        <a:spcAft>
                          <a:spcPts val="0"/>
                        </a:spcAft>
                      </a:pPr>
                      <a:r>
                        <a:rPr lang="fi-FI" sz="1100" dirty="0">
                          <a:effectLst/>
                          <a:latin typeface="Calibri" panose="020F0502020204030204" pitchFamily="34" charset="0"/>
                          <a:ea typeface="Calibri" panose="020F0502020204030204" pitchFamily="34" charset="0"/>
                          <a:cs typeface="Times New Roman" panose="02020603050405020304" pitchFamily="18" charset="0"/>
                        </a:rPr>
                        <a:t>IV</a:t>
                      </a:r>
                    </a:p>
                  </a:txBody>
                  <a:tcPr marL="17780" marR="17780" marT="8890" marB="8890"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V</a:t>
                      </a:r>
                    </a:p>
                  </a:txBody>
                  <a:tcPr marL="17780" marR="17780" marT="8890" marB="8890"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VI</a:t>
                      </a:r>
                    </a:p>
                  </a:txBody>
                  <a:tcPr marL="17780" marR="17780" marT="8890" marB="8890"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VII</a:t>
                      </a:r>
                    </a:p>
                  </a:txBody>
                  <a:tcPr marL="17780" marR="17780" marT="8890" marB="8890"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VIII</a:t>
                      </a:r>
                    </a:p>
                  </a:txBody>
                  <a:tcPr marL="17780" marR="17780" marT="8890" marB="8890"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IX</a:t>
                      </a:r>
                    </a:p>
                  </a:txBody>
                  <a:tcPr marL="17780" marR="17780" marT="8890" marB="8890"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X</a:t>
                      </a:r>
                    </a:p>
                  </a:txBody>
                  <a:tcPr marL="17780" marR="17780" marT="8890" marB="8890"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XI</a:t>
                      </a:r>
                    </a:p>
                  </a:txBody>
                  <a:tcPr marL="17780" marR="17780" marT="8890" marB="8890"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XII</a:t>
                      </a:r>
                    </a:p>
                  </a:txBody>
                  <a:tcPr marL="17780" marR="17780" marT="8890" marB="8890"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Год</a:t>
                      </a:r>
                    </a:p>
                  </a:txBody>
                  <a:tcPr marL="17780" marR="17780" marT="8890" marB="8890" anchor="ctr"/>
                </a:tc>
                <a:extLst>
                  <a:ext uri="{0D108BD9-81ED-4DB2-BD59-A6C34878D82A}">
                    <a16:rowId xmlns:a16="http://schemas.microsoft.com/office/drawing/2014/main" val="3282015030"/>
                  </a:ext>
                </a:extLst>
              </a:tr>
              <a:tr h="272209">
                <a:tc>
                  <a:txBody>
                    <a:bodyPr/>
                    <a:lstStyle/>
                    <a:p>
                      <a:pPr>
                        <a:lnSpc>
                          <a:spcPct val="115000"/>
                        </a:lnSpc>
                        <a:spcAft>
                          <a:spcPts val="0"/>
                        </a:spcAft>
                      </a:pPr>
                      <a:r>
                        <a:rPr lang="fi-FI" sz="1100" b="1">
                          <a:effectLst/>
                          <a:latin typeface="Calibri" panose="020F0502020204030204" pitchFamily="34" charset="0"/>
                          <a:ea typeface="Calibri" panose="020F0502020204030204" pitchFamily="34" charset="0"/>
                          <a:cs typeface="Times New Roman" panose="02020603050405020304" pitchFamily="18" charset="0"/>
                        </a:rPr>
                        <a:t>Маарианхамина</a:t>
                      </a:r>
                    </a:p>
                  </a:txBody>
                  <a:tcPr marL="6985" marR="6985"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592</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567</a:t>
                      </a:r>
                    </a:p>
                  </a:txBody>
                  <a:tcPr marL="17780" marR="17780" marT="6985" marB="6985" anchor="ctr"/>
                </a:tc>
                <a:tc>
                  <a:txBody>
                    <a:bodyPr/>
                    <a:lstStyle/>
                    <a:p>
                      <a:pPr algn="ctr">
                        <a:lnSpc>
                          <a:spcPct val="115000"/>
                        </a:lnSpc>
                        <a:spcAft>
                          <a:spcPts val="0"/>
                        </a:spcAft>
                      </a:pPr>
                      <a:r>
                        <a:rPr lang="fi-FI" sz="1100" dirty="0">
                          <a:effectLst/>
                          <a:latin typeface="Calibri" panose="020F0502020204030204" pitchFamily="34" charset="0"/>
                          <a:ea typeface="Calibri" panose="020F0502020204030204" pitchFamily="34" charset="0"/>
                          <a:cs typeface="Times New Roman" panose="02020603050405020304" pitchFamily="18" charset="0"/>
                        </a:rPr>
                        <a:t>551</a:t>
                      </a:r>
                    </a:p>
                  </a:txBody>
                  <a:tcPr marL="17780" marR="17780" marT="6985" marB="6985" anchor="ctr"/>
                </a:tc>
                <a:tc>
                  <a:txBody>
                    <a:bodyPr/>
                    <a:lstStyle/>
                    <a:p>
                      <a:pPr algn="ctr">
                        <a:lnSpc>
                          <a:spcPct val="115000"/>
                        </a:lnSpc>
                        <a:spcAft>
                          <a:spcPts val="0"/>
                        </a:spcAft>
                      </a:pPr>
                      <a:r>
                        <a:rPr lang="fi-FI" sz="1100" dirty="0">
                          <a:effectLst/>
                          <a:latin typeface="Calibri" panose="020F0502020204030204" pitchFamily="34" charset="0"/>
                          <a:ea typeface="Calibri" panose="020F0502020204030204" pitchFamily="34" charset="0"/>
                          <a:cs typeface="Times New Roman" panose="02020603050405020304" pitchFamily="18" charset="0"/>
                        </a:rPr>
                        <a:t>406</a:t>
                      </a:r>
                    </a:p>
                  </a:txBody>
                  <a:tcPr marL="17780" marR="17780" marT="6985" marB="6985" anchor="ctr"/>
                </a:tc>
                <a:tc>
                  <a:txBody>
                    <a:bodyPr/>
                    <a:lstStyle/>
                    <a:p>
                      <a:pPr algn="ctr">
                        <a:lnSpc>
                          <a:spcPct val="115000"/>
                        </a:lnSpc>
                        <a:spcAft>
                          <a:spcPts val="0"/>
                        </a:spcAft>
                      </a:pPr>
                      <a:r>
                        <a:rPr lang="fi-FI" sz="1100" dirty="0">
                          <a:effectLst/>
                          <a:latin typeface="Calibri" panose="020F0502020204030204" pitchFamily="34" charset="0"/>
                          <a:ea typeface="Calibri" panose="020F0502020204030204" pitchFamily="34" charset="0"/>
                          <a:cs typeface="Times New Roman" panose="02020603050405020304" pitchFamily="18" charset="0"/>
                        </a:rPr>
                        <a:t>216</a:t>
                      </a:r>
                    </a:p>
                  </a:txBody>
                  <a:tcPr marL="17780" marR="17780" marT="6985" marB="6985" anchor="ctr"/>
                </a:tc>
                <a:tc>
                  <a:txBody>
                    <a:bodyPr/>
                    <a:lstStyle/>
                    <a:p>
                      <a:pPr algn="ctr">
                        <a:lnSpc>
                          <a:spcPct val="115000"/>
                        </a:lnSpc>
                        <a:spcAft>
                          <a:spcPts val="0"/>
                        </a:spcAft>
                      </a:pPr>
                      <a:r>
                        <a:rPr lang="fi-FI" sz="1100" dirty="0">
                          <a:effectLst/>
                          <a:latin typeface="Calibri" panose="020F0502020204030204" pitchFamily="34" charset="0"/>
                          <a:ea typeface="Calibri" panose="020F0502020204030204" pitchFamily="34" charset="0"/>
                          <a:cs typeface="Times New Roman" panose="02020603050405020304" pitchFamily="18" charset="0"/>
                        </a:rPr>
                        <a:t>34</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3</a:t>
                      </a:r>
                    </a:p>
                  </a:txBody>
                  <a:tcPr marL="17780" marR="17780" marT="6985" marB="6985" anchor="ctr"/>
                </a:tc>
                <a:tc>
                  <a:txBody>
                    <a:bodyPr/>
                    <a:lstStyle/>
                    <a:p>
                      <a:pPr algn="ctr">
                        <a:lnSpc>
                          <a:spcPct val="115000"/>
                        </a:lnSpc>
                        <a:spcAft>
                          <a:spcPts val="0"/>
                        </a:spcAft>
                      </a:pPr>
                      <a:r>
                        <a:rPr lang="fi-FI" sz="1100" dirty="0">
                          <a:effectLst/>
                          <a:latin typeface="Calibri" panose="020F0502020204030204" pitchFamily="34" charset="0"/>
                          <a:ea typeface="Calibri" panose="020F0502020204030204" pitchFamily="34" charset="0"/>
                          <a:cs typeface="Times New Roman" panose="02020603050405020304" pitchFamily="18" charset="0"/>
                        </a:rPr>
                        <a:t>17</a:t>
                      </a:r>
                    </a:p>
                  </a:txBody>
                  <a:tcPr marL="17780" marR="17780" marT="6985" marB="6985" anchor="ctr"/>
                </a:tc>
                <a:tc>
                  <a:txBody>
                    <a:bodyPr/>
                    <a:lstStyle/>
                    <a:p>
                      <a:pPr algn="ctr">
                        <a:lnSpc>
                          <a:spcPct val="115000"/>
                        </a:lnSpc>
                        <a:spcAft>
                          <a:spcPts val="0"/>
                        </a:spcAft>
                      </a:pPr>
                      <a:r>
                        <a:rPr lang="fi-FI" sz="1100" dirty="0">
                          <a:effectLst/>
                          <a:latin typeface="Calibri" panose="020F0502020204030204" pitchFamily="34" charset="0"/>
                          <a:ea typeface="Calibri" panose="020F0502020204030204" pitchFamily="34" charset="0"/>
                          <a:cs typeface="Times New Roman" panose="02020603050405020304" pitchFamily="18" charset="0"/>
                        </a:rPr>
                        <a:t>135</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308</a:t>
                      </a:r>
                    </a:p>
                  </a:txBody>
                  <a:tcPr marL="17780" marR="17780" marT="6985" marB="6985" anchor="ctr"/>
                </a:tc>
                <a:tc>
                  <a:txBody>
                    <a:bodyPr/>
                    <a:lstStyle/>
                    <a:p>
                      <a:pPr algn="ctr">
                        <a:lnSpc>
                          <a:spcPct val="115000"/>
                        </a:lnSpc>
                        <a:spcAft>
                          <a:spcPts val="0"/>
                        </a:spcAft>
                      </a:pPr>
                      <a:r>
                        <a:rPr lang="fi-FI" sz="1100" dirty="0">
                          <a:effectLst/>
                          <a:latin typeface="Calibri" panose="020F0502020204030204" pitchFamily="34" charset="0"/>
                          <a:ea typeface="Calibri" panose="020F0502020204030204" pitchFamily="34" charset="0"/>
                          <a:cs typeface="Times New Roman" panose="02020603050405020304" pitchFamily="18" charset="0"/>
                        </a:rPr>
                        <a:t>432</a:t>
                      </a:r>
                    </a:p>
                  </a:txBody>
                  <a:tcPr marL="17780" marR="17780" marT="6985" marB="6985" anchor="ctr"/>
                </a:tc>
                <a:tc>
                  <a:txBody>
                    <a:bodyPr/>
                    <a:lstStyle/>
                    <a:p>
                      <a:pPr algn="ctr">
                        <a:lnSpc>
                          <a:spcPct val="115000"/>
                        </a:lnSpc>
                        <a:spcAft>
                          <a:spcPts val="0"/>
                        </a:spcAft>
                      </a:pPr>
                      <a:r>
                        <a:rPr lang="fi-FI" sz="1100" dirty="0">
                          <a:effectLst/>
                          <a:latin typeface="Calibri" panose="020F0502020204030204" pitchFamily="34" charset="0"/>
                          <a:ea typeface="Calibri" panose="020F0502020204030204" pitchFamily="34" charset="0"/>
                          <a:cs typeface="Times New Roman" panose="02020603050405020304" pitchFamily="18" charset="0"/>
                        </a:rPr>
                        <a:t>542</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3803</a:t>
                      </a:r>
                    </a:p>
                  </a:txBody>
                  <a:tcPr marL="17780" marR="17780" marT="6985" marB="6985" anchor="ctr"/>
                </a:tc>
                <a:extLst>
                  <a:ext uri="{0D108BD9-81ED-4DB2-BD59-A6C34878D82A}">
                    <a16:rowId xmlns:a16="http://schemas.microsoft.com/office/drawing/2014/main" val="2538057511"/>
                  </a:ext>
                </a:extLst>
              </a:tr>
              <a:tr h="272209">
                <a:tc>
                  <a:txBody>
                    <a:bodyPr/>
                    <a:lstStyle/>
                    <a:p>
                      <a:pPr>
                        <a:lnSpc>
                          <a:spcPct val="115000"/>
                        </a:lnSpc>
                        <a:spcAft>
                          <a:spcPts val="0"/>
                        </a:spcAft>
                      </a:pPr>
                      <a:r>
                        <a:rPr lang="fi-FI" sz="1100" b="1">
                          <a:effectLst/>
                          <a:latin typeface="Calibri" panose="020F0502020204030204" pitchFamily="34" charset="0"/>
                          <a:ea typeface="Calibri" panose="020F0502020204030204" pitchFamily="34" charset="0"/>
                          <a:cs typeface="Times New Roman" panose="02020603050405020304" pitchFamily="18" charset="0"/>
                        </a:rPr>
                        <a:t>Вантаа</a:t>
                      </a:r>
                    </a:p>
                  </a:txBody>
                  <a:tcPr marL="6985" marR="6985"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682</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640</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586</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376</a:t>
                      </a:r>
                    </a:p>
                  </a:txBody>
                  <a:tcPr marL="17780" marR="17780" marT="6985" marB="6985" anchor="ctr"/>
                </a:tc>
                <a:tc>
                  <a:txBody>
                    <a:bodyPr/>
                    <a:lstStyle/>
                    <a:p>
                      <a:pPr algn="ctr">
                        <a:lnSpc>
                          <a:spcPct val="115000"/>
                        </a:lnSpc>
                        <a:spcAft>
                          <a:spcPts val="0"/>
                        </a:spcAft>
                      </a:pPr>
                      <a:r>
                        <a:rPr lang="fi-FI" sz="1100" dirty="0">
                          <a:effectLst/>
                          <a:latin typeface="Calibri" panose="020F0502020204030204" pitchFamily="34" charset="0"/>
                          <a:ea typeface="Calibri" panose="020F0502020204030204" pitchFamily="34" charset="0"/>
                          <a:cs typeface="Times New Roman" panose="02020603050405020304" pitchFamily="18" charset="0"/>
                        </a:rPr>
                        <a:t>146</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16</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2</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21</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158</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348</a:t>
                      </a:r>
                    </a:p>
                  </a:txBody>
                  <a:tcPr marL="17780" marR="17780" marT="6985" marB="6985" anchor="ctr"/>
                </a:tc>
                <a:tc>
                  <a:txBody>
                    <a:bodyPr/>
                    <a:lstStyle/>
                    <a:p>
                      <a:pPr algn="ctr">
                        <a:lnSpc>
                          <a:spcPct val="115000"/>
                        </a:lnSpc>
                        <a:spcAft>
                          <a:spcPts val="0"/>
                        </a:spcAft>
                      </a:pPr>
                      <a:r>
                        <a:rPr lang="fi-FI" sz="1100" dirty="0">
                          <a:effectLst/>
                          <a:latin typeface="Calibri" panose="020F0502020204030204" pitchFamily="34" charset="0"/>
                          <a:ea typeface="Calibri" panose="020F0502020204030204" pitchFamily="34" charset="0"/>
                          <a:cs typeface="Times New Roman" panose="02020603050405020304" pitchFamily="18" charset="0"/>
                        </a:rPr>
                        <a:t>497</a:t>
                      </a:r>
                    </a:p>
                  </a:txBody>
                  <a:tcPr marL="17780" marR="17780" marT="6985" marB="6985" anchor="ctr"/>
                </a:tc>
                <a:tc>
                  <a:txBody>
                    <a:bodyPr/>
                    <a:lstStyle/>
                    <a:p>
                      <a:pPr algn="ctr">
                        <a:lnSpc>
                          <a:spcPct val="115000"/>
                        </a:lnSpc>
                        <a:spcAft>
                          <a:spcPts val="0"/>
                        </a:spcAft>
                      </a:pPr>
                      <a:r>
                        <a:rPr lang="fi-FI" sz="1100" dirty="0">
                          <a:effectLst/>
                          <a:latin typeface="Calibri" panose="020F0502020204030204" pitchFamily="34" charset="0"/>
                          <a:ea typeface="Calibri" panose="020F0502020204030204" pitchFamily="34" charset="0"/>
                          <a:cs typeface="Times New Roman" panose="02020603050405020304" pitchFamily="18" charset="0"/>
                        </a:rPr>
                        <a:t>625</a:t>
                      </a:r>
                    </a:p>
                  </a:txBody>
                  <a:tcPr marL="17780" marR="17780" marT="6985" marB="6985" anchor="ctr"/>
                </a:tc>
                <a:tc>
                  <a:txBody>
                    <a:bodyPr/>
                    <a:lstStyle/>
                    <a:p>
                      <a:pPr algn="ctr">
                        <a:lnSpc>
                          <a:spcPct val="115000"/>
                        </a:lnSpc>
                        <a:spcAft>
                          <a:spcPts val="0"/>
                        </a:spcAft>
                      </a:pPr>
                      <a:r>
                        <a:rPr lang="fi-FI" sz="1100" dirty="0">
                          <a:effectLst/>
                          <a:latin typeface="Calibri" panose="020F0502020204030204" pitchFamily="34" charset="0"/>
                          <a:ea typeface="Calibri" panose="020F0502020204030204" pitchFamily="34" charset="0"/>
                          <a:cs typeface="Times New Roman" panose="02020603050405020304" pitchFamily="18" charset="0"/>
                        </a:rPr>
                        <a:t>4097</a:t>
                      </a:r>
                    </a:p>
                  </a:txBody>
                  <a:tcPr marL="17780" marR="17780" marT="6985" marB="6985" anchor="ctr"/>
                </a:tc>
                <a:extLst>
                  <a:ext uri="{0D108BD9-81ED-4DB2-BD59-A6C34878D82A}">
                    <a16:rowId xmlns:a16="http://schemas.microsoft.com/office/drawing/2014/main" val="2967039033"/>
                  </a:ext>
                </a:extLst>
              </a:tr>
              <a:tr h="272209">
                <a:tc>
                  <a:txBody>
                    <a:bodyPr/>
                    <a:lstStyle/>
                    <a:p>
                      <a:pPr>
                        <a:lnSpc>
                          <a:spcPct val="115000"/>
                        </a:lnSpc>
                        <a:spcAft>
                          <a:spcPts val="0"/>
                        </a:spcAft>
                      </a:pPr>
                      <a:r>
                        <a:rPr lang="fi-FI" sz="1100" b="1">
                          <a:effectLst/>
                          <a:latin typeface="Calibri" panose="020F0502020204030204" pitchFamily="34" charset="0"/>
                          <a:ea typeface="Calibri" panose="020F0502020204030204" pitchFamily="34" charset="0"/>
                          <a:cs typeface="Times New Roman" panose="02020603050405020304" pitchFamily="18" charset="0"/>
                        </a:rPr>
                        <a:t>Хельсинки</a:t>
                      </a:r>
                    </a:p>
                  </a:txBody>
                  <a:tcPr marL="6985" marR="6985"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647</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612</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566</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383</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153</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11</a:t>
                      </a:r>
                    </a:p>
                  </a:txBody>
                  <a:tcPr marL="17780" marR="17780" marT="6985" marB="6985" anchor="ctr"/>
                </a:tc>
                <a:tc>
                  <a:txBody>
                    <a:bodyPr/>
                    <a:lstStyle/>
                    <a:p>
                      <a:pPr algn="ctr">
                        <a:lnSpc>
                          <a:spcPct val="115000"/>
                        </a:lnSpc>
                        <a:spcAft>
                          <a:spcPts val="0"/>
                        </a:spcAft>
                      </a:pPr>
                      <a:r>
                        <a:rPr lang="fi-FI" sz="1100" dirty="0">
                          <a:effectLst/>
                          <a:latin typeface="Calibri" panose="020F0502020204030204" pitchFamily="34" charset="0"/>
                          <a:ea typeface="Calibri" panose="020F0502020204030204" pitchFamily="34" charset="0"/>
                          <a:cs typeface="Times New Roman" panose="02020603050405020304" pitchFamily="18" charset="0"/>
                        </a:rPr>
                        <a:t>1</a:t>
                      </a:r>
                    </a:p>
                  </a:txBody>
                  <a:tcPr marL="17780" marR="17780" marT="6985" marB="6985" anchor="ctr"/>
                </a:tc>
                <a:tc>
                  <a:txBody>
                    <a:bodyPr/>
                    <a:lstStyle/>
                    <a:p>
                      <a:pPr algn="ctr">
                        <a:lnSpc>
                          <a:spcPct val="115000"/>
                        </a:lnSpc>
                        <a:spcAft>
                          <a:spcPts val="0"/>
                        </a:spcAft>
                      </a:pPr>
                      <a:r>
                        <a:rPr lang="fi-FI" sz="1100" dirty="0">
                          <a:effectLst/>
                          <a:latin typeface="Calibri" panose="020F0502020204030204" pitchFamily="34" charset="0"/>
                          <a:ea typeface="Calibri" panose="020F0502020204030204" pitchFamily="34" charset="0"/>
                          <a:cs typeface="Times New Roman" panose="02020603050405020304" pitchFamily="18" charset="0"/>
                        </a:rPr>
                        <a:t>12</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125</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316</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464</a:t>
                      </a:r>
                    </a:p>
                  </a:txBody>
                  <a:tcPr marL="17780" marR="17780" marT="6985" marB="6985" anchor="ctr"/>
                </a:tc>
                <a:tc>
                  <a:txBody>
                    <a:bodyPr/>
                    <a:lstStyle/>
                    <a:p>
                      <a:pPr algn="ctr">
                        <a:lnSpc>
                          <a:spcPct val="115000"/>
                        </a:lnSpc>
                        <a:spcAft>
                          <a:spcPts val="0"/>
                        </a:spcAft>
                      </a:pPr>
                      <a:r>
                        <a:rPr lang="fi-FI" sz="1100" dirty="0">
                          <a:effectLst/>
                          <a:latin typeface="Calibri" panose="020F0502020204030204" pitchFamily="34" charset="0"/>
                          <a:ea typeface="Calibri" panose="020F0502020204030204" pitchFamily="34" charset="0"/>
                          <a:cs typeface="Times New Roman" panose="02020603050405020304" pitchFamily="18" charset="0"/>
                        </a:rPr>
                        <a:t>588</a:t>
                      </a:r>
                    </a:p>
                  </a:txBody>
                  <a:tcPr marL="17780" marR="17780" marT="6985" marB="6985" anchor="ctr"/>
                </a:tc>
                <a:tc>
                  <a:txBody>
                    <a:bodyPr/>
                    <a:lstStyle/>
                    <a:p>
                      <a:pPr algn="ctr">
                        <a:lnSpc>
                          <a:spcPct val="115000"/>
                        </a:lnSpc>
                        <a:spcAft>
                          <a:spcPts val="0"/>
                        </a:spcAft>
                      </a:pPr>
                      <a:r>
                        <a:rPr lang="fi-FI" sz="1100" dirty="0">
                          <a:effectLst/>
                          <a:latin typeface="Calibri" panose="020F0502020204030204" pitchFamily="34" charset="0"/>
                          <a:ea typeface="Calibri" panose="020F0502020204030204" pitchFamily="34" charset="0"/>
                          <a:cs typeface="Times New Roman" panose="02020603050405020304" pitchFamily="18" charset="0"/>
                        </a:rPr>
                        <a:t>3878</a:t>
                      </a:r>
                    </a:p>
                  </a:txBody>
                  <a:tcPr marL="17780" marR="17780" marT="6985" marB="6985" anchor="ctr"/>
                </a:tc>
                <a:extLst>
                  <a:ext uri="{0D108BD9-81ED-4DB2-BD59-A6C34878D82A}">
                    <a16:rowId xmlns:a16="http://schemas.microsoft.com/office/drawing/2014/main" val="910408313"/>
                  </a:ext>
                </a:extLst>
              </a:tr>
              <a:tr h="272209">
                <a:tc>
                  <a:txBody>
                    <a:bodyPr/>
                    <a:lstStyle/>
                    <a:p>
                      <a:pPr>
                        <a:lnSpc>
                          <a:spcPct val="115000"/>
                        </a:lnSpc>
                        <a:spcAft>
                          <a:spcPts val="0"/>
                        </a:spcAft>
                      </a:pPr>
                      <a:r>
                        <a:rPr lang="fi-FI" sz="1100" b="1" dirty="0" err="1">
                          <a:effectLst/>
                          <a:latin typeface="Calibri" panose="020F0502020204030204" pitchFamily="34" charset="0"/>
                          <a:ea typeface="Calibri" panose="020F0502020204030204" pitchFamily="34" charset="0"/>
                          <a:cs typeface="Times New Roman" panose="02020603050405020304" pitchFamily="18" charset="0"/>
                        </a:rPr>
                        <a:t>Пори</a:t>
                      </a:r>
                      <a:endParaRPr lang="fi-FI"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677</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633</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585</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389</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181</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26</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3</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25</a:t>
                      </a:r>
                    </a:p>
                  </a:txBody>
                  <a:tcPr marL="17780" marR="17780" marT="6985" marB="6985" anchor="ctr"/>
                </a:tc>
                <a:tc>
                  <a:txBody>
                    <a:bodyPr/>
                    <a:lstStyle/>
                    <a:p>
                      <a:pPr algn="ctr">
                        <a:lnSpc>
                          <a:spcPct val="115000"/>
                        </a:lnSpc>
                        <a:spcAft>
                          <a:spcPts val="0"/>
                        </a:spcAft>
                      </a:pPr>
                      <a:r>
                        <a:rPr lang="fi-FI" sz="1100" dirty="0">
                          <a:effectLst/>
                          <a:latin typeface="Calibri" panose="020F0502020204030204" pitchFamily="34" charset="0"/>
                          <a:ea typeface="Calibri" panose="020F0502020204030204" pitchFamily="34" charset="0"/>
                          <a:cs typeface="Times New Roman" panose="02020603050405020304" pitchFamily="18" charset="0"/>
                        </a:rPr>
                        <a:t>171</a:t>
                      </a:r>
                    </a:p>
                  </a:txBody>
                  <a:tcPr marL="17780" marR="17780" marT="6985" marB="6985" anchor="ctr"/>
                </a:tc>
                <a:tc>
                  <a:txBody>
                    <a:bodyPr/>
                    <a:lstStyle/>
                    <a:p>
                      <a:pPr algn="ctr">
                        <a:lnSpc>
                          <a:spcPct val="115000"/>
                        </a:lnSpc>
                        <a:spcAft>
                          <a:spcPts val="0"/>
                        </a:spcAft>
                      </a:pPr>
                      <a:r>
                        <a:rPr lang="fi-FI" sz="1100" dirty="0">
                          <a:effectLst/>
                          <a:latin typeface="Calibri" panose="020F0502020204030204" pitchFamily="34" charset="0"/>
                          <a:ea typeface="Calibri" panose="020F0502020204030204" pitchFamily="34" charset="0"/>
                          <a:cs typeface="Times New Roman" panose="02020603050405020304" pitchFamily="18" charset="0"/>
                        </a:rPr>
                        <a:t>352</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497</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622</a:t>
                      </a:r>
                    </a:p>
                  </a:txBody>
                  <a:tcPr marL="17780" marR="17780" marT="6985" marB="6985" anchor="ctr"/>
                </a:tc>
                <a:tc>
                  <a:txBody>
                    <a:bodyPr/>
                    <a:lstStyle/>
                    <a:p>
                      <a:pPr algn="ctr">
                        <a:lnSpc>
                          <a:spcPct val="115000"/>
                        </a:lnSpc>
                        <a:spcAft>
                          <a:spcPts val="0"/>
                        </a:spcAft>
                      </a:pPr>
                      <a:r>
                        <a:rPr lang="fi-FI" sz="1100" dirty="0">
                          <a:effectLst/>
                          <a:latin typeface="Calibri" panose="020F0502020204030204" pitchFamily="34" charset="0"/>
                          <a:ea typeface="Calibri" panose="020F0502020204030204" pitchFamily="34" charset="0"/>
                          <a:cs typeface="Times New Roman" panose="02020603050405020304" pitchFamily="18" charset="0"/>
                        </a:rPr>
                        <a:t>4161</a:t>
                      </a:r>
                    </a:p>
                  </a:txBody>
                  <a:tcPr marL="17780" marR="17780" marT="6985" marB="6985" anchor="ctr"/>
                </a:tc>
                <a:extLst>
                  <a:ext uri="{0D108BD9-81ED-4DB2-BD59-A6C34878D82A}">
                    <a16:rowId xmlns:a16="http://schemas.microsoft.com/office/drawing/2014/main" val="1795637254"/>
                  </a:ext>
                </a:extLst>
              </a:tr>
              <a:tr h="272209">
                <a:tc>
                  <a:txBody>
                    <a:bodyPr/>
                    <a:lstStyle/>
                    <a:p>
                      <a:pPr>
                        <a:lnSpc>
                          <a:spcPct val="115000"/>
                        </a:lnSpc>
                        <a:spcAft>
                          <a:spcPts val="0"/>
                        </a:spcAft>
                      </a:pPr>
                      <a:r>
                        <a:rPr lang="fi-FI" sz="1100" b="1">
                          <a:effectLst/>
                          <a:latin typeface="Calibri" panose="020F0502020204030204" pitchFamily="34" charset="0"/>
                          <a:ea typeface="Calibri" panose="020F0502020204030204" pitchFamily="34" charset="0"/>
                          <a:cs typeface="Times New Roman" panose="02020603050405020304" pitchFamily="18" charset="0"/>
                        </a:rPr>
                        <a:t>Турку</a:t>
                      </a:r>
                    </a:p>
                  </a:txBody>
                  <a:tcPr marL="6985" marR="6985"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663</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625</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575</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377</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161</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19</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2</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18</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149</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338</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486</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608</a:t>
                      </a:r>
                    </a:p>
                  </a:txBody>
                  <a:tcPr marL="17780" marR="17780" marT="6985" marB="6985" anchor="ctr"/>
                </a:tc>
                <a:tc>
                  <a:txBody>
                    <a:bodyPr/>
                    <a:lstStyle/>
                    <a:p>
                      <a:pPr algn="ctr">
                        <a:lnSpc>
                          <a:spcPct val="115000"/>
                        </a:lnSpc>
                        <a:spcAft>
                          <a:spcPts val="0"/>
                        </a:spcAft>
                      </a:pPr>
                      <a:r>
                        <a:rPr lang="fi-FI" sz="1100" dirty="0">
                          <a:effectLst/>
                          <a:latin typeface="Calibri" panose="020F0502020204030204" pitchFamily="34" charset="0"/>
                          <a:ea typeface="Calibri" panose="020F0502020204030204" pitchFamily="34" charset="0"/>
                          <a:cs typeface="Times New Roman" panose="02020603050405020304" pitchFamily="18" charset="0"/>
                        </a:rPr>
                        <a:t>4021</a:t>
                      </a:r>
                    </a:p>
                  </a:txBody>
                  <a:tcPr marL="17780" marR="17780" marT="6985" marB="6985" anchor="ctr"/>
                </a:tc>
                <a:extLst>
                  <a:ext uri="{0D108BD9-81ED-4DB2-BD59-A6C34878D82A}">
                    <a16:rowId xmlns:a16="http://schemas.microsoft.com/office/drawing/2014/main" val="4294049546"/>
                  </a:ext>
                </a:extLst>
              </a:tr>
              <a:tr h="272209">
                <a:tc>
                  <a:txBody>
                    <a:bodyPr/>
                    <a:lstStyle/>
                    <a:p>
                      <a:pPr>
                        <a:lnSpc>
                          <a:spcPct val="115000"/>
                        </a:lnSpc>
                        <a:spcAft>
                          <a:spcPts val="0"/>
                        </a:spcAft>
                      </a:pPr>
                      <a:r>
                        <a:rPr lang="fi-FI" sz="1100" b="1" dirty="0" err="1">
                          <a:effectLst/>
                          <a:latin typeface="Calibri" panose="020F0502020204030204" pitchFamily="34" charset="0"/>
                          <a:ea typeface="Calibri" panose="020F0502020204030204" pitchFamily="34" charset="0"/>
                          <a:cs typeface="Times New Roman" panose="02020603050405020304" pitchFamily="18" charset="0"/>
                        </a:rPr>
                        <a:t>Тампере</a:t>
                      </a:r>
                      <a:endParaRPr lang="fi-FI"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724</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675</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612</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400</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176</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28</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5</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34</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192</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382</a:t>
                      </a:r>
                    </a:p>
                  </a:txBody>
                  <a:tcPr marL="17780" marR="17780" marT="6985" marB="6985" anchor="ctr"/>
                </a:tc>
                <a:tc>
                  <a:txBody>
                    <a:bodyPr/>
                    <a:lstStyle/>
                    <a:p>
                      <a:pPr algn="ctr">
                        <a:lnSpc>
                          <a:spcPct val="115000"/>
                        </a:lnSpc>
                        <a:spcAft>
                          <a:spcPts val="0"/>
                        </a:spcAft>
                      </a:pPr>
                      <a:r>
                        <a:rPr lang="fi-FI" sz="1100" dirty="0">
                          <a:effectLst/>
                          <a:latin typeface="Calibri" panose="020F0502020204030204" pitchFamily="34" charset="0"/>
                          <a:ea typeface="Calibri" panose="020F0502020204030204" pitchFamily="34" charset="0"/>
                          <a:cs typeface="Times New Roman" panose="02020603050405020304" pitchFamily="18" charset="0"/>
                        </a:rPr>
                        <a:t>529</a:t>
                      </a:r>
                    </a:p>
                  </a:txBody>
                  <a:tcPr marL="17780" marR="17780" marT="6985" marB="6985" anchor="ctr"/>
                </a:tc>
                <a:tc>
                  <a:txBody>
                    <a:bodyPr/>
                    <a:lstStyle/>
                    <a:p>
                      <a:pPr algn="ctr">
                        <a:lnSpc>
                          <a:spcPct val="115000"/>
                        </a:lnSpc>
                        <a:spcAft>
                          <a:spcPts val="0"/>
                        </a:spcAft>
                      </a:pPr>
                      <a:r>
                        <a:rPr lang="fi-FI" sz="1100" dirty="0">
                          <a:effectLst/>
                          <a:latin typeface="Calibri" panose="020F0502020204030204" pitchFamily="34" charset="0"/>
                          <a:ea typeface="Calibri" panose="020F0502020204030204" pitchFamily="34" charset="0"/>
                          <a:cs typeface="Times New Roman" panose="02020603050405020304" pitchFamily="18" charset="0"/>
                        </a:rPr>
                        <a:t>667</a:t>
                      </a:r>
                    </a:p>
                  </a:txBody>
                  <a:tcPr marL="17780" marR="17780" marT="6985" marB="6985" anchor="ctr"/>
                </a:tc>
                <a:tc>
                  <a:txBody>
                    <a:bodyPr/>
                    <a:lstStyle/>
                    <a:p>
                      <a:pPr algn="ctr">
                        <a:lnSpc>
                          <a:spcPct val="115000"/>
                        </a:lnSpc>
                        <a:spcAft>
                          <a:spcPts val="0"/>
                        </a:spcAft>
                      </a:pPr>
                      <a:r>
                        <a:rPr lang="fi-FI" sz="1100" dirty="0">
                          <a:effectLst/>
                          <a:latin typeface="Calibri" panose="020F0502020204030204" pitchFamily="34" charset="0"/>
                          <a:ea typeface="Calibri" panose="020F0502020204030204" pitchFamily="34" charset="0"/>
                          <a:cs typeface="Times New Roman" panose="02020603050405020304" pitchFamily="18" charset="0"/>
                        </a:rPr>
                        <a:t>4424</a:t>
                      </a:r>
                    </a:p>
                  </a:txBody>
                  <a:tcPr marL="17780" marR="17780" marT="6985" marB="6985" anchor="ctr"/>
                </a:tc>
                <a:extLst>
                  <a:ext uri="{0D108BD9-81ED-4DB2-BD59-A6C34878D82A}">
                    <a16:rowId xmlns:a16="http://schemas.microsoft.com/office/drawing/2014/main" val="3309480746"/>
                  </a:ext>
                </a:extLst>
              </a:tr>
              <a:tr h="272209">
                <a:tc>
                  <a:txBody>
                    <a:bodyPr/>
                    <a:lstStyle/>
                    <a:p>
                      <a:pPr>
                        <a:lnSpc>
                          <a:spcPct val="115000"/>
                        </a:lnSpc>
                        <a:spcAft>
                          <a:spcPts val="0"/>
                        </a:spcAft>
                      </a:pPr>
                      <a:r>
                        <a:rPr lang="fi-FI" sz="1100" b="1">
                          <a:effectLst/>
                          <a:latin typeface="Calibri" panose="020F0502020204030204" pitchFamily="34" charset="0"/>
                          <a:ea typeface="Calibri" panose="020F0502020204030204" pitchFamily="34" charset="0"/>
                          <a:cs typeface="Times New Roman" panose="02020603050405020304" pitchFamily="18" charset="0"/>
                        </a:rPr>
                        <a:t>Лахти</a:t>
                      </a:r>
                    </a:p>
                  </a:txBody>
                  <a:tcPr marL="6985" marR="6985"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726</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677</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610</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395</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159</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20</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4</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31</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191</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383</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528</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668</a:t>
                      </a:r>
                    </a:p>
                  </a:txBody>
                  <a:tcPr marL="17780" marR="17780" marT="6985" marB="6985" anchor="ctr"/>
                </a:tc>
                <a:tc>
                  <a:txBody>
                    <a:bodyPr/>
                    <a:lstStyle/>
                    <a:p>
                      <a:pPr algn="ctr">
                        <a:lnSpc>
                          <a:spcPct val="115000"/>
                        </a:lnSpc>
                        <a:spcAft>
                          <a:spcPts val="0"/>
                        </a:spcAft>
                      </a:pPr>
                      <a:r>
                        <a:rPr lang="fi-FI" sz="1100" dirty="0">
                          <a:effectLst/>
                          <a:latin typeface="Calibri" panose="020F0502020204030204" pitchFamily="34" charset="0"/>
                          <a:ea typeface="Calibri" panose="020F0502020204030204" pitchFamily="34" charset="0"/>
                          <a:cs typeface="Times New Roman" panose="02020603050405020304" pitchFamily="18" charset="0"/>
                        </a:rPr>
                        <a:t>4392</a:t>
                      </a:r>
                    </a:p>
                  </a:txBody>
                  <a:tcPr marL="17780" marR="17780" marT="6985" marB="6985" anchor="ctr"/>
                </a:tc>
                <a:extLst>
                  <a:ext uri="{0D108BD9-81ED-4DB2-BD59-A6C34878D82A}">
                    <a16:rowId xmlns:a16="http://schemas.microsoft.com/office/drawing/2014/main" val="82514718"/>
                  </a:ext>
                </a:extLst>
              </a:tr>
              <a:tr h="272209">
                <a:tc>
                  <a:txBody>
                    <a:bodyPr/>
                    <a:lstStyle/>
                    <a:p>
                      <a:pPr>
                        <a:lnSpc>
                          <a:spcPct val="115000"/>
                        </a:lnSpc>
                        <a:spcAft>
                          <a:spcPts val="0"/>
                        </a:spcAft>
                      </a:pPr>
                      <a:r>
                        <a:rPr lang="fi-FI" sz="1100" b="1">
                          <a:effectLst/>
                          <a:latin typeface="Calibri" panose="020F0502020204030204" pitchFamily="34" charset="0"/>
                          <a:ea typeface="Calibri" panose="020F0502020204030204" pitchFamily="34" charset="0"/>
                          <a:cs typeface="Times New Roman" panose="02020603050405020304" pitchFamily="18" charset="0"/>
                        </a:rPr>
                        <a:t>Лаппеенранта</a:t>
                      </a:r>
                    </a:p>
                  </a:txBody>
                  <a:tcPr marL="6985" marR="6985"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759</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699</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621</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403</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165</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22</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5</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28</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184</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386</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546</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692</a:t>
                      </a:r>
                    </a:p>
                  </a:txBody>
                  <a:tcPr marL="17780" marR="17780" marT="6985" marB="6985" anchor="ctr"/>
                </a:tc>
                <a:tc>
                  <a:txBody>
                    <a:bodyPr/>
                    <a:lstStyle/>
                    <a:p>
                      <a:pPr algn="ctr">
                        <a:lnSpc>
                          <a:spcPct val="115000"/>
                        </a:lnSpc>
                        <a:spcAft>
                          <a:spcPts val="0"/>
                        </a:spcAft>
                      </a:pPr>
                      <a:r>
                        <a:rPr lang="fi-FI" sz="1100" dirty="0">
                          <a:effectLst/>
                          <a:latin typeface="Calibri" panose="020F0502020204030204" pitchFamily="34" charset="0"/>
                          <a:ea typeface="Calibri" panose="020F0502020204030204" pitchFamily="34" charset="0"/>
                          <a:cs typeface="Times New Roman" panose="02020603050405020304" pitchFamily="18" charset="0"/>
                        </a:rPr>
                        <a:t>4510</a:t>
                      </a:r>
                    </a:p>
                  </a:txBody>
                  <a:tcPr marL="17780" marR="17780" marT="6985" marB="6985" anchor="ctr"/>
                </a:tc>
                <a:extLst>
                  <a:ext uri="{0D108BD9-81ED-4DB2-BD59-A6C34878D82A}">
                    <a16:rowId xmlns:a16="http://schemas.microsoft.com/office/drawing/2014/main" val="1916604605"/>
                  </a:ext>
                </a:extLst>
              </a:tr>
              <a:tr h="272209">
                <a:tc>
                  <a:txBody>
                    <a:bodyPr/>
                    <a:lstStyle/>
                    <a:p>
                      <a:pPr>
                        <a:lnSpc>
                          <a:spcPct val="115000"/>
                        </a:lnSpc>
                        <a:spcAft>
                          <a:spcPts val="0"/>
                        </a:spcAft>
                      </a:pPr>
                      <a:r>
                        <a:rPr lang="fi-FI" sz="1100" b="1">
                          <a:effectLst/>
                          <a:latin typeface="Calibri" panose="020F0502020204030204" pitchFamily="34" charset="0"/>
                          <a:ea typeface="Calibri" panose="020F0502020204030204" pitchFamily="34" charset="0"/>
                          <a:cs typeface="Times New Roman" panose="02020603050405020304" pitchFamily="18" charset="0"/>
                        </a:rPr>
                        <a:t>Ювяскюля</a:t>
                      </a:r>
                    </a:p>
                  </a:txBody>
                  <a:tcPr marL="6985" marR="6985"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785</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721</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646</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440</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206</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40</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10</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56</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227</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414</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569</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718</a:t>
                      </a:r>
                    </a:p>
                  </a:txBody>
                  <a:tcPr marL="17780" marR="17780" marT="6985" marB="6985" anchor="ctr"/>
                </a:tc>
                <a:tc>
                  <a:txBody>
                    <a:bodyPr/>
                    <a:lstStyle/>
                    <a:p>
                      <a:pPr algn="ctr">
                        <a:lnSpc>
                          <a:spcPct val="115000"/>
                        </a:lnSpc>
                        <a:spcAft>
                          <a:spcPts val="0"/>
                        </a:spcAft>
                      </a:pPr>
                      <a:r>
                        <a:rPr lang="fi-FI" sz="1100" dirty="0">
                          <a:effectLst/>
                          <a:latin typeface="Calibri" panose="020F0502020204030204" pitchFamily="34" charset="0"/>
                          <a:ea typeface="Calibri" panose="020F0502020204030204" pitchFamily="34" charset="0"/>
                          <a:cs typeface="Times New Roman" panose="02020603050405020304" pitchFamily="18" charset="0"/>
                        </a:rPr>
                        <a:t>4832</a:t>
                      </a:r>
                    </a:p>
                  </a:txBody>
                  <a:tcPr marL="17780" marR="17780" marT="6985" marB="6985" anchor="ctr"/>
                </a:tc>
                <a:extLst>
                  <a:ext uri="{0D108BD9-81ED-4DB2-BD59-A6C34878D82A}">
                    <a16:rowId xmlns:a16="http://schemas.microsoft.com/office/drawing/2014/main" val="4073017310"/>
                  </a:ext>
                </a:extLst>
              </a:tr>
              <a:tr h="272209">
                <a:tc>
                  <a:txBody>
                    <a:bodyPr/>
                    <a:lstStyle/>
                    <a:p>
                      <a:pPr>
                        <a:lnSpc>
                          <a:spcPct val="115000"/>
                        </a:lnSpc>
                        <a:spcAft>
                          <a:spcPts val="0"/>
                        </a:spcAft>
                      </a:pPr>
                      <a:r>
                        <a:rPr lang="fi-FI" sz="1100" b="1" dirty="0" err="1">
                          <a:effectLst/>
                          <a:latin typeface="Calibri" panose="020F0502020204030204" pitchFamily="34" charset="0"/>
                          <a:ea typeface="Calibri" panose="020F0502020204030204" pitchFamily="34" charset="0"/>
                          <a:cs typeface="Times New Roman" panose="02020603050405020304" pitchFamily="18" charset="0"/>
                        </a:rPr>
                        <a:t>Вааса</a:t>
                      </a:r>
                      <a:endParaRPr lang="fi-FI"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719</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666</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619</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424</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214</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29</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5</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35</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192</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377</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526</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663</a:t>
                      </a:r>
                    </a:p>
                  </a:txBody>
                  <a:tcPr marL="17780" marR="17780" marT="6985" marB="6985" anchor="ctr"/>
                </a:tc>
                <a:tc>
                  <a:txBody>
                    <a:bodyPr/>
                    <a:lstStyle/>
                    <a:p>
                      <a:pPr algn="ctr">
                        <a:lnSpc>
                          <a:spcPct val="115000"/>
                        </a:lnSpc>
                        <a:spcAft>
                          <a:spcPts val="0"/>
                        </a:spcAft>
                      </a:pPr>
                      <a:r>
                        <a:rPr lang="fi-FI" sz="1100" dirty="0">
                          <a:effectLst/>
                          <a:latin typeface="Calibri" panose="020F0502020204030204" pitchFamily="34" charset="0"/>
                          <a:ea typeface="Calibri" panose="020F0502020204030204" pitchFamily="34" charset="0"/>
                          <a:cs typeface="Times New Roman" panose="02020603050405020304" pitchFamily="18" charset="0"/>
                        </a:rPr>
                        <a:t>4469</a:t>
                      </a:r>
                    </a:p>
                  </a:txBody>
                  <a:tcPr marL="17780" marR="17780" marT="6985" marB="6985" anchor="ctr"/>
                </a:tc>
                <a:extLst>
                  <a:ext uri="{0D108BD9-81ED-4DB2-BD59-A6C34878D82A}">
                    <a16:rowId xmlns:a16="http://schemas.microsoft.com/office/drawing/2014/main" val="1221892737"/>
                  </a:ext>
                </a:extLst>
              </a:tr>
              <a:tr h="272209">
                <a:tc>
                  <a:txBody>
                    <a:bodyPr/>
                    <a:lstStyle/>
                    <a:p>
                      <a:pPr>
                        <a:lnSpc>
                          <a:spcPct val="115000"/>
                        </a:lnSpc>
                        <a:spcAft>
                          <a:spcPts val="0"/>
                        </a:spcAft>
                      </a:pPr>
                      <a:r>
                        <a:rPr lang="fi-FI" sz="1100" b="1">
                          <a:effectLst/>
                          <a:latin typeface="Calibri" panose="020F0502020204030204" pitchFamily="34" charset="0"/>
                          <a:ea typeface="Calibri" panose="020F0502020204030204" pitchFamily="34" charset="0"/>
                          <a:cs typeface="Times New Roman" panose="02020603050405020304" pitchFamily="18" charset="0"/>
                        </a:rPr>
                        <a:t>Куопио</a:t>
                      </a:r>
                    </a:p>
                  </a:txBody>
                  <a:tcPr marL="6985" marR="6985"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812</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741</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653</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445</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198</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31</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7</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38</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194</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400</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571</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735</a:t>
                      </a:r>
                    </a:p>
                  </a:txBody>
                  <a:tcPr marL="17780" marR="17780" marT="6985" marB="6985" anchor="ctr"/>
                </a:tc>
                <a:tc>
                  <a:txBody>
                    <a:bodyPr/>
                    <a:lstStyle/>
                    <a:p>
                      <a:pPr algn="ctr">
                        <a:lnSpc>
                          <a:spcPct val="115000"/>
                        </a:lnSpc>
                        <a:spcAft>
                          <a:spcPts val="0"/>
                        </a:spcAft>
                      </a:pPr>
                      <a:r>
                        <a:rPr lang="fi-FI" sz="1100" dirty="0">
                          <a:effectLst/>
                          <a:latin typeface="Calibri" panose="020F0502020204030204" pitchFamily="34" charset="0"/>
                          <a:ea typeface="Calibri" panose="020F0502020204030204" pitchFamily="34" charset="0"/>
                          <a:cs typeface="Times New Roman" panose="02020603050405020304" pitchFamily="18" charset="0"/>
                        </a:rPr>
                        <a:t>4825</a:t>
                      </a:r>
                    </a:p>
                  </a:txBody>
                  <a:tcPr marL="17780" marR="17780" marT="6985" marB="6985" anchor="ctr"/>
                </a:tc>
                <a:extLst>
                  <a:ext uri="{0D108BD9-81ED-4DB2-BD59-A6C34878D82A}">
                    <a16:rowId xmlns:a16="http://schemas.microsoft.com/office/drawing/2014/main" val="1831560981"/>
                  </a:ext>
                </a:extLst>
              </a:tr>
              <a:tr h="272209">
                <a:tc>
                  <a:txBody>
                    <a:bodyPr/>
                    <a:lstStyle/>
                    <a:p>
                      <a:pPr>
                        <a:lnSpc>
                          <a:spcPct val="115000"/>
                        </a:lnSpc>
                        <a:spcAft>
                          <a:spcPts val="0"/>
                        </a:spcAft>
                      </a:pPr>
                      <a:r>
                        <a:rPr lang="fi-FI" sz="1100" b="1">
                          <a:effectLst/>
                          <a:latin typeface="Calibri" panose="020F0502020204030204" pitchFamily="34" charset="0"/>
                          <a:ea typeface="Calibri" panose="020F0502020204030204" pitchFamily="34" charset="0"/>
                          <a:cs typeface="Times New Roman" panose="02020603050405020304" pitchFamily="18" charset="0"/>
                        </a:rPr>
                        <a:t>Йоенсуу</a:t>
                      </a:r>
                    </a:p>
                  </a:txBody>
                  <a:tcPr marL="6985" marR="6985"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826</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753</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665</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456</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216</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39</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10</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47</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215</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416</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589</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752</a:t>
                      </a:r>
                    </a:p>
                  </a:txBody>
                  <a:tcPr marL="17780" marR="17780" marT="6985" marB="6985" anchor="ctr"/>
                </a:tc>
                <a:tc>
                  <a:txBody>
                    <a:bodyPr/>
                    <a:lstStyle/>
                    <a:p>
                      <a:pPr algn="ctr">
                        <a:lnSpc>
                          <a:spcPct val="115000"/>
                        </a:lnSpc>
                        <a:spcAft>
                          <a:spcPts val="0"/>
                        </a:spcAft>
                      </a:pPr>
                      <a:r>
                        <a:rPr lang="fi-FI" sz="1100" dirty="0">
                          <a:effectLst/>
                          <a:latin typeface="Calibri" panose="020F0502020204030204" pitchFamily="34" charset="0"/>
                          <a:ea typeface="Calibri" panose="020F0502020204030204" pitchFamily="34" charset="0"/>
                          <a:cs typeface="Times New Roman" panose="02020603050405020304" pitchFamily="18" charset="0"/>
                        </a:rPr>
                        <a:t>4984</a:t>
                      </a:r>
                    </a:p>
                  </a:txBody>
                  <a:tcPr marL="17780" marR="17780" marT="6985" marB="6985" anchor="ctr"/>
                </a:tc>
                <a:extLst>
                  <a:ext uri="{0D108BD9-81ED-4DB2-BD59-A6C34878D82A}">
                    <a16:rowId xmlns:a16="http://schemas.microsoft.com/office/drawing/2014/main" val="1967642053"/>
                  </a:ext>
                </a:extLst>
              </a:tr>
              <a:tr h="272209">
                <a:tc>
                  <a:txBody>
                    <a:bodyPr/>
                    <a:lstStyle/>
                    <a:p>
                      <a:pPr>
                        <a:lnSpc>
                          <a:spcPct val="115000"/>
                        </a:lnSpc>
                        <a:spcAft>
                          <a:spcPts val="0"/>
                        </a:spcAft>
                      </a:pPr>
                      <a:r>
                        <a:rPr lang="fi-FI" sz="1100" b="1">
                          <a:effectLst/>
                          <a:latin typeface="Calibri" panose="020F0502020204030204" pitchFamily="34" charset="0"/>
                          <a:ea typeface="Calibri" panose="020F0502020204030204" pitchFamily="34" charset="0"/>
                          <a:cs typeface="Times New Roman" panose="02020603050405020304" pitchFamily="18" charset="0"/>
                        </a:rPr>
                        <a:t>Каяани</a:t>
                      </a:r>
                    </a:p>
                  </a:txBody>
                  <a:tcPr marL="6985" marR="6985"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864</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777</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695</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479</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251</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57</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17</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75</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245</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441</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618</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785</a:t>
                      </a:r>
                    </a:p>
                  </a:txBody>
                  <a:tcPr marL="17780" marR="17780" marT="6985" marB="6985" anchor="ctr"/>
                </a:tc>
                <a:tc>
                  <a:txBody>
                    <a:bodyPr/>
                    <a:lstStyle/>
                    <a:p>
                      <a:pPr algn="ctr">
                        <a:lnSpc>
                          <a:spcPct val="115000"/>
                        </a:lnSpc>
                        <a:spcAft>
                          <a:spcPts val="0"/>
                        </a:spcAft>
                      </a:pPr>
                      <a:r>
                        <a:rPr lang="fi-FI" sz="1100" dirty="0">
                          <a:effectLst/>
                          <a:latin typeface="Calibri" panose="020F0502020204030204" pitchFamily="34" charset="0"/>
                          <a:ea typeface="Calibri" panose="020F0502020204030204" pitchFamily="34" charset="0"/>
                          <a:cs typeface="Times New Roman" panose="02020603050405020304" pitchFamily="18" charset="0"/>
                        </a:rPr>
                        <a:t>5304</a:t>
                      </a:r>
                    </a:p>
                  </a:txBody>
                  <a:tcPr marL="17780" marR="17780" marT="6985" marB="6985" anchor="ctr"/>
                </a:tc>
                <a:extLst>
                  <a:ext uri="{0D108BD9-81ED-4DB2-BD59-A6C34878D82A}">
                    <a16:rowId xmlns:a16="http://schemas.microsoft.com/office/drawing/2014/main" val="2865799184"/>
                  </a:ext>
                </a:extLst>
              </a:tr>
              <a:tr h="272209">
                <a:tc>
                  <a:txBody>
                    <a:bodyPr/>
                    <a:lstStyle/>
                    <a:p>
                      <a:pPr>
                        <a:lnSpc>
                          <a:spcPct val="115000"/>
                        </a:lnSpc>
                        <a:spcAft>
                          <a:spcPts val="0"/>
                        </a:spcAft>
                      </a:pPr>
                      <a:r>
                        <a:rPr lang="fi-FI" sz="1100" b="1">
                          <a:effectLst/>
                          <a:latin typeface="Calibri" panose="020F0502020204030204" pitchFamily="34" charset="0"/>
                          <a:ea typeface="Calibri" panose="020F0502020204030204" pitchFamily="34" charset="0"/>
                          <a:cs typeface="Times New Roman" panose="02020603050405020304" pitchFamily="18" charset="0"/>
                        </a:rPr>
                        <a:t>Оулу</a:t>
                      </a:r>
                    </a:p>
                  </a:txBody>
                  <a:tcPr marL="6985" marR="6985"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824</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742</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677</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465</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249</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47</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9</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55</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224</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423</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593</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749</a:t>
                      </a:r>
                    </a:p>
                  </a:txBody>
                  <a:tcPr marL="17780" marR="17780" marT="6985" marB="6985" anchor="ctr"/>
                </a:tc>
                <a:tc>
                  <a:txBody>
                    <a:bodyPr/>
                    <a:lstStyle/>
                    <a:p>
                      <a:pPr algn="ctr">
                        <a:lnSpc>
                          <a:spcPct val="115000"/>
                        </a:lnSpc>
                        <a:spcAft>
                          <a:spcPts val="0"/>
                        </a:spcAft>
                      </a:pPr>
                      <a:r>
                        <a:rPr lang="fi-FI" sz="1100" dirty="0">
                          <a:effectLst/>
                          <a:latin typeface="Calibri" panose="020F0502020204030204" pitchFamily="34" charset="0"/>
                          <a:ea typeface="Calibri" panose="020F0502020204030204" pitchFamily="34" charset="0"/>
                          <a:cs typeface="Times New Roman" panose="02020603050405020304" pitchFamily="18" charset="0"/>
                        </a:rPr>
                        <a:t>5057</a:t>
                      </a:r>
                    </a:p>
                  </a:txBody>
                  <a:tcPr marL="17780" marR="17780" marT="6985" marB="6985" anchor="ctr"/>
                </a:tc>
                <a:extLst>
                  <a:ext uri="{0D108BD9-81ED-4DB2-BD59-A6C34878D82A}">
                    <a16:rowId xmlns:a16="http://schemas.microsoft.com/office/drawing/2014/main" val="2933498682"/>
                  </a:ext>
                </a:extLst>
              </a:tr>
              <a:tr h="272209">
                <a:tc>
                  <a:txBody>
                    <a:bodyPr/>
                    <a:lstStyle/>
                    <a:p>
                      <a:pPr>
                        <a:lnSpc>
                          <a:spcPct val="115000"/>
                        </a:lnSpc>
                        <a:spcAft>
                          <a:spcPts val="0"/>
                        </a:spcAft>
                      </a:pPr>
                      <a:r>
                        <a:rPr lang="fi-FI" sz="1100" b="1" dirty="0" err="1">
                          <a:effectLst/>
                          <a:latin typeface="Calibri" panose="020F0502020204030204" pitchFamily="34" charset="0"/>
                          <a:ea typeface="Calibri" panose="020F0502020204030204" pitchFamily="34" charset="0"/>
                          <a:cs typeface="Times New Roman" panose="02020603050405020304" pitchFamily="18" charset="0"/>
                        </a:rPr>
                        <a:t>Соданкюля</a:t>
                      </a:r>
                      <a:endParaRPr lang="fi-FI"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946</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838</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760</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548</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345</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106</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49</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136</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316</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523</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722</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891</a:t>
                      </a:r>
                    </a:p>
                  </a:txBody>
                  <a:tcPr marL="17780" marR="17780" marT="6985" marB="6985" anchor="ctr"/>
                </a:tc>
                <a:tc>
                  <a:txBody>
                    <a:bodyPr/>
                    <a:lstStyle/>
                    <a:p>
                      <a:pPr algn="ctr">
                        <a:lnSpc>
                          <a:spcPct val="115000"/>
                        </a:lnSpc>
                        <a:spcAft>
                          <a:spcPts val="0"/>
                        </a:spcAft>
                      </a:pPr>
                      <a:r>
                        <a:rPr lang="fi-FI" sz="1100" dirty="0">
                          <a:effectLst/>
                          <a:latin typeface="Calibri" panose="020F0502020204030204" pitchFamily="34" charset="0"/>
                          <a:ea typeface="Calibri" panose="020F0502020204030204" pitchFamily="34" charset="0"/>
                          <a:cs typeface="Times New Roman" panose="02020603050405020304" pitchFamily="18" charset="0"/>
                        </a:rPr>
                        <a:t>6180</a:t>
                      </a:r>
                    </a:p>
                  </a:txBody>
                  <a:tcPr marL="17780" marR="17780" marT="6985" marB="6985" anchor="ctr"/>
                </a:tc>
                <a:extLst>
                  <a:ext uri="{0D108BD9-81ED-4DB2-BD59-A6C34878D82A}">
                    <a16:rowId xmlns:a16="http://schemas.microsoft.com/office/drawing/2014/main" val="4251939220"/>
                  </a:ext>
                </a:extLst>
              </a:tr>
              <a:tr h="272209">
                <a:tc>
                  <a:txBody>
                    <a:bodyPr/>
                    <a:lstStyle/>
                    <a:p>
                      <a:pPr>
                        <a:lnSpc>
                          <a:spcPct val="115000"/>
                        </a:lnSpc>
                        <a:spcAft>
                          <a:spcPts val="0"/>
                        </a:spcAft>
                      </a:pPr>
                      <a:r>
                        <a:rPr lang="fi-FI" sz="1100" b="1" dirty="0" err="1">
                          <a:effectLst/>
                          <a:latin typeface="Calibri" panose="020F0502020204030204" pitchFamily="34" charset="0"/>
                          <a:ea typeface="Calibri" panose="020F0502020204030204" pitchFamily="34" charset="0"/>
                          <a:cs typeface="Times New Roman" panose="02020603050405020304" pitchFamily="18" charset="0"/>
                        </a:rPr>
                        <a:t>Ивало</a:t>
                      </a:r>
                      <a:endParaRPr lang="fi-FI"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923</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819</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755</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557</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377</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146</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69</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147</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318</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523</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722</a:t>
                      </a:r>
                    </a:p>
                  </a:txBody>
                  <a:tcPr marL="17780" marR="17780" marT="6985" marB="6985" anchor="ctr"/>
                </a:tc>
                <a:tc>
                  <a:txBody>
                    <a:bodyPr/>
                    <a:lstStyle/>
                    <a:p>
                      <a:pPr algn="ctr">
                        <a:lnSpc>
                          <a:spcPct val="115000"/>
                        </a:lnSpc>
                        <a:spcAft>
                          <a:spcPts val="0"/>
                        </a:spcAft>
                      </a:pPr>
                      <a:r>
                        <a:rPr lang="fi-FI" sz="1100">
                          <a:effectLst/>
                          <a:latin typeface="Calibri" panose="020F0502020204030204" pitchFamily="34" charset="0"/>
                          <a:ea typeface="Calibri" panose="020F0502020204030204" pitchFamily="34" charset="0"/>
                          <a:cs typeface="Times New Roman" panose="02020603050405020304" pitchFamily="18" charset="0"/>
                        </a:rPr>
                        <a:t>875</a:t>
                      </a:r>
                    </a:p>
                  </a:txBody>
                  <a:tcPr marL="17780" marR="17780" marT="6985" marB="6985" anchor="ctr"/>
                </a:tc>
                <a:tc>
                  <a:txBody>
                    <a:bodyPr/>
                    <a:lstStyle/>
                    <a:p>
                      <a:pPr algn="ctr">
                        <a:lnSpc>
                          <a:spcPct val="115000"/>
                        </a:lnSpc>
                        <a:spcAft>
                          <a:spcPts val="0"/>
                        </a:spcAft>
                      </a:pPr>
                      <a:r>
                        <a:rPr lang="fi-FI" sz="1100" dirty="0">
                          <a:effectLst/>
                          <a:latin typeface="Calibri" panose="020F0502020204030204" pitchFamily="34" charset="0"/>
                          <a:ea typeface="Calibri" panose="020F0502020204030204" pitchFamily="34" charset="0"/>
                          <a:cs typeface="Times New Roman" panose="02020603050405020304" pitchFamily="18" charset="0"/>
                        </a:rPr>
                        <a:t>6231</a:t>
                      </a:r>
                    </a:p>
                  </a:txBody>
                  <a:tcPr marL="17780" marR="17780" marT="6985" marB="6985" anchor="ctr"/>
                </a:tc>
                <a:extLst>
                  <a:ext uri="{0D108BD9-81ED-4DB2-BD59-A6C34878D82A}">
                    <a16:rowId xmlns:a16="http://schemas.microsoft.com/office/drawing/2014/main" val="3557775620"/>
                  </a:ext>
                </a:extLst>
              </a:tr>
            </a:tbl>
          </a:graphicData>
        </a:graphic>
      </p:graphicFrame>
      <p:sp>
        <p:nvSpPr>
          <p:cNvPr id="2" name="Date Placeholder 1">
            <a:extLst>
              <a:ext uri="{FF2B5EF4-FFF2-40B4-BE49-F238E27FC236}">
                <a16:creationId xmlns:a16="http://schemas.microsoft.com/office/drawing/2014/main" id="{E06EDA50-73A7-475C-9284-E619D80755DE}"/>
              </a:ext>
            </a:extLst>
          </p:cNvPr>
          <p:cNvSpPr>
            <a:spLocks noGrp="1"/>
          </p:cNvSpPr>
          <p:nvPr>
            <p:ph type="dt" sz="half" idx="2"/>
          </p:nvPr>
        </p:nvSpPr>
        <p:spPr/>
        <p:txBody>
          <a:bodyPr/>
          <a:lstStyle/>
          <a:p>
            <a:r>
              <a:rPr lang="fi-FI"/>
              <a:t>2019</a:t>
            </a:r>
            <a:endParaRPr lang="fi-FI" dirty="0"/>
          </a:p>
        </p:txBody>
      </p:sp>
      <p:sp>
        <p:nvSpPr>
          <p:cNvPr id="3" name="Slide Number Placeholder 2">
            <a:extLst>
              <a:ext uri="{FF2B5EF4-FFF2-40B4-BE49-F238E27FC236}">
                <a16:creationId xmlns:a16="http://schemas.microsoft.com/office/drawing/2014/main" id="{A59A4AF4-571D-4F9B-B29E-9D906A9F4114}"/>
              </a:ext>
            </a:extLst>
          </p:cNvPr>
          <p:cNvSpPr>
            <a:spLocks noGrp="1"/>
          </p:cNvSpPr>
          <p:nvPr>
            <p:ph type="sldNum" sz="quarter" idx="4"/>
          </p:nvPr>
        </p:nvSpPr>
        <p:spPr/>
        <p:txBody>
          <a:bodyPr/>
          <a:lstStyle/>
          <a:p>
            <a:fld id="{0168ACF4-E7A5-495E-8C31-8E9E3D5B0BFC}" type="slidenum">
              <a:rPr lang="fi-FI" smtClean="0"/>
              <a:pPr/>
              <a:t>10</a:t>
            </a:fld>
            <a:endParaRPr lang="fi-FI" dirty="0"/>
          </a:p>
        </p:txBody>
      </p:sp>
    </p:spTree>
    <p:extLst>
      <p:ext uri="{BB962C8B-B14F-4D97-AF65-F5344CB8AC3E}">
        <p14:creationId xmlns:p14="http://schemas.microsoft.com/office/powerpoint/2010/main" val="1564167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tsikko 1"/>
          <p:cNvSpPr>
            <a:spLocks noGrp="1"/>
          </p:cNvSpPr>
          <p:nvPr>
            <p:ph type="title"/>
          </p:nvPr>
        </p:nvSpPr>
        <p:spPr>
          <a:xfrm>
            <a:off x="468313" y="476672"/>
            <a:ext cx="8207375" cy="854670"/>
          </a:xfrm>
        </p:spPr>
        <p:txBody>
          <a:bodyPr>
            <a:normAutofit/>
          </a:bodyPr>
          <a:lstStyle/>
          <a:p>
            <a:pPr eaLnBrk="1" hangingPunct="1"/>
            <a:r>
              <a:rPr dirty="0"/>
              <a:t>Влажность воздуха и точка росы</a:t>
            </a:r>
          </a:p>
        </p:txBody>
      </p:sp>
      <p:sp>
        <p:nvSpPr>
          <p:cNvPr id="3" name="Date Placeholder 2">
            <a:extLst>
              <a:ext uri="{FF2B5EF4-FFF2-40B4-BE49-F238E27FC236}">
                <a16:creationId xmlns:a16="http://schemas.microsoft.com/office/drawing/2014/main" id="{A4C178FD-63EC-49CC-9355-B0300F10D110}"/>
              </a:ext>
            </a:extLst>
          </p:cNvPr>
          <p:cNvSpPr>
            <a:spLocks noGrp="1"/>
          </p:cNvSpPr>
          <p:nvPr>
            <p:ph type="dt" sz="half" idx="2"/>
          </p:nvPr>
        </p:nvSpPr>
        <p:spPr/>
        <p:txBody>
          <a:bodyPr/>
          <a:lstStyle/>
          <a:p>
            <a:r>
              <a:rPr lang="fi-FI"/>
              <a:t>2019</a:t>
            </a:r>
            <a:endParaRPr lang="fi-FI" dirty="0"/>
          </a:p>
        </p:txBody>
      </p:sp>
      <p:sp>
        <p:nvSpPr>
          <p:cNvPr id="4" name="Slide Number Placeholder 3">
            <a:extLst>
              <a:ext uri="{FF2B5EF4-FFF2-40B4-BE49-F238E27FC236}">
                <a16:creationId xmlns:a16="http://schemas.microsoft.com/office/drawing/2014/main" id="{D62A16F1-00F2-4401-AD94-B0F9273C33A4}"/>
              </a:ext>
            </a:extLst>
          </p:cNvPr>
          <p:cNvSpPr>
            <a:spLocks noGrp="1"/>
          </p:cNvSpPr>
          <p:nvPr>
            <p:ph type="sldNum" sz="quarter" idx="4"/>
          </p:nvPr>
        </p:nvSpPr>
        <p:spPr/>
        <p:txBody>
          <a:bodyPr/>
          <a:lstStyle/>
          <a:p>
            <a:fld id="{0168ACF4-E7A5-495E-8C31-8E9E3D5B0BFC}" type="slidenum">
              <a:rPr lang="fi-FI" smtClean="0"/>
              <a:pPr/>
              <a:t>11</a:t>
            </a:fld>
            <a:endParaRPr lang="fi-FI" dirty="0"/>
          </a:p>
        </p:txBody>
      </p:sp>
      <p:pic>
        <p:nvPicPr>
          <p:cNvPr id="22532" name="Picture 2" descr="G:\Documents\Koha Pohjola\valokuvia\PC10003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1773238"/>
            <a:ext cx="3382963"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067176" y="1773238"/>
            <a:ext cx="4608512" cy="4370427"/>
          </a:xfrm>
          <a:prstGeom prst="rect">
            <a:avLst/>
          </a:prstGeom>
          <a:noFill/>
        </p:spPr>
        <p:txBody>
          <a:bodyPr wrap="square" rtlCol="0">
            <a:spAutoFit/>
          </a:bodyPr>
          <a:lstStyle/>
          <a:p>
            <a:r>
              <a:rPr lang="ru-RU" sz="2000" dirty="0"/>
              <a:t>Пример:</a:t>
            </a:r>
          </a:p>
          <a:p>
            <a:pPr marL="285750" indent="-285750">
              <a:buFont typeface="Arial" panose="020B0604020202020204" pitchFamily="34" charset="0"/>
              <a:buChar char="•"/>
            </a:pPr>
            <a:r>
              <a:rPr lang="ru-RU" sz="2000" dirty="0"/>
              <a:t>В декабре температура наружного воздуха составляет -20 </a:t>
            </a:r>
            <a:r>
              <a:rPr lang="ru-RU" sz="2000" baseline="30000" dirty="0" err="1"/>
              <a:t>o</a:t>
            </a:r>
            <a:r>
              <a:rPr lang="ru-RU" sz="2000" dirty="0" err="1"/>
              <a:t>C</a:t>
            </a:r>
            <a:r>
              <a:rPr lang="ru-RU" sz="2000" dirty="0"/>
              <a:t>.</a:t>
            </a:r>
          </a:p>
          <a:p>
            <a:pPr marL="285750" indent="-285750">
              <a:buFont typeface="Arial" panose="020B0604020202020204" pitchFamily="34" charset="0"/>
              <a:buChar char="•"/>
            </a:pPr>
            <a:r>
              <a:rPr lang="ru-RU" sz="2000" dirty="0"/>
              <a:t>Кровельные работы немного отстают от графика.</a:t>
            </a:r>
          </a:p>
          <a:p>
            <a:pPr marL="285750" indent="-285750">
              <a:buFont typeface="Arial" panose="020B0604020202020204" pitchFamily="34" charset="0"/>
              <a:buChar char="•"/>
            </a:pPr>
            <a:r>
              <a:rPr lang="ru-RU" sz="2000" dirty="0"/>
              <a:t>Не было возможности выполнить изоляцию верхнего перекрытия.</a:t>
            </a:r>
          </a:p>
          <a:p>
            <a:pPr marL="285750" indent="-285750">
              <a:buFont typeface="Arial" panose="020B0604020202020204" pitchFamily="34" charset="0"/>
              <a:buChar char="•"/>
            </a:pPr>
            <a:r>
              <a:rPr lang="ru-RU" sz="2000" dirty="0"/>
              <a:t>Дом только что подключили к теплу.</a:t>
            </a:r>
          </a:p>
          <a:p>
            <a:endParaRPr lang="ru-RU" sz="2000" dirty="0"/>
          </a:p>
          <a:p>
            <a:r>
              <a:rPr lang="ru-RU" sz="2000" dirty="0"/>
              <a:t>Верхнее перекрытие холодное и влажный воздух в помещении достигает точки росы.</a:t>
            </a:r>
          </a:p>
          <a:p>
            <a:endParaRPr lang="ru-RU" dirty="0"/>
          </a:p>
        </p:txBody>
      </p:sp>
    </p:spTree>
    <p:extLst>
      <p:ext uri="{BB962C8B-B14F-4D97-AF65-F5344CB8AC3E}">
        <p14:creationId xmlns:p14="http://schemas.microsoft.com/office/powerpoint/2010/main" val="2676089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tsikko 1"/>
          <p:cNvSpPr>
            <a:spLocks noGrp="1"/>
          </p:cNvSpPr>
          <p:nvPr>
            <p:ph type="title"/>
          </p:nvPr>
        </p:nvSpPr>
        <p:spPr/>
        <p:txBody>
          <a:bodyPr/>
          <a:lstStyle/>
          <a:p>
            <a:r>
              <a:rPr lang="fi-FI" altLang="fi-FI" dirty="0"/>
              <a:t>Основные понятия</a:t>
            </a:r>
          </a:p>
        </p:txBody>
      </p:sp>
      <p:sp>
        <p:nvSpPr>
          <p:cNvPr id="18435" name="Sisällön paikkamerkki 2"/>
          <p:cNvSpPr>
            <a:spLocks noGrp="1"/>
          </p:cNvSpPr>
          <p:nvPr>
            <p:ph sz="quarter" idx="11"/>
          </p:nvPr>
        </p:nvSpPr>
        <p:spPr>
          <a:xfrm>
            <a:off x="457200" y="1593850"/>
            <a:ext cx="8229600" cy="4211638"/>
          </a:xfrm>
        </p:spPr>
        <p:txBody>
          <a:bodyPr>
            <a:normAutofit/>
          </a:bodyPr>
          <a:lstStyle/>
          <a:p>
            <a:pPr>
              <a:spcAft>
                <a:spcPts val="600"/>
              </a:spcAft>
            </a:pPr>
            <a:r>
              <a:rPr lang="fi-FI" sz="2000" b="1" dirty="0"/>
              <a:t>Абсолютная влажность </a:t>
            </a:r>
            <a:r>
              <a:rPr lang="fi-FI" sz="2000" dirty="0"/>
              <a:t>показывает, сколько граммов воды содержится в кубическом метре воздуха.</a:t>
            </a:r>
          </a:p>
          <a:p>
            <a:pPr>
              <a:spcAft>
                <a:spcPts val="600"/>
              </a:spcAft>
            </a:pPr>
            <a:r>
              <a:rPr lang="fi-FI" sz="2000" dirty="0"/>
              <a:t>Абсолютная влажность имеет верхний предел (</a:t>
            </a:r>
            <a:r>
              <a:rPr lang="fi-FI" sz="2000" b="1" dirty="0"/>
              <a:t>влажность насыщения</a:t>
            </a:r>
            <a:r>
              <a:rPr lang="fi-FI" sz="2000" dirty="0"/>
              <a:t>), определяющий количество водяных паров в воздухе при данной температуре. Теплый воздух может содержать больше водяного пара, чем холодный. </a:t>
            </a:r>
            <a:endParaRPr lang="ru-RU" sz="2000" dirty="0"/>
          </a:p>
          <a:p>
            <a:pPr>
              <a:spcAft>
                <a:spcPts val="600"/>
              </a:spcAft>
            </a:pPr>
            <a:r>
              <a:rPr lang="fi-FI" sz="2000" b="1" dirty="0"/>
              <a:t>Точка росы </a:t>
            </a:r>
            <a:r>
              <a:rPr lang="fi-FI" sz="2000" dirty="0"/>
              <a:t>(температура точки росы) - это значение температуры, при которой достигается влажность насыщения.</a:t>
            </a:r>
          </a:p>
          <a:p>
            <a:pPr>
              <a:spcAft>
                <a:spcPts val="600"/>
              </a:spcAft>
            </a:pPr>
            <a:r>
              <a:rPr lang="fi-FI" sz="2000" b="1" dirty="0"/>
              <a:t>Относительная влажность </a:t>
            </a:r>
            <a:r>
              <a:rPr lang="fi-FI" sz="2000" dirty="0"/>
              <a:t> показывает отношение абсолютной влажности к влажности насыщения при данной температуре. </a:t>
            </a:r>
          </a:p>
          <a:p>
            <a:pPr>
              <a:spcAft>
                <a:spcPts val="600"/>
              </a:spcAft>
            </a:pPr>
            <a:endParaRPr lang="ru-RU" sz="2000" dirty="0"/>
          </a:p>
        </p:txBody>
      </p:sp>
      <p:sp>
        <p:nvSpPr>
          <p:cNvPr id="2" name="Date Placeholder 1">
            <a:extLst>
              <a:ext uri="{FF2B5EF4-FFF2-40B4-BE49-F238E27FC236}">
                <a16:creationId xmlns:a16="http://schemas.microsoft.com/office/drawing/2014/main" id="{AA0C4199-C712-44FF-A02A-1E53E7CD1DB4}"/>
              </a:ext>
            </a:extLst>
          </p:cNvPr>
          <p:cNvSpPr>
            <a:spLocks noGrp="1"/>
          </p:cNvSpPr>
          <p:nvPr>
            <p:ph type="dt" sz="half" idx="2"/>
          </p:nvPr>
        </p:nvSpPr>
        <p:spPr/>
        <p:txBody>
          <a:bodyPr/>
          <a:lstStyle/>
          <a:p>
            <a:r>
              <a:rPr lang="fi-FI"/>
              <a:t>2019</a:t>
            </a:r>
            <a:endParaRPr lang="fi-FI" dirty="0"/>
          </a:p>
        </p:txBody>
      </p:sp>
      <p:sp>
        <p:nvSpPr>
          <p:cNvPr id="18436" name="Dian numeron paikkamerkki 4"/>
          <p:cNvSpPr>
            <a:spLocks noGrp="1"/>
          </p:cNvSpPr>
          <p:nvPr>
            <p:ph type="sldNum" sz="quarter" idx="4"/>
          </p:nvPr>
        </p:nvSpPr>
        <p:spPr bwMode="auto">
          <a:xfrm>
            <a:off x="8077200" y="6400800"/>
            <a:ext cx="685800" cy="22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fld id="{51BE6E03-F14E-406C-B8E7-F5B234CA7F73}" type="slidenum">
              <a:rPr lang="fi-FI" altLang="fi-FI"/>
              <a:pPr/>
              <a:t>12</a:t>
            </a:fld>
            <a:endParaRPr lang="ru-RU" altLang="fi-FI"/>
          </a:p>
        </p:txBody>
      </p:sp>
    </p:spTree>
    <p:extLst>
      <p:ext uri="{BB962C8B-B14F-4D97-AF65-F5344CB8AC3E}">
        <p14:creationId xmlns:p14="http://schemas.microsoft.com/office/powerpoint/2010/main" val="3390150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Точка росы</a:t>
            </a:r>
            <a:endParaRPr lang="ru-RU" dirty="0"/>
          </a:p>
        </p:txBody>
      </p:sp>
      <p:sp>
        <p:nvSpPr>
          <p:cNvPr id="4" name="Content Placeholder 3"/>
          <p:cNvSpPr>
            <a:spLocks noGrp="1"/>
          </p:cNvSpPr>
          <p:nvPr>
            <p:ph sz="quarter" idx="12"/>
          </p:nvPr>
        </p:nvSpPr>
        <p:spPr>
          <a:xfrm>
            <a:off x="468312" y="4404531"/>
            <a:ext cx="8207375" cy="1832781"/>
          </a:xfrm>
        </p:spPr>
        <p:txBody>
          <a:bodyPr>
            <a:noAutofit/>
          </a:bodyPr>
          <a:lstStyle/>
          <a:p>
            <a:pPr marL="0" indent="0">
              <a:buNone/>
            </a:pPr>
            <a:r>
              <a:rPr lang="fi-FI" altLang="fi-FI" sz="1600" dirty="0"/>
              <a:t>К размышлению: Когда внутри конструкции может возникнуть точка росы?</a:t>
            </a:r>
            <a:br>
              <a:rPr dirty="0"/>
            </a:br>
            <a:r>
              <a:rPr lang="fi-FI" altLang="fi-FI" sz="1600" dirty="0"/>
              <a:t>Когда это вредно, а когда безвредно?</a:t>
            </a:r>
          </a:p>
          <a:p>
            <a:pPr marL="0" indent="0">
              <a:buNone/>
            </a:pPr>
            <a:r>
              <a:rPr lang="fi-FI" sz="1600" dirty="0"/>
              <a:t>Вредно: Зимой на внутренней поверхности внешней оболочки сэндвич-панели.   </a:t>
            </a:r>
            <a:br>
              <a:rPr dirty="0"/>
            </a:br>
            <a:r>
              <a:rPr lang="fi-FI" sz="1600" dirty="0"/>
              <a:t>При хорошем проветривании конденсация влаги не приносит вреда.</a:t>
            </a:r>
            <a:br>
              <a:rPr dirty="0"/>
            </a:br>
            <a:r>
              <a:rPr lang="fi-FI" sz="1600" dirty="0"/>
              <a:t>Безвредно: Зимой на нижней поверхности стальной кровли при наличии подкладочного ковра.</a:t>
            </a:r>
          </a:p>
          <a:p>
            <a:pPr marL="0" indent="0">
              <a:buNone/>
            </a:pPr>
            <a:endParaRPr lang="ru-RU" altLang="fi-FI" sz="1600" dirty="0">
              <a:ea typeface="DejaVu Sans" pitchFamily="34" charset="0"/>
              <a:cs typeface="DejaVu Sans" pitchFamily="34" charset="0"/>
            </a:endParaRPr>
          </a:p>
          <a:p>
            <a:endParaRPr lang="ru-RU" sz="1600" dirty="0"/>
          </a:p>
        </p:txBody>
      </p:sp>
      <p:sp>
        <p:nvSpPr>
          <p:cNvPr id="8" name="Date Placeholder 7">
            <a:extLst>
              <a:ext uri="{FF2B5EF4-FFF2-40B4-BE49-F238E27FC236}">
                <a16:creationId xmlns:a16="http://schemas.microsoft.com/office/drawing/2014/main" id="{966A9798-6925-4C98-8AA3-44DB682719F9}"/>
              </a:ext>
            </a:extLst>
          </p:cNvPr>
          <p:cNvSpPr>
            <a:spLocks noGrp="1"/>
          </p:cNvSpPr>
          <p:nvPr>
            <p:ph type="dt" sz="half" idx="2"/>
          </p:nvPr>
        </p:nvSpPr>
        <p:spPr/>
        <p:txBody>
          <a:bodyPr/>
          <a:lstStyle/>
          <a:p>
            <a:r>
              <a:rPr lang="fi-FI"/>
              <a:t>2019</a:t>
            </a:r>
            <a:endParaRPr lang="fi-FI" dirty="0"/>
          </a:p>
        </p:txBody>
      </p:sp>
      <p:sp>
        <p:nvSpPr>
          <p:cNvPr id="5" name="Slide Number Placeholder 4"/>
          <p:cNvSpPr>
            <a:spLocks noGrp="1"/>
          </p:cNvSpPr>
          <p:nvPr>
            <p:ph type="sldNum" sz="quarter" idx="4"/>
          </p:nvPr>
        </p:nvSpPr>
        <p:spPr>
          <a:xfrm>
            <a:off x="8077200" y="6400800"/>
            <a:ext cx="685800" cy="222250"/>
          </a:xfrm>
        </p:spPr>
        <p:txBody>
          <a:bodyPr/>
          <a:lstStyle/>
          <a:p>
            <a:pPr>
              <a:defRPr/>
            </a:pPr>
            <a:fld id="{D0B1668D-8FF8-43CC-892A-1C8F649AD919}" type="slidenum">
              <a:rPr lang="fi-FI" altLang="fi-FI" smtClean="0"/>
              <a:pPr>
                <a:defRPr/>
              </a:pPr>
              <a:t>13</a:t>
            </a:fld>
            <a:endParaRPr lang="ru-RU" altLang="fi-FI"/>
          </a:p>
        </p:txBody>
      </p:sp>
      <p:sp>
        <p:nvSpPr>
          <p:cNvPr id="9" name="Content Placeholder 3"/>
          <p:cNvSpPr>
            <a:spLocks noGrp="1"/>
          </p:cNvSpPr>
          <p:nvPr>
            <p:ph sz="quarter" idx="4294967295"/>
          </p:nvPr>
        </p:nvSpPr>
        <p:spPr>
          <a:xfrm>
            <a:off x="0" y="3497263"/>
            <a:ext cx="4608513" cy="1084262"/>
          </a:xfrm>
        </p:spPr>
        <p:txBody>
          <a:bodyPr>
            <a:normAutofit/>
          </a:bodyPr>
          <a:lstStyle/>
          <a:p>
            <a:pPr marL="0" indent="0">
              <a:buNone/>
            </a:pPr>
            <a:r>
              <a:rPr lang="fi-FI" altLang="fi-FI" sz="1600" dirty="0">
                <a:latin typeface="Myriad Pro" charset="0"/>
              </a:rPr>
              <a:t>Кривая представляет максимально возможное количество влаги в воздухе при различных температурах.</a:t>
            </a:r>
          </a:p>
        </p:txBody>
      </p:sp>
      <p:sp>
        <p:nvSpPr>
          <p:cNvPr id="10" name="Content Placeholder 3"/>
          <p:cNvSpPr>
            <a:spLocks noGrp="1"/>
          </p:cNvSpPr>
          <p:nvPr>
            <p:ph sz="quarter" idx="4294967295"/>
          </p:nvPr>
        </p:nvSpPr>
        <p:spPr>
          <a:xfrm>
            <a:off x="5986463" y="3497263"/>
            <a:ext cx="3157537" cy="817562"/>
          </a:xfrm>
        </p:spPr>
        <p:txBody>
          <a:bodyPr>
            <a:normAutofit/>
          </a:bodyPr>
          <a:lstStyle/>
          <a:p>
            <a:pPr marL="0" indent="0">
              <a:buNone/>
            </a:pPr>
            <a:r>
              <a:rPr lang="fi-FI" altLang="fi-FI" sz="1600" dirty="0">
                <a:latin typeface="Myriad Pro" charset="0"/>
              </a:rPr>
              <a:t>На фото изображена конденсация влаги на холодной поверхности стены.</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4001"/>
          <a:stretch/>
        </p:blipFill>
        <p:spPr>
          <a:xfrm>
            <a:off x="5518448" y="620688"/>
            <a:ext cx="3168352" cy="2786323"/>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312" y="1054100"/>
            <a:ext cx="4142582"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0AD1B8BD-7F73-4158-8210-713757D94B90}"/>
              </a:ext>
            </a:extLst>
          </p:cNvPr>
          <p:cNvSpPr/>
          <p:nvPr/>
        </p:nvSpPr>
        <p:spPr>
          <a:xfrm rot="16200000">
            <a:off x="-234467" y="2101047"/>
            <a:ext cx="1642043" cy="211203"/>
          </a:xfrm>
          <a:prstGeom prst="rect">
            <a:avLst/>
          </a:prstGeom>
          <a:solidFill>
            <a:schemeClr val="bg1"/>
          </a:solidFill>
        </p:spPr>
        <p:txBody>
          <a:bodyPr wrap="none" lIns="36000" tIns="36000" rIns="36000" bIns="36000">
            <a:spAutoFit/>
          </a:bodyPr>
          <a:lstStyle/>
          <a:p>
            <a:r>
              <a:rPr lang="ru-RU" sz="900" dirty="0">
                <a:latin typeface="Arial" panose="020B0604020202020204" pitchFamily="34" charset="0"/>
                <a:ea typeface="Times New Roman" panose="02020603050405020304" pitchFamily="18" charset="0"/>
              </a:rPr>
              <a:t>Абсолютная влажность (г/м</a:t>
            </a:r>
            <a:r>
              <a:rPr lang="ru-RU" sz="900" baseline="30000" dirty="0">
                <a:latin typeface="Arial" panose="020B0604020202020204" pitchFamily="34" charset="0"/>
                <a:ea typeface="Times New Roman" panose="02020603050405020304" pitchFamily="18" charset="0"/>
              </a:rPr>
              <a:t>3</a:t>
            </a:r>
            <a:r>
              <a:rPr lang="ru-RU" sz="900" dirty="0">
                <a:latin typeface="Arial" panose="020B0604020202020204" pitchFamily="34" charset="0"/>
                <a:ea typeface="Times New Roman" panose="02020603050405020304" pitchFamily="18" charset="0"/>
              </a:rPr>
              <a:t>)</a:t>
            </a:r>
            <a:endParaRPr lang="fi-FI" sz="900" dirty="0"/>
          </a:p>
        </p:txBody>
      </p:sp>
      <p:sp>
        <p:nvSpPr>
          <p:cNvPr id="7" name="Rectangle 6">
            <a:extLst>
              <a:ext uri="{FF2B5EF4-FFF2-40B4-BE49-F238E27FC236}">
                <a16:creationId xmlns:a16="http://schemas.microsoft.com/office/drawing/2014/main" id="{E2B5F8D0-6B9F-47B8-808C-6C8E7386C4B9}"/>
              </a:ext>
            </a:extLst>
          </p:cNvPr>
          <p:cNvSpPr/>
          <p:nvPr/>
        </p:nvSpPr>
        <p:spPr>
          <a:xfrm>
            <a:off x="2243856" y="3259333"/>
            <a:ext cx="1020078" cy="211203"/>
          </a:xfrm>
          <a:prstGeom prst="rect">
            <a:avLst/>
          </a:prstGeom>
          <a:solidFill>
            <a:schemeClr val="bg1"/>
          </a:solidFill>
        </p:spPr>
        <p:txBody>
          <a:bodyPr wrap="none" lIns="36000" tIns="36000" rIns="36000" bIns="36000">
            <a:spAutoFit/>
          </a:bodyPr>
          <a:lstStyle/>
          <a:p>
            <a:r>
              <a:rPr lang="fi-FI" sz="900" dirty="0" err="1">
                <a:latin typeface="Arial" panose="020B0604020202020204" pitchFamily="34" charset="0"/>
                <a:ea typeface="Times New Roman" panose="02020603050405020304" pitchFamily="18" charset="0"/>
              </a:rPr>
              <a:t>Температура</a:t>
            </a:r>
            <a:r>
              <a:rPr lang="fi-FI" sz="900" dirty="0">
                <a:latin typeface="Arial" panose="020B0604020202020204" pitchFamily="34" charset="0"/>
                <a:ea typeface="Times New Roman" panose="02020603050405020304" pitchFamily="18" charset="0"/>
              </a:rPr>
              <a:t> (°С)</a:t>
            </a:r>
            <a:endParaRPr lang="fi-FI" sz="900" dirty="0"/>
          </a:p>
        </p:txBody>
      </p:sp>
    </p:spTree>
    <p:extLst>
      <p:ext uri="{BB962C8B-B14F-4D97-AF65-F5344CB8AC3E}">
        <p14:creationId xmlns:p14="http://schemas.microsoft.com/office/powerpoint/2010/main" val="193322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Просушка </a:t>
            </a:r>
            <a:endParaRPr lang="ru-RU" dirty="0"/>
          </a:p>
        </p:txBody>
      </p:sp>
      <p:sp>
        <p:nvSpPr>
          <p:cNvPr id="3" name="Content Placeholder 2"/>
          <p:cNvSpPr>
            <a:spLocks noGrp="1"/>
          </p:cNvSpPr>
          <p:nvPr>
            <p:ph idx="1"/>
          </p:nvPr>
        </p:nvSpPr>
        <p:spPr>
          <a:xfrm>
            <a:off x="468313" y="1773238"/>
            <a:ext cx="8229600" cy="4032250"/>
          </a:xfrm>
        </p:spPr>
        <p:txBody>
          <a:bodyPr>
            <a:normAutofit fontScale="62500" lnSpcReduction="20000"/>
          </a:bodyPr>
          <a:lstStyle/>
          <a:p>
            <a:r>
              <a:rPr lang="ru-RU" dirty="0"/>
              <a:t>Испарение воды связывает энергию.</a:t>
            </a:r>
          </a:p>
          <a:p>
            <a:r>
              <a:rPr lang="ru-RU" dirty="0"/>
              <a:t>При бетонном строительстве около 10% энергии стройплощадки расходуется на выпаривание воды.</a:t>
            </a:r>
          </a:p>
          <a:p>
            <a:r>
              <a:rPr lang="ru-RU" dirty="0"/>
              <a:t>Испарившуюся воду выводят наружу с помощью системы вентиляции. Теплопотребление на нужды вентиляции составляет около половины от всего энергопотребления. </a:t>
            </a:r>
          </a:p>
          <a:p>
            <a:r>
              <a:rPr lang="ru-RU" dirty="0"/>
              <a:t>Бетон необходимо просушить в течение нескольких недель до начала отделочных работ.</a:t>
            </a:r>
          </a:p>
          <a:p>
            <a:r>
              <a:rPr lang="ru-RU" dirty="0"/>
              <a:t>Медленная просушка на начальном этапе предотвращает образование трещин в бетоне. </a:t>
            </a:r>
          </a:p>
          <a:p>
            <a:r>
              <a:rPr lang="ru-RU" dirty="0"/>
              <a:t>Уложенная на отлитую поверхность пленка или средство для финишной обработки замедляют процесс просушки.</a:t>
            </a:r>
          </a:p>
          <a:p>
            <a:r>
              <a:rPr lang="ru-RU" dirty="0"/>
              <a:t>Правильная просушка существенно влияет как на потребление энергии, так и на обеспечение надлежащего качества строительства и соблюдения графика.</a:t>
            </a:r>
          </a:p>
          <a:p>
            <a:endParaRPr lang="ru-RU" dirty="0"/>
          </a:p>
        </p:txBody>
      </p:sp>
      <p:sp>
        <p:nvSpPr>
          <p:cNvPr id="4" name="Date Placeholder 3">
            <a:extLst>
              <a:ext uri="{FF2B5EF4-FFF2-40B4-BE49-F238E27FC236}">
                <a16:creationId xmlns:a16="http://schemas.microsoft.com/office/drawing/2014/main" id="{A2DDDB86-444C-4469-B7B7-57BBB45947B5}"/>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88EA8433-FE1C-42C3-BB48-2FE3FAD0E423}"/>
              </a:ext>
            </a:extLst>
          </p:cNvPr>
          <p:cNvSpPr>
            <a:spLocks noGrp="1"/>
          </p:cNvSpPr>
          <p:nvPr>
            <p:ph type="sldNum" sz="quarter" idx="4"/>
          </p:nvPr>
        </p:nvSpPr>
        <p:spPr/>
        <p:txBody>
          <a:bodyPr/>
          <a:lstStyle/>
          <a:p>
            <a:fld id="{0168ACF4-E7A5-495E-8C31-8E9E3D5B0BFC}" type="slidenum">
              <a:rPr lang="fi-FI" smtClean="0"/>
              <a:pPr/>
              <a:t>14</a:t>
            </a:fld>
            <a:endParaRPr lang="fi-FI" dirty="0"/>
          </a:p>
        </p:txBody>
      </p:sp>
    </p:spTree>
    <p:extLst>
      <p:ext uri="{BB962C8B-B14F-4D97-AF65-F5344CB8AC3E}">
        <p14:creationId xmlns:p14="http://schemas.microsoft.com/office/powerpoint/2010/main" val="250010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ABA5A71-1F54-4D76-816E-0CB9EE70A428}"/>
              </a:ext>
            </a:extLst>
          </p:cNvPr>
          <p:cNvSpPr>
            <a:spLocks noGrp="1"/>
          </p:cNvSpPr>
          <p:nvPr>
            <p:ph type="title"/>
          </p:nvPr>
        </p:nvSpPr>
        <p:spPr/>
        <p:txBody>
          <a:bodyPr/>
          <a:lstStyle/>
          <a:p>
            <a:r>
              <a:rPr lang="fi-FI" dirty="0" err="1"/>
              <a:t>Пример</a:t>
            </a:r>
            <a:br>
              <a:rPr lang="ru-RU" dirty="0"/>
            </a:br>
            <a:endParaRPr lang="fi-FI" dirty="0"/>
          </a:p>
        </p:txBody>
      </p:sp>
      <p:sp>
        <p:nvSpPr>
          <p:cNvPr id="14" name="Content Placeholder 13">
            <a:extLst>
              <a:ext uri="{FF2B5EF4-FFF2-40B4-BE49-F238E27FC236}">
                <a16:creationId xmlns:a16="http://schemas.microsoft.com/office/drawing/2014/main" id="{BD6A8A84-54B5-4CA8-A1AF-1BA1D38F8F21}"/>
              </a:ext>
            </a:extLst>
          </p:cNvPr>
          <p:cNvSpPr>
            <a:spLocks noGrp="1"/>
          </p:cNvSpPr>
          <p:nvPr>
            <p:ph idx="1"/>
          </p:nvPr>
        </p:nvSpPr>
        <p:spPr>
          <a:xfrm>
            <a:off x="457200" y="3870161"/>
            <a:ext cx="8229600" cy="2073439"/>
          </a:xfrm>
        </p:spPr>
        <p:txBody>
          <a:bodyPr>
            <a:normAutofit fontScale="70000" lnSpcReduction="20000"/>
          </a:bodyPr>
          <a:lstStyle/>
          <a:p>
            <a:r>
              <a:rPr lang="ru-RU" dirty="0"/>
              <a:t>При производстве бетона используется около 180 литров воды на кубический метр бетона.</a:t>
            </a:r>
          </a:p>
          <a:p>
            <a:r>
              <a:rPr lang="ru-RU" dirty="0"/>
              <a:t> Бетон связывает 60-70 литров воды.</a:t>
            </a:r>
          </a:p>
          <a:p>
            <a:r>
              <a:rPr lang="ru-RU" dirty="0"/>
              <a:t> В состоянии равновесия в бетоне содержится 30-40 литров влаги.</a:t>
            </a:r>
          </a:p>
          <a:p>
            <a:r>
              <a:rPr lang="ru-RU" dirty="0"/>
              <a:t> Испаряемый объем воды составляет 70-90 литров воды на кубический метр бетона.</a:t>
            </a:r>
          </a:p>
          <a:p>
            <a:pPr marL="0" indent="0">
              <a:buNone/>
            </a:pPr>
            <a:r>
              <a:rPr lang="ru-RU" b="1" dirty="0"/>
              <a:t>Сколько испарится воды со 100 м</a:t>
            </a:r>
            <a:r>
              <a:rPr lang="ru-RU" b="1" baseline="30000" dirty="0"/>
              <a:t>2</a:t>
            </a:r>
            <a:r>
              <a:rPr lang="ru-RU" b="1" dirty="0"/>
              <a:t> плиты толщиной 80 мм?</a:t>
            </a:r>
          </a:p>
          <a:p>
            <a:endParaRPr lang="fi-FI" dirty="0"/>
          </a:p>
        </p:txBody>
      </p:sp>
      <p:sp>
        <p:nvSpPr>
          <p:cNvPr id="6" name="Date Placeholder 5">
            <a:extLst>
              <a:ext uri="{FF2B5EF4-FFF2-40B4-BE49-F238E27FC236}">
                <a16:creationId xmlns:a16="http://schemas.microsoft.com/office/drawing/2014/main" id="{CD4588F1-186D-48B5-AA3A-03DD6DE12860}"/>
              </a:ext>
            </a:extLst>
          </p:cNvPr>
          <p:cNvSpPr>
            <a:spLocks noGrp="1"/>
          </p:cNvSpPr>
          <p:nvPr>
            <p:ph type="dt" sz="half" idx="2"/>
          </p:nvPr>
        </p:nvSpPr>
        <p:spPr/>
        <p:txBody>
          <a:bodyPr/>
          <a:lstStyle/>
          <a:p>
            <a:r>
              <a:rPr lang="fi-FI"/>
              <a:t>2019</a:t>
            </a:r>
            <a:endParaRPr lang="fi-FI" dirty="0"/>
          </a:p>
        </p:txBody>
      </p:sp>
      <p:sp>
        <p:nvSpPr>
          <p:cNvPr id="8" name="Slide Number Placeholder 7">
            <a:extLst>
              <a:ext uri="{FF2B5EF4-FFF2-40B4-BE49-F238E27FC236}">
                <a16:creationId xmlns:a16="http://schemas.microsoft.com/office/drawing/2014/main" id="{82134665-1CF4-41BA-B816-D7D690B37B4F}"/>
              </a:ext>
            </a:extLst>
          </p:cNvPr>
          <p:cNvSpPr>
            <a:spLocks noGrp="1"/>
          </p:cNvSpPr>
          <p:nvPr>
            <p:ph type="sldNum" sz="quarter" idx="4"/>
          </p:nvPr>
        </p:nvSpPr>
        <p:spPr/>
        <p:txBody>
          <a:bodyPr/>
          <a:lstStyle/>
          <a:p>
            <a:fld id="{0168ACF4-E7A5-495E-8C31-8E9E3D5B0BFC}" type="slidenum">
              <a:rPr lang="fi-FI" smtClean="0"/>
              <a:pPr/>
              <a:t>15</a:t>
            </a:fld>
            <a:endParaRPr lang="fi-FI" dirty="0"/>
          </a:p>
        </p:txBody>
      </p:sp>
      <p:grpSp>
        <p:nvGrpSpPr>
          <p:cNvPr id="10" name="Group 9">
            <a:extLst>
              <a:ext uri="{FF2B5EF4-FFF2-40B4-BE49-F238E27FC236}">
                <a16:creationId xmlns:a16="http://schemas.microsoft.com/office/drawing/2014/main" id="{AA108913-4267-4EB2-A2BE-DFDAD8D0B21F}"/>
              </a:ext>
            </a:extLst>
          </p:cNvPr>
          <p:cNvGrpSpPr/>
          <p:nvPr/>
        </p:nvGrpSpPr>
        <p:grpSpPr>
          <a:xfrm>
            <a:off x="3097708" y="90763"/>
            <a:ext cx="5400600" cy="3744416"/>
            <a:chOff x="4441876" y="-55541"/>
            <a:chExt cx="5400600" cy="3744416"/>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441876" y="-55541"/>
              <a:ext cx="5400600" cy="3744416"/>
            </a:xfrm>
            <a:prstGeom prst="rect">
              <a:avLst/>
            </a:prstGeom>
          </p:spPr>
        </p:pic>
        <p:sp>
          <p:nvSpPr>
            <p:cNvPr id="3" name="Freeform 2"/>
            <p:cNvSpPr/>
            <p:nvPr/>
          </p:nvSpPr>
          <p:spPr>
            <a:xfrm>
              <a:off x="5827776" y="2155396"/>
              <a:ext cx="3582701" cy="712682"/>
            </a:xfrm>
            <a:custGeom>
              <a:avLst/>
              <a:gdLst>
                <a:gd name="connsiteX0" fmla="*/ 0 w 5048250"/>
                <a:gd name="connsiteY0" fmla="*/ 180975 h 1009650"/>
                <a:gd name="connsiteX1" fmla="*/ 2857500 w 5048250"/>
                <a:gd name="connsiteY1" fmla="*/ 0 h 1009650"/>
                <a:gd name="connsiteX2" fmla="*/ 5048250 w 5048250"/>
                <a:gd name="connsiteY2" fmla="*/ 447675 h 1009650"/>
                <a:gd name="connsiteX3" fmla="*/ 19050 w 5048250"/>
                <a:gd name="connsiteY3" fmla="*/ 1009650 h 1009650"/>
                <a:gd name="connsiteX4" fmla="*/ 0 w 5048250"/>
                <a:gd name="connsiteY4" fmla="*/ 180975 h 100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8250" h="1009650">
                  <a:moveTo>
                    <a:pt x="0" y="180975"/>
                  </a:moveTo>
                  <a:lnTo>
                    <a:pt x="2857500" y="0"/>
                  </a:lnTo>
                  <a:lnTo>
                    <a:pt x="5048250" y="447675"/>
                  </a:lnTo>
                  <a:lnTo>
                    <a:pt x="19050" y="1009650"/>
                  </a:lnTo>
                  <a:lnTo>
                    <a:pt x="0" y="180975"/>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Freeform 3"/>
            <p:cNvSpPr/>
            <p:nvPr/>
          </p:nvSpPr>
          <p:spPr>
            <a:xfrm>
              <a:off x="5737627" y="2881524"/>
              <a:ext cx="76787" cy="121021"/>
            </a:xfrm>
            <a:custGeom>
              <a:avLst/>
              <a:gdLst>
                <a:gd name="connsiteX0" fmla="*/ 60351 w 108197"/>
                <a:gd name="connsiteY0" fmla="*/ 0 h 171450"/>
                <a:gd name="connsiteX1" fmla="*/ 60351 w 108197"/>
                <a:gd name="connsiteY1" fmla="*/ 0 h 171450"/>
                <a:gd name="connsiteX2" fmla="*/ 88926 w 108197"/>
                <a:gd name="connsiteY2" fmla="*/ 85725 h 171450"/>
                <a:gd name="connsiteX3" fmla="*/ 107976 w 108197"/>
                <a:gd name="connsiteY3" fmla="*/ 114300 h 171450"/>
                <a:gd name="connsiteX4" fmla="*/ 98451 w 108197"/>
                <a:gd name="connsiteY4" fmla="*/ 142875 h 171450"/>
                <a:gd name="connsiteX5" fmla="*/ 3201 w 108197"/>
                <a:gd name="connsiteY5" fmla="*/ 133350 h 171450"/>
                <a:gd name="connsiteX6" fmla="*/ 50826 w 108197"/>
                <a:gd name="connsiteY6" fmla="*/ 142875 h 171450"/>
                <a:gd name="connsiteX7" fmla="*/ 69876 w 108197"/>
                <a:gd name="connsiteY7" fmla="*/ 171450 h 171450"/>
                <a:gd name="connsiteX8" fmla="*/ 69876 w 108197"/>
                <a:gd name="connsiteY8" fmla="*/ 14287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197" h="171450">
                  <a:moveTo>
                    <a:pt x="60351" y="0"/>
                  </a:moveTo>
                  <a:lnTo>
                    <a:pt x="60351" y="0"/>
                  </a:lnTo>
                  <a:cubicBezTo>
                    <a:pt x="69876" y="28575"/>
                    <a:pt x="77341" y="57921"/>
                    <a:pt x="88926" y="85725"/>
                  </a:cubicBezTo>
                  <a:cubicBezTo>
                    <a:pt x="93329" y="96292"/>
                    <a:pt x="106094" y="103008"/>
                    <a:pt x="107976" y="114300"/>
                  </a:cubicBezTo>
                  <a:cubicBezTo>
                    <a:pt x="109627" y="124204"/>
                    <a:pt x="101626" y="133350"/>
                    <a:pt x="98451" y="142875"/>
                  </a:cubicBezTo>
                  <a:cubicBezTo>
                    <a:pt x="66701" y="139700"/>
                    <a:pt x="35109" y="133350"/>
                    <a:pt x="3201" y="133350"/>
                  </a:cubicBezTo>
                  <a:cubicBezTo>
                    <a:pt x="-12988" y="133350"/>
                    <a:pt x="36770" y="134843"/>
                    <a:pt x="50826" y="142875"/>
                  </a:cubicBezTo>
                  <a:cubicBezTo>
                    <a:pt x="60765" y="148555"/>
                    <a:pt x="58428" y="171450"/>
                    <a:pt x="69876" y="171450"/>
                  </a:cubicBezTo>
                  <a:cubicBezTo>
                    <a:pt x="79401" y="171450"/>
                    <a:pt x="69876" y="152400"/>
                    <a:pt x="69876" y="142875"/>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Freeform 6"/>
            <p:cNvSpPr/>
            <p:nvPr/>
          </p:nvSpPr>
          <p:spPr>
            <a:xfrm>
              <a:off x="5776119" y="2478621"/>
              <a:ext cx="3695096" cy="558746"/>
            </a:xfrm>
            <a:custGeom>
              <a:avLst/>
              <a:gdLst>
                <a:gd name="connsiteX0" fmla="*/ 6824 w 5206621"/>
                <a:gd name="connsiteY0" fmla="*/ 580030 h 791570"/>
                <a:gd name="connsiteX1" fmla="*/ 0 w 5206621"/>
                <a:gd name="connsiteY1" fmla="*/ 791570 h 791570"/>
                <a:gd name="connsiteX2" fmla="*/ 5192973 w 5206621"/>
                <a:gd name="connsiteY2" fmla="*/ 163773 h 791570"/>
                <a:gd name="connsiteX3" fmla="*/ 5206621 w 5206621"/>
                <a:gd name="connsiteY3" fmla="*/ 0 h 791570"/>
                <a:gd name="connsiteX4" fmla="*/ 6824 w 5206621"/>
                <a:gd name="connsiteY4" fmla="*/ 580030 h 791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21" h="791570">
                  <a:moveTo>
                    <a:pt x="6824" y="580030"/>
                  </a:moveTo>
                  <a:lnTo>
                    <a:pt x="0" y="791570"/>
                  </a:lnTo>
                  <a:lnTo>
                    <a:pt x="5192973" y="163773"/>
                  </a:lnTo>
                  <a:lnTo>
                    <a:pt x="5206621" y="0"/>
                  </a:lnTo>
                  <a:lnTo>
                    <a:pt x="6824" y="580030"/>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Freeform 16"/>
            <p:cNvSpPr/>
            <p:nvPr/>
          </p:nvSpPr>
          <p:spPr>
            <a:xfrm>
              <a:off x="5848762" y="2589407"/>
              <a:ext cx="3574024" cy="602097"/>
            </a:xfrm>
            <a:custGeom>
              <a:avLst/>
              <a:gdLst>
                <a:gd name="connsiteX0" fmla="*/ 0 w 5036024"/>
                <a:gd name="connsiteY0" fmla="*/ 634621 h 852985"/>
                <a:gd name="connsiteX1" fmla="*/ 0 w 5036024"/>
                <a:gd name="connsiteY1" fmla="*/ 852985 h 852985"/>
                <a:gd name="connsiteX2" fmla="*/ 5015552 w 5036024"/>
                <a:gd name="connsiteY2" fmla="*/ 191069 h 852985"/>
                <a:gd name="connsiteX3" fmla="*/ 5036024 w 5036024"/>
                <a:gd name="connsiteY3" fmla="*/ 0 h 852985"/>
                <a:gd name="connsiteX4" fmla="*/ 0 w 5036024"/>
                <a:gd name="connsiteY4" fmla="*/ 634621 h 852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6024" h="852985">
                  <a:moveTo>
                    <a:pt x="0" y="634621"/>
                  </a:moveTo>
                  <a:lnTo>
                    <a:pt x="0" y="852985"/>
                  </a:lnTo>
                  <a:lnTo>
                    <a:pt x="5015552" y="191069"/>
                  </a:lnTo>
                  <a:lnTo>
                    <a:pt x="5036024" y="0"/>
                  </a:lnTo>
                  <a:lnTo>
                    <a:pt x="0" y="634621"/>
                  </a:lnTo>
                  <a:close/>
                </a:path>
              </a:pathLst>
            </a:custGeom>
            <a:pattFill prst="openDmnd">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Freeform 21"/>
            <p:cNvSpPr/>
            <p:nvPr/>
          </p:nvSpPr>
          <p:spPr>
            <a:xfrm>
              <a:off x="5858448" y="2733910"/>
              <a:ext cx="3559496" cy="891103"/>
            </a:xfrm>
            <a:custGeom>
              <a:avLst/>
              <a:gdLst>
                <a:gd name="connsiteX0" fmla="*/ 0 w 5015552"/>
                <a:gd name="connsiteY0" fmla="*/ 634621 h 1262418"/>
                <a:gd name="connsiteX1" fmla="*/ 0 w 5015552"/>
                <a:gd name="connsiteY1" fmla="*/ 962168 h 1262418"/>
                <a:gd name="connsiteX2" fmla="*/ 88710 w 5015552"/>
                <a:gd name="connsiteY2" fmla="*/ 955344 h 1262418"/>
                <a:gd name="connsiteX3" fmla="*/ 88710 w 5015552"/>
                <a:gd name="connsiteY3" fmla="*/ 1262418 h 1262418"/>
                <a:gd name="connsiteX4" fmla="*/ 4940489 w 5015552"/>
                <a:gd name="connsiteY4" fmla="*/ 477672 h 1262418"/>
                <a:gd name="connsiteX5" fmla="*/ 4954137 w 5015552"/>
                <a:gd name="connsiteY5" fmla="*/ 252484 h 1262418"/>
                <a:gd name="connsiteX6" fmla="*/ 5015552 w 5015552"/>
                <a:gd name="connsiteY6" fmla="*/ 252484 h 1262418"/>
                <a:gd name="connsiteX7" fmla="*/ 5008728 w 5015552"/>
                <a:gd name="connsiteY7" fmla="*/ 0 h 1262418"/>
                <a:gd name="connsiteX8" fmla="*/ 0 w 5015552"/>
                <a:gd name="connsiteY8" fmla="*/ 634621 h 126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15552" h="1262418">
                  <a:moveTo>
                    <a:pt x="0" y="634621"/>
                  </a:moveTo>
                  <a:lnTo>
                    <a:pt x="0" y="962168"/>
                  </a:lnTo>
                  <a:lnTo>
                    <a:pt x="88710" y="955344"/>
                  </a:lnTo>
                  <a:lnTo>
                    <a:pt x="88710" y="1262418"/>
                  </a:lnTo>
                  <a:lnTo>
                    <a:pt x="4940489" y="477672"/>
                  </a:lnTo>
                  <a:lnTo>
                    <a:pt x="4954137" y="252484"/>
                  </a:lnTo>
                  <a:lnTo>
                    <a:pt x="5015552" y="252484"/>
                  </a:lnTo>
                  <a:lnTo>
                    <a:pt x="5008728" y="0"/>
                  </a:lnTo>
                  <a:lnTo>
                    <a:pt x="0" y="63462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9" name="Group 8">
            <a:extLst>
              <a:ext uri="{FF2B5EF4-FFF2-40B4-BE49-F238E27FC236}">
                <a16:creationId xmlns:a16="http://schemas.microsoft.com/office/drawing/2014/main" id="{EBAC5286-C62C-4F43-803C-AB6946DC5F52}"/>
              </a:ext>
            </a:extLst>
          </p:cNvPr>
          <p:cNvGrpSpPr/>
          <p:nvPr/>
        </p:nvGrpSpPr>
        <p:grpSpPr>
          <a:xfrm>
            <a:off x="4677088" y="1911856"/>
            <a:ext cx="2968971" cy="962567"/>
            <a:chOff x="4695376" y="1599267"/>
            <a:chExt cx="2968971" cy="962567"/>
          </a:xfrm>
        </p:grpSpPr>
        <p:grpSp>
          <p:nvGrpSpPr>
            <p:cNvPr id="27" name="Group 26"/>
            <p:cNvGrpSpPr/>
            <p:nvPr/>
          </p:nvGrpSpPr>
          <p:grpSpPr>
            <a:xfrm>
              <a:off x="4695376" y="1599267"/>
              <a:ext cx="2968971" cy="962567"/>
              <a:chOff x="827584" y="1752485"/>
              <a:chExt cx="8328720" cy="3866402"/>
            </a:xfrm>
          </p:grpSpPr>
          <p:pic>
            <p:nvPicPr>
              <p:cNvPr id="28" name="Picture 2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827584" y="1752485"/>
                <a:ext cx="554360" cy="616726"/>
              </a:xfrm>
              <a:prstGeom prst="rect">
                <a:avLst/>
              </a:prstGeom>
              <a:noFill/>
              <a:ln w="9525">
                <a:solidFill>
                  <a:schemeClr val="bg2">
                    <a:lumMod val="90000"/>
                  </a:schemeClr>
                </a:solidFill>
                <a:miter lim="800000"/>
                <a:headEnd/>
                <a:tailEnd/>
              </a:ln>
            </p:spPr>
          </p:pic>
          <p:pic>
            <p:nvPicPr>
              <p:cNvPr id="29" name="Picture 2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1534344" y="1752485"/>
                <a:ext cx="554360" cy="616726"/>
              </a:xfrm>
              <a:prstGeom prst="rect">
                <a:avLst/>
              </a:prstGeom>
              <a:noFill/>
              <a:ln w="9525">
                <a:solidFill>
                  <a:schemeClr val="bg2">
                    <a:lumMod val="90000"/>
                  </a:schemeClr>
                </a:solidFill>
                <a:miter lim="800000"/>
                <a:headEnd/>
                <a:tailEnd/>
              </a:ln>
            </p:spPr>
          </p:pic>
          <p:pic>
            <p:nvPicPr>
              <p:cNvPr id="30" name="Picture 29"/>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2241104" y="1752485"/>
                <a:ext cx="554360" cy="616726"/>
              </a:xfrm>
              <a:prstGeom prst="rect">
                <a:avLst/>
              </a:prstGeom>
              <a:noFill/>
              <a:ln w="9525">
                <a:solidFill>
                  <a:schemeClr val="bg2">
                    <a:lumMod val="90000"/>
                  </a:schemeClr>
                </a:solidFill>
                <a:miter lim="800000"/>
                <a:headEnd/>
                <a:tailEnd/>
              </a:ln>
            </p:spPr>
          </p:pic>
          <p:pic>
            <p:nvPicPr>
              <p:cNvPr id="31" name="Picture 3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2947864" y="1752485"/>
                <a:ext cx="554360" cy="616726"/>
              </a:xfrm>
              <a:prstGeom prst="rect">
                <a:avLst/>
              </a:prstGeom>
              <a:noFill/>
              <a:ln w="9525">
                <a:solidFill>
                  <a:schemeClr val="bg2">
                    <a:lumMod val="90000"/>
                  </a:schemeClr>
                </a:solidFill>
                <a:miter lim="800000"/>
                <a:headEnd/>
                <a:tailEnd/>
              </a:ln>
            </p:spPr>
          </p:pic>
          <p:pic>
            <p:nvPicPr>
              <p:cNvPr id="32" name="Picture 3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3654624" y="1752485"/>
                <a:ext cx="554360" cy="616726"/>
              </a:xfrm>
              <a:prstGeom prst="rect">
                <a:avLst/>
              </a:prstGeom>
              <a:noFill/>
              <a:ln w="9525">
                <a:solidFill>
                  <a:schemeClr val="bg2">
                    <a:lumMod val="90000"/>
                  </a:schemeClr>
                </a:solidFill>
                <a:miter lim="800000"/>
                <a:headEnd/>
                <a:tailEnd/>
              </a:ln>
            </p:spPr>
          </p:pic>
          <p:pic>
            <p:nvPicPr>
              <p:cNvPr id="33" name="Picture 3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4361384" y="1752485"/>
                <a:ext cx="554360" cy="616726"/>
              </a:xfrm>
              <a:prstGeom prst="rect">
                <a:avLst/>
              </a:prstGeom>
              <a:noFill/>
              <a:ln w="9525">
                <a:solidFill>
                  <a:schemeClr val="bg2">
                    <a:lumMod val="90000"/>
                  </a:schemeClr>
                </a:solidFill>
                <a:miter lim="800000"/>
                <a:headEnd/>
                <a:tailEnd/>
              </a:ln>
            </p:spPr>
          </p:pic>
          <p:pic>
            <p:nvPicPr>
              <p:cNvPr id="34" name="Picture 3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5068144" y="1752485"/>
                <a:ext cx="554360" cy="616726"/>
              </a:xfrm>
              <a:prstGeom prst="rect">
                <a:avLst/>
              </a:prstGeom>
              <a:noFill/>
              <a:ln w="9525">
                <a:solidFill>
                  <a:schemeClr val="bg2">
                    <a:lumMod val="90000"/>
                  </a:schemeClr>
                </a:solidFill>
                <a:miter lim="800000"/>
                <a:headEnd/>
                <a:tailEnd/>
              </a:ln>
            </p:spPr>
          </p:pic>
          <p:pic>
            <p:nvPicPr>
              <p:cNvPr id="35" name="Picture 3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5774904" y="1752485"/>
                <a:ext cx="554360" cy="616726"/>
              </a:xfrm>
              <a:prstGeom prst="rect">
                <a:avLst/>
              </a:prstGeom>
              <a:noFill/>
              <a:ln w="9525">
                <a:solidFill>
                  <a:schemeClr val="bg2">
                    <a:lumMod val="90000"/>
                  </a:schemeClr>
                </a:solidFill>
                <a:miter lim="800000"/>
                <a:headEnd/>
                <a:tailEnd/>
              </a:ln>
            </p:spPr>
          </p:pic>
          <p:pic>
            <p:nvPicPr>
              <p:cNvPr id="36" name="Picture 3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6481664" y="1752485"/>
                <a:ext cx="554360" cy="616726"/>
              </a:xfrm>
              <a:prstGeom prst="rect">
                <a:avLst/>
              </a:prstGeom>
              <a:noFill/>
              <a:ln w="9525">
                <a:solidFill>
                  <a:schemeClr val="bg2">
                    <a:lumMod val="90000"/>
                  </a:schemeClr>
                </a:solidFill>
                <a:miter lim="800000"/>
                <a:headEnd/>
                <a:tailEnd/>
              </a:ln>
            </p:spPr>
          </p:pic>
          <p:pic>
            <p:nvPicPr>
              <p:cNvPr id="37" name="Picture 3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7188424" y="1752485"/>
                <a:ext cx="554360" cy="616726"/>
              </a:xfrm>
              <a:prstGeom prst="rect">
                <a:avLst/>
              </a:prstGeom>
              <a:noFill/>
              <a:ln w="9525">
                <a:solidFill>
                  <a:schemeClr val="bg2">
                    <a:lumMod val="90000"/>
                  </a:schemeClr>
                </a:solidFill>
                <a:miter lim="800000"/>
                <a:headEnd/>
                <a:tailEnd/>
              </a:ln>
            </p:spPr>
          </p:pic>
          <p:pic>
            <p:nvPicPr>
              <p:cNvPr id="38" name="Picture 3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7895184" y="1752485"/>
                <a:ext cx="554360" cy="616726"/>
              </a:xfrm>
              <a:prstGeom prst="rect">
                <a:avLst/>
              </a:prstGeom>
              <a:noFill/>
              <a:ln w="9525">
                <a:solidFill>
                  <a:schemeClr val="bg2">
                    <a:lumMod val="90000"/>
                  </a:schemeClr>
                </a:solidFill>
                <a:miter lim="800000"/>
                <a:headEnd/>
                <a:tailEnd/>
              </a:ln>
            </p:spPr>
          </p:pic>
          <p:pic>
            <p:nvPicPr>
              <p:cNvPr id="39" name="Picture 3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8601944" y="1752485"/>
                <a:ext cx="554360" cy="616726"/>
              </a:xfrm>
              <a:prstGeom prst="rect">
                <a:avLst/>
              </a:prstGeom>
              <a:noFill/>
              <a:ln w="9525">
                <a:solidFill>
                  <a:schemeClr val="bg2">
                    <a:lumMod val="90000"/>
                  </a:schemeClr>
                </a:solidFill>
                <a:miter lim="800000"/>
                <a:headEnd/>
                <a:tailEnd/>
              </a:ln>
            </p:spPr>
          </p:pic>
          <p:pic>
            <p:nvPicPr>
              <p:cNvPr id="40" name="Picture 39"/>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827584" y="2564904"/>
                <a:ext cx="554360" cy="616726"/>
              </a:xfrm>
              <a:prstGeom prst="rect">
                <a:avLst/>
              </a:prstGeom>
              <a:noFill/>
              <a:ln w="9525">
                <a:solidFill>
                  <a:schemeClr val="bg2">
                    <a:lumMod val="90000"/>
                  </a:schemeClr>
                </a:solidFill>
                <a:miter lim="800000"/>
                <a:headEnd/>
                <a:tailEnd/>
              </a:ln>
            </p:spPr>
          </p:pic>
          <p:pic>
            <p:nvPicPr>
              <p:cNvPr id="41" name="Picture 4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1534344" y="2564904"/>
                <a:ext cx="554360" cy="616726"/>
              </a:xfrm>
              <a:prstGeom prst="rect">
                <a:avLst/>
              </a:prstGeom>
              <a:noFill/>
              <a:ln w="9525">
                <a:solidFill>
                  <a:schemeClr val="bg2">
                    <a:lumMod val="90000"/>
                  </a:schemeClr>
                </a:solidFill>
                <a:miter lim="800000"/>
                <a:headEnd/>
                <a:tailEnd/>
              </a:ln>
            </p:spPr>
          </p:pic>
          <p:pic>
            <p:nvPicPr>
              <p:cNvPr id="42" name="Picture 4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2241104" y="2564904"/>
                <a:ext cx="554360" cy="616726"/>
              </a:xfrm>
              <a:prstGeom prst="rect">
                <a:avLst/>
              </a:prstGeom>
              <a:noFill/>
              <a:ln w="9525">
                <a:solidFill>
                  <a:schemeClr val="bg2">
                    <a:lumMod val="90000"/>
                  </a:schemeClr>
                </a:solidFill>
                <a:miter lim="800000"/>
                <a:headEnd/>
                <a:tailEnd/>
              </a:ln>
            </p:spPr>
          </p:pic>
          <p:pic>
            <p:nvPicPr>
              <p:cNvPr id="43" name="Picture 4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2947864" y="2564904"/>
                <a:ext cx="554360" cy="616726"/>
              </a:xfrm>
              <a:prstGeom prst="rect">
                <a:avLst/>
              </a:prstGeom>
              <a:noFill/>
              <a:ln w="9525">
                <a:solidFill>
                  <a:schemeClr val="bg2">
                    <a:lumMod val="90000"/>
                  </a:schemeClr>
                </a:solidFill>
                <a:miter lim="800000"/>
                <a:headEnd/>
                <a:tailEnd/>
              </a:ln>
            </p:spPr>
          </p:pic>
          <p:pic>
            <p:nvPicPr>
              <p:cNvPr id="44" name="Picture 4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3654624" y="2564904"/>
                <a:ext cx="554360" cy="616726"/>
              </a:xfrm>
              <a:prstGeom prst="rect">
                <a:avLst/>
              </a:prstGeom>
              <a:noFill/>
              <a:ln w="9525">
                <a:solidFill>
                  <a:schemeClr val="bg2">
                    <a:lumMod val="90000"/>
                  </a:schemeClr>
                </a:solidFill>
                <a:miter lim="800000"/>
                <a:headEnd/>
                <a:tailEnd/>
              </a:ln>
            </p:spPr>
          </p:pic>
          <p:pic>
            <p:nvPicPr>
              <p:cNvPr id="45" name="Picture 4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4361384" y="2564904"/>
                <a:ext cx="554360" cy="616726"/>
              </a:xfrm>
              <a:prstGeom prst="rect">
                <a:avLst/>
              </a:prstGeom>
              <a:noFill/>
              <a:ln w="9525">
                <a:solidFill>
                  <a:schemeClr val="bg2">
                    <a:lumMod val="90000"/>
                  </a:schemeClr>
                </a:solidFill>
                <a:miter lim="800000"/>
                <a:headEnd/>
                <a:tailEnd/>
              </a:ln>
            </p:spPr>
          </p:pic>
          <p:pic>
            <p:nvPicPr>
              <p:cNvPr id="46" name="Picture 4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5068144" y="2564904"/>
                <a:ext cx="554360" cy="616726"/>
              </a:xfrm>
              <a:prstGeom prst="rect">
                <a:avLst/>
              </a:prstGeom>
              <a:noFill/>
              <a:ln w="9525">
                <a:solidFill>
                  <a:schemeClr val="bg2">
                    <a:lumMod val="90000"/>
                  </a:schemeClr>
                </a:solidFill>
                <a:miter lim="800000"/>
                <a:headEnd/>
                <a:tailEnd/>
              </a:ln>
            </p:spPr>
          </p:pic>
          <p:pic>
            <p:nvPicPr>
              <p:cNvPr id="47" name="Picture 4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5774904" y="2564904"/>
                <a:ext cx="554360" cy="616726"/>
              </a:xfrm>
              <a:prstGeom prst="rect">
                <a:avLst/>
              </a:prstGeom>
              <a:noFill/>
              <a:ln w="9525">
                <a:solidFill>
                  <a:schemeClr val="bg2">
                    <a:lumMod val="90000"/>
                  </a:schemeClr>
                </a:solidFill>
                <a:miter lim="800000"/>
                <a:headEnd/>
                <a:tailEnd/>
              </a:ln>
            </p:spPr>
          </p:pic>
          <p:pic>
            <p:nvPicPr>
              <p:cNvPr id="48" name="Picture 4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6481664" y="2564904"/>
                <a:ext cx="554360" cy="616726"/>
              </a:xfrm>
              <a:prstGeom prst="rect">
                <a:avLst/>
              </a:prstGeom>
              <a:noFill/>
              <a:ln w="9525">
                <a:solidFill>
                  <a:schemeClr val="bg2">
                    <a:lumMod val="90000"/>
                  </a:schemeClr>
                </a:solidFill>
                <a:miter lim="800000"/>
                <a:headEnd/>
                <a:tailEnd/>
              </a:ln>
            </p:spPr>
          </p:pic>
          <p:pic>
            <p:nvPicPr>
              <p:cNvPr id="49" name="Picture 4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7188424" y="2564904"/>
                <a:ext cx="554360" cy="616726"/>
              </a:xfrm>
              <a:prstGeom prst="rect">
                <a:avLst/>
              </a:prstGeom>
              <a:noFill/>
              <a:ln w="9525">
                <a:solidFill>
                  <a:schemeClr val="bg2">
                    <a:lumMod val="90000"/>
                  </a:schemeClr>
                </a:solidFill>
                <a:miter lim="800000"/>
                <a:headEnd/>
                <a:tailEnd/>
              </a:ln>
            </p:spPr>
          </p:pic>
          <p:pic>
            <p:nvPicPr>
              <p:cNvPr id="50" name="Picture 49"/>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7895184" y="2564904"/>
                <a:ext cx="554360" cy="616726"/>
              </a:xfrm>
              <a:prstGeom prst="rect">
                <a:avLst/>
              </a:prstGeom>
              <a:noFill/>
              <a:ln w="9525">
                <a:solidFill>
                  <a:schemeClr val="bg2">
                    <a:lumMod val="90000"/>
                  </a:schemeClr>
                </a:solidFill>
                <a:miter lim="800000"/>
                <a:headEnd/>
                <a:tailEnd/>
              </a:ln>
            </p:spPr>
          </p:pic>
          <p:pic>
            <p:nvPicPr>
              <p:cNvPr id="51" name="Picture 5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8601944" y="2564904"/>
                <a:ext cx="554360" cy="616726"/>
              </a:xfrm>
              <a:prstGeom prst="rect">
                <a:avLst/>
              </a:prstGeom>
              <a:noFill/>
              <a:ln w="9525">
                <a:solidFill>
                  <a:schemeClr val="bg2">
                    <a:lumMod val="90000"/>
                  </a:schemeClr>
                </a:solidFill>
                <a:miter lim="800000"/>
                <a:headEnd/>
                <a:tailEnd/>
              </a:ln>
            </p:spPr>
          </p:pic>
          <p:pic>
            <p:nvPicPr>
              <p:cNvPr id="52" name="Picture 5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827584" y="3377323"/>
                <a:ext cx="554360" cy="616726"/>
              </a:xfrm>
              <a:prstGeom prst="rect">
                <a:avLst/>
              </a:prstGeom>
              <a:noFill/>
              <a:ln w="9525">
                <a:solidFill>
                  <a:schemeClr val="bg2">
                    <a:lumMod val="90000"/>
                  </a:schemeClr>
                </a:solidFill>
                <a:miter lim="800000"/>
                <a:headEnd/>
                <a:tailEnd/>
              </a:ln>
            </p:spPr>
          </p:pic>
          <p:pic>
            <p:nvPicPr>
              <p:cNvPr id="53" name="Picture 5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1534344" y="3377323"/>
                <a:ext cx="554360" cy="616726"/>
              </a:xfrm>
              <a:prstGeom prst="rect">
                <a:avLst/>
              </a:prstGeom>
              <a:noFill/>
              <a:ln w="9525">
                <a:solidFill>
                  <a:schemeClr val="bg2">
                    <a:lumMod val="90000"/>
                  </a:schemeClr>
                </a:solidFill>
                <a:miter lim="800000"/>
                <a:headEnd/>
                <a:tailEnd/>
              </a:ln>
            </p:spPr>
          </p:pic>
          <p:pic>
            <p:nvPicPr>
              <p:cNvPr id="54" name="Picture 5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2241104" y="3377323"/>
                <a:ext cx="554360" cy="616726"/>
              </a:xfrm>
              <a:prstGeom prst="rect">
                <a:avLst/>
              </a:prstGeom>
              <a:noFill/>
              <a:ln w="9525">
                <a:solidFill>
                  <a:schemeClr val="bg2">
                    <a:lumMod val="90000"/>
                  </a:schemeClr>
                </a:solidFill>
                <a:miter lim="800000"/>
                <a:headEnd/>
                <a:tailEnd/>
              </a:ln>
            </p:spPr>
          </p:pic>
          <p:pic>
            <p:nvPicPr>
              <p:cNvPr id="55" name="Picture 5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2947864" y="3377323"/>
                <a:ext cx="554360" cy="616726"/>
              </a:xfrm>
              <a:prstGeom prst="rect">
                <a:avLst/>
              </a:prstGeom>
              <a:noFill/>
              <a:ln w="9525">
                <a:solidFill>
                  <a:schemeClr val="bg2">
                    <a:lumMod val="90000"/>
                  </a:schemeClr>
                </a:solidFill>
                <a:miter lim="800000"/>
                <a:headEnd/>
                <a:tailEnd/>
              </a:ln>
            </p:spPr>
          </p:pic>
          <p:pic>
            <p:nvPicPr>
              <p:cNvPr id="56" name="Picture 5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3654624" y="3377323"/>
                <a:ext cx="554360" cy="616726"/>
              </a:xfrm>
              <a:prstGeom prst="rect">
                <a:avLst/>
              </a:prstGeom>
              <a:noFill/>
              <a:ln w="9525">
                <a:solidFill>
                  <a:schemeClr val="bg2">
                    <a:lumMod val="90000"/>
                  </a:schemeClr>
                </a:solidFill>
                <a:miter lim="800000"/>
                <a:headEnd/>
                <a:tailEnd/>
              </a:ln>
            </p:spPr>
          </p:pic>
          <p:pic>
            <p:nvPicPr>
              <p:cNvPr id="57" name="Picture 5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4361384" y="3377323"/>
                <a:ext cx="554360" cy="616726"/>
              </a:xfrm>
              <a:prstGeom prst="rect">
                <a:avLst/>
              </a:prstGeom>
              <a:noFill/>
              <a:ln w="9525">
                <a:solidFill>
                  <a:schemeClr val="bg2">
                    <a:lumMod val="90000"/>
                  </a:schemeClr>
                </a:solidFill>
                <a:miter lim="800000"/>
                <a:headEnd/>
                <a:tailEnd/>
              </a:ln>
            </p:spPr>
          </p:pic>
          <p:pic>
            <p:nvPicPr>
              <p:cNvPr id="58" name="Picture 5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5068144" y="3377323"/>
                <a:ext cx="554360" cy="616726"/>
              </a:xfrm>
              <a:prstGeom prst="rect">
                <a:avLst/>
              </a:prstGeom>
              <a:noFill/>
              <a:ln w="9525">
                <a:solidFill>
                  <a:schemeClr val="bg2">
                    <a:lumMod val="90000"/>
                  </a:schemeClr>
                </a:solidFill>
                <a:miter lim="800000"/>
                <a:headEnd/>
                <a:tailEnd/>
              </a:ln>
            </p:spPr>
          </p:pic>
          <p:pic>
            <p:nvPicPr>
              <p:cNvPr id="59" name="Picture 5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5774904" y="3377323"/>
                <a:ext cx="554360" cy="616726"/>
              </a:xfrm>
              <a:prstGeom prst="rect">
                <a:avLst/>
              </a:prstGeom>
              <a:noFill/>
              <a:ln w="9525">
                <a:solidFill>
                  <a:schemeClr val="bg2">
                    <a:lumMod val="90000"/>
                  </a:schemeClr>
                </a:solidFill>
                <a:miter lim="800000"/>
                <a:headEnd/>
                <a:tailEnd/>
              </a:ln>
            </p:spPr>
          </p:pic>
          <p:pic>
            <p:nvPicPr>
              <p:cNvPr id="60" name="Picture 59"/>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6481664" y="3377323"/>
                <a:ext cx="554360" cy="616726"/>
              </a:xfrm>
              <a:prstGeom prst="rect">
                <a:avLst/>
              </a:prstGeom>
              <a:noFill/>
              <a:ln w="9525">
                <a:solidFill>
                  <a:schemeClr val="bg2">
                    <a:lumMod val="90000"/>
                  </a:schemeClr>
                </a:solidFill>
                <a:miter lim="800000"/>
                <a:headEnd/>
                <a:tailEnd/>
              </a:ln>
            </p:spPr>
          </p:pic>
          <p:pic>
            <p:nvPicPr>
              <p:cNvPr id="61" name="Picture 6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7188424" y="3377323"/>
                <a:ext cx="554360" cy="616726"/>
              </a:xfrm>
              <a:prstGeom prst="rect">
                <a:avLst/>
              </a:prstGeom>
              <a:noFill/>
              <a:ln w="9525">
                <a:solidFill>
                  <a:schemeClr val="bg2">
                    <a:lumMod val="90000"/>
                  </a:schemeClr>
                </a:solidFill>
                <a:miter lim="800000"/>
                <a:headEnd/>
                <a:tailEnd/>
              </a:ln>
            </p:spPr>
          </p:pic>
          <p:pic>
            <p:nvPicPr>
              <p:cNvPr id="62" name="Picture 6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7895184" y="3377323"/>
                <a:ext cx="554360" cy="616726"/>
              </a:xfrm>
              <a:prstGeom prst="rect">
                <a:avLst/>
              </a:prstGeom>
              <a:noFill/>
              <a:ln w="9525">
                <a:solidFill>
                  <a:schemeClr val="bg2">
                    <a:lumMod val="90000"/>
                  </a:schemeClr>
                </a:solidFill>
                <a:miter lim="800000"/>
                <a:headEnd/>
                <a:tailEnd/>
              </a:ln>
            </p:spPr>
          </p:pic>
          <p:pic>
            <p:nvPicPr>
              <p:cNvPr id="63" name="Picture 6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8601944" y="3377323"/>
                <a:ext cx="554360" cy="616726"/>
              </a:xfrm>
              <a:prstGeom prst="rect">
                <a:avLst/>
              </a:prstGeom>
              <a:noFill/>
              <a:ln w="9525">
                <a:solidFill>
                  <a:schemeClr val="bg2">
                    <a:lumMod val="90000"/>
                  </a:schemeClr>
                </a:solidFill>
                <a:miter lim="800000"/>
                <a:headEnd/>
                <a:tailEnd/>
              </a:ln>
            </p:spPr>
          </p:pic>
          <p:pic>
            <p:nvPicPr>
              <p:cNvPr id="64" name="Picture 6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827584" y="4189742"/>
                <a:ext cx="554360" cy="616726"/>
              </a:xfrm>
              <a:prstGeom prst="rect">
                <a:avLst/>
              </a:prstGeom>
              <a:noFill/>
              <a:ln w="9525">
                <a:solidFill>
                  <a:schemeClr val="bg2">
                    <a:lumMod val="90000"/>
                  </a:schemeClr>
                </a:solidFill>
                <a:miter lim="800000"/>
                <a:headEnd/>
                <a:tailEnd/>
              </a:ln>
            </p:spPr>
          </p:pic>
          <p:pic>
            <p:nvPicPr>
              <p:cNvPr id="65" name="Picture 6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1534344" y="4189742"/>
                <a:ext cx="554360" cy="616726"/>
              </a:xfrm>
              <a:prstGeom prst="rect">
                <a:avLst/>
              </a:prstGeom>
              <a:noFill/>
              <a:ln w="9525">
                <a:solidFill>
                  <a:schemeClr val="bg2">
                    <a:lumMod val="90000"/>
                  </a:schemeClr>
                </a:solidFill>
                <a:miter lim="800000"/>
                <a:headEnd/>
                <a:tailEnd/>
              </a:ln>
            </p:spPr>
          </p:pic>
          <p:pic>
            <p:nvPicPr>
              <p:cNvPr id="66" name="Picture 6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2241104" y="4189742"/>
                <a:ext cx="554360" cy="616726"/>
              </a:xfrm>
              <a:prstGeom prst="rect">
                <a:avLst/>
              </a:prstGeom>
              <a:noFill/>
              <a:ln w="9525">
                <a:solidFill>
                  <a:schemeClr val="bg2">
                    <a:lumMod val="90000"/>
                  </a:schemeClr>
                </a:solidFill>
                <a:miter lim="800000"/>
                <a:headEnd/>
                <a:tailEnd/>
              </a:ln>
            </p:spPr>
          </p:pic>
          <p:pic>
            <p:nvPicPr>
              <p:cNvPr id="67" name="Picture 6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2947864" y="4189742"/>
                <a:ext cx="554360" cy="616726"/>
              </a:xfrm>
              <a:prstGeom prst="rect">
                <a:avLst/>
              </a:prstGeom>
              <a:noFill/>
              <a:ln w="9525">
                <a:solidFill>
                  <a:schemeClr val="bg2">
                    <a:lumMod val="90000"/>
                  </a:schemeClr>
                </a:solidFill>
                <a:miter lim="800000"/>
                <a:headEnd/>
                <a:tailEnd/>
              </a:ln>
            </p:spPr>
          </p:pic>
          <p:pic>
            <p:nvPicPr>
              <p:cNvPr id="68" name="Picture 6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3654624" y="4189742"/>
                <a:ext cx="554360" cy="616726"/>
              </a:xfrm>
              <a:prstGeom prst="rect">
                <a:avLst/>
              </a:prstGeom>
              <a:noFill/>
              <a:ln w="9525">
                <a:solidFill>
                  <a:schemeClr val="bg2">
                    <a:lumMod val="90000"/>
                  </a:schemeClr>
                </a:solidFill>
                <a:miter lim="800000"/>
                <a:headEnd/>
                <a:tailEnd/>
              </a:ln>
            </p:spPr>
          </p:pic>
          <p:pic>
            <p:nvPicPr>
              <p:cNvPr id="69" name="Picture 6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4361384" y="4189742"/>
                <a:ext cx="554360" cy="616726"/>
              </a:xfrm>
              <a:prstGeom prst="rect">
                <a:avLst/>
              </a:prstGeom>
              <a:noFill/>
              <a:ln w="9525">
                <a:solidFill>
                  <a:schemeClr val="bg2">
                    <a:lumMod val="90000"/>
                  </a:schemeClr>
                </a:solidFill>
                <a:miter lim="800000"/>
                <a:headEnd/>
                <a:tailEnd/>
              </a:ln>
            </p:spPr>
          </p:pic>
          <p:pic>
            <p:nvPicPr>
              <p:cNvPr id="70" name="Picture 69"/>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5068144" y="4189742"/>
                <a:ext cx="554360" cy="616726"/>
              </a:xfrm>
              <a:prstGeom prst="rect">
                <a:avLst/>
              </a:prstGeom>
              <a:noFill/>
              <a:ln w="9525">
                <a:solidFill>
                  <a:schemeClr val="bg2">
                    <a:lumMod val="90000"/>
                  </a:schemeClr>
                </a:solidFill>
                <a:miter lim="800000"/>
                <a:headEnd/>
                <a:tailEnd/>
              </a:ln>
            </p:spPr>
          </p:pic>
          <p:pic>
            <p:nvPicPr>
              <p:cNvPr id="71" name="Picture 7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5774904" y="4189742"/>
                <a:ext cx="554360" cy="616726"/>
              </a:xfrm>
              <a:prstGeom prst="rect">
                <a:avLst/>
              </a:prstGeom>
              <a:noFill/>
              <a:ln w="9525">
                <a:solidFill>
                  <a:schemeClr val="bg2">
                    <a:lumMod val="90000"/>
                  </a:schemeClr>
                </a:solidFill>
                <a:miter lim="800000"/>
                <a:headEnd/>
                <a:tailEnd/>
              </a:ln>
            </p:spPr>
          </p:pic>
          <p:pic>
            <p:nvPicPr>
              <p:cNvPr id="72" name="Picture 7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6481664" y="4189742"/>
                <a:ext cx="554360" cy="616726"/>
              </a:xfrm>
              <a:prstGeom prst="rect">
                <a:avLst/>
              </a:prstGeom>
              <a:noFill/>
              <a:ln w="9525">
                <a:solidFill>
                  <a:schemeClr val="bg2">
                    <a:lumMod val="90000"/>
                  </a:schemeClr>
                </a:solidFill>
                <a:miter lim="800000"/>
                <a:headEnd/>
                <a:tailEnd/>
              </a:ln>
            </p:spPr>
          </p:pic>
          <p:pic>
            <p:nvPicPr>
              <p:cNvPr id="73" name="Picture 7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7188424" y="4189742"/>
                <a:ext cx="554360" cy="616726"/>
              </a:xfrm>
              <a:prstGeom prst="rect">
                <a:avLst/>
              </a:prstGeom>
              <a:noFill/>
              <a:ln w="9525">
                <a:solidFill>
                  <a:schemeClr val="bg2">
                    <a:lumMod val="90000"/>
                  </a:schemeClr>
                </a:solidFill>
                <a:miter lim="800000"/>
                <a:headEnd/>
                <a:tailEnd/>
              </a:ln>
            </p:spPr>
          </p:pic>
          <p:pic>
            <p:nvPicPr>
              <p:cNvPr id="74" name="Picture 7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7895184" y="4189742"/>
                <a:ext cx="554360" cy="616726"/>
              </a:xfrm>
              <a:prstGeom prst="rect">
                <a:avLst/>
              </a:prstGeom>
              <a:noFill/>
              <a:ln w="9525">
                <a:solidFill>
                  <a:schemeClr val="bg2">
                    <a:lumMod val="90000"/>
                  </a:schemeClr>
                </a:solidFill>
                <a:miter lim="800000"/>
                <a:headEnd/>
                <a:tailEnd/>
              </a:ln>
            </p:spPr>
          </p:pic>
          <p:pic>
            <p:nvPicPr>
              <p:cNvPr id="75" name="Picture 7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8601944" y="4189742"/>
                <a:ext cx="554360" cy="616726"/>
              </a:xfrm>
              <a:prstGeom prst="rect">
                <a:avLst/>
              </a:prstGeom>
              <a:noFill/>
              <a:ln w="9525">
                <a:solidFill>
                  <a:schemeClr val="bg2">
                    <a:lumMod val="90000"/>
                  </a:schemeClr>
                </a:solidFill>
                <a:miter lim="800000"/>
                <a:headEnd/>
                <a:tailEnd/>
              </a:ln>
            </p:spPr>
          </p:pic>
          <p:pic>
            <p:nvPicPr>
              <p:cNvPr id="76" name="Picture 7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827584" y="5002161"/>
                <a:ext cx="554360" cy="616726"/>
              </a:xfrm>
              <a:prstGeom prst="rect">
                <a:avLst/>
              </a:prstGeom>
              <a:noFill/>
              <a:ln w="9525">
                <a:solidFill>
                  <a:schemeClr val="bg2">
                    <a:lumMod val="90000"/>
                  </a:schemeClr>
                </a:solidFill>
                <a:miter lim="800000"/>
                <a:headEnd/>
                <a:tailEnd/>
              </a:ln>
            </p:spPr>
          </p:pic>
          <p:pic>
            <p:nvPicPr>
              <p:cNvPr id="77" name="Picture 7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1534344" y="5002161"/>
                <a:ext cx="554360" cy="616726"/>
              </a:xfrm>
              <a:prstGeom prst="rect">
                <a:avLst/>
              </a:prstGeom>
              <a:noFill/>
              <a:ln w="9525">
                <a:solidFill>
                  <a:schemeClr val="bg2">
                    <a:lumMod val="90000"/>
                  </a:schemeClr>
                </a:solidFill>
                <a:miter lim="800000"/>
                <a:headEnd/>
                <a:tailEnd/>
              </a:ln>
            </p:spPr>
          </p:pic>
          <p:pic>
            <p:nvPicPr>
              <p:cNvPr id="78" name="Picture 7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2241104" y="5002161"/>
                <a:ext cx="554360" cy="616726"/>
              </a:xfrm>
              <a:prstGeom prst="rect">
                <a:avLst/>
              </a:prstGeom>
              <a:noFill/>
              <a:ln w="9525">
                <a:solidFill>
                  <a:schemeClr val="bg2">
                    <a:lumMod val="90000"/>
                  </a:schemeClr>
                </a:solidFill>
                <a:miter lim="800000"/>
                <a:headEnd/>
                <a:tailEnd/>
              </a:ln>
            </p:spPr>
          </p:pic>
          <p:pic>
            <p:nvPicPr>
              <p:cNvPr id="79" name="Picture 7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2947864" y="5002161"/>
                <a:ext cx="554360" cy="616726"/>
              </a:xfrm>
              <a:prstGeom prst="rect">
                <a:avLst/>
              </a:prstGeom>
              <a:noFill/>
              <a:ln w="9525">
                <a:solidFill>
                  <a:schemeClr val="bg2">
                    <a:lumMod val="90000"/>
                  </a:schemeClr>
                </a:solidFill>
                <a:miter lim="800000"/>
                <a:headEnd/>
                <a:tailEnd/>
              </a:ln>
            </p:spPr>
          </p:pic>
          <p:pic>
            <p:nvPicPr>
              <p:cNvPr id="80" name="Picture 79"/>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3654624" y="5002161"/>
                <a:ext cx="554360" cy="616726"/>
              </a:xfrm>
              <a:prstGeom prst="rect">
                <a:avLst/>
              </a:prstGeom>
              <a:noFill/>
              <a:ln w="9525">
                <a:solidFill>
                  <a:schemeClr val="bg2">
                    <a:lumMod val="90000"/>
                  </a:schemeClr>
                </a:solidFill>
                <a:miter lim="800000"/>
                <a:headEnd/>
                <a:tailEnd/>
              </a:ln>
            </p:spPr>
          </p:pic>
          <p:pic>
            <p:nvPicPr>
              <p:cNvPr id="81" name="Picture 8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4361384" y="5002161"/>
                <a:ext cx="554360" cy="616726"/>
              </a:xfrm>
              <a:prstGeom prst="rect">
                <a:avLst/>
              </a:prstGeom>
              <a:noFill/>
              <a:ln w="9525">
                <a:solidFill>
                  <a:schemeClr val="bg2">
                    <a:lumMod val="90000"/>
                  </a:schemeClr>
                </a:solidFill>
                <a:miter lim="800000"/>
                <a:headEnd/>
                <a:tailEnd/>
              </a:ln>
            </p:spPr>
          </p:pic>
          <p:pic>
            <p:nvPicPr>
              <p:cNvPr id="82" name="Picture 8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5068144" y="5002161"/>
                <a:ext cx="554360" cy="616726"/>
              </a:xfrm>
              <a:prstGeom prst="rect">
                <a:avLst/>
              </a:prstGeom>
              <a:noFill/>
              <a:ln w="9525">
                <a:solidFill>
                  <a:schemeClr val="bg2">
                    <a:lumMod val="90000"/>
                  </a:schemeClr>
                </a:solidFill>
                <a:miter lim="800000"/>
                <a:headEnd/>
                <a:tailEnd/>
              </a:ln>
            </p:spPr>
          </p:pic>
          <p:pic>
            <p:nvPicPr>
              <p:cNvPr id="83" name="Picture 8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5774904" y="5002161"/>
                <a:ext cx="554360" cy="616726"/>
              </a:xfrm>
              <a:prstGeom prst="rect">
                <a:avLst/>
              </a:prstGeom>
              <a:noFill/>
              <a:ln w="9525">
                <a:solidFill>
                  <a:schemeClr val="bg2">
                    <a:lumMod val="90000"/>
                  </a:schemeClr>
                </a:solidFill>
                <a:miter lim="800000"/>
                <a:headEnd/>
                <a:tailEnd/>
              </a:ln>
            </p:spPr>
          </p:pic>
          <p:pic>
            <p:nvPicPr>
              <p:cNvPr id="84" name="Picture 8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6481664" y="5002161"/>
                <a:ext cx="554360" cy="616726"/>
              </a:xfrm>
              <a:prstGeom prst="rect">
                <a:avLst/>
              </a:prstGeom>
              <a:noFill/>
              <a:ln w="9525">
                <a:solidFill>
                  <a:schemeClr val="bg2">
                    <a:lumMod val="90000"/>
                  </a:schemeClr>
                </a:solidFill>
                <a:miter lim="800000"/>
                <a:headEnd/>
                <a:tailEnd/>
              </a:ln>
            </p:spPr>
          </p:pic>
          <p:pic>
            <p:nvPicPr>
              <p:cNvPr id="85" name="Picture 8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7188424" y="5002161"/>
                <a:ext cx="554360" cy="616726"/>
              </a:xfrm>
              <a:prstGeom prst="rect">
                <a:avLst/>
              </a:prstGeom>
              <a:noFill/>
              <a:ln w="9525">
                <a:solidFill>
                  <a:schemeClr val="bg2">
                    <a:lumMod val="90000"/>
                  </a:schemeClr>
                </a:solidFill>
                <a:miter lim="800000"/>
                <a:headEnd/>
                <a:tailEnd/>
              </a:ln>
            </p:spPr>
          </p:pic>
          <p:pic>
            <p:nvPicPr>
              <p:cNvPr id="86" name="Picture 8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7895184" y="5002161"/>
                <a:ext cx="554360" cy="616726"/>
              </a:xfrm>
              <a:prstGeom prst="rect">
                <a:avLst/>
              </a:prstGeom>
              <a:noFill/>
              <a:ln w="9525">
                <a:solidFill>
                  <a:schemeClr val="bg2">
                    <a:lumMod val="90000"/>
                  </a:schemeClr>
                </a:solidFill>
                <a:miter lim="800000"/>
                <a:headEnd/>
                <a:tailEnd/>
              </a:ln>
            </p:spPr>
          </p:pic>
          <p:pic>
            <p:nvPicPr>
              <p:cNvPr id="87" name="Picture 8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8601944" y="5002161"/>
                <a:ext cx="554360" cy="616726"/>
              </a:xfrm>
              <a:prstGeom prst="rect">
                <a:avLst/>
              </a:prstGeom>
              <a:noFill/>
              <a:ln w="9525">
                <a:solidFill>
                  <a:schemeClr val="bg2">
                    <a:lumMod val="90000"/>
                  </a:schemeClr>
                </a:solidFill>
                <a:miter lim="800000"/>
                <a:headEnd/>
                <a:tailEnd/>
              </a:ln>
            </p:spPr>
          </p:pic>
        </p:grpSp>
        <p:sp>
          <p:nvSpPr>
            <p:cNvPr id="2" name="TextBox 1"/>
            <p:cNvSpPr txBox="1"/>
            <p:nvPr/>
          </p:nvSpPr>
          <p:spPr>
            <a:xfrm>
              <a:off x="5262979" y="1774802"/>
              <a:ext cx="2081019" cy="584775"/>
            </a:xfrm>
            <a:prstGeom prst="rect">
              <a:avLst/>
            </a:prstGeom>
            <a:solidFill>
              <a:schemeClr val="tx1">
                <a:lumMod val="75000"/>
              </a:schemeClr>
            </a:solidFill>
          </p:spPr>
          <p:txBody>
            <a:bodyPr wrap="none" rtlCol="0">
              <a:spAutoFit/>
            </a:bodyPr>
            <a:lstStyle/>
            <a:p>
              <a:r>
                <a:rPr lang="fi-FI" sz="3200" b="1" dirty="0">
                  <a:solidFill>
                    <a:srgbClr val="C00000"/>
                  </a:solidFill>
                </a:rPr>
                <a:t>600 </a:t>
              </a:r>
              <a:r>
                <a:rPr lang="fi-FI" sz="2400" b="1" dirty="0">
                  <a:solidFill>
                    <a:srgbClr val="C00000"/>
                  </a:solidFill>
                </a:rPr>
                <a:t>литров</a:t>
              </a:r>
              <a:endParaRPr lang="ru-RU" sz="2400" b="1" dirty="0">
                <a:solidFill>
                  <a:srgbClr val="C00000"/>
                </a:solidFill>
              </a:endParaRPr>
            </a:p>
          </p:txBody>
        </p:sp>
      </p:grpSp>
    </p:spTree>
    <p:extLst>
      <p:ext uri="{BB962C8B-B14F-4D97-AF65-F5344CB8AC3E}">
        <p14:creationId xmlns:p14="http://schemas.microsoft.com/office/powerpoint/2010/main" val="1667594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Задача</a:t>
            </a:r>
            <a:endParaRPr lang="ru-RU" dirty="0"/>
          </a:p>
        </p:txBody>
      </p:sp>
      <p:sp>
        <p:nvSpPr>
          <p:cNvPr id="3" name="Content Placeholder 2"/>
          <p:cNvSpPr>
            <a:spLocks noGrp="1"/>
          </p:cNvSpPr>
          <p:nvPr>
            <p:ph idx="1"/>
          </p:nvPr>
        </p:nvSpPr>
        <p:spPr>
          <a:xfrm>
            <a:off x="468313" y="1773238"/>
            <a:ext cx="8229600" cy="4032250"/>
          </a:xfrm>
        </p:spPr>
        <p:txBody>
          <a:bodyPr>
            <a:normAutofit/>
          </a:bodyPr>
          <a:lstStyle/>
          <a:p>
            <a:pPr marL="0" indent="0">
              <a:buNone/>
            </a:pPr>
            <a:r>
              <a:rPr lang="ru-RU" dirty="0"/>
              <a:t>Сколько энергии потребляет объем воды, испаряемый из одного кубического метра бетона?</a:t>
            </a:r>
          </a:p>
          <a:p>
            <a:r>
              <a:rPr lang="ru-RU" dirty="0"/>
              <a:t>Испаряемый объем воды = 80 литров</a:t>
            </a:r>
          </a:p>
          <a:p>
            <a:r>
              <a:rPr lang="ru-RU" dirty="0"/>
              <a:t>Теплота парообразования воды = 2260 кДж/кг</a:t>
            </a:r>
          </a:p>
          <a:p>
            <a:pPr marL="0" indent="0">
              <a:buNone/>
            </a:pPr>
            <a:r>
              <a:rPr lang="ru-RU" dirty="0"/>
              <a:t>80 кг x 2260 кДж/кг = 180800 кДж =180,8 МДж </a:t>
            </a:r>
          </a:p>
          <a:p>
            <a:pPr marL="0" indent="0">
              <a:buNone/>
            </a:pPr>
            <a:r>
              <a:rPr lang="ru-RU" dirty="0"/>
              <a:t>= 50 </a:t>
            </a:r>
            <a:r>
              <a:rPr lang="ru-RU" dirty="0" err="1"/>
              <a:t>кВт·час</a:t>
            </a:r>
            <a:r>
              <a:rPr lang="ru-RU" dirty="0"/>
              <a:t> (0,12 €/</a:t>
            </a:r>
            <a:r>
              <a:rPr lang="ru-RU" dirty="0" err="1"/>
              <a:t>кВт·час</a:t>
            </a:r>
            <a:r>
              <a:rPr lang="ru-RU" dirty="0"/>
              <a:t> x 50 </a:t>
            </a:r>
            <a:r>
              <a:rPr lang="ru-RU" dirty="0" err="1"/>
              <a:t>кВт·час</a:t>
            </a:r>
            <a:r>
              <a:rPr lang="ru-RU" dirty="0"/>
              <a:t> = 6 €)</a:t>
            </a:r>
          </a:p>
          <a:p>
            <a:endParaRPr lang="ru-RU" dirty="0"/>
          </a:p>
          <a:p>
            <a:endParaRPr lang="ru-RU" dirty="0"/>
          </a:p>
        </p:txBody>
      </p:sp>
      <p:sp>
        <p:nvSpPr>
          <p:cNvPr id="4" name="Date Placeholder 3">
            <a:extLst>
              <a:ext uri="{FF2B5EF4-FFF2-40B4-BE49-F238E27FC236}">
                <a16:creationId xmlns:a16="http://schemas.microsoft.com/office/drawing/2014/main" id="{286B36A8-6FC9-46A4-BD2C-5040B89331E7}"/>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0E8F33B0-0C9A-4F80-B97C-88E800AD782D}"/>
              </a:ext>
            </a:extLst>
          </p:cNvPr>
          <p:cNvSpPr>
            <a:spLocks noGrp="1"/>
          </p:cNvSpPr>
          <p:nvPr>
            <p:ph type="sldNum" sz="quarter" idx="4"/>
          </p:nvPr>
        </p:nvSpPr>
        <p:spPr/>
        <p:txBody>
          <a:bodyPr/>
          <a:lstStyle/>
          <a:p>
            <a:fld id="{0168ACF4-E7A5-495E-8C31-8E9E3D5B0BFC}" type="slidenum">
              <a:rPr lang="fi-FI" smtClean="0"/>
              <a:pPr/>
              <a:t>16</a:t>
            </a:fld>
            <a:endParaRPr lang="fi-FI" dirty="0"/>
          </a:p>
        </p:txBody>
      </p:sp>
    </p:spTree>
    <p:extLst>
      <p:ext uri="{BB962C8B-B14F-4D97-AF65-F5344CB8AC3E}">
        <p14:creationId xmlns:p14="http://schemas.microsoft.com/office/powerpoint/2010/main" val="357756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FAB0BE8-078D-42C6-A1DA-2D94BAFC0E14}"/>
              </a:ext>
            </a:extLst>
          </p:cNvPr>
          <p:cNvSpPr>
            <a:spLocks noGrp="1"/>
          </p:cNvSpPr>
          <p:nvPr>
            <p:ph type="title"/>
          </p:nvPr>
        </p:nvSpPr>
        <p:spPr/>
        <p:txBody>
          <a:bodyPr>
            <a:normAutofit fontScale="90000"/>
          </a:bodyPr>
          <a:lstStyle/>
          <a:p>
            <a:r>
              <a:rPr lang="ru-RU" dirty="0"/>
              <a:t>Поведение конструкции под воздействием влаги без пароизоляции</a:t>
            </a:r>
            <a:endParaRPr lang="fi-FI" dirty="0"/>
          </a:p>
        </p:txBody>
      </p:sp>
      <p:sp>
        <p:nvSpPr>
          <p:cNvPr id="2" name="Date Placeholder 1">
            <a:extLst>
              <a:ext uri="{FF2B5EF4-FFF2-40B4-BE49-F238E27FC236}">
                <a16:creationId xmlns:a16="http://schemas.microsoft.com/office/drawing/2014/main" id="{A041A4FC-7804-4FA7-9C9E-42DFA471309D}"/>
              </a:ext>
            </a:extLst>
          </p:cNvPr>
          <p:cNvSpPr>
            <a:spLocks noGrp="1"/>
          </p:cNvSpPr>
          <p:nvPr>
            <p:ph type="dt" sz="half" idx="2"/>
          </p:nvPr>
        </p:nvSpPr>
        <p:spPr/>
        <p:txBody>
          <a:bodyPr/>
          <a:lstStyle/>
          <a:p>
            <a:r>
              <a:rPr lang="fi-FI"/>
              <a:t>2019</a:t>
            </a:r>
            <a:endParaRPr lang="fi-FI" dirty="0"/>
          </a:p>
        </p:txBody>
      </p:sp>
      <p:sp>
        <p:nvSpPr>
          <p:cNvPr id="5" name="Slide Number Placeholder 4"/>
          <p:cNvSpPr>
            <a:spLocks noGrp="1"/>
          </p:cNvSpPr>
          <p:nvPr>
            <p:ph type="sldNum" sz="quarter" idx="4"/>
          </p:nvPr>
        </p:nvSpPr>
        <p:spPr/>
        <p:txBody>
          <a:bodyPr/>
          <a:lstStyle/>
          <a:p>
            <a:pPr>
              <a:defRPr/>
            </a:pPr>
            <a:fld id="{D0B1668D-8FF8-43CC-892A-1C8F649AD919}" type="slidenum">
              <a:rPr lang="fi-FI" altLang="fi-FI" smtClean="0"/>
              <a:pPr>
                <a:defRPr/>
              </a:pPr>
              <a:t>17</a:t>
            </a:fld>
            <a:endParaRPr lang="ru-RU" altLang="fi-FI"/>
          </a:p>
        </p:txBody>
      </p:sp>
      <p:grpSp>
        <p:nvGrpSpPr>
          <p:cNvPr id="4" name="Group 3">
            <a:extLst>
              <a:ext uri="{FF2B5EF4-FFF2-40B4-BE49-F238E27FC236}">
                <a16:creationId xmlns:a16="http://schemas.microsoft.com/office/drawing/2014/main" id="{A2DD53C5-9333-4AA9-8F00-4197D6D22416}"/>
              </a:ext>
            </a:extLst>
          </p:cNvPr>
          <p:cNvGrpSpPr/>
          <p:nvPr/>
        </p:nvGrpSpPr>
        <p:grpSpPr>
          <a:xfrm>
            <a:off x="2303762" y="1579641"/>
            <a:ext cx="5118854" cy="4250464"/>
            <a:chOff x="1325354" y="1592016"/>
            <a:chExt cx="5118854" cy="4250464"/>
          </a:xfrm>
        </p:grpSpPr>
        <p:grpSp>
          <p:nvGrpSpPr>
            <p:cNvPr id="38" name="Group 37"/>
            <p:cNvGrpSpPr/>
            <p:nvPr/>
          </p:nvGrpSpPr>
          <p:grpSpPr>
            <a:xfrm>
              <a:off x="2505352" y="1825628"/>
              <a:ext cx="1800200" cy="4016852"/>
              <a:chOff x="2555776" y="1724127"/>
              <a:chExt cx="1800200" cy="4016852"/>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9024"/>
              <a:stretch/>
            </p:blipFill>
            <p:spPr bwMode="auto">
              <a:xfrm flipH="1">
                <a:off x="2555776" y="1724127"/>
                <a:ext cx="1800200" cy="4016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54" name="Straight Connector 753"/>
              <p:cNvCxnSpPr/>
              <p:nvPr/>
            </p:nvCxnSpPr>
            <p:spPr>
              <a:xfrm>
                <a:off x="3059832" y="1756312"/>
                <a:ext cx="0" cy="398466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4549140" y="1838219"/>
              <a:ext cx="909815" cy="3713873"/>
              <a:chOff x="5796136" y="1970195"/>
              <a:chExt cx="909815" cy="3713873"/>
            </a:xfrm>
          </p:grpSpPr>
          <p:sp>
            <p:nvSpPr>
              <p:cNvPr id="437" name="Oval 436"/>
              <p:cNvSpPr/>
              <p:nvPr/>
            </p:nvSpPr>
            <p:spPr>
              <a:xfrm>
                <a:off x="6660232" y="197019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39" name="Oval 438"/>
              <p:cNvSpPr/>
              <p:nvPr/>
            </p:nvSpPr>
            <p:spPr>
              <a:xfrm>
                <a:off x="6660232" y="227499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41" name="Oval 440"/>
              <p:cNvSpPr/>
              <p:nvPr/>
            </p:nvSpPr>
            <p:spPr>
              <a:xfrm>
                <a:off x="6660232" y="257979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43" name="Oval 442"/>
              <p:cNvSpPr/>
              <p:nvPr/>
            </p:nvSpPr>
            <p:spPr>
              <a:xfrm>
                <a:off x="6660232" y="288458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45" name="Oval 444"/>
              <p:cNvSpPr/>
              <p:nvPr/>
            </p:nvSpPr>
            <p:spPr>
              <a:xfrm>
                <a:off x="6660232" y="318938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47" name="Oval 446"/>
              <p:cNvSpPr/>
              <p:nvPr/>
            </p:nvSpPr>
            <p:spPr>
              <a:xfrm>
                <a:off x="6660232" y="349418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49" name="Oval 448"/>
              <p:cNvSpPr/>
              <p:nvPr/>
            </p:nvSpPr>
            <p:spPr>
              <a:xfrm>
                <a:off x="6660232" y="379898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51" name="Oval 450"/>
              <p:cNvSpPr/>
              <p:nvPr/>
            </p:nvSpPr>
            <p:spPr>
              <a:xfrm>
                <a:off x="6660232" y="410378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53" name="Oval 452"/>
              <p:cNvSpPr/>
              <p:nvPr/>
            </p:nvSpPr>
            <p:spPr>
              <a:xfrm>
                <a:off x="6660232" y="440857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55" name="Oval 454"/>
              <p:cNvSpPr/>
              <p:nvPr/>
            </p:nvSpPr>
            <p:spPr>
              <a:xfrm>
                <a:off x="6660232" y="471337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57" name="Oval 456"/>
              <p:cNvSpPr/>
              <p:nvPr/>
            </p:nvSpPr>
            <p:spPr>
              <a:xfrm>
                <a:off x="6660232" y="501817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59" name="Oval 458"/>
              <p:cNvSpPr/>
              <p:nvPr/>
            </p:nvSpPr>
            <p:spPr>
              <a:xfrm>
                <a:off x="6660232" y="532297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61" name="Oval 460"/>
              <p:cNvSpPr/>
              <p:nvPr/>
            </p:nvSpPr>
            <p:spPr>
              <a:xfrm>
                <a:off x="6660232" y="562777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87" name="Oval 486"/>
              <p:cNvSpPr/>
              <p:nvPr/>
            </p:nvSpPr>
            <p:spPr>
              <a:xfrm>
                <a:off x="6372200" y="197372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89" name="Oval 488"/>
              <p:cNvSpPr/>
              <p:nvPr/>
            </p:nvSpPr>
            <p:spPr>
              <a:xfrm>
                <a:off x="6372200" y="227851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1" name="Oval 490"/>
              <p:cNvSpPr/>
              <p:nvPr/>
            </p:nvSpPr>
            <p:spPr>
              <a:xfrm>
                <a:off x="6372200" y="258331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3" name="Oval 492"/>
              <p:cNvSpPr/>
              <p:nvPr/>
            </p:nvSpPr>
            <p:spPr>
              <a:xfrm>
                <a:off x="6372200" y="288811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5" name="Oval 494"/>
              <p:cNvSpPr/>
              <p:nvPr/>
            </p:nvSpPr>
            <p:spPr>
              <a:xfrm>
                <a:off x="6372200" y="319291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7" name="Oval 496"/>
              <p:cNvSpPr/>
              <p:nvPr/>
            </p:nvSpPr>
            <p:spPr>
              <a:xfrm>
                <a:off x="6372200" y="349771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9" name="Oval 498"/>
              <p:cNvSpPr/>
              <p:nvPr/>
            </p:nvSpPr>
            <p:spPr>
              <a:xfrm>
                <a:off x="6372200" y="380250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01" name="Oval 500"/>
              <p:cNvSpPr/>
              <p:nvPr/>
            </p:nvSpPr>
            <p:spPr>
              <a:xfrm>
                <a:off x="6372200" y="410730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03" name="Oval 502"/>
              <p:cNvSpPr/>
              <p:nvPr/>
            </p:nvSpPr>
            <p:spPr>
              <a:xfrm>
                <a:off x="6372200" y="441210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05" name="Oval 504"/>
              <p:cNvSpPr/>
              <p:nvPr/>
            </p:nvSpPr>
            <p:spPr>
              <a:xfrm>
                <a:off x="6372200" y="471690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07" name="Oval 506"/>
              <p:cNvSpPr/>
              <p:nvPr/>
            </p:nvSpPr>
            <p:spPr>
              <a:xfrm>
                <a:off x="6372200" y="502170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09" name="Oval 508"/>
              <p:cNvSpPr/>
              <p:nvPr/>
            </p:nvSpPr>
            <p:spPr>
              <a:xfrm>
                <a:off x="6372200" y="532649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11" name="Oval 510"/>
              <p:cNvSpPr/>
              <p:nvPr/>
            </p:nvSpPr>
            <p:spPr>
              <a:xfrm>
                <a:off x="6372200" y="563129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37" name="Oval 536"/>
              <p:cNvSpPr/>
              <p:nvPr/>
            </p:nvSpPr>
            <p:spPr>
              <a:xfrm>
                <a:off x="6084168" y="197724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39" name="Oval 538"/>
              <p:cNvSpPr/>
              <p:nvPr/>
            </p:nvSpPr>
            <p:spPr>
              <a:xfrm>
                <a:off x="6084168" y="228204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41" name="Oval 540"/>
              <p:cNvSpPr/>
              <p:nvPr/>
            </p:nvSpPr>
            <p:spPr>
              <a:xfrm>
                <a:off x="6084168" y="258684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43" name="Oval 542"/>
              <p:cNvSpPr/>
              <p:nvPr/>
            </p:nvSpPr>
            <p:spPr>
              <a:xfrm>
                <a:off x="6084168" y="289164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45" name="Oval 544"/>
              <p:cNvSpPr/>
              <p:nvPr/>
            </p:nvSpPr>
            <p:spPr>
              <a:xfrm>
                <a:off x="6084168" y="319643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47" name="Oval 546"/>
              <p:cNvSpPr/>
              <p:nvPr/>
            </p:nvSpPr>
            <p:spPr>
              <a:xfrm>
                <a:off x="6084168" y="350123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49" name="Oval 548"/>
              <p:cNvSpPr/>
              <p:nvPr/>
            </p:nvSpPr>
            <p:spPr>
              <a:xfrm>
                <a:off x="6084168" y="380603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51" name="Oval 550"/>
              <p:cNvSpPr/>
              <p:nvPr/>
            </p:nvSpPr>
            <p:spPr>
              <a:xfrm>
                <a:off x="6084168" y="411083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53" name="Oval 552"/>
              <p:cNvSpPr/>
              <p:nvPr/>
            </p:nvSpPr>
            <p:spPr>
              <a:xfrm>
                <a:off x="6084168" y="441563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55" name="Oval 554"/>
              <p:cNvSpPr/>
              <p:nvPr/>
            </p:nvSpPr>
            <p:spPr>
              <a:xfrm>
                <a:off x="6084168" y="472042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57" name="Oval 556"/>
              <p:cNvSpPr/>
              <p:nvPr/>
            </p:nvSpPr>
            <p:spPr>
              <a:xfrm>
                <a:off x="6084168" y="502522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59" name="Oval 558"/>
              <p:cNvSpPr/>
              <p:nvPr/>
            </p:nvSpPr>
            <p:spPr>
              <a:xfrm>
                <a:off x="6084168" y="533002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61" name="Oval 560"/>
              <p:cNvSpPr/>
              <p:nvPr/>
            </p:nvSpPr>
            <p:spPr>
              <a:xfrm>
                <a:off x="6084168" y="563482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87" name="Oval 586"/>
              <p:cNvSpPr/>
              <p:nvPr/>
            </p:nvSpPr>
            <p:spPr>
              <a:xfrm>
                <a:off x="5796136" y="198077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89" name="Oval 588"/>
              <p:cNvSpPr/>
              <p:nvPr/>
            </p:nvSpPr>
            <p:spPr>
              <a:xfrm>
                <a:off x="5796136" y="228557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91" name="Oval 590"/>
              <p:cNvSpPr/>
              <p:nvPr/>
            </p:nvSpPr>
            <p:spPr>
              <a:xfrm>
                <a:off x="5796136" y="259036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93" name="Oval 592"/>
              <p:cNvSpPr/>
              <p:nvPr/>
            </p:nvSpPr>
            <p:spPr>
              <a:xfrm>
                <a:off x="5796136" y="289516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95" name="Oval 594"/>
              <p:cNvSpPr/>
              <p:nvPr/>
            </p:nvSpPr>
            <p:spPr>
              <a:xfrm>
                <a:off x="5796136" y="319996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97" name="Oval 596"/>
              <p:cNvSpPr/>
              <p:nvPr/>
            </p:nvSpPr>
            <p:spPr>
              <a:xfrm>
                <a:off x="5796136" y="350476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99" name="Oval 598"/>
              <p:cNvSpPr/>
              <p:nvPr/>
            </p:nvSpPr>
            <p:spPr>
              <a:xfrm>
                <a:off x="5796136" y="380956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01" name="Oval 600"/>
              <p:cNvSpPr/>
              <p:nvPr/>
            </p:nvSpPr>
            <p:spPr>
              <a:xfrm>
                <a:off x="5796136" y="411435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03" name="Oval 602"/>
              <p:cNvSpPr/>
              <p:nvPr/>
            </p:nvSpPr>
            <p:spPr>
              <a:xfrm>
                <a:off x="5796136" y="441915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05" name="Oval 604"/>
              <p:cNvSpPr/>
              <p:nvPr/>
            </p:nvSpPr>
            <p:spPr>
              <a:xfrm>
                <a:off x="5796136" y="472395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07" name="Oval 606"/>
              <p:cNvSpPr/>
              <p:nvPr/>
            </p:nvSpPr>
            <p:spPr>
              <a:xfrm>
                <a:off x="5796136" y="502875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09" name="Oval 608"/>
              <p:cNvSpPr/>
              <p:nvPr/>
            </p:nvSpPr>
            <p:spPr>
              <a:xfrm>
                <a:off x="5796136" y="533355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11" name="Oval 610"/>
              <p:cNvSpPr/>
              <p:nvPr/>
            </p:nvSpPr>
            <p:spPr>
              <a:xfrm>
                <a:off x="5796136" y="563834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637" name="Oval 636"/>
            <p:cNvSpPr/>
            <p:nvPr/>
          </p:nvSpPr>
          <p:spPr>
            <a:xfrm>
              <a:off x="5508104" y="198429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39" name="Oval 638"/>
            <p:cNvSpPr/>
            <p:nvPr/>
          </p:nvSpPr>
          <p:spPr>
            <a:xfrm>
              <a:off x="5508104" y="228909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41" name="Oval 640"/>
            <p:cNvSpPr/>
            <p:nvPr/>
          </p:nvSpPr>
          <p:spPr>
            <a:xfrm>
              <a:off x="5508104" y="259389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43" name="Oval 642"/>
            <p:cNvSpPr/>
            <p:nvPr/>
          </p:nvSpPr>
          <p:spPr>
            <a:xfrm>
              <a:off x="5508104" y="289869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45" name="Oval 644"/>
            <p:cNvSpPr/>
            <p:nvPr/>
          </p:nvSpPr>
          <p:spPr>
            <a:xfrm>
              <a:off x="5508104" y="320349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47" name="Oval 646"/>
            <p:cNvSpPr/>
            <p:nvPr/>
          </p:nvSpPr>
          <p:spPr>
            <a:xfrm>
              <a:off x="5508104" y="350828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49" name="Oval 648"/>
            <p:cNvSpPr/>
            <p:nvPr/>
          </p:nvSpPr>
          <p:spPr>
            <a:xfrm>
              <a:off x="5508104" y="381308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51" name="Oval 650"/>
            <p:cNvSpPr/>
            <p:nvPr/>
          </p:nvSpPr>
          <p:spPr>
            <a:xfrm>
              <a:off x="5508104" y="411788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53" name="Oval 652"/>
            <p:cNvSpPr/>
            <p:nvPr/>
          </p:nvSpPr>
          <p:spPr>
            <a:xfrm>
              <a:off x="5508104" y="442268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55" name="Oval 654"/>
            <p:cNvSpPr/>
            <p:nvPr/>
          </p:nvSpPr>
          <p:spPr>
            <a:xfrm>
              <a:off x="5508104" y="472748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57" name="Oval 656"/>
            <p:cNvSpPr/>
            <p:nvPr/>
          </p:nvSpPr>
          <p:spPr>
            <a:xfrm>
              <a:off x="5508104" y="503227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59" name="Oval 658"/>
            <p:cNvSpPr/>
            <p:nvPr/>
          </p:nvSpPr>
          <p:spPr>
            <a:xfrm>
              <a:off x="5508104" y="533707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61" name="Oval 660"/>
            <p:cNvSpPr/>
            <p:nvPr/>
          </p:nvSpPr>
          <p:spPr>
            <a:xfrm>
              <a:off x="5508104" y="564187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Rectangle 8"/>
            <p:cNvSpPr/>
            <p:nvPr/>
          </p:nvSpPr>
          <p:spPr>
            <a:xfrm>
              <a:off x="4499991" y="1592016"/>
              <a:ext cx="1296144"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41" name="Group 40"/>
            <p:cNvGrpSpPr/>
            <p:nvPr/>
          </p:nvGrpSpPr>
          <p:grpSpPr>
            <a:xfrm>
              <a:off x="2411760" y="2017824"/>
              <a:ext cx="1916651" cy="3414214"/>
              <a:chOff x="2627784" y="2017824"/>
              <a:chExt cx="1700627" cy="3414214"/>
            </a:xfrm>
          </p:grpSpPr>
          <p:sp>
            <p:nvSpPr>
              <p:cNvPr id="675" name="Oval 674"/>
              <p:cNvSpPr/>
              <p:nvPr/>
            </p:nvSpPr>
            <p:spPr>
              <a:xfrm>
                <a:off x="4013329" y="202302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76" name="Oval 675"/>
              <p:cNvSpPr/>
              <p:nvPr/>
            </p:nvSpPr>
            <p:spPr>
              <a:xfrm>
                <a:off x="4013329" y="232782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77" name="Oval 676"/>
              <p:cNvSpPr/>
              <p:nvPr/>
            </p:nvSpPr>
            <p:spPr>
              <a:xfrm>
                <a:off x="4013329" y="263261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78" name="Oval 677"/>
              <p:cNvSpPr/>
              <p:nvPr/>
            </p:nvSpPr>
            <p:spPr>
              <a:xfrm>
                <a:off x="4013329" y="293741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79" name="Oval 678"/>
              <p:cNvSpPr/>
              <p:nvPr/>
            </p:nvSpPr>
            <p:spPr>
              <a:xfrm>
                <a:off x="4013329" y="324221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80" name="Oval 679"/>
              <p:cNvSpPr/>
              <p:nvPr/>
            </p:nvSpPr>
            <p:spPr>
              <a:xfrm>
                <a:off x="4013329" y="354701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81" name="Oval 680"/>
              <p:cNvSpPr/>
              <p:nvPr/>
            </p:nvSpPr>
            <p:spPr>
              <a:xfrm>
                <a:off x="4013329" y="385181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82" name="Oval 681"/>
              <p:cNvSpPr/>
              <p:nvPr/>
            </p:nvSpPr>
            <p:spPr>
              <a:xfrm>
                <a:off x="4013329" y="415660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83" name="Oval 682"/>
              <p:cNvSpPr/>
              <p:nvPr/>
            </p:nvSpPr>
            <p:spPr>
              <a:xfrm>
                <a:off x="4013329" y="446140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84" name="Oval 683"/>
              <p:cNvSpPr/>
              <p:nvPr/>
            </p:nvSpPr>
            <p:spPr>
              <a:xfrm>
                <a:off x="4013329" y="476620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85" name="Oval 684"/>
              <p:cNvSpPr/>
              <p:nvPr/>
            </p:nvSpPr>
            <p:spPr>
              <a:xfrm>
                <a:off x="4013329" y="507100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86" name="Oval 685"/>
              <p:cNvSpPr/>
              <p:nvPr/>
            </p:nvSpPr>
            <p:spPr>
              <a:xfrm>
                <a:off x="4013329" y="537580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88" name="Oval 687"/>
              <p:cNvSpPr/>
              <p:nvPr/>
            </p:nvSpPr>
            <p:spPr>
              <a:xfrm>
                <a:off x="3725297" y="202654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89" name="Oval 688"/>
              <p:cNvSpPr/>
              <p:nvPr/>
            </p:nvSpPr>
            <p:spPr>
              <a:xfrm>
                <a:off x="3725297" y="233134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0" name="Oval 689"/>
              <p:cNvSpPr/>
              <p:nvPr/>
            </p:nvSpPr>
            <p:spPr>
              <a:xfrm>
                <a:off x="3725297" y="263614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1" name="Oval 690"/>
              <p:cNvSpPr/>
              <p:nvPr/>
            </p:nvSpPr>
            <p:spPr>
              <a:xfrm>
                <a:off x="3725297" y="294094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2" name="Oval 691"/>
              <p:cNvSpPr/>
              <p:nvPr/>
            </p:nvSpPr>
            <p:spPr>
              <a:xfrm>
                <a:off x="3725297" y="324574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3" name="Oval 692"/>
              <p:cNvSpPr/>
              <p:nvPr/>
            </p:nvSpPr>
            <p:spPr>
              <a:xfrm>
                <a:off x="3725297" y="355053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4" name="Oval 693"/>
              <p:cNvSpPr/>
              <p:nvPr/>
            </p:nvSpPr>
            <p:spPr>
              <a:xfrm>
                <a:off x="3725297" y="385533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5" name="Oval 694"/>
              <p:cNvSpPr/>
              <p:nvPr/>
            </p:nvSpPr>
            <p:spPr>
              <a:xfrm>
                <a:off x="3725297" y="416013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6" name="Oval 695"/>
              <p:cNvSpPr/>
              <p:nvPr/>
            </p:nvSpPr>
            <p:spPr>
              <a:xfrm>
                <a:off x="3725297" y="446493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7" name="Oval 696"/>
              <p:cNvSpPr/>
              <p:nvPr/>
            </p:nvSpPr>
            <p:spPr>
              <a:xfrm>
                <a:off x="3725297" y="476973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8" name="Oval 697"/>
              <p:cNvSpPr/>
              <p:nvPr/>
            </p:nvSpPr>
            <p:spPr>
              <a:xfrm>
                <a:off x="3725297" y="507452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9" name="Oval 698"/>
              <p:cNvSpPr/>
              <p:nvPr/>
            </p:nvSpPr>
            <p:spPr>
              <a:xfrm>
                <a:off x="3725297" y="537932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01" name="Oval 700"/>
              <p:cNvSpPr/>
              <p:nvPr/>
            </p:nvSpPr>
            <p:spPr>
              <a:xfrm>
                <a:off x="3365257" y="202648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02" name="Oval 701"/>
              <p:cNvSpPr/>
              <p:nvPr/>
            </p:nvSpPr>
            <p:spPr>
              <a:xfrm>
                <a:off x="3365257" y="233128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03" name="Oval 702"/>
              <p:cNvSpPr/>
              <p:nvPr/>
            </p:nvSpPr>
            <p:spPr>
              <a:xfrm>
                <a:off x="3365257" y="263608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04" name="Oval 703"/>
              <p:cNvSpPr/>
              <p:nvPr/>
            </p:nvSpPr>
            <p:spPr>
              <a:xfrm>
                <a:off x="3365257" y="294088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05" name="Oval 704"/>
              <p:cNvSpPr/>
              <p:nvPr/>
            </p:nvSpPr>
            <p:spPr>
              <a:xfrm>
                <a:off x="3365257" y="324568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06" name="Oval 705"/>
              <p:cNvSpPr/>
              <p:nvPr/>
            </p:nvSpPr>
            <p:spPr>
              <a:xfrm>
                <a:off x="3365257" y="355047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07" name="Oval 706"/>
              <p:cNvSpPr/>
              <p:nvPr/>
            </p:nvSpPr>
            <p:spPr>
              <a:xfrm>
                <a:off x="3365257" y="385527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08" name="Oval 707"/>
              <p:cNvSpPr/>
              <p:nvPr/>
            </p:nvSpPr>
            <p:spPr>
              <a:xfrm>
                <a:off x="3365257" y="416007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09" name="Oval 708"/>
              <p:cNvSpPr/>
              <p:nvPr/>
            </p:nvSpPr>
            <p:spPr>
              <a:xfrm>
                <a:off x="3365257" y="446487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0" name="Oval 709"/>
              <p:cNvSpPr/>
              <p:nvPr/>
            </p:nvSpPr>
            <p:spPr>
              <a:xfrm>
                <a:off x="3365257" y="476967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1" name="Oval 710"/>
              <p:cNvSpPr/>
              <p:nvPr/>
            </p:nvSpPr>
            <p:spPr>
              <a:xfrm>
                <a:off x="3365257" y="507446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2" name="Oval 711"/>
              <p:cNvSpPr/>
              <p:nvPr/>
            </p:nvSpPr>
            <p:spPr>
              <a:xfrm>
                <a:off x="3365257" y="537926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4" name="Oval 713"/>
              <p:cNvSpPr/>
              <p:nvPr/>
            </p:nvSpPr>
            <p:spPr>
              <a:xfrm>
                <a:off x="3077225" y="203001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5" name="Oval 714"/>
              <p:cNvSpPr/>
              <p:nvPr/>
            </p:nvSpPr>
            <p:spPr>
              <a:xfrm>
                <a:off x="3077225" y="233481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6" name="Oval 715"/>
              <p:cNvSpPr/>
              <p:nvPr/>
            </p:nvSpPr>
            <p:spPr>
              <a:xfrm>
                <a:off x="3077225" y="263961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7" name="Oval 716"/>
              <p:cNvSpPr/>
              <p:nvPr/>
            </p:nvSpPr>
            <p:spPr>
              <a:xfrm>
                <a:off x="3077225" y="294440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8" name="Oval 717"/>
              <p:cNvSpPr/>
              <p:nvPr/>
            </p:nvSpPr>
            <p:spPr>
              <a:xfrm>
                <a:off x="3077225" y="324920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9" name="Oval 718"/>
              <p:cNvSpPr/>
              <p:nvPr/>
            </p:nvSpPr>
            <p:spPr>
              <a:xfrm>
                <a:off x="3077225" y="355400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20" name="Oval 719"/>
              <p:cNvSpPr/>
              <p:nvPr/>
            </p:nvSpPr>
            <p:spPr>
              <a:xfrm>
                <a:off x="3077225" y="385880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21" name="Oval 720"/>
              <p:cNvSpPr/>
              <p:nvPr/>
            </p:nvSpPr>
            <p:spPr>
              <a:xfrm>
                <a:off x="3077225" y="416360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22" name="Oval 721"/>
              <p:cNvSpPr/>
              <p:nvPr/>
            </p:nvSpPr>
            <p:spPr>
              <a:xfrm>
                <a:off x="3077225" y="446839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23" name="Oval 722"/>
              <p:cNvSpPr/>
              <p:nvPr/>
            </p:nvSpPr>
            <p:spPr>
              <a:xfrm>
                <a:off x="3077225" y="477319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24" name="Oval 723"/>
              <p:cNvSpPr/>
              <p:nvPr/>
            </p:nvSpPr>
            <p:spPr>
              <a:xfrm>
                <a:off x="3077225" y="507799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25" name="Oval 724"/>
              <p:cNvSpPr/>
              <p:nvPr/>
            </p:nvSpPr>
            <p:spPr>
              <a:xfrm>
                <a:off x="3077225" y="538279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27" name="Oval 726"/>
              <p:cNvSpPr/>
              <p:nvPr/>
            </p:nvSpPr>
            <p:spPr>
              <a:xfrm>
                <a:off x="2789193" y="203354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28" name="Oval 727"/>
              <p:cNvSpPr/>
              <p:nvPr/>
            </p:nvSpPr>
            <p:spPr>
              <a:xfrm>
                <a:off x="2789193" y="233833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29" name="Oval 728"/>
              <p:cNvSpPr/>
              <p:nvPr/>
            </p:nvSpPr>
            <p:spPr>
              <a:xfrm>
                <a:off x="2789193" y="264313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0" name="Oval 729"/>
              <p:cNvSpPr/>
              <p:nvPr/>
            </p:nvSpPr>
            <p:spPr>
              <a:xfrm>
                <a:off x="2789193" y="294793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1" name="Oval 730"/>
              <p:cNvSpPr/>
              <p:nvPr/>
            </p:nvSpPr>
            <p:spPr>
              <a:xfrm>
                <a:off x="2789193" y="325273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2" name="Oval 731"/>
              <p:cNvSpPr/>
              <p:nvPr/>
            </p:nvSpPr>
            <p:spPr>
              <a:xfrm>
                <a:off x="2789193" y="355753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3" name="Oval 732"/>
              <p:cNvSpPr/>
              <p:nvPr/>
            </p:nvSpPr>
            <p:spPr>
              <a:xfrm>
                <a:off x="2789193" y="386232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4" name="Oval 733"/>
              <p:cNvSpPr/>
              <p:nvPr/>
            </p:nvSpPr>
            <p:spPr>
              <a:xfrm>
                <a:off x="2789193" y="416712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5" name="Oval 734"/>
              <p:cNvSpPr/>
              <p:nvPr/>
            </p:nvSpPr>
            <p:spPr>
              <a:xfrm>
                <a:off x="2789193" y="447192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6" name="Oval 735"/>
              <p:cNvSpPr/>
              <p:nvPr/>
            </p:nvSpPr>
            <p:spPr>
              <a:xfrm>
                <a:off x="2789193" y="477672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7" name="Oval 736"/>
              <p:cNvSpPr/>
              <p:nvPr/>
            </p:nvSpPr>
            <p:spPr>
              <a:xfrm>
                <a:off x="2789193" y="508152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8" name="Oval 737"/>
              <p:cNvSpPr/>
              <p:nvPr/>
            </p:nvSpPr>
            <p:spPr>
              <a:xfrm>
                <a:off x="2789193" y="538631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0" name="Oval 739"/>
              <p:cNvSpPr/>
              <p:nvPr/>
            </p:nvSpPr>
            <p:spPr>
              <a:xfrm>
                <a:off x="2627784" y="203239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1" name="Oval 740"/>
              <p:cNvSpPr/>
              <p:nvPr/>
            </p:nvSpPr>
            <p:spPr>
              <a:xfrm>
                <a:off x="2627784" y="233719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2" name="Oval 741"/>
              <p:cNvSpPr/>
              <p:nvPr/>
            </p:nvSpPr>
            <p:spPr>
              <a:xfrm>
                <a:off x="2627784" y="264198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3" name="Oval 742"/>
              <p:cNvSpPr/>
              <p:nvPr/>
            </p:nvSpPr>
            <p:spPr>
              <a:xfrm>
                <a:off x="2627784" y="294678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4" name="Oval 743"/>
              <p:cNvSpPr/>
              <p:nvPr/>
            </p:nvSpPr>
            <p:spPr>
              <a:xfrm>
                <a:off x="2627784" y="325158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5" name="Oval 744"/>
              <p:cNvSpPr/>
              <p:nvPr/>
            </p:nvSpPr>
            <p:spPr>
              <a:xfrm>
                <a:off x="2627784" y="355638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6" name="Oval 745"/>
              <p:cNvSpPr/>
              <p:nvPr/>
            </p:nvSpPr>
            <p:spPr>
              <a:xfrm>
                <a:off x="2627784" y="386118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7" name="Oval 746"/>
              <p:cNvSpPr/>
              <p:nvPr/>
            </p:nvSpPr>
            <p:spPr>
              <a:xfrm>
                <a:off x="2627784" y="416597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8" name="Oval 747"/>
              <p:cNvSpPr/>
              <p:nvPr/>
            </p:nvSpPr>
            <p:spPr>
              <a:xfrm>
                <a:off x="2627784" y="447077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9" name="Oval 748"/>
              <p:cNvSpPr/>
              <p:nvPr/>
            </p:nvSpPr>
            <p:spPr>
              <a:xfrm>
                <a:off x="2627784" y="477557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50" name="Oval 749"/>
              <p:cNvSpPr/>
              <p:nvPr/>
            </p:nvSpPr>
            <p:spPr>
              <a:xfrm>
                <a:off x="2627784" y="508037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51" name="Oval 750"/>
              <p:cNvSpPr/>
              <p:nvPr/>
            </p:nvSpPr>
            <p:spPr>
              <a:xfrm>
                <a:off x="2627784" y="538517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25" name="Oval 924"/>
              <p:cNvSpPr/>
              <p:nvPr/>
            </p:nvSpPr>
            <p:spPr>
              <a:xfrm>
                <a:off x="4282692" y="201782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26" name="Oval 925"/>
              <p:cNvSpPr/>
              <p:nvPr/>
            </p:nvSpPr>
            <p:spPr>
              <a:xfrm>
                <a:off x="4282692" y="232262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27" name="Oval 926"/>
              <p:cNvSpPr/>
              <p:nvPr/>
            </p:nvSpPr>
            <p:spPr>
              <a:xfrm>
                <a:off x="4282692" y="262742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28" name="Oval 927"/>
              <p:cNvSpPr/>
              <p:nvPr/>
            </p:nvSpPr>
            <p:spPr>
              <a:xfrm>
                <a:off x="4282692" y="293221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29" name="Oval 928"/>
              <p:cNvSpPr/>
              <p:nvPr/>
            </p:nvSpPr>
            <p:spPr>
              <a:xfrm>
                <a:off x="4282692" y="323701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30" name="Oval 929"/>
              <p:cNvSpPr/>
              <p:nvPr/>
            </p:nvSpPr>
            <p:spPr>
              <a:xfrm>
                <a:off x="4282692" y="354181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31" name="Oval 930"/>
              <p:cNvSpPr/>
              <p:nvPr/>
            </p:nvSpPr>
            <p:spPr>
              <a:xfrm>
                <a:off x="4282692" y="384661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32" name="Oval 931"/>
              <p:cNvSpPr/>
              <p:nvPr/>
            </p:nvSpPr>
            <p:spPr>
              <a:xfrm>
                <a:off x="4282692" y="415141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33" name="Oval 932"/>
              <p:cNvSpPr/>
              <p:nvPr/>
            </p:nvSpPr>
            <p:spPr>
              <a:xfrm>
                <a:off x="4282692" y="445620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34" name="Oval 933"/>
              <p:cNvSpPr/>
              <p:nvPr/>
            </p:nvSpPr>
            <p:spPr>
              <a:xfrm>
                <a:off x="4282692" y="476100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35" name="Oval 934"/>
              <p:cNvSpPr/>
              <p:nvPr/>
            </p:nvSpPr>
            <p:spPr>
              <a:xfrm>
                <a:off x="4282692" y="506580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36" name="Oval 935"/>
              <p:cNvSpPr/>
              <p:nvPr/>
            </p:nvSpPr>
            <p:spPr>
              <a:xfrm>
                <a:off x="4282692" y="537060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42" name="Rectangle 41"/>
            <p:cNvSpPr/>
            <p:nvPr/>
          </p:nvSpPr>
          <p:spPr>
            <a:xfrm>
              <a:off x="2411760" y="1890930"/>
              <a:ext cx="288032" cy="3796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2" name="Group 11"/>
            <p:cNvGrpSpPr/>
            <p:nvPr/>
          </p:nvGrpSpPr>
          <p:grpSpPr>
            <a:xfrm>
              <a:off x="1325354" y="1882115"/>
              <a:ext cx="1341863" cy="3719162"/>
              <a:chOff x="1043608" y="1844824"/>
              <a:chExt cx="1341863" cy="3719162"/>
            </a:xfrm>
          </p:grpSpPr>
          <p:sp>
            <p:nvSpPr>
              <p:cNvPr id="3" name="Oval 2"/>
              <p:cNvSpPr/>
              <p:nvPr/>
            </p:nvSpPr>
            <p:spPr>
              <a:xfrm>
                <a:off x="2339752" y="184482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8" name="Oval 47"/>
              <p:cNvSpPr/>
              <p:nvPr/>
            </p:nvSpPr>
            <p:spPr>
              <a:xfrm>
                <a:off x="2339752" y="199722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1" name="Oval 50"/>
              <p:cNvSpPr/>
              <p:nvPr/>
            </p:nvSpPr>
            <p:spPr>
              <a:xfrm>
                <a:off x="2339752" y="214962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3" name="Oval 52"/>
              <p:cNvSpPr/>
              <p:nvPr/>
            </p:nvSpPr>
            <p:spPr>
              <a:xfrm>
                <a:off x="2339752" y="230202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5" name="Oval 54"/>
              <p:cNvSpPr/>
              <p:nvPr/>
            </p:nvSpPr>
            <p:spPr>
              <a:xfrm>
                <a:off x="2339752" y="245442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7" name="Oval 56"/>
              <p:cNvSpPr/>
              <p:nvPr/>
            </p:nvSpPr>
            <p:spPr>
              <a:xfrm>
                <a:off x="2339752" y="260681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9" name="Oval 58"/>
              <p:cNvSpPr/>
              <p:nvPr/>
            </p:nvSpPr>
            <p:spPr>
              <a:xfrm>
                <a:off x="2339752" y="275921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1" name="Oval 60"/>
              <p:cNvSpPr/>
              <p:nvPr/>
            </p:nvSpPr>
            <p:spPr>
              <a:xfrm>
                <a:off x="2339752" y="291161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3" name="Oval 62"/>
              <p:cNvSpPr/>
              <p:nvPr/>
            </p:nvSpPr>
            <p:spPr>
              <a:xfrm>
                <a:off x="2339752" y="306401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5" name="Oval 64"/>
              <p:cNvSpPr/>
              <p:nvPr/>
            </p:nvSpPr>
            <p:spPr>
              <a:xfrm>
                <a:off x="2339752" y="321641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7" name="Oval 66"/>
              <p:cNvSpPr/>
              <p:nvPr/>
            </p:nvSpPr>
            <p:spPr>
              <a:xfrm>
                <a:off x="2339752" y="336881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 name="Oval 72"/>
              <p:cNvSpPr/>
              <p:nvPr/>
            </p:nvSpPr>
            <p:spPr>
              <a:xfrm>
                <a:off x="2339752" y="352121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 name="Oval 73"/>
              <p:cNvSpPr/>
              <p:nvPr/>
            </p:nvSpPr>
            <p:spPr>
              <a:xfrm>
                <a:off x="2339752" y="367361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5" name="Oval 74"/>
              <p:cNvSpPr/>
              <p:nvPr/>
            </p:nvSpPr>
            <p:spPr>
              <a:xfrm>
                <a:off x="2339752" y="382601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 name="Oval 75"/>
              <p:cNvSpPr/>
              <p:nvPr/>
            </p:nvSpPr>
            <p:spPr>
              <a:xfrm>
                <a:off x="2339752" y="397841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 name="Oval 76"/>
              <p:cNvSpPr/>
              <p:nvPr/>
            </p:nvSpPr>
            <p:spPr>
              <a:xfrm>
                <a:off x="2339752" y="413080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8" name="Oval 77"/>
              <p:cNvSpPr/>
              <p:nvPr/>
            </p:nvSpPr>
            <p:spPr>
              <a:xfrm>
                <a:off x="2339752" y="428320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 name="Oval 78"/>
              <p:cNvSpPr/>
              <p:nvPr/>
            </p:nvSpPr>
            <p:spPr>
              <a:xfrm>
                <a:off x="2339752" y="443560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 name="Oval 79"/>
              <p:cNvSpPr/>
              <p:nvPr/>
            </p:nvSpPr>
            <p:spPr>
              <a:xfrm>
                <a:off x="2339752" y="458800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 name="Oval 80"/>
              <p:cNvSpPr/>
              <p:nvPr/>
            </p:nvSpPr>
            <p:spPr>
              <a:xfrm>
                <a:off x="2339752" y="474040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2" name="Oval 81"/>
              <p:cNvSpPr/>
              <p:nvPr/>
            </p:nvSpPr>
            <p:spPr>
              <a:xfrm>
                <a:off x="2339752" y="489280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 name="Oval 82"/>
              <p:cNvSpPr/>
              <p:nvPr/>
            </p:nvSpPr>
            <p:spPr>
              <a:xfrm>
                <a:off x="2339752" y="504520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4" name="Oval 83"/>
              <p:cNvSpPr/>
              <p:nvPr/>
            </p:nvSpPr>
            <p:spPr>
              <a:xfrm>
                <a:off x="2339752" y="519760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5" name="Oval 84"/>
              <p:cNvSpPr/>
              <p:nvPr/>
            </p:nvSpPr>
            <p:spPr>
              <a:xfrm>
                <a:off x="2339752" y="535000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6" name="Oval 85"/>
              <p:cNvSpPr/>
              <p:nvPr/>
            </p:nvSpPr>
            <p:spPr>
              <a:xfrm>
                <a:off x="2339752" y="550240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7" name="Oval 186"/>
              <p:cNvSpPr/>
              <p:nvPr/>
            </p:nvSpPr>
            <p:spPr>
              <a:xfrm>
                <a:off x="2195736" y="184658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8" name="Oval 187"/>
              <p:cNvSpPr/>
              <p:nvPr/>
            </p:nvSpPr>
            <p:spPr>
              <a:xfrm>
                <a:off x="2195736" y="199898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9" name="Oval 188"/>
              <p:cNvSpPr/>
              <p:nvPr/>
            </p:nvSpPr>
            <p:spPr>
              <a:xfrm>
                <a:off x="2195736" y="215138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0" name="Oval 189"/>
              <p:cNvSpPr/>
              <p:nvPr/>
            </p:nvSpPr>
            <p:spPr>
              <a:xfrm>
                <a:off x="2195736" y="230378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1" name="Oval 190"/>
              <p:cNvSpPr/>
              <p:nvPr/>
            </p:nvSpPr>
            <p:spPr>
              <a:xfrm>
                <a:off x="2195736" y="245618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2" name="Oval 191"/>
              <p:cNvSpPr/>
              <p:nvPr/>
            </p:nvSpPr>
            <p:spPr>
              <a:xfrm>
                <a:off x="2195736" y="260858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3" name="Oval 192"/>
              <p:cNvSpPr/>
              <p:nvPr/>
            </p:nvSpPr>
            <p:spPr>
              <a:xfrm>
                <a:off x="2195736" y="276098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4" name="Oval 193"/>
              <p:cNvSpPr/>
              <p:nvPr/>
            </p:nvSpPr>
            <p:spPr>
              <a:xfrm>
                <a:off x="2195736" y="291338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5" name="Oval 194"/>
              <p:cNvSpPr/>
              <p:nvPr/>
            </p:nvSpPr>
            <p:spPr>
              <a:xfrm>
                <a:off x="2195736" y="306577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6" name="Oval 195"/>
              <p:cNvSpPr/>
              <p:nvPr/>
            </p:nvSpPr>
            <p:spPr>
              <a:xfrm>
                <a:off x="2195736" y="321817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7" name="Oval 196"/>
              <p:cNvSpPr/>
              <p:nvPr/>
            </p:nvSpPr>
            <p:spPr>
              <a:xfrm>
                <a:off x="2195736" y="337057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8" name="Oval 197"/>
              <p:cNvSpPr/>
              <p:nvPr/>
            </p:nvSpPr>
            <p:spPr>
              <a:xfrm>
                <a:off x="2195736" y="352297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9" name="Oval 198"/>
              <p:cNvSpPr/>
              <p:nvPr/>
            </p:nvSpPr>
            <p:spPr>
              <a:xfrm>
                <a:off x="2195736" y="367537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0" name="Oval 199"/>
              <p:cNvSpPr/>
              <p:nvPr/>
            </p:nvSpPr>
            <p:spPr>
              <a:xfrm>
                <a:off x="2195736" y="382777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1" name="Oval 200"/>
              <p:cNvSpPr/>
              <p:nvPr/>
            </p:nvSpPr>
            <p:spPr>
              <a:xfrm>
                <a:off x="2195736" y="398017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2" name="Oval 201"/>
              <p:cNvSpPr/>
              <p:nvPr/>
            </p:nvSpPr>
            <p:spPr>
              <a:xfrm>
                <a:off x="2195736" y="413257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3" name="Oval 202"/>
              <p:cNvSpPr/>
              <p:nvPr/>
            </p:nvSpPr>
            <p:spPr>
              <a:xfrm>
                <a:off x="2195736" y="428497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4" name="Oval 203"/>
              <p:cNvSpPr/>
              <p:nvPr/>
            </p:nvSpPr>
            <p:spPr>
              <a:xfrm>
                <a:off x="2195736" y="443737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5" name="Oval 204"/>
              <p:cNvSpPr/>
              <p:nvPr/>
            </p:nvSpPr>
            <p:spPr>
              <a:xfrm>
                <a:off x="2195736" y="458976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6" name="Oval 205"/>
              <p:cNvSpPr/>
              <p:nvPr/>
            </p:nvSpPr>
            <p:spPr>
              <a:xfrm>
                <a:off x="2195736" y="474216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7" name="Oval 206"/>
              <p:cNvSpPr/>
              <p:nvPr/>
            </p:nvSpPr>
            <p:spPr>
              <a:xfrm>
                <a:off x="2195736" y="489456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8" name="Oval 207"/>
              <p:cNvSpPr/>
              <p:nvPr/>
            </p:nvSpPr>
            <p:spPr>
              <a:xfrm>
                <a:off x="2195736" y="504696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9" name="Oval 208"/>
              <p:cNvSpPr/>
              <p:nvPr/>
            </p:nvSpPr>
            <p:spPr>
              <a:xfrm>
                <a:off x="2195736" y="519936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0" name="Oval 209"/>
              <p:cNvSpPr/>
              <p:nvPr/>
            </p:nvSpPr>
            <p:spPr>
              <a:xfrm>
                <a:off x="2195736" y="535176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1" name="Oval 210"/>
              <p:cNvSpPr/>
              <p:nvPr/>
            </p:nvSpPr>
            <p:spPr>
              <a:xfrm>
                <a:off x="2195736" y="550416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2" name="Oval 211"/>
              <p:cNvSpPr/>
              <p:nvPr/>
            </p:nvSpPr>
            <p:spPr>
              <a:xfrm>
                <a:off x="2051720" y="184835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3" name="Oval 212"/>
              <p:cNvSpPr/>
              <p:nvPr/>
            </p:nvSpPr>
            <p:spPr>
              <a:xfrm>
                <a:off x="2051720" y="200074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4" name="Oval 213"/>
              <p:cNvSpPr/>
              <p:nvPr/>
            </p:nvSpPr>
            <p:spPr>
              <a:xfrm>
                <a:off x="2051720" y="215314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5" name="Oval 214"/>
              <p:cNvSpPr/>
              <p:nvPr/>
            </p:nvSpPr>
            <p:spPr>
              <a:xfrm>
                <a:off x="2051720" y="230554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6" name="Oval 215"/>
              <p:cNvSpPr/>
              <p:nvPr/>
            </p:nvSpPr>
            <p:spPr>
              <a:xfrm>
                <a:off x="2051720" y="245794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7" name="Oval 216"/>
              <p:cNvSpPr/>
              <p:nvPr/>
            </p:nvSpPr>
            <p:spPr>
              <a:xfrm>
                <a:off x="2051720" y="261034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8" name="Oval 217"/>
              <p:cNvSpPr/>
              <p:nvPr/>
            </p:nvSpPr>
            <p:spPr>
              <a:xfrm>
                <a:off x="2051720" y="276274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9" name="Oval 218"/>
              <p:cNvSpPr/>
              <p:nvPr/>
            </p:nvSpPr>
            <p:spPr>
              <a:xfrm>
                <a:off x="2051720" y="291514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0" name="Oval 219"/>
              <p:cNvSpPr/>
              <p:nvPr/>
            </p:nvSpPr>
            <p:spPr>
              <a:xfrm>
                <a:off x="2051720" y="306754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1" name="Oval 220"/>
              <p:cNvSpPr/>
              <p:nvPr/>
            </p:nvSpPr>
            <p:spPr>
              <a:xfrm>
                <a:off x="2051720" y="321994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2" name="Oval 221"/>
              <p:cNvSpPr/>
              <p:nvPr/>
            </p:nvSpPr>
            <p:spPr>
              <a:xfrm>
                <a:off x="2051720" y="337234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3" name="Oval 222"/>
              <p:cNvSpPr/>
              <p:nvPr/>
            </p:nvSpPr>
            <p:spPr>
              <a:xfrm>
                <a:off x="2051720" y="352473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4" name="Oval 223"/>
              <p:cNvSpPr/>
              <p:nvPr/>
            </p:nvSpPr>
            <p:spPr>
              <a:xfrm>
                <a:off x="2051720" y="367713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5" name="Oval 224"/>
              <p:cNvSpPr/>
              <p:nvPr/>
            </p:nvSpPr>
            <p:spPr>
              <a:xfrm>
                <a:off x="2051720" y="382953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6" name="Oval 225"/>
              <p:cNvSpPr/>
              <p:nvPr/>
            </p:nvSpPr>
            <p:spPr>
              <a:xfrm>
                <a:off x="2051720" y="398193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7" name="Oval 226"/>
              <p:cNvSpPr/>
              <p:nvPr/>
            </p:nvSpPr>
            <p:spPr>
              <a:xfrm>
                <a:off x="2051720" y="413433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8" name="Oval 227"/>
              <p:cNvSpPr/>
              <p:nvPr/>
            </p:nvSpPr>
            <p:spPr>
              <a:xfrm>
                <a:off x="2051720" y="428673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9" name="Oval 228"/>
              <p:cNvSpPr/>
              <p:nvPr/>
            </p:nvSpPr>
            <p:spPr>
              <a:xfrm>
                <a:off x="2051720" y="443913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0" name="Oval 229"/>
              <p:cNvSpPr/>
              <p:nvPr/>
            </p:nvSpPr>
            <p:spPr>
              <a:xfrm>
                <a:off x="2051720" y="459153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1" name="Oval 230"/>
              <p:cNvSpPr/>
              <p:nvPr/>
            </p:nvSpPr>
            <p:spPr>
              <a:xfrm>
                <a:off x="2051720" y="474393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2" name="Oval 231"/>
              <p:cNvSpPr/>
              <p:nvPr/>
            </p:nvSpPr>
            <p:spPr>
              <a:xfrm>
                <a:off x="2051720" y="489633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3" name="Oval 232"/>
              <p:cNvSpPr/>
              <p:nvPr/>
            </p:nvSpPr>
            <p:spPr>
              <a:xfrm>
                <a:off x="2051720" y="504872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4" name="Oval 233"/>
              <p:cNvSpPr/>
              <p:nvPr/>
            </p:nvSpPr>
            <p:spPr>
              <a:xfrm>
                <a:off x="2051720" y="520112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5" name="Oval 234"/>
              <p:cNvSpPr/>
              <p:nvPr/>
            </p:nvSpPr>
            <p:spPr>
              <a:xfrm>
                <a:off x="2051720" y="535352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6" name="Oval 235"/>
              <p:cNvSpPr/>
              <p:nvPr/>
            </p:nvSpPr>
            <p:spPr>
              <a:xfrm>
                <a:off x="2051720" y="550592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7" name="Oval 236"/>
              <p:cNvSpPr/>
              <p:nvPr/>
            </p:nvSpPr>
            <p:spPr>
              <a:xfrm>
                <a:off x="1907704" y="185011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8" name="Oval 237"/>
              <p:cNvSpPr/>
              <p:nvPr/>
            </p:nvSpPr>
            <p:spPr>
              <a:xfrm>
                <a:off x="1907704" y="200251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9" name="Oval 238"/>
              <p:cNvSpPr/>
              <p:nvPr/>
            </p:nvSpPr>
            <p:spPr>
              <a:xfrm>
                <a:off x="1907704" y="215491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0" name="Oval 239"/>
              <p:cNvSpPr/>
              <p:nvPr/>
            </p:nvSpPr>
            <p:spPr>
              <a:xfrm>
                <a:off x="1907704" y="230731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1" name="Oval 240"/>
              <p:cNvSpPr/>
              <p:nvPr/>
            </p:nvSpPr>
            <p:spPr>
              <a:xfrm>
                <a:off x="1907704" y="245970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2" name="Oval 241"/>
              <p:cNvSpPr/>
              <p:nvPr/>
            </p:nvSpPr>
            <p:spPr>
              <a:xfrm>
                <a:off x="1907704" y="261210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3" name="Oval 242"/>
              <p:cNvSpPr/>
              <p:nvPr/>
            </p:nvSpPr>
            <p:spPr>
              <a:xfrm>
                <a:off x="1907704" y="276450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4" name="Oval 243"/>
              <p:cNvSpPr/>
              <p:nvPr/>
            </p:nvSpPr>
            <p:spPr>
              <a:xfrm>
                <a:off x="1907704" y="291690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5" name="Oval 244"/>
              <p:cNvSpPr/>
              <p:nvPr/>
            </p:nvSpPr>
            <p:spPr>
              <a:xfrm>
                <a:off x="1907704" y="306930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6" name="Oval 245"/>
              <p:cNvSpPr/>
              <p:nvPr/>
            </p:nvSpPr>
            <p:spPr>
              <a:xfrm>
                <a:off x="1907704" y="322170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7" name="Oval 246"/>
              <p:cNvSpPr/>
              <p:nvPr/>
            </p:nvSpPr>
            <p:spPr>
              <a:xfrm>
                <a:off x="1907704" y="337410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8" name="Oval 247"/>
              <p:cNvSpPr/>
              <p:nvPr/>
            </p:nvSpPr>
            <p:spPr>
              <a:xfrm>
                <a:off x="1907704" y="352650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9" name="Oval 248"/>
              <p:cNvSpPr/>
              <p:nvPr/>
            </p:nvSpPr>
            <p:spPr>
              <a:xfrm>
                <a:off x="1907704" y="367890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0" name="Oval 249"/>
              <p:cNvSpPr/>
              <p:nvPr/>
            </p:nvSpPr>
            <p:spPr>
              <a:xfrm>
                <a:off x="1907704" y="383130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1" name="Oval 250"/>
              <p:cNvSpPr/>
              <p:nvPr/>
            </p:nvSpPr>
            <p:spPr>
              <a:xfrm>
                <a:off x="1907704" y="398369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2" name="Oval 251"/>
              <p:cNvSpPr/>
              <p:nvPr/>
            </p:nvSpPr>
            <p:spPr>
              <a:xfrm>
                <a:off x="1907704" y="413609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3" name="Oval 252"/>
              <p:cNvSpPr/>
              <p:nvPr/>
            </p:nvSpPr>
            <p:spPr>
              <a:xfrm>
                <a:off x="1907704" y="428849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4" name="Oval 253"/>
              <p:cNvSpPr/>
              <p:nvPr/>
            </p:nvSpPr>
            <p:spPr>
              <a:xfrm>
                <a:off x="1907704" y="444089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5" name="Oval 254"/>
              <p:cNvSpPr/>
              <p:nvPr/>
            </p:nvSpPr>
            <p:spPr>
              <a:xfrm>
                <a:off x="1907704" y="459329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6" name="Oval 255"/>
              <p:cNvSpPr/>
              <p:nvPr/>
            </p:nvSpPr>
            <p:spPr>
              <a:xfrm>
                <a:off x="1907704" y="474569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7" name="Oval 256"/>
              <p:cNvSpPr/>
              <p:nvPr/>
            </p:nvSpPr>
            <p:spPr>
              <a:xfrm>
                <a:off x="1907704" y="489809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8" name="Oval 257"/>
              <p:cNvSpPr/>
              <p:nvPr/>
            </p:nvSpPr>
            <p:spPr>
              <a:xfrm>
                <a:off x="1907704" y="505049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9" name="Oval 258"/>
              <p:cNvSpPr/>
              <p:nvPr/>
            </p:nvSpPr>
            <p:spPr>
              <a:xfrm>
                <a:off x="1907704" y="520289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0" name="Oval 259"/>
              <p:cNvSpPr/>
              <p:nvPr/>
            </p:nvSpPr>
            <p:spPr>
              <a:xfrm>
                <a:off x="1907704" y="535529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1" name="Oval 260"/>
              <p:cNvSpPr/>
              <p:nvPr/>
            </p:nvSpPr>
            <p:spPr>
              <a:xfrm>
                <a:off x="1907704" y="550768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2" name="Oval 261"/>
              <p:cNvSpPr/>
              <p:nvPr/>
            </p:nvSpPr>
            <p:spPr>
              <a:xfrm>
                <a:off x="1763688" y="185187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3" name="Oval 262"/>
              <p:cNvSpPr/>
              <p:nvPr/>
            </p:nvSpPr>
            <p:spPr>
              <a:xfrm>
                <a:off x="1763688" y="200427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4" name="Oval 263"/>
              <p:cNvSpPr/>
              <p:nvPr/>
            </p:nvSpPr>
            <p:spPr>
              <a:xfrm>
                <a:off x="1763688" y="215667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5" name="Oval 264"/>
              <p:cNvSpPr/>
              <p:nvPr/>
            </p:nvSpPr>
            <p:spPr>
              <a:xfrm>
                <a:off x="1763688" y="230907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6" name="Oval 265"/>
              <p:cNvSpPr/>
              <p:nvPr/>
            </p:nvSpPr>
            <p:spPr>
              <a:xfrm>
                <a:off x="1763688" y="246147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7" name="Oval 266"/>
              <p:cNvSpPr/>
              <p:nvPr/>
            </p:nvSpPr>
            <p:spPr>
              <a:xfrm>
                <a:off x="1763688" y="261387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8" name="Oval 267"/>
              <p:cNvSpPr/>
              <p:nvPr/>
            </p:nvSpPr>
            <p:spPr>
              <a:xfrm>
                <a:off x="1763688" y="276627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9" name="Oval 268"/>
              <p:cNvSpPr/>
              <p:nvPr/>
            </p:nvSpPr>
            <p:spPr>
              <a:xfrm>
                <a:off x="1763688" y="291866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0" name="Oval 269"/>
              <p:cNvSpPr/>
              <p:nvPr/>
            </p:nvSpPr>
            <p:spPr>
              <a:xfrm>
                <a:off x="1763688" y="307106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1" name="Oval 270"/>
              <p:cNvSpPr/>
              <p:nvPr/>
            </p:nvSpPr>
            <p:spPr>
              <a:xfrm>
                <a:off x="1763688" y="322346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2" name="Oval 271"/>
              <p:cNvSpPr/>
              <p:nvPr/>
            </p:nvSpPr>
            <p:spPr>
              <a:xfrm>
                <a:off x="1763688" y="337586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3" name="Oval 272"/>
              <p:cNvSpPr/>
              <p:nvPr/>
            </p:nvSpPr>
            <p:spPr>
              <a:xfrm>
                <a:off x="1763688" y="352826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4" name="Oval 273"/>
              <p:cNvSpPr/>
              <p:nvPr/>
            </p:nvSpPr>
            <p:spPr>
              <a:xfrm>
                <a:off x="1763688" y="368066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5" name="Oval 274"/>
              <p:cNvSpPr/>
              <p:nvPr/>
            </p:nvSpPr>
            <p:spPr>
              <a:xfrm>
                <a:off x="1763688" y="383306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6" name="Oval 275"/>
              <p:cNvSpPr/>
              <p:nvPr/>
            </p:nvSpPr>
            <p:spPr>
              <a:xfrm>
                <a:off x="1763688" y="398546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7" name="Oval 276"/>
              <p:cNvSpPr/>
              <p:nvPr/>
            </p:nvSpPr>
            <p:spPr>
              <a:xfrm>
                <a:off x="1763688" y="413786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8" name="Oval 277"/>
              <p:cNvSpPr/>
              <p:nvPr/>
            </p:nvSpPr>
            <p:spPr>
              <a:xfrm>
                <a:off x="1763688" y="429026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9" name="Oval 278"/>
              <p:cNvSpPr/>
              <p:nvPr/>
            </p:nvSpPr>
            <p:spPr>
              <a:xfrm>
                <a:off x="1763688" y="444265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0" name="Oval 279"/>
              <p:cNvSpPr/>
              <p:nvPr/>
            </p:nvSpPr>
            <p:spPr>
              <a:xfrm>
                <a:off x="1763688" y="459505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1" name="Oval 280"/>
              <p:cNvSpPr/>
              <p:nvPr/>
            </p:nvSpPr>
            <p:spPr>
              <a:xfrm>
                <a:off x="1763688" y="474745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2" name="Oval 281"/>
              <p:cNvSpPr/>
              <p:nvPr/>
            </p:nvSpPr>
            <p:spPr>
              <a:xfrm>
                <a:off x="1763688" y="489985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3" name="Oval 282"/>
              <p:cNvSpPr/>
              <p:nvPr/>
            </p:nvSpPr>
            <p:spPr>
              <a:xfrm>
                <a:off x="1763688" y="505225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4" name="Oval 283"/>
              <p:cNvSpPr/>
              <p:nvPr/>
            </p:nvSpPr>
            <p:spPr>
              <a:xfrm>
                <a:off x="1763688" y="520465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5" name="Oval 284"/>
              <p:cNvSpPr/>
              <p:nvPr/>
            </p:nvSpPr>
            <p:spPr>
              <a:xfrm>
                <a:off x="1763688" y="535705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6" name="Oval 285"/>
              <p:cNvSpPr/>
              <p:nvPr/>
            </p:nvSpPr>
            <p:spPr>
              <a:xfrm>
                <a:off x="1763688" y="550945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7" name="Oval 286"/>
              <p:cNvSpPr/>
              <p:nvPr/>
            </p:nvSpPr>
            <p:spPr>
              <a:xfrm>
                <a:off x="1619672" y="185363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8" name="Oval 287"/>
              <p:cNvSpPr/>
              <p:nvPr/>
            </p:nvSpPr>
            <p:spPr>
              <a:xfrm>
                <a:off x="1619672" y="200603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9" name="Oval 288"/>
              <p:cNvSpPr/>
              <p:nvPr/>
            </p:nvSpPr>
            <p:spPr>
              <a:xfrm>
                <a:off x="1619672" y="215843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0" name="Oval 289"/>
              <p:cNvSpPr/>
              <p:nvPr/>
            </p:nvSpPr>
            <p:spPr>
              <a:xfrm>
                <a:off x="1619672" y="231083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1" name="Oval 290"/>
              <p:cNvSpPr/>
              <p:nvPr/>
            </p:nvSpPr>
            <p:spPr>
              <a:xfrm>
                <a:off x="1619672" y="246323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2" name="Oval 291"/>
              <p:cNvSpPr/>
              <p:nvPr/>
            </p:nvSpPr>
            <p:spPr>
              <a:xfrm>
                <a:off x="1619672" y="261563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3" name="Oval 292"/>
              <p:cNvSpPr/>
              <p:nvPr/>
            </p:nvSpPr>
            <p:spPr>
              <a:xfrm>
                <a:off x="1619672" y="276803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4" name="Oval 293"/>
              <p:cNvSpPr/>
              <p:nvPr/>
            </p:nvSpPr>
            <p:spPr>
              <a:xfrm>
                <a:off x="1619672" y="292043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5" name="Oval 294"/>
              <p:cNvSpPr/>
              <p:nvPr/>
            </p:nvSpPr>
            <p:spPr>
              <a:xfrm>
                <a:off x="1619672" y="307283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6" name="Oval 295"/>
              <p:cNvSpPr/>
              <p:nvPr/>
            </p:nvSpPr>
            <p:spPr>
              <a:xfrm>
                <a:off x="1619672" y="322523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7" name="Oval 296"/>
              <p:cNvSpPr/>
              <p:nvPr/>
            </p:nvSpPr>
            <p:spPr>
              <a:xfrm>
                <a:off x="1619672" y="337762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8" name="Oval 297"/>
              <p:cNvSpPr/>
              <p:nvPr/>
            </p:nvSpPr>
            <p:spPr>
              <a:xfrm>
                <a:off x="1619672" y="353002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9" name="Oval 298"/>
              <p:cNvSpPr/>
              <p:nvPr/>
            </p:nvSpPr>
            <p:spPr>
              <a:xfrm>
                <a:off x="1619672" y="368242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0" name="Oval 299"/>
              <p:cNvSpPr/>
              <p:nvPr/>
            </p:nvSpPr>
            <p:spPr>
              <a:xfrm>
                <a:off x="1619672" y="383482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1" name="Oval 300"/>
              <p:cNvSpPr/>
              <p:nvPr/>
            </p:nvSpPr>
            <p:spPr>
              <a:xfrm>
                <a:off x="1619672" y="398722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2" name="Oval 301"/>
              <p:cNvSpPr/>
              <p:nvPr/>
            </p:nvSpPr>
            <p:spPr>
              <a:xfrm>
                <a:off x="1619672" y="413962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3" name="Oval 302"/>
              <p:cNvSpPr/>
              <p:nvPr/>
            </p:nvSpPr>
            <p:spPr>
              <a:xfrm>
                <a:off x="1619672" y="429202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4" name="Oval 303"/>
              <p:cNvSpPr/>
              <p:nvPr/>
            </p:nvSpPr>
            <p:spPr>
              <a:xfrm>
                <a:off x="1619672" y="444442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5" name="Oval 304"/>
              <p:cNvSpPr/>
              <p:nvPr/>
            </p:nvSpPr>
            <p:spPr>
              <a:xfrm>
                <a:off x="1619672" y="459682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6" name="Oval 305"/>
              <p:cNvSpPr/>
              <p:nvPr/>
            </p:nvSpPr>
            <p:spPr>
              <a:xfrm>
                <a:off x="1619672" y="474922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7" name="Oval 306"/>
              <p:cNvSpPr/>
              <p:nvPr/>
            </p:nvSpPr>
            <p:spPr>
              <a:xfrm>
                <a:off x="1619672" y="490161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8" name="Oval 307"/>
              <p:cNvSpPr/>
              <p:nvPr/>
            </p:nvSpPr>
            <p:spPr>
              <a:xfrm>
                <a:off x="1619672" y="505401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9" name="Oval 308"/>
              <p:cNvSpPr/>
              <p:nvPr/>
            </p:nvSpPr>
            <p:spPr>
              <a:xfrm>
                <a:off x="1619672" y="520641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0" name="Oval 309"/>
              <p:cNvSpPr/>
              <p:nvPr/>
            </p:nvSpPr>
            <p:spPr>
              <a:xfrm>
                <a:off x="1619672" y="535881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1" name="Oval 310"/>
              <p:cNvSpPr/>
              <p:nvPr/>
            </p:nvSpPr>
            <p:spPr>
              <a:xfrm>
                <a:off x="1619672" y="551121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2" name="Oval 311"/>
              <p:cNvSpPr/>
              <p:nvPr/>
            </p:nvSpPr>
            <p:spPr>
              <a:xfrm>
                <a:off x="1475656" y="185540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3" name="Oval 312"/>
              <p:cNvSpPr/>
              <p:nvPr/>
            </p:nvSpPr>
            <p:spPr>
              <a:xfrm>
                <a:off x="1475656" y="200780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4" name="Oval 313"/>
              <p:cNvSpPr/>
              <p:nvPr/>
            </p:nvSpPr>
            <p:spPr>
              <a:xfrm>
                <a:off x="1475656" y="216020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5" name="Oval 314"/>
              <p:cNvSpPr/>
              <p:nvPr/>
            </p:nvSpPr>
            <p:spPr>
              <a:xfrm>
                <a:off x="1475656" y="231259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6" name="Oval 315"/>
              <p:cNvSpPr/>
              <p:nvPr/>
            </p:nvSpPr>
            <p:spPr>
              <a:xfrm>
                <a:off x="1475656" y="246499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7" name="Oval 316"/>
              <p:cNvSpPr/>
              <p:nvPr/>
            </p:nvSpPr>
            <p:spPr>
              <a:xfrm>
                <a:off x="1475656" y="261739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8" name="Oval 317"/>
              <p:cNvSpPr/>
              <p:nvPr/>
            </p:nvSpPr>
            <p:spPr>
              <a:xfrm>
                <a:off x="1475656" y="276979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9" name="Oval 318"/>
              <p:cNvSpPr/>
              <p:nvPr/>
            </p:nvSpPr>
            <p:spPr>
              <a:xfrm>
                <a:off x="1475656" y="292219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0" name="Oval 319"/>
              <p:cNvSpPr/>
              <p:nvPr/>
            </p:nvSpPr>
            <p:spPr>
              <a:xfrm>
                <a:off x="1475656" y="307459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1" name="Oval 320"/>
              <p:cNvSpPr/>
              <p:nvPr/>
            </p:nvSpPr>
            <p:spPr>
              <a:xfrm>
                <a:off x="1475656" y="322699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2" name="Oval 321"/>
              <p:cNvSpPr/>
              <p:nvPr/>
            </p:nvSpPr>
            <p:spPr>
              <a:xfrm>
                <a:off x="1475656" y="337939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3" name="Oval 322"/>
              <p:cNvSpPr/>
              <p:nvPr/>
            </p:nvSpPr>
            <p:spPr>
              <a:xfrm>
                <a:off x="1475656" y="353179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4" name="Oval 323"/>
              <p:cNvSpPr/>
              <p:nvPr/>
            </p:nvSpPr>
            <p:spPr>
              <a:xfrm>
                <a:off x="1475656" y="368419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5" name="Oval 324"/>
              <p:cNvSpPr/>
              <p:nvPr/>
            </p:nvSpPr>
            <p:spPr>
              <a:xfrm>
                <a:off x="1475656" y="383658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6" name="Oval 325"/>
              <p:cNvSpPr/>
              <p:nvPr/>
            </p:nvSpPr>
            <p:spPr>
              <a:xfrm>
                <a:off x="1475656" y="398898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7" name="Oval 326"/>
              <p:cNvSpPr/>
              <p:nvPr/>
            </p:nvSpPr>
            <p:spPr>
              <a:xfrm>
                <a:off x="1475656" y="414138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8" name="Oval 327"/>
              <p:cNvSpPr/>
              <p:nvPr/>
            </p:nvSpPr>
            <p:spPr>
              <a:xfrm>
                <a:off x="1475656" y="429378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9" name="Oval 328"/>
              <p:cNvSpPr/>
              <p:nvPr/>
            </p:nvSpPr>
            <p:spPr>
              <a:xfrm>
                <a:off x="1475656" y="444618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0" name="Oval 329"/>
              <p:cNvSpPr/>
              <p:nvPr/>
            </p:nvSpPr>
            <p:spPr>
              <a:xfrm>
                <a:off x="1475656" y="459858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1" name="Oval 330"/>
              <p:cNvSpPr/>
              <p:nvPr/>
            </p:nvSpPr>
            <p:spPr>
              <a:xfrm>
                <a:off x="1475656" y="475098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2" name="Oval 331"/>
              <p:cNvSpPr/>
              <p:nvPr/>
            </p:nvSpPr>
            <p:spPr>
              <a:xfrm>
                <a:off x="1475656" y="490338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3" name="Oval 332"/>
              <p:cNvSpPr/>
              <p:nvPr/>
            </p:nvSpPr>
            <p:spPr>
              <a:xfrm>
                <a:off x="1475656" y="505578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4" name="Oval 333"/>
              <p:cNvSpPr/>
              <p:nvPr/>
            </p:nvSpPr>
            <p:spPr>
              <a:xfrm>
                <a:off x="1475656" y="520818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5" name="Oval 334"/>
              <p:cNvSpPr/>
              <p:nvPr/>
            </p:nvSpPr>
            <p:spPr>
              <a:xfrm>
                <a:off x="1475656" y="536057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6" name="Oval 335"/>
              <p:cNvSpPr/>
              <p:nvPr/>
            </p:nvSpPr>
            <p:spPr>
              <a:xfrm>
                <a:off x="1475656" y="551297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7" name="Oval 336"/>
              <p:cNvSpPr/>
              <p:nvPr/>
            </p:nvSpPr>
            <p:spPr>
              <a:xfrm>
                <a:off x="1331640" y="185716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8" name="Oval 337"/>
              <p:cNvSpPr/>
              <p:nvPr/>
            </p:nvSpPr>
            <p:spPr>
              <a:xfrm>
                <a:off x="1331640" y="200956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9" name="Oval 338"/>
              <p:cNvSpPr/>
              <p:nvPr/>
            </p:nvSpPr>
            <p:spPr>
              <a:xfrm>
                <a:off x="1331640" y="216196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0" name="Oval 339"/>
              <p:cNvSpPr/>
              <p:nvPr/>
            </p:nvSpPr>
            <p:spPr>
              <a:xfrm>
                <a:off x="1331640" y="231436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1" name="Oval 340"/>
              <p:cNvSpPr/>
              <p:nvPr/>
            </p:nvSpPr>
            <p:spPr>
              <a:xfrm>
                <a:off x="1331640" y="246676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2" name="Oval 341"/>
              <p:cNvSpPr/>
              <p:nvPr/>
            </p:nvSpPr>
            <p:spPr>
              <a:xfrm>
                <a:off x="1331640" y="261916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3" name="Oval 342"/>
              <p:cNvSpPr/>
              <p:nvPr/>
            </p:nvSpPr>
            <p:spPr>
              <a:xfrm>
                <a:off x="1331640" y="277155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4" name="Oval 343"/>
              <p:cNvSpPr/>
              <p:nvPr/>
            </p:nvSpPr>
            <p:spPr>
              <a:xfrm>
                <a:off x="1331640" y="292395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5" name="Oval 344"/>
              <p:cNvSpPr/>
              <p:nvPr/>
            </p:nvSpPr>
            <p:spPr>
              <a:xfrm>
                <a:off x="1331640" y="307635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6" name="Oval 345"/>
              <p:cNvSpPr/>
              <p:nvPr/>
            </p:nvSpPr>
            <p:spPr>
              <a:xfrm>
                <a:off x="1331640" y="322875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7" name="Oval 346"/>
              <p:cNvSpPr/>
              <p:nvPr/>
            </p:nvSpPr>
            <p:spPr>
              <a:xfrm>
                <a:off x="1331640" y="338115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8" name="Oval 347"/>
              <p:cNvSpPr/>
              <p:nvPr/>
            </p:nvSpPr>
            <p:spPr>
              <a:xfrm>
                <a:off x="1331640" y="353355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9" name="Oval 348"/>
              <p:cNvSpPr/>
              <p:nvPr/>
            </p:nvSpPr>
            <p:spPr>
              <a:xfrm>
                <a:off x="1331640" y="368595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0" name="Oval 349"/>
              <p:cNvSpPr/>
              <p:nvPr/>
            </p:nvSpPr>
            <p:spPr>
              <a:xfrm>
                <a:off x="1331640" y="383835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1" name="Oval 350"/>
              <p:cNvSpPr/>
              <p:nvPr/>
            </p:nvSpPr>
            <p:spPr>
              <a:xfrm>
                <a:off x="1331640" y="399075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2" name="Oval 351"/>
              <p:cNvSpPr/>
              <p:nvPr/>
            </p:nvSpPr>
            <p:spPr>
              <a:xfrm>
                <a:off x="1331640" y="414315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3" name="Oval 352"/>
              <p:cNvSpPr/>
              <p:nvPr/>
            </p:nvSpPr>
            <p:spPr>
              <a:xfrm>
                <a:off x="1331640" y="429554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4" name="Oval 353"/>
              <p:cNvSpPr/>
              <p:nvPr/>
            </p:nvSpPr>
            <p:spPr>
              <a:xfrm>
                <a:off x="1331640" y="444794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5" name="Oval 354"/>
              <p:cNvSpPr/>
              <p:nvPr/>
            </p:nvSpPr>
            <p:spPr>
              <a:xfrm>
                <a:off x="1331640" y="460034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6" name="Oval 355"/>
              <p:cNvSpPr/>
              <p:nvPr/>
            </p:nvSpPr>
            <p:spPr>
              <a:xfrm>
                <a:off x="1331640" y="475274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7" name="Oval 356"/>
              <p:cNvSpPr/>
              <p:nvPr/>
            </p:nvSpPr>
            <p:spPr>
              <a:xfrm>
                <a:off x="1331640" y="490514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8" name="Oval 357"/>
              <p:cNvSpPr/>
              <p:nvPr/>
            </p:nvSpPr>
            <p:spPr>
              <a:xfrm>
                <a:off x="1331640" y="505754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9" name="Oval 358"/>
              <p:cNvSpPr/>
              <p:nvPr/>
            </p:nvSpPr>
            <p:spPr>
              <a:xfrm>
                <a:off x="1331640" y="520994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0" name="Oval 359"/>
              <p:cNvSpPr/>
              <p:nvPr/>
            </p:nvSpPr>
            <p:spPr>
              <a:xfrm>
                <a:off x="1331640" y="536234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1" name="Oval 360"/>
              <p:cNvSpPr/>
              <p:nvPr/>
            </p:nvSpPr>
            <p:spPr>
              <a:xfrm>
                <a:off x="1331640" y="551474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2" name="Oval 361"/>
              <p:cNvSpPr/>
              <p:nvPr/>
            </p:nvSpPr>
            <p:spPr>
              <a:xfrm>
                <a:off x="1187624" y="185892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3" name="Oval 362"/>
              <p:cNvSpPr/>
              <p:nvPr/>
            </p:nvSpPr>
            <p:spPr>
              <a:xfrm>
                <a:off x="1187624" y="201132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4" name="Oval 363"/>
              <p:cNvSpPr/>
              <p:nvPr/>
            </p:nvSpPr>
            <p:spPr>
              <a:xfrm>
                <a:off x="1187624" y="216372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5" name="Oval 364"/>
              <p:cNvSpPr/>
              <p:nvPr/>
            </p:nvSpPr>
            <p:spPr>
              <a:xfrm>
                <a:off x="1187624" y="231612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6" name="Oval 365"/>
              <p:cNvSpPr/>
              <p:nvPr/>
            </p:nvSpPr>
            <p:spPr>
              <a:xfrm>
                <a:off x="1187624" y="246852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7" name="Oval 366"/>
              <p:cNvSpPr/>
              <p:nvPr/>
            </p:nvSpPr>
            <p:spPr>
              <a:xfrm>
                <a:off x="1187624" y="262092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8" name="Oval 367"/>
              <p:cNvSpPr/>
              <p:nvPr/>
            </p:nvSpPr>
            <p:spPr>
              <a:xfrm>
                <a:off x="1187624" y="277332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9" name="Oval 368"/>
              <p:cNvSpPr/>
              <p:nvPr/>
            </p:nvSpPr>
            <p:spPr>
              <a:xfrm>
                <a:off x="1187624" y="292572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0" name="Oval 369"/>
              <p:cNvSpPr/>
              <p:nvPr/>
            </p:nvSpPr>
            <p:spPr>
              <a:xfrm>
                <a:off x="1187624" y="307812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1" name="Oval 370"/>
              <p:cNvSpPr/>
              <p:nvPr/>
            </p:nvSpPr>
            <p:spPr>
              <a:xfrm>
                <a:off x="1187624" y="323051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2" name="Oval 371"/>
              <p:cNvSpPr/>
              <p:nvPr/>
            </p:nvSpPr>
            <p:spPr>
              <a:xfrm>
                <a:off x="1187624" y="338291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3" name="Oval 372"/>
              <p:cNvSpPr/>
              <p:nvPr/>
            </p:nvSpPr>
            <p:spPr>
              <a:xfrm>
                <a:off x="1187624" y="353531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4" name="Oval 373"/>
              <p:cNvSpPr/>
              <p:nvPr/>
            </p:nvSpPr>
            <p:spPr>
              <a:xfrm>
                <a:off x="1187624" y="368771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5" name="Oval 374"/>
              <p:cNvSpPr/>
              <p:nvPr/>
            </p:nvSpPr>
            <p:spPr>
              <a:xfrm>
                <a:off x="1187624" y="384011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6" name="Oval 375"/>
              <p:cNvSpPr/>
              <p:nvPr/>
            </p:nvSpPr>
            <p:spPr>
              <a:xfrm>
                <a:off x="1187624" y="399251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7" name="Oval 376"/>
              <p:cNvSpPr/>
              <p:nvPr/>
            </p:nvSpPr>
            <p:spPr>
              <a:xfrm>
                <a:off x="1187624" y="414491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8" name="Oval 377"/>
              <p:cNvSpPr/>
              <p:nvPr/>
            </p:nvSpPr>
            <p:spPr>
              <a:xfrm>
                <a:off x="1187624" y="429731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9" name="Oval 378"/>
              <p:cNvSpPr/>
              <p:nvPr/>
            </p:nvSpPr>
            <p:spPr>
              <a:xfrm>
                <a:off x="1187624" y="444971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0" name="Oval 379"/>
              <p:cNvSpPr/>
              <p:nvPr/>
            </p:nvSpPr>
            <p:spPr>
              <a:xfrm>
                <a:off x="1187624" y="460211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1" name="Oval 380"/>
              <p:cNvSpPr/>
              <p:nvPr/>
            </p:nvSpPr>
            <p:spPr>
              <a:xfrm>
                <a:off x="1187624" y="475450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2" name="Oval 381"/>
              <p:cNvSpPr/>
              <p:nvPr/>
            </p:nvSpPr>
            <p:spPr>
              <a:xfrm>
                <a:off x="1187624" y="490690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3" name="Oval 382"/>
              <p:cNvSpPr/>
              <p:nvPr/>
            </p:nvSpPr>
            <p:spPr>
              <a:xfrm>
                <a:off x="1187624" y="505930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4" name="Oval 383"/>
              <p:cNvSpPr/>
              <p:nvPr/>
            </p:nvSpPr>
            <p:spPr>
              <a:xfrm>
                <a:off x="1187624" y="521170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5" name="Oval 384"/>
              <p:cNvSpPr/>
              <p:nvPr/>
            </p:nvSpPr>
            <p:spPr>
              <a:xfrm>
                <a:off x="1187624" y="536410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6" name="Oval 385"/>
              <p:cNvSpPr/>
              <p:nvPr/>
            </p:nvSpPr>
            <p:spPr>
              <a:xfrm>
                <a:off x="1187624" y="551650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7" name="Oval 386"/>
              <p:cNvSpPr/>
              <p:nvPr/>
            </p:nvSpPr>
            <p:spPr>
              <a:xfrm>
                <a:off x="1043608" y="186069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8" name="Oval 387"/>
              <p:cNvSpPr/>
              <p:nvPr/>
            </p:nvSpPr>
            <p:spPr>
              <a:xfrm>
                <a:off x="1043608" y="201309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9" name="Oval 388"/>
              <p:cNvSpPr/>
              <p:nvPr/>
            </p:nvSpPr>
            <p:spPr>
              <a:xfrm>
                <a:off x="1043608" y="216548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90" name="Oval 389"/>
              <p:cNvSpPr/>
              <p:nvPr/>
            </p:nvSpPr>
            <p:spPr>
              <a:xfrm>
                <a:off x="1043608" y="231788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91" name="Oval 390"/>
              <p:cNvSpPr/>
              <p:nvPr/>
            </p:nvSpPr>
            <p:spPr>
              <a:xfrm>
                <a:off x="1043608" y="247028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92" name="Oval 391"/>
              <p:cNvSpPr/>
              <p:nvPr/>
            </p:nvSpPr>
            <p:spPr>
              <a:xfrm>
                <a:off x="1043608" y="262268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93" name="Oval 392"/>
              <p:cNvSpPr/>
              <p:nvPr/>
            </p:nvSpPr>
            <p:spPr>
              <a:xfrm>
                <a:off x="1043608" y="277508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94" name="Oval 393"/>
              <p:cNvSpPr/>
              <p:nvPr/>
            </p:nvSpPr>
            <p:spPr>
              <a:xfrm>
                <a:off x="1043608" y="292748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95" name="Oval 394"/>
              <p:cNvSpPr/>
              <p:nvPr/>
            </p:nvSpPr>
            <p:spPr>
              <a:xfrm>
                <a:off x="1043608" y="307988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96" name="Oval 395"/>
              <p:cNvSpPr/>
              <p:nvPr/>
            </p:nvSpPr>
            <p:spPr>
              <a:xfrm>
                <a:off x="1043608" y="323228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97" name="Oval 396"/>
              <p:cNvSpPr/>
              <p:nvPr/>
            </p:nvSpPr>
            <p:spPr>
              <a:xfrm>
                <a:off x="1043608" y="338468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98" name="Oval 397"/>
              <p:cNvSpPr/>
              <p:nvPr/>
            </p:nvSpPr>
            <p:spPr>
              <a:xfrm>
                <a:off x="1043608" y="353708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99" name="Oval 398"/>
              <p:cNvSpPr/>
              <p:nvPr/>
            </p:nvSpPr>
            <p:spPr>
              <a:xfrm>
                <a:off x="1043608" y="368947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0" name="Oval 399"/>
              <p:cNvSpPr/>
              <p:nvPr/>
            </p:nvSpPr>
            <p:spPr>
              <a:xfrm>
                <a:off x="1043608" y="384187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1" name="Oval 400"/>
              <p:cNvSpPr/>
              <p:nvPr/>
            </p:nvSpPr>
            <p:spPr>
              <a:xfrm>
                <a:off x="1043608" y="399427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2" name="Oval 401"/>
              <p:cNvSpPr/>
              <p:nvPr/>
            </p:nvSpPr>
            <p:spPr>
              <a:xfrm>
                <a:off x="1043608" y="414667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3" name="Oval 402"/>
              <p:cNvSpPr/>
              <p:nvPr/>
            </p:nvSpPr>
            <p:spPr>
              <a:xfrm>
                <a:off x="1043608" y="429907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4" name="Oval 403"/>
              <p:cNvSpPr/>
              <p:nvPr/>
            </p:nvSpPr>
            <p:spPr>
              <a:xfrm>
                <a:off x="1043608" y="445147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5" name="Oval 404"/>
              <p:cNvSpPr/>
              <p:nvPr/>
            </p:nvSpPr>
            <p:spPr>
              <a:xfrm>
                <a:off x="1043608" y="460387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6" name="Oval 405"/>
              <p:cNvSpPr/>
              <p:nvPr/>
            </p:nvSpPr>
            <p:spPr>
              <a:xfrm>
                <a:off x="1043608" y="475627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7" name="Oval 406"/>
              <p:cNvSpPr/>
              <p:nvPr/>
            </p:nvSpPr>
            <p:spPr>
              <a:xfrm>
                <a:off x="1043608" y="490867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8" name="Oval 407"/>
              <p:cNvSpPr/>
              <p:nvPr/>
            </p:nvSpPr>
            <p:spPr>
              <a:xfrm>
                <a:off x="1043608" y="506107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9" name="Oval 408"/>
              <p:cNvSpPr/>
              <p:nvPr/>
            </p:nvSpPr>
            <p:spPr>
              <a:xfrm>
                <a:off x="1043608" y="521346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10" name="Oval 409"/>
              <p:cNvSpPr/>
              <p:nvPr/>
            </p:nvSpPr>
            <p:spPr>
              <a:xfrm>
                <a:off x="1043608" y="536586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11" name="Oval 410"/>
              <p:cNvSpPr/>
              <p:nvPr/>
            </p:nvSpPr>
            <p:spPr>
              <a:xfrm>
                <a:off x="1043608" y="551826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937" name="Rectangle 936"/>
            <p:cNvSpPr/>
            <p:nvPr/>
          </p:nvSpPr>
          <p:spPr>
            <a:xfrm>
              <a:off x="4211960" y="2009716"/>
              <a:ext cx="792088" cy="3796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755" name="Group 754"/>
            <p:cNvGrpSpPr/>
            <p:nvPr/>
          </p:nvGrpSpPr>
          <p:grpSpPr>
            <a:xfrm>
              <a:off x="4292916" y="2005692"/>
              <a:ext cx="2151292" cy="3416067"/>
              <a:chOff x="3131840" y="2009564"/>
              <a:chExt cx="1845919" cy="3416067"/>
            </a:xfrm>
          </p:grpSpPr>
          <p:sp>
            <p:nvSpPr>
              <p:cNvPr id="756" name="Oval 755"/>
              <p:cNvSpPr/>
              <p:nvPr/>
            </p:nvSpPr>
            <p:spPr>
              <a:xfrm>
                <a:off x="4932040" y="200956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57" name="Oval 756"/>
              <p:cNvSpPr/>
              <p:nvPr/>
            </p:nvSpPr>
            <p:spPr>
              <a:xfrm>
                <a:off x="4932040" y="231436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58" name="Oval 757"/>
              <p:cNvSpPr/>
              <p:nvPr/>
            </p:nvSpPr>
            <p:spPr>
              <a:xfrm>
                <a:off x="4932040" y="261916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59" name="Oval 758"/>
              <p:cNvSpPr/>
              <p:nvPr/>
            </p:nvSpPr>
            <p:spPr>
              <a:xfrm>
                <a:off x="4932040" y="292395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0" name="Oval 759"/>
              <p:cNvSpPr/>
              <p:nvPr/>
            </p:nvSpPr>
            <p:spPr>
              <a:xfrm>
                <a:off x="4932040" y="322875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1" name="Oval 760"/>
              <p:cNvSpPr/>
              <p:nvPr/>
            </p:nvSpPr>
            <p:spPr>
              <a:xfrm>
                <a:off x="4932040" y="353355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2" name="Oval 761"/>
              <p:cNvSpPr/>
              <p:nvPr/>
            </p:nvSpPr>
            <p:spPr>
              <a:xfrm>
                <a:off x="4932040" y="383835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3" name="Oval 762"/>
              <p:cNvSpPr/>
              <p:nvPr/>
            </p:nvSpPr>
            <p:spPr>
              <a:xfrm>
                <a:off x="4932040" y="414315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4" name="Oval 763"/>
              <p:cNvSpPr/>
              <p:nvPr/>
            </p:nvSpPr>
            <p:spPr>
              <a:xfrm>
                <a:off x="4932040" y="444794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5" name="Oval 764"/>
              <p:cNvSpPr/>
              <p:nvPr/>
            </p:nvSpPr>
            <p:spPr>
              <a:xfrm>
                <a:off x="4932040" y="475274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6" name="Oval 765"/>
              <p:cNvSpPr/>
              <p:nvPr/>
            </p:nvSpPr>
            <p:spPr>
              <a:xfrm>
                <a:off x="4932040" y="505754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7" name="Oval 766"/>
              <p:cNvSpPr/>
              <p:nvPr/>
            </p:nvSpPr>
            <p:spPr>
              <a:xfrm>
                <a:off x="4932040" y="536234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8" name="Oval 767"/>
              <p:cNvSpPr/>
              <p:nvPr/>
            </p:nvSpPr>
            <p:spPr>
              <a:xfrm>
                <a:off x="4644008" y="201309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9" name="Oval 768"/>
              <p:cNvSpPr/>
              <p:nvPr/>
            </p:nvSpPr>
            <p:spPr>
              <a:xfrm>
                <a:off x="4644008" y="231788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0" name="Oval 769"/>
              <p:cNvSpPr/>
              <p:nvPr/>
            </p:nvSpPr>
            <p:spPr>
              <a:xfrm>
                <a:off x="4644008" y="262268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1" name="Oval 770"/>
              <p:cNvSpPr/>
              <p:nvPr/>
            </p:nvSpPr>
            <p:spPr>
              <a:xfrm>
                <a:off x="4644008" y="292748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2" name="Oval 771"/>
              <p:cNvSpPr/>
              <p:nvPr/>
            </p:nvSpPr>
            <p:spPr>
              <a:xfrm>
                <a:off x="4644008" y="323228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3" name="Oval 772"/>
              <p:cNvSpPr/>
              <p:nvPr/>
            </p:nvSpPr>
            <p:spPr>
              <a:xfrm>
                <a:off x="4644008" y="353708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4" name="Oval 773"/>
              <p:cNvSpPr/>
              <p:nvPr/>
            </p:nvSpPr>
            <p:spPr>
              <a:xfrm>
                <a:off x="4644008" y="384187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5" name="Oval 774"/>
              <p:cNvSpPr/>
              <p:nvPr/>
            </p:nvSpPr>
            <p:spPr>
              <a:xfrm>
                <a:off x="4644008" y="414667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6" name="Oval 775"/>
              <p:cNvSpPr/>
              <p:nvPr/>
            </p:nvSpPr>
            <p:spPr>
              <a:xfrm>
                <a:off x="4644008" y="445147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7" name="Oval 776"/>
              <p:cNvSpPr/>
              <p:nvPr/>
            </p:nvSpPr>
            <p:spPr>
              <a:xfrm>
                <a:off x="4644008" y="475627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8" name="Oval 777"/>
              <p:cNvSpPr/>
              <p:nvPr/>
            </p:nvSpPr>
            <p:spPr>
              <a:xfrm>
                <a:off x="4644008" y="506107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9" name="Oval 778"/>
              <p:cNvSpPr/>
              <p:nvPr/>
            </p:nvSpPr>
            <p:spPr>
              <a:xfrm>
                <a:off x="4644008" y="536586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80" name="Oval 779"/>
              <p:cNvSpPr/>
              <p:nvPr/>
            </p:nvSpPr>
            <p:spPr>
              <a:xfrm>
                <a:off x="4355976" y="201661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81" name="Oval 780"/>
              <p:cNvSpPr/>
              <p:nvPr/>
            </p:nvSpPr>
            <p:spPr>
              <a:xfrm>
                <a:off x="4355976" y="232141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82" name="Oval 781"/>
              <p:cNvSpPr/>
              <p:nvPr/>
            </p:nvSpPr>
            <p:spPr>
              <a:xfrm>
                <a:off x="4355976" y="262621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83" name="Oval 782"/>
              <p:cNvSpPr/>
              <p:nvPr/>
            </p:nvSpPr>
            <p:spPr>
              <a:xfrm>
                <a:off x="4355976" y="293101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84" name="Oval 783"/>
              <p:cNvSpPr/>
              <p:nvPr/>
            </p:nvSpPr>
            <p:spPr>
              <a:xfrm>
                <a:off x="4355976" y="323580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85" name="Oval 784"/>
              <p:cNvSpPr/>
              <p:nvPr/>
            </p:nvSpPr>
            <p:spPr>
              <a:xfrm>
                <a:off x="4355976" y="354060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86" name="Oval 785"/>
              <p:cNvSpPr/>
              <p:nvPr/>
            </p:nvSpPr>
            <p:spPr>
              <a:xfrm>
                <a:off x="4355976" y="384540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87" name="Oval 786"/>
              <p:cNvSpPr/>
              <p:nvPr/>
            </p:nvSpPr>
            <p:spPr>
              <a:xfrm>
                <a:off x="4355976" y="415020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88" name="Oval 787"/>
              <p:cNvSpPr/>
              <p:nvPr/>
            </p:nvSpPr>
            <p:spPr>
              <a:xfrm>
                <a:off x="4355976" y="445500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89" name="Oval 788"/>
              <p:cNvSpPr/>
              <p:nvPr/>
            </p:nvSpPr>
            <p:spPr>
              <a:xfrm>
                <a:off x="4355976" y="475979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0" name="Oval 789"/>
              <p:cNvSpPr/>
              <p:nvPr/>
            </p:nvSpPr>
            <p:spPr>
              <a:xfrm>
                <a:off x="4355976" y="506459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1" name="Oval 790"/>
              <p:cNvSpPr/>
              <p:nvPr/>
            </p:nvSpPr>
            <p:spPr>
              <a:xfrm>
                <a:off x="4355976" y="536939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2" name="Oval 791"/>
              <p:cNvSpPr/>
              <p:nvPr/>
            </p:nvSpPr>
            <p:spPr>
              <a:xfrm>
                <a:off x="3995936" y="201655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3" name="Oval 792"/>
              <p:cNvSpPr/>
              <p:nvPr/>
            </p:nvSpPr>
            <p:spPr>
              <a:xfrm>
                <a:off x="3995936" y="232135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4" name="Oval 793"/>
              <p:cNvSpPr/>
              <p:nvPr/>
            </p:nvSpPr>
            <p:spPr>
              <a:xfrm>
                <a:off x="3995936" y="262615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5" name="Oval 794"/>
              <p:cNvSpPr/>
              <p:nvPr/>
            </p:nvSpPr>
            <p:spPr>
              <a:xfrm>
                <a:off x="3995936" y="293095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6" name="Oval 795"/>
              <p:cNvSpPr/>
              <p:nvPr/>
            </p:nvSpPr>
            <p:spPr>
              <a:xfrm>
                <a:off x="3995936" y="323574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7" name="Oval 796"/>
              <p:cNvSpPr/>
              <p:nvPr/>
            </p:nvSpPr>
            <p:spPr>
              <a:xfrm>
                <a:off x="3995936" y="354054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8" name="Oval 797"/>
              <p:cNvSpPr/>
              <p:nvPr/>
            </p:nvSpPr>
            <p:spPr>
              <a:xfrm>
                <a:off x="3995936" y="384534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9" name="Oval 798"/>
              <p:cNvSpPr/>
              <p:nvPr/>
            </p:nvSpPr>
            <p:spPr>
              <a:xfrm>
                <a:off x="3995936" y="415014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0" name="Oval 799"/>
              <p:cNvSpPr/>
              <p:nvPr/>
            </p:nvSpPr>
            <p:spPr>
              <a:xfrm>
                <a:off x="3995936" y="445494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1" name="Oval 800"/>
              <p:cNvSpPr/>
              <p:nvPr/>
            </p:nvSpPr>
            <p:spPr>
              <a:xfrm>
                <a:off x="3995936" y="475973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2" name="Oval 801"/>
              <p:cNvSpPr/>
              <p:nvPr/>
            </p:nvSpPr>
            <p:spPr>
              <a:xfrm>
                <a:off x="3995936" y="506453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3" name="Oval 802"/>
              <p:cNvSpPr/>
              <p:nvPr/>
            </p:nvSpPr>
            <p:spPr>
              <a:xfrm>
                <a:off x="3995936" y="536933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4" name="Oval 803"/>
              <p:cNvSpPr/>
              <p:nvPr/>
            </p:nvSpPr>
            <p:spPr>
              <a:xfrm>
                <a:off x="3707904" y="202008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5" name="Oval 804"/>
              <p:cNvSpPr/>
              <p:nvPr/>
            </p:nvSpPr>
            <p:spPr>
              <a:xfrm>
                <a:off x="3707904" y="232488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6" name="Oval 805"/>
              <p:cNvSpPr/>
              <p:nvPr/>
            </p:nvSpPr>
            <p:spPr>
              <a:xfrm>
                <a:off x="3707904" y="262967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7" name="Oval 806"/>
              <p:cNvSpPr/>
              <p:nvPr/>
            </p:nvSpPr>
            <p:spPr>
              <a:xfrm>
                <a:off x="3707904" y="293447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8" name="Oval 807"/>
              <p:cNvSpPr/>
              <p:nvPr/>
            </p:nvSpPr>
            <p:spPr>
              <a:xfrm>
                <a:off x="3707904" y="323927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9" name="Oval 808"/>
              <p:cNvSpPr/>
              <p:nvPr/>
            </p:nvSpPr>
            <p:spPr>
              <a:xfrm>
                <a:off x="3707904" y="354407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0" name="Oval 809"/>
              <p:cNvSpPr/>
              <p:nvPr/>
            </p:nvSpPr>
            <p:spPr>
              <a:xfrm>
                <a:off x="3707904" y="384887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1" name="Oval 810"/>
              <p:cNvSpPr/>
              <p:nvPr/>
            </p:nvSpPr>
            <p:spPr>
              <a:xfrm>
                <a:off x="3707904" y="415366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2" name="Oval 811"/>
              <p:cNvSpPr/>
              <p:nvPr/>
            </p:nvSpPr>
            <p:spPr>
              <a:xfrm>
                <a:off x="3707904" y="445846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3" name="Oval 812"/>
              <p:cNvSpPr/>
              <p:nvPr/>
            </p:nvSpPr>
            <p:spPr>
              <a:xfrm>
                <a:off x="3707904" y="476326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4" name="Oval 813"/>
              <p:cNvSpPr/>
              <p:nvPr/>
            </p:nvSpPr>
            <p:spPr>
              <a:xfrm>
                <a:off x="3707904" y="506806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5" name="Oval 814"/>
              <p:cNvSpPr/>
              <p:nvPr/>
            </p:nvSpPr>
            <p:spPr>
              <a:xfrm>
                <a:off x="3707904" y="537286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6" name="Oval 815"/>
              <p:cNvSpPr/>
              <p:nvPr/>
            </p:nvSpPr>
            <p:spPr>
              <a:xfrm>
                <a:off x="3419872" y="202360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7" name="Oval 816"/>
              <p:cNvSpPr/>
              <p:nvPr/>
            </p:nvSpPr>
            <p:spPr>
              <a:xfrm>
                <a:off x="3419872" y="232840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8" name="Oval 817"/>
              <p:cNvSpPr/>
              <p:nvPr/>
            </p:nvSpPr>
            <p:spPr>
              <a:xfrm>
                <a:off x="3419872" y="263320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9" name="Oval 818"/>
              <p:cNvSpPr/>
              <p:nvPr/>
            </p:nvSpPr>
            <p:spPr>
              <a:xfrm>
                <a:off x="3419872" y="293800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20" name="Oval 819"/>
              <p:cNvSpPr/>
              <p:nvPr/>
            </p:nvSpPr>
            <p:spPr>
              <a:xfrm>
                <a:off x="3419872" y="324280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21" name="Oval 820"/>
              <p:cNvSpPr/>
              <p:nvPr/>
            </p:nvSpPr>
            <p:spPr>
              <a:xfrm>
                <a:off x="3419872" y="354759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22" name="Oval 821"/>
              <p:cNvSpPr/>
              <p:nvPr/>
            </p:nvSpPr>
            <p:spPr>
              <a:xfrm>
                <a:off x="3419872" y="385239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23" name="Oval 822"/>
              <p:cNvSpPr/>
              <p:nvPr/>
            </p:nvSpPr>
            <p:spPr>
              <a:xfrm>
                <a:off x="3419872" y="415719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24" name="Oval 823"/>
              <p:cNvSpPr/>
              <p:nvPr/>
            </p:nvSpPr>
            <p:spPr>
              <a:xfrm>
                <a:off x="3419872" y="446199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25" name="Oval 824"/>
              <p:cNvSpPr/>
              <p:nvPr/>
            </p:nvSpPr>
            <p:spPr>
              <a:xfrm>
                <a:off x="3419872" y="476679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26" name="Oval 825"/>
              <p:cNvSpPr/>
              <p:nvPr/>
            </p:nvSpPr>
            <p:spPr>
              <a:xfrm>
                <a:off x="3419872" y="507158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27" name="Oval 826"/>
              <p:cNvSpPr/>
              <p:nvPr/>
            </p:nvSpPr>
            <p:spPr>
              <a:xfrm>
                <a:off x="3419872" y="537638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28" name="Oval 827"/>
              <p:cNvSpPr/>
              <p:nvPr/>
            </p:nvSpPr>
            <p:spPr>
              <a:xfrm>
                <a:off x="3131840" y="202713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29" name="Oval 828"/>
              <p:cNvSpPr/>
              <p:nvPr/>
            </p:nvSpPr>
            <p:spPr>
              <a:xfrm>
                <a:off x="3131840" y="233193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0" name="Oval 829"/>
              <p:cNvSpPr/>
              <p:nvPr/>
            </p:nvSpPr>
            <p:spPr>
              <a:xfrm>
                <a:off x="3131840" y="263673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1" name="Oval 830"/>
              <p:cNvSpPr/>
              <p:nvPr/>
            </p:nvSpPr>
            <p:spPr>
              <a:xfrm>
                <a:off x="3131840" y="294152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2" name="Oval 831"/>
              <p:cNvSpPr/>
              <p:nvPr/>
            </p:nvSpPr>
            <p:spPr>
              <a:xfrm>
                <a:off x="3131840" y="324632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3" name="Oval 832"/>
              <p:cNvSpPr/>
              <p:nvPr/>
            </p:nvSpPr>
            <p:spPr>
              <a:xfrm>
                <a:off x="3131840" y="355112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4" name="Oval 833"/>
              <p:cNvSpPr/>
              <p:nvPr/>
            </p:nvSpPr>
            <p:spPr>
              <a:xfrm>
                <a:off x="3131840" y="385592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5" name="Oval 834"/>
              <p:cNvSpPr/>
              <p:nvPr/>
            </p:nvSpPr>
            <p:spPr>
              <a:xfrm>
                <a:off x="3131840" y="416072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6" name="Oval 835"/>
              <p:cNvSpPr/>
              <p:nvPr/>
            </p:nvSpPr>
            <p:spPr>
              <a:xfrm>
                <a:off x="3131840" y="446551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7" name="Oval 836"/>
              <p:cNvSpPr/>
              <p:nvPr/>
            </p:nvSpPr>
            <p:spPr>
              <a:xfrm>
                <a:off x="3131840" y="477031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8" name="Oval 837"/>
              <p:cNvSpPr/>
              <p:nvPr/>
            </p:nvSpPr>
            <p:spPr>
              <a:xfrm>
                <a:off x="3131840" y="507511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9" name="Oval 838"/>
              <p:cNvSpPr/>
              <p:nvPr/>
            </p:nvSpPr>
            <p:spPr>
              <a:xfrm>
                <a:off x="3131840" y="537991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938" name="TextBox 937"/>
            <p:cNvSpPr txBox="1"/>
            <p:nvPr/>
          </p:nvSpPr>
          <p:spPr>
            <a:xfrm>
              <a:off x="1688075" y="2918793"/>
              <a:ext cx="674361" cy="1446550"/>
            </a:xfrm>
            <a:prstGeom prst="rect">
              <a:avLst/>
            </a:prstGeom>
            <a:noFill/>
          </p:spPr>
          <p:txBody>
            <a:bodyPr wrap="square" rtlCol="0">
              <a:spAutoFit/>
            </a:bodyPr>
            <a:lstStyle/>
            <a:p>
              <a:r>
                <a:rPr lang="fi-FI" sz="8800" dirty="0"/>
                <a:t>+</a:t>
              </a:r>
              <a:endParaRPr lang="ru-RU" sz="8800" dirty="0"/>
            </a:p>
          </p:txBody>
        </p:sp>
        <p:sp>
          <p:nvSpPr>
            <p:cNvPr id="939" name="TextBox 938"/>
            <p:cNvSpPr txBox="1"/>
            <p:nvPr/>
          </p:nvSpPr>
          <p:spPr>
            <a:xfrm>
              <a:off x="4666867" y="2835934"/>
              <a:ext cx="674361" cy="1446550"/>
            </a:xfrm>
            <a:prstGeom prst="rect">
              <a:avLst/>
            </a:prstGeom>
            <a:noFill/>
          </p:spPr>
          <p:txBody>
            <a:bodyPr wrap="square" rtlCol="0">
              <a:spAutoFit/>
            </a:bodyPr>
            <a:lstStyle/>
            <a:p>
              <a:r>
                <a:rPr lang="fi-FI" sz="8800" dirty="0"/>
                <a:t>-</a:t>
              </a:r>
              <a:endParaRPr lang="ru-RU" sz="8800" dirty="0"/>
            </a:p>
          </p:txBody>
        </p:sp>
      </p:grpSp>
      <p:grpSp>
        <p:nvGrpSpPr>
          <p:cNvPr id="940" name="Group 939"/>
          <p:cNvGrpSpPr/>
          <p:nvPr/>
        </p:nvGrpSpPr>
        <p:grpSpPr>
          <a:xfrm>
            <a:off x="4106856" y="6165304"/>
            <a:ext cx="126014" cy="190332"/>
            <a:chOff x="7596336" y="2172928"/>
            <a:chExt cx="360040" cy="773543"/>
          </a:xfrm>
        </p:grpSpPr>
        <p:sp>
          <p:nvSpPr>
            <p:cNvPr id="45" name="Oval 44"/>
            <p:cNvSpPr/>
            <p:nvPr/>
          </p:nvSpPr>
          <p:spPr>
            <a:xfrm>
              <a:off x="7596336" y="2553297"/>
              <a:ext cx="360040" cy="3931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7" name="Isosceles Triangle 46"/>
            <p:cNvSpPr/>
            <p:nvPr/>
          </p:nvSpPr>
          <p:spPr>
            <a:xfrm>
              <a:off x="7596336" y="2172928"/>
              <a:ext cx="360040" cy="53755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942" name="Group 941"/>
          <p:cNvGrpSpPr/>
          <p:nvPr/>
        </p:nvGrpSpPr>
        <p:grpSpPr>
          <a:xfrm>
            <a:off x="4106856" y="5877272"/>
            <a:ext cx="126014" cy="190332"/>
            <a:chOff x="7596336" y="2172928"/>
            <a:chExt cx="360040" cy="773543"/>
          </a:xfrm>
        </p:grpSpPr>
        <p:sp>
          <p:nvSpPr>
            <p:cNvPr id="943" name="Oval 942"/>
            <p:cNvSpPr/>
            <p:nvPr/>
          </p:nvSpPr>
          <p:spPr>
            <a:xfrm>
              <a:off x="7596336" y="2553297"/>
              <a:ext cx="360040" cy="3931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44" name="Isosceles Triangle 943"/>
            <p:cNvSpPr/>
            <p:nvPr/>
          </p:nvSpPr>
          <p:spPr>
            <a:xfrm>
              <a:off x="7596336" y="2172928"/>
              <a:ext cx="360040" cy="53755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945" name="Group 944"/>
          <p:cNvGrpSpPr/>
          <p:nvPr/>
        </p:nvGrpSpPr>
        <p:grpSpPr>
          <a:xfrm>
            <a:off x="4106856" y="6449970"/>
            <a:ext cx="126014" cy="190332"/>
            <a:chOff x="7596336" y="2172928"/>
            <a:chExt cx="360040" cy="773543"/>
          </a:xfrm>
        </p:grpSpPr>
        <p:sp>
          <p:nvSpPr>
            <p:cNvPr id="946" name="Oval 945"/>
            <p:cNvSpPr/>
            <p:nvPr/>
          </p:nvSpPr>
          <p:spPr>
            <a:xfrm>
              <a:off x="7596336" y="2553297"/>
              <a:ext cx="360040" cy="3931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47" name="Isosceles Triangle 946"/>
            <p:cNvSpPr/>
            <p:nvPr/>
          </p:nvSpPr>
          <p:spPr>
            <a:xfrm>
              <a:off x="7596336" y="2172928"/>
              <a:ext cx="360040" cy="53755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941" name="Rectangle 940"/>
          <p:cNvSpPr/>
          <p:nvPr/>
        </p:nvSpPr>
        <p:spPr>
          <a:xfrm>
            <a:off x="3779912" y="5840488"/>
            <a:ext cx="848686" cy="90088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45367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afterEffect">
                                  <p:stCondLst>
                                    <p:cond delay="0"/>
                                  </p:stCondLst>
                                  <p:childTnLst>
                                    <p:animEffect transition="out" filter="fade">
                                      <p:cBhvr>
                                        <p:cTn id="6" dur="500" tmFilter="0, 0; .2, .5; .8, .5; 1, 0"/>
                                        <p:tgtEl>
                                          <p:spTgt spid="942"/>
                                        </p:tgtEl>
                                      </p:cBhvr>
                                    </p:animEffect>
                                    <p:animScale>
                                      <p:cBhvr>
                                        <p:cTn id="7" dur="250" autoRev="1" fill="hold"/>
                                        <p:tgtEl>
                                          <p:spTgt spid="942"/>
                                        </p:tgtEl>
                                      </p:cBhvr>
                                      <p:by x="105000" y="105000"/>
                                    </p:animScale>
                                  </p:childTnLst>
                                </p:cTn>
                              </p:par>
                              <p:par>
                                <p:cTn id="8" presetID="26" presetClass="emph" presetSubtype="0" repeatCount="indefinite" fill="hold" nodeType="withEffect">
                                  <p:stCondLst>
                                    <p:cond delay="400"/>
                                  </p:stCondLst>
                                  <p:childTnLst>
                                    <p:animEffect transition="out" filter="fade">
                                      <p:cBhvr>
                                        <p:cTn id="9" dur="500" tmFilter="0, 0; .2, .5; .8, .5; 1, 0"/>
                                        <p:tgtEl>
                                          <p:spTgt spid="940"/>
                                        </p:tgtEl>
                                      </p:cBhvr>
                                    </p:animEffect>
                                    <p:animScale>
                                      <p:cBhvr>
                                        <p:cTn id="10" dur="250" autoRev="1" fill="hold"/>
                                        <p:tgtEl>
                                          <p:spTgt spid="940"/>
                                        </p:tgtEl>
                                      </p:cBhvr>
                                      <p:by x="105000" y="105000"/>
                                    </p:animScale>
                                  </p:childTnLst>
                                </p:cTn>
                              </p:par>
                            </p:childTnLst>
                          </p:cTn>
                        </p:par>
                        <p:par>
                          <p:cTn id="11" fill="hold">
                            <p:stCondLst>
                              <p:cond delay="900"/>
                            </p:stCondLst>
                            <p:childTnLst>
                              <p:par>
                                <p:cTn id="12" presetID="26" presetClass="emph" presetSubtype="0" repeatCount="indefinite" fill="hold" nodeType="afterEffect">
                                  <p:stCondLst>
                                    <p:cond delay="0"/>
                                  </p:stCondLst>
                                  <p:childTnLst>
                                    <p:animEffect transition="out" filter="fade">
                                      <p:cBhvr>
                                        <p:cTn id="13" dur="500" tmFilter="0, 0; .2, .5; .8, .5; 1, 0"/>
                                        <p:tgtEl>
                                          <p:spTgt spid="945"/>
                                        </p:tgtEl>
                                      </p:cBhvr>
                                    </p:animEffect>
                                    <p:animScale>
                                      <p:cBhvr>
                                        <p:cTn id="14" dur="250" autoRev="1" fill="hold"/>
                                        <p:tgtEl>
                                          <p:spTgt spid="945"/>
                                        </p:tgtEl>
                                      </p:cBhvr>
                                      <p:by x="105000" y="105000"/>
                                    </p:animScale>
                                  </p:childTnLst>
                                </p:cTn>
                              </p:par>
                            </p:childTnLst>
                          </p:cTn>
                        </p:par>
                        <p:par>
                          <p:cTn id="15" fill="hold">
                            <p:stCondLst>
                              <p:cond delay="1400"/>
                            </p:stCondLst>
                            <p:childTnLst>
                              <p:par>
                                <p:cTn id="16" presetID="2" presetClass="exit" presetSubtype="4" fill="hold" grpId="0" nodeType="afterEffect">
                                  <p:stCondLst>
                                    <p:cond delay="0"/>
                                  </p:stCondLst>
                                  <p:childTnLst>
                                    <p:anim calcmode="lin" valueType="num">
                                      <p:cBhvr additive="base">
                                        <p:cTn id="17" dur="5000"/>
                                        <p:tgtEl>
                                          <p:spTgt spid="941"/>
                                        </p:tgtEl>
                                        <p:attrNameLst>
                                          <p:attrName>ppt_x</p:attrName>
                                        </p:attrNameLst>
                                      </p:cBhvr>
                                      <p:tavLst>
                                        <p:tav tm="0">
                                          <p:val>
                                            <p:strVal val="ppt_x"/>
                                          </p:val>
                                        </p:tav>
                                        <p:tav tm="100000">
                                          <p:val>
                                            <p:strVal val="ppt_x"/>
                                          </p:val>
                                        </p:tav>
                                      </p:tavLst>
                                    </p:anim>
                                    <p:anim calcmode="lin" valueType="num">
                                      <p:cBhvr additive="base">
                                        <p:cTn id="18" dur="5000"/>
                                        <p:tgtEl>
                                          <p:spTgt spid="941"/>
                                        </p:tgtEl>
                                        <p:attrNameLst>
                                          <p:attrName>ppt_y</p:attrName>
                                        </p:attrNameLst>
                                      </p:cBhvr>
                                      <p:tavLst>
                                        <p:tav tm="0">
                                          <p:val>
                                            <p:strVal val="ppt_y"/>
                                          </p:val>
                                        </p:tav>
                                        <p:tav tm="100000">
                                          <p:val>
                                            <p:strVal val="1+ppt_h/2"/>
                                          </p:val>
                                        </p:tav>
                                      </p:tavLst>
                                    </p:anim>
                                    <p:set>
                                      <p:cBhvr>
                                        <p:cTn id="19" dur="1" fill="hold">
                                          <p:stCondLst>
                                            <p:cond delay="4999"/>
                                          </p:stCondLst>
                                        </p:cTn>
                                        <p:tgtEl>
                                          <p:spTgt spid="9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00" y="480035"/>
            <a:ext cx="8205088" cy="1152550"/>
          </a:xfrm>
        </p:spPr>
        <p:txBody>
          <a:bodyPr>
            <a:normAutofit fontScale="90000"/>
          </a:bodyPr>
          <a:lstStyle/>
          <a:p>
            <a:r>
              <a:rPr dirty="0"/>
              <a:t>Поведение конструкции под воздействием влаги при установленной пароизоляции</a:t>
            </a:r>
            <a:endParaRPr lang="ru-RU" dirty="0"/>
          </a:p>
        </p:txBody>
      </p:sp>
      <p:sp>
        <p:nvSpPr>
          <p:cNvPr id="9" name="Date Placeholder 8">
            <a:extLst>
              <a:ext uri="{FF2B5EF4-FFF2-40B4-BE49-F238E27FC236}">
                <a16:creationId xmlns:a16="http://schemas.microsoft.com/office/drawing/2014/main" id="{165E2F5C-C9FE-4A7C-B8B4-8745B996029B}"/>
              </a:ext>
            </a:extLst>
          </p:cNvPr>
          <p:cNvSpPr>
            <a:spLocks noGrp="1"/>
          </p:cNvSpPr>
          <p:nvPr>
            <p:ph type="dt" sz="half" idx="2"/>
          </p:nvPr>
        </p:nvSpPr>
        <p:spPr/>
        <p:txBody>
          <a:bodyPr/>
          <a:lstStyle/>
          <a:p>
            <a:r>
              <a:rPr lang="fi-FI"/>
              <a:t>2019</a:t>
            </a:r>
            <a:endParaRPr lang="fi-FI" dirty="0"/>
          </a:p>
        </p:txBody>
      </p:sp>
      <p:sp>
        <p:nvSpPr>
          <p:cNvPr id="5" name="Slide Number Placeholder 4"/>
          <p:cNvSpPr>
            <a:spLocks noGrp="1"/>
          </p:cNvSpPr>
          <p:nvPr>
            <p:ph type="sldNum" sz="quarter" idx="4"/>
          </p:nvPr>
        </p:nvSpPr>
        <p:spPr>
          <a:xfrm>
            <a:off x="8077200" y="6400800"/>
            <a:ext cx="685800" cy="222250"/>
          </a:xfrm>
        </p:spPr>
        <p:txBody>
          <a:bodyPr/>
          <a:lstStyle/>
          <a:p>
            <a:pPr>
              <a:defRPr/>
            </a:pPr>
            <a:fld id="{D0B1668D-8FF8-43CC-892A-1C8F649AD919}" type="slidenum">
              <a:rPr lang="fi-FI" altLang="fi-FI" smtClean="0"/>
              <a:pPr>
                <a:defRPr/>
              </a:pPr>
              <a:t>18</a:t>
            </a:fld>
            <a:endParaRPr lang="ru-RU" altLang="fi-FI"/>
          </a:p>
        </p:txBody>
      </p:sp>
      <p:grpSp>
        <p:nvGrpSpPr>
          <p:cNvPr id="6" name="Group 5">
            <a:extLst>
              <a:ext uri="{FF2B5EF4-FFF2-40B4-BE49-F238E27FC236}">
                <a16:creationId xmlns:a16="http://schemas.microsoft.com/office/drawing/2014/main" id="{5E25C147-361E-46BD-B996-630E0A2C187E}"/>
              </a:ext>
            </a:extLst>
          </p:cNvPr>
          <p:cNvGrpSpPr/>
          <p:nvPr/>
        </p:nvGrpSpPr>
        <p:grpSpPr>
          <a:xfrm>
            <a:off x="2661912" y="1900653"/>
            <a:ext cx="4896719" cy="3904835"/>
            <a:chOff x="1665216" y="1782759"/>
            <a:chExt cx="4896719" cy="3904835"/>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9024"/>
            <a:stretch/>
          </p:blipFill>
          <p:spPr bwMode="auto">
            <a:xfrm flipH="1">
              <a:off x="2555776" y="1782759"/>
              <a:ext cx="1800200" cy="3888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a:extLst>
                <a:ext uri="{FF2B5EF4-FFF2-40B4-BE49-F238E27FC236}">
                  <a16:creationId xmlns:a16="http://schemas.microsoft.com/office/drawing/2014/main" id="{33B51949-41EF-45A3-BA35-BE5A9BA98966}"/>
                </a:ext>
              </a:extLst>
            </p:cNvPr>
            <p:cNvGrpSpPr/>
            <p:nvPr/>
          </p:nvGrpSpPr>
          <p:grpSpPr>
            <a:xfrm>
              <a:off x="1665216" y="1838219"/>
              <a:ext cx="4896719" cy="3849375"/>
              <a:chOff x="1665216" y="1838219"/>
              <a:chExt cx="4896719" cy="3849375"/>
            </a:xfrm>
          </p:grpSpPr>
          <p:grpSp>
            <p:nvGrpSpPr>
              <p:cNvPr id="12" name="Group 11"/>
              <p:cNvGrpSpPr/>
              <p:nvPr/>
            </p:nvGrpSpPr>
            <p:grpSpPr>
              <a:xfrm>
                <a:off x="1665216" y="1899358"/>
                <a:ext cx="1341863" cy="3719162"/>
                <a:chOff x="1043608" y="1844824"/>
                <a:chExt cx="1341863" cy="3719162"/>
              </a:xfrm>
            </p:grpSpPr>
            <p:sp>
              <p:nvSpPr>
                <p:cNvPr id="3" name="Oval 2"/>
                <p:cNvSpPr/>
                <p:nvPr/>
              </p:nvSpPr>
              <p:spPr>
                <a:xfrm>
                  <a:off x="2339752" y="184482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8" name="Oval 47"/>
                <p:cNvSpPr/>
                <p:nvPr/>
              </p:nvSpPr>
              <p:spPr>
                <a:xfrm>
                  <a:off x="2339752" y="199722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1" name="Oval 50"/>
                <p:cNvSpPr/>
                <p:nvPr/>
              </p:nvSpPr>
              <p:spPr>
                <a:xfrm>
                  <a:off x="2339752" y="214962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3" name="Oval 52"/>
                <p:cNvSpPr/>
                <p:nvPr/>
              </p:nvSpPr>
              <p:spPr>
                <a:xfrm>
                  <a:off x="2339752" y="230202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5" name="Oval 54"/>
                <p:cNvSpPr/>
                <p:nvPr/>
              </p:nvSpPr>
              <p:spPr>
                <a:xfrm>
                  <a:off x="2339752" y="245442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7" name="Oval 56"/>
                <p:cNvSpPr/>
                <p:nvPr/>
              </p:nvSpPr>
              <p:spPr>
                <a:xfrm>
                  <a:off x="2339752" y="260681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9" name="Oval 58"/>
                <p:cNvSpPr/>
                <p:nvPr/>
              </p:nvSpPr>
              <p:spPr>
                <a:xfrm>
                  <a:off x="2339752" y="275921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1" name="Oval 60"/>
                <p:cNvSpPr/>
                <p:nvPr/>
              </p:nvSpPr>
              <p:spPr>
                <a:xfrm>
                  <a:off x="2339752" y="291161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3" name="Oval 62"/>
                <p:cNvSpPr/>
                <p:nvPr/>
              </p:nvSpPr>
              <p:spPr>
                <a:xfrm>
                  <a:off x="2339752" y="306401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5" name="Oval 64"/>
                <p:cNvSpPr/>
                <p:nvPr/>
              </p:nvSpPr>
              <p:spPr>
                <a:xfrm>
                  <a:off x="2339752" y="321641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7" name="Oval 66"/>
                <p:cNvSpPr/>
                <p:nvPr/>
              </p:nvSpPr>
              <p:spPr>
                <a:xfrm>
                  <a:off x="2339752" y="336881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 name="Oval 72"/>
                <p:cNvSpPr/>
                <p:nvPr/>
              </p:nvSpPr>
              <p:spPr>
                <a:xfrm>
                  <a:off x="2339752" y="352121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 name="Oval 73"/>
                <p:cNvSpPr/>
                <p:nvPr/>
              </p:nvSpPr>
              <p:spPr>
                <a:xfrm>
                  <a:off x="2339752" y="367361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5" name="Oval 74"/>
                <p:cNvSpPr/>
                <p:nvPr/>
              </p:nvSpPr>
              <p:spPr>
                <a:xfrm>
                  <a:off x="2339752" y="382601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 name="Oval 75"/>
                <p:cNvSpPr/>
                <p:nvPr/>
              </p:nvSpPr>
              <p:spPr>
                <a:xfrm>
                  <a:off x="2339752" y="397841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 name="Oval 76"/>
                <p:cNvSpPr/>
                <p:nvPr/>
              </p:nvSpPr>
              <p:spPr>
                <a:xfrm>
                  <a:off x="2339752" y="413080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8" name="Oval 77"/>
                <p:cNvSpPr/>
                <p:nvPr/>
              </p:nvSpPr>
              <p:spPr>
                <a:xfrm>
                  <a:off x="2339752" y="428320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 name="Oval 78"/>
                <p:cNvSpPr/>
                <p:nvPr/>
              </p:nvSpPr>
              <p:spPr>
                <a:xfrm>
                  <a:off x="2339752" y="443560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 name="Oval 79"/>
                <p:cNvSpPr/>
                <p:nvPr/>
              </p:nvSpPr>
              <p:spPr>
                <a:xfrm>
                  <a:off x="2339752" y="458800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 name="Oval 80"/>
                <p:cNvSpPr/>
                <p:nvPr/>
              </p:nvSpPr>
              <p:spPr>
                <a:xfrm>
                  <a:off x="2339752" y="474040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2" name="Oval 81"/>
                <p:cNvSpPr/>
                <p:nvPr/>
              </p:nvSpPr>
              <p:spPr>
                <a:xfrm>
                  <a:off x="2339752" y="489280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 name="Oval 82"/>
                <p:cNvSpPr/>
                <p:nvPr/>
              </p:nvSpPr>
              <p:spPr>
                <a:xfrm>
                  <a:off x="2339752" y="504520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4" name="Oval 83"/>
                <p:cNvSpPr/>
                <p:nvPr/>
              </p:nvSpPr>
              <p:spPr>
                <a:xfrm>
                  <a:off x="2339752" y="519760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5" name="Oval 84"/>
                <p:cNvSpPr/>
                <p:nvPr/>
              </p:nvSpPr>
              <p:spPr>
                <a:xfrm>
                  <a:off x="2339752" y="535000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6" name="Oval 85"/>
                <p:cNvSpPr/>
                <p:nvPr/>
              </p:nvSpPr>
              <p:spPr>
                <a:xfrm>
                  <a:off x="2339752" y="550240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7" name="Oval 186"/>
                <p:cNvSpPr/>
                <p:nvPr/>
              </p:nvSpPr>
              <p:spPr>
                <a:xfrm>
                  <a:off x="2195736" y="184658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8" name="Oval 187"/>
                <p:cNvSpPr/>
                <p:nvPr/>
              </p:nvSpPr>
              <p:spPr>
                <a:xfrm>
                  <a:off x="2195736" y="199898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9" name="Oval 188"/>
                <p:cNvSpPr/>
                <p:nvPr/>
              </p:nvSpPr>
              <p:spPr>
                <a:xfrm>
                  <a:off x="2195736" y="215138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0" name="Oval 189"/>
                <p:cNvSpPr/>
                <p:nvPr/>
              </p:nvSpPr>
              <p:spPr>
                <a:xfrm>
                  <a:off x="2195736" y="230378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1" name="Oval 190"/>
                <p:cNvSpPr/>
                <p:nvPr/>
              </p:nvSpPr>
              <p:spPr>
                <a:xfrm>
                  <a:off x="2195736" y="245618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2" name="Oval 191"/>
                <p:cNvSpPr/>
                <p:nvPr/>
              </p:nvSpPr>
              <p:spPr>
                <a:xfrm>
                  <a:off x="2195736" y="260858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3" name="Oval 192"/>
                <p:cNvSpPr/>
                <p:nvPr/>
              </p:nvSpPr>
              <p:spPr>
                <a:xfrm>
                  <a:off x="2195736" y="276098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4" name="Oval 193"/>
                <p:cNvSpPr/>
                <p:nvPr/>
              </p:nvSpPr>
              <p:spPr>
                <a:xfrm>
                  <a:off x="2195736" y="291338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5" name="Oval 194"/>
                <p:cNvSpPr/>
                <p:nvPr/>
              </p:nvSpPr>
              <p:spPr>
                <a:xfrm>
                  <a:off x="2195736" y="306577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6" name="Oval 195"/>
                <p:cNvSpPr/>
                <p:nvPr/>
              </p:nvSpPr>
              <p:spPr>
                <a:xfrm>
                  <a:off x="2195736" y="321817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7" name="Oval 196"/>
                <p:cNvSpPr/>
                <p:nvPr/>
              </p:nvSpPr>
              <p:spPr>
                <a:xfrm>
                  <a:off x="2195736" y="337057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8" name="Oval 197"/>
                <p:cNvSpPr/>
                <p:nvPr/>
              </p:nvSpPr>
              <p:spPr>
                <a:xfrm>
                  <a:off x="2195736" y="352297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9" name="Oval 198"/>
                <p:cNvSpPr/>
                <p:nvPr/>
              </p:nvSpPr>
              <p:spPr>
                <a:xfrm>
                  <a:off x="2195736" y="367537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0" name="Oval 199"/>
                <p:cNvSpPr/>
                <p:nvPr/>
              </p:nvSpPr>
              <p:spPr>
                <a:xfrm>
                  <a:off x="2195736" y="382777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1" name="Oval 200"/>
                <p:cNvSpPr/>
                <p:nvPr/>
              </p:nvSpPr>
              <p:spPr>
                <a:xfrm>
                  <a:off x="2195736" y="398017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2" name="Oval 201"/>
                <p:cNvSpPr/>
                <p:nvPr/>
              </p:nvSpPr>
              <p:spPr>
                <a:xfrm>
                  <a:off x="2195736" y="413257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3" name="Oval 202"/>
                <p:cNvSpPr/>
                <p:nvPr/>
              </p:nvSpPr>
              <p:spPr>
                <a:xfrm>
                  <a:off x="2195736" y="428497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4" name="Oval 203"/>
                <p:cNvSpPr/>
                <p:nvPr/>
              </p:nvSpPr>
              <p:spPr>
                <a:xfrm>
                  <a:off x="2195736" y="443737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5" name="Oval 204"/>
                <p:cNvSpPr/>
                <p:nvPr/>
              </p:nvSpPr>
              <p:spPr>
                <a:xfrm>
                  <a:off x="2195736" y="458976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6" name="Oval 205"/>
                <p:cNvSpPr/>
                <p:nvPr/>
              </p:nvSpPr>
              <p:spPr>
                <a:xfrm>
                  <a:off x="2195736" y="474216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7" name="Oval 206"/>
                <p:cNvSpPr/>
                <p:nvPr/>
              </p:nvSpPr>
              <p:spPr>
                <a:xfrm>
                  <a:off x="2195736" y="489456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8" name="Oval 207"/>
                <p:cNvSpPr/>
                <p:nvPr/>
              </p:nvSpPr>
              <p:spPr>
                <a:xfrm>
                  <a:off x="2195736" y="504696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9" name="Oval 208"/>
                <p:cNvSpPr/>
                <p:nvPr/>
              </p:nvSpPr>
              <p:spPr>
                <a:xfrm>
                  <a:off x="2195736" y="519936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0" name="Oval 209"/>
                <p:cNvSpPr/>
                <p:nvPr/>
              </p:nvSpPr>
              <p:spPr>
                <a:xfrm>
                  <a:off x="2195736" y="535176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1" name="Oval 210"/>
                <p:cNvSpPr/>
                <p:nvPr/>
              </p:nvSpPr>
              <p:spPr>
                <a:xfrm>
                  <a:off x="2195736" y="550416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2" name="Oval 211"/>
                <p:cNvSpPr/>
                <p:nvPr/>
              </p:nvSpPr>
              <p:spPr>
                <a:xfrm>
                  <a:off x="2051720" y="184835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3" name="Oval 212"/>
                <p:cNvSpPr/>
                <p:nvPr/>
              </p:nvSpPr>
              <p:spPr>
                <a:xfrm>
                  <a:off x="2051720" y="200074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4" name="Oval 213"/>
                <p:cNvSpPr/>
                <p:nvPr/>
              </p:nvSpPr>
              <p:spPr>
                <a:xfrm>
                  <a:off x="2051720" y="215314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5" name="Oval 214"/>
                <p:cNvSpPr/>
                <p:nvPr/>
              </p:nvSpPr>
              <p:spPr>
                <a:xfrm>
                  <a:off x="2051720" y="230554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6" name="Oval 215"/>
                <p:cNvSpPr/>
                <p:nvPr/>
              </p:nvSpPr>
              <p:spPr>
                <a:xfrm>
                  <a:off x="2051720" y="245794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7" name="Oval 216"/>
                <p:cNvSpPr/>
                <p:nvPr/>
              </p:nvSpPr>
              <p:spPr>
                <a:xfrm>
                  <a:off x="2051720" y="261034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8" name="Oval 217"/>
                <p:cNvSpPr/>
                <p:nvPr/>
              </p:nvSpPr>
              <p:spPr>
                <a:xfrm>
                  <a:off x="2051720" y="276274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9" name="Oval 218"/>
                <p:cNvSpPr/>
                <p:nvPr/>
              </p:nvSpPr>
              <p:spPr>
                <a:xfrm>
                  <a:off x="2051720" y="291514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0" name="Oval 219"/>
                <p:cNvSpPr/>
                <p:nvPr/>
              </p:nvSpPr>
              <p:spPr>
                <a:xfrm>
                  <a:off x="2051720" y="306754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1" name="Oval 220"/>
                <p:cNvSpPr/>
                <p:nvPr/>
              </p:nvSpPr>
              <p:spPr>
                <a:xfrm>
                  <a:off x="2051720" y="321994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2" name="Oval 221"/>
                <p:cNvSpPr/>
                <p:nvPr/>
              </p:nvSpPr>
              <p:spPr>
                <a:xfrm>
                  <a:off x="2051720" y="337234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3" name="Oval 222"/>
                <p:cNvSpPr/>
                <p:nvPr/>
              </p:nvSpPr>
              <p:spPr>
                <a:xfrm>
                  <a:off x="2051720" y="352473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4" name="Oval 223"/>
                <p:cNvSpPr/>
                <p:nvPr/>
              </p:nvSpPr>
              <p:spPr>
                <a:xfrm>
                  <a:off x="2051720" y="367713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5" name="Oval 224"/>
                <p:cNvSpPr/>
                <p:nvPr/>
              </p:nvSpPr>
              <p:spPr>
                <a:xfrm>
                  <a:off x="2051720" y="382953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6" name="Oval 225"/>
                <p:cNvSpPr/>
                <p:nvPr/>
              </p:nvSpPr>
              <p:spPr>
                <a:xfrm>
                  <a:off x="2051720" y="398193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7" name="Oval 226"/>
                <p:cNvSpPr/>
                <p:nvPr/>
              </p:nvSpPr>
              <p:spPr>
                <a:xfrm>
                  <a:off x="2051720" y="413433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8" name="Oval 227"/>
                <p:cNvSpPr/>
                <p:nvPr/>
              </p:nvSpPr>
              <p:spPr>
                <a:xfrm>
                  <a:off x="2051720" y="428673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9" name="Oval 228"/>
                <p:cNvSpPr/>
                <p:nvPr/>
              </p:nvSpPr>
              <p:spPr>
                <a:xfrm>
                  <a:off x="2051720" y="443913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0" name="Oval 229"/>
                <p:cNvSpPr/>
                <p:nvPr/>
              </p:nvSpPr>
              <p:spPr>
                <a:xfrm>
                  <a:off x="2051720" y="459153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1" name="Oval 230"/>
                <p:cNvSpPr/>
                <p:nvPr/>
              </p:nvSpPr>
              <p:spPr>
                <a:xfrm>
                  <a:off x="2051720" y="474393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2" name="Oval 231"/>
                <p:cNvSpPr/>
                <p:nvPr/>
              </p:nvSpPr>
              <p:spPr>
                <a:xfrm>
                  <a:off x="2051720" y="489633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3" name="Oval 232"/>
                <p:cNvSpPr/>
                <p:nvPr/>
              </p:nvSpPr>
              <p:spPr>
                <a:xfrm>
                  <a:off x="2051720" y="504872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4" name="Oval 233"/>
                <p:cNvSpPr/>
                <p:nvPr/>
              </p:nvSpPr>
              <p:spPr>
                <a:xfrm>
                  <a:off x="2051720" y="520112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5" name="Oval 234"/>
                <p:cNvSpPr/>
                <p:nvPr/>
              </p:nvSpPr>
              <p:spPr>
                <a:xfrm>
                  <a:off x="2051720" y="535352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6" name="Oval 235"/>
                <p:cNvSpPr/>
                <p:nvPr/>
              </p:nvSpPr>
              <p:spPr>
                <a:xfrm>
                  <a:off x="2051720" y="550592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7" name="Oval 236"/>
                <p:cNvSpPr/>
                <p:nvPr/>
              </p:nvSpPr>
              <p:spPr>
                <a:xfrm>
                  <a:off x="1907704" y="185011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8" name="Oval 237"/>
                <p:cNvSpPr/>
                <p:nvPr/>
              </p:nvSpPr>
              <p:spPr>
                <a:xfrm>
                  <a:off x="1907704" y="200251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9" name="Oval 238"/>
                <p:cNvSpPr/>
                <p:nvPr/>
              </p:nvSpPr>
              <p:spPr>
                <a:xfrm>
                  <a:off x="1907704" y="215491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0" name="Oval 239"/>
                <p:cNvSpPr/>
                <p:nvPr/>
              </p:nvSpPr>
              <p:spPr>
                <a:xfrm>
                  <a:off x="1907704" y="230731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1" name="Oval 240"/>
                <p:cNvSpPr/>
                <p:nvPr/>
              </p:nvSpPr>
              <p:spPr>
                <a:xfrm>
                  <a:off x="1907704" y="245970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2" name="Oval 241"/>
                <p:cNvSpPr/>
                <p:nvPr/>
              </p:nvSpPr>
              <p:spPr>
                <a:xfrm>
                  <a:off x="1907704" y="261210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3" name="Oval 242"/>
                <p:cNvSpPr/>
                <p:nvPr/>
              </p:nvSpPr>
              <p:spPr>
                <a:xfrm>
                  <a:off x="1907704" y="276450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4" name="Oval 243"/>
                <p:cNvSpPr/>
                <p:nvPr/>
              </p:nvSpPr>
              <p:spPr>
                <a:xfrm>
                  <a:off x="1907704" y="291690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5" name="Oval 244"/>
                <p:cNvSpPr/>
                <p:nvPr/>
              </p:nvSpPr>
              <p:spPr>
                <a:xfrm>
                  <a:off x="1907704" y="306930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6" name="Oval 245"/>
                <p:cNvSpPr/>
                <p:nvPr/>
              </p:nvSpPr>
              <p:spPr>
                <a:xfrm>
                  <a:off x="1907704" y="322170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7" name="Oval 246"/>
                <p:cNvSpPr/>
                <p:nvPr/>
              </p:nvSpPr>
              <p:spPr>
                <a:xfrm>
                  <a:off x="1907704" y="337410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8" name="Oval 247"/>
                <p:cNvSpPr/>
                <p:nvPr/>
              </p:nvSpPr>
              <p:spPr>
                <a:xfrm>
                  <a:off x="1907704" y="352650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9" name="Oval 248"/>
                <p:cNvSpPr/>
                <p:nvPr/>
              </p:nvSpPr>
              <p:spPr>
                <a:xfrm>
                  <a:off x="1907704" y="367890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0" name="Oval 249"/>
                <p:cNvSpPr/>
                <p:nvPr/>
              </p:nvSpPr>
              <p:spPr>
                <a:xfrm>
                  <a:off x="1907704" y="383130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1" name="Oval 250"/>
                <p:cNvSpPr/>
                <p:nvPr/>
              </p:nvSpPr>
              <p:spPr>
                <a:xfrm>
                  <a:off x="1907704" y="398369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2" name="Oval 251"/>
                <p:cNvSpPr/>
                <p:nvPr/>
              </p:nvSpPr>
              <p:spPr>
                <a:xfrm>
                  <a:off x="1907704" y="413609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3" name="Oval 252"/>
                <p:cNvSpPr/>
                <p:nvPr/>
              </p:nvSpPr>
              <p:spPr>
                <a:xfrm>
                  <a:off x="1907704" y="428849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4" name="Oval 253"/>
                <p:cNvSpPr/>
                <p:nvPr/>
              </p:nvSpPr>
              <p:spPr>
                <a:xfrm>
                  <a:off x="1907704" y="444089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5" name="Oval 254"/>
                <p:cNvSpPr/>
                <p:nvPr/>
              </p:nvSpPr>
              <p:spPr>
                <a:xfrm>
                  <a:off x="1907704" y="459329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6" name="Oval 255"/>
                <p:cNvSpPr/>
                <p:nvPr/>
              </p:nvSpPr>
              <p:spPr>
                <a:xfrm>
                  <a:off x="1907704" y="474569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7" name="Oval 256"/>
                <p:cNvSpPr/>
                <p:nvPr/>
              </p:nvSpPr>
              <p:spPr>
                <a:xfrm>
                  <a:off x="1907704" y="489809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8" name="Oval 257"/>
                <p:cNvSpPr/>
                <p:nvPr/>
              </p:nvSpPr>
              <p:spPr>
                <a:xfrm>
                  <a:off x="1907704" y="505049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9" name="Oval 258"/>
                <p:cNvSpPr/>
                <p:nvPr/>
              </p:nvSpPr>
              <p:spPr>
                <a:xfrm>
                  <a:off x="1907704" y="520289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0" name="Oval 259"/>
                <p:cNvSpPr/>
                <p:nvPr/>
              </p:nvSpPr>
              <p:spPr>
                <a:xfrm>
                  <a:off x="1907704" y="535529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1" name="Oval 260"/>
                <p:cNvSpPr/>
                <p:nvPr/>
              </p:nvSpPr>
              <p:spPr>
                <a:xfrm>
                  <a:off x="1907704" y="550768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2" name="Oval 261"/>
                <p:cNvSpPr/>
                <p:nvPr/>
              </p:nvSpPr>
              <p:spPr>
                <a:xfrm>
                  <a:off x="1763688" y="185187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3" name="Oval 262"/>
                <p:cNvSpPr/>
                <p:nvPr/>
              </p:nvSpPr>
              <p:spPr>
                <a:xfrm>
                  <a:off x="1763688" y="200427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4" name="Oval 263"/>
                <p:cNvSpPr/>
                <p:nvPr/>
              </p:nvSpPr>
              <p:spPr>
                <a:xfrm>
                  <a:off x="1763688" y="215667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5" name="Oval 264"/>
                <p:cNvSpPr/>
                <p:nvPr/>
              </p:nvSpPr>
              <p:spPr>
                <a:xfrm>
                  <a:off x="1763688" y="230907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6" name="Oval 265"/>
                <p:cNvSpPr/>
                <p:nvPr/>
              </p:nvSpPr>
              <p:spPr>
                <a:xfrm>
                  <a:off x="1763688" y="246147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7" name="Oval 266"/>
                <p:cNvSpPr/>
                <p:nvPr/>
              </p:nvSpPr>
              <p:spPr>
                <a:xfrm>
                  <a:off x="1763688" y="261387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8" name="Oval 267"/>
                <p:cNvSpPr/>
                <p:nvPr/>
              </p:nvSpPr>
              <p:spPr>
                <a:xfrm>
                  <a:off x="1763688" y="276627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9" name="Oval 268"/>
                <p:cNvSpPr/>
                <p:nvPr/>
              </p:nvSpPr>
              <p:spPr>
                <a:xfrm>
                  <a:off x="1763688" y="291866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0" name="Oval 269"/>
                <p:cNvSpPr/>
                <p:nvPr/>
              </p:nvSpPr>
              <p:spPr>
                <a:xfrm>
                  <a:off x="1763688" y="307106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1" name="Oval 270"/>
                <p:cNvSpPr/>
                <p:nvPr/>
              </p:nvSpPr>
              <p:spPr>
                <a:xfrm>
                  <a:off x="1763688" y="322346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2" name="Oval 271"/>
                <p:cNvSpPr/>
                <p:nvPr/>
              </p:nvSpPr>
              <p:spPr>
                <a:xfrm>
                  <a:off x="1763688" y="337586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3" name="Oval 272"/>
                <p:cNvSpPr/>
                <p:nvPr/>
              </p:nvSpPr>
              <p:spPr>
                <a:xfrm>
                  <a:off x="1763688" y="352826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4" name="Oval 273"/>
                <p:cNvSpPr/>
                <p:nvPr/>
              </p:nvSpPr>
              <p:spPr>
                <a:xfrm>
                  <a:off x="1763688" y="368066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5" name="Oval 274"/>
                <p:cNvSpPr/>
                <p:nvPr/>
              </p:nvSpPr>
              <p:spPr>
                <a:xfrm>
                  <a:off x="1763688" y="383306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6" name="Oval 275"/>
                <p:cNvSpPr/>
                <p:nvPr/>
              </p:nvSpPr>
              <p:spPr>
                <a:xfrm>
                  <a:off x="1763688" y="398546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7" name="Oval 276"/>
                <p:cNvSpPr/>
                <p:nvPr/>
              </p:nvSpPr>
              <p:spPr>
                <a:xfrm>
                  <a:off x="1763688" y="413786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8" name="Oval 277"/>
                <p:cNvSpPr/>
                <p:nvPr/>
              </p:nvSpPr>
              <p:spPr>
                <a:xfrm>
                  <a:off x="1763688" y="429026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9" name="Oval 278"/>
                <p:cNvSpPr/>
                <p:nvPr/>
              </p:nvSpPr>
              <p:spPr>
                <a:xfrm>
                  <a:off x="1763688" y="444265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0" name="Oval 279"/>
                <p:cNvSpPr/>
                <p:nvPr/>
              </p:nvSpPr>
              <p:spPr>
                <a:xfrm>
                  <a:off x="1763688" y="459505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1" name="Oval 280"/>
                <p:cNvSpPr/>
                <p:nvPr/>
              </p:nvSpPr>
              <p:spPr>
                <a:xfrm>
                  <a:off x="1763688" y="474745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2" name="Oval 281"/>
                <p:cNvSpPr/>
                <p:nvPr/>
              </p:nvSpPr>
              <p:spPr>
                <a:xfrm>
                  <a:off x="1763688" y="489985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3" name="Oval 282"/>
                <p:cNvSpPr/>
                <p:nvPr/>
              </p:nvSpPr>
              <p:spPr>
                <a:xfrm>
                  <a:off x="1763688" y="505225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4" name="Oval 283"/>
                <p:cNvSpPr/>
                <p:nvPr/>
              </p:nvSpPr>
              <p:spPr>
                <a:xfrm>
                  <a:off x="1763688" y="520465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5" name="Oval 284"/>
                <p:cNvSpPr/>
                <p:nvPr/>
              </p:nvSpPr>
              <p:spPr>
                <a:xfrm>
                  <a:off x="1763688" y="535705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6" name="Oval 285"/>
                <p:cNvSpPr/>
                <p:nvPr/>
              </p:nvSpPr>
              <p:spPr>
                <a:xfrm>
                  <a:off x="1763688" y="550945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7" name="Oval 286"/>
                <p:cNvSpPr/>
                <p:nvPr/>
              </p:nvSpPr>
              <p:spPr>
                <a:xfrm>
                  <a:off x="1619672" y="185363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8" name="Oval 287"/>
                <p:cNvSpPr/>
                <p:nvPr/>
              </p:nvSpPr>
              <p:spPr>
                <a:xfrm>
                  <a:off x="1619672" y="200603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9" name="Oval 288"/>
                <p:cNvSpPr/>
                <p:nvPr/>
              </p:nvSpPr>
              <p:spPr>
                <a:xfrm>
                  <a:off x="1619672" y="215843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0" name="Oval 289"/>
                <p:cNvSpPr/>
                <p:nvPr/>
              </p:nvSpPr>
              <p:spPr>
                <a:xfrm>
                  <a:off x="1619672" y="231083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1" name="Oval 290"/>
                <p:cNvSpPr/>
                <p:nvPr/>
              </p:nvSpPr>
              <p:spPr>
                <a:xfrm>
                  <a:off x="1619672" y="246323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2" name="Oval 291"/>
                <p:cNvSpPr/>
                <p:nvPr/>
              </p:nvSpPr>
              <p:spPr>
                <a:xfrm>
                  <a:off x="1619672" y="261563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3" name="Oval 292"/>
                <p:cNvSpPr/>
                <p:nvPr/>
              </p:nvSpPr>
              <p:spPr>
                <a:xfrm>
                  <a:off x="1619672" y="276803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4" name="Oval 293"/>
                <p:cNvSpPr/>
                <p:nvPr/>
              </p:nvSpPr>
              <p:spPr>
                <a:xfrm>
                  <a:off x="1619672" y="292043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5" name="Oval 294"/>
                <p:cNvSpPr/>
                <p:nvPr/>
              </p:nvSpPr>
              <p:spPr>
                <a:xfrm>
                  <a:off x="1619672" y="307283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6" name="Oval 295"/>
                <p:cNvSpPr/>
                <p:nvPr/>
              </p:nvSpPr>
              <p:spPr>
                <a:xfrm>
                  <a:off x="1619672" y="322523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7" name="Oval 296"/>
                <p:cNvSpPr/>
                <p:nvPr/>
              </p:nvSpPr>
              <p:spPr>
                <a:xfrm>
                  <a:off x="1619672" y="337762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8" name="Oval 297"/>
                <p:cNvSpPr/>
                <p:nvPr/>
              </p:nvSpPr>
              <p:spPr>
                <a:xfrm>
                  <a:off x="1619672" y="353002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9" name="Oval 298"/>
                <p:cNvSpPr/>
                <p:nvPr/>
              </p:nvSpPr>
              <p:spPr>
                <a:xfrm>
                  <a:off x="1619672" y="368242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0" name="Oval 299"/>
                <p:cNvSpPr/>
                <p:nvPr/>
              </p:nvSpPr>
              <p:spPr>
                <a:xfrm>
                  <a:off x="1619672" y="383482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1" name="Oval 300"/>
                <p:cNvSpPr/>
                <p:nvPr/>
              </p:nvSpPr>
              <p:spPr>
                <a:xfrm>
                  <a:off x="1619672" y="398722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2" name="Oval 301"/>
                <p:cNvSpPr/>
                <p:nvPr/>
              </p:nvSpPr>
              <p:spPr>
                <a:xfrm>
                  <a:off x="1619672" y="413962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3" name="Oval 302"/>
                <p:cNvSpPr/>
                <p:nvPr/>
              </p:nvSpPr>
              <p:spPr>
                <a:xfrm>
                  <a:off x="1619672" y="429202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4" name="Oval 303"/>
                <p:cNvSpPr/>
                <p:nvPr/>
              </p:nvSpPr>
              <p:spPr>
                <a:xfrm>
                  <a:off x="1619672" y="444442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5" name="Oval 304"/>
                <p:cNvSpPr/>
                <p:nvPr/>
              </p:nvSpPr>
              <p:spPr>
                <a:xfrm>
                  <a:off x="1619672" y="459682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6" name="Oval 305"/>
                <p:cNvSpPr/>
                <p:nvPr/>
              </p:nvSpPr>
              <p:spPr>
                <a:xfrm>
                  <a:off x="1619672" y="474922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7" name="Oval 306"/>
                <p:cNvSpPr/>
                <p:nvPr/>
              </p:nvSpPr>
              <p:spPr>
                <a:xfrm>
                  <a:off x="1619672" y="490161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8" name="Oval 307"/>
                <p:cNvSpPr/>
                <p:nvPr/>
              </p:nvSpPr>
              <p:spPr>
                <a:xfrm>
                  <a:off x="1619672" y="505401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9" name="Oval 308"/>
                <p:cNvSpPr/>
                <p:nvPr/>
              </p:nvSpPr>
              <p:spPr>
                <a:xfrm>
                  <a:off x="1619672" y="520641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0" name="Oval 309"/>
                <p:cNvSpPr/>
                <p:nvPr/>
              </p:nvSpPr>
              <p:spPr>
                <a:xfrm>
                  <a:off x="1619672" y="535881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1" name="Oval 310"/>
                <p:cNvSpPr/>
                <p:nvPr/>
              </p:nvSpPr>
              <p:spPr>
                <a:xfrm>
                  <a:off x="1619672" y="551121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2" name="Oval 311"/>
                <p:cNvSpPr/>
                <p:nvPr/>
              </p:nvSpPr>
              <p:spPr>
                <a:xfrm>
                  <a:off x="1475656" y="185540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3" name="Oval 312"/>
                <p:cNvSpPr/>
                <p:nvPr/>
              </p:nvSpPr>
              <p:spPr>
                <a:xfrm>
                  <a:off x="1475656" y="200780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4" name="Oval 313"/>
                <p:cNvSpPr/>
                <p:nvPr/>
              </p:nvSpPr>
              <p:spPr>
                <a:xfrm>
                  <a:off x="1475656" y="216020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5" name="Oval 314"/>
                <p:cNvSpPr/>
                <p:nvPr/>
              </p:nvSpPr>
              <p:spPr>
                <a:xfrm>
                  <a:off x="1475656" y="231259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6" name="Oval 315"/>
                <p:cNvSpPr/>
                <p:nvPr/>
              </p:nvSpPr>
              <p:spPr>
                <a:xfrm>
                  <a:off x="1475656" y="246499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7" name="Oval 316"/>
                <p:cNvSpPr/>
                <p:nvPr/>
              </p:nvSpPr>
              <p:spPr>
                <a:xfrm>
                  <a:off x="1475656" y="261739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8" name="Oval 317"/>
                <p:cNvSpPr/>
                <p:nvPr/>
              </p:nvSpPr>
              <p:spPr>
                <a:xfrm>
                  <a:off x="1475656" y="276979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9" name="Oval 318"/>
                <p:cNvSpPr/>
                <p:nvPr/>
              </p:nvSpPr>
              <p:spPr>
                <a:xfrm>
                  <a:off x="1475656" y="292219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0" name="Oval 319"/>
                <p:cNvSpPr/>
                <p:nvPr/>
              </p:nvSpPr>
              <p:spPr>
                <a:xfrm>
                  <a:off x="1475656" y="307459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1" name="Oval 320"/>
                <p:cNvSpPr/>
                <p:nvPr/>
              </p:nvSpPr>
              <p:spPr>
                <a:xfrm>
                  <a:off x="1475656" y="322699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2" name="Oval 321"/>
                <p:cNvSpPr/>
                <p:nvPr/>
              </p:nvSpPr>
              <p:spPr>
                <a:xfrm>
                  <a:off x="1475656" y="337939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3" name="Oval 322"/>
                <p:cNvSpPr/>
                <p:nvPr/>
              </p:nvSpPr>
              <p:spPr>
                <a:xfrm>
                  <a:off x="1475656" y="353179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4" name="Oval 323"/>
                <p:cNvSpPr/>
                <p:nvPr/>
              </p:nvSpPr>
              <p:spPr>
                <a:xfrm>
                  <a:off x="1475656" y="368419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5" name="Oval 324"/>
                <p:cNvSpPr/>
                <p:nvPr/>
              </p:nvSpPr>
              <p:spPr>
                <a:xfrm>
                  <a:off x="1475656" y="383658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6" name="Oval 325"/>
                <p:cNvSpPr/>
                <p:nvPr/>
              </p:nvSpPr>
              <p:spPr>
                <a:xfrm>
                  <a:off x="1475656" y="398898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7" name="Oval 326"/>
                <p:cNvSpPr/>
                <p:nvPr/>
              </p:nvSpPr>
              <p:spPr>
                <a:xfrm>
                  <a:off x="1475656" y="414138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8" name="Oval 327"/>
                <p:cNvSpPr/>
                <p:nvPr/>
              </p:nvSpPr>
              <p:spPr>
                <a:xfrm>
                  <a:off x="1475656" y="429378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9" name="Oval 328"/>
                <p:cNvSpPr/>
                <p:nvPr/>
              </p:nvSpPr>
              <p:spPr>
                <a:xfrm>
                  <a:off x="1475656" y="444618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0" name="Oval 329"/>
                <p:cNvSpPr/>
                <p:nvPr/>
              </p:nvSpPr>
              <p:spPr>
                <a:xfrm>
                  <a:off x="1475656" y="459858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1" name="Oval 330"/>
                <p:cNvSpPr/>
                <p:nvPr/>
              </p:nvSpPr>
              <p:spPr>
                <a:xfrm>
                  <a:off x="1475656" y="475098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2" name="Oval 331"/>
                <p:cNvSpPr/>
                <p:nvPr/>
              </p:nvSpPr>
              <p:spPr>
                <a:xfrm>
                  <a:off x="1475656" y="490338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3" name="Oval 332"/>
                <p:cNvSpPr/>
                <p:nvPr/>
              </p:nvSpPr>
              <p:spPr>
                <a:xfrm>
                  <a:off x="1475656" y="505578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4" name="Oval 333"/>
                <p:cNvSpPr/>
                <p:nvPr/>
              </p:nvSpPr>
              <p:spPr>
                <a:xfrm>
                  <a:off x="1475656" y="520818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5" name="Oval 334"/>
                <p:cNvSpPr/>
                <p:nvPr/>
              </p:nvSpPr>
              <p:spPr>
                <a:xfrm>
                  <a:off x="1475656" y="536057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6" name="Oval 335"/>
                <p:cNvSpPr/>
                <p:nvPr/>
              </p:nvSpPr>
              <p:spPr>
                <a:xfrm>
                  <a:off x="1475656" y="551297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7" name="Oval 336"/>
                <p:cNvSpPr/>
                <p:nvPr/>
              </p:nvSpPr>
              <p:spPr>
                <a:xfrm>
                  <a:off x="1331640" y="185716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8" name="Oval 337"/>
                <p:cNvSpPr/>
                <p:nvPr/>
              </p:nvSpPr>
              <p:spPr>
                <a:xfrm>
                  <a:off x="1331640" y="200956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9" name="Oval 338"/>
                <p:cNvSpPr/>
                <p:nvPr/>
              </p:nvSpPr>
              <p:spPr>
                <a:xfrm>
                  <a:off x="1331640" y="216196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0" name="Oval 339"/>
                <p:cNvSpPr/>
                <p:nvPr/>
              </p:nvSpPr>
              <p:spPr>
                <a:xfrm>
                  <a:off x="1331640" y="231436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1" name="Oval 340"/>
                <p:cNvSpPr/>
                <p:nvPr/>
              </p:nvSpPr>
              <p:spPr>
                <a:xfrm>
                  <a:off x="1331640" y="246676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2" name="Oval 341"/>
                <p:cNvSpPr/>
                <p:nvPr/>
              </p:nvSpPr>
              <p:spPr>
                <a:xfrm>
                  <a:off x="1331640" y="261916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3" name="Oval 342"/>
                <p:cNvSpPr/>
                <p:nvPr/>
              </p:nvSpPr>
              <p:spPr>
                <a:xfrm>
                  <a:off x="1331640" y="277155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4" name="Oval 343"/>
                <p:cNvSpPr/>
                <p:nvPr/>
              </p:nvSpPr>
              <p:spPr>
                <a:xfrm>
                  <a:off x="1331640" y="292395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5" name="Oval 344"/>
                <p:cNvSpPr/>
                <p:nvPr/>
              </p:nvSpPr>
              <p:spPr>
                <a:xfrm>
                  <a:off x="1331640" y="307635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6" name="Oval 345"/>
                <p:cNvSpPr/>
                <p:nvPr/>
              </p:nvSpPr>
              <p:spPr>
                <a:xfrm>
                  <a:off x="1331640" y="322875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7" name="Oval 346"/>
                <p:cNvSpPr/>
                <p:nvPr/>
              </p:nvSpPr>
              <p:spPr>
                <a:xfrm>
                  <a:off x="1331640" y="338115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8" name="Oval 347"/>
                <p:cNvSpPr/>
                <p:nvPr/>
              </p:nvSpPr>
              <p:spPr>
                <a:xfrm>
                  <a:off x="1331640" y="353355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9" name="Oval 348"/>
                <p:cNvSpPr/>
                <p:nvPr/>
              </p:nvSpPr>
              <p:spPr>
                <a:xfrm>
                  <a:off x="1331640" y="368595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0" name="Oval 349"/>
                <p:cNvSpPr/>
                <p:nvPr/>
              </p:nvSpPr>
              <p:spPr>
                <a:xfrm>
                  <a:off x="1331640" y="383835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1" name="Oval 350"/>
                <p:cNvSpPr/>
                <p:nvPr/>
              </p:nvSpPr>
              <p:spPr>
                <a:xfrm>
                  <a:off x="1331640" y="399075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2" name="Oval 351"/>
                <p:cNvSpPr/>
                <p:nvPr/>
              </p:nvSpPr>
              <p:spPr>
                <a:xfrm>
                  <a:off x="1331640" y="414315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3" name="Oval 352"/>
                <p:cNvSpPr/>
                <p:nvPr/>
              </p:nvSpPr>
              <p:spPr>
                <a:xfrm>
                  <a:off x="1331640" y="429554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4" name="Oval 353"/>
                <p:cNvSpPr/>
                <p:nvPr/>
              </p:nvSpPr>
              <p:spPr>
                <a:xfrm>
                  <a:off x="1331640" y="444794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5" name="Oval 354"/>
                <p:cNvSpPr/>
                <p:nvPr/>
              </p:nvSpPr>
              <p:spPr>
                <a:xfrm>
                  <a:off x="1331640" y="460034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6" name="Oval 355"/>
                <p:cNvSpPr/>
                <p:nvPr/>
              </p:nvSpPr>
              <p:spPr>
                <a:xfrm>
                  <a:off x="1331640" y="475274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7" name="Oval 356"/>
                <p:cNvSpPr/>
                <p:nvPr/>
              </p:nvSpPr>
              <p:spPr>
                <a:xfrm>
                  <a:off x="1331640" y="490514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8" name="Oval 357"/>
                <p:cNvSpPr/>
                <p:nvPr/>
              </p:nvSpPr>
              <p:spPr>
                <a:xfrm>
                  <a:off x="1331640" y="505754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9" name="Oval 358"/>
                <p:cNvSpPr/>
                <p:nvPr/>
              </p:nvSpPr>
              <p:spPr>
                <a:xfrm>
                  <a:off x="1331640" y="520994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0" name="Oval 359"/>
                <p:cNvSpPr/>
                <p:nvPr/>
              </p:nvSpPr>
              <p:spPr>
                <a:xfrm>
                  <a:off x="1331640" y="536234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1" name="Oval 360"/>
                <p:cNvSpPr/>
                <p:nvPr/>
              </p:nvSpPr>
              <p:spPr>
                <a:xfrm>
                  <a:off x="1331640" y="551474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2" name="Oval 361"/>
                <p:cNvSpPr/>
                <p:nvPr/>
              </p:nvSpPr>
              <p:spPr>
                <a:xfrm>
                  <a:off x="1187624" y="185892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3" name="Oval 362"/>
                <p:cNvSpPr/>
                <p:nvPr/>
              </p:nvSpPr>
              <p:spPr>
                <a:xfrm>
                  <a:off x="1187624" y="201132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4" name="Oval 363"/>
                <p:cNvSpPr/>
                <p:nvPr/>
              </p:nvSpPr>
              <p:spPr>
                <a:xfrm>
                  <a:off x="1187624" y="216372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5" name="Oval 364"/>
                <p:cNvSpPr/>
                <p:nvPr/>
              </p:nvSpPr>
              <p:spPr>
                <a:xfrm>
                  <a:off x="1187624" y="231612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6" name="Oval 365"/>
                <p:cNvSpPr/>
                <p:nvPr/>
              </p:nvSpPr>
              <p:spPr>
                <a:xfrm>
                  <a:off x="1187624" y="246852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7" name="Oval 366"/>
                <p:cNvSpPr/>
                <p:nvPr/>
              </p:nvSpPr>
              <p:spPr>
                <a:xfrm>
                  <a:off x="1187624" y="262092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8" name="Oval 367"/>
                <p:cNvSpPr/>
                <p:nvPr/>
              </p:nvSpPr>
              <p:spPr>
                <a:xfrm>
                  <a:off x="1187624" y="277332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9" name="Oval 368"/>
                <p:cNvSpPr/>
                <p:nvPr/>
              </p:nvSpPr>
              <p:spPr>
                <a:xfrm>
                  <a:off x="1187624" y="292572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0" name="Oval 369"/>
                <p:cNvSpPr/>
                <p:nvPr/>
              </p:nvSpPr>
              <p:spPr>
                <a:xfrm>
                  <a:off x="1187624" y="307812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1" name="Oval 370"/>
                <p:cNvSpPr/>
                <p:nvPr/>
              </p:nvSpPr>
              <p:spPr>
                <a:xfrm>
                  <a:off x="1187624" y="323051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2" name="Oval 371"/>
                <p:cNvSpPr/>
                <p:nvPr/>
              </p:nvSpPr>
              <p:spPr>
                <a:xfrm>
                  <a:off x="1187624" y="338291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3" name="Oval 372"/>
                <p:cNvSpPr/>
                <p:nvPr/>
              </p:nvSpPr>
              <p:spPr>
                <a:xfrm>
                  <a:off x="1187624" y="353531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4" name="Oval 373"/>
                <p:cNvSpPr/>
                <p:nvPr/>
              </p:nvSpPr>
              <p:spPr>
                <a:xfrm>
                  <a:off x="1187624" y="368771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5" name="Oval 374"/>
                <p:cNvSpPr/>
                <p:nvPr/>
              </p:nvSpPr>
              <p:spPr>
                <a:xfrm>
                  <a:off x="1187624" y="384011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6" name="Oval 375"/>
                <p:cNvSpPr/>
                <p:nvPr/>
              </p:nvSpPr>
              <p:spPr>
                <a:xfrm>
                  <a:off x="1187624" y="399251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7" name="Oval 376"/>
                <p:cNvSpPr/>
                <p:nvPr/>
              </p:nvSpPr>
              <p:spPr>
                <a:xfrm>
                  <a:off x="1187624" y="414491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8" name="Oval 377"/>
                <p:cNvSpPr/>
                <p:nvPr/>
              </p:nvSpPr>
              <p:spPr>
                <a:xfrm>
                  <a:off x="1187624" y="429731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9" name="Oval 378"/>
                <p:cNvSpPr/>
                <p:nvPr/>
              </p:nvSpPr>
              <p:spPr>
                <a:xfrm>
                  <a:off x="1187624" y="444971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0" name="Oval 379"/>
                <p:cNvSpPr/>
                <p:nvPr/>
              </p:nvSpPr>
              <p:spPr>
                <a:xfrm>
                  <a:off x="1187624" y="460211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1" name="Oval 380"/>
                <p:cNvSpPr/>
                <p:nvPr/>
              </p:nvSpPr>
              <p:spPr>
                <a:xfrm>
                  <a:off x="1187624" y="475450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2" name="Oval 381"/>
                <p:cNvSpPr/>
                <p:nvPr/>
              </p:nvSpPr>
              <p:spPr>
                <a:xfrm>
                  <a:off x="1187624" y="490690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3" name="Oval 382"/>
                <p:cNvSpPr/>
                <p:nvPr/>
              </p:nvSpPr>
              <p:spPr>
                <a:xfrm>
                  <a:off x="1187624" y="505930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4" name="Oval 383"/>
                <p:cNvSpPr/>
                <p:nvPr/>
              </p:nvSpPr>
              <p:spPr>
                <a:xfrm>
                  <a:off x="1187624" y="521170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5" name="Oval 384"/>
                <p:cNvSpPr/>
                <p:nvPr/>
              </p:nvSpPr>
              <p:spPr>
                <a:xfrm>
                  <a:off x="1187624" y="536410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6" name="Oval 385"/>
                <p:cNvSpPr/>
                <p:nvPr/>
              </p:nvSpPr>
              <p:spPr>
                <a:xfrm>
                  <a:off x="1187624" y="551650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7" name="Oval 386"/>
                <p:cNvSpPr/>
                <p:nvPr/>
              </p:nvSpPr>
              <p:spPr>
                <a:xfrm>
                  <a:off x="1043608" y="186069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8" name="Oval 387"/>
                <p:cNvSpPr/>
                <p:nvPr/>
              </p:nvSpPr>
              <p:spPr>
                <a:xfrm>
                  <a:off x="1043608" y="201309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9" name="Oval 388"/>
                <p:cNvSpPr/>
                <p:nvPr/>
              </p:nvSpPr>
              <p:spPr>
                <a:xfrm>
                  <a:off x="1043608" y="216548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90" name="Oval 389"/>
                <p:cNvSpPr/>
                <p:nvPr/>
              </p:nvSpPr>
              <p:spPr>
                <a:xfrm>
                  <a:off x="1043608" y="231788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91" name="Oval 390"/>
                <p:cNvSpPr/>
                <p:nvPr/>
              </p:nvSpPr>
              <p:spPr>
                <a:xfrm>
                  <a:off x="1043608" y="247028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92" name="Oval 391"/>
                <p:cNvSpPr/>
                <p:nvPr/>
              </p:nvSpPr>
              <p:spPr>
                <a:xfrm>
                  <a:off x="1043608" y="262268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93" name="Oval 392"/>
                <p:cNvSpPr/>
                <p:nvPr/>
              </p:nvSpPr>
              <p:spPr>
                <a:xfrm>
                  <a:off x="1043608" y="277508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94" name="Oval 393"/>
                <p:cNvSpPr/>
                <p:nvPr/>
              </p:nvSpPr>
              <p:spPr>
                <a:xfrm>
                  <a:off x="1043608" y="292748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95" name="Oval 394"/>
                <p:cNvSpPr/>
                <p:nvPr/>
              </p:nvSpPr>
              <p:spPr>
                <a:xfrm>
                  <a:off x="1043608" y="307988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96" name="Oval 395"/>
                <p:cNvSpPr/>
                <p:nvPr/>
              </p:nvSpPr>
              <p:spPr>
                <a:xfrm>
                  <a:off x="1043608" y="323228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97" name="Oval 396"/>
                <p:cNvSpPr/>
                <p:nvPr/>
              </p:nvSpPr>
              <p:spPr>
                <a:xfrm>
                  <a:off x="1043608" y="338468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98" name="Oval 397"/>
                <p:cNvSpPr/>
                <p:nvPr/>
              </p:nvSpPr>
              <p:spPr>
                <a:xfrm>
                  <a:off x="1043608" y="353708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99" name="Oval 398"/>
                <p:cNvSpPr/>
                <p:nvPr/>
              </p:nvSpPr>
              <p:spPr>
                <a:xfrm>
                  <a:off x="1043608" y="368947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0" name="Oval 399"/>
                <p:cNvSpPr/>
                <p:nvPr/>
              </p:nvSpPr>
              <p:spPr>
                <a:xfrm>
                  <a:off x="1043608" y="384187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1" name="Oval 400"/>
                <p:cNvSpPr/>
                <p:nvPr/>
              </p:nvSpPr>
              <p:spPr>
                <a:xfrm>
                  <a:off x="1043608" y="399427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2" name="Oval 401"/>
                <p:cNvSpPr/>
                <p:nvPr/>
              </p:nvSpPr>
              <p:spPr>
                <a:xfrm>
                  <a:off x="1043608" y="414667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3" name="Oval 402"/>
                <p:cNvSpPr/>
                <p:nvPr/>
              </p:nvSpPr>
              <p:spPr>
                <a:xfrm>
                  <a:off x="1043608" y="429907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4" name="Oval 403"/>
                <p:cNvSpPr/>
                <p:nvPr/>
              </p:nvSpPr>
              <p:spPr>
                <a:xfrm>
                  <a:off x="1043608" y="445147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5" name="Oval 404"/>
                <p:cNvSpPr/>
                <p:nvPr/>
              </p:nvSpPr>
              <p:spPr>
                <a:xfrm>
                  <a:off x="1043608" y="460387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6" name="Oval 405"/>
                <p:cNvSpPr/>
                <p:nvPr/>
              </p:nvSpPr>
              <p:spPr>
                <a:xfrm>
                  <a:off x="1043608" y="475627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7" name="Oval 406"/>
                <p:cNvSpPr/>
                <p:nvPr/>
              </p:nvSpPr>
              <p:spPr>
                <a:xfrm>
                  <a:off x="1043608" y="490867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8" name="Oval 407"/>
                <p:cNvSpPr/>
                <p:nvPr/>
              </p:nvSpPr>
              <p:spPr>
                <a:xfrm>
                  <a:off x="1043608" y="506107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9" name="Oval 408"/>
                <p:cNvSpPr/>
                <p:nvPr/>
              </p:nvSpPr>
              <p:spPr>
                <a:xfrm>
                  <a:off x="1043608" y="521346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10" name="Oval 409"/>
                <p:cNvSpPr/>
                <p:nvPr/>
              </p:nvSpPr>
              <p:spPr>
                <a:xfrm>
                  <a:off x="1043608" y="536586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11" name="Oval 410"/>
                <p:cNvSpPr/>
                <p:nvPr/>
              </p:nvSpPr>
              <p:spPr>
                <a:xfrm>
                  <a:off x="1043608" y="551826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11" name="Group 10"/>
              <p:cNvGrpSpPr/>
              <p:nvPr/>
            </p:nvGrpSpPr>
            <p:grpSpPr>
              <a:xfrm>
                <a:off x="4549140" y="1838219"/>
                <a:ext cx="909815" cy="3713873"/>
                <a:chOff x="5796136" y="1970195"/>
                <a:chExt cx="909815" cy="3713873"/>
              </a:xfrm>
            </p:grpSpPr>
            <p:sp>
              <p:nvSpPr>
                <p:cNvPr id="437" name="Oval 436"/>
                <p:cNvSpPr/>
                <p:nvPr/>
              </p:nvSpPr>
              <p:spPr>
                <a:xfrm>
                  <a:off x="6660232" y="197019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39" name="Oval 438"/>
                <p:cNvSpPr/>
                <p:nvPr/>
              </p:nvSpPr>
              <p:spPr>
                <a:xfrm>
                  <a:off x="6660232" y="227499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41" name="Oval 440"/>
                <p:cNvSpPr/>
                <p:nvPr/>
              </p:nvSpPr>
              <p:spPr>
                <a:xfrm>
                  <a:off x="6660232" y="257979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43" name="Oval 442"/>
                <p:cNvSpPr/>
                <p:nvPr/>
              </p:nvSpPr>
              <p:spPr>
                <a:xfrm>
                  <a:off x="6660232" y="288458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45" name="Oval 444"/>
                <p:cNvSpPr/>
                <p:nvPr/>
              </p:nvSpPr>
              <p:spPr>
                <a:xfrm>
                  <a:off x="6660232" y="318938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47" name="Oval 446"/>
                <p:cNvSpPr/>
                <p:nvPr/>
              </p:nvSpPr>
              <p:spPr>
                <a:xfrm>
                  <a:off x="6660232" y="349418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49" name="Oval 448"/>
                <p:cNvSpPr/>
                <p:nvPr/>
              </p:nvSpPr>
              <p:spPr>
                <a:xfrm>
                  <a:off x="6660232" y="379898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51" name="Oval 450"/>
                <p:cNvSpPr/>
                <p:nvPr/>
              </p:nvSpPr>
              <p:spPr>
                <a:xfrm>
                  <a:off x="6660232" y="410378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53" name="Oval 452"/>
                <p:cNvSpPr/>
                <p:nvPr/>
              </p:nvSpPr>
              <p:spPr>
                <a:xfrm>
                  <a:off x="6660232" y="440857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55" name="Oval 454"/>
                <p:cNvSpPr/>
                <p:nvPr/>
              </p:nvSpPr>
              <p:spPr>
                <a:xfrm>
                  <a:off x="6660232" y="471337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57" name="Oval 456"/>
                <p:cNvSpPr/>
                <p:nvPr/>
              </p:nvSpPr>
              <p:spPr>
                <a:xfrm>
                  <a:off x="6660232" y="501817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59" name="Oval 458"/>
                <p:cNvSpPr/>
                <p:nvPr/>
              </p:nvSpPr>
              <p:spPr>
                <a:xfrm>
                  <a:off x="6660232" y="532297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61" name="Oval 460"/>
                <p:cNvSpPr/>
                <p:nvPr/>
              </p:nvSpPr>
              <p:spPr>
                <a:xfrm>
                  <a:off x="6660232" y="562777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87" name="Oval 486"/>
                <p:cNvSpPr/>
                <p:nvPr/>
              </p:nvSpPr>
              <p:spPr>
                <a:xfrm>
                  <a:off x="6372200" y="197372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89" name="Oval 488"/>
                <p:cNvSpPr/>
                <p:nvPr/>
              </p:nvSpPr>
              <p:spPr>
                <a:xfrm>
                  <a:off x="6372200" y="227851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1" name="Oval 490"/>
                <p:cNvSpPr/>
                <p:nvPr/>
              </p:nvSpPr>
              <p:spPr>
                <a:xfrm>
                  <a:off x="6372200" y="258331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3" name="Oval 492"/>
                <p:cNvSpPr/>
                <p:nvPr/>
              </p:nvSpPr>
              <p:spPr>
                <a:xfrm>
                  <a:off x="6372200" y="288811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5" name="Oval 494"/>
                <p:cNvSpPr/>
                <p:nvPr/>
              </p:nvSpPr>
              <p:spPr>
                <a:xfrm>
                  <a:off x="6372200" y="319291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7" name="Oval 496"/>
                <p:cNvSpPr/>
                <p:nvPr/>
              </p:nvSpPr>
              <p:spPr>
                <a:xfrm>
                  <a:off x="6372200" y="349771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9" name="Oval 498"/>
                <p:cNvSpPr/>
                <p:nvPr/>
              </p:nvSpPr>
              <p:spPr>
                <a:xfrm>
                  <a:off x="6372200" y="380250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01" name="Oval 500"/>
                <p:cNvSpPr/>
                <p:nvPr/>
              </p:nvSpPr>
              <p:spPr>
                <a:xfrm>
                  <a:off x="6372200" y="410730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03" name="Oval 502"/>
                <p:cNvSpPr/>
                <p:nvPr/>
              </p:nvSpPr>
              <p:spPr>
                <a:xfrm>
                  <a:off x="6372200" y="441210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05" name="Oval 504"/>
                <p:cNvSpPr/>
                <p:nvPr/>
              </p:nvSpPr>
              <p:spPr>
                <a:xfrm>
                  <a:off x="6372200" y="471690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07" name="Oval 506"/>
                <p:cNvSpPr/>
                <p:nvPr/>
              </p:nvSpPr>
              <p:spPr>
                <a:xfrm>
                  <a:off x="6372200" y="502170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09" name="Oval 508"/>
                <p:cNvSpPr/>
                <p:nvPr/>
              </p:nvSpPr>
              <p:spPr>
                <a:xfrm>
                  <a:off x="6372200" y="532649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11" name="Oval 510"/>
                <p:cNvSpPr/>
                <p:nvPr/>
              </p:nvSpPr>
              <p:spPr>
                <a:xfrm>
                  <a:off x="6372200" y="563129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37" name="Oval 536"/>
                <p:cNvSpPr/>
                <p:nvPr/>
              </p:nvSpPr>
              <p:spPr>
                <a:xfrm>
                  <a:off x="6084168" y="197724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39" name="Oval 538"/>
                <p:cNvSpPr/>
                <p:nvPr/>
              </p:nvSpPr>
              <p:spPr>
                <a:xfrm>
                  <a:off x="6084168" y="228204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41" name="Oval 540"/>
                <p:cNvSpPr/>
                <p:nvPr/>
              </p:nvSpPr>
              <p:spPr>
                <a:xfrm>
                  <a:off x="6084168" y="258684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43" name="Oval 542"/>
                <p:cNvSpPr/>
                <p:nvPr/>
              </p:nvSpPr>
              <p:spPr>
                <a:xfrm>
                  <a:off x="6084168" y="289164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45" name="Oval 544"/>
                <p:cNvSpPr/>
                <p:nvPr/>
              </p:nvSpPr>
              <p:spPr>
                <a:xfrm>
                  <a:off x="6084168" y="319643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47" name="Oval 546"/>
                <p:cNvSpPr/>
                <p:nvPr/>
              </p:nvSpPr>
              <p:spPr>
                <a:xfrm>
                  <a:off x="6084168" y="350123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49" name="Oval 548"/>
                <p:cNvSpPr/>
                <p:nvPr/>
              </p:nvSpPr>
              <p:spPr>
                <a:xfrm>
                  <a:off x="6084168" y="380603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51" name="Oval 550"/>
                <p:cNvSpPr/>
                <p:nvPr/>
              </p:nvSpPr>
              <p:spPr>
                <a:xfrm>
                  <a:off x="6084168" y="411083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53" name="Oval 552"/>
                <p:cNvSpPr/>
                <p:nvPr/>
              </p:nvSpPr>
              <p:spPr>
                <a:xfrm>
                  <a:off x="6084168" y="441563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55" name="Oval 554"/>
                <p:cNvSpPr/>
                <p:nvPr/>
              </p:nvSpPr>
              <p:spPr>
                <a:xfrm>
                  <a:off x="6084168" y="472042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57" name="Oval 556"/>
                <p:cNvSpPr/>
                <p:nvPr/>
              </p:nvSpPr>
              <p:spPr>
                <a:xfrm>
                  <a:off x="6084168" y="502522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59" name="Oval 558"/>
                <p:cNvSpPr/>
                <p:nvPr/>
              </p:nvSpPr>
              <p:spPr>
                <a:xfrm>
                  <a:off x="6084168" y="533002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61" name="Oval 560"/>
                <p:cNvSpPr/>
                <p:nvPr/>
              </p:nvSpPr>
              <p:spPr>
                <a:xfrm>
                  <a:off x="6084168" y="563482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87" name="Oval 586"/>
                <p:cNvSpPr/>
                <p:nvPr/>
              </p:nvSpPr>
              <p:spPr>
                <a:xfrm>
                  <a:off x="5796136" y="198077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89" name="Oval 588"/>
                <p:cNvSpPr/>
                <p:nvPr/>
              </p:nvSpPr>
              <p:spPr>
                <a:xfrm>
                  <a:off x="5796136" y="228557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91" name="Oval 590"/>
                <p:cNvSpPr/>
                <p:nvPr/>
              </p:nvSpPr>
              <p:spPr>
                <a:xfrm>
                  <a:off x="5796136" y="259036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93" name="Oval 592"/>
                <p:cNvSpPr/>
                <p:nvPr/>
              </p:nvSpPr>
              <p:spPr>
                <a:xfrm>
                  <a:off x="5796136" y="289516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95" name="Oval 594"/>
                <p:cNvSpPr/>
                <p:nvPr/>
              </p:nvSpPr>
              <p:spPr>
                <a:xfrm>
                  <a:off x="5796136" y="319996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97" name="Oval 596"/>
                <p:cNvSpPr/>
                <p:nvPr/>
              </p:nvSpPr>
              <p:spPr>
                <a:xfrm>
                  <a:off x="5796136" y="350476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99" name="Oval 598"/>
                <p:cNvSpPr/>
                <p:nvPr/>
              </p:nvSpPr>
              <p:spPr>
                <a:xfrm>
                  <a:off x="5796136" y="380956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01" name="Oval 600"/>
                <p:cNvSpPr/>
                <p:nvPr/>
              </p:nvSpPr>
              <p:spPr>
                <a:xfrm>
                  <a:off x="5796136" y="411435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03" name="Oval 602"/>
                <p:cNvSpPr/>
                <p:nvPr/>
              </p:nvSpPr>
              <p:spPr>
                <a:xfrm>
                  <a:off x="5796136" y="441915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05" name="Oval 604"/>
                <p:cNvSpPr/>
                <p:nvPr/>
              </p:nvSpPr>
              <p:spPr>
                <a:xfrm>
                  <a:off x="5796136" y="472395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07" name="Oval 606"/>
                <p:cNvSpPr/>
                <p:nvPr/>
              </p:nvSpPr>
              <p:spPr>
                <a:xfrm>
                  <a:off x="5796136" y="502875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09" name="Oval 608"/>
                <p:cNvSpPr/>
                <p:nvPr/>
              </p:nvSpPr>
              <p:spPr>
                <a:xfrm>
                  <a:off x="5796136" y="533355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11" name="Oval 610"/>
                <p:cNvSpPr/>
                <p:nvPr/>
              </p:nvSpPr>
              <p:spPr>
                <a:xfrm>
                  <a:off x="5796136" y="563834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637" name="Oval 636"/>
              <p:cNvSpPr/>
              <p:nvPr/>
            </p:nvSpPr>
            <p:spPr>
              <a:xfrm>
                <a:off x="5508104" y="198429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39" name="Oval 638"/>
              <p:cNvSpPr/>
              <p:nvPr/>
            </p:nvSpPr>
            <p:spPr>
              <a:xfrm>
                <a:off x="5508104" y="228909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41" name="Oval 640"/>
              <p:cNvSpPr/>
              <p:nvPr/>
            </p:nvSpPr>
            <p:spPr>
              <a:xfrm>
                <a:off x="5508104" y="259389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43" name="Oval 642"/>
              <p:cNvSpPr/>
              <p:nvPr/>
            </p:nvSpPr>
            <p:spPr>
              <a:xfrm>
                <a:off x="5508104" y="289869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45" name="Oval 644"/>
              <p:cNvSpPr/>
              <p:nvPr/>
            </p:nvSpPr>
            <p:spPr>
              <a:xfrm>
                <a:off x="5508104" y="320349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47" name="Oval 646"/>
              <p:cNvSpPr/>
              <p:nvPr/>
            </p:nvSpPr>
            <p:spPr>
              <a:xfrm>
                <a:off x="5508104" y="350828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49" name="Oval 648"/>
              <p:cNvSpPr/>
              <p:nvPr/>
            </p:nvSpPr>
            <p:spPr>
              <a:xfrm>
                <a:off x="5508104" y="381308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51" name="Oval 650"/>
              <p:cNvSpPr/>
              <p:nvPr/>
            </p:nvSpPr>
            <p:spPr>
              <a:xfrm>
                <a:off x="5508104" y="411788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53" name="Oval 652"/>
              <p:cNvSpPr/>
              <p:nvPr/>
            </p:nvSpPr>
            <p:spPr>
              <a:xfrm>
                <a:off x="5508104" y="442268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55" name="Oval 654"/>
              <p:cNvSpPr/>
              <p:nvPr/>
            </p:nvSpPr>
            <p:spPr>
              <a:xfrm>
                <a:off x="5508104" y="472748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57" name="Oval 656"/>
              <p:cNvSpPr/>
              <p:nvPr/>
            </p:nvSpPr>
            <p:spPr>
              <a:xfrm>
                <a:off x="5508104" y="503227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59" name="Oval 658"/>
              <p:cNvSpPr/>
              <p:nvPr/>
            </p:nvSpPr>
            <p:spPr>
              <a:xfrm>
                <a:off x="5508104" y="533707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61" name="Oval 660"/>
              <p:cNvSpPr/>
              <p:nvPr/>
            </p:nvSpPr>
            <p:spPr>
              <a:xfrm>
                <a:off x="5508104" y="564187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8" name="Group 7"/>
              <p:cNvGrpSpPr/>
              <p:nvPr/>
            </p:nvGrpSpPr>
            <p:grpSpPr>
              <a:xfrm>
                <a:off x="3058436" y="2014823"/>
                <a:ext cx="1415267" cy="3416067"/>
                <a:chOff x="3131840" y="2009564"/>
                <a:chExt cx="1845919" cy="3416067"/>
              </a:xfrm>
            </p:grpSpPr>
            <p:sp>
              <p:nvSpPr>
                <p:cNvPr id="662" name="Oval 661"/>
                <p:cNvSpPr/>
                <p:nvPr/>
              </p:nvSpPr>
              <p:spPr>
                <a:xfrm>
                  <a:off x="4932040" y="200956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63" name="Oval 662"/>
                <p:cNvSpPr/>
                <p:nvPr/>
              </p:nvSpPr>
              <p:spPr>
                <a:xfrm>
                  <a:off x="4932040" y="231436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64" name="Oval 663"/>
                <p:cNvSpPr/>
                <p:nvPr/>
              </p:nvSpPr>
              <p:spPr>
                <a:xfrm>
                  <a:off x="4932040" y="261916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65" name="Oval 664"/>
                <p:cNvSpPr/>
                <p:nvPr/>
              </p:nvSpPr>
              <p:spPr>
                <a:xfrm>
                  <a:off x="4932040" y="292395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66" name="Oval 665"/>
                <p:cNvSpPr/>
                <p:nvPr/>
              </p:nvSpPr>
              <p:spPr>
                <a:xfrm>
                  <a:off x="4932040" y="322875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67" name="Oval 666"/>
                <p:cNvSpPr/>
                <p:nvPr/>
              </p:nvSpPr>
              <p:spPr>
                <a:xfrm>
                  <a:off x="4932040" y="353355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68" name="Oval 667"/>
                <p:cNvSpPr/>
                <p:nvPr/>
              </p:nvSpPr>
              <p:spPr>
                <a:xfrm>
                  <a:off x="4932040" y="383835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69" name="Oval 668"/>
                <p:cNvSpPr/>
                <p:nvPr/>
              </p:nvSpPr>
              <p:spPr>
                <a:xfrm>
                  <a:off x="4932040" y="414315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70" name="Oval 669"/>
                <p:cNvSpPr/>
                <p:nvPr/>
              </p:nvSpPr>
              <p:spPr>
                <a:xfrm>
                  <a:off x="4932040" y="444794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71" name="Oval 670"/>
                <p:cNvSpPr/>
                <p:nvPr/>
              </p:nvSpPr>
              <p:spPr>
                <a:xfrm>
                  <a:off x="4932040" y="475274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72" name="Oval 671"/>
                <p:cNvSpPr/>
                <p:nvPr/>
              </p:nvSpPr>
              <p:spPr>
                <a:xfrm>
                  <a:off x="4932040" y="505754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73" name="Oval 672"/>
                <p:cNvSpPr/>
                <p:nvPr/>
              </p:nvSpPr>
              <p:spPr>
                <a:xfrm>
                  <a:off x="4932040" y="536234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75" name="Oval 674"/>
                <p:cNvSpPr/>
                <p:nvPr/>
              </p:nvSpPr>
              <p:spPr>
                <a:xfrm>
                  <a:off x="4644008" y="201309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76" name="Oval 675"/>
                <p:cNvSpPr/>
                <p:nvPr/>
              </p:nvSpPr>
              <p:spPr>
                <a:xfrm>
                  <a:off x="4644008" y="231788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77" name="Oval 676"/>
                <p:cNvSpPr/>
                <p:nvPr/>
              </p:nvSpPr>
              <p:spPr>
                <a:xfrm>
                  <a:off x="4644008" y="262268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78" name="Oval 677"/>
                <p:cNvSpPr/>
                <p:nvPr/>
              </p:nvSpPr>
              <p:spPr>
                <a:xfrm>
                  <a:off x="4644008" y="292748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79" name="Oval 678"/>
                <p:cNvSpPr/>
                <p:nvPr/>
              </p:nvSpPr>
              <p:spPr>
                <a:xfrm>
                  <a:off x="4644008" y="323228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80" name="Oval 679"/>
                <p:cNvSpPr/>
                <p:nvPr/>
              </p:nvSpPr>
              <p:spPr>
                <a:xfrm>
                  <a:off x="4644008" y="353708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81" name="Oval 680"/>
                <p:cNvSpPr/>
                <p:nvPr/>
              </p:nvSpPr>
              <p:spPr>
                <a:xfrm>
                  <a:off x="4644008" y="384187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82" name="Oval 681"/>
                <p:cNvSpPr/>
                <p:nvPr/>
              </p:nvSpPr>
              <p:spPr>
                <a:xfrm>
                  <a:off x="4644008" y="414667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83" name="Oval 682"/>
                <p:cNvSpPr/>
                <p:nvPr/>
              </p:nvSpPr>
              <p:spPr>
                <a:xfrm>
                  <a:off x="4644008" y="445147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84" name="Oval 683"/>
                <p:cNvSpPr/>
                <p:nvPr/>
              </p:nvSpPr>
              <p:spPr>
                <a:xfrm>
                  <a:off x="4644008" y="475627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85" name="Oval 684"/>
                <p:cNvSpPr/>
                <p:nvPr/>
              </p:nvSpPr>
              <p:spPr>
                <a:xfrm>
                  <a:off x="4644008" y="506107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86" name="Oval 685"/>
                <p:cNvSpPr/>
                <p:nvPr/>
              </p:nvSpPr>
              <p:spPr>
                <a:xfrm>
                  <a:off x="4644008" y="536586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88" name="Oval 687"/>
                <p:cNvSpPr/>
                <p:nvPr/>
              </p:nvSpPr>
              <p:spPr>
                <a:xfrm>
                  <a:off x="4355976" y="201661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89" name="Oval 688"/>
                <p:cNvSpPr/>
                <p:nvPr/>
              </p:nvSpPr>
              <p:spPr>
                <a:xfrm>
                  <a:off x="4355976" y="232141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0" name="Oval 689"/>
                <p:cNvSpPr/>
                <p:nvPr/>
              </p:nvSpPr>
              <p:spPr>
                <a:xfrm>
                  <a:off x="4355976" y="262621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1" name="Oval 690"/>
                <p:cNvSpPr/>
                <p:nvPr/>
              </p:nvSpPr>
              <p:spPr>
                <a:xfrm>
                  <a:off x="4355976" y="293101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2" name="Oval 691"/>
                <p:cNvSpPr/>
                <p:nvPr/>
              </p:nvSpPr>
              <p:spPr>
                <a:xfrm>
                  <a:off x="4355976" y="323580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3" name="Oval 692"/>
                <p:cNvSpPr/>
                <p:nvPr/>
              </p:nvSpPr>
              <p:spPr>
                <a:xfrm>
                  <a:off x="4355976" y="354060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4" name="Oval 693"/>
                <p:cNvSpPr/>
                <p:nvPr/>
              </p:nvSpPr>
              <p:spPr>
                <a:xfrm>
                  <a:off x="4355976" y="384540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5" name="Oval 694"/>
                <p:cNvSpPr/>
                <p:nvPr/>
              </p:nvSpPr>
              <p:spPr>
                <a:xfrm>
                  <a:off x="4355976" y="415020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6" name="Oval 695"/>
                <p:cNvSpPr/>
                <p:nvPr/>
              </p:nvSpPr>
              <p:spPr>
                <a:xfrm>
                  <a:off x="4355976" y="445500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7" name="Oval 696"/>
                <p:cNvSpPr/>
                <p:nvPr/>
              </p:nvSpPr>
              <p:spPr>
                <a:xfrm>
                  <a:off x="4355976" y="475979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8" name="Oval 697"/>
                <p:cNvSpPr/>
                <p:nvPr/>
              </p:nvSpPr>
              <p:spPr>
                <a:xfrm>
                  <a:off x="4355976" y="506459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9" name="Oval 698"/>
                <p:cNvSpPr/>
                <p:nvPr/>
              </p:nvSpPr>
              <p:spPr>
                <a:xfrm>
                  <a:off x="4355976" y="536939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01" name="Oval 700"/>
                <p:cNvSpPr/>
                <p:nvPr/>
              </p:nvSpPr>
              <p:spPr>
                <a:xfrm>
                  <a:off x="3995936" y="201655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02" name="Oval 701"/>
                <p:cNvSpPr/>
                <p:nvPr/>
              </p:nvSpPr>
              <p:spPr>
                <a:xfrm>
                  <a:off x="3995936" y="232135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03" name="Oval 702"/>
                <p:cNvSpPr/>
                <p:nvPr/>
              </p:nvSpPr>
              <p:spPr>
                <a:xfrm>
                  <a:off x="3995936" y="262615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04" name="Oval 703"/>
                <p:cNvSpPr/>
                <p:nvPr/>
              </p:nvSpPr>
              <p:spPr>
                <a:xfrm>
                  <a:off x="3995936" y="293095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05" name="Oval 704"/>
                <p:cNvSpPr/>
                <p:nvPr/>
              </p:nvSpPr>
              <p:spPr>
                <a:xfrm>
                  <a:off x="3995936" y="323574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06" name="Oval 705"/>
                <p:cNvSpPr/>
                <p:nvPr/>
              </p:nvSpPr>
              <p:spPr>
                <a:xfrm>
                  <a:off x="3995936" y="354054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07" name="Oval 706"/>
                <p:cNvSpPr/>
                <p:nvPr/>
              </p:nvSpPr>
              <p:spPr>
                <a:xfrm>
                  <a:off x="3995936" y="384534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08" name="Oval 707"/>
                <p:cNvSpPr/>
                <p:nvPr/>
              </p:nvSpPr>
              <p:spPr>
                <a:xfrm>
                  <a:off x="3995936" y="415014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09" name="Oval 708"/>
                <p:cNvSpPr/>
                <p:nvPr/>
              </p:nvSpPr>
              <p:spPr>
                <a:xfrm>
                  <a:off x="3995936" y="445494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0" name="Oval 709"/>
                <p:cNvSpPr/>
                <p:nvPr/>
              </p:nvSpPr>
              <p:spPr>
                <a:xfrm>
                  <a:off x="3995936" y="475973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1" name="Oval 710"/>
                <p:cNvSpPr/>
                <p:nvPr/>
              </p:nvSpPr>
              <p:spPr>
                <a:xfrm>
                  <a:off x="3995936" y="506453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2" name="Oval 711"/>
                <p:cNvSpPr/>
                <p:nvPr/>
              </p:nvSpPr>
              <p:spPr>
                <a:xfrm>
                  <a:off x="3995936" y="536933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4" name="Oval 713"/>
                <p:cNvSpPr/>
                <p:nvPr/>
              </p:nvSpPr>
              <p:spPr>
                <a:xfrm>
                  <a:off x="3707904" y="202008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5" name="Oval 714"/>
                <p:cNvSpPr/>
                <p:nvPr/>
              </p:nvSpPr>
              <p:spPr>
                <a:xfrm>
                  <a:off x="3707904" y="232488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6" name="Oval 715"/>
                <p:cNvSpPr/>
                <p:nvPr/>
              </p:nvSpPr>
              <p:spPr>
                <a:xfrm>
                  <a:off x="3707904" y="262967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7" name="Oval 716"/>
                <p:cNvSpPr/>
                <p:nvPr/>
              </p:nvSpPr>
              <p:spPr>
                <a:xfrm>
                  <a:off x="3707904" y="293447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8" name="Oval 717"/>
                <p:cNvSpPr/>
                <p:nvPr/>
              </p:nvSpPr>
              <p:spPr>
                <a:xfrm>
                  <a:off x="3707904" y="323927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9" name="Oval 718"/>
                <p:cNvSpPr/>
                <p:nvPr/>
              </p:nvSpPr>
              <p:spPr>
                <a:xfrm>
                  <a:off x="3707904" y="354407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20" name="Oval 719"/>
                <p:cNvSpPr/>
                <p:nvPr/>
              </p:nvSpPr>
              <p:spPr>
                <a:xfrm>
                  <a:off x="3707904" y="384887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21" name="Oval 720"/>
                <p:cNvSpPr/>
                <p:nvPr/>
              </p:nvSpPr>
              <p:spPr>
                <a:xfrm>
                  <a:off x="3707904" y="415366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22" name="Oval 721"/>
                <p:cNvSpPr/>
                <p:nvPr/>
              </p:nvSpPr>
              <p:spPr>
                <a:xfrm>
                  <a:off x="3707904" y="445846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23" name="Oval 722"/>
                <p:cNvSpPr/>
                <p:nvPr/>
              </p:nvSpPr>
              <p:spPr>
                <a:xfrm>
                  <a:off x="3707904" y="476326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24" name="Oval 723"/>
                <p:cNvSpPr/>
                <p:nvPr/>
              </p:nvSpPr>
              <p:spPr>
                <a:xfrm>
                  <a:off x="3707904" y="506806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25" name="Oval 724"/>
                <p:cNvSpPr/>
                <p:nvPr/>
              </p:nvSpPr>
              <p:spPr>
                <a:xfrm>
                  <a:off x="3707904" y="537286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27" name="Oval 726"/>
                <p:cNvSpPr/>
                <p:nvPr/>
              </p:nvSpPr>
              <p:spPr>
                <a:xfrm>
                  <a:off x="3419872" y="202360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28" name="Oval 727"/>
                <p:cNvSpPr/>
                <p:nvPr/>
              </p:nvSpPr>
              <p:spPr>
                <a:xfrm>
                  <a:off x="3419872" y="232840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29" name="Oval 728"/>
                <p:cNvSpPr/>
                <p:nvPr/>
              </p:nvSpPr>
              <p:spPr>
                <a:xfrm>
                  <a:off x="3419872" y="263320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0" name="Oval 729"/>
                <p:cNvSpPr/>
                <p:nvPr/>
              </p:nvSpPr>
              <p:spPr>
                <a:xfrm>
                  <a:off x="3419872" y="293800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1" name="Oval 730"/>
                <p:cNvSpPr/>
                <p:nvPr/>
              </p:nvSpPr>
              <p:spPr>
                <a:xfrm>
                  <a:off x="3419872" y="324280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2" name="Oval 731"/>
                <p:cNvSpPr/>
                <p:nvPr/>
              </p:nvSpPr>
              <p:spPr>
                <a:xfrm>
                  <a:off x="3419872" y="354759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3" name="Oval 732"/>
                <p:cNvSpPr/>
                <p:nvPr/>
              </p:nvSpPr>
              <p:spPr>
                <a:xfrm>
                  <a:off x="3419872" y="385239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4" name="Oval 733"/>
                <p:cNvSpPr/>
                <p:nvPr/>
              </p:nvSpPr>
              <p:spPr>
                <a:xfrm>
                  <a:off x="3419872" y="415719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5" name="Oval 734"/>
                <p:cNvSpPr/>
                <p:nvPr/>
              </p:nvSpPr>
              <p:spPr>
                <a:xfrm>
                  <a:off x="3419872" y="446199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6" name="Oval 735"/>
                <p:cNvSpPr/>
                <p:nvPr/>
              </p:nvSpPr>
              <p:spPr>
                <a:xfrm>
                  <a:off x="3419872" y="476679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7" name="Oval 736"/>
                <p:cNvSpPr/>
                <p:nvPr/>
              </p:nvSpPr>
              <p:spPr>
                <a:xfrm>
                  <a:off x="3419872" y="507158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8" name="Oval 737"/>
                <p:cNvSpPr/>
                <p:nvPr/>
              </p:nvSpPr>
              <p:spPr>
                <a:xfrm>
                  <a:off x="3419872" y="537638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0" name="Oval 739"/>
                <p:cNvSpPr/>
                <p:nvPr/>
              </p:nvSpPr>
              <p:spPr>
                <a:xfrm>
                  <a:off x="3131840" y="202713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1" name="Oval 740"/>
                <p:cNvSpPr/>
                <p:nvPr/>
              </p:nvSpPr>
              <p:spPr>
                <a:xfrm>
                  <a:off x="3131840" y="233193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2" name="Oval 741"/>
                <p:cNvSpPr/>
                <p:nvPr/>
              </p:nvSpPr>
              <p:spPr>
                <a:xfrm>
                  <a:off x="3131840" y="263673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3" name="Oval 742"/>
                <p:cNvSpPr/>
                <p:nvPr/>
              </p:nvSpPr>
              <p:spPr>
                <a:xfrm>
                  <a:off x="3131840" y="294152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4" name="Oval 743"/>
                <p:cNvSpPr/>
                <p:nvPr/>
              </p:nvSpPr>
              <p:spPr>
                <a:xfrm>
                  <a:off x="3131840" y="324632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5" name="Oval 744"/>
                <p:cNvSpPr/>
                <p:nvPr/>
              </p:nvSpPr>
              <p:spPr>
                <a:xfrm>
                  <a:off x="3131840" y="355112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6" name="Oval 745"/>
                <p:cNvSpPr/>
                <p:nvPr/>
              </p:nvSpPr>
              <p:spPr>
                <a:xfrm>
                  <a:off x="3131840" y="385592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7" name="Oval 746"/>
                <p:cNvSpPr/>
                <p:nvPr/>
              </p:nvSpPr>
              <p:spPr>
                <a:xfrm>
                  <a:off x="3131840" y="416072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8" name="Oval 747"/>
                <p:cNvSpPr/>
                <p:nvPr/>
              </p:nvSpPr>
              <p:spPr>
                <a:xfrm>
                  <a:off x="3131840" y="446551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9" name="Oval 748"/>
                <p:cNvSpPr/>
                <p:nvPr/>
              </p:nvSpPr>
              <p:spPr>
                <a:xfrm>
                  <a:off x="3131840" y="477031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50" name="Oval 749"/>
                <p:cNvSpPr/>
                <p:nvPr/>
              </p:nvSpPr>
              <p:spPr>
                <a:xfrm>
                  <a:off x="3131840" y="507511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51" name="Oval 750"/>
                <p:cNvSpPr/>
                <p:nvPr/>
              </p:nvSpPr>
              <p:spPr>
                <a:xfrm>
                  <a:off x="3131840" y="537991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755" name="Group 754"/>
              <p:cNvGrpSpPr/>
              <p:nvPr/>
            </p:nvGrpSpPr>
            <p:grpSpPr>
              <a:xfrm>
                <a:off x="4716016" y="1982448"/>
                <a:ext cx="1845919" cy="3416067"/>
                <a:chOff x="3131840" y="2009564"/>
                <a:chExt cx="1845919" cy="3416067"/>
              </a:xfrm>
            </p:grpSpPr>
            <p:sp>
              <p:nvSpPr>
                <p:cNvPr id="756" name="Oval 755"/>
                <p:cNvSpPr/>
                <p:nvPr/>
              </p:nvSpPr>
              <p:spPr>
                <a:xfrm>
                  <a:off x="4932040" y="200956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57" name="Oval 756"/>
                <p:cNvSpPr/>
                <p:nvPr/>
              </p:nvSpPr>
              <p:spPr>
                <a:xfrm>
                  <a:off x="4932040" y="231436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58" name="Oval 757"/>
                <p:cNvSpPr/>
                <p:nvPr/>
              </p:nvSpPr>
              <p:spPr>
                <a:xfrm>
                  <a:off x="4932040" y="261916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59" name="Oval 758"/>
                <p:cNvSpPr/>
                <p:nvPr/>
              </p:nvSpPr>
              <p:spPr>
                <a:xfrm>
                  <a:off x="4932040" y="292395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0" name="Oval 759"/>
                <p:cNvSpPr/>
                <p:nvPr/>
              </p:nvSpPr>
              <p:spPr>
                <a:xfrm>
                  <a:off x="4932040" y="322875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1" name="Oval 760"/>
                <p:cNvSpPr/>
                <p:nvPr/>
              </p:nvSpPr>
              <p:spPr>
                <a:xfrm>
                  <a:off x="4932040" y="353355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2" name="Oval 761"/>
                <p:cNvSpPr/>
                <p:nvPr/>
              </p:nvSpPr>
              <p:spPr>
                <a:xfrm>
                  <a:off x="4932040" y="383835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3" name="Oval 762"/>
                <p:cNvSpPr/>
                <p:nvPr/>
              </p:nvSpPr>
              <p:spPr>
                <a:xfrm>
                  <a:off x="4932040" y="414315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4" name="Oval 763"/>
                <p:cNvSpPr/>
                <p:nvPr/>
              </p:nvSpPr>
              <p:spPr>
                <a:xfrm>
                  <a:off x="4932040" y="444794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5" name="Oval 764"/>
                <p:cNvSpPr/>
                <p:nvPr/>
              </p:nvSpPr>
              <p:spPr>
                <a:xfrm>
                  <a:off x="4932040" y="475274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6" name="Oval 765"/>
                <p:cNvSpPr/>
                <p:nvPr/>
              </p:nvSpPr>
              <p:spPr>
                <a:xfrm>
                  <a:off x="4932040" y="505754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7" name="Oval 766"/>
                <p:cNvSpPr/>
                <p:nvPr/>
              </p:nvSpPr>
              <p:spPr>
                <a:xfrm>
                  <a:off x="4932040" y="536234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8" name="Oval 767"/>
                <p:cNvSpPr/>
                <p:nvPr/>
              </p:nvSpPr>
              <p:spPr>
                <a:xfrm>
                  <a:off x="4644008" y="201309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9" name="Oval 768"/>
                <p:cNvSpPr/>
                <p:nvPr/>
              </p:nvSpPr>
              <p:spPr>
                <a:xfrm>
                  <a:off x="4644008" y="231788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0" name="Oval 769"/>
                <p:cNvSpPr/>
                <p:nvPr/>
              </p:nvSpPr>
              <p:spPr>
                <a:xfrm>
                  <a:off x="4644008" y="262268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1" name="Oval 770"/>
                <p:cNvSpPr/>
                <p:nvPr/>
              </p:nvSpPr>
              <p:spPr>
                <a:xfrm>
                  <a:off x="4644008" y="292748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2" name="Oval 771"/>
                <p:cNvSpPr/>
                <p:nvPr/>
              </p:nvSpPr>
              <p:spPr>
                <a:xfrm>
                  <a:off x="4644008" y="323228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3" name="Oval 772"/>
                <p:cNvSpPr/>
                <p:nvPr/>
              </p:nvSpPr>
              <p:spPr>
                <a:xfrm>
                  <a:off x="4644008" y="353708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4" name="Oval 773"/>
                <p:cNvSpPr/>
                <p:nvPr/>
              </p:nvSpPr>
              <p:spPr>
                <a:xfrm>
                  <a:off x="4644008" y="384187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5" name="Oval 774"/>
                <p:cNvSpPr/>
                <p:nvPr/>
              </p:nvSpPr>
              <p:spPr>
                <a:xfrm>
                  <a:off x="4644008" y="414667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6" name="Oval 775"/>
                <p:cNvSpPr/>
                <p:nvPr/>
              </p:nvSpPr>
              <p:spPr>
                <a:xfrm>
                  <a:off x="4644008" y="445147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7" name="Oval 776"/>
                <p:cNvSpPr/>
                <p:nvPr/>
              </p:nvSpPr>
              <p:spPr>
                <a:xfrm>
                  <a:off x="4644008" y="475627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8" name="Oval 777"/>
                <p:cNvSpPr/>
                <p:nvPr/>
              </p:nvSpPr>
              <p:spPr>
                <a:xfrm>
                  <a:off x="4644008" y="506107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9" name="Oval 778"/>
                <p:cNvSpPr/>
                <p:nvPr/>
              </p:nvSpPr>
              <p:spPr>
                <a:xfrm>
                  <a:off x="4644008" y="536586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80" name="Oval 779"/>
                <p:cNvSpPr/>
                <p:nvPr/>
              </p:nvSpPr>
              <p:spPr>
                <a:xfrm>
                  <a:off x="4355976" y="201661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81" name="Oval 780"/>
                <p:cNvSpPr/>
                <p:nvPr/>
              </p:nvSpPr>
              <p:spPr>
                <a:xfrm>
                  <a:off x="4355976" y="232141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82" name="Oval 781"/>
                <p:cNvSpPr/>
                <p:nvPr/>
              </p:nvSpPr>
              <p:spPr>
                <a:xfrm>
                  <a:off x="4355976" y="262621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83" name="Oval 782"/>
                <p:cNvSpPr/>
                <p:nvPr/>
              </p:nvSpPr>
              <p:spPr>
                <a:xfrm>
                  <a:off x="4355976" y="293101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84" name="Oval 783"/>
                <p:cNvSpPr/>
                <p:nvPr/>
              </p:nvSpPr>
              <p:spPr>
                <a:xfrm>
                  <a:off x="4355976" y="323580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85" name="Oval 784"/>
                <p:cNvSpPr/>
                <p:nvPr/>
              </p:nvSpPr>
              <p:spPr>
                <a:xfrm>
                  <a:off x="4355976" y="354060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86" name="Oval 785"/>
                <p:cNvSpPr/>
                <p:nvPr/>
              </p:nvSpPr>
              <p:spPr>
                <a:xfrm>
                  <a:off x="4355976" y="384540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87" name="Oval 786"/>
                <p:cNvSpPr/>
                <p:nvPr/>
              </p:nvSpPr>
              <p:spPr>
                <a:xfrm>
                  <a:off x="4355976" y="415020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88" name="Oval 787"/>
                <p:cNvSpPr/>
                <p:nvPr/>
              </p:nvSpPr>
              <p:spPr>
                <a:xfrm>
                  <a:off x="4355976" y="445500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89" name="Oval 788"/>
                <p:cNvSpPr/>
                <p:nvPr/>
              </p:nvSpPr>
              <p:spPr>
                <a:xfrm>
                  <a:off x="4355976" y="475979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0" name="Oval 789"/>
                <p:cNvSpPr/>
                <p:nvPr/>
              </p:nvSpPr>
              <p:spPr>
                <a:xfrm>
                  <a:off x="4355976" y="506459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1" name="Oval 790"/>
                <p:cNvSpPr/>
                <p:nvPr/>
              </p:nvSpPr>
              <p:spPr>
                <a:xfrm>
                  <a:off x="4355976" y="536939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2" name="Oval 791"/>
                <p:cNvSpPr/>
                <p:nvPr/>
              </p:nvSpPr>
              <p:spPr>
                <a:xfrm>
                  <a:off x="3995936" y="201655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3" name="Oval 792"/>
                <p:cNvSpPr/>
                <p:nvPr/>
              </p:nvSpPr>
              <p:spPr>
                <a:xfrm>
                  <a:off x="3995936" y="232135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4" name="Oval 793"/>
                <p:cNvSpPr/>
                <p:nvPr/>
              </p:nvSpPr>
              <p:spPr>
                <a:xfrm>
                  <a:off x="3995936" y="262615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5" name="Oval 794"/>
                <p:cNvSpPr/>
                <p:nvPr/>
              </p:nvSpPr>
              <p:spPr>
                <a:xfrm>
                  <a:off x="3995936" y="293095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6" name="Oval 795"/>
                <p:cNvSpPr/>
                <p:nvPr/>
              </p:nvSpPr>
              <p:spPr>
                <a:xfrm>
                  <a:off x="3995936" y="323574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7" name="Oval 796"/>
                <p:cNvSpPr/>
                <p:nvPr/>
              </p:nvSpPr>
              <p:spPr>
                <a:xfrm>
                  <a:off x="3995936" y="354054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8" name="Oval 797"/>
                <p:cNvSpPr/>
                <p:nvPr/>
              </p:nvSpPr>
              <p:spPr>
                <a:xfrm>
                  <a:off x="3995936" y="384534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9" name="Oval 798"/>
                <p:cNvSpPr/>
                <p:nvPr/>
              </p:nvSpPr>
              <p:spPr>
                <a:xfrm>
                  <a:off x="3995936" y="415014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0" name="Oval 799"/>
                <p:cNvSpPr/>
                <p:nvPr/>
              </p:nvSpPr>
              <p:spPr>
                <a:xfrm>
                  <a:off x="3995936" y="445494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1" name="Oval 800"/>
                <p:cNvSpPr/>
                <p:nvPr/>
              </p:nvSpPr>
              <p:spPr>
                <a:xfrm>
                  <a:off x="3995936" y="475973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2" name="Oval 801"/>
                <p:cNvSpPr/>
                <p:nvPr/>
              </p:nvSpPr>
              <p:spPr>
                <a:xfrm>
                  <a:off x="3995936" y="506453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3" name="Oval 802"/>
                <p:cNvSpPr/>
                <p:nvPr/>
              </p:nvSpPr>
              <p:spPr>
                <a:xfrm>
                  <a:off x="3995936" y="536933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4" name="Oval 803"/>
                <p:cNvSpPr/>
                <p:nvPr/>
              </p:nvSpPr>
              <p:spPr>
                <a:xfrm>
                  <a:off x="3707904" y="202008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5" name="Oval 804"/>
                <p:cNvSpPr/>
                <p:nvPr/>
              </p:nvSpPr>
              <p:spPr>
                <a:xfrm>
                  <a:off x="3707904" y="232488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6" name="Oval 805"/>
                <p:cNvSpPr/>
                <p:nvPr/>
              </p:nvSpPr>
              <p:spPr>
                <a:xfrm>
                  <a:off x="3707904" y="262967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7" name="Oval 806"/>
                <p:cNvSpPr/>
                <p:nvPr/>
              </p:nvSpPr>
              <p:spPr>
                <a:xfrm>
                  <a:off x="3707904" y="293447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8" name="Oval 807"/>
                <p:cNvSpPr/>
                <p:nvPr/>
              </p:nvSpPr>
              <p:spPr>
                <a:xfrm>
                  <a:off x="3707904" y="323927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9" name="Oval 808"/>
                <p:cNvSpPr/>
                <p:nvPr/>
              </p:nvSpPr>
              <p:spPr>
                <a:xfrm>
                  <a:off x="3707904" y="354407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0" name="Oval 809"/>
                <p:cNvSpPr/>
                <p:nvPr/>
              </p:nvSpPr>
              <p:spPr>
                <a:xfrm>
                  <a:off x="3707904" y="384887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1" name="Oval 810"/>
                <p:cNvSpPr/>
                <p:nvPr/>
              </p:nvSpPr>
              <p:spPr>
                <a:xfrm>
                  <a:off x="3707904" y="415366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2" name="Oval 811"/>
                <p:cNvSpPr/>
                <p:nvPr/>
              </p:nvSpPr>
              <p:spPr>
                <a:xfrm>
                  <a:off x="3707904" y="445846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3" name="Oval 812"/>
                <p:cNvSpPr/>
                <p:nvPr/>
              </p:nvSpPr>
              <p:spPr>
                <a:xfrm>
                  <a:off x="3707904" y="476326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4" name="Oval 813"/>
                <p:cNvSpPr/>
                <p:nvPr/>
              </p:nvSpPr>
              <p:spPr>
                <a:xfrm>
                  <a:off x="3707904" y="506806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5" name="Oval 814"/>
                <p:cNvSpPr/>
                <p:nvPr/>
              </p:nvSpPr>
              <p:spPr>
                <a:xfrm>
                  <a:off x="3707904" y="537286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6" name="Oval 815"/>
                <p:cNvSpPr/>
                <p:nvPr/>
              </p:nvSpPr>
              <p:spPr>
                <a:xfrm>
                  <a:off x="3419872" y="202360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7" name="Oval 816"/>
                <p:cNvSpPr/>
                <p:nvPr/>
              </p:nvSpPr>
              <p:spPr>
                <a:xfrm>
                  <a:off x="3419872" y="232840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8" name="Oval 817"/>
                <p:cNvSpPr/>
                <p:nvPr/>
              </p:nvSpPr>
              <p:spPr>
                <a:xfrm>
                  <a:off x="3419872" y="263320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9" name="Oval 818"/>
                <p:cNvSpPr/>
                <p:nvPr/>
              </p:nvSpPr>
              <p:spPr>
                <a:xfrm>
                  <a:off x="3419872" y="293800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20" name="Oval 819"/>
                <p:cNvSpPr/>
                <p:nvPr/>
              </p:nvSpPr>
              <p:spPr>
                <a:xfrm>
                  <a:off x="3419872" y="324280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21" name="Oval 820"/>
                <p:cNvSpPr/>
                <p:nvPr/>
              </p:nvSpPr>
              <p:spPr>
                <a:xfrm>
                  <a:off x="3419872" y="354759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22" name="Oval 821"/>
                <p:cNvSpPr/>
                <p:nvPr/>
              </p:nvSpPr>
              <p:spPr>
                <a:xfrm>
                  <a:off x="3419872" y="385239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23" name="Oval 822"/>
                <p:cNvSpPr/>
                <p:nvPr/>
              </p:nvSpPr>
              <p:spPr>
                <a:xfrm>
                  <a:off x="3419872" y="415719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24" name="Oval 823"/>
                <p:cNvSpPr/>
                <p:nvPr/>
              </p:nvSpPr>
              <p:spPr>
                <a:xfrm>
                  <a:off x="3419872" y="446199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25" name="Oval 824"/>
                <p:cNvSpPr/>
                <p:nvPr/>
              </p:nvSpPr>
              <p:spPr>
                <a:xfrm>
                  <a:off x="3419872" y="476679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26" name="Oval 825"/>
                <p:cNvSpPr/>
                <p:nvPr/>
              </p:nvSpPr>
              <p:spPr>
                <a:xfrm>
                  <a:off x="3419872" y="507158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27" name="Oval 826"/>
                <p:cNvSpPr/>
                <p:nvPr/>
              </p:nvSpPr>
              <p:spPr>
                <a:xfrm>
                  <a:off x="3419872" y="537638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28" name="Oval 827"/>
                <p:cNvSpPr/>
                <p:nvPr/>
              </p:nvSpPr>
              <p:spPr>
                <a:xfrm>
                  <a:off x="3131840" y="202713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29" name="Oval 828"/>
                <p:cNvSpPr/>
                <p:nvPr/>
              </p:nvSpPr>
              <p:spPr>
                <a:xfrm>
                  <a:off x="3131840" y="233193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0" name="Oval 829"/>
                <p:cNvSpPr/>
                <p:nvPr/>
              </p:nvSpPr>
              <p:spPr>
                <a:xfrm>
                  <a:off x="3131840" y="263673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1" name="Oval 830"/>
                <p:cNvSpPr/>
                <p:nvPr/>
              </p:nvSpPr>
              <p:spPr>
                <a:xfrm>
                  <a:off x="3131840" y="294152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2" name="Oval 831"/>
                <p:cNvSpPr/>
                <p:nvPr/>
              </p:nvSpPr>
              <p:spPr>
                <a:xfrm>
                  <a:off x="3131840" y="324632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3" name="Oval 832"/>
                <p:cNvSpPr/>
                <p:nvPr/>
              </p:nvSpPr>
              <p:spPr>
                <a:xfrm>
                  <a:off x="3131840" y="355112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4" name="Oval 833"/>
                <p:cNvSpPr/>
                <p:nvPr/>
              </p:nvSpPr>
              <p:spPr>
                <a:xfrm>
                  <a:off x="3131840" y="385592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5" name="Oval 834"/>
                <p:cNvSpPr/>
                <p:nvPr/>
              </p:nvSpPr>
              <p:spPr>
                <a:xfrm>
                  <a:off x="3131840" y="416072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6" name="Oval 835"/>
                <p:cNvSpPr/>
                <p:nvPr/>
              </p:nvSpPr>
              <p:spPr>
                <a:xfrm>
                  <a:off x="3131840" y="446551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7" name="Oval 836"/>
                <p:cNvSpPr/>
                <p:nvPr/>
              </p:nvSpPr>
              <p:spPr>
                <a:xfrm>
                  <a:off x="3131840" y="477031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8" name="Oval 837"/>
                <p:cNvSpPr/>
                <p:nvPr/>
              </p:nvSpPr>
              <p:spPr>
                <a:xfrm>
                  <a:off x="3131840" y="507511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9" name="Oval 838"/>
                <p:cNvSpPr/>
                <p:nvPr/>
              </p:nvSpPr>
              <p:spPr>
                <a:xfrm>
                  <a:off x="3131840" y="537991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7" name="TextBox 6"/>
              <p:cNvSpPr txBox="1"/>
              <p:nvPr/>
            </p:nvSpPr>
            <p:spPr>
              <a:xfrm>
                <a:off x="1688075" y="2918793"/>
                <a:ext cx="674361" cy="1446550"/>
              </a:xfrm>
              <a:prstGeom prst="rect">
                <a:avLst/>
              </a:prstGeom>
              <a:noFill/>
            </p:spPr>
            <p:txBody>
              <a:bodyPr wrap="square" rtlCol="0">
                <a:spAutoFit/>
              </a:bodyPr>
              <a:lstStyle/>
              <a:p>
                <a:r>
                  <a:rPr lang="fi-FI" sz="8800" dirty="0"/>
                  <a:t>+</a:t>
                </a:r>
                <a:endParaRPr lang="ru-RU" sz="8800" dirty="0"/>
              </a:p>
            </p:txBody>
          </p:sp>
          <p:sp>
            <p:nvSpPr>
              <p:cNvPr id="500" name="TextBox 499"/>
              <p:cNvSpPr txBox="1"/>
              <p:nvPr/>
            </p:nvSpPr>
            <p:spPr>
              <a:xfrm>
                <a:off x="4666867" y="2835934"/>
                <a:ext cx="674361" cy="1446550"/>
              </a:xfrm>
              <a:prstGeom prst="rect">
                <a:avLst/>
              </a:prstGeom>
              <a:noFill/>
            </p:spPr>
            <p:txBody>
              <a:bodyPr wrap="square" rtlCol="0">
                <a:spAutoFit/>
              </a:bodyPr>
              <a:lstStyle/>
              <a:p>
                <a:r>
                  <a:rPr lang="fi-FI" sz="8800" dirty="0"/>
                  <a:t>-</a:t>
                </a:r>
                <a:endParaRPr lang="ru-RU" sz="8800" dirty="0"/>
              </a:p>
            </p:txBody>
          </p:sp>
        </p:grpSp>
      </p:grpSp>
    </p:spTree>
    <p:extLst>
      <p:ext uri="{BB962C8B-B14F-4D97-AF65-F5344CB8AC3E}">
        <p14:creationId xmlns:p14="http://schemas.microsoft.com/office/powerpoint/2010/main" val="2073437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Влагоизоляция</a:t>
            </a:r>
            <a:endParaRPr lang="ru-RU" dirty="0"/>
          </a:p>
        </p:txBody>
      </p:sp>
      <p:sp>
        <p:nvSpPr>
          <p:cNvPr id="4" name="Content Placeholder 3"/>
          <p:cNvSpPr>
            <a:spLocks noGrp="1"/>
          </p:cNvSpPr>
          <p:nvPr>
            <p:ph idx="1"/>
          </p:nvPr>
        </p:nvSpPr>
        <p:spPr>
          <a:xfrm>
            <a:off x="3484626" y="1367433"/>
            <a:ext cx="3181350" cy="4486275"/>
          </a:xfrm>
        </p:spPr>
        <p:txBody>
          <a:bodyPr>
            <a:normAutofit/>
          </a:bodyPr>
          <a:lstStyle/>
          <a:p>
            <a:pPr marL="0" indent="0">
              <a:buNone/>
            </a:pPr>
            <a:r>
              <a:rPr sz="2600" dirty="0"/>
              <a:t>К размышлению: </a:t>
            </a:r>
          </a:p>
          <a:p>
            <a:r>
              <a:rPr sz="2600" dirty="0"/>
              <a:t>Как выполняют пароизоляцию в углах здания?</a:t>
            </a:r>
          </a:p>
          <a:p>
            <a:r>
              <a:rPr sz="2600" dirty="0"/>
              <a:t>Начертите горизонтальный разрез.</a:t>
            </a:r>
            <a:endParaRPr lang="ru-RU" sz="2600" dirty="0"/>
          </a:p>
        </p:txBody>
      </p:sp>
      <p:sp>
        <p:nvSpPr>
          <p:cNvPr id="7" name="Date Placeholder 6">
            <a:extLst>
              <a:ext uri="{FF2B5EF4-FFF2-40B4-BE49-F238E27FC236}">
                <a16:creationId xmlns:a16="http://schemas.microsoft.com/office/drawing/2014/main" id="{0EDB77FF-9819-4938-A29A-510CA8178285}"/>
              </a:ext>
            </a:extLst>
          </p:cNvPr>
          <p:cNvSpPr>
            <a:spLocks noGrp="1"/>
          </p:cNvSpPr>
          <p:nvPr>
            <p:ph type="dt" sz="half" idx="2"/>
          </p:nvPr>
        </p:nvSpPr>
        <p:spPr/>
        <p:txBody>
          <a:bodyPr/>
          <a:lstStyle/>
          <a:p>
            <a:r>
              <a:rPr lang="fi-FI"/>
              <a:t>2019</a:t>
            </a:r>
            <a:endParaRPr lang="fi-FI" dirty="0"/>
          </a:p>
        </p:txBody>
      </p:sp>
      <p:sp>
        <p:nvSpPr>
          <p:cNvPr id="5" name="Slide Number Placeholder 4"/>
          <p:cNvSpPr>
            <a:spLocks noGrp="1"/>
          </p:cNvSpPr>
          <p:nvPr>
            <p:ph type="sldNum" sz="quarter" idx="4"/>
          </p:nvPr>
        </p:nvSpPr>
        <p:spPr/>
        <p:txBody>
          <a:bodyPr/>
          <a:lstStyle/>
          <a:p>
            <a:pPr>
              <a:defRPr/>
            </a:pPr>
            <a:fld id="{D0B1668D-8FF8-43CC-892A-1C8F649AD919}" type="slidenum">
              <a:rPr lang="fi-FI" altLang="fi-FI" smtClean="0"/>
              <a:pPr>
                <a:defRPr/>
              </a:pPr>
              <a:t>19</a:t>
            </a:fld>
            <a:endParaRPr lang="ru-RU" altLang="fi-FI"/>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9024"/>
          <a:stretch/>
        </p:blipFill>
        <p:spPr bwMode="auto">
          <a:xfrm rot="10800000" flipH="1">
            <a:off x="971600" y="1367433"/>
            <a:ext cx="1800200" cy="3888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iruutu 2"/>
          <p:cNvSpPr txBox="1"/>
          <p:nvPr/>
        </p:nvSpPr>
        <p:spPr>
          <a:xfrm>
            <a:off x="2736008" y="2911911"/>
            <a:ext cx="453970" cy="646331"/>
          </a:xfrm>
          <a:prstGeom prst="rect">
            <a:avLst/>
          </a:prstGeom>
          <a:noFill/>
        </p:spPr>
        <p:txBody>
          <a:bodyPr wrap="none" rtlCol="0">
            <a:spAutoFit/>
          </a:bodyPr>
          <a:lstStyle/>
          <a:p>
            <a:r>
              <a:rPr lang="fi-FI" sz="3600" dirty="0"/>
              <a:t>+</a:t>
            </a:r>
            <a:endParaRPr lang="ru-RU" sz="3600" dirty="0"/>
          </a:p>
        </p:txBody>
      </p:sp>
      <p:sp>
        <p:nvSpPr>
          <p:cNvPr id="8" name="Tekstiruutu 7"/>
          <p:cNvSpPr txBox="1"/>
          <p:nvPr/>
        </p:nvSpPr>
        <p:spPr>
          <a:xfrm>
            <a:off x="395536" y="2911910"/>
            <a:ext cx="338554" cy="646331"/>
          </a:xfrm>
          <a:prstGeom prst="rect">
            <a:avLst/>
          </a:prstGeom>
          <a:noFill/>
        </p:spPr>
        <p:txBody>
          <a:bodyPr wrap="none" rtlCol="0">
            <a:spAutoFit/>
          </a:bodyPr>
          <a:lstStyle/>
          <a:p>
            <a:r>
              <a:rPr lang="fi-FI" sz="3600" dirty="0"/>
              <a:t>-</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8501" y="3558241"/>
            <a:ext cx="2965499" cy="2605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1954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Энергия и влажность на стройплощадке</a:t>
            </a:r>
            <a:endParaRPr lang="ru-RU" dirty="0"/>
          </a:p>
        </p:txBody>
      </p:sp>
      <p:sp>
        <p:nvSpPr>
          <p:cNvPr id="3" name="Content Placeholder 2"/>
          <p:cNvSpPr>
            <a:spLocks noGrp="1"/>
          </p:cNvSpPr>
          <p:nvPr>
            <p:ph idx="1"/>
          </p:nvPr>
        </p:nvSpPr>
        <p:spPr>
          <a:xfrm>
            <a:off x="457200" y="1773238"/>
            <a:ext cx="8229600" cy="4320057"/>
          </a:xfrm>
        </p:spPr>
        <p:txBody>
          <a:bodyPr>
            <a:normAutofit/>
          </a:bodyPr>
          <a:lstStyle/>
          <a:p>
            <a:r>
              <a:rPr dirty="0"/>
              <a:t>Введение</a:t>
            </a:r>
          </a:p>
          <a:p>
            <a:r>
              <a:rPr dirty="0"/>
              <a:t>Передача тепла</a:t>
            </a:r>
          </a:p>
          <a:p>
            <a:r>
              <a:rPr dirty="0"/>
              <a:t>Влажность воздуха, точка росы</a:t>
            </a:r>
          </a:p>
          <a:p>
            <a:r>
              <a:rPr dirty="0"/>
              <a:t>Взаимосвязь тепла и влажности</a:t>
            </a:r>
          </a:p>
          <a:p>
            <a:endParaRPr lang="ru-RU" dirty="0"/>
          </a:p>
        </p:txBody>
      </p:sp>
      <p:sp>
        <p:nvSpPr>
          <p:cNvPr id="4" name="Date Placeholder 3">
            <a:extLst>
              <a:ext uri="{FF2B5EF4-FFF2-40B4-BE49-F238E27FC236}">
                <a16:creationId xmlns:a16="http://schemas.microsoft.com/office/drawing/2014/main" id="{6F67B926-2809-43D8-A065-EAC259A3758D}"/>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FAA6ED62-394D-4271-85C2-3B609D0763AF}"/>
              </a:ext>
            </a:extLst>
          </p:cNvPr>
          <p:cNvSpPr>
            <a:spLocks noGrp="1"/>
          </p:cNvSpPr>
          <p:nvPr>
            <p:ph type="sldNum" sz="quarter" idx="4"/>
          </p:nvPr>
        </p:nvSpPr>
        <p:spPr/>
        <p:txBody>
          <a:bodyPr/>
          <a:lstStyle/>
          <a:p>
            <a:fld id="{0168ACF4-E7A5-495E-8C31-8E9E3D5B0BFC}" type="slidenum">
              <a:rPr lang="fi-FI" smtClean="0"/>
              <a:pPr/>
              <a:t>2</a:t>
            </a:fld>
            <a:endParaRPr lang="fi-FI" dirty="0"/>
          </a:p>
        </p:txBody>
      </p:sp>
    </p:spTree>
    <p:extLst>
      <p:ext uri="{BB962C8B-B14F-4D97-AF65-F5344CB8AC3E}">
        <p14:creationId xmlns:p14="http://schemas.microsoft.com/office/powerpoint/2010/main" val="2575046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_rteu303\1 Projektit\BetEl\valokuvat\DSC0002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944" y="486965"/>
            <a:ext cx="2615255" cy="1960726"/>
          </a:xfrm>
          <a:prstGeom prst="rect">
            <a:avLst/>
          </a:prstGeom>
          <a:noFill/>
          <a:ln w="57150">
            <a:solidFill>
              <a:schemeClr val="bg1">
                <a:lumMod val="85000"/>
              </a:schemeClr>
            </a:solidFill>
            <a:miter lim="800000"/>
            <a:headEnd/>
            <a:tailEnd/>
          </a:ln>
        </p:spPr>
      </p:pic>
      <p:pic>
        <p:nvPicPr>
          <p:cNvPr id="6" name="Picture 4" descr="H:\sokkelin vedenpoist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944" y="2590566"/>
            <a:ext cx="2642295" cy="1482009"/>
          </a:xfrm>
          <a:prstGeom prst="rect">
            <a:avLst/>
          </a:prstGeom>
          <a:noFill/>
          <a:ln w="57150">
            <a:solidFill>
              <a:schemeClr val="bg1">
                <a:lumMod val="85000"/>
              </a:schemeClr>
            </a:solidFill>
            <a:miter lim="800000"/>
            <a:headEnd/>
            <a:tailEnd/>
          </a:ln>
        </p:spPr>
      </p:pic>
      <p:pic>
        <p:nvPicPr>
          <p:cNvPr id="8" name="Kuva 6" descr="P4070006.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944" y="4358326"/>
            <a:ext cx="2642296" cy="1983520"/>
          </a:xfrm>
          <a:prstGeom prst="rect">
            <a:avLst/>
          </a:prstGeom>
          <a:noFill/>
          <a:ln w="57150">
            <a:solidFill>
              <a:schemeClr val="bg1">
                <a:lumMod val="85000"/>
              </a:schemeClr>
            </a:solidFill>
            <a:miter lim="800000"/>
            <a:headEnd/>
            <a:tailEnd/>
          </a:ln>
        </p:spPr>
      </p:pic>
      <p:sp>
        <p:nvSpPr>
          <p:cNvPr id="41998" name="Suorakulmio 18"/>
          <p:cNvSpPr>
            <a:spLocks noChangeArrowheads="1"/>
          </p:cNvSpPr>
          <p:nvPr/>
        </p:nvSpPr>
        <p:spPr bwMode="auto">
          <a:xfrm>
            <a:off x="3021808" y="476250"/>
            <a:ext cx="565388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i-FI" sz="2000" dirty="0"/>
              <a:t>Влага может вытечь из конструкций или она может быть удалена выпариванием или в худшем случае с помощью механической сушки. </a:t>
            </a:r>
          </a:p>
          <a:p>
            <a:endParaRPr lang="ru-RU" sz="2000" dirty="0">
              <a:ea typeface="MS PGothic" pitchFamily="34" charset="-128"/>
            </a:endParaRPr>
          </a:p>
          <a:p>
            <a:r>
              <a:rPr lang="fi-FI" sz="2000" dirty="0"/>
              <a:t>Например, застывшая в изоляции сэндвич-панели вода при таянии может испортить строительные материалы.</a:t>
            </a:r>
          </a:p>
          <a:p>
            <a:endParaRPr lang="ru-RU" sz="2000" dirty="0">
              <a:ea typeface="MS PGothic" pitchFamily="34" charset="-128"/>
            </a:endParaRPr>
          </a:p>
          <a:p>
            <a:r>
              <a:rPr lang="fi-FI" sz="2000" dirty="0"/>
              <a:t>Для достижения наилучшего конечного результата конструкции должны быть спроектированы и выполнены таким образом, чтобы они высыхали при проветривании.</a:t>
            </a:r>
          </a:p>
          <a:p>
            <a:endParaRPr lang="ru-RU" sz="2000" dirty="0">
              <a:ea typeface="MS PGothic" pitchFamily="34" charset="-128"/>
            </a:endParaRPr>
          </a:p>
          <a:p>
            <a:r>
              <a:rPr lang="fi-FI" sz="2000" dirty="0"/>
              <a:t>При монтажных работах следует стремиться к сухому строительству и тщательно выполнять проветривание конструкций.</a:t>
            </a:r>
            <a:endParaRPr lang="ru-RU" sz="2000" dirty="0">
              <a:ea typeface="MS PGothic" pitchFamily="34" charset="-128"/>
            </a:endParaRPr>
          </a:p>
        </p:txBody>
      </p:sp>
      <p:sp>
        <p:nvSpPr>
          <p:cNvPr id="2" name="Date Placeholder 1">
            <a:extLst>
              <a:ext uri="{FF2B5EF4-FFF2-40B4-BE49-F238E27FC236}">
                <a16:creationId xmlns:a16="http://schemas.microsoft.com/office/drawing/2014/main" id="{0699ADC8-1296-4EA8-A72D-013291E3CB71}"/>
              </a:ext>
            </a:extLst>
          </p:cNvPr>
          <p:cNvSpPr>
            <a:spLocks noGrp="1"/>
          </p:cNvSpPr>
          <p:nvPr>
            <p:ph type="dt" sz="half" idx="2"/>
          </p:nvPr>
        </p:nvSpPr>
        <p:spPr/>
        <p:txBody>
          <a:bodyPr/>
          <a:lstStyle/>
          <a:p>
            <a:r>
              <a:rPr lang="fi-FI"/>
              <a:t>2019</a:t>
            </a:r>
            <a:endParaRPr lang="fi-FI" dirty="0"/>
          </a:p>
        </p:txBody>
      </p:sp>
      <p:sp>
        <p:nvSpPr>
          <p:cNvPr id="3" name="Slide Number Placeholder 2">
            <a:extLst>
              <a:ext uri="{FF2B5EF4-FFF2-40B4-BE49-F238E27FC236}">
                <a16:creationId xmlns:a16="http://schemas.microsoft.com/office/drawing/2014/main" id="{222D26F2-7B70-492E-9CD7-17A949EE4B48}"/>
              </a:ext>
            </a:extLst>
          </p:cNvPr>
          <p:cNvSpPr>
            <a:spLocks noGrp="1"/>
          </p:cNvSpPr>
          <p:nvPr>
            <p:ph type="sldNum" sz="quarter" idx="4"/>
          </p:nvPr>
        </p:nvSpPr>
        <p:spPr/>
        <p:txBody>
          <a:bodyPr/>
          <a:lstStyle/>
          <a:p>
            <a:fld id="{0168ACF4-E7A5-495E-8C31-8E9E3D5B0BFC}" type="slidenum">
              <a:rPr lang="fi-FI" smtClean="0"/>
              <a:pPr/>
              <a:t>20</a:t>
            </a:fld>
            <a:endParaRPr lang="fi-FI" dirty="0"/>
          </a:p>
        </p:txBody>
      </p:sp>
    </p:spTree>
    <p:extLst>
      <p:ext uri="{BB962C8B-B14F-4D97-AF65-F5344CB8AC3E}">
        <p14:creationId xmlns:p14="http://schemas.microsoft.com/office/powerpoint/2010/main" val="149743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9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9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99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93386" y="1654493"/>
            <a:ext cx="3346450" cy="424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Kuvatekstiellipsi 8"/>
          <p:cNvSpPr>
            <a:spLocks noChangeArrowheads="1"/>
          </p:cNvSpPr>
          <p:nvPr/>
        </p:nvSpPr>
        <p:spPr bwMode="auto">
          <a:xfrm>
            <a:off x="2885912" y="645859"/>
            <a:ext cx="2879923" cy="1584325"/>
          </a:xfrm>
          <a:prstGeom prst="wedgeEllipseCallout">
            <a:avLst>
              <a:gd name="adj1" fmla="val 45304"/>
              <a:gd name="adj2" fmla="val 112624"/>
            </a:avLst>
          </a:prstGeom>
          <a:solidFill>
            <a:schemeClr val="accent1"/>
          </a:solidFill>
          <a:ln w="25400" algn="ctr">
            <a:solidFill>
              <a:srgbClr val="385D8A"/>
            </a:solidFill>
            <a:miter lim="800000"/>
            <a:headEnd/>
            <a:tailEnd/>
          </a:ln>
        </p:spPr>
        <p:txBody>
          <a:bodyPr anchor="ctr"/>
          <a:lstStyle/>
          <a:p>
            <a:pPr algn="ctr"/>
            <a:r>
              <a:rPr lang="fi-FI" sz="2400">
                <a:solidFill>
                  <a:srgbClr val="FFFFFF"/>
                </a:solidFill>
                <a:latin typeface="Calibri" pitchFamily="34" charset="0"/>
              </a:rPr>
              <a:t>Не забывай проветривать</a:t>
            </a:r>
          </a:p>
        </p:txBody>
      </p:sp>
      <p:sp>
        <p:nvSpPr>
          <p:cNvPr id="2" name="Date Placeholder 1">
            <a:extLst>
              <a:ext uri="{FF2B5EF4-FFF2-40B4-BE49-F238E27FC236}">
                <a16:creationId xmlns:a16="http://schemas.microsoft.com/office/drawing/2014/main" id="{A1BD3E5F-08EF-43B3-8DAE-6A9FCECE7BFB}"/>
              </a:ext>
            </a:extLst>
          </p:cNvPr>
          <p:cNvSpPr>
            <a:spLocks noGrp="1"/>
          </p:cNvSpPr>
          <p:nvPr>
            <p:ph type="dt" sz="half" idx="2"/>
          </p:nvPr>
        </p:nvSpPr>
        <p:spPr/>
        <p:txBody>
          <a:bodyPr/>
          <a:lstStyle/>
          <a:p>
            <a:r>
              <a:rPr lang="fi-FI"/>
              <a:t>2019</a:t>
            </a:r>
            <a:endParaRPr lang="fi-FI" dirty="0"/>
          </a:p>
        </p:txBody>
      </p:sp>
      <p:sp>
        <p:nvSpPr>
          <p:cNvPr id="3" name="Slide Number Placeholder 2">
            <a:extLst>
              <a:ext uri="{FF2B5EF4-FFF2-40B4-BE49-F238E27FC236}">
                <a16:creationId xmlns:a16="http://schemas.microsoft.com/office/drawing/2014/main" id="{757247D9-44A0-4C95-A946-A8B038C9B035}"/>
              </a:ext>
            </a:extLst>
          </p:cNvPr>
          <p:cNvSpPr>
            <a:spLocks noGrp="1"/>
          </p:cNvSpPr>
          <p:nvPr>
            <p:ph type="sldNum" sz="quarter" idx="4"/>
          </p:nvPr>
        </p:nvSpPr>
        <p:spPr/>
        <p:txBody>
          <a:bodyPr/>
          <a:lstStyle/>
          <a:p>
            <a:fld id="{0168ACF4-E7A5-495E-8C31-8E9E3D5B0BFC}" type="slidenum">
              <a:rPr lang="fi-FI" smtClean="0"/>
              <a:pPr/>
              <a:t>21</a:t>
            </a:fld>
            <a:endParaRPr lang="fi-FI" dirty="0"/>
          </a:p>
        </p:txBody>
      </p:sp>
    </p:spTree>
    <p:extLst>
      <p:ext uri="{BB962C8B-B14F-4D97-AF65-F5344CB8AC3E}">
        <p14:creationId xmlns:p14="http://schemas.microsoft.com/office/powerpoint/2010/main" val="1184403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otsikko 2"/>
          <p:cNvSpPr txBox="1">
            <a:spLocks/>
          </p:cNvSpPr>
          <p:nvPr/>
        </p:nvSpPr>
        <p:spPr>
          <a:xfrm>
            <a:off x="468313" y="5002213"/>
            <a:ext cx="8351837" cy="1150937"/>
          </a:xfrm>
          <a:prstGeom prst="rect">
            <a:avLst/>
          </a:prstGeom>
          <a:ln w="19050">
            <a:solidFill>
              <a:schemeClr val="tx1"/>
            </a:solidFill>
          </a:ln>
        </p:spPr>
        <p:txBody>
          <a:bodyPr>
            <a:normAutofit fontScale="70000" lnSpcReduction="20000"/>
          </a:bodyPr>
          <a:lstStyle/>
          <a:p>
            <a:pPr fontAlgn="auto">
              <a:spcBef>
                <a:spcPct val="20000"/>
              </a:spcBef>
              <a:spcAft>
                <a:spcPts val="0"/>
              </a:spcAft>
              <a:buFont typeface="Arial" pitchFamily="34" charset="0"/>
              <a:buNone/>
              <a:defRPr/>
            </a:pPr>
            <a:r>
              <a:rPr lang="fi-FI" sz="1400" dirty="0"/>
              <a:t>Из диаграммы Молье видно, что:</a:t>
            </a:r>
          </a:p>
          <a:p>
            <a:pPr marL="285750" indent="-285750">
              <a:spcBef>
                <a:spcPct val="20000"/>
              </a:spcBef>
              <a:buFont typeface="Wingdings" panose="05000000000000000000" pitchFamily="2" charset="2"/>
              <a:buChar char="q"/>
              <a:tabLst>
                <a:tab pos="266700" algn="l"/>
              </a:tabLst>
              <a:defRPr/>
            </a:pPr>
            <a:r>
              <a:rPr lang="fi-FI" sz="1500" dirty="0" err="1"/>
              <a:t>при</a:t>
            </a:r>
            <a:r>
              <a:rPr lang="fi-FI" sz="1500" dirty="0"/>
              <a:t> температуре наружного воздуха ниже 0 °C в кубическом метре воздуха содержится до 5 граммов водяного пара</a:t>
            </a:r>
          </a:p>
          <a:p>
            <a:pPr marL="285750" indent="-285750">
              <a:spcBef>
                <a:spcPct val="20000"/>
              </a:spcBef>
              <a:buFont typeface="Wingdings" panose="05000000000000000000" pitchFamily="2" charset="2"/>
              <a:buChar char="q"/>
              <a:tabLst>
                <a:tab pos="266700" algn="l"/>
              </a:tabLst>
              <a:defRPr/>
            </a:pPr>
            <a:r>
              <a:rPr lang="fi-FI" sz="1500" dirty="0" err="1"/>
              <a:t>при</a:t>
            </a:r>
            <a:r>
              <a:rPr lang="fi-FI" sz="1500" dirty="0"/>
              <a:t> температуре внутреннего воздуха на строительном объекте 15 °C и относительной влажности воздуха 80% в кубическом метре воздуха содержится 10 граммов водяного пара</a:t>
            </a:r>
          </a:p>
          <a:p>
            <a:pPr marL="285750" indent="-285750">
              <a:spcBef>
                <a:spcPct val="20000"/>
              </a:spcBef>
              <a:buFont typeface="Wingdings" panose="05000000000000000000" pitchFamily="2" charset="2"/>
              <a:buChar char="q"/>
              <a:tabLst>
                <a:tab pos="266700" algn="l"/>
              </a:tabLst>
              <a:defRPr/>
            </a:pPr>
            <a:r>
              <a:rPr lang="fi-FI" sz="1500" dirty="0" err="1"/>
              <a:t>при</a:t>
            </a:r>
            <a:r>
              <a:rPr lang="fi-FI" sz="1500" dirty="0"/>
              <a:t> выполнении каждый час воздухозамены на строительном объекте объемом 10 000 стр.м</a:t>
            </a:r>
            <a:r>
              <a:rPr lang="fi-FI" sz="1500" baseline="30000" dirty="0"/>
              <a:t>3</a:t>
            </a:r>
            <a:r>
              <a:rPr lang="fi-FI" sz="1500" dirty="0"/>
              <a:t> из помещений </a:t>
            </a:r>
            <a:r>
              <a:rPr lang="fi-FI" sz="1500" dirty="0" err="1"/>
              <a:t>выйдет</a:t>
            </a:r>
            <a:r>
              <a:rPr lang="fi-FI" sz="1500" dirty="0"/>
              <a:t> </a:t>
            </a:r>
            <a:br>
              <a:rPr lang="fi-FI" sz="1500" dirty="0"/>
            </a:br>
            <a:r>
              <a:rPr lang="fi-FI" sz="1500" dirty="0"/>
              <a:t>50 литров воды. </a:t>
            </a:r>
            <a:endParaRPr lang="ru-RU" sz="1500" dirty="0">
              <a:latin typeface="+mn-lt"/>
              <a:cs typeface="+mn-cs"/>
            </a:endParaRPr>
          </a:p>
        </p:txBody>
      </p:sp>
      <p:pic>
        <p:nvPicPr>
          <p:cNvPr id="6144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1414463"/>
            <a:ext cx="5737225"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tsikko 1"/>
          <p:cNvSpPr txBox="1">
            <a:spLocks/>
          </p:cNvSpPr>
          <p:nvPr/>
        </p:nvSpPr>
        <p:spPr bwMode="auto">
          <a:xfrm>
            <a:off x="395536" y="203607"/>
            <a:ext cx="8424614" cy="1143000"/>
          </a:xfrm>
          <a:prstGeom prst="rect">
            <a:avLst/>
          </a:prstGeom>
          <a:noFill/>
          <a:ln w="9525">
            <a:noFill/>
            <a:miter lim="800000"/>
            <a:headEnd/>
            <a:tailEnd/>
          </a:ln>
        </p:spPr>
        <p:txBody>
          <a:bodyPr anchor="ctr"/>
          <a:lstStyle/>
          <a:p>
            <a:pPr eaLnBrk="0" hangingPunct="0">
              <a:defRPr/>
            </a:pPr>
            <a:r>
              <a:rPr lang="fi-FI" sz="3600" b="1" kern="0" dirty="0">
                <a:latin typeface="+mj-lt"/>
              </a:rPr>
              <a:t>Важность проветривания для условий выполнения работ</a:t>
            </a:r>
          </a:p>
        </p:txBody>
      </p:sp>
      <p:sp>
        <p:nvSpPr>
          <p:cNvPr id="3" name="Date Placeholder 2">
            <a:extLst>
              <a:ext uri="{FF2B5EF4-FFF2-40B4-BE49-F238E27FC236}">
                <a16:creationId xmlns:a16="http://schemas.microsoft.com/office/drawing/2014/main" id="{04307532-71D9-417F-A3A3-9C6B64610EFC}"/>
              </a:ext>
            </a:extLst>
          </p:cNvPr>
          <p:cNvSpPr>
            <a:spLocks noGrp="1"/>
          </p:cNvSpPr>
          <p:nvPr>
            <p:ph type="dt" sz="half" idx="2"/>
          </p:nvPr>
        </p:nvSpPr>
        <p:spPr/>
        <p:txBody>
          <a:bodyPr/>
          <a:lstStyle/>
          <a:p>
            <a:r>
              <a:rPr lang="fi-FI"/>
              <a:t>2019</a:t>
            </a:r>
            <a:endParaRPr lang="fi-FI" dirty="0"/>
          </a:p>
        </p:txBody>
      </p:sp>
      <p:sp>
        <p:nvSpPr>
          <p:cNvPr id="4" name="Slide Number Placeholder 3">
            <a:extLst>
              <a:ext uri="{FF2B5EF4-FFF2-40B4-BE49-F238E27FC236}">
                <a16:creationId xmlns:a16="http://schemas.microsoft.com/office/drawing/2014/main" id="{45439CC8-4685-44E9-9ABA-FD8C0E899426}"/>
              </a:ext>
            </a:extLst>
          </p:cNvPr>
          <p:cNvSpPr>
            <a:spLocks noGrp="1"/>
          </p:cNvSpPr>
          <p:nvPr>
            <p:ph type="sldNum" sz="quarter" idx="4"/>
          </p:nvPr>
        </p:nvSpPr>
        <p:spPr/>
        <p:txBody>
          <a:bodyPr/>
          <a:lstStyle/>
          <a:p>
            <a:fld id="{0168ACF4-E7A5-495E-8C31-8E9E3D5B0BFC}" type="slidenum">
              <a:rPr lang="fi-FI" smtClean="0"/>
              <a:pPr/>
              <a:t>22</a:t>
            </a:fld>
            <a:endParaRPr lang="fi-FI" dirty="0"/>
          </a:p>
        </p:txBody>
      </p:sp>
      <p:sp>
        <p:nvSpPr>
          <p:cNvPr id="8" name="Rectangle 7">
            <a:extLst>
              <a:ext uri="{FF2B5EF4-FFF2-40B4-BE49-F238E27FC236}">
                <a16:creationId xmlns:a16="http://schemas.microsoft.com/office/drawing/2014/main" id="{3EA592AF-B60B-4FAC-9406-727F91FC53CE}"/>
              </a:ext>
            </a:extLst>
          </p:cNvPr>
          <p:cNvSpPr/>
          <p:nvPr/>
        </p:nvSpPr>
        <p:spPr>
          <a:xfrm rot="16200000">
            <a:off x="-179603" y="2847375"/>
            <a:ext cx="1642043" cy="211203"/>
          </a:xfrm>
          <a:prstGeom prst="rect">
            <a:avLst/>
          </a:prstGeom>
          <a:solidFill>
            <a:schemeClr val="bg1"/>
          </a:solidFill>
        </p:spPr>
        <p:txBody>
          <a:bodyPr wrap="none" lIns="36000" tIns="36000" rIns="36000" bIns="36000">
            <a:spAutoFit/>
          </a:bodyPr>
          <a:lstStyle/>
          <a:p>
            <a:r>
              <a:rPr lang="ru-RU" sz="900" dirty="0">
                <a:latin typeface="Arial" panose="020B0604020202020204" pitchFamily="34" charset="0"/>
                <a:ea typeface="Times New Roman" panose="02020603050405020304" pitchFamily="18" charset="0"/>
              </a:rPr>
              <a:t>Абсолютная влажность (г/м</a:t>
            </a:r>
            <a:r>
              <a:rPr lang="ru-RU" sz="900" baseline="30000" dirty="0">
                <a:latin typeface="Arial" panose="020B0604020202020204" pitchFamily="34" charset="0"/>
                <a:ea typeface="Times New Roman" panose="02020603050405020304" pitchFamily="18" charset="0"/>
              </a:rPr>
              <a:t>3</a:t>
            </a:r>
            <a:r>
              <a:rPr lang="ru-RU" sz="900" dirty="0">
                <a:latin typeface="Arial" panose="020B0604020202020204" pitchFamily="34" charset="0"/>
                <a:ea typeface="Times New Roman" panose="02020603050405020304" pitchFamily="18" charset="0"/>
              </a:rPr>
              <a:t>)</a:t>
            </a:r>
            <a:endParaRPr lang="fi-FI" sz="900" dirty="0"/>
          </a:p>
        </p:txBody>
      </p:sp>
      <p:sp>
        <p:nvSpPr>
          <p:cNvPr id="9" name="Rectangle 8">
            <a:extLst>
              <a:ext uri="{FF2B5EF4-FFF2-40B4-BE49-F238E27FC236}">
                <a16:creationId xmlns:a16="http://schemas.microsoft.com/office/drawing/2014/main" id="{D2043188-4343-4EA3-B37E-9354BF24EFEB}"/>
              </a:ext>
            </a:extLst>
          </p:cNvPr>
          <p:cNvSpPr/>
          <p:nvPr/>
        </p:nvSpPr>
        <p:spPr>
          <a:xfrm>
            <a:off x="2701056" y="4668011"/>
            <a:ext cx="1020078" cy="211203"/>
          </a:xfrm>
          <a:prstGeom prst="rect">
            <a:avLst/>
          </a:prstGeom>
          <a:solidFill>
            <a:schemeClr val="bg1"/>
          </a:solidFill>
        </p:spPr>
        <p:txBody>
          <a:bodyPr wrap="none" lIns="36000" tIns="36000" rIns="36000" bIns="36000">
            <a:spAutoFit/>
          </a:bodyPr>
          <a:lstStyle/>
          <a:p>
            <a:r>
              <a:rPr lang="fi-FI" sz="900" dirty="0" err="1">
                <a:latin typeface="Arial" panose="020B0604020202020204" pitchFamily="34" charset="0"/>
                <a:ea typeface="Times New Roman" panose="02020603050405020304" pitchFamily="18" charset="0"/>
              </a:rPr>
              <a:t>Температура</a:t>
            </a:r>
            <a:r>
              <a:rPr lang="fi-FI" sz="900" dirty="0">
                <a:latin typeface="Arial" panose="020B0604020202020204" pitchFamily="34" charset="0"/>
                <a:ea typeface="Times New Roman" panose="02020603050405020304" pitchFamily="18" charset="0"/>
              </a:rPr>
              <a:t> (°С)</a:t>
            </a:r>
            <a:endParaRPr lang="fi-FI" sz="900" dirty="0"/>
          </a:p>
        </p:txBody>
      </p:sp>
    </p:spTree>
    <p:extLst>
      <p:ext uri="{BB962C8B-B14F-4D97-AF65-F5344CB8AC3E}">
        <p14:creationId xmlns:p14="http://schemas.microsoft.com/office/powerpoint/2010/main" val="232628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rmAutofit fontScale="90000"/>
          </a:bodyPr>
          <a:lstStyle/>
          <a:p>
            <a:r>
              <a:rPr lang="fi-FI" sz="2600" dirty="0"/>
              <a:t>При повышении температуры бетона на десять градусов срок просушки бетона почти всегда сокращается вдвое независимо от условий просушки. </a:t>
            </a:r>
          </a:p>
        </p:txBody>
      </p:sp>
      <p:sp>
        <p:nvSpPr>
          <p:cNvPr id="3" name="Date Placeholder 2">
            <a:extLst>
              <a:ext uri="{FF2B5EF4-FFF2-40B4-BE49-F238E27FC236}">
                <a16:creationId xmlns:a16="http://schemas.microsoft.com/office/drawing/2014/main" id="{AAF27CC4-69FC-4914-B4E2-5FD6496CAEEB}"/>
              </a:ext>
            </a:extLst>
          </p:cNvPr>
          <p:cNvSpPr>
            <a:spLocks noGrp="1"/>
          </p:cNvSpPr>
          <p:nvPr>
            <p:ph type="dt" sz="half" idx="2"/>
          </p:nvPr>
        </p:nvSpPr>
        <p:spPr/>
        <p:txBody>
          <a:bodyPr/>
          <a:lstStyle/>
          <a:p>
            <a:r>
              <a:rPr lang="fi-FI"/>
              <a:t>2019</a:t>
            </a:r>
            <a:endParaRPr lang="fi-FI" dirty="0"/>
          </a:p>
        </p:txBody>
      </p:sp>
      <p:sp>
        <p:nvSpPr>
          <p:cNvPr id="6" name="Slide Number Placeholder 5">
            <a:extLst>
              <a:ext uri="{FF2B5EF4-FFF2-40B4-BE49-F238E27FC236}">
                <a16:creationId xmlns:a16="http://schemas.microsoft.com/office/drawing/2014/main" id="{627F6F77-31AD-4D2F-A4D8-6C52CE077D2E}"/>
              </a:ext>
            </a:extLst>
          </p:cNvPr>
          <p:cNvSpPr>
            <a:spLocks noGrp="1"/>
          </p:cNvSpPr>
          <p:nvPr>
            <p:ph type="sldNum" sz="quarter" idx="4"/>
          </p:nvPr>
        </p:nvSpPr>
        <p:spPr/>
        <p:txBody>
          <a:bodyPr/>
          <a:lstStyle/>
          <a:p>
            <a:fld id="{0168ACF4-E7A5-495E-8C31-8E9E3D5B0BFC}" type="slidenum">
              <a:rPr lang="fi-FI" smtClean="0"/>
              <a:pPr/>
              <a:t>23</a:t>
            </a:fld>
            <a:endParaRPr lang="fi-FI" dirty="0"/>
          </a:p>
        </p:txBody>
      </p:sp>
      <p:pic>
        <p:nvPicPr>
          <p:cNvPr id="4" name="Picture 6" descr="Kuva04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2673" y="1781115"/>
            <a:ext cx="4204961" cy="315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Kuva045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56658" y="1773238"/>
            <a:ext cx="2350349" cy="315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67544" y="4974491"/>
            <a:ext cx="8208144" cy="830997"/>
          </a:xfrm>
          <a:prstGeom prst="rect">
            <a:avLst/>
          </a:prstGeom>
          <a:noFill/>
        </p:spPr>
        <p:txBody>
          <a:bodyPr wrap="square" rtlCol="0">
            <a:spAutoFit/>
          </a:bodyPr>
          <a:lstStyle/>
          <a:p>
            <a:r>
              <a:rPr lang="ru-RU" sz="2400" dirty="0"/>
              <a:t>С помощью греющих кабелей и инфракрасных сушилок </a:t>
            </a:r>
            <a:br>
              <a:rPr lang="fi-FI" sz="2400" dirty="0"/>
            </a:br>
            <a:r>
              <a:rPr lang="ru-RU" sz="2400" dirty="0"/>
              <a:t>тепло направляют туда, где оно особенно необходимо.</a:t>
            </a:r>
            <a:endParaRPr lang="ru-RU" dirty="0"/>
          </a:p>
        </p:txBody>
      </p:sp>
    </p:spTree>
    <p:extLst>
      <p:ext uri="{BB962C8B-B14F-4D97-AF65-F5344CB8AC3E}">
        <p14:creationId xmlns:p14="http://schemas.microsoft.com/office/powerpoint/2010/main" val="2351800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C8A9E8E-6738-4908-90E1-4AE13F28C518}"/>
              </a:ext>
            </a:extLst>
          </p:cNvPr>
          <p:cNvGrpSpPr/>
          <p:nvPr/>
        </p:nvGrpSpPr>
        <p:grpSpPr>
          <a:xfrm>
            <a:off x="2842700" y="1688398"/>
            <a:ext cx="5460052" cy="3878860"/>
            <a:chOff x="2732972" y="1700808"/>
            <a:chExt cx="4863364" cy="3454969"/>
          </a:xfrm>
        </p:grpSpPr>
        <p:pic>
          <p:nvPicPr>
            <p:cNvPr id="4813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2972" y="1772814"/>
              <a:ext cx="2460625"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a16="http://schemas.microsoft.com/office/drawing/2014/main" id="{4AD80607-3459-4E06-B2EC-A0733F4019CC}"/>
                </a:ext>
              </a:extLst>
            </p:cNvPr>
            <p:cNvGrpSpPr/>
            <p:nvPr/>
          </p:nvGrpSpPr>
          <p:grpSpPr>
            <a:xfrm>
              <a:off x="4357142" y="2780879"/>
              <a:ext cx="3239194" cy="1116012"/>
              <a:chOff x="4357142" y="2780879"/>
              <a:chExt cx="3239194" cy="1116012"/>
            </a:xfrm>
          </p:grpSpPr>
          <p:pic>
            <p:nvPicPr>
              <p:cNvPr id="48133" name="Kuvatekstiellipsi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7142" y="2780879"/>
                <a:ext cx="3239194"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6096" y="2817391"/>
                <a:ext cx="1847850"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 name="Group 3">
              <a:extLst>
                <a:ext uri="{FF2B5EF4-FFF2-40B4-BE49-F238E27FC236}">
                  <a16:creationId xmlns:a16="http://schemas.microsoft.com/office/drawing/2014/main" id="{B5B8A634-2ED4-401C-855E-120AF48555EA}"/>
                </a:ext>
              </a:extLst>
            </p:cNvPr>
            <p:cNvGrpSpPr/>
            <p:nvPr/>
          </p:nvGrpSpPr>
          <p:grpSpPr>
            <a:xfrm>
              <a:off x="2944011" y="1700808"/>
              <a:ext cx="2570227" cy="1763487"/>
              <a:chOff x="5623203" y="980879"/>
              <a:chExt cx="2570227" cy="1763487"/>
            </a:xfrm>
          </p:grpSpPr>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H="1">
                <a:off x="6026573" y="577509"/>
                <a:ext cx="1763487" cy="2570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9955" y="1107618"/>
                <a:ext cx="1736725"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2" name="Date Placeholder 1">
            <a:extLst>
              <a:ext uri="{FF2B5EF4-FFF2-40B4-BE49-F238E27FC236}">
                <a16:creationId xmlns:a16="http://schemas.microsoft.com/office/drawing/2014/main" id="{1BF5972D-6CA8-4EAB-9CB1-9E24DAB1BBD9}"/>
              </a:ext>
            </a:extLst>
          </p:cNvPr>
          <p:cNvSpPr>
            <a:spLocks noGrp="1"/>
          </p:cNvSpPr>
          <p:nvPr>
            <p:ph type="dt" sz="half" idx="2"/>
          </p:nvPr>
        </p:nvSpPr>
        <p:spPr/>
        <p:txBody>
          <a:bodyPr/>
          <a:lstStyle/>
          <a:p>
            <a:r>
              <a:rPr lang="fi-FI"/>
              <a:t>2019</a:t>
            </a:r>
            <a:endParaRPr lang="fi-FI" dirty="0"/>
          </a:p>
        </p:txBody>
      </p:sp>
      <p:sp>
        <p:nvSpPr>
          <p:cNvPr id="6" name="Slide Number Placeholder 5">
            <a:extLst>
              <a:ext uri="{FF2B5EF4-FFF2-40B4-BE49-F238E27FC236}">
                <a16:creationId xmlns:a16="http://schemas.microsoft.com/office/drawing/2014/main" id="{C2EA27C5-5480-4AFA-B132-47C02020C2AF}"/>
              </a:ext>
            </a:extLst>
          </p:cNvPr>
          <p:cNvSpPr>
            <a:spLocks noGrp="1"/>
          </p:cNvSpPr>
          <p:nvPr>
            <p:ph type="sldNum" sz="quarter" idx="4"/>
          </p:nvPr>
        </p:nvSpPr>
        <p:spPr/>
        <p:txBody>
          <a:bodyPr/>
          <a:lstStyle/>
          <a:p>
            <a:fld id="{0168ACF4-E7A5-495E-8C31-8E9E3D5B0BFC}" type="slidenum">
              <a:rPr lang="fi-FI" smtClean="0"/>
              <a:pPr/>
              <a:t>24</a:t>
            </a:fld>
            <a:endParaRPr lang="fi-FI" dirty="0"/>
          </a:p>
        </p:txBody>
      </p:sp>
    </p:spTree>
    <p:extLst>
      <p:ext uri="{BB962C8B-B14F-4D97-AF65-F5344CB8AC3E}">
        <p14:creationId xmlns:p14="http://schemas.microsoft.com/office/powerpoint/2010/main" val="3232003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507288" cy="1152550"/>
          </a:xfrm>
        </p:spPr>
        <p:txBody>
          <a:bodyPr>
            <a:normAutofit fontScale="90000"/>
          </a:bodyPr>
          <a:lstStyle/>
          <a:p>
            <a:r>
              <a:rPr dirty="0"/>
              <a:t>Порядок выполнения вентилируемого нижнего перекрытия!</a:t>
            </a:r>
            <a:endParaRPr lang="ru-RU" dirty="0"/>
          </a:p>
        </p:txBody>
      </p:sp>
      <p:sp>
        <p:nvSpPr>
          <p:cNvPr id="3" name="Content Placeholder 2"/>
          <p:cNvSpPr>
            <a:spLocks noGrp="1"/>
          </p:cNvSpPr>
          <p:nvPr>
            <p:ph idx="1"/>
          </p:nvPr>
        </p:nvSpPr>
        <p:spPr>
          <a:xfrm>
            <a:off x="3491880" y="1773239"/>
            <a:ext cx="5194920" cy="4032250"/>
          </a:xfrm>
        </p:spPr>
        <p:txBody>
          <a:bodyPr>
            <a:normAutofit/>
          </a:bodyPr>
          <a:lstStyle/>
          <a:p>
            <a:r>
              <a:rPr lang="fi-FI" altLang="fi-FI" sz="2600" dirty="0"/>
              <a:t>Как установить ветрозащитную плиту (5) под нижним перекрытием? </a:t>
            </a:r>
            <a:endParaRPr lang="ru-RU" altLang="fi-FI" sz="2600" dirty="0">
              <a:ea typeface="ＭＳ Ｐゴシック" pitchFamily="34" charset="-128"/>
              <a:cs typeface="Arial" charset="0"/>
            </a:endParaRPr>
          </a:p>
          <a:p>
            <a:pPr lvl="1"/>
            <a:r>
              <a:rPr lang="fi-FI" altLang="fi-FI" dirty="0"/>
              <a:t>Ветрозащита должна быть влагостойкой.</a:t>
            </a:r>
          </a:p>
          <a:p>
            <a:pPr lvl="1"/>
            <a:r>
              <a:rPr lang="fi-FI" altLang="fi-FI" dirty="0"/>
              <a:t>Учтите, что ветрозащитная плита должна закрыть все деревянные конструкции.</a:t>
            </a:r>
          </a:p>
          <a:p>
            <a:pPr lvl="1"/>
            <a:r>
              <a:rPr lang="fi-FI" altLang="fi-FI" dirty="0"/>
              <a:t>Пол и стыки должны быть герметичными.</a:t>
            </a:r>
          </a:p>
          <a:p>
            <a:endParaRPr lang="ru-RU" dirty="0"/>
          </a:p>
        </p:txBody>
      </p:sp>
      <p:sp>
        <p:nvSpPr>
          <p:cNvPr id="5" name="Date Placeholder 4">
            <a:extLst>
              <a:ext uri="{FF2B5EF4-FFF2-40B4-BE49-F238E27FC236}">
                <a16:creationId xmlns:a16="http://schemas.microsoft.com/office/drawing/2014/main" id="{6038EF68-9476-40EE-A681-F8CE1B0441B7}"/>
              </a:ext>
            </a:extLst>
          </p:cNvPr>
          <p:cNvSpPr>
            <a:spLocks noGrp="1"/>
          </p:cNvSpPr>
          <p:nvPr>
            <p:ph type="dt" sz="half" idx="2"/>
          </p:nvPr>
        </p:nvSpPr>
        <p:spPr/>
        <p:txBody>
          <a:bodyPr/>
          <a:lstStyle/>
          <a:p>
            <a:r>
              <a:rPr lang="fi-FI"/>
              <a:t>2019</a:t>
            </a:r>
            <a:endParaRPr lang="fi-FI" dirty="0"/>
          </a:p>
        </p:txBody>
      </p:sp>
      <p:sp>
        <p:nvSpPr>
          <p:cNvPr id="6" name="Slide Number Placeholder 5">
            <a:extLst>
              <a:ext uri="{FF2B5EF4-FFF2-40B4-BE49-F238E27FC236}">
                <a16:creationId xmlns:a16="http://schemas.microsoft.com/office/drawing/2014/main" id="{D0AD0C37-CFA3-421B-8FE4-0299883A2A36}"/>
              </a:ext>
            </a:extLst>
          </p:cNvPr>
          <p:cNvSpPr>
            <a:spLocks noGrp="1"/>
          </p:cNvSpPr>
          <p:nvPr>
            <p:ph type="sldNum" sz="quarter" idx="4"/>
          </p:nvPr>
        </p:nvSpPr>
        <p:spPr/>
        <p:txBody>
          <a:bodyPr/>
          <a:lstStyle/>
          <a:p>
            <a:fld id="{0168ACF4-E7A5-495E-8C31-8E9E3D5B0BFC}" type="slidenum">
              <a:rPr lang="fi-FI" smtClean="0"/>
              <a:pPr/>
              <a:t>25</a:t>
            </a:fld>
            <a:endParaRPr lang="fi-FI" dirty="0"/>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756" r="63382"/>
          <a:stretch/>
        </p:blipFill>
        <p:spPr bwMode="auto">
          <a:xfrm>
            <a:off x="389266" y="1646803"/>
            <a:ext cx="2879091" cy="422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87762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9ABF54-723C-45C1-AF6C-5E6AC613A999}"/>
              </a:ext>
            </a:extLst>
          </p:cNvPr>
          <p:cNvSpPr>
            <a:spLocks noGrp="1"/>
          </p:cNvSpPr>
          <p:nvPr>
            <p:ph type="title"/>
          </p:nvPr>
        </p:nvSpPr>
        <p:spPr/>
        <p:txBody>
          <a:bodyPr>
            <a:normAutofit fontScale="90000"/>
          </a:bodyPr>
          <a:lstStyle/>
          <a:p>
            <a:pPr marL="0" indent="0"/>
            <a:r>
              <a:rPr lang="ru-RU" sz="3300" dirty="0"/>
              <a:t>Что выбрать:</a:t>
            </a:r>
            <a:br>
              <a:rPr lang="ru-RU" sz="3300" dirty="0"/>
            </a:br>
            <a:r>
              <a:rPr lang="ru-RU" sz="3300" dirty="0"/>
              <a:t>Дом в виде закупоренной бутылки или </a:t>
            </a:r>
            <a:br>
              <a:rPr lang="ru-RU" sz="3300" dirty="0"/>
            </a:br>
            <a:r>
              <a:rPr lang="ru-RU" sz="3300" dirty="0"/>
              <a:t>дышащую конструкцию?</a:t>
            </a:r>
            <a:br>
              <a:rPr lang="ru-RU" sz="4000" dirty="0"/>
            </a:br>
            <a:endParaRPr lang="fi-FI" dirty="0"/>
          </a:p>
        </p:txBody>
      </p:sp>
      <p:sp>
        <p:nvSpPr>
          <p:cNvPr id="8" name="Content Placeholder 7">
            <a:extLst>
              <a:ext uri="{FF2B5EF4-FFF2-40B4-BE49-F238E27FC236}">
                <a16:creationId xmlns:a16="http://schemas.microsoft.com/office/drawing/2014/main" id="{D22B76F0-1CEE-46B2-9D0F-8840EA772379}"/>
              </a:ext>
            </a:extLst>
          </p:cNvPr>
          <p:cNvSpPr>
            <a:spLocks noGrp="1"/>
          </p:cNvSpPr>
          <p:nvPr>
            <p:ph idx="1"/>
          </p:nvPr>
        </p:nvSpPr>
        <p:spPr/>
        <p:txBody>
          <a:bodyPr/>
          <a:lstStyle/>
          <a:p>
            <a:pPr lvl="1"/>
            <a:r>
              <a:rPr lang="ru-RU" dirty="0"/>
              <a:t>Под дышащими конструкциями не подразумевают циркуляцию воздуха, а имеют в виду способность конструкции связывать и отдавать влагу.</a:t>
            </a:r>
          </a:p>
          <a:p>
            <a:pPr lvl="1"/>
            <a:r>
              <a:rPr lang="ru-RU" dirty="0"/>
              <a:t>Чрезмерная герметичность может сделать невозможным </a:t>
            </a:r>
            <a:r>
              <a:rPr lang="ru-RU" dirty="0" err="1"/>
              <a:t>регуливание</a:t>
            </a:r>
            <a:r>
              <a:rPr lang="ru-RU" dirty="0"/>
              <a:t> систем вентиляции</a:t>
            </a:r>
          </a:p>
          <a:p>
            <a:pPr lvl="1"/>
            <a:r>
              <a:rPr lang="ru-RU" dirty="0"/>
              <a:t>Кто захочет дышать воздухом, поступившим в помещение через старые конструкции?</a:t>
            </a:r>
            <a:endParaRPr lang="fi-FI" dirty="0"/>
          </a:p>
        </p:txBody>
      </p:sp>
      <p:sp>
        <p:nvSpPr>
          <p:cNvPr id="3" name="Date Placeholder 2">
            <a:extLst>
              <a:ext uri="{FF2B5EF4-FFF2-40B4-BE49-F238E27FC236}">
                <a16:creationId xmlns:a16="http://schemas.microsoft.com/office/drawing/2014/main" id="{09BA2B3C-A3EF-473F-89CC-B1A52348321D}"/>
              </a:ext>
            </a:extLst>
          </p:cNvPr>
          <p:cNvSpPr>
            <a:spLocks noGrp="1"/>
          </p:cNvSpPr>
          <p:nvPr>
            <p:ph type="dt" sz="half" idx="2"/>
          </p:nvPr>
        </p:nvSpPr>
        <p:spPr/>
        <p:txBody>
          <a:bodyPr/>
          <a:lstStyle/>
          <a:p>
            <a:r>
              <a:rPr lang="fi-FI"/>
              <a:t>2019</a:t>
            </a:r>
            <a:endParaRPr lang="fi-FI" dirty="0"/>
          </a:p>
        </p:txBody>
      </p:sp>
      <p:sp>
        <p:nvSpPr>
          <p:cNvPr id="2" name="Slide Number Placeholder 1"/>
          <p:cNvSpPr>
            <a:spLocks noGrp="1"/>
          </p:cNvSpPr>
          <p:nvPr>
            <p:ph type="sldNum" sz="quarter" idx="4"/>
          </p:nvPr>
        </p:nvSpPr>
        <p:spPr/>
        <p:txBody>
          <a:bodyPr/>
          <a:lstStyle/>
          <a:p>
            <a:endParaRPr lang="fi-FI" dirty="0"/>
          </a:p>
        </p:txBody>
      </p:sp>
    </p:spTree>
    <p:extLst>
      <p:ext uri="{BB962C8B-B14F-4D97-AF65-F5344CB8AC3E}">
        <p14:creationId xmlns:p14="http://schemas.microsoft.com/office/powerpoint/2010/main" val="1502972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Kuvatekstiellipsi 2"/>
          <p:cNvSpPr/>
          <p:nvPr/>
        </p:nvSpPr>
        <p:spPr>
          <a:xfrm>
            <a:off x="1403350" y="332581"/>
            <a:ext cx="3889375" cy="1584325"/>
          </a:xfrm>
          <a:prstGeom prst="wedgeEllipseCallout">
            <a:avLst>
              <a:gd name="adj1" fmla="val 98355"/>
              <a:gd name="adj2" fmla="val 7179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dirty="0"/>
              <a:t>Знаете ли Вы, что при сжигании 33 кг газа выделяется 53 кг водяного пара?</a:t>
            </a:r>
          </a:p>
        </p:txBody>
      </p:sp>
      <p:pic>
        <p:nvPicPr>
          <p:cNvPr id="8192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213" y="2205038"/>
            <a:ext cx="1223962" cy="41417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8038" y="3429000"/>
            <a:ext cx="1368425" cy="1368425"/>
          </a:xfrm>
          <a:prstGeom prst="rect">
            <a:avLst/>
          </a:prstGeom>
          <a:noFill/>
          <a:ln w="9525">
            <a:noFill/>
            <a:miter lim="800000"/>
            <a:headEnd/>
            <a:tailEnd/>
          </a:ln>
        </p:spPr>
      </p:pic>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463" y="3429000"/>
            <a:ext cx="1368425" cy="1368425"/>
          </a:xfrm>
          <a:prstGeom prst="rect">
            <a:avLst/>
          </a:prstGeom>
          <a:noFill/>
          <a:ln w="9525">
            <a:noFill/>
            <a:miter lim="800000"/>
            <a:headEnd/>
            <a:tailEnd/>
          </a:ln>
        </p:spPr>
      </p:pic>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313" y="4797425"/>
            <a:ext cx="1368425" cy="1368425"/>
          </a:xfrm>
          <a:prstGeom prst="rect">
            <a:avLst/>
          </a:prstGeom>
          <a:noFill/>
          <a:ln w="9525">
            <a:noFill/>
            <a:miter lim="800000"/>
            <a:headEnd/>
            <a:tailEnd/>
          </a:ln>
        </p:spPr>
      </p:pic>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738" y="4797425"/>
            <a:ext cx="1368425" cy="1368425"/>
          </a:xfrm>
          <a:prstGeom prst="rect">
            <a:avLst/>
          </a:prstGeom>
          <a:noFill/>
          <a:ln w="9525">
            <a:noFill/>
            <a:miter lim="800000"/>
            <a:headEnd/>
            <a:tailEnd/>
          </a:ln>
        </p:spPr>
      </p:pic>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163" y="4797425"/>
            <a:ext cx="1368425" cy="1368425"/>
          </a:xfrm>
          <a:prstGeom prst="rect">
            <a:avLst/>
          </a:prstGeom>
          <a:noFill/>
          <a:ln w="9525">
            <a:noFill/>
            <a:miter lim="800000"/>
            <a:headEnd/>
            <a:tailEnd/>
          </a:ln>
        </p:spPr>
      </p:pic>
      <p:sp>
        <p:nvSpPr>
          <p:cNvPr id="11" name="Nuoli oikealle 10"/>
          <p:cNvSpPr/>
          <p:nvPr/>
        </p:nvSpPr>
        <p:spPr>
          <a:xfrm>
            <a:off x="1979613" y="3716338"/>
            <a:ext cx="360362" cy="136842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81931" name="Tekstikehys 11"/>
          <p:cNvSpPr txBox="1">
            <a:spLocks noChangeArrowheads="1"/>
          </p:cNvSpPr>
          <p:nvPr/>
        </p:nvSpPr>
        <p:spPr bwMode="auto">
          <a:xfrm>
            <a:off x="3779838" y="4221163"/>
            <a:ext cx="495649"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sz="1200" b="1" dirty="0">
                <a:solidFill>
                  <a:schemeClr val="bg1"/>
                </a:solidFill>
              </a:rPr>
              <a:t>10 л</a:t>
            </a:r>
          </a:p>
        </p:txBody>
      </p:sp>
      <p:pic>
        <p:nvPicPr>
          <p:cNvPr id="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6100" y="2924175"/>
            <a:ext cx="720725" cy="720725"/>
          </a:xfrm>
          <a:prstGeom prst="rect">
            <a:avLst/>
          </a:prstGeom>
          <a:noFill/>
          <a:ln w="9525">
            <a:noFill/>
            <a:miter lim="800000"/>
            <a:headEnd/>
            <a:tailEnd/>
          </a:ln>
        </p:spPr>
      </p:pic>
      <p:sp>
        <p:nvSpPr>
          <p:cNvPr id="81933" name="Tekstikehys 13"/>
          <p:cNvSpPr txBox="1">
            <a:spLocks noChangeArrowheads="1"/>
          </p:cNvSpPr>
          <p:nvPr/>
        </p:nvSpPr>
        <p:spPr bwMode="auto">
          <a:xfrm>
            <a:off x="4572000" y="3284538"/>
            <a:ext cx="410690"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i-FI" sz="1200" b="1">
                <a:solidFill>
                  <a:schemeClr val="bg1"/>
                </a:solidFill>
              </a:rPr>
              <a:t>3 л</a:t>
            </a:r>
          </a:p>
        </p:txBody>
      </p:sp>
      <p:sp>
        <p:nvSpPr>
          <p:cNvPr id="81934" name="Tekstikehys 14"/>
          <p:cNvSpPr txBox="1">
            <a:spLocks noChangeArrowheads="1"/>
          </p:cNvSpPr>
          <p:nvPr/>
        </p:nvSpPr>
        <p:spPr bwMode="auto">
          <a:xfrm>
            <a:off x="5795963" y="5589588"/>
            <a:ext cx="495649"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sz="1200" b="1" dirty="0">
                <a:solidFill>
                  <a:schemeClr val="bg1"/>
                </a:solidFill>
              </a:rPr>
              <a:t>10 л</a:t>
            </a:r>
          </a:p>
        </p:txBody>
      </p:sp>
      <p:sp>
        <p:nvSpPr>
          <p:cNvPr id="81935" name="Tekstikehys 15"/>
          <p:cNvSpPr txBox="1">
            <a:spLocks noChangeArrowheads="1"/>
          </p:cNvSpPr>
          <p:nvPr/>
        </p:nvSpPr>
        <p:spPr bwMode="auto">
          <a:xfrm>
            <a:off x="4427538" y="5589588"/>
            <a:ext cx="495649"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sz="1200" b="1" dirty="0">
                <a:solidFill>
                  <a:schemeClr val="bg1"/>
                </a:solidFill>
              </a:rPr>
              <a:t>10 л</a:t>
            </a:r>
          </a:p>
        </p:txBody>
      </p:sp>
      <p:sp>
        <p:nvSpPr>
          <p:cNvPr id="81936" name="Tekstikehys 16"/>
          <p:cNvSpPr txBox="1">
            <a:spLocks noChangeArrowheads="1"/>
          </p:cNvSpPr>
          <p:nvPr/>
        </p:nvSpPr>
        <p:spPr bwMode="auto">
          <a:xfrm>
            <a:off x="3059113" y="5589588"/>
            <a:ext cx="495649"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sz="1200" b="1" dirty="0">
                <a:solidFill>
                  <a:schemeClr val="bg1"/>
                </a:solidFill>
              </a:rPr>
              <a:t>10 л</a:t>
            </a:r>
          </a:p>
        </p:txBody>
      </p:sp>
      <p:sp>
        <p:nvSpPr>
          <p:cNvPr id="81937" name="Tekstikehys 17"/>
          <p:cNvSpPr txBox="1">
            <a:spLocks noChangeArrowheads="1"/>
          </p:cNvSpPr>
          <p:nvPr/>
        </p:nvSpPr>
        <p:spPr bwMode="auto">
          <a:xfrm>
            <a:off x="5148263" y="4221163"/>
            <a:ext cx="495649"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sz="1200" b="1" dirty="0">
                <a:solidFill>
                  <a:schemeClr val="bg1"/>
                </a:solidFill>
              </a:rPr>
              <a:t>10 л</a:t>
            </a:r>
          </a:p>
        </p:txBody>
      </p:sp>
      <p:pic>
        <p:nvPicPr>
          <p:cNvPr id="1027" name="Picture 3" descr="S:\91204_BEEP\Heidi\hahmot\peilattumestarireso12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8264" y="1556791"/>
            <a:ext cx="1944216" cy="3560315"/>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7322D278-E2AD-4D98-867C-489E82A41657}"/>
              </a:ext>
            </a:extLst>
          </p:cNvPr>
          <p:cNvSpPr>
            <a:spLocks noGrp="1"/>
          </p:cNvSpPr>
          <p:nvPr>
            <p:ph type="dt" sz="half" idx="2"/>
          </p:nvPr>
        </p:nvSpPr>
        <p:spPr/>
        <p:txBody>
          <a:bodyPr/>
          <a:lstStyle/>
          <a:p>
            <a:r>
              <a:rPr lang="fi-FI"/>
              <a:t>2019</a:t>
            </a:r>
            <a:endParaRPr lang="fi-FI" dirty="0"/>
          </a:p>
        </p:txBody>
      </p:sp>
      <p:sp>
        <p:nvSpPr>
          <p:cNvPr id="4" name="Slide Number Placeholder 3">
            <a:extLst>
              <a:ext uri="{FF2B5EF4-FFF2-40B4-BE49-F238E27FC236}">
                <a16:creationId xmlns:a16="http://schemas.microsoft.com/office/drawing/2014/main" id="{FB5A1CD9-42F5-4CF2-B797-040779E3F84C}"/>
              </a:ext>
            </a:extLst>
          </p:cNvPr>
          <p:cNvSpPr>
            <a:spLocks noGrp="1"/>
          </p:cNvSpPr>
          <p:nvPr>
            <p:ph type="sldNum" sz="quarter" idx="4"/>
          </p:nvPr>
        </p:nvSpPr>
        <p:spPr/>
        <p:txBody>
          <a:bodyPr/>
          <a:lstStyle/>
          <a:p>
            <a:fld id="{0168ACF4-E7A5-495E-8C31-8E9E3D5B0BFC}" type="slidenum">
              <a:rPr lang="fi-FI" smtClean="0"/>
              <a:pPr/>
              <a:t>27</a:t>
            </a:fld>
            <a:endParaRPr lang="fi-FI" dirty="0"/>
          </a:p>
        </p:txBody>
      </p:sp>
    </p:spTree>
    <p:extLst>
      <p:ext uri="{BB962C8B-B14F-4D97-AF65-F5344CB8AC3E}">
        <p14:creationId xmlns:p14="http://schemas.microsoft.com/office/powerpoint/2010/main" val="2990401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7C2F3-68E2-4008-84C4-EB52338DDDDB}"/>
              </a:ext>
            </a:extLst>
          </p:cNvPr>
          <p:cNvSpPr>
            <a:spLocks noGrp="1"/>
          </p:cNvSpPr>
          <p:nvPr>
            <p:ph type="ctrTitle"/>
          </p:nvPr>
        </p:nvSpPr>
        <p:spPr/>
        <p:txBody>
          <a:bodyPr/>
          <a:lstStyle/>
          <a:p>
            <a:r>
              <a:rPr lang="az-Cyrl-AZ" dirty="0"/>
              <a:t>Спасибо!</a:t>
            </a:r>
            <a:endParaRPr lang="fi-FI" dirty="0"/>
          </a:p>
        </p:txBody>
      </p:sp>
    </p:spTree>
    <p:extLst>
      <p:ext uri="{BB962C8B-B14F-4D97-AF65-F5344CB8AC3E}">
        <p14:creationId xmlns:p14="http://schemas.microsoft.com/office/powerpoint/2010/main" val="1093703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Отопление стройплощадки</a:t>
            </a:r>
            <a:endParaRPr lang="ru-RU" dirty="0"/>
          </a:p>
        </p:txBody>
      </p:sp>
      <p:sp>
        <p:nvSpPr>
          <p:cNvPr id="3" name="Content Placeholder 2"/>
          <p:cNvSpPr>
            <a:spLocks noGrp="1"/>
          </p:cNvSpPr>
          <p:nvPr>
            <p:ph idx="1"/>
          </p:nvPr>
        </p:nvSpPr>
        <p:spPr/>
        <p:txBody>
          <a:bodyPr/>
          <a:lstStyle/>
          <a:p>
            <a:pPr marL="0" indent="0">
              <a:buNone/>
            </a:pPr>
            <a:r>
              <a:rPr dirty="0"/>
              <a:t>Стройплощадку отапливают для:</a:t>
            </a:r>
            <a:endParaRPr lang="ru-RU" dirty="0"/>
          </a:p>
          <a:p>
            <a:pPr marL="514350" indent="-514350">
              <a:buAutoNum type="arabicParenR"/>
            </a:pPr>
            <a:r>
              <a:rPr dirty="0"/>
              <a:t>затвердевания бетона</a:t>
            </a:r>
          </a:p>
          <a:p>
            <a:pPr marL="514350" indent="-514350">
              <a:buAutoNum type="arabicParenR"/>
            </a:pPr>
            <a:r>
              <a:rPr dirty="0"/>
              <a:t>высыхания конструкций</a:t>
            </a:r>
          </a:p>
          <a:p>
            <a:pPr marL="514350" indent="-514350">
              <a:buAutoNum type="arabicParenR"/>
            </a:pPr>
            <a:r>
              <a:rPr dirty="0"/>
              <a:t>создания хороших условий для монтажа</a:t>
            </a:r>
            <a:endParaRPr lang="ru-RU" dirty="0"/>
          </a:p>
        </p:txBody>
      </p:sp>
      <p:sp>
        <p:nvSpPr>
          <p:cNvPr id="4" name="Date Placeholder 3">
            <a:extLst>
              <a:ext uri="{FF2B5EF4-FFF2-40B4-BE49-F238E27FC236}">
                <a16:creationId xmlns:a16="http://schemas.microsoft.com/office/drawing/2014/main" id="{96F9B534-5B74-45A5-833D-6C2E89EE2889}"/>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371630BA-F7FB-4F72-94D5-8D541D4ED39A}"/>
              </a:ext>
            </a:extLst>
          </p:cNvPr>
          <p:cNvSpPr>
            <a:spLocks noGrp="1"/>
          </p:cNvSpPr>
          <p:nvPr>
            <p:ph type="sldNum" sz="quarter" idx="4"/>
          </p:nvPr>
        </p:nvSpPr>
        <p:spPr/>
        <p:txBody>
          <a:bodyPr/>
          <a:lstStyle/>
          <a:p>
            <a:fld id="{0168ACF4-E7A5-495E-8C31-8E9E3D5B0BFC}" type="slidenum">
              <a:rPr lang="fi-FI" smtClean="0"/>
              <a:pPr/>
              <a:t>3</a:t>
            </a:fld>
            <a:endParaRPr lang="fi-FI" dirty="0"/>
          </a:p>
        </p:txBody>
      </p:sp>
    </p:spTree>
    <p:extLst>
      <p:ext uri="{BB962C8B-B14F-4D97-AF65-F5344CB8AC3E}">
        <p14:creationId xmlns:p14="http://schemas.microsoft.com/office/powerpoint/2010/main" val="1090822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11560" y="788614"/>
            <a:ext cx="7609783" cy="5304682"/>
          </a:xfrm>
          <a:prstGeom prst="rect">
            <a:avLst/>
          </a:prstGeom>
        </p:spPr>
      </p:pic>
      <p:sp>
        <p:nvSpPr>
          <p:cNvPr id="8" name="TextBox 7"/>
          <p:cNvSpPr txBox="1"/>
          <p:nvPr/>
        </p:nvSpPr>
        <p:spPr>
          <a:xfrm>
            <a:off x="323528" y="213900"/>
            <a:ext cx="3384376" cy="1077218"/>
          </a:xfrm>
          <a:prstGeom prst="rect">
            <a:avLst/>
          </a:prstGeom>
          <a:noFill/>
        </p:spPr>
        <p:txBody>
          <a:bodyPr wrap="square" rtlCol="0">
            <a:spAutoFit/>
          </a:bodyPr>
          <a:lstStyle/>
          <a:p>
            <a:r>
              <a:rPr lang="fi-FI" sz="3200" b="1" dirty="0"/>
              <a:t>Три способа передачи тепла</a:t>
            </a:r>
            <a:endParaRPr lang="ru-RU" sz="3200" b="1" dirty="0"/>
          </a:p>
        </p:txBody>
      </p:sp>
      <p:sp>
        <p:nvSpPr>
          <p:cNvPr id="9" name="Left Arrow 8"/>
          <p:cNvSpPr/>
          <p:nvPr/>
        </p:nvSpPr>
        <p:spPr>
          <a:xfrm>
            <a:off x="5292079" y="20926"/>
            <a:ext cx="3295487" cy="1332148"/>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a:solidFill>
                  <a:schemeClr val="bg2">
                    <a:lumMod val="10000"/>
                  </a:schemeClr>
                </a:solidFill>
              </a:rPr>
              <a:t>Конвекция</a:t>
            </a:r>
            <a:r>
              <a:rPr dirty="0"/>
              <a:t> </a:t>
            </a:r>
          </a:p>
          <a:p>
            <a:pPr algn="ctr"/>
            <a:r>
              <a:rPr dirty="0"/>
              <a:t>С воздухом или дымом</a:t>
            </a:r>
            <a:endParaRPr lang="ru-RU" dirty="0"/>
          </a:p>
        </p:txBody>
      </p:sp>
      <p:sp>
        <p:nvSpPr>
          <p:cNvPr id="10" name="Right Arrow 9"/>
          <p:cNvSpPr/>
          <p:nvPr/>
        </p:nvSpPr>
        <p:spPr>
          <a:xfrm>
            <a:off x="3635896" y="2636912"/>
            <a:ext cx="2736304" cy="1296144"/>
          </a:xfrm>
          <a:prstGeom prst="rightArrow">
            <a:avLst>
              <a:gd name="adj1" fmla="val 72181"/>
              <a:gd name="adj2" fmla="val 4943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a:solidFill>
                  <a:schemeClr val="bg2">
                    <a:lumMod val="10000"/>
                  </a:schemeClr>
                </a:solidFill>
              </a:rPr>
              <a:t>Тепловое излучение</a:t>
            </a:r>
            <a:r>
              <a:rPr dirty="0"/>
              <a:t> </a:t>
            </a:r>
          </a:p>
          <a:p>
            <a:pPr algn="ctr"/>
            <a:r>
              <a:rPr dirty="0"/>
              <a:t>Например, из окна</a:t>
            </a:r>
            <a:endParaRPr lang="ru-RU" dirty="0"/>
          </a:p>
        </p:txBody>
      </p:sp>
      <p:sp>
        <p:nvSpPr>
          <p:cNvPr id="11" name="Right Arrow 10"/>
          <p:cNvSpPr/>
          <p:nvPr/>
        </p:nvSpPr>
        <p:spPr>
          <a:xfrm>
            <a:off x="4572000" y="3717032"/>
            <a:ext cx="2880320" cy="1265544"/>
          </a:xfrm>
          <a:prstGeom prst="rightArrow">
            <a:avLst>
              <a:gd name="adj1" fmla="val 5818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a:solidFill>
                  <a:schemeClr val="bg2">
                    <a:lumMod val="10000"/>
                  </a:schemeClr>
                </a:solidFill>
              </a:rPr>
              <a:t>Теплопроводность</a:t>
            </a:r>
            <a:r>
              <a:rPr dirty="0"/>
              <a:t> </a:t>
            </a:r>
          </a:p>
          <a:p>
            <a:pPr algn="ctr"/>
            <a:r>
              <a:rPr dirty="0"/>
              <a:t>Через конструкции</a:t>
            </a:r>
            <a:endParaRPr lang="ru-RU" dirty="0"/>
          </a:p>
        </p:txBody>
      </p:sp>
      <p:sp>
        <p:nvSpPr>
          <p:cNvPr id="12" name="TextBox 11"/>
          <p:cNvSpPr txBox="1"/>
          <p:nvPr/>
        </p:nvSpPr>
        <p:spPr>
          <a:xfrm>
            <a:off x="2915816" y="5445224"/>
            <a:ext cx="5760640" cy="646331"/>
          </a:xfrm>
          <a:prstGeom prst="rect">
            <a:avLst/>
          </a:prstGeom>
          <a:noFill/>
        </p:spPr>
        <p:txBody>
          <a:bodyPr wrap="square" rtlCol="0">
            <a:spAutoFit/>
          </a:bodyPr>
          <a:lstStyle/>
          <a:p>
            <a:r>
              <a:rPr dirty="0"/>
              <a:t>К размышлению: Почему в старых домах часто холодный пол?</a:t>
            </a:r>
            <a:endParaRPr lang="ru-RU" dirty="0"/>
          </a:p>
        </p:txBody>
      </p:sp>
      <p:sp>
        <p:nvSpPr>
          <p:cNvPr id="13" name="Up Arrow 12"/>
          <p:cNvSpPr/>
          <p:nvPr/>
        </p:nvSpPr>
        <p:spPr>
          <a:xfrm>
            <a:off x="4949655" y="357106"/>
            <a:ext cx="216024" cy="405216"/>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Date Placeholder 1">
            <a:extLst>
              <a:ext uri="{FF2B5EF4-FFF2-40B4-BE49-F238E27FC236}">
                <a16:creationId xmlns:a16="http://schemas.microsoft.com/office/drawing/2014/main" id="{162E6654-68C3-4EF0-BFB1-CE5A979AF8C6}"/>
              </a:ext>
            </a:extLst>
          </p:cNvPr>
          <p:cNvSpPr>
            <a:spLocks noGrp="1"/>
          </p:cNvSpPr>
          <p:nvPr>
            <p:ph type="dt" sz="half" idx="2"/>
          </p:nvPr>
        </p:nvSpPr>
        <p:spPr/>
        <p:txBody>
          <a:bodyPr/>
          <a:lstStyle/>
          <a:p>
            <a:r>
              <a:rPr lang="fi-FI"/>
              <a:t>2019</a:t>
            </a:r>
            <a:endParaRPr lang="fi-FI" dirty="0"/>
          </a:p>
        </p:txBody>
      </p:sp>
      <p:sp>
        <p:nvSpPr>
          <p:cNvPr id="3" name="Slide Number Placeholder 2">
            <a:extLst>
              <a:ext uri="{FF2B5EF4-FFF2-40B4-BE49-F238E27FC236}">
                <a16:creationId xmlns:a16="http://schemas.microsoft.com/office/drawing/2014/main" id="{02C5432A-0608-4228-91DE-F0BCC38A6580}"/>
              </a:ext>
            </a:extLst>
          </p:cNvPr>
          <p:cNvSpPr>
            <a:spLocks noGrp="1"/>
          </p:cNvSpPr>
          <p:nvPr>
            <p:ph type="sldNum" sz="quarter" idx="4"/>
          </p:nvPr>
        </p:nvSpPr>
        <p:spPr/>
        <p:txBody>
          <a:bodyPr/>
          <a:lstStyle/>
          <a:p>
            <a:fld id="{0168ACF4-E7A5-495E-8C31-8E9E3D5B0BFC}" type="slidenum">
              <a:rPr lang="fi-FI" smtClean="0"/>
              <a:pPr/>
              <a:t>4</a:t>
            </a:fld>
            <a:endParaRPr lang="fi-FI" dirty="0"/>
          </a:p>
        </p:txBody>
      </p:sp>
    </p:spTree>
    <p:extLst>
      <p:ext uri="{BB962C8B-B14F-4D97-AF65-F5344CB8AC3E}">
        <p14:creationId xmlns:p14="http://schemas.microsoft.com/office/powerpoint/2010/main" val="262792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26" presetClass="emph" presetSubtype="0" repeatCount="indefinite" fill="hold" grpId="0" nodeType="afterEffect">
                                  <p:stCondLst>
                                    <p:cond delay="0"/>
                                  </p:stCondLst>
                                  <p:childTnLst>
                                    <p:animEffect transition="out" filter="fade">
                                      <p:cBhvr>
                                        <p:cTn id="9" dur="500" tmFilter="0, 0; .2, .5; .8, .5; 1, 0"/>
                                        <p:tgtEl>
                                          <p:spTgt spid="13"/>
                                        </p:tgtEl>
                                      </p:cBhvr>
                                    </p:animEffect>
                                    <p:animScale>
                                      <p:cBhvr>
                                        <p:cTn id="10" dur="250" autoRev="1" fill="hold"/>
                                        <p:tgtEl>
                                          <p:spTgt spid="13"/>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20313" y="386183"/>
            <a:ext cx="7609783" cy="5304682"/>
          </a:xfrm>
          <a:prstGeom prst="rect">
            <a:avLst/>
          </a:prstGeom>
        </p:spPr>
      </p:pic>
      <p:sp>
        <p:nvSpPr>
          <p:cNvPr id="8" name="TextBox 7"/>
          <p:cNvSpPr txBox="1"/>
          <p:nvPr/>
        </p:nvSpPr>
        <p:spPr>
          <a:xfrm>
            <a:off x="179512" y="213900"/>
            <a:ext cx="3312368" cy="1569660"/>
          </a:xfrm>
          <a:prstGeom prst="rect">
            <a:avLst/>
          </a:prstGeom>
          <a:noFill/>
        </p:spPr>
        <p:txBody>
          <a:bodyPr wrap="square" rtlCol="0">
            <a:spAutoFit/>
          </a:bodyPr>
          <a:lstStyle/>
          <a:p>
            <a:r>
              <a:rPr lang="fi-FI" sz="3200" b="1" dirty="0"/>
              <a:t>Три способа передачи тепла</a:t>
            </a:r>
            <a:endParaRPr lang="ru-RU" sz="3200" b="1" dirty="0"/>
          </a:p>
        </p:txBody>
      </p:sp>
      <p:sp>
        <p:nvSpPr>
          <p:cNvPr id="2" name="TextBox 1"/>
          <p:cNvSpPr txBox="1"/>
          <p:nvPr/>
        </p:nvSpPr>
        <p:spPr>
          <a:xfrm>
            <a:off x="2423438" y="4941168"/>
            <a:ext cx="6552728" cy="1477328"/>
          </a:xfrm>
          <a:prstGeom prst="rect">
            <a:avLst/>
          </a:prstGeom>
          <a:noFill/>
        </p:spPr>
        <p:txBody>
          <a:bodyPr wrap="square" rtlCol="0">
            <a:spAutoFit/>
          </a:bodyPr>
          <a:lstStyle/>
          <a:p>
            <a:r>
              <a:rPr lang="ru-RU" dirty="0"/>
              <a:t>Ответ: Теплый воздух поднимается наверх.</a:t>
            </a:r>
            <a:br>
              <a:rPr lang="ru-RU" dirty="0"/>
            </a:br>
            <a:r>
              <a:rPr lang="ru-RU" dirty="0"/>
              <a:t>Если верхнее перекрытие негерметичное, теплый воздух выходит в чердачное помещение и замещается холодным воздухом, поступающим, например, через щели в окнах и дверях.</a:t>
            </a:r>
          </a:p>
        </p:txBody>
      </p:sp>
      <p:sp>
        <p:nvSpPr>
          <p:cNvPr id="6" name="Up Arrow 5"/>
          <p:cNvSpPr/>
          <p:nvPr/>
        </p:nvSpPr>
        <p:spPr>
          <a:xfrm>
            <a:off x="4332775" y="2159688"/>
            <a:ext cx="216024" cy="405216"/>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Up Arrow 8"/>
          <p:cNvSpPr/>
          <p:nvPr/>
        </p:nvSpPr>
        <p:spPr>
          <a:xfrm>
            <a:off x="4776765" y="2159688"/>
            <a:ext cx="216024" cy="405216"/>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Up Arrow 9"/>
          <p:cNvSpPr/>
          <p:nvPr/>
        </p:nvSpPr>
        <p:spPr>
          <a:xfrm rot="16200000">
            <a:off x="6136414" y="3261530"/>
            <a:ext cx="183540" cy="576064"/>
          </a:xfrm>
          <a:prstGeom prst="up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Up Arrow 10"/>
          <p:cNvSpPr/>
          <p:nvPr/>
        </p:nvSpPr>
        <p:spPr>
          <a:xfrm rot="13234673">
            <a:off x="5481281" y="3613679"/>
            <a:ext cx="207806" cy="792088"/>
          </a:xfrm>
          <a:prstGeom prst="up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Up Arrow 11"/>
          <p:cNvSpPr/>
          <p:nvPr/>
        </p:nvSpPr>
        <p:spPr>
          <a:xfrm rot="15679427">
            <a:off x="4806139" y="4076792"/>
            <a:ext cx="157273" cy="676648"/>
          </a:xfrm>
          <a:prstGeom prst="up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Up Arrow 12"/>
          <p:cNvSpPr/>
          <p:nvPr/>
        </p:nvSpPr>
        <p:spPr>
          <a:xfrm>
            <a:off x="4333470" y="2717304"/>
            <a:ext cx="216024" cy="405216"/>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Up Arrow 13"/>
          <p:cNvSpPr/>
          <p:nvPr/>
        </p:nvSpPr>
        <p:spPr>
          <a:xfrm>
            <a:off x="4777460" y="2717304"/>
            <a:ext cx="216024" cy="405216"/>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Up Arrow 14"/>
          <p:cNvSpPr/>
          <p:nvPr/>
        </p:nvSpPr>
        <p:spPr>
          <a:xfrm>
            <a:off x="4332773" y="3212976"/>
            <a:ext cx="216024" cy="405216"/>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Up Arrow 15"/>
          <p:cNvSpPr/>
          <p:nvPr/>
        </p:nvSpPr>
        <p:spPr>
          <a:xfrm>
            <a:off x="4776763" y="3212976"/>
            <a:ext cx="216024" cy="405216"/>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Up Arrow 17"/>
          <p:cNvSpPr/>
          <p:nvPr/>
        </p:nvSpPr>
        <p:spPr>
          <a:xfrm rot="16200000">
            <a:off x="7576574" y="4035314"/>
            <a:ext cx="183540" cy="576064"/>
          </a:xfrm>
          <a:prstGeom prst="up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Up Arrow 18"/>
          <p:cNvSpPr/>
          <p:nvPr/>
        </p:nvSpPr>
        <p:spPr>
          <a:xfrm rot="16200000">
            <a:off x="6897265" y="4028323"/>
            <a:ext cx="183540" cy="576064"/>
          </a:xfrm>
          <a:prstGeom prst="up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Up Arrow 19"/>
          <p:cNvSpPr/>
          <p:nvPr/>
        </p:nvSpPr>
        <p:spPr>
          <a:xfrm rot="15868674">
            <a:off x="6128920" y="4055614"/>
            <a:ext cx="183540" cy="576064"/>
          </a:xfrm>
          <a:prstGeom prst="up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Up Arrow 20"/>
          <p:cNvSpPr/>
          <p:nvPr/>
        </p:nvSpPr>
        <p:spPr>
          <a:xfrm rot="2489784">
            <a:off x="7268925" y="2717303"/>
            <a:ext cx="216024" cy="405216"/>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Date Placeholder 2">
            <a:extLst>
              <a:ext uri="{FF2B5EF4-FFF2-40B4-BE49-F238E27FC236}">
                <a16:creationId xmlns:a16="http://schemas.microsoft.com/office/drawing/2014/main" id="{8D080368-9B20-4D70-8EED-8997A5D3065F}"/>
              </a:ext>
            </a:extLst>
          </p:cNvPr>
          <p:cNvSpPr>
            <a:spLocks noGrp="1"/>
          </p:cNvSpPr>
          <p:nvPr>
            <p:ph type="dt" sz="half" idx="2"/>
          </p:nvPr>
        </p:nvSpPr>
        <p:spPr/>
        <p:txBody>
          <a:bodyPr/>
          <a:lstStyle/>
          <a:p>
            <a:r>
              <a:rPr lang="fi-FI"/>
              <a:t>2019</a:t>
            </a:r>
            <a:endParaRPr lang="fi-FI" dirty="0"/>
          </a:p>
        </p:txBody>
      </p:sp>
      <p:sp>
        <p:nvSpPr>
          <p:cNvPr id="4" name="Slide Number Placeholder 3">
            <a:extLst>
              <a:ext uri="{FF2B5EF4-FFF2-40B4-BE49-F238E27FC236}">
                <a16:creationId xmlns:a16="http://schemas.microsoft.com/office/drawing/2014/main" id="{6B7D7773-D9A8-4329-8372-D57B23B7B309}"/>
              </a:ext>
            </a:extLst>
          </p:cNvPr>
          <p:cNvSpPr>
            <a:spLocks noGrp="1"/>
          </p:cNvSpPr>
          <p:nvPr>
            <p:ph type="sldNum" sz="quarter" idx="4"/>
          </p:nvPr>
        </p:nvSpPr>
        <p:spPr/>
        <p:txBody>
          <a:bodyPr/>
          <a:lstStyle/>
          <a:p>
            <a:fld id="{0168ACF4-E7A5-495E-8C31-8E9E3D5B0BFC}" type="slidenum">
              <a:rPr lang="fi-FI" smtClean="0"/>
              <a:pPr/>
              <a:t>5</a:t>
            </a:fld>
            <a:endParaRPr lang="fi-FI" dirty="0"/>
          </a:p>
        </p:txBody>
      </p:sp>
    </p:spTree>
    <p:extLst>
      <p:ext uri="{BB962C8B-B14F-4D97-AF65-F5344CB8AC3E}">
        <p14:creationId xmlns:p14="http://schemas.microsoft.com/office/powerpoint/2010/main" val="264921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endCondLst>
                                    <p:cond evt="onNext" delay="0">
                                      <p:tgtEl>
                                        <p:sldTgt/>
                                      </p:tgtEl>
                                    </p:cond>
                                  </p:end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par>
                                <p:cTn id="8" presetID="26" presetClass="emph" presetSubtype="0" repeatCount="indefinite" fill="hold" grpId="0" nodeType="withEffect">
                                  <p:stCondLst>
                                    <p:cond delay="0"/>
                                  </p:stCondLst>
                                  <p:endCondLst>
                                    <p:cond evt="onNext" delay="0">
                                      <p:tgtEl>
                                        <p:sldTgt/>
                                      </p:tgtEl>
                                    </p:cond>
                                  </p:endCondLst>
                                  <p:childTnLst>
                                    <p:animEffect transition="out" filter="fade">
                                      <p:cBhvr>
                                        <p:cTn id="9" dur="500" tmFilter="0, 0; .2, .5; .8, .5; 1, 0"/>
                                        <p:tgtEl>
                                          <p:spTgt spid="9"/>
                                        </p:tgtEl>
                                      </p:cBhvr>
                                    </p:animEffect>
                                    <p:animScale>
                                      <p:cBhvr>
                                        <p:cTn id="10" dur="250" autoRev="1" fill="hold"/>
                                        <p:tgtEl>
                                          <p:spTgt spid="9"/>
                                        </p:tgtEl>
                                      </p:cBhvr>
                                      <p:by x="105000" y="105000"/>
                                    </p:animScale>
                                  </p:childTnLst>
                                </p:cTn>
                              </p:par>
                              <p:par>
                                <p:cTn id="11" presetID="26" presetClass="emph" presetSubtype="0" repeatCount="indefinite" fill="hold" grpId="0" nodeType="withEffect">
                                  <p:stCondLst>
                                    <p:cond delay="0"/>
                                  </p:stCondLst>
                                  <p:endCondLst>
                                    <p:cond evt="onNext" delay="0">
                                      <p:tgtEl>
                                        <p:sldTgt/>
                                      </p:tgtEl>
                                    </p:cond>
                                  </p:endCondLst>
                                  <p:childTnLst>
                                    <p:animEffect transition="out" filter="fade">
                                      <p:cBhvr>
                                        <p:cTn id="12" dur="500" tmFilter="0, 0; .2, .5; .8, .5; 1, 0"/>
                                        <p:tgtEl>
                                          <p:spTgt spid="10"/>
                                        </p:tgtEl>
                                      </p:cBhvr>
                                    </p:animEffect>
                                    <p:animScale>
                                      <p:cBhvr>
                                        <p:cTn id="13" dur="250" autoRev="1" fill="hold"/>
                                        <p:tgtEl>
                                          <p:spTgt spid="10"/>
                                        </p:tgtEl>
                                      </p:cBhvr>
                                      <p:by x="105000" y="105000"/>
                                    </p:animScale>
                                  </p:childTnLst>
                                </p:cTn>
                              </p:par>
                              <p:par>
                                <p:cTn id="14" presetID="26" presetClass="emph" presetSubtype="0" repeatCount="indefinite" fill="hold" grpId="0" nodeType="withEffect">
                                  <p:stCondLst>
                                    <p:cond delay="0"/>
                                  </p:stCondLst>
                                  <p:endCondLst>
                                    <p:cond evt="onNext" delay="0">
                                      <p:tgtEl>
                                        <p:sldTgt/>
                                      </p:tgtEl>
                                    </p:cond>
                                  </p:endCondLst>
                                  <p:childTnLst>
                                    <p:animEffect transition="out" filter="fade">
                                      <p:cBhvr>
                                        <p:cTn id="15" dur="500" tmFilter="0, 0; .2, .5; .8, .5; 1, 0"/>
                                        <p:tgtEl>
                                          <p:spTgt spid="11"/>
                                        </p:tgtEl>
                                      </p:cBhvr>
                                    </p:animEffect>
                                    <p:animScale>
                                      <p:cBhvr>
                                        <p:cTn id="16" dur="250" autoRev="1" fill="hold"/>
                                        <p:tgtEl>
                                          <p:spTgt spid="11"/>
                                        </p:tgtEl>
                                      </p:cBhvr>
                                      <p:by x="105000" y="105000"/>
                                    </p:animScale>
                                  </p:childTnLst>
                                </p:cTn>
                              </p:par>
                              <p:par>
                                <p:cTn id="17" presetID="26" presetClass="emph" presetSubtype="0" repeatCount="indefinite" fill="hold" grpId="0" nodeType="withEffect">
                                  <p:stCondLst>
                                    <p:cond delay="0"/>
                                  </p:stCondLst>
                                  <p:endCondLst>
                                    <p:cond evt="onNext" delay="0">
                                      <p:tgtEl>
                                        <p:sldTgt/>
                                      </p:tgtEl>
                                    </p:cond>
                                  </p:endCondLst>
                                  <p:childTnLst>
                                    <p:animEffect transition="out" filter="fade">
                                      <p:cBhvr>
                                        <p:cTn id="18" dur="500" tmFilter="0, 0; .2, .5; .8, .5; 1, 0"/>
                                        <p:tgtEl>
                                          <p:spTgt spid="12"/>
                                        </p:tgtEl>
                                      </p:cBhvr>
                                    </p:animEffect>
                                    <p:animScale>
                                      <p:cBhvr>
                                        <p:cTn id="19" dur="250" autoRev="1" fill="hold"/>
                                        <p:tgtEl>
                                          <p:spTgt spid="12"/>
                                        </p:tgtEl>
                                      </p:cBhvr>
                                      <p:by x="105000" y="105000"/>
                                    </p:animScale>
                                  </p:childTnLst>
                                </p:cTn>
                              </p:par>
                              <p:par>
                                <p:cTn id="20" presetID="26" presetClass="emph" presetSubtype="0" repeatCount="indefinite" fill="hold" grpId="0" nodeType="withEffect">
                                  <p:stCondLst>
                                    <p:cond delay="0"/>
                                  </p:stCondLst>
                                  <p:endCondLst>
                                    <p:cond evt="onNext" delay="0">
                                      <p:tgtEl>
                                        <p:sldTgt/>
                                      </p:tgtEl>
                                    </p:cond>
                                  </p:endCondLst>
                                  <p:childTnLst>
                                    <p:animEffect transition="out" filter="fade">
                                      <p:cBhvr>
                                        <p:cTn id="21" dur="500" tmFilter="0, 0; .2, .5; .8, .5; 1, 0"/>
                                        <p:tgtEl>
                                          <p:spTgt spid="13"/>
                                        </p:tgtEl>
                                      </p:cBhvr>
                                    </p:animEffect>
                                    <p:animScale>
                                      <p:cBhvr>
                                        <p:cTn id="22" dur="250" autoRev="1" fill="hold"/>
                                        <p:tgtEl>
                                          <p:spTgt spid="13"/>
                                        </p:tgtEl>
                                      </p:cBhvr>
                                      <p:by x="105000" y="105000"/>
                                    </p:animScale>
                                  </p:childTnLst>
                                </p:cTn>
                              </p:par>
                              <p:par>
                                <p:cTn id="23" presetID="26" presetClass="emph" presetSubtype="0" repeatCount="indefinite" fill="hold" grpId="0" nodeType="withEffect">
                                  <p:stCondLst>
                                    <p:cond delay="0"/>
                                  </p:stCondLst>
                                  <p:endCondLst>
                                    <p:cond evt="onNext" delay="0">
                                      <p:tgtEl>
                                        <p:sldTgt/>
                                      </p:tgtEl>
                                    </p:cond>
                                  </p:endCondLst>
                                  <p:childTnLst>
                                    <p:animEffect transition="out" filter="fade">
                                      <p:cBhvr>
                                        <p:cTn id="24" dur="500" tmFilter="0, 0; .2, .5; .8, .5; 1, 0"/>
                                        <p:tgtEl>
                                          <p:spTgt spid="14"/>
                                        </p:tgtEl>
                                      </p:cBhvr>
                                    </p:animEffect>
                                    <p:animScale>
                                      <p:cBhvr>
                                        <p:cTn id="25" dur="250" autoRev="1" fill="hold"/>
                                        <p:tgtEl>
                                          <p:spTgt spid="14"/>
                                        </p:tgtEl>
                                      </p:cBhvr>
                                      <p:by x="105000" y="105000"/>
                                    </p:animScale>
                                  </p:childTnLst>
                                </p:cTn>
                              </p:par>
                              <p:par>
                                <p:cTn id="26" presetID="26" presetClass="emph" presetSubtype="0" repeatCount="indefinite" fill="hold" grpId="0" nodeType="withEffect">
                                  <p:stCondLst>
                                    <p:cond delay="0"/>
                                  </p:stCondLst>
                                  <p:endCondLst>
                                    <p:cond evt="onNext" delay="0">
                                      <p:tgtEl>
                                        <p:sldTgt/>
                                      </p:tgtEl>
                                    </p:cond>
                                  </p:endCondLst>
                                  <p:childTnLst>
                                    <p:animEffect transition="out" filter="fade">
                                      <p:cBhvr>
                                        <p:cTn id="27" dur="500" tmFilter="0, 0; .2, .5; .8, .5; 1, 0"/>
                                        <p:tgtEl>
                                          <p:spTgt spid="15"/>
                                        </p:tgtEl>
                                      </p:cBhvr>
                                    </p:animEffect>
                                    <p:animScale>
                                      <p:cBhvr>
                                        <p:cTn id="28" dur="250" autoRev="1" fill="hold"/>
                                        <p:tgtEl>
                                          <p:spTgt spid="15"/>
                                        </p:tgtEl>
                                      </p:cBhvr>
                                      <p:by x="105000" y="105000"/>
                                    </p:animScale>
                                  </p:childTnLst>
                                </p:cTn>
                              </p:par>
                              <p:par>
                                <p:cTn id="29" presetID="26" presetClass="emph" presetSubtype="0" repeatCount="indefinite" fill="hold" grpId="0" nodeType="withEffect">
                                  <p:stCondLst>
                                    <p:cond delay="0"/>
                                  </p:stCondLst>
                                  <p:endCondLst>
                                    <p:cond evt="onNext" delay="0">
                                      <p:tgtEl>
                                        <p:sldTgt/>
                                      </p:tgtEl>
                                    </p:cond>
                                  </p:endCondLst>
                                  <p:childTnLst>
                                    <p:animEffect transition="out" filter="fade">
                                      <p:cBhvr>
                                        <p:cTn id="30" dur="500" tmFilter="0, 0; .2, .5; .8, .5; 1, 0"/>
                                        <p:tgtEl>
                                          <p:spTgt spid="16"/>
                                        </p:tgtEl>
                                      </p:cBhvr>
                                    </p:animEffect>
                                    <p:animScale>
                                      <p:cBhvr>
                                        <p:cTn id="31" dur="250" autoRev="1" fill="hold"/>
                                        <p:tgtEl>
                                          <p:spTgt spid="16"/>
                                        </p:tgtEl>
                                      </p:cBhvr>
                                      <p:by x="105000" y="105000"/>
                                    </p:animScale>
                                  </p:childTnLst>
                                </p:cTn>
                              </p:par>
                              <p:par>
                                <p:cTn id="32" presetID="26" presetClass="emph" presetSubtype="0" repeatCount="indefinite" fill="hold" grpId="0" nodeType="withEffect">
                                  <p:stCondLst>
                                    <p:cond delay="0"/>
                                  </p:stCondLst>
                                  <p:endCondLst>
                                    <p:cond evt="onNext" delay="0">
                                      <p:tgtEl>
                                        <p:sldTgt/>
                                      </p:tgtEl>
                                    </p:cond>
                                  </p:endCondLst>
                                  <p:childTnLst>
                                    <p:animEffect transition="out" filter="fade">
                                      <p:cBhvr>
                                        <p:cTn id="33" dur="500" tmFilter="0, 0; .2, .5; .8, .5; 1, 0"/>
                                        <p:tgtEl>
                                          <p:spTgt spid="18"/>
                                        </p:tgtEl>
                                      </p:cBhvr>
                                    </p:animEffect>
                                    <p:animScale>
                                      <p:cBhvr>
                                        <p:cTn id="34" dur="250" autoRev="1" fill="hold"/>
                                        <p:tgtEl>
                                          <p:spTgt spid="18"/>
                                        </p:tgtEl>
                                      </p:cBhvr>
                                      <p:by x="105000" y="105000"/>
                                    </p:animScale>
                                  </p:childTnLst>
                                </p:cTn>
                              </p:par>
                              <p:par>
                                <p:cTn id="35" presetID="26" presetClass="emph" presetSubtype="0" repeatCount="indefinite" fill="hold" grpId="0" nodeType="withEffect">
                                  <p:stCondLst>
                                    <p:cond delay="0"/>
                                  </p:stCondLst>
                                  <p:endCondLst>
                                    <p:cond evt="onNext" delay="0">
                                      <p:tgtEl>
                                        <p:sldTgt/>
                                      </p:tgtEl>
                                    </p:cond>
                                  </p:endCondLst>
                                  <p:childTnLst>
                                    <p:animEffect transition="out" filter="fade">
                                      <p:cBhvr>
                                        <p:cTn id="36" dur="500" tmFilter="0, 0; .2, .5; .8, .5; 1, 0"/>
                                        <p:tgtEl>
                                          <p:spTgt spid="19"/>
                                        </p:tgtEl>
                                      </p:cBhvr>
                                    </p:animEffect>
                                    <p:animScale>
                                      <p:cBhvr>
                                        <p:cTn id="37" dur="250" autoRev="1" fill="hold"/>
                                        <p:tgtEl>
                                          <p:spTgt spid="19"/>
                                        </p:tgtEl>
                                      </p:cBhvr>
                                      <p:by x="105000" y="105000"/>
                                    </p:animScale>
                                  </p:childTnLst>
                                </p:cTn>
                              </p:par>
                              <p:par>
                                <p:cTn id="38" presetID="26" presetClass="emph" presetSubtype="0" repeatCount="indefinite" fill="hold" grpId="0" nodeType="withEffect">
                                  <p:stCondLst>
                                    <p:cond delay="0"/>
                                  </p:stCondLst>
                                  <p:endCondLst>
                                    <p:cond evt="onNext" delay="0">
                                      <p:tgtEl>
                                        <p:sldTgt/>
                                      </p:tgtEl>
                                    </p:cond>
                                  </p:endCondLst>
                                  <p:childTnLst>
                                    <p:animEffect transition="out" filter="fade">
                                      <p:cBhvr>
                                        <p:cTn id="39" dur="500" tmFilter="0, 0; .2, .5; .8, .5; 1, 0"/>
                                        <p:tgtEl>
                                          <p:spTgt spid="20"/>
                                        </p:tgtEl>
                                      </p:cBhvr>
                                    </p:animEffect>
                                    <p:animScale>
                                      <p:cBhvr>
                                        <p:cTn id="40" dur="250" autoRev="1" fill="hold"/>
                                        <p:tgtEl>
                                          <p:spTgt spid="20"/>
                                        </p:tgtEl>
                                      </p:cBhvr>
                                      <p:by x="105000" y="105000"/>
                                    </p:animScale>
                                  </p:childTnLst>
                                </p:cTn>
                              </p:par>
                              <p:par>
                                <p:cTn id="41" presetID="26" presetClass="emph" presetSubtype="0" repeatCount="indefinite" fill="hold" grpId="0" nodeType="withEffect">
                                  <p:stCondLst>
                                    <p:cond delay="0"/>
                                  </p:stCondLst>
                                  <p:endCondLst>
                                    <p:cond evt="onNext" delay="0">
                                      <p:tgtEl>
                                        <p:sldTgt/>
                                      </p:tgtEl>
                                    </p:cond>
                                  </p:endCondLst>
                                  <p:childTnLst>
                                    <p:animEffect transition="out" filter="fade">
                                      <p:cBhvr>
                                        <p:cTn id="42" dur="500" tmFilter="0, 0; .2, .5; .8, .5; 1, 0"/>
                                        <p:tgtEl>
                                          <p:spTgt spid="21"/>
                                        </p:tgtEl>
                                      </p:cBhvr>
                                    </p:animEffect>
                                    <p:animScale>
                                      <p:cBhvr>
                                        <p:cTn id="43"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P spid="13" grpId="0" animBg="1"/>
      <p:bldP spid="14" grpId="0" animBg="1"/>
      <p:bldP spid="15" grpId="0" animBg="1"/>
      <p:bldP spid="16" grpId="0" animBg="1"/>
      <p:bldP spid="18" grpId="0" animBg="1"/>
      <p:bldP spid="19"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5536" y="404664"/>
            <a:ext cx="8293804" cy="1446550"/>
          </a:xfrm>
          <a:prstGeom prst="rect">
            <a:avLst/>
          </a:prstGeom>
          <a:noFill/>
        </p:spPr>
        <p:txBody>
          <a:bodyPr wrap="square" rtlCol="0">
            <a:spAutoFit/>
          </a:bodyPr>
          <a:lstStyle/>
          <a:p>
            <a:r>
              <a:rPr lang="fi-FI" sz="2200" b="1" dirty="0">
                <a:latin typeface="+mj-lt"/>
              </a:rPr>
              <a:t>Коэффициент теплопередачи (U) показывает теплоизолирующую способность конструкций здания. </a:t>
            </a:r>
            <a:endParaRPr lang="ru-RU" sz="2200" b="1" dirty="0">
              <a:latin typeface="+mj-lt"/>
            </a:endParaRPr>
          </a:p>
          <a:p>
            <a:r>
              <a:rPr lang="fi-FI" sz="2200" b="1" dirty="0">
                <a:latin typeface="+mj-lt"/>
              </a:rPr>
              <a:t>Чем меньше коэффициент теплопередачи, тем лучше теплоизоляция.</a:t>
            </a:r>
            <a:endParaRPr lang="ru-RU" sz="2200" b="1" dirty="0">
              <a:latin typeface="+mj-lt"/>
            </a:endParaRPr>
          </a:p>
        </p:txBody>
      </p:sp>
      <p:sp>
        <p:nvSpPr>
          <p:cNvPr id="5" name="TextBox 5"/>
          <p:cNvSpPr txBox="1"/>
          <p:nvPr/>
        </p:nvSpPr>
        <p:spPr>
          <a:xfrm>
            <a:off x="219460" y="5652375"/>
            <a:ext cx="8705080" cy="353943"/>
          </a:xfrm>
          <a:prstGeom prst="rect">
            <a:avLst/>
          </a:prstGeom>
          <a:noFill/>
        </p:spPr>
        <p:txBody>
          <a:bodyPr wrap="square" lIns="0" rtlCol="0">
            <a:spAutoFit/>
          </a:bodyPr>
          <a:lstStyle/>
          <a:p>
            <a:r>
              <a:rPr lang="fi-FI" sz="1700" b="1" dirty="0"/>
              <a:t>1970-80-х годах были сделаны большие шаги на пути к энергоэффективности</a:t>
            </a:r>
            <a:endParaRPr lang="ru-RU" sz="1700" b="1" dirty="0"/>
          </a:p>
        </p:txBody>
      </p:sp>
      <p:graphicFrame>
        <p:nvGraphicFramePr>
          <p:cNvPr id="4" name="Таблица 3">
            <a:extLst>
              <a:ext uri="{FF2B5EF4-FFF2-40B4-BE49-F238E27FC236}">
                <a16:creationId xmlns:a16="http://schemas.microsoft.com/office/drawing/2014/main" id="{EB37442E-7B91-4FA5-BEB6-D39AAD828F5C}"/>
              </a:ext>
            </a:extLst>
          </p:cNvPr>
          <p:cNvGraphicFramePr>
            <a:graphicFrameLocks noGrp="1"/>
          </p:cNvGraphicFramePr>
          <p:nvPr>
            <p:extLst>
              <p:ext uri="{D42A27DB-BD31-4B8C-83A1-F6EECF244321}">
                <p14:modId xmlns:p14="http://schemas.microsoft.com/office/powerpoint/2010/main" val="2913555577"/>
              </p:ext>
            </p:extLst>
          </p:nvPr>
        </p:nvGraphicFramePr>
        <p:xfrm>
          <a:off x="256032" y="1851215"/>
          <a:ext cx="8668508" cy="3801160"/>
        </p:xfrm>
        <a:graphic>
          <a:graphicData uri="http://schemas.openxmlformats.org/drawingml/2006/table">
            <a:tbl>
              <a:tblPr firstRow="1" firstCol="1" bandRow="1">
                <a:tableStyleId>{3C2FFA5D-87B4-456A-9821-1D502468CF0F}</a:tableStyleId>
              </a:tblPr>
              <a:tblGrid>
                <a:gridCol w="1782838">
                  <a:extLst>
                    <a:ext uri="{9D8B030D-6E8A-4147-A177-3AD203B41FA5}">
                      <a16:colId xmlns:a16="http://schemas.microsoft.com/office/drawing/2014/main" val="4154244612"/>
                    </a:ext>
                  </a:extLst>
                </a:gridCol>
                <a:gridCol w="688567">
                  <a:extLst>
                    <a:ext uri="{9D8B030D-6E8A-4147-A177-3AD203B41FA5}">
                      <a16:colId xmlns:a16="http://schemas.microsoft.com/office/drawing/2014/main" val="3691076316"/>
                    </a:ext>
                  </a:extLst>
                </a:gridCol>
                <a:gridCol w="688567">
                  <a:extLst>
                    <a:ext uri="{9D8B030D-6E8A-4147-A177-3AD203B41FA5}">
                      <a16:colId xmlns:a16="http://schemas.microsoft.com/office/drawing/2014/main" val="3685440330"/>
                    </a:ext>
                  </a:extLst>
                </a:gridCol>
                <a:gridCol w="688567">
                  <a:extLst>
                    <a:ext uri="{9D8B030D-6E8A-4147-A177-3AD203B41FA5}">
                      <a16:colId xmlns:a16="http://schemas.microsoft.com/office/drawing/2014/main" val="289717951"/>
                    </a:ext>
                  </a:extLst>
                </a:gridCol>
                <a:gridCol w="688567">
                  <a:extLst>
                    <a:ext uri="{9D8B030D-6E8A-4147-A177-3AD203B41FA5}">
                      <a16:colId xmlns:a16="http://schemas.microsoft.com/office/drawing/2014/main" val="1066575806"/>
                    </a:ext>
                  </a:extLst>
                </a:gridCol>
                <a:gridCol w="688567">
                  <a:extLst>
                    <a:ext uri="{9D8B030D-6E8A-4147-A177-3AD203B41FA5}">
                      <a16:colId xmlns:a16="http://schemas.microsoft.com/office/drawing/2014/main" val="1728679363"/>
                    </a:ext>
                  </a:extLst>
                </a:gridCol>
                <a:gridCol w="688567">
                  <a:extLst>
                    <a:ext uri="{9D8B030D-6E8A-4147-A177-3AD203B41FA5}">
                      <a16:colId xmlns:a16="http://schemas.microsoft.com/office/drawing/2014/main" val="2657325518"/>
                    </a:ext>
                  </a:extLst>
                </a:gridCol>
                <a:gridCol w="688567">
                  <a:extLst>
                    <a:ext uri="{9D8B030D-6E8A-4147-A177-3AD203B41FA5}">
                      <a16:colId xmlns:a16="http://schemas.microsoft.com/office/drawing/2014/main" val="825980363"/>
                    </a:ext>
                  </a:extLst>
                </a:gridCol>
                <a:gridCol w="688567">
                  <a:extLst>
                    <a:ext uri="{9D8B030D-6E8A-4147-A177-3AD203B41FA5}">
                      <a16:colId xmlns:a16="http://schemas.microsoft.com/office/drawing/2014/main" val="2241910977"/>
                    </a:ext>
                  </a:extLst>
                </a:gridCol>
                <a:gridCol w="688567">
                  <a:extLst>
                    <a:ext uri="{9D8B030D-6E8A-4147-A177-3AD203B41FA5}">
                      <a16:colId xmlns:a16="http://schemas.microsoft.com/office/drawing/2014/main" val="887913682"/>
                    </a:ext>
                  </a:extLst>
                </a:gridCol>
                <a:gridCol w="688567">
                  <a:extLst>
                    <a:ext uri="{9D8B030D-6E8A-4147-A177-3AD203B41FA5}">
                      <a16:colId xmlns:a16="http://schemas.microsoft.com/office/drawing/2014/main" val="864327466"/>
                    </a:ext>
                  </a:extLst>
                </a:gridCol>
              </a:tblGrid>
              <a:tr h="679962">
                <a:tc>
                  <a:txBody>
                    <a:bodyPr/>
                    <a:lstStyle/>
                    <a:p>
                      <a:pPr>
                        <a:lnSpc>
                          <a:spcPct val="115000"/>
                        </a:lnSpc>
                        <a:spcAft>
                          <a:spcPts val="0"/>
                        </a:spcAft>
                      </a:pPr>
                      <a:r>
                        <a:rPr lang="ru-RU" sz="1100" dirty="0">
                          <a:effectLst/>
                        </a:rPr>
                        <a:t>Вт/(К·м²)</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gridSpan="10">
                  <a:txBody>
                    <a:bodyPr/>
                    <a:lstStyle/>
                    <a:p>
                      <a:pPr algn="ctr">
                        <a:lnSpc>
                          <a:spcPct val="115000"/>
                        </a:lnSpc>
                        <a:spcAft>
                          <a:spcPts val="0"/>
                        </a:spcAft>
                      </a:pPr>
                      <a:r>
                        <a:rPr lang="ru-RU" sz="1200" dirty="0">
                          <a:effectLst/>
                        </a:rPr>
                        <a:t>Год выдачи разрешения на строительство</a:t>
                      </a:r>
                      <a:r>
                        <a:rPr lang="fi-FI" sz="1200" dirty="0">
                          <a:effectLst/>
                        </a:rPr>
                        <a:t> </a:t>
                      </a:r>
                    </a:p>
                    <a:p>
                      <a:pPr algn="ctr">
                        <a:lnSpc>
                          <a:spcPct val="115000"/>
                        </a:lnSpc>
                        <a:spcAft>
                          <a:spcPts val="0"/>
                        </a:spcAft>
                      </a:pPr>
                      <a:r>
                        <a:rPr lang="ru-RU" sz="1200" dirty="0">
                          <a:effectLst/>
                        </a:rPr>
                        <a:t>Теплые помещения</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94361598"/>
                  </a:ext>
                </a:extLst>
              </a:tr>
              <a:tr h="315782">
                <a:tc>
                  <a:txBody>
                    <a:bodyPr/>
                    <a:lstStyle/>
                    <a:p>
                      <a:pPr>
                        <a:lnSpc>
                          <a:spcPct val="115000"/>
                        </a:lnSpc>
                        <a:spcAft>
                          <a:spcPts val="0"/>
                        </a:spcAft>
                      </a:pPr>
                      <a:r>
                        <a:rPr lang="ru-RU" sz="11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000" dirty="0">
                          <a:effectLst/>
                        </a:rPr>
                        <a:t>-1969</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000" dirty="0">
                          <a:effectLst/>
                        </a:rPr>
                        <a:t>1969-</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000" dirty="0">
                          <a:effectLst/>
                        </a:rPr>
                        <a:t>1976-</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000" dirty="0">
                          <a:effectLst/>
                        </a:rPr>
                        <a:t>1978-</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000" dirty="0">
                          <a:effectLst/>
                        </a:rPr>
                        <a:t>1985-</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000" dirty="0">
                          <a:effectLst/>
                        </a:rPr>
                        <a:t>10/2003-</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000" dirty="0">
                          <a:effectLst/>
                        </a:rPr>
                        <a:t>2008-</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000" dirty="0">
                          <a:effectLst/>
                        </a:rPr>
                        <a:t>2010-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000" dirty="0">
                          <a:effectLst/>
                        </a:rPr>
                        <a:t>2012-</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000" dirty="0">
                          <a:effectLst/>
                        </a:rPr>
                        <a:t>2018-</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extLst>
                  <a:ext uri="{0D108BD9-81ED-4DB2-BD59-A6C34878D82A}">
                    <a16:rowId xmlns:a16="http://schemas.microsoft.com/office/drawing/2014/main" val="140473019"/>
                  </a:ext>
                </a:extLst>
              </a:tr>
              <a:tr h="315782">
                <a:tc>
                  <a:txBody>
                    <a:bodyPr/>
                    <a:lstStyle/>
                    <a:p>
                      <a:pPr>
                        <a:lnSpc>
                          <a:spcPct val="115000"/>
                        </a:lnSpc>
                        <a:spcAft>
                          <a:spcPts val="0"/>
                        </a:spcAft>
                      </a:pPr>
                      <a:r>
                        <a:rPr lang="ru-RU" sz="1100">
                          <a:effectLst/>
                        </a:rPr>
                        <a:t>Наружная стена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a:effectLst/>
                        </a:rPr>
                        <a:t>0,81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a:effectLst/>
                        </a:rPr>
                        <a:t>0,81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a:effectLst/>
                        </a:rPr>
                        <a:t>0,40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dirty="0">
                          <a:effectLst/>
                        </a:rPr>
                        <a:t>0,35</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dirty="0">
                          <a:effectLst/>
                        </a:rPr>
                        <a:t>0,28</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dirty="0">
                          <a:effectLst/>
                        </a:rPr>
                        <a:t>0,25</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dirty="0">
                          <a:effectLst/>
                        </a:rPr>
                        <a:t>0,24</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a:effectLst/>
                        </a:rPr>
                        <a:t>0,17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a:effectLst/>
                        </a:rPr>
                        <a:t>0,17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dirty="0">
                          <a:effectLst/>
                        </a:rPr>
                        <a:t>0,17</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extLst>
                  <a:ext uri="{0D108BD9-81ED-4DB2-BD59-A6C34878D82A}">
                    <a16:rowId xmlns:a16="http://schemas.microsoft.com/office/drawing/2014/main" val="3515202138"/>
                  </a:ext>
                </a:extLst>
              </a:tr>
              <a:tr h="315782">
                <a:tc>
                  <a:txBody>
                    <a:bodyPr/>
                    <a:lstStyle/>
                    <a:p>
                      <a:pPr>
                        <a:lnSpc>
                          <a:spcPct val="115000"/>
                        </a:lnSpc>
                        <a:spcAft>
                          <a:spcPts val="0"/>
                        </a:spcAft>
                      </a:pPr>
                      <a:r>
                        <a:rPr lang="ru-RU" sz="1100" dirty="0">
                          <a:effectLst/>
                        </a:rPr>
                        <a:t>Нижнее перекрытие </a:t>
                      </a:r>
                      <a:br>
                        <a:rPr lang="fi-FI" sz="1100" dirty="0">
                          <a:effectLst/>
                        </a:rPr>
                      </a:br>
                      <a:r>
                        <a:rPr lang="ru-RU" sz="1100" dirty="0">
                          <a:effectLst/>
                        </a:rPr>
                        <a:t>по грунту</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a:effectLst/>
                        </a:rPr>
                        <a:t>0,47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a:effectLst/>
                        </a:rPr>
                        <a:t>0,47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a:effectLst/>
                        </a:rPr>
                        <a:t>0,40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a:effectLst/>
                        </a:rPr>
                        <a:t>0,40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dirty="0">
                          <a:effectLst/>
                        </a:rPr>
                        <a:t>0,36</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dirty="0">
                          <a:effectLst/>
                        </a:rPr>
                        <a:t>0,25</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dirty="0">
                          <a:effectLst/>
                        </a:rPr>
                        <a:t>0,24</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dirty="0">
                          <a:effectLst/>
                        </a:rPr>
                        <a:t>0,16</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dirty="0">
                          <a:effectLst/>
                        </a:rPr>
                        <a:t>0,16</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a:effectLst/>
                        </a:rPr>
                        <a:t>0,16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extLst>
                  <a:ext uri="{0D108BD9-81ED-4DB2-BD59-A6C34878D82A}">
                    <a16:rowId xmlns:a16="http://schemas.microsoft.com/office/drawing/2014/main" val="3141741281"/>
                  </a:ext>
                </a:extLst>
              </a:tr>
              <a:tr h="315782">
                <a:tc>
                  <a:txBody>
                    <a:bodyPr/>
                    <a:lstStyle/>
                    <a:p>
                      <a:pPr>
                        <a:lnSpc>
                          <a:spcPct val="115000"/>
                        </a:lnSpc>
                        <a:spcAft>
                          <a:spcPts val="0"/>
                        </a:spcAft>
                      </a:pPr>
                      <a:r>
                        <a:rPr lang="ru-RU" sz="1100" dirty="0">
                          <a:effectLst/>
                        </a:rPr>
                        <a:t>Нижнее перекрытие </a:t>
                      </a:r>
                      <a:br>
                        <a:rPr lang="fi-FI" sz="1100" dirty="0">
                          <a:effectLst/>
                        </a:rPr>
                      </a:br>
                      <a:r>
                        <a:rPr lang="ru-RU" sz="1100" dirty="0">
                          <a:effectLst/>
                        </a:rPr>
                        <a:t>с подпольем</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a:effectLst/>
                        </a:rPr>
                        <a:t>0,47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a:effectLst/>
                        </a:rPr>
                        <a:t>0,47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a:effectLst/>
                        </a:rPr>
                        <a:t>0,40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a:effectLst/>
                        </a:rPr>
                        <a:t>0,40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a:effectLst/>
                        </a:rPr>
                        <a:t>0,40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dirty="0">
                          <a:effectLst/>
                        </a:rPr>
                        <a:t>0,20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dirty="0">
                          <a:effectLst/>
                        </a:rPr>
                        <a:t>0,20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dirty="0">
                          <a:effectLst/>
                        </a:rPr>
                        <a:t>0,17</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a:effectLst/>
                        </a:rPr>
                        <a:t>0,17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dirty="0">
                          <a:effectLst/>
                        </a:rPr>
                        <a:t>0,17</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extLst>
                  <a:ext uri="{0D108BD9-81ED-4DB2-BD59-A6C34878D82A}">
                    <a16:rowId xmlns:a16="http://schemas.microsoft.com/office/drawing/2014/main" val="4211270049"/>
                  </a:ext>
                </a:extLst>
              </a:tr>
              <a:tr h="315782">
                <a:tc>
                  <a:txBody>
                    <a:bodyPr/>
                    <a:lstStyle/>
                    <a:p>
                      <a:pPr>
                        <a:lnSpc>
                          <a:spcPct val="115000"/>
                        </a:lnSpc>
                        <a:spcAft>
                          <a:spcPts val="0"/>
                        </a:spcAft>
                      </a:pPr>
                      <a:r>
                        <a:rPr lang="ru-RU" sz="1100" dirty="0">
                          <a:effectLst/>
                        </a:rPr>
                        <a:t>Нижнее перекрытие </a:t>
                      </a:r>
                      <a:br>
                        <a:rPr lang="fi-FI" sz="1100" dirty="0">
                          <a:effectLst/>
                        </a:rPr>
                      </a:br>
                      <a:r>
                        <a:rPr lang="ru-RU" sz="1100" dirty="0">
                          <a:effectLst/>
                        </a:rPr>
                        <a:t>«на сваях»</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a:effectLst/>
                        </a:rPr>
                        <a:t>0,35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a:effectLst/>
                        </a:rPr>
                        <a:t>0,35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a:effectLst/>
                        </a:rPr>
                        <a:t>0,35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a:effectLst/>
                        </a:rPr>
                        <a:t>0,29</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a:effectLst/>
                        </a:rPr>
                        <a:t>0,22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a:effectLst/>
                        </a:rPr>
                        <a:t>0,16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dirty="0">
                          <a:effectLst/>
                        </a:rPr>
                        <a:t>0,16</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dirty="0">
                          <a:effectLst/>
                        </a:rPr>
                        <a:t>0,09</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dirty="0">
                          <a:effectLst/>
                        </a:rPr>
                        <a:t>0,09</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dirty="0">
                          <a:effectLst/>
                        </a:rPr>
                        <a:t>0,09</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extLst>
                  <a:ext uri="{0D108BD9-81ED-4DB2-BD59-A6C34878D82A}">
                    <a16:rowId xmlns:a16="http://schemas.microsoft.com/office/drawing/2014/main" val="2421718348"/>
                  </a:ext>
                </a:extLst>
              </a:tr>
              <a:tr h="315782">
                <a:tc>
                  <a:txBody>
                    <a:bodyPr/>
                    <a:lstStyle/>
                    <a:p>
                      <a:pPr>
                        <a:lnSpc>
                          <a:spcPct val="115000"/>
                        </a:lnSpc>
                        <a:spcAft>
                          <a:spcPts val="0"/>
                        </a:spcAft>
                      </a:pPr>
                      <a:r>
                        <a:rPr lang="ru-RU" sz="1100">
                          <a:effectLst/>
                        </a:rPr>
                        <a:t>Верхнее перекрытие</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a:effectLst/>
                        </a:rPr>
                        <a:t>0,47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a:effectLst/>
                        </a:rPr>
                        <a:t>0,47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a:effectLst/>
                        </a:rPr>
                        <a:t>0,35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a:effectLst/>
                        </a:rPr>
                        <a:t>0,29</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a:effectLst/>
                        </a:rPr>
                        <a:t>0,22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a:effectLst/>
                        </a:rPr>
                        <a:t>0,16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a:effectLst/>
                        </a:rPr>
                        <a:t>0,15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dirty="0">
                          <a:effectLst/>
                        </a:rPr>
                        <a:t>0,09</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dirty="0">
                          <a:effectLst/>
                        </a:rPr>
                        <a:t>0,09</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dirty="0">
                          <a:effectLst/>
                        </a:rPr>
                        <a:t>0,09</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extLst>
                  <a:ext uri="{0D108BD9-81ED-4DB2-BD59-A6C34878D82A}">
                    <a16:rowId xmlns:a16="http://schemas.microsoft.com/office/drawing/2014/main" val="3328255719"/>
                  </a:ext>
                </a:extLst>
              </a:tr>
              <a:tr h="315782">
                <a:tc>
                  <a:txBody>
                    <a:bodyPr/>
                    <a:lstStyle/>
                    <a:p>
                      <a:pPr>
                        <a:lnSpc>
                          <a:spcPct val="115000"/>
                        </a:lnSpc>
                        <a:spcAft>
                          <a:spcPts val="0"/>
                        </a:spcAft>
                      </a:pPr>
                      <a:r>
                        <a:rPr lang="ru-RU" sz="1100">
                          <a:effectLst/>
                        </a:rPr>
                        <a:t>Дверь</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a:effectLst/>
                        </a:rPr>
                        <a:t>2,2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a:effectLst/>
                        </a:rPr>
                        <a:t>2,2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a:effectLst/>
                        </a:rPr>
                        <a:t>1,4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a:effectLst/>
                        </a:rPr>
                        <a:t>1,4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a:effectLst/>
                        </a:rPr>
                        <a:t>1,4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a:effectLst/>
                        </a:rPr>
                        <a:t>1,4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a:effectLst/>
                        </a:rPr>
                        <a:t>1,4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dirty="0">
                          <a:effectLst/>
                        </a:rPr>
                        <a:t>1,0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dirty="0">
                          <a:effectLst/>
                        </a:rPr>
                        <a:t>1,0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dirty="0">
                          <a:effectLst/>
                        </a:rPr>
                        <a:t>1,0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extLst>
                  <a:ext uri="{0D108BD9-81ED-4DB2-BD59-A6C34878D82A}">
                    <a16:rowId xmlns:a16="http://schemas.microsoft.com/office/drawing/2014/main" val="1996277544"/>
                  </a:ext>
                </a:extLst>
              </a:tr>
              <a:tr h="315782">
                <a:tc>
                  <a:txBody>
                    <a:bodyPr/>
                    <a:lstStyle/>
                    <a:p>
                      <a:pPr>
                        <a:lnSpc>
                          <a:spcPct val="115000"/>
                        </a:lnSpc>
                        <a:spcAft>
                          <a:spcPts val="0"/>
                        </a:spcAft>
                      </a:pPr>
                      <a:r>
                        <a:rPr lang="ru-RU" sz="1100">
                          <a:effectLst/>
                        </a:rPr>
                        <a:t>Окно</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a:effectLst/>
                        </a:rPr>
                        <a:t>2,8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a:effectLst/>
                        </a:rPr>
                        <a:t>2,8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a:effectLst/>
                        </a:rPr>
                        <a:t>2,1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a:effectLst/>
                        </a:rPr>
                        <a:t>2,1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a:effectLst/>
                        </a:rPr>
                        <a:t>2,1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a:effectLst/>
                        </a:rPr>
                        <a:t>1,4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a:effectLst/>
                        </a:rPr>
                        <a:t>1,4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a:effectLst/>
                        </a:rPr>
                        <a:t>1,0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dirty="0">
                          <a:effectLst/>
                        </a:rPr>
                        <a:t>1,0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dirty="0">
                          <a:effectLst/>
                        </a:rPr>
                        <a:t>1,0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extLst>
                  <a:ext uri="{0D108BD9-81ED-4DB2-BD59-A6C34878D82A}">
                    <a16:rowId xmlns:a16="http://schemas.microsoft.com/office/drawing/2014/main" val="1764261640"/>
                  </a:ext>
                </a:extLst>
              </a:tr>
              <a:tr h="315782">
                <a:tc>
                  <a:txBody>
                    <a:bodyPr/>
                    <a:lstStyle/>
                    <a:p>
                      <a:pPr>
                        <a:lnSpc>
                          <a:spcPct val="115000"/>
                        </a:lnSpc>
                        <a:spcAft>
                          <a:spcPts val="0"/>
                        </a:spcAft>
                      </a:pPr>
                      <a:r>
                        <a:rPr lang="ru-RU" sz="1100">
                          <a:effectLst/>
                        </a:rPr>
                        <a:t>Стена из массивного дерева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ru-RU" sz="1100" dirty="0">
                          <a:effectLst/>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tc>
                  <a:txBody>
                    <a:bodyPr/>
                    <a:lstStyle/>
                    <a:p>
                      <a:pPr algn="ctr">
                        <a:lnSpc>
                          <a:spcPct val="115000"/>
                        </a:lnSpc>
                        <a:spcAft>
                          <a:spcPts val="0"/>
                        </a:spcAft>
                      </a:pPr>
                      <a:r>
                        <a:rPr lang="en-US" sz="1100" dirty="0">
                          <a:effectLst/>
                        </a:rPr>
                        <a:t>0,4</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147" marR="63147" marT="0" marB="0" anchor="ctr"/>
                </a:tc>
                <a:extLst>
                  <a:ext uri="{0D108BD9-81ED-4DB2-BD59-A6C34878D82A}">
                    <a16:rowId xmlns:a16="http://schemas.microsoft.com/office/drawing/2014/main" val="892635428"/>
                  </a:ext>
                </a:extLst>
              </a:tr>
            </a:tbl>
          </a:graphicData>
        </a:graphic>
      </p:graphicFrame>
      <p:sp>
        <p:nvSpPr>
          <p:cNvPr id="2" name="Date Placeholder 1">
            <a:extLst>
              <a:ext uri="{FF2B5EF4-FFF2-40B4-BE49-F238E27FC236}">
                <a16:creationId xmlns:a16="http://schemas.microsoft.com/office/drawing/2014/main" id="{E5874224-A911-4385-A1D8-91CAE1491B56}"/>
              </a:ext>
            </a:extLst>
          </p:cNvPr>
          <p:cNvSpPr>
            <a:spLocks noGrp="1"/>
          </p:cNvSpPr>
          <p:nvPr>
            <p:ph type="dt" sz="half" idx="2"/>
          </p:nvPr>
        </p:nvSpPr>
        <p:spPr/>
        <p:txBody>
          <a:bodyPr/>
          <a:lstStyle/>
          <a:p>
            <a:r>
              <a:rPr lang="fi-FI"/>
              <a:t>2019</a:t>
            </a:r>
            <a:endParaRPr lang="fi-FI" dirty="0"/>
          </a:p>
        </p:txBody>
      </p:sp>
      <p:sp>
        <p:nvSpPr>
          <p:cNvPr id="3" name="Slide Number Placeholder 2">
            <a:extLst>
              <a:ext uri="{FF2B5EF4-FFF2-40B4-BE49-F238E27FC236}">
                <a16:creationId xmlns:a16="http://schemas.microsoft.com/office/drawing/2014/main" id="{22E40FFD-45C4-4A73-AA6E-0F8A1EDEC01A}"/>
              </a:ext>
            </a:extLst>
          </p:cNvPr>
          <p:cNvSpPr>
            <a:spLocks noGrp="1"/>
          </p:cNvSpPr>
          <p:nvPr>
            <p:ph type="sldNum" sz="quarter" idx="4"/>
          </p:nvPr>
        </p:nvSpPr>
        <p:spPr/>
        <p:txBody>
          <a:bodyPr/>
          <a:lstStyle/>
          <a:p>
            <a:fld id="{0168ACF4-E7A5-495E-8C31-8E9E3D5B0BFC}" type="slidenum">
              <a:rPr lang="fi-FI" smtClean="0"/>
              <a:pPr/>
              <a:t>6</a:t>
            </a:fld>
            <a:endParaRPr lang="fi-FI" dirty="0"/>
          </a:p>
        </p:txBody>
      </p:sp>
    </p:spTree>
    <p:extLst>
      <p:ext uri="{BB962C8B-B14F-4D97-AF65-F5344CB8AC3E}">
        <p14:creationId xmlns:p14="http://schemas.microsoft.com/office/powerpoint/2010/main" val="373215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dirty="0" err="1"/>
              <a:t>Примеры</a:t>
            </a:r>
            <a:r>
              <a:rPr dirty="0"/>
              <a:t> </a:t>
            </a:r>
            <a:r>
              <a:rPr dirty="0" err="1"/>
              <a:t>стен</a:t>
            </a:r>
            <a:r>
              <a:rPr dirty="0"/>
              <a:t> в разные </a:t>
            </a:r>
            <a:r>
              <a:rPr dirty="0" err="1"/>
              <a:t>годы</a:t>
            </a:r>
            <a:r>
              <a:rPr dirty="0"/>
              <a:t> </a:t>
            </a:r>
            <a:br>
              <a:rPr lang="fi-FI" dirty="0"/>
            </a:br>
            <a:r>
              <a:rPr dirty="0"/>
              <a:t>- изоляция из минваты</a:t>
            </a:r>
            <a:endParaRPr lang="ru-RU" dirty="0"/>
          </a:p>
        </p:txBody>
      </p:sp>
      <p:graphicFrame>
        <p:nvGraphicFramePr>
          <p:cNvPr id="5" name="Content Placeholder 4">
            <a:extLst>
              <a:ext uri="{FF2B5EF4-FFF2-40B4-BE49-F238E27FC236}">
                <a16:creationId xmlns:a16="http://schemas.microsoft.com/office/drawing/2014/main" id="{E9F9A94E-C4A3-4416-92D2-9077D1E99B83}"/>
              </a:ext>
            </a:extLst>
          </p:cNvPr>
          <p:cNvGraphicFramePr>
            <a:graphicFrameLocks noGrp="1"/>
          </p:cNvGraphicFramePr>
          <p:nvPr>
            <p:ph idx="1"/>
            <p:extLst>
              <p:ext uri="{D42A27DB-BD31-4B8C-83A1-F6EECF244321}">
                <p14:modId xmlns:p14="http://schemas.microsoft.com/office/powerpoint/2010/main" val="4059353446"/>
              </p:ext>
            </p:extLst>
          </p:nvPr>
        </p:nvGraphicFramePr>
        <p:xfrm>
          <a:off x="457200" y="1773238"/>
          <a:ext cx="6263640" cy="4051493"/>
        </p:xfrm>
        <a:graphic>
          <a:graphicData uri="http://schemas.openxmlformats.org/drawingml/2006/table">
            <a:tbl>
              <a:tblPr firstRow="1" bandRow="1">
                <a:tableStyleId>{3C2FFA5D-87B4-456A-9821-1D502468CF0F}</a:tableStyleId>
              </a:tblPr>
              <a:tblGrid>
                <a:gridCol w="548640">
                  <a:extLst>
                    <a:ext uri="{9D8B030D-6E8A-4147-A177-3AD203B41FA5}">
                      <a16:colId xmlns:a16="http://schemas.microsoft.com/office/drawing/2014/main" val="1218959625"/>
                    </a:ext>
                  </a:extLst>
                </a:gridCol>
                <a:gridCol w="1428750">
                  <a:extLst>
                    <a:ext uri="{9D8B030D-6E8A-4147-A177-3AD203B41FA5}">
                      <a16:colId xmlns:a16="http://schemas.microsoft.com/office/drawing/2014/main" val="3847430148"/>
                    </a:ext>
                  </a:extLst>
                </a:gridCol>
                <a:gridCol w="1428750">
                  <a:extLst>
                    <a:ext uri="{9D8B030D-6E8A-4147-A177-3AD203B41FA5}">
                      <a16:colId xmlns:a16="http://schemas.microsoft.com/office/drawing/2014/main" val="1310394382"/>
                    </a:ext>
                  </a:extLst>
                </a:gridCol>
                <a:gridCol w="1428750">
                  <a:extLst>
                    <a:ext uri="{9D8B030D-6E8A-4147-A177-3AD203B41FA5}">
                      <a16:colId xmlns:a16="http://schemas.microsoft.com/office/drawing/2014/main" val="3079602760"/>
                    </a:ext>
                  </a:extLst>
                </a:gridCol>
                <a:gridCol w="1428750">
                  <a:extLst>
                    <a:ext uri="{9D8B030D-6E8A-4147-A177-3AD203B41FA5}">
                      <a16:colId xmlns:a16="http://schemas.microsoft.com/office/drawing/2014/main" val="2774889526"/>
                    </a:ext>
                  </a:extLst>
                </a:gridCol>
              </a:tblGrid>
              <a:tr h="370840">
                <a:tc>
                  <a:txBody>
                    <a:bodyPr/>
                    <a:lstStyle/>
                    <a:p>
                      <a:pPr algn="ctr">
                        <a:lnSpc>
                          <a:spcPct val="115000"/>
                        </a:lnSpc>
                        <a:spcAft>
                          <a:spcPts val="0"/>
                        </a:spcAft>
                      </a:pPr>
                      <a:r>
                        <a:rPr lang="fi-FI" sz="1100" b="1" dirty="0" err="1">
                          <a:effectLst/>
                          <a:latin typeface="Arial" panose="020B0604020202020204" pitchFamily="34" charset="0"/>
                          <a:ea typeface="Calibri" panose="020F0502020204030204" pitchFamily="34" charset="0"/>
                          <a:cs typeface="Times New Roman" panose="02020603050405020304" pitchFamily="18" charset="0"/>
                        </a:rPr>
                        <a:t>Год</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ctr">
                        <a:lnSpc>
                          <a:spcPct val="115000"/>
                        </a:lnSpc>
                        <a:spcAft>
                          <a:spcPts val="0"/>
                        </a:spcAft>
                      </a:pPr>
                      <a:r>
                        <a:rPr lang="fi-FI" sz="1100" b="1" dirty="0" err="1">
                          <a:effectLst/>
                          <a:latin typeface="Arial" panose="020B0604020202020204" pitchFamily="34" charset="0"/>
                          <a:ea typeface="Calibri" panose="020F0502020204030204" pitchFamily="34" charset="0"/>
                          <a:cs typeface="Times New Roman" panose="02020603050405020304" pitchFamily="18" charset="0"/>
                        </a:rPr>
                        <a:t>Коэффициент</a:t>
                      </a:r>
                      <a:r>
                        <a:rPr lang="fi-FI" sz="1100" b="1" dirty="0">
                          <a:effectLst/>
                          <a:latin typeface="Arial" panose="020B0604020202020204" pitchFamily="34" charset="0"/>
                          <a:ea typeface="Calibri" panose="020F0502020204030204" pitchFamily="34" charset="0"/>
                          <a:cs typeface="Times New Roman" panose="02020603050405020304" pitchFamily="18" charset="0"/>
                        </a:rPr>
                        <a:t> </a:t>
                      </a:r>
                      <a:br>
                        <a:rPr lang="fi-FI" sz="1100" b="1" dirty="0">
                          <a:effectLst/>
                          <a:latin typeface="Arial" panose="020B0604020202020204" pitchFamily="34" charset="0"/>
                          <a:ea typeface="Calibri" panose="020F0502020204030204" pitchFamily="34" charset="0"/>
                          <a:cs typeface="Times New Roman" panose="02020603050405020304" pitchFamily="18" charset="0"/>
                        </a:rPr>
                      </a:br>
                      <a:r>
                        <a:rPr lang="fi-FI" sz="1100" b="1" dirty="0">
                          <a:effectLst/>
                          <a:latin typeface="Arial" panose="020B0604020202020204" pitchFamily="34" charset="0"/>
                          <a:ea typeface="Calibri" panose="020F0502020204030204" pitchFamily="34" charset="0"/>
                          <a:cs typeface="Times New Roman" panose="02020603050405020304" pitchFamily="18" charset="0"/>
                        </a:rPr>
                        <a:t>U </a:t>
                      </a:r>
                      <a:r>
                        <a:rPr lang="fi-FI" sz="1100" b="1" dirty="0" err="1">
                          <a:effectLst/>
                          <a:latin typeface="Arial" panose="020B0604020202020204" pitchFamily="34" charset="0"/>
                          <a:ea typeface="Calibri" panose="020F0502020204030204" pitchFamily="34" charset="0"/>
                          <a:cs typeface="Times New Roman" panose="02020603050405020304" pitchFamily="18" charset="0"/>
                        </a:rPr>
                        <a:t>по</a:t>
                      </a:r>
                      <a:r>
                        <a:rPr lang="fi-FI" sz="1100" b="1" dirty="0">
                          <a:effectLst/>
                          <a:latin typeface="Arial" panose="020B0604020202020204" pitchFamily="34" charset="0"/>
                          <a:ea typeface="Calibri" panose="020F0502020204030204" pitchFamily="34" charset="0"/>
                          <a:cs typeface="Times New Roman" panose="02020603050405020304" pitchFamily="18" charset="0"/>
                        </a:rPr>
                        <a:t> </a:t>
                      </a:r>
                      <a:r>
                        <a:rPr lang="fi-FI" sz="1100" b="1" dirty="0" err="1">
                          <a:effectLst/>
                          <a:latin typeface="Arial" panose="020B0604020202020204" pitchFamily="34" charset="0"/>
                          <a:ea typeface="Calibri" panose="020F0502020204030204" pitchFamily="34" charset="0"/>
                          <a:cs typeface="Times New Roman" panose="02020603050405020304" pitchFamily="18" charset="0"/>
                        </a:rPr>
                        <a:t>строительным</a:t>
                      </a:r>
                      <a:r>
                        <a:rPr lang="fi-FI" sz="1100" b="1" dirty="0">
                          <a:effectLst/>
                          <a:latin typeface="Arial" panose="020B0604020202020204" pitchFamily="34" charset="0"/>
                          <a:ea typeface="Calibri" panose="020F0502020204030204" pitchFamily="34" charset="0"/>
                          <a:cs typeface="Times New Roman" panose="02020603050405020304" pitchFamily="18" charset="0"/>
                        </a:rPr>
                        <a:t> </a:t>
                      </a:r>
                      <a:r>
                        <a:rPr lang="fi-FI" sz="1100" b="1" dirty="0" err="1">
                          <a:effectLst/>
                          <a:latin typeface="Arial" panose="020B0604020202020204" pitchFamily="34" charset="0"/>
                          <a:ea typeface="Calibri" panose="020F0502020204030204" pitchFamily="34" charset="0"/>
                          <a:cs typeface="Times New Roman" panose="02020603050405020304" pitchFamily="18" charset="0"/>
                        </a:rPr>
                        <a:t>нормам</a:t>
                      </a:r>
                      <a:br>
                        <a:rPr lang="fi-FI" sz="1100" b="1" dirty="0">
                          <a:effectLst/>
                          <a:latin typeface="Arial" panose="020B0604020202020204" pitchFamily="34" charset="0"/>
                          <a:ea typeface="Calibri" panose="020F0502020204030204" pitchFamily="34" charset="0"/>
                          <a:cs typeface="Times New Roman" panose="02020603050405020304" pitchFamily="18" charset="0"/>
                        </a:rPr>
                      </a:br>
                      <a:r>
                        <a:rPr lang="fi-FI" sz="1100" b="1" dirty="0">
                          <a:effectLst/>
                          <a:latin typeface="Arial" panose="020B0604020202020204" pitchFamily="34" charset="0"/>
                          <a:ea typeface="Calibri" panose="020F0502020204030204" pitchFamily="34" charset="0"/>
                          <a:cs typeface="Times New Roman" panose="02020603050405020304" pitchFamily="18" charset="0"/>
                        </a:rPr>
                        <a:t>[</a:t>
                      </a:r>
                      <a:r>
                        <a:rPr lang="ru-RU" sz="1100" b="1" dirty="0">
                          <a:effectLst/>
                          <a:latin typeface="Arial" panose="020B0604020202020204" pitchFamily="34" charset="0"/>
                          <a:ea typeface="Calibri" panose="020F0502020204030204" pitchFamily="34" charset="0"/>
                          <a:cs typeface="Times New Roman" panose="02020603050405020304" pitchFamily="18" charset="0"/>
                        </a:rPr>
                        <a:t>Вт</a:t>
                      </a:r>
                      <a:r>
                        <a:rPr lang="fi-FI" sz="1100" b="1" dirty="0">
                          <a:effectLst/>
                          <a:latin typeface="Arial" panose="020B0604020202020204" pitchFamily="34" charset="0"/>
                          <a:ea typeface="Calibri" panose="020F0502020204030204" pitchFamily="34" charset="0"/>
                          <a:cs typeface="Times New Roman" panose="02020603050405020304" pitchFamily="18" charset="0"/>
                        </a:rPr>
                        <a:t>/(K·</a:t>
                      </a:r>
                      <a:r>
                        <a:rPr lang="ru-RU" sz="1100" b="1" dirty="0">
                          <a:effectLst/>
                          <a:latin typeface="Arial" panose="020B0604020202020204" pitchFamily="34" charset="0"/>
                          <a:ea typeface="Calibri" panose="020F0502020204030204" pitchFamily="34" charset="0"/>
                          <a:cs typeface="Times New Roman" panose="02020603050405020304" pitchFamily="18" charset="0"/>
                        </a:rPr>
                        <a:t>м</a:t>
                      </a:r>
                      <a:r>
                        <a:rPr lang="fi-FI" sz="1100" b="1" dirty="0">
                          <a:effectLst/>
                          <a:latin typeface="Arial" panose="020B0604020202020204" pitchFamily="34" charset="0"/>
                          <a:ea typeface="Calibri" panose="020F0502020204030204" pitchFamily="34" charset="0"/>
                          <a:cs typeface="Times New Roman" panose="02020603050405020304" pitchFamily="18" charset="0"/>
                        </a:rPr>
                        <a:t>²)]</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ctr">
                        <a:lnSpc>
                          <a:spcPct val="115000"/>
                        </a:lnSpc>
                        <a:spcAft>
                          <a:spcPts val="0"/>
                        </a:spcAft>
                      </a:pPr>
                      <a:r>
                        <a:rPr lang="fi-FI" sz="1100" b="1" dirty="0" err="1">
                          <a:effectLst/>
                          <a:latin typeface="Arial" panose="020B0604020202020204" pitchFamily="34" charset="0"/>
                          <a:ea typeface="Calibri" panose="020F0502020204030204" pitchFamily="34" charset="0"/>
                          <a:cs typeface="Times New Roman" panose="02020603050405020304" pitchFamily="18" charset="0"/>
                        </a:rPr>
                        <a:t>Толщина</a:t>
                      </a:r>
                      <a:r>
                        <a:rPr lang="fi-FI" sz="1100" b="1" dirty="0">
                          <a:effectLst/>
                          <a:latin typeface="Arial" panose="020B0604020202020204" pitchFamily="34" charset="0"/>
                          <a:ea typeface="Calibri" panose="020F0502020204030204" pitchFamily="34" charset="0"/>
                          <a:cs typeface="Times New Roman" panose="02020603050405020304" pitchFamily="18" charset="0"/>
                        </a:rPr>
                        <a:t> </a:t>
                      </a:r>
                      <a:r>
                        <a:rPr lang="fi-FI" sz="1100" b="1" dirty="0" err="1">
                          <a:effectLst/>
                          <a:latin typeface="Arial" panose="020B0604020202020204" pitchFamily="34" charset="0"/>
                          <a:ea typeface="Calibri" panose="020F0502020204030204" pitchFamily="34" charset="0"/>
                          <a:cs typeface="Times New Roman" panose="02020603050405020304" pitchFamily="18" charset="0"/>
                        </a:rPr>
                        <a:t>слоя</a:t>
                      </a:r>
                      <a:r>
                        <a:rPr lang="fi-FI" sz="1100" b="1" dirty="0">
                          <a:effectLst/>
                          <a:latin typeface="Arial" panose="020B0604020202020204" pitchFamily="34" charset="0"/>
                          <a:ea typeface="Calibri" panose="020F0502020204030204" pitchFamily="34" charset="0"/>
                          <a:cs typeface="Times New Roman" panose="02020603050405020304" pitchFamily="18" charset="0"/>
                        </a:rPr>
                        <a:t> </a:t>
                      </a:r>
                      <a:r>
                        <a:rPr lang="fi-FI" sz="1100" b="1" dirty="0" err="1">
                          <a:effectLst/>
                          <a:latin typeface="Arial" panose="020B0604020202020204" pitchFamily="34" charset="0"/>
                          <a:ea typeface="Calibri" panose="020F0502020204030204" pitchFamily="34" charset="0"/>
                          <a:cs typeface="Times New Roman" panose="02020603050405020304" pitchFamily="18" charset="0"/>
                        </a:rPr>
                        <a:t>изоляции</a:t>
                      </a:r>
                      <a:br>
                        <a:rPr lang="fi-FI" sz="1100" b="1" dirty="0">
                          <a:effectLst/>
                          <a:latin typeface="Arial" panose="020B0604020202020204" pitchFamily="34" charset="0"/>
                          <a:ea typeface="Calibri" panose="020F0502020204030204" pitchFamily="34" charset="0"/>
                          <a:cs typeface="Times New Roman" panose="02020603050405020304" pitchFamily="18" charset="0"/>
                        </a:rPr>
                      </a:br>
                      <a:r>
                        <a:rPr lang="fi-FI" sz="1100" b="1" dirty="0" err="1">
                          <a:effectLst/>
                          <a:latin typeface="Arial" panose="020B0604020202020204" pitchFamily="34" charset="0"/>
                          <a:ea typeface="Calibri" panose="020F0502020204030204" pitchFamily="34" charset="0"/>
                          <a:cs typeface="Times New Roman" panose="02020603050405020304" pitchFamily="18" charset="0"/>
                        </a:rPr>
                        <a:t>всего</a:t>
                      </a:r>
                      <a:br>
                        <a:rPr lang="fi-FI" sz="1100" b="1" dirty="0">
                          <a:effectLst/>
                          <a:latin typeface="Arial" panose="020B0604020202020204" pitchFamily="34" charset="0"/>
                          <a:ea typeface="Calibri" panose="020F0502020204030204" pitchFamily="34" charset="0"/>
                          <a:cs typeface="Times New Roman" panose="02020603050405020304" pitchFamily="18" charset="0"/>
                        </a:rPr>
                      </a:br>
                      <a:r>
                        <a:rPr lang="fi-FI" sz="1100" b="1" dirty="0">
                          <a:effectLst/>
                          <a:latin typeface="Arial" panose="020B0604020202020204" pitchFamily="34" charset="0"/>
                          <a:ea typeface="Calibri" panose="020F0502020204030204" pitchFamily="34" charset="0"/>
                          <a:cs typeface="Times New Roman" panose="02020603050405020304" pitchFamily="18" charset="0"/>
                        </a:rPr>
                        <a:t>[</a:t>
                      </a:r>
                      <a:r>
                        <a:rPr lang="fi-FI" sz="1100" b="1" dirty="0" err="1">
                          <a:effectLst/>
                          <a:latin typeface="Arial" panose="020B0604020202020204" pitchFamily="34" charset="0"/>
                          <a:ea typeface="Calibri" panose="020F0502020204030204" pitchFamily="34" charset="0"/>
                          <a:cs typeface="Times New Roman" panose="02020603050405020304" pitchFamily="18" charset="0"/>
                        </a:rPr>
                        <a:t>мм</a:t>
                      </a:r>
                      <a:r>
                        <a:rPr lang="fi-FI" sz="1100" b="1" dirty="0">
                          <a:effectLst/>
                          <a:latin typeface="Arial" panose="020B0604020202020204" pitchFamily="34" charset="0"/>
                          <a:ea typeface="Calibri" panose="020F0502020204030204" pitchFamily="34" charset="0"/>
                          <a:cs typeface="Times New Roman" panose="02020603050405020304" pitchFamily="18" charset="0"/>
                        </a:rPr>
                        <a:t>]</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ctr">
                        <a:lnSpc>
                          <a:spcPct val="115000"/>
                        </a:lnSpc>
                        <a:spcAft>
                          <a:spcPts val="0"/>
                        </a:spcAft>
                      </a:pPr>
                      <a:r>
                        <a:rPr lang="fi-FI" sz="1100" b="1" dirty="0" err="1">
                          <a:effectLst/>
                          <a:latin typeface="Arial" panose="020B0604020202020204" pitchFamily="34" charset="0"/>
                          <a:ea typeface="Calibri" panose="020F0502020204030204" pitchFamily="34" charset="0"/>
                          <a:cs typeface="Times New Roman" panose="02020603050405020304" pitchFamily="18" charset="0"/>
                        </a:rPr>
                        <a:t>Слои</a:t>
                      </a:r>
                      <a:r>
                        <a:rPr lang="fi-FI" sz="1100" b="1" dirty="0">
                          <a:effectLst/>
                          <a:latin typeface="Arial" panose="020B0604020202020204" pitchFamily="34" charset="0"/>
                          <a:ea typeface="Calibri" panose="020F0502020204030204" pitchFamily="34" charset="0"/>
                          <a:cs typeface="Times New Roman" panose="02020603050405020304" pitchFamily="18" charset="0"/>
                        </a:rPr>
                        <a:t> </a:t>
                      </a:r>
                      <a:br>
                        <a:rPr lang="fi-FI" sz="1100" b="1" dirty="0">
                          <a:effectLst/>
                          <a:latin typeface="Arial" panose="020B0604020202020204" pitchFamily="34" charset="0"/>
                          <a:ea typeface="Calibri" panose="020F0502020204030204" pitchFamily="34" charset="0"/>
                          <a:cs typeface="Times New Roman" panose="02020603050405020304" pitchFamily="18" charset="0"/>
                        </a:rPr>
                      </a:br>
                      <a:r>
                        <a:rPr lang="fi-FI" sz="1100" b="1" dirty="0" err="1">
                          <a:effectLst/>
                          <a:latin typeface="Arial" panose="020B0604020202020204" pitchFamily="34" charset="0"/>
                          <a:ea typeface="Calibri" panose="020F0502020204030204" pitchFamily="34" charset="0"/>
                          <a:cs typeface="Times New Roman" panose="02020603050405020304" pitchFamily="18" charset="0"/>
                        </a:rPr>
                        <a:t>изоляции</a:t>
                      </a:r>
                      <a:br>
                        <a:rPr lang="fi-FI" sz="1100" b="1" dirty="0">
                          <a:effectLst/>
                          <a:latin typeface="Arial" panose="020B0604020202020204" pitchFamily="34" charset="0"/>
                          <a:ea typeface="Calibri" panose="020F0502020204030204" pitchFamily="34" charset="0"/>
                          <a:cs typeface="Times New Roman" panose="02020603050405020304" pitchFamily="18" charset="0"/>
                        </a:rPr>
                      </a:br>
                      <a:r>
                        <a:rPr lang="fi-FI" sz="1100" b="1" dirty="0">
                          <a:effectLst/>
                          <a:latin typeface="Arial" panose="020B0604020202020204" pitchFamily="34" charset="0"/>
                          <a:ea typeface="Calibri" panose="020F0502020204030204" pitchFamily="34" charset="0"/>
                          <a:cs typeface="Times New Roman" panose="02020603050405020304" pitchFamily="18" charset="0"/>
                        </a:rPr>
                        <a:t>[</a:t>
                      </a:r>
                      <a:r>
                        <a:rPr lang="fi-FI" sz="1100" b="1" dirty="0" err="1">
                          <a:effectLst/>
                          <a:latin typeface="Arial" panose="020B0604020202020204" pitchFamily="34" charset="0"/>
                          <a:ea typeface="Calibri" panose="020F0502020204030204" pitchFamily="34" charset="0"/>
                          <a:cs typeface="Times New Roman" panose="02020603050405020304" pitchFamily="18" charset="0"/>
                        </a:rPr>
                        <a:t>мм</a:t>
                      </a:r>
                      <a:r>
                        <a:rPr lang="fi-FI" sz="1100" b="1" dirty="0">
                          <a:effectLst/>
                          <a:latin typeface="Arial" panose="020B0604020202020204" pitchFamily="34" charset="0"/>
                          <a:ea typeface="Calibri" panose="020F0502020204030204" pitchFamily="34" charset="0"/>
                          <a:cs typeface="Times New Roman" panose="02020603050405020304" pitchFamily="18" charset="0"/>
                        </a:rPr>
                        <a:t>]</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ctr">
                        <a:lnSpc>
                          <a:spcPct val="115000"/>
                        </a:lnSpc>
                        <a:spcAft>
                          <a:spcPts val="0"/>
                        </a:spcAft>
                      </a:pPr>
                      <a:r>
                        <a:rPr lang="fi-FI" sz="1100" b="1">
                          <a:effectLst/>
                          <a:latin typeface="Arial" panose="020B0604020202020204" pitchFamily="34" charset="0"/>
                          <a:ea typeface="Calibri" panose="020F0502020204030204" pitchFamily="34" charset="0"/>
                          <a:cs typeface="Times New Roman" panose="02020603050405020304" pitchFamily="18" charset="0"/>
                        </a:rPr>
                        <a:t>Коэффициент </a:t>
                      </a:r>
                      <a:br>
                        <a:rPr lang="fi-FI" sz="1100" b="1">
                          <a:effectLst/>
                          <a:latin typeface="Arial" panose="020B0604020202020204" pitchFamily="34" charset="0"/>
                          <a:ea typeface="Calibri" panose="020F0502020204030204" pitchFamily="34" charset="0"/>
                          <a:cs typeface="Times New Roman" panose="02020603050405020304" pitchFamily="18" charset="0"/>
                        </a:rPr>
                      </a:br>
                      <a:r>
                        <a:rPr lang="fi-FI" sz="1100" b="1">
                          <a:effectLst/>
                          <a:latin typeface="Arial" panose="020B0604020202020204" pitchFamily="34" charset="0"/>
                          <a:ea typeface="Calibri" panose="020F0502020204030204" pitchFamily="34" charset="0"/>
                          <a:cs typeface="Times New Roman" panose="02020603050405020304" pitchFamily="18" charset="0"/>
                        </a:rPr>
                        <a:t>U конструкции</a:t>
                      </a:r>
                      <a:br>
                        <a:rPr lang="fi-FI" sz="1100" b="1">
                          <a:effectLst/>
                          <a:latin typeface="Arial" panose="020B0604020202020204" pitchFamily="34" charset="0"/>
                          <a:ea typeface="Calibri" panose="020F0502020204030204" pitchFamily="34" charset="0"/>
                          <a:cs typeface="Times New Roman" panose="02020603050405020304" pitchFamily="18" charset="0"/>
                        </a:rPr>
                      </a:br>
                      <a:r>
                        <a:rPr lang="fi-FI" sz="1100" b="1">
                          <a:effectLst/>
                          <a:latin typeface="Arial" panose="020B0604020202020204" pitchFamily="34" charset="0"/>
                          <a:ea typeface="Calibri" panose="020F0502020204030204" pitchFamily="34" charset="0"/>
                          <a:cs typeface="Times New Roman" panose="02020603050405020304" pitchFamily="18" charset="0"/>
                        </a:rPr>
                        <a:t>[Вт/(K·м²)]</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747344073"/>
                  </a:ext>
                </a:extLst>
              </a:tr>
              <a:tr h="408853">
                <a:tc>
                  <a:txBody>
                    <a:bodyPr/>
                    <a:lstStyle/>
                    <a:p>
                      <a:pPr algn="ctr">
                        <a:lnSpc>
                          <a:spcPct val="115000"/>
                        </a:lnSpc>
                        <a:spcAft>
                          <a:spcPts val="0"/>
                        </a:spcAft>
                      </a:pPr>
                      <a:r>
                        <a:rPr lang="fi-FI" sz="1100" b="1" dirty="0">
                          <a:effectLst/>
                          <a:latin typeface="Arial" panose="020B0604020202020204" pitchFamily="34" charset="0"/>
                          <a:ea typeface="Calibri" panose="020F0502020204030204" pitchFamily="34" charset="0"/>
                          <a:cs typeface="Times New Roman" panose="02020603050405020304" pitchFamily="18" charset="0"/>
                        </a:rPr>
                        <a:t>1976</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15000"/>
                        </a:lnSpc>
                        <a:spcAft>
                          <a:spcPts val="0"/>
                        </a:spcAft>
                      </a:pPr>
                      <a:r>
                        <a:rPr lang="fi-FI" sz="1200" dirty="0">
                          <a:effectLst/>
                          <a:latin typeface="+mn-lt"/>
                          <a:ea typeface="Calibri" panose="020F0502020204030204" pitchFamily="34" charset="0"/>
                          <a:cs typeface="Times New Roman" panose="02020603050405020304" pitchFamily="18" charset="0"/>
                        </a:rPr>
                        <a:t>0,4</a:t>
                      </a:r>
                    </a:p>
                  </a:txBody>
                  <a:tcPr marL="9525" marR="9525" marT="9525" marB="0" anchor="ctr"/>
                </a:tc>
                <a:tc>
                  <a:txBody>
                    <a:bodyPr/>
                    <a:lstStyle/>
                    <a:p>
                      <a:pPr algn="ctr">
                        <a:lnSpc>
                          <a:spcPct val="115000"/>
                        </a:lnSpc>
                        <a:spcAft>
                          <a:spcPts val="0"/>
                        </a:spcAft>
                      </a:pPr>
                      <a:r>
                        <a:rPr lang="fi-FI" sz="1200" dirty="0">
                          <a:effectLst/>
                          <a:latin typeface="+mn-lt"/>
                          <a:ea typeface="Calibri" panose="020F0502020204030204" pitchFamily="34" charset="0"/>
                          <a:cs typeface="Times New Roman" panose="02020603050405020304" pitchFamily="18" charset="0"/>
                        </a:rPr>
                        <a:t>100</a:t>
                      </a:r>
                    </a:p>
                  </a:txBody>
                  <a:tcPr marL="9525" marR="9525" marT="9525" marB="0" anchor="ctr"/>
                </a:tc>
                <a:tc>
                  <a:txBody>
                    <a:bodyPr/>
                    <a:lstStyle/>
                    <a:p>
                      <a:pPr>
                        <a:lnSpc>
                          <a:spcPct val="115000"/>
                        </a:lnSpc>
                      </a:pPr>
                      <a:endParaRPr lang="fi-FI" sz="1200">
                        <a:effectLst/>
                        <a:latin typeface="+mn-lt"/>
                        <a:cs typeface="Times New Roman" panose="02020603050405020304" pitchFamily="18" charset="0"/>
                      </a:endParaRPr>
                    </a:p>
                  </a:txBody>
                  <a:tcPr marL="9525" marR="9525" marT="9525" marB="0" anchor="ctr"/>
                </a:tc>
                <a:tc>
                  <a:txBody>
                    <a:bodyPr/>
                    <a:lstStyle/>
                    <a:p>
                      <a:pPr algn="ctr">
                        <a:lnSpc>
                          <a:spcPct val="115000"/>
                        </a:lnSpc>
                        <a:spcAft>
                          <a:spcPts val="0"/>
                        </a:spcAft>
                      </a:pPr>
                      <a:r>
                        <a:rPr lang="fi-FI" sz="1200">
                          <a:effectLst/>
                          <a:latin typeface="+mn-lt"/>
                          <a:ea typeface="Calibri" panose="020F0502020204030204" pitchFamily="34" charset="0"/>
                          <a:cs typeface="Times New Roman" panose="02020603050405020304" pitchFamily="18" charset="0"/>
                        </a:rPr>
                        <a:t>0,37</a:t>
                      </a:r>
                    </a:p>
                  </a:txBody>
                  <a:tcPr marL="9525" marR="9525" marT="9525" marB="0" anchor="ctr"/>
                </a:tc>
                <a:extLst>
                  <a:ext uri="{0D108BD9-81ED-4DB2-BD59-A6C34878D82A}">
                    <a16:rowId xmlns:a16="http://schemas.microsoft.com/office/drawing/2014/main" val="3691606633"/>
                  </a:ext>
                </a:extLst>
              </a:tr>
              <a:tr h="408853">
                <a:tc>
                  <a:txBody>
                    <a:bodyPr/>
                    <a:lstStyle/>
                    <a:p>
                      <a:pPr algn="ctr">
                        <a:lnSpc>
                          <a:spcPct val="115000"/>
                        </a:lnSpc>
                        <a:spcAft>
                          <a:spcPts val="0"/>
                        </a:spcAft>
                      </a:pPr>
                      <a:r>
                        <a:rPr lang="fi-FI" sz="1100" b="1" dirty="0">
                          <a:effectLst/>
                          <a:latin typeface="Arial" panose="020B0604020202020204" pitchFamily="34" charset="0"/>
                          <a:ea typeface="Calibri" panose="020F0502020204030204" pitchFamily="34" charset="0"/>
                          <a:cs typeface="Times New Roman" panose="02020603050405020304" pitchFamily="18" charset="0"/>
                        </a:rPr>
                        <a:t>1978</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15000"/>
                        </a:lnSpc>
                        <a:spcAft>
                          <a:spcPts val="0"/>
                        </a:spcAft>
                      </a:pPr>
                      <a:r>
                        <a:rPr lang="fi-FI" sz="1200">
                          <a:effectLst/>
                          <a:latin typeface="+mn-lt"/>
                          <a:ea typeface="Calibri" panose="020F0502020204030204" pitchFamily="34" charset="0"/>
                          <a:cs typeface="Times New Roman" panose="02020603050405020304" pitchFamily="18" charset="0"/>
                        </a:rPr>
                        <a:t>0,35</a:t>
                      </a:r>
                    </a:p>
                  </a:txBody>
                  <a:tcPr marL="9525" marR="9525" marT="9525" marB="0" anchor="ctr"/>
                </a:tc>
                <a:tc>
                  <a:txBody>
                    <a:bodyPr/>
                    <a:lstStyle/>
                    <a:p>
                      <a:pPr algn="ctr">
                        <a:lnSpc>
                          <a:spcPct val="115000"/>
                        </a:lnSpc>
                        <a:spcAft>
                          <a:spcPts val="0"/>
                        </a:spcAft>
                      </a:pPr>
                      <a:r>
                        <a:rPr lang="fi-FI" sz="1200" dirty="0">
                          <a:effectLst/>
                          <a:latin typeface="+mn-lt"/>
                          <a:ea typeface="Calibri" panose="020F0502020204030204" pitchFamily="34" charset="0"/>
                          <a:cs typeface="Times New Roman" panose="02020603050405020304" pitchFamily="18" charset="0"/>
                        </a:rPr>
                        <a:t>125</a:t>
                      </a:r>
                    </a:p>
                  </a:txBody>
                  <a:tcPr marL="9525" marR="9525" marT="9525" marB="0" anchor="ctr"/>
                </a:tc>
                <a:tc>
                  <a:txBody>
                    <a:bodyPr/>
                    <a:lstStyle/>
                    <a:p>
                      <a:pPr>
                        <a:lnSpc>
                          <a:spcPct val="115000"/>
                        </a:lnSpc>
                      </a:pPr>
                      <a:endParaRPr lang="fi-FI" sz="1200" dirty="0">
                        <a:effectLst/>
                        <a:latin typeface="+mn-lt"/>
                        <a:cs typeface="Times New Roman" panose="02020603050405020304" pitchFamily="18" charset="0"/>
                      </a:endParaRPr>
                    </a:p>
                  </a:txBody>
                  <a:tcPr marL="9525" marR="9525" marT="9525" marB="0" anchor="ctr"/>
                </a:tc>
                <a:tc>
                  <a:txBody>
                    <a:bodyPr/>
                    <a:lstStyle/>
                    <a:p>
                      <a:pPr algn="ctr">
                        <a:lnSpc>
                          <a:spcPct val="115000"/>
                        </a:lnSpc>
                        <a:spcAft>
                          <a:spcPts val="0"/>
                        </a:spcAft>
                      </a:pPr>
                      <a:r>
                        <a:rPr lang="fi-FI" sz="1200">
                          <a:effectLst/>
                          <a:latin typeface="+mn-lt"/>
                          <a:ea typeface="Calibri" panose="020F0502020204030204" pitchFamily="34" charset="0"/>
                          <a:cs typeface="Times New Roman" panose="02020603050405020304" pitchFamily="18" charset="0"/>
                        </a:rPr>
                        <a:t>0,32</a:t>
                      </a:r>
                    </a:p>
                  </a:txBody>
                  <a:tcPr marL="9525" marR="9525" marT="9525" marB="0" anchor="ctr"/>
                </a:tc>
                <a:extLst>
                  <a:ext uri="{0D108BD9-81ED-4DB2-BD59-A6C34878D82A}">
                    <a16:rowId xmlns:a16="http://schemas.microsoft.com/office/drawing/2014/main" val="3343806932"/>
                  </a:ext>
                </a:extLst>
              </a:tr>
              <a:tr h="408853">
                <a:tc>
                  <a:txBody>
                    <a:bodyPr/>
                    <a:lstStyle/>
                    <a:p>
                      <a:pPr algn="ctr">
                        <a:lnSpc>
                          <a:spcPct val="115000"/>
                        </a:lnSpc>
                        <a:spcAft>
                          <a:spcPts val="0"/>
                        </a:spcAft>
                      </a:pPr>
                      <a:r>
                        <a:rPr lang="fi-FI" sz="1100" b="1" dirty="0">
                          <a:effectLst/>
                          <a:latin typeface="Arial" panose="020B0604020202020204" pitchFamily="34" charset="0"/>
                          <a:ea typeface="Calibri" panose="020F0502020204030204" pitchFamily="34" charset="0"/>
                          <a:cs typeface="Times New Roman" panose="02020603050405020304" pitchFamily="18" charset="0"/>
                        </a:rPr>
                        <a:t>1985</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15000"/>
                        </a:lnSpc>
                        <a:spcAft>
                          <a:spcPts val="0"/>
                        </a:spcAft>
                      </a:pPr>
                      <a:r>
                        <a:rPr lang="fi-FI" sz="1200">
                          <a:effectLst/>
                          <a:latin typeface="+mn-lt"/>
                          <a:ea typeface="Calibri" panose="020F0502020204030204" pitchFamily="34" charset="0"/>
                          <a:cs typeface="Times New Roman" panose="02020603050405020304" pitchFamily="18" charset="0"/>
                        </a:rPr>
                        <a:t>0,28</a:t>
                      </a:r>
                    </a:p>
                  </a:txBody>
                  <a:tcPr marL="9525" marR="9525" marT="9525" marB="0" anchor="ctr"/>
                </a:tc>
                <a:tc>
                  <a:txBody>
                    <a:bodyPr/>
                    <a:lstStyle/>
                    <a:p>
                      <a:pPr algn="ctr">
                        <a:lnSpc>
                          <a:spcPct val="115000"/>
                        </a:lnSpc>
                        <a:spcAft>
                          <a:spcPts val="0"/>
                        </a:spcAft>
                      </a:pPr>
                      <a:r>
                        <a:rPr lang="fi-FI" sz="1200" dirty="0">
                          <a:effectLst/>
                          <a:latin typeface="+mn-lt"/>
                          <a:ea typeface="Calibri" panose="020F0502020204030204" pitchFamily="34" charset="0"/>
                          <a:cs typeface="Times New Roman" panose="02020603050405020304" pitchFamily="18" charset="0"/>
                        </a:rPr>
                        <a:t>150</a:t>
                      </a:r>
                    </a:p>
                  </a:txBody>
                  <a:tcPr marL="9525" marR="9525" marT="9525" marB="0" anchor="ctr"/>
                </a:tc>
                <a:tc>
                  <a:txBody>
                    <a:bodyPr/>
                    <a:lstStyle/>
                    <a:p>
                      <a:pPr>
                        <a:lnSpc>
                          <a:spcPct val="115000"/>
                        </a:lnSpc>
                      </a:pPr>
                      <a:endParaRPr lang="fi-FI" sz="1200" dirty="0">
                        <a:effectLst/>
                        <a:latin typeface="+mn-lt"/>
                        <a:cs typeface="Times New Roman" panose="02020603050405020304" pitchFamily="18" charset="0"/>
                      </a:endParaRPr>
                    </a:p>
                  </a:txBody>
                  <a:tcPr marL="9525" marR="9525" marT="9525" marB="0" anchor="ctr"/>
                </a:tc>
                <a:tc>
                  <a:txBody>
                    <a:bodyPr/>
                    <a:lstStyle/>
                    <a:p>
                      <a:pPr algn="ctr">
                        <a:lnSpc>
                          <a:spcPct val="115000"/>
                        </a:lnSpc>
                        <a:spcAft>
                          <a:spcPts val="0"/>
                        </a:spcAft>
                      </a:pPr>
                      <a:r>
                        <a:rPr lang="fi-FI" sz="1200" dirty="0">
                          <a:effectLst/>
                          <a:latin typeface="+mn-lt"/>
                          <a:ea typeface="Calibri" panose="020F0502020204030204" pitchFamily="34" charset="0"/>
                          <a:cs typeface="Times New Roman" panose="02020603050405020304" pitchFamily="18" charset="0"/>
                        </a:rPr>
                        <a:t>0,27</a:t>
                      </a:r>
                    </a:p>
                  </a:txBody>
                  <a:tcPr marL="9525" marR="9525" marT="9525" marB="0" anchor="ctr"/>
                </a:tc>
                <a:extLst>
                  <a:ext uri="{0D108BD9-81ED-4DB2-BD59-A6C34878D82A}">
                    <a16:rowId xmlns:a16="http://schemas.microsoft.com/office/drawing/2014/main" val="3728323865"/>
                  </a:ext>
                </a:extLst>
              </a:tr>
              <a:tr h="408853">
                <a:tc>
                  <a:txBody>
                    <a:bodyPr/>
                    <a:lstStyle/>
                    <a:p>
                      <a:pPr algn="ctr">
                        <a:lnSpc>
                          <a:spcPct val="115000"/>
                        </a:lnSpc>
                        <a:spcAft>
                          <a:spcPts val="0"/>
                        </a:spcAft>
                      </a:pPr>
                      <a:r>
                        <a:rPr lang="fi-FI" sz="1100" b="1" dirty="0">
                          <a:effectLst/>
                          <a:latin typeface="Arial" panose="020B0604020202020204" pitchFamily="34" charset="0"/>
                          <a:ea typeface="Calibri" panose="020F0502020204030204" pitchFamily="34" charset="0"/>
                          <a:cs typeface="Times New Roman" panose="02020603050405020304" pitchFamily="18" charset="0"/>
                        </a:rPr>
                        <a:t>2003</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15000"/>
                        </a:lnSpc>
                        <a:spcAft>
                          <a:spcPts val="0"/>
                        </a:spcAft>
                      </a:pPr>
                      <a:r>
                        <a:rPr lang="fi-FI" sz="1200">
                          <a:effectLst/>
                          <a:latin typeface="+mn-lt"/>
                          <a:ea typeface="Calibri" panose="020F0502020204030204" pitchFamily="34" charset="0"/>
                          <a:cs typeface="Times New Roman" panose="02020603050405020304" pitchFamily="18" charset="0"/>
                        </a:rPr>
                        <a:t>0,25</a:t>
                      </a:r>
                    </a:p>
                  </a:txBody>
                  <a:tcPr marL="9525" marR="9525" marT="9525" marB="0" anchor="ctr"/>
                </a:tc>
                <a:tc>
                  <a:txBody>
                    <a:bodyPr/>
                    <a:lstStyle/>
                    <a:p>
                      <a:pPr algn="ctr">
                        <a:lnSpc>
                          <a:spcPct val="115000"/>
                        </a:lnSpc>
                        <a:spcAft>
                          <a:spcPts val="0"/>
                        </a:spcAft>
                      </a:pPr>
                      <a:r>
                        <a:rPr lang="fi-FI" sz="1200">
                          <a:effectLst/>
                          <a:latin typeface="+mn-lt"/>
                          <a:ea typeface="Calibri" panose="020F0502020204030204" pitchFamily="34" charset="0"/>
                          <a:cs typeface="Times New Roman" panose="02020603050405020304" pitchFamily="18" charset="0"/>
                        </a:rPr>
                        <a:t>175</a:t>
                      </a:r>
                    </a:p>
                  </a:txBody>
                  <a:tcPr marL="9525" marR="9525" marT="9525" marB="0" anchor="ctr"/>
                </a:tc>
                <a:tc>
                  <a:txBody>
                    <a:bodyPr/>
                    <a:lstStyle/>
                    <a:p>
                      <a:pPr algn="ctr">
                        <a:lnSpc>
                          <a:spcPct val="115000"/>
                        </a:lnSpc>
                        <a:spcAft>
                          <a:spcPts val="0"/>
                        </a:spcAft>
                      </a:pPr>
                      <a:r>
                        <a:rPr lang="fi-FI" sz="1200" dirty="0">
                          <a:effectLst/>
                          <a:latin typeface="+mn-lt"/>
                          <a:ea typeface="Calibri" panose="020F0502020204030204" pitchFamily="34" charset="0"/>
                          <a:cs typeface="Times New Roman" panose="02020603050405020304" pitchFamily="18" charset="0"/>
                        </a:rPr>
                        <a:t>125 + 50</a:t>
                      </a:r>
                    </a:p>
                  </a:txBody>
                  <a:tcPr marL="9525" marR="9525" marT="9525" marB="0" anchor="ctr"/>
                </a:tc>
                <a:tc>
                  <a:txBody>
                    <a:bodyPr/>
                    <a:lstStyle/>
                    <a:p>
                      <a:pPr algn="ctr">
                        <a:lnSpc>
                          <a:spcPct val="115000"/>
                        </a:lnSpc>
                        <a:spcAft>
                          <a:spcPts val="0"/>
                        </a:spcAft>
                      </a:pPr>
                      <a:r>
                        <a:rPr lang="fi-FI" sz="1200" dirty="0">
                          <a:effectLst/>
                          <a:latin typeface="+mn-lt"/>
                          <a:ea typeface="Calibri" panose="020F0502020204030204" pitchFamily="34" charset="0"/>
                          <a:cs typeface="Times New Roman" panose="02020603050405020304" pitchFamily="18" charset="0"/>
                        </a:rPr>
                        <a:t>0,22</a:t>
                      </a:r>
                    </a:p>
                  </a:txBody>
                  <a:tcPr marL="9525" marR="9525" marT="9525" marB="0" anchor="ctr"/>
                </a:tc>
                <a:extLst>
                  <a:ext uri="{0D108BD9-81ED-4DB2-BD59-A6C34878D82A}">
                    <a16:rowId xmlns:a16="http://schemas.microsoft.com/office/drawing/2014/main" val="59116085"/>
                  </a:ext>
                </a:extLst>
              </a:tr>
              <a:tr h="408853">
                <a:tc>
                  <a:txBody>
                    <a:bodyPr/>
                    <a:lstStyle/>
                    <a:p>
                      <a:pPr algn="ctr">
                        <a:lnSpc>
                          <a:spcPct val="115000"/>
                        </a:lnSpc>
                        <a:spcAft>
                          <a:spcPts val="0"/>
                        </a:spcAft>
                      </a:pPr>
                      <a:r>
                        <a:rPr lang="fi-FI" sz="1100" b="1" dirty="0">
                          <a:effectLst/>
                          <a:latin typeface="Arial" panose="020B0604020202020204" pitchFamily="34" charset="0"/>
                          <a:ea typeface="Calibri" panose="020F0502020204030204" pitchFamily="34" charset="0"/>
                          <a:cs typeface="Times New Roman" panose="02020603050405020304" pitchFamily="18" charset="0"/>
                        </a:rPr>
                        <a:t>2007</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15000"/>
                        </a:lnSpc>
                        <a:spcAft>
                          <a:spcPts val="0"/>
                        </a:spcAft>
                      </a:pPr>
                      <a:r>
                        <a:rPr lang="fi-FI" sz="1200">
                          <a:effectLst/>
                          <a:latin typeface="+mn-lt"/>
                          <a:ea typeface="Calibri" panose="020F0502020204030204" pitchFamily="34" charset="0"/>
                          <a:cs typeface="Times New Roman" panose="02020603050405020304" pitchFamily="18" charset="0"/>
                        </a:rPr>
                        <a:t>0,24</a:t>
                      </a:r>
                    </a:p>
                  </a:txBody>
                  <a:tcPr marL="9525" marR="9525" marT="9525" marB="0" anchor="ctr"/>
                </a:tc>
                <a:tc>
                  <a:txBody>
                    <a:bodyPr/>
                    <a:lstStyle/>
                    <a:p>
                      <a:pPr algn="ctr">
                        <a:lnSpc>
                          <a:spcPct val="115000"/>
                        </a:lnSpc>
                        <a:spcAft>
                          <a:spcPts val="0"/>
                        </a:spcAft>
                      </a:pPr>
                      <a:r>
                        <a:rPr lang="fi-FI" sz="1200">
                          <a:effectLst/>
                          <a:latin typeface="+mn-lt"/>
                          <a:ea typeface="Calibri" panose="020F0502020204030204" pitchFamily="34" charset="0"/>
                          <a:cs typeface="Times New Roman" panose="02020603050405020304" pitchFamily="18" charset="0"/>
                        </a:rPr>
                        <a:t>175</a:t>
                      </a:r>
                    </a:p>
                  </a:txBody>
                  <a:tcPr marL="9525" marR="9525" marT="9525" marB="0" anchor="ctr"/>
                </a:tc>
                <a:tc>
                  <a:txBody>
                    <a:bodyPr/>
                    <a:lstStyle/>
                    <a:p>
                      <a:pPr algn="ctr">
                        <a:lnSpc>
                          <a:spcPct val="115000"/>
                        </a:lnSpc>
                        <a:spcAft>
                          <a:spcPts val="0"/>
                        </a:spcAft>
                      </a:pPr>
                      <a:r>
                        <a:rPr lang="fi-FI" sz="1200" dirty="0">
                          <a:effectLst/>
                          <a:latin typeface="+mn-lt"/>
                          <a:ea typeface="Calibri" panose="020F0502020204030204" pitchFamily="34" charset="0"/>
                          <a:cs typeface="Times New Roman" panose="02020603050405020304" pitchFamily="18" charset="0"/>
                        </a:rPr>
                        <a:t>125 + 50</a:t>
                      </a:r>
                    </a:p>
                  </a:txBody>
                  <a:tcPr marL="9525" marR="9525" marT="9525" marB="0" anchor="ctr"/>
                </a:tc>
                <a:tc>
                  <a:txBody>
                    <a:bodyPr/>
                    <a:lstStyle/>
                    <a:p>
                      <a:pPr algn="ctr">
                        <a:lnSpc>
                          <a:spcPct val="115000"/>
                        </a:lnSpc>
                        <a:spcAft>
                          <a:spcPts val="0"/>
                        </a:spcAft>
                      </a:pPr>
                      <a:r>
                        <a:rPr lang="fi-FI" sz="1200" dirty="0">
                          <a:effectLst/>
                          <a:latin typeface="+mn-lt"/>
                          <a:ea typeface="Calibri" panose="020F0502020204030204" pitchFamily="34" charset="0"/>
                          <a:cs typeface="Times New Roman" panose="02020603050405020304" pitchFamily="18" charset="0"/>
                        </a:rPr>
                        <a:t>0,22</a:t>
                      </a:r>
                    </a:p>
                  </a:txBody>
                  <a:tcPr marL="9525" marR="9525" marT="9525" marB="0" anchor="ctr"/>
                </a:tc>
                <a:extLst>
                  <a:ext uri="{0D108BD9-81ED-4DB2-BD59-A6C34878D82A}">
                    <a16:rowId xmlns:a16="http://schemas.microsoft.com/office/drawing/2014/main" val="78623687"/>
                  </a:ext>
                </a:extLst>
              </a:tr>
              <a:tr h="408853">
                <a:tc>
                  <a:txBody>
                    <a:bodyPr/>
                    <a:lstStyle/>
                    <a:p>
                      <a:pPr algn="ctr">
                        <a:lnSpc>
                          <a:spcPct val="115000"/>
                        </a:lnSpc>
                        <a:spcAft>
                          <a:spcPts val="0"/>
                        </a:spcAft>
                      </a:pPr>
                      <a:r>
                        <a:rPr lang="fi-FI" sz="1100" b="1" dirty="0">
                          <a:effectLst/>
                          <a:latin typeface="Arial" panose="020B0604020202020204" pitchFamily="34" charset="0"/>
                          <a:ea typeface="Calibri" panose="020F0502020204030204" pitchFamily="34" charset="0"/>
                          <a:cs typeface="Times New Roman" panose="02020603050405020304" pitchFamily="18" charset="0"/>
                        </a:rPr>
                        <a:t>2010</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15000"/>
                        </a:lnSpc>
                        <a:spcAft>
                          <a:spcPts val="0"/>
                        </a:spcAft>
                      </a:pPr>
                      <a:r>
                        <a:rPr lang="fi-FI" sz="1200">
                          <a:effectLst/>
                          <a:latin typeface="+mn-lt"/>
                          <a:ea typeface="Calibri" panose="020F0502020204030204" pitchFamily="34" charset="0"/>
                          <a:cs typeface="Times New Roman" panose="02020603050405020304" pitchFamily="18" charset="0"/>
                        </a:rPr>
                        <a:t>0,17</a:t>
                      </a:r>
                    </a:p>
                  </a:txBody>
                  <a:tcPr marL="9525" marR="9525" marT="9525" marB="0" anchor="ctr"/>
                </a:tc>
                <a:tc>
                  <a:txBody>
                    <a:bodyPr/>
                    <a:lstStyle/>
                    <a:p>
                      <a:pPr algn="ctr">
                        <a:lnSpc>
                          <a:spcPct val="115000"/>
                        </a:lnSpc>
                        <a:spcAft>
                          <a:spcPts val="0"/>
                        </a:spcAft>
                      </a:pPr>
                      <a:r>
                        <a:rPr lang="fi-FI" sz="1200">
                          <a:effectLst/>
                          <a:latin typeface="+mn-lt"/>
                          <a:ea typeface="Calibri" panose="020F0502020204030204" pitchFamily="34" charset="0"/>
                          <a:cs typeface="Times New Roman" panose="02020603050405020304" pitchFamily="18" charset="0"/>
                        </a:rPr>
                        <a:t>205</a:t>
                      </a:r>
                    </a:p>
                  </a:txBody>
                  <a:tcPr marL="9525" marR="9525" marT="9525" marB="0" anchor="ctr"/>
                </a:tc>
                <a:tc>
                  <a:txBody>
                    <a:bodyPr/>
                    <a:lstStyle/>
                    <a:p>
                      <a:pPr algn="ctr">
                        <a:lnSpc>
                          <a:spcPct val="115000"/>
                        </a:lnSpc>
                        <a:spcAft>
                          <a:spcPts val="0"/>
                        </a:spcAft>
                      </a:pPr>
                      <a:r>
                        <a:rPr lang="fi-FI" sz="1200">
                          <a:effectLst/>
                          <a:latin typeface="+mn-lt"/>
                          <a:ea typeface="Calibri" panose="020F0502020204030204" pitchFamily="34" charset="0"/>
                          <a:cs typeface="Times New Roman" panose="02020603050405020304" pitchFamily="18" charset="0"/>
                        </a:rPr>
                        <a:t>30 + 125 + 50</a:t>
                      </a:r>
                    </a:p>
                  </a:txBody>
                  <a:tcPr marL="9525" marR="9525" marT="9525" marB="0" anchor="ctr"/>
                </a:tc>
                <a:tc>
                  <a:txBody>
                    <a:bodyPr/>
                    <a:lstStyle/>
                    <a:p>
                      <a:pPr algn="ctr">
                        <a:lnSpc>
                          <a:spcPct val="115000"/>
                        </a:lnSpc>
                        <a:spcAft>
                          <a:spcPts val="0"/>
                        </a:spcAft>
                      </a:pPr>
                      <a:r>
                        <a:rPr lang="fi-FI" sz="1200" dirty="0">
                          <a:effectLst/>
                          <a:latin typeface="+mn-lt"/>
                          <a:ea typeface="Calibri" panose="020F0502020204030204" pitchFamily="34" charset="0"/>
                          <a:cs typeface="Times New Roman" panose="02020603050405020304" pitchFamily="18" charset="0"/>
                        </a:rPr>
                        <a:t>0,17</a:t>
                      </a:r>
                    </a:p>
                  </a:txBody>
                  <a:tcPr marL="9525" marR="9525" marT="9525" marB="0" anchor="ctr"/>
                </a:tc>
                <a:extLst>
                  <a:ext uri="{0D108BD9-81ED-4DB2-BD59-A6C34878D82A}">
                    <a16:rowId xmlns:a16="http://schemas.microsoft.com/office/drawing/2014/main" val="1821458220"/>
                  </a:ext>
                </a:extLst>
              </a:tr>
              <a:tr h="408853">
                <a:tc>
                  <a:txBody>
                    <a:bodyPr/>
                    <a:lstStyle/>
                    <a:p>
                      <a:pPr algn="ctr">
                        <a:lnSpc>
                          <a:spcPct val="115000"/>
                        </a:lnSpc>
                        <a:spcAft>
                          <a:spcPts val="0"/>
                        </a:spcAft>
                      </a:pPr>
                      <a:r>
                        <a:rPr lang="fi-FI" sz="1100" b="1" dirty="0">
                          <a:effectLst/>
                          <a:latin typeface="Arial" panose="020B0604020202020204" pitchFamily="34" charset="0"/>
                          <a:ea typeface="Calibri" panose="020F0502020204030204" pitchFamily="34" charset="0"/>
                          <a:cs typeface="Times New Roman" panose="02020603050405020304" pitchFamily="18" charset="0"/>
                        </a:rPr>
                        <a:t>2012</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15000"/>
                        </a:lnSpc>
                        <a:spcAft>
                          <a:spcPts val="0"/>
                        </a:spcAft>
                      </a:pPr>
                      <a:r>
                        <a:rPr lang="fi-FI" sz="1200">
                          <a:effectLst/>
                          <a:latin typeface="+mn-lt"/>
                          <a:ea typeface="Calibri" panose="020F0502020204030204" pitchFamily="34" charset="0"/>
                          <a:cs typeface="Times New Roman" panose="02020603050405020304" pitchFamily="18" charset="0"/>
                        </a:rPr>
                        <a:t>0,17</a:t>
                      </a:r>
                    </a:p>
                  </a:txBody>
                  <a:tcPr marL="9525" marR="9525" marT="9525" marB="0" anchor="ctr"/>
                </a:tc>
                <a:tc>
                  <a:txBody>
                    <a:bodyPr/>
                    <a:lstStyle/>
                    <a:p>
                      <a:pPr algn="ctr">
                        <a:lnSpc>
                          <a:spcPct val="115000"/>
                        </a:lnSpc>
                        <a:spcAft>
                          <a:spcPts val="0"/>
                        </a:spcAft>
                      </a:pPr>
                      <a:r>
                        <a:rPr lang="fi-FI" sz="1200">
                          <a:effectLst/>
                          <a:latin typeface="+mn-lt"/>
                          <a:ea typeface="Calibri" panose="020F0502020204030204" pitchFamily="34" charset="0"/>
                          <a:cs typeface="Times New Roman" panose="02020603050405020304" pitchFamily="18" charset="0"/>
                        </a:rPr>
                        <a:t>205</a:t>
                      </a:r>
                    </a:p>
                  </a:txBody>
                  <a:tcPr marL="9525" marR="9525" marT="9525" marB="0" anchor="ctr"/>
                </a:tc>
                <a:tc>
                  <a:txBody>
                    <a:bodyPr/>
                    <a:lstStyle/>
                    <a:p>
                      <a:pPr algn="ctr">
                        <a:lnSpc>
                          <a:spcPct val="115000"/>
                        </a:lnSpc>
                        <a:spcAft>
                          <a:spcPts val="0"/>
                        </a:spcAft>
                      </a:pPr>
                      <a:r>
                        <a:rPr lang="fi-FI" sz="1200">
                          <a:effectLst/>
                          <a:latin typeface="+mn-lt"/>
                          <a:ea typeface="Calibri" panose="020F0502020204030204" pitchFamily="34" charset="0"/>
                          <a:cs typeface="Times New Roman" panose="02020603050405020304" pitchFamily="18" charset="0"/>
                        </a:rPr>
                        <a:t>30 + 125 + 50</a:t>
                      </a:r>
                    </a:p>
                  </a:txBody>
                  <a:tcPr marL="9525" marR="9525" marT="9525" marB="0" anchor="ctr"/>
                </a:tc>
                <a:tc>
                  <a:txBody>
                    <a:bodyPr/>
                    <a:lstStyle/>
                    <a:p>
                      <a:pPr algn="ctr">
                        <a:lnSpc>
                          <a:spcPct val="115000"/>
                        </a:lnSpc>
                        <a:spcAft>
                          <a:spcPts val="0"/>
                        </a:spcAft>
                      </a:pPr>
                      <a:r>
                        <a:rPr lang="fi-FI" sz="1200" dirty="0">
                          <a:effectLst/>
                          <a:latin typeface="+mn-lt"/>
                          <a:ea typeface="Calibri" panose="020F0502020204030204" pitchFamily="34" charset="0"/>
                          <a:cs typeface="Times New Roman" panose="02020603050405020304" pitchFamily="18" charset="0"/>
                        </a:rPr>
                        <a:t>0,17</a:t>
                      </a:r>
                    </a:p>
                  </a:txBody>
                  <a:tcPr marL="9525" marR="9525" marT="9525" marB="0" anchor="ctr"/>
                </a:tc>
                <a:extLst>
                  <a:ext uri="{0D108BD9-81ED-4DB2-BD59-A6C34878D82A}">
                    <a16:rowId xmlns:a16="http://schemas.microsoft.com/office/drawing/2014/main" val="4282822072"/>
                  </a:ext>
                </a:extLst>
              </a:tr>
              <a:tr h="408853">
                <a:tc>
                  <a:txBody>
                    <a:bodyPr/>
                    <a:lstStyle/>
                    <a:p>
                      <a:pPr algn="ctr">
                        <a:lnSpc>
                          <a:spcPct val="115000"/>
                        </a:lnSpc>
                        <a:spcAft>
                          <a:spcPts val="0"/>
                        </a:spcAft>
                      </a:pPr>
                      <a:r>
                        <a:rPr lang="fi-FI" sz="1100" b="1" dirty="0">
                          <a:effectLst/>
                          <a:latin typeface="Arial" panose="020B0604020202020204" pitchFamily="34" charset="0"/>
                          <a:ea typeface="Calibri" panose="020F0502020204030204" pitchFamily="34" charset="0"/>
                          <a:cs typeface="Times New Roman" panose="02020603050405020304" pitchFamily="18" charset="0"/>
                        </a:rPr>
                        <a:t>2018</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15000"/>
                        </a:lnSpc>
                        <a:spcAft>
                          <a:spcPts val="0"/>
                        </a:spcAft>
                      </a:pPr>
                      <a:r>
                        <a:rPr lang="fi-FI" sz="1200">
                          <a:effectLst/>
                          <a:latin typeface="+mn-lt"/>
                          <a:ea typeface="Calibri" panose="020F0502020204030204" pitchFamily="34" charset="0"/>
                          <a:cs typeface="Times New Roman" panose="02020603050405020304" pitchFamily="18" charset="0"/>
                        </a:rPr>
                        <a:t>0,17</a:t>
                      </a:r>
                    </a:p>
                  </a:txBody>
                  <a:tcPr marL="9525" marR="9525" marT="9525" marB="0" anchor="ctr"/>
                </a:tc>
                <a:tc>
                  <a:txBody>
                    <a:bodyPr/>
                    <a:lstStyle/>
                    <a:p>
                      <a:pPr algn="ctr">
                        <a:lnSpc>
                          <a:spcPct val="115000"/>
                        </a:lnSpc>
                        <a:spcAft>
                          <a:spcPts val="0"/>
                        </a:spcAft>
                      </a:pPr>
                      <a:r>
                        <a:rPr lang="fi-FI" sz="1200">
                          <a:effectLst/>
                          <a:latin typeface="+mn-lt"/>
                          <a:ea typeface="Calibri" panose="020F0502020204030204" pitchFamily="34" charset="0"/>
                          <a:cs typeface="Times New Roman" panose="02020603050405020304" pitchFamily="18" charset="0"/>
                        </a:rPr>
                        <a:t>205</a:t>
                      </a:r>
                    </a:p>
                  </a:txBody>
                  <a:tcPr marL="9525" marR="9525" marT="9525" marB="0" anchor="ctr"/>
                </a:tc>
                <a:tc>
                  <a:txBody>
                    <a:bodyPr/>
                    <a:lstStyle/>
                    <a:p>
                      <a:pPr algn="ctr">
                        <a:lnSpc>
                          <a:spcPct val="115000"/>
                        </a:lnSpc>
                        <a:spcAft>
                          <a:spcPts val="0"/>
                        </a:spcAft>
                      </a:pPr>
                      <a:r>
                        <a:rPr lang="fi-FI" sz="1200">
                          <a:effectLst/>
                          <a:latin typeface="+mn-lt"/>
                          <a:ea typeface="Calibri" panose="020F0502020204030204" pitchFamily="34" charset="0"/>
                          <a:cs typeface="Times New Roman" panose="02020603050405020304" pitchFamily="18" charset="0"/>
                        </a:rPr>
                        <a:t>30 + 125 + 50</a:t>
                      </a:r>
                    </a:p>
                  </a:txBody>
                  <a:tcPr marL="9525" marR="9525" marT="9525" marB="0" anchor="ctr"/>
                </a:tc>
                <a:tc>
                  <a:txBody>
                    <a:bodyPr/>
                    <a:lstStyle/>
                    <a:p>
                      <a:pPr algn="ctr">
                        <a:lnSpc>
                          <a:spcPct val="115000"/>
                        </a:lnSpc>
                        <a:spcAft>
                          <a:spcPts val="0"/>
                        </a:spcAft>
                      </a:pPr>
                      <a:r>
                        <a:rPr lang="fi-FI" sz="1200" dirty="0">
                          <a:effectLst/>
                          <a:latin typeface="+mn-lt"/>
                          <a:ea typeface="Calibri" panose="020F0502020204030204" pitchFamily="34" charset="0"/>
                          <a:cs typeface="Times New Roman" panose="02020603050405020304" pitchFamily="18" charset="0"/>
                        </a:rPr>
                        <a:t>0,17</a:t>
                      </a:r>
                    </a:p>
                  </a:txBody>
                  <a:tcPr marL="9525" marR="9525" marT="9525" marB="0" anchor="ctr"/>
                </a:tc>
                <a:extLst>
                  <a:ext uri="{0D108BD9-81ED-4DB2-BD59-A6C34878D82A}">
                    <a16:rowId xmlns:a16="http://schemas.microsoft.com/office/drawing/2014/main" val="3176887596"/>
                  </a:ext>
                </a:extLst>
              </a:tr>
            </a:tbl>
          </a:graphicData>
        </a:graphic>
      </p:graphicFrame>
      <p:sp>
        <p:nvSpPr>
          <p:cNvPr id="3" name="Date Placeholder 2">
            <a:extLst>
              <a:ext uri="{FF2B5EF4-FFF2-40B4-BE49-F238E27FC236}">
                <a16:creationId xmlns:a16="http://schemas.microsoft.com/office/drawing/2014/main" id="{515A2717-E57C-4146-A3B3-4AE961D33A70}"/>
              </a:ext>
            </a:extLst>
          </p:cNvPr>
          <p:cNvSpPr>
            <a:spLocks noGrp="1"/>
          </p:cNvSpPr>
          <p:nvPr>
            <p:ph type="dt" sz="half" idx="2"/>
          </p:nvPr>
        </p:nvSpPr>
        <p:spPr/>
        <p:txBody>
          <a:bodyPr/>
          <a:lstStyle/>
          <a:p>
            <a:r>
              <a:rPr lang="fi-FI"/>
              <a:t>2019</a:t>
            </a:r>
            <a:endParaRPr lang="fi-FI" dirty="0"/>
          </a:p>
        </p:txBody>
      </p:sp>
      <p:sp>
        <p:nvSpPr>
          <p:cNvPr id="4" name="Slide Number Placeholder 3">
            <a:extLst>
              <a:ext uri="{FF2B5EF4-FFF2-40B4-BE49-F238E27FC236}">
                <a16:creationId xmlns:a16="http://schemas.microsoft.com/office/drawing/2014/main" id="{D86F0FEA-E897-46DD-AD23-1C12C01F59CB}"/>
              </a:ext>
            </a:extLst>
          </p:cNvPr>
          <p:cNvSpPr>
            <a:spLocks noGrp="1"/>
          </p:cNvSpPr>
          <p:nvPr>
            <p:ph type="sldNum" sz="quarter" idx="4"/>
          </p:nvPr>
        </p:nvSpPr>
        <p:spPr/>
        <p:txBody>
          <a:bodyPr/>
          <a:lstStyle/>
          <a:p>
            <a:fld id="{0168ACF4-E7A5-495E-8C31-8E9E3D5B0BFC}" type="slidenum">
              <a:rPr lang="fi-FI" smtClean="0"/>
              <a:pPr/>
              <a:t>7</a:t>
            </a:fld>
            <a:endParaRPr lang="fi-FI" dirty="0"/>
          </a:p>
        </p:txBody>
      </p:sp>
      <p:grpSp>
        <p:nvGrpSpPr>
          <p:cNvPr id="6" name="Group 5">
            <a:extLst>
              <a:ext uri="{FF2B5EF4-FFF2-40B4-BE49-F238E27FC236}">
                <a16:creationId xmlns:a16="http://schemas.microsoft.com/office/drawing/2014/main" id="{B4B127B9-D129-4C47-876D-39A530F5B774}"/>
              </a:ext>
            </a:extLst>
          </p:cNvPr>
          <p:cNvGrpSpPr/>
          <p:nvPr/>
        </p:nvGrpSpPr>
        <p:grpSpPr>
          <a:xfrm>
            <a:off x="6865620" y="1748898"/>
            <a:ext cx="1821180" cy="1874328"/>
            <a:chOff x="473646" y="1757872"/>
            <a:chExt cx="1821180" cy="1874328"/>
          </a:xfrm>
        </p:grpSpPr>
        <p:pic>
          <p:nvPicPr>
            <p:cNvPr id="15" name="Picture 26">
              <a:extLst>
                <a:ext uri="{FF2B5EF4-FFF2-40B4-BE49-F238E27FC236}">
                  <a16:creationId xmlns:a16="http://schemas.microsoft.com/office/drawing/2014/main" id="{D8215DEF-8336-4D80-954A-241ACAB43827}"/>
                </a:ext>
              </a:extLst>
            </p:cNvPr>
            <p:cNvPicPr/>
            <p:nvPr/>
          </p:nvPicPr>
          <p:blipFill rotWithShape="1">
            <a:blip r:embed="rId2"/>
            <a:srcRect t="18972" b="24586"/>
            <a:stretch/>
          </p:blipFill>
          <p:spPr>
            <a:xfrm>
              <a:off x="473646" y="1757872"/>
              <a:ext cx="1821180" cy="1819276"/>
            </a:xfrm>
            <a:prstGeom prst="rect">
              <a:avLst/>
            </a:prstGeom>
          </p:spPr>
        </p:pic>
        <p:sp>
          <p:nvSpPr>
            <p:cNvPr id="12" name="Suorakulmio 11"/>
            <p:cNvSpPr/>
            <p:nvPr/>
          </p:nvSpPr>
          <p:spPr>
            <a:xfrm>
              <a:off x="1252019" y="1812924"/>
              <a:ext cx="405408" cy="1819276"/>
            </a:xfrm>
            <a:prstGeom prst="rect">
              <a:avLst/>
            </a:prstGeom>
            <a:solidFill>
              <a:srgbClr val="F6FC04">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pic>
        <p:nvPicPr>
          <p:cNvPr id="14" name="Picture 29">
            <a:extLst>
              <a:ext uri="{FF2B5EF4-FFF2-40B4-BE49-F238E27FC236}">
                <a16:creationId xmlns:a16="http://schemas.microsoft.com/office/drawing/2014/main" id="{A5830C42-9EE0-4B0D-BC1C-7C51E4C6BC8D}"/>
              </a:ext>
            </a:extLst>
          </p:cNvPr>
          <p:cNvPicPr/>
          <p:nvPr/>
        </p:nvPicPr>
        <p:blipFill rotWithShape="1">
          <a:blip r:embed="rId3">
            <a:extLst>
              <a:ext uri="{28A0092B-C50C-407E-A947-70E740481C1C}">
                <a14:useLocalDpi xmlns:a14="http://schemas.microsoft.com/office/drawing/2010/main" val="0"/>
              </a:ext>
            </a:extLst>
          </a:blip>
          <a:srcRect t="31165" b="25438"/>
          <a:stretch/>
        </p:blipFill>
        <p:spPr>
          <a:xfrm>
            <a:off x="6780428" y="3743325"/>
            <a:ext cx="2329770" cy="1555874"/>
          </a:xfrm>
          <a:prstGeom prst="rect">
            <a:avLst/>
          </a:prstGeom>
        </p:spPr>
      </p:pic>
    </p:spTree>
    <p:extLst>
      <p:ext uri="{BB962C8B-B14F-4D97-AF65-F5344CB8AC3E}">
        <p14:creationId xmlns:p14="http://schemas.microsoft.com/office/powerpoint/2010/main" val="576585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8312" y="476672"/>
            <a:ext cx="8361546" cy="720080"/>
          </a:xfrm>
        </p:spPr>
        <p:txBody>
          <a:bodyPr>
            <a:normAutofit fontScale="90000"/>
          </a:bodyPr>
          <a:lstStyle/>
          <a:p>
            <a:pPr algn="l"/>
            <a:r>
              <a:rPr lang="fi-FI" sz="4000" dirty="0"/>
              <a:t>Пример</a:t>
            </a:r>
            <a:br>
              <a:rPr dirty="0"/>
            </a:br>
            <a:endParaRPr lang="ru-RU" dirty="0"/>
          </a:p>
        </p:txBody>
      </p:sp>
      <p:sp>
        <p:nvSpPr>
          <p:cNvPr id="4" name="Date Placeholder 3">
            <a:extLst>
              <a:ext uri="{FF2B5EF4-FFF2-40B4-BE49-F238E27FC236}">
                <a16:creationId xmlns:a16="http://schemas.microsoft.com/office/drawing/2014/main" id="{859103AB-B93B-4620-B43E-43FA56483BB3}"/>
              </a:ext>
            </a:extLst>
          </p:cNvPr>
          <p:cNvSpPr>
            <a:spLocks noGrp="1"/>
          </p:cNvSpPr>
          <p:nvPr>
            <p:ph type="dt" sz="half" idx="2"/>
          </p:nvPr>
        </p:nvSpPr>
        <p:spPr/>
        <p:txBody>
          <a:bodyPr/>
          <a:lstStyle/>
          <a:p>
            <a:r>
              <a:rPr lang="fi-FI"/>
              <a:t>2019</a:t>
            </a:r>
            <a:endParaRPr lang="fi-FI" dirty="0"/>
          </a:p>
        </p:txBody>
      </p:sp>
      <p:sp>
        <p:nvSpPr>
          <p:cNvPr id="6" name="Slide Number Placeholder 5">
            <a:extLst>
              <a:ext uri="{FF2B5EF4-FFF2-40B4-BE49-F238E27FC236}">
                <a16:creationId xmlns:a16="http://schemas.microsoft.com/office/drawing/2014/main" id="{5A889C68-9EED-4F55-80E5-3E823EF35BBF}"/>
              </a:ext>
            </a:extLst>
          </p:cNvPr>
          <p:cNvSpPr>
            <a:spLocks noGrp="1"/>
          </p:cNvSpPr>
          <p:nvPr>
            <p:ph type="sldNum" sz="quarter" idx="4"/>
          </p:nvPr>
        </p:nvSpPr>
        <p:spPr/>
        <p:txBody>
          <a:bodyPr/>
          <a:lstStyle/>
          <a:p>
            <a:fld id="{0168ACF4-E7A5-495E-8C31-8E9E3D5B0BFC}" type="slidenum">
              <a:rPr lang="fi-FI" smtClean="0"/>
              <a:pPr/>
              <a:t>8</a:t>
            </a:fld>
            <a:endParaRPr lang="fi-FI" dirty="0"/>
          </a:p>
        </p:txBody>
      </p:sp>
      <p:sp>
        <p:nvSpPr>
          <p:cNvPr id="5" name="Title 1"/>
          <p:cNvSpPr txBox="1">
            <a:spLocks/>
          </p:cNvSpPr>
          <p:nvPr/>
        </p:nvSpPr>
        <p:spPr>
          <a:xfrm>
            <a:off x="468312" y="2974096"/>
            <a:ext cx="8207375" cy="3170672"/>
          </a:xfrm>
          <a:prstGeom prst="rect">
            <a:avLst/>
          </a:prstGeom>
        </p:spPr>
        <p:txBody>
          <a:bodyPr vert="horz" lIns="0" tIns="0" rIns="0" bIns="0" rtlCol="0" anchor="t" anchorCtr="0">
            <a:normAutofit fontScale="60000" lnSpcReduction="20000"/>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marL="571500" indent="-571500">
              <a:lnSpc>
                <a:spcPct val="120000"/>
              </a:lnSpc>
              <a:buFont typeface="Arial" panose="020B0604020202020204" pitchFamily="34" charset="0"/>
              <a:buChar char="•"/>
            </a:pPr>
            <a:r>
              <a:rPr lang="fi-FI" b="0" dirty="0">
                <a:latin typeface="+mn-lt"/>
              </a:rPr>
              <a:t>Площадь 1,0 м x 2,1 м = 2,1 м</a:t>
            </a:r>
            <a:r>
              <a:rPr lang="fi-FI" b="0" baseline="30000" dirty="0">
                <a:latin typeface="+mn-lt"/>
              </a:rPr>
              <a:t>2</a:t>
            </a:r>
          </a:p>
          <a:p>
            <a:pPr marL="571500" indent="-571500">
              <a:lnSpc>
                <a:spcPct val="120000"/>
              </a:lnSpc>
              <a:buFont typeface="Arial" panose="020B0604020202020204" pitchFamily="34" charset="0"/>
              <a:buChar char="•"/>
            </a:pPr>
            <a:r>
              <a:rPr lang="fi-FI" b="0" dirty="0">
                <a:latin typeface="+mn-lt"/>
              </a:rPr>
              <a:t>Перепад температур 36 K</a:t>
            </a:r>
          </a:p>
          <a:p>
            <a:pPr marL="571500" indent="-571500">
              <a:lnSpc>
                <a:spcPct val="120000"/>
              </a:lnSpc>
              <a:buFont typeface="Arial" panose="020B0604020202020204" pitchFamily="34" charset="0"/>
              <a:buChar char="•"/>
            </a:pPr>
            <a:r>
              <a:rPr lang="fi-FI" b="0" dirty="0">
                <a:latin typeface="+mn-lt"/>
              </a:rPr>
              <a:t>Коэффициент теплопередачи = 1 Вт/(K·м²)</a:t>
            </a:r>
          </a:p>
          <a:p>
            <a:endParaRPr lang="ru-RU" b="0" dirty="0">
              <a:latin typeface="+mn-lt"/>
            </a:endParaRPr>
          </a:p>
          <a:p>
            <a:r>
              <a:rPr lang="fi-FI" b="0" dirty="0">
                <a:latin typeface="+mn-lt"/>
              </a:rPr>
              <a:t>= 2,1 м</a:t>
            </a:r>
            <a:r>
              <a:rPr lang="fi-FI" b="0" baseline="30000" dirty="0">
                <a:latin typeface="+mn-lt"/>
              </a:rPr>
              <a:t>2 </a:t>
            </a:r>
            <a:r>
              <a:rPr dirty="0"/>
              <a:t> </a:t>
            </a:r>
            <a:r>
              <a:rPr lang="fi-FI" b="0" dirty="0">
                <a:latin typeface="+mn-lt"/>
              </a:rPr>
              <a:t>x 36 K x 1 Вт/(K·м²) x 24 часа = 1,8 кВт·час</a:t>
            </a:r>
          </a:p>
          <a:p>
            <a:endParaRPr lang="ru-RU" b="0" dirty="0">
              <a:latin typeface="+mn-lt"/>
            </a:endParaRPr>
          </a:p>
          <a:p>
            <a:pPr>
              <a:lnSpc>
                <a:spcPct val="120000"/>
              </a:lnSpc>
            </a:pPr>
            <a:r>
              <a:rPr lang="fi-FI" dirty="0">
                <a:latin typeface="+mn-lt"/>
              </a:rPr>
              <a:t>Какое количество тепла поступает в сутки через </a:t>
            </a:r>
            <a:r>
              <a:rPr lang="fi-FI" dirty="0" err="1">
                <a:latin typeface="+mn-lt"/>
              </a:rPr>
              <a:t>дверь</a:t>
            </a:r>
            <a:r>
              <a:rPr lang="fi-FI" dirty="0">
                <a:latin typeface="+mn-lt"/>
              </a:rPr>
              <a:t> </a:t>
            </a:r>
            <a:br>
              <a:rPr lang="fi-FI" dirty="0">
                <a:latin typeface="+mn-lt"/>
              </a:rPr>
            </a:br>
            <a:r>
              <a:rPr lang="fi-FI" dirty="0">
                <a:latin typeface="+mn-lt"/>
              </a:rPr>
              <a:t>в доме, построенном в 1980-е годы?</a:t>
            </a:r>
          </a:p>
          <a:p>
            <a:endParaRPr lang="ru-RU" b="0" dirty="0">
              <a:latin typeface="+mn-lt"/>
            </a:endParaRPr>
          </a:p>
          <a:p>
            <a:r>
              <a:rPr lang="fi-FI" b="0" dirty="0">
                <a:latin typeface="+mn-lt"/>
              </a:rPr>
              <a:t>= 2,1 м</a:t>
            </a:r>
            <a:r>
              <a:rPr lang="fi-FI" b="0" baseline="30000" dirty="0">
                <a:latin typeface="+mn-lt"/>
              </a:rPr>
              <a:t>2  </a:t>
            </a:r>
            <a:r>
              <a:rPr lang="fi-FI" b="0" dirty="0">
                <a:latin typeface="+mn-lt"/>
              </a:rPr>
              <a:t>x 36 K x 1,4 Вт/(K·м²) x 24 часа = 2,5 </a:t>
            </a:r>
            <a:r>
              <a:rPr lang="fi-FI" b="0" dirty="0" err="1">
                <a:latin typeface="+mn-lt"/>
              </a:rPr>
              <a:t>кВт·час</a:t>
            </a:r>
            <a:endParaRPr lang="ru-RU" dirty="0"/>
          </a:p>
        </p:txBody>
      </p:sp>
      <p:sp>
        <p:nvSpPr>
          <p:cNvPr id="3" name="Rectangle 2"/>
          <p:cNvSpPr/>
          <p:nvPr/>
        </p:nvSpPr>
        <p:spPr>
          <a:xfrm>
            <a:off x="468313" y="1196752"/>
            <a:ext cx="7701408" cy="1569660"/>
          </a:xfrm>
          <a:prstGeom prst="rect">
            <a:avLst/>
          </a:prstGeom>
        </p:spPr>
        <p:txBody>
          <a:bodyPr wrap="square">
            <a:spAutoFit/>
          </a:bodyPr>
          <a:lstStyle/>
          <a:p>
            <a:r>
              <a:rPr lang="fi-FI" sz="2400" dirty="0"/>
              <a:t>Рассчитайте количество тепла, поступающее в сутки через одну дверь шириной метр при температуре воздуха в помещении 21 </a:t>
            </a:r>
            <a:r>
              <a:rPr lang="fi-FI" sz="2400" baseline="30000" dirty="0"/>
              <a:t>o</a:t>
            </a:r>
            <a:r>
              <a:rPr lang="fi-FI" sz="2400" dirty="0"/>
              <a:t>C и температуре наружного воздуха -15 </a:t>
            </a:r>
            <a:r>
              <a:rPr lang="fi-FI" sz="2400" baseline="30000" dirty="0"/>
              <a:t>o</a:t>
            </a:r>
            <a:r>
              <a:rPr lang="fi-FI" sz="2400" dirty="0"/>
              <a:t>C.</a:t>
            </a:r>
            <a:endParaRPr lang="ru-RU" sz="2400" dirty="0"/>
          </a:p>
        </p:txBody>
      </p:sp>
    </p:spTree>
    <p:extLst>
      <p:ext uri="{BB962C8B-B14F-4D97-AF65-F5344CB8AC3E}">
        <p14:creationId xmlns:p14="http://schemas.microsoft.com/office/powerpoint/2010/main" val="15915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8314" y="476250"/>
            <a:ext cx="8207374" cy="527374"/>
          </a:xfrm>
        </p:spPr>
        <p:txBody>
          <a:bodyPr>
            <a:noAutofit/>
          </a:bodyPr>
          <a:lstStyle/>
          <a:p>
            <a:pPr algn="l">
              <a:lnSpc>
                <a:spcPct val="100000"/>
              </a:lnSpc>
            </a:pPr>
            <a:r>
              <a:rPr dirty="0"/>
              <a:t>Пример</a:t>
            </a:r>
            <a:endParaRPr lang="ru-RU" dirty="0"/>
          </a:p>
        </p:txBody>
      </p:sp>
      <p:sp>
        <p:nvSpPr>
          <p:cNvPr id="4" name="Date Placeholder 3">
            <a:extLst>
              <a:ext uri="{FF2B5EF4-FFF2-40B4-BE49-F238E27FC236}">
                <a16:creationId xmlns:a16="http://schemas.microsoft.com/office/drawing/2014/main" id="{B86242E0-E522-48CC-A698-E1BA8AB63074}"/>
              </a:ext>
            </a:extLst>
          </p:cNvPr>
          <p:cNvSpPr>
            <a:spLocks noGrp="1"/>
          </p:cNvSpPr>
          <p:nvPr>
            <p:ph type="dt" sz="half" idx="2"/>
          </p:nvPr>
        </p:nvSpPr>
        <p:spPr/>
        <p:txBody>
          <a:bodyPr/>
          <a:lstStyle/>
          <a:p>
            <a:r>
              <a:rPr lang="fi-FI"/>
              <a:t>2019</a:t>
            </a:r>
            <a:endParaRPr lang="fi-FI" dirty="0"/>
          </a:p>
        </p:txBody>
      </p:sp>
      <p:sp>
        <p:nvSpPr>
          <p:cNvPr id="6" name="Slide Number Placeholder 5">
            <a:extLst>
              <a:ext uri="{FF2B5EF4-FFF2-40B4-BE49-F238E27FC236}">
                <a16:creationId xmlns:a16="http://schemas.microsoft.com/office/drawing/2014/main" id="{2DEDC182-DB97-4C76-B251-D94926DF533C}"/>
              </a:ext>
            </a:extLst>
          </p:cNvPr>
          <p:cNvSpPr>
            <a:spLocks noGrp="1"/>
          </p:cNvSpPr>
          <p:nvPr>
            <p:ph type="sldNum" sz="quarter" idx="4"/>
          </p:nvPr>
        </p:nvSpPr>
        <p:spPr/>
        <p:txBody>
          <a:bodyPr/>
          <a:lstStyle/>
          <a:p>
            <a:fld id="{0168ACF4-E7A5-495E-8C31-8E9E3D5B0BFC}" type="slidenum">
              <a:rPr lang="fi-FI" smtClean="0"/>
              <a:pPr/>
              <a:t>9</a:t>
            </a:fld>
            <a:endParaRPr lang="fi-FI" dirty="0"/>
          </a:p>
        </p:txBody>
      </p:sp>
      <p:sp>
        <p:nvSpPr>
          <p:cNvPr id="5" name="Title 1"/>
          <p:cNvSpPr txBox="1">
            <a:spLocks/>
          </p:cNvSpPr>
          <p:nvPr/>
        </p:nvSpPr>
        <p:spPr>
          <a:xfrm>
            <a:off x="468313" y="2925366"/>
            <a:ext cx="8207375" cy="3456384"/>
          </a:xfrm>
          <a:prstGeom prst="rect">
            <a:avLst/>
          </a:prstGeom>
        </p:spPr>
        <p:txBody>
          <a:bodyPr vert="horz" lIns="0" tIns="0" rIns="0" bIns="0" rtlCol="0" anchor="t" anchorCtr="0">
            <a:normAutofit fontScale="67500" lnSpcReduction="20000"/>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nSpc>
                <a:spcPct val="120000"/>
              </a:lnSpc>
            </a:pPr>
            <a:r>
              <a:rPr lang="ru-RU" sz="2000" dirty="0"/>
              <a:t>Площадь 120 м</a:t>
            </a:r>
            <a:r>
              <a:rPr lang="ru-RU" sz="2000" baseline="30000" dirty="0"/>
              <a:t>2</a:t>
            </a:r>
          </a:p>
          <a:p>
            <a:pPr>
              <a:lnSpc>
                <a:spcPct val="120000"/>
              </a:lnSpc>
            </a:pPr>
            <a:r>
              <a:rPr lang="ru-RU" sz="2000" dirty="0"/>
              <a:t>Улучшение коэффициента теплопередачи </a:t>
            </a:r>
            <a:r>
              <a:rPr lang="ru-RU" sz="2000" b="0" dirty="0"/>
              <a:t>0,15 Вт/Kм</a:t>
            </a:r>
            <a:r>
              <a:rPr lang="ru-RU" sz="2000" b="0" baseline="30000" dirty="0"/>
              <a:t>2</a:t>
            </a:r>
            <a:r>
              <a:rPr lang="ru-RU" sz="2000" b="0" dirty="0"/>
              <a:t> - 0,09 Вт/Kм</a:t>
            </a:r>
            <a:r>
              <a:rPr lang="ru-RU" sz="2000" b="0" baseline="30000" dirty="0"/>
              <a:t>2</a:t>
            </a:r>
            <a:r>
              <a:rPr lang="ru-RU" sz="2000" b="0" dirty="0"/>
              <a:t> = 0,06 Вт/Kм</a:t>
            </a:r>
            <a:r>
              <a:rPr lang="ru-RU" sz="2000" b="0" baseline="30000" dirty="0"/>
              <a:t>2</a:t>
            </a:r>
          </a:p>
          <a:p>
            <a:pPr>
              <a:lnSpc>
                <a:spcPct val="120000"/>
              </a:lnSpc>
            </a:pPr>
            <a:r>
              <a:rPr lang="ru-RU" sz="2000" dirty="0"/>
              <a:t>Разница в потребности в отоплении: </a:t>
            </a:r>
            <a:br>
              <a:rPr lang="ru-RU" dirty="0"/>
            </a:br>
            <a:r>
              <a:rPr lang="ru-RU" sz="2000" b="0" dirty="0"/>
              <a:t>= 120 м</a:t>
            </a:r>
            <a:r>
              <a:rPr lang="ru-RU" sz="2000" b="0" baseline="30000" dirty="0"/>
              <a:t>2 </a:t>
            </a:r>
            <a:r>
              <a:rPr lang="ru-RU" dirty="0"/>
              <a:t> </a:t>
            </a:r>
            <a:r>
              <a:rPr lang="ru-RU" sz="2000" b="0" dirty="0"/>
              <a:t>x 0,06 Вт/Kм</a:t>
            </a:r>
            <a:r>
              <a:rPr lang="ru-RU" sz="2000" b="0" baseline="30000" dirty="0"/>
              <a:t>2</a:t>
            </a:r>
            <a:r>
              <a:rPr lang="ru-RU" sz="2000" b="0" dirty="0"/>
              <a:t> x 3878 °</a:t>
            </a:r>
            <a:r>
              <a:rPr lang="ru-RU" sz="2000" b="0" dirty="0" err="1"/>
              <a:t>C·сутки</a:t>
            </a:r>
            <a:r>
              <a:rPr lang="ru-RU" sz="2000" b="0" dirty="0"/>
              <a:t> x 24 часа/сутки = 670118 </a:t>
            </a:r>
            <a:r>
              <a:rPr lang="ru-RU" sz="2000" b="0" dirty="0" err="1"/>
              <a:t>Вт·час</a:t>
            </a:r>
            <a:r>
              <a:rPr lang="ru-RU" dirty="0"/>
              <a:t> </a:t>
            </a:r>
            <a:r>
              <a:rPr lang="ru-RU" sz="2000" b="0" dirty="0"/>
              <a:t>= 670 </a:t>
            </a:r>
            <a:r>
              <a:rPr lang="ru-RU" sz="2000" b="0" dirty="0" err="1"/>
              <a:t>кВт·час</a:t>
            </a:r>
            <a:r>
              <a:rPr lang="ru-RU" sz="2000" b="0" dirty="0"/>
              <a:t> </a:t>
            </a:r>
          </a:p>
          <a:p>
            <a:pPr>
              <a:lnSpc>
                <a:spcPct val="120000"/>
              </a:lnSpc>
            </a:pPr>
            <a:r>
              <a:rPr lang="ru-RU" sz="2000" dirty="0"/>
              <a:t>Экономия 0,12 €/</a:t>
            </a:r>
            <a:r>
              <a:rPr lang="ru-RU" sz="2000" dirty="0" err="1"/>
              <a:t>кВт·час</a:t>
            </a:r>
            <a:r>
              <a:rPr lang="ru-RU" sz="2000" dirty="0"/>
              <a:t> x 670 </a:t>
            </a:r>
            <a:r>
              <a:rPr lang="ru-RU" sz="2000" dirty="0" err="1"/>
              <a:t>кВт·час</a:t>
            </a:r>
            <a:r>
              <a:rPr lang="ru-RU" sz="2000" dirty="0"/>
              <a:t> = 80 €</a:t>
            </a:r>
          </a:p>
          <a:p>
            <a:pPr>
              <a:lnSpc>
                <a:spcPct val="120000"/>
              </a:lnSpc>
            </a:pPr>
            <a:r>
              <a:rPr lang="ru-RU" dirty="0"/>
              <a:t> </a:t>
            </a:r>
            <a:br>
              <a:rPr lang="ru-RU" dirty="0"/>
            </a:br>
            <a:r>
              <a:rPr lang="ru-RU" sz="2000" dirty="0"/>
              <a:t>А если верхнее перекрытие выполнено по нормам 1985 года (0,22 Вт/Kм</a:t>
            </a:r>
            <a:r>
              <a:rPr lang="ru-RU" sz="2000" baseline="30000" dirty="0"/>
              <a:t>2</a:t>
            </a:r>
            <a:r>
              <a:rPr lang="ru-RU" sz="2000" dirty="0"/>
              <a:t>)?</a:t>
            </a:r>
          </a:p>
          <a:p>
            <a:pPr>
              <a:lnSpc>
                <a:spcPct val="120000"/>
              </a:lnSpc>
            </a:pPr>
            <a:r>
              <a:rPr lang="ru-RU" sz="2000" dirty="0"/>
              <a:t>Улучшение коэффициента теплопередачи </a:t>
            </a:r>
            <a:r>
              <a:rPr lang="ru-RU" sz="2000" b="0" dirty="0"/>
              <a:t>0,22 Вт/Kм</a:t>
            </a:r>
            <a:r>
              <a:rPr lang="ru-RU" sz="2000" b="0" baseline="30000" dirty="0"/>
              <a:t>2 </a:t>
            </a:r>
            <a:r>
              <a:rPr lang="ru-RU" sz="2000" b="0" dirty="0"/>
              <a:t>- 0,09 Вт/Kм</a:t>
            </a:r>
            <a:r>
              <a:rPr lang="ru-RU" sz="2000" b="0" baseline="30000" dirty="0"/>
              <a:t>2</a:t>
            </a:r>
            <a:r>
              <a:rPr lang="ru-RU" sz="2000" b="0" dirty="0"/>
              <a:t> = 0,13 Вт/Kм</a:t>
            </a:r>
            <a:r>
              <a:rPr lang="ru-RU" sz="2000" b="0" baseline="30000" dirty="0"/>
              <a:t>2</a:t>
            </a:r>
            <a:endParaRPr lang="ru-RU" sz="2000" b="0" dirty="0"/>
          </a:p>
          <a:p>
            <a:pPr>
              <a:lnSpc>
                <a:spcPct val="120000"/>
              </a:lnSpc>
            </a:pPr>
            <a:r>
              <a:rPr lang="ru-RU" sz="2000" dirty="0"/>
              <a:t>Разница в потребности в отоплении:</a:t>
            </a:r>
            <a:br>
              <a:rPr lang="ru-RU" dirty="0"/>
            </a:br>
            <a:r>
              <a:rPr lang="ru-RU" sz="2000" b="0" dirty="0"/>
              <a:t>= 120 м</a:t>
            </a:r>
            <a:r>
              <a:rPr lang="ru-RU" sz="2000" b="0" baseline="30000" dirty="0"/>
              <a:t>2  </a:t>
            </a:r>
            <a:r>
              <a:rPr lang="ru-RU" sz="2000" b="0" dirty="0"/>
              <a:t>x 0,13 Вт/Kм</a:t>
            </a:r>
            <a:r>
              <a:rPr lang="ru-RU" sz="2000" b="0" baseline="30000" dirty="0"/>
              <a:t>2</a:t>
            </a:r>
            <a:r>
              <a:rPr lang="ru-RU" sz="2000" b="0" dirty="0"/>
              <a:t> x 3878 °</a:t>
            </a:r>
            <a:r>
              <a:rPr lang="ru-RU" sz="2000" b="0" dirty="0" err="1"/>
              <a:t>C·сутки</a:t>
            </a:r>
            <a:r>
              <a:rPr lang="ru-RU" dirty="0"/>
              <a:t> </a:t>
            </a:r>
            <a:r>
              <a:rPr lang="ru-RU" sz="2000" b="0" dirty="0"/>
              <a:t>x 24 часа/сутки = 1452 </a:t>
            </a:r>
            <a:r>
              <a:rPr lang="ru-RU" sz="2000" b="0" dirty="0" err="1"/>
              <a:t>кВт·час</a:t>
            </a:r>
            <a:endParaRPr lang="ru-RU" sz="2000" b="0" dirty="0"/>
          </a:p>
          <a:p>
            <a:pPr>
              <a:lnSpc>
                <a:spcPct val="120000"/>
              </a:lnSpc>
            </a:pPr>
            <a:r>
              <a:rPr lang="ru-RU" sz="2000" dirty="0"/>
              <a:t>Экономия 0,12 €/</a:t>
            </a:r>
            <a:r>
              <a:rPr lang="ru-RU" sz="2000" dirty="0" err="1"/>
              <a:t>кВт·час</a:t>
            </a:r>
            <a:r>
              <a:rPr lang="ru-RU" sz="2000" dirty="0"/>
              <a:t> x 1452 </a:t>
            </a:r>
            <a:r>
              <a:rPr lang="ru-RU" sz="2000" dirty="0" err="1"/>
              <a:t>кВт·час</a:t>
            </a:r>
            <a:r>
              <a:rPr lang="ru-RU" sz="2000" dirty="0"/>
              <a:t> = 174 €</a:t>
            </a:r>
          </a:p>
          <a:p>
            <a:pPr>
              <a:lnSpc>
                <a:spcPct val="120000"/>
              </a:lnSpc>
            </a:pPr>
            <a:endParaRPr lang="ru-RU" sz="2000" dirty="0"/>
          </a:p>
          <a:p>
            <a:pPr>
              <a:lnSpc>
                <a:spcPct val="120000"/>
              </a:lnSpc>
            </a:pPr>
            <a:r>
              <a:rPr lang="ru-RU" sz="2000" dirty="0"/>
              <a:t>А в доме, построенном в 1960-х годах? </a:t>
            </a:r>
          </a:p>
          <a:p>
            <a:pPr>
              <a:lnSpc>
                <a:spcPct val="120000"/>
              </a:lnSpc>
            </a:pPr>
            <a:r>
              <a:rPr lang="ru-RU" sz="2000" b="0" dirty="0"/>
              <a:t>Ответ: </a:t>
            </a:r>
            <a:r>
              <a:rPr lang="ru-RU" sz="2000" dirty="0"/>
              <a:t>630 € в год </a:t>
            </a:r>
          </a:p>
        </p:txBody>
      </p:sp>
      <p:sp>
        <p:nvSpPr>
          <p:cNvPr id="3" name="Rectangle 2"/>
          <p:cNvSpPr/>
          <p:nvPr/>
        </p:nvSpPr>
        <p:spPr>
          <a:xfrm>
            <a:off x="468312" y="1225831"/>
            <a:ext cx="8207375" cy="1477328"/>
          </a:xfrm>
          <a:prstGeom prst="rect">
            <a:avLst/>
          </a:prstGeom>
        </p:spPr>
        <p:txBody>
          <a:bodyPr wrap="square">
            <a:spAutoFit/>
          </a:bodyPr>
          <a:lstStyle/>
          <a:p>
            <a:r>
              <a:rPr lang="ru-RU" dirty="0"/>
              <a:t>Рассчитайте: Какую годовую экономию принесет изолирование верхнего перекрытия площадью 120 м</a:t>
            </a:r>
            <a:r>
              <a:rPr lang="ru-RU" baseline="30000" dirty="0"/>
              <a:t>2 </a:t>
            </a:r>
            <a:r>
              <a:rPr lang="ru-RU" dirty="0"/>
              <a:t>по современным нормам, если оно изолировано по нормам 2008 года?</a:t>
            </a:r>
          </a:p>
          <a:p>
            <a:pPr marL="285750" indent="-285750">
              <a:buFont typeface="Arial" panose="020B0604020202020204" pitchFamily="34" charset="0"/>
              <a:buChar char="•"/>
            </a:pPr>
            <a:r>
              <a:rPr lang="ru-RU" dirty="0" err="1"/>
              <a:t>Градусо</a:t>
            </a:r>
            <a:r>
              <a:rPr lang="ru-RU" dirty="0"/>
              <a:t>-сутки отопительного периода в Хельсинки - 3878 </a:t>
            </a:r>
            <a:r>
              <a:rPr lang="ru-RU" baseline="30000" dirty="0" err="1"/>
              <a:t>o</a:t>
            </a:r>
            <a:r>
              <a:rPr lang="ru-RU" dirty="0" err="1"/>
              <a:t>C·сутки</a:t>
            </a:r>
            <a:endParaRPr lang="ru-RU" dirty="0"/>
          </a:p>
          <a:p>
            <a:pPr marL="285750" indent="-285750">
              <a:buFont typeface="Arial" panose="020B0604020202020204" pitchFamily="34" charset="0"/>
              <a:buChar char="•"/>
            </a:pPr>
            <a:r>
              <a:rPr lang="ru-RU" dirty="0"/>
              <a:t>Стоимость энергии 0,12 €/</a:t>
            </a:r>
            <a:r>
              <a:rPr lang="ru-RU" dirty="0" err="1"/>
              <a:t>кВт·час</a:t>
            </a:r>
            <a:endParaRPr lang="ru-RU" dirty="0"/>
          </a:p>
        </p:txBody>
      </p:sp>
    </p:spTree>
    <p:extLst>
      <p:ext uri="{BB962C8B-B14F-4D97-AF65-F5344CB8AC3E}">
        <p14:creationId xmlns:p14="http://schemas.microsoft.com/office/powerpoint/2010/main" val="395898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US_4-3">
  <a:themeElements>
    <a:clrScheme name="Motiva BUS Finland">
      <a:dk1>
        <a:srgbClr val="005CA8"/>
      </a:dk1>
      <a:lt1>
        <a:sysClr val="window" lastClr="FFFFFF"/>
      </a:lt1>
      <a:dk2>
        <a:srgbClr val="000000"/>
      </a:dk2>
      <a:lt2>
        <a:srgbClr val="E0E0E0"/>
      </a:lt2>
      <a:accent1>
        <a:srgbClr val="005CA8"/>
      </a:accent1>
      <a:accent2>
        <a:srgbClr val="EB6608"/>
      </a:accent2>
      <a:accent3>
        <a:srgbClr val="009EE2"/>
      </a:accent3>
      <a:accent4>
        <a:srgbClr val="5BC4F1"/>
      </a:accent4>
      <a:accent5>
        <a:srgbClr val="FFEC00"/>
      </a:accent5>
      <a:accent6>
        <a:srgbClr val="F8CAA9"/>
      </a:accent6>
      <a:hlink>
        <a:srgbClr val="005CA8"/>
      </a:hlink>
      <a:folHlink>
        <a:srgbClr val="009EE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US_4-3" id="{424A63F7-A929-468D-9ED0-15F23040014C}" vid="{55B1D400-09AC-499E-B69D-32E92CF65373}"/>
    </a:ext>
  </a:extLst>
</a:theme>
</file>

<file path=ppt/theme/theme2.xml><?xml version="1.0" encoding="utf-8"?>
<a:theme xmlns:a="http://schemas.openxmlformats.org/drawingml/2006/main" name="1_BUS_4-3">
  <a:themeElements>
    <a:clrScheme name="Motiva BUS Finland">
      <a:dk1>
        <a:srgbClr val="005CA8"/>
      </a:dk1>
      <a:lt1>
        <a:sysClr val="window" lastClr="FFFFFF"/>
      </a:lt1>
      <a:dk2>
        <a:srgbClr val="000000"/>
      </a:dk2>
      <a:lt2>
        <a:srgbClr val="E0E0E0"/>
      </a:lt2>
      <a:accent1>
        <a:srgbClr val="005CA8"/>
      </a:accent1>
      <a:accent2>
        <a:srgbClr val="EB6608"/>
      </a:accent2>
      <a:accent3>
        <a:srgbClr val="009EE2"/>
      </a:accent3>
      <a:accent4>
        <a:srgbClr val="5BC4F1"/>
      </a:accent4>
      <a:accent5>
        <a:srgbClr val="FFEC00"/>
      </a:accent5>
      <a:accent6>
        <a:srgbClr val="F8CAA9"/>
      </a:accent6>
      <a:hlink>
        <a:srgbClr val="005CA8"/>
      </a:hlink>
      <a:folHlink>
        <a:srgbClr val="009EE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US_4-3" id="{E090C246-9715-452B-BDDB-3AA6E50A71C3}" vid="{EC973ED1-DAE1-44EF-87D3-1C0E62F1D4E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BUS_4-3</Template>
  <TotalTime>59</TotalTime>
  <Words>2222</Words>
  <Application>Microsoft Office PowerPoint</Application>
  <PresentationFormat>On-screen Show (4:3)</PresentationFormat>
  <Paragraphs>619</Paragraphs>
  <Slides>28</Slides>
  <Notes>10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28</vt:i4>
      </vt:variant>
    </vt:vector>
  </HeadingPairs>
  <TitlesOfParts>
    <vt:vector size="38" baseType="lpstr">
      <vt:lpstr>ＭＳ Ｐゴシック</vt:lpstr>
      <vt:lpstr>ＭＳ Ｐゴシック</vt:lpstr>
      <vt:lpstr>Arial</vt:lpstr>
      <vt:lpstr>Calibri</vt:lpstr>
      <vt:lpstr>DejaVu Sans</vt:lpstr>
      <vt:lpstr>Myriad Pro</vt:lpstr>
      <vt:lpstr>Times New Roman</vt:lpstr>
      <vt:lpstr>Wingdings</vt:lpstr>
      <vt:lpstr>BUS_4-3</vt:lpstr>
      <vt:lpstr>1_BUS_4-3</vt:lpstr>
      <vt:lpstr> Передовые практики энергоэффективного строительства  Основы</vt:lpstr>
      <vt:lpstr>Энергия и влажность на стройплощадке</vt:lpstr>
      <vt:lpstr>Отопление стройплощадки</vt:lpstr>
      <vt:lpstr>PowerPoint Presentation</vt:lpstr>
      <vt:lpstr>PowerPoint Presentation</vt:lpstr>
      <vt:lpstr>PowerPoint Presentation</vt:lpstr>
      <vt:lpstr>Примеры стен в разные годы  - изоляция из минваты</vt:lpstr>
      <vt:lpstr>Пример </vt:lpstr>
      <vt:lpstr>Пример</vt:lpstr>
      <vt:lpstr>Градусо-сутки отопительного периода 1981-2010 </vt:lpstr>
      <vt:lpstr>Влажность воздуха и точка росы</vt:lpstr>
      <vt:lpstr>Основные понятия</vt:lpstr>
      <vt:lpstr>Точка росы</vt:lpstr>
      <vt:lpstr>Просушка </vt:lpstr>
      <vt:lpstr>Пример </vt:lpstr>
      <vt:lpstr>Задача</vt:lpstr>
      <vt:lpstr>Поведение конструкции под воздействием влаги без пароизоляции</vt:lpstr>
      <vt:lpstr>Поведение конструкции под воздействием влаги при установленной пароизоляции</vt:lpstr>
      <vt:lpstr>Влагоизоляция</vt:lpstr>
      <vt:lpstr>PowerPoint Presentation</vt:lpstr>
      <vt:lpstr>PowerPoint Presentation</vt:lpstr>
      <vt:lpstr>PowerPoint Presentation</vt:lpstr>
      <vt:lpstr>При повышении температуры бетона на десять градусов срок просушки бетона почти всегда сокращается вдвое независимо от условий просушки. </vt:lpstr>
      <vt:lpstr>PowerPoint Presentation</vt:lpstr>
      <vt:lpstr>Порядок выполнения вентилируемого нижнего перекрытия!</vt:lpstr>
      <vt:lpstr>Что выбрать: Дом в виде закупоренной бутылки или  дышащую конструкцию? </vt:lpstr>
      <vt:lpstr>PowerPoint Presentation</vt:lpstr>
      <vt:lpstr>Спасибо!</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Передовые практики энергоэффективного строительства  Основы</dc:title>
  <dc:creator>Kirsi-Maaria Forssell</dc:creator>
  <cp:lastModifiedBy>Kirsi-Maaria Forssell</cp:lastModifiedBy>
  <cp:revision>14</cp:revision>
  <dcterms:created xsi:type="dcterms:W3CDTF">2019-08-21T13:10:56Z</dcterms:created>
  <dcterms:modified xsi:type="dcterms:W3CDTF">2020-03-09T09:55:04Z</dcterms:modified>
</cp:coreProperties>
</file>