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5"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9929813" cy="67992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p15:clr>
            <a:srgbClr val="A4A3A4"/>
          </p15:clr>
        </p15:guide>
        <p15:guide id="3" orient="horz" pos="3657">
          <p15:clr>
            <a:srgbClr val="A4A3A4"/>
          </p15:clr>
        </p15:guide>
        <p15:guide id="4" orient="horz" pos="4110">
          <p15:clr>
            <a:srgbClr val="A4A3A4"/>
          </p15:clr>
        </p15:guide>
        <p15:guide id="5" orient="horz" pos="1117">
          <p15:clr>
            <a:srgbClr val="A4A3A4"/>
          </p15:clr>
        </p15:guide>
        <p15:guide id="6" orient="horz" pos="4020">
          <p15:clr>
            <a:srgbClr val="A4A3A4"/>
          </p15:clr>
        </p15:guide>
        <p15:guide id="7" orient="horz" pos="1434">
          <p15:clr>
            <a:srgbClr val="A4A3A4"/>
          </p15:clr>
        </p15:guide>
        <p15:guide id="8" pos="2880">
          <p15:clr>
            <a:srgbClr val="A4A3A4"/>
          </p15:clr>
        </p15:guide>
        <p15:guide id="9" pos="295">
          <p15:clr>
            <a:srgbClr val="A4A3A4"/>
          </p15:clr>
        </p15:guide>
        <p15:guide id="10" pos="5465">
          <p15:clr>
            <a:srgbClr val="A4A3A4"/>
          </p15:clr>
        </p15:guide>
      </p15:sldGuideLst>
    </p:ext>
    <p:ext uri="{2D200454-40CA-4A62-9FC3-DE9A4176ACB9}">
      <p15:notesGuideLst xmlns:p15="http://schemas.microsoft.com/office/powerpoint/2012/main">
        <p15:guide id="1" orient="horz" pos="2142">
          <p15:clr>
            <a:srgbClr val="A4A3A4"/>
          </p15:clr>
        </p15:guide>
        <p15:guide id="2" pos="31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0" d="100"/>
          <a:sy n="70" d="100"/>
        </p:scale>
        <p:origin x="1132" y="48"/>
      </p:cViewPr>
      <p:guideLst>
        <p:guide orient="horz" pos="2160"/>
        <p:guide orient="horz" pos="300"/>
        <p:guide orient="horz" pos="3657"/>
        <p:guide orient="horz" pos="4110"/>
        <p:guide orient="horz" pos="1117"/>
        <p:guide orient="horz" pos="4020"/>
        <p:guide orient="horz" pos="1434"/>
        <p:guide pos="2880"/>
        <p:guide pos="295"/>
        <p:guide pos="5465"/>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142"/>
        <p:guide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713" cy="341313"/>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5624513" y="0"/>
            <a:ext cx="4303712" cy="341313"/>
          </a:xfrm>
          <a:prstGeom prst="rect">
            <a:avLst/>
          </a:prstGeom>
        </p:spPr>
        <p:txBody>
          <a:bodyPr vert="horz" lIns="91440" tIns="45720" rIns="91440" bIns="45720" rtlCol="0"/>
          <a:lstStyle>
            <a:lvl1pPr algn="r">
              <a:defRPr sz="1200"/>
            </a:lvl1pPr>
          </a:lstStyle>
          <a:p>
            <a:fld id="{451F362C-2D3A-4D6E-BE37-E0DE9AB4C496}" type="datetimeFigureOut">
              <a:rPr lang="fi-FI" smtClean="0"/>
              <a:t>9.3.2020</a:t>
            </a:fld>
            <a:endParaRPr lang="fi-FI"/>
          </a:p>
        </p:txBody>
      </p:sp>
      <p:sp>
        <p:nvSpPr>
          <p:cNvPr id="4" name="Slide Image Placeholder 3"/>
          <p:cNvSpPr>
            <a:spLocks noGrp="1" noRot="1" noChangeAspect="1"/>
          </p:cNvSpPr>
          <p:nvPr>
            <p:ph type="sldImg" idx="2"/>
          </p:nvPr>
        </p:nvSpPr>
        <p:spPr>
          <a:xfrm>
            <a:off x="3435350" y="849313"/>
            <a:ext cx="3060700" cy="2295525"/>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993775" y="3271838"/>
            <a:ext cx="7943850" cy="26781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6457950"/>
            <a:ext cx="4303713" cy="341313"/>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5624513" y="6457950"/>
            <a:ext cx="4303712" cy="341313"/>
          </a:xfrm>
          <a:prstGeom prst="rect">
            <a:avLst/>
          </a:prstGeom>
        </p:spPr>
        <p:txBody>
          <a:bodyPr vert="horz" lIns="91440" tIns="45720" rIns="91440" bIns="45720" rtlCol="0" anchor="b"/>
          <a:lstStyle>
            <a:lvl1pPr algn="r">
              <a:defRPr sz="1200"/>
            </a:lvl1pPr>
          </a:lstStyle>
          <a:p>
            <a:fld id="{1BAD3B0B-BC9A-46A5-A2F1-88C06D3BFE15}" type="slidenum">
              <a:rPr lang="fi-FI" smtClean="0"/>
              <a:t>‹#›</a:t>
            </a:fld>
            <a:endParaRPr lang="fi-FI"/>
          </a:p>
        </p:txBody>
      </p:sp>
    </p:spTree>
    <p:extLst>
      <p:ext uri="{BB962C8B-B14F-4D97-AF65-F5344CB8AC3E}">
        <p14:creationId xmlns:p14="http://schemas.microsoft.com/office/powerpoint/2010/main" val="3280207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dirty="0"/>
              <a:t>Kohteet, joissa kivirakenteinen seinä tehdään ennen lattialaatan valua.</a:t>
            </a:r>
          </a:p>
          <a:p>
            <a:pPr lvl="0"/>
            <a:r>
              <a:rPr dirty="0"/>
              <a:t>Kumibitumikermikaista estää myös radonin pääsyn sisäilmaan.</a:t>
            </a:r>
          </a:p>
          <a:p>
            <a:pPr lvl="0"/>
            <a:r>
              <a:rPr dirty="0"/>
              <a:t>Harkkoseinän ilmanpitävyys perustuu pinnoitusten yhtenäisyyteen, joten pinnoitteen tulee ulottua seinän alareunaan saakka.</a:t>
            </a:r>
          </a:p>
          <a:p>
            <a:pPr lvl="0"/>
            <a:r>
              <a:rPr dirty="0"/>
              <a:t>Sokkeliharkon pinnoitteen tulee olla tasainen, jotta eristelevyt saadaan tiiviisti kiinni sokkeliin.</a:t>
            </a:r>
          </a:p>
          <a:p>
            <a:pPr lvl="0"/>
            <a:r>
              <a:rPr dirty="0"/>
              <a:t>Vaihtoehtoisesti sokkelin sisäpuolen tiivistys voidaan tehdä tiivistämällä sisäpuolisen lämmöneristeen saumat vaahdolla ennen sisäpuolista täyttöä.</a:t>
            </a:r>
          </a:p>
          <a:p>
            <a:pPr marL="0" marR="0" lvl="0" indent="0" algn="l" defTabSz="914400" rtl="0" eaLnBrk="1" fontAlgn="auto" latinLnBrk="0" hangingPunct="1">
              <a:lnSpc>
                <a:spcPct val="100000"/>
              </a:lnSpc>
              <a:spcBef>
                <a:spcPts val="0"/>
              </a:spcBef>
              <a:spcAft>
                <a:spcPts val="0"/>
              </a:spcAft>
              <a:buClrTx/>
              <a:buSzTx/>
              <a:buFontTx/>
              <a:buNone/>
              <a:tabLst/>
              <a:defRPr/>
            </a:pPr>
            <a:r>
              <a:rPr dirty="0"/>
              <a:t>Sokkeliharkot pinnoitetaan molemmista pinnoistaan anturaan saakka. Näin estetään radonin pääsy harkkoja pitkin sisäilmaan ja myös kermin kiinnitys on helpompaa, kun alusta on tasainen.</a:t>
            </a:r>
          </a:p>
          <a:p>
            <a:pPr lvl="0"/>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p>
            <a:endParaRPr lang="ru-RU"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3</a:t>
            </a:fld>
            <a:endParaRPr lang="ru-RU"/>
          </a:p>
        </p:txBody>
      </p:sp>
    </p:spTree>
    <p:extLst>
      <p:ext uri="{BB962C8B-B14F-4D97-AF65-F5344CB8AC3E}">
        <p14:creationId xmlns:p14="http://schemas.microsoft.com/office/powerpoint/2010/main" val="2001582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dirty="0"/>
              <a:t>Vaihtoehtoisesti höyrynpitävyys voidaan varmistaa yhtenäisellä kevytbetoniyläpohjan päälle levitettävällä kalvolla. Kalvo ei kuitenkaan saa toimia rakenteessa höyrynsulkuna, jotta kevytbetonin rakennekosteus pääsee kuivumaan.</a:t>
            </a:r>
          </a:p>
          <a:p>
            <a:pPr lvl="0"/>
            <a:r>
              <a:rPr dirty="0"/>
              <a:t>Rakenneratkaisussa yläpohjaelementti tukeutuu päätyseinille. Kantavalla seinällä yläpuolisten rakenteiden kautta tuleva kuormitus tiivistää liitosta. </a:t>
            </a:r>
          </a:p>
          <a:p>
            <a:endParaRPr lang="ru-RU"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12</a:t>
            </a:fld>
            <a:endParaRPr lang="ru-RU"/>
          </a:p>
        </p:txBody>
      </p:sp>
    </p:spTree>
    <p:extLst>
      <p:ext uri="{BB962C8B-B14F-4D97-AF65-F5344CB8AC3E}">
        <p14:creationId xmlns:p14="http://schemas.microsoft.com/office/powerpoint/2010/main" val="751922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dirty="0"/>
              <a:t>Kohteet, joissa ikkunoiden ja ovien asennuksessa ei tarvitse ottaa huomioon rakenteen painumista.</a:t>
            </a:r>
          </a:p>
          <a:p>
            <a:r>
              <a:rPr dirty="0"/>
              <a:t>Ikkunoiden ja ovien tiivistystyössä huolellisuus on erityisen tärkeää. Karmien tiivisteiden kunto ja toiminta tulee tarkastaa niiden asentamisen yhteydessä.</a:t>
            </a:r>
          </a:p>
          <a:p>
            <a:pPr marL="0" marR="0" indent="0" algn="l" defTabSz="914400" rtl="0" eaLnBrk="1" fontAlgn="auto" latinLnBrk="0" hangingPunct="1">
              <a:lnSpc>
                <a:spcPct val="100000"/>
              </a:lnSpc>
              <a:spcBef>
                <a:spcPts val="0"/>
              </a:spcBef>
              <a:spcAft>
                <a:spcPts val="0"/>
              </a:spcAft>
              <a:buClrTx/>
              <a:buSzTx/>
              <a:buFontTx/>
              <a:buNone/>
              <a:tabLst/>
              <a:defRPr/>
            </a:pPr>
            <a:r>
              <a:rPr lang="fi-FI" sz="1200" dirty="0"/>
              <a:t>Sisäreunasta tulee varmemmin tiivis, kun vaahdotus tehdään kahden jäykän pinnan väliin. Jos uretaania joudutaan leikkaamaan, on suositeltavaa varmistaa ilmatiiveys elastisella saumauksella. Karmin ulkoreunassa osa tiivistetilasta voidaan täyttää myös mineraalivillakaistalla.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a:p>
          <a:p>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p>
            <a:endParaRPr lang="ru-RU"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13</a:t>
            </a:fld>
            <a:endParaRPr lang="ru-RU"/>
          </a:p>
        </p:txBody>
      </p:sp>
    </p:spTree>
    <p:extLst>
      <p:ext uri="{BB962C8B-B14F-4D97-AF65-F5344CB8AC3E}">
        <p14:creationId xmlns:p14="http://schemas.microsoft.com/office/powerpoint/2010/main" val="3299212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15</a:t>
            </a:fld>
            <a:endParaRPr lang="ru-RU"/>
          </a:p>
        </p:txBody>
      </p:sp>
    </p:spTree>
    <p:extLst>
      <p:ext uri="{BB962C8B-B14F-4D97-AF65-F5344CB8AC3E}">
        <p14:creationId xmlns:p14="http://schemas.microsoft.com/office/powerpoint/2010/main" val="2165359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Ryömintätilainen alapohja, jonka kantavana rakenteena on ontelolaatta.</a:t>
            </a:r>
          </a:p>
          <a:p>
            <a:pPr lvl="0"/>
            <a:r>
              <a:rPr dirty="0"/>
              <a:t>Alajuoksun ja laatan välissä on bitumikermikaista kapillaarikatkona.</a:t>
            </a:r>
          </a:p>
          <a:p>
            <a:pPr lvl="0"/>
            <a:r>
              <a:rPr dirty="0"/>
              <a:t>Ryömintätilassa tulee olla hyvä tuuletus.</a:t>
            </a:r>
          </a:p>
          <a:p>
            <a:pPr lvl="0"/>
            <a:r>
              <a:rPr dirty="0"/>
              <a:t>Myös maanpinta eristetään ryömintätilan puolelta. Maanpinta voidaan eristää esimerkiksi kevytsorakerroksella.</a:t>
            </a:r>
          </a:p>
          <a:p>
            <a:pPr lvl="0"/>
            <a:r>
              <a:rPr dirty="0"/>
              <a:t>Sokkeli eristetään tarvittaessa, jottei rakenteeseen synny kylmäsiltaa.</a:t>
            </a:r>
          </a:p>
          <a:p>
            <a:pPr lvl="0"/>
            <a:r>
              <a:rPr dirty="0"/>
              <a:t>Sokkeliharkot suositellaan pinnoitettaviksi höyrynpitävyyden varmistamiseksi.</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Laatan alapuolisen lämmöneristeen saumat tulisi vaahdottaa lämmöneristekerroksen yhtenäisyyden varmistamiseksi ja konvektiovirtauksien estämiseksi eristelevyjen saumoissa. </a:t>
            </a:r>
          </a:p>
          <a:p>
            <a:pPr lvl="0"/>
            <a:endParaRPr lang="ru-RU" dirty="0"/>
          </a:p>
          <a:p>
            <a:endParaRPr lang="ru-RU"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4</a:t>
            </a:fld>
            <a:endParaRPr lang="ru-RU"/>
          </a:p>
        </p:txBody>
      </p:sp>
    </p:spTree>
    <p:extLst>
      <p:ext uri="{BB962C8B-B14F-4D97-AF65-F5344CB8AC3E}">
        <p14:creationId xmlns:p14="http://schemas.microsoft.com/office/powerpoint/2010/main" val="4170841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dirty="0"/>
              <a:t>Kivirakenteiset (harkko/tiili) ulkoseinät, joissa on erillinen lämmöneristekerros.</a:t>
            </a:r>
          </a:p>
          <a:p>
            <a:pPr lvl="0"/>
            <a:r>
              <a:rPr dirty="0"/>
              <a:t>Puuyläpohjassa on höyrynsulkuna kalvo.</a:t>
            </a:r>
          </a:p>
          <a:p>
            <a:pPr lvl="0"/>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dirty="0"/>
              <a:t>Harkkoseinän päälle asetetaan höyrynsulkumuovikaista, joka käännetään yläpohjan höyrynsulun kanssa limittäin. Kaistan tulee ulottua seinässä alaspäin vähintään 500 mm matkan (2). Tällä varmistetaan ylimpien harkkokerrosten höyrynpitävyys, mikäli pinnoitteisiin syntyy halkeamia saumojen kohdille, ja estetään ilman virtaus yläjuoksupuun alta suoraan eristetilaan.</a:t>
            </a:r>
          </a:p>
          <a:p>
            <a:pPr lvl="0"/>
            <a:endParaRPr lang="ru-RU" dirty="0"/>
          </a:p>
          <a:p>
            <a:pPr lvl="0"/>
            <a:r>
              <a:rPr dirty="0"/>
              <a:t>Rakennuksen nurkissa höyrynsulkukalvot laskostetaan, limitetään ja teipataan yhteen.</a:t>
            </a:r>
          </a:p>
          <a:p>
            <a:pPr lvl="0"/>
            <a:r>
              <a:rPr dirty="0"/>
              <a:t>Harkkoseinän ilmansulkuna toimii sisäpuolen tasoitekerros, joten sen täytyy ulottua seinän yläreunaan asti, myös alaslasketun katon taakse.</a:t>
            </a:r>
          </a:p>
          <a:p>
            <a:pPr lvl="0"/>
            <a:r>
              <a:rPr dirty="0"/>
              <a:t>Yläpohjan lämmöneristeenä voi olla levymäinen tai puhallettava eriste. Tarkempia ohjeita puurakenteisista yläpohjista on esitetty luvussa 4.1.</a:t>
            </a:r>
          </a:p>
          <a:p>
            <a:pPr lvl="0"/>
            <a:r>
              <a:rPr dirty="0"/>
              <a:t>Jos yläpohjan höyrynsulkuna on levy, voidaan liitoksen tiivistyksessä soveltaa detaljin 7.3 c ohjetta.</a:t>
            </a:r>
          </a:p>
          <a:p>
            <a:pPr lvl="0"/>
            <a:r>
              <a:rPr dirty="0"/>
              <a:t>Päätyräystään detalji on esitetty kuvassa 7.2.</a:t>
            </a:r>
          </a:p>
          <a:p>
            <a:pPr lvl="0"/>
            <a:endParaRPr lang="ru-RU" dirty="0"/>
          </a:p>
          <a:p>
            <a:endParaRPr lang="ru-RU"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5</a:t>
            </a:fld>
            <a:endParaRPr lang="ru-RU"/>
          </a:p>
        </p:txBody>
      </p:sp>
    </p:spTree>
    <p:extLst>
      <p:ext uri="{BB962C8B-B14F-4D97-AF65-F5344CB8AC3E}">
        <p14:creationId xmlns:p14="http://schemas.microsoft.com/office/powerpoint/2010/main" val="2545812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dirty="0"/>
              <a:t>Kivirakenteiset (harkko/tiili) ulkoseinät, joissa on erillinen lämmöneristekerros.</a:t>
            </a:r>
          </a:p>
          <a:p>
            <a:pPr lvl="0"/>
            <a:r>
              <a:rPr dirty="0"/>
              <a:t>Päätyseinän ylin harkkokerros ja sisäkattopinta ovat vaakasuorassa tai päätyseinän harkot on viistetty kattokaltevuuden suuntaisesti.</a:t>
            </a:r>
          </a:p>
          <a:p>
            <a:pPr lvl="0"/>
            <a:r>
              <a:rPr dirty="0"/>
              <a:t>Puuyläpohjassa on höyrynsulkuna kalvo.</a:t>
            </a:r>
          </a:p>
          <a:p>
            <a:pPr marL="0" marR="0" lvl="0" indent="0" algn="l" defTabSz="914400" rtl="0" eaLnBrk="1" fontAlgn="auto" latinLnBrk="0" hangingPunct="1">
              <a:lnSpc>
                <a:spcPct val="100000"/>
              </a:lnSpc>
              <a:spcBef>
                <a:spcPts val="0"/>
              </a:spcBef>
              <a:spcAft>
                <a:spcPts val="0"/>
              </a:spcAft>
              <a:buClrTx/>
              <a:buSzTx/>
              <a:buFontTx/>
              <a:buNone/>
              <a:tabLst/>
              <a:defRPr/>
            </a:pPr>
            <a:r>
              <a:rPr dirty="0"/>
              <a:t>Harkkoseinän päälle asetetaan ilmansulkumuovikaista Kaistan tulee ulottua seinässä alaspäin vähintään 500 mm</a:t>
            </a:r>
          </a:p>
          <a:p>
            <a:pPr lvl="0"/>
            <a:endParaRPr lang="ru-RU" dirty="0"/>
          </a:p>
          <a:p>
            <a:pPr lvl="0"/>
            <a:endParaRPr lang="ru-RU" dirty="0"/>
          </a:p>
          <a:p>
            <a:pPr lvl="0"/>
            <a:r>
              <a:rPr dirty="0"/>
              <a:t>Liitoksen ilmatiiviys voidaan puristuksen lisäksi varmistaa saumaamalla puiden väliin jäävä rako alapuolelta kitillä tai elastisella massalla. </a:t>
            </a:r>
          </a:p>
          <a:p>
            <a:pPr lvl="0"/>
            <a:r>
              <a:rPr dirty="0"/>
              <a:t>Harkkoseinän ilmansulkuna toimii sisäpuolen tasoitekerros, joten sen täytyy ulottua seinän yläreunaan asti, myös alaslasketun katon taakse.</a:t>
            </a:r>
          </a:p>
          <a:p>
            <a:pPr lvl="0"/>
            <a:r>
              <a:rPr dirty="0"/>
              <a:t>Yläpohjan lämmöneristeenä voi olla levymäinen tai puhallettava eriste. </a:t>
            </a:r>
          </a:p>
          <a:p>
            <a:endParaRPr lang="ru-RU"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6</a:t>
            </a:fld>
            <a:endParaRPr lang="ru-RU"/>
          </a:p>
        </p:txBody>
      </p:sp>
    </p:spTree>
    <p:extLst>
      <p:ext uri="{BB962C8B-B14F-4D97-AF65-F5344CB8AC3E}">
        <p14:creationId xmlns:p14="http://schemas.microsoft.com/office/powerpoint/2010/main" val="4156875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dirty="0"/>
              <a:t>Kivirakenteiset ulkoseinät, jotka on tehty yhtenäisestä harkkorakenteesta eikä muovikelmua voi käyttää</a:t>
            </a:r>
            <a:endParaRPr lang="ru-RU" dirty="0"/>
          </a:p>
          <a:p>
            <a:pPr lvl="0"/>
            <a:r>
              <a:rPr dirty="0"/>
              <a:t>Kohteet, joissa ei voida käyttää höyrynsulkumuovikaistaa.</a:t>
            </a:r>
          </a:p>
          <a:p>
            <a:pPr lvl="0"/>
            <a:r>
              <a:rPr dirty="0"/>
              <a:t>Puuyläpohjan höyrynsulkuna on kalvo</a:t>
            </a:r>
          </a:p>
          <a:p>
            <a:pPr marL="0" marR="0" lvl="0" indent="0" algn="l" defTabSz="914400" rtl="0" eaLnBrk="1" fontAlgn="auto" latinLnBrk="0" hangingPunct="1">
              <a:lnSpc>
                <a:spcPct val="100000"/>
              </a:lnSpc>
              <a:spcBef>
                <a:spcPts val="0"/>
              </a:spcBef>
              <a:spcAft>
                <a:spcPts val="0"/>
              </a:spcAft>
              <a:buClrTx/>
              <a:buSzTx/>
              <a:buFontTx/>
              <a:buNone/>
              <a:tabLst/>
              <a:defRPr/>
            </a:pPr>
            <a:r>
              <a:rPr dirty="0"/>
              <a:t>Harkkoseinän höyrynsulkuna toimii sisäpuolen tasoitekerros, joten sen täytyy ulottua seinän yläreunaan asti, myös alaslasketun katon taakse.</a:t>
            </a:r>
          </a:p>
          <a:p>
            <a:endParaRPr lang="ru-RU"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7</a:t>
            </a:fld>
            <a:endParaRPr lang="ru-RU"/>
          </a:p>
        </p:txBody>
      </p:sp>
    </p:spTree>
    <p:extLst>
      <p:ext uri="{BB962C8B-B14F-4D97-AF65-F5344CB8AC3E}">
        <p14:creationId xmlns:p14="http://schemas.microsoft.com/office/powerpoint/2010/main" val="174195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dirty="0"/>
              <a:t>Kivirakenteiset ulkoseinät, jotka on tehty yhtenäisestä harkkorakenteesta eikä muovikelmua voi käyttää</a:t>
            </a:r>
            <a:endParaRPr lang="ru-RU" dirty="0"/>
          </a:p>
          <a:p>
            <a:pPr lvl="0"/>
            <a:r>
              <a:rPr dirty="0"/>
              <a:t>Kohteet, joissa ei voida käyttää höyrynsulkumuovikaistaa.</a:t>
            </a:r>
          </a:p>
          <a:p>
            <a:pPr lvl="0"/>
            <a:r>
              <a:rPr dirty="0"/>
              <a:t>Puuyläpohjan höyrynsulkuna on kalvo</a:t>
            </a:r>
          </a:p>
          <a:p>
            <a:pPr marL="0" marR="0" lvl="0" indent="0" algn="l" defTabSz="914400" rtl="0" eaLnBrk="1" fontAlgn="auto" latinLnBrk="0" hangingPunct="1">
              <a:lnSpc>
                <a:spcPct val="100000"/>
              </a:lnSpc>
              <a:spcBef>
                <a:spcPts val="0"/>
              </a:spcBef>
              <a:spcAft>
                <a:spcPts val="0"/>
              </a:spcAft>
              <a:buClrTx/>
              <a:buSzTx/>
              <a:buFontTx/>
              <a:buNone/>
              <a:tabLst/>
              <a:defRPr/>
            </a:pPr>
            <a:r>
              <a:rPr dirty="0"/>
              <a:t>Harkkoseinän höyrynsulkuna toimii sisäpuolen tasoitekerros, joten sen täytyy ulottua seinän yläreunaan asti, myös alaslasketun katon taakse.</a:t>
            </a:r>
          </a:p>
          <a:p>
            <a:endParaRPr lang="ru-RU"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8</a:t>
            </a:fld>
            <a:endParaRPr lang="ru-RU"/>
          </a:p>
        </p:txBody>
      </p:sp>
    </p:spTree>
    <p:extLst>
      <p:ext uri="{BB962C8B-B14F-4D97-AF65-F5344CB8AC3E}">
        <p14:creationId xmlns:p14="http://schemas.microsoft.com/office/powerpoint/2010/main" val="1458188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9</a:t>
            </a:fld>
            <a:endParaRPr lang="ru-RU"/>
          </a:p>
        </p:txBody>
      </p:sp>
    </p:spTree>
    <p:extLst>
      <p:ext uri="{BB962C8B-B14F-4D97-AF65-F5344CB8AC3E}">
        <p14:creationId xmlns:p14="http://schemas.microsoft.com/office/powerpoint/2010/main" val="4179416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dirty="0"/>
              <a:t>Kivirakenteinen päädyn ulkoseinä, joka on tehty yhtenäisestä harkkorakenteesta.</a:t>
            </a:r>
          </a:p>
          <a:p>
            <a:pPr lvl="0"/>
            <a:r>
              <a:rPr dirty="0"/>
              <a:t>Puuyläpohjan höyrynsulkuna on kalvo tai levy.</a:t>
            </a:r>
          </a:p>
          <a:p>
            <a:pPr lvl="0"/>
            <a:r>
              <a:rPr dirty="0"/>
              <a:t>Katon sisälevyn reunan ja höyrynsulun kiinnitystä varten alaslaskurimojen väleihin tarvitaan erilliset kiinnitysrimat</a:t>
            </a:r>
          </a:p>
          <a:p>
            <a:pPr lvl="0"/>
            <a:r>
              <a:rPr dirty="0"/>
              <a:t>Liitos on periaatteeltaan sama, kun yläpohjan höyrynsulkuna on levy. Tällöin polyuretaanivaahdotus tehdään levyn pään ja seinäharkon väliin.</a:t>
            </a:r>
          </a:p>
          <a:p>
            <a:pPr lvl="0"/>
            <a:r>
              <a:rPr dirty="0"/>
              <a:t>Harkkoseinän ilmansulkuna toimii sisäpuolen tasoitekerros, joten sen täytyy ulottua seinän yläreunaan asti, myös alaslasketun katon taakse. </a:t>
            </a:r>
          </a:p>
          <a:p>
            <a:pPr lvl="0"/>
            <a:r>
              <a:rPr dirty="0"/>
              <a:t>Yläpohjan lämmöneristeenä voi olla levymäinen tai puhallettava eriste. </a:t>
            </a:r>
          </a:p>
          <a:p>
            <a:endParaRPr lang="ru-RU"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10</a:t>
            </a:fld>
            <a:endParaRPr lang="ru-RU"/>
          </a:p>
        </p:txBody>
      </p:sp>
    </p:spTree>
    <p:extLst>
      <p:ext uri="{BB962C8B-B14F-4D97-AF65-F5344CB8AC3E}">
        <p14:creationId xmlns:p14="http://schemas.microsoft.com/office/powerpoint/2010/main" val="2172466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dirty="0"/>
              <a:t>Rakennukset, joissa on kivirakenteinen yläpohja ja harkkorakenteinen tai betonielementtiulkoseinä. Ei-kantava seinä.</a:t>
            </a:r>
          </a:p>
          <a:p>
            <a:pPr lvl="0"/>
            <a:r>
              <a:rPr dirty="0"/>
              <a:t>Kantavalla seinällä yläpuolisten rakenteiden kautta tuleva kuormitus tiivistää liitosta.</a:t>
            </a:r>
          </a:p>
          <a:p>
            <a:pPr marL="0" marR="0" lvl="0" indent="0" algn="l" defTabSz="914400" rtl="0" eaLnBrk="1" fontAlgn="auto" latinLnBrk="0" hangingPunct="1">
              <a:lnSpc>
                <a:spcPct val="100000"/>
              </a:lnSpc>
              <a:spcBef>
                <a:spcPts val="0"/>
              </a:spcBef>
              <a:spcAft>
                <a:spcPts val="0"/>
              </a:spcAft>
              <a:buClrTx/>
              <a:buSzTx/>
              <a:buFontTx/>
              <a:buNone/>
              <a:tabLst/>
              <a:defRPr/>
            </a:pPr>
            <a:r>
              <a:rPr dirty="0"/>
              <a:t>Muidenkin ontelolaatan saumojen päälle on yläpohjassa suositeltavaa asentaa höyrynsulkukaistat</a:t>
            </a:r>
          </a:p>
          <a:p>
            <a:pPr lvl="0"/>
            <a:endParaRPr lang="ru-RU" dirty="0"/>
          </a:p>
          <a:p>
            <a:endParaRPr lang="ru-RU"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11</a:t>
            </a:fld>
            <a:endParaRPr lang="ru-RU"/>
          </a:p>
        </p:txBody>
      </p:sp>
    </p:spTree>
    <p:extLst>
      <p:ext uri="{BB962C8B-B14F-4D97-AF65-F5344CB8AC3E}">
        <p14:creationId xmlns:p14="http://schemas.microsoft.com/office/powerpoint/2010/main" val="2108798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motiva.fi/buildupskills"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motiva.fi/buildupskills" TargetMode="Externa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43783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2381B06A-5127-4644-872D-9F168007983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4" name="Footer Placeholder 4">
            <a:extLst>
              <a:ext uri="{FF2B5EF4-FFF2-40B4-BE49-F238E27FC236}">
                <a16:creationId xmlns:a16="http://schemas.microsoft.com/office/drawing/2014/main" id="{0294CCD4-D25E-43FE-AFCD-A564B1AB1F84}"/>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5" name="Slide Number Placeholder 5">
            <a:extLst>
              <a:ext uri="{FF2B5EF4-FFF2-40B4-BE49-F238E27FC236}">
                <a16:creationId xmlns:a16="http://schemas.microsoft.com/office/drawing/2014/main" id="{E347A6B5-F540-4FF0-AF1A-C25977E5C888}"/>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08153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dirty="0"/>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8" name="Date Placeholder 3">
            <a:extLst>
              <a:ext uri="{FF2B5EF4-FFF2-40B4-BE49-F238E27FC236}">
                <a16:creationId xmlns:a16="http://schemas.microsoft.com/office/drawing/2014/main" id="{F88F62A8-EF71-4D07-A69A-E3D67397F7C3}"/>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71DA6D70-0068-4E0D-89FE-A0DB79DEFE06}"/>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5BB84737-A899-4870-8DDD-1DE4E2186E4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733878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5" name="Date Placeholder 3">
            <a:extLst>
              <a:ext uri="{FF2B5EF4-FFF2-40B4-BE49-F238E27FC236}">
                <a16:creationId xmlns:a16="http://schemas.microsoft.com/office/drawing/2014/main" id="{D9019A32-EC96-481B-977C-E7B285070EA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8C6D4DDE-7FAC-4B1C-A70F-B1EA99556618}"/>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8D46E978-F659-4113-91F8-6593A78B7C0D}"/>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766822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dirty="0"/>
          </a:p>
        </p:txBody>
      </p:sp>
      <p:sp>
        <p:nvSpPr>
          <p:cNvPr id="9" name="Sisällön paikkamerkki 8"/>
          <p:cNvSpPr>
            <a:spLocks noGrp="1"/>
          </p:cNvSpPr>
          <p:nvPr>
            <p:ph sz="quarter" idx="11"/>
          </p:nvPr>
        </p:nvSpPr>
        <p:spPr>
          <a:xfrm>
            <a:off x="900114" y="1593850"/>
            <a:ext cx="370722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Sisällön paikkamerkki 10"/>
          <p:cNvSpPr>
            <a:spLocks noGrp="1"/>
          </p:cNvSpPr>
          <p:nvPr>
            <p:ph sz="quarter" idx="12"/>
          </p:nvPr>
        </p:nvSpPr>
        <p:spPr>
          <a:xfrm>
            <a:off x="5003801" y="1593850"/>
            <a:ext cx="3708808"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FD8B4A19-B20C-4494-9F6D-BE9A672FB3E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7942C5BF-06EF-4A0C-8A05-402FBFB354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F1912BB5-E851-42DB-AE00-3F27875F2623}"/>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62902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60440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2101318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pic>
        <p:nvPicPr>
          <p:cNvPr id="7" name="Picture 6">
            <a:extLst>
              <a:ext uri="{FF2B5EF4-FFF2-40B4-BE49-F238E27FC236}">
                <a16:creationId xmlns:a16="http://schemas.microsoft.com/office/drawing/2014/main" id="{6547583D-8460-4D08-A104-66042EDEDB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626" y="5464430"/>
            <a:ext cx="1867062" cy="579170"/>
          </a:xfrm>
          <a:prstGeom prst="rect">
            <a:avLst/>
          </a:prstGeom>
        </p:spPr>
      </p:pic>
      <p:sp>
        <p:nvSpPr>
          <p:cNvPr id="2" name="Title 1"/>
          <p:cNvSpPr>
            <a:spLocks noGrp="1"/>
          </p:cNvSpPr>
          <p:nvPr>
            <p:ph type="ctrTitle"/>
          </p:nvPr>
        </p:nvSpPr>
        <p:spPr>
          <a:xfrm>
            <a:off x="468313" y="3904488"/>
            <a:ext cx="5475287" cy="2549840"/>
          </a:xfrm>
        </p:spPr>
        <p:txBody>
          <a:bodyPr/>
          <a:lstStyle>
            <a:lvl1pPr algn="l">
              <a:defRPr/>
            </a:lvl1pPr>
          </a:lstStyle>
          <a:p>
            <a:r>
              <a:rPr lang="en-US"/>
              <a:t>Click to edit Master title style</a:t>
            </a:r>
            <a:endParaRPr lang="fi-FI" dirty="0"/>
          </a:p>
        </p:txBody>
      </p:sp>
    </p:spTree>
    <p:extLst>
      <p:ext uri="{BB962C8B-B14F-4D97-AF65-F5344CB8AC3E}">
        <p14:creationId xmlns:p14="http://schemas.microsoft.com/office/powerpoint/2010/main" val="1832171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3">
            <a:extLst>
              <a:ext uri="{FF2B5EF4-FFF2-40B4-BE49-F238E27FC236}">
                <a16:creationId xmlns:a16="http://schemas.microsoft.com/office/drawing/2014/main" id="{216453A7-EA22-44AE-8A22-336F192AEAA8}"/>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E7A4A1D1-8494-43E1-9F72-46FA982F5089}"/>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DBCEAED3-40E3-4F9A-BD09-E32AB3DC73D7}"/>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405397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
        <p:nvSpPr>
          <p:cNvPr id="27" name="Date Placeholder 3">
            <a:extLst>
              <a:ext uri="{FF2B5EF4-FFF2-40B4-BE49-F238E27FC236}">
                <a16:creationId xmlns:a16="http://schemas.microsoft.com/office/drawing/2014/main" id="{DC0E1EDF-FA5A-496C-B8DA-6365962399F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28" name="Footer Placeholder 4">
            <a:extLst>
              <a:ext uri="{FF2B5EF4-FFF2-40B4-BE49-F238E27FC236}">
                <a16:creationId xmlns:a16="http://schemas.microsoft.com/office/drawing/2014/main" id="{BD26D6E5-E51C-4E6C-9A19-6750E324244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29" name="Slide Number Placeholder 5">
            <a:extLst>
              <a:ext uri="{FF2B5EF4-FFF2-40B4-BE49-F238E27FC236}">
                <a16:creationId xmlns:a16="http://schemas.microsoft.com/office/drawing/2014/main" id="{962B3CBE-DD10-4F7C-AF9B-D3762F158C5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937219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364181F4-908C-4E12-A8AE-CB1952FD11D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19CE9C56-984B-4A52-922F-3E1B7E375A21}"/>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2D87BC5F-FC6E-48AD-8140-ADA9AD7A84F5}"/>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07912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977988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ate Placeholder 3">
            <a:extLst>
              <a:ext uri="{FF2B5EF4-FFF2-40B4-BE49-F238E27FC236}">
                <a16:creationId xmlns:a16="http://schemas.microsoft.com/office/drawing/2014/main" id="{141CCB3E-0118-45FD-BB8A-A7B5321B584B}"/>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68B583DD-1F7B-4873-8DD3-4A081F6E6F21}"/>
              </a:ext>
            </a:extLst>
          </p:cNvPr>
          <p:cNvSpPr>
            <a:spLocks noGrp="1"/>
          </p:cNvSpPr>
          <p:nvPr>
            <p:ph type="ftr" sz="quarter" idx="11"/>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07CF9A67-7BD7-4836-AD0B-31F41116248A}"/>
              </a:ext>
            </a:extLst>
          </p:cNvPr>
          <p:cNvSpPr>
            <a:spLocks noGrp="1"/>
          </p:cNvSpPr>
          <p:nvPr>
            <p:ph type="sldNum" sz="quarter" idx="12"/>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756932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D8D5815C-C552-4E7B-8A83-6F40A1D7260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C2C2324B-AC2D-417E-A64A-FE6CF5FEA2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3DEB30C-4890-4ED6-9252-B9A27BB9938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4235534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
        <p:nvSpPr>
          <p:cNvPr id="6" name="Date Placeholder 3">
            <a:extLst>
              <a:ext uri="{FF2B5EF4-FFF2-40B4-BE49-F238E27FC236}">
                <a16:creationId xmlns:a16="http://schemas.microsoft.com/office/drawing/2014/main" id="{54700147-F29A-4B61-BD96-4E3B4942BDE2}"/>
              </a:ext>
            </a:extLst>
          </p:cNvPr>
          <p:cNvSpPr>
            <a:spLocks noGrp="1"/>
          </p:cNvSpPr>
          <p:nvPr>
            <p:ph type="dt" sz="half" idx="14"/>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9BD9C986-707B-46E8-B856-EF39D688D39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27A4F35-CC0E-4D72-8B02-E25EBAC1CD0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87460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0BCA36BC-2C14-4F0F-BD7D-3C80F2FD15CA}"/>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a:extLst>
              <a:ext uri="{FF2B5EF4-FFF2-40B4-BE49-F238E27FC236}">
                <a16:creationId xmlns:a16="http://schemas.microsoft.com/office/drawing/2014/main" id="{C90EF67C-CB27-4B61-AE97-C118D6663497}"/>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a:extLst>
              <a:ext uri="{FF2B5EF4-FFF2-40B4-BE49-F238E27FC236}">
                <a16:creationId xmlns:a16="http://schemas.microsoft.com/office/drawing/2014/main" id="{42DDD66A-87FB-480F-8397-E755A2678CE2}"/>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080163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2381B06A-5127-4644-872D-9F168007983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4" name="Footer Placeholder 4">
            <a:extLst>
              <a:ext uri="{FF2B5EF4-FFF2-40B4-BE49-F238E27FC236}">
                <a16:creationId xmlns:a16="http://schemas.microsoft.com/office/drawing/2014/main" id="{0294CCD4-D25E-43FE-AFCD-A564B1AB1F84}"/>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5" name="Slide Number Placeholder 5">
            <a:extLst>
              <a:ext uri="{FF2B5EF4-FFF2-40B4-BE49-F238E27FC236}">
                <a16:creationId xmlns:a16="http://schemas.microsoft.com/office/drawing/2014/main" id="{E347A6B5-F540-4FF0-AF1A-C25977E5C888}"/>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091458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dirty="0"/>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8" name="Date Placeholder 3">
            <a:extLst>
              <a:ext uri="{FF2B5EF4-FFF2-40B4-BE49-F238E27FC236}">
                <a16:creationId xmlns:a16="http://schemas.microsoft.com/office/drawing/2014/main" id="{F88F62A8-EF71-4D07-A69A-E3D67397F7C3}"/>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71DA6D70-0068-4E0D-89FE-A0DB79DEFE06}"/>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5BB84737-A899-4870-8DDD-1DE4E2186E4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153333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5" name="Date Placeholder 3">
            <a:extLst>
              <a:ext uri="{FF2B5EF4-FFF2-40B4-BE49-F238E27FC236}">
                <a16:creationId xmlns:a16="http://schemas.microsoft.com/office/drawing/2014/main" id="{D9019A32-EC96-481B-977C-E7B285070EA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8C6D4DDE-7FAC-4B1C-A70F-B1EA99556618}"/>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8D46E978-F659-4113-91F8-6593A78B7C0D}"/>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5975897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dirty="0"/>
          </a:p>
        </p:txBody>
      </p:sp>
      <p:sp>
        <p:nvSpPr>
          <p:cNvPr id="9" name="Sisällön paikkamerkki 8"/>
          <p:cNvSpPr>
            <a:spLocks noGrp="1"/>
          </p:cNvSpPr>
          <p:nvPr>
            <p:ph sz="quarter" idx="11"/>
          </p:nvPr>
        </p:nvSpPr>
        <p:spPr>
          <a:xfrm>
            <a:off x="900114" y="1593850"/>
            <a:ext cx="370722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Sisällön paikkamerkki 10"/>
          <p:cNvSpPr>
            <a:spLocks noGrp="1"/>
          </p:cNvSpPr>
          <p:nvPr>
            <p:ph sz="quarter" idx="12"/>
          </p:nvPr>
        </p:nvSpPr>
        <p:spPr>
          <a:xfrm>
            <a:off x="5003801" y="1593850"/>
            <a:ext cx="3708808"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FD8B4A19-B20C-4494-9F6D-BE9A672FB3E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7942C5BF-06EF-4A0C-8A05-402FBFB354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F1912BB5-E851-42DB-AE00-3F27875F2623}"/>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381325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3">
            <a:extLst>
              <a:ext uri="{FF2B5EF4-FFF2-40B4-BE49-F238E27FC236}">
                <a16:creationId xmlns:a16="http://schemas.microsoft.com/office/drawing/2014/main" id="{216453A7-EA22-44AE-8A22-336F192AEAA8}"/>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E7A4A1D1-8494-43E1-9F72-46FA982F5089}"/>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DBCEAED3-40E3-4F9A-BD09-E32AB3DC73D7}"/>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06481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
        <p:nvSpPr>
          <p:cNvPr id="27" name="Date Placeholder 3">
            <a:extLst>
              <a:ext uri="{FF2B5EF4-FFF2-40B4-BE49-F238E27FC236}">
                <a16:creationId xmlns:a16="http://schemas.microsoft.com/office/drawing/2014/main" id="{DC0E1EDF-FA5A-496C-B8DA-6365962399F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28" name="Footer Placeholder 4">
            <a:extLst>
              <a:ext uri="{FF2B5EF4-FFF2-40B4-BE49-F238E27FC236}">
                <a16:creationId xmlns:a16="http://schemas.microsoft.com/office/drawing/2014/main" id="{BD26D6E5-E51C-4E6C-9A19-6750E324244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29" name="Slide Number Placeholder 5">
            <a:extLst>
              <a:ext uri="{FF2B5EF4-FFF2-40B4-BE49-F238E27FC236}">
                <a16:creationId xmlns:a16="http://schemas.microsoft.com/office/drawing/2014/main" id="{962B3CBE-DD10-4F7C-AF9B-D3762F158C5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58396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364181F4-908C-4E12-A8AE-CB1952FD11D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19CE9C56-984B-4A52-922F-3E1B7E375A21}"/>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2D87BC5F-FC6E-48AD-8140-ADA9AD7A84F5}"/>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0376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ate Placeholder 3">
            <a:extLst>
              <a:ext uri="{FF2B5EF4-FFF2-40B4-BE49-F238E27FC236}">
                <a16:creationId xmlns:a16="http://schemas.microsoft.com/office/drawing/2014/main" id="{141CCB3E-0118-45FD-BB8A-A7B5321B584B}"/>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68B583DD-1F7B-4873-8DD3-4A081F6E6F21}"/>
              </a:ext>
            </a:extLst>
          </p:cNvPr>
          <p:cNvSpPr>
            <a:spLocks noGrp="1"/>
          </p:cNvSpPr>
          <p:nvPr>
            <p:ph type="ftr" sz="quarter" idx="11"/>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07CF9A67-7BD7-4836-AD0B-31F41116248A}"/>
              </a:ext>
            </a:extLst>
          </p:cNvPr>
          <p:cNvSpPr>
            <a:spLocks noGrp="1"/>
          </p:cNvSpPr>
          <p:nvPr>
            <p:ph type="sldNum" sz="quarter" idx="12"/>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861375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D8D5815C-C552-4E7B-8A83-6F40A1D7260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C2C2324B-AC2D-417E-A64A-FE6CF5FEA2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3DEB30C-4890-4ED6-9252-B9A27BB9938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198111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
        <p:nvSpPr>
          <p:cNvPr id="6" name="Date Placeholder 3">
            <a:extLst>
              <a:ext uri="{FF2B5EF4-FFF2-40B4-BE49-F238E27FC236}">
                <a16:creationId xmlns:a16="http://schemas.microsoft.com/office/drawing/2014/main" id="{54700147-F29A-4B61-BD96-4E3B4942BDE2}"/>
              </a:ext>
            </a:extLst>
          </p:cNvPr>
          <p:cNvSpPr>
            <a:spLocks noGrp="1"/>
          </p:cNvSpPr>
          <p:nvPr>
            <p:ph type="dt" sz="half" idx="14"/>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9BD9C986-707B-46E8-B856-EF39D688D39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27A4F35-CC0E-4D72-8B02-E25EBAC1CD0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625118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0BCA36BC-2C14-4F0F-BD7D-3C80F2FD15CA}"/>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a:extLst>
              <a:ext uri="{FF2B5EF4-FFF2-40B4-BE49-F238E27FC236}">
                <a16:creationId xmlns:a16="http://schemas.microsoft.com/office/drawing/2014/main" id="{C90EF67C-CB27-4B61-AE97-C118D6663497}"/>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a:extLst>
              <a:ext uri="{FF2B5EF4-FFF2-40B4-BE49-F238E27FC236}">
                <a16:creationId xmlns:a16="http://schemas.microsoft.com/office/drawing/2014/main" id="{42DDD66A-87FB-480F-8397-E755A2678CE2}"/>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06602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dirty="0"/>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2528293920"/>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dirty="0"/>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pic>
        <p:nvPicPr>
          <p:cNvPr id="15" name="Picture 1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402405676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BC0B4-8B42-47A6-8474-42F616AECA38}"/>
              </a:ext>
            </a:extLst>
          </p:cNvPr>
          <p:cNvSpPr>
            <a:spLocks noGrp="1"/>
          </p:cNvSpPr>
          <p:nvPr>
            <p:ph type="ctrTitle"/>
          </p:nvPr>
        </p:nvSpPr>
        <p:spPr/>
        <p:txBody>
          <a:bodyPr/>
          <a:lstStyle/>
          <a:p>
            <a:br>
              <a:rPr lang="az-Cyrl-AZ" dirty="0"/>
            </a:br>
            <a:r>
              <a:rPr lang="az-Cyrl-AZ" dirty="0"/>
              <a:t>Энергоэффективные стыки каменного дома</a:t>
            </a:r>
            <a:endParaRPr lang="fi-FI" dirty="0"/>
          </a:p>
        </p:txBody>
      </p:sp>
    </p:spTree>
    <p:extLst>
      <p:ext uri="{BB962C8B-B14F-4D97-AF65-F5344CB8AC3E}">
        <p14:creationId xmlns:p14="http://schemas.microsoft.com/office/powerpoint/2010/main" val="122113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385" t="11557" r="23927" b="5132"/>
          <a:stretch/>
        </p:blipFill>
        <p:spPr bwMode="auto">
          <a:xfrm>
            <a:off x="5001615" y="1857044"/>
            <a:ext cx="3818857" cy="3847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611124" y="4187156"/>
            <a:ext cx="1561276" cy="718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Rectangle 14"/>
          <p:cNvSpPr/>
          <p:nvPr/>
        </p:nvSpPr>
        <p:spPr>
          <a:xfrm>
            <a:off x="6763524" y="4187156"/>
            <a:ext cx="827588" cy="1150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p:nvPr>
        </p:nvSpPr>
        <p:spPr/>
        <p:txBody>
          <a:bodyPr>
            <a:noAutofit/>
          </a:bodyPr>
          <a:lstStyle/>
          <a:p>
            <a:r>
              <a:rPr lang="ru-RU" sz="3000" dirty="0"/>
              <a:t>Стык каменной наружной стены и деревянного верхнего перекрытия и его герметизация, наклонный потолок </a:t>
            </a:r>
          </a:p>
        </p:txBody>
      </p:sp>
      <p:sp>
        <p:nvSpPr>
          <p:cNvPr id="4" name="Content Placeholder 3">
            <a:extLst>
              <a:ext uri="{FF2B5EF4-FFF2-40B4-BE49-F238E27FC236}">
                <a16:creationId xmlns:a16="http://schemas.microsoft.com/office/drawing/2014/main" id="{C375A00C-5333-47C9-80FD-58EAFAC9B2DE}"/>
              </a:ext>
            </a:extLst>
          </p:cNvPr>
          <p:cNvSpPr>
            <a:spLocks noGrp="1"/>
          </p:cNvSpPr>
          <p:nvPr>
            <p:ph idx="1"/>
          </p:nvPr>
        </p:nvSpPr>
        <p:spPr>
          <a:xfrm>
            <a:off x="457200" y="2276474"/>
            <a:ext cx="4544415" cy="4105275"/>
          </a:xfrm>
        </p:spPr>
        <p:txBody>
          <a:bodyPr>
            <a:normAutofit fontScale="70000" lnSpcReduction="20000"/>
          </a:bodyPr>
          <a:lstStyle/>
          <a:p>
            <a:pPr marL="514350" lvl="0" indent="-514350">
              <a:buFont typeface="+mj-lt"/>
              <a:buAutoNum type="arabicPeriod"/>
            </a:pPr>
            <a:r>
              <a:rPr lang="ru-RU" dirty="0"/>
              <a:t>К торцевой стене с помощью </a:t>
            </a:r>
            <a:r>
              <a:rPr lang="ru-RU" dirty="0" err="1"/>
              <a:t>проставок</a:t>
            </a:r>
            <a:r>
              <a:rPr lang="ru-RU" dirty="0"/>
              <a:t> прикрепляют батенс параллельно поверхности кровли.</a:t>
            </a:r>
          </a:p>
          <a:p>
            <a:pPr marL="514350" indent="-514350">
              <a:buFont typeface="+mj-lt"/>
              <a:buAutoNum type="arabicPeriod"/>
            </a:pPr>
            <a:r>
              <a:rPr lang="ru-RU" dirty="0"/>
              <a:t>Пароизоляционную пленку верхнего перекрытия прижимают между прикрепленной к стене перекладиной и торцевыми опорными рейками (шурупами k300). </a:t>
            </a:r>
          </a:p>
          <a:p>
            <a:pPr marL="514350" lvl="0" indent="-514350">
              <a:buFont typeface="+mj-lt"/>
              <a:buAutoNum type="arabicPeriod"/>
            </a:pPr>
            <a:r>
              <a:rPr lang="ru-RU" dirty="0"/>
              <a:t>Пространство между </a:t>
            </a:r>
            <a:r>
              <a:rPr lang="ru-RU" dirty="0" err="1"/>
              <a:t>проставками</a:t>
            </a:r>
            <a:r>
              <a:rPr lang="ru-RU" dirty="0"/>
              <a:t>, прижимной рейкой и блочной конструкцией герметизируют полиуретановой пеной.</a:t>
            </a:r>
          </a:p>
          <a:p>
            <a:endParaRPr lang="ru-RU" dirty="0"/>
          </a:p>
          <a:p>
            <a:endParaRPr lang="fi-FI" dirty="0"/>
          </a:p>
        </p:txBody>
      </p:sp>
      <p:cxnSp>
        <p:nvCxnSpPr>
          <p:cNvPr id="8" name="Straight Arrow Connector 7"/>
          <p:cNvCxnSpPr/>
          <p:nvPr/>
        </p:nvCxnSpPr>
        <p:spPr>
          <a:xfrm flipH="1" flipV="1">
            <a:off x="6982172" y="3771022"/>
            <a:ext cx="665748" cy="66385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7591112" y="4365315"/>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sp>
        <p:nvSpPr>
          <p:cNvPr id="12" name="Oval 11"/>
          <p:cNvSpPr/>
          <p:nvPr/>
        </p:nvSpPr>
        <p:spPr>
          <a:xfrm>
            <a:off x="7647920" y="2182699"/>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3" name="Straight Arrow Connector 12"/>
          <p:cNvCxnSpPr>
            <a:stCxn id="12" idx="3"/>
          </p:cNvCxnSpPr>
          <p:nvPr/>
        </p:nvCxnSpPr>
        <p:spPr>
          <a:xfrm flipH="1">
            <a:off x="6962627" y="2643669"/>
            <a:ext cx="780201" cy="38866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3" idx="1"/>
          </p:cNvCxnSpPr>
          <p:nvPr/>
        </p:nvCxnSpPr>
        <p:spPr>
          <a:xfrm flipH="1" flipV="1">
            <a:off x="6564234" y="3914380"/>
            <a:ext cx="334922" cy="96186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804248" y="4797152"/>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3</a:t>
            </a:r>
            <a:endParaRPr lang="ru-RU" sz="2000" b="1" dirty="0">
              <a:solidFill>
                <a:schemeClr val="tx2"/>
              </a:solidFill>
            </a:endParaRPr>
          </a:p>
        </p:txBody>
      </p:sp>
      <p:sp>
        <p:nvSpPr>
          <p:cNvPr id="3" name="Date Placeholder 2">
            <a:extLst>
              <a:ext uri="{FF2B5EF4-FFF2-40B4-BE49-F238E27FC236}">
                <a16:creationId xmlns:a16="http://schemas.microsoft.com/office/drawing/2014/main" id="{9FC10269-65AA-4B11-BCDF-2F412FE8EE81}"/>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AE10C692-165F-4116-815A-AE3E88E0DED5}"/>
              </a:ext>
            </a:extLst>
          </p:cNvPr>
          <p:cNvSpPr>
            <a:spLocks noGrp="1"/>
          </p:cNvSpPr>
          <p:nvPr>
            <p:ph type="sldNum" sz="quarter" idx="4"/>
          </p:nvPr>
        </p:nvSpPr>
        <p:spPr/>
        <p:txBody>
          <a:bodyPr/>
          <a:lstStyle/>
          <a:p>
            <a:fld id="{0168ACF4-E7A5-495E-8C31-8E9E3D5B0BFC}" type="slidenum">
              <a:rPr lang="fi-FI" smtClean="0"/>
              <a:pPr/>
              <a:t>10</a:t>
            </a:fld>
            <a:endParaRPr lang="fi-FI" dirty="0"/>
          </a:p>
        </p:txBody>
      </p:sp>
    </p:spTree>
    <p:extLst>
      <p:ext uri="{BB962C8B-B14F-4D97-AF65-F5344CB8AC3E}">
        <p14:creationId xmlns:p14="http://schemas.microsoft.com/office/powerpoint/2010/main" val="29860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Стык бетонной сэндвич-панели и пустотелой плиты на ненесущей стене. </a:t>
            </a:r>
          </a:p>
        </p:txBody>
      </p:sp>
      <p:sp>
        <p:nvSpPr>
          <p:cNvPr id="4" name="Content Placeholder 3">
            <a:extLst>
              <a:ext uri="{FF2B5EF4-FFF2-40B4-BE49-F238E27FC236}">
                <a16:creationId xmlns:a16="http://schemas.microsoft.com/office/drawing/2014/main" id="{58A91A30-5124-45EF-869D-605EB49B4BAB}"/>
              </a:ext>
            </a:extLst>
          </p:cNvPr>
          <p:cNvSpPr>
            <a:spLocks noGrp="1"/>
          </p:cNvSpPr>
          <p:nvPr>
            <p:ph idx="1"/>
          </p:nvPr>
        </p:nvSpPr>
        <p:spPr>
          <a:xfrm>
            <a:off x="457200" y="1773239"/>
            <a:ext cx="4680818" cy="4032250"/>
          </a:xfrm>
        </p:spPr>
        <p:txBody>
          <a:bodyPr/>
          <a:lstStyle/>
          <a:p>
            <a:r>
              <a:rPr lang="ru-RU" dirty="0"/>
              <a:t>Герметичность шва обеспечивают за счет приваривания или приклеивания резинобитумной ленты.</a:t>
            </a:r>
          </a:p>
          <a:p>
            <a:endParaRPr lang="fi-FI"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7595" y="1700808"/>
            <a:ext cx="3508861"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5167595" y="1700808"/>
            <a:ext cx="3508861" cy="360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Oval 12"/>
          <p:cNvSpPr/>
          <p:nvPr/>
        </p:nvSpPr>
        <p:spPr>
          <a:xfrm>
            <a:off x="7111811" y="2143776"/>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4" name="Straight Arrow Connector 13"/>
          <p:cNvCxnSpPr>
            <a:stCxn id="13" idx="3"/>
          </p:cNvCxnSpPr>
          <p:nvPr/>
        </p:nvCxnSpPr>
        <p:spPr>
          <a:xfrm flipH="1">
            <a:off x="6607755" y="2604746"/>
            <a:ext cx="598964" cy="75224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36B811EA-79FC-4BE6-9D0B-E9D3D16FCB63}"/>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92C869A8-6F47-4F36-99C5-0853E71F474B}"/>
              </a:ext>
            </a:extLst>
          </p:cNvPr>
          <p:cNvSpPr>
            <a:spLocks noGrp="1"/>
          </p:cNvSpPr>
          <p:nvPr>
            <p:ph type="sldNum" sz="quarter" idx="4"/>
          </p:nvPr>
        </p:nvSpPr>
        <p:spPr/>
        <p:txBody>
          <a:bodyPr/>
          <a:lstStyle/>
          <a:p>
            <a:fld id="{0168ACF4-E7A5-495E-8C31-8E9E3D5B0BFC}" type="slidenum">
              <a:rPr lang="fi-FI" smtClean="0"/>
              <a:pPr/>
              <a:t>11</a:t>
            </a:fld>
            <a:endParaRPr lang="fi-FI" dirty="0"/>
          </a:p>
        </p:txBody>
      </p:sp>
    </p:spTree>
    <p:extLst>
      <p:ext uri="{BB962C8B-B14F-4D97-AF65-F5344CB8AC3E}">
        <p14:creationId xmlns:p14="http://schemas.microsoft.com/office/powerpoint/2010/main" val="1819213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5321" y="1988840"/>
            <a:ext cx="3931135"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7337609" y="2202428"/>
            <a:ext cx="648072" cy="4102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Oval 9"/>
          <p:cNvSpPr/>
          <p:nvPr/>
        </p:nvSpPr>
        <p:spPr>
          <a:xfrm>
            <a:off x="4745321" y="1988840"/>
            <a:ext cx="3931135" cy="360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Rectangle 15"/>
          <p:cNvSpPr/>
          <p:nvPr/>
        </p:nvSpPr>
        <p:spPr>
          <a:xfrm>
            <a:off x="6923815" y="4258788"/>
            <a:ext cx="827588" cy="1005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p:nvPr>
        </p:nvSpPr>
        <p:spPr/>
        <p:txBody>
          <a:bodyPr>
            <a:normAutofit/>
          </a:bodyPr>
          <a:lstStyle/>
          <a:p>
            <a:r>
              <a:rPr sz="2800" dirty="0"/>
              <a:t>Стык наружной стены и верхнего перекрытия дома из ячеистого бетона по боковому свесу кровли.</a:t>
            </a:r>
          </a:p>
        </p:txBody>
      </p:sp>
      <p:sp>
        <p:nvSpPr>
          <p:cNvPr id="4" name="Content Placeholder 3">
            <a:extLst>
              <a:ext uri="{FF2B5EF4-FFF2-40B4-BE49-F238E27FC236}">
                <a16:creationId xmlns:a16="http://schemas.microsoft.com/office/drawing/2014/main" id="{82A71AF3-392C-4F2D-976F-A7FCE4B6DE4F}"/>
              </a:ext>
            </a:extLst>
          </p:cNvPr>
          <p:cNvSpPr>
            <a:spLocks noGrp="1"/>
          </p:cNvSpPr>
          <p:nvPr>
            <p:ph idx="1"/>
          </p:nvPr>
        </p:nvSpPr>
        <p:spPr>
          <a:xfrm>
            <a:off x="457200" y="1773238"/>
            <a:ext cx="4240876" cy="4608511"/>
          </a:xfrm>
        </p:spPr>
        <p:txBody>
          <a:bodyPr>
            <a:normAutofit fontScale="92500" lnSpcReduction="20000"/>
          </a:bodyPr>
          <a:lstStyle/>
          <a:p>
            <a:pPr marL="514350" lvl="0" indent="-514350">
              <a:buFont typeface="+mj-lt"/>
              <a:buAutoNum type="arabicPeriod"/>
            </a:pPr>
            <a:r>
              <a:rPr lang="ru-RU" dirty="0"/>
              <a:t>Стык уплотняют монтажной пеной.</a:t>
            </a:r>
          </a:p>
          <a:p>
            <a:pPr marL="514350" lvl="0" indent="-514350">
              <a:buFont typeface="+mj-lt"/>
              <a:buAutoNum type="arabicPeriod"/>
            </a:pPr>
            <a:r>
              <a:rPr lang="ru-RU" dirty="0"/>
              <a:t>Герметичность обеспечивают дополнительно эластичной замазкой.</a:t>
            </a:r>
          </a:p>
          <a:p>
            <a:pPr marL="514350" lvl="0" indent="-514350">
              <a:buFont typeface="+mj-lt"/>
              <a:buAutoNum type="arabicPeriod"/>
            </a:pPr>
            <a:r>
              <a:rPr lang="ru-RU" dirty="0"/>
              <a:t>Швы между панелями верхнего перекрытия рекомендуется заклеить резинобитумными лентами шириной 200 мм.</a:t>
            </a:r>
          </a:p>
          <a:p>
            <a:endParaRPr lang="fi-FI" dirty="0"/>
          </a:p>
        </p:txBody>
      </p:sp>
      <p:cxnSp>
        <p:nvCxnSpPr>
          <p:cNvPr id="9" name="Straight Arrow Connector 8"/>
          <p:cNvCxnSpPr>
            <a:stCxn id="11" idx="1"/>
          </p:cNvCxnSpPr>
          <p:nvPr/>
        </p:nvCxnSpPr>
        <p:spPr>
          <a:xfrm flipH="1" flipV="1">
            <a:off x="6905561" y="4293096"/>
            <a:ext cx="339923" cy="51046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150576" y="4724469"/>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cxnSp>
        <p:nvCxnSpPr>
          <p:cNvPr id="12" name="Straight Arrow Connector 11"/>
          <p:cNvCxnSpPr>
            <a:stCxn id="13" idx="5"/>
          </p:cNvCxnSpPr>
          <p:nvPr/>
        </p:nvCxnSpPr>
        <p:spPr>
          <a:xfrm>
            <a:off x="7890773" y="2612650"/>
            <a:ext cx="382940" cy="4840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337609" y="2151680"/>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3</a:t>
            </a:r>
            <a:endParaRPr lang="ru-RU" sz="2000" b="1" dirty="0">
              <a:solidFill>
                <a:schemeClr val="tx2"/>
              </a:solidFill>
            </a:endParaRPr>
          </a:p>
        </p:txBody>
      </p:sp>
      <p:sp>
        <p:nvSpPr>
          <p:cNvPr id="14" name="Oval 13"/>
          <p:cNvSpPr/>
          <p:nvPr/>
        </p:nvSpPr>
        <p:spPr>
          <a:xfrm>
            <a:off x="5211019" y="3140968"/>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5" name="Straight Arrow Connector 14"/>
          <p:cNvCxnSpPr>
            <a:stCxn id="14" idx="5"/>
          </p:cNvCxnSpPr>
          <p:nvPr/>
        </p:nvCxnSpPr>
        <p:spPr>
          <a:xfrm>
            <a:off x="5764183" y="3601938"/>
            <a:ext cx="709330" cy="58247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884299B6-E665-4E8C-8340-D557A41FE55E}"/>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F7FD54F3-6A26-4578-ADF1-E6C6502DEDD0}"/>
              </a:ext>
            </a:extLst>
          </p:cNvPr>
          <p:cNvSpPr>
            <a:spLocks noGrp="1"/>
          </p:cNvSpPr>
          <p:nvPr>
            <p:ph type="sldNum" sz="quarter" idx="4"/>
          </p:nvPr>
        </p:nvSpPr>
        <p:spPr/>
        <p:txBody>
          <a:bodyPr/>
          <a:lstStyle/>
          <a:p>
            <a:fld id="{0168ACF4-E7A5-495E-8C31-8E9E3D5B0BFC}" type="slidenum">
              <a:rPr lang="fi-FI" smtClean="0"/>
              <a:pPr/>
              <a:t>12</a:t>
            </a:fld>
            <a:endParaRPr lang="fi-FI" dirty="0"/>
          </a:p>
        </p:txBody>
      </p:sp>
    </p:spTree>
    <p:extLst>
      <p:ext uri="{BB962C8B-B14F-4D97-AF65-F5344CB8AC3E}">
        <p14:creationId xmlns:p14="http://schemas.microsoft.com/office/powerpoint/2010/main" val="156371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4612" b="4612"/>
          <a:stretch>
            <a:fillRect/>
          </a:stretch>
        </p:blipFill>
        <p:spPr bwMode="auto">
          <a:xfrm>
            <a:off x="4590926" y="1844824"/>
            <a:ext cx="4284013"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7763477" y="3890392"/>
            <a:ext cx="1124435" cy="1357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Rectangle 18"/>
          <p:cNvSpPr/>
          <p:nvPr/>
        </p:nvSpPr>
        <p:spPr>
          <a:xfrm>
            <a:off x="4607138" y="4130403"/>
            <a:ext cx="1372457" cy="1180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p:nvPr>
        </p:nvSpPr>
        <p:spPr/>
        <p:txBody>
          <a:bodyPr/>
          <a:lstStyle/>
          <a:p>
            <a:r>
              <a:rPr lang="ru-RU" dirty="0"/>
              <a:t>Герметизация оконных коробок</a:t>
            </a:r>
          </a:p>
        </p:txBody>
      </p:sp>
      <p:sp>
        <p:nvSpPr>
          <p:cNvPr id="3" name="Content Placeholder 2">
            <a:extLst>
              <a:ext uri="{FF2B5EF4-FFF2-40B4-BE49-F238E27FC236}">
                <a16:creationId xmlns:a16="http://schemas.microsoft.com/office/drawing/2014/main" id="{1F2802A1-665D-42EE-B5AF-20002EA6E726}"/>
              </a:ext>
            </a:extLst>
          </p:cNvPr>
          <p:cNvSpPr>
            <a:spLocks noGrp="1"/>
          </p:cNvSpPr>
          <p:nvPr>
            <p:ph idx="1"/>
          </p:nvPr>
        </p:nvSpPr>
        <p:spPr>
          <a:xfrm>
            <a:off x="457200" y="1773239"/>
            <a:ext cx="4114800" cy="4032250"/>
          </a:xfrm>
        </p:spPr>
        <p:txBody>
          <a:bodyPr>
            <a:normAutofit fontScale="92500" lnSpcReduction="20000"/>
          </a:bodyPr>
          <a:lstStyle/>
          <a:p>
            <a:pPr marL="342900" indent="-342900">
              <a:buFont typeface="+mj-lt"/>
              <a:buAutoNum type="arabicPeriod"/>
            </a:pPr>
            <a:r>
              <a:rPr lang="ru-RU" dirty="0"/>
              <a:t>Окно герметизируют полиуретановой пеной.</a:t>
            </a:r>
          </a:p>
          <a:p>
            <a:pPr marL="342900" indent="-342900">
              <a:buFont typeface="+mj-lt"/>
              <a:buAutoNum type="arabicPeriod"/>
            </a:pPr>
            <a:r>
              <a:rPr lang="ru-RU" dirty="0"/>
              <a:t>По внешнему краю окна оставляют вентиляционный зазор.</a:t>
            </a:r>
          </a:p>
          <a:p>
            <a:pPr marL="342900" indent="-342900">
              <a:buFont typeface="+mj-lt"/>
              <a:buAutoNum type="arabicPeriod"/>
            </a:pPr>
            <a:r>
              <a:rPr lang="ru-RU" dirty="0"/>
              <a:t>Шов с заполнением полиуретановой пеной должен доходить до зазора между внутренней оболочкой панели и оконной коробкой. </a:t>
            </a:r>
          </a:p>
          <a:p>
            <a:endParaRPr lang="fi-FI" dirty="0"/>
          </a:p>
        </p:txBody>
      </p:sp>
      <p:cxnSp>
        <p:nvCxnSpPr>
          <p:cNvPr id="8" name="Straight Arrow Connector 7"/>
          <p:cNvCxnSpPr>
            <a:stCxn id="10" idx="7"/>
          </p:cNvCxnSpPr>
          <p:nvPr/>
        </p:nvCxnSpPr>
        <p:spPr>
          <a:xfrm flipV="1">
            <a:off x="5388009" y="3824461"/>
            <a:ext cx="637765" cy="62679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834845" y="4372166"/>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cxnSp>
        <p:nvCxnSpPr>
          <p:cNvPr id="11" name="Straight Arrow Connector 10"/>
          <p:cNvCxnSpPr>
            <a:stCxn id="13" idx="1"/>
          </p:cNvCxnSpPr>
          <p:nvPr/>
        </p:nvCxnSpPr>
        <p:spPr>
          <a:xfrm flipH="1" flipV="1">
            <a:off x="7409539" y="3801509"/>
            <a:ext cx="706025" cy="64724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020656" y="4369666"/>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3</a:t>
            </a:r>
            <a:endParaRPr lang="ru-RU" sz="2000" b="1" dirty="0">
              <a:solidFill>
                <a:schemeClr val="tx2"/>
              </a:solidFill>
            </a:endParaRPr>
          </a:p>
        </p:txBody>
      </p:sp>
      <p:sp>
        <p:nvSpPr>
          <p:cNvPr id="14" name="Oval 13"/>
          <p:cNvSpPr/>
          <p:nvPr/>
        </p:nvSpPr>
        <p:spPr>
          <a:xfrm>
            <a:off x="7491763" y="2269790"/>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5" name="Straight Arrow Connector 14"/>
          <p:cNvCxnSpPr>
            <a:stCxn id="14" idx="3"/>
          </p:cNvCxnSpPr>
          <p:nvPr/>
        </p:nvCxnSpPr>
        <p:spPr>
          <a:xfrm flipH="1">
            <a:off x="6827070" y="2730760"/>
            <a:ext cx="759601" cy="10582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880C30B5-EF64-46E1-A8EA-6534BFCEF1B2}"/>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A5328A65-59B8-4AD6-9FE5-44C89F9D9FCD}"/>
              </a:ext>
            </a:extLst>
          </p:cNvPr>
          <p:cNvSpPr>
            <a:spLocks noGrp="1"/>
          </p:cNvSpPr>
          <p:nvPr>
            <p:ph type="sldNum" sz="quarter" idx="4"/>
          </p:nvPr>
        </p:nvSpPr>
        <p:spPr/>
        <p:txBody>
          <a:bodyPr/>
          <a:lstStyle/>
          <a:p>
            <a:fld id="{0168ACF4-E7A5-495E-8C31-8E9E3D5B0BFC}" type="slidenum">
              <a:rPr lang="fi-FI" smtClean="0"/>
              <a:pPr/>
              <a:t>13</a:t>
            </a:fld>
            <a:endParaRPr lang="fi-FI" dirty="0"/>
          </a:p>
        </p:txBody>
      </p:sp>
    </p:spTree>
    <p:extLst>
      <p:ext uri="{BB962C8B-B14F-4D97-AF65-F5344CB8AC3E}">
        <p14:creationId xmlns:p14="http://schemas.microsoft.com/office/powerpoint/2010/main" val="99612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sz="2800" dirty="0"/>
              <a:t>К размышлению - какие этапы выполнения работ при строительстве жилого дома являются критическими с точки зрения энергоэффективности и качества?</a:t>
            </a:r>
            <a:br>
              <a:rPr sz="2800" dirty="0"/>
            </a:br>
            <a:endParaRPr lang="ru-RU" sz="2800" dirty="0"/>
          </a:p>
        </p:txBody>
      </p:sp>
      <p:sp>
        <p:nvSpPr>
          <p:cNvPr id="3" name="Sisällön paikkamerkki 2"/>
          <p:cNvSpPr>
            <a:spLocks noGrp="1"/>
          </p:cNvSpPr>
          <p:nvPr>
            <p:ph idx="1"/>
          </p:nvPr>
        </p:nvSpPr>
        <p:spPr>
          <a:xfrm>
            <a:off x="457200" y="2276474"/>
            <a:ext cx="8229600" cy="4105275"/>
          </a:xfrm>
        </p:spPr>
        <p:txBody>
          <a:bodyPr>
            <a:noAutofit/>
          </a:bodyPr>
          <a:lstStyle/>
          <a:p>
            <a:r>
              <a:rPr lang="ru-RU" sz="2000" dirty="0"/>
              <a:t>Законопачивание или герметизация зазоров в теплоизоляции</a:t>
            </a:r>
          </a:p>
          <a:p>
            <a:r>
              <a:rPr lang="ru-RU" sz="2000" dirty="0"/>
              <a:t>Герметичная заливка швов в панелях</a:t>
            </a:r>
          </a:p>
          <a:p>
            <a:r>
              <a:rPr lang="ru-RU" sz="2000" dirty="0"/>
              <a:t>Крепеж монтируемой на стройплощадке теплоизоляции и уплотнение швов </a:t>
            </a:r>
          </a:p>
          <a:p>
            <a:r>
              <a:rPr lang="ru-RU" sz="2000" dirty="0"/>
              <a:t>Скрытые шпаклевочные работы в нижних перекрытиях и наружных стенах </a:t>
            </a:r>
          </a:p>
          <a:p>
            <a:r>
              <a:rPr lang="ru-RU" sz="2000" dirty="0"/>
              <a:t>Диагональные размеры окон и дверей, регулировка хода, а также герметизация и заделка замазкой оконных коробок</a:t>
            </a:r>
          </a:p>
          <a:p>
            <a:r>
              <a:rPr lang="ru-RU" sz="2000" dirty="0"/>
              <a:t>Герметизация стыков вертикальных и горизонтальных конструкций с учетом возможных деформаций </a:t>
            </a:r>
          </a:p>
        </p:txBody>
      </p:sp>
      <p:sp>
        <p:nvSpPr>
          <p:cNvPr id="4" name="Date Placeholder 3">
            <a:extLst>
              <a:ext uri="{FF2B5EF4-FFF2-40B4-BE49-F238E27FC236}">
                <a16:creationId xmlns:a16="http://schemas.microsoft.com/office/drawing/2014/main" id="{34F1725C-0A33-4361-95C6-E2E0CD71A7B3}"/>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A259AC87-E16F-4BAD-AD73-1476F367CAB4}"/>
              </a:ext>
            </a:extLst>
          </p:cNvPr>
          <p:cNvSpPr>
            <a:spLocks noGrp="1"/>
          </p:cNvSpPr>
          <p:nvPr>
            <p:ph type="sldNum" sz="quarter" idx="4"/>
          </p:nvPr>
        </p:nvSpPr>
        <p:spPr/>
        <p:txBody>
          <a:bodyPr/>
          <a:lstStyle/>
          <a:p>
            <a:fld id="{0168ACF4-E7A5-495E-8C31-8E9E3D5B0BFC}" type="slidenum">
              <a:rPr lang="fi-FI" smtClean="0"/>
              <a:pPr/>
              <a:t>14</a:t>
            </a:fld>
            <a:endParaRPr lang="fi-FI" dirty="0"/>
          </a:p>
        </p:txBody>
      </p:sp>
    </p:spTree>
    <p:extLst>
      <p:ext uri="{BB962C8B-B14F-4D97-AF65-F5344CB8AC3E}">
        <p14:creationId xmlns:p14="http://schemas.microsoft.com/office/powerpoint/2010/main" val="102418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Важно помнить!</a:t>
            </a:r>
            <a:endParaRPr lang="ru-RU" dirty="0"/>
          </a:p>
        </p:txBody>
      </p:sp>
      <p:sp>
        <p:nvSpPr>
          <p:cNvPr id="3" name="Content Placeholder 2"/>
          <p:cNvSpPr>
            <a:spLocks noGrp="1"/>
          </p:cNvSpPr>
          <p:nvPr>
            <p:ph idx="1"/>
          </p:nvPr>
        </p:nvSpPr>
        <p:spPr>
          <a:xfrm>
            <a:off x="457200" y="1773238"/>
            <a:ext cx="8229600" cy="4608511"/>
          </a:xfrm>
        </p:spPr>
        <p:txBody>
          <a:bodyPr>
            <a:normAutofit fontScale="62500" lnSpcReduction="20000"/>
          </a:bodyPr>
          <a:lstStyle/>
          <a:p>
            <a:r>
              <a:rPr lang="ru-RU" dirty="0"/>
              <a:t>Теплоизоляция должна плотно прилегать к каркасу и поверхностям.</a:t>
            </a:r>
          </a:p>
          <a:p>
            <a:r>
              <a:rPr lang="ru-RU" dirty="0"/>
              <a:t>Мягкий теплоизоляционный материал подвергают небольшому сжатию.</a:t>
            </a:r>
          </a:p>
          <a:p>
            <a:r>
              <a:rPr lang="ru-RU" dirty="0"/>
              <a:t>Пространство вокруг изолирующих плит заливают монтажной пеной 1-2 раза, заполняемый пеной зазор должен быть &gt; 10 мм и &lt; 25 мм.</a:t>
            </a:r>
          </a:p>
          <a:p>
            <a:r>
              <a:rPr lang="ru-RU" dirty="0"/>
              <a:t>Пароизоляционная пленка должна быть неповрежденной и позволять подвижки каркаса.</a:t>
            </a:r>
          </a:p>
          <a:p>
            <a:r>
              <a:rPr lang="ru-RU" dirty="0"/>
              <a:t>Стыки пароизоляционной пленки всегда укрепляют рейками, когда это возможно.</a:t>
            </a:r>
          </a:p>
          <a:p>
            <a:r>
              <a:rPr lang="ru-RU" dirty="0"/>
              <a:t>В бетонных домах шов под панелями является самым критичным. Заливку и доуплотнение этих швов следует выполнять тщательно. В некоторых узлах шпаклевочный слой пола также герметизирует стык.</a:t>
            </a:r>
          </a:p>
          <a:p>
            <a:r>
              <a:rPr lang="ru-RU" dirty="0"/>
              <a:t>Конструкции должны оставаться герметичными в течение десятилетий. Это необходимо учитывать при выборе материалов, например, при выборе пароизоляционной клейкой ленты. </a:t>
            </a:r>
          </a:p>
          <a:p>
            <a:r>
              <a:rPr lang="ru-RU" dirty="0"/>
              <a:t>Одной клейкой ленты недостаточно, поскольку она становится хрупкой при контакте с воздухом и не всегда выдерживает подвижки конструкций под воздействием тепла, влаги или снеговой нагрузки.</a:t>
            </a:r>
          </a:p>
          <a:p>
            <a:pPr marL="0" indent="0">
              <a:buNone/>
            </a:pPr>
            <a:endParaRPr lang="ru-RU" dirty="0"/>
          </a:p>
          <a:p>
            <a:endParaRPr lang="ru-RU" dirty="0"/>
          </a:p>
        </p:txBody>
      </p:sp>
      <p:sp>
        <p:nvSpPr>
          <p:cNvPr id="4" name="Date Placeholder 3">
            <a:extLst>
              <a:ext uri="{FF2B5EF4-FFF2-40B4-BE49-F238E27FC236}">
                <a16:creationId xmlns:a16="http://schemas.microsoft.com/office/drawing/2014/main" id="{0ACD1E95-2C55-4031-BB5E-58E0E790BBE8}"/>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C2FCE679-0024-40CB-BA63-9948DB0F7323}"/>
              </a:ext>
            </a:extLst>
          </p:cNvPr>
          <p:cNvSpPr>
            <a:spLocks noGrp="1"/>
          </p:cNvSpPr>
          <p:nvPr>
            <p:ph type="sldNum" sz="quarter" idx="4"/>
          </p:nvPr>
        </p:nvSpPr>
        <p:spPr/>
        <p:txBody>
          <a:bodyPr/>
          <a:lstStyle/>
          <a:p>
            <a:fld id="{0168ACF4-E7A5-495E-8C31-8E9E3D5B0BFC}" type="slidenum">
              <a:rPr lang="fi-FI" smtClean="0"/>
              <a:pPr/>
              <a:t>15</a:t>
            </a:fld>
            <a:endParaRPr lang="fi-FI" dirty="0"/>
          </a:p>
        </p:txBody>
      </p:sp>
    </p:spTree>
    <p:extLst>
      <p:ext uri="{BB962C8B-B14F-4D97-AF65-F5344CB8AC3E}">
        <p14:creationId xmlns:p14="http://schemas.microsoft.com/office/powerpoint/2010/main" val="88406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903DDC-F594-473A-B5D4-1E093B3C77D4}"/>
              </a:ext>
            </a:extLst>
          </p:cNvPr>
          <p:cNvSpPr>
            <a:spLocks noGrp="1"/>
          </p:cNvSpPr>
          <p:nvPr>
            <p:ph type="ctrTitle"/>
          </p:nvPr>
        </p:nvSpPr>
        <p:spPr/>
        <p:txBody>
          <a:bodyPr/>
          <a:lstStyle/>
          <a:p>
            <a:r>
              <a:rPr lang="az-Cyrl-AZ" dirty="0"/>
              <a:t>Спасибо!</a:t>
            </a:r>
            <a:endParaRPr lang="fi-FI" dirty="0"/>
          </a:p>
        </p:txBody>
      </p:sp>
    </p:spTree>
    <p:extLst>
      <p:ext uri="{BB962C8B-B14F-4D97-AF65-F5344CB8AC3E}">
        <p14:creationId xmlns:p14="http://schemas.microsoft.com/office/powerpoint/2010/main" val="1093703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sz="3000" dirty="0"/>
              <a:t>При выполнении энергоэффективных конструкций особенно важно следующее</a:t>
            </a:r>
            <a:endParaRPr lang="ru-RU" sz="3000" dirty="0"/>
          </a:p>
        </p:txBody>
      </p:sp>
      <p:sp>
        <p:nvSpPr>
          <p:cNvPr id="3" name="Sisällön paikkamerkki 2"/>
          <p:cNvSpPr>
            <a:spLocks noGrp="1"/>
          </p:cNvSpPr>
          <p:nvPr>
            <p:ph idx="1"/>
          </p:nvPr>
        </p:nvSpPr>
        <p:spPr>
          <a:xfrm>
            <a:off x="457200" y="1773238"/>
            <a:ext cx="8229600" cy="4608511"/>
          </a:xfrm>
        </p:spPr>
        <p:txBody>
          <a:bodyPr>
            <a:normAutofit fontScale="70000" lnSpcReduction="20000"/>
          </a:bodyPr>
          <a:lstStyle/>
          <a:p>
            <a:pPr>
              <a:lnSpc>
                <a:spcPct val="120000"/>
              </a:lnSpc>
            </a:pPr>
            <a:r>
              <a:rPr lang="ru-RU" b="1" dirty="0"/>
              <a:t>Конструкции должны быть герметичными.</a:t>
            </a:r>
          </a:p>
          <a:p>
            <a:pPr>
              <a:lnSpc>
                <a:spcPct val="120000"/>
              </a:lnSpc>
            </a:pPr>
            <a:r>
              <a:rPr lang="ru-RU" b="1" dirty="0"/>
              <a:t>Для теплоизоляции каменных домов все чаще применяют пластиковую изоляцию, при ее монтаже важно учитывать следующее:</a:t>
            </a:r>
          </a:p>
          <a:p>
            <a:pPr lvl="1">
              <a:lnSpc>
                <a:spcPct val="120000"/>
              </a:lnSpc>
            </a:pPr>
            <a:r>
              <a:rPr lang="ru-RU" dirty="0"/>
              <a:t>По краям изоляционной плиты оставляют допуск на шов 10-20 мм.</a:t>
            </a:r>
          </a:p>
          <a:p>
            <a:pPr lvl="1">
              <a:lnSpc>
                <a:spcPct val="120000"/>
              </a:lnSpc>
            </a:pPr>
            <a:r>
              <a:rPr lang="ru-RU" dirty="0"/>
              <a:t>Шпунтовые швы заполняют монтажной пеной до крепежа плит.</a:t>
            </a:r>
          </a:p>
          <a:p>
            <a:pPr lvl="1">
              <a:lnSpc>
                <a:spcPct val="120000"/>
              </a:lnSpc>
            </a:pPr>
            <a:r>
              <a:rPr lang="ru-RU" dirty="0"/>
              <a:t>Швы заполняют пеной по чистой поверхности; выполняют пневматическую очистку изоляции, бетонные поверхности необходимо очистить от цементного клея.</a:t>
            </a:r>
          </a:p>
          <a:p>
            <a:pPr lvl="1">
              <a:lnSpc>
                <a:spcPct val="120000"/>
              </a:lnSpc>
            </a:pPr>
            <a:r>
              <a:rPr lang="ru-RU" dirty="0"/>
              <a:t>Герметизацию швов выполняют, по крайней мере, в два приема, при этом в швах образуется несколько герметичных поверхностных пленок.</a:t>
            </a:r>
          </a:p>
          <a:p>
            <a:pPr lvl="1">
              <a:lnSpc>
                <a:spcPct val="120000"/>
              </a:lnSpc>
            </a:pPr>
            <a:r>
              <a:rPr lang="ru-RU" dirty="0"/>
              <a:t>Стыки вертикальных и горизонтальных конструкций особенно важны. Особенно в стыках каменных и деревянных конструкций важно учитывать деформации под воздействием тепла и влаги, а также длительный срок службы стыков.</a:t>
            </a:r>
          </a:p>
          <a:p>
            <a:pPr lvl="1"/>
            <a:endParaRPr lang="ru-RU" dirty="0"/>
          </a:p>
          <a:p>
            <a:pPr lvl="1"/>
            <a:endParaRPr lang="ru-RU" dirty="0"/>
          </a:p>
        </p:txBody>
      </p:sp>
      <p:sp>
        <p:nvSpPr>
          <p:cNvPr id="4" name="Date Placeholder 3">
            <a:extLst>
              <a:ext uri="{FF2B5EF4-FFF2-40B4-BE49-F238E27FC236}">
                <a16:creationId xmlns:a16="http://schemas.microsoft.com/office/drawing/2014/main" id="{9D69F0EB-8649-4197-BC5C-1C94ABA04152}"/>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28B1730A-FB68-4714-A918-06F38C8F51EA}"/>
              </a:ext>
            </a:extLst>
          </p:cNvPr>
          <p:cNvSpPr>
            <a:spLocks noGrp="1"/>
          </p:cNvSpPr>
          <p:nvPr>
            <p:ph type="sldNum" sz="quarter" idx="4"/>
          </p:nvPr>
        </p:nvSpPr>
        <p:spPr/>
        <p:txBody>
          <a:bodyPr/>
          <a:lstStyle/>
          <a:p>
            <a:fld id="{0168ACF4-E7A5-495E-8C31-8E9E3D5B0BFC}" type="slidenum">
              <a:rPr lang="fi-FI" smtClean="0"/>
              <a:pPr/>
              <a:t>2</a:t>
            </a:fld>
            <a:endParaRPr lang="fi-FI" dirty="0"/>
          </a:p>
        </p:txBody>
      </p:sp>
    </p:spTree>
    <p:extLst>
      <p:ext uri="{BB962C8B-B14F-4D97-AF65-F5344CB8AC3E}">
        <p14:creationId xmlns:p14="http://schemas.microsoft.com/office/powerpoint/2010/main" val="370164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dirty="0"/>
              <a:t>Стык плиты по грунту и наружной стены - Сначала наружная стена</a:t>
            </a:r>
            <a:br/>
            <a:endParaRPr lang="ru-RU" dirty="0"/>
          </a:p>
        </p:txBody>
      </p:sp>
      <p:sp>
        <p:nvSpPr>
          <p:cNvPr id="4" name="Content Placeholder 3">
            <a:extLst>
              <a:ext uri="{FF2B5EF4-FFF2-40B4-BE49-F238E27FC236}">
                <a16:creationId xmlns:a16="http://schemas.microsoft.com/office/drawing/2014/main" id="{6D1FF439-FA7E-45D5-886C-E6E7F627C2C3}"/>
              </a:ext>
            </a:extLst>
          </p:cNvPr>
          <p:cNvSpPr>
            <a:spLocks noGrp="1"/>
          </p:cNvSpPr>
          <p:nvPr>
            <p:ph idx="1"/>
          </p:nvPr>
        </p:nvSpPr>
        <p:spPr>
          <a:xfrm>
            <a:off x="457200" y="1773238"/>
            <a:ext cx="4448714" cy="4608511"/>
          </a:xfrm>
        </p:spPr>
        <p:txBody>
          <a:bodyPr>
            <a:normAutofit fontScale="77500" lnSpcReduction="20000"/>
          </a:bodyPr>
          <a:lstStyle/>
          <a:p>
            <a:pPr marL="514350" indent="-514350">
              <a:buFont typeface="+mj-lt"/>
              <a:buAutoNum type="arabicPeriod"/>
            </a:pPr>
            <a:r>
              <a:rPr lang="ru-RU" dirty="0"/>
              <a:t>Цокольные блоки облицовывают с обеих сторон до ростверка.</a:t>
            </a:r>
          </a:p>
          <a:p>
            <a:pPr marL="514350" lvl="0" indent="-514350">
              <a:buFont typeface="+mj-lt"/>
              <a:buAutoNum type="arabicPeriod"/>
            </a:pPr>
            <a:r>
              <a:rPr lang="ru-RU" dirty="0"/>
              <a:t>Резинобитумную ленту приклеивают к блокам и подворачивают под плиту поверх изоляции пола.</a:t>
            </a:r>
          </a:p>
          <a:p>
            <a:pPr marL="514350" lvl="0" indent="-514350">
              <a:buFont typeface="+mj-lt"/>
              <a:buAutoNum type="arabicPeriod"/>
            </a:pPr>
            <a:r>
              <a:rPr lang="ru-RU" dirty="0"/>
              <a:t>Между плитой и стеной укладывают изоляцию из полиэтилена с закрытой ячеистой структурой шириной 10 мм. </a:t>
            </a:r>
          </a:p>
          <a:p>
            <a:pPr marL="514350" lvl="0" indent="-514350">
              <a:buFont typeface="+mj-lt"/>
              <a:buAutoNum type="arabicPeriod"/>
            </a:pPr>
            <a:r>
              <a:rPr lang="ru-RU" dirty="0"/>
              <a:t>Из-за усадки плиты шов уплотняют эластичным </a:t>
            </a:r>
            <a:r>
              <a:rPr lang="ru-RU" dirty="0" err="1"/>
              <a:t>герметиком</a:t>
            </a:r>
            <a:r>
              <a:rPr lang="ru-RU" dirty="0"/>
              <a:t>.</a:t>
            </a:r>
          </a:p>
          <a:p>
            <a:endParaRPr lang="fi-FI"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5914" y="1916832"/>
            <a:ext cx="3708407"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4927860" y="1916832"/>
            <a:ext cx="3708407" cy="360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 name="Straight Arrow Connector 8"/>
          <p:cNvCxnSpPr>
            <a:stCxn id="12" idx="3"/>
          </p:cNvCxnSpPr>
          <p:nvPr/>
        </p:nvCxnSpPr>
        <p:spPr>
          <a:xfrm flipH="1">
            <a:off x="6731967" y="2338044"/>
            <a:ext cx="334146" cy="37087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4" idx="2"/>
          </p:cNvCxnSpPr>
          <p:nvPr/>
        </p:nvCxnSpPr>
        <p:spPr>
          <a:xfrm flipH="1">
            <a:off x="6588224" y="4797152"/>
            <a:ext cx="1728192" cy="12837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3" idx="2"/>
          </p:cNvCxnSpPr>
          <p:nvPr/>
        </p:nvCxnSpPr>
        <p:spPr>
          <a:xfrm flipH="1" flipV="1">
            <a:off x="6588224" y="3501008"/>
            <a:ext cx="483569" cy="54006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971205" y="1877074"/>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4</a:t>
            </a:r>
            <a:endParaRPr lang="ru-RU" sz="2000" b="1" dirty="0">
              <a:solidFill>
                <a:schemeClr val="tx2"/>
              </a:solidFill>
            </a:endParaRPr>
          </a:p>
        </p:txBody>
      </p:sp>
      <p:sp>
        <p:nvSpPr>
          <p:cNvPr id="13" name="Oval 12"/>
          <p:cNvSpPr/>
          <p:nvPr/>
        </p:nvSpPr>
        <p:spPr>
          <a:xfrm>
            <a:off x="7071793" y="3771038"/>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sp>
        <p:nvSpPr>
          <p:cNvPr id="14" name="Oval 13"/>
          <p:cNvSpPr/>
          <p:nvPr/>
        </p:nvSpPr>
        <p:spPr>
          <a:xfrm>
            <a:off x="8316416" y="4527122"/>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5" name="Straight Arrow Connector 14"/>
          <p:cNvCxnSpPr>
            <a:stCxn id="16" idx="2"/>
          </p:cNvCxnSpPr>
          <p:nvPr/>
        </p:nvCxnSpPr>
        <p:spPr>
          <a:xfrm flipH="1">
            <a:off x="6634106" y="2801341"/>
            <a:ext cx="704035" cy="13501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338141" y="2531311"/>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3</a:t>
            </a:r>
            <a:endParaRPr lang="ru-RU" sz="2000" b="1" dirty="0">
              <a:solidFill>
                <a:schemeClr val="tx2"/>
              </a:solidFill>
            </a:endParaRPr>
          </a:p>
        </p:txBody>
      </p:sp>
      <p:cxnSp>
        <p:nvCxnSpPr>
          <p:cNvPr id="17" name="Straight Arrow Connector 16"/>
          <p:cNvCxnSpPr/>
          <p:nvPr/>
        </p:nvCxnSpPr>
        <p:spPr>
          <a:xfrm flipH="1">
            <a:off x="5625994" y="4704999"/>
            <a:ext cx="2690422" cy="15634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588224" y="2708920"/>
            <a:ext cx="77352" cy="92421"/>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2" name="Suora yhdysviiva 21"/>
          <p:cNvCxnSpPr/>
          <p:nvPr/>
        </p:nvCxnSpPr>
        <p:spPr>
          <a:xfrm flipH="1">
            <a:off x="6626900" y="3071371"/>
            <a:ext cx="15193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uora yhdysviiva 24"/>
          <p:cNvCxnSpPr/>
          <p:nvPr/>
        </p:nvCxnSpPr>
        <p:spPr>
          <a:xfrm flipV="1">
            <a:off x="6626900" y="3071371"/>
            <a:ext cx="0" cy="14557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uora yhdysviiva 17"/>
          <p:cNvCxnSpPr/>
          <p:nvPr/>
        </p:nvCxnSpPr>
        <p:spPr>
          <a:xfrm>
            <a:off x="6614458" y="3086639"/>
            <a:ext cx="1447366" cy="0"/>
          </a:xfrm>
          <a:prstGeom prst="line">
            <a:avLst/>
          </a:prstGeom>
          <a:ln w="571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9" name="Suora yhdysviiva 18"/>
          <p:cNvCxnSpPr/>
          <p:nvPr/>
        </p:nvCxnSpPr>
        <p:spPr>
          <a:xfrm flipH="1" flipV="1">
            <a:off x="6614458" y="3086640"/>
            <a:ext cx="7206" cy="1455750"/>
          </a:xfrm>
          <a:prstGeom prst="line">
            <a:avLst/>
          </a:prstGeom>
          <a:ln w="571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A0CDF28E-4B0C-4B92-A44E-503377CC8838}"/>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CF3A1A8D-3AC0-4B5D-84B5-DED81CDF316A}"/>
              </a:ext>
            </a:extLst>
          </p:cNvPr>
          <p:cNvSpPr>
            <a:spLocks noGrp="1"/>
          </p:cNvSpPr>
          <p:nvPr>
            <p:ph type="sldNum" sz="quarter" idx="4"/>
          </p:nvPr>
        </p:nvSpPr>
        <p:spPr/>
        <p:txBody>
          <a:bodyPr/>
          <a:lstStyle/>
          <a:p>
            <a:fld id="{0168ACF4-E7A5-495E-8C31-8E9E3D5B0BFC}" type="slidenum">
              <a:rPr lang="fi-FI" smtClean="0"/>
              <a:pPr/>
              <a:t>3</a:t>
            </a:fld>
            <a:endParaRPr lang="fi-FI" dirty="0"/>
          </a:p>
        </p:txBody>
      </p:sp>
    </p:spTree>
    <p:extLst>
      <p:ext uri="{BB962C8B-B14F-4D97-AF65-F5344CB8AC3E}">
        <p14:creationId xmlns:p14="http://schemas.microsoft.com/office/powerpoint/2010/main" val="60991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2215" y="1777916"/>
            <a:ext cx="3472399" cy="3234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7003047" y="2193422"/>
            <a:ext cx="919037" cy="731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p:nvPr>
        </p:nvSpPr>
        <p:spPr/>
        <p:txBody>
          <a:bodyPr>
            <a:normAutofit fontScale="90000"/>
          </a:bodyPr>
          <a:lstStyle/>
          <a:p>
            <a:r>
              <a:rPr lang="ru-RU" sz="3300" dirty="0"/>
              <a:t>Каменное вентилируемое нижнее перекрытие </a:t>
            </a:r>
            <a:br>
              <a:rPr dirty="0"/>
            </a:br>
            <a:endParaRPr lang="ru-RU" dirty="0"/>
          </a:p>
        </p:txBody>
      </p:sp>
      <p:sp>
        <p:nvSpPr>
          <p:cNvPr id="4" name="Content Placeholder 3">
            <a:extLst>
              <a:ext uri="{FF2B5EF4-FFF2-40B4-BE49-F238E27FC236}">
                <a16:creationId xmlns:a16="http://schemas.microsoft.com/office/drawing/2014/main" id="{D21DB52F-90DC-4C0E-9EF2-C5EB64801698}"/>
              </a:ext>
            </a:extLst>
          </p:cNvPr>
          <p:cNvSpPr>
            <a:spLocks noGrp="1"/>
          </p:cNvSpPr>
          <p:nvPr>
            <p:ph idx="1"/>
          </p:nvPr>
        </p:nvSpPr>
        <p:spPr>
          <a:xfrm>
            <a:off x="457200" y="1773238"/>
            <a:ext cx="4402832" cy="4608511"/>
          </a:xfrm>
        </p:spPr>
        <p:txBody>
          <a:bodyPr>
            <a:normAutofit fontScale="62500" lnSpcReduction="20000"/>
          </a:bodyPr>
          <a:lstStyle/>
          <a:p>
            <a:pPr marL="228600" lvl="0" indent="-228600">
              <a:buFont typeface="+mj-lt"/>
              <a:buAutoNum type="arabicPeriod"/>
            </a:pPr>
            <a:r>
              <a:rPr lang="ru-RU" dirty="0"/>
              <a:t>Под стеной устанавливают резинобитумный ковер, который блокирует капиллярную влагу и обеспечивает </a:t>
            </a:r>
            <a:r>
              <a:rPr lang="ru-RU" dirty="0" err="1"/>
              <a:t>паронепроницаемость</a:t>
            </a:r>
            <a:r>
              <a:rPr lang="ru-RU" dirty="0"/>
              <a:t> торцевого шва.</a:t>
            </a:r>
          </a:p>
          <a:p>
            <a:pPr marL="228600" lvl="0" indent="-228600">
              <a:buFont typeface="+mj-lt"/>
              <a:buAutoNum type="arabicPeriod"/>
            </a:pPr>
            <a:r>
              <a:rPr lang="ru-RU" dirty="0"/>
              <a:t>Горизонтальные швы между бетонной конструкцией и цокольным блоком воздухонепроницаемые при тщательной заливке цементным раствором. </a:t>
            </a:r>
          </a:p>
          <a:p>
            <a:pPr marL="228600" lvl="0" indent="-228600">
              <a:buFont typeface="+mj-lt"/>
              <a:buAutoNum type="arabicPeriod"/>
            </a:pPr>
            <a:r>
              <a:rPr lang="ru-RU" dirty="0"/>
              <a:t>Стыки между панелями герметизируют слоем шпаклевки для покрытий.</a:t>
            </a:r>
          </a:p>
          <a:p>
            <a:pPr marL="228600" lvl="0" indent="-228600">
              <a:buFont typeface="+mj-lt"/>
              <a:buAutoNum type="arabicPeriod"/>
            </a:pPr>
            <a:r>
              <a:rPr lang="ru-RU" dirty="0"/>
              <a:t>Пароизоляционную пленку деревянной стены закрепляют между горизонтальной обрешеткой и нижним прогоном стены.</a:t>
            </a:r>
          </a:p>
          <a:p>
            <a:pPr marL="228600" lvl="0" indent="-228600">
              <a:buFont typeface="+mj-lt"/>
              <a:buAutoNum type="arabicPeriod"/>
            </a:pPr>
            <a:r>
              <a:rPr lang="ru-RU" dirty="0"/>
              <a:t>Зазор между низом стены и плитой герметизируют полиуретановой пеной.</a:t>
            </a:r>
          </a:p>
          <a:p>
            <a:endParaRPr lang="fi-FI" dirty="0"/>
          </a:p>
        </p:txBody>
      </p:sp>
      <p:sp>
        <p:nvSpPr>
          <p:cNvPr id="8" name="Oval 7"/>
          <p:cNvSpPr/>
          <p:nvPr/>
        </p:nvSpPr>
        <p:spPr>
          <a:xfrm>
            <a:off x="4860032" y="1700808"/>
            <a:ext cx="3424582" cy="331137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1" name="Straight Arrow Connector 10"/>
          <p:cNvCxnSpPr>
            <a:stCxn id="14" idx="3"/>
          </p:cNvCxnSpPr>
          <p:nvPr/>
        </p:nvCxnSpPr>
        <p:spPr>
          <a:xfrm flipH="1">
            <a:off x="7003047" y="2384362"/>
            <a:ext cx="460781" cy="34819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5" idx="7"/>
          </p:cNvCxnSpPr>
          <p:nvPr/>
        </p:nvCxnSpPr>
        <p:spPr>
          <a:xfrm flipV="1">
            <a:off x="5959029" y="3250985"/>
            <a:ext cx="589385" cy="76798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368920" y="1923392"/>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4</a:t>
            </a:r>
            <a:endParaRPr lang="ru-RU" sz="2000" b="1" dirty="0">
              <a:solidFill>
                <a:schemeClr val="tx2"/>
              </a:solidFill>
            </a:endParaRPr>
          </a:p>
        </p:txBody>
      </p:sp>
      <p:sp>
        <p:nvSpPr>
          <p:cNvPr id="15" name="Oval 14"/>
          <p:cNvSpPr/>
          <p:nvPr/>
        </p:nvSpPr>
        <p:spPr>
          <a:xfrm>
            <a:off x="5405865" y="3939881"/>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sp>
        <p:nvSpPr>
          <p:cNvPr id="16" name="Oval 15"/>
          <p:cNvSpPr/>
          <p:nvPr/>
        </p:nvSpPr>
        <p:spPr>
          <a:xfrm>
            <a:off x="5004284" y="3171895"/>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7" name="Straight Arrow Connector 16"/>
          <p:cNvCxnSpPr/>
          <p:nvPr/>
        </p:nvCxnSpPr>
        <p:spPr>
          <a:xfrm flipH="1">
            <a:off x="7629351" y="2639541"/>
            <a:ext cx="585466" cy="32739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8100392" y="2193422"/>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3</a:t>
            </a:r>
            <a:endParaRPr lang="ru-RU" sz="2000" b="1" dirty="0">
              <a:solidFill>
                <a:schemeClr val="tx2"/>
              </a:solidFill>
            </a:endParaRPr>
          </a:p>
        </p:txBody>
      </p:sp>
      <p:cxnSp>
        <p:nvCxnSpPr>
          <p:cNvPr id="19" name="Straight Arrow Connector 18"/>
          <p:cNvCxnSpPr>
            <a:stCxn id="16" idx="7"/>
          </p:cNvCxnSpPr>
          <p:nvPr/>
        </p:nvCxnSpPr>
        <p:spPr>
          <a:xfrm flipV="1">
            <a:off x="5557448" y="2924944"/>
            <a:ext cx="526720" cy="32604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7758720" y="3482309"/>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5</a:t>
            </a:r>
            <a:endParaRPr lang="ru-RU" sz="2000" b="1" dirty="0">
              <a:solidFill>
                <a:schemeClr val="tx2"/>
              </a:solidFill>
            </a:endParaRPr>
          </a:p>
        </p:txBody>
      </p:sp>
      <p:cxnSp>
        <p:nvCxnSpPr>
          <p:cNvPr id="31" name="Straight Arrow Connector 30"/>
          <p:cNvCxnSpPr>
            <a:stCxn id="30" idx="1"/>
          </p:cNvCxnSpPr>
          <p:nvPr/>
        </p:nvCxnSpPr>
        <p:spPr>
          <a:xfrm flipH="1" flipV="1">
            <a:off x="7003047" y="2966940"/>
            <a:ext cx="850581" cy="59445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uora yhdysviiva 28"/>
          <p:cNvCxnSpPr/>
          <p:nvPr/>
        </p:nvCxnSpPr>
        <p:spPr>
          <a:xfrm flipH="1">
            <a:off x="6109977" y="2966940"/>
            <a:ext cx="89307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uora yhdysviiva 32"/>
          <p:cNvCxnSpPr/>
          <p:nvPr/>
        </p:nvCxnSpPr>
        <p:spPr>
          <a:xfrm>
            <a:off x="6084168" y="2966940"/>
            <a:ext cx="918879" cy="0"/>
          </a:xfrm>
          <a:prstGeom prst="line">
            <a:avLst/>
          </a:prstGeom>
          <a:ln w="571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3F123D85-C93A-471F-A17C-C5735B786DAE}"/>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C1770D5B-70DE-4115-9573-964442F5E814}"/>
              </a:ext>
            </a:extLst>
          </p:cNvPr>
          <p:cNvSpPr>
            <a:spLocks noGrp="1"/>
          </p:cNvSpPr>
          <p:nvPr>
            <p:ph type="sldNum" sz="quarter" idx="4"/>
          </p:nvPr>
        </p:nvSpPr>
        <p:spPr/>
        <p:txBody>
          <a:bodyPr/>
          <a:lstStyle/>
          <a:p>
            <a:fld id="{0168ACF4-E7A5-495E-8C31-8E9E3D5B0BFC}" type="slidenum">
              <a:rPr lang="fi-FI" smtClean="0"/>
              <a:pPr/>
              <a:t>4</a:t>
            </a:fld>
            <a:endParaRPr lang="fi-FI" dirty="0"/>
          </a:p>
        </p:txBody>
      </p:sp>
    </p:spTree>
    <p:extLst>
      <p:ext uri="{BB962C8B-B14F-4D97-AF65-F5344CB8AC3E}">
        <p14:creationId xmlns:p14="http://schemas.microsoft.com/office/powerpoint/2010/main" val="53784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sz="3000" dirty="0"/>
              <a:t>Стык деревянного верхнего перекрытия и каменной наружной стены – боковой свес кровли</a:t>
            </a:r>
          </a:p>
        </p:txBody>
      </p:sp>
      <p:sp>
        <p:nvSpPr>
          <p:cNvPr id="4" name="Content Placeholder 3">
            <a:extLst>
              <a:ext uri="{FF2B5EF4-FFF2-40B4-BE49-F238E27FC236}">
                <a16:creationId xmlns:a16="http://schemas.microsoft.com/office/drawing/2014/main" id="{0BC2790C-9281-4328-8A85-F1D6A455CD08}"/>
              </a:ext>
            </a:extLst>
          </p:cNvPr>
          <p:cNvSpPr>
            <a:spLocks noGrp="1"/>
          </p:cNvSpPr>
          <p:nvPr>
            <p:ph idx="1"/>
          </p:nvPr>
        </p:nvSpPr>
        <p:spPr>
          <a:xfrm>
            <a:off x="457200" y="1773238"/>
            <a:ext cx="4621625" cy="4608511"/>
          </a:xfrm>
        </p:spPr>
        <p:txBody>
          <a:bodyPr>
            <a:normAutofit fontScale="85000" lnSpcReduction="20000"/>
          </a:bodyPr>
          <a:lstStyle/>
          <a:p>
            <a:pPr marL="514350" lvl="0" indent="-514350">
              <a:buFont typeface="+mj-lt"/>
              <a:buAutoNum type="arabicPeriod"/>
            </a:pPr>
            <a:r>
              <a:rPr lang="ru-RU" dirty="0"/>
              <a:t>Поверх блочной стены укладывают пароизоляционную ленту шириной около метра.</a:t>
            </a:r>
          </a:p>
          <a:p>
            <a:pPr marL="514350" lvl="0" indent="-514350">
              <a:buFont typeface="+mj-lt"/>
              <a:buAutoNum type="arabicPeriod"/>
            </a:pPr>
            <a:r>
              <a:rPr lang="ru-RU" dirty="0"/>
              <a:t>В ходе монтажа верхнего перекрытия пароизоляционную ленту стены заворачивают внахлест с пароизоляцией верхнего перекрытия.</a:t>
            </a:r>
          </a:p>
          <a:p>
            <a:pPr marL="514350" indent="-514350">
              <a:buFont typeface="+mj-lt"/>
              <a:buAutoNum type="arabicPeriod"/>
            </a:pPr>
            <a:r>
              <a:rPr lang="ru-RU" dirty="0"/>
              <a:t>Стык герметизируют с помощью прикрученной (</a:t>
            </a:r>
            <a:r>
              <a:rPr lang="en-US" dirty="0"/>
              <a:t>k</a:t>
            </a:r>
            <a:r>
              <a:rPr lang="ru-RU" dirty="0"/>
              <a:t>300) горизонтальной обрешетки.</a:t>
            </a:r>
          </a:p>
          <a:p>
            <a:endParaRPr lang="fi-FI"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1929" y="1844824"/>
            <a:ext cx="3584527"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5091929" y="1844824"/>
            <a:ext cx="3584527" cy="360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 name="Straight Arrow Connector 8"/>
          <p:cNvCxnSpPr>
            <a:stCxn id="10" idx="5"/>
          </p:cNvCxnSpPr>
          <p:nvPr/>
        </p:nvCxnSpPr>
        <p:spPr>
          <a:xfrm>
            <a:off x="6226930" y="2305794"/>
            <a:ext cx="449175" cy="33111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673766" y="1844824"/>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sp>
        <p:nvSpPr>
          <p:cNvPr id="11" name="Oval 10"/>
          <p:cNvSpPr/>
          <p:nvPr/>
        </p:nvSpPr>
        <p:spPr>
          <a:xfrm>
            <a:off x="6748113" y="5026636"/>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2" name="Straight Arrow Connector 11"/>
          <p:cNvCxnSpPr>
            <a:stCxn id="13" idx="1"/>
          </p:cNvCxnSpPr>
          <p:nvPr/>
        </p:nvCxnSpPr>
        <p:spPr>
          <a:xfrm flipH="1" flipV="1">
            <a:off x="7108154" y="2852936"/>
            <a:ext cx="706975" cy="37797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720221" y="3151820"/>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3</a:t>
            </a:r>
            <a:endParaRPr lang="ru-RU" sz="2000" b="1" dirty="0">
              <a:solidFill>
                <a:schemeClr val="tx2"/>
              </a:solidFill>
            </a:endParaRPr>
          </a:p>
        </p:txBody>
      </p:sp>
      <p:cxnSp>
        <p:nvCxnSpPr>
          <p:cNvPr id="14" name="Straight Arrow Connector 13"/>
          <p:cNvCxnSpPr>
            <a:stCxn id="11" idx="1"/>
          </p:cNvCxnSpPr>
          <p:nvPr/>
        </p:nvCxnSpPr>
        <p:spPr>
          <a:xfrm flipH="1" flipV="1">
            <a:off x="5940152" y="3939434"/>
            <a:ext cx="902869" cy="116629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748113" y="3230910"/>
            <a:ext cx="648072" cy="918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Rectangle 15"/>
          <p:cNvSpPr/>
          <p:nvPr/>
        </p:nvSpPr>
        <p:spPr>
          <a:xfrm>
            <a:off x="6912260" y="3059099"/>
            <a:ext cx="396043" cy="918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Date Placeholder 2">
            <a:extLst>
              <a:ext uri="{FF2B5EF4-FFF2-40B4-BE49-F238E27FC236}">
                <a16:creationId xmlns:a16="http://schemas.microsoft.com/office/drawing/2014/main" id="{173CCE27-8A7F-43E0-ADDC-4EDC9EFC761F}"/>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8A5038A8-E1F1-42D2-9BA1-FCB8556C7117}"/>
              </a:ext>
            </a:extLst>
          </p:cNvPr>
          <p:cNvSpPr>
            <a:spLocks noGrp="1"/>
          </p:cNvSpPr>
          <p:nvPr>
            <p:ph type="sldNum" sz="quarter" idx="4"/>
          </p:nvPr>
        </p:nvSpPr>
        <p:spPr/>
        <p:txBody>
          <a:bodyPr/>
          <a:lstStyle/>
          <a:p>
            <a:fld id="{0168ACF4-E7A5-495E-8C31-8E9E3D5B0BFC}" type="slidenum">
              <a:rPr lang="fi-FI" smtClean="0"/>
              <a:pPr/>
              <a:t>5</a:t>
            </a:fld>
            <a:endParaRPr lang="fi-FI" dirty="0"/>
          </a:p>
        </p:txBody>
      </p:sp>
    </p:spTree>
    <p:extLst>
      <p:ext uri="{BB962C8B-B14F-4D97-AF65-F5344CB8AC3E}">
        <p14:creationId xmlns:p14="http://schemas.microsoft.com/office/powerpoint/2010/main" val="358994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558" t="9856" r="25981" b="8644"/>
          <a:stretch/>
        </p:blipFill>
        <p:spPr bwMode="auto">
          <a:xfrm>
            <a:off x="5424128" y="1917452"/>
            <a:ext cx="3396344" cy="3980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7122300" y="4685840"/>
            <a:ext cx="1098037" cy="918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p:nvPr>
        </p:nvSpPr>
        <p:spPr/>
        <p:txBody>
          <a:bodyPr>
            <a:noAutofit/>
          </a:bodyPr>
          <a:lstStyle/>
          <a:p>
            <a:r>
              <a:rPr lang="ru-RU" sz="2800" dirty="0"/>
              <a:t>Герметизация стыка деревянного верхнего перекрытия и каменной наружной стены пароизоляционной лентой – торцевой свес кровли.</a:t>
            </a:r>
          </a:p>
        </p:txBody>
      </p:sp>
      <p:sp>
        <p:nvSpPr>
          <p:cNvPr id="4" name="Content Placeholder 3">
            <a:extLst>
              <a:ext uri="{FF2B5EF4-FFF2-40B4-BE49-F238E27FC236}">
                <a16:creationId xmlns:a16="http://schemas.microsoft.com/office/drawing/2014/main" id="{07E215F8-C70F-4615-A960-60A9D8354DC4}"/>
              </a:ext>
            </a:extLst>
          </p:cNvPr>
          <p:cNvSpPr>
            <a:spLocks noGrp="1"/>
          </p:cNvSpPr>
          <p:nvPr>
            <p:ph idx="1"/>
          </p:nvPr>
        </p:nvSpPr>
        <p:spPr>
          <a:xfrm>
            <a:off x="457200" y="2303209"/>
            <a:ext cx="4966928" cy="4078541"/>
          </a:xfrm>
        </p:spPr>
        <p:txBody>
          <a:bodyPr>
            <a:normAutofit fontScale="62500" lnSpcReduction="20000"/>
          </a:bodyPr>
          <a:lstStyle/>
          <a:p>
            <a:pPr marL="514350" lvl="0" indent="-514350">
              <a:buFont typeface="+mj-lt"/>
              <a:buAutoNum type="arabicPeriod"/>
            </a:pPr>
            <a:r>
              <a:rPr lang="ru-RU" sz="3200" dirty="0"/>
              <a:t>Поверх блочной стены укладывают пароизоляционную ленту. </a:t>
            </a:r>
          </a:p>
          <a:p>
            <a:pPr marL="514350" lvl="0" indent="-514350">
              <a:buFont typeface="+mj-lt"/>
              <a:buAutoNum type="arabicPeriod"/>
            </a:pPr>
            <a:r>
              <a:rPr lang="ru-RU" sz="3200" dirty="0"/>
              <a:t>С внутренней стороны ленту пристреливают к рейке, и она ожидает этапа выполнения потолка. Эта рейка служит в стыке также второй прижимной рейкой.</a:t>
            </a:r>
          </a:p>
          <a:p>
            <a:pPr marL="514350" lvl="0" indent="-514350">
              <a:buFont typeface="+mj-lt"/>
              <a:buAutoNum type="arabicPeriod"/>
            </a:pPr>
            <a:r>
              <a:rPr lang="ru-RU" sz="3200" dirty="0"/>
              <a:t>Пароизоляционную пленку укладывают внахлест с пароизоляцией верхнего перекрытия и закрепляют между рейками обрешетки отдельными прикрученными рейками (</a:t>
            </a:r>
            <a:r>
              <a:rPr lang="en-US" sz="3200" dirty="0"/>
              <a:t>k</a:t>
            </a:r>
            <a:r>
              <a:rPr lang="ru-RU" sz="3200" dirty="0"/>
              <a:t>300).</a:t>
            </a:r>
          </a:p>
          <a:p>
            <a:endParaRPr lang="fi-FI" dirty="0"/>
          </a:p>
        </p:txBody>
      </p:sp>
      <p:cxnSp>
        <p:nvCxnSpPr>
          <p:cNvPr id="10" name="Straight Arrow Connector 9"/>
          <p:cNvCxnSpPr>
            <a:stCxn id="11" idx="1"/>
          </p:cNvCxnSpPr>
          <p:nvPr/>
        </p:nvCxnSpPr>
        <p:spPr>
          <a:xfrm flipH="1" flipV="1">
            <a:off x="7229983" y="4449223"/>
            <a:ext cx="297828" cy="38512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432903" y="4755257"/>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3</a:t>
            </a:r>
          </a:p>
        </p:txBody>
      </p:sp>
      <p:sp>
        <p:nvSpPr>
          <p:cNvPr id="12" name="Oval 11"/>
          <p:cNvSpPr/>
          <p:nvPr/>
        </p:nvSpPr>
        <p:spPr>
          <a:xfrm>
            <a:off x="7019102" y="5303565"/>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3" name="Straight Arrow Connector 12"/>
          <p:cNvCxnSpPr>
            <a:stCxn id="14" idx="3"/>
          </p:cNvCxnSpPr>
          <p:nvPr/>
        </p:nvCxnSpPr>
        <p:spPr>
          <a:xfrm flipH="1">
            <a:off x="7229983" y="3882820"/>
            <a:ext cx="437191" cy="3382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572266" y="3421850"/>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cxnSp>
        <p:nvCxnSpPr>
          <p:cNvPr id="15" name="Straight Arrow Connector 14"/>
          <p:cNvCxnSpPr>
            <a:stCxn id="12" idx="1"/>
          </p:cNvCxnSpPr>
          <p:nvPr/>
        </p:nvCxnSpPr>
        <p:spPr>
          <a:xfrm flipH="1" flipV="1">
            <a:off x="6669930" y="4822164"/>
            <a:ext cx="444080" cy="56049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B829A839-09AD-4224-9DA0-CA1E9DE9A831}"/>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F7A81682-E839-47B1-9DE3-9A1BA7DDA994}"/>
              </a:ext>
            </a:extLst>
          </p:cNvPr>
          <p:cNvSpPr>
            <a:spLocks noGrp="1"/>
          </p:cNvSpPr>
          <p:nvPr>
            <p:ph type="sldNum" sz="quarter" idx="4"/>
          </p:nvPr>
        </p:nvSpPr>
        <p:spPr/>
        <p:txBody>
          <a:bodyPr/>
          <a:lstStyle/>
          <a:p>
            <a:fld id="{0168ACF4-E7A5-495E-8C31-8E9E3D5B0BFC}" type="slidenum">
              <a:rPr lang="fi-FI" smtClean="0"/>
              <a:pPr/>
              <a:t>6</a:t>
            </a:fld>
            <a:endParaRPr lang="fi-FI" dirty="0"/>
          </a:p>
        </p:txBody>
      </p:sp>
    </p:spTree>
    <p:extLst>
      <p:ext uri="{BB962C8B-B14F-4D97-AF65-F5344CB8AC3E}">
        <p14:creationId xmlns:p14="http://schemas.microsoft.com/office/powerpoint/2010/main" val="241897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Стык изолированной блочной стены и деревянного верхнего перекрытия – выравнивание из-под верхнего прогона</a:t>
            </a:r>
            <a:endParaRPr lang="ru-RU" dirty="0">
              <a:solidFill>
                <a:srgbClr val="C00000"/>
              </a:solidFill>
            </a:endParaRPr>
          </a:p>
        </p:txBody>
      </p:sp>
      <p:sp>
        <p:nvSpPr>
          <p:cNvPr id="4" name="Content Placeholder 3">
            <a:extLst>
              <a:ext uri="{FF2B5EF4-FFF2-40B4-BE49-F238E27FC236}">
                <a16:creationId xmlns:a16="http://schemas.microsoft.com/office/drawing/2014/main" id="{C9C31599-57DB-4E41-A777-3BA1EC6091C0}"/>
              </a:ext>
            </a:extLst>
          </p:cNvPr>
          <p:cNvSpPr>
            <a:spLocks noGrp="1"/>
          </p:cNvSpPr>
          <p:nvPr>
            <p:ph idx="1"/>
          </p:nvPr>
        </p:nvSpPr>
        <p:spPr>
          <a:xfrm>
            <a:off x="457200" y="2276475"/>
            <a:ext cx="5617345" cy="3529014"/>
          </a:xfrm>
        </p:spPr>
        <p:txBody>
          <a:bodyPr>
            <a:normAutofit fontScale="85000" lnSpcReduction="20000"/>
          </a:bodyPr>
          <a:lstStyle/>
          <a:p>
            <a:pPr marL="342900" indent="-342900">
              <a:buFont typeface="+mj-lt"/>
              <a:buAutoNum type="arabicPeriod"/>
            </a:pPr>
            <a:r>
              <a:rPr lang="ru-RU" dirty="0" err="1"/>
              <a:t>Воздухоизоляционную</a:t>
            </a:r>
            <a:r>
              <a:rPr lang="ru-RU" dirty="0"/>
              <a:t> пленку верхнего перекрытия прижимают к перекладине верхнего венца с помощью прикрученной рейки обрешетки верхнего перекрытия (k300).</a:t>
            </a:r>
          </a:p>
          <a:p>
            <a:pPr marL="342900" indent="-342900">
              <a:buFont typeface="+mj-lt"/>
              <a:buAutoNum type="arabicPeriod"/>
            </a:pPr>
            <a:r>
              <a:rPr lang="ru-RU" dirty="0"/>
              <a:t>После того, как положение фермы по высоте выровнено из-под верхнего прогона стены, паз между верхним прогоном и блоком заполняют монтажной пеной. </a:t>
            </a:r>
          </a:p>
          <a:p>
            <a:endParaRPr lang="ru-RU" dirty="0"/>
          </a:p>
          <a:p>
            <a:endParaRPr lang="fi-FI" dirty="0"/>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787" t="13925" r="24667" b="3982"/>
          <a:stretch/>
        </p:blipFill>
        <p:spPr bwMode="auto">
          <a:xfrm>
            <a:off x="6280701" y="1881426"/>
            <a:ext cx="2394987" cy="2431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7749159" y="3353418"/>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2" name="Straight Arrow Connector 11"/>
          <p:cNvCxnSpPr>
            <a:stCxn id="13" idx="5"/>
          </p:cNvCxnSpPr>
          <p:nvPr/>
        </p:nvCxnSpPr>
        <p:spPr>
          <a:xfrm>
            <a:off x="6938075" y="2733368"/>
            <a:ext cx="405274" cy="25999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384911" y="2272398"/>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endParaRPr lang="ru-RU" sz="2000" b="1" dirty="0">
              <a:solidFill>
                <a:schemeClr val="tx2"/>
              </a:solidFill>
            </a:endParaRPr>
          </a:p>
        </p:txBody>
      </p:sp>
      <p:cxnSp>
        <p:nvCxnSpPr>
          <p:cNvPr id="14" name="Straight Arrow Connector 13"/>
          <p:cNvCxnSpPr>
            <a:stCxn id="11" idx="1"/>
          </p:cNvCxnSpPr>
          <p:nvPr/>
        </p:nvCxnSpPr>
        <p:spPr>
          <a:xfrm flipH="1" flipV="1">
            <a:off x="7593817" y="3012474"/>
            <a:ext cx="250250" cy="42003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478194" y="3382671"/>
            <a:ext cx="270965" cy="68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Date Placeholder 2">
            <a:extLst>
              <a:ext uri="{FF2B5EF4-FFF2-40B4-BE49-F238E27FC236}">
                <a16:creationId xmlns:a16="http://schemas.microsoft.com/office/drawing/2014/main" id="{8D84D230-465B-43E6-A434-540DD61375C5}"/>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DE76CCC9-FD45-47E0-B302-F199E051FBFB}"/>
              </a:ext>
            </a:extLst>
          </p:cNvPr>
          <p:cNvSpPr>
            <a:spLocks noGrp="1"/>
          </p:cNvSpPr>
          <p:nvPr>
            <p:ph type="sldNum" sz="quarter" idx="4"/>
          </p:nvPr>
        </p:nvSpPr>
        <p:spPr/>
        <p:txBody>
          <a:bodyPr/>
          <a:lstStyle/>
          <a:p>
            <a:fld id="{0168ACF4-E7A5-495E-8C31-8E9E3D5B0BFC}" type="slidenum">
              <a:rPr lang="fi-FI" smtClean="0"/>
              <a:pPr/>
              <a:t>7</a:t>
            </a:fld>
            <a:endParaRPr lang="fi-FI" dirty="0"/>
          </a:p>
        </p:txBody>
      </p:sp>
    </p:spTree>
    <p:extLst>
      <p:ext uri="{BB962C8B-B14F-4D97-AF65-F5344CB8AC3E}">
        <p14:creationId xmlns:p14="http://schemas.microsoft.com/office/powerpoint/2010/main" val="905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Стык изолированной блочной стены и деревянного верхнего перекрытия – выравнивание над верхним прогоном</a:t>
            </a:r>
            <a:endParaRPr lang="ru-RU" dirty="0">
              <a:solidFill>
                <a:srgbClr val="C00000"/>
              </a:solidFill>
            </a:endParaRPr>
          </a:p>
        </p:txBody>
      </p:sp>
      <p:sp>
        <p:nvSpPr>
          <p:cNvPr id="4" name="Content Placeholder 3">
            <a:extLst>
              <a:ext uri="{FF2B5EF4-FFF2-40B4-BE49-F238E27FC236}">
                <a16:creationId xmlns:a16="http://schemas.microsoft.com/office/drawing/2014/main" id="{51C7FFE6-8A4F-4D22-9D8D-294102996EA2}"/>
              </a:ext>
            </a:extLst>
          </p:cNvPr>
          <p:cNvSpPr>
            <a:spLocks noGrp="1"/>
          </p:cNvSpPr>
          <p:nvPr>
            <p:ph idx="1"/>
          </p:nvPr>
        </p:nvSpPr>
        <p:spPr>
          <a:xfrm>
            <a:off x="457200" y="2294064"/>
            <a:ext cx="5988604" cy="4087685"/>
          </a:xfrm>
        </p:spPr>
        <p:txBody>
          <a:bodyPr>
            <a:normAutofit fontScale="92500" lnSpcReduction="20000"/>
          </a:bodyPr>
          <a:lstStyle/>
          <a:p>
            <a:pPr marL="342900" indent="-342900">
              <a:buFont typeface="+mj-lt"/>
              <a:buAutoNum type="arabicPeriod"/>
            </a:pPr>
            <a:r>
              <a:rPr lang="ru-RU" dirty="0" err="1"/>
              <a:t>Воздухоизоляционную</a:t>
            </a:r>
            <a:r>
              <a:rPr lang="ru-RU" dirty="0"/>
              <a:t> пленку верхнего перекрытия прижимают </a:t>
            </a:r>
            <a:br>
              <a:rPr lang="fi-FI" dirty="0"/>
            </a:br>
            <a:r>
              <a:rPr lang="ru-RU" dirty="0"/>
              <a:t>к перекладине верхнего венца с помощью прикрученной рейки обрешетки верхнего перекрытия (k300).</a:t>
            </a:r>
          </a:p>
          <a:p>
            <a:pPr marL="342900" indent="-342900">
              <a:buFont typeface="+mj-lt"/>
              <a:buAutoNum type="arabicPeriod"/>
            </a:pPr>
            <a:r>
              <a:rPr lang="ru-RU" dirty="0"/>
              <a:t>После того, как положение фермы по высоте выровнено над верхним прогоном стены, поверх блочной стены монтируют верхний прогон со снятой фаской и заполняют полость монтажной пеной.</a:t>
            </a:r>
          </a:p>
          <a:p>
            <a:pPr marL="342900" indent="-342900">
              <a:buFont typeface="+mj-lt"/>
              <a:buAutoNum type="arabicPeriod"/>
            </a:pPr>
            <a:endParaRPr lang="fi-FI" dirty="0"/>
          </a:p>
          <a:p>
            <a:endParaRPr lang="ru-RU" dirty="0"/>
          </a:p>
          <a:p>
            <a:endParaRPr lang="fi-FI"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525" t="8545" r="24421" b="10174"/>
          <a:stretch/>
        </p:blipFill>
        <p:spPr bwMode="auto">
          <a:xfrm>
            <a:off x="6481594" y="2077011"/>
            <a:ext cx="2304122" cy="2292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a:stCxn id="10" idx="6"/>
          </p:cNvCxnSpPr>
          <p:nvPr/>
        </p:nvCxnSpPr>
        <p:spPr>
          <a:xfrm>
            <a:off x="7119720" y="2975054"/>
            <a:ext cx="333657" cy="8549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6471648" y="2705024"/>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sp>
        <p:nvSpPr>
          <p:cNvPr id="17" name="Oval 16"/>
          <p:cNvSpPr/>
          <p:nvPr/>
        </p:nvSpPr>
        <p:spPr>
          <a:xfrm>
            <a:off x="7892301" y="3390529"/>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8" name="Straight Arrow Connector 17"/>
          <p:cNvCxnSpPr>
            <a:stCxn id="17" idx="1"/>
          </p:cNvCxnSpPr>
          <p:nvPr/>
        </p:nvCxnSpPr>
        <p:spPr>
          <a:xfrm flipH="1" flipV="1">
            <a:off x="7757845" y="3053516"/>
            <a:ext cx="229364" cy="41610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595492" y="3390529"/>
            <a:ext cx="270965" cy="68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Date Placeholder 2">
            <a:extLst>
              <a:ext uri="{FF2B5EF4-FFF2-40B4-BE49-F238E27FC236}">
                <a16:creationId xmlns:a16="http://schemas.microsoft.com/office/drawing/2014/main" id="{C22DB76D-8EB9-4C20-8E74-B82F17D89547}"/>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ABF4848E-AF17-4D69-99B4-33735B7E2F3E}"/>
              </a:ext>
            </a:extLst>
          </p:cNvPr>
          <p:cNvSpPr>
            <a:spLocks noGrp="1"/>
          </p:cNvSpPr>
          <p:nvPr>
            <p:ph type="sldNum" sz="quarter" idx="4"/>
          </p:nvPr>
        </p:nvSpPr>
        <p:spPr/>
        <p:txBody>
          <a:bodyPr/>
          <a:lstStyle/>
          <a:p>
            <a:fld id="{0168ACF4-E7A5-495E-8C31-8E9E3D5B0BFC}" type="slidenum">
              <a:rPr lang="fi-FI" smtClean="0"/>
              <a:pPr/>
              <a:t>8</a:t>
            </a:fld>
            <a:endParaRPr lang="fi-FI" dirty="0"/>
          </a:p>
        </p:txBody>
      </p:sp>
    </p:spTree>
    <p:extLst>
      <p:ext uri="{BB962C8B-B14F-4D97-AF65-F5344CB8AC3E}">
        <p14:creationId xmlns:p14="http://schemas.microsoft.com/office/powerpoint/2010/main" val="295491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3000" dirty="0"/>
              <a:t>Пароизоляция верхнего перекрытия с помощью изолирующей плиты из ячеистого пластика </a:t>
            </a:r>
            <a:endParaRPr lang="ru-RU" sz="3000" dirty="0"/>
          </a:p>
        </p:txBody>
      </p:sp>
      <p:sp>
        <p:nvSpPr>
          <p:cNvPr id="4" name="Content Placeholder 3">
            <a:extLst>
              <a:ext uri="{FF2B5EF4-FFF2-40B4-BE49-F238E27FC236}">
                <a16:creationId xmlns:a16="http://schemas.microsoft.com/office/drawing/2014/main" id="{2EC38CC1-C8C8-4A53-A62B-7072A879FF2B}"/>
              </a:ext>
            </a:extLst>
          </p:cNvPr>
          <p:cNvSpPr>
            <a:spLocks noGrp="1"/>
          </p:cNvSpPr>
          <p:nvPr>
            <p:ph idx="1"/>
          </p:nvPr>
        </p:nvSpPr>
        <p:spPr>
          <a:xfrm>
            <a:off x="457200" y="1773238"/>
            <a:ext cx="4114800" cy="4608511"/>
          </a:xfrm>
        </p:spPr>
        <p:txBody>
          <a:bodyPr>
            <a:normAutofit fontScale="92500"/>
          </a:bodyPr>
          <a:lstStyle/>
          <a:p>
            <a:pPr marL="514350" indent="-514350">
              <a:buFont typeface="+mj-lt"/>
              <a:buAutoNum type="arabicPeriod"/>
            </a:pPr>
            <a:r>
              <a:rPr lang="ru-RU" dirty="0"/>
              <a:t>Положение ферм по высоте выравнивают под верхним прогоном.</a:t>
            </a:r>
          </a:p>
          <a:p>
            <a:pPr marL="514350" indent="-514350">
              <a:buFont typeface="+mj-lt"/>
              <a:buAutoNum type="arabicPeriod"/>
            </a:pPr>
            <a:r>
              <a:rPr lang="ru-RU" dirty="0"/>
              <a:t>Зазор между изолирующей плитой, верхним прогоном и блоком герметизируют полиуретановой пеной.</a:t>
            </a:r>
            <a:br>
              <a:rPr lang="ru-RU" dirty="0"/>
            </a:br>
            <a:endParaRPr lang="ru-RU" dirty="0"/>
          </a:p>
          <a:p>
            <a:endParaRPr lang="fi-FI" dirty="0"/>
          </a:p>
        </p:txBody>
      </p:sp>
      <p:pic>
        <p:nvPicPr>
          <p:cNvPr id="3075" name="Picture 3"/>
          <p:cNvPicPr>
            <a:picLocks noGrp="1" noChangeAspect="1" noChangeArrowheads="1"/>
          </p:cNvPicPr>
          <p:nvPr>
            <p:ph type="pic" sz="quarter" idx="4294967295"/>
          </p:nvPr>
        </p:nvPicPr>
        <p:blipFill rotWithShape="1">
          <a:blip r:embed="rId3" cstate="print">
            <a:extLst>
              <a:ext uri="{28A0092B-C50C-407E-A947-70E740481C1C}">
                <a14:useLocalDpi xmlns:a14="http://schemas.microsoft.com/office/drawing/2010/main" val="0"/>
              </a:ext>
            </a:extLst>
          </a:blip>
          <a:srcRect l="25874" t="8083" r="24458" b="15407"/>
          <a:stretch/>
        </p:blipFill>
        <p:spPr bwMode="auto">
          <a:xfrm>
            <a:off x="5480050" y="1773238"/>
            <a:ext cx="3663950" cy="3529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974397" y="3796588"/>
            <a:ext cx="792088" cy="1231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2" name="Straight Arrow Connector 11"/>
          <p:cNvCxnSpPr>
            <a:stCxn id="13" idx="1"/>
          </p:cNvCxnSpPr>
          <p:nvPr/>
        </p:nvCxnSpPr>
        <p:spPr>
          <a:xfrm flipH="1" flipV="1">
            <a:off x="6380587" y="3581133"/>
            <a:ext cx="238924" cy="100821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524603" y="4510261"/>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sp>
        <p:nvSpPr>
          <p:cNvPr id="16" name="Oval 15"/>
          <p:cNvSpPr/>
          <p:nvPr/>
        </p:nvSpPr>
        <p:spPr>
          <a:xfrm>
            <a:off x="5077017" y="4257558"/>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7" name="Straight Arrow Connector 16"/>
          <p:cNvCxnSpPr>
            <a:cxnSpLocks/>
            <a:stCxn id="16" idx="0"/>
          </p:cNvCxnSpPr>
          <p:nvPr/>
        </p:nvCxnSpPr>
        <p:spPr>
          <a:xfrm flipV="1">
            <a:off x="5401053" y="3502150"/>
            <a:ext cx="273923" cy="75540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8A043C0E-B0BF-47AF-92D0-6163883AD850}"/>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C08936B2-B566-4809-9C34-6254CCD15FA8}"/>
              </a:ext>
            </a:extLst>
          </p:cNvPr>
          <p:cNvSpPr>
            <a:spLocks noGrp="1"/>
          </p:cNvSpPr>
          <p:nvPr>
            <p:ph type="sldNum" sz="quarter" idx="4"/>
          </p:nvPr>
        </p:nvSpPr>
        <p:spPr/>
        <p:txBody>
          <a:bodyPr/>
          <a:lstStyle/>
          <a:p>
            <a:fld id="{0168ACF4-E7A5-495E-8C31-8E9E3D5B0BFC}" type="slidenum">
              <a:rPr lang="fi-FI" smtClean="0"/>
              <a:pPr/>
              <a:t>9</a:t>
            </a:fld>
            <a:endParaRPr lang="fi-FI" dirty="0"/>
          </a:p>
        </p:txBody>
      </p:sp>
    </p:spTree>
    <p:extLst>
      <p:ext uri="{BB962C8B-B14F-4D97-AF65-F5344CB8AC3E}">
        <p14:creationId xmlns:p14="http://schemas.microsoft.com/office/powerpoint/2010/main" val="283450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424A63F7-A929-468D-9ED0-15F23040014C}" vid="{55B1D400-09AC-499E-B69D-32E92CF65373}"/>
    </a:ext>
  </a:extLst>
</a:theme>
</file>

<file path=ppt/theme/theme2.xml><?xml version="1.0" encoding="utf-8"?>
<a:theme xmlns:a="http://schemas.openxmlformats.org/drawingml/2006/main" name="1_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E090C246-9715-452B-BDDB-3AA6E50A71C3}" vid="{EC973ED1-DAE1-44EF-87D3-1C0E62F1D4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BUS_4-3</Template>
  <TotalTime>8</TotalTime>
  <Words>1444</Words>
  <Application>Microsoft Office PowerPoint</Application>
  <PresentationFormat>On-screen Show (4:3)</PresentationFormat>
  <Paragraphs>197</Paragraphs>
  <Slides>16</Slides>
  <Notes>12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BUS_4-3</vt:lpstr>
      <vt:lpstr>1_BUS_4-3</vt:lpstr>
      <vt:lpstr> Энергоэффективные стыки каменного дома</vt:lpstr>
      <vt:lpstr>При выполнении энергоэффективных конструкций особенно важно следующее</vt:lpstr>
      <vt:lpstr>Стык плиты по грунту и наружной стены - Сначала наружная стена </vt:lpstr>
      <vt:lpstr>Каменное вентилируемое нижнее перекрытие  </vt:lpstr>
      <vt:lpstr>Стык деревянного верхнего перекрытия и каменной наружной стены – боковой свес кровли</vt:lpstr>
      <vt:lpstr>Герметизация стыка деревянного верхнего перекрытия и каменной наружной стены пароизоляционной лентой – торцевой свес кровли.</vt:lpstr>
      <vt:lpstr>Стык изолированной блочной стены и деревянного верхнего перекрытия – выравнивание из-под верхнего прогона</vt:lpstr>
      <vt:lpstr>Стык изолированной блочной стены и деревянного верхнего перекрытия – выравнивание над верхним прогоном</vt:lpstr>
      <vt:lpstr>Пароизоляция верхнего перекрытия с помощью изолирующей плиты из ячеистого пластика </vt:lpstr>
      <vt:lpstr>Стык каменной наружной стены и деревянного верхнего перекрытия и его герметизация, наклонный потолок </vt:lpstr>
      <vt:lpstr>Стык бетонной сэндвич-панели и пустотелой плиты на ненесущей стене. </vt:lpstr>
      <vt:lpstr>Стык наружной стены и верхнего перекрытия дома из ячеистого бетона по боковому свесу кровли.</vt:lpstr>
      <vt:lpstr>Герметизация оконных коробок</vt:lpstr>
      <vt:lpstr>К размышлению - какие этапы выполнения работ при строительстве жилого дома являются критическими с точки зрения энергоэффективности и качества? </vt:lpstr>
      <vt:lpstr>Важно помнить!</vt:lpstr>
      <vt:lpstr>Спасибо!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Энергоэффективные стыки каменного дома</dc:title>
  <dc:creator>Kirsi-Maaria Forssell</dc:creator>
  <cp:lastModifiedBy>Kirsi-Maaria Forssell</cp:lastModifiedBy>
  <cp:revision>4</cp:revision>
  <dcterms:created xsi:type="dcterms:W3CDTF">2019-08-31T11:42:41Z</dcterms:created>
  <dcterms:modified xsi:type="dcterms:W3CDTF">2020-03-09T09:56:43Z</dcterms:modified>
</cp:coreProperties>
</file>