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75" r:id="rId2"/>
  </p:sldMasterIdLst>
  <p:notesMasterIdLst>
    <p:notesMasterId r:id="rId17"/>
  </p:notesMasterIdLst>
  <p:sldIdLst>
    <p:sldId id="256" r:id="rId3"/>
    <p:sldId id="258" r:id="rId4"/>
    <p:sldId id="259" r:id="rId5"/>
    <p:sldId id="27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</p:sldIdLst>
  <p:sldSz cx="9144000" cy="6858000" type="screen4x3"/>
  <p:notesSz cx="9929813" cy="67992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26" userDrawn="1">
          <p15:clr>
            <a:srgbClr val="A4A3A4"/>
          </p15:clr>
        </p15:guide>
        <p15:guide id="2" orient="horz" pos="300">
          <p15:clr>
            <a:srgbClr val="A4A3A4"/>
          </p15:clr>
        </p15:guide>
        <p15:guide id="3" orient="horz" pos="3657">
          <p15:clr>
            <a:srgbClr val="A4A3A4"/>
          </p15:clr>
        </p15:guide>
        <p15:guide id="4" orient="horz" pos="4110">
          <p15:clr>
            <a:srgbClr val="A4A3A4"/>
          </p15:clr>
        </p15:guide>
        <p15:guide id="5" orient="horz" pos="1117">
          <p15:clr>
            <a:srgbClr val="A4A3A4"/>
          </p15:clr>
        </p15:guide>
        <p15:guide id="6" orient="horz" pos="4020">
          <p15:clr>
            <a:srgbClr val="A4A3A4"/>
          </p15:clr>
        </p15:guide>
        <p15:guide id="7" orient="horz" pos="1434">
          <p15:clr>
            <a:srgbClr val="A4A3A4"/>
          </p15:clr>
        </p15:guide>
        <p15:guide id="8" pos="2880">
          <p15:clr>
            <a:srgbClr val="A4A3A4"/>
          </p15:clr>
        </p15:guide>
        <p15:guide id="9" pos="295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132" y="48"/>
      </p:cViewPr>
      <p:guideLst>
        <p:guide orient="horz" pos="3226"/>
        <p:guide orient="horz" pos="300"/>
        <p:guide orient="horz" pos="3657"/>
        <p:guide orient="horz" pos="4110"/>
        <p:guide orient="horz" pos="1117"/>
        <p:guide orient="horz" pos="4020"/>
        <p:guide orient="horz" pos="1434"/>
        <p:guide pos="2880"/>
        <p:guide pos="295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2142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13" y="0"/>
            <a:ext cx="430371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EEA22-7214-41D4-A38F-0699C6E48046}" type="datetimeFigureOut">
              <a:rPr lang="fi-FI" smtClean="0"/>
              <a:t>9.3.2020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60700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71838"/>
            <a:ext cx="7943850" cy="2678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95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13" y="6457950"/>
            <a:ext cx="4303712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7593E-EE24-4909-A5F5-DDE7662452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345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45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221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97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742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59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471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723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88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307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62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525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motiva.fi/buildupskills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hyperlink" Target="http://motiva.fi/buildupskills" TargetMode="Externa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200" y="5229200"/>
            <a:ext cx="3356191" cy="645038"/>
          </a:xfrm>
          <a:prstGeom prst="rect">
            <a:avLst/>
          </a:prstGeom>
        </p:spPr>
      </p:pic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783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81B06A-5127-4644-872D-9F1680079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94CCD4-D25E-43FE-AFCD-A564B1AB1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47A6B5-F540-4FF0-AF1A-C25977E5C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153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3239937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CC049C2B-C33A-4B6B-B964-AD1B9E9DC585}"/>
              </a:ext>
            </a:extLst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88F62A8-EF71-4D07-A69A-E3D67397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1DA6D70-0068-4E0D-89FE-A0DB79DEF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B84737-A899-4870-8DDD-1DE4E2186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3878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019A32-EC96-481B-977C-E7B285070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6D4DDE-7FAC-4B1C-A70F-B1EA99556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46E978-F659-4113-91F8-6593A78B7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6822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1"/>
          </p:nvPr>
        </p:nvSpPr>
        <p:spPr>
          <a:xfrm>
            <a:off x="900114" y="1593850"/>
            <a:ext cx="3707221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2"/>
          </p:nvPr>
        </p:nvSpPr>
        <p:spPr>
          <a:xfrm>
            <a:off x="5003801" y="1593850"/>
            <a:ext cx="3708808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D8B4A19-B20C-4494-9F6D-BE9A672FB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942C5BF-06EF-4A0C-8A05-402FBFB35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912BB5-E851-42DB-AE00-3F27875F2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02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200" y="5229200"/>
            <a:ext cx="3356191" cy="645038"/>
          </a:xfrm>
          <a:prstGeom prst="rect">
            <a:avLst/>
          </a:prstGeom>
        </p:spPr>
      </p:pic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1080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B45A7-5C78-4EE4-A0E6-A4287172E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88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B45A7-5C78-4EE4-A0E6-A4287172E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47583D-8460-4D08-A104-66042EDED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626" y="5464430"/>
            <a:ext cx="1867062" cy="579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904488"/>
            <a:ext cx="5475287" cy="254984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4050678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6453A7-EA22-44AE-8A22-336F192AE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A4A1D1-8494-43E1-9F72-46FA982F5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CEAED3-40E3-4F9A-BD09-E32AB3DC7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8045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8E252FA-163D-4E16-AC54-7869E350AE05}"/>
              </a:ext>
            </a:extLst>
          </p:cNvPr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27621CC-CD25-4E53-B707-557BC366B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5472717-C820-426B-AD8F-7A4ACBA9C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0C55BF30-4FCA-4314-8B5A-F466CA0A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058FDEC6-DA06-4AF3-AC98-46F1D59ED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564904"/>
            <a:ext cx="8207375" cy="1728192"/>
          </a:xfrm>
        </p:spPr>
        <p:txBody>
          <a:bodyPr anchor="ctr" anchorCtr="0"/>
          <a:lstStyle>
            <a:lvl1pPr algn="ctr">
              <a:defRPr sz="4000" b="1" cap="none" baseline="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99" y="548680"/>
            <a:ext cx="4870089" cy="936000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DC0E1EDF-FA5A-496C-B8DA-636596239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BD26D6E5-E51C-4E6C-9A19-6750E3242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962B3CBE-DD10-4F7C-AF9B-D3762F158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9196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64181F4-908C-4E12-A8AE-CB1952FD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CE9C56-984B-4A52-922F-3E1B7E375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87BC5F-FC6E-48AD-8140-ADA9AD7A8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21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B45A7-5C78-4EE4-A0E6-A4287172E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88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7"/>
            <a:ext cx="4040188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475"/>
            <a:ext cx="4040188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3237"/>
            <a:ext cx="4041775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475"/>
            <a:ext cx="4041775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41CCB3E-0118-45FD-BB8A-A7B5321B58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8B583DD-1F7B-4873-8DD3-4A081F6E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7CF9A67-7BD7-4836-AD0B-31F41116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0114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htoehto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4032250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8D5815C-C552-4E7B-8A83-6F40A1D72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C2324B-AC2D-417E-A64A-FE6CF5FEA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DEB30C-4890-4ED6-9252-B9A27BB99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7768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112" y="1773239"/>
            <a:ext cx="3106687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8313" y="1773238"/>
            <a:ext cx="4895775" cy="4032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4700147-F29A-4B61-BD96-4E3B4942BDE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BD9C986-707B-46E8-B856-EF39D688D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7A4F35-CC0E-4D72-8B02-E25EBAC1C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1967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A36BC-2C14-4F0F-BD7D-3C80F2FD1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EF67C-CB27-4B61-AE97-C118D6663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DD66A-87FB-480F-8397-E755A2678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5809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81B06A-5127-4644-872D-9F1680079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94CCD4-D25E-43FE-AFCD-A564B1AB1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47A6B5-F540-4FF0-AF1A-C25977E5C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82842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3239937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CC049C2B-C33A-4B6B-B964-AD1B9E9DC585}"/>
              </a:ext>
            </a:extLst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88F62A8-EF71-4D07-A69A-E3D67397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1DA6D70-0068-4E0D-89FE-A0DB79DEF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B84737-A899-4870-8DDD-1DE4E2186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2515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019A32-EC96-481B-977C-E7B285070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6D4DDE-7FAC-4B1C-A70F-B1EA99556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46E978-F659-4113-91F8-6593A78B7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8136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1"/>
          </p:nvPr>
        </p:nvSpPr>
        <p:spPr>
          <a:xfrm>
            <a:off x="900114" y="1593850"/>
            <a:ext cx="3707221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2"/>
          </p:nvPr>
        </p:nvSpPr>
        <p:spPr>
          <a:xfrm>
            <a:off x="5003801" y="1593850"/>
            <a:ext cx="3708808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D8B4A19-B20C-4494-9F6D-BE9A672FB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942C5BF-06EF-4A0C-8A05-402FBFB35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912BB5-E851-42DB-AE00-3F27875F2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948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6453A7-EA22-44AE-8A22-336F192AE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A4A1D1-8494-43E1-9F72-46FA982F5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CEAED3-40E3-4F9A-BD09-E32AB3DC7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481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8E252FA-163D-4E16-AC54-7869E350AE05}"/>
              </a:ext>
            </a:extLst>
          </p:cNvPr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27621CC-CD25-4E53-B707-557BC366B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5472717-C820-426B-AD8F-7A4ACBA9C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0C55BF30-4FCA-4314-8B5A-F466CA0A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058FDEC6-DA06-4AF3-AC98-46F1D59ED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564904"/>
            <a:ext cx="8207375" cy="1728192"/>
          </a:xfrm>
        </p:spPr>
        <p:txBody>
          <a:bodyPr anchor="ctr" anchorCtr="0"/>
          <a:lstStyle>
            <a:lvl1pPr algn="ctr">
              <a:defRPr sz="4000" b="1" cap="none" baseline="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99" y="548680"/>
            <a:ext cx="4870089" cy="936000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DC0E1EDF-FA5A-496C-B8DA-636596239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BD26D6E5-E51C-4E6C-9A19-6750E3242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962B3CBE-DD10-4F7C-AF9B-D3762F158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96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64181F4-908C-4E12-A8AE-CB1952FD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CE9C56-984B-4A52-922F-3E1B7E375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87BC5F-FC6E-48AD-8140-ADA9AD7A8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76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7"/>
            <a:ext cx="4040188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475"/>
            <a:ext cx="4040188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3237"/>
            <a:ext cx="4041775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475"/>
            <a:ext cx="4041775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41CCB3E-0118-45FD-BB8A-A7B5321B58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8B583DD-1F7B-4873-8DD3-4A081F6E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7CF9A67-7BD7-4836-AD0B-31F41116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137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htoehto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4032250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8D5815C-C552-4E7B-8A83-6F40A1D72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C2324B-AC2D-417E-A64A-FE6CF5FEA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DEB30C-4890-4ED6-9252-B9A27BB99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811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112" y="1773239"/>
            <a:ext cx="3106687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8313" y="1773238"/>
            <a:ext cx="4895775" cy="4032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4700147-F29A-4B61-BD96-4E3B4942BDE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BD9C986-707B-46E8-B856-EF39D688D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7A4F35-CC0E-4D72-8B02-E25EBAC1C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511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A36BC-2C14-4F0F-BD7D-3C80F2FD1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EF67C-CB27-4B61-AE97-C118D6663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DD66A-87FB-480F-8397-E755A2678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602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525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9"/>
            <a:ext cx="8229600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9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525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9"/>
            <a:ext cx="8229600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6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E8AA-40FA-410F-86B5-789666D88D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Управление условиями выполнения работ на стройплощадке и просушка конструкций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5046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BBB3DB6-BFE3-459C-946C-35BF8350308D}"/>
              </a:ext>
            </a:extLst>
          </p:cNvPr>
          <p:cNvGrpSpPr/>
          <p:nvPr/>
        </p:nvGrpSpPr>
        <p:grpSpPr>
          <a:xfrm>
            <a:off x="468313" y="3107773"/>
            <a:ext cx="5112568" cy="3155956"/>
            <a:chOff x="612341" y="3015964"/>
            <a:chExt cx="5112568" cy="3155956"/>
          </a:xfrm>
        </p:grpSpPr>
        <p:pic>
          <p:nvPicPr>
            <p:cNvPr id="1117" name="Picture 9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341" y="3015964"/>
              <a:ext cx="5112568" cy="3155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1500" name="Straight Connector 61499"/>
            <p:cNvCxnSpPr/>
            <p:nvPr/>
          </p:nvCxnSpPr>
          <p:spPr>
            <a:xfrm flipV="1">
              <a:off x="4268645" y="4730845"/>
              <a:ext cx="0" cy="6327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3131839" y="5013176"/>
              <a:ext cx="0" cy="36004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1259631" y="4725144"/>
              <a:ext cx="3013347" cy="1003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1259631" y="5013176"/>
              <a:ext cx="187220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Otsikko 1"/>
          <p:cNvSpPr txBox="1">
            <a:spLocks/>
          </p:cNvSpPr>
          <p:nvPr/>
        </p:nvSpPr>
        <p:spPr bwMode="auto">
          <a:xfrm>
            <a:off x="5720696" y="3107773"/>
            <a:ext cx="295499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000" b="1" dirty="0">
                <a:latin typeface="+mj-lt"/>
              </a:rPr>
              <a:t>Ответ: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000" b="1" dirty="0">
                <a:latin typeface="+mj-lt"/>
              </a:rPr>
              <a:t>9 г – 5 г x 10000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000" b="1" dirty="0">
                <a:latin typeface="+mj-lt"/>
              </a:rPr>
              <a:t>= 40 000 г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000" b="1" dirty="0">
                <a:latin typeface="+mj-lt"/>
              </a:rPr>
              <a:t>= 40 литров</a:t>
            </a:r>
            <a:endParaRPr lang="ru-RU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EFED003-F54A-41AA-85F0-1D9A8F677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Задача</a:t>
            </a:r>
            <a:br>
              <a:rPr lang="ru-RU" dirty="0"/>
            </a:br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6ABC99-E95E-470D-A8F1-1CCE31849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072734"/>
            <a:ext cx="8229600" cy="203503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ru-RU" sz="2000" b="1" dirty="0"/>
              <a:t>Сколько водяного пара можно удалить из воздуха в строящемся жилом доме объемом 10 000 м3 (примерно 50 квартир) с помощью вентиляции при однократной полной замене воздуха в помещениях наружным воздухом?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800" dirty="0"/>
              <a:t>Температура в помещениях 20 °С, температура наружного воздуха 5 °C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800" dirty="0"/>
              <a:t>Относительная влажность воздуха составляет 50% в помещениях и 80% снаружи. </a:t>
            </a:r>
          </a:p>
          <a:p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8ED78-9687-4051-8B7A-0A27525D44A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41079-9635-49B9-89D2-A70F3F96C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377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Сорбционный осушитель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46088" y="1228087"/>
            <a:ext cx="8229600" cy="4032250"/>
          </a:xfrm>
        </p:spPr>
        <p:txBody>
          <a:bodyPr>
            <a:normAutofit/>
          </a:bodyPr>
          <a:lstStyle/>
          <a:p>
            <a:pPr marL="342900" indent="-342900"/>
            <a:r>
              <a:rPr lang="ru-RU" sz="1600" dirty="0"/>
              <a:t>В сорбционном осушителе обрабатываемый воздух прогоняют через ротор.</a:t>
            </a:r>
          </a:p>
          <a:p>
            <a:pPr marL="342900" indent="-342900"/>
            <a:r>
              <a:rPr lang="ru-RU" sz="1600" dirty="0"/>
              <a:t>Влага поглощается поверхностью ротора и с потоком воздуха выводится из помещения.</a:t>
            </a:r>
          </a:p>
          <a:p>
            <a:pPr marL="342900" indent="-342900"/>
            <a:r>
              <a:rPr lang="ru-RU" sz="1600" dirty="0"/>
              <a:t>Осушитель работает эффективно даже при низких температурах.</a:t>
            </a:r>
          </a:p>
          <a:p>
            <a:pPr marL="342900" indent="-342900"/>
            <a:r>
              <a:rPr lang="ru-RU" sz="1600" dirty="0"/>
              <a:t>Снижает относительную влажность воздуха ниже 30%.</a:t>
            </a:r>
          </a:p>
          <a:p>
            <a:pPr marL="342900" indent="-342900"/>
            <a:r>
              <a:rPr lang="ru-RU" sz="1600" dirty="0"/>
              <a:t>Создает циркуляцию воздуха и подает сухой воздух в конструкции.</a:t>
            </a:r>
          </a:p>
          <a:p>
            <a:pPr marL="342900" indent="-342900"/>
            <a:r>
              <a:rPr lang="ru-RU" sz="1600" dirty="0"/>
              <a:t>Обеспечивается циркуляция воздуха в помещении 1-2 раза в час.</a:t>
            </a:r>
          </a:p>
          <a:p>
            <a:pPr marL="342900" indent="-342900"/>
            <a:r>
              <a:rPr lang="ru-RU" sz="1600" dirty="0"/>
              <a:t>Большие осушители (мощность 500-5000 м</a:t>
            </a:r>
            <a:r>
              <a:rPr lang="ru-RU" sz="1600" baseline="30000" dirty="0"/>
              <a:t>3</a:t>
            </a:r>
            <a:r>
              <a:rPr lang="ru-RU" sz="1600" dirty="0"/>
              <a:t>/час), как правило, применяют только специализированные компании.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1A4E1C-9DD9-45D8-B56C-3912B36F9A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A7D1F05-7091-4BFE-B35C-D3FFF6A69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3" name="AutoShape 4" descr="data:image/jpeg;base64,/9j/4AAQSkZJRgABAQAAAQABAAD/2wCEAAkGBxASEBAPEBAQFBAUEBUQEA8PDxAWEBUUFBQWFhQUFBQYHCggGBolHBQUITEhJSkrLi4uFx8zODMsNygtLiwBCgoKDg0OGxAQGy4mICUvLSwsLCwsLCwtLCwsLDQsLCwsLCwsLCwsLCwsLCwsLCwsLCwsLCwsLCwsLCwsLCwsNP/AABEIANwA5QMBIgACEQEDEQH/xAAcAAEAAQUBAQAAAAAAAAAAAAAAAQIDBAUGBwj/xABIEAACAQIDAwcGCwUHBQEAAAAAAQIDEQQSIQUxQQYTUWFxgZEiMlKxwdEHFCMzQlNykqGywhUkgtLhQ2Jjg5Si8ERzhJPDNP/EABkBAQADAQEAAAAAAAAAAAAAAAABAgQDBf/EAC8RAAIBAwIDCAEDBQAAAAAAAAABAgMRIRIxBDJBExQiUWGRodFxQuHxUoGxwfD/2gAMAwEAAhEDEQA/APcQAAAAAAAAAAAAAAAAAAAAAAAACmpUUVeTSW67aS1AKgRckAAEAEghyXSvEodaPpR+8iLixcBZqYunFOUpwSSu25LciKeMpStlqQd7WtOOt91hdE2ZfABJAAAAAIYBIOQxm1c0nzlBOS8m0paqz3bjAq4mL/sorw9xR1IrqXUJPod5nXSvEjnY+lHxR585R+rj4lmdO7dtydtYrXrXUcnXR0VFs9G56PpR+8ieej6UfFHncY9hV5XT+JTvPoX7v6noPPQ9KP3kOfh6UfvI89an6RTzVT00R3p+RPdl5m12jyhrKpNQm4pSsofF5tpLpeXUwY7cxKvarV1d3+71Hr1Xjp2GM6U23aonZtXytap2e9IjmKvpR8P6HJ1JX3+TsoRS2M39u4r66r3YSX8g/bmJ+txHdhJfymJGlPjlfcZWHyLz6afYv6kdo/N+5OiPkvYn9s4n6zFf6WfuI/a+I9PGd2Hqe4y41cJ9Kg/+fxEOrgONF+EvZInX6sq4+nwWFtWvxeO/09U0XKTbuLkoQoPFZd85Sp1E73skr8F7eo3e062Ep0ZVI0E5NWhFuWrbsm1mvZb+48p2rtGo6s75fOb83i7X/wCdRZLVhFW1HLN/U2vtDjXxKfXVlF/i0Y9Ta2O44nEf6t/znMvGT6V3RRewzxNW6pKpOyzSVOF7LpdloW7KQ7WJtqm0cU99es//ACW/1mNPE1+NSo+2rL3lijszGzdNRp1W6kHUp6xipQWW8k21p5cfFGNi8HXp06VWpmUKycqTzp5kkm3ZPTzlv6Qqf4IdT8l+tXm1bNLXpnIxJZuM396XuMRtvj4yOghyWj8V+N1cZQhBxhJU0pzrPnJZYJQ03tPW9tHrozooJHNzbNPdrXMvF3L2zcZzdejVTeaFWE1kXlNxknaPW7W7zXyoPNlSbd8qypu991kZ+ztn1oV8LOdGrGEsTSipypzUW+cjom1a5fQjnrZ9QUpXinZq6Ts96vwZUAdjkAAAAAAcFtmajXqqz897l06+0wefj/e+5L3G22/Qi69S64r8qNW8HDrXYzFUeWelSjScVeTX9v3KfjMPSS7dPWVRrwe6cPvIpeCXCU13lEsC/T8Vc4tr/v4O6pU+k/h/uZUZLg13MqSNfLZz6ab7YR9xT8Qmtyh3XXqsR4S3YX2nH3a/0bSxKNT8Wqr6Mu6rU/mFqy4Vu6bfrTFo+ZPdqnSz/DRtxY0/xiot8qy7VTf6B8fn9Y++lB+poaV5/wCfonutf+n5X2bhoixqVtKfpw76Ml6plS2lPpov/wBq9jGj1RV0Ky3g/b6M3EVMqu03rbRfiYFTGQ187juW+za08H3FNbFyla6p6PNaNZpPtzQMZpcIStr5tak9/nb3fVHWEIW8T+V9nCcKq/S/Z/RlY2mnBPpaV+qzZ5ttX52faek46teipZXHy1o8t/wbR5ttX52RNHdnGtsYZk7O2zWwzqOi0nOGR5oqStfr3cdxjFLRpsnuZs9Dq9m8ooc5hXKpONOnSnStdrLFxj5Lcdct4Q1vfTec5tfGqpSp005uNOU1TUpSeWm5eSlfdooeBjwpt7k32Iu/FJv6L79Dnoipai9Oco03De98vLy7/BrVF3Ow2tWzbMwsI1YSnF06nMynTa8nnItZXx8tOz6DQ/Ep9XiX6GxKk/Nt+HtLtp2dyiTV1YxcBjXTqQqSs8r4JWV01dJdDd+46mht1YnE4Cmpzf71Rjzb81uVel5UuxRdu056Wx5qLk4yyJ25zyVTut6U3o32M2HJHCx/aGB0/wCrotXemlSL9gai3cLUsH0mADscgAAAAADlOUVP5dvpjF+z2Grym75TR+Ug+mFvBv3mlZhq8zNtPlRBFwRc4M6kklJJBYkqKSUQSVFLS4peBIBKdi1KhB74R+6i3LBUn9Bd2nqL4BdVZraT9zDns6l0NdkmWJbNh0y8V7jYstyFzouKrL9TNXtOkoYdpNvyk9e04mtgYzeZt68Fa2jZ3O3PmZdsfWcjw8fzMvGTSwZ5vtJXlkwviNNfRv2tlSoxW6MfBF+RbkTqb6kKKXQmBlxwjktFqYcN52PJfB54XtrJ5YkorJmiwuxm3qtE/Fl/aWMw+EpSnOMaju6cKbXztVedBvhShpna3vyOm/Z7S2ZKnTk4Wz6UqXXUm7RfdrJ9UWeI8ptoKtiGoNujSXM0LvfCL1n1uTvJvrNFON2ZqjsjH2ntKtiKjq1puUt0VZKEI8IU4LSEV0Iv7F2pUw1aniKdnKnONRRl5rcXezRrYouwRosZ7n1XsLatPFYajiafmVIKVnvi90ovrTTXcZ55p8Bm0HLCV8O/7Ktmj9mot33oy8T0slbBgAEkAAAGh5UQ0py65L1P2HPM6jlNH5KL6Jr8Uzl5GOtzGujylE5JJtuySu29xRTqxlrGSa6YtP1FOLhenOPTCS8UzyrAVMTSrQblLLm147us5xp6ky8p6Wj1okgk4nUXKkUorBIAIuQSGQAAUstyLjLcgDXbb+Zn2x/MjkluX8X5pHW7a+Zn3fmRyUfNXbL88iy2I6lEi3IuyRbkiSxZnL3HebAr5FC30Y373p7X4HA1POgv7x1GzsT53cvC/vLpYOEnk2nLnbzp4V5X5UaNSa6VUrP4vSl3R59niSO35fY/PBxW7naVPtVOi5v/AHVWcQjZSVomSq7suwRlQhuLFJGdRhexZsokel/AW2q2MjwdODt2SfvPYjyj4EMK08XVtwhC/a5P2Hq5MdgwACxAAABreUNO+Hnq1ZxlpbhJXWpyLO22nG9Gqv8ADl+CucPcyV+Y1UHgMw8TsyhUvmpxu+KWV+KMxkGe53sSiSCSpclEkEkA815YbZr0MbUVOc0vJdozlHfCL1to9/Ey+SfK2tWrQo1G2pSUfKjHS6euZJPgjecoOTKxFR1VOKk0k4yi7NpWvmTutEuHA02y+S1ehiaVTKnFTi3KEk1bMr9DWjb7jTem4epntNT9DugwQZTSQy3IrZbYBg7Y+Zn2L1o5KC8ldsvzyOt2t8zPs9qOUgvJXbL88i62HUttFEkXZIoaIJMLEu0oP+8bbZ9Tzu32Gq2lC8G1vWvgZGzcQrX6Un4X951XKcJLxGr5X/8A3b8aVM5qJ1PKqClCTXB06n4Spv1R8Tl4Gum/CY6i8Rk0Tb4CldOXUarDxu0kdfyd2ZKvWo4eCvmms3VFPVv19wmxFHrfwY7MdDARcvOqydR9m6K/D8TrS1haEacIU4q0YRUIrqSsi6dIqyKt3YABJAAABTUjdNdKa8Tz1dB6IcBjYZatSPRUkv8AczNxC2ZoodS2yLi5DMhqKkypFCKkQWKkCAQCWQQyLkEkkEMMAhstsqZQwDD2p8zPs9pysdy7ZfnkdXtL5qf2TlYrTvl+eRZbDqUtFLRcaKGgSWKkTAo/Jyt9G+nUbKSMepC5eLKSjcoxiUoPirOM0t+SW9rs0fczlKmGlGeRq74W3NcGuo6SULbiynKO5q3oySa7uK8TvTnYzVKdy3srZ8rrRub0SXqPVfgmo0uexOW0p06dNSq71mnKd4wfQsi149mr8unjKjTjdRT0agrX6m99uq56h8CNPyMbLplSj91VH+oum3JHNpKLPTgAaDiAAAAAADh9vRtiaq60/GKZ3Bx/KqFsQn004vwcl7EcOIXhO1B+I1NwQiTEbCpEkJhsgsVJi5RcXIJK7lLKXIjMQCplMmU5iGwCq5RJkNlDYJLeOn8jUiktVq2tbLgug5eEdO+X5mdLi/Mn9lmgow3/AGn62WWxBYlEtsy6lN7krvgizjdlVIKMpyalN2pUKazVZPfpHs8C6i2VckjHlEsTgWY42SnzcnSzJ2y87eXY2llv3mba63eIcWtwpKWxgyizHqRNlOBZlSCZElc1conrnwKQ/dcVLpxOXwpQf6jzCpSPW/gfo5cDVfpYqcl3U6cf0s00ndmaqrI7kAGkzAAAAAAA5zlbhpPm6ii3GKkptcNU031bzoyGis46lYtCWl3POkGZXxOPPqhnyuVWVOLavqlJrTsiWdo4CrRfykdHumtYPv8AYzzbO1z0bq9izmIcy1ci5UsXcxGYouTcgE3Fym4uCSoEXDYBDZQ2S2UsAtYnzJ/ZfqNHRdr9rN5X82X2X6jmMTUtaPpVLeotErJ2O82RhaMMLLGVtFGLqPS7svNilxk9NOLaXE4blHiqinUUn+8T/wD0OL+bi7OOGhLgkn5T+lJvsN/tLamWOHob4wviZxto+Zs6cH/mzpv/ACzicdOUm5Sbcm80nLe28rbt4neKM8mc6tKsV06fgdjs9OVJPjZSfi4v1RfezkaMM1eK6NX3ROz2ZSagk/qk+9z/AKHStsUocxDgW5QMyUC04mS5ssYcqZ618F8LbPXXWqNeKXsPLnA9c+D2ll2fR63Ul41Z+40cPzmfiOU6MAG0xAAAAAAAAAGi2ryVw+IqRqTdVOM+cy06jinPhK61T37mt5uZUYuOSSzRtZqWt+2+8uAqopbEuTe5ze0+TCd5UGov0JXt/C+HffuOYxOGnTk4VIuMuh+tPij0ss4rC06kctSKkuh+x8DhU4dPMcHeHENYeTzVEnQ7S5LyjeVB5l9XK2bue5nPTi03FpprRppprtTMc4Si8muM4y2IuSilFRQuSQwQwCGUMllJIKKu59j9Rye0dJ0/+6/yxZ1lTc+x+o5/aOEc6dTL58aqnHrahDQvB2ZSaujGxda9ere/zdKO+2+pNv1I120ppLToWi7I+JerTzTuvp0krcVOnLPlfXZyRrMjqy1vkvv6epdJpjnJmk7YMnktsmVWpe2s5ZV9hazl+FjscTRUYq303zi+xZRg+9LN3ljYtDm4tWy3SjP+5T35PtS6P6GXiJucnJ8eHQuC8DlWnc6UYWyYLgWpUzPyF2ODlKM5RhKShBznli3aKV23bsOFzS0adwPX+R9PLgcMv8PN95uS9Z5Js2qqzmoq0VZJve819fwPc4RSSS3LRI18MssycS8JEgA2GMAAAAAAAAAAAAAAAGLjtn0qytUgn0S3SXY1qZQIaTwyU2so4/aHJmcLypNzj6Ltzi9kvw7DQ1FZtPet6vquNn0PqPTjCx+zKNZfKR14TWk13mafDJ5iaYcS1iR52Rc3u0uTdWneVP5SHV567Vx7vA0Ul48UZJQccNGuMlJXRS2UNlTKJFSSmTMOhHz/ALf6IGZYxqC1n9r9MQEY2I2bTn50dd+aOkk1uaa4kYfAZXdtN+koKM+9p+pI2KRKgNTQcEy0o6JLctyW7rK4QbaSW/RJb7m02XsKtX1jHLDjUl5vd0nabI2FRoapZqn1kkr/AMK+idKdGU89DnUrRhg5zZHJOpNqVfyIegvnH2+j6zqKyp4WhJwozlCMb81QpudSfCyj9J9psAboUowWDDOrKbyeQcisNGVaso0ZRU60ZRoSTcqcOcnaMtNLKx6+UqCu3ZXe921dt12VCnT0XfmKlTXZeQAB1OYAAAAAAAAAAAAAAAAAAAAANftLY9GtrKNp8KkdJd/T3mwBDimrMlNp3RwW0uTtendxXOQ9KC8rvjv8LmlaPVzTcoNk06lOc4wiqqWbMlZu29O2/QyVOHsrxNdPibu0jgFEtUYaz7V+VGa4uKklfVWfS1v9hj4Sk80m/wDmhkuay9g8DUqSy04uT6ty62+B12yOS0IWnXtOXoL5tfzeoz+TNNLDU+l5m30+W/ZY2pto0IpKTyYq1eTbisERSWi3cEiQDUZQAAAAAAAAAAAAAAAAAAAAAAAAAAAAAAAAAGAAcTtrA81VaS8h+VHs6O41vN21O92hs+FaNprVXyyW9XNVh+Tau1UneF9FG6b7ejuPPqcNLV4dj0KfEx0+Lc2GwF+7Ufs38WzYFFGlGMVGKSilZJbkis3RVkkYZO7bAALFQAAAAAAA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9C7C08-0D00-449F-B911-E799D7DFA696}"/>
              </a:ext>
            </a:extLst>
          </p:cNvPr>
          <p:cNvGrpSpPr/>
          <p:nvPr/>
        </p:nvGrpSpPr>
        <p:grpSpPr>
          <a:xfrm>
            <a:off x="1820085" y="4005151"/>
            <a:ext cx="6120680" cy="2232248"/>
            <a:chOff x="1115616" y="3717032"/>
            <a:chExt cx="6120680" cy="2232248"/>
          </a:xfrm>
        </p:grpSpPr>
        <p:sp>
          <p:nvSpPr>
            <p:cNvPr id="13" name="TextBox 12"/>
            <p:cNvSpPr txBox="1"/>
            <p:nvPr/>
          </p:nvSpPr>
          <p:spPr>
            <a:xfrm>
              <a:off x="5069454" y="3916837"/>
              <a:ext cx="18473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endParaRPr lang="fi-FI" sz="1600" dirty="0"/>
            </a:p>
          </p:txBody>
        </p:sp>
        <p:grpSp>
          <p:nvGrpSpPr>
            <p:cNvPr id="4" name="Ryhmä 3"/>
            <p:cNvGrpSpPr/>
            <p:nvPr/>
          </p:nvGrpSpPr>
          <p:grpSpPr>
            <a:xfrm>
              <a:off x="1115616" y="3717032"/>
              <a:ext cx="6120680" cy="2232248"/>
              <a:chOff x="1115616" y="4077072"/>
              <a:chExt cx="6048672" cy="1656184"/>
            </a:xfrm>
          </p:grpSpPr>
          <p:sp>
            <p:nvSpPr>
              <p:cNvPr id="18" name="Pyöristetty suorakulmio 17"/>
              <p:cNvSpPr/>
              <p:nvPr/>
            </p:nvSpPr>
            <p:spPr>
              <a:xfrm>
                <a:off x="3275856" y="4077072"/>
                <a:ext cx="1224136" cy="165618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" name="Pyöristetty suorakulmio 5"/>
              <p:cNvSpPr/>
              <p:nvPr/>
            </p:nvSpPr>
            <p:spPr>
              <a:xfrm>
                <a:off x="3347865" y="4077072"/>
                <a:ext cx="1224136" cy="165618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" name="Vuokaaviosymboli: Suorasaantimuisti 1"/>
              <p:cNvSpPr/>
              <p:nvPr/>
            </p:nvSpPr>
            <p:spPr>
              <a:xfrm rot="10800000">
                <a:off x="3737117" y="4244848"/>
                <a:ext cx="428378" cy="1344392"/>
              </a:xfrm>
              <a:prstGeom prst="flowChartMagneticDrum">
                <a:avLst/>
              </a:prstGeom>
              <a:solidFill>
                <a:schemeClr val="accent2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  <p:sp>
            <p:nvSpPr>
              <p:cNvPr id="15" name="Nuoli oikealle 14"/>
              <p:cNvSpPr/>
              <p:nvPr/>
            </p:nvSpPr>
            <p:spPr>
              <a:xfrm>
                <a:off x="1115616" y="4839080"/>
                <a:ext cx="2488525" cy="750161"/>
              </a:xfrm>
              <a:prstGeom prst="rightArrow">
                <a:avLst>
                  <a:gd name="adj1" fmla="val 74343"/>
                  <a:gd name="adj2" fmla="val 50000"/>
                </a:avLst>
              </a:prstGeom>
              <a:solidFill>
                <a:schemeClr val="tx1">
                  <a:lumMod val="60000"/>
                  <a:lumOff val="40000"/>
                </a:schemeClr>
              </a:solidFill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1500" dirty="0">
                    <a:solidFill>
                      <a:schemeClr val="tx1">
                        <a:lumMod val="75000"/>
                      </a:schemeClr>
                    </a:solidFill>
                  </a:rPr>
                  <a:t>Влажный воздух</a:t>
                </a:r>
              </a:p>
              <a:p>
                <a:pPr algn="ctr"/>
                <a:r>
                  <a:rPr lang="fi-FI" sz="1500" dirty="0">
                    <a:solidFill>
                      <a:schemeClr val="tx1">
                        <a:lumMod val="75000"/>
                      </a:schemeClr>
                    </a:solidFill>
                  </a:rPr>
                  <a:t>поступает в осушитель</a:t>
                </a:r>
                <a:endParaRPr lang="ru-RU" sz="15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" name="Nuoli vasemmalle 4"/>
              <p:cNvSpPr/>
              <p:nvPr/>
            </p:nvSpPr>
            <p:spPr>
              <a:xfrm>
                <a:off x="4283968" y="4077072"/>
                <a:ext cx="2833488" cy="658228"/>
              </a:xfrm>
              <a:prstGeom prst="leftArrow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1500" dirty="0">
                    <a:solidFill>
                      <a:schemeClr val="tx1">
                        <a:lumMod val="75000"/>
                      </a:schemeClr>
                    </a:solidFill>
                  </a:rPr>
                  <a:t>Отработанный воздух поступает в осушитель</a:t>
                </a:r>
                <a:endParaRPr lang="ru-RU" sz="15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Nuoli vasemmalle 15"/>
              <p:cNvSpPr/>
              <p:nvPr/>
            </p:nvSpPr>
            <p:spPr>
              <a:xfrm>
                <a:off x="1177374" y="4077072"/>
                <a:ext cx="2426767" cy="648071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1500" dirty="0">
                    <a:solidFill>
                      <a:schemeClr val="tx1">
                        <a:lumMod val="75000"/>
                      </a:schemeClr>
                    </a:solidFill>
                  </a:rPr>
                  <a:t>Влажный воздух выводится наружу </a:t>
                </a:r>
                <a:endParaRPr lang="ru-RU" sz="15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Nuoli oikealle 16"/>
              <p:cNvSpPr/>
              <p:nvPr/>
            </p:nvSpPr>
            <p:spPr>
              <a:xfrm>
                <a:off x="4283968" y="4839080"/>
                <a:ext cx="2880320" cy="750161"/>
              </a:xfrm>
              <a:prstGeom prst="rightArrow">
                <a:avLst>
                  <a:gd name="adj1" fmla="val 74343"/>
                  <a:gd name="adj2" fmla="val 50000"/>
                </a:avLst>
              </a:prstGeom>
              <a:solidFill>
                <a:schemeClr val="tx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1500" dirty="0">
                    <a:solidFill>
                      <a:schemeClr val="tx1">
                        <a:lumMod val="75000"/>
                      </a:schemeClr>
                    </a:solidFill>
                  </a:rPr>
                  <a:t>Сухой воздух</a:t>
                </a:r>
              </a:p>
              <a:p>
                <a:pPr algn="ctr"/>
                <a:r>
                  <a:rPr lang="fi-FI" sz="1500" dirty="0">
                    <a:solidFill>
                      <a:schemeClr val="tx1">
                        <a:lumMod val="75000"/>
                      </a:schemeClr>
                    </a:solidFill>
                  </a:rPr>
                  <a:t>выводится в помещение</a:t>
                </a:r>
                <a:endParaRPr lang="ru-RU" sz="15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2" name="Ylänuoli 21"/>
              <p:cNvSpPr/>
              <p:nvPr/>
            </p:nvSpPr>
            <p:spPr>
              <a:xfrm rot="632839">
                <a:off x="3894007" y="5195606"/>
                <a:ext cx="214190" cy="326379"/>
              </a:xfrm>
              <a:prstGeom prst="upArrow">
                <a:avLst>
                  <a:gd name="adj1" fmla="val 46551"/>
                  <a:gd name="adj2" fmla="val 50000"/>
                </a:avLst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Ylänuoli 22"/>
              <p:cNvSpPr/>
              <p:nvPr/>
            </p:nvSpPr>
            <p:spPr>
              <a:xfrm>
                <a:off x="3899774" y="4741989"/>
                <a:ext cx="214190" cy="326379"/>
              </a:xfrm>
              <a:prstGeom prst="upArrow">
                <a:avLst>
                  <a:gd name="adj1" fmla="val 46551"/>
                  <a:gd name="adj2" fmla="val 50000"/>
                </a:avLst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Ylänuoli 23"/>
              <p:cNvSpPr/>
              <p:nvPr/>
            </p:nvSpPr>
            <p:spPr>
              <a:xfrm rot="21319404">
                <a:off x="3873829" y="4297033"/>
                <a:ext cx="214190" cy="326379"/>
              </a:xfrm>
              <a:prstGeom prst="upArrow">
                <a:avLst>
                  <a:gd name="adj1" fmla="val 46551"/>
                  <a:gd name="adj2" fmla="val 50000"/>
                </a:avLst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0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908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DEB1C-6E82-449B-8047-A6F25E2143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F4FF5-6F91-4F81-AEFD-B0CA224A5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229600" cy="1152525"/>
          </a:xfrm>
        </p:spPr>
        <p:txBody>
          <a:bodyPr/>
          <a:lstStyle/>
          <a:p>
            <a:r>
              <a:rPr dirty="0" err="1"/>
              <a:t>Конденсационный</a:t>
            </a:r>
            <a:r>
              <a:rPr dirty="0"/>
              <a:t> </a:t>
            </a:r>
            <a:br>
              <a:rPr lang="fi-FI" dirty="0"/>
            </a:br>
            <a:r>
              <a:rPr dirty="0" err="1"/>
              <a:t>осушитель</a:t>
            </a:r>
            <a:endParaRPr dirty="0"/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72764" y="4505789"/>
            <a:ext cx="8202924" cy="14395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fi-FI" sz="1600" dirty="0"/>
              <a:t>Воздух охлаждается ниже точки насыщения, в результате чего  в испарителе конденсируется вода.</a:t>
            </a:r>
          </a:p>
          <a:p>
            <a:pPr marL="342900" indent="-342900"/>
            <a:r>
              <a:rPr lang="fi-FI" sz="1600" dirty="0"/>
              <a:t>Подходит для сушки, когда температура обрабатываемого воздуха </a:t>
            </a:r>
            <a:r>
              <a:rPr lang="fi-FI" sz="1600" dirty="0" err="1"/>
              <a:t>превышает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/>
              <a:t>15 °С.</a:t>
            </a:r>
          </a:p>
          <a:p>
            <a:pPr marL="342900" indent="-342900"/>
            <a:r>
              <a:rPr lang="fi-FI" sz="1600" dirty="0"/>
              <a:t>Вода выводится в емкость или сразу в канализацию.</a:t>
            </a:r>
          </a:p>
          <a:p>
            <a:pPr marL="342900" indent="-342900"/>
            <a:r>
              <a:rPr lang="fi-FI" sz="1600" dirty="0"/>
              <a:t>Энергоэффективный метод просушки. </a:t>
            </a:r>
          </a:p>
        </p:txBody>
      </p:sp>
      <p:grpSp>
        <p:nvGrpSpPr>
          <p:cNvPr id="35" name="Ryhmä 34"/>
          <p:cNvGrpSpPr/>
          <p:nvPr/>
        </p:nvGrpSpPr>
        <p:grpSpPr>
          <a:xfrm>
            <a:off x="3233958" y="476250"/>
            <a:ext cx="5562570" cy="3940471"/>
            <a:chOff x="60816" y="1850658"/>
            <a:chExt cx="4998978" cy="2987273"/>
          </a:xfrm>
        </p:grpSpPr>
        <p:sp>
          <p:nvSpPr>
            <p:cNvPr id="34" name="Pyöristetty suorakulmio 33"/>
            <p:cNvSpPr/>
            <p:nvPr/>
          </p:nvSpPr>
          <p:spPr>
            <a:xfrm>
              <a:off x="1596921" y="1850658"/>
              <a:ext cx="1944216" cy="298727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330344" y="2956171"/>
              <a:ext cx="231454" cy="144018"/>
              <a:chOff x="2006030" y="2636912"/>
              <a:chExt cx="231454" cy="144018"/>
            </a:xfrm>
          </p:grpSpPr>
          <p:sp>
            <p:nvSpPr>
              <p:cNvPr id="5" name="Isosceles Triangle 4"/>
              <p:cNvSpPr/>
              <p:nvPr/>
            </p:nvSpPr>
            <p:spPr>
              <a:xfrm rot="5400000">
                <a:off x="1996755" y="2646187"/>
                <a:ext cx="144018" cy="125468"/>
              </a:xfrm>
              <a:prstGeom prst="triangl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 rot="16200000">
                <a:off x="2102741" y="2646187"/>
                <a:ext cx="144018" cy="125468"/>
              </a:xfrm>
              <a:prstGeom prst="triangl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cxnSp>
          <p:nvCxnSpPr>
            <p:cNvPr id="8" name="Straight Arrow Connector 7"/>
            <p:cNvCxnSpPr>
              <a:endCxn id="5" idx="0"/>
            </p:cNvCxnSpPr>
            <p:nvPr/>
          </p:nvCxnSpPr>
          <p:spPr>
            <a:xfrm flipV="1">
              <a:off x="2455812" y="3028180"/>
              <a:ext cx="0" cy="610933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2443642" y="2447246"/>
              <a:ext cx="257913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Suorakulmio 1"/>
            <p:cNvSpPr/>
            <p:nvPr/>
          </p:nvSpPr>
          <p:spPr>
            <a:xfrm>
              <a:off x="1820259" y="2344105"/>
              <a:ext cx="406552" cy="1368152"/>
            </a:xfrm>
            <a:prstGeom prst="rect">
              <a:avLst/>
            </a:prstGeom>
            <a:pattFill prst="pct60">
              <a:fgClr>
                <a:schemeClr val="tx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/>
            <p:cNvSpPr/>
            <p:nvPr/>
          </p:nvSpPr>
          <p:spPr>
            <a:xfrm>
              <a:off x="2608864" y="2344104"/>
              <a:ext cx="388495" cy="1368152"/>
            </a:xfrm>
            <a:prstGeom prst="rect">
              <a:avLst/>
            </a:prstGeom>
            <a:pattFill prst="pct60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36" name="Straight Arrow Connector 22"/>
            <p:cNvCxnSpPr/>
            <p:nvPr/>
          </p:nvCxnSpPr>
          <p:spPr>
            <a:xfrm>
              <a:off x="2443642" y="2426722"/>
              <a:ext cx="0" cy="57606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7"/>
            <p:cNvCxnSpPr/>
            <p:nvPr/>
          </p:nvCxnSpPr>
          <p:spPr>
            <a:xfrm>
              <a:off x="2226811" y="3629894"/>
              <a:ext cx="247459" cy="1762"/>
            </a:xfrm>
            <a:prstGeom prst="straightConnector1">
              <a:avLst/>
            </a:prstGeom>
            <a:ln w="38100"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Vuokaaviosymboli: Magneettilevy 39"/>
            <p:cNvSpPr/>
            <p:nvPr/>
          </p:nvSpPr>
          <p:spPr>
            <a:xfrm>
              <a:off x="2499064" y="3963149"/>
              <a:ext cx="970065" cy="648072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dirty="0"/>
                <a:t> </a:t>
              </a:r>
              <a:r>
                <a:rPr lang="fi-FI" sz="1100" dirty="0"/>
                <a:t>Компрессор</a:t>
              </a:r>
              <a:endParaRPr lang="ru-RU" sz="1100" dirty="0"/>
            </a:p>
          </p:txBody>
        </p:sp>
        <p:cxnSp>
          <p:nvCxnSpPr>
            <p:cNvPr id="47" name="Straight Arrow Connector 7"/>
            <p:cNvCxnSpPr/>
            <p:nvPr/>
          </p:nvCxnSpPr>
          <p:spPr>
            <a:xfrm flipV="1">
              <a:off x="3095647" y="2145854"/>
              <a:ext cx="0" cy="1922483"/>
            </a:xfrm>
            <a:prstGeom prst="straightConnector1">
              <a:avLst/>
            </a:prstGeom>
            <a:ln w="38100">
              <a:headEnd type="arrow" w="med" len="med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7"/>
            <p:cNvCxnSpPr>
              <a:cxnSpLocks/>
              <a:endCxn id="2" idx="0"/>
            </p:cNvCxnSpPr>
            <p:nvPr/>
          </p:nvCxnSpPr>
          <p:spPr>
            <a:xfrm flipH="1">
              <a:off x="2023535" y="2145854"/>
              <a:ext cx="55375" cy="198251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7"/>
            <p:cNvCxnSpPr/>
            <p:nvPr/>
          </p:nvCxnSpPr>
          <p:spPr>
            <a:xfrm>
              <a:off x="2060612" y="2145756"/>
              <a:ext cx="1053193" cy="0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22"/>
            <p:cNvCxnSpPr/>
            <p:nvPr/>
          </p:nvCxnSpPr>
          <p:spPr>
            <a:xfrm flipH="1" flipV="1">
              <a:off x="2820688" y="3690951"/>
              <a:ext cx="1" cy="37738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Nuoli oikealle 60"/>
            <p:cNvSpPr/>
            <p:nvPr/>
          </p:nvSpPr>
          <p:spPr>
            <a:xfrm>
              <a:off x="60816" y="2447246"/>
              <a:ext cx="1752130" cy="1059596"/>
            </a:xfrm>
            <a:prstGeom prst="rightArrow">
              <a:avLst>
                <a:gd name="adj1" fmla="val 74343"/>
                <a:gd name="adj2" fmla="val 50000"/>
              </a:avLst>
            </a:prstGeom>
            <a:solidFill>
              <a:schemeClr val="tx1">
                <a:lumMod val="60000"/>
                <a:lumOff val="40000"/>
              </a:schemeClr>
            </a:solidFill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dirty="0">
                  <a:solidFill>
                    <a:schemeClr val="tx1">
                      <a:lumMod val="75000"/>
                    </a:schemeClr>
                  </a:solidFill>
                </a:rPr>
                <a:t>Влажный воздух</a:t>
              </a:r>
            </a:p>
            <a:p>
              <a:pPr algn="ctr"/>
              <a:r>
                <a:rPr lang="fi-FI" sz="1400" dirty="0">
                  <a:solidFill>
                    <a:schemeClr val="tx1">
                      <a:lumMod val="75000"/>
                    </a:schemeClr>
                  </a:solidFill>
                </a:rPr>
                <a:t>поступает в осушитель</a:t>
              </a:r>
              <a:endParaRPr lang="ru-RU" sz="14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62" name="Nuoli oikealle 61"/>
            <p:cNvSpPr/>
            <p:nvPr/>
          </p:nvSpPr>
          <p:spPr>
            <a:xfrm>
              <a:off x="3419824" y="2654057"/>
              <a:ext cx="1639970" cy="852785"/>
            </a:xfrm>
            <a:prstGeom prst="rightArrow">
              <a:avLst>
                <a:gd name="adj1" fmla="val 74343"/>
                <a:gd name="adj2" fmla="val 50000"/>
              </a:avLst>
            </a:pr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dirty="0">
                  <a:solidFill>
                    <a:schemeClr val="tx1">
                      <a:lumMod val="75000"/>
                    </a:schemeClr>
                  </a:solidFill>
                </a:rPr>
                <a:t>Сухой воздух</a:t>
              </a:r>
            </a:p>
            <a:p>
              <a:pPr algn="ctr"/>
              <a:r>
                <a:rPr lang="fi-FI" sz="1400" dirty="0">
                  <a:solidFill>
                    <a:schemeClr val="tx1">
                      <a:lumMod val="75000"/>
                    </a:schemeClr>
                  </a:solidFill>
                </a:rPr>
                <a:t>выводится из осушителя</a:t>
              </a:r>
              <a:endParaRPr lang="ru-RU" sz="14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29" name="Suorakulmio 28"/>
            <p:cNvSpPr/>
            <p:nvPr/>
          </p:nvSpPr>
          <p:spPr>
            <a:xfrm>
              <a:off x="1666536" y="3879644"/>
              <a:ext cx="779485" cy="6480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dirty="0">
                  <a:solidFill>
                    <a:schemeClr val="tx1"/>
                  </a:solidFill>
                </a:rPr>
                <a:t>Емкость и насос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0" name="Kaareutuva nuoli 29"/>
            <p:cNvSpPr/>
            <p:nvPr/>
          </p:nvSpPr>
          <p:spPr>
            <a:xfrm rot="10800000">
              <a:off x="641143" y="4513895"/>
              <a:ext cx="1437767" cy="324036"/>
            </a:xfrm>
            <a:prstGeom prst="bentArrow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31" name="Ellipsi 30"/>
            <p:cNvSpPr/>
            <p:nvPr/>
          </p:nvSpPr>
          <p:spPr>
            <a:xfrm>
              <a:off x="3211053" y="2509341"/>
              <a:ext cx="130944" cy="52944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4" name="Ellipsi 43"/>
            <p:cNvSpPr/>
            <p:nvPr/>
          </p:nvSpPr>
          <p:spPr>
            <a:xfrm>
              <a:off x="3211053" y="3031843"/>
              <a:ext cx="130944" cy="52944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33" name="Suora yhdysviiva 32"/>
            <p:cNvCxnSpPr/>
            <p:nvPr/>
          </p:nvCxnSpPr>
          <p:spPr>
            <a:xfrm>
              <a:off x="3159745" y="3031843"/>
              <a:ext cx="201304" cy="0"/>
            </a:xfrm>
            <a:prstGeom prst="line">
              <a:avLst/>
            </a:prstGeom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5400000">
              <a:off x="1513388" y="2826289"/>
              <a:ext cx="1131046" cy="331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Испаритель</a:t>
              </a:r>
              <a:r>
                <a:rPr dirty="0"/>
                <a:t>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5400000">
              <a:off x="2246066" y="2921535"/>
              <a:ext cx="1249532" cy="331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Конденсатор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9963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Alaotsikko 2"/>
          <p:cNvSpPr txBox="1">
            <a:spLocks/>
          </p:cNvSpPr>
          <p:nvPr/>
        </p:nvSpPr>
        <p:spPr bwMode="auto">
          <a:xfrm>
            <a:off x="468313" y="2679053"/>
            <a:ext cx="5976663" cy="31207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z="2400" b="1" dirty="0">
                <a:latin typeface="+mn-lt"/>
              </a:rPr>
              <a:t>Зимой конструкции сохнут благодаря проветриванию:</a:t>
            </a:r>
          </a:p>
          <a:p>
            <a:pPr marL="357188" indent="-357188" eaLnBrk="1" hangingPunct="1">
              <a:spcBef>
                <a:spcPct val="20000"/>
              </a:spcBef>
              <a:buFont typeface="Wingdings" pitchFamily="2" charset="2"/>
              <a:buChar char="q"/>
            </a:pPr>
            <a:r>
              <a:rPr lang="ru-RU" sz="2400" b="1" dirty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наружный воздух очень сухой при понижении температуры ниже нуля</a:t>
            </a:r>
          </a:p>
          <a:p>
            <a:pPr marL="357188" indent="-357188" eaLnBrk="1" hangingPunct="1">
              <a:spcBef>
                <a:spcPct val="20000"/>
              </a:spcBef>
              <a:buFont typeface="Wingdings" pitchFamily="2" charset="2"/>
              <a:buChar char="q"/>
            </a:pPr>
            <a:r>
              <a:rPr lang="ru-RU" sz="2400" dirty="0">
                <a:latin typeface="+mn-lt"/>
              </a:rPr>
              <a:t> при проветривании в помещение поступает сухой и свежий воздух с улицы и наружу выводится влажный воздух.</a:t>
            </a:r>
          </a:p>
        </p:txBody>
      </p:sp>
      <p:sp>
        <p:nvSpPr>
          <p:cNvPr id="6" name="Kuvatekstiellipsi 5"/>
          <p:cNvSpPr/>
          <p:nvPr/>
        </p:nvSpPr>
        <p:spPr>
          <a:xfrm>
            <a:off x="2715768" y="476250"/>
            <a:ext cx="4288536" cy="1464933"/>
          </a:xfrm>
          <a:prstGeom prst="wedgeEllipseCallout">
            <a:avLst>
              <a:gd name="adj1" fmla="val 36775"/>
              <a:gd name="adj2" fmla="val 87079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600" b="1" dirty="0">
                <a:solidFill>
                  <a:schemeClr val="tx1"/>
                </a:solidFill>
              </a:rPr>
              <a:t>Просушивай проветриванием</a:t>
            </a:r>
            <a:endParaRPr lang="ru-RU" sz="2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84FCD5-1A00-48E0-B46D-F207FD856C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BC452-0399-49FB-B536-9B626D525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13</a:t>
            </a:fld>
            <a:endParaRPr lang="fi-FI" dirty="0"/>
          </a:p>
        </p:txBody>
      </p:sp>
      <p:pic>
        <p:nvPicPr>
          <p:cNvPr id="7" name="Kuva 1">
            <a:extLst>
              <a:ext uri="{FF2B5EF4-FFF2-40B4-BE49-F238E27FC236}">
                <a16:creationId xmlns:a16="http://schemas.microsoft.com/office/drawing/2014/main" id="{B80107E8-4AF6-4B19-B76D-92C4E37A19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37428" y="2276475"/>
            <a:ext cx="1910243" cy="379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59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5CA7A6-D1C2-46FA-858A-78245861E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z-Cyrl-AZ" dirty="0"/>
              <a:t>Спасибо!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3703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Сложные задачи управления условиями выполнения работ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b="1" dirty="0"/>
              <a:t>Утолщение, замерзание и замедленное высыхание конструкций наружной оболочки здания.</a:t>
            </a:r>
          </a:p>
          <a:p>
            <a:pPr lvl="0"/>
            <a:r>
              <a:rPr b="1" dirty="0"/>
              <a:t>Медленно сохнущие конструкции </a:t>
            </a:r>
          </a:p>
          <a:p>
            <a:pPr lvl="1"/>
            <a:r>
              <a:rPr dirty="0"/>
              <a:t>массивные бетонные конструкции </a:t>
            </a:r>
          </a:p>
          <a:p>
            <a:pPr lvl="1"/>
            <a:r>
              <a:rPr dirty="0"/>
              <a:t>"плавающие" бетонные полы</a:t>
            </a:r>
          </a:p>
          <a:p>
            <a:pPr lvl="1"/>
            <a:r>
              <a:rPr dirty="0"/>
              <a:t>кровли закрытого типа</a:t>
            </a:r>
          </a:p>
          <a:p>
            <a:pPr lvl="1"/>
            <a:r>
              <a:rPr dirty="0"/>
              <a:t>пустотелые плиты со скопившейся водой</a:t>
            </a:r>
          </a:p>
          <a:p>
            <a:pPr lvl="1"/>
            <a:r>
              <a:rPr dirty="0"/>
              <a:t>изоляция наружных стен</a:t>
            </a:r>
          </a:p>
          <a:p>
            <a:pPr lvl="0"/>
            <a:r>
              <a:rPr b="1" dirty="0"/>
              <a:t>Сложные конструкции</a:t>
            </a:r>
          </a:p>
          <a:p>
            <a:pPr lvl="1"/>
            <a:r>
              <a:rPr dirty="0"/>
              <a:t>террасы</a:t>
            </a:r>
          </a:p>
          <a:p>
            <a:pPr lvl="1"/>
            <a:r>
              <a:rPr dirty="0"/>
              <a:t>кровли паркингов</a:t>
            </a:r>
          </a:p>
          <a:p>
            <a:pPr lvl="0"/>
            <a:r>
              <a:rPr b="1" dirty="0"/>
              <a:t>Деформации, вызванные влагой: </a:t>
            </a:r>
          </a:p>
          <a:p>
            <a:pPr lvl="1"/>
            <a:r>
              <a:rPr dirty="0"/>
              <a:t>полы коробятся и растрескиваются</a:t>
            </a:r>
          </a:p>
          <a:p>
            <a:pPr lvl="1"/>
            <a:r>
              <a:rPr dirty="0"/>
              <a:t>плиты отходят от основы </a:t>
            </a:r>
          </a:p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5357E-1A1D-4B91-8AB7-755F28BC5E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B9914-21C2-4B47-9DFC-F6207DD74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296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52550"/>
          </a:xfrm>
        </p:spPr>
        <p:txBody>
          <a:bodyPr/>
          <a:lstStyle/>
          <a:p>
            <a:r>
              <a:rPr lang="fi-FI" altLang="fi-FI" dirty="0"/>
              <a:t>Влажность воздуха и содержание влаги</a:t>
            </a:r>
          </a:p>
        </p:txBody>
      </p:sp>
      <p:sp>
        <p:nvSpPr>
          <p:cNvPr id="19462" name="Content Placeholder 7"/>
          <p:cNvSpPr>
            <a:spLocks noGrp="1"/>
          </p:cNvSpPr>
          <p:nvPr>
            <p:ph sz="quarter" idx="11"/>
          </p:nvPr>
        </p:nvSpPr>
        <p:spPr>
          <a:xfrm>
            <a:off x="4773168" y="1388735"/>
            <a:ext cx="3902519" cy="779463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ru-RU" altLang="fi-FI" sz="1400" dirty="0"/>
              <a:t>Количество влаги в наружном воздухе (г/м</a:t>
            </a:r>
            <a:r>
              <a:rPr lang="ru-RU" altLang="fi-FI" sz="1400" baseline="30000" dirty="0"/>
              <a:t>3</a:t>
            </a:r>
            <a:r>
              <a:rPr lang="ru-RU" altLang="fi-FI" sz="1400" dirty="0"/>
              <a:t>) высокое летом и низкое зимой</a:t>
            </a:r>
          </a:p>
        </p:txBody>
      </p:sp>
      <p:sp>
        <p:nvSpPr>
          <p:cNvPr id="19460" name="Content Placeholder 7"/>
          <p:cNvSpPr>
            <a:spLocks noGrp="1"/>
          </p:cNvSpPr>
          <p:nvPr>
            <p:ph sz="quarter" idx="12"/>
          </p:nvPr>
        </p:nvSpPr>
        <p:spPr>
          <a:xfrm>
            <a:off x="468313" y="4834872"/>
            <a:ext cx="8207375" cy="1318046"/>
          </a:xfrm>
        </p:spPr>
        <p:txBody>
          <a:bodyPr>
            <a:normAutofit/>
          </a:bodyPr>
          <a:lstStyle/>
          <a:p>
            <a:r>
              <a:rPr lang="fi-FI" altLang="fi-FI" sz="1800" dirty="0"/>
              <a:t>Количество влаги внутри здания и снаружи стремится к равновесию, что вызывает давление водяного пара на конструкции.</a:t>
            </a:r>
          </a:p>
          <a:p>
            <a:r>
              <a:rPr lang="fi-FI" altLang="fi-FI" sz="1800" dirty="0"/>
              <a:t>Также стремится к равновесию количество влаги в конструкциях и воздухе, что вызывает либо высыхание либо намокание конструкций.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DF3C1D-E8AB-44E4-905F-71451F9812A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6C8BAF-918B-4EAF-8DDF-7754C6110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3</a:t>
            </a:fld>
            <a:endParaRPr lang="fi-FI" dirty="0"/>
          </a:p>
        </p:txBody>
      </p:sp>
      <p:pic>
        <p:nvPicPr>
          <p:cNvPr id="19464" name="Picture 6" descr="vesihoyrynpitoisuus_kalampotilassa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16" b="7394"/>
          <a:stretch/>
        </p:blipFill>
        <p:spPr bwMode="auto">
          <a:xfrm>
            <a:off x="4640055" y="1932238"/>
            <a:ext cx="4372151" cy="274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5A532F-F35A-4359-A407-4611F0AF0701}"/>
              </a:ext>
            </a:extLst>
          </p:cNvPr>
          <p:cNvSpPr txBox="1">
            <a:spLocks/>
          </p:cNvSpPr>
          <p:nvPr/>
        </p:nvSpPr>
        <p:spPr>
          <a:xfrm>
            <a:off x="518864" y="1388734"/>
            <a:ext cx="3985082" cy="779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fi-FI" sz="1400" dirty="0"/>
              <a:t>Относительная влажность наружного воздуха высокая зимой и низкая летом</a:t>
            </a:r>
          </a:p>
        </p:txBody>
      </p:sp>
      <p:pic>
        <p:nvPicPr>
          <p:cNvPr id="9" name="Picture 8" descr="suhteellinen_kosteus.ai">
            <a:extLst>
              <a:ext uri="{FF2B5EF4-FFF2-40B4-BE49-F238E27FC236}">
                <a16:creationId xmlns:a16="http://schemas.microsoft.com/office/drawing/2014/main" id="{BBEABDC9-D15C-4C82-8A3A-B9C2D06D9B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15" b="3194"/>
          <a:stretch/>
        </p:blipFill>
        <p:spPr bwMode="auto">
          <a:xfrm>
            <a:off x="323798" y="1887584"/>
            <a:ext cx="4180148" cy="274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09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50AA955-638F-4D23-BE7A-FB34F6978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latin typeface="Arial" charset="0"/>
              </a:rPr>
              <a:t>Объем</a:t>
            </a:r>
            <a:r>
              <a:rPr lang="fi-FI" dirty="0">
                <a:latin typeface="Arial" charset="0"/>
              </a:rPr>
              <a:t> </a:t>
            </a:r>
            <a:r>
              <a:rPr lang="fi-FI" dirty="0" err="1">
                <a:latin typeface="Arial" charset="0"/>
              </a:rPr>
              <a:t>осушаемой</a:t>
            </a:r>
            <a:r>
              <a:rPr lang="fi-FI" dirty="0">
                <a:latin typeface="Arial" charset="0"/>
              </a:rPr>
              <a:t> </a:t>
            </a:r>
            <a:r>
              <a:rPr lang="fi-FI" dirty="0" err="1">
                <a:latin typeface="Arial" charset="0"/>
              </a:rPr>
              <a:t>влаги</a:t>
            </a:r>
            <a:r>
              <a:rPr lang="fi-FI" dirty="0">
                <a:latin typeface="Arial" charset="0"/>
              </a:rPr>
              <a:t>, л/м</a:t>
            </a:r>
            <a:r>
              <a:rPr lang="fi-FI" baseline="30000" dirty="0">
                <a:latin typeface="Arial" charset="0"/>
              </a:rPr>
              <a:t>3</a:t>
            </a:r>
            <a:br>
              <a:rPr lang="ru-RU" b="0" dirty="0">
                <a:latin typeface="Arial" charset="0"/>
                <a:cs typeface="Arial" charset="0"/>
              </a:rPr>
            </a:br>
            <a:endParaRPr lang="fi-FI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62020BE-D59D-4248-AA2F-844E7ADCEA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165898"/>
              </p:ext>
            </p:extLst>
          </p:nvPr>
        </p:nvGraphicFramePr>
        <p:xfrm>
          <a:off x="457200" y="1773238"/>
          <a:ext cx="8229600" cy="4032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38401146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53926961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9633921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28577983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783144970"/>
                    </a:ext>
                  </a:extLst>
                </a:gridCol>
              </a:tblGrid>
              <a:tr h="38427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Материал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Содержание</a:t>
                      </a:r>
                      <a:r>
                        <a:rPr kumimoji="0" lang="fi-FI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i-FI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влаги</a:t>
                      </a:r>
                      <a:r>
                        <a:rPr kumimoji="0" lang="fi-FI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л/м</a:t>
                      </a:r>
                      <a:r>
                        <a:rPr kumimoji="0" lang="fi-FI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Объем</a:t>
                      </a:r>
                      <a:r>
                        <a:rPr kumimoji="0" lang="fi-FI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fi-FI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осушаемой</a:t>
                      </a:r>
                      <a:r>
                        <a:rPr kumimoji="0" lang="fi-FI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fi-FI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влаги</a:t>
                      </a:r>
                      <a:r>
                        <a:rPr kumimoji="0" lang="fi-FI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, л/м</a:t>
                      </a:r>
                      <a:r>
                        <a:rPr kumimoji="0" lang="fi-FI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19932745"/>
                  </a:ext>
                </a:extLst>
              </a:tr>
              <a:tr h="1168616"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Технологическая влажность на этапе строительства</a:t>
                      </a:r>
                      <a:endParaRPr kumimoji="0" 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Химически связываемая влага</a:t>
                      </a:r>
                      <a:endParaRPr kumimoji="0" 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Равновесная влажность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 воздухом при RH 50%</a:t>
                      </a:r>
                      <a:endParaRPr kumimoji="0" 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b" horzOverflow="overflow"/>
                </a:tc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199490"/>
                  </a:ext>
                </a:extLst>
              </a:tr>
              <a:tr h="3842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Бетон K15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3187703621"/>
                  </a:ext>
                </a:extLst>
              </a:tr>
              <a:tr h="3842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Бетон K25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314859078"/>
                  </a:ext>
                </a:extLst>
              </a:tr>
              <a:tr h="3842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Бетон K40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231918700"/>
                  </a:ext>
                </a:extLst>
              </a:tr>
              <a:tr h="6632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Кирпичная конструкция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820417619"/>
                  </a:ext>
                </a:extLst>
              </a:tr>
              <a:tr h="6632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Деревянная конструкция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269085861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761B3-D675-49DA-A659-BC0CE493CA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648F8-0320-4CB8-AD41-E08DE6A9E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483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0C4F09-1DC3-473B-B097-B586E00B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Расчет срока просушки бетона</a:t>
            </a:r>
            <a:endParaRPr lang="fi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C6DCE5-423B-49D3-998E-BF4276695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600" b="1" dirty="0"/>
              <a:t>Основное правило:</a:t>
            </a:r>
          </a:p>
          <a:p>
            <a:pPr marL="342900" indent="-342900"/>
            <a:r>
              <a:rPr lang="ru-RU" sz="3300" dirty="0"/>
              <a:t>Для бетонного пола необходимо отвести время для просушки из расчета неделя/см для полов толщиной не более 4 см. </a:t>
            </a:r>
          </a:p>
          <a:p>
            <a:pPr marL="342900" indent="-342900"/>
            <a:r>
              <a:rPr lang="ru-RU" sz="3300" dirty="0"/>
              <a:t>Для полов более 4 см в толщину следует отвести 2 недели / доп. см.</a:t>
            </a:r>
          </a:p>
          <a:p>
            <a:pPr marL="342900" indent="-342900"/>
            <a:r>
              <a:rPr lang="ru-RU" sz="3300" dirty="0"/>
              <a:t>Для полов более 6 см в толщину следует отвести 4 недели / доп. см.</a:t>
            </a:r>
          </a:p>
          <a:p>
            <a:pPr marL="342900" indent="-342900"/>
            <a:r>
              <a:rPr lang="ru-RU" sz="3300" dirty="0"/>
              <a:t>Другими словами, для бетонного пола толщиной 8 см следует отвести время для просушки всего (4 x 1) + (2 x 2) + (2 x 4) = 16 недель.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sz="3200" b="1" dirty="0"/>
              <a:t>Основное правило можно использовать при планировании графика, но оно не может быть основанием для принятия решения о начале отделочных работ.</a:t>
            </a:r>
          </a:p>
          <a:p>
            <a:pPr marL="0" indent="0">
              <a:buNone/>
            </a:pPr>
            <a:endParaRPr lang="ru-RU" b="1" dirty="0"/>
          </a:p>
          <a:p>
            <a:pPr marL="0" indent="0" fontAlgn="base">
              <a:buNone/>
            </a:pPr>
            <a:r>
              <a:rPr lang="ru-RU" b="1" dirty="0"/>
              <a:t>При сжатых сроках для плиты можно использовать быстро сохнущий бетон. </a:t>
            </a:r>
            <a:br>
              <a:rPr lang="fi-FI" b="1" dirty="0"/>
            </a:br>
            <a:r>
              <a:rPr lang="ru-RU" b="1" dirty="0"/>
              <a:t>При этом следует учитывать большую усадку при сушке,</a:t>
            </a:r>
            <a:r>
              <a:rPr lang="fi-FI" b="1" dirty="0"/>
              <a:t> </a:t>
            </a:r>
            <a:r>
              <a:rPr lang="ru-RU" b="1" dirty="0"/>
              <a:t>что повышает риск отхождения отделочных материалов от основы.</a:t>
            </a:r>
          </a:p>
          <a:p>
            <a:endParaRPr lang="fi-FI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70C67D-7B6E-4591-8B17-CAFF4AF2CF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8F5946-EDD0-4971-A2EC-BB86BF264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147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dirty="0"/>
              <a:t>На длительность просушки влияют: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36192"/>
            <a:ext cx="8229600" cy="426929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1600" dirty="0"/>
              <a:t>Скорость сушки высокопрочных типов бетона может даже вдвойне превышать скорость сушки обычного бетона.</a:t>
            </a:r>
          </a:p>
          <a:p>
            <a:pPr>
              <a:lnSpc>
                <a:spcPct val="110000"/>
              </a:lnSpc>
              <a:defRPr/>
            </a:pPr>
            <a:r>
              <a:rPr lang="ru-RU" sz="1600" dirty="0"/>
              <a:t>Конструкция, высыхающая в одном направлении, сохнет в 2-3 раза медленнее конструкции, сохнущей в двух направлениях.</a:t>
            </a:r>
            <a:endParaRPr lang="ru-RU" sz="1600" dirty="0">
              <a:ea typeface="ＭＳ Ｐゴシック" pitchFamily="34" charset="-128"/>
            </a:endParaRPr>
          </a:p>
          <a:p>
            <a:pPr>
              <a:lnSpc>
                <a:spcPct val="110000"/>
              </a:lnSpc>
              <a:defRPr/>
            </a:pPr>
            <a:r>
              <a:rPr lang="ru-RU" sz="1600" dirty="0"/>
              <a:t>Повышение температуры бетона на 10 градусов, как правило, вдвое сокращает время сушки.</a:t>
            </a:r>
          </a:p>
          <a:p>
            <a:pPr>
              <a:lnSpc>
                <a:spcPct val="110000"/>
              </a:lnSpc>
              <a:defRPr/>
            </a:pPr>
            <a:r>
              <a:rPr lang="ru-RU" sz="1600" dirty="0"/>
              <a:t>Снижение относительной влажности воздуха (RH) с 60 % до 50 % уменьшает время сушки примерно на 20 %.</a:t>
            </a:r>
            <a:endParaRPr lang="ru-RU" sz="1600" dirty="0">
              <a:ea typeface="ＭＳ Ｐゴシック" pitchFamily="34" charset="-128"/>
            </a:endParaRPr>
          </a:p>
          <a:p>
            <a:pPr>
              <a:lnSpc>
                <a:spcPct val="110000"/>
              </a:lnSpc>
              <a:defRPr/>
            </a:pPr>
            <a:r>
              <a:rPr lang="ru-RU" sz="1600" dirty="0"/>
              <a:t>Относительная влажность ниже 50% существенно не ускоряет сушку, но при этом относительная влажность выше 60% значительно замедляет этот процесс.</a:t>
            </a:r>
            <a:endParaRPr lang="ru-RU" sz="1600" dirty="0">
              <a:ea typeface="ＭＳ Ｐゴシック" pitchFamily="34" charset="-128"/>
            </a:endParaRPr>
          </a:p>
          <a:p>
            <a:pPr>
              <a:lnSpc>
                <a:spcPct val="110000"/>
              </a:lnSpc>
              <a:defRPr/>
            </a:pPr>
            <a:r>
              <a:rPr lang="ru-RU" sz="1600" dirty="0"/>
              <a:t>Повторное намокание бетона в процессе сушки увеличивает время сушки в  1,4-2 раз.</a:t>
            </a:r>
          </a:p>
          <a:p>
            <a:pPr>
              <a:lnSpc>
                <a:spcPct val="110000"/>
              </a:lnSpc>
              <a:defRPr/>
            </a:pPr>
            <a:r>
              <a:rPr lang="ru-RU" sz="1600" dirty="0"/>
              <a:t>Требуемый уровень относительной влажности конструкции варьируется для различных отделочных материалов и влияет на время просушки.</a:t>
            </a:r>
            <a:endParaRPr lang="ru-RU" sz="1600" dirty="0">
              <a:ea typeface="ＭＳ Ｐゴシック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F09DD7-4A9F-4E32-B557-9FC33B6B76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0CFDA4-DC83-40AD-9E1E-421C0AEC1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65540" name="TextBox 4"/>
          <p:cNvSpPr txBox="1">
            <a:spLocks noChangeArrowheads="1"/>
          </p:cNvSpPr>
          <p:nvPr/>
        </p:nvSpPr>
        <p:spPr bwMode="auto">
          <a:xfrm>
            <a:off x="7596188" y="147638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dirty="0"/>
              <a:t>Просушка</a:t>
            </a:r>
          </a:p>
        </p:txBody>
      </p:sp>
    </p:spTree>
    <p:extLst>
      <p:ext uri="{BB962C8B-B14F-4D97-AF65-F5344CB8AC3E}">
        <p14:creationId xmlns:p14="http://schemas.microsoft.com/office/powerpoint/2010/main" val="1520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Задача</a:t>
            </a:r>
            <a:r>
              <a:rPr dirty="0"/>
              <a:t>:</a:t>
            </a:r>
            <a:r>
              <a:rPr lang="fi-FI" dirty="0"/>
              <a:t> </a:t>
            </a:r>
            <a:r>
              <a:rPr dirty="0" err="1"/>
              <a:t>Спланируйте</a:t>
            </a:r>
            <a:r>
              <a:rPr dirty="0"/>
              <a:t> выполнение плиты по грунту с учетом максимально быстрой просушки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Различные способы ускорения просушки бетона:</a:t>
            </a:r>
          </a:p>
          <a:p>
            <a:pPr>
              <a:lnSpc>
                <a:spcPct val="110000"/>
              </a:lnSpc>
            </a:pPr>
            <a:r>
              <a:rPr lang="ru-RU" sz="2400" dirty="0"/>
              <a:t>при изготовлении бетона используют низкое водоцементное отношение и пластификатор</a:t>
            </a:r>
            <a:r>
              <a:rPr lang="ru-RU" dirty="0"/>
              <a:t> </a:t>
            </a:r>
            <a:endParaRPr lang="ru-RU" sz="2400" dirty="0"/>
          </a:p>
          <a:p>
            <a:pPr>
              <a:lnSpc>
                <a:spcPct val="110000"/>
              </a:lnSpc>
            </a:pPr>
            <a:r>
              <a:rPr lang="ru-RU" sz="2400" dirty="0"/>
              <a:t>в арматуре устанавливают греющий кабель и прогревают бетон</a:t>
            </a:r>
          </a:p>
          <a:p>
            <a:pPr>
              <a:lnSpc>
                <a:spcPct val="110000"/>
              </a:lnSpc>
            </a:pPr>
            <a:r>
              <a:rPr lang="ru-RU" sz="2400" dirty="0"/>
              <a:t>основу и участок выполнения работ прогревают заранее, поддерживают высокую температуру</a:t>
            </a:r>
          </a:p>
          <a:p>
            <a:pPr>
              <a:lnSpc>
                <a:spcPct val="110000"/>
              </a:lnSpc>
            </a:pPr>
            <a:r>
              <a:rPr lang="ru-RU" sz="2400" dirty="0"/>
              <a:t>залитый бетон укрывают пленкой на 1-2 недели</a:t>
            </a:r>
          </a:p>
          <a:p>
            <a:pPr>
              <a:lnSpc>
                <a:spcPct val="110000"/>
              </a:lnSpc>
            </a:pPr>
            <a:r>
              <a:rPr lang="ru-RU" sz="2400" dirty="0"/>
              <a:t>поддерживают температуру воздуха выше 20 °С и относительную влажность примерно на уровне 50%</a:t>
            </a:r>
          </a:p>
          <a:p>
            <a:endParaRPr lang="ru-RU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62514-5B94-41CD-AE50-23B1865A35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305BD-F1ED-4A4C-9973-52D1919A3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44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3016" y="1755014"/>
            <a:ext cx="3346450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Kuvatekstiellipsi 8"/>
          <p:cNvSpPr>
            <a:spLocks noChangeArrowheads="1"/>
          </p:cNvSpPr>
          <p:nvPr/>
        </p:nvSpPr>
        <p:spPr bwMode="auto">
          <a:xfrm>
            <a:off x="2930806" y="1171194"/>
            <a:ext cx="2807915" cy="1584325"/>
          </a:xfrm>
          <a:prstGeom prst="wedgeEllipseCallout">
            <a:avLst>
              <a:gd name="adj1" fmla="val 70404"/>
              <a:gd name="adj2" fmla="val 95887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i-FI" sz="2400">
                <a:solidFill>
                  <a:srgbClr val="FFFFFF"/>
                </a:solidFill>
                <a:latin typeface="Calibri" pitchFamily="34" charset="0"/>
              </a:rPr>
              <a:t>Не забывай проветривать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A57210-DD69-4297-8164-4922DB22F9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4F70B3-6935-468A-9BF0-F0220BC70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1004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uorakulmio 13"/>
          <p:cNvSpPr>
            <a:spLocks noChangeArrowheads="1"/>
          </p:cNvSpPr>
          <p:nvPr/>
        </p:nvSpPr>
        <p:spPr bwMode="auto">
          <a:xfrm>
            <a:off x="486641" y="1568368"/>
            <a:ext cx="8185012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Щели под дверьми и небольшие инженерные проходки хорошо подходят для вентиляции строительного объекта.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На строительном объекте измеряют влажность воздуха.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С помощью форточек можно отрегулировать требуемый уровень влажности воздуха.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При открытых балконных дверях энергия тратится впустую. </a:t>
            </a:r>
          </a:p>
        </p:txBody>
      </p:sp>
      <p:pic>
        <p:nvPicPr>
          <p:cNvPr id="79875" name="Picture 3" descr="K:\702_L\70204\Valokuvat\Pohjola työmaat\Vuoreksen Eemeli\Kuva 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8892" y="3648376"/>
            <a:ext cx="1498210" cy="153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5" descr="K:\702_L\70204\Valokuvat\Pohjola työmaat\Vuoreksen Eemeli\Kuva 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28369" y="3648376"/>
            <a:ext cx="1581832" cy="153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641" y="3648376"/>
            <a:ext cx="1443037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5794" y="3642251"/>
            <a:ext cx="2169894" cy="153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6442" y="5265873"/>
            <a:ext cx="1723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 err="1"/>
              <a:t>Отверстие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/>
              <a:t>Ø160 мм </a:t>
            </a:r>
          </a:p>
          <a:p>
            <a:pPr algn="ctr"/>
            <a:r>
              <a:rPr lang="fi-FI" sz="1600" dirty="0"/>
              <a:t>40-100 м</a:t>
            </a:r>
            <a:r>
              <a:rPr lang="fi-FI" sz="1600" baseline="30000" dirty="0"/>
              <a:t>3</a:t>
            </a:r>
            <a:r>
              <a:rPr lang="fi-FI" sz="1600" dirty="0"/>
              <a:t>/час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480140" y="5265873"/>
            <a:ext cx="14782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600" dirty="0"/>
              <a:t>Щель </a:t>
            </a:r>
            <a:r>
              <a:rPr lang="fi-FI" sz="1600" dirty="0" err="1"/>
              <a:t>под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 err="1"/>
              <a:t>дверью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/>
              <a:t>5 см</a:t>
            </a:r>
          </a:p>
          <a:p>
            <a:pPr algn="ctr"/>
            <a:r>
              <a:rPr lang="fi-FI" sz="1600" dirty="0"/>
              <a:t>70-200 м</a:t>
            </a:r>
            <a:r>
              <a:rPr lang="fi-FI" sz="1600" baseline="30000" dirty="0"/>
              <a:t>3</a:t>
            </a:r>
            <a:r>
              <a:rPr lang="fi-FI" sz="1600" dirty="0"/>
              <a:t>/час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453087" y="5265873"/>
            <a:ext cx="1554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600" dirty="0"/>
              <a:t>Форточка</a:t>
            </a:r>
          </a:p>
          <a:p>
            <a:pPr algn="ctr"/>
            <a:r>
              <a:rPr lang="fi-FI" sz="1600" dirty="0"/>
              <a:t>0-2000 м</a:t>
            </a:r>
            <a:r>
              <a:rPr lang="fi-FI" sz="1600" baseline="30000" dirty="0"/>
              <a:t>3</a:t>
            </a:r>
            <a:r>
              <a:rPr lang="fi-FI" sz="1600" dirty="0"/>
              <a:t>/час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501759" y="5265872"/>
            <a:ext cx="2169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Дверной проем</a:t>
            </a:r>
          </a:p>
          <a:p>
            <a:pPr algn="ctr"/>
            <a:r>
              <a:rPr lang="fi-FI" sz="1600" dirty="0"/>
              <a:t>0-10000 м</a:t>
            </a:r>
            <a:r>
              <a:rPr lang="fi-FI" sz="1600" baseline="30000" dirty="0"/>
              <a:t>3</a:t>
            </a:r>
            <a:r>
              <a:rPr lang="fi-FI" sz="1600" dirty="0"/>
              <a:t>/час</a:t>
            </a:r>
            <a:endParaRPr lang="ru-RU" sz="16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21FA98D-F506-43C8-BD02-60679E87B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altLang="fi-FI" dirty="0" err="1"/>
              <a:t>Вентиляция</a:t>
            </a:r>
            <a:r>
              <a:rPr lang="fi-FI" altLang="fi-FI" dirty="0"/>
              <a:t> </a:t>
            </a:r>
            <a:r>
              <a:rPr lang="fi-FI" altLang="fi-FI" dirty="0" err="1"/>
              <a:t>строительного</a:t>
            </a:r>
            <a:r>
              <a:rPr lang="fi-FI" altLang="fi-FI" dirty="0"/>
              <a:t> </a:t>
            </a:r>
            <a:r>
              <a:rPr lang="fi-FI" altLang="fi-FI" dirty="0" err="1"/>
              <a:t>объекта</a:t>
            </a:r>
            <a:br>
              <a:rPr lang="fi-FI" altLang="fi-FI" dirty="0"/>
            </a:b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C25967-0AF4-4C0A-BC51-171CE4B71C6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34BCE-AA0A-4534-ABF1-B2C622BB5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812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US_4-3">
  <a:themeElements>
    <a:clrScheme name="Motiva BUS Finland">
      <a:dk1>
        <a:srgbClr val="005CA8"/>
      </a:dk1>
      <a:lt1>
        <a:sysClr val="window" lastClr="FFFFFF"/>
      </a:lt1>
      <a:dk2>
        <a:srgbClr val="000000"/>
      </a:dk2>
      <a:lt2>
        <a:srgbClr val="E0E0E0"/>
      </a:lt2>
      <a:accent1>
        <a:srgbClr val="005CA8"/>
      </a:accent1>
      <a:accent2>
        <a:srgbClr val="EB6608"/>
      </a:accent2>
      <a:accent3>
        <a:srgbClr val="009EE2"/>
      </a:accent3>
      <a:accent4>
        <a:srgbClr val="5BC4F1"/>
      </a:accent4>
      <a:accent5>
        <a:srgbClr val="FFEC00"/>
      </a:accent5>
      <a:accent6>
        <a:srgbClr val="F8CAA9"/>
      </a:accent6>
      <a:hlink>
        <a:srgbClr val="005CA8"/>
      </a:hlink>
      <a:folHlink>
        <a:srgbClr val="009E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US_4-3" id="{424A63F7-A929-468D-9ED0-15F23040014C}" vid="{55B1D400-09AC-499E-B69D-32E92CF65373}"/>
    </a:ext>
  </a:extLst>
</a:theme>
</file>

<file path=ppt/theme/theme2.xml><?xml version="1.0" encoding="utf-8"?>
<a:theme xmlns:a="http://schemas.openxmlformats.org/drawingml/2006/main" name="1_BUS_4-3">
  <a:themeElements>
    <a:clrScheme name="Motiva BUS Finland">
      <a:dk1>
        <a:srgbClr val="005CA8"/>
      </a:dk1>
      <a:lt1>
        <a:sysClr val="window" lastClr="FFFFFF"/>
      </a:lt1>
      <a:dk2>
        <a:srgbClr val="000000"/>
      </a:dk2>
      <a:lt2>
        <a:srgbClr val="E0E0E0"/>
      </a:lt2>
      <a:accent1>
        <a:srgbClr val="005CA8"/>
      </a:accent1>
      <a:accent2>
        <a:srgbClr val="EB6608"/>
      </a:accent2>
      <a:accent3>
        <a:srgbClr val="009EE2"/>
      </a:accent3>
      <a:accent4>
        <a:srgbClr val="5BC4F1"/>
      </a:accent4>
      <a:accent5>
        <a:srgbClr val="FFEC00"/>
      </a:accent5>
      <a:accent6>
        <a:srgbClr val="F8CAA9"/>
      </a:accent6>
      <a:hlink>
        <a:srgbClr val="005CA8"/>
      </a:hlink>
      <a:folHlink>
        <a:srgbClr val="009E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US_4-3" id="{E090C246-9715-452B-BDDB-3AA6E50A71C3}" vid="{EC973ED1-DAE1-44EF-87D3-1C0E62F1D4E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BUS_4-3</Template>
  <TotalTime>27</TotalTime>
  <Words>864</Words>
  <Application>Microsoft Office PowerPoint</Application>
  <PresentationFormat>On-screen Show (4:3)</PresentationFormat>
  <Paragraphs>169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Wingdings</vt:lpstr>
      <vt:lpstr>BUS_4-3</vt:lpstr>
      <vt:lpstr>1_BUS_4-3</vt:lpstr>
      <vt:lpstr>Управление условиями выполнения работ на стройплощадке и просушка конструкций</vt:lpstr>
      <vt:lpstr>Сложные задачи управления условиями выполнения работ</vt:lpstr>
      <vt:lpstr>Влажность воздуха и содержание влаги</vt:lpstr>
      <vt:lpstr>Объем осушаемой влаги, л/м3 </vt:lpstr>
      <vt:lpstr>Расчет срока просушки бетона</vt:lpstr>
      <vt:lpstr>На длительность просушки влияют:</vt:lpstr>
      <vt:lpstr>Задача: Спланируйте выполнение плиты по грунту с учетом максимально быстрой просушки</vt:lpstr>
      <vt:lpstr>PowerPoint Presentation</vt:lpstr>
      <vt:lpstr>Вентиляция строительного объекта </vt:lpstr>
      <vt:lpstr>Задача </vt:lpstr>
      <vt:lpstr>Сорбционный осушитель</vt:lpstr>
      <vt:lpstr>Конденсационный  осушитель</vt:lpstr>
      <vt:lpstr>PowerPoint Presentation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условиями выполнения работ на стройплощадке и просушка конструкций</dc:title>
  <dc:creator>Kirsi-Maaria Forssell</dc:creator>
  <cp:lastModifiedBy>Kirsi-Maaria Forssell</cp:lastModifiedBy>
  <cp:revision>7</cp:revision>
  <dcterms:created xsi:type="dcterms:W3CDTF">2019-08-27T13:16:48Z</dcterms:created>
  <dcterms:modified xsi:type="dcterms:W3CDTF">2020-03-09T09:56:12Z</dcterms:modified>
</cp:coreProperties>
</file>