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6"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9929813" cy="67992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orient="horz" pos="300">
          <p15:clr>
            <a:srgbClr val="A4A3A4"/>
          </p15:clr>
        </p15:guide>
        <p15:guide id="3" orient="horz" pos="3657">
          <p15:clr>
            <a:srgbClr val="A4A3A4"/>
          </p15:clr>
        </p15:guide>
        <p15:guide id="4" orient="horz" pos="4110">
          <p15:clr>
            <a:srgbClr val="A4A3A4"/>
          </p15:clr>
        </p15:guide>
        <p15:guide id="5" orient="horz" pos="1117">
          <p15:clr>
            <a:srgbClr val="A4A3A4"/>
          </p15:clr>
        </p15:guide>
        <p15:guide id="6" orient="horz" pos="4020">
          <p15:clr>
            <a:srgbClr val="A4A3A4"/>
          </p15:clr>
        </p15:guide>
        <p15:guide id="7" orient="horz" pos="1434">
          <p15:clr>
            <a:srgbClr val="A4A3A4"/>
          </p15:clr>
        </p15:guide>
        <p15:guide id="8" pos="2880">
          <p15:clr>
            <a:srgbClr val="A4A3A4"/>
          </p15:clr>
        </p15:guide>
        <p15:guide id="9" pos="295">
          <p15:clr>
            <a:srgbClr val="A4A3A4"/>
          </p15:clr>
        </p15:guide>
        <p15:guide id="10" pos="5465">
          <p15:clr>
            <a:srgbClr val="A4A3A4"/>
          </p15:clr>
        </p15:guide>
      </p15:sldGuideLst>
    </p:ext>
    <p:ext uri="{2D200454-40CA-4A62-9FC3-DE9A4176ACB9}">
      <p15:notesGuideLst xmlns:p15="http://schemas.microsoft.com/office/powerpoint/2012/main">
        <p15:guide id="1" orient="horz" pos="2142">
          <p15:clr>
            <a:srgbClr val="A4A3A4"/>
          </p15:clr>
        </p15:guide>
        <p15:guide id="2"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0" d="100"/>
          <a:sy n="70" d="100"/>
        </p:scale>
        <p:origin x="1132" y="48"/>
      </p:cViewPr>
      <p:guideLst>
        <p:guide orient="horz" pos="2183"/>
        <p:guide orient="horz" pos="300"/>
        <p:guide orient="horz" pos="3657"/>
        <p:guide orient="horz" pos="4110"/>
        <p:guide orient="horz" pos="1117"/>
        <p:guide orient="horz" pos="4020"/>
        <p:guide orient="horz" pos="1434"/>
        <p:guide pos="2880"/>
        <p:guide pos="295"/>
        <p:guide pos="5465"/>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142"/>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41313"/>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5624513" y="0"/>
            <a:ext cx="4303712" cy="341313"/>
          </a:xfrm>
          <a:prstGeom prst="rect">
            <a:avLst/>
          </a:prstGeom>
        </p:spPr>
        <p:txBody>
          <a:bodyPr vert="horz" lIns="91440" tIns="45720" rIns="91440" bIns="45720" rtlCol="0"/>
          <a:lstStyle>
            <a:lvl1pPr algn="r">
              <a:defRPr sz="1200"/>
            </a:lvl1pPr>
          </a:lstStyle>
          <a:p>
            <a:fld id="{1A98CDF3-483E-4FAB-919A-F68C55CB49E2}" type="datetimeFigureOut">
              <a:rPr lang="fi-FI" smtClean="0"/>
              <a:t>9.3.2020</a:t>
            </a:fld>
            <a:endParaRPr lang="fi-FI"/>
          </a:p>
        </p:txBody>
      </p:sp>
      <p:sp>
        <p:nvSpPr>
          <p:cNvPr id="4" name="Slide Image Placeholder 3"/>
          <p:cNvSpPr>
            <a:spLocks noGrp="1" noRot="1" noChangeAspect="1"/>
          </p:cNvSpPr>
          <p:nvPr>
            <p:ph type="sldImg" idx="2"/>
          </p:nvPr>
        </p:nvSpPr>
        <p:spPr>
          <a:xfrm>
            <a:off x="3435350" y="849313"/>
            <a:ext cx="3060700" cy="229552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993775" y="3271838"/>
            <a:ext cx="7943850" cy="26781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6457950"/>
            <a:ext cx="4303713" cy="341313"/>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5624513" y="6457950"/>
            <a:ext cx="4303712" cy="341313"/>
          </a:xfrm>
          <a:prstGeom prst="rect">
            <a:avLst/>
          </a:prstGeom>
        </p:spPr>
        <p:txBody>
          <a:bodyPr vert="horz" lIns="91440" tIns="45720" rIns="91440" bIns="45720" rtlCol="0" anchor="b"/>
          <a:lstStyle>
            <a:lvl1pPr algn="r">
              <a:defRPr sz="1200"/>
            </a:lvl1pPr>
          </a:lstStyle>
          <a:p>
            <a:fld id="{21971154-58D4-4490-AF59-C7B40A49C359}" type="slidenum">
              <a:rPr lang="fi-FI" smtClean="0"/>
              <a:t>‹#›</a:t>
            </a:fld>
            <a:endParaRPr lang="fi-FI"/>
          </a:p>
        </p:txBody>
      </p:sp>
    </p:spTree>
    <p:extLst>
      <p:ext uri="{BB962C8B-B14F-4D97-AF65-F5344CB8AC3E}">
        <p14:creationId xmlns:p14="http://schemas.microsoft.com/office/powerpoint/2010/main" val="1988397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2</a:t>
            </a:fld>
            <a:endParaRPr lang="fi-FI"/>
          </a:p>
        </p:txBody>
      </p:sp>
    </p:spTree>
    <p:extLst>
      <p:ext uri="{BB962C8B-B14F-4D97-AF65-F5344CB8AC3E}">
        <p14:creationId xmlns:p14="http://schemas.microsoft.com/office/powerpoint/2010/main" val="1869187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12</a:t>
            </a:fld>
            <a:endParaRPr lang="fi-FI"/>
          </a:p>
        </p:txBody>
      </p:sp>
    </p:spTree>
    <p:extLst>
      <p:ext uri="{BB962C8B-B14F-4D97-AF65-F5344CB8AC3E}">
        <p14:creationId xmlns:p14="http://schemas.microsoft.com/office/powerpoint/2010/main" val="1565411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13</a:t>
            </a:fld>
            <a:endParaRPr lang="fi-FI"/>
          </a:p>
        </p:txBody>
      </p:sp>
    </p:spTree>
    <p:extLst>
      <p:ext uri="{BB962C8B-B14F-4D97-AF65-F5344CB8AC3E}">
        <p14:creationId xmlns:p14="http://schemas.microsoft.com/office/powerpoint/2010/main" val="4173185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14</a:t>
            </a:fld>
            <a:endParaRPr lang="fi-FI"/>
          </a:p>
        </p:txBody>
      </p:sp>
    </p:spTree>
    <p:extLst>
      <p:ext uri="{BB962C8B-B14F-4D97-AF65-F5344CB8AC3E}">
        <p14:creationId xmlns:p14="http://schemas.microsoft.com/office/powerpoint/2010/main" val="2208294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15</a:t>
            </a:fld>
            <a:endParaRPr lang="fi-FI"/>
          </a:p>
        </p:txBody>
      </p:sp>
    </p:spTree>
    <p:extLst>
      <p:ext uri="{BB962C8B-B14F-4D97-AF65-F5344CB8AC3E}">
        <p14:creationId xmlns:p14="http://schemas.microsoft.com/office/powerpoint/2010/main" val="955378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21</a:t>
            </a:fld>
            <a:endParaRPr lang="fi-FI"/>
          </a:p>
        </p:txBody>
      </p:sp>
    </p:spTree>
    <p:extLst>
      <p:ext uri="{BB962C8B-B14F-4D97-AF65-F5344CB8AC3E}">
        <p14:creationId xmlns:p14="http://schemas.microsoft.com/office/powerpoint/2010/main" val="2280182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4B4A2A-B6C3-4423-87B3-B387B0B19062}" type="slidenum">
              <a:rPr lang="fi-FI" smtClean="0"/>
              <a:pPr/>
              <a:t>24</a:t>
            </a:fld>
            <a:endParaRPr lang="fi-FI"/>
          </a:p>
        </p:txBody>
      </p:sp>
    </p:spTree>
    <p:extLst>
      <p:ext uri="{BB962C8B-B14F-4D97-AF65-F5344CB8AC3E}">
        <p14:creationId xmlns:p14="http://schemas.microsoft.com/office/powerpoint/2010/main" val="2119157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29C0582-FC76-4E7B-9839-EAE9748E8D59}" type="slidenum">
              <a:rPr lang="fi-FI" smtClean="0"/>
              <a:t>4</a:t>
            </a:fld>
            <a:endParaRPr lang="fi-FI"/>
          </a:p>
        </p:txBody>
      </p:sp>
    </p:spTree>
    <p:extLst>
      <p:ext uri="{BB962C8B-B14F-4D97-AF65-F5344CB8AC3E}">
        <p14:creationId xmlns:p14="http://schemas.microsoft.com/office/powerpoint/2010/main" val="3170742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29C0582-FC76-4E7B-9839-EAE9748E8D59}" type="slidenum">
              <a:rPr lang="fi-FI" smtClean="0"/>
              <a:t>5</a:t>
            </a:fld>
            <a:endParaRPr lang="fi-FI"/>
          </a:p>
        </p:txBody>
      </p:sp>
    </p:spTree>
    <p:extLst>
      <p:ext uri="{BB962C8B-B14F-4D97-AF65-F5344CB8AC3E}">
        <p14:creationId xmlns:p14="http://schemas.microsoft.com/office/powerpoint/2010/main" val="526567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29C0582-FC76-4E7B-9839-EAE9748E8D59}" type="slidenum">
              <a:rPr lang="fi-FI" smtClean="0"/>
              <a:t>6</a:t>
            </a:fld>
            <a:endParaRPr lang="fi-FI"/>
          </a:p>
        </p:txBody>
      </p:sp>
    </p:spTree>
    <p:extLst>
      <p:ext uri="{BB962C8B-B14F-4D97-AF65-F5344CB8AC3E}">
        <p14:creationId xmlns:p14="http://schemas.microsoft.com/office/powerpoint/2010/main" val="792745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29C0582-FC76-4E7B-9839-EAE9748E8D59}" type="slidenum">
              <a:rPr lang="fi-FI" smtClean="0"/>
              <a:t>7</a:t>
            </a:fld>
            <a:endParaRPr lang="fi-FI"/>
          </a:p>
        </p:txBody>
      </p:sp>
    </p:spTree>
    <p:extLst>
      <p:ext uri="{BB962C8B-B14F-4D97-AF65-F5344CB8AC3E}">
        <p14:creationId xmlns:p14="http://schemas.microsoft.com/office/powerpoint/2010/main" val="627117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8</a:t>
            </a:fld>
            <a:endParaRPr lang="fi-FI"/>
          </a:p>
        </p:txBody>
      </p:sp>
    </p:spTree>
    <p:extLst>
      <p:ext uri="{BB962C8B-B14F-4D97-AF65-F5344CB8AC3E}">
        <p14:creationId xmlns:p14="http://schemas.microsoft.com/office/powerpoint/2010/main" val="179944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9</a:t>
            </a:fld>
            <a:endParaRPr lang="fi-FI"/>
          </a:p>
        </p:txBody>
      </p:sp>
    </p:spTree>
    <p:extLst>
      <p:ext uri="{BB962C8B-B14F-4D97-AF65-F5344CB8AC3E}">
        <p14:creationId xmlns:p14="http://schemas.microsoft.com/office/powerpoint/2010/main" val="212846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64B4A2A-B6C3-4423-87B3-B387B0B19062}" type="slidenum">
              <a:rPr lang="fi-FI" smtClean="0"/>
              <a:pPr/>
              <a:t>10</a:t>
            </a:fld>
            <a:endParaRPr lang="fi-FI"/>
          </a:p>
        </p:txBody>
      </p:sp>
    </p:spTree>
    <p:extLst>
      <p:ext uri="{BB962C8B-B14F-4D97-AF65-F5344CB8AC3E}">
        <p14:creationId xmlns:p14="http://schemas.microsoft.com/office/powerpoint/2010/main" val="1340158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4B4A2A-B6C3-4423-87B3-B387B0B19062}" type="slidenum">
              <a:rPr lang="fi-FI" smtClean="0"/>
              <a:pPr/>
              <a:t>11</a:t>
            </a:fld>
            <a:endParaRPr lang="fi-FI"/>
          </a:p>
        </p:txBody>
      </p:sp>
    </p:spTree>
    <p:extLst>
      <p:ext uri="{BB962C8B-B14F-4D97-AF65-F5344CB8AC3E}">
        <p14:creationId xmlns:p14="http://schemas.microsoft.com/office/powerpoint/2010/main" val="2981220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43783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381B06A-5127-4644-872D-9F168007983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4" name="Footer Placeholder 4">
            <a:extLst>
              <a:ext uri="{FF2B5EF4-FFF2-40B4-BE49-F238E27FC236}">
                <a16:creationId xmlns:a16="http://schemas.microsoft.com/office/drawing/2014/main" id="{0294CCD4-D25E-43FE-AFCD-A564B1AB1F84}"/>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5" name="Slide Number Placeholder 5">
            <a:extLst>
              <a:ext uri="{FF2B5EF4-FFF2-40B4-BE49-F238E27FC236}">
                <a16:creationId xmlns:a16="http://schemas.microsoft.com/office/drawing/2014/main" id="{E347A6B5-F540-4FF0-AF1A-C25977E5C888}"/>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8153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8" name="Date Placeholder 3">
            <a:extLst>
              <a:ext uri="{FF2B5EF4-FFF2-40B4-BE49-F238E27FC236}">
                <a16:creationId xmlns:a16="http://schemas.microsoft.com/office/drawing/2014/main" id="{F88F62A8-EF71-4D07-A69A-E3D67397F7C3}"/>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71DA6D70-0068-4E0D-89FE-A0DB79DEFE06}"/>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10" name="Slide Number Placeholder 5">
            <a:extLst>
              <a:ext uri="{FF2B5EF4-FFF2-40B4-BE49-F238E27FC236}">
                <a16:creationId xmlns:a16="http://schemas.microsoft.com/office/drawing/2014/main" id="{5BB84737-A899-4870-8DDD-1DE4E2186E4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73387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5" name="Date Placeholder 3">
            <a:extLst>
              <a:ext uri="{FF2B5EF4-FFF2-40B4-BE49-F238E27FC236}">
                <a16:creationId xmlns:a16="http://schemas.microsoft.com/office/drawing/2014/main" id="{D9019A32-EC96-481B-977C-E7B285070EA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8C6D4DDE-7FAC-4B1C-A70F-B1EA99556618}"/>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7" name="Slide Number Placeholder 5">
            <a:extLst>
              <a:ext uri="{FF2B5EF4-FFF2-40B4-BE49-F238E27FC236}">
                <a16:creationId xmlns:a16="http://schemas.microsoft.com/office/drawing/2014/main" id="{8D46E978-F659-4113-91F8-6593A78B7C0D}"/>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766822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FD8B4A19-B20C-4494-9F6D-BE9A672FB3E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7942C5BF-06EF-4A0C-8A05-402FBFB354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8" name="Slide Number Placeholder 5">
            <a:extLst>
              <a:ext uri="{FF2B5EF4-FFF2-40B4-BE49-F238E27FC236}">
                <a16:creationId xmlns:a16="http://schemas.microsoft.com/office/drawing/2014/main" id="{F1912BB5-E851-42DB-AE00-3F27875F2623}"/>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2902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r>
              <a:rPr lang="fi-FI"/>
              <a:t>2019</a:t>
            </a:r>
          </a:p>
        </p:txBody>
      </p:sp>
      <p:sp>
        <p:nvSpPr>
          <p:cNvPr id="5" name="Footer Placeholder 4"/>
          <p:cNvSpPr>
            <a:spLocks noGrp="1"/>
          </p:cNvSpPr>
          <p:nvPr>
            <p:ph type="ftr" sz="quarter" idx="11"/>
          </p:nvPr>
        </p:nvSpPr>
        <p:spPr>
          <a:xfrm>
            <a:off x="1691680" y="6381750"/>
            <a:ext cx="3672408" cy="142875"/>
          </a:xfrm>
          <a:prstGeom prst="rect">
            <a:avLst/>
          </a:prstGeom>
        </p:spPr>
        <p:txBody>
          <a:bodyPr/>
          <a:lstStyle/>
          <a:p>
            <a:endParaRPr lang="fi-FI" dirty="0"/>
          </a:p>
        </p:txBody>
      </p:sp>
      <p:sp>
        <p:nvSpPr>
          <p:cNvPr id="6" name="Slide Number Placeholder 5"/>
          <p:cNvSpPr>
            <a:spLocks noGrp="1"/>
          </p:cNvSpPr>
          <p:nvPr>
            <p:ph type="sldNum" sz="quarter" idx="12"/>
          </p:nvPr>
        </p:nvSpPr>
        <p:spPr>
          <a:xfrm>
            <a:off x="468313" y="6378903"/>
            <a:ext cx="359271" cy="143297"/>
          </a:xfrm>
          <a:prstGeom prst="rect">
            <a:avLst/>
          </a:prstGeom>
        </p:spPr>
        <p:txBody>
          <a:bodyPr/>
          <a:lstStyle/>
          <a:p>
            <a:fld id="{A96CFB9F-77FE-468F-BFF6-C033ED594F52}" type="slidenum">
              <a:rPr lang="fi-FI" smtClean="0"/>
              <a:t>‹#›</a:t>
            </a:fld>
            <a:endParaRPr lang="fi-FI"/>
          </a:p>
        </p:txBody>
      </p:sp>
      <p:sp>
        <p:nvSpPr>
          <p:cNvPr id="7" name="Title Placeholder 1"/>
          <p:cNvSpPr>
            <a:spLocks noGrp="1"/>
          </p:cNvSpPr>
          <p:nvPr>
            <p:ph type="title"/>
          </p:nvPr>
        </p:nvSpPr>
        <p:spPr>
          <a:xfrm>
            <a:off x="628650" y="811543"/>
            <a:ext cx="7886700" cy="879146"/>
          </a:xfrm>
          <a:prstGeom prst="rect">
            <a:avLst/>
          </a:prstGeom>
        </p:spPr>
        <p:txBody>
          <a:bodyPr vert="horz" lIns="91440" tIns="45720" rIns="91440" bIns="45720" rtlCol="0" anchor="ctr">
            <a:normAutofit/>
          </a:bodyPr>
          <a:lstStyle>
            <a:lvl1pPr>
              <a:defRPr sz="3600"/>
            </a:lvl1pPr>
          </a:lstStyle>
          <a:p>
            <a:r>
              <a:rPr lang="fi-FI" dirty="0"/>
              <a:t>Muokkaa </a:t>
            </a:r>
            <a:r>
              <a:rPr lang="fi-FI" dirty="0" err="1"/>
              <a:t>perustyyl</a:t>
            </a:r>
            <a:r>
              <a:rPr lang="fi-FI" dirty="0"/>
              <a:t>. </a:t>
            </a:r>
            <a:r>
              <a:rPr lang="fi-FI" dirty="0" err="1"/>
              <a:t>napsautt</a:t>
            </a:r>
            <a:r>
              <a:rPr lang="fi-FI" dirty="0"/>
              <a:t>.</a:t>
            </a:r>
            <a:endParaRPr lang="en-US" dirty="0"/>
          </a:p>
        </p:txBody>
      </p:sp>
    </p:spTree>
    <p:extLst>
      <p:ext uri="{BB962C8B-B14F-4D97-AF65-F5344CB8AC3E}">
        <p14:creationId xmlns:p14="http://schemas.microsoft.com/office/powerpoint/2010/main" val="2364791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895754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303186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pic>
        <p:nvPicPr>
          <p:cNvPr id="7" name="Picture 6">
            <a:extLst>
              <a:ext uri="{FF2B5EF4-FFF2-40B4-BE49-F238E27FC236}">
                <a16:creationId xmlns:a16="http://schemas.microsoft.com/office/drawing/2014/main" id="{6547583D-8460-4D08-A104-66042EDED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626" y="5464430"/>
            <a:ext cx="1867062" cy="579170"/>
          </a:xfrm>
          <a:prstGeom prst="rect">
            <a:avLst/>
          </a:prstGeom>
        </p:spPr>
      </p:pic>
      <p:sp>
        <p:nvSpPr>
          <p:cNvPr id="2" name="Title 1"/>
          <p:cNvSpPr>
            <a:spLocks noGrp="1"/>
          </p:cNvSpPr>
          <p:nvPr>
            <p:ph type="ctrTitle"/>
          </p:nvPr>
        </p:nvSpPr>
        <p:spPr>
          <a:xfrm>
            <a:off x="468313" y="3904488"/>
            <a:ext cx="5475287" cy="2549840"/>
          </a:xfrm>
        </p:spPr>
        <p:txBody>
          <a:bodyPr/>
          <a:lstStyle>
            <a:lvl1pPr algn="l">
              <a:defRPr/>
            </a:lvl1pPr>
          </a:lstStyle>
          <a:p>
            <a:r>
              <a:rPr lang="en-US"/>
              <a:t>Click to edit Master title style</a:t>
            </a:r>
            <a:endParaRPr lang="fi-FI" dirty="0"/>
          </a:p>
        </p:txBody>
      </p:sp>
    </p:spTree>
    <p:extLst>
      <p:ext uri="{BB962C8B-B14F-4D97-AF65-F5344CB8AC3E}">
        <p14:creationId xmlns:p14="http://schemas.microsoft.com/office/powerpoint/2010/main" val="1307420803"/>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216453A7-EA22-44AE-8A22-336F192AEAA8}"/>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E7A4A1D1-8494-43E1-9F72-46FA982F5089}"/>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7" name="Slide Number Placeholder 5">
            <a:extLst>
              <a:ext uri="{FF2B5EF4-FFF2-40B4-BE49-F238E27FC236}">
                <a16:creationId xmlns:a16="http://schemas.microsoft.com/office/drawing/2014/main" id="{DBCEAED3-40E3-4F9A-BD09-E32AB3DC73D7}"/>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811630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
        <p:nvSpPr>
          <p:cNvPr id="27" name="Date Placeholder 3">
            <a:extLst>
              <a:ext uri="{FF2B5EF4-FFF2-40B4-BE49-F238E27FC236}">
                <a16:creationId xmlns:a16="http://schemas.microsoft.com/office/drawing/2014/main" id="{DC0E1EDF-FA5A-496C-B8DA-6365962399F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28" name="Footer Placeholder 4">
            <a:extLst>
              <a:ext uri="{FF2B5EF4-FFF2-40B4-BE49-F238E27FC236}">
                <a16:creationId xmlns:a16="http://schemas.microsoft.com/office/drawing/2014/main" id="{BD26D6E5-E51C-4E6C-9A19-6750E324244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29" name="Slide Number Placeholder 5">
            <a:extLst>
              <a:ext uri="{FF2B5EF4-FFF2-40B4-BE49-F238E27FC236}">
                <a16:creationId xmlns:a16="http://schemas.microsoft.com/office/drawing/2014/main" id="{962B3CBE-DD10-4F7C-AF9B-D3762F158C5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1150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dirty="0"/>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977988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364181F4-908C-4E12-A8AE-CB1952FD11D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19CE9C56-984B-4A52-922F-3E1B7E375A21}"/>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8" name="Slide Number Placeholder 5">
            <a:extLst>
              <a:ext uri="{FF2B5EF4-FFF2-40B4-BE49-F238E27FC236}">
                <a16:creationId xmlns:a16="http://schemas.microsoft.com/office/drawing/2014/main" id="{2D87BC5F-FC6E-48AD-8140-ADA9AD7A84F5}"/>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82985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3">
            <a:extLst>
              <a:ext uri="{FF2B5EF4-FFF2-40B4-BE49-F238E27FC236}">
                <a16:creationId xmlns:a16="http://schemas.microsoft.com/office/drawing/2014/main" id="{141CCB3E-0118-45FD-BB8A-A7B5321B584B}"/>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68B583DD-1F7B-4873-8DD3-4A081F6E6F21}"/>
              </a:ext>
            </a:extLst>
          </p:cNvPr>
          <p:cNvSpPr>
            <a:spLocks noGrp="1"/>
          </p:cNvSpPr>
          <p:nvPr>
            <p:ph type="ftr" sz="quarter" idx="11"/>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10" name="Slide Number Placeholder 5">
            <a:extLst>
              <a:ext uri="{FF2B5EF4-FFF2-40B4-BE49-F238E27FC236}">
                <a16:creationId xmlns:a16="http://schemas.microsoft.com/office/drawing/2014/main" id="{07CF9A67-7BD7-4836-AD0B-31F41116248A}"/>
              </a:ext>
            </a:extLst>
          </p:cNvPr>
          <p:cNvSpPr>
            <a:spLocks noGrp="1"/>
          </p:cNvSpPr>
          <p:nvPr>
            <p:ph type="sldNum" sz="quarter" idx="12"/>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357216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D8D5815C-C552-4E7B-8A83-6F40A1D7260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C2C2324B-AC2D-417E-A64A-FE6CF5FEA2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8" name="Slide Number Placeholder 5">
            <a:extLst>
              <a:ext uri="{FF2B5EF4-FFF2-40B4-BE49-F238E27FC236}">
                <a16:creationId xmlns:a16="http://schemas.microsoft.com/office/drawing/2014/main" id="{33DEB30C-4890-4ED6-9252-B9A27BB9938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4019674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
        <p:nvSpPr>
          <p:cNvPr id="6" name="Date Placeholder 3">
            <a:extLst>
              <a:ext uri="{FF2B5EF4-FFF2-40B4-BE49-F238E27FC236}">
                <a16:creationId xmlns:a16="http://schemas.microsoft.com/office/drawing/2014/main" id="{54700147-F29A-4B61-BD96-4E3B4942BDE2}"/>
              </a:ext>
            </a:extLst>
          </p:cNvPr>
          <p:cNvSpPr>
            <a:spLocks noGrp="1"/>
          </p:cNvSpPr>
          <p:nvPr>
            <p:ph type="dt" sz="half" idx="14"/>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9BD9C986-707B-46E8-B856-EF39D688D39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8" name="Slide Number Placeholder 5">
            <a:extLst>
              <a:ext uri="{FF2B5EF4-FFF2-40B4-BE49-F238E27FC236}">
                <a16:creationId xmlns:a16="http://schemas.microsoft.com/office/drawing/2014/main" id="{327A4F35-CC0E-4D72-8B02-E25EBAC1CD0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036921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0BCA36BC-2C14-4F0F-BD7D-3C80F2FD15CA}"/>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a:extLst>
              <a:ext uri="{FF2B5EF4-FFF2-40B4-BE49-F238E27FC236}">
                <a16:creationId xmlns:a16="http://schemas.microsoft.com/office/drawing/2014/main" id="{C90EF67C-CB27-4B61-AE97-C118D6663497}"/>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6" name="Slide Number Placeholder 5">
            <a:extLst>
              <a:ext uri="{FF2B5EF4-FFF2-40B4-BE49-F238E27FC236}">
                <a16:creationId xmlns:a16="http://schemas.microsoft.com/office/drawing/2014/main" id="{42DDD66A-87FB-480F-8397-E755A2678CE2}"/>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355770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2381B06A-5127-4644-872D-9F168007983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4" name="Footer Placeholder 4">
            <a:extLst>
              <a:ext uri="{FF2B5EF4-FFF2-40B4-BE49-F238E27FC236}">
                <a16:creationId xmlns:a16="http://schemas.microsoft.com/office/drawing/2014/main" id="{0294CCD4-D25E-43FE-AFCD-A564B1AB1F84}"/>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5" name="Slide Number Placeholder 5">
            <a:extLst>
              <a:ext uri="{FF2B5EF4-FFF2-40B4-BE49-F238E27FC236}">
                <a16:creationId xmlns:a16="http://schemas.microsoft.com/office/drawing/2014/main" id="{E347A6B5-F540-4FF0-AF1A-C25977E5C888}"/>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944089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dirty="0"/>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dirty="0"/>
              <a:t>motiva.fi/buildupskills</a:t>
            </a:r>
          </a:p>
        </p:txBody>
      </p:sp>
      <p:sp>
        <p:nvSpPr>
          <p:cNvPr id="8" name="Date Placeholder 3">
            <a:extLst>
              <a:ext uri="{FF2B5EF4-FFF2-40B4-BE49-F238E27FC236}">
                <a16:creationId xmlns:a16="http://schemas.microsoft.com/office/drawing/2014/main" id="{F88F62A8-EF71-4D07-A69A-E3D67397F7C3}"/>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71DA6D70-0068-4E0D-89FE-A0DB79DEFE06}"/>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10" name="Slide Number Placeholder 5">
            <a:extLst>
              <a:ext uri="{FF2B5EF4-FFF2-40B4-BE49-F238E27FC236}">
                <a16:creationId xmlns:a16="http://schemas.microsoft.com/office/drawing/2014/main" id="{5BB84737-A899-4870-8DDD-1DE4E2186E4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300424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5" name="Date Placeholder 3">
            <a:extLst>
              <a:ext uri="{FF2B5EF4-FFF2-40B4-BE49-F238E27FC236}">
                <a16:creationId xmlns:a16="http://schemas.microsoft.com/office/drawing/2014/main" id="{D9019A32-EC96-481B-977C-E7B285070EA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8C6D4DDE-7FAC-4B1C-A70F-B1EA99556618}"/>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7" name="Slide Number Placeholder 5">
            <a:extLst>
              <a:ext uri="{FF2B5EF4-FFF2-40B4-BE49-F238E27FC236}">
                <a16:creationId xmlns:a16="http://schemas.microsoft.com/office/drawing/2014/main" id="{8D46E978-F659-4113-91F8-6593A78B7C0D}"/>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652936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FD8B4A19-B20C-4494-9F6D-BE9A672FB3EC}"/>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7942C5BF-06EF-4A0C-8A05-402FBFB354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8" name="Slide Number Placeholder 5">
            <a:extLst>
              <a:ext uri="{FF2B5EF4-FFF2-40B4-BE49-F238E27FC236}">
                <a16:creationId xmlns:a16="http://schemas.microsoft.com/office/drawing/2014/main" id="{F1912BB5-E851-42DB-AE00-3F27875F2623}"/>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81427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3">
            <a:extLst>
              <a:ext uri="{FF2B5EF4-FFF2-40B4-BE49-F238E27FC236}">
                <a16:creationId xmlns:a16="http://schemas.microsoft.com/office/drawing/2014/main" id="{216453A7-EA22-44AE-8A22-336F192AEAA8}"/>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6" name="Footer Placeholder 4">
            <a:extLst>
              <a:ext uri="{FF2B5EF4-FFF2-40B4-BE49-F238E27FC236}">
                <a16:creationId xmlns:a16="http://schemas.microsoft.com/office/drawing/2014/main" id="{E7A4A1D1-8494-43E1-9F72-46FA982F5089}"/>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7" name="Slide Number Placeholder 5">
            <a:extLst>
              <a:ext uri="{FF2B5EF4-FFF2-40B4-BE49-F238E27FC236}">
                <a16:creationId xmlns:a16="http://schemas.microsoft.com/office/drawing/2014/main" id="{DBCEAED3-40E3-4F9A-BD09-E32AB3DC73D7}"/>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06481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
        <p:nvSpPr>
          <p:cNvPr id="27" name="Date Placeholder 3">
            <a:extLst>
              <a:ext uri="{FF2B5EF4-FFF2-40B4-BE49-F238E27FC236}">
                <a16:creationId xmlns:a16="http://schemas.microsoft.com/office/drawing/2014/main" id="{DC0E1EDF-FA5A-496C-B8DA-6365962399F9}"/>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28" name="Footer Placeholder 4">
            <a:extLst>
              <a:ext uri="{FF2B5EF4-FFF2-40B4-BE49-F238E27FC236}">
                <a16:creationId xmlns:a16="http://schemas.microsoft.com/office/drawing/2014/main" id="{BD26D6E5-E51C-4E6C-9A19-6750E324244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29" name="Slide Number Placeholder 5">
            <a:extLst>
              <a:ext uri="{FF2B5EF4-FFF2-40B4-BE49-F238E27FC236}">
                <a16:creationId xmlns:a16="http://schemas.microsoft.com/office/drawing/2014/main" id="{962B3CBE-DD10-4F7C-AF9B-D3762F158C5E}"/>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58396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364181F4-908C-4E12-A8AE-CB1952FD11D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19CE9C56-984B-4A52-922F-3E1B7E375A21}"/>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8" name="Slide Number Placeholder 5">
            <a:extLst>
              <a:ext uri="{FF2B5EF4-FFF2-40B4-BE49-F238E27FC236}">
                <a16:creationId xmlns:a16="http://schemas.microsoft.com/office/drawing/2014/main" id="{2D87BC5F-FC6E-48AD-8140-ADA9AD7A84F5}"/>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20376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Date Placeholder 3">
            <a:extLst>
              <a:ext uri="{FF2B5EF4-FFF2-40B4-BE49-F238E27FC236}">
                <a16:creationId xmlns:a16="http://schemas.microsoft.com/office/drawing/2014/main" id="{141CCB3E-0118-45FD-BB8A-A7B5321B584B}"/>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9" name="Footer Placeholder 4">
            <a:extLst>
              <a:ext uri="{FF2B5EF4-FFF2-40B4-BE49-F238E27FC236}">
                <a16:creationId xmlns:a16="http://schemas.microsoft.com/office/drawing/2014/main" id="{68B583DD-1F7B-4873-8DD3-4A081F6E6F21}"/>
              </a:ext>
            </a:extLst>
          </p:cNvPr>
          <p:cNvSpPr>
            <a:spLocks noGrp="1"/>
          </p:cNvSpPr>
          <p:nvPr>
            <p:ph type="ftr" sz="quarter" idx="11"/>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10" name="Slide Number Placeholder 5">
            <a:extLst>
              <a:ext uri="{FF2B5EF4-FFF2-40B4-BE49-F238E27FC236}">
                <a16:creationId xmlns:a16="http://schemas.microsoft.com/office/drawing/2014/main" id="{07CF9A67-7BD7-4836-AD0B-31F41116248A}"/>
              </a:ext>
            </a:extLst>
          </p:cNvPr>
          <p:cNvSpPr>
            <a:spLocks noGrp="1"/>
          </p:cNvSpPr>
          <p:nvPr>
            <p:ph type="sldNum" sz="quarter" idx="12"/>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86137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Date Placeholder 3">
            <a:extLst>
              <a:ext uri="{FF2B5EF4-FFF2-40B4-BE49-F238E27FC236}">
                <a16:creationId xmlns:a16="http://schemas.microsoft.com/office/drawing/2014/main" id="{D8D5815C-C552-4E7B-8A83-6F40A1D72604}"/>
              </a:ext>
            </a:extLst>
          </p:cNvPr>
          <p:cNvSpPr>
            <a:spLocks noGrp="1"/>
          </p:cNvSpPr>
          <p:nvPr>
            <p:ph type="dt" sz="half" idx="10"/>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C2C2324B-AC2D-417E-A64A-FE6CF5FEA21E}"/>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8" name="Slide Number Placeholder 5">
            <a:extLst>
              <a:ext uri="{FF2B5EF4-FFF2-40B4-BE49-F238E27FC236}">
                <a16:creationId xmlns:a16="http://schemas.microsoft.com/office/drawing/2014/main" id="{33DEB30C-4890-4ED6-9252-B9A27BB9938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319811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
        <p:nvSpPr>
          <p:cNvPr id="6" name="Date Placeholder 3">
            <a:extLst>
              <a:ext uri="{FF2B5EF4-FFF2-40B4-BE49-F238E27FC236}">
                <a16:creationId xmlns:a16="http://schemas.microsoft.com/office/drawing/2014/main" id="{54700147-F29A-4B61-BD96-4E3B4942BDE2}"/>
              </a:ext>
            </a:extLst>
          </p:cNvPr>
          <p:cNvSpPr>
            <a:spLocks noGrp="1"/>
          </p:cNvSpPr>
          <p:nvPr>
            <p:ph type="dt" sz="half" idx="14"/>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7" name="Footer Placeholder 4">
            <a:extLst>
              <a:ext uri="{FF2B5EF4-FFF2-40B4-BE49-F238E27FC236}">
                <a16:creationId xmlns:a16="http://schemas.microsoft.com/office/drawing/2014/main" id="{9BD9C986-707B-46E8-B856-EF39D688D39A}"/>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8" name="Slide Number Placeholder 5">
            <a:extLst>
              <a:ext uri="{FF2B5EF4-FFF2-40B4-BE49-F238E27FC236}">
                <a16:creationId xmlns:a16="http://schemas.microsoft.com/office/drawing/2014/main" id="{327A4F35-CC0E-4D72-8B02-E25EBAC1CD0F}"/>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62511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0BCA36BC-2C14-4F0F-BD7D-3C80F2FD15CA}"/>
              </a:ext>
            </a:extLst>
          </p:cNvPr>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a:extLst>
              <a:ext uri="{FF2B5EF4-FFF2-40B4-BE49-F238E27FC236}">
                <a16:creationId xmlns:a16="http://schemas.microsoft.com/office/drawing/2014/main" id="{C90EF67C-CB27-4B61-AE97-C118D6663497}"/>
              </a:ext>
            </a:extLst>
          </p:cNvPr>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6" name="Slide Number Placeholder 5">
            <a:extLst>
              <a:ext uri="{FF2B5EF4-FFF2-40B4-BE49-F238E27FC236}">
                <a16:creationId xmlns:a16="http://schemas.microsoft.com/office/drawing/2014/main" id="{42DDD66A-87FB-480F-8397-E755A2678CE2}"/>
              </a:ext>
            </a:extLst>
          </p:cNvPr>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spTree>
    <p:extLst>
      <p:ext uri="{BB962C8B-B14F-4D97-AF65-F5344CB8AC3E}">
        <p14:creationId xmlns:p14="http://schemas.microsoft.com/office/powerpoint/2010/main" val="106602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6" name="Slide Number Placeholder 5"/>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pic>
        <p:nvPicPr>
          <p:cNvPr id="15" name="Picture 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2528293920"/>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dirty="0"/>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7584" y="6381750"/>
            <a:ext cx="864096" cy="140450"/>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r>
              <a:rPr lang="fi-FI"/>
              <a:t>2019</a:t>
            </a:r>
            <a:endParaRPr lang="fi-FI" dirty="0"/>
          </a:p>
        </p:txBody>
      </p:sp>
      <p:sp>
        <p:nvSpPr>
          <p:cNvPr id="5" name="Footer Placeholder 4"/>
          <p:cNvSpPr>
            <a:spLocks noGrp="1"/>
          </p:cNvSpPr>
          <p:nvPr>
            <p:ph type="ftr" sz="quarter" idx="3"/>
          </p:nvPr>
        </p:nvSpPr>
        <p:spPr>
          <a:xfrm>
            <a:off x="1691680" y="6381750"/>
            <a:ext cx="3672408" cy="142875"/>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endParaRPr lang="fi-FI" dirty="0"/>
          </a:p>
        </p:txBody>
      </p:sp>
      <p:sp>
        <p:nvSpPr>
          <p:cNvPr id="6" name="Slide Number Placeholder 5"/>
          <p:cNvSpPr>
            <a:spLocks noGrp="1"/>
          </p:cNvSpPr>
          <p:nvPr>
            <p:ph type="sldNum" sz="quarter" idx="4"/>
          </p:nvPr>
        </p:nvSpPr>
        <p:spPr>
          <a:xfrm>
            <a:off x="468313" y="6378903"/>
            <a:ext cx="359271" cy="143297"/>
          </a:xfrm>
          <a:prstGeom prst="rect">
            <a:avLst/>
          </a:prstGeom>
        </p:spPr>
        <p:txBody>
          <a:bodyPr vert="horz" lIns="0" tIns="0" rIns="0" bIns="0" rtlCol="0" anchor="ctr">
            <a:noAutofit/>
          </a:bodyPr>
          <a:lstStyle>
            <a:lvl1pPr algn="l">
              <a:defRPr sz="1000">
                <a:solidFill>
                  <a:schemeClr val="tx2">
                    <a:lumMod val="50000"/>
                    <a:lumOff val="50000"/>
                  </a:schemeClr>
                </a:solidFill>
              </a:defRPr>
            </a:lvl1pPr>
          </a:lstStyle>
          <a:p>
            <a:fld id="{0168ACF4-E7A5-495E-8C31-8E9E3D5B0BFC}" type="slidenum">
              <a:rPr lang="fi-FI" smtClean="0"/>
              <a:pPr/>
              <a:t>‹#›</a:t>
            </a:fld>
            <a:endParaRPr lang="fi-FI" dirty="0"/>
          </a:p>
        </p:txBody>
      </p:sp>
      <p:pic>
        <p:nvPicPr>
          <p:cNvPr id="15" name="Picture 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230154969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8.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www.korjaustieto.fi/" TargetMode="External"/><Relationship Id="rId7" Type="http://schemas.openxmlformats.org/officeDocument/2006/relationships/hyperlink" Target="http://www.hengitysliitto.fi/" TargetMode="External"/><Relationship Id="rId2" Type="http://schemas.openxmlformats.org/officeDocument/2006/relationships/hyperlink" Target="http://www.hometalkoot.fi/" TargetMode="External"/><Relationship Id="rId1" Type="http://schemas.openxmlformats.org/officeDocument/2006/relationships/slideLayout" Target="../slideLayouts/slideLayout18.xml"/><Relationship Id="rId6" Type="http://schemas.openxmlformats.org/officeDocument/2006/relationships/hyperlink" Target="http://www.asumisterveysliitto.fi/" TargetMode="External"/><Relationship Id="rId5" Type="http://schemas.openxmlformats.org/officeDocument/2006/relationships/hyperlink" Target="http://www.allergia.fi/in-english/" TargetMode="External"/><Relationship Id="rId10" Type="http://schemas.openxmlformats.org/officeDocument/2006/relationships/image" Target="../media/image36.jpeg"/><Relationship Id="rId4" Type="http://schemas.openxmlformats.org/officeDocument/2006/relationships/hyperlink" Target="http://www.sisailmayhdistys.fi/" TargetMode="External"/><Relationship Id="rId9" Type="http://schemas.openxmlformats.org/officeDocument/2006/relationships/image" Target="../media/image3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90AFB-3338-444B-BA68-18E51F613772}"/>
              </a:ext>
            </a:extLst>
          </p:cNvPr>
          <p:cNvSpPr>
            <a:spLocks noGrp="1"/>
          </p:cNvSpPr>
          <p:nvPr>
            <p:ph type="ctrTitle"/>
          </p:nvPr>
        </p:nvSpPr>
        <p:spPr>
          <a:xfrm>
            <a:off x="468313" y="3573016"/>
            <a:ext cx="8207375" cy="2141984"/>
          </a:xfrm>
        </p:spPr>
        <p:txBody>
          <a:bodyPr>
            <a:noAutofit/>
          </a:bodyPr>
          <a:lstStyle/>
          <a:p>
            <a:br>
              <a:rPr lang="en-GB" dirty="0"/>
            </a:br>
            <a:r>
              <a:rPr lang="en-GB" dirty="0"/>
              <a:t>Energy renovation of structures</a:t>
            </a:r>
            <a:br>
              <a:rPr lang="en-GB" dirty="0"/>
            </a:br>
            <a:r>
              <a:rPr lang="en-GB" sz="2000" dirty="0"/>
              <a:t>Moisture and microbial damage</a:t>
            </a:r>
            <a:br>
              <a:rPr lang="en-GB" sz="2000" dirty="0"/>
            </a:br>
            <a:r>
              <a:rPr lang="en-GB" sz="2000" dirty="0"/>
              <a:t>Supplementary insulation</a:t>
            </a:r>
            <a:br>
              <a:rPr lang="en-GB" sz="2000" dirty="0"/>
            </a:br>
            <a:r>
              <a:rPr lang="en-GB" sz="2000" dirty="0"/>
              <a:t>Renovation of structures</a:t>
            </a:r>
            <a:endParaRPr lang="fi-FI" sz="2000" dirty="0"/>
          </a:p>
        </p:txBody>
      </p:sp>
    </p:spTree>
    <p:extLst>
      <p:ext uri="{BB962C8B-B14F-4D97-AF65-F5344CB8AC3E}">
        <p14:creationId xmlns:p14="http://schemas.microsoft.com/office/powerpoint/2010/main" val="1922223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Supplementary insulation of external walls</a:t>
            </a:r>
          </a:p>
        </p:txBody>
      </p:sp>
      <p:sp>
        <p:nvSpPr>
          <p:cNvPr id="3" name="Content Placeholder 2"/>
          <p:cNvSpPr>
            <a:spLocks noGrp="1"/>
          </p:cNvSpPr>
          <p:nvPr>
            <p:ph idx="1"/>
          </p:nvPr>
        </p:nvSpPr>
        <p:spPr>
          <a:xfrm>
            <a:off x="457200" y="1773239"/>
            <a:ext cx="5303520" cy="4032250"/>
          </a:xfrm>
        </p:spPr>
        <p:txBody>
          <a:bodyPr>
            <a:normAutofit fontScale="70000" lnSpcReduction="20000"/>
          </a:bodyPr>
          <a:lstStyle/>
          <a:p>
            <a:pPr>
              <a:lnSpc>
                <a:spcPct val="120000"/>
              </a:lnSpc>
            </a:pPr>
            <a:r>
              <a:rPr lang="en-GB" dirty="0"/>
              <a:t>When installing supplementary insulation, ensure that the inner moisture proofing is adequate.</a:t>
            </a:r>
            <a:endParaRPr lang="en-GB" dirty="0">
              <a:solidFill>
                <a:schemeClr val="accent6">
                  <a:lumMod val="75000"/>
                </a:schemeClr>
              </a:solidFill>
            </a:endParaRPr>
          </a:p>
          <a:p>
            <a:pPr>
              <a:lnSpc>
                <a:spcPct val="120000"/>
              </a:lnSpc>
            </a:pPr>
            <a:r>
              <a:rPr lang="en-GB" dirty="0"/>
              <a:t>The airtightness of the joints, the ventilation of the outer surface of the structure and the resistance to rainwater are important.</a:t>
            </a:r>
          </a:p>
          <a:p>
            <a:pPr>
              <a:lnSpc>
                <a:spcPct val="120000"/>
              </a:lnSpc>
            </a:pPr>
            <a:r>
              <a:rPr lang="en-GB" dirty="0"/>
              <a:t>When the old external leaf is very damaged or the heat insulation is unsound, supplementary insulation should be added and a new external leaf installed. </a:t>
            </a:r>
          </a:p>
          <a:p>
            <a:pPr>
              <a:lnSpc>
                <a:spcPct val="120000"/>
              </a:lnSpc>
            </a:pPr>
            <a:endParaRPr lang="en-GB" dirty="0"/>
          </a:p>
        </p:txBody>
      </p:sp>
      <p:sp>
        <p:nvSpPr>
          <p:cNvPr id="5" name="Date Placeholder 4">
            <a:extLst>
              <a:ext uri="{FF2B5EF4-FFF2-40B4-BE49-F238E27FC236}">
                <a16:creationId xmlns:a16="http://schemas.microsoft.com/office/drawing/2014/main" id="{1BBB1114-C5AC-4C46-88F1-28EC5F93B9D6}"/>
              </a:ext>
            </a:extLst>
          </p:cNvPr>
          <p:cNvSpPr>
            <a:spLocks noGrp="1"/>
          </p:cNvSpPr>
          <p:nvPr>
            <p:ph type="dt" sz="half" idx="2"/>
          </p:nvPr>
        </p:nvSpPr>
        <p:spPr/>
        <p:txBody>
          <a:bodyPr/>
          <a:lstStyle/>
          <a:p>
            <a:r>
              <a:rPr lang="fi-FI"/>
              <a:t>2019</a:t>
            </a:r>
            <a:endParaRPr lang="fi-FI" dirty="0"/>
          </a:p>
        </p:txBody>
      </p:sp>
      <p:sp>
        <p:nvSpPr>
          <p:cNvPr id="6" name="Slide Number Placeholder 5">
            <a:extLst>
              <a:ext uri="{FF2B5EF4-FFF2-40B4-BE49-F238E27FC236}">
                <a16:creationId xmlns:a16="http://schemas.microsoft.com/office/drawing/2014/main" id="{E5A38F49-550F-42B9-95D5-4A0495D4BBB2}"/>
              </a:ext>
            </a:extLst>
          </p:cNvPr>
          <p:cNvSpPr>
            <a:spLocks noGrp="1"/>
          </p:cNvSpPr>
          <p:nvPr>
            <p:ph type="sldNum" sz="quarter" idx="4"/>
          </p:nvPr>
        </p:nvSpPr>
        <p:spPr/>
        <p:txBody>
          <a:bodyPr/>
          <a:lstStyle/>
          <a:p>
            <a:fld id="{0168ACF4-E7A5-495E-8C31-8E9E3D5B0BFC}" type="slidenum">
              <a:rPr lang="fi-FI" smtClean="0"/>
              <a:pPr/>
              <a:t>10</a:t>
            </a:fld>
            <a:endParaRPr lang="fi-FI" dirty="0"/>
          </a:p>
        </p:txBody>
      </p:sp>
      <p:pic>
        <p:nvPicPr>
          <p:cNvPr id="4" name="Picture 6" descr="S:\91204_BEEP\Valokuvat\Rantatie 140626\P6180033.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002424" y="1195422"/>
            <a:ext cx="2684376" cy="4610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52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Insulated render over an old facade</a:t>
            </a:r>
          </a:p>
        </p:txBody>
      </p:sp>
      <p:sp>
        <p:nvSpPr>
          <p:cNvPr id="3" name="Content Placeholder 2"/>
          <p:cNvSpPr>
            <a:spLocks noGrp="1"/>
          </p:cNvSpPr>
          <p:nvPr>
            <p:ph idx="1"/>
          </p:nvPr>
        </p:nvSpPr>
        <p:spPr/>
        <p:txBody>
          <a:bodyPr>
            <a:normAutofit fontScale="40000" lnSpcReduction="20000"/>
          </a:bodyPr>
          <a:lstStyle/>
          <a:p>
            <a:r>
              <a:rPr lang="en-GB" sz="3400" dirty="0"/>
              <a:t>The new heat insulation, which acts also as a backing, is installed over the old concrete external leaf.</a:t>
            </a:r>
          </a:p>
          <a:p>
            <a:r>
              <a:rPr lang="en-GB" sz="3400" dirty="0"/>
              <a:t>The unevenness of the old facade should be levelled before installing the heat insulation.</a:t>
            </a:r>
          </a:p>
          <a:p>
            <a:r>
              <a:rPr lang="en-GB" sz="3400" dirty="0"/>
              <a:t>In sheet metal work the plastering borders should be used </a:t>
            </a:r>
          </a:p>
          <a:p>
            <a:r>
              <a:rPr lang="en-GB" sz="3400" dirty="0"/>
              <a:t>The plastering can be done with three coat plasterwork or a thin coat of plastering.</a:t>
            </a:r>
          </a:p>
          <a:p>
            <a:pPr lvl="1"/>
            <a:r>
              <a:rPr lang="en-GB" sz="3200" dirty="0"/>
              <a:t>With three coat plasterwork moveable joints must be used</a:t>
            </a:r>
          </a:p>
          <a:p>
            <a:pPr marL="266700" lvl="1" indent="0">
              <a:buNone/>
            </a:pPr>
            <a:r>
              <a:rPr lang="en-GB" sz="3200" dirty="0"/>
              <a:t>     to prevent  cracking. Mechanical fasteners have to be used to </a:t>
            </a:r>
          </a:p>
          <a:p>
            <a:pPr marL="266700" lvl="1" indent="0">
              <a:buNone/>
            </a:pPr>
            <a:r>
              <a:rPr lang="en-GB" sz="3200" dirty="0"/>
              <a:t>     secure the plastering.</a:t>
            </a:r>
          </a:p>
          <a:p>
            <a:pPr lvl="1"/>
            <a:r>
              <a:rPr lang="en-GB" sz="3200" dirty="0"/>
              <a:t>With thin coat plastering, movement joints are usually used </a:t>
            </a:r>
          </a:p>
          <a:p>
            <a:pPr marL="266700" lvl="1" indent="0">
              <a:buNone/>
            </a:pPr>
            <a:r>
              <a:rPr lang="en-GB" sz="3200" dirty="0"/>
              <a:t>     only with the joints of the frame and</a:t>
            </a:r>
            <a:r>
              <a:rPr lang="en-GB" sz="3200" dirty="0">
                <a:solidFill>
                  <a:srgbClr val="FF0000"/>
                </a:solidFill>
              </a:rPr>
              <a:t> </a:t>
            </a:r>
            <a:r>
              <a:rPr lang="en-GB" sz="3200" dirty="0">
                <a:solidFill>
                  <a:srgbClr val="0070C0"/>
                </a:solidFill>
              </a:rPr>
              <a:t>are made by  </a:t>
            </a:r>
          </a:p>
          <a:p>
            <a:pPr marL="266700" lvl="1" indent="0">
              <a:buNone/>
            </a:pPr>
            <a:r>
              <a:rPr lang="en-GB" sz="3200" dirty="0">
                <a:solidFill>
                  <a:srgbClr val="0070C0"/>
                </a:solidFill>
              </a:rPr>
              <a:t>      movement joint profiles. </a:t>
            </a:r>
          </a:p>
          <a:p>
            <a:pPr lvl="1"/>
            <a:r>
              <a:rPr lang="en-GB" sz="3200" dirty="0"/>
              <a:t>The joints are sealed with an expansive sealing strip or an elastic                                            joint sealant.</a:t>
            </a:r>
          </a:p>
          <a:p>
            <a:r>
              <a:rPr lang="en-GB" sz="3400" dirty="0"/>
              <a:t>Any construction moisture of the supplementary heat insulation is</a:t>
            </a:r>
          </a:p>
          <a:p>
            <a:pPr marL="0" indent="0">
              <a:buNone/>
            </a:pPr>
            <a:r>
              <a:rPr lang="en-GB" sz="3400" dirty="0"/>
              <a:t>     led out through the outer surface. </a:t>
            </a:r>
          </a:p>
          <a:p>
            <a:r>
              <a:rPr lang="en-GB" sz="3400" dirty="0"/>
              <a:t>The water vapour permeability of the plastering and the heat insulation should be  adequate.</a:t>
            </a:r>
          </a:p>
          <a:p>
            <a:r>
              <a:rPr lang="en-GB" sz="3400" dirty="0"/>
              <a:t>Joints and the junctions must allow stress based on thermal radiation and moisture movements.</a:t>
            </a:r>
          </a:p>
        </p:txBody>
      </p:sp>
      <p:sp>
        <p:nvSpPr>
          <p:cNvPr id="4" name="Date Placeholder 3">
            <a:extLst>
              <a:ext uri="{FF2B5EF4-FFF2-40B4-BE49-F238E27FC236}">
                <a16:creationId xmlns:a16="http://schemas.microsoft.com/office/drawing/2014/main" id="{D72A00CC-CD8F-46CE-9A86-B285E2179592}"/>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DF0C98D9-69D5-45A6-9739-5B6A3F718B04}"/>
              </a:ext>
            </a:extLst>
          </p:cNvPr>
          <p:cNvSpPr>
            <a:spLocks noGrp="1"/>
          </p:cNvSpPr>
          <p:nvPr>
            <p:ph type="sldNum" sz="quarter" idx="4"/>
          </p:nvPr>
        </p:nvSpPr>
        <p:spPr/>
        <p:txBody>
          <a:bodyPr/>
          <a:lstStyle/>
          <a:p>
            <a:fld id="{0168ACF4-E7A5-495E-8C31-8E9E3D5B0BFC}" type="slidenum">
              <a:rPr lang="fi-FI" smtClean="0"/>
              <a:pPr/>
              <a:t>11</a:t>
            </a:fld>
            <a:endParaRPr lang="fi-FI"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672" y="2996952"/>
            <a:ext cx="1580758" cy="17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03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Renovation of the concrete facade with boarding (1/2)</a:t>
            </a:r>
          </a:p>
        </p:txBody>
      </p:sp>
      <p:sp>
        <p:nvSpPr>
          <p:cNvPr id="3" name="Content Placeholder 2"/>
          <p:cNvSpPr>
            <a:spLocks noGrp="1"/>
          </p:cNvSpPr>
          <p:nvPr>
            <p:ph idx="1"/>
          </p:nvPr>
        </p:nvSpPr>
        <p:spPr/>
        <p:txBody>
          <a:bodyPr>
            <a:noAutofit/>
          </a:bodyPr>
          <a:lstStyle/>
          <a:p>
            <a:r>
              <a:rPr lang="en-GB" sz="2200" dirty="0"/>
              <a:t>New heat insulation and a new surface using facing boards or wall cladding is fixed over the surface of the old facade.</a:t>
            </a:r>
          </a:p>
          <a:p>
            <a:r>
              <a:rPr lang="en-GB" sz="2200" dirty="0"/>
              <a:t>No air gaps should be left between the supplementary heat insulation and the old structure – it will reduce the heat insulation. </a:t>
            </a:r>
          </a:p>
          <a:p>
            <a:r>
              <a:rPr lang="en-GB" sz="2200" dirty="0"/>
              <a:t>If needed the old structure is levelled or straightened using insulation. </a:t>
            </a:r>
          </a:p>
          <a:p>
            <a:r>
              <a:rPr lang="en-GB" sz="2200" dirty="0"/>
              <a:t>Bending heat insulations must be prevented.</a:t>
            </a:r>
          </a:p>
          <a:p>
            <a:r>
              <a:rPr lang="en-GB" sz="2200" dirty="0"/>
              <a:t>A ventilation gap is left between the supplementary heat insulation and the facing board to remove the construction moisture.  </a:t>
            </a:r>
          </a:p>
        </p:txBody>
      </p:sp>
      <p:sp>
        <p:nvSpPr>
          <p:cNvPr id="4" name="Date Placeholder 3">
            <a:extLst>
              <a:ext uri="{FF2B5EF4-FFF2-40B4-BE49-F238E27FC236}">
                <a16:creationId xmlns:a16="http://schemas.microsoft.com/office/drawing/2014/main" id="{9D0E1335-F51E-4894-9336-0A585EF6BBFE}"/>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8DAC3572-0367-458A-B86B-6BF9FE38B9AF}"/>
              </a:ext>
            </a:extLst>
          </p:cNvPr>
          <p:cNvSpPr>
            <a:spLocks noGrp="1"/>
          </p:cNvSpPr>
          <p:nvPr>
            <p:ph type="sldNum" sz="quarter" idx="4"/>
          </p:nvPr>
        </p:nvSpPr>
        <p:spPr/>
        <p:txBody>
          <a:bodyPr/>
          <a:lstStyle/>
          <a:p>
            <a:fld id="{0168ACF4-E7A5-495E-8C31-8E9E3D5B0BFC}" type="slidenum">
              <a:rPr lang="fi-FI" smtClean="0"/>
              <a:pPr/>
              <a:t>12</a:t>
            </a:fld>
            <a:endParaRPr lang="fi-FI" dirty="0"/>
          </a:p>
        </p:txBody>
      </p:sp>
    </p:spTree>
    <p:extLst>
      <p:ext uri="{BB962C8B-B14F-4D97-AF65-F5344CB8AC3E}">
        <p14:creationId xmlns:p14="http://schemas.microsoft.com/office/powerpoint/2010/main" val="176285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Renovation of the concrete facade with boarding (2/2)</a:t>
            </a:r>
          </a:p>
        </p:txBody>
      </p:sp>
      <p:sp>
        <p:nvSpPr>
          <p:cNvPr id="3" name="Content Placeholder 2"/>
          <p:cNvSpPr>
            <a:spLocks noGrp="1"/>
          </p:cNvSpPr>
          <p:nvPr>
            <p:ph idx="1"/>
          </p:nvPr>
        </p:nvSpPr>
        <p:spPr/>
        <p:txBody>
          <a:bodyPr>
            <a:noAutofit/>
          </a:bodyPr>
          <a:lstStyle/>
          <a:p>
            <a:r>
              <a:rPr lang="en-GB" sz="2400" dirty="0"/>
              <a:t>The ventilation gap must be continuous and the horizontal battens must have vertical ventilation. </a:t>
            </a:r>
          </a:p>
          <a:p>
            <a:r>
              <a:rPr lang="en-GB" sz="2400" dirty="0"/>
              <a:t>Galvanized iron is usually used in the metal furring channel. Stainless steel is used in the fasteners.</a:t>
            </a:r>
          </a:p>
          <a:p>
            <a:r>
              <a:rPr lang="en-GB" sz="2400" dirty="0"/>
              <a:t>Moisture movements and thermal radiation of the new boarding and the old structure are unequal.</a:t>
            </a:r>
          </a:p>
          <a:p>
            <a:r>
              <a:rPr lang="en-GB" sz="2400" dirty="0"/>
              <a:t>Clearance must be taken into consideration in the fasteners and joints. The clearances must be made based on the construction plan  and the manufacturer’s instructions. </a:t>
            </a:r>
          </a:p>
        </p:txBody>
      </p:sp>
      <p:sp>
        <p:nvSpPr>
          <p:cNvPr id="4" name="Date Placeholder 3">
            <a:extLst>
              <a:ext uri="{FF2B5EF4-FFF2-40B4-BE49-F238E27FC236}">
                <a16:creationId xmlns:a16="http://schemas.microsoft.com/office/drawing/2014/main" id="{3DBEA9CB-5987-4C63-BAF4-8EA1E34D2698}"/>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2721085B-BB3C-4F2E-8FC3-21430940FB5C}"/>
              </a:ext>
            </a:extLst>
          </p:cNvPr>
          <p:cNvSpPr>
            <a:spLocks noGrp="1"/>
          </p:cNvSpPr>
          <p:nvPr>
            <p:ph type="sldNum" sz="quarter" idx="4"/>
          </p:nvPr>
        </p:nvSpPr>
        <p:spPr/>
        <p:txBody>
          <a:bodyPr/>
          <a:lstStyle/>
          <a:p>
            <a:fld id="{0168ACF4-E7A5-495E-8C31-8E9E3D5B0BFC}" type="slidenum">
              <a:rPr lang="fi-FI" smtClean="0"/>
              <a:pPr/>
              <a:t>13</a:t>
            </a:fld>
            <a:endParaRPr lang="fi-FI" dirty="0"/>
          </a:p>
        </p:txBody>
      </p:sp>
    </p:spTree>
    <p:extLst>
      <p:ext uri="{BB962C8B-B14F-4D97-AF65-F5344CB8AC3E}">
        <p14:creationId xmlns:p14="http://schemas.microsoft.com/office/powerpoint/2010/main" val="115680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Renovation of structures</a:t>
            </a:r>
            <a:endParaRPr lang="fi-FI" sz="2000" dirty="0"/>
          </a:p>
        </p:txBody>
      </p:sp>
      <p:sp>
        <p:nvSpPr>
          <p:cNvPr id="3" name="Date Placeholder 2">
            <a:extLst>
              <a:ext uri="{FF2B5EF4-FFF2-40B4-BE49-F238E27FC236}">
                <a16:creationId xmlns:a16="http://schemas.microsoft.com/office/drawing/2014/main" id="{5EC4E58D-D47C-473C-9B13-E7E0381DEC4C}"/>
              </a:ext>
            </a:extLst>
          </p:cNvPr>
          <p:cNvSpPr>
            <a:spLocks noGrp="1"/>
          </p:cNvSpPr>
          <p:nvPr>
            <p:ph type="dt" sz="half" idx="2"/>
          </p:nvPr>
        </p:nvSpPr>
        <p:spPr/>
        <p:txBody>
          <a:bodyPr/>
          <a:lstStyle/>
          <a:p>
            <a:r>
              <a:rPr lang="fi-FI"/>
              <a:t>2019</a:t>
            </a:r>
            <a:endParaRPr lang="fi-FI" dirty="0"/>
          </a:p>
        </p:txBody>
      </p:sp>
      <p:sp>
        <p:nvSpPr>
          <p:cNvPr id="4" name="Slide Number Placeholder 3">
            <a:extLst>
              <a:ext uri="{FF2B5EF4-FFF2-40B4-BE49-F238E27FC236}">
                <a16:creationId xmlns:a16="http://schemas.microsoft.com/office/drawing/2014/main" id="{E0382263-3D0E-4FDC-80E1-97E01750DA8A}"/>
              </a:ext>
            </a:extLst>
          </p:cNvPr>
          <p:cNvSpPr>
            <a:spLocks noGrp="1"/>
          </p:cNvSpPr>
          <p:nvPr>
            <p:ph type="sldNum" sz="quarter" idx="4"/>
          </p:nvPr>
        </p:nvSpPr>
        <p:spPr/>
        <p:txBody>
          <a:bodyPr/>
          <a:lstStyle/>
          <a:p>
            <a:fld id="{0168ACF4-E7A5-495E-8C31-8E9E3D5B0BFC}" type="slidenum">
              <a:rPr lang="fi-FI" smtClean="0"/>
              <a:pPr/>
              <a:t>14</a:t>
            </a:fld>
            <a:endParaRPr lang="fi-FI" dirty="0"/>
          </a:p>
        </p:txBody>
      </p:sp>
    </p:spTree>
    <p:extLst>
      <p:ext uri="{BB962C8B-B14F-4D97-AF65-F5344CB8AC3E}">
        <p14:creationId xmlns:p14="http://schemas.microsoft.com/office/powerpoint/2010/main" val="253859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Renovation of a cellar wall</a:t>
            </a:r>
          </a:p>
        </p:txBody>
      </p:sp>
      <p:sp>
        <p:nvSpPr>
          <p:cNvPr id="3" name="Content Placeholder 2"/>
          <p:cNvSpPr>
            <a:spLocks noGrp="1"/>
          </p:cNvSpPr>
          <p:nvPr>
            <p:ph idx="1"/>
          </p:nvPr>
        </p:nvSpPr>
        <p:spPr>
          <a:xfrm>
            <a:off x="457200" y="1773238"/>
            <a:ext cx="8229600" cy="4608511"/>
          </a:xfrm>
        </p:spPr>
        <p:txBody>
          <a:bodyPr>
            <a:normAutofit fontScale="55000" lnSpcReduction="20000"/>
          </a:bodyPr>
          <a:lstStyle/>
          <a:p>
            <a:r>
              <a:rPr lang="en-GB" sz="3200" dirty="0">
                <a:latin typeface="Arial" panose="020B0604020202020204" pitchFamily="34" charset="0"/>
                <a:cs typeface="Arial" panose="020B0604020202020204" pitchFamily="34" charset="0"/>
              </a:rPr>
              <a:t>Moisture damage is common in the </a:t>
            </a:r>
            <a:br>
              <a:rPr lang="en-GB" sz="32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cellar walls because:</a:t>
            </a:r>
          </a:p>
          <a:p>
            <a:pPr lvl="1"/>
            <a:r>
              <a:rPr lang="en-GB" sz="3000" dirty="0">
                <a:latin typeface="Arial" panose="020B0604020202020204" pitchFamily="34" charset="0"/>
                <a:cs typeface="Arial" panose="020B0604020202020204" pitchFamily="34" charset="0"/>
              </a:rPr>
              <a:t>infiltration of the surface water </a:t>
            </a:r>
            <a:br>
              <a:rPr lang="en-GB" sz="3000" dirty="0">
                <a:latin typeface="Arial" panose="020B0604020202020204" pitchFamily="34" charset="0"/>
                <a:cs typeface="Arial" panose="020B0604020202020204" pitchFamily="34" charset="0"/>
              </a:rPr>
            </a:br>
            <a:r>
              <a:rPr lang="en-GB" sz="3000" dirty="0">
                <a:latin typeface="Arial" panose="020B0604020202020204" pitchFamily="34" charset="0"/>
                <a:cs typeface="Arial" panose="020B0604020202020204" pitchFamily="34" charset="0"/>
              </a:rPr>
              <a:t>to the wall</a:t>
            </a:r>
          </a:p>
          <a:p>
            <a:pPr lvl="1"/>
            <a:r>
              <a:rPr lang="en-GB" sz="3000" dirty="0">
                <a:latin typeface="Arial" panose="020B0604020202020204" pitchFamily="34" charset="0"/>
                <a:cs typeface="Arial" panose="020B0604020202020204" pitchFamily="34" charset="0"/>
              </a:rPr>
              <a:t>inactivity of the subsoil drain</a:t>
            </a:r>
          </a:p>
          <a:p>
            <a:pPr lvl="1"/>
            <a:r>
              <a:rPr lang="en-GB" sz="3000" dirty="0">
                <a:latin typeface="Arial" panose="020B0604020202020204" pitchFamily="34" charset="0"/>
                <a:cs typeface="Arial" panose="020B0604020202020204" pitchFamily="34" charset="0"/>
              </a:rPr>
              <a:t>leakage of the waterproofing</a:t>
            </a:r>
          </a:p>
          <a:p>
            <a:pPr lvl="1"/>
            <a:r>
              <a:rPr lang="en-GB" sz="3000" dirty="0">
                <a:latin typeface="Arial" panose="020B0604020202020204" pitchFamily="34" charset="0"/>
                <a:cs typeface="Arial" panose="020B0604020202020204" pitchFamily="34" charset="0"/>
              </a:rPr>
              <a:t>defective sealed penetrations</a:t>
            </a:r>
          </a:p>
          <a:p>
            <a:pPr lvl="1"/>
            <a:r>
              <a:rPr lang="en-GB" sz="3000" dirty="0">
                <a:latin typeface="Arial" panose="020B0604020202020204" pitchFamily="34" charset="0"/>
                <a:cs typeface="Arial" panose="020B0604020202020204" pitchFamily="34" charset="0"/>
              </a:rPr>
              <a:t>condensation of the indoor air humidity </a:t>
            </a:r>
            <a:br>
              <a:rPr lang="en-GB" sz="3000" dirty="0">
                <a:latin typeface="Arial" panose="020B0604020202020204" pitchFamily="34" charset="0"/>
                <a:cs typeface="Arial" panose="020B0604020202020204" pitchFamily="34" charset="0"/>
              </a:rPr>
            </a:br>
            <a:r>
              <a:rPr lang="en-GB" sz="3000" dirty="0">
                <a:latin typeface="Arial" panose="020B0604020202020204" pitchFamily="34" charset="0"/>
                <a:cs typeface="Arial" panose="020B0604020202020204" pitchFamily="34" charset="0"/>
              </a:rPr>
              <a:t>onto the wall.</a:t>
            </a:r>
          </a:p>
          <a:p>
            <a:r>
              <a:rPr lang="en-GB" sz="3200" dirty="0">
                <a:latin typeface="Arial" panose="020B0604020202020204" pitchFamily="34" charset="0"/>
                <a:cs typeface="Arial" panose="020B0604020202020204" pitchFamily="34" charset="0"/>
              </a:rPr>
              <a:t>Especially the inner supporting structure, heat insulation and the boarding of the cellar wall sustain moisture damage. </a:t>
            </a:r>
          </a:p>
          <a:p>
            <a:r>
              <a:rPr lang="en-GB" sz="3200" dirty="0">
                <a:latin typeface="Arial" panose="020B0604020202020204" pitchFamily="34" charset="0"/>
                <a:cs typeface="Arial" panose="020B0604020202020204" pitchFamily="34" charset="0"/>
              </a:rPr>
              <a:t>Before the supplementary insulation, waterproofing or tanking will be ensured and, if needed, replaced.</a:t>
            </a:r>
          </a:p>
          <a:p>
            <a:r>
              <a:rPr lang="en-GB" sz="3200" dirty="0">
                <a:latin typeface="Arial" panose="020B0604020202020204" pitchFamily="34" charset="0"/>
                <a:cs typeface="Arial" panose="020B0604020202020204" pitchFamily="34" charset="0"/>
              </a:rPr>
              <a:t>The damaged structure can be repaired either with plastic or stone aggregate -based heat insulation. </a:t>
            </a:r>
          </a:p>
          <a:p>
            <a:r>
              <a:rPr lang="en-GB" sz="3200" dirty="0">
                <a:latin typeface="Arial" panose="020B0604020202020204" pitchFamily="34" charset="0"/>
                <a:cs typeface="Arial" panose="020B0604020202020204" pitchFamily="34" charset="0"/>
              </a:rPr>
              <a:t>Calcium silicate board is recommended as inner supplementary insulation</a:t>
            </a:r>
          </a:p>
          <a:p>
            <a:r>
              <a:rPr lang="en-GB" sz="3200" dirty="0">
                <a:latin typeface="Arial" panose="020B0604020202020204" pitchFamily="34" charset="0"/>
                <a:cs typeface="Arial" panose="020B0604020202020204" pitchFamily="34" charset="0"/>
              </a:rPr>
              <a:t>Timber and other organic materials must not be used.</a:t>
            </a:r>
          </a:p>
        </p:txBody>
      </p:sp>
      <p:sp>
        <p:nvSpPr>
          <p:cNvPr id="4" name="Date Placeholder 3">
            <a:extLst>
              <a:ext uri="{FF2B5EF4-FFF2-40B4-BE49-F238E27FC236}">
                <a16:creationId xmlns:a16="http://schemas.microsoft.com/office/drawing/2014/main" id="{A7BA1FA2-4ED3-4496-A062-61224863825F}"/>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76F26AD9-0205-4962-BA88-836D82F90C04}"/>
              </a:ext>
            </a:extLst>
          </p:cNvPr>
          <p:cNvSpPr>
            <a:spLocks noGrp="1"/>
          </p:cNvSpPr>
          <p:nvPr>
            <p:ph type="sldNum" sz="quarter" idx="4"/>
          </p:nvPr>
        </p:nvSpPr>
        <p:spPr/>
        <p:txBody>
          <a:bodyPr/>
          <a:lstStyle/>
          <a:p>
            <a:fld id="{0168ACF4-E7A5-495E-8C31-8E9E3D5B0BFC}" type="slidenum">
              <a:rPr lang="fi-FI" smtClean="0"/>
              <a:pPr/>
              <a:t>15</a:t>
            </a:fld>
            <a:endParaRPr lang="fi-FI" dirty="0"/>
          </a:p>
        </p:txBody>
      </p:sp>
      <p:pic>
        <p:nvPicPr>
          <p:cNvPr id="5122" name="Picture 2" descr="S:\91204_BEEP\Valokuvat\Rantatie 140805\P7180017.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863279" y="1773238"/>
            <a:ext cx="2812409" cy="1897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38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Renovation of a 'crawling space' </a:t>
            </a:r>
            <a:br>
              <a:rPr lang="en-GB" dirty="0"/>
            </a:br>
            <a:r>
              <a:rPr lang="en-GB" dirty="0"/>
              <a:t>base floor</a:t>
            </a:r>
          </a:p>
        </p:txBody>
      </p:sp>
      <p:sp>
        <p:nvSpPr>
          <p:cNvPr id="3" name="Content Placeholder 2"/>
          <p:cNvSpPr>
            <a:spLocks noGrp="1"/>
          </p:cNvSpPr>
          <p:nvPr>
            <p:ph idx="1"/>
          </p:nvPr>
        </p:nvSpPr>
        <p:spPr>
          <a:xfrm>
            <a:off x="457200" y="1773238"/>
            <a:ext cx="8229600" cy="4334953"/>
          </a:xfrm>
        </p:spPr>
        <p:txBody>
          <a:bodyPr>
            <a:noAutofit/>
          </a:bodyPr>
          <a:lstStyle/>
          <a:p>
            <a:pPr marL="0" indent="0">
              <a:buNone/>
            </a:pPr>
            <a:r>
              <a:rPr lang="en-GB" sz="1600" b="1" dirty="0"/>
              <a:t>The renovation of a 'crawling space' base floor is not usually economical.</a:t>
            </a:r>
          </a:p>
          <a:p>
            <a:pPr marL="0" indent="0">
              <a:buNone/>
            </a:pPr>
            <a:r>
              <a:rPr lang="en-GB" sz="1600" b="1" dirty="0"/>
              <a:t>Small renovations or supplementary installations are worth doing at the same time as other renovations, for example:  </a:t>
            </a:r>
          </a:p>
          <a:p>
            <a:pPr>
              <a:spcBef>
                <a:spcPts val="0"/>
              </a:spcBef>
            </a:pPr>
            <a:r>
              <a:rPr lang="en-GB" sz="1600" dirty="0"/>
              <a:t>sealing the junction between the floor and the external wall.</a:t>
            </a:r>
          </a:p>
          <a:p>
            <a:pPr>
              <a:spcBef>
                <a:spcPts val="0"/>
              </a:spcBef>
            </a:pPr>
            <a:r>
              <a:rPr lang="en-GB" sz="1600" dirty="0"/>
              <a:t>Increasing heat insulation to the sides of the floor if the old insulation has collapsed (most worthwhile at the edges).</a:t>
            </a:r>
          </a:p>
          <a:p>
            <a:pPr>
              <a:spcBef>
                <a:spcPts val="0"/>
              </a:spcBef>
            </a:pPr>
            <a:r>
              <a:rPr lang="en-GB" sz="1600" dirty="0"/>
              <a:t>new insulation is installed with light pressure </a:t>
            </a:r>
          </a:p>
          <a:p>
            <a:pPr>
              <a:spcBef>
                <a:spcPts val="0"/>
              </a:spcBef>
            </a:pPr>
            <a:r>
              <a:rPr lang="en-GB" sz="1600" dirty="0"/>
              <a:t>moisture proofing, sealing the joints and the penetrations</a:t>
            </a:r>
          </a:p>
          <a:p>
            <a:pPr marL="0" indent="0">
              <a:spcBef>
                <a:spcPts val="0"/>
              </a:spcBef>
              <a:buNone/>
            </a:pPr>
            <a:endParaRPr lang="en-GB" sz="1600" dirty="0"/>
          </a:p>
          <a:p>
            <a:pPr marL="0" indent="0">
              <a:spcBef>
                <a:spcPts val="0"/>
              </a:spcBef>
              <a:buNone/>
            </a:pPr>
            <a:r>
              <a:rPr lang="en-GB" sz="1600" b="1" dirty="0"/>
              <a:t>The moisture technical functionality is very important:</a:t>
            </a:r>
          </a:p>
          <a:p>
            <a:pPr>
              <a:spcBef>
                <a:spcPts val="0"/>
              </a:spcBef>
            </a:pPr>
            <a:r>
              <a:rPr lang="en-GB" sz="1600" dirty="0"/>
              <a:t>boost the airing in the ‘crawling space’ by increasing the ventilation holes of the base wall</a:t>
            </a:r>
          </a:p>
          <a:p>
            <a:pPr>
              <a:spcBef>
                <a:spcPts val="0"/>
              </a:spcBef>
            </a:pPr>
            <a:r>
              <a:rPr lang="en-GB" sz="1600" dirty="0"/>
              <a:t>remove organic waste from the 'crawling space'</a:t>
            </a:r>
          </a:p>
          <a:p>
            <a:pPr>
              <a:spcBef>
                <a:spcPts val="0"/>
              </a:spcBef>
            </a:pPr>
            <a:r>
              <a:rPr lang="en-GB" sz="1600" dirty="0"/>
              <a:t>install the heat insulation on the ground of the 'crawling space' base floor </a:t>
            </a:r>
          </a:p>
          <a:p>
            <a:pPr>
              <a:spcBef>
                <a:spcPts val="0"/>
              </a:spcBef>
            </a:pPr>
            <a:r>
              <a:rPr lang="en-GB" sz="1600" dirty="0"/>
              <a:t>divert surface water away from the base wall</a:t>
            </a:r>
          </a:p>
          <a:p>
            <a:pPr>
              <a:spcBef>
                <a:spcPts val="0"/>
              </a:spcBef>
            </a:pPr>
            <a:r>
              <a:rPr lang="en-GB" sz="1600" dirty="0"/>
              <a:t>clean the subsoil drains. </a:t>
            </a:r>
          </a:p>
        </p:txBody>
      </p:sp>
      <p:sp>
        <p:nvSpPr>
          <p:cNvPr id="4" name="Date Placeholder 3">
            <a:extLst>
              <a:ext uri="{FF2B5EF4-FFF2-40B4-BE49-F238E27FC236}">
                <a16:creationId xmlns:a16="http://schemas.microsoft.com/office/drawing/2014/main" id="{27FEE4F7-77EF-4E01-AB18-4A5981BB7B4C}"/>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7FE02E25-92E1-4413-B18A-CEDEE7FB1D26}"/>
              </a:ext>
            </a:extLst>
          </p:cNvPr>
          <p:cNvSpPr>
            <a:spLocks noGrp="1"/>
          </p:cNvSpPr>
          <p:nvPr>
            <p:ph type="sldNum" sz="quarter" idx="4"/>
          </p:nvPr>
        </p:nvSpPr>
        <p:spPr/>
        <p:txBody>
          <a:bodyPr/>
          <a:lstStyle/>
          <a:p>
            <a:fld id="{0168ACF4-E7A5-495E-8C31-8E9E3D5B0BFC}" type="slidenum">
              <a:rPr lang="fi-FI" smtClean="0"/>
              <a:pPr/>
              <a:t>16</a:t>
            </a:fld>
            <a:endParaRPr lang="fi-FI" dirty="0"/>
          </a:p>
        </p:txBody>
      </p:sp>
    </p:spTree>
    <p:extLst>
      <p:ext uri="{BB962C8B-B14F-4D97-AF65-F5344CB8AC3E}">
        <p14:creationId xmlns:p14="http://schemas.microsoft.com/office/powerpoint/2010/main" val="71275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Renovation of a ground slab</a:t>
            </a:r>
          </a:p>
        </p:txBody>
      </p:sp>
      <p:sp>
        <p:nvSpPr>
          <p:cNvPr id="3" name="Content Placeholder 2"/>
          <p:cNvSpPr>
            <a:spLocks noGrp="1"/>
          </p:cNvSpPr>
          <p:nvPr>
            <p:ph idx="1"/>
          </p:nvPr>
        </p:nvSpPr>
        <p:spPr/>
        <p:txBody>
          <a:bodyPr>
            <a:noAutofit/>
          </a:bodyPr>
          <a:lstStyle/>
          <a:p>
            <a:pPr marL="0" indent="0">
              <a:lnSpc>
                <a:spcPct val="120000"/>
              </a:lnSpc>
              <a:spcBef>
                <a:spcPts val="0"/>
              </a:spcBef>
              <a:buNone/>
            </a:pPr>
            <a:r>
              <a:rPr lang="en-GB" sz="1800" b="1" dirty="0"/>
              <a:t>Moisture damage of a ground slab usually appears as damage to the floor covering and a microbe growth in the bottom parts of timber walls or floors. </a:t>
            </a:r>
          </a:p>
          <a:p>
            <a:pPr marL="0" indent="0">
              <a:lnSpc>
                <a:spcPct val="120000"/>
              </a:lnSpc>
              <a:spcBef>
                <a:spcPts val="0"/>
              </a:spcBef>
              <a:buNone/>
            </a:pPr>
            <a:r>
              <a:rPr lang="en-GB" sz="1600" b="1" dirty="0"/>
              <a:t>Reasons for the damage: </a:t>
            </a:r>
          </a:p>
          <a:p>
            <a:pPr>
              <a:lnSpc>
                <a:spcPct val="120000"/>
              </a:lnSpc>
              <a:spcBef>
                <a:spcPts val="0"/>
              </a:spcBef>
            </a:pPr>
            <a:r>
              <a:rPr lang="en-GB" sz="1600" dirty="0"/>
              <a:t>rise of the water by capillary action to the base floor</a:t>
            </a:r>
          </a:p>
          <a:p>
            <a:pPr>
              <a:lnSpc>
                <a:spcPct val="120000"/>
              </a:lnSpc>
              <a:spcBef>
                <a:spcPts val="0"/>
              </a:spcBef>
            </a:pPr>
            <a:r>
              <a:rPr lang="en-GB" sz="1600" dirty="0"/>
              <a:t>inactivity of the subsoil drains</a:t>
            </a:r>
          </a:p>
          <a:p>
            <a:pPr>
              <a:lnSpc>
                <a:spcPct val="120000"/>
              </a:lnSpc>
              <a:spcBef>
                <a:spcPts val="0"/>
              </a:spcBef>
            </a:pPr>
            <a:r>
              <a:rPr lang="en-GB" sz="1600" dirty="0"/>
              <a:t>contact of the timber components with the ground</a:t>
            </a:r>
          </a:p>
          <a:p>
            <a:pPr>
              <a:lnSpc>
                <a:spcPct val="120000"/>
              </a:lnSpc>
              <a:spcBef>
                <a:spcPts val="0"/>
              </a:spcBef>
            </a:pPr>
            <a:r>
              <a:rPr lang="en-GB" sz="1600" dirty="0"/>
              <a:t>moisture in the timber battening above the concrete slab due to defective heat insulation or a coating too airtight </a:t>
            </a:r>
          </a:p>
          <a:p>
            <a:pPr marL="0" indent="0">
              <a:lnSpc>
                <a:spcPct val="120000"/>
              </a:lnSpc>
              <a:spcBef>
                <a:spcPts val="0"/>
              </a:spcBef>
              <a:buNone/>
            </a:pPr>
            <a:r>
              <a:rPr lang="en-GB" sz="1600" b="1" dirty="0"/>
              <a:t>Renovation:</a:t>
            </a:r>
          </a:p>
          <a:p>
            <a:pPr>
              <a:lnSpc>
                <a:spcPct val="120000"/>
              </a:lnSpc>
              <a:spcBef>
                <a:spcPts val="0"/>
              </a:spcBef>
            </a:pPr>
            <a:r>
              <a:rPr lang="en-GB" sz="1600" dirty="0"/>
              <a:t>replacing the heat insulation of the damaged floor or wall structures</a:t>
            </a:r>
          </a:p>
          <a:p>
            <a:pPr>
              <a:lnSpc>
                <a:spcPct val="120000"/>
              </a:lnSpc>
              <a:spcBef>
                <a:spcPts val="0"/>
              </a:spcBef>
            </a:pPr>
            <a:r>
              <a:rPr lang="en-GB" sz="1600" dirty="0"/>
              <a:t>damp-proof strips under the new battens in the floor </a:t>
            </a:r>
          </a:p>
          <a:p>
            <a:pPr>
              <a:lnSpc>
                <a:spcPct val="120000"/>
              </a:lnSpc>
              <a:spcBef>
                <a:spcPts val="0"/>
              </a:spcBef>
            </a:pPr>
            <a:r>
              <a:rPr lang="en-GB" sz="1600" dirty="0"/>
              <a:t>damp-proofing between the base plate and the elevation</a:t>
            </a:r>
          </a:p>
          <a:p>
            <a:pPr>
              <a:lnSpc>
                <a:spcPct val="120000"/>
              </a:lnSpc>
              <a:spcBef>
                <a:spcPts val="0"/>
              </a:spcBef>
            </a:pPr>
            <a:r>
              <a:rPr lang="en-GB" sz="1600" dirty="0"/>
              <a:t>sealing joints in the base floor and the penetrations (sealing alone is a temporary option).</a:t>
            </a:r>
          </a:p>
        </p:txBody>
      </p:sp>
      <p:sp>
        <p:nvSpPr>
          <p:cNvPr id="4" name="Date Placeholder 3">
            <a:extLst>
              <a:ext uri="{FF2B5EF4-FFF2-40B4-BE49-F238E27FC236}">
                <a16:creationId xmlns:a16="http://schemas.microsoft.com/office/drawing/2014/main" id="{3987D8A8-BF0F-4506-A9E9-0F3802A03438}"/>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B1DB625A-7696-4670-B95F-C23F2767E394}"/>
              </a:ext>
            </a:extLst>
          </p:cNvPr>
          <p:cNvSpPr>
            <a:spLocks noGrp="1"/>
          </p:cNvSpPr>
          <p:nvPr>
            <p:ph type="sldNum" sz="quarter" idx="4"/>
          </p:nvPr>
        </p:nvSpPr>
        <p:spPr/>
        <p:txBody>
          <a:bodyPr/>
          <a:lstStyle/>
          <a:p>
            <a:fld id="{0168ACF4-E7A5-495E-8C31-8E9E3D5B0BFC}" type="slidenum">
              <a:rPr lang="fi-FI" smtClean="0"/>
              <a:pPr/>
              <a:t>17</a:t>
            </a:fld>
            <a:endParaRPr lang="fi-FI" dirty="0"/>
          </a:p>
        </p:txBody>
      </p:sp>
    </p:spTree>
    <p:extLst>
      <p:ext uri="{BB962C8B-B14F-4D97-AF65-F5344CB8AC3E}">
        <p14:creationId xmlns:p14="http://schemas.microsoft.com/office/powerpoint/2010/main" val="20486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Renovation of the windows</a:t>
            </a:r>
          </a:p>
        </p:txBody>
      </p:sp>
      <p:sp>
        <p:nvSpPr>
          <p:cNvPr id="3" name="Content Placeholder 2"/>
          <p:cNvSpPr>
            <a:spLocks noGrp="1"/>
          </p:cNvSpPr>
          <p:nvPr>
            <p:ph idx="1"/>
          </p:nvPr>
        </p:nvSpPr>
        <p:spPr>
          <a:xfrm>
            <a:off x="457200" y="1773238"/>
            <a:ext cx="8229600" cy="4408105"/>
          </a:xfrm>
        </p:spPr>
        <p:txBody>
          <a:bodyPr>
            <a:normAutofit fontScale="47500" lnSpcReduction="20000"/>
          </a:bodyPr>
          <a:lstStyle/>
          <a:p>
            <a:pPr>
              <a:lnSpc>
                <a:spcPct val="120000"/>
              </a:lnSpc>
              <a:spcBef>
                <a:spcPts val="0"/>
              </a:spcBef>
            </a:pPr>
            <a:r>
              <a:rPr lang="en-GB" sz="4000" b="1" dirty="0"/>
              <a:t>The defective airing of the interfenestration, the failures of ventilation or the streaming of the inner sealing can result in condensation of the indoor air on the surface of the window or steaming up of the window.</a:t>
            </a:r>
          </a:p>
          <a:p>
            <a:pPr>
              <a:lnSpc>
                <a:spcPct val="120000"/>
              </a:lnSpc>
              <a:spcBef>
                <a:spcPts val="0"/>
              </a:spcBef>
            </a:pPr>
            <a:r>
              <a:rPr lang="en-GB" sz="4000" b="1" dirty="0"/>
              <a:t>The perished fronting or leakage of glazing bead and sealing compound can cause the window sash to decay.</a:t>
            </a:r>
          </a:p>
          <a:p>
            <a:pPr>
              <a:lnSpc>
                <a:spcPct val="120000"/>
              </a:lnSpc>
              <a:spcBef>
                <a:spcPts val="0"/>
              </a:spcBef>
            </a:pPr>
            <a:endParaRPr lang="en-GB" sz="4000" dirty="0"/>
          </a:p>
          <a:p>
            <a:pPr>
              <a:lnSpc>
                <a:spcPct val="120000"/>
              </a:lnSpc>
              <a:spcBef>
                <a:spcPts val="0"/>
              </a:spcBef>
            </a:pPr>
            <a:r>
              <a:rPr lang="en-GB" sz="4000" b="1" dirty="0"/>
              <a:t>Renovation methods can be:</a:t>
            </a:r>
          </a:p>
          <a:p>
            <a:pPr lvl="1">
              <a:lnSpc>
                <a:spcPct val="120000"/>
              </a:lnSpc>
              <a:spcBef>
                <a:spcPts val="0"/>
              </a:spcBef>
            </a:pPr>
            <a:r>
              <a:rPr lang="en-GB" sz="3300" dirty="0"/>
              <a:t>changing the decayed window sash </a:t>
            </a:r>
          </a:p>
          <a:p>
            <a:pPr lvl="1">
              <a:lnSpc>
                <a:spcPct val="120000"/>
              </a:lnSpc>
              <a:spcBef>
                <a:spcPts val="0"/>
              </a:spcBef>
            </a:pPr>
            <a:r>
              <a:rPr lang="en-GB" sz="3300" dirty="0"/>
              <a:t>installing new seals</a:t>
            </a:r>
          </a:p>
          <a:p>
            <a:pPr lvl="1">
              <a:lnSpc>
                <a:spcPct val="120000"/>
              </a:lnSpc>
              <a:spcBef>
                <a:spcPts val="0"/>
              </a:spcBef>
            </a:pPr>
            <a:r>
              <a:rPr lang="en-GB" sz="3300" dirty="0"/>
              <a:t>repairing the sheet metals and their junction to waterproofing. </a:t>
            </a:r>
          </a:p>
          <a:p>
            <a:pPr lvl="1">
              <a:lnSpc>
                <a:spcPct val="120000"/>
              </a:lnSpc>
              <a:spcBef>
                <a:spcPts val="0"/>
              </a:spcBef>
            </a:pPr>
            <a:endParaRPr lang="en-GB" sz="3300" dirty="0"/>
          </a:p>
          <a:p>
            <a:pPr>
              <a:lnSpc>
                <a:spcPct val="120000"/>
              </a:lnSpc>
              <a:spcBef>
                <a:spcPts val="0"/>
              </a:spcBef>
            </a:pPr>
            <a:r>
              <a:rPr lang="en-GB" sz="4000" b="1" dirty="0"/>
              <a:t>Notice when renovating aluminium-faced timber windows</a:t>
            </a:r>
          </a:p>
          <a:p>
            <a:pPr lvl="1">
              <a:lnSpc>
                <a:spcPct val="120000"/>
              </a:lnSpc>
              <a:spcBef>
                <a:spcPts val="0"/>
              </a:spcBef>
            </a:pPr>
            <a:r>
              <a:rPr lang="en-GB" sz="3300" dirty="0"/>
              <a:t>air the gap between aluminium and timber parts</a:t>
            </a:r>
          </a:p>
          <a:p>
            <a:pPr lvl="1">
              <a:lnSpc>
                <a:spcPct val="120000"/>
              </a:lnSpc>
              <a:spcBef>
                <a:spcPts val="0"/>
              </a:spcBef>
            </a:pPr>
            <a:r>
              <a:rPr lang="en-GB" sz="3300" dirty="0"/>
              <a:t>drain the condensation water</a:t>
            </a:r>
          </a:p>
          <a:p>
            <a:pPr lvl="1">
              <a:lnSpc>
                <a:spcPct val="120000"/>
              </a:lnSpc>
              <a:spcBef>
                <a:spcPts val="0"/>
              </a:spcBef>
            </a:pPr>
            <a:r>
              <a:rPr lang="en-GB" sz="3300" dirty="0"/>
              <a:t>make fixings compatible with aluminium .</a:t>
            </a:r>
          </a:p>
          <a:p>
            <a:pPr lvl="1">
              <a:lnSpc>
                <a:spcPct val="120000"/>
              </a:lnSpc>
              <a:spcBef>
                <a:spcPts val="0"/>
              </a:spcBef>
            </a:pPr>
            <a:endParaRPr lang="en-GB" sz="2100" dirty="0"/>
          </a:p>
          <a:p>
            <a:endParaRPr lang="en-GB" dirty="0"/>
          </a:p>
        </p:txBody>
      </p:sp>
      <p:sp>
        <p:nvSpPr>
          <p:cNvPr id="4" name="Date Placeholder 3">
            <a:extLst>
              <a:ext uri="{FF2B5EF4-FFF2-40B4-BE49-F238E27FC236}">
                <a16:creationId xmlns:a16="http://schemas.microsoft.com/office/drawing/2014/main" id="{989B3C99-210C-4666-B07E-8334E5143776}"/>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E3659827-B877-45E3-9D48-563EE7E1ABCD}"/>
              </a:ext>
            </a:extLst>
          </p:cNvPr>
          <p:cNvSpPr>
            <a:spLocks noGrp="1"/>
          </p:cNvSpPr>
          <p:nvPr>
            <p:ph type="sldNum" sz="quarter" idx="4"/>
          </p:nvPr>
        </p:nvSpPr>
        <p:spPr/>
        <p:txBody>
          <a:bodyPr/>
          <a:lstStyle/>
          <a:p>
            <a:fld id="{0168ACF4-E7A5-495E-8C31-8E9E3D5B0BFC}" type="slidenum">
              <a:rPr lang="fi-FI" smtClean="0"/>
              <a:pPr/>
              <a:t>18</a:t>
            </a:fld>
            <a:endParaRPr lang="fi-FI" dirty="0"/>
          </a:p>
        </p:txBody>
      </p:sp>
    </p:spTree>
    <p:extLst>
      <p:ext uri="{BB962C8B-B14F-4D97-AF65-F5344CB8AC3E}">
        <p14:creationId xmlns:p14="http://schemas.microsoft.com/office/powerpoint/2010/main" val="277211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Replacing windows and extra </a:t>
            </a:r>
            <a:br>
              <a:rPr lang="en-GB" dirty="0"/>
            </a:br>
            <a:r>
              <a:rPr lang="en-GB" dirty="0"/>
              <a:t>panes of  glass</a:t>
            </a:r>
          </a:p>
        </p:txBody>
      </p:sp>
      <p:sp>
        <p:nvSpPr>
          <p:cNvPr id="3" name="Content Placeholder 2"/>
          <p:cNvSpPr>
            <a:spLocks noGrp="1"/>
          </p:cNvSpPr>
          <p:nvPr>
            <p:ph idx="1"/>
          </p:nvPr>
        </p:nvSpPr>
        <p:spPr/>
        <p:txBody>
          <a:bodyPr>
            <a:normAutofit fontScale="77500" lnSpcReduction="20000"/>
          </a:bodyPr>
          <a:lstStyle/>
          <a:p>
            <a:pPr>
              <a:lnSpc>
                <a:spcPct val="120000"/>
              </a:lnSpc>
            </a:pPr>
            <a:r>
              <a:rPr lang="en-GB" sz="2400" dirty="0"/>
              <a:t>The new window should be fitted in the same place as the old window.</a:t>
            </a:r>
          </a:p>
          <a:p>
            <a:pPr>
              <a:lnSpc>
                <a:spcPct val="120000"/>
              </a:lnSpc>
            </a:pPr>
            <a:r>
              <a:rPr lang="en-GB" sz="2400" dirty="0"/>
              <a:t>If the amount of heat insulation is to be increased when removing the windows, the new window should be fitted with the same level of heat insulation.</a:t>
            </a:r>
          </a:p>
          <a:p>
            <a:pPr>
              <a:lnSpc>
                <a:spcPct val="120000"/>
              </a:lnSpc>
            </a:pPr>
            <a:r>
              <a:rPr lang="en-GB" sz="2400" dirty="0"/>
              <a:t>The old window can be replaced with the frames or the old frame can be made thinner by shaving and the new frame installed over the old one.</a:t>
            </a:r>
          </a:p>
          <a:p>
            <a:pPr>
              <a:lnSpc>
                <a:spcPct val="120000"/>
              </a:lnSpc>
            </a:pPr>
            <a:r>
              <a:rPr lang="en-GB" sz="2400" dirty="0"/>
              <a:t>Replacing frames is suitable especially when the facade will be renovated.</a:t>
            </a:r>
          </a:p>
          <a:p>
            <a:pPr>
              <a:lnSpc>
                <a:spcPct val="120000"/>
              </a:lnSpc>
            </a:pPr>
            <a:r>
              <a:rPr lang="en-GB" sz="2400" dirty="0"/>
              <a:t>Shaving the frame is suitable if removing the frame may damage the facade or is otherwise challenging to remove. </a:t>
            </a:r>
          </a:p>
          <a:p>
            <a:pPr>
              <a:lnSpc>
                <a:spcPct val="120000"/>
              </a:lnSpc>
            </a:pPr>
            <a:r>
              <a:rPr lang="en-GB" sz="2400" dirty="0"/>
              <a:t>An extra pane of glass can be installed inside the window, outside the window or between the windowpanes. When installing an extra pane inside or between, extra focus should be put on sealing.</a:t>
            </a:r>
          </a:p>
          <a:p>
            <a:pPr marL="266700" lvl="1" indent="0">
              <a:buNone/>
            </a:pPr>
            <a:endParaRPr lang="en-GB" sz="1400" dirty="0"/>
          </a:p>
          <a:p>
            <a:pPr marL="539750" lvl="2" indent="0">
              <a:buNone/>
            </a:pPr>
            <a:endParaRPr lang="en-GB" dirty="0"/>
          </a:p>
        </p:txBody>
      </p:sp>
      <p:sp>
        <p:nvSpPr>
          <p:cNvPr id="4" name="Date Placeholder 3">
            <a:extLst>
              <a:ext uri="{FF2B5EF4-FFF2-40B4-BE49-F238E27FC236}">
                <a16:creationId xmlns:a16="http://schemas.microsoft.com/office/drawing/2014/main" id="{9B0F0250-B287-4153-9A7F-EB90864C4B38}"/>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4D6D2A6F-FD44-432B-BF77-1858AC4709DE}"/>
              </a:ext>
            </a:extLst>
          </p:cNvPr>
          <p:cNvSpPr>
            <a:spLocks noGrp="1"/>
          </p:cNvSpPr>
          <p:nvPr>
            <p:ph type="sldNum" sz="quarter" idx="4"/>
          </p:nvPr>
        </p:nvSpPr>
        <p:spPr/>
        <p:txBody>
          <a:bodyPr/>
          <a:lstStyle/>
          <a:p>
            <a:fld id="{0168ACF4-E7A5-495E-8C31-8E9E3D5B0BFC}" type="slidenum">
              <a:rPr lang="fi-FI" smtClean="0"/>
              <a:pPr/>
              <a:t>19</a:t>
            </a:fld>
            <a:endParaRPr lang="fi-FI" dirty="0"/>
          </a:p>
        </p:txBody>
      </p:sp>
    </p:spTree>
    <p:extLst>
      <p:ext uri="{BB962C8B-B14F-4D97-AF65-F5344CB8AC3E}">
        <p14:creationId xmlns:p14="http://schemas.microsoft.com/office/powerpoint/2010/main" val="319096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fontAlgn="base">
              <a:lnSpc>
                <a:spcPct val="100000"/>
              </a:lnSpc>
              <a:spcAft>
                <a:spcPct val="0"/>
              </a:spcAft>
            </a:pPr>
            <a:r>
              <a:rPr lang="en-GB" sz="3200" dirty="0"/>
              <a:t>Energy saving possibilities </a:t>
            </a:r>
            <a:br>
              <a:rPr lang="en-GB" sz="3200" dirty="0"/>
            </a:br>
            <a:br>
              <a:rPr lang="en-GB" sz="3200" dirty="0"/>
            </a:br>
            <a:endParaRPr lang="en-GB" altLang="fi-FI" sz="3200" b="0" dirty="0">
              <a:latin typeface="Arial" pitchFamily="34" charset="0"/>
              <a:cs typeface="Arial" pitchFamily="34" charset="0"/>
            </a:endParaRPr>
          </a:p>
        </p:txBody>
      </p:sp>
      <p:sp>
        <p:nvSpPr>
          <p:cNvPr id="4" name="Content Placeholder 2"/>
          <p:cNvSpPr>
            <a:spLocks noGrp="1"/>
          </p:cNvSpPr>
          <p:nvPr>
            <p:ph idx="1"/>
          </p:nvPr>
        </p:nvSpPr>
        <p:spPr/>
        <p:txBody>
          <a:bodyPr>
            <a:normAutofit fontScale="70000" lnSpcReduction="20000"/>
          </a:bodyPr>
          <a:lstStyle/>
          <a:p>
            <a:pPr marL="0" indent="0">
              <a:lnSpc>
                <a:spcPct val="120000"/>
              </a:lnSpc>
              <a:buNone/>
            </a:pPr>
            <a:r>
              <a:rPr lang="en-GB" sz="2600" b="1" dirty="0"/>
              <a:t>Energy saving measures that are usually economic: </a:t>
            </a:r>
          </a:p>
          <a:p>
            <a:pPr>
              <a:lnSpc>
                <a:spcPct val="120000"/>
              </a:lnSpc>
            </a:pPr>
            <a:r>
              <a:rPr lang="en-GB" sz="2600" dirty="0"/>
              <a:t>supplementary insulation of roofs</a:t>
            </a:r>
          </a:p>
          <a:p>
            <a:pPr>
              <a:lnSpc>
                <a:spcPct val="120000"/>
              </a:lnSpc>
            </a:pPr>
            <a:r>
              <a:rPr lang="en-GB" sz="2600" dirty="0"/>
              <a:t>supplementary insulation of external walls </a:t>
            </a:r>
          </a:p>
          <a:p>
            <a:pPr fontAlgn="t">
              <a:lnSpc>
                <a:spcPct val="120000"/>
              </a:lnSpc>
            </a:pPr>
            <a:r>
              <a:rPr lang="en-GB" sz="2600" dirty="0"/>
              <a:t>repairing and replacing windows and external doors</a:t>
            </a:r>
          </a:p>
          <a:p>
            <a:pPr fontAlgn="t">
              <a:lnSpc>
                <a:spcPct val="120000"/>
              </a:lnSpc>
            </a:pPr>
            <a:r>
              <a:rPr lang="en-GB" sz="2600" dirty="0"/>
              <a:t>sealing structures</a:t>
            </a:r>
          </a:p>
          <a:p>
            <a:pPr fontAlgn="t">
              <a:lnSpc>
                <a:spcPct val="120000"/>
              </a:lnSpc>
            </a:pPr>
            <a:r>
              <a:rPr lang="en-GB" sz="2600" dirty="0"/>
              <a:t>possible supplementary insulation of the base floor</a:t>
            </a:r>
          </a:p>
          <a:p>
            <a:pPr fontAlgn="t">
              <a:lnSpc>
                <a:spcPct val="120000"/>
              </a:lnSpc>
            </a:pPr>
            <a:endParaRPr lang="en-GB" sz="2600" dirty="0"/>
          </a:p>
          <a:p>
            <a:pPr marL="0" indent="0" fontAlgn="t">
              <a:lnSpc>
                <a:spcPct val="120000"/>
              </a:lnSpc>
              <a:buNone/>
            </a:pPr>
            <a:r>
              <a:rPr lang="en-GB" sz="2600" b="1" dirty="0"/>
              <a:t>User behaviour greatly affects energy use:</a:t>
            </a:r>
          </a:p>
          <a:p>
            <a:pPr fontAlgn="t">
              <a:lnSpc>
                <a:spcPct val="120000"/>
              </a:lnSpc>
            </a:pPr>
            <a:r>
              <a:rPr lang="en-GB" sz="2600" dirty="0"/>
              <a:t>the feel and comfort of the heat affect the need for heating</a:t>
            </a:r>
          </a:p>
          <a:p>
            <a:pPr fontAlgn="t">
              <a:lnSpc>
                <a:spcPct val="120000"/>
              </a:lnSpc>
              <a:spcBef>
                <a:spcPts val="0"/>
              </a:spcBef>
            </a:pPr>
            <a:r>
              <a:rPr lang="en-GB" sz="2600" dirty="0"/>
              <a:t>heat radiation increases the feel of heat and air flow reduces it</a:t>
            </a:r>
          </a:p>
          <a:p>
            <a:pPr fontAlgn="t">
              <a:lnSpc>
                <a:spcPct val="120000"/>
              </a:lnSpc>
            </a:pPr>
            <a:r>
              <a:rPr lang="en-GB" sz="2600" dirty="0"/>
              <a:t>control of the energy use is very important especially after utility renovations. </a:t>
            </a:r>
          </a:p>
          <a:p>
            <a:pPr marL="0" indent="0" fontAlgn="t">
              <a:buNone/>
            </a:pPr>
            <a:endParaRPr lang="en-GB" dirty="0">
              <a:latin typeface="Arial" panose="020B0604020202020204" pitchFamily="34" charset="0"/>
              <a:cs typeface="Arial" panose="020B0604020202020204" pitchFamily="34" charset="0"/>
            </a:endParaRPr>
          </a:p>
          <a:p>
            <a:pPr fontAlgn="t"/>
            <a:endParaRPr lang="en-GB" dirty="0"/>
          </a:p>
          <a:p>
            <a:pPr fontAlgn="t"/>
            <a:endParaRPr lang="en-GB" dirty="0"/>
          </a:p>
          <a:p>
            <a:pPr fontAlgn="t"/>
            <a:endParaRPr lang="en-GB" dirty="0"/>
          </a:p>
          <a:p>
            <a:pPr fontAlgn="t"/>
            <a:endParaRPr lang="en-GB" dirty="0"/>
          </a:p>
          <a:p>
            <a:pPr fontAlgn="t"/>
            <a:endParaRPr lang="en-GB" dirty="0"/>
          </a:p>
          <a:p>
            <a:pPr fontAlgn="t"/>
            <a:endParaRPr lang="en-GB" dirty="0"/>
          </a:p>
          <a:p>
            <a:endParaRPr lang="en-GB" dirty="0"/>
          </a:p>
        </p:txBody>
      </p:sp>
      <p:sp>
        <p:nvSpPr>
          <p:cNvPr id="3" name="Date Placeholder 2">
            <a:extLst>
              <a:ext uri="{FF2B5EF4-FFF2-40B4-BE49-F238E27FC236}">
                <a16:creationId xmlns:a16="http://schemas.microsoft.com/office/drawing/2014/main" id="{43933AB5-7ABC-427D-A8BE-72C28709AAF0}"/>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3177AAEA-A27B-4E8B-A81A-E782670CE295}"/>
              </a:ext>
            </a:extLst>
          </p:cNvPr>
          <p:cNvSpPr>
            <a:spLocks noGrp="1"/>
          </p:cNvSpPr>
          <p:nvPr>
            <p:ph type="sldNum" sz="quarter" idx="4"/>
          </p:nvPr>
        </p:nvSpPr>
        <p:spPr/>
        <p:txBody>
          <a:bodyPr/>
          <a:lstStyle/>
          <a:p>
            <a:fld id="{0168ACF4-E7A5-495E-8C31-8E9E3D5B0BFC}" type="slidenum">
              <a:rPr lang="fi-FI" smtClean="0"/>
              <a:pPr/>
              <a:t>2</a:t>
            </a:fld>
            <a:endParaRPr lang="fi-FI" dirty="0"/>
          </a:p>
        </p:txBody>
      </p:sp>
    </p:spTree>
    <p:extLst>
      <p:ext uri="{BB962C8B-B14F-4D97-AF65-F5344CB8AC3E}">
        <p14:creationId xmlns:p14="http://schemas.microsoft.com/office/powerpoint/2010/main" val="256238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Balcony glazing increases </a:t>
            </a:r>
            <a:br>
              <a:rPr lang="en-GB" sz="3200" dirty="0"/>
            </a:br>
            <a:r>
              <a:rPr lang="en-GB" sz="3200" dirty="0"/>
              <a:t>energy efficiency</a:t>
            </a:r>
          </a:p>
        </p:txBody>
      </p:sp>
      <p:sp>
        <p:nvSpPr>
          <p:cNvPr id="3" name="Content Placeholder 2"/>
          <p:cNvSpPr>
            <a:spLocks noGrp="1"/>
          </p:cNvSpPr>
          <p:nvPr>
            <p:ph idx="1"/>
          </p:nvPr>
        </p:nvSpPr>
        <p:spPr/>
        <p:txBody>
          <a:bodyPr>
            <a:normAutofit lnSpcReduction="10000"/>
          </a:bodyPr>
          <a:lstStyle/>
          <a:p>
            <a:r>
              <a:rPr lang="en-GB" sz="2400" dirty="0"/>
              <a:t>Glazing increases heat and sound insulation at the back wall of the balcony. It decreases draught and the need for maintenance of the balcony.</a:t>
            </a:r>
          </a:p>
          <a:p>
            <a:r>
              <a:rPr lang="en-GB" sz="2400" dirty="0"/>
              <a:t>Balcony glazing can be made with a glazing system which can be opened completely or by a fixed structure which partially opens and airs the glazing system.</a:t>
            </a:r>
          </a:p>
          <a:p>
            <a:r>
              <a:rPr lang="en-GB" sz="2400" dirty="0"/>
              <a:t>Airing of the balcony needs to be ensured so the inner moisture will not condense on the balcony glass or other surfaces.</a:t>
            </a:r>
          </a:p>
          <a:p>
            <a:r>
              <a:rPr lang="en-GB" sz="2400" dirty="0"/>
              <a:t>Glazing increases the life of the balcony because the structures stay drier.</a:t>
            </a:r>
          </a:p>
        </p:txBody>
      </p:sp>
      <p:sp>
        <p:nvSpPr>
          <p:cNvPr id="4" name="Date Placeholder 3">
            <a:extLst>
              <a:ext uri="{FF2B5EF4-FFF2-40B4-BE49-F238E27FC236}">
                <a16:creationId xmlns:a16="http://schemas.microsoft.com/office/drawing/2014/main" id="{0115B2B0-9267-43EC-8B0B-234DCAD3678A}"/>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D5B10BEB-2778-4E8D-9A5D-400FF673C7D9}"/>
              </a:ext>
            </a:extLst>
          </p:cNvPr>
          <p:cNvSpPr>
            <a:spLocks noGrp="1"/>
          </p:cNvSpPr>
          <p:nvPr>
            <p:ph type="sldNum" sz="quarter" idx="4"/>
          </p:nvPr>
        </p:nvSpPr>
        <p:spPr/>
        <p:txBody>
          <a:bodyPr/>
          <a:lstStyle/>
          <a:p>
            <a:fld id="{0168ACF4-E7A5-495E-8C31-8E9E3D5B0BFC}" type="slidenum">
              <a:rPr lang="fi-FI" smtClean="0"/>
              <a:pPr/>
              <a:t>20</a:t>
            </a:fld>
            <a:endParaRPr lang="fi-FI" dirty="0"/>
          </a:p>
        </p:txBody>
      </p:sp>
    </p:spTree>
    <p:extLst>
      <p:ext uri="{BB962C8B-B14F-4D97-AF65-F5344CB8AC3E}">
        <p14:creationId xmlns:p14="http://schemas.microsoft.com/office/powerpoint/2010/main" val="363895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a:t>Example: Mould / energy renovation</a:t>
            </a:r>
          </a:p>
        </p:txBody>
      </p:sp>
      <p:sp>
        <p:nvSpPr>
          <p:cNvPr id="13" name="Sisällön paikkamerkki 1"/>
          <p:cNvSpPr>
            <a:spLocks noGrp="1"/>
          </p:cNvSpPr>
          <p:nvPr>
            <p:ph idx="1"/>
          </p:nvPr>
        </p:nvSpPr>
        <p:spPr>
          <a:xfrm>
            <a:off x="457200" y="1773239"/>
            <a:ext cx="4965192" cy="4032250"/>
          </a:xfrm>
        </p:spPr>
        <p:txBody>
          <a:bodyPr>
            <a:normAutofit fontScale="92500"/>
          </a:bodyPr>
          <a:lstStyle/>
          <a:p>
            <a:pPr marL="0" indent="0">
              <a:buNone/>
            </a:pPr>
            <a:r>
              <a:rPr lang="en-GB" sz="2600" b="1" dirty="0"/>
              <a:t>Starting situation:</a:t>
            </a:r>
          </a:p>
          <a:p>
            <a:r>
              <a:rPr lang="en-GB" sz="2600" dirty="0"/>
              <a:t>The house was built in 1968</a:t>
            </a:r>
          </a:p>
          <a:p>
            <a:r>
              <a:rPr lang="en-GB" sz="2600" dirty="0"/>
              <a:t>5 cm thick supplementary heat insulation is installed above the diagonal boarding. </a:t>
            </a:r>
          </a:p>
          <a:p>
            <a:r>
              <a:rPr lang="en-GB" sz="2600" dirty="0"/>
              <a:t>Large section of the tar paper under the diagonal boarding has become mouldy.</a:t>
            </a:r>
          </a:p>
          <a:p>
            <a:r>
              <a:rPr lang="en-GB" sz="2600" dirty="0"/>
              <a:t>In 2000 the roof was replaced and new bedrooms were built upstairs. </a:t>
            </a:r>
          </a:p>
          <a:p>
            <a:endParaRPr lang="en-GB" dirty="0"/>
          </a:p>
          <a:p>
            <a:pPr lvl="1"/>
            <a:endParaRPr lang="en-GB" dirty="0"/>
          </a:p>
        </p:txBody>
      </p:sp>
      <p:sp>
        <p:nvSpPr>
          <p:cNvPr id="2" name="Date Placeholder 1">
            <a:extLst>
              <a:ext uri="{FF2B5EF4-FFF2-40B4-BE49-F238E27FC236}">
                <a16:creationId xmlns:a16="http://schemas.microsoft.com/office/drawing/2014/main" id="{A894B057-BDFA-4B2E-80AD-AC4D45CDF14D}"/>
              </a:ext>
            </a:extLst>
          </p:cNvPr>
          <p:cNvSpPr>
            <a:spLocks noGrp="1"/>
          </p:cNvSpPr>
          <p:nvPr>
            <p:ph type="dt" sz="half" idx="2"/>
          </p:nvPr>
        </p:nvSpPr>
        <p:spPr/>
        <p:txBody>
          <a:bodyPr/>
          <a:lstStyle/>
          <a:p>
            <a:r>
              <a:rPr lang="fi-FI"/>
              <a:t>2019</a:t>
            </a:r>
            <a:endParaRPr lang="fi-FI" dirty="0"/>
          </a:p>
        </p:txBody>
      </p:sp>
      <p:sp>
        <p:nvSpPr>
          <p:cNvPr id="3" name="Slide Number Placeholder 2">
            <a:extLst>
              <a:ext uri="{FF2B5EF4-FFF2-40B4-BE49-F238E27FC236}">
                <a16:creationId xmlns:a16="http://schemas.microsoft.com/office/drawing/2014/main" id="{E7C03D75-EA07-4516-B8CE-8D08F9CA7A3D}"/>
              </a:ext>
            </a:extLst>
          </p:cNvPr>
          <p:cNvSpPr>
            <a:spLocks noGrp="1"/>
          </p:cNvSpPr>
          <p:nvPr>
            <p:ph type="sldNum" sz="quarter" idx="4"/>
          </p:nvPr>
        </p:nvSpPr>
        <p:spPr/>
        <p:txBody>
          <a:bodyPr/>
          <a:lstStyle/>
          <a:p>
            <a:fld id="{0168ACF4-E7A5-495E-8C31-8E9E3D5B0BFC}" type="slidenum">
              <a:rPr lang="fi-FI" smtClean="0"/>
              <a:pPr/>
              <a:t>21</a:t>
            </a:fld>
            <a:endParaRPr lang="fi-FI" dirty="0"/>
          </a:p>
        </p:txBody>
      </p:sp>
      <p:pic>
        <p:nvPicPr>
          <p:cNvPr id="1032" name="Picture 8" descr="S:\91204_BEEP\Valokuvat\Rantatie 140626\P6180036.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22392" y="3492287"/>
            <a:ext cx="3248049" cy="24360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S:\91204_BEEP\Valokuvat\Rantatie 140626\P6180033.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422392" y="1116023"/>
            <a:ext cx="3248050" cy="23129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S:\91204_BEEP\Valokuvat\Rantatie 140626 Heidi\_1013103.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594786" y="2708920"/>
            <a:ext cx="1451631" cy="1440160"/>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37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a:t>Reason for damage</a:t>
            </a:r>
          </a:p>
        </p:txBody>
      </p:sp>
      <p:sp>
        <p:nvSpPr>
          <p:cNvPr id="2" name="Date Placeholder 1">
            <a:extLst>
              <a:ext uri="{FF2B5EF4-FFF2-40B4-BE49-F238E27FC236}">
                <a16:creationId xmlns:a16="http://schemas.microsoft.com/office/drawing/2014/main" id="{779DEAC8-6731-49DE-8673-A2F1BFFFF055}"/>
              </a:ext>
            </a:extLst>
          </p:cNvPr>
          <p:cNvSpPr>
            <a:spLocks noGrp="1"/>
          </p:cNvSpPr>
          <p:nvPr>
            <p:ph type="dt" sz="half" idx="2"/>
          </p:nvPr>
        </p:nvSpPr>
        <p:spPr/>
        <p:txBody>
          <a:bodyPr/>
          <a:lstStyle/>
          <a:p>
            <a:r>
              <a:rPr lang="fi-FI"/>
              <a:t>2019</a:t>
            </a:r>
            <a:endParaRPr lang="fi-FI" dirty="0"/>
          </a:p>
        </p:txBody>
      </p:sp>
      <p:sp>
        <p:nvSpPr>
          <p:cNvPr id="3" name="Slide Number Placeholder 2">
            <a:extLst>
              <a:ext uri="{FF2B5EF4-FFF2-40B4-BE49-F238E27FC236}">
                <a16:creationId xmlns:a16="http://schemas.microsoft.com/office/drawing/2014/main" id="{D3F2D9A7-1FDF-4A3F-841B-8333E74CBDBE}"/>
              </a:ext>
            </a:extLst>
          </p:cNvPr>
          <p:cNvSpPr>
            <a:spLocks noGrp="1"/>
          </p:cNvSpPr>
          <p:nvPr>
            <p:ph type="sldNum" sz="quarter" idx="4"/>
          </p:nvPr>
        </p:nvSpPr>
        <p:spPr/>
        <p:txBody>
          <a:bodyPr/>
          <a:lstStyle/>
          <a:p>
            <a:fld id="{0168ACF4-E7A5-495E-8C31-8E9E3D5B0BFC}" type="slidenum">
              <a:rPr lang="fi-FI" smtClean="0"/>
              <a:pPr/>
              <a:t>22</a:t>
            </a:fld>
            <a:endParaRPr lang="fi-FI" dirty="0"/>
          </a:p>
        </p:txBody>
      </p:sp>
      <p:pic>
        <p:nvPicPr>
          <p:cNvPr id="1029" name="Picture 5" descr="S:\91204_BEEP\Valokuvat\Rantatie 140626 Heidi\_1013104.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t="-747"/>
          <a:stretch/>
        </p:blipFill>
        <p:spPr bwMode="auto">
          <a:xfrm>
            <a:off x="454924" y="2326889"/>
            <a:ext cx="1882056" cy="13839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91204_BEEP\Valokuvat\Rantatie 140626\P6180041.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54924" y="1124744"/>
            <a:ext cx="1882056" cy="10953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S:\91204_BEEP\Valokuvat\Rantatie 140805\P7170014.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54924" y="5126595"/>
            <a:ext cx="1882056" cy="10556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91204_BEEP\Valokuvat\Rantatie 140626\P6180038.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56322" y="3817564"/>
            <a:ext cx="1879261" cy="12022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57181" y="1299067"/>
            <a:ext cx="4885312" cy="830997"/>
          </a:xfrm>
          <a:prstGeom prst="rect">
            <a:avLst/>
          </a:prstGeom>
          <a:noFill/>
        </p:spPr>
        <p:txBody>
          <a:bodyPr wrap="none" rtlCol="0">
            <a:spAutoFit/>
          </a:bodyPr>
          <a:lstStyle/>
          <a:p>
            <a:r>
              <a:rPr lang="en-GB" sz="2400" b="1" dirty="0"/>
              <a:t>Very bad or defective sealing of </a:t>
            </a:r>
            <a:br>
              <a:rPr lang="en-GB" sz="2400" b="1" dirty="0"/>
            </a:br>
            <a:r>
              <a:rPr lang="en-GB" sz="2400" b="1" dirty="0"/>
              <a:t>the ventilator</a:t>
            </a:r>
          </a:p>
        </p:txBody>
      </p:sp>
      <p:sp>
        <p:nvSpPr>
          <p:cNvPr id="17" name="TextBox 16"/>
          <p:cNvSpPr txBox="1"/>
          <p:nvPr/>
        </p:nvSpPr>
        <p:spPr>
          <a:xfrm>
            <a:off x="2335582" y="2530995"/>
            <a:ext cx="6329617" cy="830997"/>
          </a:xfrm>
          <a:prstGeom prst="rect">
            <a:avLst/>
          </a:prstGeom>
          <a:noFill/>
        </p:spPr>
        <p:txBody>
          <a:bodyPr wrap="square" rtlCol="0">
            <a:spAutoFit/>
          </a:bodyPr>
          <a:lstStyle/>
          <a:p>
            <a:r>
              <a:rPr lang="en-GB" sz="2400" b="1" dirty="0"/>
              <a:t>Defective sealing of electrical installations </a:t>
            </a:r>
            <a:br>
              <a:rPr lang="en-GB" sz="2400" b="1" dirty="0"/>
            </a:br>
            <a:r>
              <a:rPr lang="en-GB" sz="2400" b="1" dirty="0"/>
              <a:t>in the vapour barrier </a:t>
            </a:r>
          </a:p>
        </p:txBody>
      </p:sp>
      <p:sp>
        <p:nvSpPr>
          <p:cNvPr id="18" name="TextBox 17"/>
          <p:cNvSpPr txBox="1"/>
          <p:nvPr/>
        </p:nvSpPr>
        <p:spPr>
          <a:xfrm>
            <a:off x="2335583" y="3989177"/>
            <a:ext cx="6340105" cy="830997"/>
          </a:xfrm>
          <a:prstGeom prst="rect">
            <a:avLst/>
          </a:prstGeom>
          <a:noFill/>
        </p:spPr>
        <p:txBody>
          <a:bodyPr wrap="square" rtlCol="0">
            <a:spAutoFit/>
          </a:bodyPr>
          <a:lstStyle/>
          <a:p>
            <a:r>
              <a:rPr lang="en-GB" sz="2400" b="1" dirty="0"/>
              <a:t>Missing vapour barrier </a:t>
            </a:r>
            <a:br>
              <a:rPr lang="en-GB" sz="2400" b="1" dirty="0"/>
            </a:br>
            <a:r>
              <a:rPr lang="en-GB" sz="2400" b="1" dirty="0"/>
              <a:t>in the draught lobby</a:t>
            </a:r>
          </a:p>
        </p:txBody>
      </p:sp>
      <p:sp>
        <p:nvSpPr>
          <p:cNvPr id="19" name="TextBox 18"/>
          <p:cNvSpPr txBox="1"/>
          <p:nvPr/>
        </p:nvSpPr>
        <p:spPr>
          <a:xfrm>
            <a:off x="2357181" y="5343823"/>
            <a:ext cx="6308017" cy="461665"/>
          </a:xfrm>
          <a:prstGeom prst="rect">
            <a:avLst/>
          </a:prstGeom>
          <a:noFill/>
        </p:spPr>
        <p:txBody>
          <a:bodyPr wrap="square" rtlCol="0">
            <a:spAutoFit/>
          </a:bodyPr>
          <a:lstStyle/>
          <a:p>
            <a:r>
              <a:rPr lang="en-GB" sz="2400" b="1" dirty="0"/>
              <a:t>Ageing materials</a:t>
            </a:r>
          </a:p>
        </p:txBody>
      </p:sp>
    </p:spTree>
    <p:extLst>
      <p:ext uri="{BB962C8B-B14F-4D97-AF65-F5344CB8AC3E}">
        <p14:creationId xmlns:p14="http://schemas.microsoft.com/office/powerpoint/2010/main" val="373803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a:t>Defects of heat insulation</a:t>
            </a:r>
          </a:p>
        </p:txBody>
      </p:sp>
      <p:sp>
        <p:nvSpPr>
          <p:cNvPr id="2" name="Date Placeholder 1">
            <a:extLst>
              <a:ext uri="{FF2B5EF4-FFF2-40B4-BE49-F238E27FC236}">
                <a16:creationId xmlns:a16="http://schemas.microsoft.com/office/drawing/2014/main" id="{58219010-AEF8-41D5-92F7-E56BDB3DDFEA}"/>
              </a:ext>
            </a:extLst>
          </p:cNvPr>
          <p:cNvSpPr>
            <a:spLocks noGrp="1"/>
          </p:cNvSpPr>
          <p:nvPr>
            <p:ph type="dt" sz="half" idx="2"/>
          </p:nvPr>
        </p:nvSpPr>
        <p:spPr/>
        <p:txBody>
          <a:bodyPr/>
          <a:lstStyle/>
          <a:p>
            <a:r>
              <a:rPr lang="fi-FI"/>
              <a:t>2019</a:t>
            </a:r>
            <a:endParaRPr lang="fi-FI" dirty="0"/>
          </a:p>
        </p:txBody>
      </p:sp>
      <p:sp>
        <p:nvSpPr>
          <p:cNvPr id="3" name="Slide Number Placeholder 2">
            <a:extLst>
              <a:ext uri="{FF2B5EF4-FFF2-40B4-BE49-F238E27FC236}">
                <a16:creationId xmlns:a16="http://schemas.microsoft.com/office/drawing/2014/main" id="{EB08414B-8B28-47B5-9951-813125E4DAB7}"/>
              </a:ext>
            </a:extLst>
          </p:cNvPr>
          <p:cNvSpPr>
            <a:spLocks noGrp="1"/>
          </p:cNvSpPr>
          <p:nvPr>
            <p:ph type="sldNum" sz="quarter" idx="4"/>
          </p:nvPr>
        </p:nvSpPr>
        <p:spPr/>
        <p:txBody>
          <a:bodyPr/>
          <a:lstStyle/>
          <a:p>
            <a:fld id="{0168ACF4-E7A5-495E-8C31-8E9E3D5B0BFC}" type="slidenum">
              <a:rPr lang="fi-FI" smtClean="0"/>
              <a:pPr/>
              <a:t>23</a:t>
            </a:fld>
            <a:endParaRPr lang="fi-FI" dirty="0"/>
          </a:p>
        </p:txBody>
      </p:sp>
      <p:pic>
        <p:nvPicPr>
          <p:cNvPr id="2050" name="Picture 2" descr="S:\91204_BEEP\Valokuvat\Rantatie 140626 Heidi\_1013099.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57200" y="3038388"/>
            <a:ext cx="2516232" cy="147930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91204_BEEP\Valokuvat\Rantatie 140626\P6250068.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57200" y="4570010"/>
            <a:ext cx="1246051" cy="14291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91204_BEEP\Valokuvat\Rantatie 140626\P6250069.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794166" y="4583701"/>
            <a:ext cx="1155781" cy="141541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S:\91204_BEEP\Valokuvat\Rantatie 140626\P6180031.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68313" y="1196752"/>
            <a:ext cx="2513744" cy="17822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0030" y="4894046"/>
            <a:ext cx="432048"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p:cNvCxnSpPr>
            <a:stCxn id="7" idx="3"/>
            <a:endCxn id="2051" idx="3"/>
          </p:cNvCxnSpPr>
          <p:nvPr/>
        </p:nvCxnSpPr>
        <p:spPr>
          <a:xfrm>
            <a:off x="1002078" y="5146074"/>
            <a:ext cx="701173" cy="13848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80418" y="1364602"/>
            <a:ext cx="5650304" cy="1446550"/>
          </a:xfrm>
          <a:prstGeom prst="rect">
            <a:avLst/>
          </a:prstGeom>
          <a:noFill/>
        </p:spPr>
        <p:txBody>
          <a:bodyPr wrap="square" rtlCol="0">
            <a:spAutoFit/>
          </a:bodyPr>
          <a:lstStyle/>
          <a:p>
            <a:r>
              <a:rPr lang="en-GB" sz="2200" b="1" dirty="0"/>
              <a:t>The wind protection of the joint on the roof is defective – air is warming in the structure and conducted to the outdoor air. </a:t>
            </a:r>
          </a:p>
        </p:txBody>
      </p:sp>
      <p:sp>
        <p:nvSpPr>
          <p:cNvPr id="18" name="TextBox 17"/>
          <p:cNvSpPr txBox="1"/>
          <p:nvPr/>
        </p:nvSpPr>
        <p:spPr>
          <a:xfrm>
            <a:off x="3080418" y="3362543"/>
            <a:ext cx="5541192" cy="769441"/>
          </a:xfrm>
          <a:prstGeom prst="rect">
            <a:avLst/>
          </a:prstGeom>
          <a:noFill/>
        </p:spPr>
        <p:txBody>
          <a:bodyPr wrap="square" rtlCol="0">
            <a:spAutoFit/>
          </a:bodyPr>
          <a:lstStyle/>
          <a:p>
            <a:r>
              <a:rPr lang="en-GB" sz="2200" b="1" dirty="0"/>
              <a:t>Mineral wool is not tight against the surface – inner convection.</a:t>
            </a:r>
          </a:p>
        </p:txBody>
      </p:sp>
      <p:sp>
        <p:nvSpPr>
          <p:cNvPr id="19" name="TextBox 18"/>
          <p:cNvSpPr txBox="1"/>
          <p:nvPr/>
        </p:nvSpPr>
        <p:spPr>
          <a:xfrm>
            <a:off x="3080418" y="4583701"/>
            <a:ext cx="5758800" cy="1446550"/>
          </a:xfrm>
          <a:prstGeom prst="rect">
            <a:avLst/>
          </a:prstGeom>
          <a:noFill/>
        </p:spPr>
        <p:txBody>
          <a:bodyPr wrap="square" rtlCol="0">
            <a:spAutoFit/>
          </a:bodyPr>
          <a:lstStyle/>
          <a:p>
            <a:r>
              <a:rPr lang="en-GB" sz="2200" b="1" dirty="0"/>
              <a:t>Mineral wool does not fill the gaps between timber studs</a:t>
            </a:r>
          </a:p>
          <a:p>
            <a:r>
              <a:rPr lang="en-GB" sz="2200" b="1" dirty="0"/>
              <a:t>- Air is going between the warm and  cold surface (strong inner convection).</a:t>
            </a:r>
          </a:p>
        </p:txBody>
      </p:sp>
    </p:spTree>
    <p:extLst>
      <p:ext uri="{BB962C8B-B14F-4D97-AF65-F5344CB8AC3E}">
        <p14:creationId xmlns:p14="http://schemas.microsoft.com/office/powerpoint/2010/main" val="84587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Renovation</a:t>
            </a:r>
          </a:p>
        </p:txBody>
      </p:sp>
      <p:sp>
        <p:nvSpPr>
          <p:cNvPr id="2" name="Date Placeholder 1">
            <a:extLst>
              <a:ext uri="{FF2B5EF4-FFF2-40B4-BE49-F238E27FC236}">
                <a16:creationId xmlns:a16="http://schemas.microsoft.com/office/drawing/2014/main" id="{98F5B460-906D-42FE-B71A-3D372A8B263F}"/>
              </a:ext>
            </a:extLst>
          </p:cNvPr>
          <p:cNvSpPr>
            <a:spLocks noGrp="1"/>
          </p:cNvSpPr>
          <p:nvPr>
            <p:ph type="dt" sz="half" idx="2"/>
          </p:nvPr>
        </p:nvSpPr>
        <p:spPr/>
        <p:txBody>
          <a:bodyPr/>
          <a:lstStyle/>
          <a:p>
            <a:r>
              <a:rPr lang="fi-FI"/>
              <a:t>2019</a:t>
            </a:r>
            <a:endParaRPr lang="fi-FI" dirty="0"/>
          </a:p>
        </p:txBody>
      </p:sp>
      <p:sp>
        <p:nvSpPr>
          <p:cNvPr id="3" name="Slide Number Placeholder 2">
            <a:extLst>
              <a:ext uri="{FF2B5EF4-FFF2-40B4-BE49-F238E27FC236}">
                <a16:creationId xmlns:a16="http://schemas.microsoft.com/office/drawing/2014/main" id="{1BEB0847-655D-47EC-8520-E4962F70E803}"/>
              </a:ext>
            </a:extLst>
          </p:cNvPr>
          <p:cNvSpPr>
            <a:spLocks noGrp="1"/>
          </p:cNvSpPr>
          <p:nvPr>
            <p:ph type="sldNum" sz="quarter" idx="4"/>
          </p:nvPr>
        </p:nvSpPr>
        <p:spPr/>
        <p:txBody>
          <a:bodyPr/>
          <a:lstStyle/>
          <a:p>
            <a:fld id="{0168ACF4-E7A5-495E-8C31-8E9E3D5B0BFC}" type="slidenum">
              <a:rPr lang="fi-FI" smtClean="0"/>
              <a:pPr/>
              <a:t>24</a:t>
            </a:fld>
            <a:endParaRPr lang="fi-FI" dirty="0"/>
          </a:p>
        </p:txBody>
      </p:sp>
      <p:pic>
        <p:nvPicPr>
          <p:cNvPr id="3075" name="Picture 3" descr="S:\91204_BEEP\Valokuvat\Rantatie 140626\P6240046.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68313" y="1291959"/>
            <a:ext cx="1815665" cy="160592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S:\91204_BEEP\Valokuvat\Rantatie 140626\P6240049.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68314" y="4598272"/>
            <a:ext cx="1815665" cy="155702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91204_BEEP\Valokuvat\Rantatie 140626\P6240050.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68314" y="3000367"/>
            <a:ext cx="1815665" cy="14954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478078" y="1291959"/>
            <a:ext cx="6208722"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t>Removal of mouldy insulation and cleaning of the timber frame with a cutter and by scraping.</a:t>
            </a:r>
          </a:p>
        </p:txBody>
      </p:sp>
      <p:sp>
        <p:nvSpPr>
          <p:cNvPr id="14" name="TextBox 13"/>
          <p:cNvSpPr txBox="1"/>
          <p:nvPr/>
        </p:nvSpPr>
        <p:spPr>
          <a:xfrm>
            <a:off x="2478078" y="2852346"/>
            <a:ext cx="6186494" cy="461665"/>
          </a:xfrm>
          <a:prstGeom prst="rect">
            <a:avLst/>
          </a:prstGeom>
          <a:noFill/>
        </p:spPr>
        <p:txBody>
          <a:bodyPr wrap="square" rtlCol="0">
            <a:spAutoFit/>
          </a:bodyPr>
          <a:lstStyle/>
          <a:p>
            <a:pPr marL="342900" indent="-342900">
              <a:buFont typeface="Arial" panose="020B0604020202020204" pitchFamily="34" charset="0"/>
              <a:buChar char="•"/>
            </a:pPr>
            <a:r>
              <a:rPr lang="en-GB" sz="2400" dirty="0"/>
              <a:t>Installing new heat insulation.</a:t>
            </a:r>
          </a:p>
        </p:txBody>
      </p:sp>
      <p:sp>
        <p:nvSpPr>
          <p:cNvPr id="15" name="TextBox 14"/>
          <p:cNvSpPr txBox="1"/>
          <p:nvPr/>
        </p:nvSpPr>
        <p:spPr>
          <a:xfrm>
            <a:off x="2478078" y="3674069"/>
            <a:ext cx="6197608" cy="461665"/>
          </a:xfrm>
          <a:prstGeom prst="rect">
            <a:avLst/>
          </a:prstGeom>
          <a:noFill/>
        </p:spPr>
        <p:txBody>
          <a:bodyPr wrap="square" rtlCol="0">
            <a:spAutoFit/>
          </a:bodyPr>
          <a:lstStyle/>
          <a:p>
            <a:pPr marL="342900" indent="-342900">
              <a:buFont typeface="Arial" panose="020B0604020202020204" pitchFamily="34" charset="0"/>
              <a:buChar char="•"/>
            </a:pPr>
            <a:r>
              <a:rPr lang="en-GB" sz="2400" dirty="0"/>
              <a:t>Sealing with foam in two sections.</a:t>
            </a:r>
          </a:p>
        </p:txBody>
      </p:sp>
      <p:sp>
        <p:nvSpPr>
          <p:cNvPr id="12" name="TextBox 11"/>
          <p:cNvSpPr txBox="1"/>
          <p:nvPr/>
        </p:nvSpPr>
        <p:spPr>
          <a:xfrm>
            <a:off x="2478078" y="4495792"/>
            <a:ext cx="6186494"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t>The renovation doubled the thermal resistance (u-value 0.44 → 0.22). </a:t>
            </a:r>
            <a:br>
              <a:rPr lang="en-GB" sz="2400" dirty="0"/>
            </a:br>
            <a:r>
              <a:rPr lang="en-GB" sz="2400" dirty="0"/>
              <a:t>Sealing improved many times.</a:t>
            </a:r>
          </a:p>
        </p:txBody>
      </p:sp>
    </p:spTree>
    <p:extLst>
      <p:ext uri="{BB962C8B-B14F-4D97-AF65-F5344CB8AC3E}">
        <p14:creationId xmlns:p14="http://schemas.microsoft.com/office/powerpoint/2010/main" val="398754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a:t>Finally improve airtightness</a:t>
            </a:r>
          </a:p>
        </p:txBody>
      </p:sp>
      <p:sp>
        <p:nvSpPr>
          <p:cNvPr id="3" name="Date Placeholder 2">
            <a:extLst>
              <a:ext uri="{FF2B5EF4-FFF2-40B4-BE49-F238E27FC236}">
                <a16:creationId xmlns:a16="http://schemas.microsoft.com/office/drawing/2014/main" id="{8C5FAC10-6EE5-4316-A8B7-50C02C911C0C}"/>
              </a:ext>
            </a:extLst>
          </p:cNvPr>
          <p:cNvSpPr>
            <a:spLocks noGrp="1"/>
          </p:cNvSpPr>
          <p:nvPr>
            <p:ph type="dt" sz="half" idx="2"/>
          </p:nvPr>
        </p:nvSpPr>
        <p:spPr/>
        <p:txBody>
          <a:bodyPr/>
          <a:lstStyle/>
          <a:p>
            <a:r>
              <a:rPr lang="fi-FI"/>
              <a:t>2019</a:t>
            </a:r>
            <a:endParaRPr lang="fi-FI" dirty="0"/>
          </a:p>
        </p:txBody>
      </p:sp>
      <p:sp>
        <p:nvSpPr>
          <p:cNvPr id="4" name="Slide Number Placeholder 3">
            <a:extLst>
              <a:ext uri="{FF2B5EF4-FFF2-40B4-BE49-F238E27FC236}">
                <a16:creationId xmlns:a16="http://schemas.microsoft.com/office/drawing/2014/main" id="{26763EAC-39FE-4009-AF1B-9A599F652C8D}"/>
              </a:ext>
            </a:extLst>
          </p:cNvPr>
          <p:cNvSpPr>
            <a:spLocks noGrp="1"/>
          </p:cNvSpPr>
          <p:nvPr>
            <p:ph type="sldNum" sz="quarter" idx="4"/>
          </p:nvPr>
        </p:nvSpPr>
        <p:spPr/>
        <p:txBody>
          <a:bodyPr/>
          <a:lstStyle/>
          <a:p>
            <a:fld id="{0168ACF4-E7A5-495E-8C31-8E9E3D5B0BFC}" type="slidenum">
              <a:rPr lang="fi-FI" smtClean="0"/>
              <a:pPr/>
              <a:t>25</a:t>
            </a:fld>
            <a:endParaRPr lang="fi-FI" dirty="0"/>
          </a:p>
        </p:txBody>
      </p:sp>
      <p:pic>
        <p:nvPicPr>
          <p:cNvPr id="6146" name="Picture 2" descr="S:\91204_BEEP\Valokuvat\Rantatie 140925\P9200023.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592798" y="3934787"/>
            <a:ext cx="3265829" cy="147847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S:\91204_BEEP\Valokuvat\Rantatie 140925\P920000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7544" y="999156"/>
            <a:ext cx="1539439" cy="205275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91204_BEEP\Valokuvat\Rantatie 140925\P9200007.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123728" y="1005181"/>
            <a:ext cx="1539439" cy="2046734"/>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S:\91204_BEEP\Valokuvat\Rantatie 140925\P9200009.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69021" y="3622410"/>
            <a:ext cx="1539439" cy="205275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91204_BEEP\Valokuvat\Rantatie 140925\P9200010.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2123728" y="3628434"/>
            <a:ext cx="1513121" cy="2046735"/>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S:\91204_BEEP\Valokuvat\Rantatie 140925\P9200016.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596457" y="999156"/>
            <a:ext cx="1539439" cy="205275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S:\91204_BEEP\Valokuvat\Rantatie 140925\P9200020.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252811" y="999156"/>
            <a:ext cx="1534921" cy="20467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66717" y="3014687"/>
            <a:ext cx="3305306" cy="584775"/>
          </a:xfrm>
          <a:prstGeom prst="rect">
            <a:avLst/>
          </a:prstGeom>
          <a:noFill/>
        </p:spPr>
        <p:txBody>
          <a:bodyPr wrap="square" rtlCol="0">
            <a:spAutoFit/>
          </a:bodyPr>
          <a:lstStyle/>
          <a:p>
            <a:r>
              <a:rPr lang="en-GB" sz="1600" dirty="0"/>
              <a:t>The sheathing board wool is loose </a:t>
            </a:r>
            <a:br>
              <a:rPr lang="en-GB" sz="1600" dirty="0"/>
            </a:br>
            <a:r>
              <a:rPr lang="en-GB" sz="1600" dirty="0"/>
              <a:t>from the frame. </a:t>
            </a:r>
          </a:p>
        </p:txBody>
      </p:sp>
      <p:sp>
        <p:nvSpPr>
          <p:cNvPr id="15" name="TextBox 14"/>
          <p:cNvSpPr txBox="1"/>
          <p:nvPr/>
        </p:nvSpPr>
        <p:spPr>
          <a:xfrm>
            <a:off x="4595143" y="3014687"/>
            <a:ext cx="4079835" cy="830997"/>
          </a:xfrm>
          <a:prstGeom prst="rect">
            <a:avLst/>
          </a:prstGeom>
          <a:noFill/>
        </p:spPr>
        <p:txBody>
          <a:bodyPr wrap="square" rtlCol="0">
            <a:spAutoFit/>
          </a:bodyPr>
          <a:lstStyle/>
          <a:p>
            <a:r>
              <a:rPr lang="en-GB" sz="1600" dirty="0"/>
              <a:t>The sheathing board is blistering. </a:t>
            </a:r>
          </a:p>
          <a:p>
            <a:r>
              <a:rPr lang="en-GB" sz="1600" dirty="0"/>
              <a:t>The sheathing board is tightened up </a:t>
            </a:r>
          </a:p>
          <a:p>
            <a:r>
              <a:rPr lang="en-GB" sz="1600" dirty="0"/>
              <a:t>against the frame with the batten.</a:t>
            </a:r>
          </a:p>
        </p:txBody>
      </p:sp>
      <p:sp>
        <p:nvSpPr>
          <p:cNvPr id="16" name="TextBox 15"/>
          <p:cNvSpPr txBox="1"/>
          <p:nvPr/>
        </p:nvSpPr>
        <p:spPr>
          <a:xfrm>
            <a:off x="4592798" y="5502368"/>
            <a:ext cx="4094002" cy="584775"/>
          </a:xfrm>
          <a:prstGeom prst="rect">
            <a:avLst/>
          </a:prstGeom>
          <a:noFill/>
        </p:spPr>
        <p:txBody>
          <a:bodyPr wrap="square" rtlCol="0">
            <a:spAutoFit/>
          </a:bodyPr>
          <a:lstStyle/>
          <a:p>
            <a:r>
              <a:rPr lang="en-GB" sz="1600" dirty="0"/>
              <a:t>The gap between the roof and the wall is </a:t>
            </a:r>
          </a:p>
          <a:p>
            <a:r>
              <a:rPr lang="en-GB" sz="1600" dirty="0"/>
              <a:t>sealed up with SPU-foam and wedges.</a:t>
            </a:r>
          </a:p>
        </p:txBody>
      </p:sp>
      <p:sp>
        <p:nvSpPr>
          <p:cNvPr id="2" name="Down Arrow 1"/>
          <p:cNvSpPr/>
          <p:nvPr/>
        </p:nvSpPr>
        <p:spPr>
          <a:xfrm rot="3871582">
            <a:off x="3103363" y="911080"/>
            <a:ext cx="985459" cy="143794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395536" y="5633102"/>
            <a:ext cx="3741173" cy="584775"/>
          </a:xfrm>
          <a:prstGeom prst="rect">
            <a:avLst/>
          </a:prstGeom>
        </p:spPr>
        <p:txBody>
          <a:bodyPr wrap="square">
            <a:spAutoFit/>
          </a:bodyPr>
          <a:lstStyle/>
          <a:p>
            <a:r>
              <a:rPr lang="en-GB" sz="1600" dirty="0"/>
              <a:t>The wool and the breather paper are tightened up to the frame with battens.</a:t>
            </a:r>
          </a:p>
        </p:txBody>
      </p:sp>
    </p:spTree>
    <p:extLst>
      <p:ext uri="{BB962C8B-B14F-4D97-AF65-F5344CB8AC3E}">
        <p14:creationId xmlns:p14="http://schemas.microsoft.com/office/powerpoint/2010/main" val="43932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614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1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15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15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14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Remember</a:t>
            </a:r>
          </a:p>
        </p:txBody>
      </p:sp>
      <p:sp>
        <p:nvSpPr>
          <p:cNvPr id="3" name="Content Placeholder 2"/>
          <p:cNvSpPr>
            <a:spLocks noGrp="1"/>
          </p:cNvSpPr>
          <p:nvPr>
            <p:ph idx="1"/>
          </p:nvPr>
        </p:nvSpPr>
        <p:spPr/>
        <p:txBody>
          <a:bodyPr>
            <a:noAutofit/>
          </a:bodyPr>
          <a:lstStyle/>
          <a:p>
            <a:r>
              <a:rPr lang="en-GB" sz="2000" dirty="0"/>
              <a:t>The starting situation must be thoroughly assessed.</a:t>
            </a:r>
          </a:p>
          <a:p>
            <a:r>
              <a:rPr lang="en-GB" sz="2000" dirty="0"/>
              <a:t>Consider the effects on health and energy efficiency when planning the renovation.</a:t>
            </a:r>
          </a:p>
          <a:p>
            <a:r>
              <a:rPr lang="en-GB" sz="2000" dirty="0"/>
              <a:t>Acquire or demand the plans that specialists have drawn up.</a:t>
            </a:r>
          </a:p>
          <a:p>
            <a:r>
              <a:rPr lang="en-GB" sz="2000" dirty="0"/>
              <a:t>Especially, take account of heat insulation, moisture questions, air proofing and microbe damage.</a:t>
            </a:r>
          </a:p>
          <a:p>
            <a:r>
              <a:rPr lang="en-GB" sz="2000" dirty="0"/>
              <a:t>Joints and details are crucial. </a:t>
            </a:r>
          </a:p>
          <a:p>
            <a:r>
              <a:rPr lang="en-GB" sz="2000" dirty="0"/>
              <a:t>In the same renovation, the comfort and quality of the residence, for example lighting, indoor air quality and heat comfort should also be improved. </a:t>
            </a:r>
          </a:p>
          <a:p>
            <a:r>
              <a:rPr lang="en-GB" sz="2000" dirty="0"/>
              <a:t>Educating the users is very important because users significantly affect the energy consumption.</a:t>
            </a:r>
          </a:p>
        </p:txBody>
      </p:sp>
      <p:sp>
        <p:nvSpPr>
          <p:cNvPr id="4" name="Date Placeholder 3">
            <a:extLst>
              <a:ext uri="{FF2B5EF4-FFF2-40B4-BE49-F238E27FC236}">
                <a16:creationId xmlns:a16="http://schemas.microsoft.com/office/drawing/2014/main" id="{5FBE054B-54E4-4B9F-890F-2579F18E54D2}"/>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F962DEFD-D43F-4D9F-9AB3-67A0ECDE0E5F}"/>
              </a:ext>
            </a:extLst>
          </p:cNvPr>
          <p:cNvSpPr>
            <a:spLocks noGrp="1"/>
          </p:cNvSpPr>
          <p:nvPr>
            <p:ph type="sldNum" sz="quarter" idx="4"/>
          </p:nvPr>
        </p:nvSpPr>
        <p:spPr/>
        <p:txBody>
          <a:bodyPr/>
          <a:lstStyle/>
          <a:p>
            <a:fld id="{0168ACF4-E7A5-495E-8C31-8E9E3D5B0BFC}" type="slidenum">
              <a:rPr lang="fi-FI" smtClean="0"/>
              <a:pPr/>
              <a:t>26</a:t>
            </a:fld>
            <a:endParaRPr lang="fi-FI" dirty="0"/>
          </a:p>
        </p:txBody>
      </p:sp>
    </p:spTree>
    <p:extLst>
      <p:ext uri="{BB962C8B-B14F-4D97-AF65-F5344CB8AC3E}">
        <p14:creationId xmlns:p14="http://schemas.microsoft.com/office/powerpoint/2010/main" val="326585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en-GB" dirty="0"/>
              <a:t>Further details</a:t>
            </a:r>
          </a:p>
        </p:txBody>
      </p:sp>
      <p:sp>
        <p:nvSpPr>
          <p:cNvPr id="2" name="Sisällön paikkamerkki 1"/>
          <p:cNvSpPr>
            <a:spLocks noGrp="1"/>
          </p:cNvSpPr>
          <p:nvPr>
            <p:ph idx="1"/>
          </p:nvPr>
        </p:nvSpPr>
        <p:spPr/>
        <p:txBody>
          <a:bodyPr>
            <a:normAutofit fontScale="85000" lnSpcReduction="20000"/>
          </a:bodyPr>
          <a:lstStyle/>
          <a:p>
            <a:r>
              <a:rPr lang="en-GB" dirty="0"/>
              <a:t>Web sites of Ministry of the Environment</a:t>
            </a:r>
            <a:endParaRPr lang="en-GB" sz="2800" dirty="0"/>
          </a:p>
          <a:p>
            <a:pPr lvl="1"/>
            <a:r>
              <a:rPr lang="en-GB" dirty="0">
                <a:hlinkClick r:id="rId2"/>
              </a:rPr>
              <a:t>http://www.hometalkoot.fi/</a:t>
            </a:r>
            <a:r>
              <a:rPr lang="en-GB" dirty="0"/>
              <a:t> (in Finnish)</a:t>
            </a:r>
          </a:p>
          <a:p>
            <a:pPr lvl="1"/>
            <a:r>
              <a:rPr lang="en-GB" dirty="0">
                <a:hlinkClick r:id="rId3"/>
              </a:rPr>
              <a:t>http://www.korjaustieto.fi/</a:t>
            </a:r>
            <a:r>
              <a:rPr lang="en-GB" dirty="0"/>
              <a:t> (in Finnish)</a:t>
            </a:r>
          </a:p>
          <a:p>
            <a:r>
              <a:rPr lang="en-GB" b="1" dirty="0"/>
              <a:t>Organisations:</a:t>
            </a:r>
          </a:p>
          <a:p>
            <a:pPr lvl="1"/>
            <a:r>
              <a:rPr lang="en-GB" dirty="0"/>
              <a:t>Indoor air organisation</a:t>
            </a:r>
          </a:p>
          <a:p>
            <a:pPr lvl="2"/>
            <a:r>
              <a:rPr lang="en-GB" dirty="0">
                <a:hlinkClick r:id="rId4"/>
              </a:rPr>
              <a:t>www.sisailmayhdistys.fi</a:t>
            </a:r>
            <a:r>
              <a:rPr lang="en-GB" dirty="0"/>
              <a:t> (in Finnish)</a:t>
            </a:r>
          </a:p>
          <a:p>
            <a:pPr lvl="1"/>
            <a:r>
              <a:rPr lang="en-GB" dirty="0"/>
              <a:t>Allergy and asthma union</a:t>
            </a:r>
          </a:p>
          <a:p>
            <a:pPr lvl="2"/>
            <a:r>
              <a:rPr lang="en-GB" dirty="0">
                <a:hlinkClick r:id="rId5"/>
              </a:rPr>
              <a:t>http://www.allergia.fi/in-english/</a:t>
            </a:r>
            <a:endParaRPr lang="en-GB" dirty="0"/>
          </a:p>
          <a:p>
            <a:pPr lvl="1"/>
            <a:r>
              <a:rPr lang="en-GB" dirty="0" err="1"/>
              <a:t>Asumisterveysliitto</a:t>
            </a:r>
            <a:endParaRPr lang="en-GB" dirty="0"/>
          </a:p>
          <a:p>
            <a:pPr lvl="2"/>
            <a:r>
              <a:rPr lang="en-GB" dirty="0">
                <a:hlinkClick r:id="rId6"/>
              </a:rPr>
              <a:t>www.asumisterveysliitto.fi</a:t>
            </a:r>
            <a:r>
              <a:rPr lang="en-GB" dirty="0"/>
              <a:t> (in Finnish)</a:t>
            </a:r>
          </a:p>
          <a:p>
            <a:pPr lvl="1"/>
            <a:r>
              <a:rPr lang="en-GB" dirty="0"/>
              <a:t>The Organisation for Respiratory Health</a:t>
            </a:r>
          </a:p>
          <a:p>
            <a:pPr lvl="2"/>
            <a:r>
              <a:rPr lang="en-GB" dirty="0">
                <a:hlinkClick r:id="rId7"/>
              </a:rPr>
              <a:t>www.hengitysliitto.fi</a:t>
            </a:r>
            <a:r>
              <a:rPr lang="en-GB" dirty="0"/>
              <a:t> (in Finnish)</a:t>
            </a:r>
          </a:p>
          <a:p>
            <a:endParaRPr lang="en-GB" dirty="0"/>
          </a:p>
          <a:p>
            <a:pPr marL="457200" lvl="1" indent="0">
              <a:buNone/>
            </a:pPr>
            <a:endParaRPr lang="en-GB" dirty="0"/>
          </a:p>
          <a:p>
            <a:pPr lvl="1"/>
            <a:endParaRPr lang="en-GB" dirty="0"/>
          </a:p>
        </p:txBody>
      </p:sp>
      <p:sp>
        <p:nvSpPr>
          <p:cNvPr id="4" name="Date Placeholder 3">
            <a:extLst>
              <a:ext uri="{FF2B5EF4-FFF2-40B4-BE49-F238E27FC236}">
                <a16:creationId xmlns:a16="http://schemas.microsoft.com/office/drawing/2014/main" id="{C5DCFD86-4B8B-48AC-BFAE-8FB0AE9166E1}"/>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AF4BD9AB-A893-4C06-843C-43619FDF7535}"/>
              </a:ext>
            </a:extLst>
          </p:cNvPr>
          <p:cNvSpPr>
            <a:spLocks noGrp="1"/>
          </p:cNvSpPr>
          <p:nvPr>
            <p:ph type="sldNum" sz="quarter" idx="4"/>
          </p:nvPr>
        </p:nvSpPr>
        <p:spPr/>
        <p:txBody>
          <a:bodyPr/>
          <a:lstStyle/>
          <a:p>
            <a:fld id="{0168ACF4-E7A5-495E-8C31-8E9E3D5B0BFC}" type="slidenum">
              <a:rPr lang="fi-FI" smtClean="0"/>
              <a:pPr/>
              <a:t>27</a:t>
            </a:fld>
            <a:endParaRPr lang="fi-FI" dirty="0"/>
          </a:p>
        </p:txBody>
      </p:sp>
      <p:pic>
        <p:nvPicPr>
          <p:cNvPr id="58370" name="Picture 2" descr="Hometalkoot"/>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591300" y="1444627"/>
            <a:ext cx="20955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descr="Korjaustieto"/>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591300" y="2455863"/>
            <a:ext cx="2095500" cy="13335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nfopistelogo"/>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810375" y="3924300"/>
            <a:ext cx="187642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58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4B86-2835-4040-8330-F1582301D0B4}"/>
              </a:ext>
            </a:extLst>
          </p:cNvPr>
          <p:cNvSpPr>
            <a:spLocks noGrp="1"/>
          </p:cNvSpPr>
          <p:nvPr>
            <p:ph type="ctrTitle"/>
          </p:nvPr>
        </p:nvSpPr>
        <p:spPr/>
        <p:txBody>
          <a:bodyPr/>
          <a:lstStyle/>
          <a:p>
            <a:r>
              <a:rPr lang="fi-FI" dirty="0" err="1"/>
              <a:t>Thank</a:t>
            </a:r>
            <a:r>
              <a:rPr lang="fi-FI" dirty="0"/>
              <a:t> </a:t>
            </a:r>
            <a:r>
              <a:rPr lang="fi-FI" dirty="0" err="1"/>
              <a:t>You</a:t>
            </a:r>
            <a:r>
              <a:rPr lang="fi-FI" dirty="0"/>
              <a:t>!</a:t>
            </a:r>
          </a:p>
        </p:txBody>
      </p:sp>
    </p:spTree>
    <p:extLst>
      <p:ext uri="{BB962C8B-B14F-4D97-AF65-F5344CB8AC3E}">
        <p14:creationId xmlns:p14="http://schemas.microsoft.com/office/powerpoint/2010/main" val="645587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process of energy renovation</a:t>
            </a:r>
          </a:p>
        </p:txBody>
      </p:sp>
      <p:sp>
        <p:nvSpPr>
          <p:cNvPr id="3" name="Content Placeholder 2"/>
          <p:cNvSpPr>
            <a:spLocks noGrp="1"/>
          </p:cNvSpPr>
          <p:nvPr>
            <p:ph idx="1"/>
          </p:nvPr>
        </p:nvSpPr>
        <p:spPr/>
        <p:txBody>
          <a:bodyPr>
            <a:noAutofit/>
          </a:bodyPr>
          <a:lstStyle/>
          <a:p>
            <a:pPr>
              <a:lnSpc>
                <a:spcPct val="120000"/>
              </a:lnSpc>
              <a:spcBef>
                <a:spcPts val="0"/>
              </a:spcBef>
            </a:pPr>
            <a:r>
              <a:rPr lang="en-GB" sz="1700" dirty="0">
                <a:cs typeface="Arial" panose="020B0604020202020204" pitchFamily="34" charset="0"/>
              </a:rPr>
              <a:t>Before an energy overhaul, moisture damage, microbe damage, other damage and their causes must be explored. </a:t>
            </a:r>
          </a:p>
          <a:p>
            <a:pPr>
              <a:lnSpc>
                <a:spcPct val="120000"/>
              </a:lnSpc>
              <a:spcBef>
                <a:spcPts val="0"/>
              </a:spcBef>
            </a:pPr>
            <a:r>
              <a:rPr lang="en-GB" sz="1700" dirty="0">
                <a:cs typeface="Arial" panose="020B0604020202020204" pitchFamily="34" charset="0"/>
              </a:rPr>
              <a:t>The causes will be removed and damaged structures replaced.</a:t>
            </a:r>
          </a:p>
          <a:p>
            <a:pPr>
              <a:lnSpc>
                <a:spcPct val="120000"/>
              </a:lnSpc>
              <a:spcBef>
                <a:spcPts val="0"/>
              </a:spcBef>
            </a:pPr>
            <a:r>
              <a:rPr lang="en-GB" sz="1700" dirty="0">
                <a:cs typeface="Arial" panose="020B0604020202020204" pitchFamily="34" charset="0"/>
              </a:rPr>
              <a:t>Planning renovations is more challenging than designing a new building. Often an incorrect repair is the reason for decay and microbe damage.</a:t>
            </a:r>
          </a:p>
          <a:p>
            <a:pPr>
              <a:lnSpc>
                <a:spcPct val="120000"/>
              </a:lnSpc>
              <a:spcBef>
                <a:spcPts val="0"/>
              </a:spcBef>
            </a:pPr>
            <a:r>
              <a:rPr lang="en-GB" sz="1700" dirty="0">
                <a:cs typeface="Arial" panose="020B0604020202020204" pitchFamily="34" charset="0"/>
              </a:rPr>
              <a:t>When designing for energy efficiency, the moisture behaviour of the structure and the co-operation between old and new structures and the HVAC must be considered.  </a:t>
            </a:r>
          </a:p>
          <a:p>
            <a:pPr>
              <a:lnSpc>
                <a:spcPct val="120000"/>
              </a:lnSpc>
              <a:spcBef>
                <a:spcPts val="0"/>
              </a:spcBef>
            </a:pPr>
            <a:r>
              <a:rPr lang="en-GB" sz="1700" dirty="0">
                <a:cs typeface="Arial" panose="020B0604020202020204" pitchFamily="34" charset="0"/>
              </a:rPr>
              <a:t>The design and the delivery contracts can affect the quality level of the design and its implementation.</a:t>
            </a:r>
          </a:p>
          <a:p>
            <a:pPr>
              <a:lnSpc>
                <a:spcPct val="120000"/>
              </a:lnSpc>
              <a:spcBef>
                <a:spcPts val="0"/>
              </a:spcBef>
            </a:pPr>
            <a:r>
              <a:rPr lang="en-GB" sz="1700" dirty="0">
                <a:cs typeface="Arial" panose="020B0604020202020204" pitchFamily="34" charset="0"/>
              </a:rPr>
              <a:t>In the building phase, the proper heat and moisture insulation and air tight joints are the essential points of quality.</a:t>
            </a:r>
          </a:p>
          <a:p>
            <a:pPr>
              <a:lnSpc>
                <a:spcPct val="120000"/>
              </a:lnSpc>
              <a:spcBef>
                <a:spcPts val="0"/>
              </a:spcBef>
            </a:pPr>
            <a:r>
              <a:rPr lang="en-GB" sz="1700" dirty="0">
                <a:cs typeface="Arial" panose="020B0604020202020204" pitchFamily="34" charset="0"/>
              </a:rPr>
              <a:t>Reasonable instructions on the use ensure the energy efficient use of the rooms, the production of good indoor air and other data that maintenance needs.</a:t>
            </a:r>
            <a:endParaRPr lang="en-GB" sz="1700" dirty="0"/>
          </a:p>
        </p:txBody>
      </p:sp>
      <p:sp>
        <p:nvSpPr>
          <p:cNvPr id="4" name="Date Placeholder 3">
            <a:extLst>
              <a:ext uri="{FF2B5EF4-FFF2-40B4-BE49-F238E27FC236}">
                <a16:creationId xmlns:a16="http://schemas.microsoft.com/office/drawing/2014/main" id="{61C06263-8DA9-4EB7-BE04-3D89F684790C}"/>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64C68AE3-A35A-404D-98BC-DCD40A7FEA00}"/>
              </a:ext>
            </a:extLst>
          </p:cNvPr>
          <p:cNvSpPr>
            <a:spLocks noGrp="1"/>
          </p:cNvSpPr>
          <p:nvPr>
            <p:ph type="sldNum" sz="quarter" idx="4"/>
          </p:nvPr>
        </p:nvSpPr>
        <p:spPr/>
        <p:txBody>
          <a:bodyPr/>
          <a:lstStyle/>
          <a:p>
            <a:fld id="{0168ACF4-E7A5-495E-8C31-8E9E3D5B0BFC}" type="slidenum">
              <a:rPr lang="fi-FI" smtClean="0"/>
              <a:pPr/>
              <a:t>3</a:t>
            </a:fld>
            <a:endParaRPr lang="fi-FI" dirty="0"/>
          </a:p>
        </p:txBody>
      </p:sp>
    </p:spTree>
    <p:extLst>
      <p:ext uri="{BB962C8B-B14F-4D97-AF65-F5344CB8AC3E}">
        <p14:creationId xmlns:p14="http://schemas.microsoft.com/office/powerpoint/2010/main" val="2313189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rmAutofit/>
          </a:bodyPr>
          <a:lstStyle/>
          <a:p>
            <a:r>
              <a:rPr lang="en-GB" dirty="0"/>
              <a:t>Signs of moisture and microbe damage</a:t>
            </a:r>
          </a:p>
        </p:txBody>
      </p:sp>
      <p:sp>
        <p:nvSpPr>
          <p:cNvPr id="2" name="Sisällön paikkamerkki 1"/>
          <p:cNvSpPr>
            <a:spLocks noGrp="1"/>
          </p:cNvSpPr>
          <p:nvPr>
            <p:ph idx="1"/>
          </p:nvPr>
        </p:nvSpPr>
        <p:spPr>
          <a:xfrm>
            <a:off x="457200" y="1773239"/>
            <a:ext cx="5129784" cy="4032250"/>
          </a:xfrm>
        </p:spPr>
        <p:txBody>
          <a:bodyPr>
            <a:normAutofit fontScale="85000" lnSpcReduction="20000"/>
          </a:bodyPr>
          <a:lstStyle/>
          <a:p>
            <a:pPr marL="0" indent="0">
              <a:buNone/>
            </a:pPr>
            <a:r>
              <a:rPr lang="en-GB" b="1" dirty="0"/>
              <a:t>Signs of moisture damage</a:t>
            </a:r>
          </a:p>
          <a:p>
            <a:pPr lvl="1"/>
            <a:r>
              <a:rPr lang="en-GB" dirty="0"/>
              <a:t>moisture and run marks on structures and surfaces  </a:t>
            </a:r>
          </a:p>
          <a:p>
            <a:pPr lvl="1"/>
            <a:r>
              <a:rPr lang="en-GB" dirty="0"/>
              <a:t>peeling of the coating, changes of colour, material swelling and lime on the brick or concrete </a:t>
            </a:r>
          </a:p>
          <a:p>
            <a:pPr lvl="1"/>
            <a:r>
              <a:rPr lang="en-GB" dirty="0"/>
              <a:t>Changes in water metre readings, even when water is not used</a:t>
            </a:r>
          </a:p>
          <a:p>
            <a:pPr marL="0" indent="-6350">
              <a:buNone/>
            </a:pPr>
            <a:r>
              <a:rPr lang="en-GB" b="1" dirty="0"/>
              <a:t>Microbe damage needs to be investigated if there are:</a:t>
            </a:r>
          </a:p>
          <a:p>
            <a:pPr lvl="1"/>
            <a:r>
              <a:rPr lang="en-GB" dirty="0"/>
              <a:t>stuffy or mouldy smells </a:t>
            </a:r>
          </a:p>
          <a:p>
            <a:pPr lvl="1"/>
            <a:r>
              <a:rPr lang="en-GB" dirty="0"/>
              <a:t>symptoms of respiratory, eye and skin damage</a:t>
            </a:r>
          </a:p>
          <a:p>
            <a:pPr lvl="1"/>
            <a:endParaRPr lang="en-GB" dirty="0"/>
          </a:p>
        </p:txBody>
      </p:sp>
      <p:sp>
        <p:nvSpPr>
          <p:cNvPr id="7" name="Date Placeholder 6">
            <a:extLst>
              <a:ext uri="{FF2B5EF4-FFF2-40B4-BE49-F238E27FC236}">
                <a16:creationId xmlns:a16="http://schemas.microsoft.com/office/drawing/2014/main" id="{949ACBF5-2480-4628-8C12-31501CFF1DBA}"/>
              </a:ext>
            </a:extLst>
          </p:cNvPr>
          <p:cNvSpPr>
            <a:spLocks noGrp="1"/>
          </p:cNvSpPr>
          <p:nvPr>
            <p:ph type="dt" sz="half" idx="2"/>
          </p:nvPr>
        </p:nvSpPr>
        <p:spPr/>
        <p:txBody>
          <a:bodyPr/>
          <a:lstStyle/>
          <a:p>
            <a:r>
              <a:rPr lang="fi-FI"/>
              <a:t>2019</a:t>
            </a:r>
            <a:endParaRPr lang="fi-FI" dirty="0"/>
          </a:p>
        </p:txBody>
      </p:sp>
      <p:sp>
        <p:nvSpPr>
          <p:cNvPr id="8" name="Slide Number Placeholder 7">
            <a:extLst>
              <a:ext uri="{FF2B5EF4-FFF2-40B4-BE49-F238E27FC236}">
                <a16:creationId xmlns:a16="http://schemas.microsoft.com/office/drawing/2014/main" id="{B193F599-10AF-4962-8EA4-27FB68872F60}"/>
              </a:ext>
            </a:extLst>
          </p:cNvPr>
          <p:cNvSpPr>
            <a:spLocks noGrp="1"/>
          </p:cNvSpPr>
          <p:nvPr>
            <p:ph type="sldNum" sz="quarter" idx="4"/>
          </p:nvPr>
        </p:nvSpPr>
        <p:spPr/>
        <p:txBody>
          <a:bodyPr/>
          <a:lstStyle/>
          <a:p>
            <a:fld id="{0168ACF4-E7A5-495E-8C31-8E9E3D5B0BFC}" type="slidenum">
              <a:rPr lang="fi-FI" smtClean="0"/>
              <a:pPr/>
              <a:t>4</a:t>
            </a:fld>
            <a:endParaRPr lang="fi-FI" dirty="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678437">
            <a:off x="5909475" y="1433882"/>
            <a:ext cx="2877983" cy="16900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621542">
            <a:off x="5901609" y="2118926"/>
            <a:ext cx="2818927" cy="18643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rot="-670717">
            <a:off x="5915577" y="3655892"/>
            <a:ext cx="2909031" cy="1664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51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rmAutofit/>
          </a:bodyPr>
          <a:lstStyle/>
          <a:p>
            <a:r>
              <a:rPr lang="en-GB" dirty="0"/>
              <a:t>Most common causes of moisture damage</a:t>
            </a:r>
          </a:p>
        </p:txBody>
      </p:sp>
      <p:sp>
        <p:nvSpPr>
          <p:cNvPr id="2" name="Sisällön paikkamerkki 1"/>
          <p:cNvSpPr>
            <a:spLocks noGrp="1"/>
          </p:cNvSpPr>
          <p:nvPr>
            <p:ph idx="1"/>
          </p:nvPr>
        </p:nvSpPr>
        <p:spPr/>
        <p:txBody>
          <a:bodyPr>
            <a:normAutofit/>
          </a:bodyPr>
          <a:lstStyle/>
          <a:p>
            <a:pPr fontAlgn="base"/>
            <a:r>
              <a:rPr lang="en-GB" dirty="0"/>
              <a:t>Design errors and risky design solutions</a:t>
            </a:r>
          </a:p>
          <a:p>
            <a:pPr fontAlgn="base"/>
            <a:r>
              <a:rPr lang="en-GB" dirty="0"/>
              <a:t>Construction defects; moisture, air barrier and waterproofing damage</a:t>
            </a:r>
          </a:p>
          <a:p>
            <a:pPr fontAlgn="base"/>
            <a:r>
              <a:rPr lang="en-GB" dirty="0"/>
              <a:t>Ageing structures and materials</a:t>
            </a:r>
          </a:p>
          <a:p>
            <a:pPr fontAlgn="base"/>
            <a:r>
              <a:rPr lang="en-GB" dirty="0"/>
              <a:t>Lack of maintenance</a:t>
            </a:r>
          </a:p>
          <a:p>
            <a:pPr fontAlgn="base"/>
            <a:r>
              <a:rPr lang="en-GB" dirty="0"/>
              <a:t>Moisture caused by use of the building</a:t>
            </a:r>
          </a:p>
          <a:p>
            <a:pPr fontAlgn="base"/>
            <a:r>
              <a:rPr lang="en-GB" dirty="0"/>
              <a:t>Breakage of machines and water pipes</a:t>
            </a:r>
          </a:p>
          <a:p>
            <a:pPr marL="266700" lvl="1" indent="0" fontAlgn="base">
              <a:buNone/>
            </a:pPr>
            <a:endParaRPr lang="en-GB" dirty="0"/>
          </a:p>
          <a:p>
            <a:pPr marL="0" indent="0" fontAlgn="base">
              <a:buNone/>
            </a:pPr>
            <a:endParaRPr lang="en-GB" dirty="0"/>
          </a:p>
        </p:txBody>
      </p:sp>
      <p:sp>
        <p:nvSpPr>
          <p:cNvPr id="4" name="Date Placeholder 3">
            <a:extLst>
              <a:ext uri="{FF2B5EF4-FFF2-40B4-BE49-F238E27FC236}">
                <a16:creationId xmlns:a16="http://schemas.microsoft.com/office/drawing/2014/main" id="{01A634F6-15CE-45F3-8A92-631EC1D262C1}"/>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BCD79206-D73C-4E18-AEE3-F29110397EA4}"/>
              </a:ext>
            </a:extLst>
          </p:cNvPr>
          <p:cNvSpPr>
            <a:spLocks noGrp="1"/>
          </p:cNvSpPr>
          <p:nvPr>
            <p:ph type="sldNum" sz="quarter" idx="4"/>
          </p:nvPr>
        </p:nvSpPr>
        <p:spPr/>
        <p:txBody>
          <a:bodyPr/>
          <a:lstStyle/>
          <a:p>
            <a:fld id="{0168ACF4-E7A5-495E-8C31-8E9E3D5B0BFC}" type="slidenum">
              <a:rPr lang="fi-FI" smtClean="0"/>
              <a:pPr/>
              <a:t>5</a:t>
            </a:fld>
            <a:endParaRPr lang="fi-FI" dirty="0"/>
          </a:p>
        </p:txBody>
      </p:sp>
    </p:spTree>
    <p:extLst>
      <p:ext uri="{BB962C8B-B14F-4D97-AF65-F5344CB8AC3E}">
        <p14:creationId xmlns:p14="http://schemas.microsoft.com/office/powerpoint/2010/main" val="151076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rmAutofit/>
          </a:bodyPr>
          <a:lstStyle/>
          <a:p>
            <a:r>
              <a:rPr lang="fi-FI" dirty="0"/>
              <a:t>Microbe damage</a:t>
            </a:r>
          </a:p>
        </p:txBody>
      </p:sp>
      <p:sp>
        <p:nvSpPr>
          <p:cNvPr id="2" name="Sisällön paikkamerkki 1"/>
          <p:cNvSpPr>
            <a:spLocks noGrp="1"/>
          </p:cNvSpPr>
          <p:nvPr>
            <p:ph idx="1"/>
          </p:nvPr>
        </p:nvSpPr>
        <p:spPr/>
        <p:txBody>
          <a:bodyPr>
            <a:normAutofit fontScale="62500" lnSpcReduction="20000"/>
          </a:bodyPr>
          <a:lstStyle/>
          <a:p>
            <a:pPr marL="0" indent="0" fontAlgn="base">
              <a:lnSpc>
                <a:spcPct val="120000"/>
              </a:lnSpc>
              <a:buNone/>
            </a:pPr>
            <a:r>
              <a:rPr lang="fi-FI" sz="3200" b="1" dirty="0"/>
              <a:t>Microbe damage develops if the moisture damage is not removed fast enough.</a:t>
            </a:r>
          </a:p>
          <a:p>
            <a:pPr fontAlgn="base">
              <a:lnSpc>
                <a:spcPct val="120000"/>
              </a:lnSpc>
            </a:pPr>
            <a:r>
              <a:rPr lang="fi-FI" sz="3000" dirty="0"/>
              <a:t>In indoor air microbes produce: </a:t>
            </a:r>
          </a:p>
          <a:p>
            <a:pPr lvl="1" fontAlgn="base">
              <a:lnSpc>
                <a:spcPct val="120000"/>
              </a:lnSpc>
            </a:pPr>
            <a:r>
              <a:rPr lang="en-US" sz="2800" dirty="0"/>
              <a:t>spores </a:t>
            </a:r>
          </a:p>
          <a:p>
            <a:pPr lvl="1" fontAlgn="base">
              <a:lnSpc>
                <a:spcPct val="120000"/>
              </a:lnSpc>
            </a:pPr>
            <a:r>
              <a:rPr lang="en-US" sz="2800" dirty="0"/>
              <a:t>cells and other particles </a:t>
            </a:r>
          </a:p>
          <a:p>
            <a:pPr lvl="1" fontAlgn="base">
              <a:lnSpc>
                <a:spcPct val="120000"/>
              </a:lnSpc>
            </a:pPr>
            <a:r>
              <a:rPr lang="en-US" sz="2800" dirty="0" err="1"/>
              <a:t>odourless</a:t>
            </a:r>
            <a:r>
              <a:rPr lang="en-US" sz="2800" dirty="0"/>
              <a:t> or ill-smelling gases (the absence of </a:t>
            </a:r>
            <a:r>
              <a:rPr lang="en-US" sz="2800" dirty="0" err="1"/>
              <a:t>odour</a:t>
            </a:r>
            <a:r>
              <a:rPr lang="en-US" sz="2800" dirty="0"/>
              <a:t> does not guarantee that there is no microbe damage in the space.)</a:t>
            </a:r>
          </a:p>
          <a:p>
            <a:pPr lvl="1" fontAlgn="base">
              <a:lnSpc>
                <a:spcPct val="120000"/>
              </a:lnSpc>
            </a:pPr>
            <a:r>
              <a:rPr lang="en-US" sz="2800" dirty="0"/>
              <a:t>toxic metabolites, i.e. toxins</a:t>
            </a:r>
            <a:r>
              <a:rPr lang="en-US" sz="2600" dirty="0"/>
              <a:t> </a:t>
            </a:r>
          </a:p>
          <a:p>
            <a:pPr fontAlgn="base">
              <a:lnSpc>
                <a:spcPct val="120000"/>
              </a:lnSpc>
            </a:pPr>
            <a:r>
              <a:rPr lang="en-US" sz="3400" dirty="0"/>
              <a:t>Humans react to microbes in different ways.</a:t>
            </a:r>
          </a:p>
          <a:p>
            <a:pPr fontAlgn="base">
              <a:lnSpc>
                <a:spcPct val="120000"/>
              </a:lnSpc>
            </a:pPr>
            <a:r>
              <a:rPr lang="en-US" sz="3400" dirty="0"/>
              <a:t>Microbes do not belong to the structures – they should be immediately removed and future development prevented.</a:t>
            </a:r>
          </a:p>
          <a:p>
            <a:pPr marL="0" indent="0" fontAlgn="base">
              <a:buNone/>
            </a:pPr>
            <a:endParaRPr lang="fi-FI" dirty="0"/>
          </a:p>
        </p:txBody>
      </p:sp>
      <p:sp>
        <p:nvSpPr>
          <p:cNvPr id="4" name="Date Placeholder 3">
            <a:extLst>
              <a:ext uri="{FF2B5EF4-FFF2-40B4-BE49-F238E27FC236}">
                <a16:creationId xmlns:a16="http://schemas.microsoft.com/office/drawing/2014/main" id="{697464AD-37AB-4290-8901-27E662275E6A}"/>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0ACE4598-2586-4EE5-9D45-B2C7E6F39D90}"/>
              </a:ext>
            </a:extLst>
          </p:cNvPr>
          <p:cNvSpPr>
            <a:spLocks noGrp="1"/>
          </p:cNvSpPr>
          <p:nvPr>
            <p:ph type="sldNum" sz="quarter" idx="4"/>
          </p:nvPr>
        </p:nvSpPr>
        <p:spPr/>
        <p:txBody>
          <a:bodyPr/>
          <a:lstStyle/>
          <a:p>
            <a:fld id="{0168ACF4-E7A5-495E-8C31-8E9E3D5B0BFC}" type="slidenum">
              <a:rPr lang="fi-FI" smtClean="0"/>
              <a:pPr/>
              <a:t>6</a:t>
            </a:fld>
            <a:endParaRPr lang="fi-FI" dirty="0"/>
          </a:p>
        </p:txBody>
      </p:sp>
    </p:spTree>
    <p:extLst>
      <p:ext uri="{BB962C8B-B14F-4D97-AF65-F5344CB8AC3E}">
        <p14:creationId xmlns:p14="http://schemas.microsoft.com/office/powerpoint/2010/main" val="170754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rmAutofit/>
          </a:bodyPr>
          <a:lstStyle/>
          <a:p>
            <a:r>
              <a:rPr lang="en-GB" dirty="0"/>
              <a:t>Indoor air renovation</a:t>
            </a:r>
          </a:p>
        </p:txBody>
      </p:sp>
      <p:sp>
        <p:nvSpPr>
          <p:cNvPr id="2" name="Sisällön paikkamerkki 1"/>
          <p:cNvSpPr>
            <a:spLocks noGrp="1"/>
          </p:cNvSpPr>
          <p:nvPr>
            <p:ph idx="1"/>
          </p:nvPr>
        </p:nvSpPr>
        <p:spPr/>
        <p:txBody>
          <a:bodyPr>
            <a:normAutofit fontScale="55000" lnSpcReduction="20000"/>
          </a:bodyPr>
          <a:lstStyle/>
          <a:p>
            <a:r>
              <a:rPr lang="en-GB" sz="2900" dirty="0"/>
              <a:t>Find out the scale of the damages that has caused the problems to the indoor air and remove the causes.</a:t>
            </a:r>
          </a:p>
          <a:p>
            <a:r>
              <a:rPr lang="en-GB" sz="2900" dirty="0"/>
              <a:t>The technical building inspection  for moisture and the plans the building surveyor has checked are a good starting point for the indoor air renovation.</a:t>
            </a:r>
          </a:p>
          <a:p>
            <a:r>
              <a:rPr lang="en-GB" sz="2900" dirty="0"/>
              <a:t>Remove or change mouldy and saturated materials.</a:t>
            </a:r>
          </a:p>
          <a:p>
            <a:r>
              <a:rPr lang="en-GB" sz="2900" dirty="0"/>
              <a:t>Damaged materials that can be removed are cleaned mechanically, for example, with a cutter or by sandblasting.</a:t>
            </a:r>
          </a:p>
          <a:p>
            <a:r>
              <a:rPr lang="en-GB" sz="2900" dirty="0">
                <a:solidFill>
                  <a:schemeClr val="accent1"/>
                </a:solidFill>
              </a:rPr>
              <a:t>A disinfectant compound or mould biocide should not be used</a:t>
            </a:r>
          </a:p>
          <a:p>
            <a:pPr lvl="1"/>
            <a:r>
              <a:rPr lang="en-GB" sz="2500" dirty="0"/>
              <a:t>Can cause symptoms</a:t>
            </a:r>
          </a:p>
          <a:p>
            <a:pPr lvl="1"/>
            <a:r>
              <a:rPr lang="en-GB" sz="2500" dirty="0"/>
              <a:t>Can increase toxins and mould </a:t>
            </a:r>
          </a:p>
          <a:p>
            <a:r>
              <a:rPr lang="en-GB" sz="2900" dirty="0"/>
              <a:t>New structures must be made airtight and the airtightness of old structures improved. </a:t>
            </a:r>
          </a:p>
          <a:p>
            <a:r>
              <a:rPr lang="en-GB" sz="2900" dirty="0"/>
              <a:t>Carefully clean and replace furniture and belongings in the  damaged room. Cleaning mould from furniture is a job for a specialist.</a:t>
            </a:r>
          </a:p>
          <a:p>
            <a:r>
              <a:rPr lang="en-GB" sz="2900" dirty="0"/>
              <a:t>Ensure the ventilation and the pressure ratios are adequate, also over the envelope, so the damage will not be repeated.</a:t>
            </a:r>
          </a:p>
          <a:p>
            <a:endParaRPr lang="en-GB" dirty="0"/>
          </a:p>
          <a:p>
            <a:endParaRPr lang="en-GB" dirty="0"/>
          </a:p>
          <a:p>
            <a:endParaRPr lang="en-GB" dirty="0"/>
          </a:p>
        </p:txBody>
      </p:sp>
      <p:sp>
        <p:nvSpPr>
          <p:cNvPr id="4" name="Date Placeholder 3">
            <a:extLst>
              <a:ext uri="{FF2B5EF4-FFF2-40B4-BE49-F238E27FC236}">
                <a16:creationId xmlns:a16="http://schemas.microsoft.com/office/drawing/2014/main" id="{4BE8D743-21AB-4A94-B83A-DD8B1CA8E490}"/>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92C6590E-BFCC-43BB-A08A-EC7664CDEDCE}"/>
              </a:ext>
            </a:extLst>
          </p:cNvPr>
          <p:cNvSpPr>
            <a:spLocks noGrp="1"/>
          </p:cNvSpPr>
          <p:nvPr>
            <p:ph type="sldNum" sz="quarter" idx="4"/>
          </p:nvPr>
        </p:nvSpPr>
        <p:spPr/>
        <p:txBody>
          <a:bodyPr/>
          <a:lstStyle/>
          <a:p>
            <a:fld id="{0168ACF4-E7A5-495E-8C31-8E9E3D5B0BFC}" type="slidenum">
              <a:rPr lang="fi-FI" smtClean="0"/>
              <a:pPr/>
              <a:t>7</a:t>
            </a:fld>
            <a:endParaRPr lang="fi-FI" dirty="0"/>
          </a:p>
        </p:txBody>
      </p:sp>
    </p:spTree>
    <p:extLst>
      <p:ext uri="{BB962C8B-B14F-4D97-AF65-F5344CB8AC3E}">
        <p14:creationId xmlns:p14="http://schemas.microsoft.com/office/powerpoint/2010/main" val="98743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Supplementary heat insulation</a:t>
            </a:r>
            <a:endParaRPr lang="fi-FI" sz="2000" dirty="0"/>
          </a:p>
        </p:txBody>
      </p:sp>
      <p:sp>
        <p:nvSpPr>
          <p:cNvPr id="3" name="Date Placeholder 2">
            <a:extLst>
              <a:ext uri="{FF2B5EF4-FFF2-40B4-BE49-F238E27FC236}">
                <a16:creationId xmlns:a16="http://schemas.microsoft.com/office/drawing/2014/main" id="{9B65BBFF-7A90-418F-BDF1-33BC6C8B622D}"/>
              </a:ext>
            </a:extLst>
          </p:cNvPr>
          <p:cNvSpPr>
            <a:spLocks noGrp="1"/>
          </p:cNvSpPr>
          <p:nvPr>
            <p:ph type="dt" sz="half" idx="2"/>
          </p:nvPr>
        </p:nvSpPr>
        <p:spPr/>
        <p:txBody>
          <a:bodyPr/>
          <a:lstStyle/>
          <a:p>
            <a:r>
              <a:rPr lang="fi-FI"/>
              <a:t>2019</a:t>
            </a:r>
            <a:endParaRPr lang="fi-FI" dirty="0"/>
          </a:p>
        </p:txBody>
      </p:sp>
      <p:sp>
        <p:nvSpPr>
          <p:cNvPr id="4" name="Slide Number Placeholder 3">
            <a:extLst>
              <a:ext uri="{FF2B5EF4-FFF2-40B4-BE49-F238E27FC236}">
                <a16:creationId xmlns:a16="http://schemas.microsoft.com/office/drawing/2014/main" id="{34C4835C-E3BE-4EC5-B24C-D1C3CAA7C259}"/>
              </a:ext>
            </a:extLst>
          </p:cNvPr>
          <p:cNvSpPr>
            <a:spLocks noGrp="1"/>
          </p:cNvSpPr>
          <p:nvPr>
            <p:ph type="sldNum" sz="quarter" idx="4"/>
          </p:nvPr>
        </p:nvSpPr>
        <p:spPr/>
        <p:txBody>
          <a:bodyPr/>
          <a:lstStyle/>
          <a:p>
            <a:fld id="{0168ACF4-E7A5-495E-8C31-8E9E3D5B0BFC}" type="slidenum">
              <a:rPr lang="fi-FI" smtClean="0"/>
              <a:pPr/>
              <a:t>8</a:t>
            </a:fld>
            <a:endParaRPr lang="fi-FI" dirty="0"/>
          </a:p>
        </p:txBody>
      </p:sp>
    </p:spTree>
    <p:extLst>
      <p:ext uri="{BB962C8B-B14F-4D97-AF65-F5344CB8AC3E}">
        <p14:creationId xmlns:p14="http://schemas.microsoft.com/office/powerpoint/2010/main" val="2242427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1196"/>
          <a:stretch/>
        </p:blipFill>
        <p:spPr bwMode="auto">
          <a:xfrm>
            <a:off x="5911855" y="1628800"/>
            <a:ext cx="2763833"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GB" dirty="0"/>
              <a:t>Supplementary insulation of the roof</a:t>
            </a:r>
          </a:p>
        </p:txBody>
      </p:sp>
      <p:sp>
        <p:nvSpPr>
          <p:cNvPr id="3" name="Content Placeholder 2"/>
          <p:cNvSpPr>
            <a:spLocks noGrp="1"/>
          </p:cNvSpPr>
          <p:nvPr>
            <p:ph idx="1"/>
          </p:nvPr>
        </p:nvSpPr>
        <p:spPr>
          <a:xfrm>
            <a:off x="457200" y="1773239"/>
            <a:ext cx="5541264" cy="4032250"/>
          </a:xfrm>
        </p:spPr>
        <p:txBody>
          <a:bodyPr>
            <a:normAutofit fontScale="85000" lnSpcReduction="20000"/>
          </a:bodyPr>
          <a:lstStyle/>
          <a:p>
            <a:pPr>
              <a:lnSpc>
                <a:spcPct val="110000"/>
              </a:lnSpc>
            </a:pPr>
            <a:r>
              <a:rPr lang="en-GB" sz="1800" dirty="0"/>
              <a:t>Supplementary insulation can be installed above or under the old insulation or all old insulation can be changed.</a:t>
            </a:r>
          </a:p>
          <a:p>
            <a:pPr>
              <a:lnSpc>
                <a:spcPct val="110000"/>
              </a:lnSpc>
            </a:pPr>
            <a:r>
              <a:rPr lang="en-GB" sz="1800" dirty="0"/>
              <a:t>Before laying the supplementary insulation</a:t>
            </a:r>
          </a:p>
          <a:p>
            <a:pPr lvl="1">
              <a:lnSpc>
                <a:spcPct val="110000"/>
              </a:lnSpc>
            </a:pPr>
            <a:r>
              <a:rPr lang="en-GB" sz="1800" dirty="0"/>
              <a:t>Repair damaged structures</a:t>
            </a:r>
          </a:p>
          <a:p>
            <a:pPr lvl="1">
              <a:lnSpc>
                <a:spcPct val="110000"/>
              </a:lnSpc>
            </a:pPr>
            <a:r>
              <a:rPr lang="en-GB" sz="1800" dirty="0"/>
              <a:t>Remove mouldy insulation</a:t>
            </a:r>
          </a:p>
          <a:p>
            <a:pPr lvl="1">
              <a:lnSpc>
                <a:spcPct val="110000"/>
              </a:lnSpc>
            </a:pPr>
            <a:r>
              <a:rPr lang="en-GB" sz="1800" dirty="0"/>
              <a:t>Dry any moist materials</a:t>
            </a:r>
          </a:p>
          <a:p>
            <a:pPr lvl="1">
              <a:lnSpc>
                <a:spcPct val="110000"/>
              </a:lnSpc>
            </a:pPr>
            <a:r>
              <a:rPr lang="en-GB" sz="1800" dirty="0"/>
              <a:t>Ensure water vapour proofing in working and utility through-holes are tight</a:t>
            </a:r>
          </a:p>
          <a:p>
            <a:pPr lvl="1">
              <a:lnSpc>
                <a:spcPct val="110000"/>
              </a:lnSpc>
            </a:pPr>
            <a:r>
              <a:rPr lang="en-GB" sz="1800" dirty="0"/>
              <a:t>Ventilation ducts are heat insulated.</a:t>
            </a:r>
          </a:p>
          <a:p>
            <a:pPr>
              <a:lnSpc>
                <a:spcPct val="110000"/>
              </a:lnSpc>
              <a:spcBef>
                <a:spcPts val="0"/>
              </a:spcBef>
            </a:pPr>
            <a:r>
              <a:rPr lang="en-GB" sz="1800" dirty="0"/>
              <a:t>The new supplementary insulation is laid on the old one and should be less dense than the old one.</a:t>
            </a:r>
          </a:p>
          <a:p>
            <a:pPr>
              <a:lnSpc>
                <a:spcPct val="110000"/>
              </a:lnSpc>
              <a:spcBef>
                <a:spcPts val="0"/>
              </a:spcBef>
            </a:pPr>
            <a:r>
              <a:rPr lang="en-GB" sz="1800" dirty="0"/>
              <a:t>Before installing the supplementary insulation above the old one, make sure the ventilation in the roof space is working, e.g., the wind controllers which are installed near the eaves.</a:t>
            </a:r>
          </a:p>
          <a:p>
            <a:pPr>
              <a:lnSpc>
                <a:spcPct val="110000"/>
              </a:lnSpc>
              <a:spcBef>
                <a:spcPts val="0"/>
              </a:spcBef>
            </a:pPr>
            <a:r>
              <a:rPr lang="en-GB" sz="1800" dirty="0"/>
              <a:t>A cold conducting hole often forms under the webs when the blow-in insulation sinks. It has to be checked and blocked up.</a:t>
            </a:r>
          </a:p>
          <a:p>
            <a:pPr>
              <a:spcBef>
                <a:spcPts val="0"/>
              </a:spcBef>
            </a:pPr>
            <a:endParaRPr lang="en-GB" sz="1800" dirty="0"/>
          </a:p>
        </p:txBody>
      </p:sp>
      <p:sp>
        <p:nvSpPr>
          <p:cNvPr id="4" name="Date Placeholder 3">
            <a:extLst>
              <a:ext uri="{FF2B5EF4-FFF2-40B4-BE49-F238E27FC236}">
                <a16:creationId xmlns:a16="http://schemas.microsoft.com/office/drawing/2014/main" id="{162CAD2A-AB80-4F15-8E78-C1BEF545EF50}"/>
              </a:ext>
            </a:extLst>
          </p:cNvPr>
          <p:cNvSpPr>
            <a:spLocks noGrp="1"/>
          </p:cNvSpPr>
          <p:nvPr>
            <p:ph type="dt" sz="half" idx="2"/>
          </p:nvPr>
        </p:nvSpPr>
        <p:spPr/>
        <p:txBody>
          <a:bodyPr/>
          <a:lstStyle/>
          <a:p>
            <a:r>
              <a:rPr lang="fi-FI"/>
              <a:t>2019</a:t>
            </a:r>
            <a:endParaRPr lang="fi-FI" dirty="0"/>
          </a:p>
        </p:txBody>
      </p:sp>
      <p:sp>
        <p:nvSpPr>
          <p:cNvPr id="5" name="Slide Number Placeholder 4">
            <a:extLst>
              <a:ext uri="{FF2B5EF4-FFF2-40B4-BE49-F238E27FC236}">
                <a16:creationId xmlns:a16="http://schemas.microsoft.com/office/drawing/2014/main" id="{CAEC5180-51FD-4A35-A7B2-2754FF3593FC}"/>
              </a:ext>
            </a:extLst>
          </p:cNvPr>
          <p:cNvSpPr>
            <a:spLocks noGrp="1"/>
          </p:cNvSpPr>
          <p:nvPr>
            <p:ph type="sldNum" sz="quarter" idx="4"/>
          </p:nvPr>
        </p:nvSpPr>
        <p:spPr/>
        <p:txBody>
          <a:bodyPr/>
          <a:lstStyle/>
          <a:p>
            <a:fld id="{0168ACF4-E7A5-495E-8C31-8E9E3D5B0BFC}" type="slidenum">
              <a:rPr lang="fi-FI" smtClean="0"/>
              <a:pPr/>
              <a:t>9</a:t>
            </a:fld>
            <a:endParaRPr lang="fi-FI" dirty="0"/>
          </a:p>
        </p:txBody>
      </p:sp>
    </p:spTree>
    <p:extLst>
      <p:ext uri="{BB962C8B-B14F-4D97-AF65-F5344CB8AC3E}">
        <p14:creationId xmlns:p14="http://schemas.microsoft.com/office/powerpoint/2010/main" val="22870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424A63F7-A929-468D-9ED0-15F23040014C}" vid="{55B1D400-09AC-499E-B69D-32E92CF65373}"/>
    </a:ext>
  </a:extLst>
</a:theme>
</file>

<file path=ppt/theme/theme2.xml><?xml version="1.0" encoding="utf-8"?>
<a:theme xmlns:a="http://schemas.openxmlformats.org/drawingml/2006/main" name="1_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E090C246-9715-452B-BDDB-3AA6E50A71C3}" vid="{EC973ED1-DAE1-44EF-87D3-1C0E62F1D4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BUS_4-3</Template>
  <TotalTime>18</TotalTime>
  <Words>2287</Words>
  <Application>Microsoft Office PowerPoint</Application>
  <PresentationFormat>On-screen Show (4:3)</PresentationFormat>
  <Paragraphs>289</Paragraphs>
  <Slides>28</Slides>
  <Notes>15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28</vt:i4>
      </vt:variant>
    </vt:vector>
  </HeadingPairs>
  <TitlesOfParts>
    <vt:vector size="32" baseType="lpstr">
      <vt:lpstr>Arial</vt:lpstr>
      <vt:lpstr>Calibri</vt:lpstr>
      <vt:lpstr>BUS_4-3</vt:lpstr>
      <vt:lpstr>1_BUS_4-3</vt:lpstr>
      <vt:lpstr> Energy renovation of structures Moisture and microbial damage Supplementary insulation Renovation of structures</vt:lpstr>
      <vt:lpstr>Energy saving possibilities   </vt:lpstr>
      <vt:lpstr>The process of energy renovation</vt:lpstr>
      <vt:lpstr>Signs of moisture and microbe damage</vt:lpstr>
      <vt:lpstr>Most common causes of moisture damage</vt:lpstr>
      <vt:lpstr>Microbe damage</vt:lpstr>
      <vt:lpstr>Indoor air renovation</vt:lpstr>
      <vt:lpstr>Supplementary heat insulation</vt:lpstr>
      <vt:lpstr>Supplementary insulation of the roof</vt:lpstr>
      <vt:lpstr>Supplementary insulation of external walls</vt:lpstr>
      <vt:lpstr>Insulated render over an old facade</vt:lpstr>
      <vt:lpstr>Renovation of the concrete facade with boarding (1/2)</vt:lpstr>
      <vt:lpstr>Renovation of the concrete facade with boarding (2/2)</vt:lpstr>
      <vt:lpstr>Renovation of structures</vt:lpstr>
      <vt:lpstr>Renovation of a cellar wall</vt:lpstr>
      <vt:lpstr>Renovation of a 'crawling space'  base floor</vt:lpstr>
      <vt:lpstr>Renovation of a ground slab</vt:lpstr>
      <vt:lpstr>Renovation of the windows</vt:lpstr>
      <vt:lpstr>Replacing windows and extra  panes of  glass</vt:lpstr>
      <vt:lpstr>Balcony glazing increases  energy efficiency</vt:lpstr>
      <vt:lpstr>Example: Mould / energy renovation</vt:lpstr>
      <vt:lpstr>Reason for damage</vt:lpstr>
      <vt:lpstr>Defects of heat insulation</vt:lpstr>
      <vt:lpstr>Renovation</vt:lpstr>
      <vt:lpstr>Finally improve airtightness</vt:lpstr>
      <vt:lpstr>Remember</vt:lpstr>
      <vt:lpstr>Further details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renovation of structures Moisture and microbial damage Supplementary insulation Renovation of structures</dc:title>
  <dc:creator>Kirsi-Maaria Forssell</dc:creator>
  <cp:lastModifiedBy>Kirsi-Maaria Forssell</cp:lastModifiedBy>
  <cp:revision>6</cp:revision>
  <dcterms:created xsi:type="dcterms:W3CDTF">2019-09-01T09:40:30Z</dcterms:created>
  <dcterms:modified xsi:type="dcterms:W3CDTF">2020-03-09T09:47:59Z</dcterms:modified>
</cp:coreProperties>
</file>