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5"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9929813" cy="67992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00">
          <p15:clr>
            <a:srgbClr val="A4A3A4"/>
          </p15:clr>
        </p15:guide>
        <p15:guide id="3" orient="horz" pos="3657">
          <p15:clr>
            <a:srgbClr val="A4A3A4"/>
          </p15:clr>
        </p15:guide>
        <p15:guide id="4" orient="horz" pos="4110">
          <p15:clr>
            <a:srgbClr val="A4A3A4"/>
          </p15:clr>
        </p15:guide>
        <p15:guide id="5" orient="horz" pos="1117">
          <p15:clr>
            <a:srgbClr val="A4A3A4"/>
          </p15:clr>
        </p15:guide>
        <p15:guide id="6" orient="horz" pos="4020">
          <p15:clr>
            <a:srgbClr val="A4A3A4"/>
          </p15:clr>
        </p15:guide>
        <p15:guide id="7" orient="horz" pos="1457" userDrawn="1">
          <p15:clr>
            <a:srgbClr val="A4A3A4"/>
          </p15:clr>
        </p15:guide>
        <p15:guide id="8" pos="2880">
          <p15:clr>
            <a:srgbClr val="A4A3A4"/>
          </p15:clr>
        </p15:guide>
        <p15:guide id="9" pos="295">
          <p15:clr>
            <a:srgbClr val="A4A3A4"/>
          </p15:clr>
        </p15:guide>
        <p15:guide id="10" pos="5465">
          <p15:clr>
            <a:srgbClr val="A4A3A4"/>
          </p15:clr>
        </p15:guide>
      </p15:sldGuideLst>
    </p:ext>
    <p:ext uri="{2D200454-40CA-4A62-9FC3-DE9A4176ACB9}">
      <p15:notesGuideLst xmlns:p15="http://schemas.microsoft.com/office/powerpoint/2012/main">
        <p15:guide id="1" orient="horz" pos="2142">
          <p15:clr>
            <a:srgbClr val="A4A3A4"/>
          </p15:clr>
        </p15:guide>
        <p15:guide id="2" pos="31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0" d="100"/>
          <a:sy n="70" d="100"/>
        </p:scale>
        <p:origin x="1132" y="48"/>
      </p:cViewPr>
      <p:guideLst>
        <p:guide orient="horz" pos="2160"/>
        <p:guide orient="horz" pos="300"/>
        <p:guide orient="horz" pos="3657"/>
        <p:guide orient="horz" pos="4110"/>
        <p:guide orient="horz" pos="1117"/>
        <p:guide orient="horz" pos="4020"/>
        <p:guide orient="horz" pos="1457"/>
        <p:guide pos="2880"/>
        <p:guide pos="295"/>
        <p:guide pos="5465"/>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2142"/>
        <p:guide pos="3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713" cy="341313"/>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5624513" y="0"/>
            <a:ext cx="4303712" cy="341313"/>
          </a:xfrm>
          <a:prstGeom prst="rect">
            <a:avLst/>
          </a:prstGeom>
        </p:spPr>
        <p:txBody>
          <a:bodyPr vert="horz" lIns="91440" tIns="45720" rIns="91440" bIns="45720" rtlCol="0"/>
          <a:lstStyle>
            <a:lvl1pPr algn="r">
              <a:defRPr sz="1200"/>
            </a:lvl1pPr>
          </a:lstStyle>
          <a:p>
            <a:fld id="{9CAD35D1-4A89-4340-A27A-702A084CFAE5}" type="datetimeFigureOut">
              <a:rPr lang="fi-FI" smtClean="0"/>
              <a:t>9.3.2020</a:t>
            </a:fld>
            <a:endParaRPr lang="fi-FI"/>
          </a:p>
        </p:txBody>
      </p:sp>
      <p:sp>
        <p:nvSpPr>
          <p:cNvPr id="4" name="Slide Image Placeholder 3"/>
          <p:cNvSpPr>
            <a:spLocks noGrp="1" noRot="1" noChangeAspect="1"/>
          </p:cNvSpPr>
          <p:nvPr>
            <p:ph type="sldImg" idx="2"/>
          </p:nvPr>
        </p:nvSpPr>
        <p:spPr>
          <a:xfrm>
            <a:off x="3435350" y="849313"/>
            <a:ext cx="3060700" cy="2295525"/>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993775" y="3271838"/>
            <a:ext cx="7943850" cy="26781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6457950"/>
            <a:ext cx="4303713" cy="341313"/>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5624513" y="6457950"/>
            <a:ext cx="4303712" cy="341313"/>
          </a:xfrm>
          <a:prstGeom prst="rect">
            <a:avLst/>
          </a:prstGeom>
        </p:spPr>
        <p:txBody>
          <a:bodyPr vert="horz" lIns="91440" tIns="45720" rIns="91440" bIns="45720" rtlCol="0" anchor="b"/>
          <a:lstStyle>
            <a:lvl1pPr algn="r">
              <a:defRPr sz="1200"/>
            </a:lvl1pPr>
          </a:lstStyle>
          <a:p>
            <a:fld id="{91361BE1-0C81-4D59-BE8B-F93CE3A9DF5A}" type="slidenum">
              <a:rPr lang="fi-FI" smtClean="0"/>
              <a:t>‹#›</a:t>
            </a:fld>
            <a:endParaRPr lang="fi-FI"/>
          </a:p>
        </p:txBody>
      </p:sp>
    </p:spTree>
    <p:extLst>
      <p:ext uri="{BB962C8B-B14F-4D97-AF65-F5344CB8AC3E}">
        <p14:creationId xmlns:p14="http://schemas.microsoft.com/office/powerpoint/2010/main" val="3496361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3</a:t>
            </a:fld>
            <a:endParaRPr lang="fi-FI"/>
          </a:p>
        </p:txBody>
      </p:sp>
    </p:spTree>
    <p:extLst>
      <p:ext uri="{BB962C8B-B14F-4D97-AF65-F5344CB8AC3E}">
        <p14:creationId xmlns:p14="http://schemas.microsoft.com/office/powerpoint/2010/main" val="1949033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13</a:t>
            </a:fld>
            <a:endParaRPr lang="fi-FI"/>
          </a:p>
        </p:txBody>
      </p:sp>
    </p:spTree>
    <p:extLst>
      <p:ext uri="{BB962C8B-B14F-4D97-AF65-F5344CB8AC3E}">
        <p14:creationId xmlns:p14="http://schemas.microsoft.com/office/powerpoint/2010/main" val="2618283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14</a:t>
            </a:fld>
            <a:endParaRPr lang="fi-FI"/>
          </a:p>
        </p:txBody>
      </p:sp>
    </p:spTree>
    <p:extLst>
      <p:ext uri="{BB962C8B-B14F-4D97-AF65-F5344CB8AC3E}">
        <p14:creationId xmlns:p14="http://schemas.microsoft.com/office/powerpoint/2010/main" val="609172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i-FI" sz="1200" dirty="0"/>
          </a:p>
          <a:p>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15</a:t>
            </a:fld>
            <a:endParaRPr lang="fi-FI"/>
          </a:p>
        </p:txBody>
      </p:sp>
    </p:spTree>
    <p:extLst>
      <p:ext uri="{BB962C8B-B14F-4D97-AF65-F5344CB8AC3E}">
        <p14:creationId xmlns:p14="http://schemas.microsoft.com/office/powerpoint/2010/main" val="1390018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 </a:t>
            </a:r>
          </a:p>
          <a:p>
            <a:endParaRPr lang="fi-FI"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16</a:t>
            </a:fld>
            <a:endParaRPr lang="fi-FI"/>
          </a:p>
        </p:txBody>
      </p:sp>
    </p:spTree>
    <p:extLst>
      <p:ext uri="{BB962C8B-B14F-4D97-AF65-F5344CB8AC3E}">
        <p14:creationId xmlns:p14="http://schemas.microsoft.com/office/powerpoint/2010/main" val="3736752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17</a:t>
            </a:fld>
            <a:endParaRPr lang="fi-FI"/>
          </a:p>
        </p:txBody>
      </p:sp>
    </p:spTree>
    <p:extLst>
      <p:ext uri="{BB962C8B-B14F-4D97-AF65-F5344CB8AC3E}">
        <p14:creationId xmlns:p14="http://schemas.microsoft.com/office/powerpoint/2010/main" val="3076781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lvl="0"/>
            <a:endParaRPr lang="fi-FI" dirty="0"/>
          </a:p>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4</a:t>
            </a:fld>
            <a:endParaRPr lang="fi-FI"/>
          </a:p>
        </p:txBody>
      </p:sp>
    </p:spTree>
    <p:extLst>
      <p:ext uri="{BB962C8B-B14F-4D97-AF65-F5344CB8AC3E}">
        <p14:creationId xmlns:p14="http://schemas.microsoft.com/office/powerpoint/2010/main" val="216605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5</a:t>
            </a:fld>
            <a:endParaRPr lang="fi-FI"/>
          </a:p>
        </p:txBody>
      </p:sp>
    </p:spTree>
    <p:extLst>
      <p:ext uri="{BB962C8B-B14F-4D97-AF65-F5344CB8AC3E}">
        <p14:creationId xmlns:p14="http://schemas.microsoft.com/office/powerpoint/2010/main" val="3225757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7</a:t>
            </a:fld>
            <a:endParaRPr lang="fi-FI"/>
          </a:p>
        </p:txBody>
      </p:sp>
    </p:spTree>
    <p:extLst>
      <p:ext uri="{BB962C8B-B14F-4D97-AF65-F5344CB8AC3E}">
        <p14:creationId xmlns:p14="http://schemas.microsoft.com/office/powerpoint/2010/main" val="2166749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8</a:t>
            </a:fld>
            <a:endParaRPr lang="fi-FI"/>
          </a:p>
        </p:txBody>
      </p:sp>
    </p:spTree>
    <p:extLst>
      <p:ext uri="{BB962C8B-B14F-4D97-AF65-F5344CB8AC3E}">
        <p14:creationId xmlns:p14="http://schemas.microsoft.com/office/powerpoint/2010/main" val="2595514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9</a:t>
            </a:fld>
            <a:endParaRPr lang="fi-FI"/>
          </a:p>
        </p:txBody>
      </p:sp>
    </p:spTree>
    <p:extLst>
      <p:ext uri="{BB962C8B-B14F-4D97-AF65-F5344CB8AC3E}">
        <p14:creationId xmlns:p14="http://schemas.microsoft.com/office/powerpoint/2010/main" val="323733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10</a:t>
            </a:fld>
            <a:endParaRPr lang="fi-FI"/>
          </a:p>
        </p:txBody>
      </p:sp>
    </p:spTree>
    <p:extLst>
      <p:ext uri="{BB962C8B-B14F-4D97-AF65-F5344CB8AC3E}">
        <p14:creationId xmlns:p14="http://schemas.microsoft.com/office/powerpoint/2010/main" val="3522056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11</a:t>
            </a:fld>
            <a:endParaRPr lang="fi-FI"/>
          </a:p>
        </p:txBody>
      </p:sp>
    </p:spTree>
    <p:extLst>
      <p:ext uri="{BB962C8B-B14F-4D97-AF65-F5344CB8AC3E}">
        <p14:creationId xmlns:p14="http://schemas.microsoft.com/office/powerpoint/2010/main" val="466825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12</a:t>
            </a:fld>
            <a:endParaRPr lang="fi-FI"/>
          </a:p>
        </p:txBody>
      </p:sp>
    </p:spTree>
    <p:extLst>
      <p:ext uri="{BB962C8B-B14F-4D97-AF65-F5344CB8AC3E}">
        <p14:creationId xmlns:p14="http://schemas.microsoft.com/office/powerpoint/2010/main" val="40210569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motiva.fi/buildupskills"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motiva.fi/buildupskills" TargetMode="Externa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200" y="5229200"/>
            <a:ext cx="3356191" cy="645038"/>
          </a:xfrm>
          <a:prstGeom prst="rect">
            <a:avLst/>
          </a:prstGeom>
        </p:spPr>
      </p:pic>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437832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2381B06A-5127-4644-872D-9F168007983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4" name="Footer Placeholder 4">
            <a:extLst>
              <a:ext uri="{FF2B5EF4-FFF2-40B4-BE49-F238E27FC236}">
                <a16:creationId xmlns:a16="http://schemas.microsoft.com/office/drawing/2014/main" id="{0294CCD4-D25E-43FE-AFCD-A564B1AB1F84}"/>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5" name="Slide Number Placeholder 5">
            <a:extLst>
              <a:ext uri="{FF2B5EF4-FFF2-40B4-BE49-F238E27FC236}">
                <a16:creationId xmlns:a16="http://schemas.microsoft.com/office/drawing/2014/main" id="{E347A6B5-F540-4FF0-AF1A-C25977E5C888}"/>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081530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Yhteystied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dirty="0"/>
          </a:p>
        </p:txBody>
      </p:sp>
      <p:sp>
        <p:nvSpPr>
          <p:cNvPr id="4" name="Content Placeholder 3"/>
          <p:cNvSpPr>
            <a:spLocks noGrp="1"/>
          </p:cNvSpPr>
          <p:nvPr>
            <p:ph sz="half" idx="2"/>
          </p:nvPr>
        </p:nvSpPr>
        <p:spPr>
          <a:xfrm>
            <a:off x="457200" y="1773239"/>
            <a:ext cx="8218488" cy="3239937"/>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 name="TextBox 2">
            <a:hlinkClick r:id="rId2"/>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5" name="TextBox 4">
            <a:hlinkClick r:id="rId2"/>
            <a:extLst>
              <a:ext uri="{FF2B5EF4-FFF2-40B4-BE49-F238E27FC236}">
                <a16:creationId xmlns:a16="http://schemas.microsoft.com/office/drawing/2014/main" id="{CC049C2B-C33A-4B6B-B964-AD1B9E9DC585}"/>
              </a:ext>
            </a:extLst>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8" name="Date Placeholder 3">
            <a:extLst>
              <a:ext uri="{FF2B5EF4-FFF2-40B4-BE49-F238E27FC236}">
                <a16:creationId xmlns:a16="http://schemas.microsoft.com/office/drawing/2014/main" id="{F88F62A8-EF71-4D07-A69A-E3D67397F7C3}"/>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71DA6D70-0068-4E0D-89FE-A0DB79DEFE06}"/>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10" name="Slide Number Placeholder 5">
            <a:extLst>
              <a:ext uri="{FF2B5EF4-FFF2-40B4-BE49-F238E27FC236}">
                <a16:creationId xmlns:a16="http://schemas.microsoft.com/office/drawing/2014/main" id="{5BB84737-A899-4870-8DDD-1DE4E2186E4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733878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i-FI"/>
          </a:p>
        </p:txBody>
      </p:sp>
      <p:sp>
        <p:nvSpPr>
          <p:cNvPr id="5" name="Date Placeholder 3">
            <a:extLst>
              <a:ext uri="{FF2B5EF4-FFF2-40B4-BE49-F238E27FC236}">
                <a16:creationId xmlns:a16="http://schemas.microsoft.com/office/drawing/2014/main" id="{D9019A32-EC96-481B-977C-E7B285070EA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8C6D4DDE-7FAC-4B1C-A70F-B1EA99556618}"/>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7" name="Slide Number Placeholder 5">
            <a:extLst>
              <a:ext uri="{FF2B5EF4-FFF2-40B4-BE49-F238E27FC236}">
                <a16:creationId xmlns:a16="http://schemas.microsoft.com/office/drawing/2014/main" id="{8D46E978-F659-4113-91F8-6593A78B7C0D}"/>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766822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dirty="0"/>
          </a:p>
        </p:txBody>
      </p:sp>
      <p:sp>
        <p:nvSpPr>
          <p:cNvPr id="9" name="Sisällön paikkamerkki 8"/>
          <p:cNvSpPr>
            <a:spLocks noGrp="1"/>
          </p:cNvSpPr>
          <p:nvPr>
            <p:ph sz="quarter" idx="11"/>
          </p:nvPr>
        </p:nvSpPr>
        <p:spPr>
          <a:xfrm>
            <a:off x="900114" y="1593850"/>
            <a:ext cx="3707221"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Sisällön paikkamerkki 10"/>
          <p:cNvSpPr>
            <a:spLocks noGrp="1"/>
          </p:cNvSpPr>
          <p:nvPr>
            <p:ph sz="quarter" idx="12"/>
          </p:nvPr>
        </p:nvSpPr>
        <p:spPr>
          <a:xfrm>
            <a:off x="5003801" y="1593850"/>
            <a:ext cx="3708808"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FD8B4A19-B20C-4494-9F6D-BE9A672FB3E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7942C5BF-06EF-4A0C-8A05-402FBFB354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8" name="Slide Number Placeholder 5">
            <a:extLst>
              <a:ext uri="{FF2B5EF4-FFF2-40B4-BE49-F238E27FC236}">
                <a16:creationId xmlns:a16="http://schemas.microsoft.com/office/drawing/2014/main" id="{F1912BB5-E851-42DB-AE00-3F27875F2623}"/>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62902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200" y="5229200"/>
            <a:ext cx="3356191" cy="645038"/>
          </a:xfrm>
          <a:prstGeom prst="rect">
            <a:avLst/>
          </a:prstGeom>
        </p:spPr>
      </p:pic>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4179631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974460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pic>
        <p:nvPicPr>
          <p:cNvPr id="7" name="Picture 6">
            <a:extLst>
              <a:ext uri="{FF2B5EF4-FFF2-40B4-BE49-F238E27FC236}">
                <a16:creationId xmlns:a16="http://schemas.microsoft.com/office/drawing/2014/main" id="{6547583D-8460-4D08-A104-66042EDEDB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8626" y="5464430"/>
            <a:ext cx="1867062" cy="579170"/>
          </a:xfrm>
          <a:prstGeom prst="rect">
            <a:avLst/>
          </a:prstGeom>
        </p:spPr>
      </p:pic>
      <p:sp>
        <p:nvSpPr>
          <p:cNvPr id="2" name="Title 1"/>
          <p:cNvSpPr>
            <a:spLocks noGrp="1"/>
          </p:cNvSpPr>
          <p:nvPr>
            <p:ph type="ctrTitle"/>
          </p:nvPr>
        </p:nvSpPr>
        <p:spPr>
          <a:xfrm>
            <a:off x="468313" y="3904488"/>
            <a:ext cx="5475287" cy="2549840"/>
          </a:xfrm>
        </p:spPr>
        <p:txBody>
          <a:bodyPr/>
          <a:lstStyle>
            <a:lvl1pPr algn="l">
              <a:defRPr/>
            </a:lvl1pPr>
          </a:lstStyle>
          <a:p>
            <a:r>
              <a:rPr lang="en-US"/>
              <a:t>Click to edit Master title style</a:t>
            </a:r>
            <a:endParaRPr lang="fi-FI" dirty="0"/>
          </a:p>
        </p:txBody>
      </p:sp>
    </p:spTree>
    <p:extLst>
      <p:ext uri="{BB962C8B-B14F-4D97-AF65-F5344CB8AC3E}">
        <p14:creationId xmlns:p14="http://schemas.microsoft.com/office/powerpoint/2010/main" val="1643145077"/>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3">
            <a:extLst>
              <a:ext uri="{FF2B5EF4-FFF2-40B4-BE49-F238E27FC236}">
                <a16:creationId xmlns:a16="http://schemas.microsoft.com/office/drawing/2014/main" id="{216453A7-EA22-44AE-8A22-336F192AEAA8}"/>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E7A4A1D1-8494-43E1-9F72-46FA982F5089}"/>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7" name="Slide Number Placeholder 5">
            <a:extLst>
              <a:ext uri="{FF2B5EF4-FFF2-40B4-BE49-F238E27FC236}">
                <a16:creationId xmlns:a16="http://schemas.microsoft.com/office/drawing/2014/main" id="{DBCEAED3-40E3-4F9A-BD09-E32AB3DC73D7}"/>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234995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8E252FA-163D-4E16-AC54-7869E350AE05}"/>
              </a:ext>
            </a:extLst>
          </p:cNvPr>
          <p:cNvGrpSpPr/>
          <p:nvPr/>
        </p:nvGrpSpPr>
        <p:grpSpPr>
          <a:xfrm>
            <a:off x="0" y="-3175"/>
            <a:ext cx="2711450" cy="6861176"/>
            <a:chOff x="0" y="-3175"/>
            <a:chExt cx="2711450" cy="6861176"/>
          </a:xfrm>
        </p:grpSpPr>
        <p:sp>
          <p:nvSpPr>
            <p:cNvPr id="23" name="Freeform 6">
              <a:extLst>
                <a:ext uri="{FF2B5EF4-FFF2-40B4-BE49-F238E27FC236}">
                  <a16:creationId xmlns:a16="http://schemas.microsoft.com/office/drawing/2014/main" id="{827621CC-CD25-4E53-B707-557BC366B61D}"/>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7">
              <a:extLst>
                <a:ext uri="{FF2B5EF4-FFF2-40B4-BE49-F238E27FC236}">
                  <a16:creationId xmlns:a16="http://schemas.microsoft.com/office/drawing/2014/main" id="{35472717-C820-426B-AD8F-7A4ACBA9C829}"/>
                </a:ext>
              </a:extLst>
            </p:cNvPr>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25" name="Freeform 8">
              <a:extLst>
                <a:ext uri="{FF2B5EF4-FFF2-40B4-BE49-F238E27FC236}">
                  <a16:creationId xmlns:a16="http://schemas.microsoft.com/office/drawing/2014/main" id="{0C55BF30-4FCA-4314-8B5A-F466CA0AA6A7}"/>
                </a:ext>
              </a:extLst>
            </p:cNvPr>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Freeform 9">
              <a:extLst>
                <a:ext uri="{FF2B5EF4-FFF2-40B4-BE49-F238E27FC236}">
                  <a16:creationId xmlns:a16="http://schemas.microsoft.com/office/drawing/2014/main" id="{058FDEC6-DA06-4AF3-AC98-46F1D59ED9D5}"/>
                </a:ext>
              </a:extLst>
            </p:cNvPr>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p:nvPr>
        </p:nvSpPr>
        <p:spPr>
          <a:xfrm>
            <a:off x="468313" y="2564904"/>
            <a:ext cx="8207375" cy="1728192"/>
          </a:xfrm>
        </p:spPr>
        <p:txBody>
          <a:bodyPr anchor="ctr" anchorCtr="0"/>
          <a:lstStyle>
            <a:lvl1pPr algn="ctr">
              <a:defRPr sz="4000" b="1" cap="none" baseline="0"/>
            </a:lvl1pPr>
          </a:lstStyle>
          <a:p>
            <a:r>
              <a:rPr lang="en-US"/>
              <a:t>Click to edit Master title style</a:t>
            </a:r>
            <a:endParaRPr lang="fi-FI"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5599" y="548680"/>
            <a:ext cx="4870089" cy="936000"/>
          </a:xfrm>
          <a:prstGeom prst="rect">
            <a:avLst/>
          </a:prstGeom>
        </p:spPr>
      </p:pic>
      <p:sp>
        <p:nvSpPr>
          <p:cNvPr id="27" name="Date Placeholder 3">
            <a:extLst>
              <a:ext uri="{FF2B5EF4-FFF2-40B4-BE49-F238E27FC236}">
                <a16:creationId xmlns:a16="http://schemas.microsoft.com/office/drawing/2014/main" id="{DC0E1EDF-FA5A-496C-B8DA-6365962399F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28" name="Footer Placeholder 4">
            <a:extLst>
              <a:ext uri="{FF2B5EF4-FFF2-40B4-BE49-F238E27FC236}">
                <a16:creationId xmlns:a16="http://schemas.microsoft.com/office/drawing/2014/main" id="{BD26D6E5-E51C-4E6C-9A19-6750E324244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29" name="Slide Number Placeholder 5">
            <a:extLst>
              <a:ext uri="{FF2B5EF4-FFF2-40B4-BE49-F238E27FC236}">
                <a16:creationId xmlns:a16="http://schemas.microsoft.com/office/drawing/2014/main" id="{962B3CBE-DD10-4F7C-AF9B-D3762F158C5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04384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457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4648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364181F4-908C-4E12-A8AE-CB1952FD11D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19CE9C56-984B-4A52-922F-3E1B7E375A21}"/>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8" name="Slide Number Placeholder 5">
            <a:extLst>
              <a:ext uri="{FF2B5EF4-FFF2-40B4-BE49-F238E27FC236}">
                <a16:creationId xmlns:a16="http://schemas.microsoft.com/office/drawing/2014/main" id="{2D87BC5F-FC6E-48AD-8140-ADA9AD7A84F5}"/>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894888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977988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773237"/>
            <a:ext cx="4040188"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276475"/>
            <a:ext cx="4040188"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4645025" y="1773237"/>
            <a:ext cx="4041775"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276475"/>
            <a:ext cx="4041775"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ate Placeholder 3">
            <a:extLst>
              <a:ext uri="{FF2B5EF4-FFF2-40B4-BE49-F238E27FC236}">
                <a16:creationId xmlns:a16="http://schemas.microsoft.com/office/drawing/2014/main" id="{141CCB3E-0118-45FD-BB8A-A7B5321B584B}"/>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68B583DD-1F7B-4873-8DD3-4A081F6E6F21}"/>
              </a:ext>
            </a:extLst>
          </p:cNvPr>
          <p:cNvSpPr>
            <a:spLocks noGrp="1"/>
          </p:cNvSpPr>
          <p:nvPr>
            <p:ph type="ftr" sz="quarter" idx="11"/>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10" name="Slide Number Placeholder 5">
            <a:extLst>
              <a:ext uri="{FF2B5EF4-FFF2-40B4-BE49-F238E27FC236}">
                <a16:creationId xmlns:a16="http://schemas.microsoft.com/office/drawing/2014/main" id="{07CF9A67-7BD7-4836-AD0B-31F41116248A}"/>
              </a:ext>
            </a:extLst>
          </p:cNvPr>
          <p:cNvSpPr>
            <a:spLocks noGrp="1"/>
          </p:cNvSpPr>
          <p:nvPr>
            <p:ph type="sldNum" sz="quarter" idx="12"/>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79701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Vaihtoehtoinen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4" name="Content Placeholder 3"/>
          <p:cNvSpPr>
            <a:spLocks noGrp="1"/>
          </p:cNvSpPr>
          <p:nvPr>
            <p:ph sz="half" idx="2"/>
          </p:nvPr>
        </p:nvSpPr>
        <p:spPr>
          <a:xfrm>
            <a:off x="457200" y="1773239"/>
            <a:ext cx="8218488" cy="4032250"/>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D8D5815C-C552-4E7B-8A83-6F40A1D7260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C2C2324B-AC2D-417E-A64A-FE6CF5FEA2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8" name="Slide Number Placeholder 5">
            <a:extLst>
              <a:ext uri="{FF2B5EF4-FFF2-40B4-BE49-F238E27FC236}">
                <a16:creationId xmlns:a16="http://schemas.microsoft.com/office/drawing/2014/main" id="{33DEB30C-4890-4ED6-9252-B9A27BB9938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133075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4" name="Content Placeholder 3"/>
          <p:cNvSpPr>
            <a:spLocks noGrp="1"/>
          </p:cNvSpPr>
          <p:nvPr>
            <p:ph sz="half" idx="2"/>
          </p:nvPr>
        </p:nvSpPr>
        <p:spPr>
          <a:xfrm>
            <a:off x="5580112" y="1773239"/>
            <a:ext cx="3106687"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8"/>
          <p:cNvSpPr>
            <a:spLocks noGrp="1"/>
          </p:cNvSpPr>
          <p:nvPr>
            <p:ph type="pic" sz="quarter" idx="13"/>
          </p:nvPr>
        </p:nvSpPr>
        <p:spPr>
          <a:xfrm>
            <a:off x="468313" y="1773238"/>
            <a:ext cx="4895775" cy="4032250"/>
          </a:xfrm>
        </p:spPr>
        <p:txBody>
          <a:bodyPr/>
          <a:lstStyle>
            <a:lvl1pPr marL="0" indent="0">
              <a:buFontTx/>
              <a:buNone/>
              <a:defRPr/>
            </a:lvl1pPr>
          </a:lstStyle>
          <a:p>
            <a:r>
              <a:rPr lang="en-US"/>
              <a:t>Click icon to add picture</a:t>
            </a:r>
            <a:endParaRPr lang="fi-FI"/>
          </a:p>
        </p:txBody>
      </p:sp>
      <p:sp>
        <p:nvSpPr>
          <p:cNvPr id="6" name="Date Placeholder 3">
            <a:extLst>
              <a:ext uri="{FF2B5EF4-FFF2-40B4-BE49-F238E27FC236}">
                <a16:creationId xmlns:a16="http://schemas.microsoft.com/office/drawing/2014/main" id="{54700147-F29A-4B61-BD96-4E3B4942BDE2}"/>
              </a:ext>
            </a:extLst>
          </p:cNvPr>
          <p:cNvSpPr>
            <a:spLocks noGrp="1"/>
          </p:cNvSpPr>
          <p:nvPr>
            <p:ph type="dt" sz="half" idx="14"/>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9BD9C986-707B-46E8-B856-EF39D688D39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8" name="Slide Number Placeholder 5">
            <a:extLst>
              <a:ext uri="{FF2B5EF4-FFF2-40B4-BE49-F238E27FC236}">
                <a16:creationId xmlns:a16="http://schemas.microsoft.com/office/drawing/2014/main" id="{327A4F35-CC0E-4D72-8B02-E25EBAC1CD0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4061731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0BCA36BC-2C14-4F0F-BD7D-3C80F2FD15CA}"/>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a:extLst>
              <a:ext uri="{FF2B5EF4-FFF2-40B4-BE49-F238E27FC236}">
                <a16:creationId xmlns:a16="http://schemas.microsoft.com/office/drawing/2014/main" id="{C90EF67C-CB27-4B61-AE97-C118D6663497}"/>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6" name="Slide Number Placeholder 5">
            <a:extLst>
              <a:ext uri="{FF2B5EF4-FFF2-40B4-BE49-F238E27FC236}">
                <a16:creationId xmlns:a16="http://schemas.microsoft.com/office/drawing/2014/main" id="{42DDD66A-87FB-480F-8397-E755A2678CE2}"/>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73397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2381B06A-5127-4644-872D-9F168007983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4" name="Footer Placeholder 4">
            <a:extLst>
              <a:ext uri="{FF2B5EF4-FFF2-40B4-BE49-F238E27FC236}">
                <a16:creationId xmlns:a16="http://schemas.microsoft.com/office/drawing/2014/main" id="{0294CCD4-D25E-43FE-AFCD-A564B1AB1F84}"/>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5" name="Slide Number Placeholder 5">
            <a:extLst>
              <a:ext uri="{FF2B5EF4-FFF2-40B4-BE49-F238E27FC236}">
                <a16:creationId xmlns:a16="http://schemas.microsoft.com/office/drawing/2014/main" id="{E347A6B5-F540-4FF0-AF1A-C25977E5C888}"/>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9185051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Yhteystied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dirty="0"/>
          </a:p>
        </p:txBody>
      </p:sp>
      <p:sp>
        <p:nvSpPr>
          <p:cNvPr id="4" name="Content Placeholder 3"/>
          <p:cNvSpPr>
            <a:spLocks noGrp="1"/>
          </p:cNvSpPr>
          <p:nvPr>
            <p:ph sz="half" idx="2"/>
          </p:nvPr>
        </p:nvSpPr>
        <p:spPr>
          <a:xfrm>
            <a:off x="457200" y="1773239"/>
            <a:ext cx="8218488" cy="3239937"/>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 name="TextBox 2">
            <a:hlinkClick r:id="rId2"/>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5" name="TextBox 4">
            <a:hlinkClick r:id="rId2"/>
            <a:extLst>
              <a:ext uri="{FF2B5EF4-FFF2-40B4-BE49-F238E27FC236}">
                <a16:creationId xmlns:a16="http://schemas.microsoft.com/office/drawing/2014/main" id="{CC049C2B-C33A-4B6B-B964-AD1B9E9DC585}"/>
              </a:ext>
            </a:extLst>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8" name="Date Placeholder 3">
            <a:extLst>
              <a:ext uri="{FF2B5EF4-FFF2-40B4-BE49-F238E27FC236}">
                <a16:creationId xmlns:a16="http://schemas.microsoft.com/office/drawing/2014/main" id="{F88F62A8-EF71-4D07-A69A-E3D67397F7C3}"/>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71DA6D70-0068-4E0D-89FE-A0DB79DEFE06}"/>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10" name="Slide Number Placeholder 5">
            <a:extLst>
              <a:ext uri="{FF2B5EF4-FFF2-40B4-BE49-F238E27FC236}">
                <a16:creationId xmlns:a16="http://schemas.microsoft.com/office/drawing/2014/main" id="{5BB84737-A899-4870-8DDD-1DE4E2186E4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529867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i-FI"/>
          </a:p>
        </p:txBody>
      </p:sp>
      <p:sp>
        <p:nvSpPr>
          <p:cNvPr id="5" name="Date Placeholder 3">
            <a:extLst>
              <a:ext uri="{FF2B5EF4-FFF2-40B4-BE49-F238E27FC236}">
                <a16:creationId xmlns:a16="http://schemas.microsoft.com/office/drawing/2014/main" id="{D9019A32-EC96-481B-977C-E7B285070EA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8C6D4DDE-7FAC-4B1C-A70F-B1EA99556618}"/>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7" name="Slide Number Placeholder 5">
            <a:extLst>
              <a:ext uri="{FF2B5EF4-FFF2-40B4-BE49-F238E27FC236}">
                <a16:creationId xmlns:a16="http://schemas.microsoft.com/office/drawing/2014/main" id="{8D46E978-F659-4113-91F8-6593A78B7C0D}"/>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812148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dirty="0"/>
          </a:p>
        </p:txBody>
      </p:sp>
      <p:sp>
        <p:nvSpPr>
          <p:cNvPr id="9" name="Sisällön paikkamerkki 8"/>
          <p:cNvSpPr>
            <a:spLocks noGrp="1"/>
          </p:cNvSpPr>
          <p:nvPr>
            <p:ph sz="quarter" idx="11"/>
          </p:nvPr>
        </p:nvSpPr>
        <p:spPr>
          <a:xfrm>
            <a:off x="900114" y="1593850"/>
            <a:ext cx="3707221"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Sisällön paikkamerkki 10"/>
          <p:cNvSpPr>
            <a:spLocks noGrp="1"/>
          </p:cNvSpPr>
          <p:nvPr>
            <p:ph sz="quarter" idx="12"/>
          </p:nvPr>
        </p:nvSpPr>
        <p:spPr>
          <a:xfrm>
            <a:off x="5003801" y="1593850"/>
            <a:ext cx="3708808"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FD8B4A19-B20C-4494-9F6D-BE9A672FB3E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7942C5BF-06EF-4A0C-8A05-402FBFB354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8" name="Slide Number Placeholder 5">
            <a:extLst>
              <a:ext uri="{FF2B5EF4-FFF2-40B4-BE49-F238E27FC236}">
                <a16:creationId xmlns:a16="http://schemas.microsoft.com/office/drawing/2014/main" id="{F1912BB5-E851-42DB-AE00-3F27875F2623}"/>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710231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3">
            <a:extLst>
              <a:ext uri="{FF2B5EF4-FFF2-40B4-BE49-F238E27FC236}">
                <a16:creationId xmlns:a16="http://schemas.microsoft.com/office/drawing/2014/main" id="{216453A7-EA22-44AE-8A22-336F192AEAA8}"/>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E7A4A1D1-8494-43E1-9F72-46FA982F5089}"/>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7" name="Slide Number Placeholder 5">
            <a:extLst>
              <a:ext uri="{FF2B5EF4-FFF2-40B4-BE49-F238E27FC236}">
                <a16:creationId xmlns:a16="http://schemas.microsoft.com/office/drawing/2014/main" id="{DBCEAED3-40E3-4F9A-BD09-E32AB3DC73D7}"/>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064812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8E252FA-163D-4E16-AC54-7869E350AE05}"/>
              </a:ext>
            </a:extLst>
          </p:cNvPr>
          <p:cNvGrpSpPr/>
          <p:nvPr/>
        </p:nvGrpSpPr>
        <p:grpSpPr>
          <a:xfrm>
            <a:off x="0" y="-3175"/>
            <a:ext cx="2711450" cy="6861176"/>
            <a:chOff x="0" y="-3175"/>
            <a:chExt cx="2711450" cy="6861176"/>
          </a:xfrm>
        </p:grpSpPr>
        <p:sp>
          <p:nvSpPr>
            <p:cNvPr id="23" name="Freeform 6">
              <a:extLst>
                <a:ext uri="{FF2B5EF4-FFF2-40B4-BE49-F238E27FC236}">
                  <a16:creationId xmlns:a16="http://schemas.microsoft.com/office/drawing/2014/main" id="{827621CC-CD25-4E53-B707-557BC366B61D}"/>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7">
              <a:extLst>
                <a:ext uri="{FF2B5EF4-FFF2-40B4-BE49-F238E27FC236}">
                  <a16:creationId xmlns:a16="http://schemas.microsoft.com/office/drawing/2014/main" id="{35472717-C820-426B-AD8F-7A4ACBA9C829}"/>
                </a:ext>
              </a:extLst>
            </p:cNvPr>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25" name="Freeform 8">
              <a:extLst>
                <a:ext uri="{FF2B5EF4-FFF2-40B4-BE49-F238E27FC236}">
                  <a16:creationId xmlns:a16="http://schemas.microsoft.com/office/drawing/2014/main" id="{0C55BF30-4FCA-4314-8B5A-F466CA0AA6A7}"/>
                </a:ext>
              </a:extLst>
            </p:cNvPr>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Freeform 9">
              <a:extLst>
                <a:ext uri="{FF2B5EF4-FFF2-40B4-BE49-F238E27FC236}">
                  <a16:creationId xmlns:a16="http://schemas.microsoft.com/office/drawing/2014/main" id="{058FDEC6-DA06-4AF3-AC98-46F1D59ED9D5}"/>
                </a:ext>
              </a:extLst>
            </p:cNvPr>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p:nvPr>
        </p:nvSpPr>
        <p:spPr>
          <a:xfrm>
            <a:off x="468313" y="2564904"/>
            <a:ext cx="8207375" cy="1728192"/>
          </a:xfrm>
        </p:spPr>
        <p:txBody>
          <a:bodyPr anchor="ctr" anchorCtr="0"/>
          <a:lstStyle>
            <a:lvl1pPr algn="ctr">
              <a:defRPr sz="4000" b="1" cap="none" baseline="0"/>
            </a:lvl1pPr>
          </a:lstStyle>
          <a:p>
            <a:r>
              <a:rPr lang="en-US"/>
              <a:t>Click to edit Master title style</a:t>
            </a:r>
            <a:endParaRPr lang="fi-FI"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5599" y="548680"/>
            <a:ext cx="4870089" cy="936000"/>
          </a:xfrm>
          <a:prstGeom prst="rect">
            <a:avLst/>
          </a:prstGeom>
        </p:spPr>
      </p:pic>
      <p:sp>
        <p:nvSpPr>
          <p:cNvPr id="27" name="Date Placeholder 3">
            <a:extLst>
              <a:ext uri="{FF2B5EF4-FFF2-40B4-BE49-F238E27FC236}">
                <a16:creationId xmlns:a16="http://schemas.microsoft.com/office/drawing/2014/main" id="{DC0E1EDF-FA5A-496C-B8DA-6365962399F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28" name="Footer Placeholder 4">
            <a:extLst>
              <a:ext uri="{FF2B5EF4-FFF2-40B4-BE49-F238E27FC236}">
                <a16:creationId xmlns:a16="http://schemas.microsoft.com/office/drawing/2014/main" id="{BD26D6E5-E51C-4E6C-9A19-6750E324244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29" name="Slide Number Placeholder 5">
            <a:extLst>
              <a:ext uri="{FF2B5EF4-FFF2-40B4-BE49-F238E27FC236}">
                <a16:creationId xmlns:a16="http://schemas.microsoft.com/office/drawing/2014/main" id="{962B3CBE-DD10-4F7C-AF9B-D3762F158C5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58396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457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4648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364181F4-908C-4E12-A8AE-CB1952FD11D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19CE9C56-984B-4A52-922F-3E1B7E375A21}"/>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8" name="Slide Number Placeholder 5">
            <a:extLst>
              <a:ext uri="{FF2B5EF4-FFF2-40B4-BE49-F238E27FC236}">
                <a16:creationId xmlns:a16="http://schemas.microsoft.com/office/drawing/2014/main" id="{2D87BC5F-FC6E-48AD-8140-ADA9AD7A84F5}"/>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03769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773237"/>
            <a:ext cx="4040188"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276475"/>
            <a:ext cx="4040188"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4645025" y="1773237"/>
            <a:ext cx="4041775"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276475"/>
            <a:ext cx="4041775"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ate Placeholder 3">
            <a:extLst>
              <a:ext uri="{FF2B5EF4-FFF2-40B4-BE49-F238E27FC236}">
                <a16:creationId xmlns:a16="http://schemas.microsoft.com/office/drawing/2014/main" id="{141CCB3E-0118-45FD-BB8A-A7B5321B584B}"/>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68B583DD-1F7B-4873-8DD3-4A081F6E6F21}"/>
              </a:ext>
            </a:extLst>
          </p:cNvPr>
          <p:cNvSpPr>
            <a:spLocks noGrp="1"/>
          </p:cNvSpPr>
          <p:nvPr>
            <p:ph type="ftr" sz="quarter" idx="11"/>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10" name="Slide Number Placeholder 5">
            <a:extLst>
              <a:ext uri="{FF2B5EF4-FFF2-40B4-BE49-F238E27FC236}">
                <a16:creationId xmlns:a16="http://schemas.microsoft.com/office/drawing/2014/main" id="{07CF9A67-7BD7-4836-AD0B-31F41116248A}"/>
              </a:ext>
            </a:extLst>
          </p:cNvPr>
          <p:cNvSpPr>
            <a:spLocks noGrp="1"/>
          </p:cNvSpPr>
          <p:nvPr>
            <p:ph type="sldNum" sz="quarter" idx="12"/>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861375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aihtoehtoinen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4" name="Content Placeholder 3"/>
          <p:cNvSpPr>
            <a:spLocks noGrp="1"/>
          </p:cNvSpPr>
          <p:nvPr>
            <p:ph sz="half" idx="2"/>
          </p:nvPr>
        </p:nvSpPr>
        <p:spPr>
          <a:xfrm>
            <a:off x="457200" y="1773239"/>
            <a:ext cx="8218488" cy="4032250"/>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D8D5815C-C552-4E7B-8A83-6F40A1D7260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C2C2324B-AC2D-417E-A64A-FE6CF5FEA2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8" name="Slide Number Placeholder 5">
            <a:extLst>
              <a:ext uri="{FF2B5EF4-FFF2-40B4-BE49-F238E27FC236}">
                <a16:creationId xmlns:a16="http://schemas.microsoft.com/office/drawing/2014/main" id="{33DEB30C-4890-4ED6-9252-B9A27BB9938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198111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4" name="Content Placeholder 3"/>
          <p:cNvSpPr>
            <a:spLocks noGrp="1"/>
          </p:cNvSpPr>
          <p:nvPr>
            <p:ph sz="half" idx="2"/>
          </p:nvPr>
        </p:nvSpPr>
        <p:spPr>
          <a:xfrm>
            <a:off x="5580112" y="1773239"/>
            <a:ext cx="3106687"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8"/>
          <p:cNvSpPr>
            <a:spLocks noGrp="1"/>
          </p:cNvSpPr>
          <p:nvPr>
            <p:ph type="pic" sz="quarter" idx="13"/>
          </p:nvPr>
        </p:nvSpPr>
        <p:spPr>
          <a:xfrm>
            <a:off x="468313" y="1773238"/>
            <a:ext cx="4895775" cy="4032250"/>
          </a:xfrm>
        </p:spPr>
        <p:txBody>
          <a:bodyPr/>
          <a:lstStyle>
            <a:lvl1pPr marL="0" indent="0">
              <a:buFontTx/>
              <a:buNone/>
              <a:defRPr/>
            </a:lvl1pPr>
          </a:lstStyle>
          <a:p>
            <a:r>
              <a:rPr lang="en-US"/>
              <a:t>Click icon to add picture</a:t>
            </a:r>
            <a:endParaRPr lang="fi-FI"/>
          </a:p>
        </p:txBody>
      </p:sp>
      <p:sp>
        <p:nvSpPr>
          <p:cNvPr id="6" name="Date Placeholder 3">
            <a:extLst>
              <a:ext uri="{FF2B5EF4-FFF2-40B4-BE49-F238E27FC236}">
                <a16:creationId xmlns:a16="http://schemas.microsoft.com/office/drawing/2014/main" id="{54700147-F29A-4B61-BD96-4E3B4942BDE2}"/>
              </a:ext>
            </a:extLst>
          </p:cNvPr>
          <p:cNvSpPr>
            <a:spLocks noGrp="1"/>
          </p:cNvSpPr>
          <p:nvPr>
            <p:ph type="dt" sz="half" idx="14"/>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9BD9C986-707B-46E8-B856-EF39D688D39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8" name="Slide Number Placeholder 5">
            <a:extLst>
              <a:ext uri="{FF2B5EF4-FFF2-40B4-BE49-F238E27FC236}">
                <a16:creationId xmlns:a16="http://schemas.microsoft.com/office/drawing/2014/main" id="{327A4F35-CC0E-4D72-8B02-E25EBAC1CD0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625118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0BCA36BC-2C14-4F0F-BD7D-3C80F2FD15CA}"/>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a:extLst>
              <a:ext uri="{FF2B5EF4-FFF2-40B4-BE49-F238E27FC236}">
                <a16:creationId xmlns:a16="http://schemas.microsoft.com/office/drawing/2014/main" id="{C90EF67C-CB27-4B61-AE97-C118D6663497}"/>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6" name="Slide Number Placeholder 5">
            <a:extLst>
              <a:ext uri="{FF2B5EF4-FFF2-40B4-BE49-F238E27FC236}">
                <a16:creationId xmlns:a16="http://schemas.microsoft.com/office/drawing/2014/main" id="{42DDD66A-87FB-480F-8397-E755A2678CE2}"/>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066028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7"/>
          <p:cNvGrpSpPr/>
          <p:nvPr/>
        </p:nvGrpSpPr>
        <p:grpSpPr>
          <a:xfrm>
            <a:off x="0" y="-3175"/>
            <a:ext cx="2711450" cy="6861176"/>
            <a:chOff x="0" y="-3175"/>
            <a:chExt cx="2711450" cy="6861176"/>
          </a:xfrm>
        </p:grpSpPr>
        <p:sp>
          <p:nvSpPr>
            <p:cNvPr id="11"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Freeform 7"/>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Freeform 8"/>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9"/>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Placeholder 1"/>
          <p:cNvSpPr>
            <a:spLocks noGrp="1"/>
          </p:cNvSpPr>
          <p:nvPr>
            <p:ph type="title"/>
          </p:nvPr>
        </p:nvSpPr>
        <p:spPr>
          <a:xfrm>
            <a:off x="457200" y="476250"/>
            <a:ext cx="8229600" cy="1152550"/>
          </a:xfrm>
          <a:prstGeom prst="rect">
            <a:avLst/>
          </a:prstGeom>
        </p:spPr>
        <p:txBody>
          <a:bodyPr vert="horz" lIns="0" tIns="0" rIns="0" bIns="0" rtlCol="0" anchor="t" anchorCtr="0">
            <a:normAutofit/>
          </a:bodyPr>
          <a:lstStyle/>
          <a:p>
            <a:r>
              <a:rPr lang="en-US"/>
              <a:t>Click to edit Master title style</a:t>
            </a:r>
            <a:endParaRPr lang="fi-FI" dirty="0"/>
          </a:p>
        </p:txBody>
      </p:sp>
      <p:sp>
        <p:nvSpPr>
          <p:cNvPr id="3" name="Text Placeholder 2"/>
          <p:cNvSpPr>
            <a:spLocks noGrp="1"/>
          </p:cNvSpPr>
          <p:nvPr>
            <p:ph type="body" idx="1"/>
          </p:nvPr>
        </p:nvSpPr>
        <p:spPr>
          <a:xfrm>
            <a:off x="457200" y="1773239"/>
            <a:ext cx="8229600" cy="403225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6" name="Slide Number Placeholder 5"/>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pic>
        <p:nvPicPr>
          <p:cNvPr id="15" name="Picture 1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2528293920"/>
      </p:ext>
    </p:extLst>
  </p:cSld>
  <p:clrMap bg1="lt1" tx1="dk1" bg2="lt2" tx2="dk2" accent1="accent1" accent2="accent2" accent3="accent3" accent4="accent4" accent5="accent5" accent6="accent6" hlink="hlink" folHlink="folHlink"/>
  <p:sldLayoutIdLst>
    <p:sldLayoutId id="2147483662" r:id="rId1"/>
    <p:sldLayoutId id="2147483674"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7"/>
          <p:cNvGrpSpPr/>
          <p:nvPr/>
        </p:nvGrpSpPr>
        <p:grpSpPr>
          <a:xfrm>
            <a:off x="0" y="-3175"/>
            <a:ext cx="2711450" cy="6861176"/>
            <a:chOff x="0" y="-3175"/>
            <a:chExt cx="2711450" cy="6861176"/>
          </a:xfrm>
        </p:grpSpPr>
        <p:sp>
          <p:nvSpPr>
            <p:cNvPr id="11"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Freeform 7"/>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Freeform 8"/>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9"/>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Placeholder 1"/>
          <p:cNvSpPr>
            <a:spLocks noGrp="1"/>
          </p:cNvSpPr>
          <p:nvPr>
            <p:ph type="title"/>
          </p:nvPr>
        </p:nvSpPr>
        <p:spPr>
          <a:xfrm>
            <a:off x="457200" y="476250"/>
            <a:ext cx="8229600" cy="1152550"/>
          </a:xfrm>
          <a:prstGeom prst="rect">
            <a:avLst/>
          </a:prstGeom>
        </p:spPr>
        <p:txBody>
          <a:bodyPr vert="horz" lIns="0" tIns="0" rIns="0" bIns="0" rtlCol="0" anchor="t" anchorCtr="0">
            <a:normAutofit/>
          </a:bodyPr>
          <a:lstStyle/>
          <a:p>
            <a:r>
              <a:rPr lang="en-US"/>
              <a:t>Click to edit Master title style</a:t>
            </a:r>
            <a:endParaRPr lang="fi-FI" dirty="0"/>
          </a:p>
        </p:txBody>
      </p:sp>
      <p:sp>
        <p:nvSpPr>
          <p:cNvPr id="3" name="Text Placeholder 2"/>
          <p:cNvSpPr>
            <a:spLocks noGrp="1"/>
          </p:cNvSpPr>
          <p:nvPr>
            <p:ph type="body" idx="1"/>
          </p:nvPr>
        </p:nvSpPr>
        <p:spPr>
          <a:xfrm>
            <a:off x="457200" y="1773239"/>
            <a:ext cx="8229600" cy="403225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6" name="Slide Number Placeholder 5"/>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pic>
        <p:nvPicPr>
          <p:cNvPr id="15" name="Picture 1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11548008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ft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22.wmf"/></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24.png"/><Relationship Id="rId4" Type="http://schemas.openxmlformats.org/officeDocument/2006/relationships/image" Target="../media/image230.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4678-C39D-4214-9920-3B8599E66429}"/>
              </a:ext>
            </a:extLst>
          </p:cNvPr>
          <p:cNvSpPr>
            <a:spLocks noGrp="1"/>
          </p:cNvSpPr>
          <p:nvPr>
            <p:ph type="ctrTitle"/>
          </p:nvPr>
        </p:nvSpPr>
        <p:spPr/>
        <p:txBody>
          <a:bodyPr/>
          <a:lstStyle/>
          <a:p>
            <a:br>
              <a:rPr lang="fi-FI" dirty="0"/>
            </a:br>
            <a:r>
              <a:rPr lang="fi-FI" dirty="0"/>
              <a:t>Energy </a:t>
            </a:r>
            <a:r>
              <a:rPr lang="fi-FI" dirty="0" err="1"/>
              <a:t>efficient</a:t>
            </a:r>
            <a:r>
              <a:rPr lang="fi-FI" dirty="0"/>
              <a:t> </a:t>
            </a:r>
            <a:r>
              <a:rPr lang="fi-FI" dirty="0" err="1"/>
              <a:t>connections</a:t>
            </a:r>
            <a:r>
              <a:rPr lang="fi-FI" dirty="0"/>
              <a:t> </a:t>
            </a:r>
            <a:br>
              <a:rPr lang="fi-FI" dirty="0"/>
            </a:br>
            <a:r>
              <a:rPr lang="fi-FI" dirty="0"/>
              <a:t>in </a:t>
            </a:r>
            <a:r>
              <a:rPr lang="fi-FI" dirty="0" err="1"/>
              <a:t>timber</a:t>
            </a:r>
            <a:r>
              <a:rPr lang="fi-FI" dirty="0"/>
              <a:t> </a:t>
            </a:r>
            <a:r>
              <a:rPr lang="fi-FI" dirty="0" err="1"/>
              <a:t>buildings</a:t>
            </a:r>
            <a:endParaRPr lang="fi-FI" dirty="0"/>
          </a:p>
        </p:txBody>
      </p:sp>
    </p:spTree>
    <p:extLst>
      <p:ext uri="{BB962C8B-B14F-4D97-AF65-F5344CB8AC3E}">
        <p14:creationId xmlns:p14="http://schemas.microsoft.com/office/powerpoint/2010/main" val="630934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811" y="2950587"/>
            <a:ext cx="2843712" cy="2862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6995910" y="4527691"/>
            <a:ext cx="845353" cy="1123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p:cNvSpPr/>
          <p:nvPr/>
        </p:nvSpPr>
        <p:spPr>
          <a:xfrm>
            <a:off x="5672215" y="2968446"/>
            <a:ext cx="2843712" cy="286252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roup 5">
            <a:extLst>
              <a:ext uri="{FF2B5EF4-FFF2-40B4-BE49-F238E27FC236}">
                <a16:creationId xmlns:a16="http://schemas.microsoft.com/office/drawing/2014/main" id="{9A5697D6-FE74-421E-8CC5-21128401A7B6}"/>
              </a:ext>
            </a:extLst>
          </p:cNvPr>
          <p:cNvGrpSpPr/>
          <p:nvPr/>
        </p:nvGrpSpPr>
        <p:grpSpPr>
          <a:xfrm>
            <a:off x="4864486" y="1552992"/>
            <a:ext cx="1368152" cy="1703416"/>
            <a:chOff x="4946018" y="1308179"/>
            <a:chExt cx="1368152" cy="1703416"/>
          </a:xfrm>
        </p:grpSpPr>
        <p:pic>
          <p:nvPicPr>
            <p:cNvPr id="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6934" t="31433" r="21600" b="26890"/>
            <a:stretch/>
          </p:blipFill>
          <p:spPr bwMode="auto">
            <a:xfrm>
              <a:off x="4946018" y="1308179"/>
              <a:ext cx="1368152" cy="1660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Oval 13"/>
            <p:cNvSpPr/>
            <p:nvPr/>
          </p:nvSpPr>
          <p:spPr>
            <a:xfrm>
              <a:off x="5206722" y="1833725"/>
              <a:ext cx="720080" cy="72008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4" name="Straight Connector 23"/>
            <p:cNvCxnSpPr>
              <a:cxnSpLocks/>
              <a:endCxn id="14" idx="5"/>
            </p:cNvCxnSpPr>
            <p:nvPr/>
          </p:nvCxnSpPr>
          <p:spPr>
            <a:xfrm flipH="1" flipV="1">
              <a:off x="5821349" y="2448352"/>
              <a:ext cx="465565" cy="563243"/>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5" name="Content Placeholder 2"/>
          <p:cNvSpPr txBox="1">
            <a:spLocks/>
          </p:cNvSpPr>
          <p:nvPr/>
        </p:nvSpPr>
        <p:spPr>
          <a:xfrm>
            <a:off x="4393454" y="4750734"/>
            <a:ext cx="4605563" cy="2160465"/>
          </a:xfrm>
          <a:prstGeom prst="rect">
            <a:avLst/>
          </a:prstGeom>
        </p:spPr>
        <p:txBody>
          <a:bodyPr>
            <a:normAutofit/>
          </a:bodyPr>
          <a:lst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cxnSp>
        <p:nvCxnSpPr>
          <p:cNvPr id="27" name="Straight Arrow Connector 26"/>
          <p:cNvCxnSpPr>
            <a:stCxn id="33" idx="4"/>
          </p:cNvCxnSpPr>
          <p:nvPr/>
        </p:nvCxnSpPr>
        <p:spPr>
          <a:xfrm flipH="1">
            <a:off x="6715728" y="2492797"/>
            <a:ext cx="569572" cy="138997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2" idx="1"/>
          </p:cNvCxnSpPr>
          <p:nvPr/>
        </p:nvCxnSpPr>
        <p:spPr>
          <a:xfrm flipH="1" flipV="1">
            <a:off x="6826037" y="5034904"/>
            <a:ext cx="272630" cy="61593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7003759" y="5571744"/>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1</a:t>
            </a:r>
          </a:p>
        </p:txBody>
      </p:sp>
      <p:sp>
        <p:nvSpPr>
          <p:cNvPr id="33" name="Oval 32"/>
          <p:cNvSpPr/>
          <p:nvPr/>
        </p:nvSpPr>
        <p:spPr>
          <a:xfrm>
            <a:off x="6961264" y="1952737"/>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2</a:t>
            </a:r>
          </a:p>
        </p:txBody>
      </p:sp>
      <p:cxnSp>
        <p:nvCxnSpPr>
          <p:cNvPr id="35" name="Straight Arrow Connector 34"/>
          <p:cNvCxnSpPr>
            <a:stCxn id="36" idx="2"/>
          </p:cNvCxnSpPr>
          <p:nvPr/>
        </p:nvCxnSpPr>
        <p:spPr>
          <a:xfrm flipH="1" flipV="1">
            <a:off x="6962352" y="4530848"/>
            <a:ext cx="1420445" cy="33483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8382797" y="4595654"/>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3</a:t>
            </a:r>
          </a:p>
        </p:txBody>
      </p:sp>
      <p:sp>
        <p:nvSpPr>
          <p:cNvPr id="2" name="Title 1">
            <a:extLst>
              <a:ext uri="{FF2B5EF4-FFF2-40B4-BE49-F238E27FC236}">
                <a16:creationId xmlns:a16="http://schemas.microsoft.com/office/drawing/2014/main" id="{26969BF4-5EF1-4624-9EA6-8CF3F4B5FD40}"/>
              </a:ext>
            </a:extLst>
          </p:cNvPr>
          <p:cNvSpPr>
            <a:spLocks noGrp="1"/>
          </p:cNvSpPr>
          <p:nvPr>
            <p:ph type="title"/>
          </p:nvPr>
        </p:nvSpPr>
        <p:spPr/>
        <p:txBody>
          <a:bodyPr>
            <a:normAutofit/>
          </a:bodyPr>
          <a:lstStyle/>
          <a:p>
            <a:r>
              <a:rPr lang="en-GB" sz="2800" dirty="0"/>
              <a:t>The connection between a timber frame roof and exterior wall, using foil as air barrier</a:t>
            </a:r>
            <a:endParaRPr lang="fi-FI" sz="2800" dirty="0"/>
          </a:p>
        </p:txBody>
      </p:sp>
      <p:sp>
        <p:nvSpPr>
          <p:cNvPr id="3" name="Content Placeholder 2">
            <a:extLst>
              <a:ext uri="{FF2B5EF4-FFF2-40B4-BE49-F238E27FC236}">
                <a16:creationId xmlns:a16="http://schemas.microsoft.com/office/drawing/2014/main" id="{07F5E74C-428C-4179-AE54-C7BEA85E157B}"/>
              </a:ext>
            </a:extLst>
          </p:cNvPr>
          <p:cNvSpPr>
            <a:spLocks noGrp="1"/>
          </p:cNvSpPr>
          <p:nvPr>
            <p:ph idx="1"/>
          </p:nvPr>
        </p:nvSpPr>
        <p:spPr>
          <a:xfrm>
            <a:off x="477233" y="1798716"/>
            <a:ext cx="4108893" cy="4032250"/>
          </a:xfrm>
        </p:spPr>
        <p:txBody>
          <a:bodyPr>
            <a:normAutofit fontScale="62500" lnSpcReduction="20000"/>
          </a:bodyPr>
          <a:lstStyle/>
          <a:p>
            <a:pPr marL="342900" indent="-342900">
              <a:buFont typeface="+mj-lt"/>
              <a:buAutoNum type="arabicPeriod"/>
            </a:pPr>
            <a:r>
              <a:rPr lang="en-GB" dirty="0"/>
              <a:t>The vapour barrier foil of wall is led about 20 cm over the side of the roof. The vapour barrier of the roof is overlapped with the vapour barrier of wall about 20 cm.</a:t>
            </a:r>
            <a:br>
              <a:rPr lang="en-GB" dirty="0"/>
            </a:br>
            <a:r>
              <a:rPr lang="en-GB" dirty="0"/>
              <a:t> </a:t>
            </a:r>
          </a:p>
          <a:p>
            <a:pPr marL="342900" indent="-342900">
              <a:buFont typeface="+mj-lt"/>
              <a:buAutoNum type="arabicPeriod"/>
            </a:pPr>
            <a:r>
              <a:rPr lang="en-GB" dirty="0"/>
              <a:t>Foil should not be tightened too much. In the corners of the building, vapour barriers are pleated, overlapped and taped together.</a:t>
            </a:r>
            <a:br>
              <a:rPr lang="en-GB" dirty="0"/>
            </a:br>
            <a:endParaRPr lang="en-GB" dirty="0"/>
          </a:p>
          <a:p>
            <a:pPr marL="342900" lvl="0" indent="-342900">
              <a:buFont typeface="+mj-lt"/>
              <a:buAutoNum type="arabicPeriod"/>
            </a:pPr>
            <a:r>
              <a:rPr lang="en-GB" dirty="0"/>
              <a:t>Vapour barriers are pressed tight by screwing the horizontal battening or by using tightening bricks.</a:t>
            </a:r>
          </a:p>
          <a:p>
            <a:endParaRPr lang="fi-FI" dirty="0"/>
          </a:p>
        </p:txBody>
      </p:sp>
      <p:sp>
        <p:nvSpPr>
          <p:cNvPr id="5" name="Date Placeholder 4">
            <a:extLst>
              <a:ext uri="{FF2B5EF4-FFF2-40B4-BE49-F238E27FC236}">
                <a16:creationId xmlns:a16="http://schemas.microsoft.com/office/drawing/2014/main" id="{6929E2C4-294B-4487-B426-06E6EC0CBF60}"/>
              </a:ext>
            </a:extLst>
          </p:cNvPr>
          <p:cNvSpPr>
            <a:spLocks noGrp="1"/>
          </p:cNvSpPr>
          <p:nvPr>
            <p:ph type="dt" sz="half" idx="2"/>
          </p:nvPr>
        </p:nvSpPr>
        <p:spPr/>
        <p:txBody>
          <a:bodyPr/>
          <a:lstStyle/>
          <a:p>
            <a:r>
              <a:rPr lang="fi-FI"/>
              <a:t>2019</a:t>
            </a:r>
            <a:endParaRPr lang="fi-FI" dirty="0"/>
          </a:p>
        </p:txBody>
      </p:sp>
      <p:sp>
        <p:nvSpPr>
          <p:cNvPr id="7" name="Slide Number Placeholder 6">
            <a:extLst>
              <a:ext uri="{FF2B5EF4-FFF2-40B4-BE49-F238E27FC236}">
                <a16:creationId xmlns:a16="http://schemas.microsoft.com/office/drawing/2014/main" id="{515FB293-0A7E-486C-99C6-01B60E6273C0}"/>
              </a:ext>
            </a:extLst>
          </p:cNvPr>
          <p:cNvSpPr>
            <a:spLocks noGrp="1"/>
          </p:cNvSpPr>
          <p:nvPr>
            <p:ph type="sldNum" sz="quarter" idx="4"/>
          </p:nvPr>
        </p:nvSpPr>
        <p:spPr/>
        <p:txBody>
          <a:bodyPr/>
          <a:lstStyle/>
          <a:p>
            <a:fld id="{0168ACF4-E7A5-495E-8C31-8E9E3D5B0BFC}" type="slidenum">
              <a:rPr lang="fi-FI" smtClean="0"/>
              <a:pPr/>
              <a:t>10</a:t>
            </a:fld>
            <a:endParaRPr lang="fi-FI" dirty="0"/>
          </a:p>
        </p:txBody>
      </p:sp>
    </p:spTree>
    <p:extLst>
      <p:ext uri="{BB962C8B-B14F-4D97-AF65-F5344CB8AC3E}">
        <p14:creationId xmlns:p14="http://schemas.microsoft.com/office/powerpoint/2010/main" val="322666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connection between a timber roof and exterior wall, using foil as a vapour barrier</a:t>
            </a:r>
          </a:p>
        </p:txBody>
      </p:sp>
      <p:sp>
        <p:nvSpPr>
          <p:cNvPr id="3" name="Content Placeholder 2"/>
          <p:cNvSpPr>
            <a:spLocks noGrp="1"/>
          </p:cNvSpPr>
          <p:nvPr>
            <p:ph idx="1"/>
          </p:nvPr>
        </p:nvSpPr>
        <p:spPr>
          <a:xfrm>
            <a:off x="457200" y="1773239"/>
            <a:ext cx="3950208" cy="4032250"/>
          </a:xfrm>
        </p:spPr>
        <p:txBody>
          <a:bodyPr>
            <a:normAutofit lnSpcReduction="10000"/>
          </a:bodyPr>
          <a:lstStyle/>
          <a:p>
            <a:pPr marL="0" indent="0">
              <a:lnSpc>
                <a:spcPct val="110000"/>
              </a:lnSpc>
              <a:buNone/>
            </a:pPr>
            <a:r>
              <a:rPr lang="fi-FI" sz="2400" b="1" dirty="0"/>
              <a:t>Option B</a:t>
            </a:r>
            <a:endParaRPr lang="en-US" sz="2400" b="1" dirty="0"/>
          </a:p>
          <a:p>
            <a:pPr marL="514350" indent="-514350">
              <a:lnSpc>
                <a:spcPct val="110000"/>
              </a:lnSpc>
              <a:buFont typeface="+mj-lt"/>
              <a:buAutoNum type="arabicPeriod"/>
            </a:pPr>
            <a:r>
              <a:rPr lang="en-GB" sz="2200" dirty="0"/>
              <a:t>The vapour barrier foil is led up to the exterior wall.</a:t>
            </a:r>
          </a:p>
          <a:p>
            <a:pPr marL="514350" lvl="0" indent="-514350">
              <a:lnSpc>
                <a:spcPct val="110000"/>
              </a:lnSpc>
              <a:buFont typeface="+mj-lt"/>
              <a:buAutoNum type="arabicPeriod"/>
            </a:pPr>
            <a:r>
              <a:rPr lang="en-GB" sz="2200" dirty="0"/>
              <a:t>The vapour barrier foil of the exterior wall is overlapped with the foil on the roof at the point of the first roofing batten.</a:t>
            </a:r>
          </a:p>
          <a:p>
            <a:pPr marL="514350" lvl="0" indent="-514350">
              <a:lnSpc>
                <a:spcPct val="110000"/>
              </a:lnSpc>
              <a:buFont typeface="+mj-lt"/>
              <a:buAutoNum type="arabicPeriod"/>
            </a:pPr>
            <a:r>
              <a:rPr lang="en-GB" sz="2200" dirty="0"/>
              <a:t>The connection is tightened with extra batten (screw fastening k300).</a:t>
            </a:r>
          </a:p>
        </p:txBody>
      </p:sp>
      <p:sp>
        <p:nvSpPr>
          <p:cNvPr id="4" name="Date Placeholder 3">
            <a:extLst>
              <a:ext uri="{FF2B5EF4-FFF2-40B4-BE49-F238E27FC236}">
                <a16:creationId xmlns:a16="http://schemas.microsoft.com/office/drawing/2014/main" id="{82933E1F-86C0-4F03-ADB6-70FEFB1480EE}"/>
              </a:ext>
            </a:extLst>
          </p:cNvPr>
          <p:cNvSpPr>
            <a:spLocks noGrp="1"/>
          </p:cNvSpPr>
          <p:nvPr>
            <p:ph type="dt" sz="half" idx="2"/>
          </p:nvPr>
        </p:nvSpPr>
        <p:spPr/>
        <p:txBody>
          <a:bodyPr/>
          <a:lstStyle/>
          <a:p>
            <a:r>
              <a:rPr lang="fi-FI"/>
              <a:t>2019</a:t>
            </a:r>
            <a:endParaRPr lang="fi-FI" dirty="0"/>
          </a:p>
        </p:txBody>
      </p:sp>
      <p:sp>
        <p:nvSpPr>
          <p:cNvPr id="6" name="Slide Number Placeholder 5">
            <a:extLst>
              <a:ext uri="{FF2B5EF4-FFF2-40B4-BE49-F238E27FC236}">
                <a16:creationId xmlns:a16="http://schemas.microsoft.com/office/drawing/2014/main" id="{C2708ADF-43F6-4825-BFB4-735581DFE685}"/>
              </a:ext>
            </a:extLst>
          </p:cNvPr>
          <p:cNvSpPr>
            <a:spLocks noGrp="1"/>
          </p:cNvSpPr>
          <p:nvPr>
            <p:ph type="sldNum" sz="quarter" idx="4"/>
          </p:nvPr>
        </p:nvSpPr>
        <p:spPr/>
        <p:txBody>
          <a:bodyPr/>
          <a:lstStyle/>
          <a:p>
            <a:fld id="{0168ACF4-E7A5-495E-8C31-8E9E3D5B0BFC}" type="slidenum">
              <a:rPr lang="fi-FI" smtClean="0"/>
              <a:pPr/>
              <a:t>11</a:t>
            </a:fld>
            <a:endParaRPr lang="fi-FI" dirty="0"/>
          </a:p>
        </p:txBody>
      </p:sp>
      <p:grpSp>
        <p:nvGrpSpPr>
          <p:cNvPr id="5" name="Group 4">
            <a:extLst>
              <a:ext uri="{FF2B5EF4-FFF2-40B4-BE49-F238E27FC236}">
                <a16:creationId xmlns:a16="http://schemas.microsoft.com/office/drawing/2014/main" id="{53A287D1-8055-4D43-A6B8-B9B99D430A39}"/>
              </a:ext>
            </a:extLst>
          </p:cNvPr>
          <p:cNvGrpSpPr/>
          <p:nvPr/>
        </p:nvGrpSpPr>
        <p:grpSpPr>
          <a:xfrm>
            <a:off x="4407408" y="1628800"/>
            <a:ext cx="4586301" cy="4189760"/>
            <a:chOff x="4299027" y="1781789"/>
            <a:chExt cx="4586301" cy="418976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476" t="9827" r="20062" b="3893"/>
            <a:stretch/>
          </p:blipFill>
          <p:spPr bwMode="auto">
            <a:xfrm>
              <a:off x="4299027" y="1781789"/>
              <a:ext cx="3597868" cy="3106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6652248" y="3948587"/>
              <a:ext cx="1222115"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297" t="51103" r="32695" b="30504"/>
            <a:stretch/>
          </p:blipFill>
          <p:spPr bwMode="auto">
            <a:xfrm>
              <a:off x="5703183" y="4949572"/>
              <a:ext cx="1512168" cy="10219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6107970" y="4949572"/>
              <a:ext cx="788999" cy="338554"/>
            </a:xfrm>
            <a:prstGeom prst="rect">
              <a:avLst/>
            </a:prstGeom>
            <a:noFill/>
          </p:spPr>
          <p:txBody>
            <a:bodyPr wrap="none" rtlCol="0">
              <a:spAutoFit/>
            </a:bodyPr>
            <a:lstStyle/>
            <a:p>
              <a:r>
                <a:rPr lang="en-GB" sz="1600" dirty="0"/>
                <a:t>Option</a:t>
              </a:r>
            </a:p>
          </p:txBody>
        </p:sp>
        <p:cxnSp>
          <p:nvCxnSpPr>
            <p:cNvPr id="10" name="Straight Arrow Connector 9"/>
            <p:cNvCxnSpPr>
              <a:stCxn id="8" idx="0"/>
            </p:cNvCxnSpPr>
            <p:nvPr/>
          </p:nvCxnSpPr>
          <p:spPr>
            <a:xfrm flipV="1">
              <a:off x="6459267" y="4073876"/>
              <a:ext cx="648072" cy="8756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7386247" y="3857596"/>
              <a:ext cx="834684" cy="7332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8" idx="2"/>
            </p:cNvCxnSpPr>
            <p:nvPr/>
          </p:nvCxnSpPr>
          <p:spPr>
            <a:xfrm flipH="1" flipV="1">
              <a:off x="7323363" y="4004250"/>
              <a:ext cx="249496" cy="50628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7572859" y="4240505"/>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2</a:t>
              </a:r>
            </a:p>
          </p:txBody>
        </p:sp>
        <p:sp>
          <p:nvSpPr>
            <p:cNvPr id="19" name="Oval 18"/>
            <p:cNvSpPr/>
            <p:nvPr/>
          </p:nvSpPr>
          <p:spPr>
            <a:xfrm>
              <a:off x="8222124" y="3715799"/>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3</a:t>
              </a:r>
            </a:p>
          </p:txBody>
        </p:sp>
        <p:cxnSp>
          <p:nvCxnSpPr>
            <p:cNvPr id="20" name="Straight Arrow Connector 19"/>
            <p:cNvCxnSpPr>
              <a:stCxn id="21" idx="2"/>
            </p:cNvCxnSpPr>
            <p:nvPr/>
          </p:nvCxnSpPr>
          <p:spPr>
            <a:xfrm flipH="1">
              <a:off x="6675291" y="3268482"/>
              <a:ext cx="1561965" cy="44773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8237256" y="2998452"/>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1</a:t>
              </a:r>
            </a:p>
          </p:txBody>
        </p:sp>
      </p:grpSp>
    </p:spTree>
    <p:extLst>
      <p:ext uri="{BB962C8B-B14F-4D97-AF65-F5344CB8AC3E}">
        <p14:creationId xmlns:p14="http://schemas.microsoft.com/office/powerpoint/2010/main" val="228403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The connection between timber roof and exterior wall, using hard plastic insulation as vapour barrier</a:t>
            </a:r>
          </a:p>
        </p:txBody>
      </p:sp>
      <p:sp>
        <p:nvSpPr>
          <p:cNvPr id="3" name="Content Placeholder 2"/>
          <p:cNvSpPr>
            <a:spLocks noGrp="1"/>
          </p:cNvSpPr>
          <p:nvPr>
            <p:ph idx="1"/>
          </p:nvPr>
        </p:nvSpPr>
        <p:spPr>
          <a:xfrm>
            <a:off x="457201" y="1773239"/>
            <a:ext cx="4442068" cy="4032250"/>
          </a:xfrm>
        </p:spPr>
        <p:txBody>
          <a:bodyPr>
            <a:noAutofit/>
          </a:bodyPr>
          <a:lstStyle/>
          <a:p>
            <a:pPr marL="514350" lvl="0" indent="-514350">
              <a:buFont typeface="+mj-lt"/>
              <a:buAutoNum type="arabicPeriod"/>
            </a:pPr>
            <a:r>
              <a:rPr lang="en-GB" sz="2000" dirty="0"/>
              <a:t>The junction between the roof and the exterior wall insulation is foamed with polyurethane foam.</a:t>
            </a:r>
          </a:p>
          <a:p>
            <a:pPr marL="514350" lvl="0" indent="-514350">
              <a:buFont typeface="+mj-lt"/>
              <a:buAutoNum type="arabicPeriod"/>
            </a:pPr>
            <a:r>
              <a:rPr lang="en-GB" sz="2000" dirty="0"/>
              <a:t>The ceiling drop is made as counter battening so electrical installations can be led both ways in the installation cavity. </a:t>
            </a:r>
          </a:p>
          <a:p>
            <a:pPr marL="514350" lvl="0" indent="-514350">
              <a:buFont typeface="+mj-lt"/>
              <a:buAutoNum type="arabicPeriod"/>
            </a:pPr>
            <a:r>
              <a:rPr lang="en-GB" sz="2000" dirty="0"/>
              <a:t>The battening of the upper edge of timber lining is fastened after the polyurethane foaming of the boards.</a:t>
            </a:r>
          </a:p>
        </p:txBody>
      </p:sp>
      <p:sp>
        <p:nvSpPr>
          <p:cNvPr id="4" name="Date Placeholder 3">
            <a:extLst>
              <a:ext uri="{FF2B5EF4-FFF2-40B4-BE49-F238E27FC236}">
                <a16:creationId xmlns:a16="http://schemas.microsoft.com/office/drawing/2014/main" id="{C2EDC5EC-6B88-4B78-ABEC-0D416DD79291}"/>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32B01BA2-FA1D-48B5-B23C-BDA3784F283B}"/>
              </a:ext>
            </a:extLst>
          </p:cNvPr>
          <p:cNvSpPr>
            <a:spLocks noGrp="1"/>
          </p:cNvSpPr>
          <p:nvPr>
            <p:ph type="sldNum" sz="quarter" idx="4"/>
          </p:nvPr>
        </p:nvSpPr>
        <p:spPr/>
        <p:txBody>
          <a:bodyPr/>
          <a:lstStyle/>
          <a:p>
            <a:fld id="{0168ACF4-E7A5-495E-8C31-8E9E3D5B0BFC}" type="slidenum">
              <a:rPr lang="fi-FI" smtClean="0"/>
              <a:pPr/>
              <a:t>12</a:t>
            </a:fld>
            <a:endParaRPr lang="fi-FI"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514" t="27928" r="19183" b="4952"/>
          <a:stretch/>
        </p:blipFill>
        <p:spPr bwMode="auto">
          <a:xfrm>
            <a:off x="5023666" y="2155590"/>
            <a:ext cx="3826260" cy="3794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a:stCxn id="15" idx="1"/>
          </p:cNvCxnSpPr>
          <p:nvPr/>
        </p:nvCxnSpPr>
        <p:spPr>
          <a:xfrm flipH="1" flipV="1">
            <a:off x="7924857" y="4321669"/>
            <a:ext cx="249413" cy="5477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4" idx="1"/>
          </p:cNvCxnSpPr>
          <p:nvPr/>
        </p:nvCxnSpPr>
        <p:spPr>
          <a:xfrm flipH="1" flipV="1">
            <a:off x="6700721" y="4290949"/>
            <a:ext cx="454239" cy="3742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060052" y="4586063"/>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1</a:t>
            </a:r>
          </a:p>
        </p:txBody>
      </p:sp>
      <p:sp>
        <p:nvSpPr>
          <p:cNvPr id="15" name="Oval 14"/>
          <p:cNvSpPr/>
          <p:nvPr/>
        </p:nvSpPr>
        <p:spPr>
          <a:xfrm>
            <a:off x="8089907" y="4790304"/>
            <a:ext cx="576064"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2</a:t>
            </a:r>
          </a:p>
        </p:txBody>
      </p:sp>
      <p:cxnSp>
        <p:nvCxnSpPr>
          <p:cNvPr id="16" name="Straight Arrow Connector 15"/>
          <p:cNvCxnSpPr>
            <a:stCxn id="17" idx="7"/>
          </p:cNvCxnSpPr>
          <p:nvPr/>
        </p:nvCxnSpPr>
        <p:spPr>
          <a:xfrm flipV="1">
            <a:off x="5811763" y="4552782"/>
            <a:ext cx="888958" cy="58664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5258599" y="5060334"/>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3</a:t>
            </a:r>
          </a:p>
        </p:txBody>
      </p:sp>
      <p:cxnSp>
        <p:nvCxnSpPr>
          <p:cNvPr id="29" name="Straight Arrow Connector 28"/>
          <p:cNvCxnSpPr/>
          <p:nvPr/>
        </p:nvCxnSpPr>
        <p:spPr>
          <a:xfrm flipH="1" flipV="1">
            <a:off x="8359333" y="4389570"/>
            <a:ext cx="20458" cy="41507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57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400" dirty="0"/>
              <a:t>Joint between massive log wall and diagonal timber roof</a:t>
            </a:r>
          </a:p>
        </p:txBody>
      </p:sp>
      <p:sp>
        <p:nvSpPr>
          <p:cNvPr id="3" name="Content Placeholder 2"/>
          <p:cNvSpPr>
            <a:spLocks noGrp="1"/>
          </p:cNvSpPr>
          <p:nvPr>
            <p:ph idx="1"/>
          </p:nvPr>
        </p:nvSpPr>
        <p:spPr>
          <a:xfrm>
            <a:off x="457200" y="1773239"/>
            <a:ext cx="5246106" cy="4032250"/>
          </a:xfrm>
        </p:spPr>
        <p:txBody>
          <a:bodyPr>
            <a:normAutofit/>
          </a:bodyPr>
          <a:lstStyle/>
          <a:p>
            <a:pPr marL="342900" lvl="0" indent="-342900">
              <a:buFont typeface="+mj-lt"/>
              <a:buAutoNum type="arabicPeriod"/>
            </a:pPr>
            <a:r>
              <a:rPr lang="en-GB" sz="2000" dirty="0"/>
              <a:t>The vapour proof foil overlaps the end of the wall.</a:t>
            </a:r>
          </a:p>
          <a:p>
            <a:pPr marL="342900" lvl="0" indent="-342900">
              <a:buFont typeface="+mj-lt"/>
              <a:buAutoNum type="arabicPeriod"/>
            </a:pPr>
            <a:r>
              <a:rPr lang="en-GB" sz="2000" dirty="0"/>
              <a:t>The extra part of the vapour proof foil is fitted loosely to the joint between wall and roof.</a:t>
            </a:r>
          </a:p>
          <a:p>
            <a:pPr marL="342900" lvl="0" indent="-342900">
              <a:buFont typeface="+mj-lt"/>
              <a:buAutoNum type="arabicPeriod"/>
            </a:pPr>
            <a:r>
              <a:rPr lang="en-GB" sz="2000" dirty="0"/>
              <a:t>The foil is fastened to the log wall from the edge by taping it and pressing with ceiling strip. </a:t>
            </a:r>
          </a:p>
          <a:p>
            <a:pPr marL="342900" lvl="0" indent="-342900">
              <a:buFont typeface="+mj-lt"/>
              <a:buAutoNum type="arabicPeriod"/>
            </a:pPr>
            <a:r>
              <a:rPr lang="en-GB" sz="2000" dirty="0"/>
              <a:t>Sealing strip is installed to the edge of cellular plastic insulation parallel to the wall. It is pressed up to the insulation panel of the roof by battening.  </a:t>
            </a:r>
          </a:p>
        </p:txBody>
      </p:sp>
      <p:sp>
        <p:nvSpPr>
          <p:cNvPr id="4" name="Date Placeholder 3">
            <a:extLst>
              <a:ext uri="{FF2B5EF4-FFF2-40B4-BE49-F238E27FC236}">
                <a16:creationId xmlns:a16="http://schemas.microsoft.com/office/drawing/2014/main" id="{A00E9BF2-D23C-4811-9618-C94A6F993B43}"/>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E8F1ED69-A7F5-429C-936B-6DCE24D4E0ED}"/>
              </a:ext>
            </a:extLst>
          </p:cNvPr>
          <p:cNvSpPr>
            <a:spLocks noGrp="1"/>
          </p:cNvSpPr>
          <p:nvPr>
            <p:ph type="sldNum" sz="quarter" idx="4"/>
          </p:nvPr>
        </p:nvSpPr>
        <p:spPr/>
        <p:txBody>
          <a:bodyPr/>
          <a:lstStyle/>
          <a:p>
            <a:fld id="{0168ACF4-E7A5-495E-8C31-8E9E3D5B0BFC}" type="slidenum">
              <a:rPr lang="fi-FI" smtClean="0"/>
              <a:pPr/>
              <a:t>13</a:t>
            </a:fld>
            <a:endParaRPr lang="fi-FI" dirty="0"/>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350" t="10170" r="29294" b="8955"/>
          <a:stretch/>
        </p:blipFill>
        <p:spPr bwMode="auto">
          <a:xfrm>
            <a:off x="5878069" y="1358770"/>
            <a:ext cx="2323072"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txBox="1">
            <a:spLocks/>
          </p:cNvSpPr>
          <p:nvPr/>
        </p:nvSpPr>
        <p:spPr>
          <a:xfrm>
            <a:off x="5508104" y="4725144"/>
            <a:ext cx="3384376" cy="1404268"/>
          </a:xfrm>
          <a:prstGeom prst="rect">
            <a:avLst/>
          </a:prstGeom>
        </p:spPr>
        <p:txBody>
          <a:bodyPr vert="horz" lIns="0" tIns="0" rIns="0" bIns="0" rtlCol="0">
            <a:normAutofit/>
          </a:bodyPr>
          <a:lst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p>
        </p:txBody>
      </p:sp>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543" t="18002" r="29945" b="16987"/>
          <a:stretch/>
        </p:blipFill>
        <p:spPr bwMode="auto">
          <a:xfrm>
            <a:off x="5878069" y="3789040"/>
            <a:ext cx="2333549" cy="2340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p:cNvCxnSpPr>
            <a:stCxn id="16" idx="2"/>
          </p:cNvCxnSpPr>
          <p:nvPr/>
        </p:nvCxnSpPr>
        <p:spPr>
          <a:xfrm flipH="1">
            <a:off x="6670157" y="1603676"/>
            <a:ext cx="1511247" cy="54718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5" idx="2"/>
          </p:cNvCxnSpPr>
          <p:nvPr/>
        </p:nvCxnSpPr>
        <p:spPr>
          <a:xfrm flipH="1" flipV="1">
            <a:off x="6814173" y="2798930"/>
            <a:ext cx="1386968" cy="34203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8201141" y="2870938"/>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1</a:t>
            </a:r>
          </a:p>
        </p:txBody>
      </p:sp>
      <p:sp>
        <p:nvSpPr>
          <p:cNvPr id="16" name="Oval 15"/>
          <p:cNvSpPr/>
          <p:nvPr/>
        </p:nvSpPr>
        <p:spPr>
          <a:xfrm>
            <a:off x="8181404" y="1333646"/>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2</a:t>
            </a:r>
          </a:p>
        </p:txBody>
      </p:sp>
      <p:cxnSp>
        <p:nvCxnSpPr>
          <p:cNvPr id="17" name="Straight Arrow Connector 16"/>
          <p:cNvCxnSpPr>
            <a:stCxn id="18" idx="2"/>
          </p:cNvCxnSpPr>
          <p:nvPr/>
        </p:nvCxnSpPr>
        <p:spPr>
          <a:xfrm flipH="1">
            <a:off x="6814174" y="2420888"/>
            <a:ext cx="1425555" cy="1800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8239729" y="2150858"/>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3</a:t>
            </a:r>
          </a:p>
        </p:txBody>
      </p:sp>
      <p:sp>
        <p:nvSpPr>
          <p:cNvPr id="23" name="TextBox 22"/>
          <p:cNvSpPr txBox="1"/>
          <p:nvPr/>
        </p:nvSpPr>
        <p:spPr>
          <a:xfrm>
            <a:off x="6022768" y="1058325"/>
            <a:ext cx="1646605" cy="369332"/>
          </a:xfrm>
          <a:prstGeom prst="rect">
            <a:avLst/>
          </a:prstGeom>
          <a:noFill/>
        </p:spPr>
        <p:txBody>
          <a:bodyPr wrap="none" rtlCol="0">
            <a:spAutoFit/>
          </a:bodyPr>
          <a:lstStyle/>
          <a:p>
            <a:r>
              <a:rPr lang="en-GB" dirty="0"/>
              <a:t>Foil in the roof</a:t>
            </a:r>
          </a:p>
        </p:txBody>
      </p:sp>
      <p:sp>
        <p:nvSpPr>
          <p:cNvPr id="26" name="TextBox 25"/>
          <p:cNvSpPr txBox="1"/>
          <p:nvPr/>
        </p:nvSpPr>
        <p:spPr>
          <a:xfrm>
            <a:off x="5942535" y="3587997"/>
            <a:ext cx="2813591" cy="369332"/>
          </a:xfrm>
          <a:prstGeom prst="rect">
            <a:avLst/>
          </a:prstGeom>
          <a:noFill/>
        </p:spPr>
        <p:txBody>
          <a:bodyPr wrap="none" rtlCol="0">
            <a:spAutoFit/>
          </a:bodyPr>
          <a:lstStyle/>
          <a:p>
            <a:r>
              <a:rPr lang="en-GB" dirty="0"/>
              <a:t>Hard insulation in the roof</a:t>
            </a:r>
          </a:p>
        </p:txBody>
      </p:sp>
      <p:cxnSp>
        <p:nvCxnSpPr>
          <p:cNvPr id="31" name="Straight Arrow Connector 30"/>
          <p:cNvCxnSpPr/>
          <p:nvPr/>
        </p:nvCxnSpPr>
        <p:spPr>
          <a:xfrm flipH="1">
            <a:off x="6951438" y="4689196"/>
            <a:ext cx="1425554" cy="1800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8304984" y="4419166"/>
            <a:ext cx="582817"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4</a:t>
            </a:r>
          </a:p>
        </p:txBody>
      </p:sp>
    </p:spTree>
    <p:extLst>
      <p:ext uri="{BB962C8B-B14F-4D97-AF65-F5344CB8AC3E}">
        <p14:creationId xmlns:p14="http://schemas.microsoft.com/office/powerpoint/2010/main" val="377552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398" t="14301" r="33170" b="5744"/>
          <a:stretch/>
        </p:blipFill>
        <p:spPr bwMode="auto">
          <a:xfrm>
            <a:off x="5004048" y="1700808"/>
            <a:ext cx="3669990" cy="3565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GB" sz="3400" dirty="0"/>
              <a:t>Joint between massive log wall and timber roof, diagonal roof </a:t>
            </a:r>
          </a:p>
        </p:txBody>
      </p:sp>
      <p:sp>
        <p:nvSpPr>
          <p:cNvPr id="3" name="Content Placeholder 2"/>
          <p:cNvSpPr>
            <a:spLocks noGrp="1"/>
          </p:cNvSpPr>
          <p:nvPr>
            <p:ph idx="1"/>
          </p:nvPr>
        </p:nvSpPr>
        <p:spPr>
          <a:xfrm>
            <a:off x="457200" y="1773239"/>
            <a:ext cx="4420833" cy="4032250"/>
          </a:xfrm>
        </p:spPr>
        <p:txBody>
          <a:bodyPr>
            <a:normAutofit fontScale="92500" lnSpcReduction="10000"/>
          </a:bodyPr>
          <a:lstStyle/>
          <a:p>
            <a:pPr marL="457200" lvl="0" indent="-457200">
              <a:buFont typeface="+mj-lt"/>
              <a:buAutoNum type="arabicPeriod"/>
            </a:pPr>
            <a:r>
              <a:rPr lang="en-GB" sz="2400" dirty="0"/>
              <a:t>A chase is made to the log wall parallel to the top of the wall. The chase must be deeper than the space between the logs. </a:t>
            </a:r>
          </a:p>
          <a:p>
            <a:pPr marL="457200" lvl="0" indent="-457200">
              <a:buFont typeface="+mj-lt"/>
              <a:buAutoNum type="arabicPeriod"/>
            </a:pPr>
            <a:r>
              <a:rPr lang="en-GB" sz="2400" dirty="0"/>
              <a:t>The vapour barrier foil of the roof is turned baggy behind the outermost roof bearer.</a:t>
            </a:r>
            <a:r>
              <a:rPr lang="en-GB" sz="2400" i="1" dirty="0"/>
              <a:t> </a:t>
            </a:r>
            <a:endParaRPr lang="en-GB" sz="2400" dirty="0"/>
          </a:p>
          <a:p>
            <a:pPr marL="457200" lvl="0" indent="-457200">
              <a:buFont typeface="+mj-lt"/>
              <a:buAutoNum type="arabicPeriod"/>
            </a:pPr>
            <a:r>
              <a:rPr lang="en-GB" sz="2400" dirty="0"/>
              <a:t>Another edge of foil is pressed to the chase. </a:t>
            </a:r>
          </a:p>
          <a:p>
            <a:pPr marL="457200" lvl="0" indent="-457200">
              <a:buFont typeface="+mj-lt"/>
              <a:buAutoNum type="arabicPeriod"/>
            </a:pPr>
            <a:r>
              <a:rPr lang="en-GB" sz="2400" dirty="0"/>
              <a:t>The battening of the roof is made after the battens are installed.</a:t>
            </a:r>
          </a:p>
          <a:p>
            <a:pPr marL="514350" lvl="0" indent="-514350">
              <a:buFont typeface="+mj-lt"/>
              <a:buAutoNum type="arabicPeriod"/>
            </a:pPr>
            <a:endParaRPr lang="en-GB" dirty="0"/>
          </a:p>
        </p:txBody>
      </p:sp>
      <p:sp>
        <p:nvSpPr>
          <p:cNvPr id="4" name="Date Placeholder 3">
            <a:extLst>
              <a:ext uri="{FF2B5EF4-FFF2-40B4-BE49-F238E27FC236}">
                <a16:creationId xmlns:a16="http://schemas.microsoft.com/office/drawing/2014/main" id="{7972CBDB-75C7-4CAA-8482-13590B3D4ACC}"/>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3A4AA0A2-8C80-4093-8977-1E02B45442C4}"/>
              </a:ext>
            </a:extLst>
          </p:cNvPr>
          <p:cNvSpPr>
            <a:spLocks noGrp="1"/>
          </p:cNvSpPr>
          <p:nvPr>
            <p:ph type="sldNum" sz="quarter" idx="4"/>
          </p:nvPr>
        </p:nvSpPr>
        <p:spPr/>
        <p:txBody>
          <a:bodyPr/>
          <a:lstStyle/>
          <a:p>
            <a:fld id="{0168ACF4-E7A5-495E-8C31-8E9E3D5B0BFC}" type="slidenum">
              <a:rPr lang="fi-FI" smtClean="0"/>
              <a:pPr/>
              <a:t>14</a:t>
            </a:fld>
            <a:endParaRPr lang="fi-FI" dirty="0"/>
          </a:p>
        </p:txBody>
      </p:sp>
      <p:cxnSp>
        <p:nvCxnSpPr>
          <p:cNvPr id="10" name="Straight Arrow Connector 9"/>
          <p:cNvCxnSpPr>
            <a:stCxn id="12" idx="6"/>
          </p:cNvCxnSpPr>
          <p:nvPr/>
        </p:nvCxnSpPr>
        <p:spPr>
          <a:xfrm flipV="1">
            <a:off x="6138174" y="3682416"/>
            <a:ext cx="1116124" cy="65009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490102" y="4062476"/>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1</a:t>
            </a:r>
          </a:p>
        </p:txBody>
      </p:sp>
      <p:cxnSp>
        <p:nvCxnSpPr>
          <p:cNvPr id="14" name="Straight Arrow Connector 13"/>
          <p:cNvCxnSpPr>
            <a:stCxn id="15" idx="5"/>
          </p:cNvCxnSpPr>
          <p:nvPr/>
        </p:nvCxnSpPr>
        <p:spPr>
          <a:xfrm>
            <a:off x="7159390" y="2766148"/>
            <a:ext cx="328934" cy="64387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6606226" y="2305178"/>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2</a:t>
            </a:r>
          </a:p>
        </p:txBody>
      </p:sp>
      <p:sp>
        <p:nvSpPr>
          <p:cNvPr id="23" name="Rectangle 22"/>
          <p:cNvSpPr/>
          <p:nvPr/>
        </p:nvSpPr>
        <p:spPr>
          <a:xfrm>
            <a:off x="7492076" y="3728339"/>
            <a:ext cx="936104" cy="874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p:cNvSpPr/>
          <p:nvPr/>
        </p:nvSpPr>
        <p:spPr>
          <a:xfrm>
            <a:off x="7786721" y="4165437"/>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3</a:t>
            </a:r>
          </a:p>
        </p:txBody>
      </p:sp>
      <p:cxnSp>
        <p:nvCxnSpPr>
          <p:cNvPr id="9" name="Straight Arrow Connector 8"/>
          <p:cNvCxnSpPr>
            <a:stCxn id="13" idx="1"/>
          </p:cNvCxnSpPr>
          <p:nvPr/>
        </p:nvCxnSpPr>
        <p:spPr>
          <a:xfrm flipH="1" flipV="1">
            <a:off x="7380313" y="3728339"/>
            <a:ext cx="501316" cy="5161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8378869" y="3895407"/>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4</a:t>
            </a:r>
          </a:p>
        </p:txBody>
      </p:sp>
      <p:cxnSp>
        <p:nvCxnSpPr>
          <p:cNvPr id="28" name="Straight Arrow Connector 27"/>
          <p:cNvCxnSpPr>
            <a:stCxn id="27" idx="1"/>
          </p:cNvCxnSpPr>
          <p:nvPr/>
        </p:nvCxnSpPr>
        <p:spPr>
          <a:xfrm flipH="1" flipV="1">
            <a:off x="7740352" y="3609227"/>
            <a:ext cx="733425" cy="36527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27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Sealing window frames</a:t>
            </a:r>
          </a:p>
        </p:txBody>
      </p:sp>
      <p:sp>
        <p:nvSpPr>
          <p:cNvPr id="5" name="Content Placeholder 4">
            <a:extLst>
              <a:ext uri="{FF2B5EF4-FFF2-40B4-BE49-F238E27FC236}">
                <a16:creationId xmlns:a16="http://schemas.microsoft.com/office/drawing/2014/main" id="{2A662C17-1015-4981-AF50-413C20F5BA8C}"/>
              </a:ext>
            </a:extLst>
          </p:cNvPr>
          <p:cNvSpPr>
            <a:spLocks noGrp="1"/>
          </p:cNvSpPr>
          <p:nvPr>
            <p:ph idx="1"/>
          </p:nvPr>
        </p:nvSpPr>
        <p:spPr>
          <a:xfrm>
            <a:off x="457199" y="1773239"/>
            <a:ext cx="4845868" cy="4032250"/>
          </a:xfrm>
        </p:spPr>
        <p:txBody>
          <a:bodyPr>
            <a:noAutofit/>
          </a:bodyPr>
          <a:lstStyle/>
          <a:p>
            <a:pPr marL="514350" indent="-514350">
              <a:lnSpc>
                <a:spcPct val="120000"/>
              </a:lnSpc>
              <a:spcBef>
                <a:spcPts val="0"/>
              </a:spcBef>
              <a:buFont typeface="+mj-lt"/>
              <a:buAutoNum type="arabicPeriod"/>
              <a:defRPr/>
            </a:pPr>
            <a:r>
              <a:rPr lang="en-GB" sz="1600" dirty="0"/>
              <a:t>Window frames are sealed near the inner surface with polyurethane foam.</a:t>
            </a:r>
          </a:p>
          <a:p>
            <a:pPr marL="514350" indent="-514350">
              <a:lnSpc>
                <a:spcPct val="120000"/>
              </a:lnSpc>
              <a:spcBef>
                <a:spcPts val="0"/>
              </a:spcBef>
              <a:buFont typeface="+mj-lt"/>
              <a:buAutoNum type="arabicPeriod"/>
              <a:defRPr/>
            </a:pPr>
            <a:r>
              <a:rPr lang="en-GB" sz="1600" dirty="0"/>
              <a:t>In the middle part of the frame polyurethane foam or mineral wool can be used.</a:t>
            </a:r>
          </a:p>
          <a:p>
            <a:pPr marL="514350" indent="-514350">
              <a:lnSpc>
                <a:spcPct val="120000"/>
              </a:lnSpc>
              <a:spcBef>
                <a:spcPts val="0"/>
              </a:spcBef>
              <a:buFont typeface="+mj-lt"/>
              <a:buAutoNum type="arabicPeriod"/>
              <a:defRPr/>
            </a:pPr>
            <a:r>
              <a:rPr lang="en-GB" sz="1600" dirty="0"/>
              <a:t>The foam should not fill the whole gap. The outer edge should be left as a ventilation gap. </a:t>
            </a:r>
          </a:p>
          <a:p>
            <a:pPr marL="514350" indent="-514350">
              <a:lnSpc>
                <a:spcPct val="120000"/>
              </a:lnSpc>
              <a:buFont typeface="+mj-lt"/>
              <a:buAutoNum type="arabicPeriod"/>
            </a:pPr>
            <a:r>
              <a:rPr lang="en-GB" sz="1600" dirty="0"/>
              <a:t>In a log wall, a settlement gap should be left at the top of the window and filled with mineral wool. </a:t>
            </a:r>
          </a:p>
          <a:p>
            <a:pPr marL="514350" indent="-514350">
              <a:lnSpc>
                <a:spcPct val="120000"/>
              </a:lnSpc>
              <a:buFont typeface="+mj-lt"/>
              <a:buAutoNum type="arabicPeriod"/>
            </a:pPr>
            <a:r>
              <a:rPr lang="en-GB" sz="1600" dirty="0"/>
              <a:t>Flexible vapour-proof foil is installed around the window. Foil is stapled and taped to the frame wall so that it will stay undamaged when the log settles.</a:t>
            </a:r>
            <a:endParaRPr lang="fi-FI" sz="1600" dirty="0"/>
          </a:p>
        </p:txBody>
      </p:sp>
      <p:sp>
        <p:nvSpPr>
          <p:cNvPr id="3" name="Date Placeholder 2">
            <a:extLst>
              <a:ext uri="{FF2B5EF4-FFF2-40B4-BE49-F238E27FC236}">
                <a16:creationId xmlns:a16="http://schemas.microsoft.com/office/drawing/2014/main" id="{C6C82DA8-BF1E-4A04-BFA4-59DF23BC3177}"/>
              </a:ext>
            </a:extLst>
          </p:cNvPr>
          <p:cNvSpPr>
            <a:spLocks noGrp="1"/>
          </p:cNvSpPr>
          <p:nvPr>
            <p:ph type="dt" sz="half" idx="2"/>
          </p:nvPr>
        </p:nvSpPr>
        <p:spPr/>
        <p:txBody>
          <a:bodyPr/>
          <a:lstStyle/>
          <a:p>
            <a:r>
              <a:rPr lang="fi-FI"/>
              <a:t>2019</a:t>
            </a:r>
            <a:endParaRPr lang="fi-FI" dirty="0"/>
          </a:p>
        </p:txBody>
      </p:sp>
      <p:sp>
        <p:nvSpPr>
          <p:cNvPr id="4" name="Slide Number Placeholder 3">
            <a:extLst>
              <a:ext uri="{FF2B5EF4-FFF2-40B4-BE49-F238E27FC236}">
                <a16:creationId xmlns:a16="http://schemas.microsoft.com/office/drawing/2014/main" id="{0E133AF8-5A8F-4C83-B7D5-6F89EE2238EB}"/>
              </a:ext>
            </a:extLst>
          </p:cNvPr>
          <p:cNvSpPr>
            <a:spLocks noGrp="1"/>
          </p:cNvSpPr>
          <p:nvPr>
            <p:ph type="sldNum" sz="quarter" idx="4"/>
          </p:nvPr>
        </p:nvSpPr>
        <p:spPr/>
        <p:txBody>
          <a:bodyPr/>
          <a:lstStyle/>
          <a:p>
            <a:fld id="{0168ACF4-E7A5-495E-8C31-8E9E3D5B0BFC}" type="slidenum">
              <a:rPr lang="fi-FI" smtClean="0"/>
              <a:pPr/>
              <a:t>15</a:t>
            </a:fld>
            <a:endParaRPr lang="fi-FI" dirty="0"/>
          </a:p>
        </p:txBody>
      </p:sp>
      <p:pic>
        <p:nvPicPr>
          <p:cNvPr id="25" name="Picture 2">
            <a:extLst>
              <a:ext uri="{FF2B5EF4-FFF2-40B4-BE49-F238E27FC236}">
                <a16:creationId xmlns:a16="http://schemas.microsoft.com/office/drawing/2014/main" id="{EB62FDB6-3B9E-4B62-817F-D98A3BD4A0F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tretch/>
        </p:blipFill>
        <p:spPr bwMode="auto">
          <a:xfrm>
            <a:off x="5652120" y="3327531"/>
            <a:ext cx="2112264" cy="249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a:extLst>
              <a:ext uri="{FF2B5EF4-FFF2-40B4-BE49-F238E27FC236}">
                <a16:creationId xmlns:a16="http://schemas.microsoft.com/office/drawing/2014/main" id="{7D161D41-CB0A-4E48-8266-D1B23897DB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1853" b="1853"/>
          <a:stretch>
            <a:fillRect/>
          </a:stretch>
        </p:blipFill>
        <p:spPr bwMode="auto">
          <a:xfrm>
            <a:off x="5331924" y="1158222"/>
            <a:ext cx="2521167" cy="207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Arrow Connector 26">
            <a:extLst>
              <a:ext uri="{FF2B5EF4-FFF2-40B4-BE49-F238E27FC236}">
                <a16:creationId xmlns:a16="http://schemas.microsoft.com/office/drawing/2014/main" id="{41D2D883-8A09-4B1F-8AB1-AAA20BABC71C}"/>
              </a:ext>
            </a:extLst>
          </p:cNvPr>
          <p:cNvCxnSpPr>
            <a:stCxn id="29" idx="5"/>
          </p:cNvCxnSpPr>
          <p:nvPr/>
        </p:nvCxnSpPr>
        <p:spPr>
          <a:xfrm>
            <a:off x="6271335" y="1554227"/>
            <a:ext cx="321172" cy="74437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0AE8CAB2-D06D-4984-84AD-344102B3298C}"/>
              </a:ext>
            </a:extLst>
          </p:cNvPr>
          <p:cNvSpPr/>
          <p:nvPr/>
        </p:nvSpPr>
        <p:spPr>
          <a:xfrm>
            <a:off x="8128055" y="3460903"/>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4</a:t>
            </a:r>
          </a:p>
        </p:txBody>
      </p:sp>
      <p:sp>
        <p:nvSpPr>
          <p:cNvPr id="29" name="Oval 28">
            <a:extLst>
              <a:ext uri="{FF2B5EF4-FFF2-40B4-BE49-F238E27FC236}">
                <a16:creationId xmlns:a16="http://schemas.microsoft.com/office/drawing/2014/main" id="{311CE036-E989-46D1-B92B-1A83681B2BAB}"/>
              </a:ext>
            </a:extLst>
          </p:cNvPr>
          <p:cNvSpPr/>
          <p:nvPr/>
        </p:nvSpPr>
        <p:spPr>
          <a:xfrm>
            <a:off x="5718171" y="1093257"/>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2</a:t>
            </a:r>
          </a:p>
        </p:txBody>
      </p:sp>
      <p:cxnSp>
        <p:nvCxnSpPr>
          <p:cNvPr id="30" name="Straight Arrow Connector 29">
            <a:extLst>
              <a:ext uri="{FF2B5EF4-FFF2-40B4-BE49-F238E27FC236}">
                <a16:creationId xmlns:a16="http://schemas.microsoft.com/office/drawing/2014/main" id="{40533A12-1F5E-4AB4-82F9-6585BF38D411}"/>
              </a:ext>
            </a:extLst>
          </p:cNvPr>
          <p:cNvCxnSpPr>
            <a:stCxn id="28" idx="2"/>
          </p:cNvCxnSpPr>
          <p:nvPr/>
        </p:nvCxnSpPr>
        <p:spPr>
          <a:xfrm flipH="1">
            <a:off x="6571251" y="3730933"/>
            <a:ext cx="1556804" cy="12030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25C6E651-1095-41CF-BF8B-C4CF37D46D81}"/>
              </a:ext>
            </a:extLst>
          </p:cNvPr>
          <p:cNvSpPr/>
          <p:nvPr/>
        </p:nvSpPr>
        <p:spPr>
          <a:xfrm>
            <a:off x="7104101" y="4817588"/>
            <a:ext cx="695942" cy="823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2" name="Straight Arrow Connector 31">
            <a:extLst>
              <a:ext uri="{FF2B5EF4-FFF2-40B4-BE49-F238E27FC236}">
                <a16:creationId xmlns:a16="http://schemas.microsoft.com/office/drawing/2014/main" id="{00966754-538B-4DB4-97AC-A9F54260F97F}"/>
              </a:ext>
            </a:extLst>
          </p:cNvPr>
          <p:cNvCxnSpPr/>
          <p:nvPr/>
        </p:nvCxnSpPr>
        <p:spPr>
          <a:xfrm flipH="1" flipV="1">
            <a:off x="7021641" y="4858338"/>
            <a:ext cx="656023" cy="59907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29F7A676-F8F4-42A5-A36C-100864258D70}"/>
              </a:ext>
            </a:extLst>
          </p:cNvPr>
          <p:cNvSpPr/>
          <p:nvPr/>
        </p:nvSpPr>
        <p:spPr>
          <a:xfrm>
            <a:off x="7529055" y="5388873"/>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5</a:t>
            </a:r>
          </a:p>
        </p:txBody>
      </p:sp>
      <p:sp>
        <p:nvSpPr>
          <p:cNvPr id="35" name="Rectangle 34">
            <a:extLst>
              <a:ext uri="{FF2B5EF4-FFF2-40B4-BE49-F238E27FC236}">
                <a16:creationId xmlns:a16="http://schemas.microsoft.com/office/drawing/2014/main" id="{631D2650-DEE6-4421-9FE5-1D728E7FD10F}"/>
              </a:ext>
            </a:extLst>
          </p:cNvPr>
          <p:cNvSpPr/>
          <p:nvPr/>
        </p:nvSpPr>
        <p:spPr>
          <a:xfrm>
            <a:off x="7236296" y="2196462"/>
            <a:ext cx="891759" cy="923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7" name="Straight Arrow Connector 36">
            <a:extLst>
              <a:ext uri="{FF2B5EF4-FFF2-40B4-BE49-F238E27FC236}">
                <a16:creationId xmlns:a16="http://schemas.microsoft.com/office/drawing/2014/main" id="{9F84AED0-FFF7-47D4-ACFD-799D7F1EFEF1}"/>
              </a:ext>
            </a:extLst>
          </p:cNvPr>
          <p:cNvCxnSpPr/>
          <p:nvPr/>
        </p:nvCxnSpPr>
        <p:spPr>
          <a:xfrm flipH="1">
            <a:off x="7104101" y="2254015"/>
            <a:ext cx="149798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EE7D229F-F14A-4ED0-B707-08532CE2A228}"/>
              </a:ext>
            </a:extLst>
          </p:cNvPr>
          <p:cNvSpPr/>
          <p:nvPr/>
        </p:nvSpPr>
        <p:spPr>
          <a:xfrm>
            <a:off x="8277143" y="2004268"/>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1</a:t>
            </a:r>
          </a:p>
        </p:txBody>
      </p:sp>
      <p:sp>
        <p:nvSpPr>
          <p:cNvPr id="39" name="Rectangle 38">
            <a:extLst>
              <a:ext uri="{FF2B5EF4-FFF2-40B4-BE49-F238E27FC236}">
                <a16:creationId xmlns:a16="http://schemas.microsoft.com/office/drawing/2014/main" id="{F7BFA635-5A58-4ECD-BAD8-46211425F812}"/>
              </a:ext>
            </a:extLst>
          </p:cNvPr>
          <p:cNvSpPr/>
          <p:nvPr/>
        </p:nvSpPr>
        <p:spPr>
          <a:xfrm>
            <a:off x="5471592" y="2400312"/>
            <a:ext cx="799743"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40" name="Straight Arrow Connector 39">
            <a:extLst>
              <a:ext uri="{FF2B5EF4-FFF2-40B4-BE49-F238E27FC236}">
                <a16:creationId xmlns:a16="http://schemas.microsoft.com/office/drawing/2014/main" id="{B2D7888C-E3C9-4A07-8CF3-8D97959FBB38}"/>
              </a:ext>
            </a:extLst>
          </p:cNvPr>
          <p:cNvCxnSpPr>
            <a:stCxn id="41" idx="7"/>
          </p:cNvCxnSpPr>
          <p:nvPr/>
        </p:nvCxnSpPr>
        <p:spPr>
          <a:xfrm flipV="1">
            <a:off x="5913945" y="2328304"/>
            <a:ext cx="386247" cy="37204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9D3079E7-9BEE-41B9-A351-B9FE6093E078}"/>
              </a:ext>
            </a:extLst>
          </p:cNvPr>
          <p:cNvSpPr/>
          <p:nvPr/>
        </p:nvSpPr>
        <p:spPr>
          <a:xfrm>
            <a:off x="5360781" y="2621257"/>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3</a:t>
            </a:r>
          </a:p>
        </p:txBody>
      </p:sp>
    </p:spTree>
    <p:extLst>
      <p:ext uri="{BB962C8B-B14F-4D97-AF65-F5344CB8AC3E}">
        <p14:creationId xmlns:p14="http://schemas.microsoft.com/office/powerpoint/2010/main" val="14178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3"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t>Insulation and structure of a ventilated 'crawling space' in a low energy house 1/2</a:t>
            </a:r>
          </a:p>
        </p:txBody>
      </p:sp>
      <p:sp>
        <p:nvSpPr>
          <p:cNvPr id="3" name="Content Placeholder 2"/>
          <p:cNvSpPr>
            <a:spLocks noGrp="1"/>
          </p:cNvSpPr>
          <p:nvPr>
            <p:ph idx="1"/>
          </p:nvPr>
        </p:nvSpPr>
        <p:spPr>
          <a:xfrm>
            <a:off x="457200" y="1773239"/>
            <a:ext cx="4546848" cy="4032250"/>
          </a:xfrm>
        </p:spPr>
        <p:txBody>
          <a:bodyPr numCol="1">
            <a:normAutofit fontScale="55000" lnSpcReduction="20000"/>
          </a:bodyPr>
          <a:lstStyle/>
          <a:p>
            <a:pPr marL="342900" indent="-342900">
              <a:buFont typeface="+mj-lt"/>
              <a:buAutoNum type="arabicPeriod"/>
            </a:pPr>
            <a:r>
              <a:rPr lang="en-GB" sz="2200" dirty="0"/>
              <a:t>The sheathing in the 'crawling space' should always be very moisture resistant. The sheathing materials should not be sensitive to mould. The heat resistance of the sheathing should be always at least 0.4 m</a:t>
            </a:r>
            <a:r>
              <a:rPr lang="en-GB" sz="2200" baseline="30000" dirty="0"/>
              <a:t>2</a:t>
            </a:r>
            <a:r>
              <a:rPr lang="en-GB" sz="2200" dirty="0"/>
              <a:t> K/W. </a:t>
            </a:r>
          </a:p>
          <a:p>
            <a:pPr marL="342900" indent="-342900">
              <a:buFont typeface="+mj-lt"/>
              <a:buAutoNum type="arabicPeriod"/>
            </a:pPr>
            <a:r>
              <a:rPr lang="en-GB" sz="2200" dirty="0"/>
              <a:t>The moisture transfer between dry ashlar walling and heat insulation or sheathing board should be prevented. </a:t>
            </a:r>
          </a:p>
          <a:p>
            <a:pPr marL="342900" indent="-342900">
              <a:lnSpc>
                <a:spcPct val="120000"/>
              </a:lnSpc>
              <a:buFont typeface="+mj-lt"/>
              <a:buAutoNum type="arabicPeriod"/>
            </a:pPr>
            <a:r>
              <a:rPr lang="en-GB" sz="2200" dirty="0"/>
              <a:t>Heat insulation covering the entire ground raises the temperature of the ‘crawling space’ which reduces the relative humidity and the favourable conditions for mould development. Organic building materials or waste should not be left on the ground.</a:t>
            </a:r>
          </a:p>
          <a:p>
            <a:pPr marL="342900" indent="-342900">
              <a:buFont typeface="+mj-lt"/>
              <a:buAutoNum type="arabicPeriod"/>
            </a:pPr>
            <a:r>
              <a:rPr lang="en-GB" sz="2200" dirty="0"/>
              <a:t>Heat insulation on the underside of the bearing structures reduces the moisture movements of structures and protects the timber structures from mould forming.</a:t>
            </a:r>
          </a:p>
          <a:p>
            <a:pPr marL="342900" indent="-342900">
              <a:buFont typeface="+mj-lt"/>
              <a:buAutoNum type="arabicPeriod"/>
            </a:pPr>
            <a:r>
              <a:rPr lang="en-GB" sz="2200" dirty="0"/>
              <a:t>Also ventilation of the base floor significantly affects the conditions. The recommended ventilation rate is 0.5-1 1/h.</a:t>
            </a:r>
          </a:p>
          <a:p>
            <a:pPr marL="342900" indent="-342900">
              <a:buFont typeface="+mj-lt"/>
              <a:buAutoNum type="arabicPeriod"/>
            </a:pPr>
            <a:r>
              <a:rPr lang="en-GB" sz="2200" dirty="0"/>
              <a:t>The need for inner frost protection increases because the heat loss through the base floor decreases.</a:t>
            </a:r>
          </a:p>
          <a:p>
            <a:pPr marL="342900" indent="-342900">
              <a:buFont typeface="+mj-lt"/>
              <a:buAutoNum type="arabicPeriod"/>
            </a:pPr>
            <a:r>
              <a:rPr lang="en-GB" sz="2200" dirty="0"/>
              <a:t>The order of work should be planned beforehand so the structures can be sealed properly. The base floor must be made totally airtight. </a:t>
            </a:r>
          </a:p>
          <a:p>
            <a:pPr marL="0" indent="0">
              <a:buNone/>
            </a:pPr>
            <a:endParaRPr lang="en-GB" sz="1600" dirty="0"/>
          </a:p>
        </p:txBody>
      </p:sp>
      <p:sp>
        <p:nvSpPr>
          <p:cNvPr id="5" name="Date Placeholder 4">
            <a:extLst>
              <a:ext uri="{FF2B5EF4-FFF2-40B4-BE49-F238E27FC236}">
                <a16:creationId xmlns:a16="http://schemas.microsoft.com/office/drawing/2014/main" id="{EFE9DA7E-66C7-4125-A20B-3077726614DB}"/>
              </a:ext>
            </a:extLst>
          </p:cNvPr>
          <p:cNvSpPr>
            <a:spLocks noGrp="1"/>
          </p:cNvSpPr>
          <p:nvPr>
            <p:ph type="dt" sz="half" idx="2"/>
          </p:nvPr>
        </p:nvSpPr>
        <p:spPr/>
        <p:txBody>
          <a:bodyPr/>
          <a:lstStyle/>
          <a:p>
            <a:r>
              <a:rPr lang="fi-FI"/>
              <a:t>2019</a:t>
            </a:r>
            <a:endParaRPr lang="fi-FI" dirty="0"/>
          </a:p>
        </p:txBody>
      </p:sp>
      <p:sp>
        <p:nvSpPr>
          <p:cNvPr id="6" name="Slide Number Placeholder 5">
            <a:extLst>
              <a:ext uri="{FF2B5EF4-FFF2-40B4-BE49-F238E27FC236}">
                <a16:creationId xmlns:a16="http://schemas.microsoft.com/office/drawing/2014/main" id="{9385EC3B-B2ED-4539-8F30-084B38FEF2C6}"/>
              </a:ext>
            </a:extLst>
          </p:cNvPr>
          <p:cNvSpPr>
            <a:spLocks noGrp="1"/>
          </p:cNvSpPr>
          <p:nvPr>
            <p:ph type="sldNum" sz="quarter" idx="4"/>
          </p:nvPr>
        </p:nvSpPr>
        <p:spPr/>
        <p:txBody>
          <a:bodyPr/>
          <a:lstStyle/>
          <a:p>
            <a:fld id="{0168ACF4-E7A5-495E-8C31-8E9E3D5B0BFC}" type="slidenum">
              <a:rPr lang="fi-FI" smtClean="0"/>
              <a:pPr/>
              <a:t>16</a:t>
            </a:fld>
            <a:endParaRPr lang="fi-FI" dirty="0"/>
          </a:p>
        </p:txBody>
      </p:sp>
      <p:sp>
        <p:nvSpPr>
          <p:cNvPr id="7" name="Suorakulmio 6"/>
          <p:cNvSpPr/>
          <p:nvPr/>
        </p:nvSpPr>
        <p:spPr>
          <a:xfrm>
            <a:off x="457200" y="5762629"/>
            <a:ext cx="8218488" cy="338554"/>
          </a:xfrm>
          <a:prstGeom prst="rect">
            <a:avLst/>
          </a:prstGeom>
        </p:spPr>
        <p:txBody>
          <a:bodyPr wrap="square">
            <a:spAutoFit/>
          </a:bodyPr>
          <a:lstStyle/>
          <a:p>
            <a:r>
              <a:rPr lang="en-GB" sz="800" dirty="0"/>
              <a:t>Ref.: Jukka Lahdensivu, Jommi Suonketo, Juha Vinha, Ralf Lindberg, Elina Manelius, </a:t>
            </a:r>
            <a:r>
              <a:rPr lang="en-GB" sz="800" dirty="0" err="1"/>
              <a:t>Vesa</a:t>
            </a:r>
            <a:r>
              <a:rPr lang="en-GB" sz="800" dirty="0"/>
              <a:t> </a:t>
            </a:r>
            <a:r>
              <a:rPr lang="en-GB" sz="800" dirty="0" err="1"/>
              <a:t>Kuhno</a:t>
            </a:r>
            <a:r>
              <a:rPr lang="en-GB" sz="800" dirty="0"/>
              <a:t>, Kari </a:t>
            </a:r>
            <a:r>
              <a:rPr lang="en-GB" sz="800" dirty="0" err="1"/>
              <a:t>Saastamoinen</a:t>
            </a:r>
            <a:r>
              <a:rPr lang="en-GB" sz="800" dirty="0"/>
              <a:t>, Kati Salminen &amp; Kimmo Lähdesmäki. </a:t>
            </a:r>
            <a:r>
              <a:rPr lang="en-GB" sz="800" dirty="0" err="1"/>
              <a:t>Matalaenergia</a:t>
            </a:r>
            <a:r>
              <a:rPr lang="en-GB" sz="800" dirty="0"/>
              <a:t>- ja </a:t>
            </a:r>
            <a:r>
              <a:rPr lang="en-GB" sz="800" dirty="0" err="1"/>
              <a:t>passiivitalojen</a:t>
            </a:r>
            <a:r>
              <a:rPr lang="en-GB" sz="800" dirty="0"/>
              <a:t> </a:t>
            </a:r>
            <a:r>
              <a:rPr lang="en-GB" sz="800" dirty="0" err="1"/>
              <a:t>rakenteiden</a:t>
            </a:r>
            <a:r>
              <a:rPr lang="en-GB" sz="800" dirty="0"/>
              <a:t> ja </a:t>
            </a:r>
            <a:r>
              <a:rPr lang="en-GB" sz="800" dirty="0" err="1"/>
              <a:t>liitosten</a:t>
            </a:r>
            <a:r>
              <a:rPr lang="en-GB" sz="800" dirty="0"/>
              <a:t> </a:t>
            </a:r>
            <a:r>
              <a:rPr lang="en-GB" sz="800" dirty="0" err="1"/>
              <a:t>suunnittelu</a:t>
            </a:r>
            <a:r>
              <a:rPr lang="en-GB" sz="800" dirty="0"/>
              <a:t>- ja </a:t>
            </a:r>
            <a:r>
              <a:rPr lang="en-GB" sz="800" dirty="0" err="1"/>
              <a:t>toteutusohjeita</a:t>
            </a:r>
            <a:r>
              <a:rPr lang="en-GB" sz="800" dirty="0"/>
              <a:t> (in Finnish). Tampere University of technology. </a:t>
            </a:r>
          </a:p>
        </p:txBody>
      </p:sp>
      <p:grpSp>
        <p:nvGrpSpPr>
          <p:cNvPr id="4" name="Group 3">
            <a:extLst>
              <a:ext uri="{FF2B5EF4-FFF2-40B4-BE49-F238E27FC236}">
                <a16:creationId xmlns:a16="http://schemas.microsoft.com/office/drawing/2014/main" id="{EADEAFAE-EE5A-49E9-8E0B-CAAEA4195ED3}"/>
              </a:ext>
            </a:extLst>
          </p:cNvPr>
          <p:cNvGrpSpPr/>
          <p:nvPr/>
        </p:nvGrpSpPr>
        <p:grpSpPr>
          <a:xfrm>
            <a:off x="5004048" y="1345972"/>
            <a:ext cx="4464496" cy="4278312"/>
            <a:chOff x="5004048" y="1345972"/>
            <a:chExt cx="4464496" cy="4278312"/>
          </a:xfrm>
        </p:grpSpPr>
        <p:pic>
          <p:nvPicPr>
            <p:cNvPr id="58" name="Picture 2">
              <a:extLst>
                <a:ext uri="{FF2B5EF4-FFF2-40B4-BE49-F238E27FC236}">
                  <a16:creationId xmlns:a16="http://schemas.microsoft.com/office/drawing/2014/main" id="{C379820C-E44F-4C95-ACD5-5FB49D0DAD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09" b="413"/>
            <a:stretch/>
          </p:blipFill>
          <p:spPr bwMode="auto">
            <a:xfrm>
              <a:off x="5220072" y="1345972"/>
              <a:ext cx="3786188" cy="427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9" name="Ryhmä 50181">
              <a:extLst>
                <a:ext uri="{FF2B5EF4-FFF2-40B4-BE49-F238E27FC236}">
                  <a16:creationId xmlns:a16="http://schemas.microsoft.com/office/drawing/2014/main" id="{3154C28C-A271-43E0-ABE3-3F0E6233AFC4}"/>
                </a:ext>
              </a:extLst>
            </p:cNvPr>
            <p:cNvGrpSpPr/>
            <p:nvPr/>
          </p:nvGrpSpPr>
          <p:grpSpPr>
            <a:xfrm>
              <a:off x="7638489" y="2598921"/>
              <a:ext cx="1285385" cy="2013421"/>
              <a:chOff x="2253381" y="2737262"/>
              <a:chExt cx="1285385" cy="2013421"/>
            </a:xfrm>
          </p:grpSpPr>
          <p:sp>
            <p:nvSpPr>
              <p:cNvPr id="60" name="Ellipsi 13">
                <a:extLst>
                  <a:ext uri="{FF2B5EF4-FFF2-40B4-BE49-F238E27FC236}">
                    <a16:creationId xmlns:a16="http://schemas.microsoft.com/office/drawing/2014/main" id="{9EFE515A-4D22-4EC1-9D11-EB4448CCC219}"/>
                  </a:ext>
                </a:extLst>
              </p:cNvPr>
              <p:cNvSpPr/>
              <p:nvPr/>
            </p:nvSpPr>
            <p:spPr>
              <a:xfrm>
                <a:off x="2818687" y="3161065"/>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Ellipsi 21">
                <a:extLst>
                  <a:ext uri="{FF2B5EF4-FFF2-40B4-BE49-F238E27FC236}">
                    <a16:creationId xmlns:a16="http://schemas.microsoft.com/office/drawing/2014/main" id="{33D3F789-42B8-477E-BF80-9DDCE7C161EE}"/>
                  </a:ext>
                </a:extLst>
              </p:cNvPr>
              <p:cNvSpPr/>
              <p:nvPr/>
            </p:nvSpPr>
            <p:spPr>
              <a:xfrm>
                <a:off x="3059832" y="3278295"/>
                <a:ext cx="155755" cy="187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Ellipsi 22">
                <a:extLst>
                  <a:ext uri="{FF2B5EF4-FFF2-40B4-BE49-F238E27FC236}">
                    <a16:creationId xmlns:a16="http://schemas.microsoft.com/office/drawing/2014/main" id="{C243F915-7D66-45A5-9673-A77DA19EA719}"/>
                  </a:ext>
                </a:extLst>
              </p:cNvPr>
              <p:cNvSpPr/>
              <p:nvPr/>
            </p:nvSpPr>
            <p:spPr>
              <a:xfrm>
                <a:off x="3123487" y="3465865"/>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Ellipsi 23">
                <a:extLst>
                  <a:ext uri="{FF2B5EF4-FFF2-40B4-BE49-F238E27FC236}">
                    <a16:creationId xmlns:a16="http://schemas.microsoft.com/office/drawing/2014/main" id="{C4CD0841-2136-43B6-B4DF-F09A84B2A91A}"/>
                  </a:ext>
                </a:extLst>
              </p:cNvPr>
              <p:cNvSpPr/>
              <p:nvPr/>
            </p:nvSpPr>
            <p:spPr>
              <a:xfrm>
                <a:off x="2364873" y="3181161"/>
                <a:ext cx="144016" cy="1733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Ellipsi 24">
                <a:extLst>
                  <a:ext uri="{FF2B5EF4-FFF2-40B4-BE49-F238E27FC236}">
                    <a16:creationId xmlns:a16="http://schemas.microsoft.com/office/drawing/2014/main" id="{26B25D87-5A46-4D37-9786-E638DE6C621F}"/>
                  </a:ext>
                </a:extLst>
              </p:cNvPr>
              <p:cNvSpPr/>
              <p:nvPr/>
            </p:nvSpPr>
            <p:spPr>
              <a:xfrm>
                <a:off x="2699793" y="3789040"/>
                <a:ext cx="190902" cy="2260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Ellipsi 25">
                <a:extLst>
                  <a:ext uri="{FF2B5EF4-FFF2-40B4-BE49-F238E27FC236}">
                    <a16:creationId xmlns:a16="http://schemas.microsoft.com/office/drawing/2014/main" id="{26BE9778-44DA-4402-96EF-5CD883C15633}"/>
                  </a:ext>
                </a:extLst>
              </p:cNvPr>
              <p:cNvSpPr/>
              <p:nvPr/>
            </p:nvSpPr>
            <p:spPr>
              <a:xfrm>
                <a:off x="3347864" y="4437112"/>
                <a:ext cx="190902" cy="2260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Ellipsi 26">
                <a:extLst>
                  <a:ext uri="{FF2B5EF4-FFF2-40B4-BE49-F238E27FC236}">
                    <a16:creationId xmlns:a16="http://schemas.microsoft.com/office/drawing/2014/main" id="{2606BC22-F84B-427D-AEC4-4777EC60174C}"/>
                  </a:ext>
                </a:extLst>
              </p:cNvPr>
              <p:cNvSpPr/>
              <p:nvPr/>
            </p:nvSpPr>
            <p:spPr>
              <a:xfrm>
                <a:off x="2413438" y="4575687"/>
                <a:ext cx="142338" cy="174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Ellipsi 27">
                <a:extLst>
                  <a:ext uri="{FF2B5EF4-FFF2-40B4-BE49-F238E27FC236}">
                    <a16:creationId xmlns:a16="http://schemas.microsoft.com/office/drawing/2014/main" id="{ABCFF794-D6EF-4FBC-AB78-54247911E070}"/>
                  </a:ext>
                </a:extLst>
              </p:cNvPr>
              <p:cNvSpPr/>
              <p:nvPr/>
            </p:nvSpPr>
            <p:spPr>
              <a:xfrm>
                <a:off x="3257455" y="3004457"/>
                <a:ext cx="186389" cy="17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8" name="Suora yhdysviiva 28">
                <a:extLst>
                  <a:ext uri="{FF2B5EF4-FFF2-40B4-BE49-F238E27FC236}">
                    <a16:creationId xmlns:a16="http://schemas.microsoft.com/office/drawing/2014/main" id="{EC1A04E1-EAA5-4853-B023-46306F4BB7FA}"/>
                  </a:ext>
                </a:extLst>
              </p:cNvPr>
              <p:cNvCxnSpPr/>
              <p:nvPr/>
            </p:nvCxnSpPr>
            <p:spPr>
              <a:xfrm>
                <a:off x="2287836" y="3267828"/>
                <a:ext cx="927751" cy="0"/>
              </a:xfrm>
              <a:prstGeom prst="line">
                <a:avLst/>
              </a:prstGeom>
              <a:ln w="127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9" name="Suora yhdysviiva 30">
                <a:extLst>
                  <a:ext uri="{FF2B5EF4-FFF2-40B4-BE49-F238E27FC236}">
                    <a16:creationId xmlns:a16="http://schemas.microsoft.com/office/drawing/2014/main" id="{265057BB-9C2D-4B2B-862E-6C4C6229C78B}"/>
                  </a:ext>
                </a:extLst>
              </p:cNvPr>
              <p:cNvCxnSpPr/>
              <p:nvPr/>
            </p:nvCxnSpPr>
            <p:spPr>
              <a:xfrm>
                <a:off x="2253381" y="3245299"/>
                <a:ext cx="1014122" cy="0"/>
              </a:xfrm>
              <a:prstGeom prst="line">
                <a:avLst/>
              </a:prstGeom>
              <a:ln w="127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0" name="Suorakulmio 50175">
                <a:extLst>
                  <a:ext uri="{FF2B5EF4-FFF2-40B4-BE49-F238E27FC236}">
                    <a16:creationId xmlns:a16="http://schemas.microsoft.com/office/drawing/2014/main" id="{3794016C-D5AE-4897-B35C-40B1DBA7813C}"/>
                  </a:ext>
                </a:extLst>
              </p:cNvPr>
              <p:cNvSpPr/>
              <p:nvPr/>
            </p:nvSpPr>
            <p:spPr>
              <a:xfrm>
                <a:off x="2364873" y="3181161"/>
                <a:ext cx="190903" cy="5191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Suorakulmio 33">
                <a:extLst>
                  <a:ext uri="{FF2B5EF4-FFF2-40B4-BE49-F238E27FC236}">
                    <a16:creationId xmlns:a16="http://schemas.microsoft.com/office/drawing/2014/main" id="{4B238681-73DE-4A16-BA5A-BB62F5BF192D}"/>
                  </a:ext>
                </a:extLst>
              </p:cNvPr>
              <p:cNvSpPr/>
              <p:nvPr/>
            </p:nvSpPr>
            <p:spPr>
              <a:xfrm>
                <a:off x="2818687" y="3181161"/>
                <a:ext cx="190903" cy="5191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2" name="Suora yhdysviiva 34">
                <a:extLst>
                  <a:ext uri="{FF2B5EF4-FFF2-40B4-BE49-F238E27FC236}">
                    <a16:creationId xmlns:a16="http://schemas.microsoft.com/office/drawing/2014/main" id="{37EFC61E-B29F-43F8-869E-99AD0A66D839}"/>
                  </a:ext>
                </a:extLst>
              </p:cNvPr>
              <p:cNvCxnSpPr/>
              <p:nvPr/>
            </p:nvCxnSpPr>
            <p:spPr>
              <a:xfrm flipV="1">
                <a:off x="3289465" y="2737262"/>
                <a:ext cx="11875" cy="1324099"/>
              </a:xfrm>
              <a:prstGeom prst="line">
                <a:avLst/>
              </a:prstGeom>
              <a:ln w="127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3" name="Suorakulmio 50180">
                <a:extLst>
                  <a:ext uri="{FF2B5EF4-FFF2-40B4-BE49-F238E27FC236}">
                    <a16:creationId xmlns:a16="http://schemas.microsoft.com/office/drawing/2014/main" id="{2EA872F7-7D4D-4C81-B4C1-A01936A557A2}"/>
                  </a:ext>
                </a:extLst>
              </p:cNvPr>
              <p:cNvSpPr/>
              <p:nvPr/>
            </p:nvSpPr>
            <p:spPr>
              <a:xfrm>
                <a:off x="3301340" y="4293096"/>
                <a:ext cx="142504" cy="370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4" name="Oval 15">
              <a:extLst>
                <a:ext uri="{FF2B5EF4-FFF2-40B4-BE49-F238E27FC236}">
                  <a16:creationId xmlns:a16="http://schemas.microsoft.com/office/drawing/2014/main" id="{865DF190-3B79-4A82-8DCE-5C751BAAB292}"/>
                </a:ext>
              </a:extLst>
            </p:cNvPr>
            <p:cNvSpPr/>
            <p:nvPr/>
          </p:nvSpPr>
          <p:spPr>
            <a:xfrm>
              <a:off x="7692958" y="3166740"/>
              <a:ext cx="404879" cy="360095"/>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2</a:t>
              </a:r>
            </a:p>
          </p:txBody>
        </p:sp>
        <p:sp>
          <p:nvSpPr>
            <p:cNvPr id="75" name="Oval 31">
              <a:extLst>
                <a:ext uri="{FF2B5EF4-FFF2-40B4-BE49-F238E27FC236}">
                  <a16:creationId xmlns:a16="http://schemas.microsoft.com/office/drawing/2014/main" id="{63EFC54E-1EE7-4846-85F1-6ED767D56487}"/>
                </a:ext>
              </a:extLst>
            </p:cNvPr>
            <p:cNvSpPr/>
            <p:nvPr/>
          </p:nvSpPr>
          <p:spPr>
            <a:xfrm>
              <a:off x="8555260" y="2926910"/>
              <a:ext cx="404879" cy="360095"/>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4</a:t>
              </a:r>
            </a:p>
          </p:txBody>
        </p:sp>
        <p:sp>
          <p:nvSpPr>
            <p:cNvPr id="76" name="Oval 31">
              <a:extLst>
                <a:ext uri="{FF2B5EF4-FFF2-40B4-BE49-F238E27FC236}">
                  <a16:creationId xmlns:a16="http://schemas.microsoft.com/office/drawing/2014/main" id="{3F0328A2-08E2-4E69-8D0C-7A73CCC9F0E3}"/>
                </a:ext>
              </a:extLst>
            </p:cNvPr>
            <p:cNvSpPr/>
            <p:nvPr/>
          </p:nvSpPr>
          <p:spPr>
            <a:xfrm>
              <a:off x="6572732" y="3526835"/>
              <a:ext cx="404879" cy="360095"/>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5</a:t>
              </a:r>
            </a:p>
          </p:txBody>
        </p:sp>
        <p:sp>
          <p:nvSpPr>
            <p:cNvPr id="77" name="Oval 31">
              <a:extLst>
                <a:ext uri="{FF2B5EF4-FFF2-40B4-BE49-F238E27FC236}">
                  <a16:creationId xmlns:a16="http://schemas.microsoft.com/office/drawing/2014/main" id="{535D4DE3-3DDA-4C48-ABCD-6857A53F48DA}"/>
                </a:ext>
              </a:extLst>
            </p:cNvPr>
            <p:cNvSpPr/>
            <p:nvPr/>
          </p:nvSpPr>
          <p:spPr>
            <a:xfrm>
              <a:off x="8492829" y="3472572"/>
              <a:ext cx="404879" cy="360095"/>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7</a:t>
              </a:r>
            </a:p>
          </p:txBody>
        </p: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6D5CDFB1-E0E7-4681-9EEA-3EA112CE1C6E}"/>
                    </a:ext>
                  </a:extLst>
                </p:cNvPr>
                <p:cNvSpPr txBox="1"/>
                <p:nvPr/>
              </p:nvSpPr>
              <p:spPr>
                <a:xfrm>
                  <a:off x="5004048" y="1772816"/>
                  <a:ext cx="1568684" cy="553998"/>
                </a:xfrm>
                <a:prstGeom prst="rect">
                  <a:avLst/>
                </a:prstGeom>
                <a:solidFill>
                  <a:schemeClr val="bg1"/>
                </a:solidFill>
              </p:spPr>
              <p:txBody>
                <a:bodyPr wrap="square" rtlCol="0">
                  <a:spAutoFit/>
                </a:bodyPr>
                <a:lstStyle/>
                <a:p>
                  <a14:m>
                    <m:oMath xmlns:m="http://schemas.openxmlformats.org/officeDocument/2006/math">
                      <m:r>
                        <m:rPr>
                          <m:sty m:val="p"/>
                        </m:rPr>
                        <a:rPr lang="el-GR" sz="1000" i="0" smtClean="0">
                          <a:solidFill>
                            <a:schemeClr val="tx2"/>
                          </a:solidFill>
                          <a:latin typeface="Cambria Math"/>
                        </a:rPr>
                        <m:t>λ</m:t>
                      </m:r>
                      <m:r>
                        <m:rPr>
                          <m:nor/>
                        </m:rPr>
                        <a:rPr lang="fi-FI" sz="1000" dirty="0">
                          <a:solidFill>
                            <a:schemeClr val="tx2"/>
                          </a:solidFill>
                        </a:rPr>
                        <m:t>=</m:t>
                      </m:r>
                      <m:r>
                        <m:rPr>
                          <m:nor/>
                        </m:rPr>
                        <a:rPr lang="fi-FI" sz="1000" b="0" i="0" dirty="0" smtClean="0">
                          <a:solidFill>
                            <a:schemeClr val="tx2"/>
                          </a:solidFill>
                        </a:rPr>
                        <m:t> </m:t>
                      </m:r>
                      <m:r>
                        <m:rPr>
                          <m:nor/>
                        </m:rPr>
                        <a:rPr lang="fi-FI" sz="1000" dirty="0">
                          <a:solidFill>
                            <a:schemeClr val="tx2"/>
                          </a:solidFill>
                        </a:rPr>
                        <m:t>0.</m:t>
                      </m:r>
                      <m:r>
                        <m:rPr>
                          <m:nor/>
                        </m:rPr>
                        <a:rPr lang="fi-FI" sz="1000" b="0" i="0" dirty="0" smtClean="0">
                          <a:solidFill>
                            <a:schemeClr val="tx2"/>
                          </a:solidFill>
                        </a:rPr>
                        <m:t>036</m:t>
                      </m:r>
                    </m:oMath>
                  </a14:m>
                  <a:r>
                    <a:rPr lang="fi-FI" sz="1000" dirty="0">
                      <a:solidFill>
                        <a:schemeClr val="tx2"/>
                      </a:solidFill>
                    </a:rPr>
                    <a:t> </a:t>
                  </a:r>
                  <a:r>
                    <a:rPr lang="fi-FI" sz="1000" dirty="0" err="1">
                      <a:solidFill>
                        <a:schemeClr val="tx2"/>
                      </a:solidFill>
                    </a:rPr>
                    <a:t>W/(m*K</a:t>
                  </a:r>
                  <a:r>
                    <a:rPr lang="fi-FI" sz="1000" dirty="0">
                      <a:solidFill>
                        <a:schemeClr val="tx2"/>
                      </a:solidFill>
                    </a:rPr>
                    <a:t>)</a:t>
                  </a:r>
                  <a:endParaRPr lang="fi-FI" sz="1000" b="0" dirty="0">
                    <a:solidFill>
                      <a:schemeClr val="tx2"/>
                    </a:solidFill>
                  </a:endParaRPr>
                </a:p>
                <a:p>
                  <a:r>
                    <a:rPr lang="fi-FI" sz="1000" dirty="0">
                      <a:solidFill>
                        <a:schemeClr val="tx2"/>
                      </a:solidFill>
                    </a:rPr>
                    <a:t>Old U = 0.24 W/(m</a:t>
                  </a:r>
                  <a:r>
                    <a:rPr lang="fi-FI" sz="1000" baseline="30000" dirty="0">
                      <a:solidFill>
                        <a:schemeClr val="tx2"/>
                      </a:solidFill>
                    </a:rPr>
                    <a:t>2</a:t>
                  </a:r>
                  <a:r>
                    <a:rPr lang="fi-FI" sz="1000" dirty="0">
                      <a:solidFill>
                        <a:schemeClr val="tx2"/>
                      </a:solidFill>
                    </a:rPr>
                    <a:t>*K)</a:t>
                  </a:r>
                </a:p>
                <a:p>
                  <a:r>
                    <a:rPr lang="fi-FI" sz="1000" dirty="0">
                      <a:solidFill>
                        <a:schemeClr val="tx2"/>
                      </a:solidFill>
                    </a:rPr>
                    <a:t>New U = 0.12 W/(m</a:t>
                  </a:r>
                  <a:r>
                    <a:rPr lang="fi-FI" sz="1000" baseline="30000" dirty="0">
                      <a:solidFill>
                        <a:schemeClr val="tx2"/>
                      </a:solidFill>
                    </a:rPr>
                    <a:t>2</a:t>
                  </a:r>
                  <a:r>
                    <a:rPr lang="fi-FI" sz="1000" dirty="0">
                      <a:solidFill>
                        <a:schemeClr val="tx2"/>
                      </a:solidFill>
                    </a:rPr>
                    <a:t>*K)</a:t>
                  </a:r>
                </a:p>
              </p:txBody>
            </p:sp>
          </mc:Choice>
          <mc:Fallback xmlns="">
            <p:sp>
              <p:nvSpPr>
                <p:cNvPr id="78" name="TextBox 77">
                  <a:extLst>
                    <a:ext uri="{FF2B5EF4-FFF2-40B4-BE49-F238E27FC236}">
                      <a16:creationId xmlns:a16="http://schemas.microsoft.com/office/drawing/2014/main" id="{6D5CDFB1-E0E7-4681-9EEA-3EA112CE1C6E}"/>
                    </a:ext>
                  </a:extLst>
                </p:cNvPr>
                <p:cNvSpPr txBox="1">
                  <a:spLocks noRot="1" noChangeAspect="1" noMove="1" noResize="1" noEditPoints="1" noAdjustHandles="1" noChangeArrowheads="1" noChangeShapeType="1" noTextEdit="1"/>
                </p:cNvSpPr>
                <p:nvPr/>
              </p:nvSpPr>
              <p:spPr>
                <a:xfrm>
                  <a:off x="5004048" y="1772816"/>
                  <a:ext cx="1568684" cy="553998"/>
                </a:xfrm>
                <a:prstGeom prst="rect">
                  <a:avLst/>
                </a:prstGeom>
                <a:blipFill>
                  <a:blip r:embed="rId4"/>
                  <a:stretch>
                    <a:fillRect b="-3297"/>
                  </a:stretch>
                </a:blipFill>
              </p:spPr>
              <p:txBody>
                <a:bodyPr/>
                <a:lstStyle/>
                <a:p>
                  <a:r>
                    <a:rPr lang="fi-FI">
                      <a:noFill/>
                    </a:rPr>
                    <a:t> </a:t>
                  </a:r>
                </a:p>
              </p:txBody>
            </p:sp>
          </mc:Fallback>
        </mc:AlternateContent>
        <p:sp>
          <p:nvSpPr>
            <p:cNvPr id="79" name="Rectangle 78">
              <a:extLst>
                <a:ext uri="{FF2B5EF4-FFF2-40B4-BE49-F238E27FC236}">
                  <a16:creationId xmlns:a16="http://schemas.microsoft.com/office/drawing/2014/main" id="{AA3C711C-84EF-4E72-81F1-834A91B7DFA0}"/>
                </a:ext>
              </a:extLst>
            </p:cNvPr>
            <p:cNvSpPr/>
            <p:nvPr/>
          </p:nvSpPr>
          <p:spPr>
            <a:xfrm>
              <a:off x="7740352" y="1916832"/>
              <a:ext cx="1214507"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mc:AlternateContent xmlns:mc="http://schemas.openxmlformats.org/markup-compatibility/2006" xmlns:a14="http://schemas.microsoft.com/office/drawing/2010/main">
          <mc:Choice Requires="a14">
            <p:sp>
              <p:nvSpPr>
                <p:cNvPr id="80" name="Rectangle 79">
                  <a:extLst>
                    <a:ext uri="{FF2B5EF4-FFF2-40B4-BE49-F238E27FC236}">
                      <a16:creationId xmlns:a16="http://schemas.microsoft.com/office/drawing/2014/main" id="{B57E501D-9C13-4509-A648-A52857698C37}"/>
                    </a:ext>
                  </a:extLst>
                </p:cNvPr>
                <p:cNvSpPr/>
                <p:nvPr/>
              </p:nvSpPr>
              <p:spPr>
                <a:xfrm>
                  <a:off x="7497592" y="1628800"/>
                  <a:ext cx="1970952" cy="553998"/>
                </a:xfrm>
                <a:prstGeom prst="rect">
                  <a:avLst/>
                </a:prstGeom>
              </p:spPr>
              <p:txBody>
                <a:bodyPr wrap="square">
                  <a:spAutoFit/>
                </a:bodyPr>
                <a:lstStyle/>
                <a:p>
                  <a14:m>
                    <m:oMath xmlns:m="http://schemas.openxmlformats.org/officeDocument/2006/math">
                      <m:r>
                        <m:rPr>
                          <m:sty m:val="p"/>
                        </m:rPr>
                        <a:rPr lang="el-GR" sz="1000" smtClean="0">
                          <a:solidFill>
                            <a:schemeClr val="tx2"/>
                          </a:solidFill>
                          <a:latin typeface="Cambria Math"/>
                        </a:rPr>
                        <m:t>λ</m:t>
                      </m:r>
                      <m:r>
                        <a:rPr lang="fi-FI" sz="1000" b="0" i="0" smtClean="0">
                          <a:solidFill>
                            <a:schemeClr val="tx2"/>
                          </a:solidFill>
                          <a:latin typeface="Cambria Math"/>
                        </a:rPr>
                        <m:t> </m:t>
                      </m:r>
                      <m:r>
                        <m:rPr>
                          <m:nor/>
                        </m:rPr>
                        <a:rPr lang="fi-FI" sz="1000" dirty="0">
                          <a:solidFill>
                            <a:schemeClr val="tx2"/>
                          </a:solidFill>
                        </a:rPr>
                        <m:t>=</m:t>
                      </m:r>
                      <m:r>
                        <m:rPr>
                          <m:nor/>
                        </m:rPr>
                        <a:rPr lang="fi-FI" sz="1000" b="0" i="0" dirty="0" smtClean="0">
                          <a:solidFill>
                            <a:schemeClr val="tx2"/>
                          </a:solidFill>
                        </a:rPr>
                        <m:t> </m:t>
                      </m:r>
                      <m:r>
                        <m:rPr>
                          <m:nor/>
                        </m:rPr>
                        <a:rPr lang="fi-FI" sz="1000" dirty="0">
                          <a:solidFill>
                            <a:schemeClr val="tx2"/>
                          </a:solidFill>
                        </a:rPr>
                        <m:t>0.</m:t>
                      </m:r>
                      <m:r>
                        <m:rPr>
                          <m:nor/>
                        </m:rPr>
                        <a:rPr lang="fi-FI" sz="1000" b="0" i="0" dirty="0" smtClean="0">
                          <a:solidFill>
                            <a:schemeClr val="tx2"/>
                          </a:solidFill>
                        </a:rPr>
                        <m:t>036 </m:t>
                      </m:r>
                    </m:oMath>
                  </a14:m>
                  <a:r>
                    <a:rPr lang="fi-FI" sz="1000" dirty="0" err="1">
                      <a:solidFill>
                        <a:schemeClr val="tx2"/>
                      </a:solidFill>
                    </a:rPr>
                    <a:t>W/(m*K</a:t>
                  </a:r>
                  <a:r>
                    <a:rPr lang="fi-FI" sz="1000" dirty="0">
                      <a:solidFill>
                        <a:schemeClr val="tx2"/>
                      </a:solidFill>
                    </a:rPr>
                    <a:t>)</a:t>
                  </a:r>
                </a:p>
                <a:p>
                  <a:r>
                    <a:rPr lang="fi-FI" sz="1000" dirty="0">
                      <a:solidFill>
                        <a:schemeClr val="tx2"/>
                      </a:solidFill>
                    </a:rPr>
                    <a:t>Old U = 0.19 W/(m</a:t>
                  </a:r>
                  <a:r>
                    <a:rPr lang="fi-FI" sz="1000" baseline="30000" dirty="0">
                      <a:solidFill>
                        <a:schemeClr val="tx2"/>
                      </a:solidFill>
                    </a:rPr>
                    <a:t>2</a:t>
                  </a:r>
                  <a:r>
                    <a:rPr lang="fi-FI" sz="1000" dirty="0">
                      <a:solidFill>
                        <a:schemeClr val="tx2"/>
                      </a:solidFill>
                    </a:rPr>
                    <a:t>*K)</a:t>
                  </a:r>
                </a:p>
                <a:p>
                  <a:r>
                    <a:rPr lang="fi-FI" sz="1000" dirty="0">
                      <a:solidFill>
                        <a:schemeClr val="tx2"/>
                      </a:solidFill>
                    </a:rPr>
                    <a:t>New U = 0.14 W/(m</a:t>
                  </a:r>
                  <a:r>
                    <a:rPr lang="fi-FI" sz="1000" baseline="30000" dirty="0">
                      <a:solidFill>
                        <a:schemeClr val="tx2"/>
                      </a:solidFill>
                    </a:rPr>
                    <a:t>2</a:t>
                  </a:r>
                  <a:r>
                    <a:rPr lang="fi-FI" sz="1000" dirty="0">
                      <a:solidFill>
                        <a:schemeClr val="tx2"/>
                      </a:solidFill>
                    </a:rPr>
                    <a:t>*K)</a:t>
                  </a:r>
                </a:p>
              </p:txBody>
            </p:sp>
          </mc:Choice>
          <mc:Fallback xmlns="">
            <p:sp>
              <p:nvSpPr>
                <p:cNvPr id="80" name="Rectangle 79">
                  <a:extLst>
                    <a:ext uri="{FF2B5EF4-FFF2-40B4-BE49-F238E27FC236}">
                      <a16:creationId xmlns:a16="http://schemas.microsoft.com/office/drawing/2014/main" id="{B57E501D-9C13-4509-A648-A52857698C37}"/>
                    </a:ext>
                  </a:extLst>
                </p:cNvPr>
                <p:cNvSpPr>
                  <a:spLocks noRot="1" noChangeAspect="1" noMove="1" noResize="1" noEditPoints="1" noAdjustHandles="1" noChangeArrowheads="1" noChangeShapeType="1" noTextEdit="1"/>
                </p:cNvSpPr>
                <p:nvPr/>
              </p:nvSpPr>
              <p:spPr>
                <a:xfrm>
                  <a:off x="7497592" y="1628800"/>
                  <a:ext cx="1970952" cy="553998"/>
                </a:xfrm>
                <a:prstGeom prst="rect">
                  <a:avLst/>
                </a:prstGeom>
                <a:blipFill>
                  <a:blip r:embed="rId5"/>
                  <a:stretch>
                    <a:fillRect b="-4396"/>
                  </a:stretch>
                </a:blipFill>
              </p:spPr>
              <p:txBody>
                <a:bodyPr/>
                <a:lstStyle/>
                <a:p>
                  <a:r>
                    <a:rPr lang="fi-FI">
                      <a:noFill/>
                    </a:rPr>
                    <a:t> </a:t>
                  </a:r>
                </a:p>
              </p:txBody>
            </p:sp>
          </mc:Fallback>
        </mc:AlternateContent>
        <p:grpSp>
          <p:nvGrpSpPr>
            <p:cNvPr id="81" name="Ryhmä 50181">
              <a:extLst>
                <a:ext uri="{FF2B5EF4-FFF2-40B4-BE49-F238E27FC236}">
                  <a16:creationId xmlns:a16="http://schemas.microsoft.com/office/drawing/2014/main" id="{C9DCC8FE-4C3B-4829-98B1-BE69B55DD864}"/>
                </a:ext>
              </a:extLst>
            </p:cNvPr>
            <p:cNvGrpSpPr/>
            <p:nvPr/>
          </p:nvGrpSpPr>
          <p:grpSpPr>
            <a:xfrm>
              <a:off x="7295217" y="2598921"/>
              <a:ext cx="1285385" cy="2013421"/>
              <a:chOff x="2253381" y="2737262"/>
              <a:chExt cx="1285385" cy="2013421"/>
            </a:xfrm>
          </p:grpSpPr>
          <p:sp>
            <p:nvSpPr>
              <p:cNvPr id="82" name="Ellipsi 13">
                <a:extLst>
                  <a:ext uri="{FF2B5EF4-FFF2-40B4-BE49-F238E27FC236}">
                    <a16:creationId xmlns:a16="http://schemas.microsoft.com/office/drawing/2014/main" id="{461AFB77-B325-494A-AF60-524C7C5BDA53}"/>
                  </a:ext>
                </a:extLst>
              </p:cNvPr>
              <p:cNvSpPr/>
              <p:nvPr/>
            </p:nvSpPr>
            <p:spPr>
              <a:xfrm>
                <a:off x="2818687" y="3161065"/>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Ellipsi 21">
                <a:extLst>
                  <a:ext uri="{FF2B5EF4-FFF2-40B4-BE49-F238E27FC236}">
                    <a16:creationId xmlns:a16="http://schemas.microsoft.com/office/drawing/2014/main" id="{9558E091-C99A-4682-BE73-78469AEA2670}"/>
                  </a:ext>
                </a:extLst>
              </p:cNvPr>
              <p:cNvSpPr/>
              <p:nvPr/>
            </p:nvSpPr>
            <p:spPr>
              <a:xfrm>
                <a:off x="3059832" y="3278295"/>
                <a:ext cx="155755" cy="187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Ellipsi 22">
                <a:extLst>
                  <a:ext uri="{FF2B5EF4-FFF2-40B4-BE49-F238E27FC236}">
                    <a16:creationId xmlns:a16="http://schemas.microsoft.com/office/drawing/2014/main" id="{F605F926-69B9-484A-95A2-592AE1118DE4}"/>
                  </a:ext>
                </a:extLst>
              </p:cNvPr>
              <p:cNvSpPr/>
              <p:nvPr/>
            </p:nvSpPr>
            <p:spPr>
              <a:xfrm>
                <a:off x="3123487" y="3465865"/>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Ellipsi 23">
                <a:extLst>
                  <a:ext uri="{FF2B5EF4-FFF2-40B4-BE49-F238E27FC236}">
                    <a16:creationId xmlns:a16="http://schemas.microsoft.com/office/drawing/2014/main" id="{FCFB96A2-48B4-4B20-AC3D-17DB3113DD96}"/>
                  </a:ext>
                </a:extLst>
              </p:cNvPr>
              <p:cNvSpPr/>
              <p:nvPr/>
            </p:nvSpPr>
            <p:spPr>
              <a:xfrm>
                <a:off x="2364873" y="3181161"/>
                <a:ext cx="144016" cy="1733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Ellipsi 24">
                <a:extLst>
                  <a:ext uri="{FF2B5EF4-FFF2-40B4-BE49-F238E27FC236}">
                    <a16:creationId xmlns:a16="http://schemas.microsoft.com/office/drawing/2014/main" id="{22FE7DA3-D9A8-4B51-A680-CE5392F5E699}"/>
                  </a:ext>
                </a:extLst>
              </p:cNvPr>
              <p:cNvSpPr/>
              <p:nvPr/>
            </p:nvSpPr>
            <p:spPr>
              <a:xfrm>
                <a:off x="2699793" y="3789040"/>
                <a:ext cx="190902" cy="2260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Ellipsi 25">
                <a:extLst>
                  <a:ext uri="{FF2B5EF4-FFF2-40B4-BE49-F238E27FC236}">
                    <a16:creationId xmlns:a16="http://schemas.microsoft.com/office/drawing/2014/main" id="{DFBD5783-CF67-423A-81B0-B6EA625FCA11}"/>
                  </a:ext>
                </a:extLst>
              </p:cNvPr>
              <p:cNvSpPr/>
              <p:nvPr/>
            </p:nvSpPr>
            <p:spPr>
              <a:xfrm>
                <a:off x="3347864" y="4437112"/>
                <a:ext cx="190902" cy="2260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Ellipsi 26">
                <a:extLst>
                  <a:ext uri="{FF2B5EF4-FFF2-40B4-BE49-F238E27FC236}">
                    <a16:creationId xmlns:a16="http://schemas.microsoft.com/office/drawing/2014/main" id="{6CE7E994-2C9D-4390-915F-6A6D88D94A46}"/>
                  </a:ext>
                </a:extLst>
              </p:cNvPr>
              <p:cNvSpPr/>
              <p:nvPr/>
            </p:nvSpPr>
            <p:spPr>
              <a:xfrm>
                <a:off x="2413438" y="4575687"/>
                <a:ext cx="142338" cy="174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Ellipsi 27">
                <a:extLst>
                  <a:ext uri="{FF2B5EF4-FFF2-40B4-BE49-F238E27FC236}">
                    <a16:creationId xmlns:a16="http://schemas.microsoft.com/office/drawing/2014/main" id="{1CA80ECD-FB3C-49F8-AC86-3FB3D9ECE923}"/>
                  </a:ext>
                </a:extLst>
              </p:cNvPr>
              <p:cNvSpPr/>
              <p:nvPr/>
            </p:nvSpPr>
            <p:spPr>
              <a:xfrm>
                <a:off x="3257455" y="3004457"/>
                <a:ext cx="186389" cy="176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0" name="Suora yhdysviiva 28">
                <a:extLst>
                  <a:ext uri="{FF2B5EF4-FFF2-40B4-BE49-F238E27FC236}">
                    <a16:creationId xmlns:a16="http://schemas.microsoft.com/office/drawing/2014/main" id="{66511B31-A792-47D3-9BFE-AB9C93E6AB44}"/>
                  </a:ext>
                </a:extLst>
              </p:cNvPr>
              <p:cNvCxnSpPr/>
              <p:nvPr/>
            </p:nvCxnSpPr>
            <p:spPr>
              <a:xfrm>
                <a:off x="2287836" y="3267828"/>
                <a:ext cx="927751" cy="0"/>
              </a:xfrm>
              <a:prstGeom prst="line">
                <a:avLst/>
              </a:prstGeom>
              <a:ln w="127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1" name="Suora yhdysviiva 30">
                <a:extLst>
                  <a:ext uri="{FF2B5EF4-FFF2-40B4-BE49-F238E27FC236}">
                    <a16:creationId xmlns:a16="http://schemas.microsoft.com/office/drawing/2014/main" id="{0E682061-DCFE-4FDF-8E0B-CDB38F803FB0}"/>
                  </a:ext>
                </a:extLst>
              </p:cNvPr>
              <p:cNvCxnSpPr/>
              <p:nvPr/>
            </p:nvCxnSpPr>
            <p:spPr>
              <a:xfrm>
                <a:off x="2253381" y="3245299"/>
                <a:ext cx="1014122" cy="0"/>
              </a:xfrm>
              <a:prstGeom prst="line">
                <a:avLst/>
              </a:prstGeom>
              <a:ln w="127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2" name="Suorakulmio 50175">
                <a:extLst>
                  <a:ext uri="{FF2B5EF4-FFF2-40B4-BE49-F238E27FC236}">
                    <a16:creationId xmlns:a16="http://schemas.microsoft.com/office/drawing/2014/main" id="{E035DCE6-4914-4804-BAE1-5749161D0E77}"/>
                  </a:ext>
                </a:extLst>
              </p:cNvPr>
              <p:cNvSpPr/>
              <p:nvPr/>
            </p:nvSpPr>
            <p:spPr>
              <a:xfrm>
                <a:off x="2364873" y="3181161"/>
                <a:ext cx="190903" cy="5191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Suorakulmio 33">
                <a:extLst>
                  <a:ext uri="{FF2B5EF4-FFF2-40B4-BE49-F238E27FC236}">
                    <a16:creationId xmlns:a16="http://schemas.microsoft.com/office/drawing/2014/main" id="{5DFF0038-3A84-4D8B-BDE6-CA3C2428D28A}"/>
                  </a:ext>
                </a:extLst>
              </p:cNvPr>
              <p:cNvSpPr/>
              <p:nvPr/>
            </p:nvSpPr>
            <p:spPr>
              <a:xfrm>
                <a:off x="2818687" y="3181161"/>
                <a:ext cx="190903" cy="5191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4" name="Suora yhdysviiva 34">
                <a:extLst>
                  <a:ext uri="{FF2B5EF4-FFF2-40B4-BE49-F238E27FC236}">
                    <a16:creationId xmlns:a16="http://schemas.microsoft.com/office/drawing/2014/main" id="{CC7C61BA-7E73-4FFD-BA59-1AA6AA242A04}"/>
                  </a:ext>
                </a:extLst>
              </p:cNvPr>
              <p:cNvCxnSpPr/>
              <p:nvPr/>
            </p:nvCxnSpPr>
            <p:spPr>
              <a:xfrm flipV="1">
                <a:off x="3289465" y="2737262"/>
                <a:ext cx="11875" cy="1324099"/>
              </a:xfrm>
              <a:prstGeom prst="line">
                <a:avLst/>
              </a:prstGeom>
              <a:ln w="127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5" name="Suorakulmio 50180">
                <a:extLst>
                  <a:ext uri="{FF2B5EF4-FFF2-40B4-BE49-F238E27FC236}">
                    <a16:creationId xmlns:a16="http://schemas.microsoft.com/office/drawing/2014/main" id="{F8EE52B2-2822-4E67-BAA3-C4EFAF198B3C}"/>
                  </a:ext>
                </a:extLst>
              </p:cNvPr>
              <p:cNvSpPr/>
              <p:nvPr/>
            </p:nvSpPr>
            <p:spPr>
              <a:xfrm>
                <a:off x="3301340" y="4293096"/>
                <a:ext cx="142504" cy="370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96" name="Oval 14">
              <a:extLst>
                <a:ext uri="{FF2B5EF4-FFF2-40B4-BE49-F238E27FC236}">
                  <a16:creationId xmlns:a16="http://schemas.microsoft.com/office/drawing/2014/main" id="{423BD81F-CB92-43BB-9618-328FE35DAE3D}"/>
                </a:ext>
              </a:extLst>
            </p:cNvPr>
            <p:cNvSpPr/>
            <p:nvPr/>
          </p:nvSpPr>
          <p:spPr>
            <a:xfrm>
              <a:off x="8073363" y="2946624"/>
              <a:ext cx="404879" cy="360095"/>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1</a:t>
              </a:r>
            </a:p>
          </p:txBody>
        </p:sp>
        <p:sp>
          <p:nvSpPr>
            <p:cNvPr id="97" name="Oval 17">
              <a:extLst>
                <a:ext uri="{FF2B5EF4-FFF2-40B4-BE49-F238E27FC236}">
                  <a16:creationId xmlns:a16="http://schemas.microsoft.com/office/drawing/2014/main" id="{8387636F-59F3-4983-B02C-E9641E831B0D}"/>
                </a:ext>
              </a:extLst>
            </p:cNvPr>
            <p:cNvSpPr/>
            <p:nvPr/>
          </p:nvSpPr>
          <p:spPr>
            <a:xfrm>
              <a:off x="8378163" y="4252247"/>
              <a:ext cx="404879" cy="360095"/>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3</a:t>
              </a:r>
            </a:p>
          </p:txBody>
        </p:sp>
        <p:sp>
          <p:nvSpPr>
            <p:cNvPr id="98" name="Oval 31">
              <a:extLst>
                <a:ext uri="{FF2B5EF4-FFF2-40B4-BE49-F238E27FC236}">
                  <a16:creationId xmlns:a16="http://schemas.microsoft.com/office/drawing/2014/main" id="{D6D0B7C6-622A-4E02-8474-220BE644514A}"/>
                </a:ext>
              </a:extLst>
            </p:cNvPr>
            <p:cNvSpPr/>
            <p:nvPr/>
          </p:nvSpPr>
          <p:spPr>
            <a:xfrm>
              <a:off x="7450687" y="4352918"/>
              <a:ext cx="404879" cy="360095"/>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6</a:t>
              </a:r>
            </a:p>
          </p:txBody>
        </p:sp>
      </p:grpSp>
    </p:spTree>
    <p:extLst>
      <p:ext uri="{BB962C8B-B14F-4D97-AF65-F5344CB8AC3E}">
        <p14:creationId xmlns:p14="http://schemas.microsoft.com/office/powerpoint/2010/main" val="357037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Insulation and structures in the roof space of low energy houses</a:t>
            </a:r>
          </a:p>
        </p:txBody>
      </p:sp>
      <p:sp>
        <p:nvSpPr>
          <p:cNvPr id="3" name="Content Placeholder 2"/>
          <p:cNvSpPr>
            <a:spLocks noGrp="1"/>
          </p:cNvSpPr>
          <p:nvPr>
            <p:ph idx="1"/>
          </p:nvPr>
        </p:nvSpPr>
        <p:spPr>
          <a:xfrm>
            <a:off x="457200" y="1773239"/>
            <a:ext cx="4114800" cy="4032250"/>
          </a:xfrm>
        </p:spPr>
        <p:txBody>
          <a:bodyPr>
            <a:normAutofit fontScale="47500" lnSpcReduction="20000"/>
          </a:bodyPr>
          <a:lstStyle/>
          <a:p>
            <a:pPr marL="357188" indent="-357188">
              <a:lnSpc>
                <a:spcPct val="120000"/>
              </a:lnSpc>
              <a:buFont typeface="+mj-lt"/>
              <a:buAutoNum type="arabicPeriod"/>
            </a:pPr>
            <a:r>
              <a:rPr lang="en-GB" dirty="0"/>
              <a:t>The heavy load of heat insulation and the need for bearing must be considered. The bearing can be improved by making the battening denser or supporting the heat insulation with sheets. </a:t>
            </a:r>
          </a:p>
          <a:p>
            <a:pPr marL="357188" indent="-357188">
              <a:lnSpc>
                <a:spcPct val="120000"/>
              </a:lnSpc>
              <a:buFont typeface="+mj-lt"/>
              <a:buAutoNum type="arabicPeriod"/>
            </a:pPr>
            <a:r>
              <a:rPr lang="en-GB" dirty="0"/>
              <a:t>The temperature in the roof space will decrease and the relative humidity will increase. Proper conditions for the development of mould will increase.</a:t>
            </a:r>
          </a:p>
          <a:p>
            <a:pPr marL="357188" indent="-357188">
              <a:lnSpc>
                <a:spcPct val="120000"/>
              </a:lnSpc>
              <a:buFont typeface="+mj-lt"/>
              <a:buAutoNum type="arabicPeriod"/>
            </a:pPr>
            <a:r>
              <a:rPr lang="en-GB" dirty="0"/>
              <a:t>The heat insulating underlay raises the temperature in the roof space and reduces the development of.</a:t>
            </a:r>
          </a:p>
          <a:p>
            <a:pPr marL="357188" indent="-357188">
              <a:lnSpc>
                <a:spcPct val="120000"/>
              </a:lnSpc>
              <a:buFont typeface="+mj-lt"/>
              <a:buAutoNum type="arabicPeriod"/>
            </a:pPr>
            <a:r>
              <a:rPr lang="en-GB" dirty="0"/>
              <a:t>It is recommended to mould install the heat insulating sheathing board to the exterior surface of the timber frame. Heat resistance of the board min 0,4 m²K/W.</a:t>
            </a:r>
          </a:p>
          <a:p>
            <a:pPr marL="357188" indent="-357188">
              <a:lnSpc>
                <a:spcPct val="120000"/>
              </a:lnSpc>
              <a:buFont typeface="+mj-lt"/>
              <a:buAutoNum type="arabicPeriod"/>
            </a:pPr>
            <a:r>
              <a:rPr lang="en-GB" dirty="0"/>
              <a:t>As the length of eaves increases so the bend due to snow load increases. This must be considered especially with brick facing.</a:t>
            </a:r>
          </a:p>
        </p:txBody>
      </p:sp>
      <p:sp>
        <p:nvSpPr>
          <p:cNvPr id="7" name="Date Placeholder 6">
            <a:extLst>
              <a:ext uri="{FF2B5EF4-FFF2-40B4-BE49-F238E27FC236}">
                <a16:creationId xmlns:a16="http://schemas.microsoft.com/office/drawing/2014/main" id="{B15C435B-A071-45BB-96BD-E87C47437C57}"/>
              </a:ext>
            </a:extLst>
          </p:cNvPr>
          <p:cNvSpPr>
            <a:spLocks noGrp="1"/>
          </p:cNvSpPr>
          <p:nvPr>
            <p:ph type="dt" sz="half" idx="2"/>
          </p:nvPr>
        </p:nvSpPr>
        <p:spPr/>
        <p:txBody>
          <a:bodyPr/>
          <a:lstStyle/>
          <a:p>
            <a:r>
              <a:rPr lang="fi-FI"/>
              <a:t>2019</a:t>
            </a:r>
            <a:endParaRPr lang="fi-FI" dirty="0"/>
          </a:p>
        </p:txBody>
      </p:sp>
      <p:sp>
        <p:nvSpPr>
          <p:cNvPr id="8" name="Slide Number Placeholder 7">
            <a:extLst>
              <a:ext uri="{FF2B5EF4-FFF2-40B4-BE49-F238E27FC236}">
                <a16:creationId xmlns:a16="http://schemas.microsoft.com/office/drawing/2014/main" id="{84D5D249-2942-4C5D-8C93-DADDD78D963B}"/>
              </a:ext>
            </a:extLst>
          </p:cNvPr>
          <p:cNvSpPr>
            <a:spLocks noGrp="1"/>
          </p:cNvSpPr>
          <p:nvPr>
            <p:ph type="sldNum" sz="quarter" idx="4"/>
          </p:nvPr>
        </p:nvSpPr>
        <p:spPr/>
        <p:txBody>
          <a:bodyPr/>
          <a:lstStyle/>
          <a:p>
            <a:fld id="{0168ACF4-E7A5-495E-8C31-8E9E3D5B0BFC}" type="slidenum">
              <a:rPr lang="fi-FI" smtClean="0"/>
              <a:pPr/>
              <a:t>17</a:t>
            </a:fld>
            <a:endParaRPr lang="fi-FI" dirty="0"/>
          </a:p>
        </p:txBody>
      </p:sp>
      <p:pic>
        <p:nvPicPr>
          <p:cNvPr id="51202" name="Picture 2"/>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rcRect t="3558" b="3558"/>
          <a:stretch>
            <a:fillRect/>
          </a:stretch>
        </p:blipFill>
        <p:spPr bwMode="auto">
          <a:xfrm>
            <a:off x="4751388" y="1801813"/>
            <a:ext cx="4392612" cy="361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Ryhmä 4"/>
          <p:cNvGrpSpPr/>
          <p:nvPr/>
        </p:nvGrpSpPr>
        <p:grpSpPr>
          <a:xfrm>
            <a:off x="6480626" y="2191742"/>
            <a:ext cx="2093088" cy="2527839"/>
            <a:chOff x="2069373" y="2594919"/>
            <a:chExt cx="2093088" cy="2527839"/>
          </a:xfrm>
        </p:grpSpPr>
        <p:sp>
          <p:nvSpPr>
            <p:cNvPr id="4" name="Ellipsi 3"/>
            <p:cNvSpPr/>
            <p:nvPr/>
          </p:nvSpPr>
          <p:spPr>
            <a:xfrm>
              <a:off x="3992998" y="2594919"/>
              <a:ext cx="169463" cy="1659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Ellipsi 15"/>
            <p:cNvSpPr/>
            <p:nvPr/>
          </p:nvSpPr>
          <p:spPr>
            <a:xfrm>
              <a:off x="3604122" y="4934107"/>
              <a:ext cx="175790" cy="1886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Ellipsi 16"/>
            <p:cNvSpPr/>
            <p:nvPr/>
          </p:nvSpPr>
          <p:spPr>
            <a:xfrm>
              <a:off x="2069373" y="4714553"/>
              <a:ext cx="172477"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8" name="Oval 14"/>
          <p:cNvSpPr/>
          <p:nvPr/>
        </p:nvSpPr>
        <p:spPr>
          <a:xfrm>
            <a:off x="7853566" y="4203336"/>
            <a:ext cx="404879" cy="360095"/>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1</a:t>
            </a:r>
          </a:p>
        </p:txBody>
      </p:sp>
      <p:sp>
        <p:nvSpPr>
          <p:cNvPr id="19" name="Oval 15"/>
          <p:cNvSpPr/>
          <p:nvPr/>
        </p:nvSpPr>
        <p:spPr>
          <a:xfrm>
            <a:off x="8313280" y="2809799"/>
            <a:ext cx="404879" cy="360095"/>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2</a:t>
            </a:r>
          </a:p>
        </p:txBody>
      </p:sp>
      <p:sp>
        <p:nvSpPr>
          <p:cNvPr id="20" name="Oval 17"/>
          <p:cNvSpPr/>
          <p:nvPr/>
        </p:nvSpPr>
        <p:spPr>
          <a:xfrm>
            <a:off x="6626201" y="2500741"/>
            <a:ext cx="404879" cy="360095"/>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3</a:t>
            </a:r>
          </a:p>
        </p:txBody>
      </p:sp>
      <p:sp>
        <p:nvSpPr>
          <p:cNvPr id="21" name="Oval 31"/>
          <p:cNvSpPr/>
          <p:nvPr/>
        </p:nvSpPr>
        <p:spPr>
          <a:xfrm>
            <a:off x="6653103" y="4826023"/>
            <a:ext cx="404879" cy="360095"/>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4</a:t>
            </a:r>
          </a:p>
        </p:txBody>
      </p:sp>
      <p:sp>
        <p:nvSpPr>
          <p:cNvPr id="22" name="Oval 31"/>
          <p:cNvSpPr/>
          <p:nvPr/>
        </p:nvSpPr>
        <p:spPr>
          <a:xfrm>
            <a:off x="6003756" y="3622094"/>
            <a:ext cx="404879" cy="360095"/>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5</a:t>
            </a:r>
          </a:p>
        </p:txBody>
      </p:sp>
      <p:sp>
        <p:nvSpPr>
          <p:cNvPr id="6" name="Rectangle 5"/>
          <p:cNvSpPr/>
          <p:nvPr/>
        </p:nvSpPr>
        <p:spPr>
          <a:xfrm>
            <a:off x="5226795" y="4504429"/>
            <a:ext cx="1399406" cy="554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2"/>
                </a:solidFill>
              </a:rPr>
              <a:t>Λ = 0.036 W/(</a:t>
            </a:r>
            <a:r>
              <a:rPr lang="en-GB" sz="800" dirty="0" err="1">
                <a:solidFill>
                  <a:schemeClr val="tx2"/>
                </a:solidFill>
              </a:rPr>
              <a:t>mK</a:t>
            </a:r>
            <a:r>
              <a:rPr lang="en-GB" sz="800" dirty="0">
                <a:solidFill>
                  <a:schemeClr val="tx2"/>
                </a:solidFill>
              </a:rPr>
              <a:t>)</a:t>
            </a:r>
          </a:p>
          <a:p>
            <a:pPr algn="ctr"/>
            <a:r>
              <a:rPr lang="en-GB" sz="800" dirty="0">
                <a:solidFill>
                  <a:schemeClr val="tx2"/>
                </a:solidFill>
              </a:rPr>
              <a:t>old U = 0.24 W/(m</a:t>
            </a:r>
            <a:r>
              <a:rPr lang="en-GB" sz="800" baseline="30000" dirty="0">
                <a:solidFill>
                  <a:schemeClr val="tx2"/>
                </a:solidFill>
              </a:rPr>
              <a:t>2 </a:t>
            </a:r>
            <a:r>
              <a:rPr lang="en-GB" sz="800" dirty="0">
                <a:solidFill>
                  <a:schemeClr val="tx2"/>
                </a:solidFill>
              </a:rPr>
              <a:t>K)</a:t>
            </a:r>
            <a:endParaRPr lang="en-GB" sz="800" baseline="30000" dirty="0">
              <a:solidFill>
                <a:schemeClr val="tx2"/>
              </a:solidFill>
            </a:endParaRPr>
          </a:p>
          <a:p>
            <a:pPr algn="ctr"/>
            <a:r>
              <a:rPr lang="en-GB" sz="800" dirty="0">
                <a:solidFill>
                  <a:schemeClr val="tx2"/>
                </a:solidFill>
              </a:rPr>
              <a:t>new U = 0.12 W/(m</a:t>
            </a:r>
            <a:r>
              <a:rPr lang="en-GB" sz="800" baseline="30000" dirty="0">
                <a:solidFill>
                  <a:schemeClr val="tx2"/>
                </a:solidFill>
              </a:rPr>
              <a:t>2 </a:t>
            </a:r>
            <a:r>
              <a:rPr lang="en-GB" sz="800" dirty="0">
                <a:solidFill>
                  <a:schemeClr val="tx2"/>
                </a:solidFill>
              </a:rPr>
              <a:t>K)</a:t>
            </a:r>
          </a:p>
          <a:p>
            <a:pPr algn="ctr"/>
            <a:r>
              <a:rPr lang="en-GB" sz="800" dirty="0">
                <a:solidFill>
                  <a:schemeClr val="tx2"/>
                </a:solidFill>
              </a:rPr>
              <a:t> </a:t>
            </a:r>
          </a:p>
        </p:txBody>
      </p:sp>
      <p:sp>
        <p:nvSpPr>
          <p:cNvPr id="23" name="Rectangle 22"/>
          <p:cNvSpPr/>
          <p:nvPr/>
        </p:nvSpPr>
        <p:spPr>
          <a:xfrm>
            <a:off x="4623605" y="1969187"/>
            <a:ext cx="2205035" cy="443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2"/>
                </a:solidFill>
              </a:rPr>
              <a:t>When heat insulation layer Λ = 0.036 W/(</a:t>
            </a:r>
            <a:r>
              <a:rPr lang="en-GB" sz="800" dirty="0" err="1">
                <a:solidFill>
                  <a:schemeClr val="tx2"/>
                </a:solidFill>
              </a:rPr>
              <a:t>mK</a:t>
            </a:r>
            <a:r>
              <a:rPr lang="en-GB" sz="800" dirty="0">
                <a:solidFill>
                  <a:schemeClr val="tx2"/>
                </a:solidFill>
              </a:rPr>
              <a:t>),  the U-value of the old structure</a:t>
            </a:r>
          </a:p>
          <a:p>
            <a:pPr algn="ctr"/>
            <a:r>
              <a:rPr lang="en-GB" sz="800" dirty="0">
                <a:solidFill>
                  <a:schemeClr val="tx2"/>
                </a:solidFill>
              </a:rPr>
              <a:t> U = 0.15 W/(m</a:t>
            </a:r>
            <a:r>
              <a:rPr lang="en-GB" sz="800" baseline="30000" dirty="0">
                <a:solidFill>
                  <a:schemeClr val="tx2"/>
                </a:solidFill>
              </a:rPr>
              <a:t>2 </a:t>
            </a:r>
            <a:r>
              <a:rPr lang="en-GB" sz="800" dirty="0">
                <a:solidFill>
                  <a:schemeClr val="tx2"/>
                </a:solidFill>
              </a:rPr>
              <a:t>K)</a:t>
            </a:r>
            <a:endParaRPr lang="en-GB" sz="800" baseline="30000" dirty="0">
              <a:solidFill>
                <a:schemeClr val="tx2"/>
              </a:solidFill>
            </a:endParaRPr>
          </a:p>
          <a:p>
            <a:pPr algn="ctr"/>
            <a:r>
              <a:rPr lang="en-GB" sz="800" dirty="0">
                <a:solidFill>
                  <a:schemeClr val="tx2"/>
                </a:solidFill>
              </a:rPr>
              <a:t>and the value of the new structure U = 0.08 W/(m</a:t>
            </a:r>
            <a:r>
              <a:rPr lang="en-GB" sz="800" baseline="30000" dirty="0">
                <a:solidFill>
                  <a:schemeClr val="tx2"/>
                </a:solidFill>
              </a:rPr>
              <a:t>2 </a:t>
            </a:r>
            <a:r>
              <a:rPr lang="en-GB" sz="800" dirty="0">
                <a:solidFill>
                  <a:schemeClr val="tx2"/>
                </a:solidFill>
              </a:rPr>
              <a:t>K)</a:t>
            </a:r>
          </a:p>
          <a:p>
            <a:pPr algn="ctr"/>
            <a:r>
              <a:rPr lang="en-GB" sz="800" dirty="0">
                <a:solidFill>
                  <a:schemeClr val="tx2"/>
                </a:solidFill>
              </a:rPr>
              <a:t> </a:t>
            </a:r>
          </a:p>
        </p:txBody>
      </p:sp>
      <p:sp>
        <p:nvSpPr>
          <p:cNvPr id="24" name="Suorakulmio 23"/>
          <p:cNvSpPr/>
          <p:nvPr/>
        </p:nvSpPr>
        <p:spPr>
          <a:xfrm>
            <a:off x="449882" y="5817020"/>
            <a:ext cx="8218488" cy="338554"/>
          </a:xfrm>
          <a:prstGeom prst="rect">
            <a:avLst/>
          </a:prstGeom>
        </p:spPr>
        <p:txBody>
          <a:bodyPr wrap="square">
            <a:spAutoFit/>
          </a:bodyPr>
          <a:lstStyle/>
          <a:p>
            <a:r>
              <a:rPr lang="en-GB" sz="800" dirty="0"/>
              <a:t>Ref.: Jukka Lahdensivu, Jommi Suonketo, Juha Vinha, Ralf Lindberg, Elina Manelius, </a:t>
            </a:r>
            <a:r>
              <a:rPr lang="en-GB" sz="800" dirty="0" err="1"/>
              <a:t>Vesa</a:t>
            </a:r>
            <a:r>
              <a:rPr lang="en-GB" sz="800" dirty="0"/>
              <a:t> </a:t>
            </a:r>
            <a:r>
              <a:rPr lang="en-GB" sz="800" dirty="0" err="1"/>
              <a:t>Kuhno</a:t>
            </a:r>
            <a:r>
              <a:rPr lang="en-GB" sz="800" dirty="0"/>
              <a:t>, Kari </a:t>
            </a:r>
            <a:r>
              <a:rPr lang="en-GB" sz="800" dirty="0" err="1"/>
              <a:t>Saastamoinen</a:t>
            </a:r>
            <a:r>
              <a:rPr lang="en-GB" sz="800" dirty="0"/>
              <a:t>, Kati Salminen &amp; Kimmo Lähdesmäki. </a:t>
            </a:r>
            <a:r>
              <a:rPr lang="en-GB" sz="800" dirty="0" err="1"/>
              <a:t>Matalaenergia</a:t>
            </a:r>
            <a:r>
              <a:rPr lang="en-GB" sz="800" dirty="0"/>
              <a:t>- </a:t>
            </a:r>
            <a:r>
              <a:rPr lang="en-GB" sz="800" dirty="0" err="1"/>
              <a:t>ja</a:t>
            </a:r>
            <a:r>
              <a:rPr lang="en-GB" sz="800" dirty="0"/>
              <a:t> </a:t>
            </a:r>
            <a:r>
              <a:rPr lang="en-GB" sz="800" dirty="0" err="1"/>
              <a:t>passiivitalojen</a:t>
            </a:r>
            <a:r>
              <a:rPr lang="en-GB" sz="800" dirty="0"/>
              <a:t> </a:t>
            </a:r>
            <a:r>
              <a:rPr lang="en-GB" sz="800" dirty="0" err="1"/>
              <a:t>rakenteiden</a:t>
            </a:r>
            <a:r>
              <a:rPr lang="en-GB" sz="800" dirty="0"/>
              <a:t> </a:t>
            </a:r>
            <a:r>
              <a:rPr lang="en-GB" sz="800" dirty="0" err="1"/>
              <a:t>ja</a:t>
            </a:r>
            <a:r>
              <a:rPr lang="en-GB" sz="800" dirty="0"/>
              <a:t> </a:t>
            </a:r>
            <a:r>
              <a:rPr lang="en-GB" sz="800" dirty="0" err="1"/>
              <a:t>liitosten</a:t>
            </a:r>
            <a:r>
              <a:rPr lang="en-GB" sz="800" dirty="0"/>
              <a:t> </a:t>
            </a:r>
            <a:r>
              <a:rPr lang="en-GB" sz="800" dirty="0" err="1"/>
              <a:t>suunnittelu</a:t>
            </a:r>
            <a:r>
              <a:rPr lang="en-GB" sz="800" dirty="0"/>
              <a:t>- </a:t>
            </a:r>
            <a:r>
              <a:rPr lang="en-GB" sz="800" dirty="0" err="1"/>
              <a:t>ja</a:t>
            </a:r>
            <a:r>
              <a:rPr lang="en-GB" sz="800" dirty="0"/>
              <a:t> </a:t>
            </a:r>
            <a:r>
              <a:rPr lang="en-GB" sz="800" dirty="0" err="1"/>
              <a:t>toteutusohjeita</a:t>
            </a:r>
            <a:r>
              <a:rPr lang="en-GB" sz="800" dirty="0"/>
              <a:t>.   </a:t>
            </a:r>
            <a:r>
              <a:rPr lang="en-GB" sz="800" dirty="0" err="1"/>
              <a:t>Tampereen</a:t>
            </a:r>
            <a:r>
              <a:rPr lang="en-GB" sz="800" dirty="0"/>
              <a:t> </a:t>
            </a:r>
            <a:r>
              <a:rPr lang="en-GB" sz="800" dirty="0" err="1"/>
              <a:t>teknillinen</a:t>
            </a:r>
            <a:r>
              <a:rPr lang="en-GB" sz="800" dirty="0"/>
              <a:t> </a:t>
            </a:r>
            <a:r>
              <a:rPr lang="en-GB" sz="800" dirty="0" err="1"/>
              <a:t>yliopisto</a:t>
            </a:r>
            <a:r>
              <a:rPr lang="en-GB" sz="800" dirty="0"/>
              <a:t>. </a:t>
            </a:r>
          </a:p>
        </p:txBody>
      </p:sp>
    </p:spTree>
    <p:extLst>
      <p:ext uri="{BB962C8B-B14F-4D97-AF65-F5344CB8AC3E}">
        <p14:creationId xmlns:p14="http://schemas.microsoft.com/office/powerpoint/2010/main" val="84923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Consider: What are the most important effects on moisture control when the insulation thickness is increased?</a:t>
            </a:r>
          </a:p>
        </p:txBody>
      </p:sp>
      <p:sp>
        <p:nvSpPr>
          <p:cNvPr id="3" name="Content Placeholder 2"/>
          <p:cNvSpPr>
            <a:spLocks noGrp="1"/>
          </p:cNvSpPr>
          <p:nvPr>
            <p:ph idx="1"/>
          </p:nvPr>
        </p:nvSpPr>
        <p:spPr/>
        <p:txBody>
          <a:bodyPr/>
          <a:lstStyle/>
          <a:p>
            <a:r>
              <a:rPr lang="en-GB" sz="2400" dirty="0"/>
              <a:t>Heat loss decreases so structures cool down.</a:t>
            </a:r>
          </a:p>
          <a:p>
            <a:r>
              <a:rPr lang="en-GB" sz="2400" dirty="0"/>
              <a:t>Cooling down slows the drying of the building envelope.</a:t>
            </a:r>
          </a:p>
          <a:p>
            <a:r>
              <a:rPr lang="en-GB" sz="2400" dirty="0"/>
              <a:t>The risk of moisture damage increases.</a:t>
            </a:r>
          </a:p>
          <a:p>
            <a:r>
              <a:rPr lang="en-GB" sz="2400" dirty="0"/>
              <a:t>Tightness of the vapour barrier, air tightness and ventilation will become paramount.</a:t>
            </a:r>
          </a:p>
          <a:p>
            <a:r>
              <a:rPr lang="en-GB" sz="2400" dirty="0"/>
              <a:t>Weather condition protection will become more important.</a:t>
            </a:r>
          </a:p>
          <a:p>
            <a:endParaRPr lang="en-GB" dirty="0"/>
          </a:p>
          <a:p>
            <a:endParaRPr lang="en-GB" dirty="0"/>
          </a:p>
        </p:txBody>
      </p:sp>
      <p:sp>
        <p:nvSpPr>
          <p:cNvPr id="4" name="Date Placeholder 3">
            <a:extLst>
              <a:ext uri="{FF2B5EF4-FFF2-40B4-BE49-F238E27FC236}">
                <a16:creationId xmlns:a16="http://schemas.microsoft.com/office/drawing/2014/main" id="{1EBBBC29-E582-4BBB-B19B-6A102F2D5246}"/>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C43DAADC-B33A-4C9F-A64A-9356B698F037}"/>
              </a:ext>
            </a:extLst>
          </p:cNvPr>
          <p:cNvSpPr>
            <a:spLocks noGrp="1"/>
          </p:cNvSpPr>
          <p:nvPr>
            <p:ph type="sldNum" sz="quarter" idx="4"/>
          </p:nvPr>
        </p:nvSpPr>
        <p:spPr/>
        <p:txBody>
          <a:bodyPr/>
          <a:lstStyle/>
          <a:p>
            <a:fld id="{0168ACF4-E7A5-495E-8C31-8E9E3D5B0BFC}" type="slidenum">
              <a:rPr lang="fi-FI" smtClean="0"/>
              <a:pPr/>
              <a:t>18</a:t>
            </a:fld>
            <a:endParaRPr lang="fi-FI" dirty="0"/>
          </a:p>
        </p:txBody>
      </p:sp>
    </p:spTree>
    <p:extLst>
      <p:ext uri="{BB962C8B-B14F-4D97-AF65-F5344CB8AC3E}">
        <p14:creationId xmlns:p14="http://schemas.microsoft.com/office/powerpoint/2010/main" val="4019013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Remember</a:t>
            </a:r>
          </a:p>
        </p:txBody>
      </p:sp>
      <p:sp>
        <p:nvSpPr>
          <p:cNvPr id="3" name="Content Placeholder 2"/>
          <p:cNvSpPr>
            <a:spLocks noGrp="1"/>
          </p:cNvSpPr>
          <p:nvPr>
            <p:ph idx="1"/>
          </p:nvPr>
        </p:nvSpPr>
        <p:spPr/>
        <p:txBody>
          <a:bodyPr>
            <a:noAutofit/>
          </a:bodyPr>
          <a:lstStyle/>
          <a:p>
            <a:r>
              <a:rPr lang="en-GB" sz="1800" dirty="0"/>
              <a:t>Thermal insulation should be installed tightly against the frame</a:t>
            </a:r>
          </a:p>
          <a:p>
            <a:r>
              <a:rPr lang="en-GB" sz="1800" dirty="0"/>
              <a:t>Soft thermal insulation under light pressure. </a:t>
            </a:r>
          </a:p>
          <a:p>
            <a:r>
              <a:rPr lang="en-GB" sz="1800" dirty="0"/>
              <a:t>Hard thermal insulation is foamed approx. 5-10 cm; the gap for foam should be min 10 mm.</a:t>
            </a:r>
          </a:p>
          <a:p>
            <a:r>
              <a:rPr lang="en-GB" sz="1800" dirty="0"/>
              <a:t>Tongue and groove joints are installed in the foamed butt joint.</a:t>
            </a:r>
          </a:p>
          <a:p>
            <a:r>
              <a:rPr lang="en-GB" sz="1800" dirty="0"/>
              <a:t>Vapour-proof foil should not break and is installed to allow movement of the frame. </a:t>
            </a:r>
          </a:p>
          <a:p>
            <a:r>
              <a:rPr lang="en-GB" sz="1800" dirty="0"/>
              <a:t>The joints of vapour-proof foil should be made as pressure joints if possible. </a:t>
            </a:r>
          </a:p>
          <a:p>
            <a:r>
              <a:rPr lang="en-GB" sz="1800" dirty="0"/>
              <a:t>In the joints of wind shield board, battening is recommended  </a:t>
            </a:r>
            <a:br>
              <a:rPr lang="en-GB" sz="1800" dirty="0"/>
            </a:br>
            <a:r>
              <a:rPr lang="en-GB" sz="1800" dirty="0"/>
              <a:t>(at least in the corners). </a:t>
            </a:r>
          </a:p>
          <a:p>
            <a:r>
              <a:rPr lang="en-GB" sz="1800" dirty="0"/>
              <a:t>The structures should be tight for decades.</a:t>
            </a:r>
          </a:p>
          <a:p>
            <a:r>
              <a:rPr lang="en-GB" sz="1800" dirty="0"/>
              <a:t>Taping alone is not enough because tapes perish and do not withstand the movements resulting from heat, moisture and snow load.</a:t>
            </a:r>
          </a:p>
          <a:p>
            <a:endParaRPr lang="en-GB" sz="1800" dirty="0"/>
          </a:p>
        </p:txBody>
      </p:sp>
      <p:sp>
        <p:nvSpPr>
          <p:cNvPr id="4" name="Date Placeholder 3">
            <a:extLst>
              <a:ext uri="{FF2B5EF4-FFF2-40B4-BE49-F238E27FC236}">
                <a16:creationId xmlns:a16="http://schemas.microsoft.com/office/drawing/2014/main" id="{45701935-AC42-4030-9802-DC4C8BAD0ED0}"/>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2B67F98D-717D-42F4-8271-733E4E203D10}"/>
              </a:ext>
            </a:extLst>
          </p:cNvPr>
          <p:cNvSpPr>
            <a:spLocks noGrp="1"/>
          </p:cNvSpPr>
          <p:nvPr>
            <p:ph type="sldNum" sz="quarter" idx="4"/>
          </p:nvPr>
        </p:nvSpPr>
        <p:spPr/>
        <p:txBody>
          <a:bodyPr/>
          <a:lstStyle/>
          <a:p>
            <a:fld id="{0168ACF4-E7A5-495E-8C31-8E9E3D5B0BFC}" type="slidenum">
              <a:rPr lang="fi-FI" smtClean="0"/>
              <a:pPr/>
              <a:t>19</a:t>
            </a:fld>
            <a:endParaRPr lang="fi-FI" dirty="0"/>
          </a:p>
        </p:txBody>
      </p:sp>
    </p:spTree>
    <p:extLst>
      <p:ext uri="{BB962C8B-B14F-4D97-AF65-F5344CB8AC3E}">
        <p14:creationId xmlns:p14="http://schemas.microsoft.com/office/powerpoint/2010/main" val="421200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Important points in energy-efficient structures</a:t>
            </a:r>
            <a:endParaRPr lang="en-US" dirty="0"/>
          </a:p>
        </p:txBody>
      </p:sp>
      <p:sp>
        <p:nvSpPr>
          <p:cNvPr id="3" name="Content Placeholder 2"/>
          <p:cNvSpPr>
            <a:spLocks noGrp="1"/>
          </p:cNvSpPr>
          <p:nvPr>
            <p:ph idx="1"/>
          </p:nvPr>
        </p:nvSpPr>
        <p:spPr/>
        <p:txBody>
          <a:bodyPr>
            <a:noAutofit/>
          </a:bodyPr>
          <a:lstStyle/>
          <a:p>
            <a:r>
              <a:rPr lang="en-GB" sz="2400" dirty="0"/>
              <a:t>Heat insulation is installed to completely fill the whole insulation space.</a:t>
            </a:r>
          </a:p>
          <a:p>
            <a:r>
              <a:rPr lang="en-GB" sz="2400" dirty="0"/>
              <a:t>Air pockets should not remain against the building board, the air or moisture insulation or the timber studs.</a:t>
            </a:r>
          </a:p>
          <a:p>
            <a:r>
              <a:rPr lang="en-GB" sz="2400" dirty="0"/>
              <a:t>The structures must be made air tight.</a:t>
            </a:r>
          </a:p>
          <a:p>
            <a:r>
              <a:rPr lang="en-GB" sz="2400" dirty="0"/>
              <a:t>The overlaps of vapour barrier foils are sealed with proper tapes and are tightened with battens.</a:t>
            </a:r>
          </a:p>
          <a:p>
            <a:r>
              <a:rPr lang="en-GB" sz="2400" dirty="0"/>
              <a:t>The joints of sheathing boards are fitted against the frame structures and, if needed, strengthened with exterior battens.</a:t>
            </a:r>
          </a:p>
          <a:p>
            <a:endParaRPr lang="en-US" dirty="0"/>
          </a:p>
        </p:txBody>
      </p:sp>
      <p:sp>
        <p:nvSpPr>
          <p:cNvPr id="4" name="Date Placeholder 3">
            <a:extLst>
              <a:ext uri="{FF2B5EF4-FFF2-40B4-BE49-F238E27FC236}">
                <a16:creationId xmlns:a16="http://schemas.microsoft.com/office/drawing/2014/main" id="{18DDA3D4-47A7-4AFE-BF74-FE322409285E}"/>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90A5329B-D56E-430E-A7CC-46F37160959D}"/>
              </a:ext>
            </a:extLst>
          </p:cNvPr>
          <p:cNvSpPr>
            <a:spLocks noGrp="1"/>
          </p:cNvSpPr>
          <p:nvPr>
            <p:ph type="sldNum" sz="quarter" idx="4"/>
          </p:nvPr>
        </p:nvSpPr>
        <p:spPr/>
        <p:txBody>
          <a:bodyPr/>
          <a:lstStyle/>
          <a:p>
            <a:fld id="{0168ACF4-E7A5-495E-8C31-8E9E3D5B0BFC}" type="slidenum">
              <a:rPr lang="fi-FI" smtClean="0"/>
              <a:pPr/>
              <a:t>2</a:t>
            </a:fld>
            <a:endParaRPr lang="fi-FI" dirty="0"/>
          </a:p>
        </p:txBody>
      </p:sp>
    </p:spTree>
    <p:extLst>
      <p:ext uri="{BB962C8B-B14F-4D97-AF65-F5344CB8AC3E}">
        <p14:creationId xmlns:p14="http://schemas.microsoft.com/office/powerpoint/2010/main" val="316956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70292-D62F-4B66-A946-3650DB51743F}"/>
              </a:ext>
            </a:extLst>
          </p:cNvPr>
          <p:cNvSpPr>
            <a:spLocks noGrp="1"/>
          </p:cNvSpPr>
          <p:nvPr>
            <p:ph type="ctrTitle"/>
          </p:nvPr>
        </p:nvSpPr>
        <p:spPr/>
        <p:txBody>
          <a:bodyPr/>
          <a:lstStyle/>
          <a:p>
            <a:r>
              <a:rPr lang="fi-FI" dirty="0" err="1"/>
              <a:t>Thank</a:t>
            </a:r>
            <a:r>
              <a:rPr lang="fi-FI" dirty="0"/>
              <a:t> </a:t>
            </a:r>
            <a:r>
              <a:rPr lang="fi-FI" dirty="0" err="1"/>
              <a:t>You</a:t>
            </a:r>
            <a:r>
              <a:rPr lang="fi-FI" dirty="0"/>
              <a:t>!</a:t>
            </a:r>
          </a:p>
        </p:txBody>
      </p:sp>
    </p:spTree>
    <p:extLst>
      <p:ext uri="{BB962C8B-B14F-4D97-AF65-F5344CB8AC3E}">
        <p14:creationId xmlns:p14="http://schemas.microsoft.com/office/powerpoint/2010/main" val="1942423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4985" y="2139247"/>
            <a:ext cx="3365549" cy="3374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7078453" y="2426742"/>
            <a:ext cx="905920" cy="821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p:cNvSpPr/>
          <p:nvPr/>
        </p:nvSpPr>
        <p:spPr>
          <a:xfrm>
            <a:off x="5352702" y="2139247"/>
            <a:ext cx="3357831" cy="331190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Content Placeholder 2"/>
          <p:cNvSpPr txBox="1">
            <a:spLocks/>
          </p:cNvSpPr>
          <p:nvPr/>
        </p:nvSpPr>
        <p:spPr>
          <a:xfrm>
            <a:off x="4393454" y="4750734"/>
            <a:ext cx="4605563" cy="2160465"/>
          </a:xfrm>
          <a:prstGeom prst="rect">
            <a:avLst/>
          </a:prstGeom>
        </p:spPr>
        <p:txBody>
          <a:bodyPr>
            <a:normAutofit/>
          </a:bodyPr>
          <a:lst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cxnSp>
        <p:nvCxnSpPr>
          <p:cNvPr id="27" name="Straight Arrow Connector 26"/>
          <p:cNvCxnSpPr/>
          <p:nvPr/>
        </p:nvCxnSpPr>
        <p:spPr>
          <a:xfrm flipH="1">
            <a:off x="7155112" y="2983815"/>
            <a:ext cx="757255" cy="7300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7552327" y="3713815"/>
            <a:ext cx="568189" cy="89832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7912367" y="4569285"/>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1</a:t>
            </a:r>
          </a:p>
        </p:txBody>
      </p:sp>
      <p:sp>
        <p:nvSpPr>
          <p:cNvPr id="32" name="Oval 31"/>
          <p:cNvSpPr/>
          <p:nvPr/>
        </p:nvSpPr>
        <p:spPr>
          <a:xfrm>
            <a:off x="7849094" y="2612026"/>
            <a:ext cx="684076"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2</a:t>
            </a:r>
          </a:p>
        </p:txBody>
      </p:sp>
      <p:cxnSp>
        <p:nvCxnSpPr>
          <p:cNvPr id="33" name="Straight Arrow Connector 32"/>
          <p:cNvCxnSpPr/>
          <p:nvPr/>
        </p:nvCxnSpPr>
        <p:spPr>
          <a:xfrm flipH="1">
            <a:off x="6854189" y="2762908"/>
            <a:ext cx="491115" cy="52793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7190053" y="2348487"/>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3</a:t>
            </a:r>
          </a:p>
        </p:txBody>
      </p:sp>
      <p:cxnSp>
        <p:nvCxnSpPr>
          <p:cNvPr id="3" name="Straight Connector 2"/>
          <p:cNvCxnSpPr/>
          <p:nvPr/>
        </p:nvCxnSpPr>
        <p:spPr>
          <a:xfrm>
            <a:off x="5968150" y="3726651"/>
            <a:ext cx="256502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968150" y="3713815"/>
            <a:ext cx="2565020" cy="12836"/>
          </a:xfrm>
          <a:prstGeom prst="line">
            <a:avLst/>
          </a:prstGeom>
          <a:ln w="571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F24A8DF-FF33-41C6-BA59-4DD2A894E0EF}"/>
              </a:ext>
            </a:extLst>
          </p:cNvPr>
          <p:cNvSpPr>
            <a:spLocks noGrp="1"/>
          </p:cNvSpPr>
          <p:nvPr>
            <p:ph type="title"/>
          </p:nvPr>
        </p:nvSpPr>
        <p:spPr/>
        <p:txBody>
          <a:bodyPr>
            <a:normAutofit/>
          </a:bodyPr>
          <a:lstStyle/>
          <a:p>
            <a:r>
              <a:rPr lang="en-GB" dirty="0"/>
              <a:t>Connection between concrete slab on ground and timber wall 1, </a:t>
            </a:r>
            <a:r>
              <a:rPr lang="en-GB" dirty="0">
                <a:solidFill>
                  <a:schemeClr val="accent1"/>
                </a:solidFill>
              </a:rPr>
              <a:t>at first wall</a:t>
            </a:r>
            <a:endParaRPr lang="fi-FI" dirty="0"/>
          </a:p>
        </p:txBody>
      </p:sp>
      <p:sp>
        <p:nvSpPr>
          <p:cNvPr id="4" name="Content Placeholder 3">
            <a:extLst>
              <a:ext uri="{FF2B5EF4-FFF2-40B4-BE49-F238E27FC236}">
                <a16:creationId xmlns:a16="http://schemas.microsoft.com/office/drawing/2014/main" id="{49894EF5-B753-4271-9D89-39F11C64A6E0}"/>
              </a:ext>
            </a:extLst>
          </p:cNvPr>
          <p:cNvSpPr>
            <a:spLocks noGrp="1"/>
          </p:cNvSpPr>
          <p:nvPr>
            <p:ph idx="1"/>
          </p:nvPr>
        </p:nvSpPr>
        <p:spPr>
          <a:xfrm>
            <a:off x="457200" y="1773239"/>
            <a:ext cx="4710422" cy="4032250"/>
          </a:xfrm>
        </p:spPr>
        <p:txBody>
          <a:bodyPr>
            <a:normAutofit fontScale="92500" lnSpcReduction="10000"/>
          </a:bodyPr>
          <a:lstStyle/>
          <a:p>
            <a:pPr marL="342900" indent="-342900">
              <a:buFont typeface="+mj-lt"/>
              <a:buAutoNum type="arabicPeriod"/>
            </a:pPr>
            <a:r>
              <a:rPr lang="en-GB" dirty="0"/>
              <a:t>A straight bitumen-polymer membrane is fitted above the base wall and thermal insulation of base wall.</a:t>
            </a:r>
          </a:p>
          <a:p>
            <a:pPr marL="342900" indent="-342900">
              <a:buFont typeface="+mj-lt"/>
              <a:buAutoNum type="arabicPeriod"/>
            </a:pPr>
            <a:r>
              <a:rPr lang="en-GB" dirty="0"/>
              <a:t>While building the wall, the vapour-proof foil is turned over the polymer membrane. </a:t>
            </a:r>
          </a:p>
          <a:p>
            <a:pPr marL="342900" indent="-342900">
              <a:buFont typeface="+mj-lt"/>
              <a:buAutoNum type="arabicPeriod"/>
            </a:pPr>
            <a:r>
              <a:rPr lang="en-GB" dirty="0"/>
              <a:t>The slab-wide plastic insulation is installed against the vapour-proof layer.</a:t>
            </a:r>
          </a:p>
        </p:txBody>
      </p:sp>
      <p:sp>
        <p:nvSpPr>
          <p:cNvPr id="6" name="Date Placeholder 5">
            <a:extLst>
              <a:ext uri="{FF2B5EF4-FFF2-40B4-BE49-F238E27FC236}">
                <a16:creationId xmlns:a16="http://schemas.microsoft.com/office/drawing/2014/main" id="{D7B65D0A-4C2B-4DC0-8D42-1672B4319005}"/>
              </a:ext>
            </a:extLst>
          </p:cNvPr>
          <p:cNvSpPr>
            <a:spLocks noGrp="1"/>
          </p:cNvSpPr>
          <p:nvPr>
            <p:ph type="dt" sz="half" idx="2"/>
          </p:nvPr>
        </p:nvSpPr>
        <p:spPr/>
        <p:txBody>
          <a:bodyPr/>
          <a:lstStyle/>
          <a:p>
            <a:r>
              <a:rPr lang="fi-FI"/>
              <a:t>2019</a:t>
            </a:r>
            <a:endParaRPr lang="fi-FI" dirty="0"/>
          </a:p>
        </p:txBody>
      </p:sp>
      <p:sp>
        <p:nvSpPr>
          <p:cNvPr id="7" name="Slide Number Placeholder 6">
            <a:extLst>
              <a:ext uri="{FF2B5EF4-FFF2-40B4-BE49-F238E27FC236}">
                <a16:creationId xmlns:a16="http://schemas.microsoft.com/office/drawing/2014/main" id="{F4ABDF50-2638-4AA6-94B9-F81308E4343C}"/>
              </a:ext>
            </a:extLst>
          </p:cNvPr>
          <p:cNvSpPr>
            <a:spLocks noGrp="1"/>
          </p:cNvSpPr>
          <p:nvPr>
            <p:ph type="sldNum" sz="quarter" idx="4"/>
          </p:nvPr>
        </p:nvSpPr>
        <p:spPr/>
        <p:txBody>
          <a:bodyPr/>
          <a:lstStyle/>
          <a:p>
            <a:fld id="{0168ACF4-E7A5-495E-8C31-8E9E3D5B0BFC}" type="slidenum">
              <a:rPr lang="fi-FI" smtClean="0"/>
              <a:pPr/>
              <a:t>3</a:t>
            </a:fld>
            <a:endParaRPr lang="fi-FI" dirty="0"/>
          </a:p>
        </p:txBody>
      </p:sp>
    </p:spTree>
    <p:extLst>
      <p:ext uri="{BB962C8B-B14F-4D97-AF65-F5344CB8AC3E}">
        <p14:creationId xmlns:p14="http://schemas.microsoft.com/office/powerpoint/2010/main" val="259157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Connection between concrete slab on the ground and timber wall 1, first floor</a:t>
            </a:r>
            <a:br>
              <a:rPr lang="en-GB" dirty="0"/>
            </a:br>
            <a:br>
              <a:rPr lang="en-GB" dirty="0"/>
            </a:br>
            <a:endParaRPr lang="en-GB" dirty="0"/>
          </a:p>
        </p:txBody>
      </p:sp>
      <p:sp>
        <p:nvSpPr>
          <p:cNvPr id="5" name="Content Placeholder 4">
            <a:extLst>
              <a:ext uri="{FF2B5EF4-FFF2-40B4-BE49-F238E27FC236}">
                <a16:creationId xmlns:a16="http://schemas.microsoft.com/office/drawing/2014/main" id="{CFD3B0C4-DA26-4D37-941B-2EE1DFF90D79}"/>
              </a:ext>
            </a:extLst>
          </p:cNvPr>
          <p:cNvSpPr>
            <a:spLocks noGrp="1"/>
          </p:cNvSpPr>
          <p:nvPr>
            <p:ph idx="1"/>
          </p:nvPr>
        </p:nvSpPr>
        <p:spPr>
          <a:xfrm>
            <a:off x="457199" y="1773239"/>
            <a:ext cx="3930447" cy="4032250"/>
          </a:xfrm>
        </p:spPr>
        <p:txBody>
          <a:bodyPr>
            <a:normAutofit fontScale="62500" lnSpcReduction="20000"/>
          </a:bodyPr>
          <a:lstStyle/>
          <a:p>
            <a:pPr marL="336550" indent="-342900">
              <a:lnSpc>
                <a:spcPct val="120000"/>
              </a:lnSpc>
              <a:buFont typeface="+mj-lt"/>
              <a:buAutoNum type="arabicPeriod"/>
            </a:pPr>
            <a:r>
              <a:rPr lang="en-GB" dirty="0"/>
              <a:t>The corner of inner thermal insulation of base wall is bevelled so the membrane does not break and foaming is compact</a:t>
            </a:r>
          </a:p>
          <a:p>
            <a:pPr marL="336550" lvl="0" indent="-342900">
              <a:lnSpc>
                <a:spcPct val="120000"/>
              </a:lnSpc>
              <a:buFont typeface="+mj-lt"/>
              <a:buAutoNum type="arabicPeriod"/>
            </a:pPr>
            <a:r>
              <a:rPr lang="en-GB" dirty="0"/>
              <a:t>The bitumen-polymer membrane is fitted directly beneath the base plate under the concrete floor slab.</a:t>
            </a:r>
          </a:p>
          <a:p>
            <a:pPr marL="342900" lvl="0" indent="-342900">
              <a:lnSpc>
                <a:spcPct val="120000"/>
              </a:lnSpc>
              <a:buFont typeface="+mj-lt"/>
              <a:buAutoNum type="arabicPeriod"/>
            </a:pPr>
            <a:r>
              <a:rPr lang="en-GB" dirty="0"/>
              <a:t>Vapour barrier foil is tightened by screwing (k300) the horizontal battening to the base plate of wall.</a:t>
            </a:r>
          </a:p>
          <a:p>
            <a:pPr marL="342900" lvl="0" indent="-342900">
              <a:lnSpc>
                <a:spcPct val="120000"/>
              </a:lnSpc>
              <a:buFont typeface="+mj-lt"/>
              <a:buAutoNum type="arabicPeriod"/>
            </a:pPr>
            <a:r>
              <a:rPr lang="en-GB" dirty="0"/>
              <a:t>The join between floor and wall is tightened with elastic polyurethane foam</a:t>
            </a:r>
            <a:endParaRPr lang="fi-FI" dirty="0"/>
          </a:p>
        </p:txBody>
      </p:sp>
      <p:sp>
        <p:nvSpPr>
          <p:cNvPr id="3" name="Date Placeholder 2">
            <a:extLst>
              <a:ext uri="{FF2B5EF4-FFF2-40B4-BE49-F238E27FC236}">
                <a16:creationId xmlns:a16="http://schemas.microsoft.com/office/drawing/2014/main" id="{3FB7FB73-9A34-4E22-94B4-A006FCFC851E}"/>
              </a:ext>
            </a:extLst>
          </p:cNvPr>
          <p:cNvSpPr>
            <a:spLocks noGrp="1"/>
          </p:cNvSpPr>
          <p:nvPr>
            <p:ph type="dt" sz="half" idx="2"/>
          </p:nvPr>
        </p:nvSpPr>
        <p:spPr/>
        <p:txBody>
          <a:bodyPr/>
          <a:lstStyle/>
          <a:p>
            <a:r>
              <a:rPr lang="fi-FI"/>
              <a:t>2019</a:t>
            </a:r>
            <a:endParaRPr lang="fi-FI" dirty="0"/>
          </a:p>
        </p:txBody>
      </p:sp>
      <p:sp>
        <p:nvSpPr>
          <p:cNvPr id="4" name="Slide Number Placeholder 3">
            <a:extLst>
              <a:ext uri="{FF2B5EF4-FFF2-40B4-BE49-F238E27FC236}">
                <a16:creationId xmlns:a16="http://schemas.microsoft.com/office/drawing/2014/main" id="{D3F187D0-9C36-4642-A492-F48C2EE0FA2D}"/>
              </a:ext>
            </a:extLst>
          </p:cNvPr>
          <p:cNvSpPr>
            <a:spLocks noGrp="1"/>
          </p:cNvSpPr>
          <p:nvPr>
            <p:ph type="sldNum" sz="quarter" idx="4"/>
          </p:nvPr>
        </p:nvSpPr>
        <p:spPr/>
        <p:txBody>
          <a:bodyPr/>
          <a:lstStyle/>
          <a:p>
            <a:fld id="{0168ACF4-E7A5-495E-8C31-8E9E3D5B0BFC}" type="slidenum">
              <a:rPr lang="fi-FI" smtClean="0"/>
              <a:pPr/>
              <a:t>4</a:t>
            </a:fld>
            <a:endParaRPr lang="fi-FI" dirty="0"/>
          </a:p>
        </p:txBody>
      </p:sp>
      <p:grpSp>
        <p:nvGrpSpPr>
          <p:cNvPr id="6" name="Group 5">
            <a:extLst>
              <a:ext uri="{FF2B5EF4-FFF2-40B4-BE49-F238E27FC236}">
                <a16:creationId xmlns:a16="http://schemas.microsoft.com/office/drawing/2014/main" id="{4E273ABD-E2F6-44BD-AAF1-B12023B1395D}"/>
              </a:ext>
            </a:extLst>
          </p:cNvPr>
          <p:cNvGrpSpPr/>
          <p:nvPr/>
        </p:nvGrpSpPr>
        <p:grpSpPr>
          <a:xfrm>
            <a:off x="4481866" y="2171416"/>
            <a:ext cx="4186429" cy="3106021"/>
            <a:chOff x="4269170" y="2061688"/>
            <a:chExt cx="4186429" cy="3106021"/>
          </a:xfrm>
        </p:grpSpPr>
        <p:pic>
          <p:nvPicPr>
            <p:cNvPr id="24" name="Picture 2">
              <a:extLst>
                <a:ext uri="{FF2B5EF4-FFF2-40B4-BE49-F238E27FC236}">
                  <a16:creationId xmlns:a16="http://schemas.microsoft.com/office/drawing/2014/main" id="{587F99D7-9221-458A-A35A-EE82F20A2D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4269170" y="2281995"/>
              <a:ext cx="2885714" cy="288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 name="Straight Arrow Connector 24">
              <a:extLst>
                <a:ext uri="{FF2B5EF4-FFF2-40B4-BE49-F238E27FC236}">
                  <a16:creationId xmlns:a16="http://schemas.microsoft.com/office/drawing/2014/main" id="{11F9542F-2198-4025-ABEE-303C6F88BCC7}"/>
                </a:ext>
              </a:extLst>
            </p:cNvPr>
            <p:cNvCxnSpPr>
              <a:stCxn id="29" idx="2"/>
            </p:cNvCxnSpPr>
            <p:nvPr/>
          </p:nvCxnSpPr>
          <p:spPr>
            <a:xfrm flipH="1">
              <a:off x="6292824" y="2954358"/>
              <a:ext cx="1511965" cy="41013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276CD38-7006-49CE-898F-56AADB20EE38}"/>
                </a:ext>
              </a:extLst>
            </p:cNvPr>
            <p:cNvCxnSpPr>
              <a:stCxn id="33" idx="2"/>
            </p:cNvCxnSpPr>
            <p:nvPr/>
          </p:nvCxnSpPr>
          <p:spPr>
            <a:xfrm flipH="1">
              <a:off x="6079335" y="3596153"/>
              <a:ext cx="1728192" cy="12837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3B73538-3197-4EEC-A758-AC8941715CC1}"/>
                </a:ext>
              </a:extLst>
            </p:cNvPr>
            <p:cNvCxnSpPr>
              <a:stCxn id="31" idx="2"/>
            </p:cNvCxnSpPr>
            <p:nvPr/>
          </p:nvCxnSpPr>
          <p:spPr>
            <a:xfrm flipH="1">
              <a:off x="6215328" y="4136213"/>
              <a:ext cx="149798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4E31B327-8A42-469B-94D1-CEED908F4C56}"/>
                </a:ext>
              </a:extLst>
            </p:cNvPr>
            <p:cNvSpPr/>
            <p:nvPr/>
          </p:nvSpPr>
          <p:spPr>
            <a:xfrm>
              <a:off x="7804789" y="2684328"/>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4</a:t>
              </a:r>
            </a:p>
          </p:txBody>
        </p:sp>
        <p:sp>
          <p:nvSpPr>
            <p:cNvPr id="31" name="Oval 30">
              <a:extLst>
                <a:ext uri="{FF2B5EF4-FFF2-40B4-BE49-F238E27FC236}">
                  <a16:creationId xmlns:a16="http://schemas.microsoft.com/office/drawing/2014/main" id="{FCAF14B0-26EB-49B6-B49F-826FCA1C9F59}"/>
                </a:ext>
              </a:extLst>
            </p:cNvPr>
            <p:cNvSpPr/>
            <p:nvPr/>
          </p:nvSpPr>
          <p:spPr>
            <a:xfrm>
              <a:off x="7713308" y="3866183"/>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2</a:t>
              </a:r>
            </a:p>
          </p:txBody>
        </p:sp>
        <p:sp>
          <p:nvSpPr>
            <p:cNvPr id="33" name="Oval 32">
              <a:extLst>
                <a:ext uri="{FF2B5EF4-FFF2-40B4-BE49-F238E27FC236}">
                  <a16:creationId xmlns:a16="http://schemas.microsoft.com/office/drawing/2014/main" id="{FD127255-6ED1-45AA-A157-1F9649FCD4CF}"/>
                </a:ext>
              </a:extLst>
            </p:cNvPr>
            <p:cNvSpPr/>
            <p:nvPr/>
          </p:nvSpPr>
          <p:spPr>
            <a:xfrm>
              <a:off x="7807527" y="3326123"/>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1</a:t>
              </a:r>
            </a:p>
          </p:txBody>
        </p:sp>
        <p:cxnSp>
          <p:nvCxnSpPr>
            <p:cNvPr id="35" name="Straight Arrow Connector 34">
              <a:extLst>
                <a:ext uri="{FF2B5EF4-FFF2-40B4-BE49-F238E27FC236}">
                  <a16:creationId xmlns:a16="http://schemas.microsoft.com/office/drawing/2014/main" id="{38917CF9-4480-4A22-A652-3E25CCB57C51}"/>
                </a:ext>
              </a:extLst>
            </p:cNvPr>
            <p:cNvCxnSpPr>
              <a:stCxn id="37" idx="2"/>
            </p:cNvCxnSpPr>
            <p:nvPr/>
          </p:nvCxnSpPr>
          <p:spPr>
            <a:xfrm flipH="1">
              <a:off x="6292824" y="2331718"/>
              <a:ext cx="1420484" cy="82770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0FBC4028-F2CA-4DDE-BAEE-7AF3AF77E4AF}"/>
                </a:ext>
              </a:extLst>
            </p:cNvPr>
            <p:cNvSpPr/>
            <p:nvPr/>
          </p:nvSpPr>
          <p:spPr>
            <a:xfrm>
              <a:off x="7713308" y="2061688"/>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3</a:t>
              </a:r>
            </a:p>
          </p:txBody>
        </p:sp>
        <p:cxnSp>
          <p:nvCxnSpPr>
            <p:cNvPr id="38" name="Straight Connector 37">
              <a:extLst>
                <a:ext uri="{FF2B5EF4-FFF2-40B4-BE49-F238E27FC236}">
                  <a16:creationId xmlns:a16="http://schemas.microsoft.com/office/drawing/2014/main" id="{B5B56F9F-3CED-48A3-A645-5485C170ADAF}"/>
                </a:ext>
              </a:extLst>
            </p:cNvPr>
            <p:cNvCxnSpPr/>
            <p:nvPr/>
          </p:nvCxnSpPr>
          <p:spPr>
            <a:xfrm>
              <a:off x="4639175" y="3495173"/>
              <a:ext cx="122413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0ED3B67-EBE9-4502-B7FF-5B955522A1E4}"/>
                </a:ext>
              </a:extLst>
            </p:cNvPr>
            <p:cNvCxnSpPr/>
            <p:nvPr/>
          </p:nvCxnSpPr>
          <p:spPr>
            <a:xfrm flipH="1">
              <a:off x="6292824" y="4228585"/>
              <a:ext cx="122667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8C80CF1-E293-438D-B546-04E51C28D45C}"/>
                </a:ext>
              </a:extLst>
            </p:cNvPr>
            <p:cNvCxnSpPr/>
            <p:nvPr/>
          </p:nvCxnSpPr>
          <p:spPr>
            <a:xfrm>
              <a:off x="5935319" y="3495173"/>
              <a:ext cx="357505" cy="44538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60F021F-A4EC-4378-A002-3B31F3400D91}"/>
                </a:ext>
              </a:extLst>
            </p:cNvPr>
            <p:cNvCxnSpPr/>
            <p:nvPr/>
          </p:nvCxnSpPr>
          <p:spPr>
            <a:xfrm>
              <a:off x="6227500" y="3866183"/>
              <a:ext cx="0" cy="36240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Elbow Connector 29">
              <a:extLst>
                <a:ext uri="{FF2B5EF4-FFF2-40B4-BE49-F238E27FC236}">
                  <a16:creationId xmlns:a16="http://schemas.microsoft.com/office/drawing/2014/main" id="{091C3AD2-DF59-4F51-B070-6DE2A77392FE}"/>
                </a:ext>
              </a:extLst>
            </p:cNvPr>
            <p:cNvCxnSpPr/>
            <p:nvPr/>
          </p:nvCxnSpPr>
          <p:spPr>
            <a:xfrm>
              <a:off x="4639175" y="3495173"/>
              <a:ext cx="1224136" cy="12700"/>
            </a:xfrm>
            <a:prstGeom prst="bentConnector3">
              <a:avLst/>
            </a:prstGeom>
            <a:ln w="571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3" name="Elbow Connector 31">
              <a:extLst>
                <a:ext uri="{FF2B5EF4-FFF2-40B4-BE49-F238E27FC236}">
                  <a16:creationId xmlns:a16="http://schemas.microsoft.com/office/drawing/2014/main" id="{D5B9E106-6920-4BF3-B2F7-EED9CE66B024}"/>
                </a:ext>
              </a:extLst>
            </p:cNvPr>
            <p:cNvCxnSpPr/>
            <p:nvPr/>
          </p:nvCxnSpPr>
          <p:spPr>
            <a:xfrm>
              <a:off x="6280561" y="4229034"/>
              <a:ext cx="1224136" cy="12700"/>
            </a:xfrm>
            <a:prstGeom prst="bentConnector3">
              <a:avLst/>
            </a:prstGeom>
            <a:ln w="571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DCB664F-2589-4B6B-ABC8-2BAC98A92A8B}"/>
                </a:ext>
              </a:extLst>
            </p:cNvPr>
            <p:cNvCxnSpPr/>
            <p:nvPr/>
          </p:nvCxnSpPr>
          <p:spPr>
            <a:xfrm>
              <a:off x="5935319" y="3495173"/>
              <a:ext cx="345242" cy="445380"/>
            </a:xfrm>
            <a:prstGeom prst="line">
              <a:avLst/>
            </a:prstGeom>
            <a:ln w="571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52103C1-DA26-487D-9C10-FD9CA1237AD2}"/>
                </a:ext>
              </a:extLst>
            </p:cNvPr>
            <p:cNvCxnSpPr/>
            <p:nvPr/>
          </p:nvCxnSpPr>
          <p:spPr>
            <a:xfrm>
              <a:off x="6292824" y="3940553"/>
              <a:ext cx="0" cy="195660"/>
            </a:xfrm>
            <a:prstGeom prst="line">
              <a:avLst/>
            </a:prstGeom>
            <a:ln w="57150">
              <a:solidFill>
                <a:schemeClr val="tx2"/>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163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Connection between ventilated timber base floor and exterior timber wall</a:t>
            </a:r>
          </a:p>
        </p:txBody>
      </p:sp>
      <p:sp>
        <p:nvSpPr>
          <p:cNvPr id="3" name="Content Placeholder 2"/>
          <p:cNvSpPr>
            <a:spLocks noGrp="1"/>
          </p:cNvSpPr>
          <p:nvPr>
            <p:ph idx="1"/>
          </p:nvPr>
        </p:nvSpPr>
        <p:spPr>
          <a:xfrm>
            <a:off x="457200" y="1773239"/>
            <a:ext cx="4114800" cy="4032250"/>
          </a:xfrm>
        </p:spPr>
        <p:txBody>
          <a:bodyPr>
            <a:normAutofit/>
          </a:bodyPr>
          <a:lstStyle/>
          <a:p>
            <a:pPr marL="514350" indent="-514350">
              <a:buFont typeface="+mj-lt"/>
              <a:buAutoNum type="arabicPeriod"/>
            </a:pPr>
            <a:r>
              <a:rPr lang="en-GB" sz="2600" dirty="0"/>
              <a:t>The vapour overlaps the wall at least 20 cm. The junction is taped up.</a:t>
            </a:r>
            <a:br>
              <a:rPr lang="en-GB" sz="2600" dirty="0"/>
            </a:br>
            <a:endParaRPr lang="en-GB" sz="2600" dirty="0"/>
          </a:p>
          <a:p>
            <a:pPr marL="514350" indent="-514350">
              <a:buFont typeface="+mj-lt"/>
              <a:buAutoNum type="arabicPeriod"/>
            </a:pPr>
            <a:r>
              <a:rPr lang="en-GB" sz="2600" dirty="0"/>
              <a:t>The overlapping of vapour barriers is tightened by screwing the batten to the floor.</a:t>
            </a:r>
          </a:p>
        </p:txBody>
      </p:sp>
      <p:sp>
        <p:nvSpPr>
          <p:cNvPr id="4" name="Date Placeholder 3">
            <a:extLst>
              <a:ext uri="{FF2B5EF4-FFF2-40B4-BE49-F238E27FC236}">
                <a16:creationId xmlns:a16="http://schemas.microsoft.com/office/drawing/2014/main" id="{4D75809B-0C90-46CB-8EAB-1D146CDFCED9}"/>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258A230D-413B-4C9D-B23B-53F94E6A6EED}"/>
              </a:ext>
            </a:extLst>
          </p:cNvPr>
          <p:cNvSpPr>
            <a:spLocks noGrp="1"/>
          </p:cNvSpPr>
          <p:nvPr>
            <p:ph type="sldNum" sz="quarter" idx="4"/>
          </p:nvPr>
        </p:nvSpPr>
        <p:spPr/>
        <p:txBody>
          <a:bodyPr/>
          <a:lstStyle/>
          <a:p>
            <a:fld id="{0168ACF4-E7A5-495E-8C31-8E9E3D5B0BFC}" type="slidenum">
              <a:rPr lang="fi-FI" smtClean="0"/>
              <a:pPr/>
              <a:t>5</a:t>
            </a:fld>
            <a:endParaRPr lang="fi-FI" dirty="0"/>
          </a:p>
        </p:txBody>
      </p:sp>
      <p:pic>
        <p:nvPicPr>
          <p:cNvPr id="11266" name="Picture 2"/>
          <p:cNvPicPr>
            <a:picLocks noGrp="1" noChangeAspect="1" noChangeArrowheads="1"/>
          </p:cNvPicPr>
          <p:nvPr>
            <p:ph type="pic" sz="quarter" idx="4294967295"/>
          </p:nvPr>
        </p:nvPicPr>
        <p:blipFill rotWithShape="1">
          <a:blip r:embed="rId3" cstate="print">
            <a:extLst>
              <a:ext uri="{28A0092B-C50C-407E-A947-70E740481C1C}">
                <a14:useLocalDpi xmlns:a14="http://schemas.microsoft.com/office/drawing/2010/main" val="0"/>
              </a:ext>
            </a:extLst>
          </a:blip>
          <a:srcRect t="459" b="615"/>
          <a:stretch/>
        </p:blipFill>
        <p:spPr bwMode="auto">
          <a:xfrm>
            <a:off x="4943475" y="1630363"/>
            <a:ext cx="4200525" cy="414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a:stCxn id="11" idx="2"/>
          </p:cNvCxnSpPr>
          <p:nvPr/>
        </p:nvCxnSpPr>
        <p:spPr>
          <a:xfrm flipH="1" flipV="1">
            <a:off x="6523948" y="1852483"/>
            <a:ext cx="834805" cy="19402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153720" y="2581975"/>
            <a:ext cx="1085031" cy="10675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Arrow Connector 8"/>
          <p:cNvCxnSpPr>
            <a:stCxn id="10" idx="3"/>
          </p:cNvCxnSpPr>
          <p:nvPr/>
        </p:nvCxnSpPr>
        <p:spPr>
          <a:xfrm flipH="1">
            <a:off x="6738633" y="3042945"/>
            <a:ext cx="830174" cy="60653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7473899" y="2581975"/>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2</a:t>
            </a:r>
          </a:p>
        </p:txBody>
      </p:sp>
      <p:sp>
        <p:nvSpPr>
          <p:cNvPr id="11" name="Oval 10"/>
          <p:cNvSpPr/>
          <p:nvPr/>
        </p:nvSpPr>
        <p:spPr>
          <a:xfrm>
            <a:off x="7358753" y="1776477"/>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1</a:t>
            </a:r>
          </a:p>
        </p:txBody>
      </p:sp>
      <p:cxnSp>
        <p:nvCxnSpPr>
          <p:cNvPr id="21" name="Straight Connector 20"/>
          <p:cNvCxnSpPr/>
          <p:nvPr/>
        </p:nvCxnSpPr>
        <p:spPr>
          <a:xfrm>
            <a:off x="6443837" y="3821476"/>
            <a:ext cx="0"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19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t>Connection between ventilated timber base floor and exterior timber wall with cellular plastic insulation</a:t>
            </a:r>
          </a:p>
        </p:txBody>
      </p:sp>
      <p:sp>
        <p:nvSpPr>
          <p:cNvPr id="3" name="Content Placeholder 2"/>
          <p:cNvSpPr>
            <a:spLocks noGrp="1"/>
          </p:cNvSpPr>
          <p:nvPr>
            <p:ph idx="1"/>
          </p:nvPr>
        </p:nvSpPr>
        <p:spPr>
          <a:xfrm>
            <a:off x="457200" y="1773239"/>
            <a:ext cx="4114800" cy="4032250"/>
          </a:xfrm>
        </p:spPr>
        <p:txBody>
          <a:bodyPr>
            <a:normAutofit fontScale="92500" lnSpcReduction="10000"/>
          </a:bodyPr>
          <a:lstStyle/>
          <a:p>
            <a:pPr marL="514350" indent="-514350">
              <a:buFont typeface="+mj-lt"/>
              <a:buAutoNum type="arabicPeriod"/>
            </a:pPr>
            <a:r>
              <a:rPr lang="en-GB" dirty="0"/>
              <a:t>The vapour barrier of the floor is turned over the vapour barrier of the wall and taped up.</a:t>
            </a:r>
            <a:br>
              <a:rPr lang="en-GB" dirty="0"/>
            </a:br>
            <a:endParaRPr lang="en-GB" dirty="0"/>
          </a:p>
          <a:p>
            <a:pPr marL="514350" indent="-514350">
              <a:buFont typeface="+mj-lt"/>
              <a:buAutoNum type="arabicPeriod"/>
            </a:pPr>
            <a:r>
              <a:rPr lang="en-GB" dirty="0"/>
              <a:t>At overlap, the connection is pressed tight against timber or hard thermal insulation with the batten. </a:t>
            </a:r>
          </a:p>
        </p:txBody>
      </p:sp>
      <p:sp>
        <p:nvSpPr>
          <p:cNvPr id="4" name="Date Placeholder 3">
            <a:extLst>
              <a:ext uri="{FF2B5EF4-FFF2-40B4-BE49-F238E27FC236}">
                <a16:creationId xmlns:a16="http://schemas.microsoft.com/office/drawing/2014/main" id="{DD4FD787-C337-4C61-955E-C1008A0C2839}"/>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DAEAD985-7147-4A7B-9406-75C8AAF4234D}"/>
              </a:ext>
            </a:extLst>
          </p:cNvPr>
          <p:cNvSpPr>
            <a:spLocks noGrp="1"/>
          </p:cNvSpPr>
          <p:nvPr>
            <p:ph type="sldNum" sz="quarter" idx="4"/>
          </p:nvPr>
        </p:nvSpPr>
        <p:spPr/>
        <p:txBody>
          <a:bodyPr/>
          <a:lstStyle/>
          <a:p>
            <a:fld id="{0168ACF4-E7A5-495E-8C31-8E9E3D5B0BFC}" type="slidenum">
              <a:rPr lang="fi-FI" smtClean="0"/>
              <a:pPr/>
              <a:t>6</a:t>
            </a:fld>
            <a:endParaRPr lang="fi-FI" dirty="0"/>
          </a:p>
        </p:txBody>
      </p:sp>
      <p:pic>
        <p:nvPicPr>
          <p:cNvPr id="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76872"/>
            <a:ext cx="3397299"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a:stCxn id="14" idx="2"/>
          </p:cNvCxnSpPr>
          <p:nvPr/>
        </p:nvCxnSpPr>
        <p:spPr>
          <a:xfrm flipH="1">
            <a:off x="6663631" y="3298732"/>
            <a:ext cx="1148730" cy="2722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3" idx="2"/>
          </p:cNvCxnSpPr>
          <p:nvPr/>
        </p:nvCxnSpPr>
        <p:spPr>
          <a:xfrm flipH="1">
            <a:off x="6551292" y="2294874"/>
            <a:ext cx="1463474" cy="27003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8014766" y="2024844"/>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1</a:t>
            </a:r>
          </a:p>
        </p:txBody>
      </p:sp>
      <p:sp>
        <p:nvSpPr>
          <p:cNvPr id="14" name="Oval 13"/>
          <p:cNvSpPr/>
          <p:nvPr/>
        </p:nvSpPr>
        <p:spPr>
          <a:xfrm>
            <a:off x="7812361" y="3028702"/>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2</a:t>
            </a:r>
          </a:p>
        </p:txBody>
      </p:sp>
    </p:spTree>
    <p:extLst>
      <p:ext uri="{BB962C8B-B14F-4D97-AF65-F5344CB8AC3E}">
        <p14:creationId xmlns:p14="http://schemas.microsoft.com/office/powerpoint/2010/main" val="255972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Connection between concrete slab on ground and timber element wall</a:t>
            </a:r>
          </a:p>
        </p:txBody>
      </p:sp>
      <p:sp>
        <p:nvSpPr>
          <p:cNvPr id="4" name="Content Placeholder 3">
            <a:extLst>
              <a:ext uri="{FF2B5EF4-FFF2-40B4-BE49-F238E27FC236}">
                <a16:creationId xmlns:a16="http://schemas.microsoft.com/office/drawing/2014/main" id="{CEE67CC4-1D6B-4519-860E-ED4A0BAD070E}"/>
              </a:ext>
            </a:extLst>
          </p:cNvPr>
          <p:cNvSpPr>
            <a:spLocks noGrp="1"/>
          </p:cNvSpPr>
          <p:nvPr>
            <p:ph idx="1"/>
          </p:nvPr>
        </p:nvSpPr>
        <p:spPr>
          <a:xfrm>
            <a:off x="457200" y="1773239"/>
            <a:ext cx="3657135" cy="4032250"/>
          </a:xfrm>
        </p:spPr>
        <p:txBody>
          <a:bodyPr>
            <a:normAutofit fontScale="77500" lnSpcReduction="20000"/>
          </a:bodyPr>
          <a:lstStyle/>
          <a:p>
            <a:pPr marL="0" indent="0">
              <a:lnSpc>
                <a:spcPct val="120000"/>
              </a:lnSpc>
              <a:buNone/>
            </a:pPr>
            <a:r>
              <a:rPr lang="en-GB" b="1" dirty="0"/>
              <a:t>First cast the floor:</a:t>
            </a:r>
          </a:p>
          <a:p>
            <a:pPr marL="514350" indent="-514350">
              <a:lnSpc>
                <a:spcPct val="120000"/>
              </a:lnSpc>
              <a:buFont typeface="+mj-lt"/>
              <a:buAutoNum type="arabicPeriod"/>
            </a:pPr>
            <a:r>
              <a:rPr lang="en-GB" dirty="0"/>
              <a:t>The bitumen-polymer membrane is fastened to the blocks and turned under the concrete slab.</a:t>
            </a:r>
            <a:br>
              <a:rPr lang="en-GB" dirty="0"/>
            </a:br>
            <a:endParaRPr lang="en-GB" dirty="0"/>
          </a:p>
          <a:p>
            <a:pPr marL="514350" indent="-514350">
              <a:lnSpc>
                <a:spcPct val="120000"/>
              </a:lnSpc>
              <a:buFont typeface="+mj-lt"/>
              <a:buAutoNum type="arabicPeriod"/>
            </a:pPr>
            <a:r>
              <a:rPr lang="en-GB" dirty="0"/>
              <a:t>A cellular plastic insulation panel is installed between the slab and  base floor. The panel is foamed over.</a:t>
            </a:r>
          </a:p>
          <a:p>
            <a:endParaRPr lang="fi-FI" dirty="0"/>
          </a:p>
        </p:txBody>
      </p:sp>
      <p:sp>
        <p:nvSpPr>
          <p:cNvPr id="3" name="Date Placeholder 2">
            <a:extLst>
              <a:ext uri="{FF2B5EF4-FFF2-40B4-BE49-F238E27FC236}">
                <a16:creationId xmlns:a16="http://schemas.microsoft.com/office/drawing/2014/main" id="{F5783558-2CDB-4941-8F5C-20E2C1C85459}"/>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1E08C7C5-565D-481A-8838-842FEBB85F7C}"/>
              </a:ext>
            </a:extLst>
          </p:cNvPr>
          <p:cNvSpPr>
            <a:spLocks noGrp="1"/>
          </p:cNvSpPr>
          <p:nvPr>
            <p:ph type="sldNum" sz="quarter" idx="4"/>
          </p:nvPr>
        </p:nvSpPr>
        <p:spPr/>
        <p:txBody>
          <a:bodyPr/>
          <a:lstStyle/>
          <a:p>
            <a:fld id="{0168ACF4-E7A5-495E-8C31-8E9E3D5B0BFC}" type="slidenum">
              <a:rPr lang="fi-FI" smtClean="0"/>
              <a:pPr/>
              <a:t>7</a:t>
            </a:fld>
            <a:endParaRPr lang="fi-FI" dirty="0"/>
          </a:p>
        </p:txBody>
      </p:sp>
      <p:pic>
        <p:nvPicPr>
          <p:cNvPr id="12" name="Picture 2">
            <a:extLst>
              <a:ext uri="{FF2B5EF4-FFF2-40B4-BE49-F238E27FC236}">
                <a16:creationId xmlns:a16="http://schemas.microsoft.com/office/drawing/2014/main" id="{08141EB1-1F1F-4BF4-AB76-761DBE0C3E1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8" b="112"/>
          <a:stretch/>
        </p:blipFill>
        <p:spPr bwMode="auto">
          <a:xfrm>
            <a:off x="4297030" y="1726842"/>
            <a:ext cx="4345589" cy="43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9ADC826D-C5BE-4B0E-8EC3-09AF607DA35F}"/>
              </a:ext>
            </a:extLst>
          </p:cNvPr>
          <p:cNvCxnSpPr/>
          <p:nvPr/>
        </p:nvCxnSpPr>
        <p:spPr>
          <a:xfrm>
            <a:off x="4283968" y="4077072"/>
            <a:ext cx="2016224"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76CA869-B32E-409E-AE99-EFC93B8BDB64}"/>
              </a:ext>
            </a:extLst>
          </p:cNvPr>
          <p:cNvCxnSpPr>
            <a:stCxn id="22" idx="2"/>
          </p:cNvCxnSpPr>
          <p:nvPr/>
        </p:nvCxnSpPr>
        <p:spPr>
          <a:xfrm flipH="1">
            <a:off x="6469825" y="3447473"/>
            <a:ext cx="1908212" cy="102611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31BB8B6-BD52-4C9A-B115-ABACBE375F8C}"/>
              </a:ext>
            </a:extLst>
          </p:cNvPr>
          <p:cNvCxnSpPr>
            <a:stCxn id="16" idx="2"/>
          </p:cNvCxnSpPr>
          <p:nvPr/>
        </p:nvCxnSpPr>
        <p:spPr>
          <a:xfrm flipH="1">
            <a:off x="7189905" y="4527593"/>
            <a:ext cx="1224136" cy="4500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8D7C999-85A4-4E53-9766-95334B7D816D}"/>
              </a:ext>
            </a:extLst>
          </p:cNvPr>
          <p:cNvSpPr/>
          <p:nvPr/>
        </p:nvSpPr>
        <p:spPr>
          <a:xfrm>
            <a:off x="8414041" y="4257563"/>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1</a:t>
            </a:r>
          </a:p>
        </p:txBody>
      </p:sp>
      <p:sp>
        <p:nvSpPr>
          <p:cNvPr id="22" name="Oval 21">
            <a:extLst>
              <a:ext uri="{FF2B5EF4-FFF2-40B4-BE49-F238E27FC236}">
                <a16:creationId xmlns:a16="http://schemas.microsoft.com/office/drawing/2014/main" id="{E74E7339-79C0-430A-9B5A-A0E698E4E5E8}"/>
              </a:ext>
            </a:extLst>
          </p:cNvPr>
          <p:cNvSpPr/>
          <p:nvPr/>
        </p:nvSpPr>
        <p:spPr>
          <a:xfrm>
            <a:off x="8378037" y="3177443"/>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2</a:t>
            </a:r>
          </a:p>
        </p:txBody>
      </p:sp>
    </p:spTree>
    <p:extLst>
      <p:ext uri="{BB962C8B-B14F-4D97-AF65-F5344CB8AC3E}">
        <p14:creationId xmlns:p14="http://schemas.microsoft.com/office/powerpoint/2010/main" val="236479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363" t="15336" r="29610" b="5816"/>
          <a:stretch/>
        </p:blipFill>
        <p:spPr bwMode="auto">
          <a:xfrm>
            <a:off x="5047480" y="2008530"/>
            <a:ext cx="3623495" cy="3797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Oval 25"/>
          <p:cNvSpPr/>
          <p:nvPr/>
        </p:nvSpPr>
        <p:spPr>
          <a:xfrm>
            <a:off x="7103378" y="2221388"/>
            <a:ext cx="817968" cy="5400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chemeClr val="tx2"/>
              </a:solidFill>
            </a:endParaRPr>
          </a:p>
        </p:txBody>
      </p:sp>
      <p:sp>
        <p:nvSpPr>
          <p:cNvPr id="2" name="Title 1"/>
          <p:cNvSpPr>
            <a:spLocks noGrp="1"/>
          </p:cNvSpPr>
          <p:nvPr>
            <p:ph type="title"/>
          </p:nvPr>
        </p:nvSpPr>
        <p:spPr/>
        <p:txBody>
          <a:bodyPr>
            <a:noAutofit/>
          </a:bodyPr>
          <a:lstStyle/>
          <a:p>
            <a:r>
              <a:rPr lang="en-GB" sz="2800" dirty="0"/>
              <a:t>The connection between intermediate floor of timber frame building and exterior wall, using vapour barrier foil to air proof the wall</a:t>
            </a:r>
          </a:p>
        </p:txBody>
      </p:sp>
      <p:sp>
        <p:nvSpPr>
          <p:cNvPr id="3" name="Content Placeholder 2"/>
          <p:cNvSpPr>
            <a:spLocks noGrp="1"/>
          </p:cNvSpPr>
          <p:nvPr>
            <p:ph idx="1"/>
          </p:nvPr>
        </p:nvSpPr>
        <p:spPr>
          <a:xfrm>
            <a:off x="457200" y="1773239"/>
            <a:ext cx="4590535" cy="4032250"/>
          </a:xfrm>
        </p:spPr>
        <p:txBody>
          <a:bodyPr>
            <a:noAutofit/>
          </a:bodyPr>
          <a:lstStyle/>
          <a:p>
            <a:pPr marL="514350" indent="-514350">
              <a:buFont typeface="+mj-lt"/>
              <a:buAutoNum type="arabicPeriod"/>
            </a:pPr>
            <a:r>
              <a:rPr lang="en-GB" sz="1900" dirty="0"/>
              <a:t>Vapour barrier foil is tightened by screwing (k300) the horizontal battening to the head plate of wall.</a:t>
            </a:r>
          </a:p>
          <a:p>
            <a:pPr marL="514350" lvl="0" indent="-514350">
              <a:buFont typeface="+mj-lt"/>
              <a:buAutoNum type="arabicPeriod"/>
            </a:pPr>
            <a:r>
              <a:rPr lang="en-GB" sz="1900" dirty="0"/>
              <a:t>On the upper floor, </a:t>
            </a:r>
            <a:r>
              <a:rPr lang="en-GB" sz="1900" dirty="0">
                <a:solidFill>
                  <a:srgbClr val="0070C0"/>
                </a:solidFill>
              </a:rPr>
              <a:t>tightening is screwed to the base plate of wall</a:t>
            </a:r>
            <a:r>
              <a:rPr lang="en-GB" sz="1900" dirty="0"/>
              <a:t>. </a:t>
            </a:r>
          </a:p>
          <a:p>
            <a:pPr marL="514350" lvl="0" indent="-514350">
              <a:buFont typeface="+mj-lt"/>
              <a:buAutoNum type="arabicPeriod"/>
            </a:pPr>
            <a:r>
              <a:rPr lang="en-GB" sz="1900" dirty="0"/>
              <a:t>Cellular plastic insulation panels are installed between gaps between beams on the intermediate floor.</a:t>
            </a:r>
          </a:p>
          <a:p>
            <a:pPr marL="514350" lvl="0" indent="-514350">
              <a:buFont typeface="+mj-lt"/>
              <a:buAutoNum type="arabicPeriod"/>
            </a:pPr>
            <a:r>
              <a:rPr lang="en-GB" sz="1900" dirty="0"/>
              <a:t>The edges of the boards are sealed to the beams and battens of the wall with cellular polyurethane foam.</a:t>
            </a:r>
          </a:p>
        </p:txBody>
      </p:sp>
      <p:sp>
        <p:nvSpPr>
          <p:cNvPr id="4" name="Date Placeholder 3">
            <a:extLst>
              <a:ext uri="{FF2B5EF4-FFF2-40B4-BE49-F238E27FC236}">
                <a16:creationId xmlns:a16="http://schemas.microsoft.com/office/drawing/2014/main" id="{B34A3025-2A9C-46EE-A215-40166BD983E6}"/>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232F7432-DE11-463F-AEC6-103CA9BE0491}"/>
              </a:ext>
            </a:extLst>
          </p:cNvPr>
          <p:cNvSpPr>
            <a:spLocks noGrp="1"/>
          </p:cNvSpPr>
          <p:nvPr>
            <p:ph type="sldNum" sz="quarter" idx="4"/>
          </p:nvPr>
        </p:nvSpPr>
        <p:spPr/>
        <p:txBody>
          <a:bodyPr/>
          <a:lstStyle/>
          <a:p>
            <a:fld id="{0168ACF4-E7A5-495E-8C31-8E9E3D5B0BFC}" type="slidenum">
              <a:rPr lang="fi-FI" smtClean="0"/>
              <a:pPr/>
              <a:t>8</a:t>
            </a:fld>
            <a:endParaRPr lang="fi-FI" dirty="0"/>
          </a:p>
        </p:txBody>
      </p:sp>
      <p:cxnSp>
        <p:nvCxnSpPr>
          <p:cNvPr id="11" name="Straight Arrow Connector 10"/>
          <p:cNvCxnSpPr>
            <a:stCxn id="15" idx="3"/>
          </p:cNvCxnSpPr>
          <p:nvPr/>
        </p:nvCxnSpPr>
        <p:spPr>
          <a:xfrm flipH="1">
            <a:off x="6612262" y="2234209"/>
            <a:ext cx="436781" cy="38029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4" idx="1"/>
          </p:cNvCxnSpPr>
          <p:nvPr/>
        </p:nvCxnSpPr>
        <p:spPr>
          <a:xfrm flipH="1" flipV="1">
            <a:off x="6481186" y="4317614"/>
            <a:ext cx="567857" cy="96826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954135" y="5206793"/>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1</a:t>
            </a:r>
          </a:p>
        </p:txBody>
      </p:sp>
      <p:sp>
        <p:nvSpPr>
          <p:cNvPr id="15" name="Oval 14"/>
          <p:cNvSpPr/>
          <p:nvPr/>
        </p:nvSpPr>
        <p:spPr>
          <a:xfrm>
            <a:off x="6954135" y="1773239"/>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2</a:t>
            </a:r>
          </a:p>
        </p:txBody>
      </p:sp>
      <p:cxnSp>
        <p:nvCxnSpPr>
          <p:cNvPr id="16" name="Straight Arrow Connector 15"/>
          <p:cNvCxnSpPr>
            <a:stCxn id="17" idx="2"/>
          </p:cNvCxnSpPr>
          <p:nvPr/>
        </p:nvCxnSpPr>
        <p:spPr>
          <a:xfrm flipH="1">
            <a:off x="6486799" y="2704423"/>
            <a:ext cx="786475" cy="39423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7273274" y="2434393"/>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3</a:t>
            </a:r>
          </a:p>
        </p:txBody>
      </p:sp>
      <p:cxnSp>
        <p:nvCxnSpPr>
          <p:cNvPr id="18" name="Straight Arrow Connector 17"/>
          <p:cNvCxnSpPr>
            <a:stCxn id="19" idx="7"/>
          </p:cNvCxnSpPr>
          <p:nvPr/>
        </p:nvCxnSpPr>
        <p:spPr>
          <a:xfrm flipV="1">
            <a:off x="5522182" y="2853723"/>
            <a:ext cx="886996" cy="30175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969018" y="3076386"/>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4</a:t>
            </a:r>
          </a:p>
        </p:txBody>
      </p:sp>
      <p:cxnSp>
        <p:nvCxnSpPr>
          <p:cNvPr id="20" name="Straight Arrow Connector 19"/>
          <p:cNvCxnSpPr/>
          <p:nvPr/>
        </p:nvCxnSpPr>
        <p:spPr>
          <a:xfrm>
            <a:off x="5500315" y="3537741"/>
            <a:ext cx="908863" cy="58893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92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716" t="10304" r="30509" b="8641"/>
          <a:stretch/>
        </p:blipFill>
        <p:spPr bwMode="auto">
          <a:xfrm>
            <a:off x="3525840" y="2296316"/>
            <a:ext cx="2751827" cy="2917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837507" y="4043330"/>
            <a:ext cx="864096" cy="126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noAutofit/>
          </a:bodyPr>
          <a:lstStyle/>
          <a:p>
            <a:r>
              <a:rPr lang="en-GB" sz="2600" dirty="0"/>
              <a:t>The connection between intermediate floor of timber frame building and exterior wall, using cellular plastic insulation panels as vapour proofing</a:t>
            </a:r>
          </a:p>
        </p:txBody>
      </p:sp>
      <p:sp>
        <p:nvSpPr>
          <p:cNvPr id="3" name="Content Placeholder 2"/>
          <p:cNvSpPr>
            <a:spLocks noGrp="1"/>
          </p:cNvSpPr>
          <p:nvPr>
            <p:ph idx="1"/>
          </p:nvPr>
        </p:nvSpPr>
        <p:spPr>
          <a:xfrm>
            <a:off x="457200" y="1773239"/>
            <a:ext cx="3381358" cy="4032250"/>
          </a:xfrm>
        </p:spPr>
        <p:txBody>
          <a:bodyPr>
            <a:noAutofit/>
          </a:bodyPr>
          <a:lstStyle/>
          <a:p>
            <a:pPr marL="514350" lvl="0" indent="-514350">
              <a:buFont typeface="+mj-lt"/>
              <a:buAutoNum type="arabicPeriod"/>
            </a:pPr>
            <a:r>
              <a:rPr lang="en-GB" sz="2000" dirty="0"/>
              <a:t>Openings for the floor beams are made in the vapour barrier board of the wall. </a:t>
            </a:r>
          </a:p>
          <a:p>
            <a:pPr marL="514350" indent="-514350">
              <a:buFont typeface="+mj-lt"/>
              <a:buAutoNum type="arabicPeriod"/>
            </a:pPr>
            <a:r>
              <a:rPr lang="en-GB" sz="2000" dirty="0"/>
              <a:t>The insulation panel of the wall is led continuously under the intermediate floor and sealed with foam.</a:t>
            </a:r>
          </a:p>
          <a:p>
            <a:pPr marL="514350" indent="-514350">
              <a:buFont typeface="+mj-lt"/>
              <a:buAutoNum type="arabicPeriod"/>
            </a:pPr>
            <a:r>
              <a:rPr lang="en-GB" sz="2000" dirty="0"/>
              <a:t>The beams are foamed into the insulation panel.</a:t>
            </a:r>
          </a:p>
          <a:p>
            <a:endParaRPr lang="en-GB" dirty="0"/>
          </a:p>
        </p:txBody>
      </p:sp>
      <p:sp>
        <p:nvSpPr>
          <p:cNvPr id="5" name="Date Placeholder 4">
            <a:extLst>
              <a:ext uri="{FF2B5EF4-FFF2-40B4-BE49-F238E27FC236}">
                <a16:creationId xmlns:a16="http://schemas.microsoft.com/office/drawing/2014/main" id="{72B64F42-9E0D-4572-A344-710C0EE10D16}"/>
              </a:ext>
            </a:extLst>
          </p:cNvPr>
          <p:cNvSpPr>
            <a:spLocks noGrp="1"/>
          </p:cNvSpPr>
          <p:nvPr>
            <p:ph type="dt" sz="half" idx="2"/>
          </p:nvPr>
        </p:nvSpPr>
        <p:spPr/>
        <p:txBody>
          <a:bodyPr/>
          <a:lstStyle/>
          <a:p>
            <a:r>
              <a:rPr lang="fi-FI"/>
              <a:t>2019</a:t>
            </a:r>
            <a:endParaRPr lang="fi-FI" dirty="0"/>
          </a:p>
        </p:txBody>
      </p:sp>
      <p:sp>
        <p:nvSpPr>
          <p:cNvPr id="6" name="Slide Number Placeholder 5">
            <a:extLst>
              <a:ext uri="{FF2B5EF4-FFF2-40B4-BE49-F238E27FC236}">
                <a16:creationId xmlns:a16="http://schemas.microsoft.com/office/drawing/2014/main" id="{5E231290-5D96-4AFF-BFDF-7F5D1C336189}"/>
              </a:ext>
            </a:extLst>
          </p:cNvPr>
          <p:cNvSpPr>
            <a:spLocks noGrp="1"/>
          </p:cNvSpPr>
          <p:nvPr>
            <p:ph type="sldNum" sz="quarter" idx="4"/>
          </p:nvPr>
        </p:nvSpPr>
        <p:spPr/>
        <p:txBody>
          <a:bodyPr/>
          <a:lstStyle/>
          <a:p>
            <a:fld id="{0168ACF4-E7A5-495E-8C31-8E9E3D5B0BFC}" type="slidenum">
              <a:rPr lang="fi-FI" smtClean="0"/>
              <a:pPr/>
              <a:t>9</a:t>
            </a:fld>
            <a:endParaRPr lang="fi-FI" dirty="0"/>
          </a:p>
        </p:txBody>
      </p:sp>
      <p:cxnSp>
        <p:nvCxnSpPr>
          <p:cNvPr id="11" name="Straight Arrow Connector 10"/>
          <p:cNvCxnSpPr>
            <a:stCxn id="15" idx="1"/>
          </p:cNvCxnSpPr>
          <p:nvPr/>
        </p:nvCxnSpPr>
        <p:spPr>
          <a:xfrm flipH="1" flipV="1">
            <a:off x="4621483" y="4043330"/>
            <a:ext cx="454948" cy="79917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981523" y="4763410"/>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2</a:t>
            </a:r>
          </a:p>
        </p:txBody>
      </p:sp>
      <p:cxnSp>
        <p:nvCxnSpPr>
          <p:cNvPr id="16" name="Straight Arrow Connector 15"/>
          <p:cNvCxnSpPr>
            <a:stCxn id="17" idx="2"/>
          </p:cNvCxnSpPr>
          <p:nvPr/>
        </p:nvCxnSpPr>
        <p:spPr>
          <a:xfrm flipH="1">
            <a:off x="4661972" y="2279010"/>
            <a:ext cx="1420484" cy="82770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6082456" y="2008980"/>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3</a:t>
            </a:r>
          </a:p>
        </p:txBody>
      </p:sp>
      <p:grpSp>
        <p:nvGrpSpPr>
          <p:cNvPr id="4" name="Group 3"/>
          <p:cNvGrpSpPr/>
          <p:nvPr/>
        </p:nvGrpSpPr>
        <p:grpSpPr>
          <a:xfrm>
            <a:off x="6298480" y="3727127"/>
            <a:ext cx="2402187" cy="2078362"/>
            <a:chOff x="6340389" y="3870918"/>
            <a:chExt cx="2402187" cy="2078362"/>
          </a:xfrm>
        </p:grpSpPr>
        <p:grpSp>
          <p:nvGrpSpPr>
            <p:cNvPr id="3090" name="Group 37"/>
            <p:cNvGrpSpPr>
              <a:grpSpLocks noChangeAspect="1"/>
            </p:cNvGrpSpPr>
            <p:nvPr/>
          </p:nvGrpSpPr>
          <p:grpSpPr bwMode="auto">
            <a:xfrm>
              <a:off x="6340389" y="3870918"/>
              <a:ext cx="2402187" cy="2078362"/>
              <a:chOff x="1773" y="2661"/>
              <a:chExt cx="1224" cy="1059"/>
            </a:xfrm>
          </p:grpSpPr>
          <p:sp>
            <p:nvSpPr>
              <p:cNvPr id="3091" name="AutoShape 36"/>
              <p:cNvSpPr>
                <a:spLocks noChangeAspect="1" noChangeArrowheads="1" noTextEdit="1"/>
              </p:cNvSpPr>
              <p:nvPr/>
            </p:nvSpPr>
            <p:spPr bwMode="auto">
              <a:xfrm>
                <a:off x="1773" y="2688"/>
                <a:ext cx="1224"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2" name="Rectangle 38"/>
              <p:cNvSpPr>
                <a:spLocks noChangeArrowheads="1"/>
              </p:cNvSpPr>
              <p:nvPr/>
            </p:nvSpPr>
            <p:spPr bwMode="auto">
              <a:xfrm>
                <a:off x="1774" y="2662"/>
                <a:ext cx="1219" cy="1058"/>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3" name="Rectangle 39"/>
              <p:cNvSpPr>
                <a:spLocks noChangeArrowheads="1"/>
              </p:cNvSpPr>
              <p:nvPr/>
            </p:nvSpPr>
            <p:spPr bwMode="auto">
              <a:xfrm>
                <a:off x="1774" y="3407"/>
                <a:ext cx="1219" cy="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4" name="Freeform 40"/>
              <p:cNvSpPr>
                <a:spLocks/>
              </p:cNvSpPr>
              <p:nvPr/>
            </p:nvSpPr>
            <p:spPr bwMode="auto">
              <a:xfrm>
                <a:off x="1773" y="2661"/>
                <a:ext cx="1220" cy="1059"/>
              </a:xfrm>
              <a:custGeom>
                <a:avLst/>
                <a:gdLst>
                  <a:gd name="T0" fmla="*/ 1 w 1220"/>
                  <a:gd name="T1" fmla="*/ 0 h 1059"/>
                  <a:gd name="T2" fmla="*/ 0 w 1220"/>
                  <a:gd name="T3" fmla="*/ 0 h 1059"/>
                  <a:gd name="T4" fmla="*/ 0 w 1220"/>
                  <a:gd name="T5" fmla="*/ 1059 h 1059"/>
                  <a:gd name="T6" fmla="*/ 1220 w 1220"/>
                  <a:gd name="T7" fmla="*/ 1059 h 1059"/>
                  <a:gd name="T8" fmla="*/ 1220 w 1220"/>
                  <a:gd name="T9" fmla="*/ 0 h 1059"/>
                  <a:gd name="T10" fmla="*/ 1218 w 1220"/>
                  <a:gd name="T11" fmla="*/ 0 h 1059"/>
                  <a:gd name="T12" fmla="*/ 1 w 1220"/>
                  <a:gd name="T13" fmla="*/ 0 h 1059"/>
                  <a:gd name="T14" fmla="*/ 1 w 1220"/>
                  <a:gd name="T15" fmla="*/ 3 h 1059"/>
                  <a:gd name="T16" fmla="*/ 1218 w 1220"/>
                  <a:gd name="T17" fmla="*/ 3 h 1059"/>
                  <a:gd name="T18" fmla="*/ 1217 w 1220"/>
                  <a:gd name="T19" fmla="*/ 1 h 1059"/>
                  <a:gd name="T20" fmla="*/ 1217 w 1220"/>
                  <a:gd name="T21" fmla="*/ 1058 h 1059"/>
                  <a:gd name="T22" fmla="*/ 1218 w 1220"/>
                  <a:gd name="T23" fmla="*/ 1056 h 1059"/>
                  <a:gd name="T24" fmla="*/ 1 w 1220"/>
                  <a:gd name="T25" fmla="*/ 1056 h 1059"/>
                  <a:gd name="T26" fmla="*/ 3 w 1220"/>
                  <a:gd name="T27" fmla="*/ 1058 h 1059"/>
                  <a:gd name="T28" fmla="*/ 3 w 1220"/>
                  <a:gd name="T29" fmla="*/ 1 h 1059"/>
                  <a:gd name="T30" fmla="*/ 1 w 1220"/>
                  <a:gd name="T31" fmla="*/ 3 h 1059"/>
                  <a:gd name="T32" fmla="*/ 1 w 1220"/>
                  <a:gd name="T33"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0" h="1059">
                    <a:moveTo>
                      <a:pt x="1" y="0"/>
                    </a:moveTo>
                    <a:lnTo>
                      <a:pt x="0" y="0"/>
                    </a:lnTo>
                    <a:lnTo>
                      <a:pt x="0" y="1059"/>
                    </a:lnTo>
                    <a:lnTo>
                      <a:pt x="1220" y="1059"/>
                    </a:lnTo>
                    <a:lnTo>
                      <a:pt x="1220" y="0"/>
                    </a:lnTo>
                    <a:lnTo>
                      <a:pt x="1218" y="0"/>
                    </a:lnTo>
                    <a:lnTo>
                      <a:pt x="1" y="0"/>
                    </a:lnTo>
                    <a:lnTo>
                      <a:pt x="1" y="3"/>
                    </a:lnTo>
                    <a:lnTo>
                      <a:pt x="1218" y="3"/>
                    </a:lnTo>
                    <a:lnTo>
                      <a:pt x="1217" y="1"/>
                    </a:lnTo>
                    <a:lnTo>
                      <a:pt x="1217" y="1058"/>
                    </a:lnTo>
                    <a:lnTo>
                      <a:pt x="1218" y="1056"/>
                    </a:lnTo>
                    <a:lnTo>
                      <a:pt x="1" y="1056"/>
                    </a:lnTo>
                    <a:lnTo>
                      <a:pt x="3" y="1058"/>
                    </a:lnTo>
                    <a:lnTo>
                      <a:pt x="3" y="1"/>
                    </a:lnTo>
                    <a:lnTo>
                      <a:pt x="1" y="3"/>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5" name="Rectangle 41"/>
              <p:cNvSpPr>
                <a:spLocks noChangeArrowheads="1"/>
              </p:cNvSpPr>
              <p:nvPr/>
            </p:nvSpPr>
            <p:spPr bwMode="auto">
              <a:xfrm>
                <a:off x="1774" y="3406"/>
                <a:ext cx="1217"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6" name="Rectangle 42"/>
              <p:cNvSpPr>
                <a:spLocks noChangeArrowheads="1"/>
              </p:cNvSpPr>
              <p:nvPr/>
            </p:nvSpPr>
            <p:spPr bwMode="auto">
              <a:xfrm>
                <a:off x="1774" y="3487"/>
                <a:ext cx="1217"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7" name="Rectangle 43"/>
              <p:cNvSpPr>
                <a:spLocks noChangeArrowheads="1"/>
              </p:cNvSpPr>
              <p:nvPr/>
            </p:nvSpPr>
            <p:spPr bwMode="auto">
              <a:xfrm>
                <a:off x="1774" y="3549"/>
                <a:ext cx="1217" cy="3"/>
              </a:xfrm>
              <a:prstGeom prst="rect">
                <a:avLst/>
              </a:prstGeom>
              <a:solidFill>
                <a:srgbClr val="FF00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8" name="Rectangle 44"/>
              <p:cNvSpPr>
                <a:spLocks noChangeArrowheads="1"/>
              </p:cNvSpPr>
              <p:nvPr/>
            </p:nvSpPr>
            <p:spPr bwMode="auto">
              <a:xfrm>
                <a:off x="2056" y="2784"/>
                <a:ext cx="149" cy="6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9" name="Freeform 45"/>
              <p:cNvSpPr>
                <a:spLocks/>
              </p:cNvSpPr>
              <p:nvPr/>
            </p:nvSpPr>
            <p:spPr bwMode="auto">
              <a:xfrm>
                <a:off x="2055" y="2783"/>
                <a:ext cx="150" cy="626"/>
              </a:xfrm>
              <a:custGeom>
                <a:avLst/>
                <a:gdLst>
                  <a:gd name="T0" fmla="*/ 1 w 150"/>
                  <a:gd name="T1" fmla="*/ 0 h 626"/>
                  <a:gd name="T2" fmla="*/ 0 w 150"/>
                  <a:gd name="T3" fmla="*/ 0 h 626"/>
                  <a:gd name="T4" fmla="*/ 0 w 150"/>
                  <a:gd name="T5" fmla="*/ 626 h 626"/>
                  <a:gd name="T6" fmla="*/ 150 w 150"/>
                  <a:gd name="T7" fmla="*/ 626 h 626"/>
                  <a:gd name="T8" fmla="*/ 150 w 150"/>
                  <a:gd name="T9" fmla="*/ 0 h 626"/>
                  <a:gd name="T10" fmla="*/ 148 w 150"/>
                  <a:gd name="T11" fmla="*/ 0 h 626"/>
                  <a:gd name="T12" fmla="*/ 1 w 150"/>
                  <a:gd name="T13" fmla="*/ 0 h 626"/>
                  <a:gd name="T14" fmla="*/ 1 w 150"/>
                  <a:gd name="T15" fmla="*/ 3 h 626"/>
                  <a:gd name="T16" fmla="*/ 148 w 150"/>
                  <a:gd name="T17" fmla="*/ 3 h 626"/>
                  <a:gd name="T18" fmla="*/ 147 w 150"/>
                  <a:gd name="T19" fmla="*/ 1 h 626"/>
                  <a:gd name="T20" fmla="*/ 147 w 150"/>
                  <a:gd name="T21" fmla="*/ 624 h 626"/>
                  <a:gd name="T22" fmla="*/ 148 w 150"/>
                  <a:gd name="T23" fmla="*/ 623 h 626"/>
                  <a:gd name="T24" fmla="*/ 1 w 150"/>
                  <a:gd name="T25" fmla="*/ 623 h 626"/>
                  <a:gd name="T26" fmla="*/ 3 w 150"/>
                  <a:gd name="T27" fmla="*/ 624 h 626"/>
                  <a:gd name="T28" fmla="*/ 3 w 150"/>
                  <a:gd name="T29" fmla="*/ 1 h 626"/>
                  <a:gd name="T30" fmla="*/ 1 w 150"/>
                  <a:gd name="T31" fmla="*/ 3 h 626"/>
                  <a:gd name="T32" fmla="*/ 1 w 150"/>
                  <a:gd name="T33" fmla="*/ 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 h="626">
                    <a:moveTo>
                      <a:pt x="1" y="0"/>
                    </a:moveTo>
                    <a:lnTo>
                      <a:pt x="0" y="0"/>
                    </a:lnTo>
                    <a:lnTo>
                      <a:pt x="0" y="626"/>
                    </a:lnTo>
                    <a:lnTo>
                      <a:pt x="150" y="626"/>
                    </a:lnTo>
                    <a:lnTo>
                      <a:pt x="150" y="0"/>
                    </a:lnTo>
                    <a:lnTo>
                      <a:pt x="148" y="0"/>
                    </a:lnTo>
                    <a:lnTo>
                      <a:pt x="1" y="0"/>
                    </a:lnTo>
                    <a:lnTo>
                      <a:pt x="1" y="3"/>
                    </a:lnTo>
                    <a:lnTo>
                      <a:pt x="148" y="3"/>
                    </a:lnTo>
                    <a:lnTo>
                      <a:pt x="147" y="1"/>
                    </a:lnTo>
                    <a:lnTo>
                      <a:pt x="147" y="624"/>
                    </a:lnTo>
                    <a:lnTo>
                      <a:pt x="148" y="623"/>
                    </a:lnTo>
                    <a:lnTo>
                      <a:pt x="1" y="623"/>
                    </a:lnTo>
                    <a:lnTo>
                      <a:pt x="3" y="624"/>
                    </a:lnTo>
                    <a:lnTo>
                      <a:pt x="3" y="1"/>
                    </a:lnTo>
                    <a:lnTo>
                      <a:pt x="1" y="3"/>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0" name="Rectangle 46"/>
              <p:cNvSpPr>
                <a:spLocks noChangeArrowheads="1"/>
              </p:cNvSpPr>
              <p:nvPr/>
            </p:nvSpPr>
            <p:spPr bwMode="auto">
              <a:xfrm>
                <a:off x="2080" y="2807"/>
                <a:ext cx="101" cy="5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1" name="Freeform 47"/>
              <p:cNvSpPr>
                <a:spLocks/>
              </p:cNvSpPr>
              <p:nvPr/>
            </p:nvSpPr>
            <p:spPr bwMode="auto">
              <a:xfrm>
                <a:off x="2080" y="2807"/>
                <a:ext cx="4" cy="4"/>
              </a:xfrm>
              <a:custGeom>
                <a:avLst/>
                <a:gdLst>
                  <a:gd name="T0" fmla="*/ 0 w 4"/>
                  <a:gd name="T1" fmla="*/ 0 h 4"/>
                  <a:gd name="T2" fmla="*/ 0 w 4"/>
                  <a:gd name="T3" fmla="*/ 4 h 4"/>
                  <a:gd name="T4" fmla="*/ 4 w 4"/>
                  <a:gd name="T5" fmla="*/ 0 h 4"/>
                  <a:gd name="T6" fmla="*/ 0 w 4"/>
                  <a:gd name="T7" fmla="*/ 0 h 4"/>
                </a:gdLst>
                <a:ahLst/>
                <a:cxnLst>
                  <a:cxn ang="0">
                    <a:pos x="T0" y="T1"/>
                  </a:cxn>
                  <a:cxn ang="0">
                    <a:pos x="T2" y="T3"/>
                  </a:cxn>
                  <a:cxn ang="0">
                    <a:pos x="T4" y="T5"/>
                  </a:cxn>
                  <a:cxn ang="0">
                    <a:pos x="T6" y="T7"/>
                  </a:cxn>
                </a:cxnLst>
                <a:rect l="0" t="0" r="r" b="b"/>
                <a:pathLst>
                  <a:path w="4" h="4">
                    <a:moveTo>
                      <a:pt x="0" y="0"/>
                    </a:moveTo>
                    <a:lnTo>
                      <a:pt x="0" y="4"/>
                    </a:lnTo>
                    <a:lnTo>
                      <a:pt x="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2" name="Freeform 48"/>
              <p:cNvSpPr>
                <a:spLocks/>
              </p:cNvSpPr>
              <p:nvPr/>
            </p:nvSpPr>
            <p:spPr bwMode="auto">
              <a:xfrm>
                <a:off x="2080" y="2810"/>
                <a:ext cx="101" cy="105"/>
              </a:xfrm>
              <a:custGeom>
                <a:avLst/>
                <a:gdLst>
                  <a:gd name="T0" fmla="*/ 100 w 101"/>
                  <a:gd name="T1" fmla="*/ 0 h 105"/>
                  <a:gd name="T2" fmla="*/ 100 w 101"/>
                  <a:gd name="T3" fmla="*/ 1 h 105"/>
                  <a:gd name="T4" fmla="*/ 15 w 101"/>
                  <a:gd name="T5" fmla="*/ 84 h 105"/>
                  <a:gd name="T6" fmla="*/ 0 w 101"/>
                  <a:gd name="T7" fmla="*/ 98 h 105"/>
                  <a:gd name="T8" fmla="*/ 0 w 101"/>
                  <a:gd name="T9" fmla="*/ 105 h 105"/>
                  <a:gd name="T10" fmla="*/ 17 w 101"/>
                  <a:gd name="T11" fmla="*/ 88 h 105"/>
                  <a:gd name="T12" fmla="*/ 20 w 101"/>
                  <a:gd name="T13" fmla="*/ 88 h 105"/>
                  <a:gd name="T14" fmla="*/ 20 w 101"/>
                  <a:gd name="T15" fmla="*/ 87 h 105"/>
                  <a:gd name="T16" fmla="*/ 101 w 101"/>
                  <a:gd name="T17" fmla="*/ 7 h 105"/>
                  <a:gd name="T18" fmla="*/ 101 w 101"/>
                  <a:gd name="T19" fmla="*/ 0 h 105"/>
                  <a:gd name="T20" fmla="*/ 100 w 101"/>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05">
                    <a:moveTo>
                      <a:pt x="100" y="0"/>
                    </a:moveTo>
                    <a:lnTo>
                      <a:pt x="100" y="1"/>
                    </a:lnTo>
                    <a:lnTo>
                      <a:pt x="15" y="84"/>
                    </a:lnTo>
                    <a:lnTo>
                      <a:pt x="0" y="98"/>
                    </a:lnTo>
                    <a:lnTo>
                      <a:pt x="0" y="105"/>
                    </a:lnTo>
                    <a:lnTo>
                      <a:pt x="17" y="88"/>
                    </a:lnTo>
                    <a:lnTo>
                      <a:pt x="20" y="88"/>
                    </a:lnTo>
                    <a:lnTo>
                      <a:pt x="20" y="87"/>
                    </a:lnTo>
                    <a:lnTo>
                      <a:pt x="101" y="7"/>
                    </a:lnTo>
                    <a:lnTo>
                      <a:pt x="101" y="0"/>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3" name="Freeform 49"/>
              <p:cNvSpPr>
                <a:spLocks/>
              </p:cNvSpPr>
              <p:nvPr/>
            </p:nvSpPr>
            <p:spPr bwMode="auto">
              <a:xfrm>
                <a:off x="2080" y="2912"/>
                <a:ext cx="101" cy="105"/>
              </a:xfrm>
              <a:custGeom>
                <a:avLst/>
                <a:gdLst>
                  <a:gd name="T0" fmla="*/ 100 w 101"/>
                  <a:gd name="T1" fmla="*/ 0 h 105"/>
                  <a:gd name="T2" fmla="*/ 100 w 101"/>
                  <a:gd name="T3" fmla="*/ 2 h 105"/>
                  <a:gd name="T4" fmla="*/ 38 w 101"/>
                  <a:gd name="T5" fmla="*/ 62 h 105"/>
                  <a:gd name="T6" fmla="*/ 0 w 101"/>
                  <a:gd name="T7" fmla="*/ 98 h 105"/>
                  <a:gd name="T8" fmla="*/ 0 w 101"/>
                  <a:gd name="T9" fmla="*/ 105 h 105"/>
                  <a:gd name="T10" fmla="*/ 39 w 101"/>
                  <a:gd name="T11" fmla="*/ 66 h 105"/>
                  <a:gd name="T12" fmla="*/ 42 w 101"/>
                  <a:gd name="T13" fmla="*/ 66 h 105"/>
                  <a:gd name="T14" fmla="*/ 42 w 101"/>
                  <a:gd name="T15" fmla="*/ 65 h 105"/>
                  <a:gd name="T16" fmla="*/ 101 w 101"/>
                  <a:gd name="T17" fmla="*/ 7 h 105"/>
                  <a:gd name="T18" fmla="*/ 101 w 101"/>
                  <a:gd name="T19" fmla="*/ 0 h 105"/>
                  <a:gd name="T20" fmla="*/ 100 w 101"/>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05">
                    <a:moveTo>
                      <a:pt x="100" y="0"/>
                    </a:moveTo>
                    <a:lnTo>
                      <a:pt x="100" y="2"/>
                    </a:lnTo>
                    <a:lnTo>
                      <a:pt x="38" y="62"/>
                    </a:lnTo>
                    <a:lnTo>
                      <a:pt x="0" y="98"/>
                    </a:lnTo>
                    <a:lnTo>
                      <a:pt x="0" y="105"/>
                    </a:lnTo>
                    <a:lnTo>
                      <a:pt x="39" y="66"/>
                    </a:lnTo>
                    <a:lnTo>
                      <a:pt x="42" y="66"/>
                    </a:lnTo>
                    <a:lnTo>
                      <a:pt x="42" y="65"/>
                    </a:lnTo>
                    <a:lnTo>
                      <a:pt x="101" y="7"/>
                    </a:lnTo>
                    <a:lnTo>
                      <a:pt x="101" y="0"/>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4" name="Freeform 50"/>
              <p:cNvSpPr>
                <a:spLocks/>
              </p:cNvSpPr>
              <p:nvPr/>
            </p:nvSpPr>
            <p:spPr bwMode="auto">
              <a:xfrm>
                <a:off x="2080" y="3016"/>
                <a:ext cx="101" cy="105"/>
              </a:xfrm>
              <a:custGeom>
                <a:avLst/>
                <a:gdLst>
                  <a:gd name="T0" fmla="*/ 100 w 101"/>
                  <a:gd name="T1" fmla="*/ 0 h 105"/>
                  <a:gd name="T2" fmla="*/ 100 w 101"/>
                  <a:gd name="T3" fmla="*/ 1 h 105"/>
                  <a:gd name="T4" fmla="*/ 91 w 101"/>
                  <a:gd name="T5" fmla="*/ 10 h 105"/>
                  <a:gd name="T6" fmla="*/ 88 w 101"/>
                  <a:gd name="T7" fmla="*/ 10 h 105"/>
                  <a:gd name="T8" fmla="*/ 88 w 101"/>
                  <a:gd name="T9" fmla="*/ 11 h 105"/>
                  <a:gd name="T10" fmla="*/ 0 w 101"/>
                  <a:gd name="T11" fmla="*/ 98 h 105"/>
                  <a:gd name="T12" fmla="*/ 0 w 101"/>
                  <a:gd name="T13" fmla="*/ 105 h 105"/>
                  <a:gd name="T14" fmla="*/ 93 w 101"/>
                  <a:gd name="T15" fmla="*/ 14 h 105"/>
                  <a:gd name="T16" fmla="*/ 101 w 101"/>
                  <a:gd name="T17" fmla="*/ 7 h 105"/>
                  <a:gd name="T18" fmla="*/ 101 w 101"/>
                  <a:gd name="T19" fmla="*/ 0 h 105"/>
                  <a:gd name="T20" fmla="*/ 100 w 101"/>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05">
                    <a:moveTo>
                      <a:pt x="100" y="0"/>
                    </a:moveTo>
                    <a:lnTo>
                      <a:pt x="100" y="1"/>
                    </a:lnTo>
                    <a:lnTo>
                      <a:pt x="91" y="10"/>
                    </a:lnTo>
                    <a:lnTo>
                      <a:pt x="88" y="10"/>
                    </a:lnTo>
                    <a:lnTo>
                      <a:pt x="88" y="11"/>
                    </a:lnTo>
                    <a:lnTo>
                      <a:pt x="0" y="98"/>
                    </a:lnTo>
                    <a:lnTo>
                      <a:pt x="0" y="105"/>
                    </a:lnTo>
                    <a:lnTo>
                      <a:pt x="93" y="14"/>
                    </a:lnTo>
                    <a:lnTo>
                      <a:pt x="101" y="7"/>
                    </a:lnTo>
                    <a:lnTo>
                      <a:pt x="101" y="0"/>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5" name="Freeform 51"/>
              <p:cNvSpPr>
                <a:spLocks/>
              </p:cNvSpPr>
              <p:nvPr/>
            </p:nvSpPr>
            <p:spPr bwMode="auto">
              <a:xfrm>
                <a:off x="2080" y="3118"/>
                <a:ext cx="101" cy="106"/>
              </a:xfrm>
              <a:custGeom>
                <a:avLst/>
                <a:gdLst>
                  <a:gd name="T0" fmla="*/ 100 w 101"/>
                  <a:gd name="T1" fmla="*/ 0 h 106"/>
                  <a:gd name="T2" fmla="*/ 100 w 101"/>
                  <a:gd name="T3" fmla="*/ 2 h 106"/>
                  <a:gd name="T4" fmla="*/ 83 w 101"/>
                  <a:gd name="T5" fmla="*/ 17 h 106"/>
                  <a:gd name="T6" fmla="*/ 0 w 101"/>
                  <a:gd name="T7" fmla="*/ 99 h 106"/>
                  <a:gd name="T8" fmla="*/ 0 w 101"/>
                  <a:gd name="T9" fmla="*/ 106 h 106"/>
                  <a:gd name="T10" fmla="*/ 84 w 101"/>
                  <a:gd name="T11" fmla="*/ 21 h 106"/>
                  <a:gd name="T12" fmla="*/ 87 w 101"/>
                  <a:gd name="T13" fmla="*/ 21 h 106"/>
                  <a:gd name="T14" fmla="*/ 87 w 101"/>
                  <a:gd name="T15" fmla="*/ 20 h 106"/>
                  <a:gd name="T16" fmla="*/ 101 w 101"/>
                  <a:gd name="T17" fmla="*/ 7 h 106"/>
                  <a:gd name="T18" fmla="*/ 101 w 101"/>
                  <a:gd name="T19" fmla="*/ 0 h 106"/>
                  <a:gd name="T20" fmla="*/ 100 w 101"/>
                  <a:gd name="T2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06">
                    <a:moveTo>
                      <a:pt x="100" y="0"/>
                    </a:moveTo>
                    <a:lnTo>
                      <a:pt x="100" y="2"/>
                    </a:lnTo>
                    <a:lnTo>
                      <a:pt x="83" y="17"/>
                    </a:lnTo>
                    <a:lnTo>
                      <a:pt x="0" y="99"/>
                    </a:lnTo>
                    <a:lnTo>
                      <a:pt x="0" y="106"/>
                    </a:lnTo>
                    <a:lnTo>
                      <a:pt x="84" y="21"/>
                    </a:lnTo>
                    <a:lnTo>
                      <a:pt x="87" y="21"/>
                    </a:lnTo>
                    <a:lnTo>
                      <a:pt x="87" y="20"/>
                    </a:lnTo>
                    <a:lnTo>
                      <a:pt x="101" y="7"/>
                    </a:lnTo>
                    <a:lnTo>
                      <a:pt x="101" y="0"/>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6" name="Freeform 52"/>
              <p:cNvSpPr>
                <a:spLocks/>
              </p:cNvSpPr>
              <p:nvPr/>
            </p:nvSpPr>
            <p:spPr bwMode="auto">
              <a:xfrm>
                <a:off x="2080" y="3221"/>
                <a:ext cx="101" cy="105"/>
              </a:xfrm>
              <a:custGeom>
                <a:avLst/>
                <a:gdLst>
                  <a:gd name="T0" fmla="*/ 100 w 101"/>
                  <a:gd name="T1" fmla="*/ 0 h 105"/>
                  <a:gd name="T2" fmla="*/ 100 w 101"/>
                  <a:gd name="T3" fmla="*/ 1 h 105"/>
                  <a:gd name="T4" fmla="*/ 77 w 101"/>
                  <a:gd name="T5" fmla="*/ 24 h 105"/>
                  <a:gd name="T6" fmla="*/ 74 w 101"/>
                  <a:gd name="T7" fmla="*/ 24 h 105"/>
                  <a:gd name="T8" fmla="*/ 74 w 101"/>
                  <a:gd name="T9" fmla="*/ 25 h 105"/>
                  <a:gd name="T10" fmla="*/ 0 w 101"/>
                  <a:gd name="T11" fmla="*/ 98 h 105"/>
                  <a:gd name="T12" fmla="*/ 0 w 101"/>
                  <a:gd name="T13" fmla="*/ 105 h 105"/>
                  <a:gd name="T14" fmla="*/ 79 w 101"/>
                  <a:gd name="T15" fmla="*/ 28 h 105"/>
                  <a:gd name="T16" fmla="*/ 101 w 101"/>
                  <a:gd name="T17" fmla="*/ 7 h 105"/>
                  <a:gd name="T18" fmla="*/ 101 w 101"/>
                  <a:gd name="T19" fmla="*/ 0 h 105"/>
                  <a:gd name="T20" fmla="*/ 100 w 101"/>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05">
                    <a:moveTo>
                      <a:pt x="100" y="0"/>
                    </a:moveTo>
                    <a:lnTo>
                      <a:pt x="100" y="1"/>
                    </a:lnTo>
                    <a:lnTo>
                      <a:pt x="77" y="24"/>
                    </a:lnTo>
                    <a:lnTo>
                      <a:pt x="74" y="24"/>
                    </a:lnTo>
                    <a:lnTo>
                      <a:pt x="74" y="25"/>
                    </a:lnTo>
                    <a:lnTo>
                      <a:pt x="0" y="98"/>
                    </a:lnTo>
                    <a:lnTo>
                      <a:pt x="0" y="105"/>
                    </a:lnTo>
                    <a:lnTo>
                      <a:pt x="79" y="28"/>
                    </a:lnTo>
                    <a:lnTo>
                      <a:pt x="101" y="7"/>
                    </a:lnTo>
                    <a:lnTo>
                      <a:pt x="101" y="0"/>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7" name="Freeform 53"/>
              <p:cNvSpPr>
                <a:spLocks/>
              </p:cNvSpPr>
              <p:nvPr/>
            </p:nvSpPr>
            <p:spPr bwMode="auto">
              <a:xfrm>
                <a:off x="2102" y="3323"/>
                <a:ext cx="79" cy="79"/>
              </a:xfrm>
              <a:custGeom>
                <a:avLst/>
                <a:gdLst>
                  <a:gd name="T0" fmla="*/ 78 w 79"/>
                  <a:gd name="T1" fmla="*/ 0 h 79"/>
                  <a:gd name="T2" fmla="*/ 78 w 79"/>
                  <a:gd name="T3" fmla="*/ 2 h 79"/>
                  <a:gd name="T4" fmla="*/ 0 w 79"/>
                  <a:gd name="T5" fmla="*/ 79 h 79"/>
                  <a:gd name="T6" fmla="*/ 7 w 79"/>
                  <a:gd name="T7" fmla="*/ 79 h 79"/>
                  <a:gd name="T8" fmla="*/ 7 w 79"/>
                  <a:gd name="T9" fmla="*/ 77 h 79"/>
                  <a:gd name="T10" fmla="*/ 79 w 79"/>
                  <a:gd name="T11" fmla="*/ 7 h 79"/>
                  <a:gd name="T12" fmla="*/ 79 w 79"/>
                  <a:gd name="T13" fmla="*/ 0 h 79"/>
                  <a:gd name="T14" fmla="*/ 78 w 79"/>
                  <a:gd name="T15" fmla="*/ 0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79">
                    <a:moveTo>
                      <a:pt x="78" y="0"/>
                    </a:moveTo>
                    <a:lnTo>
                      <a:pt x="78" y="2"/>
                    </a:lnTo>
                    <a:lnTo>
                      <a:pt x="0" y="79"/>
                    </a:lnTo>
                    <a:lnTo>
                      <a:pt x="7" y="79"/>
                    </a:lnTo>
                    <a:lnTo>
                      <a:pt x="7" y="77"/>
                    </a:lnTo>
                    <a:lnTo>
                      <a:pt x="79" y="7"/>
                    </a:lnTo>
                    <a:lnTo>
                      <a:pt x="79" y="0"/>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8" name="Freeform 54"/>
              <p:cNvSpPr>
                <a:spLocks/>
              </p:cNvSpPr>
              <p:nvPr/>
            </p:nvSpPr>
            <p:spPr bwMode="auto">
              <a:xfrm>
                <a:off x="2080" y="2807"/>
                <a:ext cx="31" cy="31"/>
              </a:xfrm>
              <a:custGeom>
                <a:avLst/>
                <a:gdLst>
                  <a:gd name="T0" fmla="*/ 24 w 31"/>
                  <a:gd name="T1" fmla="*/ 0 h 31"/>
                  <a:gd name="T2" fmla="*/ 24 w 31"/>
                  <a:gd name="T3" fmla="*/ 1 h 31"/>
                  <a:gd name="T4" fmla="*/ 0 w 31"/>
                  <a:gd name="T5" fmla="*/ 24 h 31"/>
                  <a:gd name="T6" fmla="*/ 0 w 31"/>
                  <a:gd name="T7" fmla="*/ 31 h 31"/>
                  <a:gd name="T8" fmla="*/ 31 w 31"/>
                  <a:gd name="T9" fmla="*/ 0 h 31"/>
                  <a:gd name="T10" fmla="*/ 24 w 31"/>
                  <a:gd name="T11" fmla="*/ 0 h 31"/>
                </a:gdLst>
                <a:ahLst/>
                <a:cxnLst>
                  <a:cxn ang="0">
                    <a:pos x="T0" y="T1"/>
                  </a:cxn>
                  <a:cxn ang="0">
                    <a:pos x="T2" y="T3"/>
                  </a:cxn>
                  <a:cxn ang="0">
                    <a:pos x="T4" y="T5"/>
                  </a:cxn>
                  <a:cxn ang="0">
                    <a:pos x="T6" y="T7"/>
                  </a:cxn>
                  <a:cxn ang="0">
                    <a:pos x="T8" y="T9"/>
                  </a:cxn>
                  <a:cxn ang="0">
                    <a:pos x="T10" y="T11"/>
                  </a:cxn>
                </a:cxnLst>
                <a:rect l="0" t="0" r="r" b="b"/>
                <a:pathLst>
                  <a:path w="31" h="31">
                    <a:moveTo>
                      <a:pt x="24" y="0"/>
                    </a:moveTo>
                    <a:lnTo>
                      <a:pt x="24" y="1"/>
                    </a:lnTo>
                    <a:lnTo>
                      <a:pt x="0" y="24"/>
                    </a:lnTo>
                    <a:lnTo>
                      <a:pt x="0" y="31"/>
                    </a:lnTo>
                    <a:lnTo>
                      <a:pt x="31"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9" name="Freeform 55"/>
              <p:cNvSpPr>
                <a:spLocks/>
              </p:cNvSpPr>
              <p:nvPr/>
            </p:nvSpPr>
            <p:spPr bwMode="auto">
              <a:xfrm>
                <a:off x="2080" y="2835"/>
                <a:ext cx="101" cy="105"/>
              </a:xfrm>
              <a:custGeom>
                <a:avLst/>
                <a:gdLst>
                  <a:gd name="T0" fmla="*/ 100 w 101"/>
                  <a:gd name="T1" fmla="*/ 0 h 105"/>
                  <a:gd name="T2" fmla="*/ 100 w 101"/>
                  <a:gd name="T3" fmla="*/ 1 h 105"/>
                  <a:gd name="T4" fmla="*/ 29 w 101"/>
                  <a:gd name="T5" fmla="*/ 72 h 105"/>
                  <a:gd name="T6" fmla="*/ 27 w 101"/>
                  <a:gd name="T7" fmla="*/ 72 h 105"/>
                  <a:gd name="T8" fmla="*/ 27 w 101"/>
                  <a:gd name="T9" fmla="*/ 73 h 105"/>
                  <a:gd name="T10" fmla="*/ 0 w 101"/>
                  <a:gd name="T11" fmla="*/ 98 h 105"/>
                  <a:gd name="T12" fmla="*/ 0 w 101"/>
                  <a:gd name="T13" fmla="*/ 105 h 105"/>
                  <a:gd name="T14" fmla="*/ 31 w 101"/>
                  <a:gd name="T15" fmla="*/ 76 h 105"/>
                  <a:gd name="T16" fmla="*/ 101 w 101"/>
                  <a:gd name="T17" fmla="*/ 7 h 105"/>
                  <a:gd name="T18" fmla="*/ 101 w 101"/>
                  <a:gd name="T19" fmla="*/ 0 h 105"/>
                  <a:gd name="T20" fmla="*/ 100 w 101"/>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05">
                    <a:moveTo>
                      <a:pt x="100" y="0"/>
                    </a:moveTo>
                    <a:lnTo>
                      <a:pt x="100" y="1"/>
                    </a:lnTo>
                    <a:lnTo>
                      <a:pt x="29" y="72"/>
                    </a:lnTo>
                    <a:lnTo>
                      <a:pt x="27" y="72"/>
                    </a:lnTo>
                    <a:lnTo>
                      <a:pt x="27" y="73"/>
                    </a:lnTo>
                    <a:lnTo>
                      <a:pt x="0" y="98"/>
                    </a:lnTo>
                    <a:lnTo>
                      <a:pt x="0" y="105"/>
                    </a:lnTo>
                    <a:lnTo>
                      <a:pt x="31" y="76"/>
                    </a:lnTo>
                    <a:lnTo>
                      <a:pt x="101" y="7"/>
                    </a:lnTo>
                    <a:lnTo>
                      <a:pt x="101" y="0"/>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0" name="Freeform 56"/>
              <p:cNvSpPr>
                <a:spLocks/>
              </p:cNvSpPr>
              <p:nvPr/>
            </p:nvSpPr>
            <p:spPr bwMode="auto">
              <a:xfrm>
                <a:off x="2080" y="2939"/>
                <a:ext cx="101" cy="105"/>
              </a:xfrm>
              <a:custGeom>
                <a:avLst/>
                <a:gdLst>
                  <a:gd name="T0" fmla="*/ 100 w 101"/>
                  <a:gd name="T1" fmla="*/ 0 h 105"/>
                  <a:gd name="T2" fmla="*/ 100 w 101"/>
                  <a:gd name="T3" fmla="*/ 1 h 105"/>
                  <a:gd name="T4" fmla="*/ 80 w 101"/>
                  <a:gd name="T5" fmla="*/ 19 h 105"/>
                  <a:gd name="T6" fmla="*/ 0 w 101"/>
                  <a:gd name="T7" fmla="*/ 98 h 105"/>
                  <a:gd name="T8" fmla="*/ 0 w 101"/>
                  <a:gd name="T9" fmla="*/ 105 h 105"/>
                  <a:gd name="T10" fmla="*/ 81 w 101"/>
                  <a:gd name="T11" fmla="*/ 24 h 105"/>
                  <a:gd name="T12" fmla="*/ 84 w 101"/>
                  <a:gd name="T13" fmla="*/ 24 h 105"/>
                  <a:gd name="T14" fmla="*/ 84 w 101"/>
                  <a:gd name="T15" fmla="*/ 22 h 105"/>
                  <a:gd name="T16" fmla="*/ 101 w 101"/>
                  <a:gd name="T17" fmla="*/ 7 h 105"/>
                  <a:gd name="T18" fmla="*/ 101 w 101"/>
                  <a:gd name="T19" fmla="*/ 0 h 105"/>
                  <a:gd name="T20" fmla="*/ 100 w 101"/>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05">
                    <a:moveTo>
                      <a:pt x="100" y="0"/>
                    </a:moveTo>
                    <a:lnTo>
                      <a:pt x="100" y="1"/>
                    </a:lnTo>
                    <a:lnTo>
                      <a:pt x="80" y="19"/>
                    </a:lnTo>
                    <a:lnTo>
                      <a:pt x="0" y="98"/>
                    </a:lnTo>
                    <a:lnTo>
                      <a:pt x="0" y="105"/>
                    </a:lnTo>
                    <a:lnTo>
                      <a:pt x="81" y="24"/>
                    </a:lnTo>
                    <a:lnTo>
                      <a:pt x="84" y="24"/>
                    </a:lnTo>
                    <a:lnTo>
                      <a:pt x="84" y="22"/>
                    </a:lnTo>
                    <a:lnTo>
                      <a:pt x="101" y="7"/>
                    </a:lnTo>
                    <a:lnTo>
                      <a:pt x="101" y="0"/>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1" name="Freeform 57"/>
              <p:cNvSpPr>
                <a:spLocks/>
              </p:cNvSpPr>
              <p:nvPr/>
            </p:nvSpPr>
            <p:spPr bwMode="auto">
              <a:xfrm>
                <a:off x="2080" y="3040"/>
                <a:ext cx="101" cy="106"/>
              </a:xfrm>
              <a:custGeom>
                <a:avLst/>
                <a:gdLst>
                  <a:gd name="T0" fmla="*/ 100 w 101"/>
                  <a:gd name="T1" fmla="*/ 0 h 106"/>
                  <a:gd name="T2" fmla="*/ 100 w 101"/>
                  <a:gd name="T3" fmla="*/ 1 h 106"/>
                  <a:gd name="T4" fmla="*/ 0 w 101"/>
                  <a:gd name="T5" fmla="*/ 99 h 106"/>
                  <a:gd name="T6" fmla="*/ 0 w 101"/>
                  <a:gd name="T7" fmla="*/ 106 h 106"/>
                  <a:gd name="T8" fmla="*/ 101 w 101"/>
                  <a:gd name="T9" fmla="*/ 7 h 106"/>
                  <a:gd name="T10" fmla="*/ 101 w 101"/>
                  <a:gd name="T11" fmla="*/ 0 h 106"/>
                  <a:gd name="T12" fmla="*/ 100 w 101"/>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101" h="106">
                    <a:moveTo>
                      <a:pt x="100" y="0"/>
                    </a:moveTo>
                    <a:lnTo>
                      <a:pt x="100" y="1"/>
                    </a:lnTo>
                    <a:lnTo>
                      <a:pt x="0" y="99"/>
                    </a:lnTo>
                    <a:lnTo>
                      <a:pt x="0" y="106"/>
                    </a:lnTo>
                    <a:lnTo>
                      <a:pt x="101" y="7"/>
                    </a:lnTo>
                    <a:lnTo>
                      <a:pt x="101" y="0"/>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2" name="Freeform 58"/>
              <p:cNvSpPr>
                <a:spLocks/>
              </p:cNvSpPr>
              <p:nvPr/>
            </p:nvSpPr>
            <p:spPr bwMode="auto">
              <a:xfrm>
                <a:off x="2080" y="3144"/>
                <a:ext cx="101" cy="103"/>
              </a:xfrm>
              <a:custGeom>
                <a:avLst/>
                <a:gdLst>
                  <a:gd name="T0" fmla="*/ 100 w 101"/>
                  <a:gd name="T1" fmla="*/ 0 h 103"/>
                  <a:gd name="T2" fmla="*/ 100 w 101"/>
                  <a:gd name="T3" fmla="*/ 1 h 103"/>
                  <a:gd name="T4" fmla="*/ 97 w 101"/>
                  <a:gd name="T5" fmla="*/ 4 h 103"/>
                  <a:gd name="T6" fmla="*/ 94 w 101"/>
                  <a:gd name="T7" fmla="*/ 4 h 103"/>
                  <a:gd name="T8" fmla="*/ 94 w 101"/>
                  <a:gd name="T9" fmla="*/ 5 h 103"/>
                  <a:gd name="T10" fmla="*/ 7 w 101"/>
                  <a:gd name="T11" fmla="*/ 91 h 103"/>
                  <a:gd name="T12" fmla="*/ 0 w 101"/>
                  <a:gd name="T13" fmla="*/ 96 h 103"/>
                  <a:gd name="T14" fmla="*/ 0 w 101"/>
                  <a:gd name="T15" fmla="*/ 103 h 103"/>
                  <a:gd name="T16" fmla="*/ 8 w 101"/>
                  <a:gd name="T17" fmla="*/ 95 h 103"/>
                  <a:gd name="T18" fmla="*/ 11 w 101"/>
                  <a:gd name="T19" fmla="*/ 95 h 103"/>
                  <a:gd name="T20" fmla="*/ 11 w 101"/>
                  <a:gd name="T21" fmla="*/ 94 h 103"/>
                  <a:gd name="T22" fmla="*/ 98 w 101"/>
                  <a:gd name="T23" fmla="*/ 8 h 103"/>
                  <a:gd name="T24" fmla="*/ 101 w 101"/>
                  <a:gd name="T25" fmla="*/ 7 h 103"/>
                  <a:gd name="T26" fmla="*/ 101 w 101"/>
                  <a:gd name="T27" fmla="*/ 0 h 103"/>
                  <a:gd name="T28" fmla="*/ 100 w 101"/>
                  <a:gd name="T2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03">
                    <a:moveTo>
                      <a:pt x="100" y="0"/>
                    </a:moveTo>
                    <a:lnTo>
                      <a:pt x="100" y="1"/>
                    </a:lnTo>
                    <a:lnTo>
                      <a:pt x="97" y="4"/>
                    </a:lnTo>
                    <a:lnTo>
                      <a:pt x="94" y="4"/>
                    </a:lnTo>
                    <a:lnTo>
                      <a:pt x="94" y="5"/>
                    </a:lnTo>
                    <a:lnTo>
                      <a:pt x="7" y="91"/>
                    </a:lnTo>
                    <a:lnTo>
                      <a:pt x="0" y="96"/>
                    </a:lnTo>
                    <a:lnTo>
                      <a:pt x="0" y="103"/>
                    </a:lnTo>
                    <a:lnTo>
                      <a:pt x="8" y="95"/>
                    </a:lnTo>
                    <a:lnTo>
                      <a:pt x="11" y="95"/>
                    </a:lnTo>
                    <a:lnTo>
                      <a:pt x="11" y="94"/>
                    </a:lnTo>
                    <a:lnTo>
                      <a:pt x="98" y="8"/>
                    </a:lnTo>
                    <a:lnTo>
                      <a:pt x="101" y="7"/>
                    </a:lnTo>
                    <a:lnTo>
                      <a:pt x="101" y="0"/>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3" name="Freeform 59"/>
              <p:cNvSpPr>
                <a:spLocks/>
              </p:cNvSpPr>
              <p:nvPr/>
            </p:nvSpPr>
            <p:spPr bwMode="auto">
              <a:xfrm>
                <a:off x="2080" y="3246"/>
                <a:ext cx="101" cy="107"/>
              </a:xfrm>
              <a:custGeom>
                <a:avLst/>
                <a:gdLst>
                  <a:gd name="T0" fmla="*/ 100 w 101"/>
                  <a:gd name="T1" fmla="*/ 0 h 107"/>
                  <a:gd name="T2" fmla="*/ 100 w 101"/>
                  <a:gd name="T3" fmla="*/ 1 h 107"/>
                  <a:gd name="T4" fmla="*/ 0 w 101"/>
                  <a:gd name="T5" fmla="*/ 100 h 107"/>
                  <a:gd name="T6" fmla="*/ 0 w 101"/>
                  <a:gd name="T7" fmla="*/ 107 h 107"/>
                  <a:gd name="T8" fmla="*/ 101 w 101"/>
                  <a:gd name="T9" fmla="*/ 7 h 107"/>
                  <a:gd name="T10" fmla="*/ 101 w 101"/>
                  <a:gd name="T11" fmla="*/ 0 h 107"/>
                  <a:gd name="T12" fmla="*/ 100 w 101"/>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101" h="107">
                    <a:moveTo>
                      <a:pt x="100" y="0"/>
                    </a:moveTo>
                    <a:lnTo>
                      <a:pt x="100" y="1"/>
                    </a:lnTo>
                    <a:lnTo>
                      <a:pt x="0" y="100"/>
                    </a:lnTo>
                    <a:lnTo>
                      <a:pt x="0" y="107"/>
                    </a:lnTo>
                    <a:lnTo>
                      <a:pt x="101" y="7"/>
                    </a:lnTo>
                    <a:lnTo>
                      <a:pt x="101" y="0"/>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4" name="Freeform 60"/>
              <p:cNvSpPr>
                <a:spLocks/>
              </p:cNvSpPr>
              <p:nvPr/>
            </p:nvSpPr>
            <p:spPr bwMode="auto">
              <a:xfrm>
                <a:off x="2129" y="3350"/>
                <a:ext cx="52" cy="52"/>
              </a:xfrm>
              <a:custGeom>
                <a:avLst/>
                <a:gdLst>
                  <a:gd name="T0" fmla="*/ 51 w 52"/>
                  <a:gd name="T1" fmla="*/ 0 h 52"/>
                  <a:gd name="T2" fmla="*/ 51 w 52"/>
                  <a:gd name="T3" fmla="*/ 1 h 52"/>
                  <a:gd name="T4" fmla="*/ 0 w 52"/>
                  <a:gd name="T5" fmla="*/ 52 h 52"/>
                  <a:gd name="T6" fmla="*/ 7 w 52"/>
                  <a:gd name="T7" fmla="*/ 52 h 52"/>
                  <a:gd name="T8" fmla="*/ 7 w 52"/>
                  <a:gd name="T9" fmla="*/ 50 h 52"/>
                  <a:gd name="T10" fmla="*/ 52 w 52"/>
                  <a:gd name="T11" fmla="*/ 7 h 52"/>
                  <a:gd name="T12" fmla="*/ 52 w 52"/>
                  <a:gd name="T13" fmla="*/ 0 h 52"/>
                  <a:gd name="T14" fmla="*/ 51 w 52"/>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2">
                    <a:moveTo>
                      <a:pt x="51" y="0"/>
                    </a:moveTo>
                    <a:lnTo>
                      <a:pt x="51" y="1"/>
                    </a:lnTo>
                    <a:lnTo>
                      <a:pt x="0" y="52"/>
                    </a:lnTo>
                    <a:lnTo>
                      <a:pt x="7" y="52"/>
                    </a:lnTo>
                    <a:lnTo>
                      <a:pt x="7" y="50"/>
                    </a:lnTo>
                    <a:lnTo>
                      <a:pt x="52" y="7"/>
                    </a:lnTo>
                    <a:lnTo>
                      <a:pt x="52" y="0"/>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5" name="Freeform 61"/>
              <p:cNvSpPr>
                <a:spLocks/>
              </p:cNvSpPr>
              <p:nvPr/>
            </p:nvSpPr>
            <p:spPr bwMode="auto">
              <a:xfrm>
                <a:off x="2079" y="2805"/>
                <a:ext cx="102" cy="597"/>
              </a:xfrm>
              <a:custGeom>
                <a:avLst/>
                <a:gdLst>
                  <a:gd name="T0" fmla="*/ 1 w 102"/>
                  <a:gd name="T1" fmla="*/ 0 h 597"/>
                  <a:gd name="T2" fmla="*/ 0 w 102"/>
                  <a:gd name="T3" fmla="*/ 0 h 597"/>
                  <a:gd name="T4" fmla="*/ 0 w 102"/>
                  <a:gd name="T5" fmla="*/ 597 h 597"/>
                  <a:gd name="T6" fmla="*/ 102 w 102"/>
                  <a:gd name="T7" fmla="*/ 597 h 597"/>
                  <a:gd name="T8" fmla="*/ 102 w 102"/>
                  <a:gd name="T9" fmla="*/ 0 h 597"/>
                  <a:gd name="T10" fmla="*/ 101 w 102"/>
                  <a:gd name="T11" fmla="*/ 0 h 597"/>
                  <a:gd name="T12" fmla="*/ 1 w 102"/>
                  <a:gd name="T13" fmla="*/ 0 h 597"/>
                  <a:gd name="T14" fmla="*/ 1 w 102"/>
                  <a:gd name="T15" fmla="*/ 3 h 597"/>
                  <a:gd name="T16" fmla="*/ 101 w 102"/>
                  <a:gd name="T17" fmla="*/ 3 h 597"/>
                  <a:gd name="T18" fmla="*/ 99 w 102"/>
                  <a:gd name="T19" fmla="*/ 2 h 597"/>
                  <a:gd name="T20" fmla="*/ 99 w 102"/>
                  <a:gd name="T21" fmla="*/ 595 h 597"/>
                  <a:gd name="T22" fmla="*/ 101 w 102"/>
                  <a:gd name="T23" fmla="*/ 594 h 597"/>
                  <a:gd name="T24" fmla="*/ 1 w 102"/>
                  <a:gd name="T25" fmla="*/ 594 h 597"/>
                  <a:gd name="T26" fmla="*/ 2 w 102"/>
                  <a:gd name="T27" fmla="*/ 595 h 597"/>
                  <a:gd name="T28" fmla="*/ 2 w 102"/>
                  <a:gd name="T29" fmla="*/ 2 h 597"/>
                  <a:gd name="T30" fmla="*/ 1 w 102"/>
                  <a:gd name="T31" fmla="*/ 3 h 597"/>
                  <a:gd name="T32" fmla="*/ 1 w 102"/>
                  <a:gd name="T33"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597">
                    <a:moveTo>
                      <a:pt x="1" y="0"/>
                    </a:moveTo>
                    <a:lnTo>
                      <a:pt x="0" y="0"/>
                    </a:lnTo>
                    <a:lnTo>
                      <a:pt x="0" y="597"/>
                    </a:lnTo>
                    <a:lnTo>
                      <a:pt x="102" y="597"/>
                    </a:lnTo>
                    <a:lnTo>
                      <a:pt x="102" y="0"/>
                    </a:lnTo>
                    <a:lnTo>
                      <a:pt x="101" y="0"/>
                    </a:lnTo>
                    <a:lnTo>
                      <a:pt x="1" y="0"/>
                    </a:lnTo>
                    <a:lnTo>
                      <a:pt x="1" y="3"/>
                    </a:lnTo>
                    <a:lnTo>
                      <a:pt x="101" y="3"/>
                    </a:lnTo>
                    <a:lnTo>
                      <a:pt x="99" y="2"/>
                    </a:lnTo>
                    <a:lnTo>
                      <a:pt x="99" y="595"/>
                    </a:lnTo>
                    <a:lnTo>
                      <a:pt x="101" y="594"/>
                    </a:lnTo>
                    <a:lnTo>
                      <a:pt x="1" y="594"/>
                    </a:lnTo>
                    <a:lnTo>
                      <a:pt x="2" y="595"/>
                    </a:lnTo>
                    <a:lnTo>
                      <a:pt x="2" y="2"/>
                    </a:lnTo>
                    <a:lnTo>
                      <a:pt x="1" y="3"/>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6" name="Freeform 62"/>
              <p:cNvSpPr>
                <a:spLocks/>
              </p:cNvSpPr>
              <p:nvPr/>
            </p:nvSpPr>
            <p:spPr bwMode="auto">
              <a:xfrm>
                <a:off x="2188" y="3207"/>
                <a:ext cx="185" cy="106"/>
              </a:xfrm>
              <a:custGeom>
                <a:avLst/>
                <a:gdLst>
                  <a:gd name="T0" fmla="*/ 185 w 185"/>
                  <a:gd name="T1" fmla="*/ 0 h 106"/>
                  <a:gd name="T2" fmla="*/ 0 w 185"/>
                  <a:gd name="T3" fmla="*/ 106 h 106"/>
                  <a:gd name="T4" fmla="*/ 62 w 185"/>
                  <a:gd name="T5" fmla="*/ 11 h 106"/>
                </a:gdLst>
                <a:ahLst/>
                <a:cxnLst>
                  <a:cxn ang="0">
                    <a:pos x="T0" y="T1"/>
                  </a:cxn>
                  <a:cxn ang="0">
                    <a:pos x="T2" y="T3"/>
                  </a:cxn>
                  <a:cxn ang="0">
                    <a:pos x="T4" y="T5"/>
                  </a:cxn>
                </a:cxnLst>
                <a:rect l="0" t="0" r="r" b="b"/>
                <a:pathLst>
                  <a:path w="185" h="106">
                    <a:moveTo>
                      <a:pt x="185" y="0"/>
                    </a:moveTo>
                    <a:lnTo>
                      <a:pt x="0" y="106"/>
                    </a:lnTo>
                    <a:lnTo>
                      <a:pt x="62" y="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0" name="Rectangle 66"/>
              <p:cNvSpPr>
                <a:spLocks noChangeArrowheads="1"/>
              </p:cNvSpPr>
              <p:nvPr/>
            </p:nvSpPr>
            <p:spPr bwMode="auto">
              <a:xfrm>
                <a:off x="2263" y="3416"/>
                <a:ext cx="22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000000"/>
                    </a:solidFill>
                    <a:effectLst/>
                    <a:latin typeface="Arial" pitchFamily="34" charset="0"/>
                    <a:cs typeface="Arial" pitchFamily="34" charset="0"/>
                  </a:rPr>
                  <a:t>BATTEN</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pSp>
        <p:sp>
          <p:nvSpPr>
            <p:cNvPr id="9" name="Rectangle 8"/>
            <p:cNvSpPr/>
            <p:nvPr/>
          </p:nvSpPr>
          <p:spPr>
            <a:xfrm>
              <a:off x="7308304" y="4077072"/>
              <a:ext cx="1319261" cy="7947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2"/>
                  </a:solidFill>
                </a:rPr>
                <a:t>FLOOR BEAM IS FOAMED TO THE VAPOUR BARRIER BOARD</a:t>
              </a:r>
            </a:p>
          </p:txBody>
        </p:sp>
        <p:sp>
          <p:nvSpPr>
            <p:cNvPr id="13" name="TextBox 12"/>
            <p:cNvSpPr txBox="1"/>
            <p:nvPr/>
          </p:nvSpPr>
          <p:spPr>
            <a:xfrm>
              <a:off x="6876256" y="5677217"/>
              <a:ext cx="1836967" cy="200055"/>
            </a:xfrm>
            <a:prstGeom prst="rect">
              <a:avLst/>
            </a:prstGeom>
            <a:solidFill>
              <a:schemeClr val="bg1">
                <a:lumMod val="85000"/>
              </a:schemeClr>
            </a:solidFill>
          </p:spPr>
          <p:txBody>
            <a:bodyPr wrap="square" rtlCol="0">
              <a:spAutoFit/>
            </a:bodyPr>
            <a:lstStyle/>
            <a:p>
              <a:r>
                <a:rPr lang="en-GB" sz="700" dirty="0">
                  <a:solidFill>
                    <a:schemeClr val="tx2"/>
                  </a:solidFill>
                </a:rPr>
                <a:t>THE JONIT BETWEEN THE BOARDS</a:t>
              </a:r>
            </a:p>
          </p:txBody>
        </p:sp>
      </p:grpSp>
      <p:cxnSp>
        <p:nvCxnSpPr>
          <p:cNvPr id="12" name="Straight Arrow Connector 11"/>
          <p:cNvCxnSpPr/>
          <p:nvPr/>
        </p:nvCxnSpPr>
        <p:spPr>
          <a:xfrm rot="5400000" flipV="1">
            <a:off x="7672577" y="3439196"/>
            <a:ext cx="452861" cy="34462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250935" y="2883834"/>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1</a:t>
            </a:r>
          </a:p>
        </p:txBody>
      </p:sp>
    </p:spTree>
    <p:extLst>
      <p:ext uri="{BB962C8B-B14F-4D97-AF65-F5344CB8AC3E}">
        <p14:creationId xmlns:p14="http://schemas.microsoft.com/office/powerpoint/2010/main" val="291749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4" grpId="0" animBg="1"/>
    </p:bldLst>
  </p:timing>
</p:sld>
</file>

<file path=ppt/theme/theme1.xml><?xml version="1.0" encoding="utf-8"?>
<a:theme xmlns:a="http://schemas.openxmlformats.org/drawingml/2006/main" name="BUS_4-3">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US_4-3" id="{424A63F7-A929-468D-9ED0-15F23040014C}" vid="{55B1D400-09AC-499E-B69D-32E92CF65373}"/>
    </a:ext>
  </a:extLst>
</a:theme>
</file>

<file path=ppt/theme/theme2.xml><?xml version="1.0" encoding="utf-8"?>
<a:theme xmlns:a="http://schemas.openxmlformats.org/drawingml/2006/main" name="1_BUS_4-3">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US_4-3" id="{E090C246-9715-452B-BDDB-3AA6E50A71C3}" vid="{EC973ED1-DAE1-44EF-87D3-1C0E62F1D4E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BUS_4-3</Template>
  <TotalTime>21</TotalTime>
  <Words>1773</Words>
  <Application>Microsoft Office PowerPoint</Application>
  <PresentationFormat>On-screen Show (4:3)</PresentationFormat>
  <Paragraphs>229</Paragraphs>
  <Slides>20</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Cambria Math</vt:lpstr>
      <vt:lpstr>BUS_4-3</vt:lpstr>
      <vt:lpstr>1_BUS_4-3</vt:lpstr>
      <vt:lpstr> Energy efficient connections  in timber buildings</vt:lpstr>
      <vt:lpstr>Important points in energy-efficient structures</vt:lpstr>
      <vt:lpstr>Connection between concrete slab on ground and timber wall 1, at first wall</vt:lpstr>
      <vt:lpstr>Connection between concrete slab on the ground and timber wall 1, first floor  </vt:lpstr>
      <vt:lpstr>Connection between ventilated timber base floor and exterior timber wall</vt:lpstr>
      <vt:lpstr>Connection between ventilated timber base floor and exterior timber wall with cellular plastic insulation</vt:lpstr>
      <vt:lpstr>Connection between concrete slab on ground and timber element wall</vt:lpstr>
      <vt:lpstr>The connection between intermediate floor of timber frame building and exterior wall, using vapour barrier foil to air proof the wall</vt:lpstr>
      <vt:lpstr>The connection between intermediate floor of timber frame building and exterior wall, using cellular plastic insulation panels as vapour proofing</vt:lpstr>
      <vt:lpstr>The connection between a timber frame roof and exterior wall, using foil as air barrier</vt:lpstr>
      <vt:lpstr>The connection between a timber roof and exterior wall, using foil as a vapour barrier</vt:lpstr>
      <vt:lpstr>The connection between timber roof and exterior wall, using hard plastic insulation as vapour barrier</vt:lpstr>
      <vt:lpstr>Joint between massive log wall and diagonal timber roof</vt:lpstr>
      <vt:lpstr>Joint between massive log wall and timber roof, diagonal roof </vt:lpstr>
      <vt:lpstr>Sealing window frames</vt:lpstr>
      <vt:lpstr>Insulation and structure of a ventilated 'crawling space' in a low energy house 1/2</vt:lpstr>
      <vt:lpstr>Insulation and structures in the roof space of low energy houses</vt:lpstr>
      <vt:lpstr>Consider: What are the most important effects on moisture control when the insulation thickness is increased?</vt:lpstr>
      <vt:lpstr>Remember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efficient connections in  timber buildings</dc:title>
  <dc:creator>Kirsi-Maaria Forssell</dc:creator>
  <cp:lastModifiedBy>Kirsi-Maaria Forssell</cp:lastModifiedBy>
  <cp:revision>7</cp:revision>
  <dcterms:created xsi:type="dcterms:W3CDTF">2019-09-01T08:57:21Z</dcterms:created>
  <dcterms:modified xsi:type="dcterms:W3CDTF">2020-03-09T09:46:45Z</dcterms:modified>
</cp:coreProperties>
</file>