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5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9929813" cy="67992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00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orient="horz" pos="4110">
          <p15:clr>
            <a:srgbClr val="A4A3A4"/>
          </p15:clr>
        </p15:guide>
        <p15:guide id="5" orient="horz" pos="1117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orient="horz" pos="1434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132" y="48"/>
      </p:cViewPr>
      <p:guideLst>
        <p:guide orient="horz" pos="2160"/>
        <p:guide orient="horz" pos="300"/>
        <p:guide orient="horz" pos="3657"/>
        <p:guide orient="horz" pos="4110"/>
        <p:guide orient="horz" pos="1117"/>
        <p:guide orient="horz" pos="4020"/>
        <p:guide orient="horz" pos="1434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0DF3C-FEEC-4E3E-9B2E-F7E8605664A1}" type="datetimeFigureOut">
              <a:rPr lang="fi-FI" smtClean="0"/>
              <a:t>9.3.2020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71838"/>
            <a:ext cx="7943850" cy="2678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95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13" y="645795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37B86-E0B7-49BD-BE71-3BF61270B8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842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5162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6298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/>
          </a:p>
          <a:p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1768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891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5695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7033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2740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3225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0553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5979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6059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203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motiva.fi/buildupskills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://motiva.fi/buildupskills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00" y="5229200"/>
            <a:ext cx="3356191" cy="64503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83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1B06A-5127-4644-872D-9F1680079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94CCD4-D25E-43FE-AFCD-A564B1AB1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47A6B5-F540-4FF0-AF1A-C25977E5C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153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3239937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CC049C2B-C33A-4B6B-B964-AD1B9E9DC585}"/>
              </a:ext>
            </a:extLst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8F62A8-EF71-4D07-A69A-E3D67397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DA6D70-0068-4E0D-89FE-A0DB79DEF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B84737-A899-4870-8DDD-1DE4E2186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3878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19A32-EC96-481B-977C-E7B285070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D4DDE-7FAC-4B1C-A70F-B1EA99556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46E978-F659-4113-91F8-6593A78B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6822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1"/>
          </p:nvPr>
        </p:nvSpPr>
        <p:spPr>
          <a:xfrm>
            <a:off x="900114" y="1593850"/>
            <a:ext cx="3707221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2"/>
          </p:nvPr>
        </p:nvSpPr>
        <p:spPr>
          <a:xfrm>
            <a:off x="5003801" y="1593850"/>
            <a:ext cx="3708808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D8B4A19-B20C-4494-9F6D-BE9A672FB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42C5BF-06EF-4A0C-8A05-402FBFB35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912BB5-E851-42DB-AE00-3F27875F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0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00" y="5229200"/>
            <a:ext cx="3356191" cy="64503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5419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54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7583D-8460-4D08-A104-66042EDED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26" y="5464430"/>
            <a:ext cx="1867062" cy="579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904488"/>
            <a:ext cx="5475287" cy="25498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269489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6453A7-EA22-44AE-8A22-336F192AE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A4A1D1-8494-43E1-9F72-46FA982F5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CEAED3-40E3-4F9A-BD09-E32AB3DC7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795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8E252FA-163D-4E16-AC54-7869E350AE05}"/>
              </a:ext>
            </a:extLst>
          </p:cNvPr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27621CC-CD25-4E53-B707-557BC366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5472717-C820-426B-AD8F-7A4ACBA9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C55BF30-4FCA-4314-8B5A-F466CA0A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058FDEC6-DA06-4AF3-AC98-46F1D59E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564904"/>
            <a:ext cx="8207375" cy="1728192"/>
          </a:xfrm>
        </p:spPr>
        <p:txBody>
          <a:bodyPr anchor="ctr" anchorCtr="0"/>
          <a:lstStyle>
            <a:lvl1pPr algn="ctr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99" y="548680"/>
            <a:ext cx="4870089" cy="936000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DC0E1EDF-FA5A-496C-B8DA-636596239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D26D6E5-E51C-4E6C-9A19-6750E3242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62B3CBE-DD10-4F7C-AF9B-D3762F158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5485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64181F4-908C-4E12-A8AE-CB1952FD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E9C56-984B-4A52-922F-3E1B7E375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87BC5F-FC6E-48AD-8140-ADA9AD7A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39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88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7"/>
            <a:ext cx="4040188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4040188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3237"/>
            <a:ext cx="4041775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475"/>
            <a:ext cx="4041775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1CCB3E-0118-45FD-BB8A-A7B5321B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B583DD-1F7B-4873-8DD3-4A081F6E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CF9A67-7BD7-4836-AD0B-31F41116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9567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htoehto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4032250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D5815C-C552-4E7B-8A83-6F40A1D7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C2324B-AC2D-417E-A64A-FE6CF5FEA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DEB30C-4890-4ED6-9252-B9A27BB99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625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1773239"/>
            <a:ext cx="31066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8313" y="1773238"/>
            <a:ext cx="4895775" cy="4032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700147-F29A-4B61-BD96-4E3B4942BD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D9C986-707B-46E8-B856-EF39D688D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7A4F35-CC0E-4D72-8B02-E25EBAC1C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6065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A36BC-2C14-4F0F-BD7D-3C80F2FD1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EF67C-CB27-4B61-AE97-C118D666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D66A-87FB-480F-8397-E755A2678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4168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1B06A-5127-4644-872D-9F1680079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94CCD4-D25E-43FE-AFCD-A564B1AB1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47A6B5-F540-4FF0-AF1A-C25977E5C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6366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3239937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CC049C2B-C33A-4B6B-B964-AD1B9E9DC585}"/>
              </a:ext>
            </a:extLst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8F62A8-EF71-4D07-A69A-E3D67397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DA6D70-0068-4E0D-89FE-A0DB79DEF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B84737-A899-4870-8DDD-1DE4E2186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4726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19A32-EC96-481B-977C-E7B285070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D4DDE-7FAC-4B1C-A70F-B1EA99556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46E978-F659-4113-91F8-6593A78B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8096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1"/>
          </p:nvPr>
        </p:nvSpPr>
        <p:spPr>
          <a:xfrm>
            <a:off x="900114" y="1593850"/>
            <a:ext cx="3707221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2"/>
          </p:nvPr>
        </p:nvSpPr>
        <p:spPr>
          <a:xfrm>
            <a:off x="5003801" y="1593850"/>
            <a:ext cx="3708808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D8B4A19-B20C-4494-9F6D-BE9A672FB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42C5BF-06EF-4A0C-8A05-402FBFB35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912BB5-E851-42DB-AE00-3F27875F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597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6453A7-EA22-44AE-8A22-336F192AE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A4A1D1-8494-43E1-9F72-46FA982F5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CEAED3-40E3-4F9A-BD09-E32AB3DC7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481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8E252FA-163D-4E16-AC54-7869E350AE05}"/>
              </a:ext>
            </a:extLst>
          </p:cNvPr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27621CC-CD25-4E53-B707-557BC366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5472717-C820-426B-AD8F-7A4ACBA9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C55BF30-4FCA-4314-8B5A-F466CA0A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058FDEC6-DA06-4AF3-AC98-46F1D59E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564904"/>
            <a:ext cx="8207375" cy="1728192"/>
          </a:xfrm>
        </p:spPr>
        <p:txBody>
          <a:bodyPr anchor="ctr" anchorCtr="0"/>
          <a:lstStyle>
            <a:lvl1pPr algn="ctr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99" y="548680"/>
            <a:ext cx="4870089" cy="936000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DC0E1EDF-FA5A-496C-B8DA-636596239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D26D6E5-E51C-4E6C-9A19-6750E3242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62B3CBE-DD10-4F7C-AF9B-D3762F158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96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64181F4-908C-4E12-A8AE-CB1952FD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E9C56-984B-4A52-922F-3E1B7E375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87BC5F-FC6E-48AD-8140-ADA9AD7A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76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7"/>
            <a:ext cx="4040188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4040188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3237"/>
            <a:ext cx="4041775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475"/>
            <a:ext cx="4041775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1CCB3E-0118-45FD-BB8A-A7B5321B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B583DD-1F7B-4873-8DD3-4A081F6E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CF9A67-7BD7-4836-AD0B-31F41116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137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htoehto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4032250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D5815C-C552-4E7B-8A83-6F40A1D7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C2324B-AC2D-417E-A64A-FE6CF5FEA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DEB30C-4890-4ED6-9252-B9A27BB99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811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1773239"/>
            <a:ext cx="31066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8313" y="1773238"/>
            <a:ext cx="4895775" cy="4032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700147-F29A-4B61-BD96-4E3B4942BD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D9C986-707B-46E8-B856-EF39D688D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7A4F35-CC0E-4D72-8B02-E25EBAC1C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511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A36BC-2C14-4F0F-BD7D-3C80F2FD1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EF67C-CB27-4B61-AE97-C118D666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D66A-87FB-480F-8397-E755A2678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602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9"/>
            <a:ext cx="8229600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9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9"/>
            <a:ext cx="8229600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8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ECBD-A641-4DDB-BBA3-20A9881F0F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Energy efficient connections </a:t>
            </a:r>
            <a:br>
              <a:rPr lang="en-GB" dirty="0"/>
            </a:br>
            <a:r>
              <a:rPr lang="en-GB" dirty="0"/>
              <a:t>in stone houses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2975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5" t="11557" r="23927" b="5132"/>
          <a:stretch/>
        </p:blipFill>
        <p:spPr bwMode="auto">
          <a:xfrm>
            <a:off x="5076056" y="1700808"/>
            <a:ext cx="3818857" cy="38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685565" y="4030920"/>
            <a:ext cx="1561276" cy="718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837965" y="4030920"/>
            <a:ext cx="827588" cy="1150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Sealing and joints between exterior stone walls and a timber roof - diagonal ceiling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9"/>
            <a:ext cx="4727448" cy="4032250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A batten, parallel to the roof, is fastened to the end wall by a spacer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The vapour-proof foil of the roof is pressed between the batten fastened to the wall and the counterforts of the gable end (screw fastening k300). 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The gap between the spacers, the counterfort and the ashlar is sealed with polyurethane foam.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D5CBA-D1DB-4040-9612-9958CEFF68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86DA5E-65F4-4604-95ED-405A62E5B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10</a:t>
            </a:fld>
            <a:endParaRPr lang="fi-FI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056613" y="3614786"/>
            <a:ext cx="665748" cy="6638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665553" y="4209079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7722361" y="2026463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flipH="1">
            <a:off x="7037068" y="2487433"/>
            <a:ext cx="780201" cy="3886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3" idx="1"/>
          </p:cNvCxnSpPr>
          <p:nvPr/>
        </p:nvCxnSpPr>
        <p:spPr>
          <a:xfrm flipH="1" flipV="1">
            <a:off x="6638675" y="3758144"/>
            <a:ext cx="334922" cy="9618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878689" y="4640916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818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Connection between concrete sandwich elements and hollow core slabs: </a:t>
            </a:r>
            <a:br>
              <a:rPr lang="en-GB" dirty="0"/>
            </a:br>
            <a:r>
              <a:rPr lang="en-GB" dirty="0"/>
              <a:t>non-bearing wall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9"/>
            <a:ext cx="4517136" cy="40322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Airtightness of the joint is ensured with welded or glued bitumen-polymer membrane.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B00FD-1579-40E9-BB15-A340CC448D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9F4E5-D956-432E-B8C8-F1FCF0EFB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508861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076056" y="1844824"/>
            <a:ext cx="3508861" cy="360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7020272" y="2287792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 flipH="1">
            <a:off x="6516216" y="2748762"/>
            <a:ext cx="598964" cy="7522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84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65" y="1773239"/>
            <a:ext cx="3931135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347953" y="1986827"/>
            <a:ext cx="648072" cy="4102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4755665" y="1773239"/>
            <a:ext cx="3931135" cy="360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934159" y="4043187"/>
            <a:ext cx="827588" cy="1005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Joints</a:t>
            </a:r>
            <a:r>
              <a:rPr lang="en-GB" dirty="0"/>
              <a:t> between exterior walls of lightweight concrete house and roof: eaves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9"/>
            <a:ext cx="4114800" cy="403225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The connection is sealed with foam.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Seal is made sure with elastic caulking.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/>
              <a:t>It is recommended to install 200 mm stick-on bitumen-polymer membrane strips over the roof element junctions.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76C75-619D-45FD-9838-591F6F2E53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740A3-7CA8-40A0-9315-1702271A2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12</a:t>
            </a:fld>
            <a:endParaRPr lang="fi-FI" dirty="0"/>
          </a:p>
        </p:txBody>
      </p:sp>
      <p:cxnSp>
        <p:nvCxnSpPr>
          <p:cNvPr id="9" name="Straight Arrow Connector 8"/>
          <p:cNvCxnSpPr>
            <a:stCxn id="11" idx="1"/>
          </p:cNvCxnSpPr>
          <p:nvPr/>
        </p:nvCxnSpPr>
        <p:spPr>
          <a:xfrm flipH="1" flipV="1">
            <a:off x="6915905" y="4077495"/>
            <a:ext cx="339923" cy="5104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160920" y="4508868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2</a:t>
            </a:r>
          </a:p>
        </p:txBody>
      </p:sp>
      <p:cxnSp>
        <p:nvCxnSpPr>
          <p:cNvPr id="12" name="Straight Arrow Connector 11"/>
          <p:cNvCxnSpPr>
            <a:stCxn id="13" idx="5"/>
          </p:cNvCxnSpPr>
          <p:nvPr/>
        </p:nvCxnSpPr>
        <p:spPr>
          <a:xfrm>
            <a:off x="7901117" y="2397049"/>
            <a:ext cx="382940" cy="4840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347953" y="1936079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5221363" y="2925367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5" name="Straight Arrow Connector 14"/>
          <p:cNvCxnSpPr>
            <a:stCxn id="14" idx="5"/>
          </p:cNvCxnSpPr>
          <p:nvPr/>
        </p:nvCxnSpPr>
        <p:spPr>
          <a:xfrm>
            <a:off x="5774527" y="3386337"/>
            <a:ext cx="709330" cy="5824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44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2" b="4612"/>
          <a:stretch>
            <a:fillRect/>
          </a:stretch>
        </p:blipFill>
        <p:spPr bwMode="auto">
          <a:xfrm>
            <a:off x="4644008" y="1639720"/>
            <a:ext cx="428401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816559" y="3685288"/>
            <a:ext cx="1124435" cy="1357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660220" y="3925299"/>
            <a:ext cx="1372457" cy="1180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Sealing window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4BAA9-B84B-4D0C-8486-CE81C96E8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9"/>
            <a:ext cx="4284013" cy="403225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The window is sealed with polyurethane foam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GB" dirty="0"/>
              <a:t>A ventilation gap should be left at the outer edge of window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The polyurethane foam junction should come up to the gap between the inner leaf of the element and the frame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7AA28-86C7-411B-A89A-5A453DD795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4FF29-269E-4A64-8D2A-95BCC5CEF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13</a:t>
            </a:fld>
            <a:endParaRPr lang="fi-FI" dirty="0"/>
          </a:p>
        </p:txBody>
      </p:sp>
      <p:cxnSp>
        <p:nvCxnSpPr>
          <p:cNvPr id="8" name="Straight Arrow Connector 7"/>
          <p:cNvCxnSpPr>
            <a:stCxn id="10" idx="7"/>
          </p:cNvCxnSpPr>
          <p:nvPr/>
        </p:nvCxnSpPr>
        <p:spPr>
          <a:xfrm flipV="1">
            <a:off x="5441091" y="3619357"/>
            <a:ext cx="637765" cy="62679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887927" y="4167062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2</a:t>
            </a:r>
          </a:p>
        </p:txBody>
      </p:sp>
      <p:cxnSp>
        <p:nvCxnSpPr>
          <p:cNvPr id="11" name="Straight Arrow Connector 10"/>
          <p:cNvCxnSpPr>
            <a:stCxn id="13" idx="1"/>
          </p:cNvCxnSpPr>
          <p:nvPr/>
        </p:nvCxnSpPr>
        <p:spPr>
          <a:xfrm flipH="1" flipV="1">
            <a:off x="7462621" y="3596405"/>
            <a:ext cx="706025" cy="64724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073738" y="4164562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7544845" y="2064686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flipH="1">
            <a:off x="6880152" y="2525656"/>
            <a:ext cx="759601" cy="10582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44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Consider: What are the critical work phases in an apartment building construction site concerning energy efficiency and quality?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Caulking and sealing gaps of the heat insulation in the elements. </a:t>
            </a:r>
          </a:p>
          <a:p>
            <a:pPr>
              <a:lnSpc>
                <a:spcPct val="120000"/>
              </a:lnSpc>
            </a:pPr>
            <a:r>
              <a:rPr lang="en-GB" dirty="0"/>
              <a:t>Making concrete element joints airtight</a:t>
            </a:r>
          </a:p>
          <a:p>
            <a:pPr>
              <a:lnSpc>
                <a:spcPct val="120000"/>
              </a:lnSpc>
            </a:pPr>
            <a:r>
              <a:rPr lang="en-GB" dirty="0"/>
              <a:t>Fastening and jointing heat insulation that is installed on site</a:t>
            </a:r>
          </a:p>
          <a:p>
            <a:pPr>
              <a:lnSpc>
                <a:spcPct val="120000"/>
              </a:lnSpc>
            </a:pPr>
            <a:r>
              <a:rPr lang="en-GB" dirty="0"/>
              <a:t>Covering the floating works of the base floor and the external walls </a:t>
            </a:r>
          </a:p>
          <a:p>
            <a:pPr>
              <a:lnSpc>
                <a:spcPct val="120000"/>
              </a:lnSpc>
            </a:pPr>
            <a:r>
              <a:rPr lang="en-GB" dirty="0"/>
              <a:t>Taking cross-measures of the windows and doors; adjusting the entrance and jointing and caulking the frames</a:t>
            </a:r>
          </a:p>
          <a:p>
            <a:pPr>
              <a:lnSpc>
                <a:spcPct val="120000"/>
              </a:lnSpc>
            </a:pPr>
            <a:r>
              <a:rPr lang="en-GB" dirty="0"/>
              <a:t>Sealing joints of  vertical and horizontal structures and considering the </a:t>
            </a:r>
            <a:r>
              <a:rPr lang="en-GB" dirty="0">
                <a:solidFill>
                  <a:srgbClr val="0070C0"/>
                </a:solidFill>
              </a:rPr>
              <a:t>transformations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013D8-B498-453E-AC24-F815CDB701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8E22F-7794-4792-93BC-5FA24C80B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458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1600" dirty="0"/>
              <a:t>Thermal insulation tight against the frame and surfaces</a:t>
            </a:r>
          </a:p>
          <a:p>
            <a:pPr>
              <a:lnSpc>
                <a:spcPct val="120000"/>
              </a:lnSpc>
            </a:pPr>
            <a:r>
              <a:rPr lang="en-GB" sz="1600" dirty="0"/>
              <a:t>Soft thermal insulation with light pressure </a:t>
            </a:r>
          </a:p>
          <a:p>
            <a:pPr>
              <a:lnSpc>
                <a:spcPct val="120000"/>
              </a:lnSpc>
            </a:pPr>
            <a:r>
              <a:rPr lang="en-GB" sz="1600" dirty="0"/>
              <a:t>Hard thermal insulation foamed 1-2 times around. The gap for foam should be 10 – 25 mm.</a:t>
            </a:r>
          </a:p>
          <a:p>
            <a:pPr>
              <a:lnSpc>
                <a:spcPct val="120000"/>
              </a:lnSpc>
            </a:pPr>
            <a:r>
              <a:rPr lang="en-GB" sz="1600" dirty="0"/>
              <a:t>Vapour-proof foil should not break. It should be stalled in such a way that movement of the frame is allowed. </a:t>
            </a:r>
          </a:p>
          <a:p>
            <a:pPr>
              <a:lnSpc>
                <a:spcPct val="120000"/>
              </a:lnSpc>
            </a:pPr>
            <a:r>
              <a:rPr lang="en-GB" sz="1600" dirty="0"/>
              <a:t>The joints of vapour-proof foil should be pressure fastened if possible. </a:t>
            </a:r>
          </a:p>
          <a:p>
            <a:pPr>
              <a:lnSpc>
                <a:spcPct val="120000"/>
              </a:lnSpc>
            </a:pPr>
            <a:r>
              <a:rPr lang="en-GB" sz="1600" dirty="0"/>
              <a:t>In concrete houses, the lower joint is the most critical joint. In some</a:t>
            </a:r>
            <a:r>
              <a:rPr lang="en-GB" sz="1600" dirty="0">
                <a:solidFill>
                  <a:srgbClr val="0070C0"/>
                </a:solidFill>
              </a:rPr>
              <a:t> cases </a:t>
            </a:r>
            <a:r>
              <a:rPr lang="en-GB" sz="1600" dirty="0"/>
              <a:t>the plaster coat of the floor also seals the joint. </a:t>
            </a:r>
          </a:p>
          <a:p>
            <a:pPr>
              <a:lnSpc>
                <a:spcPct val="120000"/>
              </a:lnSpc>
            </a:pPr>
            <a:r>
              <a:rPr lang="en-GB" sz="1600" dirty="0"/>
              <a:t>The structures should be tight for decades. When choosing materials, consider, for example, vapour-proof tapes.</a:t>
            </a:r>
          </a:p>
          <a:p>
            <a:pPr>
              <a:lnSpc>
                <a:spcPct val="120000"/>
              </a:lnSpc>
            </a:pPr>
            <a:r>
              <a:rPr lang="en-GB" sz="1600" dirty="0"/>
              <a:t>Taping alone is not enough because tapes perish and do not withstand movements due to heat, moisture and snow load.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28060-ADA4-46A1-9527-CB03C1B84C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E106B-D194-4B29-94EE-E4AB0980E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5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F9A0-2AD1-4904-9526-C769EBB2FA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3839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efficient stone structures NB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Structures are made airtight.</a:t>
            </a:r>
          </a:p>
          <a:p>
            <a:r>
              <a:rPr lang="en-GB" b="1" dirty="0"/>
              <a:t>Plastic insulations more common in stone houses. During installation remember:</a:t>
            </a:r>
          </a:p>
          <a:p>
            <a:pPr lvl="1"/>
            <a:r>
              <a:rPr lang="en-GB" dirty="0"/>
              <a:t>At least 10-20 mm jointing margin along edges of the board.</a:t>
            </a:r>
          </a:p>
          <a:p>
            <a:pPr lvl="1"/>
            <a:r>
              <a:rPr lang="en-GB" dirty="0"/>
              <a:t>Tongue and groove joints foamed before attaching.</a:t>
            </a:r>
          </a:p>
          <a:p>
            <a:pPr lvl="1"/>
            <a:r>
              <a:rPr lang="en-GB" dirty="0"/>
              <a:t>Join to  clean surfaces; clean insulation with compressed air; remove paste from concrete surfaces. </a:t>
            </a:r>
          </a:p>
          <a:p>
            <a:pPr lvl="1"/>
            <a:r>
              <a:rPr lang="en-GB" dirty="0"/>
              <a:t>Join at least in two phases allowing airtight film to develop.</a:t>
            </a:r>
          </a:p>
          <a:p>
            <a:pPr lvl="1"/>
            <a:r>
              <a:rPr lang="en-GB" dirty="0"/>
              <a:t>The joints of vertical and horizontal structures are very important. Heat and moisture deformations and long term resistance must be considered in stone and timber structures.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E84C2-208E-4385-A30C-D8278A716C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A5358-A764-4067-A31C-B714EC705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91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2800" dirty="0"/>
              <a:t>Connection between concrete slab on ground and exterior wall – At first exterior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9"/>
            <a:ext cx="4098755" cy="403225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Footing blocks coated on both surfaces down to the footing. 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Bitumen-polymer membrane glued to the ashlars and turned on the floor insulation and under the slab. 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10 mm-wide cellular polyethylene strip fixed between slab and wall. 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Joint sealed with elastic sealing compound because of the shrinkage of the slab.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033DD-5873-409F-B88E-F2D7F505B4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A47C1-F0A1-443B-B05A-895315B2C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3</a:t>
            </a:fld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9924"/>
            <a:ext cx="3708407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4737962" y="1919924"/>
            <a:ext cx="3708407" cy="360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Arrow Connector 8"/>
          <p:cNvCxnSpPr>
            <a:stCxn id="12" idx="3"/>
          </p:cNvCxnSpPr>
          <p:nvPr/>
        </p:nvCxnSpPr>
        <p:spPr>
          <a:xfrm flipH="1">
            <a:off x="6542069" y="2341136"/>
            <a:ext cx="334146" cy="3708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4" idx="2"/>
          </p:cNvCxnSpPr>
          <p:nvPr/>
        </p:nvCxnSpPr>
        <p:spPr>
          <a:xfrm flipH="1">
            <a:off x="6398326" y="4800244"/>
            <a:ext cx="1728192" cy="1283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3" idx="2"/>
          </p:cNvCxnSpPr>
          <p:nvPr/>
        </p:nvCxnSpPr>
        <p:spPr>
          <a:xfrm flipH="1" flipV="1">
            <a:off x="6398326" y="3504100"/>
            <a:ext cx="483569" cy="5400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781307" y="1880166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6881895" y="3774130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8126518" y="4530214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5" name="Straight Arrow Connector 14"/>
          <p:cNvCxnSpPr>
            <a:stCxn id="16" idx="2"/>
          </p:cNvCxnSpPr>
          <p:nvPr/>
        </p:nvCxnSpPr>
        <p:spPr>
          <a:xfrm flipH="1">
            <a:off x="6444208" y="2804433"/>
            <a:ext cx="704035" cy="1350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148243" y="2534403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3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436096" y="4708091"/>
            <a:ext cx="2690422" cy="1563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398326" y="2712012"/>
            <a:ext cx="77352" cy="92421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437002" y="3074463"/>
            <a:ext cx="151937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437002" y="3074463"/>
            <a:ext cx="0" cy="145575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37002" y="3074463"/>
            <a:ext cx="1519374" cy="0"/>
          </a:xfrm>
          <a:prstGeom prst="line">
            <a:avLst/>
          </a:prstGeom>
          <a:ln w="571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437002" y="3074463"/>
            <a:ext cx="0" cy="1455751"/>
          </a:xfrm>
          <a:prstGeom prst="line">
            <a:avLst/>
          </a:prstGeom>
          <a:ln w="571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709142" y="5142282"/>
            <a:ext cx="439101" cy="30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42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27393"/>
            <a:ext cx="3472399" cy="323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338896" y="2442899"/>
            <a:ext cx="919037" cy="731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Ventilated base floor made of stone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9"/>
            <a:ext cx="4684134" cy="4032250"/>
          </a:xfrm>
        </p:spPr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1600" dirty="0"/>
              <a:t>The bitumen-polymer membrane is installed under the wall as a capillary break and to ensure the end joint is vapour proof.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600" dirty="0"/>
              <a:t>The horizontal joints between concrete structure and foundation block are air proof if concreting is made carefully.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600" dirty="0"/>
              <a:t>Connections between elements are sealed with plaster coat.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600" dirty="0"/>
              <a:t>Air proof foil of timber wall is tightened between the horizontal battening and the base plate of wall.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600" dirty="0"/>
              <a:t>The gap between the bottom of the wall and the floor slab is sealed with polyurethane foam.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10425-525C-4CE2-A992-838DDF0F3E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7F7F0-D8C4-495E-B8A5-CA7AA5BC1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8" name="Oval 7"/>
          <p:cNvSpPr/>
          <p:nvPr/>
        </p:nvSpPr>
        <p:spPr>
          <a:xfrm>
            <a:off x="5195881" y="1950285"/>
            <a:ext cx="3424582" cy="331137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Arrow Connector 10"/>
          <p:cNvCxnSpPr>
            <a:stCxn id="14" idx="3"/>
          </p:cNvCxnSpPr>
          <p:nvPr/>
        </p:nvCxnSpPr>
        <p:spPr>
          <a:xfrm flipH="1">
            <a:off x="7338896" y="2633839"/>
            <a:ext cx="460781" cy="3481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5" idx="7"/>
          </p:cNvCxnSpPr>
          <p:nvPr/>
        </p:nvCxnSpPr>
        <p:spPr>
          <a:xfrm flipV="1">
            <a:off x="6294878" y="3500462"/>
            <a:ext cx="589385" cy="76798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704769" y="2172869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5741714" y="4189358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340133" y="3421372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965200" y="2889018"/>
            <a:ext cx="585466" cy="3273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436241" y="2442899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3</a:t>
            </a:r>
          </a:p>
        </p:txBody>
      </p:sp>
      <p:cxnSp>
        <p:nvCxnSpPr>
          <p:cNvPr id="19" name="Straight Arrow Connector 18"/>
          <p:cNvCxnSpPr>
            <a:stCxn id="16" idx="7"/>
          </p:cNvCxnSpPr>
          <p:nvPr/>
        </p:nvCxnSpPr>
        <p:spPr>
          <a:xfrm flipV="1">
            <a:off x="5893297" y="3174421"/>
            <a:ext cx="526720" cy="3260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8094569" y="3731786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5</a:t>
            </a:r>
          </a:p>
        </p:txBody>
      </p:sp>
      <p:cxnSp>
        <p:nvCxnSpPr>
          <p:cNvPr id="31" name="Straight Arrow Connector 30"/>
          <p:cNvCxnSpPr>
            <a:stCxn id="30" idx="1"/>
          </p:cNvCxnSpPr>
          <p:nvPr/>
        </p:nvCxnSpPr>
        <p:spPr>
          <a:xfrm flipH="1" flipV="1">
            <a:off x="7338896" y="3216417"/>
            <a:ext cx="850581" cy="59445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94878" y="3216417"/>
            <a:ext cx="84521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56657" y="3216417"/>
            <a:ext cx="983440" cy="0"/>
          </a:xfrm>
          <a:prstGeom prst="line">
            <a:avLst/>
          </a:prstGeom>
          <a:ln w="571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4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Connection between timber roof and stone wall eaves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9"/>
            <a:ext cx="4718304" cy="4032250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A 1 metre-wide vapour barrier membrane fitted above the block wall. 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When making the roof, the vapour barrier of the wall is overlapped with the vapour proofing of the roof. 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The connection is pressed tight with the screw fastening (k300) of the horizontal battening.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2E3E-A1BA-4681-953B-6944358C4E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EDC4F-2D5D-4AD9-BED8-0E689D9C7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66696"/>
            <a:ext cx="3584527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292080" y="1966696"/>
            <a:ext cx="3584527" cy="360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Arrow Connector 8"/>
          <p:cNvCxnSpPr>
            <a:stCxn id="10" idx="5"/>
          </p:cNvCxnSpPr>
          <p:nvPr/>
        </p:nvCxnSpPr>
        <p:spPr>
          <a:xfrm>
            <a:off x="6427081" y="2427666"/>
            <a:ext cx="449175" cy="3311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873917" y="1966696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948264" y="5148508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2" name="Straight Arrow Connector 11"/>
          <p:cNvCxnSpPr>
            <a:stCxn id="13" idx="1"/>
          </p:cNvCxnSpPr>
          <p:nvPr/>
        </p:nvCxnSpPr>
        <p:spPr>
          <a:xfrm flipH="1" flipV="1">
            <a:off x="7308305" y="2974808"/>
            <a:ext cx="706975" cy="3779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920372" y="3273692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3</a:t>
            </a:r>
          </a:p>
        </p:txBody>
      </p: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 flipV="1">
            <a:off x="6140303" y="4061306"/>
            <a:ext cx="902869" cy="11662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948264" y="3352782"/>
            <a:ext cx="648072" cy="918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7112411" y="3180971"/>
            <a:ext cx="396043" cy="918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00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8" t="9856" r="25981" b="8644"/>
          <a:stretch/>
        </p:blipFill>
        <p:spPr bwMode="auto">
          <a:xfrm>
            <a:off x="5220072" y="1701545"/>
            <a:ext cx="3396344" cy="398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918244" y="4469933"/>
            <a:ext cx="1098037" cy="918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Sealing the connection between a timber roof and stone exterior walls with a vapour barrier membrane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9"/>
            <a:ext cx="4623510" cy="4032250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A vapour proof plastic strip is set over an ashlar wall.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The strip is stapled to the batten from inside until building the ceiling starts. The batten is also another compression batten in the connection.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The vapour-proof foil is overlapped with the vapour proofing of the roof and is pressed between battens using separate screw battens (screw fastening k300)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C847D-3E39-4D18-976A-990A31EE9E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0476A-0918-4AA0-86C0-E5B8FCF86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6</a:t>
            </a:fld>
            <a:endParaRPr lang="fi-FI" dirty="0"/>
          </a:p>
        </p:txBody>
      </p:sp>
      <p:cxnSp>
        <p:nvCxnSpPr>
          <p:cNvPr id="10" name="Straight Arrow Connector 9"/>
          <p:cNvCxnSpPr>
            <a:stCxn id="11" idx="1"/>
          </p:cNvCxnSpPr>
          <p:nvPr/>
        </p:nvCxnSpPr>
        <p:spPr>
          <a:xfrm flipH="1" flipV="1">
            <a:off x="7025927" y="4233316"/>
            <a:ext cx="297828" cy="3851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228847" y="4539350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6815046" y="5087658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stCxn id="14" idx="3"/>
          </p:cNvCxnSpPr>
          <p:nvPr/>
        </p:nvCxnSpPr>
        <p:spPr>
          <a:xfrm flipH="1">
            <a:off x="7025927" y="3666913"/>
            <a:ext cx="437191" cy="3382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368210" y="3205943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2</a:t>
            </a:r>
          </a:p>
        </p:txBody>
      </p:sp>
      <p:cxnSp>
        <p:nvCxnSpPr>
          <p:cNvPr id="15" name="Straight Arrow Connector 14"/>
          <p:cNvCxnSpPr>
            <a:stCxn id="12" idx="1"/>
          </p:cNvCxnSpPr>
          <p:nvPr/>
        </p:nvCxnSpPr>
        <p:spPr>
          <a:xfrm flipH="1" flipV="1">
            <a:off x="6465874" y="4606257"/>
            <a:ext cx="444080" cy="56049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8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 dirty="0"/>
              <a:t>Connection between an insulated block wall and a timber roof–levelling under the head 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9"/>
            <a:ext cx="5149119" cy="403225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/>
              <a:t>The air barrier foil of the roof is tightened against the header course by battening (screw fastening k300).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The roof truss is levelled under the head plate of the wall and the gap between the head plate and ashlar is foamed.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6C08A-27C6-49A0-9FF5-EA0AB47D0C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4E828-5159-49B7-8B62-14F79AEC6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7" t="13925" r="24667" b="3982"/>
          <a:stretch/>
        </p:blipFill>
        <p:spPr bwMode="auto">
          <a:xfrm>
            <a:off x="5935584" y="2134420"/>
            <a:ext cx="2394987" cy="24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stCxn id="10" idx="6"/>
          </p:cNvCxnSpPr>
          <p:nvPr/>
        </p:nvCxnSpPr>
        <p:spPr>
          <a:xfrm>
            <a:off x="6599676" y="3079937"/>
            <a:ext cx="333657" cy="854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951604" y="2809907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432786" y="5784912"/>
            <a:ext cx="270965" cy="689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7075448" y="3495412"/>
            <a:ext cx="270965" cy="689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7237800" y="4035472"/>
            <a:ext cx="334501" cy="3066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346413" y="3441205"/>
            <a:ext cx="505319" cy="594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Oval 16"/>
          <p:cNvSpPr/>
          <p:nvPr/>
        </p:nvSpPr>
        <p:spPr>
          <a:xfrm>
            <a:off x="7392214" y="3570167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 flipV="1">
            <a:off x="7257758" y="3233154"/>
            <a:ext cx="229364" cy="41610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73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Connection between an insulated block wall and a timber roof–levelling over the head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9"/>
            <a:ext cx="5476533" cy="403225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/>
              <a:t>The air barrier foil of the roof is tightened against the header course by battening (screw fastening k300).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When roof truss is levelled over the head plate of the wall, the chamfered header course is installed over the ashlar wall. The gap is foamed.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082A9-8986-4AE5-9FF9-E28997E4D5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29F80-C165-4F93-9CEC-6129C38EB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5" t="8545" r="24421" b="10174"/>
          <a:stretch/>
        </p:blipFill>
        <p:spPr bwMode="auto">
          <a:xfrm>
            <a:off x="6094114" y="2360475"/>
            <a:ext cx="2304122" cy="229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stCxn id="10" idx="6"/>
          </p:cNvCxnSpPr>
          <p:nvPr/>
        </p:nvCxnSpPr>
        <p:spPr>
          <a:xfrm>
            <a:off x="6732240" y="3258518"/>
            <a:ext cx="333657" cy="854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084168" y="2988488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7504821" y="3673993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 flipV="1">
            <a:off x="7370365" y="3336980"/>
            <a:ext cx="229364" cy="41610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208012" y="3673993"/>
            <a:ext cx="270965" cy="689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00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Vapour proofing of a roof with a cellular plastics insulation panel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9"/>
            <a:ext cx="4631452" cy="40322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Roof truss is levelled under the header plate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Polyurethane foaming  between the board, header plate and ashlar.</a:t>
            </a:r>
            <a:br>
              <a:rPr lang="en-GB" dirty="0"/>
            </a:b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7CDFE-1046-48E6-BDB4-EEC1F745C5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CB631-901A-4BB3-AE24-15694B764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4" t="8083" r="24458" b="15407"/>
          <a:stretch/>
        </p:blipFill>
        <p:spPr bwMode="auto">
          <a:xfrm>
            <a:off x="5480050" y="1773238"/>
            <a:ext cx="36639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009942" y="3819125"/>
            <a:ext cx="792088" cy="1231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7153957" y="4510513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4936178" y="3717750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7" name="Straight Arrow Connector 16"/>
          <p:cNvCxnSpPr>
            <a:stCxn id="16" idx="7"/>
          </p:cNvCxnSpPr>
          <p:nvPr/>
        </p:nvCxnSpPr>
        <p:spPr>
          <a:xfrm flipV="1">
            <a:off x="5489342" y="3502401"/>
            <a:ext cx="814988" cy="29443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484858" y="3796840"/>
            <a:ext cx="525084" cy="1394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traight Arrow Connector 11"/>
          <p:cNvCxnSpPr>
            <a:stCxn id="13" idx="1"/>
          </p:cNvCxnSpPr>
          <p:nvPr/>
        </p:nvCxnSpPr>
        <p:spPr>
          <a:xfrm flipH="1" flipV="1">
            <a:off x="7009941" y="3581385"/>
            <a:ext cx="238924" cy="10082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74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BUS_4-3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_4-3" id="{424A63F7-A929-468D-9ED0-15F23040014C}" vid="{55B1D400-09AC-499E-B69D-32E92CF65373}"/>
    </a:ext>
  </a:extLst>
</a:theme>
</file>

<file path=ppt/theme/theme2.xml><?xml version="1.0" encoding="utf-8"?>
<a:theme xmlns:a="http://schemas.openxmlformats.org/drawingml/2006/main" name="1_BUS_4-3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_4-3" id="{E090C246-9715-452B-BDDB-3AA6E50A71C3}" vid="{EC973ED1-DAE1-44EF-87D3-1C0E62F1D4E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BUS_4-3</Template>
  <TotalTime>6</TotalTime>
  <Words>1033</Words>
  <Application>Microsoft Office PowerPoint</Application>
  <PresentationFormat>On-screen Show (4:3)</PresentationFormat>
  <Paragraphs>142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BUS_4-3</vt:lpstr>
      <vt:lpstr>1_BUS_4-3</vt:lpstr>
      <vt:lpstr> Energy efficient connections  in stone houses</vt:lpstr>
      <vt:lpstr>Energy efficient stone structures NB</vt:lpstr>
      <vt:lpstr>Connection between concrete slab on ground and exterior wall – At first exterior wall</vt:lpstr>
      <vt:lpstr>Ventilated base floor made of stone  </vt:lpstr>
      <vt:lpstr>Connection between timber roof and stone wall eaves</vt:lpstr>
      <vt:lpstr>Sealing the connection between a timber roof and stone exterior walls with a vapour barrier membrane </vt:lpstr>
      <vt:lpstr>Connection between an insulated block wall and a timber roof–levelling under the head plate</vt:lpstr>
      <vt:lpstr>Connection between an insulated block wall and a timber roof–levelling over the head course</vt:lpstr>
      <vt:lpstr>Vapour proofing of a roof with a cellular plastics insulation panel </vt:lpstr>
      <vt:lpstr>Sealing and joints between exterior stone walls and a timber roof - diagonal ceiling </vt:lpstr>
      <vt:lpstr>Connection between concrete sandwich elements and hollow core slabs:  non-bearing wall </vt:lpstr>
      <vt:lpstr>Joints between exterior walls of lightweight concrete house and roof: eaves</vt:lpstr>
      <vt:lpstr>Sealing window frames</vt:lpstr>
      <vt:lpstr>Consider: What are the critical work phases in an apartment building construction site concerning energy efficiency and quality?</vt:lpstr>
      <vt:lpstr>Remember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efficient connections  in stone houses</dc:title>
  <dc:creator>Kirsi-Maaria Forssell</dc:creator>
  <cp:lastModifiedBy>Kirsi-Maaria Forssell</cp:lastModifiedBy>
  <cp:revision>5</cp:revision>
  <dcterms:created xsi:type="dcterms:W3CDTF">2019-09-01T09:19:04Z</dcterms:created>
  <dcterms:modified xsi:type="dcterms:W3CDTF">2020-03-09T09:47:24Z</dcterms:modified>
</cp:coreProperties>
</file>