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5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83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</p:sldIdLst>
  <p:sldSz cx="9144000" cy="6858000" type="screen4x3"/>
  <p:notesSz cx="9929813" cy="67992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1434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14" autoAdjust="0"/>
  </p:normalViewPr>
  <p:slideViewPr>
    <p:cSldViewPr snapToGrid="0" showGuides="1">
      <p:cViewPr varScale="1">
        <p:scale>
          <a:sx n="70" d="100"/>
          <a:sy n="70" d="100"/>
        </p:scale>
        <p:origin x="1132" y="48"/>
      </p:cViewPr>
      <p:guideLst>
        <p:guide orient="horz" pos="2160"/>
        <p:guide orient="horz" pos="300"/>
        <p:guide orient="horz" pos="3657"/>
        <p:guide orient="horz" pos="4110"/>
        <p:guide orient="horz" pos="1117"/>
        <p:guide orient="horz" pos="4020"/>
        <p:guide orient="horz" pos="1434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0D1ED-2C42-463E-B1B7-A3F0C8195D7A}" type="datetimeFigureOut">
              <a:rPr lang="fi-FI" smtClean="0"/>
              <a:t>9.3.2020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95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13" y="645795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0459C-7176-4AC9-9767-934107C74C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73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996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3099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793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99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endParaRPr lang="fi-FI" baseline="0" dirty="0"/>
          </a:p>
          <a:p>
            <a:pPr marL="165398" indent="-165398">
              <a:spcBef>
                <a:spcPct val="0"/>
              </a:spcBef>
              <a:buFontTx/>
              <a:buChar char="-"/>
            </a:pPr>
            <a:endParaRPr lang="fi-FI" dirty="0"/>
          </a:p>
        </p:txBody>
      </p:sp>
      <p:sp>
        <p:nvSpPr>
          <p:cNvPr id="107524" name="Dian numeron paikkamerkki 3"/>
          <p:cNvSpPr txBox="1">
            <a:spLocks noGrp="1"/>
          </p:cNvSpPr>
          <p:nvPr/>
        </p:nvSpPr>
        <p:spPr bwMode="auto">
          <a:xfrm>
            <a:off x="5626305" y="6457561"/>
            <a:ext cx="4301291" cy="34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02" tIns="46051" rIns="92102" bIns="46051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62A8464-EA48-493F-9042-BD11901A0C43}" type="slidenum">
              <a:rPr lang="fi-FI" sz="1200"/>
              <a:pPr algn="r" eaLnBrk="1" hangingPunct="1"/>
              <a:t>11</a:t>
            </a:fld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398198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i-FI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56588" algn="l"/>
                <a:tab pos="1513177" algn="l"/>
                <a:tab pos="2269765" algn="l"/>
                <a:tab pos="3026354" algn="l"/>
              </a:tabLst>
              <a:defRPr sz="130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DejaVu Sans" pitchFamily="34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56588" algn="l"/>
                <a:tab pos="1513177" algn="l"/>
                <a:tab pos="2269765" algn="l"/>
                <a:tab pos="3026354" algn="l"/>
              </a:tabLst>
              <a:defRPr sz="1200">
                <a:solidFill>
                  <a:srgbClr val="000000"/>
                </a:solidFill>
                <a:latin typeface="Verdana" pitchFamily="34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56588" algn="l"/>
                <a:tab pos="1513177" algn="l"/>
                <a:tab pos="2269765" algn="l"/>
                <a:tab pos="3026354" algn="l"/>
              </a:tabLst>
              <a:defRPr sz="1200">
                <a:solidFill>
                  <a:srgbClr val="000000"/>
                </a:solidFill>
                <a:latin typeface="Verdana" pitchFamily="34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56588" algn="l"/>
                <a:tab pos="1513177" algn="l"/>
                <a:tab pos="2269765" algn="l"/>
                <a:tab pos="3026354" algn="l"/>
              </a:tabLst>
              <a:defRPr sz="1200">
                <a:solidFill>
                  <a:srgbClr val="000000"/>
                </a:solidFill>
                <a:latin typeface="Verdana" pitchFamily="34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56588" algn="l"/>
                <a:tab pos="1513177" algn="l"/>
                <a:tab pos="2269765" algn="l"/>
                <a:tab pos="3026354" algn="l"/>
              </a:tabLst>
              <a:defRPr sz="1200">
                <a:solidFill>
                  <a:srgbClr val="000000"/>
                </a:solidFill>
                <a:latin typeface="Verdana" pitchFamily="34" charset="0"/>
                <a:ea typeface="DejaVu Sans" pitchFamily="34" charset="0"/>
                <a:cs typeface="DejaVu Sans" pitchFamily="34" charset="0"/>
              </a:defRPr>
            </a:lvl5pPr>
            <a:lvl6pPr marL="2628150" indent="-238922" defTabSz="4695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6588" algn="l"/>
                <a:tab pos="1513177" algn="l"/>
                <a:tab pos="2269765" algn="l"/>
                <a:tab pos="3026354" algn="l"/>
              </a:tabLst>
              <a:defRPr sz="1200">
                <a:solidFill>
                  <a:srgbClr val="000000"/>
                </a:solidFill>
                <a:latin typeface="Verdana" pitchFamily="34" charset="0"/>
                <a:ea typeface="DejaVu Sans" pitchFamily="34" charset="0"/>
                <a:cs typeface="DejaVu Sans" pitchFamily="34" charset="0"/>
              </a:defRPr>
            </a:lvl6pPr>
            <a:lvl7pPr marL="3105994" indent="-238922" defTabSz="4695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6588" algn="l"/>
                <a:tab pos="1513177" algn="l"/>
                <a:tab pos="2269765" algn="l"/>
                <a:tab pos="3026354" algn="l"/>
              </a:tabLst>
              <a:defRPr sz="1200">
                <a:solidFill>
                  <a:srgbClr val="000000"/>
                </a:solidFill>
                <a:latin typeface="Verdana" pitchFamily="34" charset="0"/>
                <a:ea typeface="DejaVu Sans" pitchFamily="34" charset="0"/>
                <a:cs typeface="DejaVu Sans" pitchFamily="34" charset="0"/>
              </a:defRPr>
            </a:lvl7pPr>
            <a:lvl8pPr marL="3583840" indent="-238922" defTabSz="4695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6588" algn="l"/>
                <a:tab pos="1513177" algn="l"/>
                <a:tab pos="2269765" algn="l"/>
                <a:tab pos="3026354" algn="l"/>
              </a:tabLst>
              <a:defRPr sz="1200">
                <a:solidFill>
                  <a:srgbClr val="000000"/>
                </a:solidFill>
                <a:latin typeface="Verdana" pitchFamily="34" charset="0"/>
                <a:ea typeface="DejaVu Sans" pitchFamily="34" charset="0"/>
                <a:cs typeface="DejaVu Sans" pitchFamily="34" charset="0"/>
              </a:defRPr>
            </a:lvl8pPr>
            <a:lvl9pPr marL="4061685" indent="-238922" defTabSz="4695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6588" algn="l"/>
                <a:tab pos="1513177" algn="l"/>
                <a:tab pos="2269765" algn="l"/>
                <a:tab pos="3026354" algn="l"/>
              </a:tabLst>
              <a:defRPr sz="1200">
                <a:solidFill>
                  <a:srgbClr val="000000"/>
                </a:solidFill>
                <a:latin typeface="Verdana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>
              <a:spcBef>
                <a:spcPct val="0"/>
              </a:spcBef>
            </a:pPr>
            <a:fld id="{C3EF3A34-77D2-4F22-9246-BDDA67FF6F2B}" type="slidenum">
              <a:rPr lang="fi-FI" altLang="fi-FI">
                <a:latin typeface="Times New Roman" pitchFamily="18" charset="0"/>
              </a:rPr>
              <a:pPr eaLnBrk="1">
                <a:spcBef>
                  <a:spcPct val="0"/>
                </a:spcBef>
              </a:pPr>
              <a:t>12</a:t>
            </a:fld>
            <a:endParaRPr lang="fi-FI" altLang="fi-FI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7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944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05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528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4587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828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73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83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53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387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6822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0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47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16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7583D-8460-4D08-A104-66042EDED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26" y="5464430"/>
            <a:ext cx="1867062" cy="57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904488"/>
            <a:ext cx="5475287" cy="25498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4122361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8422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1955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784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88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7271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31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706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9696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854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8879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5280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250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481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96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7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137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811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511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602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9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AD1A2-B56E-4370-A70A-D0326E43D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2032256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Energy Efficient Construction </a:t>
            </a:r>
            <a:br>
              <a:rPr lang="en-US" dirty="0"/>
            </a:br>
            <a:r>
              <a:rPr lang="en-US" dirty="0"/>
              <a:t>and Training Practices: </a:t>
            </a:r>
            <a:br>
              <a:rPr lang="en-US" dirty="0"/>
            </a:br>
            <a:r>
              <a:rPr lang="fi-FI" dirty="0"/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3943244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45455" y="5845896"/>
            <a:ext cx="25304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(Finnish Meteorological Institute)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EF48398-420B-42C3-B4E7-E1CEEE1F7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5454" y="158842"/>
            <a:ext cx="8229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i-FI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Heating degree days</a:t>
            </a:r>
            <a:r>
              <a:rPr kumimoji="0" lang="en-GB" altLang="fi-FI" sz="28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en-GB" altLang="fi-FI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1981-2010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1E0BE-9A28-4529-B1B3-CD3D88A9E3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5788B1-B160-4528-B391-CE1651719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10</a:t>
            </a:fld>
            <a:endParaRPr lang="fi-FI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05B920-C772-4378-83C8-2EC41A9EA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673285"/>
              </p:ext>
            </p:extLst>
          </p:nvPr>
        </p:nvGraphicFramePr>
        <p:xfrm>
          <a:off x="468313" y="898274"/>
          <a:ext cx="8230233" cy="496876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2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62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2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2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62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62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62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21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45153">
                <a:tc>
                  <a:txBody>
                    <a:bodyPr/>
                    <a:lstStyle/>
                    <a:p>
                      <a:endParaRPr lang="fi-FI" sz="11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>
                          <a:effectLst/>
                        </a:rPr>
                        <a:t>I</a:t>
                      </a:r>
                    </a:p>
                  </a:txBody>
                  <a:tcPr marL="17506" marR="17506" marT="8753" marB="875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>
                          <a:effectLst/>
                        </a:rPr>
                        <a:t>II</a:t>
                      </a:r>
                    </a:p>
                  </a:txBody>
                  <a:tcPr marL="17506" marR="17506" marT="8753" marB="875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III</a:t>
                      </a:r>
                    </a:p>
                  </a:txBody>
                  <a:tcPr marL="17506" marR="17506" marT="8753" marB="875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IV</a:t>
                      </a:r>
                    </a:p>
                  </a:txBody>
                  <a:tcPr marL="17506" marR="17506" marT="8753" marB="875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V</a:t>
                      </a:r>
                    </a:p>
                  </a:txBody>
                  <a:tcPr marL="17506" marR="17506" marT="8753" marB="875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VI</a:t>
                      </a:r>
                    </a:p>
                  </a:txBody>
                  <a:tcPr marL="17506" marR="17506" marT="8753" marB="875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VII</a:t>
                      </a:r>
                    </a:p>
                  </a:txBody>
                  <a:tcPr marL="17506" marR="17506" marT="8753" marB="875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VIII</a:t>
                      </a:r>
                    </a:p>
                  </a:txBody>
                  <a:tcPr marL="17506" marR="17506" marT="8753" marB="875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IX</a:t>
                      </a:r>
                    </a:p>
                  </a:txBody>
                  <a:tcPr marL="17506" marR="17506" marT="8753" marB="875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X</a:t>
                      </a:r>
                    </a:p>
                  </a:txBody>
                  <a:tcPr marL="17506" marR="17506" marT="8753" marB="875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XI</a:t>
                      </a:r>
                    </a:p>
                  </a:txBody>
                  <a:tcPr marL="17506" marR="17506" marT="8753" marB="875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XII</a:t>
                      </a:r>
                    </a:p>
                  </a:txBody>
                  <a:tcPr marL="17506" marR="17506" marT="8753" marB="875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Vuosi</a:t>
                      </a:r>
                    </a:p>
                  </a:txBody>
                  <a:tcPr marL="17506" marR="17506" marT="8753" marB="875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76">
                <a:tc>
                  <a:txBody>
                    <a:bodyPr/>
                    <a:lstStyle/>
                    <a:p>
                      <a:pPr algn="l"/>
                      <a:r>
                        <a:rPr lang="fi-FI" sz="1100" dirty="0">
                          <a:effectLst/>
                        </a:rPr>
                        <a:t>Maarianhamina</a:t>
                      </a:r>
                      <a:endParaRPr lang="fi-FI" sz="1100" b="1" dirty="0">
                        <a:effectLst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592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567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551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406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216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34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3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135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308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432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542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3803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6">
                <a:tc>
                  <a:txBody>
                    <a:bodyPr/>
                    <a:lstStyle/>
                    <a:p>
                      <a:pPr algn="l"/>
                      <a:r>
                        <a:rPr lang="fi-FI" sz="1100" dirty="0">
                          <a:effectLst/>
                        </a:rPr>
                        <a:t>Vantaa</a:t>
                      </a:r>
                      <a:endParaRPr lang="fi-FI" sz="1100" b="1" dirty="0">
                        <a:effectLst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682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640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586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376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146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158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348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497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625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4097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76">
                <a:tc>
                  <a:txBody>
                    <a:bodyPr/>
                    <a:lstStyle/>
                    <a:p>
                      <a:pPr algn="l"/>
                      <a:r>
                        <a:rPr lang="fi-FI" sz="1100" dirty="0">
                          <a:effectLst/>
                        </a:rPr>
                        <a:t>Helsinki</a:t>
                      </a:r>
                      <a:endParaRPr lang="fi-FI" sz="1100" b="1" dirty="0">
                        <a:effectLst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647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612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566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383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153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125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316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464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588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3878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76">
                <a:tc>
                  <a:txBody>
                    <a:bodyPr/>
                    <a:lstStyle/>
                    <a:p>
                      <a:pPr algn="l"/>
                      <a:r>
                        <a:rPr lang="fi-FI" sz="1100" dirty="0">
                          <a:effectLst/>
                        </a:rPr>
                        <a:t>Pori</a:t>
                      </a:r>
                      <a:endParaRPr lang="fi-FI" sz="1100" b="1" dirty="0">
                        <a:effectLst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677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633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585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389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181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171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352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497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622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4161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76">
                <a:tc>
                  <a:txBody>
                    <a:bodyPr/>
                    <a:lstStyle/>
                    <a:p>
                      <a:pPr algn="l"/>
                      <a:r>
                        <a:rPr lang="fi-FI" sz="1100" dirty="0">
                          <a:effectLst/>
                        </a:rPr>
                        <a:t>Turku</a:t>
                      </a:r>
                      <a:endParaRPr lang="fi-FI" sz="1100" b="1" dirty="0">
                        <a:effectLst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663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625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575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377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161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149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338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486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608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4021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76">
                <a:tc>
                  <a:txBody>
                    <a:bodyPr/>
                    <a:lstStyle/>
                    <a:p>
                      <a:pPr algn="l"/>
                      <a:r>
                        <a:rPr lang="fi-FI" sz="1100" dirty="0">
                          <a:effectLst/>
                        </a:rPr>
                        <a:t>Tampere</a:t>
                      </a:r>
                      <a:endParaRPr lang="fi-FI" sz="1100" b="1" dirty="0">
                        <a:effectLst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724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675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612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400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176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34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192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382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529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667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4424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76">
                <a:tc>
                  <a:txBody>
                    <a:bodyPr/>
                    <a:lstStyle/>
                    <a:p>
                      <a:pPr algn="l"/>
                      <a:r>
                        <a:rPr lang="fi-FI" sz="1100" dirty="0">
                          <a:effectLst/>
                        </a:rPr>
                        <a:t>Lahti</a:t>
                      </a:r>
                      <a:endParaRPr lang="fi-FI" sz="1100" b="1" dirty="0">
                        <a:effectLst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726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677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610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395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159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20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191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383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528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668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4392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76">
                <a:tc>
                  <a:txBody>
                    <a:bodyPr/>
                    <a:lstStyle/>
                    <a:p>
                      <a:pPr algn="l"/>
                      <a:r>
                        <a:rPr lang="fi-FI" sz="1100" dirty="0">
                          <a:effectLst/>
                        </a:rPr>
                        <a:t>Lappeenranta</a:t>
                      </a:r>
                      <a:endParaRPr lang="fi-FI" sz="1100" b="1" dirty="0">
                        <a:effectLst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759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699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621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403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165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184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386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546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692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4510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76">
                <a:tc>
                  <a:txBody>
                    <a:bodyPr/>
                    <a:lstStyle/>
                    <a:p>
                      <a:pPr algn="l"/>
                      <a:r>
                        <a:rPr lang="fi-FI" sz="1100" dirty="0">
                          <a:effectLst/>
                        </a:rPr>
                        <a:t>Jyväskylä</a:t>
                      </a:r>
                      <a:endParaRPr lang="fi-FI" sz="1100" b="1" dirty="0">
                        <a:effectLst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785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721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646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440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206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40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10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227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414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569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718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4832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976">
                <a:tc>
                  <a:txBody>
                    <a:bodyPr/>
                    <a:lstStyle/>
                    <a:p>
                      <a:pPr algn="l"/>
                      <a:r>
                        <a:rPr lang="fi-FI" sz="1100" dirty="0">
                          <a:effectLst/>
                        </a:rPr>
                        <a:t>Vaasa</a:t>
                      </a:r>
                      <a:endParaRPr lang="fi-FI" sz="1100" b="1" dirty="0">
                        <a:effectLst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719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666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619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424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214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192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377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526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663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4469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76">
                <a:tc>
                  <a:txBody>
                    <a:bodyPr/>
                    <a:lstStyle/>
                    <a:p>
                      <a:pPr algn="l"/>
                      <a:r>
                        <a:rPr lang="fi-FI" sz="1100" dirty="0">
                          <a:effectLst/>
                        </a:rPr>
                        <a:t>Kuopio</a:t>
                      </a:r>
                      <a:endParaRPr lang="fi-FI" sz="1100" b="1" dirty="0">
                        <a:effectLst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812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741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653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445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198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194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400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571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735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4825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976">
                <a:tc>
                  <a:txBody>
                    <a:bodyPr/>
                    <a:lstStyle/>
                    <a:p>
                      <a:pPr algn="l"/>
                      <a:r>
                        <a:rPr lang="fi-FI" sz="1100" dirty="0">
                          <a:effectLst/>
                        </a:rPr>
                        <a:t>Joensuu</a:t>
                      </a:r>
                      <a:endParaRPr lang="fi-FI" sz="1100" b="1" dirty="0">
                        <a:effectLst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826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753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665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456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216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10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215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416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589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752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4984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976">
                <a:tc>
                  <a:txBody>
                    <a:bodyPr/>
                    <a:lstStyle/>
                    <a:p>
                      <a:pPr algn="l"/>
                      <a:r>
                        <a:rPr lang="fi-FI" sz="1100" dirty="0">
                          <a:effectLst/>
                        </a:rPr>
                        <a:t>Kajaani</a:t>
                      </a:r>
                      <a:endParaRPr lang="fi-FI" sz="1100" b="1" dirty="0">
                        <a:effectLst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864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777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695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479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251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245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441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618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785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5304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976">
                <a:tc>
                  <a:txBody>
                    <a:bodyPr/>
                    <a:lstStyle/>
                    <a:p>
                      <a:pPr algn="l"/>
                      <a:r>
                        <a:rPr lang="fi-FI" sz="1100" dirty="0">
                          <a:effectLst/>
                        </a:rPr>
                        <a:t>Oulu</a:t>
                      </a:r>
                      <a:endParaRPr lang="fi-FI" sz="1100" b="1" dirty="0">
                        <a:effectLst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824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742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677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465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249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224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423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593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749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5057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976">
                <a:tc>
                  <a:txBody>
                    <a:bodyPr/>
                    <a:lstStyle/>
                    <a:p>
                      <a:pPr algn="l"/>
                      <a:r>
                        <a:rPr lang="fi-FI" sz="1100" dirty="0">
                          <a:effectLst/>
                        </a:rPr>
                        <a:t>Sodankylä</a:t>
                      </a:r>
                      <a:endParaRPr lang="fi-FI" sz="1100" b="1" dirty="0">
                        <a:effectLst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946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838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760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548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345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106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136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316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523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722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891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6180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976">
                <a:tc>
                  <a:txBody>
                    <a:bodyPr/>
                    <a:lstStyle/>
                    <a:p>
                      <a:pPr algn="l"/>
                      <a:r>
                        <a:rPr lang="fi-FI" sz="1100" dirty="0">
                          <a:effectLst/>
                        </a:rPr>
                        <a:t>Ivalo</a:t>
                      </a:r>
                      <a:endParaRPr lang="fi-FI" sz="1100" b="1" dirty="0">
                        <a:effectLst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923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819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755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557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377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146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69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147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318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523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722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875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6231</a:t>
                      </a:r>
                    </a:p>
                  </a:txBody>
                  <a:tcPr marL="17506" marR="17506" marT="7294" marB="72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92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/>
              <a:t>Air humidity and condensation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53350-9550-4ADD-B214-84447395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352" y="1773239"/>
            <a:ext cx="4727448" cy="40322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Example:</a:t>
            </a:r>
          </a:p>
          <a:p>
            <a:pPr marL="285750" indent="-285750"/>
            <a:r>
              <a:rPr lang="en-GB" dirty="0"/>
              <a:t>In December the temperature is </a:t>
            </a:r>
            <a:br>
              <a:rPr lang="en-GB" dirty="0"/>
            </a:br>
            <a:r>
              <a:rPr lang="en-GB" dirty="0"/>
              <a:t>-20 </a:t>
            </a:r>
            <a:r>
              <a:rPr lang="en-GB" baseline="30000" dirty="0" err="1"/>
              <a:t>o</a:t>
            </a:r>
            <a:r>
              <a:rPr lang="en-GB" dirty="0" err="1"/>
              <a:t>C</a:t>
            </a:r>
            <a:r>
              <a:rPr lang="en-GB" dirty="0"/>
              <a:t> outside. </a:t>
            </a:r>
          </a:p>
          <a:p>
            <a:pPr marL="285750" indent="-285750"/>
            <a:r>
              <a:rPr lang="en-GB" dirty="0"/>
              <a:t>The roof work is slightly behind schedule.</a:t>
            </a:r>
          </a:p>
          <a:p>
            <a:pPr marL="285750" indent="-285750"/>
            <a:r>
              <a:rPr lang="en-GB" dirty="0"/>
              <a:t>The roof insulation is not installed. </a:t>
            </a:r>
          </a:p>
          <a:p>
            <a:pPr marL="285750" indent="-285750"/>
            <a:r>
              <a:rPr lang="en-GB" dirty="0"/>
              <a:t>The heating has been just turned on.</a:t>
            </a:r>
          </a:p>
          <a:p>
            <a:endParaRPr lang="en-GB" dirty="0"/>
          </a:p>
          <a:p>
            <a:r>
              <a:rPr lang="en-GB" dirty="0"/>
              <a:t>The floor slab is still cold. Air </a:t>
            </a:r>
          </a:p>
          <a:p>
            <a:r>
              <a:rPr lang="en-GB" dirty="0"/>
              <a:t>reaches condensation point.</a:t>
            </a:r>
          </a:p>
          <a:p>
            <a:endParaRPr lang="en-GB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40DEF-F74D-4836-99E4-10167558BE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2CB51-161E-489A-976C-305F2BEA0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22532" name="Picture 2" descr="G:\Documents\Koha Pohjola\valokuvia\PC10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9"/>
            <a:ext cx="33829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45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i-FI" dirty="0">
                <a:ea typeface="DejaVu Sans" pitchFamily="34" charset="0"/>
                <a:cs typeface="DejaVu Sans" pitchFamily="34" charset="0"/>
              </a:rPr>
              <a:t>Basic terms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EE36C7-099D-4EE3-8EDF-544DDD07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Absolute humidity </a:t>
            </a:r>
            <a:r>
              <a:rPr lang="en-GB" dirty="0"/>
              <a:t>is the total amount of water vapour present in a cubic metre of air.</a:t>
            </a:r>
          </a:p>
          <a:p>
            <a:pPr>
              <a:spcAft>
                <a:spcPts val="600"/>
              </a:spcAft>
            </a:pPr>
            <a:r>
              <a:rPr lang="en-GB" dirty="0"/>
              <a:t>The maximum limit of absolute humidity is </a:t>
            </a:r>
            <a:r>
              <a:rPr lang="en-GB" b="1" dirty="0"/>
              <a:t>saturated humidity. </a:t>
            </a:r>
            <a:r>
              <a:rPr lang="en-GB" dirty="0"/>
              <a:t>It</a:t>
            </a:r>
            <a:r>
              <a:rPr lang="en-GB" b="1" dirty="0"/>
              <a:t> </a:t>
            </a:r>
            <a:r>
              <a:rPr lang="en-GB" dirty="0"/>
              <a:t>defines how much water vapour the air can contain at a certain temperature. Hot air can contain more water vapour than cold air. </a:t>
            </a:r>
          </a:p>
          <a:p>
            <a:pPr>
              <a:spcAft>
                <a:spcPts val="600"/>
              </a:spcAft>
            </a:pPr>
            <a:r>
              <a:rPr lang="en-GB" b="1" dirty="0"/>
              <a:t>The condensation point </a:t>
            </a:r>
            <a:r>
              <a:rPr lang="en-GB" dirty="0"/>
              <a:t>(condensation point temperature) is the temperature at which saturated humidity is reached.</a:t>
            </a:r>
          </a:p>
          <a:p>
            <a:pPr>
              <a:spcAft>
                <a:spcPts val="600"/>
              </a:spcAft>
            </a:pPr>
            <a:r>
              <a:rPr lang="en-GB" b="1" dirty="0"/>
              <a:t>Relative humidity</a:t>
            </a:r>
            <a:r>
              <a:rPr lang="en-GB" dirty="0"/>
              <a:t> defines what percentage of the saturated humidity of the current temperature is absolute humidity. </a:t>
            </a:r>
          </a:p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900F0-B22A-4397-9846-4039314D49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41E6D-4791-45FA-826A-DC11A4796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3556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Condensation 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313" y="4581525"/>
            <a:ext cx="8207375" cy="158432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altLang="fi-FI" sz="1800" b="1" dirty="0">
                <a:ea typeface="DejaVu Sans" pitchFamily="34" charset="0"/>
                <a:cs typeface="DejaVu Sans" pitchFamily="34" charset="0"/>
              </a:rPr>
              <a:t>Questions:</a:t>
            </a:r>
            <a:br>
              <a:rPr lang="en-GB" altLang="fi-FI" sz="1800" b="1" dirty="0">
                <a:ea typeface="DejaVu Sans" pitchFamily="34" charset="0"/>
                <a:cs typeface="DejaVu Sans" pitchFamily="34" charset="0"/>
              </a:rPr>
            </a:br>
            <a:r>
              <a:rPr lang="en-GB" altLang="fi-FI" sz="1800" dirty="0">
                <a:ea typeface="DejaVu Sans" pitchFamily="34" charset="0"/>
                <a:cs typeface="DejaVu Sans" pitchFamily="34" charset="0"/>
              </a:rPr>
              <a:t>When can the condensation point be reached inside a structure? </a:t>
            </a:r>
            <a:br>
              <a:rPr lang="en-GB" altLang="fi-FI" sz="1800" dirty="0">
                <a:ea typeface="DejaVu Sans" pitchFamily="34" charset="0"/>
                <a:cs typeface="DejaVu Sans" pitchFamily="34" charset="0"/>
              </a:rPr>
            </a:br>
            <a:r>
              <a:rPr lang="en-GB" altLang="fi-FI" sz="1800" dirty="0">
                <a:ea typeface="DejaVu Sans" pitchFamily="34" charset="0"/>
                <a:cs typeface="DejaVu Sans" pitchFamily="34" charset="0"/>
              </a:rPr>
              <a:t>When is the condensation point  harmful and when is it not?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b="1" dirty="0"/>
              <a:t>Harmful: </a:t>
            </a:r>
            <a:r>
              <a:rPr lang="en-GB" sz="1800" dirty="0"/>
              <a:t>In winter, to the inner surface of  the external leaf of a sandwich element. When the ventilation  works, the condensation is harmless.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b="1" dirty="0"/>
              <a:t>Harmless: </a:t>
            </a:r>
            <a:r>
              <a:rPr lang="en-GB" sz="1800" dirty="0"/>
              <a:t>The under surface of  a sheet metal roof when underlay is under the sheet metal.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1BE9C3-D8BF-489F-9918-ACF291192D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01521-D202-403F-9C79-A98E42CDD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40538" y="3757613"/>
            <a:ext cx="2303462" cy="6699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altLang="fi-FI" sz="1800" b="1" dirty="0">
                <a:ea typeface="DejaVu Sans" pitchFamily="34" charset="0"/>
                <a:cs typeface="DejaVu Sans" pitchFamily="34" charset="0"/>
              </a:rPr>
              <a:t>In the picture air humidity has  condensed on the cold wall.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3789363"/>
            <a:ext cx="4449763" cy="88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The curve illustrates the highest amount of air humidity at different temperatures.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57" y="1033009"/>
            <a:ext cx="2304256" cy="266635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7D8ED4C-83FD-44F8-965B-5CE6309646F6}"/>
              </a:ext>
            </a:extLst>
          </p:cNvPr>
          <p:cNvGrpSpPr/>
          <p:nvPr/>
        </p:nvGrpSpPr>
        <p:grpSpPr>
          <a:xfrm>
            <a:off x="468313" y="1101274"/>
            <a:ext cx="4450485" cy="2626459"/>
            <a:chOff x="661086" y="1109993"/>
            <a:chExt cx="4450485" cy="262645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086" y="1109993"/>
              <a:ext cx="4450485" cy="2626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123728" y="3453984"/>
              <a:ext cx="1584176" cy="232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b="1" dirty="0" err="1">
                  <a:solidFill>
                    <a:schemeClr val="tx2"/>
                  </a:solidFill>
                </a:rPr>
                <a:t>Temperature</a:t>
              </a:r>
              <a:r>
                <a:rPr lang="fi-FI" sz="1000" b="1" dirty="0">
                  <a:solidFill>
                    <a:schemeClr val="tx2"/>
                  </a:solidFill>
                </a:rPr>
                <a:t> [</a:t>
              </a:r>
              <a:r>
                <a:rPr lang="fi-FI" sz="1000" b="1" baseline="30000" dirty="0">
                  <a:solidFill>
                    <a:schemeClr val="tx2"/>
                  </a:solidFill>
                </a:rPr>
                <a:t>o</a:t>
              </a:r>
              <a:r>
                <a:rPr lang="fi-FI" sz="1000" b="1" dirty="0">
                  <a:solidFill>
                    <a:schemeClr val="tx2"/>
                  </a:solidFill>
                </a:rPr>
                <a:t>C]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1456" y="1304124"/>
              <a:ext cx="166497" cy="1980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i-FI" sz="1000" b="1" dirty="0" err="1">
                  <a:solidFill>
                    <a:schemeClr val="tx2"/>
                  </a:solidFill>
                </a:rPr>
                <a:t>Absolute</a:t>
              </a:r>
              <a:r>
                <a:rPr lang="fi-FI" sz="1000" b="1" dirty="0">
                  <a:solidFill>
                    <a:schemeClr val="tx2"/>
                  </a:solidFill>
                </a:rPr>
                <a:t> </a:t>
              </a:r>
              <a:r>
                <a:rPr lang="fi-FI" sz="1000" b="1" dirty="0" err="1">
                  <a:solidFill>
                    <a:schemeClr val="tx2"/>
                  </a:solidFill>
                </a:rPr>
                <a:t>humidity</a:t>
              </a:r>
              <a:r>
                <a:rPr lang="fi-FI" sz="1000" b="1" dirty="0">
                  <a:solidFill>
                    <a:schemeClr val="tx2"/>
                  </a:solidFill>
                </a:rPr>
                <a:t> [g/m</a:t>
              </a:r>
              <a:r>
                <a:rPr lang="fi-FI" sz="1000" b="1" spc="600" baseline="30000" dirty="0">
                  <a:solidFill>
                    <a:schemeClr val="tx2"/>
                  </a:solidFill>
                </a:rPr>
                <a:t>3</a:t>
              </a:r>
              <a:r>
                <a:rPr lang="fi-FI" sz="1000" b="1" dirty="0">
                  <a:solidFill>
                    <a:schemeClr val="tx2"/>
                  </a:solidFill>
                </a:rPr>
                <a:t>]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7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Water evaporation binds energy.</a:t>
            </a:r>
          </a:p>
          <a:p>
            <a:r>
              <a:rPr lang="en-GB" dirty="0"/>
              <a:t>About 10% of site energy consumed in concrete work goes to the evaporation of water. </a:t>
            </a:r>
          </a:p>
          <a:p>
            <a:r>
              <a:rPr lang="en-GB" dirty="0"/>
              <a:t>Evaporated water is transferred to outdoor air through ventilation. Heating the ventilation accounts for half the total energy consumption. </a:t>
            </a:r>
          </a:p>
          <a:p>
            <a:r>
              <a:rPr lang="en-GB" dirty="0"/>
              <a:t>Concrete needs to dry several weeks before it is possible to start coating work. </a:t>
            </a:r>
          </a:p>
          <a:p>
            <a:r>
              <a:rPr lang="en-GB" dirty="0"/>
              <a:t>Drying must be slow in the early stage in order to avoid season cracks. </a:t>
            </a:r>
          </a:p>
          <a:p>
            <a:r>
              <a:rPr lang="en-GB" dirty="0"/>
              <a:t>The plastic shield on the concreting and curing slow down the drying proper.</a:t>
            </a:r>
          </a:p>
          <a:p>
            <a:r>
              <a:rPr lang="en-GB" dirty="0"/>
              <a:t>Proper drying significantly affects the energy consumption and ensures the quality and the schedule of construction.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B07D9-E0FB-4F81-BDED-4103C7EF03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BA953-CDCD-476F-B418-D80937891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1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632568" y="1124744"/>
            <a:ext cx="5400600" cy="3744416"/>
            <a:chOff x="179512" y="779942"/>
            <a:chExt cx="7609783" cy="53046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512" y="779942"/>
              <a:ext cx="7609783" cy="5304682"/>
            </a:xfrm>
            <a:prstGeom prst="rect">
              <a:avLst/>
            </a:prstGeom>
          </p:spPr>
        </p:pic>
        <p:sp>
          <p:nvSpPr>
            <p:cNvPr id="3" name="Freeform 2"/>
            <p:cNvSpPr/>
            <p:nvPr/>
          </p:nvSpPr>
          <p:spPr>
            <a:xfrm>
              <a:off x="2133600" y="3895725"/>
              <a:ext cx="5048250" cy="1009650"/>
            </a:xfrm>
            <a:custGeom>
              <a:avLst/>
              <a:gdLst>
                <a:gd name="connsiteX0" fmla="*/ 0 w 5048250"/>
                <a:gd name="connsiteY0" fmla="*/ 180975 h 1009650"/>
                <a:gd name="connsiteX1" fmla="*/ 2857500 w 5048250"/>
                <a:gd name="connsiteY1" fmla="*/ 0 h 1009650"/>
                <a:gd name="connsiteX2" fmla="*/ 5048250 w 5048250"/>
                <a:gd name="connsiteY2" fmla="*/ 447675 h 1009650"/>
                <a:gd name="connsiteX3" fmla="*/ 19050 w 5048250"/>
                <a:gd name="connsiteY3" fmla="*/ 1009650 h 1009650"/>
                <a:gd name="connsiteX4" fmla="*/ 0 w 5048250"/>
                <a:gd name="connsiteY4" fmla="*/ 180975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8250" h="1009650">
                  <a:moveTo>
                    <a:pt x="0" y="180975"/>
                  </a:moveTo>
                  <a:lnTo>
                    <a:pt x="2857500" y="0"/>
                  </a:lnTo>
                  <a:lnTo>
                    <a:pt x="5048250" y="447675"/>
                  </a:lnTo>
                  <a:lnTo>
                    <a:pt x="19050" y="1009650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2006574" y="4924425"/>
              <a:ext cx="108197" cy="171450"/>
            </a:xfrm>
            <a:custGeom>
              <a:avLst/>
              <a:gdLst>
                <a:gd name="connsiteX0" fmla="*/ 60351 w 108197"/>
                <a:gd name="connsiteY0" fmla="*/ 0 h 171450"/>
                <a:gd name="connsiteX1" fmla="*/ 60351 w 108197"/>
                <a:gd name="connsiteY1" fmla="*/ 0 h 171450"/>
                <a:gd name="connsiteX2" fmla="*/ 88926 w 108197"/>
                <a:gd name="connsiteY2" fmla="*/ 85725 h 171450"/>
                <a:gd name="connsiteX3" fmla="*/ 107976 w 108197"/>
                <a:gd name="connsiteY3" fmla="*/ 114300 h 171450"/>
                <a:gd name="connsiteX4" fmla="*/ 98451 w 108197"/>
                <a:gd name="connsiteY4" fmla="*/ 142875 h 171450"/>
                <a:gd name="connsiteX5" fmla="*/ 3201 w 108197"/>
                <a:gd name="connsiteY5" fmla="*/ 133350 h 171450"/>
                <a:gd name="connsiteX6" fmla="*/ 50826 w 108197"/>
                <a:gd name="connsiteY6" fmla="*/ 142875 h 171450"/>
                <a:gd name="connsiteX7" fmla="*/ 69876 w 108197"/>
                <a:gd name="connsiteY7" fmla="*/ 171450 h 171450"/>
                <a:gd name="connsiteX8" fmla="*/ 69876 w 108197"/>
                <a:gd name="connsiteY8" fmla="*/ 14287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197" h="171450">
                  <a:moveTo>
                    <a:pt x="60351" y="0"/>
                  </a:moveTo>
                  <a:lnTo>
                    <a:pt x="60351" y="0"/>
                  </a:lnTo>
                  <a:cubicBezTo>
                    <a:pt x="69876" y="28575"/>
                    <a:pt x="77341" y="57921"/>
                    <a:pt x="88926" y="85725"/>
                  </a:cubicBezTo>
                  <a:cubicBezTo>
                    <a:pt x="93329" y="96292"/>
                    <a:pt x="106094" y="103008"/>
                    <a:pt x="107976" y="114300"/>
                  </a:cubicBezTo>
                  <a:cubicBezTo>
                    <a:pt x="109627" y="124204"/>
                    <a:pt x="101626" y="133350"/>
                    <a:pt x="98451" y="142875"/>
                  </a:cubicBezTo>
                  <a:cubicBezTo>
                    <a:pt x="66701" y="139700"/>
                    <a:pt x="35109" y="133350"/>
                    <a:pt x="3201" y="133350"/>
                  </a:cubicBezTo>
                  <a:cubicBezTo>
                    <a:pt x="-12988" y="133350"/>
                    <a:pt x="36770" y="134843"/>
                    <a:pt x="50826" y="142875"/>
                  </a:cubicBezTo>
                  <a:cubicBezTo>
                    <a:pt x="60765" y="148555"/>
                    <a:pt x="58428" y="171450"/>
                    <a:pt x="69876" y="171450"/>
                  </a:cubicBezTo>
                  <a:cubicBezTo>
                    <a:pt x="79401" y="171450"/>
                    <a:pt x="69876" y="152400"/>
                    <a:pt x="69876" y="14287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060812" y="4353636"/>
              <a:ext cx="5206621" cy="791570"/>
            </a:xfrm>
            <a:custGeom>
              <a:avLst/>
              <a:gdLst>
                <a:gd name="connsiteX0" fmla="*/ 6824 w 5206621"/>
                <a:gd name="connsiteY0" fmla="*/ 580030 h 791570"/>
                <a:gd name="connsiteX1" fmla="*/ 0 w 5206621"/>
                <a:gd name="connsiteY1" fmla="*/ 791570 h 791570"/>
                <a:gd name="connsiteX2" fmla="*/ 5192973 w 5206621"/>
                <a:gd name="connsiteY2" fmla="*/ 163773 h 791570"/>
                <a:gd name="connsiteX3" fmla="*/ 5206621 w 5206621"/>
                <a:gd name="connsiteY3" fmla="*/ 0 h 791570"/>
                <a:gd name="connsiteX4" fmla="*/ 6824 w 5206621"/>
                <a:gd name="connsiteY4" fmla="*/ 580030 h 79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6621" h="791570">
                  <a:moveTo>
                    <a:pt x="6824" y="580030"/>
                  </a:moveTo>
                  <a:lnTo>
                    <a:pt x="0" y="791570"/>
                  </a:lnTo>
                  <a:lnTo>
                    <a:pt x="5192973" y="163773"/>
                  </a:lnTo>
                  <a:lnTo>
                    <a:pt x="5206621" y="0"/>
                  </a:lnTo>
                  <a:lnTo>
                    <a:pt x="6824" y="58003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163170" y="4510585"/>
              <a:ext cx="5036024" cy="852985"/>
            </a:xfrm>
            <a:custGeom>
              <a:avLst/>
              <a:gdLst>
                <a:gd name="connsiteX0" fmla="*/ 0 w 5036024"/>
                <a:gd name="connsiteY0" fmla="*/ 634621 h 852985"/>
                <a:gd name="connsiteX1" fmla="*/ 0 w 5036024"/>
                <a:gd name="connsiteY1" fmla="*/ 852985 h 852985"/>
                <a:gd name="connsiteX2" fmla="*/ 5015552 w 5036024"/>
                <a:gd name="connsiteY2" fmla="*/ 191069 h 852985"/>
                <a:gd name="connsiteX3" fmla="*/ 5036024 w 5036024"/>
                <a:gd name="connsiteY3" fmla="*/ 0 h 852985"/>
                <a:gd name="connsiteX4" fmla="*/ 0 w 5036024"/>
                <a:gd name="connsiteY4" fmla="*/ 634621 h 85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24" h="852985">
                  <a:moveTo>
                    <a:pt x="0" y="634621"/>
                  </a:moveTo>
                  <a:lnTo>
                    <a:pt x="0" y="852985"/>
                  </a:lnTo>
                  <a:lnTo>
                    <a:pt x="5015552" y="191069"/>
                  </a:lnTo>
                  <a:lnTo>
                    <a:pt x="5036024" y="0"/>
                  </a:lnTo>
                  <a:lnTo>
                    <a:pt x="0" y="634621"/>
                  </a:lnTo>
                  <a:close/>
                </a:path>
              </a:pathLst>
            </a:custGeom>
            <a:pattFill prst="openDmnd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176818" y="4715301"/>
              <a:ext cx="5015552" cy="1262418"/>
            </a:xfrm>
            <a:custGeom>
              <a:avLst/>
              <a:gdLst>
                <a:gd name="connsiteX0" fmla="*/ 0 w 5015552"/>
                <a:gd name="connsiteY0" fmla="*/ 634621 h 1262418"/>
                <a:gd name="connsiteX1" fmla="*/ 0 w 5015552"/>
                <a:gd name="connsiteY1" fmla="*/ 962168 h 1262418"/>
                <a:gd name="connsiteX2" fmla="*/ 88710 w 5015552"/>
                <a:gd name="connsiteY2" fmla="*/ 955344 h 1262418"/>
                <a:gd name="connsiteX3" fmla="*/ 88710 w 5015552"/>
                <a:gd name="connsiteY3" fmla="*/ 1262418 h 1262418"/>
                <a:gd name="connsiteX4" fmla="*/ 4940489 w 5015552"/>
                <a:gd name="connsiteY4" fmla="*/ 477672 h 1262418"/>
                <a:gd name="connsiteX5" fmla="*/ 4954137 w 5015552"/>
                <a:gd name="connsiteY5" fmla="*/ 252484 h 1262418"/>
                <a:gd name="connsiteX6" fmla="*/ 5015552 w 5015552"/>
                <a:gd name="connsiteY6" fmla="*/ 252484 h 1262418"/>
                <a:gd name="connsiteX7" fmla="*/ 5008728 w 5015552"/>
                <a:gd name="connsiteY7" fmla="*/ 0 h 1262418"/>
                <a:gd name="connsiteX8" fmla="*/ 0 w 5015552"/>
                <a:gd name="connsiteY8" fmla="*/ 634621 h 126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5552" h="1262418">
                  <a:moveTo>
                    <a:pt x="0" y="634621"/>
                  </a:moveTo>
                  <a:lnTo>
                    <a:pt x="0" y="962168"/>
                  </a:lnTo>
                  <a:lnTo>
                    <a:pt x="88710" y="955344"/>
                  </a:lnTo>
                  <a:lnTo>
                    <a:pt x="88710" y="1262418"/>
                  </a:lnTo>
                  <a:lnTo>
                    <a:pt x="4940489" y="477672"/>
                  </a:lnTo>
                  <a:lnTo>
                    <a:pt x="4954137" y="252484"/>
                  </a:lnTo>
                  <a:lnTo>
                    <a:pt x="5015552" y="252484"/>
                  </a:lnTo>
                  <a:lnTo>
                    <a:pt x="5008728" y="0"/>
                  </a:lnTo>
                  <a:lnTo>
                    <a:pt x="0" y="6346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05F185-A4A0-4A1B-9984-8E5CC9572C11}"/>
              </a:ext>
            </a:extLst>
          </p:cNvPr>
          <p:cNvGrpSpPr/>
          <p:nvPr/>
        </p:nvGrpSpPr>
        <p:grpSpPr>
          <a:xfrm>
            <a:off x="5379428" y="2717926"/>
            <a:ext cx="2968971" cy="962567"/>
            <a:chOff x="5379428" y="2717926"/>
            <a:chExt cx="2968971" cy="962567"/>
          </a:xfrm>
        </p:grpSpPr>
        <p:grpSp>
          <p:nvGrpSpPr>
            <p:cNvPr id="27" name="Group 26"/>
            <p:cNvGrpSpPr/>
            <p:nvPr/>
          </p:nvGrpSpPr>
          <p:grpSpPr>
            <a:xfrm>
              <a:off x="5379428" y="2717926"/>
              <a:ext cx="2968971" cy="962567"/>
              <a:chOff x="827584" y="1752485"/>
              <a:chExt cx="8328720" cy="3866402"/>
            </a:xfrm>
          </p:grpSpPr>
          <p:pic>
            <p:nvPicPr>
              <p:cNvPr id="28" name="Picture 27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2758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153434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0" name="Picture 29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24110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1" name="Picture 3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94786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2" name="Picture 31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365462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3" name="Picture 3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436138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4" name="Picture 3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06814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5" name="Picture 3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77490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6" name="Picture 3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648166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7" name="Picture 3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18842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8" name="Picture 37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89518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9" name="Picture 38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60194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0" name="Picture 39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2758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1" name="Picture 4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153434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2" name="Picture 41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24110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3" name="Picture 4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94786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4" name="Picture 4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365462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5" name="Picture 4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436138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6" name="Picture 4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06814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7" name="Picture 4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77490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8" name="Picture 47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648166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9" name="Picture 48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18842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0" name="Picture 49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89518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1" name="Picture 5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60194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2" name="Picture 51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2758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153434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4" name="Picture 5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24110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5" name="Picture 5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94786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6" name="Picture 5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365462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7" name="Picture 5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436138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8" name="Picture 57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06814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9" name="Picture 58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77490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0" name="Picture 59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648166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1" name="Picture 6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18842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2" name="Picture 61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89518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3" name="Picture 6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60194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4" name="Picture 6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2758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5" name="Picture 6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153434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6" name="Picture 6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24110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7" name="Picture 6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94786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8" name="Picture 67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365462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9" name="Picture 68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436138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0" name="Picture 69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06814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1" name="Picture 7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77490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2" name="Picture 71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648166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3" name="Picture 7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18842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4" name="Picture 7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89518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5" name="Picture 7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60194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6" name="Picture 7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2758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7" name="Picture 7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153434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8" name="Picture 77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24110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9" name="Picture 78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94786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80" name="Picture 79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365462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81" name="Picture 8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436138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82" name="Picture 81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06814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83" name="Picture 8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77490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84" name="Picture 8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648166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85" name="Picture 8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18842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86" name="Picture 8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89518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87" name="Picture 8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60194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5910680" y="2920183"/>
              <a:ext cx="1960793" cy="584775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C00000"/>
                  </a:solidFill>
                </a:rPr>
                <a:t>600 litres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28D6D23C-E1B7-49AE-87DC-99AF9977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90729"/>
            <a:ext cx="8229600" cy="1152550"/>
          </a:xfrm>
        </p:spPr>
        <p:txBody>
          <a:bodyPr/>
          <a:lstStyle/>
          <a:p>
            <a:r>
              <a:rPr lang="en-GB" dirty="0"/>
              <a:t>Example</a:t>
            </a:r>
            <a:br>
              <a:rPr lang="en-GB" dirty="0"/>
            </a:br>
            <a:endParaRPr lang="fi-FI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DFF874-F9A6-496C-898D-C257971C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9"/>
            <a:ext cx="3114630" cy="403224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While making concrete, about 180 litres of water is used  per cube of concrete.</a:t>
            </a:r>
          </a:p>
          <a:p>
            <a:pPr>
              <a:lnSpc>
                <a:spcPct val="120000"/>
              </a:lnSpc>
            </a:pPr>
            <a:r>
              <a:rPr lang="en-GB" dirty="0"/>
              <a:t>60-70 litres of water combine with concrete.  At balance level, concrete contains </a:t>
            </a:r>
            <a:br>
              <a:rPr lang="en-GB" dirty="0"/>
            </a:br>
            <a:r>
              <a:rPr lang="en-GB" dirty="0"/>
              <a:t>30-40 litres of water. </a:t>
            </a:r>
          </a:p>
          <a:p>
            <a:pPr>
              <a:lnSpc>
                <a:spcPct val="120000"/>
              </a:lnSpc>
            </a:pPr>
            <a:r>
              <a:rPr lang="en-GB" dirty="0"/>
              <a:t>There are 70-90 litres of water to be evaporated. </a:t>
            </a:r>
          </a:p>
          <a:p>
            <a:pPr>
              <a:lnSpc>
                <a:spcPct val="120000"/>
              </a:lnSpc>
            </a:pPr>
            <a:r>
              <a:rPr lang="en-GB" dirty="0"/>
              <a:t>Evaporated water amounts to 70-90 litres.</a:t>
            </a:r>
            <a:endParaRPr lang="fi-FI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235328A-324A-46FA-A476-2DE1C82D84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76C3DAB-F39B-4E39-95AB-EDAAC3129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F6D693-1517-425F-ACA1-BF7C674239AE}"/>
              </a:ext>
            </a:extLst>
          </p:cNvPr>
          <p:cNvSpPr/>
          <p:nvPr/>
        </p:nvSpPr>
        <p:spPr>
          <a:xfrm>
            <a:off x="468313" y="5520801"/>
            <a:ext cx="820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How much water evaporates from a slab 80 mm thick and 100 m</a:t>
            </a:r>
            <a:r>
              <a:rPr lang="en-GB" b="1" baseline="30000" dirty="0"/>
              <a:t>2 </a:t>
            </a:r>
            <a:r>
              <a:rPr lang="en-GB" b="1" dirty="0"/>
              <a:t>wide?</a:t>
            </a:r>
          </a:p>
        </p:txBody>
      </p:sp>
    </p:spTree>
    <p:extLst>
      <p:ext uri="{BB962C8B-B14F-4D97-AF65-F5344CB8AC3E}">
        <p14:creationId xmlns:p14="http://schemas.microsoft.com/office/powerpoint/2010/main" val="397605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How much energy is consumed by water evaporating from a concrete cube? </a:t>
            </a:r>
          </a:p>
          <a:p>
            <a:r>
              <a:rPr lang="en-GB" dirty="0"/>
              <a:t>Evaporated water = 80 litres </a:t>
            </a:r>
          </a:p>
          <a:p>
            <a:r>
              <a:rPr lang="en-GB" dirty="0"/>
              <a:t>The heat of evaporation = = 2260 kJ/kg </a:t>
            </a:r>
          </a:p>
          <a:p>
            <a:pPr marL="0" indent="0">
              <a:buNone/>
            </a:pPr>
            <a:r>
              <a:rPr lang="en-GB" dirty="0"/>
              <a:t>   80 kg x 2260 kJ/kg = 180800 kJ =180.8 MJ = </a:t>
            </a:r>
          </a:p>
          <a:p>
            <a:pPr marL="0" indent="0">
              <a:buNone/>
            </a:pPr>
            <a:r>
              <a:rPr lang="en-GB" dirty="0"/>
              <a:t>   50 kWh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(0.12 € /kWh x 50 kWh = 6 €)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B45CF-E2BD-43A7-94F9-A10CEC54D2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EC76A-E966-4CC2-9403-1D8116EB0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55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505352" y="1825628"/>
            <a:ext cx="1800200" cy="4016852"/>
            <a:chOff x="2555776" y="1724127"/>
            <a:chExt cx="1800200" cy="40168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24"/>
            <a:stretch/>
          </p:blipFill>
          <p:spPr bwMode="auto">
            <a:xfrm flipH="1">
              <a:off x="2555776" y="1724127"/>
              <a:ext cx="1800200" cy="401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54" name="Straight Connector 753"/>
            <p:cNvCxnSpPr/>
            <p:nvPr/>
          </p:nvCxnSpPr>
          <p:spPr>
            <a:xfrm>
              <a:off x="3059832" y="1756312"/>
              <a:ext cx="0" cy="398466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Moisture movement in a building element without a vapour barrier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7412D-191D-40E7-ABDF-D4B4A764FF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2906D-8BB4-4547-9281-C7EA2C27F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17</a:t>
            </a:fld>
            <a:endParaRPr lang="fi-FI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49140" y="1838219"/>
            <a:ext cx="909815" cy="3713873"/>
            <a:chOff x="5796136" y="1970195"/>
            <a:chExt cx="909815" cy="3713873"/>
          </a:xfrm>
        </p:grpSpPr>
        <p:sp>
          <p:nvSpPr>
            <p:cNvPr id="437" name="Oval 436"/>
            <p:cNvSpPr/>
            <p:nvPr/>
          </p:nvSpPr>
          <p:spPr>
            <a:xfrm>
              <a:off x="6660232" y="197019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9" name="Oval 438"/>
            <p:cNvSpPr/>
            <p:nvPr/>
          </p:nvSpPr>
          <p:spPr>
            <a:xfrm>
              <a:off x="6660232" y="227499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1" name="Oval 440"/>
            <p:cNvSpPr/>
            <p:nvPr/>
          </p:nvSpPr>
          <p:spPr>
            <a:xfrm>
              <a:off x="6660232" y="257979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3" name="Oval 442"/>
            <p:cNvSpPr/>
            <p:nvPr/>
          </p:nvSpPr>
          <p:spPr>
            <a:xfrm>
              <a:off x="6660232" y="288458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5" name="Oval 444"/>
            <p:cNvSpPr/>
            <p:nvPr/>
          </p:nvSpPr>
          <p:spPr>
            <a:xfrm>
              <a:off x="6660232" y="318938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7" name="Oval 446"/>
            <p:cNvSpPr/>
            <p:nvPr/>
          </p:nvSpPr>
          <p:spPr>
            <a:xfrm>
              <a:off x="6660232" y="349418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9" name="Oval 448"/>
            <p:cNvSpPr/>
            <p:nvPr/>
          </p:nvSpPr>
          <p:spPr>
            <a:xfrm>
              <a:off x="6660232" y="379898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1" name="Oval 450"/>
            <p:cNvSpPr/>
            <p:nvPr/>
          </p:nvSpPr>
          <p:spPr>
            <a:xfrm>
              <a:off x="6660232" y="410378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3" name="Oval 452"/>
            <p:cNvSpPr/>
            <p:nvPr/>
          </p:nvSpPr>
          <p:spPr>
            <a:xfrm>
              <a:off x="6660232" y="440857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5" name="Oval 454"/>
            <p:cNvSpPr/>
            <p:nvPr/>
          </p:nvSpPr>
          <p:spPr>
            <a:xfrm>
              <a:off x="6660232" y="471337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7" name="Oval 456"/>
            <p:cNvSpPr/>
            <p:nvPr/>
          </p:nvSpPr>
          <p:spPr>
            <a:xfrm>
              <a:off x="6660232" y="501817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9" name="Oval 458"/>
            <p:cNvSpPr/>
            <p:nvPr/>
          </p:nvSpPr>
          <p:spPr>
            <a:xfrm>
              <a:off x="6660232" y="532297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1" name="Oval 460"/>
            <p:cNvSpPr/>
            <p:nvPr/>
          </p:nvSpPr>
          <p:spPr>
            <a:xfrm>
              <a:off x="6660232" y="562777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7" name="Oval 486"/>
            <p:cNvSpPr/>
            <p:nvPr/>
          </p:nvSpPr>
          <p:spPr>
            <a:xfrm>
              <a:off x="6372200" y="197372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9" name="Oval 488"/>
            <p:cNvSpPr/>
            <p:nvPr/>
          </p:nvSpPr>
          <p:spPr>
            <a:xfrm>
              <a:off x="6372200" y="227851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1" name="Oval 490"/>
            <p:cNvSpPr/>
            <p:nvPr/>
          </p:nvSpPr>
          <p:spPr>
            <a:xfrm>
              <a:off x="6372200" y="258331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3" name="Oval 492"/>
            <p:cNvSpPr/>
            <p:nvPr/>
          </p:nvSpPr>
          <p:spPr>
            <a:xfrm>
              <a:off x="6372200" y="288811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5" name="Oval 494"/>
            <p:cNvSpPr/>
            <p:nvPr/>
          </p:nvSpPr>
          <p:spPr>
            <a:xfrm>
              <a:off x="6372200" y="319291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7" name="Oval 496"/>
            <p:cNvSpPr/>
            <p:nvPr/>
          </p:nvSpPr>
          <p:spPr>
            <a:xfrm>
              <a:off x="6372200" y="349771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9" name="Oval 498"/>
            <p:cNvSpPr/>
            <p:nvPr/>
          </p:nvSpPr>
          <p:spPr>
            <a:xfrm>
              <a:off x="6372200" y="380250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1" name="Oval 500"/>
            <p:cNvSpPr/>
            <p:nvPr/>
          </p:nvSpPr>
          <p:spPr>
            <a:xfrm>
              <a:off x="6372200" y="410730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3" name="Oval 502"/>
            <p:cNvSpPr/>
            <p:nvPr/>
          </p:nvSpPr>
          <p:spPr>
            <a:xfrm>
              <a:off x="6372200" y="441210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5" name="Oval 504"/>
            <p:cNvSpPr/>
            <p:nvPr/>
          </p:nvSpPr>
          <p:spPr>
            <a:xfrm>
              <a:off x="6372200" y="471690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7" name="Oval 506"/>
            <p:cNvSpPr/>
            <p:nvPr/>
          </p:nvSpPr>
          <p:spPr>
            <a:xfrm>
              <a:off x="6372200" y="502170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9" name="Oval 508"/>
            <p:cNvSpPr/>
            <p:nvPr/>
          </p:nvSpPr>
          <p:spPr>
            <a:xfrm>
              <a:off x="6372200" y="532649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1" name="Oval 510"/>
            <p:cNvSpPr/>
            <p:nvPr/>
          </p:nvSpPr>
          <p:spPr>
            <a:xfrm>
              <a:off x="6372200" y="563129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7" name="Oval 536"/>
            <p:cNvSpPr/>
            <p:nvPr/>
          </p:nvSpPr>
          <p:spPr>
            <a:xfrm>
              <a:off x="6084168" y="197724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9" name="Oval 538"/>
            <p:cNvSpPr/>
            <p:nvPr/>
          </p:nvSpPr>
          <p:spPr>
            <a:xfrm>
              <a:off x="6084168" y="228204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1" name="Oval 540"/>
            <p:cNvSpPr/>
            <p:nvPr/>
          </p:nvSpPr>
          <p:spPr>
            <a:xfrm>
              <a:off x="6084168" y="258684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3" name="Oval 542"/>
            <p:cNvSpPr/>
            <p:nvPr/>
          </p:nvSpPr>
          <p:spPr>
            <a:xfrm>
              <a:off x="6084168" y="289164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5" name="Oval 544"/>
            <p:cNvSpPr/>
            <p:nvPr/>
          </p:nvSpPr>
          <p:spPr>
            <a:xfrm>
              <a:off x="6084168" y="319643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7" name="Oval 546"/>
            <p:cNvSpPr/>
            <p:nvPr/>
          </p:nvSpPr>
          <p:spPr>
            <a:xfrm>
              <a:off x="6084168" y="350123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9" name="Oval 548"/>
            <p:cNvSpPr/>
            <p:nvPr/>
          </p:nvSpPr>
          <p:spPr>
            <a:xfrm>
              <a:off x="6084168" y="380603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1" name="Oval 550"/>
            <p:cNvSpPr/>
            <p:nvPr/>
          </p:nvSpPr>
          <p:spPr>
            <a:xfrm>
              <a:off x="6084168" y="411083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3" name="Oval 552"/>
            <p:cNvSpPr/>
            <p:nvPr/>
          </p:nvSpPr>
          <p:spPr>
            <a:xfrm>
              <a:off x="6084168" y="441563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5" name="Oval 554"/>
            <p:cNvSpPr/>
            <p:nvPr/>
          </p:nvSpPr>
          <p:spPr>
            <a:xfrm>
              <a:off x="6084168" y="472042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7" name="Oval 556"/>
            <p:cNvSpPr/>
            <p:nvPr/>
          </p:nvSpPr>
          <p:spPr>
            <a:xfrm>
              <a:off x="6084168" y="502522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9" name="Oval 558"/>
            <p:cNvSpPr/>
            <p:nvPr/>
          </p:nvSpPr>
          <p:spPr>
            <a:xfrm>
              <a:off x="6084168" y="533002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1" name="Oval 560"/>
            <p:cNvSpPr/>
            <p:nvPr/>
          </p:nvSpPr>
          <p:spPr>
            <a:xfrm>
              <a:off x="6084168" y="563482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7" name="Oval 586"/>
            <p:cNvSpPr/>
            <p:nvPr/>
          </p:nvSpPr>
          <p:spPr>
            <a:xfrm>
              <a:off x="5796136" y="198077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9" name="Oval 588"/>
            <p:cNvSpPr/>
            <p:nvPr/>
          </p:nvSpPr>
          <p:spPr>
            <a:xfrm>
              <a:off x="5796136" y="228557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1" name="Oval 590"/>
            <p:cNvSpPr/>
            <p:nvPr/>
          </p:nvSpPr>
          <p:spPr>
            <a:xfrm>
              <a:off x="5796136" y="259036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3" name="Oval 592"/>
            <p:cNvSpPr/>
            <p:nvPr/>
          </p:nvSpPr>
          <p:spPr>
            <a:xfrm>
              <a:off x="5796136" y="289516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5" name="Oval 594"/>
            <p:cNvSpPr/>
            <p:nvPr/>
          </p:nvSpPr>
          <p:spPr>
            <a:xfrm>
              <a:off x="5796136" y="319996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7" name="Oval 596"/>
            <p:cNvSpPr/>
            <p:nvPr/>
          </p:nvSpPr>
          <p:spPr>
            <a:xfrm>
              <a:off x="5796136" y="350476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9" name="Oval 598"/>
            <p:cNvSpPr/>
            <p:nvPr/>
          </p:nvSpPr>
          <p:spPr>
            <a:xfrm>
              <a:off x="5796136" y="380956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1" name="Oval 600"/>
            <p:cNvSpPr/>
            <p:nvPr/>
          </p:nvSpPr>
          <p:spPr>
            <a:xfrm>
              <a:off x="5796136" y="411435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3" name="Oval 602"/>
            <p:cNvSpPr/>
            <p:nvPr/>
          </p:nvSpPr>
          <p:spPr>
            <a:xfrm>
              <a:off x="5796136" y="441915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5" name="Oval 604"/>
            <p:cNvSpPr/>
            <p:nvPr/>
          </p:nvSpPr>
          <p:spPr>
            <a:xfrm>
              <a:off x="5796136" y="472395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7" name="Oval 606"/>
            <p:cNvSpPr/>
            <p:nvPr/>
          </p:nvSpPr>
          <p:spPr>
            <a:xfrm>
              <a:off x="5796136" y="502875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9" name="Oval 608"/>
            <p:cNvSpPr/>
            <p:nvPr/>
          </p:nvSpPr>
          <p:spPr>
            <a:xfrm>
              <a:off x="5796136" y="533355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1" name="Oval 610"/>
            <p:cNvSpPr/>
            <p:nvPr/>
          </p:nvSpPr>
          <p:spPr>
            <a:xfrm>
              <a:off x="5796136" y="563834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37" name="Oval 636"/>
          <p:cNvSpPr/>
          <p:nvPr/>
        </p:nvSpPr>
        <p:spPr>
          <a:xfrm>
            <a:off x="5508104" y="1984299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9" name="Oval 638"/>
          <p:cNvSpPr/>
          <p:nvPr/>
        </p:nvSpPr>
        <p:spPr>
          <a:xfrm>
            <a:off x="5508104" y="2289097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1" name="Oval 640"/>
          <p:cNvSpPr/>
          <p:nvPr/>
        </p:nvSpPr>
        <p:spPr>
          <a:xfrm>
            <a:off x="5508104" y="2593895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3" name="Oval 642"/>
          <p:cNvSpPr/>
          <p:nvPr/>
        </p:nvSpPr>
        <p:spPr>
          <a:xfrm>
            <a:off x="5508104" y="2898693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5" name="Oval 644"/>
          <p:cNvSpPr/>
          <p:nvPr/>
        </p:nvSpPr>
        <p:spPr>
          <a:xfrm>
            <a:off x="5508104" y="3203491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7" name="Oval 646"/>
          <p:cNvSpPr/>
          <p:nvPr/>
        </p:nvSpPr>
        <p:spPr>
          <a:xfrm>
            <a:off x="5508104" y="3508289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9" name="Oval 648"/>
          <p:cNvSpPr/>
          <p:nvPr/>
        </p:nvSpPr>
        <p:spPr>
          <a:xfrm>
            <a:off x="5508104" y="3813087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1" name="Oval 650"/>
          <p:cNvSpPr/>
          <p:nvPr/>
        </p:nvSpPr>
        <p:spPr>
          <a:xfrm>
            <a:off x="5508104" y="4117885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3" name="Oval 652"/>
          <p:cNvSpPr/>
          <p:nvPr/>
        </p:nvSpPr>
        <p:spPr>
          <a:xfrm>
            <a:off x="5508104" y="4422683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5" name="Oval 654"/>
          <p:cNvSpPr/>
          <p:nvPr/>
        </p:nvSpPr>
        <p:spPr>
          <a:xfrm>
            <a:off x="5508104" y="4727481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7" name="Oval 656"/>
          <p:cNvSpPr/>
          <p:nvPr/>
        </p:nvSpPr>
        <p:spPr>
          <a:xfrm>
            <a:off x="5508104" y="5032279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9" name="Oval 658"/>
          <p:cNvSpPr/>
          <p:nvPr/>
        </p:nvSpPr>
        <p:spPr>
          <a:xfrm>
            <a:off x="5508104" y="5337077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1" name="Oval 660"/>
          <p:cNvSpPr/>
          <p:nvPr/>
        </p:nvSpPr>
        <p:spPr>
          <a:xfrm>
            <a:off x="5508104" y="5641875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4499991" y="1592016"/>
            <a:ext cx="1296144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1" name="Group 40"/>
          <p:cNvGrpSpPr/>
          <p:nvPr/>
        </p:nvGrpSpPr>
        <p:grpSpPr>
          <a:xfrm>
            <a:off x="2411760" y="2017824"/>
            <a:ext cx="1916651" cy="3414214"/>
            <a:chOff x="2627784" y="2017824"/>
            <a:chExt cx="1700627" cy="3414214"/>
          </a:xfrm>
        </p:grpSpPr>
        <p:sp>
          <p:nvSpPr>
            <p:cNvPr id="675" name="Oval 674"/>
            <p:cNvSpPr/>
            <p:nvPr/>
          </p:nvSpPr>
          <p:spPr>
            <a:xfrm>
              <a:off x="4013329" y="202302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6" name="Oval 675"/>
            <p:cNvSpPr/>
            <p:nvPr/>
          </p:nvSpPr>
          <p:spPr>
            <a:xfrm>
              <a:off x="4013329" y="232782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7" name="Oval 676"/>
            <p:cNvSpPr/>
            <p:nvPr/>
          </p:nvSpPr>
          <p:spPr>
            <a:xfrm>
              <a:off x="4013329" y="263261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8" name="Oval 677"/>
            <p:cNvSpPr/>
            <p:nvPr/>
          </p:nvSpPr>
          <p:spPr>
            <a:xfrm>
              <a:off x="4013329" y="293741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9" name="Oval 678"/>
            <p:cNvSpPr/>
            <p:nvPr/>
          </p:nvSpPr>
          <p:spPr>
            <a:xfrm>
              <a:off x="4013329" y="324221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0" name="Oval 679"/>
            <p:cNvSpPr/>
            <p:nvPr/>
          </p:nvSpPr>
          <p:spPr>
            <a:xfrm>
              <a:off x="4013329" y="354701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1" name="Oval 680"/>
            <p:cNvSpPr/>
            <p:nvPr/>
          </p:nvSpPr>
          <p:spPr>
            <a:xfrm>
              <a:off x="4013329" y="385181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2" name="Oval 681"/>
            <p:cNvSpPr/>
            <p:nvPr/>
          </p:nvSpPr>
          <p:spPr>
            <a:xfrm>
              <a:off x="4013329" y="415660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3" name="Oval 682"/>
            <p:cNvSpPr/>
            <p:nvPr/>
          </p:nvSpPr>
          <p:spPr>
            <a:xfrm>
              <a:off x="4013329" y="446140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4" name="Oval 683"/>
            <p:cNvSpPr/>
            <p:nvPr/>
          </p:nvSpPr>
          <p:spPr>
            <a:xfrm>
              <a:off x="4013329" y="476620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5" name="Oval 684"/>
            <p:cNvSpPr/>
            <p:nvPr/>
          </p:nvSpPr>
          <p:spPr>
            <a:xfrm>
              <a:off x="4013329" y="507100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6" name="Oval 685"/>
            <p:cNvSpPr/>
            <p:nvPr/>
          </p:nvSpPr>
          <p:spPr>
            <a:xfrm>
              <a:off x="4013329" y="537580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8" name="Oval 687"/>
            <p:cNvSpPr/>
            <p:nvPr/>
          </p:nvSpPr>
          <p:spPr>
            <a:xfrm>
              <a:off x="3725297" y="202654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9" name="Oval 688"/>
            <p:cNvSpPr/>
            <p:nvPr/>
          </p:nvSpPr>
          <p:spPr>
            <a:xfrm>
              <a:off x="3725297" y="233134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0" name="Oval 689"/>
            <p:cNvSpPr/>
            <p:nvPr/>
          </p:nvSpPr>
          <p:spPr>
            <a:xfrm>
              <a:off x="3725297" y="263614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1" name="Oval 690"/>
            <p:cNvSpPr/>
            <p:nvPr/>
          </p:nvSpPr>
          <p:spPr>
            <a:xfrm>
              <a:off x="3725297" y="294094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2" name="Oval 691"/>
            <p:cNvSpPr/>
            <p:nvPr/>
          </p:nvSpPr>
          <p:spPr>
            <a:xfrm>
              <a:off x="3725297" y="324574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3" name="Oval 692"/>
            <p:cNvSpPr/>
            <p:nvPr/>
          </p:nvSpPr>
          <p:spPr>
            <a:xfrm>
              <a:off x="3725297" y="355053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4" name="Oval 693"/>
            <p:cNvSpPr/>
            <p:nvPr/>
          </p:nvSpPr>
          <p:spPr>
            <a:xfrm>
              <a:off x="3725297" y="385533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5" name="Oval 694"/>
            <p:cNvSpPr/>
            <p:nvPr/>
          </p:nvSpPr>
          <p:spPr>
            <a:xfrm>
              <a:off x="3725297" y="416013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6" name="Oval 695"/>
            <p:cNvSpPr/>
            <p:nvPr/>
          </p:nvSpPr>
          <p:spPr>
            <a:xfrm>
              <a:off x="3725297" y="446493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7" name="Oval 696"/>
            <p:cNvSpPr/>
            <p:nvPr/>
          </p:nvSpPr>
          <p:spPr>
            <a:xfrm>
              <a:off x="3725297" y="476973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8" name="Oval 697"/>
            <p:cNvSpPr/>
            <p:nvPr/>
          </p:nvSpPr>
          <p:spPr>
            <a:xfrm>
              <a:off x="3725297" y="507452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9" name="Oval 698"/>
            <p:cNvSpPr/>
            <p:nvPr/>
          </p:nvSpPr>
          <p:spPr>
            <a:xfrm>
              <a:off x="3725297" y="537932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1" name="Oval 700"/>
            <p:cNvSpPr/>
            <p:nvPr/>
          </p:nvSpPr>
          <p:spPr>
            <a:xfrm>
              <a:off x="3365257" y="202648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2" name="Oval 701"/>
            <p:cNvSpPr/>
            <p:nvPr/>
          </p:nvSpPr>
          <p:spPr>
            <a:xfrm>
              <a:off x="3365257" y="233128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3" name="Oval 702"/>
            <p:cNvSpPr/>
            <p:nvPr/>
          </p:nvSpPr>
          <p:spPr>
            <a:xfrm>
              <a:off x="3365257" y="263608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4" name="Oval 703"/>
            <p:cNvSpPr/>
            <p:nvPr/>
          </p:nvSpPr>
          <p:spPr>
            <a:xfrm>
              <a:off x="3365257" y="294088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5" name="Oval 704"/>
            <p:cNvSpPr/>
            <p:nvPr/>
          </p:nvSpPr>
          <p:spPr>
            <a:xfrm>
              <a:off x="3365257" y="324568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6" name="Oval 705"/>
            <p:cNvSpPr/>
            <p:nvPr/>
          </p:nvSpPr>
          <p:spPr>
            <a:xfrm>
              <a:off x="3365257" y="355047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7" name="Oval 706"/>
            <p:cNvSpPr/>
            <p:nvPr/>
          </p:nvSpPr>
          <p:spPr>
            <a:xfrm>
              <a:off x="3365257" y="385527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8" name="Oval 707"/>
            <p:cNvSpPr/>
            <p:nvPr/>
          </p:nvSpPr>
          <p:spPr>
            <a:xfrm>
              <a:off x="3365257" y="416007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9" name="Oval 708"/>
            <p:cNvSpPr/>
            <p:nvPr/>
          </p:nvSpPr>
          <p:spPr>
            <a:xfrm>
              <a:off x="3365257" y="446487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0" name="Oval 709"/>
            <p:cNvSpPr/>
            <p:nvPr/>
          </p:nvSpPr>
          <p:spPr>
            <a:xfrm>
              <a:off x="3365257" y="476967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1" name="Oval 710"/>
            <p:cNvSpPr/>
            <p:nvPr/>
          </p:nvSpPr>
          <p:spPr>
            <a:xfrm>
              <a:off x="3365257" y="507446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2" name="Oval 711"/>
            <p:cNvSpPr/>
            <p:nvPr/>
          </p:nvSpPr>
          <p:spPr>
            <a:xfrm>
              <a:off x="3365257" y="537926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4" name="Oval 713"/>
            <p:cNvSpPr/>
            <p:nvPr/>
          </p:nvSpPr>
          <p:spPr>
            <a:xfrm>
              <a:off x="3077225" y="203001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5" name="Oval 714"/>
            <p:cNvSpPr/>
            <p:nvPr/>
          </p:nvSpPr>
          <p:spPr>
            <a:xfrm>
              <a:off x="3077225" y="233481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6" name="Oval 715"/>
            <p:cNvSpPr/>
            <p:nvPr/>
          </p:nvSpPr>
          <p:spPr>
            <a:xfrm>
              <a:off x="3077225" y="263961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7" name="Oval 716"/>
            <p:cNvSpPr/>
            <p:nvPr/>
          </p:nvSpPr>
          <p:spPr>
            <a:xfrm>
              <a:off x="3077225" y="294440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8" name="Oval 717"/>
            <p:cNvSpPr/>
            <p:nvPr/>
          </p:nvSpPr>
          <p:spPr>
            <a:xfrm>
              <a:off x="3077225" y="324920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9" name="Oval 718"/>
            <p:cNvSpPr/>
            <p:nvPr/>
          </p:nvSpPr>
          <p:spPr>
            <a:xfrm>
              <a:off x="3077225" y="355400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0" name="Oval 719"/>
            <p:cNvSpPr/>
            <p:nvPr/>
          </p:nvSpPr>
          <p:spPr>
            <a:xfrm>
              <a:off x="3077225" y="385880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1" name="Oval 720"/>
            <p:cNvSpPr/>
            <p:nvPr/>
          </p:nvSpPr>
          <p:spPr>
            <a:xfrm>
              <a:off x="3077225" y="416360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2" name="Oval 721"/>
            <p:cNvSpPr/>
            <p:nvPr/>
          </p:nvSpPr>
          <p:spPr>
            <a:xfrm>
              <a:off x="3077225" y="446839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3" name="Oval 722"/>
            <p:cNvSpPr/>
            <p:nvPr/>
          </p:nvSpPr>
          <p:spPr>
            <a:xfrm>
              <a:off x="3077225" y="477319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4" name="Oval 723"/>
            <p:cNvSpPr/>
            <p:nvPr/>
          </p:nvSpPr>
          <p:spPr>
            <a:xfrm>
              <a:off x="3077225" y="507799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5" name="Oval 724"/>
            <p:cNvSpPr/>
            <p:nvPr/>
          </p:nvSpPr>
          <p:spPr>
            <a:xfrm>
              <a:off x="3077225" y="538279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7" name="Oval 726"/>
            <p:cNvSpPr/>
            <p:nvPr/>
          </p:nvSpPr>
          <p:spPr>
            <a:xfrm>
              <a:off x="2789193" y="203354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8" name="Oval 727"/>
            <p:cNvSpPr/>
            <p:nvPr/>
          </p:nvSpPr>
          <p:spPr>
            <a:xfrm>
              <a:off x="2789193" y="233833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9" name="Oval 728"/>
            <p:cNvSpPr/>
            <p:nvPr/>
          </p:nvSpPr>
          <p:spPr>
            <a:xfrm>
              <a:off x="2789193" y="264313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0" name="Oval 729"/>
            <p:cNvSpPr/>
            <p:nvPr/>
          </p:nvSpPr>
          <p:spPr>
            <a:xfrm>
              <a:off x="2789193" y="294793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1" name="Oval 730"/>
            <p:cNvSpPr/>
            <p:nvPr/>
          </p:nvSpPr>
          <p:spPr>
            <a:xfrm>
              <a:off x="2789193" y="325273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2" name="Oval 731"/>
            <p:cNvSpPr/>
            <p:nvPr/>
          </p:nvSpPr>
          <p:spPr>
            <a:xfrm>
              <a:off x="2789193" y="355753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3" name="Oval 732"/>
            <p:cNvSpPr/>
            <p:nvPr/>
          </p:nvSpPr>
          <p:spPr>
            <a:xfrm>
              <a:off x="2789193" y="386232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4" name="Oval 733"/>
            <p:cNvSpPr/>
            <p:nvPr/>
          </p:nvSpPr>
          <p:spPr>
            <a:xfrm>
              <a:off x="2789193" y="416712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5" name="Oval 734"/>
            <p:cNvSpPr/>
            <p:nvPr/>
          </p:nvSpPr>
          <p:spPr>
            <a:xfrm>
              <a:off x="2789193" y="447192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6" name="Oval 735"/>
            <p:cNvSpPr/>
            <p:nvPr/>
          </p:nvSpPr>
          <p:spPr>
            <a:xfrm>
              <a:off x="2789193" y="477672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7" name="Oval 736"/>
            <p:cNvSpPr/>
            <p:nvPr/>
          </p:nvSpPr>
          <p:spPr>
            <a:xfrm>
              <a:off x="2789193" y="508152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8" name="Oval 737"/>
            <p:cNvSpPr/>
            <p:nvPr/>
          </p:nvSpPr>
          <p:spPr>
            <a:xfrm>
              <a:off x="2789193" y="538631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0" name="Oval 739"/>
            <p:cNvSpPr/>
            <p:nvPr/>
          </p:nvSpPr>
          <p:spPr>
            <a:xfrm>
              <a:off x="2627784" y="203239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1" name="Oval 740"/>
            <p:cNvSpPr/>
            <p:nvPr/>
          </p:nvSpPr>
          <p:spPr>
            <a:xfrm>
              <a:off x="2627784" y="233719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2" name="Oval 741"/>
            <p:cNvSpPr/>
            <p:nvPr/>
          </p:nvSpPr>
          <p:spPr>
            <a:xfrm>
              <a:off x="2627784" y="264198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3" name="Oval 742"/>
            <p:cNvSpPr/>
            <p:nvPr/>
          </p:nvSpPr>
          <p:spPr>
            <a:xfrm>
              <a:off x="2627784" y="294678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4" name="Oval 743"/>
            <p:cNvSpPr/>
            <p:nvPr/>
          </p:nvSpPr>
          <p:spPr>
            <a:xfrm>
              <a:off x="2627784" y="325158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5" name="Oval 744"/>
            <p:cNvSpPr/>
            <p:nvPr/>
          </p:nvSpPr>
          <p:spPr>
            <a:xfrm>
              <a:off x="2627784" y="355638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6" name="Oval 745"/>
            <p:cNvSpPr/>
            <p:nvPr/>
          </p:nvSpPr>
          <p:spPr>
            <a:xfrm>
              <a:off x="2627784" y="386118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7" name="Oval 746"/>
            <p:cNvSpPr/>
            <p:nvPr/>
          </p:nvSpPr>
          <p:spPr>
            <a:xfrm>
              <a:off x="2627784" y="416597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8" name="Oval 747"/>
            <p:cNvSpPr/>
            <p:nvPr/>
          </p:nvSpPr>
          <p:spPr>
            <a:xfrm>
              <a:off x="2627784" y="447077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9" name="Oval 748"/>
            <p:cNvSpPr/>
            <p:nvPr/>
          </p:nvSpPr>
          <p:spPr>
            <a:xfrm>
              <a:off x="2627784" y="477557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0" name="Oval 749"/>
            <p:cNvSpPr/>
            <p:nvPr/>
          </p:nvSpPr>
          <p:spPr>
            <a:xfrm>
              <a:off x="2627784" y="508037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1" name="Oval 750"/>
            <p:cNvSpPr/>
            <p:nvPr/>
          </p:nvSpPr>
          <p:spPr>
            <a:xfrm>
              <a:off x="2627784" y="538517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5" name="Oval 924"/>
            <p:cNvSpPr/>
            <p:nvPr/>
          </p:nvSpPr>
          <p:spPr>
            <a:xfrm>
              <a:off x="4282692" y="201782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6" name="Oval 925"/>
            <p:cNvSpPr/>
            <p:nvPr/>
          </p:nvSpPr>
          <p:spPr>
            <a:xfrm>
              <a:off x="4282692" y="232262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7" name="Oval 926"/>
            <p:cNvSpPr/>
            <p:nvPr/>
          </p:nvSpPr>
          <p:spPr>
            <a:xfrm>
              <a:off x="4282692" y="262742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8" name="Oval 927"/>
            <p:cNvSpPr/>
            <p:nvPr/>
          </p:nvSpPr>
          <p:spPr>
            <a:xfrm>
              <a:off x="4282692" y="293221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9" name="Oval 928"/>
            <p:cNvSpPr/>
            <p:nvPr/>
          </p:nvSpPr>
          <p:spPr>
            <a:xfrm>
              <a:off x="4282692" y="323701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0" name="Oval 929"/>
            <p:cNvSpPr/>
            <p:nvPr/>
          </p:nvSpPr>
          <p:spPr>
            <a:xfrm>
              <a:off x="4282692" y="354181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1" name="Oval 930"/>
            <p:cNvSpPr/>
            <p:nvPr/>
          </p:nvSpPr>
          <p:spPr>
            <a:xfrm>
              <a:off x="4282692" y="384661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2" name="Oval 931"/>
            <p:cNvSpPr/>
            <p:nvPr/>
          </p:nvSpPr>
          <p:spPr>
            <a:xfrm>
              <a:off x="4282692" y="415141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3" name="Oval 932"/>
            <p:cNvSpPr/>
            <p:nvPr/>
          </p:nvSpPr>
          <p:spPr>
            <a:xfrm>
              <a:off x="4282692" y="445620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4" name="Oval 933"/>
            <p:cNvSpPr/>
            <p:nvPr/>
          </p:nvSpPr>
          <p:spPr>
            <a:xfrm>
              <a:off x="4282692" y="476100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5" name="Oval 934"/>
            <p:cNvSpPr/>
            <p:nvPr/>
          </p:nvSpPr>
          <p:spPr>
            <a:xfrm>
              <a:off x="4282692" y="506580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6" name="Oval 935"/>
            <p:cNvSpPr/>
            <p:nvPr/>
          </p:nvSpPr>
          <p:spPr>
            <a:xfrm>
              <a:off x="4282692" y="537060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2411760" y="1890930"/>
            <a:ext cx="288032" cy="379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Group 11"/>
          <p:cNvGrpSpPr/>
          <p:nvPr/>
        </p:nvGrpSpPr>
        <p:grpSpPr>
          <a:xfrm>
            <a:off x="1325354" y="1882115"/>
            <a:ext cx="1341863" cy="3719162"/>
            <a:chOff x="1043608" y="1844824"/>
            <a:chExt cx="1341863" cy="3719162"/>
          </a:xfrm>
        </p:grpSpPr>
        <p:sp>
          <p:nvSpPr>
            <p:cNvPr id="3" name="Oval 2"/>
            <p:cNvSpPr/>
            <p:nvPr/>
          </p:nvSpPr>
          <p:spPr>
            <a:xfrm>
              <a:off x="2339752" y="184482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339752" y="199722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339752" y="214962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2339752" y="230202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2339752" y="245442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339752" y="260681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2339752" y="275921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2339752" y="291161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2339752" y="306401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2339752" y="321641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2339752" y="336881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2339752" y="352121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2339752" y="367361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2339752" y="382601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2339752" y="397841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2339752" y="413080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2339752" y="428320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2339752" y="443560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2339752" y="458800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2339752" y="474040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2339752" y="489280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2339752" y="504520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2339752" y="519760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2339752" y="535000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2339752" y="550240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7" name="Oval 186"/>
            <p:cNvSpPr/>
            <p:nvPr/>
          </p:nvSpPr>
          <p:spPr>
            <a:xfrm>
              <a:off x="2195736" y="184658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8" name="Oval 187"/>
            <p:cNvSpPr/>
            <p:nvPr/>
          </p:nvSpPr>
          <p:spPr>
            <a:xfrm>
              <a:off x="2195736" y="199898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9" name="Oval 188"/>
            <p:cNvSpPr/>
            <p:nvPr/>
          </p:nvSpPr>
          <p:spPr>
            <a:xfrm>
              <a:off x="2195736" y="215138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195736" y="230378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195736" y="245618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2" name="Oval 191"/>
            <p:cNvSpPr/>
            <p:nvPr/>
          </p:nvSpPr>
          <p:spPr>
            <a:xfrm>
              <a:off x="2195736" y="260858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3" name="Oval 192"/>
            <p:cNvSpPr/>
            <p:nvPr/>
          </p:nvSpPr>
          <p:spPr>
            <a:xfrm>
              <a:off x="2195736" y="276098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195736" y="291338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5" name="Oval 194"/>
            <p:cNvSpPr/>
            <p:nvPr/>
          </p:nvSpPr>
          <p:spPr>
            <a:xfrm>
              <a:off x="2195736" y="306577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6" name="Oval 195"/>
            <p:cNvSpPr/>
            <p:nvPr/>
          </p:nvSpPr>
          <p:spPr>
            <a:xfrm>
              <a:off x="2195736" y="321817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7" name="Oval 196"/>
            <p:cNvSpPr/>
            <p:nvPr/>
          </p:nvSpPr>
          <p:spPr>
            <a:xfrm>
              <a:off x="2195736" y="337057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8" name="Oval 197"/>
            <p:cNvSpPr/>
            <p:nvPr/>
          </p:nvSpPr>
          <p:spPr>
            <a:xfrm>
              <a:off x="2195736" y="352297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95736" y="367537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95736" y="382777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195736" y="398017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195736" y="413257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195736" y="428497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195736" y="443737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195736" y="458976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95736" y="474216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95736" y="489456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8" name="Oval 207"/>
            <p:cNvSpPr/>
            <p:nvPr/>
          </p:nvSpPr>
          <p:spPr>
            <a:xfrm>
              <a:off x="2195736" y="504696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9" name="Oval 208"/>
            <p:cNvSpPr/>
            <p:nvPr/>
          </p:nvSpPr>
          <p:spPr>
            <a:xfrm>
              <a:off x="2195736" y="519936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0" name="Oval 209"/>
            <p:cNvSpPr/>
            <p:nvPr/>
          </p:nvSpPr>
          <p:spPr>
            <a:xfrm>
              <a:off x="2195736" y="535176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1" name="Oval 210"/>
            <p:cNvSpPr/>
            <p:nvPr/>
          </p:nvSpPr>
          <p:spPr>
            <a:xfrm>
              <a:off x="2195736" y="550416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051720" y="184835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3" name="Oval 212"/>
            <p:cNvSpPr/>
            <p:nvPr/>
          </p:nvSpPr>
          <p:spPr>
            <a:xfrm>
              <a:off x="2051720" y="200074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4" name="Oval 213"/>
            <p:cNvSpPr/>
            <p:nvPr/>
          </p:nvSpPr>
          <p:spPr>
            <a:xfrm>
              <a:off x="2051720" y="215314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5" name="Oval 214"/>
            <p:cNvSpPr/>
            <p:nvPr/>
          </p:nvSpPr>
          <p:spPr>
            <a:xfrm>
              <a:off x="2051720" y="230554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Oval 215"/>
            <p:cNvSpPr/>
            <p:nvPr/>
          </p:nvSpPr>
          <p:spPr>
            <a:xfrm>
              <a:off x="2051720" y="245794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7" name="Oval 216"/>
            <p:cNvSpPr/>
            <p:nvPr/>
          </p:nvSpPr>
          <p:spPr>
            <a:xfrm>
              <a:off x="2051720" y="261034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8" name="Oval 217"/>
            <p:cNvSpPr/>
            <p:nvPr/>
          </p:nvSpPr>
          <p:spPr>
            <a:xfrm>
              <a:off x="2051720" y="276274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9" name="Oval 218"/>
            <p:cNvSpPr/>
            <p:nvPr/>
          </p:nvSpPr>
          <p:spPr>
            <a:xfrm>
              <a:off x="2051720" y="291514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0" name="Oval 219"/>
            <p:cNvSpPr/>
            <p:nvPr/>
          </p:nvSpPr>
          <p:spPr>
            <a:xfrm>
              <a:off x="2051720" y="306754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1" name="Oval 220"/>
            <p:cNvSpPr/>
            <p:nvPr/>
          </p:nvSpPr>
          <p:spPr>
            <a:xfrm>
              <a:off x="2051720" y="321994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2" name="Oval 221"/>
            <p:cNvSpPr/>
            <p:nvPr/>
          </p:nvSpPr>
          <p:spPr>
            <a:xfrm>
              <a:off x="2051720" y="337234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2051720" y="352473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2051720" y="367713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5" name="Oval 224"/>
            <p:cNvSpPr/>
            <p:nvPr/>
          </p:nvSpPr>
          <p:spPr>
            <a:xfrm>
              <a:off x="2051720" y="382953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6" name="Oval 225"/>
            <p:cNvSpPr/>
            <p:nvPr/>
          </p:nvSpPr>
          <p:spPr>
            <a:xfrm>
              <a:off x="2051720" y="398193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2051720" y="413433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8" name="Oval 227"/>
            <p:cNvSpPr/>
            <p:nvPr/>
          </p:nvSpPr>
          <p:spPr>
            <a:xfrm>
              <a:off x="2051720" y="428673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9" name="Oval 228"/>
            <p:cNvSpPr/>
            <p:nvPr/>
          </p:nvSpPr>
          <p:spPr>
            <a:xfrm>
              <a:off x="2051720" y="443913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0" name="Oval 229"/>
            <p:cNvSpPr/>
            <p:nvPr/>
          </p:nvSpPr>
          <p:spPr>
            <a:xfrm>
              <a:off x="2051720" y="459153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1" name="Oval 230"/>
            <p:cNvSpPr/>
            <p:nvPr/>
          </p:nvSpPr>
          <p:spPr>
            <a:xfrm>
              <a:off x="2051720" y="474393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2" name="Oval 231"/>
            <p:cNvSpPr/>
            <p:nvPr/>
          </p:nvSpPr>
          <p:spPr>
            <a:xfrm>
              <a:off x="2051720" y="489633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3" name="Oval 232"/>
            <p:cNvSpPr/>
            <p:nvPr/>
          </p:nvSpPr>
          <p:spPr>
            <a:xfrm>
              <a:off x="2051720" y="504872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4" name="Oval 233"/>
            <p:cNvSpPr/>
            <p:nvPr/>
          </p:nvSpPr>
          <p:spPr>
            <a:xfrm>
              <a:off x="2051720" y="520112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5" name="Oval 234"/>
            <p:cNvSpPr/>
            <p:nvPr/>
          </p:nvSpPr>
          <p:spPr>
            <a:xfrm>
              <a:off x="2051720" y="535352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6" name="Oval 235"/>
            <p:cNvSpPr/>
            <p:nvPr/>
          </p:nvSpPr>
          <p:spPr>
            <a:xfrm>
              <a:off x="2051720" y="550592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7" name="Oval 236"/>
            <p:cNvSpPr/>
            <p:nvPr/>
          </p:nvSpPr>
          <p:spPr>
            <a:xfrm>
              <a:off x="1907704" y="185011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8" name="Oval 237"/>
            <p:cNvSpPr/>
            <p:nvPr/>
          </p:nvSpPr>
          <p:spPr>
            <a:xfrm>
              <a:off x="1907704" y="200251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9" name="Oval 238"/>
            <p:cNvSpPr/>
            <p:nvPr/>
          </p:nvSpPr>
          <p:spPr>
            <a:xfrm>
              <a:off x="1907704" y="215491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0" name="Oval 239"/>
            <p:cNvSpPr/>
            <p:nvPr/>
          </p:nvSpPr>
          <p:spPr>
            <a:xfrm>
              <a:off x="1907704" y="230731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1" name="Oval 240"/>
            <p:cNvSpPr/>
            <p:nvPr/>
          </p:nvSpPr>
          <p:spPr>
            <a:xfrm>
              <a:off x="1907704" y="245970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2" name="Oval 241"/>
            <p:cNvSpPr/>
            <p:nvPr/>
          </p:nvSpPr>
          <p:spPr>
            <a:xfrm>
              <a:off x="1907704" y="261210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3" name="Oval 242"/>
            <p:cNvSpPr/>
            <p:nvPr/>
          </p:nvSpPr>
          <p:spPr>
            <a:xfrm>
              <a:off x="1907704" y="276450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4" name="Oval 243"/>
            <p:cNvSpPr/>
            <p:nvPr/>
          </p:nvSpPr>
          <p:spPr>
            <a:xfrm>
              <a:off x="1907704" y="291690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5" name="Oval 244"/>
            <p:cNvSpPr/>
            <p:nvPr/>
          </p:nvSpPr>
          <p:spPr>
            <a:xfrm>
              <a:off x="1907704" y="306930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6" name="Oval 245"/>
            <p:cNvSpPr/>
            <p:nvPr/>
          </p:nvSpPr>
          <p:spPr>
            <a:xfrm>
              <a:off x="1907704" y="322170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7" name="Oval 246"/>
            <p:cNvSpPr/>
            <p:nvPr/>
          </p:nvSpPr>
          <p:spPr>
            <a:xfrm>
              <a:off x="1907704" y="337410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8" name="Oval 247"/>
            <p:cNvSpPr/>
            <p:nvPr/>
          </p:nvSpPr>
          <p:spPr>
            <a:xfrm>
              <a:off x="1907704" y="352650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9" name="Oval 248"/>
            <p:cNvSpPr/>
            <p:nvPr/>
          </p:nvSpPr>
          <p:spPr>
            <a:xfrm>
              <a:off x="1907704" y="367890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0" name="Oval 249"/>
            <p:cNvSpPr/>
            <p:nvPr/>
          </p:nvSpPr>
          <p:spPr>
            <a:xfrm>
              <a:off x="1907704" y="383130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1" name="Oval 250"/>
            <p:cNvSpPr/>
            <p:nvPr/>
          </p:nvSpPr>
          <p:spPr>
            <a:xfrm>
              <a:off x="1907704" y="398369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2" name="Oval 251"/>
            <p:cNvSpPr/>
            <p:nvPr/>
          </p:nvSpPr>
          <p:spPr>
            <a:xfrm>
              <a:off x="1907704" y="413609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3" name="Oval 252"/>
            <p:cNvSpPr/>
            <p:nvPr/>
          </p:nvSpPr>
          <p:spPr>
            <a:xfrm>
              <a:off x="1907704" y="428849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4" name="Oval 253"/>
            <p:cNvSpPr/>
            <p:nvPr/>
          </p:nvSpPr>
          <p:spPr>
            <a:xfrm>
              <a:off x="1907704" y="444089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5" name="Oval 254"/>
            <p:cNvSpPr/>
            <p:nvPr/>
          </p:nvSpPr>
          <p:spPr>
            <a:xfrm>
              <a:off x="1907704" y="459329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6" name="Oval 255"/>
            <p:cNvSpPr/>
            <p:nvPr/>
          </p:nvSpPr>
          <p:spPr>
            <a:xfrm>
              <a:off x="1907704" y="474569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7" name="Oval 256"/>
            <p:cNvSpPr/>
            <p:nvPr/>
          </p:nvSpPr>
          <p:spPr>
            <a:xfrm>
              <a:off x="1907704" y="489809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8" name="Oval 257"/>
            <p:cNvSpPr/>
            <p:nvPr/>
          </p:nvSpPr>
          <p:spPr>
            <a:xfrm>
              <a:off x="1907704" y="505049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9" name="Oval 258"/>
            <p:cNvSpPr/>
            <p:nvPr/>
          </p:nvSpPr>
          <p:spPr>
            <a:xfrm>
              <a:off x="1907704" y="520289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0" name="Oval 259"/>
            <p:cNvSpPr/>
            <p:nvPr/>
          </p:nvSpPr>
          <p:spPr>
            <a:xfrm>
              <a:off x="1907704" y="535529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1" name="Oval 260"/>
            <p:cNvSpPr/>
            <p:nvPr/>
          </p:nvSpPr>
          <p:spPr>
            <a:xfrm>
              <a:off x="1907704" y="550768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2" name="Oval 261"/>
            <p:cNvSpPr/>
            <p:nvPr/>
          </p:nvSpPr>
          <p:spPr>
            <a:xfrm>
              <a:off x="1763688" y="185187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3" name="Oval 262"/>
            <p:cNvSpPr/>
            <p:nvPr/>
          </p:nvSpPr>
          <p:spPr>
            <a:xfrm>
              <a:off x="1763688" y="200427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4" name="Oval 263"/>
            <p:cNvSpPr/>
            <p:nvPr/>
          </p:nvSpPr>
          <p:spPr>
            <a:xfrm>
              <a:off x="1763688" y="215667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5" name="Oval 264"/>
            <p:cNvSpPr/>
            <p:nvPr/>
          </p:nvSpPr>
          <p:spPr>
            <a:xfrm>
              <a:off x="1763688" y="230907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6" name="Oval 265"/>
            <p:cNvSpPr/>
            <p:nvPr/>
          </p:nvSpPr>
          <p:spPr>
            <a:xfrm>
              <a:off x="1763688" y="246147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7" name="Oval 266"/>
            <p:cNvSpPr/>
            <p:nvPr/>
          </p:nvSpPr>
          <p:spPr>
            <a:xfrm>
              <a:off x="1763688" y="261387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8" name="Oval 267"/>
            <p:cNvSpPr/>
            <p:nvPr/>
          </p:nvSpPr>
          <p:spPr>
            <a:xfrm>
              <a:off x="1763688" y="276627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9" name="Oval 268"/>
            <p:cNvSpPr/>
            <p:nvPr/>
          </p:nvSpPr>
          <p:spPr>
            <a:xfrm>
              <a:off x="1763688" y="291866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0" name="Oval 269"/>
            <p:cNvSpPr/>
            <p:nvPr/>
          </p:nvSpPr>
          <p:spPr>
            <a:xfrm>
              <a:off x="1763688" y="307106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1" name="Oval 270"/>
            <p:cNvSpPr/>
            <p:nvPr/>
          </p:nvSpPr>
          <p:spPr>
            <a:xfrm>
              <a:off x="1763688" y="322346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2" name="Oval 271"/>
            <p:cNvSpPr/>
            <p:nvPr/>
          </p:nvSpPr>
          <p:spPr>
            <a:xfrm>
              <a:off x="1763688" y="337586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3" name="Oval 272"/>
            <p:cNvSpPr/>
            <p:nvPr/>
          </p:nvSpPr>
          <p:spPr>
            <a:xfrm>
              <a:off x="1763688" y="352826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4" name="Oval 273"/>
            <p:cNvSpPr/>
            <p:nvPr/>
          </p:nvSpPr>
          <p:spPr>
            <a:xfrm>
              <a:off x="1763688" y="368066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5" name="Oval 274"/>
            <p:cNvSpPr/>
            <p:nvPr/>
          </p:nvSpPr>
          <p:spPr>
            <a:xfrm>
              <a:off x="1763688" y="383306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6" name="Oval 275"/>
            <p:cNvSpPr/>
            <p:nvPr/>
          </p:nvSpPr>
          <p:spPr>
            <a:xfrm>
              <a:off x="1763688" y="398546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7" name="Oval 276"/>
            <p:cNvSpPr/>
            <p:nvPr/>
          </p:nvSpPr>
          <p:spPr>
            <a:xfrm>
              <a:off x="1763688" y="413786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8" name="Oval 277"/>
            <p:cNvSpPr/>
            <p:nvPr/>
          </p:nvSpPr>
          <p:spPr>
            <a:xfrm>
              <a:off x="1763688" y="429026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9" name="Oval 278"/>
            <p:cNvSpPr/>
            <p:nvPr/>
          </p:nvSpPr>
          <p:spPr>
            <a:xfrm>
              <a:off x="1763688" y="444265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0" name="Oval 279"/>
            <p:cNvSpPr/>
            <p:nvPr/>
          </p:nvSpPr>
          <p:spPr>
            <a:xfrm>
              <a:off x="1763688" y="459505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1" name="Oval 280"/>
            <p:cNvSpPr/>
            <p:nvPr/>
          </p:nvSpPr>
          <p:spPr>
            <a:xfrm>
              <a:off x="1763688" y="474745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2" name="Oval 281"/>
            <p:cNvSpPr/>
            <p:nvPr/>
          </p:nvSpPr>
          <p:spPr>
            <a:xfrm>
              <a:off x="1763688" y="489985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3" name="Oval 282"/>
            <p:cNvSpPr/>
            <p:nvPr/>
          </p:nvSpPr>
          <p:spPr>
            <a:xfrm>
              <a:off x="1763688" y="505225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4" name="Oval 283"/>
            <p:cNvSpPr/>
            <p:nvPr/>
          </p:nvSpPr>
          <p:spPr>
            <a:xfrm>
              <a:off x="1763688" y="520465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5" name="Oval 284"/>
            <p:cNvSpPr/>
            <p:nvPr/>
          </p:nvSpPr>
          <p:spPr>
            <a:xfrm>
              <a:off x="1763688" y="535705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6" name="Oval 285"/>
            <p:cNvSpPr/>
            <p:nvPr/>
          </p:nvSpPr>
          <p:spPr>
            <a:xfrm>
              <a:off x="1763688" y="550945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7" name="Oval 286"/>
            <p:cNvSpPr/>
            <p:nvPr/>
          </p:nvSpPr>
          <p:spPr>
            <a:xfrm>
              <a:off x="1619672" y="185363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8" name="Oval 287"/>
            <p:cNvSpPr/>
            <p:nvPr/>
          </p:nvSpPr>
          <p:spPr>
            <a:xfrm>
              <a:off x="1619672" y="200603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9" name="Oval 288"/>
            <p:cNvSpPr/>
            <p:nvPr/>
          </p:nvSpPr>
          <p:spPr>
            <a:xfrm>
              <a:off x="1619672" y="215843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0" name="Oval 289"/>
            <p:cNvSpPr/>
            <p:nvPr/>
          </p:nvSpPr>
          <p:spPr>
            <a:xfrm>
              <a:off x="1619672" y="231083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1" name="Oval 290"/>
            <p:cNvSpPr/>
            <p:nvPr/>
          </p:nvSpPr>
          <p:spPr>
            <a:xfrm>
              <a:off x="1619672" y="246323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2" name="Oval 291"/>
            <p:cNvSpPr/>
            <p:nvPr/>
          </p:nvSpPr>
          <p:spPr>
            <a:xfrm>
              <a:off x="1619672" y="261563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3" name="Oval 292"/>
            <p:cNvSpPr/>
            <p:nvPr/>
          </p:nvSpPr>
          <p:spPr>
            <a:xfrm>
              <a:off x="1619672" y="276803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4" name="Oval 293"/>
            <p:cNvSpPr/>
            <p:nvPr/>
          </p:nvSpPr>
          <p:spPr>
            <a:xfrm>
              <a:off x="1619672" y="292043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5" name="Oval 294"/>
            <p:cNvSpPr/>
            <p:nvPr/>
          </p:nvSpPr>
          <p:spPr>
            <a:xfrm>
              <a:off x="1619672" y="307283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6" name="Oval 295"/>
            <p:cNvSpPr/>
            <p:nvPr/>
          </p:nvSpPr>
          <p:spPr>
            <a:xfrm>
              <a:off x="1619672" y="322523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7" name="Oval 296"/>
            <p:cNvSpPr/>
            <p:nvPr/>
          </p:nvSpPr>
          <p:spPr>
            <a:xfrm>
              <a:off x="1619672" y="337762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8" name="Oval 297"/>
            <p:cNvSpPr/>
            <p:nvPr/>
          </p:nvSpPr>
          <p:spPr>
            <a:xfrm>
              <a:off x="1619672" y="353002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9" name="Oval 298"/>
            <p:cNvSpPr/>
            <p:nvPr/>
          </p:nvSpPr>
          <p:spPr>
            <a:xfrm>
              <a:off x="1619672" y="368242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0" name="Oval 299"/>
            <p:cNvSpPr/>
            <p:nvPr/>
          </p:nvSpPr>
          <p:spPr>
            <a:xfrm>
              <a:off x="1619672" y="383482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1" name="Oval 300"/>
            <p:cNvSpPr/>
            <p:nvPr/>
          </p:nvSpPr>
          <p:spPr>
            <a:xfrm>
              <a:off x="1619672" y="398722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2" name="Oval 301"/>
            <p:cNvSpPr/>
            <p:nvPr/>
          </p:nvSpPr>
          <p:spPr>
            <a:xfrm>
              <a:off x="1619672" y="413962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3" name="Oval 302"/>
            <p:cNvSpPr/>
            <p:nvPr/>
          </p:nvSpPr>
          <p:spPr>
            <a:xfrm>
              <a:off x="1619672" y="429202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4" name="Oval 303"/>
            <p:cNvSpPr/>
            <p:nvPr/>
          </p:nvSpPr>
          <p:spPr>
            <a:xfrm>
              <a:off x="1619672" y="444442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5" name="Oval 304"/>
            <p:cNvSpPr/>
            <p:nvPr/>
          </p:nvSpPr>
          <p:spPr>
            <a:xfrm>
              <a:off x="1619672" y="459682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6" name="Oval 305"/>
            <p:cNvSpPr/>
            <p:nvPr/>
          </p:nvSpPr>
          <p:spPr>
            <a:xfrm>
              <a:off x="1619672" y="474922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7" name="Oval 306"/>
            <p:cNvSpPr/>
            <p:nvPr/>
          </p:nvSpPr>
          <p:spPr>
            <a:xfrm>
              <a:off x="1619672" y="490161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8" name="Oval 307"/>
            <p:cNvSpPr/>
            <p:nvPr/>
          </p:nvSpPr>
          <p:spPr>
            <a:xfrm>
              <a:off x="1619672" y="505401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9" name="Oval 308"/>
            <p:cNvSpPr/>
            <p:nvPr/>
          </p:nvSpPr>
          <p:spPr>
            <a:xfrm>
              <a:off x="1619672" y="520641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0" name="Oval 309"/>
            <p:cNvSpPr/>
            <p:nvPr/>
          </p:nvSpPr>
          <p:spPr>
            <a:xfrm>
              <a:off x="1619672" y="535881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1" name="Oval 310"/>
            <p:cNvSpPr/>
            <p:nvPr/>
          </p:nvSpPr>
          <p:spPr>
            <a:xfrm>
              <a:off x="1619672" y="551121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2" name="Oval 311"/>
            <p:cNvSpPr/>
            <p:nvPr/>
          </p:nvSpPr>
          <p:spPr>
            <a:xfrm>
              <a:off x="1475656" y="185540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3" name="Oval 312"/>
            <p:cNvSpPr/>
            <p:nvPr/>
          </p:nvSpPr>
          <p:spPr>
            <a:xfrm>
              <a:off x="1475656" y="200780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4" name="Oval 313"/>
            <p:cNvSpPr/>
            <p:nvPr/>
          </p:nvSpPr>
          <p:spPr>
            <a:xfrm>
              <a:off x="1475656" y="216020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5" name="Oval 314"/>
            <p:cNvSpPr/>
            <p:nvPr/>
          </p:nvSpPr>
          <p:spPr>
            <a:xfrm>
              <a:off x="1475656" y="231259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6" name="Oval 315"/>
            <p:cNvSpPr/>
            <p:nvPr/>
          </p:nvSpPr>
          <p:spPr>
            <a:xfrm>
              <a:off x="1475656" y="246499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7" name="Oval 316"/>
            <p:cNvSpPr/>
            <p:nvPr/>
          </p:nvSpPr>
          <p:spPr>
            <a:xfrm>
              <a:off x="1475656" y="261739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8" name="Oval 317"/>
            <p:cNvSpPr/>
            <p:nvPr/>
          </p:nvSpPr>
          <p:spPr>
            <a:xfrm>
              <a:off x="1475656" y="276979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9" name="Oval 318"/>
            <p:cNvSpPr/>
            <p:nvPr/>
          </p:nvSpPr>
          <p:spPr>
            <a:xfrm>
              <a:off x="1475656" y="292219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0" name="Oval 319"/>
            <p:cNvSpPr/>
            <p:nvPr/>
          </p:nvSpPr>
          <p:spPr>
            <a:xfrm>
              <a:off x="1475656" y="307459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1" name="Oval 320"/>
            <p:cNvSpPr/>
            <p:nvPr/>
          </p:nvSpPr>
          <p:spPr>
            <a:xfrm>
              <a:off x="1475656" y="322699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2" name="Oval 321"/>
            <p:cNvSpPr/>
            <p:nvPr/>
          </p:nvSpPr>
          <p:spPr>
            <a:xfrm>
              <a:off x="1475656" y="337939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3" name="Oval 322"/>
            <p:cNvSpPr/>
            <p:nvPr/>
          </p:nvSpPr>
          <p:spPr>
            <a:xfrm>
              <a:off x="1475656" y="353179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4" name="Oval 323"/>
            <p:cNvSpPr/>
            <p:nvPr/>
          </p:nvSpPr>
          <p:spPr>
            <a:xfrm>
              <a:off x="1475656" y="368419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5" name="Oval 324"/>
            <p:cNvSpPr/>
            <p:nvPr/>
          </p:nvSpPr>
          <p:spPr>
            <a:xfrm>
              <a:off x="1475656" y="383658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6" name="Oval 325"/>
            <p:cNvSpPr/>
            <p:nvPr/>
          </p:nvSpPr>
          <p:spPr>
            <a:xfrm>
              <a:off x="1475656" y="398898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7" name="Oval 326"/>
            <p:cNvSpPr/>
            <p:nvPr/>
          </p:nvSpPr>
          <p:spPr>
            <a:xfrm>
              <a:off x="1475656" y="414138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8" name="Oval 327"/>
            <p:cNvSpPr/>
            <p:nvPr/>
          </p:nvSpPr>
          <p:spPr>
            <a:xfrm>
              <a:off x="1475656" y="429378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9" name="Oval 328"/>
            <p:cNvSpPr/>
            <p:nvPr/>
          </p:nvSpPr>
          <p:spPr>
            <a:xfrm>
              <a:off x="1475656" y="444618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0" name="Oval 329"/>
            <p:cNvSpPr/>
            <p:nvPr/>
          </p:nvSpPr>
          <p:spPr>
            <a:xfrm>
              <a:off x="1475656" y="459858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1" name="Oval 330"/>
            <p:cNvSpPr/>
            <p:nvPr/>
          </p:nvSpPr>
          <p:spPr>
            <a:xfrm>
              <a:off x="1475656" y="475098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2" name="Oval 331"/>
            <p:cNvSpPr/>
            <p:nvPr/>
          </p:nvSpPr>
          <p:spPr>
            <a:xfrm>
              <a:off x="1475656" y="490338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3" name="Oval 332"/>
            <p:cNvSpPr/>
            <p:nvPr/>
          </p:nvSpPr>
          <p:spPr>
            <a:xfrm>
              <a:off x="1475656" y="505578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4" name="Oval 333"/>
            <p:cNvSpPr/>
            <p:nvPr/>
          </p:nvSpPr>
          <p:spPr>
            <a:xfrm>
              <a:off x="1475656" y="520818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5" name="Oval 334"/>
            <p:cNvSpPr/>
            <p:nvPr/>
          </p:nvSpPr>
          <p:spPr>
            <a:xfrm>
              <a:off x="1475656" y="536057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6" name="Oval 335"/>
            <p:cNvSpPr/>
            <p:nvPr/>
          </p:nvSpPr>
          <p:spPr>
            <a:xfrm>
              <a:off x="1475656" y="551297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7" name="Oval 336"/>
            <p:cNvSpPr/>
            <p:nvPr/>
          </p:nvSpPr>
          <p:spPr>
            <a:xfrm>
              <a:off x="1331640" y="185716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8" name="Oval 337"/>
            <p:cNvSpPr/>
            <p:nvPr/>
          </p:nvSpPr>
          <p:spPr>
            <a:xfrm>
              <a:off x="1331640" y="200956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9" name="Oval 338"/>
            <p:cNvSpPr/>
            <p:nvPr/>
          </p:nvSpPr>
          <p:spPr>
            <a:xfrm>
              <a:off x="1331640" y="216196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0" name="Oval 339"/>
            <p:cNvSpPr/>
            <p:nvPr/>
          </p:nvSpPr>
          <p:spPr>
            <a:xfrm>
              <a:off x="1331640" y="231436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1" name="Oval 340"/>
            <p:cNvSpPr/>
            <p:nvPr/>
          </p:nvSpPr>
          <p:spPr>
            <a:xfrm>
              <a:off x="1331640" y="246676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2" name="Oval 341"/>
            <p:cNvSpPr/>
            <p:nvPr/>
          </p:nvSpPr>
          <p:spPr>
            <a:xfrm>
              <a:off x="1331640" y="261916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3" name="Oval 342"/>
            <p:cNvSpPr/>
            <p:nvPr/>
          </p:nvSpPr>
          <p:spPr>
            <a:xfrm>
              <a:off x="1331640" y="277155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4" name="Oval 343"/>
            <p:cNvSpPr/>
            <p:nvPr/>
          </p:nvSpPr>
          <p:spPr>
            <a:xfrm>
              <a:off x="1331640" y="292395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5" name="Oval 344"/>
            <p:cNvSpPr/>
            <p:nvPr/>
          </p:nvSpPr>
          <p:spPr>
            <a:xfrm>
              <a:off x="1331640" y="307635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6" name="Oval 345"/>
            <p:cNvSpPr/>
            <p:nvPr/>
          </p:nvSpPr>
          <p:spPr>
            <a:xfrm>
              <a:off x="1331640" y="322875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7" name="Oval 346"/>
            <p:cNvSpPr/>
            <p:nvPr/>
          </p:nvSpPr>
          <p:spPr>
            <a:xfrm>
              <a:off x="1331640" y="338115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8" name="Oval 347"/>
            <p:cNvSpPr/>
            <p:nvPr/>
          </p:nvSpPr>
          <p:spPr>
            <a:xfrm>
              <a:off x="1331640" y="353355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9" name="Oval 348"/>
            <p:cNvSpPr/>
            <p:nvPr/>
          </p:nvSpPr>
          <p:spPr>
            <a:xfrm>
              <a:off x="1331640" y="368595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0" name="Oval 349"/>
            <p:cNvSpPr/>
            <p:nvPr/>
          </p:nvSpPr>
          <p:spPr>
            <a:xfrm>
              <a:off x="1331640" y="383835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1" name="Oval 350"/>
            <p:cNvSpPr/>
            <p:nvPr/>
          </p:nvSpPr>
          <p:spPr>
            <a:xfrm>
              <a:off x="1331640" y="399075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2" name="Oval 351"/>
            <p:cNvSpPr/>
            <p:nvPr/>
          </p:nvSpPr>
          <p:spPr>
            <a:xfrm>
              <a:off x="1331640" y="414315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3" name="Oval 352"/>
            <p:cNvSpPr/>
            <p:nvPr/>
          </p:nvSpPr>
          <p:spPr>
            <a:xfrm>
              <a:off x="1331640" y="429554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4" name="Oval 353"/>
            <p:cNvSpPr/>
            <p:nvPr/>
          </p:nvSpPr>
          <p:spPr>
            <a:xfrm>
              <a:off x="1331640" y="444794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5" name="Oval 354"/>
            <p:cNvSpPr/>
            <p:nvPr/>
          </p:nvSpPr>
          <p:spPr>
            <a:xfrm>
              <a:off x="1331640" y="460034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6" name="Oval 355"/>
            <p:cNvSpPr/>
            <p:nvPr/>
          </p:nvSpPr>
          <p:spPr>
            <a:xfrm>
              <a:off x="1331640" y="475274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7" name="Oval 356"/>
            <p:cNvSpPr/>
            <p:nvPr/>
          </p:nvSpPr>
          <p:spPr>
            <a:xfrm>
              <a:off x="1331640" y="490514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8" name="Oval 357"/>
            <p:cNvSpPr/>
            <p:nvPr/>
          </p:nvSpPr>
          <p:spPr>
            <a:xfrm>
              <a:off x="1331640" y="505754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9" name="Oval 358"/>
            <p:cNvSpPr/>
            <p:nvPr/>
          </p:nvSpPr>
          <p:spPr>
            <a:xfrm>
              <a:off x="1331640" y="520994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0" name="Oval 359"/>
            <p:cNvSpPr/>
            <p:nvPr/>
          </p:nvSpPr>
          <p:spPr>
            <a:xfrm>
              <a:off x="1331640" y="536234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1" name="Oval 360"/>
            <p:cNvSpPr/>
            <p:nvPr/>
          </p:nvSpPr>
          <p:spPr>
            <a:xfrm>
              <a:off x="1331640" y="551474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2" name="Oval 361"/>
            <p:cNvSpPr/>
            <p:nvPr/>
          </p:nvSpPr>
          <p:spPr>
            <a:xfrm>
              <a:off x="1187624" y="185892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3" name="Oval 362"/>
            <p:cNvSpPr/>
            <p:nvPr/>
          </p:nvSpPr>
          <p:spPr>
            <a:xfrm>
              <a:off x="1187624" y="201132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4" name="Oval 363"/>
            <p:cNvSpPr/>
            <p:nvPr/>
          </p:nvSpPr>
          <p:spPr>
            <a:xfrm>
              <a:off x="1187624" y="216372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5" name="Oval 364"/>
            <p:cNvSpPr/>
            <p:nvPr/>
          </p:nvSpPr>
          <p:spPr>
            <a:xfrm>
              <a:off x="1187624" y="231612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6" name="Oval 365"/>
            <p:cNvSpPr/>
            <p:nvPr/>
          </p:nvSpPr>
          <p:spPr>
            <a:xfrm>
              <a:off x="1187624" y="246852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7" name="Oval 366"/>
            <p:cNvSpPr/>
            <p:nvPr/>
          </p:nvSpPr>
          <p:spPr>
            <a:xfrm>
              <a:off x="1187624" y="262092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8" name="Oval 367"/>
            <p:cNvSpPr/>
            <p:nvPr/>
          </p:nvSpPr>
          <p:spPr>
            <a:xfrm>
              <a:off x="1187624" y="277332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9" name="Oval 368"/>
            <p:cNvSpPr/>
            <p:nvPr/>
          </p:nvSpPr>
          <p:spPr>
            <a:xfrm>
              <a:off x="1187624" y="292572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0" name="Oval 369"/>
            <p:cNvSpPr/>
            <p:nvPr/>
          </p:nvSpPr>
          <p:spPr>
            <a:xfrm>
              <a:off x="1187624" y="307812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1" name="Oval 370"/>
            <p:cNvSpPr/>
            <p:nvPr/>
          </p:nvSpPr>
          <p:spPr>
            <a:xfrm>
              <a:off x="1187624" y="323051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2" name="Oval 371"/>
            <p:cNvSpPr/>
            <p:nvPr/>
          </p:nvSpPr>
          <p:spPr>
            <a:xfrm>
              <a:off x="1187624" y="338291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3" name="Oval 372"/>
            <p:cNvSpPr/>
            <p:nvPr/>
          </p:nvSpPr>
          <p:spPr>
            <a:xfrm>
              <a:off x="1187624" y="353531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4" name="Oval 373"/>
            <p:cNvSpPr/>
            <p:nvPr/>
          </p:nvSpPr>
          <p:spPr>
            <a:xfrm>
              <a:off x="1187624" y="368771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5" name="Oval 374"/>
            <p:cNvSpPr/>
            <p:nvPr/>
          </p:nvSpPr>
          <p:spPr>
            <a:xfrm>
              <a:off x="1187624" y="384011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6" name="Oval 375"/>
            <p:cNvSpPr/>
            <p:nvPr/>
          </p:nvSpPr>
          <p:spPr>
            <a:xfrm>
              <a:off x="1187624" y="399251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7" name="Oval 376"/>
            <p:cNvSpPr/>
            <p:nvPr/>
          </p:nvSpPr>
          <p:spPr>
            <a:xfrm>
              <a:off x="1187624" y="414491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8" name="Oval 377"/>
            <p:cNvSpPr/>
            <p:nvPr/>
          </p:nvSpPr>
          <p:spPr>
            <a:xfrm>
              <a:off x="1187624" y="429731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9" name="Oval 378"/>
            <p:cNvSpPr/>
            <p:nvPr/>
          </p:nvSpPr>
          <p:spPr>
            <a:xfrm>
              <a:off x="1187624" y="444971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0" name="Oval 379"/>
            <p:cNvSpPr/>
            <p:nvPr/>
          </p:nvSpPr>
          <p:spPr>
            <a:xfrm>
              <a:off x="1187624" y="460211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1" name="Oval 380"/>
            <p:cNvSpPr/>
            <p:nvPr/>
          </p:nvSpPr>
          <p:spPr>
            <a:xfrm>
              <a:off x="1187624" y="475450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2" name="Oval 381"/>
            <p:cNvSpPr/>
            <p:nvPr/>
          </p:nvSpPr>
          <p:spPr>
            <a:xfrm>
              <a:off x="1187624" y="490690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3" name="Oval 382"/>
            <p:cNvSpPr/>
            <p:nvPr/>
          </p:nvSpPr>
          <p:spPr>
            <a:xfrm>
              <a:off x="1187624" y="505930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4" name="Oval 383"/>
            <p:cNvSpPr/>
            <p:nvPr/>
          </p:nvSpPr>
          <p:spPr>
            <a:xfrm>
              <a:off x="1187624" y="521170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5" name="Oval 384"/>
            <p:cNvSpPr/>
            <p:nvPr/>
          </p:nvSpPr>
          <p:spPr>
            <a:xfrm>
              <a:off x="1187624" y="536410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6" name="Oval 385"/>
            <p:cNvSpPr/>
            <p:nvPr/>
          </p:nvSpPr>
          <p:spPr>
            <a:xfrm>
              <a:off x="1187624" y="551650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7" name="Oval 386"/>
            <p:cNvSpPr/>
            <p:nvPr/>
          </p:nvSpPr>
          <p:spPr>
            <a:xfrm>
              <a:off x="1043608" y="186069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8" name="Oval 387"/>
            <p:cNvSpPr/>
            <p:nvPr/>
          </p:nvSpPr>
          <p:spPr>
            <a:xfrm>
              <a:off x="1043608" y="201309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9" name="Oval 388"/>
            <p:cNvSpPr/>
            <p:nvPr/>
          </p:nvSpPr>
          <p:spPr>
            <a:xfrm>
              <a:off x="1043608" y="216548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0" name="Oval 389"/>
            <p:cNvSpPr/>
            <p:nvPr/>
          </p:nvSpPr>
          <p:spPr>
            <a:xfrm>
              <a:off x="1043608" y="231788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1" name="Oval 390"/>
            <p:cNvSpPr/>
            <p:nvPr/>
          </p:nvSpPr>
          <p:spPr>
            <a:xfrm>
              <a:off x="1043608" y="247028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2" name="Oval 391"/>
            <p:cNvSpPr/>
            <p:nvPr/>
          </p:nvSpPr>
          <p:spPr>
            <a:xfrm>
              <a:off x="1043608" y="262268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3" name="Oval 392"/>
            <p:cNvSpPr/>
            <p:nvPr/>
          </p:nvSpPr>
          <p:spPr>
            <a:xfrm>
              <a:off x="1043608" y="277508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4" name="Oval 393"/>
            <p:cNvSpPr/>
            <p:nvPr/>
          </p:nvSpPr>
          <p:spPr>
            <a:xfrm>
              <a:off x="1043608" y="292748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5" name="Oval 394"/>
            <p:cNvSpPr/>
            <p:nvPr/>
          </p:nvSpPr>
          <p:spPr>
            <a:xfrm>
              <a:off x="1043608" y="307988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6" name="Oval 395"/>
            <p:cNvSpPr/>
            <p:nvPr/>
          </p:nvSpPr>
          <p:spPr>
            <a:xfrm>
              <a:off x="1043608" y="323228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7" name="Oval 396"/>
            <p:cNvSpPr/>
            <p:nvPr/>
          </p:nvSpPr>
          <p:spPr>
            <a:xfrm>
              <a:off x="1043608" y="338468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8" name="Oval 397"/>
            <p:cNvSpPr/>
            <p:nvPr/>
          </p:nvSpPr>
          <p:spPr>
            <a:xfrm>
              <a:off x="1043608" y="353708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9" name="Oval 398"/>
            <p:cNvSpPr/>
            <p:nvPr/>
          </p:nvSpPr>
          <p:spPr>
            <a:xfrm>
              <a:off x="1043608" y="368947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0" name="Oval 399"/>
            <p:cNvSpPr/>
            <p:nvPr/>
          </p:nvSpPr>
          <p:spPr>
            <a:xfrm>
              <a:off x="1043608" y="384187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1" name="Oval 400"/>
            <p:cNvSpPr/>
            <p:nvPr/>
          </p:nvSpPr>
          <p:spPr>
            <a:xfrm>
              <a:off x="1043608" y="399427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2" name="Oval 401"/>
            <p:cNvSpPr/>
            <p:nvPr/>
          </p:nvSpPr>
          <p:spPr>
            <a:xfrm>
              <a:off x="1043608" y="414667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3" name="Oval 402"/>
            <p:cNvSpPr/>
            <p:nvPr/>
          </p:nvSpPr>
          <p:spPr>
            <a:xfrm>
              <a:off x="1043608" y="429907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4" name="Oval 403"/>
            <p:cNvSpPr/>
            <p:nvPr/>
          </p:nvSpPr>
          <p:spPr>
            <a:xfrm>
              <a:off x="1043608" y="445147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5" name="Oval 404"/>
            <p:cNvSpPr/>
            <p:nvPr/>
          </p:nvSpPr>
          <p:spPr>
            <a:xfrm>
              <a:off x="1043608" y="460387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6" name="Oval 405"/>
            <p:cNvSpPr/>
            <p:nvPr/>
          </p:nvSpPr>
          <p:spPr>
            <a:xfrm>
              <a:off x="1043608" y="475627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7" name="Oval 406"/>
            <p:cNvSpPr/>
            <p:nvPr/>
          </p:nvSpPr>
          <p:spPr>
            <a:xfrm>
              <a:off x="1043608" y="490867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8" name="Oval 407"/>
            <p:cNvSpPr/>
            <p:nvPr/>
          </p:nvSpPr>
          <p:spPr>
            <a:xfrm>
              <a:off x="1043608" y="506107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9" name="Oval 408"/>
            <p:cNvSpPr/>
            <p:nvPr/>
          </p:nvSpPr>
          <p:spPr>
            <a:xfrm>
              <a:off x="1043608" y="521346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0" name="Oval 409"/>
            <p:cNvSpPr/>
            <p:nvPr/>
          </p:nvSpPr>
          <p:spPr>
            <a:xfrm>
              <a:off x="1043608" y="536586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1" name="Oval 410"/>
            <p:cNvSpPr/>
            <p:nvPr/>
          </p:nvSpPr>
          <p:spPr>
            <a:xfrm>
              <a:off x="1043608" y="551826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37" name="Rectangle 936"/>
          <p:cNvSpPr/>
          <p:nvPr/>
        </p:nvSpPr>
        <p:spPr>
          <a:xfrm>
            <a:off x="4211960" y="2009716"/>
            <a:ext cx="792088" cy="379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755" name="Group 754"/>
          <p:cNvGrpSpPr/>
          <p:nvPr/>
        </p:nvGrpSpPr>
        <p:grpSpPr>
          <a:xfrm>
            <a:off x="4292916" y="2005692"/>
            <a:ext cx="2151292" cy="3416067"/>
            <a:chOff x="3131840" y="2009564"/>
            <a:chExt cx="1845919" cy="3416067"/>
          </a:xfrm>
        </p:grpSpPr>
        <p:sp>
          <p:nvSpPr>
            <p:cNvPr id="756" name="Oval 755"/>
            <p:cNvSpPr/>
            <p:nvPr/>
          </p:nvSpPr>
          <p:spPr>
            <a:xfrm>
              <a:off x="4932040" y="200956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7" name="Oval 756"/>
            <p:cNvSpPr/>
            <p:nvPr/>
          </p:nvSpPr>
          <p:spPr>
            <a:xfrm>
              <a:off x="4932040" y="231436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8" name="Oval 757"/>
            <p:cNvSpPr/>
            <p:nvPr/>
          </p:nvSpPr>
          <p:spPr>
            <a:xfrm>
              <a:off x="4932040" y="261916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9" name="Oval 758"/>
            <p:cNvSpPr/>
            <p:nvPr/>
          </p:nvSpPr>
          <p:spPr>
            <a:xfrm>
              <a:off x="4932040" y="292395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0" name="Oval 759"/>
            <p:cNvSpPr/>
            <p:nvPr/>
          </p:nvSpPr>
          <p:spPr>
            <a:xfrm>
              <a:off x="4932040" y="322875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1" name="Oval 760"/>
            <p:cNvSpPr/>
            <p:nvPr/>
          </p:nvSpPr>
          <p:spPr>
            <a:xfrm>
              <a:off x="4932040" y="353355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2" name="Oval 761"/>
            <p:cNvSpPr/>
            <p:nvPr/>
          </p:nvSpPr>
          <p:spPr>
            <a:xfrm>
              <a:off x="4932040" y="383835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3" name="Oval 762"/>
            <p:cNvSpPr/>
            <p:nvPr/>
          </p:nvSpPr>
          <p:spPr>
            <a:xfrm>
              <a:off x="4932040" y="414315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4" name="Oval 763"/>
            <p:cNvSpPr/>
            <p:nvPr/>
          </p:nvSpPr>
          <p:spPr>
            <a:xfrm>
              <a:off x="4932040" y="444794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5" name="Oval 764"/>
            <p:cNvSpPr/>
            <p:nvPr/>
          </p:nvSpPr>
          <p:spPr>
            <a:xfrm>
              <a:off x="4932040" y="475274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6" name="Oval 765"/>
            <p:cNvSpPr/>
            <p:nvPr/>
          </p:nvSpPr>
          <p:spPr>
            <a:xfrm>
              <a:off x="4932040" y="505754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7" name="Oval 766"/>
            <p:cNvSpPr/>
            <p:nvPr/>
          </p:nvSpPr>
          <p:spPr>
            <a:xfrm>
              <a:off x="4932040" y="536234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8" name="Oval 767"/>
            <p:cNvSpPr/>
            <p:nvPr/>
          </p:nvSpPr>
          <p:spPr>
            <a:xfrm>
              <a:off x="4644008" y="201309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9" name="Oval 768"/>
            <p:cNvSpPr/>
            <p:nvPr/>
          </p:nvSpPr>
          <p:spPr>
            <a:xfrm>
              <a:off x="4644008" y="231788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0" name="Oval 769"/>
            <p:cNvSpPr/>
            <p:nvPr/>
          </p:nvSpPr>
          <p:spPr>
            <a:xfrm>
              <a:off x="4644008" y="262268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1" name="Oval 770"/>
            <p:cNvSpPr/>
            <p:nvPr/>
          </p:nvSpPr>
          <p:spPr>
            <a:xfrm>
              <a:off x="4644008" y="292748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2" name="Oval 771"/>
            <p:cNvSpPr/>
            <p:nvPr/>
          </p:nvSpPr>
          <p:spPr>
            <a:xfrm>
              <a:off x="4644008" y="323228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3" name="Oval 772"/>
            <p:cNvSpPr/>
            <p:nvPr/>
          </p:nvSpPr>
          <p:spPr>
            <a:xfrm>
              <a:off x="4644008" y="353708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4" name="Oval 773"/>
            <p:cNvSpPr/>
            <p:nvPr/>
          </p:nvSpPr>
          <p:spPr>
            <a:xfrm>
              <a:off x="4644008" y="384187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5" name="Oval 774"/>
            <p:cNvSpPr/>
            <p:nvPr/>
          </p:nvSpPr>
          <p:spPr>
            <a:xfrm>
              <a:off x="4644008" y="414667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6" name="Oval 775"/>
            <p:cNvSpPr/>
            <p:nvPr/>
          </p:nvSpPr>
          <p:spPr>
            <a:xfrm>
              <a:off x="4644008" y="445147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7" name="Oval 776"/>
            <p:cNvSpPr/>
            <p:nvPr/>
          </p:nvSpPr>
          <p:spPr>
            <a:xfrm>
              <a:off x="4644008" y="475627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8" name="Oval 777"/>
            <p:cNvSpPr/>
            <p:nvPr/>
          </p:nvSpPr>
          <p:spPr>
            <a:xfrm>
              <a:off x="4644008" y="506107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9" name="Oval 778"/>
            <p:cNvSpPr/>
            <p:nvPr/>
          </p:nvSpPr>
          <p:spPr>
            <a:xfrm>
              <a:off x="4644008" y="536586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0" name="Oval 779"/>
            <p:cNvSpPr/>
            <p:nvPr/>
          </p:nvSpPr>
          <p:spPr>
            <a:xfrm>
              <a:off x="4355976" y="201661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1" name="Oval 780"/>
            <p:cNvSpPr/>
            <p:nvPr/>
          </p:nvSpPr>
          <p:spPr>
            <a:xfrm>
              <a:off x="4355976" y="232141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2" name="Oval 781"/>
            <p:cNvSpPr/>
            <p:nvPr/>
          </p:nvSpPr>
          <p:spPr>
            <a:xfrm>
              <a:off x="4355976" y="262621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3" name="Oval 782"/>
            <p:cNvSpPr/>
            <p:nvPr/>
          </p:nvSpPr>
          <p:spPr>
            <a:xfrm>
              <a:off x="4355976" y="293101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4" name="Oval 783"/>
            <p:cNvSpPr/>
            <p:nvPr/>
          </p:nvSpPr>
          <p:spPr>
            <a:xfrm>
              <a:off x="4355976" y="323580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5" name="Oval 784"/>
            <p:cNvSpPr/>
            <p:nvPr/>
          </p:nvSpPr>
          <p:spPr>
            <a:xfrm>
              <a:off x="4355976" y="354060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6" name="Oval 785"/>
            <p:cNvSpPr/>
            <p:nvPr/>
          </p:nvSpPr>
          <p:spPr>
            <a:xfrm>
              <a:off x="4355976" y="384540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7" name="Oval 786"/>
            <p:cNvSpPr/>
            <p:nvPr/>
          </p:nvSpPr>
          <p:spPr>
            <a:xfrm>
              <a:off x="4355976" y="415020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8" name="Oval 787"/>
            <p:cNvSpPr/>
            <p:nvPr/>
          </p:nvSpPr>
          <p:spPr>
            <a:xfrm>
              <a:off x="4355976" y="445500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9" name="Oval 788"/>
            <p:cNvSpPr/>
            <p:nvPr/>
          </p:nvSpPr>
          <p:spPr>
            <a:xfrm>
              <a:off x="4355976" y="475979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0" name="Oval 789"/>
            <p:cNvSpPr/>
            <p:nvPr/>
          </p:nvSpPr>
          <p:spPr>
            <a:xfrm>
              <a:off x="4355976" y="506459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1" name="Oval 790"/>
            <p:cNvSpPr/>
            <p:nvPr/>
          </p:nvSpPr>
          <p:spPr>
            <a:xfrm>
              <a:off x="4355976" y="536939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2" name="Oval 791"/>
            <p:cNvSpPr/>
            <p:nvPr/>
          </p:nvSpPr>
          <p:spPr>
            <a:xfrm>
              <a:off x="3995936" y="201655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3" name="Oval 792"/>
            <p:cNvSpPr/>
            <p:nvPr/>
          </p:nvSpPr>
          <p:spPr>
            <a:xfrm>
              <a:off x="3995936" y="232135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4" name="Oval 793"/>
            <p:cNvSpPr/>
            <p:nvPr/>
          </p:nvSpPr>
          <p:spPr>
            <a:xfrm>
              <a:off x="3995936" y="262615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5" name="Oval 794"/>
            <p:cNvSpPr/>
            <p:nvPr/>
          </p:nvSpPr>
          <p:spPr>
            <a:xfrm>
              <a:off x="3995936" y="293095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6" name="Oval 795"/>
            <p:cNvSpPr/>
            <p:nvPr/>
          </p:nvSpPr>
          <p:spPr>
            <a:xfrm>
              <a:off x="3995936" y="323574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7" name="Oval 796"/>
            <p:cNvSpPr/>
            <p:nvPr/>
          </p:nvSpPr>
          <p:spPr>
            <a:xfrm>
              <a:off x="3995936" y="354054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8" name="Oval 797"/>
            <p:cNvSpPr/>
            <p:nvPr/>
          </p:nvSpPr>
          <p:spPr>
            <a:xfrm>
              <a:off x="3995936" y="384534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9" name="Oval 798"/>
            <p:cNvSpPr/>
            <p:nvPr/>
          </p:nvSpPr>
          <p:spPr>
            <a:xfrm>
              <a:off x="3995936" y="415014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0" name="Oval 799"/>
            <p:cNvSpPr/>
            <p:nvPr/>
          </p:nvSpPr>
          <p:spPr>
            <a:xfrm>
              <a:off x="3995936" y="445494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1" name="Oval 800"/>
            <p:cNvSpPr/>
            <p:nvPr/>
          </p:nvSpPr>
          <p:spPr>
            <a:xfrm>
              <a:off x="3995936" y="475973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2" name="Oval 801"/>
            <p:cNvSpPr/>
            <p:nvPr/>
          </p:nvSpPr>
          <p:spPr>
            <a:xfrm>
              <a:off x="3995936" y="506453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3" name="Oval 802"/>
            <p:cNvSpPr/>
            <p:nvPr/>
          </p:nvSpPr>
          <p:spPr>
            <a:xfrm>
              <a:off x="3995936" y="536933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4" name="Oval 803"/>
            <p:cNvSpPr/>
            <p:nvPr/>
          </p:nvSpPr>
          <p:spPr>
            <a:xfrm>
              <a:off x="3707904" y="202008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5" name="Oval 804"/>
            <p:cNvSpPr/>
            <p:nvPr/>
          </p:nvSpPr>
          <p:spPr>
            <a:xfrm>
              <a:off x="3707904" y="232488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6" name="Oval 805"/>
            <p:cNvSpPr/>
            <p:nvPr/>
          </p:nvSpPr>
          <p:spPr>
            <a:xfrm>
              <a:off x="3707904" y="262967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7" name="Oval 806"/>
            <p:cNvSpPr/>
            <p:nvPr/>
          </p:nvSpPr>
          <p:spPr>
            <a:xfrm>
              <a:off x="3707904" y="293447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8" name="Oval 807"/>
            <p:cNvSpPr/>
            <p:nvPr/>
          </p:nvSpPr>
          <p:spPr>
            <a:xfrm>
              <a:off x="3707904" y="323927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9" name="Oval 808"/>
            <p:cNvSpPr/>
            <p:nvPr/>
          </p:nvSpPr>
          <p:spPr>
            <a:xfrm>
              <a:off x="3707904" y="354407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0" name="Oval 809"/>
            <p:cNvSpPr/>
            <p:nvPr/>
          </p:nvSpPr>
          <p:spPr>
            <a:xfrm>
              <a:off x="3707904" y="384887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1" name="Oval 810"/>
            <p:cNvSpPr/>
            <p:nvPr/>
          </p:nvSpPr>
          <p:spPr>
            <a:xfrm>
              <a:off x="3707904" y="415366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2" name="Oval 811"/>
            <p:cNvSpPr/>
            <p:nvPr/>
          </p:nvSpPr>
          <p:spPr>
            <a:xfrm>
              <a:off x="3707904" y="445846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3" name="Oval 812"/>
            <p:cNvSpPr/>
            <p:nvPr/>
          </p:nvSpPr>
          <p:spPr>
            <a:xfrm>
              <a:off x="3707904" y="476326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4" name="Oval 813"/>
            <p:cNvSpPr/>
            <p:nvPr/>
          </p:nvSpPr>
          <p:spPr>
            <a:xfrm>
              <a:off x="3707904" y="506806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5" name="Oval 814"/>
            <p:cNvSpPr/>
            <p:nvPr/>
          </p:nvSpPr>
          <p:spPr>
            <a:xfrm>
              <a:off x="3707904" y="537286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6" name="Oval 815"/>
            <p:cNvSpPr/>
            <p:nvPr/>
          </p:nvSpPr>
          <p:spPr>
            <a:xfrm>
              <a:off x="3419872" y="202360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7" name="Oval 816"/>
            <p:cNvSpPr/>
            <p:nvPr/>
          </p:nvSpPr>
          <p:spPr>
            <a:xfrm>
              <a:off x="3419872" y="232840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8" name="Oval 817"/>
            <p:cNvSpPr/>
            <p:nvPr/>
          </p:nvSpPr>
          <p:spPr>
            <a:xfrm>
              <a:off x="3419872" y="263320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9" name="Oval 818"/>
            <p:cNvSpPr/>
            <p:nvPr/>
          </p:nvSpPr>
          <p:spPr>
            <a:xfrm>
              <a:off x="3419872" y="293800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0" name="Oval 819"/>
            <p:cNvSpPr/>
            <p:nvPr/>
          </p:nvSpPr>
          <p:spPr>
            <a:xfrm>
              <a:off x="3419872" y="324280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1" name="Oval 820"/>
            <p:cNvSpPr/>
            <p:nvPr/>
          </p:nvSpPr>
          <p:spPr>
            <a:xfrm>
              <a:off x="3419872" y="354759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2" name="Oval 821"/>
            <p:cNvSpPr/>
            <p:nvPr/>
          </p:nvSpPr>
          <p:spPr>
            <a:xfrm>
              <a:off x="3419872" y="385239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3" name="Oval 822"/>
            <p:cNvSpPr/>
            <p:nvPr/>
          </p:nvSpPr>
          <p:spPr>
            <a:xfrm>
              <a:off x="3419872" y="415719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4" name="Oval 823"/>
            <p:cNvSpPr/>
            <p:nvPr/>
          </p:nvSpPr>
          <p:spPr>
            <a:xfrm>
              <a:off x="3419872" y="446199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5" name="Oval 824"/>
            <p:cNvSpPr/>
            <p:nvPr/>
          </p:nvSpPr>
          <p:spPr>
            <a:xfrm>
              <a:off x="3419872" y="476679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6" name="Oval 825"/>
            <p:cNvSpPr/>
            <p:nvPr/>
          </p:nvSpPr>
          <p:spPr>
            <a:xfrm>
              <a:off x="3419872" y="507158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7" name="Oval 826"/>
            <p:cNvSpPr/>
            <p:nvPr/>
          </p:nvSpPr>
          <p:spPr>
            <a:xfrm>
              <a:off x="3419872" y="537638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8" name="Oval 827"/>
            <p:cNvSpPr/>
            <p:nvPr/>
          </p:nvSpPr>
          <p:spPr>
            <a:xfrm>
              <a:off x="3131840" y="202713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9" name="Oval 828"/>
            <p:cNvSpPr/>
            <p:nvPr/>
          </p:nvSpPr>
          <p:spPr>
            <a:xfrm>
              <a:off x="3131840" y="233193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0" name="Oval 829"/>
            <p:cNvSpPr/>
            <p:nvPr/>
          </p:nvSpPr>
          <p:spPr>
            <a:xfrm>
              <a:off x="3131840" y="263673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1" name="Oval 830"/>
            <p:cNvSpPr/>
            <p:nvPr/>
          </p:nvSpPr>
          <p:spPr>
            <a:xfrm>
              <a:off x="3131840" y="294152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2" name="Oval 831"/>
            <p:cNvSpPr/>
            <p:nvPr/>
          </p:nvSpPr>
          <p:spPr>
            <a:xfrm>
              <a:off x="3131840" y="324632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3" name="Oval 832"/>
            <p:cNvSpPr/>
            <p:nvPr/>
          </p:nvSpPr>
          <p:spPr>
            <a:xfrm>
              <a:off x="3131840" y="355112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4" name="Oval 833"/>
            <p:cNvSpPr/>
            <p:nvPr/>
          </p:nvSpPr>
          <p:spPr>
            <a:xfrm>
              <a:off x="3131840" y="385592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5" name="Oval 834"/>
            <p:cNvSpPr/>
            <p:nvPr/>
          </p:nvSpPr>
          <p:spPr>
            <a:xfrm>
              <a:off x="3131840" y="416072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6" name="Oval 835"/>
            <p:cNvSpPr/>
            <p:nvPr/>
          </p:nvSpPr>
          <p:spPr>
            <a:xfrm>
              <a:off x="3131840" y="446551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7" name="Oval 836"/>
            <p:cNvSpPr/>
            <p:nvPr/>
          </p:nvSpPr>
          <p:spPr>
            <a:xfrm>
              <a:off x="3131840" y="477031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8" name="Oval 837"/>
            <p:cNvSpPr/>
            <p:nvPr/>
          </p:nvSpPr>
          <p:spPr>
            <a:xfrm>
              <a:off x="3131840" y="507511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9" name="Oval 838"/>
            <p:cNvSpPr/>
            <p:nvPr/>
          </p:nvSpPr>
          <p:spPr>
            <a:xfrm>
              <a:off x="3131840" y="537991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38" name="TextBox 937"/>
          <p:cNvSpPr txBox="1"/>
          <p:nvPr/>
        </p:nvSpPr>
        <p:spPr>
          <a:xfrm>
            <a:off x="1688075" y="2918793"/>
            <a:ext cx="674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/>
              <a:t>+</a:t>
            </a:r>
          </a:p>
        </p:txBody>
      </p:sp>
      <p:sp>
        <p:nvSpPr>
          <p:cNvPr id="939" name="TextBox 938"/>
          <p:cNvSpPr txBox="1"/>
          <p:nvPr/>
        </p:nvSpPr>
        <p:spPr>
          <a:xfrm>
            <a:off x="4666867" y="2835934"/>
            <a:ext cx="674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/>
              <a:t>-</a:t>
            </a:r>
          </a:p>
        </p:txBody>
      </p:sp>
      <p:grpSp>
        <p:nvGrpSpPr>
          <p:cNvPr id="940" name="Group 939"/>
          <p:cNvGrpSpPr/>
          <p:nvPr/>
        </p:nvGrpSpPr>
        <p:grpSpPr>
          <a:xfrm>
            <a:off x="4106856" y="6165304"/>
            <a:ext cx="126014" cy="190332"/>
            <a:chOff x="7596336" y="2172928"/>
            <a:chExt cx="360040" cy="773543"/>
          </a:xfrm>
        </p:grpSpPr>
        <p:sp>
          <p:nvSpPr>
            <p:cNvPr id="45" name="Oval 44"/>
            <p:cNvSpPr/>
            <p:nvPr/>
          </p:nvSpPr>
          <p:spPr>
            <a:xfrm>
              <a:off x="7596336" y="2553297"/>
              <a:ext cx="360040" cy="3931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7596336" y="2172928"/>
              <a:ext cx="360040" cy="53755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942" name="Group 941"/>
          <p:cNvGrpSpPr/>
          <p:nvPr/>
        </p:nvGrpSpPr>
        <p:grpSpPr>
          <a:xfrm>
            <a:off x="4106856" y="5877272"/>
            <a:ext cx="126014" cy="190332"/>
            <a:chOff x="7596336" y="2172928"/>
            <a:chExt cx="360040" cy="773543"/>
          </a:xfrm>
        </p:grpSpPr>
        <p:sp>
          <p:nvSpPr>
            <p:cNvPr id="943" name="Oval 942"/>
            <p:cNvSpPr/>
            <p:nvPr/>
          </p:nvSpPr>
          <p:spPr>
            <a:xfrm>
              <a:off x="7596336" y="2553297"/>
              <a:ext cx="360040" cy="3931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44" name="Isosceles Triangle 943"/>
            <p:cNvSpPr/>
            <p:nvPr/>
          </p:nvSpPr>
          <p:spPr>
            <a:xfrm>
              <a:off x="7596336" y="2172928"/>
              <a:ext cx="360040" cy="53755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945" name="Group 944"/>
          <p:cNvGrpSpPr/>
          <p:nvPr/>
        </p:nvGrpSpPr>
        <p:grpSpPr>
          <a:xfrm>
            <a:off x="4106856" y="6449970"/>
            <a:ext cx="126014" cy="190332"/>
            <a:chOff x="7596336" y="2172928"/>
            <a:chExt cx="360040" cy="773543"/>
          </a:xfrm>
        </p:grpSpPr>
        <p:sp>
          <p:nvSpPr>
            <p:cNvPr id="946" name="Oval 945"/>
            <p:cNvSpPr/>
            <p:nvPr/>
          </p:nvSpPr>
          <p:spPr>
            <a:xfrm>
              <a:off x="7596336" y="2553297"/>
              <a:ext cx="360040" cy="3931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47" name="Isosceles Triangle 946"/>
            <p:cNvSpPr/>
            <p:nvPr/>
          </p:nvSpPr>
          <p:spPr>
            <a:xfrm>
              <a:off x="7596336" y="2172928"/>
              <a:ext cx="360040" cy="53755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941" name="Rectangle 940"/>
          <p:cNvSpPr/>
          <p:nvPr/>
        </p:nvSpPr>
        <p:spPr>
          <a:xfrm>
            <a:off x="3779912" y="5840488"/>
            <a:ext cx="848686" cy="90088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6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17000" decel="17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538 -0.00046 C 0.01892 -0.00069 0.03246 -0.00116 0.046 -0.00116 " pathEditMode="relative" rAng="0" ptsTypes="f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0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4"/>
          <a:stretch/>
        </p:blipFill>
        <p:spPr bwMode="auto">
          <a:xfrm flipH="1">
            <a:off x="2555776" y="1782759"/>
            <a:ext cx="1800200" cy="388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Moisture movement in a building element with installed  vapour barrier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6AB58-E353-47FE-82A2-CA334DE6D9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FF7A1-2244-410D-9AD4-441B17565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18</a:t>
            </a:fld>
            <a:endParaRPr lang="fi-FI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65216" y="1899358"/>
            <a:ext cx="1341863" cy="3719162"/>
            <a:chOff x="1043608" y="1844824"/>
            <a:chExt cx="1341863" cy="3719162"/>
          </a:xfrm>
        </p:grpSpPr>
        <p:sp>
          <p:nvSpPr>
            <p:cNvPr id="3" name="Oval 2"/>
            <p:cNvSpPr/>
            <p:nvPr/>
          </p:nvSpPr>
          <p:spPr>
            <a:xfrm>
              <a:off x="2339752" y="184482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339752" y="199722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339752" y="214962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2339752" y="230202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2339752" y="245442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339752" y="260681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2339752" y="275921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2339752" y="291161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2339752" y="306401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2339752" y="321641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2339752" y="336881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2339752" y="352121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2339752" y="367361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2339752" y="382601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2339752" y="397841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2339752" y="413080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2339752" y="428320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2339752" y="443560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2339752" y="458800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2339752" y="474040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2339752" y="489280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2339752" y="504520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2339752" y="519760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2339752" y="535000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2339752" y="550240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7" name="Oval 186"/>
            <p:cNvSpPr/>
            <p:nvPr/>
          </p:nvSpPr>
          <p:spPr>
            <a:xfrm>
              <a:off x="2195736" y="184658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8" name="Oval 187"/>
            <p:cNvSpPr/>
            <p:nvPr/>
          </p:nvSpPr>
          <p:spPr>
            <a:xfrm>
              <a:off x="2195736" y="199898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9" name="Oval 188"/>
            <p:cNvSpPr/>
            <p:nvPr/>
          </p:nvSpPr>
          <p:spPr>
            <a:xfrm>
              <a:off x="2195736" y="215138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195736" y="230378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195736" y="245618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2" name="Oval 191"/>
            <p:cNvSpPr/>
            <p:nvPr/>
          </p:nvSpPr>
          <p:spPr>
            <a:xfrm>
              <a:off x="2195736" y="260858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3" name="Oval 192"/>
            <p:cNvSpPr/>
            <p:nvPr/>
          </p:nvSpPr>
          <p:spPr>
            <a:xfrm>
              <a:off x="2195736" y="276098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195736" y="291338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5" name="Oval 194"/>
            <p:cNvSpPr/>
            <p:nvPr/>
          </p:nvSpPr>
          <p:spPr>
            <a:xfrm>
              <a:off x="2195736" y="306577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6" name="Oval 195"/>
            <p:cNvSpPr/>
            <p:nvPr/>
          </p:nvSpPr>
          <p:spPr>
            <a:xfrm>
              <a:off x="2195736" y="321817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7" name="Oval 196"/>
            <p:cNvSpPr/>
            <p:nvPr/>
          </p:nvSpPr>
          <p:spPr>
            <a:xfrm>
              <a:off x="2195736" y="337057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8" name="Oval 197"/>
            <p:cNvSpPr/>
            <p:nvPr/>
          </p:nvSpPr>
          <p:spPr>
            <a:xfrm>
              <a:off x="2195736" y="352297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95736" y="367537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95736" y="382777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195736" y="398017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195736" y="413257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195736" y="428497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195736" y="443737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195736" y="458976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95736" y="474216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95736" y="489456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8" name="Oval 207"/>
            <p:cNvSpPr/>
            <p:nvPr/>
          </p:nvSpPr>
          <p:spPr>
            <a:xfrm>
              <a:off x="2195736" y="504696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9" name="Oval 208"/>
            <p:cNvSpPr/>
            <p:nvPr/>
          </p:nvSpPr>
          <p:spPr>
            <a:xfrm>
              <a:off x="2195736" y="519936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0" name="Oval 209"/>
            <p:cNvSpPr/>
            <p:nvPr/>
          </p:nvSpPr>
          <p:spPr>
            <a:xfrm>
              <a:off x="2195736" y="535176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1" name="Oval 210"/>
            <p:cNvSpPr/>
            <p:nvPr/>
          </p:nvSpPr>
          <p:spPr>
            <a:xfrm>
              <a:off x="2195736" y="550416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051720" y="184835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3" name="Oval 212"/>
            <p:cNvSpPr/>
            <p:nvPr/>
          </p:nvSpPr>
          <p:spPr>
            <a:xfrm>
              <a:off x="2051720" y="200074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4" name="Oval 213"/>
            <p:cNvSpPr/>
            <p:nvPr/>
          </p:nvSpPr>
          <p:spPr>
            <a:xfrm>
              <a:off x="2051720" y="215314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5" name="Oval 214"/>
            <p:cNvSpPr/>
            <p:nvPr/>
          </p:nvSpPr>
          <p:spPr>
            <a:xfrm>
              <a:off x="2051720" y="230554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Oval 215"/>
            <p:cNvSpPr/>
            <p:nvPr/>
          </p:nvSpPr>
          <p:spPr>
            <a:xfrm>
              <a:off x="2051720" y="245794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7" name="Oval 216"/>
            <p:cNvSpPr/>
            <p:nvPr/>
          </p:nvSpPr>
          <p:spPr>
            <a:xfrm>
              <a:off x="2051720" y="261034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8" name="Oval 217"/>
            <p:cNvSpPr/>
            <p:nvPr/>
          </p:nvSpPr>
          <p:spPr>
            <a:xfrm>
              <a:off x="2051720" y="276274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9" name="Oval 218"/>
            <p:cNvSpPr/>
            <p:nvPr/>
          </p:nvSpPr>
          <p:spPr>
            <a:xfrm>
              <a:off x="2051720" y="291514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0" name="Oval 219"/>
            <p:cNvSpPr/>
            <p:nvPr/>
          </p:nvSpPr>
          <p:spPr>
            <a:xfrm>
              <a:off x="2051720" y="306754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1" name="Oval 220"/>
            <p:cNvSpPr/>
            <p:nvPr/>
          </p:nvSpPr>
          <p:spPr>
            <a:xfrm>
              <a:off x="2051720" y="321994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2" name="Oval 221"/>
            <p:cNvSpPr/>
            <p:nvPr/>
          </p:nvSpPr>
          <p:spPr>
            <a:xfrm>
              <a:off x="2051720" y="337234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2051720" y="352473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2051720" y="367713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5" name="Oval 224"/>
            <p:cNvSpPr/>
            <p:nvPr/>
          </p:nvSpPr>
          <p:spPr>
            <a:xfrm>
              <a:off x="2051720" y="382953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6" name="Oval 225"/>
            <p:cNvSpPr/>
            <p:nvPr/>
          </p:nvSpPr>
          <p:spPr>
            <a:xfrm>
              <a:off x="2051720" y="398193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2051720" y="413433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8" name="Oval 227"/>
            <p:cNvSpPr/>
            <p:nvPr/>
          </p:nvSpPr>
          <p:spPr>
            <a:xfrm>
              <a:off x="2051720" y="428673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9" name="Oval 228"/>
            <p:cNvSpPr/>
            <p:nvPr/>
          </p:nvSpPr>
          <p:spPr>
            <a:xfrm>
              <a:off x="2051720" y="443913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0" name="Oval 229"/>
            <p:cNvSpPr/>
            <p:nvPr/>
          </p:nvSpPr>
          <p:spPr>
            <a:xfrm>
              <a:off x="2051720" y="459153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1" name="Oval 230"/>
            <p:cNvSpPr/>
            <p:nvPr/>
          </p:nvSpPr>
          <p:spPr>
            <a:xfrm>
              <a:off x="2051720" y="474393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2" name="Oval 231"/>
            <p:cNvSpPr/>
            <p:nvPr/>
          </p:nvSpPr>
          <p:spPr>
            <a:xfrm>
              <a:off x="2051720" y="489633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3" name="Oval 232"/>
            <p:cNvSpPr/>
            <p:nvPr/>
          </p:nvSpPr>
          <p:spPr>
            <a:xfrm>
              <a:off x="2051720" y="504872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4" name="Oval 233"/>
            <p:cNvSpPr/>
            <p:nvPr/>
          </p:nvSpPr>
          <p:spPr>
            <a:xfrm>
              <a:off x="2051720" y="520112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5" name="Oval 234"/>
            <p:cNvSpPr/>
            <p:nvPr/>
          </p:nvSpPr>
          <p:spPr>
            <a:xfrm>
              <a:off x="2051720" y="535352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6" name="Oval 235"/>
            <p:cNvSpPr/>
            <p:nvPr/>
          </p:nvSpPr>
          <p:spPr>
            <a:xfrm>
              <a:off x="2051720" y="550592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7" name="Oval 236"/>
            <p:cNvSpPr/>
            <p:nvPr/>
          </p:nvSpPr>
          <p:spPr>
            <a:xfrm>
              <a:off x="1907704" y="185011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8" name="Oval 237"/>
            <p:cNvSpPr/>
            <p:nvPr/>
          </p:nvSpPr>
          <p:spPr>
            <a:xfrm>
              <a:off x="1907704" y="200251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9" name="Oval 238"/>
            <p:cNvSpPr/>
            <p:nvPr/>
          </p:nvSpPr>
          <p:spPr>
            <a:xfrm>
              <a:off x="1907704" y="215491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0" name="Oval 239"/>
            <p:cNvSpPr/>
            <p:nvPr/>
          </p:nvSpPr>
          <p:spPr>
            <a:xfrm>
              <a:off x="1907704" y="230731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1" name="Oval 240"/>
            <p:cNvSpPr/>
            <p:nvPr/>
          </p:nvSpPr>
          <p:spPr>
            <a:xfrm>
              <a:off x="1907704" y="245970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2" name="Oval 241"/>
            <p:cNvSpPr/>
            <p:nvPr/>
          </p:nvSpPr>
          <p:spPr>
            <a:xfrm>
              <a:off x="1907704" y="261210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3" name="Oval 242"/>
            <p:cNvSpPr/>
            <p:nvPr/>
          </p:nvSpPr>
          <p:spPr>
            <a:xfrm>
              <a:off x="1907704" y="276450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4" name="Oval 243"/>
            <p:cNvSpPr/>
            <p:nvPr/>
          </p:nvSpPr>
          <p:spPr>
            <a:xfrm>
              <a:off x="1907704" y="291690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5" name="Oval 244"/>
            <p:cNvSpPr/>
            <p:nvPr/>
          </p:nvSpPr>
          <p:spPr>
            <a:xfrm>
              <a:off x="1907704" y="306930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6" name="Oval 245"/>
            <p:cNvSpPr/>
            <p:nvPr/>
          </p:nvSpPr>
          <p:spPr>
            <a:xfrm>
              <a:off x="1907704" y="322170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7" name="Oval 246"/>
            <p:cNvSpPr/>
            <p:nvPr/>
          </p:nvSpPr>
          <p:spPr>
            <a:xfrm>
              <a:off x="1907704" y="337410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8" name="Oval 247"/>
            <p:cNvSpPr/>
            <p:nvPr/>
          </p:nvSpPr>
          <p:spPr>
            <a:xfrm>
              <a:off x="1907704" y="352650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9" name="Oval 248"/>
            <p:cNvSpPr/>
            <p:nvPr/>
          </p:nvSpPr>
          <p:spPr>
            <a:xfrm>
              <a:off x="1907704" y="367890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0" name="Oval 249"/>
            <p:cNvSpPr/>
            <p:nvPr/>
          </p:nvSpPr>
          <p:spPr>
            <a:xfrm>
              <a:off x="1907704" y="383130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1" name="Oval 250"/>
            <p:cNvSpPr/>
            <p:nvPr/>
          </p:nvSpPr>
          <p:spPr>
            <a:xfrm>
              <a:off x="1907704" y="398369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2" name="Oval 251"/>
            <p:cNvSpPr/>
            <p:nvPr/>
          </p:nvSpPr>
          <p:spPr>
            <a:xfrm>
              <a:off x="1907704" y="413609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3" name="Oval 252"/>
            <p:cNvSpPr/>
            <p:nvPr/>
          </p:nvSpPr>
          <p:spPr>
            <a:xfrm>
              <a:off x="1907704" y="428849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4" name="Oval 253"/>
            <p:cNvSpPr/>
            <p:nvPr/>
          </p:nvSpPr>
          <p:spPr>
            <a:xfrm>
              <a:off x="1907704" y="444089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5" name="Oval 254"/>
            <p:cNvSpPr/>
            <p:nvPr/>
          </p:nvSpPr>
          <p:spPr>
            <a:xfrm>
              <a:off x="1907704" y="459329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6" name="Oval 255"/>
            <p:cNvSpPr/>
            <p:nvPr/>
          </p:nvSpPr>
          <p:spPr>
            <a:xfrm>
              <a:off x="1907704" y="474569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7" name="Oval 256"/>
            <p:cNvSpPr/>
            <p:nvPr/>
          </p:nvSpPr>
          <p:spPr>
            <a:xfrm>
              <a:off x="1907704" y="489809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8" name="Oval 257"/>
            <p:cNvSpPr/>
            <p:nvPr/>
          </p:nvSpPr>
          <p:spPr>
            <a:xfrm>
              <a:off x="1907704" y="505049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9" name="Oval 258"/>
            <p:cNvSpPr/>
            <p:nvPr/>
          </p:nvSpPr>
          <p:spPr>
            <a:xfrm>
              <a:off x="1907704" y="520289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0" name="Oval 259"/>
            <p:cNvSpPr/>
            <p:nvPr/>
          </p:nvSpPr>
          <p:spPr>
            <a:xfrm>
              <a:off x="1907704" y="535529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1" name="Oval 260"/>
            <p:cNvSpPr/>
            <p:nvPr/>
          </p:nvSpPr>
          <p:spPr>
            <a:xfrm>
              <a:off x="1907704" y="550768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2" name="Oval 261"/>
            <p:cNvSpPr/>
            <p:nvPr/>
          </p:nvSpPr>
          <p:spPr>
            <a:xfrm>
              <a:off x="1763688" y="185187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3" name="Oval 262"/>
            <p:cNvSpPr/>
            <p:nvPr/>
          </p:nvSpPr>
          <p:spPr>
            <a:xfrm>
              <a:off x="1763688" y="200427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4" name="Oval 263"/>
            <p:cNvSpPr/>
            <p:nvPr/>
          </p:nvSpPr>
          <p:spPr>
            <a:xfrm>
              <a:off x="1763688" y="215667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5" name="Oval 264"/>
            <p:cNvSpPr/>
            <p:nvPr/>
          </p:nvSpPr>
          <p:spPr>
            <a:xfrm>
              <a:off x="1763688" y="230907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6" name="Oval 265"/>
            <p:cNvSpPr/>
            <p:nvPr/>
          </p:nvSpPr>
          <p:spPr>
            <a:xfrm>
              <a:off x="1763688" y="246147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7" name="Oval 266"/>
            <p:cNvSpPr/>
            <p:nvPr/>
          </p:nvSpPr>
          <p:spPr>
            <a:xfrm>
              <a:off x="1763688" y="261387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8" name="Oval 267"/>
            <p:cNvSpPr/>
            <p:nvPr/>
          </p:nvSpPr>
          <p:spPr>
            <a:xfrm>
              <a:off x="1763688" y="276627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9" name="Oval 268"/>
            <p:cNvSpPr/>
            <p:nvPr/>
          </p:nvSpPr>
          <p:spPr>
            <a:xfrm>
              <a:off x="1763688" y="291866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0" name="Oval 269"/>
            <p:cNvSpPr/>
            <p:nvPr/>
          </p:nvSpPr>
          <p:spPr>
            <a:xfrm>
              <a:off x="1763688" y="307106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1" name="Oval 270"/>
            <p:cNvSpPr/>
            <p:nvPr/>
          </p:nvSpPr>
          <p:spPr>
            <a:xfrm>
              <a:off x="1763688" y="322346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2" name="Oval 271"/>
            <p:cNvSpPr/>
            <p:nvPr/>
          </p:nvSpPr>
          <p:spPr>
            <a:xfrm>
              <a:off x="1763688" y="337586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3" name="Oval 272"/>
            <p:cNvSpPr/>
            <p:nvPr/>
          </p:nvSpPr>
          <p:spPr>
            <a:xfrm>
              <a:off x="1763688" y="352826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4" name="Oval 273"/>
            <p:cNvSpPr/>
            <p:nvPr/>
          </p:nvSpPr>
          <p:spPr>
            <a:xfrm>
              <a:off x="1763688" y="368066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5" name="Oval 274"/>
            <p:cNvSpPr/>
            <p:nvPr/>
          </p:nvSpPr>
          <p:spPr>
            <a:xfrm>
              <a:off x="1763688" y="383306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6" name="Oval 275"/>
            <p:cNvSpPr/>
            <p:nvPr/>
          </p:nvSpPr>
          <p:spPr>
            <a:xfrm>
              <a:off x="1763688" y="398546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7" name="Oval 276"/>
            <p:cNvSpPr/>
            <p:nvPr/>
          </p:nvSpPr>
          <p:spPr>
            <a:xfrm>
              <a:off x="1763688" y="413786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8" name="Oval 277"/>
            <p:cNvSpPr/>
            <p:nvPr/>
          </p:nvSpPr>
          <p:spPr>
            <a:xfrm>
              <a:off x="1763688" y="429026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9" name="Oval 278"/>
            <p:cNvSpPr/>
            <p:nvPr/>
          </p:nvSpPr>
          <p:spPr>
            <a:xfrm>
              <a:off x="1763688" y="444265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0" name="Oval 279"/>
            <p:cNvSpPr/>
            <p:nvPr/>
          </p:nvSpPr>
          <p:spPr>
            <a:xfrm>
              <a:off x="1763688" y="459505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1" name="Oval 280"/>
            <p:cNvSpPr/>
            <p:nvPr/>
          </p:nvSpPr>
          <p:spPr>
            <a:xfrm>
              <a:off x="1763688" y="474745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2" name="Oval 281"/>
            <p:cNvSpPr/>
            <p:nvPr/>
          </p:nvSpPr>
          <p:spPr>
            <a:xfrm>
              <a:off x="1763688" y="489985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3" name="Oval 282"/>
            <p:cNvSpPr/>
            <p:nvPr/>
          </p:nvSpPr>
          <p:spPr>
            <a:xfrm>
              <a:off x="1763688" y="505225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4" name="Oval 283"/>
            <p:cNvSpPr/>
            <p:nvPr/>
          </p:nvSpPr>
          <p:spPr>
            <a:xfrm>
              <a:off x="1763688" y="520465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5" name="Oval 284"/>
            <p:cNvSpPr/>
            <p:nvPr/>
          </p:nvSpPr>
          <p:spPr>
            <a:xfrm>
              <a:off x="1763688" y="535705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6" name="Oval 285"/>
            <p:cNvSpPr/>
            <p:nvPr/>
          </p:nvSpPr>
          <p:spPr>
            <a:xfrm>
              <a:off x="1763688" y="550945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7" name="Oval 286"/>
            <p:cNvSpPr/>
            <p:nvPr/>
          </p:nvSpPr>
          <p:spPr>
            <a:xfrm>
              <a:off x="1619672" y="185363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8" name="Oval 287"/>
            <p:cNvSpPr/>
            <p:nvPr/>
          </p:nvSpPr>
          <p:spPr>
            <a:xfrm>
              <a:off x="1619672" y="200603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9" name="Oval 288"/>
            <p:cNvSpPr/>
            <p:nvPr/>
          </p:nvSpPr>
          <p:spPr>
            <a:xfrm>
              <a:off x="1619672" y="215843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0" name="Oval 289"/>
            <p:cNvSpPr/>
            <p:nvPr/>
          </p:nvSpPr>
          <p:spPr>
            <a:xfrm>
              <a:off x="1619672" y="231083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1" name="Oval 290"/>
            <p:cNvSpPr/>
            <p:nvPr/>
          </p:nvSpPr>
          <p:spPr>
            <a:xfrm>
              <a:off x="1619672" y="246323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2" name="Oval 291"/>
            <p:cNvSpPr/>
            <p:nvPr/>
          </p:nvSpPr>
          <p:spPr>
            <a:xfrm>
              <a:off x="1619672" y="261563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3" name="Oval 292"/>
            <p:cNvSpPr/>
            <p:nvPr/>
          </p:nvSpPr>
          <p:spPr>
            <a:xfrm>
              <a:off x="1619672" y="276803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4" name="Oval 293"/>
            <p:cNvSpPr/>
            <p:nvPr/>
          </p:nvSpPr>
          <p:spPr>
            <a:xfrm>
              <a:off x="1619672" y="292043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5" name="Oval 294"/>
            <p:cNvSpPr/>
            <p:nvPr/>
          </p:nvSpPr>
          <p:spPr>
            <a:xfrm>
              <a:off x="1619672" y="307283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6" name="Oval 295"/>
            <p:cNvSpPr/>
            <p:nvPr/>
          </p:nvSpPr>
          <p:spPr>
            <a:xfrm>
              <a:off x="1619672" y="322523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7" name="Oval 296"/>
            <p:cNvSpPr/>
            <p:nvPr/>
          </p:nvSpPr>
          <p:spPr>
            <a:xfrm>
              <a:off x="1619672" y="337762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8" name="Oval 297"/>
            <p:cNvSpPr/>
            <p:nvPr/>
          </p:nvSpPr>
          <p:spPr>
            <a:xfrm>
              <a:off x="1619672" y="353002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9" name="Oval 298"/>
            <p:cNvSpPr/>
            <p:nvPr/>
          </p:nvSpPr>
          <p:spPr>
            <a:xfrm>
              <a:off x="1619672" y="368242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0" name="Oval 299"/>
            <p:cNvSpPr/>
            <p:nvPr/>
          </p:nvSpPr>
          <p:spPr>
            <a:xfrm>
              <a:off x="1619672" y="383482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1" name="Oval 300"/>
            <p:cNvSpPr/>
            <p:nvPr/>
          </p:nvSpPr>
          <p:spPr>
            <a:xfrm>
              <a:off x="1619672" y="398722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2" name="Oval 301"/>
            <p:cNvSpPr/>
            <p:nvPr/>
          </p:nvSpPr>
          <p:spPr>
            <a:xfrm>
              <a:off x="1619672" y="413962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3" name="Oval 302"/>
            <p:cNvSpPr/>
            <p:nvPr/>
          </p:nvSpPr>
          <p:spPr>
            <a:xfrm>
              <a:off x="1619672" y="429202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4" name="Oval 303"/>
            <p:cNvSpPr/>
            <p:nvPr/>
          </p:nvSpPr>
          <p:spPr>
            <a:xfrm>
              <a:off x="1619672" y="444442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5" name="Oval 304"/>
            <p:cNvSpPr/>
            <p:nvPr/>
          </p:nvSpPr>
          <p:spPr>
            <a:xfrm>
              <a:off x="1619672" y="459682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6" name="Oval 305"/>
            <p:cNvSpPr/>
            <p:nvPr/>
          </p:nvSpPr>
          <p:spPr>
            <a:xfrm>
              <a:off x="1619672" y="474922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7" name="Oval 306"/>
            <p:cNvSpPr/>
            <p:nvPr/>
          </p:nvSpPr>
          <p:spPr>
            <a:xfrm>
              <a:off x="1619672" y="490161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8" name="Oval 307"/>
            <p:cNvSpPr/>
            <p:nvPr/>
          </p:nvSpPr>
          <p:spPr>
            <a:xfrm>
              <a:off x="1619672" y="505401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9" name="Oval 308"/>
            <p:cNvSpPr/>
            <p:nvPr/>
          </p:nvSpPr>
          <p:spPr>
            <a:xfrm>
              <a:off x="1619672" y="520641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0" name="Oval 309"/>
            <p:cNvSpPr/>
            <p:nvPr/>
          </p:nvSpPr>
          <p:spPr>
            <a:xfrm>
              <a:off x="1619672" y="535881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1" name="Oval 310"/>
            <p:cNvSpPr/>
            <p:nvPr/>
          </p:nvSpPr>
          <p:spPr>
            <a:xfrm>
              <a:off x="1619672" y="551121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2" name="Oval 311"/>
            <p:cNvSpPr/>
            <p:nvPr/>
          </p:nvSpPr>
          <p:spPr>
            <a:xfrm>
              <a:off x="1475656" y="185540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3" name="Oval 312"/>
            <p:cNvSpPr/>
            <p:nvPr/>
          </p:nvSpPr>
          <p:spPr>
            <a:xfrm>
              <a:off x="1475656" y="200780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4" name="Oval 313"/>
            <p:cNvSpPr/>
            <p:nvPr/>
          </p:nvSpPr>
          <p:spPr>
            <a:xfrm>
              <a:off x="1475656" y="216020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5" name="Oval 314"/>
            <p:cNvSpPr/>
            <p:nvPr/>
          </p:nvSpPr>
          <p:spPr>
            <a:xfrm>
              <a:off x="1475656" y="231259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6" name="Oval 315"/>
            <p:cNvSpPr/>
            <p:nvPr/>
          </p:nvSpPr>
          <p:spPr>
            <a:xfrm>
              <a:off x="1475656" y="246499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7" name="Oval 316"/>
            <p:cNvSpPr/>
            <p:nvPr/>
          </p:nvSpPr>
          <p:spPr>
            <a:xfrm>
              <a:off x="1475656" y="261739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8" name="Oval 317"/>
            <p:cNvSpPr/>
            <p:nvPr/>
          </p:nvSpPr>
          <p:spPr>
            <a:xfrm>
              <a:off x="1475656" y="276979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9" name="Oval 318"/>
            <p:cNvSpPr/>
            <p:nvPr/>
          </p:nvSpPr>
          <p:spPr>
            <a:xfrm>
              <a:off x="1475656" y="292219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0" name="Oval 319"/>
            <p:cNvSpPr/>
            <p:nvPr/>
          </p:nvSpPr>
          <p:spPr>
            <a:xfrm>
              <a:off x="1475656" y="307459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1" name="Oval 320"/>
            <p:cNvSpPr/>
            <p:nvPr/>
          </p:nvSpPr>
          <p:spPr>
            <a:xfrm>
              <a:off x="1475656" y="322699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2" name="Oval 321"/>
            <p:cNvSpPr/>
            <p:nvPr/>
          </p:nvSpPr>
          <p:spPr>
            <a:xfrm>
              <a:off x="1475656" y="337939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3" name="Oval 322"/>
            <p:cNvSpPr/>
            <p:nvPr/>
          </p:nvSpPr>
          <p:spPr>
            <a:xfrm>
              <a:off x="1475656" y="353179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4" name="Oval 323"/>
            <p:cNvSpPr/>
            <p:nvPr/>
          </p:nvSpPr>
          <p:spPr>
            <a:xfrm>
              <a:off x="1475656" y="368419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5" name="Oval 324"/>
            <p:cNvSpPr/>
            <p:nvPr/>
          </p:nvSpPr>
          <p:spPr>
            <a:xfrm>
              <a:off x="1475656" y="383658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6" name="Oval 325"/>
            <p:cNvSpPr/>
            <p:nvPr/>
          </p:nvSpPr>
          <p:spPr>
            <a:xfrm>
              <a:off x="1475656" y="398898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7" name="Oval 326"/>
            <p:cNvSpPr/>
            <p:nvPr/>
          </p:nvSpPr>
          <p:spPr>
            <a:xfrm>
              <a:off x="1475656" y="414138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8" name="Oval 327"/>
            <p:cNvSpPr/>
            <p:nvPr/>
          </p:nvSpPr>
          <p:spPr>
            <a:xfrm>
              <a:off x="1475656" y="429378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9" name="Oval 328"/>
            <p:cNvSpPr/>
            <p:nvPr/>
          </p:nvSpPr>
          <p:spPr>
            <a:xfrm>
              <a:off x="1475656" y="444618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0" name="Oval 329"/>
            <p:cNvSpPr/>
            <p:nvPr/>
          </p:nvSpPr>
          <p:spPr>
            <a:xfrm>
              <a:off x="1475656" y="459858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1" name="Oval 330"/>
            <p:cNvSpPr/>
            <p:nvPr/>
          </p:nvSpPr>
          <p:spPr>
            <a:xfrm>
              <a:off x="1475656" y="475098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2" name="Oval 331"/>
            <p:cNvSpPr/>
            <p:nvPr/>
          </p:nvSpPr>
          <p:spPr>
            <a:xfrm>
              <a:off x="1475656" y="490338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3" name="Oval 332"/>
            <p:cNvSpPr/>
            <p:nvPr/>
          </p:nvSpPr>
          <p:spPr>
            <a:xfrm>
              <a:off x="1475656" y="505578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4" name="Oval 333"/>
            <p:cNvSpPr/>
            <p:nvPr/>
          </p:nvSpPr>
          <p:spPr>
            <a:xfrm>
              <a:off x="1475656" y="520818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5" name="Oval 334"/>
            <p:cNvSpPr/>
            <p:nvPr/>
          </p:nvSpPr>
          <p:spPr>
            <a:xfrm>
              <a:off x="1475656" y="536057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6" name="Oval 335"/>
            <p:cNvSpPr/>
            <p:nvPr/>
          </p:nvSpPr>
          <p:spPr>
            <a:xfrm>
              <a:off x="1475656" y="551297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7" name="Oval 336"/>
            <p:cNvSpPr/>
            <p:nvPr/>
          </p:nvSpPr>
          <p:spPr>
            <a:xfrm>
              <a:off x="1331640" y="185716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8" name="Oval 337"/>
            <p:cNvSpPr/>
            <p:nvPr/>
          </p:nvSpPr>
          <p:spPr>
            <a:xfrm>
              <a:off x="1331640" y="200956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9" name="Oval 338"/>
            <p:cNvSpPr/>
            <p:nvPr/>
          </p:nvSpPr>
          <p:spPr>
            <a:xfrm>
              <a:off x="1331640" y="216196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0" name="Oval 339"/>
            <p:cNvSpPr/>
            <p:nvPr/>
          </p:nvSpPr>
          <p:spPr>
            <a:xfrm>
              <a:off x="1331640" y="231436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1" name="Oval 340"/>
            <p:cNvSpPr/>
            <p:nvPr/>
          </p:nvSpPr>
          <p:spPr>
            <a:xfrm>
              <a:off x="1331640" y="246676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2" name="Oval 341"/>
            <p:cNvSpPr/>
            <p:nvPr/>
          </p:nvSpPr>
          <p:spPr>
            <a:xfrm>
              <a:off x="1331640" y="261916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3" name="Oval 342"/>
            <p:cNvSpPr/>
            <p:nvPr/>
          </p:nvSpPr>
          <p:spPr>
            <a:xfrm>
              <a:off x="1331640" y="277155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4" name="Oval 343"/>
            <p:cNvSpPr/>
            <p:nvPr/>
          </p:nvSpPr>
          <p:spPr>
            <a:xfrm>
              <a:off x="1331640" y="292395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5" name="Oval 344"/>
            <p:cNvSpPr/>
            <p:nvPr/>
          </p:nvSpPr>
          <p:spPr>
            <a:xfrm>
              <a:off x="1331640" y="307635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6" name="Oval 345"/>
            <p:cNvSpPr/>
            <p:nvPr/>
          </p:nvSpPr>
          <p:spPr>
            <a:xfrm>
              <a:off x="1331640" y="322875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7" name="Oval 346"/>
            <p:cNvSpPr/>
            <p:nvPr/>
          </p:nvSpPr>
          <p:spPr>
            <a:xfrm>
              <a:off x="1331640" y="338115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8" name="Oval 347"/>
            <p:cNvSpPr/>
            <p:nvPr/>
          </p:nvSpPr>
          <p:spPr>
            <a:xfrm>
              <a:off x="1331640" y="353355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9" name="Oval 348"/>
            <p:cNvSpPr/>
            <p:nvPr/>
          </p:nvSpPr>
          <p:spPr>
            <a:xfrm>
              <a:off x="1331640" y="368595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0" name="Oval 349"/>
            <p:cNvSpPr/>
            <p:nvPr/>
          </p:nvSpPr>
          <p:spPr>
            <a:xfrm>
              <a:off x="1331640" y="383835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1" name="Oval 350"/>
            <p:cNvSpPr/>
            <p:nvPr/>
          </p:nvSpPr>
          <p:spPr>
            <a:xfrm>
              <a:off x="1331640" y="399075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2" name="Oval 351"/>
            <p:cNvSpPr/>
            <p:nvPr/>
          </p:nvSpPr>
          <p:spPr>
            <a:xfrm>
              <a:off x="1331640" y="414315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3" name="Oval 352"/>
            <p:cNvSpPr/>
            <p:nvPr/>
          </p:nvSpPr>
          <p:spPr>
            <a:xfrm>
              <a:off x="1331640" y="429554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4" name="Oval 353"/>
            <p:cNvSpPr/>
            <p:nvPr/>
          </p:nvSpPr>
          <p:spPr>
            <a:xfrm>
              <a:off x="1331640" y="444794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5" name="Oval 354"/>
            <p:cNvSpPr/>
            <p:nvPr/>
          </p:nvSpPr>
          <p:spPr>
            <a:xfrm>
              <a:off x="1331640" y="460034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6" name="Oval 355"/>
            <p:cNvSpPr/>
            <p:nvPr/>
          </p:nvSpPr>
          <p:spPr>
            <a:xfrm>
              <a:off x="1331640" y="475274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7" name="Oval 356"/>
            <p:cNvSpPr/>
            <p:nvPr/>
          </p:nvSpPr>
          <p:spPr>
            <a:xfrm>
              <a:off x="1331640" y="490514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8" name="Oval 357"/>
            <p:cNvSpPr/>
            <p:nvPr/>
          </p:nvSpPr>
          <p:spPr>
            <a:xfrm>
              <a:off x="1331640" y="505754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9" name="Oval 358"/>
            <p:cNvSpPr/>
            <p:nvPr/>
          </p:nvSpPr>
          <p:spPr>
            <a:xfrm>
              <a:off x="1331640" y="520994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0" name="Oval 359"/>
            <p:cNvSpPr/>
            <p:nvPr/>
          </p:nvSpPr>
          <p:spPr>
            <a:xfrm>
              <a:off x="1331640" y="536234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1" name="Oval 360"/>
            <p:cNvSpPr/>
            <p:nvPr/>
          </p:nvSpPr>
          <p:spPr>
            <a:xfrm>
              <a:off x="1331640" y="551474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2" name="Oval 361"/>
            <p:cNvSpPr/>
            <p:nvPr/>
          </p:nvSpPr>
          <p:spPr>
            <a:xfrm>
              <a:off x="1187624" y="185892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3" name="Oval 362"/>
            <p:cNvSpPr/>
            <p:nvPr/>
          </p:nvSpPr>
          <p:spPr>
            <a:xfrm>
              <a:off x="1187624" y="201132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4" name="Oval 363"/>
            <p:cNvSpPr/>
            <p:nvPr/>
          </p:nvSpPr>
          <p:spPr>
            <a:xfrm>
              <a:off x="1187624" y="216372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5" name="Oval 364"/>
            <p:cNvSpPr/>
            <p:nvPr/>
          </p:nvSpPr>
          <p:spPr>
            <a:xfrm>
              <a:off x="1187624" y="231612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6" name="Oval 365"/>
            <p:cNvSpPr/>
            <p:nvPr/>
          </p:nvSpPr>
          <p:spPr>
            <a:xfrm>
              <a:off x="1187624" y="246852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7" name="Oval 366"/>
            <p:cNvSpPr/>
            <p:nvPr/>
          </p:nvSpPr>
          <p:spPr>
            <a:xfrm>
              <a:off x="1187624" y="262092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8" name="Oval 367"/>
            <p:cNvSpPr/>
            <p:nvPr/>
          </p:nvSpPr>
          <p:spPr>
            <a:xfrm>
              <a:off x="1187624" y="277332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9" name="Oval 368"/>
            <p:cNvSpPr/>
            <p:nvPr/>
          </p:nvSpPr>
          <p:spPr>
            <a:xfrm>
              <a:off x="1187624" y="292572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0" name="Oval 369"/>
            <p:cNvSpPr/>
            <p:nvPr/>
          </p:nvSpPr>
          <p:spPr>
            <a:xfrm>
              <a:off x="1187624" y="307812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1" name="Oval 370"/>
            <p:cNvSpPr/>
            <p:nvPr/>
          </p:nvSpPr>
          <p:spPr>
            <a:xfrm>
              <a:off x="1187624" y="323051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2" name="Oval 371"/>
            <p:cNvSpPr/>
            <p:nvPr/>
          </p:nvSpPr>
          <p:spPr>
            <a:xfrm>
              <a:off x="1187624" y="338291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3" name="Oval 372"/>
            <p:cNvSpPr/>
            <p:nvPr/>
          </p:nvSpPr>
          <p:spPr>
            <a:xfrm>
              <a:off x="1187624" y="353531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4" name="Oval 373"/>
            <p:cNvSpPr/>
            <p:nvPr/>
          </p:nvSpPr>
          <p:spPr>
            <a:xfrm>
              <a:off x="1187624" y="368771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5" name="Oval 374"/>
            <p:cNvSpPr/>
            <p:nvPr/>
          </p:nvSpPr>
          <p:spPr>
            <a:xfrm>
              <a:off x="1187624" y="384011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6" name="Oval 375"/>
            <p:cNvSpPr/>
            <p:nvPr/>
          </p:nvSpPr>
          <p:spPr>
            <a:xfrm>
              <a:off x="1187624" y="399251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7" name="Oval 376"/>
            <p:cNvSpPr/>
            <p:nvPr/>
          </p:nvSpPr>
          <p:spPr>
            <a:xfrm>
              <a:off x="1187624" y="414491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8" name="Oval 377"/>
            <p:cNvSpPr/>
            <p:nvPr/>
          </p:nvSpPr>
          <p:spPr>
            <a:xfrm>
              <a:off x="1187624" y="429731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9" name="Oval 378"/>
            <p:cNvSpPr/>
            <p:nvPr/>
          </p:nvSpPr>
          <p:spPr>
            <a:xfrm>
              <a:off x="1187624" y="444971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0" name="Oval 379"/>
            <p:cNvSpPr/>
            <p:nvPr/>
          </p:nvSpPr>
          <p:spPr>
            <a:xfrm>
              <a:off x="1187624" y="460211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1" name="Oval 380"/>
            <p:cNvSpPr/>
            <p:nvPr/>
          </p:nvSpPr>
          <p:spPr>
            <a:xfrm>
              <a:off x="1187624" y="475450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2" name="Oval 381"/>
            <p:cNvSpPr/>
            <p:nvPr/>
          </p:nvSpPr>
          <p:spPr>
            <a:xfrm>
              <a:off x="1187624" y="490690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3" name="Oval 382"/>
            <p:cNvSpPr/>
            <p:nvPr/>
          </p:nvSpPr>
          <p:spPr>
            <a:xfrm>
              <a:off x="1187624" y="505930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4" name="Oval 383"/>
            <p:cNvSpPr/>
            <p:nvPr/>
          </p:nvSpPr>
          <p:spPr>
            <a:xfrm>
              <a:off x="1187624" y="521170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5" name="Oval 384"/>
            <p:cNvSpPr/>
            <p:nvPr/>
          </p:nvSpPr>
          <p:spPr>
            <a:xfrm>
              <a:off x="1187624" y="536410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6" name="Oval 385"/>
            <p:cNvSpPr/>
            <p:nvPr/>
          </p:nvSpPr>
          <p:spPr>
            <a:xfrm>
              <a:off x="1187624" y="551650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7" name="Oval 386"/>
            <p:cNvSpPr/>
            <p:nvPr/>
          </p:nvSpPr>
          <p:spPr>
            <a:xfrm>
              <a:off x="1043608" y="186069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8" name="Oval 387"/>
            <p:cNvSpPr/>
            <p:nvPr/>
          </p:nvSpPr>
          <p:spPr>
            <a:xfrm>
              <a:off x="1043608" y="201309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9" name="Oval 388"/>
            <p:cNvSpPr/>
            <p:nvPr/>
          </p:nvSpPr>
          <p:spPr>
            <a:xfrm>
              <a:off x="1043608" y="216548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0" name="Oval 389"/>
            <p:cNvSpPr/>
            <p:nvPr/>
          </p:nvSpPr>
          <p:spPr>
            <a:xfrm>
              <a:off x="1043608" y="231788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1" name="Oval 390"/>
            <p:cNvSpPr/>
            <p:nvPr/>
          </p:nvSpPr>
          <p:spPr>
            <a:xfrm>
              <a:off x="1043608" y="247028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2" name="Oval 391"/>
            <p:cNvSpPr/>
            <p:nvPr/>
          </p:nvSpPr>
          <p:spPr>
            <a:xfrm>
              <a:off x="1043608" y="262268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3" name="Oval 392"/>
            <p:cNvSpPr/>
            <p:nvPr/>
          </p:nvSpPr>
          <p:spPr>
            <a:xfrm>
              <a:off x="1043608" y="277508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4" name="Oval 393"/>
            <p:cNvSpPr/>
            <p:nvPr/>
          </p:nvSpPr>
          <p:spPr>
            <a:xfrm>
              <a:off x="1043608" y="292748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5" name="Oval 394"/>
            <p:cNvSpPr/>
            <p:nvPr/>
          </p:nvSpPr>
          <p:spPr>
            <a:xfrm>
              <a:off x="1043608" y="307988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6" name="Oval 395"/>
            <p:cNvSpPr/>
            <p:nvPr/>
          </p:nvSpPr>
          <p:spPr>
            <a:xfrm>
              <a:off x="1043608" y="323228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7" name="Oval 396"/>
            <p:cNvSpPr/>
            <p:nvPr/>
          </p:nvSpPr>
          <p:spPr>
            <a:xfrm>
              <a:off x="1043608" y="338468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8" name="Oval 397"/>
            <p:cNvSpPr/>
            <p:nvPr/>
          </p:nvSpPr>
          <p:spPr>
            <a:xfrm>
              <a:off x="1043608" y="353708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9" name="Oval 398"/>
            <p:cNvSpPr/>
            <p:nvPr/>
          </p:nvSpPr>
          <p:spPr>
            <a:xfrm>
              <a:off x="1043608" y="368947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0" name="Oval 399"/>
            <p:cNvSpPr/>
            <p:nvPr/>
          </p:nvSpPr>
          <p:spPr>
            <a:xfrm>
              <a:off x="1043608" y="384187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1" name="Oval 400"/>
            <p:cNvSpPr/>
            <p:nvPr/>
          </p:nvSpPr>
          <p:spPr>
            <a:xfrm>
              <a:off x="1043608" y="399427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2" name="Oval 401"/>
            <p:cNvSpPr/>
            <p:nvPr/>
          </p:nvSpPr>
          <p:spPr>
            <a:xfrm>
              <a:off x="1043608" y="414667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3" name="Oval 402"/>
            <p:cNvSpPr/>
            <p:nvPr/>
          </p:nvSpPr>
          <p:spPr>
            <a:xfrm>
              <a:off x="1043608" y="429907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4" name="Oval 403"/>
            <p:cNvSpPr/>
            <p:nvPr/>
          </p:nvSpPr>
          <p:spPr>
            <a:xfrm>
              <a:off x="1043608" y="445147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5" name="Oval 404"/>
            <p:cNvSpPr/>
            <p:nvPr/>
          </p:nvSpPr>
          <p:spPr>
            <a:xfrm>
              <a:off x="1043608" y="460387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6" name="Oval 405"/>
            <p:cNvSpPr/>
            <p:nvPr/>
          </p:nvSpPr>
          <p:spPr>
            <a:xfrm>
              <a:off x="1043608" y="475627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7" name="Oval 406"/>
            <p:cNvSpPr/>
            <p:nvPr/>
          </p:nvSpPr>
          <p:spPr>
            <a:xfrm>
              <a:off x="1043608" y="490867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8" name="Oval 407"/>
            <p:cNvSpPr/>
            <p:nvPr/>
          </p:nvSpPr>
          <p:spPr>
            <a:xfrm>
              <a:off x="1043608" y="506107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9" name="Oval 408"/>
            <p:cNvSpPr/>
            <p:nvPr/>
          </p:nvSpPr>
          <p:spPr>
            <a:xfrm>
              <a:off x="1043608" y="521346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0" name="Oval 409"/>
            <p:cNvSpPr/>
            <p:nvPr/>
          </p:nvSpPr>
          <p:spPr>
            <a:xfrm>
              <a:off x="1043608" y="536586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1" name="Oval 410"/>
            <p:cNvSpPr/>
            <p:nvPr/>
          </p:nvSpPr>
          <p:spPr>
            <a:xfrm>
              <a:off x="1043608" y="551826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49140" y="1838219"/>
            <a:ext cx="909815" cy="3713873"/>
            <a:chOff x="5796136" y="1970195"/>
            <a:chExt cx="909815" cy="3713873"/>
          </a:xfrm>
        </p:grpSpPr>
        <p:sp>
          <p:nvSpPr>
            <p:cNvPr id="437" name="Oval 436"/>
            <p:cNvSpPr/>
            <p:nvPr/>
          </p:nvSpPr>
          <p:spPr>
            <a:xfrm>
              <a:off x="6660232" y="197019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9" name="Oval 438"/>
            <p:cNvSpPr/>
            <p:nvPr/>
          </p:nvSpPr>
          <p:spPr>
            <a:xfrm>
              <a:off x="6660232" y="227499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1" name="Oval 440"/>
            <p:cNvSpPr/>
            <p:nvPr/>
          </p:nvSpPr>
          <p:spPr>
            <a:xfrm>
              <a:off x="6660232" y="257979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3" name="Oval 442"/>
            <p:cNvSpPr/>
            <p:nvPr/>
          </p:nvSpPr>
          <p:spPr>
            <a:xfrm>
              <a:off x="6660232" y="288458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5" name="Oval 444"/>
            <p:cNvSpPr/>
            <p:nvPr/>
          </p:nvSpPr>
          <p:spPr>
            <a:xfrm>
              <a:off x="6660232" y="318938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7" name="Oval 446"/>
            <p:cNvSpPr/>
            <p:nvPr/>
          </p:nvSpPr>
          <p:spPr>
            <a:xfrm>
              <a:off x="6660232" y="349418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9" name="Oval 448"/>
            <p:cNvSpPr/>
            <p:nvPr/>
          </p:nvSpPr>
          <p:spPr>
            <a:xfrm>
              <a:off x="6660232" y="379898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1" name="Oval 450"/>
            <p:cNvSpPr/>
            <p:nvPr/>
          </p:nvSpPr>
          <p:spPr>
            <a:xfrm>
              <a:off x="6660232" y="410378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3" name="Oval 452"/>
            <p:cNvSpPr/>
            <p:nvPr/>
          </p:nvSpPr>
          <p:spPr>
            <a:xfrm>
              <a:off x="6660232" y="440857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5" name="Oval 454"/>
            <p:cNvSpPr/>
            <p:nvPr/>
          </p:nvSpPr>
          <p:spPr>
            <a:xfrm>
              <a:off x="6660232" y="471337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7" name="Oval 456"/>
            <p:cNvSpPr/>
            <p:nvPr/>
          </p:nvSpPr>
          <p:spPr>
            <a:xfrm>
              <a:off x="6660232" y="501817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9" name="Oval 458"/>
            <p:cNvSpPr/>
            <p:nvPr/>
          </p:nvSpPr>
          <p:spPr>
            <a:xfrm>
              <a:off x="6660232" y="532297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1" name="Oval 460"/>
            <p:cNvSpPr/>
            <p:nvPr/>
          </p:nvSpPr>
          <p:spPr>
            <a:xfrm>
              <a:off x="6660232" y="562777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7" name="Oval 486"/>
            <p:cNvSpPr/>
            <p:nvPr/>
          </p:nvSpPr>
          <p:spPr>
            <a:xfrm>
              <a:off x="6372200" y="197372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9" name="Oval 488"/>
            <p:cNvSpPr/>
            <p:nvPr/>
          </p:nvSpPr>
          <p:spPr>
            <a:xfrm>
              <a:off x="6372200" y="227851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1" name="Oval 490"/>
            <p:cNvSpPr/>
            <p:nvPr/>
          </p:nvSpPr>
          <p:spPr>
            <a:xfrm>
              <a:off x="6372200" y="258331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3" name="Oval 492"/>
            <p:cNvSpPr/>
            <p:nvPr/>
          </p:nvSpPr>
          <p:spPr>
            <a:xfrm>
              <a:off x="6372200" y="288811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5" name="Oval 494"/>
            <p:cNvSpPr/>
            <p:nvPr/>
          </p:nvSpPr>
          <p:spPr>
            <a:xfrm>
              <a:off x="6372200" y="319291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7" name="Oval 496"/>
            <p:cNvSpPr/>
            <p:nvPr/>
          </p:nvSpPr>
          <p:spPr>
            <a:xfrm>
              <a:off x="6372200" y="349771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9" name="Oval 498"/>
            <p:cNvSpPr/>
            <p:nvPr/>
          </p:nvSpPr>
          <p:spPr>
            <a:xfrm>
              <a:off x="6372200" y="380250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1" name="Oval 500"/>
            <p:cNvSpPr/>
            <p:nvPr/>
          </p:nvSpPr>
          <p:spPr>
            <a:xfrm>
              <a:off x="6372200" y="410730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3" name="Oval 502"/>
            <p:cNvSpPr/>
            <p:nvPr/>
          </p:nvSpPr>
          <p:spPr>
            <a:xfrm>
              <a:off x="6372200" y="441210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5" name="Oval 504"/>
            <p:cNvSpPr/>
            <p:nvPr/>
          </p:nvSpPr>
          <p:spPr>
            <a:xfrm>
              <a:off x="6372200" y="471690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7" name="Oval 506"/>
            <p:cNvSpPr/>
            <p:nvPr/>
          </p:nvSpPr>
          <p:spPr>
            <a:xfrm>
              <a:off x="6372200" y="502170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9" name="Oval 508"/>
            <p:cNvSpPr/>
            <p:nvPr/>
          </p:nvSpPr>
          <p:spPr>
            <a:xfrm>
              <a:off x="6372200" y="532649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1" name="Oval 510"/>
            <p:cNvSpPr/>
            <p:nvPr/>
          </p:nvSpPr>
          <p:spPr>
            <a:xfrm>
              <a:off x="6372200" y="563129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7" name="Oval 536"/>
            <p:cNvSpPr/>
            <p:nvPr/>
          </p:nvSpPr>
          <p:spPr>
            <a:xfrm>
              <a:off x="6084168" y="197724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9" name="Oval 538"/>
            <p:cNvSpPr/>
            <p:nvPr/>
          </p:nvSpPr>
          <p:spPr>
            <a:xfrm>
              <a:off x="6084168" y="228204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1" name="Oval 540"/>
            <p:cNvSpPr/>
            <p:nvPr/>
          </p:nvSpPr>
          <p:spPr>
            <a:xfrm>
              <a:off x="6084168" y="258684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3" name="Oval 542"/>
            <p:cNvSpPr/>
            <p:nvPr/>
          </p:nvSpPr>
          <p:spPr>
            <a:xfrm>
              <a:off x="6084168" y="289164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5" name="Oval 544"/>
            <p:cNvSpPr/>
            <p:nvPr/>
          </p:nvSpPr>
          <p:spPr>
            <a:xfrm>
              <a:off x="6084168" y="319643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7" name="Oval 546"/>
            <p:cNvSpPr/>
            <p:nvPr/>
          </p:nvSpPr>
          <p:spPr>
            <a:xfrm>
              <a:off x="6084168" y="350123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9" name="Oval 548"/>
            <p:cNvSpPr/>
            <p:nvPr/>
          </p:nvSpPr>
          <p:spPr>
            <a:xfrm>
              <a:off x="6084168" y="380603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1" name="Oval 550"/>
            <p:cNvSpPr/>
            <p:nvPr/>
          </p:nvSpPr>
          <p:spPr>
            <a:xfrm>
              <a:off x="6084168" y="411083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3" name="Oval 552"/>
            <p:cNvSpPr/>
            <p:nvPr/>
          </p:nvSpPr>
          <p:spPr>
            <a:xfrm>
              <a:off x="6084168" y="441563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5" name="Oval 554"/>
            <p:cNvSpPr/>
            <p:nvPr/>
          </p:nvSpPr>
          <p:spPr>
            <a:xfrm>
              <a:off x="6084168" y="472042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7" name="Oval 556"/>
            <p:cNvSpPr/>
            <p:nvPr/>
          </p:nvSpPr>
          <p:spPr>
            <a:xfrm>
              <a:off x="6084168" y="502522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9" name="Oval 558"/>
            <p:cNvSpPr/>
            <p:nvPr/>
          </p:nvSpPr>
          <p:spPr>
            <a:xfrm>
              <a:off x="6084168" y="533002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1" name="Oval 560"/>
            <p:cNvSpPr/>
            <p:nvPr/>
          </p:nvSpPr>
          <p:spPr>
            <a:xfrm>
              <a:off x="6084168" y="563482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7" name="Oval 586"/>
            <p:cNvSpPr/>
            <p:nvPr/>
          </p:nvSpPr>
          <p:spPr>
            <a:xfrm>
              <a:off x="5796136" y="198077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9" name="Oval 588"/>
            <p:cNvSpPr/>
            <p:nvPr/>
          </p:nvSpPr>
          <p:spPr>
            <a:xfrm>
              <a:off x="5796136" y="228557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1" name="Oval 590"/>
            <p:cNvSpPr/>
            <p:nvPr/>
          </p:nvSpPr>
          <p:spPr>
            <a:xfrm>
              <a:off x="5796136" y="259036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3" name="Oval 592"/>
            <p:cNvSpPr/>
            <p:nvPr/>
          </p:nvSpPr>
          <p:spPr>
            <a:xfrm>
              <a:off x="5796136" y="289516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5" name="Oval 594"/>
            <p:cNvSpPr/>
            <p:nvPr/>
          </p:nvSpPr>
          <p:spPr>
            <a:xfrm>
              <a:off x="5796136" y="319996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7" name="Oval 596"/>
            <p:cNvSpPr/>
            <p:nvPr/>
          </p:nvSpPr>
          <p:spPr>
            <a:xfrm>
              <a:off x="5796136" y="350476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9" name="Oval 598"/>
            <p:cNvSpPr/>
            <p:nvPr/>
          </p:nvSpPr>
          <p:spPr>
            <a:xfrm>
              <a:off x="5796136" y="380956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1" name="Oval 600"/>
            <p:cNvSpPr/>
            <p:nvPr/>
          </p:nvSpPr>
          <p:spPr>
            <a:xfrm>
              <a:off x="5796136" y="411435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3" name="Oval 602"/>
            <p:cNvSpPr/>
            <p:nvPr/>
          </p:nvSpPr>
          <p:spPr>
            <a:xfrm>
              <a:off x="5796136" y="441915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5" name="Oval 604"/>
            <p:cNvSpPr/>
            <p:nvPr/>
          </p:nvSpPr>
          <p:spPr>
            <a:xfrm>
              <a:off x="5796136" y="472395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7" name="Oval 606"/>
            <p:cNvSpPr/>
            <p:nvPr/>
          </p:nvSpPr>
          <p:spPr>
            <a:xfrm>
              <a:off x="5796136" y="502875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9" name="Oval 608"/>
            <p:cNvSpPr/>
            <p:nvPr/>
          </p:nvSpPr>
          <p:spPr>
            <a:xfrm>
              <a:off x="5796136" y="533355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1" name="Oval 610"/>
            <p:cNvSpPr/>
            <p:nvPr/>
          </p:nvSpPr>
          <p:spPr>
            <a:xfrm>
              <a:off x="5796136" y="563834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37" name="Oval 636"/>
          <p:cNvSpPr/>
          <p:nvPr/>
        </p:nvSpPr>
        <p:spPr>
          <a:xfrm>
            <a:off x="5508104" y="1984299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9" name="Oval 638"/>
          <p:cNvSpPr/>
          <p:nvPr/>
        </p:nvSpPr>
        <p:spPr>
          <a:xfrm>
            <a:off x="5508104" y="2289097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1" name="Oval 640"/>
          <p:cNvSpPr/>
          <p:nvPr/>
        </p:nvSpPr>
        <p:spPr>
          <a:xfrm>
            <a:off x="5508104" y="2593895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3" name="Oval 642"/>
          <p:cNvSpPr/>
          <p:nvPr/>
        </p:nvSpPr>
        <p:spPr>
          <a:xfrm>
            <a:off x="5508104" y="2898693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5" name="Oval 644"/>
          <p:cNvSpPr/>
          <p:nvPr/>
        </p:nvSpPr>
        <p:spPr>
          <a:xfrm>
            <a:off x="5508104" y="3203491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7" name="Oval 646"/>
          <p:cNvSpPr/>
          <p:nvPr/>
        </p:nvSpPr>
        <p:spPr>
          <a:xfrm>
            <a:off x="5508104" y="3508289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9" name="Oval 648"/>
          <p:cNvSpPr/>
          <p:nvPr/>
        </p:nvSpPr>
        <p:spPr>
          <a:xfrm>
            <a:off x="5508104" y="3813087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1" name="Oval 650"/>
          <p:cNvSpPr/>
          <p:nvPr/>
        </p:nvSpPr>
        <p:spPr>
          <a:xfrm>
            <a:off x="5508104" y="4117885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3" name="Oval 652"/>
          <p:cNvSpPr/>
          <p:nvPr/>
        </p:nvSpPr>
        <p:spPr>
          <a:xfrm>
            <a:off x="5508104" y="4422683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5" name="Oval 654"/>
          <p:cNvSpPr/>
          <p:nvPr/>
        </p:nvSpPr>
        <p:spPr>
          <a:xfrm>
            <a:off x="5508104" y="4727481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7" name="Oval 656"/>
          <p:cNvSpPr/>
          <p:nvPr/>
        </p:nvSpPr>
        <p:spPr>
          <a:xfrm>
            <a:off x="5508104" y="5032279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9" name="Oval 658"/>
          <p:cNvSpPr/>
          <p:nvPr/>
        </p:nvSpPr>
        <p:spPr>
          <a:xfrm>
            <a:off x="5508104" y="5337077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1" name="Oval 660"/>
          <p:cNvSpPr/>
          <p:nvPr/>
        </p:nvSpPr>
        <p:spPr>
          <a:xfrm>
            <a:off x="5508104" y="5641875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058436" y="2014823"/>
            <a:ext cx="1415267" cy="3416067"/>
            <a:chOff x="3131840" y="2009564"/>
            <a:chExt cx="1845919" cy="3416067"/>
          </a:xfrm>
        </p:grpSpPr>
        <p:sp>
          <p:nvSpPr>
            <p:cNvPr id="662" name="Oval 661"/>
            <p:cNvSpPr/>
            <p:nvPr/>
          </p:nvSpPr>
          <p:spPr>
            <a:xfrm>
              <a:off x="4932040" y="200956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3" name="Oval 662"/>
            <p:cNvSpPr/>
            <p:nvPr/>
          </p:nvSpPr>
          <p:spPr>
            <a:xfrm>
              <a:off x="4932040" y="231436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4" name="Oval 663"/>
            <p:cNvSpPr/>
            <p:nvPr/>
          </p:nvSpPr>
          <p:spPr>
            <a:xfrm>
              <a:off x="4932040" y="261916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5" name="Oval 664"/>
            <p:cNvSpPr/>
            <p:nvPr/>
          </p:nvSpPr>
          <p:spPr>
            <a:xfrm>
              <a:off x="4932040" y="292395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6" name="Oval 665"/>
            <p:cNvSpPr/>
            <p:nvPr/>
          </p:nvSpPr>
          <p:spPr>
            <a:xfrm>
              <a:off x="4932040" y="322875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7" name="Oval 666"/>
            <p:cNvSpPr/>
            <p:nvPr/>
          </p:nvSpPr>
          <p:spPr>
            <a:xfrm>
              <a:off x="4932040" y="353355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8" name="Oval 667"/>
            <p:cNvSpPr/>
            <p:nvPr/>
          </p:nvSpPr>
          <p:spPr>
            <a:xfrm>
              <a:off x="4932040" y="383835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9" name="Oval 668"/>
            <p:cNvSpPr/>
            <p:nvPr/>
          </p:nvSpPr>
          <p:spPr>
            <a:xfrm>
              <a:off x="4932040" y="414315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0" name="Oval 669"/>
            <p:cNvSpPr/>
            <p:nvPr/>
          </p:nvSpPr>
          <p:spPr>
            <a:xfrm>
              <a:off x="4932040" y="444794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1" name="Oval 670"/>
            <p:cNvSpPr/>
            <p:nvPr/>
          </p:nvSpPr>
          <p:spPr>
            <a:xfrm>
              <a:off x="4932040" y="475274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2" name="Oval 671"/>
            <p:cNvSpPr/>
            <p:nvPr/>
          </p:nvSpPr>
          <p:spPr>
            <a:xfrm>
              <a:off x="4932040" y="505754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3" name="Oval 672"/>
            <p:cNvSpPr/>
            <p:nvPr/>
          </p:nvSpPr>
          <p:spPr>
            <a:xfrm>
              <a:off x="4932040" y="536234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5" name="Oval 674"/>
            <p:cNvSpPr/>
            <p:nvPr/>
          </p:nvSpPr>
          <p:spPr>
            <a:xfrm>
              <a:off x="4644008" y="201309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6" name="Oval 675"/>
            <p:cNvSpPr/>
            <p:nvPr/>
          </p:nvSpPr>
          <p:spPr>
            <a:xfrm>
              <a:off x="4644008" y="231788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7" name="Oval 676"/>
            <p:cNvSpPr/>
            <p:nvPr/>
          </p:nvSpPr>
          <p:spPr>
            <a:xfrm>
              <a:off x="4644008" y="262268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8" name="Oval 677"/>
            <p:cNvSpPr/>
            <p:nvPr/>
          </p:nvSpPr>
          <p:spPr>
            <a:xfrm>
              <a:off x="4644008" y="292748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9" name="Oval 678"/>
            <p:cNvSpPr/>
            <p:nvPr/>
          </p:nvSpPr>
          <p:spPr>
            <a:xfrm>
              <a:off x="4644008" y="323228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0" name="Oval 679"/>
            <p:cNvSpPr/>
            <p:nvPr/>
          </p:nvSpPr>
          <p:spPr>
            <a:xfrm>
              <a:off x="4644008" y="353708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1" name="Oval 680"/>
            <p:cNvSpPr/>
            <p:nvPr/>
          </p:nvSpPr>
          <p:spPr>
            <a:xfrm>
              <a:off x="4644008" y="384187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2" name="Oval 681"/>
            <p:cNvSpPr/>
            <p:nvPr/>
          </p:nvSpPr>
          <p:spPr>
            <a:xfrm>
              <a:off x="4644008" y="414667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3" name="Oval 682"/>
            <p:cNvSpPr/>
            <p:nvPr/>
          </p:nvSpPr>
          <p:spPr>
            <a:xfrm>
              <a:off x="4644008" y="445147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4" name="Oval 683"/>
            <p:cNvSpPr/>
            <p:nvPr/>
          </p:nvSpPr>
          <p:spPr>
            <a:xfrm>
              <a:off x="4644008" y="475627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5" name="Oval 684"/>
            <p:cNvSpPr/>
            <p:nvPr/>
          </p:nvSpPr>
          <p:spPr>
            <a:xfrm>
              <a:off x="4644008" y="506107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6" name="Oval 685"/>
            <p:cNvSpPr/>
            <p:nvPr/>
          </p:nvSpPr>
          <p:spPr>
            <a:xfrm>
              <a:off x="4644008" y="536586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8" name="Oval 687"/>
            <p:cNvSpPr/>
            <p:nvPr/>
          </p:nvSpPr>
          <p:spPr>
            <a:xfrm>
              <a:off x="4355976" y="201661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9" name="Oval 688"/>
            <p:cNvSpPr/>
            <p:nvPr/>
          </p:nvSpPr>
          <p:spPr>
            <a:xfrm>
              <a:off x="4355976" y="232141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0" name="Oval 689"/>
            <p:cNvSpPr/>
            <p:nvPr/>
          </p:nvSpPr>
          <p:spPr>
            <a:xfrm>
              <a:off x="4355976" y="262621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1" name="Oval 690"/>
            <p:cNvSpPr/>
            <p:nvPr/>
          </p:nvSpPr>
          <p:spPr>
            <a:xfrm>
              <a:off x="4355976" y="293101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2" name="Oval 691"/>
            <p:cNvSpPr/>
            <p:nvPr/>
          </p:nvSpPr>
          <p:spPr>
            <a:xfrm>
              <a:off x="4355976" y="323580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3" name="Oval 692"/>
            <p:cNvSpPr/>
            <p:nvPr/>
          </p:nvSpPr>
          <p:spPr>
            <a:xfrm>
              <a:off x="4355976" y="354060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4" name="Oval 693"/>
            <p:cNvSpPr/>
            <p:nvPr/>
          </p:nvSpPr>
          <p:spPr>
            <a:xfrm>
              <a:off x="4355976" y="384540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5" name="Oval 694"/>
            <p:cNvSpPr/>
            <p:nvPr/>
          </p:nvSpPr>
          <p:spPr>
            <a:xfrm>
              <a:off x="4355976" y="415020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6" name="Oval 695"/>
            <p:cNvSpPr/>
            <p:nvPr/>
          </p:nvSpPr>
          <p:spPr>
            <a:xfrm>
              <a:off x="4355976" y="445500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7" name="Oval 696"/>
            <p:cNvSpPr/>
            <p:nvPr/>
          </p:nvSpPr>
          <p:spPr>
            <a:xfrm>
              <a:off x="4355976" y="475979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8" name="Oval 697"/>
            <p:cNvSpPr/>
            <p:nvPr/>
          </p:nvSpPr>
          <p:spPr>
            <a:xfrm>
              <a:off x="4355976" y="506459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9" name="Oval 698"/>
            <p:cNvSpPr/>
            <p:nvPr/>
          </p:nvSpPr>
          <p:spPr>
            <a:xfrm>
              <a:off x="4355976" y="536939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1" name="Oval 700"/>
            <p:cNvSpPr/>
            <p:nvPr/>
          </p:nvSpPr>
          <p:spPr>
            <a:xfrm>
              <a:off x="3995936" y="201655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2" name="Oval 701"/>
            <p:cNvSpPr/>
            <p:nvPr/>
          </p:nvSpPr>
          <p:spPr>
            <a:xfrm>
              <a:off x="3995936" y="232135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3" name="Oval 702"/>
            <p:cNvSpPr/>
            <p:nvPr/>
          </p:nvSpPr>
          <p:spPr>
            <a:xfrm>
              <a:off x="3995936" y="262615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4" name="Oval 703"/>
            <p:cNvSpPr/>
            <p:nvPr/>
          </p:nvSpPr>
          <p:spPr>
            <a:xfrm>
              <a:off x="3995936" y="293095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5" name="Oval 704"/>
            <p:cNvSpPr/>
            <p:nvPr/>
          </p:nvSpPr>
          <p:spPr>
            <a:xfrm>
              <a:off x="3995936" y="323574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6" name="Oval 705"/>
            <p:cNvSpPr/>
            <p:nvPr/>
          </p:nvSpPr>
          <p:spPr>
            <a:xfrm>
              <a:off x="3995936" y="354054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7" name="Oval 706"/>
            <p:cNvSpPr/>
            <p:nvPr/>
          </p:nvSpPr>
          <p:spPr>
            <a:xfrm>
              <a:off x="3995936" y="384534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8" name="Oval 707"/>
            <p:cNvSpPr/>
            <p:nvPr/>
          </p:nvSpPr>
          <p:spPr>
            <a:xfrm>
              <a:off x="3995936" y="415014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9" name="Oval 708"/>
            <p:cNvSpPr/>
            <p:nvPr/>
          </p:nvSpPr>
          <p:spPr>
            <a:xfrm>
              <a:off x="3995936" y="445494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0" name="Oval 709"/>
            <p:cNvSpPr/>
            <p:nvPr/>
          </p:nvSpPr>
          <p:spPr>
            <a:xfrm>
              <a:off x="3995936" y="475973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1" name="Oval 710"/>
            <p:cNvSpPr/>
            <p:nvPr/>
          </p:nvSpPr>
          <p:spPr>
            <a:xfrm>
              <a:off x="3995936" y="506453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2" name="Oval 711"/>
            <p:cNvSpPr/>
            <p:nvPr/>
          </p:nvSpPr>
          <p:spPr>
            <a:xfrm>
              <a:off x="3995936" y="536933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4" name="Oval 713"/>
            <p:cNvSpPr/>
            <p:nvPr/>
          </p:nvSpPr>
          <p:spPr>
            <a:xfrm>
              <a:off x="3707904" y="202008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5" name="Oval 714"/>
            <p:cNvSpPr/>
            <p:nvPr/>
          </p:nvSpPr>
          <p:spPr>
            <a:xfrm>
              <a:off x="3707904" y="232488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6" name="Oval 715"/>
            <p:cNvSpPr/>
            <p:nvPr/>
          </p:nvSpPr>
          <p:spPr>
            <a:xfrm>
              <a:off x="3707904" y="262967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7" name="Oval 716"/>
            <p:cNvSpPr/>
            <p:nvPr/>
          </p:nvSpPr>
          <p:spPr>
            <a:xfrm>
              <a:off x="3707904" y="293447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8" name="Oval 717"/>
            <p:cNvSpPr/>
            <p:nvPr/>
          </p:nvSpPr>
          <p:spPr>
            <a:xfrm>
              <a:off x="3707904" y="323927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9" name="Oval 718"/>
            <p:cNvSpPr/>
            <p:nvPr/>
          </p:nvSpPr>
          <p:spPr>
            <a:xfrm>
              <a:off x="3707904" y="354407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0" name="Oval 719"/>
            <p:cNvSpPr/>
            <p:nvPr/>
          </p:nvSpPr>
          <p:spPr>
            <a:xfrm>
              <a:off x="3707904" y="384887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1" name="Oval 720"/>
            <p:cNvSpPr/>
            <p:nvPr/>
          </p:nvSpPr>
          <p:spPr>
            <a:xfrm>
              <a:off x="3707904" y="415366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2" name="Oval 721"/>
            <p:cNvSpPr/>
            <p:nvPr/>
          </p:nvSpPr>
          <p:spPr>
            <a:xfrm>
              <a:off x="3707904" y="445846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3" name="Oval 722"/>
            <p:cNvSpPr/>
            <p:nvPr/>
          </p:nvSpPr>
          <p:spPr>
            <a:xfrm>
              <a:off x="3707904" y="476326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4" name="Oval 723"/>
            <p:cNvSpPr/>
            <p:nvPr/>
          </p:nvSpPr>
          <p:spPr>
            <a:xfrm>
              <a:off x="3707904" y="506806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5" name="Oval 724"/>
            <p:cNvSpPr/>
            <p:nvPr/>
          </p:nvSpPr>
          <p:spPr>
            <a:xfrm>
              <a:off x="3707904" y="537286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7" name="Oval 726"/>
            <p:cNvSpPr/>
            <p:nvPr/>
          </p:nvSpPr>
          <p:spPr>
            <a:xfrm>
              <a:off x="3419872" y="202360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8" name="Oval 727"/>
            <p:cNvSpPr/>
            <p:nvPr/>
          </p:nvSpPr>
          <p:spPr>
            <a:xfrm>
              <a:off x="3419872" y="232840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9" name="Oval 728"/>
            <p:cNvSpPr/>
            <p:nvPr/>
          </p:nvSpPr>
          <p:spPr>
            <a:xfrm>
              <a:off x="3419872" y="263320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0" name="Oval 729"/>
            <p:cNvSpPr/>
            <p:nvPr/>
          </p:nvSpPr>
          <p:spPr>
            <a:xfrm>
              <a:off x="3419872" y="293800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1" name="Oval 730"/>
            <p:cNvSpPr/>
            <p:nvPr/>
          </p:nvSpPr>
          <p:spPr>
            <a:xfrm>
              <a:off x="3419872" y="324280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2" name="Oval 731"/>
            <p:cNvSpPr/>
            <p:nvPr/>
          </p:nvSpPr>
          <p:spPr>
            <a:xfrm>
              <a:off x="3419872" y="354759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3" name="Oval 732"/>
            <p:cNvSpPr/>
            <p:nvPr/>
          </p:nvSpPr>
          <p:spPr>
            <a:xfrm>
              <a:off x="3419872" y="385239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4" name="Oval 733"/>
            <p:cNvSpPr/>
            <p:nvPr/>
          </p:nvSpPr>
          <p:spPr>
            <a:xfrm>
              <a:off x="3419872" y="415719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5" name="Oval 734"/>
            <p:cNvSpPr/>
            <p:nvPr/>
          </p:nvSpPr>
          <p:spPr>
            <a:xfrm>
              <a:off x="3419872" y="446199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6" name="Oval 735"/>
            <p:cNvSpPr/>
            <p:nvPr/>
          </p:nvSpPr>
          <p:spPr>
            <a:xfrm>
              <a:off x="3419872" y="476679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7" name="Oval 736"/>
            <p:cNvSpPr/>
            <p:nvPr/>
          </p:nvSpPr>
          <p:spPr>
            <a:xfrm>
              <a:off x="3419872" y="507158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8" name="Oval 737"/>
            <p:cNvSpPr/>
            <p:nvPr/>
          </p:nvSpPr>
          <p:spPr>
            <a:xfrm>
              <a:off x="3419872" y="537638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0" name="Oval 739"/>
            <p:cNvSpPr/>
            <p:nvPr/>
          </p:nvSpPr>
          <p:spPr>
            <a:xfrm>
              <a:off x="3131840" y="202713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1" name="Oval 740"/>
            <p:cNvSpPr/>
            <p:nvPr/>
          </p:nvSpPr>
          <p:spPr>
            <a:xfrm>
              <a:off x="3131840" y="233193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2" name="Oval 741"/>
            <p:cNvSpPr/>
            <p:nvPr/>
          </p:nvSpPr>
          <p:spPr>
            <a:xfrm>
              <a:off x="3131840" y="263673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3" name="Oval 742"/>
            <p:cNvSpPr/>
            <p:nvPr/>
          </p:nvSpPr>
          <p:spPr>
            <a:xfrm>
              <a:off x="3131840" y="294152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4" name="Oval 743"/>
            <p:cNvSpPr/>
            <p:nvPr/>
          </p:nvSpPr>
          <p:spPr>
            <a:xfrm>
              <a:off x="3131840" y="324632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5" name="Oval 744"/>
            <p:cNvSpPr/>
            <p:nvPr/>
          </p:nvSpPr>
          <p:spPr>
            <a:xfrm>
              <a:off x="3131840" y="355112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6" name="Oval 745"/>
            <p:cNvSpPr/>
            <p:nvPr/>
          </p:nvSpPr>
          <p:spPr>
            <a:xfrm>
              <a:off x="3131840" y="385592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7" name="Oval 746"/>
            <p:cNvSpPr/>
            <p:nvPr/>
          </p:nvSpPr>
          <p:spPr>
            <a:xfrm>
              <a:off x="3131840" y="416072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8" name="Oval 747"/>
            <p:cNvSpPr/>
            <p:nvPr/>
          </p:nvSpPr>
          <p:spPr>
            <a:xfrm>
              <a:off x="3131840" y="446551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9" name="Oval 748"/>
            <p:cNvSpPr/>
            <p:nvPr/>
          </p:nvSpPr>
          <p:spPr>
            <a:xfrm>
              <a:off x="3131840" y="477031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0" name="Oval 749"/>
            <p:cNvSpPr/>
            <p:nvPr/>
          </p:nvSpPr>
          <p:spPr>
            <a:xfrm>
              <a:off x="3131840" y="507511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1" name="Oval 750"/>
            <p:cNvSpPr/>
            <p:nvPr/>
          </p:nvSpPr>
          <p:spPr>
            <a:xfrm>
              <a:off x="3131840" y="537991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477132" y="1551139"/>
            <a:ext cx="1296144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55" name="Group 754"/>
          <p:cNvGrpSpPr/>
          <p:nvPr/>
        </p:nvGrpSpPr>
        <p:grpSpPr>
          <a:xfrm>
            <a:off x="4716016" y="1982448"/>
            <a:ext cx="1845919" cy="3416067"/>
            <a:chOff x="3131840" y="2009564"/>
            <a:chExt cx="1845919" cy="3416067"/>
          </a:xfrm>
        </p:grpSpPr>
        <p:sp>
          <p:nvSpPr>
            <p:cNvPr id="756" name="Oval 755"/>
            <p:cNvSpPr/>
            <p:nvPr/>
          </p:nvSpPr>
          <p:spPr>
            <a:xfrm>
              <a:off x="4932040" y="200956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7" name="Oval 756"/>
            <p:cNvSpPr/>
            <p:nvPr/>
          </p:nvSpPr>
          <p:spPr>
            <a:xfrm>
              <a:off x="4932040" y="231436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8" name="Oval 757"/>
            <p:cNvSpPr/>
            <p:nvPr/>
          </p:nvSpPr>
          <p:spPr>
            <a:xfrm>
              <a:off x="4932040" y="261916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9" name="Oval 758"/>
            <p:cNvSpPr/>
            <p:nvPr/>
          </p:nvSpPr>
          <p:spPr>
            <a:xfrm>
              <a:off x="4932040" y="292395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0" name="Oval 759"/>
            <p:cNvSpPr/>
            <p:nvPr/>
          </p:nvSpPr>
          <p:spPr>
            <a:xfrm>
              <a:off x="4932040" y="322875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1" name="Oval 760"/>
            <p:cNvSpPr/>
            <p:nvPr/>
          </p:nvSpPr>
          <p:spPr>
            <a:xfrm>
              <a:off x="4932040" y="353355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2" name="Oval 761"/>
            <p:cNvSpPr/>
            <p:nvPr/>
          </p:nvSpPr>
          <p:spPr>
            <a:xfrm>
              <a:off x="4932040" y="383835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3" name="Oval 762"/>
            <p:cNvSpPr/>
            <p:nvPr/>
          </p:nvSpPr>
          <p:spPr>
            <a:xfrm>
              <a:off x="4932040" y="414315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4" name="Oval 763"/>
            <p:cNvSpPr/>
            <p:nvPr/>
          </p:nvSpPr>
          <p:spPr>
            <a:xfrm>
              <a:off x="4932040" y="444794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5" name="Oval 764"/>
            <p:cNvSpPr/>
            <p:nvPr/>
          </p:nvSpPr>
          <p:spPr>
            <a:xfrm>
              <a:off x="4932040" y="475274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6" name="Oval 765"/>
            <p:cNvSpPr/>
            <p:nvPr/>
          </p:nvSpPr>
          <p:spPr>
            <a:xfrm>
              <a:off x="4932040" y="505754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7" name="Oval 766"/>
            <p:cNvSpPr/>
            <p:nvPr/>
          </p:nvSpPr>
          <p:spPr>
            <a:xfrm>
              <a:off x="4932040" y="536234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8" name="Oval 767"/>
            <p:cNvSpPr/>
            <p:nvPr/>
          </p:nvSpPr>
          <p:spPr>
            <a:xfrm>
              <a:off x="4644008" y="201309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9" name="Oval 768"/>
            <p:cNvSpPr/>
            <p:nvPr/>
          </p:nvSpPr>
          <p:spPr>
            <a:xfrm>
              <a:off x="4644008" y="231788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0" name="Oval 769"/>
            <p:cNvSpPr/>
            <p:nvPr/>
          </p:nvSpPr>
          <p:spPr>
            <a:xfrm>
              <a:off x="4644008" y="262268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1" name="Oval 770"/>
            <p:cNvSpPr/>
            <p:nvPr/>
          </p:nvSpPr>
          <p:spPr>
            <a:xfrm>
              <a:off x="4644008" y="292748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2" name="Oval 771"/>
            <p:cNvSpPr/>
            <p:nvPr/>
          </p:nvSpPr>
          <p:spPr>
            <a:xfrm>
              <a:off x="4644008" y="323228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3" name="Oval 772"/>
            <p:cNvSpPr/>
            <p:nvPr/>
          </p:nvSpPr>
          <p:spPr>
            <a:xfrm>
              <a:off x="4644008" y="353708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4" name="Oval 773"/>
            <p:cNvSpPr/>
            <p:nvPr/>
          </p:nvSpPr>
          <p:spPr>
            <a:xfrm>
              <a:off x="4644008" y="384187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5" name="Oval 774"/>
            <p:cNvSpPr/>
            <p:nvPr/>
          </p:nvSpPr>
          <p:spPr>
            <a:xfrm>
              <a:off x="4644008" y="414667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6" name="Oval 775"/>
            <p:cNvSpPr/>
            <p:nvPr/>
          </p:nvSpPr>
          <p:spPr>
            <a:xfrm>
              <a:off x="4644008" y="445147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7" name="Oval 776"/>
            <p:cNvSpPr/>
            <p:nvPr/>
          </p:nvSpPr>
          <p:spPr>
            <a:xfrm>
              <a:off x="4644008" y="475627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8" name="Oval 777"/>
            <p:cNvSpPr/>
            <p:nvPr/>
          </p:nvSpPr>
          <p:spPr>
            <a:xfrm>
              <a:off x="4644008" y="506107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9" name="Oval 778"/>
            <p:cNvSpPr/>
            <p:nvPr/>
          </p:nvSpPr>
          <p:spPr>
            <a:xfrm>
              <a:off x="4644008" y="536586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0" name="Oval 779"/>
            <p:cNvSpPr/>
            <p:nvPr/>
          </p:nvSpPr>
          <p:spPr>
            <a:xfrm>
              <a:off x="4355976" y="201661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1" name="Oval 780"/>
            <p:cNvSpPr/>
            <p:nvPr/>
          </p:nvSpPr>
          <p:spPr>
            <a:xfrm>
              <a:off x="4355976" y="232141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2" name="Oval 781"/>
            <p:cNvSpPr/>
            <p:nvPr/>
          </p:nvSpPr>
          <p:spPr>
            <a:xfrm>
              <a:off x="4355976" y="262621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3" name="Oval 782"/>
            <p:cNvSpPr/>
            <p:nvPr/>
          </p:nvSpPr>
          <p:spPr>
            <a:xfrm>
              <a:off x="4355976" y="293101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4" name="Oval 783"/>
            <p:cNvSpPr/>
            <p:nvPr/>
          </p:nvSpPr>
          <p:spPr>
            <a:xfrm>
              <a:off x="4355976" y="323580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5" name="Oval 784"/>
            <p:cNvSpPr/>
            <p:nvPr/>
          </p:nvSpPr>
          <p:spPr>
            <a:xfrm>
              <a:off x="4355976" y="354060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6" name="Oval 785"/>
            <p:cNvSpPr/>
            <p:nvPr/>
          </p:nvSpPr>
          <p:spPr>
            <a:xfrm>
              <a:off x="4355976" y="384540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7" name="Oval 786"/>
            <p:cNvSpPr/>
            <p:nvPr/>
          </p:nvSpPr>
          <p:spPr>
            <a:xfrm>
              <a:off x="4355976" y="415020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8" name="Oval 787"/>
            <p:cNvSpPr/>
            <p:nvPr/>
          </p:nvSpPr>
          <p:spPr>
            <a:xfrm>
              <a:off x="4355976" y="445500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9" name="Oval 788"/>
            <p:cNvSpPr/>
            <p:nvPr/>
          </p:nvSpPr>
          <p:spPr>
            <a:xfrm>
              <a:off x="4355976" y="475979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0" name="Oval 789"/>
            <p:cNvSpPr/>
            <p:nvPr/>
          </p:nvSpPr>
          <p:spPr>
            <a:xfrm>
              <a:off x="4355976" y="506459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1" name="Oval 790"/>
            <p:cNvSpPr/>
            <p:nvPr/>
          </p:nvSpPr>
          <p:spPr>
            <a:xfrm>
              <a:off x="4355976" y="536939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2" name="Oval 791"/>
            <p:cNvSpPr/>
            <p:nvPr/>
          </p:nvSpPr>
          <p:spPr>
            <a:xfrm>
              <a:off x="3995936" y="201655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3" name="Oval 792"/>
            <p:cNvSpPr/>
            <p:nvPr/>
          </p:nvSpPr>
          <p:spPr>
            <a:xfrm>
              <a:off x="3995936" y="232135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4" name="Oval 793"/>
            <p:cNvSpPr/>
            <p:nvPr/>
          </p:nvSpPr>
          <p:spPr>
            <a:xfrm>
              <a:off x="3995936" y="262615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5" name="Oval 794"/>
            <p:cNvSpPr/>
            <p:nvPr/>
          </p:nvSpPr>
          <p:spPr>
            <a:xfrm>
              <a:off x="3995936" y="293095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6" name="Oval 795"/>
            <p:cNvSpPr/>
            <p:nvPr/>
          </p:nvSpPr>
          <p:spPr>
            <a:xfrm>
              <a:off x="3995936" y="323574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7" name="Oval 796"/>
            <p:cNvSpPr/>
            <p:nvPr/>
          </p:nvSpPr>
          <p:spPr>
            <a:xfrm>
              <a:off x="3995936" y="354054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8" name="Oval 797"/>
            <p:cNvSpPr/>
            <p:nvPr/>
          </p:nvSpPr>
          <p:spPr>
            <a:xfrm>
              <a:off x="3995936" y="384534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9" name="Oval 798"/>
            <p:cNvSpPr/>
            <p:nvPr/>
          </p:nvSpPr>
          <p:spPr>
            <a:xfrm>
              <a:off x="3995936" y="415014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0" name="Oval 799"/>
            <p:cNvSpPr/>
            <p:nvPr/>
          </p:nvSpPr>
          <p:spPr>
            <a:xfrm>
              <a:off x="3995936" y="445494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1" name="Oval 800"/>
            <p:cNvSpPr/>
            <p:nvPr/>
          </p:nvSpPr>
          <p:spPr>
            <a:xfrm>
              <a:off x="3995936" y="475973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2" name="Oval 801"/>
            <p:cNvSpPr/>
            <p:nvPr/>
          </p:nvSpPr>
          <p:spPr>
            <a:xfrm>
              <a:off x="3995936" y="506453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3" name="Oval 802"/>
            <p:cNvSpPr/>
            <p:nvPr/>
          </p:nvSpPr>
          <p:spPr>
            <a:xfrm>
              <a:off x="3995936" y="536933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4" name="Oval 803"/>
            <p:cNvSpPr/>
            <p:nvPr/>
          </p:nvSpPr>
          <p:spPr>
            <a:xfrm>
              <a:off x="3707904" y="202008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5" name="Oval 804"/>
            <p:cNvSpPr/>
            <p:nvPr/>
          </p:nvSpPr>
          <p:spPr>
            <a:xfrm>
              <a:off x="3707904" y="232488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6" name="Oval 805"/>
            <p:cNvSpPr/>
            <p:nvPr/>
          </p:nvSpPr>
          <p:spPr>
            <a:xfrm>
              <a:off x="3707904" y="262967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7" name="Oval 806"/>
            <p:cNvSpPr/>
            <p:nvPr/>
          </p:nvSpPr>
          <p:spPr>
            <a:xfrm>
              <a:off x="3707904" y="293447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8" name="Oval 807"/>
            <p:cNvSpPr/>
            <p:nvPr/>
          </p:nvSpPr>
          <p:spPr>
            <a:xfrm>
              <a:off x="3707904" y="323927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9" name="Oval 808"/>
            <p:cNvSpPr/>
            <p:nvPr/>
          </p:nvSpPr>
          <p:spPr>
            <a:xfrm>
              <a:off x="3707904" y="354407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0" name="Oval 809"/>
            <p:cNvSpPr/>
            <p:nvPr/>
          </p:nvSpPr>
          <p:spPr>
            <a:xfrm>
              <a:off x="3707904" y="384887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1" name="Oval 810"/>
            <p:cNvSpPr/>
            <p:nvPr/>
          </p:nvSpPr>
          <p:spPr>
            <a:xfrm>
              <a:off x="3707904" y="415366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2" name="Oval 811"/>
            <p:cNvSpPr/>
            <p:nvPr/>
          </p:nvSpPr>
          <p:spPr>
            <a:xfrm>
              <a:off x="3707904" y="445846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3" name="Oval 812"/>
            <p:cNvSpPr/>
            <p:nvPr/>
          </p:nvSpPr>
          <p:spPr>
            <a:xfrm>
              <a:off x="3707904" y="476326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4" name="Oval 813"/>
            <p:cNvSpPr/>
            <p:nvPr/>
          </p:nvSpPr>
          <p:spPr>
            <a:xfrm>
              <a:off x="3707904" y="506806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5" name="Oval 814"/>
            <p:cNvSpPr/>
            <p:nvPr/>
          </p:nvSpPr>
          <p:spPr>
            <a:xfrm>
              <a:off x="3707904" y="537286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6" name="Oval 815"/>
            <p:cNvSpPr/>
            <p:nvPr/>
          </p:nvSpPr>
          <p:spPr>
            <a:xfrm>
              <a:off x="3419872" y="202360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7" name="Oval 816"/>
            <p:cNvSpPr/>
            <p:nvPr/>
          </p:nvSpPr>
          <p:spPr>
            <a:xfrm>
              <a:off x="3419872" y="232840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8" name="Oval 817"/>
            <p:cNvSpPr/>
            <p:nvPr/>
          </p:nvSpPr>
          <p:spPr>
            <a:xfrm>
              <a:off x="3419872" y="263320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9" name="Oval 818"/>
            <p:cNvSpPr/>
            <p:nvPr/>
          </p:nvSpPr>
          <p:spPr>
            <a:xfrm>
              <a:off x="3419872" y="293800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0" name="Oval 819"/>
            <p:cNvSpPr/>
            <p:nvPr/>
          </p:nvSpPr>
          <p:spPr>
            <a:xfrm>
              <a:off x="3419872" y="324280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1" name="Oval 820"/>
            <p:cNvSpPr/>
            <p:nvPr/>
          </p:nvSpPr>
          <p:spPr>
            <a:xfrm>
              <a:off x="3419872" y="354759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2" name="Oval 821"/>
            <p:cNvSpPr/>
            <p:nvPr/>
          </p:nvSpPr>
          <p:spPr>
            <a:xfrm>
              <a:off x="3419872" y="385239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3" name="Oval 822"/>
            <p:cNvSpPr/>
            <p:nvPr/>
          </p:nvSpPr>
          <p:spPr>
            <a:xfrm>
              <a:off x="3419872" y="415719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4" name="Oval 823"/>
            <p:cNvSpPr/>
            <p:nvPr/>
          </p:nvSpPr>
          <p:spPr>
            <a:xfrm>
              <a:off x="3419872" y="446199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5" name="Oval 824"/>
            <p:cNvSpPr/>
            <p:nvPr/>
          </p:nvSpPr>
          <p:spPr>
            <a:xfrm>
              <a:off x="3419872" y="476679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6" name="Oval 825"/>
            <p:cNvSpPr/>
            <p:nvPr/>
          </p:nvSpPr>
          <p:spPr>
            <a:xfrm>
              <a:off x="3419872" y="507158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7" name="Oval 826"/>
            <p:cNvSpPr/>
            <p:nvPr/>
          </p:nvSpPr>
          <p:spPr>
            <a:xfrm>
              <a:off x="3419872" y="537638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8" name="Oval 827"/>
            <p:cNvSpPr/>
            <p:nvPr/>
          </p:nvSpPr>
          <p:spPr>
            <a:xfrm>
              <a:off x="3131840" y="202713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9" name="Oval 828"/>
            <p:cNvSpPr/>
            <p:nvPr/>
          </p:nvSpPr>
          <p:spPr>
            <a:xfrm>
              <a:off x="3131840" y="233193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0" name="Oval 829"/>
            <p:cNvSpPr/>
            <p:nvPr/>
          </p:nvSpPr>
          <p:spPr>
            <a:xfrm>
              <a:off x="3131840" y="263673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1" name="Oval 830"/>
            <p:cNvSpPr/>
            <p:nvPr/>
          </p:nvSpPr>
          <p:spPr>
            <a:xfrm>
              <a:off x="3131840" y="294152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2" name="Oval 831"/>
            <p:cNvSpPr/>
            <p:nvPr/>
          </p:nvSpPr>
          <p:spPr>
            <a:xfrm>
              <a:off x="3131840" y="324632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3" name="Oval 832"/>
            <p:cNvSpPr/>
            <p:nvPr/>
          </p:nvSpPr>
          <p:spPr>
            <a:xfrm>
              <a:off x="3131840" y="355112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4" name="Oval 833"/>
            <p:cNvSpPr/>
            <p:nvPr/>
          </p:nvSpPr>
          <p:spPr>
            <a:xfrm>
              <a:off x="3131840" y="385592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5" name="Oval 834"/>
            <p:cNvSpPr/>
            <p:nvPr/>
          </p:nvSpPr>
          <p:spPr>
            <a:xfrm>
              <a:off x="3131840" y="4160720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6" name="Oval 835"/>
            <p:cNvSpPr/>
            <p:nvPr/>
          </p:nvSpPr>
          <p:spPr>
            <a:xfrm>
              <a:off x="3131840" y="4465518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7" name="Oval 836"/>
            <p:cNvSpPr/>
            <p:nvPr/>
          </p:nvSpPr>
          <p:spPr>
            <a:xfrm>
              <a:off x="3131840" y="4770316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8" name="Oval 837"/>
            <p:cNvSpPr/>
            <p:nvPr/>
          </p:nvSpPr>
          <p:spPr>
            <a:xfrm>
              <a:off x="3131840" y="5075114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9" name="Oval 838"/>
            <p:cNvSpPr/>
            <p:nvPr/>
          </p:nvSpPr>
          <p:spPr>
            <a:xfrm>
              <a:off x="3131840" y="537991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88075" y="2918793"/>
            <a:ext cx="674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/>
              <a:t>+</a:t>
            </a:r>
          </a:p>
        </p:txBody>
      </p:sp>
      <p:sp>
        <p:nvSpPr>
          <p:cNvPr id="500" name="TextBox 499"/>
          <p:cNvSpPr txBox="1"/>
          <p:nvPr/>
        </p:nvSpPr>
        <p:spPr>
          <a:xfrm>
            <a:off x="4666867" y="2835934"/>
            <a:ext cx="674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18447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Moisture proofing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40192-8AF1-4200-866A-DCC619404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089" y="1367433"/>
            <a:ext cx="5400599" cy="28444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Question: </a:t>
            </a:r>
          </a:p>
          <a:p>
            <a:r>
              <a:rPr lang="en-GB" dirty="0"/>
              <a:t>How is the vapour barrier installed in the corners of a building? </a:t>
            </a:r>
          </a:p>
          <a:p>
            <a:r>
              <a:rPr lang="en-GB" dirty="0"/>
              <a:t>Draw a horizontal section of </a:t>
            </a:r>
            <a:br>
              <a:rPr lang="en-GB" dirty="0"/>
            </a:br>
            <a:r>
              <a:rPr lang="en-GB" dirty="0"/>
              <a:t>the corner. </a:t>
            </a:r>
          </a:p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831DA-2683-476D-B7C3-020DF4C7AF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83435-0AE7-4D96-A6EB-D25523B77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19</a:t>
            </a:fld>
            <a:endParaRPr lang="fi-F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4"/>
          <a:stretch/>
        </p:blipFill>
        <p:spPr bwMode="auto">
          <a:xfrm rot="10800000" flipH="1">
            <a:off x="971600" y="1367433"/>
            <a:ext cx="1800200" cy="388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2"/>
          <p:cNvSpPr txBox="1"/>
          <p:nvPr/>
        </p:nvSpPr>
        <p:spPr>
          <a:xfrm>
            <a:off x="2736008" y="291191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+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95536" y="291191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-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4A775F-E3BE-4379-8736-A6FD0730B728}"/>
              </a:ext>
            </a:extLst>
          </p:cNvPr>
          <p:cNvGrpSpPr/>
          <p:nvPr/>
        </p:nvGrpSpPr>
        <p:grpSpPr>
          <a:xfrm>
            <a:off x="5636374" y="3774519"/>
            <a:ext cx="2749475" cy="2415969"/>
            <a:chOff x="5292080" y="3645024"/>
            <a:chExt cx="2749475" cy="2415969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645024"/>
              <a:ext cx="2749475" cy="2415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2"/>
            <p:cNvSpPr txBox="1"/>
            <p:nvPr/>
          </p:nvSpPr>
          <p:spPr>
            <a:xfrm>
              <a:off x="5663296" y="4853007"/>
              <a:ext cx="108670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i="1" dirty="0" err="1"/>
                <a:t>Vapour</a:t>
              </a:r>
              <a:r>
                <a:rPr lang="en-US" sz="1000" b="1" i="1" dirty="0"/>
                <a:t> barrier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257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Energy and moisture of building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</a:t>
            </a:r>
          </a:p>
          <a:p>
            <a:r>
              <a:rPr lang="en-GB" dirty="0"/>
              <a:t>Heat transfer</a:t>
            </a:r>
          </a:p>
          <a:p>
            <a:r>
              <a:rPr lang="en-GB" dirty="0"/>
              <a:t>Humidity and condensation point</a:t>
            </a:r>
          </a:p>
          <a:p>
            <a:r>
              <a:rPr lang="en-GB" dirty="0"/>
              <a:t>Correlation between heat and moisture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2CCA5-38A4-48B7-A46D-599AC40A80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1D89A-6BDA-4CEC-9DF6-A58100A43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9888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_rteu303\1 Projektit\BetEl\valokuvat\DSC0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1" y="188641"/>
            <a:ext cx="2615255" cy="1960726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6" name="Picture 4" descr="H:\sokkelin vedenpois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3" y="2471694"/>
            <a:ext cx="2642295" cy="1482009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8" name="Kuva 6" descr="P407000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2" y="4239454"/>
            <a:ext cx="2642296" cy="1983520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41998" name="Suorakulmio 18"/>
          <p:cNvSpPr>
            <a:spLocks noChangeArrowheads="1"/>
          </p:cNvSpPr>
          <p:nvPr/>
        </p:nvSpPr>
        <p:spPr bwMode="auto">
          <a:xfrm>
            <a:off x="3131840" y="476672"/>
            <a:ext cx="5472608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200" dirty="0">
                <a:ea typeface="MS PGothic" pitchFamily="34" charset="-128"/>
              </a:rPr>
              <a:t>Construction moisture can be released by seepage, by evaporation or, in the worst case, by mechanical drying. </a:t>
            </a:r>
          </a:p>
          <a:p>
            <a:endParaRPr lang="en-GB" sz="2200" dirty="0">
              <a:ea typeface="MS PGothic" pitchFamily="34" charset="-128"/>
            </a:endParaRPr>
          </a:p>
          <a:p>
            <a:r>
              <a:rPr lang="en-GB" sz="2200" dirty="0">
                <a:ea typeface="MS PGothic" pitchFamily="34" charset="-128"/>
              </a:rPr>
              <a:t>For example, freezing water in the insulation of a sandwich element can ruin the building materials when it melts. </a:t>
            </a:r>
          </a:p>
          <a:p>
            <a:endParaRPr lang="en-GB" sz="2200" dirty="0">
              <a:ea typeface="MS PGothic" pitchFamily="34" charset="-128"/>
            </a:endParaRPr>
          </a:p>
          <a:p>
            <a:r>
              <a:rPr lang="en-GB" sz="2200" dirty="0">
                <a:ea typeface="MS PGothic" pitchFamily="34" charset="-128"/>
              </a:rPr>
              <a:t>The structures must be designed in a way that they dry by ventilation.</a:t>
            </a:r>
          </a:p>
          <a:p>
            <a:endParaRPr lang="en-GB" sz="2200" dirty="0">
              <a:ea typeface="MS PGothic" pitchFamily="34" charset="-128"/>
            </a:endParaRPr>
          </a:p>
          <a:p>
            <a:r>
              <a:rPr lang="en-GB" sz="2200" dirty="0">
                <a:ea typeface="MS PGothic" pitchFamily="34" charset="-128"/>
              </a:rPr>
              <a:t>The structures should stay dry during installation work. The ventilation systems of a structure must be made properly.</a:t>
            </a:r>
          </a:p>
          <a:p>
            <a:endParaRPr lang="en-GB" sz="2400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922BB-4AE1-4F8D-8FBE-6F5B7E32E1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D4F69-8AC2-4933-851E-EC094D73C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1490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05" y="1917987"/>
            <a:ext cx="334645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Kuvatekstiellipsi 8"/>
          <p:cNvSpPr>
            <a:spLocks noChangeArrowheads="1"/>
          </p:cNvSpPr>
          <p:nvPr/>
        </p:nvSpPr>
        <p:spPr bwMode="auto">
          <a:xfrm>
            <a:off x="5760158" y="991385"/>
            <a:ext cx="2663825" cy="1584325"/>
          </a:xfrm>
          <a:prstGeom prst="wedgeEllipseCallout">
            <a:avLst>
              <a:gd name="adj1" fmla="val -71667"/>
              <a:gd name="adj2" fmla="val 116665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>
                <a:solidFill>
                  <a:srgbClr val="FFFFFF"/>
                </a:solidFill>
                <a:latin typeface="Calibri" pitchFamily="34" charset="0"/>
              </a:rPr>
              <a:t>Remember to ventilate!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6963128" y="5559267"/>
            <a:ext cx="18357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(Juha Puikkonen </a:t>
            </a:r>
            <a:r>
              <a:rPr lang="fi-FI" sz="1000" dirty="0" err="1">
                <a:solidFill>
                  <a:schemeClr val="tx2"/>
                </a:solidFill>
              </a:rPr>
              <a:t>Innoverkko</a:t>
            </a:r>
            <a:r>
              <a:rPr lang="fi-FI" sz="1000" dirty="0">
                <a:solidFill>
                  <a:schemeClr val="tx2"/>
                </a:solidFill>
              </a:rPr>
              <a:t>)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5C0C5-8216-48D7-8C87-20F097E19C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229CA-1C94-435B-800D-8BA857ACE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7465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2"/>
          <p:cNvSpPr txBox="1">
            <a:spLocks/>
          </p:cNvSpPr>
          <p:nvPr/>
        </p:nvSpPr>
        <p:spPr>
          <a:xfrm>
            <a:off x="476251" y="4941168"/>
            <a:ext cx="8199437" cy="1150937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 err="1"/>
              <a:t>Mollier</a:t>
            </a:r>
            <a:r>
              <a:rPr lang="en-GB" sz="1400" dirty="0"/>
              <a:t> diagrams show that: 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1400" dirty="0"/>
              <a:t>when outdoor temperature is less than  0 °C, the cube of air consists of max 5 grams of water vapour. 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1400" dirty="0"/>
              <a:t>When the temperature inside the building site is 15 °C and RH 80 %, the cube of air consists of 10 grams of water vapour. 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1400" dirty="0"/>
              <a:t>when the air exchanges in the site is 10 000 </a:t>
            </a:r>
            <a:r>
              <a:rPr lang="fi-FI" sz="1400" dirty="0"/>
              <a:t>rm</a:t>
            </a:r>
            <a:r>
              <a:rPr lang="fi-FI" sz="1400" baseline="30000" dirty="0"/>
              <a:t>3</a:t>
            </a:r>
            <a:r>
              <a:rPr lang="en-GB" sz="1400" dirty="0"/>
              <a:t> per hour, the exiting water amount is 50 litres. 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68313" y="1240346"/>
            <a:ext cx="5737225" cy="3556000"/>
            <a:chOff x="521" y="911"/>
            <a:chExt cx="3614" cy="224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1" y="935"/>
              <a:ext cx="3614" cy="2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29" y="911"/>
              <a:ext cx="3604" cy="22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843" y="1005"/>
              <a:ext cx="2807" cy="18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843" y="1005"/>
              <a:ext cx="2807" cy="1549"/>
            </a:xfrm>
            <a:custGeom>
              <a:avLst/>
              <a:gdLst>
                <a:gd name="T0" fmla="*/ 0 w 2807"/>
                <a:gd name="T1" fmla="*/ 1544 h 1549"/>
                <a:gd name="T2" fmla="*/ 2807 w 2807"/>
                <a:gd name="T3" fmla="*/ 1544 h 1549"/>
                <a:gd name="T4" fmla="*/ 2807 w 2807"/>
                <a:gd name="T5" fmla="*/ 1549 h 1549"/>
                <a:gd name="T6" fmla="*/ 0 w 2807"/>
                <a:gd name="T7" fmla="*/ 1549 h 1549"/>
                <a:gd name="T8" fmla="*/ 0 w 2807"/>
                <a:gd name="T9" fmla="*/ 1544 h 1549"/>
                <a:gd name="T10" fmla="*/ 0 w 2807"/>
                <a:gd name="T11" fmla="*/ 1288 h 1549"/>
                <a:gd name="T12" fmla="*/ 2807 w 2807"/>
                <a:gd name="T13" fmla="*/ 1288 h 1549"/>
                <a:gd name="T14" fmla="*/ 2807 w 2807"/>
                <a:gd name="T15" fmla="*/ 1292 h 1549"/>
                <a:gd name="T16" fmla="*/ 0 w 2807"/>
                <a:gd name="T17" fmla="*/ 1292 h 1549"/>
                <a:gd name="T18" fmla="*/ 0 w 2807"/>
                <a:gd name="T19" fmla="*/ 1288 h 1549"/>
                <a:gd name="T20" fmla="*/ 0 w 2807"/>
                <a:gd name="T21" fmla="*/ 1031 h 1549"/>
                <a:gd name="T22" fmla="*/ 2807 w 2807"/>
                <a:gd name="T23" fmla="*/ 1031 h 1549"/>
                <a:gd name="T24" fmla="*/ 2807 w 2807"/>
                <a:gd name="T25" fmla="*/ 1036 h 1549"/>
                <a:gd name="T26" fmla="*/ 0 w 2807"/>
                <a:gd name="T27" fmla="*/ 1036 h 1549"/>
                <a:gd name="T28" fmla="*/ 0 w 2807"/>
                <a:gd name="T29" fmla="*/ 1031 h 1549"/>
                <a:gd name="T30" fmla="*/ 0 w 2807"/>
                <a:gd name="T31" fmla="*/ 774 h 1549"/>
                <a:gd name="T32" fmla="*/ 2807 w 2807"/>
                <a:gd name="T33" fmla="*/ 774 h 1549"/>
                <a:gd name="T34" fmla="*/ 2807 w 2807"/>
                <a:gd name="T35" fmla="*/ 779 h 1549"/>
                <a:gd name="T36" fmla="*/ 0 w 2807"/>
                <a:gd name="T37" fmla="*/ 779 h 1549"/>
                <a:gd name="T38" fmla="*/ 0 w 2807"/>
                <a:gd name="T39" fmla="*/ 774 h 1549"/>
                <a:gd name="T40" fmla="*/ 0 w 2807"/>
                <a:gd name="T41" fmla="*/ 513 h 1549"/>
                <a:gd name="T42" fmla="*/ 2807 w 2807"/>
                <a:gd name="T43" fmla="*/ 513 h 1549"/>
                <a:gd name="T44" fmla="*/ 2807 w 2807"/>
                <a:gd name="T45" fmla="*/ 518 h 1549"/>
                <a:gd name="T46" fmla="*/ 0 w 2807"/>
                <a:gd name="T47" fmla="*/ 518 h 1549"/>
                <a:gd name="T48" fmla="*/ 0 w 2807"/>
                <a:gd name="T49" fmla="*/ 513 h 1549"/>
                <a:gd name="T50" fmla="*/ 0 w 2807"/>
                <a:gd name="T51" fmla="*/ 257 h 1549"/>
                <a:gd name="T52" fmla="*/ 2807 w 2807"/>
                <a:gd name="T53" fmla="*/ 257 h 1549"/>
                <a:gd name="T54" fmla="*/ 2807 w 2807"/>
                <a:gd name="T55" fmla="*/ 261 h 1549"/>
                <a:gd name="T56" fmla="*/ 0 w 2807"/>
                <a:gd name="T57" fmla="*/ 261 h 1549"/>
                <a:gd name="T58" fmla="*/ 0 w 2807"/>
                <a:gd name="T59" fmla="*/ 257 h 1549"/>
                <a:gd name="T60" fmla="*/ 0 w 2807"/>
                <a:gd name="T61" fmla="*/ 0 h 1549"/>
                <a:gd name="T62" fmla="*/ 2807 w 2807"/>
                <a:gd name="T63" fmla="*/ 0 h 1549"/>
                <a:gd name="T64" fmla="*/ 2807 w 2807"/>
                <a:gd name="T65" fmla="*/ 5 h 1549"/>
                <a:gd name="T66" fmla="*/ 0 w 2807"/>
                <a:gd name="T67" fmla="*/ 5 h 1549"/>
                <a:gd name="T68" fmla="*/ 0 w 2807"/>
                <a:gd name="T6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7" h="1549">
                  <a:moveTo>
                    <a:pt x="0" y="1544"/>
                  </a:moveTo>
                  <a:lnTo>
                    <a:pt x="2807" y="1544"/>
                  </a:lnTo>
                  <a:lnTo>
                    <a:pt x="2807" y="1549"/>
                  </a:lnTo>
                  <a:lnTo>
                    <a:pt x="0" y="1549"/>
                  </a:lnTo>
                  <a:lnTo>
                    <a:pt x="0" y="1544"/>
                  </a:lnTo>
                  <a:close/>
                  <a:moveTo>
                    <a:pt x="0" y="1288"/>
                  </a:moveTo>
                  <a:lnTo>
                    <a:pt x="2807" y="1288"/>
                  </a:lnTo>
                  <a:lnTo>
                    <a:pt x="2807" y="1292"/>
                  </a:lnTo>
                  <a:lnTo>
                    <a:pt x="0" y="1292"/>
                  </a:lnTo>
                  <a:lnTo>
                    <a:pt x="0" y="1288"/>
                  </a:lnTo>
                  <a:close/>
                  <a:moveTo>
                    <a:pt x="0" y="1031"/>
                  </a:moveTo>
                  <a:lnTo>
                    <a:pt x="2807" y="1031"/>
                  </a:lnTo>
                  <a:lnTo>
                    <a:pt x="2807" y="1036"/>
                  </a:lnTo>
                  <a:lnTo>
                    <a:pt x="0" y="1036"/>
                  </a:lnTo>
                  <a:lnTo>
                    <a:pt x="0" y="1031"/>
                  </a:lnTo>
                  <a:close/>
                  <a:moveTo>
                    <a:pt x="0" y="774"/>
                  </a:moveTo>
                  <a:lnTo>
                    <a:pt x="2807" y="774"/>
                  </a:lnTo>
                  <a:lnTo>
                    <a:pt x="2807" y="779"/>
                  </a:lnTo>
                  <a:lnTo>
                    <a:pt x="0" y="779"/>
                  </a:lnTo>
                  <a:lnTo>
                    <a:pt x="0" y="774"/>
                  </a:lnTo>
                  <a:close/>
                  <a:moveTo>
                    <a:pt x="0" y="513"/>
                  </a:moveTo>
                  <a:lnTo>
                    <a:pt x="2807" y="513"/>
                  </a:lnTo>
                  <a:lnTo>
                    <a:pt x="2807" y="518"/>
                  </a:lnTo>
                  <a:lnTo>
                    <a:pt x="0" y="518"/>
                  </a:lnTo>
                  <a:lnTo>
                    <a:pt x="0" y="513"/>
                  </a:lnTo>
                  <a:close/>
                  <a:moveTo>
                    <a:pt x="0" y="257"/>
                  </a:moveTo>
                  <a:lnTo>
                    <a:pt x="2807" y="257"/>
                  </a:lnTo>
                  <a:lnTo>
                    <a:pt x="2807" y="261"/>
                  </a:lnTo>
                  <a:lnTo>
                    <a:pt x="0" y="261"/>
                  </a:lnTo>
                  <a:lnTo>
                    <a:pt x="0" y="257"/>
                  </a:lnTo>
                  <a:close/>
                  <a:moveTo>
                    <a:pt x="0" y="0"/>
                  </a:moveTo>
                  <a:lnTo>
                    <a:pt x="2807" y="0"/>
                  </a:lnTo>
                  <a:lnTo>
                    <a:pt x="2807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7938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123" y="1005"/>
              <a:ext cx="2532" cy="1805"/>
            </a:xfrm>
            <a:custGeom>
              <a:avLst/>
              <a:gdLst>
                <a:gd name="T0" fmla="*/ 4 w 2532"/>
                <a:gd name="T1" fmla="*/ 0 h 1805"/>
                <a:gd name="T2" fmla="*/ 4 w 2532"/>
                <a:gd name="T3" fmla="*/ 1805 h 1805"/>
                <a:gd name="T4" fmla="*/ 0 w 2532"/>
                <a:gd name="T5" fmla="*/ 1805 h 1805"/>
                <a:gd name="T6" fmla="*/ 0 w 2532"/>
                <a:gd name="T7" fmla="*/ 0 h 1805"/>
                <a:gd name="T8" fmla="*/ 4 w 2532"/>
                <a:gd name="T9" fmla="*/ 0 h 1805"/>
                <a:gd name="T10" fmla="*/ 284 w 2532"/>
                <a:gd name="T11" fmla="*/ 0 h 1805"/>
                <a:gd name="T12" fmla="*/ 284 w 2532"/>
                <a:gd name="T13" fmla="*/ 1805 h 1805"/>
                <a:gd name="T14" fmla="*/ 279 w 2532"/>
                <a:gd name="T15" fmla="*/ 1805 h 1805"/>
                <a:gd name="T16" fmla="*/ 279 w 2532"/>
                <a:gd name="T17" fmla="*/ 0 h 1805"/>
                <a:gd name="T18" fmla="*/ 284 w 2532"/>
                <a:gd name="T19" fmla="*/ 0 h 1805"/>
                <a:gd name="T20" fmla="*/ 568 w 2532"/>
                <a:gd name="T21" fmla="*/ 0 h 1805"/>
                <a:gd name="T22" fmla="*/ 568 w 2532"/>
                <a:gd name="T23" fmla="*/ 1805 h 1805"/>
                <a:gd name="T24" fmla="*/ 564 w 2532"/>
                <a:gd name="T25" fmla="*/ 1805 h 1805"/>
                <a:gd name="T26" fmla="*/ 564 w 2532"/>
                <a:gd name="T27" fmla="*/ 0 h 1805"/>
                <a:gd name="T28" fmla="*/ 568 w 2532"/>
                <a:gd name="T29" fmla="*/ 0 h 1805"/>
                <a:gd name="T30" fmla="*/ 848 w 2532"/>
                <a:gd name="T31" fmla="*/ 0 h 1805"/>
                <a:gd name="T32" fmla="*/ 848 w 2532"/>
                <a:gd name="T33" fmla="*/ 1805 h 1805"/>
                <a:gd name="T34" fmla="*/ 844 w 2532"/>
                <a:gd name="T35" fmla="*/ 1805 h 1805"/>
                <a:gd name="T36" fmla="*/ 844 w 2532"/>
                <a:gd name="T37" fmla="*/ 0 h 1805"/>
                <a:gd name="T38" fmla="*/ 848 w 2532"/>
                <a:gd name="T39" fmla="*/ 0 h 1805"/>
                <a:gd name="T40" fmla="*/ 1128 w 2532"/>
                <a:gd name="T41" fmla="*/ 0 h 1805"/>
                <a:gd name="T42" fmla="*/ 1128 w 2532"/>
                <a:gd name="T43" fmla="*/ 1805 h 1805"/>
                <a:gd name="T44" fmla="*/ 1123 w 2532"/>
                <a:gd name="T45" fmla="*/ 1805 h 1805"/>
                <a:gd name="T46" fmla="*/ 1123 w 2532"/>
                <a:gd name="T47" fmla="*/ 0 h 1805"/>
                <a:gd name="T48" fmla="*/ 1128 w 2532"/>
                <a:gd name="T49" fmla="*/ 0 h 1805"/>
                <a:gd name="T50" fmla="*/ 1408 w 2532"/>
                <a:gd name="T51" fmla="*/ 0 h 1805"/>
                <a:gd name="T52" fmla="*/ 1408 w 2532"/>
                <a:gd name="T53" fmla="*/ 1805 h 1805"/>
                <a:gd name="T54" fmla="*/ 1403 w 2532"/>
                <a:gd name="T55" fmla="*/ 1805 h 1805"/>
                <a:gd name="T56" fmla="*/ 1403 w 2532"/>
                <a:gd name="T57" fmla="*/ 0 h 1805"/>
                <a:gd name="T58" fmla="*/ 1408 w 2532"/>
                <a:gd name="T59" fmla="*/ 0 h 1805"/>
                <a:gd name="T60" fmla="*/ 1688 w 2532"/>
                <a:gd name="T61" fmla="*/ 0 h 1805"/>
                <a:gd name="T62" fmla="*/ 1688 w 2532"/>
                <a:gd name="T63" fmla="*/ 1805 h 1805"/>
                <a:gd name="T64" fmla="*/ 1683 w 2532"/>
                <a:gd name="T65" fmla="*/ 1805 h 1805"/>
                <a:gd name="T66" fmla="*/ 1683 w 2532"/>
                <a:gd name="T67" fmla="*/ 0 h 1805"/>
                <a:gd name="T68" fmla="*/ 1688 w 2532"/>
                <a:gd name="T69" fmla="*/ 0 h 1805"/>
                <a:gd name="T70" fmla="*/ 1967 w 2532"/>
                <a:gd name="T71" fmla="*/ 0 h 1805"/>
                <a:gd name="T72" fmla="*/ 1967 w 2532"/>
                <a:gd name="T73" fmla="*/ 1805 h 1805"/>
                <a:gd name="T74" fmla="*/ 1963 w 2532"/>
                <a:gd name="T75" fmla="*/ 1805 h 1805"/>
                <a:gd name="T76" fmla="*/ 1963 w 2532"/>
                <a:gd name="T77" fmla="*/ 0 h 1805"/>
                <a:gd name="T78" fmla="*/ 1967 w 2532"/>
                <a:gd name="T79" fmla="*/ 0 h 1805"/>
                <a:gd name="T80" fmla="*/ 2252 w 2532"/>
                <a:gd name="T81" fmla="*/ 0 h 1805"/>
                <a:gd name="T82" fmla="*/ 2252 w 2532"/>
                <a:gd name="T83" fmla="*/ 1805 h 1805"/>
                <a:gd name="T84" fmla="*/ 2247 w 2532"/>
                <a:gd name="T85" fmla="*/ 1805 h 1805"/>
                <a:gd name="T86" fmla="*/ 2247 w 2532"/>
                <a:gd name="T87" fmla="*/ 0 h 1805"/>
                <a:gd name="T88" fmla="*/ 2252 w 2532"/>
                <a:gd name="T89" fmla="*/ 0 h 1805"/>
                <a:gd name="T90" fmla="*/ 2532 w 2532"/>
                <a:gd name="T91" fmla="*/ 0 h 1805"/>
                <a:gd name="T92" fmla="*/ 2532 w 2532"/>
                <a:gd name="T93" fmla="*/ 1805 h 1805"/>
                <a:gd name="T94" fmla="*/ 2527 w 2532"/>
                <a:gd name="T95" fmla="*/ 1805 h 1805"/>
                <a:gd name="T96" fmla="*/ 2527 w 2532"/>
                <a:gd name="T97" fmla="*/ 0 h 1805"/>
                <a:gd name="T98" fmla="*/ 2532 w 2532"/>
                <a:gd name="T99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32" h="1805">
                  <a:moveTo>
                    <a:pt x="4" y="0"/>
                  </a:moveTo>
                  <a:lnTo>
                    <a:pt x="4" y="1805"/>
                  </a:lnTo>
                  <a:lnTo>
                    <a:pt x="0" y="1805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284" y="0"/>
                  </a:moveTo>
                  <a:lnTo>
                    <a:pt x="284" y="1805"/>
                  </a:lnTo>
                  <a:lnTo>
                    <a:pt x="279" y="1805"/>
                  </a:lnTo>
                  <a:lnTo>
                    <a:pt x="279" y="0"/>
                  </a:lnTo>
                  <a:lnTo>
                    <a:pt x="284" y="0"/>
                  </a:lnTo>
                  <a:close/>
                  <a:moveTo>
                    <a:pt x="568" y="0"/>
                  </a:moveTo>
                  <a:lnTo>
                    <a:pt x="568" y="1805"/>
                  </a:lnTo>
                  <a:lnTo>
                    <a:pt x="564" y="1805"/>
                  </a:lnTo>
                  <a:lnTo>
                    <a:pt x="564" y="0"/>
                  </a:lnTo>
                  <a:lnTo>
                    <a:pt x="568" y="0"/>
                  </a:lnTo>
                  <a:close/>
                  <a:moveTo>
                    <a:pt x="848" y="0"/>
                  </a:moveTo>
                  <a:lnTo>
                    <a:pt x="848" y="1805"/>
                  </a:lnTo>
                  <a:lnTo>
                    <a:pt x="844" y="1805"/>
                  </a:lnTo>
                  <a:lnTo>
                    <a:pt x="844" y="0"/>
                  </a:lnTo>
                  <a:lnTo>
                    <a:pt x="848" y="0"/>
                  </a:lnTo>
                  <a:close/>
                  <a:moveTo>
                    <a:pt x="1128" y="0"/>
                  </a:moveTo>
                  <a:lnTo>
                    <a:pt x="1128" y="1805"/>
                  </a:lnTo>
                  <a:lnTo>
                    <a:pt x="1123" y="1805"/>
                  </a:lnTo>
                  <a:lnTo>
                    <a:pt x="1123" y="0"/>
                  </a:lnTo>
                  <a:lnTo>
                    <a:pt x="1128" y="0"/>
                  </a:lnTo>
                  <a:close/>
                  <a:moveTo>
                    <a:pt x="1408" y="0"/>
                  </a:moveTo>
                  <a:lnTo>
                    <a:pt x="1408" y="1805"/>
                  </a:lnTo>
                  <a:lnTo>
                    <a:pt x="1403" y="1805"/>
                  </a:lnTo>
                  <a:lnTo>
                    <a:pt x="1403" y="0"/>
                  </a:lnTo>
                  <a:lnTo>
                    <a:pt x="1408" y="0"/>
                  </a:lnTo>
                  <a:close/>
                  <a:moveTo>
                    <a:pt x="1688" y="0"/>
                  </a:moveTo>
                  <a:lnTo>
                    <a:pt x="1688" y="1805"/>
                  </a:lnTo>
                  <a:lnTo>
                    <a:pt x="1683" y="1805"/>
                  </a:lnTo>
                  <a:lnTo>
                    <a:pt x="1683" y="0"/>
                  </a:lnTo>
                  <a:lnTo>
                    <a:pt x="1688" y="0"/>
                  </a:lnTo>
                  <a:close/>
                  <a:moveTo>
                    <a:pt x="1967" y="0"/>
                  </a:moveTo>
                  <a:lnTo>
                    <a:pt x="1967" y="1805"/>
                  </a:lnTo>
                  <a:lnTo>
                    <a:pt x="1963" y="1805"/>
                  </a:lnTo>
                  <a:lnTo>
                    <a:pt x="1963" y="0"/>
                  </a:lnTo>
                  <a:lnTo>
                    <a:pt x="1967" y="0"/>
                  </a:lnTo>
                  <a:close/>
                  <a:moveTo>
                    <a:pt x="2252" y="0"/>
                  </a:moveTo>
                  <a:lnTo>
                    <a:pt x="2252" y="1805"/>
                  </a:lnTo>
                  <a:lnTo>
                    <a:pt x="2247" y="1805"/>
                  </a:lnTo>
                  <a:lnTo>
                    <a:pt x="2247" y="0"/>
                  </a:lnTo>
                  <a:lnTo>
                    <a:pt x="2252" y="0"/>
                  </a:lnTo>
                  <a:close/>
                  <a:moveTo>
                    <a:pt x="2532" y="0"/>
                  </a:moveTo>
                  <a:lnTo>
                    <a:pt x="2532" y="1805"/>
                  </a:lnTo>
                  <a:lnTo>
                    <a:pt x="2527" y="1805"/>
                  </a:lnTo>
                  <a:lnTo>
                    <a:pt x="2527" y="0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868686"/>
            </a:solidFill>
            <a:ln w="7938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43" y="1005"/>
              <a:ext cx="4" cy="1805"/>
            </a:xfrm>
            <a:prstGeom prst="rect">
              <a:avLst/>
            </a:prstGeom>
            <a:solidFill>
              <a:srgbClr val="868686"/>
            </a:solidFill>
            <a:ln w="7938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43" y="2810"/>
              <a:ext cx="2807" cy="5"/>
            </a:xfrm>
            <a:prstGeom prst="rect">
              <a:avLst/>
            </a:prstGeom>
            <a:solidFill>
              <a:srgbClr val="868686"/>
            </a:solidFill>
            <a:ln w="7938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38" y="1243"/>
              <a:ext cx="2817" cy="1530"/>
            </a:xfrm>
            <a:custGeom>
              <a:avLst/>
              <a:gdLst>
                <a:gd name="T0" fmla="*/ 89 w 2817"/>
                <a:gd name="T1" fmla="*/ 1507 h 1530"/>
                <a:gd name="T2" fmla="*/ 177 w 2817"/>
                <a:gd name="T3" fmla="*/ 1502 h 1530"/>
                <a:gd name="T4" fmla="*/ 271 w 2817"/>
                <a:gd name="T5" fmla="*/ 1488 h 1530"/>
                <a:gd name="T6" fmla="*/ 359 w 2817"/>
                <a:gd name="T7" fmla="*/ 1479 h 1530"/>
                <a:gd name="T8" fmla="*/ 448 w 2817"/>
                <a:gd name="T9" fmla="*/ 1465 h 1530"/>
                <a:gd name="T10" fmla="*/ 536 w 2817"/>
                <a:gd name="T11" fmla="*/ 1451 h 1530"/>
                <a:gd name="T12" fmla="*/ 625 w 2817"/>
                <a:gd name="T13" fmla="*/ 1437 h 1530"/>
                <a:gd name="T14" fmla="*/ 718 w 2817"/>
                <a:gd name="T15" fmla="*/ 1418 h 1530"/>
                <a:gd name="T16" fmla="*/ 807 w 2817"/>
                <a:gd name="T17" fmla="*/ 1395 h 1530"/>
                <a:gd name="T18" fmla="*/ 895 w 2817"/>
                <a:gd name="T19" fmla="*/ 1376 h 1530"/>
                <a:gd name="T20" fmla="*/ 984 w 2817"/>
                <a:gd name="T21" fmla="*/ 1353 h 1530"/>
                <a:gd name="T22" fmla="*/ 1077 w 2817"/>
                <a:gd name="T23" fmla="*/ 1325 h 1530"/>
                <a:gd name="T24" fmla="*/ 1166 w 2817"/>
                <a:gd name="T25" fmla="*/ 1297 h 1530"/>
                <a:gd name="T26" fmla="*/ 1255 w 2817"/>
                <a:gd name="T27" fmla="*/ 1264 h 1530"/>
                <a:gd name="T28" fmla="*/ 1343 w 2817"/>
                <a:gd name="T29" fmla="*/ 1232 h 1530"/>
                <a:gd name="T30" fmla="*/ 1432 w 2817"/>
                <a:gd name="T31" fmla="*/ 1194 h 1530"/>
                <a:gd name="T32" fmla="*/ 1525 w 2817"/>
                <a:gd name="T33" fmla="*/ 1157 h 1530"/>
                <a:gd name="T34" fmla="*/ 1614 w 2817"/>
                <a:gd name="T35" fmla="*/ 1110 h 1530"/>
                <a:gd name="T36" fmla="*/ 1702 w 2817"/>
                <a:gd name="T37" fmla="*/ 1064 h 1530"/>
                <a:gd name="T38" fmla="*/ 1791 w 2817"/>
                <a:gd name="T39" fmla="*/ 1012 h 1530"/>
                <a:gd name="T40" fmla="*/ 1884 w 2817"/>
                <a:gd name="T41" fmla="*/ 956 h 1530"/>
                <a:gd name="T42" fmla="*/ 1973 w 2817"/>
                <a:gd name="T43" fmla="*/ 896 h 1530"/>
                <a:gd name="T44" fmla="*/ 2061 w 2817"/>
                <a:gd name="T45" fmla="*/ 826 h 1530"/>
                <a:gd name="T46" fmla="*/ 2150 w 2817"/>
                <a:gd name="T47" fmla="*/ 756 h 1530"/>
                <a:gd name="T48" fmla="*/ 2238 w 2817"/>
                <a:gd name="T49" fmla="*/ 676 h 1530"/>
                <a:gd name="T50" fmla="*/ 2332 w 2817"/>
                <a:gd name="T51" fmla="*/ 592 h 1530"/>
                <a:gd name="T52" fmla="*/ 2420 w 2817"/>
                <a:gd name="T53" fmla="*/ 499 h 1530"/>
                <a:gd name="T54" fmla="*/ 2509 w 2817"/>
                <a:gd name="T55" fmla="*/ 396 h 1530"/>
                <a:gd name="T56" fmla="*/ 2598 w 2817"/>
                <a:gd name="T57" fmla="*/ 289 h 1530"/>
                <a:gd name="T58" fmla="*/ 2691 w 2817"/>
                <a:gd name="T59" fmla="*/ 168 h 1530"/>
                <a:gd name="T60" fmla="*/ 2779 w 2817"/>
                <a:gd name="T61" fmla="*/ 42 h 1530"/>
                <a:gd name="T62" fmla="*/ 2765 w 2817"/>
                <a:gd name="T63" fmla="*/ 84 h 1530"/>
                <a:gd name="T64" fmla="*/ 2677 w 2817"/>
                <a:gd name="T65" fmla="*/ 210 h 1530"/>
                <a:gd name="T66" fmla="*/ 2588 w 2817"/>
                <a:gd name="T67" fmla="*/ 326 h 1530"/>
                <a:gd name="T68" fmla="*/ 2500 w 2817"/>
                <a:gd name="T69" fmla="*/ 434 h 1530"/>
                <a:gd name="T70" fmla="*/ 2406 w 2817"/>
                <a:gd name="T71" fmla="*/ 532 h 1530"/>
                <a:gd name="T72" fmla="*/ 2318 w 2817"/>
                <a:gd name="T73" fmla="*/ 620 h 1530"/>
                <a:gd name="T74" fmla="*/ 2229 w 2817"/>
                <a:gd name="T75" fmla="*/ 709 h 1530"/>
                <a:gd name="T76" fmla="*/ 2136 w 2817"/>
                <a:gd name="T77" fmla="*/ 784 h 1530"/>
                <a:gd name="T78" fmla="*/ 2047 w 2817"/>
                <a:gd name="T79" fmla="*/ 854 h 1530"/>
                <a:gd name="T80" fmla="*/ 1959 w 2817"/>
                <a:gd name="T81" fmla="*/ 924 h 1530"/>
                <a:gd name="T82" fmla="*/ 1865 w 2817"/>
                <a:gd name="T83" fmla="*/ 980 h 1530"/>
                <a:gd name="T84" fmla="*/ 1777 w 2817"/>
                <a:gd name="T85" fmla="*/ 1036 h 1530"/>
                <a:gd name="T86" fmla="*/ 1688 w 2817"/>
                <a:gd name="T87" fmla="*/ 1087 h 1530"/>
                <a:gd name="T88" fmla="*/ 1600 w 2817"/>
                <a:gd name="T89" fmla="*/ 1134 h 1530"/>
                <a:gd name="T90" fmla="*/ 1506 w 2817"/>
                <a:gd name="T91" fmla="*/ 1180 h 1530"/>
                <a:gd name="T92" fmla="*/ 1418 w 2817"/>
                <a:gd name="T93" fmla="*/ 1218 h 1530"/>
                <a:gd name="T94" fmla="*/ 1329 w 2817"/>
                <a:gd name="T95" fmla="*/ 1255 h 1530"/>
                <a:gd name="T96" fmla="*/ 1236 w 2817"/>
                <a:gd name="T97" fmla="*/ 1288 h 1530"/>
                <a:gd name="T98" fmla="*/ 1147 w 2817"/>
                <a:gd name="T99" fmla="*/ 1316 h 1530"/>
                <a:gd name="T100" fmla="*/ 1059 w 2817"/>
                <a:gd name="T101" fmla="*/ 1344 h 1530"/>
                <a:gd name="T102" fmla="*/ 965 w 2817"/>
                <a:gd name="T103" fmla="*/ 1371 h 1530"/>
                <a:gd name="T104" fmla="*/ 877 w 2817"/>
                <a:gd name="T105" fmla="*/ 1395 h 1530"/>
                <a:gd name="T106" fmla="*/ 788 w 2817"/>
                <a:gd name="T107" fmla="*/ 1418 h 1530"/>
                <a:gd name="T108" fmla="*/ 695 w 2817"/>
                <a:gd name="T109" fmla="*/ 1437 h 1530"/>
                <a:gd name="T110" fmla="*/ 606 w 2817"/>
                <a:gd name="T111" fmla="*/ 1451 h 1530"/>
                <a:gd name="T112" fmla="*/ 518 w 2817"/>
                <a:gd name="T113" fmla="*/ 1469 h 1530"/>
                <a:gd name="T114" fmla="*/ 429 w 2817"/>
                <a:gd name="T115" fmla="*/ 1483 h 1530"/>
                <a:gd name="T116" fmla="*/ 336 w 2817"/>
                <a:gd name="T117" fmla="*/ 1497 h 1530"/>
                <a:gd name="T118" fmla="*/ 247 w 2817"/>
                <a:gd name="T119" fmla="*/ 1507 h 1530"/>
                <a:gd name="T120" fmla="*/ 159 w 2817"/>
                <a:gd name="T121" fmla="*/ 1516 h 1530"/>
                <a:gd name="T122" fmla="*/ 65 w 2817"/>
                <a:gd name="T123" fmla="*/ 1525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17" h="1530">
                  <a:moveTo>
                    <a:pt x="5" y="1516"/>
                  </a:moveTo>
                  <a:lnTo>
                    <a:pt x="9" y="1511"/>
                  </a:lnTo>
                  <a:lnTo>
                    <a:pt x="14" y="1511"/>
                  </a:lnTo>
                  <a:lnTo>
                    <a:pt x="23" y="1511"/>
                  </a:lnTo>
                  <a:lnTo>
                    <a:pt x="28" y="1511"/>
                  </a:lnTo>
                  <a:lnTo>
                    <a:pt x="33" y="1511"/>
                  </a:lnTo>
                  <a:lnTo>
                    <a:pt x="37" y="1511"/>
                  </a:lnTo>
                  <a:lnTo>
                    <a:pt x="42" y="1511"/>
                  </a:lnTo>
                  <a:lnTo>
                    <a:pt x="51" y="1511"/>
                  </a:lnTo>
                  <a:lnTo>
                    <a:pt x="56" y="1511"/>
                  </a:lnTo>
                  <a:lnTo>
                    <a:pt x="61" y="1511"/>
                  </a:lnTo>
                  <a:lnTo>
                    <a:pt x="65" y="1511"/>
                  </a:lnTo>
                  <a:lnTo>
                    <a:pt x="70" y="1511"/>
                  </a:lnTo>
                  <a:lnTo>
                    <a:pt x="79" y="1511"/>
                  </a:lnTo>
                  <a:lnTo>
                    <a:pt x="84" y="1507"/>
                  </a:lnTo>
                  <a:lnTo>
                    <a:pt x="89" y="1507"/>
                  </a:lnTo>
                  <a:lnTo>
                    <a:pt x="93" y="1507"/>
                  </a:lnTo>
                  <a:lnTo>
                    <a:pt x="98" y="1507"/>
                  </a:lnTo>
                  <a:lnTo>
                    <a:pt x="107" y="1507"/>
                  </a:lnTo>
                  <a:lnTo>
                    <a:pt x="112" y="1507"/>
                  </a:lnTo>
                  <a:lnTo>
                    <a:pt x="117" y="1507"/>
                  </a:lnTo>
                  <a:lnTo>
                    <a:pt x="121" y="1507"/>
                  </a:lnTo>
                  <a:lnTo>
                    <a:pt x="126" y="1507"/>
                  </a:lnTo>
                  <a:lnTo>
                    <a:pt x="135" y="1502"/>
                  </a:lnTo>
                  <a:lnTo>
                    <a:pt x="140" y="1502"/>
                  </a:lnTo>
                  <a:lnTo>
                    <a:pt x="145" y="1502"/>
                  </a:lnTo>
                  <a:lnTo>
                    <a:pt x="149" y="1502"/>
                  </a:lnTo>
                  <a:lnTo>
                    <a:pt x="154" y="1502"/>
                  </a:lnTo>
                  <a:lnTo>
                    <a:pt x="163" y="1502"/>
                  </a:lnTo>
                  <a:lnTo>
                    <a:pt x="168" y="1502"/>
                  </a:lnTo>
                  <a:lnTo>
                    <a:pt x="173" y="1502"/>
                  </a:lnTo>
                  <a:lnTo>
                    <a:pt x="177" y="1502"/>
                  </a:lnTo>
                  <a:lnTo>
                    <a:pt x="182" y="1497"/>
                  </a:lnTo>
                  <a:lnTo>
                    <a:pt x="191" y="1497"/>
                  </a:lnTo>
                  <a:lnTo>
                    <a:pt x="196" y="1497"/>
                  </a:lnTo>
                  <a:lnTo>
                    <a:pt x="201" y="1497"/>
                  </a:lnTo>
                  <a:lnTo>
                    <a:pt x="205" y="1497"/>
                  </a:lnTo>
                  <a:lnTo>
                    <a:pt x="210" y="1497"/>
                  </a:lnTo>
                  <a:lnTo>
                    <a:pt x="219" y="1497"/>
                  </a:lnTo>
                  <a:lnTo>
                    <a:pt x="224" y="1497"/>
                  </a:lnTo>
                  <a:lnTo>
                    <a:pt x="229" y="1493"/>
                  </a:lnTo>
                  <a:lnTo>
                    <a:pt x="233" y="1493"/>
                  </a:lnTo>
                  <a:lnTo>
                    <a:pt x="243" y="1493"/>
                  </a:lnTo>
                  <a:lnTo>
                    <a:pt x="247" y="1493"/>
                  </a:lnTo>
                  <a:lnTo>
                    <a:pt x="252" y="1493"/>
                  </a:lnTo>
                  <a:lnTo>
                    <a:pt x="257" y="1493"/>
                  </a:lnTo>
                  <a:lnTo>
                    <a:pt x="261" y="1493"/>
                  </a:lnTo>
                  <a:lnTo>
                    <a:pt x="271" y="1488"/>
                  </a:lnTo>
                  <a:lnTo>
                    <a:pt x="275" y="1488"/>
                  </a:lnTo>
                  <a:lnTo>
                    <a:pt x="280" y="1488"/>
                  </a:lnTo>
                  <a:lnTo>
                    <a:pt x="285" y="1488"/>
                  </a:lnTo>
                  <a:lnTo>
                    <a:pt x="289" y="1488"/>
                  </a:lnTo>
                  <a:lnTo>
                    <a:pt x="299" y="1488"/>
                  </a:lnTo>
                  <a:lnTo>
                    <a:pt x="303" y="1488"/>
                  </a:lnTo>
                  <a:lnTo>
                    <a:pt x="308" y="1483"/>
                  </a:lnTo>
                  <a:lnTo>
                    <a:pt x="313" y="1483"/>
                  </a:lnTo>
                  <a:lnTo>
                    <a:pt x="317" y="1483"/>
                  </a:lnTo>
                  <a:lnTo>
                    <a:pt x="327" y="1483"/>
                  </a:lnTo>
                  <a:lnTo>
                    <a:pt x="331" y="1483"/>
                  </a:lnTo>
                  <a:lnTo>
                    <a:pt x="336" y="1483"/>
                  </a:lnTo>
                  <a:lnTo>
                    <a:pt x="341" y="1483"/>
                  </a:lnTo>
                  <a:lnTo>
                    <a:pt x="345" y="1479"/>
                  </a:lnTo>
                  <a:lnTo>
                    <a:pt x="355" y="1479"/>
                  </a:lnTo>
                  <a:lnTo>
                    <a:pt x="359" y="1479"/>
                  </a:lnTo>
                  <a:lnTo>
                    <a:pt x="364" y="1479"/>
                  </a:lnTo>
                  <a:lnTo>
                    <a:pt x="368" y="1479"/>
                  </a:lnTo>
                  <a:lnTo>
                    <a:pt x="373" y="1479"/>
                  </a:lnTo>
                  <a:lnTo>
                    <a:pt x="382" y="1474"/>
                  </a:lnTo>
                  <a:lnTo>
                    <a:pt x="387" y="1474"/>
                  </a:lnTo>
                  <a:lnTo>
                    <a:pt x="392" y="1474"/>
                  </a:lnTo>
                  <a:lnTo>
                    <a:pt x="396" y="1474"/>
                  </a:lnTo>
                  <a:lnTo>
                    <a:pt x="401" y="1474"/>
                  </a:lnTo>
                  <a:lnTo>
                    <a:pt x="410" y="1474"/>
                  </a:lnTo>
                  <a:lnTo>
                    <a:pt x="415" y="1469"/>
                  </a:lnTo>
                  <a:lnTo>
                    <a:pt x="420" y="1469"/>
                  </a:lnTo>
                  <a:lnTo>
                    <a:pt x="424" y="1469"/>
                  </a:lnTo>
                  <a:lnTo>
                    <a:pt x="429" y="1469"/>
                  </a:lnTo>
                  <a:lnTo>
                    <a:pt x="438" y="1469"/>
                  </a:lnTo>
                  <a:lnTo>
                    <a:pt x="443" y="1465"/>
                  </a:lnTo>
                  <a:lnTo>
                    <a:pt x="448" y="1465"/>
                  </a:lnTo>
                  <a:lnTo>
                    <a:pt x="452" y="1465"/>
                  </a:lnTo>
                  <a:lnTo>
                    <a:pt x="457" y="1465"/>
                  </a:lnTo>
                  <a:lnTo>
                    <a:pt x="466" y="1465"/>
                  </a:lnTo>
                  <a:lnTo>
                    <a:pt x="471" y="1460"/>
                  </a:lnTo>
                  <a:lnTo>
                    <a:pt x="476" y="1460"/>
                  </a:lnTo>
                  <a:lnTo>
                    <a:pt x="480" y="1460"/>
                  </a:lnTo>
                  <a:lnTo>
                    <a:pt x="485" y="1460"/>
                  </a:lnTo>
                  <a:lnTo>
                    <a:pt x="494" y="1460"/>
                  </a:lnTo>
                  <a:lnTo>
                    <a:pt x="499" y="1460"/>
                  </a:lnTo>
                  <a:lnTo>
                    <a:pt x="504" y="1455"/>
                  </a:lnTo>
                  <a:lnTo>
                    <a:pt x="508" y="1455"/>
                  </a:lnTo>
                  <a:lnTo>
                    <a:pt x="513" y="1455"/>
                  </a:lnTo>
                  <a:lnTo>
                    <a:pt x="522" y="1455"/>
                  </a:lnTo>
                  <a:lnTo>
                    <a:pt x="527" y="1455"/>
                  </a:lnTo>
                  <a:lnTo>
                    <a:pt x="532" y="1451"/>
                  </a:lnTo>
                  <a:lnTo>
                    <a:pt x="536" y="1451"/>
                  </a:lnTo>
                  <a:lnTo>
                    <a:pt x="541" y="1451"/>
                  </a:lnTo>
                  <a:lnTo>
                    <a:pt x="550" y="1451"/>
                  </a:lnTo>
                  <a:lnTo>
                    <a:pt x="555" y="1446"/>
                  </a:lnTo>
                  <a:lnTo>
                    <a:pt x="560" y="1446"/>
                  </a:lnTo>
                  <a:lnTo>
                    <a:pt x="564" y="1446"/>
                  </a:lnTo>
                  <a:lnTo>
                    <a:pt x="569" y="1446"/>
                  </a:lnTo>
                  <a:lnTo>
                    <a:pt x="578" y="1446"/>
                  </a:lnTo>
                  <a:lnTo>
                    <a:pt x="583" y="1441"/>
                  </a:lnTo>
                  <a:lnTo>
                    <a:pt x="588" y="1441"/>
                  </a:lnTo>
                  <a:lnTo>
                    <a:pt x="592" y="1441"/>
                  </a:lnTo>
                  <a:lnTo>
                    <a:pt x="597" y="1441"/>
                  </a:lnTo>
                  <a:lnTo>
                    <a:pt x="606" y="1441"/>
                  </a:lnTo>
                  <a:lnTo>
                    <a:pt x="611" y="1437"/>
                  </a:lnTo>
                  <a:lnTo>
                    <a:pt x="616" y="1437"/>
                  </a:lnTo>
                  <a:lnTo>
                    <a:pt x="620" y="1437"/>
                  </a:lnTo>
                  <a:lnTo>
                    <a:pt x="625" y="1437"/>
                  </a:lnTo>
                  <a:lnTo>
                    <a:pt x="634" y="1432"/>
                  </a:lnTo>
                  <a:lnTo>
                    <a:pt x="639" y="1432"/>
                  </a:lnTo>
                  <a:lnTo>
                    <a:pt x="644" y="1432"/>
                  </a:lnTo>
                  <a:lnTo>
                    <a:pt x="648" y="1432"/>
                  </a:lnTo>
                  <a:lnTo>
                    <a:pt x="658" y="1427"/>
                  </a:lnTo>
                  <a:lnTo>
                    <a:pt x="662" y="1427"/>
                  </a:lnTo>
                  <a:lnTo>
                    <a:pt x="667" y="1427"/>
                  </a:lnTo>
                  <a:lnTo>
                    <a:pt x="672" y="1427"/>
                  </a:lnTo>
                  <a:lnTo>
                    <a:pt x="676" y="1423"/>
                  </a:lnTo>
                  <a:lnTo>
                    <a:pt x="681" y="1423"/>
                  </a:lnTo>
                  <a:lnTo>
                    <a:pt x="690" y="1423"/>
                  </a:lnTo>
                  <a:lnTo>
                    <a:pt x="695" y="1423"/>
                  </a:lnTo>
                  <a:lnTo>
                    <a:pt x="700" y="1418"/>
                  </a:lnTo>
                  <a:lnTo>
                    <a:pt x="704" y="1418"/>
                  </a:lnTo>
                  <a:lnTo>
                    <a:pt x="714" y="1418"/>
                  </a:lnTo>
                  <a:lnTo>
                    <a:pt x="718" y="1418"/>
                  </a:lnTo>
                  <a:lnTo>
                    <a:pt x="723" y="1413"/>
                  </a:lnTo>
                  <a:lnTo>
                    <a:pt x="728" y="1413"/>
                  </a:lnTo>
                  <a:lnTo>
                    <a:pt x="732" y="1413"/>
                  </a:lnTo>
                  <a:lnTo>
                    <a:pt x="742" y="1413"/>
                  </a:lnTo>
                  <a:lnTo>
                    <a:pt x="746" y="1409"/>
                  </a:lnTo>
                  <a:lnTo>
                    <a:pt x="751" y="1409"/>
                  </a:lnTo>
                  <a:lnTo>
                    <a:pt x="756" y="1409"/>
                  </a:lnTo>
                  <a:lnTo>
                    <a:pt x="760" y="1409"/>
                  </a:lnTo>
                  <a:lnTo>
                    <a:pt x="770" y="1404"/>
                  </a:lnTo>
                  <a:lnTo>
                    <a:pt x="774" y="1404"/>
                  </a:lnTo>
                  <a:lnTo>
                    <a:pt x="779" y="1404"/>
                  </a:lnTo>
                  <a:lnTo>
                    <a:pt x="784" y="1404"/>
                  </a:lnTo>
                  <a:lnTo>
                    <a:pt x="788" y="1399"/>
                  </a:lnTo>
                  <a:lnTo>
                    <a:pt x="798" y="1399"/>
                  </a:lnTo>
                  <a:lnTo>
                    <a:pt x="802" y="1399"/>
                  </a:lnTo>
                  <a:lnTo>
                    <a:pt x="807" y="1395"/>
                  </a:lnTo>
                  <a:lnTo>
                    <a:pt x="812" y="1395"/>
                  </a:lnTo>
                  <a:lnTo>
                    <a:pt x="816" y="1395"/>
                  </a:lnTo>
                  <a:lnTo>
                    <a:pt x="825" y="1395"/>
                  </a:lnTo>
                  <a:lnTo>
                    <a:pt x="830" y="1390"/>
                  </a:lnTo>
                  <a:lnTo>
                    <a:pt x="835" y="1390"/>
                  </a:lnTo>
                  <a:lnTo>
                    <a:pt x="839" y="1390"/>
                  </a:lnTo>
                  <a:lnTo>
                    <a:pt x="844" y="1385"/>
                  </a:lnTo>
                  <a:lnTo>
                    <a:pt x="853" y="1385"/>
                  </a:lnTo>
                  <a:lnTo>
                    <a:pt x="858" y="1385"/>
                  </a:lnTo>
                  <a:lnTo>
                    <a:pt x="863" y="1385"/>
                  </a:lnTo>
                  <a:lnTo>
                    <a:pt x="867" y="1381"/>
                  </a:lnTo>
                  <a:lnTo>
                    <a:pt x="872" y="1381"/>
                  </a:lnTo>
                  <a:lnTo>
                    <a:pt x="881" y="1381"/>
                  </a:lnTo>
                  <a:lnTo>
                    <a:pt x="886" y="1376"/>
                  </a:lnTo>
                  <a:lnTo>
                    <a:pt x="891" y="1376"/>
                  </a:lnTo>
                  <a:lnTo>
                    <a:pt x="895" y="1376"/>
                  </a:lnTo>
                  <a:lnTo>
                    <a:pt x="900" y="1371"/>
                  </a:lnTo>
                  <a:lnTo>
                    <a:pt x="909" y="1371"/>
                  </a:lnTo>
                  <a:lnTo>
                    <a:pt x="914" y="1371"/>
                  </a:lnTo>
                  <a:lnTo>
                    <a:pt x="919" y="1371"/>
                  </a:lnTo>
                  <a:lnTo>
                    <a:pt x="923" y="1367"/>
                  </a:lnTo>
                  <a:lnTo>
                    <a:pt x="928" y="1367"/>
                  </a:lnTo>
                  <a:lnTo>
                    <a:pt x="933" y="1367"/>
                  </a:lnTo>
                  <a:lnTo>
                    <a:pt x="942" y="1362"/>
                  </a:lnTo>
                  <a:lnTo>
                    <a:pt x="947" y="1362"/>
                  </a:lnTo>
                  <a:lnTo>
                    <a:pt x="951" y="1362"/>
                  </a:lnTo>
                  <a:lnTo>
                    <a:pt x="956" y="1357"/>
                  </a:lnTo>
                  <a:lnTo>
                    <a:pt x="965" y="1357"/>
                  </a:lnTo>
                  <a:lnTo>
                    <a:pt x="970" y="1357"/>
                  </a:lnTo>
                  <a:lnTo>
                    <a:pt x="975" y="1353"/>
                  </a:lnTo>
                  <a:lnTo>
                    <a:pt x="979" y="1353"/>
                  </a:lnTo>
                  <a:lnTo>
                    <a:pt x="984" y="1353"/>
                  </a:lnTo>
                  <a:lnTo>
                    <a:pt x="993" y="1348"/>
                  </a:lnTo>
                  <a:lnTo>
                    <a:pt x="998" y="1348"/>
                  </a:lnTo>
                  <a:lnTo>
                    <a:pt x="1003" y="1348"/>
                  </a:lnTo>
                  <a:lnTo>
                    <a:pt x="1007" y="1344"/>
                  </a:lnTo>
                  <a:lnTo>
                    <a:pt x="1012" y="1344"/>
                  </a:lnTo>
                  <a:lnTo>
                    <a:pt x="1021" y="1344"/>
                  </a:lnTo>
                  <a:lnTo>
                    <a:pt x="1026" y="1339"/>
                  </a:lnTo>
                  <a:lnTo>
                    <a:pt x="1031" y="1339"/>
                  </a:lnTo>
                  <a:lnTo>
                    <a:pt x="1035" y="1339"/>
                  </a:lnTo>
                  <a:lnTo>
                    <a:pt x="1040" y="1334"/>
                  </a:lnTo>
                  <a:lnTo>
                    <a:pt x="1049" y="1334"/>
                  </a:lnTo>
                  <a:lnTo>
                    <a:pt x="1054" y="1334"/>
                  </a:lnTo>
                  <a:lnTo>
                    <a:pt x="1059" y="1330"/>
                  </a:lnTo>
                  <a:lnTo>
                    <a:pt x="1063" y="1330"/>
                  </a:lnTo>
                  <a:lnTo>
                    <a:pt x="1068" y="1325"/>
                  </a:lnTo>
                  <a:lnTo>
                    <a:pt x="1077" y="1325"/>
                  </a:lnTo>
                  <a:lnTo>
                    <a:pt x="1082" y="1325"/>
                  </a:lnTo>
                  <a:lnTo>
                    <a:pt x="1087" y="1320"/>
                  </a:lnTo>
                  <a:lnTo>
                    <a:pt x="1091" y="1320"/>
                  </a:lnTo>
                  <a:lnTo>
                    <a:pt x="1096" y="1320"/>
                  </a:lnTo>
                  <a:lnTo>
                    <a:pt x="1105" y="1316"/>
                  </a:lnTo>
                  <a:lnTo>
                    <a:pt x="1110" y="1316"/>
                  </a:lnTo>
                  <a:lnTo>
                    <a:pt x="1115" y="1316"/>
                  </a:lnTo>
                  <a:lnTo>
                    <a:pt x="1119" y="1311"/>
                  </a:lnTo>
                  <a:lnTo>
                    <a:pt x="1124" y="1311"/>
                  </a:lnTo>
                  <a:lnTo>
                    <a:pt x="1133" y="1306"/>
                  </a:lnTo>
                  <a:lnTo>
                    <a:pt x="1138" y="1306"/>
                  </a:lnTo>
                  <a:lnTo>
                    <a:pt x="1143" y="1306"/>
                  </a:lnTo>
                  <a:lnTo>
                    <a:pt x="1147" y="1302"/>
                  </a:lnTo>
                  <a:lnTo>
                    <a:pt x="1157" y="1302"/>
                  </a:lnTo>
                  <a:lnTo>
                    <a:pt x="1161" y="1297"/>
                  </a:lnTo>
                  <a:lnTo>
                    <a:pt x="1166" y="1297"/>
                  </a:lnTo>
                  <a:lnTo>
                    <a:pt x="1171" y="1297"/>
                  </a:lnTo>
                  <a:lnTo>
                    <a:pt x="1175" y="1292"/>
                  </a:lnTo>
                  <a:lnTo>
                    <a:pt x="1180" y="1292"/>
                  </a:lnTo>
                  <a:lnTo>
                    <a:pt x="1189" y="1288"/>
                  </a:lnTo>
                  <a:lnTo>
                    <a:pt x="1194" y="1288"/>
                  </a:lnTo>
                  <a:lnTo>
                    <a:pt x="1199" y="1288"/>
                  </a:lnTo>
                  <a:lnTo>
                    <a:pt x="1203" y="1283"/>
                  </a:lnTo>
                  <a:lnTo>
                    <a:pt x="1208" y="1283"/>
                  </a:lnTo>
                  <a:lnTo>
                    <a:pt x="1217" y="1278"/>
                  </a:lnTo>
                  <a:lnTo>
                    <a:pt x="1222" y="1278"/>
                  </a:lnTo>
                  <a:lnTo>
                    <a:pt x="1227" y="1278"/>
                  </a:lnTo>
                  <a:lnTo>
                    <a:pt x="1231" y="1274"/>
                  </a:lnTo>
                  <a:lnTo>
                    <a:pt x="1241" y="1274"/>
                  </a:lnTo>
                  <a:lnTo>
                    <a:pt x="1245" y="1269"/>
                  </a:lnTo>
                  <a:lnTo>
                    <a:pt x="1250" y="1269"/>
                  </a:lnTo>
                  <a:lnTo>
                    <a:pt x="1255" y="1264"/>
                  </a:lnTo>
                  <a:lnTo>
                    <a:pt x="1259" y="1264"/>
                  </a:lnTo>
                  <a:lnTo>
                    <a:pt x="1264" y="1264"/>
                  </a:lnTo>
                  <a:lnTo>
                    <a:pt x="1273" y="1260"/>
                  </a:lnTo>
                  <a:lnTo>
                    <a:pt x="1278" y="1260"/>
                  </a:lnTo>
                  <a:lnTo>
                    <a:pt x="1282" y="1255"/>
                  </a:lnTo>
                  <a:lnTo>
                    <a:pt x="1287" y="1255"/>
                  </a:lnTo>
                  <a:lnTo>
                    <a:pt x="1292" y="1250"/>
                  </a:lnTo>
                  <a:lnTo>
                    <a:pt x="1301" y="1250"/>
                  </a:lnTo>
                  <a:lnTo>
                    <a:pt x="1306" y="1246"/>
                  </a:lnTo>
                  <a:lnTo>
                    <a:pt x="1310" y="1246"/>
                  </a:lnTo>
                  <a:lnTo>
                    <a:pt x="1315" y="1241"/>
                  </a:lnTo>
                  <a:lnTo>
                    <a:pt x="1324" y="1241"/>
                  </a:lnTo>
                  <a:lnTo>
                    <a:pt x="1329" y="1241"/>
                  </a:lnTo>
                  <a:lnTo>
                    <a:pt x="1334" y="1236"/>
                  </a:lnTo>
                  <a:lnTo>
                    <a:pt x="1338" y="1236"/>
                  </a:lnTo>
                  <a:lnTo>
                    <a:pt x="1343" y="1232"/>
                  </a:lnTo>
                  <a:lnTo>
                    <a:pt x="1348" y="1232"/>
                  </a:lnTo>
                  <a:lnTo>
                    <a:pt x="1357" y="1227"/>
                  </a:lnTo>
                  <a:lnTo>
                    <a:pt x="1362" y="1227"/>
                  </a:lnTo>
                  <a:lnTo>
                    <a:pt x="1366" y="1222"/>
                  </a:lnTo>
                  <a:lnTo>
                    <a:pt x="1371" y="1222"/>
                  </a:lnTo>
                  <a:lnTo>
                    <a:pt x="1376" y="1218"/>
                  </a:lnTo>
                  <a:lnTo>
                    <a:pt x="1385" y="1218"/>
                  </a:lnTo>
                  <a:lnTo>
                    <a:pt x="1390" y="1213"/>
                  </a:lnTo>
                  <a:lnTo>
                    <a:pt x="1394" y="1213"/>
                  </a:lnTo>
                  <a:lnTo>
                    <a:pt x="1399" y="1208"/>
                  </a:lnTo>
                  <a:lnTo>
                    <a:pt x="1404" y="1208"/>
                  </a:lnTo>
                  <a:lnTo>
                    <a:pt x="1413" y="1204"/>
                  </a:lnTo>
                  <a:lnTo>
                    <a:pt x="1418" y="1204"/>
                  </a:lnTo>
                  <a:lnTo>
                    <a:pt x="1422" y="1199"/>
                  </a:lnTo>
                  <a:lnTo>
                    <a:pt x="1427" y="1199"/>
                  </a:lnTo>
                  <a:lnTo>
                    <a:pt x="1432" y="1194"/>
                  </a:lnTo>
                  <a:lnTo>
                    <a:pt x="1441" y="1194"/>
                  </a:lnTo>
                  <a:lnTo>
                    <a:pt x="1446" y="1190"/>
                  </a:lnTo>
                  <a:lnTo>
                    <a:pt x="1450" y="1190"/>
                  </a:lnTo>
                  <a:lnTo>
                    <a:pt x="1455" y="1185"/>
                  </a:lnTo>
                  <a:lnTo>
                    <a:pt x="1464" y="1185"/>
                  </a:lnTo>
                  <a:lnTo>
                    <a:pt x="1469" y="1180"/>
                  </a:lnTo>
                  <a:lnTo>
                    <a:pt x="1474" y="1180"/>
                  </a:lnTo>
                  <a:lnTo>
                    <a:pt x="1478" y="1176"/>
                  </a:lnTo>
                  <a:lnTo>
                    <a:pt x="1483" y="1176"/>
                  </a:lnTo>
                  <a:lnTo>
                    <a:pt x="1492" y="1171"/>
                  </a:lnTo>
                  <a:lnTo>
                    <a:pt x="1497" y="1166"/>
                  </a:lnTo>
                  <a:lnTo>
                    <a:pt x="1502" y="1166"/>
                  </a:lnTo>
                  <a:lnTo>
                    <a:pt x="1506" y="1162"/>
                  </a:lnTo>
                  <a:lnTo>
                    <a:pt x="1511" y="1162"/>
                  </a:lnTo>
                  <a:lnTo>
                    <a:pt x="1520" y="1157"/>
                  </a:lnTo>
                  <a:lnTo>
                    <a:pt x="1525" y="1157"/>
                  </a:lnTo>
                  <a:lnTo>
                    <a:pt x="1530" y="1152"/>
                  </a:lnTo>
                  <a:lnTo>
                    <a:pt x="1534" y="1152"/>
                  </a:lnTo>
                  <a:lnTo>
                    <a:pt x="1539" y="1148"/>
                  </a:lnTo>
                  <a:lnTo>
                    <a:pt x="1548" y="1143"/>
                  </a:lnTo>
                  <a:lnTo>
                    <a:pt x="1553" y="1143"/>
                  </a:lnTo>
                  <a:lnTo>
                    <a:pt x="1558" y="1138"/>
                  </a:lnTo>
                  <a:lnTo>
                    <a:pt x="1562" y="1138"/>
                  </a:lnTo>
                  <a:lnTo>
                    <a:pt x="1567" y="1134"/>
                  </a:lnTo>
                  <a:lnTo>
                    <a:pt x="1576" y="1134"/>
                  </a:lnTo>
                  <a:lnTo>
                    <a:pt x="1581" y="1129"/>
                  </a:lnTo>
                  <a:lnTo>
                    <a:pt x="1586" y="1124"/>
                  </a:lnTo>
                  <a:lnTo>
                    <a:pt x="1590" y="1124"/>
                  </a:lnTo>
                  <a:lnTo>
                    <a:pt x="1595" y="1120"/>
                  </a:lnTo>
                  <a:lnTo>
                    <a:pt x="1604" y="1120"/>
                  </a:lnTo>
                  <a:lnTo>
                    <a:pt x="1609" y="1115"/>
                  </a:lnTo>
                  <a:lnTo>
                    <a:pt x="1614" y="1110"/>
                  </a:lnTo>
                  <a:lnTo>
                    <a:pt x="1618" y="1110"/>
                  </a:lnTo>
                  <a:lnTo>
                    <a:pt x="1623" y="1106"/>
                  </a:lnTo>
                  <a:lnTo>
                    <a:pt x="1632" y="1101"/>
                  </a:lnTo>
                  <a:lnTo>
                    <a:pt x="1637" y="1101"/>
                  </a:lnTo>
                  <a:lnTo>
                    <a:pt x="1642" y="1096"/>
                  </a:lnTo>
                  <a:lnTo>
                    <a:pt x="1646" y="1096"/>
                  </a:lnTo>
                  <a:lnTo>
                    <a:pt x="1651" y="1092"/>
                  </a:lnTo>
                  <a:lnTo>
                    <a:pt x="1660" y="1087"/>
                  </a:lnTo>
                  <a:lnTo>
                    <a:pt x="1665" y="1087"/>
                  </a:lnTo>
                  <a:lnTo>
                    <a:pt x="1670" y="1082"/>
                  </a:lnTo>
                  <a:lnTo>
                    <a:pt x="1674" y="1078"/>
                  </a:lnTo>
                  <a:lnTo>
                    <a:pt x="1679" y="1078"/>
                  </a:lnTo>
                  <a:lnTo>
                    <a:pt x="1688" y="1073"/>
                  </a:lnTo>
                  <a:lnTo>
                    <a:pt x="1693" y="1068"/>
                  </a:lnTo>
                  <a:lnTo>
                    <a:pt x="1698" y="1068"/>
                  </a:lnTo>
                  <a:lnTo>
                    <a:pt x="1702" y="1064"/>
                  </a:lnTo>
                  <a:lnTo>
                    <a:pt x="1707" y="1059"/>
                  </a:lnTo>
                  <a:lnTo>
                    <a:pt x="1716" y="1059"/>
                  </a:lnTo>
                  <a:lnTo>
                    <a:pt x="1721" y="1054"/>
                  </a:lnTo>
                  <a:lnTo>
                    <a:pt x="1725" y="1050"/>
                  </a:lnTo>
                  <a:lnTo>
                    <a:pt x="1730" y="1050"/>
                  </a:lnTo>
                  <a:lnTo>
                    <a:pt x="1735" y="1045"/>
                  </a:lnTo>
                  <a:lnTo>
                    <a:pt x="1744" y="1040"/>
                  </a:lnTo>
                  <a:lnTo>
                    <a:pt x="1749" y="1040"/>
                  </a:lnTo>
                  <a:lnTo>
                    <a:pt x="1753" y="1036"/>
                  </a:lnTo>
                  <a:lnTo>
                    <a:pt x="1758" y="1031"/>
                  </a:lnTo>
                  <a:lnTo>
                    <a:pt x="1763" y="1031"/>
                  </a:lnTo>
                  <a:lnTo>
                    <a:pt x="1772" y="1026"/>
                  </a:lnTo>
                  <a:lnTo>
                    <a:pt x="1777" y="1022"/>
                  </a:lnTo>
                  <a:lnTo>
                    <a:pt x="1781" y="1017"/>
                  </a:lnTo>
                  <a:lnTo>
                    <a:pt x="1786" y="1017"/>
                  </a:lnTo>
                  <a:lnTo>
                    <a:pt x="1791" y="1012"/>
                  </a:lnTo>
                  <a:lnTo>
                    <a:pt x="1800" y="1008"/>
                  </a:lnTo>
                  <a:lnTo>
                    <a:pt x="1805" y="1008"/>
                  </a:lnTo>
                  <a:lnTo>
                    <a:pt x="1809" y="1003"/>
                  </a:lnTo>
                  <a:lnTo>
                    <a:pt x="1814" y="998"/>
                  </a:lnTo>
                  <a:lnTo>
                    <a:pt x="1819" y="994"/>
                  </a:lnTo>
                  <a:lnTo>
                    <a:pt x="1828" y="994"/>
                  </a:lnTo>
                  <a:lnTo>
                    <a:pt x="1833" y="989"/>
                  </a:lnTo>
                  <a:lnTo>
                    <a:pt x="1837" y="984"/>
                  </a:lnTo>
                  <a:lnTo>
                    <a:pt x="1842" y="980"/>
                  </a:lnTo>
                  <a:lnTo>
                    <a:pt x="1847" y="980"/>
                  </a:lnTo>
                  <a:lnTo>
                    <a:pt x="1856" y="975"/>
                  </a:lnTo>
                  <a:lnTo>
                    <a:pt x="1861" y="970"/>
                  </a:lnTo>
                  <a:lnTo>
                    <a:pt x="1865" y="966"/>
                  </a:lnTo>
                  <a:lnTo>
                    <a:pt x="1870" y="961"/>
                  </a:lnTo>
                  <a:lnTo>
                    <a:pt x="1875" y="961"/>
                  </a:lnTo>
                  <a:lnTo>
                    <a:pt x="1884" y="956"/>
                  </a:lnTo>
                  <a:lnTo>
                    <a:pt x="1889" y="952"/>
                  </a:lnTo>
                  <a:lnTo>
                    <a:pt x="1893" y="947"/>
                  </a:lnTo>
                  <a:lnTo>
                    <a:pt x="1898" y="942"/>
                  </a:lnTo>
                  <a:lnTo>
                    <a:pt x="1903" y="942"/>
                  </a:lnTo>
                  <a:lnTo>
                    <a:pt x="1912" y="938"/>
                  </a:lnTo>
                  <a:lnTo>
                    <a:pt x="1917" y="933"/>
                  </a:lnTo>
                  <a:lnTo>
                    <a:pt x="1921" y="928"/>
                  </a:lnTo>
                  <a:lnTo>
                    <a:pt x="1926" y="924"/>
                  </a:lnTo>
                  <a:lnTo>
                    <a:pt x="1931" y="924"/>
                  </a:lnTo>
                  <a:lnTo>
                    <a:pt x="1940" y="919"/>
                  </a:lnTo>
                  <a:lnTo>
                    <a:pt x="1945" y="914"/>
                  </a:lnTo>
                  <a:lnTo>
                    <a:pt x="1949" y="910"/>
                  </a:lnTo>
                  <a:lnTo>
                    <a:pt x="1954" y="905"/>
                  </a:lnTo>
                  <a:lnTo>
                    <a:pt x="1959" y="900"/>
                  </a:lnTo>
                  <a:lnTo>
                    <a:pt x="1968" y="900"/>
                  </a:lnTo>
                  <a:lnTo>
                    <a:pt x="1973" y="896"/>
                  </a:lnTo>
                  <a:lnTo>
                    <a:pt x="1977" y="891"/>
                  </a:lnTo>
                  <a:lnTo>
                    <a:pt x="1982" y="886"/>
                  </a:lnTo>
                  <a:lnTo>
                    <a:pt x="1987" y="882"/>
                  </a:lnTo>
                  <a:lnTo>
                    <a:pt x="1996" y="877"/>
                  </a:lnTo>
                  <a:lnTo>
                    <a:pt x="2001" y="872"/>
                  </a:lnTo>
                  <a:lnTo>
                    <a:pt x="2005" y="868"/>
                  </a:lnTo>
                  <a:lnTo>
                    <a:pt x="2010" y="868"/>
                  </a:lnTo>
                  <a:lnTo>
                    <a:pt x="2015" y="863"/>
                  </a:lnTo>
                  <a:lnTo>
                    <a:pt x="2024" y="858"/>
                  </a:lnTo>
                  <a:lnTo>
                    <a:pt x="2029" y="854"/>
                  </a:lnTo>
                  <a:lnTo>
                    <a:pt x="2033" y="849"/>
                  </a:lnTo>
                  <a:lnTo>
                    <a:pt x="2038" y="844"/>
                  </a:lnTo>
                  <a:lnTo>
                    <a:pt x="2047" y="840"/>
                  </a:lnTo>
                  <a:lnTo>
                    <a:pt x="2052" y="835"/>
                  </a:lnTo>
                  <a:lnTo>
                    <a:pt x="2057" y="830"/>
                  </a:lnTo>
                  <a:lnTo>
                    <a:pt x="2061" y="826"/>
                  </a:lnTo>
                  <a:lnTo>
                    <a:pt x="2066" y="821"/>
                  </a:lnTo>
                  <a:lnTo>
                    <a:pt x="2071" y="821"/>
                  </a:lnTo>
                  <a:lnTo>
                    <a:pt x="2080" y="816"/>
                  </a:lnTo>
                  <a:lnTo>
                    <a:pt x="2085" y="812"/>
                  </a:lnTo>
                  <a:lnTo>
                    <a:pt x="2089" y="807"/>
                  </a:lnTo>
                  <a:lnTo>
                    <a:pt x="2094" y="802"/>
                  </a:lnTo>
                  <a:lnTo>
                    <a:pt x="2099" y="798"/>
                  </a:lnTo>
                  <a:lnTo>
                    <a:pt x="2108" y="793"/>
                  </a:lnTo>
                  <a:lnTo>
                    <a:pt x="2113" y="788"/>
                  </a:lnTo>
                  <a:lnTo>
                    <a:pt x="2117" y="784"/>
                  </a:lnTo>
                  <a:lnTo>
                    <a:pt x="2122" y="779"/>
                  </a:lnTo>
                  <a:lnTo>
                    <a:pt x="2127" y="774"/>
                  </a:lnTo>
                  <a:lnTo>
                    <a:pt x="2136" y="770"/>
                  </a:lnTo>
                  <a:lnTo>
                    <a:pt x="2141" y="765"/>
                  </a:lnTo>
                  <a:lnTo>
                    <a:pt x="2145" y="760"/>
                  </a:lnTo>
                  <a:lnTo>
                    <a:pt x="2150" y="756"/>
                  </a:lnTo>
                  <a:lnTo>
                    <a:pt x="2155" y="751"/>
                  </a:lnTo>
                  <a:lnTo>
                    <a:pt x="2164" y="746"/>
                  </a:lnTo>
                  <a:lnTo>
                    <a:pt x="2168" y="742"/>
                  </a:lnTo>
                  <a:lnTo>
                    <a:pt x="2173" y="737"/>
                  </a:lnTo>
                  <a:lnTo>
                    <a:pt x="2178" y="732"/>
                  </a:lnTo>
                  <a:lnTo>
                    <a:pt x="2182" y="728"/>
                  </a:lnTo>
                  <a:lnTo>
                    <a:pt x="2192" y="723"/>
                  </a:lnTo>
                  <a:lnTo>
                    <a:pt x="2196" y="718"/>
                  </a:lnTo>
                  <a:lnTo>
                    <a:pt x="2201" y="714"/>
                  </a:lnTo>
                  <a:lnTo>
                    <a:pt x="2206" y="704"/>
                  </a:lnTo>
                  <a:lnTo>
                    <a:pt x="2210" y="700"/>
                  </a:lnTo>
                  <a:lnTo>
                    <a:pt x="2220" y="695"/>
                  </a:lnTo>
                  <a:lnTo>
                    <a:pt x="2224" y="690"/>
                  </a:lnTo>
                  <a:lnTo>
                    <a:pt x="2229" y="686"/>
                  </a:lnTo>
                  <a:lnTo>
                    <a:pt x="2234" y="681"/>
                  </a:lnTo>
                  <a:lnTo>
                    <a:pt x="2238" y="676"/>
                  </a:lnTo>
                  <a:lnTo>
                    <a:pt x="2248" y="672"/>
                  </a:lnTo>
                  <a:lnTo>
                    <a:pt x="2252" y="667"/>
                  </a:lnTo>
                  <a:lnTo>
                    <a:pt x="2257" y="662"/>
                  </a:lnTo>
                  <a:lnTo>
                    <a:pt x="2262" y="653"/>
                  </a:lnTo>
                  <a:lnTo>
                    <a:pt x="2266" y="648"/>
                  </a:lnTo>
                  <a:lnTo>
                    <a:pt x="2276" y="644"/>
                  </a:lnTo>
                  <a:lnTo>
                    <a:pt x="2280" y="639"/>
                  </a:lnTo>
                  <a:lnTo>
                    <a:pt x="2285" y="634"/>
                  </a:lnTo>
                  <a:lnTo>
                    <a:pt x="2290" y="630"/>
                  </a:lnTo>
                  <a:lnTo>
                    <a:pt x="2294" y="625"/>
                  </a:lnTo>
                  <a:lnTo>
                    <a:pt x="2304" y="616"/>
                  </a:lnTo>
                  <a:lnTo>
                    <a:pt x="2308" y="611"/>
                  </a:lnTo>
                  <a:lnTo>
                    <a:pt x="2313" y="606"/>
                  </a:lnTo>
                  <a:lnTo>
                    <a:pt x="2318" y="602"/>
                  </a:lnTo>
                  <a:lnTo>
                    <a:pt x="2322" y="597"/>
                  </a:lnTo>
                  <a:lnTo>
                    <a:pt x="2332" y="592"/>
                  </a:lnTo>
                  <a:lnTo>
                    <a:pt x="2336" y="583"/>
                  </a:lnTo>
                  <a:lnTo>
                    <a:pt x="2341" y="578"/>
                  </a:lnTo>
                  <a:lnTo>
                    <a:pt x="2346" y="574"/>
                  </a:lnTo>
                  <a:lnTo>
                    <a:pt x="2350" y="569"/>
                  </a:lnTo>
                  <a:lnTo>
                    <a:pt x="2360" y="560"/>
                  </a:lnTo>
                  <a:lnTo>
                    <a:pt x="2364" y="555"/>
                  </a:lnTo>
                  <a:lnTo>
                    <a:pt x="2369" y="550"/>
                  </a:lnTo>
                  <a:lnTo>
                    <a:pt x="2374" y="546"/>
                  </a:lnTo>
                  <a:lnTo>
                    <a:pt x="2378" y="541"/>
                  </a:lnTo>
                  <a:lnTo>
                    <a:pt x="2388" y="532"/>
                  </a:lnTo>
                  <a:lnTo>
                    <a:pt x="2392" y="527"/>
                  </a:lnTo>
                  <a:lnTo>
                    <a:pt x="2397" y="522"/>
                  </a:lnTo>
                  <a:lnTo>
                    <a:pt x="2402" y="513"/>
                  </a:lnTo>
                  <a:lnTo>
                    <a:pt x="2411" y="508"/>
                  </a:lnTo>
                  <a:lnTo>
                    <a:pt x="2416" y="504"/>
                  </a:lnTo>
                  <a:lnTo>
                    <a:pt x="2420" y="499"/>
                  </a:lnTo>
                  <a:lnTo>
                    <a:pt x="2425" y="490"/>
                  </a:lnTo>
                  <a:lnTo>
                    <a:pt x="2430" y="485"/>
                  </a:lnTo>
                  <a:lnTo>
                    <a:pt x="2439" y="480"/>
                  </a:lnTo>
                  <a:lnTo>
                    <a:pt x="2444" y="471"/>
                  </a:lnTo>
                  <a:lnTo>
                    <a:pt x="2448" y="466"/>
                  </a:lnTo>
                  <a:lnTo>
                    <a:pt x="2453" y="462"/>
                  </a:lnTo>
                  <a:lnTo>
                    <a:pt x="2458" y="452"/>
                  </a:lnTo>
                  <a:lnTo>
                    <a:pt x="2462" y="448"/>
                  </a:lnTo>
                  <a:lnTo>
                    <a:pt x="2472" y="443"/>
                  </a:lnTo>
                  <a:lnTo>
                    <a:pt x="2476" y="434"/>
                  </a:lnTo>
                  <a:lnTo>
                    <a:pt x="2481" y="429"/>
                  </a:lnTo>
                  <a:lnTo>
                    <a:pt x="2486" y="424"/>
                  </a:lnTo>
                  <a:lnTo>
                    <a:pt x="2495" y="415"/>
                  </a:lnTo>
                  <a:lnTo>
                    <a:pt x="2500" y="410"/>
                  </a:lnTo>
                  <a:lnTo>
                    <a:pt x="2504" y="401"/>
                  </a:lnTo>
                  <a:lnTo>
                    <a:pt x="2509" y="396"/>
                  </a:lnTo>
                  <a:lnTo>
                    <a:pt x="2514" y="392"/>
                  </a:lnTo>
                  <a:lnTo>
                    <a:pt x="2523" y="382"/>
                  </a:lnTo>
                  <a:lnTo>
                    <a:pt x="2528" y="378"/>
                  </a:lnTo>
                  <a:lnTo>
                    <a:pt x="2532" y="368"/>
                  </a:lnTo>
                  <a:lnTo>
                    <a:pt x="2537" y="364"/>
                  </a:lnTo>
                  <a:lnTo>
                    <a:pt x="2542" y="359"/>
                  </a:lnTo>
                  <a:lnTo>
                    <a:pt x="2551" y="350"/>
                  </a:lnTo>
                  <a:lnTo>
                    <a:pt x="2556" y="345"/>
                  </a:lnTo>
                  <a:lnTo>
                    <a:pt x="2560" y="336"/>
                  </a:lnTo>
                  <a:lnTo>
                    <a:pt x="2565" y="331"/>
                  </a:lnTo>
                  <a:lnTo>
                    <a:pt x="2570" y="322"/>
                  </a:lnTo>
                  <a:lnTo>
                    <a:pt x="2579" y="317"/>
                  </a:lnTo>
                  <a:lnTo>
                    <a:pt x="2584" y="308"/>
                  </a:lnTo>
                  <a:lnTo>
                    <a:pt x="2588" y="303"/>
                  </a:lnTo>
                  <a:lnTo>
                    <a:pt x="2593" y="294"/>
                  </a:lnTo>
                  <a:lnTo>
                    <a:pt x="2598" y="289"/>
                  </a:lnTo>
                  <a:lnTo>
                    <a:pt x="2607" y="280"/>
                  </a:lnTo>
                  <a:lnTo>
                    <a:pt x="2612" y="275"/>
                  </a:lnTo>
                  <a:lnTo>
                    <a:pt x="2616" y="266"/>
                  </a:lnTo>
                  <a:lnTo>
                    <a:pt x="2621" y="261"/>
                  </a:lnTo>
                  <a:lnTo>
                    <a:pt x="2625" y="252"/>
                  </a:lnTo>
                  <a:lnTo>
                    <a:pt x="2635" y="247"/>
                  </a:lnTo>
                  <a:lnTo>
                    <a:pt x="2639" y="238"/>
                  </a:lnTo>
                  <a:lnTo>
                    <a:pt x="2644" y="229"/>
                  </a:lnTo>
                  <a:lnTo>
                    <a:pt x="2649" y="224"/>
                  </a:lnTo>
                  <a:lnTo>
                    <a:pt x="2653" y="215"/>
                  </a:lnTo>
                  <a:lnTo>
                    <a:pt x="2663" y="210"/>
                  </a:lnTo>
                  <a:lnTo>
                    <a:pt x="2667" y="201"/>
                  </a:lnTo>
                  <a:lnTo>
                    <a:pt x="2672" y="191"/>
                  </a:lnTo>
                  <a:lnTo>
                    <a:pt x="2677" y="187"/>
                  </a:lnTo>
                  <a:lnTo>
                    <a:pt x="2681" y="177"/>
                  </a:lnTo>
                  <a:lnTo>
                    <a:pt x="2691" y="168"/>
                  </a:lnTo>
                  <a:lnTo>
                    <a:pt x="2695" y="163"/>
                  </a:lnTo>
                  <a:lnTo>
                    <a:pt x="2700" y="154"/>
                  </a:lnTo>
                  <a:lnTo>
                    <a:pt x="2705" y="149"/>
                  </a:lnTo>
                  <a:lnTo>
                    <a:pt x="2709" y="140"/>
                  </a:lnTo>
                  <a:lnTo>
                    <a:pt x="2719" y="131"/>
                  </a:lnTo>
                  <a:lnTo>
                    <a:pt x="2723" y="121"/>
                  </a:lnTo>
                  <a:lnTo>
                    <a:pt x="2728" y="117"/>
                  </a:lnTo>
                  <a:lnTo>
                    <a:pt x="2733" y="107"/>
                  </a:lnTo>
                  <a:lnTo>
                    <a:pt x="2737" y="98"/>
                  </a:lnTo>
                  <a:lnTo>
                    <a:pt x="2747" y="93"/>
                  </a:lnTo>
                  <a:lnTo>
                    <a:pt x="2751" y="84"/>
                  </a:lnTo>
                  <a:lnTo>
                    <a:pt x="2756" y="75"/>
                  </a:lnTo>
                  <a:lnTo>
                    <a:pt x="2761" y="70"/>
                  </a:lnTo>
                  <a:lnTo>
                    <a:pt x="2765" y="61"/>
                  </a:lnTo>
                  <a:lnTo>
                    <a:pt x="2775" y="51"/>
                  </a:lnTo>
                  <a:lnTo>
                    <a:pt x="2779" y="42"/>
                  </a:lnTo>
                  <a:lnTo>
                    <a:pt x="2784" y="33"/>
                  </a:lnTo>
                  <a:lnTo>
                    <a:pt x="2789" y="28"/>
                  </a:lnTo>
                  <a:lnTo>
                    <a:pt x="2793" y="19"/>
                  </a:lnTo>
                  <a:lnTo>
                    <a:pt x="2803" y="9"/>
                  </a:lnTo>
                  <a:lnTo>
                    <a:pt x="2807" y="0"/>
                  </a:lnTo>
                  <a:lnTo>
                    <a:pt x="2817" y="0"/>
                  </a:lnTo>
                  <a:lnTo>
                    <a:pt x="2817" y="9"/>
                  </a:lnTo>
                  <a:lnTo>
                    <a:pt x="2812" y="19"/>
                  </a:lnTo>
                  <a:lnTo>
                    <a:pt x="2807" y="28"/>
                  </a:lnTo>
                  <a:lnTo>
                    <a:pt x="2803" y="33"/>
                  </a:lnTo>
                  <a:lnTo>
                    <a:pt x="2793" y="42"/>
                  </a:lnTo>
                  <a:lnTo>
                    <a:pt x="2789" y="51"/>
                  </a:lnTo>
                  <a:lnTo>
                    <a:pt x="2784" y="61"/>
                  </a:lnTo>
                  <a:lnTo>
                    <a:pt x="2779" y="65"/>
                  </a:lnTo>
                  <a:lnTo>
                    <a:pt x="2775" y="75"/>
                  </a:lnTo>
                  <a:lnTo>
                    <a:pt x="2765" y="84"/>
                  </a:lnTo>
                  <a:lnTo>
                    <a:pt x="2761" y="93"/>
                  </a:lnTo>
                  <a:lnTo>
                    <a:pt x="2756" y="98"/>
                  </a:lnTo>
                  <a:lnTo>
                    <a:pt x="2751" y="107"/>
                  </a:lnTo>
                  <a:lnTo>
                    <a:pt x="2747" y="117"/>
                  </a:lnTo>
                  <a:lnTo>
                    <a:pt x="2737" y="126"/>
                  </a:lnTo>
                  <a:lnTo>
                    <a:pt x="2733" y="131"/>
                  </a:lnTo>
                  <a:lnTo>
                    <a:pt x="2728" y="140"/>
                  </a:lnTo>
                  <a:lnTo>
                    <a:pt x="2723" y="149"/>
                  </a:lnTo>
                  <a:lnTo>
                    <a:pt x="2719" y="154"/>
                  </a:lnTo>
                  <a:lnTo>
                    <a:pt x="2709" y="163"/>
                  </a:lnTo>
                  <a:lnTo>
                    <a:pt x="2705" y="173"/>
                  </a:lnTo>
                  <a:lnTo>
                    <a:pt x="2700" y="177"/>
                  </a:lnTo>
                  <a:lnTo>
                    <a:pt x="2695" y="187"/>
                  </a:lnTo>
                  <a:lnTo>
                    <a:pt x="2691" y="196"/>
                  </a:lnTo>
                  <a:lnTo>
                    <a:pt x="2681" y="201"/>
                  </a:lnTo>
                  <a:lnTo>
                    <a:pt x="2677" y="210"/>
                  </a:lnTo>
                  <a:lnTo>
                    <a:pt x="2672" y="215"/>
                  </a:lnTo>
                  <a:lnTo>
                    <a:pt x="2667" y="224"/>
                  </a:lnTo>
                  <a:lnTo>
                    <a:pt x="2663" y="233"/>
                  </a:lnTo>
                  <a:lnTo>
                    <a:pt x="2653" y="238"/>
                  </a:lnTo>
                  <a:lnTo>
                    <a:pt x="2649" y="247"/>
                  </a:lnTo>
                  <a:lnTo>
                    <a:pt x="2644" y="252"/>
                  </a:lnTo>
                  <a:lnTo>
                    <a:pt x="2639" y="261"/>
                  </a:lnTo>
                  <a:lnTo>
                    <a:pt x="2635" y="266"/>
                  </a:lnTo>
                  <a:lnTo>
                    <a:pt x="2625" y="275"/>
                  </a:lnTo>
                  <a:lnTo>
                    <a:pt x="2621" y="284"/>
                  </a:lnTo>
                  <a:lnTo>
                    <a:pt x="2616" y="289"/>
                  </a:lnTo>
                  <a:lnTo>
                    <a:pt x="2612" y="298"/>
                  </a:lnTo>
                  <a:lnTo>
                    <a:pt x="2602" y="303"/>
                  </a:lnTo>
                  <a:lnTo>
                    <a:pt x="2598" y="312"/>
                  </a:lnTo>
                  <a:lnTo>
                    <a:pt x="2593" y="317"/>
                  </a:lnTo>
                  <a:lnTo>
                    <a:pt x="2588" y="326"/>
                  </a:lnTo>
                  <a:lnTo>
                    <a:pt x="2584" y="331"/>
                  </a:lnTo>
                  <a:lnTo>
                    <a:pt x="2574" y="340"/>
                  </a:lnTo>
                  <a:lnTo>
                    <a:pt x="2570" y="345"/>
                  </a:lnTo>
                  <a:lnTo>
                    <a:pt x="2565" y="354"/>
                  </a:lnTo>
                  <a:lnTo>
                    <a:pt x="2560" y="359"/>
                  </a:lnTo>
                  <a:lnTo>
                    <a:pt x="2556" y="364"/>
                  </a:lnTo>
                  <a:lnTo>
                    <a:pt x="2546" y="373"/>
                  </a:lnTo>
                  <a:lnTo>
                    <a:pt x="2542" y="378"/>
                  </a:lnTo>
                  <a:lnTo>
                    <a:pt x="2537" y="387"/>
                  </a:lnTo>
                  <a:lnTo>
                    <a:pt x="2532" y="392"/>
                  </a:lnTo>
                  <a:lnTo>
                    <a:pt x="2528" y="401"/>
                  </a:lnTo>
                  <a:lnTo>
                    <a:pt x="2518" y="406"/>
                  </a:lnTo>
                  <a:lnTo>
                    <a:pt x="2514" y="410"/>
                  </a:lnTo>
                  <a:lnTo>
                    <a:pt x="2509" y="420"/>
                  </a:lnTo>
                  <a:lnTo>
                    <a:pt x="2504" y="424"/>
                  </a:lnTo>
                  <a:lnTo>
                    <a:pt x="2500" y="434"/>
                  </a:lnTo>
                  <a:lnTo>
                    <a:pt x="2490" y="438"/>
                  </a:lnTo>
                  <a:lnTo>
                    <a:pt x="2486" y="443"/>
                  </a:lnTo>
                  <a:lnTo>
                    <a:pt x="2481" y="452"/>
                  </a:lnTo>
                  <a:lnTo>
                    <a:pt x="2476" y="457"/>
                  </a:lnTo>
                  <a:lnTo>
                    <a:pt x="2472" y="462"/>
                  </a:lnTo>
                  <a:lnTo>
                    <a:pt x="2462" y="471"/>
                  </a:lnTo>
                  <a:lnTo>
                    <a:pt x="2458" y="476"/>
                  </a:lnTo>
                  <a:lnTo>
                    <a:pt x="2453" y="480"/>
                  </a:lnTo>
                  <a:lnTo>
                    <a:pt x="2448" y="490"/>
                  </a:lnTo>
                  <a:lnTo>
                    <a:pt x="2444" y="494"/>
                  </a:lnTo>
                  <a:lnTo>
                    <a:pt x="2434" y="499"/>
                  </a:lnTo>
                  <a:lnTo>
                    <a:pt x="2430" y="508"/>
                  </a:lnTo>
                  <a:lnTo>
                    <a:pt x="2425" y="513"/>
                  </a:lnTo>
                  <a:lnTo>
                    <a:pt x="2420" y="518"/>
                  </a:lnTo>
                  <a:lnTo>
                    <a:pt x="2411" y="527"/>
                  </a:lnTo>
                  <a:lnTo>
                    <a:pt x="2406" y="532"/>
                  </a:lnTo>
                  <a:lnTo>
                    <a:pt x="2402" y="536"/>
                  </a:lnTo>
                  <a:lnTo>
                    <a:pt x="2397" y="541"/>
                  </a:lnTo>
                  <a:lnTo>
                    <a:pt x="2392" y="550"/>
                  </a:lnTo>
                  <a:lnTo>
                    <a:pt x="2383" y="555"/>
                  </a:lnTo>
                  <a:lnTo>
                    <a:pt x="2378" y="560"/>
                  </a:lnTo>
                  <a:lnTo>
                    <a:pt x="2374" y="564"/>
                  </a:lnTo>
                  <a:lnTo>
                    <a:pt x="2369" y="574"/>
                  </a:lnTo>
                  <a:lnTo>
                    <a:pt x="2364" y="578"/>
                  </a:lnTo>
                  <a:lnTo>
                    <a:pt x="2355" y="583"/>
                  </a:lnTo>
                  <a:lnTo>
                    <a:pt x="2350" y="588"/>
                  </a:lnTo>
                  <a:lnTo>
                    <a:pt x="2346" y="592"/>
                  </a:lnTo>
                  <a:lnTo>
                    <a:pt x="2341" y="602"/>
                  </a:lnTo>
                  <a:lnTo>
                    <a:pt x="2336" y="606"/>
                  </a:lnTo>
                  <a:lnTo>
                    <a:pt x="2327" y="611"/>
                  </a:lnTo>
                  <a:lnTo>
                    <a:pt x="2322" y="616"/>
                  </a:lnTo>
                  <a:lnTo>
                    <a:pt x="2318" y="620"/>
                  </a:lnTo>
                  <a:lnTo>
                    <a:pt x="2313" y="630"/>
                  </a:lnTo>
                  <a:lnTo>
                    <a:pt x="2308" y="634"/>
                  </a:lnTo>
                  <a:lnTo>
                    <a:pt x="2299" y="639"/>
                  </a:lnTo>
                  <a:lnTo>
                    <a:pt x="2294" y="644"/>
                  </a:lnTo>
                  <a:lnTo>
                    <a:pt x="2290" y="648"/>
                  </a:lnTo>
                  <a:lnTo>
                    <a:pt x="2285" y="653"/>
                  </a:lnTo>
                  <a:lnTo>
                    <a:pt x="2280" y="662"/>
                  </a:lnTo>
                  <a:lnTo>
                    <a:pt x="2271" y="667"/>
                  </a:lnTo>
                  <a:lnTo>
                    <a:pt x="2266" y="672"/>
                  </a:lnTo>
                  <a:lnTo>
                    <a:pt x="2262" y="676"/>
                  </a:lnTo>
                  <a:lnTo>
                    <a:pt x="2257" y="681"/>
                  </a:lnTo>
                  <a:lnTo>
                    <a:pt x="2252" y="686"/>
                  </a:lnTo>
                  <a:lnTo>
                    <a:pt x="2243" y="690"/>
                  </a:lnTo>
                  <a:lnTo>
                    <a:pt x="2238" y="695"/>
                  </a:lnTo>
                  <a:lnTo>
                    <a:pt x="2234" y="700"/>
                  </a:lnTo>
                  <a:lnTo>
                    <a:pt x="2229" y="709"/>
                  </a:lnTo>
                  <a:lnTo>
                    <a:pt x="2220" y="714"/>
                  </a:lnTo>
                  <a:lnTo>
                    <a:pt x="2215" y="718"/>
                  </a:lnTo>
                  <a:lnTo>
                    <a:pt x="2210" y="723"/>
                  </a:lnTo>
                  <a:lnTo>
                    <a:pt x="2206" y="728"/>
                  </a:lnTo>
                  <a:lnTo>
                    <a:pt x="2201" y="732"/>
                  </a:lnTo>
                  <a:lnTo>
                    <a:pt x="2192" y="737"/>
                  </a:lnTo>
                  <a:lnTo>
                    <a:pt x="2187" y="742"/>
                  </a:lnTo>
                  <a:lnTo>
                    <a:pt x="2182" y="746"/>
                  </a:lnTo>
                  <a:lnTo>
                    <a:pt x="2178" y="751"/>
                  </a:lnTo>
                  <a:lnTo>
                    <a:pt x="2173" y="756"/>
                  </a:lnTo>
                  <a:lnTo>
                    <a:pt x="2164" y="760"/>
                  </a:lnTo>
                  <a:lnTo>
                    <a:pt x="2159" y="765"/>
                  </a:lnTo>
                  <a:lnTo>
                    <a:pt x="2155" y="770"/>
                  </a:lnTo>
                  <a:lnTo>
                    <a:pt x="2150" y="774"/>
                  </a:lnTo>
                  <a:lnTo>
                    <a:pt x="2145" y="779"/>
                  </a:lnTo>
                  <a:lnTo>
                    <a:pt x="2136" y="784"/>
                  </a:lnTo>
                  <a:lnTo>
                    <a:pt x="2131" y="788"/>
                  </a:lnTo>
                  <a:lnTo>
                    <a:pt x="2127" y="793"/>
                  </a:lnTo>
                  <a:lnTo>
                    <a:pt x="2122" y="798"/>
                  </a:lnTo>
                  <a:lnTo>
                    <a:pt x="2113" y="802"/>
                  </a:lnTo>
                  <a:lnTo>
                    <a:pt x="2108" y="807"/>
                  </a:lnTo>
                  <a:lnTo>
                    <a:pt x="2103" y="812"/>
                  </a:lnTo>
                  <a:lnTo>
                    <a:pt x="2099" y="816"/>
                  </a:lnTo>
                  <a:lnTo>
                    <a:pt x="2094" y="821"/>
                  </a:lnTo>
                  <a:lnTo>
                    <a:pt x="2085" y="826"/>
                  </a:lnTo>
                  <a:lnTo>
                    <a:pt x="2080" y="830"/>
                  </a:lnTo>
                  <a:lnTo>
                    <a:pt x="2075" y="835"/>
                  </a:lnTo>
                  <a:lnTo>
                    <a:pt x="2071" y="840"/>
                  </a:lnTo>
                  <a:lnTo>
                    <a:pt x="2066" y="844"/>
                  </a:lnTo>
                  <a:lnTo>
                    <a:pt x="2057" y="849"/>
                  </a:lnTo>
                  <a:lnTo>
                    <a:pt x="2052" y="854"/>
                  </a:lnTo>
                  <a:lnTo>
                    <a:pt x="2047" y="854"/>
                  </a:lnTo>
                  <a:lnTo>
                    <a:pt x="2043" y="858"/>
                  </a:lnTo>
                  <a:lnTo>
                    <a:pt x="2038" y="863"/>
                  </a:lnTo>
                  <a:lnTo>
                    <a:pt x="2029" y="868"/>
                  </a:lnTo>
                  <a:lnTo>
                    <a:pt x="2024" y="872"/>
                  </a:lnTo>
                  <a:lnTo>
                    <a:pt x="2019" y="877"/>
                  </a:lnTo>
                  <a:lnTo>
                    <a:pt x="2015" y="882"/>
                  </a:lnTo>
                  <a:lnTo>
                    <a:pt x="2010" y="886"/>
                  </a:lnTo>
                  <a:lnTo>
                    <a:pt x="2001" y="891"/>
                  </a:lnTo>
                  <a:lnTo>
                    <a:pt x="1996" y="896"/>
                  </a:lnTo>
                  <a:lnTo>
                    <a:pt x="1991" y="896"/>
                  </a:lnTo>
                  <a:lnTo>
                    <a:pt x="1987" y="900"/>
                  </a:lnTo>
                  <a:lnTo>
                    <a:pt x="1982" y="905"/>
                  </a:lnTo>
                  <a:lnTo>
                    <a:pt x="1973" y="910"/>
                  </a:lnTo>
                  <a:lnTo>
                    <a:pt x="1968" y="914"/>
                  </a:lnTo>
                  <a:lnTo>
                    <a:pt x="1963" y="919"/>
                  </a:lnTo>
                  <a:lnTo>
                    <a:pt x="1959" y="924"/>
                  </a:lnTo>
                  <a:lnTo>
                    <a:pt x="1954" y="924"/>
                  </a:lnTo>
                  <a:lnTo>
                    <a:pt x="1945" y="928"/>
                  </a:lnTo>
                  <a:lnTo>
                    <a:pt x="1940" y="933"/>
                  </a:lnTo>
                  <a:lnTo>
                    <a:pt x="1935" y="938"/>
                  </a:lnTo>
                  <a:lnTo>
                    <a:pt x="1931" y="942"/>
                  </a:lnTo>
                  <a:lnTo>
                    <a:pt x="1921" y="947"/>
                  </a:lnTo>
                  <a:lnTo>
                    <a:pt x="1917" y="947"/>
                  </a:lnTo>
                  <a:lnTo>
                    <a:pt x="1912" y="952"/>
                  </a:lnTo>
                  <a:lnTo>
                    <a:pt x="1907" y="956"/>
                  </a:lnTo>
                  <a:lnTo>
                    <a:pt x="1903" y="961"/>
                  </a:lnTo>
                  <a:lnTo>
                    <a:pt x="1893" y="966"/>
                  </a:lnTo>
                  <a:lnTo>
                    <a:pt x="1889" y="966"/>
                  </a:lnTo>
                  <a:lnTo>
                    <a:pt x="1884" y="970"/>
                  </a:lnTo>
                  <a:lnTo>
                    <a:pt x="1879" y="975"/>
                  </a:lnTo>
                  <a:lnTo>
                    <a:pt x="1875" y="980"/>
                  </a:lnTo>
                  <a:lnTo>
                    <a:pt x="1865" y="980"/>
                  </a:lnTo>
                  <a:lnTo>
                    <a:pt x="1861" y="984"/>
                  </a:lnTo>
                  <a:lnTo>
                    <a:pt x="1856" y="989"/>
                  </a:lnTo>
                  <a:lnTo>
                    <a:pt x="1851" y="994"/>
                  </a:lnTo>
                  <a:lnTo>
                    <a:pt x="1847" y="998"/>
                  </a:lnTo>
                  <a:lnTo>
                    <a:pt x="1837" y="998"/>
                  </a:lnTo>
                  <a:lnTo>
                    <a:pt x="1833" y="1003"/>
                  </a:lnTo>
                  <a:lnTo>
                    <a:pt x="1828" y="1008"/>
                  </a:lnTo>
                  <a:lnTo>
                    <a:pt x="1823" y="1012"/>
                  </a:lnTo>
                  <a:lnTo>
                    <a:pt x="1819" y="1012"/>
                  </a:lnTo>
                  <a:lnTo>
                    <a:pt x="1809" y="1017"/>
                  </a:lnTo>
                  <a:lnTo>
                    <a:pt x="1805" y="1022"/>
                  </a:lnTo>
                  <a:lnTo>
                    <a:pt x="1800" y="1026"/>
                  </a:lnTo>
                  <a:lnTo>
                    <a:pt x="1795" y="1026"/>
                  </a:lnTo>
                  <a:lnTo>
                    <a:pt x="1791" y="1031"/>
                  </a:lnTo>
                  <a:lnTo>
                    <a:pt x="1781" y="1036"/>
                  </a:lnTo>
                  <a:lnTo>
                    <a:pt x="1777" y="1036"/>
                  </a:lnTo>
                  <a:lnTo>
                    <a:pt x="1772" y="1040"/>
                  </a:lnTo>
                  <a:lnTo>
                    <a:pt x="1767" y="1045"/>
                  </a:lnTo>
                  <a:lnTo>
                    <a:pt x="1758" y="1050"/>
                  </a:lnTo>
                  <a:lnTo>
                    <a:pt x="1753" y="1050"/>
                  </a:lnTo>
                  <a:lnTo>
                    <a:pt x="1749" y="1054"/>
                  </a:lnTo>
                  <a:lnTo>
                    <a:pt x="1744" y="1059"/>
                  </a:lnTo>
                  <a:lnTo>
                    <a:pt x="1739" y="1059"/>
                  </a:lnTo>
                  <a:lnTo>
                    <a:pt x="1730" y="1064"/>
                  </a:lnTo>
                  <a:lnTo>
                    <a:pt x="1725" y="1068"/>
                  </a:lnTo>
                  <a:lnTo>
                    <a:pt x="1721" y="1068"/>
                  </a:lnTo>
                  <a:lnTo>
                    <a:pt x="1716" y="1073"/>
                  </a:lnTo>
                  <a:lnTo>
                    <a:pt x="1712" y="1078"/>
                  </a:lnTo>
                  <a:lnTo>
                    <a:pt x="1702" y="1078"/>
                  </a:lnTo>
                  <a:lnTo>
                    <a:pt x="1698" y="1082"/>
                  </a:lnTo>
                  <a:lnTo>
                    <a:pt x="1693" y="1087"/>
                  </a:lnTo>
                  <a:lnTo>
                    <a:pt x="1688" y="1087"/>
                  </a:lnTo>
                  <a:lnTo>
                    <a:pt x="1684" y="1092"/>
                  </a:lnTo>
                  <a:lnTo>
                    <a:pt x="1674" y="1096"/>
                  </a:lnTo>
                  <a:lnTo>
                    <a:pt x="1670" y="1096"/>
                  </a:lnTo>
                  <a:lnTo>
                    <a:pt x="1665" y="1101"/>
                  </a:lnTo>
                  <a:lnTo>
                    <a:pt x="1660" y="1106"/>
                  </a:lnTo>
                  <a:lnTo>
                    <a:pt x="1656" y="1106"/>
                  </a:lnTo>
                  <a:lnTo>
                    <a:pt x="1646" y="1110"/>
                  </a:lnTo>
                  <a:lnTo>
                    <a:pt x="1642" y="1115"/>
                  </a:lnTo>
                  <a:lnTo>
                    <a:pt x="1637" y="1115"/>
                  </a:lnTo>
                  <a:lnTo>
                    <a:pt x="1632" y="1120"/>
                  </a:lnTo>
                  <a:lnTo>
                    <a:pt x="1628" y="1120"/>
                  </a:lnTo>
                  <a:lnTo>
                    <a:pt x="1618" y="1124"/>
                  </a:lnTo>
                  <a:lnTo>
                    <a:pt x="1614" y="1129"/>
                  </a:lnTo>
                  <a:lnTo>
                    <a:pt x="1609" y="1129"/>
                  </a:lnTo>
                  <a:lnTo>
                    <a:pt x="1604" y="1134"/>
                  </a:lnTo>
                  <a:lnTo>
                    <a:pt x="1600" y="1134"/>
                  </a:lnTo>
                  <a:lnTo>
                    <a:pt x="1590" y="1138"/>
                  </a:lnTo>
                  <a:lnTo>
                    <a:pt x="1586" y="1143"/>
                  </a:lnTo>
                  <a:lnTo>
                    <a:pt x="1581" y="1143"/>
                  </a:lnTo>
                  <a:lnTo>
                    <a:pt x="1576" y="1148"/>
                  </a:lnTo>
                  <a:lnTo>
                    <a:pt x="1572" y="1148"/>
                  </a:lnTo>
                  <a:lnTo>
                    <a:pt x="1562" y="1152"/>
                  </a:lnTo>
                  <a:lnTo>
                    <a:pt x="1558" y="1157"/>
                  </a:lnTo>
                  <a:lnTo>
                    <a:pt x="1553" y="1157"/>
                  </a:lnTo>
                  <a:lnTo>
                    <a:pt x="1548" y="1162"/>
                  </a:lnTo>
                  <a:lnTo>
                    <a:pt x="1539" y="1162"/>
                  </a:lnTo>
                  <a:lnTo>
                    <a:pt x="1534" y="1166"/>
                  </a:lnTo>
                  <a:lnTo>
                    <a:pt x="1530" y="1166"/>
                  </a:lnTo>
                  <a:lnTo>
                    <a:pt x="1525" y="1171"/>
                  </a:lnTo>
                  <a:lnTo>
                    <a:pt x="1520" y="1171"/>
                  </a:lnTo>
                  <a:lnTo>
                    <a:pt x="1511" y="1176"/>
                  </a:lnTo>
                  <a:lnTo>
                    <a:pt x="1506" y="1180"/>
                  </a:lnTo>
                  <a:lnTo>
                    <a:pt x="1502" y="1180"/>
                  </a:lnTo>
                  <a:lnTo>
                    <a:pt x="1497" y="1185"/>
                  </a:lnTo>
                  <a:lnTo>
                    <a:pt x="1492" y="1185"/>
                  </a:lnTo>
                  <a:lnTo>
                    <a:pt x="1483" y="1190"/>
                  </a:lnTo>
                  <a:lnTo>
                    <a:pt x="1478" y="1190"/>
                  </a:lnTo>
                  <a:lnTo>
                    <a:pt x="1474" y="1194"/>
                  </a:lnTo>
                  <a:lnTo>
                    <a:pt x="1469" y="1194"/>
                  </a:lnTo>
                  <a:lnTo>
                    <a:pt x="1464" y="1199"/>
                  </a:lnTo>
                  <a:lnTo>
                    <a:pt x="1455" y="1204"/>
                  </a:lnTo>
                  <a:lnTo>
                    <a:pt x="1450" y="1204"/>
                  </a:lnTo>
                  <a:lnTo>
                    <a:pt x="1446" y="1208"/>
                  </a:lnTo>
                  <a:lnTo>
                    <a:pt x="1441" y="1208"/>
                  </a:lnTo>
                  <a:lnTo>
                    <a:pt x="1432" y="1213"/>
                  </a:lnTo>
                  <a:lnTo>
                    <a:pt x="1427" y="1213"/>
                  </a:lnTo>
                  <a:lnTo>
                    <a:pt x="1422" y="1218"/>
                  </a:lnTo>
                  <a:lnTo>
                    <a:pt x="1418" y="1218"/>
                  </a:lnTo>
                  <a:lnTo>
                    <a:pt x="1413" y="1222"/>
                  </a:lnTo>
                  <a:lnTo>
                    <a:pt x="1404" y="1222"/>
                  </a:lnTo>
                  <a:lnTo>
                    <a:pt x="1399" y="1227"/>
                  </a:lnTo>
                  <a:lnTo>
                    <a:pt x="1394" y="1227"/>
                  </a:lnTo>
                  <a:lnTo>
                    <a:pt x="1390" y="1232"/>
                  </a:lnTo>
                  <a:lnTo>
                    <a:pt x="1385" y="1232"/>
                  </a:lnTo>
                  <a:lnTo>
                    <a:pt x="1376" y="1236"/>
                  </a:lnTo>
                  <a:lnTo>
                    <a:pt x="1371" y="1236"/>
                  </a:lnTo>
                  <a:lnTo>
                    <a:pt x="1366" y="1241"/>
                  </a:lnTo>
                  <a:lnTo>
                    <a:pt x="1362" y="1241"/>
                  </a:lnTo>
                  <a:lnTo>
                    <a:pt x="1357" y="1241"/>
                  </a:lnTo>
                  <a:lnTo>
                    <a:pt x="1348" y="1246"/>
                  </a:lnTo>
                  <a:lnTo>
                    <a:pt x="1343" y="1246"/>
                  </a:lnTo>
                  <a:lnTo>
                    <a:pt x="1338" y="1250"/>
                  </a:lnTo>
                  <a:lnTo>
                    <a:pt x="1334" y="1250"/>
                  </a:lnTo>
                  <a:lnTo>
                    <a:pt x="1329" y="1255"/>
                  </a:lnTo>
                  <a:lnTo>
                    <a:pt x="1320" y="1255"/>
                  </a:lnTo>
                  <a:lnTo>
                    <a:pt x="1315" y="1260"/>
                  </a:lnTo>
                  <a:lnTo>
                    <a:pt x="1310" y="1260"/>
                  </a:lnTo>
                  <a:lnTo>
                    <a:pt x="1306" y="1264"/>
                  </a:lnTo>
                  <a:lnTo>
                    <a:pt x="1301" y="1264"/>
                  </a:lnTo>
                  <a:lnTo>
                    <a:pt x="1292" y="1269"/>
                  </a:lnTo>
                  <a:lnTo>
                    <a:pt x="1287" y="1269"/>
                  </a:lnTo>
                  <a:lnTo>
                    <a:pt x="1282" y="1269"/>
                  </a:lnTo>
                  <a:lnTo>
                    <a:pt x="1278" y="1274"/>
                  </a:lnTo>
                  <a:lnTo>
                    <a:pt x="1273" y="1274"/>
                  </a:lnTo>
                  <a:lnTo>
                    <a:pt x="1264" y="1278"/>
                  </a:lnTo>
                  <a:lnTo>
                    <a:pt x="1259" y="1278"/>
                  </a:lnTo>
                  <a:lnTo>
                    <a:pt x="1255" y="1283"/>
                  </a:lnTo>
                  <a:lnTo>
                    <a:pt x="1250" y="1283"/>
                  </a:lnTo>
                  <a:lnTo>
                    <a:pt x="1241" y="1288"/>
                  </a:lnTo>
                  <a:lnTo>
                    <a:pt x="1236" y="1288"/>
                  </a:lnTo>
                  <a:lnTo>
                    <a:pt x="1231" y="1288"/>
                  </a:lnTo>
                  <a:lnTo>
                    <a:pt x="1227" y="1292"/>
                  </a:lnTo>
                  <a:lnTo>
                    <a:pt x="1222" y="1292"/>
                  </a:lnTo>
                  <a:lnTo>
                    <a:pt x="1213" y="1297"/>
                  </a:lnTo>
                  <a:lnTo>
                    <a:pt x="1208" y="1297"/>
                  </a:lnTo>
                  <a:lnTo>
                    <a:pt x="1203" y="1297"/>
                  </a:lnTo>
                  <a:lnTo>
                    <a:pt x="1199" y="1302"/>
                  </a:lnTo>
                  <a:lnTo>
                    <a:pt x="1194" y="1302"/>
                  </a:lnTo>
                  <a:lnTo>
                    <a:pt x="1185" y="1306"/>
                  </a:lnTo>
                  <a:lnTo>
                    <a:pt x="1180" y="1306"/>
                  </a:lnTo>
                  <a:lnTo>
                    <a:pt x="1175" y="1306"/>
                  </a:lnTo>
                  <a:lnTo>
                    <a:pt x="1171" y="1311"/>
                  </a:lnTo>
                  <a:lnTo>
                    <a:pt x="1166" y="1311"/>
                  </a:lnTo>
                  <a:lnTo>
                    <a:pt x="1157" y="1316"/>
                  </a:lnTo>
                  <a:lnTo>
                    <a:pt x="1152" y="1316"/>
                  </a:lnTo>
                  <a:lnTo>
                    <a:pt x="1147" y="1316"/>
                  </a:lnTo>
                  <a:lnTo>
                    <a:pt x="1143" y="1320"/>
                  </a:lnTo>
                  <a:lnTo>
                    <a:pt x="1138" y="1320"/>
                  </a:lnTo>
                  <a:lnTo>
                    <a:pt x="1129" y="1325"/>
                  </a:lnTo>
                  <a:lnTo>
                    <a:pt x="1124" y="1325"/>
                  </a:lnTo>
                  <a:lnTo>
                    <a:pt x="1119" y="1325"/>
                  </a:lnTo>
                  <a:lnTo>
                    <a:pt x="1115" y="1330"/>
                  </a:lnTo>
                  <a:lnTo>
                    <a:pt x="1110" y="1330"/>
                  </a:lnTo>
                  <a:lnTo>
                    <a:pt x="1101" y="1334"/>
                  </a:lnTo>
                  <a:lnTo>
                    <a:pt x="1096" y="1334"/>
                  </a:lnTo>
                  <a:lnTo>
                    <a:pt x="1091" y="1334"/>
                  </a:lnTo>
                  <a:lnTo>
                    <a:pt x="1087" y="1339"/>
                  </a:lnTo>
                  <a:lnTo>
                    <a:pt x="1082" y="1339"/>
                  </a:lnTo>
                  <a:lnTo>
                    <a:pt x="1073" y="1339"/>
                  </a:lnTo>
                  <a:lnTo>
                    <a:pt x="1068" y="1344"/>
                  </a:lnTo>
                  <a:lnTo>
                    <a:pt x="1063" y="1344"/>
                  </a:lnTo>
                  <a:lnTo>
                    <a:pt x="1059" y="1344"/>
                  </a:lnTo>
                  <a:lnTo>
                    <a:pt x="1049" y="1348"/>
                  </a:lnTo>
                  <a:lnTo>
                    <a:pt x="1045" y="1348"/>
                  </a:lnTo>
                  <a:lnTo>
                    <a:pt x="1040" y="1348"/>
                  </a:lnTo>
                  <a:lnTo>
                    <a:pt x="1035" y="1353"/>
                  </a:lnTo>
                  <a:lnTo>
                    <a:pt x="1031" y="1353"/>
                  </a:lnTo>
                  <a:lnTo>
                    <a:pt x="1021" y="1357"/>
                  </a:lnTo>
                  <a:lnTo>
                    <a:pt x="1017" y="1357"/>
                  </a:lnTo>
                  <a:lnTo>
                    <a:pt x="1012" y="1357"/>
                  </a:lnTo>
                  <a:lnTo>
                    <a:pt x="1007" y="1362"/>
                  </a:lnTo>
                  <a:lnTo>
                    <a:pt x="1003" y="1362"/>
                  </a:lnTo>
                  <a:lnTo>
                    <a:pt x="993" y="1362"/>
                  </a:lnTo>
                  <a:lnTo>
                    <a:pt x="989" y="1367"/>
                  </a:lnTo>
                  <a:lnTo>
                    <a:pt x="984" y="1367"/>
                  </a:lnTo>
                  <a:lnTo>
                    <a:pt x="979" y="1367"/>
                  </a:lnTo>
                  <a:lnTo>
                    <a:pt x="975" y="1371"/>
                  </a:lnTo>
                  <a:lnTo>
                    <a:pt x="965" y="1371"/>
                  </a:lnTo>
                  <a:lnTo>
                    <a:pt x="961" y="1371"/>
                  </a:lnTo>
                  <a:lnTo>
                    <a:pt x="956" y="1376"/>
                  </a:lnTo>
                  <a:lnTo>
                    <a:pt x="951" y="1376"/>
                  </a:lnTo>
                  <a:lnTo>
                    <a:pt x="947" y="1376"/>
                  </a:lnTo>
                  <a:lnTo>
                    <a:pt x="937" y="1376"/>
                  </a:lnTo>
                  <a:lnTo>
                    <a:pt x="933" y="1381"/>
                  </a:lnTo>
                  <a:lnTo>
                    <a:pt x="928" y="1381"/>
                  </a:lnTo>
                  <a:lnTo>
                    <a:pt x="923" y="1385"/>
                  </a:lnTo>
                  <a:lnTo>
                    <a:pt x="919" y="1385"/>
                  </a:lnTo>
                  <a:lnTo>
                    <a:pt x="909" y="1385"/>
                  </a:lnTo>
                  <a:lnTo>
                    <a:pt x="905" y="1385"/>
                  </a:lnTo>
                  <a:lnTo>
                    <a:pt x="900" y="1390"/>
                  </a:lnTo>
                  <a:lnTo>
                    <a:pt x="895" y="1390"/>
                  </a:lnTo>
                  <a:lnTo>
                    <a:pt x="891" y="1390"/>
                  </a:lnTo>
                  <a:lnTo>
                    <a:pt x="881" y="1395"/>
                  </a:lnTo>
                  <a:lnTo>
                    <a:pt x="877" y="1395"/>
                  </a:lnTo>
                  <a:lnTo>
                    <a:pt x="872" y="1395"/>
                  </a:lnTo>
                  <a:lnTo>
                    <a:pt x="867" y="1399"/>
                  </a:lnTo>
                  <a:lnTo>
                    <a:pt x="858" y="1399"/>
                  </a:lnTo>
                  <a:lnTo>
                    <a:pt x="853" y="1399"/>
                  </a:lnTo>
                  <a:lnTo>
                    <a:pt x="849" y="1399"/>
                  </a:lnTo>
                  <a:lnTo>
                    <a:pt x="844" y="1404"/>
                  </a:lnTo>
                  <a:lnTo>
                    <a:pt x="839" y="1404"/>
                  </a:lnTo>
                  <a:lnTo>
                    <a:pt x="830" y="1404"/>
                  </a:lnTo>
                  <a:lnTo>
                    <a:pt x="825" y="1409"/>
                  </a:lnTo>
                  <a:lnTo>
                    <a:pt x="821" y="1409"/>
                  </a:lnTo>
                  <a:lnTo>
                    <a:pt x="816" y="1409"/>
                  </a:lnTo>
                  <a:lnTo>
                    <a:pt x="812" y="1409"/>
                  </a:lnTo>
                  <a:lnTo>
                    <a:pt x="802" y="1413"/>
                  </a:lnTo>
                  <a:lnTo>
                    <a:pt x="798" y="1413"/>
                  </a:lnTo>
                  <a:lnTo>
                    <a:pt x="793" y="1413"/>
                  </a:lnTo>
                  <a:lnTo>
                    <a:pt x="788" y="1418"/>
                  </a:lnTo>
                  <a:lnTo>
                    <a:pt x="784" y="1418"/>
                  </a:lnTo>
                  <a:lnTo>
                    <a:pt x="774" y="1418"/>
                  </a:lnTo>
                  <a:lnTo>
                    <a:pt x="770" y="1418"/>
                  </a:lnTo>
                  <a:lnTo>
                    <a:pt x="765" y="1423"/>
                  </a:lnTo>
                  <a:lnTo>
                    <a:pt x="760" y="1423"/>
                  </a:lnTo>
                  <a:lnTo>
                    <a:pt x="756" y="1423"/>
                  </a:lnTo>
                  <a:lnTo>
                    <a:pt x="746" y="1423"/>
                  </a:lnTo>
                  <a:lnTo>
                    <a:pt x="742" y="1427"/>
                  </a:lnTo>
                  <a:lnTo>
                    <a:pt x="737" y="1427"/>
                  </a:lnTo>
                  <a:lnTo>
                    <a:pt x="732" y="1427"/>
                  </a:lnTo>
                  <a:lnTo>
                    <a:pt x="723" y="1427"/>
                  </a:lnTo>
                  <a:lnTo>
                    <a:pt x="718" y="1432"/>
                  </a:lnTo>
                  <a:lnTo>
                    <a:pt x="714" y="1432"/>
                  </a:lnTo>
                  <a:lnTo>
                    <a:pt x="709" y="1432"/>
                  </a:lnTo>
                  <a:lnTo>
                    <a:pt x="704" y="1432"/>
                  </a:lnTo>
                  <a:lnTo>
                    <a:pt x="695" y="1437"/>
                  </a:lnTo>
                  <a:lnTo>
                    <a:pt x="690" y="1437"/>
                  </a:lnTo>
                  <a:lnTo>
                    <a:pt x="686" y="1437"/>
                  </a:lnTo>
                  <a:lnTo>
                    <a:pt x="681" y="1437"/>
                  </a:lnTo>
                  <a:lnTo>
                    <a:pt x="676" y="1441"/>
                  </a:lnTo>
                  <a:lnTo>
                    <a:pt x="667" y="1441"/>
                  </a:lnTo>
                  <a:lnTo>
                    <a:pt x="662" y="1441"/>
                  </a:lnTo>
                  <a:lnTo>
                    <a:pt x="658" y="1441"/>
                  </a:lnTo>
                  <a:lnTo>
                    <a:pt x="653" y="1446"/>
                  </a:lnTo>
                  <a:lnTo>
                    <a:pt x="648" y="1446"/>
                  </a:lnTo>
                  <a:lnTo>
                    <a:pt x="639" y="1446"/>
                  </a:lnTo>
                  <a:lnTo>
                    <a:pt x="634" y="1446"/>
                  </a:lnTo>
                  <a:lnTo>
                    <a:pt x="630" y="1451"/>
                  </a:lnTo>
                  <a:lnTo>
                    <a:pt x="625" y="1451"/>
                  </a:lnTo>
                  <a:lnTo>
                    <a:pt x="620" y="1451"/>
                  </a:lnTo>
                  <a:lnTo>
                    <a:pt x="611" y="1451"/>
                  </a:lnTo>
                  <a:lnTo>
                    <a:pt x="606" y="1451"/>
                  </a:lnTo>
                  <a:lnTo>
                    <a:pt x="602" y="1455"/>
                  </a:lnTo>
                  <a:lnTo>
                    <a:pt x="597" y="1455"/>
                  </a:lnTo>
                  <a:lnTo>
                    <a:pt x="592" y="1455"/>
                  </a:lnTo>
                  <a:lnTo>
                    <a:pt x="583" y="1455"/>
                  </a:lnTo>
                  <a:lnTo>
                    <a:pt x="578" y="1460"/>
                  </a:lnTo>
                  <a:lnTo>
                    <a:pt x="574" y="1460"/>
                  </a:lnTo>
                  <a:lnTo>
                    <a:pt x="569" y="1460"/>
                  </a:lnTo>
                  <a:lnTo>
                    <a:pt x="564" y="1460"/>
                  </a:lnTo>
                  <a:lnTo>
                    <a:pt x="555" y="1460"/>
                  </a:lnTo>
                  <a:lnTo>
                    <a:pt x="550" y="1465"/>
                  </a:lnTo>
                  <a:lnTo>
                    <a:pt x="546" y="1465"/>
                  </a:lnTo>
                  <a:lnTo>
                    <a:pt x="541" y="1465"/>
                  </a:lnTo>
                  <a:lnTo>
                    <a:pt x="532" y="1465"/>
                  </a:lnTo>
                  <a:lnTo>
                    <a:pt x="527" y="1465"/>
                  </a:lnTo>
                  <a:lnTo>
                    <a:pt x="522" y="1469"/>
                  </a:lnTo>
                  <a:lnTo>
                    <a:pt x="518" y="1469"/>
                  </a:lnTo>
                  <a:lnTo>
                    <a:pt x="513" y="1469"/>
                  </a:lnTo>
                  <a:lnTo>
                    <a:pt x="504" y="1469"/>
                  </a:lnTo>
                  <a:lnTo>
                    <a:pt x="499" y="1469"/>
                  </a:lnTo>
                  <a:lnTo>
                    <a:pt x="494" y="1474"/>
                  </a:lnTo>
                  <a:lnTo>
                    <a:pt x="490" y="1474"/>
                  </a:lnTo>
                  <a:lnTo>
                    <a:pt x="485" y="1474"/>
                  </a:lnTo>
                  <a:lnTo>
                    <a:pt x="476" y="1474"/>
                  </a:lnTo>
                  <a:lnTo>
                    <a:pt x="471" y="1474"/>
                  </a:lnTo>
                  <a:lnTo>
                    <a:pt x="466" y="1479"/>
                  </a:lnTo>
                  <a:lnTo>
                    <a:pt x="462" y="1479"/>
                  </a:lnTo>
                  <a:lnTo>
                    <a:pt x="457" y="1479"/>
                  </a:lnTo>
                  <a:lnTo>
                    <a:pt x="448" y="1479"/>
                  </a:lnTo>
                  <a:lnTo>
                    <a:pt x="443" y="1479"/>
                  </a:lnTo>
                  <a:lnTo>
                    <a:pt x="438" y="1483"/>
                  </a:lnTo>
                  <a:lnTo>
                    <a:pt x="434" y="1483"/>
                  </a:lnTo>
                  <a:lnTo>
                    <a:pt x="429" y="1483"/>
                  </a:lnTo>
                  <a:lnTo>
                    <a:pt x="420" y="1483"/>
                  </a:lnTo>
                  <a:lnTo>
                    <a:pt x="415" y="1483"/>
                  </a:lnTo>
                  <a:lnTo>
                    <a:pt x="410" y="1483"/>
                  </a:lnTo>
                  <a:lnTo>
                    <a:pt x="406" y="1488"/>
                  </a:lnTo>
                  <a:lnTo>
                    <a:pt x="401" y="1488"/>
                  </a:lnTo>
                  <a:lnTo>
                    <a:pt x="392" y="1488"/>
                  </a:lnTo>
                  <a:lnTo>
                    <a:pt x="387" y="1488"/>
                  </a:lnTo>
                  <a:lnTo>
                    <a:pt x="382" y="1488"/>
                  </a:lnTo>
                  <a:lnTo>
                    <a:pt x="378" y="1488"/>
                  </a:lnTo>
                  <a:lnTo>
                    <a:pt x="373" y="1493"/>
                  </a:lnTo>
                  <a:lnTo>
                    <a:pt x="364" y="1493"/>
                  </a:lnTo>
                  <a:lnTo>
                    <a:pt x="359" y="1493"/>
                  </a:lnTo>
                  <a:lnTo>
                    <a:pt x="355" y="1493"/>
                  </a:lnTo>
                  <a:lnTo>
                    <a:pt x="350" y="1493"/>
                  </a:lnTo>
                  <a:lnTo>
                    <a:pt x="341" y="1493"/>
                  </a:lnTo>
                  <a:lnTo>
                    <a:pt x="336" y="1497"/>
                  </a:lnTo>
                  <a:lnTo>
                    <a:pt x="331" y="1497"/>
                  </a:lnTo>
                  <a:lnTo>
                    <a:pt x="327" y="1497"/>
                  </a:lnTo>
                  <a:lnTo>
                    <a:pt x="322" y="1497"/>
                  </a:lnTo>
                  <a:lnTo>
                    <a:pt x="317" y="1497"/>
                  </a:lnTo>
                  <a:lnTo>
                    <a:pt x="308" y="1497"/>
                  </a:lnTo>
                  <a:lnTo>
                    <a:pt x="303" y="1502"/>
                  </a:lnTo>
                  <a:lnTo>
                    <a:pt x="299" y="1502"/>
                  </a:lnTo>
                  <a:lnTo>
                    <a:pt x="294" y="1502"/>
                  </a:lnTo>
                  <a:lnTo>
                    <a:pt x="289" y="1502"/>
                  </a:lnTo>
                  <a:lnTo>
                    <a:pt x="280" y="1502"/>
                  </a:lnTo>
                  <a:lnTo>
                    <a:pt x="275" y="1502"/>
                  </a:lnTo>
                  <a:lnTo>
                    <a:pt x="271" y="1502"/>
                  </a:lnTo>
                  <a:lnTo>
                    <a:pt x="266" y="1507"/>
                  </a:lnTo>
                  <a:lnTo>
                    <a:pt x="257" y="1507"/>
                  </a:lnTo>
                  <a:lnTo>
                    <a:pt x="252" y="1507"/>
                  </a:lnTo>
                  <a:lnTo>
                    <a:pt x="247" y="1507"/>
                  </a:lnTo>
                  <a:lnTo>
                    <a:pt x="243" y="1507"/>
                  </a:lnTo>
                  <a:lnTo>
                    <a:pt x="238" y="1507"/>
                  </a:lnTo>
                  <a:lnTo>
                    <a:pt x="229" y="1507"/>
                  </a:lnTo>
                  <a:lnTo>
                    <a:pt x="224" y="1511"/>
                  </a:lnTo>
                  <a:lnTo>
                    <a:pt x="219" y="1511"/>
                  </a:lnTo>
                  <a:lnTo>
                    <a:pt x="215" y="1511"/>
                  </a:lnTo>
                  <a:lnTo>
                    <a:pt x="210" y="1511"/>
                  </a:lnTo>
                  <a:lnTo>
                    <a:pt x="201" y="1511"/>
                  </a:lnTo>
                  <a:lnTo>
                    <a:pt x="196" y="1511"/>
                  </a:lnTo>
                  <a:lnTo>
                    <a:pt x="191" y="1511"/>
                  </a:lnTo>
                  <a:lnTo>
                    <a:pt x="187" y="1511"/>
                  </a:lnTo>
                  <a:lnTo>
                    <a:pt x="182" y="1516"/>
                  </a:lnTo>
                  <a:lnTo>
                    <a:pt x="173" y="1516"/>
                  </a:lnTo>
                  <a:lnTo>
                    <a:pt x="168" y="1516"/>
                  </a:lnTo>
                  <a:lnTo>
                    <a:pt x="163" y="1516"/>
                  </a:lnTo>
                  <a:lnTo>
                    <a:pt x="159" y="1516"/>
                  </a:lnTo>
                  <a:lnTo>
                    <a:pt x="154" y="1516"/>
                  </a:lnTo>
                  <a:lnTo>
                    <a:pt x="145" y="1516"/>
                  </a:lnTo>
                  <a:lnTo>
                    <a:pt x="140" y="1516"/>
                  </a:lnTo>
                  <a:lnTo>
                    <a:pt x="135" y="1516"/>
                  </a:lnTo>
                  <a:lnTo>
                    <a:pt x="131" y="1521"/>
                  </a:lnTo>
                  <a:lnTo>
                    <a:pt x="126" y="1521"/>
                  </a:lnTo>
                  <a:lnTo>
                    <a:pt x="117" y="1521"/>
                  </a:lnTo>
                  <a:lnTo>
                    <a:pt x="112" y="1521"/>
                  </a:lnTo>
                  <a:lnTo>
                    <a:pt x="107" y="1521"/>
                  </a:lnTo>
                  <a:lnTo>
                    <a:pt x="103" y="1521"/>
                  </a:lnTo>
                  <a:lnTo>
                    <a:pt x="98" y="1521"/>
                  </a:lnTo>
                  <a:lnTo>
                    <a:pt x="89" y="1521"/>
                  </a:lnTo>
                  <a:lnTo>
                    <a:pt x="84" y="1521"/>
                  </a:lnTo>
                  <a:lnTo>
                    <a:pt x="79" y="1521"/>
                  </a:lnTo>
                  <a:lnTo>
                    <a:pt x="75" y="1525"/>
                  </a:lnTo>
                  <a:lnTo>
                    <a:pt x="65" y="1525"/>
                  </a:lnTo>
                  <a:lnTo>
                    <a:pt x="61" y="1525"/>
                  </a:lnTo>
                  <a:lnTo>
                    <a:pt x="56" y="1525"/>
                  </a:lnTo>
                  <a:lnTo>
                    <a:pt x="51" y="1525"/>
                  </a:lnTo>
                  <a:lnTo>
                    <a:pt x="47" y="1525"/>
                  </a:lnTo>
                  <a:lnTo>
                    <a:pt x="37" y="1525"/>
                  </a:lnTo>
                  <a:lnTo>
                    <a:pt x="33" y="1525"/>
                  </a:lnTo>
                  <a:lnTo>
                    <a:pt x="28" y="1525"/>
                  </a:lnTo>
                  <a:lnTo>
                    <a:pt x="23" y="1525"/>
                  </a:lnTo>
                  <a:lnTo>
                    <a:pt x="19" y="1525"/>
                  </a:lnTo>
                  <a:lnTo>
                    <a:pt x="9" y="1525"/>
                  </a:lnTo>
                  <a:lnTo>
                    <a:pt x="5" y="1530"/>
                  </a:lnTo>
                  <a:lnTo>
                    <a:pt x="0" y="1525"/>
                  </a:lnTo>
                  <a:lnTo>
                    <a:pt x="0" y="1521"/>
                  </a:lnTo>
                  <a:lnTo>
                    <a:pt x="5" y="1516"/>
                  </a:lnTo>
                  <a:lnTo>
                    <a:pt x="5" y="1516"/>
                  </a:lnTo>
                  <a:close/>
                </a:path>
              </a:pathLst>
            </a:custGeom>
            <a:solidFill>
              <a:srgbClr val="4A7EBB"/>
            </a:solidFill>
            <a:ln w="7938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8" y="1555"/>
              <a:ext cx="2821" cy="1227"/>
            </a:xfrm>
            <a:custGeom>
              <a:avLst/>
              <a:gdLst>
                <a:gd name="T0" fmla="*/ 89 w 2821"/>
                <a:gd name="T1" fmla="*/ 1209 h 1227"/>
                <a:gd name="T2" fmla="*/ 177 w 2821"/>
                <a:gd name="T3" fmla="*/ 1199 h 1227"/>
                <a:gd name="T4" fmla="*/ 271 w 2821"/>
                <a:gd name="T5" fmla="*/ 1195 h 1227"/>
                <a:gd name="T6" fmla="*/ 359 w 2821"/>
                <a:gd name="T7" fmla="*/ 1185 h 1227"/>
                <a:gd name="T8" fmla="*/ 448 w 2821"/>
                <a:gd name="T9" fmla="*/ 1171 h 1227"/>
                <a:gd name="T10" fmla="*/ 536 w 2821"/>
                <a:gd name="T11" fmla="*/ 1162 h 1227"/>
                <a:gd name="T12" fmla="*/ 630 w 2821"/>
                <a:gd name="T13" fmla="*/ 1148 h 1227"/>
                <a:gd name="T14" fmla="*/ 718 w 2821"/>
                <a:gd name="T15" fmla="*/ 1134 h 1227"/>
                <a:gd name="T16" fmla="*/ 807 w 2821"/>
                <a:gd name="T17" fmla="*/ 1120 h 1227"/>
                <a:gd name="T18" fmla="*/ 895 w 2821"/>
                <a:gd name="T19" fmla="*/ 1101 h 1227"/>
                <a:gd name="T20" fmla="*/ 984 w 2821"/>
                <a:gd name="T21" fmla="*/ 1083 h 1227"/>
                <a:gd name="T22" fmla="*/ 1077 w 2821"/>
                <a:gd name="T23" fmla="*/ 1059 h 1227"/>
                <a:gd name="T24" fmla="*/ 1166 w 2821"/>
                <a:gd name="T25" fmla="*/ 1036 h 1227"/>
                <a:gd name="T26" fmla="*/ 1255 w 2821"/>
                <a:gd name="T27" fmla="*/ 1013 h 1227"/>
                <a:gd name="T28" fmla="*/ 1343 w 2821"/>
                <a:gd name="T29" fmla="*/ 985 h 1227"/>
                <a:gd name="T30" fmla="*/ 1436 w 2821"/>
                <a:gd name="T31" fmla="*/ 957 h 1227"/>
                <a:gd name="T32" fmla="*/ 1525 w 2821"/>
                <a:gd name="T33" fmla="*/ 924 h 1227"/>
                <a:gd name="T34" fmla="*/ 1614 w 2821"/>
                <a:gd name="T35" fmla="*/ 892 h 1227"/>
                <a:gd name="T36" fmla="*/ 1702 w 2821"/>
                <a:gd name="T37" fmla="*/ 850 h 1227"/>
                <a:gd name="T38" fmla="*/ 1795 w 2821"/>
                <a:gd name="T39" fmla="*/ 808 h 1227"/>
                <a:gd name="T40" fmla="*/ 1884 w 2821"/>
                <a:gd name="T41" fmla="*/ 766 h 1227"/>
                <a:gd name="T42" fmla="*/ 1973 w 2821"/>
                <a:gd name="T43" fmla="*/ 714 h 1227"/>
                <a:gd name="T44" fmla="*/ 2061 w 2821"/>
                <a:gd name="T45" fmla="*/ 663 h 1227"/>
                <a:gd name="T46" fmla="*/ 2150 w 2821"/>
                <a:gd name="T47" fmla="*/ 602 h 1227"/>
                <a:gd name="T48" fmla="*/ 2243 w 2821"/>
                <a:gd name="T49" fmla="*/ 542 h 1227"/>
                <a:gd name="T50" fmla="*/ 2332 w 2821"/>
                <a:gd name="T51" fmla="*/ 472 h 1227"/>
                <a:gd name="T52" fmla="*/ 2420 w 2821"/>
                <a:gd name="T53" fmla="*/ 397 h 1227"/>
                <a:gd name="T54" fmla="*/ 2509 w 2821"/>
                <a:gd name="T55" fmla="*/ 318 h 1227"/>
                <a:gd name="T56" fmla="*/ 2602 w 2821"/>
                <a:gd name="T57" fmla="*/ 229 h 1227"/>
                <a:gd name="T58" fmla="*/ 2691 w 2821"/>
                <a:gd name="T59" fmla="*/ 136 h 1227"/>
                <a:gd name="T60" fmla="*/ 2779 w 2821"/>
                <a:gd name="T61" fmla="*/ 33 h 1227"/>
                <a:gd name="T62" fmla="*/ 2779 w 2821"/>
                <a:gd name="T63" fmla="*/ 56 h 1227"/>
                <a:gd name="T64" fmla="*/ 2686 w 2821"/>
                <a:gd name="T65" fmla="*/ 159 h 1227"/>
                <a:gd name="T66" fmla="*/ 2598 w 2821"/>
                <a:gd name="T67" fmla="*/ 252 h 1227"/>
                <a:gd name="T68" fmla="*/ 2509 w 2821"/>
                <a:gd name="T69" fmla="*/ 336 h 1227"/>
                <a:gd name="T70" fmla="*/ 2420 w 2821"/>
                <a:gd name="T71" fmla="*/ 420 h 1227"/>
                <a:gd name="T72" fmla="*/ 2327 w 2821"/>
                <a:gd name="T73" fmla="*/ 490 h 1227"/>
                <a:gd name="T74" fmla="*/ 2238 w 2821"/>
                <a:gd name="T75" fmla="*/ 560 h 1227"/>
                <a:gd name="T76" fmla="*/ 2150 w 2821"/>
                <a:gd name="T77" fmla="*/ 621 h 1227"/>
                <a:gd name="T78" fmla="*/ 2057 w 2821"/>
                <a:gd name="T79" fmla="*/ 682 h 1227"/>
                <a:gd name="T80" fmla="*/ 1968 w 2821"/>
                <a:gd name="T81" fmla="*/ 733 h 1227"/>
                <a:gd name="T82" fmla="*/ 1879 w 2821"/>
                <a:gd name="T83" fmla="*/ 784 h 1227"/>
                <a:gd name="T84" fmla="*/ 1786 w 2821"/>
                <a:gd name="T85" fmla="*/ 826 h 1227"/>
                <a:gd name="T86" fmla="*/ 1698 w 2821"/>
                <a:gd name="T87" fmla="*/ 868 h 1227"/>
                <a:gd name="T88" fmla="*/ 1609 w 2821"/>
                <a:gd name="T89" fmla="*/ 906 h 1227"/>
                <a:gd name="T90" fmla="*/ 1520 w 2821"/>
                <a:gd name="T91" fmla="*/ 943 h 1227"/>
                <a:gd name="T92" fmla="*/ 1427 w 2821"/>
                <a:gd name="T93" fmla="*/ 976 h 1227"/>
                <a:gd name="T94" fmla="*/ 1338 w 2821"/>
                <a:gd name="T95" fmla="*/ 1004 h 1227"/>
                <a:gd name="T96" fmla="*/ 1250 w 2821"/>
                <a:gd name="T97" fmla="*/ 1032 h 1227"/>
                <a:gd name="T98" fmla="*/ 1157 w 2821"/>
                <a:gd name="T99" fmla="*/ 1055 h 1227"/>
                <a:gd name="T100" fmla="*/ 1068 w 2821"/>
                <a:gd name="T101" fmla="*/ 1078 h 1227"/>
                <a:gd name="T102" fmla="*/ 979 w 2821"/>
                <a:gd name="T103" fmla="*/ 1097 h 1227"/>
                <a:gd name="T104" fmla="*/ 886 w 2821"/>
                <a:gd name="T105" fmla="*/ 1115 h 1227"/>
                <a:gd name="T106" fmla="*/ 798 w 2821"/>
                <a:gd name="T107" fmla="*/ 1134 h 1227"/>
                <a:gd name="T108" fmla="*/ 709 w 2821"/>
                <a:gd name="T109" fmla="*/ 1148 h 1227"/>
                <a:gd name="T110" fmla="*/ 616 w 2821"/>
                <a:gd name="T111" fmla="*/ 1162 h 1227"/>
                <a:gd name="T112" fmla="*/ 527 w 2821"/>
                <a:gd name="T113" fmla="*/ 1176 h 1227"/>
                <a:gd name="T114" fmla="*/ 438 w 2821"/>
                <a:gd name="T115" fmla="*/ 1190 h 1227"/>
                <a:gd name="T116" fmla="*/ 350 w 2821"/>
                <a:gd name="T117" fmla="*/ 1199 h 1227"/>
                <a:gd name="T118" fmla="*/ 257 w 2821"/>
                <a:gd name="T119" fmla="*/ 1209 h 1227"/>
                <a:gd name="T120" fmla="*/ 168 w 2821"/>
                <a:gd name="T121" fmla="*/ 1213 h 1227"/>
                <a:gd name="T122" fmla="*/ 79 w 2821"/>
                <a:gd name="T123" fmla="*/ 1223 h 1227"/>
                <a:gd name="T124" fmla="*/ 5 w 2821"/>
                <a:gd name="T125" fmla="*/ 12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21" h="1227">
                  <a:moveTo>
                    <a:pt x="5" y="1213"/>
                  </a:moveTo>
                  <a:lnTo>
                    <a:pt x="9" y="1209"/>
                  </a:lnTo>
                  <a:lnTo>
                    <a:pt x="14" y="1209"/>
                  </a:lnTo>
                  <a:lnTo>
                    <a:pt x="23" y="1209"/>
                  </a:lnTo>
                  <a:lnTo>
                    <a:pt x="28" y="1209"/>
                  </a:lnTo>
                  <a:lnTo>
                    <a:pt x="33" y="1209"/>
                  </a:lnTo>
                  <a:lnTo>
                    <a:pt x="37" y="1209"/>
                  </a:lnTo>
                  <a:lnTo>
                    <a:pt x="42" y="1209"/>
                  </a:lnTo>
                  <a:lnTo>
                    <a:pt x="51" y="1209"/>
                  </a:lnTo>
                  <a:lnTo>
                    <a:pt x="56" y="1209"/>
                  </a:lnTo>
                  <a:lnTo>
                    <a:pt x="61" y="1209"/>
                  </a:lnTo>
                  <a:lnTo>
                    <a:pt x="65" y="1209"/>
                  </a:lnTo>
                  <a:lnTo>
                    <a:pt x="70" y="1209"/>
                  </a:lnTo>
                  <a:lnTo>
                    <a:pt x="79" y="1209"/>
                  </a:lnTo>
                  <a:lnTo>
                    <a:pt x="84" y="1209"/>
                  </a:lnTo>
                  <a:lnTo>
                    <a:pt x="89" y="1209"/>
                  </a:lnTo>
                  <a:lnTo>
                    <a:pt x="93" y="1204"/>
                  </a:lnTo>
                  <a:lnTo>
                    <a:pt x="98" y="1204"/>
                  </a:lnTo>
                  <a:lnTo>
                    <a:pt x="107" y="1204"/>
                  </a:lnTo>
                  <a:lnTo>
                    <a:pt x="112" y="1204"/>
                  </a:lnTo>
                  <a:lnTo>
                    <a:pt x="117" y="1204"/>
                  </a:lnTo>
                  <a:lnTo>
                    <a:pt x="121" y="1204"/>
                  </a:lnTo>
                  <a:lnTo>
                    <a:pt x="126" y="1204"/>
                  </a:lnTo>
                  <a:lnTo>
                    <a:pt x="135" y="1204"/>
                  </a:lnTo>
                  <a:lnTo>
                    <a:pt x="140" y="1204"/>
                  </a:lnTo>
                  <a:lnTo>
                    <a:pt x="145" y="1204"/>
                  </a:lnTo>
                  <a:lnTo>
                    <a:pt x="149" y="1204"/>
                  </a:lnTo>
                  <a:lnTo>
                    <a:pt x="159" y="1204"/>
                  </a:lnTo>
                  <a:lnTo>
                    <a:pt x="163" y="1199"/>
                  </a:lnTo>
                  <a:lnTo>
                    <a:pt x="168" y="1199"/>
                  </a:lnTo>
                  <a:lnTo>
                    <a:pt x="173" y="1199"/>
                  </a:lnTo>
                  <a:lnTo>
                    <a:pt x="177" y="1199"/>
                  </a:lnTo>
                  <a:lnTo>
                    <a:pt x="182" y="1199"/>
                  </a:lnTo>
                  <a:lnTo>
                    <a:pt x="191" y="1199"/>
                  </a:lnTo>
                  <a:lnTo>
                    <a:pt x="196" y="1199"/>
                  </a:lnTo>
                  <a:lnTo>
                    <a:pt x="201" y="1199"/>
                  </a:lnTo>
                  <a:lnTo>
                    <a:pt x="205" y="1199"/>
                  </a:lnTo>
                  <a:lnTo>
                    <a:pt x="210" y="1199"/>
                  </a:lnTo>
                  <a:lnTo>
                    <a:pt x="219" y="1195"/>
                  </a:lnTo>
                  <a:lnTo>
                    <a:pt x="224" y="1195"/>
                  </a:lnTo>
                  <a:lnTo>
                    <a:pt x="229" y="1195"/>
                  </a:lnTo>
                  <a:lnTo>
                    <a:pt x="233" y="1195"/>
                  </a:lnTo>
                  <a:lnTo>
                    <a:pt x="243" y="1195"/>
                  </a:lnTo>
                  <a:lnTo>
                    <a:pt x="247" y="1195"/>
                  </a:lnTo>
                  <a:lnTo>
                    <a:pt x="252" y="1195"/>
                  </a:lnTo>
                  <a:lnTo>
                    <a:pt x="257" y="1195"/>
                  </a:lnTo>
                  <a:lnTo>
                    <a:pt x="261" y="1195"/>
                  </a:lnTo>
                  <a:lnTo>
                    <a:pt x="271" y="1195"/>
                  </a:lnTo>
                  <a:lnTo>
                    <a:pt x="275" y="1190"/>
                  </a:lnTo>
                  <a:lnTo>
                    <a:pt x="280" y="1190"/>
                  </a:lnTo>
                  <a:lnTo>
                    <a:pt x="285" y="1190"/>
                  </a:lnTo>
                  <a:lnTo>
                    <a:pt x="289" y="1190"/>
                  </a:lnTo>
                  <a:lnTo>
                    <a:pt x="299" y="1190"/>
                  </a:lnTo>
                  <a:lnTo>
                    <a:pt x="303" y="1190"/>
                  </a:lnTo>
                  <a:lnTo>
                    <a:pt x="308" y="1190"/>
                  </a:lnTo>
                  <a:lnTo>
                    <a:pt x="313" y="1190"/>
                  </a:lnTo>
                  <a:lnTo>
                    <a:pt x="317" y="1185"/>
                  </a:lnTo>
                  <a:lnTo>
                    <a:pt x="327" y="1185"/>
                  </a:lnTo>
                  <a:lnTo>
                    <a:pt x="331" y="1185"/>
                  </a:lnTo>
                  <a:lnTo>
                    <a:pt x="336" y="1185"/>
                  </a:lnTo>
                  <a:lnTo>
                    <a:pt x="341" y="1185"/>
                  </a:lnTo>
                  <a:lnTo>
                    <a:pt x="345" y="1185"/>
                  </a:lnTo>
                  <a:lnTo>
                    <a:pt x="355" y="1185"/>
                  </a:lnTo>
                  <a:lnTo>
                    <a:pt x="359" y="1185"/>
                  </a:lnTo>
                  <a:lnTo>
                    <a:pt x="364" y="1181"/>
                  </a:lnTo>
                  <a:lnTo>
                    <a:pt x="368" y="1181"/>
                  </a:lnTo>
                  <a:lnTo>
                    <a:pt x="373" y="1181"/>
                  </a:lnTo>
                  <a:lnTo>
                    <a:pt x="382" y="1181"/>
                  </a:lnTo>
                  <a:lnTo>
                    <a:pt x="387" y="1181"/>
                  </a:lnTo>
                  <a:lnTo>
                    <a:pt x="392" y="1181"/>
                  </a:lnTo>
                  <a:lnTo>
                    <a:pt x="396" y="1181"/>
                  </a:lnTo>
                  <a:lnTo>
                    <a:pt x="401" y="1176"/>
                  </a:lnTo>
                  <a:lnTo>
                    <a:pt x="410" y="1176"/>
                  </a:lnTo>
                  <a:lnTo>
                    <a:pt x="415" y="1176"/>
                  </a:lnTo>
                  <a:lnTo>
                    <a:pt x="420" y="1176"/>
                  </a:lnTo>
                  <a:lnTo>
                    <a:pt x="424" y="1176"/>
                  </a:lnTo>
                  <a:lnTo>
                    <a:pt x="429" y="1176"/>
                  </a:lnTo>
                  <a:lnTo>
                    <a:pt x="438" y="1176"/>
                  </a:lnTo>
                  <a:lnTo>
                    <a:pt x="443" y="1171"/>
                  </a:lnTo>
                  <a:lnTo>
                    <a:pt x="448" y="1171"/>
                  </a:lnTo>
                  <a:lnTo>
                    <a:pt x="452" y="1171"/>
                  </a:lnTo>
                  <a:lnTo>
                    <a:pt x="457" y="1171"/>
                  </a:lnTo>
                  <a:lnTo>
                    <a:pt x="466" y="1171"/>
                  </a:lnTo>
                  <a:lnTo>
                    <a:pt x="471" y="1171"/>
                  </a:lnTo>
                  <a:lnTo>
                    <a:pt x="476" y="1171"/>
                  </a:lnTo>
                  <a:lnTo>
                    <a:pt x="480" y="1167"/>
                  </a:lnTo>
                  <a:lnTo>
                    <a:pt x="485" y="1167"/>
                  </a:lnTo>
                  <a:lnTo>
                    <a:pt x="494" y="1167"/>
                  </a:lnTo>
                  <a:lnTo>
                    <a:pt x="499" y="1167"/>
                  </a:lnTo>
                  <a:lnTo>
                    <a:pt x="504" y="1167"/>
                  </a:lnTo>
                  <a:lnTo>
                    <a:pt x="508" y="1167"/>
                  </a:lnTo>
                  <a:lnTo>
                    <a:pt x="513" y="1162"/>
                  </a:lnTo>
                  <a:lnTo>
                    <a:pt x="522" y="1162"/>
                  </a:lnTo>
                  <a:lnTo>
                    <a:pt x="527" y="1162"/>
                  </a:lnTo>
                  <a:lnTo>
                    <a:pt x="532" y="1162"/>
                  </a:lnTo>
                  <a:lnTo>
                    <a:pt x="536" y="1162"/>
                  </a:lnTo>
                  <a:lnTo>
                    <a:pt x="546" y="1162"/>
                  </a:lnTo>
                  <a:lnTo>
                    <a:pt x="550" y="1157"/>
                  </a:lnTo>
                  <a:lnTo>
                    <a:pt x="555" y="1157"/>
                  </a:lnTo>
                  <a:lnTo>
                    <a:pt x="560" y="1157"/>
                  </a:lnTo>
                  <a:lnTo>
                    <a:pt x="564" y="1157"/>
                  </a:lnTo>
                  <a:lnTo>
                    <a:pt x="569" y="1157"/>
                  </a:lnTo>
                  <a:lnTo>
                    <a:pt x="578" y="1157"/>
                  </a:lnTo>
                  <a:lnTo>
                    <a:pt x="583" y="1153"/>
                  </a:lnTo>
                  <a:lnTo>
                    <a:pt x="588" y="1153"/>
                  </a:lnTo>
                  <a:lnTo>
                    <a:pt x="592" y="1153"/>
                  </a:lnTo>
                  <a:lnTo>
                    <a:pt x="597" y="1153"/>
                  </a:lnTo>
                  <a:lnTo>
                    <a:pt x="606" y="1153"/>
                  </a:lnTo>
                  <a:lnTo>
                    <a:pt x="611" y="1153"/>
                  </a:lnTo>
                  <a:lnTo>
                    <a:pt x="616" y="1148"/>
                  </a:lnTo>
                  <a:lnTo>
                    <a:pt x="620" y="1148"/>
                  </a:lnTo>
                  <a:lnTo>
                    <a:pt x="630" y="1148"/>
                  </a:lnTo>
                  <a:lnTo>
                    <a:pt x="634" y="1148"/>
                  </a:lnTo>
                  <a:lnTo>
                    <a:pt x="639" y="1148"/>
                  </a:lnTo>
                  <a:lnTo>
                    <a:pt x="644" y="1143"/>
                  </a:lnTo>
                  <a:lnTo>
                    <a:pt x="648" y="1143"/>
                  </a:lnTo>
                  <a:lnTo>
                    <a:pt x="658" y="1143"/>
                  </a:lnTo>
                  <a:lnTo>
                    <a:pt x="662" y="1143"/>
                  </a:lnTo>
                  <a:lnTo>
                    <a:pt x="667" y="1143"/>
                  </a:lnTo>
                  <a:lnTo>
                    <a:pt x="672" y="1143"/>
                  </a:lnTo>
                  <a:lnTo>
                    <a:pt x="676" y="1139"/>
                  </a:lnTo>
                  <a:lnTo>
                    <a:pt x="686" y="1139"/>
                  </a:lnTo>
                  <a:lnTo>
                    <a:pt x="690" y="1139"/>
                  </a:lnTo>
                  <a:lnTo>
                    <a:pt x="695" y="1139"/>
                  </a:lnTo>
                  <a:lnTo>
                    <a:pt x="700" y="1139"/>
                  </a:lnTo>
                  <a:lnTo>
                    <a:pt x="704" y="1134"/>
                  </a:lnTo>
                  <a:lnTo>
                    <a:pt x="714" y="1134"/>
                  </a:lnTo>
                  <a:lnTo>
                    <a:pt x="718" y="1134"/>
                  </a:lnTo>
                  <a:lnTo>
                    <a:pt x="723" y="1134"/>
                  </a:lnTo>
                  <a:lnTo>
                    <a:pt x="728" y="1134"/>
                  </a:lnTo>
                  <a:lnTo>
                    <a:pt x="732" y="1129"/>
                  </a:lnTo>
                  <a:lnTo>
                    <a:pt x="742" y="1129"/>
                  </a:lnTo>
                  <a:lnTo>
                    <a:pt x="746" y="1129"/>
                  </a:lnTo>
                  <a:lnTo>
                    <a:pt x="751" y="1129"/>
                  </a:lnTo>
                  <a:lnTo>
                    <a:pt x="756" y="1125"/>
                  </a:lnTo>
                  <a:lnTo>
                    <a:pt x="760" y="1125"/>
                  </a:lnTo>
                  <a:lnTo>
                    <a:pt x="770" y="1125"/>
                  </a:lnTo>
                  <a:lnTo>
                    <a:pt x="774" y="1125"/>
                  </a:lnTo>
                  <a:lnTo>
                    <a:pt x="779" y="1125"/>
                  </a:lnTo>
                  <a:lnTo>
                    <a:pt x="784" y="1120"/>
                  </a:lnTo>
                  <a:lnTo>
                    <a:pt x="788" y="1120"/>
                  </a:lnTo>
                  <a:lnTo>
                    <a:pt x="798" y="1120"/>
                  </a:lnTo>
                  <a:lnTo>
                    <a:pt x="802" y="1120"/>
                  </a:lnTo>
                  <a:lnTo>
                    <a:pt x="807" y="1120"/>
                  </a:lnTo>
                  <a:lnTo>
                    <a:pt x="812" y="1115"/>
                  </a:lnTo>
                  <a:lnTo>
                    <a:pt x="816" y="1115"/>
                  </a:lnTo>
                  <a:lnTo>
                    <a:pt x="825" y="1115"/>
                  </a:lnTo>
                  <a:lnTo>
                    <a:pt x="830" y="1115"/>
                  </a:lnTo>
                  <a:lnTo>
                    <a:pt x="835" y="1111"/>
                  </a:lnTo>
                  <a:lnTo>
                    <a:pt x="839" y="1111"/>
                  </a:lnTo>
                  <a:lnTo>
                    <a:pt x="844" y="1111"/>
                  </a:lnTo>
                  <a:lnTo>
                    <a:pt x="853" y="1111"/>
                  </a:lnTo>
                  <a:lnTo>
                    <a:pt x="858" y="1106"/>
                  </a:lnTo>
                  <a:lnTo>
                    <a:pt x="863" y="1106"/>
                  </a:lnTo>
                  <a:lnTo>
                    <a:pt x="867" y="1106"/>
                  </a:lnTo>
                  <a:lnTo>
                    <a:pt x="872" y="1106"/>
                  </a:lnTo>
                  <a:lnTo>
                    <a:pt x="881" y="1101"/>
                  </a:lnTo>
                  <a:lnTo>
                    <a:pt x="886" y="1101"/>
                  </a:lnTo>
                  <a:lnTo>
                    <a:pt x="891" y="1101"/>
                  </a:lnTo>
                  <a:lnTo>
                    <a:pt x="895" y="1101"/>
                  </a:lnTo>
                  <a:lnTo>
                    <a:pt x="900" y="1101"/>
                  </a:lnTo>
                  <a:lnTo>
                    <a:pt x="909" y="1097"/>
                  </a:lnTo>
                  <a:lnTo>
                    <a:pt x="914" y="1097"/>
                  </a:lnTo>
                  <a:lnTo>
                    <a:pt x="919" y="1097"/>
                  </a:lnTo>
                  <a:lnTo>
                    <a:pt x="923" y="1097"/>
                  </a:lnTo>
                  <a:lnTo>
                    <a:pt x="928" y="1092"/>
                  </a:lnTo>
                  <a:lnTo>
                    <a:pt x="937" y="1092"/>
                  </a:lnTo>
                  <a:lnTo>
                    <a:pt x="942" y="1092"/>
                  </a:lnTo>
                  <a:lnTo>
                    <a:pt x="947" y="1092"/>
                  </a:lnTo>
                  <a:lnTo>
                    <a:pt x="951" y="1087"/>
                  </a:lnTo>
                  <a:lnTo>
                    <a:pt x="956" y="1087"/>
                  </a:lnTo>
                  <a:lnTo>
                    <a:pt x="965" y="1087"/>
                  </a:lnTo>
                  <a:lnTo>
                    <a:pt x="970" y="1083"/>
                  </a:lnTo>
                  <a:lnTo>
                    <a:pt x="975" y="1083"/>
                  </a:lnTo>
                  <a:lnTo>
                    <a:pt x="979" y="1083"/>
                  </a:lnTo>
                  <a:lnTo>
                    <a:pt x="984" y="1083"/>
                  </a:lnTo>
                  <a:lnTo>
                    <a:pt x="993" y="1078"/>
                  </a:lnTo>
                  <a:lnTo>
                    <a:pt x="998" y="1078"/>
                  </a:lnTo>
                  <a:lnTo>
                    <a:pt x="1003" y="1078"/>
                  </a:lnTo>
                  <a:lnTo>
                    <a:pt x="1007" y="1078"/>
                  </a:lnTo>
                  <a:lnTo>
                    <a:pt x="1017" y="1073"/>
                  </a:lnTo>
                  <a:lnTo>
                    <a:pt x="1021" y="1073"/>
                  </a:lnTo>
                  <a:lnTo>
                    <a:pt x="1026" y="1073"/>
                  </a:lnTo>
                  <a:lnTo>
                    <a:pt x="1031" y="1069"/>
                  </a:lnTo>
                  <a:lnTo>
                    <a:pt x="1035" y="1069"/>
                  </a:lnTo>
                  <a:lnTo>
                    <a:pt x="1040" y="1069"/>
                  </a:lnTo>
                  <a:lnTo>
                    <a:pt x="1049" y="1069"/>
                  </a:lnTo>
                  <a:lnTo>
                    <a:pt x="1054" y="1064"/>
                  </a:lnTo>
                  <a:lnTo>
                    <a:pt x="1059" y="1064"/>
                  </a:lnTo>
                  <a:lnTo>
                    <a:pt x="1063" y="1064"/>
                  </a:lnTo>
                  <a:lnTo>
                    <a:pt x="1073" y="1059"/>
                  </a:lnTo>
                  <a:lnTo>
                    <a:pt x="1077" y="1059"/>
                  </a:lnTo>
                  <a:lnTo>
                    <a:pt x="1082" y="1059"/>
                  </a:lnTo>
                  <a:lnTo>
                    <a:pt x="1087" y="1059"/>
                  </a:lnTo>
                  <a:lnTo>
                    <a:pt x="1091" y="1055"/>
                  </a:lnTo>
                  <a:lnTo>
                    <a:pt x="1096" y="1055"/>
                  </a:lnTo>
                  <a:lnTo>
                    <a:pt x="1105" y="1055"/>
                  </a:lnTo>
                  <a:lnTo>
                    <a:pt x="1110" y="1050"/>
                  </a:lnTo>
                  <a:lnTo>
                    <a:pt x="1115" y="1050"/>
                  </a:lnTo>
                  <a:lnTo>
                    <a:pt x="1119" y="1050"/>
                  </a:lnTo>
                  <a:lnTo>
                    <a:pt x="1124" y="1050"/>
                  </a:lnTo>
                  <a:lnTo>
                    <a:pt x="1133" y="1045"/>
                  </a:lnTo>
                  <a:lnTo>
                    <a:pt x="1138" y="1045"/>
                  </a:lnTo>
                  <a:lnTo>
                    <a:pt x="1143" y="1045"/>
                  </a:lnTo>
                  <a:lnTo>
                    <a:pt x="1147" y="1041"/>
                  </a:lnTo>
                  <a:lnTo>
                    <a:pt x="1157" y="1041"/>
                  </a:lnTo>
                  <a:lnTo>
                    <a:pt x="1161" y="1041"/>
                  </a:lnTo>
                  <a:lnTo>
                    <a:pt x="1166" y="1036"/>
                  </a:lnTo>
                  <a:lnTo>
                    <a:pt x="1171" y="1036"/>
                  </a:lnTo>
                  <a:lnTo>
                    <a:pt x="1175" y="1036"/>
                  </a:lnTo>
                  <a:lnTo>
                    <a:pt x="1185" y="1032"/>
                  </a:lnTo>
                  <a:lnTo>
                    <a:pt x="1189" y="1032"/>
                  </a:lnTo>
                  <a:lnTo>
                    <a:pt x="1194" y="1032"/>
                  </a:lnTo>
                  <a:lnTo>
                    <a:pt x="1199" y="1027"/>
                  </a:lnTo>
                  <a:lnTo>
                    <a:pt x="1203" y="1027"/>
                  </a:lnTo>
                  <a:lnTo>
                    <a:pt x="1213" y="1027"/>
                  </a:lnTo>
                  <a:lnTo>
                    <a:pt x="1217" y="1022"/>
                  </a:lnTo>
                  <a:lnTo>
                    <a:pt x="1222" y="1022"/>
                  </a:lnTo>
                  <a:lnTo>
                    <a:pt x="1227" y="1022"/>
                  </a:lnTo>
                  <a:lnTo>
                    <a:pt x="1231" y="1018"/>
                  </a:lnTo>
                  <a:lnTo>
                    <a:pt x="1241" y="1018"/>
                  </a:lnTo>
                  <a:lnTo>
                    <a:pt x="1245" y="1018"/>
                  </a:lnTo>
                  <a:lnTo>
                    <a:pt x="1250" y="1013"/>
                  </a:lnTo>
                  <a:lnTo>
                    <a:pt x="1255" y="1013"/>
                  </a:lnTo>
                  <a:lnTo>
                    <a:pt x="1259" y="1013"/>
                  </a:lnTo>
                  <a:lnTo>
                    <a:pt x="1268" y="1008"/>
                  </a:lnTo>
                  <a:lnTo>
                    <a:pt x="1273" y="1008"/>
                  </a:lnTo>
                  <a:lnTo>
                    <a:pt x="1278" y="1008"/>
                  </a:lnTo>
                  <a:lnTo>
                    <a:pt x="1282" y="1004"/>
                  </a:lnTo>
                  <a:lnTo>
                    <a:pt x="1287" y="1004"/>
                  </a:lnTo>
                  <a:lnTo>
                    <a:pt x="1296" y="1004"/>
                  </a:lnTo>
                  <a:lnTo>
                    <a:pt x="1301" y="999"/>
                  </a:lnTo>
                  <a:lnTo>
                    <a:pt x="1306" y="999"/>
                  </a:lnTo>
                  <a:lnTo>
                    <a:pt x="1310" y="994"/>
                  </a:lnTo>
                  <a:lnTo>
                    <a:pt x="1315" y="994"/>
                  </a:lnTo>
                  <a:lnTo>
                    <a:pt x="1324" y="994"/>
                  </a:lnTo>
                  <a:lnTo>
                    <a:pt x="1329" y="990"/>
                  </a:lnTo>
                  <a:lnTo>
                    <a:pt x="1334" y="990"/>
                  </a:lnTo>
                  <a:lnTo>
                    <a:pt x="1338" y="990"/>
                  </a:lnTo>
                  <a:lnTo>
                    <a:pt x="1343" y="985"/>
                  </a:lnTo>
                  <a:lnTo>
                    <a:pt x="1352" y="985"/>
                  </a:lnTo>
                  <a:lnTo>
                    <a:pt x="1357" y="985"/>
                  </a:lnTo>
                  <a:lnTo>
                    <a:pt x="1362" y="980"/>
                  </a:lnTo>
                  <a:lnTo>
                    <a:pt x="1366" y="980"/>
                  </a:lnTo>
                  <a:lnTo>
                    <a:pt x="1371" y="976"/>
                  </a:lnTo>
                  <a:lnTo>
                    <a:pt x="1380" y="976"/>
                  </a:lnTo>
                  <a:lnTo>
                    <a:pt x="1385" y="976"/>
                  </a:lnTo>
                  <a:lnTo>
                    <a:pt x="1390" y="971"/>
                  </a:lnTo>
                  <a:lnTo>
                    <a:pt x="1394" y="971"/>
                  </a:lnTo>
                  <a:lnTo>
                    <a:pt x="1399" y="966"/>
                  </a:lnTo>
                  <a:lnTo>
                    <a:pt x="1408" y="966"/>
                  </a:lnTo>
                  <a:lnTo>
                    <a:pt x="1413" y="966"/>
                  </a:lnTo>
                  <a:lnTo>
                    <a:pt x="1418" y="962"/>
                  </a:lnTo>
                  <a:lnTo>
                    <a:pt x="1422" y="962"/>
                  </a:lnTo>
                  <a:lnTo>
                    <a:pt x="1427" y="957"/>
                  </a:lnTo>
                  <a:lnTo>
                    <a:pt x="1436" y="957"/>
                  </a:lnTo>
                  <a:lnTo>
                    <a:pt x="1441" y="957"/>
                  </a:lnTo>
                  <a:lnTo>
                    <a:pt x="1446" y="952"/>
                  </a:lnTo>
                  <a:lnTo>
                    <a:pt x="1450" y="952"/>
                  </a:lnTo>
                  <a:lnTo>
                    <a:pt x="1455" y="948"/>
                  </a:lnTo>
                  <a:lnTo>
                    <a:pt x="1464" y="948"/>
                  </a:lnTo>
                  <a:lnTo>
                    <a:pt x="1469" y="943"/>
                  </a:lnTo>
                  <a:lnTo>
                    <a:pt x="1474" y="943"/>
                  </a:lnTo>
                  <a:lnTo>
                    <a:pt x="1478" y="943"/>
                  </a:lnTo>
                  <a:lnTo>
                    <a:pt x="1483" y="938"/>
                  </a:lnTo>
                  <a:lnTo>
                    <a:pt x="1492" y="938"/>
                  </a:lnTo>
                  <a:lnTo>
                    <a:pt x="1497" y="934"/>
                  </a:lnTo>
                  <a:lnTo>
                    <a:pt x="1502" y="934"/>
                  </a:lnTo>
                  <a:lnTo>
                    <a:pt x="1506" y="929"/>
                  </a:lnTo>
                  <a:lnTo>
                    <a:pt x="1511" y="929"/>
                  </a:lnTo>
                  <a:lnTo>
                    <a:pt x="1520" y="924"/>
                  </a:lnTo>
                  <a:lnTo>
                    <a:pt x="1525" y="924"/>
                  </a:lnTo>
                  <a:lnTo>
                    <a:pt x="1530" y="924"/>
                  </a:lnTo>
                  <a:lnTo>
                    <a:pt x="1534" y="920"/>
                  </a:lnTo>
                  <a:lnTo>
                    <a:pt x="1539" y="920"/>
                  </a:lnTo>
                  <a:lnTo>
                    <a:pt x="1548" y="915"/>
                  </a:lnTo>
                  <a:lnTo>
                    <a:pt x="1553" y="915"/>
                  </a:lnTo>
                  <a:lnTo>
                    <a:pt x="1558" y="910"/>
                  </a:lnTo>
                  <a:lnTo>
                    <a:pt x="1562" y="910"/>
                  </a:lnTo>
                  <a:lnTo>
                    <a:pt x="1567" y="906"/>
                  </a:lnTo>
                  <a:lnTo>
                    <a:pt x="1576" y="906"/>
                  </a:lnTo>
                  <a:lnTo>
                    <a:pt x="1581" y="901"/>
                  </a:lnTo>
                  <a:lnTo>
                    <a:pt x="1586" y="901"/>
                  </a:lnTo>
                  <a:lnTo>
                    <a:pt x="1590" y="896"/>
                  </a:lnTo>
                  <a:lnTo>
                    <a:pt x="1595" y="896"/>
                  </a:lnTo>
                  <a:lnTo>
                    <a:pt x="1604" y="896"/>
                  </a:lnTo>
                  <a:lnTo>
                    <a:pt x="1609" y="892"/>
                  </a:lnTo>
                  <a:lnTo>
                    <a:pt x="1614" y="892"/>
                  </a:lnTo>
                  <a:lnTo>
                    <a:pt x="1618" y="887"/>
                  </a:lnTo>
                  <a:lnTo>
                    <a:pt x="1623" y="887"/>
                  </a:lnTo>
                  <a:lnTo>
                    <a:pt x="1632" y="882"/>
                  </a:lnTo>
                  <a:lnTo>
                    <a:pt x="1637" y="882"/>
                  </a:lnTo>
                  <a:lnTo>
                    <a:pt x="1642" y="878"/>
                  </a:lnTo>
                  <a:lnTo>
                    <a:pt x="1646" y="878"/>
                  </a:lnTo>
                  <a:lnTo>
                    <a:pt x="1651" y="873"/>
                  </a:lnTo>
                  <a:lnTo>
                    <a:pt x="1660" y="873"/>
                  </a:lnTo>
                  <a:lnTo>
                    <a:pt x="1665" y="868"/>
                  </a:lnTo>
                  <a:lnTo>
                    <a:pt x="1670" y="868"/>
                  </a:lnTo>
                  <a:lnTo>
                    <a:pt x="1674" y="864"/>
                  </a:lnTo>
                  <a:lnTo>
                    <a:pt x="1679" y="859"/>
                  </a:lnTo>
                  <a:lnTo>
                    <a:pt x="1688" y="859"/>
                  </a:lnTo>
                  <a:lnTo>
                    <a:pt x="1693" y="854"/>
                  </a:lnTo>
                  <a:lnTo>
                    <a:pt x="1698" y="854"/>
                  </a:lnTo>
                  <a:lnTo>
                    <a:pt x="1702" y="850"/>
                  </a:lnTo>
                  <a:lnTo>
                    <a:pt x="1712" y="850"/>
                  </a:lnTo>
                  <a:lnTo>
                    <a:pt x="1716" y="845"/>
                  </a:lnTo>
                  <a:lnTo>
                    <a:pt x="1721" y="845"/>
                  </a:lnTo>
                  <a:lnTo>
                    <a:pt x="1725" y="840"/>
                  </a:lnTo>
                  <a:lnTo>
                    <a:pt x="1730" y="840"/>
                  </a:lnTo>
                  <a:lnTo>
                    <a:pt x="1735" y="836"/>
                  </a:lnTo>
                  <a:lnTo>
                    <a:pt x="1744" y="836"/>
                  </a:lnTo>
                  <a:lnTo>
                    <a:pt x="1749" y="831"/>
                  </a:lnTo>
                  <a:lnTo>
                    <a:pt x="1753" y="826"/>
                  </a:lnTo>
                  <a:lnTo>
                    <a:pt x="1758" y="826"/>
                  </a:lnTo>
                  <a:lnTo>
                    <a:pt x="1763" y="822"/>
                  </a:lnTo>
                  <a:lnTo>
                    <a:pt x="1772" y="822"/>
                  </a:lnTo>
                  <a:lnTo>
                    <a:pt x="1777" y="817"/>
                  </a:lnTo>
                  <a:lnTo>
                    <a:pt x="1781" y="817"/>
                  </a:lnTo>
                  <a:lnTo>
                    <a:pt x="1786" y="812"/>
                  </a:lnTo>
                  <a:lnTo>
                    <a:pt x="1795" y="808"/>
                  </a:lnTo>
                  <a:lnTo>
                    <a:pt x="1800" y="808"/>
                  </a:lnTo>
                  <a:lnTo>
                    <a:pt x="1805" y="803"/>
                  </a:lnTo>
                  <a:lnTo>
                    <a:pt x="1809" y="803"/>
                  </a:lnTo>
                  <a:lnTo>
                    <a:pt x="1814" y="798"/>
                  </a:lnTo>
                  <a:lnTo>
                    <a:pt x="1819" y="798"/>
                  </a:lnTo>
                  <a:lnTo>
                    <a:pt x="1828" y="794"/>
                  </a:lnTo>
                  <a:lnTo>
                    <a:pt x="1833" y="789"/>
                  </a:lnTo>
                  <a:lnTo>
                    <a:pt x="1837" y="789"/>
                  </a:lnTo>
                  <a:lnTo>
                    <a:pt x="1842" y="784"/>
                  </a:lnTo>
                  <a:lnTo>
                    <a:pt x="1847" y="784"/>
                  </a:lnTo>
                  <a:lnTo>
                    <a:pt x="1856" y="780"/>
                  </a:lnTo>
                  <a:lnTo>
                    <a:pt x="1861" y="775"/>
                  </a:lnTo>
                  <a:lnTo>
                    <a:pt x="1865" y="775"/>
                  </a:lnTo>
                  <a:lnTo>
                    <a:pt x="1870" y="770"/>
                  </a:lnTo>
                  <a:lnTo>
                    <a:pt x="1879" y="766"/>
                  </a:lnTo>
                  <a:lnTo>
                    <a:pt x="1884" y="766"/>
                  </a:lnTo>
                  <a:lnTo>
                    <a:pt x="1889" y="761"/>
                  </a:lnTo>
                  <a:lnTo>
                    <a:pt x="1893" y="761"/>
                  </a:lnTo>
                  <a:lnTo>
                    <a:pt x="1898" y="756"/>
                  </a:lnTo>
                  <a:lnTo>
                    <a:pt x="1907" y="752"/>
                  </a:lnTo>
                  <a:lnTo>
                    <a:pt x="1912" y="752"/>
                  </a:lnTo>
                  <a:lnTo>
                    <a:pt x="1917" y="747"/>
                  </a:lnTo>
                  <a:lnTo>
                    <a:pt x="1921" y="742"/>
                  </a:lnTo>
                  <a:lnTo>
                    <a:pt x="1926" y="742"/>
                  </a:lnTo>
                  <a:lnTo>
                    <a:pt x="1935" y="738"/>
                  </a:lnTo>
                  <a:lnTo>
                    <a:pt x="1940" y="733"/>
                  </a:lnTo>
                  <a:lnTo>
                    <a:pt x="1945" y="733"/>
                  </a:lnTo>
                  <a:lnTo>
                    <a:pt x="1949" y="728"/>
                  </a:lnTo>
                  <a:lnTo>
                    <a:pt x="1954" y="724"/>
                  </a:lnTo>
                  <a:lnTo>
                    <a:pt x="1963" y="724"/>
                  </a:lnTo>
                  <a:lnTo>
                    <a:pt x="1968" y="719"/>
                  </a:lnTo>
                  <a:lnTo>
                    <a:pt x="1973" y="714"/>
                  </a:lnTo>
                  <a:lnTo>
                    <a:pt x="1977" y="714"/>
                  </a:lnTo>
                  <a:lnTo>
                    <a:pt x="1982" y="710"/>
                  </a:lnTo>
                  <a:lnTo>
                    <a:pt x="1991" y="705"/>
                  </a:lnTo>
                  <a:lnTo>
                    <a:pt x="1996" y="700"/>
                  </a:lnTo>
                  <a:lnTo>
                    <a:pt x="2001" y="700"/>
                  </a:lnTo>
                  <a:lnTo>
                    <a:pt x="2005" y="696"/>
                  </a:lnTo>
                  <a:lnTo>
                    <a:pt x="2010" y="691"/>
                  </a:lnTo>
                  <a:lnTo>
                    <a:pt x="2019" y="691"/>
                  </a:lnTo>
                  <a:lnTo>
                    <a:pt x="2024" y="686"/>
                  </a:lnTo>
                  <a:lnTo>
                    <a:pt x="2029" y="682"/>
                  </a:lnTo>
                  <a:lnTo>
                    <a:pt x="2033" y="677"/>
                  </a:lnTo>
                  <a:lnTo>
                    <a:pt x="2038" y="677"/>
                  </a:lnTo>
                  <a:lnTo>
                    <a:pt x="2047" y="672"/>
                  </a:lnTo>
                  <a:lnTo>
                    <a:pt x="2052" y="668"/>
                  </a:lnTo>
                  <a:lnTo>
                    <a:pt x="2057" y="668"/>
                  </a:lnTo>
                  <a:lnTo>
                    <a:pt x="2061" y="663"/>
                  </a:lnTo>
                  <a:lnTo>
                    <a:pt x="2066" y="658"/>
                  </a:lnTo>
                  <a:lnTo>
                    <a:pt x="2075" y="654"/>
                  </a:lnTo>
                  <a:lnTo>
                    <a:pt x="2080" y="654"/>
                  </a:lnTo>
                  <a:lnTo>
                    <a:pt x="2085" y="649"/>
                  </a:lnTo>
                  <a:lnTo>
                    <a:pt x="2089" y="644"/>
                  </a:lnTo>
                  <a:lnTo>
                    <a:pt x="2094" y="640"/>
                  </a:lnTo>
                  <a:lnTo>
                    <a:pt x="2103" y="635"/>
                  </a:lnTo>
                  <a:lnTo>
                    <a:pt x="2108" y="635"/>
                  </a:lnTo>
                  <a:lnTo>
                    <a:pt x="2113" y="630"/>
                  </a:lnTo>
                  <a:lnTo>
                    <a:pt x="2117" y="626"/>
                  </a:lnTo>
                  <a:lnTo>
                    <a:pt x="2122" y="621"/>
                  </a:lnTo>
                  <a:lnTo>
                    <a:pt x="2131" y="621"/>
                  </a:lnTo>
                  <a:lnTo>
                    <a:pt x="2136" y="616"/>
                  </a:lnTo>
                  <a:lnTo>
                    <a:pt x="2141" y="612"/>
                  </a:lnTo>
                  <a:lnTo>
                    <a:pt x="2145" y="607"/>
                  </a:lnTo>
                  <a:lnTo>
                    <a:pt x="2150" y="602"/>
                  </a:lnTo>
                  <a:lnTo>
                    <a:pt x="2159" y="602"/>
                  </a:lnTo>
                  <a:lnTo>
                    <a:pt x="2164" y="598"/>
                  </a:lnTo>
                  <a:lnTo>
                    <a:pt x="2168" y="593"/>
                  </a:lnTo>
                  <a:lnTo>
                    <a:pt x="2173" y="588"/>
                  </a:lnTo>
                  <a:lnTo>
                    <a:pt x="2178" y="584"/>
                  </a:lnTo>
                  <a:lnTo>
                    <a:pt x="2187" y="579"/>
                  </a:lnTo>
                  <a:lnTo>
                    <a:pt x="2192" y="579"/>
                  </a:lnTo>
                  <a:lnTo>
                    <a:pt x="2196" y="574"/>
                  </a:lnTo>
                  <a:lnTo>
                    <a:pt x="2201" y="570"/>
                  </a:lnTo>
                  <a:lnTo>
                    <a:pt x="2206" y="565"/>
                  </a:lnTo>
                  <a:lnTo>
                    <a:pt x="2215" y="560"/>
                  </a:lnTo>
                  <a:lnTo>
                    <a:pt x="2220" y="556"/>
                  </a:lnTo>
                  <a:lnTo>
                    <a:pt x="2224" y="551"/>
                  </a:lnTo>
                  <a:lnTo>
                    <a:pt x="2229" y="551"/>
                  </a:lnTo>
                  <a:lnTo>
                    <a:pt x="2234" y="546"/>
                  </a:lnTo>
                  <a:lnTo>
                    <a:pt x="2243" y="542"/>
                  </a:lnTo>
                  <a:lnTo>
                    <a:pt x="2248" y="537"/>
                  </a:lnTo>
                  <a:lnTo>
                    <a:pt x="2252" y="532"/>
                  </a:lnTo>
                  <a:lnTo>
                    <a:pt x="2257" y="528"/>
                  </a:lnTo>
                  <a:lnTo>
                    <a:pt x="2262" y="523"/>
                  </a:lnTo>
                  <a:lnTo>
                    <a:pt x="2271" y="518"/>
                  </a:lnTo>
                  <a:lnTo>
                    <a:pt x="2276" y="514"/>
                  </a:lnTo>
                  <a:lnTo>
                    <a:pt x="2280" y="514"/>
                  </a:lnTo>
                  <a:lnTo>
                    <a:pt x="2285" y="509"/>
                  </a:lnTo>
                  <a:lnTo>
                    <a:pt x="2290" y="504"/>
                  </a:lnTo>
                  <a:lnTo>
                    <a:pt x="2299" y="500"/>
                  </a:lnTo>
                  <a:lnTo>
                    <a:pt x="2304" y="495"/>
                  </a:lnTo>
                  <a:lnTo>
                    <a:pt x="2308" y="490"/>
                  </a:lnTo>
                  <a:lnTo>
                    <a:pt x="2313" y="486"/>
                  </a:lnTo>
                  <a:lnTo>
                    <a:pt x="2318" y="481"/>
                  </a:lnTo>
                  <a:lnTo>
                    <a:pt x="2327" y="476"/>
                  </a:lnTo>
                  <a:lnTo>
                    <a:pt x="2332" y="472"/>
                  </a:lnTo>
                  <a:lnTo>
                    <a:pt x="2336" y="467"/>
                  </a:lnTo>
                  <a:lnTo>
                    <a:pt x="2341" y="462"/>
                  </a:lnTo>
                  <a:lnTo>
                    <a:pt x="2346" y="458"/>
                  </a:lnTo>
                  <a:lnTo>
                    <a:pt x="2355" y="453"/>
                  </a:lnTo>
                  <a:lnTo>
                    <a:pt x="2360" y="448"/>
                  </a:lnTo>
                  <a:lnTo>
                    <a:pt x="2364" y="444"/>
                  </a:lnTo>
                  <a:lnTo>
                    <a:pt x="2369" y="439"/>
                  </a:lnTo>
                  <a:lnTo>
                    <a:pt x="2374" y="434"/>
                  </a:lnTo>
                  <a:lnTo>
                    <a:pt x="2383" y="430"/>
                  </a:lnTo>
                  <a:lnTo>
                    <a:pt x="2388" y="425"/>
                  </a:lnTo>
                  <a:lnTo>
                    <a:pt x="2392" y="420"/>
                  </a:lnTo>
                  <a:lnTo>
                    <a:pt x="2397" y="416"/>
                  </a:lnTo>
                  <a:lnTo>
                    <a:pt x="2402" y="411"/>
                  </a:lnTo>
                  <a:lnTo>
                    <a:pt x="2411" y="406"/>
                  </a:lnTo>
                  <a:lnTo>
                    <a:pt x="2416" y="402"/>
                  </a:lnTo>
                  <a:lnTo>
                    <a:pt x="2420" y="397"/>
                  </a:lnTo>
                  <a:lnTo>
                    <a:pt x="2425" y="392"/>
                  </a:lnTo>
                  <a:lnTo>
                    <a:pt x="2430" y="388"/>
                  </a:lnTo>
                  <a:lnTo>
                    <a:pt x="2439" y="383"/>
                  </a:lnTo>
                  <a:lnTo>
                    <a:pt x="2444" y="378"/>
                  </a:lnTo>
                  <a:lnTo>
                    <a:pt x="2448" y="374"/>
                  </a:lnTo>
                  <a:lnTo>
                    <a:pt x="2453" y="369"/>
                  </a:lnTo>
                  <a:lnTo>
                    <a:pt x="2458" y="364"/>
                  </a:lnTo>
                  <a:lnTo>
                    <a:pt x="2467" y="360"/>
                  </a:lnTo>
                  <a:lnTo>
                    <a:pt x="2472" y="355"/>
                  </a:lnTo>
                  <a:lnTo>
                    <a:pt x="2476" y="350"/>
                  </a:lnTo>
                  <a:lnTo>
                    <a:pt x="2481" y="346"/>
                  </a:lnTo>
                  <a:lnTo>
                    <a:pt x="2486" y="336"/>
                  </a:lnTo>
                  <a:lnTo>
                    <a:pt x="2495" y="332"/>
                  </a:lnTo>
                  <a:lnTo>
                    <a:pt x="2500" y="327"/>
                  </a:lnTo>
                  <a:lnTo>
                    <a:pt x="2504" y="322"/>
                  </a:lnTo>
                  <a:lnTo>
                    <a:pt x="2509" y="318"/>
                  </a:lnTo>
                  <a:lnTo>
                    <a:pt x="2514" y="313"/>
                  </a:lnTo>
                  <a:lnTo>
                    <a:pt x="2523" y="308"/>
                  </a:lnTo>
                  <a:lnTo>
                    <a:pt x="2528" y="304"/>
                  </a:lnTo>
                  <a:lnTo>
                    <a:pt x="2532" y="294"/>
                  </a:lnTo>
                  <a:lnTo>
                    <a:pt x="2537" y="290"/>
                  </a:lnTo>
                  <a:lnTo>
                    <a:pt x="2542" y="285"/>
                  </a:lnTo>
                  <a:lnTo>
                    <a:pt x="2551" y="280"/>
                  </a:lnTo>
                  <a:lnTo>
                    <a:pt x="2556" y="276"/>
                  </a:lnTo>
                  <a:lnTo>
                    <a:pt x="2560" y="271"/>
                  </a:lnTo>
                  <a:lnTo>
                    <a:pt x="2565" y="262"/>
                  </a:lnTo>
                  <a:lnTo>
                    <a:pt x="2570" y="257"/>
                  </a:lnTo>
                  <a:lnTo>
                    <a:pt x="2579" y="252"/>
                  </a:lnTo>
                  <a:lnTo>
                    <a:pt x="2584" y="248"/>
                  </a:lnTo>
                  <a:lnTo>
                    <a:pt x="2588" y="243"/>
                  </a:lnTo>
                  <a:lnTo>
                    <a:pt x="2593" y="234"/>
                  </a:lnTo>
                  <a:lnTo>
                    <a:pt x="2602" y="229"/>
                  </a:lnTo>
                  <a:lnTo>
                    <a:pt x="2607" y="224"/>
                  </a:lnTo>
                  <a:lnTo>
                    <a:pt x="2612" y="220"/>
                  </a:lnTo>
                  <a:lnTo>
                    <a:pt x="2616" y="215"/>
                  </a:lnTo>
                  <a:lnTo>
                    <a:pt x="2621" y="206"/>
                  </a:lnTo>
                  <a:lnTo>
                    <a:pt x="2625" y="201"/>
                  </a:lnTo>
                  <a:lnTo>
                    <a:pt x="2635" y="196"/>
                  </a:lnTo>
                  <a:lnTo>
                    <a:pt x="2639" y="192"/>
                  </a:lnTo>
                  <a:lnTo>
                    <a:pt x="2644" y="182"/>
                  </a:lnTo>
                  <a:lnTo>
                    <a:pt x="2649" y="178"/>
                  </a:lnTo>
                  <a:lnTo>
                    <a:pt x="2653" y="173"/>
                  </a:lnTo>
                  <a:lnTo>
                    <a:pt x="2663" y="168"/>
                  </a:lnTo>
                  <a:lnTo>
                    <a:pt x="2667" y="159"/>
                  </a:lnTo>
                  <a:lnTo>
                    <a:pt x="2672" y="154"/>
                  </a:lnTo>
                  <a:lnTo>
                    <a:pt x="2677" y="150"/>
                  </a:lnTo>
                  <a:lnTo>
                    <a:pt x="2686" y="140"/>
                  </a:lnTo>
                  <a:lnTo>
                    <a:pt x="2691" y="136"/>
                  </a:lnTo>
                  <a:lnTo>
                    <a:pt x="2695" y="131"/>
                  </a:lnTo>
                  <a:lnTo>
                    <a:pt x="2700" y="122"/>
                  </a:lnTo>
                  <a:lnTo>
                    <a:pt x="2705" y="117"/>
                  </a:lnTo>
                  <a:lnTo>
                    <a:pt x="2714" y="112"/>
                  </a:lnTo>
                  <a:lnTo>
                    <a:pt x="2719" y="103"/>
                  </a:lnTo>
                  <a:lnTo>
                    <a:pt x="2723" y="98"/>
                  </a:lnTo>
                  <a:lnTo>
                    <a:pt x="2728" y="94"/>
                  </a:lnTo>
                  <a:lnTo>
                    <a:pt x="2733" y="84"/>
                  </a:lnTo>
                  <a:lnTo>
                    <a:pt x="2742" y="80"/>
                  </a:lnTo>
                  <a:lnTo>
                    <a:pt x="2747" y="75"/>
                  </a:lnTo>
                  <a:lnTo>
                    <a:pt x="2751" y="66"/>
                  </a:lnTo>
                  <a:lnTo>
                    <a:pt x="2756" y="61"/>
                  </a:lnTo>
                  <a:lnTo>
                    <a:pt x="2761" y="56"/>
                  </a:lnTo>
                  <a:lnTo>
                    <a:pt x="2770" y="47"/>
                  </a:lnTo>
                  <a:lnTo>
                    <a:pt x="2775" y="42"/>
                  </a:lnTo>
                  <a:lnTo>
                    <a:pt x="2779" y="33"/>
                  </a:lnTo>
                  <a:lnTo>
                    <a:pt x="2784" y="28"/>
                  </a:lnTo>
                  <a:lnTo>
                    <a:pt x="2789" y="19"/>
                  </a:lnTo>
                  <a:lnTo>
                    <a:pt x="2798" y="14"/>
                  </a:lnTo>
                  <a:lnTo>
                    <a:pt x="2803" y="10"/>
                  </a:lnTo>
                  <a:lnTo>
                    <a:pt x="2807" y="0"/>
                  </a:lnTo>
                  <a:lnTo>
                    <a:pt x="2812" y="0"/>
                  </a:lnTo>
                  <a:lnTo>
                    <a:pt x="2817" y="0"/>
                  </a:lnTo>
                  <a:lnTo>
                    <a:pt x="2821" y="5"/>
                  </a:lnTo>
                  <a:lnTo>
                    <a:pt x="2817" y="10"/>
                  </a:lnTo>
                  <a:lnTo>
                    <a:pt x="2812" y="19"/>
                  </a:lnTo>
                  <a:lnTo>
                    <a:pt x="2807" y="24"/>
                  </a:lnTo>
                  <a:lnTo>
                    <a:pt x="2803" y="28"/>
                  </a:lnTo>
                  <a:lnTo>
                    <a:pt x="2793" y="38"/>
                  </a:lnTo>
                  <a:lnTo>
                    <a:pt x="2789" y="42"/>
                  </a:lnTo>
                  <a:lnTo>
                    <a:pt x="2784" y="52"/>
                  </a:lnTo>
                  <a:lnTo>
                    <a:pt x="2779" y="56"/>
                  </a:lnTo>
                  <a:lnTo>
                    <a:pt x="2775" y="61"/>
                  </a:lnTo>
                  <a:lnTo>
                    <a:pt x="2765" y="70"/>
                  </a:lnTo>
                  <a:lnTo>
                    <a:pt x="2761" y="75"/>
                  </a:lnTo>
                  <a:lnTo>
                    <a:pt x="2756" y="84"/>
                  </a:lnTo>
                  <a:lnTo>
                    <a:pt x="2751" y="89"/>
                  </a:lnTo>
                  <a:lnTo>
                    <a:pt x="2747" y="94"/>
                  </a:lnTo>
                  <a:lnTo>
                    <a:pt x="2737" y="103"/>
                  </a:lnTo>
                  <a:lnTo>
                    <a:pt x="2733" y="108"/>
                  </a:lnTo>
                  <a:lnTo>
                    <a:pt x="2728" y="117"/>
                  </a:lnTo>
                  <a:lnTo>
                    <a:pt x="2723" y="122"/>
                  </a:lnTo>
                  <a:lnTo>
                    <a:pt x="2719" y="126"/>
                  </a:lnTo>
                  <a:lnTo>
                    <a:pt x="2709" y="136"/>
                  </a:lnTo>
                  <a:lnTo>
                    <a:pt x="2705" y="140"/>
                  </a:lnTo>
                  <a:lnTo>
                    <a:pt x="2700" y="145"/>
                  </a:lnTo>
                  <a:lnTo>
                    <a:pt x="2695" y="150"/>
                  </a:lnTo>
                  <a:lnTo>
                    <a:pt x="2686" y="159"/>
                  </a:lnTo>
                  <a:lnTo>
                    <a:pt x="2681" y="164"/>
                  </a:lnTo>
                  <a:lnTo>
                    <a:pt x="2677" y="168"/>
                  </a:lnTo>
                  <a:lnTo>
                    <a:pt x="2672" y="178"/>
                  </a:lnTo>
                  <a:lnTo>
                    <a:pt x="2667" y="182"/>
                  </a:lnTo>
                  <a:lnTo>
                    <a:pt x="2658" y="187"/>
                  </a:lnTo>
                  <a:lnTo>
                    <a:pt x="2653" y="192"/>
                  </a:lnTo>
                  <a:lnTo>
                    <a:pt x="2649" y="201"/>
                  </a:lnTo>
                  <a:lnTo>
                    <a:pt x="2644" y="206"/>
                  </a:lnTo>
                  <a:lnTo>
                    <a:pt x="2639" y="210"/>
                  </a:lnTo>
                  <a:lnTo>
                    <a:pt x="2630" y="215"/>
                  </a:lnTo>
                  <a:lnTo>
                    <a:pt x="2625" y="224"/>
                  </a:lnTo>
                  <a:lnTo>
                    <a:pt x="2621" y="229"/>
                  </a:lnTo>
                  <a:lnTo>
                    <a:pt x="2616" y="234"/>
                  </a:lnTo>
                  <a:lnTo>
                    <a:pt x="2612" y="238"/>
                  </a:lnTo>
                  <a:lnTo>
                    <a:pt x="2602" y="248"/>
                  </a:lnTo>
                  <a:lnTo>
                    <a:pt x="2598" y="252"/>
                  </a:lnTo>
                  <a:lnTo>
                    <a:pt x="2593" y="257"/>
                  </a:lnTo>
                  <a:lnTo>
                    <a:pt x="2588" y="262"/>
                  </a:lnTo>
                  <a:lnTo>
                    <a:pt x="2584" y="266"/>
                  </a:lnTo>
                  <a:lnTo>
                    <a:pt x="2574" y="276"/>
                  </a:lnTo>
                  <a:lnTo>
                    <a:pt x="2570" y="280"/>
                  </a:lnTo>
                  <a:lnTo>
                    <a:pt x="2565" y="285"/>
                  </a:lnTo>
                  <a:lnTo>
                    <a:pt x="2560" y="290"/>
                  </a:lnTo>
                  <a:lnTo>
                    <a:pt x="2556" y="294"/>
                  </a:lnTo>
                  <a:lnTo>
                    <a:pt x="2546" y="299"/>
                  </a:lnTo>
                  <a:lnTo>
                    <a:pt x="2542" y="308"/>
                  </a:lnTo>
                  <a:lnTo>
                    <a:pt x="2537" y="313"/>
                  </a:lnTo>
                  <a:lnTo>
                    <a:pt x="2532" y="318"/>
                  </a:lnTo>
                  <a:lnTo>
                    <a:pt x="2528" y="322"/>
                  </a:lnTo>
                  <a:lnTo>
                    <a:pt x="2518" y="327"/>
                  </a:lnTo>
                  <a:lnTo>
                    <a:pt x="2514" y="332"/>
                  </a:lnTo>
                  <a:lnTo>
                    <a:pt x="2509" y="336"/>
                  </a:lnTo>
                  <a:lnTo>
                    <a:pt x="2504" y="346"/>
                  </a:lnTo>
                  <a:lnTo>
                    <a:pt x="2495" y="350"/>
                  </a:lnTo>
                  <a:lnTo>
                    <a:pt x="2490" y="355"/>
                  </a:lnTo>
                  <a:lnTo>
                    <a:pt x="2486" y="360"/>
                  </a:lnTo>
                  <a:lnTo>
                    <a:pt x="2481" y="364"/>
                  </a:lnTo>
                  <a:lnTo>
                    <a:pt x="2476" y="369"/>
                  </a:lnTo>
                  <a:lnTo>
                    <a:pt x="2467" y="374"/>
                  </a:lnTo>
                  <a:lnTo>
                    <a:pt x="2462" y="378"/>
                  </a:lnTo>
                  <a:lnTo>
                    <a:pt x="2458" y="383"/>
                  </a:lnTo>
                  <a:lnTo>
                    <a:pt x="2453" y="388"/>
                  </a:lnTo>
                  <a:lnTo>
                    <a:pt x="2448" y="392"/>
                  </a:lnTo>
                  <a:lnTo>
                    <a:pt x="2439" y="397"/>
                  </a:lnTo>
                  <a:lnTo>
                    <a:pt x="2434" y="402"/>
                  </a:lnTo>
                  <a:lnTo>
                    <a:pt x="2430" y="411"/>
                  </a:lnTo>
                  <a:lnTo>
                    <a:pt x="2425" y="411"/>
                  </a:lnTo>
                  <a:lnTo>
                    <a:pt x="2420" y="420"/>
                  </a:lnTo>
                  <a:lnTo>
                    <a:pt x="2411" y="425"/>
                  </a:lnTo>
                  <a:lnTo>
                    <a:pt x="2406" y="430"/>
                  </a:lnTo>
                  <a:lnTo>
                    <a:pt x="2402" y="434"/>
                  </a:lnTo>
                  <a:lnTo>
                    <a:pt x="2397" y="439"/>
                  </a:lnTo>
                  <a:lnTo>
                    <a:pt x="2392" y="444"/>
                  </a:lnTo>
                  <a:lnTo>
                    <a:pt x="2383" y="448"/>
                  </a:lnTo>
                  <a:lnTo>
                    <a:pt x="2378" y="453"/>
                  </a:lnTo>
                  <a:lnTo>
                    <a:pt x="2374" y="458"/>
                  </a:lnTo>
                  <a:lnTo>
                    <a:pt x="2369" y="462"/>
                  </a:lnTo>
                  <a:lnTo>
                    <a:pt x="2364" y="467"/>
                  </a:lnTo>
                  <a:lnTo>
                    <a:pt x="2355" y="472"/>
                  </a:lnTo>
                  <a:lnTo>
                    <a:pt x="2350" y="476"/>
                  </a:lnTo>
                  <a:lnTo>
                    <a:pt x="2346" y="481"/>
                  </a:lnTo>
                  <a:lnTo>
                    <a:pt x="2341" y="481"/>
                  </a:lnTo>
                  <a:lnTo>
                    <a:pt x="2332" y="486"/>
                  </a:lnTo>
                  <a:lnTo>
                    <a:pt x="2327" y="490"/>
                  </a:lnTo>
                  <a:lnTo>
                    <a:pt x="2322" y="495"/>
                  </a:lnTo>
                  <a:lnTo>
                    <a:pt x="2318" y="500"/>
                  </a:lnTo>
                  <a:lnTo>
                    <a:pt x="2313" y="504"/>
                  </a:lnTo>
                  <a:lnTo>
                    <a:pt x="2304" y="509"/>
                  </a:lnTo>
                  <a:lnTo>
                    <a:pt x="2299" y="514"/>
                  </a:lnTo>
                  <a:lnTo>
                    <a:pt x="2294" y="518"/>
                  </a:lnTo>
                  <a:lnTo>
                    <a:pt x="2290" y="523"/>
                  </a:lnTo>
                  <a:lnTo>
                    <a:pt x="2285" y="528"/>
                  </a:lnTo>
                  <a:lnTo>
                    <a:pt x="2276" y="532"/>
                  </a:lnTo>
                  <a:lnTo>
                    <a:pt x="2271" y="537"/>
                  </a:lnTo>
                  <a:lnTo>
                    <a:pt x="2266" y="542"/>
                  </a:lnTo>
                  <a:lnTo>
                    <a:pt x="2262" y="542"/>
                  </a:lnTo>
                  <a:lnTo>
                    <a:pt x="2257" y="546"/>
                  </a:lnTo>
                  <a:lnTo>
                    <a:pt x="2248" y="551"/>
                  </a:lnTo>
                  <a:lnTo>
                    <a:pt x="2243" y="556"/>
                  </a:lnTo>
                  <a:lnTo>
                    <a:pt x="2238" y="560"/>
                  </a:lnTo>
                  <a:lnTo>
                    <a:pt x="2234" y="565"/>
                  </a:lnTo>
                  <a:lnTo>
                    <a:pt x="2229" y="570"/>
                  </a:lnTo>
                  <a:lnTo>
                    <a:pt x="2220" y="574"/>
                  </a:lnTo>
                  <a:lnTo>
                    <a:pt x="2215" y="574"/>
                  </a:lnTo>
                  <a:lnTo>
                    <a:pt x="2210" y="579"/>
                  </a:lnTo>
                  <a:lnTo>
                    <a:pt x="2206" y="584"/>
                  </a:lnTo>
                  <a:lnTo>
                    <a:pt x="2196" y="588"/>
                  </a:lnTo>
                  <a:lnTo>
                    <a:pt x="2192" y="593"/>
                  </a:lnTo>
                  <a:lnTo>
                    <a:pt x="2187" y="598"/>
                  </a:lnTo>
                  <a:lnTo>
                    <a:pt x="2182" y="602"/>
                  </a:lnTo>
                  <a:lnTo>
                    <a:pt x="2178" y="602"/>
                  </a:lnTo>
                  <a:lnTo>
                    <a:pt x="2168" y="607"/>
                  </a:lnTo>
                  <a:lnTo>
                    <a:pt x="2164" y="612"/>
                  </a:lnTo>
                  <a:lnTo>
                    <a:pt x="2159" y="616"/>
                  </a:lnTo>
                  <a:lnTo>
                    <a:pt x="2155" y="621"/>
                  </a:lnTo>
                  <a:lnTo>
                    <a:pt x="2150" y="621"/>
                  </a:lnTo>
                  <a:lnTo>
                    <a:pt x="2141" y="626"/>
                  </a:lnTo>
                  <a:lnTo>
                    <a:pt x="2136" y="630"/>
                  </a:lnTo>
                  <a:lnTo>
                    <a:pt x="2131" y="635"/>
                  </a:lnTo>
                  <a:lnTo>
                    <a:pt x="2127" y="640"/>
                  </a:lnTo>
                  <a:lnTo>
                    <a:pt x="2122" y="640"/>
                  </a:lnTo>
                  <a:lnTo>
                    <a:pt x="2113" y="644"/>
                  </a:lnTo>
                  <a:lnTo>
                    <a:pt x="2108" y="649"/>
                  </a:lnTo>
                  <a:lnTo>
                    <a:pt x="2103" y="654"/>
                  </a:lnTo>
                  <a:lnTo>
                    <a:pt x="2099" y="658"/>
                  </a:lnTo>
                  <a:lnTo>
                    <a:pt x="2094" y="658"/>
                  </a:lnTo>
                  <a:lnTo>
                    <a:pt x="2085" y="663"/>
                  </a:lnTo>
                  <a:lnTo>
                    <a:pt x="2080" y="668"/>
                  </a:lnTo>
                  <a:lnTo>
                    <a:pt x="2075" y="672"/>
                  </a:lnTo>
                  <a:lnTo>
                    <a:pt x="2071" y="672"/>
                  </a:lnTo>
                  <a:lnTo>
                    <a:pt x="2066" y="677"/>
                  </a:lnTo>
                  <a:lnTo>
                    <a:pt x="2057" y="682"/>
                  </a:lnTo>
                  <a:lnTo>
                    <a:pt x="2052" y="686"/>
                  </a:lnTo>
                  <a:lnTo>
                    <a:pt x="2047" y="686"/>
                  </a:lnTo>
                  <a:lnTo>
                    <a:pt x="2043" y="691"/>
                  </a:lnTo>
                  <a:lnTo>
                    <a:pt x="2038" y="696"/>
                  </a:lnTo>
                  <a:lnTo>
                    <a:pt x="2029" y="700"/>
                  </a:lnTo>
                  <a:lnTo>
                    <a:pt x="2024" y="700"/>
                  </a:lnTo>
                  <a:lnTo>
                    <a:pt x="2019" y="705"/>
                  </a:lnTo>
                  <a:lnTo>
                    <a:pt x="2015" y="710"/>
                  </a:lnTo>
                  <a:lnTo>
                    <a:pt x="2005" y="710"/>
                  </a:lnTo>
                  <a:lnTo>
                    <a:pt x="2001" y="714"/>
                  </a:lnTo>
                  <a:lnTo>
                    <a:pt x="1996" y="719"/>
                  </a:lnTo>
                  <a:lnTo>
                    <a:pt x="1991" y="719"/>
                  </a:lnTo>
                  <a:lnTo>
                    <a:pt x="1987" y="724"/>
                  </a:lnTo>
                  <a:lnTo>
                    <a:pt x="1977" y="728"/>
                  </a:lnTo>
                  <a:lnTo>
                    <a:pt x="1973" y="733"/>
                  </a:lnTo>
                  <a:lnTo>
                    <a:pt x="1968" y="733"/>
                  </a:lnTo>
                  <a:lnTo>
                    <a:pt x="1963" y="738"/>
                  </a:lnTo>
                  <a:lnTo>
                    <a:pt x="1959" y="742"/>
                  </a:lnTo>
                  <a:lnTo>
                    <a:pt x="1949" y="742"/>
                  </a:lnTo>
                  <a:lnTo>
                    <a:pt x="1945" y="747"/>
                  </a:lnTo>
                  <a:lnTo>
                    <a:pt x="1940" y="752"/>
                  </a:lnTo>
                  <a:lnTo>
                    <a:pt x="1935" y="752"/>
                  </a:lnTo>
                  <a:lnTo>
                    <a:pt x="1931" y="756"/>
                  </a:lnTo>
                  <a:lnTo>
                    <a:pt x="1921" y="761"/>
                  </a:lnTo>
                  <a:lnTo>
                    <a:pt x="1917" y="761"/>
                  </a:lnTo>
                  <a:lnTo>
                    <a:pt x="1912" y="766"/>
                  </a:lnTo>
                  <a:lnTo>
                    <a:pt x="1907" y="766"/>
                  </a:lnTo>
                  <a:lnTo>
                    <a:pt x="1903" y="770"/>
                  </a:lnTo>
                  <a:lnTo>
                    <a:pt x="1893" y="775"/>
                  </a:lnTo>
                  <a:lnTo>
                    <a:pt x="1889" y="775"/>
                  </a:lnTo>
                  <a:lnTo>
                    <a:pt x="1884" y="780"/>
                  </a:lnTo>
                  <a:lnTo>
                    <a:pt x="1879" y="784"/>
                  </a:lnTo>
                  <a:lnTo>
                    <a:pt x="1875" y="784"/>
                  </a:lnTo>
                  <a:lnTo>
                    <a:pt x="1865" y="789"/>
                  </a:lnTo>
                  <a:lnTo>
                    <a:pt x="1861" y="794"/>
                  </a:lnTo>
                  <a:lnTo>
                    <a:pt x="1856" y="794"/>
                  </a:lnTo>
                  <a:lnTo>
                    <a:pt x="1851" y="798"/>
                  </a:lnTo>
                  <a:lnTo>
                    <a:pt x="1847" y="798"/>
                  </a:lnTo>
                  <a:lnTo>
                    <a:pt x="1837" y="803"/>
                  </a:lnTo>
                  <a:lnTo>
                    <a:pt x="1833" y="808"/>
                  </a:lnTo>
                  <a:lnTo>
                    <a:pt x="1828" y="808"/>
                  </a:lnTo>
                  <a:lnTo>
                    <a:pt x="1823" y="812"/>
                  </a:lnTo>
                  <a:lnTo>
                    <a:pt x="1814" y="812"/>
                  </a:lnTo>
                  <a:lnTo>
                    <a:pt x="1809" y="817"/>
                  </a:lnTo>
                  <a:lnTo>
                    <a:pt x="1805" y="822"/>
                  </a:lnTo>
                  <a:lnTo>
                    <a:pt x="1800" y="822"/>
                  </a:lnTo>
                  <a:lnTo>
                    <a:pt x="1795" y="826"/>
                  </a:lnTo>
                  <a:lnTo>
                    <a:pt x="1786" y="826"/>
                  </a:lnTo>
                  <a:lnTo>
                    <a:pt x="1781" y="831"/>
                  </a:lnTo>
                  <a:lnTo>
                    <a:pt x="1777" y="831"/>
                  </a:lnTo>
                  <a:lnTo>
                    <a:pt x="1772" y="836"/>
                  </a:lnTo>
                  <a:lnTo>
                    <a:pt x="1767" y="840"/>
                  </a:lnTo>
                  <a:lnTo>
                    <a:pt x="1758" y="840"/>
                  </a:lnTo>
                  <a:lnTo>
                    <a:pt x="1753" y="845"/>
                  </a:lnTo>
                  <a:lnTo>
                    <a:pt x="1749" y="845"/>
                  </a:lnTo>
                  <a:lnTo>
                    <a:pt x="1744" y="850"/>
                  </a:lnTo>
                  <a:lnTo>
                    <a:pt x="1739" y="850"/>
                  </a:lnTo>
                  <a:lnTo>
                    <a:pt x="1730" y="854"/>
                  </a:lnTo>
                  <a:lnTo>
                    <a:pt x="1725" y="854"/>
                  </a:lnTo>
                  <a:lnTo>
                    <a:pt x="1721" y="859"/>
                  </a:lnTo>
                  <a:lnTo>
                    <a:pt x="1716" y="864"/>
                  </a:lnTo>
                  <a:lnTo>
                    <a:pt x="1707" y="864"/>
                  </a:lnTo>
                  <a:lnTo>
                    <a:pt x="1702" y="868"/>
                  </a:lnTo>
                  <a:lnTo>
                    <a:pt x="1698" y="868"/>
                  </a:lnTo>
                  <a:lnTo>
                    <a:pt x="1693" y="873"/>
                  </a:lnTo>
                  <a:lnTo>
                    <a:pt x="1688" y="873"/>
                  </a:lnTo>
                  <a:lnTo>
                    <a:pt x="1679" y="878"/>
                  </a:lnTo>
                  <a:lnTo>
                    <a:pt x="1674" y="878"/>
                  </a:lnTo>
                  <a:lnTo>
                    <a:pt x="1670" y="882"/>
                  </a:lnTo>
                  <a:lnTo>
                    <a:pt x="1665" y="882"/>
                  </a:lnTo>
                  <a:lnTo>
                    <a:pt x="1660" y="887"/>
                  </a:lnTo>
                  <a:lnTo>
                    <a:pt x="1651" y="887"/>
                  </a:lnTo>
                  <a:lnTo>
                    <a:pt x="1646" y="892"/>
                  </a:lnTo>
                  <a:lnTo>
                    <a:pt x="1642" y="892"/>
                  </a:lnTo>
                  <a:lnTo>
                    <a:pt x="1637" y="896"/>
                  </a:lnTo>
                  <a:lnTo>
                    <a:pt x="1632" y="896"/>
                  </a:lnTo>
                  <a:lnTo>
                    <a:pt x="1623" y="901"/>
                  </a:lnTo>
                  <a:lnTo>
                    <a:pt x="1618" y="901"/>
                  </a:lnTo>
                  <a:lnTo>
                    <a:pt x="1614" y="906"/>
                  </a:lnTo>
                  <a:lnTo>
                    <a:pt x="1609" y="906"/>
                  </a:lnTo>
                  <a:lnTo>
                    <a:pt x="1604" y="910"/>
                  </a:lnTo>
                  <a:lnTo>
                    <a:pt x="1595" y="910"/>
                  </a:lnTo>
                  <a:lnTo>
                    <a:pt x="1590" y="915"/>
                  </a:lnTo>
                  <a:lnTo>
                    <a:pt x="1586" y="915"/>
                  </a:lnTo>
                  <a:lnTo>
                    <a:pt x="1581" y="920"/>
                  </a:lnTo>
                  <a:lnTo>
                    <a:pt x="1576" y="920"/>
                  </a:lnTo>
                  <a:lnTo>
                    <a:pt x="1567" y="924"/>
                  </a:lnTo>
                  <a:lnTo>
                    <a:pt x="1562" y="924"/>
                  </a:lnTo>
                  <a:lnTo>
                    <a:pt x="1558" y="929"/>
                  </a:lnTo>
                  <a:lnTo>
                    <a:pt x="1553" y="929"/>
                  </a:lnTo>
                  <a:lnTo>
                    <a:pt x="1548" y="929"/>
                  </a:lnTo>
                  <a:lnTo>
                    <a:pt x="1539" y="934"/>
                  </a:lnTo>
                  <a:lnTo>
                    <a:pt x="1534" y="934"/>
                  </a:lnTo>
                  <a:lnTo>
                    <a:pt x="1530" y="938"/>
                  </a:lnTo>
                  <a:lnTo>
                    <a:pt x="1525" y="938"/>
                  </a:lnTo>
                  <a:lnTo>
                    <a:pt x="1520" y="943"/>
                  </a:lnTo>
                  <a:lnTo>
                    <a:pt x="1511" y="943"/>
                  </a:lnTo>
                  <a:lnTo>
                    <a:pt x="1506" y="948"/>
                  </a:lnTo>
                  <a:lnTo>
                    <a:pt x="1502" y="948"/>
                  </a:lnTo>
                  <a:lnTo>
                    <a:pt x="1497" y="952"/>
                  </a:lnTo>
                  <a:lnTo>
                    <a:pt x="1488" y="952"/>
                  </a:lnTo>
                  <a:lnTo>
                    <a:pt x="1483" y="952"/>
                  </a:lnTo>
                  <a:lnTo>
                    <a:pt x="1478" y="957"/>
                  </a:lnTo>
                  <a:lnTo>
                    <a:pt x="1474" y="957"/>
                  </a:lnTo>
                  <a:lnTo>
                    <a:pt x="1469" y="962"/>
                  </a:lnTo>
                  <a:lnTo>
                    <a:pt x="1460" y="962"/>
                  </a:lnTo>
                  <a:lnTo>
                    <a:pt x="1455" y="962"/>
                  </a:lnTo>
                  <a:lnTo>
                    <a:pt x="1450" y="966"/>
                  </a:lnTo>
                  <a:lnTo>
                    <a:pt x="1446" y="966"/>
                  </a:lnTo>
                  <a:lnTo>
                    <a:pt x="1441" y="971"/>
                  </a:lnTo>
                  <a:lnTo>
                    <a:pt x="1432" y="971"/>
                  </a:lnTo>
                  <a:lnTo>
                    <a:pt x="1427" y="976"/>
                  </a:lnTo>
                  <a:lnTo>
                    <a:pt x="1422" y="976"/>
                  </a:lnTo>
                  <a:lnTo>
                    <a:pt x="1418" y="976"/>
                  </a:lnTo>
                  <a:lnTo>
                    <a:pt x="1413" y="980"/>
                  </a:lnTo>
                  <a:lnTo>
                    <a:pt x="1404" y="980"/>
                  </a:lnTo>
                  <a:lnTo>
                    <a:pt x="1399" y="985"/>
                  </a:lnTo>
                  <a:lnTo>
                    <a:pt x="1394" y="985"/>
                  </a:lnTo>
                  <a:lnTo>
                    <a:pt x="1390" y="985"/>
                  </a:lnTo>
                  <a:lnTo>
                    <a:pt x="1385" y="990"/>
                  </a:lnTo>
                  <a:lnTo>
                    <a:pt x="1376" y="990"/>
                  </a:lnTo>
                  <a:lnTo>
                    <a:pt x="1371" y="994"/>
                  </a:lnTo>
                  <a:lnTo>
                    <a:pt x="1366" y="994"/>
                  </a:lnTo>
                  <a:lnTo>
                    <a:pt x="1362" y="994"/>
                  </a:lnTo>
                  <a:lnTo>
                    <a:pt x="1357" y="999"/>
                  </a:lnTo>
                  <a:lnTo>
                    <a:pt x="1348" y="999"/>
                  </a:lnTo>
                  <a:lnTo>
                    <a:pt x="1343" y="999"/>
                  </a:lnTo>
                  <a:lnTo>
                    <a:pt x="1338" y="1004"/>
                  </a:lnTo>
                  <a:lnTo>
                    <a:pt x="1334" y="1004"/>
                  </a:lnTo>
                  <a:lnTo>
                    <a:pt x="1324" y="1008"/>
                  </a:lnTo>
                  <a:lnTo>
                    <a:pt x="1320" y="1008"/>
                  </a:lnTo>
                  <a:lnTo>
                    <a:pt x="1315" y="1008"/>
                  </a:lnTo>
                  <a:lnTo>
                    <a:pt x="1310" y="1013"/>
                  </a:lnTo>
                  <a:lnTo>
                    <a:pt x="1306" y="1013"/>
                  </a:lnTo>
                  <a:lnTo>
                    <a:pt x="1296" y="1013"/>
                  </a:lnTo>
                  <a:lnTo>
                    <a:pt x="1292" y="1018"/>
                  </a:lnTo>
                  <a:lnTo>
                    <a:pt x="1287" y="1018"/>
                  </a:lnTo>
                  <a:lnTo>
                    <a:pt x="1282" y="1018"/>
                  </a:lnTo>
                  <a:lnTo>
                    <a:pt x="1278" y="1022"/>
                  </a:lnTo>
                  <a:lnTo>
                    <a:pt x="1268" y="1022"/>
                  </a:lnTo>
                  <a:lnTo>
                    <a:pt x="1264" y="1027"/>
                  </a:lnTo>
                  <a:lnTo>
                    <a:pt x="1259" y="1027"/>
                  </a:lnTo>
                  <a:lnTo>
                    <a:pt x="1255" y="1027"/>
                  </a:lnTo>
                  <a:lnTo>
                    <a:pt x="1250" y="1032"/>
                  </a:lnTo>
                  <a:lnTo>
                    <a:pt x="1241" y="1032"/>
                  </a:lnTo>
                  <a:lnTo>
                    <a:pt x="1236" y="1032"/>
                  </a:lnTo>
                  <a:lnTo>
                    <a:pt x="1231" y="1036"/>
                  </a:lnTo>
                  <a:lnTo>
                    <a:pt x="1227" y="1036"/>
                  </a:lnTo>
                  <a:lnTo>
                    <a:pt x="1222" y="1036"/>
                  </a:lnTo>
                  <a:lnTo>
                    <a:pt x="1213" y="1041"/>
                  </a:lnTo>
                  <a:lnTo>
                    <a:pt x="1208" y="1041"/>
                  </a:lnTo>
                  <a:lnTo>
                    <a:pt x="1203" y="1041"/>
                  </a:lnTo>
                  <a:lnTo>
                    <a:pt x="1199" y="1045"/>
                  </a:lnTo>
                  <a:lnTo>
                    <a:pt x="1194" y="1045"/>
                  </a:lnTo>
                  <a:lnTo>
                    <a:pt x="1185" y="1045"/>
                  </a:lnTo>
                  <a:lnTo>
                    <a:pt x="1180" y="1050"/>
                  </a:lnTo>
                  <a:lnTo>
                    <a:pt x="1175" y="1050"/>
                  </a:lnTo>
                  <a:lnTo>
                    <a:pt x="1171" y="1050"/>
                  </a:lnTo>
                  <a:lnTo>
                    <a:pt x="1166" y="1055"/>
                  </a:lnTo>
                  <a:lnTo>
                    <a:pt x="1157" y="1055"/>
                  </a:lnTo>
                  <a:lnTo>
                    <a:pt x="1152" y="1055"/>
                  </a:lnTo>
                  <a:lnTo>
                    <a:pt x="1147" y="1059"/>
                  </a:lnTo>
                  <a:lnTo>
                    <a:pt x="1143" y="1059"/>
                  </a:lnTo>
                  <a:lnTo>
                    <a:pt x="1133" y="1059"/>
                  </a:lnTo>
                  <a:lnTo>
                    <a:pt x="1129" y="1059"/>
                  </a:lnTo>
                  <a:lnTo>
                    <a:pt x="1124" y="1064"/>
                  </a:lnTo>
                  <a:lnTo>
                    <a:pt x="1119" y="1064"/>
                  </a:lnTo>
                  <a:lnTo>
                    <a:pt x="1115" y="1064"/>
                  </a:lnTo>
                  <a:lnTo>
                    <a:pt x="1105" y="1069"/>
                  </a:lnTo>
                  <a:lnTo>
                    <a:pt x="1101" y="1069"/>
                  </a:lnTo>
                  <a:lnTo>
                    <a:pt x="1096" y="1069"/>
                  </a:lnTo>
                  <a:lnTo>
                    <a:pt x="1091" y="1073"/>
                  </a:lnTo>
                  <a:lnTo>
                    <a:pt x="1087" y="1073"/>
                  </a:lnTo>
                  <a:lnTo>
                    <a:pt x="1077" y="1073"/>
                  </a:lnTo>
                  <a:lnTo>
                    <a:pt x="1073" y="1073"/>
                  </a:lnTo>
                  <a:lnTo>
                    <a:pt x="1068" y="1078"/>
                  </a:lnTo>
                  <a:lnTo>
                    <a:pt x="1063" y="1078"/>
                  </a:lnTo>
                  <a:lnTo>
                    <a:pt x="1059" y="1078"/>
                  </a:lnTo>
                  <a:lnTo>
                    <a:pt x="1049" y="1083"/>
                  </a:lnTo>
                  <a:lnTo>
                    <a:pt x="1045" y="1083"/>
                  </a:lnTo>
                  <a:lnTo>
                    <a:pt x="1040" y="1083"/>
                  </a:lnTo>
                  <a:lnTo>
                    <a:pt x="1035" y="1083"/>
                  </a:lnTo>
                  <a:lnTo>
                    <a:pt x="1031" y="1087"/>
                  </a:lnTo>
                  <a:lnTo>
                    <a:pt x="1021" y="1087"/>
                  </a:lnTo>
                  <a:lnTo>
                    <a:pt x="1017" y="1087"/>
                  </a:lnTo>
                  <a:lnTo>
                    <a:pt x="1012" y="1092"/>
                  </a:lnTo>
                  <a:lnTo>
                    <a:pt x="1007" y="1092"/>
                  </a:lnTo>
                  <a:lnTo>
                    <a:pt x="998" y="1092"/>
                  </a:lnTo>
                  <a:lnTo>
                    <a:pt x="993" y="1092"/>
                  </a:lnTo>
                  <a:lnTo>
                    <a:pt x="989" y="1097"/>
                  </a:lnTo>
                  <a:lnTo>
                    <a:pt x="984" y="1097"/>
                  </a:lnTo>
                  <a:lnTo>
                    <a:pt x="979" y="1097"/>
                  </a:lnTo>
                  <a:lnTo>
                    <a:pt x="970" y="1097"/>
                  </a:lnTo>
                  <a:lnTo>
                    <a:pt x="965" y="1101"/>
                  </a:lnTo>
                  <a:lnTo>
                    <a:pt x="961" y="1101"/>
                  </a:lnTo>
                  <a:lnTo>
                    <a:pt x="956" y="1101"/>
                  </a:lnTo>
                  <a:lnTo>
                    <a:pt x="951" y="1101"/>
                  </a:lnTo>
                  <a:lnTo>
                    <a:pt x="942" y="1106"/>
                  </a:lnTo>
                  <a:lnTo>
                    <a:pt x="937" y="1106"/>
                  </a:lnTo>
                  <a:lnTo>
                    <a:pt x="933" y="1106"/>
                  </a:lnTo>
                  <a:lnTo>
                    <a:pt x="928" y="1106"/>
                  </a:lnTo>
                  <a:lnTo>
                    <a:pt x="923" y="1111"/>
                  </a:lnTo>
                  <a:lnTo>
                    <a:pt x="914" y="1111"/>
                  </a:lnTo>
                  <a:lnTo>
                    <a:pt x="909" y="1111"/>
                  </a:lnTo>
                  <a:lnTo>
                    <a:pt x="905" y="1111"/>
                  </a:lnTo>
                  <a:lnTo>
                    <a:pt x="900" y="1115"/>
                  </a:lnTo>
                  <a:lnTo>
                    <a:pt x="895" y="1115"/>
                  </a:lnTo>
                  <a:lnTo>
                    <a:pt x="886" y="1115"/>
                  </a:lnTo>
                  <a:lnTo>
                    <a:pt x="881" y="1115"/>
                  </a:lnTo>
                  <a:lnTo>
                    <a:pt x="877" y="1120"/>
                  </a:lnTo>
                  <a:lnTo>
                    <a:pt x="872" y="1120"/>
                  </a:lnTo>
                  <a:lnTo>
                    <a:pt x="867" y="1120"/>
                  </a:lnTo>
                  <a:lnTo>
                    <a:pt x="858" y="1120"/>
                  </a:lnTo>
                  <a:lnTo>
                    <a:pt x="853" y="1125"/>
                  </a:lnTo>
                  <a:lnTo>
                    <a:pt x="849" y="1125"/>
                  </a:lnTo>
                  <a:lnTo>
                    <a:pt x="844" y="1125"/>
                  </a:lnTo>
                  <a:lnTo>
                    <a:pt x="839" y="1125"/>
                  </a:lnTo>
                  <a:lnTo>
                    <a:pt x="830" y="1129"/>
                  </a:lnTo>
                  <a:lnTo>
                    <a:pt x="825" y="1129"/>
                  </a:lnTo>
                  <a:lnTo>
                    <a:pt x="821" y="1129"/>
                  </a:lnTo>
                  <a:lnTo>
                    <a:pt x="816" y="1129"/>
                  </a:lnTo>
                  <a:lnTo>
                    <a:pt x="807" y="1129"/>
                  </a:lnTo>
                  <a:lnTo>
                    <a:pt x="802" y="1134"/>
                  </a:lnTo>
                  <a:lnTo>
                    <a:pt x="798" y="1134"/>
                  </a:lnTo>
                  <a:lnTo>
                    <a:pt x="793" y="1134"/>
                  </a:lnTo>
                  <a:lnTo>
                    <a:pt x="788" y="1134"/>
                  </a:lnTo>
                  <a:lnTo>
                    <a:pt x="784" y="1139"/>
                  </a:lnTo>
                  <a:lnTo>
                    <a:pt x="774" y="1139"/>
                  </a:lnTo>
                  <a:lnTo>
                    <a:pt x="770" y="1139"/>
                  </a:lnTo>
                  <a:lnTo>
                    <a:pt x="765" y="1139"/>
                  </a:lnTo>
                  <a:lnTo>
                    <a:pt x="760" y="1139"/>
                  </a:lnTo>
                  <a:lnTo>
                    <a:pt x="756" y="1143"/>
                  </a:lnTo>
                  <a:lnTo>
                    <a:pt x="746" y="1143"/>
                  </a:lnTo>
                  <a:lnTo>
                    <a:pt x="742" y="1143"/>
                  </a:lnTo>
                  <a:lnTo>
                    <a:pt x="737" y="1143"/>
                  </a:lnTo>
                  <a:lnTo>
                    <a:pt x="732" y="1143"/>
                  </a:lnTo>
                  <a:lnTo>
                    <a:pt x="723" y="1148"/>
                  </a:lnTo>
                  <a:lnTo>
                    <a:pt x="718" y="1148"/>
                  </a:lnTo>
                  <a:lnTo>
                    <a:pt x="714" y="1148"/>
                  </a:lnTo>
                  <a:lnTo>
                    <a:pt x="709" y="1148"/>
                  </a:lnTo>
                  <a:lnTo>
                    <a:pt x="704" y="1148"/>
                  </a:lnTo>
                  <a:lnTo>
                    <a:pt x="695" y="1153"/>
                  </a:lnTo>
                  <a:lnTo>
                    <a:pt x="690" y="1153"/>
                  </a:lnTo>
                  <a:lnTo>
                    <a:pt x="686" y="1153"/>
                  </a:lnTo>
                  <a:lnTo>
                    <a:pt x="681" y="1153"/>
                  </a:lnTo>
                  <a:lnTo>
                    <a:pt x="676" y="1153"/>
                  </a:lnTo>
                  <a:lnTo>
                    <a:pt x="667" y="1157"/>
                  </a:lnTo>
                  <a:lnTo>
                    <a:pt x="662" y="1157"/>
                  </a:lnTo>
                  <a:lnTo>
                    <a:pt x="658" y="1157"/>
                  </a:lnTo>
                  <a:lnTo>
                    <a:pt x="653" y="1157"/>
                  </a:lnTo>
                  <a:lnTo>
                    <a:pt x="648" y="1157"/>
                  </a:lnTo>
                  <a:lnTo>
                    <a:pt x="639" y="1162"/>
                  </a:lnTo>
                  <a:lnTo>
                    <a:pt x="634" y="1162"/>
                  </a:lnTo>
                  <a:lnTo>
                    <a:pt x="630" y="1162"/>
                  </a:lnTo>
                  <a:lnTo>
                    <a:pt x="625" y="1162"/>
                  </a:lnTo>
                  <a:lnTo>
                    <a:pt x="616" y="1162"/>
                  </a:lnTo>
                  <a:lnTo>
                    <a:pt x="611" y="1162"/>
                  </a:lnTo>
                  <a:lnTo>
                    <a:pt x="606" y="1167"/>
                  </a:lnTo>
                  <a:lnTo>
                    <a:pt x="602" y="1167"/>
                  </a:lnTo>
                  <a:lnTo>
                    <a:pt x="597" y="1167"/>
                  </a:lnTo>
                  <a:lnTo>
                    <a:pt x="592" y="1167"/>
                  </a:lnTo>
                  <a:lnTo>
                    <a:pt x="583" y="1167"/>
                  </a:lnTo>
                  <a:lnTo>
                    <a:pt x="578" y="1171"/>
                  </a:lnTo>
                  <a:lnTo>
                    <a:pt x="574" y="1171"/>
                  </a:lnTo>
                  <a:lnTo>
                    <a:pt x="569" y="1171"/>
                  </a:lnTo>
                  <a:lnTo>
                    <a:pt x="560" y="1171"/>
                  </a:lnTo>
                  <a:lnTo>
                    <a:pt x="555" y="1171"/>
                  </a:lnTo>
                  <a:lnTo>
                    <a:pt x="550" y="1171"/>
                  </a:lnTo>
                  <a:lnTo>
                    <a:pt x="546" y="1176"/>
                  </a:lnTo>
                  <a:lnTo>
                    <a:pt x="541" y="1176"/>
                  </a:lnTo>
                  <a:lnTo>
                    <a:pt x="532" y="1176"/>
                  </a:lnTo>
                  <a:lnTo>
                    <a:pt x="527" y="1176"/>
                  </a:lnTo>
                  <a:lnTo>
                    <a:pt x="522" y="1176"/>
                  </a:lnTo>
                  <a:lnTo>
                    <a:pt x="518" y="1176"/>
                  </a:lnTo>
                  <a:lnTo>
                    <a:pt x="513" y="1181"/>
                  </a:lnTo>
                  <a:lnTo>
                    <a:pt x="504" y="1181"/>
                  </a:lnTo>
                  <a:lnTo>
                    <a:pt x="499" y="1181"/>
                  </a:lnTo>
                  <a:lnTo>
                    <a:pt x="494" y="1181"/>
                  </a:lnTo>
                  <a:lnTo>
                    <a:pt x="490" y="1181"/>
                  </a:lnTo>
                  <a:lnTo>
                    <a:pt x="485" y="1181"/>
                  </a:lnTo>
                  <a:lnTo>
                    <a:pt x="476" y="1185"/>
                  </a:lnTo>
                  <a:lnTo>
                    <a:pt x="471" y="1185"/>
                  </a:lnTo>
                  <a:lnTo>
                    <a:pt x="466" y="1185"/>
                  </a:lnTo>
                  <a:lnTo>
                    <a:pt x="462" y="1185"/>
                  </a:lnTo>
                  <a:lnTo>
                    <a:pt x="457" y="1185"/>
                  </a:lnTo>
                  <a:lnTo>
                    <a:pt x="448" y="1185"/>
                  </a:lnTo>
                  <a:lnTo>
                    <a:pt x="443" y="1185"/>
                  </a:lnTo>
                  <a:lnTo>
                    <a:pt x="438" y="1190"/>
                  </a:lnTo>
                  <a:lnTo>
                    <a:pt x="434" y="1190"/>
                  </a:lnTo>
                  <a:lnTo>
                    <a:pt x="429" y="1190"/>
                  </a:lnTo>
                  <a:lnTo>
                    <a:pt x="420" y="1190"/>
                  </a:lnTo>
                  <a:lnTo>
                    <a:pt x="415" y="1190"/>
                  </a:lnTo>
                  <a:lnTo>
                    <a:pt x="410" y="1190"/>
                  </a:lnTo>
                  <a:lnTo>
                    <a:pt x="406" y="1190"/>
                  </a:lnTo>
                  <a:lnTo>
                    <a:pt x="401" y="1195"/>
                  </a:lnTo>
                  <a:lnTo>
                    <a:pt x="392" y="1195"/>
                  </a:lnTo>
                  <a:lnTo>
                    <a:pt x="387" y="1195"/>
                  </a:lnTo>
                  <a:lnTo>
                    <a:pt x="382" y="1195"/>
                  </a:lnTo>
                  <a:lnTo>
                    <a:pt x="378" y="1195"/>
                  </a:lnTo>
                  <a:lnTo>
                    <a:pt x="373" y="1195"/>
                  </a:lnTo>
                  <a:lnTo>
                    <a:pt x="364" y="1195"/>
                  </a:lnTo>
                  <a:lnTo>
                    <a:pt x="359" y="1195"/>
                  </a:lnTo>
                  <a:lnTo>
                    <a:pt x="355" y="1199"/>
                  </a:lnTo>
                  <a:lnTo>
                    <a:pt x="350" y="1199"/>
                  </a:lnTo>
                  <a:lnTo>
                    <a:pt x="341" y="1199"/>
                  </a:lnTo>
                  <a:lnTo>
                    <a:pt x="336" y="1199"/>
                  </a:lnTo>
                  <a:lnTo>
                    <a:pt x="331" y="1199"/>
                  </a:lnTo>
                  <a:lnTo>
                    <a:pt x="327" y="1199"/>
                  </a:lnTo>
                  <a:lnTo>
                    <a:pt x="322" y="1199"/>
                  </a:lnTo>
                  <a:lnTo>
                    <a:pt x="313" y="1204"/>
                  </a:lnTo>
                  <a:lnTo>
                    <a:pt x="308" y="1204"/>
                  </a:lnTo>
                  <a:lnTo>
                    <a:pt x="303" y="1204"/>
                  </a:lnTo>
                  <a:lnTo>
                    <a:pt x="299" y="1204"/>
                  </a:lnTo>
                  <a:lnTo>
                    <a:pt x="294" y="1204"/>
                  </a:lnTo>
                  <a:lnTo>
                    <a:pt x="285" y="1204"/>
                  </a:lnTo>
                  <a:lnTo>
                    <a:pt x="280" y="1204"/>
                  </a:lnTo>
                  <a:lnTo>
                    <a:pt x="275" y="1204"/>
                  </a:lnTo>
                  <a:lnTo>
                    <a:pt x="271" y="1204"/>
                  </a:lnTo>
                  <a:lnTo>
                    <a:pt x="266" y="1209"/>
                  </a:lnTo>
                  <a:lnTo>
                    <a:pt x="257" y="1209"/>
                  </a:lnTo>
                  <a:lnTo>
                    <a:pt x="252" y="1209"/>
                  </a:lnTo>
                  <a:lnTo>
                    <a:pt x="247" y="1209"/>
                  </a:lnTo>
                  <a:lnTo>
                    <a:pt x="243" y="1209"/>
                  </a:lnTo>
                  <a:lnTo>
                    <a:pt x="238" y="1209"/>
                  </a:lnTo>
                  <a:lnTo>
                    <a:pt x="229" y="1209"/>
                  </a:lnTo>
                  <a:lnTo>
                    <a:pt x="224" y="1209"/>
                  </a:lnTo>
                  <a:lnTo>
                    <a:pt x="219" y="1209"/>
                  </a:lnTo>
                  <a:lnTo>
                    <a:pt x="215" y="1213"/>
                  </a:lnTo>
                  <a:lnTo>
                    <a:pt x="210" y="1213"/>
                  </a:lnTo>
                  <a:lnTo>
                    <a:pt x="201" y="1213"/>
                  </a:lnTo>
                  <a:lnTo>
                    <a:pt x="196" y="1213"/>
                  </a:lnTo>
                  <a:lnTo>
                    <a:pt x="191" y="1213"/>
                  </a:lnTo>
                  <a:lnTo>
                    <a:pt x="187" y="1213"/>
                  </a:lnTo>
                  <a:lnTo>
                    <a:pt x="182" y="1213"/>
                  </a:lnTo>
                  <a:lnTo>
                    <a:pt x="173" y="1213"/>
                  </a:lnTo>
                  <a:lnTo>
                    <a:pt x="168" y="1213"/>
                  </a:lnTo>
                  <a:lnTo>
                    <a:pt x="163" y="1213"/>
                  </a:lnTo>
                  <a:lnTo>
                    <a:pt x="159" y="1218"/>
                  </a:lnTo>
                  <a:lnTo>
                    <a:pt x="149" y="1218"/>
                  </a:lnTo>
                  <a:lnTo>
                    <a:pt x="145" y="1218"/>
                  </a:lnTo>
                  <a:lnTo>
                    <a:pt x="140" y="1218"/>
                  </a:lnTo>
                  <a:lnTo>
                    <a:pt x="135" y="1218"/>
                  </a:lnTo>
                  <a:lnTo>
                    <a:pt x="131" y="1218"/>
                  </a:lnTo>
                  <a:lnTo>
                    <a:pt x="121" y="1218"/>
                  </a:lnTo>
                  <a:lnTo>
                    <a:pt x="117" y="1218"/>
                  </a:lnTo>
                  <a:lnTo>
                    <a:pt x="112" y="1218"/>
                  </a:lnTo>
                  <a:lnTo>
                    <a:pt x="107" y="1218"/>
                  </a:lnTo>
                  <a:lnTo>
                    <a:pt x="103" y="1218"/>
                  </a:lnTo>
                  <a:lnTo>
                    <a:pt x="93" y="1218"/>
                  </a:lnTo>
                  <a:lnTo>
                    <a:pt x="89" y="1223"/>
                  </a:lnTo>
                  <a:lnTo>
                    <a:pt x="84" y="1223"/>
                  </a:lnTo>
                  <a:lnTo>
                    <a:pt x="79" y="1223"/>
                  </a:lnTo>
                  <a:lnTo>
                    <a:pt x="75" y="1223"/>
                  </a:lnTo>
                  <a:lnTo>
                    <a:pt x="65" y="1223"/>
                  </a:lnTo>
                  <a:lnTo>
                    <a:pt x="61" y="1223"/>
                  </a:lnTo>
                  <a:lnTo>
                    <a:pt x="56" y="1223"/>
                  </a:lnTo>
                  <a:lnTo>
                    <a:pt x="51" y="1223"/>
                  </a:lnTo>
                  <a:lnTo>
                    <a:pt x="47" y="1223"/>
                  </a:lnTo>
                  <a:lnTo>
                    <a:pt x="37" y="1223"/>
                  </a:lnTo>
                  <a:lnTo>
                    <a:pt x="33" y="1223"/>
                  </a:lnTo>
                  <a:lnTo>
                    <a:pt x="28" y="1223"/>
                  </a:lnTo>
                  <a:lnTo>
                    <a:pt x="23" y="1223"/>
                  </a:lnTo>
                  <a:lnTo>
                    <a:pt x="19" y="1223"/>
                  </a:lnTo>
                  <a:lnTo>
                    <a:pt x="9" y="1223"/>
                  </a:lnTo>
                  <a:lnTo>
                    <a:pt x="5" y="1227"/>
                  </a:lnTo>
                  <a:lnTo>
                    <a:pt x="0" y="1223"/>
                  </a:lnTo>
                  <a:lnTo>
                    <a:pt x="0" y="1218"/>
                  </a:lnTo>
                  <a:lnTo>
                    <a:pt x="5" y="1213"/>
                  </a:lnTo>
                  <a:lnTo>
                    <a:pt x="5" y="1213"/>
                  </a:lnTo>
                  <a:close/>
                </a:path>
              </a:pathLst>
            </a:custGeom>
            <a:solidFill>
              <a:srgbClr val="BE4B48"/>
            </a:solidFill>
            <a:ln w="7938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38" y="1868"/>
              <a:ext cx="2817" cy="924"/>
            </a:xfrm>
            <a:custGeom>
              <a:avLst/>
              <a:gdLst>
                <a:gd name="T0" fmla="*/ 89 w 2817"/>
                <a:gd name="T1" fmla="*/ 905 h 924"/>
                <a:gd name="T2" fmla="*/ 177 w 2817"/>
                <a:gd name="T3" fmla="*/ 900 h 924"/>
                <a:gd name="T4" fmla="*/ 271 w 2817"/>
                <a:gd name="T5" fmla="*/ 896 h 924"/>
                <a:gd name="T6" fmla="*/ 359 w 2817"/>
                <a:gd name="T7" fmla="*/ 886 h 924"/>
                <a:gd name="T8" fmla="*/ 448 w 2817"/>
                <a:gd name="T9" fmla="*/ 877 h 924"/>
                <a:gd name="T10" fmla="*/ 536 w 2817"/>
                <a:gd name="T11" fmla="*/ 872 h 924"/>
                <a:gd name="T12" fmla="*/ 630 w 2817"/>
                <a:gd name="T13" fmla="*/ 858 h 924"/>
                <a:gd name="T14" fmla="*/ 718 w 2817"/>
                <a:gd name="T15" fmla="*/ 849 h 924"/>
                <a:gd name="T16" fmla="*/ 807 w 2817"/>
                <a:gd name="T17" fmla="*/ 840 h 924"/>
                <a:gd name="T18" fmla="*/ 895 w 2817"/>
                <a:gd name="T19" fmla="*/ 826 h 924"/>
                <a:gd name="T20" fmla="*/ 989 w 2817"/>
                <a:gd name="T21" fmla="*/ 812 h 924"/>
                <a:gd name="T22" fmla="*/ 1077 w 2817"/>
                <a:gd name="T23" fmla="*/ 793 h 924"/>
                <a:gd name="T24" fmla="*/ 1166 w 2817"/>
                <a:gd name="T25" fmla="*/ 779 h 924"/>
                <a:gd name="T26" fmla="*/ 1255 w 2817"/>
                <a:gd name="T27" fmla="*/ 760 h 924"/>
                <a:gd name="T28" fmla="*/ 1348 w 2817"/>
                <a:gd name="T29" fmla="*/ 737 h 924"/>
                <a:gd name="T30" fmla="*/ 1436 w 2817"/>
                <a:gd name="T31" fmla="*/ 719 h 924"/>
                <a:gd name="T32" fmla="*/ 1525 w 2817"/>
                <a:gd name="T33" fmla="*/ 691 h 924"/>
                <a:gd name="T34" fmla="*/ 1614 w 2817"/>
                <a:gd name="T35" fmla="*/ 667 h 924"/>
                <a:gd name="T36" fmla="*/ 1702 w 2817"/>
                <a:gd name="T37" fmla="*/ 639 h 924"/>
                <a:gd name="T38" fmla="*/ 1795 w 2817"/>
                <a:gd name="T39" fmla="*/ 607 h 924"/>
                <a:gd name="T40" fmla="*/ 1884 w 2817"/>
                <a:gd name="T41" fmla="*/ 574 h 924"/>
                <a:gd name="T42" fmla="*/ 1973 w 2817"/>
                <a:gd name="T43" fmla="*/ 537 h 924"/>
                <a:gd name="T44" fmla="*/ 2061 w 2817"/>
                <a:gd name="T45" fmla="*/ 495 h 924"/>
                <a:gd name="T46" fmla="*/ 2155 w 2817"/>
                <a:gd name="T47" fmla="*/ 453 h 924"/>
                <a:gd name="T48" fmla="*/ 2243 w 2817"/>
                <a:gd name="T49" fmla="*/ 406 h 924"/>
                <a:gd name="T50" fmla="*/ 2332 w 2817"/>
                <a:gd name="T51" fmla="*/ 355 h 924"/>
                <a:gd name="T52" fmla="*/ 2420 w 2817"/>
                <a:gd name="T53" fmla="*/ 299 h 924"/>
                <a:gd name="T54" fmla="*/ 2509 w 2817"/>
                <a:gd name="T55" fmla="*/ 238 h 924"/>
                <a:gd name="T56" fmla="*/ 2602 w 2817"/>
                <a:gd name="T57" fmla="*/ 173 h 924"/>
                <a:gd name="T58" fmla="*/ 2691 w 2817"/>
                <a:gd name="T59" fmla="*/ 103 h 924"/>
                <a:gd name="T60" fmla="*/ 2779 w 2817"/>
                <a:gd name="T61" fmla="*/ 23 h 924"/>
                <a:gd name="T62" fmla="*/ 2765 w 2817"/>
                <a:gd name="T63" fmla="*/ 56 h 924"/>
                <a:gd name="T64" fmla="*/ 2677 w 2817"/>
                <a:gd name="T65" fmla="*/ 131 h 924"/>
                <a:gd name="T66" fmla="*/ 2588 w 2817"/>
                <a:gd name="T67" fmla="*/ 201 h 924"/>
                <a:gd name="T68" fmla="*/ 2495 w 2817"/>
                <a:gd name="T69" fmla="*/ 266 h 924"/>
                <a:gd name="T70" fmla="*/ 2406 w 2817"/>
                <a:gd name="T71" fmla="*/ 322 h 924"/>
                <a:gd name="T72" fmla="*/ 2318 w 2817"/>
                <a:gd name="T73" fmla="*/ 378 h 924"/>
                <a:gd name="T74" fmla="*/ 2224 w 2817"/>
                <a:gd name="T75" fmla="*/ 429 h 924"/>
                <a:gd name="T76" fmla="*/ 2136 w 2817"/>
                <a:gd name="T77" fmla="*/ 476 h 924"/>
                <a:gd name="T78" fmla="*/ 2047 w 2817"/>
                <a:gd name="T79" fmla="*/ 518 h 924"/>
                <a:gd name="T80" fmla="*/ 1954 w 2817"/>
                <a:gd name="T81" fmla="*/ 560 h 924"/>
                <a:gd name="T82" fmla="*/ 1865 w 2817"/>
                <a:gd name="T83" fmla="*/ 593 h 924"/>
                <a:gd name="T84" fmla="*/ 1777 w 2817"/>
                <a:gd name="T85" fmla="*/ 630 h 924"/>
                <a:gd name="T86" fmla="*/ 1688 w 2817"/>
                <a:gd name="T87" fmla="*/ 658 h 924"/>
                <a:gd name="T88" fmla="*/ 1595 w 2817"/>
                <a:gd name="T89" fmla="*/ 686 h 924"/>
                <a:gd name="T90" fmla="*/ 1506 w 2817"/>
                <a:gd name="T91" fmla="*/ 714 h 924"/>
                <a:gd name="T92" fmla="*/ 1418 w 2817"/>
                <a:gd name="T93" fmla="*/ 737 h 924"/>
                <a:gd name="T94" fmla="*/ 1324 w 2817"/>
                <a:gd name="T95" fmla="*/ 756 h 924"/>
                <a:gd name="T96" fmla="*/ 1236 w 2817"/>
                <a:gd name="T97" fmla="*/ 779 h 924"/>
                <a:gd name="T98" fmla="*/ 1147 w 2817"/>
                <a:gd name="T99" fmla="*/ 798 h 924"/>
                <a:gd name="T100" fmla="*/ 1059 w 2817"/>
                <a:gd name="T101" fmla="*/ 812 h 924"/>
                <a:gd name="T102" fmla="*/ 965 w 2817"/>
                <a:gd name="T103" fmla="*/ 826 h 924"/>
                <a:gd name="T104" fmla="*/ 877 w 2817"/>
                <a:gd name="T105" fmla="*/ 840 h 924"/>
                <a:gd name="T106" fmla="*/ 788 w 2817"/>
                <a:gd name="T107" fmla="*/ 854 h 924"/>
                <a:gd name="T108" fmla="*/ 695 w 2817"/>
                <a:gd name="T109" fmla="*/ 868 h 924"/>
                <a:gd name="T110" fmla="*/ 606 w 2817"/>
                <a:gd name="T111" fmla="*/ 877 h 924"/>
                <a:gd name="T112" fmla="*/ 518 w 2817"/>
                <a:gd name="T113" fmla="*/ 886 h 924"/>
                <a:gd name="T114" fmla="*/ 429 w 2817"/>
                <a:gd name="T115" fmla="*/ 896 h 924"/>
                <a:gd name="T116" fmla="*/ 336 w 2817"/>
                <a:gd name="T117" fmla="*/ 900 h 924"/>
                <a:gd name="T118" fmla="*/ 247 w 2817"/>
                <a:gd name="T119" fmla="*/ 910 h 924"/>
                <a:gd name="T120" fmla="*/ 159 w 2817"/>
                <a:gd name="T121" fmla="*/ 914 h 924"/>
                <a:gd name="T122" fmla="*/ 65 w 2817"/>
                <a:gd name="T123" fmla="*/ 919 h 924"/>
                <a:gd name="T124" fmla="*/ 5 w 2817"/>
                <a:gd name="T125" fmla="*/ 91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7" h="924">
                  <a:moveTo>
                    <a:pt x="5" y="910"/>
                  </a:moveTo>
                  <a:lnTo>
                    <a:pt x="9" y="910"/>
                  </a:lnTo>
                  <a:lnTo>
                    <a:pt x="14" y="910"/>
                  </a:lnTo>
                  <a:lnTo>
                    <a:pt x="23" y="905"/>
                  </a:lnTo>
                  <a:lnTo>
                    <a:pt x="28" y="905"/>
                  </a:lnTo>
                  <a:lnTo>
                    <a:pt x="33" y="905"/>
                  </a:lnTo>
                  <a:lnTo>
                    <a:pt x="37" y="905"/>
                  </a:lnTo>
                  <a:lnTo>
                    <a:pt x="42" y="905"/>
                  </a:lnTo>
                  <a:lnTo>
                    <a:pt x="51" y="905"/>
                  </a:lnTo>
                  <a:lnTo>
                    <a:pt x="56" y="905"/>
                  </a:lnTo>
                  <a:lnTo>
                    <a:pt x="61" y="905"/>
                  </a:lnTo>
                  <a:lnTo>
                    <a:pt x="65" y="905"/>
                  </a:lnTo>
                  <a:lnTo>
                    <a:pt x="70" y="905"/>
                  </a:lnTo>
                  <a:lnTo>
                    <a:pt x="79" y="905"/>
                  </a:lnTo>
                  <a:lnTo>
                    <a:pt x="84" y="905"/>
                  </a:lnTo>
                  <a:lnTo>
                    <a:pt x="89" y="905"/>
                  </a:lnTo>
                  <a:lnTo>
                    <a:pt x="93" y="905"/>
                  </a:lnTo>
                  <a:lnTo>
                    <a:pt x="98" y="905"/>
                  </a:lnTo>
                  <a:lnTo>
                    <a:pt x="107" y="905"/>
                  </a:lnTo>
                  <a:lnTo>
                    <a:pt x="112" y="905"/>
                  </a:lnTo>
                  <a:lnTo>
                    <a:pt x="117" y="900"/>
                  </a:lnTo>
                  <a:lnTo>
                    <a:pt x="121" y="900"/>
                  </a:lnTo>
                  <a:lnTo>
                    <a:pt x="126" y="900"/>
                  </a:lnTo>
                  <a:lnTo>
                    <a:pt x="135" y="900"/>
                  </a:lnTo>
                  <a:lnTo>
                    <a:pt x="140" y="900"/>
                  </a:lnTo>
                  <a:lnTo>
                    <a:pt x="145" y="900"/>
                  </a:lnTo>
                  <a:lnTo>
                    <a:pt x="149" y="900"/>
                  </a:lnTo>
                  <a:lnTo>
                    <a:pt x="159" y="900"/>
                  </a:lnTo>
                  <a:lnTo>
                    <a:pt x="163" y="900"/>
                  </a:lnTo>
                  <a:lnTo>
                    <a:pt x="168" y="900"/>
                  </a:lnTo>
                  <a:lnTo>
                    <a:pt x="173" y="900"/>
                  </a:lnTo>
                  <a:lnTo>
                    <a:pt x="177" y="900"/>
                  </a:lnTo>
                  <a:lnTo>
                    <a:pt x="187" y="900"/>
                  </a:lnTo>
                  <a:lnTo>
                    <a:pt x="191" y="900"/>
                  </a:lnTo>
                  <a:lnTo>
                    <a:pt x="196" y="900"/>
                  </a:lnTo>
                  <a:lnTo>
                    <a:pt x="201" y="896"/>
                  </a:lnTo>
                  <a:lnTo>
                    <a:pt x="205" y="896"/>
                  </a:lnTo>
                  <a:lnTo>
                    <a:pt x="215" y="896"/>
                  </a:lnTo>
                  <a:lnTo>
                    <a:pt x="219" y="896"/>
                  </a:lnTo>
                  <a:lnTo>
                    <a:pt x="224" y="896"/>
                  </a:lnTo>
                  <a:lnTo>
                    <a:pt x="229" y="896"/>
                  </a:lnTo>
                  <a:lnTo>
                    <a:pt x="233" y="896"/>
                  </a:lnTo>
                  <a:lnTo>
                    <a:pt x="243" y="896"/>
                  </a:lnTo>
                  <a:lnTo>
                    <a:pt x="247" y="896"/>
                  </a:lnTo>
                  <a:lnTo>
                    <a:pt x="252" y="896"/>
                  </a:lnTo>
                  <a:lnTo>
                    <a:pt x="257" y="896"/>
                  </a:lnTo>
                  <a:lnTo>
                    <a:pt x="261" y="896"/>
                  </a:lnTo>
                  <a:lnTo>
                    <a:pt x="271" y="896"/>
                  </a:lnTo>
                  <a:lnTo>
                    <a:pt x="275" y="891"/>
                  </a:lnTo>
                  <a:lnTo>
                    <a:pt x="280" y="891"/>
                  </a:lnTo>
                  <a:lnTo>
                    <a:pt x="285" y="891"/>
                  </a:lnTo>
                  <a:lnTo>
                    <a:pt x="289" y="891"/>
                  </a:lnTo>
                  <a:lnTo>
                    <a:pt x="299" y="891"/>
                  </a:lnTo>
                  <a:lnTo>
                    <a:pt x="303" y="891"/>
                  </a:lnTo>
                  <a:lnTo>
                    <a:pt x="308" y="891"/>
                  </a:lnTo>
                  <a:lnTo>
                    <a:pt x="313" y="891"/>
                  </a:lnTo>
                  <a:lnTo>
                    <a:pt x="317" y="891"/>
                  </a:lnTo>
                  <a:lnTo>
                    <a:pt x="327" y="891"/>
                  </a:lnTo>
                  <a:lnTo>
                    <a:pt x="331" y="891"/>
                  </a:lnTo>
                  <a:lnTo>
                    <a:pt x="336" y="886"/>
                  </a:lnTo>
                  <a:lnTo>
                    <a:pt x="341" y="886"/>
                  </a:lnTo>
                  <a:lnTo>
                    <a:pt x="345" y="886"/>
                  </a:lnTo>
                  <a:lnTo>
                    <a:pt x="355" y="886"/>
                  </a:lnTo>
                  <a:lnTo>
                    <a:pt x="359" y="886"/>
                  </a:lnTo>
                  <a:lnTo>
                    <a:pt x="364" y="886"/>
                  </a:lnTo>
                  <a:lnTo>
                    <a:pt x="368" y="886"/>
                  </a:lnTo>
                  <a:lnTo>
                    <a:pt x="373" y="886"/>
                  </a:lnTo>
                  <a:lnTo>
                    <a:pt x="382" y="886"/>
                  </a:lnTo>
                  <a:lnTo>
                    <a:pt x="387" y="886"/>
                  </a:lnTo>
                  <a:lnTo>
                    <a:pt x="392" y="882"/>
                  </a:lnTo>
                  <a:lnTo>
                    <a:pt x="396" y="882"/>
                  </a:lnTo>
                  <a:lnTo>
                    <a:pt x="401" y="882"/>
                  </a:lnTo>
                  <a:lnTo>
                    <a:pt x="410" y="882"/>
                  </a:lnTo>
                  <a:lnTo>
                    <a:pt x="415" y="882"/>
                  </a:lnTo>
                  <a:lnTo>
                    <a:pt x="420" y="882"/>
                  </a:lnTo>
                  <a:lnTo>
                    <a:pt x="424" y="882"/>
                  </a:lnTo>
                  <a:lnTo>
                    <a:pt x="429" y="882"/>
                  </a:lnTo>
                  <a:lnTo>
                    <a:pt x="438" y="882"/>
                  </a:lnTo>
                  <a:lnTo>
                    <a:pt x="443" y="882"/>
                  </a:lnTo>
                  <a:lnTo>
                    <a:pt x="448" y="877"/>
                  </a:lnTo>
                  <a:lnTo>
                    <a:pt x="452" y="877"/>
                  </a:lnTo>
                  <a:lnTo>
                    <a:pt x="457" y="877"/>
                  </a:lnTo>
                  <a:lnTo>
                    <a:pt x="466" y="877"/>
                  </a:lnTo>
                  <a:lnTo>
                    <a:pt x="471" y="877"/>
                  </a:lnTo>
                  <a:lnTo>
                    <a:pt x="476" y="877"/>
                  </a:lnTo>
                  <a:lnTo>
                    <a:pt x="480" y="877"/>
                  </a:lnTo>
                  <a:lnTo>
                    <a:pt x="485" y="877"/>
                  </a:lnTo>
                  <a:lnTo>
                    <a:pt x="494" y="872"/>
                  </a:lnTo>
                  <a:lnTo>
                    <a:pt x="499" y="872"/>
                  </a:lnTo>
                  <a:lnTo>
                    <a:pt x="504" y="872"/>
                  </a:lnTo>
                  <a:lnTo>
                    <a:pt x="508" y="872"/>
                  </a:lnTo>
                  <a:lnTo>
                    <a:pt x="513" y="872"/>
                  </a:lnTo>
                  <a:lnTo>
                    <a:pt x="522" y="872"/>
                  </a:lnTo>
                  <a:lnTo>
                    <a:pt x="527" y="872"/>
                  </a:lnTo>
                  <a:lnTo>
                    <a:pt x="532" y="872"/>
                  </a:lnTo>
                  <a:lnTo>
                    <a:pt x="536" y="872"/>
                  </a:lnTo>
                  <a:lnTo>
                    <a:pt x="546" y="868"/>
                  </a:lnTo>
                  <a:lnTo>
                    <a:pt x="550" y="868"/>
                  </a:lnTo>
                  <a:lnTo>
                    <a:pt x="555" y="868"/>
                  </a:lnTo>
                  <a:lnTo>
                    <a:pt x="560" y="868"/>
                  </a:lnTo>
                  <a:lnTo>
                    <a:pt x="564" y="868"/>
                  </a:lnTo>
                  <a:lnTo>
                    <a:pt x="574" y="868"/>
                  </a:lnTo>
                  <a:lnTo>
                    <a:pt x="578" y="868"/>
                  </a:lnTo>
                  <a:lnTo>
                    <a:pt x="583" y="863"/>
                  </a:lnTo>
                  <a:lnTo>
                    <a:pt x="588" y="863"/>
                  </a:lnTo>
                  <a:lnTo>
                    <a:pt x="592" y="863"/>
                  </a:lnTo>
                  <a:lnTo>
                    <a:pt x="602" y="863"/>
                  </a:lnTo>
                  <a:lnTo>
                    <a:pt x="606" y="863"/>
                  </a:lnTo>
                  <a:lnTo>
                    <a:pt x="611" y="863"/>
                  </a:lnTo>
                  <a:lnTo>
                    <a:pt x="616" y="863"/>
                  </a:lnTo>
                  <a:lnTo>
                    <a:pt x="620" y="863"/>
                  </a:lnTo>
                  <a:lnTo>
                    <a:pt x="630" y="858"/>
                  </a:lnTo>
                  <a:lnTo>
                    <a:pt x="634" y="858"/>
                  </a:lnTo>
                  <a:lnTo>
                    <a:pt x="639" y="858"/>
                  </a:lnTo>
                  <a:lnTo>
                    <a:pt x="644" y="858"/>
                  </a:lnTo>
                  <a:lnTo>
                    <a:pt x="648" y="858"/>
                  </a:lnTo>
                  <a:lnTo>
                    <a:pt x="658" y="858"/>
                  </a:lnTo>
                  <a:lnTo>
                    <a:pt x="662" y="858"/>
                  </a:lnTo>
                  <a:lnTo>
                    <a:pt x="667" y="854"/>
                  </a:lnTo>
                  <a:lnTo>
                    <a:pt x="672" y="854"/>
                  </a:lnTo>
                  <a:lnTo>
                    <a:pt x="676" y="854"/>
                  </a:lnTo>
                  <a:lnTo>
                    <a:pt x="686" y="854"/>
                  </a:lnTo>
                  <a:lnTo>
                    <a:pt x="690" y="854"/>
                  </a:lnTo>
                  <a:lnTo>
                    <a:pt x="695" y="854"/>
                  </a:lnTo>
                  <a:lnTo>
                    <a:pt x="700" y="854"/>
                  </a:lnTo>
                  <a:lnTo>
                    <a:pt x="704" y="849"/>
                  </a:lnTo>
                  <a:lnTo>
                    <a:pt x="714" y="849"/>
                  </a:lnTo>
                  <a:lnTo>
                    <a:pt x="718" y="849"/>
                  </a:lnTo>
                  <a:lnTo>
                    <a:pt x="723" y="849"/>
                  </a:lnTo>
                  <a:lnTo>
                    <a:pt x="728" y="849"/>
                  </a:lnTo>
                  <a:lnTo>
                    <a:pt x="732" y="849"/>
                  </a:lnTo>
                  <a:lnTo>
                    <a:pt x="742" y="844"/>
                  </a:lnTo>
                  <a:lnTo>
                    <a:pt x="746" y="844"/>
                  </a:lnTo>
                  <a:lnTo>
                    <a:pt x="751" y="844"/>
                  </a:lnTo>
                  <a:lnTo>
                    <a:pt x="756" y="844"/>
                  </a:lnTo>
                  <a:lnTo>
                    <a:pt x="760" y="844"/>
                  </a:lnTo>
                  <a:lnTo>
                    <a:pt x="770" y="844"/>
                  </a:lnTo>
                  <a:lnTo>
                    <a:pt x="774" y="844"/>
                  </a:lnTo>
                  <a:lnTo>
                    <a:pt x="779" y="840"/>
                  </a:lnTo>
                  <a:lnTo>
                    <a:pt x="784" y="840"/>
                  </a:lnTo>
                  <a:lnTo>
                    <a:pt x="788" y="840"/>
                  </a:lnTo>
                  <a:lnTo>
                    <a:pt x="798" y="840"/>
                  </a:lnTo>
                  <a:lnTo>
                    <a:pt x="802" y="840"/>
                  </a:lnTo>
                  <a:lnTo>
                    <a:pt x="807" y="840"/>
                  </a:lnTo>
                  <a:lnTo>
                    <a:pt x="812" y="835"/>
                  </a:lnTo>
                  <a:lnTo>
                    <a:pt x="821" y="835"/>
                  </a:lnTo>
                  <a:lnTo>
                    <a:pt x="825" y="835"/>
                  </a:lnTo>
                  <a:lnTo>
                    <a:pt x="830" y="835"/>
                  </a:lnTo>
                  <a:lnTo>
                    <a:pt x="835" y="835"/>
                  </a:lnTo>
                  <a:lnTo>
                    <a:pt x="839" y="835"/>
                  </a:lnTo>
                  <a:lnTo>
                    <a:pt x="844" y="830"/>
                  </a:lnTo>
                  <a:lnTo>
                    <a:pt x="853" y="830"/>
                  </a:lnTo>
                  <a:lnTo>
                    <a:pt x="858" y="830"/>
                  </a:lnTo>
                  <a:lnTo>
                    <a:pt x="863" y="830"/>
                  </a:lnTo>
                  <a:lnTo>
                    <a:pt x="867" y="830"/>
                  </a:lnTo>
                  <a:lnTo>
                    <a:pt x="872" y="826"/>
                  </a:lnTo>
                  <a:lnTo>
                    <a:pt x="881" y="826"/>
                  </a:lnTo>
                  <a:lnTo>
                    <a:pt x="886" y="826"/>
                  </a:lnTo>
                  <a:lnTo>
                    <a:pt x="891" y="826"/>
                  </a:lnTo>
                  <a:lnTo>
                    <a:pt x="895" y="826"/>
                  </a:lnTo>
                  <a:lnTo>
                    <a:pt x="905" y="826"/>
                  </a:lnTo>
                  <a:lnTo>
                    <a:pt x="909" y="821"/>
                  </a:lnTo>
                  <a:lnTo>
                    <a:pt x="914" y="821"/>
                  </a:lnTo>
                  <a:lnTo>
                    <a:pt x="919" y="821"/>
                  </a:lnTo>
                  <a:lnTo>
                    <a:pt x="923" y="821"/>
                  </a:lnTo>
                  <a:lnTo>
                    <a:pt x="933" y="821"/>
                  </a:lnTo>
                  <a:lnTo>
                    <a:pt x="937" y="816"/>
                  </a:lnTo>
                  <a:lnTo>
                    <a:pt x="942" y="816"/>
                  </a:lnTo>
                  <a:lnTo>
                    <a:pt x="947" y="816"/>
                  </a:lnTo>
                  <a:lnTo>
                    <a:pt x="951" y="816"/>
                  </a:lnTo>
                  <a:lnTo>
                    <a:pt x="961" y="816"/>
                  </a:lnTo>
                  <a:lnTo>
                    <a:pt x="965" y="812"/>
                  </a:lnTo>
                  <a:lnTo>
                    <a:pt x="970" y="812"/>
                  </a:lnTo>
                  <a:lnTo>
                    <a:pt x="975" y="812"/>
                  </a:lnTo>
                  <a:lnTo>
                    <a:pt x="979" y="812"/>
                  </a:lnTo>
                  <a:lnTo>
                    <a:pt x="989" y="812"/>
                  </a:lnTo>
                  <a:lnTo>
                    <a:pt x="993" y="807"/>
                  </a:lnTo>
                  <a:lnTo>
                    <a:pt x="998" y="807"/>
                  </a:lnTo>
                  <a:lnTo>
                    <a:pt x="1003" y="807"/>
                  </a:lnTo>
                  <a:lnTo>
                    <a:pt x="1007" y="807"/>
                  </a:lnTo>
                  <a:lnTo>
                    <a:pt x="1017" y="807"/>
                  </a:lnTo>
                  <a:lnTo>
                    <a:pt x="1021" y="802"/>
                  </a:lnTo>
                  <a:lnTo>
                    <a:pt x="1026" y="802"/>
                  </a:lnTo>
                  <a:lnTo>
                    <a:pt x="1031" y="802"/>
                  </a:lnTo>
                  <a:lnTo>
                    <a:pt x="1035" y="802"/>
                  </a:lnTo>
                  <a:lnTo>
                    <a:pt x="1045" y="802"/>
                  </a:lnTo>
                  <a:lnTo>
                    <a:pt x="1049" y="798"/>
                  </a:lnTo>
                  <a:lnTo>
                    <a:pt x="1054" y="798"/>
                  </a:lnTo>
                  <a:lnTo>
                    <a:pt x="1059" y="798"/>
                  </a:lnTo>
                  <a:lnTo>
                    <a:pt x="1063" y="798"/>
                  </a:lnTo>
                  <a:lnTo>
                    <a:pt x="1073" y="798"/>
                  </a:lnTo>
                  <a:lnTo>
                    <a:pt x="1077" y="793"/>
                  </a:lnTo>
                  <a:lnTo>
                    <a:pt x="1082" y="793"/>
                  </a:lnTo>
                  <a:lnTo>
                    <a:pt x="1087" y="793"/>
                  </a:lnTo>
                  <a:lnTo>
                    <a:pt x="1091" y="793"/>
                  </a:lnTo>
                  <a:lnTo>
                    <a:pt x="1101" y="788"/>
                  </a:lnTo>
                  <a:lnTo>
                    <a:pt x="1105" y="788"/>
                  </a:lnTo>
                  <a:lnTo>
                    <a:pt x="1110" y="788"/>
                  </a:lnTo>
                  <a:lnTo>
                    <a:pt x="1115" y="788"/>
                  </a:lnTo>
                  <a:lnTo>
                    <a:pt x="1119" y="788"/>
                  </a:lnTo>
                  <a:lnTo>
                    <a:pt x="1129" y="784"/>
                  </a:lnTo>
                  <a:lnTo>
                    <a:pt x="1133" y="784"/>
                  </a:lnTo>
                  <a:lnTo>
                    <a:pt x="1138" y="784"/>
                  </a:lnTo>
                  <a:lnTo>
                    <a:pt x="1143" y="784"/>
                  </a:lnTo>
                  <a:lnTo>
                    <a:pt x="1147" y="779"/>
                  </a:lnTo>
                  <a:lnTo>
                    <a:pt x="1157" y="779"/>
                  </a:lnTo>
                  <a:lnTo>
                    <a:pt x="1161" y="779"/>
                  </a:lnTo>
                  <a:lnTo>
                    <a:pt x="1166" y="779"/>
                  </a:lnTo>
                  <a:lnTo>
                    <a:pt x="1171" y="774"/>
                  </a:lnTo>
                  <a:lnTo>
                    <a:pt x="1175" y="774"/>
                  </a:lnTo>
                  <a:lnTo>
                    <a:pt x="1185" y="774"/>
                  </a:lnTo>
                  <a:lnTo>
                    <a:pt x="1189" y="774"/>
                  </a:lnTo>
                  <a:lnTo>
                    <a:pt x="1194" y="770"/>
                  </a:lnTo>
                  <a:lnTo>
                    <a:pt x="1199" y="770"/>
                  </a:lnTo>
                  <a:lnTo>
                    <a:pt x="1203" y="770"/>
                  </a:lnTo>
                  <a:lnTo>
                    <a:pt x="1213" y="770"/>
                  </a:lnTo>
                  <a:lnTo>
                    <a:pt x="1217" y="765"/>
                  </a:lnTo>
                  <a:lnTo>
                    <a:pt x="1222" y="765"/>
                  </a:lnTo>
                  <a:lnTo>
                    <a:pt x="1227" y="765"/>
                  </a:lnTo>
                  <a:lnTo>
                    <a:pt x="1231" y="765"/>
                  </a:lnTo>
                  <a:lnTo>
                    <a:pt x="1241" y="760"/>
                  </a:lnTo>
                  <a:lnTo>
                    <a:pt x="1245" y="760"/>
                  </a:lnTo>
                  <a:lnTo>
                    <a:pt x="1250" y="760"/>
                  </a:lnTo>
                  <a:lnTo>
                    <a:pt x="1255" y="760"/>
                  </a:lnTo>
                  <a:lnTo>
                    <a:pt x="1264" y="756"/>
                  </a:lnTo>
                  <a:lnTo>
                    <a:pt x="1268" y="756"/>
                  </a:lnTo>
                  <a:lnTo>
                    <a:pt x="1273" y="756"/>
                  </a:lnTo>
                  <a:lnTo>
                    <a:pt x="1278" y="756"/>
                  </a:lnTo>
                  <a:lnTo>
                    <a:pt x="1282" y="751"/>
                  </a:lnTo>
                  <a:lnTo>
                    <a:pt x="1292" y="751"/>
                  </a:lnTo>
                  <a:lnTo>
                    <a:pt x="1296" y="751"/>
                  </a:lnTo>
                  <a:lnTo>
                    <a:pt x="1301" y="751"/>
                  </a:lnTo>
                  <a:lnTo>
                    <a:pt x="1306" y="746"/>
                  </a:lnTo>
                  <a:lnTo>
                    <a:pt x="1310" y="746"/>
                  </a:lnTo>
                  <a:lnTo>
                    <a:pt x="1320" y="746"/>
                  </a:lnTo>
                  <a:lnTo>
                    <a:pt x="1324" y="742"/>
                  </a:lnTo>
                  <a:lnTo>
                    <a:pt x="1329" y="742"/>
                  </a:lnTo>
                  <a:lnTo>
                    <a:pt x="1334" y="742"/>
                  </a:lnTo>
                  <a:lnTo>
                    <a:pt x="1338" y="742"/>
                  </a:lnTo>
                  <a:lnTo>
                    <a:pt x="1348" y="737"/>
                  </a:lnTo>
                  <a:lnTo>
                    <a:pt x="1352" y="737"/>
                  </a:lnTo>
                  <a:lnTo>
                    <a:pt x="1357" y="737"/>
                  </a:lnTo>
                  <a:lnTo>
                    <a:pt x="1362" y="732"/>
                  </a:lnTo>
                  <a:lnTo>
                    <a:pt x="1366" y="732"/>
                  </a:lnTo>
                  <a:lnTo>
                    <a:pt x="1371" y="732"/>
                  </a:lnTo>
                  <a:lnTo>
                    <a:pt x="1380" y="732"/>
                  </a:lnTo>
                  <a:lnTo>
                    <a:pt x="1385" y="728"/>
                  </a:lnTo>
                  <a:lnTo>
                    <a:pt x="1390" y="728"/>
                  </a:lnTo>
                  <a:lnTo>
                    <a:pt x="1394" y="728"/>
                  </a:lnTo>
                  <a:lnTo>
                    <a:pt x="1404" y="723"/>
                  </a:lnTo>
                  <a:lnTo>
                    <a:pt x="1408" y="723"/>
                  </a:lnTo>
                  <a:lnTo>
                    <a:pt x="1413" y="723"/>
                  </a:lnTo>
                  <a:lnTo>
                    <a:pt x="1418" y="719"/>
                  </a:lnTo>
                  <a:lnTo>
                    <a:pt x="1422" y="719"/>
                  </a:lnTo>
                  <a:lnTo>
                    <a:pt x="1432" y="719"/>
                  </a:lnTo>
                  <a:lnTo>
                    <a:pt x="1436" y="719"/>
                  </a:lnTo>
                  <a:lnTo>
                    <a:pt x="1441" y="714"/>
                  </a:lnTo>
                  <a:lnTo>
                    <a:pt x="1446" y="714"/>
                  </a:lnTo>
                  <a:lnTo>
                    <a:pt x="1450" y="714"/>
                  </a:lnTo>
                  <a:lnTo>
                    <a:pt x="1460" y="709"/>
                  </a:lnTo>
                  <a:lnTo>
                    <a:pt x="1464" y="709"/>
                  </a:lnTo>
                  <a:lnTo>
                    <a:pt x="1469" y="709"/>
                  </a:lnTo>
                  <a:lnTo>
                    <a:pt x="1474" y="705"/>
                  </a:lnTo>
                  <a:lnTo>
                    <a:pt x="1478" y="705"/>
                  </a:lnTo>
                  <a:lnTo>
                    <a:pt x="1488" y="705"/>
                  </a:lnTo>
                  <a:lnTo>
                    <a:pt x="1492" y="700"/>
                  </a:lnTo>
                  <a:lnTo>
                    <a:pt x="1497" y="700"/>
                  </a:lnTo>
                  <a:lnTo>
                    <a:pt x="1502" y="700"/>
                  </a:lnTo>
                  <a:lnTo>
                    <a:pt x="1506" y="695"/>
                  </a:lnTo>
                  <a:lnTo>
                    <a:pt x="1511" y="695"/>
                  </a:lnTo>
                  <a:lnTo>
                    <a:pt x="1520" y="695"/>
                  </a:lnTo>
                  <a:lnTo>
                    <a:pt x="1525" y="691"/>
                  </a:lnTo>
                  <a:lnTo>
                    <a:pt x="1530" y="691"/>
                  </a:lnTo>
                  <a:lnTo>
                    <a:pt x="1534" y="691"/>
                  </a:lnTo>
                  <a:lnTo>
                    <a:pt x="1544" y="686"/>
                  </a:lnTo>
                  <a:lnTo>
                    <a:pt x="1548" y="686"/>
                  </a:lnTo>
                  <a:lnTo>
                    <a:pt x="1553" y="686"/>
                  </a:lnTo>
                  <a:lnTo>
                    <a:pt x="1558" y="681"/>
                  </a:lnTo>
                  <a:lnTo>
                    <a:pt x="1562" y="681"/>
                  </a:lnTo>
                  <a:lnTo>
                    <a:pt x="1572" y="681"/>
                  </a:lnTo>
                  <a:lnTo>
                    <a:pt x="1576" y="677"/>
                  </a:lnTo>
                  <a:lnTo>
                    <a:pt x="1581" y="677"/>
                  </a:lnTo>
                  <a:lnTo>
                    <a:pt x="1586" y="677"/>
                  </a:lnTo>
                  <a:lnTo>
                    <a:pt x="1590" y="672"/>
                  </a:lnTo>
                  <a:lnTo>
                    <a:pt x="1600" y="672"/>
                  </a:lnTo>
                  <a:lnTo>
                    <a:pt x="1604" y="667"/>
                  </a:lnTo>
                  <a:lnTo>
                    <a:pt x="1609" y="667"/>
                  </a:lnTo>
                  <a:lnTo>
                    <a:pt x="1614" y="667"/>
                  </a:lnTo>
                  <a:lnTo>
                    <a:pt x="1618" y="663"/>
                  </a:lnTo>
                  <a:lnTo>
                    <a:pt x="1628" y="663"/>
                  </a:lnTo>
                  <a:lnTo>
                    <a:pt x="1632" y="663"/>
                  </a:lnTo>
                  <a:lnTo>
                    <a:pt x="1637" y="658"/>
                  </a:lnTo>
                  <a:lnTo>
                    <a:pt x="1642" y="658"/>
                  </a:lnTo>
                  <a:lnTo>
                    <a:pt x="1646" y="658"/>
                  </a:lnTo>
                  <a:lnTo>
                    <a:pt x="1656" y="653"/>
                  </a:lnTo>
                  <a:lnTo>
                    <a:pt x="1660" y="653"/>
                  </a:lnTo>
                  <a:lnTo>
                    <a:pt x="1665" y="649"/>
                  </a:lnTo>
                  <a:lnTo>
                    <a:pt x="1670" y="649"/>
                  </a:lnTo>
                  <a:lnTo>
                    <a:pt x="1674" y="649"/>
                  </a:lnTo>
                  <a:lnTo>
                    <a:pt x="1684" y="644"/>
                  </a:lnTo>
                  <a:lnTo>
                    <a:pt x="1688" y="644"/>
                  </a:lnTo>
                  <a:lnTo>
                    <a:pt x="1693" y="639"/>
                  </a:lnTo>
                  <a:lnTo>
                    <a:pt x="1698" y="639"/>
                  </a:lnTo>
                  <a:lnTo>
                    <a:pt x="1702" y="639"/>
                  </a:lnTo>
                  <a:lnTo>
                    <a:pt x="1712" y="635"/>
                  </a:lnTo>
                  <a:lnTo>
                    <a:pt x="1716" y="635"/>
                  </a:lnTo>
                  <a:lnTo>
                    <a:pt x="1721" y="630"/>
                  </a:lnTo>
                  <a:lnTo>
                    <a:pt x="1725" y="630"/>
                  </a:lnTo>
                  <a:lnTo>
                    <a:pt x="1730" y="630"/>
                  </a:lnTo>
                  <a:lnTo>
                    <a:pt x="1739" y="625"/>
                  </a:lnTo>
                  <a:lnTo>
                    <a:pt x="1744" y="625"/>
                  </a:lnTo>
                  <a:lnTo>
                    <a:pt x="1749" y="621"/>
                  </a:lnTo>
                  <a:lnTo>
                    <a:pt x="1753" y="621"/>
                  </a:lnTo>
                  <a:lnTo>
                    <a:pt x="1758" y="621"/>
                  </a:lnTo>
                  <a:lnTo>
                    <a:pt x="1767" y="616"/>
                  </a:lnTo>
                  <a:lnTo>
                    <a:pt x="1772" y="616"/>
                  </a:lnTo>
                  <a:lnTo>
                    <a:pt x="1777" y="611"/>
                  </a:lnTo>
                  <a:lnTo>
                    <a:pt x="1781" y="611"/>
                  </a:lnTo>
                  <a:lnTo>
                    <a:pt x="1786" y="607"/>
                  </a:lnTo>
                  <a:lnTo>
                    <a:pt x="1795" y="607"/>
                  </a:lnTo>
                  <a:lnTo>
                    <a:pt x="1800" y="607"/>
                  </a:lnTo>
                  <a:lnTo>
                    <a:pt x="1805" y="602"/>
                  </a:lnTo>
                  <a:lnTo>
                    <a:pt x="1809" y="602"/>
                  </a:lnTo>
                  <a:lnTo>
                    <a:pt x="1819" y="597"/>
                  </a:lnTo>
                  <a:lnTo>
                    <a:pt x="1823" y="597"/>
                  </a:lnTo>
                  <a:lnTo>
                    <a:pt x="1828" y="593"/>
                  </a:lnTo>
                  <a:lnTo>
                    <a:pt x="1833" y="593"/>
                  </a:lnTo>
                  <a:lnTo>
                    <a:pt x="1837" y="588"/>
                  </a:lnTo>
                  <a:lnTo>
                    <a:pt x="1842" y="588"/>
                  </a:lnTo>
                  <a:lnTo>
                    <a:pt x="1851" y="588"/>
                  </a:lnTo>
                  <a:lnTo>
                    <a:pt x="1856" y="583"/>
                  </a:lnTo>
                  <a:lnTo>
                    <a:pt x="1861" y="583"/>
                  </a:lnTo>
                  <a:lnTo>
                    <a:pt x="1865" y="579"/>
                  </a:lnTo>
                  <a:lnTo>
                    <a:pt x="1870" y="579"/>
                  </a:lnTo>
                  <a:lnTo>
                    <a:pt x="1879" y="574"/>
                  </a:lnTo>
                  <a:lnTo>
                    <a:pt x="1884" y="574"/>
                  </a:lnTo>
                  <a:lnTo>
                    <a:pt x="1889" y="569"/>
                  </a:lnTo>
                  <a:lnTo>
                    <a:pt x="1893" y="569"/>
                  </a:lnTo>
                  <a:lnTo>
                    <a:pt x="1903" y="565"/>
                  </a:lnTo>
                  <a:lnTo>
                    <a:pt x="1907" y="565"/>
                  </a:lnTo>
                  <a:lnTo>
                    <a:pt x="1912" y="560"/>
                  </a:lnTo>
                  <a:lnTo>
                    <a:pt x="1917" y="560"/>
                  </a:lnTo>
                  <a:lnTo>
                    <a:pt x="1921" y="555"/>
                  </a:lnTo>
                  <a:lnTo>
                    <a:pt x="1926" y="555"/>
                  </a:lnTo>
                  <a:lnTo>
                    <a:pt x="1935" y="551"/>
                  </a:lnTo>
                  <a:lnTo>
                    <a:pt x="1940" y="551"/>
                  </a:lnTo>
                  <a:lnTo>
                    <a:pt x="1945" y="546"/>
                  </a:lnTo>
                  <a:lnTo>
                    <a:pt x="1949" y="546"/>
                  </a:lnTo>
                  <a:lnTo>
                    <a:pt x="1954" y="541"/>
                  </a:lnTo>
                  <a:lnTo>
                    <a:pt x="1963" y="541"/>
                  </a:lnTo>
                  <a:lnTo>
                    <a:pt x="1968" y="537"/>
                  </a:lnTo>
                  <a:lnTo>
                    <a:pt x="1973" y="537"/>
                  </a:lnTo>
                  <a:lnTo>
                    <a:pt x="1977" y="532"/>
                  </a:lnTo>
                  <a:lnTo>
                    <a:pt x="1987" y="532"/>
                  </a:lnTo>
                  <a:lnTo>
                    <a:pt x="1991" y="527"/>
                  </a:lnTo>
                  <a:lnTo>
                    <a:pt x="1996" y="527"/>
                  </a:lnTo>
                  <a:lnTo>
                    <a:pt x="2001" y="523"/>
                  </a:lnTo>
                  <a:lnTo>
                    <a:pt x="2005" y="523"/>
                  </a:lnTo>
                  <a:lnTo>
                    <a:pt x="2010" y="518"/>
                  </a:lnTo>
                  <a:lnTo>
                    <a:pt x="2019" y="518"/>
                  </a:lnTo>
                  <a:lnTo>
                    <a:pt x="2024" y="513"/>
                  </a:lnTo>
                  <a:lnTo>
                    <a:pt x="2029" y="513"/>
                  </a:lnTo>
                  <a:lnTo>
                    <a:pt x="2033" y="509"/>
                  </a:lnTo>
                  <a:lnTo>
                    <a:pt x="2038" y="504"/>
                  </a:lnTo>
                  <a:lnTo>
                    <a:pt x="2047" y="504"/>
                  </a:lnTo>
                  <a:lnTo>
                    <a:pt x="2052" y="499"/>
                  </a:lnTo>
                  <a:lnTo>
                    <a:pt x="2057" y="499"/>
                  </a:lnTo>
                  <a:lnTo>
                    <a:pt x="2061" y="495"/>
                  </a:lnTo>
                  <a:lnTo>
                    <a:pt x="2071" y="495"/>
                  </a:lnTo>
                  <a:lnTo>
                    <a:pt x="2075" y="490"/>
                  </a:lnTo>
                  <a:lnTo>
                    <a:pt x="2080" y="490"/>
                  </a:lnTo>
                  <a:lnTo>
                    <a:pt x="2085" y="485"/>
                  </a:lnTo>
                  <a:lnTo>
                    <a:pt x="2089" y="481"/>
                  </a:lnTo>
                  <a:lnTo>
                    <a:pt x="2099" y="481"/>
                  </a:lnTo>
                  <a:lnTo>
                    <a:pt x="2103" y="476"/>
                  </a:lnTo>
                  <a:lnTo>
                    <a:pt x="2108" y="476"/>
                  </a:lnTo>
                  <a:lnTo>
                    <a:pt x="2113" y="471"/>
                  </a:lnTo>
                  <a:lnTo>
                    <a:pt x="2117" y="467"/>
                  </a:lnTo>
                  <a:lnTo>
                    <a:pt x="2127" y="467"/>
                  </a:lnTo>
                  <a:lnTo>
                    <a:pt x="2131" y="462"/>
                  </a:lnTo>
                  <a:lnTo>
                    <a:pt x="2136" y="462"/>
                  </a:lnTo>
                  <a:lnTo>
                    <a:pt x="2141" y="457"/>
                  </a:lnTo>
                  <a:lnTo>
                    <a:pt x="2145" y="453"/>
                  </a:lnTo>
                  <a:lnTo>
                    <a:pt x="2155" y="453"/>
                  </a:lnTo>
                  <a:lnTo>
                    <a:pt x="2159" y="448"/>
                  </a:lnTo>
                  <a:lnTo>
                    <a:pt x="2164" y="448"/>
                  </a:lnTo>
                  <a:lnTo>
                    <a:pt x="2168" y="443"/>
                  </a:lnTo>
                  <a:lnTo>
                    <a:pt x="2173" y="439"/>
                  </a:lnTo>
                  <a:lnTo>
                    <a:pt x="2182" y="439"/>
                  </a:lnTo>
                  <a:lnTo>
                    <a:pt x="2187" y="434"/>
                  </a:lnTo>
                  <a:lnTo>
                    <a:pt x="2192" y="434"/>
                  </a:lnTo>
                  <a:lnTo>
                    <a:pt x="2196" y="429"/>
                  </a:lnTo>
                  <a:lnTo>
                    <a:pt x="2201" y="425"/>
                  </a:lnTo>
                  <a:lnTo>
                    <a:pt x="2206" y="425"/>
                  </a:lnTo>
                  <a:lnTo>
                    <a:pt x="2215" y="420"/>
                  </a:lnTo>
                  <a:lnTo>
                    <a:pt x="2220" y="415"/>
                  </a:lnTo>
                  <a:lnTo>
                    <a:pt x="2224" y="415"/>
                  </a:lnTo>
                  <a:lnTo>
                    <a:pt x="2229" y="411"/>
                  </a:lnTo>
                  <a:lnTo>
                    <a:pt x="2238" y="406"/>
                  </a:lnTo>
                  <a:lnTo>
                    <a:pt x="2243" y="406"/>
                  </a:lnTo>
                  <a:lnTo>
                    <a:pt x="2248" y="401"/>
                  </a:lnTo>
                  <a:lnTo>
                    <a:pt x="2252" y="397"/>
                  </a:lnTo>
                  <a:lnTo>
                    <a:pt x="2257" y="397"/>
                  </a:lnTo>
                  <a:lnTo>
                    <a:pt x="2266" y="392"/>
                  </a:lnTo>
                  <a:lnTo>
                    <a:pt x="2271" y="387"/>
                  </a:lnTo>
                  <a:lnTo>
                    <a:pt x="2276" y="387"/>
                  </a:lnTo>
                  <a:lnTo>
                    <a:pt x="2280" y="383"/>
                  </a:lnTo>
                  <a:lnTo>
                    <a:pt x="2285" y="378"/>
                  </a:lnTo>
                  <a:lnTo>
                    <a:pt x="2294" y="378"/>
                  </a:lnTo>
                  <a:lnTo>
                    <a:pt x="2299" y="373"/>
                  </a:lnTo>
                  <a:lnTo>
                    <a:pt x="2304" y="369"/>
                  </a:lnTo>
                  <a:lnTo>
                    <a:pt x="2308" y="369"/>
                  </a:lnTo>
                  <a:lnTo>
                    <a:pt x="2313" y="364"/>
                  </a:lnTo>
                  <a:lnTo>
                    <a:pt x="2322" y="359"/>
                  </a:lnTo>
                  <a:lnTo>
                    <a:pt x="2327" y="355"/>
                  </a:lnTo>
                  <a:lnTo>
                    <a:pt x="2332" y="355"/>
                  </a:lnTo>
                  <a:lnTo>
                    <a:pt x="2336" y="350"/>
                  </a:lnTo>
                  <a:lnTo>
                    <a:pt x="2341" y="345"/>
                  </a:lnTo>
                  <a:lnTo>
                    <a:pt x="2350" y="345"/>
                  </a:lnTo>
                  <a:lnTo>
                    <a:pt x="2355" y="341"/>
                  </a:lnTo>
                  <a:lnTo>
                    <a:pt x="2360" y="336"/>
                  </a:lnTo>
                  <a:lnTo>
                    <a:pt x="2364" y="331"/>
                  </a:lnTo>
                  <a:lnTo>
                    <a:pt x="2369" y="331"/>
                  </a:lnTo>
                  <a:lnTo>
                    <a:pt x="2378" y="327"/>
                  </a:lnTo>
                  <a:lnTo>
                    <a:pt x="2383" y="322"/>
                  </a:lnTo>
                  <a:lnTo>
                    <a:pt x="2388" y="317"/>
                  </a:lnTo>
                  <a:lnTo>
                    <a:pt x="2392" y="317"/>
                  </a:lnTo>
                  <a:lnTo>
                    <a:pt x="2397" y="313"/>
                  </a:lnTo>
                  <a:lnTo>
                    <a:pt x="2406" y="308"/>
                  </a:lnTo>
                  <a:lnTo>
                    <a:pt x="2411" y="303"/>
                  </a:lnTo>
                  <a:lnTo>
                    <a:pt x="2416" y="303"/>
                  </a:lnTo>
                  <a:lnTo>
                    <a:pt x="2420" y="299"/>
                  </a:lnTo>
                  <a:lnTo>
                    <a:pt x="2425" y="294"/>
                  </a:lnTo>
                  <a:lnTo>
                    <a:pt x="2434" y="289"/>
                  </a:lnTo>
                  <a:lnTo>
                    <a:pt x="2439" y="285"/>
                  </a:lnTo>
                  <a:lnTo>
                    <a:pt x="2444" y="285"/>
                  </a:lnTo>
                  <a:lnTo>
                    <a:pt x="2448" y="280"/>
                  </a:lnTo>
                  <a:lnTo>
                    <a:pt x="2453" y="275"/>
                  </a:lnTo>
                  <a:lnTo>
                    <a:pt x="2462" y="271"/>
                  </a:lnTo>
                  <a:lnTo>
                    <a:pt x="2467" y="266"/>
                  </a:lnTo>
                  <a:lnTo>
                    <a:pt x="2472" y="266"/>
                  </a:lnTo>
                  <a:lnTo>
                    <a:pt x="2476" y="261"/>
                  </a:lnTo>
                  <a:lnTo>
                    <a:pt x="2481" y="257"/>
                  </a:lnTo>
                  <a:lnTo>
                    <a:pt x="2490" y="252"/>
                  </a:lnTo>
                  <a:lnTo>
                    <a:pt x="2495" y="247"/>
                  </a:lnTo>
                  <a:lnTo>
                    <a:pt x="2500" y="247"/>
                  </a:lnTo>
                  <a:lnTo>
                    <a:pt x="2504" y="243"/>
                  </a:lnTo>
                  <a:lnTo>
                    <a:pt x="2509" y="238"/>
                  </a:lnTo>
                  <a:lnTo>
                    <a:pt x="2518" y="233"/>
                  </a:lnTo>
                  <a:lnTo>
                    <a:pt x="2523" y="229"/>
                  </a:lnTo>
                  <a:lnTo>
                    <a:pt x="2528" y="224"/>
                  </a:lnTo>
                  <a:lnTo>
                    <a:pt x="2532" y="219"/>
                  </a:lnTo>
                  <a:lnTo>
                    <a:pt x="2537" y="219"/>
                  </a:lnTo>
                  <a:lnTo>
                    <a:pt x="2546" y="215"/>
                  </a:lnTo>
                  <a:lnTo>
                    <a:pt x="2551" y="210"/>
                  </a:lnTo>
                  <a:lnTo>
                    <a:pt x="2556" y="205"/>
                  </a:lnTo>
                  <a:lnTo>
                    <a:pt x="2560" y="201"/>
                  </a:lnTo>
                  <a:lnTo>
                    <a:pt x="2565" y="196"/>
                  </a:lnTo>
                  <a:lnTo>
                    <a:pt x="2574" y="191"/>
                  </a:lnTo>
                  <a:lnTo>
                    <a:pt x="2579" y="187"/>
                  </a:lnTo>
                  <a:lnTo>
                    <a:pt x="2584" y="187"/>
                  </a:lnTo>
                  <a:lnTo>
                    <a:pt x="2588" y="182"/>
                  </a:lnTo>
                  <a:lnTo>
                    <a:pt x="2593" y="177"/>
                  </a:lnTo>
                  <a:lnTo>
                    <a:pt x="2602" y="173"/>
                  </a:lnTo>
                  <a:lnTo>
                    <a:pt x="2607" y="168"/>
                  </a:lnTo>
                  <a:lnTo>
                    <a:pt x="2612" y="163"/>
                  </a:lnTo>
                  <a:lnTo>
                    <a:pt x="2616" y="159"/>
                  </a:lnTo>
                  <a:lnTo>
                    <a:pt x="2625" y="154"/>
                  </a:lnTo>
                  <a:lnTo>
                    <a:pt x="2630" y="149"/>
                  </a:lnTo>
                  <a:lnTo>
                    <a:pt x="2635" y="145"/>
                  </a:lnTo>
                  <a:lnTo>
                    <a:pt x="2639" y="140"/>
                  </a:lnTo>
                  <a:lnTo>
                    <a:pt x="2644" y="135"/>
                  </a:lnTo>
                  <a:lnTo>
                    <a:pt x="2649" y="131"/>
                  </a:lnTo>
                  <a:lnTo>
                    <a:pt x="2658" y="131"/>
                  </a:lnTo>
                  <a:lnTo>
                    <a:pt x="2663" y="126"/>
                  </a:lnTo>
                  <a:lnTo>
                    <a:pt x="2667" y="121"/>
                  </a:lnTo>
                  <a:lnTo>
                    <a:pt x="2672" y="117"/>
                  </a:lnTo>
                  <a:lnTo>
                    <a:pt x="2677" y="112"/>
                  </a:lnTo>
                  <a:lnTo>
                    <a:pt x="2686" y="107"/>
                  </a:lnTo>
                  <a:lnTo>
                    <a:pt x="2691" y="103"/>
                  </a:lnTo>
                  <a:lnTo>
                    <a:pt x="2695" y="98"/>
                  </a:lnTo>
                  <a:lnTo>
                    <a:pt x="2700" y="93"/>
                  </a:lnTo>
                  <a:lnTo>
                    <a:pt x="2705" y="89"/>
                  </a:lnTo>
                  <a:lnTo>
                    <a:pt x="2714" y="84"/>
                  </a:lnTo>
                  <a:lnTo>
                    <a:pt x="2719" y="79"/>
                  </a:lnTo>
                  <a:lnTo>
                    <a:pt x="2723" y="75"/>
                  </a:lnTo>
                  <a:lnTo>
                    <a:pt x="2728" y="70"/>
                  </a:lnTo>
                  <a:lnTo>
                    <a:pt x="2733" y="65"/>
                  </a:lnTo>
                  <a:lnTo>
                    <a:pt x="2742" y="61"/>
                  </a:lnTo>
                  <a:lnTo>
                    <a:pt x="2747" y="56"/>
                  </a:lnTo>
                  <a:lnTo>
                    <a:pt x="2751" y="51"/>
                  </a:lnTo>
                  <a:lnTo>
                    <a:pt x="2756" y="47"/>
                  </a:lnTo>
                  <a:lnTo>
                    <a:pt x="2761" y="42"/>
                  </a:lnTo>
                  <a:lnTo>
                    <a:pt x="2770" y="33"/>
                  </a:lnTo>
                  <a:lnTo>
                    <a:pt x="2775" y="28"/>
                  </a:lnTo>
                  <a:lnTo>
                    <a:pt x="2779" y="23"/>
                  </a:lnTo>
                  <a:lnTo>
                    <a:pt x="2784" y="19"/>
                  </a:lnTo>
                  <a:lnTo>
                    <a:pt x="2789" y="14"/>
                  </a:lnTo>
                  <a:lnTo>
                    <a:pt x="2798" y="9"/>
                  </a:lnTo>
                  <a:lnTo>
                    <a:pt x="2803" y="5"/>
                  </a:lnTo>
                  <a:lnTo>
                    <a:pt x="2807" y="0"/>
                  </a:lnTo>
                  <a:lnTo>
                    <a:pt x="2817" y="0"/>
                  </a:lnTo>
                  <a:lnTo>
                    <a:pt x="2817" y="9"/>
                  </a:lnTo>
                  <a:lnTo>
                    <a:pt x="2812" y="14"/>
                  </a:lnTo>
                  <a:lnTo>
                    <a:pt x="2807" y="19"/>
                  </a:lnTo>
                  <a:lnTo>
                    <a:pt x="2803" y="23"/>
                  </a:lnTo>
                  <a:lnTo>
                    <a:pt x="2793" y="33"/>
                  </a:lnTo>
                  <a:lnTo>
                    <a:pt x="2789" y="37"/>
                  </a:lnTo>
                  <a:lnTo>
                    <a:pt x="2784" y="42"/>
                  </a:lnTo>
                  <a:lnTo>
                    <a:pt x="2779" y="47"/>
                  </a:lnTo>
                  <a:lnTo>
                    <a:pt x="2770" y="51"/>
                  </a:lnTo>
                  <a:lnTo>
                    <a:pt x="2765" y="56"/>
                  </a:lnTo>
                  <a:lnTo>
                    <a:pt x="2761" y="61"/>
                  </a:lnTo>
                  <a:lnTo>
                    <a:pt x="2756" y="65"/>
                  </a:lnTo>
                  <a:lnTo>
                    <a:pt x="2751" y="70"/>
                  </a:lnTo>
                  <a:lnTo>
                    <a:pt x="2742" y="75"/>
                  </a:lnTo>
                  <a:lnTo>
                    <a:pt x="2737" y="79"/>
                  </a:lnTo>
                  <a:lnTo>
                    <a:pt x="2733" y="84"/>
                  </a:lnTo>
                  <a:lnTo>
                    <a:pt x="2728" y="89"/>
                  </a:lnTo>
                  <a:lnTo>
                    <a:pt x="2723" y="93"/>
                  </a:lnTo>
                  <a:lnTo>
                    <a:pt x="2714" y="98"/>
                  </a:lnTo>
                  <a:lnTo>
                    <a:pt x="2709" y="103"/>
                  </a:lnTo>
                  <a:lnTo>
                    <a:pt x="2705" y="107"/>
                  </a:lnTo>
                  <a:lnTo>
                    <a:pt x="2700" y="112"/>
                  </a:lnTo>
                  <a:lnTo>
                    <a:pt x="2695" y="117"/>
                  </a:lnTo>
                  <a:lnTo>
                    <a:pt x="2686" y="121"/>
                  </a:lnTo>
                  <a:lnTo>
                    <a:pt x="2681" y="126"/>
                  </a:lnTo>
                  <a:lnTo>
                    <a:pt x="2677" y="131"/>
                  </a:lnTo>
                  <a:lnTo>
                    <a:pt x="2672" y="135"/>
                  </a:lnTo>
                  <a:lnTo>
                    <a:pt x="2663" y="140"/>
                  </a:lnTo>
                  <a:lnTo>
                    <a:pt x="2658" y="145"/>
                  </a:lnTo>
                  <a:lnTo>
                    <a:pt x="2653" y="149"/>
                  </a:lnTo>
                  <a:lnTo>
                    <a:pt x="2649" y="154"/>
                  </a:lnTo>
                  <a:lnTo>
                    <a:pt x="2644" y="159"/>
                  </a:lnTo>
                  <a:lnTo>
                    <a:pt x="2635" y="163"/>
                  </a:lnTo>
                  <a:lnTo>
                    <a:pt x="2630" y="168"/>
                  </a:lnTo>
                  <a:lnTo>
                    <a:pt x="2625" y="168"/>
                  </a:lnTo>
                  <a:lnTo>
                    <a:pt x="2621" y="173"/>
                  </a:lnTo>
                  <a:lnTo>
                    <a:pt x="2616" y="177"/>
                  </a:lnTo>
                  <a:lnTo>
                    <a:pt x="2607" y="182"/>
                  </a:lnTo>
                  <a:lnTo>
                    <a:pt x="2602" y="187"/>
                  </a:lnTo>
                  <a:lnTo>
                    <a:pt x="2598" y="191"/>
                  </a:lnTo>
                  <a:lnTo>
                    <a:pt x="2593" y="196"/>
                  </a:lnTo>
                  <a:lnTo>
                    <a:pt x="2588" y="201"/>
                  </a:lnTo>
                  <a:lnTo>
                    <a:pt x="2579" y="205"/>
                  </a:lnTo>
                  <a:lnTo>
                    <a:pt x="2574" y="210"/>
                  </a:lnTo>
                  <a:lnTo>
                    <a:pt x="2570" y="215"/>
                  </a:lnTo>
                  <a:lnTo>
                    <a:pt x="2565" y="215"/>
                  </a:lnTo>
                  <a:lnTo>
                    <a:pt x="2560" y="219"/>
                  </a:lnTo>
                  <a:lnTo>
                    <a:pt x="2551" y="224"/>
                  </a:lnTo>
                  <a:lnTo>
                    <a:pt x="2546" y="229"/>
                  </a:lnTo>
                  <a:lnTo>
                    <a:pt x="2542" y="233"/>
                  </a:lnTo>
                  <a:lnTo>
                    <a:pt x="2537" y="238"/>
                  </a:lnTo>
                  <a:lnTo>
                    <a:pt x="2532" y="243"/>
                  </a:lnTo>
                  <a:lnTo>
                    <a:pt x="2523" y="247"/>
                  </a:lnTo>
                  <a:lnTo>
                    <a:pt x="2518" y="247"/>
                  </a:lnTo>
                  <a:lnTo>
                    <a:pt x="2514" y="252"/>
                  </a:lnTo>
                  <a:lnTo>
                    <a:pt x="2509" y="257"/>
                  </a:lnTo>
                  <a:lnTo>
                    <a:pt x="2504" y="261"/>
                  </a:lnTo>
                  <a:lnTo>
                    <a:pt x="2495" y="266"/>
                  </a:lnTo>
                  <a:lnTo>
                    <a:pt x="2490" y="266"/>
                  </a:lnTo>
                  <a:lnTo>
                    <a:pt x="2486" y="271"/>
                  </a:lnTo>
                  <a:lnTo>
                    <a:pt x="2481" y="275"/>
                  </a:lnTo>
                  <a:lnTo>
                    <a:pt x="2472" y="280"/>
                  </a:lnTo>
                  <a:lnTo>
                    <a:pt x="2467" y="285"/>
                  </a:lnTo>
                  <a:lnTo>
                    <a:pt x="2462" y="289"/>
                  </a:lnTo>
                  <a:lnTo>
                    <a:pt x="2458" y="289"/>
                  </a:lnTo>
                  <a:lnTo>
                    <a:pt x="2453" y="294"/>
                  </a:lnTo>
                  <a:lnTo>
                    <a:pt x="2444" y="299"/>
                  </a:lnTo>
                  <a:lnTo>
                    <a:pt x="2439" y="303"/>
                  </a:lnTo>
                  <a:lnTo>
                    <a:pt x="2434" y="308"/>
                  </a:lnTo>
                  <a:lnTo>
                    <a:pt x="2430" y="308"/>
                  </a:lnTo>
                  <a:lnTo>
                    <a:pt x="2425" y="313"/>
                  </a:lnTo>
                  <a:lnTo>
                    <a:pt x="2416" y="317"/>
                  </a:lnTo>
                  <a:lnTo>
                    <a:pt x="2411" y="322"/>
                  </a:lnTo>
                  <a:lnTo>
                    <a:pt x="2406" y="322"/>
                  </a:lnTo>
                  <a:lnTo>
                    <a:pt x="2402" y="327"/>
                  </a:lnTo>
                  <a:lnTo>
                    <a:pt x="2397" y="331"/>
                  </a:lnTo>
                  <a:lnTo>
                    <a:pt x="2388" y="336"/>
                  </a:lnTo>
                  <a:lnTo>
                    <a:pt x="2383" y="336"/>
                  </a:lnTo>
                  <a:lnTo>
                    <a:pt x="2378" y="341"/>
                  </a:lnTo>
                  <a:lnTo>
                    <a:pt x="2374" y="345"/>
                  </a:lnTo>
                  <a:lnTo>
                    <a:pt x="2369" y="350"/>
                  </a:lnTo>
                  <a:lnTo>
                    <a:pt x="2360" y="350"/>
                  </a:lnTo>
                  <a:lnTo>
                    <a:pt x="2355" y="355"/>
                  </a:lnTo>
                  <a:lnTo>
                    <a:pt x="2350" y="359"/>
                  </a:lnTo>
                  <a:lnTo>
                    <a:pt x="2346" y="364"/>
                  </a:lnTo>
                  <a:lnTo>
                    <a:pt x="2341" y="364"/>
                  </a:lnTo>
                  <a:lnTo>
                    <a:pt x="2332" y="369"/>
                  </a:lnTo>
                  <a:lnTo>
                    <a:pt x="2327" y="373"/>
                  </a:lnTo>
                  <a:lnTo>
                    <a:pt x="2322" y="373"/>
                  </a:lnTo>
                  <a:lnTo>
                    <a:pt x="2318" y="378"/>
                  </a:lnTo>
                  <a:lnTo>
                    <a:pt x="2308" y="383"/>
                  </a:lnTo>
                  <a:lnTo>
                    <a:pt x="2304" y="387"/>
                  </a:lnTo>
                  <a:lnTo>
                    <a:pt x="2299" y="387"/>
                  </a:lnTo>
                  <a:lnTo>
                    <a:pt x="2294" y="392"/>
                  </a:lnTo>
                  <a:lnTo>
                    <a:pt x="2290" y="397"/>
                  </a:lnTo>
                  <a:lnTo>
                    <a:pt x="2280" y="397"/>
                  </a:lnTo>
                  <a:lnTo>
                    <a:pt x="2276" y="401"/>
                  </a:lnTo>
                  <a:lnTo>
                    <a:pt x="2271" y="406"/>
                  </a:lnTo>
                  <a:lnTo>
                    <a:pt x="2266" y="406"/>
                  </a:lnTo>
                  <a:lnTo>
                    <a:pt x="2262" y="411"/>
                  </a:lnTo>
                  <a:lnTo>
                    <a:pt x="2252" y="415"/>
                  </a:lnTo>
                  <a:lnTo>
                    <a:pt x="2248" y="415"/>
                  </a:lnTo>
                  <a:lnTo>
                    <a:pt x="2243" y="420"/>
                  </a:lnTo>
                  <a:lnTo>
                    <a:pt x="2238" y="425"/>
                  </a:lnTo>
                  <a:lnTo>
                    <a:pt x="2234" y="425"/>
                  </a:lnTo>
                  <a:lnTo>
                    <a:pt x="2224" y="429"/>
                  </a:lnTo>
                  <a:lnTo>
                    <a:pt x="2220" y="434"/>
                  </a:lnTo>
                  <a:lnTo>
                    <a:pt x="2215" y="434"/>
                  </a:lnTo>
                  <a:lnTo>
                    <a:pt x="2210" y="439"/>
                  </a:lnTo>
                  <a:lnTo>
                    <a:pt x="2206" y="443"/>
                  </a:lnTo>
                  <a:lnTo>
                    <a:pt x="2196" y="443"/>
                  </a:lnTo>
                  <a:lnTo>
                    <a:pt x="2192" y="448"/>
                  </a:lnTo>
                  <a:lnTo>
                    <a:pt x="2187" y="448"/>
                  </a:lnTo>
                  <a:lnTo>
                    <a:pt x="2182" y="453"/>
                  </a:lnTo>
                  <a:lnTo>
                    <a:pt x="2178" y="457"/>
                  </a:lnTo>
                  <a:lnTo>
                    <a:pt x="2168" y="457"/>
                  </a:lnTo>
                  <a:lnTo>
                    <a:pt x="2164" y="462"/>
                  </a:lnTo>
                  <a:lnTo>
                    <a:pt x="2159" y="467"/>
                  </a:lnTo>
                  <a:lnTo>
                    <a:pt x="2155" y="467"/>
                  </a:lnTo>
                  <a:lnTo>
                    <a:pt x="2145" y="471"/>
                  </a:lnTo>
                  <a:lnTo>
                    <a:pt x="2141" y="471"/>
                  </a:lnTo>
                  <a:lnTo>
                    <a:pt x="2136" y="476"/>
                  </a:lnTo>
                  <a:lnTo>
                    <a:pt x="2131" y="481"/>
                  </a:lnTo>
                  <a:lnTo>
                    <a:pt x="2127" y="481"/>
                  </a:lnTo>
                  <a:lnTo>
                    <a:pt x="2117" y="485"/>
                  </a:lnTo>
                  <a:lnTo>
                    <a:pt x="2113" y="485"/>
                  </a:lnTo>
                  <a:lnTo>
                    <a:pt x="2108" y="490"/>
                  </a:lnTo>
                  <a:lnTo>
                    <a:pt x="2103" y="495"/>
                  </a:lnTo>
                  <a:lnTo>
                    <a:pt x="2099" y="495"/>
                  </a:lnTo>
                  <a:lnTo>
                    <a:pt x="2089" y="499"/>
                  </a:lnTo>
                  <a:lnTo>
                    <a:pt x="2085" y="499"/>
                  </a:lnTo>
                  <a:lnTo>
                    <a:pt x="2080" y="504"/>
                  </a:lnTo>
                  <a:lnTo>
                    <a:pt x="2075" y="504"/>
                  </a:lnTo>
                  <a:lnTo>
                    <a:pt x="2071" y="509"/>
                  </a:lnTo>
                  <a:lnTo>
                    <a:pt x="2061" y="509"/>
                  </a:lnTo>
                  <a:lnTo>
                    <a:pt x="2057" y="513"/>
                  </a:lnTo>
                  <a:lnTo>
                    <a:pt x="2052" y="518"/>
                  </a:lnTo>
                  <a:lnTo>
                    <a:pt x="2047" y="518"/>
                  </a:lnTo>
                  <a:lnTo>
                    <a:pt x="2043" y="523"/>
                  </a:lnTo>
                  <a:lnTo>
                    <a:pt x="2033" y="523"/>
                  </a:lnTo>
                  <a:lnTo>
                    <a:pt x="2029" y="527"/>
                  </a:lnTo>
                  <a:lnTo>
                    <a:pt x="2024" y="527"/>
                  </a:lnTo>
                  <a:lnTo>
                    <a:pt x="2019" y="532"/>
                  </a:lnTo>
                  <a:lnTo>
                    <a:pt x="2010" y="532"/>
                  </a:lnTo>
                  <a:lnTo>
                    <a:pt x="2005" y="537"/>
                  </a:lnTo>
                  <a:lnTo>
                    <a:pt x="2001" y="541"/>
                  </a:lnTo>
                  <a:lnTo>
                    <a:pt x="1996" y="541"/>
                  </a:lnTo>
                  <a:lnTo>
                    <a:pt x="1991" y="546"/>
                  </a:lnTo>
                  <a:lnTo>
                    <a:pt x="1982" y="546"/>
                  </a:lnTo>
                  <a:lnTo>
                    <a:pt x="1977" y="551"/>
                  </a:lnTo>
                  <a:lnTo>
                    <a:pt x="1973" y="551"/>
                  </a:lnTo>
                  <a:lnTo>
                    <a:pt x="1968" y="555"/>
                  </a:lnTo>
                  <a:lnTo>
                    <a:pt x="1963" y="555"/>
                  </a:lnTo>
                  <a:lnTo>
                    <a:pt x="1954" y="560"/>
                  </a:lnTo>
                  <a:lnTo>
                    <a:pt x="1949" y="560"/>
                  </a:lnTo>
                  <a:lnTo>
                    <a:pt x="1945" y="565"/>
                  </a:lnTo>
                  <a:lnTo>
                    <a:pt x="1940" y="565"/>
                  </a:lnTo>
                  <a:lnTo>
                    <a:pt x="1935" y="569"/>
                  </a:lnTo>
                  <a:lnTo>
                    <a:pt x="1926" y="569"/>
                  </a:lnTo>
                  <a:lnTo>
                    <a:pt x="1921" y="574"/>
                  </a:lnTo>
                  <a:lnTo>
                    <a:pt x="1917" y="574"/>
                  </a:lnTo>
                  <a:lnTo>
                    <a:pt x="1912" y="579"/>
                  </a:lnTo>
                  <a:lnTo>
                    <a:pt x="1907" y="579"/>
                  </a:lnTo>
                  <a:lnTo>
                    <a:pt x="1898" y="583"/>
                  </a:lnTo>
                  <a:lnTo>
                    <a:pt x="1893" y="583"/>
                  </a:lnTo>
                  <a:lnTo>
                    <a:pt x="1889" y="588"/>
                  </a:lnTo>
                  <a:lnTo>
                    <a:pt x="1884" y="588"/>
                  </a:lnTo>
                  <a:lnTo>
                    <a:pt x="1879" y="588"/>
                  </a:lnTo>
                  <a:lnTo>
                    <a:pt x="1870" y="593"/>
                  </a:lnTo>
                  <a:lnTo>
                    <a:pt x="1865" y="593"/>
                  </a:lnTo>
                  <a:lnTo>
                    <a:pt x="1861" y="597"/>
                  </a:lnTo>
                  <a:lnTo>
                    <a:pt x="1856" y="597"/>
                  </a:lnTo>
                  <a:lnTo>
                    <a:pt x="1851" y="602"/>
                  </a:lnTo>
                  <a:lnTo>
                    <a:pt x="1842" y="602"/>
                  </a:lnTo>
                  <a:lnTo>
                    <a:pt x="1837" y="607"/>
                  </a:lnTo>
                  <a:lnTo>
                    <a:pt x="1833" y="607"/>
                  </a:lnTo>
                  <a:lnTo>
                    <a:pt x="1828" y="611"/>
                  </a:lnTo>
                  <a:lnTo>
                    <a:pt x="1819" y="611"/>
                  </a:lnTo>
                  <a:lnTo>
                    <a:pt x="1814" y="611"/>
                  </a:lnTo>
                  <a:lnTo>
                    <a:pt x="1809" y="616"/>
                  </a:lnTo>
                  <a:lnTo>
                    <a:pt x="1805" y="616"/>
                  </a:lnTo>
                  <a:lnTo>
                    <a:pt x="1800" y="621"/>
                  </a:lnTo>
                  <a:lnTo>
                    <a:pt x="1791" y="621"/>
                  </a:lnTo>
                  <a:lnTo>
                    <a:pt x="1786" y="625"/>
                  </a:lnTo>
                  <a:lnTo>
                    <a:pt x="1781" y="625"/>
                  </a:lnTo>
                  <a:lnTo>
                    <a:pt x="1777" y="630"/>
                  </a:lnTo>
                  <a:lnTo>
                    <a:pt x="1772" y="630"/>
                  </a:lnTo>
                  <a:lnTo>
                    <a:pt x="1763" y="630"/>
                  </a:lnTo>
                  <a:lnTo>
                    <a:pt x="1758" y="635"/>
                  </a:lnTo>
                  <a:lnTo>
                    <a:pt x="1753" y="635"/>
                  </a:lnTo>
                  <a:lnTo>
                    <a:pt x="1749" y="639"/>
                  </a:lnTo>
                  <a:lnTo>
                    <a:pt x="1744" y="639"/>
                  </a:lnTo>
                  <a:lnTo>
                    <a:pt x="1735" y="639"/>
                  </a:lnTo>
                  <a:lnTo>
                    <a:pt x="1730" y="644"/>
                  </a:lnTo>
                  <a:lnTo>
                    <a:pt x="1725" y="644"/>
                  </a:lnTo>
                  <a:lnTo>
                    <a:pt x="1721" y="649"/>
                  </a:lnTo>
                  <a:lnTo>
                    <a:pt x="1716" y="649"/>
                  </a:lnTo>
                  <a:lnTo>
                    <a:pt x="1707" y="649"/>
                  </a:lnTo>
                  <a:lnTo>
                    <a:pt x="1702" y="653"/>
                  </a:lnTo>
                  <a:lnTo>
                    <a:pt x="1698" y="653"/>
                  </a:lnTo>
                  <a:lnTo>
                    <a:pt x="1693" y="658"/>
                  </a:lnTo>
                  <a:lnTo>
                    <a:pt x="1688" y="658"/>
                  </a:lnTo>
                  <a:lnTo>
                    <a:pt x="1679" y="658"/>
                  </a:lnTo>
                  <a:lnTo>
                    <a:pt x="1674" y="663"/>
                  </a:lnTo>
                  <a:lnTo>
                    <a:pt x="1670" y="663"/>
                  </a:lnTo>
                  <a:lnTo>
                    <a:pt x="1665" y="667"/>
                  </a:lnTo>
                  <a:lnTo>
                    <a:pt x="1660" y="667"/>
                  </a:lnTo>
                  <a:lnTo>
                    <a:pt x="1651" y="667"/>
                  </a:lnTo>
                  <a:lnTo>
                    <a:pt x="1646" y="672"/>
                  </a:lnTo>
                  <a:lnTo>
                    <a:pt x="1642" y="672"/>
                  </a:lnTo>
                  <a:lnTo>
                    <a:pt x="1637" y="677"/>
                  </a:lnTo>
                  <a:lnTo>
                    <a:pt x="1632" y="677"/>
                  </a:lnTo>
                  <a:lnTo>
                    <a:pt x="1623" y="677"/>
                  </a:lnTo>
                  <a:lnTo>
                    <a:pt x="1618" y="681"/>
                  </a:lnTo>
                  <a:lnTo>
                    <a:pt x="1614" y="681"/>
                  </a:lnTo>
                  <a:lnTo>
                    <a:pt x="1609" y="681"/>
                  </a:lnTo>
                  <a:lnTo>
                    <a:pt x="1600" y="686"/>
                  </a:lnTo>
                  <a:lnTo>
                    <a:pt x="1595" y="686"/>
                  </a:lnTo>
                  <a:lnTo>
                    <a:pt x="1590" y="691"/>
                  </a:lnTo>
                  <a:lnTo>
                    <a:pt x="1586" y="691"/>
                  </a:lnTo>
                  <a:lnTo>
                    <a:pt x="1581" y="691"/>
                  </a:lnTo>
                  <a:lnTo>
                    <a:pt x="1572" y="695"/>
                  </a:lnTo>
                  <a:lnTo>
                    <a:pt x="1567" y="695"/>
                  </a:lnTo>
                  <a:lnTo>
                    <a:pt x="1562" y="695"/>
                  </a:lnTo>
                  <a:lnTo>
                    <a:pt x="1558" y="700"/>
                  </a:lnTo>
                  <a:lnTo>
                    <a:pt x="1553" y="700"/>
                  </a:lnTo>
                  <a:lnTo>
                    <a:pt x="1544" y="700"/>
                  </a:lnTo>
                  <a:lnTo>
                    <a:pt x="1539" y="705"/>
                  </a:lnTo>
                  <a:lnTo>
                    <a:pt x="1534" y="705"/>
                  </a:lnTo>
                  <a:lnTo>
                    <a:pt x="1530" y="705"/>
                  </a:lnTo>
                  <a:lnTo>
                    <a:pt x="1525" y="709"/>
                  </a:lnTo>
                  <a:lnTo>
                    <a:pt x="1516" y="709"/>
                  </a:lnTo>
                  <a:lnTo>
                    <a:pt x="1511" y="709"/>
                  </a:lnTo>
                  <a:lnTo>
                    <a:pt x="1506" y="714"/>
                  </a:lnTo>
                  <a:lnTo>
                    <a:pt x="1502" y="714"/>
                  </a:lnTo>
                  <a:lnTo>
                    <a:pt x="1497" y="714"/>
                  </a:lnTo>
                  <a:lnTo>
                    <a:pt x="1488" y="719"/>
                  </a:lnTo>
                  <a:lnTo>
                    <a:pt x="1483" y="719"/>
                  </a:lnTo>
                  <a:lnTo>
                    <a:pt x="1478" y="719"/>
                  </a:lnTo>
                  <a:lnTo>
                    <a:pt x="1474" y="723"/>
                  </a:lnTo>
                  <a:lnTo>
                    <a:pt x="1469" y="723"/>
                  </a:lnTo>
                  <a:lnTo>
                    <a:pt x="1460" y="723"/>
                  </a:lnTo>
                  <a:lnTo>
                    <a:pt x="1455" y="723"/>
                  </a:lnTo>
                  <a:lnTo>
                    <a:pt x="1450" y="728"/>
                  </a:lnTo>
                  <a:lnTo>
                    <a:pt x="1446" y="728"/>
                  </a:lnTo>
                  <a:lnTo>
                    <a:pt x="1441" y="728"/>
                  </a:lnTo>
                  <a:lnTo>
                    <a:pt x="1432" y="732"/>
                  </a:lnTo>
                  <a:lnTo>
                    <a:pt x="1427" y="732"/>
                  </a:lnTo>
                  <a:lnTo>
                    <a:pt x="1422" y="732"/>
                  </a:lnTo>
                  <a:lnTo>
                    <a:pt x="1418" y="737"/>
                  </a:lnTo>
                  <a:lnTo>
                    <a:pt x="1408" y="737"/>
                  </a:lnTo>
                  <a:lnTo>
                    <a:pt x="1404" y="737"/>
                  </a:lnTo>
                  <a:lnTo>
                    <a:pt x="1399" y="742"/>
                  </a:lnTo>
                  <a:lnTo>
                    <a:pt x="1394" y="742"/>
                  </a:lnTo>
                  <a:lnTo>
                    <a:pt x="1390" y="742"/>
                  </a:lnTo>
                  <a:lnTo>
                    <a:pt x="1380" y="746"/>
                  </a:lnTo>
                  <a:lnTo>
                    <a:pt x="1376" y="746"/>
                  </a:lnTo>
                  <a:lnTo>
                    <a:pt x="1371" y="746"/>
                  </a:lnTo>
                  <a:lnTo>
                    <a:pt x="1366" y="746"/>
                  </a:lnTo>
                  <a:lnTo>
                    <a:pt x="1362" y="751"/>
                  </a:lnTo>
                  <a:lnTo>
                    <a:pt x="1352" y="751"/>
                  </a:lnTo>
                  <a:lnTo>
                    <a:pt x="1348" y="751"/>
                  </a:lnTo>
                  <a:lnTo>
                    <a:pt x="1343" y="756"/>
                  </a:lnTo>
                  <a:lnTo>
                    <a:pt x="1338" y="756"/>
                  </a:lnTo>
                  <a:lnTo>
                    <a:pt x="1334" y="756"/>
                  </a:lnTo>
                  <a:lnTo>
                    <a:pt x="1324" y="756"/>
                  </a:lnTo>
                  <a:lnTo>
                    <a:pt x="1320" y="760"/>
                  </a:lnTo>
                  <a:lnTo>
                    <a:pt x="1315" y="760"/>
                  </a:lnTo>
                  <a:lnTo>
                    <a:pt x="1310" y="760"/>
                  </a:lnTo>
                  <a:lnTo>
                    <a:pt x="1301" y="760"/>
                  </a:lnTo>
                  <a:lnTo>
                    <a:pt x="1296" y="765"/>
                  </a:lnTo>
                  <a:lnTo>
                    <a:pt x="1292" y="765"/>
                  </a:lnTo>
                  <a:lnTo>
                    <a:pt x="1287" y="765"/>
                  </a:lnTo>
                  <a:lnTo>
                    <a:pt x="1282" y="770"/>
                  </a:lnTo>
                  <a:lnTo>
                    <a:pt x="1278" y="770"/>
                  </a:lnTo>
                  <a:lnTo>
                    <a:pt x="1268" y="770"/>
                  </a:lnTo>
                  <a:lnTo>
                    <a:pt x="1264" y="770"/>
                  </a:lnTo>
                  <a:lnTo>
                    <a:pt x="1259" y="774"/>
                  </a:lnTo>
                  <a:lnTo>
                    <a:pt x="1255" y="774"/>
                  </a:lnTo>
                  <a:lnTo>
                    <a:pt x="1245" y="774"/>
                  </a:lnTo>
                  <a:lnTo>
                    <a:pt x="1241" y="774"/>
                  </a:lnTo>
                  <a:lnTo>
                    <a:pt x="1236" y="779"/>
                  </a:lnTo>
                  <a:lnTo>
                    <a:pt x="1231" y="779"/>
                  </a:lnTo>
                  <a:lnTo>
                    <a:pt x="1227" y="779"/>
                  </a:lnTo>
                  <a:lnTo>
                    <a:pt x="1217" y="779"/>
                  </a:lnTo>
                  <a:lnTo>
                    <a:pt x="1213" y="784"/>
                  </a:lnTo>
                  <a:lnTo>
                    <a:pt x="1208" y="784"/>
                  </a:lnTo>
                  <a:lnTo>
                    <a:pt x="1203" y="784"/>
                  </a:lnTo>
                  <a:lnTo>
                    <a:pt x="1199" y="784"/>
                  </a:lnTo>
                  <a:lnTo>
                    <a:pt x="1189" y="788"/>
                  </a:lnTo>
                  <a:lnTo>
                    <a:pt x="1185" y="788"/>
                  </a:lnTo>
                  <a:lnTo>
                    <a:pt x="1180" y="788"/>
                  </a:lnTo>
                  <a:lnTo>
                    <a:pt x="1175" y="788"/>
                  </a:lnTo>
                  <a:lnTo>
                    <a:pt x="1171" y="793"/>
                  </a:lnTo>
                  <a:lnTo>
                    <a:pt x="1161" y="793"/>
                  </a:lnTo>
                  <a:lnTo>
                    <a:pt x="1157" y="793"/>
                  </a:lnTo>
                  <a:lnTo>
                    <a:pt x="1152" y="793"/>
                  </a:lnTo>
                  <a:lnTo>
                    <a:pt x="1147" y="798"/>
                  </a:lnTo>
                  <a:lnTo>
                    <a:pt x="1143" y="798"/>
                  </a:lnTo>
                  <a:lnTo>
                    <a:pt x="1133" y="798"/>
                  </a:lnTo>
                  <a:lnTo>
                    <a:pt x="1129" y="798"/>
                  </a:lnTo>
                  <a:lnTo>
                    <a:pt x="1124" y="798"/>
                  </a:lnTo>
                  <a:lnTo>
                    <a:pt x="1119" y="802"/>
                  </a:lnTo>
                  <a:lnTo>
                    <a:pt x="1115" y="802"/>
                  </a:lnTo>
                  <a:lnTo>
                    <a:pt x="1105" y="802"/>
                  </a:lnTo>
                  <a:lnTo>
                    <a:pt x="1101" y="802"/>
                  </a:lnTo>
                  <a:lnTo>
                    <a:pt x="1096" y="807"/>
                  </a:lnTo>
                  <a:lnTo>
                    <a:pt x="1091" y="807"/>
                  </a:lnTo>
                  <a:lnTo>
                    <a:pt x="1082" y="807"/>
                  </a:lnTo>
                  <a:lnTo>
                    <a:pt x="1077" y="807"/>
                  </a:lnTo>
                  <a:lnTo>
                    <a:pt x="1073" y="807"/>
                  </a:lnTo>
                  <a:lnTo>
                    <a:pt x="1068" y="812"/>
                  </a:lnTo>
                  <a:lnTo>
                    <a:pt x="1063" y="812"/>
                  </a:lnTo>
                  <a:lnTo>
                    <a:pt x="1059" y="812"/>
                  </a:lnTo>
                  <a:lnTo>
                    <a:pt x="1049" y="812"/>
                  </a:lnTo>
                  <a:lnTo>
                    <a:pt x="1045" y="816"/>
                  </a:lnTo>
                  <a:lnTo>
                    <a:pt x="1040" y="816"/>
                  </a:lnTo>
                  <a:lnTo>
                    <a:pt x="1035" y="816"/>
                  </a:lnTo>
                  <a:lnTo>
                    <a:pt x="1031" y="816"/>
                  </a:lnTo>
                  <a:lnTo>
                    <a:pt x="1021" y="816"/>
                  </a:lnTo>
                  <a:lnTo>
                    <a:pt x="1017" y="821"/>
                  </a:lnTo>
                  <a:lnTo>
                    <a:pt x="1012" y="821"/>
                  </a:lnTo>
                  <a:lnTo>
                    <a:pt x="1007" y="821"/>
                  </a:lnTo>
                  <a:lnTo>
                    <a:pt x="998" y="821"/>
                  </a:lnTo>
                  <a:lnTo>
                    <a:pt x="993" y="821"/>
                  </a:lnTo>
                  <a:lnTo>
                    <a:pt x="989" y="826"/>
                  </a:lnTo>
                  <a:lnTo>
                    <a:pt x="984" y="826"/>
                  </a:lnTo>
                  <a:lnTo>
                    <a:pt x="979" y="826"/>
                  </a:lnTo>
                  <a:lnTo>
                    <a:pt x="970" y="826"/>
                  </a:lnTo>
                  <a:lnTo>
                    <a:pt x="965" y="826"/>
                  </a:lnTo>
                  <a:lnTo>
                    <a:pt x="961" y="830"/>
                  </a:lnTo>
                  <a:lnTo>
                    <a:pt x="956" y="830"/>
                  </a:lnTo>
                  <a:lnTo>
                    <a:pt x="951" y="830"/>
                  </a:lnTo>
                  <a:lnTo>
                    <a:pt x="942" y="830"/>
                  </a:lnTo>
                  <a:lnTo>
                    <a:pt x="937" y="830"/>
                  </a:lnTo>
                  <a:lnTo>
                    <a:pt x="933" y="835"/>
                  </a:lnTo>
                  <a:lnTo>
                    <a:pt x="928" y="835"/>
                  </a:lnTo>
                  <a:lnTo>
                    <a:pt x="923" y="835"/>
                  </a:lnTo>
                  <a:lnTo>
                    <a:pt x="914" y="835"/>
                  </a:lnTo>
                  <a:lnTo>
                    <a:pt x="909" y="835"/>
                  </a:lnTo>
                  <a:lnTo>
                    <a:pt x="905" y="835"/>
                  </a:lnTo>
                  <a:lnTo>
                    <a:pt x="900" y="840"/>
                  </a:lnTo>
                  <a:lnTo>
                    <a:pt x="895" y="840"/>
                  </a:lnTo>
                  <a:lnTo>
                    <a:pt x="886" y="840"/>
                  </a:lnTo>
                  <a:lnTo>
                    <a:pt x="881" y="840"/>
                  </a:lnTo>
                  <a:lnTo>
                    <a:pt x="877" y="840"/>
                  </a:lnTo>
                  <a:lnTo>
                    <a:pt x="872" y="844"/>
                  </a:lnTo>
                  <a:lnTo>
                    <a:pt x="863" y="844"/>
                  </a:lnTo>
                  <a:lnTo>
                    <a:pt x="858" y="844"/>
                  </a:lnTo>
                  <a:lnTo>
                    <a:pt x="853" y="844"/>
                  </a:lnTo>
                  <a:lnTo>
                    <a:pt x="849" y="844"/>
                  </a:lnTo>
                  <a:lnTo>
                    <a:pt x="844" y="844"/>
                  </a:lnTo>
                  <a:lnTo>
                    <a:pt x="839" y="849"/>
                  </a:lnTo>
                  <a:lnTo>
                    <a:pt x="830" y="849"/>
                  </a:lnTo>
                  <a:lnTo>
                    <a:pt x="825" y="849"/>
                  </a:lnTo>
                  <a:lnTo>
                    <a:pt x="821" y="849"/>
                  </a:lnTo>
                  <a:lnTo>
                    <a:pt x="816" y="849"/>
                  </a:lnTo>
                  <a:lnTo>
                    <a:pt x="807" y="849"/>
                  </a:lnTo>
                  <a:lnTo>
                    <a:pt x="802" y="854"/>
                  </a:lnTo>
                  <a:lnTo>
                    <a:pt x="798" y="854"/>
                  </a:lnTo>
                  <a:lnTo>
                    <a:pt x="793" y="854"/>
                  </a:lnTo>
                  <a:lnTo>
                    <a:pt x="788" y="854"/>
                  </a:lnTo>
                  <a:lnTo>
                    <a:pt x="779" y="854"/>
                  </a:lnTo>
                  <a:lnTo>
                    <a:pt x="774" y="854"/>
                  </a:lnTo>
                  <a:lnTo>
                    <a:pt x="770" y="858"/>
                  </a:lnTo>
                  <a:lnTo>
                    <a:pt x="765" y="858"/>
                  </a:lnTo>
                  <a:lnTo>
                    <a:pt x="760" y="858"/>
                  </a:lnTo>
                  <a:lnTo>
                    <a:pt x="751" y="858"/>
                  </a:lnTo>
                  <a:lnTo>
                    <a:pt x="746" y="858"/>
                  </a:lnTo>
                  <a:lnTo>
                    <a:pt x="742" y="858"/>
                  </a:lnTo>
                  <a:lnTo>
                    <a:pt x="737" y="863"/>
                  </a:lnTo>
                  <a:lnTo>
                    <a:pt x="732" y="863"/>
                  </a:lnTo>
                  <a:lnTo>
                    <a:pt x="723" y="863"/>
                  </a:lnTo>
                  <a:lnTo>
                    <a:pt x="718" y="863"/>
                  </a:lnTo>
                  <a:lnTo>
                    <a:pt x="714" y="863"/>
                  </a:lnTo>
                  <a:lnTo>
                    <a:pt x="709" y="863"/>
                  </a:lnTo>
                  <a:lnTo>
                    <a:pt x="704" y="863"/>
                  </a:lnTo>
                  <a:lnTo>
                    <a:pt x="695" y="868"/>
                  </a:lnTo>
                  <a:lnTo>
                    <a:pt x="690" y="868"/>
                  </a:lnTo>
                  <a:lnTo>
                    <a:pt x="686" y="868"/>
                  </a:lnTo>
                  <a:lnTo>
                    <a:pt x="681" y="868"/>
                  </a:lnTo>
                  <a:lnTo>
                    <a:pt x="676" y="868"/>
                  </a:lnTo>
                  <a:lnTo>
                    <a:pt x="667" y="868"/>
                  </a:lnTo>
                  <a:lnTo>
                    <a:pt x="662" y="872"/>
                  </a:lnTo>
                  <a:lnTo>
                    <a:pt x="658" y="872"/>
                  </a:lnTo>
                  <a:lnTo>
                    <a:pt x="653" y="872"/>
                  </a:lnTo>
                  <a:lnTo>
                    <a:pt x="648" y="872"/>
                  </a:lnTo>
                  <a:lnTo>
                    <a:pt x="639" y="872"/>
                  </a:lnTo>
                  <a:lnTo>
                    <a:pt x="634" y="872"/>
                  </a:lnTo>
                  <a:lnTo>
                    <a:pt x="630" y="872"/>
                  </a:lnTo>
                  <a:lnTo>
                    <a:pt x="625" y="872"/>
                  </a:lnTo>
                  <a:lnTo>
                    <a:pt x="616" y="877"/>
                  </a:lnTo>
                  <a:lnTo>
                    <a:pt x="611" y="877"/>
                  </a:lnTo>
                  <a:lnTo>
                    <a:pt x="606" y="877"/>
                  </a:lnTo>
                  <a:lnTo>
                    <a:pt x="602" y="877"/>
                  </a:lnTo>
                  <a:lnTo>
                    <a:pt x="597" y="877"/>
                  </a:lnTo>
                  <a:lnTo>
                    <a:pt x="588" y="877"/>
                  </a:lnTo>
                  <a:lnTo>
                    <a:pt x="583" y="877"/>
                  </a:lnTo>
                  <a:lnTo>
                    <a:pt x="578" y="882"/>
                  </a:lnTo>
                  <a:lnTo>
                    <a:pt x="574" y="882"/>
                  </a:lnTo>
                  <a:lnTo>
                    <a:pt x="569" y="882"/>
                  </a:lnTo>
                  <a:lnTo>
                    <a:pt x="560" y="882"/>
                  </a:lnTo>
                  <a:lnTo>
                    <a:pt x="555" y="882"/>
                  </a:lnTo>
                  <a:lnTo>
                    <a:pt x="550" y="882"/>
                  </a:lnTo>
                  <a:lnTo>
                    <a:pt x="546" y="882"/>
                  </a:lnTo>
                  <a:lnTo>
                    <a:pt x="541" y="882"/>
                  </a:lnTo>
                  <a:lnTo>
                    <a:pt x="532" y="886"/>
                  </a:lnTo>
                  <a:lnTo>
                    <a:pt x="527" y="886"/>
                  </a:lnTo>
                  <a:lnTo>
                    <a:pt x="522" y="886"/>
                  </a:lnTo>
                  <a:lnTo>
                    <a:pt x="518" y="886"/>
                  </a:lnTo>
                  <a:lnTo>
                    <a:pt x="513" y="886"/>
                  </a:lnTo>
                  <a:lnTo>
                    <a:pt x="504" y="886"/>
                  </a:lnTo>
                  <a:lnTo>
                    <a:pt x="499" y="886"/>
                  </a:lnTo>
                  <a:lnTo>
                    <a:pt x="494" y="886"/>
                  </a:lnTo>
                  <a:lnTo>
                    <a:pt x="490" y="891"/>
                  </a:lnTo>
                  <a:lnTo>
                    <a:pt x="485" y="891"/>
                  </a:lnTo>
                  <a:lnTo>
                    <a:pt x="476" y="891"/>
                  </a:lnTo>
                  <a:lnTo>
                    <a:pt x="471" y="891"/>
                  </a:lnTo>
                  <a:lnTo>
                    <a:pt x="466" y="891"/>
                  </a:lnTo>
                  <a:lnTo>
                    <a:pt x="462" y="891"/>
                  </a:lnTo>
                  <a:lnTo>
                    <a:pt x="457" y="891"/>
                  </a:lnTo>
                  <a:lnTo>
                    <a:pt x="448" y="891"/>
                  </a:lnTo>
                  <a:lnTo>
                    <a:pt x="443" y="891"/>
                  </a:lnTo>
                  <a:lnTo>
                    <a:pt x="438" y="896"/>
                  </a:lnTo>
                  <a:lnTo>
                    <a:pt x="434" y="896"/>
                  </a:lnTo>
                  <a:lnTo>
                    <a:pt x="429" y="896"/>
                  </a:lnTo>
                  <a:lnTo>
                    <a:pt x="420" y="896"/>
                  </a:lnTo>
                  <a:lnTo>
                    <a:pt x="415" y="896"/>
                  </a:lnTo>
                  <a:lnTo>
                    <a:pt x="410" y="896"/>
                  </a:lnTo>
                  <a:lnTo>
                    <a:pt x="406" y="896"/>
                  </a:lnTo>
                  <a:lnTo>
                    <a:pt x="401" y="896"/>
                  </a:lnTo>
                  <a:lnTo>
                    <a:pt x="392" y="896"/>
                  </a:lnTo>
                  <a:lnTo>
                    <a:pt x="387" y="900"/>
                  </a:lnTo>
                  <a:lnTo>
                    <a:pt x="382" y="900"/>
                  </a:lnTo>
                  <a:lnTo>
                    <a:pt x="378" y="900"/>
                  </a:lnTo>
                  <a:lnTo>
                    <a:pt x="373" y="900"/>
                  </a:lnTo>
                  <a:lnTo>
                    <a:pt x="364" y="900"/>
                  </a:lnTo>
                  <a:lnTo>
                    <a:pt x="359" y="900"/>
                  </a:lnTo>
                  <a:lnTo>
                    <a:pt x="355" y="900"/>
                  </a:lnTo>
                  <a:lnTo>
                    <a:pt x="350" y="900"/>
                  </a:lnTo>
                  <a:lnTo>
                    <a:pt x="341" y="900"/>
                  </a:lnTo>
                  <a:lnTo>
                    <a:pt x="336" y="900"/>
                  </a:lnTo>
                  <a:lnTo>
                    <a:pt x="331" y="900"/>
                  </a:lnTo>
                  <a:lnTo>
                    <a:pt x="327" y="905"/>
                  </a:lnTo>
                  <a:lnTo>
                    <a:pt x="322" y="905"/>
                  </a:lnTo>
                  <a:lnTo>
                    <a:pt x="313" y="905"/>
                  </a:lnTo>
                  <a:lnTo>
                    <a:pt x="308" y="905"/>
                  </a:lnTo>
                  <a:lnTo>
                    <a:pt x="303" y="905"/>
                  </a:lnTo>
                  <a:lnTo>
                    <a:pt x="299" y="905"/>
                  </a:lnTo>
                  <a:lnTo>
                    <a:pt x="294" y="905"/>
                  </a:lnTo>
                  <a:lnTo>
                    <a:pt x="285" y="905"/>
                  </a:lnTo>
                  <a:lnTo>
                    <a:pt x="280" y="905"/>
                  </a:lnTo>
                  <a:lnTo>
                    <a:pt x="275" y="905"/>
                  </a:lnTo>
                  <a:lnTo>
                    <a:pt x="271" y="905"/>
                  </a:lnTo>
                  <a:lnTo>
                    <a:pt x="266" y="910"/>
                  </a:lnTo>
                  <a:lnTo>
                    <a:pt x="257" y="910"/>
                  </a:lnTo>
                  <a:lnTo>
                    <a:pt x="252" y="910"/>
                  </a:lnTo>
                  <a:lnTo>
                    <a:pt x="247" y="910"/>
                  </a:lnTo>
                  <a:lnTo>
                    <a:pt x="243" y="910"/>
                  </a:lnTo>
                  <a:lnTo>
                    <a:pt x="238" y="910"/>
                  </a:lnTo>
                  <a:lnTo>
                    <a:pt x="229" y="910"/>
                  </a:lnTo>
                  <a:lnTo>
                    <a:pt x="224" y="910"/>
                  </a:lnTo>
                  <a:lnTo>
                    <a:pt x="219" y="910"/>
                  </a:lnTo>
                  <a:lnTo>
                    <a:pt x="215" y="910"/>
                  </a:lnTo>
                  <a:lnTo>
                    <a:pt x="210" y="910"/>
                  </a:lnTo>
                  <a:lnTo>
                    <a:pt x="201" y="910"/>
                  </a:lnTo>
                  <a:lnTo>
                    <a:pt x="196" y="914"/>
                  </a:lnTo>
                  <a:lnTo>
                    <a:pt x="191" y="914"/>
                  </a:lnTo>
                  <a:lnTo>
                    <a:pt x="187" y="914"/>
                  </a:lnTo>
                  <a:lnTo>
                    <a:pt x="182" y="914"/>
                  </a:lnTo>
                  <a:lnTo>
                    <a:pt x="173" y="914"/>
                  </a:lnTo>
                  <a:lnTo>
                    <a:pt x="168" y="914"/>
                  </a:lnTo>
                  <a:lnTo>
                    <a:pt x="163" y="914"/>
                  </a:lnTo>
                  <a:lnTo>
                    <a:pt x="159" y="914"/>
                  </a:lnTo>
                  <a:lnTo>
                    <a:pt x="149" y="914"/>
                  </a:lnTo>
                  <a:lnTo>
                    <a:pt x="145" y="914"/>
                  </a:lnTo>
                  <a:lnTo>
                    <a:pt x="140" y="914"/>
                  </a:lnTo>
                  <a:lnTo>
                    <a:pt x="135" y="914"/>
                  </a:lnTo>
                  <a:lnTo>
                    <a:pt x="131" y="914"/>
                  </a:lnTo>
                  <a:lnTo>
                    <a:pt x="121" y="914"/>
                  </a:lnTo>
                  <a:lnTo>
                    <a:pt x="117" y="914"/>
                  </a:lnTo>
                  <a:lnTo>
                    <a:pt x="112" y="919"/>
                  </a:lnTo>
                  <a:lnTo>
                    <a:pt x="107" y="919"/>
                  </a:lnTo>
                  <a:lnTo>
                    <a:pt x="103" y="919"/>
                  </a:lnTo>
                  <a:lnTo>
                    <a:pt x="93" y="919"/>
                  </a:lnTo>
                  <a:lnTo>
                    <a:pt x="89" y="919"/>
                  </a:lnTo>
                  <a:lnTo>
                    <a:pt x="84" y="919"/>
                  </a:lnTo>
                  <a:lnTo>
                    <a:pt x="79" y="919"/>
                  </a:lnTo>
                  <a:lnTo>
                    <a:pt x="75" y="919"/>
                  </a:lnTo>
                  <a:lnTo>
                    <a:pt x="65" y="919"/>
                  </a:lnTo>
                  <a:lnTo>
                    <a:pt x="61" y="919"/>
                  </a:lnTo>
                  <a:lnTo>
                    <a:pt x="56" y="919"/>
                  </a:lnTo>
                  <a:lnTo>
                    <a:pt x="51" y="919"/>
                  </a:lnTo>
                  <a:lnTo>
                    <a:pt x="47" y="919"/>
                  </a:lnTo>
                  <a:lnTo>
                    <a:pt x="37" y="919"/>
                  </a:lnTo>
                  <a:lnTo>
                    <a:pt x="33" y="919"/>
                  </a:lnTo>
                  <a:lnTo>
                    <a:pt x="28" y="919"/>
                  </a:lnTo>
                  <a:lnTo>
                    <a:pt x="23" y="919"/>
                  </a:lnTo>
                  <a:lnTo>
                    <a:pt x="19" y="919"/>
                  </a:lnTo>
                  <a:lnTo>
                    <a:pt x="9" y="924"/>
                  </a:lnTo>
                  <a:lnTo>
                    <a:pt x="5" y="924"/>
                  </a:lnTo>
                  <a:lnTo>
                    <a:pt x="0" y="919"/>
                  </a:lnTo>
                  <a:lnTo>
                    <a:pt x="0" y="914"/>
                  </a:lnTo>
                  <a:lnTo>
                    <a:pt x="0" y="910"/>
                  </a:lnTo>
                  <a:lnTo>
                    <a:pt x="5" y="910"/>
                  </a:lnTo>
                  <a:lnTo>
                    <a:pt x="5" y="910"/>
                  </a:lnTo>
                  <a:close/>
                </a:path>
              </a:pathLst>
            </a:custGeom>
            <a:solidFill>
              <a:srgbClr val="98B954"/>
            </a:solidFill>
            <a:ln w="7938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38" y="2181"/>
              <a:ext cx="2821" cy="620"/>
            </a:xfrm>
            <a:custGeom>
              <a:avLst/>
              <a:gdLst>
                <a:gd name="T0" fmla="*/ 89 w 2821"/>
                <a:gd name="T1" fmla="*/ 601 h 620"/>
                <a:gd name="T2" fmla="*/ 177 w 2821"/>
                <a:gd name="T3" fmla="*/ 597 h 620"/>
                <a:gd name="T4" fmla="*/ 271 w 2821"/>
                <a:gd name="T5" fmla="*/ 597 h 620"/>
                <a:gd name="T6" fmla="*/ 359 w 2821"/>
                <a:gd name="T7" fmla="*/ 592 h 620"/>
                <a:gd name="T8" fmla="*/ 448 w 2821"/>
                <a:gd name="T9" fmla="*/ 583 h 620"/>
                <a:gd name="T10" fmla="*/ 536 w 2821"/>
                <a:gd name="T11" fmla="*/ 578 h 620"/>
                <a:gd name="T12" fmla="*/ 630 w 2821"/>
                <a:gd name="T13" fmla="*/ 573 h 620"/>
                <a:gd name="T14" fmla="*/ 718 w 2821"/>
                <a:gd name="T15" fmla="*/ 564 h 620"/>
                <a:gd name="T16" fmla="*/ 807 w 2821"/>
                <a:gd name="T17" fmla="*/ 559 h 620"/>
                <a:gd name="T18" fmla="*/ 895 w 2821"/>
                <a:gd name="T19" fmla="*/ 550 h 620"/>
                <a:gd name="T20" fmla="*/ 989 w 2821"/>
                <a:gd name="T21" fmla="*/ 541 h 620"/>
                <a:gd name="T22" fmla="*/ 1077 w 2821"/>
                <a:gd name="T23" fmla="*/ 527 h 620"/>
                <a:gd name="T24" fmla="*/ 1166 w 2821"/>
                <a:gd name="T25" fmla="*/ 517 h 620"/>
                <a:gd name="T26" fmla="*/ 1255 w 2821"/>
                <a:gd name="T27" fmla="*/ 503 h 620"/>
                <a:gd name="T28" fmla="*/ 1348 w 2821"/>
                <a:gd name="T29" fmla="*/ 489 h 620"/>
                <a:gd name="T30" fmla="*/ 1436 w 2821"/>
                <a:gd name="T31" fmla="*/ 475 h 620"/>
                <a:gd name="T32" fmla="*/ 1525 w 2821"/>
                <a:gd name="T33" fmla="*/ 461 h 620"/>
                <a:gd name="T34" fmla="*/ 1614 w 2821"/>
                <a:gd name="T35" fmla="*/ 443 h 620"/>
                <a:gd name="T36" fmla="*/ 1707 w 2821"/>
                <a:gd name="T37" fmla="*/ 424 h 620"/>
                <a:gd name="T38" fmla="*/ 1795 w 2821"/>
                <a:gd name="T39" fmla="*/ 401 h 620"/>
                <a:gd name="T40" fmla="*/ 1884 w 2821"/>
                <a:gd name="T41" fmla="*/ 382 h 620"/>
                <a:gd name="T42" fmla="*/ 1973 w 2821"/>
                <a:gd name="T43" fmla="*/ 354 h 620"/>
                <a:gd name="T44" fmla="*/ 2061 w 2821"/>
                <a:gd name="T45" fmla="*/ 331 h 620"/>
                <a:gd name="T46" fmla="*/ 2155 w 2821"/>
                <a:gd name="T47" fmla="*/ 298 h 620"/>
                <a:gd name="T48" fmla="*/ 2243 w 2821"/>
                <a:gd name="T49" fmla="*/ 270 h 620"/>
                <a:gd name="T50" fmla="*/ 2332 w 2821"/>
                <a:gd name="T51" fmla="*/ 233 h 620"/>
                <a:gd name="T52" fmla="*/ 2420 w 2821"/>
                <a:gd name="T53" fmla="*/ 196 h 620"/>
                <a:gd name="T54" fmla="*/ 2514 w 2821"/>
                <a:gd name="T55" fmla="*/ 158 h 620"/>
                <a:gd name="T56" fmla="*/ 2602 w 2821"/>
                <a:gd name="T57" fmla="*/ 112 h 620"/>
                <a:gd name="T58" fmla="*/ 2691 w 2821"/>
                <a:gd name="T59" fmla="*/ 65 h 620"/>
                <a:gd name="T60" fmla="*/ 2779 w 2821"/>
                <a:gd name="T61" fmla="*/ 14 h 620"/>
                <a:gd name="T62" fmla="*/ 2770 w 2821"/>
                <a:gd name="T63" fmla="*/ 37 h 620"/>
                <a:gd name="T64" fmla="*/ 2681 w 2821"/>
                <a:gd name="T65" fmla="*/ 88 h 620"/>
                <a:gd name="T66" fmla="*/ 2593 w 2821"/>
                <a:gd name="T67" fmla="*/ 135 h 620"/>
                <a:gd name="T68" fmla="*/ 2500 w 2821"/>
                <a:gd name="T69" fmla="*/ 177 h 620"/>
                <a:gd name="T70" fmla="*/ 2411 w 2821"/>
                <a:gd name="T71" fmla="*/ 219 h 620"/>
                <a:gd name="T72" fmla="*/ 2322 w 2821"/>
                <a:gd name="T73" fmla="*/ 256 h 620"/>
                <a:gd name="T74" fmla="*/ 2229 w 2821"/>
                <a:gd name="T75" fmla="*/ 289 h 620"/>
                <a:gd name="T76" fmla="*/ 2141 w 2821"/>
                <a:gd name="T77" fmla="*/ 317 h 620"/>
                <a:gd name="T78" fmla="*/ 2052 w 2821"/>
                <a:gd name="T79" fmla="*/ 350 h 620"/>
                <a:gd name="T80" fmla="*/ 1959 w 2821"/>
                <a:gd name="T81" fmla="*/ 373 h 620"/>
                <a:gd name="T82" fmla="*/ 1870 w 2821"/>
                <a:gd name="T83" fmla="*/ 401 h 620"/>
                <a:gd name="T84" fmla="*/ 1781 w 2821"/>
                <a:gd name="T85" fmla="*/ 419 h 620"/>
                <a:gd name="T86" fmla="*/ 1693 w 2821"/>
                <a:gd name="T87" fmla="*/ 443 h 620"/>
                <a:gd name="T88" fmla="*/ 1600 w 2821"/>
                <a:gd name="T89" fmla="*/ 461 h 620"/>
                <a:gd name="T90" fmla="*/ 1511 w 2821"/>
                <a:gd name="T91" fmla="*/ 475 h 620"/>
                <a:gd name="T92" fmla="*/ 1422 w 2821"/>
                <a:gd name="T93" fmla="*/ 494 h 620"/>
                <a:gd name="T94" fmla="*/ 1329 w 2821"/>
                <a:gd name="T95" fmla="*/ 508 h 620"/>
                <a:gd name="T96" fmla="*/ 1241 w 2821"/>
                <a:gd name="T97" fmla="*/ 522 h 620"/>
                <a:gd name="T98" fmla="*/ 1152 w 2821"/>
                <a:gd name="T99" fmla="*/ 531 h 620"/>
                <a:gd name="T100" fmla="*/ 1063 w 2821"/>
                <a:gd name="T101" fmla="*/ 545 h 620"/>
                <a:gd name="T102" fmla="*/ 970 w 2821"/>
                <a:gd name="T103" fmla="*/ 555 h 620"/>
                <a:gd name="T104" fmla="*/ 881 w 2821"/>
                <a:gd name="T105" fmla="*/ 564 h 620"/>
                <a:gd name="T106" fmla="*/ 793 w 2821"/>
                <a:gd name="T107" fmla="*/ 573 h 620"/>
                <a:gd name="T108" fmla="*/ 700 w 2821"/>
                <a:gd name="T109" fmla="*/ 583 h 620"/>
                <a:gd name="T110" fmla="*/ 611 w 2821"/>
                <a:gd name="T111" fmla="*/ 587 h 620"/>
                <a:gd name="T112" fmla="*/ 522 w 2821"/>
                <a:gd name="T113" fmla="*/ 592 h 620"/>
                <a:gd name="T114" fmla="*/ 434 w 2821"/>
                <a:gd name="T115" fmla="*/ 601 h 620"/>
                <a:gd name="T116" fmla="*/ 341 w 2821"/>
                <a:gd name="T117" fmla="*/ 606 h 620"/>
                <a:gd name="T118" fmla="*/ 252 w 2821"/>
                <a:gd name="T119" fmla="*/ 611 h 620"/>
                <a:gd name="T120" fmla="*/ 163 w 2821"/>
                <a:gd name="T121" fmla="*/ 611 h 620"/>
                <a:gd name="T122" fmla="*/ 75 w 2821"/>
                <a:gd name="T123" fmla="*/ 615 h 620"/>
                <a:gd name="T124" fmla="*/ 5 w 2821"/>
                <a:gd name="T125" fmla="*/ 606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21" h="620">
                  <a:moveTo>
                    <a:pt x="5" y="606"/>
                  </a:moveTo>
                  <a:lnTo>
                    <a:pt x="9" y="606"/>
                  </a:lnTo>
                  <a:lnTo>
                    <a:pt x="14" y="606"/>
                  </a:lnTo>
                  <a:lnTo>
                    <a:pt x="23" y="601"/>
                  </a:lnTo>
                  <a:lnTo>
                    <a:pt x="28" y="601"/>
                  </a:lnTo>
                  <a:lnTo>
                    <a:pt x="33" y="601"/>
                  </a:lnTo>
                  <a:lnTo>
                    <a:pt x="37" y="601"/>
                  </a:lnTo>
                  <a:lnTo>
                    <a:pt x="42" y="601"/>
                  </a:lnTo>
                  <a:lnTo>
                    <a:pt x="51" y="601"/>
                  </a:lnTo>
                  <a:lnTo>
                    <a:pt x="56" y="601"/>
                  </a:lnTo>
                  <a:lnTo>
                    <a:pt x="61" y="601"/>
                  </a:lnTo>
                  <a:lnTo>
                    <a:pt x="65" y="601"/>
                  </a:lnTo>
                  <a:lnTo>
                    <a:pt x="70" y="601"/>
                  </a:lnTo>
                  <a:lnTo>
                    <a:pt x="79" y="601"/>
                  </a:lnTo>
                  <a:lnTo>
                    <a:pt x="84" y="601"/>
                  </a:lnTo>
                  <a:lnTo>
                    <a:pt x="89" y="601"/>
                  </a:lnTo>
                  <a:lnTo>
                    <a:pt x="93" y="601"/>
                  </a:lnTo>
                  <a:lnTo>
                    <a:pt x="98" y="601"/>
                  </a:lnTo>
                  <a:lnTo>
                    <a:pt x="107" y="601"/>
                  </a:lnTo>
                  <a:lnTo>
                    <a:pt x="112" y="601"/>
                  </a:lnTo>
                  <a:lnTo>
                    <a:pt x="117" y="601"/>
                  </a:lnTo>
                  <a:lnTo>
                    <a:pt x="121" y="601"/>
                  </a:lnTo>
                  <a:lnTo>
                    <a:pt x="131" y="601"/>
                  </a:lnTo>
                  <a:lnTo>
                    <a:pt x="135" y="601"/>
                  </a:lnTo>
                  <a:lnTo>
                    <a:pt x="140" y="601"/>
                  </a:lnTo>
                  <a:lnTo>
                    <a:pt x="145" y="601"/>
                  </a:lnTo>
                  <a:lnTo>
                    <a:pt x="149" y="601"/>
                  </a:lnTo>
                  <a:lnTo>
                    <a:pt x="159" y="601"/>
                  </a:lnTo>
                  <a:lnTo>
                    <a:pt x="163" y="601"/>
                  </a:lnTo>
                  <a:lnTo>
                    <a:pt x="168" y="597"/>
                  </a:lnTo>
                  <a:lnTo>
                    <a:pt x="173" y="597"/>
                  </a:lnTo>
                  <a:lnTo>
                    <a:pt x="177" y="597"/>
                  </a:lnTo>
                  <a:lnTo>
                    <a:pt x="187" y="597"/>
                  </a:lnTo>
                  <a:lnTo>
                    <a:pt x="191" y="597"/>
                  </a:lnTo>
                  <a:lnTo>
                    <a:pt x="196" y="597"/>
                  </a:lnTo>
                  <a:lnTo>
                    <a:pt x="201" y="597"/>
                  </a:lnTo>
                  <a:lnTo>
                    <a:pt x="205" y="597"/>
                  </a:lnTo>
                  <a:lnTo>
                    <a:pt x="215" y="597"/>
                  </a:lnTo>
                  <a:lnTo>
                    <a:pt x="219" y="597"/>
                  </a:lnTo>
                  <a:lnTo>
                    <a:pt x="224" y="597"/>
                  </a:lnTo>
                  <a:lnTo>
                    <a:pt x="229" y="597"/>
                  </a:lnTo>
                  <a:lnTo>
                    <a:pt x="233" y="597"/>
                  </a:lnTo>
                  <a:lnTo>
                    <a:pt x="243" y="597"/>
                  </a:lnTo>
                  <a:lnTo>
                    <a:pt x="247" y="597"/>
                  </a:lnTo>
                  <a:lnTo>
                    <a:pt x="252" y="597"/>
                  </a:lnTo>
                  <a:lnTo>
                    <a:pt x="257" y="597"/>
                  </a:lnTo>
                  <a:lnTo>
                    <a:pt x="261" y="597"/>
                  </a:lnTo>
                  <a:lnTo>
                    <a:pt x="271" y="597"/>
                  </a:lnTo>
                  <a:lnTo>
                    <a:pt x="275" y="597"/>
                  </a:lnTo>
                  <a:lnTo>
                    <a:pt x="280" y="592"/>
                  </a:lnTo>
                  <a:lnTo>
                    <a:pt x="285" y="592"/>
                  </a:lnTo>
                  <a:lnTo>
                    <a:pt x="289" y="592"/>
                  </a:lnTo>
                  <a:lnTo>
                    <a:pt x="299" y="592"/>
                  </a:lnTo>
                  <a:lnTo>
                    <a:pt x="303" y="592"/>
                  </a:lnTo>
                  <a:lnTo>
                    <a:pt x="308" y="592"/>
                  </a:lnTo>
                  <a:lnTo>
                    <a:pt x="313" y="592"/>
                  </a:lnTo>
                  <a:lnTo>
                    <a:pt x="317" y="592"/>
                  </a:lnTo>
                  <a:lnTo>
                    <a:pt x="327" y="592"/>
                  </a:lnTo>
                  <a:lnTo>
                    <a:pt x="331" y="592"/>
                  </a:lnTo>
                  <a:lnTo>
                    <a:pt x="336" y="592"/>
                  </a:lnTo>
                  <a:lnTo>
                    <a:pt x="341" y="592"/>
                  </a:lnTo>
                  <a:lnTo>
                    <a:pt x="345" y="592"/>
                  </a:lnTo>
                  <a:lnTo>
                    <a:pt x="355" y="592"/>
                  </a:lnTo>
                  <a:lnTo>
                    <a:pt x="359" y="592"/>
                  </a:lnTo>
                  <a:lnTo>
                    <a:pt x="364" y="592"/>
                  </a:lnTo>
                  <a:lnTo>
                    <a:pt x="368" y="587"/>
                  </a:lnTo>
                  <a:lnTo>
                    <a:pt x="373" y="587"/>
                  </a:lnTo>
                  <a:lnTo>
                    <a:pt x="382" y="587"/>
                  </a:lnTo>
                  <a:lnTo>
                    <a:pt x="387" y="587"/>
                  </a:lnTo>
                  <a:lnTo>
                    <a:pt x="392" y="587"/>
                  </a:lnTo>
                  <a:lnTo>
                    <a:pt x="396" y="587"/>
                  </a:lnTo>
                  <a:lnTo>
                    <a:pt x="401" y="587"/>
                  </a:lnTo>
                  <a:lnTo>
                    <a:pt x="410" y="587"/>
                  </a:lnTo>
                  <a:lnTo>
                    <a:pt x="415" y="587"/>
                  </a:lnTo>
                  <a:lnTo>
                    <a:pt x="420" y="587"/>
                  </a:lnTo>
                  <a:lnTo>
                    <a:pt x="424" y="587"/>
                  </a:lnTo>
                  <a:lnTo>
                    <a:pt x="434" y="587"/>
                  </a:lnTo>
                  <a:lnTo>
                    <a:pt x="438" y="587"/>
                  </a:lnTo>
                  <a:lnTo>
                    <a:pt x="443" y="587"/>
                  </a:lnTo>
                  <a:lnTo>
                    <a:pt x="448" y="583"/>
                  </a:lnTo>
                  <a:lnTo>
                    <a:pt x="452" y="583"/>
                  </a:lnTo>
                  <a:lnTo>
                    <a:pt x="462" y="583"/>
                  </a:lnTo>
                  <a:lnTo>
                    <a:pt x="466" y="583"/>
                  </a:lnTo>
                  <a:lnTo>
                    <a:pt x="471" y="583"/>
                  </a:lnTo>
                  <a:lnTo>
                    <a:pt x="476" y="583"/>
                  </a:lnTo>
                  <a:lnTo>
                    <a:pt x="480" y="583"/>
                  </a:lnTo>
                  <a:lnTo>
                    <a:pt x="490" y="583"/>
                  </a:lnTo>
                  <a:lnTo>
                    <a:pt x="494" y="583"/>
                  </a:lnTo>
                  <a:lnTo>
                    <a:pt x="499" y="583"/>
                  </a:lnTo>
                  <a:lnTo>
                    <a:pt x="504" y="583"/>
                  </a:lnTo>
                  <a:lnTo>
                    <a:pt x="508" y="583"/>
                  </a:lnTo>
                  <a:lnTo>
                    <a:pt x="518" y="583"/>
                  </a:lnTo>
                  <a:lnTo>
                    <a:pt x="522" y="578"/>
                  </a:lnTo>
                  <a:lnTo>
                    <a:pt x="527" y="578"/>
                  </a:lnTo>
                  <a:lnTo>
                    <a:pt x="532" y="578"/>
                  </a:lnTo>
                  <a:lnTo>
                    <a:pt x="536" y="578"/>
                  </a:lnTo>
                  <a:lnTo>
                    <a:pt x="546" y="578"/>
                  </a:lnTo>
                  <a:lnTo>
                    <a:pt x="550" y="578"/>
                  </a:lnTo>
                  <a:lnTo>
                    <a:pt x="555" y="578"/>
                  </a:lnTo>
                  <a:lnTo>
                    <a:pt x="560" y="578"/>
                  </a:lnTo>
                  <a:lnTo>
                    <a:pt x="564" y="578"/>
                  </a:lnTo>
                  <a:lnTo>
                    <a:pt x="574" y="578"/>
                  </a:lnTo>
                  <a:lnTo>
                    <a:pt x="578" y="578"/>
                  </a:lnTo>
                  <a:lnTo>
                    <a:pt x="583" y="573"/>
                  </a:lnTo>
                  <a:lnTo>
                    <a:pt x="588" y="573"/>
                  </a:lnTo>
                  <a:lnTo>
                    <a:pt x="592" y="573"/>
                  </a:lnTo>
                  <a:lnTo>
                    <a:pt x="602" y="573"/>
                  </a:lnTo>
                  <a:lnTo>
                    <a:pt x="606" y="573"/>
                  </a:lnTo>
                  <a:lnTo>
                    <a:pt x="611" y="573"/>
                  </a:lnTo>
                  <a:lnTo>
                    <a:pt x="616" y="573"/>
                  </a:lnTo>
                  <a:lnTo>
                    <a:pt x="620" y="573"/>
                  </a:lnTo>
                  <a:lnTo>
                    <a:pt x="630" y="573"/>
                  </a:lnTo>
                  <a:lnTo>
                    <a:pt x="634" y="573"/>
                  </a:lnTo>
                  <a:lnTo>
                    <a:pt x="639" y="573"/>
                  </a:lnTo>
                  <a:lnTo>
                    <a:pt x="644" y="573"/>
                  </a:lnTo>
                  <a:lnTo>
                    <a:pt x="648" y="569"/>
                  </a:lnTo>
                  <a:lnTo>
                    <a:pt x="658" y="569"/>
                  </a:lnTo>
                  <a:lnTo>
                    <a:pt x="662" y="569"/>
                  </a:lnTo>
                  <a:lnTo>
                    <a:pt x="667" y="569"/>
                  </a:lnTo>
                  <a:lnTo>
                    <a:pt x="672" y="569"/>
                  </a:lnTo>
                  <a:lnTo>
                    <a:pt x="676" y="569"/>
                  </a:lnTo>
                  <a:lnTo>
                    <a:pt x="686" y="569"/>
                  </a:lnTo>
                  <a:lnTo>
                    <a:pt x="690" y="569"/>
                  </a:lnTo>
                  <a:lnTo>
                    <a:pt x="695" y="569"/>
                  </a:lnTo>
                  <a:lnTo>
                    <a:pt x="700" y="569"/>
                  </a:lnTo>
                  <a:lnTo>
                    <a:pt x="704" y="564"/>
                  </a:lnTo>
                  <a:lnTo>
                    <a:pt x="714" y="564"/>
                  </a:lnTo>
                  <a:lnTo>
                    <a:pt x="718" y="564"/>
                  </a:lnTo>
                  <a:lnTo>
                    <a:pt x="723" y="564"/>
                  </a:lnTo>
                  <a:lnTo>
                    <a:pt x="728" y="564"/>
                  </a:lnTo>
                  <a:lnTo>
                    <a:pt x="732" y="564"/>
                  </a:lnTo>
                  <a:lnTo>
                    <a:pt x="742" y="564"/>
                  </a:lnTo>
                  <a:lnTo>
                    <a:pt x="746" y="564"/>
                  </a:lnTo>
                  <a:lnTo>
                    <a:pt x="751" y="564"/>
                  </a:lnTo>
                  <a:lnTo>
                    <a:pt x="756" y="564"/>
                  </a:lnTo>
                  <a:lnTo>
                    <a:pt x="760" y="559"/>
                  </a:lnTo>
                  <a:lnTo>
                    <a:pt x="770" y="559"/>
                  </a:lnTo>
                  <a:lnTo>
                    <a:pt x="774" y="559"/>
                  </a:lnTo>
                  <a:lnTo>
                    <a:pt x="779" y="559"/>
                  </a:lnTo>
                  <a:lnTo>
                    <a:pt x="784" y="559"/>
                  </a:lnTo>
                  <a:lnTo>
                    <a:pt x="788" y="559"/>
                  </a:lnTo>
                  <a:lnTo>
                    <a:pt x="798" y="559"/>
                  </a:lnTo>
                  <a:lnTo>
                    <a:pt x="802" y="559"/>
                  </a:lnTo>
                  <a:lnTo>
                    <a:pt x="807" y="559"/>
                  </a:lnTo>
                  <a:lnTo>
                    <a:pt x="812" y="555"/>
                  </a:lnTo>
                  <a:lnTo>
                    <a:pt x="821" y="555"/>
                  </a:lnTo>
                  <a:lnTo>
                    <a:pt x="825" y="555"/>
                  </a:lnTo>
                  <a:lnTo>
                    <a:pt x="830" y="555"/>
                  </a:lnTo>
                  <a:lnTo>
                    <a:pt x="835" y="555"/>
                  </a:lnTo>
                  <a:lnTo>
                    <a:pt x="839" y="555"/>
                  </a:lnTo>
                  <a:lnTo>
                    <a:pt x="849" y="555"/>
                  </a:lnTo>
                  <a:lnTo>
                    <a:pt x="853" y="555"/>
                  </a:lnTo>
                  <a:lnTo>
                    <a:pt x="858" y="555"/>
                  </a:lnTo>
                  <a:lnTo>
                    <a:pt x="863" y="550"/>
                  </a:lnTo>
                  <a:lnTo>
                    <a:pt x="867" y="550"/>
                  </a:lnTo>
                  <a:lnTo>
                    <a:pt x="877" y="550"/>
                  </a:lnTo>
                  <a:lnTo>
                    <a:pt x="881" y="550"/>
                  </a:lnTo>
                  <a:lnTo>
                    <a:pt x="886" y="550"/>
                  </a:lnTo>
                  <a:lnTo>
                    <a:pt x="891" y="550"/>
                  </a:lnTo>
                  <a:lnTo>
                    <a:pt x="895" y="550"/>
                  </a:lnTo>
                  <a:lnTo>
                    <a:pt x="905" y="550"/>
                  </a:lnTo>
                  <a:lnTo>
                    <a:pt x="909" y="545"/>
                  </a:lnTo>
                  <a:lnTo>
                    <a:pt x="914" y="545"/>
                  </a:lnTo>
                  <a:lnTo>
                    <a:pt x="919" y="545"/>
                  </a:lnTo>
                  <a:lnTo>
                    <a:pt x="923" y="545"/>
                  </a:lnTo>
                  <a:lnTo>
                    <a:pt x="933" y="545"/>
                  </a:lnTo>
                  <a:lnTo>
                    <a:pt x="937" y="545"/>
                  </a:lnTo>
                  <a:lnTo>
                    <a:pt x="942" y="545"/>
                  </a:lnTo>
                  <a:lnTo>
                    <a:pt x="947" y="545"/>
                  </a:lnTo>
                  <a:lnTo>
                    <a:pt x="951" y="541"/>
                  </a:lnTo>
                  <a:lnTo>
                    <a:pt x="961" y="541"/>
                  </a:lnTo>
                  <a:lnTo>
                    <a:pt x="965" y="541"/>
                  </a:lnTo>
                  <a:lnTo>
                    <a:pt x="970" y="541"/>
                  </a:lnTo>
                  <a:lnTo>
                    <a:pt x="975" y="541"/>
                  </a:lnTo>
                  <a:lnTo>
                    <a:pt x="979" y="541"/>
                  </a:lnTo>
                  <a:lnTo>
                    <a:pt x="989" y="541"/>
                  </a:lnTo>
                  <a:lnTo>
                    <a:pt x="993" y="541"/>
                  </a:lnTo>
                  <a:lnTo>
                    <a:pt x="998" y="536"/>
                  </a:lnTo>
                  <a:lnTo>
                    <a:pt x="1003" y="536"/>
                  </a:lnTo>
                  <a:lnTo>
                    <a:pt x="1007" y="536"/>
                  </a:lnTo>
                  <a:lnTo>
                    <a:pt x="1017" y="536"/>
                  </a:lnTo>
                  <a:lnTo>
                    <a:pt x="1021" y="536"/>
                  </a:lnTo>
                  <a:lnTo>
                    <a:pt x="1026" y="536"/>
                  </a:lnTo>
                  <a:lnTo>
                    <a:pt x="1031" y="536"/>
                  </a:lnTo>
                  <a:lnTo>
                    <a:pt x="1035" y="531"/>
                  </a:lnTo>
                  <a:lnTo>
                    <a:pt x="1045" y="531"/>
                  </a:lnTo>
                  <a:lnTo>
                    <a:pt x="1049" y="531"/>
                  </a:lnTo>
                  <a:lnTo>
                    <a:pt x="1054" y="531"/>
                  </a:lnTo>
                  <a:lnTo>
                    <a:pt x="1059" y="531"/>
                  </a:lnTo>
                  <a:lnTo>
                    <a:pt x="1063" y="531"/>
                  </a:lnTo>
                  <a:lnTo>
                    <a:pt x="1073" y="531"/>
                  </a:lnTo>
                  <a:lnTo>
                    <a:pt x="1077" y="527"/>
                  </a:lnTo>
                  <a:lnTo>
                    <a:pt x="1082" y="527"/>
                  </a:lnTo>
                  <a:lnTo>
                    <a:pt x="1087" y="527"/>
                  </a:lnTo>
                  <a:lnTo>
                    <a:pt x="1096" y="527"/>
                  </a:lnTo>
                  <a:lnTo>
                    <a:pt x="1101" y="527"/>
                  </a:lnTo>
                  <a:lnTo>
                    <a:pt x="1105" y="527"/>
                  </a:lnTo>
                  <a:lnTo>
                    <a:pt x="1110" y="527"/>
                  </a:lnTo>
                  <a:lnTo>
                    <a:pt x="1115" y="522"/>
                  </a:lnTo>
                  <a:lnTo>
                    <a:pt x="1124" y="522"/>
                  </a:lnTo>
                  <a:lnTo>
                    <a:pt x="1129" y="522"/>
                  </a:lnTo>
                  <a:lnTo>
                    <a:pt x="1133" y="522"/>
                  </a:lnTo>
                  <a:lnTo>
                    <a:pt x="1138" y="522"/>
                  </a:lnTo>
                  <a:lnTo>
                    <a:pt x="1143" y="522"/>
                  </a:lnTo>
                  <a:lnTo>
                    <a:pt x="1152" y="517"/>
                  </a:lnTo>
                  <a:lnTo>
                    <a:pt x="1157" y="517"/>
                  </a:lnTo>
                  <a:lnTo>
                    <a:pt x="1161" y="517"/>
                  </a:lnTo>
                  <a:lnTo>
                    <a:pt x="1166" y="517"/>
                  </a:lnTo>
                  <a:lnTo>
                    <a:pt x="1171" y="517"/>
                  </a:lnTo>
                  <a:lnTo>
                    <a:pt x="1180" y="517"/>
                  </a:lnTo>
                  <a:lnTo>
                    <a:pt x="1185" y="513"/>
                  </a:lnTo>
                  <a:lnTo>
                    <a:pt x="1189" y="513"/>
                  </a:lnTo>
                  <a:lnTo>
                    <a:pt x="1194" y="513"/>
                  </a:lnTo>
                  <a:lnTo>
                    <a:pt x="1199" y="513"/>
                  </a:lnTo>
                  <a:lnTo>
                    <a:pt x="1208" y="513"/>
                  </a:lnTo>
                  <a:lnTo>
                    <a:pt x="1213" y="513"/>
                  </a:lnTo>
                  <a:lnTo>
                    <a:pt x="1217" y="513"/>
                  </a:lnTo>
                  <a:lnTo>
                    <a:pt x="1222" y="508"/>
                  </a:lnTo>
                  <a:lnTo>
                    <a:pt x="1227" y="508"/>
                  </a:lnTo>
                  <a:lnTo>
                    <a:pt x="1236" y="508"/>
                  </a:lnTo>
                  <a:lnTo>
                    <a:pt x="1241" y="508"/>
                  </a:lnTo>
                  <a:lnTo>
                    <a:pt x="1245" y="508"/>
                  </a:lnTo>
                  <a:lnTo>
                    <a:pt x="1250" y="503"/>
                  </a:lnTo>
                  <a:lnTo>
                    <a:pt x="1255" y="503"/>
                  </a:lnTo>
                  <a:lnTo>
                    <a:pt x="1264" y="503"/>
                  </a:lnTo>
                  <a:lnTo>
                    <a:pt x="1268" y="503"/>
                  </a:lnTo>
                  <a:lnTo>
                    <a:pt x="1273" y="503"/>
                  </a:lnTo>
                  <a:lnTo>
                    <a:pt x="1278" y="503"/>
                  </a:lnTo>
                  <a:lnTo>
                    <a:pt x="1282" y="499"/>
                  </a:lnTo>
                  <a:lnTo>
                    <a:pt x="1292" y="499"/>
                  </a:lnTo>
                  <a:lnTo>
                    <a:pt x="1296" y="499"/>
                  </a:lnTo>
                  <a:lnTo>
                    <a:pt x="1301" y="499"/>
                  </a:lnTo>
                  <a:lnTo>
                    <a:pt x="1306" y="499"/>
                  </a:lnTo>
                  <a:lnTo>
                    <a:pt x="1310" y="499"/>
                  </a:lnTo>
                  <a:lnTo>
                    <a:pt x="1320" y="494"/>
                  </a:lnTo>
                  <a:lnTo>
                    <a:pt x="1324" y="494"/>
                  </a:lnTo>
                  <a:lnTo>
                    <a:pt x="1329" y="494"/>
                  </a:lnTo>
                  <a:lnTo>
                    <a:pt x="1334" y="494"/>
                  </a:lnTo>
                  <a:lnTo>
                    <a:pt x="1338" y="494"/>
                  </a:lnTo>
                  <a:lnTo>
                    <a:pt x="1348" y="489"/>
                  </a:lnTo>
                  <a:lnTo>
                    <a:pt x="1352" y="489"/>
                  </a:lnTo>
                  <a:lnTo>
                    <a:pt x="1357" y="489"/>
                  </a:lnTo>
                  <a:lnTo>
                    <a:pt x="1362" y="489"/>
                  </a:lnTo>
                  <a:lnTo>
                    <a:pt x="1366" y="489"/>
                  </a:lnTo>
                  <a:lnTo>
                    <a:pt x="1376" y="485"/>
                  </a:lnTo>
                  <a:lnTo>
                    <a:pt x="1380" y="485"/>
                  </a:lnTo>
                  <a:lnTo>
                    <a:pt x="1385" y="485"/>
                  </a:lnTo>
                  <a:lnTo>
                    <a:pt x="1390" y="485"/>
                  </a:lnTo>
                  <a:lnTo>
                    <a:pt x="1394" y="485"/>
                  </a:lnTo>
                  <a:lnTo>
                    <a:pt x="1404" y="480"/>
                  </a:lnTo>
                  <a:lnTo>
                    <a:pt x="1408" y="480"/>
                  </a:lnTo>
                  <a:lnTo>
                    <a:pt x="1413" y="480"/>
                  </a:lnTo>
                  <a:lnTo>
                    <a:pt x="1418" y="480"/>
                  </a:lnTo>
                  <a:lnTo>
                    <a:pt x="1422" y="480"/>
                  </a:lnTo>
                  <a:lnTo>
                    <a:pt x="1432" y="475"/>
                  </a:lnTo>
                  <a:lnTo>
                    <a:pt x="1436" y="475"/>
                  </a:lnTo>
                  <a:lnTo>
                    <a:pt x="1441" y="475"/>
                  </a:lnTo>
                  <a:lnTo>
                    <a:pt x="1446" y="475"/>
                  </a:lnTo>
                  <a:lnTo>
                    <a:pt x="1450" y="475"/>
                  </a:lnTo>
                  <a:lnTo>
                    <a:pt x="1460" y="471"/>
                  </a:lnTo>
                  <a:lnTo>
                    <a:pt x="1464" y="471"/>
                  </a:lnTo>
                  <a:lnTo>
                    <a:pt x="1469" y="471"/>
                  </a:lnTo>
                  <a:lnTo>
                    <a:pt x="1474" y="471"/>
                  </a:lnTo>
                  <a:lnTo>
                    <a:pt x="1478" y="471"/>
                  </a:lnTo>
                  <a:lnTo>
                    <a:pt x="1488" y="466"/>
                  </a:lnTo>
                  <a:lnTo>
                    <a:pt x="1492" y="466"/>
                  </a:lnTo>
                  <a:lnTo>
                    <a:pt x="1497" y="466"/>
                  </a:lnTo>
                  <a:lnTo>
                    <a:pt x="1502" y="466"/>
                  </a:lnTo>
                  <a:lnTo>
                    <a:pt x="1506" y="461"/>
                  </a:lnTo>
                  <a:lnTo>
                    <a:pt x="1516" y="461"/>
                  </a:lnTo>
                  <a:lnTo>
                    <a:pt x="1520" y="461"/>
                  </a:lnTo>
                  <a:lnTo>
                    <a:pt x="1525" y="461"/>
                  </a:lnTo>
                  <a:lnTo>
                    <a:pt x="1530" y="461"/>
                  </a:lnTo>
                  <a:lnTo>
                    <a:pt x="1539" y="457"/>
                  </a:lnTo>
                  <a:lnTo>
                    <a:pt x="1544" y="457"/>
                  </a:lnTo>
                  <a:lnTo>
                    <a:pt x="1548" y="457"/>
                  </a:lnTo>
                  <a:lnTo>
                    <a:pt x="1553" y="457"/>
                  </a:lnTo>
                  <a:lnTo>
                    <a:pt x="1558" y="452"/>
                  </a:lnTo>
                  <a:lnTo>
                    <a:pt x="1567" y="452"/>
                  </a:lnTo>
                  <a:lnTo>
                    <a:pt x="1572" y="452"/>
                  </a:lnTo>
                  <a:lnTo>
                    <a:pt x="1576" y="452"/>
                  </a:lnTo>
                  <a:lnTo>
                    <a:pt x="1581" y="447"/>
                  </a:lnTo>
                  <a:lnTo>
                    <a:pt x="1586" y="447"/>
                  </a:lnTo>
                  <a:lnTo>
                    <a:pt x="1595" y="447"/>
                  </a:lnTo>
                  <a:lnTo>
                    <a:pt x="1600" y="447"/>
                  </a:lnTo>
                  <a:lnTo>
                    <a:pt x="1604" y="447"/>
                  </a:lnTo>
                  <a:lnTo>
                    <a:pt x="1609" y="443"/>
                  </a:lnTo>
                  <a:lnTo>
                    <a:pt x="1614" y="443"/>
                  </a:lnTo>
                  <a:lnTo>
                    <a:pt x="1623" y="443"/>
                  </a:lnTo>
                  <a:lnTo>
                    <a:pt x="1628" y="443"/>
                  </a:lnTo>
                  <a:lnTo>
                    <a:pt x="1632" y="438"/>
                  </a:lnTo>
                  <a:lnTo>
                    <a:pt x="1637" y="438"/>
                  </a:lnTo>
                  <a:lnTo>
                    <a:pt x="1642" y="438"/>
                  </a:lnTo>
                  <a:lnTo>
                    <a:pt x="1651" y="438"/>
                  </a:lnTo>
                  <a:lnTo>
                    <a:pt x="1656" y="433"/>
                  </a:lnTo>
                  <a:lnTo>
                    <a:pt x="1660" y="433"/>
                  </a:lnTo>
                  <a:lnTo>
                    <a:pt x="1665" y="433"/>
                  </a:lnTo>
                  <a:lnTo>
                    <a:pt x="1670" y="433"/>
                  </a:lnTo>
                  <a:lnTo>
                    <a:pt x="1679" y="429"/>
                  </a:lnTo>
                  <a:lnTo>
                    <a:pt x="1684" y="429"/>
                  </a:lnTo>
                  <a:lnTo>
                    <a:pt x="1688" y="429"/>
                  </a:lnTo>
                  <a:lnTo>
                    <a:pt x="1693" y="424"/>
                  </a:lnTo>
                  <a:lnTo>
                    <a:pt x="1698" y="424"/>
                  </a:lnTo>
                  <a:lnTo>
                    <a:pt x="1707" y="424"/>
                  </a:lnTo>
                  <a:lnTo>
                    <a:pt x="1712" y="424"/>
                  </a:lnTo>
                  <a:lnTo>
                    <a:pt x="1716" y="419"/>
                  </a:lnTo>
                  <a:lnTo>
                    <a:pt x="1721" y="419"/>
                  </a:lnTo>
                  <a:lnTo>
                    <a:pt x="1725" y="419"/>
                  </a:lnTo>
                  <a:lnTo>
                    <a:pt x="1735" y="419"/>
                  </a:lnTo>
                  <a:lnTo>
                    <a:pt x="1739" y="415"/>
                  </a:lnTo>
                  <a:lnTo>
                    <a:pt x="1744" y="415"/>
                  </a:lnTo>
                  <a:lnTo>
                    <a:pt x="1749" y="415"/>
                  </a:lnTo>
                  <a:lnTo>
                    <a:pt x="1753" y="410"/>
                  </a:lnTo>
                  <a:lnTo>
                    <a:pt x="1763" y="410"/>
                  </a:lnTo>
                  <a:lnTo>
                    <a:pt x="1767" y="410"/>
                  </a:lnTo>
                  <a:lnTo>
                    <a:pt x="1772" y="410"/>
                  </a:lnTo>
                  <a:lnTo>
                    <a:pt x="1777" y="406"/>
                  </a:lnTo>
                  <a:lnTo>
                    <a:pt x="1781" y="406"/>
                  </a:lnTo>
                  <a:lnTo>
                    <a:pt x="1791" y="406"/>
                  </a:lnTo>
                  <a:lnTo>
                    <a:pt x="1795" y="401"/>
                  </a:lnTo>
                  <a:lnTo>
                    <a:pt x="1800" y="401"/>
                  </a:lnTo>
                  <a:lnTo>
                    <a:pt x="1805" y="401"/>
                  </a:lnTo>
                  <a:lnTo>
                    <a:pt x="1809" y="401"/>
                  </a:lnTo>
                  <a:lnTo>
                    <a:pt x="1819" y="396"/>
                  </a:lnTo>
                  <a:lnTo>
                    <a:pt x="1823" y="396"/>
                  </a:lnTo>
                  <a:lnTo>
                    <a:pt x="1828" y="396"/>
                  </a:lnTo>
                  <a:lnTo>
                    <a:pt x="1833" y="392"/>
                  </a:lnTo>
                  <a:lnTo>
                    <a:pt x="1837" y="392"/>
                  </a:lnTo>
                  <a:lnTo>
                    <a:pt x="1847" y="392"/>
                  </a:lnTo>
                  <a:lnTo>
                    <a:pt x="1851" y="392"/>
                  </a:lnTo>
                  <a:lnTo>
                    <a:pt x="1856" y="387"/>
                  </a:lnTo>
                  <a:lnTo>
                    <a:pt x="1861" y="387"/>
                  </a:lnTo>
                  <a:lnTo>
                    <a:pt x="1865" y="387"/>
                  </a:lnTo>
                  <a:lnTo>
                    <a:pt x="1875" y="382"/>
                  </a:lnTo>
                  <a:lnTo>
                    <a:pt x="1879" y="382"/>
                  </a:lnTo>
                  <a:lnTo>
                    <a:pt x="1884" y="382"/>
                  </a:lnTo>
                  <a:lnTo>
                    <a:pt x="1889" y="378"/>
                  </a:lnTo>
                  <a:lnTo>
                    <a:pt x="1893" y="378"/>
                  </a:lnTo>
                  <a:lnTo>
                    <a:pt x="1903" y="378"/>
                  </a:lnTo>
                  <a:lnTo>
                    <a:pt x="1907" y="373"/>
                  </a:lnTo>
                  <a:lnTo>
                    <a:pt x="1912" y="373"/>
                  </a:lnTo>
                  <a:lnTo>
                    <a:pt x="1917" y="373"/>
                  </a:lnTo>
                  <a:lnTo>
                    <a:pt x="1926" y="368"/>
                  </a:lnTo>
                  <a:lnTo>
                    <a:pt x="1931" y="368"/>
                  </a:lnTo>
                  <a:lnTo>
                    <a:pt x="1935" y="368"/>
                  </a:lnTo>
                  <a:lnTo>
                    <a:pt x="1940" y="364"/>
                  </a:lnTo>
                  <a:lnTo>
                    <a:pt x="1945" y="364"/>
                  </a:lnTo>
                  <a:lnTo>
                    <a:pt x="1949" y="364"/>
                  </a:lnTo>
                  <a:lnTo>
                    <a:pt x="1959" y="359"/>
                  </a:lnTo>
                  <a:lnTo>
                    <a:pt x="1963" y="359"/>
                  </a:lnTo>
                  <a:lnTo>
                    <a:pt x="1968" y="359"/>
                  </a:lnTo>
                  <a:lnTo>
                    <a:pt x="1973" y="354"/>
                  </a:lnTo>
                  <a:lnTo>
                    <a:pt x="1977" y="354"/>
                  </a:lnTo>
                  <a:lnTo>
                    <a:pt x="1987" y="354"/>
                  </a:lnTo>
                  <a:lnTo>
                    <a:pt x="1991" y="350"/>
                  </a:lnTo>
                  <a:lnTo>
                    <a:pt x="1996" y="350"/>
                  </a:lnTo>
                  <a:lnTo>
                    <a:pt x="2001" y="350"/>
                  </a:lnTo>
                  <a:lnTo>
                    <a:pt x="2010" y="345"/>
                  </a:lnTo>
                  <a:lnTo>
                    <a:pt x="2015" y="345"/>
                  </a:lnTo>
                  <a:lnTo>
                    <a:pt x="2019" y="345"/>
                  </a:lnTo>
                  <a:lnTo>
                    <a:pt x="2024" y="340"/>
                  </a:lnTo>
                  <a:lnTo>
                    <a:pt x="2029" y="340"/>
                  </a:lnTo>
                  <a:lnTo>
                    <a:pt x="2033" y="340"/>
                  </a:lnTo>
                  <a:lnTo>
                    <a:pt x="2043" y="336"/>
                  </a:lnTo>
                  <a:lnTo>
                    <a:pt x="2047" y="336"/>
                  </a:lnTo>
                  <a:lnTo>
                    <a:pt x="2052" y="331"/>
                  </a:lnTo>
                  <a:lnTo>
                    <a:pt x="2057" y="331"/>
                  </a:lnTo>
                  <a:lnTo>
                    <a:pt x="2061" y="331"/>
                  </a:lnTo>
                  <a:lnTo>
                    <a:pt x="2071" y="326"/>
                  </a:lnTo>
                  <a:lnTo>
                    <a:pt x="2075" y="326"/>
                  </a:lnTo>
                  <a:lnTo>
                    <a:pt x="2080" y="326"/>
                  </a:lnTo>
                  <a:lnTo>
                    <a:pt x="2085" y="322"/>
                  </a:lnTo>
                  <a:lnTo>
                    <a:pt x="2094" y="322"/>
                  </a:lnTo>
                  <a:lnTo>
                    <a:pt x="2099" y="317"/>
                  </a:lnTo>
                  <a:lnTo>
                    <a:pt x="2103" y="317"/>
                  </a:lnTo>
                  <a:lnTo>
                    <a:pt x="2108" y="317"/>
                  </a:lnTo>
                  <a:lnTo>
                    <a:pt x="2113" y="312"/>
                  </a:lnTo>
                  <a:lnTo>
                    <a:pt x="2122" y="312"/>
                  </a:lnTo>
                  <a:lnTo>
                    <a:pt x="2127" y="308"/>
                  </a:lnTo>
                  <a:lnTo>
                    <a:pt x="2131" y="308"/>
                  </a:lnTo>
                  <a:lnTo>
                    <a:pt x="2136" y="308"/>
                  </a:lnTo>
                  <a:lnTo>
                    <a:pt x="2141" y="303"/>
                  </a:lnTo>
                  <a:lnTo>
                    <a:pt x="2150" y="303"/>
                  </a:lnTo>
                  <a:lnTo>
                    <a:pt x="2155" y="298"/>
                  </a:lnTo>
                  <a:lnTo>
                    <a:pt x="2159" y="298"/>
                  </a:lnTo>
                  <a:lnTo>
                    <a:pt x="2164" y="298"/>
                  </a:lnTo>
                  <a:lnTo>
                    <a:pt x="2168" y="294"/>
                  </a:lnTo>
                  <a:lnTo>
                    <a:pt x="2178" y="294"/>
                  </a:lnTo>
                  <a:lnTo>
                    <a:pt x="2182" y="289"/>
                  </a:lnTo>
                  <a:lnTo>
                    <a:pt x="2187" y="289"/>
                  </a:lnTo>
                  <a:lnTo>
                    <a:pt x="2192" y="289"/>
                  </a:lnTo>
                  <a:lnTo>
                    <a:pt x="2196" y="284"/>
                  </a:lnTo>
                  <a:lnTo>
                    <a:pt x="2206" y="284"/>
                  </a:lnTo>
                  <a:lnTo>
                    <a:pt x="2210" y="280"/>
                  </a:lnTo>
                  <a:lnTo>
                    <a:pt x="2215" y="280"/>
                  </a:lnTo>
                  <a:lnTo>
                    <a:pt x="2220" y="275"/>
                  </a:lnTo>
                  <a:lnTo>
                    <a:pt x="2224" y="275"/>
                  </a:lnTo>
                  <a:lnTo>
                    <a:pt x="2234" y="275"/>
                  </a:lnTo>
                  <a:lnTo>
                    <a:pt x="2238" y="270"/>
                  </a:lnTo>
                  <a:lnTo>
                    <a:pt x="2243" y="270"/>
                  </a:lnTo>
                  <a:lnTo>
                    <a:pt x="2248" y="266"/>
                  </a:lnTo>
                  <a:lnTo>
                    <a:pt x="2252" y="266"/>
                  </a:lnTo>
                  <a:lnTo>
                    <a:pt x="2262" y="261"/>
                  </a:lnTo>
                  <a:lnTo>
                    <a:pt x="2266" y="261"/>
                  </a:lnTo>
                  <a:lnTo>
                    <a:pt x="2271" y="256"/>
                  </a:lnTo>
                  <a:lnTo>
                    <a:pt x="2276" y="256"/>
                  </a:lnTo>
                  <a:lnTo>
                    <a:pt x="2280" y="256"/>
                  </a:lnTo>
                  <a:lnTo>
                    <a:pt x="2290" y="252"/>
                  </a:lnTo>
                  <a:lnTo>
                    <a:pt x="2294" y="252"/>
                  </a:lnTo>
                  <a:lnTo>
                    <a:pt x="2299" y="247"/>
                  </a:lnTo>
                  <a:lnTo>
                    <a:pt x="2304" y="247"/>
                  </a:lnTo>
                  <a:lnTo>
                    <a:pt x="2308" y="242"/>
                  </a:lnTo>
                  <a:lnTo>
                    <a:pt x="2318" y="242"/>
                  </a:lnTo>
                  <a:lnTo>
                    <a:pt x="2322" y="238"/>
                  </a:lnTo>
                  <a:lnTo>
                    <a:pt x="2327" y="238"/>
                  </a:lnTo>
                  <a:lnTo>
                    <a:pt x="2332" y="233"/>
                  </a:lnTo>
                  <a:lnTo>
                    <a:pt x="2336" y="233"/>
                  </a:lnTo>
                  <a:lnTo>
                    <a:pt x="2346" y="228"/>
                  </a:lnTo>
                  <a:lnTo>
                    <a:pt x="2350" y="228"/>
                  </a:lnTo>
                  <a:lnTo>
                    <a:pt x="2355" y="224"/>
                  </a:lnTo>
                  <a:lnTo>
                    <a:pt x="2360" y="224"/>
                  </a:lnTo>
                  <a:lnTo>
                    <a:pt x="2369" y="219"/>
                  </a:lnTo>
                  <a:lnTo>
                    <a:pt x="2374" y="219"/>
                  </a:lnTo>
                  <a:lnTo>
                    <a:pt x="2378" y="214"/>
                  </a:lnTo>
                  <a:lnTo>
                    <a:pt x="2383" y="214"/>
                  </a:lnTo>
                  <a:lnTo>
                    <a:pt x="2388" y="210"/>
                  </a:lnTo>
                  <a:lnTo>
                    <a:pt x="2392" y="210"/>
                  </a:lnTo>
                  <a:lnTo>
                    <a:pt x="2402" y="205"/>
                  </a:lnTo>
                  <a:lnTo>
                    <a:pt x="2406" y="205"/>
                  </a:lnTo>
                  <a:lnTo>
                    <a:pt x="2411" y="200"/>
                  </a:lnTo>
                  <a:lnTo>
                    <a:pt x="2416" y="200"/>
                  </a:lnTo>
                  <a:lnTo>
                    <a:pt x="2420" y="196"/>
                  </a:lnTo>
                  <a:lnTo>
                    <a:pt x="2430" y="196"/>
                  </a:lnTo>
                  <a:lnTo>
                    <a:pt x="2434" y="191"/>
                  </a:lnTo>
                  <a:lnTo>
                    <a:pt x="2439" y="191"/>
                  </a:lnTo>
                  <a:lnTo>
                    <a:pt x="2444" y="186"/>
                  </a:lnTo>
                  <a:lnTo>
                    <a:pt x="2448" y="186"/>
                  </a:lnTo>
                  <a:lnTo>
                    <a:pt x="2458" y="182"/>
                  </a:lnTo>
                  <a:lnTo>
                    <a:pt x="2462" y="182"/>
                  </a:lnTo>
                  <a:lnTo>
                    <a:pt x="2467" y="177"/>
                  </a:lnTo>
                  <a:lnTo>
                    <a:pt x="2472" y="177"/>
                  </a:lnTo>
                  <a:lnTo>
                    <a:pt x="2476" y="172"/>
                  </a:lnTo>
                  <a:lnTo>
                    <a:pt x="2486" y="168"/>
                  </a:lnTo>
                  <a:lnTo>
                    <a:pt x="2490" y="168"/>
                  </a:lnTo>
                  <a:lnTo>
                    <a:pt x="2495" y="163"/>
                  </a:lnTo>
                  <a:lnTo>
                    <a:pt x="2500" y="163"/>
                  </a:lnTo>
                  <a:lnTo>
                    <a:pt x="2504" y="158"/>
                  </a:lnTo>
                  <a:lnTo>
                    <a:pt x="2514" y="158"/>
                  </a:lnTo>
                  <a:lnTo>
                    <a:pt x="2518" y="154"/>
                  </a:lnTo>
                  <a:lnTo>
                    <a:pt x="2523" y="154"/>
                  </a:lnTo>
                  <a:lnTo>
                    <a:pt x="2528" y="149"/>
                  </a:lnTo>
                  <a:lnTo>
                    <a:pt x="2537" y="144"/>
                  </a:lnTo>
                  <a:lnTo>
                    <a:pt x="2542" y="144"/>
                  </a:lnTo>
                  <a:lnTo>
                    <a:pt x="2546" y="140"/>
                  </a:lnTo>
                  <a:lnTo>
                    <a:pt x="2551" y="140"/>
                  </a:lnTo>
                  <a:lnTo>
                    <a:pt x="2556" y="135"/>
                  </a:lnTo>
                  <a:lnTo>
                    <a:pt x="2560" y="135"/>
                  </a:lnTo>
                  <a:lnTo>
                    <a:pt x="2570" y="130"/>
                  </a:lnTo>
                  <a:lnTo>
                    <a:pt x="2574" y="126"/>
                  </a:lnTo>
                  <a:lnTo>
                    <a:pt x="2579" y="126"/>
                  </a:lnTo>
                  <a:lnTo>
                    <a:pt x="2584" y="121"/>
                  </a:lnTo>
                  <a:lnTo>
                    <a:pt x="2588" y="121"/>
                  </a:lnTo>
                  <a:lnTo>
                    <a:pt x="2598" y="116"/>
                  </a:lnTo>
                  <a:lnTo>
                    <a:pt x="2602" y="112"/>
                  </a:lnTo>
                  <a:lnTo>
                    <a:pt x="2607" y="112"/>
                  </a:lnTo>
                  <a:lnTo>
                    <a:pt x="2612" y="107"/>
                  </a:lnTo>
                  <a:lnTo>
                    <a:pt x="2616" y="107"/>
                  </a:lnTo>
                  <a:lnTo>
                    <a:pt x="2625" y="102"/>
                  </a:lnTo>
                  <a:lnTo>
                    <a:pt x="2630" y="98"/>
                  </a:lnTo>
                  <a:lnTo>
                    <a:pt x="2635" y="98"/>
                  </a:lnTo>
                  <a:lnTo>
                    <a:pt x="2639" y="93"/>
                  </a:lnTo>
                  <a:lnTo>
                    <a:pt x="2644" y="88"/>
                  </a:lnTo>
                  <a:lnTo>
                    <a:pt x="2653" y="88"/>
                  </a:lnTo>
                  <a:lnTo>
                    <a:pt x="2658" y="84"/>
                  </a:lnTo>
                  <a:lnTo>
                    <a:pt x="2663" y="84"/>
                  </a:lnTo>
                  <a:lnTo>
                    <a:pt x="2667" y="79"/>
                  </a:lnTo>
                  <a:lnTo>
                    <a:pt x="2672" y="74"/>
                  </a:lnTo>
                  <a:lnTo>
                    <a:pt x="2681" y="74"/>
                  </a:lnTo>
                  <a:lnTo>
                    <a:pt x="2686" y="70"/>
                  </a:lnTo>
                  <a:lnTo>
                    <a:pt x="2691" y="65"/>
                  </a:lnTo>
                  <a:lnTo>
                    <a:pt x="2695" y="65"/>
                  </a:lnTo>
                  <a:lnTo>
                    <a:pt x="2700" y="60"/>
                  </a:lnTo>
                  <a:lnTo>
                    <a:pt x="2709" y="56"/>
                  </a:lnTo>
                  <a:lnTo>
                    <a:pt x="2714" y="56"/>
                  </a:lnTo>
                  <a:lnTo>
                    <a:pt x="2719" y="51"/>
                  </a:lnTo>
                  <a:lnTo>
                    <a:pt x="2723" y="46"/>
                  </a:lnTo>
                  <a:lnTo>
                    <a:pt x="2728" y="46"/>
                  </a:lnTo>
                  <a:lnTo>
                    <a:pt x="2737" y="42"/>
                  </a:lnTo>
                  <a:lnTo>
                    <a:pt x="2742" y="37"/>
                  </a:lnTo>
                  <a:lnTo>
                    <a:pt x="2747" y="37"/>
                  </a:lnTo>
                  <a:lnTo>
                    <a:pt x="2751" y="32"/>
                  </a:lnTo>
                  <a:lnTo>
                    <a:pt x="2756" y="28"/>
                  </a:lnTo>
                  <a:lnTo>
                    <a:pt x="2765" y="28"/>
                  </a:lnTo>
                  <a:lnTo>
                    <a:pt x="2770" y="23"/>
                  </a:lnTo>
                  <a:lnTo>
                    <a:pt x="2775" y="18"/>
                  </a:lnTo>
                  <a:lnTo>
                    <a:pt x="2779" y="14"/>
                  </a:lnTo>
                  <a:lnTo>
                    <a:pt x="2784" y="14"/>
                  </a:lnTo>
                  <a:lnTo>
                    <a:pt x="2793" y="9"/>
                  </a:lnTo>
                  <a:lnTo>
                    <a:pt x="2798" y="4"/>
                  </a:lnTo>
                  <a:lnTo>
                    <a:pt x="2803" y="4"/>
                  </a:lnTo>
                  <a:lnTo>
                    <a:pt x="2807" y="0"/>
                  </a:lnTo>
                  <a:lnTo>
                    <a:pt x="2817" y="0"/>
                  </a:lnTo>
                  <a:lnTo>
                    <a:pt x="2821" y="4"/>
                  </a:lnTo>
                  <a:lnTo>
                    <a:pt x="2817" y="9"/>
                  </a:lnTo>
                  <a:lnTo>
                    <a:pt x="2812" y="14"/>
                  </a:lnTo>
                  <a:lnTo>
                    <a:pt x="2803" y="18"/>
                  </a:lnTo>
                  <a:lnTo>
                    <a:pt x="2798" y="23"/>
                  </a:lnTo>
                  <a:lnTo>
                    <a:pt x="2793" y="23"/>
                  </a:lnTo>
                  <a:lnTo>
                    <a:pt x="2789" y="28"/>
                  </a:lnTo>
                  <a:lnTo>
                    <a:pt x="2784" y="32"/>
                  </a:lnTo>
                  <a:lnTo>
                    <a:pt x="2775" y="32"/>
                  </a:lnTo>
                  <a:lnTo>
                    <a:pt x="2770" y="37"/>
                  </a:lnTo>
                  <a:lnTo>
                    <a:pt x="2765" y="42"/>
                  </a:lnTo>
                  <a:lnTo>
                    <a:pt x="2761" y="42"/>
                  </a:lnTo>
                  <a:lnTo>
                    <a:pt x="2756" y="46"/>
                  </a:lnTo>
                  <a:lnTo>
                    <a:pt x="2747" y="51"/>
                  </a:lnTo>
                  <a:lnTo>
                    <a:pt x="2742" y="56"/>
                  </a:lnTo>
                  <a:lnTo>
                    <a:pt x="2737" y="56"/>
                  </a:lnTo>
                  <a:lnTo>
                    <a:pt x="2733" y="60"/>
                  </a:lnTo>
                  <a:lnTo>
                    <a:pt x="2728" y="65"/>
                  </a:lnTo>
                  <a:lnTo>
                    <a:pt x="2719" y="65"/>
                  </a:lnTo>
                  <a:lnTo>
                    <a:pt x="2714" y="70"/>
                  </a:lnTo>
                  <a:lnTo>
                    <a:pt x="2709" y="74"/>
                  </a:lnTo>
                  <a:lnTo>
                    <a:pt x="2705" y="74"/>
                  </a:lnTo>
                  <a:lnTo>
                    <a:pt x="2700" y="79"/>
                  </a:lnTo>
                  <a:lnTo>
                    <a:pt x="2691" y="84"/>
                  </a:lnTo>
                  <a:lnTo>
                    <a:pt x="2686" y="84"/>
                  </a:lnTo>
                  <a:lnTo>
                    <a:pt x="2681" y="88"/>
                  </a:lnTo>
                  <a:lnTo>
                    <a:pt x="2677" y="88"/>
                  </a:lnTo>
                  <a:lnTo>
                    <a:pt x="2667" y="93"/>
                  </a:lnTo>
                  <a:lnTo>
                    <a:pt x="2663" y="98"/>
                  </a:lnTo>
                  <a:lnTo>
                    <a:pt x="2658" y="98"/>
                  </a:lnTo>
                  <a:lnTo>
                    <a:pt x="2653" y="102"/>
                  </a:lnTo>
                  <a:lnTo>
                    <a:pt x="2649" y="107"/>
                  </a:lnTo>
                  <a:lnTo>
                    <a:pt x="2639" y="107"/>
                  </a:lnTo>
                  <a:lnTo>
                    <a:pt x="2635" y="112"/>
                  </a:lnTo>
                  <a:lnTo>
                    <a:pt x="2630" y="116"/>
                  </a:lnTo>
                  <a:lnTo>
                    <a:pt x="2625" y="116"/>
                  </a:lnTo>
                  <a:lnTo>
                    <a:pt x="2621" y="121"/>
                  </a:lnTo>
                  <a:lnTo>
                    <a:pt x="2612" y="121"/>
                  </a:lnTo>
                  <a:lnTo>
                    <a:pt x="2607" y="126"/>
                  </a:lnTo>
                  <a:lnTo>
                    <a:pt x="2602" y="130"/>
                  </a:lnTo>
                  <a:lnTo>
                    <a:pt x="2598" y="130"/>
                  </a:lnTo>
                  <a:lnTo>
                    <a:pt x="2593" y="135"/>
                  </a:lnTo>
                  <a:lnTo>
                    <a:pt x="2584" y="135"/>
                  </a:lnTo>
                  <a:lnTo>
                    <a:pt x="2579" y="140"/>
                  </a:lnTo>
                  <a:lnTo>
                    <a:pt x="2574" y="144"/>
                  </a:lnTo>
                  <a:lnTo>
                    <a:pt x="2570" y="144"/>
                  </a:lnTo>
                  <a:lnTo>
                    <a:pt x="2565" y="149"/>
                  </a:lnTo>
                  <a:lnTo>
                    <a:pt x="2556" y="149"/>
                  </a:lnTo>
                  <a:lnTo>
                    <a:pt x="2551" y="154"/>
                  </a:lnTo>
                  <a:lnTo>
                    <a:pt x="2546" y="158"/>
                  </a:lnTo>
                  <a:lnTo>
                    <a:pt x="2542" y="158"/>
                  </a:lnTo>
                  <a:lnTo>
                    <a:pt x="2537" y="163"/>
                  </a:lnTo>
                  <a:lnTo>
                    <a:pt x="2528" y="163"/>
                  </a:lnTo>
                  <a:lnTo>
                    <a:pt x="2523" y="168"/>
                  </a:lnTo>
                  <a:lnTo>
                    <a:pt x="2518" y="168"/>
                  </a:lnTo>
                  <a:lnTo>
                    <a:pt x="2514" y="172"/>
                  </a:lnTo>
                  <a:lnTo>
                    <a:pt x="2509" y="177"/>
                  </a:lnTo>
                  <a:lnTo>
                    <a:pt x="2500" y="177"/>
                  </a:lnTo>
                  <a:lnTo>
                    <a:pt x="2495" y="182"/>
                  </a:lnTo>
                  <a:lnTo>
                    <a:pt x="2490" y="182"/>
                  </a:lnTo>
                  <a:lnTo>
                    <a:pt x="2486" y="186"/>
                  </a:lnTo>
                  <a:lnTo>
                    <a:pt x="2476" y="186"/>
                  </a:lnTo>
                  <a:lnTo>
                    <a:pt x="2472" y="191"/>
                  </a:lnTo>
                  <a:lnTo>
                    <a:pt x="2467" y="191"/>
                  </a:lnTo>
                  <a:lnTo>
                    <a:pt x="2462" y="196"/>
                  </a:lnTo>
                  <a:lnTo>
                    <a:pt x="2458" y="196"/>
                  </a:lnTo>
                  <a:lnTo>
                    <a:pt x="2448" y="200"/>
                  </a:lnTo>
                  <a:lnTo>
                    <a:pt x="2444" y="200"/>
                  </a:lnTo>
                  <a:lnTo>
                    <a:pt x="2439" y="205"/>
                  </a:lnTo>
                  <a:lnTo>
                    <a:pt x="2434" y="210"/>
                  </a:lnTo>
                  <a:lnTo>
                    <a:pt x="2430" y="210"/>
                  </a:lnTo>
                  <a:lnTo>
                    <a:pt x="2420" y="214"/>
                  </a:lnTo>
                  <a:lnTo>
                    <a:pt x="2416" y="214"/>
                  </a:lnTo>
                  <a:lnTo>
                    <a:pt x="2411" y="219"/>
                  </a:lnTo>
                  <a:lnTo>
                    <a:pt x="2406" y="219"/>
                  </a:lnTo>
                  <a:lnTo>
                    <a:pt x="2402" y="224"/>
                  </a:lnTo>
                  <a:lnTo>
                    <a:pt x="2392" y="224"/>
                  </a:lnTo>
                  <a:lnTo>
                    <a:pt x="2388" y="228"/>
                  </a:lnTo>
                  <a:lnTo>
                    <a:pt x="2383" y="228"/>
                  </a:lnTo>
                  <a:lnTo>
                    <a:pt x="2378" y="233"/>
                  </a:lnTo>
                  <a:lnTo>
                    <a:pt x="2369" y="233"/>
                  </a:lnTo>
                  <a:lnTo>
                    <a:pt x="2364" y="238"/>
                  </a:lnTo>
                  <a:lnTo>
                    <a:pt x="2360" y="238"/>
                  </a:lnTo>
                  <a:lnTo>
                    <a:pt x="2355" y="242"/>
                  </a:lnTo>
                  <a:lnTo>
                    <a:pt x="2350" y="242"/>
                  </a:lnTo>
                  <a:lnTo>
                    <a:pt x="2341" y="247"/>
                  </a:lnTo>
                  <a:lnTo>
                    <a:pt x="2336" y="247"/>
                  </a:lnTo>
                  <a:lnTo>
                    <a:pt x="2332" y="252"/>
                  </a:lnTo>
                  <a:lnTo>
                    <a:pt x="2327" y="252"/>
                  </a:lnTo>
                  <a:lnTo>
                    <a:pt x="2322" y="256"/>
                  </a:lnTo>
                  <a:lnTo>
                    <a:pt x="2313" y="256"/>
                  </a:lnTo>
                  <a:lnTo>
                    <a:pt x="2308" y="256"/>
                  </a:lnTo>
                  <a:lnTo>
                    <a:pt x="2304" y="261"/>
                  </a:lnTo>
                  <a:lnTo>
                    <a:pt x="2299" y="261"/>
                  </a:lnTo>
                  <a:lnTo>
                    <a:pt x="2294" y="266"/>
                  </a:lnTo>
                  <a:lnTo>
                    <a:pt x="2285" y="266"/>
                  </a:lnTo>
                  <a:lnTo>
                    <a:pt x="2280" y="270"/>
                  </a:lnTo>
                  <a:lnTo>
                    <a:pt x="2276" y="270"/>
                  </a:lnTo>
                  <a:lnTo>
                    <a:pt x="2271" y="275"/>
                  </a:lnTo>
                  <a:lnTo>
                    <a:pt x="2266" y="275"/>
                  </a:lnTo>
                  <a:lnTo>
                    <a:pt x="2257" y="280"/>
                  </a:lnTo>
                  <a:lnTo>
                    <a:pt x="2252" y="280"/>
                  </a:lnTo>
                  <a:lnTo>
                    <a:pt x="2248" y="280"/>
                  </a:lnTo>
                  <a:lnTo>
                    <a:pt x="2243" y="284"/>
                  </a:lnTo>
                  <a:lnTo>
                    <a:pt x="2238" y="284"/>
                  </a:lnTo>
                  <a:lnTo>
                    <a:pt x="2229" y="289"/>
                  </a:lnTo>
                  <a:lnTo>
                    <a:pt x="2224" y="289"/>
                  </a:lnTo>
                  <a:lnTo>
                    <a:pt x="2220" y="294"/>
                  </a:lnTo>
                  <a:lnTo>
                    <a:pt x="2215" y="294"/>
                  </a:lnTo>
                  <a:lnTo>
                    <a:pt x="2210" y="298"/>
                  </a:lnTo>
                  <a:lnTo>
                    <a:pt x="2201" y="298"/>
                  </a:lnTo>
                  <a:lnTo>
                    <a:pt x="2196" y="298"/>
                  </a:lnTo>
                  <a:lnTo>
                    <a:pt x="2192" y="303"/>
                  </a:lnTo>
                  <a:lnTo>
                    <a:pt x="2187" y="303"/>
                  </a:lnTo>
                  <a:lnTo>
                    <a:pt x="2182" y="308"/>
                  </a:lnTo>
                  <a:lnTo>
                    <a:pt x="2173" y="308"/>
                  </a:lnTo>
                  <a:lnTo>
                    <a:pt x="2168" y="308"/>
                  </a:lnTo>
                  <a:lnTo>
                    <a:pt x="2164" y="312"/>
                  </a:lnTo>
                  <a:lnTo>
                    <a:pt x="2159" y="312"/>
                  </a:lnTo>
                  <a:lnTo>
                    <a:pt x="2150" y="317"/>
                  </a:lnTo>
                  <a:lnTo>
                    <a:pt x="2145" y="317"/>
                  </a:lnTo>
                  <a:lnTo>
                    <a:pt x="2141" y="317"/>
                  </a:lnTo>
                  <a:lnTo>
                    <a:pt x="2136" y="322"/>
                  </a:lnTo>
                  <a:lnTo>
                    <a:pt x="2131" y="322"/>
                  </a:lnTo>
                  <a:lnTo>
                    <a:pt x="2122" y="326"/>
                  </a:lnTo>
                  <a:lnTo>
                    <a:pt x="2117" y="326"/>
                  </a:lnTo>
                  <a:lnTo>
                    <a:pt x="2113" y="326"/>
                  </a:lnTo>
                  <a:lnTo>
                    <a:pt x="2108" y="331"/>
                  </a:lnTo>
                  <a:lnTo>
                    <a:pt x="2103" y="331"/>
                  </a:lnTo>
                  <a:lnTo>
                    <a:pt x="2094" y="336"/>
                  </a:lnTo>
                  <a:lnTo>
                    <a:pt x="2089" y="336"/>
                  </a:lnTo>
                  <a:lnTo>
                    <a:pt x="2085" y="336"/>
                  </a:lnTo>
                  <a:lnTo>
                    <a:pt x="2080" y="340"/>
                  </a:lnTo>
                  <a:lnTo>
                    <a:pt x="2075" y="340"/>
                  </a:lnTo>
                  <a:lnTo>
                    <a:pt x="2066" y="340"/>
                  </a:lnTo>
                  <a:lnTo>
                    <a:pt x="2061" y="345"/>
                  </a:lnTo>
                  <a:lnTo>
                    <a:pt x="2057" y="345"/>
                  </a:lnTo>
                  <a:lnTo>
                    <a:pt x="2052" y="350"/>
                  </a:lnTo>
                  <a:lnTo>
                    <a:pt x="2047" y="350"/>
                  </a:lnTo>
                  <a:lnTo>
                    <a:pt x="2038" y="350"/>
                  </a:lnTo>
                  <a:lnTo>
                    <a:pt x="2033" y="354"/>
                  </a:lnTo>
                  <a:lnTo>
                    <a:pt x="2029" y="354"/>
                  </a:lnTo>
                  <a:lnTo>
                    <a:pt x="2024" y="354"/>
                  </a:lnTo>
                  <a:lnTo>
                    <a:pt x="2019" y="359"/>
                  </a:lnTo>
                  <a:lnTo>
                    <a:pt x="2010" y="359"/>
                  </a:lnTo>
                  <a:lnTo>
                    <a:pt x="2005" y="359"/>
                  </a:lnTo>
                  <a:lnTo>
                    <a:pt x="2001" y="364"/>
                  </a:lnTo>
                  <a:lnTo>
                    <a:pt x="1996" y="364"/>
                  </a:lnTo>
                  <a:lnTo>
                    <a:pt x="1991" y="368"/>
                  </a:lnTo>
                  <a:lnTo>
                    <a:pt x="1982" y="368"/>
                  </a:lnTo>
                  <a:lnTo>
                    <a:pt x="1977" y="368"/>
                  </a:lnTo>
                  <a:lnTo>
                    <a:pt x="1973" y="373"/>
                  </a:lnTo>
                  <a:lnTo>
                    <a:pt x="1968" y="373"/>
                  </a:lnTo>
                  <a:lnTo>
                    <a:pt x="1959" y="373"/>
                  </a:lnTo>
                  <a:lnTo>
                    <a:pt x="1954" y="378"/>
                  </a:lnTo>
                  <a:lnTo>
                    <a:pt x="1949" y="378"/>
                  </a:lnTo>
                  <a:lnTo>
                    <a:pt x="1945" y="378"/>
                  </a:lnTo>
                  <a:lnTo>
                    <a:pt x="1940" y="382"/>
                  </a:lnTo>
                  <a:lnTo>
                    <a:pt x="1935" y="382"/>
                  </a:lnTo>
                  <a:lnTo>
                    <a:pt x="1926" y="382"/>
                  </a:lnTo>
                  <a:lnTo>
                    <a:pt x="1921" y="387"/>
                  </a:lnTo>
                  <a:lnTo>
                    <a:pt x="1917" y="387"/>
                  </a:lnTo>
                  <a:lnTo>
                    <a:pt x="1912" y="387"/>
                  </a:lnTo>
                  <a:lnTo>
                    <a:pt x="1903" y="392"/>
                  </a:lnTo>
                  <a:lnTo>
                    <a:pt x="1898" y="392"/>
                  </a:lnTo>
                  <a:lnTo>
                    <a:pt x="1893" y="392"/>
                  </a:lnTo>
                  <a:lnTo>
                    <a:pt x="1889" y="396"/>
                  </a:lnTo>
                  <a:lnTo>
                    <a:pt x="1884" y="396"/>
                  </a:lnTo>
                  <a:lnTo>
                    <a:pt x="1875" y="396"/>
                  </a:lnTo>
                  <a:lnTo>
                    <a:pt x="1870" y="401"/>
                  </a:lnTo>
                  <a:lnTo>
                    <a:pt x="1865" y="401"/>
                  </a:lnTo>
                  <a:lnTo>
                    <a:pt x="1861" y="401"/>
                  </a:lnTo>
                  <a:lnTo>
                    <a:pt x="1856" y="401"/>
                  </a:lnTo>
                  <a:lnTo>
                    <a:pt x="1847" y="406"/>
                  </a:lnTo>
                  <a:lnTo>
                    <a:pt x="1842" y="406"/>
                  </a:lnTo>
                  <a:lnTo>
                    <a:pt x="1837" y="406"/>
                  </a:lnTo>
                  <a:lnTo>
                    <a:pt x="1833" y="410"/>
                  </a:lnTo>
                  <a:lnTo>
                    <a:pt x="1828" y="410"/>
                  </a:lnTo>
                  <a:lnTo>
                    <a:pt x="1819" y="410"/>
                  </a:lnTo>
                  <a:lnTo>
                    <a:pt x="1814" y="415"/>
                  </a:lnTo>
                  <a:lnTo>
                    <a:pt x="1809" y="415"/>
                  </a:lnTo>
                  <a:lnTo>
                    <a:pt x="1805" y="415"/>
                  </a:lnTo>
                  <a:lnTo>
                    <a:pt x="1800" y="415"/>
                  </a:lnTo>
                  <a:lnTo>
                    <a:pt x="1791" y="419"/>
                  </a:lnTo>
                  <a:lnTo>
                    <a:pt x="1786" y="419"/>
                  </a:lnTo>
                  <a:lnTo>
                    <a:pt x="1781" y="419"/>
                  </a:lnTo>
                  <a:lnTo>
                    <a:pt x="1777" y="424"/>
                  </a:lnTo>
                  <a:lnTo>
                    <a:pt x="1772" y="424"/>
                  </a:lnTo>
                  <a:lnTo>
                    <a:pt x="1763" y="424"/>
                  </a:lnTo>
                  <a:lnTo>
                    <a:pt x="1758" y="424"/>
                  </a:lnTo>
                  <a:lnTo>
                    <a:pt x="1753" y="429"/>
                  </a:lnTo>
                  <a:lnTo>
                    <a:pt x="1749" y="429"/>
                  </a:lnTo>
                  <a:lnTo>
                    <a:pt x="1739" y="429"/>
                  </a:lnTo>
                  <a:lnTo>
                    <a:pt x="1735" y="433"/>
                  </a:lnTo>
                  <a:lnTo>
                    <a:pt x="1730" y="433"/>
                  </a:lnTo>
                  <a:lnTo>
                    <a:pt x="1725" y="433"/>
                  </a:lnTo>
                  <a:lnTo>
                    <a:pt x="1721" y="433"/>
                  </a:lnTo>
                  <a:lnTo>
                    <a:pt x="1712" y="438"/>
                  </a:lnTo>
                  <a:lnTo>
                    <a:pt x="1707" y="438"/>
                  </a:lnTo>
                  <a:lnTo>
                    <a:pt x="1702" y="438"/>
                  </a:lnTo>
                  <a:lnTo>
                    <a:pt x="1698" y="438"/>
                  </a:lnTo>
                  <a:lnTo>
                    <a:pt x="1693" y="443"/>
                  </a:lnTo>
                  <a:lnTo>
                    <a:pt x="1684" y="443"/>
                  </a:lnTo>
                  <a:lnTo>
                    <a:pt x="1679" y="443"/>
                  </a:lnTo>
                  <a:lnTo>
                    <a:pt x="1674" y="443"/>
                  </a:lnTo>
                  <a:lnTo>
                    <a:pt x="1670" y="447"/>
                  </a:lnTo>
                  <a:lnTo>
                    <a:pt x="1665" y="447"/>
                  </a:lnTo>
                  <a:lnTo>
                    <a:pt x="1656" y="447"/>
                  </a:lnTo>
                  <a:lnTo>
                    <a:pt x="1651" y="447"/>
                  </a:lnTo>
                  <a:lnTo>
                    <a:pt x="1646" y="452"/>
                  </a:lnTo>
                  <a:lnTo>
                    <a:pt x="1642" y="452"/>
                  </a:lnTo>
                  <a:lnTo>
                    <a:pt x="1637" y="452"/>
                  </a:lnTo>
                  <a:lnTo>
                    <a:pt x="1628" y="452"/>
                  </a:lnTo>
                  <a:lnTo>
                    <a:pt x="1623" y="457"/>
                  </a:lnTo>
                  <a:lnTo>
                    <a:pt x="1618" y="457"/>
                  </a:lnTo>
                  <a:lnTo>
                    <a:pt x="1614" y="457"/>
                  </a:lnTo>
                  <a:lnTo>
                    <a:pt x="1609" y="457"/>
                  </a:lnTo>
                  <a:lnTo>
                    <a:pt x="1600" y="461"/>
                  </a:lnTo>
                  <a:lnTo>
                    <a:pt x="1595" y="461"/>
                  </a:lnTo>
                  <a:lnTo>
                    <a:pt x="1590" y="461"/>
                  </a:lnTo>
                  <a:lnTo>
                    <a:pt x="1586" y="461"/>
                  </a:lnTo>
                  <a:lnTo>
                    <a:pt x="1576" y="466"/>
                  </a:lnTo>
                  <a:lnTo>
                    <a:pt x="1572" y="466"/>
                  </a:lnTo>
                  <a:lnTo>
                    <a:pt x="1567" y="466"/>
                  </a:lnTo>
                  <a:lnTo>
                    <a:pt x="1562" y="466"/>
                  </a:lnTo>
                  <a:lnTo>
                    <a:pt x="1558" y="471"/>
                  </a:lnTo>
                  <a:lnTo>
                    <a:pt x="1548" y="471"/>
                  </a:lnTo>
                  <a:lnTo>
                    <a:pt x="1544" y="471"/>
                  </a:lnTo>
                  <a:lnTo>
                    <a:pt x="1539" y="471"/>
                  </a:lnTo>
                  <a:lnTo>
                    <a:pt x="1534" y="475"/>
                  </a:lnTo>
                  <a:lnTo>
                    <a:pt x="1530" y="475"/>
                  </a:lnTo>
                  <a:lnTo>
                    <a:pt x="1520" y="475"/>
                  </a:lnTo>
                  <a:lnTo>
                    <a:pt x="1516" y="475"/>
                  </a:lnTo>
                  <a:lnTo>
                    <a:pt x="1511" y="475"/>
                  </a:lnTo>
                  <a:lnTo>
                    <a:pt x="1506" y="480"/>
                  </a:lnTo>
                  <a:lnTo>
                    <a:pt x="1502" y="480"/>
                  </a:lnTo>
                  <a:lnTo>
                    <a:pt x="1492" y="480"/>
                  </a:lnTo>
                  <a:lnTo>
                    <a:pt x="1488" y="480"/>
                  </a:lnTo>
                  <a:lnTo>
                    <a:pt x="1483" y="480"/>
                  </a:lnTo>
                  <a:lnTo>
                    <a:pt x="1478" y="485"/>
                  </a:lnTo>
                  <a:lnTo>
                    <a:pt x="1474" y="485"/>
                  </a:lnTo>
                  <a:lnTo>
                    <a:pt x="1464" y="485"/>
                  </a:lnTo>
                  <a:lnTo>
                    <a:pt x="1460" y="485"/>
                  </a:lnTo>
                  <a:lnTo>
                    <a:pt x="1455" y="489"/>
                  </a:lnTo>
                  <a:lnTo>
                    <a:pt x="1450" y="489"/>
                  </a:lnTo>
                  <a:lnTo>
                    <a:pt x="1446" y="489"/>
                  </a:lnTo>
                  <a:lnTo>
                    <a:pt x="1436" y="489"/>
                  </a:lnTo>
                  <a:lnTo>
                    <a:pt x="1432" y="489"/>
                  </a:lnTo>
                  <a:lnTo>
                    <a:pt x="1427" y="494"/>
                  </a:lnTo>
                  <a:lnTo>
                    <a:pt x="1422" y="494"/>
                  </a:lnTo>
                  <a:lnTo>
                    <a:pt x="1418" y="494"/>
                  </a:lnTo>
                  <a:lnTo>
                    <a:pt x="1408" y="494"/>
                  </a:lnTo>
                  <a:lnTo>
                    <a:pt x="1404" y="494"/>
                  </a:lnTo>
                  <a:lnTo>
                    <a:pt x="1399" y="499"/>
                  </a:lnTo>
                  <a:lnTo>
                    <a:pt x="1394" y="499"/>
                  </a:lnTo>
                  <a:lnTo>
                    <a:pt x="1390" y="499"/>
                  </a:lnTo>
                  <a:lnTo>
                    <a:pt x="1380" y="499"/>
                  </a:lnTo>
                  <a:lnTo>
                    <a:pt x="1376" y="499"/>
                  </a:lnTo>
                  <a:lnTo>
                    <a:pt x="1371" y="503"/>
                  </a:lnTo>
                  <a:lnTo>
                    <a:pt x="1366" y="503"/>
                  </a:lnTo>
                  <a:lnTo>
                    <a:pt x="1357" y="503"/>
                  </a:lnTo>
                  <a:lnTo>
                    <a:pt x="1352" y="503"/>
                  </a:lnTo>
                  <a:lnTo>
                    <a:pt x="1348" y="503"/>
                  </a:lnTo>
                  <a:lnTo>
                    <a:pt x="1343" y="508"/>
                  </a:lnTo>
                  <a:lnTo>
                    <a:pt x="1338" y="508"/>
                  </a:lnTo>
                  <a:lnTo>
                    <a:pt x="1329" y="508"/>
                  </a:lnTo>
                  <a:lnTo>
                    <a:pt x="1324" y="508"/>
                  </a:lnTo>
                  <a:lnTo>
                    <a:pt x="1320" y="508"/>
                  </a:lnTo>
                  <a:lnTo>
                    <a:pt x="1315" y="508"/>
                  </a:lnTo>
                  <a:lnTo>
                    <a:pt x="1310" y="513"/>
                  </a:lnTo>
                  <a:lnTo>
                    <a:pt x="1301" y="513"/>
                  </a:lnTo>
                  <a:lnTo>
                    <a:pt x="1296" y="513"/>
                  </a:lnTo>
                  <a:lnTo>
                    <a:pt x="1292" y="513"/>
                  </a:lnTo>
                  <a:lnTo>
                    <a:pt x="1287" y="513"/>
                  </a:lnTo>
                  <a:lnTo>
                    <a:pt x="1282" y="517"/>
                  </a:lnTo>
                  <a:lnTo>
                    <a:pt x="1273" y="517"/>
                  </a:lnTo>
                  <a:lnTo>
                    <a:pt x="1268" y="517"/>
                  </a:lnTo>
                  <a:lnTo>
                    <a:pt x="1264" y="517"/>
                  </a:lnTo>
                  <a:lnTo>
                    <a:pt x="1259" y="517"/>
                  </a:lnTo>
                  <a:lnTo>
                    <a:pt x="1255" y="517"/>
                  </a:lnTo>
                  <a:lnTo>
                    <a:pt x="1245" y="522"/>
                  </a:lnTo>
                  <a:lnTo>
                    <a:pt x="1241" y="522"/>
                  </a:lnTo>
                  <a:lnTo>
                    <a:pt x="1236" y="522"/>
                  </a:lnTo>
                  <a:lnTo>
                    <a:pt x="1231" y="522"/>
                  </a:lnTo>
                  <a:lnTo>
                    <a:pt x="1227" y="522"/>
                  </a:lnTo>
                  <a:lnTo>
                    <a:pt x="1217" y="522"/>
                  </a:lnTo>
                  <a:lnTo>
                    <a:pt x="1213" y="527"/>
                  </a:lnTo>
                  <a:lnTo>
                    <a:pt x="1208" y="527"/>
                  </a:lnTo>
                  <a:lnTo>
                    <a:pt x="1203" y="527"/>
                  </a:lnTo>
                  <a:lnTo>
                    <a:pt x="1199" y="527"/>
                  </a:lnTo>
                  <a:lnTo>
                    <a:pt x="1189" y="527"/>
                  </a:lnTo>
                  <a:lnTo>
                    <a:pt x="1185" y="527"/>
                  </a:lnTo>
                  <a:lnTo>
                    <a:pt x="1180" y="531"/>
                  </a:lnTo>
                  <a:lnTo>
                    <a:pt x="1175" y="531"/>
                  </a:lnTo>
                  <a:lnTo>
                    <a:pt x="1171" y="531"/>
                  </a:lnTo>
                  <a:lnTo>
                    <a:pt x="1161" y="531"/>
                  </a:lnTo>
                  <a:lnTo>
                    <a:pt x="1157" y="531"/>
                  </a:lnTo>
                  <a:lnTo>
                    <a:pt x="1152" y="531"/>
                  </a:lnTo>
                  <a:lnTo>
                    <a:pt x="1147" y="536"/>
                  </a:lnTo>
                  <a:lnTo>
                    <a:pt x="1138" y="536"/>
                  </a:lnTo>
                  <a:lnTo>
                    <a:pt x="1133" y="536"/>
                  </a:lnTo>
                  <a:lnTo>
                    <a:pt x="1129" y="536"/>
                  </a:lnTo>
                  <a:lnTo>
                    <a:pt x="1124" y="536"/>
                  </a:lnTo>
                  <a:lnTo>
                    <a:pt x="1119" y="536"/>
                  </a:lnTo>
                  <a:lnTo>
                    <a:pt x="1110" y="536"/>
                  </a:lnTo>
                  <a:lnTo>
                    <a:pt x="1105" y="541"/>
                  </a:lnTo>
                  <a:lnTo>
                    <a:pt x="1101" y="541"/>
                  </a:lnTo>
                  <a:lnTo>
                    <a:pt x="1096" y="541"/>
                  </a:lnTo>
                  <a:lnTo>
                    <a:pt x="1091" y="541"/>
                  </a:lnTo>
                  <a:lnTo>
                    <a:pt x="1082" y="541"/>
                  </a:lnTo>
                  <a:lnTo>
                    <a:pt x="1077" y="541"/>
                  </a:lnTo>
                  <a:lnTo>
                    <a:pt x="1073" y="541"/>
                  </a:lnTo>
                  <a:lnTo>
                    <a:pt x="1068" y="545"/>
                  </a:lnTo>
                  <a:lnTo>
                    <a:pt x="1063" y="545"/>
                  </a:lnTo>
                  <a:lnTo>
                    <a:pt x="1054" y="545"/>
                  </a:lnTo>
                  <a:lnTo>
                    <a:pt x="1049" y="545"/>
                  </a:lnTo>
                  <a:lnTo>
                    <a:pt x="1045" y="545"/>
                  </a:lnTo>
                  <a:lnTo>
                    <a:pt x="1040" y="545"/>
                  </a:lnTo>
                  <a:lnTo>
                    <a:pt x="1035" y="545"/>
                  </a:lnTo>
                  <a:lnTo>
                    <a:pt x="1026" y="550"/>
                  </a:lnTo>
                  <a:lnTo>
                    <a:pt x="1021" y="550"/>
                  </a:lnTo>
                  <a:lnTo>
                    <a:pt x="1017" y="550"/>
                  </a:lnTo>
                  <a:lnTo>
                    <a:pt x="1012" y="550"/>
                  </a:lnTo>
                  <a:lnTo>
                    <a:pt x="1007" y="550"/>
                  </a:lnTo>
                  <a:lnTo>
                    <a:pt x="998" y="550"/>
                  </a:lnTo>
                  <a:lnTo>
                    <a:pt x="993" y="550"/>
                  </a:lnTo>
                  <a:lnTo>
                    <a:pt x="989" y="555"/>
                  </a:lnTo>
                  <a:lnTo>
                    <a:pt x="984" y="555"/>
                  </a:lnTo>
                  <a:lnTo>
                    <a:pt x="979" y="555"/>
                  </a:lnTo>
                  <a:lnTo>
                    <a:pt x="970" y="555"/>
                  </a:lnTo>
                  <a:lnTo>
                    <a:pt x="965" y="555"/>
                  </a:lnTo>
                  <a:lnTo>
                    <a:pt x="961" y="555"/>
                  </a:lnTo>
                  <a:lnTo>
                    <a:pt x="956" y="555"/>
                  </a:lnTo>
                  <a:lnTo>
                    <a:pt x="951" y="559"/>
                  </a:lnTo>
                  <a:lnTo>
                    <a:pt x="942" y="559"/>
                  </a:lnTo>
                  <a:lnTo>
                    <a:pt x="937" y="559"/>
                  </a:lnTo>
                  <a:lnTo>
                    <a:pt x="933" y="559"/>
                  </a:lnTo>
                  <a:lnTo>
                    <a:pt x="928" y="559"/>
                  </a:lnTo>
                  <a:lnTo>
                    <a:pt x="923" y="559"/>
                  </a:lnTo>
                  <a:lnTo>
                    <a:pt x="914" y="559"/>
                  </a:lnTo>
                  <a:lnTo>
                    <a:pt x="909" y="559"/>
                  </a:lnTo>
                  <a:lnTo>
                    <a:pt x="905" y="564"/>
                  </a:lnTo>
                  <a:lnTo>
                    <a:pt x="900" y="564"/>
                  </a:lnTo>
                  <a:lnTo>
                    <a:pt x="891" y="564"/>
                  </a:lnTo>
                  <a:lnTo>
                    <a:pt x="886" y="564"/>
                  </a:lnTo>
                  <a:lnTo>
                    <a:pt x="881" y="564"/>
                  </a:lnTo>
                  <a:lnTo>
                    <a:pt x="877" y="564"/>
                  </a:lnTo>
                  <a:lnTo>
                    <a:pt x="872" y="564"/>
                  </a:lnTo>
                  <a:lnTo>
                    <a:pt x="863" y="564"/>
                  </a:lnTo>
                  <a:lnTo>
                    <a:pt x="858" y="564"/>
                  </a:lnTo>
                  <a:lnTo>
                    <a:pt x="853" y="569"/>
                  </a:lnTo>
                  <a:lnTo>
                    <a:pt x="849" y="569"/>
                  </a:lnTo>
                  <a:lnTo>
                    <a:pt x="844" y="569"/>
                  </a:lnTo>
                  <a:lnTo>
                    <a:pt x="835" y="569"/>
                  </a:lnTo>
                  <a:lnTo>
                    <a:pt x="830" y="569"/>
                  </a:lnTo>
                  <a:lnTo>
                    <a:pt x="825" y="569"/>
                  </a:lnTo>
                  <a:lnTo>
                    <a:pt x="821" y="569"/>
                  </a:lnTo>
                  <a:lnTo>
                    <a:pt x="816" y="569"/>
                  </a:lnTo>
                  <a:lnTo>
                    <a:pt x="807" y="573"/>
                  </a:lnTo>
                  <a:lnTo>
                    <a:pt x="802" y="573"/>
                  </a:lnTo>
                  <a:lnTo>
                    <a:pt x="798" y="573"/>
                  </a:lnTo>
                  <a:lnTo>
                    <a:pt x="793" y="573"/>
                  </a:lnTo>
                  <a:lnTo>
                    <a:pt x="788" y="573"/>
                  </a:lnTo>
                  <a:lnTo>
                    <a:pt x="779" y="573"/>
                  </a:lnTo>
                  <a:lnTo>
                    <a:pt x="774" y="573"/>
                  </a:lnTo>
                  <a:lnTo>
                    <a:pt x="770" y="573"/>
                  </a:lnTo>
                  <a:lnTo>
                    <a:pt x="765" y="573"/>
                  </a:lnTo>
                  <a:lnTo>
                    <a:pt x="760" y="573"/>
                  </a:lnTo>
                  <a:lnTo>
                    <a:pt x="751" y="578"/>
                  </a:lnTo>
                  <a:lnTo>
                    <a:pt x="746" y="578"/>
                  </a:lnTo>
                  <a:lnTo>
                    <a:pt x="742" y="578"/>
                  </a:lnTo>
                  <a:lnTo>
                    <a:pt x="737" y="578"/>
                  </a:lnTo>
                  <a:lnTo>
                    <a:pt x="732" y="578"/>
                  </a:lnTo>
                  <a:lnTo>
                    <a:pt x="723" y="578"/>
                  </a:lnTo>
                  <a:lnTo>
                    <a:pt x="718" y="578"/>
                  </a:lnTo>
                  <a:lnTo>
                    <a:pt x="714" y="578"/>
                  </a:lnTo>
                  <a:lnTo>
                    <a:pt x="709" y="578"/>
                  </a:lnTo>
                  <a:lnTo>
                    <a:pt x="700" y="583"/>
                  </a:lnTo>
                  <a:lnTo>
                    <a:pt x="695" y="583"/>
                  </a:lnTo>
                  <a:lnTo>
                    <a:pt x="690" y="583"/>
                  </a:lnTo>
                  <a:lnTo>
                    <a:pt x="686" y="583"/>
                  </a:lnTo>
                  <a:lnTo>
                    <a:pt x="681" y="583"/>
                  </a:lnTo>
                  <a:lnTo>
                    <a:pt x="676" y="583"/>
                  </a:lnTo>
                  <a:lnTo>
                    <a:pt x="667" y="583"/>
                  </a:lnTo>
                  <a:lnTo>
                    <a:pt x="662" y="583"/>
                  </a:lnTo>
                  <a:lnTo>
                    <a:pt x="658" y="583"/>
                  </a:lnTo>
                  <a:lnTo>
                    <a:pt x="653" y="583"/>
                  </a:lnTo>
                  <a:lnTo>
                    <a:pt x="648" y="583"/>
                  </a:lnTo>
                  <a:lnTo>
                    <a:pt x="639" y="587"/>
                  </a:lnTo>
                  <a:lnTo>
                    <a:pt x="634" y="587"/>
                  </a:lnTo>
                  <a:lnTo>
                    <a:pt x="630" y="587"/>
                  </a:lnTo>
                  <a:lnTo>
                    <a:pt x="625" y="587"/>
                  </a:lnTo>
                  <a:lnTo>
                    <a:pt x="616" y="587"/>
                  </a:lnTo>
                  <a:lnTo>
                    <a:pt x="611" y="587"/>
                  </a:lnTo>
                  <a:lnTo>
                    <a:pt x="606" y="587"/>
                  </a:lnTo>
                  <a:lnTo>
                    <a:pt x="602" y="587"/>
                  </a:lnTo>
                  <a:lnTo>
                    <a:pt x="597" y="587"/>
                  </a:lnTo>
                  <a:lnTo>
                    <a:pt x="588" y="587"/>
                  </a:lnTo>
                  <a:lnTo>
                    <a:pt x="583" y="587"/>
                  </a:lnTo>
                  <a:lnTo>
                    <a:pt x="578" y="592"/>
                  </a:lnTo>
                  <a:lnTo>
                    <a:pt x="574" y="592"/>
                  </a:lnTo>
                  <a:lnTo>
                    <a:pt x="569" y="592"/>
                  </a:lnTo>
                  <a:lnTo>
                    <a:pt x="560" y="592"/>
                  </a:lnTo>
                  <a:lnTo>
                    <a:pt x="555" y="592"/>
                  </a:lnTo>
                  <a:lnTo>
                    <a:pt x="550" y="592"/>
                  </a:lnTo>
                  <a:lnTo>
                    <a:pt x="546" y="592"/>
                  </a:lnTo>
                  <a:lnTo>
                    <a:pt x="541" y="592"/>
                  </a:lnTo>
                  <a:lnTo>
                    <a:pt x="532" y="592"/>
                  </a:lnTo>
                  <a:lnTo>
                    <a:pt x="527" y="592"/>
                  </a:lnTo>
                  <a:lnTo>
                    <a:pt x="522" y="592"/>
                  </a:lnTo>
                  <a:lnTo>
                    <a:pt x="518" y="592"/>
                  </a:lnTo>
                  <a:lnTo>
                    <a:pt x="513" y="597"/>
                  </a:lnTo>
                  <a:lnTo>
                    <a:pt x="504" y="597"/>
                  </a:lnTo>
                  <a:lnTo>
                    <a:pt x="499" y="597"/>
                  </a:lnTo>
                  <a:lnTo>
                    <a:pt x="494" y="597"/>
                  </a:lnTo>
                  <a:lnTo>
                    <a:pt x="490" y="597"/>
                  </a:lnTo>
                  <a:lnTo>
                    <a:pt x="485" y="597"/>
                  </a:lnTo>
                  <a:lnTo>
                    <a:pt x="476" y="597"/>
                  </a:lnTo>
                  <a:lnTo>
                    <a:pt x="471" y="597"/>
                  </a:lnTo>
                  <a:lnTo>
                    <a:pt x="466" y="597"/>
                  </a:lnTo>
                  <a:lnTo>
                    <a:pt x="462" y="597"/>
                  </a:lnTo>
                  <a:lnTo>
                    <a:pt x="457" y="597"/>
                  </a:lnTo>
                  <a:lnTo>
                    <a:pt x="448" y="597"/>
                  </a:lnTo>
                  <a:lnTo>
                    <a:pt x="443" y="597"/>
                  </a:lnTo>
                  <a:lnTo>
                    <a:pt x="438" y="601"/>
                  </a:lnTo>
                  <a:lnTo>
                    <a:pt x="434" y="601"/>
                  </a:lnTo>
                  <a:lnTo>
                    <a:pt x="424" y="601"/>
                  </a:lnTo>
                  <a:lnTo>
                    <a:pt x="420" y="601"/>
                  </a:lnTo>
                  <a:lnTo>
                    <a:pt x="415" y="601"/>
                  </a:lnTo>
                  <a:lnTo>
                    <a:pt x="410" y="601"/>
                  </a:lnTo>
                  <a:lnTo>
                    <a:pt x="406" y="601"/>
                  </a:lnTo>
                  <a:lnTo>
                    <a:pt x="396" y="601"/>
                  </a:lnTo>
                  <a:lnTo>
                    <a:pt x="392" y="601"/>
                  </a:lnTo>
                  <a:lnTo>
                    <a:pt x="387" y="601"/>
                  </a:lnTo>
                  <a:lnTo>
                    <a:pt x="382" y="601"/>
                  </a:lnTo>
                  <a:lnTo>
                    <a:pt x="378" y="601"/>
                  </a:lnTo>
                  <a:lnTo>
                    <a:pt x="368" y="601"/>
                  </a:lnTo>
                  <a:lnTo>
                    <a:pt x="364" y="601"/>
                  </a:lnTo>
                  <a:lnTo>
                    <a:pt x="359" y="606"/>
                  </a:lnTo>
                  <a:lnTo>
                    <a:pt x="355" y="606"/>
                  </a:lnTo>
                  <a:lnTo>
                    <a:pt x="350" y="606"/>
                  </a:lnTo>
                  <a:lnTo>
                    <a:pt x="341" y="606"/>
                  </a:lnTo>
                  <a:lnTo>
                    <a:pt x="336" y="606"/>
                  </a:lnTo>
                  <a:lnTo>
                    <a:pt x="331" y="606"/>
                  </a:lnTo>
                  <a:lnTo>
                    <a:pt x="327" y="606"/>
                  </a:lnTo>
                  <a:lnTo>
                    <a:pt x="322" y="606"/>
                  </a:lnTo>
                  <a:lnTo>
                    <a:pt x="313" y="606"/>
                  </a:lnTo>
                  <a:lnTo>
                    <a:pt x="308" y="606"/>
                  </a:lnTo>
                  <a:lnTo>
                    <a:pt x="303" y="606"/>
                  </a:lnTo>
                  <a:lnTo>
                    <a:pt x="299" y="606"/>
                  </a:lnTo>
                  <a:lnTo>
                    <a:pt x="294" y="606"/>
                  </a:lnTo>
                  <a:lnTo>
                    <a:pt x="285" y="606"/>
                  </a:lnTo>
                  <a:lnTo>
                    <a:pt x="280" y="606"/>
                  </a:lnTo>
                  <a:lnTo>
                    <a:pt x="275" y="606"/>
                  </a:lnTo>
                  <a:lnTo>
                    <a:pt x="271" y="611"/>
                  </a:lnTo>
                  <a:lnTo>
                    <a:pt x="266" y="611"/>
                  </a:lnTo>
                  <a:lnTo>
                    <a:pt x="257" y="611"/>
                  </a:lnTo>
                  <a:lnTo>
                    <a:pt x="252" y="611"/>
                  </a:lnTo>
                  <a:lnTo>
                    <a:pt x="247" y="611"/>
                  </a:lnTo>
                  <a:lnTo>
                    <a:pt x="243" y="611"/>
                  </a:lnTo>
                  <a:lnTo>
                    <a:pt x="238" y="611"/>
                  </a:lnTo>
                  <a:lnTo>
                    <a:pt x="229" y="611"/>
                  </a:lnTo>
                  <a:lnTo>
                    <a:pt x="224" y="611"/>
                  </a:lnTo>
                  <a:lnTo>
                    <a:pt x="219" y="611"/>
                  </a:lnTo>
                  <a:lnTo>
                    <a:pt x="215" y="611"/>
                  </a:lnTo>
                  <a:lnTo>
                    <a:pt x="210" y="611"/>
                  </a:lnTo>
                  <a:lnTo>
                    <a:pt x="201" y="611"/>
                  </a:lnTo>
                  <a:lnTo>
                    <a:pt x="196" y="611"/>
                  </a:lnTo>
                  <a:lnTo>
                    <a:pt x="191" y="611"/>
                  </a:lnTo>
                  <a:lnTo>
                    <a:pt x="187" y="611"/>
                  </a:lnTo>
                  <a:lnTo>
                    <a:pt x="182" y="611"/>
                  </a:lnTo>
                  <a:lnTo>
                    <a:pt x="173" y="611"/>
                  </a:lnTo>
                  <a:lnTo>
                    <a:pt x="168" y="611"/>
                  </a:lnTo>
                  <a:lnTo>
                    <a:pt x="163" y="611"/>
                  </a:lnTo>
                  <a:lnTo>
                    <a:pt x="159" y="615"/>
                  </a:lnTo>
                  <a:lnTo>
                    <a:pt x="149" y="615"/>
                  </a:lnTo>
                  <a:lnTo>
                    <a:pt x="145" y="615"/>
                  </a:lnTo>
                  <a:lnTo>
                    <a:pt x="140" y="615"/>
                  </a:lnTo>
                  <a:lnTo>
                    <a:pt x="135" y="615"/>
                  </a:lnTo>
                  <a:lnTo>
                    <a:pt x="131" y="615"/>
                  </a:lnTo>
                  <a:lnTo>
                    <a:pt x="121" y="615"/>
                  </a:lnTo>
                  <a:lnTo>
                    <a:pt x="117" y="615"/>
                  </a:lnTo>
                  <a:lnTo>
                    <a:pt x="112" y="615"/>
                  </a:lnTo>
                  <a:lnTo>
                    <a:pt x="107" y="615"/>
                  </a:lnTo>
                  <a:lnTo>
                    <a:pt x="103" y="615"/>
                  </a:lnTo>
                  <a:lnTo>
                    <a:pt x="93" y="615"/>
                  </a:lnTo>
                  <a:lnTo>
                    <a:pt x="89" y="615"/>
                  </a:lnTo>
                  <a:lnTo>
                    <a:pt x="84" y="615"/>
                  </a:lnTo>
                  <a:lnTo>
                    <a:pt x="79" y="615"/>
                  </a:lnTo>
                  <a:lnTo>
                    <a:pt x="75" y="615"/>
                  </a:lnTo>
                  <a:lnTo>
                    <a:pt x="65" y="615"/>
                  </a:lnTo>
                  <a:lnTo>
                    <a:pt x="61" y="615"/>
                  </a:lnTo>
                  <a:lnTo>
                    <a:pt x="56" y="615"/>
                  </a:lnTo>
                  <a:lnTo>
                    <a:pt x="51" y="615"/>
                  </a:lnTo>
                  <a:lnTo>
                    <a:pt x="42" y="615"/>
                  </a:lnTo>
                  <a:lnTo>
                    <a:pt x="37" y="615"/>
                  </a:lnTo>
                  <a:lnTo>
                    <a:pt x="33" y="615"/>
                  </a:lnTo>
                  <a:lnTo>
                    <a:pt x="28" y="615"/>
                  </a:lnTo>
                  <a:lnTo>
                    <a:pt x="23" y="615"/>
                  </a:lnTo>
                  <a:lnTo>
                    <a:pt x="19" y="615"/>
                  </a:lnTo>
                  <a:lnTo>
                    <a:pt x="9" y="620"/>
                  </a:lnTo>
                  <a:lnTo>
                    <a:pt x="5" y="620"/>
                  </a:lnTo>
                  <a:lnTo>
                    <a:pt x="0" y="615"/>
                  </a:lnTo>
                  <a:lnTo>
                    <a:pt x="0" y="611"/>
                  </a:lnTo>
                  <a:lnTo>
                    <a:pt x="0" y="606"/>
                  </a:lnTo>
                  <a:lnTo>
                    <a:pt x="5" y="606"/>
                  </a:lnTo>
                  <a:lnTo>
                    <a:pt x="5" y="606"/>
                  </a:lnTo>
                  <a:close/>
                </a:path>
              </a:pathLst>
            </a:custGeom>
            <a:solidFill>
              <a:srgbClr val="7D60A0"/>
            </a:solidFill>
            <a:ln w="7938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38" y="2493"/>
              <a:ext cx="2817" cy="317"/>
            </a:xfrm>
            <a:custGeom>
              <a:avLst/>
              <a:gdLst>
                <a:gd name="T0" fmla="*/ 89 w 2817"/>
                <a:gd name="T1" fmla="*/ 299 h 317"/>
                <a:gd name="T2" fmla="*/ 177 w 2817"/>
                <a:gd name="T3" fmla="*/ 299 h 317"/>
                <a:gd name="T4" fmla="*/ 271 w 2817"/>
                <a:gd name="T5" fmla="*/ 299 h 317"/>
                <a:gd name="T6" fmla="*/ 359 w 2817"/>
                <a:gd name="T7" fmla="*/ 294 h 317"/>
                <a:gd name="T8" fmla="*/ 448 w 2817"/>
                <a:gd name="T9" fmla="*/ 294 h 317"/>
                <a:gd name="T10" fmla="*/ 536 w 2817"/>
                <a:gd name="T11" fmla="*/ 289 h 317"/>
                <a:gd name="T12" fmla="*/ 630 w 2817"/>
                <a:gd name="T13" fmla="*/ 285 h 317"/>
                <a:gd name="T14" fmla="*/ 718 w 2817"/>
                <a:gd name="T15" fmla="*/ 280 h 317"/>
                <a:gd name="T16" fmla="*/ 807 w 2817"/>
                <a:gd name="T17" fmla="*/ 280 h 317"/>
                <a:gd name="T18" fmla="*/ 895 w 2817"/>
                <a:gd name="T19" fmla="*/ 275 h 317"/>
                <a:gd name="T20" fmla="*/ 989 w 2817"/>
                <a:gd name="T21" fmla="*/ 271 h 317"/>
                <a:gd name="T22" fmla="*/ 1077 w 2817"/>
                <a:gd name="T23" fmla="*/ 266 h 317"/>
                <a:gd name="T24" fmla="*/ 1166 w 2817"/>
                <a:gd name="T25" fmla="*/ 257 h 317"/>
                <a:gd name="T26" fmla="*/ 1255 w 2817"/>
                <a:gd name="T27" fmla="*/ 252 h 317"/>
                <a:gd name="T28" fmla="*/ 1348 w 2817"/>
                <a:gd name="T29" fmla="*/ 243 h 317"/>
                <a:gd name="T30" fmla="*/ 1436 w 2817"/>
                <a:gd name="T31" fmla="*/ 238 h 317"/>
                <a:gd name="T32" fmla="*/ 1525 w 2817"/>
                <a:gd name="T33" fmla="*/ 229 h 317"/>
                <a:gd name="T34" fmla="*/ 1614 w 2817"/>
                <a:gd name="T35" fmla="*/ 219 h 317"/>
                <a:gd name="T36" fmla="*/ 1707 w 2817"/>
                <a:gd name="T37" fmla="*/ 210 h 317"/>
                <a:gd name="T38" fmla="*/ 1795 w 2817"/>
                <a:gd name="T39" fmla="*/ 201 h 317"/>
                <a:gd name="T40" fmla="*/ 1884 w 2817"/>
                <a:gd name="T41" fmla="*/ 191 h 317"/>
                <a:gd name="T42" fmla="*/ 1973 w 2817"/>
                <a:gd name="T43" fmla="*/ 177 h 317"/>
                <a:gd name="T44" fmla="*/ 2066 w 2817"/>
                <a:gd name="T45" fmla="*/ 163 h 317"/>
                <a:gd name="T46" fmla="*/ 2155 w 2817"/>
                <a:gd name="T47" fmla="*/ 149 h 317"/>
                <a:gd name="T48" fmla="*/ 2243 w 2817"/>
                <a:gd name="T49" fmla="*/ 135 h 317"/>
                <a:gd name="T50" fmla="*/ 2332 w 2817"/>
                <a:gd name="T51" fmla="*/ 117 h 317"/>
                <a:gd name="T52" fmla="*/ 2425 w 2817"/>
                <a:gd name="T53" fmla="*/ 98 h 317"/>
                <a:gd name="T54" fmla="*/ 2514 w 2817"/>
                <a:gd name="T55" fmla="*/ 80 h 317"/>
                <a:gd name="T56" fmla="*/ 2602 w 2817"/>
                <a:gd name="T57" fmla="*/ 56 h 317"/>
                <a:gd name="T58" fmla="*/ 2691 w 2817"/>
                <a:gd name="T59" fmla="*/ 33 h 317"/>
                <a:gd name="T60" fmla="*/ 2784 w 2817"/>
                <a:gd name="T61" fmla="*/ 5 h 317"/>
                <a:gd name="T62" fmla="*/ 2775 w 2817"/>
                <a:gd name="T63" fmla="*/ 24 h 317"/>
                <a:gd name="T64" fmla="*/ 2686 w 2817"/>
                <a:gd name="T65" fmla="*/ 47 h 317"/>
                <a:gd name="T66" fmla="*/ 2598 w 2817"/>
                <a:gd name="T67" fmla="*/ 70 h 317"/>
                <a:gd name="T68" fmla="*/ 2504 w 2817"/>
                <a:gd name="T69" fmla="*/ 94 h 317"/>
                <a:gd name="T70" fmla="*/ 2416 w 2817"/>
                <a:gd name="T71" fmla="*/ 112 h 317"/>
                <a:gd name="T72" fmla="*/ 2327 w 2817"/>
                <a:gd name="T73" fmla="*/ 131 h 317"/>
                <a:gd name="T74" fmla="*/ 2234 w 2817"/>
                <a:gd name="T75" fmla="*/ 149 h 317"/>
                <a:gd name="T76" fmla="*/ 2145 w 2817"/>
                <a:gd name="T77" fmla="*/ 163 h 317"/>
                <a:gd name="T78" fmla="*/ 2057 w 2817"/>
                <a:gd name="T79" fmla="*/ 177 h 317"/>
                <a:gd name="T80" fmla="*/ 1968 w 2817"/>
                <a:gd name="T81" fmla="*/ 191 h 317"/>
                <a:gd name="T82" fmla="*/ 1875 w 2817"/>
                <a:gd name="T83" fmla="*/ 205 h 317"/>
                <a:gd name="T84" fmla="*/ 1786 w 2817"/>
                <a:gd name="T85" fmla="*/ 215 h 317"/>
                <a:gd name="T86" fmla="*/ 1698 w 2817"/>
                <a:gd name="T87" fmla="*/ 224 h 317"/>
                <a:gd name="T88" fmla="*/ 1604 w 2817"/>
                <a:gd name="T89" fmla="*/ 238 h 317"/>
                <a:gd name="T90" fmla="*/ 1516 w 2817"/>
                <a:gd name="T91" fmla="*/ 243 h 317"/>
                <a:gd name="T92" fmla="*/ 1427 w 2817"/>
                <a:gd name="T93" fmla="*/ 252 h 317"/>
                <a:gd name="T94" fmla="*/ 1338 w 2817"/>
                <a:gd name="T95" fmla="*/ 261 h 317"/>
                <a:gd name="T96" fmla="*/ 1245 w 2817"/>
                <a:gd name="T97" fmla="*/ 266 h 317"/>
                <a:gd name="T98" fmla="*/ 1157 w 2817"/>
                <a:gd name="T99" fmla="*/ 271 h 317"/>
                <a:gd name="T100" fmla="*/ 1068 w 2817"/>
                <a:gd name="T101" fmla="*/ 280 h 317"/>
                <a:gd name="T102" fmla="*/ 975 w 2817"/>
                <a:gd name="T103" fmla="*/ 285 h 317"/>
                <a:gd name="T104" fmla="*/ 886 w 2817"/>
                <a:gd name="T105" fmla="*/ 289 h 317"/>
                <a:gd name="T106" fmla="*/ 798 w 2817"/>
                <a:gd name="T107" fmla="*/ 294 h 317"/>
                <a:gd name="T108" fmla="*/ 709 w 2817"/>
                <a:gd name="T109" fmla="*/ 294 h 317"/>
                <a:gd name="T110" fmla="*/ 616 w 2817"/>
                <a:gd name="T111" fmla="*/ 299 h 317"/>
                <a:gd name="T112" fmla="*/ 527 w 2817"/>
                <a:gd name="T113" fmla="*/ 303 h 317"/>
                <a:gd name="T114" fmla="*/ 438 w 2817"/>
                <a:gd name="T115" fmla="*/ 308 h 317"/>
                <a:gd name="T116" fmla="*/ 350 w 2817"/>
                <a:gd name="T117" fmla="*/ 308 h 317"/>
                <a:gd name="T118" fmla="*/ 257 w 2817"/>
                <a:gd name="T119" fmla="*/ 313 h 317"/>
                <a:gd name="T120" fmla="*/ 168 w 2817"/>
                <a:gd name="T121" fmla="*/ 313 h 317"/>
                <a:gd name="T122" fmla="*/ 79 w 2817"/>
                <a:gd name="T123" fmla="*/ 313 h 317"/>
                <a:gd name="T124" fmla="*/ 0 w 2817"/>
                <a:gd name="T125" fmla="*/ 30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7" h="317">
                  <a:moveTo>
                    <a:pt x="5" y="303"/>
                  </a:moveTo>
                  <a:lnTo>
                    <a:pt x="9" y="303"/>
                  </a:lnTo>
                  <a:lnTo>
                    <a:pt x="14" y="303"/>
                  </a:lnTo>
                  <a:lnTo>
                    <a:pt x="23" y="303"/>
                  </a:lnTo>
                  <a:lnTo>
                    <a:pt x="28" y="299"/>
                  </a:lnTo>
                  <a:lnTo>
                    <a:pt x="33" y="299"/>
                  </a:lnTo>
                  <a:lnTo>
                    <a:pt x="37" y="299"/>
                  </a:lnTo>
                  <a:lnTo>
                    <a:pt x="42" y="299"/>
                  </a:lnTo>
                  <a:lnTo>
                    <a:pt x="51" y="299"/>
                  </a:lnTo>
                  <a:lnTo>
                    <a:pt x="56" y="299"/>
                  </a:lnTo>
                  <a:lnTo>
                    <a:pt x="61" y="299"/>
                  </a:lnTo>
                  <a:lnTo>
                    <a:pt x="65" y="299"/>
                  </a:lnTo>
                  <a:lnTo>
                    <a:pt x="70" y="299"/>
                  </a:lnTo>
                  <a:lnTo>
                    <a:pt x="79" y="299"/>
                  </a:lnTo>
                  <a:lnTo>
                    <a:pt x="84" y="299"/>
                  </a:lnTo>
                  <a:lnTo>
                    <a:pt x="89" y="299"/>
                  </a:lnTo>
                  <a:lnTo>
                    <a:pt x="93" y="299"/>
                  </a:lnTo>
                  <a:lnTo>
                    <a:pt x="103" y="299"/>
                  </a:lnTo>
                  <a:lnTo>
                    <a:pt x="107" y="299"/>
                  </a:lnTo>
                  <a:lnTo>
                    <a:pt x="112" y="299"/>
                  </a:lnTo>
                  <a:lnTo>
                    <a:pt x="117" y="299"/>
                  </a:lnTo>
                  <a:lnTo>
                    <a:pt x="121" y="299"/>
                  </a:lnTo>
                  <a:lnTo>
                    <a:pt x="131" y="299"/>
                  </a:lnTo>
                  <a:lnTo>
                    <a:pt x="135" y="299"/>
                  </a:lnTo>
                  <a:lnTo>
                    <a:pt x="140" y="299"/>
                  </a:lnTo>
                  <a:lnTo>
                    <a:pt x="145" y="299"/>
                  </a:lnTo>
                  <a:lnTo>
                    <a:pt x="149" y="299"/>
                  </a:lnTo>
                  <a:lnTo>
                    <a:pt x="159" y="299"/>
                  </a:lnTo>
                  <a:lnTo>
                    <a:pt x="163" y="299"/>
                  </a:lnTo>
                  <a:lnTo>
                    <a:pt x="168" y="299"/>
                  </a:lnTo>
                  <a:lnTo>
                    <a:pt x="173" y="299"/>
                  </a:lnTo>
                  <a:lnTo>
                    <a:pt x="177" y="299"/>
                  </a:lnTo>
                  <a:lnTo>
                    <a:pt x="187" y="299"/>
                  </a:lnTo>
                  <a:lnTo>
                    <a:pt x="191" y="299"/>
                  </a:lnTo>
                  <a:lnTo>
                    <a:pt x="196" y="299"/>
                  </a:lnTo>
                  <a:lnTo>
                    <a:pt x="201" y="299"/>
                  </a:lnTo>
                  <a:lnTo>
                    <a:pt x="205" y="299"/>
                  </a:lnTo>
                  <a:lnTo>
                    <a:pt x="215" y="299"/>
                  </a:lnTo>
                  <a:lnTo>
                    <a:pt x="219" y="299"/>
                  </a:lnTo>
                  <a:lnTo>
                    <a:pt x="224" y="299"/>
                  </a:lnTo>
                  <a:lnTo>
                    <a:pt x="229" y="299"/>
                  </a:lnTo>
                  <a:lnTo>
                    <a:pt x="233" y="299"/>
                  </a:lnTo>
                  <a:lnTo>
                    <a:pt x="243" y="299"/>
                  </a:lnTo>
                  <a:lnTo>
                    <a:pt x="247" y="299"/>
                  </a:lnTo>
                  <a:lnTo>
                    <a:pt x="252" y="299"/>
                  </a:lnTo>
                  <a:lnTo>
                    <a:pt x="257" y="299"/>
                  </a:lnTo>
                  <a:lnTo>
                    <a:pt x="261" y="299"/>
                  </a:lnTo>
                  <a:lnTo>
                    <a:pt x="271" y="299"/>
                  </a:lnTo>
                  <a:lnTo>
                    <a:pt x="275" y="299"/>
                  </a:lnTo>
                  <a:lnTo>
                    <a:pt x="280" y="299"/>
                  </a:lnTo>
                  <a:lnTo>
                    <a:pt x="285" y="294"/>
                  </a:lnTo>
                  <a:lnTo>
                    <a:pt x="289" y="294"/>
                  </a:lnTo>
                  <a:lnTo>
                    <a:pt x="299" y="294"/>
                  </a:lnTo>
                  <a:lnTo>
                    <a:pt x="303" y="294"/>
                  </a:lnTo>
                  <a:lnTo>
                    <a:pt x="308" y="294"/>
                  </a:lnTo>
                  <a:lnTo>
                    <a:pt x="313" y="294"/>
                  </a:lnTo>
                  <a:lnTo>
                    <a:pt x="317" y="294"/>
                  </a:lnTo>
                  <a:lnTo>
                    <a:pt x="327" y="294"/>
                  </a:lnTo>
                  <a:lnTo>
                    <a:pt x="331" y="294"/>
                  </a:lnTo>
                  <a:lnTo>
                    <a:pt x="336" y="294"/>
                  </a:lnTo>
                  <a:lnTo>
                    <a:pt x="341" y="294"/>
                  </a:lnTo>
                  <a:lnTo>
                    <a:pt x="345" y="294"/>
                  </a:lnTo>
                  <a:lnTo>
                    <a:pt x="355" y="294"/>
                  </a:lnTo>
                  <a:lnTo>
                    <a:pt x="359" y="294"/>
                  </a:lnTo>
                  <a:lnTo>
                    <a:pt x="364" y="294"/>
                  </a:lnTo>
                  <a:lnTo>
                    <a:pt x="368" y="294"/>
                  </a:lnTo>
                  <a:lnTo>
                    <a:pt x="378" y="294"/>
                  </a:lnTo>
                  <a:lnTo>
                    <a:pt x="382" y="294"/>
                  </a:lnTo>
                  <a:lnTo>
                    <a:pt x="387" y="294"/>
                  </a:lnTo>
                  <a:lnTo>
                    <a:pt x="392" y="294"/>
                  </a:lnTo>
                  <a:lnTo>
                    <a:pt x="396" y="294"/>
                  </a:lnTo>
                  <a:lnTo>
                    <a:pt x="406" y="294"/>
                  </a:lnTo>
                  <a:lnTo>
                    <a:pt x="410" y="294"/>
                  </a:lnTo>
                  <a:lnTo>
                    <a:pt x="415" y="294"/>
                  </a:lnTo>
                  <a:lnTo>
                    <a:pt x="420" y="294"/>
                  </a:lnTo>
                  <a:lnTo>
                    <a:pt x="424" y="294"/>
                  </a:lnTo>
                  <a:lnTo>
                    <a:pt x="434" y="294"/>
                  </a:lnTo>
                  <a:lnTo>
                    <a:pt x="438" y="294"/>
                  </a:lnTo>
                  <a:lnTo>
                    <a:pt x="443" y="294"/>
                  </a:lnTo>
                  <a:lnTo>
                    <a:pt x="448" y="294"/>
                  </a:lnTo>
                  <a:lnTo>
                    <a:pt x="452" y="289"/>
                  </a:lnTo>
                  <a:lnTo>
                    <a:pt x="462" y="289"/>
                  </a:lnTo>
                  <a:lnTo>
                    <a:pt x="466" y="289"/>
                  </a:lnTo>
                  <a:lnTo>
                    <a:pt x="471" y="289"/>
                  </a:lnTo>
                  <a:lnTo>
                    <a:pt x="476" y="289"/>
                  </a:lnTo>
                  <a:lnTo>
                    <a:pt x="480" y="289"/>
                  </a:lnTo>
                  <a:lnTo>
                    <a:pt x="490" y="289"/>
                  </a:lnTo>
                  <a:lnTo>
                    <a:pt x="494" y="289"/>
                  </a:lnTo>
                  <a:lnTo>
                    <a:pt x="499" y="289"/>
                  </a:lnTo>
                  <a:lnTo>
                    <a:pt x="504" y="289"/>
                  </a:lnTo>
                  <a:lnTo>
                    <a:pt x="508" y="289"/>
                  </a:lnTo>
                  <a:lnTo>
                    <a:pt x="518" y="289"/>
                  </a:lnTo>
                  <a:lnTo>
                    <a:pt x="522" y="289"/>
                  </a:lnTo>
                  <a:lnTo>
                    <a:pt x="527" y="289"/>
                  </a:lnTo>
                  <a:lnTo>
                    <a:pt x="532" y="289"/>
                  </a:lnTo>
                  <a:lnTo>
                    <a:pt x="536" y="289"/>
                  </a:lnTo>
                  <a:lnTo>
                    <a:pt x="546" y="289"/>
                  </a:lnTo>
                  <a:lnTo>
                    <a:pt x="550" y="289"/>
                  </a:lnTo>
                  <a:lnTo>
                    <a:pt x="555" y="289"/>
                  </a:lnTo>
                  <a:lnTo>
                    <a:pt x="560" y="289"/>
                  </a:lnTo>
                  <a:lnTo>
                    <a:pt x="564" y="289"/>
                  </a:lnTo>
                  <a:lnTo>
                    <a:pt x="574" y="289"/>
                  </a:lnTo>
                  <a:lnTo>
                    <a:pt x="578" y="289"/>
                  </a:lnTo>
                  <a:lnTo>
                    <a:pt x="583" y="289"/>
                  </a:lnTo>
                  <a:lnTo>
                    <a:pt x="588" y="289"/>
                  </a:lnTo>
                  <a:lnTo>
                    <a:pt x="592" y="285"/>
                  </a:lnTo>
                  <a:lnTo>
                    <a:pt x="602" y="285"/>
                  </a:lnTo>
                  <a:lnTo>
                    <a:pt x="606" y="285"/>
                  </a:lnTo>
                  <a:lnTo>
                    <a:pt x="611" y="285"/>
                  </a:lnTo>
                  <a:lnTo>
                    <a:pt x="616" y="285"/>
                  </a:lnTo>
                  <a:lnTo>
                    <a:pt x="625" y="285"/>
                  </a:lnTo>
                  <a:lnTo>
                    <a:pt x="630" y="285"/>
                  </a:lnTo>
                  <a:lnTo>
                    <a:pt x="634" y="285"/>
                  </a:lnTo>
                  <a:lnTo>
                    <a:pt x="639" y="285"/>
                  </a:lnTo>
                  <a:lnTo>
                    <a:pt x="644" y="285"/>
                  </a:lnTo>
                  <a:lnTo>
                    <a:pt x="648" y="285"/>
                  </a:lnTo>
                  <a:lnTo>
                    <a:pt x="658" y="285"/>
                  </a:lnTo>
                  <a:lnTo>
                    <a:pt x="662" y="285"/>
                  </a:lnTo>
                  <a:lnTo>
                    <a:pt x="667" y="285"/>
                  </a:lnTo>
                  <a:lnTo>
                    <a:pt x="672" y="285"/>
                  </a:lnTo>
                  <a:lnTo>
                    <a:pt x="676" y="285"/>
                  </a:lnTo>
                  <a:lnTo>
                    <a:pt x="686" y="285"/>
                  </a:lnTo>
                  <a:lnTo>
                    <a:pt x="690" y="285"/>
                  </a:lnTo>
                  <a:lnTo>
                    <a:pt x="695" y="285"/>
                  </a:lnTo>
                  <a:lnTo>
                    <a:pt x="700" y="285"/>
                  </a:lnTo>
                  <a:lnTo>
                    <a:pt x="704" y="285"/>
                  </a:lnTo>
                  <a:lnTo>
                    <a:pt x="714" y="280"/>
                  </a:lnTo>
                  <a:lnTo>
                    <a:pt x="718" y="280"/>
                  </a:lnTo>
                  <a:lnTo>
                    <a:pt x="723" y="280"/>
                  </a:lnTo>
                  <a:lnTo>
                    <a:pt x="728" y="280"/>
                  </a:lnTo>
                  <a:lnTo>
                    <a:pt x="737" y="280"/>
                  </a:lnTo>
                  <a:lnTo>
                    <a:pt x="742" y="280"/>
                  </a:lnTo>
                  <a:lnTo>
                    <a:pt x="746" y="280"/>
                  </a:lnTo>
                  <a:lnTo>
                    <a:pt x="751" y="280"/>
                  </a:lnTo>
                  <a:lnTo>
                    <a:pt x="756" y="280"/>
                  </a:lnTo>
                  <a:lnTo>
                    <a:pt x="765" y="280"/>
                  </a:lnTo>
                  <a:lnTo>
                    <a:pt x="770" y="280"/>
                  </a:lnTo>
                  <a:lnTo>
                    <a:pt x="774" y="280"/>
                  </a:lnTo>
                  <a:lnTo>
                    <a:pt x="779" y="280"/>
                  </a:lnTo>
                  <a:lnTo>
                    <a:pt x="784" y="280"/>
                  </a:lnTo>
                  <a:lnTo>
                    <a:pt x="793" y="280"/>
                  </a:lnTo>
                  <a:lnTo>
                    <a:pt x="798" y="280"/>
                  </a:lnTo>
                  <a:lnTo>
                    <a:pt x="802" y="280"/>
                  </a:lnTo>
                  <a:lnTo>
                    <a:pt x="807" y="280"/>
                  </a:lnTo>
                  <a:lnTo>
                    <a:pt x="812" y="280"/>
                  </a:lnTo>
                  <a:lnTo>
                    <a:pt x="821" y="275"/>
                  </a:lnTo>
                  <a:lnTo>
                    <a:pt x="825" y="275"/>
                  </a:lnTo>
                  <a:lnTo>
                    <a:pt x="830" y="275"/>
                  </a:lnTo>
                  <a:lnTo>
                    <a:pt x="835" y="275"/>
                  </a:lnTo>
                  <a:lnTo>
                    <a:pt x="839" y="275"/>
                  </a:lnTo>
                  <a:lnTo>
                    <a:pt x="849" y="275"/>
                  </a:lnTo>
                  <a:lnTo>
                    <a:pt x="853" y="275"/>
                  </a:lnTo>
                  <a:lnTo>
                    <a:pt x="858" y="275"/>
                  </a:lnTo>
                  <a:lnTo>
                    <a:pt x="863" y="275"/>
                  </a:lnTo>
                  <a:lnTo>
                    <a:pt x="867" y="275"/>
                  </a:lnTo>
                  <a:lnTo>
                    <a:pt x="877" y="275"/>
                  </a:lnTo>
                  <a:lnTo>
                    <a:pt x="881" y="275"/>
                  </a:lnTo>
                  <a:lnTo>
                    <a:pt x="886" y="275"/>
                  </a:lnTo>
                  <a:lnTo>
                    <a:pt x="891" y="275"/>
                  </a:lnTo>
                  <a:lnTo>
                    <a:pt x="895" y="275"/>
                  </a:lnTo>
                  <a:lnTo>
                    <a:pt x="905" y="275"/>
                  </a:lnTo>
                  <a:lnTo>
                    <a:pt x="909" y="275"/>
                  </a:lnTo>
                  <a:lnTo>
                    <a:pt x="914" y="271"/>
                  </a:lnTo>
                  <a:lnTo>
                    <a:pt x="919" y="271"/>
                  </a:lnTo>
                  <a:lnTo>
                    <a:pt x="923" y="271"/>
                  </a:lnTo>
                  <a:lnTo>
                    <a:pt x="933" y="271"/>
                  </a:lnTo>
                  <a:lnTo>
                    <a:pt x="937" y="271"/>
                  </a:lnTo>
                  <a:lnTo>
                    <a:pt x="942" y="271"/>
                  </a:lnTo>
                  <a:lnTo>
                    <a:pt x="947" y="271"/>
                  </a:lnTo>
                  <a:lnTo>
                    <a:pt x="951" y="271"/>
                  </a:lnTo>
                  <a:lnTo>
                    <a:pt x="961" y="271"/>
                  </a:lnTo>
                  <a:lnTo>
                    <a:pt x="965" y="271"/>
                  </a:lnTo>
                  <a:lnTo>
                    <a:pt x="970" y="271"/>
                  </a:lnTo>
                  <a:lnTo>
                    <a:pt x="975" y="271"/>
                  </a:lnTo>
                  <a:lnTo>
                    <a:pt x="979" y="271"/>
                  </a:lnTo>
                  <a:lnTo>
                    <a:pt x="989" y="271"/>
                  </a:lnTo>
                  <a:lnTo>
                    <a:pt x="993" y="271"/>
                  </a:lnTo>
                  <a:lnTo>
                    <a:pt x="998" y="271"/>
                  </a:lnTo>
                  <a:lnTo>
                    <a:pt x="1003" y="266"/>
                  </a:lnTo>
                  <a:lnTo>
                    <a:pt x="1012" y="266"/>
                  </a:lnTo>
                  <a:lnTo>
                    <a:pt x="1017" y="266"/>
                  </a:lnTo>
                  <a:lnTo>
                    <a:pt x="1021" y="266"/>
                  </a:lnTo>
                  <a:lnTo>
                    <a:pt x="1026" y="266"/>
                  </a:lnTo>
                  <a:lnTo>
                    <a:pt x="1031" y="266"/>
                  </a:lnTo>
                  <a:lnTo>
                    <a:pt x="1040" y="266"/>
                  </a:lnTo>
                  <a:lnTo>
                    <a:pt x="1045" y="266"/>
                  </a:lnTo>
                  <a:lnTo>
                    <a:pt x="1049" y="266"/>
                  </a:lnTo>
                  <a:lnTo>
                    <a:pt x="1054" y="266"/>
                  </a:lnTo>
                  <a:lnTo>
                    <a:pt x="1059" y="266"/>
                  </a:lnTo>
                  <a:lnTo>
                    <a:pt x="1068" y="266"/>
                  </a:lnTo>
                  <a:lnTo>
                    <a:pt x="1073" y="266"/>
                  </a:lnTo>
                  <a:lnTo>
                    <a:pt x="1077" y="266"/>
                  </a:lnTo>
                  <a:lnTo>
                    <a:pt x="1082" y="261"/>
                  </a:lnTo>
                  <a:lnTo>
                    <a:pt x="1087" y="261"/>
                  </a:lnTo>
                  <a:lnTo>
                    <a:pt x="1096" y="261"/>
                  </a:lnTo>
                  <a:lnTo>
                    <a:pt x="1101" y="261"/>
                  </a:lnTo>
                  <a:lnTo>
                    <a:pt x="1105" y="261"/>
                  </a:lnTo>
                  <a:lnTo>
                    <a:pt x="1110" y="261"/>
                  </a:lnTo>
                  <a:lnTo>
                    <a:pt x="1115" y="261"/>
                  </a:lnTo>
                  <a:lnTo>
                    <a:pt x="1124" y="261"/>
                  </a:lnTo>
                  <a:lnTo>
                    <a:pt x="1129" y="261"/>
                  </a:lnTo>
                  <a:lnTo>
                    <a:pt x="1133" y="261"/>
                  </a:lnTo>
                  <a:lnTo>
                    <a:pt x="1138" y="261"/>
                  </a:lnTo>
                  <a:lnTo>
                    <a:pt x="1143" y="261"/>
                  </a:lnTo>
                  <a:lnTo>
                    <a:pt x="1152" y="261"/>
                  </a:lnTo>
                  <a:lnTo>
                    <a:pt x="1157" y="257"/>
                  </a:lnTo>
                  <a:lnTo>
                    <a:pt x="1161" y="257"/>
                  </a:lnTo>
                  <a:lnTo>
                    <a:pt x="1166" y="257"/>
                  </a:lnTo>
                  <a:lnTo>
                    <a:pt x="1171" y="257"/>
                  </a:lnTo>
                  <a:lnTo>
                    <a:pt x="1180" y="257"/>
                  </a:lnTo>
                  <a:lnTo>
                    <a:pt x="1185" y="257"/>
                  </a:lnTo>
                  <a:lnTo>
                    <a:pt x="1189" y="257"/>
                  </a:lnTo>
                  <a:lnTo>
                    <a:pt x="1194" y="257"/>
                  </a:lnTo>
                  <a:lnTo>
                    <a:pt x="1199" y="257"/>
                  </a:lnTo>
                  <a:lnTo>
                    <a:pt x="1208" y="257"/>
                  </a:lnTo>
                  <a:lnTo>
                    <a:pt x="1213" y="257"/>
                  </a:lnTo>
                  <a:lnTo>
                    <a:pt x="1217" y="257"/>
                  </a:lnTo>
                  <a:lnTo>
                    <a:pt x="1222" y="252"/>
                  </a:lnTo>
                  <a:lnTo>
                    <a:pt x="1227" y="252"/>
                  </a:lnTo>
                  <a:lnTo>
                    <a:pt x="1236" y="252"/>
                  </a:lnTo>
                  <a:lnTo>
                    <a:pt x="1241" y="252"/>
                  </a:lnTo>
                  <a:lnTo>
                    <a:pt x="1245" y="252"/>
                  </a:lnTo>
                  <a:lnTo>
                    <a:pt x="1250" y="252"/>
                  </a:lnTo>
                  <a:lnTo>
                    <a:pt x="1255" y="252"/>
                  </a:lnTo>
                  <a:lnTo>
                    <a:pt x="1264" y="252"/>
                  </a:lnTo>
                  <a:lnTo>
                    <a:pt x="1268" y="252"/>
                  </a:lnTo>
                  <a:lnTo>
                    <a:pt x="1273" y="252"/>
                  </a:lnTo>
                  <a:lnTo>
                    <a:pt x="1278" y="252"/>
                  </a:lnTo>
                  <a:lnTo>
                    <a:pt x="1287" y="247"/>
                  </a:lnTo>
                  <a:lnTo>
                    <a:pt x="1292" y="247"/>
                  </a:lnTo>
                  <a:lnTo>
                    <a:pt x="1296" y="247"/>
                  </a:lnTo>
                  <a:lnTo>
                    <a:pt x="1301" y="247"/>
                  </a:lnTo>
                  <a:lnTo>
                    <a:pt x="1306" y="247"/>
                  </a:lnTo>
                  <a:lnTo>
                    <a:pt x="1315" y="247"/>
                  </a:lnTo>
                  <a:lnTo>
                    <a:pt x="1320" y="247"/>
                  </a:lnTo>
                  <a:lnTo>
                    <a:pt x="1324" y="247"/>
                  </a:lnTo>
                  <a:lnTo>
                    <a:pt x="1329" y="247"/>
                  </a:lnTo>
                  <a:lnTo>
                    <a:pt x="1334" y="247"/>
                  </a:lnTo>
                  <a:lnTo>
                    <a:pt x="1338" y="247"/>
                  </a:lnTo>
                  <a:lnTo>
                    <a:pt x="1348" y="243"/>
                  </a:lnTo>
                  <a:lnTo>
                    <a:pt x="1352" y="243"/>
                  </a:lnTo>
                  <a:lnTo>
                    <a:pt x="1357" y="243"/>
                  </a:lnTo>
                  <a:lnTo>
                    <a:pt x="1362" y="243"/>
                  </a:lnTo>
                  <a:lnTo>
                    <a:pt x="1371" y="243"/>
                  </a:lnTo>
                  <a:lnTo>
                    <a:pt x="1376" y="243"/>
                  </a:lnTo>
                  <a:lnTo>
                    <a:pt x="1380" y="243"/>
                  </a:lnTo>
                  <a:lnTo>
                    <a:pt x="1385" y="243"/>
                  </a:lnTo>
                  <a:lnTo>
                    <a:pt x="1390" y="243"/>
                  </a:lnTo>
                  <a:lnTo>
                    <a:pt x="1399" y="243"/>
                  </a:lnTo>
                  <a:lnTo>
                    <a:pt x="1404" y="243"/>
                  </a:lnTo>
                  <a:lnTo>
                    <a:pt x="1408" y="238"/>
                  </a:lnTo>
                  <a:lnTo>
                    <a:pt x="1413" y="238"/>
                  </a:lnTo>
                  <a:lnTo>
                    <a:pt x="1418" y="238"/>
                  </a:lnTo>
                  <a:lnTo>
                    <a:pt x="1427" y="238"/>
                  </a:lnTo>
                  <a:lnTo>
                    <a:pt x="1432" y="238"/>
                  </a:lnTo>
                  <a:lnTo>
                    <a:pt x="1436" y="238"/>
                  </a:lnTo>
                  <a:lnTo>
                    <a:pt x="1441" y="238"/>
                  </a:lnTo>
                  <a:lnTo>
                    <a:pt x="1446" y="238"/>
                  </a:lnTo>
                  <a:lnTo>
                    <a:pt x="1455" y="238"/>
                  </a:lnTo>
                  <a:lnTo>
                    <a:pt x="1460" y="238"/>
                  </a:lnTo>
                  <a:lnTo>
                    <a:pt x="1464" y="233"/>
                  </a:lnTo>
                  <a:lnTo>
                    <a:pt x="1469" y="233"/>
                  </a:lnTo>
                  <a:lnTo>
                    <a:pt x="1474" y="233"/>
                  </a:lnTo>
                  <a:lnTo>
                    <a:pt x="1483" y="233"/>
                  </a:lnTo>
                  <a:lnTo>
                    <a:pt x="1488" y="233"/>
                  </a:lnTo>
                  <a:lnTo>
                    <a:pt x="1492" y="233"/>
                  </a:lnTo>
                  <a:lnTo>
                    <a:pt x="1497" y="233"/>
                  </a:lnTo>
                  <a:lnTo>
                    <a:pt x="1502" y="233"/>
                  </a:lnTo>
                  <a:lnTo>
                    <a:pt x="1511" y="233"/>
                  </a:lnTo>
                  <a:lnTo>
                    <a:pt x="1516" y="229"/>
                  </a:lnTo>
                  <a:lnTo>
                    <a:pt x="1520" y="229"/>
                  </a:lnTo>
                  <a:lnTo>
                    <a:pt x="1525" y="229"/>
                  </a:lnTo>
                  <a:lnTo>
                    <a:pt x="1530" y="229"/>
                  </a:lnTo>
                  <a:lnTo>
                    <a:pt x="1539" y="229"/>
                  </a:lnTo>
                  <a:lnTo>
                    <a:pt x="1544" y="229"/>
                  </a:lnTo>
                  <a:lnTo>
                    <a:pt x="1548" y="229"/>
                  </a:lnTo>
                  <a:lnTo>
                    <a:pt x="1553" y="229"/>
                  </a:lnTo>
                  <a:lnTo>
                    <a:pt x="1558" y="229"/>
                  </a:lnTo>
                  <a:lnTo>
                    <a:pt x="1567" y="224"/>
                  </a:lnTo>
                  <a:lnTo>
                    <a:pt x="1572" y="224"/>
                  </a:lnTo>
                  <a:lnTo>
                    <a:pt x="1576" y="224"/>
                  </a:lnTo>
                  <a:lnTo>
                    <a:pt x="1581" y="224"/>
                  </a:lnTo>
                  <a:lnTo>
                    <a:pt x="1590" y="224"/>
                  </a:lnTo>
                  <a:lnTo>
                    <a:pt x="1595" y="224"/>
                  </a:lnTo>
                  <a:lnTo>
                    <a:pt x="1600" y="224"/>
                  </a:lnTo>
                  <a:lnTo>
                    <a:pt x="1604" y="224"/>
                  </a:lnTo>
                  <a:lnTo>
                    <a:pt x="1609" y="219"/>
                  </a:lnTo>
                  <a:lnTo>
                    <a:pt x="1614" y="219"/>
                  </a:lnTo>
                  <a:lnTo>
                    <a:pt x="1623" y="219"/>
                  </a:lnTo>
                  <a:lnTo>
                    <a:pt x="1628" y="219"/>
                  </a:lnTo>
                  <a:lnTo>
                    <a:pt x="1632" y="219"/>
                  </a:lnTo>
                  <a:lnTo>
                    <a:pt x="1637" y="219"/>
                  </a:lnTo>
                  <a:lnTo>
                    <a:pt x="1646" y="219"/>
                  </a:lnTo>
                  <a:lnTo>
                    <a:pt x="1651" y="219"/>
                  </a:lnTo>
                  <a:lnTo>
                    <a:pt x="1656" y="215"/>
                  </a:lnTo>
                  <a:lnTo>
                    <a:pt x="1660" y="215"/>
                  </a:lnTo>
                  <a:lnTo>
                    <a:pt x="1665" y="215"/>
                  </a:lnTo>
                  <a:lnTo>
                    <a:pt x="1674" y="215"/>
                  </a:lnTo>
                  <a:lnTo>
                    <a:pt x="1679" y="215"/>
                  </a:lnTo>
                  <a:lnTo>
                    <a:pt x="1684" y="215"/>
                  </a:lnTo>
                  <a:lnTo>
                    <a:pt x="1688" y="215"/>
                  </a:lnTo>
                  <a:lnTo>
                    <a:pt x="1693" y="215"/>
                  </a:lnTo>
                  <a:lnTo>
                    <a:pt x="1702" y="210"/>
                  </a:lnTo>
                  <a:lnTo>
                    <a:pt x="1707" y="210"/>
                  </a:lnTo>
                  <a:lnTo>
                    <a:pt x="1712" y="210"/>
                  </a:lnTo>
                  <a:lnTo>
                    <a:pt x="1716" y="210"/>
                  </a:lnTo>
                  <a:lnTo>
                    <a:pt x="1721" y="210"/>
                  </a:lnTo>
                  <a:lnTo>
                    <a:pt x="1730" y="210"/>
                  </a:lnTo>
                  <a:lnTo>
                    <a:pt x="1735" y="210"/>
                  </a:lnTo>
                  <a:lnTo>
                    <a:pt x="1739" y="205"/>
                  </a:lnTo>
                  <a:lnTo>
                    <a:pt x="1744" y="205"/>
                  </a:lnTo>
                  <a:lnTo>
                    <a:pt x="1749" y="205"/>
                  </a:lnTo>
                  <a:lnTo>
                    <a:pt x="1758" y="205"/>
                  </a:lnTo>
                  <a:lnTo>
                    <a:pt x="1763" y="205"/>
                  </a:lnTo>
                  <a:lnTo>
                    <a:pt x="1767" y="205"/>
                  </a:lnTo>
                  <a:lnTo>
                    <a:pt x="1772" y="205"/>
                  </a:lnTo>
                  <a:lnTo>
                    <a:pt x="1777" y="201"/>
                  </a:lnTo>
                  <a:lnTo>
                    <a:pt x="1786" y="201"/>
                  </a:lnTo>
                  <a:lnTo>
                    <a:pt x="1791" y="201"/>
                  </a:lnTo>
                  <a:lnTo>
                    <a:pt x="1795" y="201"/>
                  </a:lnTo>
                  <a:lnTo>
                    <a:pt x="1800" y="201"/>
                  </a:lnTo>
                  <a:lnTo>
                    <a:pt x="1805" y="201"/>
                  </a:lnTo>
                  <a:lnTo>
                    <a:pt x="1814" y="201"/>
                  </a:lnTo>
                  <a:lnTo>
                    <a:pt x="1819" y="196"/>
                  </a:lnTo>
                  <a:lnTo>
                    <a:pt x="1823" y="196"/>
                  </a:lnTo>
                  <a:lnTo>
                    <a:pt x="1828" y="196"/>
                  </a:lnTo>
                  <a:lnTo>
                    <a:pt x="1833" y="196"/>
                  </a:lnTo>
                  <a:lnTo>
                    <a:pt x="1842" y="196"/>
                  </a:lnTo>
                  <a:lnTo>
                    <a:pt x="1847" y="196"/>
                  </a:lnTo>
                  <a:lnTo>
                    <a:pt x="1851" y="196"/>
                  </a:lnTo>
                  <a:lnTo>
                    <a:pt x="1856" y="191"/>
                  </a:lnTo>
                  <a:lnTo>
                    <a:pt x="1861" y="191"/>
                  </a:lnTo>
                  <a:lnTo>
                    <a:pt x="1870" y="191"/>
                  </a:lnTo>
                  <a:lnTo>
                    <a:pt x="1875" y="191"/>
                  </a:lnTo>
                  <a:lnTo>
                    <a:pt x="1879" y="191"/>
                  </a:lnTo>
                  <a:lnTo>
                    <a:pt x="1884" y="191"/>
                  </a:lnTo>
                  <a:lnTo>
                    <a:pt x="1889" y="187"/>
                  </a:lnTo>
                  <a:lnTo>
                    <a:pt x="1898" y="187"/>
                  </a:lnTo>
                  <a:lnTo>
                    <a:pt x="1903" y="187"/>
                  </a:lnTo>
                  <a:lnTo>
                    <a:pt x="1907" y="187"/>
                  </a:lnTo>
                  <a:lnTo>
                    <a:pt x="1912" y="187"/>
                  </a:lnTo>
                  <a:lnTo>
                    <a:pt x="1917" y="187"/>
                  </a:lnTo>
                  <a:lnTo>
                    <a:pt x="1926" y="187"/>
                  </a:lnTo>
                  <a:lnTo>
                    <a:pt x="1931" y="182"/>
                  </a:lnTo>
                  <a:lnTo>
                    <a:pt x="1935" y="182"/>
                  </a:lnTo>
                  <a:lnTo>
                    <a:pt x="1940" y="182"/>
                  </a:lnTo>
                  <a:lnTo>
                    <a:pt x="1945" y="182"/>
                  </a:lnTo>
                  <a:lnTo>
                    <a:pt x="1954" y="182"/>
                  </a:lnTo>
                  <a:lnTo>
                    <a:pt x="1959" y="182"/>
                  </a:lnTo>
                  <a:lnTo>
                    <a:pt x="1963" y="177"/>
                  </a:lnTo>
                  <a:lnTo>
                    <a:pt x="1968" y="177"/>
                  </a:lnTo>
                  <a:lnTo>
                    <a:pt x="1973" y="177"/>
                  </a:lnTo>
                  <a:lnTo>
                    <a:pt x="1982" y="177"/>
                  </a:lnTo>
                  <a:lnTo>
                    <a:pt x="1987" y="177"/>
                  </a:lnTo>
                  <a:lnTo>
                    <a:pt x="1991" y="173"/>
                  </a:lnTo>
                  <a:lnTo>
                    <a:pt x="1996" y="173"/>
                  </a:lnTo>
                  <a:lnTo>
                    <a:pt x="2001" y="173"/>
                  </a:lnTo>
                  <a:lnTo>
                    <a:pt x="2010" y="173"/>
                  </a:lnTo>
                  <a:lnTo>
                    <a:pt x="2015" y="173"/>
                  </a:lnTo>
                  <a:lnTo>
                    <a:pt x="2019" y="173"/>
                  </a:lnTo>
                  <a:lnTo>
                    <a:pt x="2024" y="168"/>
                  </a:lnTo>
                  <a:lnTo>
                    <a:pt x="2033" y="168"/>
                  </a:lnTo>
                  <a:lnTo>
                    <a:pt x="2038" y="168"/>
                  </a:lnTo>
                  <a:lnTo>
                    <a:pt x="2043" y="168"/>
                  </a:lnTo>
                  <a:lnTo>
                    <a:pt x="2047" y="168"/>
                  </a:lnTo>
                  <a:lnTo>
                    <a:pt x="2052" y="163"/>
                  </a:lnTo>
                  <a:lnTo>
                    <a:pt x="2061" y="163"/>
                  </a:lnTo>
                  <a:lnTo>
                    <a:pt x="2066" y="163"/>
                  </a:lnTo>
                  <a:lnTo>
                    <a:pt x="2071" y="163"/>
                  </a:lnTo>
                  <a:lnTo>
                    <a:pt x="2075" y="163"/>
                  </a:lnTo>
                  <a:lnTo>
                    <a:pt x="2080" y="163"/>
                  </a:lnTo>
                  <a:lnTo>
                    <a:pt x="2089" y="159"/>
                  </a:lnTo>
                  <a:lnTo>
                    <a:pt x="2094" y="159"/>
                  </a:lnTo>
                  <a:lnTo>
                    <a:pt x="2099" y="159"/>
                  </a:lnTo>
                  <a:lnTo>
                    <a:pt x="2103" y="159"/>
                  </a:lnTo>
                  <a:lnTo>
                    <a:pt x="2108" y="159"/>
                  </a:lnTo>
                  <a:lnTo>
                    <a:pt x="2117" y="154"/>
                  </a:lnTo>
                  <a:lnTo>
                    <a:pt x="2122" y="154"/>
                  </a:lnTo>
                  <a:lnTo>
                    <a:pt x="2127" y="154"/>
                  </a:lnTo>
                  <a:lnTo>
                    <a:pt x="2131" y="154"/>
                  </a:lnTo>
                  <a:lnTo>
                    <a:pt x="2136" y="154"/>
                  </a:lnTo>
                  <a:lnTo>
                    <a:pt x="2145" y="149"/>
                  </a:lnTo>
                  <a:lnTo>
                    <a:pt x="2150" y="149"/>
                  </a:lnTo>
                  <a:lnTo>
                    <a:pt x="2155" y="149"/>
                  </a:lnTo>
                  <a:lnTo>
                    <a:pt x="2159" y="149"/>
                  </a:lnTo>
                  <a:lnTo>
                    <a:pt x="2164" y="149"/>
                  </a:lnTo>
                  <a:lnTo>
                    <a:pt x="2173" y="145"/>
                  </a:lnTo>
                  <a:lnTo>
                    <a:pt x="2178" y="145"/>
                  </a:lnTo>
                  <a:lnTo>
                    <a:pt x="2182" y="145"/>
                  </a:lnTo>
                  <a:lnTo>
                    <a:pt x="2187" y="145"/>
                  </a:lnTo>
                  <a:lnTo>
                    <a:pt x="2192" y="145"/>
                  </a:lnTo>
                  <a:lnTo>
                    <a:pt x="2201" y="140"/>
                  </a:lnTo>
                  <a:lnTo>
                    <a:pt x="2206" y="140"/>
                  </a:lnTo>
                  <a:lnTo>
                    <a:pt x="2210" y="140"/>
                  </a:lnTo>
                  <a:lnTo>
                    <a:pt x="2215" y="140"/>
                  </a:lnTo>
                  <a:lnTo>
                    <a:pt x="2220" y="135"/>
                  </a:lnTo>
                  <a:lnTo>
                    <a:pt x="2229" y="135"/>
                  </a:lnTo>
                  <a:lnTo>
                    <a:pt x="2234" y="135"/>
                  </a:lnTo>
                  <a:lnTo>
                    <a:pt x="2238" y="135"/>
                  </a:lnTo>
                  <a:lnTo>
                    <a:pt x="2243" y="135"/>
                  </a:lnTo>
                  <a:lnTo>
                    <a:pt x="2248" y="131"/>
                  </a:lnTo>
                  <a:lnTo>
                    <a:pt x="2257" y="131"/>
                  </a:lnTo>
                  <a:lnTo>
                    <a:pt x="2262" y="131"/>
                  </a:lnTo>
                  <a:lnTo>
                    <a:pt x="2266" y="131"/>
                  </a:lnTo>
                  <a:lnTo>
                    <a:pt x="2271" y="126"/>
                  </a:lnTo>
                  <a:lnTo>
                    <a:pt x="2276" y="126"/>
                  </a:lnTo>
                  <a:lnTo>
                    <a:pt x="2285" y="126"/>
                  </a:lnTo>
                  <a:lnTo>
                    <a:pt x="2290" y="126"/>
                  </a:lnTo>
                  <a:lnTo>
                    <a:pt x="2294" y="126"/>
                  </a:lnTo>
                  <a:lnTo>
                    <a:pt x="2299" y="121"/>
                  </a:lnTo>
                  <a:lnTo>
                    <a:pt x="2304" y="121"/>
                  </a:lnTo>
                  <a:lnTo>
                    <a:pt x="2313" y="121"/>
                  </a:lnTo>
                  <a:lnTo>
                    <a:pt x="2318" y="121"/>
                  </a:lnTo>
                  <a:lnTo>
                    <a:pt x="2322" y="117"/>
                  </a:lnTo>
                  <a:lnTo>
                    <a:pt x="2327" y="117"/>
                  </a:lnTo>
                  <a:lnTo>
                    <a:pt x="2332" y="117"/>
                  </a:lnTo>
                  <a:lnTo>
                    <a:pt x="2341" y="117"/>
                  </a:lnTo>
                  <a:lnTo>
                    <a:pt x="2346" y="112"/>
                  </a:lnTo>
                  <a:lnTo>
                    <a:pt x="2350" y="112"/>
                  </a:lnTo>
                  <a:lnTo>
                    <a:pt x="2355" y="112"/>
                  </a:lnTo>
                  <a:lnTo>
                    <a:pt x="2360" y="112"/>
                  </a:lnTo>
                  <a:lnTo>
                    <a:pt x="2369" y="107"/>
                  </a:lnTo>
                  <a:lnTo>
                    <a:pt x="2374" y="107"/>
                  </a:lnTo>
                  <a:lnTo>
                    <a:pt x="2378" y="107"/>
                  </a:lnTo>
                  <a:lnTo>
                    <a:pt x="2383" y="107"/>
                  </a:lnTo>
                  <a:lnTo>
                    <a:pt x="2392" y="103"/>
                  </a:lnTo>
                  <a:lnTo>
                    <a:pt x="2397" y="103"/>
                  </a:lnTo>
                  <a:lnTo>
                    <a:pt x="2402" y="103"/>
                  </a:lnTo>
                  <a:lnTo>
                    <a:pt x="2406" y="103"/>
                  </a:lnTo>
                  <a:lnTo>
                    <a:pt x="2411" y="98"/>
                  </a:lnTo>
                  <a:lnTo>
                    <a:pt x="2420" y="98"/>
                  </a:lnTo>
                  <a:lnTo>
                    <a:pt x="2425" y="98"/>
                  </a:lnTo>
                  <a:lnTo>
                    <a:pt x="2430" y="98"/>
                  </a:lnTo>
                  <a:lnTo>
                    <a:pt x="2434" y="94"/>
                  </a:lnTo>
                  <a:lnTo>
                    <a:pt x="2439" y="94"/>
                  </a:lnTo>
                  <a:lnTo>
                    <a:pt x="2448" y="94"/>
                  </a:lnTo>
                  <a:lnTo>
                    <a:pt x="2453" y="94"/>
                  </a:lnTo>
                  <a:lnTo>
                    <a:pt x="2458" y="89"/>
                  </a:lnTo>
                  <a:lnTo>
                    <a:pt x="2462" y="89"/>
                  </a:lnTo>
                  <a:lnTo>
                    <a:pt x="2467" y="89"/>
                  </a:lnTo>
                  <a:lnTo>
                    <a:pt x="2476" y="89"/>
                  </a:lnTo>
                  <a:lnTo>
                    <a:pt x="2481" y="84"/>
                  </a:lnTo>
                  <a:lnTo>
                    <a:pt x="2486" y="84"/>
                  </a:lnTo>
                  <a:lnTo>
                    <a:pt x="2490" y="84"/>
                  </a:lnTo>
                  <a:lnTo>
                    <a:pt x="2495" y="80"/>
                  </a:lnTo>
                  <a:lnTo>
                    <a:pt x="2500" y="80"/>
                  </a:lnTo>
                  <a:lnTo>
                    <a:pt x="2509" y="80"/>
                  </a:lnTo>
                  <a:lnTo>
                    <a:pt x="2514" y="80"/>
                  </a:lnTo>
                  <a:lnTo>
                    <a:pt x="2518" y="75"/>
                  </a:lnTo>
                  <a:lnTo>
                    <a:pt x="2523" y="75"/>
                  </a:lnTo>
                  <a:lnTo>
                    <a:pt x="2532" y="75"/>
                  </a:lnTo>
                  <a:lnTo>
                    <a:pt x="2537" y="70"/>
                  </a:lnTo>
                  <a:lnTo>
                    <a:pt x="2542" y="70"/>
                  </a:lnTo>
                  <a:lnTo>
                    <a:pt x="2546" y="70"/>
                  </a:lnTo>
                  <a:lnTo>
                    <a:pt x="2551" y="70"/>
                  </a:lnTo>
                  <a:lnTo>
                    <a:pt x="2560" y="66"/>
                  </a:lnTo>
                  <a:lnTo>
                    <a:pt x="2565" y="66"/>
                  </a:lnTo>
                  <a:lnTo>
                    <a:pt x="2570" y="66"/>
                  </a:lnTo>
                  <a:lnTo>
                    <a:pt x="2574" y="61"/>
                  </a:lnTo>
                  <a:lnTo>
                    <a:pt x="2579" y="61"/>
                  </a:lnTo>
                  <a:lnTo>
                    <a:pt x="2588" y="61"/>
                  </a:lnTo>
                  <a:lnTo>
                    <a:pt x="2593" y="61"/>
                  </a:lnTo>
                  <a:lnTo>
                    <a:pt x="2598" y="56"/>
                  </a:lnTo>
                  <a:lnTo>
                    <a:pt x="2602" y="56"/>
                  </a:lnTo>
                  <a:lnTo>
                    <a:pt x="2607" y="56"/>
                  </a:lnTo>
                  <a:lnTo>
                    <a:pt x="2616" y="52"/>
                  </a:lnTo>
                  <a:lnTo>
                    <a:pt x="2621" y="52"/>
                  </a:lnTo>
                  <a:lnTo>
                    <a:pt x="2625" y="52"/>
                  </a:lnTo>
                  <a:lnTo>
                    <a:pt x="2630" y="47"/>
                  </a:lnTo>
                  <a:lnTo>
                    <a:pt x="2635" y="47"/>
                  </a:lnTo>
                  <a:lnTo>
                    <a:pt x="2644" y="47"/>
                  </a:lnTo>
                  <a:lnTo>
                    <a:pt x="2649" y="42"/>
                  </a:lnTo>
                  <a:lnTo>
                    <a:pt x="2653" y="42"/>
                  </a:lnTo>
                  <a:lnTo>
                    <a:pt x="2658" y="42"/>
                  </a:lnTo>
                  <a:lnTo>
                    <a:pt x="2663" y="42"/>
                  </a:lnTo>
                  <a:lnTo>
                    <a:pt x="2672" y="38"/>
                  </a:lnTo>
                  <a:lnTo>
                    <a:pt x="2677" y="38"/>
                  </a:lnTo>
                  <a:lnTo>
                    <a:pt x="2681" y="38"/>
                  </a:lnTo>
                  <a:lnTo>
                    <a:pt x="2686" y="33"/>
                  </a:lnTo>
                  <a:lnTo>
                    <a:pt x="2691" y="33"/>
                  </a:lnTo>
                  <a:lnTo>
                    <a:pt x="2700" y="33"/>
                  </a:lnTo>
                  <a:lnTo>
                    <a:pt x="2705" y="28"/>
                  </a:lnTo>
                  <a:lnTo>
                    <a:pt x="2709" y="28"/>
                  </a:lnTo>
                  <a:lnTo>
                    <a:pt x="2714" y="28"/>
                  </a:lnTo>
                  <a:lnTo>
                    <a:pt x="2719" y="24"/>
                  </a:lnTo>
                  <a:lnTo>
                    <a:pt x="2728" y="24"/>
                  </a:lnTo>
                  <a:lnTo>
                    <a:pt x="2733" y="24"/>
                  </a:lnTo>
                  <a:lnTo>
                    <a:pt x="2737" y="19"/>
                  </a:lnTo>
                  <a:lnTo>
                    <a:pt x="2742" y="19"/>
                  </a:lnTo>
                  <a:lnTo>
                    <a:pt x="2751" y="19"/>
                  </a:lnTo>
                  <a:lnTo>
                    <a:pt x="2756" y="14"/>
                  </a:lnTo>
                  <a:lnTo>
                    <a:pt x="2761" y="14"/>
                  </a:lnTo>
                  <a:lnTo>
                    <a:pt x="2765" y="14"/>
                  </a:lnTo>
                  <a:lnTo>
                    <a:pt x="2770" y="10"/>
                  </a:lnTo>
                  <a:lnTo>
                    <a:pt x="2775" y="10"/>
                  </a:lnTo>
                  <a:lnTo>
                    <a:pt x="2784" y="5"/>
                  </a:lnTo>
                  <a:lnTo>
                    <a:pt x="2789" y="5"/>
                  </a:lnTo>
                  <a:lnTo>
                    <a:pt x="2793" y="5"/>
                  </a:lnTo>
                  <a:lnTo>
                    <a:pt x="2798" y="0"/>
                  </a:lnTo>
                  <a:lnTo>
                    <a:pt x="2803" y="0"/>
                  </a:lnTo>
                  <a:lnTo>
                    <a:pt x="2812" y="0"/>
                  </a:lnTo>
                  <a:lnTo>
                    <a:pt x="2817" y="0"/>
                  </a:lnTo>
                  <a:lnTo>
                    <a:pt x="2817" y="5"/>
                  </a:lnTo>
                  <a:lnTo>
                    <a:pt x="2817" y="10"/>
                  </a:lnTo>
                  <a:lnTo>
                    <a:pt x="2817" y="10"/>
                  </a:lnTo>
                  <a:lnTo>
                    <a:pt x="2807" y="14"/>
                  </a:lnTo>
                  <a:lnTo>
                    <a:pt x="2803" y="14"/>
                  </a:lnTo>
                  <a:lnTo>
                    <a:pt x="2798" y="19"/>
                  </a:lnTo>
                  <a:lnTo>
                    <a:pt x="2793" y="19"/>
                  </a:lnTo>
                  <a:lnTo>
                    <a:pt x="2789" y="19"/>
                  </a:lnTo>
                  <a:lnTo>
                    <a:pt x="2779" y="24"/>
                  </a:lnTo>
                  <a:lnTo>
                    <a:pt x="2775" y="24"/>
                  </a:lnTo>
                  <a:lnTo>
                    <a:pt x="2770" y="24"/>
                  </a:lnTo>
                  <a:lnTo>
                    <a:pt x="2765" y="28"/>
                  </a:lnTo>
                  <a:lnTo>
                    <a:pt x="2761" y="28"/>
                  </a:lnTo>
                  <a:lnTo>
                    <a:pt x="2751" y="28"/>
                  </a:lnTo>
                  <a:lnTo>
                    <a:pt x="2747" y="33"/>
                  </a:lnTo>
                  <a:lnTo>
                    <a:pt x="2742" y="33"/>
                  </a:lnTo>
                  <a:lnTo>
                    <a:pt x="2737" y="33"/>
                  </a:lnTo>
                  <a:lnTo>
                    <a:pt x="2728" y="38"/>
                  </a:lnTo>
                  <a:lnTo>
                    <a:pt x="2723" y="38"/>
                  </a:lnTo>
                  <a:lnTo>
                    <a:pt x="2719" y="38"/>
                  </a:lnTo>
                  <a:lnTo>
                    <a:pt x="2714" y="42"/>
                  </a:lnTo>
                  <a:lnTo>
                    <a:pt x="2709" y="42"/>
                  </a:lnTo>
                  <a:lnTo>
                    <a:pt x="2700" y="42"/>
                  </a:lnTo>
                  <a:lnTo>
                    <a:pt x="2695" y="47"/>
                  </a:lnTo>
                  <a:lnTo>
                    <a:pt x="2691" y="47"/>
                  </a:lnTo>
                  <a:lnTo>
                    <a:pt x="2686" y="47"/>
                  </a:lnTo>
                  <a:lnTo>
                    <a:pt x="2681" y="52"/>
                  </a:lnTo>
                  <a:lnTo>
                    <a:pt x="2672" y="52"/>
                  </a:lnTo>
                  <a:lnTo>
                    <a:pt x="2667" y="52"/>
                  </a:lnTo>
                  <a:lnTo>
                    <a:pt x="2663" y="56"/>
                  </a:lnTo>
                  <a:lnTo>
                    <a:pt x="2658" y="56"/>
                  </a:lnTo>
                  <a:lnTo>
                    <a:pt x="2653" y="56"/>
                  </a:lnTo>
                  <a:lnTo>
                    <a:pt x="2644" y="61"/>
                  </a:lnTo>
                  <a:lnTo>
                    <a:pt x="2639" y="61"/>
                  </a:lnTo>
                  <a:lnTo>
                    <a:pt x="2635" y="61"/>
                  </a:lnTo>
                  <a:lnTo>
                    <a:pt x="2630" y="66"/>
                  </a:lnTo>
                  <a:lnTo>
                    <a:pt x="2625" y="66"/>
                  </a:lnTo>
                  <a:lnTo>
                    <a:pt x="2616" y="66"/>
                  </a:lnTo>
                  <a:lnTo>
                    <a:pt x="2612" y="70"/>
                  </a:lnTo>
                  <a:lnTo>
                    <a:pt x="2607" y="70"/>
                  </a:lnTo>
                  <a:lnTo>
                    <a:pt x="2602" y="70"/>
                  </a:lnTo>
                  <a:lnTo>
                    <a:pt x="2598" y="70"/>
                  </a:lnTo>
                  <a:lnTo>
                    <a:pt x="2588" y="75"/>
                  </a:lnTo>
                  <a:lnTo>
                    <a:pt x="2584" y="75"/>
                  </a:lnTo>
                  <a:lnTo>
                    <a:pt x="2579" y="75"/>
                  </a:lnTo>
                  <a:lnTo>
                    <a:pt x="2574" y="80"/>
                  </a:lnTo>
                  <a:lnTo>
                    <a:pt x="2570" y="80"/>
                  </a:lnTo>
                  <a:lnTo>
                    <a:pt x="2560" y="80"/>
                  </a:lnTo>
                  <a:lnTo>
                    <a:pt x="2556" y="84"/>
                  </a:lnTo>
                  <a:lnTo>
                    <a:pt x="2551" y="84"/>
                  </a:lnTo>
                  <a:lnTo>
                    <a:pt x="2546" y="84"/>
                  </a:lnTo>
                  <a:lnTo>
                    <a:pt x="2537" y="84"/>
                  </a:lnTo>
                  <a:lnTo>
                    <a:pt x="2532" y="89"/>
                  </a:lnTo>
                  <a:lnTo>
                    <a:pt x="2528" y="89"/>
                  </a:lnTo>
                  <a:lnTo>
                    <a:pt x="2523" y="89"/>
                  </a:lnTo>
                  <a:lnTo>
                    <a:pt x="2518" y="94"/>
                  </a:lnTo>
                  <a:lnTo>
                    <a:pt x="2509" y="94"/>
                  </a:lnTo>
                  <a:lnTo>
                    <a:pt x="2504" y="94"/>
                  </a:lnTo>
                  <a:lnTo>
                    <a:pt x="2500" y="94"/>
                  </a:lnTo>
                  <a:lnTo>
                    <a:pt x="2495" y="98"/>
                  </a:lnTo>
                  <a:lnTo>
                    <a:pt x="2490" y="98"/>
                  </a:lnTo>
                  <a:lnTo>
                    <a:pt x="2481" y="98"/>
                  </a:lnTo>
                  <a:lnTo>
                    <a:pt x="2476" y="98"/>
                  </a:lnTo>
                  <a:lnTo>
                    <a:pt x="2472" y="103"/>
                  </a:lnTo>
                  <a:lnTo>
                    <a:pt x="2467" y="103"/>
                  </a:lnTo>
                  <a:lnTo>
                    <a:pt x="2462" y="103"/>
                  </a:lnTo>
                  <a:lnTo>
                    <a:pt x="2453" y="107"/>
                  </a:lnTo>
                  <a:lnTo>
                    <a:pt x="2448" y="107"/>
                  </a:lnTo>
                  <a:lnTo>
                    <a:pt x="2444" y="107"/>
                  </a:lnTo>
                  <a:lnTo>
                    <a:pt x="2439" y="107"/>
                  </a:lnTo>
                  <a:lnTo>
                    <a:pt x="2434" y="112"/>
                  </a:lnTo>
                  <a:lnTo>
                    <a:pt x="2425" y="112"/>
                  </a:lnTo>
                  <a:lnTo>
                    <a:pt x="2420" y="112"/>
                  </a:lnTo>
                  <a:lnTo>
                    <a:pt x="2416" y="112"/>
                  </a:lnTo>
                  <a:lnTo>
                    <a:pt x="2411" y="117"/>
                  </a:lnTo>
                  <a:lnTo>
                    <a:pt x="2402" y="117"/>
                  </a:lnTo>
                  <a:lnTo>
                    <a:pt x="2397" y="117"/>
                  </a:lnTo>
                  <a:lnTo>
                    <a:pt x="2392" y="117"/>
                  </a:lnTo>
                  <a:lnTo>
                    <a:pt x="2388" y="121"/>
                  </a:lnTo>
                  <a:lnTo>
                    <a:pt x="2383" y="121"/>
                  </a:lnTo>
                  <a:lnTo>
                    <a:pt x="2374" y="121"/>
                  </a:lnTo>
                  <a:lnTo>
                    <a:pt x="2369" y="121"/>
                  </a:lnTo>
                  <a:lnTo>
                    <a:pt x="2364" y="126"/>
                  </a:lnTo>
                  <a:lnTo>
                    <a:pt x="2360" y="126"/>
                  </a:lnTo>
                  <a:lnTo>
                    <a:pt x="2355" y="126"/>
                  </a:lnTo>
                  <a:lnTo>
                    <a:pt x="2346" y="126"/>
                  </a:lnTo>
                  <a:lnTo>
                    <a:pt x="2341" y="131"/>
                  </a:lnTo>
                  <a:lnTo>
                    <a:pt x="2336" y="131"/>
                  </a:lnTo>
                  <a:lnTo>
                    <a:pt x="2332" y="131"/>
                  </a:lnTo>
                  <a:lnTo>
                    <a:pt x="2327" y="131"/>
                  </a:lnTo>
                  <a:lnTo>
                    <a:pt x="2318" y="135"/>
                  </a:lnTo>
                  <a:lnTo>
                    <a:pt x="2313" y="135"/>
                  </a:lnTo>
                  <a:lnTo>
                    <a:pt x="2308" y="135"/>
                  </a:lnTo>
                  <a:lnTo>
                    <a:pt x="2304" y="135"/>
                  </a:lnTo>
                  <a:lnTo>
                    <a:pt x="2299" y="140"/>
                  </a:lnTo>
                  <a:lnTo>
                    <a:pt x="2290" y="140"/>
                  </a:lnTo>
                  <a:lnTo>
                    <a:pt x="2285" y="140"/>
                  </a:lnTo>
                  <a:lnTo>
                    <a:pt x="2280" y="140"/>
                  </a:lnTo>
                  <a:lnTo>
                    <a:pt x="2276" y="140"/>
                  </a:lnTo>
                  <a:lnTo>
                    <a:pt x="2271" y="145"/>
                  </a:lnTo>
                  <a:lnTo>
                    <a:pt x="2262" y="145"/>
                  </a:lnTo>
                  <a:lnTo>
                    <a:pt x="2257" y="145"/>
                  </a:lnTo>
                  <a:lnTo>
                    <a:pt x="2252" y="145"/>
                  </a:lnTo>
                  <a:lnTo>
                    <a:pt x="2248" y="149"/>
                  </a:lnTo>
                  <a:lnTo>
                    <a:pt x="2243" y="149"/>
                  </a:lnTo>
                  <a:lnTo>
                    <a:pt x="2234" y="149"/>
                  </a:lnTo>
                  <a:lnTo>
                    <a:pt x="2229" y="149"/>
                  </a:lnTo>
                  <a:lnTo>
                    <a:pt x="2224" y="149"/>
                  </a:lnTo>
                  <a:lnTo>
                    <a:pt x="2220" y="154"/>
                  </a:lnTo>
                  <a:lnTo>
                    <a:pt x="2210" y="154"/>
                  </a:lnTo>
                  <a:lnTo>
                    <a:pt x="2206" y="154"/>
                  </a:lnTo>
                  <a:lnTo>
                    <a:pt x="2201" y="154"/>
                  </a:lnTo>
                  <a:lnTo>
                    <a:pt x="2196" y="154"/>
                  </a:lnTo>
                  <a:lnTo>
                    <a:pt x="2192" y="159"/>
                  </a:lnTo>
                  <a:lnTo>
                    <a:pt x="2182" y="159"/>
                  </a:lnTo>
                  <a:lnTo>
                    <a:pt x="2178" y="159"/>
                  </a:lnTo>
                  <a:lnTo>
                    <a:pt x="2173" y="159"/>
                  </a:lnTo>
                  <a:lnTo>
                    <a:pt x="2168" y="163"/>
                  </a:lnTo>
                  <a:lnTo>
                    <a:pt x="2164" y="163"/>
                  </a:lnTo>
                  <a:lnTo>
                    <a:pt x="2159" y="163"/>
                  </a:lnTo>
                  <a:lnTo>
                    <a:pt x="2150" y="163"/>
                  </a:lnTo>
                  <a:lnTo>
                    <a:pt x="2145" y="163"/>
                  </a:lnTo>
                  <a:lnTo>
                    <a:pt x="2141" y="168"/>
                  </a:lnTo>
                  <a:lnTo>
                    <a:pt x="2136" y="168"/>
                  </a:lnTo>
                  <a:lnTo>
                    <a:pt x="2127" y="168"/>
                  </a:lnTo>
                  <a:lnTo>
                    <a:pt x="2122" y="168"/>
                  </a:lnTo>
                  <a:lnTo>
                    <a:pt x="2117" y="168"/>
                  </a:lnTo>
                  <a:lnTo>
                    <a:pt x="2113" y="173"/>
                  </a:lnTo>
                  <a:lnTo>
                    <a:pt x="2108" y="173"/>
                  </a:lnTo>
                  <a:lnTo>
                    <a:pt x="2099" y="173"/>
                  </a:lnTo>
                  <a:lnTo>
                    <a:pt x="2094" y="173"/>
                  </a:lnTo>
                  <a:lnTo>
                    <a:pt x="2089" y="173"/>
                  </a:lnTo>
                  <a:lnTo>
                    <a:pt x="2085" y="173"/>
                  </a:lnTo>
                  <a:lnTo>
                    <a:pt x="2080" y="177"/>
                  </a:lnTo>
                  <a:lnTo>
                    <a:pt x="2071" y="177"/>
                  </a:lnTo>
                  <a:lnTo>
                    <a:pt x="2066" y="177"/>
                  </a:lnTo>
                  <a:lnTo>
                    <a:pt x="2061" y="177"/>
                  </a:lnTo>
                  <a:lnTo>
                    <a:pt x="2057" y="177"/>
                  </a:lnTo>
                  <a:lnTo>
                    <a:pt x="2052" y="182"/>
                  </a:lnTo>
                  <a:lnTo>
                    <a:pt x="2043" y="182"/>
                  </a:lnTo>
                  <a:lnTo>
                    <a:pt x="2038" y="182"/>
                  </a:lnTo>
                  <a:lnTo>
                    <a:pt x="2033" y="182"/>
                  </a:lnTo>
                  <a:lnTo>
                    <a:pt x="2029" y="182"/>
                  </a:lnTo>
                  <a:lnTo>
                    <a:pt x="2024" y="187"/>
                  </a:lnTo>
                  <a:lnTo>
                    <a:pt x="2015" y="187"/>
                  </a:lnTo>
                  <a:lnTo>
                    <a:pt x="2010" y="187"/>
                  </a:lnTo>
                  <a:lnTo>
                    <a:pt x="2005" y="187"/>
                  </a:lnTo>
                  <a:lnTo>
                    <a:pt x="2001" y="187"/>
                  </a:lnTo>
                  <a:lnTo>
                    <a:pt x="1996" y="187"/>
                  </a:lnTo>
                  <a:lnTo>
                    <a:pt x="1987" y="191"/>
                  </a:lnTo>
                  <a:lnTo>
                    <a:pt x="1982" y="191"/>
                  </a:lnTo>
                  <a:lnTo>
                    <a:pt x="1977" y="191"/>
                  </a:lnTo>
                  <a:lnTo>
                    <a:pt x="1973" y="191"/>
                  </a:lnTo>
                  <a:lnTo>
                    <a:pt x="1968" y="191"/>
                  </a:lnTo>
                  <a:lnTo>
                    <a:pt x="1959" y="191"/>
                  </a:lnTo>
                  <a:lnTo>
                    <a:pt x="1954" y="196"/>
                  </a:lnTo>
                  <a:lnTo>
                    <a:pt x="1949" y="196"/>
                  </a:lnTo>
                  <a:lnTo>
                    <a:pt x="1945" y="196"/>
                  </a:lnTo>
                  <a:lnTo>
                    <a:pt x="1935" y="196"/>
                  </a:lnTo>
                  <a:lnTo>
                    <a:pt x="1931" y="196"/>
                  </a:lnTo>
                  <a:lnTo>
                    <a:pt x="1926" y="196"/>
                  </a:lnTo>
                  <a:lnTo>
                    <a:pt x="1921" y="201"/>
                  </a:lnTo>
                  <a:lnTo>
                    <a:pt x="1917" y="201"/>
                  </a:lnTo>
                  <a:lnTo>
                    <a:pt x="1907" y="201"/>
                  </a:lnTo>
                  <a:lnTo>
                    <a:pt x="1903" y="201"/>
                  </a:lnTo>
                  <a:lnTo>
                    <a:pt x="1898" y="201"/>
                  </a:lnTo>
                  <a:lnTo>
                    <a:pt x="1893" y="201"/>
                  </a:lnTo>
                  <a:lnTo>
                    <a:pt x="1889" y="205"/>
                  </a:lnTo>
                  <a:lnTo>
                    <a:pt x="1879" y="205"/>
                  </a:lnTo>
                  <a:lnTo>
                    <a:pt x="1875" y="205"/>
                  </a:lnTo>
                  <a:lnTo>
                    <a:pt x="1870" y="205"/>
                  </a:lnTo>
                  <a:lnTo>
                    <a:pt x="1865" y="205"/>
                  </a:lnTo>
                  <a:lnTo>
                    <a:pt x="1861" y="205"/>
                  </a:lnTo>
                  <a:lnTo>
                    <a:pt x="1851" y="210"/>
                  </a:lnTo>
                  <a:lnTo>
                    <a:pt x="1847" y="210"/>
                  </a:lnTo>
                  <a:lnTo>
                    <a:pt x="1842" y="210"/>
                  </a:lnTo>
                  <a:lnTo>
                    <a:pt x="1837" y="210"/>
                  </a:lnTo>
                  <a:lnTo>
                    <a:pt x="1833" y="210"/>
                  </a:lnTo>
                  <a:lnTo>
                    <a:pt x="1823" y="210"/>
                  </a:lnTo>
                  <a:lnTo>
                    <a:pt x="1819" y="210"/>
                  </a:lnTo>
                  <a:lnTo>
                    <a:pt x="1814" y="215"/>
                  </a:lnTo>
                  <a:lnTo>
                    <a:pt x="1809" y="215"/>
                  </a:lnTo>
                  <a:lnTo>
                    <a:pt x="1805" y="215"/>
                  </a:lnTo>
                  <a:lnTo>
                    <a:pt x="1795" y="215"/>
                  </a:lnTo>
                  <a:lnTo>
                    <a:pt x="1791" y="215"/>
                  </a:lnTo>
                  <a:lnTo>
                    <a:pt x="1786" y="215"/>
                  </a:lnTo>
                  <a:lnTo>
                    <a:pt x="1781" y="215"/>
                  </a:lnTo>
                  <a:lnTo>
                    <a:pt x="1777" y="219"/>
                  </a:lnTo>
                  <a:lnTo>
                    <a:pt x="1767" y="219"/>
                  </a:lnTo>
                  <a:lnTo>
                    <a:pt x="1763" y="219"/>
                  </a:lnTo>
                  <a:lnTo>
                    <a:pt x="1758" y="219"/>
                  </a:lnTo>
                  <a:lnTo>
                    <a:pt x="1753" y="219"/>
                  </a:lnTo>
                  <a:lnTo>
                    <a:pt x="1744" y="219"/>
                  </a:lnTo>
                  <a:lnTo>
                    <a:pt x="1739" y="219"/>
                  </a:lnTo>
                  <a:lnTo>
                    <a:pt x="1735" y="224"/>
                  </a:lnTo>
                  <a:lnTo>
                    <a:pt x="1730" y="224"/>
                  </a:lnTo>
                  <a:lnTo>
                    <a:pt x="1725" y="224"/>
                  </a:lnTo>
                  <a:lnTo>
                    <a:pt x="1716" y="224"/>
                  </a:lnTo>
                  <a:lnTo>
                    <a:pt x="1712" y="224"/>
                  </a:lnTo>
                  <a:lnTo>
                    <a:pt x="1707" y="224"/>
                  </a:lnTo>
                  <a:lnTo>
                    <a:pt x="1702" y="224"/>
                  </a:lnTo>
                  <a:lnTo>
                    <a:pt x="1698" y="224"/>
                  </a:lnTo>
                  <a:lnTo>
                    <a:pt x="1693" y="229"/>
                  </a:lnTo>
                  <a:lnTo>
                    <a:pt x="1684" y="229"/>
                  </a:lnTo>
                  <a:lnTo>
                    <a:pt x="1679" y="229"/>
                  </a:lnTo>
                  <a:lnTo>
                    <a:pt x="1674" y="229"/>
                  </a:lnTo>
                  <a:lnTo>
                    <a:pt x="1670" y="229"/>
                  </a:lnTo>
                  <a:lnTo>
                    <a:pt x="1660" y="229"/>
                  </a:lnTo>
                  <a:lnTo>
                    <a:pt x="1656" y="229"/>
                  </a:lnTo>
                  <a:lnTo>
                    <a:pt x="1651" y="233"/>
                  </a:lnTo>
                  <a:lnTo>
                    <a:pt x="1646" y="233"/>
                  </a:lnTo>
                  <a:lnTo>
                    <a:pt x="1642" y="233"/>
                  </a:lnTo>
                  <a:lnTo>
                    <a:pt x="1632" y="233"/>
                  </a:lnTo>
                  <a:lnTo>
                    <a:pt x="1628" y="233"/>
                  </a:lnTo>
                  <a:lnTo>
                    <a:pt x="1623" y="233"/>
                  </a:lnTo>
                  <a:lnTo>
                    <a:pt x="1618" y="233"/>
                  </a:lnTo>
                  <a:lnTo>
                    <a:pt x="1614" y="233"/>
                  </a:lnTo>
                  <a:lnTo>
                    <a:pt x="1604" y="238"/>
                  </a:lnTo>
                  <a:lnTo>
                    <a:pt x="1600" y="238"/>
                  </a:lnTo>
                  <a:lnTo>
                    <a:pt x="1595" y="238"/>
                  </a:lnTo>
                  <a:lnTo>
                    <a:pt x="1590" y="238"/>
                  </a:lnTo>
                  <a:lnTo>
                    <a:pt x="1586" y="238"/>
                  </a:lnTo>
                  <a:lnTo>
                    <a:pt x="1576" y="238"/>
                  </a:lnTo>
                  <a:lnTo>
                    <a:pt x="1572" y="238"/>
                  </a:lnTo>
                  <a:lnTo>
                    <a:pt x="1567" y="238"/>
                  </a:lnTo>
                  <a:lnTo>
                    <a:pt x="1562" y="238"/>
                  </a:lnTo>
                  <a:lnTo>
                    <a:pt x="1558" y="243"/>
                  </a:lnTo>
                  <a:lnTo>
                    <a:pt x="1548" y="243"/>
                  </a:lnTo>
                  <a:lnTo>
                    <a:pt x="1544" y="243"/>
                  </a:lnTo>
                  <a:lnTo>
                    <a:pt x="1539" y="243"/>
                  </a:lnTo>
                  <a:lnTo>
                    <a:pt x="1534" y="243"/>
                  </a:lnTo>
                  <a:lnTo>
                    <a:pt x="1530" y="243"/>
                  </a:lnTo>
                  <a:lnTo>
                    <a:pt x="1520" y="243"/>
                  </a:lnTo>
                  <a:lnTo>
                    <a:pt x="1516" y="243"/>
                  </a:lnTo>
                  <a:lnTo>
                    <a:pt x="1511" y="243"/>
                  </a:lnTo>
                  <a:lnTo>
                    <a:pt x="1506" y="247"/>
                  </a:lnTo>
                  <a:lnTo>
                    <a:pt x="1502" y="247"/>
                  </a:lnTo>
                  <a:lnTo>
                    <a:pt x="1492" y="247"/>
                  </a:lnTo>
                  <a:lnTo>
                    <a:pt x="1488" y="247"/>
                  </a:lnTo>
                  <a:lnTo>
                    <a:pt x="1483" y="247"/>
                  </a:lnTo>
                  <a:lnTo>
                    <a:pt x="1478" y="247"/>
                  </a:lnTo>
                  <a:lnTo>
                    <a:pt x="1469" y="247"/>
                  </a:lnTo>
                  <a:lnTo>
                    <a:pt x="1464" y="247"/>
                  </a:lnTo>
                  <a:lnTo>
                    <a:pt x="1460" y="247"/>
                  </a:lnTo>
                  <a:lnTo>
                    <a:pt x="1455" y="252"/>
                  </a:lnTo>
                  <a:lnTo>
                    <a:pt x="1450" y="252"/>
                  </a:lnTo>
                  <a:lnTo>
                    <a:pt x="1441" y="252"/>
                  </a:lnTo>
                  <a:lnTo>
                    <a:pt x="1436" y="252"/>
                  </a:lnTo>
                  <a:lnTo>
                    <a:pt x="1432" y="252"/>
                  </a:lnTo>
                  <a:lnTo>
                    <a:pt x="1427" y="252"/>
                  </a:lnTo>
                  <a:lnTo>
                    <a:pt x="1422" y="252"/>
                  </a:lnTo>
                  <a:lnTo>
                    <a:pt x="1413" y="252"/>
                  </a:lnTo>
                  <a:lnTo>
                    <a:pt x="1408" y="252"/>
                  </a:lnTo>
                  <a:lnTo>
                    <a:pt x="1404" y="252"/>
                  </a:lnTo>
                  <a:lnTo>
                    <a:pt x="1399" y="257"/>
                  </a:lnTo>
                  <a:lnTo>
                    <a:pt x="1394" y="257"/>
                  </a:lnTo>
                  <a:lnTo>
                    <a:pt x="1385" y="257"/>
                  </a:lnTo>
                  <a:lnTo>
                    <a:pt x="1380" y="257"/>
                  </a:lnTo>
                  <a:lnTo>
                    <a:pt x="1376" y="257"/>
                  </a:lnTo>
                  <a:lnTo>
                    <a:pt x="1371" y="257"/>
                  </a:lnTo>
                  <a:lnTo>
                    <a:pt x="1366" y="257"/>
                  </a:lnTo>
                  <a:lnTo>
                    <a:pt x="1357" y="257"/>
                  </a:lnTo>
                  <a:lnTo>
                    <a:pt x="1352" y="257"/>
                  </a:lnTo>
                  <a:lnTo>
                    <a:pt x="1348" y="257"/>
                  </a:lnTo>
                  <a:lnTo>
                    <a:pt x="1343" y="261"/>
                  </a:lnTo>
                  <a:lnTo>
                    <a:pt x="1338" y="261"/>
                  </a:lnTo>
                  <a:lnTo>
                    <a:pt x="1329" y="261"/>
                  </a:lnTo>
                  <a:lnTo>
                    <a:pt x="1324" y="261"/>
                  </a:lnTo>
                  <a:lnTo>
                    <a:pt x="1320" y="261"/>
                  </a:lnTo>
                  <a:lnTo>
                    <a:pt x="1315" y="261"/>
                  </a:lnTo>
                  <a:lnTo>
                    <a:pt x="1310" y="261"/>
                  </a:lnTo>
                  <a:lnTo>
                    <a:pt x="1301" y="261"/>
                  </a:lnTo>
                  <a:lnTo>
                    <a:pt x="1296" y="261"/>
                  </a:lnTo>
                  <a:lnTo>
                    <a:pt x="1292" y="261"/>
                  </a:lnTo>
                  <a:lnTo>
                    <a:pt x="1287" y="261"/>
                  </a:lnTo>
                  <a:lnTo>
                    <a:pt x="1282" y="266"/>
                  </a:lnTo>
                  <a:lnTo>
                    <a:pt x="1273" y="266"/>
                  </a:lnTo>
                  <a:lnTo>
                    <a:pt x="1268" y="266"/>
                  </a:lnTo>
                  <a:lnTo>
                    <a:pt x="1264" y="266"/>
                  </a:lnTo>
                  <a:lnTo>
                    <a:pt x="1259" y="266"/>
                  </a:lnTo>
                  <a:lnTo>
                    <a:pt x="1255" y="266"/>
                  </a:lnTo>
                  <a:lnTo>
                    <a:pt x="1245" y="266"/>
                  </a:lnTo>
                  <a:lnTo>
                    <a:pt x="1241" y="266"/>
                  </a:lnTo>
                  <a:lnTo>
                    <a:pt x="1236" y="266"/>
                  </a:lnTo>
                  <a:lnTo>
                    <a:pt x="1231" y="266"/>
                  </a:lnTo>
                  <a:lnTo>
                    <a:pt x="1227" y="266"/>
                  </a:lnTo>
                  <a:lnTo>
                    <a:pt x="1217" y="271"/>
                  </a:lnTo>
                  <a:lnTo>
                    <a:pt x="1213" y="271"/>
                  </a:lnTo>
                  <a:lnTo>
                    <a:pt x="1208" y="271"/>
                  </a:lnTo>
                  <a:lnTo>
                    <a:pt x="1203" y="271"/>
                  </a:lnTo>
                  <a:lnTo>
                    <a:pt x="1194" y="271"/>
                  </a:lnTo>
                  <a:lnTo>
                    <a:pt x="1189" y="271"/>
                  </a:lnTo>
                  <a:lnTo>
                    <a:pt x="1185" y="271"/>
                  </a:lnTo>
                  <a:lnTo>
                    <a:pt x="1180" y="271"/>
                  </a:lnTo>
                  <a:lnTo>
                    <a:pt x="1175" y="271"/>
                  </a:lnTo>
                  <a:lnTo>
                    <a:pt x="1166" y="271"/>
                  </a:lnTo>
                  <a:lnTo>
                    <a:pt x="1161" y="271"/>
                  </a:lnTo>
                  <a:lnTo>
                    <a:pt x="1157" y="271"/>
                  </a:lnTo>
                  <a:lnTo>
                    <a:pt x="1152" y="271"/>
                  </a:lnTo>
                  <a:lnTo>
                    <a:pt x="1147" y="275"/>
                  </a:lnTo>
                  <a:lnTo>
                    <a:pt x="1138" y="275"/>
                  </a:lnTo>
                  <a:lnTo>
                    <a:pt x="1133" y="275"/>
                  </a:lnTo>
                  <a:lnTo>
                    <a:pt x="1129" y="275"/>
                  </a:lnTo>
                  <a:lnTo>
                    <a:pt x="1124" y="275"/>
                  </a:lnTo>
                  <a:lnTo>
                    <a:pt x="1119" y="275"/>
                  </a:lnTo>
                  <a:lnTo>
                    <a:pt x="1110" y="275"/>
                  </a:lnTo>
                  <a:lnTo>
                    <a:pt x="1105" y="275"/>
                  </a:lnTo>
                  <a:lnTo>
                    <a:pt x="1101" y="275"/>
                  </a:lnTo>
                  <a:lnTo>
                    <a:pt x="1096" y="275"/>
                  </a:lnTo>
                  <a:lnTo>
                    <a:pt x="1091" y="275"/>
                  </a:lnTo>
                  <a:lnTo>
                    <a:pt x="1082" y="275"/>
                  </a:lnTo>
                  <a:lnTo>
                    <a:pt x="1077" y="275"/>
                  </a:lnTo>
                  <a:lnTo>
                    <a:pt x="1073" y="280"/>
                  </a:lnTo>
                  <a:lnTo>
                    <a:pt x="1068" y="280"/>
                  </a:lnTo>
                  <a:lnTo>
                    <a:pt x="1063" y="280"/>
                  </a:lnTo>
                  <a:lnTo>
                    <a:pt x="1054" y="280"/>
                  </a:lnTo>
                  <a:lnTo>
                    <a:pt x="1049" y="280"/>
                  </a:lnTo>
                  <a:lnTo>
                    <a:pt x="1045" y="280"/>
                  </a:lnTo>
                  <a:lnTo>
                    <a:pt x="1040" y="280"/>
                  </a:lnTo>
                  <a:lnTo>
                    <a:pt x="1035" y="280"/>
                  </a:lnTo>
                  <a:lnTo>
                    <a:pt x="1026" y="280"/>
                  </a:lnTo>
                  <a:lnTo>
                    <a:pt x="1021" y="280"/>
                  </a:lnTo>
                  <a:lnTo>
                    <a:pt x="1017" y="280"/>
                  </a:lnTo>
                  <a:lnTo>
                    <a:pt x="1012" y="280"/>
                  </a:lnTo>
                  <a:lnTo>
                    <a:pt x="1007" y="280"/>
                  </a:lnTo>
                  <a:lnTo>
                    <a:pt x="998" y="280"/>
                  </a:lnTo>
                  <a:lnTo>
                    <a:pt x="993" y="285"/>
                  </a:lnTo>
                  <a:lnTo>
                    <a:pt x="989" y="285"/>
                  </a:lnTo>
                  <a:lnTo>
                    <a:pt x="984" y="285"/>
                  </a:lnTo>
                  <a:lnTo>
                    <a:pt x="975" y="285"/>
                  </a:lnTo>
                  <a:lnTo>
                    <a:pt x="970" y="285"/>
                  </a:lnTo>
                  <a:lnTo>
                    <a:pt x="965" y="285"/>
                  </a:lnTo>
                  <a:lnTo>
                    <a:pt x="961" y="285"/>
                  </a:lnTo>
                  <a:lnTo>
                    <a:pt x="956" y="285"/>
                  </a:lnTo>
                  <a:lnTo>
                    <a:pt x="947" y="285"/>
                  </a:lnTo>
                  <a:lnTo>
                    <a:pt x="942" y="285"/>
                  </a:lnTo>
                  <a:lnTo>
                    <a:pt x="937" y="285"/>
                  </a:lnTo>
                  <a:lnTo>
                    <a:pt x="933" y="285"/>
                  </a:lnTo>
                  <a:lnTo>
                    <a:pt x="928" y="285"/>
                  </a:lnTo>
                  <a:lnTo>
                    <a:pt x="919" y="285"/>
                  </a:lnTo>
                  <a:lnTo>
                    <a:pt x="914" y="285"/>
                  </a:lnTo>
                  <a:lnTo>
                    <a:pt x="909" y="285"/>
                  </a:lnTo>
                  <a:lnTo>
                    <a:pt x="905" y="289"/>
                  </a:lnTo>
                  <a:lnTo>
                    <a:pt x="900" y="289"/>
                  </a:lnTo>
                  <a:lnTo>
                    <a:pt x="891" y="289"/>
                  </a:lnTo>
                  <a:lnTo>
                    <a:pt x="886" y="289"/>
                  </a:lnTo>
                  <a:lnTo>
                    <a:pt x="881" y="289"/>
                  </a:lnTo>
                  <a:lnTo>
                    <a:pt x="877" y="289"/>
                  </a:lnTo>
                  <a:lnTo>
                    <a:pt x="872" y="289"/>
                  </a:lnTo>
                  <a:lnTo>
                    <a:pt x="863" y="289"/>
                  </a:lnTo>
                  <a:lnTo>
                    <a:pt x="858" y="289"/>
                  </a:lnTo>
                  <a:lnTo>
                    <a:pt x="853" y="289"/>
                  </a:lnTo>
                  <a:lnTo>
                    <a:pt x="849" y="289"/>
                  </a:lnTo>
                  <a:lnTo>
                    <a:pt x="839" y="289"/>
                  </a:lnTo>
                  <a:lnTo>
                    <a:pt x="835" y="289"/>
                  </a:lnTo>
                  <a:lnTo>
                    <a:pt x="830" y="289"/>
                  </a:lnTo>
                  <a:lnTo>
                    <a:pt x="825" y="289"/>
                  </a:lnTo>
                  <a:lnTo>
                    <a:pt x="821" y="289"/>
                  </a:lnTo>
                  <a:lnTo>
                    <a:pt x="816" y="289"/>
                  </a:lnTo>
                  <a:lnTo>
                    <a:pt x="807" y="294"/>
                  </a:lnTo>
                  <a:lnTo>
                    <a:pt x="802" y="294"/>
                  </a:lnTo>
                  <a:lnTo>
                    <a:pt x="798" y="294"/>
                  </a:lnTo>
                  <a:lnTo>
                    <a:pt x="793" y="294"/>
                  </a:lnTo>
                  <a:lnTo>
                    <a:pt x="784" y="294"/>
                  </a:lnTo>
                  <a:lnTo>
                    <a:pt x="779" y="294"/>
                  </a:lnTo>
                  <a:lnTo>
                    <a:pt x="774" y="294"/>
                  </a:lnTo>
                  <a:lnTo>
                    <a:pt x="770" y="294"/>
                  </a:lnTo>
                  <a:lnTo>
                    <a:pt x="765" y="294"/>
                  </a:lnTo>
                  <a:lnTo>
                    <a:pt x="760" y="294"/>
                  </a:lnTo>
                  <a:lnTo>
                    <a:pt x="751" y="294"/>
                  </a:lnTo>
                  <a:lnTo>
                    <a:pt x="746" y="294"/>
                  </a:lnTo>
                  <a:lnTo>
                    <a:pt x="742" y="294"/>
                  </a:lnTo>
                  <a:lnTo>
                    <a:pt x="737" y="294"/>
                  </a:lnTo>
                  <a:lnTo>
                    <a:pt x="732" y="294"/>
                  </a:lnTo>
                  <a:lnTo>
                    <a:pt x="723" y="294"/>
                  </a:lnTo>
                  <a:lnTo>
                    <a:pt x="718" y="294"/>
                  </a:lnTo>
                  <a:lnTo>
                    <a:pt x="714" y="294"/>
                  </a:lnTo>
                  <a:lnTo>
                    <a:pt x="709" y="294"/>
                  </a:lnTo>
                  <a:lnTo>
                    <a:pt x="700" y="299"/>
                  </a:lnTo>
                  <a:lnTo>
                    <a:pt x="695" y="299"/>
                  </a:lnTo>
                  <a:lnTo>
                    <a:pt x="690" y="299"/>
                  </a:lnTo>
                  <a:lnTo>
                    <a:pt x="686" y="299"/>
                  </a:lnTo>
                  <a:lnTo>
                    <a:pt x="681" y="299"/>
                  </a:lnTo>
                  <a:lnTo>
                    <a:pt x="672" y="299"/>
                  </a:lnTo>
                  <a:lnTo>
                    <a:pt x="667" y="299"/>
                  </a:lnTo>
                  <a:lnTo>
                    <a:pt x="662" y="299"/>
                  </a:lnTo>
                  <a:lnTo>
                    <a:pt x="658" y="299"/>
                  </a:lnTo>
                  <a:lnTo>
                    <a:pt x="653" y="299"/>
                  </a:lnTo>
                  <a:lnTo>
                    <a:pt x="644" y="299"/>
                  </a:lnTo>
                  <a:lnTo>
                    <a:pt x="639" y="299"/>
                  </a:lnTo>
                  <a:lnTo>
                    <a:pt x="634" y="299"/>
                  </a:lnTo>
                  <a:lnTo>
                    <a:pt x="630" y="299"/>
                  </a:lnTo>
                  <a:lnTo>
                    <a:pt x="625" y="299"/>
                  </a:lnTo>
                  <a:lnTo>
                    <a:pt x="616" y="299"/>
                  </a:lnTo>
                  <a:lnTo>
                    <a:pt x="611" y="299"/>
                  </a:lnTo>
                  <a:lnTo>
                    <a:pt x="606" y="299"/>
                  </a:lnTo>
                  <a:lnTo>
                    <a:pt x="602" y="299"/>
                  </a:lnTo>
                  <a:lnTo>
                    <a:pt x="597" y="299"/>
                  </a:lnTo>
                  <a:lnTo>
                    <a:pt x="588" y="299"/>
                  </a:lnTo>
                  <a:lnTo>
                    <a:pt x="583" y="303"/>
                  </a:lnTo>
                  <a:lnTo>
                    <a:pt x="578" y="303"/>
                  </a:lnTo>
                  <a:lnTo>
                    <a:pt x="574" y="303"/>
                  </a:lnTo>
                  <a:lnTo>
                    <a:pt x="569" y="303"/>
                  </a:lnTo>
                  <a:lnTo>
                    <a:pt x="560" y="303"/>
                  </a:lnTo>
                  <a:lnTo>
                    <a:pt x="555" y="303"/>
                  </a:lnTo>
                  <a:lnTo>
                    <a:pt x="550" y="303"/>
                  </a:lnTo>
                  <a:lnTo>
                    <a:pt x="546" y="303"/>
                  </a:lnTo>
                  <a:lnTo>
                    <a:pt x="541" y="303"/>
                  </a:lnTo>
                  <a:lnTo>
                    <a:pt x="532" y="303"/>
                  </a:lnTo>
                  <a:lnTo>
                    <a:pt x="527" y="303"/>
                  </a:lnTo>
                  <a:lnTo>
                    <a:pt x="522" y="303"/>
                  </a:lnTo>
                  <a:lnTo>
                    <a:pt x="518" y="303"/>
                  </a:lnTo>
                  <a:lnTo>
                    <a:pt x="513" y="303"/>
                  </a:lnTo>
                  <a:lnTo>
                    <a:pt x="504" y="303"/>
                  </a:lnTo>
                  <a:lnTo>
                    <a:pt x="499" y="303"/>
                  </a:lnTo>
                  <a:lnTo>
                    <a:pt x="494" y="303"/>
                  </a:lnTo>
                  <a:lnTo>
                    <a:pt x="490" y="303"/>
                  </a:lnTo>
                  <a:lnTo>
                    <a:pt x="480" y="303"/>
                  </a:lnTo>
                  <a:lnTo>
                    <a:pt x="476" y="303"/>
                  </a:lnTo>
                  <a:lnTo>
                    <a:pt x="471" y="303"/>
                  </a:lnTo>
                  <a:lnTo>
                    <a:pt x="466" y="303"/>
                  </a:lnTo>
                  <a:lnTo>
                    <a:pt x="462" y="303"/>
                  </a:lnTo>
                  <a:lnTo>
                    <a:pt x="452" y="303"/>
                  </a:lnTo>
                  <a:lnTo>
                    <a:pt x="448" y="303"/>
                  </a:lnTo>
                  <a:lnTo>
                    <a:pt x="443" y="308"/>
                  </a:lnTo>
                  <a:lnTo>
                    <a:pt x="438" y="308"/>
                  </a:lnTo>
                  <a:lnTo>
                    <a:pt x="434" y="308"/>
                  </a:lnTo>
                  <a:lnTo>
                    <a:pt x="424" y="308"/>
                  </a:lnTo>
                  <a:lnTo>
                    <a:pt x="420" y="308"/>
                  </a:lnTo>
                  <a:lnTo>
                    <a:pt x="415" y="308"/>
                  </a:lnTo>
                  <a:lnTo>
                    <a:pt x="410" y="308"/>
                  </a:lnTo>
                  <a:lnTo>
                    <a:pt x="406" y="308"/>
                  </a:lnTo>
                  <a:lnTo>
                    <a:pt x="396" y="308"/>
                  </a:lnTo>
                  <a:lnTo>
                    <a:pt x="392" y="308"/>
                  </a:lnTo>
                  <a:lnTo>
                    <a:pt x="387" y="308"/>
                  </a:lnTo>
                  <a:lnTo>
                    <a:pt x="382" y="308"/>
                  </a:lnTo>
                  <a:lnTo>
                    <a:pt x="378" y="308"/>
                  </a:lnTo>
                  <a:lnTo>
                    <a:pt x="368" y="308"/>
                  </a:lnTo>
                  <a:lnTo>
                    <a:pt x="364" y="308"/>
                  </a:lnTo>
                  <a:lnTo>
                    <a:pt x="359" y="308"/>
                  </a:lnTo>
                  <a:lnTo>
                    <a:pt x="355" y="308"/>
                  </a:lnTo>
                  <a:lnTo>
                    <a:pt x="350" y="308"/>
                  </a:lnTo>
                  <a:lnTo>
                    <a:pt x="341" y="308"/>
                  </a:lnTo>
                  <a:lnTo>
                    <a:pt x="336" y="308"/>
                  </a:lnTo>
                  <a:lnTo>
                    <a:pt x="331" y="308"/>
                  </a:lnTo>
                  <a:lnTo>
                    <a:pt x="327" y="308"/>
                  </a:lnTo>
                  <a:lnTo>
                    <a:pt x="317" y="308"/>
                  </a:lnTo>
                  <a:lnTo>
                    <a:pt x="313" y="308"/>
                  </a:lnTo>
                  <a:lnTo>
                    <a:pt x="308" y="308"/>
                  </a:lnTo>
                  <a:lnTo>
                    <a:pt x="303" y="308"/>
                  </a:lnTo>
                  <a:lnTo>
                    <a:pt x="299" y="308"/>
                  </a:lnTo>
                  <a:lnTo>
                    <a:pt x="294" y="308"/>
                  </a:lnTo>
                  <a:lnTo>
                    <a:pt x="285" y="308"/>
                  </a:lnTo>
                  <a:lnTo>
                    <a:pt x="280" y="308"/>
                  </a:lnTo>
                  <a:lnTo>
                    <a:pt x="275" y="313"/>
                  </a:lnTo>
                  <a:lnTo>
                    <a:pt x="271" y="313"/>
                  </a:lnTo>
                  <a:lnTo>
                    <a:pt x="266" y="313"/>
                  </a:lnTo>
                  <a:lnTo>
                    <a:pt x="257" y="313"/>
                  </a:lnTo>
                  <a:lnTo>
                    <a:pt x="252" y="313"/>
                  </a:lnTo>
                  <a:lnTo>
                    <a:pt x="247" y="313"/>
                  </a:lnTo>
                  <a:lnTo>
                    <a:pt x="243" y="313"/>
                  </a:lnTo>
                  <a:lnTo>
                    <a:pt x="233" y="313"/>
                  </a:lnTo>
                  <a:lnTo>
                    <a:pt x="229" y="313"/>
                  </a:lnTo>
                  <a:lnTo>
                    <a:pt x="224" y="313"/>
                  </a:lnTo>
                  <a:lnTo>
                    <a:pt x="219" y="313"/>
                  </a:lnTo>
                  <a:lnTo>
                    <a:pt x="215" y="313"/>
                  </a:lnTo>
                  <a:lnTo>
                    <a:pt x="205" y="313"/>
                  </a:lnTo>
                  <a:lnTo>
                    <a:pt x="201" y="313"/>
                  </a:lnTo>
                  <a:lnTo>
                    <a:pt x="196" y="313"/>
                  </a:lnTo>
                  <a:lnTo>
                    <a:pt x="191" y="313"/>
                  </a:lnTo>
                  <a:lnTo>
                    <a:pt x="187" y="313"/>
                  </a:lnTo>
                  <a:lnTo>
                    <a:pt x="177" y="313"/>
                  </a:lnTo>
                  <a:lnTo>
                    <a:pt x="173" y="313"/>
                  </a:lnTo>
                  <a:lnTo>
                    <a:pt x="168" y="313"/>
                  </a:lnTo>
                  <a:lnTo>
                    <a:pt x="163" y="313"/>
                  </a:lnTo>
                  <a:lnTo>
                    <a:pt x="159" y="313"/>
                  </a:lnTo>
                  <a:lnTo>
                    <a:pt x="149" y="313"/>
                  </a:lnTo>
                  <a:lnTo>
                    <a:pt x="145" y="313"/>
                  </a:lnTo>
                  <a:lnTo>
                    <a:pt x="140" y="313"/>
                  </a:lnTo>
                  <a:lnTo>
                    <a:pt x="135" y="313"/>
                  </a:lnTo>
                  <a:lnTo>
                    <a:pt x="131" y="313"/>
                  </a:lnTo>
                  <a:lnTo>
                    <a:pt x="121" y="313"/>
                  </a:lnTo>
                  <a:lnTo>
                    <a:pt x="117" y="313"/>
                  </a:lnTo>
                  <a:lnTo>
                    <a:pt x="112" y="313"/>
                  </a:lnTo>
                  <a:lnTo>
                    <a:pt x="107" y="313"/>
                  </a:lnTo>
                  <a:lnTo>
                    <a:pt x="103" y="313"/>
                  </a:lnTo>
                  <a:lnTo>
                    <a:pt x="93" y="313"/>
                  </a:lnTo>
                  <a:lnTo>
                    <a:pt x="89" y="313"/>
                  </a:lnTo>
                  <a:lnTo>
                    <a:pt x="84" y="313"/>
                  </a:lnTo>
                  <a:lnTo>
                    <a:pt x="79" y="313"/>
                  </a:lnTo>
                  <a:lnTo>
                    <a:pt x="75" y="313"/>
                  </a:lnTo>
                  <a:lnTo>
                    <a:pt x="65" y="313"/>
                  </a:lnTo>
                  <a:lnTo>
                    <a:pt x="61" y="313"/>
                  </a:lnTo>
                  <a:lnTo>
                    <a:pt x="56" y="313"/>
                  </a:lnTo>
                  <a:lnTo>
                    <a:pt x="51" y="313"/>
                  </a:lnTo>
                  <a:lnTo>
                    <a:pt x="42" y="313"/>
                  </a:lnTo>
                  <a:lnTo>
                    <a:pt x="37" y="313"/>
                  </a:lnTo>
                  <a:lnTo>
                    <a:pt x="33" y="313"/>
                  </a:lnTo>
                  <a:lnTo>
                    <a:pt x="28" y="313"/>
                  </a:lnTo>
                  <a:lnTo>
                    <a:pt x="23" y="317"/>
                  </a:lnTo>
                  <a:lnTo>
                    <a:pt x="14" y="317"/>
                  </a:lnTo>
                  <a:lnTo>
                    <a:pt x="9" y="317"/>
                  </a:lnTo>
                  <a:lnTo>
                    <a:pt x="5" y="317"/>
                  </a:lnTo>
                  <a:lnTo>
                    <a:pt x="0" y="313"/>
                  </a:lnTo>
                  <a:lnTo>
                    <a:pt x="0" y="308"/>
                  </a:lnTo>
                  <a:lnTo>
                    <a:pt x="0" y="303"/>
                  </a:lnTo>
                  <a:lnTo>
                    <a:pt x="5" y="303"/>
                  </a:lnTo>
                  <a:lnTo>
                    <a:pt x="5" y="303"/>
                  </a:lnTo>
                  <a:close/>
                </a:path>
              </a:pathLst>
            </a:custGeom>
            <a:solidFill>
              <a:srgbClr val="46AAC5"/>
            </a:solidFill>
            <a:ln w="7938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54" y="2773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754" y="2517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22" y="2260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722" y="2003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15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722" y="1742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22" y="1485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25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22" y="1229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30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722" y="972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35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01" y="2871"/>
              <a:ext cx="2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19" y="2871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081" y="2871"/>
              <a:ext cx="2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099" y="2871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15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360" y="2871"/>
              <a:ext cx="2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379" y="2871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663" y="2871"/>
              <a:ext cx="2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40" name="Rectangle 31"/>
            <p:cNvSpPr>
              <a:spLocks noChangeArrowheads="1"/>
            </p:cNvSpPr>
            <p:nvPr/>
          </p:nvSpPr>
          <p:spPr bwMode="auto">
            <a:xfrm>
              <a:off x="1682" y="2871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41" name="Rectangle 32"/>
            <p:cNvSpPr>
              <a:spLocks noChangeArrowheads="1"/>
            </p:cNvSpPr>
            <p:nvPr/>
          </p:nvSpPr>
          <p:spPr bwMode="auto">
            <a:xfrm>
              <a:off x="1953" y="2871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42" name="Rectangle 33"/>
            <p:cNvSpPr>
              <a:spLocks noChangeArrowheads="1"/>
            </p:cNvSpPr>
            <p:nvPr/>
          </p:nvSpPr>
          <p:spPr bwMode="auto">
            <a:xfrm>
              <a:off x="2232" y="2871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44" name="Rectangle 34"/>
            <p:cNvSpPr>
              <a:spLocks noChangeArrowheads="1"/>
            </p:cNvSpPr>
            <p:nvPr/>
          </p:nvSpPr>
          <p:spPr bwMode="auto">
            <a:xfrm>
              <a:off x="2494" y="2871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45" name="Rectangle 35"/>
            <p:cNvSpPr>
              <a:spLocks noChangeArrowheads="1"/>
            </p:cNvSpPr>
            <p:nvPr/>
          </p:nvSpPr>
          <p:spPr bwMode="auto">
            <a:xfrm>
              <a:off x="2773" y="2871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15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46" name="Rectangle 36"/>
            <p:cNvSpPr>
              <a:spLocks noChangeArrowheads="1"/>
            </p:cNvSpPr>
            <p:nvPr/>
          </p:nvSpPr>
          <p:spPr bwMode="auto">
            <a:xfrm>
              <a:off x="3053" y="2871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48" name="Rectangle 37"/>
            <p:cNvSpPr>
              <a:spLocks noChangeArrowheads="1"/>
            </p:cNvSpPr>
            <p:nvPr/>
          </p:nvSpPr>
          <p:spPr bwMode="auto">
            <a:xfrm>
              <a:off x="3338" y="2871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25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49" name="Rectangle 38"/>
            <p:cNvSpPr>
              <a:spLocks noChangeArrowheads="1"/>
            </p:cNvSpPr>
            <p:nvPr/>
          </p:nvSpPr>
          <p:spPr bwMode="auto">
            <a:xfrm>
              <a:off x="3617" y="2871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30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50" name="Rectangle 39"/>
            <p:cNvSpPr>
              <a:spLocks noChangeArrowheads="1"/>
            </p:cNvSpPr>
            <p:nvPr/>
          </p:nvSpPr>
          <p:spPr bwMode="auto">
            <a:xfrm>
              <a:off x="661" y="223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53" name="Rectangle 42"/>
            <p:cNvSpPr>
              <a:spLocks noChangeArrowheads="1"/>
            </p:cNvSpPr>
            <p:nvPr/>
          </p:nvSpPr>
          <p:spPr bwMode="auto">
            <a:xfrm>
              <a:off x="661" y="214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59" name="Rectangle 48"/>
            <p:cNvSpPr>
              <a:spLocks noChangeArrowheads="1"/>
            </p:cNvSpPr>
            <p:nvPr/>
          </p:nvSpPr>
          <p:spPr bwMode="auto">
            <a:xfrm>
              <a:off x="661" y="198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60" name="Rectangle 49"/>
            <p:cNvSpPr>
              <a:spLocks noChangeArrowheads="1"/>
            </p:cNvSpPr>
            <p:nvPr/>
          </p:nvSpPr>
          <p:spPr bwMode="auto">
            <a:xfrm>
              <a:off x="661" y="197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62" name="Rectangle 51"/>
            <p:cNvSpPr>
              <a:spLocks noChangeArrowheads="1"/>
            </p:cNvSpPr>
            <p:nvPr/>
          </p:nvSpPr>
          <p:spPr bwMode="auto">
            <a:xfrm>
              <a:off x="661" y="190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63" name="Rectangle 52"/>
            <p:cNvSpPr>
              <a:spLocks noChangeArrowheads="1"/>
            </p:cNvSpPr>
            <p:nvPr/>
          </p:nvSpPr>
          <p:spPr bwMode="auto">
            <a:xfrm>
              <a:off x="661" y="1873"/>
              <a:ext cx="1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65" name="Rectangle 54"/>
            <p:cNvSpPr>
              <a:spLocks noChangeArrowheads="1"/>
            </p:cNvSpPr>
            <p:nvPr/>
          </p:nvSpPr>
          <p:spPr bwMode="auto">
            <a:xfrm>
              <a:off x="661" y="183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66" name="Rectangle 55"/>
            <p:cNvSpPr>
              <a:spLocks noChangeArrowheads="1"/>
            </p:cNvSpPr>
            <p:nvPr/>
          </p:nvSpPr>
          <p:spPr bwMode="auto">
            <a:xfrm>
              <a:off x="661" y="179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67" name="Rectangle 56"/>
            <p:cNvSpPr>
              <a:spLocks noChangeArrowheads="1"/>
            </p:cNvSpPr>
            <p:nvPr/>
          </p:nvSpPr>
          <p:spPr bwMode="auto">
            <a:xfrm>
              <a:off x="661" y="1775"/>
              <a:ext cx="8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68" name="Rectangle 57"/>
            <p:cNvSpPr>
              <a:spLocks noChangeArrowheads="1"/>
            </p:cNvSpPr>
            <p:nvPr/>
          </p:nvSpPr>
          <p:spPr bwMode="auto">
            <a:xfrm>
              <a:off x="661" y="175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69" name="Rectangle 58"/>
            <p:cNvSpPr>
              <a:spLocks noChangeArrowheads="1"/>
            </p:cNvSpPr>
            <p:nvPr/>
          </p:nvSpPr>
          <p:spPr bwMode="auto">
            <a:xfrm>
              <a:off x="661" y="171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74" name="Rectangle 63"/>
            <p:cNvSpPr>
              <a:spLocks noChangeArrowheads="1"/>
            </p:cNvSpPr>
            <p:nvPr/>
          </p:nvSpPr>
          <p:spPr bwMode="auto">
            <a:xfrm>
              <a:off x="612" y="1495"/>
              <a:ext cx="1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75" name="Rectangle 64"/>
            <p:cNvSpPr>
              <a:spLocks noChangeArrowheads="1"/>
            </p:cNvSpPr>
            <p:nvPr/>
          </p:nvSpPr>
          <p:spPr bwMode="auto">
            <a:xfrm>
              <a:off x="661" y="156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77" name="Rectangle 66"/>
            <p:cNvSpPr>
              <a:spLocks noChangeArrowheads="1"/>
            </p:cNvSpPr>
            <p:nvPr/>
          </p:nvSpPr>
          <p:spPr bwMode="auto">
            <a:xfrm>
              <a:off x="661" y="14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78" name="Rectangle 67"/>
            <p:cNvSpPr>
              <a:spLocks noChangeArrowheads="1"/>
            </p:cNvSpPr>
            <p:nvPr/>
          </p:nvSpPr>
          <p:spPr bwMode="auto">
            <a:xfrm>
              <a:off x="1878" y="2969"/>
              <a:ext cx="69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fi-FI" sz="1100" b="1" dirty="0">
                  <a:solidFill>
                    <a:srgbClr val="000000"/>
                  </a:solidFill>
                  <a:latin typeface="Calibri" pitchFamily="34" charset="0"/>
                </a:rPr>
                <a:t>Temperature</a:t>
              </a:r>
              <a:r>
                <a:rPr kumimoji="0" lang="en-GB" altLang="fi-FI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[C ]</a:t>
              </a:r>
              <a:endParaRPr kumimoji="0" lang="en-GB" altLang="fi-F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1479" name="Rectangle 68"/>
            <p:cNvSpPr>
              <a:spLocks noChangeArrowheads="1"/>
            </p:cNvSpPr>
            <p:nvPr/>
          </p:nvSpPr>
          <p:spPr bwMode="auto">
            <a:xfrm flipH="1">
              <a:off x="2451" y="2959"/>
              <a:ext cx="9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5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80" name="Rectangle 69"/>
            <p:cNvSpPr>
              <a:spLocks noChangeArrowheads="1"/>
            </p:cNvSpPr>
            <p:nvPr/>
          </p:nvSpPr>
          <p:spPr bwMode="auto">
            <a:xfrm>
              <a:off x="2446" y="2977"/>
              <a:ext cx="1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1" name="Freeform 70"/>
            <p:cNvSpPr>
              <a:spLocks/>
            </p:cNvSpPr>
            <p:nvPr/>
          </p:nvSpPr>
          <p:spPr bwMode="auto">
            <a:xfrm>
              <a:off x="3781" y="1252"/>
              <a:ext cx="130" cy="14"/>
            </a:xfrm>
            <a:custGeom>
              <a:avLst/>
              <a:gdLst>
                <a:gd name="T0" fmla="*/ 4 w 130"/>
                <a:gd name="T1" fmla="*/ 0 h 14"/>
                <a:gd name="T2" fmla="*/ 121 w 130"/>
                <a:gd name="T3" fmla="*/ 0 h 14"/>
                <a:gd name="T4" fmla="*/ 126 w 130"/>
                <a:gd name="T5" fmla="*/ 0 h 14"/>
                <a:gd name="T6" fmla="*/ 130 w 130"/>
                <a:gd name="T7" fmla="*/ 5 h 14"/>
                <a:gd name="T8" fmla="*/ 121 w 130"/>
                <a:gd name="T9" fmla="*/ 14 h 14"/>
                <a:gd name="T10" fmla="*/ 4 w 130"/>
                <a:gd name="T11" fmla="*/ 14 h 14"/>
                <a:gd name="T12" fmla="*/ 0 w 130"/>
                <a:gd name="T13" fmla="*/ 10 h 14"/>
                <a:gd name="T14" fmla="*/ 0 w 130"/>
                <a:gd name="T15" fmla="*/ 5 h 14"/>
                <a:gd name="T16" fmla="*/ 0 w 130"/>
                <a:gd name="T17" fmla="*/ 0 h 14"/>
                <a:gd name="T18" fmla="*/ 4 w 130"/>
                <a:gd name="T19" fmla="*/ 0 h 14"/>
                <a:gd name="T20" fmla="*/ 4 w 130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4">
                  <a:moveTo>
                    <a:pt x="4" y="0"/>
                  </a:moveTo>
                  <a:lnTo>
                    <a:pt x="121" y="0"/>
                  </a:lnTo>
                  <a:lnTo>
                    <a:pt x="126" y="0"/>
                  </a:lnTo>
                  <a:lnTo>
                    <a:pt x="130" y="5"/>
                  </a:lnTo>
                  <a:lnTo>
                    <a:pt x="121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A7EBB"/>
            </a:solidFill>
            <a:ln w="7938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482" name="Rectangle 71"/>
            <p:cNvSpPr>
              <a:spLocks noChangeArrowheads="1"/>
            </p:cNvSpPr>
            <p:nvPr/>
          </p:nvSpPr>
          <p:spPr bwMode="auto">
            <a:xfrm>
              <a:off x="3916" y="1224"/>
              <a:ext cx="15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100 %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83" name="Freeform 72"/>
            <p:cNvSpPr>
              <a:spLocks/>
            </p:cNvSpPr>
            <p:nvPr/>
          </p:nvSpPr>
          <p:spPr bwMode="auto">
            <a:xfrm>
              <a:off x="3781" y="1560"/>
              <a:ext cx="130" cy="14"/>
            </a:xfrm>
            <a:custGeom>
              <a:avLst/>
              <a:gdLst>
                <a:gd name="T0" fmla="*/ 4 w 130"/>
                <a:gd name="T1" fmla="*/ 0 h 14"/>
                <a:gd name="T2" fmla="*/ 121 w 130"/>
                <a:gd name="T3" fmla="*/ 0 h 14"/>
                <a:gd name="T4" fmla="*/ 126 w 130"/>
                <a:gd name="T5" fmla="*/ 0 h 14"/>
                <a:gd name="T6" fmla="*/ 130 w 130"/>
                <a:gd name="T7" fmla="*/ 5 h 14"/>
                <a:gd name="T8" fmla="*/ 121 w 130"/>
                <a:gd name="T9" fmla="*/ 14 h 14"/>
                <a:gd name="T10" fmla="*/ 4 w 130"/>
                <a:gd name="T11" fmla="*/ 14 h 14"/>
                <a:gd name="T12" fmla="*/ 0 w 130"/>
                <a:gd name="T13" fmla="*/ 9 h 14"/>
                <a:gd name="T14" fmla="*/ 0 w 130"/>
                <a:gd name="T15" fmla="*/ 5 h 14"/>
                <a:gd name="T16" fmla="*/ 0 w 130"/>
                <a:gd name="T17" fmla="*/ 0 h 14"/>
                <a:gd name="T18" fmla="*/ 4 w 130"/>
                <a:gd name="T19" fmla="*/ 0 h 14"/>
                <a:gd name="T20" fmla="*/ 4 w 130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4">
                  <a:moveTo>
                    <a:pt x="4" y="0"/>
                  </a:moveTo>
                  <a:lnTo>
                    <a:pt x="121" y="0"/>
                  </a:lnTo>
                  <a:lnTo>
                    <a:pt x="126" y="0"/>
                  </a:lnTo>
                  <a:lnTo>
                    <a:pt x="130" y="5"/>
                  </a:lnTo>
                  <a:lnTo>
                    <a:pt x="121" y="14"/>
                  </a:lnTo>
                  <a:lnTo>
                    <a:pt x="4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E4B48"/>
            </a:solidFill>
            <a:ln w="7938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484" name="Rectangle 73"/>
            <p:cNvSpPr>
              <a:spLocks noChangeArrowheads="1"/>
            </p:cNvSpPr>
            <p:nvPr/>
          </p:nvSpPr>
          <p:spPr bwMode="auto">
            <a:xfrm>
              <a:off x="3916" y="1532"/>
              <a:ext cx="12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80 %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85" name="Freeform 74"/>
            <p:cNvSpPr>
              <a:spLocks/>
            </p:cNvSpPr>
            <p:nvPr/>
          </p:nvSpPr>
          <p:spPr bwMode="auto">
            <a:xfrm>
              <a:off x="3781" y="1868"/>
              <a:ext cx="130" cy="14"/>
            </a:xfrm>
            <a:custGeom>
              <a:avLst/>
              <a:gdLst>
                <a:gd name="T0" fmla="*/ 4 w 130"/>
                <a:gd name="T1" fmla="*/ 0 h 14"/>
                <a:gd name="T2" fmla="*/ 121 w 130"/>
                <a:gd name="T3" fmla="*/ 0 h 14"/>
                <a:gd name="T4" fmla="*/ 126 w 130"/>
                <a:gd name="T5" fmla="*/ 0 h 14"/>
                <a:gd name="T6" fmla="*/ 130 w 130"/>
                <a:gd name="T7" fmla="*/ 5 h 14"/>
                <a:gd name="T8" fmla="*/ 121 w 130"/>
                <a:gd name="T9" fmla="*/ 14 h 14"/>
                <a:gd name="T10" fmla="*/ 4 w 130"/>
                <a:gd name="T11" fmla="*/ 14 h 14"/>
                <a:gd name="T12" fmla="*/ 0 w 130"/>
                <a:gd name="T13" fmla="*/ 9 h 14"/>
                <a:gd name="T14" fmla="*/ 0 w 130"/>
                <a:gd name="T15" fmla="*/ 5 h 14"/>
                <a:gd name="T16" fmla="*/ 0 w 130"/>
                <a:gd name="T17" fmla="*/ 0 h 14"/>
                <a:gd name="T18" fmla="*/ 4 w 130"/>
                <a:gd name="T19" fmla="*/ 0 h 14"/>
                <a:gd name="T20" fmla="*/ 4 w 130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4">
                  <a:moveTo>
                    <a:pt x="4" y="0"/>
                  </a:moveTo>
                  <a:lnTo>
                    <a:pt x="121" y="0"/>
                  </a:lnTo>
                  <a:lnTo>
                    <a:pt x="126" y="0"/>
                  </a:lnTo>
                  <a:lnTo>
                    <a:pt x="130" y="5"/>
                  </a:lnTo>
                  <a:lnTo>
                    <a:pt x="121" y="14"/>
                  </a:lnTo>
                  <a:lnTo>
                    <a:pt x="4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8B954"/>
            </a:solidFill>
            <a:ln w="7938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486" name="Rectangle 75"/>
            <p:cNvSpPr>
              <a:spLocks noChangeArrowheads="1"/>
            </p:cNvSpPr>
            <p:nvPr/>
          </p:nvSpPr>
          <p:spPr bwMode="auto">
            <a:xfrm>
              <a:off x="3916" y="1835"/>
              <a:ext cx="12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60 %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87" name="Freeform 76"/>
            <p:cNvSpPr>
              <a:spLocks/>
            </p:cNvSpPr>
            <p:nvPr/>
          </p:nvSpPr>
          <p:spPr bwMode="auto">
            <a:xfrm>
              <a:off x="3781" y="2171"/>
              <a:ext cx="130" cy="14"/>
            </a:xfrm>
            <a:custGeom>
              <a:avLst/>
              <a:gdLst>
                <a:gd name="T0" fmla="*/ 4 w 130"/>
                <a:gd name="T1" fmla="*/ 0 h 14"/>
                <a:gd name="T2" fmla="*/ 121 w 130"/>
                <a:gd name="T3" fmla="*/ 0 h 14"/>
                <a:gd name="T4" fmla="*/ 126 w 130"/>
                <a:gd name="T5" fmla="*/ 0 h 14"/>
                <a:gd name="T6" fmla="*/ 130 w 130"/>
                <a:gd name="T7" fmla="*/ 5 h 14"/>
                <a:gd name="T8" fmla="*/ 121 w 130"/>
                <a:gd name="T9" fmla="*/ 14 h 14"/>
                <a:gd name="T10" fmla="*/ 4 w 130"/>
                <a:gd name="T11" fmla="*/ 14 h 14"/>
                <a:gd name="T12" fmla="*/ 0 w 130"/>
                <a:gd name="T13" fmla="*/ 10 h 14"/>
                <a:gd name="T14" fmla="*/ 0 w 130"/>
                <a:gd name="T15" fmla="*/ 5 h 14"/>
                <a:gd name="T16" fmla="*/ 0 w 130"/>
                <a:gd name="T17" fmla="*/ 0 h 14"/>
                <a:gd name="T18" fmla="*/ 4 w 130"/>
                <a:gd name="T19" fmla="*/ 0 h 14"/>
                <a:gd name="T20" fmla="*/ 4 w 130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4">
                  <a:moveTo>
                    <a:pt x="4" y="0"/>
                  </a:moveTo>
                  <a:lnTo>
                    <a:pt x="121" y="0"/>
                  </a:lnTo>
                  <a:lnTo>
                    <a:pt x="126" y="0"/>
                  </a:lnTo>
                  <a:lnTo>
                    <a:pt x="130" y="5"/>
                  </a:lnTo>
                  <a:lnTo>
                    <a:pt x="121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60A0"/>
            </a:solidFill>
            <a:ln w="7938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488" name="Rectangle 77"/>
            <p:cNvSpPr>
              <a:spLocks noChangeArrowheads="1"/>
            </p:cNvSpPr>
            <p:nvPr/>
          </p:nvSpPr>
          <p:spPr bwMode="auto">
            <a:xfrm>
              <a:off x="3916" y="2143"/>
              <a:ext cx="12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40 %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89" name="Freeform 78"/>
            <p:cNvSpPr>
              <a:spLocks/>
            </p:cNvSpPr>
            <p:nvPr/>
          </p:nvSpPr>
          <p:spPr bwMode="auto">
            <a:xfrm>
              <a:off x="3781" y="2479"/>
              <a:ext cx="130" cy="14"/>
            </a:xfrm>
            <a:custGeom>
              <a:avLst/>
              <a:gdLst>
                <a:gd name="T0" fmla="*/ 4 w 130"/>
                <a:gd name="T1" fmla="*/ 0 h 14"/>
                <a:gd name="T2" fmla="*/ 121 w 130"/>
                <a:gd name="T3" fmla="*/ 0 h 14"/>
                <a:gd name="T4" fmla="*/ 126 w 130"/>
                <a:gd name="T5" fmla="*/ 0 h 14"/>
                <a:gd name="T6" fmla="*/ 130 w 130"/>
                <a:gd name="T7" fmla="*/ 5 h 14"/>
                <a:gd name="T8" fmla="*/ 121 w 130"/>
                <a:gd name="T9" fmla="*/ 14 h 14"/>
                <a:gd name="T10" fmla="*/ 4 w 130"/>
                <a:gd name="T11" fmla="*/ 14 h 14"/>
                <a:gd name="T12" fmla="*/ 0 w 130"/>
                <a:gd name="T13" fmla="*/ 10 h 14"/>
                <a:gd name="T14" fmla="*/ 0 w 130"/>
                <a:gd name="T15" fmla="*/ 5 h 14"/>
                <a:gd name="T16" fmla="*/ 0 w 130"/>
                <a:gd name="T17" fmla="*/ 0 h 14"/>
                <a:gd name="T18" fmla="*/ 4 w 130"/>
                <a:gd name="T19" fmla="*/ 0 h 14"/>
                <a:gd name="T20" fmla="*/ 4 w 130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4">
                  <a:moveTo>
                    <a:pt x="4" y="0"/>
                  </a:moveTo>
                  <a:lnTo>
                    <a:pt x="121" y="0"/>
                  </a:lnTo>
                  <a:lnTo>
                    <a:pt x="126" y="0"/>
                  </a:lnTo>
                  <a:lnTo>
                    <a:pt x="130" y="5"/>
                  </a:lnTo>
                  <a:lnTo>
                    <a:pt x="121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6AAC5"/>
            </a:solidFill>
            <a:ln w="7938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490" name="Rectangle 79"/>
            <p:cNvSpPr>
              <a:spLocks noChangeArrowheads="1"/>
            </p:cNvSpPr>
            <p:nvPr/>
          </p:nvSpPr>
          <p:spPr bwMode="auto">
            <a:xfrm>
              <a:off x="3916" y="2451"/>
              <a:ext cx="12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20 %</a:t>
              </a:r>
              <a:endParaRPr kumimoji="0" lang="en-GB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91" name="Freeform 80"/>
            <p:cNvSpPr>
              <a:spLocks noEditPoints="1"/>
            </p:cNvSpPr>
            <p:nvPr/>
          </p:nvSpPr>
          <p:spPr bwMode="auto">
            <a:xfrm>
              <a:off x="526" y="940"/>
              <a:ext cx="3609" cy="2211"/>
            </a:xfrm>
            <a:custGeom>
              <a:avLst/>
              <a:gdLst>
                <a:gd name="T0" fmla="*/ 0 w 3609"/>
                <a:gd name="T1" fmla="*/ 0 h 2211"/>
                <a:gd name="T2" fmla="*/ 0 w 3609"/>
                <a:gd name="T3" fmla="*/ 0 h 2211"/>
                <a:gd name="T4" fmla="*/ 3604 w 3609"/>
                <a:gd name="T5" fmla="*/ 0 h 2211"/>
                <a:gd name="T6" fmla="*/ 3609 w 3609"/>
                <a:gd name="T7" fmla="*/ 0 h 2211"/>
                <a:gd name="T8" fmla="*/ 3609 w 3609"/>
                <a:gd name="T9" fmla="*/ 2206 h 2211"/>
                <a:gd name="T10" fmla="*/ 3604 w 3609"/>
                <a:gd name="T11" fmla="*/ 2211 h 2211"/>
                <a:gd name="T12" fmla="*/ 0 w 3609"/>
                <a:gd name="T13" fmla="*/ 2211 h 2211"/>
                <a:gd name="T14" fmla="*/ 0 w 3609"/>
                <a:gd name="T15" fmla="*/ 2206 h 2211"/>
                <a:gd name="T16" fmla="*/ 0 w 3609"/>
                <a:gd name="T17" fmla="*/ 0 h 2211"/>
                <a:gd name="T18" fmla="*/ 4 w 3609"/>
                <a:gd name="T19" fmla="*/ 2206 h 2211"/>
                <a:gd name="T20" fmla="*/ 0 w 3609"/>
                <a:gd name="T21" fmla="*/ 2206 h 2211"/>
                <a:gd name="T22" fmla="*/ 3604 w 3609"/>
                <a:gd name="T23" fmla="*/ 2206 h 2211"/>
                <a:gd name="T24" fmla="*/ 3604 w 3609"/>
                <a:gd name="T25" fmla="*/ 2206 h 2211"/>
                <a:gd name="T26" fmla="*/ 3604 w 3609"/>
                <a:gd name="T27" fmla="*/ 0 h 2211"/>
                <a:gd name="T28" fmla="*/ 3604 w 3609"/>
                <a:gd name="T29" fmla="*/ 4 h 2211"/>
                <a:gd name="T30" fmla="*/ 0 w 3609"/>
                <a:gd name="T31" fmla="*/ 4 h 2211"/>
                <a:gd name="T32" fmla="*/ 4 w 3609"/>
                <a:gd name="T33" fmla="*/ 0 h 2211"/>
                <a:gd name="T34" fmla="*/ 4 w 3609"/>
                <a:gd name="T35" fmla="*/ 2206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09" h="2211">
                  <a:moveTo>
                    <a:pt x="0" y="0"/>
                  </a:moveTo>
                  <a:lnTo>
                    <a:pt x="0" y="0"/>
                  </a:lnTo>
                  <a:lnTo>
                    <a:pt x="3604" y="0"/>
                  </a:lnTo>
                  <a:lnTo>
                    <a:pt x="3609" y="0"/>
                  </a:lnTo>
                  <a:lnTo>
                    <a:pt x="3609" y="2206"/>
                  </a:lnTo>
                  <a:lnTo>
                    <a:pt x="3604" y="2211"/>
                  </a:lnTo>
                  <a:lnTo>
                    <a:pt x="0" y="2211"/>
                  </a:lnTo>
                  <a:lnTo>
                    <a:pt x="0" y="2206"/>
                  </a:lnTo>
                  <a:lnTo>
                    <a:pt x="0" y="0"/>
                  </a:lnTo>
                  <a:close/>
                  <a:moveTo>
                    <a:pt x="4" y="2206"/>
                  </a:moveTo>
                  <a:lnTo>
                    <a:pt x="0" y="2206"/>
                  </a:lnTo>
                  <a:lnTo>
                    <a:pt x="3604" y="2206"/>
                  </a:lnTo>
                  <a:lnTo>
                    <a:pt x="3604" y="2206"/>
                  </a:lnTo>
                  <a:lnTo>
                    <a:pt x="3604" y="0"/>
                  </a:lnTo>
                  <a:lnTo>
                    <a:pt x="360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2206"/>
                  </a:lnTo>
                  <a:close/>
                </a:path>
              </a:pathLst>
            </a:custGeom>
            <a:solidFill>
              <a:srgbClr val="868686"/>
            </a:solidFill>
            <a:ln w="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1105" name="Picture 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" y="2199"/>
              <a:ext cx="182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" name="Picture 8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" y="2199"/>
              <a:ext cx="182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2" name="Freeform 83"/>
            <p:cNvSpPr>
              <a:spLocks noEditPoints="1"/>
            </p:cNvSpPr>
            <p:nvPr/>
          </p:nvSpPr>
          <p:spPr bwMode="auto">
            <a:xfrm>
              <a:off x="2783" y="2279"/>
              <a:ext cx="60" cy="541"/>
            </a:xfrm>
            <a:custGeom>
              <a:avLst/>
              <a:gdLst>
                <a:gd name="T0" fmla="*/ 23 w 60"/>
                <a:gd name="T1" fmla="*/ 541 h 541"/>
                <a:gd name="T2" fmla="*/ 23 w 60"/>
                <a:gd name="T3" fmla="*/ 14 h 541"/>
                <a:gd name="T4" fmla="*/ 37 w 60"/>
                <a:gd name="T5" fmla="*/ 14 h 541"/>
                <a:gd name="T6" fmla="*/ 37 w 60"/>
                <a:gd name="T7" fmla="*/ 541 h 541"/>
                <a:gd name="T8" fmla="*/ 23 w 60"/>
                <a:gd name="T9" fmla="*/ 541 h 541"/>
                <a:gd name="T10" fmla="*/ 0 w 60"/>
                <a:gd name="T11" fmla="*/ 51 h 541"/>
                <a:gd name="T12" fmla="*/ 28 w 60"/>
                <a:gd name="T13" fmla="*/ 0 h 541"/>
                <a:gd name="T14" fmla="*/ 60 w 60"/>
                <a:gd name="T15" fmla="*/ 51 h 541"/>
                <a:gd name="T16" fmla="*/ 56 w 60"/>
                <a:gd name="T17" fmla="*/ 60 h 541"/>
                <a:gd name="T18" fmla="*/ 51 w 60"/>
                <a:gd name="T19" fmla="*/ 65 h 541"/>
                <a:gd name="T20" fmla="*/ 46 w 60"/>
                <a:gd name="T21" fmla="*/ 60 h 541"/>
                <a:gd name="T22" fmla="*/ 23 w 60"/>
                <a:gd name="T23" fmla="*/ 18 h 541"/>
                <a:gd name="T24" fmla="*/ 37 w 60"/>
                <a:gd name="T25" fmla="*/ 18 h 541"/>
                <a:gd name="T26" fmla="*/ 9 w 60"/>
                <a:gd name="T27" fmla="*/ 60 h 541"/>
                <a:gd name="T28" fmla="*/ 4 w 60"/>
                <a:gd name="T29" fmla="*/ 60 h 541"/>
                <a:gd name="T30" fmla="*/ 0 w 60"/>
                <a:gd name="T31" fmla="*/ 60 h 541"/>
                <a:gd name="T32" fmla="*/ 0 w 60"/>
                <a:gd name="T33" fmla="*/ 51 h 541"/>
                <a:gd name="T34" fmla="*/ 0 w 60"/>
                <a:gd name="T35" fmla="*/ 5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41">
                  <a:moveTo>
                    <a:pt x="23" y="541"/>
                  </a:moveTo>
                  <a:lnTo>
                    <a:pt x="23" y="14"/>
                  </a:lnTo>
                  <a:lnTo>
                    <a:pt x="37" y="14"/>
                  </a:lnTo>
                  <a:lnTo>
                    <a:pt x="37" y="541"/>
                  </a:lnTo>
                  <a:lnTo>
                    <a:pt x="23" y="541"/>
                  </a:lnTo>
                  <a:close/>
                  <a:moveTo>
                    <a:pt x="0" y="51"/>
                  </a:moveTo>
                  <a:lnTo>
                    <a:pt x="28" y="0"/>
                  </a:lnTo>
                  <a:lnTo>
                    <a:pt x="60" y="51"/>
                  </a:lnTo>
                  <a:lnTo>
                    <a:pt x="56" y="60"/>
                  </a:lnTo>
                  <a:lnTo>
                    <a:pt x="51" y="65"/>
                  </a:lnTo>
                  <a:lnTo>
                    <a:pt x="46" y="60"/>
                  </a:lnTo>
                  <a:lnTo>
                    <a:pt x="23" y="18"/>
                  </a:lnTo>
                  <a:lnTo>
                    <a:pt x="37" y="18"/>
                  </a:lnTo>
                  <a:lnTo>
                    <a:pt x="9" y="60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1108" name="Picture 8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2213"/>
              <a:ext cx="209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9" name="Picture 8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2213"/>
              <a:ext cx="209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3" name="Freeform 86"/>
            <p:cNvSpPr>
              <a:spLocks noEditPoints="1"/>
            </p:cNvSpPr>
            <p:nvPr/>
          </p:nvSpPr>
          <p:spPr bwMode="auto">
            <a:xfrm>
              <a:off x="838" y="2260"/>
              <a:ext cx="1973" cy="65"/>
            </a:xfrm>
            <a:custGeom>
              <a:avLst/>
              <a:gdLst>
                <a:gd name="T0" fmla="*/ 1973 w 1973"/>
                <a:gd name="T1" fmla="*/ 42 h 65"/>
                <a:gd name="T2" fmla="*/ 14 w 1973"/>
                <a:gd name="T3" fmla="*/ 42 h 65"/>
                <a:gd name="T4" fmla="*/ 14 w 1973"/>
                <a:gd name="T5" fmla="*/ 28 h 65"/>
                <a:gd name="T6" fmla="*/ 1973 w 1973"/>
                <a:gd name="T7" fmla="*/ 28 h 65"/>
                <a:gd name="T8" fmla="*/ 1973 w 1973"/>
                <a:gd name="T9" fmla="*/ 42 h 65"/>
                <a:gd name="T10" fmla="*/ 51 w 1973"/>
                <a:gd name="T11" fmla="*/ 65 h 65"/>
                <a:gd name="T12" fmla="*/ 0 w 1973"/>
                <a:gd name="T13" fmla="*/ 33 h 65"/>
                <a:gd name="T14" fmla="*/ 51 w 1973"/>
                <a:gd name="T15" fmla="*/ 5 h 65"/>
                <a:gd name="T16" fmla="*/ 56 w 1973"/>
                <a:gd name="T17" fmla="*/ 0 h 65"/>
                <a:gd name="T18" fmla="*/ 61 w 1973"/>
                <a:gd name="T19" fmla="*/ 5 h 65"/>
                <a:gd name="T20" fmla="*/ 61 w 1973"/>
                <a:gd name="T21" fmla="*/ 14 h 65"/>
                <a:gd name="T22" fmla="*/ 19 w 1973"/>
                <a:gd name="T23" fmla="*/ 37 h 65"/>
                <a:gd name="T24" fmla="*/ 19 w 1973"/>
                <a:gd name="T25" fmla="*/ 28 h 65"/>
                <a:gd name="T26" fmla="*/ 61 w 1973"/>
                <a:gd name="T27" fmla="*/ 51 h 65"/>
                <a:gd name="T28" fmla="*/ 61 w 1973"/>
                <a:gd name="T29" fmla="*/ 61 h 65"/>
                <a:gd name="T30" fmla="*/ 56 w 1973"/>
                <a:gd name="T31" fmla="*/ 65 h 65"/>
                <a:gd name="T32" fmla="*/ 51 w 1973"/>
                <a:gd name="T33" fmla="*/ 65 h 65"/>
                <a:gd name="T34" fmla="*/ 51 w 1973"/>
                <a:gd name="T3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73" h="65">
                  <a:moveTo>
                    <a:pt x="1973" y="42"/>
                  </a:moveTo>
                  <a:lnTo>
                    <a:pt x="14" y="42"/>
                  </a:lnTo>
                  <a:lnTo>
                    <a:pt x="14" y="28"/>
                  </a:lnTo>
                  <a:lnTo>
                    <a:pt x="1973" y="28"/>
                  </a:lnTo>
                  <a:lnTo>
                    <a:pt x="1973" y="42"/>
                  </a:lnTo>
                  <a:close/>
                  <a:moveTo>
                    <a:pt x="51" y="65"/>
                  </a:moveTo>
                  <a:lnTo>
                    <a:pt x="0" y="33"/>
                  </a:lnTo>
                  <a:lnTo>
                    <a:pt x="51" y="5"/>
                  </a:lnTo>
                  <a:lnTo>
                    <a:pt x="56" y="0"/>
                  </a:lnTo>
                  <a:lnTo>
                    <a:pt x="61" y="5"/>
                  </a:lnTo>
                  <a:lnTo>
                    <a:pt x="61" y="14"/>
                  </a:lnTo>
                  <a:lnTo>
                    <a:pt x="19" y="37"/>
                  </a:lnTo>
                  <a:lnTo>
                    <a:pt x="19" y="28"/>
                  </a:lnTo>
                  <a:lnTo>
                    <a:pt x="61" y="51"/>
                  </a:lnTo>
                  <a:lnTo>
                    <a:pt x="61" y="61"/>
                  </a:lnTo>
                  <a:lnTo>
                    <a:pt x="56" y="65"/>
                  </a:lnTo>
                  <a:lnTo>
                    <a:pt x="51" y="65"/>
                  </a:lnTo>
                  <a:lnTo>
                    <a:pt x="51" y="65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1111" name="Picture 8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" y="2479"/>
              <a:ext cx="182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" name="Picture 8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" y="2479"/>
              <a:ext cx="182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4" name="Freeform 89"/>
            <p:cNvSpPr>
              <a:spLocks noEditPoints="1"/>
            </p:cNvSpPr>
            <p:nvPr/>
          </p:nvSpPr>
          <p:spPr bwMode="auto">
            <a:xfrm>
              <a:off x="1939" y="2559"/>
              <a:ext cx="60" cy="247"/>
            </a:xfrm>
            <a:custGeom>
              <a:avLst/>
              <a:gdLst>
                <a:gd name="T0" fmla="*/ 23 w 60"/>
                <a:gd name="T1" fmla="*/ 247 h 247"/>
                <a:gd name="T2" fmla="*/ 23 w 60"/>
                <a:gd name="T3" fmla="*/ 14 h 247"/>
                <a:gd name="T4" fmla="*/ 37 w 60"/>
                <a:gd name="T5" fmla="*/ 14 h 247"/>
                <a:gd name="T6" fmla="*/ 37 w 60"/>
                <a:gd name="T7" fmla="*/ 247 h 247"/>
                <a:gd name="T8" fmla="*/ 23 w 60"/>
                <a:gd name="T9" fmla="*/ 247 h 247"/>
                <a:gd name="T10" fmla="*/ 0 w 60"/>
                <a:gd name="T11" fmla="*/ 51 h 247"/>
                <a:gd name="T12" fmla="*/ 28 w 60"/>
                <a:gd name="T13" fmla="*/ 0 h 247"/>
                <a:gd name="T14" fmla="*/ 60 w 60"/>
                <a:gd name="T15" fmla="*/ 51 h 247"/>
                <a:gd name="T16" fmla="*/ 56 w 60"/>
                <a:gd name="T17" fmla="*/ 60 h 247"/>
                <a:gd name="T18" fmla="*/ 46 w 60"/>
                <a:gd name="T19" fmla="*/ 60 h 247"/>
                <a:gd name="T20" fmla="*/ 23 w 60"/>
                <a:gd name="T21" fmla="*/ 18 h 247"/>
                <a:gd name="T22" fmla="*/ 32 w 60"/>
                <a:gd name="T23" fmla="*/ 18 h 247"/>
                <a:gd name="T24" fmla="*/ 9 w 60"/>
                <a:gd name="T25" fmla="*/ 60 h 247"/>
                <a:gd name="T26" fmla="*/ 0 w 60"/>
                <a:gd name="T27" fmla="*/ 60 h 247"/>
                <a:gd name="T28" fmla="*/ 0 w 60"/>
                <a:gd name="T29" fmla="*/ 51 h 247"/>
                <a:gd name="T30" fmla="*/ 0 w 60"/>
                <a:gd name="T31" fmla="*/ 5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7">
                  <a:moveTo>
                    <a:pt x="23" y="247"/>
                  </a:moveTo>
                  <a:lnTo>
                    <a:pt x="23" y="14"/>
                  </a:lnTo>
                  <a:lnTo>
                    <a:pt x="37" y="14"/>
                  </a:lnTo>
                  <a:lnTo>
                    <a:pt x="37" y="247"/>
                  </a:lnTo>
                  <a:lnTo>
                    <a:pt x="23" y="247"/>
                  </a:lnTo>
                  <a:close/>
                  <a:moveTo>
                    <a:pt x="0" y="51"/>
                  </a:moveTo>
                  <a:lnTo>
                    <a:pt x="28" y="0"/>
                  </a:lnTo>
                  <a:lnTo>
                    <a:pt x="60" y="51"/>
                  </a:lnTo>
                  <a:lnTo>
                    <a:pt x="56" y="60"/>
                  </a:lnTo>
                  <a:lnTo>
                    <a:pt x="46" y="60"/>
                  </a:lnTo>
                  <a:lnTo>
                    <a:pt x="23" y="18"/>
                  </a:lnTo>
                  <a:lnTo>
                    <a:pt x="32" y="18"/>
                  </a:lnTo>
                  <a:lnTo>
                    <a:pt x="9" y="60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1114" name="Picture 9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2475"/>
              <a:ext cx="123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" name="Picture 9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2475"/>
              <a:ext cx="123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5" name="Freeform 92"/>
            <p:cNvSpPr>
              <a:spLocks noEditPoints="1"/>
            </p:cNvSpPr>
            <p:nvPr/>
          </p:nvSpPr>
          <p:spPr bwMode="auto">
            <a:xfrm>
              <a:off x="847" y="2521"/>
              <a:ext cx="1115" cy="66"/>
            </a:xfrm>
            <a:custGeom>
              <a:avLst/>
              <a:gdLst>
                <a:gd name="T0" fmla="*/ 1115 w 1115"/>
                <a:gd name="T1" fmla="*/ 38 h 66"/>
                <a:gd name="T2" fmla="*/ 14 w 1115"/>
                <a:gd name="T3" fmla="*/ 38 h 66"/>
                <a:gd name="T4" fmla="*/ 14 w 1115"/>
                <a:gd name="T5" fmla="*/ 24 h 66"/>
                <a:gd name="T6" fmla="*/ 1115 w 1115"/>
                <a:gd name="T7" fmla="*/ 24 h 66"/>
                <a:gd name="T8" fmla="*/ 1115 w 1115"/>
                <a:gd name="T9" fmla="*/ 38 h 66"/>
                <a:gd name="T10" fmla="*/ 52 w 1115"/>
                <a:gd name="T11" fmla="*/ 61 h 66"/>
                <a:gd name="T12" fmla="*/ 0 w 1115"/>
                <a:gd name="T13" fmla="*/ 33 h 66"/>
                <a:gd name="T14" fmla="*/ 52 w 1115"/>
                <a:gd name="T15" fmla="*/ 0 h 66"/>
                <a:gd name="T16" fmla="*/ 61 w 1115"/>
                <a:gd name="T17" fmla="*/ 5 h 66"/>
                <a:gd name="T18" fmla="*/ 61 w 1115"/>
                <a:gd name="T19" fmla="*/ 10 h 66"/>
                <a:gd name="T20" fmla="*/ 61 w 1115"/>
                <a:gd name="T21" fmla="*/ 14 h 66"/>
                <a:gd name="T22" fmla="*/ 19 w 1115"/>
                <a:gd name="T23" fmla="*/ 38 h 66"/>
                <a:gd name="T24" fmla="*/ 19 w 1115"/>
                <a:gd name="T25" fmla="*/ 28 h 66"/>
                <a:gd name="T26" fmla="*/ 61 w 1115"/>
                <a:gd name="T27" fmla="*/ 52 h 66"/>
                <a:gd name="T28" fmla="*/ 66 w 1115"/>
                <a:gd name="T29" fmla="*/ 56 h 66"/>
                <a:gd name="T30" fmla="*/ 61 w 1115"/>
                <a:gd name="T31" fmla="*/ 61 h 66"/>
                <a:gd name="T32" fmla="*/ 56 w 1115"/>
                <a:gd name="T33" fmla="*/ 66 h 66"/>
                <a:gd name="T34" fmla="*/ 52 w 1115"/>
                <a:gd name="T35" fmla="*/ 61 h 66"/>
                <a:gd name="T36" fmla="*/ 52 w 1115"/>
                <a:gd name="T37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5" h="66">
                  <a:moveTo>
                    <a:pt x="1115" y="38"/>
                  </a:moveTo>
                  <a:lnTo>
                    <a:pt x="14" y="38"/>
                  </a:lnTo>
                  <a:lnTo>
                    <a:pt x="14" y="24"/>
                  </a:lnTo>
                  <a:lnTo>
                    <a:pt x="1115" y="24"/>
                  </a:lnTo>
                  <a:lnTo>
                    <a:pt x="1115" y="38"/>
                  </a:lnTo>
                  <a:close/>
                  <a:moveTo>
                    <a:pt x="52" y="61"/>
                  </a:moveTo>
                  <a:lnTo>
                    <a:pt x="0" y="33"/>
                  </a:lnTo>
                  <a:lnTo>
                    <a:pt x="52" y="0"/>
                  </a:lnTo>
                  <a:lnTo>
                    <a:pt x="61" y="5"/>
                  </a:lnTo>
                  <a:lnTo>
                    <a:pt x="61" y="10"/>
                  </a:lnTo>
                  <a:lnTo>
                    <a:pt x="61" y="14"/>
                  </a:lnTo>
                  <a:lnTo>
                    <a:pt x="19" y="38"/>
                  </a:lnTo>
                  <a:lnTo>
                    <a:pt x="19" y="28"/>
                  </a:lnTo>
                  <a:lnTo>
                    <a:pt x="61" y="52"/>
                  </a:lnTo>
                  <a:lnTo>
                    <a:pt x="66" y="56"/>
                  </a:lnTo>
                  <a:lnTo>
                    <a:pt x="61" y="61"/>
                  </a:lnTo>
                  <a:lnTo>
                    <a:pt x="56" y="66"/>
                  </a:lnTo>
                  <a:lnTo>
                    <a:pt x="52" y="61"/>
                  </a:lnTo>
                  <a:lnTo>
                    <a:pt x="52" y="61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1496" name="TextBox 61495"/>
          <p:cNvSpPr txBox="1"/>
          <p:nvPr/>
        </p:nvSpPr>
        <p:spPr>
          <a:xfrm>
            <a:off x="490855" y="2065363"/>
            <a:ext cx="353943" cy="20536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Absolute humidity [g/m</a:t>
            </a:r>
            <a:r>
              <a:rPr lang="en-GB" sz="1100" b="1" baseline="300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1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] </a:t>
            </a:r>
          </a:p>
        </p:txBody>
      </p:sp>
      <p:sp>
        <p:nvSpPr>
          <p:cNvPr id="61443" name="Title 61442">
            <a:extLst>
              <a:ext uri="{FF2B5EF4-FFF2-40B4-BE49-F238E27FC236}">
                <a16:creationId xmlns:a16="http://schemas.microsoft.com/office/drawing/2014/main" id="{96B9C62A-654C-4C11-94AC-3AC19FAF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kern="0" dirty="0">
                <a:ea typeface="ＭＳ Ｐゴシック" pitchFamily="67" charset="-128"/>
                <a:cs typeface="ＭＳ Ｐゴシック" pitchFamily="67" charset="-128"/>
              </a:rPr>
              <a:t>The effect of ventilation on site conditions </a:t>
            </a:r>
            <a:br>
              <a:rPr lang="en-GB" kern="0" dirty="0">
                <a:ea typeface="ＭＳ Ｐゴシック" pitchFamily="67" charset="-128"/>
                <a:cs typeface="ＭＳ Ｐゴシック" pitchFamily="67" charset="-128"/>
              </a:rPr>
            </a:br>
            <a:endParaRPr lang="fi-FI" dirty="0"/>
          </a:p>
        </p:txBody>
      </p:sp>
      <p:sp>
        <p:nvSpPr>
          <p:cNvPr id="61452" name="Date Placeholder 61451">
            <a:extLst>
              <a:ext uri="{FF2B5EF4-FFF2-40B4-BE49-F238E27FC236}">
                <a16:creationId xmlns:a16="http://schemas.microsoft.com/office/drawing/2014/main" id="{C5F29009-BBF4-4986-8B91-46CD282925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1454" name="Slide Number Placeholder 61453">
            <a:extLst>
              <a:ext uri="{FF2B5EF4-FFF2-40B4-BE49-F238E27FC236}">
                <a16:creationId xmlns:a16="http://schemas.microsoft.com/office/drawing/2014/main" id="{5BAF76A6-CACA-4880-9999-9BE63BE17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5176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Raising the temperature of concrete by 10 degrees almost always halves the drying time regardless of the drying circumstances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EF82E-7272-4DB9-941D-714CD6ECD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By using heating cables and an infra dryer the heat is focused where it is specially needed.</a:t>
            </a:r>
          </a:p>
          <a:p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7D9BB0-ABFA-450E-BC8C-D3FC64227A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E7D7F-DE01-49E3-B932-D045ADACA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23</a:t>
            </a:fld>
            <a:endParaRPr lang="fi-FI" dirty="0"/>
          </a:p>
        </p:txBody>
      </p:sp>
      <p:pic>
        <p:nvPicPr>
          <p:cNvPr id="4" name="Picture 6" descr="Kuva04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25" y="2784045"/>
            <a:ext cx="4225537" cy="31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uva04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80" y="2764723"/>
            <a:ext cx="2376264" cy="318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211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F477931-BE5D-4258-BC8A-8B1F0DD3798D}"/>
              </a:ext>
            </a:extLst>
          </p:cNvPr>
          <p:cNvGrpSpPr/>
          <p:nvPr/>
        </p:nvGrpSpPr>
        <p:grpSpPr>
          <a:xfrm>
            <a:off x="3214136" y="1737518"/>
            <a:ext cx="4314825" cy="3382963"/>
            <a:chOff x="3131840" y="1054149"/>
            <a:chExt cx="4314825" cy="3382963"/>
          </a:xfrm>
        </p:grpSpPr>
        <p:pic>
          <p:nvPicPr>
            <p:cNvPr id="4813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054149"/>
              <a:ext cx="2460625" cy="338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32" name="Kuvatekstiellipsi 4"/>
            <p:cNvGrpSpPr>
              <a:grpSpLocks/>
            </p:cNvGrpSpPr>
            <p:nvPr/>
          </p:nvGrpSpPr>
          <p:grpSpPr bwMode="auto">
            <a:xfrm>
              <a:off x="4789190" y="2062212"/>
              <a:ext cx="2657475" cy="1116012"/>
              <a:chOff x="1859" y="2235"/>
              <a:chExt cx="1674" cy="703"/>
            </a:xfrm>
          </p:grpSpPr>
          <p:pic>
            <p:nvPicPr>
              <p:cNvPr id="48133" name="Kuvatekstiellipsi 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" y="2235"/>
                <a:ext cx="1674" cy="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34" name="Text Box 7"/>
              <p:cNvSpPr txBox="1">
                <a:spLocks noChangeArrowheads="1"/>
              </p:cNvSpPr>
              <p:nvPr/>
            </p:nvSpPr>
            <p:spPr bwMode="auto">
              <a:xfrm>
                <a:off x="2437" y="2345"/>
                <a:ext cx="898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b="1" dirty="0">
                    <a:solidFill>
                      <a:srgbClr val="FFFFFF"/>
                    </a:solidFill>
                    <a:latin typeface="Calibri" pitchFamily="34" charset="0"/>
                  </a:rPr>
                  <a:t>An inch is enough for ventilation</a:t>
                </a:r>
              </a:p>
            </p:txBody>
          </p:sp>
        </p:grp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851920" y="1342182"/>
              <a:ext cx="1224136" cy="6866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GB" b="1" dirty="0">
                  <a:solidFill>
                    <a:schemeClr val="tx1">
                      <a:lumMod val="75000"/>
                    </a:schemeClr>
                  </a:solidFill>
                  <a:latin typeface="Calibri" pitchFamily="34" charset="0"/>
                </a:rPr>
                <a:t>Don’t heat us!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C5BBE-A40C-47D1-AABC-A29D27A36D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D81AA-715F-4578-9D62-B0DD41D23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0142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Date Placeholder 5"/>
          <p:cNvSpPr txBox="1">
            <a:spLocks noGrp="1"/>
          </p:cNvSpPr>
          <p:nvPr/>
        </p:nvSpPr>
        <p:spPr bwMode="auto">
          <a:xfrm>
            <a:off x="8305800" y="6553200"/>
            <a:ext cx="83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8A30908-91C2-4293-AF2D-DCBF27AD80BB}" type="datetime1">
              <a:rPr lang="en-GB" altLang="fi-FI" sz="800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pPr/>
              <a:t>09/03/2020</a:t>
            </a:fld>
            <a:endParaRPr lang="en-GB" altLang="fi-FI" sz="800" dirty="0">
              <a:solidFill>
                <a:schemeClr val="bg2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 r="63630"/>
          <a:stretch/>
        </p:blipFill>
        <p:spPr bwMode="auto">
          <a:xfrm>
            <a:off x="468313" y="1773239"/>
            <a:ext cx="2575570" cy="38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13"/>
          <p:cNvSpPr txBox="1">
            <a:spLocks noChangeArrowheads="1"/>
          </p:cNvSpPr>
          <p:nvPr/>
        </p:nvSpPr>
        <p:spPr bwMode="auto">
          <a:xfrm>
            <a:off x="3936330" y="5157192"/>
            <a:ext cx="319087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GB" altLang="fi-FI" sz="1600" dirty="0">
              <a:solidFill>
                <a:srgbClr val="C00000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BF0139-F372-48A2-AB32-B231A731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i-FI" dirty="0">
                <a:ea typeface="ＭＳ Ｐゴシック" pitchFamily="34" charset="-128"/>
                <a:cs typeface="Arial" charset="0"/>
              </a:rPr>
              <a:t>Working order of crawling space!</a:t>
            </a:r>
            <a:br>
              <a:rPr lang="en-GB" altLang="fi-FI" dirty="0">
                <a:ea typeface="ＭＳ Ｐゴシック" pitchFamily="34" charset="-128"/>
                <a:cs typeface="Arial" charset="0"/>
              </a:rPr>
            </a:b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B597C5-E359-46D2-971F-0A4044B8A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256" y="1773239"/>
            <a:ext cx="5495544" cy="4032250"/>
          </a:xfrm>
        </p:spPr>
        <p:txBody>
          <a:bodyPr/>
          <a:lstStyle/>
          <a:p>
            <a:pPr marL="285750" indent="-285750"/>
            <a:r>
              <a:rPr lang="fi-FI" sz="2400" b="1" dirty="0"/>
              <a:t>How </a:t>
            </a:r>
            <a:r>
              <a:rPr lang="fi-FI" sz="2400" b="1" dirty="0" err="1"/>
              <a:t>the</a:t>
            </a:r>
            <a:r>
              <a:rPr lang="fi-FI" sz="2400" b="1" dirty="0"/>
              <a:t> </a:t>
            </a:r>
            <a:r>
              <a:rPr lang="fi-FI" sz="2400" b="1" dirty="0" err="1"/>
              <a:t>wind</a:t>
            </a:r>
            <a:r>
              <a:rPr lang="fi-FI" sz="2400" b="1" dirty="0"/>
              <a:t> </a:t>
            </a:r>
            <a:r>
              <a:rPr lang="fi-FI" sz="2400" b="1" dirty="0" err="1"/>
              <a:t>shield</a:t>
            </a:r>
            <a:r>
              <a:rPr lang="fi-FI" sz="2400" b="1" dirty="0"/>
              <a:t> </a:t>
            </a:r>
            <a:r>
              <a:rPr lang="fi-FI" sz="2400" b="1" dirty="0" err="1"/>
              <a:t>board</a:t>
            </a:r>
            <a:r>
              <a:rPr lang="fi-FI" sz="2400" b="1" dirty="0"/>
              <a:t> (5) </a:t>
            </a:r>
            <a:r>
              <a:rPr lang="fi-FI" sz="2400" b="1" dirty="0" err="1"/>
              <a:t>should</a:t>
            </a:r>
            <a:r>
              <a:rPr lang="fi-FI" sz="2400" b="1" dirty="0"/>
              <a:t> </a:t>
            </a:r>
            <a:r>
              <a:rPr lang="fi-FI" sz="2400" b="1" dirty="0" err="1"/>
              <a:t>be</a:t>
            </a:r>
            <a:r>
              <a:rPr lang="fi-FI" sz="2400" b="1" dirty="0"/>
              <a:t> </a:t>
            </a:r>
            <a:r>
              <a:rPr lang="fi-FI" sz="2400" b="1" dirty="0" err="1"/>
              <a:t>installed</a:t>
            </a:r>
            <a:r>
              <a:rPr lang="fi-FI" sz="2400" b="1" dirty="0"/>
              <a:t> to </a:t>
            </a:r>
            <a:r>
              <a:rPr lang="fi-FI" sz="2400" b="1" dirty="0" err="1"/>
              <a:t>the</a:t>
            </a:r>
            <a:r>
              <a:rPr lang="fi-FI" sz="2400" b="1" dirty="0"/>
              <a:t> </a:t>
            </a:r>
            <a:r>
              <a:rPr lang="fi-FI" sz="2400" b="1" dirty="0" err="1"/>
              <a:t>Soffit</a:t>
            </a:r>
            <a:r>
              <a:rPr lang="fi-FI" sz="2400" b="1" dirty="0"/>
              <a:t>?</a:t>
            </a:r>
          </a:p>
          <a:p>
            <a:pPr marL="742950" lvl="1" indent="-285750"/>
            <a:r>
              <a:rPr lang="en-US" sz="2200" dirty="0"/>
              <a:t>The shielding board must be resistant to water.</a:t>
            </a:r>
          </a:p>
          <a:p>
            <a:pPr marL="742950" lvl="1" indent="-285750"/>
            <a:r>
              <a:rPr lang="en-US" sz="2200" dirty="0"/>
              <a:t>Notice that the shielding board must cover all timber structures. </a:t>
            </a:r>
          </a:p>
          <a:p>
            <a:pPr marL="742950" lvl="1" indent="-285750"/>
            <a:r>
              <a:rPr lang="en-US" sz="2200" dirty="0"/>
              <a:t>The floor and junctions must be made airtight.</a:t>
            </a:r>
          </a:p>
          <a:p>
            <a:pPr marL="285750" indent="-285750"/>
            <a:endParaRPr lang="en-US" sz="2400" dirty="0"/>
          </a:p>
          <a:p>
            <a:endParaRPr lang="en-US" sz="2400" dirty="0"/>
          </a:p>
          <a:p>
            <a:pPr marL="285750" indent="-285750"/>
            <a:endParaRPr lang="fi-FI" sz="2400" dirty="0"/>
          </a:p>
          <a:p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E62646-748A-4CF1-889D-DDF24F70FD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E5845-003D-4591-97CC-28FD3DA35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431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4EBB-1C9A-4F07-BE71-08832917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37"/>
            <a:ext cx="8229600" cy="115255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dirty="0"/>
              <a:t>Discuss in pairs:</a:t>
            </a:r>
            <a:br>
              <a:rPr lang="en-GB" dirty="0"/>
            </a:br>
            <a:r>
              <a:rPr lang="en-GB" sz="3100" dirty="0"/>
              <a:t>Air-tight construction or breathable construction?</a:t>
            </a:r>
            <a:br>
              <a:rPr lang="en-GB" dirty="0"/>
            </a:br>
            <a:br>
              <a:rPr lang="en-GB" sz="4400" dirty="0"/>
            </a:b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05D5C7-79F9-4536-80ED-CEBC1403B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773238"/>
            <a:ext cx="8229600" cy="4032250"/>
          </a:xfrm>
        </p:spPr>
        <p:txBody>
          <a:bodyPr/>
          <a:lstStyle/>
          <a:p>
            <a:r>
              <a:rPr lang="en-GB" dirty="0"/>
              <a:t>A breathable construction does not mean air movement; it is about the ability of materials to absorb and release vapour.</a:t>
            </a:r>
          </a:p>
          <a:p>
            <a:r>
              <a:rPr lang="en-GB" dirty="0"/>
              <a:t>According to current thinking, the construction needs to be airtight, and good indoor air is achieved by ventilation.</a:t>
            </a:r>
          </a:p>
          <a:p>
            <a:r>
              <a:rPr lang="en-GB" dirty="0"/>
              <a:t> Who wants to breath the air flowing through old structures? </a:t>
            </a:r>
          </a:p>
          <a:p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BCB8FB-0441-44B4-BBAB-5D517296EF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9857F-0655-4BEC-B02C-E9259B6D0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184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tekstiellipsi 2"/>
          <p:cNvSpPr/>
          <p:nvPr/>
        </p:nvSpPr>
        <p:spPr>
          <a:xfrm>
            <a:off x="2951051" y="942974"/>
            <a:ext cx="3889375" cy="1584325"/>
          </a:xfrm>
          <a:prstGeom prst="wedgeEllipseCallout">
            <a:avLst>
              <a:gd name="adj1" fmla="val 59093"/>
              <a:gd name="adj2" fmla="val 40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Do you know that burning 33 kg of gasoline produces over 53 kg water vapour! </a:t>
            </a:r>
          </a:p>
        </p:txBody>
      </p:sp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377"/>
            <a:ext cx="1223962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84537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84537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652962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652962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652962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uoli oikealle 10"/>
          <p:cNvSpPr/>
          <p:nvPr/>
        </p:nvSpPr>
        <p:spPr>
          <a:xfrm>
            <a:off x="1979613" y="3571875"/>
            <a:ext cx="360362" cy="13684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b="1">
              <a:solidFill>
                <a:schemeClr val="bg1"/>
              </a:solidFill>
            </a:endParaRPr>
          </a:p>
        </p:txBody>
      </p:sp>
      <p:sp>
        <p:nvSpPr>
          <p:cNvPr id="81931" name="Tekstikehys 11"/>
          <p:cNvSpPr txBox="1">
            <a:spLocks noChangeArrowheads="1"/>
          </p:cNvSpPr>
          <p:nvPr/>
        </p:nvSpPr>
        <p:spPr bwMode="auto">
          <a:xfrm>
            <a:off x="3779838" y="407670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b="1">
                <a:solidFill>
                  <a:schemeClr val="bg1"/>
                </a:solidFill>
              </a:rPr>
              <a:t>10 L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79712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3" name="Tekstikehys 13"/>
          <p:cNvSpPr txBox="1">
            <a:spLocks noChangeArrowheads="1"/>
          </p:cNvSpPr>
          <p:nvPr/>
        </p:nvSpPr>
        <p:spPr bwMode="auto">
          <a:xfrm>
            <a:off x="4572000" y="3140075"/>
            <a:ext cx="4074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200" b="1" dirty="0">
                <a:solidFill>
                  <a:schemeClr val="bg1"/>
                </a:solidFill>
              </a:rPr>
              <a:t>3 L</a:t>
            </a:r>
          </a:p>
        </p:txBody>
      </p:sp>
      <p:sp>
        <p:nvSpPr>
          <p:cNvPr id="81934" name="Tekstikehys 14"/>
          <p:cNvSpPr txBox="1">
            <a:spLocks noChangeArrowheads="1"/>
          </p:cNvSpPr>
          <p:nvPr/>
        </p:nvSpPr>
        <p:spPr bwMode="auto">
          <a:xfrm>
            <a:off x="5795963" y="5445125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b="1">
                <a:solidFill>
                  <a:schemeClr val="bg1"/>
                </a:solidFill>
              </a:rPr>
              <a:t>10 L</a:t>
            </a:r>
          </a:p>
        </p:txBody>
      </p:sp>
      <p:sp>
        <p:nvSpPr>
          <p:cNvPr id="81935" name="Tekstikehys 15"/>
          <p:cNvSpPr txBox="1">
            <a:spLocks noChangeArrowheads="1"/>
          </p:cNvSpPr>
          <p:nvPr/>
        </p:nvSpPr>
        <p:spPr bwMode="auto">
          <a:xfrm>
            <a:off x="4427538" y="5445125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b="1">
                <a:solidFill>
                  <a:schemeClr val="bg1"/>
                </a:solidFill>
              </a:rPr>
              <a:t>10 L</a:t>
            </a:r>
          </a:p>
        </p:txBody>
      </p:sp>
      <p:sp>
        <p:nvSpPr>
          <p:cNvPr id="81936" name="Tekstikehys 16"/>
          <p:cNvSpPr txBox="1">
            <a:spLocks noChangeArrowheads="1"/>
          </p:cNvSpPr>
          <p:nvPr/>
        </p:nvSpPr>
        <p:spPr bwMode="auto">
          <a:xfrm>
            <a:off x="3059113" y="5445125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b="1">
                <a:solidFill>
                  <a:schemeClr val="bg1"/>
                </a:solidFill>
              </a:rPr>
              <a:t>10 L</a:t>
            </a:r>
          </a:p>
        </p:txBody>
      </p:sp>
      <p:sp>
        <p:nvSpPr>
          <p:cNvPr id="81937" name="Tekstikehys 17"/>
          <p:cNvSpPr txBox="1">
            <a:spLocks noChangeArrowheads="1"/>
          </p:cNvSpPr>
          <p:nvPr/>
        </p:nvSpPr>
        <p:spPr bwMode="auto">
          <a:xfrm>
            <a:off x="5148263" y="407670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b="1">
                <a:solidFill>
                  <a:schemeClr val="bg1"/>
                </a:solidFill>
              </a:rPr>
              <a:t>10 L</a:t>
            </a:r>
          </a:p>
        </p:txBody>
      </p:sp>
      <p:pic>
        <p:nvPicPr>
          <p:cNvPr id="1027" name="Picture 3" descr="S:\91204_BEEP\Heidi\hahmot\peilattumestarireso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1"/>
            <a:ext cx="1944216" cy="35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EE554DA-4CDE-4E3E-B4B3-E7C8BB8256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F5F56F4-A09E-4CC9-B6A6-CE716FD86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274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E8E1-5176-4F9A-872E-1BEDEB4EE6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2381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Construction site heating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construction site is heated to:</a:t>
            </a:r>
          </a:p>
          <a:p>
            <a:pPr marL="514350" indent="-514350">
              <a:buAutoNum type="arabicParenR"/>
            </a:pPr>
            <a:r>
              <a:rPr lang="en-GB" dirty="0"/>
              <a:t>increase the firmness of the concrete</a:t>
            </a:r>
          </a:p>
          <a:p>
            <a:pPr marL="514350" indent="-514350">
              <a:buAutoNum type="arabicParenR"/>
            </a:pPr>
            <a:r>
              <a:rPr lang="en-GB" dirty="0"/>
              <a:t>dry the structures</a:t>
            </a:r>
          </a:p>
          <a:p>
            <a:pPr marL="514350" indent="-514350">
              <a:buAutoNum type="arabicParenR"/>
            </a:pPr>
            <a:r>
              <a:rPr lang="en-GB" dirty="0"/>
              <a:t>create good working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B5765-ED9B-4E33-A977-87503D8542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C191C-04DA-4BCE-8185-EC79F576E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49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907758"/>
            <a:ext cx="7609783" cy="5304682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5201316" y="104632"/>
            <a:ext cx="3474372" cy="133214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>
                <a:solidFill>
                  <a:schemeClr val="bg2">
                    <a:lumMod val="10000"/>
                  </a:schemeClr>
                </a:solidFill>
              </a:rPr>
              <a:t>Convection</a:t>
            </a:r>
            <a:r>
              <a:rPr lang="fi-FI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in air </a:t>
            </a:r>
            <a:r>
              <a:rPr lang="fi-FI" b="1" dirty="0" err="1">
                <a:solidFill>
                  <a:schemeClr val="bg1"/>
                </a:solidFill>
              </a:rPr>
              <a:t>or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smoke</a:t>
            </a:r>
            <a:r>
              <a:rPr lang="fi-FI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913584" y="2756056"/>
            <a:ext cx="2304256" cy="1182728"/>
          </a:xfrm>
          <a:prstGeom prst="rightArrow">
            <a:avLst>
              <a:gd name="adj1" fmla="val 64832"/>
              <a:gd name="adj2" fmla="val 494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Radiation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for example windows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633664" y="3836176"/>
            <a:ext cx="3024336" cy="1265544"/>
          </a:xfrm>
          <a:prstGeom prst="rightArrow">
            <a:avLst>
              <a:gd name="adj1" fmla="val 5818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Conduction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through the structures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7440" y="5599501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Speculation: Why are the floors of old houses often cold?</a:t>
            </a:r>
          </a:p>
        </p:txBody>
      </p:sp>
      <p:sp>
        <p:nvSpPr>
          <p:cNvPr id="13" name="Up Arrow 12"/>
          <p:cNvSpPr/>
          <p:nvPr/>
        </p:nvSpPr>
        <p:spPr>
          <a:xfrm>
            <a:off x="4795295" y="476250"/>
            <a:ext cx="216024" cy="40521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CF763-49C4-474E-8A66-5E271510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Three ways of </a:t>
            </a:r>
            <a:br>
              <a:rPr lang="en-GB" dirty="0"/>
            </a:br>
            <a:r>
              <a:rPr lang="en-GB" dirty="0"/>
              <a:t>heat transfer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8A215-2B8C-4B1A-9B24-DACA993424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EE30B-2ADF-4F40-AE27-C29A31B53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856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500806"/>
            <a:ext cx="7609783" cy="5304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1904" y="5037281"/>
            <a:ext cx="5555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Answer: Warm air rises. If the roof is not tight, the </a:t>
            </a:r>
          </a:p>
          <a:p>
            <a:r>
              <a:rPr lang="en-GB" dirty="0"/>
              <a:t>warm air rises to the roof space and the cold air flows into the room from windows and door gaps. </a:t>
            </a:r>
          </a:p>
        </p:txBody>
      </p:sp>
      <p:sp>
        <p:nvSpPr>
          <p:cNvPr id="6" name="Up Arrow 5"/>
          <p:cNvSpPr/>
          <p:nvPr/>
        </p:nvSpPr>
        <p:spPr>
          <a:xfrm>
            <a:off x="3962391" y="2446594"/>
            <a:ext cx="216024" cy="40521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Up Arrow 8"/>
          <p:cNvSpPr/>
          <p:nvPr/>
        </p:nvSpPr>
        <p:spPr>
          <a:xfrm>
            <a:off x="4406381" y="2446594"/>
            <a:ext cx="216024" cy="40521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Up Arrow 9"/>
          <p:cNvSpPr/>
          <p:nvPr/>
        </p:nvSpPr>
        <p:spPr>
          <a:xfrm rot="16200000">
            <a:off x="5766030" y="3548436"/>
            <a:ext cx="183540" cy="576064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Up Arrow 10"/>
          <p:cNvSpPr/>
          <p:nvPr/>
        </p:nvSpPr>
        <p:spPr>
          <a:xfrm rot="13234673">
            <a:off x="5110897" y="3900585"/>
            <a:ext cx="207806" cy="792088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Up Arrow 11"/>
          <p:cNvSpPr/>
          <p:nvPr/>
        </p:nvSpPr>
        <p:spPr>
          <a:xfrm rot="15679427">
            <a:off x="4435755" y="4363698"/>
            <a:ext cx="157273" cy="676648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Up Arrow 12"/>
          <p:cNvSpPr/>
          <p:nvPr/>
        </p:nvSpPr>
        <p:spPr>
          <a:xfrm>
            <a:off x="3963086" y="3004210"/>
            <a:ext cx="216024" cy="40521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Up Arrow 13"/>
          <p:cNvSpPr/>
          <p:nvPr/>
        </p:nvSpPr>
        <p:spPr>
          <a:xfrm>
            <a:off x="4407076" y="3004210"/>
            <a:ext cx="216024" cy="40521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Up Arrow 14"/>
          <p:cNvSpPr/>
          <p:nvPr/>
        </p:nvSpPr>
        <p:spPr>
          <a:xfrm>
            <a:off x="3962389" y="3499882"/>
            <a:ext cx="216024" cy="40521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Up Arrow 15"/>
          <p:cNvSpPr/>
          <p:nvPr/>
        </p:nvSpPr>
        <p:spPr>
          <a:xfrm>
            <a:off x="4406379" y="3499882"/>
            <a:ext cx="216024" cy="40521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Up Arrow 17"/>
          <p:cNvSpPr/>
          <p:nvPr/>
        </p:nvSpPr>
        <p:spPr>
          <a:xfrm rot="16200000">
            <a:off x="7206190" y="4322220"/>
            <a:ext cx="183540" cy="576064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Up Arrow 18"/>
          <p:cNvSpPr/>
          <p:nvPr/>
        </p:nvSpPr>
        <p:spPr>
          <a:xfrm rot="16200000">
            <a:off x="6526881" y="4315229"/>
            <a:ext cx="183540" cy="576064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Up Arrow 19"/>
          <p:cNvSpPr/>
          <p:nvPr/>
        </p:nvSpPr>
        <p:spPr>
          <a:xfrm rot="15868674">
            <a:off x="5758536" y="4342520"/>
            <a:ext cx="183540" cy="576064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Up Arrow 20"/>
          <p:cNvSpPr/>
          <p:nvPr/>
        </p:nvSpPr>
        <p:spPr>
          <a:xfrm rot="2489784">
            <a:off x="6898541" y="3004209"/>
            <a:ext cx="216024" cy="40521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290300-88DF-4CD0-92BA-F3BA48C7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Three ways </a:t>
            </a:r>
            <a:br>
              <a:rPr lang="en-GB" dirty="0"/>
            </a:br>
            <a:r>
              <a:rPr lang="en-GB" dirty="0"/>
              <a:t>of heat transfer</a:t>
            </a:r>
            <a:br>
              <a:rPr lang="en-GB" dirty="0"/>
            </a:b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F8DAEC-6678-4E1D-89E5-707364A1F6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EB861FB-9639-4D3A-BD46-215921828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539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E6A6C-9743-406B-A23E-BA0E072E0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Thermal transmittance (U-value) represents the capacity of heat insulation of different structural elements. The smaller the U-value, the better the heat insulation. </a:t>
            </a:r>
            <a:endParaRPr lang="fi-FI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1C0CA-E669-4EE8-8564-8D53C15210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90474-8703-437D-B678-AED57860B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6</a:t>
            </a:fld>
            <a:endParaRPr lang="fi-FI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5C78E02-FAC5-4126-A7FC-FD98561DD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284934"/>
              </p:ext>
            </p:extLst>
          </p:nvPr>
        </p:nvGraphicFramePr>
        <p:xfrm>
          <a:off x="468314" y="1773238"/>
          <a:ext cx="8403320" cy="3743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667">
                  <a:extLst>
                    <a:ext uri="{9D8B030D-6E8A-4147-A177-3AD203B41FA5}">
                      <a16:colId xmlns:a16="http://schemas.microsoft.com/office/drawing/2014/main" val="2824977234"/>
                    </a:ext>
                  </a:extLst>
                </a:gridCol>
                <a:gridCol w="605379">
                  <a:extLst>
                    <a:ext uri="{9D8B030D-6E8A-4147-A177-3AD203B41FA5}">
                      <a16:colId xmlns:a16="http://schemas.microsoft.com/office/drawing/2014/main" val="3225239672"/>
                    </a:ext>
                  </a:extLst>
                </a:gridCol>
                <a:gridCol w="605379">
                  <a:extLst>
                    <a:ext uri="{9D8B030D-6E8A-4147-A177-3AD203B41FA5}">
                      <a16:colId xmlns:a16="http://schemas.microsoft.com/office/drawing/2014/main" val="132366319"/>
                    </a:ext>
                  </a:extLst>
                </a:gridCol>
                <a:gridCol w="605379">
                  <a:extLst>
                    <a:ext uri="{9D8B030D-6E8A-4147-A177-3AD203B41FA5}">
                      <a16:colId xmlns:a16="http://schemas.microsoft.com/office/drawing/2014/main" val="3109326782"/>
                    </a:ext>
                  </a:extLst>
                </a:gridCol>
                <a:gridCol w="605379">
                  <a:extLst>
                    <a:ext uri="{9D8B030D-6E8A-4147-A177-3AD203B41FA5}">
                      <a16:colId xmlns:a16="http://schemas.microsoft.com/office/drawing/2014/main" val="3710678596"/>
                    </a:ext>
                  </a:extLst>
                </a:gridCol>
                <a:gridCol w="834441">
                  <a:extLst>
                    <a:ext uri="{9D8B030D-6E8A-4147-A177-3AD203B41FA5}">
                      <a16:colId xmlns:a16="http://schemas.microsoft.com/office/drawing/2014/main" val="2622017069"/>
                    </a:ext>
                  </a:extLst>
                </a:gridCol>
                <a:gridCol w="834441">
                  <a:extLst>
                    <a:ext uri="{9D8B030D-6E8A-4147-A177-3AD203B41FA5}">
                      <a16:colId xmlns:a16="http://schemas.microsoft.com/office/drawing/2014/main" val="583676764"/>
                    </a:ext>
                  </a:extLst>
                </a:gridCol>
                <a:gridCol w="628285">
                  <a:extLst>
                    <a:ext uri="{9D8B030D-6E8A-4147-A177-3AD203B41FA5}">
                      <a16:colId xmlns:a16="http://schemas.microsoft.com/office/drawing/2014/main" val="1039787546"/>
                    </a:ext>
                  </a:extLst>
                </a:gridCol>
                <a:gridCol w="628285">
                  <a:extLst>
                    <a:ext uri="{9D8B030D-6E8A-4147-A177-3AD203B41FA5}">
                      <a16:colId xmlns:a16="http://schemas.microsoft.com/office/drawing/2014/main" val="2792193653"/>
                    </a:ext>
                  </a:extLst>
                </a:gridCol>
                <a:gridCol w="628285">
                  <a:extLst>
                    <a:ext uri="{9D8B030D-6E8A-4147-A177-3AD203B41FA5}">
                      <a16:colId xmlns:a16="http://schemas.microsoft.com/office/drawing/2014/main" val="2550519805"/>
                    </a:ext>
                  </a:extLst>
                </a:gridCol>
                <a:gridCol w="749400">
                  <a:extLst>
                    <a:ext uri="{9D8B030D-6E8A-4147-A177-3AD203B41FA5}">
                      <a16:colId xmlns:a16="http://schemas.microsoft.com/office/drawing/2014/main" val="2020963761"/>
                    </a:ext>
                  </a:extLst>
                </a:gridCol>
              </a:tblGrid>
              <a:tr h="3383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U-</a:t>
                      </a:r>
                      <a:r>
                        <a:rPr lang="fi-FI" sz="1400" dirty="0" err="1">
                          <a:effectLst/>
                        </a:rPr>
                        <a:t>value</a:t>
                      </a:r>
                      <a:br>
                        <a:rPr lang="fi-FI" sz="1400" dirty="0">
                          <a:effectLst/>
                        </a:rPr>
                      </a:br>
                      <a:r>
                        <a:rPr lang="fi-FI" sz="1400" dirty="0">
                          <a:effectLst/>
                        </a:rPr>
                        <a:t>W/(Km</a:t>
                      </a:r>
                      <a:r>
                        <a:rPr lang="fi-FI" sz="1400" baseline="30000" dirty="0">
                          <a:effectLst/>
                        </a:rPr>
                        <a:t>2</a:t>
                      </a:r>
                      <a:r>
                        <a:rPr lang="fi-FI" sz="1400" dirty="0">
                          <a:effectLst/>
                        </a:rPr>
                        <a:t>)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3" marR="117803" marT="58902" marB="58902" anchor="ctr"/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i-FI" altLang="fi-FI" sz="12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Warm</a:t>
                      </a:r>
                      <a:r>
                        <a:rPr lang="fi-FI" altLang="fi-FI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altLang="fi-FI" sz="12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rooms</a:t>
                      </a:r>
                      <a:r>
                        <a:rPr lang="fi-FI" altLang="fi-FI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i-FI" altLang="fi-FI" sz="12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building</a:t>
                      </a:r>
                      <a:r>
                        <a:rPr lang="fi-FI" altLang="fi-FI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altLang="fi-FI" sz="12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regulation</a:t>
                      </a:r>
                      <a:r>
                        <a:rPr lang="fi-FI" altLang="fi-FI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altLang="fi-FI" sz="12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year</a:t>
                      </a:r>
                      <a:endParaRPr kumimoji="0" lang="fi-FI" alt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803" marR="117803" marT="58902" marB="58902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785035"/>
                  </a:ext>
                </a:extLst>
              </a:tr>
              <a:tr h="31098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&gt;1969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1969 &gt;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1976 &gt;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1978 &gt;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1985 &gt;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10/2003 &gt;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2008 &gt;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2010 &gt;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2012 &gt;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2018 &gt;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3" marR="117803" marT="58902" marB="58902" anchor="ctr"/>
                </a:tc>
                <a:extLst>
                  <a:ext uri="{0D108BD9-81ED-4DB2-BD59-A6C34878D82A}">
                    <a16:rowId xmlns:a16="http://schemas.microsoft.com/office/drawing/2014/main" val="1798889018"/>
                  </a:ext>
                </a:extLst>
              </a:tr>
              <a:tr h="365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i-FI" altLang="fi-FI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Exterior</a:t>
                      </a:r>
                      <a:r>
                        <a:rPr lang="fi-FI" altLang="fi-FI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i-FI" altLang="fi-FI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wall</a:t>
                      </a:r>
                      <a:endParaRPr kumimoji="0" lang="fi-FI" alt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0,81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0,81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0,40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0,35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0,28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0,25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0,24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0,17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0,17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0,17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3" marR="117803" marT="58902" marB="58902" anchor="ctr"/>
                </a:tc>
                <a:extLst>
                  <a:ext uri="{0D108BD9-81ED-4DB2-BD59-A6C34878D82A}">
                    <a16:rowId xmlns:a16="http://schemas.microsoft.com/office/drawing/2014/main" val="613626063"/>
                  </a:ext>
                </a:extLst>
              </a:tr>
              <a:tr h="4223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i-FI" altLang="fi-FI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Ground</a:t>
                      </a:r>
                      <a:r>
                        <a:rPr lang="fi-FI" altLang="fi-FI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i-FI" altLang="fi-FI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supported</a:t>
                      </a:r>
                      <a:r>
                        <a:rPr lang="fi-FI" altLang="fi-FI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i-FI" altLang="fi-FI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floor</a:t>
                      </a: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fi-FI" alt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0,47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0,47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0,40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0,40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0,36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0,25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0,24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0,16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0,16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0,16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3" marR="117803" marT="58902" marB="58902" anchor="ctr"/>
                </a:tc>
                <a:extLst>
                  <a:ext uri="{0D108BD9-81ED-4DB2-BD59-A6C34878D82A}">
                    <a16:rowId xmlns:a16="http://schemas.microsoft.com/office/drawing/2014/main" val="2356935981"/>
                  </a:ext>
                </a:extLst>
              </a:tr>
              <a:tr h="4223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i-FI" altLang="fi-FI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Crawlway</a:t>
                      </a:r>
                      <a:r>
                        <a:rPr lang="fi-FI" altLang="fi-FI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i-FI" altLang="fi-FI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floor</a:t>
                      </a:r>
                      <a:endParaRPr kumimoji="0" lang="fi-FI" alt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0,47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0,47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0,40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0,40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0,36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0,20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0,20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0,17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0,17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0,17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3" marR="117803" marT="58902" marB="58902" anchor="ctr"/>
                </a:tc>
                <a:extLst>
                  <a:ext uri="{0D108BD9-81ED-4DB2-BD59-A6C34878D82A}">
                    <a16:rowId xmlns:a16="http://schemas.microsoft.com/office/drawing/2014/main" val="3892826655"/>
                  </a:ext>
                </a:extLst>
              </a:tr>
              <a:tr h="422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Basefloor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adjecent</a:t>
                      </a:r>
                      <a:endParaRPr lang="fi-FI" sz="12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outdoors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0,35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0,35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0,35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0,29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0,22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0,16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0,16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0,09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0,09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0,09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3" marR="117803" marT="58902" marB="58902" anchor="ctr"/>
                </a:tc>
                <a:extLst>
                  <a:ext uri="{0D108BD9-81ED-4DB2-BD59-A6C34878D82A}">
                    <a16:rowId xmlns:a16="http://schemas.microsoft.com/office/drawing/2014/main" val="3906618826"/>
                  </a:ext>
                </a:extLst>
              </a:tr>
              <a:tr h="365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Roof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0,47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0,47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0,35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0,29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0,22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0,16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0,15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0,09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0,09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0,09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3" marR="117803" marT="58902" marB="58902" anchor="ctr"/>
                </a:tc>
                <a:extLst>
                  <a:ext uri="{0D108BD9-81ED-4DB2-BD59-A6C34878D82A}">
                    <a16:rowId xmlns:a16="http://schemas.microsoft.com/office/drawing/2014/main" val="3232325303"/>
                  </a:ext>
                </a:extLst>
              </a:tr>
              <a:tr h="365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Door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2,20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2,20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1,40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1,40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1,40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1,40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1,40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1,0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1,0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1,0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3" marR="117803" marT="58902" marB="58902" anchor="ctr"/>
                </a:tc>
                <a:extLst>
                  <a:ext uri="{0D108BD9-81ED-4DB2-BD59-A6C34878D82A}">
                    <a16:rowId xmlns:a16="http://schemas.microsoft.com/office/drawing/2014/main" val="3207772003"/>
                  </a:ext>
                </a:extLst>
              </a:tr>
              <a:tr h="365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Window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2,80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2,80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2,10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2,10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2,10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1,40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1,40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1,0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1,0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1,0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3" marR="117803" marT="58902" marB="58902" anchor="ctr"/>
                </a:tc>
                <a:extLst>
                  <a:ext uri="{0D108BD9-81ED-4DB2-BD59-A6C34878D82A}">
                    <a16:rowId xmlns:a16="http://schemas.microsoft.com/office/drawing/2014/main" val="3098204189"/>
                  </a:ext>
                </a:extLst>
              </a:tr>
              <a:tr h="365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Massive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wood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wall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1" marR="46631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3" marR="117803" marT="58902" marB="58902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</a:rPr>
                        <a:t>0,4</a:t>
                      </a:r>
                      <a:endParaRPr lang="fi-FI" dirty="0"/>
                    </a:p>
                  </a:txBody>
                  <a:tcPr marL="46631" marR="46631" marT="0" marB="0" anchor="ctr"/>
                </a:tc>
                <a:extLst>
                  <a:ext uri="{0D108BD9-81ED-4DB2-BD59-A6C34878D82A}">
                    <a16:rowId xmlns:a16="http://schemas.microsoft.com/office/drawing/2014/main" val="33231137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72CCDA9-B832-49E5-B8E3-603DF97C68B4}"/>
              </a:ext>
            </a:extLst>
          </p:cNvPr>
          <p:cNvSpPr/>
          <p:nvPr/>
        </p:nvSpPr>
        <p:spPr>
          <a:xfrm>
            <a:off x="356616" y="5517232"/>
            <a:ext cx="8515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the 1970s and 1980s huge steps were taken in energy efficiency. </a:t>
            </a:r>
          </a:p>
        </p:txBody>
      </p:sp>
    </p:spTree>
    <p:extLst>
      <p:ext uri="{BB962C8B-B14F-4D97-AF65-F5344CB8AC3E}">
        <p14:creationId xmlns:p14="http://schemas.microsoft.com/office/powerpoint/2010/main" val="183096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05AA2-C8E1-4CE5-8B82-37A28DEF4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Examples of wall structures from different years – mineral wool insulation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B5B3A-FA6B-4A8C-98D0-1EFEE62931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E7F38-C8E0-4704-BC5A-21A833BEF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7</a:t>
            </a:fld>
            <a:endParaRPr lang="fi-FI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8EBD826-C126-4319-BDA6-C7EA72997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477024"/>
              </p:ext>
            </p:extLst>
          </p:nvPr>
        </p:nvGraphicFramePr>
        <p:xfrm>
          <a:off x="468313" y="1758320"/>
          <a:ext cx="5751576" cy="4274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740">
                  <a:extLst>
                    <a:ext uri="{9D8B030D-6E8A-4147-A177-3AD203B41FA5}">
                      <a16:colId xmlns:a16="http://schemas.microsoft.com/office/drawing/2014/main" val="357491906"/>
                    </a:ext>
                  </a:extLst>
                </a:gridCol>
                <a:gridCol w="1254459">
                  <a:extLst>
                    <a:ext uri="{9D8B030D-6E8A-4147-A177-3AD203B41FA5}">
                      <a16:colId xmlns:a16="http://schemas.microsoft.com/office/drawing/2014/main" val="545760591"/>
                    </a:ext>
                  </a:extLst>
                </a:gridCol>
                <a:gridCol w="1053272">
                  <a:extLst>
                    <a:ext uri="{9D8B030D-6E8A-4147-A177-3AD203B41FA5}">
                      <a16:colId xmlns:a16="http://schemas.microsoft.com/office/drawing/2014/main" val="3869857328"/>
                    </a:ext>
                  </a:extLst>
                </a:gridCol>
                <a:gridCol w="1526653">
                  <a:extLst>
                    <a:ext uri="{9D8B030D-6E8A-4147-A177-3AD203B41FA5}">
                      <a16:colId xmlns:a16="http://schemas.microsoft.com/office/drawing/2014/main" val="2114342551"/>
                    </a:ext>
                  </a:extLst>
                </a:gridCol>
                <a:gridCol w="1183452">
                  <a:extLst>
                    <a:ext uri="{9D8B030D-6E8A-4147-A177-3AD203B41FA5}">
                      <a16:colId xmlns:a16="http://schemas.microsoft.com/office/drawing/2014/main" val="93869402"/>
                    </a:ext>
                  </a:extLst>
                </a:gridCol>
              </a:tblGrid>
              <a:tr h="742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 err="1">
                          <a:solidFill>
                            <a:schemeClr val="bg1"/>
                          </a:solidFill>
                          <a:effectLst/>
                        </a:rPr>
                        <a:t>Year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</a:t>
                      </a:r>
                      <a:r>
                        <a:rPr lang="fi-FI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regulation</a:t>
                      </a:r>
                      <a:r>
                        <a:rPr lang="fi-FI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br>
                        <a:rPr lang="fi-FI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i-FI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U-</a:t>
                      </a:r>
                      <a:r>
                        <a:rPr lang="fi-FI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value</a:t>
                      </a:r>
                      <a:b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[W/(K·m²)]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 err="1">
                          <a:solidFill>
                            <a:schemeClr val="bg1"/>
                          </a:solidFill>
                          <a:effectLst/>
                        </a:rPr>
                        <a:t>Thickness</a:t>
                      </a: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 of </a:t>
                      </a:r>
                      <a:r>
                        <a:rPr lang="fi-FI" sz="1400" b="1" dirty="0" err="1">
                          <a:solidFill>
                            <a:schemeClr val="bg1"/>
                          </a:solidFill>
                          <a:effectLst/>
                        </a:rPr>
                        <a:t>insulation</a:t>
                      </a:r>
                      <a:b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[mm]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 err="1">
                          <a:solidFill>
                            <a:schemeClr val="bg1"/>
                          </a:solidFill>
                          <a:effectLst/>
                        </a:rPr>
                        <a:t>Insulation</a:t>
                      </a: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b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i-FI" sz="1400" b="1" dirty="0" err="1">
                          <a:solidFill>
                            <a:schemeClr val="bg1"/>
                          </a:solidFill>
                          <a:effectLst/>
                        </a:rPr>
                        <a:t>layers</a:t>
                      </a:r>
                      <a:b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[mm]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U-</a:t>
                      </a:r>
                      <a:r>
                        <a:rPr lang="fi-FI" sz="1400" b="1" dirty="0" err="1">
                          <a:solidFill>
                            <a:schemeClr val="bg1"/>
                          </a:solidFill>
                          <a:effectLst/>
                        </a:rPr>
                        <a:t>value</a:t>
                      </a: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 of </a:t>
                      </a:r>
                      <a:r>
                        <a:rPr lang="fi-FI" sz="1400" b="1" dirty="0" err="1">
                          <a:solidFill>
                            <a:schemeClr val="bg1"/>
                          </a:solidFill>
                          <a:effectLst/>
                        </a:rPr>
                        <a:t>structure</a:t>
                      </a:r>
                      <a:b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[W/(K·m²)]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43195"/>
                  </a:ext>
                </a:extLst>
              </a:tr>
              <a:tr h="411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1976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0,4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100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0,37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extLst>
                  <a:ext uri="{0D108BD9-81ED-4DB2-BD59-A6C34878D82A}">
                    <a16:rowId xmlns:a16="http://schemas.microsoft.com/office/drawing/2014/main" val="1395237653"/>
                  </a:ext>
                </a:extLst>
              </a:tr>
              <a:tr h="411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1978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0,35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125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0,32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extLst>
                  <a:ext uri="{0D108BD9-81ED-4DB2-BD59-A6C34878D82A}">
                    <a16:rowId xmlns:a16="http://schemas.microsoft.com/office/drawing/2014/main" val="4043062761"/>
                  </a:ext>
                </a:extLst>
              </a:tr>
              <a:tr h="411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1985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0,28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150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0,27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extLst>
                  <a:ext uri="{0D108BD9-81ED-4DB2-BD59-A6C34878D82A}">
                    <a16:rowId xmlns:a16="http://schemas.microsoft.com/office/drawing/2014/main" val="3295933376"/>
                  </a:ext>
                </a:extLst>
              </a:tr>
              <a:tr h="411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2003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0,25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175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125 + 50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0,22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extLst>
                  <a:ext uri="{0D108BD9-81ED-4DB2-BD59-A6C34878D82A}">
                    <a16:rowId xmlns:a16="http://schemas.microsoft.com/office/drawing/2014/main" val="4285205199"/>
                  </a:ext>
                </a:extLst>
              </a:tr>
              <a:tr h="411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2007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0,24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175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125 + 50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0,22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extLst>
                  <a:ext uri="{0D108BD9-81ED-4DB2-BD59-A6C34878D82A}">
                    <a16:rowId xmlns:a16="http://schemas.microsoft.com/office/drawing/2014/main" val="2368868386"/>
                  </a:ext>
                </a:extLst>
              </a:tr>
              <a:tr h="411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0,17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205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30 + 125 + 50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0,17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extLst>
                  <a:ext uri="{0D108BD9-81ED-4DB2-BD59-A6C34878D82A}">
                    <a16:rowId xmlns:a16="http://schemas.microsoft.com/office/drawing/2014/main" val="3454872871"/>
                  </a:ext>
                </a:extLst>
              </a:tr>
              <a:tr h="411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0,17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205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30 + 125 + 50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0,17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extLst>
                  <a:ext uri="{0D108BD9-81ED-4DB2-BD59-A6C34878D82A}">
                    <a16:rowId xmlns:a16="http://schemas.microsoft.com/office/drawing/2014/main" val="2260937723"/>
                  </a:ext>
                </a:extLst>
              </a:tr>
              <a:tr h="411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fi-FI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0,17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205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30 + 125 + 50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0,17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5" marR="35295" marT="35295" marB="35295" anchor="ctr"/>
                </a:tc>
                <a:extLst>
                  <a:ext uri="{0D108BD9-81ED-4DB2-BD59-A6C34878D82A}">
                    <a16:rowId xmlns:a16="http://schemas.microsoft.com/office/drawing/2014/main" val="285507826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1E4AE42-15F0-4873-A624-37947247D8CD}"/>
              </a:ext>
            </a:extLst>
          </p:cNvPr>
          <p:cNvGrpSpPr/>
          <p:nvPr/>
        </p:nvGrpSpPr>
        <p:grpSpPr>
          <a:xfrm>
            <a:off x="6466029" y="2091716"/>
            <a:ext cx="2181724" cy="3519242"/>
            <a:chOff x="6854772" y="2214014"/>
            <a:chExt cx="2181724" cy="3519242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BD391CCF-7C14-4F94-9700-DCF68CD47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8022" y="2214014"/>
              <a:ext cx="1822450" cy="182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21D106E-4148-49D3-8B90-C2501F4A9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772" y="4271338"/>
              <a:ext cx="2181724" cy="146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07D3AF0-8520-4CCB-8C43-8068E081B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3179" y="2214014"/>
              <a:ext cx="401637" cy="182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64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Example:</a:t>
            </a:r>
            <a:br>
              <a:rPr lang="en-GB" sz="2800" dirty="0"/>
            </a:br>
            <a:r>
              <a:rPr lang="en-GB" sz="1800" dirty="0"/>
              <a:t>Calculate how much heat is conducted during the day through </a:t>
            </a:r>
            <a:br>
              <a:rPr lang="en-GB" sz="1800" dirty="0"/>
            </a:br>
            <a:r>
              <a:rPr lang="en-GB" sz="1800" dirty="0"/>
              <a:t>a one-metre wide door.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895C3-800E-43A7-B2D7-15BD6AB6D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The inside temperature is 21 </a:t>
            </a:r>
            <a:r>
              <a:rPr lang="en-GB" baseline="30000" dirty="0" err="1"/>
              <a:t>o</a:t>
            </a:r>
            <a:r>
              <a:rPr lang="en-GB" dirty="0" err="1"/>
              <a:t>C</a:t>
            </a:r>
            <a:r>
              <a:rPr lang="en-GB" dirty="0"/>
              <a:t> and outside temperature is -15</a:t>
            </a:r>
            <a:r>
              <a:rPr lang="en-GB" baseline="30000" dirty="0"/>
              <a:t> </a:t>
            </a:r>
            <a:r>
              <a:rPr lang="en-GB" baseline="30000" dirty="0" err="1"/>
              <a:t>o</a:t>
            </a:r>
            <a:r>
              <a:rPr lang="en-GB" dirty="0" err="1"/>
              <a:t>C.</a:t>
            </a:r>
            <a:r>
              <a:rPr lang="en-GB" dirty="0"/>
              <a:t> </a:t>
            </a:r>
          </a:p>
          <a:p>
            <a:pPr>
              <a:lnSpc>
                <a:spcPct val="120000"/>
              </a:lnSpc>
            </a:pPr>
            <a:r>
              <a:rPr lang="en-GB" dirty="0"/>
              <a:t>Area 1.0 m x 2.1 m = 2.1 m</a:t>
            </a:r>
            <a:r>
              <a:rPr lang="en-GB" baseline="30000" dirty="0"/>
              <a:t>2</a:t>
            </a:r>
          </a:p>
          <a:p>
            <a:pPr>
              <a:lnSpc>
                <a:spcPct val="120000"/>
              </a:lnSpc>
            </a:pPr>
            <a:r>
              <a:rPr lang="en-GB" dirty="0"/>
              <a:t>Temperature difference 36 K </a:t>
            </a:r>
          </a:p>
          <a:p>
            <a:pPr>
              <a:lnSpc>
                <a:spcPct val="120000"/>
              </a:lnSpc>
            </a:pPr>
            <a:r>
              <a:rPr lang="en-GB" dirty="0"/>
              <a:t>Total heat transfer coefficient = 1 W/Km</a:t>
            </a:r>
            <a:r>
              <a:rPr lang="en-GB" baseline="30000" dirty="0"/>
              <a:t>2</a:t>
            </a: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=2.1m</a:t>
            </a:r>
            <a:r>
              <a:rPr lang="en-GB" baseline="30000" dirty="0"/>
              <a:t>2</a:t>
            </a:r>
            <a:r>
              <a:rPr lang="en-GB" dirty="0"/>
              <a:t> x 36K x 1W/Km</a:t>
            </a:r>
            <a:r>
              <a:rPr lang="en-GB" baseline="30000" dirty="0"/>
              <a:t>2</a:t>
            </a:r>
            <a:r>
              <a:rPr lang="en-GB" dirty="0"/>
              <a:t>  x 24h  = 1.8kWh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How much heat is conducted through the door from 1980s </a:t>
            </a:r>
            <a:br>
              <a:rPr lang="en-GB" b="1" dirty="0"/>
            </a:br>
            <a:r>
              <a:rPr lang="en-GB" b="1" dirty="0"/>
              <a:t>in a day?</a:t>
            </a:r>
            <a:br>
              <a:rPr lang="en-GB" dirty="0"/>
            </a:br>
            <a:r>
              <a:rPr lang="en-GB" dirty="0"/>
              <a:t>=2.1m</a:t>
            </a:r>
            <a:r>
              <a:rPr lang="en-GB" baseline="30000" dirty="0"/>
              <a:t>2</a:t>
            </a:r>
            <a:r>
              <a:rPr lang="en-GB" dirty="0"/>
              <a:t> x 36K x 1.4W/Km</a:t>
            </a:r>
            <a:r>
              <a:rPr lang="en-GB" baseline="30000" dirty="0"/>
              <a:t>2</a:t>
            </a:r>
            <a:r>
              <a:rPr lang="en-GB" dirty="0"/>
              <a:t> x 24h = 2.5 kWh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D88DE0-BAD4-49DB-845F-39C701F89D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204E7-94E0-4EF2-911C-F16C87760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79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Example:</a:t>
            </a:r>
            <a:br>
              <a:rPr lang="en-GB" sz="2800" dirty="0"/>
            </a:br>
            <a:r>
              <a:rPr lang="en-GB" sz="2000" dirty="0"/>
              <a:t>Calculate: How much money can be saved in a year by insulating 120 m</a:t>
            </a:r>
            <a:r>
              <a:rPr lang="en-GB" sz="2000" baseline="30000" dirty="0"/>
              <a:t>2  </a:t>
            </a:r>
            <a:r>
              <a:rPr lang="en-GB" sz="2000" dirty="0"/>
              <a:t>of the roof from the building regulation level of 2008 to the present level</a:t>
            </a:r>
            <a:r>
              <a:rPr lang="en-GB" sz="1800" dirty="0"/>
              <a:t>? </a:t>
            </a:r>
            <a:br>
              <a:rPr lang="fi-FI" sz="2000" dirty="0"/>
            </a:br>
            <a:br>
              <a:rPr lang="en-GB" sz="2000" dirty="0"/>
            </a:br>
            <a:br>
              <a:rPr lang="en-GB" sz="2000" dirty="0"/>
            </a:br>
            <a:endParaRPr lang="en-GB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574012-E366-4E62-BC8A-CC4AE938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571999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Heating degree day value in Helsinki is 3878 C</a:t>
            </a:r>
            <a:r>
              <a:rPr lang="en-GB" baseline="30000" dirty="0"/>
              <a:t>o</a:t>
            </a:r>
            <a:r>
              <a:rPr lang="en-GB" dirty="0"/>
              <a:t>d. </a:t>
            </a:r>
          </a:p>
          <a:p>
            <a:r>
              <a:rPr lang="en-GB" dirty="0"/>
              <a:t>The price of energy is 0.12 €/kWh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Area 120 m</a:t>
            </a:r>
            <a:r>
              <a:rPr lang="en-GB" b="1" baseline="30000" dirty="0"/>
              <a:t>2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The improvement in total heat transfer coefficient 0.15–0.09 = 0.06 W/Km</a:t>
            </a:r>
            <a:r>
              <a:rPr lang="en-GB" b="1" baseline="30000" dirty="0"/>
              <a:t>2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The difference of needed heating energy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= 120 m</a:t>
            </a:r>
            <a:r>
              <a:rPr lang="en-GB" baseline="30000" dirty="0"/>
              <a:t>2</a:t>
            </a:r>
            <a:r>
              <a:rPr lang="en-GB" dirty="0"/>
              <a:t> x 0,06W/Km</a:t>
            </a:r>
            <a:r>
              <a:rPr lang="en-GB" baseline="30000" dirty="0"/>
              <a:t>2</a:t>
            </a:r>
            <a:r>
              <a:rPr lang="en-GB" dirty="0"/>
              <a:t> x 3878C</a:t>
            </a:r>
            <a:r>
              <a:rPr lang="en-GB" sz="2400" baseline="30000" dirty="0"/>
              <a:t>o</a:t>
            </a:r>
            <a:r>
              <a:rPr lang="en-GB" dirty="0"/>
              <a:t>d x 24 h/d= 670118 </a:t>
            </a:r>
            <a:r>
              <a:rPr lang="en-GB" dirty="0" err="1"/>
              <a:t>Wh</a:t>
            </a:r>
            <a:r>
              <a:rPr lang="en-GB" dirty="0"/>
              <a:t>=670 kWh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Saving 0,12 €/kWh x 670 kWh = 80 €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What would be the saving if original level was from 1985 (0,22 W / Km</a:t>
            </a:r>
            <a:r>
              <a:rPr lang="en-GB" b="1" baseline="30000" dirty="0"/>
              <a:t>2 )</a:t>
            </a:r>
            <a:r>
              <a:rPr lang="en-GB" b="1" dirty="0"/>
              <a:t>?</a:t>
            </a:r>
            <a:br>
              <a:rPr lang="en-GB" dirty="0"/>
            </a:br>
            <a:r>
              <a:rPr lang="en-GB" dirty="0"/>
              <a:t>The improvement of total heat transfer coefficient 0.22–0.09 = 0.13 W/Km</a:t>
            </a:r>
            <a:r>
              <a:rPr lang="en-GB" baseline="30000" dirty="0"/>
              <a:t>2</a:t>
            </a:r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The difference of heating energy needed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= 120m</a:t>
            </a:r>
            <a:r>
              <a:rPr lang="en-GB" baseline="30000" dirty="0"/>
              <a:t>2 </a:t>
            </a:r>
            <a:r>
              <a:rPr lang="en-GB" dirty="0"/>
              <a:t>x 0.3W/Km</a:t>
            </a:r>
            <a:r>
              <a:rPr lang="en-GB" baseline="30000" dirty="0"/>
              <a:t>2</a:t>
            </a:r>
            <a:r>
              <a:rPr lang="en-GB" dirty="0"/>
              <a:t> x 3878C</a:t>
            </a:r>
            <a:r>
              <a:rPr lang="en-GB" sz="2400" baseline="30000" dirty="0"/>
              <a:t>o</a:t>
            </a:r>
            <a:r>
              <a:rPr lang="en-GB" dirty="0"/>
              <a:t>d x 24h/d = 1452 kWh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Saving 0.12€/kWh x 1452 kWh = 174 €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What about in a 1960s house?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Answer: 630 € in a year</a:t>
            </a:r>
          </a:p>
          <a:p>
            <a:pPr marL="285750" indent="-285750"/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A31D28-3FF0-4536-87FD-387F2EBB4B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6746EB-D026-4F10-9928-E9B52E905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073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424A63F7-A929-468D-9ED0-15F23040014C}" vid="{55B1D400-09AC-499E-B69D-32E92CF65373}"/>
    </a:ext>
  </a:extLst>
</a:theme>
</file>

<file path=ppt/theme/theme2.xml><?xml version="1.0" encoding="utf-8"?>
<a:theme xmlns:a="http://schemas.openxmlformats.org/drawingml/2006/main" name="1_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E090C246-9715-452B-BDDB-3AA6E50A71C3}" vid="{EC973ED1-DAE1-44EF-87D3-1C0E62F1D4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BUS_4-3</Template>
  <TotalTime>39</TotalTime>
  <Words>1571</Words>
  <Application>Microsoft Office PowerPoint</Application>
  <PresentationFormat>On-screen Show (4:3)</PresentationFormat>
  <Paragraphs>620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</vt:lpstr>
      <vt:lpstr>DejaVu Sans</vt:lpstr>
      <vt:lpstr>Times</vt:lpstr>
      <vt:lpstr>Times New Roman</vt:lpstr>
      <vt:lpstr>Wingdings</vt:lpstr>
      <vt:lpstr>BUS_4-3</vt:lpstr>
      <vt:lpstr>1_BUS_4-3</vt:lpstr>
      <vt:lpstr> Energy Efficient Construction  and Training Practices:  Basics</vt:lpstr>
      <vt:lpstr>Energy and moisture of building site</vt:lpstr>
      <vt:lpstr>Construction site heating</vt:lpstr>
      <vt:lpstr>Three ways of  heat transfer</vt:lpstr>
      <vt:lpstr>Three ways  of heat transfer </vt:lpstr>
      <vt:lpstr>Thermal transmittance (U-value) represents the capacity of heat insulation of different structural elements. The smaller the U-value, the better the heat insulation. </vt:lpstr>
      <vt:lpstr>Examples of wall structures from different years – mineral wool insulation</vt:lpstr>
      <vt:lpstr>Example: Calculate how much heat is conducted during the day through  a one-metre wide door.</vt:lpstr>
      <vt:lpstr>Example: Calculate: How much money can be saved in a year by insulating 120 m2  of the roof from the building regulation level of 2008 to the present level?    </vt:lpstr>
      <vt:lpstr>Heating degree days 1981-2010 </vt:lpstr>
      <vt:lpstr>Air humidity and condensation point</vt:lpstr>
      <vt:lpstr>Basic terms</vt:lpstr>
      <vt:lpstr>Condensation point</vt:lpstr>
      <vt:lpstr>Drying</vt:lpstr>
      <vt:lpstr>Example </vt:lpstr>
      <vt:lpstr>Question</vt:lpstr>
      <vt:lpstr>Moisture movement in a building element without a vapour barrier</vt:lpstr>
      <vt:lpstr>Moisture movement in a building element with installed  vapour barrier</vt:lpstr>
      <vt:lpstr>Moisture proofing</vt:lpstr>
      <vt:lpstr>PowerPoint Presentation</vt:lpstr>
      <vt:lpstr>PowerPoint Presentation</vt:lpstr>
      <vt:lpstr>The effect of ventilation on site conditions  </vt:lpstr>
      <vt:lpstr>Raising the temperature of concrete by 10 degrees almost always halves the drying time regardless of the drying circumstances </vt:lpstr>
      <vt:lpstr>PowerPoint Presentation</vt:lpstr>
      <vt:lpstr>Working order of crawling space! </vt:lpstr>
      <vt:lpstr>Discuss in pairs: Air-tight construction or breathable construction?  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Efficient Construction  and Training Practices:  Basics</dc:title>
  <dc:creator>Kirsi-Maaria Forssell</dc:creator>
  <cp:lastModifiedBy>Kirsi-Maaria Forssell</cp:lastModifiedBy>
  <cp:revision>8</cp:revision>
  <dcterms:created xsi:type="dcterms:W3CDTF">2019-08-31T11:53:13Z</dcterms:created>
  <dcterms:modified xsi:type="dcterms:W3CDTF">2020-03-09T09:44:58Z</dcterms:modified>
</cp:coreProperties>
</file>