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5" r:id="rId2"/>
  </p:sldMasterIdLst>
  <p:notesMasterIdLst>
    <p:notesMasterId r:id="rId17"/>
  </p:notesMasterIdLst>
  <p:sldIdLst>
    <p:sldId id="256" r:id="rId3"/>
    <p:sldId id="257" r:id="rId4"/>
    <p:sldId id="258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9929813" cy="67992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1434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132" y="48"/>
      </p:cViewPr>
      <p:guideLst>
        <p:guide orient="horz" pos="2160"/>
        <p:guide orient="horz" pos="300"/>
        <p:guide orient="horz" pos="3657"/>
        <p:guide orient="horz" pos="4110"/>
        <p:guide orient="horz" pos="1117"/>
        <p:guide orient="horz" pos="4020"/>
        <p:guide orient="horz" pos="1434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C663A-265B-4D0F-B9BC-0572EB116177}" type="datetimeFigureOut">
              <a:rPr lang="fi-FI" smtClean="0"/>
              <a:t>9.3.2020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9ACC-2A45-457F-B6CF-B73585F5F8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37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61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83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53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387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82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0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59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7583D-8460-4D08-A104-66042EDED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6" y="5464430"/>
            <a:ext cx="1867062" cy="57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904488"/>
            <a:ext cx="5475287" cy="25498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9013591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4390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87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266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8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677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185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7953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769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471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6558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987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449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8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96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137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11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51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602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5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9721-3A80-4F37-9003-29EBB493F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Controlling the condition and drying of the structures in the building site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73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" name="Picture 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9532"/>
            <a:ext cx="5112568" cy="315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500" name="Straight Connector 61499"/>
          <p:cNvCxnSpPr/>
          <p:nvPr/>
        </p:nvCxnSpPr>
        <p:spPr>
          <a:xfrm flipV="1">
            <a:off x="4053390" y="4599449"/>
            <a:ext cx="0" cy="6327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2916584" y="4881780"/>
            <a:ext cx="0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044376" y="4593748"/>
            <a:ext cx="3013347" cy="100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44376" y="4881780"/>
            <a:ext cx="18722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tsikko 1"/>
          <p:cNvSpPr txBox="1">
            <a:spLocks/>
          </p:cNvSpPr>
          <p:nvPr/>
        </p:nvSpPr>
        <p:spPr bwMode="auto">
          <a:xfrm>
            <a:off x="5940152" y="3204692"/>
            <a:ext cx="24117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000" b="1" dirty="0">
                <a:latin typeface="+mj-lt"/>
                <a:ea typeface="+mj-ea"/>
                <a:cs typeface="+mj-cs"/>
              </a:rPr>
              <a:t>Answer: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000" b="1" dirty="0">
                <a:latin typeface="+mj-lt"/>
                <a:ea typeface="+mj-ea"/>
                <a:cs typeface="+mj-cs"/>
              </a:rPr>
              <a:t>9 g–5 g x 10,000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000" b="1" dirty="0">
                <a:latin typeface="+mj-lt"/>
                <a:ea typeface="+mj-ea"/>
                <a:cs typeface="+mj-cs"/>
              </a:rPr>
              <a:t>= 40,000 g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000" b="1" dirty="0">
                <a:latin typeface="+mj-lt"/>
                <a:ea typeface="+mj-ea"/>
                <a:cs typeface="+mj-cs"/>
              </a:rPr>
              <a:t>= 40 litres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5198" y="5445448"/>
            <a:ext cx="17281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Temperature [</a:t>
            </a:r>
            <a:r>
              <a:rPr lang="en-GB" sz="1400" b="1" baseline="30000" dirty="0" err="1">
                <a:solidFill>
                  <a:schemeClr val="tx2"/>
                </a:solidFill>
              </a:rPr>
              <a:t>o</a:t>
            </a:r>
            <a:r>
              <a:rPr lang="en-GB" sz="1400" dirty="0" err="1">
                <a:solidFill>
                  <a:schemeClr val="tx2"/>
                </a:solidFill>
              </a:rPr>
              <a:t>C</a:t>
            </a:r>
            <a:r>
              <a:rPr lang="en-GB" sz="1400" dirty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3" name="Rectangle 2"/>
          <p:cNvSpPr/>
          <p:nvPr/>
        </p:nvSpPr>
        <p:spPr>
          <a:xfrm>
            <a:off x="576325" y="2793941"/>
            <a:ext cx="216024" cy="254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Absolute humidity [g/m3]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1780300"/>
            <a:ext cx="8207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Inside temperature is 20</a:t>
            </a:r>
            <a:r>
              <a:rPr lang="en-GB" sz="2000" baseline="30000" dirty="0"/>
              <a:t>o</a:t>
            </a:r>
            <a:r>
              <a:rPr lang="en-GB" sz="2000" dirty="0"/>
              <a:t>C and outside temperature is 5</a:t>
            </a:r>
            <a:r>
              <a:rPr lang="en-GB" sz="2000" baseline="30000" dirty="0"/>
              <a:t>o</a:t>
            </a:r>
            <a:r>
              <a:rPr lang="en-GB" sz="2000" dirty="0"/>
              <a:t>C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Relative humidity inside the site is 50% and outside 80% </a:t>
            </a:r>
            <a:r>
              <a:rPr lang="en-GB" dirty="0"/>
              <a:t>.</a:t>
            </a:r>
          </a:p>
          <a:p>
            <a:endParaRPr lang="fi-FI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2120EA-1E2E-4DD1-8D2F-C3769784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489142"/>
            <a:ext cx="8229600" cy="1152550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</a:t>
            </a:r>
            <a:br>
              <a:rPr lang="en-GB" dirty="0"/>
            </a:br>
            <a:r>
              <a:rPr lang="en-GB" sz="1800" dirty="0"/>
              <a:t>How much water vapour can be released by ventilation of 10,000 m3 site of block of flats (about 50 apartments) when outdoor air and indoor air is exchanged once?</a:t>
            </a:r>
            <a:br>
              <a:rPr lang="en-GB" sz="1800" dirty="0"/>
            </a:br>
            <a:endParaRPr lang="fi-FI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F491-E09D-4DD7-9675-28685B48D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BD1E7-D4F6-4909-B299-E900FC1AB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85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Sorption dryer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GB" sz="1800" dirty="0"/>
              <a:t>Drainage air is led through the rotating cell</a:t>
            </a:r>
          </a:p>
          <a:p>
            <a:pPr marL="342900" indent="-342900">
              <a:lnSpc>
                <a:spcPct val="80000"/>
              </a:lnSpc>
            </a:pPr>
            <a:r>
              <a:rPr lang="en-GB" sz="1800" dirty="0"/>
              <a:t>Humidity binds to the surface of cell and is led out with airflow from drainage space </a:t>
            </a:r>
          </a:p>
          <a:p>
            <a:pPr marL="342900" indent="-342900">
              <a:lnSpc>
                <a:spcPct val="80000"/>
              </a:lnSpc>
            </a:pPr>
            <a:r>
              <a:rPr lang="en-GB" sz="1800" dirty="0"/>
              <a:t>Sorption dryer works efficiently also at low temperatures</a:t>
            </a:r>
          </a:p>
          <a:p>
            <a:pPr marL="342900" indent="-342900">
              <a:lnSpc>
                <a:spcPct val="80000"/>
              </a:lnSpc>
            </a:pPr>
            <a:r>
              <a:rPr lang="en-GB" sz="1800" dirty="0"/>
              <a:t>Sorption dryer reduces RH below 30%.</a:t>
            </a:r>
          </a:p>
          <a:p>
            <a:pPr marL="342900" indent="-342900">
              <a:lnSpc>
                <a:spcPct val="80000"/>
              </a:lnSpc>
            </a:pPr>
            <a:r>
              <a:rPr lang="en-GB" sz="1800" dirty="0"/>
              <a:t>Sorption dryer may push dry air into structure or pull air out of structure</a:t>
            </a:r>
          </a:p>
          <a:p>
            <a:pPr marL="342900" indent="-342900">
              <a:lnSpc>
                <a:spcPct val="80000"/>
              </a:lnSpc>
            </a:pPr>
            <a:r>
              <a:rPr lang="en-GB" sz="1800" dirty="0"/>
              <a:t>Sizing: air circulation 1-2 times the volume of the space</a:t>
            </a:r>
          </a:p>
          <a:p>
            <a:pPr marL="342900" indent="-342900">
              <a:lnSpc>
                <a:spcPct val="80000"/>
              </a:lnSpc>
            </a:pPr>
            <a:r>
              <a:rPr lang="en-GB" sz="1800" dirty="0"/>
              <a:t>Use sub-contractor when volume exceeds 500-5,000 m</a:t>
            </a:r>
            <a:r>
              <a:rPr lang="en-GB" sz="1800" baseline="30000" dirty="0"/>
              <a:t>3</a:t>
            </a:r>
            <a:r>
              <a:rPr lang="en-GB" sz="1800" dirty="0"/>
              <a:t>/h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AFE2C-2CE0-45F6-959D-76A3605984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49CBF-0CCE-46F9-A137-DEC6B5A1C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AutoShape 4" descr="data:image/jpeg;base64,/9j/4AAQSkZJRgABAQAAAQABAAD/2wCEAAkGBxASEBAPEBAQFBAUEBUQEA8PDxAWEBUUFBQWFhQUFBQYHCggGBolHBQUITEhJSkrLi4uFx8zODMsNygtLiwBCgoKDg0OGxAQGy4mICUvLSwsLCwsLCwtLCwsLDQsLCwsLCwsLCwsLCwsLCwsLCwsLCwsLCwsLCwsLCwsLCwsNP/AABEIANwA5QMBIgACEQEDEQH/xAAcAAEAAQUBAQAAAAAAAAAAAAAAAQIDBAUGBwj/xABIEAACAQIDAwcGCwUHBQEAAAAAAQIDEQQSIQUxQQYTUWFxgZEiMlKxwdEHFCMzQlNykqGywhUkgtLhQ2Jjg5Si8ERzhJPDNP/EABkBAQADAQEAAAAAAAAAAAAAAAABAgQDBf/EAC8RAAIBAwIDCAEDBQAAAAAAAAABAgMRIRIxBDJBExQiUWGRodFxQuHxUoGxwfD/2gAMAwEAAhEDEQA/APcQAAAAAAAAAAAAAAAAAAAAAAAACmpUUVeTSW67aS1AKgRckAAEAEghyXSvEodaPpR+8iLixcBZqYunFOUpwSSu25LciKeMpStlqQd7WtOOt91hdE2ZfABJAAAAAIYBIOQxm1c0nzlBOS8m0paqz3bjAq4mL/sorw9xR1IrqXUJPod5nXSvEjnY+lHxR585R+rj4lmdO7dtydtYrXrXUcnXR0VFs9G56PpR+8ieej6UfFHncY9hV5XT+JTvPoX7v6noPPQ9KP3kOfh6UfvI89an6RTzVT00R3p+RPdl5m12jyhrKpNQm4pSsofF5tpLpeXUwY7cxKvarV1d3+71Hr1Xjp2GM6U23aonZtXytap2e9IjmKvpR8P6HJ1JX3+TsoRS2M39u4r66r3YSX8g/bmJ+txHdhJfymJGlPjlfcZWHyLz6afYv6kdo/N+5OiPkvYn9s4n6zFf6WfuI/a+I9PGd2Hqe4y41cJ9Kg/+fxEOrgONF+EvZInX6sq4+nwWFtWvxeO/09U0XKTbuLkoQoPFZd85Sp1E73skr8F7eo3e062Ep0ZVI0E5NWhFuWrbsm1mvZb+48p2rtGo6s75fOb83i7X/wCdRZLVhFW1HLN/U2vtDjXxKfXVlF/i0Y9Ta2O44nEf6t/znMvGT6V3RRewzxNW6pKpOyzSVOF7LpdloW7KQ7WJtqm0cU99es//ACW/1mNPE1+NSo+2rL3lijszGzdNRp1W6kHUp6xipQWW8k21p5cfFGNi8HXp06VWpmUKycqTzp5kkm3ZPTzlv6Qqf4IdT8l+tXm1bNLXpnIxJZuM396XuMRtvj4yOghyWj8V+N1cZQhBxhJU0pzrPnJZYJQ03tPW9tHrozooJHNzbNPdrXMvF3L2zcZzdejVTeaFWE1kXlNxknaPW7W7zXyoPNlSbd8qypu991kZ+ztn1oV8LOdGrGEsTSipypzUW+cjom1a5fQjnrZ9QUpXinZq6Ts96vwZUAdjkAAAAAAcFtmajXqqz897l06+0wefj/e+5L3G22/Qi69S64r8qNW8HDrXYzFUeWelSjScVeTX9v3KfjMPSS7dPWVRrwe6cPvIpeCXCU13lEsC/T8Vc4tr/v4O6pU+k/h/uZUZLg13MqSNfLZz6ab7YR9xT8Qmtyh3XXqsR4S3YX2nH3a/0bSxKNT8Wqr6Mu6rU/mFqy4Vu6bfrTFo+ZPdqnSz/DRtxY0/xiot8qy7VTf6B8fn9Y++lB+poaV5/wCfonutf+n5X2bhoixqVtKfpw76Ml6plS2lPpov/wBq9jGj1RV0Ky3g/b6M3EVMqu03rbRfiYFTGQ187juW+za08H3FNbFyla6p6PNaNZpPtzQMZpcIStr5tak9/nb3fVHWEIW8T+V9nCcKq/S/Z/RlY2mnBPpaV+qzZ5ttX52faek46teipZXHy1o8t/wbR5ttX52RNHdnGtsYZk7O2zWwzqOi0nOGR5oqStfr3cdxjFLRpsnuZs9Dq9m8ooc5hXKpONOnSnStdrLFxj5Lcdct4Q1vfTec5tfGqpSp005uNOU1TUpSeWm5eSlfdooeBjwpt7k32Iu/FJv6L79Dnoipai9Oco03De98vLy7/BrVF3Ow2tWzbMwsI1YSnF06nMynTa8nnItZXx8tOz6DQ/Ep9XiX6GxKk/Nt+HtLtp2dyiTV1YxcBjXTqQqSs8r4JWV01dJdDd+46mht1YnE4Cmpzf71Rjzb81uVel5UuxRdu056Wx5qLk4yyJ25zyVTut6U3o32M2HJHCx/aGB0/wCrotXemlSL9gai3cLUsH0mADscgAAAAADlOUVP5dvpjF+z2Grym75TR+Ug+mFvBv3mlZhq8zNtPlRBFwRc4M6kklJJBYkqKSUQSVFLS4peBIBKdi1KhB74R+6i3LBUn9Bd2nqL4BdVZraT9zDns6l0NdkmWJbNh0y8V7jYstyFzouKrL9TNXtOkoYdpNvyk9e04mtgYzeZt68Fa2jZ3O3PmZdsfWcjw8fzMvGTSwZ5vtJXlkwviNNfRv2tlSoxW6MfBF+RbkTqb6kKKXQmBlxwjktFqYcN52PJfB54XtrJ5YkorJmiwuxm3qtE/Fl/aWMw+EpSnOMaju6cKbXztVedBvhShpna3vyOm/Z7S2ZKnTk4Wz6UqXXUm7RfdrJ9UWeI8ptoKtiGoNujSXM0LvfCL1n1uTvJvrNFON2ZqjsjH2ntKtiKjq1puUt0VZKEI8IU4LSEV0Iv7F2pUw1aniKdnKnONRRl5rcXezRrYouwRosZ7n1XsLatPFYajiafmVIKVnvi90ovrTTXcZ55p8Bm0HLCV8O/7Ktmj9mot33oy8T0slbBgAEkAAAGh5UQ0py65L1P2HPM6jlNH5KL6Jr8Uzl5GOtzGujylE5JJtuySu29xRTqxlrGSa6YtP1FOLhenOPTCS8UzyrAVMTSrQblLLm147us5xp6ky8p6Wj1okgk4nUXKkUorBIAIuQSGQAAUstyLjLcgDXbb+Zn2x/MjkluX8X5pHW7a+Zn3fmRyUfNXbL88iy2I6lEi3IuyRbkiSxZnL3HebAr5FC30Y373p7X4HA1POgv7x1GzsT53cvC/vLpYOEnk2nLnbzp4V5X5UaNSa6VUrP4vSl3R59niSO35fY/PBxW7naVPtVOi5v/AHVWcQjZSVomSq7suwRlQhuLFJGdRhexZsokel/AW2q2MjwdODt2SfvPYjyj4EMK08XVtwhC/a5P2Hq5MdgwACxAAABreUNO+Hnq1ZxlpbhJXWpyLO22nG9Gqv8ADl+CucPcyV+Y1UHgMw8TsyhUvmpxu+KWV+KMxkGe53sSiSCSpclEkEkA815YbZr0MbUVOc0vJdozlHfCL1to9/Ey+SfK2tWrQo1G2pSUfKjHS6euZJPgjecoOTKxFR1VOKk0k4yi7NpWvmTutEuHA02y+S1ehiaVTKnFTi3KEk1bMr9DWjb7jTem4epntNT9DugwQZTSQy3IrZbYBg7Y+Zn2L1o5KC8ldsvzyOt2t8zPs9qOUgvJXbL88i62HUttFEkXZIoaIJMLEu0oP+8bbZ9Tzu32Gq2lC8G1vWvgZGzcQrX6Un4X951XKcJLxGr5X/8A3b8aVM5qJ1PKqClCTXB06n4Spv1R8Tl4Gum/CY6i8Rk0Tb4CldOXUarDxu0kdfyd2ZKvWo4eCvmms3VFPVv19wmxFHrfwY7MdDARcvOqydR9m6K/D8TrS1haEacIU4q0YRUIrqSsi6dIqyKt3YABJAAABTUjdNdKa8Tz1dB6IcBjYZatSPRUkv8AczNxC2ZoodS2yLi5DMhqKkypFCKkQWKkCAQCWQQyLkEkkEMMAhstsqZQwDD2p8zPs9pysdy7ZfnkdXtL5qf2TlYrTvl+eRZbDqUtFLRcaKGgSWKkTAo/Jyt9G+nUbKSMepC5eLKSjcoxiUoPirOM0t+SW9rs0fczlKmGlGeRq74W3NcGuo6SULbiynKO5q3oySa7uK8TvTnYzVKdy3srZ8rrRub0SXqPVfgmo0uexOW0p06dNSq71mnKd4wfQsi149mr8unjKjTjdRT0agrX6m99uq56h8CNPyMbLplSj91VH+oum3JHNpKLPTgAaDiAAAAAADh9vRtiaq60/GKZ3Bx/KqFsQn004vwcl7EcOIXhO1B+I1NwQiTEbCpEkJhsgsVJi5RcXIJK7lLKXIjMQCplMmU5iGwCq5RJkNlDYJLeOn8jUiktVq2tbLgug5eEdO+X5mdLi/Mn9lmgow3/AGn62WWxBYlEtsy6lN7krvgizjdlVIKMpyalN2pUKazVZPfpHs8C6i2VckjHlEsTgWY42SnzcnSzJ2y87eXY2llv3mba63eIcWtwpKWxgyizHqRNlOBZlSCZElc1conrnwKQ/dcVLpxOXwpQf6jzCpSPW/gfo5cDVfpYqcl3U6cf0s00ndmaqrI7kAGkzAAAAAAA5zlbhpPm6ii3GKkptcNU031bzoyGis46lYtCWl3POkGZXxOPPqhnyuVWVOLavqlJrTsiWdo4CrRfykdHumtYPv8AYzzbO1z0bq9izmIcy1ci5UsXcxGYouTcgE3Fym4uCSoEXDYBDZQ2S2UsAtYnzJ/ZfqNHRdr9rN5X82X2X6jmMTUtaPpVLeotErJ2O82RhaMMLLGVtFGLqPS7svNilxk9NOLaXE4blHiqinUUn+8T/wD0OL+bi7OOGhLgkn5T+lJvsN/tLamWOHob4wviZxto+Zs6cH/mzpv/ACzicdOUm5Sbcm80nLe28rbt4neKM8mc6tKsV06fgdjs9OVJPjZSfi4v1RfezkaMM1eK6NX3ROz2ZSagk/qk+9z/AKHStsUocxDgW5QMyUC04mS5ssYcqZ618F8LbPXXWqNeKXsPLnA9c+D2ll2fR63Ul41Z+40cPzmfiOU6MAG0xAAAAAAAAAGi2ryVw+IqRqTdVOM+cy06jinPhK61T37mt5uZUYuOSSzRtZqWt+2+8uAqopbEuTe5ze0+TCd5UGov0JXt/C+HffuOYxOGnTk4VIuMuh+tPij0ss4rC06kctSKkuh+x8DhU4dPMcHeHENYeTzVEnQ7S5LyjeVB5l9XK2bue5nPTi03FpprRppprtTMc4Si8muM4y2IuSilFRQuSQwQwCGUMllJIKKu59j9Rye0dJ0/+6/yxZ1lTc+x+o5/aOEc6dTL58aqnHrahDQvB2ZSaujGxda9ere/zdKO+2+pNv1I120ppLToWi7I+JerTzTuvp0krcVOnLPlfXZyRrMjqy1vkvv6epdJpjnJmk7YMnktsmVWpe2s5ZV9hazl+FjscTRUYq303zi+xZRg+9LN3ljYtDm4tWy3SjP+5T35PtS6P6GXiJucnJ8eHQuC8DlWnc6UYWyYLgWpUzPyF2ODlKM5RhKShBznli3aKV23bsOFzS0adwPX+R9PLgcMv8PN95uS9Z5Js2qqzmoq0VZJve819fwPc4RSSS3LRI18MssycS8JEgA2GMAAAAAAAAAAAAAAAGLjtn0qytUgn0S3SXY1qZQIaTwyU2so4/aHJmcLypNzj6Ltzi9kvw7DQ1FZtPet6vquNn0PqPTjCx+zKNZfKR14TWk13mafDJ5iaYcS1iR52Rc3u0uTdWneVP5SHV567Vx7vA0Ul48UZJQccNGuMlJXRS2UNlTKJFSSmTMOhHz/ALf6IGZYxqC1n9r9MQEY2I2bTn50dd+aOkk1uaa4kYfAZXdtN+koKM+9p+pI2KRKgNTQcEy0o6JLctyW7rK4QbaSW/RJb7m02XsKtX1jHLDjUl5vd0nabI2FRoapZqn1kkr/AMK+idKdGU89DnUrRhg5zZHJOpNqVfyIegvnH2+j6zqKyp4WhJwozlCMb81QpudSfCyj9J9psAboUowWDDOrKbyeQcisNGVaso0ZRU60ZRoSTcqcOcnaMtNLKx6+UqCu3ZXe921dt12VCnT0XfmKlTXZeQAB1OYAAAAAAAAAAAAAAAAAAAAANftLY9GtrKNp8KkdJd/T3mwBDimrMlNp3RwW0uTtendxXOQ9KC8rvjv8LmlaPVzTcoNk06lOc4wiqqWbMlZu29O2/QyVOHsrxNdPibu0jgFEtUYaz7V+VGa4uKklfVWfS1v9hj4Sk80m/wDmhkuay9g8DUqSy04uT6ty62+B12yOS0IWnXtOXoL5tfzeoz+TNNLDU+l5m30+W/ZY2pto0IpKTyYq1eTbisERSWi3cEiQDUZQAAAAAAAAAAAAAAAAAAAAAAAAAAAAAAAAAGAAcTtrA81VaS8h+VHs6O41vN21O92hs+FaNprVXyyW9XNVh+Tau1UneF9FG6b7ejuPPqcNLV4dj0KfEx0+Lc2GwF+7Ufs38WzYFFGlGMVGKSilZJbkis3RVkkYZO7bAALFQAAAAAA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2A472D-0EBC-4246-9E9D-8FCF39F70CF0}"/>
              </a:ext>
            </a:extLst>
          </p:cNvPr>
          <p:cNvGrpSpPr/>
          <p:nvPr/>
        </p:nvGrpSpPr>
        <p:grpSpPr>
          <a:xfrm>
            <a:off x="1284784" y="4360536"/>
            <a:ext cx="6336704" cy="1729677"/>
            <a:chOff x="2126032" y="4451976"/>
            <a:chExt cx="6336704" cy="1729677"/>
          </a:xfrm>
        </p:grpSpPr>
        <p:sp>
          <p:nvSpPr>
            <p:cNvPr id="11" name="TextBox 10"/>
            <p:cNvSpPr txBox="1"/>
            <p:nvPr/>
          </p:nvSpPr>
          <p:spPr>
            <a:xfrm>
              <a:off x="5125755" y="5748120"/>
              <a:ext cx="285188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3933" y="5843099"/>
              <a:ext cx="1847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endParaRPr lang="en-GB" sz="1600" dirty="0"/>
            </a:p>
          </p:txBody>
        </p:sp>
        <p:grpSp>
          <p:nvGrpSpPr>
            <p:cNvPr id="10" name="Ryhmä 9"/>
            <p:cNvGrpSpPr/>
            <p:nvPr/>
          </p:nvGrpSpPr>
          <p:grpSpPr>
            <a:xfrm>
              <a:off x="2126032" y="4451976"/>
              <a:ext cx="6336704" cy="1656184"/>
              <a:chOff x="827584" y="4077072"/>
              <a:chExt cx="6336704" cy="1656184"/>
            </a:xfrm>
          </p:grpSpPr>
          <p:sp>
            <p:nvSpPr>
              <p:cNvPr id="15" name="Pyöristetty suorakulmio 14"/>
              <p:cNvSpPr/>
              <p:nvPr/>
            </p:nvSpPr>
            <p:spPr>
              <a:xfrm>
                <a:off x="3275856" y="4077072"/>
                <a:ext cx="1224136" cy="165618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yöristetty suorakulmio 15"/>
              <p:cNvSpPr/>
              <p:nvPr/>
            </p:nvSpPr>
            <p:spPr>
              <a:xfrm>
                <a:off x="3347865" y="4077072"/>
                <a:ext cx="1224136" cy="16561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Vuokaaviosymboli: Suorasaantimuisti 16"/>
              <p:cNvSpPr/>
              <p:nvPr/>
            </p:nvSpPr>
            <p:spPr>
              <a:xfrm rot="10800000">
                <a:off x="3737117" y="4244848"/>
                <a:ext cx="428378" cy="1344392"/>
              </a:xfrm>
              <a:prstGeom prst="flowChartMagneticDrum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sp>
            <p:nvSpPr>
              <p:cNvPr id="18" name="Nuoli oikealle 17"/>
              <p:cNvSpPr/>
              <p:nvPr/>
            </p:nvSpPr>
            <p:spPr>
              <a:xfrm>
                <a:off x="1115616" y="4839079"/>
                <a:ext cx="2488525" cy="750161"/>
              </a:xfrm>
              <a:prstGeom prst="rightArrow">
                <a:avLst>
                  <a:gd name="adj1" fmla="val 74343"/>
                  <a:gd name="adj2" fmla="val 5000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 err="1">
                    <a:solidFill>
                      <a:schemeClr val="tx2"/>
                    </a:solidFill>
                  </a:rPr>
                  <a:t>Humid</a:t>
                </a:r>
                <a:r>
                  <a:rPr lang="fi-FI" b="1" dirty="0">
                    <a:solidFill>
                      <a:schemeClr val="tx2"/>
                    </a:solidFill>
                  </a:rPr>
                  <a:t> air to </a:t>
                </a:r>
                <a:r>
                  <a:rPr lang="fi-FI" b="1" dirty="0" err="1">
                    <a:solidFill>
                      <a:schemeClr val="tx2"/>
                    </a:solidFill>
                  </a:rPr>
                  <a:t>dryer</a:t>
                </a:r>
                <a:endParaRPr lang="fi-FI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" name="Nuoli vasemmalle 18"/>
              <p:cNvSpPr/>
              <p:nvPr/>
            </p:nvSpPr>
            <p:spPr>
              <a:xfrm>
                <a:off x="4283968" y="4303253"/>
                <a:ext cx="2833488" cy="432047"/>
              </a:xfrm>
              <a:prstGeom prst="left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2"/>
                    </a:solidFill>
                  </a:rPr>
                  <a:t>Outgoing air to dryer</a:t>
                </a:r>
              </a:p>
            </p:txBody>
          </p:sp>
          <p:sp>
            <p:nvSpPr>
              <p:cNvPr id="20" name="Nuoli vasemmalle 19"/>
              <p:cNvSpPr/>
              <p:nvPr/>
            </p:nvSpPr>
            <p:spPr>
              <a:xfrm>
                <a:off x="827584" y="4293096"/>
                <a:ext cx="2776557" cy="432047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2"/>
                    </a:solidFill>
                  </a:rPr>
                  <a:t>Humid inside air is led out </a:t>
                </a:r>
              </a:p>
            </p:txBody>
          </p:sp>
          <p:sp>
            <p:nvSpPr>
              <p:cNvPr id="21" name="Nuoli oikealle 20"/>
              <p:cNvSpPr/>
              <p:nvPr/>
            </p:nvSpPr>
            <p:spPr>
              <a:xfrm>
                <a:off x="4283968" y="4839080"/>
                <a:ext cx="2880320" cy="750161"/>
              </a:xfrm>
              <a:prstGeom prst="rightArrow">
                <a:avLst>
                  <a:gd name="adj1" fmla="val 74343"/>
                  <a:gd name="adj2" fmla="val 50000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solidFill>
                      <a:schemeClr val="tx2"/>
                    </a:solidFill>
                  </a:rPr>
                  <a:t>Dry air is led to drainage space</a:t>
                </a:r>
              </a:p>
            </p:txBody>
          </p:sp>
          <p:sp>
            <p:nvSpPr>
              <p:cNvPr id="22" name="Ylänuoli 21"/>
              <p:cNvSpPr/>
              <p:nvPr/>
            </p:nvSpPr>
            <p:spPr>
              <a:xfrm rot="632839">
                <a:off x="3894007" y="5195606"/>
                <a:ext cx="214190" cy="326379"/>
              </a:xfrm>
              <a:prstGeom prst="upArrow">
                <a:avLst>
                  <a:gd name="adj1" fmla="val 46551"/>
                  <a:gd name="adj2" fmla="val 50000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Ylänuoli 22"/>
              <p:cNvSpPr/>
              <p:nvPr/>
            </p:nvSpPr>
            <p:spPr>
              <a:xfrm>
                <a:off x="3899774" y="4741989"/>
                <a:ext cx="214190" cy="326379"/>
              </a:xfrm>
              <a:prstGeom prst="upArrow">
                <a:avLst>
                  <a:gd name="adj1" fmla="val 46551"/>
                  <a:gd name="adj2" fmla="val 50000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Ylänuoli 23"/>
              <p:cNvSpPr/>
              <p:nvPr/>
            </p:nvSpPr>
            <p:spPr>
              <a:xfrm rot="21319404">
                <a:off x="3873829" y="4297033"/>
                <a:ext cx="214190" cy="326379"/>
              </a:xfrm>
              <a:prstGeom prst="upArrow">
                <a:avLst>
                  <a:gd name="adj1" fmla="val 46551"/>
                  <a:gd name="adj2" fmla="val 50000"/>
                </a:avLst>
              </a:pr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721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Condensing dryer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8FA3D2-3CDC-4261-8DDF-8A5197626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0614" y="1773239"/>
            <a:ext cx="3216185" cy="4032250"/>
          </a:xfrm>
        </p:spPr>
        <p:txBody>
          <a:bodyPr>
            <a:normAutofit fontScale="85000" lnSpcReduction="20000"/>
          </a:bodyPr>
          <a:lstStyle/>
          <a:p>
            <a:pPr marL="342900" indent="-342900"/>
            <a:r>
              <a:rPr lang="en-GB" dirty="0"/>
              <a:t>The air is cooled to under the saturation point in dryer and water condenses in the evaporator.</a:t>
            </a:r>
          </a:p>
          <a:p>
            <a:pPr marL="342900" indent="-342900"/>
            <a:r>
              <a:rPr lang="en-GB" dirty="0"/>
              <a:t>Condensation dryer is suitable when temperature exceeds 15 </a:t>
            </a:r>
            <a:r>
              <a:rPr lang="en-GB" b="1" baseline="30000" dirty="0" err="1"/>
              <a:t>o</a:t>
            </a:r>
            <a:r>
              <a:rPr lang="en-GB" dirty="0" err="1"/>
              <a:t>C.</a:t>
            </a:r>
            <a:endParaRPr lang="en-GB" dirty="0"/>
          </a:p>
          <a:p>
            <a:pPr marL="342900" indent="-342900"/>
            <a:r>
              <a:rPr lang="en-GB" dirty="0"/>
              <a:t>Water may be led directly into sewer</a:t>
            </a:r>
          </a:p>
          <a:p>
            <a:pPr marL="342900" indent="-342900"/>
            <a:r>
              <a:rPr lang="en-GB" dirty="0"/>
              <a:t>Energy efficient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D425D-25E8-48EA-9EB4-B6AF9978F6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85E1E-D73F-46C4-A10A-9DE68A895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3954431" y="5010983"/>
            <a:ext cx="14707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4114526"/>
            <a:ext cx="14194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1134" y="980728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sz="1600" dirty="0"/>
          </a:p>
        </p:txBody>
      </p:sp>
      <p:grpSp>
        <p:nvGrpSpPr>
          <p:cNvPr id="17" name="Ryhmä 16"/>
          <p:cNvGrpSpPr/>
          <p:nvPr/>
        </p:nvGrpSpPr>
        <p:grpSpPr>
          <a:xfrm>
            <a:off x="796760" y="1862419"/>
            <a:ext cx="2899994" cy="2987273"/>
            <a:chOff x="641143" y="1850658"/>
            <a:chExt cx="2899994" cy="2987273"/>
          </a:xfrm>
        </p:grpSpPr>
        <p:sp>
          <p:nvSpPr>
            <p:cNvPr id="19" name="Pyöristetty suorakulmio 18"/>
            <p:cNvSpPr/>
            <p:nvPr/>
          </p:nvSpPr>
          <p:spPr>
            <a:xfrm>
              <a:off x="1596921" y="1850658"/>
              <a:ext cx="1944216" cy="298727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330344" y="2956171"/>
              <a:ext cx="231454" cy="144018"/>
              <a:chOff x="2006030" y="2636912"/>
              <a:chExt cx="231454" cy="144018"/>
            </a:xfrm>
          </p:grpSpPr>
          <p:sp>
            <p:nvSpPr>
              <p:cNvPr id="44" name="Isosceles Triangle 4"/>
              <p:cNvSpPr/>
              <p:nvPr/>
            </p:nvSpPr>
            <p:spPr>
              <a:xfrm rot="5400000">
                <a:off x="1996755" y="2646187"/>
                <a:ext cx="144018" cy="125468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5" name="Isosceles Triangle 17"/>
              <p:cNvSpPr/>
              <p:nvPr/>
            </p:nvSpPr>
            <p:spPr>
              <a:xfrm rot="16200000">
                <a:off x="2102741" y="2646187"/>
                <a:ext cx="144018" cy="125468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cxnSp>
          <p:nvCxnSpPr>
            <p:cNvPr id="22" name="Straight Arrow Connector 7"/>
            <p:cNvCxnSpPr>
              <a:endCxn id="44" idx="0"/>
            </p:cNvCxnSpPr>
            <p:nvPr/>
          </p:nvCxnSpPr>
          <p:spPr>
            <a:xfrm flipV="1">
              <a:off x="2455812" y="3028180"/>
              <a:ext cx="0" cy="610933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2"/>
            <p:cNvCxnSpPr/>
            <p:nvPr/>
          </p:nvCxnSpPr>
          <p:spPr>
            <a:xfrm flipH="1">
              <a:off x="2443642" y="2447246"/>
              <a:ext cx="257913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uorakulmio 24"/>
            <p:cNvSpPr/>
            <p:nvPr/>
          </p:nvSpPr>
          <p:spPr>
            <a:xfrm>
              <a:off x="1931009" y="2344104"/>
              <a:ext cx="295802" cy="1368152"/>
            </a:xfrm>
            <a:prstGeom prst="rect">
              <a:avLst/>
            </a:prstGeom>
            <a:pattFill prst="pct60">
              <a:fgClr>
                <a:schemeClr val="tx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Suorakulmio 25"/>
            <p:cNvSpPr/>
            <p:nvPr/>
          </p:nvSpPr>
          <p:spPr>
            <a:xfrm>
              <a:off x="2701555" y="2344104"/>
              <a:ext cx="295802" cy="1368152"/>
            </a:xfrm>
            <a:prstGeom prst="rect">
              <a:avLst/>
            </a:prstGeom>
            <a:pattFill prst="pct60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7" name="Straight Arrow Connector 22"/>
            <p:cNvCxnSpPr/>
            <p:nvPr/>
          </p:nvCxnSpPr>
          <p:spPr>
            <a:xfrm>
              <a:off x="2443642" y="2426722"/>
              <a:ext cx="0" cy="57606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7"/>
            <p:cNvCxnSpPr/>
            <p:nvPr/>
          </p:nvCxnSpPr>
          <p:spPr>
            <a:xfrm>
              <a:off x="2226811" y="3629894"/>
              <a:ext cx="247459" cy="1762"/>
            </a:xfrm>
            <a:prstGeom prst="straightConnector1">
              <a:avLst/>
            </a:prstGeom>
            <a:ln w="38100"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Vuokaaviosymboli: Magneettilevy 29"/>
            <p:cNvSpPr/>
            <p:nvPr/>
          </p:nvSpPr>
          <p:spPr>
            <a:xfrm>
              <a:off x="2595372" y="3963149"/>
              <a:ext cx="670805" cy="648072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100" dirty="0"/>
                <a:t> </a:t>
              </a:r>
              <a:r>
                <a:rPr lang="fi-FI" sz="1100" dirty="0" err="1"/>
                <a:t>Compressor</a:t>
              </a:r>
              <a:endParaRPr lang="fi-FI" sz="1100" dirty="0"/>
            </a:p>
          </p:txBody>
        </p:sp>
        <p:cxnSp>
          <p:nvCxnSpPr>
            <p:cNvPr id="31" name="Straight Arrow Connector 7"/>
            <p:cNvCxnSpPr/>
            <p:nvPr/>
          </p:nvCxnSpPr>
          <p:spPr>
            <a:xfrm flipV="1">
              <a:off x="3095647" y="2145854"/>
              <a:ext cx="0" cy="1922483"/>
            </a:xfrm>
            <a:prstGeom prst="straightConnector1">
              <a:avLst/>
            </a:prstGeom>
            <a:ln w="38100">
              <a:headEnd type="arrow" w="med" len="me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7"/>
            <p:cNvCxnSpPr>
              <a:endCxn id="25" idx="0"/>
            </p:cNvCxnSpPr>
            <p:nvPr/>
          </p:nvCxnSpPr>
          <p:spPr>
            <a:xfrm>
              <a:off x="2078910" y="2145854"/>
              <a:ext cx="0" cy="198250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7"/>
            <p:cNvCxnSpPr/>
            <p:nvPr/>
          </p:nvCxnSpPr>
          <p:spPr>
            <a:xfrm>
              <a:off x="2060612" y="2145756"/>
              <a:ext cx="1053193" cy="0"/>
            </a:xfrm>
            <a:prstGeom prst="straightConnector1">
              <a:avLst/>
            </a:prstGeom>
            <a:ln w="381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22"/>
            <p:cNvCxnSpPr/>
            <p:nvPr/>
          </p:nvCxnSpPr>
          <p:spPr>
            <a:xfrm flipH="1" flipV="1">
              <a:off x="2820688" y="3690951"/>
              <a:ext cx="1" cy="37738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uorakulmio 36"/>
            <p:cNvSpPr/>
            <p:nvPr/>
          </p:nvSpPr>
          <p:spPr>
            <a:xfrm>
              <a:off x="1666536" y="3879644"/>
              <a:ext cx="779485" cy="648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Bucket</a:t>
              </a:r>
              <a:r>
                <a:rPr lang="fi-FI" sz="1200" dirty="0">
                  <a:solidFill>
                    <a:schemeClr val="tx1"/>
                  </a:solidFill>
                </a:rPr>
                <a:t> and </a:t>
              </a:r>
              <a:r>
                <a:rPr lang="fi-FI" sz="1200" dirty="0" err="1">
                  <a:solidFill>
                    <a:schemeClr val="tx1"/>
                  </a:solidFill>
                </a:rPr>
                <a:t>pump</a:t>
              </a:r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Kaareutuva nuoli 37"/>
            <p:cNvSpPr/>
            <p:nvPr/>
          </p:nvSpPr>
          <p:spPr>
            <a:xfrm rot="10800000">
              <a:off x="641143" y="4513895"/>
              <a:ext cx="1437767" cy="324036"/>
            </a:xfrm>
            <a:prstGeom prst="bentArrow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39" name="Ellipsi 38"/>
            <p:cNvSpPr/>
            <p:nvPr/>
          </p:nvSpPr>
          <p:spPr>
            <a:xfrm>
              <a:off x="3211053" y="2509341"/>
              <a:ext cx="130944" cy="5294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Ellipsi 39"/>
            <p:cNvSpPr/>
            <p:nvPr/>
          </p:nvSpPr>
          <p:spPr>
            <a:xfrm>
              <a:off x="3211053" y="3031843"/>
              <a:ext cx="130944" cy="52944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41" name="Suora yhdysviiva 40"/>
            <p:cNvCxnSpPr/>
            <p:nvPr/>
          </p:nvCxnSpPr>
          <p:spPr>
            <a:xfrm>
              <a:off x="3159745" y="3031843"/>
              <a:ext cx="201304" cy="0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12"/>
            <p:cNvSpPr txBox="1"/>
            <p:nvPr/>
          </p:nvSpPr>
          <p:spPr>
            <a:xfrm rot="5400000">
              <a:off x="1455987" y="2776979"/>
              <a:ext cx="12458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Evaporator </a:t>
              </a:r>
            </a:p>
          </p:txBody>
        </p:sp>
        <p:sp>
          <p:nvSpPr>
            <p:cNvPr id="43" name="TextBox 11"/>
            <p:cNvSpPr txBox="1"/>
            <p:nvPr/>
          </p:nvSpPr>
          <p:spPr>
            <a:xfrm rot="5400000">
              <a:off x="2256719" y="2907562"/>
              <a:ext cx="122822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Condenser</a:t>
              </a:r>
            </a:p>
          </p:txBody>
        </p:sp>
      </p:grpSp>
      <p:sp>
        <p:nvSpPr>
          <p:cNvPr id="46" name="Nuoli oikealle 45"/>
          <p:cNvSpPr/>
          <p:nvPr/>
        </p:nvSpPr>
        <p:spPr>
          <a:xfrm>
            <a:off x="85204" y="2746377"/>
            <a:ext cx="1873902" cy="750161"/>
          </a:xfrm>
          <a:prstGeom prst="rightArrow">
            <a:avLst>
              <a:gd name="adj1" fmla="val 74343"/>
              <a:gd name="adj2" fmla="val 50000"/>
            </a:avLst>
          </a:prstGeom>
          <a:solidFill>
            <a:schemeClr val="tx1">
              <a:lumMod val="60000"/>
              <a:lumOff val="40000"/>
            </a:schemeClr>
          </a:solidFill>
          <a:ln w="31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>
                <a:solidFill>
                  <a:schemeClr val="tx2"/>
                </a:solidFill>
              </a:rPr>
              <a:t>Humid</a:t>
            </a:r>
            <a:r>
              <a:rPr lang="fi-FI" b="1" dirty="0">
                <a:solidFill>
                  <a:schemeClr val="tx2"/>
                </a:solidFill>
              </a:rPr>
              <a:t> air</a:t>
            </a:r>
          </a:p>
          <a:p>
            <a:pPr algn="ctr"/>
            <a:r>
              <a:rPr lang="fi-FI" b="1" dirty="0">
                <a:solidFill>
                  <a:schemeClr val="tx2"/>
                </a:solidFill>
              </a:rPr>
              <a:t>to </a:t>
            </a:r>
            <a:r>
              <a:rPr lang="fi-FI" b="1" dirty="0" err="1">
                <a:solidFill>
                  <a:schemeClr val="tx2"/>
                </a:solidFill>
              </a:rPr>
              <a:t>the</a:t>
            </a:r>
            <a:r>
              <a:rPr lang="fi-FI" b="1" dirty="0">
                <a:solidFill>
                  <a:schemeClr val="tx2"/>
                </a:solidFill>
              </a:rPr>
              <a:t> </a:t>
            </a:r>
            <a:r>
              <a:rPr lang="fi-FI" b="1" dirty="0" err="1">
                <a:solidFill>
                  <a:schemeClr val="tx2"/>
                </a:solidFill>
              </a:rPr>
              <a:t>dryer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47" name="Nuoli oikealle 46"/>
          <p:cNvSpPr/>
          <p:nvPr/>
        </p:nvSpPr>
        <p:spPr>
          <a:xfrm>
            <a:off x="3604141" y="2736869"/>
            <a:ext cx="1759947" cy="750161"/>
          </a:xfrm>
          <a:prstGeom prst="rightArrow">
            <a:avLst>
              <a:gd name="adj1" fmla="val 74343"/>
              <a:gd name="adj2" fmla="val 50000"/>
            </a:avLst>
          </a:prstGeom>
          <a:solidFill>
            <a:schemeClr val="tx1">
              <a:lumMod val="20000"/>
              <a:lumOff val="80000"/>
            </a:schemeClr>
          </a:solidFill>
          <a:ln w="31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Dry air from the dryer</a:t>
            </a:r>
          </a:p>
        </p:txBody>
      </p:sp>
    </p:spTree>
    <p:extLst>
      <p:ext uri="{BB962C8B-B14F-4D97-AF65-F5344CB8AC3E}">
        <p14:creationId xmlns:p14="http://schemas.microsoft.com/office/powerpoint/2010/main" val="228034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laotsikko 2"/>
          <p:cNvSpPr txBox="1">
            <a:spLocks/>
          </p:cNvSpPr>
          <p:nvPr/>
        </p:nvSpPr>
        <p:spPr bwMode="auto">
          <a:xfrm>
            <a:off x="4572001" y="2276475"/>
            <a:ext cx="4104456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2400" b="1" dirty="0">
                <a:latin typeface="+mn-lt"/>
              </a:rPr>
              <a:t>During winter, ventilating dries structures efficiently</a:t>
            </a:r>
            <a:r>
              <a:rPr lang="en-GB" sz="2400" dirty="0">
                <a:latin typeface="+mn-lt"/>
              </a:rPr>
              <a:t>:</a:t>
            </a:r>
            <a:endParaRPr lang="fi-FI" sz="24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sz="2400" dirty="0">
                <a:latin typeface="+mn-lt"/>
              </a:rPr>
              <a:t>outside air is very dry when temperature falls below zero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sz="2400" dirty="0">
                <a:latin typeface="+mn-lt"/>
              </a:rPr>
              <a:t>by ventilating, humid inside air is led out and replaced by dry outdoor air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2156904"/>
            <a:ext cx="1871663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Kuvatekstiellipsi 5"/>
          <p:cNvSpPr/>
          <p:nvPr/>
        </p:nvSpPr>
        <p:spPr>
          <a:xfrm>
            <a:off x="4283968" y="620688"/>
            <a:ext cx="4104456" cy="936104"/>
          </a:xfrm>
          <a:prstGeom prst="wedgeEllipseCallout">
            <a:avLst>
              <a:gd name="adj1" fmla="val -51509"/>
              <a:gd name="adj2" fmla="val 124657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dirty="0">
                <a:solidFill>
                  <a:schemeClr val="tx1"/>
                </a:solidFill>
                <a:cs typeface="Arial" pitchFamily="34" charset="0"/>
              </a:rPr>
              <a:t>Apply ventilation for drying!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E325F-545B-4E31-B47C-873A5D5F81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692F9-8B6B-4DFC-814F-52F8246CE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7228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1933-BFAE-4D56-8C9F-D54BB58E6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315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Challenges of controlling </a:t>
            </a:r>
            <a:br>
              <a:rPr lang="en-GB" dirty="0"/>
            </a:br>
            <a:r>
              <a:rPr lang="en-GB" dirty="0"/>
              <a:t>site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Thick structures of envelope, cooling and drying deceleration</a:t>
            </a:r>
          </a:p>
          <a:p>
            <a:pPr lvl="0"/>
            <a:r>
              <a:rPr lang="en-GB" b="1" dirty="0"/>
              <a:t>Slow-drying structures:</a:t>
            </a:r>
          </a:p>
          <a:p>
            <a:pPr lvl="1"/>
            <a:r>
              <a:rPr lang="en-GB" dirty="0"/>
              <a:t>Solid concrete structures </a:t>
            </a:r>
          </a:p>
          <a:p>
            <a:pPr lvl="1"/>
            <a:r>
              <a:rPr lang="en-GB" dirty="0"/>
              <a:t>Floating concrete floors</a:t>
            </a:r>
          </a:p>
          <a:p>
            <a:pPr lvl="1"/>
            <a:r>
              <a:rPr lang="en-GB" dirty="0"/>
              <a:t>Closed roofs</a:t>
            </a:r>
          </a:p>
          <a:p>
            <a:pPr lvl="1"/>
            <a:r>
              <a:rPr lang="en-GB" dirty="0"/>
              <a:t>Remaining water in hollow-core slabs</a:t>
            </a:r>
          </a:p>
          <a:p>
            <a:pPr lvl="1"/>
            <a:r>
              <a:rPr lang="en-GB" dirty="0"/>
              <a:t>External wall insulation </a:t>
            </a:r>
          </a:p>
          <a:p>
            <a:r>
              <a:rPr lang="en-GB" b="1" dirty="0"/>
              <a:t>Complicated structures </a:t>
            </a:r>
          </a:p>
          <a:p>
            <a:pPr lvl="1"/>
            <a:r>
              <a:rPr lang="en-GB" dirty="0"/>
              <a:t>Terraces</a:t>
            </a:r>
          </a:p>
          <a:p>
            <a:pPr lvl="1"/>
            <a:r>
              <a:rPr lang="en-GB" dirty="0"/>
              <a:t>Garage roofs </a:t>
            </a:r>
          </a:p>
          <a:p>
            <a:pPr lvl="0"/>
            <a:r>
              <a:rPr lang="en-GB" b="1" dirty="0"/>
              <a:t>Distortions due to moisture</a:t>
            </a:r>
          </a:p>
          <a:p>
            <a:pPr lvl="1"/>
            <a:r>
              <a:rPr lang="en-GB" dirty="0"/>
              <a:t>Curved floors and cracking</a:t>
            </a:r>
          </a:p>
          <a:p>
            <a:pPr lvl="1"/>
            <a:r>
              <a:rPr lang="en-GB" dirty="0"/>
              <a:t>Cracked floors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FAC8A-506A-44B7-B68B-9B36C74966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F1AB8-B371-43F5-8E70-61A64EE63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6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0571" y="1757204"/>
            <a:ext cx="3810386" cy="2809813"/>
            <a:chOff x="327" y="1146"/>
            <a:chExt cx="2323" cy="1713"/>
          </a:xfrm>
        </p:grpSpPr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327" y="1146"/>
              <a:ext cx="2323" cy="1713"/>
              <a:chOff x="327" y="1146"/>
              <a:chExt cx="2323" cy="1713"/>
            </a:xfrm>
          </p:grpSpPr>
          <p:sp>
            <p:nvSpPr>
              <p:cNvPr id="19475" name="Freeform 5"/>
              <p:cNvSpPr>
                <a:spLocks/>
              </p:cNvSpPr>
              <p:nvPr/>
            </p:nvSpPr>
            <p:spPr bwMode="auto">
              <a:xfrm flipV="1">
                <a:off x="448" y="1146"/>
                <a:ext cx="2202" cy="31"/>
              </a:xfrm>
              <a:custGeom>
                <a:avLst/>
                <a:gdLst>
                  <a:gd name="T0" fmla="*/ 0 w 6347"/>
                  <a:gd name="T1" fmla="*/ 0 w 6347"/>
                  <a:gd name="T2" fmla="*/ 6347 w 63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47">
                    <a:moveTo>
                      <a:pt x="0" y="0"/>
                    </a:moveTo>
                    <a:lnTo>
                      <a:pt x="0" y="0"/>
                    </a:lnTo>
                    <a:lnTo>
                      <a:pt x="634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76" name="Freeform 6"/>
              <p:cNvSpPr>
                <a:spLocks/>
              </p:cNvSpPr>
              <p:nvPr/>
            </p:nvSpPr>
            <p:spPr bwMode="auto">
              <a:xfrm>
                <a:off x="436" y="1380"/>
                <a:ext cx="2205" cy="0"/>
              </a:xfrm>
              <a:custGeom>
                <a:avLst/>
                <a:gdLst>
                  <a:gd name="T0" fmla="*/ 0 w 6347"/>
                  <a:gd name="T1" fmla="*/ 0 w 6347"/>
                  <a:gd name="T2" fmla="*/ 6347 w 63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47">
                    <a:moveTo>
                      <a:pt x="0" y="0"/>
                    </a:moveTo>
                    <a:lnTo>
                      <a:pt x="0" y="0"/>
                    </a:lnTo>
                    <a:lnTo>
                      <a:pt x="634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77" name="Freeform 7"/>
              <p:cNvSpPr>
                <a:spLocks/>
              </p:cNvSpPr>
              <p:nvPr/>
            </p:nvSpPr>
            <p:spPr bwMode="auto">
              <a:xfrm>
                <a:off x="436" y="1599"/>
                <a:ext cx="2205" cy="0"/>
              </a:xfrm>
              <a:custGeom>
                <a:avLst/>
                <a:gdLst>
                  <a:gd name="T0" fmla="*/ 0 w 6347"/>
                  <a:gd name="T1" fmla="*/ 0 w 6347"/>
                  <a:gd name="T2" fmla="*/ 6347 w 63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47">
                    <a:moveTo>
                      <a:pt x="0" y="0"/>
                    </a:moveTo>
                    <a:lnTo>
                      <a:pt x="0" y="0"/>
                    </a:lnTo>
                    <a:lnTo>
                      <a:pt x="634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78" name="Freeform 8"/>
              <p:cNvSpPr>
                <a:spLocks/>
              </p:cNvSpPr>
              <p:nvPr/>
            </p:nvSpPr>
            <p:spPr bwMode="auto">
              <a:xfrm>
                <a:off x="436" y="1826"/>
                <a:ext cx="2205" cy="0"/>
              </a:xfrm>
              <a:custGeom>
                <a:avLst/>
                <a:gdLst>
                  <a:gd name="T0" fmla="*/ 0 w 6347"/>
                  <a:gd name="T1" fmla="*/ 0 w 6347"/>
                  <a:gd name="T2" fmla="*/ 6347 w 63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47">
                    <a:moveTo>
                      <a:pt x="0" y="0"/>
                    </a:moveTo>
                    <a:lnTo>
                      <a:pt x="0" y="0"/>
                    </a:lnTo>
                    <a:lnTo>
                      <a:pt x="634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79" name="Freeform 9"/>
              <p:cNvSpPr>
                <a:spLocks/>
              </p:cNvSpPr>
              <p:nvPr/>
            </p:nvSpPr>
            <p:spPr bwMode="auto">
              <a:xfrm>
                <a:off x="436" y="2044"/>
                <a:ext cx="2205" cy="0"/>
              </a:xfrm>
              <a:custGeom>
                <a:avLst/>
                <a:gdLst>
                  <a:gd name="T0" fmla="*/ 0 w 6347"/>
                  <a:gd name="T1" fmla="*/ 0 w 6347"/>
                  <a:gd name="T2" fmla="*/ 6347 w 63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47">
                    <a:moveTo>
                      <a:pt x="0" y="0"/>
                    </a:moveTo>
                    <a:lnTo>
                      <a:pt x="0" y="0"/>
                    </a:lnTo>
                    <a:lnTo>
                      <a:pt x="634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0" name="Freeform 10"/>
              <p:cNvSpPr>
                <a:spLocks/>
              </p:cNvSpPr>
              <p:nvPr/>
            </p:nvSpPr>
            <p:spPr bwMode="auto">
              <a:xfrm>
                <a:off x="436" y="2269"/>
                <a:ext cx="2205" cy="0"/>
              </a:xfrm>
              <a:custGeom>
                <a:avLst/>
                <a:gdLst>
                  <a:gd name="T0" fmla="*/ 0 w 6347"/>
                  <a:gd name="T1" fmla="*/ 0 w 6347"/>
                  <a:gd name="T2" fmla="*/ 6347 w 63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47">
                    <a:moveTo>
                      <a:pt x="0" y="0"/>
                    </a:moveTo>
                    <a:lnTo>
                      <a:pt x="0" y="0"/>
                    </a:lnTo>
                    <a:lnTo>
                      <a:pt x="634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1" name="Freeform 11"/>
              <p:cNvSpPr>
                <a:spLocks/>
              </p:cNvSpPr>
              <p:nvPr/>
            </p:nvSpPr>
            <p:spPr bwMode="auto">
              <a:xfrm>
                <a:off x="436" y="2491"/>
                <a:ext cx="2205" cy="0"/>
              </a:xfrm>
              <a:custGeom>
                <a:avLst/>
                <a:gdLst>
                  <a:gd name="T0" fmla="*/ 0 w 6347"/>
                  <a:gd name="T1" fmla="*/ 0 w 6347"/>
                  <a:gd name="T2" fmla="*/ 6347 w 63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347">
                    <a:moveTo>
                      <a:pt x="0" y="0"/>
                    </a:moveTo>
                    <a:lnTo>
                      <a:pt x="0" y="0"/>
                    </a:lnTo>
                    <a:lnTo>
                      <a:pt x="6347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2" name="Freeform 12"/>
              <p:cNvSpPr>
                <a:spLocks/>
              </p:cNvSpPr>
              <p:nvPr/>
            </p:nvSpPr>
            <p:spPr bwMode="auto">
              <a:xfrm>
                <a:off x="437" y="1156"/>
                <a:ext cx="0" cy="1336"/>
              </a:xfrm>
              <a:custGeom>
                <a:avLst/>
                <a:gdLst>
                  <a:gd name="T0" fmla="*/ 4554 h 4554"/>
                  <a:gd name="T1" fmla="*/ 4554 h 4554"/>
                  <a:gd name="T2" fmla="*/ 0 h 45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554">
                    <a:moveTo>
                      <a:pt x="0" y="4554"/>
                    </a:moveTo>
                    <a:lnTo>
                      <a:pt x="0" y="4554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3" name="Freeform 13"/>
              <p:cNvSpPr>
                <a:spLocks/>
              </p:cNvSpPr>
              <p:nvPr/>
            </p:nvSpPr>
            <p:spPr bwMode="auto">
              <a:xfrm>
                <a:off x="332" y="1146"/>
                <a:ext cx="12" cy="31"/>
              </a:xfrm>
              <a:custGeom>
                <a:avLst/>
                <a:gdLst>
                  <a:gd name="T0" fmla="*/ 21 w 35"/>
                  <a:gd name="T1" fmla="*/ 104 h 104"/>
                  <a:gd name="T2" fmla="*/ 21 w 35"/>
                  <a:gd name="T3" fmla="*/ 104 h 104"/>
                  <a:gd name="T4" fmla="*/ 35 w 35"/>
                  <a:gd name="T5" fmla="*/ 104 h 104"/>
                  <a:gd name="T6" fmla="*/ 35 w 35"/>
                  <a:gd name="T7" fmla="*/ 0 h 104"/>
                  <a:gd name="T8" fmla="*/ 23 w 35"/>
                  <a:gd name="T9" fmla="*/ 0 h 104"/>
                  <a:gd name="T10" fmla="*/ 0 w 35"/>
                  <a:gd name="T11" fmla="*/ 12 h 104"/>
                  <a:gd name="T12" fmla="*/ 3 w 35"/>
                  <a:gd name="T13" fmla="*/ 23 h 104"/>
                  <a:gd name="T14" fmla="*/ 21 w 35"/>
                  <a:gd name="T15" fmla="*/ 13 h 104"/>
                  <a:gd name="T16" fmla="*/ 21 w 35"/>
                  <a:gd name="T17" fmla="*/ 13 h 104"/>
                  <a:gd name="T18" fmla="*/ 21 w 35"/>
                  <a:gd name="T1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04">
                    <a:moveTo>
                      <a:pt x="21" y="104"/>
                    </a:moveTo>
                    <a:lnTo>
                      <a:pt x="21" y="104"/>
                    </a:lnTo>
                    <a:lnTo>
                      <a:pt x="35" y="104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0" y="12"/>
                    </a:lnTo>
                    <a:lnTo>
                      <a:pt x="3" y="2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4" name="Freeform 14"/>
              <p:cNvSpPr>
                <a:spLocks/>
              </p:cNvSpPr>
              <p:nvPr/>
            </p:nvSpPr>
            <p:spPr bwMode="auto">
              <a:xfrm>
                <a:off x="357" y="1146"/>
                <a:ext cx="23" cy="31"/>
              </a:xfrm>
              <a:custGeom>
                <a:avLst/>
                <a:gdLst>
                  <a:gd name="T0" fmla="*/ 66 w 66"/>
                  <a:gd name="T1" fmla="*/ 105 h 105"/>
                  <a:gd name="T2" fmla="*/ 66 w 66"/>
                  <a:gd name="T3" fmla="*/ 105 h 105"/>
                  <a:gd name="T4" fmla="*/ 66 w 66"/>
                  <a:gd name="T5" fmla="*/ 93 h 105"/>
                  <a:gd name="T6" fmla="*/ 20 w 66"/>
                  <a:gd name="T7" fmla="*/ 93 h 105"/>
                  <a:gd name="T8" fmla="*/ 20 w 66"/>
                  <a:gd name="T9" fmla="*/ 93 h 105"/>
                  <a:gd name="T10" fmla="*/ 28 w 66"/>
                  <a:gd name="T11" fmla="*/ 85 h 105"/>
                  <a:gd name="T12" fmla="*/ 63 w 66"/>
                  <a:gd name="T13" fmla="*/ 30 h 105"/>
                  <a:gd name="T14" fmla="*/ 32 w 66"/>
                  <a:gd name="T15" fmla="*/ 0 h 105"/>
                  <a:gd name="T16" fmla="*/ 3 w 66"/>
                  <a:gd name="T17" fmla="*/ 10 h 105"/>
                  <a:gd name="T18" fmla="*/ 7 w 66"/>
                  <a:gd name="T19" fmla="*/ 20 h 105"/>
                  <a:gd name="T20" fmla="*/ 29 w 66"/>
                  <a:gd name="T21" fmla="*/ 11 h 105"/>
                  <a:gd name="T22" fmla="*/ 49 w 66"/>
                  <a:gd name="T23" fmla="*/ 31 h 105"/>
                  <a:gd name="T24" fmla="*/ 11 w 66"/>
                  <a:gd name="T25" fmla="*/ 85 h 105"/>
                  <a:gd name="T26" fmla="*/ 0 w 66"/>
                  <a:gd name="T27" fmla="*/ 96 h 105"/>
                  <a:gd name="T28" fmla="*/ 0 w 66"/>
                  <a:gd name="T29" fmla="*/ 105 h 105"/>
                  <a:gd name="T30" fmla="*/ 66 w 66"/>
                  <a:gd name="T3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5">
                    <a:moveTo>
                      <a:pt x="66" y="105"/>
                    </a:moveTo>
                    <a:lnTo>
                      <a:pt x="66" y="105"/>
                    </a:lnTo>
                    <a:lnTo>
                      <a:pt x="66" y="93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8" y="85"/>
                    </a:lnTo>
                    <a:cubicBezTo>
                      <a:pt x="50" y="64"/>
                      <a:pt x="63" y="49"/>
                      <a:pt x="63" y="30"/>
                    </a:cubicBezTo>
                    <a:cubicBezTo>
                      <a:pt x="63" y="15"/>
                      <a:pt x="54" y="0"/>
                      <a:pt x="32" y="0"/>
                    </a:cubicBezTo>
                    <a:cubicBezTo>
                      <a:pt x="20" y="0"/>
                      <a:pt x="10" y="4"/>
                      <a:pt x="3" y="10"/>
                    </a:cubicBezTo>
                    <a:lnTo>
                      <a:pt x="7" y="20"/>
                    </a:lnTo>
                    <a:cubicBezTo>
                      <a:pt x="12" y="16"/>
                      <a:pt x="20" y="11"/>
                      <a:pt x="29" y="11"/>
                    </a:cubicBezTo>
                    <a:cubicBezTo>
                      <a:pt x="44" y="11"/>
                      <a:pt x="49" y="21"/>
                      <a:pt x="49" y="31"/>
                    </a:cubicBezTo>
                    <a:cubicBezTo>
                      <a:pt x="49" y="47"/>
                      <a:pt x="37" y="60"/>
                      <a:pt x="11" y="85"/>
                    </a:cubicBezTo>
                    <a:lnTo>
                      <a:pt x="0" y="96"/>
                    </a:lnTo>
                    <a:lnTo>
                      <a:pt x="0" y="105"/>
                    </a:lnTo>
                    <a:lnTo>
                      <a:pt x="66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5" name="Freeform 15"/>
              <p:cNvSpPr>
                <a:spLocks/>
              </p:cNvSpPr>
              <p:nvPr/>
            </p:nvSpPr>
            <p:spPr bwMode="auto">
              <a:xfrm>
                <a:off x="332" y="1360"/>
                <a:ext cx="12" cy="31"/>
              </a:xfrm>
              <a:custGeom>
                <a:avLst/>
                <a:gdLst>
                  <a:gd name="T0" fmla="*/ 21 w 35"/>
                  <a:gd name="T1" fmla="*/ 104 h 104"/>
                  <a:gd name="T2" fmla="*/ 21 w 35"/>
                  <a:gd name="T3" fmla="*/ 104 h 104"/>
                  <a:gd name="T4" fmla="*/ 35 w 35"/>
                  <a:gd name="T5" fmla="*/ 104 h 104"/>
                  <a:gd name="T6" fmla="*/ 35 w 35"/>
                  <a:gd name="T7" fmla="*/ 0 h 104"/>
                  <a:gd name="T8" fmla="*/ 23 w 35"/>
                  <a:gd name="T9" fmla="*/ 0 h 104"/>
                  <a:gd name="T10" fmla="*/ 0 w 35"/>
                  <a:gd name="T11" fmla="*/ 12 h 104"/>
                  <a:gd name="T12" fmla="*/ 3 w 35"/>
                  <a:gd name="T13" fmla="*/ 23 h 104"/>
                  <a:gd name="T14" fmla="*/ 21 w 35"/>
                  <a:gd name="T15" fmla="*/ 13 h 104"/>
                  <a:gd name="T16" fmla="*/ 21 w 35"/>
                  <a:gd name="T17" fmla="*/ 13 h 104"/>
                  <a:gd name="T18" fmla="*/ 21 w 35"/>
                  <a:gd name="T1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104">
                    <a:moveTo>
                      <a:pt x="21" y="104"/>
                    </a:moveTo>
                    <a:lnTo>
                      <a:pt x="21" y="104"/>
                    </a:lnTo>
                    <a:lnTo>
                      <a:pt x="35" y="104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0" y="12"/>
                    </a:lnTo>
                    <a:lnTo>
                      <a:pt x="3" y="2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6" name="Freeform 16"/>
              <p:cNvSpPr>
                <a:spLocks noEditPoints="1"/>
              </p:cNvSpPr>
              <p:nvPr/>
            </p:nvSpPr>
            <p:spPr bwMode="auto">
              <a:xfrm>
                <a:off x="357" y="1359"/>
                <a:ext cx="24" cy="32"/>
              </a:xfrm>
              <a:custGeom>
                <a:avLst/>
                <a:gdLst>
                  <a:gd name="T0" fmla="*/ 34 w 70"/>
                  <a:gd name="T1" fmla="*/ 107 h 107"/>
                  <a:gd name="T2" fmla="*/ 34 w 70"/>
                  <a:gd name="T3" fmla="*/ 107 h 107"/>
                  <a:gd name="T4" fmla="*/ 70 w 70"/>
                  <a:gd name="T5" fmla="*/ 53 h 107"/>
                  <a:gd name="T6" fmla="*/ 36 w 70"/>
                  <a:gd name="T7" fmla="*/ 0 h 107"/>
                  <a:gd name="T8" fmla="*/ 0 w 70"/>
                  <a:gd name="T9" fmla="*/ 54 h 107"/>
                  <a:gd name="T10" fmla="*/ 34 w 70"/>
                  <a:gd name="T11" fmla="*/ 107 h 107"/>
                  <a:gd name="T12" fmla="*/ 34 w 70"/>
                  <a:gd name="T13" fmla="*/ 107 h 107"/>
                  <a:gd name="T14" fmla="*/ 35 w 70"/>
                  <a:gd name="T15" fmla="*/ 97 h 107"/>
                  <a:gd name="T16" fmla="*/ 35 w 70"/>
                  <a:gd name="T17" fmla="*/ 97 h 107"/>
                  <a:gd name="T18" fmla="*/ 14 w 70"/>
                  <a:gd name="T19" fmla="*/ 53 h 107"/>
                  <a:gd name="T20" fmla="*/ 35 w 70"/>
                  <a:gd name="T21" fmla="*/ 11 h 107"/>
                  <a:gd name="T22" fmla="*/ 56 w 70"/>
                  <a:gd name="T23" fmla="*/ 53 h 107"/>
                  <a:gd name="T24" fmla="*/ 35 w 70"/>
                  <a:gd name="T25" fmla="*/ 97 h 107"/>
                  <a:gd name="T26" fmla="*/ 35 w 70"/>
                  <a:gd name="T27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107">
                    <a:moveTo>
                      <a:pt x="34" y="107"/>
                    </a:moveTo>
                    <a:lnTo>
                      <a:pt x="34" y="107"/>
                    </a:lnTo>
                    <a:cubicBezTo>
                      <a:pt x="57" y="107"/>
                      <a:pt x="70" y="88"/>
                      <a:pt x="70" y="53"/>
                    </a:cubicBezTo>
                    <a:cubicBezTo>
                      <a:pt x="70" y="20"/>
                      <a:pt x="57" y="0"/>
                      <a:pt x="36" y="0"/>
                    </a:cubicBezTo>
                    <a:cubicBezTo>
                      <a:pt x="15" y="0"/>
                      <a:pt x="0" y="19"/>
                      <a:pt x="0" y="54"/>
                    </a:cubicBezTo>
                    <a:cubicBezTo>
                      <a:pt x="0" y="88"/>
                      <a:pt x="14" y="107"/>
                      <a:pt x="34" y="107"/>
                    </a:cubicBezTo>
                    <a:lnTo>
                      <a:pt x="34" y="107"/>
                    </a:lnTo>
                    <a:close/>
                    <a:moveTo>
                      <a:pt x="35" y="97"/>
                    </a:moveTo>
                    <a:lnTo>
                      <a:pt x="35" y="97"/>
                    </a:lnTo>
                    <a:cubicBezTo>
                      <a:pt x="22" y="97"/>
                      <a:pt x="13" y="80"/>
                      <a:pt x="14" y="53"/>
                    </a:cubicBezTo>
                    <a:cubicBezTo>
                      <a:pt x="14" y="28"/>
                      <a:pt x="22" y="11"/>
                      <a:pt x="35" y="11"/>
                    </a:cubicBezTo>
                    <a:cubicBezTo>
                      <a:pt x="49" y="11"/>
                      <a:pt x="56" y="28"/>
                      <a:pt x="56" y="53"/>
                    </a:cubicBezTo>
                    <a:cubicBezTo>
                      <a:pt x="56" y="80"/>
                      <a:pt x="49" y="97"/>
                      <a:pt x="35" y="97"/>
                    </a:cubicBezTo>
                    <a:lnTo>
                      <a:pt x="3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7" name="Freeform 17"/>
              <p:cNvSpPr>
                <a:spLocks noEditPoints="1"/>
              </p:cNvSpPr>
              <p:nvPr/>
            </p:nvSpPr>
            <p:spPr bwMode="auto">
              <a:xfrm>
                <a:off x="328" y="1588"/>
                <a:ext cx="24" cy="31"/>
              </a:xfrm>
              <a:custGeom>
                <a:avLst/>
                <a:gdLst>
                  <a:gd name="T0" fmla="*/ 35 w 69"/>
                  <a:gd name="T1" fmla="*/ 0 h 107"/>
                  <a:gd name="T2" fmla="*/ 35 w 69"/>
                  <a:gd name="T3" fmla="*/ 0 h 107"/>
                  <a:gd name="T4" fmla="*/ 3 w 69"/>
                  <a:gd name="T5" fmla="*/ 28 h 107"/>
                  <a:gd name="T6" fmla="*/ 20 w 69"/>
                  <a:gd name="T7" fmla="*/ 51 h 107"/>
                  <a:gd name="T8" fmla="*/ 20 w 69"/>
                  <a:gd name="T9" fmla="*/ 51 h 107"/>
                  <a:gd name="T10" fmla="*/ 0 w 69"/>
                  <a:gd name="T11" fmla="*/ 79 h 107"/>
                  <a:gd name="T12" fmla="*/ 34 w 69"/>
                  <a:gd name="T13" fmla="*/ 107 h 107"/>
                  <a:gd name="T14" fmla="*/ 69 w 69"/>
                  <a:gd name="T15" fmla="*/ 77 h 107"/>
                  <a:gd name="T16" fmla="*/ 49 w 69"/>
                  <a:gd name="T17" fmla="*/ 50 h 107"/>
                  <a:gd name="T18" fmla="*/ 49 w 69"/>
                  <a:gd name="T19" fmla="*/ 50 h 107"/>
                  <a:gd name="T20" fmla="*/ 66 w 69"/>
                  <a:gd name="T21" fmla="*/ 26 h 107"/>
                  <a:gd name="T22" fmla="*/ 36 w 69"/>
                  <a:gd name="T23" fmla="*/ 0 h 107"/>
                  <a:gd name="T24" fmla="*/ 35 w 69"/>
                  <a:gd name="T25" fmla="*/ 0 h 107"/>
                  <a:gd name="T26" fmla="*/ 34 w 69"/>
                  <a:gd name="T27" fmla="*/ 97 h 107"/>
                  <a:gd name="T28" fmla="*/ 34 w 69"/>
                  <a:gd name="T29" fmla="*/ 97 h 107"/>
                  <a:gd name="T30" fmla="*/ 14 w 69"/>
                  <a:gd name="T31" fmla="*/ 77 h 107"/>
                  <a:gd name="T32" fmla="*/ 33 w 69"/>
                  <a:gd name="T33" fmla="*/ 56 h 107"/>
                  <a:gd name="T34" fmla="*/ 55 w 69"/>
                  <a:gd name="T35" fmla="*/ 78 h 107"/>
                  <a:gd name="T36" fmla="*/ 35 w 69"/>
                  <a:gd name="T37" fmla="*/ 97 h 107"/>
                  <a:gd name="T38" fmla="*/ 34 w 69"/>
                  <a:gd name="T39" fmla="*/ 97 h 107"/>
                  <a:gd name="T40" fmla="*/ 35 w 69"/>
                  <a:gd name="T41" fmla="*/ 10 h 107"/>
                  <a:gd name="T42" fmla="*/ 35 w 69"/>
                  <a:gd name="T43" fmla="*/ 10 h 107"/>
                  <a:gd name="T44" fmla="*/ 52 w 69"/>
                  <a:gd name="T45" fmla="*/ 27 h 107"/>
                  <a:gd name="T46" fmla="*/ 36 w 69"/>
                  <a:gd name="T47" fmla="*/ 46 h 107"/>
                  <a:gd name="T48" fmla="*/ 17 w 69"/>
                  <a:gd name="T49" fmla="*/ 27 h 107"/>
                  <a:gd name="T50" fmla="*/ 35 w 69"/>
                  <a:gd name="T51" fmla="*/ 10 h 107"/>
                  <a:gd name="T52" fmla="*/ 35 w 69"/>
                  <a:gd name="T53" fmla="*/ 1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" h="107">
                    <a:moveTo>
                      <a:pt x="35" y="0"/>
                    </a:moveTo>
                    <a:lnTo>
                      <a:pt x="35" y="0"/>
                    </a:lnTo>
                    <a:cubicBezTo>
                      <a:pt x="17" y="0"/>
                      <a:pt x="3" y="11"/>
                      <a:pt x="3" y="28"/>
                    </a:cubicBezTo>
                    <a:cubicBezTo>
                      <a:pt x="3" y="37"/>
                      <a:pt x="8" y="46"/>
                      <a:pt x="20" y="51"/>
                    </a:cubicBezTo>
                    <a:lnTo>
                      <a:pt x="20" y="51"/>
                    </a:lnTo>
                    <a:cubicBezTo>
                      <a:pt x="7" y="57"/>
                      <a:pt x="0" y="66"/>
                      <a:pt x="0" y="79"/>
                    </a:cubicBezTo>
                    <a:cubicBezTo>
                      <a:pt x="0" y="94"/>
                      <a:pt x="13" y="107"/>
                      <a:pt x="34" y="107"/>
                    </a:cubicBezTo>
                    <a:cubicBezTo>
                      <a:pt x="54" y="107"/>
                      <a:pt x="69" y="95"/>
                      <a:pt x="69" y="77"/>
                    </a:cubicBezTo>
                    <a:cubicBezTo>
                      <a:pt x="69" y="65"/>
                      <a:pt x="61" y="55"/>
                      <a:pt x="49" y="50"/>
                    </a:cubicBezTo>
                    <a:lnTo>
                      <a:pt x="49" y="50"/>
                    </a:lnTo>
                    <a:cubicBezTo>
                      <a:pt x="61" y="44"/>
                      <a:pt x="66" y="34"/>
                      <a:pt x="66" y="26"/>
                    </a:cubicBezTo>
                    <a:cubicBezTo>
                      <a:pt x="66" y="13"/>
                      <a:pt x="56" y="0"/>
                      <a:pt x="36" y="0"/>
                    </a:cubicBezTo>
                    <a:lnTo>
                      <a:pt x="35" y="0"/>
                    </a:lnTo>
                    <a:close/>
                    <a:moveTo>
                      <a:pt x="34" y="97"/>
                    </a:moveTo>
                    <a:lnTo>
                      <a:pt x="34" y="97"/>
                    </a:lnTo>
                    <a:cubicBezTo>
                      <a:pt x="21" y="97"/>
                      <a:pt x="13" y="88"/>
                      <a:pt x="14" y="77"/>
                    </a:cubicBezTo>
                    <a:cubicBezTo>
                      <a:pt x="14" y="68"/>
                      <a:pt x="20" y="59"/>
                      <a:pt x="33" y="56"/>
                    </a:cubicBezTo>
                    <a:cubicBezTo>
                      <a:pt x="47" y="60"/>
                      <a:pt x="55" y="66"/>
                      <a:pt x="55" y="78"/>
                    </a:cubicBezTo>
                    <a:cubicBezTo>
                      <a:pt x="55" y="89"/>
                      <a:pt x="47" y="97"/>
                      <a:pt x="35" y="97"/>
                    </a:cubicBezTo>
                    <a:lnTo>
                      <a:pt x="34" y="97"/>
                    </a:lnTo>
                    <a:close/>
                    <a:moveTo>
                      <a:pt x="35" y="10"/>
                    </a:moveTo>
                    <a:lnTo>
                      <a:pt x="35" y="10"/>
                    </a:lnTo>
                    <a:cubicBezTo>
                      <a:pt x="47" y="10"/>
                      <a:pt x="52" y="19"/>
                      <a:pt x="52" y="27"/>
                    </a:cubicBezTo>
                    <a:cubicBezTo>
                      <a:pt x="52" y="37"/>
                      <a:pt x="45" y="43"/>
                      <a:pt x="36" y="46"/>
                    </a:cubicBezTo>
                    <a:cubicBezTo>
                      <a:pt x="25" y="43"/>
                      <a:pt x="17" y="37"/>
                      <a:pt x="17" y="27"/>
                    </a:cubicBezTo>
                    <a:cubicBezTo>
                      <a:pt x="17" y="18"/>
                      <a:pt x="23" y="10"/>
                      <a:pt x="35" y="10"/>
                    </a:cubicBez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8" name="Freeform 18"/>
              <p:cNvSpPr>
                <a:spLocks noEditPoints="1"/>
              </p:cNvSpPr>
              <p:nvPr/>
            </p:nvSpPr>
            <p:spPr bwMode="auto">
              <a:xfrm>
                <a:off x="328" y="1808"/>
                <a:ext cx="25" cy="32"/>
              </a:xfrm>
              <a:custGeom>
                <a:avLst/>
                <a:gdLst>
                  <a:gd name="T0" fmla="*/ 61 w 71"/>
                  <a:gd name="T1" fmla="*/ 0 h 107"/>
                  <a:gd name="T2" fmla="*/ 61 w 71"/>
                  <a:gd name="T3" fmla="*/ 0 h 107"/>
                  <a:gd name="T4" fmla="*/ 51 w 71"/>
                  <a:gd name="T5" fmla="*/ 1 h 107"/>
                  <a:gd name="T6" fmla="*/ 18 w 71"/>
                  <a:gd name="T7" fmla="*/ 17 h 107"/>
                  <a:gd name="T8" fmla="*/ 0 w 71"/>
                  <a:gd name="T9" fmla="*/ 63 h 107"/>
                  <a:gd name="T10" fmla="*/ 37 w 71"/>
                  <a:gd name="T11" fmla="*/ 107 h 107"/>
                  <a:gd name="T12" fmla="*/ 71 w 71"/>
                  <a:gd name="T13" fmla="*/ 71 h 107"/>
                  <a:gd name="T14" fmla="*/ 40 w 71"/>
                  <a:gd name="T15" fmla="*/ 37 h 107"/>
                  <a:gd name="T16" fmla="*/ 15 w 71"/>
                  <a:gd name="T17" fmla="*/ 49 h 107"/>
                  <a:gd name="T18" fmla="*/ 14 w 71"/>
                  <a:gd name="T19" fmla="*/ 49 h 107"/>
                  <a:gd name="T20" fmla="*/ 50 w 71"/>
                  <a:gd name="T21" fmla="*/ 13 h 107"/>
                  <a:gd name="T22" fmla="*/ 61 w 71"/>
                  <a:gd name="T23" fmla="*/ 12 h 107"/>
                  <a:gd name="T24" fmla="*/ 61 w 71"/>
                  <a:gd name="T25" fmla="*/ 0 h 107"/>
                  <a:gd name="T26" fmla="*/ 37 w 71"/>
                  <a:gd name="T27" fmla="*/ 96 h 107"/>
                  <a:gd name="T28" fmla="*/ 37 w 71"/>
                  <a:gd name="T29" fmla="*/ 96 h 107"/>
                  <a:gd name="T30" fmla="*/ 14 w 71"/>
                  <a:gd name="T31" fmla="*/ 67 h 107"/>
                  <a:gd name="T32" fmla="*/ 15 w 71"/>
                  <a:gd name="T33" fmla="*/ 61 h 107"/>
                  <a:gd name="T34" fmla="*/ 36 w 71"/>
                  <a:gd name="T35" fmla="*/ 48 h 107"/>
                  <a:gd name="T36" fmla="*/ 57 w 71"/>
                  <a:gd name="T37" fmla="*/ 72 h 107"/>
                  <a:gd name="T38" fmla="*/ 37 w 71"/>
                  <a:gd name="T39" fmla="*/ 96 h 107"/>
                  <a:gd name="T40" fmla="*/ 37 w 71"/>
                  <a:gd name="T41" fmla="*/ 9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61" y="0"/>
                    </a:lnTo>
                    <a:cubicBezTo>
                      <a:pt x="58" y="0"/>
                      <a:pt x="55" y="1"/>
                      <a:pt x="51" y="1"/>
                    </a:cubicBezTo>
                    <a:cubicBezTo>
                      <a:pt x="38" y="3"/>
                      <a:pt x="26" y="8"/>
                      <a:pt x="18" y="17"/>
                    </a:cubicBezTo>
                    <a:cubicBezTo>
                      <a:pt x="7" y="27"/>
                      <a:pt x="0" y="43"/>
                      <a:pt x="0" y="63"/>
                    </a:cubicBezTo>
                    <a:cubicBezTo>
                      <a:pt x="0" y="90"/>
                      <a:pt x="15" y="107"/>
                      <a:pt x="37" y="107"/>
                    </a:cubicBezTo>
                    <a:cubicBezTo>
                      <a:pt x="58" y="107"/>
                      <a:pt x="71" y="90"/>
                      <a:pt x="71" y="71"/>
                    </a:cubicBezTo>
                    <a:cubicBezTo>
                      <a:pt x="71" y="51"/>
                      <a:pt x="58" y="37"/>
                      <a:pt x="40" y="37"/>
                    </a:cubicBezTo>
                    <a:cubicBezTo>
                      <a:pt x="28" y="37"/>
                      <a:pt x="20" y="43"/>
                      <a:pt x="15" y="49"/>
                    </a:cubicBezTo>
                    <a:lnTo>
                      <a:pt x="14" y="49"/>
                    </a:lnTo>
                    <a:cubicBezTo>
                      <a:pt x="17" y="32"/>
                      <a:pt x="28" y="16"/>
                      <a:pt x="50" y="13"/>
                    </a:cubicBezTo>
                    <a:cubicBezTo>
                      <a:pt x="54" y="12"/>
                      <a:pt x="58" y="12"/>
                      <a:pt x="61" y="12"/>
                    </a:cubicBezTo>
                    <a:lnTo>
                      <a:pt x="61" y="0"/>
                    </a:lnTo>
                    <a:close/>
                    <a:moveTo>
                      <a:pt x="37" y="96"/>
                    </a:moveTo>
                    <a:lnTo>
                      <a:pt x="37" y="96"/>
                    </a:lnTo>
                    <a:cubicBezTo>
                      <a:pt x="22" y="96"/>
                      <a:pt x="14" y="84"/>
                      <a:pt x="14" y="67"/>
                    </a:cubicBezTo>
                    <a:cubicBezTo>
                      <a:pt x="14" y="64"/>
                      <a:pt x="15" y="62"/>
                      <a:pt x="15" y="61"/>
                    </a:cubicBezTo>
                    <a:cubicBezTo>
                      <a:pt x="19" y="53"/>
                      <a:pt x="27" y="48"/>
                      <a:pt x="36" y="48"/>
                    </a:cubicBezTo>
                    <a:cubicBezTo>
                      <a:pt x="48" y="48"/>
                      <a:pt x="57" y="57"/>
                      <a:pt x="57" y="72"/>
                    </a:cubicBezTo>
                    <a:cubicBezTo>
                      <a:pt x="57" y="86"/>
                      <a:pt x="49" y="96"/>
                      <a:pt x="37" y="96"/>
                    </a:cubicBezTo>
                    <a:lnTo>
                      <a:pt x="3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89" name="Freeform 19"/>
              <p:cNvSpPr>
                <a:spLocks noEditPoints="1"/>
              </p:cNvSpPr>
              <p:nvPr/>
            </p:nvSpPr>
            <p:spPr bwMode="auto">
              <a:xfrm>
                <a:off x="327" y="2032"/>
                <a:ext cx="26" cy="30"/>
              </a:xfrm>
              <a:custGeom>
                <a:avLst/>
                <a:gdLst>
                  <a:gd name="T0" fmla="*/ 61 w 76"/>
                  <a:gd name="T1" fmla="*/ 103 h 103"/>
                  <a:gd name="T2" fmla="*/ 61 w 76"/>
                  <a:gd name="T3" fmla="*/ 103 h 103"/>
                  <a:gd name="T4" fmla="*/ 61 w 76"/>
                  <a:gd name="T5" fmla="*/ 75 h 103"/>
                  <a:gd name="T6" fmla="*/ 76 w 76"/>
                  <a:gd name="T7" fmla="*/ 75 h 103"/>
                  <a:gd name="T8" fmla="*/ 76 w 76"/>
                  <a:gd name="T9" fmla="*/ 64 h 103"/>
                  <a:gd name="T10" fmla="*/ 61 w 76"/>
                  <a:gd name="T11" fmla="*/ 64 h 103"/>
                  <a:gd name="T12" fmla="*/ 61 w 76"/>
                  <a:gd name="T13" fmla="*/ 0 h 103"/>
                  <a:gd name="T14" fmla="*/ 46 w 76"/>
                  <a:gd name="T15" fmla="*/ 0 h 103"/>
                  <a:gd name="T16" fmla="*/ 0 w 76"/>
                  <a:gd name="T17" fmla="*/ 66 h 103"/>
                  <a:gd name="T18" fmla="*/ 0 w 76"/>
                  <a:gd name="T19" fmla="*/ 75 h 103"/>
                  <a:gd name="T20" fmla="*/ 48 w 76"/>
                  <a:gd name="T21" fmla="*/ 75 h 103"/>
                  <a:gd name="T22" fmla="*/ 48 w 76"/>
                  <a:gd name="T23" fmla="*/ 103 h 103"/>
                  <a:gd name="T24" fmla="*/ 61 w 76"/>
                  <a:gd name="T25" fmla="*/ 103 h 103"/>
                  <a:gd name="T26" fmla="*/ 14 w 76"/>
                  <a:gd name="T27" fmla="*/ 64 h 103"/>
                  <a:gd name="T28" fmla="*/ 14 w 76"/>
                  <a:gd name="T29" fmla="*/ 64 h 103"/>
                  <a:gd name="T30" fmla="*/ 14 w 76"/>
                  <a:gd name="T31" fmla="*/ 64 h 103"/>
                  <a:gd name="T32" fmla="*/ 40 w 76"/>
                  <a:gd name="T33" fmla="*/ 29 h 103"/>
                  <a:gd name="T34" fmla="*/ 48 w 76"/>
                  <a:gd name="T35" fmla="*/ 14 h 103"/>
                  <a:gd name="T36" fmla="*/ 49 w 76"/>
                  <a:gd name="T37" fmla="*/ 14 h 103"/>
                  <a:gd name="T38" fmla="*/ 48 w 76"/>
                  <a:gd name="T39" fmla="*/ 30 h 103"/>
                  <a:gd name="T40" fmla="*/ 48 w 76"/>
                  <a:gd name="T41" fmla="*/ 64 h 103"/>
                  <a:gd name="T42" fmla="*/ 14 w 76"/>
                  <a:gd name="T43" fmla="*/ 6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6" h="103">
                    <a:moveTo>
                      <a:pt x="61" y="103"/>
                    </a:moveTo>
                    <a:lnTo>
                      <a:pt x="61" y="103"/>
                    </a:lnTo>
                    <a:lnTo>
                      <a:pt x="61" y="75"/>
                    </a:lnTo>
                    <a:lnTo>
                      <a:pt x="76" y="75"/>
                    </a:lnTo>
                    <a:lnTo>
                      <a:pt x="76" y="64"/>
                    </a:lnTo>
                    <a:lnTo>
                      <a:pt x="61" y="64"/>
                    </a:lnTo>
                    <a:lnTo>
                      <a:pt x="61" y="0"/>
                    </a:lnTo>
                    <a:lnTo>
                      <a:pt x="46" y="0"/>
                    </a:lnTo>
                    <a:lnTo>
                      <a:pt x="0" y="66"/>
                    </a:lnTo>
                    <a:lnTo>
                      <a:pt x="0" y="75"/>
                    </a:lnTo>
                    <a:lnTo>
                      <a:pt x="48" y="75"/>
                    </a:lnTo>
                    <a:lnTo>
                      <a:pt x="48" y="103"/>
                    </a:lnTo>
                    <a:lnTo>
                      <a:pt x="61" y="103"/>
                    </a:lnTo>
                    <a:close/>
                    <a:moveTo>
                      <a:pt x="14" y="64"/>
                    </a:moveTo>
                    <a:lnTo>
                      <a:pt x="14" y="64"/>
                    </a:lnTo>
                    <a:lnTo>
                      <a:pt x="14" y="64"/>
                    </a:lnTo>
                    <a:lnTo>
                      <a:pt x="40" y="29"/>
                    </a:lnTo>
                    <a:cubicBezTo>
                      <a:pt x="42" y="24"/>
                      <a:pt x="45" y="20"/>
                      <a:pt x="48" y="14"/>
                    </a:cubicBezTo>
                    <a:lnTo>
                      <a:pt x="49" y="14"/>
                    </a:lnTo>
                    <a:cubicBezTo>
                      <a:pt x="48" y="19"/>
                      <a:pt x="48" y="24"/>
                      <a:pt x="48" y="30"/>
                    </a:cubicBezTo>
                    <a:lnTo>
                      <a:pt x="48" y="64"/>
                    </a:lnTo>
                    <a:lnTo>
                      <a:pt x="1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90" name="Freeform 20"/>
              <p:cNvSpPr>
                <a:spLocks/>
              </p:cNvSpPr>
              <p:nvPr/>
            </p:nvSpPr>
            <p:spPr bwMode="auto">
              <a:xfrm>
                <a:off x="329" y="2252"/>
                <a:ext cx="23" cy="30"/>
              </a:xfrm>
              <a:custGeom>
                <a:avLst/>
                <a:gdLst>
                  <a:gd name="T0" fmla="*/ 66 w 66"/>
                  <a:gd name="T1" fmla="*/ 105 h 105"/>
                  <a:gd name="T2" fmla="*/ 66 w 66"/>
                  <a:gd name="T3" fmla="*/ 105 h 105"/>
                  <a:gd name="T4" fmla="*/ 66 w 66"/>
                  <a:gd name="T5" fmla="*/ 94 h 105"/>
                  <a:gd name="T6" fmla="*/ 20 w 66"/>
                  <a:gd name="T7" fmla="*/ 94 h 105"/>
                  <a:gd name="T8" fmla="*/ 20 w 66"/>
                  <a:gd name="T9" fmla="*/ 94 h 105"/>
                  <a:gd name="T10" fmla="*/ 28 w 66"/>
                  <a:gd name="T11" fmla="*/ 86 h 105"/>
                  <a:gd name="T12" fmla="*/ 63 w 66"/>
                  <a:gd name="T13" fmla="*/ 30 h 105"/>
                  <a:gd name="T14" fmla="*/ 32 w 66"/>
                  <a:gd name="T15" fmla="*/ 0 h 105"/>
                  <a:gd name="T16" fmla="*/ 3 w 66"/>
                  <a:gd name="T17" fmla="*/ 11 h 105"/>
                  <a:gd name="T18" fmla="*/ 7 w 66"/>
                  <a:gd name="T19" fmla="*/ 21 h 105"/>
                  <a:gd name="T20" fmla="*/ 29 w 66"/>
                  <a:gd name="T21" fmla="*/ 12 h 105"/>
                  <a:gd name="T22" fmla="*/ 49 w 66"/>
                  <a:gd name="T23" fmla="*/ 32 h 105"/>
                  <a:gd name="T24" fmla="*/ 11 w 66"/>
                  <a:gd name="T25" fmla="*/ 86 h 105"/>
                  <a:gd name="T26" fmla="*/ 0 w 66"/>
                  <a:gd name="T27" fmla="*/ 97 h 105"/>
                  <a:gd name="T28" fmla="*/ 0 w 66"/>
                  <a:gd name="T29" fmla="*/ 105 h 105"/>
                  <a:gd name="T30" fmla="*/ 66 w 66"/>
                  <a:gd name="T3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5">
                    <a:moveTo>
                      <a:pt x="66" y="105"/>
                    </a:moveTo>
                    <a:lnTo>
                      <a:pt x="66" y="105"/>
                    </a:lnTo>
                    <a:lnTo>
                      <a:pt x="66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8" y="86"/>
                    </a:lnTo>
                    <a:cubicBezTo>
                      <a:pt x="49" y="65"/>
                      <a:pt x="63" y="49"/>
                      <a:pt x="63" y="30"/>
                    </a:cubicBezTo>
                    <a:cubicBezTo>
                      <a:pt x="63" y="16"/>
                      <a:pt x="54" y="0"/>
                      <a:pt x="32" y="0"/>
                    </a:cubicBezTo>
                    <a:cubicBezTo>
                      <a:pt x="20" y="0"/>
                      <a:pt x="10" y="5"/>
                      <a:pt x="3" y="11"/>
                    </a:cubicBezTo>
                    <a:lnTo>
                      <a:pt x="7" y="21"/>
                    </a:lnTo>
                    <a:cubicBezTo>
                      <a:pt x="12" y="17"/>
                      <a:pt x="20" y="12"/>
                      <a:pt x="29" y="12"/>
                    </a:cubicBezTo>
                    <a:cubicBezTo>
                      <a:pt x="44" y="12"/>
                      <a:pt x="49" y="22"/>
                      <a:pt x="49" y="32"/>
                    </a:cubicBezTo>
                    <a:cubicBezTo>
                      <a:pt x="49" y="48"/>
                      <a:pt x="37" y="61"/>
                      <a:pt x="11" y="86"/>
                    </a:cubicBezTo>
                    <a:lnTo>
                      <a:pt x="0" y="97"/>
                    </a:lnTo>
                    <a:lnTo>
                      <a:pt x="0" y="105"/>
                    </a:lnTo>
                    <a:lnTo>
                      <a:pt x="66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91" name="Freeform 21"/>
              <p:cNvSpPr>
                <a:spLocks noEditPoints="1"/>
              </p:cNvSpPr>
              <p:nvPr/>
            </p:nvSpPr>
            <p:spPr bwMode="auto">
              <a:xfrm>
                <a:off x="328" y="2480"/>
                <a:ext cx="25" cy="31"/>
              </a:xfrm>
              <a:custGeom>
                <a:avLst/>
                <a:gdLst>
                  <a:gd name="T0" fmla="*/ 35 w 71"/>
                  <a:gd name="T1" fmla="*/ 107 h 107"/>
                  <a:gd name="T2" fmla="*/ 35 w 71"/>
                  <a:gd name="T3" fmla="*/ 107 h 107"/>
                  <a:gd name="T4" fmla="*/ 71 w 71"/>
                  <a:gd name="T5" fmla="*/ 52 h 107"/>
                  <a:gd name="T6" fmla="*/ 37 w 71"/>
                  <a:gd name="T7" fmla="*/ 0 h 107"/>
                  <a:gd name="T8" fmla="*/ 0 w 71"/>
                  <a:gd name="T9" fmla="*/ 54 h 107"/>
                  <a:gd name="T10" fmla="*/ 35 w 71"/>
                  <a:gd name="T11" fmla="*/ 107 h 107"/>
                  <a:gd name="T12" fmla="*/ 35 w 71"/>
                  <a:gd name="T13" fmla="*/ 107 h 107"/>
                  <a:gd name="T14" fmla="*/ 35 w 71"/>
                  <a:gd name="T15" fmla="*/ 96 h 107"/>
                  <a:gd name="T16" fmla="*/ 35 w 71"/>
                  <a:gd name="T17" fmla="*/ 96 h 107"/>
                  <a:gd name="T18" fmla="*/ 15 w 71"/>
                  <a:gd name="T19" fmla="*/ 53 h 107"/>
                  <a:gd name="T20" fmla="*/ 36 w 71"/>
                  <a:gd name="T21" fmla="*/ 11 h 107"/>
                  <a:gd name="T22" fmla="*/ 57 w 71"/>
                  <a:gd name="T23" fmla="*/ 53 h 107"/>
                  <a:gd name="T24" fmla="*/ 36 w 71"/>
                  <a:gd name="T25" fmla="*/ 96 h 107"/>
                  <a:gd name="T26" fmla="*/ 35 w 71"/>
                  <a:gd name="T27" fmla="*/ 9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1" h="107">
                    <a:moveTo>
                      <a:pt x="35" y="107"/>
                    </a:moveTo>
                    <a:lnTo>
                      <a:pt x="35" y="107"/>
                    </a:lnTo>
                    <a:cubicBezTo>
                      <a:pt x="58" y="107"/>
                      <a:pt x="71" y="88"/>
                      <a:pt x="71" y="52"/>
                    </a:cubicBezTo>
                    <a:cubicBezTo>
                      <a:pt x="71" y="19"/>
                      <a:pt x="58" y="0"/>
                      <a:pt x="37" y="0"/>
                    </a:cubicBezTo>
                    <a:cubicBezTo>
                      <a:pt x="16" y="0"/>
                      <a:pt x="0" y="19"/>
                      <a:pt x="0" y="54"/>
                    </a:cubicBezTo>
                    <a:cubicBezTo>
                      <a:pt x="1" y="88"/>
                      <a:pt x="15" y="107"/>
                      <a:pt x="35" y="107"/>
                    </a:cubicBezTo>
                    <a:lnTo>
                      <a:pt x="35" y="107"/>
                    </a:lnTo>
                    <a:close/>
                    <a:moveTo>
                      <a:pt x="35" y="96"/>
                    </a:moveTo>
                    <a:lnTo>
                      <a:pt x="35" y="96"/>
                    </a:lnTo>
                    <a:cubicBezTo>
                      <a:pt x="23" y="96"/>
                      <a:pt x="14" y="80"/>
                      <a:pt x="15" y="53"/>
                    </a:cubicBezTo>
                    <a:cubicBezTo>
                      <a:pt x="15" y="27"/>
                      <a:pt x="23" y="11"/>
                      <a:pt x="36" y="11"/>
                    </a:cubicBezTo>
                    <a:cubicBezTo>
                      <a:pt x="50" y="11"/>
                      <a:pt x="57" y="28"/>
                      <a:pt x="57" y="53"/>
                    </a:cubicBezTo>
                    <a:cubicBezTo>
                      <a:pt x="57" y="79"/>
                      <a:pt x="50" y="96"/>
                      <a:pt x="36" y="96"/>
                    </a:cubicBezTo>
                    <a:lnTo>
                      <a:pt x="35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92" name="Freeform 22"/>
              <p:cNvSpPr>
                <a:spLocks/>
              </p:cNvSpPr>
              <p:nvPr/>
            </p:nvSpPr>
            <p:spPr bwMode="auto">
              <a:xfrm>
                <a:off x="355" y="2635"/>
                <a:ext cx="38" cy="32"/>
              </a:xfrm>
              <a:custGeom>
                <a:avLst/>
                <a:gdLst>
                  <a:gd name="T0" fmla="*/ 100 w 110"/>
                  <a:gd name="T1" fmla="*/ 110 h 110"/>
                  <a:gd name="T2" fmla="*/ 100 w 110"/>
                  <a:gd name="T3" fmla="*/ 110 h 110"/>
                  <a:gd name="T4" fmla="*/ 110 w 110"/>
                  <a:gd name="T5" fmla="*/ 100 h 110"/>
                  <a:gd name="T6" fmla="*/ 42 w 110"/>
                  <a:gd name="T7" fmla="*/ 32 h 110"/>
                  <a:gd name="T8" fmla="*/ 65 w 110"/>
                  <a:gd name="T9" fmla="*/ 9 h 110"/>
                  <a:gd name="T10" fmla="*/ 57 w 110"/>
                  <a:gd name="T11" fmla="*/ 0 h 110"/>
                  <a:gd name="T12" fmla="*/ 0 w 110"/>
                  <a:gd name="T13" fmla="*/ 57 h 110"/>
                  <a:gd name="T14" fmla="*/ 9 w 110"/>
                  <a:gd name="T15" fmla="*/ 65 h 110"/>
                  <a:gd name="T16" fmla="*/ 32 w 110"/>
                  <a:gd name="T17" fmla="*/ 42 h 110"/>
                  <a:gd name="T18" fmla="*/ 100 w 110"/>
                  <a:gd name="T1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110">
                    <a:moveTo>
                      <a:pt x="100" y="110"/>
                    </a:moveTo>
                    <a:lnTo>
                      <a:pt x="100" y="110"/>
                    </a:lnTo>
                    <a:lnTo>
                      <a:pt x="110" y="100"/>
                    </a:lnTo>
                    <a:lnTo>
                      <a:pt x="42" y="32"/>
                    </a:lnTo>
                    <a:lnTo>
                      <a:pt x="65" y="9"/>
                    </a:lnTo>
                    <a:lnTo>
                      <a:pt x="57" y="0"/>
                    </a:lnTo>
                    <a:lnTo>
                      <a:pt x="0" y="57"/>
                    </a:lnTo>
                    <a:lnTo>
                      <a:pt x="9" y="65"/>
                    </a:lnTo>
                    <a:lnTo>
                      <a:pt x="32" y="42"/>
                    </a:lnTo>
                    <a:lnTo>
                      <a:pt x="100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93" name="Freeform 23"/>
              <p:cNvSpPr>
                <a:spLocks noEditPoints="1"/>
              </p:cNvSpPr>
              <p:nvPr/>
            </p:nvSpPr>
            <p:spPr bwMode="auto">
              <a:xfrm>
                <a:off x="383" y="2630"/>
                <a:ext cx="32" cy="27"/>
              </a:xfrm>
              <a:custGeom>
                <a:avLst/>
                <a:gdLst>
                  <a:gd name="T0" fmla="*/ 57 w 91"/>
                  <a:gd name="T1" fmla="*/ 18 h 91"/>
                  <a:gd name="T2" fmla="*/ 57 w 91"/>
                  <a:gd name="T3" fmla="*/ 18 h 91"/>
                  <a:gd name="T4" fmla="*/ 14 w 91"/>
                  <a:gd name="T5" fmla="*/ 17 h 91"/>
                  <a:gd name="T6" fmla="*/ 0 w 91"/>
                  <a:gd name="T7" fmla="*/ 40 h 91"/>
                  <a:gd name="T8" fmla="*/ 9 w 91"/>
                  <a:gd name="T9" fmla="*/ 44 h 91"/>
                  <a:gd name="T10" fmla="*/ 20 w 91"/>
                  <a:gd name="T11" fmla="*/ 26 h 91"/>
                  <a:gd name="T12" fmla="*/ 45 w 91"/>
                  <a:gd name="T13" fmla="*/ 26 h 91"/>
                  <a:gd name="T14" fmla="*/ 46 w 91"/>
                  <a:gd name="T15" fmla="*/ 27 h 91"/>
                  <a:gd name="T16" fmla="*/ 33 w 91"/>
                  <a:gd name="T17" fmla="*/ 80 h 91"/>
                  <a:gd name="T18" fmla="*/ 66 w 91"/>
                  <a:gd name="T19" fmla="*/ 79 h 91"/>
                  <a:gd name="T20" fmla="*/ 74 w 91"/>
                  <a:gd name="T21" fmla="*/ 55 h 91"/>
                  <a:gd name="T22" fmla="*/ 75 w 91"/>
                  <a:gd name="T23" fmla="*/ 54 h 91"/>
                  <a:gd name="T24" fmla="*/ 82 w 91"/>
                  <a:gd name="T25" fmla="*/ 60 h 91"/>
                  <a:gd name="T26" fmla="*/ 91 w 91"/>
                  <a:gd name="T27" fmla="*/ 51 h 91"/>
                  <a:gd name="T28" fmla="*/ 77 w 91"/>
                  <a:gd name="T29" fmla="*/ 39 h 91"/>
                  <a:gd name="T30" fmla="*/ 57 w 91"/>
                  <a:gd name="T31" fmla="*/ 18 h 91"/>
                  <a:gd name="T32" fmla="*/ 62 w 91"/>
                  <a:gd name="T33" fmla="*/ 43 h 91"/>
                  <a:gd name="T34" fmla="*/ 62 w 91"/>
                  <a:gd name="T35" fmla="*/ 43 h 91"/>
                  <a:gd name="T36" fmla="*/ 65 w 91"/>
                  <a:gd name="T37" fmla="*/ 47 h 91"/>
                  <a:gd name="T38" fmla="*/ 61 w 91"/>
                  <a:gd name="T39" fmla="*/ 70 h 91"/>
                  <a:gd name="T40" fmla="*/ 42 w 91"/>
                  <a:gd name="T41" fmla="*/ 69 h 91"/>
                  <a:gd name="T42" fmla="*/ 53 w 91"/>
                  <a:gd name="T43" fmla="*/ 34 h 91"/>
                  <a:gd name="T44" fmla="*/ 62 w 91"/>
                  <a:gd name="T45" fmla="*/ 4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91">
                    <a:moveTo>
                      <a:pt x="57" y="18"/>
                    </a:moveTo>
                    <a:lnTo>
                      <a:pt x="57" y="18"/>
                    </a:lnTo>
                    <a:cubicBezTo>
                      <a:pt x="46" y="7"/>
                      <a:pt x="30" y="0"/>
                      <a:pt x="14" y="17"/>
                    </a:cubicBezTo>
                    <a:cubicBezTo>
                      <a:pt x="7" y="24"/>
                      <a:pt x="2" y="32"/>
                      <a:pt x="0" y="40"/>
                    </a:cubicBezTo>
                    <a:lnTo>
                      <a:pt x="9" y="44"/>
                    </a:lnTo>
                    <a:cubicBezTo>
                      <a:pt x="10" y="38"/>
                      <a:pt x="14" y="31"/>
                      <a:pt x="20" y="26"/>
                    </a:cubicBezTo>
                    <a:cubicBezTo>
                      <a:pt x="31" y="14"/>
                      <a:pt x="40" y="21"/>
                      <a:pt x="45" y="26"/>
                    </a:cubicBezTo>
                    <a:lnTo>
                      <a:pt x="46" y="27"/>
                    </a:lnTo>
                    <a:cubicBezTo>
                      <a:pt x="24" y="48"/>
                      <a:pt x="20" y="67"/>
                      <a:pt x="33" y="80"/>
                    </a:cubicBezTo>
                    <a:cubicBezTo>
                      <a:pt x="41" y="88"/>
                      <a:pt x="55" y="91"/>
                      <a:pt x="66" y="79"/>
                    </a:cubicBezTo>
                    <a:cubicBezTo>
                      <a:pt x="73" y="72"/>
                      <a:pt x="76" y="62"/>
                      <a:pt x="74" y="55"/>
                    </a:cubicBezTo>
                    <a:lnTo>
                      <a:pt x="75" y="54"/>
                    </a:lnTo>
                    <a:lnTo>
                      <a:pt x="82" y="60"/>
                    </a:lnTo>
                    <a:lnTo>
                      <a:pt x="91" y="51"/>
                    </a:lnTo>
                    <a:cubicBezTo>
                      <a:pt x="87" y="48"/>
                      <a:pt x="82" y="44"/>
                      <a:pt x="77" y="39"/>
                    </a:cubicBezTo>
                    <a:lnTo>
                      <a:pt x="57" y="18"/>
                    </a:lnTo>
                    <a:close/>
                    <a:moveTo>
                      <a:pt x="62" y="43"/>
                    </a:moveTo>
                    <a:lnTo>
                      <a:pt x="62" y="43"/>
                    </a:lnTo>
                    <a:cubicBezTo>
                      <a:pt x="63" y="44"/>
                      <a:pt x="64" y="46"/>
                      <a:pt x="65" y="47"/>
                    </a:cubicBezTo>
                    <a:cubicBezTo>
                      <a:pt x="68" y="53"/>
                      <a:pt x="68" y="62"/>
                      <a:pt x="61" y="70"/>
                    </a:cubicBezTo>
                    <a:cubicBezTo>
                      <a:pt x="56" y="75"/>
                      <a:pt x="49" y="76"/>
                      <a:pt x="42" y="69"/>
                    </a:cubicBezTo>
                    <a:cubicBezTo>
                      <a:pt x="31" y="59"/>
                      <a:pt x="42" y="44"/>
                      <a:pt x="53" y="34"/>
                    </a:cubicBezTo>
                    <a:lnTo>
                      <a:pt x="62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94" name="Freeform 24"/>
              <p:cNvSpPr>
                <a:spLocks/>
              </p:cNvSpPr>
              <p:nvPr/>
            </p:nvSpPr>
            <p:spPr bwMode="auto">
              <a:xfrm>
                <a:off x="401" y="2603"/>
                <a:ext cx="47" cy="38"/>
              </a:xfrm>
              <a:custGeom>
                <a:avLst/>
                <a:gdLst>
                  <a:gd name="T0" fmla="*/ 56 w 134"/>
                  <a:gd name="T1" fmla="*/ 129 h 129"/>
                  <a:gd name="T2" fmla="*/ 56 w 134"/>
                  <a:gd name="T3" fmla="*/ 129 h 129"/>
                  <a:gd name="T4" fmla="*/ 65 w 134"/>
                  <a:gd name="T5" fmla="*/ 119 h 129"/>
                  <a:gd name="T6" fmla="*/ 32 w 134"/>
                  <a:gd name="T7" fmla="*/ 86 h 129"/>
                  <a:gd name="T8" fmla="*/ 28 w 134"/>
                  <a:gd name="T9" fmla="*/ 81 h 129"/>
                  <a:gd name="T10" fmla="*/ 30 w 134"/>
                  <a:gd name="T11" fmla="*/ 58 h 129"/>
                  <a:gd name="T12" fmla="*/ 57 w 134"/>
                  <a:gd name="T13" fmla="*/ 62 h 129"/>
                  <a:gd name="T14" fmla="*/ 90 w 134"/>
                  <a:gd name="T15" fmla="*/ 95 h 129"/>
                  <a:gd name="T16" fmla="*/ 100 w 134"/>
                  <a:gd name="T17" fmla="*/ 85 h 129"/>
                  <a:gd name="T18" fmla="*/ 66 w 134"/>
                  <a:gd name="T19" fmla="*/ 51 h 129"/>
                  <a:gd name="T20" fmla="*/ 61 w 134"/>
                  <a:gd name="T21" fmla="*/ 45 h 129"/>
                  <a:gd name="T22" fmla="*/ 64 w 134"/>
                  <a:gd name="T23" fmla="*/ 25 h 129"/>
                  <a:gd name="T24" fmla="*/ 93 w 134"/>
                  <a:gd name="T25" fmla="*/ 30 h 129"/>
                  <a:gd name="T26" fmla="*/ 124 w 134"/>
                  <a:gd name="T27" fmla="*/ 61 h 129"/>
                  <a:gd name="T28" fmla="*/ 134 w 134"/>
                  <a:gd name="T29" fmla="*/ 51 h 129"/>
                  <a:gd name="T30" fmla="*/ 102 w 134"/>
                  <a:gd name="T31" fmla="*/ 19 h 129"/>
                  <a:gd name="T32" fmla="*/ 60 w 134"/>
                  <a:gd name="T33" fmla="*/ 13 h 129"/>
                  <a:gd name="T34" fmla="*/ 52 w 134"/>
                  <a:gd name="T35" fmla="*/ 29 h 129"/>
                  <a:gd name="T36" fmla="*/ 52 w 134"/>
                  <a:gd name="T37" fmla="*/ 42 h 129"/>
                  <a:gd name="T38" fmla="*/ 52 w 134"/>
                  <a:gd name="T39" fmla="*/ 42 h 129"/>
                  <a:gd name="T40" fmla="*/ 26 w 134"/>
                  <a:gd name="T41" fmla="*/ 47 h 129"/>
                  <a:gd name="T42" fmla="*/ 19 w 134"/>
                  <a:gd name="T43" fmla="*/ 74 h 129"/>
                  <a:gd name="T44" fmla="*/ 18 w 134"/>
                  <a:gd name="T45" fmla="*/ 74 h 129"/>
                  <a:gd name="T46" fmla="*/ 9 w 134"/>
                  <a:gd name="T47" fmla="*/ 66 h 129"/>
                  <a:gd name="T48" fmla="*/ 0 w 134"/>
                  <a:gd name="T49" fmla="*/ 75 h 129"/>
                  <a:gd name="T50" fmla="*/ 16 w 134"/>
                  <a:gd name="T51" fmla="*/ 89 h 129"/>
                  <a:gd name="T52" fmla="*/ 56 w 134"/>
                  <a:gd name="T53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4" h="129">
                    <a:moveTo>
                      <a:pt x="56" y="129"/>
                    </a:moveTo>
                    <a:lnTo>
                      <a:pt x="56" y="129"/>
                    </a:lnTo>
                    <a:lnTo>
                      <a:pt x="65" y="119"/>
                    </a:lnTo>
                    <a:lnTo>
                      <a:pt x="32" y="86"/>
                    </a:lnTo>
                    <a:cubicBezTo>
                      <a:pt x="30" y="85"/>
                      <a:pt x="29" y="83"/>
                      <a:pt x="28" y="81"/>
                    </a:cubicBezTo>
                    <a:cubicBezTo>
                      <a:pt x="25" y="74"/>
                      <a:pt x="24" y="64"/>
                      <a:pt x="30" y="58"/>
                    </a:cubicBezTo>
                    <a:cubicBezTo>
                      <a:pt x="38" y="51"/>
                      <a:pt x="48" y="53"/>
                      <a:pt x="57" y="62"/>
                    </a:cubicBezTo>
                    <a:lnTo>
                      <a:pt x="90" y="95"/>
                    </a:lnTo>
                    <a:lnTo>
                      <a:pt x="100" y="85"/>
                    </a:lnTo>
                    <a:lnTo>
                      <a:pt x="66" y="51"/>
                    </a:lnTo>
                    <a:cubicBezTo>
                      <a:pt x="64" y="49"/>
                      <a:pt x="62" y="47"/>
                      <a:pt x="61" y="45"/>
                    </a:cubicBezTo>
                    <a:cubicBezTo>
                      <a:pt x="58" y="39"/>
                      <a:pt x="59" y="30"/>
                      <a:pt x="64" y="25"/>
                    </a:cubicBezTo>
                    <a:cubicBezTo>
                      <a:pt x="72" y="17"/>
                      <a:pt x="82" y="19"/>
                      <a:pt x="93" y="30"/>
                    </a:cubicBezTo>
                    <a:lnTo>
                      <a:pt x="124" y="61"/>
                    </a:lnTo>
                    <a:lnTo>
                      <a:pt x="134" y="51"/>
                    </a:lnTo>
                    <a:lnTo>
                      <a:pt x="102" y="19"/>
                    </a:lnTo>
                    <a:cubicBezTo>
                      <a:pt x="83" y="0"/>
                      <a:pt x="67" y="6"/>
                      <a:pt x="60" y="13"/>
                    </a:cubicBezTo>
                    <a:cubicBezTo>
                      <a:pt x="54" y="18"/>
                      <a:pt x="52" y="23"/>
                      <a:pt x="52" y="29"/>
                    </a:cubicBezTo>
                    <a:cubicBezTo>
                      <a:pt x="51" y="33"/>
                      <a:pt x="51" y="37"/>
                      <a:pt x="52" y="42"/>
                    </a:cubicBezTo>
                    <a:lnTo>
                      <a:pt x="52" y="42"/>
                    </a:lnTo>
                    <a:cubicBezTo>
                      <a:pt x="43" y="38"/>
                      <a:pt x="33" y="39"/>
                      <a:pt x="26" y="47"/>
                    </a:cubicBezTo>
                    <a:cubicBezTo>
                      <a:pt x="17" y="56"/>
                      <a:pt x="16" y="66"/>
                      <a:pt x="19" y="74"/>
                    </a:cubicBezTo>
                    <a:lnTo>
                      <a:pt x="18" y="74"/>
                    </a:lnTo>
                    <a:lnTo>
                      <a:pt x="9" y="66"/>
                    </a:lnTo>
                    <a:lnTo>
                      <a:pt x="0" y="75"/>
                    </a:lnTo>
                    <a:cubicBezTo>
                      <a:pt x="5" y="79"/>
                      <a:pt x="10" y="83"/>
                      <a:pt x="16" y="89"/>
                    </a:cubicBezTo>
                    <a:lnTo>
                      <a:pt x="56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95" name="Freeform 25"/>
              <p:cNvSpPr>
                <a:spLocks/>
              </p:cNvSpPr>
              <p:nvPr/>
            </p:nvSpPr>
            <p:spPr bwMode="auto">
              <a:xfrm>
                <a:off x="434" y="2575"/>
                <a:ext cx="46" cy="38"/>
              </a:xfrm>
              <a:custGeom>
                <a:avLst/>
                <a:gdLst>
                  <a:gd name="T0" fmla="*/ 55 w 133"/>
                  <a:gd name="T1" fmla="*/ 130 h 130"/>
                  <a:gd name="T2" fmla="*/ 55 w 133"/>
                  <a:gd name="T3" fmla="*/ 130 h 130"/>
                  <a:gd name="T4" fmla="*/ 65 w 133"/>
                  <a:gd name="T5" fmla="*/ 120 h 130"/>
                  <a:gd name="T6" fmla="*/ 32 w 133"/>
                  <a:gd name="T7" fmla="*/ 87 h 130"/>
                  <a:gd name="T8" fmla="*/ 27 w 133"/>
                  <a:gd name="T9" fmla="*/ 81 h 130"/>
                  <a:gd name="T10" fmla="*/ 30 w 133"/>
                  <a:gd name="T11" fmla="*/ 59 h 130"/>
                  <a:gd name="T12" fmla="*/ 56 w 133"/>
                  <a:gd name="T13" fmla="*/ 63 h 130"/>
                  <a:gd name="T14" fmla="*/ 89 w 133"/>
                  <a:gd name="T15" fmla="*/ 95 h 130"/>
                  <a:gd name="T16" fmla="*/ 99 w 133"/>
                  <a:gd name="T17" fmla="*/ 86 h 130"/>
                  <a:gd name="T18" fmla="*/ 65 w 133"/>
                  <a:gd name="T19" fmla="*/ 52 h 130"/>
                  <a:gd name="T20" fmla="*/ 61 w 133"/>
                  <a:gd name="T21" fmla="*/ 46 h 130"/>
                  <a:gd name="T22" fmla="*/ 64 w 133"/>
                  <a:gd name="T23" fmla="*/ 25 h 130"/>
                  <a:gd name="T24" fmla="*/ 92 w 133"/>
                  <a:gd name="T25" fmla="*/ 30 h 130"/>
                  <a:gd name="T26" fmla="*/ 123 w 133"/>
                  <a:gd name="T27" fmla="*/ 61 h 130"/>
                  <a:gd name="T28" fmla="*/ 133 w 133"/>
                  <a:gd name="T29" fmla="*/ 51 h 130"/>
                  <a:gd name="T30" fmla="*/ 101 w 133"/>
                  <a:gd name="T31" fmla="*/ 19 h 130"/>
                  <a:gd name="T32" fmla="*/ 59 w 133"/>
                  <a:gd name="T33" fmla="*/ 14 h 130"/>
                  <a:gd name="T34" fmla="*/ 51 w 133"/>
                  <a:gd name="T35" fmla="*/ 29 h 130"/>
                  <a:gd name="T36" fmla="*/ 52 w 133"/>
                  <a:gd name="T37" fmla="*/ 43 h 130"/>
                  <a:gd name="T38" fmla="*/ 52 w 133"/>
                  <a:gd name="T39" fmla="*/ 43 h 130"/>
                  <a:gd name="T40" fmla="*/ 25 w 133"/>
                  <a:gd name="T41" fmla="*/ 47 h 130"/>
                  <a:gd name="T42" fmla="*/ 18 w 133"/>
                  <a:gd name="T43" fmla="*/ 75 h 130"/>
                  <a:gd name="T44" fmla="*/ 18 w 133"/>
                  <a:gd name="T45" fmla="*/ 75 h 130"/>
                  <a:gd name="T46" fmla="*/ 8 w 133"/>
                  <a:gd name="T47" fmla="*/ 67 h 130"/>
                  <a:gd name="T48" fmla="*/ 0 w 133"/>
                  <a:gd name="T49" fmla="*/ 75 h 130"/>
                  <a:gd name="T50" fmla="*/ 15 w 133"/>
                  <a:gd name="T51" fmla="*/ 90 h 130"/>
                  <a:gd name="T52" fmla="*/ 55 w 133"/>
                  <a:gd name="T53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30">
                    <a:moveTo>
                      <a:pt x="55" y="130"/>
                    </a:moveTo>
                    <a:lnTo>
                      <a:pt x="55" y="130"/>
                    </a:lnTo>
                    <a:lnTo>
                      <a:pt x="65" y="120"/>
                    </a:lnTo>
                    <a:lnTo>
                      <a:pt x="32" y="87"/>
                    </a:lnTo>
                    <a:cubicBezTo>
                      <a:pt x="30" y="85"/>
                      <a:pt x="28" y="83"/>
                      <a:pt x="27" y="81"/>
                    </a:cubicBezTo>
                    <a:cubicBezTo>
                      <a:pt x="24" y="75"/>
                      <a:pt x="24" y="65"/>
                      <a:pt x="30" y="59"/>
                    </a:cubicBezTo>
                    <a:cubicBezTo>
                      <a:pt x="37" y="51"/>
                      <a:pt x="48" y="54"/>
                      <a:pt x="56" y="63"/>
                    </a:cubicBezTo>
                    <a:lnTo>
                      <a:pt x="89" y="95"/>
                    </a:lnTo>
                    <a:lnTo>
                      <a:pt x="99" y="86"/>
                    </a:lnTo>
                    <a:lnTo>
                      <a:pt x="65" y="52"/>
                    </a:lnTo>
                    <a:cubicBezTo>
                      <a:pt x="63" y="50"/>
                      <a:pt x="62" y="48"/>
                      <a:pt x="61" y="46"/>
                    </a:cubicBezTo>
                    <a:cubicBezTo>
                      <a:pt x="58" y="39"/>
                      <a:pt x="58" y="31"/>
                      <a:pt x="64" y="25"/>
                    </a:cubicBezTo>
                    <a:cubicBezTo>
                      <a:pt x="72" y="17"/>
                      <a:pt x="82" y="20"/>
                      <a:pt x="92" y="30"/>
                    </a:cubicBezTo>
                    <a:lnTo>
                      <a:pt x="123" y="61"/>
                    </a:lnTo>
                    <a:lnTo>
                      <a:pt x="133" y="51"/>
                    </a:lnTo>
                    <a:lnTo>
                      <a:pt x="101" y="19"/>
                    </a:lnTo>
                    <a:cubicBezTo>
                      <a:pt x="82" y="0"/>
                      <a:pt x="66" y="6"/>
                      <a:pt x="59" y="14"/>
                    </a:cubicBezTo>
                    <a:cubicBezTo>
                      <a:pt x="54" y="19"/>
                      <a:pt x="52" y="24"/>
                      <a:pt x="51" y="29"/>
                    </a:cubicBezTo>
                    <a:cubicBezTo>
                      <a:pt x="50" y="33"/>
                      <a:pt x="50" y="38"/>
                      <a:pt x="52" y="43"/>
                    </a:cubicBezTo>
                    <a:lnTo>
                      <a:pt x="52" y="43"/>
                    </a:lnTo>
                    <a:cubicBezTo>
                      <a:pt x="43" y="39"/>
                      <a:pt x="33" y="40"/>
                      <a:pt x="25" y="47"/>
                    </a:cubicBezTo>
                    <a:cubicBezTo>
                      <a:pt x="16" y="57"/>
                      <a:pt x="16" y="66"/>
                      <a:pt x="18" y="75"/>
                    </a:cubicBezTo>
                    <a:lnTo>
                      <a:pt x="18" y="75"/>
                    </a:lnTo>
                    <a:lnTo>
                      <a:pt x="8" y="67"/>
                    </a:lnTo>
                    <a:lnTo>
                      <a:pt x="0" y="75"/>
                    </a:lnTo>
                    <a:cubicBezTo>
                      <a:pt x="4" y="80"/>
                      <a:pt x="9" y="84"/>
                      <a:pt x="15" y="90"/>
                    </a:cubicBezTo>
                    <a:lnTo>
                      <a:pt x="55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96" name="Freeform 26"/>
              <p:cNvSpPr>
                <a:spLocks noEditPoints="1"/>
              </p:cNvSpPr>
              <p:nvPr/>
            </p:nvSpPr>
            <p:spPr bwMode="auto">
              <a:xfrm>
                <a:off x="460" y="2561"/>
                <a:ext cx="29" cy="25"/>
              </a:xfrm>
              <a:custGeom>
                <a:avLst/>
                <a:gdLst>
                  <a:gd name="T0" fmla="*/ 85 w 85"/>
                  <a:gd name="T1" fmla="*/ 75 h 85"/>
                  <a:gd name="T2" fmla="*/ 85 w 85"/>
                  <a:gd name="T3" fmla="*/ 75 h 85"/>
                  <a:gd name="T4" fmla="*/ 30 w 85"/>
                  <a:gd name="T5" fmla="*/ 21 h 85"/>
                  <a:gd name="T6" fmla="*/ 20 w 85"/>
                  <a:gd name="T7" fmla="*/ 31 h 85"/>
                  <a:gd name="T8" fmla="*/ 75 w 85"/>
                  <a:gd name="T9" fmla="*/ 85 h 85"/>
                  <a:gd name="T10" fmla="*/ 85 w 85"/>
                  <a:gd name="T11" fmla="*/ 75 h 85"/>
                  <a:gd name="T12" fmla="*/ 16 w 85"/>
                  <a:gd name="T13" fmla="*/ 16 h 85"/>
                  <a:gd name="T14" fmla="*/ 16 w 85"/>
                  <a:gd name="T15" fmla="*/ 16 h 85"/>
                  <a:gd name="T16" fmla="*/ 16 w 85"/>
                  <a:gd name="T17" fmla="*/ 4 h 85"/>
                  <a:gd name="T18" fmla="*/ 4 w 85"/>
                  <a:gd name="T19" fmla="*/ 4 h 85"/>
                  <a:gd name="T20" fmla="*/ 4 w 85"/>
                  <a:gd name="T21" fmla="*/ 16 h 85"/>
                  <a:gd name="T22" fmla="*/ 16 w 85"/>
                  <a:gd name="T23" fmla="*/ 17 h 85"/>
                  <a:gd name="T24" fmla="*/ 16 w 85"/>
                  <a:gd name="T25" fmla="*/ 1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85">
                    <a:moveTo>
                      <a:pt x="85" y="75"/>
                    </a:moveTo>
                    <a:lnTo>
                      <a:pt x="85" y="75"/>
                    </a:lnTo>
                    <a:lnTo>
                      <a:pt x="30" y="21"/>
                    </a:lnTo>
                    <a:lnTo>
                      <a:pt x="20" y="31"/>
                    </a:lnTo>
                    <a:lnTo>
                      <a:pt x="75" y="85"/>
                    </a:lnTo>
                    <a:lnTo>
                      <a:pt x="85" y="75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ubicBezTo>
                      <a:pt x="20" y="13"/>
                      <a:pt x="19" y="7"/>
                      <a:pt x="16" y="4"/>
                    </a:cubicBezTo>
                    <a:cubicBezTo>
                      <a:pt x="13" y="1"/>
                      <a:pt x="7" y="0"/>
                      <a:pt x="4" y="4"/>
                    </a:cubicBezTo>
                    <a:cubicBezTo>
                      <a:pt x="0" y="8"/>
                      <a:pt x="0" y="13"/>
                      <a:pt x="4" y="16"/>
                    </a:cubicBezTo>
                    <a:cubicBezTo>
                      <a:pt x="7" y="20"/>
                      <a:pt x="12" y="20"/>
                      <a:pt x="16" y="17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97" name="Freeform 27"/>
              <p:cNvSpPr>
                <a:spLocks/>
              </p:cNvSpPr>
              <p:nvPr/>
            </p:nvSpPr>
            <p:spPr bwMode="auto">
              <a:xfrm>
                <a:off x="467" y="2549"/>
                <a:ext cx="44" cy="29"/>
              </a:xfrm>
              <a:custGeom>
                <a:avLst/>
                <a:gdLst>
                  <a:gd name="T0" fmla="*/ 10 w 127"/>
                  <a:gd name="T1" fmla="*/ 8 h 98"/>
                  <a:gd name="T2" fmla="*/ 10 w 127"/>
                  <a:gd name="T3" fmla="*/ 8 h 98"/>
                  <a:gd name="T4" fmla="*/ 0 w 127"/>
                  <a:gd name="T5" fmla="*/ 18 h 98"/>
                  <a:gd name="T6" fmla="*/ 81 w 127"/>
                  <a:gd name="T7" fmla="*/ 98 h 98"/>
                  <a:gd name="T8" fmla="*/ 91 w 127"/>
                  <a:gd name="T9" fmla="*/ 88 h 98"/>
                  <a:gd name="T10" fmla="*/ 70 w 127"/>
                  <a:gd name="T11" fmla="*/ 67 h 98"/>
                  <a:gd name="T12" fmla="*/ 69 w 127"/>
                  <a:gd name="T13" fmla="*/ 57 h 98"/>
                  <a:gd name="T14" fmla="*/ 115 w 127"/>
                  <a:gd name="T15" fmla="*/ 64 h 98"/>
                  <a:gd name="T16" fmla="*/ 127 w 127"/>
                  <a:gd name="T17" fmla="*/ 52 h 98"/>
                  <a:gd name="T18" fmla="*/ 70 w 127"/>
                  <a:gd name="T19" fmla="*/ 44 h 98"/>
                  <a:gd name="T20" fmla="*/ 69 w 127"/>
                  <a:gd name="T21" fmla="*/ 0 h 98"/>
                  <a:gd name="T22" fmla="*/ 57 w 127"/>
                  <a:gd name="T23" fmla="*/ 12 h 98"/>
                  <a:gd name="T24" fmla="*/ 60 w 127"/>
                  <a:gd name="T25" fmla="*/ 47 h 98"/>
                  <a:gd name="T26" fmla="*/ 61 w 127"/>
                  <a:gd name="T27" fmla="*/ 58 h 98"/>
                  <a:gd name="T28" fmla="*/ 61 w 127"/>
                  <a:gd name="T29" fmla="*/ 58 h 98"/>
                  <a:gd name="T30" fmla="*/ 10 w 127"/>
                  <a:gd name="T31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98">
                    <a:moveTo>
                      <a:pt x="10" y="8"/>
                    </a:moveTo>
                    <a:lnTo>
                      <a:pt x="10" y="8"/>
                    </a:lnTo>
                    <a:lnTo>
                      <a:pt x="0" y="18"/>
                    </a:lnTo>
                    <a:lnTo>
                      <a:pt x="81" y="98"/>
                    </a:lnTo>
                    <a:lnTo>
                      <a:pt x="91" y="88"/>
                    </a:lnTo>
                    <a:lnTo>
                      <a:pt x="70" y="67"/>
                    </a:lnTo>
                    <a:lnTo>
                      <a:pt x="69" y="57"/>
                    </a:lnTo>
                    <a:lnTo>
                      <a:pt x="115" y="64"/>
                    </a:lnTo>
                    <a:lnTo>
                      <a:pt x="127" y="52"/>
                    </a:lnTo>
                    <a:lnTo>
                      <a:pt x="70" y="44"/>
                    </a:lnTo>
                    <a:lnTo>
                      <a:pt x="69" y="0"/>
                    </a:lnTo>
                    <a:lnTo>
                      <a:pt x="57" y="12"/>
                    </a:lnTo>
                    <a:lnTo>
                      <a:pt x="60" y="47"/>
                    </a:lnTo>
                    <a:cubicBezTo>
                      <a:pt x="60" y="51"/>
                      <a:pt x="61" y="55"/>
                      <a:pt x="61" y="58"/>
                    </a:cubicBezTo>
                    <a:lnTo>
                      <a:pt x="61" y="5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498" name="Freeform 28"/>
              <p:cNvSpPr>
                <a:spLocks/>
              </p:cNvSpPr>
              <p:nvPr/>
            </p:nvSpPr>
            <p:spPr bwMode="auto">
              <a:xfrm>
                <a:off x="495" y="2533"/>
                <a:ext cx="35" cy="28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70 w 101"/>
                  <a:gd name="T7" fmla="*/ 43 h 97"/>
                  <a:gd name="T8" fmla="*/ 74 w 101"/>
                  <a:gd name="T9" fmla="*/ 49 h 97"/>
                  <a:gd name="T10" fmla="*/ 70 w 101"/>
                  <a:gd name="T11" fmla="*/ 72 h 97"/>
                  <a:gd name="T12" fmla="*/ 40 w 101"/>
                  <a:gd name="T13" fmla="*/ 66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5 w 101"/>
                  <a:gd name="T21" fmla="*/ 83 h 97"/>
                  <a:gd name="T22" fmla="*/ 83 w 101"/>
                  <a:gd name="T23" fmla="*/ 55 h 97"/>
                  <a:gd name="T24" fmla="*/ 83 w 101"/>
                  <a:gd name="T25" fmla="*/ 55 h 97"/>
                  <a:gd name="T26" fmla="*/ 93 w 101"/>
                  <a:gd name="T27" fmla="*/ 63 h 97"/>
                  <a:gd name="T28" fmla="*/ 101 w 101"/>
                  <a:gd name="T29" fmla="*/ 54 h 97"/>
                  <a:gd name="T30" fmla="*/ 86 w 101"/>
                  <a:gd name="T31" fmla="*/ 40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3"/>
                    </a:lnTo>
                    <a:cubicBezTo>
                      <a:pt x="72" y="45"/>
                      <a:pt x="73" y="47"/>
                      <a:pt x="74" y="49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0"/>
                      <a:pt x="51" y="77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5" y="83"/>
                    </a:cubicBezTo>
                    <a:cubicBezTo>
                      <a:pt x="85" y="73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1" y="54"/>
                    </a:lnTo>
                    <a:cubicBezTo>
                      <a:pt x="97" y="50"/>
                      <a:pt x="92" y="45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00" name="Freeform 30"/>
              <p:cNvSpPr>
                <a:spLocks/>
              </p:cNvSpPr>
              <p:nvPr/>
            </p:nvSpPr>
            <p:spPr bwMode="auto">
              <a:xfrm>
                <a:off x="550" y="2632"/>
                <a:ext cx="46" cy="39"/>
              </a:xfrm>
              <a:custGeom>
                <a:avLst/>
                <a:gdLst>
                  <a:gd name="T0" fmla="*/ 0 w 133"/>
                  <a:gd name="T1" fmla="*/ 57 h 133"/>
                  <a:gd name="T2" fmla="*/ 0 w 133"/>
                  <a:gd name="T3" fmla="*/ 57 h 133"/>
                  <a:gd name="T4" fmla="*/ 76 w 133"/>
                  <a:gd name="T5" fmla="*/ 133 h 133"/>
                  <a:gd name="T6" fmla="*/ 86 w 133"/>
                  <a:gd name="T7" fmla="*/ 123 h 133"/>
                  <a:gd name="T8" fmla="*/ 51 w 133"/>
                  <a:gd name="T9" fmla="*/ 88 h 133"/>
                  <a:gd name="T10" fmla="*/ 87 w 133"/>
                  <a:gd name="T11" fmla="*/ 51 h 133"/>
                  <a:gd name="T12" fmla="*/ 123 w 133"/>
                  <a:gd name="T13" fmla="*/ 87 h 133"/>
                  <a:gd name="T14" fmla="*/ 133 w 133"/>
                  <a:gd name="T15" fmla="*/ 77 h 133"/>
                  <a:gd name="T16" fmla="*/ 57 w 133"/>
                  <a:gd name="T17" fmla="*/ 0 h 133"/>
                  <a:gd name="T18" fmla="*/ 47 w 133"/>
                  <a:gd name="T19" fmla="*/ 10 h 133"/>
                  <a:gd name="T20" fmla="*/ 79 w 133"/>
                  <a:gd name="T21" fmla="*/ 42 h 133"/>
                  <a:gd name="T22" fmla="*/ 42 w 133"/>
                  <a:gd name="T23" fmla="*/ 79 h 133"/>
                  <a:gd name="T24" fmla="*/ 10 w 133"/>
                  <a:gd name="T25" fmla="*/ 47 h 133"/>
                  <a:gd name="T26" fmla="*/ 0 w 133"/>
                  <a:gd name="T27" fmla="*/ 5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133">
                    <a:moveTo>
                      <a:pt x="0" y="57"/>
                    </a:moveTo>
                    <a:lnTo>
                      <a:pt x="0" y="57"/>
                    </a:lnTo>
                    <a:lnTo>
                      <a:pt x="76" y="133"/>
                    </a:lnTo>
                    <a:lnTo>
                      <a:pt x="86" y="123"/>
                    </a:lnTo>
                    <a:lnTo>
                      <a:pt x="51" y="88"/>
                    </a:lnTo>
                    <a:lnTo>
                      <a:pt x="87" y="51"/>
                    </a:lnTo>
                    <a:lnTo>
                      <a:pt x="123" y="87"/>
                    </a:lnTo>
                    <a:lnTo>
                      <a:pt x="133" y="77"/>
                    </a:lnTo>
                    <a:lnTo>
                      <a:pt x="57" y="0"/>
                    </a:lnTo>
                    <a:lnTo>
                      <a:pt x="47" y="10"/>
                    </a:lnTo>
                    <a:lnTo>
                      <a:pt x="79" y="42"/>
                    </a:lnTo>
                    <a:lnTo>
                      <a:pt x="42" y="79"/>
                    </a:lnTo>
                    <a:lnTo>
                      <a:pt x="10" y="4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01" name="Freeform 31"/>
              <p:cNvSpPr>
                <a:spLocks noEditPoints="1"/>
              </p:cNvSpPr>
              <p:nvPr/>
            </p:nvSpPr>
            <p:spPr bwMode="auto">
              <a:xfrm>
                <a:off x="584" y="2622"/>
                <a:ext cx="31" cy="26"/>
              </a:xfrm>
              <a:custGeom>
                <a:avLst/>
                <a:gdLst>
                  <a:gd name="T0" fmla="*/ 68 w 89"/>
                  <a:gd name="T1" fmla="*/ 26 h 91"/>
                  <a:gd name="T2" fmla="*/ 68 w 89"/>
                  <a:gd name="T3" fmla="*/ 26 h 91"/>
                  <a:gd name="T4" fmla="*/ 64 w 89"/>
                  <a:gd name="T5" fmla="*/ 21 h 91"/>
                  <a:gd name="T6" fmla="*/ 16 w 89"/>
                  <a:gd name="T7" fmla="*/ 18 h 91"/>
                  <a:gd name="T8" fmla="*/ 20 w 89"/>
                  <a:gd name="T9" fmla="*/ 73 h 91"/>
                  <a:gd name="T10" fmla="*/ 74 w 89"/>
                  <a:gd name="T11" fmla="*/ 74 h 91"/>
                  <a:gd name="T12" fmla="*/ 89 w 89"/>
                  <a:gd name="T13" fmla="*/ 52 h 91"/>
                  <a:gd name="T14" fmla="*/ 80 w 89"/>
                  <a:gd name="T15" fmla="*/ 47 h 91"/>
                  <a:gd name="T16" fmla="*/ 68 w 89"/>
                  <a:gd name="T17" fmla="*/ 65 h 91"/>
                  <a:gd name="T18" fmla="*/ 30 w 89"/>
                  <a:gd name="T19" fmla="*/ 65 h 91"/>
                  <a:gd name="T20" fmla="*/ 68 w 89"/>
                  <a:gd name="T21" fmla="*/ 26 h 91"/>
                  <a:gd name="T22" fmla="*/ 23 w 89"/>
                  <a:gd name="T23" fmla="*/ 57 h 91"/>
                  <a:gd name="T24" fmla="*/ 23 w 89"/>
                  <a:gd name="T25" fmla="*/ 57 h 91"/>
                  <a:gd name="T26" fmla="*/ 22 w 89"/>
                  <a:gd name="T27" fmla="*/ 26 h 91"/>
                  <a:gd name="T28" fmla="*/ 52 w 89"/>
                  <a:gd name="T29" fmla="*/ 28 h 91"/>
                  <a:gd name="T30" fmla="*/ 23 w 89"/>
                  <a:gd name="T31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91">
                    <a:moveTo>
                      <a:pt x="68" y="26"/>
                    </a:moveTo>
                    <a:lnTo>
                      <a:pt x="68" y="26"/>
                    </a:lnTo>
                    <a:cubicBezTo>
                      <a:pt x="67" y="25"/>
                      <a:pt x="66" y="23"/>
                      <a:pt x="64" y="21"/>
                    </a:cubicBezTo>
                    <a:cubicBezTo>
                      <a:pt x="54" y="11"/>
                      <a:pt x="34" y="0"/>
                      <a:pt x="16" y="18"/>
                    </a:cubicBezTo>
                    <a:cubicBezTo>
                      <a:pt x="0" y="34"/>
                      <a:pt x="3" y="57"/>
                      <a:pt x="20" y="73"/>
                    </a:cubicBezTo>
                    <a:cubicBezTo>
                      <a:pt x="36" y="90"/>
                      <a:pt x="57" y="91"/>
                      <a:pt x="74" y="74"/>
                    </a:cubicBezTo>
                    <a:cubicBezTo>
                      <a:pt x="83" y="65"/>
                      <a:pt x="87" y="57"/>
                      <a:pt x="89" y="52"/>
                    </a:cubicBezTo>
                    <a:lnTo>
                      <a:pt x="80" y="47"/>
                    </a:lnTo>
                    <a:cubicBezTo>
                      <a:pt x="78" y="52"/>
                      <a:pt x="75" y="58"/>
                      <a:pt x="68" y="65"/>
                    </a:cubicBezTo>
                    <a:cubicBezTo>
                      <a:pt x="58" y="75"/>
                      <a:pt x="44" y="78"/>
                      <a:pt x="30" y="65"/>
                    </a:cubicBezTo>
                    <a:lnTo>
                      <a:pt x="68" y="26"/>
                    </a:lnTo>
                    <a:close/>
                    <a:moveTo>
                      <a:pt x="23" y="57"/>
                    </a:moveTo>
                    <a:lnTo>
                      <a:pt x="23" y="57"/>
                    </a:lnTo>
                    <a:cubicBezTo>
                      <a:pt x="17" y="50"/>
                      <a:pt x="12" y="36"/>
                      <a:pt x="22" y="26"/>
                    </a:cubicBezTo>
                    <a:cubicBezTo>
                      <a:pt x="33" y="15"/>
                      <a:pt x="46" y="22"/>
                      <a:pt x="52" y="28"/>
                    </a:cubicBezTo>
                    <a:lnTo>
                      <a:pt x="2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02" name="Freeform 32"/>
              <p:cNvSpPr>
                <a:spLocks/>
              </p:cNvSpPr>
              <p:nvPr/>
            </p:nvSpPr>
            <p:spPr bwMode="auto">
              <a:xfrm>
                <a:off x="593" y="2607"/>
                <a:ext cx="32" cy="26"/>
              </a:xfrm>
              <a:custGeom>
                <a:avLst/>
                <a:gdLst>
                  <a:gd name="T0" fmla="*/ 81 w 91"/>
                  <a:gd name="T1" fmla="*/ 90 h 90"/>
                  <a:gd name="T2" fmla="*/ 81 w 91"/>
                  <a:gd name="T3" fmla="*/ 90 h 90"/>
                  <a:gd name="T4" fmla="*/ 91 w 91"/>
                  <a:gd name="T5" fmla="*/ 80 h 90"/>
                  <a:gd name="T6" fmla="*/ 10 w 91"/>
                  <a:gd name="T7" fmla="*/ 0 h 90"/>
                  <a:gd name="T8" fmla="*/ 0 w 91"/>
                  <a:gd name="T9" fmla="*/ 10 h 90"/>
                  <a:gd name="T10" fmla="*/ 81 w 91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0">
                    <a:moveTo>
                      <a:pt x="81" y="90"/>
                    </a:moveTo>
                    <a:lnTo>
                      <a:pt x="81" y="90"/>
                    </a:lnTo>
                    <a:lnTo>
                      <a:pt x="91" y="80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81" y="9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03" name="Freeform 33"/>
              <p:cNvSpPr>
                <a:spLocks/>
              </p:cNvSpPr>
              <p:nvPr/>
            </p:nvSpPr>
            <p:spPr bwMode="auto">
              <a:xfrm>
                <a:off x="611" y="2587"/>
                <a:ext cx="47" cy="38"/>
              </a:xfrm>
              <a:custGeom>
                <a:avLst/>
                <a:gdLst>
                  <a:gd name="T0" fmla="*/ 55 w 134"/>
                  <a:gd name="T1" fmla="*/ 129 h 129"/>
                  <a:gd name="T2" fmla="*/ 55 w 134"/>
                  <a:gd name="T3" fmla="*/ 129 h 129"/>
                  <a:gd name="T4" fmla="*/ 65 w 134"/>
                  <a:gd name="T5" fmla="*/ 120 h 129"/>
                  <a:gd name="T6" fmla="*/ 32 w 134"/>
                  <a:gd name="T7" fmla="*/ 87 h 129"/>
                  <a:gd name="T8" fmla="*/ 28 w 134"/>
                  <a:gd name="T9" fmla="*/ 81 h 129"/>
                  <a:gd name="T10" fmla="*/ 30 w 134"/>
                  <a:gd name="T11" fmla="*/ 59 h 129"/>
                  <a:gd name="T12" fmla="*/ 57 w 134"/>
                  <a:gd name="T13" fmla="*/ 62 h 129"/>
                  <a:gd name="T14" fmla="*/ 90 w 134"/>
                  <a:gd name="T15" fmla="*/ 95 h 129"/>
                  <a:gd name="T16" fmla="*/ 99 w 134"/>
                  <a:gd name="T17" fmla="*/ 85 h 129"/>
                  <a:gd name="T18" fmla="*/ 65 w 134"/>
                  <a:gd name="T19" fmla="*/ 52 h 129"/>
                  <a:gd name="T20" fmla="*/ 61 w 134"/>
                  <a:gd name="T21" fmla="*/ 46 h 129"/>
                  <a:gd name="T22" fmla="*/ 64 w 134"/>
                  <a:gd name="T23" fmla="*/ 25 h 129"/>
                  <a:gd name="T24" fmla="*/ 93 w 134"/>
                  <a:gd name="T25" fmla="*/ 30 h 129"/>
                  <a:gd name="T26" fmla="*/ 124 w 134"/>
                  <a:gd name="T27" fmla="*/ 61 h 129"/>
                  <a:gd name="T28" fmla="*/ 134 w 134"/>
                  <a:gd name="T29" fmla="*/ 51 h 129"/>
                  <a:gd name="T30" fmla="*/ 101 w 134"/>
                  <a:gd name="T31" fmla="*/ 19 h 129"/>
                  <a:gd name="T32" fmla="*/ 60 w 134"/>
                  <a:gd name="T33" fmla="*/ 13 h 129"/>
                  <a:gd name="T34" fmla="*/ 51 w 134"/>
                  <a:gd name="T35" fmla="*/ 29 h 129"/>
                  <a:gd name="T36" fmla="*/ 52 w 134"/>
                  <a:gd name="T37" fmla="*/ 42 h 129"/>
                  <a:gd name="T38" fmla="*/ 52 w 134"/>
                  <a:gd name="T39" fmla="*/ 43 h 129"/>
                  <a:gd name="T40" fmla="*/ 26 w 134"/>
                  <a:gd name="T41" fmla="*/ 47 h 129"/>
                  <a:gd name="T42" fmla="*/ 18 w 134"/>
                  <a:gd name="T43" fmla="*/ 74 h 129"/>
                  <a:gd name="T44" fmla="*/ 18 w 134"/>
                  <a:gd name="T45" fmla="*/ 75 h 129"/>
                  <a:gd name="T46" fmla="*/ 9 w 134"/>
                  <a:gd name="T47" fmla="*/ 66 h 129"/>
                  <a:gd name="T48" fmla="*/ 0 w 134"/>
                  <a:gd name="T49" fmla="*/ 75 h 129"/>
                  <a:gd name="T50" fmla="*/ 15 w 134"/>
                  <a:gd name="T51" fmla="*/ 90 h 129"/>
                  <a:gd name="T52" fmla="*/ 55 w 134"/>
                  <a:gd name="T53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4" h="129">
                    <a:moveTo>
                      <a:pt x="55" y="129"/>
                    </a:moveTo>
                    <a:lnTo>
                      <a:pt x="55" y="129"/>
                    </a:lnTo>
                    <a:lnTo>
                      <a:pt x="65" y="120"/>
                    </a:lnTo>
                    <a:lnTo>
                      <a:pt x="32" y="87"/>
                    </a:lnTo>
                    <a:cubicBezTo>
                      <a:pt x="30" y="85"/>
                      <a:pt x="29" y="83"/>
                      <a:pt x="28" y="81"/>
                    </a:cubicBezTo>
                    <a:cubicBezTo>
                      <a:pt x="25" y="74"/>
                      <a:pt x="24" y="65"/>
                      <a:pt x="30" y="59"/>
                    </a:cubicBezTo>
                    <a:cubicBezTo>
                      <a:pt x="38" y="51"/>
                      <a:pt x="48" y="54"/>
                      <a:pt x="57" y="62"/>
                    </a:cubicBezTo>
                    <a:lnTo>
                      <a:pt x="90" y="95"/>
                    </a:lnTo>
                    <a:lnTo>
                      <a:pt x="99" y="85"/>
                    </a:lnTo>
                    <a:lnTo>
                      <a:pt x="65" y="52"/>
                    </a:lnTo>
                    <a:cubicBezTo>
                      <a:pt x="64" y="50"/>
                      <a:pt x="62" y="48"/>
                      <a:pt x="61" y="46"/>
                    </a:cubicBezTo>
                    <a:cubicBezTo>
                      <a:pt x="58" y="39"/>
                      <a:pt x="58" y="31"/>
                      <a:pt x="64" y="25"/>
                    </a:cubicBezTo>
                    <a:cubicBezTo>
                      <a:pt x="72" y="17"/>
                      <a:pt x="82" y="19"/>
                      <a:pt x="93" y="30"/>
                    </a:cubicBezTo>
                    <a:lnTo>
                      <a:pt x="124" y="61"/>
                    </a:lnTo>
                    <a:lnTo>
                      <a:pt x="134" y="51"/>
                    </a:lnTo>
                    <a:lnTo>
                      <a:pt x="101" y="19"/>
                    </a:lnTo>
                    <a:cubicBezTo>
                      <a:pt x="82" y="0"/>
                      <a:pt x="67" y="6"/>
                      <a:pt x="60" y="13"/>
                    </a:cubicBezTo>
                    <a:cubicBezTo>
                      <a:pt x="54" y="18"/>
                      <a:pt x="52" y="23"/>
                      <a:pt x="51" y="29"/>
                    </a:cubicBezTo>
                    <a:cubicBezTo>
                      <a:pt x="51" y="33"/>
                      <a:pt x="51" y="38"/>
                      <a:pt x="52" y="42"/>
                    </a:cubicBezTo>
                    <a:lnTo>
                      <a:pt x="52" y="43"/>
                    </a:lnTo>
                    <a:cubicBezTo>
                      <a:pt x="43" y="39"/>
                      <a:pt x="33" y="40"/>
                      <a:pt x="26" y="47"/>
                    </a:cubicBezTo>
                    <a:cubicBezTo>
                      <a:pt x="17" y="56"/>
                      <a:pt x="16" y="66"/>
                      <a:pt x="18" y="74"/>
                    </a:cubicBezTo>
                    <a:lnTo>
                      <a:pt x="18" y="75"/>
                    </a:lnTo>
                    <a:lnTo>
                      <a:pt x="9" y="66"/>
                    </a:lnTo>
                    <a:lnTo>
                      <a:pt x="0" y="75"/>
                    </a:lnTo>
                    <a:cubicBezTo>
                      <a:pt x="5" y="79"/>
                      <a:pt x="10" y="84"/>
                      <a:pt x="15" y="90"/>
                    </a:cubicBezTo>
                    <a:lnTo>
                      <a:pt x="55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04" name="Freeform 34"/>
              <p:cNvSpPr>
                <a:spLocks noEditPoints="1"/>
              </p:cNvSpPr>
              <p:nvPr/>
            </p:nvSpPr>
            <p:spPr bwMode="auto">
              <a:xfrm>
                <a:off x="638" y="2573"/>
                <a:ext cx="29" cy="25"/>
              </a:xfrm>
              <a:custGeom>
                <a:avLst/>
                <a:gdLst>
                  <a:gd name="T0" fmla="*/ 85 w 85"/>
                  <a:gd name="T1" fmla="*/ 75 h 85"/>
                  <a:gd name="T2" fmla="*/ 85 w 85"/>
                  <a:gd name="T3" fmla="*/ 75 h 85"/>
                  <a:gd name="T4" fmla="*/ 30 w 85"/>
                  <a:gd name="T5" fmla="*/ 20 h 85"/>
                  <a:gd name="T6" fmla="*/ 20 w 85"/>
                  <a:gd name="T7" fmla="*/ 30 h 85"/>
                  <a:gd name="T8" fmla="*/ 75 w 85"/>
                  <a:gd name="T9" fmla="*/ 85 h 85"/>
                  <a:gd name="T10" fmla="*/ 85 w 85"/>
                  <a:gd name="T11" fmla="*/ 75 h 85"/>
                  <a:gd name="T12" fmla="*/ 16 w 85"/>
                  <a:gd name="T13" fmla="*/ 16 h 85"/>
                  <a:gd name="T14" fmla="*/ 16 w 85"/>
                  <a:gd name="T15" fmla="*/ 16 h 85"/>
                  <a:gd name="T16" fmla="*/ 16 w 85"/>
                  <a:gd name="T17" fmla="*/ 4 h 85"/>
                  <a:gd name="T18" fmla="*/ 3 w 85"/>
                  <a:gd name="T19" fmla="*/ 4 h 85"/>
                  <a:gd name="T20" fmla="*/ 3 w 85"/>
                  <a:gd name="T21" fmla="*/ 16 h 85"/>
                  <a:gd name="T22" fmla="*/ 15 w 85"/>
                  <a:gd name="T23" fmla="*/ 16 h 85"/>
                  <a:gd name="T24" fmla="*/ 16 w 85"/>
                  <a:gd name="T25" fmla="*/ 1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85">
                    <a:moveTo>
                      <a:pt x="85" y="75"/>
                    </a:moveTo>
                    <a:lnTo>
                      <a:pt x="85" y="75"/>
                    </a:lnTo>
                    <a:lnTo>
                      <a:pt x="30" y="20"/>
                    </a:lnTo>
                    <a:lnTo>
                      <a:pt x="20" y="30"/>
                    </a:lnTo>
                    <a:lnTo>
                      <a:pt x="75" y="85"/>
                    </a:lnTo>
                    <a:lnTo>
                      <a:pt x="85" y="75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ubicBezTo>
                      <a:pt x="19" y="12"/>
                      <a:pt x="19" y="7"/>
                      <a:pt x="16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3"/>
                      <a:pt x="3" y="16"/>
                    </a:cubicBezTo>
                    <a:cubicBezTo>
                      <a:pt x="7" y="19"/>
                      <a:pt x="12" y="20"/>
                      <a:pt x="15" y="16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05" name="Freeform 35"/>
              <p:cNvSpPr>
                <a:spLocks noEditPoints="1"/>
              </p:cNvSpPr>
              <p:nvPr/>
            </p:nvSpPr>
            <p:spPr bwMode="auto">
              <a:xfrm>
                <a:off x="647" y="2565"/>
                <a:ext cx="29" cy="25"/>
              </a:xfrm>
              <a:custGeom>
                <a:avLst/>
                <a:gdLst>
                  <a:gd name="T0" fmla="*/ 85 w 85"/>
                  <a:gd name="T1" fmla="*/ 75 h 85"/>
                  <a:gd name="T2" fmla="*/ 85 w 85"/>
                  <a:gd name="T3" fmla="*/ 75 h 85"/>
                  <a:gd name="T4" fmla="*/ 30 w 85"/>
                  <a:gd name="T5" fmla="*/ 20 h 85"/>
                  <a:gd name="T6" fmla="*/ 20 w 85"/>
                  <a:gd name="T7" fmla="*/ 30 h 85"/>
                  <a:gd name="T8" fmla="*/ 75 w 85"/>
                  <a:gd name="T9" fmla="*/ 85 h 85"/>
                  <a:gd name="T10" fmla="*/ 85 w 85"/>
                  <a:gd name="T11" fmla="*/ 75 h 85"/>
                  <a:gd name="T12" fmla="*/ 16 w 85"/>
                  <a:gd name="T13" fmla="*/ 16 h 85"/>
                  <a:gd name="T14" fmla="*/ 16 w 85"/>
                  <a:gd name="T15" fmla="*/ 16 h 85"/>
                  <a:gd name="T16" fmla="*/ 16 w 85"/>
                  <a:gd name="T17" fmla="*/ 3 h 85"/>
                  <a:gd name="T18" fmla="*/ 4 w 85"/>
                  <a:gd name="T19" fmla="*/ 3 h 85"/>
                  <a:gd name="T20" fmla="*/ 4 w 85"/>
                  <a:gd name="T21" fmla="*/ 16 h 85"/>
                  <a:gd name="T22" fmla="*/ 16 w 85"/>
                  <a:gd name="T23" fmla="*/ 16 h 85"/>
                  <a:gd name="T24" fmla="*/ 16 w 85"/>
                  <a:gd name="T25" fmla="*/ 1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85">
                    <a:moveTo>
                      <a:pt x="85" y="75"/>
                    </a:moveTo>
                    <a:lnTo>
                      <a:pt x="85" y="75"/>
                    </a:lnTo>
                    <a:lnTo>
                      <a:pt x="30" y="20"/>
                    </a:lnTo>
                    <a:lnTo>
                      <a:pt x="20" y="30"/>
                    </a:lnTo>
                    <a:lnTo>
                      <a:pt x="75" y="85"/>
                    </a:lnTo>
                    <a:lnTo>
                      <a:pt x="85" y="75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ubicBezTo>
                      <a:pt x="20" y="12"/>
                      <a:pt x="19" y="7"/>
                      <a:pt x="16" y="3"/>
                    </a:cubicBezTo>
                    <a:cubicBezTo>
                      <a:pt x="13" y="0"/>
                      <a:pt x="7" y="0"/>
                      <a:pt x="4" y="3"/>
                    </a:cubicBezTo>
                    <a:cubicBezTo>
                      <a:pt x="0" y="7"/>
                      <a:pt x="0" y="12"/>
                      <a:pt x="4" y="16"/>
                    </a:cubicBezTo>
                    <a:cubicBezTo>
                      <a:pt x="7" y="19"/>
                      <a:pt x="12" y="19"/>
                      <a:pt x="16" y="16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06" name="Freeform 36"/>
              <p:cNvSpPr>
                <a:spLocks/>
              </p:cNvSpPr>
              <p:nvPr/>
            </p:nvSpPr>
            <p:spPr bwMode="auto">
              <a:xfrm>
                <a:off x="654" y="2553"/>
                <a:ext cx="44" cy="29"/>
              </a:xfrm>
              <a:custGeom>
                <a:avLst/>
                <a:gdLst>
                  <a:gd name="T0" fmla="*/ 10 w 127"/>
                  <a:gd name="T1" fmla="*/ 8 h 98"/>
                  <a:gd name="T2" fmla="*/ 10 w 127"/>
                  <a:gd name="T3" fmla="*/ 8 h 98"/>
                  <a:gd name="T4" fmla="*/ 0 w 127"/>
                  <a:gd name="T5" fmla="*/ 18 h 98"/>
                  <a:gd name="T6" fmla="*/ 81 w 127"/>
                  <a:gd name="T7" fmla="*/ 98 h 98"/>
                  <a:gd name="T8" fmla="*/ 91 w 127"/>
                  <a:gd name="T9" fmla="*/ 88 h 98"/>
                  <a:gd name="T10" fmla="*/ 70 w 127"/>
                  <a:gd name="T11" fmla="*/ 68 h 98"/>
                  <a:gd name="T12" fmla="*/ 69 w 127"/>
                  <a:gd name="T13" fmla="*/ 57 h 98"/>
                  <a:gd name="T14" fmla="*/ 114 w 127"/>
                  <a:gd name="T15" fmla="*/ 64 h 98"/>
                  <a:gd name="T16" fmla="*/ 127 w 127"/>
                  <a:gd name="T17" fmla="*/ 52 h 98"/>
                  <a:gd name="T18" fmla="*/ 70 w 127"/>
                  <a:gd name="T19" fmla="*/ 44 h 98"/>
                  <a:gd name="T20" fmla="*/ 69 w 127"/>
                  <a:gd name="T21" fmla="*/ 0 h 98"/>
                  <a:gd name="T22" fmla="*/ 57 w 127"/>
                  <a:gd name="T23" fmla="*/ 12 h 98"/>
                  <a:gd name="T24" fmla="*/ 60 w 127"/>
                  <a:gd name="T25" fmla="*/ 47 h 98"/>
                  <a:gd name="T26" fmla="*/ 61 w 127"/>
                  <a:gd name="T27" fmla="*/ 58 h 98"/>
                  <a:gd name="T28" fmla="*/ 61 w 127"/>
                  <a:gd name="T29" fmla="*/ 59 h 98"/>
                  <a:gd name="T30" fmla="*/ 10 w 127"/>
                  <a:gd name="T31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98">
                    <a:moveTo>
                      <a:pt x="10" y="8"/>
                    </a:moveTo>
                    <a:lnTo>
                      <a:pt x="10" y="8"/>
                    </a:lnTo>
                    <a:lnTo>
                      <a:pt x="0" y="18"/>
                    </a:lnTo>
                    <a:lnTo>
                      <a:pt x="81" y="98"/>
                    </a:lnTo>
                    <a:lnTo>
                      <a:pt x="91" y="88"/>
                    </a:lnTo>
                    <a:lnTo>
                      <a:pt x="70" y="68"/>
                    </a:lnTo>
                    <a:lnTo>
                      <a:pt x="69" y="57"/>
                    </a:lnTo>
                    <a:lnTo>
                      <a:pt x="114" y="64"/>
                    </a:lnTo>
                    <a:lnTo>
                      <a:pt x="127" y="52"/>
                    </a:lnTo>
                    <a:lnTo>
                      <a:pt x="70" y="44"/>
                    </a:lnTo>
                    <a:lnTo>
                      <a:pt x="69" y="0"/>
                    </a:lnTo>
                    <a:lnTo>
                      <a:pt x="57" y="12"/>
                    </a:lnTo>
                    <a:lnTo>
                      <a:pt x="60" y="47"/>
                    </a:lnTo>
                    <a:cubicBezTo>
                      <a:pt x="60" y="51"/>
                      <a:pt x="61" y="55"/>
                      <a:pt x="61" y="58"/>
                    </a:cubicBezTo>
                    <a:lnTo>
                      <a:pt x="61" y="59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07" name="Freeform 37"/>
              <p:cNvSpPr>
                <a:spLocks/>
              </p:cNvSpPr>
              <p:nvPr/>
            </p:nvSpPr>
            <p:spPr bwMode="auto">
              <a:xfrm>
                <a:off x="681" y="2537"/>
                <a:ext cx="35" cy="28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70 w 101"/>
                  <a:gd name="T7" fmla="*/ 44 h 97"/>
                  <a:gd name="T8" fmla="*/ 74 w 101"/>
                  <a:gd name="T9" fmla="*/ 50 h 97"/>
                  <a:gd name="T10" fmla="*/ 70 w 101"/>
                  <a:gd name="T11" fmla="*/ 72 h 97"/>
                  <a:gd name="T12" fmla="*/ 40 w 101"/>
                  <a:gd name="T13" fmla="*/ 66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5 w 101"/>
                  <a:gd name="T21" fmla="*/ 83 h 97"/>
                  <a:gd name="T22" fmla="*/ 83 w 101"/>
                  <a:gd name="T23" fmla="*/ 55 h 97"/>
                  <a:gd name="T24" fmla="*/ 83 w 101"/>
                  <a:gd name="T25" fmla="*/ 55 h 97"/>
                  <a:gd name="T26" fmla="*/ 93 w 101"/>
                  <a:gd name="T27" fmla="*/ 63 h 97"/>
                  <a:gd name="T28" fmla="*/ 101 w 101"/>
                  <a:gd name="T29" fmla="*/ 54 h 97"/>
                  <a:gd name="T30" fmla="*/ 86 w 101"/>
                  <a:gd name="T31" fmla="*/ 40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4"/>
                    </a:lnTo>
                    <a:cubicBezTo>
                      <a:pt x="72" y="45"/>
                      <a:pt x="73" y="48"/>
                      <a:pt x="74" y="50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1"/>
                      <a:pt x="51" y="77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5" y="83"/>
                    </a:cubicBezTo>
                    <a:cubicBezTo>
                      <a:pt x="85" y="74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1" y="54"/>
                    </a:lnTo>
                    <a:cubicBezTo>
                      <a:pt x="97" y="50"/>
                      <a:pt x="92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08" name="Freeform 38"/>
              <p:cNvSpPr>
                <a:spLocks/>
              </p:cNvSpPr>
              <p:nvPr/>
            </p:nvSpPr>
            <p:spPr bwMode="auto">
              <a:xfrm>
                <a:off x="703" y="2519"/>
                <a:ext cx="35" cy="28"/>
              </a:xfrm>
              <a:custGeom>
                <a:avLst/>
                <a:gdLst>
                  <a:gd name="T0" fmla="*/ 47 w 102"/>
                  <a:gd name="T1" fmla="*/ 0 h 97"/>
                  <a:gd name="T2" fmla="*/ 47 w 102"/>
                  <a:gd name="T3" fmla="*/ 0 h 97"/>
                  <a:gd name="T4" fmla="*/ 37 w 102"/>
                  <a:gd name="T5" fmla="*/ 10 h 97"/>
                  <a:gd name="T6" fmla="*/ 70 w 102"/>
                  <a:gd name="T7" fmla="*/ 43 h 97"/>
                  <a:gd name="T8" fmla="*/ 74 w 102"/>
                  <a:gd name="T9" fmla="*/ 49 h 97"/>
                  <a:gd name="T10" fmla="*/ 70 w 102"/>
                  <a:gd name="T11" fmla="*/ 71 h 97"/>
                  <a:gd name="T12" fmla="*/ 41 w 102"/>
                  <a:gd name="T13" fmla="*/ 66 h 97"/>
                  <a:gd name="T14" fmla="*/ 10 w 102"/>
                  <a:gd name="T15" fmla="*/ 36 h 97"/>
                  <a:gd name="T16" fmla="*/ 0 w 102"/>
                  <a:gd name="T17" fmla="*/ 46 h 97"/>
                  <a:gd name="T18" fmla="*/ 32 w 102"/>
                  <a:gd name="T19" fmla="*/ 78 h 97"/>
                  <a:gd name="T20" fmla="*/ 75 w 102"/>
                  <a:gd name="T21" fmla="*/ 83 h 97"/>
                  <a:gd name="T22" fmla="*/ 83 w 102"/>
                  <a:gd name="T23" fmla="*/ 55 h 97"/>
                  <a:gd name="T24" fmla="*/ 83 w 102"/>
                  <a:gd name="T25" fmla="*/ 54 h 97"/>
                  <a:gd name="T26" fmla="*/ 93 w 102"/>
                  <a:gd name="T27" fmla="*/ 63 h 97"/>
                  <a:gd name="T28" fmla="*/ 102 w 102"/>
                  <a:gd name="T29" fmla="*/ 54 h 97"/>
                  <a:gd name="T30" fmla="*/ 86 w 102"/>
                  <a:gd name="T31" fmla="*/ 39 h 97"/>
                  <a:gd name="T32" fmla="*/ 47 w 102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7">
                    <a:moveTo>
                      <a:pt x="47" y="0"/>
                    </a:moveTo>
                    <a:lnTo>
                      <a:pt x="47" y="0"/>
                    </a:lnTo>
                    <a:lnTo>
                      <a:pt x="37" y="10"/>
                    </a:lnTo>
                    <a:lnTo>
                      <a:pt x="70" y="43"/>
                    </a:lnTo>
                    <a:cubicBezTo>
                      <a:pt x="72" y="45"/>
                      <a:pt x="73" y="47"/>
                      <a:pt x="74" y="49"/>
                    </a:cubicBezTo>
                    <a:cubicBezTo>
                      <a:pt x="77" y="55"/>
                      <a:pt x="77" y="65"/>
                      <a:pt x="70" y="71"/>
                    </a:cubicBezTo>
                    <a:cubicBezTo>
                      <a:pt x="61" y="80"/>
                      <a:pt x="51" y="77"/>
                      <a:pt x="41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2" y="97"/>
                      <a:pt x="67" y="92"/>
                      <a:pt x="75" y="83"/>
                    </a:cubicBezTo>
                    <a:cubicBezTo>
                      <a:pt x="85" y="73"/>
                      <a:pt x="85" y="62"/>
                      <a:pt x="83" y="55"/>
                    </a:cubicBezTo>
                    <a:lnTo>
                      <a:pt x="83" y="54"/>
                    </a:lnTo>
                    <a:lnTo>
                      <a:pt x="93" y="63"/>
                    </a:lnTo>
                    <a:lnTo>
                      <a:pt x="102" y="54"/>
                    </a:lnTo>
                    <a:cubicBezTo>
                      <a:pt x="97" y="50"/>
                      <a:pt x="92" y="45"/>
                      <a:pt x="86" y="39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10" name="Freeform 40"/>
              <p:cNvSpPr>
                <a:spLocks noEditPoints="1"/>
              </p:cNvSpPr>
              <p:nvPr/>
            </p:nvSpPr>
            <p:spPr bwMode="auto">
              <a:xfrm>
                <a:off x="764" y="2618"/>
                <a:ext cx="32" cy="27"/>
              </a:xfrm>
              <a:custGeom>
                <a:avLst/>
                <a:gdLst>
                  <a:gd name="T0" fmla="*/ 57 w 91"/>
                  <a:gd name="T1" fmla="*/ 19 h 91"/>
                  <a:gd name="T2" fmla="*/ 57 w 91"/>
                  <a:gd name="T3" fmla="*/ 19 h 91"/>
                  <a:gd name="T4" fmla="*/ 14 w 91"/>
                  <a:gd name="T5" fmla="*/ 17 h 91"/>
                  <a:gd name="T6" fmla="*/ 0 w 91"/>
                  <a:gd name="T7" fmla="*/ 40 h 91"/>
                  <a:gd name="T8" fmla="*/ 9 w 91"/>
                  <a:gd name="T9" fmla="*/ 45 h 91"/>
                  <a:gd name="T10" fmla="*/ 19 w 91"/>
                  <a:gd name="T11" fmla="*/ 26 h 91"/>
                  <a:gd name="T12" fmla="*/ 45 w 91"/>
                  <a:gd name="T13" fmla="*/ 26 h 91"/>
                  <a:gd name="T14" fmla="*/ 46 w 91"/>
                  <a:gd name="T15" fmla="*/ 27 h 91"/>
                  <a:gd name="T16" fmla="*/ 33 w 91"/>
                  <a:gd name="T17" fmla="*/ 81 h 91"/>
                  <a:gd name="T18" fmla="*/ 66 w 91"/>
                  <a:gd name="T19" fmla="*/ 80 h 91"/>
                  <a:gd name="T20" fmla="*/ 74 w 91"/>
                  <a:gd name="T21" fmla="*/ 55 h 91"/>
                  <a:gd name="T22" fmla="*/ 75 w 91"/>
                  <a:gd name="T23" fmla="*/ 55 h 91"/>
                  <a:gd name="T24" fmla="*/ 82 w 91"/>
                  <a:gd name="T25" fmla="*/ 61 h 91"/>
                  <a:gd name="T26" fmla="*/ 91 w 91"/>
                  <a:gd name="T27" fmla="*/ 52 h 91"/>
                  <a:gd name="T28" fmla="*/ 77 w 91"/>
                  <a:gd name="T29" fmla="*/ 39 h 91"/>
                  <a:gd name="T30" fmla="*/ 57 w 91"/>
                  <a:gd name="T31" fmla="*/ 19 h 91"/>
                  <a:gd name="T32" fmla="*/ 62 w 91"/>
                  <a:gd name="T33" fmla="*/ 44 h 91"/>
                  <a:gd name="T34" fmla="*/ 62 w 91"/>
                  <a:gd name="T35" fmla="*/ 44 h 91"/>
                  <a:gd name="T36" fmla="*/ 65 w 91"/>
                  <a:gd name="T37" fmla="*/ 47 h 91"/>
                  <a:gd name="T38" fmla="*/ 61 w 91"/>
                  <a:gd name="T39" fmla="*/ 70 h 91"/>
                  <a:gd name="T40" fmla="*/ 42 w 91"/>
                  <a:gd name="T41" fmla="*/ 70 h 91"/>
                  <a:gd name="T42" fmla="*/ 53 w 91"/>
                  <a:gd name="T43" fmla="*/ 34 h 91"/>
                  <a:gd name="T44" fmla="*/ 62 w 91"/>
                  <a:gd name="T45" fmla="*/ 4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91">
                    <a:moveTo>
                      <a:pt x="57" y="19"/>
                    </a:moveTo>
                    <a:lnTo>
                      <a:pt x="57" y="19"/>
                    </a:lnTo>
                    <a:cubicBezTo>
                      <a:pt x="46" y="8"/>
                      <a:pt x="30" y="0"/>
                      <a:pt x="14" y="17"/>
                    </a:cubicBezTo>
                    <a:cubicBezTo>
                      <a:pt x="7" y="24"/>
                      <a:pt x="2" y="33"/>
                      <a:pt x="0" y="40"/>
                    </a:cubicBezTo>
                    <a:lnTo>
                      <a:pt x="9" y="45"/>
                    </a:lnTo>
                    <a:cubicBezTo>
                      <a:pt x="10" y="38"/>
                      <a:pt x="14" y="31"/>
                      <a:pt x="19" y="26"/>
                    </a:cubicBezTo>
                    <a:cubicBezTo>
                      <a:pt x="31" y="15"/>
                      <a:pt x="40" y="22"/>
                      <a:pt x="45" y="26"/>
                    </a:cubicBezTo>
                    <a:lnTo>
                      <a:pt x="46" y="27"/>
                    </a:lnTo>
                    <a:cubicBezTo>
                      <a:pt x="24" y="49"/>
                      <a:pt x="20" y="68"/>
                      <a:pt x="33" y="81"/>
                    </a:cubicBezTo>
                    <a:cubicBezTo>
                      <a:pt x="41" y="89"/>
                      <a:pt x="55" y="91"/>
                      <a:pt x="66" y="80"/>
                    </a:cubicBezTo>
                    <a:cubicBezTo>
                      <a:pt x="73" y="72"/>
                      <a:pt x="76" y="62"/>
                      <a:pt x="74" y="55"/>
                    </a:cubicBezTo>
                    <a:lnTo>
                      <a:pt x="75" y="55"/>
                    </a:lnTo>
                    <a:lnTo>
                      <a:pt x="82" y="61"/>
                    </a:lnTo>
                    <a:lnTo>
                      <a:pt x="91" y="52"/>
                    </a:lnTo>
                    <a:cubicBezTo>
                      <a:pt x="87" y="48"/>
                      <a:pt x="82" y="44"/>
                      <a:pt x="77" y="39"/>
                    </a:cubicBezTo>
                    <a:lnTo>
                      <a:pt x="57" y="19"/>
                    </a:lnTo>
                    <a:close/>
                    <a:moveTo>
                      <a:pt x="62" y="44"/>
                    </a:moveTo>
                    <a:lnTo>
                      <a:pt x="62" y="44"/>
                    </a:lnTo>
                    <a:cubicBezTo>
                      <a:pt x="63" y="45"/>
                      <a:pt x="64" y="46"/>
                      <a:pt x="65" y="47"/>
                    </a:cubicBezTo>
                    <a:cubicBezTo>
                      <a:pt x="68" y="54"/>
                      <a:pt x="68" y="63"/>
                      <a:pt x="61" y="70"/>
                    </a:cubicBezTo>
                    <a:cubicBezTo>
                      <a:pt x="56" y="75"/>
                      <a:pt x="49" y="76"/>
                      <a:pt x="42" y="70"/>
                    </a:cubicBezTo>
                    <a:cubicBezTo>
                      <a:pt x="31" y="59"/>
                      <a:pt x="42" y="45"/>
                      <a:pt x="53" y="34"/>
                    </a:cubicBezTo>
                    <a:lnTo>
                      <a:pt x="6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11" name="Freeform 41"/>
              <p:cNvSpPr>
                <a:spLocks/>
              </p:cNvSpPr>
              <p:nvPr/>
            </p:nvSpPr>
            <p:spPr bwMode="auto">
              <a:xfrm>
                <a:off x="773" y="2602"/>
                <a:ext cx="32" cy="26"/>
              </a:xfrm>
              <a:custGeom>
                <a:avLst/>
                <a:gdLst>
                  <a:gd name="T0" fmla="*/ 80 w 90"/>
                  <a:gd name="T1" fmla="*/ 90 h 90"/>
                  <a:gd name="T2" fmla="*/ 80 w 90"/>
                  <a:gd name="T3" fmla="*/ 90 h 90"/>
                  <a:gd name="T4" fmla="*/ 90 w 90"/>
                  <a:gd name="T5" fmla="*/ 80 h 90"/>
                  <a:gd name="T6" fmla="*/ 10 w 90"/>
                  <a:gd name="T7" fmla="*/ 0 h 90"/>
                  <a:gd name="T8" fmla="*/ 0 w 90"/>
                  <a:gd name="T9" fmla="*/ 10 h 90"/>
                  <a:gd name="T10" fmla="*/ 80 w 90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90">
                    <a:moveTo>
                      <a:pt x="80" y="90"/>
                    </a:moveTo>
                    <a:lnTo>
                      <a:pt x="80" y="90"/>
                    </a:lnTo>
                    <a:lnTo>
                      <a:pt x="90" y="80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8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13" name="Freeform 43"/>
              <p:cNvSpPr>
                <a:spLocks noEditPoints="1"/>
              </p:cNvSpPr>
              <p:nvPr/>
            </p:nvSpPr>
            <p:spPr bwMode="auto">
              <a:xfrm>
                <a:off x="794" y="2588"/>
                <a:ext cx="29" cy="25"/>
              </a:xfrm>
              <a:custGeom>
                <a:avLst/>
                <a:gdLst>
                  <a:gd name="T0" fmla="*/ 85 w 85"/>
                  <a:gd name="T1" fmla="*/ 75 h 85"/>
                  <a:gd name="T2" fmla="*/ 85 w 85"/>
                  <a:gd name="T3" fmla="*/ 75 h 85"/>
                  <a:gd name="T4" fmla="*/ 30 w 85"/>
                  <a:gd name="T5" fmla="*/ 20 h 85"/>
                  <a:gd name="T6" fmla="*/ 20 w 85"/>
                  <a:gd name="T7" fmla="*/ 30 h 85"/>
                  <a:gd name="T8" fmla="*/ 75 w 85"/>
                  <a:gd name="T9" fmla="*/ 85 h 85"/>
                  <a:gd name="T10" fmla="*/ 85 w 85"/>
                  <a:gd name="T11" fmla="*/ 75 h 85"/>
                  <a:gd name="T12" fmla="*/ 16 w 85"/>
                  <a:gd name="T13" fmla="*/ 16 h 85"/>
                  <a:gd name="T14" fmla="*/ 16 w 85"/>
                  <a:gd name="T15" fmla="*/ 16 h 85"/>
                  <a:gd name="T16" fmla="*/ 16 w 85"/>
                  <a:gd name="T17" fmla="*/ 4 h 85"/>
                  <a:gd name="T18" fmla="*/ 3 w 85"/>
                  <a:gd name="T19" fmla="*/ 4 h 85"/>
                  <a:gd name="T20" fmla="*/ 3 w 85"/>
                  <a:gd name="T21" fmla="*/ 16 h 85"/>
                  <a:gd name="T22" fmla="*/ 16 w 85"/>
                  <a:gd name="T23" fmla="*/ 16 h 85"/>
                  <a:gd name="T24" fmla="*/ 16 w 85"/>
                  <a:gd name="T25" fmla="*/ 1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85">
                    <a:moveTo>
                      <a:pt x="85" y="75"/>
                    </a:moveTo>
                    <a:lnTo>
                      <a:pt x="85" y="75"/>
                    </a:lnTo>
                    <a:lnTo>
                      <a:pt x="30" y="20"/>
                    </a:lnTo>
                    <a:lnTo>
                      <a:pt x="20" y="30"/>
                    </a:lnTo>
                    <a:lnTo>
                      <a:pt x="75" y="85"/>
                    </a:lnTo>
                    <a:lnTo>
                      <a:pt x="85" y="75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ubicBezTo>
                      <a:pt x="20" y="12"/>
                      <a:pt x="19" y="7"/>
                      <a:pt x="16" y="4"/>
                    </a:cubicBezTo>
                    <a:cubicBezTo>
                      <a:pt x="12" y="0"/>
                      <a:pt x="7" y="0"/>
                      <a:pt x="3" y="4"/>
                    </a:cubicBezTo>
                    <a:cubicBezTo>
                      <a:pt x="0" y="7"/>
                      <a:pt x="0" y="13"/>
                      <a:pt x="3" y="16"/>
                    </a:cubicBezTo>
                    <a:cubicBezTo>
                      <a:pt x="7" y="19"/>
                      <a:pt x="12" y="20"/>
                      <a:pt x="16" y="16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14" name="Freeform 44"/>
              <p:cNvSpPr>
                <a:spLocks/>
              </p:cNvSpPr>
              <p:nvPr/>
            </p:nvSpPr>
            <p:spPr bwMode="auto">
              <a:xfrm>
                <a:off x="811" y="2581"/>
                <a:ext cx="27" cy="25"/>
              </a:xfrm>
              <a:custGeom>
                <a:avLst/>
                <a:gdLst>
                  <a:gd name="T0" fmla="*/ 45 w 78"/>
                  <a:gd name="T1" fmla="*/ 84 h 84"/>
                  <a:gd name="T2" fmla="*/ 45 w 78"/>
                  <a:gd name="T3" fmla="*/ 84 h 84"/>
                  <a:gd name="T4" fmla="*/ 64 w 78"/>
                  <a:gd name="T5" fmla="*/ 72 h 84"/>
                  <a:gd name="T6" fmla="*/ 68 w 78"/>
                  <a:gd name="T7" fmla="*/ 35 h 84"/>
                  <a:gd name="T8" fmla="*/ 37 w 78"/>
                  <a:gd name="T9" fmla="*/ 33 h 84"/>
                  <a:gd name="T10" fmla="*/ 18 w 78"/>
                  <a:gd name="T11" fmla="*/ 34 h 84"/>
                  <a:gd name="T12" fmla="*/ 19 w 78"/>
                  <a:gd name="T13" fmla="*/ 18 h 84"/>
                  <a:gd name="T14" fmla="*/ 33 w 78"/>
                  <a:gd name="T15" fmla="*/ 9 h 84"/>
                  <a:gd name="T16" fmla="*/ 29 w 78"/>
                  <a:gd name="T17" fmla="*/ 0 h 84"/>
                  <a:gd name="T18" fmla="*/ 12 w 78"/>
                  <a:gd name="T19" fmla="*/ 10 h 84"/>
                  <a:gd name="T20" fmla="*/ 9 w 78"/>
                  <a:gd name="T21" fmla="*/ 45 h 84"/>
                  <a:gd name="T22" fmla="*/ 39 w 78"/>
                  <a:gd name="T23" fmla="*/ 46 h 84"/>
                  <a:gd name="T24" fmla="*/ 59 w 78"/>
                  <a:gd name="T25" fmla="*/ 46 h 84"/>
                  <a:gd name="T26" fmla="*/ 57 w 78"/>
                  <a:gd name="T27" fmla="*/ 64 h 84"/>
                  <a:gd name="T28" fmla="*/ 40 w 78"/>
                  <a:gd name="T29" fmla="*/ 74 h 84"/>
                  <a:gd name="T30" fmla="*/ 45 w 78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84">
                    <a:moveTo>
                      <a:pt x="45" y="84"/>
                    </a:moveTo>
                    <a:lnTo>
                      <a:pt x="45" y="84"/>
                    </a:lnTo>
                    <a:cubicBezTo>
                      <a:pt x="51" y="82"/>
                      <a:pt x="58" y="78"/>
                      <a:pt x="64" y="72"/>
                    </a:cubicBezTo>
                    <a:cubicBezTo>
                      <a:pt x="77" y="59"/>
                      <a:pt x="78" y="45"/>
                      <a:pt x="68" y="35"/>
                    </a:cubicBezTo>
                    <a:cubicBezTo>
                      <a:pt x="60" y="27"/>
                      <a:pt x="50" y="27"/>
                      <a:pt x="37" y="33"/>
                    </a:cubicBezTo>
                    <a:cubicBezTo>
                      <a:pt x="27" y="37"/>
                      <a:pt x="22" y="39"/>
                      <a:pt x="18" y="34"/>
                    </a:cubicBezTo>
                    <a:cubicBezTo>
                      <a:pt x="13" y="30"/>
                      <a:pt x="13" y="23"/>
                      <a:pt x="19" y="18"/>
                    </a:cubicBezTo>
                    <a:cubicBezTo>
                      <a:pt x="24" y="12"/>
                      <a:pt x="30" y="10"/>
                      <a:pt x="33" y="9"/>
                    </a:cubicBezTo>
                    <a:lnTo>
                      <a:pt x="29" y="0"/>
                    </a:lnTo>
                    <a:cubicBezTo>
                      <a:pt x="24" y="1"/>
                      <a:pt x="18" y="4"/>
                      <a:pt x="12" y="10"/>
                    </a:cubicBezTo>
                    <a:cubicBezTo>
                      <a:pt x="0" y="22"/>
                      <a:pt x="0" y="36"/>
                      <a:pt x="9" y="45"/>
                    </a:cubicBezTo>
                    <a:cubicBezTo>
                      <a:pt x="16" y="51"/>
                      <a:pt x="26" y="52"/>
                      <a:pt x="39" y="46"/>
                    </a:cubicBezTo>
                    <a:cubicBezTo>
                      <a:pt x="49" y="41"/>
                      <a:pt x="55" y="41"/>
                      <a:pt x="59" y="46"/>
                    </a:cubicBezTo>
                    <a:cubicBezTo>
                      <a:pt x="64" y="50"/>
                      <a:pt x="64" y="57"/>
                      <a:pt x="57" y="64"/>
                    </a:cubicBezTo>
                    <a:cubicBezTo>
                      <a:pt x="52" y="69"/>
                      <a:pt x="45" y="72"/>
                      <a:pt x="40" y="74"/>
                    </a:cubicBezTo>
                    <a:lnTo>
                      <a:pt x="4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15" name="Freeform 45"/>
              <p:cNvSpPr>
                <a:spLocks/>
              </p:cNvSpPr>
              <p:nvPr/>
            </p:nvSpPr>
            <p:spPr bwMode="auto">
              <a:xfrm>
                <a:off x="817" y="2563"/>
                <a:ext cx="44" cy="29"/>
              </a:xfrm>
              <a:custGeom>
                <a:avLst/>
                <a:gdLst>
                  <a:gd name="T0" fmla="*/ 10 w 126"/>
                  <a:gd name="T1" fmla="*/ 7 h 98"/>
                  <a:gd name="T2" fmla="*/ 10 w 126"/>
                  <a:gd name="T3" fmla="*/ 7 h 98"/>
                  <a:gd name="T4" fmla="*/ 0 w 126"/>
                  <a:gd name="T5" fmla="*/ 17 h 98"/>
                  <a:gd name="T6" fmla="*/ 80 w 126"/>
                  <a:gd name="T7" fmla="*/ 98 h 98"/>
                  <a:gd name="T8" fmla="*/ 90 w 126"/>
                  <a:gd name="T9" fmla="*/ 88 h 98"/>
                  <a:gd name="T10" fmla="*/ 70 w 126"/>
                  <a:gd name="T11" fmla="*/ 67 h 98"/>
                  <a:gd name="T12" fmla="*/ 69 w 126"/>
                  <a:gd name="T13" fmla="*/ 56 h 98"/>
                  <a:gd name="T14" fmla="*/ 114 w 126"/>
                  <a:gd name="T15" fmla="*/ 64 h 98"/>
                  <a:gd name="T16" fmla="*/ 126 w 126"/>
                  <a:gd name="T17" fmla="*/ 52 h 98"/>
                  <a:gd name="T18" fmla="*/ 70 w 126"/>
                  <a:gd name="T19" fmla="*/ 44 h 98"/>
                  <a:gd name="T20" fmla="*/ 68 w 126"/>
                  <a:gd name="T21" fmla="*/ 0 h 98"/>
                  <a:gd name="T22" fmla="*/ 57 w 126"/>
                  <a:gd name="T23" fmla="*/ 12 h 98"/>
                  <a:gd name="T24" fmla="*/ 59 w 126"/>
                  <a:gd name="T25" fmla="*/ 47 h 98"/>
                  <a:gd name="T26" fmla="*/ 61 w 126"/>
                  <a:gd name="T27" fmla="*/ 58 h 98"/>
                  <a:gd name="T28" fmla="*/ 60 w 126"/>
                  <a:gd name="T29" fmla="*/ 58 h 98"/>
                  <a:gd name="T30" fmla="*/ 10 w 126"/>
                  <a:gd name="T31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98">
                    <a:moveTo>
                      <a:pt x="10" y="7"/>
                    </a:moveTo>
                    <a:lnTo>
                      <a:pt x="10" y="7"/>
                    </a:lnTo>
                    <a:lnTo>
                      <a:pt x="0" y="17"/>
                    </a:lnTo>
                    <a:lnTo>
                      <a:pt x="80" y="98"/>
                    </a:lnTo>
                    <a:lnTo>
                      <a:pt x="90" y="88"/>
                    </a:lnTo>
                    <a:lnTo>
                      <a:pt x="70" y="67"/>
                    </a:lnTo>
                    <a:lnTo>
                      <a:pt x="69" y="56"/>
                    </a:lnTo>
                    <a:lnTo>
                      <a:pt x="114" y="64"/>
                    </a:lnTo>
                    <a:lnTo>
                      <a:pt x="126" y="52"/>
                    </a:lnTo>
                    <a:lnTo>
                      <a:pt x="70" y="44"/>
                    </a:lnTo>
                    <a:lnTo>
                      <a:pt x="68" y="0"/>
                    </a:lnTo>
                    <a:lnTo>
                      <a:pt x="57" y="12"/>
                    </a:lnTo>
                    <a:lnTo>
                      <a:pt x="59" y="47"/>
                    </a:lnTo>
                    <a:cubicBezTo>
                      <a:pt x="60" y="50"/>
                      <a:pt x="60" y="55"/>
                      <a:pt x="61" y="58"/>
                    </a:cubicBezTo>
                    <a:lnTo>
                      <a:pt x="60" y="58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17" name="Freeform 47"/>
              <p:cNvSpPr>
                <a:spLocks/>
              </p:cNvSpPr>
              <p:nvPr/>
            </p:nvSpPr>
            <p:spPr bwMode="auto">
              <a:xfrm>
                <a:off x="866" y="2528"/>
                <a:ext cx="35" cy="29"/>
              </a:xfrm>
              <a:custGeom>
                <a:avLst/>
                <a:gdLst>
                  <a:gd name="T0" fmla="*/ 46 w 101"/>
                  <a:gd name="T1" fmla="*/ 0 h 98"/>
                  <a:gd name="T2" fmla="*/ 46 w 101"/>
                  <a:gd name="T3" fmla="*/ 0 h 98"/>
                  <a:gd name="T4" fmla="*/ 36 w 101"/>
                  <a:gd name="T5" fmla="*/ 10 h 98"/>
                  <a:gd name="T6" fmla="*/ 70 w 101"/>
                  <a:gd name="T7" fmla="*/ 44 h 98"/>
                  <a:gd name="T8" fmla="*/ 74 w 101"/>
                  <a:gd name="T9" fmla="*/ 50 h 98"/>
                  <a:gd name="T10" fmla="*/ 70 w 101"/>
                  <a:gd name="T11" fmla="*/ 72 h 98"/>
                  <a:gd name="T12" fmla="*/ 40 w 101"/>
                  <a:gd name="T13" fmla="*/ 67 h 98"/>
                  <a:gd name="T14" fmla="*/ 10 w 101"/>
                  <a:gd name="T15" fmla="*/ 37 h 98"/>
                  <a:gd name="T16" fmla="*/ 0 w 101"/>
                  <a:gd name="T17" fmla="*/ 46 h 98"/>
                  <a:gd name="T18" fmla="*/ 32 w 101"/>
                  <a:gd name="T19" fmla="*/ 78 h 98"/>
                  <a:gd name="T20" fmla="*/ 75 w 101"/>
                  <a:gd name="T21" fmla="*/ 84 h 98"/>
                  <a:gd name="T22" fmla="*/ 83 w 101"/>
                  <a:gd name="T23" fmla="*/ 55 h 98"/>
                  <a:gd name="T24" fmla="*/ 83 w 101"/>
                  <a:gd name="T25" fmla="*/ 55 h 98"/>
                  <a:gd name="T26" fmla="*/ 92 w 101"/>
                  <a:gd name="T27" fmla="*/ 63 h 98"/>
                  <a:gd name="T28" fmla="*/ 101 w 101"/>
                  <a:gd name="T29" fmla="*/ 55 h 98"/>
                  <a:gd name="T30" fmla="*/ 86 w 101"/>
                  <a:gd name="T31" fmla="*/ 40 h 98"/>
                  <a:gd name="T32" fmla="*/ 46 w 101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8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4"/>
                    </a:lnTo>
                    <a:cubicBezTo>
                      <a:pt x="72" y="46"/>
                      <a:pt x="73" y="48"/>
                      <a:pt x="74" y="50"/>
                    </a:cubicBezTo>
                    <a:cubicBezTo>
                      <a:pt x="76" y="56"/>
                      <a:pt x="76" y="65"/>
                      <a:pt x="70" y="72"/>
                    </a:cubicBezTo>
                    <a:cubicBezTo>
                      <a:pt x="61" y="81"/>
                      <a:pt x="50" y="77"/>
                      <a:pt x="40" y="67"/>
                    </a:cubicBezTo>
                    <a:lnTo>
                      <a:pt x="10" y="37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8"/>
                      <a:pt x="66" y="92"/>
                      <a:pt x="75" y="84"/>
                    </a:cubicBezTo>
                    <a:cubicBezTo>
                      <a:pt x="85" y="74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2" y="63"/>
                    </a:lnTo>
                    <a:lnTo>
                      <a:pt x="101" y="55"/>
                    </a:lnTo>
                    <a:cubicBezTo>
                      <a:pt x="97" y="51"/>
                      <a:pt x="92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18" name="Freeform 48"/>
              <p:cNvSpPr>
                <a:spLocks/>
              </p:cNvSpPr>
              <p:nvPr/>
            </p:nvSpPr>
            <p:spPr bwMode="auto">
              <a:xfrm>
                <a:off x="914" y="2632"/>
                <a:ext cx="46" cy="39"/>
              </a:xfrm>
              <a:custGeom>
                <a:avLst/>
                <a:gdLst>
                  <a:gd name="T0" fmla="*/ 0 w 133"/>
                  <a:gd name="T1" fmla="*/ 57 h 133"/>
                  <a:gd name="T2" fmla="*/ 0 w 133"/>
                  <a:gd name="T3" fmla="*/ 57 h 133"/>
                  <a:gd name="T4" fmla="*/ 76 w 133"/>
                  <a:gd name="T5" fmla="*/ 133 h 133"/>
                  <a:gd name="T6" fmla="*/ 86 w 133"/>
                  <a:gd name="T7" fmla="*/ 123 h 133"/>
                  <a:gd name="T8" fmla="*/ 50 w 133"/>
                  <a:gd name="T9" fmla="*/ 88 h 133"/>
                  <a:gd name="T10" fmla="*/ 87 w 133"/>
                  <a:gd name="T11" fmla="*/ 51 h 133"/>
                  <a:gd name="T12" fmla="*/ 123 w 133"/>
                  <a:gd name="T13" fmla="*/ 87 h 133"/>
                  <a:gd name="T14" fmla="*/ 133 w 133"/>
                  <a:gd name="T15" fmla="*/ 77 h 133"/>
                  <a:gd name="T16" fmla="*/ 57 w 133"/>
                  <a:gd name="T17" fmla="*/ 0 h 133"/>
                  <a:gd name="T18" fmla="*/ 47 w 133"/>
                  <a:gd name="T19" fmla="*/ 10 h 133"/>
                  <a:gd name="T20" fmla="*/ 79 w 133"/>
                  <a:gd name="T21" fmla="*/ 42 h 133"/>
                  <a:gd name="T22" fmla="*/ 42 w 133"/>
                  <a:gd name="T23" fmla="*/ 79 h 133"/>
                  <a:gd name="T24" fmla="*/ 10 w 133"/>
                  <a:gd name="T25" fmla="*/ 47 h 133"/>
                  <a:gd name="T26" fmla="*/ 0 w 133"/>
                  <a:gd name="T27" fmla="*/ 5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133">
                    <a:moveTo>
                      <a:pt x="0" y="57"/>
                    </a:moveTo>
                    <a:lnTo>
                      <a:pt x="0" y="57"/>
                    </a:lnTo>
                    <a:lnTo>
                      <a:pt x="76" y="133"/>
                    </a:lnTo>
                    <a:lnTo>
                      <a:pt x="86" y="123"/>
                    </a:lnTo>
                    <a:lnTo>
                      <a:pt x="50" y="88"/>
                    </a:lnTo>
                    <a:lnTo>
                      <a:pt x="87" y="51"/>
                    </a:lnTo>
                    <a:lnTo>
                      <a:pt x="123" y="87"/>
                    </a:lnTo>
                    <a:lnTo>
                      <a:pt x="133" y="77"/>
                    </a:lnTo>
                    <a:lnTo>
                      <a:pt x="57" y="0"/>
                    </a:lnTo>
                    <a:lnTo>
                      <a:pt x="47" y="10"/>
                    </a:lnTo>
                    <a:lnTo>
                      <a:pt x="79" y="42"/>
                    </a:lnTo>
                    <a:lnTo>
                      <a:pt x="42" y="79"/>
                    </a:lnTo>
                    <a:lnTo>
                      <a:pt x="10" y="4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19" name="Freeform 49"/>
              <p:cNvSpPr>
                <a:spLocks/>
              </p:cNvSpPr>
              <p:nvPr/>
            </p:nvSpPr>
            <p:spPr bwMode="auto">
              <a:xfrm>
                <a:off x="947" y="2620"/>
                <a:ext cx="35" cy="29"/>
              </a:xfrm>
              <a:custGeom>
                <a:avLst/>
                <a:gdLst>
                  <a:gd name="T0" fmla="*/ 46 w 101"/>
                  <a:gd name="T1" fmla="*/ 0 h 98"/>
                  <a:gd name="T2" fmla="*/ 46 w 101"/>
                  <a:gd name="T3" fmla="*/ 0 h 98"/>
                  <a:gd name="T4" fmla="*/ 36 w 101"/>
                  <a:gd name="T5" fmla="*/ 10 h 98"/>
                  <a:gd name="T6" fmla="*/ 69 w 101"/>
                  <a:gd name="T7" fmla="*/ 44 h 98"/>
                  <a:gd name="T8" fmla="*/ 74 w 101"/>
                  <a:gd name="T9" fmla="*/ 50 h 98"/>
                  <a:gd name="T10" fmla="*/ 70 w 101"/>
                  <a:gd name="T11" fmla="*/ 72 h 98"/>
                  <a:gd name="T12" fmla="*/ 40 w 101"/>
                  <a:gd name="T13" fmla="*/ 67 h 98"/>
                  <a:gd name="T14" fmla="*/ 10 w 101"/>
                  <a:gd name="T15" fmla="*/ 36 h 98"/>
                  <a:gd name="T16" fmla="*/ 0 w 101"/>
                  <a:gd name="T17" fmla="*/ 46 h 98"/>
                  <a:gd name="T18" fmla="*/ 32 w 101"/>
                  <a:gd name="T19" fmla="*/ 78 h 98"/>
                  <a:gd name="T20" fmla="*/ 75 w 101"/>
                  <a:gd name="T21" fmla="*/ 84 h 98"/>
                  <a:gd name="T22" fmla="*/ 82 w 101"/>
                  <a:gd name="T23" fmla="*/ 55 h 98"/>
                  <a:gd name="T24" fmla="*/ 83 w 101"/>
                  <a:gd name="T25" fmla="*/ 55 h 98"/>
                  <a:gd name="T26" fmla="*/ 92 w 101"/>
                  <a:gd name="T27" fmla="*/ 63 h 98"/>
                  <a:gd name="T28" fmla="*/ 101 w 101"/>
                  <a:gd name="T29" fmla="*/ 55 h 98"/>
                  <a:gd name="T30" fmla="*/ 86 w 101"/>
                  <a:gd name="T31" fmla="*/ 40 h 98"/>
                  <a:gd name="T32" fmla="*/ 46 w 101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8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69" y="44"/>
                    </a:lnTo>
                    <a:cubicBezTo>
                      <a:pt x="71" y="46"/>
                      <a:pt x="73" y="48"/>
                      <a:pt x="74" y="50"/>
                    </a:cubicBezTo>
                    <a:cubicBezTo>
                      <a:pt x="76" y="56"/>
                      <a:pt x="76" y="65"/>
                      <a:pt x="70" y="72"/>
                    </a:cubicBezTo>
                    <a:cubicBezTo>
                      <a:pt x="61" y="81"/>
                      <a:pt x="50" y="77"/>
                      <a:pt x="40" y="67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8"/>
                      <a:pt x="66" y="92"/>
                      <a:pt x="75" y="84"/>
                    </a:cubicBezTo>
                    <a:cubicBezTo>
                      <a:pt x="84" y="74"/>
                      <a:pt x="84" y="62"/>
                      <a:pt x="82" y="55"/>
                    </a:cubicBezTo>
                    <a:lnTo>
                      <a:pt x="83" y="55"/>
                    </a:lnTo>
                    <a:lnTo>
                      <a:pt x="92" y="63"/>
                    </a:lnTo>
                    <a:lnTo>
                      <a:pt x="101" y="55"/>
                    </a:lnTo>
                    <a:cubicBezTo>
                      <a:pt x="96" y="51"/>
                      <a:pt x="91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0" name="Freeform 50"/>
              <p:cNvSpPr>
                <a:spLocks/>
              </p:cNvSpPr>
              <p:nvPr/>
            </p:nvSpPr>
            <p:spPr bwMode="auto">
              <a:xfrm>
                <a:off x="960" y="2603"/>
                <a:ext cx="44" cy="28"/>
              </a:xfrm>
              <a:custGeom>
                <a:avLst/>
                <a:gdLst>
                  <a:gd name="T0" fmla="*/ 80 w 127"/>
                  <a:gd name="T1" fmla="*/ 98 h 98"/>
                  <a:gd name="T2" fmla="*/ 80 w 127"/>
                  <a:gd name="T3" fmla="*/ 98 h 98"/>
                  <a:gd name="T4" fmla="*/ 90 w 127"/>
                  <a:gd name="T5" fmla="*/ 89 h 98"/>
                  <a:gd name="T6" fmla="*/ 57 w 127"/>
                  <a:gd name="T7" fmla="*/ 56 h 98"/>
                  <a:gd name="T8" fmla="*/ 53 w 127"/>
                  <a:gd name="T9" fmla="*/ 50 h 98"/>
                  <a:gd name="T10" fmla="*/ 56 w 127"/>
                  <a:gd name="T11" fmla="*/ 27 h 98"/>
                  <a:gd name="T12" fmla="*/ 85 w 127"/>
                  <a:gd name="T13" fmla="*/ 30 h 98"/>
                  <a:gd name="T14" fmla="*/ 117 w 127"/>
                  <a:gd name="T15" fmla="*/ 62 h 98"/>
                  <a:gd name="T16" fmla="*/ 127 w 127"/>
                  <a:gd name="T17" fmla="*/ 52 h 98"/>
                  <a:gd name="T18" fmla="*/ 94 w 127"/>
                  <a:gd name="T19" fmla="*/ 19 h 98"/>
                  <a:gd name="T20" fmla="*/ 52 w 127"/>
                  <a:gd name="T21" fmla="*/ 15 h 98"/>
                  <a:gd name="T22" fmla="*/ 44 w 127"/>
                  <a:gd name="T23" fmla="*/ 28 h 98"/>
                  <a:gd name="T24" fmla="*/ 44 w 127"/>
                  <a:gd name="T25" fmla="*/ 42 h 98"/>
                  <a:gd name="T26" fmla="*/ 44 w 127"/>
                  <a:gd name="T27" fmla="*/ 42 h 98"/>
                  <a:gd name="T28" fmla="*/ 10 w 127"/>
                  <a:gd name="T29" fmla="*/ 8 h 98"/>
                  <a:gd name="T30" fmla="*/ 0 w 127"/>
                  <a:gd name="T31" fmla="*/ 18 h 98"/>
                  <a:gd name="T32" fmla="*/ 80 w 127"/>
                  <a:gd name="T3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98">
                    <a:moveTo>
                      <a:pt x="80" y="98"/>
                    </a:moveTo>
                    <a:lnTo>
                      <a:pt x="80" y="98"/>
                    </a:lnTo>
                    <a:lnTo>
                      <a:pt x="90" y="89"/>
                    </a:lnTo>
                    <a:lnTo>
                      <a:pt x="57" y="56"/>
                    </a:lnTo>
                    <a:cubicBezTo>
                      <a:pt x="55" y="54"/>
                      <a:pt x="54" y="52"/>
                      <a:pt x="53" y="50"/>
                    </a:cubicBezTo>
                    <a:cubicBezTo>
                      <a:pt x="49" y="43"/>
                      <a:pt x="50" y="33"/>
                      <a:pt x="56" y="27"/>
                    </a:cubicBezTo>
                    <a:cubicBezTo>
                      <a:pt x="66" y="17"/>
                      <a:pt x="76" y="21"/>
                      <a:pt x="85" y="30"/>
                    </a:cubicBezTo>
                    <a:lnTo>
                      <a:pt x="117" y="62"/>
                    </a:lnTo>
                    <a:lnTo>
                      <a:pt x="127" y="52"/>
                    </a:lnTo>
                    <a:lnTo>
                      <a:pt x="94" y="19"/>
                    </a:lnTo>
                    <a:cubicBezTo>
                      <a:pt x="75" y="0"/>
                      <a:pt x="59" y="8"/>
                      <a:pt x="52" y="15"/>
                    </a:cubicBezTo>
                    <a:cubicBezTo>
                      <a:pt x="48" y="19"/>
                      <a:pt x="45" y="23"/>
                      <a:pt x="44" y="28"/>
                    </a:cubicBezTo>
                    <a:cubicBezTo>
                      <a:pt x="43" y="33"/>
                      <a:pt x="43" y="38"/>
                      <a:pt x="44" y="42"/>
                    </a:cubicBezTo>
                    <a:lnTo>
                      <a:pt x="44" y="42"/>
                    </a:lnTo>
                    <a:lnTo>
                      <a:pt x="10" y="8"/>
                    </a:lnTo>
                    <a:lnTo>
                      <a:pt x="0" y="18"/>
                    </a:lnTo>
                    <a:lnTo>
                      <a:pt x="80" y="9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1" name="Freeform 51"/>
              <p:cNvSpPr>
                <a:spLocks/>
              </p:cNvSpPr>
              <p:nvPr/>
            </p:nvSpPr>
            <p:spPr bwMode="auto">
              <a:xfrm>
                <a:off x="988" y="2589"/>
                <a:ext cx="30" cy="22"/>
              </a:xfrm>
              <a:custGeom>
                <a:avLst/>
                <a:gdLst>
                  <a:gd name="T0" fmla="*/ 0 w 88"/>
                  <a:gd name="T1" fmla="*/ 14 h 72"/>
                  <a:gd name="T2" fmla="*/ 0 w 88"/>
                  <a:gd name="T3" fmla="*/ 14 h 72"/>
                  <a:gd name="T4" fmla="*/ 10 w 88"/>
                  <a:gd name="T5" fmla="*/ 24 h 72"/>
                  <a:gd name="T6" fmla="*/ 1 w 88"/>
                  <a:gd name="T7" fmla="*/ 33 h 72"/>
                  <a:gd name="T8" fmla="*/ 9 w 88"/>
                  <a:gd name="T9" fmla="*/ 40 h 72"/>
                  <a:gd name="T10" fmla="*/ 18 w 88"/>
                  <a:gd name="T11" fmla="*/ 32 h 72"/>
                  <a:gd name="T12" fmla="*/ 47 w 88"/>
                  <a:gd name="T13" fmla="*/ 61 h 72"/>
                  <a:gd name="T14" fmla="*/ 65 w 88"/>
                  <a:gd name="T15" fmla="*/ 72 h 72"/>
                  <a:gd name="T16" fmla="*/ 80 w 88"/>
                  <a:gd name="T17" fmla="*/ 65 h 72"/>
                  <a:gd name="T18" fmla="*/ 88 w 88"/>
                  <a:gd name="T19" fmla="*/ 55 h 72"/>
                  <a:gd name="T20" fmla="*/ 80 w 88"/>
                  <a:gd name="T21" fmla="*/ 48 h 72"/>
                  <a:gd name="T22" fmla="*/ 75 w 88"/>
                  <a:gd name="T23" fmla="*/ 55 h 72"/>
                  <a:gd name="T24" fmla="*/ 57 w 88"/>
                  <a:gd name="T25" fmla="*/ 51 h 72"/>
                  <a:gd name="T26" fmla="*/ 27 w 88"/>
                  <a:gd name="T27" fmla="*/ 22 h 72"/>
                  <a:gd name="T28" fmla="*/ 41 w 88"/>
                  <a:gd name="T29" fmla="*/ 8 h 72"/>
                  <a:gd name="T30" fmla="*/ 34 w 88"/>
                  <a:gd name="T31" fmla="*/ 0 h 72"/>
                  <a:gd name="T32" fmla="*/ 20 w 88"/>
                  <a:gd name="T33" fmla="*/ 14 h 72"/>
                  <a:gd name="T34" fmla="*/ 7 w 88"/>
                  <a:gd name="T35" fmla="*/ 1 h 72"/>
                  <a:gd name="T36" fmla="*/ 0 w 88"/>
                  <a:gd name="T37" fmla="*/ 1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72">
                    <a:moveTo>
                      <a:pt x="0" y="14"/>
                    </a:moveTo>
                    <a:lnTo>
                      <a:pt x="0" y="14"/>
                    </a:lnTo>
                    <a:lnTo>
                      <a:pt x="10" y="24"/>
                    </a:lnTo>
                    <a:lnTo>
                      <a:pt x="1" y="33"/>
                    </a:lnTo>
                    <a:lnTo>
                      <a:pt x="9" y="40"/>
                    </a:lnTo>
                    <a:lnTo>
                      <a:pt x="18" y="32"/>
                    </a:lnTo>
                    <a:lnTo>
                      <a:pt x="47" y="61"/>
                    </a:lnTo>
                    <a:cubicBezTo>
                      <a:pt x="54" y="68"/>
                      <a:pt x="60" y="72"/>
                      <a:pt x="65" y="72"/>
                    </a:cubicBezTo>
                    <a:cubicBezTo>
                      <a:pt x="70" y="72"/>
                      <a:pt x="76" y="70"/>
                      <a:pt x="80" y="65"/>
                    </a:cubicBezTo>
                    <a:cubicBezTo>
                      <a:pt x="84" y="62"/>
                      <a:pt x="87" y="58"/>
                      <a:pt x="88" y="55"/>
                    </a:cubicBezTo>
                    <a:lnTo>
                      <a:pt x="80" y="48"/>
                    </a:lnTo>
                    <a:cubicBezTo>
                      <a:pt x="79" y="50"/>
                      <a:pt x="77" y="52"/>
                      <a:pt x="75" y="55"/>
                    </a:cubicBezTo>
                    <a:cubicBezTo>
                      <a:pt x="69" y="60"/>
                      <a:pt x="63" y="58"/>
                      <a:pt x="57" y="51"/>
                    </a:cubicBezTo>
                    <a:lnTo>
                      <a:pt x="27" y="22"/>
                    </a:lnTo>
                    <a:lnTo>
                      <a:pt x="41" y="8"/>
                    </a:lnTo>
                    <a:lnTo>
                      <a:pt x="34" y="0"/>
                    </a:lnTo>
                    <a:lnTo>
                      <a:pt x="20" y="14"/>
                    </a:lnTo>
                    <a:lnTo>
                      <a:pt x="7" y="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2" name="Freeform 52"/>
              <p:cNvSpPr>
                <a:spLocks noEditPoints="1"/>
              </p:cNvSpPr>
              <p:nvPr/>
            </p:nvSpPr>
            <p:spPr bwMode="auto">
              <a:xfrm>
                <a:off x="997" y="2577"/>
                <a:ext cx="29" cy="25"/>
              </a:xfrm>
              <a:custGeom>
                <a:avLst/>
                <a:gdLst>
                  <a:gd name="T0" fmla="*/ 85 w 85"/>
                  <a:gd name="T1" fmla="*/ 75 h 85"/>
                  <a:gd name="T2" fmla="*/ 85 w 85"/>
                  <a:gd name="T3" fmla="*/ 75 h 85"/>
                  <a:gd name="T4" fmla="*/ 30 w 85"/>
                  <a:gd name="T5" fmla="*/ 20 h 85"/>
                  <a:gd name="T6" fmla="*/ 20 w 85"/>
                  <a:gd name="T7" fmla="*/ 30 h 85"/>
                  <a:gd name="T8" fmla="*/ 75 w 85"/>
                  <a:gd name="T9" fmla="*/ 85 h 85"/>
                  <a:gd name="T10" fmla="*/ 85 w 85"/>
                  <a:gd name="T11" fmla="*/ 75 h 85"/>
                  <a:gd name="T12" fmla="*/ 16 w 85"/>
                  <a:gd name="T13" fmla="*/ 16 h 85"/>
                  <a:gd name="T14" fmla="*/ 16 w 85"/>
                  <a:gd name="T15" fmla="*/ 16 h 85"/>
                  <a:gd name="T16" fmla="*/ 16 w 85"/>
                  <a:gd name="T17" fmla="*/ 3 h 85"/>
                  <a:gd name="T18" fmla="*/ 3 w 85"/>
                  <a:gd name="T19" fmla="*/ 3 h 85"/>
                  <a:gd name="T20" fmla="*/ 3 w 85"/>
                  <a:gd name="T21" fmla="*/ 16 h 85"/>
                  <a:gd name="T22" fmla="*/ 16 w 85"/>
                  <a:gd name="T23" fmla="*/ 16 h 85"/>
                  <a:gd name="T24" fmla="*/ 16 w 85"/>
                  <a:gd name="T25" fmla="*/ 1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85">
                    <a:moveTo>
                      <a:pt x="85" y="75"/>
                    </a:moveTo>
                    <a:lnTo>
                      <a:pt x="85" y="75"/>
                    </a:lnTo>
                    <a:lnTo>
                      <a:pt x="30" y="20"/>
                    </a:lnTo>
                    <a:lnTo>
                      <a:pt x="20" y="30"/>
                    </a:lnTo>
                    <a:lnTo>
                      <a:pt x="75" y="85"/>
                    </a:lnTo>
                    <a:lnTo>
                      <a:pt x="85" y="75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ubicBezTo>
                      <a:pt x="20" y="12"/>
                      <a:pt x="19" y="7"/>
                      <a:pt x="16" y="3"/>
                    </a:cubicBezTo>
                    <a:cubicBezTo>
                      <a:pt x="12" y="0"/>
                      <a:pt x="7" y="0"/>
                      <a:pt x="3" y="3"/>
                    </a:cubicBezTo>
                    <a:cubicBezTo>
                      <a:pt x="0" y="7"/>
                      <a:pt x="0" y="12"/>
                      <a:pt x="3" y="16"/>
                    </a:cubicBezTo>
                    <a:cubicBezTo>
                      <a:pt x="7" y="19"/>
                      <a:pt x="12" y="20"/>
                      <a:pt x="16" y="16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3" name="Freeform 53"/>
              <p:cNvSpPr>
                <a:spLocks/>
              </p:cNvSpPr>
              <p:nvPr/>
            </p:nvSpPr>
            <p:spPr bwMode="auto">
              <a:xfrm>
                <a:off x="1004" y="2566"/>
                <a:ext cx="44" cy="28"/>
              </a:xfrm>
              <a:custGeom>
                <a:avLst/>
                <a:gdLst>
                  <a:gd name="T0" fmla="*/ 10 w 126"/>
                  <a:gd name="T1" fmla="*/ 8 h 98"/>
                  <a:gd name="T2" fmla="*/ 10 w 126"/>
                  <a:gd name="T3" fmla="*/ 8 h 98"/>
                  <a:gd name="T4" fmla="*/ 0 w 126"/>
                  <a:gd name="T5" fmla="*/ 18 h 98"/>
                  <a:gd name="T6" fmla="*/ 80 w 126"/>
                  <a:gd name="T7" fmla="*/ 98 h 98"/>
                  <a:gd name="T8" fmla="*/ 90 w 126"/>
                  <a:gd name="T9" fmla="*/ 88 h 98"/>
                  <a:gd name="T10" fmla="*/ 70 w 126"/>
                  <a:gd name="T11" fmla="*/ 68 h 98"/>
                  <a:gd name="T12" fmla="*/ 69 w 126"/>
                  <a:gd name="T13" fmla="*/ 57 h 98"/>
                  <a:gd name="T14" fmla="*/ 114 w 126"/>
                  <a:gd name="T15" fmla="*/ 64 h 98"/>
                  <a:gd name="T16" fmla="*/ 126 w 126"/>
                  <a:gd name="T17" fmla="*/ 52 h 98"/>
                  <a:gd name="T18" fmla="*/ 70 w 126"/>
                  <a:gd name="T19" fmla="*/ 44 h 98"/>
                  <a:gd name="T20" fmla="*/ 69 w 126"/>
                  <a:gd name="T21" fmla="*/ 0 h 98"/>
                  <a:gd name="T22" fmla="*/ 57 w 126"/>
                  <a:gd name="T23" fmla="*/ 12 h 98"/>
                  <a:gd name="T24" fmla="*/ 59 w 126"/>
                  <a:gd name="T25" fmla="*/ 47 h 98"/>
                  <a:gd name="T26" fmla="*/ 61 w 126"/>
                  <a:gd name="T27" fmla="*/ 58 h 98"/>
                  <a:gd name="T28" fmla="*/ 61 w 126"/>
                  <a:gd name="T29" fmla="*/ 59 h 98"/>
                  <a:gd name="T30" fmla="*/ 10 w 126"/>
                  <a:gd name="T31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98">
                    <a:moveTo>
                      <a:pt x="10" y="8"/>
                    </a:moveTo>
                    <a:lnTo>
                      <a:pt x="10" y="8"/>
                    </a:lnTo>
                    <a:lnTo>
                      <a:pt x="0" y="18"/>
                    </a:lnTo>
                    <a:lnTo>
                      <a:pt x="80" y="98"/>
                    </a:lnTo>
                    <a:lnTo>
                      <a:pt x="90" y="88"/>
                    </a:lnTo>
                    <a:lnTo>
                      <a:pt x="70" y="68"/>
                    </a:lnTo>
                    <a:lnTo>
                      <a:pt x="69" y="57"/>
                    </a:lnTo>
                    <a:lnTo>
                      <a:pt x="114" y="64"/>
                    </a:lnTo>
                    <a:lnTo>
                      <a:pt x="126" y="52"/>
                    </a:lnTo>
                    <a:lnTo>
                      <a:pt x="70" y="44"/>
                    </a:lnTo>
                    <a:lnTo>
                      <a:pt x="69" y="0"/>
                    </a:lnTo>
                    <a:lnTo>
                      <a:pt x="57" y="12"/>
                    </a:lnTo>
                    <a:lnTo>
                      <a:pt x="59" y="47"/>
                    </a:lnTo>
                    <a:cubicBezTo>
                      <a:pt x="60" y="51"/>
                      <a:pt x="60" y="55"/>
                      <a:pt x="61" y="58"/>
                    </a:cubicBezTo>
                    <a:lnTo>
                      <a:pt x="61" y="59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4" name="Freeform 54"/>
              <p:cNvSpPr>
                <a:spLocks/>
              </p:cNvSpPr>
              <p:nvPr/>
            </p:nvSpPr>
            <p:spPr bwMode="auto">
              <a:xfrm>
                <a:off x="1031" y="2549"/>
                <a:ext cx="35" cy="29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69 w 101"/>
                  <a:gd name="T7" fmla="*/ 44 h 97"/>
                  <a:gd name="T8" fmla="*/ 74 w 101"/>
                  <a:gd name="T9" fmla="*/ 50 h 97"/>
                  <a:gd name="T10" fmla="*/ 70 w 101"/>
                  <a:gd name="T11" fmla="*/ 72 h 97"/>
                  <a:gd name="T12" fmla="*/ 40 w 101"/>
                  <a:gd name="T13" fmla="*/ 67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5 w 101"/>
                  <a:gd name="T21" fmla="*/ 83 h 97"/>
                  <a:gd name="T22" fmla="*/ 83 w 101"/>
                  <a:gd name="T23" fmla="*/ 55 h 97"/>
                  <a:gd name="T24" fmla="*/ 83 w 101"/>
                  <a:gd name="T25" fmla="*/ 55 h 97"/>
                  <a:gd name="T26" fmla="*/ 92 w 101"/>
                  <a:gd name="T27" fmla="*/ 63 h 97"/>
                  <a:gd name="T28" fmla="*/ 101 w 101"/>
                  <a:gd name="T29" fmla="*/ 54 h 97"/>
                  <a:gd name="T30" fmla="*/ 86 w 101"/>
                  <a:gd name="T31" fmla="*/ 40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69" y="44"/>
                    </a:lnTo>
                    <a:cubicBezTo>
                      <a:pt x="71" y="46"/>
                      <a:pt x="73" y="48"/>
                      <a:pt x="74" y="50"/>
                    </a:cubicBezTo>
                    <a:cubicBezTo>
                      <a:pt x="76" y="56"/>
                      <a:pt x="76" y="65"/>
                      <a:pt x="70" y="72"/>
                    </a:cubicBezTo>
                    <a:cubicBezTo>
                      <a:pt x="61" y="81"/>
                      <a:pt x="50" y="77"/>
                      <a:pt x="40" y="67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5" y="83"/>
                    </a:cubicBezTo>
                    <a:cubicBezTo>
                      <a:pt x="84" y="74"/>
                      <a:pt x="84" y="62"/>
                      <a:pt x="83" y="55"/>
                    </a:cubicBezTo>
                    <a:lnTo>
                      <a:pt x="83" y="55"/>
                    </a:lnTo>
                    <a:lnTo>
                      <a:pt x="92" y="63"/>
                    </a:lnTo>
                    <a:lnTo>
                      <a:pt x="101" y="54"/>
                    </a:lnTo>
                    <a:cubicBezTo>
                      <a:pt x="96" y="50"/>
                      <a:pt x="91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5" name="Freeform 55"/>
              <p:cNvSpPr>
                <a:spLocks/>
              </p:cNvSpPr>
              <p:nvPr/>
            </p:nvSpPr>
            <p:spPr bwMode="auto">
              <a:xfrm>
                <a:off x="1053" y="2531"/>
                <a:ext cx="35" cy="28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70 w 101"/>
                  <a:gd name="T7" fmla="*/ 43 h 97"/>
                  <a:gd name="T8" fmla="*/ 74 w 101"/>
                  <a:gd name="T9" fmla="*/ 49 h 97"/>
                  <a:gd name="T10" fmla="*/ 70 w 101"/>
                  <a:gd name="T11" fmla="*/ 72 h 97"/>
                  <a:gd name="T12" fmla="*/ 40 w 101"/>
                  <a:gd name="T13" fmla="*/ 66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5 w 101"/>
                  <a:gd name="T21" fmla="*/ 83 h 97"/>
                  <a:gd name="T22" fmla="*/ 83 w 101"/>
                  <a:gd name="T23" fmla="*/ 55 h 97"/>
                  <a:gd name="T24" fmla="*/ 83 w 101"/>
                  <a:gd name="T25" fmla="*/ 55 h 97"/>
                  <a:gd name="T26" fmla="*/ 93 w 101"/>
                  <a:gd name="T27" fmla="*/ 63 h 97"/>
                  <a:gd name="T28" fmla="*/ 101 w 101"/>
                  <a:gd name="T29" fmla="*/ 54 h 97"/>
                  <a:gd name="T30" fmla="*/ 86 w 101"/>
                  <a:gd name="T31" fmla="*/ 40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3"/>
                    </a:lnTo>
                    <a:cubicBezTo>
                      <a:pt x="72" y="45"/>
                      <a:pt x="73" y="47"/>
                      <a:pt x="74" y="49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0"/>
                      <a:pt x="51" y="77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5" y="83"/>
                    </a:cubicBezTo>
                    <a:cubicBezTo>
                      <a:pt x="85" y="73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1" y="54"/>
                    </a:lnTo>
                    <a:cubicBezTo>
                      <a:pt x="97" y="50"/>
                      <a:pt x="92" y="45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6" name="Freeform 56"/>
              <p:cNvSpPr>
                <a:spLocks/>
              </p:cNvSpPr>
              <p:nvPr/>
            </p:nvSpPr>
            <p:spPr bwMode="auto">
              <a:xfrm>
                <a:off x="1090" y="2635"/>
                <a:ext cx="38" cy="32"/>
              </a:xfrm>
              <a:custGeom>
                <a:avLst/>
                <a:gdLst>
                  <a:gd name="T0" fmla="*/ 99 w 109"/>
                  <a:gd name="T1" fmla="*/ 110 h 110"/>
                  <a:gd name="T2" fmla="*/ 99 w 109"/>
                  <a:gd name="T3" fmla="*/ 110 h 110"/>
                  <a:gd name="T4" fmla="*/ 109 w 109"/>
                  <a:gd name="T5" fmla="*/ 100 h 110"/>
                  <a:gd name="T6" fmla="*/ 41 w 109"/>
                  <a:gd name="T7" fmla="*/ 32 h 110"/>
                  <a:gd name="T8" fmla="*/ 65 w 109"/>
                  <a:gd name="T9" fmla="*/ 9 h 110"/>
                  <a:gd name="T10" fmla="*/ 56 w 109"/>
                  <a:gd name="T11" fmla="*/ 0 h 110"/>
                  <a:gd name="T12" fmla="*/ 0 w 109"/>
                  <a:gd name="T13" fmla="*/ 57 h 110"/>
                  <a:gd name="T14" fmla="*/ 8 w 109"/>
                  <a:gd name="T15" fmla="*/ 65 h 110"/>
                  <a:gd name="T16" fmla="*/ 31 w 109"/>
                  <a:gd name="T17" fmla="*/ 42 h 110"/>
                  <a:gd name="T18" fmla="*/ 99 w 109"/>
                  <a:gd name="T1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110">
                    <a:moveTo>
                      <a:pt x="99" y="110"/>
                    </a:moveTo>
                    <a:lnTo>
                      <a:pt x="99" y="110"/>
                    </a:lnTo>
                    <a:lnTo>
                      <a:pt x="109" y="100"/>
                    </a:lnTo>
                    <a:lnTo>
                      <a:pt x="41" y="32"/>
                    </a:lnTo>
                    <a:lnTo>
                      <a:pt x="65" y="9"/>
                    </a:lnTo>
                    <a:lnTo>
                      <a:pt x="56" y="0"/>
                    </a:lnTo>
                    <a:lnTo>
                      <a:pt x="0" y="57"/>
                    </a:lnTo>
                    <a:lnTo>
                      <a:pt x="8" y="65"/>
                    </a:lnTo>
                    <a:lnTo>
                      <a:pt x="31" y="42"/>
                    </a:lnTo>
                    <a:lnTo>
                      <a:pt x="99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7" name="Freeform 57"/>
              <p:cNvSpPr>
                <a:spLocks noEditPoints="1"/>
              </p:cNvSpPr>
              <p:nvPr/>
            </p:nvSpPr>
            <p:spPr bwMode="auto">
              <a:xfrm>
                <a:off x="1119" y="2629"/>
                <a:ext cx="32" cy="27"/>
              </a:xfrm>
              <a:custGeom>
                <a:avLst/>
                <a:gdLst>
                  <a:gd name="T0" fmla="*/ 73 w 92"/>
                  <a:gd name="T1" fmla="*/ 74 h 90"/>
                  <a:gd name="T2" fmla="*/ 73 w 92"/>
                  <a:gd name="T3" fmla="*/ 74 h 90"/>
                  <a:gd name="T4" fmla="*/ 71 w 92"/>
                  <a:gd name="T5" fmla="*/ 18 h 90"/>
                  <a:gd name="T6" fmla="*/ 17 w 92"/>
                  <a:gd name="T7" fmla="*/ 16 h 90"/>
                  <a:gd name="T8" fmla="*/ 19 w 92"/>
                  <a:gd name="T9" fmla="*/ 72 h 90"/>
                  <a:gd name="T10" fmla="*/ 73 w 92"/>
                  <a:gd name="T11" fmla="*/ 74 h 90"/>
                  <a:gd name="T12" fmla="*/ 73 w 92"/>
                  <a:gd name="T13" fmla="*/ 74 h 90"/>
                  <a:gd name="T14" fmla="*/ 66 w 92"/>
                  <a:gd name="T15" fmla="*/ 67 h 90"/>
                  <a:gd name="T16" fmla="*/ 66 w 92"/>
                  <a:gd name="T17" fmla="*/ 67 h 90"/>
                  <a:gd name="T18" fmla="*/ 29 w 92"/>
                  <a:gd name="T19" fmla="*/ 62 h 90"/>
                  <a:gd name="T20" fmla="*/ 24 w 92"/>
                  <a:gd name="T21" fmla="*/ 24 h 90"/>
                  <a:gd name="T22" fmla="*/ 61 w 92"/>
                  <a:gd name="T23" fmla="*/ 28 h 90"/>
                  <a:gd name="T24" fmla="*/ 66 w 92"/>
                  <a:gd name="T25" fmla="*/ 66 h 90"/>
                  <a:gd name="T26" fmla="*/ 66 w 92"/>
                  <a:gd name="T27" fmla="*/ 6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90">
                    <a:moveTo>
                      <a:pt x="73" y="74"/>
                    </a:moveTo>
                    <a:lnTo>
                      <a:pt x="73" y="74"/>
                    </a:lnTo>
                    <a:cubicBezTo>
                      <a:pt x="86" y="61"/>
                      <a:pt x="92" y="38"/>
                      <a:pt x="71" y="18"/>
                    </a:cubicBezTo>
                    <a:cubicBezTo>
                      <a:pt x="55" y="1"/>
                      <a:pt x="33" y="0"/>
                      <a:pt x="17" y="16"/>
                    </a:cubicBezTo>
                    <a:cubicBezTo>
                      <a:pt x="2" y="31"/>
                      <a:pt x="0" y="54"/>
                      <a:pt x="19" y="72"/>
                    </a:cubicBezTo>
                    <a:cubicBezTo>
                      <a:pt x="36" y="90"/>
                      <a:pt x="58" y="89"/>
                      <a:pt x="73" y="74"/>
                    </a:cubicBezTo>
                    <a:lnTo>
                      <a:pt x="73" y="74"/>
                    </a:lnTo>
                    <a:close/>
                    <a:moveTo>
                      <a:pt x="66" y="67"/>
                    </a:moveTo>
                    <a:lnTo>
                      <a:pt x="66" y="67"/>
                    </a:lnTo>
                    <a:cubicBezTo>
                      <a:pt x="56" y="76"/>
                      <a:pt x="41" y="74"/>
                      <a:pt x="29" y="62"/>
                    </a:cubicBezTo>
                    <a:cubicBezTo>
                      <a:pt x="18" y="52"/>
                      <a:pt x="12" y="36"/>
                      <a:pt x="24" y="24"/>
                    </a:cubicBezTo>
                    <a:cubicBezTo>
                      <a:pt x="36" y="12"/>
                      <a:pt x="52" y="19"/>
                      <a:pt x="61" y="28"/>
                    </a:cubicBezTo>
                    <a:cubicBezTo>
                      <a:pt x="74" y="41"/>
                      <a:pt x="76" y="57"/>
                      <a:pt x="66" y="66"/>
                    </a:cubicBezTo>
                    <a:lnTo>
                      <a:pt x="6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8" name="Freeform 58"/>
              <p:cNvSpPr>
                <a:spLocks/>
              </p:cNvSpPr>
              <p:nvPr/>
            </p:nvSpPr>
            <p:spPr bwMode="auto">
              <a:xfrm>
                <a:off x="1139" y="2610"/>
                <a:ext cx="35" cy="28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69 w 101"/>
                  <a:gd name="T7" fmla="*/ 43 h 97"/>
                  <a:gd name="T8" fmla="*/ 74 w 101"/>
                  <a:gd name="T9" fmla="*/ 49 h 97"/>
                  <a:gd name="T10" fmla="*/ 70 w 101"/>
                  <a:gd name="T11" fmla="*/ 71 h 97"/>
                  <a:gd name="T12" fmla="*/ 40 w 101"/>
                  <a:gd name="T13" fmla="*/ 66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5 w 101"/>
                  <a:gd name="T21" fmla="*/ 83 h 97"/>
                  <a:gd name="T22" fmla="*/ 82 w 101"/>
                  <a:gd name="T23" fmla="*/ 55 h 97"/>
                  <a:gd name="T24" fmla="*/ 83 w 101"/>
                  <a:gd name="T25" fmla="*/ 54 h 97"/>
                  <a:gd name="T26" fmla="*/ 92 w 101"/>
                  <a:gd name="T27" fmla="*/ 63 h 97"/>
                  <a:gd name="T28" fmla="*/ 101 w 101"/>
                  <a:gd name="T29" fmla="*/ 54 h 97"/>
                  <a:gd name="T30" fmla="*/ 86 w 101"/>
                  <a:gd name="T31" fmla="*/ 39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69" y="43"/>
                    </a:lnTo>
                    <a:cubicBezTo>
                      <a:pt x="71" y="45"/>
                      <a:pt x="73" y="47"/>
                      <a:pt x="74" y="49"/>
                    </a:cubicBezTo>
                    <a:cubicBezTo>
                      <a:pt x="76" y="55"/>
                      <a:pt x="76" y="65"/>
                      <a:pt x="70" y="71"/>
                    </a:cubicBezTo>
                    <a:cubicBezTo>
                      <a:pt x="61" y="80"/>
                      <a:pt x="50" y="77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5" y="83"/>
                    </a:cubicBezTo>
                    <a:cubicBezTo>
                      <a:pt x="84" y="73"/>
                      <a:pt x="84" y="62"/>
                      <a:pt x="82" y="55"/>
                    </a:cubicBezTo>
                    <a:lnTo>
                      <a:pt x="83" y="54"/>
                    </a:lnTo>
                    <a:lnTo>
                      <a:pt x="92" y="63"/>
                    </a:lnTo>
                    <a:lnTo>
                      <a:pt x="101" y="54"/>
                    </a:lnTo>
                    <a:cubicBezTo>
                      <a:pt x="96" y="50"/>
                      <a:pt x="91" y="45"/>
                      <a:pt x="86" y="39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29" name="Freeform 59"/>
              <p:cNvSpPr>
                <a:spLocks/>
              </p:cNvSpPr>
              <p:nvPr/>
            </p:nvSpPr>
            <p:spPr bwMode="auto">
              <a:xfrm>
                <a:off x="1152" y="2592"/>
                <a:ext cx="44" cy="29"/>
              </a:xfrm>
              <a:custGeom>
                <a:avLst/>
                <a:gdLst>
                  <a:gd name="T0" fmla="*/ 10 w 126"/>
                  <a:gd name="T1" fmla="*/ 8 h 98"/>
                  <a:gd name="T2" fmla="*/ 10 w 126"/>
                  <a:gd name="T3" fmla="*/ 8 h 98"/>
                  <a:gd name="T4" fmla="*/ 0 w 126"/>
                  <a:gd name="T5" fmla="*/ 18 h 98"/>
                  <a:gd name="T6" fmla="*/ 80 w 126"/>
                  <a:gd name="T7" fmla="*/ 98 h 98"/>
                  <a:gd name="T8" fmla="*/ 90 w 126"/>
                  <a:gd name="T9" fmla="*/ 88 h 98"/>
                  <a:gd name="T10" fmla="*/ 69 w 126"/>
                  <a:gd name="T11" fmla="*/ 67 h 98"/>
                  <a:gd name="T12" fmla="*/ 69 w 126"/>
                  <a:gd name="T13" fmla="*/ 57 h 98"/>
                  <a:gd name="T14" fmla="*/ 114 w 126"/>
                  <a:gd name="T15" fmla="*/ 64 h 98"/>
                  <a:gd name="T16" fmla="*/ 126 w 126"/>
                  <a:gd name="T17" fmla="*/ 52 h 98"/>
                  <a:gd name="T18" fmla="*/ 70 w 126"/>
                  <a:gd name="T19" fmla="*/ 44 h 98"/>
                  <a:gd name="T20" fmla="*/ 68 w 126"/>
                  <a:gd name="T21" fmla="*/ 0 h 98"/>
                  <a:gd name="T22" fmla="*/ 56 w 126"/>
                  <a:gd name="T23" fmla="*/ 12 h 98"/>
                  <a:gd name="T24" fmla="*/ 59 w 126"/>
                  <a:gd name="T25" fmla="*/ 47 h 98"/>
                  <a:gd name="T26" fmla="*/ 61 w 126"/>
                  <a:gd name="T27" fmla="*/ 58 h 98"/>
                  <a:gd name="T28" fmla="*/ 60 w 126"/>
                  <a:gd name="T29" fmla="*/ 58 h 98"/>
                  <a:gd name="T30" fmla="*/ 10 w 126"/>
                  <a:gd name="T31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98">
                    <a:moveTo>
                      <a:pt x="10" y="8"/>
                    </a:moveTo>
                    <a:lnTo>
                      <a:pt x="10" y="8"/>
                    </a:lnTo>
                    <a:lnTo>
                      <a:pt x="0" y="18"/>
                    </a:lnTo>
                    <a:lnTo>
                      <a:pt x="80" y="98"/>
                    </a:lnTo>
                    <a:lnTo>
                      <a:pt x="90" y="88"/>
                    </a:lnTo>
                    <a:lnTo>
                      <a:pt x="69" y="67"/>
                    </a:lnTo>
                    <a:lnTo>
                      <a:pt x="69" y="57"/>
                    </a:lnTo>
                    <a:lnTo>
                      <a:pt x="114" y="64"/>
                    </a:lnTo>
                    <a:lnTo>
                      <a:pt x="126" y="52"/>
                    </a:lnTo>
                    <a:lnTo>
                      <a:pt x="70" y="44"/>
                    </a:lnTo>
                    <a:lnTo>
                      <a:pt x="68" y="0"/>
                    </a:lnTo>
                    <a:lnTo>
                      <a:pt x="56" y="12"/>
                    </a:lnTo>
                    <a:lnTo>
                      <a:pt x="59" y="47"/>
                    </a:lnTo>
                    <a:cubicBezTo>
                      <a:pt x="59" y="51"/>
                      <a:pt x="60" y="55"/>
                      <a:pt x="61" y="58"/>
                    </a:cubicBezTo>
                    <a:lnTo>
                      <a:pt x="60" y="5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0" name="Freeform 60"/>
              <p:cNvSpPr>
                <a:spLocks noEditPoints="1"/>
              </p:cNvSpPr>
              <p:nvPr/>
            </p:nvSpPr>
            <p:spPr bwMode="auto">
              <a:xfrm>
                <a:off x="1181" y="2577"/>
                <a:ext cx="32" cy="26"/>
              </a:xfrm>
              <a:custGeom>
                <a:avLst/>
                <a:gdLst>
                  <a:gd name="T0" fmla="*/ 73 w 91"/>
                  <a:gd name="T1" fmla="*/ 74 h 89"/>
                  <a:gd name="T2" fmla="*/ 73 w 91"/>
                  <a:gd name="T3" fmla="*/ 74 h 89"/>
                  <a:gd name="T4" fmla="*/ 71 w 91"/>
                  <a:gd name="T5" fmla="*/ 17 h 89"/>
                  <a:gd name="T6" fmla="*/ 16 w 91"/>
                  <a:gd name="T7" fmla="*/ 16 h 89"/>
                  <a:gd name="T8" fmla="*/ 18 w 91"/>
                  <a:gd name="T9" fmla="*/ 72 h 89"/>
                  <a:gd name="T10" fmla="*/ 73 w 91"/>
                  <a:gd name="T11" fmla="*/ 74 h 89"/>
                  <a:gd name="T12" fmla="*/ 73 w 91"/>
                  <a:gd name="T13" fmla="*/ 74 h 89"/>
                  <a:gd name="T14" fmla="*/ 66 w 91"/>
                  <a:gd name="T15" fmla="*/ 66 h 89"/>
                  <a:gd name="T16" fmla="*/ 66 w 91"/>
                  <a:gd name="T17" fmla="*/ 66 h 89"/>
                  <a:gd name="T18" fmla="*/ 28 w 91"/>
                  <a:gd name="T19" fmla="*/ 61 h 89"/>
                  <a:gd name="T20" fmla="*/ 24 w 91"/>
                  <a:gd name="T21" fmla="*/ 23 h 89"/>
                  <a:gd name="T22" fmla="*/ 61 w 91"/>
                  <a:gd name="T23" fmla="*/ 28 h 89"/>
                  <a:gd name="T24" fmla="*/ 66 w 91"/>
                  <a:gd name="T25" fmla="*/ 66 h 89"/>
                  <a:gd name="T26" fmla="*/ 66 w 91"/>
                  <a:gd name="T27" fmla="*/ 6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89">
                    <a:moveTo>
                      <a:pt x="73" y="74"/>
                    </a:moveTo>
                    <a:lnTo>
                      <a:pt x="73" y="74"/>
                    </a:lnTo>
                    <a:cubicBezTo>
                      <a:pt x="86" y="61"/>
                      <a:pt x="91" y="38"/>
                      <a:pt x="71" y="17"/>
                    </a:cubicBezTo>
                    <a:cubicBezTo>
                      <a:pt x="54" y="1"/>
                      <a:pt x="32" y="0"/>
                      <a:pt x="16" y="16"/>
                    </a:cubicBezTo>
                    <a:cubicBezTo>
                      <a:pt x="1" y="31"/>
                      <a:pt x="0" y="54"/>
                      <a:pt x="18" y="72"/>
                    </a:cubicBezTo>
                    <a:cubicBezTo>
                      <a:pt x="36" y="89"/>
                      <a:pt x="58" y="89"/>
                      <a:pt x="73" y="74"/>
                    </a:cubicBezTo>
                    <a:lnTo>
                      <a:pt x="73" y="74"/>
                    </a:lnTo>
                    <a:close/>
                    <a:moveTo>
                      <a:pt x="66" y="66"/>
                    </a:moveTo>
                    <a:lnTo>
                      <a:pt x="66" y="66"/>
                    </a:lnTo>
                    <a:cubicBezTo>
                      <a:pt x="56" y="76"/>
                      <a:pt x="40" y="73"/>
                      <a:pt x="28" y="61"/>
                    </a:cubicBezTo>
                    <a:cubicBezTo>
                      <a:pt x="18" y="51"/>
                      <a:pt x="12" y="35"/>
                      <a:pt x="24" y="23"/>
                    </a:cubicBezTo>
                    <a:cubicBezTo>
                      <a:pt x="35" y="12"/>
                      <a:pt x="52" y="19"/>
                      <a:pt x="61" y="28"/>
                    </a:cubicBezTo>
                    <a:cubicBezTo>
                      <a:pt x="73" y="40"/>
                      <a:pt x="75" y="56"/>
                      <a:pt x="66" y="66"/>
                    </a:cubicBezTo>
                    <a:lnTo>
                      <a:pt x="66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1" name="Freeform 61"/>
              <p:cNvSpPr>
                <a:spLocks/>
              </p:cNvSpPr>
              <p:nvPr/>
            </p:nvSpPr>
            <p:spPr bwMode="auto">
              <a:xfrm>
                <a:off x="1192" y="2558"/>
                <a:ext cx="44" cy="29"/>
              </a:xfrm>
              <a:custGeom>
                <a:avLst/>
                <a:gdLst>
                  <a:gd name="T0" fmla="*/ 10 w 126"/>
                  <a:gd name="T1" fmla="*/ 7 h 98"/>
                  <a:gd name="T2" fmla="*/ 10 w 126"/>
                  <a:gd name="T3" fmla="*/ 7 h 98"/>
                  <a:gd name="T4" fmla="*/ 0 w 126"/>
                  <a:gd name="T5" fmla="*/ 17 h 98"/>
                  <a:gd name="T6" fmla="*/ 80 w 126"/>
                  <a:gd name="T7" fmla="*/ 98 h 98"/>
                  <a:gd name="T8" fmla="*/ 90 w 126"/>
                  <a:gd name="T9" fmla="*/ 88 h 98"/>
                  <a:gd name="T10" fmla="*/ 70 w 126"/>
                  <a:gd name="T11" fmla="*/ 67 h 98"/>
                  <a:gd name="T12" fmla="*/ 69 w 126"/>
                  <a:gd name="T13" fmla="*/ 56 h 98"/>
                  <a:gd name="T14" fmla="*/ 114 w 126"/>
                  <a:gd name="T15" fmla="*/ 64 h 98"/>
                  <a:gd name="T16" fmla="*/ 126 w 126"/>
                  <a:gd name="T17" fmla="*/ 52 h 98"/>
                  <a:gd name="T18" fmla="*/ 70 w 126"/>
                  <a:gd name="T19" fmla="*/ 44 h 98"/>
                  <a:gd name="T20" fmla="*/ 68 w 126"/>
                  <a:gd name="T21" fmla="*/ 0 h 98"/>
                  <a:gd name="T22" fmla="*/ 57 w 126"/>
                  <a:gd name="T23" fmla="*/ 12 h 98"/>
                  <a:gd name="T24" fmla="*/ 59 w 126"/>
                  <a:gd name="T25" fmla="*/ 47 h 98"/>
                  <a:gd name="T26" fmla="*/ 61 w 126"/>
                  <a:gd name="T27" fmla="*/ 58 h 98"/>
                  <a:gd name="T28" fmla="*/ 61 w 126"/>
                  <a:gd name="T29" fmla="*/ 58 h 98"/>
                  <a:gd name="T30" fmla="*/ 10 w 126"/>
                  <a:gd name="T31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98">
                    <a:moveTo>
                      <a:pt x="10" y="7"/>
                    </a:moveTo>
                    <a:lnTo>
                      <a:pt x="10" y="7"/>
                    </a:lnTo>
                    <a:lnTo>
                      <a:pt x="0" y="17"/>
                    </a:lnTo>
                    <a:lnTo>
                      <a:pt x="80" y="98"/>
                    </a:lnTo>
                    <a:lnTo>
                      <a:pt x="90" y="88"/>
                    </a:lnTo>
                    <a:lnTo>
                      <a:pt x="70" y="67"/>
                    </a:lnTo>
                    <a:lnTo>
                      <a:pt x="69" y="56"/>
                    </a:lnTo>
                    <a:lnTo>
                      <a:pt x="114" y="64"/>
                    </a:lnTo>
                    <a:lnTo>
                      <a:pt x="126" y="52"/>
                    </a:lnTo>
                    <a:lnTo>
                      <a:pt x="70" y="44"/>
                    </a:lnTo>
                    <a:lnTo>
                      <a:pt x="68" y="0"/>
                    </a:lnTo>
                    <a:lnTo>
                      <a:pt x="57" y="12"/>
                    </a:lnTo>
                    <a:lnTo>
                      <a:pt x="59" y="47"/>
                    </a:lnTo>
                    <a:cubicBezTo>
                      <a:pt x="60" y="50"/>
                      <a:pt x="60" y="55"/>
                      <a:pt x="61" y="58"/>
                    </a:cubicBezTo>
                    <a:lnTo>
                      <a:pt x="61" y="58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2" name="Freeform 62"/>
              <p:cNvSpPr>
                <a:spLocks/>
              </p:cNvSpPr>
              <p:nvPr/>
            </p:nvSpPr>
            <p:spPr bwMode="auto">
              <a:xfrm>
                <a:off x="1219" y="2542"/>
                <a:ext cx="35" cy="28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69 w 101"/>
                  <a:gd name="T7" fmla="*/ 43 h 97"/>
                  <a:gd name="T8" fmla="*/ 74 w 101"/>
                  <a:gd name="T9" fmla="*/ 49 h 97"/>
                  <a:gd name="T10" fmla="*/ 70 w 101"/>
                  <a:gd name="T11" fmla="*/ 71 h 97"/>
                  <a:gd name="T12" fmla="*/ 40 w 101"/>
                  <a:gd name="T13" fmla="*/ 66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5 w 101"/>
                  <a:gd name="T21" fmla="*/ 83 h 97"/>
                  <a:gd name="T22" fmla="*/ 82 w 101"/>
                  <a:gd name="T23" fmla="*/ 55 h 97"/>
                  <a:gd name="T24" fmla="*/ 83 w 101"/>
                  <a:gd name="T25" fmla="*/ 54 h 97"/>
                  <a:gd name="T26" fmla="*/ 92 w 101"/>
                  <a:gd name="T27" fmla="*/ 63 h 97"/>
                  <a:gd name="T28" fmla="*/ 101 w 101"/>
                  <a:gd name="T29" fmla="*/ 54 h 97"/>
                  <a:gd name="T30" fmla="*/ 86 w 101"/>
                  <a:gd name="T31" fmla="*/ 39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69" y="43"/>
                    </a:lnTo>
                    <a:cubicBezTo>
                      <a:pt x="71" y="45"/>
                      <a:pt x="73" y="47"/>
                      <a:pt x="74" y="49"/>
                    </a:cubicBezTo>
                    <a:cubicBezTo>
                      <a:pt x="76" y="55"/>
                      <a:pt x="76" y="65"/>
                      <a:pt x="70" y="71"/>
                    </a:cubicBezTo>
                    <a:cubicBezTo>
                      <a:pt x="61" y="80"/>
                      <a:pt x="50" y="77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5" y="83"/>
                    </a:cubicBezTo>
                    <a:cubicBezTo>
                      <a:pt x="84" y="73"/>
                      <a:pt x="84" y="62"/>
                      <a:pt x="82" y="55"/>
                    </a:cubicBezTo>
                    <a:lnTo>
                      <a:pt x="83" y="54"/>
                    </a:lnTo>
                    <a:lnTo>
                      <a:pt x="92" y="63"/>
                    </a:lnTo>
                    <a:lnTo>
                      <a:pt x="101" y="54"/>
                    </a:lnTo>
                    <a:cubicBezTo>
                      <a:pt x="96" y="50"/>
                      <a:pt x="91" y="45"/>
                      <a:pt x="86" y="39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3" name="Freeform 63"/>
              <p:cNvSpPr>
                <a:spLocks/>
              </p:cNvSpPr>
              <p:nvPr/>
            </p:nvSpPr>
            <p:spPr bwMode="auto">
              <a:xfrm>
                <a:off x="1241" y="2523"/>
                <a:ext cx="35" cy="29"/>
              </a:xfrm>
              <a:custGeom>
                <a:avLst/>
                <a:gdLst>
                  <a:gd name="T0" fmla="*/ 46 w 101"/>
                  <a:gd name="T1" fmla="*/ 0 h 98"/>
                  <a:gd name="T2" fmla="*/ 46 w 101"/>
                  <a:gd name="T3" fmla="*/ 0 h 98"/>
                  <a:gd name="T4" fmla="*/ 36 w 101"/>
                  <a:gd name="T5" fmla="*/ 10 h 98"/>
                  <a:gd name="T6" fmla="*/ 70 w 101"/>
                  <a:gd name="T7" fmla="*/ 44 h 98"/>
                  <a:gd name="T8" fmla="*/ 74 w 101"/>
                  <a:gd name="T9" fmla="*/ 50 h 98"/>
                  <a:gd name="T10" fmla="*/ 70 w 101"/>
                  <a:gd name="T11" fmla="*/ 72 h 98"/>
                  <a:gd name="T12" fmla="*/ 40 w 101"/>
                  <a:gd name="T13" fmla="*/ 67 h 98"/>
                  <a:gd name="T14" fmla="*/ 10 w 101"/>
                  <a:gd name="T15" fmla="*/ 37 h 98"/>
                  <a:gd name="T16" fmla="*/ 0 w 101"/>
                  <a:gd name="T17" fmla="*/ 47 h 98"/>
                  <a:gd name="T18" fmla="*/ 32 w 101"/>
                  <a:gd name="T19" fmla="*/ 79 h 98"/>
                  <a:gd name="T20" fmla="*/ 75 w 101"/>
                  <a:gd name="T21" fmla="*/ 84 h 98"/>
                  <a:gd name="T22" fmla="*/ 83 w 101"/>
                  <a:gd name="T23" fmla="*/ 55 h 98"/>
                  <a:gd name="T24" fmla="*/ 83 w 101"/>
                  <a:gd name="T25" fmla="*/ 55 h 98"/>
                  <a:gd name="T26" fmla="*/ 93 w 101"/>
                  <a:gd name="T27" fmla="*/ 63 h 98"/>
                  <a:gd name="T28" fmla="*/ 101 w 101"/>
                  <a:gd name="T29" fmla="*/ 55 h 98"/>
                  <a:gd name="T30" fmla="*/ 86 w 101"/>
                  <a:gd name="T31" fmla="*/ 40 h 98"/>
                  <a:gd name="T32" fmla="*/ 46 w 101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8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4"/>
                    </a:lnTo>
                    <a:cubicBezTo>
                      <a:pt x="72" y="46"/>
                      <a:pt x="73" y="48"/>
                      <a:pt x="74" y="50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1"/>
                      <a:pt x="51" y="77"/>
                      <a:pt x="40" y="67"/>
                    </a:cubicBezTo>
                    <a:lnTo>
                      <a:pt x="10" y="37"/>
                    </a:lnTo>
                    <a:lnTo>
                      <a:pt x="0" y="47"/>
                    </a:lnTo>
                    <a:lnTo>
                      <a:pt x="32" y="79"/>
                    </a:lnTo>
                    <a:cubicBezTo>
                      <a:pt x="51" y="98"/>
                      <a:pt x="66" y="92"/>
                      <a:pt x="75" y="84"/>
                    </a:cubicBezTo>
                    <a:cubicBezTo>
                      <a:pt x="85" y="74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1" y="55"/>
                    </a:lnTo>
                    <a:cubicBezTo>
                      <a:pt x="97" y="51"/>
                      <a:pt x="92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4" name="Freeform 64"/>
              <p:cNvSpPr>
                <a:spLocks/>
              </p:cNvSpPr>
              <p:nvPr/>
            </p:nvSpPr>
            <p:spPr bwMode="auto">
              <a:xfrm>
                <a:off x="1277" y="2634"/>
                <a:ext cx="45" cy="37"/>
              </a:xfrm>
              <a:custGeom>
                <a:avLst/>
                <a:gdLst>
                  <a:gd name="T0" fmla="*/ 77 w 130"/>
                  <a:gd name="T1" fmla="*/ 128 h 128"/>
                  <a:gd name="T2" fmla="*/ 77 w 130"/>
                  <a:gd name="T3" fmla="*/ 128 h 128"/>
                  <a:gd name="T4" fmla="*/ 86 w 130"/>
                  <a:gd name="T5" fmla="*/ 118 h 128"/>
                  <a:gd name="T6" fmla="*/ 57 w 130"/>
                  <a:gd name="T7" fmla="*/ 89 h 128"/>
                  <a:gd name="T8" fmla="*/ 56 w 130"/>
                  <a:gd name="T9" fmla="*/ 74 h 128"/>
                  <a:gd name="T10" fmla="*/ 119 w 130"/>
                  <a:gd name="T11" fmla="*/ 86 h 128"/>
                  <a:gd name="T12" fmla="*/ 130 w 130"/>
                  <a:gd name="T13" fmla="*/ 74 h 128"/>
                  <a:gd name="T14" fmla="*/ 57 w 130"/>
                  <a:gd name="T15" fmla="*/ 60 h 128"/>
                  <a:gd name="T16" fmla="*/ 52 w 130"/>
                  <a:gd name="T17" fmla="*/ 0 h 128"/>
                  <a:gd name="T18" fmla="*/ 40 w 130"/>
                  <a:gd name="T19" fmla="*/ 13 h 128"/>
                  <a:gd name="T20" fmla="*/ 45 w 130"/>
                  <a:gd name="T21" fmla="*/ 64 h 128"/>
                  <a:gd name="T22" fmla="*/ 47 w 130"/>
                  <a:gd name="T23" fmla="*/ 79 h 128"/>
                  <a:gd name="T24" fmla="*/ 47 w 130"/>
                  <a:gd name="T25" fmla="*/ 79 h 128"/>
                  <a:gd name="T26" fmla="*/ 10 w 130"/>
                  <a:gd name="T27" fmla="*/ 42 h 128"/>
                  <a:gd name="T28" fmla="*/ 0 w 130"/>
                  <a:gd name="T29" fmla="*/ 52 h 128"/>
                  <a:gd name="T30" fmla="*/ 77 w 130"/>
                  <a:gd name="T31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0" h="128">
                    <a:moveTo>
                      <a:pt x="77" y="128"/>
                    </a:moveTo>
                    <a:lnTo>
                      <a:pt x="77" y="128"/>
                    </a:lnTo>
                    <a:lnTo>
                      <a:pt x="86" y="118"/>
                    </a:lnTo>
                    <a:lnTo>
                      <a:pt x="57" y="89"/>
                    </a:lnTo>
                    <a:lnTo>
                      <a:pt x="56" y="74"/>
                    </a:lnTo>
                    <a:lnTo>
                      <a:pt x="119" y="86"/>
                    </a:lnTo>
                    <a:lnTo>
                      <a:pt x="130" y="74"/>
                    </a:lnTo>
                    <a:lnTo>
                      <a:pt x="57" y="60"/>
                    </a:lnTo>
                    <a:lnTo>
                      <a:pt x="52" y="0"/>
                    </a:lnTo>
                    <a:lnTo>
                      <a:pt x="40" y="13"/>
                    </a:lnTo>
                    <a:lnTo>
                      <a:pt x="45" y="64"/>
                    </a:lnTo>
                    <a:cubicBezTo>
                      <a:pt x="46" y="69"/>
                      <a:pt x="46" y="74"/>
                      <a:pt x="47" y="79"/>
                    </a:cubicBezTo>
                    <a:lnTo>
                      <a:pt x="47" y="79"/>
                    </a:lnTo>
                    <a:lnTo>
                      <a:pt x="10" y="42"/>
                    </a:lnTo>
                    <a:lnTo>
                      <a:pt x="0" y="52"/>
                    </a:lnTo>
                    <a:lnTo>
                      <a:pt x="77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5" name="Freeform 65"/>
              <p:cNvSpPr>
                <a:spLocks noEditPoints="1"/>
              </p:cNvSpPr>
              <p:nvPr/>
            </p:nvSpPr>
            <p:spPr bwMode="auto">
              <a:xfrm>
                <a:off x="1307" y="2625"/>
                <a:ext cx="31" cy="27"/>
              </a:xfrm>
              <a:custGeom>
                <a:avLst/>
                <a:gdLst>
                  <a:gd name="T0" fmla="*/ 69 w 89"/>
                  <a:gd name="T1" fmla="*/ 26 h 90"/>
                  <a:gd name="T2" fmla="*/ 69 w 89"/>
                  <a:gd name="T3" fmla="*/ 26 h 90"/>
                  <a:gd name="T4" fmla="*/ 65 w 89"/>
                  <a:gd name="T5" fmla="*/ 21 h 90"/>
                  <a:gd name="T6" fmla="*/ 16 w 89"/>
                  <a:gd name="T7" fmla="*/ 17 h 90"/>
                  <a:gd name="T8" fmla="*/ 20 w 89"/>
                  <a:gd name="T9" fmla="*/ 73 h 90"/>
                  <a:gd name="T10" fmla="*/ 75 w 89"/>
                  <a:gd name="T11" fmla="*/ 73 h 90"/>
                  <a:gd name="T12" fmla="*/ 89 w 89"/>
                  <a:gd name="T13" fmla="*/ 52 h 90"/>
                  <a:gd name="T14" fmla="*/ 81 w 89"/>
                  <a:gd name="T15" fmla="*/ 46 h 90"/>
                  <a:gd name="T16" fmla="*/ 68 w 89"/>
                  <a:gd name="T17" fmla="*/ 64 h 90"/>
                  <a:gd name="T18" fmla="*/ 31 w 89"/>
                  <a:gd name="T19" fmla="*/ 64 h 90"/>
                  <a:gd name="T20" fmla="*/ 69 w 89"/>
                  <a:gd name="T21" fmla="*/ 26 h 90"/>
                  <a:gd name="T22" fmla="*/ 24 w 89"/>
                  <a:gd name="T23" fmla="*/ 57 h 90"/>
                  <a:gd name="T24" fmla="*/ 24 w 89"/>
                  <a:gd name="T25" fmla="*/ 57 h 90"/>
                  <a:gd name="T26" fmla="*/ 23 w 89"/>
                  <a:gd name="T27" fmla="*/ 25 h 90"/>
                  <a:gd name="T28" fmla="*/ 53 w 89"/>
                  <a:gd name="T29" fmla="*/ 28 h 90"/>
                  <a:gd name="T30" fmla="*/ 24 w 89"/>
                  <a:gd name="T31" fmla="*/ 5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90">
                    <a:moveTo>
                      <a:pt x="69" y="26"/>
                    </a:moveTo>
                    <a:lnTo>
                      <a:pt x="69" y="26"/>
                    </a:lnTo>
                    <a:cubicBezTo>
                      <a:pt x="68" y="24"/>
                      <a:pt x="67" y="23"/>
                      <a:pt x="65" y="21"/>
                    </a:cubicBezTo>
                    <a:cubicBezTo>
                      <a:pt x="55" y="11"/>
                      <a:pt x="34" y="0"/>
                      <a:pt x="16" y="17"/>
                    </a:cubicBezTo>
                    <a:cubicBezTo>
                      <a:pt x="0" y="33"/>
                      <a:pt x="4" y="56"/>
                      <a:pt x="20" y="73"/>
                    </a:cubicBezTo>
                    <a:cubicBezTo>
                      <a:pt x="37" y="89"/>
                      <a:pt x="58" y="90"/>
                      <a:pt x="75" y="73"/>
                    </a:cubicBezTo>
                    <a:cubicBezTo>
                      <a:pt x="83" y="65"/>
                      <a:pt x="88" y="57"/>
                      <a:pt x="89" y="52"/>
                    </a:cubicBezTo>
                    <a:lnTo>
                      <a:pt x="81" y="46"/>
                    </a:lnTo>
                    <a:cubicBezTo>
                      <a:pt x="78" y="51"/>
                      <a:pt x="75" y="57"/>
                      <a:pt x="68" y="64"/>
                    </a:cubicBezTo>
                    <a:cubicBezTo>
                      <a:pt x="58" y="74"/>
                      <a:pt x="44" y="77"/>
                      <a:pt x="31" y="64"/>
                    </a:cubicBezTo>
                    <a:lnTo>
                      <a:pt x="69" y="26"/>
                    </a:lnTo>
                    <a:close/>
                    <a:moveTo>
                      <a:pt x="24" y="57"/>
                    </a:moveTo>
                    <a:lnTo>
                      <a:pt x="24" y="57"/>
                    </a:lnTo>
                    <a:cubicBezTo>
                      <a:pt x="18" y="49"/>
                      <a:pt x="13" y="36"/>
                      <a:pt x="23" y="25"/>
                    </a:cubicBezTo>
                    <a:cubicBezTo>
                      <a:pt x="34" y="14"/>
                      <a:pt x="46" y="21"/>
                      <a:pt x="53" y="28"/>
                    </a:cubicBezTo>
                    <a:lnTo>
                      <a:pt x="2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6" name="Freeform 66"/>
              <p:cNvSpPr>
                <a:spLocks/>
              </p:cNvSpPr>
              <p:nvPr/>
            </p:nvSpPr>
            <p:spPr bwMode="auto">
              <a:xfrm>
                <a:off x="1327" y="2613"/>
                <a:ext cx="27" cy="24"/>
              </a:xfrm>
              <a:custGeom>
                <a:avLst/>
                <a:gdLst>
                  <a:gd name="T0" fmla="*/ 45 w 78"/>
                  <a:gd name="T1" fmla="*/ 84 h 84"/>
                  <a:gd name="T2" fmla="*/ 45 w 78"/>
                  <a:gd name="T3" fmla="*/ 84 h 84"/>
                  <a:gd name="T4" fmla="*/ 64 w 78"/>
                  <a:gd name="T5" fmla="*/ 72 h 84"/>
                  <a:gd name="T6" fmla="*/ 68 w 78"/>
                  <a:gd name="T7" fmla="*/ 35 h 84"/>
                  <a:gd name="T8" fmla="*/ 37 w 78"/>
                  <a:gd name="T9" fmla="*/ 33 h 84"/>
                  <a:gd name="T10" fmla="*/ 17 w 78"/>
                  <a:gd name="T11" fmla="*/ 34 h 84"/>
                  <a:gd name="T12" fmla="*/ 19 w 78"/>
                  <a:gd name="T13" fmla="*/ 18 h 84"/>
                  <a:gd name="T14" fmla="*/ 33 w 78"/>
                  <a:gd name="T15" fmla="*/ 10 h 84"/>
                  <a:gd name="T16" fmla="*/ 29 w 78"/>
                  <a:gd name="T17" fmla="*/ 0 h 84"/>
                  <a:gd name="T18" fmla="*/ 12 w 78"/>
                  <a:gd name="T19" fmla="*/ 10 h 84"/>
                  <a:gd name="T20" fmla="*/ 9 w 78"/>
                  <a:gd name="T21" fmla="*/ 45 h 84"/>
                  <a:gd name="T22" fmla="*/ 39 w 78"/>
                  <a:gd name="T23" fmla="*/ 46 h 84"/>
                  <a:gd name="T24" fmla="*/ 59 w 78"/>
                  <a:gd name="T25" fmla="*/ 46 h 84"/>
                  <a:gd name="T26" fmla="*/ 57 w 78"/>
                  <a:gd name="T27" fmla="*/ 64 h 84"/>
                  <a:gd name="T28" fmla="*/ 40 w 78"/>
                  <a:gd name="T29" fmla="*/ 74 h 84"/>
                  <a:gd name="T30" fmla="*/ 45 w 78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84">
                    <a:moveTo>
                      <a:pt x="45" y="84"/>
                    </a:moveTo>
                    <a:lnTo>
                      <a:pt x="45" y="84"/>
                    </a:lnTo>
                    <a:cubicBezTo>
                      <a:pt x="51" y="82"/>
                      <a:pt x="58" y="78"/>
                      <a:pt x="64" y="72"/>
                    </a:cubicBezTo>
                    <a:cubicBezTo>
                      <a:pt x="77" y="59"/>
                      <a:pt x="78" y="45"/>
                      <a:pt x="68" y="35"/>
                    </a:cubicBezTo>
                    <a:cubicBezTo>
                      <a:pt x="60" y="27"/>
                      <a:pt x="50" y="27"/>
                      <a:pt x="37" y="33"/>
                    </a:cubicBezTo>
                    <a:cubicBezTo>
                      <a:pt x="27" y="37"/>
                      <a:pt x="22" y="39"/>
                      <a:pt x="17" y="34"/>
                    </a:cubicBezTo>
                    <a:cubicBezTo>
                      <a:pt x="13" y="30"/>
                      <a:pt x="13" y="23"/>
                      <a:pt x="19" y="18"/>
                    </a:cubicBezTo>
                    <a:cubicBezTo>
                      <a:pt x="24" y="12"/>
                      <a:pt x="30" y="10"/>
                      <a:pt x="33" y="10"/>
                    </a:cubicBezTo>
                    <a:lnTo>
                      <a:pt x="29" y="0"/>
                    </a:lnTo>
                    <a:cubicBezTo>
                      <a:pt x="24" y="1"/>
                      <a:pt x="17" y="4"/>
                      <a:pt x="12" y="10"/>
                    </a:cubicBezTo>
                    <a:cubicBezTo>
                      <a:pt x="0" y="22"/>
                      <a:pt x="0" y="36"/>
                      <a:pt x="9" y="45"/>
                    </a:cubicBezTo>
                    <a:cubicBezTo>
                      <a:pt x="15" y="51"/>
                      <a:pt x="26" y="52"/>
                      <a:pt x="39" y="46"/>
                    </a:cubicBezTo>
                    <a:cubicBezTo>
                      <a:pt x="49" y="41"/>
                      <a:pt x="54" y="41"/>
                      <a:pt x="59" y="46"/>
                    </a:cubicBezTo>
                    <a:cubicBezTo>
                      <a:pt x="64" y="50"/>
                      <a:pt x="64" y="57"/>
                      <a:pt x="57" y="64"/>
                    </a:cubicBezTo>
                    <a:cubicBezTo>
                      <a:pt x="52" y="69"/>
                      <a:pt x="45" y="73"/>
                      <a:pt x="40" y="74"/>
                    </a:cubicBezTo>
                    <a:lnTo>
                      <a:pt x="4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7" name="Freeform 67"/>
              <p:cNvSpPr>
                <a:spLocks noEditPoints="1"/>
              </p:cNvSpPr>
              <p:nvPr/>
            </p:nvSpPr>
            <p:spPr bwMode="auto">
              <a:xfrm>
                <a:off x="1335" y="2592"/>
                <a:ext cx="39" cy="32"/>
              </a:xfrm>
              <a:custGeom>
                <a:avLst/>
                <a:gdLst>
                  <a:gd name="T0" fmla="*/ 76 w 110"/>
                  <a:gd name="T1" fmla="*/ 37 h 109"/>
                  <a:gd name="T2" fmla="*/ 76 w 110"/>
                  <a:gd name="T3" fmla="*/ 37 h 109"/>
                  <a:gd name="T4" fmla="*/ 33 w 110"/>
                  <a:gd name="T5" fmla="*/ 35 h 109"/>
                  <a:gd name="T6" fmla="*/ 19 w 110"/>
                  <a:gd name="T7" fmla="*/ 58 h 109"/>
                  <a:gd name="T8" fmla="*/ 28 w 110"/>
                  <a:gd name="T9" fmla="*/ 62 h 109"/>
                  <a:gd name="T10" fmla="*/ 39 w 110"/>
                  <a:gd name="T11" fmla="*/ 44 h 109"/>
                  <a:gd name="T12" fmla="*/ 64 w 110"/>
                  <a:gd name="T13" fmla="*/ 44 h 109"/>
                  <a:gd name="T14" fmla="*/ 65 w 110"/>
                  <a:gd name="T15" fmla="*/ 45 h 109"/>
                  <a:gd name="T16" fmla="*/ 52 w 110"/>
                  <a:gd name="T17" fmla="*/ 99 h 109"/>
                  <a:gd name="T18" fmla="*/ 85 w 110"/>
                  <a:gd name="T19" fmla="*/ 98 h 109"/>
                  <a:gd name="T20" fmla="*/ 93 w 110"/>
                  <a:gd name="T21" fmla="*/ 73 h 109"/>
                  <a:gd name="T22" fmla="*/ 94 w 110"/>
                  <a:gd name="T23" fmla="*/ 72 h 109"/>
                  <a:gd name="T24" fmla="*/ 101 w 110"/>
                  <a:gd name="T25" fmla="*/ 78 h 109"/>
                  <a:gd name="T26" fmla="*/ 110 w 110"/>
                  <a:gd name="T27" fmla="*/ 69 h 109"/>
                  <a:gd name="T28" fmla="*/ 96 w 110"/>
                  <a:gd name="T29" fmla="*/ 57 h 109"/>
                  <a:gd name="T30" fmla="*/ 76 w 110"/>
                  <a:gd name="T31" fmla="*/ 37 h 109"/>
                  <a:gd name="T32" fmla="*/ 81 w 110"/>
                  <a:gd name="T33" fmla="*/ 62 h 109"/>
                  <a:gd name="T34" fmla="*/ 81 w 110"/>
                  <a:gd name="T35" fmla="*/ 62 h 109"/>
                  <a:gd name="T36" fmla="*/ 84 w 110"/>
                  <a:gd name="T37" fmla="*/ 65 h 109"/>
                  <a:gd name="T38" fmla="*/ 80 w 110"/>
                  <a:gd name="T39" fmla="*/ 88 h 109"/>
                  <a:gd name="T40" fmla="*/ 61 w 110"/>
                  <a:gd name="T41" fmla="*/ 88 h 109"/>
                  <a:gd name="T42" fmla="*/ 72 w 110"/>
                  <a:gd name="T43" fmla="*/ 52 h 109"/>
                  <a:gd name="T44" fmla="*/ 81 w 110"/>
                  <a:gd name="T45" fmla="*/ 62 h 109"/>
                  <a:gd name="T46" fmla="*/ 15 w 110"/>
                  <a:gd name="T47" fmla="*/ 36 h 109"/>
                  <a:gd name="T48" fmla="*/ 15 w 110"/>
                  <a:gd name="T49" fmla="*/ 36 h 109"/>
                  <a:gd name="T50" fmla="*/ 15 w 110"/>
                  <a:gd name="T51" fmla="*/ 25 h 109"/>
                  <a:gd name="T52" fmla="*/ 4 w 110"/>
                  <a:gd name="T53" fmla="*/ 24 h 109"/>
                  <a:gd name="T54" fmla="*/ 4 w 110"/>
                  <a:gd name="T55" fmla="*/ 36 h 109"/>
                  <a:gd name="T56" fmla="*/ 15 w 110"/>
                  <a:gd name="T57" fmla="*/ 36 h 109"/>
                  <a:gd name="T58" fmla="*/ 15 w 110"/>
                  <a:gd name="T59" fmla="*/ 36 h 109"/>
                  <a:gd name="T60" fmla="*/ 36 w 110"/>
                  <a:gd name="T61" fmla="*/ 15 h 109"/>
                  <a:gd name="T62" fmla="*/ 36 w 110"/>
                  <a:gd name="T63" fmla="*/ 15 h 109"/>
                  <a:gd name="T64" fmla="*/ 36 w 110"/>
                  <a:gd name="T65" fmla="*/ 3 h 109"/>
                  <a:gd name="T66" fmla="*/ 25 w 110"/>
                  <a:gd name="T67" fmla="*/ 3 h 109"/>
                  <a:gd name="T68" fmla="*/ 25 w 110"/>
                  <a:gd name="T69" fmla="*/ 15 h 109"/>
                  <a:gd name="T70" fmla="*/ 36 w 110"/>
                  <a:gd name="T71" fmla="*/ 15 h 109"/>
                  <a:gd name="T72" fmla="*/ 36 w 110"/>
                  <a:gd name="T73" fmla="*/ 1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09">
                    <a:moveTo>
                      <a:pt x="76" y="37"/>
                    </a:moveTo>
                    <a:lnTo>
                      <a:pt x="76" y="37"/>
                    </a:lnTo>
                    <a:cubicBezTo>
                      <a:pt x="65" y="26"/>
                      <a:pt x="50" y="18"/>
                      <a:pt x="33" y="35"/>
                    </a:cubicBezTo>
                    <a:cubicBezTo>
                      <a:pt x="26" y="42"/>
                      <a:pt x="21" y="51"/>
                      <a:pt x="19" y="58"/>
                    </a:cubicBezTo>
                    <a:lnTo>
                      <a:pt x="28" y="62"/>
                    </a:lnTo>
                    <a:cubicBezTo>
                      <a:pt x="30" y="56"/>
                      <a:pt x="33" y="49"/>
                      <a:pt x="39" y="44"/>
                    </a:cubicBezTo>
                    <a:cubicBezTo>
                      <a:pt x="50" y="33"/>
                      <a:pt x="59" y="40"/>
                      <a:pt x="64" y="44"/>
                    </a:cubicBezTo>
                    <a:lnTo>
                      <a:pt x="65" y="45"/>
                    </a:lnTo>
                    <a:cubicBezTo>
                      <a:pt x="44" y="66"/>
                      <a:pt x="39" y="85"/>
                      <a:pt x="52" y="99"/>
                    </a:cubicBezTo>
                    <a:cubicBezTo>
                      <a:pt x="60" y="107"/>
                      <a:pt x="74" y="109"/>
                      <a:pt x="85" y="98"/>
                    </a:cubicBezTo>
                    <a:cubicBezTo>
                      <a:pt x="93" y="90"/>
                      <a:pt x="95" y="80"/>
                      <a:pt x="93" y="73"/>
                    </a:cubicBezTo>
                    <a:lnTo>
                      <a:pt x="94" y="72"/>
                    </a:lnTo>
                    <a:lnTo>
                      <a:pt x="101" y="78"/>
                    </a:lnTo>
                    <a:lnTo>
                      <a:pt x="110" y="69"/>
                    </a:lnTo>
                    <a:cubicBezTo>
                      <a:pt x="106" y="66"/>
                      <a:pt x="101" y="62"/>
                      <a:pt x="96" y="57"/>
                    </a:cubicBezTo>
                    <a:lnTo>
                      <a:pt x="76" y="37"/>
                    </a:lnTo>
                    <a:close/>
                    <a:moveTo>
                      <a:pt x="81" y="62"/>
                    </a:moveTo>
                    <a:lnTo>
                      <a:pt x="81" y="62"/>
                    </a:lnTo>
                    <a:cubicBezTo>
                      <a:pt x="82" y="63"/>
                      <a:pt x="83" y="64"/>
                      <a:pt x="84" y="65"/>
                    </a:cubicBezTo>
                    <a:cubicBezTo>
                      <a:pt x="87" y="71"/>
                      <a:pt x="87" y="81"/>
                      <a:pt x="80" y="88"/>
                    </a:cubicBezTo>
                    <a:cubicBezTo>
                      <a:pt x="75" y="93"/>
                      <a:pt x="68" y="94"/>
                      <a:pt x="61" y="88"/>
                    </a:cubicBezTo>
                    <a:cubicBezTo>
                      <a:pt x="50" y="77"/>
                      <a:pt x="61" y="63"/>
                      <a:pt x="72" y="52"/>
                    </a:cubicBezTo>
                    <a:lnTo>
                      <a:pt x="81" y="62"/>
                    </a:lnTo>
                    <a:close/>
                    <a:moveTo>
                      <a:pt x="15" y="36"/>
                    </a:moveTo>
                    <a:lnTo>
                      <a:pt x="15" y="36"/>
                    </a:lnTo>
                    <a:cubicBezTo>
                      <a:pt x="18" y="33"/>
                      <a:pt x="18" y="28"/>
                      <a:pt x="15" y="25"/>
                    </a:cubicBezTo>
                    <a:cubicBezTo>
                      <a:pt x="12" y="21"/>
                      <a:pt x="7" y="21"/>
                      <a:pt x="4" y="24"/>
                    </a:cubicBezTo>
                    <a:cubicBezTo>
                      <a:pt x="0" y="27"/>
                      <a:pt x="0" y="33"/>
                      <a:pt x="4" y="36"/>
                    </a:cubicBezTo>
                    <a:cubicBezTo>
                      <a:pt x="7" y="39"/>
                      <a:pt x="12" y="39"/>
                      <a:pt x="15" y="36"/>
                    </a:cubicBezTo>
                    <a:lnTo>
                      <a:pt x="15" y="36"/>
                    </a:lnTo>
                    <a:close/>
                    <a:moveTo>
                      <a:pt x="36" y="15"/>
                    </a:moveTo>
                    <a:lnTo>
                      <a:pt x="36" y="15"/>
                    </a:lnTo>
                    <a:cubicBezTo>
                      <a:pt x="39" y="12"/>
                      <a:pt x="39" y="7"/>
                      <a:pt x="36" y="3"/>
                    </a:cubicBezTo>
                    <a:cubicBezTo>
                      <a:pt x="33" y="0"/>
                      <a:pt x="28" y="0"/>
                      <a:pt x="25" y="3"/>
                    </a:cubicBezTo>
                    <a:cubicBezTo>
                      <a:pt x="21" y="6"/>
                      <a:pt x="21" y="12"/>
                      <a:pt x="25" y="15"/>
                    </a:cubicBezTo>
                    <a:cubicBezTo>
                      <a:pt x="28" y="18"/>
                      <a:pt x="33" y="18"/>
                      <a:pt x="36" y="15"/>
                    </a:cubicBez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8" name="Freeform 68"/>
              <p:cNvSpPr>
                <a:spLocks/>
              </p:cNvSpPr>
              <p:nvPr/>
            </p:nvSpPr>
            <p:spPr bwMode="auto">
              <a:xfrm>
                <a:off x="1351" y="2579"/>
                <a:ext cx="44" cy="29"/>
              </a:xfrm>
              <a:custGeom>
                <a:avLst/>
                <a:gdLst>
                  <a:gd name="T0" fmla="*/ 10 w 126"/>
                  <a:gd name="T1" fmla="*/ 7 h 97"/>
                  <a:gd name="T2" fmla="*/ 10 w 126"/>
                  <a:gd name="T3" fmla="*/ 7 h 97"/>
                  <a:gd name="T4" fmla="*/ 0 w 126"/>
                  <a:gd name="T5" fmla="*/ 17 h 97"/>
                  <a:gd name="T6" fmla="*/ 81 w 126"/>
                  <a:gd name="T7" fmla="*/ 97 h 97"/>
                  <a:gd name="T8" fmla="*/ 91 w 126"/>
                  <a:gd name="T9" fmla="*/ 87 h 97"/>
                  <a:gd name="T10" fmla="*/ 70 w 126"/>
                  <a:gd name="T11" fmla="*/ 67 h 97"/>
                  <a:gd name="T12" fmla="*/ 69 w 126"/>
                  <a:gd name="T13" fmla="*/ 56 h 97"/>
                  <a:gd name="T14" fmla="*/ 114 w 126"/>
                  <a:gd name="T15" fmla="*/ 63 h 97"/>
                  <a:gd name="T16" fmla="*/ 126 w 126"/>
                  <a:gd name="T17" fmla="*/ 51 h 97"/>
                  <a:gd name="T18" fmla="*/ 70 w 126"/>
                  <a:gd name="T19" fmla="*/ 43 h 97"/>
                  <a:gd name="T20" fmla="*/ 69 w 126"/>
                  <a:gd name="T21" fmla="*/ 0 h 97"/>
                  <a:gd name="T22" fmla="*/ 57 w 126"/>
                  <a:gd name="T23" fmla="*/ 11 h 97"/>
                  <a:gd name="T24" fmla="*/ 60 w 126"/>
                  <a:gd name="T25" fmla="*/ 46 h 97"/>
                  <a:gd name="T26" fmla="*/ 61 w 126"/>
                  <a:gd name="T27" fmla="*/ 57 h 97"/>
                  <a:gd name="T28" fmla="*/ 61 w 126"/>
                  <a:gd name="T29" fmla="*/ 58 h 97"/>
                  <a:gd name="T30" fmla="*/ 10 w 126"/>
                  <a:gd name="T31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97">
                    <a:moveTo>
                      <a:pt x="10" y="7"/>
                    </a:moveTo>
                    <a:lnTo>
                      <a:pt x="10" y="7"/>
                    </a:lnTo>
                    <a:lnTo>
                      <a:pt x="0" y="17"/>
                    </a:lnTo>
                    <a:lnTo>
                      <a:pt x="81" y="97"/>
                    </a:lnTo>
                    <a:lnTo>
                      <a:pt x="91" y="87"/>
                    </a:lnTo>
                    <a:lnTo>
                      <a:pt x="70" y="67"/>
                    </a:lnTo>
                    <a:lnTo>
                      <a:pt x="69" y="56"/>
                    </a:lnTo>
                    <a:lnTo>
                      <a:pt x="114" y="63"/>
                    </a:lnTo>
                    <a:lnTo>
                      <a:pt x="126" y="51"/>
                    </a:lnTo>
                    <a:lnTo>
                      <a:pt x="70" y="43"/>
                    </a:lnTo>
                    <a:lnTo>
                      <a:pt x="69" y="0"/>
                    </a:lnTo>
                    <a:lnTo>
                      <a:pt x="57" y="11"/>
                    </a:lnTo>
                    <a:lnTo>
                      <a:pt x="60" y="46"/>
                    </a:lnTo>
                    <a:cubicBezTo>
                      <a:pt x="60" y="50"/>
                      <a:pt x="61" y="54"/>
                      <a:pt x="61" y="57"/>
                    </a:cubicBezTo>
                    <a:lnTo>
                      <a:pt x="61" y="58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39" name="Freeform 69"/>
              <p:cNvSpPr>
                <a:spLocks/>
              </p:cNvSpPr>
              <p:nvPr/>
            </p:nvSpPr>
            <p:spPr bwMode="auto">
              <a:xfrm>
                <a:off x="1378" y="2562"/>
                <a:ext cx="36" cy="29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70 w 101"/>
                  <a:gd name="T7" fmla="*/ 44 h 97"/>
                  <a:gd name="T8" fmla="*/ 74 w 101"/>
                  <a:gd name="T9" fmla="*/ 50 h 97"/>
                  <a:gd name="T10" fmla="*/ 70 w 101"/>
                  <a:gd name="T11" fmla="*/ 72 h 97"/>
                  <a:gd name="T12" fmla="*/ 40 w 101"/>
                  <a:gd name="T13" fmla="*/ 67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5 w 101"/>
                  <a:gd name="T21" fmla="*/ 83 h 97"/>
                  <a:gd name="T22" fmla="*/ 83 w 101"/>
                  <a:gd name="T23" fmla="*/ 55 h 97"/>
                  <a:gd name="T24" fmla="*/ 83 w 101"/>
                  <a:gd name="T25" fmla="*/ 55 h 97"/>
                  <a:gd name="T26" fmla="*/ 93 w 101"/>
                  <a:gd name="T27" fmla="*/ 63 h 97"/>
                  <a:gd name="T28" fmla="*/ 101 w 101"/>
                  <a:gd name="T29" fmla="*/ 54 h 97"/>
                  <a:gd name="T30" fmla="*/ 86 w 101"/>
                  <a:gd name="T31" fmla="*/ 40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4"/>
                    </a:lnTo>
                    <a:cubicBezTo>
                      <a:pt x="72" y="46"/>
                      <a:pt x="73" y="48"/>
                      <a:pt x="74" y="50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1"/>
                      <a:pt x="51" y="77"/>
                      <a:pt x="40" y="67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5" y="83"/>
                    </a:cubicBezTo>
                    <a:cubicBezTo>
                      <a:pt x="85" y="74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1" y="54"/>
                    </a:lnTo>
                    <a:cubicBezTo>
                      <a:pt x="97" y="51"/>
                      <a:pt x="92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0" name="Freeform 70"/>
              <p:cNvSpPr>
                <a:spLocks/>
              </p:cNvSpPr>
              <p:nvPr/>
            </p:nvSpPr>
            <p:spPr bwMode="auto">
              <a:xfrm>
                <a:off x="1400" y="2544"/>
                <a:ext cx="35" cy="29"/>
              </a:xfrm>
              <a:custGeom>
                <a:avLst/>
                <a:gdLst>
                  <a:gd name="T0" fmla="*/ 46 w 102"/>
                  <a:gd name="T1" fmla="*/ 0 h 97"/>
                  <a:gd name="T2" fmla="*/ 46 w 102"/>
                  <a:gd name="T3" fmla="*/ 0 h 97"/>
                  <a:gd name="T4" fmla="*/ 37 w 102"/>
                  <a:gd name="T5" fmla="*/ 10 h 97"/>
                  <a:gd name="T6" fmla="*/ 70 w 102"/>
                  <a:gd name="T7" fmla="*/ 43 h 97"/>
                  <a:gd name="T8" fmla="*/ 74 w 102"/>
                  <a:gd name="T9" fmla="*/ 49 h 97"/>
                  <a:gd name="T10" fmla="*/ 70 w 102"/>
                  <a:gd name="T11" fmla="*/ 72 h 97"/>
                  <a:gd name="T12" fmla="*/ 40 w 102"/>
                  <a:gd name="T13" fmla="*/ 66 h 97"/>
                  <a:gd name="T14" fmla="*/ 10 w 102"/>
                  <a:gd name="T15" fmla="*/ 36 h 97"/>
                  <a:gd name="T16" fmla="*/ 0 w 102"/>
                  <a:gd name="T17" fmla="*/ 46 h 97"/>
                  <a:gd name="T18" fmla="*/ 32 w 102"/>
                  <a:gd name="T19" fmla="*/ 78 h 97"/>
                  <a:gd name="T20" fmla="*/ 75 w 102"/>
                  <a:gd name="T21" fmla="*/ 83 h 97"/>
                  <a:gd name="T22" fmla="*/ 83 w 102"/>
                  <a:gd name="T23" fmla="*/ 55 h 97"/>
                  <a:gd name="T24" fmla="*/ 83 w 102"/>
                  <a:gd name="T25" fmla="*/ 55 h 97"/>
                  <a:gd name="T26" fmla="*/ 93 w 102"/>
                  <a:gd name="T27" fmla="*/ 63 h 97"/>
                  <a:gd name="T28" fmla="*/ 102 w 102"/>
                  <a:gd name="T29" fmla="*/ 54 h 97"/>
                  <a:gd name="T30" fmla="*/ 86 w 102"/>
                  <a:gd name="T31" fmla="*/ 40 h 97"/>
                  <a:gd name="T32" fmla="*/ 46 w 102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7">
                    <a:moveTo>
                      <a:pt x="46" y="0"/>
                    </a:moveTo>
                    <a:lnTo>
                      <a:pt x="46" y="0"/>
                    </a:lnTo>
                    <a:lnTo>
                      <a:pt x="37" y="10"/>
                    </a:lnTo>
                    <a:lnTo>
                      <a:pt x="70" y="43"/>
                    </a:lnTo>
                    <a:cubicBezTo>
                      <a:pt x="72" y="45"/>
                      <a:pt x="73" y="47"/>
                      <a:pt x="74" y="49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0"/>
                      <a:pt x="51" y="77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7" y="92"/>
                      <a:pt x="75" y="83"/>
                    </a:cubicBezTo>
                    <a:cubicBezTo>
                      <a:pt x="85" y="73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2" y="54"/>
                    </a:lnTo>
                    <a:cubicBezTo>
                      <a:pt x="97" y="50"/>
                      <a:pt x="92" y="45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1" name="Freeform 71"/>
              <p:cNvSpPr>
                <a:spLocks/>
              </p:cNvSpPr>
              <p:nvPr/>
            </p:nvSpPr>
            <p:spPr bwMode="auto">
              <a:xfrm>
                <a:off x="1456" y="2632"/>
                <a:ext cx="46" cy="39"/>
              </a:xfrm>
              <a:custGeom>
                <a:avLst/>
                <a:gdLst>
                  <a:gd name="T0" fmla="*/ 0 w 133"/>
                  <a:gd name="T1" fmla="*/ 57 h 133"/>
                  <a:gd name="T2" fmla="*/ 0 w 133"/>
                  <a:gd name="T3" fmla="*/ 57 h 133"/>
                  <a:gd name="T4" fmla="*/ 77 w 133"/>
                  <a:gd name="T5" fmla="*/ 133 h 133"/>
                  <a:gd name="T6" fmla="*/ 87 w 133"/>
                  <a:gd name="T7" fmla="*/ 123 h 133"/>
                  <a:gd name="T8" fmla="*/ 51 w 133"/>
                  <a:gd name="T9" fmla="*/ 88 h 133"/>
                  <a:gd name="T10" fmla="*/ 88 w 133"/>
                  <a:gd name="T11" fmla="*/ 51 h 133"/>
                  <a:gd name="T12" fmla="*/ 124 w 133"/>
                  <a:gd name="T13" fmla="*/ 87 h 133"/>
                  <a:gd name="T14" fmla="*/ 133 w 133"/>
                  <a:gd name="T15" fmla="*/ 77 h 133"/>
                  <a:gd name="T16" fmla="*/ 57 w 133"/>
                  <a:gd name="T17" fmla="*/ 0 h 133"/>
                  <a:gd name="T18" fmla="*/ 47 w 133"/>
                  <a:gd name="T19" fmla="*/ 10 h 133"/>
                  <a:gd name="T20" fmla="*/ 79 w 133"/>
                  <a:gd name="T21" fmla="*/ 42 h 133"/>
                  <a:gd name="T22" fmla="*/ 42 w 133"/>
                  <a:gd name="T23" fmla="*/ 79 h 133"/>
                  <a:gd name="T24" fmla="*/ 10 w 133"/>
                  <a:gd name="T25" fmla="*/ 47 h 133"/>
                  <a:gd name="T26" fmla="*/ 0 w 133"/>
                  <a:gd name="T27" fmla="*/ 5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" h="133">
                    <a:moveTo>
                      <a:pt x="0" y="57"/>
                    </a:moveTo>
                    <a:lnTo>
                      <a:pt x="0" y="57"/>
                    </a:lnTo>
                    <a:lnTo>
                      <a:pt x="77" y="133"/>
                    </a:lnTo>
                    <a:lnTo>
                      <a:pt x="87" y="123"/>
                    </a:lnTo>
                    <a:lnTo>
                      <a:pt x="51" y="88"/>
                    </a:lnTo>
                    <a:lnTo>
                      <a:pt x="88" y="51"/>
                    </a:lnTo>
                    <a:lnTo>
                      <a:pt x="124" y="87"/>
                    </a:lnTo>
                    <a:lnTo>
                      <a:pt x="133" y="77"/>
                    </a:lnTo>
                    <a:lnTo>
                      <a:pt x="57" y="0"/>
                    </a:lnTo>
                    <a:lnTo>
                      <a:pt x="47" y="10"/>
                    </a:lnTo>
                    <a:lnTo>
                      <a:pt x="79" y="42"/>
                    </a:lnTo>
                    <a:lnTo>
                      <a:pt x="42" y="79"/>
                    </a:lnTo>
                    <a:lnTo>
                      <a:pt x="10" y="4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2" name="Freeform 72"/>
              <p:cNvSpPr>
                <a:spLocks noEditPoints="1"/>
              </p:cNvSpPr>
              <p:nvPr/>
            </p:nvSpPr>
            <p:spPr bwMode="auto">
              <a:xfrm>
                <a:off x="1491" y="2622"/>
                <a:ext cx="31" cy="26"/>
              </a:xfrm>
              <a:custGeom>
                <a:avLst/>
                <a:gdLst>
                  <a:gd name="T0" fmla="*/ 69 w 89"/>
                  <a:gd name="T1" fmla="*/ 26 h 91"/>
                  <a:gd name="T2" fmla="*/ 69 w 89"/>
                  <a:gd name="T3" fmla="*/ 26 h 91"/>
                  <a:gd name="T4" fmla="*/ 64 w 89"/>
                  <a:gd name="T5" fmla="*/ 21 h 91"/>
                  <a:gd name="T6" fmla="*/ 16 w 89"/>
                  <a:gd name="T7" fmla="*/ 18 h 91"/>
                  <a:gd name="T8" fmla="*/ 20 w 89"/>
                  <a:gd name="T9" fmla="*/ 73 h 91"/>
                  <a:gd name="T10" fmla="*/ 74 w 89"/>
                  <a:gd name="T11" fmla="*/ 74 h 91"/>
                  <a:gd name="T12" fmla="*/ 89 w 89"/>
                  <a:gd name="T13" fmla="*/ 52 h 91"/>
                  <a:gd name="T14" fmla="*/ 80 w 89"/>
                  <a:gd name="T15" fmla="*/ 47 h 91"/>
                  <a:gd name="T16" fmla="*/ 68 w 89"/>
                  <a:gd name="T17" fmla="*/ 65 h 91"/>
                  <a:gd name="T18" fmla="*/ 30 w 89"/>
                  <a:gd name="T19" fmla="*/ 65 h 91"/>
                  <a:gd name="T20" fmla="*/ 69 w 89"/>
                  <a:gd name="T21" fmla="*/ 26 h 91"/>
                  <a:gd name="T22" fmla="*/ 23 w 89"/>
                  <a:gd name="T23" fmla="*/ 57 h 91"/>
                  <a:gd name="T24" fmla="*/ 23 w 89"/>
                  <a:gd name="T25" fmla="*/ 57 h 91"/>
                  <a:gd name="T26" fmla="*/ 22 w 89"/>
                  <a:gd name="T27" fmla="*/ 26 h 91"/>
                  <a:gd name="T28" fmla="*/ 52 w 89"/>
                  <a:gd name="T29" fmla="*/ 28 h 91"/>
                  <a:gd name="T30" fmla="*/ 23 w 89"/>
                  <a:gd name="T31" fmla="*/ 5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91">
                    <a:moveTo>
                      <a:pt x="69" y="26"/>
                    </a:moveTo>
                    <a:lnTo>
                      <a:pt x="69" y="26"/>
                    </a:lnTo>
                    <a:cubicBezTo>
                      <a:pt x="68" y="25"/>
                      <a:pt x="66" y="23"/>
                      <a:pt x="64" y="21"/>
                    </a:cubicBezTo>
                    <a:cubicBezTo>
                      <a:pt x="54" y="11"/>
                      <a:pt x="34" y="0"/>
                      <a:pt x="16" y="18"/>
                    </a:cubicBezTo>
                    <a:cubicBezTo>
                      <a:pt x="0" y="34"/>
                      <a:pt x="3" y="57"/>
                      <a:pt x="20" y="73"/>
                    </a:cubicBezTo>
                    <a:cubicBezTo>
                      <a:pt x="36" y="90"/>
                      <a:pt x="58" y="91"/>
                      <a:pt x="74" y="74"/>
                    </a:cubicBezTo>
                    <a:cubicBezTo>
                      <a:pt x="83" y="65"/>
                      <a:pt x="87" y="57"/>
                      <a:pt x="89" y="52"/>
                    </a:cubicBezTo>
                    <a:lnTo>
                      <a:pt x="80" y="47"/>
                    </a:lnTo>
                    <a:cubicBezTo>
                      <a:pt x="78" y="52"/>
                      <a:pt x="75" y="58"/>
                      <a:pt x="68" y="65"/>
                    </a:cubicBezTo>
                    <a:cubicBezTo>
                      <a:pt x="58" y="75"/>
                      <a:pt x="44" y="78"/>
                      <a:pt x="30" y="65"/>
                    </a:cubicBezTo>
                    <a:lnTo>
                      <a:pt x="69" y="26"/>
                    </a:lnTo>
                    <a:close/>
                    <a:moveTo>
                      <a:pt x="23" y="57"/>
                    </a:moveTo>
                    <a:lnTo>
                      <a:pt x="23" y="57"/>
                    </a:lnTo>
                    <a:cubicBezTo>
                      <a:pt x="17" y="50"/>
                      <a:pt x="12" y="36"/>
                      <a:pt x="22" y="26"/>
                    </a:cubicBezTo>
                    <a:cubicBezTo>
                      <a:pt x="33" y="15"/>
                      <a:pt x="46" y="22"/>
                      <a:pt x="52" y="28"/>
                    </a:cubicBezTo>
                    <a:lnTo>
                      <a:pt x="2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3" name="Freeform 73"/>
              <p:cNvSpPr>
                <a:spLocks noEditPoints="1"/>
              </p:cNvSpPr>
              <p:nvPr/>
            </p:nvSpPr>
            <p:spPr bwMode="auto">
              <a:xfrm>
                <a:off x="1502" y="2608"/>
                <a:ext cx="29" cy="25"/>
              </a:xfrm>
              <a:custGeom>
                <a:avLst/>
                <a:gdLst>
                  <a:gd name="T0" fmla="*/ 85 w 85"/>
                  <a:gd name="T1" fmla="*/ 75 h 85"/>
                  <a:gd name="T2" fmla="*/ 85 w 85"/>
                  <a:gd name="T3" fmla="*/ 75 h 85"/>
                  <a:gd name="T4" fmla="*/ 30 w 85"/>
                  <a:gd name="T5" fmla="*/ 20 h 85"/>
                  <a:gd name="T6" fmla="*/ 20 w 85"/>
                  <a:gd name="T7" fmla="*/ 30 h 85"/>
                  <a:gd name="T8" fmla="*/ 75 w 85"/>
                  <a:gd name="T9" fmla="*/ 85 h 85"/>
                  <a:gd name="T10" fmla="*/ 85 w 85"/>
                  <a:gd name="T11" fmla="*/ 75 h 85"/>
                  <a:gd name="T12" fmla="*/ 16 w 85"/>
                  <a:gd name="T13" fmla="*/ 16 h 85"/>
                  <a:gd name="T14" fmla="*/ 16 w 85"/>
                  <a:gd name="T15" fmla="*/ 16 h 85"/>
                  <a:gd name="T16" fmla="*/ 16 w 85"/>
                  <a:gd name="T17" fmla="*/ 4 h 85"/>
                  <a:gd name="T18" fmla="*/ 4 w 85"/>
                  <a:gd name="T19" fmla="*/ 4 h 85"/>
                  <a:gd name="T20" fmla="*/ 4 w 85"/>
                  <a:gd name="T21" fmla="*/ 16 h 85"/>
                  <a:gd name="T22" fmla="*/ 16 w 85"/>
                  <a:gd name="T23" fmla="*/ 16 h 85"/>
                  <a:gd name="T24" fmla="*/ 16 w 85"/>
                  <a:gd name="T25" fmla="*/ 1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85">
                    <a:moveTo>
                      <a:pt x="85" y="75"/>
                    </a:moveTo>
                    <a:lnTo>
                      <a:pt x="85" y="75"/>
                    </a:lnTo>
                    <a:lnTo>
                      <a:pt x="30" y="20"/>
                    </a:lnTo>
                    <a:lnTo>
                      <a:pt x="20" y="30"/>
                    </a:lnTo>
                    <a:lnTo>
                      <a:pt x="75" y="85"/>
                    </a:lnTo>
                    <a:lnTo>
                      <a:pt x="85" y="75"/>
                    </a:lnTo>
                    <a:close/>
                    <a:moveTo>
                      <a:pt x="16" y="16"/>
                    </a:moveTo>
                    <a:lnTo>
                      <a:pt x="16" y="16"/>
                    </a:lnTo>
                    <a:cubicBezTo>
                      <a:pt x="20" y="12"/>
                      <a:pt x="19" y="7"/>
                      <a:pt x="16" y="4"/>
                    </a:cubicBezTo>
                    <a:cubicBezTo>
                      <a:pt x="12" y="0"/>
                      <a:pt x="7" y="0"/>
                      <a:pt x="4" y="4"/>
                    </a:cubicBezTo>
                    <a:cubicBezTo>
                      <a:pt x="0" y="8"/>
                      <a:pt x="0" y="13"/>
                      <a:pt x="4" y="16"/>
                    </a:cubicBezTo>
                    <a:cubicBezTo>
                      <a:pt x="7" y="20"/>
                      <a:pt x="12" y="20"/>
                      <a:pt x="16" y="16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4" name="Freeform 74"/>
              <p:cNvSpPr>
                <a:spLocks/>
              </p:cNvSpPr>
              <p:nvPr/>
            </p:nvSpPr>
            <p:spPr bwMode="auto">
              <a:xfrm>
                <a:off x="1518" y="2597"/>
                <a:ext cx="35" cy="28"/>
              </a:xfrm>
              <a:custGeom>
                <a:avLst/>
                <a:gdLst>
                  <a:gd name="T0" fmla="*/ 55 w 102"/>
                  <a:gd name="T1" fmla="*/ 98 h 98"/>
                  <a:gd name="T2" fmla="*/ 55 w 102"/>
                  <a:gd name="T3" fmla="*/ 98 h 98"/>
                  <a:gd name="T4" fmla="*/ 65 w 102"/>
                  <a:gd name="T5" fmla="*/ 88 h 98"/>
                  <a:gd name="T6" fmla="*/ 32 w 102"/>
                  <a:gd name="T7" fmla="*/ 55 h 98"/>
                  <a:gd name="T8" fmla="*/ 28 w 102"/>
                  <a:gd name="T9" fmla="*/ 49 h 98"/>
                  <a:gd name="T10" fmla="*/ 31 w 102"/>
                  <a:gd name="T11" fmla="*/ 26 h 98"/>
                  <a:gd name="T12" fmla="*/ 60 w 102"/>
                  <a:gd name="T13" fmla="*/ 29 h 98"/>
                  <a:gd name="T14" fmla="*/ 92 w 102"/>
                  <a:gd name="T15" fmla="*/ 61 h 98"/>
                  <a:gd name="T16" fmla="*/ 102 w 102"/>
                  <a:gd name="T17" fmla="*/ 51 h 98"/>
                  <a:gd name="T18" fmla="*/ 69 w 102"/>
                  <a:gd name="T19" fmla="*/ 18 h 98"/>
                  <a:gd name="T20" fmla="*/ 27 w 102"/>
                  <a:gd name="T21" fmla="*/ 14 h 98"/>
                  <a:gd name="T22" fmla="*/ 19 w 102"/>
                  <a:gd name="T23" fmla="*/ 43 h 98"/>
                  <a:gd name="T24" fmla="*/ 18 w 102"/>
                  <a:gd name="T25" fmla="*/ 43 h 98"/>
                  <a:gd name="T26" fmla="*/ 9 w 102"/>
                  <a:gd name="T27" fmla="*/ 35 h 98"/>
                  <a:gd name="T28" fmla="*/ 0 w 102"/>
                  <a:gd name="T29" fmla="*/ 43 h 98"/>
                  <a:gd name="T30" fmla="*/ 15 w 102"/>
                  <a:gd name="T31" fmla="*/ 58 h 98"/>
                  <a:gd name="T32" fmla="*/ 55 w 102"/>
                  <a:gd name="T3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8">
                    <a:moveTo>
                      <a:pt x="55" y="98"/>
                    </a:moveTo>
                    <a:lnTo>
                      <a:pt x="55" y="98"/>
                    </a:lnTo>
                    <a:lnTo>
                      <a:pt x="65" y="88"/>
                    </a:lnTo>
                    <a:lnTo>
                      <a:pt x="32" y="55"/>
                    </a:lnTo>
                    <a:cubicBezTo>
                      <a:pt x="31" y="53"/>
                      <a:pt x="29" y="51"/>
                      <a:pt x="28" y="49"/>
                    </a:cubicBezTo>
                    <a:cubicBezTo>
                      <a:pt x="25" y="42"/>
                      <a:pt x="25" y="32"/>
                      <a:pt x="31" y="26"/>
                    </a:cubicBezTo>
                    <a:cubicBezTo>
                      <a:pt x="41" y="16"/>
                      <a:pt x="52" y="21"/>
                      <a:pt x="60" y="29"/>
                    </a:cubicBezTo>
                    <a:lnTo>
                      <a:pt x="92" y="61"/>
                    </a:lnTo>
                    <a:lnTo>
                      <a:pt x="102" y="51"/>
                    </a:lnTo>
                    <a:lnTo>
                      <a:pt x="69" y="18"/>
                    </a:lnTo>
                    <a:cubicBezTo>
                      <a:pt x="51" y="0"/>
                      <a:pt x="34" y="7"/>
                      <a:pt x="27" y="14"/>
                    </a:cubicBezTo>
                    <a:cubicBezTo>
                      <a:pt x="18" y="23"/>
                      <a:pt x="16" y="35"/>
                      <a:pt x="19" y="43"/>
                    </a:cubicBezTo>
                    <a:lnTo>
                      <a:pt x="18" y="43"/>
                    </a:lnTo>
                    <a:lnTo>
                      <a:pt x="9" y="35"/>
                    </a:lnTo>
                    <a:lnTo>
                      <a:pt x="0" y="43"/>
                    </a:lnTo>
                    <a:cubicBezTo>
                      <a:pt x="5" y="48"/>
                      <a:pt x="10" y="52"/>
                      <a:pt x="15" y="58"/>
                    </a:cubicBezTo>
                    <a:lnTo>
                      <a:pt x="55" y="9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5" name="Freeform 75"/>
              <p:cNvSpPr>
                <a:spLocks noEditPoints="1"/>
              </p:cNvSpPr>
              <p:nvPr/>
            </p:nvSpPr>
            <p:spPr bwMode="auto">
              <a:xfrm>
                <a:off x="1534" y="2575"/>
                <a:ext cx="39" cy="32"/>
              </a:xfrm>
              <a:custGeom>
                <a:avLst/>
                <a:gdLst>
                  <a:gd name="T0" fmla="*/ 76 w 111"/>
                  <a:gd name="T1" fmla="*/ 37 h 109"/>
                  <a:gd name="T2" fmla="*/ 76 w 111"/>
                  <a:gd name="T3" fmla="*/ 37 h 109"/>
                  <a:gd name="T4" fmla="*/ 33 w 111"/>
                  <a:gd name="T5" fmla="*/ 35 h 109"/>
                  <a:gd name="T6" fmla="*/ 19 w 111"/>
                  <a:gd name="T7" fmla="*/ 58 h 109"/>
                  <a:gd name="T8" fmla="*/ 28 w 111"/>
                  <a:gd name="T9" fmla="*/ 63 h 109"/>
                  <a:gd name="T10" fmla="*/ 39 w 111"/>
                  <a:gd name="T11" fmla="*/ 44 h 109"/>
                  <a:gd name="T12" fmla="*/ 64 w 111"/>
                  <a:gd name="T13" fmla="*/ 44 h 109"/>
                  <a:gd name="T14" fmla="*/ 65 w 111"/>
                  <a:gd name="T15" fmla="*/ 45 h 109"/>
                  <a:gd name="T16" fmla="*/ 52 w 111"/>
                  <a:gd name="T17" fmla="*/ 99 h 109"/>
                  <a:gd name="T18" fmla="*/ 85 w 111"/>
                  <a:gd name="T19" fmla="*/ 98 h 109"/>
                  <a:gd name="T20" fmla="*/ 93 w 111"/>
                  <a:gd name="T21" fmla="*/ 73 h 109"/>
                  <a:gd name="T22" fmla="*/ 94 w 111"/>
                  <a:gd name="T23" fmla="*/ 72 h 109"/>
                  <a:gd name="T24" fmla="*/ 102 w 111"/>
                  <a:gd name="T25" fmla="*/ 78 h 109"/>
                  <a:gd name="T26" fmla="*/ 111 w 111"/>
                  <a:gd name="T27" fmla="*/ 70 h 109"/>
                  <a:gd name="T28" fmla="*/ 97 w 111"/>
                  <a:gd name="T29" fmla="*/ 57 h 109"/>
                  <a:gd name="T30" fmla="*/ 76 w 111"/>
                  <a:gd name="T31" fmla="*/ 37 h 109"/>
                  <a:gd name="T32" fmla="*/ 82 w 111"/>
                  <a:gd name="T33" fmla="*/ 62 h 109"/>
                  <a:gd name="T34" fmla="*/ 82 w 111"/>
                  <a:gd name="T35" fmla="*/ 62 h 109"/>
                  <a:gd name="T36" fmla="*/ 84 w 111"/>
                  <a:gd name="T37" fmla="*/ 65 h 109"/>
                  <a:gd name="T38" fmla="*/ 80 w 111"/>
                  <a:gd name="T39" fmla="*/ 88 h 109"/>
                  <a:gd name="T40" fmla="*/ 61 w 111"/>
                  <a:gd name="T41" fmla="*/ 88 h 109"/>
                  <a:gd name="T42" fmla="*/ 72 w 111"/>
                  <a:gd name="T43" fmla="*/ 52 h 109"/>
                  <a:gd name="T44" fmla="*/ 82 w 111"/>
                  <a:gd name="T45" fmla="*/ 62 h 109"/>
                  <a:gd name="T46" fmla="*/ 15 w 111"/>
                  <a:gd name="T47" fmla="*/ 36 h 109"/>
                  <a:gd name="T48" fmla="*/ 15 w 111"/>
                  <a:gd name="T49" fmla="*/ 36 h 109"/>
                  <a:gd name="T50" fmla="*/ 15 w 111"/>
                  <a:gd name="T51" fmla="*/ 25 h 109"/>
                  <a:gd name="T52" fmla="*/ 4 w 111"/>
                  <a:gd name="T53" fmla="*/ 24 h 109"/>
                  <a:gd name="T54" fmla="*/ 4 w 111"/>
                  <a:gd name="T55" fmla="*/ 36 h 109"/>
                  <a:gd name="T56" fmla="*/ 15 w 111"/>
                  <a:gd name="T57" fmla="*/ 36 h 109"/>
                  <a:gd name="T58" fmla="*/ 15 w 111"/>
                  <a:gd name="T59" fmla="*/ 36 h 109"/>
                  <a:gd name="T60" fmla="*/ 36 w 111"/>
                  <a:gd name="T61" fmla="*/ 15 h 109"/>
                  <a:gd name="T62" fmla="*/ 36 w 111"/>
                  <a:gd name="T63" fmla="*/ 15 h 109"/>
                  <a:gd name="T64" fmla="*/ 36 w 111"/>
                  <a:gd name="T65" fmla="*/ 4 h 109"/>
                  <a:gd name="T66" fmla="*/ 25 w 111"/>
                  <a:gd name="T67" fmla="*/ 3 h 109"/>
                  <a:gd name="T68" fmla="*/ 25 w 111"/>
                  <a:gd name="T69" fmla="*/ 15 h 109"/>
                  <a:gd name="T70" fmla="*/ 36 w 111"/>
                  <a:gd name="T71" fmla="*/ 15 h 109"/>
                  <a:gd name="T72" fmla="*/ 36 w 111"/>
                  <a:gd name="T73" fmla="*/ 1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109">
                    <a:moveTo>
                      <a:pt x="76" y="37"/>
                    </a:moveTo>
                    <a:lnTo>
                      <a:pt x="76" y="37"/>
                    </a:lnTo>
                    <a:cubicBezTo>
                      <a:pt x="65" y="26"/>
                      <a:pt x="50" y="18"/>
                      <a:pt x="33" y="35"/>
                    </a:cubicBezTo>
                    <a:cubicBezTo>
                      <a:pt x="26" y="42"/>
                      <a:pt x="21" y="51"/>
                      <a:pt x="19" y="58"/>
                    </a:cubicBezTo>
                    <a:lnTo>
                      <a:pt x="28" y="63"/>
                    </a:lnTo>
                    <a:cubicBezTo>
                      <a:pt x="30" y="56"/>
                      <a:pt x="34" y="49"/>
                      <a:pt x="39" y="44"/>
                    </a:cubicBezTo>
                    <a:cubicBezTo>
                      <a:pt x="50" y="33"/>
                      <a:pt x="59" y="40"/>
                      <a:pt x="64" y="44"/>
                    </a:cubicBezTo>
                    <a:lnTo>
                      <a:pt x="65" y="45"/>
                    </a:lnTo>
                    <a:cubicBezTo>
                      <a:pt x="44" y="66"/>
                      <a:pt x="39" y="85"/>
                      <a:pt x="52" y="99"/>
                    </a:cubicBezTo>
                    <a:cubicBezTo>
                      <a:pt x="60" y="107"/>
                      <a:pt x="74" y="109"/>
                      <a:pt x="85" y="98"/>
                    </a:cubicBezTo>
                    <a:cubicBezTo>
                      <a:pt x="93" y="90"/>
                      <a:pt x="95" y="80"/>
                      <a:pt x="93" y="73"/>
                    </a:cubicBezTo>
                    <a:lnTo>
                      <a:pt x="94" y="72"/>
                    </a:lnTo>
                    <a:lnTo>
                      <a:pt x="102" y="78"/>
                    </a:lnTo>
                    <a:lnTo>
                      <a:pt x="111" y="70"/>
                    </a:lnTo>
                    <a:cubicBezTo>
                      <a:pt x="106" y="66"/>
                      <a:pt x="101" y="62"/>
                      <a:pt x="97" y="57"/>
                    </a:cubicBezTo>
                    <a:lnTo>
                      <a:pt x="76" y="37"/>
                    </a:lnTo>
                    <a:close/>
                    <a:moveTo>
                      <a:pt x="82" y="62"/>
                    </a:moveTo>
                    <a:lnTo>
                      <a:pt x="82" y="62"/>
                    </a:lnTo>
                    <a:cubicBezTo>
                      <a:pt x="83" y="63"/>
                      <a:pt x="84" y="64"/>
                      <a:pt x="84" y="65"/>
                    </a:cubicBezTo>
                    <a:cubicBezTo>
                      <a:pt x="87" y="71"/>
                      <a:pt x="87" y="81"/>
                      <a:pt x="80" y="88"/>
                    </a:cubicBezTo>
                    <a:cubicBezTo>
                      <a:pt x="75" y="93"/>
                      <a:pt x="68" y="94"/>
                      <a:pt x="61" y="88"/>
                    </a:cubicBezTo>
                    <a:cubicBezTo>
                      <a:pt x="51" y="77"/>
                      <a:pt x="61" y="63"/>
                      <a:pt x="72" y="52"/>
                    </a:cubicBezTo>
                    <a:lnTo>
                      <a:pt x="82" y="62"/>
                    </a:lnTo>
                    <a:close/>
                    <a:moveTo>
                      <a:pt x="15" y="36"/>
                    </a:moveTo>
                    <a:lnTo>
                      <a:pt x="15" y="36"/>
                    </a:lnTo>
                    <a:cubicBezTo>
                      <a:pt x="18" y="33"/>
                      <a:pt x="18" y="28"/>
                      <a:pt x="15" y="25"/>
                    </a:cubicBezTo>
                    <a:cubicBezTo>
                      <a:pt x="12" y="21"/>
                      <a:pt x="7" y="21"/>
                      <a:pt x="4" y="24"/>
                    </a:cubicBezTo>
                    <a:cubicBezTo>
                      <a:pt x="0" y="28"/>
                      <a:pt x="1" y="33"/>
                      <a:pt x="4" y="36"/>
                    </a:cubicBezTo>
                    <a:cubicBezTo>
                      <a:pt x="7" y="39"/>
                      <a:pt x="12" y="39"/>
                      <a:pt x="15" y="36"/>
                    </a:cubicBezTo>
                    <a:lnTo>
                      <a:pt x="15" y="36"/>
                    </a:lnTo>
                    <a:close/>
                    <a:moveTo>
                      <a:pt x="36" y="15"/>
                    </a:moveTo>
                    <a:lnTo>
                      <a:pt x="36" y="15"/>
                    </a:lnTo>
                    <a:cubicBezTo>
                      <a:pt x="39" y="12"/>
                      <a:pt x="39" y="7"/>
                      <a:pt x="36" y="4"/>
                    </a:cubicBezTo>
                    <a:cubicBezTo>
                      <a:pt x="33" y="0"/>
                      <a:pt x="28" y="0"/>
                      <a:pt x="25" y="3"/>
                    </a:cubicBezTo>
                    <a:cubicBezTo>
                      <a:pt x="21" y="7"/>
                      <a:pt x="22" y="12"/>
                      <a:pt x="25" y="15"/>
                    </a:cubicBezTo>
                    <a:cubicBezTo>
                      <a:pt x="28" y="18"/>
                      <a:pt x="33" y="18"/>
                      <a:pt x="36" y="15"/>
                    </a:cubicBez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6" name="Freeform 76"/>
              <p:cNvSpPr>
                <a:spLocks/>
              </p:cNvSpPr>
              <p:nvPr/>
            </p:nvSpPr>
            <p:spPr bwMode="auto">
              <a:xfrm>
                <a:off x="1550" y="2562"/>
                <a:ext cx="44" cy="29"/>
              </a:xfrm>
              <a:custGeom>
                <a:avLst/>
                <a:gdLst>
                  <a:gd name="T0" fmla="*/ 10 w 127"/>
                  <a:gd name="T1" fmla="*/ 7 h 97"/>
                  <a:gd name="T2" fmla="*/ 10 w 127"/>
                  <a:gd name="T3" fmla="*/ 7 h 97"/>
                  <a:gd name="T4" fmla="*/ 0 w 127"/>
                  <a:gd name="T5" fmla="*/ 17 h 97"/>
                  <a:gd name="T6" fmla="*/ 81 w 127"/>
                  <a:gd name="T7" fmla="*/ 97 h 97"/>
                  <a:gd name="T8" fmla="*/ 91 w 127"/>
                  <a:gd name="T9" fmla="*/ 87 h 97"/>
                  <a:gd name="T10" fmla="*/ 70 w 127"/>
                  <a:gd name="T11" fmla="*/ 67 h 97"/>
                  <a:gd name="T12" fmla="*/ 69 w 127"/>
                  <a:gd name="T13" fmla="*/ 56 h 97"/>
                  <a:gd name="T14" fmla="*/ 115 w 127"/>
                  <a:gd name="T15" fmla="*/ 64 h 97"/>
                  <a:gd name="T16" fmla="*/ 127 w 127"/>
                  <a:gd name="T17" fmla="*/ 51 h 97"/>
                  <a:gd name="T18" fmla="*/ 70 w 127"/>
                  <a:gd name="T19" fmla="*/ 43 h 97"/>
                  <a:gd name="T20" fmla="*/ 69 w 127"/>
                  <a:gd name="T21" fmla="*/ 0 h 97"/>
                  <a:gd name="T22" fmla="*/ 57 w 127"/>
                  <a:gd name="T23" fmla="*/ 11 h 97"/>
                  <a:gd name="T24" fmla="*/ 60 w 127"/>
                  <a:gd name="T25" fmla="*/ 47 h 97"/>
                  <a:gd name="T26" fmla="*/ 61 w 127"/>
                  <a:gd name="T27" fmla="*/ 58 h 97"/>
                  <a:gd name="T28" fmla="*/ 61 w 127"/>
                  <a:gd name="T29" fmla="*/ 58 h 97"/>
                  <a:gd name="T30" fmla="*/ 10 w 127"/>
                  <a:gd name="T31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97">
                    <a:moveTo>
                      <a:pt x="10" y="7"/>
                    </a:moveTo>
                    <a:lnTo>
                      <a:pt x="10" y="7"/>
                    </a:lnTo>
                    <a:lnTo>
                      <a:pt x="0" y="17"/>
                    </a:lnTo>
                    <a:lnTo>
                      <a:pt x="81" y="97"/>
                    </a:lnTo>
                    <a:lnTo>
                      <a:pt x="91" y="87"/>
                    </a:lnTo>
                    <a:lnTo>
                      <a:pt x="70" y="67"/>
                    </a:lnTo>
                    <a:lnTo>
                      <a:pt x="69" y="56"/>
                    </a:lnTo>
                    <a:lnTo>
                      <a:pt x="115" y="64"/>
                    </a:lnTo>
                    <a:lnTo>
                      <a:pt x="127" y="51"/>
                    </a:lnTo>
                    <a:lnTo>
                      <a:pt x="70" y="43"/>
                    </a:lnTo>
                    <a:lnTo>
                      <a:pt x="69" y="0"/>
                    </a:lnTo>
                    <a:lnTo>
                      <a:pt x="57" y="11"/>
                    </a:lnTo>
                    <a:lnTo>
                      <a:pt x="60" y="47"/>
                    </a:lnTo>
                    <a:cubicBezTo>
                      <a:pt x="60" y="50"/>
                      <a:pt x="61" y="54"/>
                      <a:pt x="61" y="58"/>
                    </a:cubicBezTo>
                    <a:lnTo>
                      <a:pt x="61" y="58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7" name="Freeform 77"/>
              <p:cNvSpPr>
                <a:spLocks/>
              </p:cNvSpPr>
              <p:nvPr/>
            </p:nvSpPr>
            <p:spPr bwMode="auto">
              <a:xfrm>
                <a:off x="1577" y="2546"/>
                <a:ext cx="35" cy="28"/>
              </a:xfrm>
              <a:custGeom>
                <a:avLst/>
                <a:gdLst>
                  <a:gd name="T0" fmla="*/ 46 w 101"/>
                  <a:gd name="T1" fmla="*/ 0 h 98"/>
                  <a:gd name="T2" fmla="*/ 46 w 101"/>
                  <a:gd name="T3" fmla="*/ 0 h 98"/>
                  <a:gd name="T4" fmla="*/ 36 w 101"/>
                  <a:gd name="T5" fmla="*/ 10 h 98"/>
                  <a:gd name="T6" fmla="*/ 70 w 101"/>
                  <a:gd name="T7" fmla="*/ 44 h 98"/>
                  <a:gd name="T8" fmla="*/ 74 w 101"/>
                  <a:gd name="T9" fmla="*/ 50 h 98"/>
                  <a:gd name="T10" fmla="*/ 70 w 101"/>
                  <a:gd name="T11" fmla="*/ 72 h 98"/>
                  <a:gd name="T12" fmla="*/ 40 w 101"/>
                  <a:gd name="T13" fmla="*/ 67 h 98"/>
                  <a:gd name="T14" fmla="*/ 10 w 101"/>
                  <a:gd name="T15" fmla="*/ 36 h 98"/>
                  <a:gd name="T16" fmla="*/ 0 w 101"/>
                  <a:gd name="T17" fmla="*/ 46 h 98"/>
                  <a:gd name="T18" fmla="*/ 32 w 101"/>
                  <a:gd name="T19" fmla="*/ 78 h 98"/>
                  <a:gd name="T20" fmla="*/ 75 w 101"/>
                  <a:gd name="T21" fmla="*/ 84 h 98"/>
                  <a:gd name="T22" fmla="*/ 83 w 101"/>
                  <a:gd name="T23" fmla="*/ 55 h 98"/>
                  <a:gd name="T24" fmla="*/ 83 w 101"/>
                  <a:gd name="T25" fmla="*/ 55 h 98"/>
                  <a:gd name="T26" fmla="*/ 93 w 101"/>
                  <a:gd name="T27" fmla="*/ 63 h 98"/>
                  <a:gd name="T28" fmla="*/ 101 w 101"/>
                  <a:gd name="T29" fmla="*/ 55 h 98"/>
                  <a:gd name="T30" fmla="*/ 86 w 101"/>
                  <a:gd name="T31" fmla="*/ 40 h 98"/>
                  <a:gd name="T32" fmla="*/ 46 w 101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8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4"/>
                    </a:lnTo>
                    <a:cubicBezTo>
                      <a:pt x="72" y="46"/>
                      <a:pt x="73" y="48"/>
                      <a:pt x="74" y="50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1"/>
                      <a:pt x="51" y="77"/>
                      <a:pt x="40" y="67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8"/>
                      <a:pt x="66" y="92"/>
                      <a:pt x="75" y="84"/>
                    </a:cubicBezTo>
                    <a:cubicBezTo>
                      <a:pt x="85" y="74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1" y="55"/>
                    </a:lnTo>
                    <a:cubicBezTo>
                      <a:pt x="97" y="51"/>
                      <a:pt x="92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8" name="Freeform 78"/>
              <p:cNvSpPr>
                <a:spLocks/>
              </p:cNvSpPr>
              <p:nvPr/>
            </p:nvSpPr>
            <p:spPr bwMode="auto">
              <a:xfrm>
                <a:off x="1599" y="2527"/>
                <a:ext cx="35" cy="29"/>
              </a:xfrm>
              <a:custGeom>
                <a:avLst/>
                <a:gdLst>
                  <a:gd name="T0" fmla="*/ 47 w 102"/>
                  <a:gd name="T1" fmla="*/ 0 h 97"/>
                  <a:gd name="T2" fmla="*/ 47 w 102"/>
                  <a:gd name="T3" fmla="*/ 0 h 97"/>
                  <a:gd name="T4" fmla="*/ 37 w 102"/>
                  <a:gd name="T5" fmla="*/ 10 h 97"/>
                  <a:gd name="T6" fmla="*/ 70 w 102"/>
                  <a:gd name="T7" fmla="*/ 43 h 97"/>
                  <a:gd name="T8" fmla="*/ 74 w 102"/>
                  <a:gd name="T9" fmla="*/ 49 h 97"/>
                  <a:gd name="T10" fmla="*/ 70 w 102"/>
                  <a:gd name="T11" fmla="*/ 72 h 97"/>
                  <a:gd name="T12" fmla="*/ 41 w 102"/>
                  <a:gd name="T13" fmla="*/ 66 h 97"/>
                  <a:gd name="T14" fmla="*/ 10 w 102"/>
                  <a:gd name="T15" fmla="*/ 36 h 97"/>
                  <a:gd name="T16" fmla="*/ 0 w 102"/>
                  <a:gd name="T17" fmla="*/ 46 h 97"/>
                  <a:gd name="T18" fmla="*/ 32 w 102"/>
                  <a:gd name="T19" fmla="*/ 78 h 97"/>
                  <a:gd name="T20" fmla="*/ 75 w 102"/>
                  <a:gd name="T21" fmla="*/ 83 h 97"/>
                  <a:gd name="T22" fmla="*/ 83 w 102"/>
                  <a:gd name="T23" fmla="*/ 55 h 97"/>
                  <a:gd name="T24" fmla="*/ 84 w 102"/>
                  <a:gd name="T25" fmla="*/ 55 h 97"/>
                  <a:gd name="T26" fmla="*/ 93 w 102"/>
                  <a:gd name="T27" fmla="*/ 63 h 97"/>
                  <a:gd name="T28" fmla="*/ 102 w 102"/>
                  <a:gd name="T29" fmla="*/ 54 h 97"/>
                  <a:gd name="T30" fmla="*/ 86 w 102"/>
                  <a:gd name="T31" fmla="*/ 40 h 97"/>
                  <a:gd name="T32" fmla="*/ 47 w 102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7">
                    <a:moveTo>
                      <a:pt x="47" y="0"/>
                    </a:moveTo>
                    <a:lnTo>
                      <a:pt x="47" y="0"/>
                    </a:lnTo>
                    <a:lnTo>
                      <a:pt x="37" y="10"/>
                    </a:lnTo>
                    <a:lnTo>
                      <a:pt x="70" y="43"/>
                    </a:lnTo>
                    <a:cubicBezTo>
                      <a:pt x="72" y="45"/>
                      <a:pt x="74" y="47"/>
                      <a:pt x="74" y="49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1"/>
                      <a:pt x="51" y="77"/>
                      <a:pt x="41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2" y="97"/>
                      <a:pt x="67" y="92"/>
                      <a:pt x="75" y="83"/>
                    </a:cubicBezTo>
                    <a:cubicBezTo>
                      <a:pt x="85" y="73"/>
                      <a:pt x="85" y="62"/>
                      <a:pt x="83" y="55"/>
                    </a:cubicBezTo>
                    <a:lnTo>
                      <a:pt x="84" y="55"/>
                    </a:lnTo>
                    <a:lnTo>
                      <a:pt x="93" y="63"/>
                    </a:lnTo>
                    <a:lnTo>
                      <a:pt x="102" y="54"/>
                    </a:lnTo>
                    <a:cubicBezTo>
                      <a:pt x="97" y="50"/>
                      <a:pt x="92" y="45"/>
                      <a:pt x="86" y="4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49" name="Freeform 79"/>
              <p:cNvSpPr>
                <a:spLocks/>
              </p:cNvSpPr>
              <p:nvPr/>
            </p:nvSpPr>
            <p:spPr bwMode="auto">
              <a:xfrm>
                <a:off x="1648" y="2637"/>
                <a:ext cx="41" cy="34"/>
              </a:xfrm>
              <a:custGeom>
                <a:avLst/>
                <a:gdLst>
                  <a:gd name="T0" fmla="*/ 71 w 119"/>
                  <a:gd name="T1" fmla="*/ 34 h 117"/>
                  <a:gd name="T2" fmla="*/ 71 w 119"/>
                  <a:gd name="T3" fmla="*/ 34 h 117"/>
                  <a:gd name="T4" fmla="*/ 42 w 119"/>
                  <a:gd name="T5" fmla="*/ 64 h 117"/>
                  <a:gd name="T6" fmla="*/ 18 w 119"/>
                  <a:gd name="T7" fmla="*/ 39 h 117"/>
                  <a:gd name="T8" fmla="*/ 49 w 119"/>
                  <a:gd name="T9" fmla="*/ 8 h 117"/>
                  <a:gd name="T10" fmla="*/ 41 w 119"/>
                  <a:gd name="T11" fmla="*/ 0 h 117"/>
                  <a:gd name="T12" fmla="*/ 0 w 119"/>
                  <a:gd name="T13" fmla="*/ 41 h 117"/>
                  <a:gd name="T14" fmla="*/ 76 w 119"/>
                  <a:gd name="T15" fmla="*/ 117 h 117"/>
                  <a:gd name="T16" fmla="*/ 119 w 119"/>
                  <a:gd name="T17" fmla="*/ 74 h 117"/>
                  <a:gd name="T18" fmla="*/ 111 w 119"/>
                  <a:gd name="T19" fmla="*/ 66 h 117"/>
                  <a:gd name="T20" fmla="*/ 78 w 119"/>
                  <a:gd name="T21" fmla="*/ 99 h 117"/>
                  <a:gd name="T22" fmla="*/ 50 w 119"/>
                  <a:gd name="T23" fmla="*/ 72 h 117"/>
                  <a:gd name="T24" fmla="*/ 80 w 119"/>
                  <a:gd name="T25" fmla="*/ 42 h 117"/>
                  <a:gd name="T26" fmla="*/ 71 w 119"/>
                  <a:gd name="T27" fmla="*/ 3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117">
                    <a:moveTo>
                      <a:pt x="71" y="34"/>
                    </a:moveTo>
                    <a:lnTo>
                      <a:pt x="71" y="34"/>
                    </a:lnTo>
                    <a:lnTo>
                      <a:pt x="42" y="64"/>
                    </a:lnTo>
                    <a:lnTo>
                      <a:pt x="18" y="39"/>
                    </a:lnTo>
                    <a:lnTo>
                      <a:pt x="49" y="8"/>
                    </a:lnTo>
                    <a:lnTo>
                      <a:pt x="41" y="0"/>
                    </a:lnTo>
                    <a:lnTo>
                      <a:pt x="0" y="41"/>
                    </a:lnTo>
                    <a:lnTo>
                      <a:pt x="76" y="117"/>
                    </a:lnTo>
                    <a:lnTo>
                      <a:pt x="119" y="74"/>
                    </a:lnTo>
                    <a:lnTo>
                      <a:pt x="111" y="66"/>
                    </a:lnTo>
                    <a:lnTo>
                      <a:pt x="78" y="99"/>
                    </a:lnTo>
                    <a:lnTo>
                      <a:pt x="50" y="72"/>
                    </a:lnTo>
                    <a:lnTo>
                      <a:pt x="80" y="42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50" name="Freeform 80"/>
              <p:cNvSpPr>
                <a:spLocks/>
              </p:cNvSpPr>
              <p:nvPr/>
            </p:nvSpPr>
            <p:spPr bwMode="auto">
              <a:xfrm>
                <a:off x="1665" y="2629"/>
                <a:ext cx="32" cy="26"/>
              </a:xfrm>
              <a:custGeom>
                <a:avLst/>
                <a:gdLst>
                  <a:gd name="T0" fmla="*/ 80 w 90"/>
                  <a:gd name="T1" fmla="*/ 90 h 90"/>
                  <a:gd name="T2" fmla="*/ 80 w 90"/>
                  <a:gd name="T3" fmla="*/ 90 h 90"/>
                  <a:gd name="T4" fmla="*/ 90 w 90"/>
                  <a:gd name="T5" fmla="*/ 80 h 90"/>
                  <a:gd name="T6" fmla="*/ 10 w 90"/>
                  <a:gd name="T7" fmla="*/ 0 h 90"/>
                  <a:gd name="T8" fmla="*/ 0 w 90"/>
                  <a:gd name="T9" fmla="*/ 10 h 90"/>
                  <a:gd name="T10" fmla="*/ 80 w 90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90">
                    <a:moveTo>
                      <a:pt x="80" y="90"/>
                    </a:moveTo>
                    <a:lnTo>
                      <a:pt x="80" y="90"/>
                    </a:lnTo>
                    <a:lnTo>
                      <a:pt x="90" y="80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8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51" name="Freeform 81"/>
              <p:cNvSpPr>
                <a:spLocks noEditPoints="1"/>
              </p:cNvSpPr>
              <p:nvPr/>
            </p:nvSpPr>
            <p:spPr bwMode="auto">
              <a:xfrm>
                <a:off x="1686" y="2619"/>
                <a:ext cx="31" cy="27"/>
              </a:xfrm>
              <a:custGeom>
                <a:avLst/>
                <a:gdLst>
                  <a:gd name="T0" fmla="*/ 73 w 91"/>
                  <a:gd name="T1" fmla="*/ 74 h 90"/>
                  <a:gd name="T2" fmla="*/ 73 w 91"/>
                  <a:gd name="T3" fmla="*/ 74 h 90"/>
                  <a:gd name="T4" fmla="*/ 71 w 91"/>
                  <a:gd name="T5" fmla="*/ 18 h 90"/>
                  <a:gd name="T6" fmla="*/ 16 w 91"/>
                  <a:gd name="T7" fmla="*/ 16 h 90"/>
                  <a:gd name="T8" fmla="*/ 18 w 91"/>
                  <a:gd name="T9" fmla="*/ 72 h 90"/>
                  <a:gd name="T10" fmla="*/ 73 w 91"/>
                  <a:gd name="T11" fmla="*/ 74 h 90"/>
                  <a:gd name="T12" fmla="*/ 73 w 91"/>
                  <a:gd name="T13" fmla="*/ 74 h 90"/>
                  <a:gd name="T14" fmla="*/ 65 w 91"/>
                  <a:gd name="T15" fmla="*/ 66 h 90"/>
                  <a:gd name="T16" fmla="*/ 65 w 91"/>
                  <a:gd name="T17" fmla="*/ 66 h 90"/>
                  <a:gd name="T18" fmla="*/ 28 w 91"/>
                  <a:gd name="T19" fmla="*/ 62 h 90"/>
                  <a:gd name="T20" fmla="*/ 23 w 91"/>
                  <a:gd name="T21" fmla="*/ 24 h 90"/>
                  <a:gd name="T22" fmla="*/ 61 w 91"/>
                  <a:gd name="T23" fmla="*/ 28 h 90"/>
                  <a:gd name="T24" fmla="*/ 66 w 91"/>
                  <a:gd name="T25" fmla="*/ 66 h 90"/>
                  <a:gd name="T26" fmla="*/ 65 w 91"/>
                  <a:gd name="T27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90">
                    <a:moveTo>
                      <a:pt x="73" y="74"/>
                    </a:moveTo>
                    <a:lnTo>
                      <a:pt x="73" y="74"/>
                    </a:lnTo>
                    <a:cubicBezTo>
                      <a:pt x="86" y="61"/>
                      <a:pt x="91" y="38"/>
                      <a:pt x="71" y="18"/>
                    </a:cubicBezTo>
                    <a:cubicBezTo>
                      <a:pt x="54" y="1"/>
                      <a:pt x="32" y="0"/>
                      <a:pt x="16" y="16"/>
                    </a:cubicBezTo>
                    <a:cubicBezTo>
                      <a:pt x="1" y="31"/>
                      <a:pt x="0" y="54"/>
                      <a:pt x="18" y="72"/>
                    </a:cubicBezTo>
                    <a:cubicBezTo>
                      <a:pt x="35" y="90"/>
                      <a:pt x="58" y="89"/>
                      <a:pt x="73" y="74"/>
                    </a:cubicBezTo>
                    <a:lnTo>
                      <a:pt x="73" y="74"/>
                    </a:lnTo>
                    <a:close/>
                    <a:moveTo>
                      <a:pt x="65" y="66"/>
                    </a:moveTo>
                    <a:lnTo>
                      <a:pt x="65" y="66"/>
                    </a:lnTo>
                    <a:cubicBezTo>
                      <a:pt x="56" y="76"/>
                      <a:pt x="40" y="74"/>
                      <a:pt x="28" y="62"/>
                    </a:cubicBezTo>
                    <a:cubicBezTo>
                      <a:pt x="18" y="51"/>
                      <a:pt x="12" y="35"/>
                      <a:pt x="23" y="24"/>
                    </a:cubicBezTo>
                    <a:cubicBezTo>
                      <a:pt x="35" y="12"/>
                      <a:pt x="52" y="19"/>
                      <a:pt x="61" y="28"/>
                    </a:cubicBezTo>
                    <a:cubicBezTo>
                      <a:pt x="73" y="41"/>
                      <a:pt x="75" y="57"/>
                      <a:pt x="66" y="66"/>
                    </a:cubicBezTo>
                    <a:lnTo>
                      <a:pt x="65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52" name="Freeform 82"/>
              <p:cNvSpPr>
                <a:spLocks/>
              </p:cNvSpPr>
              <p:nvPr/>
            </p:nvSpPr>
            <p:spPr bwMode="auto">
              <a:xfrm>
                <a:off x="1696" y="2600"/>
                <a:ext cx="44" cy="29"/>
              </a:xfrm>
              <a:custGeom>
                <a:avLst/>
                <a:gdLst>
                  <a:gd name="T0" fmla="*/ 10 w 126"/>
                  <a:gd name="T1" fmla="*/ 8 h 98"/>
                  <a:gd name="T2" fmla="*/ 10 w 126"/>
                  <a:gd name="T3" fmla="*/ 8 h 98"/>
                  <a:gd name="T4" fmla="*/ 0 w 126"/>
                  <a:gd name="T5" fmla="*/ 18 h 98"/>
                  <a:gd name="T6" fmla="*/ 80 w 126"/>
                  <a:gd name="T7" fmla="*/ 98 h 98"/>
                  <a:gd name="T8" fmla="*/ 90 w 126"/>
                  <a:gd name="T9" fmla="*/ 88 h 98"/>
                  <a:gd name="T10" fmla="*/ 70 w 126"/>
                  <a:gd name="T11" fmla="*/ 68 h 98"/>
                  <a:gd name="T12" fmla="*/ 69 w 126"/>
                  <a:gd name="T13" fmla="*/ 57 h 98"/>
                  <a:gd name="T14" fmla="*/ 114 w 126"/>
                  <a:gd name="T15" fmla="*/ 64 h 98"/>
                  <a:gd name="T16" fmla="*/ 126 w 126"/>
                  <a:gd name="T17" fmla="*/ 52 h 98"/>
                  <a:gd name="T18" fmla="*/ 70 w 126"/>
                  <a:gd name="T19" fmla="*/ 44 h 98"/>
                  <a:gd name="T20" fmla="*/ 68 w 126"/>
                  <a:gd name="T21" fmla="*/ 0 h 98"/>
                  <a:gd name="T22" fmla="*/ 57 w 126"/>
                  <a:gd name="T23" fmla="*/ 12 h 98"/>
                  <a:gd name="T24" fmla="*/ 59 w 126"/>
                  <a:gd name="T25" fmla="*/ 47 h 98"/>
                  <a:gd name="T26" fmla="*/ 61 w 126"/>
                  <a:gd name="T27" fmla="*/ 58 h 98"/>
                  <a:gd name="T28" fmla="*/ 60 w 126"/>
                  <a:gd name="T29" fmla="*/ 59 h 98"/>
                  <a:gd name="T30" fmla="*/ 10 w 126"/>
                  <a:gd name="T31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98">
                    <a:moveTo>
                      <a:pt x="10" y="8"/>
                    </a:moveTo>
                    <a:lnTo>
                      <a:pt x="10" y="8"/>
                    </a:lnTo>
                    <a:lnTo>
                      <a:pt x="0" y="18"/>
                    </a:lnTo>
                    <a:lnTo>
                      <a:pt x="80" y="98"/>
                    </a:lnTo>
                    <a:lnTo>
                      <a:pt x="90" y="88"/>
                    </a:lnTo>
                    <a:lnTo>
                      <a:pt x="70" y="68"/>
                    </a:lnTo>
                    <a:lnTo>
                      <a:pt x="69" y="57"/>
                    </a:lnTo>
                    <a:lnTo>
                      <a:pt x="114" y="64"/>
                    </a:lnTo>
                    <a:lnTo>
                      <a:pt x="126" y="52"/>
                    </a:lnTo>
                    <a:lnTo>
                      <a:pt x="70" y="44"/>
                    </a:lnTo>
                    <a:lnTo>
                      <a:pt x="68" y="0"/>
                    </a:lnTo>
                    <a:lnTo>
                      <a:pt x="57" y="12"/>
                    </a:lnTo>
                    <a:lnTo>
                      <a:pt x="59" y="47"/>
                    </a:lnTo>
                    <a:cubicBezTo>
                      <a:pt x="60" y="51"/>
                      <a:pt x="60" y="55"/>
                      <a:pt x="61" y="58"/>
                    </a:cubicBezTo>
                    <a:lnTo>
                      <a:pt x="60" y="59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53" name="Freeform 83"/>
              <p:cNvSpPr>
                <a:spLocks/>
              </p:cNvSpPr>
              <p:nvPr/>
            </p:nvSpPr>
            <p:spPr bwMode="auto">
              <a:xfrm>
                <a:off x="1724" y="2584"/>
                <a:ext cx="35" cy="28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69 w 101"/>
                  <a:gd name="T7" fmla="*/ 43 h 97"/>
                  <a:gd name="T8" fmla="*/ 73 w 101"/>
                  <a:gd name="T9" fmla="*/ 49 h 97"/>
                  <a:gd name="T10" fmla="*/ 69 w 101"/>
                  <a:gd name="T11" fmla="*/ 72 h 97"/>
                  <a:gd name="T12" fmla="*/ 40 w 101"/>
                  <a:gd name="T13" fmla="*/ 66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4 w 101"/>
                  <a:gd name="T21" fmla="*/ 83 h 97"/>
                  <a:gd name="T22" fmla="*/ 82 w 101"/>
                  <a:gd name="T23" fmla="*/ 55 h 97"/>
                  <a:gd name="T24" fmla="*/ 83 w 101"/>
                  <a:gd name="T25" fmla="*/ 55 h 97"/>
                  <a:gd name="T26" fmla="*/ 92 w 101"/>
                  <a:gd name="T27" fmla="*/ 63 h 97"/>
                  <a:gd name="T28" fmla="*/ 101 w 101"/>
                  <a:gd name="T29" fmla="*/ 54 h 97"/>
                  <a:gd name="T30" fmla="*/ 85 w 101"/>
                  <a:gd name="T31" fmla="*/ 40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69" y="43"/>
                    </a:lnTo>
                    <a:cubicBezTo>
                      <a:pt x="71" y="45"/>
                      <a:pt x="73" y="48"/>
                      <a:pt x="73" y="49"/>
                    </a:cubicBezTo>
                    <a:cubicBezTo>
                      <a:pt x="76" y="56"/>
                      <a:pt x="76" y="65"/>
                      <a:pt x="69" y="72"/>
                    </a:cubicBezTo>
                    <a:cubicBezTo>
                      <a:pt x="61" y="81"/>
                      <a:pt x="50" y="77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4" y="83"/>
                    </a:cubicBezTo>
                    <a:cubicBezTo>
                      <a:pt x="84" y="74"/>
                      <a:pt x="84" y="62"/>
                      <a:pt x="82" y="55"/>
                    </a:cubicBezTo>
                    <a:lnTo>
                      <a:pt x="83" y="55"/>
                    </a:lnTo>
                    <a:lnTo>
                      <a:pt x="92" y="63"/>
                    </a:lnTo>
                    <a:lnTo>
                      <a:pt x="101" y="54"/>
                    </a:lnTo>
                    <a:cubicBezTo>
                      <a:pt x="96" y="50"/>
                      <a:pt x="91" y="46"/>
                      <a:pt x="85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54" name="Freeform 84"/>
              <p:cNvSpPr>
                <a:spLocks/>
              </p:cNvSpPr>
              <p:nvPr/>
            </p:nvSpPr>
            <p:spPr bwMode="auto">
              <a:xfrm>
                <a:off x="1745" y="2566"/>
                <a:ext cx="36" cy="28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70 w 101"/>
                  <a:gd name="T7" fmla="*/ 43 h 97"/>
                  <a:gd name="T8" fmla="*/ 74 w 101"/>
                  <a:gd name="T9" fmla="*/ 49 h 97"/>
                  <a:gd name="T10" fmla="*/ 70 w 101"/>
                  <a:gd name="T11" fmla="*/ 71 h 97"/>
                  <a:gd name="T12" fmla="*/ 40 w 101"/>
                  <a:gd name="T13" fmla="*/ 66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5 w 101"/>
                  <a:gd name="T21" fmla="*/ 83 h 97"/>
                  <a:gd name="T22" fmla="*/ 83 w 101"/>
                  <a:gd name="T23" fmla="*/ 55 h 97"/>
                  <a:gd name="T24" fmla="*/ 83 w 101"/>
                  <a:gd name="T25" fmla="*/ 54 h 97"/>
                  <a:gd name="T26" fmla="*/ 92 w 101"/>
                  <a:gd name="T27" fmla="*/ 63 h 97"/>
                  <a:gd name="T28" fmla="*/ 101 w 101"/>
                  <a:gd name="T29" fmla="*/ 54 h 97"/>
                  <a:gd name="T30" fmla="*/ 86 w 101"/>
                  <a:gd name="T31" fmla="*/ 39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3"/>
                    </a:lnTo>
                    <a:cubicBezTo>
                      <a:pt x="72" y="45"/>
                      <a:pt x="73" y="47"/>
                      <a:pt x="74" y="49"/>
                    </a:cubicBezTo>
                    <a:cubicBezTo>
                      <a:pt x="76" y="55"/>
                      <a:pt x="76" y="65"/>
                      <a:pt x="70" y="71"/>
                    </a:cubicBezTo>
                    <a:cubicBezTo>
                      <a:pt x="61" y="80"/>
                      <a:pt x="50" y="77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5" y="83"/>
                    </a:cubicBezTo>
                    <a:cubicBezTo>
                      <a:pt x="85" y="73"/>
                      <a:pt x="85" y="62"/>
                      <a:pt x="83" y="55"/>
                    </a:cubicBezTo>
                    <a:lnTo>
                      <a:pt x="83" y="54"/>
                    </a:lnTo>
                    <a:lnTo>
                      <a:pt x="92" y="63"/>
                    </a:lnTo>
                    <a:lnTo>
                      <a:pt x="101" y="54"/>
                    </a:lnTo>
                    <a:cubicBezTo>
                      <a:pt x="97" y="50"/>
                      <a:pt x="92" y="45"/>
                      <a:pt x="86" y="39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55" name="Freeform 85"/>
              <p:cNvSpPr>
                <a:spLocks/>
              </p:cNvSpPr>
              <p:nvPr/>
            </p:nvSpPr>
            <p:spPr bwMode="auto">
              <a:xfrm>
                <a:off x="1835" y="2638"/>
                <a:ext cx="37" cy="33"/>
              </a:xfrm>
              <a:custGeom>
                <a:avLst/>
                <a:gdLst>
                  <a:gd name="T0" fmla="*/ 64 w 106"/>
                  <a:gd name="T1" fmla="*/ 113 h 113"/>
                  <a:gd name="T2" fmla="*/ 64 w 106"/>
                  <a:gd name="T3" fmla="*/ 113 h 113"/>
                  <a:gd name="T4" fmla="*/ 88 w 106"/>
                  <a:gd name="T5" fmla="*/ 99 h 113"/>
                  <a:gd name="T6" fmla="*/ 93 w 106"/>
                  <a:gd name="T7" fmla="*/ 50 h 113"/>
                  <a:gd name="T8" fmla="*/ 51 w 106"/>
                  <a:gd name="T9" fmla="*/ 47 h 113"/>
                  <a:gd name="T10" fmla="*/ 21 w 106"/>
                  <a:gd name="T11" fmla="*/ 48 h 113"/>
                  <a:gd name="T12" fmla="*/ 24 w 106"/>
                  <a:gd name="T13" fmla="*/ 22 h 113"/>
                  <a:gd name="T14" fmla="*/ 42 w 106"/>
                  <a:gd name="T15" fmla="*/ 11 h 113"/>
                  <a:gd name="T16" fmla="*/ 37 w 106"/>
                  <a:gd name="T17" fmla="*/ 0 h 113"/>
                  <a:gd name="T18" fmla="*/ 16 w 106"/>
                  <a:gd name="T19" fmla="*/ 13 h 113"/>
                  <a:gd name="T20" fmla="*/ 12 w 106"/>
                  <a:gd name="T21" fmla="*/ 59 h 113"/>
                  <a:gd name="T22" fmla="*/ 54 w 106"/>
                  <a:gd name="T23" fmla="*/ 60 h 113"/>
                  <a:gd name="T24" fmla="*/ 84 w 106"/>
                  <a:gd name="T25" fmla="*/ 61 h 113"/>
                  <a:gd name="T26" fmla="*/ 80 w 106"/>
                  <a:gd name="T27" fmla="*/ 90 h 113"/>
                  <a:gd name="T28" fmla="*/ 58 w 106"/>
                  <a:gd name="T29" fmla="*/ 103 h 113"/>
                  <a:gd name="T30" fmla="*/ 64 w 106"/>
                  <a:gd name="T3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" h="113">
                    <a:moveTo>
                      <a:pt x="64" y="113"/>
                    </a:moveTo>
                    <a:lnTo>
                      <a:pt x="64" y="113"/>
                    </a:lnTo>
                    <a:cubicBezTo>
                      <a:pt x="70" y="112"/>
                      <a:pt x="81" y="106"/>
                      <a:pt x="88" y="99"/>
                    </a:cubicBezTo>
                    <a:cubicBezTo>
                      <a:pt x="106" y="81"/>
                      <a:pt x="104" y="62"/>
                      <a:pt x="93" y="50"/>
                    </a:cubicBezTo>
                    <a:cubicBezTo>
                      <a:pt x="82" y="39"/>
                      <a:pt x="69" y="39"/>
                      <a:pt x="51" y="47"/>
                    </a:cubicBezTo>
                    <a:cubicBezTo>
                      <a:pt x="36" y="54"/>
                      <a:pt x="28" y="55"/>
                      <a:pt x="21" y="48"/>
                    </a:cubicBezTo>
                    <a:cubicBezTo>
                      <a:pt x="16" y="43"/>
                      <a:pt x="14" y="32"/>
                      <a:pt x="24" y="22"/>
                    </a:cubicBezTo>
                    <a:cubicBezTo>
                      <a:pt x="31" y="15"/>
                      <a:pt x="38" y="12"/>
                      <a:pt x="42" y="11"/>
                    </a:cubicBezTo>
                    <a:lnTo>
                      <a:pt x="37" y="0"/>
                    </a:lnTo>
                    <a:cubicBezTo>
                      <a:pt x="32" y="2"/>
                      <a:pt x="24" y="6"/>
                      <a:pt x="16" y="13"/>
                    </a:cubicBezTo>
                    <a:cubicBezTo>
                      <a:pt x="2" y="28"/>
                      <a:pt x="0" y="47"/>
                      <a:pt x="12" y="59"/>
                    </a:cubicBezTo>
                    <a:cubicBezTo>
                      <a:pt x="23" y="69"/>
                      <a:pt x="37" y="68"/>
                      <a:pt x="54" y="60"/>
                    </a:cubicBezTo>
                    <a:cubicBezTo>
                      <a:pt x="68" y="54"/>
                      <a:pt x="76" y="54"/>
                      <a:pt x="84" y="61"/>
                    </a:cubicBezTo>
                    <a:cubicBezTo>
                      <a:pt x="91" y="69"/>
                      <a:pt x="91" y="80"/>
                      <a:pt x="80" y="90"/>
                    </a:cubicBezTo>
                    <a:cubicBezTo>
                      <a:pt x="74" y="97"/>
                      <a:pt x="65" y="101"/>
                      <a:pt x="58" y="103"/>
                    </a:cubicBezTo>
                    <a:lnTo>
                      <a:pt x="64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56" name="Freeform 86"/>
              <p:cNvSpPr>
                <a:spLocks/>
              </p:cNvSpPr>
              <p:nvPr/>
            </p:nvSpPr>
            <p:spPr bwMode="auto">
              <a:xfrm>
                <a:off x="1857" y="2626"/>
                <a:ext cx="32" cy="37"/>
              </a:xfrm>
              <a:custGeom>
                <a:avLst/>
                <a:gdLst>
                  <a:gd name="T0" fmla="*/ 0 w 92"/>
                  <a:gd name="T1" fmla="*/ 51 h 125"/>
                  <a:gd name="T2" fmla="*/ 0 w 92"/>
                  <a:gd name="T3" fmla="*/ 51 h 125"/>
                  <a:gd name="T4" fmla="*/ 70 w 92"/>
                  <a:gd name="T5" fmla="*/ 82 h 125"/>
                  <a:gd name="T6" fmla="*/ 74 w 92"/>
                  <a:gd name="T7" fmla="*/ 83 h 125"/>
                  <a:gd name="T8" fmla="*/ 75 w 92"/>
                  <a:gd name="T9" fmla="*/ 87 h 125"/>
                  <a:gd name="T10" fmla="*/ 78 w 92"/>
                  <a:gd name="T11" fmla="*/ 106 h 125"/>
                  <a:gd name="T12" fmla="*/ 74 w 92"/>
                  <a:gd name="T13" fmla="*/ 120 h 125"/>
                  <a:gd name="T14" fmla="*/ 85 w 92"/>
                  <a:gd name="T15" fmla="*/ 125 h 125"/>
                  <a:gd name="T16" fmla="*/ 91 w 92"/>
                  <a:gd name="T17" fmla="*/ 107 h 125"/>
                  <a:gd name="T18" fmla="*/ 75 w 92"/>
                  <a:gd name="T19" fmla="*/ 54 h 125"/>
                  <a:gd name="T20" fmla="*/ 51 w 92"/>
                  <a:gd name="T21" fmla="*/ 0 h 125"/>
                  <a:gd name="T22" fmla="*/ 41 w 92"/>
                  <a:gd name="T23" fmla="*/ 10 h 125"/>
                  <a:gd name="T24" fmla="*/ 62 w 92"/>
                  <a:gd name="T25" fmla="*/ 53 h 125"/>
                  <a:gd name="T26" fmla="*/ 70 w 92"/>
                  <a:gd name="T27" fmla="*/ 68 h 125"/>
                  <a:gd name="T28" fmla="*/ 70 w 92"/>
                  <a:gd name="T29" fmla="*/ 68 h 125"/>
                  <a:gd name="T30" fmla="*/ 55 w 92"/>
                  <a:gd name="T31" fmla="*/ 61 h 125"/>
                  <a:gd name="T32" fmla="*/ 11 w 92"/>
                  <a:gd name="T33" fmla="*/ 40 h 125"/>
                  <a:gd name="T34" fmla="*/ 0 w 92"/>
                  <a:gd name="T35" fmla="*/ 5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125">
                    <a:moveTo>
                      <a:pt x="0" y="51"/>
                    </a:moveTo>
                    <a:lnTo>
                      <a:pt x="0" y="51"/>
                    </a:lnTo>
                    <a:lnTo>
                      <a:pt x="70" y="82"/>
                    </a:lnTo>
                    <a:cubicBezTo>
                      <a:pt x="72" y="82"/>
                      <a:pt x="73" y="83"/>
                      <a:pt x="74" y="83"/>
                    </a:cubicBezTo>
                    <a:cubicBezTo>
                      <a:pt x="74" y="84"/>
                      <a:pt x="75" y="85"/>
                      <a:pt x="75" y="87"/>
                    </a:cubicBezTo>
                    <a:cubicBezTo>
                      <a:pt x="78" y="94"/>
                      <a:pt x="79" y="101"/>
                      <a:pt x="78" y="106"/>
                    </a:cubicBezTo>
                    <a:cubicBezTo>
                      <a:pt x="78" y="111"/>
                      <a:pt x="76" y="116"/>
                      <a:pt x="74" y="120"/>
                    </a:cubicBezTo>
                    <a:lnTo>
                      <a:pt x="85" y="125"/>
                    </a:lnTo>
                    <a:cubicBezTo>
                      <a:pt x="87" y="122"/>
                      <a:pt x="90" y="116"/>
                      <a:pt x="91" y="107"/>
                    </a:cubicBezTo>
                    <a:cubicBezTo>
                      <a:pt x="92" y="94"/>
                      <a:pt x="87" y="80"/>
                      <a:pt x="75" y="54"/>
                    </a:cubicBezTo>
                    <a:lnTo>
                      <a:pt x="51" y="0"/>
                    </a:lnTo>
                    <a:lnTo>
                      <a:pt x="41" y="10"/>
                    </a:lnTo>
                    <a:lnTo>
                      <a:pt x="62" y="53"/>
                    </a:lnTo>
                    <a:cubicBezTo>
                      <a:pt x="65" y="59"/>
                      <a:pt x="68" y="64"/>
                      <a:pt x="70" y="68"/>
                    </a:cubicBezTo>
                    <a:lnTo>
                      <a:pt x="70" y="68"/>
                    </a:lnTo>
                    <a:cubicBezTo>
                      <a:pt x="66" y="66"/>
                      <a:pt x="60" y="63"/>
                      <a:pt x="55" y="61"/>
                    </a:cubicBezTo>
                    <a:lnTo>
                      <a:pt x="11" y="4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57" name="Freeform 87"/>
              <p:cNvSpPr>
                <a:spLocks/>
              </p:cNvSpPr>
              <p:nvPr/>
            </p:nvSpPr>
            <p:spPr bwMode="auto">
              <a:xfrm>
                <a:off x="1876" y="2610"/>
                <a:ext cx="32" cy="37"/>
              </a:xfrm>
              <a:custGeom>
                <a:avLst/>
                <a:gdLst>
                  <a:gd name="T0" fmla="*/ 0 w 91"/>
                  <a:gd name="T1" fmla="*/ 52 h 126"/>
                  <a:gd name="T2" fmla="*/ 0 w 91"/>
                  <a:gd name="T3" fmla="*/ 52 h 126"/>
                  <a:gd name="T4" fmla="*/ 70 w 91"/>
                  <a:gd name="T5" fmla="*/ 82 h 126"/>
                  <a:gd name="T6" fmla="*/ 74 w 91"/>
                  <a:gd name="T7" fmla="*/ 84 h 126"/>
                  <a:gd name="T8" fmla="*/ 75 w 91"/>
                  <a:gd name="T9" fmla="*/ 87 h 126"/>
                  <a:gd name="T10" fmla="*/ 78 w 91"/>
                  <a:gd name="T11" fmla="*/ 106 h 126"/>
                  <a:gd name="T12" fmla="*/ 74 w 91"/>
                  <a:gd name="T13" fmla="*/ 120 h 126"/>
                  <a:gd name="T14" fmla="*/ 85 w 91"/>
                  <a:gd name="T15" fmla="*/ 126 h 126"/>
                  <a:gd name="T16" fmla="*/ 91 w 91"/>
                  <a:gd name="T17" fmla="*/ 107 h 126"/>
                  <a:gd name="T18" fmla="*/ 75 w 91"/>
                  <a:gd name="T19" fmla="*/ 54 h 126"/>
                  <a:gd name="T20" fmla="*/ 51 w 91"/>
                  <a:gd name="T21" fmla="*/ 0 h 126"/>
                  <a:gd name="T22" fmla="*/ 40 w 91"/>
                  <a:gd name="T23" fmla="*/ 11 h 126"/>
                  <a:gd name="T24" fmla="*/ 62 w 91"/>
                  <a:gd name="T25" fmla="*/ 54 h 126"/>
                  <a:gd name="T26" fmla="*/ 70 w 91"/>
                  <a:gd name="T27" fmla="*/ 69 h 126"/>
                  <a:gd name="T28" fmla="*/ 69 w 91"/>
                  <a:gd name="T29" fmla="*/ 69 h 126"/>
                  <a:gd name="T30" fmla="*/ 55 w 91"/>
                  <a:gd name="T31" fmla="*/ 61 h 126"/>
                  <a:gd name="T32" fmla="*/ 10 w 91"/>
                  <a:gd name="T33" fmla="*/ 41 h 126"/>
                  <a:gd name="T34" fmla="*/ 0 w 91"/>
                  <a:gd name="T35" fmla="*/ 5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26">
                    <a:moveTo>
                      <a:pt x="0" y="52"/>
                    </a:moveTo>
                    <a:lnTo>
                      <a:pt x="0" y="52"/>
                    </a:lnTo>
                    <a:lnTo>
                      <a:pt x="70" y="82"/>
                    </a:lnTo>
                    <a:cubicBezTo>
                      <a:pt x="72" y="83"/>
                      <a:pt x="73" y="83"/>
                      <a:pt x="74" y="84"/>
                    </a:cubicBezTo>
                    <a:cubicBezTo>
                      <a:pt x="74" y="84"/>
                      <a:pt x="75" y="85"/>
                      <a:pt x="75" y="87"/>
                    </a:cubicBezTo>
                    <a:cubicBezTo>
                      <a:pt x="78" y="94"/>
                      <a:pt x="78" y="101"/>
                      <a:pt x="78" y="106"/>
                    </a:cubicBezTo>
                    <a:cubicBezTo>
                      <a:pt x="77" y="112"/>
                      <a:pt x="76" y="117"/>
                      <a:pt x="74" y="120"/>
                    </a:cubicBezTo>
                    <a:lnTo>
                      <a:pt x="85" y="126"/>
                    </a:lnTo>
                    <a:cubicBezTo>
                      <a:pt x="87" y="123"/>
                      <a:pt x="90" y="116"/>
                      <a:pt x="91" y="107"/>
                    </a:cubicBezTo>
                    <a:cubicBezTo>
                      <a:pt x="91" y="94"/>
                      <a:pt x="87" y="80"/>
                      <a:pt x="75" y="54"/>
                    </a:cubicBezTo>
                    <a:lnTo>
                      <a:pt x="51" y="0"/>
                    </a:lnTo>
                    <a:lnTo>
                      <a:pt x="40" y="11"/>
                    </a:lnTo>
                    <a:lnTo>
                      <a:pt x="62" y="54"/>
                    </a:lnTo>
                    <a:cubicBezTo>
                      <a:pt x="64" y="59"/>
                      <a:pt x="67" y="64"/>
                      <a:pt x="70" y="69"/>
                    </a:cubicBezTo>
                    <a:lnTo>
                      <a:pt x="69" y="69"/>
                    </a:lnTo>
                    <a:cubicBezTo>
                      <a:pt x="65" y="66"/>
                      <a:pt x="60" y="63"/>
                      <a:pt x="55" y="61"/>
                    </a:cubicBezTo>
                    <a:lnTo>
                      <a:pt x="10" y="4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58" name="Freeform 88"/>
              <p:cNvSpPr>
                <a:spLocks/>
              </p:cNvSpPr>
              <p:nvPr/>
            </p:nvSpPr>
            <p:spPr bwMode="auto">
              <a:xfrm>
                <a:off x="1898" y="2600"/>
                <a:ext cx="27" cy="24"/>
              </a:xfrm>
              <a:custGeom>
                <a:avLst/>
                <a:gdLst>
                  <a:gd name="T0" fmla="*/ 45 w 77"/>
                  <a:gd name="T1" fmla="*/ 83 h 83"/>
                  <a:gd name="T2" fmla="*/ 45 w 77"/>
                  <a:gd name="T3" fmla="*/ 83 h 83"/>
                  <a:gd name="T4" fmla="*/ 64 w 77"/>
                  <a:gd name="T5" fmla="*/ 72 h 83"/>
                  <a:gd name="T6" fmla="*/ 68 w 77"/>
                  <a:gd name="T7" fmla="*/ 35 h 83"/>
                  <a:gd name="T8" fmla="*/ 37 w 77"/>
                  <a:gd name="T9" fmla="*/ 33 h 83"/>
                  <a:gd name="T10" fmla="*/ 17 w 77"/>
                  <a:gd name="T11" fmla="*/ 34 h 83"/>
                  <a:gd name="T12" fmla="*/ 19 w 77"/>
                  <a:gd name="T13" fmla="*/ 17 h 83"/>
                  <a:gd name="T14" fmla="*/ 33 w 77"/>
                  <a:gd name="T15" fmla="*/ 9 h 83"/>
                  <a:gd name="T16" fmla="*/ 28 w 77"/>
                  <a:gd name="T17" fmla="*/ 0 h 83"/>
                  <a:gd name="T18" fmla="*/ 12 w 77"/>
                  <a:gd name="T19" fmla="*/ 10 h 83"/>
                  <a:gd name="T20" fmla="*/ 9 w 77"/>
                  <a:gd name="T21" fmla="*/ 45 h 83"/>
                  <a:gd name="T22" fmla="*/ 39 w 77"/>
                  <a:gd name="T23" fmla="*/ 46 h 83"/>
                  <a:gd name="T24" fmla="*/ 59 w 77"/>
                  <a:gd name="T25" fmla="*/ 46 h 83"/>
                  <a:gd name="T26" fmla="*/ 57 w 77"/>
                  <a:gd name="T27" fmla="*/ 64 h 83"/>
                  <a:gd name="T28" fmla="*/ 40 w 77"/>
                  <a:gd name="T29" fmla="*/ 74 h 83"/>
                  <a:gd name="T30" fmla="*/ 45 w 77"/>
                  <a:gd name="T3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83">
                    <a:moveTo>
                      <a:pt x="45" y="83"/>
                    </a:moveTo>
                    <a:lnTo>
                      <a:pt x="45" y="83"/>
                    </a:lnTo>
                    <a:cubicBezTo>
                      <a:pt x="51" y="82"/>
                      <a:pt x="58" y="78"/>
                      <a:pt x="64" y="72"/>
                    </a:cubicBezTo>
                    <a:cubicBezTo>
                      <a:pt x="77" y="59"/>
                      <a:pt x="77" y="45"/>
                      <a:pt x="68" y="35"/>
                    </a:cubicBezTo>
                    <a:cubicBezTo>
                      <a:pt x="60" y="27"/>
                      <a:pt x="50" y="27"/>
                      <a:pt x="37" y="33"/>
                    </a:cubicBezTo>
                    <a:cubicBezTo>
                      <a:pt x="27" y="37"/>
                      <a:pt x="22" y="38"/>
                      <a:pt x="17" y="34"/>
                    </a:cubicBezTo>
                    <a:cubicBezTo>
                      <a:pt x="13" y="30"/>
                      <a:pt x="13" y="23"/>
                      <a:pt x="19" y="17"/>
                    </a:cubicBezTo>
                    <a:cubicBezTo>
                      <a:pt x="24" y="12"/>
                      <a:pt x="30" y="10"/>
                      <a:pt x="33" y="9"/>
                    </a:cubicBezTo>
                    <a:lnTo>
                      <a:pt x="28" y="0"/>
                    </a:lnTo>
                    <a:cubicBezTo>
                      <a:pt x="24" y="1"/>
                      <a:pt x="17" y="4"/>
                      <a:pt x="12" y="10"/>
                    </a:cubicBezTo>
                    <a:cubicBezTo>
                      <a:pt x="0" y="21"/>
                      <a:pt x="0" y="36"/>
                      <a:pt x="9" y="45"/>
                    </a:cubicBezTo>
                    <a:cubicBezTo>
                      <a:pt x="15" y="51"/>
                      <a:pt x="25" y="52"/>
                      <a:pt x="39" y="46"/>
                    </a:cubicBezTo>
                    <a:cubicBezTo>
                      <a:pt x="49" y="41"/>
                      <a:pt x="54" y="41"/>
                      <a:pt x="59" y="46"/>
                    </a:cubicBezTo>
                    <a:cubicBezTo>
                      <a:pt x="64" y="50"/>
                      <a:pt x="64" y="57"/>
                      <a:pt x="57" y="64"/>
                    </a:cubicBezTo>
                    <a:cubicBezTo>
                      <a:pt x="52" y="69"/>
                      <a:pt x="44" y="72"/>
                      <a:pt x="40" y="74"/>
                    </a:cubicBezTo>
                    <a:lnTo>
                      <a:pt x="4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59" name="Freeform 89"/>
              <p:cNvSpPr>
                <a:spLocks/>
              </p:cNvSpPr>
              <p:nvPr/>
            </p:nvSpPr>
            <p:spPr bwMode="auto">
              <a:xfrm>
                <a:off x="1904" y="2582"/>
                <a:ext cx="43" cy="29"/>
              </a:xfrm>
              <a:custGeom>
                <a:avLst/>
                <a:gdLst>
                  <a:gd name="T0" fmla="*/ 10 w 126"/>
                  <a:gd name="T1" fmla="*/ 7 h 98"/>
                  <a:gd name="T2" fmla="*/ 10 w 126"/>
                  <a:gd name="T3" fmla="*/ 7 h 98"/>
                  <a:gd name="T4" fmla="*/ 0 w 126"/>
                  <a:gd name="T5" fmla="*/ 17 h 98"/>
                  <a:gd name="T6" fmla="*/ 80 w 126"/>
                  <a:gd name="T7" fmla="*/ 98 h 98"/>
                  <a:gd name="T8" fmla="*/ 90 w 126"/>
                  <a:gd name="T9" fmla="*/ 88 h 98"/>
                  <a:gd name="T10" fmla="*/ 69 w 126"/>
                  <a:gd name="T11" fmla="*/ 67 h 98"/>
                  <a:gd name="T12" fmla="*/ 69 w 126"/>
                  <a:gd name="T13" fmla="*/ 56 h 98"/>
                  <a:gd name="T14" fmla="*/ 114 w 126"/>
                  <a:gd name="T15" fmla="*/ 64 h 98"/>
                  <a:gd name="T16" fmla="*/ 126 w 126"/>
                  <a:gd name="T17" fmla="*/ 52 h 98"/>
                  <a:gd name="T18" fmla="*/ 70 w 126"/>
                  <a:gd name="T19" fmla="*/ 44 h 98"/>
                  <a:gd name="T20" fmla="*/ 68 w 126"/>
                  <a:gd name="T21" fmla="*/ 0 h 98"/>
                  <a:gd name="T22" fmla="*/ 56 w 126"/>
                  <a:gd name="T23" fmla="*/ 12 h 98"/>
                  <a:gd name="T24" fmla="*/ 59 w 126"/>
                  <a:gd name="T25" fmla="*/ 47 h 98"/>
                  <a:gd name="T26" fmla="*/ 60 w 126"/>
                  <a:gd name="T27" fmla="*/ 58 h 98"/>
                  <a:gd name="T28" fmla="*/ 60 w 126"/>
                  <a:gd name="T29" fmla="*/ 58 h 98"/>
                  <a:gd name="T30" fmla="*/ 10 w 126"/>
                  <a:gd name="T31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98">
                    <a:moveTo>
                      <a:pt x="10" y="7"/>
                    </a:moveTo>
                    <a:lnTo>
                      <a:pt x="10" y="7"/>
                    </a:lnTo>
                    <a:lnTo>
                      <a:pt x="0" y="17"/>
                    </a:lnTo>
                    <a:lnTo>
                      <a:pt x="80" y="98"/>
                    </a:lnTo>
                    <a:lnTo>
                      <a:pt x="90" y="88"/>
                    </a:lnTo>
                    <a:lnTo>
                      <a:pt x="69" y="67"/>
                    </a:lnTo>
                    <a:lnTo>
                      <a:pt x="69" y="56"/>
                    </a:lnTo>
                    <a:lnTo>
                      <a:pt x="114" y="64"/>
                    </a:lnTo>
                    <a:lnTo>
                      <a:pt x="126" y="52"/>
                    </a:lnTo>
                    <a:lnTo>
                      <a:pt x="70" y="44"/>
                    </a:lnTo>
                    <a:lnTo>
                      <a:pt x="68" y="0"/>
                    </a:lnTo>
                    <a:lnTo>
                      <a:pt x="56" y="12"/>
                    </a:lnTo>
                    <a:lnTo>
                      <a:pt x="59" y="47"/>
                    </a:lnTo>
                    <a:cubicBezTo>
                      <a:pt x="59" y="50"/>
                      <a:pt x="60" y="55"/>
                      <a:pt x="60" y="58"/>
                    </a:cubicBezTo>
                    <a:lnTo>
                      <a:pt x="60" y="58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0" name="Freeform 90"/>
              <p:cNvSpPr>
                <a:spLocks/>
              </p:cNvSpPr>
              <p:nvPr/>
            </p:nvSpPr>
            <p:spPr bwMode="auto">
              <a:xfrm>
                <a:off x="1931" y="2566"/>
                <a:ext cx="35" cy="28"/>
              </a:xfrm>
              <a:custGeom>
                <a:avLst/>
                <a:gdLst>
                  <a:gd name="T0" fmla="*/ 47 w 102"/>
                  <a:gd name="T1" fmla="*/ 0 h 97"/>
                  <a:gd name="T2" fmla="*/ 47 w 102"/>
                  <a:gd name="T3" fmla="*/ 0 h 97"/>
                  <a:gd name="T4" fmla="*/ 37 w 102"/>
                  <a:gd name="T5" fmla="*/ 10 h 97"/>
                  <a:gd name="T6" fmla="*/ 70 w 102"/>
                  <a:gd name="T7" fmla="*/ 43 h 97"/>
                  <a:gd name="T8" fmla="*/ 74 w 102"/>
                  <a:gd name="T9" fmla="*/ 49 h 97"/>
                  <a:gd name="T10" fmla="*/ 70 w 102"/>
                  <a:gd name="T11" fmla="*/ 71 h 97"/>
                  <a:gd name="T12" fmla="*/ 41 w 102"/>
                  <a:gd name="T13" fmla="*/ 66 h 97"/>
                  <a:gd name="T14" fmla="*/ 10 w 102"/>
                  <a:gd name="T15" fmla="*/ 36 h 97"/>
                  <a:gd name="T16" fmla="*/ 0 w 102"/>
                  <a:gd name="T17" fmla="*/ 46 h 97"/>
                  <a:gd name="T18" fmla="*/ 32 w 102"/>
                  <a:gd name="T19" fmla="*/ 78 h 97"/>
                  <a:gd name="T20" fmla="*/ 75 w 102"/>
                  <a:gd name="T21" fmla="*/ 83 h 97"/>
                  <a:gd name="T22" fmla="*/ 83 w 102"/>
                  <a:gd name="T23" fmla="*/ 55 h 97"/>
                  <a:gd name="T24" fmla="*/ 83 w 102"/>
                  <a:gd name="T25" fmla="*/ 54 h 97"/>
                  <a:gd name="T26" fmla="*/ 93 w 102"/>
                  <a:gd name="T27" fmla="*/ 63 h 97"/>
                  <a:gd name="T28" fmla="*/ 102 w 102"/>
                  <a:gd name="T29" fmla="*/ 54 h 97"/>
                  <a:gd name="T30" fmla="*/ 86 w 102"/>
                  <a:gd name="T31" fmla="*/ 39 h 97"/>
                  <a:gd name="T32" fmla="*/ 47 w 102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7">
                    <a:moveTo>
                      <a:pt x="47" y="0"/>
                    </a:moveTo>
                    <a:lnTo>
                      <a:pt x="47" y="0"/>
                    </a:lnTo>
                    <a:lnTo>
                      <a:pt x="37" y="10"/>
                    </a:lnTo>
                    <a:lnTo>
                      <a:pt x="70" y="43"/>
                    </a:lnTo>
                    <a:cubicBezTo>
                      <a:pt x="72" y="45"/>
                      <a:pt x="73" y="47"/>
                      <a:pt x="74" y="49"/>
                    </a:cubicBezTo>
                    <a:cubicBezTo>
                      <a:pt x="77" y="55"/>
                      <a:pt x="77" y="65"/>
                      <a:pt x="70" y="71"/>
                    </a:cubicBezTo>
                    <a:cubicBezTo>
                      <a:pt x="61" y="80"/>
                      <a:pt x="51" y="76"/>
                      <a:pt x="41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7" y="91"/>
                      <a:pt x="75" y="83"/>
                    </a:cubicBezTo>
                    <a:cubicBezTo>
                      <a:pt x="85" y="73"/>
                      <a:pt x="85" y="61"/>
                      <a:pt x="83" y="55"/>
                    </a:cubicBezTo>
                    <a:lnTo>
                      <a:pt x="83" y="54"/>
                    </a:lnTo>
                    <a:lnTo>
                      <a:pt x="93" y="63"/>
                    </a:lnTo>
                    <a:lnTo>
                      <a:pt x="102" y="54"/>
                    </a:lnTo>
                    <a:cubicBezTo>
                      <a:pt x="97" y="50"/>
                      <a:pt x="92" y="45"/>
                      <a:pt x="86" y="39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1" name="Freeform 91"/>
              <p:cNvSpPr>
                <a:spLocks/>
              </p:cNvSpPr>
              <p:nvPr/>
            </p:nvSpPr>
            <p:spPr bwMode="auto">
              <a:xfrm>
                <a:off x="1953" y="2547"/>
                <a:ext cx="35" cy="29"/>
              </a:xfrm>
              <a:custGeom>
                <a:avLst/>
                <a:gdLst>
                  <a:gd name="T0" fmla="*/ 46 w 101"/>
                  <a:gd name="T1" fmla="*/ 0 h 98"/>
                  <a:gd name="T2" fmla="*/ 46 w 101"/>
                  <a:gd name="T3" fmla="*/ 0 h 98"/>
                  <a:gd name="T4" fmla="*/ 36 w 101"/>
                  <a:gd name="T5" fmla="*/ 10 h 98"/>
                  <a:gd name="T6" fmla="*/ 69 w 101"/>
                  <a:gd name="T7" fmla="*/ 44 h 98"/>
                  <a:gd name="T8" fmla="*/ 74 w 101"/>
                  <a:gd name="T9" fmla="*/ 50 h 98"/>
                  <a:gd name="T10" fmla="*/ 70 w 101"/>
                  <a:gd name="T11" fmla="*/ 72 h 98"/>
                  <a:gd name="T12" fmla="*/ 40 w 101"/>
                  <a:gd name="T13" fmla="*/ 67 h 98"/>
                  <a:gd name="T14" fmla="*/ 10 w 101"/>
                  <a:gd name="T15" fmla="*/ 36 h 98"/>
                  <a:gd name="T16" fmla="*/ 0 w 101"/>
                  <a:gd name="T17" fmla="*/ 46 h 98"/>
                  <a:gd name="T18" fmla="*/ 32 w 101"/>
                  <a:gd name="T19" fmla="*/ 78 h 98"/>
                  <a:gd name="T20" fmla="*/ 75 w 101"/>
                  <a:gd name="T21" fmla="*/ 84 h 98"/>
                  <a:gd name="T22" fmla="*/ 82 w 101"/>
                  <a:gd name="T23" fmla="*/ 55 h 98"/>
                  <a:gd name="T24" fmla="*/ 83 w 101"/>
                  <a:gd name="T25" fmla="*/ 55 h 98"/>
                  <a:gd name="T26" fmla="*/ 92 w 101"/>
                  <a:gd name="T27" fmla="*/ 63 h 98"/>
                  <a:gd name="T28" fmla="*/ 101 w 101"/>
                  <a:gd name="T29" fmla="*/ 55 h 98"/>
                  <a:gd name="T30" fmla="*/ 86 w 101"/>
                  <a:gd name="T31" fmla="*/ 40 h 98"/>
                  <a:gd name="T32" fmla="*/ 46 w 101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8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69" y="44"/>
                    </a:lnTo>
                    <a:cubicBezTo>
                      <a:pt x="71" y="46"/>
                      <a:pt x="73" y="48"/>
                      <a:pt x="74" y="50"/>
                    </a:cubicBezTo>
                    <a:cubicBezTo>
                      <a:pt x="76" y="56"/>
                      <a:pt x="76" y="65"/>
                      <a:pt x="70" y="72"/>
                    </a:cubicBezTo>
                    <a:cubicBezTo>
                      <a:pt x="61" y="81"/>
                      <a:pt x="50" y="77"/>
                      <a:pt x="40" y="67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8"/>
                      <a:pt x="66" y="92"/>
                      <a:pt x="75" y="84"/>
                    </a:cubicBezTo>
                    <a:cubicBezTo>
                      <a:pt x="84" y="74"/>
                      <a:pt x="84" y="62"/>
                      <a:pt x="82" y="55"/>
                    </a:cubicBezTo>
                    <a:lnTo>
                      <a:pt x="83" y="55"/>
                    </a:lnTo>
                    <a:lnTo>
                      <a:pt x="92" y="63"/>
                    </a:lnTo>
                    <a:lnTo>
                      <a:pt x="101" y="55"/>
                    </a:lnTo>
                    <a:cubicBezTo>
                      <a:pt x="96" y="51"/>
                      <a:pt x="91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2" name="Freeform 92"/>
              <p:cNvSpPr>
                <a:spLocks/>
              </p:cNvSpPr>
              <p:nvPr/>
            </p:nvSpPr>
            <p:spPr bwMode="auto">
              <a:xfrm>
                <a:off x="2015" y="2646"/>
                <a:ext cx="41" cy="25"/>
              </a:xfrm>
              <a:custGeom>
                <a:avLst/>
                <a:gdLst>
                  <a:gd name="T0" fmla="*/ 77 w 119"/>
                  <a:gd name="T1" fmla="*/ 86 h 86"/>
                  <a:gd name="T2" fmla="*/ 77 w 119"/>
                  <a:gd name="T3" fmla="*/ 86 h 86"/>
                  <a:gd name="T4" fmla="*/ 119 w 119"/>
                  <a:gd name="T5" fmla="*/ 44 h 86"/>
                  <a:gd name="T6" fmla="*/ 111 w 119"/>
                  <a:gd name="T7" fmla="*/ 36 h 86"/>
                  <a:gd name="T8" fmla="*/ 78 w 119"/>
                  <a:gd name="T9" fmla="*/ 68 h 86"/>
                  <a:gd name="T10" fmla="*/ 10 w 119"/>
                  <a:gd name="T11" fmla="*/ 0 h 86"/>
                  <a:gd name="T12" fmla="*/ 0 w 119"/>
                  <a:gd name="T13" fmla="*/ 10 h 86"/>
                  <a:gd name="T14" fmla="*/ 77 w 119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9" h="86">
                    <a:moveTo>
                      <a:pt x="77" y="86"/>
                    </a:moveTo>
                    <a:lnTo>
                      <a:pt x="77" y="86"/>
                    </a:lnTo>
                    <a:lnTo>
                      <a:pt x="119" y="44"/>
                    </a:lnTo>
                    <a:lnTo>
                      <a:pt x="111" y="36"/>
                    </a:lnTo>
                    <a:lnTo>
                      <a:pt x="78" y="68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77" y="8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3" name="Freeform 93"/>
              <p:cNvSpPr>
                <a:spLocks noEditPoints="1"/>
              </p:cNvSpPr>
              <p:nvPr/>
            </p:nvSpPr>
            <p:spPr bwMode="auto">
              <a:xfrm>
                <a:off x="2043" y="2628"/>
                <a:ext cx="31" cy="27"/>
              </a:xfrm>
              <a:custGeom>
                <a:avLst/>
                <a:gdLst>
                  <a:gd name="T0" fmla="*/ 73 w 91"/>
                  <a:gd name="T1" fmla="*/ 74 h 89"/>
                  <a:gd name="T2" fmla="*/ 73 w 91"/>
                  <a:gd name="T3" fmla="*/ 74 h 89"/>
                  <a:gd name="T4" fmla="*/ 71 w 91"/>
                  <a:gd name="T5" fmla="*/ 17 h 89"/>
                  <a:gd name="T6" fmla="*/ 17 w 91"/>
                  <a:gd name="T7" fmla="*/ 16 h 89"/>
                  <a:gd name="T8" fmla="*/ 18 w 91"/>
                  <a:gd name="T9" fmla="*/ 72 h 89"/>
                  <a:gd name="T10" fmla="*/ 73 w 91"/>
                  <a:gd name="T11" fmla="*/ 74 h 89"/>
                  <a:gd name="T12" fmla="*/ 73 w 91"/>
                  <a:gd name="T13" fmla="*/ 74 h 89"/>
                  <a:gd name="T14" fmla="*/ 66 w 91"/>
                  <a:gd name="T15" fmla="*/ 66 h 89"/>
                  <a:gd name="T16" fmla="*/ 66 w 91"/>
                  <a:gd name="T17" fmla="*/ 66 h 89"/>
                  <a:gd name="T18" fmla="*/ 28 w 91"/>
                  <a:gd name="T19" fmla="*/ 61 h 89"/>
                  <a:gd name="T20" fmla="*/ 24 w 91"/>
                  <a:gd name="T21" fmla="*/ 23 h 89"/>
                  <a:gd name="T22" fmla="*/ 61 w 91"/>
                  <a:gd name="T23" fmla="*/ 28 h 89"/>
                  <a:gd name="T24" fmla="*/ 66 w 91"/>
                  <a:gd name="T25" fmla="*/ 66 h 89"/>
                  <a:gd name="T26" fmla="*/ 66 w 91"/>
                  <a:gd name="T27" fmla="*/ 6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89">
                    <a:moveTo>
                      <a:pt x="73" y="74"/>
                    </a:moveTo>
                    <a:lnTo>
                      <a:pt x="73" y="74"/>
                    </a:lnTo>
                    <a:cubicBezTo>
                      <a:pt x="86" y="61"/>
                      <a:pt x="91" y="38"/>
                      <a:pt x="71" y="17"/>
                    </a:cubicBezTo>
                    <a:cubicBezTo>
                      <a:pt x="54" y="1"/>
                      <a:pt x="32" y="0"/>
                      <a:pt x="17" y="16"/>
                    </a:cubicBezTo>
                    <a:cubicBezTo>
                      <a:pt x="1" y="31"/>
                      <a:pt x="0" y="53"/>
                      <a:pt x="18" y="72"/>
                    </a:cubicBezTo>
                    <a:cubicBezTo>
                      <a:pt x="36" y="89"/>
                      <a:pt x="58" y="88"/>
                      <a:pt x="73" y="74"/>
                    </a:cubicBezTo>
                    <a:lnTo>
                      <a:pt x="73" y="74"/>
                    </a:lnTo>
                    <a:close/>
                    <a:moveTo>
                      <a:pt x="66" y="66"/>
                    </a:moveTo>
                    <a:lnTo>
                      <a:pt x="66" y="66"/>
                    </a:lnTo>
                    <a:cubicBezTo>
                      <a:pt x="56" y="76"/>
                      <a:pt x="40" y="73"/>
                      <a:pt x="28" y="61"/>
                    </a:cubicBezTo>
                    <a:cubicBezTo>
                      <a:pt x="18" y="51"/>
                      <a:pt x="12" y="35"/>
                      <a:pt x="24" y="23"/>
                    </a:cubicBezTo>
                    <a:cubicBezTo>
                      <a:pt x="36" y="12"/>
                      <a:pt x="52" y="19"/>
                      <a:pt x="61" y="28"/>
                    </a:cubicBezTo>
                    <a:cubicBezTo>
                      <a:pt x="74" y="40"/>
                      <a:pt x="75" y="56"/>
                      <a:pt x="66" y="66"/>
                    </a:cubicBezTo>
                    <a:lnTo>
                      <a:pt x="66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4" name="Freeform 94"/>
              <p:cNvSpPr>
                <a:spLocks/>
              </p:cNvSpPr>
              <p:nvPr/>
            </p:nvSpPr>
            <p:spPr bwMode="auto">
              <a:xfrm>
                <a:off x="2053" y="2609"/>
                <a:ext cx="44" cy="29"/>
              </a:xfrm>
              <a:custGeom>
                <a:avLst/>
                <a:gdLst>
                  <a:gd name="T0" fmla="*/ 10 w 126"/>
                  <a:gd name="T1" fmla="*/ 7 h 98"/>
                  <a:gd name="T2" fmla="*/ 10 w 126"/>
                  <a:gd name="T3" fmla="*/ 7 h 98"/>
                  <a:gd name="T4" fmla="*/ 0 w 126"/>
                  <a:gd name="T5" fmla="*/ 17 h 98"/>
                  <a:gd name="T6" fmla="*/ 80 w 126"/>
                  <a:gd name="T7" fmla="*/ 98 h 98"/>
                  <a:gd name="T8" fmla="*/ 90 w 126"/>
                  <a:gd name="T9" fmla="*/ 88 h 98"/>
                  <a:gd name="T10" fmla="*/ 70 w 126"/>
                  <a:gd name="T11" fmla="*/ 67 h 98"/>
                  <a:gd name="T12" fmla="*/ 69 w 126"/>
                  <a:gd name="T13" fmla="*/ 56 h 98"/>
                  <a:gd name="T14" fmla="*/ 114 w 126"/>
                  <a:gd name="T15" fmla="*/ 64 h 98"/>
                  <a:gd name="T16" fmla="*/ 126 w 126"/>
                  <a:gd name="T17" fmla="*/ 52 h 98"/>
                  <a:gd name="T18" fmla="*/ 70 w 126"/>
                  <a:gd name="T19" fmla="*/ 44 h 98"/>
                  <a:gd name="T20" fmla="*/ 69 w 126"/>
                  <a:gd name="T21" fmla="*/ 0 h 98"/>
                  <a:gd name="T22" fmla="*/ 57 w 126"/>
                  <a:gd name="T23" fmla="*/ 12 h 98"/>
                  <a:gd name="T24" fmla="*/ 59 w 126"/>
                  <a:gd name="T25" fmla="*/ 47 h 98"/>
                  <a:gd name="T26" fmla="*/ 61 w 126"/>
                  <a:gd name="T27" fmla="*/ 58 h 98"/>
                  <a:gd name="T28" fmla="*/ 61 w 126"/>
                  <a:gd name="T29" fmla="*/ 58 h 98"/>
                  <a:gd name="T30" fmla="*/ 10 w 126"/>
                  <a:gd name="T31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98">
                    <a:moveTo>
                      <a:pt x="10" y="7"/>
                    </a:moveTo>
                    <a:lnTo>
                      <a:pt x="10" y="7"/>
                    </a:lnTo>
                    <a:lnTo>
                      <a:pt x="0" y="17"/>
                    </a:lnTo>
                    <a:lnTo>
                      <a:pt x="80" y="98"/>
                    </a:lnTo>
                    <a:lnTo>
                      <a:pt x="90" y="88"/>
                    </a:lnTo>
                    <a:lnTo>
                      <a:pt x="70" y="67"/>
                    </a:lnTo>
                    <a:lnTo>
                      <a:pt x="69" y="56"/>
                    </a:lnTo>
                    <a:lnTo>
                      <a:pt x="114" y="64"/>
                    </a:lnTo>
                    <a:lnTo>
                      <a:pt x="126" y="52"/>
                    </a:lnTo>
                    <a:lnTo>
                      <a:pt x="70" y="44"/>
                    </a:lnTo>
                    <a:lnTo>
                      <a:pt x="69" y="0"/>
                    </a:lnTo>
                    <a:lnTo>
                      <a:pt x="57" y="12"/>
                    </a:lnTo>
                    <a:lnTo>
                      <a:pt x="59" y="47"/>
                    </a:lnTo>
                    <a:cubicBezTo>
                      <a:pt x="60" y="50"/>
                      <a:pt x="60" y="55"/>
                      <a:pt x="61" y="58"/>
                    </a:cubicBezTo>
                    <a:lnTo>
                      <a:pt x="61" y="58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5" name="Freeform 95"/>
              <p:cNvSpPr>
                <a:spLocks noEditPoints="1"/>
              </p:cNvSpPr>
              <p:nvPr/>
            </p:nvSpPr>
            <p:spPr bwMode="auto">
              <a:xfrm>
                <a:off x="2082" y="2595"/>
                <a:ext cx="32" cy="27"/>
              </a:xfrm>
              <a:custGeom>
                <a:avLst/>
                <a:gdLst>
                  <a:gd name="T0" fmla="*/ 57 w 91"/>
                  <a:gd name="T1" fmla="*/ 18 h 90"/>
                  <a:gd name="T2" fmla="*/ 57 w 91"/>
                  <a:gd name="T3" fmla="*/ 18 h 90"/>
                  <a:gd name="T4" fmla="*/ 13 w 91"/>
                  <a:gd name="T5" fmla="*/ 17 h 90"/>
                  <a:gd name="T6" fmla="*/ 0 w 91"/>
                  <a:gd name="T7" fmla="*/ 40 h 90"/>
                  <a:gd name="T8" fmla="*/ 9 w 91"/>
                  <a:gd name="T9" fmla="*/ 44 h 90"/>
                  <a:gd name="T10" fmla="*/ 19 w 91"/>
                  <a:gd name="T11" fmla="*/ 26 h 90"/>
                  <a:gd name="T12" fmla="*/ 44 w 91"/>
                  <a:gd name="T13" fmla="*/ 26 h 90"/>
                  <a:gd name="T14" fmla="*/ 45 w 91"/>
                  <a:gd name="T15" fmla="*/ 27 h 90"/>
                  <a:gd name="T16" fmla="*/ 33 w 91"/>
                  <a:gd name="T17" fmla="*/ 80 h 90"/>
                  <a:gd name="T18" fmla="*/ 65 w 91"/>
                  <a:gd name="T19" fmla="*/ 79 h 90"/>
                  <a:gd name="T20" fmla="*/ 74 w 91"/>
                  <a:gd name="T21" fmla="*/ 54 h 90"/>
                  <a:gd name="T22" fmla="*/ 74 w 91"/>
                  <a:gd name="T23" fmla="*/ 54 h 90"/>
                  <a:gd name="T24" fmla="*/ 82 w 91"/>
                  <a:gd name="T25" fmla="*/ 60 h 90"/>
                  <a:gd name="T26" fmla="*/ 91 w 91"/>
                  <a:gd name="T27" fmla="*/ 51 h 90"/>
                  <a:gd name="T28" fmla="*/ 77 w 91"/>
                  <a:gd name="T29" fmla="*/ 39 h 90"/>
                  <a:gd name="T30" fmla="*/ 57 w 91"/>
                  <a:gd name="T31" fmla="*/ 18 h 90"/>
                  <a:gd name="T32" fmla="*/ 62 w 91"/>
                  <a:gd name="T33" fmla="*/ 43 h 90"/>
                  <a:gd name="T34" fmla="*/ 62 w 91"/>
                  <a:gd name="T35" fmla="*/ 43 h 90"/>
                  <a:gd name="T36" fmla="*/ 65 w 91"/>
                  <a:gd name="T37" fmla="*/ 47 h 90"/>
                  <a:gd name="T38" fmla="*/ 60 w 91"/>
                  <a:gd name="T39" fmla="*/ 70 h 90"/>
                  <a:gd name="T40" fmla="*/ 42 w 91"/>
                  <a:gd name="T41" fmla="*/ 69 h 90"/>
                  <a:gd name="T42" fmla="*/ 52 w 91"/>
                  <a:gd name="T43" fmla="*/ 34 h 90"/>
                  <a:gd name="T44" fmla="*/ 62 w 91"/>
                  <a:gd name="T45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90">
                    <a:moveTo>
                      <a:pt x="57" y="18"/>
                    </a:moveTo>
                    <a:lnTo>
                      <a:pt x="57" y="18"/>
                    </a:lnTo>
                    <a:cubicBezTo>
                      <a:pt x="46" y="7"/>
                      <a:pt x="30" y="0"/>
                      <a:pt x="13" y="17"/>
                    </a:cubicBezTo>
                    <a:cubicBezTo>
                      <a:pt x="6" y="24"/>
                      <a:pt x="2" y="32"/>
                      <a:pt x="0" y="40"/>
                    </a:cubicBezTo>
                    <a:lnTo>
                      <a:pt x="9" y="44"/>
                    </a:lnTo>
                    <a:cubicBezTo>
                      <a:pt x="10" y="38"/>
                      <a:pt x="14" y="31"/>
                      <a:pt x="19" y="26"/>
                    </a:cubicBezTo>
                    <a:cubicBezTo>
                      <a:pt x="30" y="14"/>
                      <a:pt x="40" y="21"/>
                      <a:pt x="44" y="26"/>
                    </a:cubicBezTo>
                    <a:lnTo>
                      <a:pt x="45" y="27"/>
                    </a:lnTo>
                    <a:cubicBezTo>
                      <a:pt x="24" y="48"/>
                      <a:pt x="20" y="67"/>
                      <a:pt x="33" y="80"/>
                    </a:cubicBezTo>
                    <a:cubicBezTo>
                      <a:pt x="41" y="88"/>
                      <a:pt x="54" y="90"/>
                      <a:pt x="65" y="79"/>
                    </a:cubicBezTo>
                    <a:cubicBezTo>
                      <a:pt x="73" y="72"/>
                      <a:pt x="75" y="62"/>
                      <a:pt x="74" y="54"/>
                    </a:cubicBezTo>
                    <a:lnTo>
                      <a:pt x="74" y="54"/>
                    </a:lnTo>
                    <a:lnTo>
                      <a:pt x="82" y="60"/>
                    </a:lnTo>
                    <a:lnTo>
                      <a:pt x="91" y="51"/>
                    </a:lnTo>
                    <a:cubicBezTo>
                      <a:pt x="87" y="48"/>
                      <a:pt x="82" y="44"/>
                      <a:pt x="77" y="39"/>
                    </a:cubicBezTo>
                    <a:lnTo>
                      <a:pt x="57" y="18"/>
                    </a:lnTo>
                    <a:close/>
                    <a:moveTo>
                      <a:pt x="62" y="43"/>
                    </a:moveTo>
                    <a:lnTo>
                      <a:pt x="62" y="43"/>
                    </a:lnTo>
                    <a:cubicBezTo>
                      <a:pt x="63" y="44"/>
                      <a:pt x="64" y="46"/>
                      <a:pt x="65" y="47"/>
                    </a:cubicBezTo>
                    <a:cubicBezTo>
                      <a:pt x="68" y="53"/>
                      <a:pt x="68" y="62"/>
                      <a:pt x="60" y="70"/>
                    </a:cubicBezTo>
                    <a:cubicBezTo>
                      <a:pt x="55" y="75"/>
                      <a:pt x="48" y="76"/>
                      <a:pt x="42" y="69"/>
                    </a:cubicBezTo>
                    <a:cubicBezTo>
                      <a:pt x="31" y="59"/>
                      <a:pt x="41" y="44"/>
                      <a:pt x="52" y="34"/>
                    </a:cubicBezTo>
                    <a:lnTo>
                      <a:pt x="62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6" name="Freeform 96"/>
              <p:cNvSpPr>
                <a:spLocks/>
              </p:cNvSpPr>
              <p:nvPr/>
            </p:nvSpPr>
            <p:spPr bwMode="auto">
              <a:xfrm>
                <a:off x="2092" y="2577"/>
                <a:ext cx="43" cy="29"/>
              </a:xfrm>
              <a:custGeom>
                <a:avLst/>
                <a:gdLst>
                  <a:gd name="T0" fmla="*/ 10 w 126"/>
                  <a:gd name="T1" fmla="*/ 8 h 98"/>
                  <a:gd name="T2" fmla="*/ 10 w 126"/>
                  <a:gd name="T3" fmla="*/ 8 h 98"/>
                  <a:gd name="T4" fmla="*/ 0 w 126"/>
                  <a:gd name="T5" fmla="*/ 18 h 98"/>
                  <a:gd name="T6" fmla="*/ 80 w 126"/>
                  <a:gd name="T7" fmla="*/ 98 h 98"/>
                  <a:gd name="T8" fmla="*/ 90 w 126"/>
                  <a:gd name="T9" fmla="*/ 88 h 98"/>
                  <a:gd name="T10" fmla="*/ 69 w 126"/>
                  <a:gd name="T11" fmla="*/ 67 h 98"/>
                  <a:gd name="T12" fmla="*/ 69 w 126"/>
                  <a:gd name="T13" fmla="*/ 57 h 98"/>
                  <a:gd name="T14" fmla="*/ 114 w 126"/>
                  <a:gd name="T15" fmla="*/ 64 h 98"/>
                  <a:gd name="T16" fmla="*/ 126 w 126"/>
                  <a:gd name="T17" fmla="*/ 52 h 98"/>
                  <a:gd name="T18" fmla="*/ 70 w 126"/>
                  <a:gd name="T19" fmla="*/ 44 h 98"/>
                  <a:gd name="T20" fmla="*/ 68 w 126"/>
                  <a:gd name="T21" fmla="*/ 0 h 98"/>
                  <a:gd name="T22" fmla="*/ 56 w 126"/>
                  <a:gd name="T23" fmla="*/ 12 h 98"/>
                  <a:gd name="T24" fmla="*/ 59 w 126"/>
                  <a:gd name="T25" fmla="*/ 47 h 98"/>
                  <a:gd name="T26" fmla="*/ 61 w 126"/>
                  <a:gd name="T27" fmla="*/ 58 h 98"/>
                  <a:gd name="T28" fmla="*/ 60 w 126"/>
                  <a:gd name="T29" fmla="*/ 58 h 98"/>
                  <a:gd name="T30" fmla="*/ 10 w 126"/>
                  <a:gd name="T31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98">
                    <a:moveTo>
                      <a:pt x="10" y="8"/>
                    </a:moveTo>
                    <a:lnTo>
                      <a:pt x="10" y="8"/>
                    </a:lnTo>
                    <a:lnTo>
                      <a:pt x="0" y="18"/>
                    </a:lnTo>
                    <a:lnTo>
                      <a:pt x="80" y="98"/>
                    </a:lnTo>
                    <a:lnTo>
                      <a:pt x="90" y="88"/>
                    </a:lnTo>
                    <a:lnTo>
                      <a:pt x="69" y="67"/>
                    </a:lnTo>
                    <a:lnTo>
                      <a:pt x="69" y="57"/>
                    </a:lnTo>
                    <a:lnTo>
                      <a:pt x="114" y="64"/>
                    </a:lnTo>
                    <a:lnTo>
                      <a:pt x="126" y="52"/>
                    </a:lnTo>
                    <a:lnTo>
                      <a:pt x="70" y="44"/>
                    </a:lnTo>
                    <a:lnTo>
                      <a:pt x="68" y="0"/>
                    </a:lnTo>
                    <a:lnTo>
                      <a:pt x="56" y="12"/>
                    </a:lnTo>
                    <a:lnTo>
                      <a:pt x="59" y="47"/>
                    </a:lnTo>
                    <a:cubicBezTo>
                      <a:pt x="59" y="51"/>
                      <a:pt x="60" y="55"/>
                      <a:pt x="61" y="58"/>
                    </a:cubicBezTo>
                    <a:lnTo>
                      <a:pt x="60" y="5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7" name="Freeform 97"/>
              <p:cNvSpPr>
                <a:spLocks/>
              </p:cNvSpPr>
              <p:nvPr/>
            </p:nvSpPr>
            <p:spPr bwMode="auto">
              <a:xfrm>
                <a:off x="2119" y="2561"/>
                <a:ext cx="35" cy="28"/>
              </a:xfrm>
              <a:custGeom>
                <a:avLst/>
                <a:gdLst>
                  <a:gd name="T0" fmla="*/ 47 w 102"/>
                  <a:gd name="T1" fmla="*/ 0 h 97"/>
                  <a:gd name="T2" fmla="*/ 47 w 102"/>
                  <a:gd name="T3" fmla="*/ 0 h 97"/>
                  <a:gd name="T4" fmla="*/ 37 w 102"/>
                  <a:gd name="T5" fmla="*/ 10 h 97"/>
                  <a:gd name="T6" fmla="*/ 70 w 102"/>
                  <a:gd name="T7" fmla="*/ 43 h 97"/>
                  <a:gd name="T8" fmla="*/ 74 w 102"/>
                  <a:gd name="T9" fmla="*/ 49 h 97"/>
                  <a:gd name="T10" fmla="*/ 70 w 102"/>
                  <a:gd name="T11" fmla="*/ 72 h 97"/>
                  <a:gd name="T12" fmla="*/ 41 w 102"/>
                  <a:gd name="T13" fmla="*/ 66 h 97"/>
                  <a:gd name="T14" fmla="*/ 10 w 102"/>
                  <a:gd name="T15" fmla="*/ 36 h 97"/>
                  <a:gd name="T16" fmla="*/ 0 w 102"/>
                  <a:gd name="T17" fmla="*/ 46 h 97"/>
                  <a:gd name="T18" fmla="*/ 32 w 102"/>
                  <a:gd name="T19" fmla="*/ 78 h 97"/>
                  <a:gd name="T20" fmla="*/ 75 w 102"/>
                  <a:gd name="T21" fmla="*/ 83 h 97"/>
                  <a:gd name="T22" fmla="*/ 83 w 102"/>
                  <a:gd name="T23" fmla="*/ 55 h 97"/>
                  <a:gd name="T24" fmla="*/ 84 w 102"/>
                  <a:gd name="T25" fmla="*/ 55 h 97"/>
                  <a:gd name="T26" fmla="*/ 93 w 102"/>
                  <a:gd name="T27" fmla="*/ 63 h 97"/>
                  <a:gd name="T28" fmla="*/ 102 w 102"/>
                  <a:gd name="T29" fmla="*/ 54 h 97"/>
                  <a:gd name="T30" fmla="*/ 86 w 102"/>
                  <a:gd name="T31" fmla="*/ 40 h 97"/>
                  <a:gd name="T32" fmla="*/ 47 w 102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7">
                    <a:moveTo>
                      <a:pt x="47" y="0"/>
                    </a:moveTo>
                    <a:lnTo>
                      <a:pt x="47" y="0"/>
                    </a:lnTo>
                    <a:lnTo>
                      <a:pt x="37" y="10"/>
                    </a:lnTo>
                    <a:lnTo>
                      <a:pt x="70" y="43"/>
                    </a:lnTo>
                    <a:cubicBezTo>
                      <a:pt x="72" y="45"/>
                      <a:pt x="74" y="47"/>
                      <a:pt x="74" y="49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1"/>
                      <a:pt x="51" y="77"/>
                      <a:pt x="41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2" y="97"/>
                      <a:pt x="67" y="92"/>
                      <a:pt x="75" y="83"/>
                    </a:cubicBezTo>
                    <a:cubicBezTo>
                      <a:pt x="85" y="73"/>
                      <a:pt x="85" y="62"/>
                      <a:pt x="83" y="55"/>
                    </a:cubicBezTo>
                    <a:lnTo>
                      <a:pt x="84" y="55"/>
                    </a:lnTo>
                    <a:lnTo>
                      <a:pt x="93" y="63"/>
                    </a:lnTo>
                    <a:lnTo>
                      <a:pt x="102" y="54"/>
                    </a:lnTo>
                    <a:cubicBezTo>
                      <a:pt x="97" y="50"/>
                      <a:pt x="92" y="45"/>
                      <a:pt x="86" y="4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8" name="Freeform 98"/>
              <p:cNvSpPr>
                <a:spLocks/>
              </p:cNvSpPr>
              <p:nvPr/>
            </p:nvSpPr>
            <p:spPr bwMode="auto">
              <a:xfrm>
                <a:off x="2141" y="2542"/>
                <a:ext cx="35" cy="29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70 w 101"/>
                  <a:gd name="T7" fmla="*/ 43 h 97"/>
                  <a:gd name="T8" fmla="*/ 74 w 101"/>
                  <a:gd name="T9" fmla="*/ 49 h 97"/>
                  <a:gd name="T10" fmla="*/ 70 w 101"/>
                  <a:gd name="T11" fmla="*/ 71 h 97"/>
                  <a:gd name="T12" fmla="*/ 40 w 101"/>
                  <a:gd name="T13" fmla="*/ 66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5 w 101"/>
                  <a:gd name="T21" fmla="*/ 83 h 97"/>
                  <a:gd name="T22" fmla="*/ 83 w 101"/>
                  <a:gd name="T23" fmla="*/ 55 h 97"/>
                  <a:gd name="T24" fmla="*/ 83 w 101"/>
                  <a:gd name="T25" fmla="*/ 54 h 97"/>
                  <a:gd name="T26" fmla="*/ 92 w 101"/>
                  <a:gd name="T27" fmla="*/ 63 h 97"/>
                  <a:gd name="T28" fmla="*/ 101 w 101"/>
                  <a:gd name="T29" fmla="*/ 54 h 97"/>
                  <a:gd name="T30" fmla="*/ 86 w 101"/>
                  <a:gd name="T31" fmla="*/ 39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3"/>
                    </a:lnTo>
                    <a:cubicBezTo>
                      <a:pt x="71" y="45"/>
                      <a:pt x="73" y="47"/>
                      <a:pt x="74" y="49"/>
                    </a:cubicBezTo>
                    <a:cubicBezTo>
                      <a:pt x="76" y="55"/>
                      <a:pt x="76" y="65"/>
                      <a:pt x="70" y="71"/>
                    </a:cubicBezTo>
                    <a:cubicBezTo>
                      <a:pt x="61" y="80"/>
                      <a:pt x="50" y="76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1"/>
                      <a:pt x="75" y="83"/>
                    </a:cubicBezTo>
                    <a:cubicBezTo>
                      <a:pt x="84" y="73"/>
                      <a:pt x="85" y="61"/>
                      <a:pt x="83" y="55"/>
                    </a:cubicBezTo>
                    <a:lnTo>
                      <a:pt x="83" y="54"/>
                    </a:lnTo>
                    <a:lnTo>
                      <a:pt x="92" y="63"/>
                    </a:lnTo>
                    <a:lnTo>
                      <a:pt x="101" y="54"/>
                    </a:lnTo>
                    <a:cubicBezTo>
                      <a:pt x="97" y="50"/>
                      <a:pt x="91" y="45"/>
                      <a:pt x="86" y="39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69" name="Freeform 99"/>
              <p:cNvSpPr>
                <a:spLocks/>
              </p:cNvSpPr>
              <p:nvPr/>
            </p:nvSpPr>
            <p:spPr bwMode="auto">
              <a:xfrm>
                <a:off x="2190" y="2628"/>
                <a:ext cx="51" cy="44"/>
              </a:xfrm>
              <a:custGeom>
                <a:avLst/>
                <a:gdLst>
                  <a:gd name="T0" fmla="*/ 139 w 148"/>
                  <a:gd name="T1" fmla="*/ 81 h 149"/>
                  <a:gd name="T2" fmla="*/ 139 w 148"/>
                  <a:gd name="T3" fmla="*/ 81 h 149"/>
                  <a:gd name="T4" fmla="*/ 148 w 148"/>
                  <a:gd name="T5" fmla="*/ 71 h 149"/>
                  <a:gd name="T6" fmla="*/ 67 w 148"/>
                  <a:gd name="T7" fmla="*/ 0 h 149"/>
                  <a:gd name="T8" fmla="*/ 55 w 148"/>
                  <a:gd name="T9" fmla="*/ 13 h 149"/>
                  <a:gd name="T10" fmla="*/ 78 w 148"/>
                  <a:gd name="T11" fmla="*/ 63 h 149"/>
                  <a:gd name="T12" fmla="*/ 96 w 148"/>
                  <a:gd name="T13" fmla="*/ 97 h 149"/>
                  <a:gd name="T14" fmla="*/ 96 w 148"/>
                  <a:gd name="T15" fmla="*/ 97 h 149"/>
                  <a:gd name="T16" fmla="*/ 62 w 148"/>
                  <a:gd name="T17" fmla="*/ 79 h 149"/>
                  <a:gd name="T18" fmla="*/ 12 w 148"/>
                  <a:gd name="T19" fmla="*/ 55 h 149"/>
                  <a:gd name="T20" fmla="*/ 0 w 148"/>
                  <a:gd name="T21" fmla="*/ 68 h 149"/>
                  <a:gd name="T22" fmla="*/ 71 w 148"/>
                  <a:gd name="T23" fmla="*/ 149 h 149"/>
                  <a:gd name="T24" fmla="*/ 80 w 148"/>
                  <a:gd name="T25" fmla="*/ 140 h 149"/>
                  <a:gd name="T26" fmla="*/ 49 w 148"/>
                  <a:gd name="T27" fmla="*/ 105 h 149"/>
                  <a:gd name="T28" fmla="*/ 17 w 148"/>
                  <a:gd name="T29" fmla="*/ 70 h 149"/>
                  <a:gd name="T30" fmla="*/ 17 w 148"/>
                  <a:gd name="T31" fmla="*/ 70 h 149"/>
                  <a:gd name="T32" fmla="*/ 56 w 148"/>
                  <a:gd name="T33" fmla="*/ 91 h 149"/>
                  <a:gd name="T34" fmla="*/ 104 w 148"/>
                  <a:gd name="T35" fmla="*/ 115 h 149"/>
                  <a:gd name="T36" fmla="*/ 112 w 148"/>
                  <a:gd name="T37" fmla="*/ 107 h 149"/>
                  <a:gd name="T38" fmla="*/ 88 w 148"/>
                  <a:gd name="T39" fmla="*/ 57 h 149"/>
                  <a:gd name="T40" fmla="*/ 69 w 148"/>
                  <a:gd name="T41" fmla="*/ 18 h 149"/>
                  <a:gd name="T42" fmla="*/ 69 w 148"/>
                  <a:gd name="T43" fmla="*/ 18 h 149"/>
                  <a:gd name="T44" fmla="*/ 103 w 148"/>
                  <a:gd name="T45" fmla="*/ 50 h 149"/>
                  <a:gd name="T46" fmla="*/ 139 w 148"/>
                  <a:gd name="T47" fmla="*/ 8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8" h="149">
                    <a:moveTo>
                      <a:pt x="139" y="81"/>
                    </a:moveTo>
                    <a:lnTo>
                      <a:pt x="139" y="81"/>
                    </a:lnTo>
                    <a:lnTo>
                      <a:pt x="148" y="71"/>
                    </a:lnTo>
                    <a:lnTo>
                      <a:pt x="67" y="0"/>
                    </a:lnTo>
                    <a:lnTo>
                      <a:pt x="55" y="13"/>
                    </a:lnTo>
                    <a:lnTo>
                      <a:pt x="78" y="63"/>
                    </a:lnTo>
                    <a:cubicBezTo>
                      <a:pt x="84" y="76"/>
                      <a:pt x="90" y="87"/>
                      <a:pt x="96" y="97"/>
                    </a:cubicBezTo>
                    <a:lnTo>
                      <a:pt x="96" y="97"/>
                    </a:lnTo>
                    <a:cubicBezTo>
                      <a:pt x="86" y="91"/>
                      <a:pt x="75" y="85"/>
                      <a:pt x="62" y="79"/>
                    </a:cubicBezTo>
                    <a:lnTo>
                      <a:pt x="12" y="55"/>
                    </a:lnTo>
                    <a:lnTo>
                      <a:pt x="0" y="68"/>
                    </a:lnTo>
                    <a:lnTo>
                      <a:pt x="71" y="149"/>
                    </a:lnTo>
                    <a:lnTo>
                      <a:pt x="80" y="140"/>
                    </a:lnTo>
                    <a:lnTo>
                      <a:pt x="49" y="105"/>
                    </a:lnTo>
                    <a:cubicBezTo>
                      <a:pt x="39" y="93"/>
                      <a:pt x="26" y="80"/>
                      <a:pt x="17" y="70"/>
                    </a:cubicBezTo>
                    <a:lnTo>
                      <a:pt x="17" y="70"/>
                    </a:lnTo>
                    <a:cubicBezTo>
                      <a:pt x="29" y="77"/>
                      <a:pt x="41" y="84"/>
                      <a:pt x="56" y="91"/>
                    </a:cubicBezTo>
                    <a:lnTo>
                      <a:pt x="104" y="115"/>
                    </a:lnTo>
                    <a:lnTo>
                      <a:pt x="112" y="107"/>
                    </a:lnTo>
                    <a:lnTo>
                      <a:pt x="88" y="57"/>
                    </a:lnTo>
                    <a:cubicBezTo>
                      <a:pt x="82" y="42"/>
                      <a:pt x="75" y="30"/>
                      <a:pt x="69" y="18"/>
                    </a:cubicBezTo>
                    <a:lnTo>
                      <a:pt x="69" y="18"/>
                    </a:lnTo>
                    <a:cubicBezTo>
                      <a:pt x="79" y="27"/>
                      <a:pt x="92" y="40"/>
                      <a:pt x="103" y="50"/>
                    </a:cubicBezTo>
                    <a:lnTo>
                      <a:pt x="139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0" name="Freeform 100"/>
              <p:cNvSpPr>
                <a:spLocks noEditPoints="1"/>
              </p:cNvSpPr>
              <p:nvPr/>
            </p:nvSpPr>
            <p:spPr bwMode="auto">
              <a:xfrm>
                <a:off x="2228" y="2618"/>
                <a:ext cx="32" cy="27"/>
              </a:xfrm>
              <a:custGeom>
                <a:avLst/>
                <a:gdLst>
                  <a:gd name="T0" fmla="*/ 57 w 91"/>
                  <a:gd name="T1" fmla="*/ 19 h 91"/>
                  <a:gd name="T2" fmla="*/ 57 w 91"/>
                  <a:gd name="T3" fmla="*/ 19 h 91"/>
                  <a:gd name="T4" fmla="*/ 14 w 91"/>
                  <a:gd name="T5" fmla="*/ 17 h 91"/>
                  <a:gd name="T6" fmla="*/ 0 w 91"/>
                  <a:gd name="T7" fmla="*/ 40 h 91"/>
                  <a:gd name="T8" fmla="*/ 9 w 91"/>
                  <a:gd name="T9" fmla="*/ 45 h 91"/>
                  <a:gd name="T10" fmla="*/ 19 w 91"/>
                  <a:gd name="T11" fmla="*/ 26 h 91"/>
                  <a:gd name="T12" fmla="*/ 45 w 91"/>
                  <a:gd name="T13" fmla="*/ 26 h 91"/>
                  <a:gd name="T14" fmla="*/ 46 w 91"/>
                  <a:gd name="T15" fmla="*/ 27 h 91"/>
                  <a:gd name="T16" fmla="*/ 33 w 91"/>
                  <a:gd name="T17" fmla="*/ 81 h 91"/>
                  <a:gd name="T18" fmla="*/ 66 w 91"/>
                  <a:gd name="T19" fmla="*/ 80 h 91"/>
                  <a:gd name="T20" fmla="*/ 74 w 91"/>
                  <a:gd name="T21" fmla="*/ 55 h 91"/>
                  <a:gd name="T22" fmla="*/ 75 w 91"/>
                  <a:gd name="T23" fmla="*/ 55 h 91"/>
                  <a:gd name="T24" fmla="*/ 82 w 91"/>
                  <a:gd name="T25" fmla="*/ 61 h 91"/>
                  <a:gd name="T26" fmla="*/ 91 w 91"/>
                  <a:gd name="T27" fmla="*/ 52 h 91"/>
                  <a:gd name="T28" fmla="*/ 77 w 91"/>
                  <a:gd name="T29" fmla="*/ 39 h 91"/>
                  <a:gd name="T30" fmla="*/ 57 w 91"/>
                  <a:gd name="T31" fmla="*/ 19 h 91"/>
                  <a:gd name="T32" fmla="*/ 62 w 91"/>
                  <a:gd name="T33" fmla="*/ 44 h 91"/>
                  <a:gd name="T34" fmla="*/ 62 w 91"/>
                  <a:gd name="T35" fmla="*/ 44 h 91"/>
                  <a:gd name="T36" fmla="*/ 65 w 91"/>
                  <a:gd name="T37" fmla="*/ 47 h 91"/>
                  <a:gd name="T38" fmla="*/ 61 w 91"/>
                  <a:gd name="T39" fmla="*/ 70 h 91"/>
                  <a:gd name="T40" fmla="*/ 42 w 91"/>
                  <a:gd name="T41" fmla="*/ 70 h 91"/>
                  <a:gd name="T42" fmla="*/ 53 w 91"/>
                  <a:gd name="T43" fmla="*/ 34 h 91"/>
                  <a:gd name="T44" fmla="*/ 62 w 91"/>
                  <a:gd name="T45" fmla="*/ 4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91">
                    <a:moveTo>
                      <a:pt x="57" y="19"/>
                    </a:moveTo>
                    <a:lnTo>
                      <a:pt x="57" y="19"/>
                    </a:lnTo>
                    <a:cubicBezTo>
                      <a:pt x="46" y="8"/>
                      <a:pt x="30" y="0"/>
                      <a:pt x="14" y="17"/>
                    </a:cubicBezTo>
                    <a:cubicBezTo>
                      <a:pt x="7" y="24"/>
                      <a:pt x="2" y="33"/>
                      <a:pt x="0" y="40"/>
                    </a:cubicBezTo>
                    <a:lnTo>
                      <a:pt x="9" y="45"/>
                    </a:lnTo>
                    <a:cubicBezTo>
                      <a:pt x="10" y="38"/>
                      <a:pt x="14" y="31"/>
                      <a:pt x="19" y="26"/>
                    </a:cubicBezTo>
                    <a:cubicBezTo>
                      <a:pt x="31" y="15"/>
                      <a:pt x="40" y="22"/>
                      <a:pt x="45" y="26"/>
                    </a:cubicBezTo>
                    <a:lnTo>
                      <a:pt x="46" y="27"/>
                    </a:lnTo>
                    <a:cubicBezTo>
                      <a:pt x="24" y="49"/>
                      <a:pt x="20" y="68"/>
                      <a:pt x="33" y="81"/>
                    </a:cubicBezTo>
                    <a:cubicBezTo>
                      <a:pt x="41" y="89"/>
                      <a:pt x="55" y="91"/>
                      <a:pt x="66" y="80"/>
                    </a:cubicBezTo>
                    <a:cubicBezTo>
                      <a:pt x="73" y="72"/>
                      <a:pt x="76" y="62"/>
                      <a:pt x="74" y="55"/>
                    </a:cubicBezTo>
                    <a:lnTo>
                      <a:pt x="75" y="55"/>
                    </a:lnTo>
                    <a:lnTo>
                      <a:pt x="82" y="61"/>
                    </a:lnTo>
                    <a:lnTo>
                      <a:pt x="91" y="52"/>
                    </a:lnTo>
                    <a:cubicBezTo>
                      <a:pt x="87" y="48"/>
                      <a:pt x="82" y="44"/>
                      <a:pt x="77" y="39"/>
                    </a:cubicBezTo>
                    <a:lnTo>
                      <a:pt x="57" y="19"/>
                    </a:lnTo>
                    <a:close/>
                    <a:moveTo>
                      <a:pt x="62" y="44"/>
                    </a:moveTo>
                    <a:lnTo>
                      <a:pt x="62" y="44"/>
                    </a:lnTo>
                    <a:cubicBezTo>
                      <a:pt x="63" y="45"/>
                      <a:pt x="64" y="46"/>
                      <a:pt x="65" y="47"/>
                    </a:cubicBezTo>
                    <a:cubicBezTo>
                      <a:pt x="68" y="54"/>
                      <a:pt x="68" y="63"/>
                      <a:pt x="61" y="70"/>
                    </a:cubicBezTo>
                    <a:cubicBezTo>
                      <a:pt x="56" y="75"/>
                      <a:pt x="49" y="76"/>
                      <a:pt x="42" y="70"/>
                    </a:cubicBezTo>
                    <a:cubicBezTo>
                      <a:pt x="31" y="59"/>
                      <a:pt x="42" y="45"/>
                      <a:pt x="53" y="34"/>
                    </a:cubicBezTo>
                    <a:lnTo>
                      <a:pt x="6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1" name="Freeform 101"/>
              <p:cNvSpPr>
                <a:spLocks/>
              </p:cNvSpPr>
              <p:nvPr/>
            </p:nvSpPr>
            <p:spPr bwMode="auto">
              <a:xfrm>
                <a:off x="2246" y="2604"/>
                <a:ext cx="23" cy="24"/>
              </a:xfrm>
              <a:custGeom>
                <a:avLst/>
                <a:gdLst>
                  <a:gd name="T0" fmla="*/ 55 w 65"/>
                  <a:gd name="T1" fmla="*/ 82 h 82"/>
                  <a:gd name="T2" fmla="*/ 55 w 65"/>
                  <a:gd name="T3" fmla="*/ 82 h 82"/>
                  <a:gd name="T4" fmla="*/ 65 w 65"/>
                  <a:gd name="T5" fmla="*/ 72 h 82"/>
                  <a:gd name="T6" fmla="*/ 36 w 65"/>
                  <a:gd name="T7" fmla="*/ 43 h 82"/>
                  <a:gd name="T8" fmla="*/ 32 w 65"/>
                  <a:gd name="T9" fmla="*/ 38 h 82"/>
                  <a:gd name="T10" fmla="*/ 33 w 65"/>
                  <a:gd name="T11" fmla="*/ 12 h 82"/>
                  <a:gd name="T12" fmla="*/ 36 w 65"/>
                  <a:gd name="T13" fmla="*/ 9 h 82"/>
                  <a:gd name="T14" fmla="*/ 27 w 65"/>
                  <a:gd name="T15" fmla="*/ 0 h 82"/>
                  <a:gd name="T16" fmla="*/ 24 w 65"/>
                  <a:gd name="T17" fmla="*/ 2 h 82"/>
                  <a:gd name="T18" fmla="*/ 21 w 65"/>
                  <a:gd name="T19" fmla="*/ 29 h 82"/>
                  <a:gd name="T20" fmla="*/ 20 w 65"/>
                  <a:gd name="T21" fmla="*/ 30 h 82"/>
                  <a:gd name="T22" fmla="*/ 9 w 65"/>
                  <a:gd name="T23" fmla="*/ 19 h 82"/>
                  <a:gd name="T24" fmla="*/ 0 w 65"/>
                  <a:gd name="T25" fmla="*/ 28 h 82"/>
                  <a:gd name="T26" fmla="*/ 18 w 65"/>
                  <a:gd name="T27" fmla="*/ 45 h 82"/>
                  <a:gd name="T28" fmla="*/ 55 w 65"/>
                  <a:gd name="T2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2">
                    <a:moveTo>
                      <a:pt x="55" y="82"/>
                    </a:moveTo>
                    <a:lnTo>
                      <a:pt x="55" y="82"/>
                    </a:lnTo>
                    <a:lnTo>
                      <a:pt x="65" y="72"/>
                    </a:lnTo>
                    <a:lnTo>
                      <a:pt x="36" y="43"/>
                    </a:lnTo>
                    <a:cubicBezTo>
                      <a:pt x="35" y="42"/>
                      <a:pt x="33" y="40"/>
                      <a:pt x="32" y="38"/>
                    </a:cubicBezTo>
                    <a:cubicBezTo>
                      <a:pt x="26" y="29"/>
                      <a:pt x="25" y="19"/>
                      <a:pt x="33" y="12"/>
                    </a:cubicBezTo>
                    <a:cubicBezTo>
                      <a:pt x="34" y="11"/>
                      <a:pt x="35" y="10"/>
                      <a:pt x="36" y="9"/>
                    </a:cubicBezTo>
                    <a:lnTo>
                      <a:pt x="27" y="0"/>
                    </a:lnTo>
                    <a:cubicBezTo>
                      <a:pt x="26" y="0"/>
                      <a:pt x="25" y="1"/>
                      <a:pt x="24" y="2"/>
                    </a:cubicBezTo>
                    <a:cubicBezTo>
                      <a:pt x="17" y="9"/>
                      <a:pt x="16" y="20"/>
                      <a:pt x="21" y="29"/>
                    </a:cubicBezTo>
                    <a:lnTo>
                      <a:pt x="20" y="30"/>
                    </a:lnTo>
                    <a:lnTo>
                      <a:pt x="9" y="19"/>
                    </a:lnTo>
                    <a:lnTo>
                      <a:pt x="0" y="28"/>
                    </a:lnTo>
                    <a:cubicBezTo>
                      <a:pt x="6" y="33"/>
                      <a:pt x="11" y="38"/>
                      <a:pt x="18" y="45"/>
                    </a:cubicBezTo>
                    <a:lnTo>
                      <a:pt x="55" y="8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2" name="Freeform 102"/>
              <p:cNvSpPr>
                <a:spLocks/>
              </p:cNvSpPr>
              <p:nvPr/>
            </p:nvSpPr>
            <p:spPr bwMode="auto">
              <a:xfrm>
                <a:off x="2259" y="2593"/>
                <a:ext cx="23" cy="25"/>
              </a:xfrm>
              <a:custGeom>
                <a:avLst/>
                <a:gdLst>
                  <a:gd name="T0" fmla="*/ 55 w 65"/>
                  <a:gd name="T1" fmla="*/ 83 h 83"/>
                  <a:gd name="T2" fmla="*/ 55 w 65"/>
                  <a:gd name="T3" fmla="*/ 83 h 83"/>
                  <a:gd name="T4" fmla="*/ 65 w 65"/>
                  <a:gd name="T5" fmla="*/ 73 h 83"/>
                  <a:gd name="T6" fmla="*/ 36 w 65"/>
                  <a:gd name="T7" fmla="*/ 44 h 83"/>
                  <a:gd name="T8" fmla="*/ 31 w 65"/>
                  <a:gd name="T9" fmla="*/ 39 h 83"/>
                  <a:gd name="T10" fmla="*/ 32 w 65"/>
                  <a:gd name="T11" fmla="*/ 13 h 83"/>
                  <a:gd name="T12" fmla="*/ 36 w 65"/>
                  <a:gd name="T13" fmla="*/ 10 h 83"/>
                  <a:gd name="T14" fmla="*/ 26 w 65"/>
                  <a:gd name="T15" fmla="*/ 0 h 83"/>
                  <a:gd name="T16" fmla="*/ 23 w 65"/>
                  <a:gd name="T17" fmla="*/ 3 h 83"/>
                  <a:gd name="T18" fmla="*/ 20 w 65"/>
                  <a:gd name="T19" fmla="*/ 30 h 83"/>
                  <a:gd name="T20" fmla="*/ 20 w 65"/>
                  <a:gd name="T21" fmla="*/ 30 h 83"/>
                  <a:gd name="T22" fmla="*/ 8 w 65"/>
                  <a:gd name="T23" fmla="*/ 20 h 83"/>
                  <a:gd name="T24" fmla="*/ 0 w 65"/>
                  <a:gd name="T25" fmla="*/ 29 h 83"/>
                  <a:gd name="T26" fmla="*/ 17 w 65"/>
                  <a:gd name="T27" fmla="*/ 45 h 83"/>
                  <a:gd name="T28" fmla="*/ 55 w 65"/>
                  <a:gd name="T2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83">
                    <a:moveTo>
                      <a:pt x="55" y="83"/>
                    </a:moveTo>
                    <a:lnTo>
                      <a:pt x="55" y="83"/>
                    </a:lnTo>
                    <a:lnTo>
                      <a:pt x="65" y="73"/>
                    </a:lnTo>
                    <a:lnTo>
                      <a:pt x="36" y="44"/>
                    </a:lnTo>
                    <a:cubicBezTo>
                      <a:pt x="34" y="42"/>
                      <a:pt x="33" y="40"/>
                      <a:pt x="31" y="39"/>
                    </a:cubicBezTo>
                    <a:cubicBezTo>
                      <a:pt x="25" y="30"/>
                      <a:pt x="25" y="20"/>
                      <a:pt x="32" y="13"/>
                    </a:cubicBezTo>
                    <a:cubicBezTo>
                      <a:pt x="33" y="11"/>
                      <a:pt x="34" y="10"/>
                      <a:pt x="36" y="10"/>
                    </a:cubicBezTo>
                    <a:lnTo>
                      <a:pt x="26" y="0"/>
                    </a:lnTo>
                    <a:cubicBezTo>
                      <a:pt x="25" y="1"/>
                      <a:pt x="24" y="2"/>
                      <a:pt x="23" y="3"/>
                    </a:cubicBezTo>
                    <a:cubicBezTo>
                      <a:pt x="17" y="9"/>
                      <a:pt x="15" y="20"/>
                      <a:pt x="20" y="30"/>
                    </a:cubicBezTo>
                    <a:lnTo>
                      <a:pt x="20" y="30"/>
                    </a:lnTo>
                    <a:lnTo>
                      <a:pt x="8" y="20"/>
                    </a:lnTo>
                    <a:lnTo>
                      <a:pt x="0" y="29"/>
                    </a:lnTo>
                    <a:cubicBezTo>
                      <a:pt x="5" y="33"/>
                      <a:pt x="11" y="39"/>
                      <a:pt x="17" y="45"/>
                    </a:cubicBezTo>
                    <a:lnTo>
                      <a:pt x="55" y="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3" name="Freeform 103"/>
              <p:cNvSpPr>
                <a:spLocks noEditPoints="1"/>
              </p:cNvSpPr>
              <p:nvPr/>
            </p:nvSpPr>
            <p:spPr bwMode="auto">
              <a:xfrm>
                <a:off x="2273" y="2580"/>
                <a:ext cx="32" cy="27"/>
              </a:xfrm>
              <a:custGeom>
                <a:avLst/>
                <a:gdLst>
                  <a:gd name="T0" fmla="*/ 56 w 91"/>
                  <a:gd name="T1" fmla="*/ 18 h 90"/>
                  <a:gd name="T2" fmla="*/ 56 w 91"/>
                  <a:gd name="T3" fmla="*/ 18 h 90"/>
                  <a:gd name="T4" fmla="*/ 13 w 91"/>
                  <a:gd name="T5" fmla="*/ 17 h 90"/>
                  <a:gd name="T6" fmla="*/ 0 w 91"/>
                  <a:gd name="T7" fmla="*/ 40 h 90"/>
                  <a:gd name="T8" fmla="*/ 9 w 91"/>
                  <a:gd name="T9" fmla="*/ 44 h 90"/>
                  <a:gd name="T10" fmla="*/ 19 w 91"/>
                  <a:gd name="T11" fmla="*/ 26 h 90"/>
                  <a:gd name="T12" fmla="*/ 44 w 91"/>
                  <a:gd name="T13" fmla="*/ 26 h 90"/>
                  <a:gd name="T14" fmla="*/ 45 w 91"/>
                  <a:gd name="T15" fmla="*/ 27 h 90"/>
                  <a:gd name="T16" fmla="*/ 33 w 91"/>
                  <a:gd name="T17" fmla="*/ 80 h 90"/>
                  <a:gd name="T18" fmla="*/ 65 w 91"/>
                  <a:gd name="T19" fmla="*/ 79 h 90"/>
                  <a:gd name="T20" fmla="*/ 74 w 91"/>
                  <a:gd name="T21" fmla="*/ 54 h 90"/>
                  <a:gd name="T22" fmla="*/ 74 w 91"/>
                  <a:gd name="T23" fmla="*/ 54 h 90"/>
                  <a:gd name="T24" fmla="*/ 82 w 91"/>
                  <a:gd name="T25" fmla="*/ 60 h 90"/>
                  <a:gd name="T26" fmla="*/ 91 w 91"/>
                  <a:gd name="T27" fmla="*/ 51 h 90"/>
                  <a:gd name="T28" fmla="*/ 77 w 91"/>
                  <a:gd name="T29" fmla="*/ 39 h 90"/>
                  <a:gd name="T30" fmla="*/ 56 w 91"/>
                  <a:gd name="T31" fmla="*/ 18 h 90"/>
                  <a:gd name="T32" fmla="*/ 62 w 91"/>
                  <a:gd name="T33" fmla="*/ 43 h 90"/>
                  <a:gd name="T34" fmla="*/ 62 w 91"/>
                  <a:gd name="T35" fmla="*/ 43 h 90"/>
                  <a:gd name="T36" fmla="*/ 64 w 91"/>
                  <a:gd name="T37" fmla="*/ 47 h 90"/>
                  <a:gd name="T38" fmla="*/ 60 w 91"/>
                  <a:gd name="T39" fmla="*/ 70 h 90"/>
                  <a:gd name="T40" fmla="*/ 41 w 91"/>
                  <a:gd name="T41" fmla="*/ 69 h 90"/>
                  <a:gd name="T42" fmla="*/ 52 w 91"/>
                  <a:gd name="T43" fmla="*/ 34 h 90"/>
                  <a:gd name="T44" fmla="*/ 62 w 91"/>
                  <a:gd name="T45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90">
                    <a:moveTo>
                      <a:pt x="56" y="18"/>
                    </a:moveTo>
                    <a:lnTo>
                      <a:pt x="56" y="18"/>
                    </a:lnTo>
                    <a:cubicBezTo>
                      <a:pt x="45" y="7"/>
                      <a:pt x="30" y="0"/>
                      <a:pt x="13" y="17"/>
                    </a:cubicBezTo>
                    <a:cubicBezTo>
                      <a:pt x="6" y="24"/>
                      <a:pt x="1" y="32"/>
                      <a:pt x="0" y="40"/>
                    </a:cubicBezTo>
                    <a:lnTo>
                      <a:pt x="9" y="44"/>
                    </a:lnTo>
                    <a:cubicBezTo>
                      <a:pt x="10" y="38"/>
                      <a:pt x="14" y="31"/>
                      <a:pt x="19" y="26"/>
                    </a:cubicBezTo>
                    <a:cubicBezTo>
                      <a:pt x="30" y="14"/>
                      <a:pt x="39" y="21"/>
                      <a:pt x="44" y="26"/>
                    </a:cubicBezTo>
                    <a:lnTo>
                      <a:pt x="45" y="27"/>
                    </a:lnTo>
                    <a:cubicBezTo>
                      <a:pt x="24" y="48"/>
                      <a:pt x="19" y="67"/>
                      <a:pt x="33" y="80"/>
                    </a:cubicBezTo>
                    <a:cubicBezTo>
                      <a:pt x="40" y="88"/>
                      <a:pt x="54" y="90"/>
                      <a:pt x="65" y="79"/>
                    </a:cubicBezTo>
                    <a:cubicBezTo>
                      <a:pt x="73" y="72"/>
                      <a:pt x="75" y="62"/>
                      <a:pt x="74" y="54"/>
                    </a:cubicBezTo>
                    <a:lnTo>
                      <a:pt x="74" y="54"/>
                    </a:lnTo>
                    <a:lnTo>
                      <a:pt x="82" y="60"/>
                    </a:lnTo>
                    <a:lnTo>
                      <a:pt x="91" y="51"/>
                    </a:lnTo>
                    <a:cubicBezTo>
                      <a:pt x="86" y="48"/>
                      <a:pt x="82" y="44"/>
                      <a:pt x="77" y="39"/>
                    </a:cubicBezTo>
                    <a:lnTo>
                      <a:pt x="56" y="18"/>
                    </a:lnTo>
                    <a:close/>
                    <a:moveTo>
                      <a:pt x="62" y="43"/>
                    </a:moveTo>
                    <a:lnTo>
                      <a:pt x="62" y="43"/>
                    </a:lnTo>
                    <a:cubicBezTo>
                      <a:pt x="63" y="44"/>
                      <a:pt x="64" y="46"/>
                      <a:pt x="64" y="47"/>
                    </a:cubicBezTo>
                    <a:cubicBezTo>
                      <a:pt x="68" y="53"/>
                      <a:pt x="67" y="62"/>
                      <a:pt x="60" y="70"/>
                    </a:cubicBezTo>
                    <a:cubicBezTo>
                      <a:pt x="55" y="74"/>
                      <a:pt x="48" y="76"/>
                      <a:pt x="41" y="69"/>
                    </a:cubicBezTo>
                    <a:cubicBezTo>
                      <a:pt x="31" y="59"/>
                      <a:pt x="41" y="44"/>
                      <a:pt x="52" y="34"/>
                    </a:cubicBezTo>
                    <a:lnTo>
                      <a:pt x="62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4" name="Freeform 104"/>
              <p:cNvSpPr>
                <a:spLocks/>
              </p:cNvSpPr>
              <p:nvPr/>
            </p:nvSpPr>
            <p:spPr bwMode="auto">
              <a:xfrm>
                <a:off x="2292" y="2566"/>
                <a:ext cx="27" cy="25"/>
              </a:xfrm>
              <a:custGeom>
                <a:avLst/>
                <a:gdLst>
                  <a:gd name="T0" fmla="*/ 44 w 77"/>
                  <a:gd name="T1" fmla="*/ 84 h 84"/>
                  <a:gd name="T2" fmla="*/ 44 w 77"/>
                  <a:gd name="T3" fmla="*/ 84 h 84"/>
                  <a:gd name="T4" fmla="*/ 64 w 77"/>
                  <a:gd name="T5" fmla="*/ 72 h 84"/>
                  <a:gd name="T6" fmla="*/ 68 w 77"/>
                  <a:gd name="T7" fmla="*/ 36 h 84"/>
                  <a:gd name="T8" fmla="*/ 37 w 77"/>
                  <a:gd name="T9" fmla="*/ 34 h 84"/>
                  <a:gd name="T10" fmla="*/ 17 w 77"/>
                  <a:gd name="T11" fmla="*/ 34 h 84"/>
                  <a:gd name="T12" fmla="*/ 19 w 77"/>
                  <a:gd name="T13" fmla="*/ 18 h 84"/>
                  <a:gd name="T14" fmla="*/ 33 w 77"/>
                  <a:gd name="T15" fmla="*/ 10 h 84"/>
                  <a:gd name="T16" fmla="*/ 28 w 77"/>
                  <a:gd name="T17" fmla="*/ 0 h 84"/>
                  <a:gd name="T18" fmla="*/ 12 w 77"/>
                  <a:gd name="T19" fmla="*/ 10 h 84"/>
                  <a:gd name="T20" fmla="*/ 9 w 77"/>
                  <a:gd name="T21" fmla="*/ 45 h 84"/>
                  <a:gd name="T22" fmla="*/ 39 w 77"/>
                  <a:gd name="T23" fmla="*/ 46 h 84"/>
                  <a:gd name="T24" fmla="*/ 59 w 77"/>
                  <a:gd name="T25" fmla="*/ 46 h 84"/>
                  <a:gd name="T26" fmla="*/ 56 w 77"/>
                  <a:gd name="T27" fmla="*/ 65 h 84"/>
                  <a:gd name="T28" fmla="*/ 39 w 77"/>
                  <a:gd name="T29" fmla="*/ 74 h 84"/>
                  <a:gd name="T30" fmla="*/ 44 w 77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84">
                    <a:moveTo>
                      <a:pt x="44" y="84"/>
                    </a:moveTo>
                    <a:lnTo>
                      <a:pt x="44" y="84"/>
                    </a:lnTo>
                    <a:cubicBezTo>
                      <a:pt x="51" y="82"/>
                      <a:pt x="58" y="78"/>
                      <a:pt x="64" y="72"/>
                    </a:cubicBezTo>
                    <a:cubicBezTo>
                      <a:pt x="76" y="60"/>
                      <a:pt x="77" y="45"/>
                      <a:pt x="68" y="36"/>
                    </a:cubicBezTo>
                    <a:cubicBezTo>
                      <a:pt x="59" y="27"/>
                      <a:pt x="50" y="28"/>
                      <a:pt x="37" y="34"/>
                    </a:cubicBezTo>
                    <a:cubicBezTo>
                      <a:pt x="27" y="38"/>
                      <a:pt x="22" y="39"/>
                      <a:pt x="17" y="34"/>
                    </a:cubicBezTo>
                    <a:cubicBezTo>
                      <a:pt x="13" y="30"/>
                      <a:pt x="13" y="24"/>
                      <a:pt x="19" y="18"/>
                    </a:cubicBezTo>
                    <a:cubicBezTo>
                      <a:pt x="24" y="13"/>
                      <a:pt x="30" y="11"/>
                      <a:pt x="33" y="10"/>
                    </a:cubicBezTo>
                    <a:lnTo>
                      <a:pt x="28" y="0"/>
                    </a:lnTo>
                    <a:cubicBezTo>
                      <a:pt x="23" y="1"/>
                      <a:pt x="17" y="5"/>
                      <a:pt x="12" y="10"/>
                    </a:cubicBezTo>
                    <a:cubicBezTo>
                      <a:pt x="0" y="22"/>
                      <a:pt x="0" y="37"/>
                      <a:pt x="9" y="45"/>
                    </a:cubicBezTo>
                    <a:cubicBezTo>
                      <a:pt x="15" y="52"/>
                      <a:pt x="25" y="53"/>
                      <a:pt x="39" y="46"/>
                    </a:cubicBezTo>
                    <a:cubicBezTo>
                      <a:pt x="49" y="42"/>
                      <a:pt x="54" y="41"/>
                      <a:pt x="59" y="46"/>
                    </a:cubicBezTo>
                    <a:cubicBezTo>
                      <a:pt x="63" y="51"/>
                      <a:pt x="64" y="58"/>
                      <a:pt x="56" y="65"/>
                    </a:cubicBezTo>
                    <a:cubicBezTo>
                      <a:pt x="51" y="70"/>
                      <a:pt x="44" y="73"/>
                      <a:pt x="39" y="74"/>
                    </a:cubicBezTo>
                    <a:lnTo>
                      <a:pt x="4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5" name="Freeform 105"/>
              <p:cNvSpPr>
                <a:spLocks/>
              </p:cNvSpPr>
              <p:nvPr/>
            </p:nvSpPr>
            <p:spPr bwMode="auto">
              <a:xfrm>
                <a:off x="2298" y="2549"/>
                <a:ext cx="44" cy="29"/>
              </a:xfrm>
              <a:custGeom>
                <a:avLst/>
                <a:gdLst>
                  <a:gd name="T0" fmla="*/ 10 w 127"/>
                  <a:gd name="T1" fmla="*/ 8 h 98"/>
                  <a:gd name="T2" fmla="*/ 10 w 127"/>
                  <a:gd name="T3" fmla="*/ 8 h 98"/>
                  <a:gd name="T4" fmla="*/ 0 w 127"/>
                  <a:gd name="T5" fmla="*/ 18 h 98"/>
                  <a:gd name="T6" fmla="*/ 81 w 127"/>
                  <a:gd name="T7" fmla="*/ 98 h 98"/>
                  <a:gd name="T8" fmla="*/ 91 w 127"/>
                  <a:gd name="T9" fmla="*/ 88 h 98"/>
                  <a:gd name="T10" fmla="*/ 70 w 127"/>
                  <a:gd name="T11" fmla="*/ 68 h 98"/>
                  <a:gd name="T12" fmla="*/ 69 w 127"/>
                  <a:gd name="T13" fmla="*/ 57 h 98"/>
                  <a:gd name="T14" fmla="*/ 115 w 127"/>
                  <a:gd name="T15" fmla="*/ 64 h 98"/>
                  <a:gd name="T16" fmla="*/ 127 w 127"/>
                  <a:gd name="T17" fmla="*/ 52 h 98"/>
                  <a:gd name="T18" fmla="*/ 70 w 127"/>
                  <a:gd name="T19" fmla="*/ 44 h 98"/>
                  <a:gd name="T20" fmla="*/ 69 w 127"/>
                  <a:gd name="T21" fmla="*/ 0 h 98"/>
                  <a:gd name="T22" fmla="*/ 57 w 127"/>
                  <a:gd name="T23" fmla="*/ 12 h 98"/>
                  <a:gd name="T24" fmla="*/ 60 w 127"/>
                  <a:gd name="T25" fmla="*/ 47 h 98"/>
                  <a:gd name="T26" fmla="*/ 61 w 127"/>
                  <a:gd name="T27" fmla="*/ 58 h 98"/>
                  <a:gd name="T28" fmla="*/ 61 w 127"/>
                  <a:gd name="T29" fmla="*/ 59 h 98"/>
                  <a:gd name="T30" fmla="*/ 10 w 127"/>
                  <a:gd name="T31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98">
                    <a:moveTo>
                      <a:pt x="10" y="8"/>
                    </a:moveTo>
                    <a:lnTo>
                      <a:pt x="10" y="8"/>
                    </a:lnTo>
                    <a:lnTo>
                      <a:pt x="0" y="18"/>
                    </a:lnTo>
                    <a:lnTo>
                      <a:pt x="81" y="98"/>
                    </a:lnTo>
                    <a:lnTo>
                      <a:pt x="91" y="88"/>
                    </a:lnTo>
                    <a:lnTo>
                      <a:pt x="70" y="68"/>
                    </a:lnTo>
                    <a:lnTo>
                      <a:pt x="69" y="57"/>
                    </a:lnTo>
                    <a:lnTo>
                      <a:pt x="115" y="64"/>
                    </a:lnTo>
                    <a:lnTo>
                      <a:pt x="127" y="52"/>
                    </a:lnTo>
                    <a:lnTo>
                      <a:pt x="70" y="44"/>
                    </a:lnTo>
                    <a:lnTo>
                      <a:pt x="69" y="0"/>
                    </a:lnTo>
                    <a:lnTo>
                      <a:pt x="57" y="12"/>
                    </a:lnTo>
                    <a:lnTo>
                      <a:pt x="60" y="47"/>
                    </a:lnTo>
                    <a:cubicBezTo>
                      <a:pt x="60" y="51"/>
                      <a:pt x="61" y="55"/>
                      <a:pt x="61" y="58"/>
                    </a:cubicBezTo>
                    <a:lnTo>
                      <a:pt x="61" y="59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6" name="Freeform 106"/>
              <p:cNvSpPr>
                <a:spLocks/>
              </p:cNvSpPr>
              <p:nvPr/>
            </p:nvSpPr>
            <p:spPr bwMode="auto">
              <a:xfrm>
                <a:off x="2325" y="2532"/>
                <a:ext cx="35" cy="29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70 w 101"/>
                  <a:gd name="T7" fmla="*/ 44 h 97"/>
                  <a:gd name="T8" fmla="*/ 74 w 101"/>
                  <a:gd name="T9" fmla="*/ 50 h 97"/>
                  <a:gd name="T10" fmla="*/ 70 w 101"/>
                  <a:gd name="T11" fmla="*/ 72 h 97"/>
                  <a:gd name="T12" fmla="*/ 40 w 101"/>
                  <a:gd name="T13" fmla="*/ 67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5 w 101"/>
                  <a:gd name="T21" fmla="*/ 83 h 97"/>
                  <a:gd name="T22" fmla="*/ 83 w 101"/>
                  <a:gd name="T23" fmla="*/ 55 h 97"/>
                  <a:gd name="T24" fmla="*/ 83 w 101"/>
                  <a:gd name="T25" fmla="*/ 55 h 97"/>
                  <a:gd name="T26" fmla="*/ 93 w 101"/>
                  <a:gd name="T27" fmla="*/ 63 h 97"/>
                  <a:gd name="T28" fmla="*/ 101 w 101"/>
                  <a:gd name="T29" fmla="*/ 54 h 97"/>
                  <a:gd name="T30" fmla="*/ 86 w 101"/>
                  <a:gd name="T31" fmla="*/ 40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4"/>
                    </a:lnTo>
                    <a:cubicBezTo>
                      <a:pt x="72" y="45"/>
                      <a:pt x="73" y="48"/>
                      <a:pt x="74" y="50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1"/>
                      <a:pt x="51" y="77"/>
                      <a:pt x="40" y="67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5" y="83"/>
                    </a:cubicBezTo>
                    <a:cubicBezTo>
                      <a:pt x="85" y="74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1" y="54"/>
                    </a:lnTo>
                    <a:cubicBezTo>
                      <a:pt x="97" y="50"/>
                      <a:pt x="92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7" name="Freeform 107"/>
              <p:cNvSpPr>
                <a:spLocks/>
              </p:cNvSpPr>
              <p:nvPr/>
            </p:nvSpPr>
            <p:spPr bwMode="auto">
              <a:xfrm>
                <a:off x="2347" y="2514"/>
                <a:ext cx="35" cy="29"/>
              </a:xfrm>
              <a:custGeom>
                <a:avLst/>
                <a:gdLst>
                  <a:gd name="T0" fmla="*/ 47 w 102"/>
                  <a:gd name="T1" fmla="*/ 0 h 97"/>
                  <a:gd name="T2" fmla="*/ 47 w 102"/>
                  <a:gd name="T3" fmla="*/ 0 h 97"/>
                  <a:gd name="T4" fmla="*/ 37 w 102"/>
                  <a:gd name="T5" fmla="*/ 10 h 97"/>
                  <a:gd name="T6" fmla="*/ 70 w 102"/>
                  <a:gd name="T7" fmla="*/ 43 h 97"/>
                  <a:gd name="T8" fmla="*/ 74 w 102"/>
                  <a:gd name="T9" fmla="*/ 49 h 97"/>
                  <a:gd name="T10" fmla="*/ 70 w 102"/>
                  <a:gd name="T11" fmla="*/ 72 h 97"/>
                  <a:gd name="T12" fmla="*/ 41 w 102"/>
                  <a:gd name="T13" fmla="*/ 66 h 97"/>
                  <a:gd name="T14" fmla="*/ 10 w 102"/>
                  <a:gd name="T15" fmla="*/ 36 h 97"/>
                  <a:gd name="T16" fmla="*/ 0 w 102"/>
                  <a:gd name="T17" fmla="*/ 46 h 97"/>
                  <a:gd name="T18" fmla="*/ 32 w 102"/>
                  <a:gd name="T19" fmla="*/ 78 h 97"/>
                  <a:gd name="T20" fmla="*/ 75 w 102"/>
                  <a:gd name="T21" fmla="*/ 83 h 97"/>
                  <a:gd name="T22" fmla="*/ 83 w 102"/>
                  <a:gd name="T23" fmla="*/ 55 h 97"/>
                  <a:gd name="T24" fmla="*/ 83 w 102"/>
                  <a:gd name="T25" fmla="*/ 55 h 97"/>
                  <a:gd name="T26" fmla="*/ 93 w 102"/>
                  <a:gd name="T27" fmla="*/ 63 h 97"/>
                  <a:gd name="T28" fmla="*/ 102 w 102"/>
                  <a:gd name="T29" fmla="*/ 54 h 97"/>
                  <a:gd name="T30" fmla="*/ 86 w 102"/>
                  <a:gd name="T31" fmla="*/ 39 h 97"/>
                  <a:gd name="T32" fmla="*/ 47 w 102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7">
                    <a:moveTo>
                      <a:pt x="47" y="0"/>
                    </a:moveTo>
                    <a:lnTo>
                      <a:pt x="47" y="0"/>
                    </a:lnTo>
                    <a:lnTo>
                      <a:pt x="37" y="10"/>
                    </a:lnTo>
                    <a:lnTo>
                      <a:pt x="70" y="43"/>
                    </a:lnTo>
                    <a:cubicBezTo>
                      <a:pt x="72" y="45"/>
                      <a:pt x="74" y="47"/>
                      <a:pt x="74" y="49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0"/>
                      <a:pt x="51" y="77"/>
                      <a:pt x="41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2" y="97"/>
                      <a:pt x="67" y="92"/>
                      <a:pt x="75" y="83"/>
                    </a:cubicBezTo>
                    <a:cubicBezTo>
                      <a:pt x="85" y="73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2" y="54"/>
                    </a:lnTo>
                    <a:cubicBezTo>
                      <a:pt x="97" y="50"/>
                      <a:pt x="92" y="45"/>
                      <a:pt x="86" y="39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8" name="Freeform 108"/>
              <p:cNvSpPr>
                <a:spLocks/>
              </p:cNvSpPr>
              <p:nvPr/>
            </p:nvSpPr>
            <p:spPr bwMode="auto">
              <a:xfrm>
                <a:off x="2382" y="2642"/>
                <a:ext cx="28" cy="32"/>
              </a:xfrm>
              <a:custGeom>
                <a:avLst/>
                <a:gdLst>
                  <a:gd name="T0" fmla="*/ 50 w 81"/>
                  <a:gd name="T1" fmla="*/ 60 h 109"/>
                  <a:gd name="T2" fmla="*/ 50 w 81"/>
                  <a:gd name="T3" fmla="*/ 60 h 109"/>
                  <a:gd name="T4" fmla="*/ 55 w 81"/>
                  <a:gd name="T5" fmla="*/ 93 h 109"/>
                  <a:gd name="T6" fmla="*/ 45 w 81"/>
                  <a:gd name="T7" fmla="*/ 99 h 109"/>
                  <a:gd name="T8" fmla="*/ 52 w 81"/>
                  <a:gd name="T9" fmla="*/ 109 h 109"/>
                  <a:gd name="T10" fmla="*/ 64 w 81"/>
                  <a:gd name="T11" fmla="*/ 100 h 109"/>
                  <a:gd name="T12" fmla="*/ 61 w 81"/>
                  <a:gd name="T13" fmla="*/ 51 h 109"/>
                  <a:gd name="T14" fmla="*/ 10 w 81"/>
                  <a:gd name="T15" fmla="*/ 0 h 109"/>
                  <a:gd name="T16" fmla="*/ 0 w 81"/>
                  <a:gd name="T17" fmla="*/ 10 h 109"/>
                  <a:gd name="T18" fmla="*/ 50 w 81"/>
                  <a:gd name="T19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109">
                    <a:moveTo>
                      <a:pt x="50" y="60"/>
                    </a:moveTo>
                    <a:lnTo>
                      <a:pt x="50" y="60"/>
                    </a:lnTo>
                    <a:cubicBezTo>
                      <a:pt x="65" y="75"/>
                      <a:pt x="64" y="84"/>
                      <a:pt x="55" y="93"/>
                    </a:cubicBezTo>
                    <a:cubicBezTo>
                      <a:pt x="52" y="96"/>
                      <a:pt x="48" y="98"/>
                      <a:pt x="45" y="99"/>
                    </a:cubicBezTo>
                    <a:lnTo>
                      <a:pt x="52" y="109"/>
                    </a:lnTo>
                    <a:cubicBezTo>
                      <a:pt x="55" y="107"/>
                      <a:pt x="61" y="104"/>
                      <a:pt x="64" y="100"/>
                    </a:cubicBezTo>
                    <a:cubicBezTo>
                      <a:pt x="78" y="87"/>
                      <a:pt x="81" y="71"/>
                      <a:pt x="61" y="51"/>
                    </a:cubicBezTo>
                    <a:lnTo>
                      <a:pt x="10" y="0"/>
                    </a:lnTo>
                    <a:lnTo>
                      <a:pt x="0" y="10"/>
                    </a:lnTo>
                    <a:lnTo>
                      <a:pt x="5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79" name="Freeform 109"/>
              <p:cNvSpPr>
                <a:spLocks noEditPoints="1"/>
              </p:cNvSpPr>
              <p:nvPr/>
            </p:nvSpPr>
            <p:spPr bwMode="auto">
              <a:xfrm>
                <a:off x="2400" y="2631"/>
                <a:ext cx="32" cy="26"/>
              </a:xfrm>
              <a:custGeom>
                <a:avLst/>
                <a:gdLst>
                  <a:gd name="T0" fmla="*/ 73 w 91"/>
                  <a:gd name="T1" fmla="*/ 74 h 89"/>
                  <a:gd name="T2" fmla="*/ 73 w 91"/>
                  <a:gd name="T3" fmla="*/ 74 h 89"/>
                  <a:gd name="T4" fmla="*/ 71 w 91"/>
                  <a:gd name="T5" fmla="*/ 17 h 89"/>
                  <a:gd name="T6" fmla="*/ 17 w 91"/>
                  <a:gd name="T7" fmla="*/ 16 h 89"/>
                  <a:gd name="T8" fmla="*/ 18 w 91"/>
                  <a:gd name="T9" fmla="*/ 72 h 89"/>
                  <a:gd name="T10" fmla="*/ 73 w 91"/>
                  <a:gd name="T11" fmla="*/ 74 h 89"/>
                  <a:gd name="T12" fmla="*/ 73 w 91"/>
                  <a:gd name="T13" fmla="*/ 74 h 89"/>
                  <a:gd name="T14" fmla="*/ 66 w 91"/>
                  <a:gd name="T15" fmla="*/ 66 h 89"/>
                  <a:gd name="T16" fmla="*/ 66 w 91"/>
                  <a:gd name="T17" fmla="*/ 66 h 89"/>
                  <a:gd name="T18" fmla="*/ 28 w 91"/>
                  <a:gd name="T19" fmla="*/ 61 h 89"/>
                  <a:gd name="T20" fmla="*/ 24 w 91"/>
                  <a:gd name="T21" fmla="*/ 23 h 89"/>
                  <a:gd name="T22" fmla="*/ 61 w 91"/>
                  <a:gd name="T23" fmla="*/ 28 h 89"/>
                  <a:gd name="T24" fmla="*/ 66 w 91"/>
                  <a:gd name="T25" fmla="*/ 66 h 89"/>
                  <a:gd name="T26" fmla="*/ 66 w 91"/>
                  <a:gd name="T27" fmla="*/ 6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89">
                    <a:moveTo>
                      <a:pt x="73" y="74"/>
                    </a:moveTo>
                    <a:lnTo>
                      <a:pt x="73" y="74"/>
                    </a:lnTo>
                    <a:cubicBezTo>
                      <a:pt x="86" y="61"/>
                      <a:pt x="91" y="38"/>
                      <a:pt x="71" y="17"/>
                    </a:cubicBezTo>
                    <a:cubicBezTo>
                      <a:pt x="54" y="1"/>
                      <a:pt x="32" y="0"/>
                      <a:pt x="17" y="16"/>
                    </a:cubicBezTo>
                    <a:cubicBezTo>
                      <a:pt x="1" y="31"/>
                      <a:pt x="0" y="53"/>
                      <a:pt x="18" y="72"/>
                    </a:cubicBezTo>
                    <a:cubicBezTo>
                      <a:pt x="36" y="89"/>
                      <a:pt x="58" y="88"/>
                      <a:pt x="73" y="74"/>
                    </a:cubicBezTo>
                    <a:lnTo>
                      <a:pt x="73" y="74"/>
                    </a:lnTo>
                    <a:close/>
                    <a:moveTo>
                      <a:pt x="66" y="66"/>
                    </a:moveTo>
                    <a:lnTo>
                      <a:pt x="66" y="66"/>
                    </a:lnTo>
                    <a:cubicBezTo>
                      <a:pt x="56" y="76"/>
                      <a:pt x="40" y="73"/>
                      <a:pt x="28" y="61"/>
                    </a:cubicBezTo>
                    <a:cubicBezTo>
                      <a:pt x="18" y="51"/>
                      <a:pt x="12" y="35"/>
                      <a:pt x="24" y="23"/>
                    </a:cubicBezTo>
                    <a:cubicBezTo>
                      <a:pt x="36" y="11"/>
                      <a:pt x="52" y="18"/>
                      <a:pt x="61" y="28"/>
                    </a:cubicBezTo>
                    <a:cubicBezTo>
                      <a:pt x="74" y="40"/>
                      <a:pt x="75" y="56"/>
                      <a:pt x="66" y="66"/>
                    </a:cubicBezTo>
                    <a:lnTo>
                      <a:pt x="66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80" name="Freeform 110"/>
              <p:cNvSpPr>
                <a:spLocks/>
              </p:cNvSpPr>
              <p:nvPr/>
            </p:nvSpPr>
            <p:spPr bwMode="auto">
              <a:xfrm>
                <a:off x="2420" y="2611"/>
                <a:ext cx="35" cy="29"/>
              </a:xfrm>
              <a:custGeom>
                <a:avLst/>
                <a:gdLst>
                  <a:gd name="T0" fmla="*/ 46 w 102"/>
                  <a:gd name="T1" fmla="*/ 0 h 97"/>
                  <a:gd name="T2" fmla="*/ 46 w 102"/>
                  <a:gd name="T3" fmla="*/ 0 h 97"/>
                  <a:gd name="T4" fmla="*/ 37 w 102"/>
                  <a:gd name="T5" fmla="*/ 10 h 97"/>
                  <a:gd name="T6" fmla="*/ 70 w 102"/>
                  <a:gd name="T7" fmla="*/ 43 h 97"/>
                  <a:gd name="T8" fmla="*/ 74 w 102"/>
                  <a:gd name="T9" fmla="*/ 49 h 97"/>
                  <a:gd name="T10" fmla="*/ 70 w 102"/>
                  <a:gd name="T11" fmla="*/ 72 h 97"/>
                  <a:gd name="T12" fmla="*/ 40 w 102"/>
                  <a:gd name="T13" fmla="*/ 66 h 97"/>
                  <a:gd name="T14" fmla="*/ 10 w 102"/>
                  <a:gd name="T15" fmla="*/ 36 h 97"/>
                  <a:gd name="T16" fmla="*/ 0 w 102"/>
                  <a:gd name="T17" fmla="*/ 46 h 97"/>
                  <a:gd name="T18" fmla="*/ 32 w 102"/>
                  <a:gd name="T19" fmla="*/ 78 h 97"/>
                  <a:gd name="T20" fmla="*/ 75 w 102"/>
                  <a:gd name="T21" fmla="*/ 83 h 97"/>
                  <a:gd name="T22" fmla="*/ 83 w 102"/>
                  <a:gd name="T23" fmla="*/ 55 h 97"/>
                  <a:gd name="T24" fmla="*/ 83 w 102"/>
                  <a:gd name="T25" fmla="*/ 55 h 97"/>
                  <a:gd name="T26" fmla="*/ 93 w 102"/>
                  <a:gd name="T27" fmla="*/ 63 h 97"/>
                  <a:gd name="T28" fmla="*/ 102 w 102"/>
                  <a:gd name="T29" fmla="*/ 54 h 97"/>
                  <a:gd name="T30" fmla="*/ 86 w 102"/>
                  <a:gd name="T31" fmla="*/ 40 h 97"/>
                  <a:gd name="T32" fmla="*/ 46 w 102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7">
                    <a:moveTo>
                      <a:pt x="46" y="0"/>
                    </a:moveTo>
                    <a:lnTo>
                      <a:pt x="46" y="0"/>
                    </a:lnTo>
                    <a:lnTo>
                      <a:pt x="37" y="10"/>
                    </a:lnTo>
                    <a:lnTo>
                      <a:pt x="70" y="43"/>
                    </a:lnTo>
                    <a:cubicBezTo>
                      <a:pt x="72" y="45"/>
                      <a:pt x="73" y="48"/>
                      <a:pt x="74" y="49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1"/>
                      <a:pt x="51" y="77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7" y="92"/>
                      <a:pt x="75" y="83"/>
                    </a:cubicBezTo>
                    <a:cubicBezTo>
                      <a:pt x="85" y="74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2" y="54"/>
                    </a:lnTo>
                    <a:cubicBezTo>
                      <a:pt x="97" y="50"/>
                      <a:pt x="92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81" name="Freeform 111"/>
              <p:cNvSpPr>
                <a:spLocks/>
              </p:cNvSpPr>
              <p:nvPr/>
            </p:nvSpPr>
            <p:spPr bwMode="auto">
              <a:xfrm>
                <a:off x="2433" y="2596"/>
                <a:ext cx="31" cy="27"/>
              </a:xfrm>
              <a:custGeom>
                <a:avLst/>
                <a:gdLst>
                  <a:gd name="T0" fmla="*/ 81 w 91"/>
                  <a:gd name="T1" fmla="*/ 90 h 90"/>
                  <a:gd name="T2" fmla="*/ 81 w 91"/>
                  <a:gd name="T3" fmla="*/ 90 h 90"/>
                  <a:gd name="T4" fmla="*/ 91 w 91"/>
                  <a:gd name="T5" fmla="*/ 80 h 90"/>
                  <a:gd name="T6" fmla="*/ 10 w 91"/>
                  <a:gd name="T7" fmla="*/ 0 h 90"/>
                  <a:gd name="T8" fmla="*/ 0 w 91"/>
                  <a:gd name="T9" fmla="*/ 10 h 90"/>
                  <a:gd name="T10" fmla="*/ 81 w 91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90">
                    <a:moveTo>
                      <a:pt x="81" y="90"/>
                    </a:moveTo>
                    <a:lnTo>
                      <a:pt x="81" y="90"/>
                    </a:lnTo>
                    <a:lnTo>
                      <a:pt x="91" y="80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81" y="9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82" name="Freeform 112"/>
              <p:cNvSpPr>
                <a:spLocks/>
              </p:cNvSpPr>
              <p:nvPr/>
            </p:nvSpPr>
            <p:spPr bwMode="auto">
              <a:xfrm>
                <a:off x="2451" y="2585"/>
                <a:ext cx="35" cy="29"/>
              </a:xfrm>
              <a:custGeom>
                <a:avLst/>
                <a:gdLst>
                  <a:gd name="T0" fmla="*/ 47 w 102"/>
                  <a:gd name="T1" fmla="*/ 0 h 97"/>
                  <a:gd name="T2" fmla="*/ 47 w 102"/>
                  <a:gd name="T3" fmla="*/ 0 h 97"/>
                  <a:gd name="T4" fmla="*/ 37 w 102"/>
                  <a:gd name="T5" fmla="*/ 10 h 97"/>
                  <a:gd name="T6" fmla="*/ 70 w 102"/>
                  <a:gd name="T7" fmla="*/ 43 h 97"/>
                  <a:gd name="T8" fmla="*/ 74 w 102"/>
                  <a:gd name="T9" fmla="*/ 49 h 97"/>
                  <a:gd name="T10" fmla="*/ 70 w 102"/>
                  <a:gd name="T11" fmla="*/ 72 h 97"/>
                  <a:gd name="T12" fmla="*/ 41 w 102"/>
                  <a:gd name="T13" fmla="*/ 66 h 97"/>
                  <a:gd name="T14" fmla="*/ 10 w 102"/>
                  <a:gd name="T15" fmla="*/ 36 h 97"/>
                  <a:gd name="T16" fmla="*/ 0 w 102"/>
                  <a:gd name="T17" fmla="*/ 46 h 97"/>
                  <a:gd name="T18" fmla="*/ 32 w 102"/>
                  <a:gd name="T19" fmla="*/ 78 h 97"/>
                  <a:gd name="T20" fmla="*/ 75 w 102"/>
                  <a:gd name="T21" fmla="*/ 83 h 97"/>
                  <a:gd name="T22" fmla="*/ 83 w 102"/>
                  <a:gd name="T23" fmla="*/ 55 h 97"/>
                  <a:gd name="T24" fmla="*/ 83 w 102"/>
                  <a:gd name="T25" fmla="*/ 55 h 97"/>
                  <a:gd name="T26" fmla="*/ 93 w 102"/>
                  <a:gd name="T27" fmla="*/ 63 h 97"/>
                  <a:gd name="T28" fmla="*/ 102 w 102"/>
                  <a:gd name="T29" fmla="*/ 54 h 97"/>
                  <a:gd name="T30" fmla="*/ 86 w 102"/>
                  <a:gd name="T31" fmla="*/ 40 h 97"/>
                  <a:gd name="T32" fmla="*/ 47 w 102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7">
                    <a:moveTo>
                      <a:pt x="47" y="0"/>
                    </a:moveTo>
                    <a:lnTo>
                      <a:pt x="47" y="0"/>
                    </a:lnTo>
                    <a:lnTo>
                      <a:pt x="37" y="10"/>
                    </a:lnTo>
                    <a:lnTo>
                      <a:pt x="70" y="43"/>
                    </a:lnTo>
                    <a:cubicBezTo>
                      <a:pt x="72" y="45"/>
                      <a:pt x="73" y="48"/>
                      <a:pt x="74" y="49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1"/>
                      <a:pt x="51" y="77"/>
                      <a:pt x="41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2" y="97"/>
                      <a:pt x="67" y="92"/>
                      <a:pt x="75" y="83"/>
                    </a:cubicBezTo>
                    <a:cubicBezTo>
                      <a:pt x="85" y="74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2" y="54"/>
                    </a:lnTo>
                    <a:cubicBezTo>
                      <a:pt x="97" y="50"/>
                      <a:pt x="92" y="45"/>
                      <a:pt x="86" y="40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83" name="Freeform 113"/>
              <p:cNvSpPr>
                <a:spLocks/>
              </p:cNvSpPr>
              <p:nvPr/>
            </p:nvSpPr>
            <p:spPr bwMode="auto">
              <a:xfrm>
                <a:off x="2464" y="2568"/>
                <a:ext cx="44" cy="28"/>
              </a:xfrm>
              <a:custGeom>
                <a:avLst/>
                <a:gdLst>
                  <a:gd name="T0" fmla="*/ 10 w 127"/>
                  <a:gd name="T1" fmla="*/ 7 h 97"/>
                  <a:gd name="T2" fmla="*/ 10 w 127"/>
                  <a:gd name="T3" fmla="*/ 7 h 97"/>
                  <a:gd name="T4" fmla="*/ 0 w 127"/>
                  <a:gd name="T5" fmla="*/ 17 h 97"/>
                  <a:gd name="T6" fmla="*/ 81 w 127"/>
                  <a:gd name="T7" fmla="*/ 97 h 97"/>
                  <a:gd name="T8" fmla="*/ 91 w 127"/>
                  <a:gd name="T9" fmla="*/ 87 h 97"/>
                  <a:gd name="T10" fmla="*/ 70 w 127"/>
                  <a:gd name="T11" fmla="*/ 67 h 97"/>
                  <a:gd name="T12" fmla="*/ 70 w 127"/>
                  <a:gd name="T13" fmla="*/ 56 h 97"/>
                  <a:gd name="T14" fmla="*/ 115 w 127"/>
                  <a:gd name="T15" fmla="*/ 63 h 97"/>
                  <a:gd name="T16" fmla="*/ 127 w 127"/>
                  <a:gd name="T17" fmla="*/ 51 h 97"/>
                  <a:gd name="T18" fmla="*/ 70 w 127"/>
                  <a:gd name="T19" fmla="*/ 43 h 97"/>
                  <a:gd name="T20" fmla="*/ 69 w 127"/>
                  <a:gd name="T21" fmla="*/ 0 h 97"/>
                  <a:gd name="T22" fmla="*/ 57 w 127"/>
                  <a:gd name="T23" fmla="*/ 11 h 97"/>
                  <a:gd name="T24" fmla="*/ 60 w 127"/>
                  <a:gd name="T25" fmla="*/ 46 h 97"/>
                  <a:gd name="T26" fmla="*/ 61 w 127"/>
                  <a:gd name="T27" fmla="*/ 57 h 97"/>
                  <a:gd name="T28" fmla="*/ 61 w 127"/>
                  <a:gd name="T29" fmla="*/ 58 h 97"/>
                  <a:gd name="T30" fmla="*/ 10 w 127"/>
                  <a:gd name="T31" fmla="*/ 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" h="97">
                    <a:moveTo>
                      <a:pt x="10" y="7"/>
                    </a:moveTo>
                    <a:lnTo>
                      <a:pt x="10" y="7"/>
                    </a:lnTo>
                    <a:lnTo>
                      <a:pt x="0" y="17"/>
                    </a:lnTo>
                    <a:lnTo>
                      <a:pt x="81" y="97"/>
                    </a:lnTo>
                    <a:lnTo>
                      <a:pt x="91" y="87"/>
                    </a:lnTo>
                    <a:lnTo>
                      <a:pt x="70" y="67"/>
                    </a:lnTo>
                    <a:lnTo>
                      <a:pt x="70" y="56"/>
                    </a:lnTo>
                    <a:lnTo>
                      <a:pt x="115" y="63"/>
                    </a:lnTo>
                    <a:lnTo>
                      <a:pt x="127" y="51"/>
                    </a:lnTo>
                    <a:lnTo>
                      <a:pt x="70" y="43"/>
                    </a:lnTo>
                    <a:lnTo>
                      <a:pt x="69" y="0"/>
                    </a:lnTo>
                    <a:lnTo>
                      <a:pt x="57" y="11"/>
                    </a:lnTo>
                    <a:lnTo>
                      <a:pt x="60" y="46"/>
                    </a:lnTo>
                    <a:cubicBezTo>
                      <a:pt x="60" y="50"/>
                      <a:pt x="61" y="54"/>
                      <a:pt x="61" y="57"/>
                    </a:cubicBezTo>
                    <a:lnTo>
                      <a:pt x="61" y="58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84" name="Freeform 114"/>
              <p:cNvSpPr>
                <a:spLocks/>
              </p:cNvSpPr>
              <p:nvPr/>
            </p:nvSpPr>
            <p:spPr bwMode="auto">
              <a:xfrm>
                <a:off x="2491" y="2551"/>
                <a:ext cx="36" cy="29"/>
              </a:xfrm>
              <a:custGeom>
                <a:avLst/>
                <a:gdLst>
                  <a:gd name="T0" fmla="*/ 46 w 102"/>
                  <a:gd name="T1" fmla="*/ 0 h 97"/>
                  <a:gd name="T2" fmla="*/ 46 w 102"/>
                  <a:gd name="T3" fmla="*/ 0 h 97"/>
                  <a:gd name="T4" fmla="*/ 36 w 102"/>
                  <a:gd name="T5" fmla="*/ 10 h 97"/>
                  <a:gd name="T6" fmla="*/ 70 w 102"/>
                  <a:gd name="T7" fmla="*/ 44 h 97"/>
                  <a:gd name="T8" fmla="*/ 74 w 102"/>
                  <a:gd name="T9" fmla="*/ 50 h 97"/>
                  <a:gd name="T10" fmla="*/ 70 w 102"/>
                  <a:gd name="T11" fmla="*/ 72 h 97"/>
                  <a:gd name="T12" fmla="*/ 40 w 102"/>
                  <a:gd name="T13" fmla="*/ 67 h 97"/>
                  <a:gd name="T14" fmla="*/ 10 w 102"/>
                  <a:gd name="T15" fmla="*/ 36 h 97"/>
                  <a:gd name="T16" fmla="*/ 0 w 102"/>
                  <a:gd name="T17" fmla="*/ 46 h 97"/>
                  <a:gd name="T18" fmla="*/ 32 w 102"/>
                  <a:gd name="T19" fmla="*/ 78 h 97"/>
                  <a:gd name="T20" fmla="*/ 75 w 102"/>
                  <a:gd name="T21" fmla="*/ 83 h 97"/>
                  <a:gd name="T22" fmla="*/ 83 w 102"/>
                  <a:gd name="T23" fmla="*/ 55 h 97"/>
                  <a:gd name="T24" fmla="*/ 83 w 102"/>
                  <a:gd name="T25" fmla="*/ 55 h 97"/>
                  <a:gd name="T26" fmla="*/ 93 w 102"/>
                  <a:gd name="T27" fmla="*/ 63 h 97"/>
                  <a:gd name="T28" fmla="*/ 102 w 102"/>
                  <a:gd name="T29" fmla="*/ 54 h 97"/>
                  <a:gd name="T30" fmla="*/ 86 w 102"/>
                  <a:gd name="T31" fmla="*/ 40 h 97"/>
                  <a:gd name="T32" fmla="*/ 46 w 102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70" y="44"/>
                    </a:lnTo>
                    <a:cubicBezTo>
                      <a:pt x="72" y="46"/>
                      <a:pt x="73" y="48"/>
                      <a:pt x="74" y="50"/>
                    </a:cubicBezTo>
                    <a:cubicBezTo>
                      <a:pt x="77" y="56"/>
                      <a:pt x="77" y="65"/>
                      <a:pt x="70" y="72"/>
                    </a:cubicBezTo>
                    <a:cubicBezTo>
                      <a:pt x="61" y="81"/>
                      <a:pt x="51" y="77"/>
                      <a:pt x="40" y="67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7" y="92"/>
                      <a:pt x="75" y="83"/>
                    </a:cubicBezTo>
                    <a:cubicBezTo>
                      <a:pt x="85" y="74"/>
                      <a:pt x="85" y="62"/>
                      <a:pt x="83" y="55"/>
                    </a:cubicBezTo>
                    <a:lnTo>
                      <a:pt x="83" y="55"/>
                    </a:lnTo>
                    <a:lnTo>
                      <a:pt x="93" y="63"/>
                    </a:lnTo>
                    <a:lnTo>
                      <a:pt x="102" y="54"/>
                    </a:lnTo>
                    <a:cubicBezTo>
                      <a:pt x="97" y="51"/>
                      <a:pt x="92" y="46"/>
                      <a:pt x="86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585" name="Freeform 115"/>
              <p:cNvSpPr>
                <a:spLocks/>
              </p:cNvSpPr>
              <p:nvPr/>
            </p:nvSpPr>
            <p:spPr bwMode="auto">
              <a:xfrm>
                <a:off x="2513" y="2533"/>
                <a:ext cx="35" cy="28"/>
              </a:xfrm>
              <a:custGeom>
                <a:avLst/>
                <a:gdLst>
                  <a:gd name="T0" fmla="*/ 46 w 101"/>
                  <a:gd name="T1" fmla="*/ 0 h 97"/>
                  <a:gd name="T2" fmla="*/ 46 w 101"/>
                  <a:gd name="T3" fmla="*/ 0 h 97"/>
                  <a:gd name="T4" fmla="*/ 36 w 101"/>
                  <a:gd name="T5" fmla="*/ 10 h 97"/>
                  <a:gd name="T6" fmla="*/ 69 w 101"/>
                  <a:gd name="T7" fmla="*/ 43 h 97"/>
                  <a:gd name="T8" fmla="*/ 73 w 101"/>
                  <a:gd name="T9" fmla="*/ 49 h 97"/>
                  <a:gd name="T10" fmla="*/ 69 w 101"/>
                  <a:gd name="T11" fmla="*/ 72 h 97"/>
                  <a:gd name="T12" fmla="*/ 40 w 101"/>
                  <a:gd name="T13" fmla="*/ 66 h 97"/>
                  <a:gd name="T14" fmla="*/ 10 w 101"/>
                  <a:gd name="T15" fmla="*/ 36 h 97"/>
                  <a:gd name="T16" fmla="*/ 0 w 101"/>
                  <a:gd name="T17" fmla="*/ 46 h 97"/>
                  <a:gd name="T18" fmla="*/ 32 w 101"/>
                  <a:gd name="T19" fmla="*/ 78 h 97"/>
                  <a:gd name="T20" fmla="*/ 74 w 101"/>
                  <a:gd name="T21" fmla="*/ 83 h 97"/>
                  <a:gd name="T22" fmla="*/ 82 w 101"/>
                  <a:gd name="T23" fmla="*/ 55 h 97"/>
                  <a:gd name="T24" fmla="*/ 83 w 101"/>
                  <a:gd name="T25" fmla="*/ 55 h 97"/>
                  <a:gd name="T26" fmla="*/ 92 w 101"/>
                  <a:gd name="T27" fmla="*/ 63 h 97"/>
                  <a:gd name="T28" fmla="*/ 101 w 101"/>
                  <a:gd name="T29" fmla="*/ 54 h 97"/>
                  <a:gd name="T30" fmla="*/ 85 w 101"/>
                  <a:gd name="T31" fmla="*/ 40 h 97"/>
                  <a:gd name="T32" fmla="*/ 46 w 101"/>
                  <a:gd name="T3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97">
                    <a:moveTo>
                      <a:pt x="46" y="0"/>
                    </a:moveTo>
                    <a:lnTo>
                      <a:pt x="46" y="0"/>
                    </a:lnTo>
                    <a:lnTo>
                      <a:pt x="36" y="10"/>
                    </a:lnTo>
                    <a:lnTo>
                      <a:pt x="69" y="43"/>
                    </a:lnTo>
                    <a:cubicBezTo>
                      <a:pt x="71" y="45"/>
                      <a:pt x="73" y="47"/>
                      <a:pt x="73" y="49"/>
                    </a:cubicBezTo>
                    <a:cubicBezTo>
                      <a:pt x="76" y="56"/>
                      <a:pt x="76" y="65"/>
                      <a:pt x="69" y="72"/>
                    </a:cubicBezTo>
                    <a:cubicBezTo>
                      <a:pt x="61" y="80"/>
                      <a:pt x="50" y="77"/>
                      <a:pt x="40" y="66"/>
                    </a:cubicBezTo>
                    <a:lnTo>
                      <a:pt x="10" y="36"/>
                    </a:lnTo>
                    <a:lnTo>
                      <a:pt x="0" y="46"/>
                    </a:lnTo>
                    <a:lnTo>
                      <a:pt x="32" y="78"/>
                    </a:lnTo>
                    <a:cubicBezTo>
                      <a:pt x="51" y="97"/>
                      <a:pt x="66" y="92"/>
                      <a:pt x="74" y="83"/>
                    </a:cubicBezTo>
                    <a:cubicBezTo>
                      <a:pt x="84" y="73"/>
                      <a:pt x="84" y="62"/>
                      <a:pt x="82" y="55"/>
                    </a:cubicBezTo>
                    <a:lnTo>
                      <a:pt x="83" y="55"/>
                    </a:lnTo>
                    <a:lnTo>
                      <a:pt x="92" y="63"/>
                    </a:lnTo>
                    <a:lnTo>
                      <a:pt x="101" y="54"/>
                    </a:lnTo>
                    <a:cubicBezTo>
                      <a:pt x="96" y="50"/>
                      <a:pt x="91" y="45"/>
                      <a:pt x="85" y="4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19" name="Freeform 149"/>
              <p:cNvSpPr>
                <a:spLocks/>
              </p:cNvSpPr>
              <p:nvPr/>
            </p:nvSpPr>
            <p:spPr bwMode="auto">
              <a:xfrm>
                <a:off x="1979" y="2799"/>
                <a:ext cx="118" cy="28"/>
              </a:xfrm>
              <a:custGeom>
                <a:avLst/>
                <a:gdLst>
                  <a:gd name="T0" fmla="*/ 0 w 340"/>
                  <a:gd name="T1" fmla="*/ 0 w 340"/>
                  <a:gd name="T2" fmla="*/ 340 w 3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40">
                    <a:moveTo>
                      <a:pt x="0" y="0"/>
                    </a:moveTo>
                    <a:lnTo>
                      <a:pt x="0" y="0"/>
                    </a:lnTo>
                    <a:lnTo>
                      <a:pt x="340" y="0"/>
                    </a:lnTo>
                  </a:path>
                </a:pathLst>
              </a:custGeom>
              <a:noFill/>
              <a:ln w="22225" cap="flat">
                <a:solidFill>
                  <a:srgbClr val="289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0" name="Freeform 150"/>
              <p:cNvSpPr>
                <a:spLocks noEditPoints="1"/>
              </p:cNvSpPr>
              <p:nvPr/>
            </p:nvSpPr>
            <p:spPr bwMode="auto">
              <a:xfrm>
                <a:off x="2131" y="2768"/>
                <a:ext cx="24" cy="31"/>
              </a:xfrm>
              <a:custGeom>
                <a:avLst/>
                <a:gdLst>
                  <a:gd name="T0" fmla="*/ 0 w 70"/>
                  <a:gd name="T1" fmla="*/ 108 h 108"/>
                  <a:gd name="T2" fmla="*/ 0 w 70"/>
                  <a:gd name="T3" fmla="*/ 108 h 108"/>
                  <a:gd name="T4" fmla="*/ 14 w 70"/>
                  <a:gd name="T5" fmla="*/ 108 h 108"/>
                  <a:gd name="T6" fmla="*/ 14 w 70"/>
                  <a:gd name="T7" fmla="*/ 61 h 108"/>
                  <a:gd name="T8" fmla="*/ 27 w 70"/>
                  <a:gd name="T9" fmla="*/ 61 h 108"/>
                  <a:gd name="T10" fmla="*/ 48 w 70"/>
                  <a:gd name="T11" fmla="*/ 82 h 108"/>
                  <a:gd name="T12" fmla="*/ 55 w 70"/>
                  <a:gd name="T13" fmla="*/ 108 h 108"/>
                  <a:gd name="T14" fmla="*/ 70 w 70"/>
                  <a:gd name="T15" fmla="*/ 108 h 108"/>
                  <a:gd name="T16" fmla="*/ 61 w 70"/>
                  <a:gd name="T17" fmla="*/ 78 h 108"/>
                  <a:gd name="T18" fmla="*/ 46 w 70"/>
                  <a:gd name="T19" fmla="*/ 56 h 108"/>
                  <a:gd name="T20" fmla="*/ 46 w 70"/>
                  <a:gd name="T21" fmla="*/ 56 h 108"/>
                  <a:gd name="T22" fmla="*/ 66 w 70"/>
                  <a:gd name="T23" fmla="*/ 29 h 108"/>
                  <a:gd name="T24" fmla="*/ 57 w 70"/>
                  <a:gd name="T25" fmla="*/ 8 h 108"/>
                  <a:gd name="T26" fmla="*/ 26 w 70"/>
                  <a:gd name="T27" fmla="*/ 0 h 108"/>
                  <a:gd name="T28" fmla="*/ 0 w 70"/>
                  <a:gd name="T29" fmla="*/ 2 h 108"/>
                  <a:gd name="T30" fmla="*/ 0 w 70"/>
                  <a:gd name="T31" fmla="*/ 108 h 108"/>
                  <a:gd name="T32" fmla="*/ 14 w 70"/>
                  <a:gd name="T33" fmla="*/ 12 h 108"/>
                  <a:gd name="T34" fmla="*/ 14 w 70"/>
                  <a:gd name="T35" fmla="*/ 12 h 108"/>
                  <a:gd name="T36" fmla="*/ 27 w 70"/>
                  <a:gd name="T37" fmla="*/ 10 h 108"/>
                  <a:gd name="T38" fmla="*/ 52 w 70"/>
                  <a:gd name="T39" fmla="*/ 30 h 108"/>
                  <a:gd name="T40" fmla="*/ 28 w 70"/>
                  <a:gd name="T41" fmla="*/ 51 h 108"/>
                  <a:gd name="T42" fmla="*/ 14 w 70"/>
                  <a:gd name="T43" fmla="*/ 51 h 108"/>
                  <a:gd name="T44" fmla="*/ 14 w 70"/>
                  <a:gd name="T45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108">
                    <a:moveTo>
                      <a:pt x="0" y="108"/>
                    </a:moveTo>
                    <a:lnTo>
                      <a:pt x="0" y="108"/>
                    </a:lnTo>
                    <a:lnTo>
                      <a:pt x="14" y="108"/>
                    </a:lnTo>
                    <a:lnTo>
                      <a:pt x="14" y="61"/>
                    </a:lnTo>
                    <a:lnTo>
                      <a:pt x="27" y="61"/>
                    </a:lnTo>
                    <a:cubicBezTo>
                      <a:pt x="39" y="62"/>
                      <a:pt x="45" y="67"/>
                      <a:pt x="48" y="82"/>
                    </a:cubicBezTo>
                    <a:cubicBezTo>
                      <a:pt x="51" y="95"/>
                      <a:pt x="53" y="104"/>
                      <a:pt x="55" y="108"/>
                    </a:cubicBezTo>
                    <a:lnTo>
                      <a:pt x="70" y="108"/>
                    </a:lnTo>
                    <a:cubicBezTo>
                      <a:pt x="67" y="103"/>
                      <a:pt x="65" y="93"/>
                      <a:pt x="61" y="78"/>
                    </a:cubicBezTo>
                    <a:cubicBezTo>
                      <a:pt x="59" y="67"/>
                      <a:pt x="54" y="59"/>
                      <a:pt x="46" y="56"/>
                    </a:cubicBezTo>
                    <a:lnTo>
                      <a:pt x="46" y="56"/>
                    </a:lnTo>
                    <a:cubicBezTo>
                      <a:pt x="57" y="52"/>
                      <a:pt x="66" y="43"/>
                      <a:pt x="66" y="29"/>
                    </a:cubicBezTo>
                    <a:cubicBezTo>
                      <a:pt x="66" y="20"/>
                      <a:pt x="63" y="13"/>
                      <a:pt x="57" y="8"/>
                    </a:cubicBezTo>
                    <a:cubicBezTo>
                      <a:pt x="51" y="2"/>
                      <a:pt x="41" y="0"/>
                      <a:pt x="26" y="0"/>
                    </a:cubicBezTo>
                    <a:cubicBezTo>
                      <a:pt x="17" y="0"/>
                      <a:pt x="7" y="1"/>
                      <a:pt x="0" y="2"/>
                    </a:cubicBezTo>
                    <a:lnTo>
                      <a:pt x="0" y="108"/>
                    </a:lnTo>
                    <a:close/>
                    <a:moveTo>
                      <a:pt x="14" y="12"/>
                    </a:moveTo>
                    <a:lnTo>
                      <a:pt x="14" y="12"/>
                    </a:lnTo>
                    <a:cubicBezTo>
                      <a:pt x="16" y="11"/>
                      <a:pt x="21" y="10"/>
                      <a:pt x="27" y="10"/>
                    </a:cubicBezTo>
                    <a:cubicBezTo>
                      <a:pt x="42" y="10"/>
                      <a:pt x="52" y="16"/>
                      <a:pt x="52" y="30"/>
                    </a:cubicBezTo>
                    <a:cubicBezTo>
                      <a:pt x="52" y="42"/>
                      <a:pt x="42" y="51"/>
                      <a:pt x="28" y="51"/>
                    </a:cubicBezTo>
                    <a:lnTo>
                      <a:pt x="14" y="51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1" name="Freeform 151"/>
              <p:cNvSpPr>
                <a:spLocks noEditPoints="1"/>
              </p:cNvSpPr>
              <p:nvPr/>
            </p:nvSpPr>
            <p:spPr bwMode="auto">
              <a:xfrm>
                <a:off x="2159" y="2776"/>
                <a:ext cx="26" cy="24"/>
              </a:xfrm>
              <a:custGeom>
                <a:avLst/>
                <a:gdLst>
                  <a:gd name="T0" fmla="*/ 37 w 76"/>
                  <a:gd name="T1" fmla="*/ 80 h 80"/>
                  <a:gd name="T2" fmla="*/ 37 w 76"/>
                  <a:gd name="T3" fmla="*/ 80 h 80"/>
                  <a:gd name="T4" fmla="*/ 76 w 76"/>
                  <a:gd name="T5" fmla="*/ 39 h 80"/>
                  <a:gd name="T6" fmla="*/ 39 w 76"/>
                  <a:gd name="T7" fmla="*/ 0 h 80"/>
                  <a:gd name="T8" fmla="*/ 0 w 76"/>
                  <a:gd name="T9" fmla="*/ 41 h 80"/>
                  <a:gd name="T10" fmla="*/ 37 w 76"/>
                  <a:gd name="T11" fmla="*/ 80 h 80"/>
                  <a:gd name="T12" fmla="*/ 37 w 76"/>
                  <a:gd name="T13" fmla="*/ 80 h 80"/>
                  <a:gd name="T14" fmla="*/ 38 w 76"/>
                  <a:gd name="T15" fmla="*/ 70 h 80"/>
                  <a:gd name="T16" fmla="*/ 38 w 76"/>
                  <a:gd name="T17" fmla="*/ 70 h 80"/>
                  <a:gd name="T18" fmla="*/ 15 w 76"/>
                  <a:gd name="T19" fmla="*/ 40 h 80"/>
                  <a:gd name="T20" fmla="*/ 38 w 76"/>
                  <a:gd name="T21" fmla="*/ 10 h 80"/>
                  <a:gd name="T22" fmla="*/ 61 w 76"/>
                  <a:gd name="T23" fmla="*/ 40 h 80"/>
                  <a:gd name="T24" fmla="*/ 38 w 76"/>
                  <a:gd name="T25" fmla="*/ 70 h 80"/>
                  <a:gd name="T26" fmla="*/ 38 w 76"/>
                  <a:gd name="T27" fmla="*/ 7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80">
                    <a:moveTo>
                      <a:pt x="37" y="80"/>
                    </a:moveTo>
                    <a:lnTo>
                      <a:pt x="37" y="80"/>
                    </a:lnTo>
                    <a:cubicBezTo>
                      <a:pt x="56" y="80"/>
                      <a:pt x="76" y="68"/>
                      <a:pt x="76" y="39"/>
                    </a:cubicBezTo>
                    <a:cubicBezTo>
                      <a:pt x="76" y="16"/>
                      <a:pt x="61" y="0"/>
                      <a:pt x="39" y="0"/>
                    </a:cubicBezTo>
                    <a:cubicBezTo>
                      <a:pt x="17" y="0"/>
                      <a:pt x="0" y="15"/>
                      <a:pt x="0" y="41"/>
                    </a:cubicBezTo>
                    <a:cubicBezTo>
                      <a:pt x="0" y="65"/>
                      <a:pt x="17" y="80"/>
                      <a:pt x="37" y="80"/>
                    </a:cubicBezTo>
                    <a:lnTo>
                      <a:pt x="37" y="80"/>
                    </a:lnTo>
                    <a:close/>
                    <a:moveTo>
                      <a:pt x="38" y="70"/>
                    </a:moveTo>
                    <a:lnTo>
                      <a:pt x="38" y="70"/>
                    </a:lnTo>
                    <a:cubicBezTo>
                      <a:pt x="24" y="70"/>
                      <a:pt x="15" y="57"/>
                      <a:pt x="15" y="40"/>
                    </a:cubicBezTo>
                    <a:cubicBezTo>
                      <a:pt x="15" y="26"/>
                      <a:pt x="22" y="10"/>
                      <a:pt x="38" y="10"/>
                    </a:cubicBezTo>
                    <a:cubicBezTo>
                      <a:pt x="55" y="10"/>
                      <a:pt x="61" y="27"/>
                      <a:pt x="61" y="40"/>
                    </a:cubicBezTo>
                    <a:cubicBezTo>
                      <a:pt x="61" y="57"/>
                      <a:pt x="51" y="70"/>
                      <a:pt x="38" y="70"/>
                    </a:cubicBezTo>
                    <a:lnTo>
                      <a:pt x="38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2" name="Freeform 152"/>
              <p:cNvSpPr>
                <a:spLocks/>
              </p:cNvSpPr>
              <p:nvPr/>
            </p:nvSpPr>
            <p:spPr bwMode="auto">
              <a:xfrm>
                <a:off x="2188" y="2777"/>
                <a:ext cx="25" cy="22"/>
              </a:xfrm>
              <a:custGeom>
                <a:avLst/>
                <a:gdLst>
                  <a:gd name="T0" fmla="*/ 0 w 73"/>
                  <a:gd name="T1" fmla="*/ 0 h 77"/>
                  <a:gd name="T2" fmla="*/ 0 w 73"/>
                  <a:gd name="T3" fmla="*/ 0 h 77"/>
                  <a:gd name="T4" fmla="*/ 29 w 73"/>
                  <a:gd name="T5" fmla="*/ 77 h 77"/>
                  <a:gd name="T6" fmla="*/ 43 w 73"/>
                  <a:gd name="T7" fmla="*/ 77 h 77"/>
                  <a:gd name="T8" fmla="*/ 73 w 73"/>
                  <a:gd name="T9" fmla="*/ 0 h 77"/>
                  <a:gd name="T10" fmla="*/ 58 w 73"/>
                  <a:gd name="T11" fmla="*/ 0 h 77"/>
                  <a:gd name="T12" fmla="*/ 43 w 73"/>
                  <a:gd name="T13" fmla="*/ 43 h 77"/>
                  <a:gd name="T14" fmla="*/ 37 w 73"/>
                  <a:gd name="T15" fmla="*/ 63 h 77"/>
                  <a:gd name="T16" fmla="*/ 36 w 73"/>
                  <a:gd name="T17" fmla="*/ 63 h 77"/>
                  <a:gd name="T18" fmla="*/ 30 w 73"/>
                  <a:gd name="T19" fmla="*/ 43 h 77"/>
                  <a:gd name="T20" fmla="*/ 15 w 73"/>
                  <a:gd name="T21" fmla="*/ 0 h 77"/>
                  <a:gd name="T22" fmla="*/ 0 w 73"/>
                  <a:gd name="T2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77">
                    <a:moveTo>
                      <a:pt x="0" y="0"/>
                    </a:moveTo>
                    <a:lnTo>
                      <a:pt x="0" y="0"/>
                    </a:lnTo>
                    <a:lnTo>
                      <a:pt x="29" y="77"/>
                    </a:lnTo>
                    <a:lnTo>
                      <a:pt x="43" y="77"/>
                    </a:lnTo>
                    <a:lnTo>
                      <a:pt x="73" y="0"/>
                    </a:lnTo>
                    <a:lnTo>
                      <a:pt x="58" y="0"/>
                    </a:lnTo>
                    <a:lnTo>
                      <a:pt x="43" y="43"/>
                    </a:lnTo>
                    <a:cubicBezTo>
                      <a:pt x="41" y="50"/>
                      <a:pt x="39" y="56"/>
                      <a:pt x="37" y="63"/>
                    </a:cubicBezTo>
                    <a:lnTo>
                      <a:pt x="36" y="63"/>
                    </a:lnTo>
                    <a:cubicBezTo>
                      <a:pt x="35" y="56"/>
                      <a:pt x="33" y="50"/>
                      <a:pt x="30" y="43"/>
                    </a:cubicBez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3" name="Freeform 153"/>
              <p:cNvSpPr>
                <a:spLocks noEditPoints="1"/>
              </p:cNvSpPr>
              <p:nvPr/>
            </p:nvSpPr>
            <p:spPr bwMode="auto">
              <a:xfrm>
                <a:off x="2216" y="2776"/>
                <a:ext cx="21" cy="24"/>
              </a:xfrm>
              <a:custGeom>
                <a:avLst/>
                <a:gdLst>
                  <a:gd name="T0" fmla="*/ 60 w 61"/>
                  <a:gd name="T1" fmla="*/ 31 h 80"/>
                  <a:gd name="T2" fmla="*/ 60 w 61"/>
                  <a:gd name="T3" fmla="*/ 31 h 80"/>
                  <a:gd name="T4" fmla="*/ 31 w 61"/>
                  <a:gd name="T5" fmla="*/ 0 h 80"/>
                  <a:gd name="T6" fmla="*/ 5 w 61"/>
                  <a:gd name="T7" fmla="*/ 6 h 80"/>
                  <a:gd name="T8" fmla="*/ 9 w 61"/>
                  <a:gd name="T9" fmla="*/ 16 h 80"/>
                  <a:gd name="T10" fmla="*/ 29 w 61"/>
                  <a:gd name="T11" fmla="*/ 10 h 80"/>
                  <a:gd name="T12" fmla="*/ 46 w 61"/>
                  <a:gd name="T13" fmla="*/ 28 h 80"/>
                  <a:gd name="T14" fmla="*/ 46 w 61"/>
                  <a:gd name="T15" fmla="*/ 30 h 80"/>
                  <a:gd name="T16" fmla="*/ 0 w 61"/>
                  <a:gd name="T17" fmla="*/ 58 h 80"/>
                  <a:gd name="T18" fmla="*/ 23 w 61"/>
                  <a:gd name="T19" fmla="*/ 80 h 80"/>
                  <a:gd name="T20" fmla="*/ 47 w 61"/>
                  <a:gd name="T21" fmla="*/ 69 h 80"/>
                  <a:gd name="T22" fmla="*/ 47 w 61"/>
                  <a:gd name="T23" fmla="*/ 69 h 80"/>
                  <a:gd name="T24" fmla="*/ 49 w 61"/>
                  <a:gd name="T25" fmla="*/ 79 h 80"/>
                  <a:gd name="T26" fmla="*/ 61 w 61"/>
                  <a:gd name="T27" fmla="*/ 79 h 80"/>
                  <a:gd name="T28" fmla="*/ 60 w 61"/>
                  <a:gd name="T29" fmla="*/ 60 h 80"/>
                  <a:gd name="T30" fmla="*/ 60 w 61"/>
                  <a:gd name="T31" fmla="*/ 31 h 80"/>
                  <a:gd name="T32" fmla="*/ 47 w 61"/>
                  <a:gd name="T33" fmla="*/ 53 h 80"/>
                  <a:gd name="T34" fmla="*/ 47 w 61"/>
                  <a:gd name="T35" fmla="*/ 53 h 80"/>
                  <a:gd name="T36" fmla="*/ 46 w 61"/>
                  <a:gd name="T37" fmla="*/ 57 h 80"/>
                  <a:gd name="T38" fmla="*/ 27 w 61"/>
                  <a:gd name="T39" fmla="*/ 70 h 80"/>
                  <a:gd name="T40" fmla="*/ 14 w 61"/>
                  <a:gd name="T41" fmla="*/ 57 h 80"/>
                  <a:gd name="T42" fmla="*/ 47 w 61"/>
                  <a:gd name="T43" fmla="*/ 39 h 80"/>
                  <a:gd name="T44" fmla="*/ 47 w 61"/>
                  <a:gd name="T45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80">
                    <a:moveTo>
                      <a:pt x="60" y="31"/>
                    </a:moveTo>
                    <a:lnTo>
                      <a:pt x="60" y="31"/>
                    </a:lnTo>
                    <a:cubicBezTo>
                      <a:pt x="60" y="16"/>
                      <a:pt x="54" y="0"/>
                      <a:pt x="31" y="0"/>
                    </a:cubicBezTo>
                    <a:cubicBezTo>
                      <a:pt x="21" y="0"/>
                      <a:pt x="12" y="3"/>
                      <a:pt x="5" y="6"/>
                    </a:cubicBezTo>
                    <a:lnTo>
                      <a:pt x="9" y="16"/>
                    </a:lnTo>
                    <a:cubicBezTo>
                      <a:pt x="14" y="12"/>
                      <a:pt x="21" y="10"/>
                      <a:pt x="29" y="10"/>
                    </a:cubicBezTo>
                    <a:cubicBezTo>
                      <a:pt x="44" y="10"/>
                      <a:pt x="46" y="22"/>
                      <a:pt x="46" y="28"/>
                    </a:cubicBezTo>
                    <a:lnTo>
                      <a:pt x="46" y="30"/>
                    </a:lnTo>
                    <a:cubicBezTo>
                      <a:pt x="16" y="29"/>
                      <a:pt x="0" y="40"/>
                      <a:pt x="0" y="58"/>
                    </a:cubicBezTo>
                    <a:cubicBezTo>
                      <a:pt x="0" y="69"/>
                      <a:pt x="8" y="80"/>
                      <a:pt x="23" y="80"/>
                    </a:cubicBezTo>
                    <a:cubicBezTo>
                      <a:pt x="34" y="80"/>
                      <a:pt x="43" y="75"/>
                      <a:pt x="47" y="69"/>
                    </a:cubicBezTo>
                    <a:lnTo>
                      <a:pt x="47" y="69"/>
                    </a:lnTo>
                    <a:lnTo>
                      <a:pt x="49" y="79"/>
                    </a:lnTo>
                    <a:lnTo>
                      <a:pt x="61" y="79"/>
                    </a:lnTo>
                    <a:cubicBezTo>
                      <a:pt x="61" y="73"/>
                      <a:pt x="60" y="67"/>
                      <a:pt x="60" y="60"/>
                    </a:cubicBezTo>
                    <a:lnTo>
                      <a:pt x="60" y="31"/>
                    </a:lnTo>
                    <a:close/>
                    <a:moveTo>
                      <a:pt x="47" y="53"/>
                    </a:moveTo>
                    <a:lnTo>
                      <a:pt x="47" y="53"/>
                    </a:lnTo>
                    <a:cubicBezTo>
                      <a:pt x="47" y="54"/>
                      <a:pt x="46" y="56"/>
                      <a:pt x="46" y="57"/>
                    </a:cubicBezTo>
                    <a:cubicBezTo>
                      <a:pt x="44" y="64"/>
                      <a:pt x="37" y="70"/>
                      <a:pt x="27" y="70"/>
                    </a:cubicBezTo>
                    <a:cubicBezTo>
                      <a:pt x="20" y="70"/>
                      <a:pt x="14" y="66"/>
                      <a:pt x="14" y="57"/>
                    </a:cubicBezTo>
                    <a:cubicBezTo>
                      <a:pt x="14" y="42"/>
                      <a:pt x="31" y="39"/>
                      <a:pt x="47" y="39"/>
                    </a:cubicBezTo>
                    <a:lnTo>
                      <a:pt x="4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4" name="Freeform 154"/>
              <p:cNvSpPr>
                <a:spLocks/>
              </p:cNvSpPr>
              <p:nvPr/>
            </p:nvSpPr>
            <p:spPr bwMode="auto">
              <a:xfrm>
                <a:off x="2244" y="2776"/>
                <a:ext cx="23" cy="23"/>
              </a:xfrm>
              <a:custGeom>
                <a:avLst/>
                <a:gdLst>
                  <a:gd name="T0" fmla="*/ 1 w 67"/>
                  <a:gd name="T1" fmla="*/ 79 h 79"/>
                  <a:gd name="T2" fmla="*/ 1 w 67"/>
                  <a:gd name="T3" fmla="*/ 79 h 79"/>
                  <a:gd name="T4" fmla="*/ 15 w 67"/>
                  <a:gd name="T5" fmla="*/ 79 h 79"/>
                  <a:gd name="T6" fmla="*/ 15 w 67"/>
                  <a:gd name="T7" fmla="*/ 32 h 79"/>
                  <a:gd name="T8" fmla="*/ 16 w 67"/>
                  <a:gd name="T9" fmla="*/ 26 h 79"/>
                  <a:gd name="T10" fmla="*/ 35 w 67"/>
                  <a:gd name="T11" fmla="*/ 11 h 79"/>
                  <a:gd name="T12" fmla="*/ 53 w 67"/>
                  <a:gd name="T13" fmla="*/ 34 h 79"/>
                  <a:gd name="T14" fmla="*/ 53 w 67"/>
                  <a:gd name="T15" fmla="*/ 79 h 79"/>
                  <a:gd name="T16" fmla="*/ 67 w 67"/>
                  <a:gd name="T17" fmla="*/ 79 h 79"/>
                  <a:gd name="T18" fmla="*/ 67 w 67"/>
                  <a:gd name="T19" fmla="*/ 33 h 79"/>
                  <a:gd name="T20" fmla="*/ 39 w 67"/>
                  <a:gd name="T21" fmla="*/ 0 h 79"/>
                  <a:gd name="T22" fmla="*/ 14 w 67"/>
                  <a:gd name="T23" fmla="*/ 14 h 79"/>
                  <a:gd name="T24" fmla="*/ 14 w 67"/>
                  <a:gd name="T25" fmla="*/ 14 h 79"/>
                  <a:gd name="T26" fmla="*/ 13 w 67"/>
                  <a:gd name="T27" fmla="*/ 2 h 79"/>
                  <a:gd name="T28" fmla="*/ 0 w 67"/>
                  <a:gd name="T29" fmla="*/ 2 h 79"/>
                  <a:gd name="T30" fmla="*/ 1 w 67"/>
                  <a:gd name="T31" fmla="*/ 22 h 79"/>
                  <a:gd name="T32" fmla="*/ 1 w 67"/>
                  <a:gd name="T3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79">
                    <a:moveTo>
                      <a:pt x="1" y="79"/>
                    </a:moveTo>
                    <a:lnTo>
                      <a:pt x="1" y="79"/>
                    </a:lnTo>
                    <a:lnTo>
                      <a:pt x="15" y="79"/>
                    </a:lnTo>
                    <a:lnTo>
                      <a:pt x="15" y="32"/>
                    </a:lnTo>
                    <a:cubicBezTo>
                      <a:pt x="15" y="30"/>
                      <a:pt x="15" y="27"/>
                      <a:pt x="16" y="26"/>
                    </a:cubicBezTo>
                    <a:cubicBezTo>
                      <a:pt x="19" y="18"/>
                      <a:pt x="26" y="11"/>
                      <a:pt x="35" y="11"/>
                    </a:cubicBezTo>
                    <a:cubicBezTo>
                      <a:pt x="48" y="11"/>
                      <a:pt x="53" y="22"/>
                      <a:pt x="53" y="34"/>
                    </a:cubicBezTo>
                    <a:lnTo>
                      <a:pt x="53" y="79"/>
                    </a:lnTo>
                    <a:lnTo>
                      <a:pt x="67" y="79"/>
                    </a:lnTo>
                    <a:lnTo>
                      <a:pt x="67" y="33"/>
                    </a:lnTo>
                    <a:cubicBezTo>
                      <a:pt x="67" y="6"/>
                      <a:pt x="50" y="0"/>
                      <a:pt x="39" y="0"/>
                    </a:cubicBezTo>
                    <a:cubicBezTo>
                      <a:pt x="27" y="0"/>
                      <a:pt x="18" y="7"/>
                      <a:pt x="14" y="14"/>
                    </a:cubicBezTo>
                    <a:lnTo>
                      <a:pt x="14" y="14"/>
                    </a:lnTo>
                    <a:lnTo>
                      <a:pt x="13" y="2"/>
                    </a:lnTo>
                    <a:lnTo>
                      <a:pt x="0" y="2"/>
                    </a:lnTo>
                    <a:cubicBezTo>
                      <a:pt x="1" y="8"/>
                      <a:pt x="1" y="14"/>
                      <a:pt x="1" y="22"/>
                    </a:cubicBezTo>
                    <a:lnTo>
                      <a:pt x="1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5" name="Freeform 155"/>
              <p:cNvSpPr>
                <a:spLocks noEditPoints="1"/>
              </p:cNvSpPr>
              <p:nvPr/>
            </p:nvSpPr>
            <p:spPr bwMode="auto">
              <a:xfrm>
                <a:off x="2275" y="2768"/>
                <a:ext cx="6" cy="31"/>
              </a:xfrm>
              <a:custGeom>
                <a:avLst/>
                <a:gdLst>
                  <a:gd name="T0" fmla="*/ 16 w 17"/>
                  <a:gd name="T1" fmla="*/ 108 h 108"/>
                  <a:gd name="T2" fmla="*/ 16 w 17"/>
                  <a:gd name="T3" fmla="*/ 108 h 108"/>
                  <a:gd name="T4" fmla="*/ 16 w 17"/>
                  <a:gd name="T5" fmla="*/ 31 h 108"/>
                  <a:gd name="T6" fmla="*/ 2 w 17"/>
                  <a:gd name="T7" fmla="*/ 31 h 108"/>
                  <a:gd name="T8" fmla="*/ 2 w 17"/>
                  <a:gd name="T9" fmla="*/ 108 h 108"/>
                  <a:gd name="T10" fmla="*/ 16 w 17"/>
                  <a:gd name="T11" fmla="*/ 108 h 108"/>
                  <a:gd name="T12" fmla="*/ 9 w 17"/>
                  <a:gd name="T13" fmla="*/ 18 h 108"/>
                  <a:gd name="T14" fmla="*/ 9 w 17"/>
                  <a:gd name="T15" fmla="*/ 18 h 108"/>
                  <a:gd name="T16" fmla="*/ 17 w 17"/>
                  <a:gd name="T17" fmla="*/ 9 h 108"/>
                  <a:gd name="T18" fmla="*/ 9 w 17"/>
                  <a:gd name="T19" fmla="*/ 0 h 108"/>
                  <a:gd name="T20" fmla="*/ 0 w 17"/>
                  <a:gd name="T21" fmla="*/ 9 h 108"/>
                  <a:gd name="T22" fmla="*/ 9 w 17"/>
                  <a:gd name="T23" fmla="*/ 18 h 108"/>
                  <a:gd name="T24" fmla="*/ 9 w 17"/>
                  <a:gd name="T25" fmla="*/ 1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08">
                    <a:moveTo>
                      <a:pt x="16" y="108"/>
                    </a:moveTo>
                    <a:lnTo>
                      <a:pt x="16" y="108"/>
                    </a:lnTo>
                    <a:lnTo>
                      <a:pt x="16" y="31"/>
                    </a:lnTo>
                    <a:lnTo>
                      <a:pt x="2" y="31"/>
                    </a:lnTo>
                    <a:lnTo>
                      <a:pt x="2" y="108"/>
                    </a:lnTo>
                    <a:lnTo>
                      <a:pt x="16" y="108"/>
                    </a:lnTo>
                    <a:close/>
                    <a:moveTo>
                      <a:pt x="9" y="18"/>
                    </a:moveTo>
                    <a:lnTo>
                      <a:pt x="9" y="18"/>
                    </a:lnTo>
                    <a:cubicBezTo>
                      <a:pt x="14" y="18"/>
                      <a:pt x="17" y="14"/>
                      <a:pt x="17" y="9"/>
                    </a:cubicBezTo>
                    <a:cubicBezTo>
                      <a:pt x="17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6" name="Freeform 156"/>
              <p:cNvSpPr>
                <a:spLocks noEditPoints="1"/>
              </p:cNvSpPr>
              <p:nvPr/>
            </p:nvSpPr>
            <p:spPr bwMode="auto">
              <a:xfrm>
                <a:off x="2286" y="2776"/>
                <a:ext cx="24" cy="24"/>
              </a:xfrm>
              <a:custGeom>
                <a:avLst/>
                <a:gdLst>
                  <a:gd name="T0" fmla="*/ 67 w 68"/>
                  <a:gd name="T1" fmla="*/ 43 h 80"/>
                  <a:gd name="T2" fmla="*/ 67 w 68"/>
                  <a:gd name="T3" fmla="*/ 43 h 80"/>
                  <a:gd name="T4" fmla="*/ 68 w 68"/>
                  <a:gd name="T5" fmla="*/ 36 h 80"/>
                  <a:gd name="T6" fmla="*/ 36 w 68"/>
                  <a:gd name="T7" fmla="*/ 0 h 80"/>
                  <a:gd name="T8" fmla="*/ 0 w 68"/>
                  <a:gd name="T9" fmla="*/ 41 h 80"/>
                  <a:gd name="T10" fmla="*/ 38 w 68"/>
                  <a:gd name="T11" fmla="*/ 80 h 80"/>
                  <a:gd name="T12" fmla="*/ 63 w 68"/>
                  <a:gd name="T13" fmla="*/ 75 h 80"/>
                  <a:gd name="T14" fmla="*/ 61 w 68"/>
                  <a:gd name="T15" fmla="*/ 65 h 80"/>
                  <a:gd name="T16" fmla="*/ 40 w 68"/>
                  <a:gd name="T17" fmla="*/ 69 h 80"/>
                  <a:gd name="T18" fmla="*/ 13 w 68"/>
                  <a:gd name="T19" fmla="*/ 43 h 80"/>
                  <a:gd name="T20" fmla="*/ 67 w 68"/>
                  <a:gd name="T21" fmla="*/ 43 h 80"/>
                  <a:gd name="T22" fmla="*/ 13 w 68"/>
                  <a:gd name="T23" fmla="*/ 33 h 80"/>
                  <a:gd name="T24" fmla="*/ 13 w 68"/>
                  <a:gd name="T25" fmla="*/ 33 h 80"/>
                  <a:gd name="T26" fmla="*/ 35 w 68"/>
                  <a:gd name="T27" fmla="*/ 10 h 80"/>
                  <a:gd name="T28" fmla="*/ 54 w 68"/>
                  <a:gd name="T29" fmla="*/ 33 h 80"/>
                  <a:gd name="T30" fmla="*/ 13 w 68"/>
                  <a:gd name="T31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" h="80">
                    <a:moveTo>
                      <a:pt x="67" y="43"/>
                    </a:moveTo>
                    <a:lnTo>
                      <a:pt x="67" y="43"/>
                    </a:lnTo>
                    <a:cubicBezTo>
                      <a:pt x="68" y="41"/>
                      <a:pt x="68" y="39"/>
                      <a:pt x="68" y="36"/>
                    </a:cubicBezTo>
                    <a:cubicBezTo>
                      <a:pt x="68" y="22"/>
                      <a:pt x="61" y="0"/>
                      <a:pt x="36" y="0"/>
                    </a:cubicBezTo>
                    <a:cubicBezTo>
                      <a:pt x="14" y="0"/>
                      <a:pt x="0" y="18"/>
                      <a:pt x="0" y="41"/>
                    </a:cubicBezTo>
                    <a:cubicBezTo>
                      <a:pt x="0" y="64"/>
                      <a:pt x="14" y="80"/>
                      <a:pt x="38" y="80"/>
                    </a:cubicBezTo>
                    <a:cubicBezTo>
                      <a:pt x="50" y="80"/>
                      <a:pt x="58" y="77"/>
                      <a:pt x="63" y="75"/>
                    </a:cubicBezTo>
                    <a:lnTo>
                      <a:pt x="61" y="65"/>
                    </a:lnTo>
                    <a:cubicBezTo>
                      <a:pt x="56" y="67"/>
                      <a:pt x="50" y="69"/>
                      <a:pt x="40" y="69"/>
                    </a:cubicBezTo>
                    <a:cubicBezTo>
                      <a:pt x="26" y="69"/>
                      <a:pt x="14" y="61"/>
                      <a:pt x="13" y="43"/>
                    </a:cubicBezTo>
                    <a:lnTo>
                      <a:pt x="67" y="43"/>
                    </a:lnTo>
                    <a:close/>
                    <a:moveTo>
                      <a:pt x="13" y="33"/>
                    </a:moveTo>
                    <a:lnTo>
                      <a:pt x="13" y="33"/>
                    </a:lnTo>
                    <a:cubicBezTo>
                      <a:pt x="15" y="23"/>
                      <a:pt x="21" y="10"/>
                      <a:pt x="35" y="10"/>
                    </a:cubicBezTo>
                    <a:cubicBezTo>
                      <a:pt x="51" y="10"/>
                      <a:pt x="54" y="24"/>
                      <a:pt x="54" y="33"/>
                    </a:cubicBezTo>
                    <a:lnTo>
                      <a:pt x="13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7" name="Freeform 157"/>
              <p:cNvSpPr>
                <a:spLocks/>
              </p:cNvSpPr>
              <p:nvPr/>
            </p:nvSpPr>
            <p:spPr bwMode="auto">
              <a:xfrm>
                <a:off x="2316" y="2776"/>
                <a:ext cx="39" cy="23"/>
              </a:xfrm>
              <a:custGeom>
                <a:avLst/>
                <a:gdLst>
                  <a:gd name="T0" fmla="*/ 1 w 111"/>
                  <a:gd name="T1" fmla="*/ 79 h 79"/>
                  <a:gd name="T2" fmla="*/ 1 w 111"/>
                  <a:gd name="T3" fmla="*/ 79 h 79"/>
                  <a:gd name="T4" fmla="*/ 14 w 111"/>
                  <a:gd name="T5" fmla="*/ 79 h 79"/>
                  <a:gd name="T6" fmla="*/ 14 w 111"/>
                  <a:gd name="T7" fmla="*/ 32 h 79"/>
                  <a:gd name="T8" fmla="*/ 15 w 111"/>
                  <a:gd name="T9" fmla="*/ 25 h 79"/>
                  <a:gd name="T10" fmla="*/ 33 w 111"/>
                  <a:gd name="T11" fmla="*/ 11 h 79"/>
                  <a:gd name="T12" fmla="*/ 49 w 111"/>
                  <a:gd name="T13" fmla="*/ 32 h 79"/>
                  <a:gd name="T14" fmla="*/ 49 w 111"/>
                  <a:gd name="T15" fmla="*/ 79 h 79"/>
                  <a:gd name="T16" fmla="*/ 62 w 111"/>
                  <a:gd name="T17" fmla="*/ 79 h 79"/>
                  <a:gd name="T18" fmla="*/ 62 w 111"/>
                  <a:gd name="T19" fmla="*/ 31 h 79"/>
                  <a:gd name="T20" fmla="*/ 63 w 111"/>
                  <a:gd name="T21" fmla="*/ 24 h 79"/>
                  <a:gd name="T22" fmla="*/ 80 w 111"/>
                  <a:gd name="T23" fmla="*/ 11 h 79"/>
                  <a:gd name="T24" fmla="*/ 97 w 111"/>
                  <a:gd name="T25" fmla="*/ 35 h 79"/>
                  <a:gd name="T26" fmla="*/ 97 w 111"/>
                  <a:gd name="T27" fmla="*/ 79 h 79"/>
                  <a:gd name="T28" fmla="*/ 111 w 111"/>
                  <a:gd name="T29" fmla="*/ 79 h 79"/>
                  <a:gd name="T30" fmla="*/ 111 w 111"/>
                  <a:gd name="T31" fmla="*/ 33 h 79"/>
                  <a:gd name="T32" fmla="*/ 85 w 111"/>
                  <a:gd name="T33" fmla="*/ 0 h 79"/>
                  <a:gd name="T34" fmla="*/ 68 w 111"/>
                  <a:gd name="T35" fmla="*/ 5 h 79"/>
                  <a:gd name="T36" fmla="*/ 60 w 111"/>
                  <a:gd name="T37" fmla="*/ 15 h 79"/>
                  <a:gd name="T38" fmla="*/ 59 w 111"/>
                  <a:gd name="T39" fmla="*/ 15 h 79"/>
                  <a:gd name="T40" fmla="*/ 38 w 111"/>
                  <a:gd name="T41" fmla="*/ 0 h 79"/>
                  <a:gd name="T42" fmla="*/ 13 w 111"/>
                  <a:gd name="T43" fmla="*/ 14 h 79"/>
                  <a:gd name="T44" fmla="*/ 13 w 111"/>
                  <a:gd name="T45" fmla="*/ 14 h 79"/>
                  <a:gd name="T46" fmla="*/ 12 w 111"/>
                  <a:gd name="T47" fmla="*/ 2 h 79"/>
                  <a:gd name="T48" fmla="*/ 0 w 111"/>
                  <a:gd name="T49" fmla="*/ 2 h 79"/>
                  <a:gd name="T50" fmla="*/ 1 w 111"/>
                  <a:gd name="T51" fmla="*/ 22 h 79"/>
                  <a:gd name="T52" fmla="*/ 1 w 111"/>
                  <a:gd name="T5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" h="79">
                    <a:moveTo>
                      <a:pt x="1" y="79"/>
                    </a:moveTo>
                    <a:lnTo>
                      <a:pt x="1" y="79"/>
                    </a:lnTo>
                    <a:lnTo>
                      <a:pt x="14" y="79"/>
                    </a:lnTo>
                    <a:lnTo>
                      <a:pt x="14" y="32"/>
                    </a:lnTo>
                    <a:cubicBezTo>
                      <a:pt x="14" y="30"/>
                      <a:pt x="15" y="27"/>
                      <a:pt x="15" y="25"/>
                    </a:cubicBezTo>
                    <a:cubicBezTo>
                      <a:pt x="18" y="18"/>
                      <a:pt x="24" y="11"/>
                      <a:pt x="33" y="11"/>
                    </a:cubicBezTo>
                    <a:cubicBezTo>
                      <a:pt x="43" y="11"/>
                      <a:pt x="49" y="20"/>
                      <a:pt x="49" y="32"/>
                    </a:cubicBezTo>
                    <a:lnTo>
                      <a:pt x="49" y="79"/>
                    </a:lnTo>
                    <a:lnTo>
                      <a:pt x="62" y="79"/>
                    </a:lnTo>
                    <a:lnTo>
                      <a:pt x="62" y="31"/>
                    </a:lnTo>
                    <a:cubicBezTo>
                      <a:pt x="62" y="28"/>
                      <a:pt x="63" y="26"/>
                      <a:pt x="63" y="24"/>
                    </a:cubicBezTo>
                    <a:cubicBezTo>
                      <a:pt x="66" y="17"/>
                      <a:pt x="72" y="11"/>
                      <a:pt x="80" y="11"/>
                    </a:cubicBezTo>
                    <a:cubicBezTo>
                      <a:pt x="91" y="11"/>
                      <a:pt x="97" y="20"/>
                      <a:pt x="97" y="35"/>
                    </a:cubicBezTo>
                    <a:lnTo>
                      <a:pt x="97" y="79"/>
                    </a:lnTo>
                    <a:lnTo>
                      <a:pt x="111" y="79"/>
                    </a:lnTo>
                    <a:lnTo>
                      <a:pt x="111" y="33"/>
                    </a:lnTo>
                    <a:cubicBezTo>
                      <a:pt x="111" y="6"/>
                      <a:pt x="95" y="0"/>
                      <a:pt x="85" y="0"/>
                    </a:cubicBezTo>
                    <a:cubicBezTo>
                      <a:pt x="78" y="0"/>
                      <a:pt x="73" y="2"/>
                      <a:pt x="68" y="5"/>
                    </a:cubicBezTo>
                    <a:cubicBezTo>
                      <a:pt x="65" y="8"/>
                      <a:pt x="62" y="11"/>
                      <a:pt x="60" y="15"/>
                    </a:cubicBezTo>
                    <a:lnTo>
                      <a:pt x="59" y="15"/>
                    </a:lnTo>
                    <a:cubicBezTo>
                      <a:pt x="56" y="6"/>
                      <a:pt x="48" y="0"/>
                      <a:pt x="38" y="0"/>
                    </a:cubicBezTo>
                    <a:cubicBezTo>
                      <a:pt x="25" y="0"/>
                      <a:pt x="18" y="7"/>
                      <a:pt x="13" y="14"/>
                    </a:cubicBezTo>
                    <a:lnTo>
                      <a:pt x="13" y="14"/>
                    </a:lnTo>
                    <a:lnTo>
                      <a:pt x="12" y="2"/>
                    </a:lnTo>
                    <a:lnTo>
                      <a:pt x="0" y="2"/>
                    </a:lnTo>
                    <a:cubicBezTo>
                      <a:pt x="0" y="8"/>
                      <a:pt x="1" y="14"/>
                      <a:pt x="1" y="22"/>
                    </a:cubicBezTo>
                    <a:lnTo>
                      <a:pt x="1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8" name="Freeform 158"/>
              <p:cNvSpPr>
                <a:spLocks noEditPoints="1"/>
              </p:cNvSpPr>
              <p:nvPr/>
            </p:nvSpPr>
            <p:spPr bwMode="auto">
              <a:xfrm>
                <a:off x="2362" y="2768"/>
                <a:ext cx="6" cy="31"/>
              </a:xfrm>
              <a:custGeom>
                <a:avLst/>
                <a:gdLst>
                  <a:gd name="T0" fmla="*/ 16 w 18"/>
                  <a:gd name="T1" fmla="*/ 108 h 108"/>
                  <a:gd name="T2" fmla="*/ 16 w 18"/>
                  <a:gd name="T3" fmla="*/ 108 h 108"/>
                  <a:gd name="T4" fmla="*/ 16 w 18"/>
                  <a:gd name="T5" fmla="*/ 31 h 108"/>
                  <a:gd name="T6" fmla="*/ 2 w 18"/>
                  <a:gd name="T7" fmla="*/ 31 h 108"/>
                  <a:gd name="T8" fmla="*/ 2 w 18"/>
                  <a:gd name="T9" fmla="*/ 108 h 108"/>
                  <a:gd name="T10" fmla="*/ 16 w 18"/>
                  <a:gd name="T11" fmla="*/ 108 h 108"/>
                  <a:gd name="T12" fmla="*/ 9 w 18"/>
                  <a:gd name="T13" fmla="*/ 18 h 108"/>
                  <a:gd name="T14" fmla="*/ 9 w 18"/>
                  <a:gd name="T15" fmla="*/ 18 h 108"/>
                  <a:gd name="T16" fmla="*/ 18 w 18"/>
                  <a:gd name="T17" fmla="*/ 9 h 108"/>
                  <a:gd name="T18" fmla="*/ 9 w 18"/>
                  <a:gd name="T19" fmla="*/ 0 h 108"/>
                  <a:gd name="T20" fmla="*/ 0 w 18"/>
                  <a:gd name="T21" fmla="*/ 9 h 108"/>
                  <a:gd name="T22" fmla="*/ 9 w 18"/>
                  <a:gd name="T23" fmla="*/ 18 h 108"/>
                  <a:gd name="T24" fmla="*/ 9 w 18"/>
                  <a:gd name="T25" fmla="*/ 1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08">
                    <a:moveTo>
                      <a:pt x="16" y="108"/>
                    </a:moveTo>
                    <a:lnTo>
                      <a:pt x="16" y="108"/>
                    </a:lnTo>
                    <a:lnTo>
                      <a:pt x="16" y="31"/>
                    </a:lnTo>
                    <a:lnTo>
                      <a:pt x="2" y="31"/>
                    </a:lnTo>
                    <a:lnTo>
                      <a:pt x="2" y="108"/>
                    </a:lnTo>
                    <a:lnTo>
                      <a:pt x="16" y="108"/>
                    </a:lnTo>
                    <a:close/>
                    <a:moveTo>
                      <a:pt x="9" y="18"/>
                    </a:moveTo>
                    <a:lnTo>
                      <a:pt x="9" y="18"/>
                    </a:lnTo>
                    <a:cubicBezTo>
                      <a:pt x="14" y="18"/>
                      <a:pt x="18" y="14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29" name="Freeform 159"/>
              <p:cNvSpPr>
                <a:spLocks/>
              </p:cNvSpPr>
              <p:nvPr/>
            </p:nvSpPr>
            <p:spPr bwMode="auto">
              <a:xfrm>
                <a:off x="2387" y="2766"/>
                <a:ext cx="5" cy="33"/>
              </a:xfrm>
              <a:custGeom>
                <a:avLst/>
                <a:gdLst>
                  <a:gd name="T0" fmla="*/ 0 w 14"/>
                  <a:gd name="T1" fmla="*/ 113 h 113"/>
                  <a:gd name="T2" fmla="*/ 0 w 14"/>
                  <a:gd name="T3" fmla="*/ 113 h 113"/>
                  <a:gd name="T4" fmla="*/ 14 w 14"/>
                  <a:gd name="T5" fmla="*/ 113 h 113"/>
                  <a:gd name="T6" fmla="*/ 14 w 14"/>
                  <a:gd name="T7" fmla="*/ 0 h 113"/>
                  <a:gd name="T8" fmla="*/ 0 w 14"/>
                  <a:gd name="T9" fmla="*/ 0 h 113"/>
                  <a:gd name="T10" fmla="*/ 0 w 14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3">
                    <a:moveTo>
                      <a:pt x="0" y="113"/>
                    </a:moveTo>
                    <a:lnTo>
                      <a:pt x="0" y="113"/>
                    </a:lnTo>
                    <a:lnTo>
                      <a:pt x="14" y="11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0" name="Freeform 160"/>
              <p:cNvSpPr>
                <a:spLocks noEditPoints="1"/>
              </p:cNvSpPr>
              <p:nvPr/>
            </p:nvSpPr>
            <p:spPr bwMode="auto">
              <a:xfrm>
                <a:off x="2399" y="2776"/>
                <a:ext cx="23" cy="24"/>
              </a:xfrm>
              <a:custGeom>
                <a:avLst/>
                <a:gdLst>
                  <a:gd name="T0" fmla="*/ 67 w 67"/>
                  <a:gd name="T1" fmla="*/ 43 h 80"/>
                  <a:gd name="T2" fmla="*/ 67 w 67"/>
                  <a:gd name="T3" fmla="*/ 43 h 80"/>
                  <a:gd name="T4" fmla="*/ 67 w 67"/>
                  <a:gd name="T5" fmla="*/ 36 h 80"/>
                  <a:gd name="T6" fmla="*/ 36 w 67"/>
                  <a:gd name="T7" fmla="*/ 0 h 80"/>
                  <a:gd name="T8" fmla="*/ 0 w 67"/>
                  <a:gd name="T9" fmla="*/ 41 h 80"/>
                  <a:gd name="T10" fmla="*/ 37 w 67"/>
                  <a:gd name="T11" fmla="*/ 80 h 80"/>
                  <a:gd name="T12" fmla="*/ 63 w 67"/>
                  <a:gd name="T13" fmla="*/ 75 h 80"/>
                  <a:gd name="T14" fmla="*/ 61 w 67"/>
                  <a:gd name="T15" fmla="*/ 65 h 80"/>
                  <a:gd name="T16" fmla="*/ 39 w 67"/>
                  <a:gd name="T17" fmla="*/ 69 h 80"/>
                  <a:gd name="T18" fmla="*/ 13 w 67"/>
                  <a:gd name="T19" fmla="*/ 43 h 80"/>
                  <a:gd name="T20" fmla="*/ 67 w 67"/>
                  <a:gd name="T21" fmla="*/ 43 h 80"/>
                  <a:gd name="T22" fmla="*/ 13 w 67"/>
                  <a:gd name="T23" fmla="*/ 33 h 80"/>
                  <a:gd name="T24" fmla="*/ 13 w 67"/>
                  <a:gd name="T25" fmla="*/ 33 h 80"/>
                  <a:gd name="T26" fmla="*/ 35 w 67"/>
                  <a:gd name="T27" fmla="*/ 10 h 80"/>
                  <a:gd name="T28" fmla="*/ 54 w 67"/>
                  <a:gd name="T29" fmla="*/ 33 h 80"/>
                  <a:gd name="T30" fmla="*/ 13 w 67"/>
                  <a:gd name="T31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80">
                    <a:moveTo>
                      <a:pt x="67" y="43"/>
                    </a:moveTo>
                    <a:lnTo>
                      <a:pt x="67" y="43"/>
                    </a:lnTo>
                    <a:cubicBezTo>
                      <a:pt x="67" y="41"/>
                      <a:pt x="67" y="39"/>
                      <a:pt x="67" y="36"/>
                    </a:cubicBezTo>
                    <a:cubicBezTo>
                      <a:pt x="67" y="22"/>
                      <a:pt x="61" y="0"/>
                      <a:pt x="36" y="0"/>
                    </a:cubicBezTo>
                    <a:cubicBezTo>
                      <a:pt x="13" y="0"/>
                      <a:pt x="0" y="18"/>
                      <a:pt x="0" y="41"/>
                    </a:cubicBezTo>
                    <a:cubicBezTo>
                      <a:pt x="0" y="64"/>
                      <a:pt x="14" y="80"/>
                      <a:pt x="37" y="80"/>
                    </a:cubicBezTo>
                    <a:cubicBezTo>
                      <a:pt x="50" y="80"/>
                      <a:pt x="58" y="77"/>
                      <a:pt x="63" y="75"/>
                    </a:cubicBezTo>
                    <a:lnTo>
                      <a:pt x="61" y="65"/>
                    </a:lnTo>
                    <a:cubicBezTo>
                      <a:pt x="55" y="67"/>
                      <a:pt x="49" y="69"/>
                      <a:pt x="39" y="69"/>
                    </a:cubicBezTo>
                    <a:cubicBezTo>
                      <a:pt x="25" y="69"/>
                      <a:pt x="13" y="61"/>
                      <a:pt x="13" y="43"/>
                    </a:cubicBezTo>
                    <a:lnTo>
                      <a:pt x="67" y="43"/>
                    </a:lnTo>
                    <a:close/>
                    <a:moveTo>
                      <a:pt x="13" y="33"/>
                    </a:moveTo>
                    <a:lnTo>
                      <a:pt x="13" y="33"/>
                    </a:lnTo>
                    <a:cubicBezTo>
                      <a:pt x="14" y="23"/>
                      <a:pt x="20" y="10"/>
                      <a:pt x="35" y="10"/>
                    </a:cubicBezTo>
                    <a:cubicBezTo>
                      <a:pt x="50" y="10"/>
                      <a:pt x="54" y="24"/>
                      <a:pt x="54" y="33"/>
                    </a:cubicBezTo>
                    <a:lnTo>
                      <a:pt x="13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1" name="Freeform 161"/>
              <p:cNvSpPr>
                <a:spLocks/>
              </p:cNvSpPr>
              <p:nvPr/>
            </p:nvSpPr>
            <p:spPr bwMode="auto">
              <a:xfrm>
                <a:off x="2428" y="2776"/>
                <a:ext cx="23" cy="23"/>
              </a:xfrm>
              <a:custGeom>
                <a:avLst/>
                <a:gdLst>
                  <a:gd name="T0" fmla="*/ 0 w 66"/>
                  <a:gd name="T1" fmla="*/ 79 h 79"/>
                  <a:gd name="T2" fmla="*/ 0 w 66"/>
                  <a:gd name="T3" fmla="*/ 79 h 79"/>
                  <a:gd name="T4" fmla="*/ 14 w 66"/>
                  <a:gd name="T5" fmla="*/ 79 h 79"/>
                  <a:gd name="T6" fmla="*/ 14 w 66"/>
                  <a:gd name="T7" fmla="*/ 32 h 79"/>
                  <a:gd name="T8" fmla="*/ 15 w 66"/>
                  <a:gd name="T9" fmla="*/ 26 h 79"/>
                  <a:gd name="T10" fmla="*/ 34 w 66"/>
                  <a:gd name="T11" fmla="*/ 11 h 79"/>
                  <a:gd name="T12" fmla="*/ 52 w 66"/>
                  <a:gd name="T13" fmla="*/ 34 h 79"/>
                  <a:gd name="T14" fmla="*/ 52 w 66"/>
                  <a:gd name="T15" fmla="*/ 79 h 79"/>
                  <a:gd name="T16" fmla="*/ 66 w 66"/>
                  <a:gd name="T17" fmla="*/ 79 h 79"/>
                  <a:gd name="T18" fmla="*/ 66 w 66"/>
                  <a:gd name="T19" fmla="*/ 33 h 79"/>
                  <a:gd name="T20" fmla="*/ 39 w 66"/>
                  <a:gd name="T21" fmla="*/ 0 h 79"/>
                  <a:gd name="T22" fmla="*/ 13 w 66"/>
                  <a:gd name="T23" fmla="*/ 14 h 79"/>
                  <a:gd name="T24" fmla="*/ 13 w 66"/>
                  <a:gd name="T25" fmla="*/ 14 h 79"/>
                  <a:gd name="T26" fmla="*/ 12 w 66"/>
                  <a:gd name="T27" fmla="*/ 2 h 79"/>
                  <a:gd name="T28" fmla="*/ 0 w 66"/>
                  <a:gd name="T29" fmla="*/ 2 h 79"/>
                  <a:gd name="T30" fmla="*/ 0 w 66"/>
                  <a:gd name="T31" fmla="*/ 22 h 79"/>
                  <a:gd name="T32" fmla="*/ 0 w 66"/>
                  <a:gd name="T3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79">
                    <a:moveTo>
                      <a:pt x="0" y="79"/>
                    </a:moveTo>
                    <a:lnTo>
                      <a:pt x="0" y="79"/>
                    </a:lnTo>
                    <a:lnTo>
                      <a:pt x="14" y="79"/>
                    </a:lnTo>
                    <a:lnTo>
                      <a:pt x="14" y="32"/>
                    </a:lnTo>
                    <a:cubicBezTo>
                      <a:pt x="14" y="30"/>
                      <a:pt x="15" y="27"/>
                      <a:pt x="15" y="26"/>
                    </a:cubicBezTo>
                    <a:cubicBezTo>
                      <a:pt x="18" y="18"/>
                      <a:pt x="25" y="11"/>
                      <a:pt x="34" y="11"/>
                    </a:cubicBezTo>
                    <a:cubicBezTo>
                      <a:pt x="47" y="11"/>
                      <a:pt x="52" y="22"/>
                      <a:pt x="52" y="34"/>
                    </a:cubicBezTo>
                    <a:lnTo>
                      <a:pt x="52" y="79"/>
                    </a:lnTo>
                    <a:lnTo>
                      <a:pt x="66" y="79"/>
                    </a:lnTo>
                    <a:lnTo>
                      <a:pt x="66" y="33"/>
                    </a:lnTo>
                    <a:cubicBezTo>
                      <a:pt x="66" y="6"/>
                      <a:pt x="49" y="0"/>
                      <a:pt x="39" y="0"/>
                    </a:cubicBezTo>
                    <a:cubicBezTo>
                      <a:pt x="26" y="0"/>
                      <a:pt x="17" y="7"/>
                      <a:pt x="13" y="14"/>
                    </a:cubicBezTo>
                    <a:lnTo>
                      <a:pt x="13" y="14"/>
                    </a:lnTo>
                    <a:lnTo>
                      <a:pt x="12" y="2"/>
                    </a:lnTo>
                    <a:lnTo>
                      <a:pt x="0" y="2"/>
                    </a:lnTo>
                    <a:cubicBezTo>
                      <a:pt x="0" y="8"/>
                      <a:pt x="0" y="14"/>
                      <a:pt x="0" y="22"/>
                    </a:cubicBez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2" name="Freeform 162"/>
              <p:cNvSpPr>
                <a:spLocks/>
              </p:cNvSpPr>
              <p:nvPr/>
            </p:nvSpPr>
            <p:spPr bwMode="auto">
              <a:xfrm>
                <a:off x="2456" y="2771"/>
                <a:ext cx="16" cy="29"/>
              </a:xfrm>
              <a:custGeom>
                <a:avLst/>
                <a:gdLst>
                  <a:gd name="T0" fmla="*/ 12 w 45"/>
                  <a:gd name="T1" fmla="*/ 4 h 97"/>
                  <a:gd name="T2" fmla="*/ 12 w 45"/>
                  <a:gd name="T3" fmla="*/ 4 h 97"/>
                  <a:gd name="T4" fmla="*/ 12 w 45"/>
                  <a:gd name="T5" fmla="*/ 19 h 97"/>
                  <a:gd name="T6" fmla="*/ 0 w 45"/>
                  <a:gd name="T7" fmla="*/ 19 h 97"/>
                  <a:gd name="T8" fmla="*/ 0 w 45"/>
                  <a:gd name="T9" fmla="*/ 29 h 97"/>
                  <a:gd name="T10" fmla="*/ 12 w 45"/>
                  <a:gd name="T11" fmla="*/ 29 h 97"/>
                  <a:gd name="T12" fmla="*/ 12 w 45"/>
                  <a:gd name="T13" fmla="*/ 71 h 97"/>
                  <a:gd name="T14" fmla="*/ 17 w 45"/>
                  <a:gd name="T15" fmla="*/ 91 h 97"/>
                  <a:gd name="T16" fmla="*/ 32 w 45"/>
                  <a:gd name="T17" fmla="*/ 97 h 97"/>
                  <a:gd name="T18" fmla="*/ 44 w 45"/>
                  <a:gd name="T19" fmla="*/ 95 h 97"/>
                  <a:gd name="T20" fmla="*/ 44 w 45"/>
                  <a:gd name="T21" fmla="*/ 85 h 97"/>
                  <a:gd name="T22" fmla="*/ 36 w 45"/>
                  <a:gd name="T23" fmla="*/ 85 h 97"/>
                  <a:gd name="T24" fmla="*/ 25 w 45"/>
                  <a:gd name="T25" fmla="*/ 71 h 97"/>
                  <a:gd name="T26" fmla="*/ 25 w 45"/>
                  <a:gd name="T27" fmla="*/ 29 h 97"/>
                  <a:gd name="T28" fmla="*/ 45 w 45"/>
                  <a:gd name="T29" fmla="*/ 29 h 97"/>
                  <a:gd name="T30" fmla="*/ 45 w 45"/>
                  <a:gd name="T31" fmla="*/ 19 h 97"/>
                  <a:gd name="T32" fmla="*/ 25 w 45"/>
                  <a:gd name="T33" fmla="*/ 19 h 97"/>
                  <a:gd name="T34" fmla="*/ 25 w 45"/>
                  <a:gd name="T35" fmla="*/ 0 h 97"/>
                  <a:gd name="T36" fmla="*/ 12 w 45"/>
                  <a:gd name="T3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7">
                    <a:moveTo>
                      <a:pt x="12" y="4"/>
                    </a:moveTo>
                    <a:lnTo>
                      <a:pt x="12" y="4"/>
                    </a:lnTo>
                    <a:lnTo>
                      <a:pt x="12" y="19"/>
                    </a:lnTo>
                    <a:lnTo>
                      <a:pt x="0" y="19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71"/>
                    </a:lnTo>
                    <a:cubicBezTo>
                      <a:pt x="12" y="80"/>
                      <a:pt x="13" y="87"/>
                      <a:pt x="17" y="91"/>
                    </a:cubicBezTo>
                    <a:cubicBezTo>
                      <a:pt x="20" y="95"/>
                      <a:pt x="26" y="97"/>
                      <a:pt x="32" y="97"/>
                    </a:cubicBezTo>
                    <a:cubicBezTo>
                      <a:pt x="37" y="97"/>
                      <a:pt x="42" y="96"/>
                      <a:pt x="44" y="95"/>
                    </a:cubicBezTo>
                    <a:lnTo>
                      <a:pt x="44" y="85"/>
                    </a:lnTo>
                    <a:cubicBezTo>
                      <a:pt x="42" y="85"/>
                      <a:pt x="40" y="85"/>
                      <a:pt x="36" y="85"/>
                    </a:cubicBezTo>
                    <a:cubicBezTo>
                      <a:pt x="28" y="85"/>
                      <a:pt x="25" y="80"/>
                      <a:pt x="25" y="71"/>
                    </a:cubicBezTo>
                    <a:lnTo>
                      <a:pt x="25" y="29"/>
                    </a:lnTo>
                    <a:lnTo>
                      <a:pt x="45" y="29"/>
                    </a:lnTo>
                    <a:lnTo>
                      <a:pt x="45" y="19"/>
                    </a:lnTo>
                    <a:lnTo>
                      <a:pt x="25" y="19"/>
                    </a:lnTo>
                    <a:lnTo>
                      <a:pt x="25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3" name="Freeform 163"/>
              <p:cNvSpPr>
                <a:spLocks noEditPoints="1"/>
              </p:cNvSpPr>
              <p:nvPr/>
            </p:nvSpPr>
            <p:spPr bwMode="auto">
              <a:xfrm>
                <a:off x="2475" y="2776"/>
                <a:ext cx="26" cy="24"/>
              </a:xfrm>
              <a:custGeom>
                <a:avLst/>
                <a:gdLst>
                  <a:gd name="T0" fmla="*/ 37 w 75"/>
                  <a:gd name="T1" fmla="*/ 80 h 80"/>
                  <a:gd name="T2" fmla="*/ 37 w 75"/>
                  <a:gd name="T3" fmla="*/ 80 h 80"/>
                  <a:gd name="T4" fmla="*/ 75 w 75"/>
                  <a:gd name="T5" fmla="*/ 39 h 80"/>
                  <a:gd name="T6" fmla="*/ 38 w 75"/>
                  <a:gd name="T7" fmla="*/ 0 h 80"/>
                  <a:gd name="T8" fmla="*/ 0 w 75"/>
                  <a:gd name="T9" fmla="*/ 41 h 80"/>
                  <a:gd name="T10" fmla="*/ 37 w 75"/>
                  <a:gd name="T11" fmla="*/ 80 h 80"/>
                  <a:gd name="T12" fmla="*/ 37 w 75"/>
                  <a:gd name="T13" fmla="*/ 80 h 80"/>
                  <a:gd name="T14" fmla="*/ 37 w 75"/>
                  <a:gd name="T15" fmla="*/ 70 h 80"/>
                  <a:gd name="T16" fmla="*/ 37 w 75"/>
                  <a:gd name="T17" fmla="*/ 70 h 80"/>
                  <a:gd name="T18" fmla="*/ 14 w 75"/>
                  <a:gd name="T19" fmla="*/ 40 h 80"/>
                  <a:gd name="T20" fmla="*/ 38 w 75"/>
                  <a:gd name="T21" fmla="*/ 10 h 80"/>
                  <a:gd name="T22" fmla="*/ 61 w 75"/>
                  <a:gd name="T23" fmla="*/ 40 h 80"/>
                  <a:gd name="T24" fmla="*/ 37 w 75"/>
                  <a:gd name="T25" fmla="*/ 70 h 80"/>
                  <a:gd name="T26" fmla="*/ 37 w 75"/>
                  <a:gd name="T27" fmla="*/ 7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80">
                    <a:moveTo>
                      <a:pt x="37" y="80"/>
                    </a:moveTo>
                    <a:lnTo>
                      <a:pt x="37" y="80"/>
                    </a:lnTo>
                    <a:cubicBezTo>
                      <a:pt x="55" y="80"/>
                      <a:pt x="75" y="68"/>
                      <a:pt x="75" y="39"/>
                    </a:cubicBezTo>
                    <a:cubicBezTo>
                      <a:pt x="75" y="16"/>
                      <a:pt x="60" y="0"/>
                      <a:pt x="38" y="0"/>
                    </a:cubicBezTo>
                    <a:cubicBezTo>
                      <a:pt x="17" y="0"/>
                      <a:pt x="0" y="15"/>
                      <a:pt x="0" y="41"/>
                    </a:cubicBezTo>
                    <a:cubicBezTo>
                      <a:pt x="0" y="65"/>
                      <a:pt x="16" y="80"/>
                      <a:pt x="37" y="80"/>
                    </a:cubicBezTo>
                    <a:lnTo>
                      <a:pt x="37" y="80"/>
                    </a:lnTo>
                    <a:close/>
                    <a:moveTo>
                      <a:pt x="37" y="70"/>
                    </a:moveTo>
                    <a:lnTo>
                      <a:pt x="37" y="70"/>
                    </a:lnTo>
                    <a:cubicBezTo>
                      <a:pt x="24" y="70"/>
                      <a:pt x="14" y="57"/>
                      <a:pt x="14" y="40"/>
                    </a:cubicBezTo>
                    <a:cubicBezTo>
                      <a:pt x="14" y="26"/>
                      <a:pt x="21" y="10"/>
                      <a:pt x="38" y="10"/>
                    </a:cubicBezTo>
                    <a:cubicBezTo>
                      <a:pt x="54" y="10"/>
                      <a:pt x="61" y="27"/>
                      <a:pt x="61" y="40"/>
                    </a:cubicBezTo>
                    <a:cubicBezTo>
                      <a:pt x="61" y="57"/>
                      <a:pt x="51" y="70"/>
                      <a:pt x="37" y="70"/>
                    </a:cubicBezTo>
                    <a:lnTo>
                      <a:pt x="3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4" name="Freeform 164"/>
              <p:cNvSpPr>
                <a:spLocks noEditPoints="1"/>
              </p:cNvSpPr>
              <p:nvPr/>
            </p:nvSpPr>
            <p:spPr bwMode="auto">
              <a:xfrm>
                <a:off x="2505" y="2776"/>
                <a:ext cx="22" cy="24"/>
              </a:xfrm>
              <a:custGeom>
                <a:avLst/>
                <a:gdLst>
                  <a:gd name="T0" fmla="*/ 60 w 62"/>
                  <a:gd name="T1" fmla="*/ 31 h 80"/>
                  <a:gd name="T2" fmla="*/ 60 w 62"/>
                  <a:gd name="T3" fmla="*/ 31 h 80"/>
                  <a:gd name="T4" fmla="*/ 31 w 62"/>
                  <a:gd name="T5" fmla="*/ 0 h 80"/>
                  <a:gd name="T6" fmla="*/ 6 w 62"/>
                  <a:gd name="T7" fmla="*/ 6 h 80"/>
                  <a:gd name="T8" fmla="*/ 9 w 62"/>
                  <a:gd name="T9" fmla="*/ 16 h 80"/>
                  <a:gd name="T10" fmla="*/ 29 w 62"/>
                  <a:gd name="T11" fmla="*/ 10 h 80"/>
                  <a:gd name="T12" fmla="*/ 46 w 62"/>
                  <a:gd name="T13" fmla="*/ 28 h 80"/>
                  <a:gd name="T14" fmla="*/ 46 w 62"/>
                  <a:gd name="T15" fmla="*/ 30 h 80"/>
                  <a:gd name="T16" fmla="*/ 0 w 62"/>
                  <a:gd name="T17" fmla="*/ 58 h 80"/>
                  <a:gd name="T18" fmla="*/ 24 w 62"/>
                  <a:gd name="T19" fmla="*/ 80 h 80"/>
                  <a:gd name="T20" fmla="*/ 47 w 62"/>
                  <a:gd name="T21" fmla="*/ 69 h 80"/>
                  <a:gd name="T22" fmla="*/ 48 w 62"/>
                  <a:gd name="T23" fmla="*/ 69 h 80"/>
                  <a:gd name="T24" fmla="*/ 49 w 62"/>
                  <a:gd name="T25" fmla="*/ 79 h 80"/>
                  <a:gd name="T26" fmla="*/ 62 w 62"/>
                  <a:gd name="T27" fmla="*/ 79 h 80"/>
                  <a:gd name="T28" fmla="*/ 60 w 62"/>
                  <a:gd name="T29" fmla="*/ 60 h 80"/>
                  <a:gd name="T30" fmla="*/ 60 w 62"/>
                  <a:gd name="T31" fmla="*/ 31 h 80"/>
                  <a:gd name="T32" fmla="*/ 47 w 62"/>
                  <a:gd name="T33" fmla="*/ 53 h 80"/>
                  <a:gd name="T34" fmla="*/ 47 w 62"/>
                  <a:gd name="T35" fmla="*/ 53 h 80"/>
                  <a:gd name="T36" fmla="*/ 46 w 62"/>
                  <a:gd name="T37" fmla="*/ 57 h 80"/>
                  <a:gd name="T38" fmla="*/ 27 w 62"/>
                  <a:gd name="T39" fmla="*/ 70 h 80"/>
                  <a:gd name="T40" fmla="*/ 14 w 62"/>
                  <a:gd name="T41" fmla="*/ 57 h 80"/>
                  <a:gd name="T42" fmla="*/ 47 w 62"/>
                  <a:gd name="T43" fmla="*/ 39 h 80"/>
                  <a:gd name="T44" fmla="*/ 47 w 62"/>
                  <a:gd name="T45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80">
                    <a:moveTo>
                      <a:pt x="60" y="31"/>
                    </a:moveTo>
                    <a:lnTo>
                      <a:pt x="60" y="31"/>
                    </a:lnTo>
                    <a:cubicBezTo>
                      <a:pt x="60" y="16"/>
                      <a:pt x="55" y="0"/>
                      <a:pt x="31" y="0"/>
                    </a:cubicBezTo>
                    <a:cubicBezTo>
                      <a:pt x="21" y="0"/>
                      <a:pt x="12" y="3"/>
                      <a:pt x="6" y="6"/>
                    </a:cubicBezTo>
                    <a:lnTo>
                      <a:pt x="9" y="16"/>
                    </a:lnTo>
                    <a:cubicBezTo>
                      <a:pt x="14" y="12"/>
                      <a:pt x="22" y="10"/>
                      <a:pt x="29" y="10"/>
                    </a:cubicBezTo>
                    <a:cubicBezTo>
                      <a:pt x="45" y="10"/>
                      <a:pt x="46" y="22"/>
                      <a:pt x="46" y="28"/>
                    </a:cubicBezTo>
                    <a:lnTo>
                      <a:pt x="46" y="30"/>
                    </a:lnTo>
                    <a:cubicBezTo>
                      <a:pt x="17" y="29"/>
                      <a:pt x="0" y="40"/>
                      <a:pt x="0" y="58"/>
                    </a:cubicBezTo>
                    <a:cubicBezTo>
                      <a:pt x="0" y="69"/>
                      <a:pt x="8" y="80"/>
                      <a:pt x="24" y="80"/>
                    </a:cubicBezTo>
                    <a:cubicBezTo>
                      <a:pt x="35" y="80"/>
                      <a:pt x="43" y="75"/>
                      <a:pt x="47" y="69"/>
                    </a:cubicBezTo>
                    <a:lnTo>
                      <a:pt x="48" y="69"/>
                    </a:lnTo>
                    <a:lnTo>
                      <a:pt x="49" y="79"/>
                    </a:lnTo>
                    <a:lnTo>
                      <a:pt x="62" y="79"/>
                    </a:lnTo>
                    <a:cubicBezTo>
                      <a:pt x="61" y="73"/>
                      <a:pt x="60" y="67"/>
                      <a:pt x="60" y="60"/>
                    </a:cubicBezTo>
                    <a:lnTo>
                      <a:pt x="60" y="31"/>
                    </a:lnTo>
                    <a:close/>
                    <a:moveTo>
                      <a:pt x="47" y="53"/>
                    </a:moveTo>
                    <a:lnTo>
                      <a:pt x="47" y="53"/>
                    </a:lnTo>
                    <a:cubicBezTo>
                      <a:pt x="47" y="54"/>
                      <a:pt x="47" y="56"/>
                      <a:pt x="46" y="57"/>
                    </a:cubicBezTo>
                    <a:cubicBezTo>
                      <a:pt x="44" y="64"/>
                      <a:pt x="37" y="70"/>
                      <a:pt x="27" y="70"/>
                    </a:cubicBezTo>
                    <a:cubicBezTo>
                      <a:pt x="20" y="70"/>
                      <a:pt x="14" y="66"/>
                      <a:pt x="14" y="57"/>
                    </a:cubicBezTo>
                    <a:cubicBezTo>
                      <a:pt x="14" y="42"/>
                      <a:pt x="32" y="39"/>
                      <a:pt x="47" y="39"/>
                    </a:cubicBezTo>
                    <a:lnTo>
                      <a:pt x="4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5" name="Freeform 165"/>
              <p:cNvSpPr>
                <a:spLocks/>
              </p:cNvSpPr>
              <p:nvPr/>
            </p:nvSpPr>
            <p:spPr bwMode="auto">
              <a:xfrm>
                <a:off x="2533" y="2776"/>
                <a:ext cx="17" cy="24"/>
              </a:xfrm>
              <a:custGeom>
                <a:avLst/>
                <a:gdLst>
                  <a:gd name="T0" fmla="*/ 0 w 50"/>
                  <a:gd name="T1" fmla="*/ 75 h 80"/>
                  <a:gd name="T2" fmla="*/ 0 w 50"/>
                  <a:gd name="T3" fmla="*/ 75 h 80"/>
                  <a:gd name="T4" fmla="*/ 22 w 50"/>
                  <a:gd name="T5" fmla="*/ 80 h 80"/>
                  <a:gd name="T6" fmla="*/ 50 w 50"/>
                  <a:gd name="T7" fmla="*/ 57 h 80"/>
                  <a:gd name="T8" fmla="*/ 30 w 50"/>
                  <a:gd name="T9" fmla="*/ 34 h 80"/>
                  <a:gd name="T10" fmla="*/ 16 w 50"/>
                  <a:gd name="T11" fmla="*/ 21 h 80"/>
                  <a:gd name="T12" fmla="*/ 28 w 50"/>
                  <a:gd name="T13" fmla="*/ 10 h 80"/>
                  <a:gd name="T14" fmla="*/ 44 w 50"/>
                  <a:gd name="T15" fmla="*/ 15 h 80"/>
                  <a:gd name="T16" fmla="*/ 47 w 50"/>
                  <a:gd name="T17" fmla="*/ 5 h 80"/>
                  <a:gd name="T18" fmla="*/ 29 w 50"/>
                  <a:gd name="T19" fmla="*/ 0 h 80"/>
                  <a:gd name="T20" fmla="*/ 2 w 50"/>
                  <a:gd name="T21" fmla="*/ 22 h 80"/>
                  <a:gd name="T22" fmla="*/ 23 w 50"/>
                  <a:gd name="T23" fmla="*/ 44 h 80"/>
                  <a:gd name="T24" fmla="*/ 37 w 50"/>
                  <a:gd name="T25" fmla="*/ 58 h 80"/>
                  <a:gd name="T26" fmla="*/ 22 w 50"/>
                  <a:gd name="T27" fmla="*/ 70 h 80"/>
                  <a:gd name="T28" fmla="*/ 3 w 50"/>
                  <a:gd name="T29" fmla="*/ 64 h 80"/>
                  <a:gd name="T30" fmla="*/ 0 w 50"/>
                  <a:gd name="T31" fmla="*/ 7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80">
                    <a:moveTo>
                      <a:pt x="0" y="75"/>
                    </a:moveTo>
                    <a:lnTo>
                      <a:pt x="0" y="75"/>
                    </a:lnTo>
                    <a:cubicBezTo>
                      <a:pt x="6" y="78"/>
                      <a:pt x="13" y="80"/>
                      <a:pt x="22" y="80"/>
                    </a:cubicBezTo>
                    <a:cubicBezTo>
                      <a:pt x="40" y="80"/>
                      <a:pt x="50" y="71"/>
                      <a:pt x="50" y="57"/>
                    </a:cubicBezTo>
                    <a:cubicBezTo>
                      <a:pt x="50" y="45"/>
                      <a:pt x="43" y="39"/>
                      <a:pt x="30" y="34"/>
                    </a:cubicBezTo>
                    <a:cubicBezTo>
                      <a:pt x="20" y="30"/>
                      <a:pt x="16" y="27"/>
                      <a:pt x="16" y="21"/>
                    </a:cubicBezTo>
                    <a:cubicBezTo>
                      <a:pt x="16" y="15"/>
                      <a:pt x="20" y="10"/>
                      <a:pt x="28" y="10"/>
                    </a:cubicBezTo>
                    <a:cubicBezTo>
                      <a:pt x="36" y="10"/>
                      <a:pt x="41" y="13"/>
                      <a:pt x="44" y="15"/>
                    </a:cubicBezTo>
                    <a:lnTo>
                      <a:pt x="47" y="5"/>
                    </a:lnTo>
                    <a:cubicBezTo>
                      <a:pt x="43" y="2"/>
                      <a:pt x="37" y="0"/>
                      <a:pt x="29" y="0"/>
                    </a:cubicBezTo>
                    <a:cubicBezTo>
                      <a:pt x="12" y="0"/>
                      <a:pt x="2" y="10"/>
                      <a:pt x="2" y="22"/>
                    </a:cubicBezTo>
                    <a:cubicBezTo>
                      <a:pt x="2" y="31"/>
                      <a:pt x="9" y="39"/>
                      <a:pt x="23" y="44"/>
                    </a:cubicBezTo>
                    <a:cubicBezTo>
                      <a:pt x="33" y="48"/>
                      <a:pt x="37" y="51"/>
                      <a:pt x="37" y="58"/>
                    </a:cubicBezTo>
                    <a:cubicBezTo>
                      <a:pt x="37" y="65"/>
                      <a:pt x="32" y="70"/>
                      <a:pt x="22" y="70"/>
                    </a:cubicBezTo>
                    <a:cubicBezTo>
                      <a:pt x="15" y="70"/>
                      <a:pt x="8" y="67"/>
                      <a:pt x="3" y="64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6" name="Freeform 166"/>
              <p:cNvSpPr>
                <a:spLocks noEditPoints="1"/>
              </p:cNvSpPr>
              <p:nvPr/>
            </p:nvSpPr>
            <p:spPr bwMode="auto">
              <a:xfrm>
                <a:off x="2554" y="2776"/>
                <a:ext cx="24" cy="24"/>
              </a:xfrm>
              <a:custGeom>
                <a:avLst/>
                <a:gdLst>
                  <a:gd name="T0" fmla="*/ 68 w 68"/>
                  <a:gd name="T1" fmla="*/ 43 h 80"/>
                  <a:gd name="T2" fmla="*/ 68 w 68"/>
                  <a:gd name="T3" fmla="*/ 43 h 80"/>
                  <a:gd name="T4" fmla="*/ 68 w 68"/>
                  <a:gd name="T5" fmla="*/ 36 h 80"/>
                  <a:gd name="T6" fmla="*/ 36 w 68"/>
                  <a:gd name="T7" fmla="*/ 0 h 80"/>
                  <a:gd name="T8" fmla="*/ 0 w 68"/>
                  <a:gd name="T9" fmla="*/ 41 h 80"/>
                  <a:gd name="T10" fmla="*/ 38 w 68"/>
                  <a:gd name="T11" fmla="*/ 80 h 80"/>
                  <a:gd name="T12" fmla="*/ 64 w 68"/>
                  <a:gd name="T13" fmla="*/ 75 h 80"/>
                  <a:gd name="T14" fmla="*/ 61 w 68"/>
                  <a:gd name="T15" fmla="*/ 65 h 80"/>
                  <a:gd name="T16" fmla="*/ 40 w 68"/>
                  <a:gd name="T17" fmla="*/ 69 h 80"/>
                  <a:gd name="T18" fmla="*/ 14 w 68"/>
                  <a:gd name="T19" fmla="*/ 43 h 80"/>
                  <a:gd name="T20" fmla="*/ 68 w 68"/>
                  <a:gd name="T21" fmla="*/ 43 h 80"/>
                  <a:gd name="T22" fmla="*/ 14 w 68"/>
                  <a:gd name="T23" fmla="*/ 33 h 80"/>
                  <a:gd name="T24" fmla="*/ 14 w 68"/>
                  <a:gd name="T25" fmla="*/ 33 h 80"/>
                  <a:gd name="T26" fmla="*/ 35 w 68"/>
                  <a:gd name="T27" fmla="*/ 10 h 80"/>
                  <a:gd name="T28" fmla="*/ 55 w 68"/>
                  <a:gd name="T29" fmla="*/ 33 h 80"/>
                  <a:gd name="T30" fmla="*/ 14 w 68"/>
                  <a:gd name="T31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" h="80">
                    <a:moveTo>
                      <a:pt x="68" y="43"/>
                    </a:moveTo>
                    <a:lnTo>
                      <a:pt x="68" y="43"/>
                    </a:lnTo>
                    <a:cubicBezTo>
                      <a:pt x="68" y="41"/>
                      <a:pt x="68" y="39"/>
                      <a:pt x="68" y="36"/>
                    </a:cubicBezTo>
                    <a:cubicBezTo>
                      <a:pt x="68" y="22"/>
                      <a:pt x="62" y="0"/>
                      <a:pt x="36" y="0"/>
                    </a:cubicBezTo>
                    <a:cubicBezTo>
                      <a:pt x="14" y="0"/>
                      <a:pt x="0" y="18"/>
                      <a:pt x="0" y="41"/>
                    </a:cubicBezTo>
                    <a:cubicBezTo>
                      <a:pt x="0" y="64"/>
                      <a:pt x="14" y="80"/>
                      <a:pt x="38" y="80"/>
                    </a:cubicBezTo>
                    <a:cubicBezTo>
                      <a:pt x="50" y="80"/>
                      <a:pt x="59" y="77"/>
                      <a:pt x="64" y="75"/>
                    </a:cubicBezTo>
                    <a:lnTo>
                      <a:pt x="61" y="65"/>
                    </a:lnTo>
                    <a:cubicBezTo>
                      <a:pt x="56" y="67"/>
                      <a:pt x="50" y="69"/>
                      <a:pt x="40" y="69"/>
                    </a:cubicBezTo>
                    <a:cubicBezTo>
                      <a:pt x="26" y="69"/>
                      <a:pt x="14" y="61"/>
                      <a:pt x="14" y="43"/>
                    </a:cubicBezTo>
                    <a:lnTo>
                      <a:pt x="68" y="43"/>
                    </a:lnTo>
                    <a:close/>
                    <a:moveTo>
                      <a:pt x="14" y="33"/>
                    </a:moveTo>
                    <a:lnTo>
                      <a:pt x="14" y="33"/>
                    </a:lnTo>
                    <a:cubicBezTo>
                      <a:pt x="15" y="23"/>
                      <a:pt x="21" y="10"/>
                      <a:pt x="35" y="10"/>
                    </a:cubicBezTo>
                    <a:cubicBezTo>
                      <a:pt x="51" y="10"/>
                      <a:pt x="55" y="24"/>
                      <a:pt x="55" y="33"/>
                    </a:cubicBez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7" name="Freeform 167"/>
              <p:cNvSpPr>
                <a:spLocks/>
              </p:cNvSpPr>
              <p:nvPr/>
            </p:nvSpPr>
            <p:spPr bwMode="auto">
              <a:xfrm>
                <a:off x="2584" y="2776"/>
                <a:ext cx="39" cy="23"/>
              </a:xfrm>
              <a:custGeom>
                <a:avLst/>
                <a:gdLst>
                  <a:gd name="T0" fmla="*/ 1 w 111"/>
                  <a:gd name="T1" fmla="*/ 79 h 79"/>
                  <a:gd name="T2" fmla="*/ 1 w 111"/>
                  <a:gd name="T3" fmla="*/ 79 h 79"/>
                  <a:gd name="T4" fmla="*/ 15 w 111"/>
                  <a:gd name="T5" fmla="*/ 79 h 79"/>
                  <a:gd name="T6" fmla="*/ 15 w 111"/>
                  <a:gd name="T7" fmla="*/ 32 h 79"/>
                  <a:gd name="T8" fmla="*/ 16 w 111"/>
                  <a:gd name="T9" fmla="*/ 25 h 79"/>
                  <a:gd name="T10" fmla="*/ 33 w 111"/>
                  <a:gd name="T11" fmla="*/ 11 h 79"/>
                  <a:gd name="T12" fmla="*/ 49 w 111"/>
                  <a:gd name="T13" fmla="*/ 32 h 79"/>
                  <a:gd name="T14" fmla="*/ 49 w 111"/>
                  <a:gd name="T15" fmla="*/ 79 h 79"/>
                  <a:gd name="T16" fmla="*/ 63 w 111"/>
                  <a:gd name="T17" fmla="*/ 79 h 79"/>
                  <a:gd name="T18" fmla="*/ 63 w 111"/>
                  <a:gd name="T19" fmla="*/ 31 h 79"/>
                  <a:gd name="T20" fmla="*/ 64 w 111"/>
                  <a:gd name="T21" fmla="*/ 24 h 79"/>
                  <a:gd name="T22" fmla="*/ 81 w 111"/>
                  <a:gd name="T23" fmla="*/ 11 h 79"/>
                  <a:gd name="T24" fmla="*/ 97 w 111"/>
                  <a:gd name="T25" fmla="*/ 35 h 79"/>
                  <a:gd name="T26" fmla="*/ 97 w 111"/>
                  <a:gd name="T27" fmla="*/ 79 h 79"/>
                  <a:gd name="T28" fmla="*/ 111 w 111"/>
                  <a:gd name="T29" fmla="*/ 79 h 79"/>
                  <a:gd name="T30" fmla="*/ 111 w 111"/>
                  <a:gd name="T31" fmla="*/ 33 h 79"/>
                  <a:gd name="T32" fmla="*/ 85 w 111"/>
                  <a:gd name="T33" fmla="*/ 0 h 79"/>
                  <a:gd name="T34" fmla="*/ 69 w 111"/>
                  <a:gd name="T35" fmla="*/ 5 h 79"/>
                  <a:gd name="T36" fmla="*/ 60 w 111"/>
                  <a:gd name="T37" fmla="*/ 15 h 79"/>
                  <a:gd name="T38" fmla="*/ 60 w 111"/>
                  <a:gd name="T39" fmla="*/ 15 h 79"/>
                  <a:gd name="T40" fmla="*/ 38 w 111"/>
                  <a:gd name="T41" fmla="*/ 0 h 79"/>
                  <a:gd name="T42" fmla="*/ 14 w 111"/>
                  <a:gd name="T43" fmla="*/ 14 h 79"/>
                  <a:gd name="T44" fmla="*/ 13 w 111"/>
                  <a:gd name="T45" fmla="*/ 14 h 79"/>
                  <a:gd name="T46" fmla="*/ 12 w 111"/>
                  <a:gd name="T47" fmla="*/ 2 h 79"/>
                  <a:gd name="T48" fmla="*/ 0 w 111"/>
                  <a:gd name="T49" fmla="*/ 2 h 79"/>
                  <a:gd name="T50" fmla="*/ 1 w 111"/>
                  <a:gd name="T51" fmla="*/ 22 h 79"/>
                  <a:gd name="T52" fmla="*/ 1 w 111"/>
                  <a:gd name="T5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" h="79">
                    <a:moveTo>
                      <a:pt x="1" y="79"/>
                    </a:moveTo>
                    <a:lnTo>
                      <a:pt x="1" y="79"/>
                    </a:lnTo>
                    <a:lnTo>
                      <a:pt x="15" y="79"/>
                    </a:lnTo>
                    <a:lnTo>
                      <a:pt x="15" y="32"/>
                    </a:lnTo>
                    <a:cubicBezTo>
                      <a:pt x="15" y="30"/>
                      <a:pt x="15" y="27"/>
                      <a:pt x="16" y="25"/>
                    </a:cubicBezTo>
                    <a:cubicBezTo>
                      <a:pt x="18" y="18"/>
                      <a:pt x="24" y="11"/>
                      <a:pt x="33" y="11"/>
                    </a:cubicBezTo>
                    <a:cubicBezTo>
                      <a:pt x="44" y="11"/>
                      <a:pt x="49" y="20"/>
                      <a:pt x="49" y="32"/>
                    </a:cubicBezTo>
                    <a:lnTo>
                      <a:pt x="49" y="79"/>
                    </a:lnTo>
                    <a:lnTo>
                      <a:pt x="63" y="79"/>
                    </a:lnTo>
                    <a:lnTo>
                      <a:pt x="63" y="31"/>
                    </a:lnTo>
                    <a:cubicBezTo>
                      <a:pt x="63" y="28"/>
                      <a:pt x="63" y="26"/>
                      <a:pt x="64" y="24"/>
                    </a:cubicBezTo>
                    <a:cubicBezTo>
                      <a:pt x="66" y="17"/>
                      <a:pt x="72" y="11"/>
                      <a:pt x="81" y="11"/>
                    </a:cubicBezTo>
                    <a:cubicBezTo>
                      <a:pt x="92" y="11"/>
                      <a:pt x="97" y="20"/>
                      <a:pt x="97" y="35"/>
                    </a:cubicBezTo>
                    <a:lnTo>
                      <a:pt x="97" y="79"/>
                    </a:lnTo>
                    <a:lnTo>
                      <a:pt x="111" y="79"/>
                    </a:lnTo>
                    <a:lnTo>
                      <a:pt x="111" y="33"/>
                    </a:lnTo>
                    <a:cubicBezTo>
                      <a:pt x="111" y="6"/>
                      <a:pt x="96" y="0"/>
                      <a:pt x="85" y="0"/>
                    </a:cubicBezTo>
                    <a:cubicBezTo>
                      <a:pt x="78" y="0"/>
                      <a:pt x="73" y="2"/>
                      <a:pt x="69" y="5"/>
                    </a:cubicBezTo>
                    <a:cubicBezTo>
                      <a:pt x="65" y="8"/>
                      <a:pt x="62" y="11"/>
                      <a:pt x="60" y="15"/>
                    </a:cubicBezTo>
                    <a:lnTo>
                      <a:pt x="60" y="15"/>
                    </a:lnTo>
                    <a:cubicBezTo>
                      <a:pt x="56" y="6"/>
                      <a:pt x="48" y="0"/>
                      <a:pt x="38" y="0"/>
                    </a:cubicBezTo>
                    <a:cubicBezTo>
                      <a:pt x="25" y="0"/>
                      <a:pt x="18" y="7"/>
                      <a:pt x="14" y="14"/>
                    </a:cubicBezTo>
                    <a:lnTo>
                      <a:pt x="13" y="14"/>
                    </a:lnTo>
                    <a:lnTo>
                      <a:pt x="12" y="2"/>
                    </a:lnTo>
                    <a:lnTo>
                      <a:pt x="0" y="2"/>
                    </a:lnTo>
                    <a:cubicBezTo>
                      <a:pt x="1" y="8"/>
                      <a:pt x="1" y="14"/>
                      <a:pt x="1" y="22"/>
                    </a:cubicBezTo>
                    <a:lnTo>
                      <a:pt x="1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8" name="Freeform 168"/>
              <p:cNvSpPr>
                <a:spLocks noEditPoints="1"/>
              </p:cNvSpPr>
              <p:nvPr/>
            </p:nvSpPr>
            <p:spPr bwMode="auto">
              <a:xfrm>
                <a:off x="2628" y="2776"/>
                <a:ext cx="22" cy="24"/>
              </a:xfrm>
              <a:custGeom>
                <a:avLst/>
                <a:gdLst>
                  <a:gd name="T0" fmla="*/ 61 w 62"/>
                  <a:gd name="T1" fmla="*/ 31 h 80"/>
                  <a:gd name="T2" fmla="*/ 61 w 62"/>
                  <a:gd name="T3" fmla="*/ 31 h 80"/>
                  <a:gd name="T4" fmla="*/ 31 w 62"/>
                  <a:gd name="T5" fmla="*/ 0 h 80"/>
                  <a:gd name="T6" fmla="*/ 6 w 62"/>
                  <a:gd name="T7" fmla="*/ 6 h 80"/>
                  <a:gd name="T8" fmla="*/ 9 w 62"/>
                  <a:gd name="T9" fmla="*/ 16 h 80"/>
                  <a:gd name="T10" fmla="*/ 29 w 62"/>
                  <a:gd name="T11" fmla="*/ 10 h 80"/>
                  <a:gd name="T12" fmla="*/ 47 w 62"/>
                  <a:gd name="T13" fmla="*/ 28 h 80"/>
                  <a:gd name="T14" fmla="*/ 47 w 62"/>
                  <a:gd name="T15" fmla="*/ 30 h 80"/>
                  <a:gd name="T16" fmla="*/ 0 w 62"/>
                  <a:gd name="T17" fmla="*/ 58 h 80"/>
                  <a:gd name="T18" fmla="*/ 24 w 62"/>
                  <a:gd name="T19" fmla="*/ 80 h 80"/>
                  <a:gd name="T20" fmla="*/ 47 w 62"/>
                  <a:gd name="T21" fmla="*/ 69 h 80"/>
                  <a:gd name="T22" fmla="*/ 48 w 62"/>
                  <a:gd name="T23" fmla="*/ 69 h 80"/>
                  <a:gd name="T24" fmla="*/ 49 w 62"/>
                  <a:gd name="T25" fmla="*/ 79 h 80"/>
                  <a:gd name="T26" fmla="*/ 62 w 62"/>
                  <a:gd name="T27" fmla="*/ 79 h 80"/>
                  <a:gd name="T28" fmla="*/ 61 w 62"/>
                  <a:gd name="T29" fmla="*/ 60 h 80"/>
                  <a:gd name="T30" fmla="*/ 61 w 62"/>
                  <a:gd name="T31" fmla="*/ 31 h 80"/>
                  <a:gd name="T32" fmla="*/ 47 w 62"/>
                  <a:gd name="T33" fmla="*/ 53 h 80"/>
                  <a:gd name="T34" fmla="*/ 47 w 62"/>
                  <a:gd name="T35" fmla="*/ 53 h 80"/>
                  <a:gd name="T36" fmla="*/ 46 w 62"/>
                  <a:gd name="T37" fmla="*/ 57 h 80"/>
                  <a:gd name="T38" fmla="*/ 27 w 62"/>
                  <a:gd name="T39" fmla="*/ 70 h 80"/>
                  <a:gd name="T40" fmla="*/ 14 w 62"/>
                  <a:gd name="T41" fmla="*/ 57 h 80"/>
                  <a:gd name="T42" fmla="*/ 47 w 62"/>
                  <a:gd name="T43" fmla="*/ 39 h 80"/>
                  <a:gd name="T44" fmla="*/ 47 w 62"/>
                  <a:gd name="T45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80">
                    <a:moveTo>
                      <a:pt x="61" y="31"/>
                    </a:moveTo>
                    <a:lnTo>
                      <a:pt x="61" y="31"/>
                    </a:lnTo>
                    <a:cubicBezTo>
                      <a:pt x="61" y="16"/>
                      <a:pt x="55" y="0"/>
                      <a:pt x="31" y="0"/>
                    </a:cubicBezTo>
                    <a:cubicBezTo>
                      <a:pt x="21" y="0"/>
                      <a:pt x="12" y="3"/>
                      <a:pt x="6" y="6"/>
                    </a:cubicBezTo>
                    <a:lnTo>
                      <a:pt x="9" y="16"/>
                    </a:lnTo>
                    <a:cubicBezTo>
                      <a:pt x="14" y="12"/>
                      <a:pt x="22" y="10"/>
                      <a:pt x="29" y="10"/>
                    </a:cubicBezTo>
                    <a:cubicBezTo>
                      <a:pt x="45" y="10"/>
                      <a:pt x="47" y="22"/>
                      <a:pt x="47" y="28"/>
                    </a:cubicBezTo>
                    <a:lnTo>
                      <a:pt x="47" y="30"/>
                    </a:lnTo>
                    <a:cubicBezTo>
                      <a:pt x="17" y="29"/>
                      <a:pt x="0" y="40"/>
                      <a:pt x="0" y="58"/>
                    </a:cubicBezTo>
                    <a:cubicBezTo>
                      <a:pt x="0" y="69"/>
                      <a:pt x="8" y="80"/>
                      <a:pt x="24" y="80"/>
                    </a:cubicBezTo>
                    <a:cubicBezTo>
                      <a:pt x="35" y="80"/>
                      <a:pt x="43" y="75"/>
                      <a:pt x="47" y="69"/>
                    </a:cubicBezTo>
                    <a:lnTo>
                      <a:pt x="48" y="69"/>
                    </a:lnTo>
                    <a:lnTo>
                      <a:pt x="49" y="79"/>
                    </a:lnTo>
                    <a:lnTo>
                      <a:pt x="62" y="79"/>
                    </a:lnTo>
                    <a:cubicBezTo>
                      <a:pt x="61" y="73"/>
                      <a:pt x="61" y="67"/>
                      <a:pt x="61" y="60"/>
                    </a:cubicBezTo>
                    <a:lnTo>
                      <a:pt x="61" y="31"/>
                    </a:lnTo>
                    <a:close/>
                    <a:moveTo>
                      <a:pt x="47" y="53"/>
                    </a:moveTo>
                    <a:lnTo>
                      <a:pt x="47" y="53"/>
                    </a:lnTo>
                    <a:cubicBezTo>
                      <a:pt x="47" y="54"/>
                      <a:pt x="47" y="56"/>
                      <a:pt x="46" y="57"/>
                    </a:cubicBezTo>
                    <a:cubicBezTo>
                      <a:pt x="44" y="64"/>
                      <a:pt x="37" y="70"/>
                      <a:pt x="27" y="70"/>
                    </a:cubicBezTo>
                    <a:cubicBezTo>
                      <a:pt x="20" y="70"/>
                      <a:pt x="14" y="66"/>
                      <a:pt x="14" y="57"/>
                    </a:cubicBezTo>
                    <a:cubicBezTo>
                      <a:pt x="14" y="42"/>
                      <a:pt x="32" y="39"/>
                      <a:pt x="47" y="39"/>
                    </a:cubicBezTo>
                    <a:lnTo>
                      <a:pt x="4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39" name="Freeform 169"/>
              <p:cNvSpPr>
                <a:spLocks/>
              </p:cNvSpPr>
              <p:nvPr/>
            </p:nvSpPr>
            <p:spPr bwMode="auto">
              <a:xfrm>
                <a:off x="521" y="2296"/>
                <a:ext cx="191" cy="8"/>
              </a:xfrm>
              <a:custGeom>
                <a:avLst/>
                <a:gdLst>
                  <a:gd name="T0" fmla="*/ 0 w 551"/>
                  <a:gd name="T1" fmla="*/ 27 h 27"/>
                  <a:gd name="T2" fmla="*/ 0 w 551"/>
                  <a:gd name="T3" fmla="*/ 27 h 27"/>
                  <a:gd name="T4" fmla="*/ 551 w 55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1" h="27">
                    <a:moveTo>
                      <a:pt x="0" y="27"/>
                    </a:moveTo>
                    <a:lnTo>
                      <a:pt x="0" y="27"/>
                    </a:lnTo>
                    <a:lnTo>
                      <a:pt x="551" y="0"/>
                    </a:lnTo>
                  </a:path>
                </a:pathLst>
              </a:custGeom>
              <a:noFill/>
              <a:ln w="22225" cap="flat">
                <a:solidFill>
                  <a:srgbClr val="289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0" name="Freeform 170"/>
              <p:cNvSpPr>
                <a:spLocks/>
              </p:cNvSpPr>
              <p:nvPr/>
            </p:nvSpPr>
            <p:spPr bwMode="auto">
              <a:xfrm>
                <a:off x="712" y="2108"/>
                <a:ext cx="368" cy="188"/>
              </a:xfrm>
              <a:custGeom>
                <a:avLst/>
                <a:gdLst>
                  <a:gd name="T0" fmla="*/ 0 w 1058"/>
                  <a:gd name="T1" fmla="*/ 640 h 640"/>
                  <a:gd name="T2" fmla="*/ 0 w 1058"/>
                  <a:gd name="T3" fmla="*/ 640 h 640"/>
                  <a:gd name="T4" fmla="*/ 1058 w 1058"/>
                  <a:gd name="T5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8" h="640">
                    <a:moveTo>
                      <a:pt x="0" y="640"/>
                    </a:moveTo>
                    <a:lnTo>
                      <a:pt x="0" y="640"/>
                    </a:lnTo>
                    <a:lnTo>
                      <a:pt x="1058" y="0"/>
                    </a:lnTo>
                  </a:path>
                </a:pathLst>
              </a:custGeom>
              <a:noFill/>
              <a:ln w="22225" cap="flat">
                <a:solidFill>
                  <a:srgbClr val="289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1" name="Freeform 171"/>
              <p:cNvSpPr>
                <a:spLocks/>
              </p:cNvSpPr>
              <p:nvPr/>
            </p:nvSpPr>
            <p:spPr bwMode="auto">
              <a:xfrm>
                <a:off x="1080" y="1949"/>
                <a:ext cx="179" cy="159"/>
              </a:xfrm>
              <a:custGeom>
                <a:avLst/>
                <a:gdLst>
                  <a:gd name="T0" fmla="*/ 0 w 515"/>
                  <a:gd name="T1" fmla="*/ 542 h 542"/>
                  <a:gd name="T2" fmla="*/ 0 w 515"/>
                  <a:gd name="T3" fmla="*/ 542 h 542"/>
                  <a:gd name="T4" fmla="*/ 515 w 515"/>
                  <a:gd name="T5" fmla="*/ 0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5" h="542">
                    <a:moveTo>
                      <a:pt x="0" y="542"/>
                    </a:moveTo>
                    <a:lnTo>
                      <a:pt x="0" y="542"/>
                    </a:lnTo>
                    <a:lnTo>
                      <a:pt x="515" y="0"/>
                    </a:lnTo>
                  </a:path>
                </a:pathLst>
              </a:custGeom>
              <a:noFill/>
              <a:ln w="22225" cap="flat">
                <a:solidFill>
                  <a:srgbClr val="289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2" name="Freeform 172"/>
              <p:cNvSpPr>
                <a:spLocks/>
              </p:cNvSpPr>
              <p:nvPr/>
            </p:nvSpPr>
            <p:spPr bwMode="auto">
              <a:xfrm>
                <a:off x="1259" y="1487"/>
                <a:ext cx="352" cy="462"/>
              </a:xfrm>
              <a:custGeom>
                <a:avLst/>
                <a:gdLst>
                  <a:gd name="T0" fmla="*/ 0 w 1013"/>
                  <a:gd name="T1" fmla="*/ 1574 h 1574"/>
                  <a:gd name="T2" fmla="*/ 0 w 1013"/>
                  <a:gd name="T3" fmla="*/ 1574 h 1574"/>
                  <a:gd name="T4" fmla="*/ 1013 w 1013"/>
                  <a:gd name="T5" fmla="*/ 0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13" h="1574">
                    <a:moveTo>
                      <a:pt x="0" y="1574"/>
                    </a:moveTo>
                    <a:lnTo>
                      <a:pt x="0" y="1574"/>
                    </a:lnTo>
                    <a:lnTo>
                      <a:pt x="1013" y="0"/>
                    </a:lnTo>
                  </a:path>
                </a:pathLst>
              </a:custGeom>
              <a:noFill/>
              <a:ln w="22225" cap="flat">
                <a:solidFill>
                  <a:srgbClr val="289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3" name="Freeform 173"/>
              <p:cNvSpPr>
                <a:spLocks/>
              </p:cNvSpPr>
              <p:nvPr/>
            </p:nvSpPr>
            <p:spPr bwMode="auto">
              <a:xfrm>
                <a:off x="1611" y="1346"/>
                <a:ext cx="195" cy="141"/>
              </a:xfrm>
              <a:custGeom>
                <a:avLst/>
                <a:gdLst>
                  <a:gd name="T0" fmla="*/ 0 w 560"/>
                  <a:gd name="T1" fmla="*/ 480 h 480"/>
                  <a:gd name="T2" fmla="*/ 0 w 560"/>
                  <a:gd name="T3" fmla="*/ 480 h 480"/>
                  <a:gd name="T4" fmla="*/ 560 w 560"/>
                  <a:gd name="T5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0" h="480">
                    <a:moveTo>
                      <a:pt x="0" y="480"/>
                    </a:moveTo>
                    <a:lnTo>
                      <a:pt x="0" y="480"/>
                    </a:lnTo>
                    <a:lnTo>
                      <a:pt x="560" y="0"/>
                    </a:lnTo>
                  </a:path>
                </a:pathLst>
              </a:custGeom>
              <a:noFill/>
              <a:ln w="22225" cap="flat">
                <a:solidFill>
                  <a:srgbClr val="289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4" name="Freeform 174"/>
              <p:cNvSpPr>
                <a:spLocks/>
              </p:cNvSpPr>
              <p:nvPr/>
            </p:nvSpPr>
            <p:spPr bwMode="auto">
              <a:xfrm>
                <a:off x="1806" y="1346"/>
                <a:ext cx="182" cy="430"/>
              </a:xfrm>
              <a:custGeom>
                <a:avLst/>
                <a:gdLst>
                  <a:gd name="T0" fmla="*/ 0 w 525"/>
                  <a:gd name="T1" fmla="*/ 0 h 1467"/>
                  <a:gd name="T2" fmla="*/ 0 w 525"/>
                  <a:gd name="T3" fmla="*/ 0 h 1467"/>
                  <a:gd name="T4" fmla="*/ 525 w 525"/>
                  <a:gd name="T5" fmla="*/ 1467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5" h="1467">
                    <a:moveTo>
                      <a:pt x="0" y="0"/>
                    </a:moveTo>
                    <a:lnTo>
                      <a:pt x="0" y="0"/>
                    </a:lnTo>
                    <a:lnTo>
                      <a:pt x="525" y="1467"/>
                    </a:lnTo>
                  </a:path>
                </a:pathLst>
              </a:custGeom>
              <a:noFill/>
              <a:ln w="22225" cap="flat">
                <a:solidFill>
                  <a:srgbClr val="289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5" name="Freeform 175"/>
              <p:cNvSpPr>
                <a:spLocks/>
              </p:cNvSpPr>
              <p:nvPr/>
            </p:nvSpPr>
            <p:spPr bwMode="auto">
              <a:xfrm>
                <a:off x="1988" y="1776"/>
                <a:ext cx="365" cy="381"/>
              </a:xfrm>
              <a:custGeom>
                <a:avLst/>
                <a:gdLst>
                  <a:gd name="T0" fmla="*/ 0 w 1049"/>
                  <a:gd name="T1" fmla="*/ 0 h 1298"/>
                  <a:gd name="T2" fmla="*/ 0 w 1049"/>
                  <a:gd name="T3" fmla="*/ 0 h 1298"/>
                  <a:gd name="T4" fmla="*/ 1049 w 1049"/>
                  <a:gd name="T5" fmla="*/ 1298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9" h="1298">
                    <a:moveTo>
                      <a:pt x="0" y="0"/>
                    </a:moveTo>
                    <a:lnTo>
                      <a:pt x="0" y="0"/>
                    </a:lnTo>
                    <a:lnTo>
                      <a:pt x="1049" y="1298"/>
                    </a:lnTo>
                  </a:path>
                </a:pathLst>
              </a:custGeom>
              <a:noFill/>
              <a:ln w="22225" cap="flat">
                <a:solidFill>
                  <a:srgbClr val="289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6" name="Freeform 176"/>
              <p:cNvSpPr>
                <a:spLocks/>
              </p:cNvSpPr>
              <p:nvPr/>
            </p:nvSpPr>
            <p:spPr bwMode="auto">
              <a:xfrm>
                <a:off x="2353" y="2157"/>
                <a:ext cx="197" cy="112"/>
              </a:xfrm>
              <a:custGeom>
                <a:avLst/>
                <a:gdLst>
                  <a:gd name="T0" fmla="*/ 0 w 569"/>
                  <a:gd name="T1" fmla="*/ 0 h 382"/>
                  <a:gd name="T2" fmla="*/ 0 w 569"/>
                  <a:gd name="T3" fmla="*/ 0 h 382"/>
                  <a:gd name="T4" fmla="*/ 569 w 569"/>
                  <a:gd name="T5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9" h="382">
                    <a:moveTo>
                      <a:pt x="0" y="0"/>
                    </a:moveTo>
                    <a:lnTo>
                      <a:pt x="0" y="0"/>
                    </a:lnTo>
                    <a:lnTo>
                      <a:pt x="569" y="382"/>
                    </a:lnTo>
                  </a:path>
                </a:pathLst>
              </a:custGeom>
              <a:noFill/>
              <a:ln w="22225" cap="flat">
                <a:solidFill>
                  <a:srgbClr val="289F3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7" name="Freeform 177"/>
              <p:cNvSpPr>
                <a:spLocks/>
              </p:cNvSpPr>
              <p:nvPr/>
            </p:nvSpPr>
            <p:spPr bwMode="auto">
              <a:xfrm>
                <a:off x="550" y="2766"/>
                <a:ext cx="27" cy="32"/>
              </a:xfrm>
              <a:custGeom>
                <a:avLst/>
                <a:gdLst>
                  <a:gd name="T0" fmla="*/ 0 w 80"/>
                  <a:gd name="T1" fmla="*/ 0 h 107"/>
                  <a:gd name="T2" fmla="*/ 0 w 80"/>
                  <a:gd name="T3" fmla="*/ 0 h 107"/>
                  <a:gd name="T4" fmla="*/ 0 w 80"/>
                  <a:gd name="T5" fmla="*/ 107 h 107"/>
                  <a:gd name="T6" fmla="*/ 14 w 80"/>
                  <a:gd name="T7" fmla="*/ 107 h 107"/>
                  <a:gd name="T8" fmla="*/ 14 w 80"/>
                  <a:gd name="T9" fmla="*/ 57 h 107"/>
                  <a:gd name="T10" fmla="*/ 66 w 80"/>
                  <a:gd name="T11" fmla="*/ 57 h 107"/>
                  <a:gd name="T12" fmla="*/ 66 w 80"/>
                  <a:gd name="T13" fmla="*/ 107 h 107"/>
                  <a:gd name="T14" fmla="*/ 80 w 80"/>
                  <a:gd name="T15" fmla="*/ 107 h 107"/>
                  <a:gd name="T16" fmla="*/ 80 w 80"/>
                  <a:gd name="T17" fmla="*/ 0 h 107"/>
                  <a:gd name="T18" fmla="*/ 66 w 80"/>
                  <a:gd name="T19" fmla="*/ 0 h 107"/>
                  <a:gd name="T20" fmla="*/ 66 w 80"/>
                  <a:gd name="T21" fmla="*/ 45 h 107"/>
                  <a:gd name="T22" fmla="*/ 14 w 80"/>
                  <a:gd name="T23" fmla="*/ 45 h 107"/>
                  <a:gd name="T24" fmla="*/ 14 w 80"/>
                  <a:gd name="T25" fmla="*/ 0 h 107"/>
                  <a:gd name="T26" fmla="*/ 0 w 80"/>
                  <a:gd name="T2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107">
                    <a:moveTo>
                      <a:pt x="0" y="0"/>
                    </a:moveTo>
                    <a:lnTo>
                      <a:pt x="0" y="0"/>
                    </a:lnTo>
                    <a:lnTo>
                      <a:pt x="0" y="107"/>
                    </a:lnTo>
                    <a:lnTo>
                      <a:pt x="14" y="107"/>
                    </a:lnTo>
                    <a:lnTo>
                      <a:pt x="14" y="57"/>
                    </a:lnTo>
                    <a:lnTo>
                      <a:pt x="66" y="57"/>
                    </a:lnTo>
                    <a:lnTo>
                      <a:pt x="66" y="107"/>
                    </a:lnTo>
                    <a:lnTo>
                      <a:pt x="80" y="107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45"/>
                    </a:lnTo>
                    <a:lnTo>
                      <a:pt x="14" y="45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8" name="Freeform 178"/>
              <p:cNvSpPr>
                <a:spLocks noEditPoints="1"/>
              </p:cNvSpPr>
              <p:nvPr/>
            </p:nvSpPr>
            <p:spPr bwMode="auto">
              <a:xfrm>
                <a:off x="584" y="2775"/>
                <a:ext cx="23" cy="23"/>
              </a:xfrm>
              <a:custGeom>
                <a:avLst/>
                <a:gdLst>
                  <a:gd name="T0" fmla="*/ 68 w 68"/>
                  <a:gd name="T1" fmla="*/ 43 h 81"/>
                  <a:gd name="T2" fmla="*/ 68 w 68"/>
                  <a:gd name="T3" fmla="*/ 43 h 81"/>
                  <a:gd name="T4" fmla="*/ 68 w 68"/>
                  <a:gd name="T5" fmla="*/ 37 h 81"/>
                  <a:gd name="T6" fmla="*/ 37 w 68"/>
                  <a:gd name="T7" fmla="*/ 0 h 81"/>
                  <a:gd name="T8" fmla="*/ 0 w 68"/>
                  <a:gd name="T9" fmla="*/ 42 h 81"/>
                  <a:gd name="T10" fmla="*/ 38 w 68"/>
                  <a:gd name="T11" fmla="*/ 81 h 81"/>
                  <a:gd name="T12" fmla="*/ 64 w 68"/>
                  <a:gd name="T13" fmla="*/ 76 h 81"/>
                  <a:gd name="T14" fmla="*/ 61 w 68"/>
                  <a:gd name="T15" fmla="*/ 66 h 81"/>
                  <a:gd name="T16" fmla="*/ 40 w 68"/>
                  <a:gd name="T17" fmla="*/ 70 h 81"/>
                  <a:gd name="T18" fmla="*/ 14 w 68"/>
                  <a:gd name="T19" fmla="*/ 43 h 81"/>
                  <a:gd name="T20" fmla="*/ 68 w 68"/>
                  <a:gd name="T21" fmla="*/ 43 h 81"/>
                  <a:gd name="T22" fmla="*/ 14 w 68"/>
                  <a:gd name="T23" fmla="*/ 33 h 81"/>
                  <a:gd name="T24" fmla="*/ 14 w 68"/>
                  <a:gd name="T25" fmla="*/ 33 h 81"/>
                  <a:gd name="T26" fmla="*/ 35 w 68"/>
                  <a:gd name="T27" fmla="*/ 10 h 81"/>
                  <a:gd name="T28" fmla="*/ 55 w 68"/>
                  <a:gd name="T29" fmla="*/ 33 h 81"/>
                  <a:gd name="T30" fmla="*/ 14 w 68"/>
                  <a:gd name="T31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" h="81">
                    <a:moveTo>
                      <a:pt x="68" y="43"/>
                    </a:moveTo>
                    <a:lnTo>
                      <a:pt x="68" y="43"/>
                    </a:lnTo>
                    <a:cubicBezTo>
                      <a:pt x="68" y="42"/>
                      <a:pt x="68" y="39"/>
                      <a:pt x="68" y="37"/>
                    </a:cubicBezTo>
                    <a:cubicBezTo>
                      <a:pt x="68" y="22"/>
                      <a:pt x="62" y="0"/>
                      <a:pt x="37" y="0"/>
                    </a:cubicBezTo>
                    <a:cubicBezTo>
                      <a:pt x="14" y="0"/>
                      <a:pt x="0" y="19"/>
                      <a:pt x="0" y="42"/>
                    </a:cubicBezTo>
                    <a:cubicBezTo>
                      <a:pt x="0" y="65"/>
                      <a:pt x="15" y="81"/>
                      <a:pt x="38" y="81"/>
                    </a:cubicBezTo>
                    <a:cubicBezTo>
                      <a:pt x="50" y="81"/>
                      <a:pt x="59" y="78"/>
                      <a:pt x="64" y="76"/>
                    </a:cubicBezTo>
                    <a:lnTo>
                      <a:pt x="61" y="66"/>
                    </a:lnTo>
                    <a:cubicBezTo>
                      <a:pt x="56" y="68"/>
                      <a:pt x="50" y="70"/>
                      <a:pt x="40" y="70"/>
                    </a:cubicBezTo>
                    <a:cubicBezTo>
                      <a:pt x="26" y="70"/>
                      <a:pt x="14" y="62"/>
                      <a:pt x="14" y="43"/>
                    </a:cubicBezTo>
                    <a:lnTo>
                      <a:pt x="68" y="43"/>
                    </a:lnTo>
                    <a:close/>
                    <a:moveTo>
                      <a:pt x="14" y="33"/>
                    </a:moveTo>
                    <a:lnTo>
                      <a:pt x="14" y="33"/>
                    </a:lnTo>
                    <a:cubicBezTo>
                      <a:pt x="15" y="23"/>
                      <a:pt x="21" y="10"/>
                      <a:pt x="35" y="10"/>
                    </a:cubicBezTo>
                    <a:cubicBezTo>
                      <a:pt x="51" y="10"/>
                      <a:pt x="55" y="24"/>
                      <a:pt x="55" y="33"/>
                    </a:cubicBez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49" name="Freeform 179"/>
              <p:cNvSpPr>
                <a:spLocks/>
              </p:cNvSpPr>
              <p:nvPr/>
            </p:nvSpPr>
            <p:spPr bwMode="auto">
              <a:xfrm>
                <a:off x="614" y="2765"/>
                <a:ext cx="4" cy="33"/>
              </a:xfrm>
              <a:custGeom>
                <a:avLst/>
                <a:gdLst>
                  <a:gd name="T0" fmla="*/ 0 w 14"/>
                  <a:gd name="T1" fmla="*/ 113 h 113"/>
                  <a:gd name="T2" fmla="*/ 0 w 14"/>
                  <a:gd name="T3" fmla="*/ 113 h 113"/>
                  <a:gd name="T4" fmla="*/ 14 w 14"/>
                  <a:gd name="T5" fmla="*/ 113 h 113"/>
                  <a:gd name="T6" fmla="*/ 14 w 14"/>
                  <a:gd name="T7" fmla="*/ 0 h 113"/>
                  <a:gd name="T8" fmla="*/ 0 w 14"/>
                  <a:gd name="T9" fmla="*/ 0 h 113"/>
                  <a:gd name="T10" fmla="*/ 0 w 14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3">
                    <a:moveTo>
                      <a:pt x="0" y="113"/>
                    </a:moveTo>
                    <a:lnTo>
                      <a:pt x="0" y="113"/>
                    </a:lnTo>
                    <a:lnTo>
                      <a:pt x="14" y="11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50" name="Freeform 180"/>
              <p:cNvSpPr>
                <a:spLocks/>
              </p:cNvSpPr>
              <p:nvPr/>
            </p:nvSpPr>
            <p:spPr bwMode="auto">
              <a:xfrm>
                <a:off x="625" y="2775"/>
                <a:ext cx="17" cy="23"/>
              </a:xfrm>
              <a:custGeom>
                <a:avLst/>
                <a:gdLst>
                  <a:gd name="T0" fmla="*/ 0 w 51"/>
                  <a:gd name="T1" fmla="*/ 75 h 81"/>
                  <a:gd name="T2" fmla="*/ 0 w 51"/>
                  <a:gd name="T3" fmla="*/ 75 h 81"/>
                  <a:gd name="T4" fmla="*/ 22 w 51"/>
                  <a:gd name="T5" fmla="*/ 81 h 81"/>
                  <a:gd name="T6" fmla="*/ 51 w 51"/>
                  <a:gd name="T7" fmla="*/ 57 h 81"/>
                  <a:gd name="T8" fmla="*/ 31 w 51"/>
                  <a:gd name="T9" fmla="*/ 34 h 81"/>
                  <a:gd name="T10" fmla="*/ 16 w 51"/>
                  <a:gd name="T11" fmla="*/ 21 h 81"/>
                  <a:gd name="T12" fmla="*/ 29 w 51"/>
                  <a:gd name="T13" fmla="*/ 11 h 81"/>
                  <a:gd name="T14" fmla="*/ 45 w 51"/>
                  <a:gd name="T15" fmla="*/ 15 h 81"/>
                  <a:gd name="T16" fmla="*/ 48 w 51"/>
                  <a:gd name="T17" fmla="*/ 5 h 81"/>
                  <a:gd name="T18" fmla="*/ 29 w 51"/>
                  <a:gd name="T19" fmla="*/ 0 h 81"/>
                  <a:gd name="T20" fmla="*/ 3 w 51"/>
                  <a:gd name="T21" fmla="*/ 23 h 81"/>
                  <a:gd name="T22" fmla="*/ 23 w 51"/>
                  <a:gd name="T23" fmla="*/ 45 h 81"/>
                  <a:gd name="T24" fmla="*/ 37 w 51"/>
                  <a:gd name="T25" fmla="*/ 59 h 81"/>
                  <a:gd name="T26" fmla="*/ 22 w 51"/>
                  <a:gd name="T27" fmla="*/ 70 h 81"/>
                  <a:gd name="T28" fmla="*/ 4 w 51"/>
                  <a:gd name="T29" fmla="*/ 65 h 81"/>
                  <a:gd name="T30" fmla="*/ 0 w 51"/>
                  <a:gd name="T31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" h="81">
                    <a:moveTo>
                      <a:pt x="0" y="75"/>
                    </a:moveTo>
                    <a:lnTo>
                      <a:pt x="0" y="75"/>
                    </a:lnTo>
                    <a:cubicBezTo>
                      <a:pt x="6" y="78"/>
                      <a:pt x="14" y="81"/>
                      <a:pt x="22" y="81"/>
                    </a:cubicBezTo>
                    <a:cubicBezTo>
                      <a:pt x="40" y="81"/>
                      <a:pt x="51" y="71"/>
                      <a:pt x="51" y="57"/>
                    </a:cubicBezTo>
                    <a:cubicBezTo>
                      <a:pt x="51" y="46"/>
                      <a:pt x="44" y="39"/>
                      <a:pt x="31" y="34"/>
                    </a:cubicBezTo>
                    <a:cubicBezTo>
                      <a:pt x="21" y="30"/>
                      <a:pt x="16" y="28"/>
                      <a:pt x="16" y="21"/>
                    </a:cubicBezTo>
                    <a:cubicBezTo>
                      <a:pt x="16" y="15"/>
                      <a:pt x="21" y="11"/>
                      <a:pt x="29" y="11"/>
                    </a:cubicBezTo>
                    <a:cubicBezTo>
                      <a:pt x="36" y="11"/>
                      <a:pt x="42" y="13"/>
                      <a:pt x="45" y="15"/>
                    </a:cubicBezTo>
                    <a:lnTo>
                      <a:pt x="48" y="5"/>
                    </a:lnTo>
                    <a:cubicBezTo>
                      <a:pt x="44" y="2"/>
                      <a:pt x="37" y="0"/>
                      <a:pt x="29" y="0"/>
                    </a:cubicBezTo>
                    <a:cubicBezTo>
                      <a:pt x="13" y="0"/>
                      <a:pt x="3" y="11"/>
                      <a:pt x="3" y="23"/>
                    </a:cubicBezTo>
                    <a:cubicBezTo>
                      <a:pt x="3" y="32"/>
                      <a:pt x="9" y="40"/>
                      <a:pt x="23" y="45"/>
                    </a:cubicBezTo>
                    <a:cubicBezTo>
                      <a:pt x="33" y="49"/>
                      <a:pt x="37" y="52"/>
                      <a:pt x="37" y="59"/>
                    </a:cubicBezTo>
                    <a:cubicBezTo>
                      <a:pt x="37" y="65"/>
                      <a:pt x="32" y="70"/>
                      <a:pt x="22" y="70"/>
                    </a:cubicBezTo>
                    <a:cubicBezTo>
                      <a:pt x="15" y="70"/>
                      <a:pt x="8" y="67"/>
                      <a:pt x="4" y="65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51" name="Freeform 181"/>
              <p:cNvSpPr>
                <a:spLocks noEditPoints="1"/>
              </p:cNvSpPr>
              <p:nvPr/>
            </p:nvSpPr>
            <p:spPr bwMode="auto">
              <a:xfrm>
                <a:off x="648" y="2766"/>
                <a:ext cx="6" cy="32"/>
              </a:xfrm>
              <a:custGeom>
                <a:avLst/>
                <a:gdLst>
                  <a:gd name="T0" fmla="*/ 16 w 18"/>
                  <a:gd name="T1" fmla="*/ 107 h 107"/>
                  <a:gd name="T2" fmla="*/ 16 w 18"/>
                  <a:gd name="T3" fmla="*/ 107 h 107"/>
                  <a:gd name="T4" fmla="*/ 16 w 18"/>
                  <a:gd name="T5" fmla="*/ 30 h 107"/>
                  <a:gd name="T6" fmla="*/ 2 w 18"/>
                  <a:gd name="T7" fmla="*/ 30 h 107"/>
                  <a:gd name="T8" fmla="*/ 2 w 18"/>
                  <a:gd name="T9" fmla="*/ 107 h 107"/>
                  <a:gd name="T10" fmla="*/ 16 w 18"/>
                  <a:gd name="T11" fmla="*/ 107 h 107"/>
                  <a:gd name="T12" fmla="*/ 9 w 18"/>
                  <a:gd name="T13" fmla="*/ 17 h 107"/>
                  <a:gd name="T14" fmla="*/ 9 w 18"/>
                  <a:gd name="T15" fmla="*/ 17 h 107"/>
                  <a:gd name="T16" fmla="*/ 18 w 18"/>
                  <a:gd name="T17" fmla="*/ 8 h 107"/>
                  <a:gd name="T18" fmla="*/ 9 w 18"/>
                  <a:gd name="T19" fmla="*/ 0 h 107"/>
                  <a:gd name="T20" fmla="*/ 0 w 18"/>
                  <a:gd name="T21" fmla="*/ 8 h 107"/>
                  <a:gd name="T22" fmla="*/ 9 w 18"/>
                  <a:gd name="T23" fmla="*/ 17 h 107"/>
                  <a:gd name="T24" fmla="*/ 9 w 18"/>
                  <a:gd name="T25" fmla="*/ 1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07">
                    <a:moveTo>
                      <a:pt x="16" y="107"/>
                    </a:moveTo>
                    <a:lnTo>
                      <a:pt x="16" y="107"/>
                    </a:lnTo>
                    <a:lnTo>
                      <a:pt x="16" y="30"/>
                    </a:lnTo>
                    <a:lnTo>
                      <a:pt x="2" y="30"/>
                    </a:lnTo>
                    <a:lnTo>
                      <a:pt x="2" y="107"/>
                    </a:lnTo>
                    <a:lnTo>
                      <a:pt x="16" y="107"/>
                    </a:lnTo>
                    <a:close/>
                    <a:moveTo>
                      <a:pt x="9" y="17"/>
                    </a:moveTo>
                    <a:lnTo>
                      <a:pt x="9" y="17"/>
                    </a:lnTo>
                    <a:cubicBezTo>
                      <a:pt x="14" y="17"/>
                      <a:pt x="18" y="13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52" name="Freeform 182"/>
              <p:cNvSpPr>
                <a:spLocks/>
              </p:cNvSpPr>
              <p:nvPr/>
            </p:nvSpPr>
            <p:spPr bwMode="auto">
              <a:xfrm>
                <a:off x="662" y="2775"/>
                <a:ext cx="22" cy="23"/>
              </a:xfrm>
              <a:custGeom>
                <a:avLst/>
                <a:gdLst>
                  <a:gd name="T0" fmla="*/ 1 w 66"/>
                  <a:gd name="T1" fmla="*/ 79 h 79"/>
                  <a:gd name="T2" fmla="*/ 1 w 66"/>
                  <a:gd name="T3" fmla="*/ 79 h 79"/>
                  <a:gd name="T4" fmla="*/ 15 w 66"/>
                  <a:gd name="T5" fmla="*/ 79 h 79"/>
                  <a:gd name="T6" fmla="*/ 15 w 66"/>
                  <a:gd name="T7" fmla="*/ 33 h 79"/>
                  <a:gd name="T8" fmla="*/ 15 w 66"/>
                  <a:gd name="T9" fmla="*/ 26 h 79"/>
                  <a:gd name="T10" fmla="*/ 34 w 66"/>
                  <a:gd name="T11" fmla="*/ 12 h 79"/>
                  <a:gd name="T12" fmla="*/ 52 w 66"/>
                  <a:gd name="T13" fmla="*/ 35 h 79"/>
                  <a:gd name="T14" fmla="*/ 52 w 66"/>
                  <a:gd name="T15" fmla="*/ 79 h 79"/>
                  <a:gd name="T16" fmla="*/ 66 w 66"/>
                  <a:gd name="T17" fmla="*/ 79 h 79"/>
                  <a:gd name="T18" fmla="*/ 66 w 66"/>
                  <a:gd name="T19" fmla="*/ 33 h 79"/>
                  <a:gd name="T20" fmla="*/ 39 w 66"/>
                  <a:gd name="T21" fmla="*/ 0 h 79"/>
                  <a:gd name="T22" fmla="*/ 13 w 66"/>
                  <a:gd name="T23" fmla="*/ 15 h 79"/>
                  <a:gd name="T24" fmla="*/ 13 w 66"/>
                  <a:gd name="T25" fmla="*/ 15 h 79"/>
                  <a:gd name="T26" fmla="*/ 12 w 66"/>
                  <a:gd name="T27" fmla="*/ 2 h 79"/>
                  <a:gd name="T28" fmla="*/ 0 w 66"/>
                  <a:gd name="T29" fmla="*/ 2 h 79"/>
                  <a:gd name="T30" fmla="*/ 1 w 66"/>
                  <a:gd name="T31" fmla="*/ 23 h 79"/>
                  <a:gd name="T32" fmla="*/ 1 w 66"/>
                  <a:gd name="T3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79">
                    <a:moveTo>
                      <a:pt x="1" y="79"/>
                    </a:moveTo>
                    <a:lnTo>
                      <a:pt x="1" y="79"/>
                    </a:lnTo>
                    <a:lnTo>
                      <a:pt x="15" y="79"/>
                    </a:lnTo>
                    <a:lnTo>
                      <a:pt x="15" y="33"/>
                    </a:lnTo>
                    <a:cubicBezTo>
                      <a:pt x="15" y="30"/>
                      <a:pt x="15" y="28"/>
                      <a:pt x="15" y="26"/>
                    </a:cubicBezTo>
                    <a:cubicBezTo>
                      <a:pt x="18" y="18"/>
                      <a:pt x="25" y="12"/>
                      <a:pt x="34" y="12"/>
                    </a:cubicBezTo>
                    <a:cubicBezTo>
                      <a:pt x="47" y="12"/>
                      <a:pt x="52" y="22"/>
                      <a:pt x="52" y="35"/>
                    </a:cubicBezTo>
                    <a:lnTo>
                      <a:pt x="52" y="79"/>
                    </a:lnTo>
                    <a:lnTo>
                      <a:pt x="66" y="79"/>
                    </a:lnTo>
                    <a:lnTo>
                      <a:pt x="66" y="33"/>
                    </a:lnTo>
                    <a:cubicBezTo>
                      <a:pt x="66" y="7"/>
                      <a:pt x="50" y="0"/>
                      <a:pt x="39" y="0"/>
                    </a:cubicBezTo>
                    <a:cubicBezTo>
                      <a:pt x="26" y="0"/>
                      <a:pt x="17" y="8"/>
                      <a:pt x="13" y="15"/>
                    </a:cubicBezTo>
                    <a:lnTo>
                      <a:pt x="13" y="15"/>
                    </a:lnTo>
                    <a:lnTo>
                      <a:pt x="12" y="2"/>
                    </a:lnTo>
                    <a:lnTo>
                      <a:pt x="0" y="2"/>
                    </a:lnTo>
                    <a:cubicBezTo>
                      <a:pt x="0" y="8"/>
                      <a:pt x="1" y="15"/>
                      <a:pt x="1" y="23"/>
                    </a:cubicBezTo>
                    <a:lnTo>
                      <a:pt x="1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53" name="Freeform 183"/>
              <p:cNvSpPr>
                <a:spLocks/>
              </p:cNvSpPr>
              <p:nvPr/>
            </p:nvSpPr>
            <p:spPr bwMode="auto">
              <a:xfrm>
                <a:off x="692" y="2765"/>
                <a:ext cx="23" cy="33"/>
              </a:xfrm>
              <a:custGeom>
                <a:avLst/>
                <a:gdLst>
                  <a:gd name="T0" fmla="*/ 14 w 65"/>
                  <a:gd name="T1" fmla="*/ 0 h 113"/>
                  <a:gd name="T2" fmla="*/ 14 w 65"/>
                  <a:gd name="T3" fmla="*/ 0 h 113"/>
                  <a:gd name="T4" fmla="*/ 0 w 65"/>
                  <a:gd name="T5" fmla="*/ 0 h 113"/>
                  <a:gd name="T6" fmla="*/ 0 w 65"/>
                  <a:gd name="T7" fmla="*/ 113 h 113"/>
                  <a:gd name="T8" fmla="*/ 14 w 65"/>
                  <a:gd name="T9" fmla="*/ 113 h 113"/>
                  <a:gd name="T10" fmla="*/ 14 w 65"/>
                  <a:gd name="T11" fmla="*/ 84 h 113"/>
                  <a:gd name="T12" fmla="*/ 21 w 65"/>
                  <a:gd name="T13" fmla="*/ 76 h 113"/>
                  <a:gd name="T14" fmla="*/ 48 w 65"/>
                  <a:gd name="T15" fmla="*/ 113 h 113"/>
                  <a:gd name="T16" fmla="*/ 65 w 65"/>
                  <a:gd name="T17" fmla="*/ 113 h 113"/>
                  <a:gd name="T18" fmla="*/ 31 w 65"/>
                  <a:gd name="T19" fmla="*/ 68 h 113"/>
                  <a:gd name="T20" fmla="*/ 61 w 65"/>
                  <a:gd name="T21" fmla="*/ 36 h 113"/>
                  <a:gd name="T22" fmla="*/ 44 w 65"/>
                  <a:gd name="T23" fmla="*/ 36 h 113"/>
                  <a:gd name="T24" fmla="*/ 21 w 65"/>
                  <a:gd name="T25" fmla="*/ 63 h 113"/>
                  <a:gd name="T26" fmla="*/ 15 w 65"/>
                  <a:gd name="T27" fmla="*/ 71 h 113"/>
                  <a:gd name="T28" fmla="*/ 14 w 65"/>
                  <a:gd name="T29" fmla="*/ 71 h 113"/>
                  <a:gd name="T30" fmla="*/ 14 w 65"/>
                  <a:gd name="T3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113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14" y="113"/>
                    </a:lnTo>
                    <a:lnTo>
                      <a:pt x="14" y="84"/>
                    </a:lnTo>
                    <a:lnTo>
                      <a:pt x="21" y="76"/>
                    </a:lnTo>
                    <a:lnTo>
                      <a:pt x="48" y="113"/>
                    </a:lnTo>
                    <a:lnTo>
                      <a:pt x="65" y="113"/>
                    </a:lnTo>
                    <a:lnTo>
                      <a:pt x="31" y="68"/>
                    </a:lnTo>
                    <a:lnTo>
                      <a:pt x="61" y="36"/>
                    </a:lnTo>
                    <a:lnTo>
                      <a:pt x="44" y="36"/>
                    </a:lnTo>
                    <a:lnTo>
                      <a:pt x="21" y="63"/>
                    </a:lnTo>
                    <a:cubicBezTo>
                      <a:pt x="19" y="65"/>
                      <a:pt x="17" y="69"/>
                      <a:pt x="15" y="71"/>
                    </a:cubicBezTo>
                    <a:lnTo>
                      <a:pt x="14" y="7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54" name="Freeform 184"/>
              <p:cNvSpPr>
                <a:spLocks noEditPoints="1"/>
              </p:cNvSpPr>
              <p:nvPr/>
            </p:nvSpPr>
            <p:spPr bwMode="auto">
              <a:xfrm>
                <a:off x="719" y="2766"/>
                <a:ext cx="6" cy="32"/>
              </a:xfrm>
              <a:custGeom>
                <a:avLst/>
                <a:gdLst>
                  <a:gd name="T0" fmla="*/ 16 w 18"/>
                  <a:gd name="T1" fmla="*/ 107 h 107"/>
                  <a:gd name="T2" fmla="*/ 16 w 18"/>
                  <a:gd name="T3" fmla="*/ 107 h 107"/>
                  <a:gd name="T4" fmla="*/ 16 w 18"/>
                  <a:gd name="T5" fmla="*/ 30 h 107"/>
                  <a:gd name="T6" fmla="*/ 2 w 18"/>
                  <a:gd name="T7" fmla="*/ 30 h 107"/>
                  <a:gd name="T8" fmla="*/ 2 w 18"/>
                  <a:gd name="T9" fmla="*/ 107 h 107"/>
                  <a:gd name="T10" fmla="*/ 16 w 18"/>
                  <a:gd name="T11" fmla="*/ 107 h 107"/>
                  <a:gd name="T12" fmla="*/ 9 w 18"/>
                  <a:gd name="T13" fmla="*/ 17 h 107"/>
                  <a:gd name="T14" fmla="*/ 9 w 18"/>
                  <a:gd name="T15" fmla="*/ 17 h 107"/>
                  <a:gd name="T16" fmla="*/ 18 w 18"/>
                  <a:gd name="T17" fmla="*/ 8 h 107"/>
                  <a:gd name="T18" fmla="*/ 9 w 18"/>
                  <a:gd name="T19" fmla="*/ 0 h 107"/>
                  <a:gd name="T20" fmla="*/ 0 w 18"/>
                  <a:gd name="T21" fmla="*/ 8 h 107"/>
                  <a:gd name="T22" fmla="*/ 9 w 18"/>
                  <a:gd name="T23" fmla="*/ 17 h 107"/>
                  <a:gd name="T24" fmla="*/ 9 w 18"/>
                  <a:gd name="T25" fmla="*/ 1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07">
                    <a:moveTo>
                      <a:pt x="16" y="107"/>
                    </a:moveTo>
                    <a:lnTo>
                      <a:pt x="16" y="107"/>
                    </a:lnTo>
                    <a:lnTo>
                      <a:pt x="16" y="30"/>
                    </a:lnTo>
                    <a:lnTo>
                      <a:pt x="2" y="30"/>
                    </a:lnTo>
                    <a:lnTo>
                      <a:pt x="2" y="107"/>
                    </a:lnTo>
                    <a:lnTo>
                      <a:pt x="16" y="107"/>
                    </a:lnTo>
                    <a:close/>
                    <a:moveTo>
                      <a:pt x="9" y="17"/>
                    </a:moveTo>
                    <a:lnTo>
                      <a:pt x="9" y="17"/>
                    </a:lnTo>
                    <a:cubicBezTo>
                      <a:pt x="14" y="17"/>
                      <a:pt x="18" y="13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9" y="17"/>
                    </a:cubicBez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55" name="Freeform 185"/>
              <p:cNvSpPr>
                <a:spLocks/>
              </p:cNvSpPr>
              <p:nvPr/>
            </p:nvSpPr>
            <p:spPr bwMode="auto">
              <a:xfrm>
                <a:off x="730" y="2784"/>
                <a:ext cx="14" cy="3"/>
              </a:xfrm>
              <a:custGeom>
                <a:avLst/>
                <a:gdLst>
                  <a:gd name="T0" fmla="*/ 0 w 39"/>
                  <a:gd name="T1" fmla="*/ 0 h 10"/>
                  <a:gd name="T2" fmla="*/ 0 w 39"/>
                  <a:gd name="T3" fmla="*/ 0 h 10"/>
                  <a:gd name="T4" fmla="*/ 0 w 39"/>
                  <a:gd name="T5" fmla="*/ 10 h 10"/>
                  <a:gd name="T6" fmla="*/ 39 w 39"/>
                  <a:gd name="T7" fmla="*/ 10 h 10"/>
                  <a:gd name="T8" fmla="*/ 39 w 39"/>
                  <a:gd name="T9" fmla="*/ 0 h 10"/>
                  <a:gd name="T10" fmla="*/ 0 w 39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56" name="Freeform 186"/>
              <p:cNvSpPr>
                <a:spLocks/>
              </p:cNvSpPr>
              <p:nvPr/>
            </p:nvSpPr>
            <p:spPr bwMode="auto">
              <a:xfrm>
                <a:off x="745" y="2766"/>
                <a:ext cx="31" cy="32"/>
              </a:xfrm>
              <a:custGeom>
                <a:avLst/>
                <a:gdLst>
                  <a:gd name="T0" fmla="*/ 50 w 89"/>
                  <a:gd name="T1" fmla="*/ 107 h 107"/>
                  <a:gd name="T2" fmla="*/ 50 w 89"/>
                  <a:gd name="T3" fmla="*/ 107 h 107"/>
                  <a:gd name="T4" fmla="*/ 89 w 89"/>
                  <a:gd name="T5" fmla="*/ 0 h 107"/>
                  <a:gd name="T6" fmla="*/ 74 w 89"/>
                  <a:gd name="T7" fmla="*/ 0 h 107"/>
                  <a:gd name="T8" fmla="*/ 56 w 89"/>
                  <a:gd name="T9" fmla="*/ 53 h 107"/>
                  <a:gd name="T10" fmla="*/ 43 w 89"/>
                  <a:gd name="T11" fmla="*/ 93 h 107"/>
                  <a:gd name="T12" fmla="*/ 43 w 89"/>
                  <a:gd name="T13" fmla="*/ 93 h 107"/>
                  <a:gd name="T14" fmla="*/ 32 w 89"/>
                  <a:gd name="T15" fmla="*/ 53 h 107"/>
                  <a:gd name="T16" fmla="*/ 15 w 89"/>
                  <a:gd name="T17" fmla="*/ 0 h 107"/>
                  <a:gd name="T18" fmla="*/ 0 w 89"/>
                  <a:gd name="T19" fmla="*/ 0 h 107"/>
                  <a:gd name="T20" fmla="*/ 35 w 89"/>
                  <a:gd name="T21" fmla="*/ 107 h 107"/>
                  <a:gd name="T22" fmla="*/ 50 w 89"/>
                  <a:gd name="T2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107">
                    <a:moveTo>
                      <a:pt x="50" y="107"/>
                    </a:moveTo>
                    <a:lnTo>
                      <a:pt x="50" y="107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56" y="53"/>
                    </a:lnTo>
                    <a:cubicBezTo>
                      <a:pt x="51" y="67"/>
                      <a:pt x="46" y="80"/>
                      <a:pt x="43" y="93"/>
                    </a:cubicBezTo>
                    <a:lnTo>
                      <a:pt x="43" y="93"/>
                    </a:lnTo>
                    <a:cubicBezTo>
                      <a:pt x="40" y="80"/>
                      <a:pt x="36" y="67"/>
                      <a:pt x="32" y="53"/>
                    </a:cubicBezTo>
                    <a:lnTo>
                      <a:pt x="15" y="0"/>
                    </a:lnTo>
                    <a:lnTo>
                      <a:pt x="0" y="0"/>
                    </a:lnTo>
                    <a:lnTo>
                      <a:pt x="35" y="107"/>
                    </a:lnTo>
                    <a:lnTo>
                      <a:pt x="50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57" name="Freeform 187"/>
              <p:cNvSpPr>
                <a:spLocks noEditPoints="1"/>
              </p:cNvSpPr>
              <p:nvPr/>
            </p:nvSpPr>
            <p:spPr bwMode="auto">
              <a:xfrm>
                <a:off x="776" y="2775"/>
                <a:ext cx="21" cy="23"/>
              </a:xfrm>
              <a:custGeom>
                <a:avLst/>
                <a:gdLst>
                  <a:gd name="T0" fmla="*/ 60 w 61"/>
                  <a:gd name="T1" fmla="*/ 32 h 81"/>
                  <a:gd name="T2" fmla="*/ 60 w 61"/>
                  <a:gd name="T3" fmla="*/ 32 h 81"/>
                  <a:gd name="T4" fmla="*/ 31 w 61"/>
                  <a:gd name="T5" fmla="*/ 0 h 81"/>
                  <a:gd name="T6" fmla="*/ 5 w 61"/>
                  <a:gd name="T7" fmla="*/ 7 h 81"/>
                  <a:gd name="T8" fmla="*/ 8 w 61"/>
                  <a:gd name="T9" fmla="*/ 16 h 81"/>
                  <a:gd name="T10" fmla="*/ 29 w 61"/>
                  <a:gd name="T11" fmla="*/ 11 h 81"/>
                  <a:gd name="T12" fmla="*/ 46 w 61"/>
                  <a:gd name="T13" fmla="*/ 29 h 81"/>
                  <a:gd name="T14" fmla="*/ 46 w 61"/>
                  <a:gd name="T15" fmla="*/ 30 h 81"/>
                  <a:gd name="T16" fmla="*/ 0 w 61"/>
                  <a:gd name="T17" fmla="*/ 59 h 81"/>
                  <a:gd name="T18" fmla="*/ 23 w 61"/>
                  <a:gd name="T19" fmla="*/ 81 h 81"/>
                  <a:gd name="T20" fmla="*/ 47 w 61"/>
                  <a:gd name="T21" fmla="*/ 69 h 81"/>
                  <a:gd name="T22" fmla="*/ 47 w 61"/>
                  <a:gd name="T23" fmla="*/ 69 h 81"/>
                  <a:gd name="T24" fmla="*/ 49 w 61"/>
                  <a:gd name="T25" fmla="*/ 79 h 81"/>
                  <a:gd name="T26" fmla="*/ 61 w 61"/>
                  <a:gd name="T27" fmla="*/ 79 h 81"/>
                  <a:gd name="T28" fmla="*/ 60 w 61"/>
                  <a:gd name="T29" fmla="*/ 61 h 81"/>
                  <a:gd name="T30" fmla="*/ 60 w 61"/>
                  <a:gd name="T31" fmla="*/ 32 h 81"/>
                  <a:gd name="T32" fmla="*/ 46 w 61"/>
                  <a:gd name="T33" fmla="*/ 53 h 81"/>
                  <a:gd name="T34" fmla="*/ 46 w 61"/>
                  <a:gd name="T35" fmla="*/ 53 h 81"/>
                  <a:gd name="T36" fmla="*/ 46 w 61"/>
                  <a:gd name="T37" fmla="*/ 58 h 81"/>
                  <a:gd name="T38" fmla="*/ 27 w 61"/>
                  <a:gd name="T39" fmla="*/ 70 h 81"/>
                  <a:gd name="T40" fmla="*/ 14 w 61"/>
                  <a:gd name="T41" fmla="*/ 57 h 81"/>
                  <a:gd name="T42" fmla="*/ 46 w 61"/>
                  <a:gd name="T43" fmla="*/ 40 h 81"/>
                  <a:gd name="T44" fmla="*/ 46 w 61"/>
                  <a:gd name="T45" fmla="*/ 5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81">
                    <a:moveTo>
                      <a:pt x="60" y="32"/>
                    </a:moveTo>
                    <a:lnTo>
                      <a:pt x="60" y="32"/>
                    </a:lnTo>
                    <a:cubicBezTo>
                      <a:pt x="60" y="16"/>
                      <a:pt x="54" y="0"/>
                      <a:pt x="31" y="0"/>
                    </a:cubicBezTo>
                    <a:cubicBezTo>
                      <a:pt x="21" y="0"/>
                      <a:pt x="12" y="3"/>
                      <a:pt x="5" y="7"/>
                    </a:cubicBezTo>
                    <a:lnTo>
                      <a:pt x="8" y="16"/>
                    </a:lnTo>
                    <a:cubicBezTo>
                      <a:pt x="14" y="13"/>
                      <a:pt x="21" y="11"/>
                      <a:pt x="29" y="11"/>
                    </a:cubicBezTo>
                    <a:cubicBezTo>
                      <a:pt x="44" y="11"/>
                      <a:pt x="46" y="22"/>
                      <a:pt x="46" y="29"/>
                    </a:cubicBezTo>
                    <a:lnTo>
                      <a:pt x="46" y="30"/>
                    </a:lnTo>
                    <a:cubicBezTo>
                      <a:pt x="16" y="30"/>
                      <a:pt x="0" y="40"/>
                      <a:pt x="0" y="59"/>
                    </a:cubicBezTo>
                    <a:cubicBezTo>
                      <a:pt x="0" y="70"/>
                      <a:pt x="8" y="81"/>
                      <a:pt x="23" y="81"/>
                    </a:cubicBezTo>
                    <a:cubicBezTo>
                      <a:pt x="34" y="81"/>
                      <a:pt x="43" y="75"/>
                      <a:pt x="47" y="69"/>
                    </a:cubicBezTo>
                    <a:lnTo>
                      <a:pt x="47" y="69"/>
                    </a:lnTo>
                    <a:lnTo>
                      <a:pt x="49" y="79"/>
                    </a:lnTo>
                    <a:lnTo>
                      <a:pt x="61" y="79"/>
                    </a:lnTo>
                    <a:cubicBezTo>
                      <a:pt x="60" y="74"/>
                      <a:pt x="60" y="67"/>
                      <a:pt x="60" y="61"/>
                    </a:cubicBezTo>
                    <a:lnTo>
                      <a:pt x="60" y="32"/>
                    </a:lnTo>
                    <a:close/>
                    <a:moveTo>
                      <a:pt x="46" y="53"/>
                    </a:moveTo>
                    <a:lnTo>
                      <a:pt x="46" y="53"/>
                    </a:lnTo>
                    <a:cubicBezTo>
                      <a:pt x="46" y="55"/>
                      <a:pt x="46" y="56"/>
                      <a:pt x="46" y="58"/>
                    </a:cubicBezTo>
                    <a:cubicBezTo>
                      <a:pt x="44" y="64"/>
                      <a:pt x="37" y="70"/>
                      <a:pt x="27" y="70"/>
                    </a:cubicBezTo>
                    <a:cubicBezTo>
                      <a:pt x="20" y="70"/>
                      <a:pt x="14" y="66"/>
                      <a:pt x="14" y="57"/>
                    </a:cubicBezTo>
                    <a:cubicBezTo>
                      <a:pt x="14" y="42"/>
                      <a:pt x="31" y="39"/>
                      <a:pt x="46" y="40"/>
                    </a:cubicBezTo>
                    <a:lnTo>
                      <a:pt x="46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59" name="Freeform 189"/>
              <p:cNvSpPr>
                <a:spLocks/>
              </p:cNvSpPr>
              <p:nvPr/>
            </p:nvSpPr>
            <p:spPr bwMode="auto">
              <a:xfrm>
                <a:off x="832" y="2770"/>
                <a:ext cx="16" cy="28"/>
              </a:xfrm>
              <a:custGeom>
                <a:avLst/>
                <a:gdLst>
                  <a:gd name="T0" fmla="*/ 12 w 46"/>
                  <a:gd name="T1" fmla="*/ 4 h 97"/>
                  <a:gd name="T2" fmla="*/ 12 w 46"/>
                  <a:gd name="T3" fmla="*/ 4 h 97"/>
                  <a:gd name="T4" fmla="*/ 12 w 46"/>
                  <a:gd name="T5" fmla="*/ 18 h 97"/>
                  <a:gd name="T6" fmla="*/ 0 w 46"/>
                  <a:gd name="T7" fmla="*/ 18 h 97"/>
                  <a:gd name="T8" fmla="*/ 0 w 46"/>
                  <a:gd name="T9" fmla="*/ 29 h 97"/>
                  <a:gd name="T10" fmla="*/ 12 w 46"/>
                  <a:gd name="T11" fmla="*/ 29 h 97"/>
                  <a:gd name="T12" fmla="*/ 12 w 46"/>
                  <a:gd name="T13" fmla="*/ 71 h 97"/>
                  <a:gd name="T14" fmla="*/ 18 w 46"/>
                  <a:gd name="T15" fmla="*/ 91 h 97"/>
                  <a:gd name="T16" fmla="*/ 33 w 46"/>
                  <a:gd name="T17" fmla="*/ 97 h 97"/>
                  <a:gd name="T18" fmla="*/ 45 w 46"/>
                  <a:gd name="T19" fmla="*/ 95 h 97"/>
                  <a:gd name="T20" fmla="*/ 45 w 46"/>
                  <a:gd name="T21" fmla="*/ 84 h 97"/>
                  <a:gd name="T22" fmla="*/ 37 w 46"/>
                  <a:gd name="T23" fmla="*/ 85 h 97"/>
                  <a:gd name="T24" fmla="*/ 26 w 46"/>
                  <a:gd name="T25" fmla="*/ 70 h 97"/>
                  <a:gd name="T26" fmla="*/ 26 w 46"/>
                  <a:gd name="T27" fmla="*/ 29 h 97"/>
                  <a:gd name="T28" fmla="*/ 46 w 46"/>
                  <a:gd name="T29" fmla="*/ 29 h 97"/>
                  <a:gd name="T30" fmla="*/ 46 w 46"/>
                  <a:gd name="T31" fmla="*/ 18 h 97"/>
                  <a:gd name="T32" fmla="*/ 26 w 46"/>
                  <a:gd name="T33" fmla="*/ 18 h 97"/>
                  <a:gd name="T34" fmla="*/ 26 w 46"/>
                  <a:gd name="T35" fmla="*/ 0 h 97"/>
                  <a:gd name="T36" fmla="*/ 12 w 46"/>
                  <a:gd name="T3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97">
                    <a:moveTo>
                      <a:pt x="12" y="4"/>
                    </a:moveTo>
                    <a:lnTo>
                      <a:pt x="12" y="4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71"/>
                    </a:lnTo>
                    <a:cubicBezTo>
                      <a:pt x="12" y="80"/>
                      <a:pt x="14" y="86"/>
                      <a:pt x="18" y="91"/>
                    </a:cubicBezTo>
                    <a:cubicBezTo>
                      <a:pt x="21" y="94"/>
                      <a:pt x="26" y="97"/>
                      <a:pt x="33" y="97"/>
                    </a:cubicBezTo>
                    <a:cubicBezTo>
                      <a:pt x="38" y="97"/>
                      <a:pt x="43" y="96"/>
                      <a:pt x="45" y="95"/>
                    </a:cubicBezTo>
                    <a:lnTo>
                      <a:pt x="45" y="84"/>
                    </a:lnTo>
                    <a:cubicBezTo>
                      <a:pt x="43" y="85"/>
                      <a:pt x="40" y="85"/>
                      <a:pt x="37" y="85"/>
                    </a:cubicBezTo>
                    <a:cubicBezTo>
                      <a:pt x="29" y="85"/>
                      <a:pt x="26" y="80"/>
                      <a:pt x="26" y="70"/>
                    </a:cubicBezTo>
                    <a:lnTo>
                      <a:pt x="26" y="29"/>
                    </a:lnTo>
                    <a:lnTo>
                      <a:pt x="46" y="29"/>
                    </a:lnTo>
                    <a:lnTo>
                      <a:pt x="46" y="18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0" name="Freeform 190"/>
              <p:cNvSpPr>
                <a:spLocks noEditPoints="1"/>
              </p:cNvSpPr>
              <p:nvPr/>
            </p:nvSpPr>
            <p:spPr bwMode="auto">
              <a:xfrm>
                <a:off x="852" y="2775"/>
                <a:ext cx="21" cy="23"/>
              </a:xfrm>
              <a:custGeom>
                <a:avLst/>
                <a:gdLst>
                  <a:gd name="T0" fmla="*/ 60 w 61"/>
                  <a:gd name="T1" fmla="*/ 32 h 81"/>
                  <a:gd name="T2" fmla="*/ 60 w 61"/>
                  <a:gd name="T3" fmla="*/ 32 h 81"/>
                  <a:gd name="T4" fmla="*/ 31 w 61"/>
                  <a:gd name="T5" fmla="*/ 0 h 81"/>
                  <a:gd name="T6" fmla="*/ 6 w 61"/>
                  <a:gd name="T7" fmla="*/ 7 h 81"/>
                  <a:gd name="T8" fmla="*/ 9 w 61"/>
                  <a:gd name="T9" fmla="*/ 16 h 81"/>
                  <a:gd name="T10" fmla="*/ 29 w 61"/>
                  <a:gd name="T11" fmla="*/ 11 h 81"/>
                  <a:gd name="T12" fmla="*/ 46 w 61"/>
                  <a:gd name="T13" fmla="*/ 29 h 81"/>
                  <a:gd name="T14" fmla="*/ 46 w 61"/>
                  <a:gd name="T15" fmla="*/ 30 h 81"/>
                  <a:gd name="T16" fmla="*/ 0 w 61"/>
                  <a:gd name="T17" fmla="*/ 59 h 81"/>
                  <a:gd name="T18" fmla="*/ 24 w 61"/>
                  <a:gd name="T19" fmla="*/ 81 h 81"/>
                  <a:gd name="T20" fmla="*/ 47 w 61"/>
                  <a:gd name="T21" fmla="*/ 69 h 81"/>
                  <a:gd name="T22" fmla="*/ 48 w 61"/>
                  <a:gd name="T23" fmla="*/ 69 h 81"/>
                  <a:gd name="T24" fmla="*/ 49 w 61"/>
                  <a:gd name="T25" fmla="*/ 79 h 81"/>
                  <a:gd name="T26" fmla="*/ 61 w 61"/>
                  <a:gd name="T27" fmla="*/ 79 h 81"/>
                  <a:gd name="T28" fmla="*/ 60 w 61"/>
                  <a:gd name="T29" fmla="*/ 61 h 81"/>
                  <a:gd name="T30" fmla="*/ 60 w 61"/>
                  <a:gd name="T31" fmla="*/ 32 h 81"/>
                  <a:gd name="T32" fmla="*/ 47 w 61"/>
                  <a:gd name="T33" fmla="*/ 53 h 81"/>
                  <a:gd name="T34" fmla="*/ 47 w 61"/>
                  <a:gd name="T35" fmla="*/ 53 h 81"/>
                  <a:gd name="T36" fmla="*/ 46 w 61"/>
                  <a:gd name="T37" fmla="*/ 58 h 81"/>
                  <a:gd name="T38" fmla="*/ 27 w 61"/>
                  <a:gd name="T39" fmla="*/ 70 h 81"/>
                  <a:gd name="T40" fmla="*/ 14 w 61"/>
                  <a:gd name="T41" fmla="*/ 57 h 81"/>
                  <a:gd name="T42" fmla="*/ 47 w 61"/>
                  <a:gd name="T43" fmla="*/ 40 h 81"/>
                  <a:gd name="T44" fmla="*/ 47 w 61"/>
                  <a:gd name="T45" fmla="*/ 5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81">
                    <a:moveTo>
                      <a:pt x="60" y="32"/>
                    </a:moveTo>
                    <a:lnTo>
                      <a:pt x="60" y="32"/>
                    </a:lnTo>
                    <a:cubicBezTo>
                      <a:pt x="60" y="16"/>
                      <a:pt x="55" y="0"/>
                      <a:pt x="31" y="0"/>
                    </a:cubicBezTo>
                    <a:cubicBezTo>
                      <a:pt x="21" y="0"/>
                      <a:pt x="12" y="3"/>
                      <a:pt x="6" y="7"/>
                    </a:cubicBezTo>
                    <a:lnTo>
                      <a:pt x="9" y="16"/>
                    </a:lnTo>
                    <a:cubicBezTo>
                      <a:pt x="14" y="13"/>
                      <a:pt x="22" y="11"/>
                      <a:pt x="29" y="11"/>
                    </a:cubicBezTo>
                    <a:cubicBezTo>
                      <a:pt x="45" y="11"/>
                      <a:pt x="46" y="22"/>
                      <a:pt x="46" y="29"/>
                    </a:cubicBezTo>
                    <a:lnTo>
                      <a:pt x="46" y="30"/>
                    </a:lnTo>
                    <a:cubicBezTo>
                      <a:pt x="17" y="30"/>
                      <a:pt x="0" y="40"/>
                      <a:pt x="0" y="59"/>
                    </a:cubicBezTo>
                    <a:cubicBezTo>
                      <a:pt x="0" y="70"/>
                      <a:pt x="8" y="81"/>
                      <a:pt x="24" y="81"/>
                    </a:cubicBezTo>
                    <a:cubicBezTo>
                      <a:pt x="35" y="81"/>
                      <a:pt x="43" y="75"/>
                      <a:pt x="47" y="69"/>
                    </a:cubicBezTo>
                    <a:lnTo>
                      <a:pt x="48" y="69"/>
                    </a:lnTo>
                    <a:lnTo>
                      <a:pt x="49" y="79"/>
                    </a:lnTo>
                    <a:lnTo>
                      <a:pt x="61" y="79"/>
                    </a:lnTo>
                    <a:cubicBezTo>
                      <a:pt x="61" y="74"/>
                      <a:pt x="60" y="67"/>
                      <a:pt x="60" y="61"/>
                    </a:cubicBezTo>
                    <a:lnTo>
                      <a:pt x="60" y="32"/>
                    </a:lnTo>
                    <a:close/>
                    <a:moveTo>
                      <a:pt x="47" y="53"/>
                    </a:moveTo>
                    <a:lnTo>
                      <a:pt x="47" y="53"/>
                    </a:lnTo>
                    <a:cubicBezTo>
                      <a:pt x="47" y="55"/>
                      <a:pt x="47" y="56"/>
                      <a:pt x="46" y="58"/>
                    </a:cubicBezTo>
                    <a:cubicBezTo>
                      <a:pt x="44" y="64"/>
                      <a:pt x="37" y="70"/>
                      <a:pt x="27" y="70"/>
                    </a:cubicBezTo>
                    <a:cubicBezTo>
                      <a:pt x="20" y="70"/>
                      <a:pt x="14" y="66"/>
                      <a:pt x="14" y="57"/>
                    </a:cubicBezTo>
                    <a:cubicBezTo>
                      <a:pt x="14" y="42"/>
                      <a:pt x="31" y="39"/>
                      <a:pt x="47" y="40"/>
                    </a:cubicBezTo>
                    <a:lnTo>
                      <a:pt x="4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1" name="Freeform 191"/>
              <p:cNvSpPr>
                <a:spLocks noEditPoints="1"/>
              </p:cNvSpPr>
              <p:nvPr/>
            </p:nvSpPr>
            <p:spPr bwMode="auto">
              <a:xfrm>
                <a:off x="879" y="2775"/>
                <a:ext cx="21" cy="23"/>
              </a:xfrm>
              <a:custGeom>
                <a:avLst/>
                <a:gdLst>
                  <a:gd name="T0" fmla="*/ 60 w 62"/>
                  <a:gd name="T1" fmla="*/ 32 h 81"/>
                  <a:gd name="T2" fmla="*/ 60 w 62"/>
                  <a:gd name="T3" fmla="*/ 32 h 81"/>
                  <a:gd name="T4" fmla="*/ 31 w 62"/>
                  <a:gd name="T5" fmla="*/ 0 h 81"/>
                  <a:gd name="T6" fmla="*/ 6 w 62"/>
                  <a:gd name="T7" fmla="*/ 7 h 81"/>
                  <a:gd name="T8" fmla="*/ 9 w 62"/>
                  <a:gd name="T9" fmla="*/ 16 h 81"/>
                  <a:gd name="T10" fmla="*/ 29 w 62"/>
                  <a:gd name="T11" fmla="*/ 11 h 81"/>
                  <a:gd name="T12" fmla="*/ 46 w 62"/>
                  <a:gd name="T13" fmla="*/ 29 h 81"/>
                  <a:gd name="T14" fmla="*/ 46 w 62"/>
                  <a:gd name="T15" fmla="*/ 30 h 81"/>
                  <a:gd name="T16" fmla="*/ 0 w 62"/>
                  <a:gd name="T17" fmla="*/ 59 h 81"/>
                  <a:gd name="T18" fmla="*/ 24 w 62"/>
                  <a:gd name="T19" fmla="*/ 81 h 81"/>
                  <a:gd name="T20" fmla="*/ 47 w 62"/>
                  <a:gd name="T21" fmla="*/ 69 h 81"/>
                  <a:gd name="T22" fmla="*/ 48 w 62"/>
                  <a:gd name="T23" fmla="*/ 69 h 81"/>
                  <a:gd name="T24" fmla="*/ 49 w 62"/>
                  <a:gd name="T25" fmla="*/ 79 h 81"/>
                  <a:gd name="T26" fmla="*/ 62 w 62"/>
                  <a:gd name="T27" fmla="*/ 79 h 81"/>
                  <a:gd name="T28" fmla="*/ 60 w 62"/>
                  <a:gd name="T29" fmla="*/ 61 h 81"/>
                  <a:gd name="T30" fmla="*/ 60 w 62"/>
                  <a:gd name="T31" fmla="*/ 32 h 81"/>
                  <a:gd name="T32" fmla="*/ 47 w 62"/>
                  <a:gd name="T33" fmla="*/ 53 h 81"/>
                  <a:gd name="T34" fmla="*/ 47 w 62"/>
                  <a:gd name="T35" fmla="*/ 53 h 81"/>
                  <a:gd name="T36" fmla="*/ 46 w 62"/>
                  <a:gd name="T37" fmla="*/ 58 h 81"/>
                  <a:gd name="T38" fmla="*/ 27 w 62"/>
                  <a:gd name="T39" fmla="*/ 70 h 81"/>
                  <a:gd name="T40" fmla="*/ 14 w 62"/>
                  <a:gd name="T41" fmla="*/ 57 h 81"/>
                  <a:gd name="T42" fmla="*/ 47 w 62"/>
                  <a:gd name="T43" fmla="*/ 40 h 81"/>
                  <a:gd name="T44" fmla="*/ 47 w 62"/>
                  <a:gd name="T45" fmla="*/ 5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81">
                    <a:moveTo>
                      <a:pt x="60" y="32"/>
                    </a:moveTo>
                    <a:lnTo>
                      <a:pt x="60" y="32"/>
                    </a:lnTo>
                    <a:cubicBezTo>
                      <a:pt x="60" y="16"/>
                      <a:pt x="55" y="0"/>
                      <a:pt x="31" y="0"/>
                    </a:cubicBezTo>
                    <a:cubicBezTo>
                      <a:pt x="21" y="0"/>
                      <a:pt x="12" y="3"/>
                      <a:pt x="6" y="7"/>
                    </a:cubicBezTo>
                    <a:lnTo>
                      <a:pt x="9" y="16"/>
                    </a:lnTo>
                    <a:cubicBezTo>
                      <a:pt x="14" y="13"/>
                      <a:pt x="22" y="11"/>
                      <a:pt x="29" y="11"/>
                    </a:cubicBezTo>
                    <a:cubicBezTo>
                      <a:pt x="45" y="11"/>
                      <a:pt x="46" y="22"/>
                      <a:pt x="46" y="29"/>
                    </a:cubicBezTo>
                    <a:lnTo>
                      <a:pt x="46" y="30"/>
                    </a:lnTo>
                    <a:cubicBezTo>
                      <a:pt x="17" y="30"/>
                      <a:pt x="0" y="40"/>
                      <a:pt x="0" y="59"/>
                    </a:cubicBezTo>
                    <a:cubicBezTo>
                      <a:pt x="0" y="70"/>
                      <a:pt x="8" y="81"/>
                      <a:pt x="24" y="81"/>
                    </a:cubicBezTo>
                    <a:cubicBezTo>
                      <a:pt x="35" y="81"/>
                      <a:pt x="43" y="75"/>
                      <a:pt x="47" y="69"/>
                    </a:cubicBezTo>
                    <a:lnTo>
                      <a:pt x="48" y="69"/>
                    </a:lnTo>
                    <a:lnTo>
                      <a:pt x="49" y="79"/>
                    </a:lnTo>
                    <a:lnTo>
                      <a:pt x="62" y="79"/>
                    </a:lnTo>
                    <a:cubicBezTo>
                      <a:pt x="61" y="74"/>
                      <a:pt x="60" y="67"/>
                      <a:pt x="60" y="61"/>
                    </a:cubicBezTo>
                    <a:lnTo>
                      <a:pt x="60" y="32"/>
                    </a:lnTo>
                    <a:close/>
                    <a:moveTo>
                      <a:pt x="47" y="53"/>
                    </a:moveTo>
                    <a:lnTo>
                      <a:pt x="47" y="53"/>
                    </a:lnTo>
                    <a:cubicBezTo>
                      <a:pt x="47" y="55"/>
                      <a:pt x="47" y="56"/>
                      <a:pt x="46" y="58"/>
                    </a:cubicBezTo>
                    <a:cubicBezTo>
                      <a:pt x="44" y="64"/>
                      <a:pt x="37" y="70"/>
                      <a:pt x="27" y="70"/>
                    </a:cubicBezTo>
                    <a:cubicBezTo>
                      <a:pt x="20" y="70"/>
                      <a:pt x="14" y="66"/>
                      <a:pt x="14" y="57"/>
                    </a:cubicBezTo>
                    <a:cubicBezTo>
                      <a:pt x="14" y="42"/>
                      <a:pt x="32" y="39"/>
                      <a:pt x="47" y="40"/>
                    </a:cubicBezTo>
                    <a:lnTo>
                      <a:pt x="4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2" name="Freeform 192"/>
              <p:cNvSpPr>
                <a:spLocks/>
              </p:cNvSpPr>
              <p:nvPr/>
            </p:nvSpPr>
            <p:spPr bwMode="auto">
              <a:xfrm>
                <a:off x="919" y="2765"/>
                <a:ext cx="5" cy="33"/>
              </a:xfrm>
              <a:custGeom>
                <a:avLst/>
                <a:gdLst>
                  <a:gd name="T0" fmla="*/ 0 w 14"/>
                  <a:gd name="T1" fmla="*/ 113 h 113"/>
                  <a:gd name="T2" fmla="*/ 0 w 14"/>
                  <a:gd name="T3" fmla="*/ 113 h 113"/>
                  <a:gd name="T4" fmla="*/ 14 w 14"/>
                  <a:gd name="T5" fmla="*/ 113 h 113"/>
                  <a:gd name="T6" fmla="*/ 14 w 14"/>
                  <a:gd name="T7" fmla="*/ 0 h 113"/>
                  <a:gd name="T8" fmla="*/ 0 w 14"/>
                  <a:gd name="T9" fmla="*/ 0 h 113"/>
                  <a:gd name="T10" fmla="*/ 0 w 14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3">
                    <a:moveTo>
                      <a:pt x="0" y="113"/>
                    </a:moveTo>
                    <a:lnTo>
                      <a:pt x="0" y="113"/>
                    </a:lnTo>
                    <a:lnTo>
                      <a:pt x="14" y="113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3" name="Freeform 193"/>
              <p:cNvSpPr>
                <a:spLocks noEditPoints="1"/>
              </p:cNvSpPr>
              <p:nvPr/>
            </p:nvSpPr>
            <p:spPr bwMode="auto">
              <a:xfrm>
                <a:off x="931" y="2775"/>
                <a:ext cx="23" cy="23"/>
              </a:xfrm>
              <a:custGeom>
                <a:avLst/>
                <a:gdLst>
                  <a:gd name="T0" fmla="*/ 67 w 67"/>
                  <a:gd name="T1" fmla="*/ 43 h 81"/>
                  <a:gd name="T2" fmla="*/ 67 w 67"/>
                  <a:gd name="T3" fmla="*/ 43 h 81"/>
                  <a:gd name="T4" fmla="*/ 67 w 67"/>
                  <a:gd name="T5" fmla="*/ 37 h 81"/>
                  <a:gd name="T6" fmla="*/ 36 w 67"/>
                  <a:gd name="T7" fmla="*/ 0 h 81"/>
                  <a:gd name="T8" fmla="*/ 0 w 67"/>
                  <a:gd name="T9" fmla="*/ 42 h 81"/>
                  <a:gd name="T10" fmla="*/ 37 w 67"/>
                  <a:gd name="T11" fmla="*/ 81 h 81"/>
                  <a:gd name="T12" fmla="*/ 63 w 67"/>
                  <a:gd name="T13" fmla="*/ 76 h 81"/>
                  <a:gd name="T14" fmla="*/ 61 w 67"/>
                  <a:gd name="T15" fmla="*/ 66 h 81"/>
                  <a:gd name="T16" fmla="*/ 39 w 67"/>
                  <a:gd name="T17" fmla="*/ 70 h 81"/>
                  <a:gd name="T18" fmla="*/ 13 w 67"/>
                  <a:gd name="T19" fmla="*/ 43 h 81"/>
                  <a:gd name="T20" fmla="*/ 67 w 67"/>
                  <a:gd name="T21" fmla="*/ 43 h 81"/>
                  <a:gd name="T22" fmla="*/ 13 w 67"/>
                  <a:gd name="T23" fmla="*/ 33 h 81"/>
                  <a:gd name="T24" fmla="*/ 13 w 67"/>
                  <a:gd name="T25" fmla="*/ 33 h 81"/>
                  <a:gd name="T26" fmla="*/ 35 w 67"/>
                  <a:gd name="T27" fmla="*/ 10 h 81"/>
                  <a:gd name="T28" fmla="*/ 54 w 67"/>
                  <a:gd name="T29" fmla="*/ 33 h 81"/>
                  <a:gd name="T30" fmla="*/ 13 w 67"/>
                  <a:gd name="T31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" h="81">
                    <a:moveTo>
                      <a:pt x="67" y="43"/>
                    </a:moveTo>
                    <a:lnTo>
                      <a:pt x="67" y="43"/>
                    </a:lnTo>
                    <a:cubicBezTo>
                      <a:pt x="67" y="42"/>
                      <a:pt x="67" y="39"/>
                      <a:pt x="67" y="37"/>
                    </a:cubicBezTo>
                    <a:cubicBezTo>
                      <a:pt x="67" y="22"/>
                      <a:pt x="61" y="0"/>
                      <a:pt x="36" y="0"/>
                    </a:cubicBezTo>
                    <a:cubicBezTo>
                      <a:pt x="13" y="0"/>
                      <a:pt x="0" y="19"/>
                      <a:pt x="0" y="42"/>
                    </a:cubicBezTo>
                    <a:cubicBezTo>
                      <a:pt x="0" y="65"/>
                      <a:pt x="14" y="81"/>
                      <a:pt x="37" y="81"/>
                    </a:cubicBezTo>
                    <a:cubicBezTo>
                      <a:pt x="50" y="81"/>
                      <a:pt x="58" y="78"/>
                      <a:pt x="63" y="76"/>
                    </a:cubicBezTo>
                    <a:lnTo>
                      <a:pt x="61" y="66"/>
                    </a:lnTo>
                    <a:cubicBezTo>
                      <a:pt x="55" y="68"/>
                      <a:pt x="49" y="70"/>
                      <a:pt x="39" y="70"/>
                    </a:cubicBezTo>
                    <a:cubicBezTo>
                      <a:pt x="25" y="70"/>
                      <a:pt x="13" y="62"/>
                      <a:pt x="13" y="43"/>
                    </a:cubicBezTo>
                    <a:lnTo>
                      <a:pt x="67" y="43"/>
                    </a:lnTo>
                    <a:close/>
                    <a:moveTo>
                      <a:pt x="13" y="33"/>
                    </a:moveTo>
                    <a:lnTo>
                      <a:pt x="13" y="33"/>
                    </a:lnTo>
                    <a:cubicBezTo>
                      <a:pt x="14" y="23"/>
                      <a:pt x="20" y="10"/>
                      <a:pt x="35" y="10"/>
                    </a:cubicBezTo>
                    <a:cubicBezTo>
                      <a:pt x="50" y="10"/>
                      <a:pt x="54" y="24"/>
                      <a:pt x="54" y="33"/>
                    </a:cubicBezTo>
                    <a:lnTo>
                      <a:pt x="13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4" name="Freeform 194"/>
              <p:cNvSpPr>
                <a:spLocks/>
              </p:cNvSpPr>
              <p:nvPr/>
            </p:nvSpPr>
            <p:spPr bwMode="auto">
              <a:xfrm>
                <a:off x="960" y="2775"/>
                <a:ext cx="23" cy="23"/>
              </a:xfrm>
              <a:custGeom>
                <a:avLst/>
                <a:gdLst>
                  <a:gd name="T0" fmla="*/ 0 w 66"/>
                  <a:gd name="T1" fmla="*/ 79 h 79"/>
                  <a:gd name="T2" fmla="*/ 0 w 66"/>
                  <a:gd name="T3" fmla="*/ 79 h 79"/>
                  <a:gd name="T4" fmla="*/ 14 w 66"/>
                  <a:gd name="T5" fmla="*/ 79 h 79"/>
                  <a:gd name="T6" fmla="*/ 14 w 66"/>
                  <a:gd name="T7" fmla="*/ 33 h 79"/>
                  <a:gd name="T8" fmla="*/ 15 w 66"/>
                  <a:gd name="T9" fmla="*/ 26 h 79"/>
                  <a:gd name="T10" fmla="*/ 34 w 66"/>
                  <a:gd name="T11" fmla="*/ 12 h 79"/>
                  <a:gd name="T12" fmla="*/ 52 w 66"/>
                  <a:gd name="T13" fmla="*/ 35 h 79"/>
                  <a:gd name="T14" fmla="*/ 52 w 66"/>
                  <a:gd name="T15" fmla="*/ 79 h 79"/>
                  <a:gd name="T16" fmla="*/ 66 w 66"/>
                  <a:gd name="T17" fmla="*/ 79 h 79"/>
                  <a:gd name="T18" fmla="*/ 66 w 66"/>
                  <a:gd name="T19" fmla="*/ 33 h 79"/>
                  <a:gd name="T20" fmla="*/ 39 w 66"/>
                  <a:gd name="T21" fmla="*/ 0 h 79"/>
                  <a:gd name="T22" fmla="*/ 13 w 66"/>
                  <a:gd name="T23" fmla="*/ 15 h 79"/>
                  <a:gd name="T24" fmla="*/ 13 w 66"/>
                  <a:gd name="T25" fmla="*/ 15 h 79"/>
                  <a:gd name="T26" fmla="*/ 12 w 66"/>
                  <a:gd name="T27" fmla="*/ 2 h 79"/>
                  <a:gd name="T28" fmla="*/ 0 w 66"/>
                  <a:gd name="T29" fmla="*/ 2 h 79"/>
                  <a:gd name="T30" fmla="*/ 0 w 66"/>
                  <a:gd name="T31" fmla="*/ 23 h 79"/>
                  <a:gd name="T32" fmla="*/ 0 w 66"/>
                  <a:gd name="T3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79">
                    <a:moveTo>
                      <a:pt x="0" y="79"/>
                    </a:moveTo>
                    <a:lnTo>
                      <a:pt x="0" y="79"/>
                    </a:lnTo>
                    <a:lnTo>
                      <a:pt x="14" y="79"/>
                    </a:lnTo>
                    <a:lnTo>
                      <a:pt x="14" y="33"/>
                    </a:lnTo>
                    <a:cubicBezTo>
                      <a:pt x="14" y="30"/>
                      <a:pt x="15" y="28"/>
                      <a:pt x="15" y="26"/>
                    </a:cubicBezTo>
                    <a:cubicBezTo>
                      <a:pt x="18" y="18"/>
                      <a:pt x="25" y="12"/>
                      <a:pt x="34" y="12"/>
                    </a:cubicBezTo>
                    <a:cubicBezTo>
                      <a:pt x="47" y="12"/>
                      <a:pt x="52" y="22"/>
                      <a:pt x="52" y="35"/>
                    </a:cubicBezTo>
                    <a:lnTo>
                      <a:pt x="52" y="79"/>
                    </a:lnTo>
                    <a:lnTo>
                      <a:pt x="66" y="79"/>
                    </a:lnTo>
                    <a:lnTo>
                      <a:pt x="66" y="33"/>
                    </a:lnTo>
                    <a:cubicBezTo>
                      <a:pt x="66" y="7"/>
                      <a:pt x="49" y="0"/>
                      <a:pt x="39" y="0"/>
                    </a:cubicBezTo>
                    <a:cubicBezTo>
                      <a:pt x="26" y="0"/>
                      <a:pt x="17" y="8"/>
                      <a:pt x="13" y="15"/>
                    </a:cubicBezTo>
                    <a:lnTo>
                      <a:pt x="13" y="15"/>
                    </a:lnTo>
                    <a:lnTo>
                      <a:pt x="12" y="2"/>
                    </a:lnTo>
                    <a:lnTo>
                      <a:pt x="0" y="2"/>
                    </a:lnTo>
                    <a:cubicBezTo>
                      <a:pt x="0" y="8"/>
                      <a:pt x="0" y="15"/>
                      <a:pt x="0" y="23"/>
                    </a:cubicBez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5" name="Freeform 195"/>
              <p:cNvSpPr>
                <a:spLocks/>
              </p:cNvSpPr>
              <p:nvPr/>
            </p:nvSpPr>
            <p:spPr bwMode="auto">
              <a:xfrm>
                <a:off x="988" y="2770"/>
                <a:ext cx="16" cy="28"/>
              </a:xfrm>
              <a:custGeom>
                <a:avLst/>
                <a:gdLst>
                  <a:gd name="T0" fmla="*/ 12 w 45"/>
                  <a:gd name="T1" fmla="*/ 4 h 97"/>
                  <a:gd name="T2" fmla="*/ 12 w 45"/>
                  <a:gd name="T3" fmla="*/ 4 h 97"/>
                  <a:gd name="T4" fmla="*/ 12 w 45"/>
                  <a:gd name="T5" fmla="*/ 18 h 97"/>
                  <a:gd name="T6" fmla="*/ 0 w 45"/>
                  <a:gd name="T7" fmla="*/ 18 h 97"/>
                  <a:gd name="T8" fmla="*/ 0 w 45"/>
                  <a:gd name="T9" fmla="*/ 29 h 97"/>
                  <a:gd name="T10" fmla="*/ 12 w 45"/>
                  <a:gd name="T11" fmla="*/ 29 h 97"/>
                  <a:gd name="T12" fmla="*/ 12 w 45"/>
                  <a:gd name="T13" fmla="*/ 71 h 97"/>
                  <a:gd name="T14" fmla="*/ 17 w 45"/>
                  <a:gd name="T15" fmla="*/ 91 h 97"/>
                  <a:gd name="T16" fmla="*/ 32 w 45"/>
                  <a:gd name="T17" fmla="*/ 97 h 97"/>
                  <a:gd name="T18" fmla="*/ 44 w 45"/>
                  <a:gd name="T19" fmla="*/ 95 h 97"/>
                  <a:gd name="T20" fmla="*/ 44 w 45"/>
                  <a:gd name="T21" fmla="*/ 84 h 97"/>
                  <a:gd name="T22" fmla="*/ 36 w 45"/>
                  <a:gd name="T23" fmla="*/ 85 h 97"/>
                  <a:gd name="T24" fmla="*/ 25 w 45"/>
                  <a:gd name="T25" fmla="*/ 70 h 97"/>
                  <a:gd name="T26" fmla="*/ 25 w 45"/>
                  <a:gd name="T27" fmla="*/ 29 h 97"/>
                  <a:gd name="T28" fmla="*/ 45 w 45"/>
                  <a:gd name="T29" fmla="*/ 29 h 97"/>
                  <a:gd name="T30" fmla="*/ 45 w 45"/>
                  <a:gd name="T31" fmla="*/ 18 h 97"/>
                  <a:gd name="T32" fmla="*/ 25 w 45"/>
                  <a:gd name="T33" fmla="*/ 18 h 97"/>
                  <a:gd name="T34" fmla="*/ 25 w 45"/>
                  <a:gd name="T35" fmla="*/ 0 h 97"/>
                  <a:gd name="T36" fmla="*/ 12 w 45"/>
                  <a:gd name="T3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97">
                    <a:moveTo>
                      <a:pt x="12" y="4"/>
                    </a:moveTo>
                    <a:lnTo>
                      <a:pt x="12" y="4"/>
                    </a:lnTo>
                    <a:lnTo>
                      <a:pt x="12" y="18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12" y="29"/>
                    </a:lnTo>
                    <a:lnTo>
                      <a:pt x="12" y="71"/>
                    </a:lnTo>
                    <a:cubicBezTo>
                      <a:pt x="12" y="80"/>
                      <a:pt x="13" y="86"/>
                      <a:pt x="17" y="91"/>
                    </a:cubicBezTo>
                    <a:cubicBezTo>
                      <a:pt x="20" y="94"/>
                      <a:pt x="26" y="97"/>
                      <a:pt x="32" y="97"/>
                    </a:cubicBezTo>
                    <a:cubicBezTo>
                      <a:pt x="37" y="97"/>
                      <a:pt x="42" y="96"/>
                      <a:pt x="44" y="95"/>
                    </a:cubicBezTo>
                    <a:lnTo>
                      <a:pt x="44" y="84"/>
                    </a:lnTo>
                    <a:cubicBezTo>
                      <a:pt x="42" y="85"/>
                      <a:pt x="40" y="85"/>
                      <a:pt x="36" y="85"/>
                    </a:cubicBezTo>
                    <a:cubicBezTo>
                      <a:pt x="28" y="85"/>
                      <a:pt x="25" y="80"/>
                      <a:pt x="25" y="70"/>
                    </a:cubicBezTo>
                    <a:lnTo>
                      <a:pt x="25" y="29"/>
                    </a:lnTo>
                    <a:lnTo>
                      <a:pt x="45" y="29"/>
                    </a:lnTo>
                    <a:lnTo>
                      <a:pt x="45" y="18"/>
                    </a:lnTo>
                    <a:lnTo>
                      <a:pt x="25" y="18"/>
                    </a:lnTo>
                    <a:lnTo>
                      <a:pt x="25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6" name="Freeform 196"/>
              <p:cNvSpPr>
                <a:spLocks noEditPoints="1"/>
              </p:cNvSpPr>
              <p:nvPr/>
            </p:nvSpPr>
            <p:spPr bwMode="auto">
              <a:xfrm>
                <a:off x="1007" y="2775"/>
                <a:ext cx="26" cy="23"/>
              </a:xfrm>
              <a:custGeom>
                <a:avLst/>
                <a:gdLst>
                  <a:gd name="T0" fmla="*/ 37 w 75"/>
                  <a:gd name="T1" fmla="*/ 81 h 81"/>
                  <a:gd name="T2" fmla="*/ 37 w 75"/>
                  <a:gd name="T3" fmla="*/ 81 h 81"/>
                  <a:gd name="T4" fmla="*/ 75 w 75"/>
                  <a:gd name="T5" fmla="*/ 40 h 81"/>
                  <a:gd name="T6" fmla="*/ 38 w 75"/>
                  <a:gd name="T7" fmla="*/ 0 h 81"/>
                  <a:gd name="T8" fmla="*/ 0 w 75"/>
                  <a:gd name="T9" fmla="*/ 41 h 81"/>
                  <a:gd name="T10" fmla="*/ 37 w 75"/>
                  <a:gd name="T11" fmla="*/ 81 h 81"/>
                  <a:gd name="T12" fmla="*/ 37 w 75"/>
                  <a:gd name="T13" fmla="*/ 81 h 81"/>
                  <a:gd name="T14" fmla="*/ 37 w 75"/>
                  <a:gd name="T15" fmla="*/ 70 h 81"/>
                  <a:gd name="T16" fmla="*/ 37 w 75"/>
                  <a:gd name="T17" fmla="*/ 70 h 81"/>
                  <a:gd name="T18" fmla="*/ 14 w 75"/>
                  <a:gd name="T19" fmla="*/ 41 h 81"/>
                  <a:gd name="T20" fmla="*/ 38 w 75"/>
                  <a:gd name="T21" fmla="*/ 11 h 81"/>
                  <a:gd name="T22" fmla="*/ 61 w 75"/>
                  <a:gd name="T23" fmla="*/ 40 h 81"/>
                  <a:gd name="T24" fmla="*/ 37 w 75"/>
                  <a:gd name="T25" fmla="*/ 70 h 81"/>
                  <a:gd name="T26" fmla="*/ 37 w 75"/>
                  <a:gd name="T27" fmla="*/ 7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81">
                    <a:moveTo>
                      <a:pt x="37" y="81"/>
                    </a:moveTo>
                    <a:lnTo>
                      <a:pt x="37" y="81"/>
                    </a:lnTo>
                    <a:cubicBezTo>
                      <a:pt x="55" y="81"/>
                      <a:pt x="75" y="68"/>
                      <a:pt x="75" y="40"/>
                    </a:cubicBezTo>
                    <a:cubicBezTo>
                      <a:pt x="75" y="16"/>
                      <a:pt x="60" y="0"/>
                      <a:pt x="38" y="0"/>
                    </a:cubicBezTo>
                    <a:cubicBezTo>
                      <a:pt x="17" y="0"/>
                      <a:pt x="0" y="15"/>
                      <a:pt x="0" y="41"/>
                    </a:cubicBezTo>
                    <a:cubicBezTo>
                      <a:pt x="0" y="66"/>
                      <a:pt x="16" y="81"/>
                      <a:pt x="37" y="81"/>
                    </a:cubicBezTo>
                    <a:lnTo>
                      <a:pt x="37" y="81"/>
                    </a:lnTo>
                    <a:close/>
                    <a:moveTo>
                      <a:pt x="37" y="70"/>
                    </a:moveTo>
                    <a:lnTo>
                      <a:pt x="37" y="70"/>
                    </a:lnTo>
                    <a:cubicBezTo>
                      <a:pt x="24" y="70"/>
                      <a:pt x="14" y="58"/>
                      <a:pt x="14" y="41"/>
                    </a:cubicBezTo>
                    <a:cubicBezTo>
                      <a:pt x="14" y="26"/>
                      <a:pt x="21" y="11"/>
                      <a:pt x="38" y="11"/>
                    </a:cubicBezTo>
                    <a:cubicBezTo>
                      <a:pt x="54" y="11"/>
                      <a:pt x="61" y="27"/>
                      <a:pt x="61" y="40"/>
                    </a:cubicBezTo>
                    <a:cubicBezTo>
                      <a:pt x="61" y="58"/>
                      <a:pt x="51" y="70"/>
                      <a:pt x="37" y="70"/>
                    </a:cubicBezTo>
                    <a:lnTo>
                      <a:pt x="3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7" name="Freeform 197"/>
              <p:cNvSpPr>
                <a:spLocks noEditPoints="1"/>
              </p:cNvSpPr>
              <p:nvPr/>
            </p:nvSpPr>
            <p:spPr bwMode="auto">
              <a:xfrm>
                <a:off x="1038" y="2775"/>
                <a:ext cx="21" cy="23"/>
              </a:xfrm>
              <a:custGeom>
                <a:avLst/>
                <a:gdLst>
                  <a:gd name="T0" fmla="*/ 60 w 62"/>
                  <a:gd name="T1" fmla="*/ 32 h 81"/>
                  <a:gd name="T2" fmla="*/ 60 w 62"/>
                  <a:gd name="T3" fmla="*/ 32 h 81"/>
                  <a:gd name="T4" fmla="*/ 31 w 62"/>
                  <a:gd name="T5" fmla="*/ 0 h 81"/>
                  <a:gd name="T6" fmla="*/ 6 w 62"/>
                  <a:gd name="T7" fmla="*/ 7 h 81"/>
                  <a:gd name="T8" fmla="*/ 9 w 62"/>
                  <a:gd name="T9" fmla="*/ 16 h 81"/>
                  <a:gd name="T10" fmla="*/ 29 w 62"/>
                  <a:gd name="T11" fmla="*/ 11 h 81"/>
                  <a:gd name="T12" fmla="*/ 46 w 62"/>
                  <a:gd name="T13" fmla="*/ 29 h 81"/>
                  <a:gd name="T14" fmla="*/ 46 w 62"/>
                  <a:gd name="T15" fmla="*/ 30 h 81"/>
                  <a:gd name="T16" fmla="*/ 0 w 62"/>
                  <a:gd name="T17" fmla="*/ 59 h 81"/>
                  <a:gd name="T18" fmla="*/ 24 w 62"/>
                  <a:gd name="T19" fmla="*/ 81 h 81"/>
                  <a:gd name="T20" fmla="*/ 47 w 62"/>
                  <a:gd name="T21" fmla="*/ 69 h 81"/>
                  <a:gd name="T22" fmla="*/ 48 w 62"/>
                  <a:gd name="T23" fmla="*/ 69 h 81"/>
                  <a:gd name="T24" fmla="*/ 49 w 62"/>
                  <a:gd name="T25" fmla="*/ 79 h 81"/>
                  <a:gd name="T26" fmla="*/ 62 w 62"/>
                  <a:gd name="T27" fmla="*/ 79 h 81"/>
                  <a:gd name="T28" fmla="*/ 60 w 62"/>
                  <a:gd name="T29" fmla="*/ 61 h 81"/>
                  <a:gd name="T30" fmla="*/ 60 w 62"/>
                  <a:gd name="T31" fmla="*/ 32 h 81"/>
                  <a:gd name="T32" fmla="*/ 47 w 62"/>
                  <a:gd name="T33" fmla="*/ 53 h 81"/>
                  <a:gd name="T34" fmla="*/ 47 w 62"/>
                  <a:gd name="T35" fmla="*/ 53 h 81"/>
                  <a:gd name="T36" fmla="*/ 46 w 62"/>
                  <a:gd name="T37" fmla="*/ 58 h 81"/>
                  <a:gd name="T38" fmla="*/ 27 w 62"/>
                  <a:gd name="T39" fmla="*/ 70 h 81"/>
                  <a:gd name="T40" fmla="*/ 14 w 62"/>
                  <a:gd name="T41" fmla="*/ 57 h 81"/>
                  <a:gd name="T42" fmla="*/ 47 w 62"/>
                  <a:gd name="T43" fmla="*/ 40 h 81"/>
                  <a:gd name="T44" fmla="*/ 47 w 62"/>
                  <a:gd name="T45" fmla="*/ 5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81">
                    <a:moveTo>
                      <a:pt x="60" y="32"/>
                    </a:moveTo>
                    <a:lnTo>
                      <a:pt x="60" y="32"/>
                    </a:lnTo>
                    <a:cubicBezTo>
                      <a:pt x="60" y="16"/>
                      <a:pt x="55" y="0"/>
                      <a:pt x="31" y="0"/>
                    </a:cubicBezTo>
                    <a:cubicBezTo>
                      <a:pt x="21" y="0"/>
                      <a:pt x="12" y="3"/>
                      <a:pt x="6" y="7"/>
                    </a:cubicBezTo>
                    <a:lnTo>
                      <a:pt x="9" y="16"/>
                    </a:lnTo>
                    <a:cubicBezTo>
                      <a:pt x="14" y="13"/>
                      <a:pt x="22" y="11"/>
                      <a:pt x="29" y="11"/>
                    </a:cubicBezTo>
                    <a:cubicBezTo>
                      <a:pt x="45" y="11"/>
                      <a:pt x="46" y="22"/>
                      <a:pt x="46" y="29"/>
                    </a:cubicBezTo>
                    <a:lnTo>
                      <a:pt x="46" y="30"/>
                    </a:lnTo>
                    <a:cubicBezTo>
                      <a:pt x="17" y="30"/>
                      <a:pt x="0" y="40"/>
                      <a:pt x="0" y="59"/>
                    </a:cubicBezTo>
                    <a:cubicBezTo>
                      <a:pt x="0" y="70"/>
                      <a:pt x="8" y="81"/>
                      <a:pt x="24" y="81"/>
                    </a:cubicBezTo>
                    <a:cubicBezTo>
                      <a:pt x="35" y="81"/>
                      <a:pt x="43" y="75"/>
                      <a:pt x="47" y="69"/>
                    </a:cubicBezTo>
                    <a:lnTo>
                      <a:pt x="48" y="69"/>
                    </a:lnTo>
                    <a:lnTo>
                      <a:pt x="49" y="79"/>
                    </a:lnTo>
                    <a:lnTo>
                      <a:pt x="62" y="79"/>
                    </a:lnTo>
                    <a:cubicBezTo>
                      <a:pt x="61" y="74"/>
                      <a:pt x="60" y="67"/>
                      <a:pt x="60" y="61"/>
                    </a:cubicBezTo>
                    <a:lnTo>
                      <a:pt x="60" y="32"/>
                    </a:lnTo>
                    <a:close/>
                    <a:moveTo>
                      <a:pt x="47" y="53"/>
                    </a:moveTo>
                    <a:lnTo>
                      <a:pt x="47" y="53"/>
                    </a:lnTo>
                    <a:cubicBezTo>
                      <a:pt x="47" y="55"/>
                      <a:pt x="47" y="56"/>
                      <a:pt x="46" y="58"/>
                    </a:cubicBezTo>
                    <a:cubicBezTo>
                      <a:pt x="44" y="64"/>
                      <a:pt x="37" y="70"/>
                      <a:pt x="27" y="70"/>
                    </a:cubicBezTo>
                    <a:cubicBezTo>
                      <a:pt x="20" y="70"/>
                      <a:pt x="14" y="66"/>
                      <a:pt x="14" y="57"/>
                    </a:cubicBezTo>
                    <a:cubicBezTo>
                      <a:pt x="14" y="42"/>
                      <a:pt x="32" y="39"/>
                      <a:pt x="47" y="40"/>
                    </a:cubicBezTo>
                    <a:lnTo>
                      <a:pt x="4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8" name="Freeform 198"/>
              <p:cNvSpPr>
                <a:spLocks/>
              </p:cNvSpPr>
              <p:nvPr/>
            </p:nvSpPr>
            <p:spPr bwMode="auto">
              <a:xfrm>
                <a:off x="1065" y="2775"/>
                <a:ext cx="17" cy="23"/>
              </a:xfrm>
              <a:custGeom>
                <a:avLst/>
                <a:gdLst>
                  <a:gd name="T0" fmla="*/ 0 w 50"/>
                  <a:gd name="T1" fmla="*/ 75 h 81"/>
                  <a:gd name="T2" fmla="*/ 0 w 50"/>
                  <a:gd name="T3" fmla="*/ 75 h 81"/>
                  <a:gd name="T4" fmla="*/ 22 w 50"/>
                  <a:gd name="T5" fmla="*/ 81 h 81"/>
                  <a:gd name="T6" fmla="*/ 50 w 50"/>
                  <a:gd name="T7" fmla="*/ 57 h 81"/>
                  <a:gd name="T8" fmla="*/ 30 w 50"/>
                  <a:gd name="T9" fmla="*/ 34 h 81"/>
                  <a:gd name="T10" fmla="*/ 16 w 50"/>
                  <a:gd name="T11" fmla="*/ 21 h 81"/>
                  <a:gd name="T12" fmla="*/ 28 w 50"/>
                  <a:gd name="T13" fmla="*/ 11 h 81"/>
                  <a:gd name="T14" fmla="*/ 44 w 50"/>
                  <a:gd name="T15" fmla="*/ 15 h 81"/>
                  <a:gd name="T16" fmla="*/ 47 w 50"/>
                  <a:gd name="T17" fmla="*/ 5 h 81"/>
                  <a:gd name="T18" fmla="*/ 29 w 50"/>
                  <a:gd name="T19" fmla="*/ 0 h 81"/>
                  <a:gd name="T20" fmla="*/ 2 w 50"/>
                  <a:gd name="T21" fmla="*/ 23 h 81"/>
                  <a:gd name="T22" fmla="*/ 23 w 50"/>
                  <a:gd name="T23" fmla="*/ 45 h 81"/>
                  <a:gd name="T24" fmla="*/ 37 w 50"/>
                  <a:gd name="T25" fmla="*/ 59 h 81"/>
                  <a:gd name="T26" fmla="*/ 22 w 50"/>
                  <a:gd name="T27" fmla="*/ 70 h 81"/>
                  <a:gd name="T28" fmla="*/ 3 w 50"/>
                  <a:gd name="T29" fmla="*/ 65 h 81"/>
                  <a:gd name="T30" fmla="*/ 0 w 50"/>
                  <a:gd name="T31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81">
                    <a:moveTo>
                      <a:pt x="0" y="75"/>
                    </a:moveTo>
                    <a:lnTo>
                      <a:pt x="0" y="75"/>
                    </a:lnTo>
                    <a:cubicBezTo>
                      <a:pt x="6" y="78"/>
                      <a:pt x="13" y="81"/>
                      <a:pt x="22" y="81"/>
                    </a:cubicBezTo>
                    <a:cubicBezTo>
                      <a:pt x="40" y="81"/>
                      <a:pt x="50" y="71"/>
                      <a:pt x="50" y="57"/>
                    </a:cubicBezTo>
                    <a:cubicBezTo>
                      <a:pt x="50" y="46"/>
                      <a:pt x="43" y="39"/>
                      <a:pt x="30" y="34"/>
                    </a:cubicBezTo>
                    <a:cubicBezTo>
                      <a:pt x="20" y="30"/>
                      <a:pt x="16" y="28"/>
                      <a:pt x="16" y="21"/>
                    </a:cubicBezTo>
                    <a:cubicBezTo>
                      <a:pt x="16" y="15"/>
                      <a:pt x="20" y="11"/>
                      <a:pt x="28" y="11"/>
                    </a:cubicBezTo>
                    <a:cubicBezTo>
                      <a:pt x="36" y="11"/>
                      <a:pt x="41" y="13"/>
                      <a:pt x="44" y="15"/>
                    </a:cubicBezTo>
                    <a:lnTo>
                      <a:pt x="47" y="5"/>
                    </a:lnTo>
                    <a:cubicBezTo>
                      <a:pt x="43" y="2"/>
                      <a:pt x="37" y="0"/>
                      <a:pt x="29" y="0"/>
                    </a:cubicBezTo>
                    <a:cubicBezTo>
                      <a:pt x="12" y="0"/>
                      <a:pt x="2" y="11"/>
                      <a:pt x="2" y="23"/>
                    </a:cubicBezTo>
                    <a:cubicBezTo>
                      <a:pt x="2" y="32"/>
                      <a:pt x="9" y="40"/>
                      <a:pt x="23" y="45"/>
                    </a:cubicBezTo>
                    <a:cubicBezTo>
                      <a:pt x="33" y="49"/>
                      <a:pt x="37" y="52"/>
                      <a:pt x="37" y="59"/>
                    </a:cubicBezTo>
                    <a:cubicBezTo>
                      <a:pt x="37" y="65"/>
                      <a:pt x="32" y="70"/>
                      <a:pt x="22" y="70"/>
                    </a:cubicBezTo>
                    <a:cubicBezTo>
                      <a:pt x="15" y="70"/>
                      <a:pt x="8" y="67"/>
                      <a:pt x="3" y="65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69" name="Freeform 199"/>
              <p:cNvSpPr>
                <a:spLocks noEditPoints="1"/>
              </p:cNvSpPr>
              <p:nvPr/>
            </p:nvSpPr>
            <p:spPr bwMode="auto">
              <a:xfrm>
                <a:off x="1087" y="2775"/>
                <a:ext cx="23" cy="23"/>
              </a:xfrm>
              <a:custGeom>
                <a:avLst/>
                <a:gdLst>
                  <a:gd name="T0" fmla="*/ 68 w 68"/>
                  <a:gd name="T1" fmla="*/ 43 h 81"/>
                  <a:gd name="T2" fmla="*/ 68 w 68"/>
                  <a:gd name="T3" fmla="*/ 43 h 81"/>
                  <a:gd name="T4" fmla="*/ 68 w 68"/>
                  <a:gd name="T5" fmla="*/ 37 h 81"/>
                  <a:gd name="T6" fmla="*/ 36 w 68"/>
                  <a:gd name="T7" fmla="*/ 0 h 81"/>
                  <a:gd name="T8" fmla="*/ 0 w 68"/>
                  <a:gd name="T9" fmla="*/ 42 h 81"/>
                  <a:gd name="T10" fmla="*/ 38 w 68"/>
                  <a:gd name="T11" fmla="*/ 81 h 81"/>
                  <a:gd name="T12" fmla="*/ 64 w 68"/>
                  <a:gd name="T13" fmla="*/ 76 h 81"/>
                  <a:gd name="T14" fmla="*/ 61 w 68"/>
                  <a:gd name="T15" fmla="*/ 66 h 81"/>
                  <a:gd name="T16" fmla="*/ 40 w 68"/>
                  <a:gd name="T17" fmla="*/ 70 h 81"/>
                  <a:gd name="T18" fmla="*/ 14 w 68"/>
                  <a:gd name="T19" fmla="*/ 43 h 81"/>
                  <a:gd name="T20" fmla="*/ 68 w 68"/>
                  <a:gd name="T21" fmla="*/ 43 h 81"/>
                  <a:gd name="T22" fmla="*/ 14 w 68"/>
                  <a:gd name="T23" fmla="*/ 33 h 81"/>
                  <a:gd name="T24" fmla="*/ 14 w 68"/>
                  <a:gd name="T25" fmla="*/ 33 h 81"/>
                  <a:gd name="T26" fmla="*/ 35 w 68"/>
                  <a:gd name="T27" fmla="*/ 10 h 81"/>
                  <a:gd name="T28" fmla="*/ 55 w 68"/>
                  <a:gd name="T29" fmla="*/ 33 h 81"/>
                  <a:gd name="T30" fmla="*/ 14 w 68"/>
                  <a:gd name="T31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" h="81">
                    <a:moveTo>
                      <a:pt x="68" y="43"/>
                    </a:moveTo>
                    <a:lnTo>
                      <a:pt x="68" y="43"/>
                    </a:lnTo>
                    <a:cubicBezTo>
                      <a:pt x="68" y="42"/>
                      <a:pt x="68" y="39"/>
                      <a:pt x="68" y="37"/>
                    </a:cubicBezTo>
                    <a:cubicBezTo>
                      <a:pt x="68" y="22"/>
                      <a:pt x="62" y="0"/>
                      <a:pt x="36" y="0"/>
                    </a:cubicBezTo>
                    <a:cubicBezTo>
                      <a:pt x="14" y="0"/>
                      <a:pt x="0" y="19"/>
                      <a:pt x="0" y="42"/>
                    </a:cubicBezTo>
                    <a:cubicBezTo>
                      <a:pt x="0" y="65"/>
                      <a:pt x="14" y="81"/>
                      <a:pt x="38" y="81"/>
                    </a:cubicBezTo>
                    <a:cubicBezTo>
                      <a:pt x="50" y="81"/>
                      <a:pt x="59" y="78"/>
                      <a:pt x="64" y="76"/>
                    </a:cubicBezTo>
                    <a:lnTo>
                      <a:pt x="61" y="66"/>
                    </a:lnTo>
                    <a:cubicBezTo>
                      <a:pt x="56" y="68"/>
                      <a:pt x="50" y="70"/>
                      <a:pt x="40" y="70"/>
                    </a:cubicBezTo>
                    <a:cubicBezTo>
                      <a:pt x="26" y="70"/>
                      <a:pt x="14" y="62"/>
                      <a:pt x="14" y="43"/>
                    </a:cubicBezTo>
                    <a:lnTo>
                      <a:pt x="68" y="43"/>
                    </a:lnTo>
                    <a:close/>
                    <a:moveTo>
                      <a:pt x="14" y="33"/>
                    </a:moveTo>
                    <a:lnTo>
                      <a:pt x="14" y="33"/>
                    </a:lnTo>
                    <a:cubicBezTo>
                      <a:pt x="15" y="23"/>
                      <a:pt x="21" y="10"/>
                      <a:pt x="35" y="10"/>
                    </a:cubicBezTo>
                    <a:cubicBezTo>
                      <a:pt x="51" y="10"/>
                      <a:pt x="55" y="24"/>
                      <a:pt x="55" y="33"/>
                    </a:cubicBez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70" name="Freeform 200"/>
              <p:cNvSpPr>
                <a:spLocks/>
              </p:cNvSpPr>
              <p:nvPr/>
            </p:nvSpPr>
            <p:spPr bwMode="auto">
              <a:xfrm>
                <a:off x="1116" y="2775"/>
                <a:ext cx="39" cy="23"/>
              </a:xfrm>
              <a:custGeom>
                <a:avLst/>
                <a:gdLst>
                  <a:gd name="T0" fmla="*/ 1 w 111"/>
                  <a:gd name="T1" fmla="*/ 79 h 79"/>
                  <a:gd name="T2" fmla="*/ 1 w 111"/>
                  <a:gd name="T3" fmla="*/ 79 h 79"/>
                  <a:gd name="T4" fmla="*/ 15 w 111"/>
                  <a:gd name="T5" fmla="*/ 79 h 79"/>
                  <a:gd name="T6" fmla="*/ 15 w 111"/>
                  <a:gd name="T7" fmla="*/ 33 h 79"/>
                  <a:gd name="T8" fmla="*/ 16 w 111"/>
                  <a:gd name="T9" fmla="*/ 26 h 79"/>
                  <a:gd name="T10" fmla="*/ 33 w 111"/>
                  <a:gd name="T11" fmla="*/ 12 h 79"/>
                  <a:gd name="T12" fmla="*/ 49 w 111"/>
                  <a:gd name="T13" fmla="*/ 33 h 79"/>
                  <a:gd name="T14" fmla="*/ 49 w 111"/>
                  <a:gd name="T15" fmla="*/ 79 h 79"/>
                  <a:gd name="T16" fmla="*/ 63 w 111"/>
                  <a:gd name="T17" fmla="*/ 79 h 79"/>
                  <a:gd name="T18" fmla="*/ 63 w 111"/>
                  <a:gd name="T19" fmla="*/ 31 h 79"/>
                  <a:gd name="T20" fmla="*/ 64 w 111"/>
                  <a:gd name="T21" fmla="*/ 24 h 79"/>
                  <a:gd name="T22" fmla="*/ 81 w 111"/>
                  <a:gd name="T23" fmla="*/ 12 h 79"/>
                  <a:gd name="T24" fmla="*/ 97 w 111"/>
                  <a:gd name="T25" fmla="*/ 36 h 79"/>
                  <a:gd name="T26" fmla="*/ 97 w 111"/>
                  <a:gd name="T27" fmla="*/ 79 h 79"/>
                  <a:gd name="T28" fmla="*/ 111 w 111"/>
                  <a:gd name="T29" fmla="*/ 79 h 79"/>
                  <a:gd name="T30" fmla="*/ 111 w 111"/>
                  <a:gd name="T31" fmla="*/ 34 h 79"/>
                  <a:gd name="T32" fmla="*/ 85 w 111"/>
                  <a:gd name="T33" fmla="*/ 0 h 79"/>
                  <a:gd name="T34" fmla="*/ 69 w 111"/>
                  <a:gd name="T35" fmla="*/ 6 h 79"/>
                  <a:gd name="T36" fmla="*/ 60 w 111"/>
                  <a:gd name="T37" fmla="*/ 16 h 79"/>
                  <a:gd name="T38" fmla="*/ 60 w 111"/>
                  <a:gd name="T39" fmla="*/ 16 h 79"/>
                  <a:gd name="T40" fmla="*/ 38 w 111"/>
                  <a:gd name="T41" fmla="*/ 0 h 79"/>
                  <a:gd name="T42" fmla="*/ 14 w 111"/>
                  <a:gd name="T43" fmla="*/ 15 h 79"/>
                  <a:gd name="T44" fmla="*/ 13 w 111"/>
                  <a:gd name="T45" fmla="*/ 15 h 79"/>
                  <a:gd name="T46" fmla="*/ 12 w 111"/>
                  <a:gd name="T47" fmla="*/ 2 h 79"/>
                  <a:gd name="T48" fmla="*/ 0 w 111"/>
                  <a:gd name="T49" fmla="*/ 2 h 79"/>
                  <a:gd name="T50" fmla="*/ 1 w 111"/>
                  <a:gd name="T51" fmla="*/ 23 h 79"/>
                  <a:gd name="T52" fmla="*/ 1 w 111"/>
                  <a:gd name="T5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" h="79">
                    <a:moveTo>
                      <a:pt x="1" y="79"/>
                    </a:moveTo>
                    <a:lnTo>
                      <a:pt x="1" y="79"/>
                    </a:lnTo>
                    <a:lnTo>
                      <a:pt x="15" y="79"/>
                    </a:lnTo>
                    <a:lnTo>
                      <a:pt x="15" y="33"/>
                    </a:lnTo>
                    <a:cubicBezTo>
                      <a:pt x="15" y="30"/>
                      <a:pt x="15" y="28"/>
                      <a:pt x="16" y="26"/>
                    </a:cubicBezTo>
                    <a:cubicBezTo>
                      <a:pt x="18" y="19"/>
                      <a:pt x="24" y="12"/>
                      <a:pt x="33" y="12"/>
                    </a:cubicBezTo>
                    <a:cubicBezTo>
                      <a:pt x="44" y="12"/>
                      <a:pt x="49" y="21"/>
                      <a:pt x="49" y="33"/>
                    </a:cubicBezTo>
                    <a:lnTo>
                      <a:pt x="49" y="79"/>
                    </a:lnTo>
                    <a:lnTo>
                      <a:pt x="63" y="79"/>
                    </a:lnTo>
                    <a:lnTo>
                      <a:pt x="63" y="31"/>
                    </a:lnTo>
                    <a:cubicBezTo>
                      <a:pt x="63" y="29"/>
                      <a:pt x="63" y="26"/>
                      <a:pt x="64" y="24"/>
                    </a:cubicBezTo>
                    <a:cubicBezTo>
                      <a:pt x="66" y="18"/>
                      <a:pt x="72" y="12"/>
                      <a:pt x="81" y="12"/>
                    </a:cubicBezTo>
                    <a:cubicBezTo>
                      <a:pt x="92" y="12"/>
                      <a:pt x="97" y="21"/>
                      <a:pt x="97" y="36"/>
                    </a:cubicBezTo>
                    <a:lnTo>
                      <a:pt x="97" y="79"/>
                    </a:lnTo>
                    <a:lnTo>
                      <a:pt x="111" y="79"/>
                    </a:lnTo>
                    <a:lnTo>
                      <a:pt x="111" y="34"/>
                    </a:lnTo>
                    <a:cubicBezTo>
                      <a:pt x="111" y="7"/>
                      <a:pt x="96" y="0"/>
                      <a:pt x="85" y="0"/>
                    </a:cubicBezTo>
                    <a:cubicBezTo>
                      <a:pt x="78" y="0"/>
                      <a:pt x="73" y="2"/>
                      <a:pt x="69" y="6"/>
                    </a:cubicBezTo>
                    <a:cubicBezTo>
                      <a:pt x="65" y="8"/>
                      <a:pt x="62" y="11"/>
                      <a:pt x="60" y="16"/>
                    </a:cubicBezTo>
                    <a:lnTo>
                      <a:pt x="60" y="16"/>
                    </a:lnTo>
                    <a:cubicBezTo>
                      <a:pt x="56" y="7"/>
                      <a:pt x="48" y="0"/>
                      <a:pt x="38" y="0"/>
                    </a:cubicBezTo>
                    <a:cubicBezTo>
                      <a:pt x="25" y="0"/>
                      <a:pt x="18" y="7"/>
                      <a:pt x="14" y="15"/>
                    </a:cubicBezTo>
                    <a:lnTo>
                      <a:pt x="13" y="15"/>
                    </a:lnTo>
                    <a:lnTo>
                      <a:pt x="12" y="2"/>
                    </a:lnTo>
                    <a:lnTo>
                      <a:pt x="0" y="2"/>
                    </a:lnTo>
                    <a:cubicBezTo>
                      <a:pt x="1" y="8"/>
                      <a:pt x="1" y="15"/>
                      <a:pt x="1" y="23"/>
                    </a:cubicBezTo>
                    <a:lnTo>
                      <a:pt x="1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71" name="Freeform 201"/>
              <p:cNvSpPr>
                <a:spLocks noEditPoints="1"/>
              </p:cNvSpPr>
              <p:nvPr/>
            </p:nvSpPr>
            <p:spPr bwMode="auto">
              <a:xfrm>
                <a:off x="1161" y="2775"/>
                <a:ext cx="21" cy="23"/>
              </a:xfrm>
              <a:custGeom>
                <a:avLst/>
                <a:gdLst>
                  <a:gd name="T0" fmla="*/ 61 w 62"/>
                  <a:gd name="T1" fmla="*/ 32 h 81"/>
                  <a:gd name="T2" fmla="*/ 61 w 62"/>
                  <a:gd name="T3" fmla="*/ 32 h 81"/>
                  <a:gd name="T4" fmla="*/ 31 w 62"/>
                  <a:gd name="T5" fmla="*/ 0 h 81"/>
                  <a:gd name="T6" fmla="*/ 6 w 62"/>
                  <a:gd name="T7" fmla="*/ 7 h 81"/>
                  <a:gd name="T8" fmla="*/ 9 w 62"/>
                  <a:gd name="T9" fmla="*/ 16 h 81"/>
                  <a:gd name="T10" fmla="*/ 29 w 62"/>
                  <a:gd name="T11" fmla="*/ 11 h 81"/>
                  <a:gd name="T12" fmla="*/ 47 w 62"/>
                  <a:gd name="T13" fmla="*/ 29 h 81"/>
                  <a:gd name="T14" fmla="*/ 47 w 62"/>
                  <a:gd name="T15" fmla="*/ 30 h 81"/>
                  <a:gd name="T16" fmla="*/ 0 w 62"/>
                  <a:gd name="T17" fmla="*/ 59 h 81"/>
                  <a:gd name="T18" fmla="*/ 24 w 62"/>
                  <a:gd name="T19" fmla="*/ 81 h 81"/>
                  <a:gd name="T20" fmla="*/ 47 w 62"/>
                  <a:gd name="T21" fmla="*/ 69 h 81"/>
                  <a:gd name="T22" fmla="*/ 48 w 62"/>
                  <a:gd name="T23" fmla="*/ 69 h 81"/>
                  <a:gd name="T24" fmla="*/ 49 w 62"/>
                  <a:gd name="T25" fmla="*/ 79 h 81"/>
                  <a:gd name="T26" fmla="*/ 62 w 62"/>
                  <a:gd name="T27" fmla="*/ 79 h 81"/>
                  <a:gd name="T28" fmla="*/ 61 w 62"/>
                  <a:gd name="T29" fmla="*/ 61 h 81"/>
                  <a:gd name="T30" fmla="*/ 61 w 62"/>
                  <a:gd name="T31" fmla="*/ 32 h 81"/>
                  <a:gd name="T32" fmla="*/ 47 w 62"/>
                  <a:gd name="T33" fmla="*/ 53 h 81"/>
                  <a:gd name="T34" fmla="*/ 47 w 62"/>
                  <a:gd name="T35" fmla="*/ 53 h 81"/>
                  <a:gd name="T36" fmla="*/ 46 w 62"/>
                  <a:gd name="T37" fmla="*/ 58 h 81"/>
                  <a:gd name="T38" fmla="*/ 27 w 62"/>
                  <a:gd name="T39" fmla="*/ 70 h 81"/>
                  <a:gd name="T40" fmla="*/ 14 w 62"/>
                  <a:gd name="T41" fmla="*/ 57 h 81"/>
                  <a:gd name="T42" fmla="*/ 47 w 62"/>
                  <a:gd name="T43" fmla="*/ 40 h 81"/>
                  <a:gd name="T44" fmla="*/ 47 w 62"/>
                  <a:gd name="T45" fmla="*/ 5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2" h="81">
                    <a:moveTo>
                      <a:pt x="61" y="32"/>
                    </a:moveTo>
                    <a:lnTo>
                      <a:pt x="61" y="32"/>
                    </a:lnTo>
                    <a:cubicBezTo>
                      <a:pt x="61" y="16"/>
                      <a:pt x="55" y="0"/>
                      <a:pt x="31" y="0"/>
                    </a:cubicBezTo>
                    <a:cubicBezTo>
                      <a:pt x="21" y="0"/>
                      <a:pt x="12" y="3"/>
                      <a:pt x="6" y="7"/>
                    </a:cubicBezTo>
                    <a:lnTo>
                      <a:pt x="9" y="16"/>
                    </a:lnTo>
                    <a:cubicBezTo>
                      <a:pt x="14" y="13"/>
                      <a:pt x="22" y="11"/>
                      <a:pt x="29" y="11"/>
                    </a:cubicBezTo>
                    <a:cubicBezTo>
                      <a:pt x="45" y="11"/>
                      <a:pt x="47" y="22"/>
                      <a:pt x="47" y="29"/>
                    </a:cubicBezTo>
                    <a:lnTo>
                      <a:pt x="47" y="30"/>
                    </a:lnTo>
                    <a:cubicBezTo>
                      <a:pt x="17" y="30"/>
                      <a:pt x="0" y="40"/>
                      <a:pt x="0" y="59"/>
                    </a:cubicBezTo>
                    <a:cubicBezTo>
                      <a:pt x="0" y="70"/>
                      <a:pt x="8" y="81"/>
                      <a:pt x="24" y="81"/>
                    </a:cubicBezTo>
                    <a:cubicBezTo>
                      <a:pt x="35" y="81"/>
                      <a:pt x="43" y="75"/>
                      <a:pt x="47" y="69"/>
                    </a:cubicBezTo>
                    <a:lnTo>
                      <a:pt x="48" y="69"/>
                    </a:lnTo>
                    <a:lnTo>
                      <a:pt x="49" y="79"/>
                    </a:lnTo>
                    <a:lnTo>
                      <a:pt x="62" y="79"/>
                    </a:lnTo>
                    <a:cubicBezTo>
                      <a:pt x="61" y="74"/>
                      <a:pt x="61" y="67"/>
                      <a:pt x="61" y="61"/>
                    </a:cubicBezTo>
                    <a:lnTo>
                      <a:pt x="61" y="32"/>
                    </a:lnTo>
                    <a:close/>
                    <a:moveTo>
                      <a:pt x="47" y="53"/>
                    </a:moveTo>
                    <a:lnTo>
                      <a:pt x="47" y="53"/>
                    </a:lnTo>
                    <a:cubicBezTo>
                      <a:pt x="47" y="55"/>
                      <a:pt x="47" y="56"/>
                      <a:pt x="46" y="58"/>
                    </a:cubicBezTo>
                    <a:cubicBezTo>
                      <a:pt x="44" y="64"/>
                      <a:pt x="37" y="70"/>
                      <a:pt x="27" y="70"/>
                    </a:cubicBezTo>
                    <a:cubicBezTo>
                      <a:pt x="20" y="70"/>
                      <a:pt x="14" y="66"/>
                      <a:pt x="14" y="57"/>
                    </a:cubicBezTo>
                    <a:cubicBezTo>
                      <a:pt x="14" y="42"/>
                      <a:pt x="32" y="39"/>
                      <a:pt x="47" y="40"/>
                    </a:cubicBezTo>
                    <a:lnTo>
                      <a:pt x="47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72" name="Freeform 202"/>
              <p:cNvSpPr>
                <a:spLocks/>
              </p:cNvSpPr>
              <p:nvPr/>
            </p:nvSpPr>
            <p:spPr bwMode="auto">
              <a:xfrm>
                <a:off x="396" y="2809"/>
                <a:ext cx="118" cy="50"/>
              </a:xfrm>
              <a:custGeom>
                <a:avLst/>
                <a:gdLst>
                  <a:gd name="T0" fmla="*/ 0 w 340"/>
                  <a:gd name="T1" fmla="*/ 0 w 340"/>
                  <a:gd name="T2" fmla="*/ 340 w 3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40">
                    <a:moveTo>
                      <a:pt x="0" y="0"/>
                    </a:moveTo>
                    <a:lnTo>
                      <a:pt x="0" y="0"/>
                    </a:lnTo>
                    <a:lnTo>
                      <a:pt x="340" y="0"/>
                    </a:lnTo>
                  </a:path>
                </a:pathLst>
              </a:custGeom>
              <a:noFill/>
              <a:ln w="22225" cap="flat">
                <a:solidFill>
                  <a:srgbClr val="1D0D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73" name="Freeform 203"/>
              <p:cNvSpPr>
                <a:spLocks/>
              </p:cNvSpPr>
              <p:nvPr/>
            </p:nvSpPr>
            <p:spPr bwMode="auto">
              <a:xfrm>
                <a:off x="524" y="2168"/>
                <a:ext cx="182" cy="21"/>
              </a:xfrm>
              <a:custGeom>
                <a:avLst/>
                <a:gdLst>
                  <a:gd name="T0" fmla="*/ 0 w 524"/>
                  <a:gd name="T1" fmla="*/ 0 h 72"/>
                  <a:gd name="T2" fmla="*/ 0 w 524"/>
                  <a:gd name="T3" fmla="*/ 0 h 72"/>
                  <a:gd name="T4" fmla="*/ 524 w 524"/>
                  <a:gd name="T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4" h="72">
                    <a:moveTo>
                      <a:pt x="0" y="0"/>
                    </a:moveTo>
                    <a:lnTo>
                      <a:pt x="0" y="0"/>
                    </a:lnTo>
                    <a:lnTo>
                      <a:pt x="524" y="72"/>
                    </a:lnTo>
                  </a:path>
                </a:pathLst>
              </a:custGeom>
              <a:noFill/>
              <a:ln w="22225" cap="flat">
                <a:solidFill>
                  <a:srgbClr val="1D0D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674" name="Freeform 204"/>
              <p:cNvSpPr>
                <a:spLocks/>
              </p:cNvSpPr>
              <p:nvPr/>
            </p:nvSpPr>
            <p:spPr bwMode="auto">
              <a:xfrm>
                <a:off x="706" y="2097"/>
                <a:ext cx="201" cy="92"/>
              </a:xfrm>
              <a:custGeom>
                <a:avLst/>
                <a:gdLst>
                  <a:gd name="T0" fmla="*/ 0 w 578"/>
                  <a:gd name="T1" fmla="*/ 312 h 312"/>
                  <a:gd name="T2" fmla="*/ 0 w 578"/>
                  <a:gd name="T3" fmla="*/ 312 h 312"/>
                  <a:gd name="T4" fmla="*/ 578 w 578"/>
                  <a:gd name="T5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8" h="312">
                    <a:moveTo>
                      <a:pt x="0" y="312"/>
                    </a:moveTo>
                    <a:lnTo>
                      <a:pt x="0" y="312"/>
                    </a:lnTo>
                    <a:lnTo>
                      <a:pt x="578" y="0"/>
                    </a:lnTo>
                  </a:path>
                </a:pathLst>
              </a:custGeom>
              <a:noFill/>
              <a:ln w="22225" cap="flat">
                <a:solidFill>
                  <a:srgbClr val="1D0D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5" name="Freeform 206"/>
            <p:cNvSpPr>
              <a:spLocks/>
            </p:cNvSpPr>
            <p:nvPr/>
          </p:nvSpPr>
          <p:spPr bwMode="auto">
            <a:xfrm>
              <a:off x="907" y="1990"/>
              <a:ext cx="157" cy="107"/>
            </a:xfrm>
            <a:custGeom>
              <a:avLst/>
              <a:gdLst>
                <a:gd name="T0" fmla="*/ 0 w 453"/>
                <a:gd name="T1" fmla="*/ 364 h 364"/>
                <a:gd name="T2" fmla="*/ 0 w 453"/>
                <a:gd name="T3" fmla="*/ 364 h 364"/>
                <a:gd name="T4" fmla="*/ 453 w 453"/>
                <a:gd name="T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364">
                  <a:moveTo>
                    <a:pt x="0" y="364"/>
                  </a:moveTo>
                  <a:lnTo>
                    <a:pt x="0" y="364"/>
                  </a:lnTo>
                  <a:lnTo>
                    <a:pt x="453" y="0"/>
                  </a:lnTo>
                </a:path>
              </a:pathLst>
            </a:custGeom>
            <a:noFill/>
            <a:ln w="22225" cap="flat">
              <a:solidFill>
                <a:srgbClr val="1D0D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207"/>
            <p:cNvSpPr>
              <a:spLocks/>
            </p:cNvSpPr>
            <p:nvPr/>
          </p:nvSpPr>
          <p:spPr bwMode="auto">
            <a:xfrm>
              <a:off x="1064" y="1824"/>
              <a:ext cx="173" cy="166"/>
            </a:xfrm>
            <a:custGeom>
              <a:avLst/>
              <a:gdLst>
                <a:gd name="T0" fmla="*/ 0 w 498"/>
                <a:gd name="T1" fmla="*/ 567 h 567"/>
                <a:gd name="T2" fmla="*/ 0 w 498"/>
                <a:gd name="T3" fmla="*/ 567 h 567"/>
                <a:gd name="T4" fmla="*/ 498 w 498"/>
                <a:gd name="T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8" h="567">
                  <a:moveTo>
                    <a:pt x="0" y="567"/>
                  </a:moveTo>
                  <a:lnTo>
                    <a:pt x="0" y="567"/>
                  </a:lnTo>
                  <a:lnTo>
                    <a:pt x="498" y="0"/>
                  </a:lnTo>
                </a:path>
              </a:pathLst>
            </a:custGeom>
            <a:noFill/>
            <a:ln w="22225" cap="flat">
              <a:solidFill>
                <a:srgbClr val="1D0D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208"/>
            <p:cNvSpPr>
              <a:spLocks/>
            </p:cNvSpPr>
            <p:nvPr/>
          </p:nvSpPr>
          <p:spPr bwMode="auto">
            <a:xfrm>
              <a:off x="1237" y="1531"/>
              <a:ext cx="204" cy="293"/>
            </a:xfrm>
            <a:custGeom>
              <a:avLst/>
              <a:gdLst>
                <a:gd name="T0" fmla="*/ 0 w 587"/>
                <a:gd name="T1" fmla="*/ 1000 h 1000"/>
                <a:gd name="T2" fmla="*/ 0 w 587"/>
                <a:gd name="T3" fmla="*/ 1000 h 1000"/>
                <a:gd name="T4" fmla="*/ 587 w 587"/>
                <a:gd name="T5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7" h="1000">
                  <a:moveTo>
                    <a:pt x="0" y="1000"/>
                  </a:moveTo>
                  <a:lnTo>
                    <a:pt x="0" y="1000"/>
                  </a:lnTo>
                  <a:lnTo>
                    <a:pt x="587" y="0"/>
                  </a:lnTo>
                </a:path>
              </a:pathLst>
            </a:custGeom>
            <a:noFill/>
            <a:ln w="22225" cap="flat">
              <a:solidFill>
                <a:srgbClr val="1D0D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209"/>
            <p:cNvSpPr>
              <a:spLocks/>
            </p:cNvSpPr>
            <p:nvPr/>
          </p:nvSpPr>
          <p:spPr bwMode="auto">
            <a:xfrm>
              <a:off x="1441" y="1315"/>
              <a:ext cx="182" cy="216"/>
            </a:xfrm>
            <a:custGeom>
              <a:avLst/>
              <a:gdLst>
                <a:gd name="T0" fmla="*/ 0 w 524"/>
                <a:gd name="T1" fmla="*/ 735 h 735"/>
                <a:gd name="T2" fmla="*/ 0 w 524"/>
                <a:gd name="T3" fmla="*/ 735 h 735"/>
                <a:gd name="T4" fmla="*/ 524 w 524"/>
                <a:gd name="T5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735">
                  <a:moveTo>
                    <a:pt x="0" y="735"/>
                  </a:moveTo>
                  <a:lnTo>
                    <a:pt x="0" y="735"/>
                  </a:lnTo>
                  <a:lnTo>
                    <a:pt x="524" y="0"/>
                  </a:lnTo>
                </a:path>
              </a:pathLst>
            </a:custGeom>
            <a:noFill/>
            <a:ln w="22225" cap="flat">
              <a:solidFill>
                <a:srgbClr val="1D0D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210"/>
            <p:cNvSpPr>
              <a:spLocks/>
            </p:cNvSpPr>
            <p:nvPr/>
          </p:nvSpPr>
          <p:spPr bwMode="auto">
            <a:xfrm>
              <a:off x="1623" y="1315"/>
              <a:ext cx="180" cy="15"/>
            </a:xfrm>
            <a:custGeom>
              <a:avLst/>
              <a:gdLst>
                <a:gd name="T0" fmla="*/ 0 w 516"/>
                <a:gd name="T1" fmla="*/ 0 h 53"/>
                <a:gd name="T2" fmla="*/ 0 w 516"/>
                <a:gd name="T3" fmla="*/ 0 h 53"/>
                <a:gd name="T4" fmla="*/ 516 w 516"/>
                <a:gd name="T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6" h="53">
                  <a:moveTo>
                    <a:pt x="0" y="0"/>
                  </a:moveTo>
                  <a:lnTo>
                    <a:pt x="0" y="0"/>
                  </a:lnTo>
                  <a:lnTo>
                    <a:pt x="516" y="53"/>
                  </a:lnTo>
                </a:path>
              </a:pathLst>
            </a:custGeom>
            <a:noFill/>
            <a:ln w="22225" cap="flat">
              <a:solidFill>
                <a:srgbClr val="1D0D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211"/>
            <p:cNvSpPr>
              <a:spLocks/>
            </p:cNvSpPr>
            <p:nvPr/>
          </p:nvSpPr>
          <p:spPr bwMode="auto">
            <a:xfrm>
              <a:off x="1803" y="1330"/>
              <a:ext cx="284" cy="379"/>
            </a:xfrm>
            <a:custGeom>
              <a:avLst/>
              <a:gdLst>
                <a:gd name="T0" fmla="*/ 0 w 817"/>
                <a:gd name="T1" fmla="*/ 0 h 1289"/>
                <a:gd name="T2" fmla="*/ 0 w 817"/>
                <a:gd name="T3" fmla="*/ 0 h 1289"/>
                <a:gd name="T4" fmla="*/ 817 w 817"/>
                <a:gd name="T5" fmla="*/ 1289 h 1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7" h="1289">
                  <a:moveTo>
                    <a:pt x="0" y="0"/>
                  </a:moveTo>
                  <a:lnTo>
                    <a:pt x="0" y="0"/>
                  </a:lnTo>
                  <a:lnTo>
                    <a:pt x="817" y="1289"/>
                  </a:lnTo>
                </a:path>
              </a:pathLst>
            </a:custGeom>
            <a:noFill/>
            <a:ln w="22225" cap="flat">
              <a:solidFill>
                <a:srgbClr val="1D0D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212"/>
            <p:cNvSpPr>
              <a:spLocks/>
            </p:cNvSpPr>
            <p:nvPr/>
          </p:nvSpPr>
          <p:spPr bwMode="auto">
            <a:xfrm>
              <a:off x="2087" y="1709"/>
              <a:ext cx="97" cy="115"/>
            </a:xfrm>
            <a:custGeom>
              <a:avLst/>
              <a:gdLst>
                <a:gd name="T0" fmla="*/ 0 w 280"/>
                <a:gd name="T1" fmla="*/ 0 h 393"/>
                <a:gd name="T2" fmla="*/ 0 w 280"/>
                <a:gd name="T3" fmla="*/ 0 h 393"/>
                <a:gd name="T4" fmla="*/ 280 w 280"/>
                <a:gd name="T5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393">
                  <a:moveTo>
                    <a:pt x="0" y="0"/>
                  </a:moveTo>
                  <a:lnTo>
                    <a:pt x="0" y="0"/>
                  </a:lnTo>
                  <a:lnTo>
                    <a:pt x="280" y="393"/>
                  </a:lnTo>
                </a:path>
              </a:pathLst>
            </a:custGeom>
            <a:noFill/>
            <a:ln w="22225" cap="flat">
              <a:solidFill>
                <a:srgbClr val="1D0D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213"/>
            <p:cNvSpPr>
              <a:spLocks/>
            </p:cNvSpPr>
            <p:nvPr/>
          </p:nvSpPr>
          <p:spPr bwMode="auto">
            <a:xfrm>
              <a:off x="2184" y="1824"/>
              <a:ext cx="172" cy="179"/>
            </a:xfrm>
            <a:custGeom>
              <a:avLst/>
              <a:gdLst>
                <a:gd name="T0" fmla="*/ 0 w 494"/>
                <a:gd name="T1" fmla="*/ 0 h 611"/>
                <a:gd name="T2" fmla="*/ 0 w 494"/>
                <a:gd name="T3" fmla="*/ 0 h 611"/>
                <a:gd name="T4" fmla="*/ 494 w 494"/>
                <a:gd name="T5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4" h="611">
                  <a:moveTo>
                    <a:pt x="0" y="0"/>
                  </a:moveTo>
                  <a:lnTo>
                    <a:pt x="0" y="0"/>
                  </a:lnTo>
                  <a:lnTo>
                    <a:pt x="494" y="611"/>
                  </a:lnTo>
                </a:path>
              </a:pathLst>
            </a:custGeom>
            <a:noFill/>
            <a:ln w="22225" cap="flat">
              <a:solidFill>
                <a:srgbClr val="1D0D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214"/>
            <p:cNvSpPr>
              <a:spLocks/>
            </p:cNvSpPr>
            <p:nvPr/>
          </p:nvSpPr>
          <p:spPr bwMode="auto">
            <a:xfrm>
              <a:off x="2356" y="2003"/>
              <a:ext cx="182" cy="107"/>
            </a:xfrm>
            <a:custGeom>
              <a:avLst/>
              <a:gdLst>
                <a:gd name="T0" fmla="*/ 0 w 524"/>
                <a:gd name="T1" fmla="*/ 0 h 365"/>
                <a:gd name="T2" fmla="*/ 0 w 524"/>
                <a:gd name="T3" fmla="*/ 0 h 365"/>
                <a:gd name="T4" fmla="*/ 524 w 524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65">
                  <a:moveTo>
                    <a:pt x="0" y="0"/>
                  </a:moveTo>
                  <a:lnTo>
                    <a:pt x="0" y="0"/>
                  </a:lnTo>
                  <a:lnTo>
                    <a:pt x="524" y="365"/>
                  </a:lnTo>
                </a:path>
              </a:pathLst>
            </a:custGeom>
            <a:noFill/>
            <a:ln w="22225" cap="flat">
              <a:solidFill>
                <a:srgbClr val="1D0D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215"/>
            <p:cNvSpPr>
              <a:spLocks/>
            </p:cNvSpPr>
            <p:nvPr/>
          </p:nvSpPr>
          <p:spPr bwMode="auto">
            <a:xfrm>
              <a:off x="1393" y="2772"/>
              <a:ext cx="17" cy="32"/>
            </a:xfrm>
            <a:custGeom>
              <a:avLst/>
              <a:gdLst>
                <a:gd name="T0" fmla="*/ 34 w 48"/>
                <a:gd name="T1" fmla="*/ 71 h 109"/>
                <a:gd name="T2" fmla="*/ 34 w 48"/>
                <a:gd name="T3" fmla="*/ 71 h 109"/>
                <a:gd name="T4" fmla="*/ 14 w 48"/>
                <a:gd name="T5" fmla="*/ 97 h 109"/>
                <a:gd name="T6" fmla="*/ 2 w 48"/>
                <a:gd name="T7" fmla="*/ 95 h 109"/>
                <a:gd name="T8" fmla="*/ 0 w 48"/>
                <a:gd name="T9" fmla="*/ 106 h 109"/>
                <a:gd name="T10" fmla="*/ 15 w 48"/>
                <a:gd name="T11" fmla="*/ 109 h 109"/>
                <a:gd name="T12" fmla="*/ 48 w 48"/>
                <a:gd name="T13" fmla="*/ 72 h 109"/>
                <a:gd name="T14" fmla="*/ 48 w 48"/>
                <a:gd name="T15" fmla="*/ 0 h 109"/>
                <a:gd name="T16" fmla="*/ 34 w 48"/>
                <a:gd name="T17" fmla="*/ 0 h 109"/>
                <a:gd name="T18" fmla="*/ 34 w 48"/>
                <a:gd name="T19" fmla="*/ 7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09">
                  <a:moveTo>
                    <a:pt x="34" y="71"/>
                  </a:moveTo>
                  <a:lnTo>
                    <a:pt x="34" y="71"/>
                  </a:lnTo>
                  <a:cubicBezTo>
                    <a:pt x="34" y="91"/>
                    <a:pt x="27" y="97"/>
                    <a:pt x="14" y="97"/>
                  </a:cubicBezTo>
                  <a:cubicBezTo>
                    <a:pt x="9" y="97"/>
                    <a:pt x="5" y="96"/>
                    <a:pt x="2" y="95"/>
                  </a:cubicBezTo>
                  <a:lnTo>
                    <a:pt x="0" y="106"/>
                  </a:lnTo>
                  <a:cubicBezTo>
                    <a:pt x="4" y="108"/>
                    <a:pt x="10" y="109"/>
                    <a:pt x="15" y="109"/>
                  </a:cubicBezTo>
                  <a:cubicBezTo>
                    <a:pt x="34" y="109"/>
                    <a:pt x="48" y="100"/>
                    <a:pt x="48" y="72"/>
                  </a:cubicBezTo>
                  <a:lnTo>
                    <a:pt x="48" y="0"/>
                  </a:lnTo>
                  <a:lnTo>
                    <a:pt x="34" y="0"/>
                  </a:lnTo>
                  <a:lnTo>
                    <a:pt x="34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216"/>
            <p:cNvSpPr>
              <a:spLocks/>
            </p:cNvSpPr>
            <p:nvPr/>
          </p:nvSpPr>
          <p:spPr bwMode="auto">
            <a:xfrm>
              <a:off x="1415" y="2781"/>
              <a:ext cx="25" cy="33"/>
            </a:xfrm>
            <a:custGeom>
              <a:avLst/>
              <a:gdLst>
                <a:gd name="T0" fmla="*/ 0 w 72"/>
                <a:gd name="T1" fmla="*/ 0 h 112"/>
                <a:gd name="T2" fmla="*/ 0 w 72"/>
                <a:gd name="T3" fmla="*/ 0 h 112"/>
                <a:gd name="T4" fmla="*/ 28 w 72"/>
                <a:gd name="T5" fmla="*/ 71 h 112"/>
                <a:gd name="T6" fmla="*/ 29 w 72"/>
                <a:gd name="T7" fmla="*/ 75 h 112"/>
                <a:gd name="T8" fmla="*/ 28 w 72"/>
                <a:gd name="T9" fmla="*/ 78 h 112"/>
                <a:gd name="T10" fmla="*/ 17 w 72"/>
                <a:gd name="T11" fmla="*/ 94 h 112"/>
                <a:gd name="T12" fmla="*/ 4 w 72"/>
                <a:gd name="T13" fmla="*/ 100 h 112"/>
                <a:gd name="T14" fmla="*/ 8 w 72"/>
                <a:gd name="T15" fmla="*/ 112 h 112"/>
                <a:gd name="T16" fmla="*/ 25 w 72"/>
                <a:gd name="T17" fmla="*/ 103 h 112"/>
                <a:gd name="T18" fmla="*/ 51 w 72"/>
                <a:gd name="T19" fmla="*/ 55 h 112"/>
                <a:gd name="T20" fmla="*/ 72 w 72"/>
                <a:gd name="T21" fmla="*/ 0 h 112"/>
                <a:gd name="T22" fmla="*/ 58 w 72"/>
                <a:gd name="T23" fmla="*/ 0 h 112"/>
                <a:gd name="T24" fmla="*/ 42 w 72"/>
                <a:gd name="T25" fmla="*/ 45 h 112"/>
                <a:gd name="T26" fmla="*/ 37 w 72"/>
                <a:gd name="T27" fmla="*/ 61 h 112"/>
                <a:gd name="T28" fmla="*/ 37 w 72"/>
                <a:gd name="T29" fmla="*/ 61 h 112"/>
                <a:gd name="T30" fmla="*/ 32 w 72"/>
                <a:gd name="T31" fmla="*/ 46 h 112"/>
                <a:gd name="T32" fmla="*/ 15 w 72"/>
                <a:gd name="T33" fmla="*/ 0 h 112"/>
                <a:gd name="T34" fmla="*/ 0 w 72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112">
                  <a:moveTo>
                    <a:pt x="0" y="0"/>
                  </a:moveTo>
                  <a:lnTo>
                    <a:pt x="0" y="0"/>
                  </a:lnTo>
                  <a:lnTo>
                    <a:pt x="28" y="71"/>
                  </a:lnTo>
                  <a:cubicBezTo>
                    <a:pt x="29" y="73"/>
                    <a:pt x="29" y="74"/>
                    <a:pt x="29" y="75"/>
                  </a:cubicBezTo>
                  <a:cubicBezTo>
                    <a:pt x="29" y="75"/>
                    <a:pt x="29" y="77"/>
                    <a:pt x="28" y="78"/>
                  </a:cubicBezTo>
                  <a:cubicBezTo>
                    <a:pt x="25" y="85"/>
                    <a:pt x="20" y="91"/>
                    <a:pt x="17" y="94"/>
                  </a:cubicBezTo>
                  <a:cubicBezTo>
                    <a:pt x="12" y="97"/>
                    <a:pt x="8" y="99"/>
                    <a:pt x="4" y="100"/>
                  </a:cubicBezTo>
                  <a:lnTo>
                    <a:pt x="8" y="112"/>
                  </a:lnTo>
                  <a:cubicBezTo>
                    <a:pt x="11" y="111"/>
                    <a:pt x="18" y="109"/>
                    <a:pt x="25" y="103"/>
                  </a:cubicBezTo>
                  <a:cubicBezTo>
                    <a:pt x="35" y="95"/>
                    <a:pt x="41" y="81"/>
                    <a:pt x="51" y="55"/>
                  </a:cubicBezTo>
                  <a:lnTo>
                    <a:pt x="72" y="0"/>
                  </a:lnTo>
                  <a:lnTo>
                    <a:pt x="58" y="0"/>
                  </a:lnTo>
                  <a:lnTo>
                    <a:pt x="42" y="45"/>
                  </a:lnTo>
                  <a:cubicBezTo>
                    <a:pt x="40" y="51"/>
                    <a:pt x="39" y="57"/>
                    <a:pt x="37" y="61"/>
                  </a:cubicBezTo>
                  <a:lnTo>
                    <a:pt x="37" y="61"/>
                  </a:lnTo>
                  <a:cubicBezTo>
                    <a:pt x="36" y="57"/>
                    <a:pt x="34" y="51"/>
                    <a:pt x="32" y="46"/>
                  </a:cubicBez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217"/>
            <p:cNvSpPr>
              <a:spLocks/>
            </p:cNvSpPr>
            <p:nvPr/>
          </p:nvSpPr>
          <p:spPr bwMode="auto">
            <a:xfrm>
              <a:off x="1442" y="2781"/>
              <a:ext cx="25" cy="23"/>
            </a:xfrm>
            <a:custGeom>
              <a:avLst/>
              <a:gdLst>
                <a:gd name="T0" fmla="*/ 0 w 73"/>
                <a:gd name="T1" fmla="*/ 0 h 77"/>
                <a:gd name="T2" fmla="*/ 0 w 73"/>
                <a:gd name="T3" fmla="*/ 0 h 77"/>
                <a:gd name="T4" fmla="*/ 29 w 73"/>
                <a:gd name="T5" fmla="*/ 77 h 77"/>
                <a:gd name="T6" fmla="*/ 43 w 73"/>
                <a:gd name="T7" fmla="*/ 77 h 77"/>
                <a:gd name="T8" fmla="*/ 73 w 73"/>
                <a:gd name="T9" fmla="*/ 0 h 77"/>
                <a:gd name="T10" fmla="*/ 58 w 73"/>
                <a:gd name="T11" fmla="*/ 0 h 77"/>
                <a:gd name="T12" fmla="*/ 43 w 73"/>
                <a:gd name="T13" fmla="*/ 43 h 77"/>
                <a:gd name="T14" fmla="*/ 37 w 73"/>
                <a:gd name="T15" fmla="*/ 63 h 77"/>
                <a:gd name="T16" fmla="*/ 36 w 73"/>
                <a:gd name="T17" fmla="*/ 63 h 77"/>
                <a:gd name="T18" fmla="*/ 30 w 73"/>
                <a:gd name="T19" fmla="*/ 43 h 77"/>
                <a:gd name="T20" fmla="*/ 15 w 73"/>
                <a:gd name="T21" fmla="*/ 0 h 77"/>
                <a:gd name="T22" fmla="*/ 0 w 73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7">
                  <a:moveTo>
                    <a:pt x="0" y="0"/>
                  </a:moveTo>
                  <a:lnTo>
                    <a:pt x="0" y="0"/>
                  </a:lnTo>
                  <a:lnTo>
                    <a:pt x="29" y="77"/>
                  </a:lnTo>
                  <a:lnTo>
                    <a:pt x="43" y="77"/>
                  </a:lnTo>
                  <a:lnTo>
                    <a:pt x="73" y="0"/>
                  </a:lnTo>
                  <a:lnTo>
                    <a:pt x="58" y="0"/>
                  </a:lnTo>
                  <a:lnTo>
                    <a:pt x="43" y="43"/>
                  </a:lnTo>
                  <a:cubicBezTo>
                    <a:pt x="41" y="50"/>
                    <a:pt x="38" y="57"/>
                    <a:pt x="37" y="63"/>
                  </a:cubicBezTo>
                  <a:lnTo>
                    <a:pt x="36" y="63"/>
                  </a:lnTo>
                  <a:cubicBezTo>
                    <a:pt x="35" y="57"/>
                    <a:pt x="33" y="50"/>
                    <a:pt x="30" y="43"/>
                  </a:cubicBez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218"/>
            <p:cNvSpPr>
              <a:spLocks noEditPoints="1"/>
            </p:cNvSpPr>
            <p:nvPr/>
          </p:nvSpPr>
          <p:spPr bwMode="auto">
            <a:xfrm>
              <a:off x="1470" y="2772"/>
              <a:ext cx="21" cy="32"/>
            </a:xfrm>
            <a:custGeom>
              <a:avLst/>
              <a:gdLst>
                <a:gd name="T0" fmla="*/ 60 w 61"/>
                <a:gd name="T1" fmla="*/ 60 h 109"/>
                <a:gd name="T2" fmla="*/ 60 w 61"/>
                <a:gd name="T3" fmla="*/ 60 h 109"/>
                <a:gd name="T4" fmla="*/ 31 w 61"/>
                <a:gd name="T5" fmla="*/ 28 h 109"/>
                <a:gd name="T6" fmla="*/ 5 w 61"/>
                <a:gd name="T7" fmla="*/ 35 h 109"/>
                <a:gd name="T8" fmla="*/ 8 w 61"/>
                <a:gd name="T9" fmla="*/ 44 h 109"/>
                <a:gd name="T10" fmla="*/ 29 w 61"/>
                <a:gd name="T11" fmla="*/ 39 h 109"/>
                <a:gd name="T12" fmla="*/ 46 w 61"/>
                <a:gd name="T13" fmla="*/ 57 h 109"/>
                <a:gd name="T14" fmla="*/ 46 w 61"/>
                <a:gd name="T15" fmla="*/ 58 h 109"/>
                <a:gd name="T16" fmla="*/ 0 w 61"/>
                <a:gd name="T17" fmla="*/ 87 h 109"/>
                <a:gd name="T18" fmla="*/ 23 w 61"/>
                <a:gd name="T19" fmla="*/ 109 h 109"/>
                <a:gd name="T20" fmla="*/ 47 w 61"/>
                <a:gd name="T21" fmla="*/ 97 h 109"/>
                <a:gd name="T22" fmla="*/ 47 w 61"/>
                <a:gd name="T23" fmla="*/ 97 h 109"/>
                <a:gd name="T24" fmla="*/ 49 w 61"/>
                <a:gd name="T25" fmla="*/ 107 h 109"/>
                <a:gd name="T26" fmla="*/ 61 w 61"/>
                <a:gd name="T27" fmla="*/ 107 h 109"/>
                <a:gd name="T28" fmla="*/ 60 w 61"/>
                <a:gd name="T29" fmla="*/ 89 h 109"/>
                <a:gd name="T30" fmla="*/ 60 w 61"/>
                <a:gd name="T31" fmla="*/ 60 h 109"/>
                <a:gd name="T32" fmla="*/ 46 w 61"/>
                <a:gd name="T33" fmla="*/ 81 h 109"/>
                <a:gd name="T34" fmla="*/ 46 w 61"/>
                <a:gd name="T35" fmla="*/ 81 h 109"/>
                <a:gd name="T36" fmla="*/ 46 w 61"/>
                <a:gd name="T37" fmla="*/ 86 h 109"/>
                <a:gd name="T38" fmla="*/ 27 w 61"/>
                <a:gd name="T39" fmla="*/ 98 h 109"/>
                <a:gd name="T40" fmla="*/ 14 w 61"/>
                <a:gd name="T41" fmla="*/ 85 h 109"/>
                <a:gd name="T42" fmla="*/ 46 w 61"/>
                <a:gd name="T43" fmla="*/ 68 h 109"/>
                <a:gd name="T44" fmla="*/ 46 w 61"/>
                <a:gd name="T45" fmla="*/ 81 h 109"/>
                <a:gd name="T46" fmla="*/ 18 w 61"/>
                <a:gd name="T47" fmla="*/ 16 h 109"/>
                <a:gd name="T48" fmla="*/ 18 w 61"/>
                <a:gd name="T49" fmla="*/ 16 h 109"/>
                <a:gd name="T50" fmla="*/ 26 w 61"/>
                <a:gd name="T51" fmla="*/ 8 h 109"/>
                <a:gd name="T52" fmla="*/ 18 w 61"/>
                <a:gd name="T53" fmla="*/ 0 h 109"/>
                <a:gd name="T54" fmla="*/ 10 w 61"/>
                <a:gd name="T55" fmla="*/ 8 h 109"/>
                <a:gd name="T56" fmla="*/ 18 w 61"/>
                <a:gd name="T57" fmla="*/ 16 h 109"/>
                <a:gd name="T58" fmla="*/ 18 w 61"/>
                <a:gd name="T59" fmla="*/ 16 h 109"/>
                <a:gd name="T60" fmla="*/ 47 w 61"/>
                <a:gd name="T61" fmla="*/ 16 h 109"/>
                <a:gd name="T62" fmla="*/ 47 w 61"/>
                <a:gd name="T63" fmla="*/ 16 h 109"/>
                <a:gd name="T64" fmla="*/ 55 w 61"/>
                <a:gd name="T65" fmla="*/ 8 h 109"/>
                <a:gd name="T66" fmla="*/ 47 w 61"/>
                <a:gd name="T67" fmla="*/ 0 h 109"/>
                <a:gd name="T68" fmla="*/ 39 w 61"/>
                <a:gd name="T69" fmla="*/ 8 h 109"/>
                <a:gd name="T70" fmla="*/ 47 w 61"/>
                <a:gd name="T71" fmla="*/ 16 h 109"/>
                <a:gd name="T72" fmla="*/ 47 w 61"/>
                <a:gd name="T7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109">
                  <a:moveTo>
                    <a:pt x="60" y="60"/>
                  </a:moveTo>
                  <a:lnTo>
                    <a:pt x="60" y="60"/>
                  </a:lnTo>
                  <a:cubicBezTo>
                    <a:pt x="60" y="44"/>
                    <a:pt x="54" y="28"/>
                    <a:pt x="31" y="28"/>
                  </a:cubicBezTo>
                  <a:cubicBezTo>
                    <a:pt x="21" y="28"/>
                    <a:pt x="12" y="31"/>
                    <a:pt x="5" y="35"/>
                  </a:cubicBezTo>
                  <a:lnTo>
                    <a:pt x="8" y="44"/>
                  </a:lnTo>
                  <a:cubicBezTo>
                    <a:pt x="14" y="41"/>
                    <a:pt x="21" y="39"/>
                    <a:pt x="29" y="39"/>
                  </a:cubicBezTo>
                  <a:cubicBezTo>
                    <a:pt x="44" y="39"/>
                    <a:pt x="46" y="50"/>
                    <a:pt x="46" y="57"/>
                  </a:cubicBezTo>
                  <a:lnTo>
                    <a:pt x="46" y="58"/>
                  </a:lnTo>
                  <a:cubicBezTo>
                    <a:pt x="16" y="58"/>
                    <a:pt x="0" y="68"/>
                    <a:pt x="0" y="87"/>
                  </a:cubicBezTo>
                  <a:cubicBezTo>
                    <a:pt x="0" y="98"/>
                    <a:pt x="8" y="109"/>
                    <a:pt x="23" y="109"/>
                  </a:cubicBezTo>
                  <a:cubicBezTo>
                    <a:pt x="34" y="109"/>
                    <a:pt x="43" y="103"/>
                    <a:pt x="47" y="97"/>
                  </a:cubicBezTo>
                  <a:lnTo>
                    <a:pt x="47" y="97"/>
                  </a:lnTo>
                  <a:lnTo>
                    <a:pt x="49" y="107"/>
                  </a:lnTo>
                  <a:lnTo>
                    <a:pt x="61" y="107"/>
                  </a:lnTo>
                  <a:cubicBezTo>
                    <a:pt x="60" y="102"/>
                    <a:pt x="60" y="95"/>
                    <a:pt x="60" y="89"/>
                  </a:cubicBezTo>
                  <a:lnTo>
                    <a:pt x="60" y="60"/>
                  </a:lnTo>
                  <a:close/>
                  <a:moveTo>
                    <a:pt x="46" y="81"/>
                  </a:moveTo>
                  <a:lnTo>
                    <a:pt x="46" y="81"/>
                  </a:lnTo>
                  <a:cubicBezTo>
                    <a:pt x="46" y="83"/>
                    <a:pt x="46" y="84"/>
                    <a:pt x="46" y="86"/>
                  </a:cubicBezTo>
                  <a:cubicBezTo>
                    <a:pt x="44" y="92"/>
                    <a:pt x="37" y="98"/>
                    <a:pt x="27" y="98"/>
                  </a:cubicBezTo>
                  <a:cubicBezTo>
                    <a:pt x="20" y="98"/>
                    <a:pt x="14" y="94"/>
                    <a:pt x="14" y="85"/>
                  </a:cubicBezTo>
                  <a:cubicBezTo>
                    <a:pt x="14" y="70"/>
                    <a:pt x="31" y="67"/>
                    <a:pt x="46" y="68"/>
                  </a:cubicBezTo>
                  <a:lnTo>
                    <a:pt x="46" y="81"/>
                  </a:lnTo>
                  <a:close/>
                  <a:moveTo>
                    <a:pt x="18" y="16"/>
                  </a:moveTo>
                  <a:lnTo>
                    <a:pt x="18" y="16"/>
                  </a:lnTo>
                  <a:cubicBezTo>
                    <a:pt x="22" y="16"/>
                    <a:pt x="26" y="13"/>
                    <a:pt x="26" y="8"/>
                  </a:cubicBezTo>
                  <a:cubicBezTo>
                    <a:pt x="26" y="4"/>
                    <a:pt x="22" y="0"/>
                    <a:pt x="18" y="0"/>
                  </a:cubicBezTo>
                  <a:cubicBezTo>
                    <a:pt x="13" y="0"/>
                    <a:pt x="10" y="4"/>
                    <a:pt x="10" y="8"/>
                  </a:cubicBezTo>
                  <a:cubicBezTo>
                    <a:pt x="10" y="13"/>
                    <a:pt x="13" y="16"/>
                    <a:pt x="18" y="16"/>
                  </a:cubicBezTo>
                  <a:lnTo>
                    <a:pt x="18" y="16"/>
                  </a:lnTo>
                  <a:close/>
                  <a:moveTo>
                    <a:pt x="47" y="16"/>
                  </a:moveTo>
                  <a:lnTo>
                    <a:pt x="47" y="16"/>
                  </a:lnTo>
                  <a:cubicBezTo>
                    <a:pt x="52" y="16"/>
                    <a:pt x="55" y="13"/>
                    <a:pt x="55" y="8"/>
                  </a:cubicBezTo>
                  <a:cubicBezTo>
                    <a:pt x="55" y="4"/>
                    <a:pt x="52" y="0"/>
                    <a:pt x="47" y="0"/>
                  </a:cubicBezTo>
                  <a:cubicBezTo>
                    <a:pt x="43" y="0"/>
                    <a:pt x="39" y="4"/>
                    <a:pt x="39" y="8"/>
                  </a:cubicBezTo>
                  <a:cubicBezTo>
                    <a:pt x="39" y="13"/>
                    <a:pt x="43" y="16"/>
                    <a:pt x="47" y="16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219"/>
            <p:cNvSpPr>
              <a:spLocks/>
            </p:cNvSpPr>
            <p:nvPr/>
          </p:nvSpPr>
          <p:spPr bwMode="auto">
            <a:xfrm>
              <a:off x="1497" y="2780"/>
              <a:ext cx="17" cy="24"/>
            </a:xfrm>
            <a:custGeom>
              <a:avLst/>
              <a:gdLst>
                <a:gd name="T0" fmla="*/ 0 w 50"/>
                <a:gd name="T1" fmla="*/ 75 h 81"/>
                <a:gd name="T2" fmla="*/ 0 w 50"/>
                <a:gd name="T3" fmla="*/ 75 h 81"/>
                <a:gd name="T4" fmla="*/ 21 w 50"/>
                <a:gd name="T5" fmla="*/ 81 h 81"/>
                <a:gd name="T6" fmla="*/ 50 w 50"/>
                <a:gd name="T7" fmla="*/ 57 h 81"/>
                <a:gd name="T8" fmla="*/ 30 w 50"/>
                <a:gd name="T9" fmla="*/ 34 h 81"/>
                <a:gd name="T10" fmla="*/ 15 w 50"/>
                <a:gd name="T11" fmla="*/ 21 h 81"/>
                <a:gd name="T12" fmla="*/ 28 w 50"/>
                <a:gd name="T13" fmla="*/ 11 h 81"/>
                <a:gd name="T14" fmla="*/ 44 w 50"/>
                <a:gd name="T15" fmla="*/ 15 h 81"/>
                <a:gd name="T16" fmla="*/ 47 w 50"/>
                <a:gd name="T17" fmla="*/ 5 h 81"/>
                <a:gd name="T18" fmla="*/ 28 w 50"/>
                <a:gd name="T19" fmla="*/ 0 h 81"/>
                <a:gd name="T20" fmla="*/ 2 w 50"/>
                <a:gd name="T21" fmla="*/ 23 h 81"/>
                <a:gd name="T22" fmla="*/ 22 w 50"/>
                <a:gd name="T23" fmla="*/ 45 h 81"/>
                <a:gd name="T24" fmla="*/ 36 w 50"/>
                <a:gd name="T25" fmla="*/ 59 h 81"/>
                <a:gd name="T26" fmla="*/ 22 w 50"/>
                <a:gd name="T27" fmla="*/ 70 h 81"/>
                <a:gd name="T28" fmla="*/ 3 w 50"/>
                <a:gd name="T29" fmla="*/ 65 h 81"/>
                <a:gd name="T30" fmla="*/ 0 w 50"/>
                <a:gd name="T31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81">
                  <a:moveTo>
                    <a:pt x="0" y="75"/>
                  </a:moveTo>
                  <a:lnTo>
                    <a:pt x="0" y="75"/>
                  </a:lnTo>
                  <a:cubicBezTo>
                    <a:pt x="5" y="78"/>
                    <a:pt x="13" y="81"/>
                    <a:pt x="21" y="81"/>
                  </a:cubicBezTo>
                  <a:cubicBezTo>
                    <a:pt x="39" y="81"/>
                    <a:pt x="50" y="71"/>
                    <a:pt x="50" y="57"/>
                  </a:cubicBezTo>
                  <a:cubicBezTo>
                    <a:pt x="50" y="46"/>
                    <a:pt x="43" y="39"/>
                    <a:pt x="30" y="34"/>
                  </a:cubicBezTo>
                  <a:cubicBezTo>
                    <a:pt x="20" y="30"/>
                    <a:pt x="15" y="28"/>
                    <a:pt x="15" y="21"/>
                  </a:cubicBezTo>
                  <a:cubicBezTo>
                    <a:pt x="15" y="15"/>
                    <a:pt x="20" y="11"/>
                    <a:pt x="28" y="11"/>
                  </a:cubicBezTo>
                  <a:cubicBezTo>
                    <a:pt x="35" y="11"/>
                    <a:pt x="41" y="13"/>
                    <a:pt x="44" y="15"/>
                  </a:cubicBezTo>
                  <a:lnTo>
                    <a:pt x="47" y="5"/>
                  </a:lnTo>
                  <a:cubicBezTo>
                    <a:pt x="43" y="2"/>
                    <a:pt x="36" y="0"/>
                    <a:pt x="28" y="0"/>
                  </a:cubicBezTo>
                  <a:cubicBezTo>
                    <a:pt x="12" y="0"/>
                    <a:pt x="2" y="11"/>
                    <a:pt x="2" y="23"/>
                  </a:cubicBezTo>
                  <a:cubicBezTo>
                    <a:pt x="2" y="32"/>
                    <a:pt x="8" y="40"/>
                    <a:pt x="22" y="45"/>
                  </a:cubicBezTo>
                  <a:cubicBezTo>
                    <a:pt x="32" y="49"/>
                    <a:pt x="36" y="52"/>
                    <a:pt x="36" y="59"/>
                  </a:cubicBezTo>
                  <a:cubicBezTo>
                    <a:pt x="36" y="65"/>
                    <a:pt x="32" y="70"/>
                    <a:pt x="22" y="70"/>
                  </a:cubicBezTo>
                  <a:cubicBezTo>
                    <a:pt x="15" y="70"/>
                    <a:pt x="7" y="67"/>
                    <a:pt x="3" y="65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20"/>
            <p:cNvSpPr>
              <a:spLocks/>
            </p:cNvSpPr>
            <p:nvPr/>
          </p:nvSpPr>
          <p:spPr bwMode="auto">
            <a:xfrm>
              <a:off x="1521" y="2770"/>
              <a:ext cx="22" cy="34"/>
            </a:xfrm>
            <a:custGeom>
              <a:avLst/>
              <a:gdLst>
                <a:gd name="T0" fmla="*/ 14 w 65"/>
                <a:gd name="T1" fmla="*/ 0 h 113"/>
                <a:gd name="T2" fmla="*/ 14 w 65"/>
                <a:gd name="T3" fmla="*/ 0 h 113"/>
                <a:gd name="T4" fmla="*/ 0 w 65"/>
                <a:gd name="T5" fmla="*/ 0 h 113"/>
                <a:gd name="T6" fmla="*/ 0 w 65"/>
                <a:gd name="T7" fmla="*/ 113 h 113"/>
                <a:gd name="T8" fmla="*/ 14 w 65"/>
                <a:gd name="T9" fmla="*/ 113 h 113"/>
                <a:gd name="T10" fmla="*/ 14 w 65"/>
                <a:gd name="T11" fmla="*/ 84 h 113"/>
                <a:gd name="T12" fmla="*/ 21 w 65"/>
                <a:gd name="T13" fmla="*/ 76 h 113"/>
                <a:gd name="T14" fmla="*/ 48 w 65"/>
                <a:gd name="T15" fmla="*/ 113 h 113"/>
                <a:gd name="T16" fmla="*/ 65 w 65"/>
                <a:gd name="T17" fmla="*/ 113 h 113"/>
                <a:gd name="T18" fmla="*/ 31 w 65"/>
                <a:gd name="T19" fmla="*/ 68 h 113"/>
                <a:gd name="T20" fmla="*/ 61 w 65"/>
                <a:gd name="T21" fmla="*/ 36 h 113"/>
                <a:gd name="T22" fmla="*/ 44 w 65"/>
                <a:gd name="T23" fmla="*/ 36 h 113"/>
                <a:gd name="T24" fmla="*/ 21 w 65"/>
                <a:gd name="T25" fmla="*/ 63 h 113"/>
                <a:gd name="T26" fmla="*/ 15 w 65"/>
                <a:gd name="T27" fmla="*/ 71 h 113"/>
                <a:gd name="T28" fmla="*/ 14 w 65"/>
                <a:gd name="T29" fmla="*/ 71 h 113"/>
                <a:gd name="T30" fmla="*/ 14 w 65"/>
                <a:gd name="T3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3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13"/>
                  </a:lnTo>
                  <a:lnTo>
                    <a:pt x="14" y="113"/>
                  </a:lnTo>
                  <a:lnTo>
                    <a:pt x="14" y="84"/>
                  </a:lnTo>
                  <a:lnTo>
                    <a:pt x="21" y="76"/>
                  </a:lnTo>
                  <a:lnTo>
                    <a:pt x="48" y="113"/>
                  </a:lnTo>
                  <a:lnTo>
                    <a:pt x="65" y="113"/>
                  </a:lnTo>
                  <a:lnTo>
                    <a:pt x="31" y="68"/>
                  </a:lnTo>
                  <a:lnTo>
                    <a:pt x="61" y="36"/>
                  </a:lnTo>
                  <a:lnTo>
                    <a:pt x="44" y="36"/>
                  </a:lnTo>
                  <a:lnTo>
                    <a:pt x="21" y="63"/>
                  </a:lnTo>
                  <a:cubicBezTo>
                    <a:pt x="19" y="65"/>
                    <a:pt x="17" y="69"/>
                    <a:pt x="15" y="71"/>
                  </a:cubicBezTo>
                  <a:lnTo>
                    <a:pt x="14" y="7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21"/>
            <p:cNvSpPr>
              <a:spLocks/>
            </p:cNvSpPr>
            <p:nvPr/>
          </p:nvSpPr>
          <p:spPr bwMode="auto">
            <a:xfrm>
              <a:off x="1544" y="2781"/>
              <a:ext cx="25" cy="33"/>
            </a:xfrm>
            <a:custGeom>
              <a:avLst/>
              <a:gdLst>
                <a:gd name="T0" fmla="*/ 0 w 73"/>
                <a:gd name="T1" fmla="*/ 0 h 112"/>
                <a:gd name="T2" fmla="*/ 0 w 73"/>
                <a:gd name="T3" fmla="*/ 0 h 112"/>
                <a:gd name="T4" fmla="*/ 29 w 73"/>
                <a:gd name="T5" fmla="*/ 71 h 112"/>
                <a:gd name="T6" fmla="*/ 30 w 73"/>
                <a:gd name="T7" fmla="*/ 75 h 112"/>
                <a:gd name="T8" fmla="*/ 29 w 73"/>
                <a:gd name="T9" fmla="*/ 78 h 112"/>
                <a:gd name="T10" fmla="*/ 17 w 73"/>
                <a:gd name="T11" fmla="*/ 94 h 112"/>
                <a:gd name="T12" fmla="*/ 5 w 73"/>
                <a:gd name="T13" fmla="*/ 100 h 112"/>
                <a:gd name="T14" fmla="*/ 8 w 73"/>
                <a:gd name="T15" fmla="*/ 112 h 112"/>
                <a:gd name="T16" fmla="*/ 25 w 73"/>
                <a:gd name="T17" fmla="*/ 103 h 112"/>
                <a:gd name="T18" fmla="*/ 52 w 73"/>
                <a:gd name="T19" fmla="*/ 55 h 112"/>
                <a:gd name="T20" fmla="*/ 73 w 73"/>
                <a:gd name="T21" fmla="*/ 0 h 112"/>
                <a:gd name="T22" fmla="*/ 58 w 73"/>
                <a:gd name="T23" fmla="*/ 0 h 112"/>
                <a:gd name="T24" fmla="*/ 43 w 73"/>
                <a:gd name="T25" fmla="*/ 45 h 112"/>
                <a:gd name="T26" fmla="*/ 38 w 73"/>
                <a:gd name="T27" fmla="*/ 61 h 112"/>
                <a:gd name="T28" fmla="*/ 37 w 73"/>
                <a:gd name="T29" fmla="*/ 61 h 112"/>
                <a:gd name="T30" fmla="*/ 32 w 73"/>
                <a:gd name="T31" fmla="*/ 46 h 112"/>
                <a:gd name="T32" fmla="*/ 16 w 73"/>
                <a:gd name="T33" fmla="*/ 0 h 112"/>
                <a:gd name="T34" fmla="*/ 0 w 73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12">
                  <a:moveTo>
                    <a:pt x="0" y="0"/>
                  </a:moveTo>
                  <a:lnTo>
                    <a:pt x="0" y="0"/>
                  </a:lnTo>
                  <a:lnTo>
                    <a:pt x="29" y="71"/>
                  </a:lnTo>
                  <a:cubicBezTo>
                    <a:pt x="29" y="73"/>
                    <a:pt x="30" y="74"/>
                    <a:pt x="30" y="75"/>
                  </a:cubicBezTo>
                  <a:cubicBezTo>
                    <a:pt x="30" y="75"/>
                    <a:pt x="29" y="77"/>
                    <a:pt x="29" y="78"/>
                  </a:cubicBezTo>
                  <a:cubicBezTo>
                    <a:pt x="25" y="85"/>
                    <a:pt x="21" y="91"/>
                    <a:pt x="17" y="94"/>
                  </a:cubicBezTo>
                  <a:cubicBezTo>
                    <a:pt x="13" y="97"/>
                    <a:pt x="8" y="99"/>
                    <a:pt x="5" y="100"/>
                  </a:cubicBezTo>
                  <a:lnTo>
                    <a:pt x="8" y="112"/>
                  </a:lnTo>
                  <a:cubicBezTo>
                    <a:pt x="12" y="111"/>
                    <a:pt x="18" y="109"/>
                    <a:pt x="25" y="103"/>
                  </a:cubicBezTo>
                  <a:cubicBezTo>
                    <a:pt x="35" y="95"/>
                    <a:pt x="42" y="81"/>
                    <a:pt x="52" y="55"/>
                  </a:cubicBezTo>
                  <a:lnTo>
                    <a:pt x="73" y="0"/>
                  </a:lnTo>
                  <a:lnTo>
                    <a:pt x="58" y="0"/>
                  </a:lnTo>
                  <a:lnTo>
                    <a:pt x="43" y="45"/>
                  </a:lnTo>
                  <a:cubicBezTo>
                    <a:pt x="41" y="51"/>
                    <a:pt x="39" y="57"/>
                    <a:pt x="38" y="61"/>
                  </a:cubicBezTo>
                  <a:lnTo>
                    <a:pt x="37" y="61"/>
                  </a:lnTo>
                  <a:cubicBezTo>
                    <a:pt x="36" y="57"/>
                    <a:pt x="34" y="51"/>
                    <a:pt x="32" y="46"/>
                  </a:cubicBez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22"/>
            <p:cNvSpPr>
              <a:spLocks/>
            </p:cNvSpPr>
            <p:nvPr/>
          </p:nvSpPr>
          <p:spPr bwMode="auto">
            <a:xfrm>
              <a:off x="1574" y="2770"/>
              <a:ext cx="5" cy="34"/>
            </a:xfrm>
            <a:custGeom>
              <a:avLst/>
              <a:gdLst>
                <a:gd name="T0" fmla="*/ 0 w 14"/>
                <a:gd name="T1" fmla="*/ 113 h 113"/>
                <a:gd name="T2" fmla="*/ 0 w 14"/>
                <a:gd name="T3" fmla="*/ 113 h 113"/>
                <a:gd name="T4" fmla="*/ 14 w 14"/>
                <a:gd name="T5" fmla="*/ 113 h 113"/>
                <a:gd name="T6" fmla="*/ 14 w 14"/>
                <a:gd name="T7" fmla="*/ 0 h 113"/>
                <a:gd name="T8" fmla="*/ 0 w 14"/>
                <a:gd name="T9" fmla="*/ 0 h 113"/>
                <a:gd name="T10" fmla="*/ 0 w 14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3">
                  <a:moveTo>
                    <a:pt x="0" y="113"/>
                  </a:moveTo>
                  <a:lnTo>
                    <a:pt x="0" y="113"/>
                  </a:lnTo>
                  <a:lnTo>
                    <a:pt x="14" y="1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23"/>
            <p:cNvSpPr>
              <a:spLocks noEditPoints="1"/>
            </p:cNvSpPr>
            <p:nvPr/>
          </p:nvSpPr>
          <p:spPr bwMode="auto">
            <a:xfrm>
              <a:off x="1585" y="2772"/>
              <a:ext cx="21" cy="32"/>
            </a:xfrm>
            <a:custGeom>
              <a:avLst/>
              <a:gdLst>
                <a:gd name="T0" fmla="*/ 60 w 61"/>
                <a:gd name="T1" fmla="*/ 60 h 109"/>
                <a:gd name="T2" fmla="*/ 60 w 61"/>
                <a:gd name="T3" fmla="*/ 60 h 109"/>
                <a:gd name="T4" fmla="*/ 30 w 61"/>
                <a:gd name="T5" fmla="*/ 28 h 109"/>
                <a:gd name="T6" fmla="*/ 5 w 61"/>
                <a:gd name="T7" fmla="*/ 35 h 109"/>
                <a:gd name="T8" fmla="*/ 8 w 61"/>
                <a:gd name="T9" fmla="*/ 44 h 109"/>
                <a:gd name="T10" fmla="*/ 28 w 61"/>
                <a:gd name="T11" fmla="*/ 39 h 109"/>
                <a:gd name="T12" fmla="*/ 46 w 61"/>
                <a:gd name="T13" fmla="*/ 57 h 109"/>
                <a:gd name="T14" fmla="*/ 46 w 61"/>
                <a:gd name="T15" fmla="*/ 58 h 109"/>
                <a:gd name="T16" fmla="*/ 0 w 61"/>
                <a:gd name="T17" fmla="*/ 87 h 109"/>
                <a:gd name="T18" fmla="*/ 23 w 61"/>
                <a:gd name="T19" fmla="*/ 109 h 109"/>
                <a:gd name="T20" fmla="*/ 47 w 61"/>
                <a:gd name="T21" fmla="*/ 97 h 109"/>
                <a:gd name="T22" fmla="*/ 47 w 61"/>
                <a:gd name="T23" fmla="*/ 97 h 109"/>
                <a:gd name="T24" fmla="*/ 48 w 61"/>
                <a:gd name="T25" fmla="*/ 107 h 109"/>
                <a:gd name="T26" fmla="*/ 61 w 61"/>
                <a:gd name="T27" fmla="*/ 107 h 109"/>
                <a:gd name="T28" fmla="*/ 60 w 61"/>
                <a:gd name="T29" fmla="*/ 89 h 109"/>
                <a:gd name="T30" fmla="*/ 60 w 61"/>
                <a:gd name="T31" fmla="*/ 60 h 109"/>
                <a:gd name="T32" fmla="*/ 46 w 61"/>
                <a:gd name="T33" fmla="*/ 81 h 109"/>
                <a:gd name="T34" fmla="*/ 46 w 61"/>
                <a:gd name="T35" fmla="*/ 81 h 109"/>
                <a:gd name="T36" fmla="*/ 45 w 61"/>
                <a:gd name="T37" fmla="*/ 86 h 109"/>
                <a:gd name="T38" fmla="*/ 27 w 61"/>
                <a:gd name="T39" fmla="*/ 98 h 109"/>
                <a:gd name="T40" fmla="*/ 14 w 61"/>
                <a:gd name="T41" fmla="*/ 85 h 109"/>
                <a:gd name="T42" fmla="*/ 46 w 61"/>
                <a:gd name="T43" fmla="*/ 68 h 109"/>
                <a:gd name="T44" fmla="*/ 46 w 61"/>
                <a:gd name="T45" fmla="*/ 81 h 109"/>
                <a:gd name="T46" fmla="*/ 17 w 61"/>
                <a:gd name="T47" fmla="*/ 16 h 109"/>
                <a:gd name="T48" fmla="*/ 17 w 61"/>
                <a:gd name="T49" fmla="*/ 16 h 109"/>
                <a:gd name="T50" fmla="*/ 25 w 61"/>
                <a:gd name="T51" fmla="*/ 8 h 109"/>
                <a:gd name="T52" fmla="*/ 18 w 61"/>
                <a:gd name="T53" fmla="*/ 0 h 109"/>
                <a:gd name="T54" fmla="*/ 10 w 61"/>
                <a:gd name="T55" fmla="*/ 8 h 109"/>
                <a:gd name="T56" fmla="*/ 17 w 61"/>
                <a:gd name="T57" fmla="*/ 16 h 109"/>
                <a:gd name="T58" fmla="*/ 17 w 61"/>
                <a:gd name="T59" fmla="*/ 16 h 109"/>
                <a:gd name="T60" fmla="*/ 47 w 61"/>
                <a:gd name="T61" fmla="*/ 16 h 109"/>
                <a:gd name="T62" fmla="*/ 47 w 61"/>
                <a:gd name="T63" fmla="*/ 16 h 109"/>
                <a:gd name="T64" fmla="*/ 55 w 61"/>
                <a:gd name="T65" fmla="*/ 8 h 109"/>
                <a:gd name="T66" fmla="*/ 47 w 61"/>
                <a:gd name="T67" fmla="*/ 0 h 109"/>
                <a:gd name="T68" fmla="*/ 39 w 61"/>
                <a:gd name="T69" fmla="*/ 8 h 109"/>
                <a:gd name="T70" fmla="*/ 47 w 61"/>
                <a:gd name="T71" fmla="*/ 16 h 109"/>
                <a:gd name="T72" fmla="*/ 47 w 61"/>
                <a:gd name="T7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109">
                  <a:moveTo>
                    <a:pt x="60" y="60"/>
                  </a:moveTo>
                  <a:lnTo>
                    <a:pt x="60" y="60"/>
                  </a:lnTo>
                  <a:cubicBezTo>
                    <a:pt x="60" y="44"/>
                    <a:pt x="54" y="28"/>
                    <a:pt x="30" y="28"/>
                  </a:cubicBezTo>
                  <a:cubicBezTo>
                    <a:pt x="21" y="28"/>
                    <a:pt x="11" y="31"/>
                    <a:pt x="5" y="35"/>
                  </a:cubicBezTo>
                  <a:lnTo>
                    <a:pt x="8" y="44"/>
                  </a:lnTo>
                  <a:cubicBezTo>
                    <a:pt x="14" y="41"/>
                    <a:pt x="21" y="39"/>
                    <a:pt x="28" y="39"/>
                  </a:cubicBezTo>
                  <a:cubicBezTo>
                    <a:pt x="44" y="39"/>
                    <a:pt x="46" y="50"/>
                    <a:pt x="46" y="57"/>
                  </a:cubicBezTo>
                  <a:lnTo>
                    <a:pt x="46" y="58"/>
                  </a:lnTo>
                  <a:cubicBezTo>
                    <a:pt x="16" y="58"/>
                    <a:pt x="0" y="68"/>
                    <a:pt x="0" y="87"/>
                  </a:cubicBezTo>
                  <a:cubicBezTo>
                    <a:pt x="0" y="98"/>
                    <a:pt x="7" y="109"/>
                    <a:pt x="23" y="109"/>
                  </a:cubicBezTo>
                  <a:cubicBezTo>
                    <a:pt x="34" y="109"/>
                    <a:pt x="42" y="103"/>
                    <a:pt x="47" y="97"/>
                  </a:cubicBezTo>
                  <a:lnTo>
                    <a:pt x="47" y="97"/>
                  </a:lnTo>
                  <a:lnTo>
                    <a:pt x="48" y="107"/>
                  </a:lnTo>
                  <a:lnTo>
                    <a:pt x="61" y="107"/>
                  </a:lnTo>
                  <a:cubicBezTo>
                    <a:pt x="60" y="102"/>
                    <a:pt x="60" y="95"/>
                    <a:pt x="60" y="89"/>
                  </a:cubicBezTo>
                  <a:lnTo>
                    <a:pt x="60" y="60"/>
                  </a:lnTo>
                  <a:close/>
                  <a:moveTo>
                    <a:pt x="46" y="81"/>
                  </a:moveTo>
                  <a:lnTo>
                    <a:pt x="46" y="81"/>
                  </a:lnTo>
                  <a:cubicBezTo>
                    <a:pt x="46" y="83"/>
                    <a:pt x="46" y="84"/>
                    <a:pt x="45" y="86"/>
                  </a:cubicBezTo>
                  <a:cubicBezTo>
                    <a:pt x="43" y="92"/>
                    <a:pt x="37" y="98"/>
                    <a:pt x="27" y="98"/>
                  </a:cubicBezTo>
                  <a:cubicBezTo>
                    <a:pt x="20" y="98"/>
                    <a:pt x="14" y="94"/>
                    <a:pt x="14" y="85"/>
                  </a:cubicBezTo>
                  <a:cubicBezTo>
                    <a:pt x="14" y="70"/>
                    <a:pt x="31" y="67"/>
                    <a:pt x="46" y="68"/>
                  </a:cubicBezTo>
                  <a:lnTo>
                    <a:pt x="46" y="81"/>
                  </a:lnTo>
                  <a:close/>
                  <a:moveTo>
                    <a:pt x="17" y="16"/>
                  </a:moveTo>
                  <a:lnTo>
                    <a:pt x="17" y="16"/>
                  </a:lnTo>
                  <a:cubicBezTo>
                    <a:pt x="22" y="16"/>
                    <a:pt x="25" y="13"/>
                    <a:pt x="25" y="8"/>
                  </a:cubicBezTo>
                  <a:cubicBezTo>
                    <a:pt x="25" y="4"/>
                    <a:pt x="22" y="0"/>
                    <a:pt x="18" y="0"/>
                  </a:cubicBezTo>
                  <a:cubicBezTo>
                    <a:pt x="13" y="0"/>
                    <a:pt x="10" y="4"/>
                    <a:pt x="10" y="8"/>
                  </a:cubicBezTo>
                  <a:cubicBezTo>
                    <a:pt x="10" y="13"/>
                    <a:pt x="13" y="16"/>
                    <a:pt x="17" y="16"/>
                  </a:cubicBezTo>
                  <a:lnTo>
                    <a:pt x="17" y="16"/>
                  </a:lnTo>
                  <a:close/>
                  <a:moveTo>
                    <a:pt x="47" y="16"/>
                  </a:moveTo>
                  <a:lnTo>
                    <a:pt x="47" y="16"/>
                  </a:lnTo>
                  <a:cubicBezTo>
                    <a:pt x="52" y="16"/>
                    <a:pt x="55" y="13"/>
                    <a:pt x="55" y="8"/>
                  </a:cubicBezTo>
                  <a:cubicBezTo>
                    <a:pt x="55" y="4"/>
                    <a:pt x="52" y="0"/>
                    <a:pt x="47" y="0"/>
                  </a:cubicBezTo>
                  <a:cubicBezTo>
                    <a:pt x="43" y="0"/>
                    <a:pt x="39" y="4"/>
                    <a:pt x="39" y="8"/>
                  </a:cubicBezTo>
                  <a:cubicBezTo>
                    <a:pt x="39" y="13"/>
                    <a:pt x="42" y="16"/>
                    <a:pt x="47" y="16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24"/>
            <p:cNvSpPr>
              <a:spLocks/>
            </p:cNvSpPr>
            <p:nvPr/>
          </p:nvSpPr>
          <p:spPr bwMode="auto">
            <a:xfrm>
              <a:off x="1626" y="2770"/>
              <a:ext cx="4" cy="34"/>
            </a:xfrm>
            <a:custGeom>
              <a:avLst/>
              <a:gdLst>
                <a:gd name="T0" fmla="*/ 0 w 14"/>
                <a:gd name="T1" fmla="*/ 113 h 113"/>
                <a:gd name="T2" fmla="*/ 0 w 14"/>
                <a:gd name="T3" fmla="*/ 113 h 113"/>
                <a:gd name="T4" fmla="*/ 14 w 14"/>
                <a:gd name="T5" fmla="*/ 113 h 113"/>
                <a:gd name="T6" fmla="*/ 14 w 14"/>
                <a:gd name="T7" fmla="*/ 0 h 113"/>
                <a:gd name="T8" fmla="*/ 0 w 14"/>
                <a:gd name="T9" fmla="*/ 0 h 113"/>
                <a:gd name="T10" fmla="*/ 0 w 14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3">
                  <a:moveTo>
                    <a:pt x="0" y="113"/>
                  </a:moveTo>
                  <a:lnTo>
                    <a:pt x="0" y="113"/>
                  </a:lnTo>
                  <a:lnTo>
                    <a:pt x="14" y="1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25"/>
            <p:cNvSpPr>
              <a:spLocks noEditPoints="1"/>
            </p:cNvSpPr>
            <p:nvPr/>
          </p:nvSpPr>
          <p:spPr bwMode="auto">
            <a:xfrm>
              <a:off x="1637" y="2780"/>
              <a:ext cx="23" cy="24"/>
            </a:xfrm>
            <a:custGeom>
              <a:avLst/>
              <a:gdLst>
                <a:gd name="T0" fmla="*/ 67 w 68"/>
                <a:gd name="T1" fmla="*/ 43 h 81"/>
                <a:gd name="T2" fmla="*/ 67 w 68"/>
                <a:gd name="T3" fmla="*/ 43 h 81"/>
                <a:gd name="T4" fmla="*/ 68 w 68"/>
                <a:gd name="T5" fmla="*/ 37 h 81"/>
                <a:gd name="T6" fmla="*/ 36 w 68"/>
                <a:gd name="T7" fmla="*/ 0 h 81"/>
                <a:gd name="T8" fmla="*/ 0 w 68"/>
                <a:gd name="T9" fmla="*/ 42 h 81"/>
                <a:gd name="T10" fmla="*/ 38 w 68"/>
                <a:gd name="T11" fmla="*/ 81 h 81"/>
                <a:gd name="T12" fmla="*/ 63 w 68"/>
                <a:gd name="T13" fmla="*/ 76 h 81"/>
                <a:gd name="T14" fmla="*/ 61 w 68"/>
                <a:gd name="T15" fmla="*/ 66 h 81"/>
                <a:gd name="T16" fmla="*/ 40 w 68"/>
                <a:gd name="T17" fmla="*/ 70 h 81"/>
                <a:gd name="T18" fmla="*/ 13 w 68"/>
                <a:gd name="T19" fmla="*/ 43 h 81"/>
                <a:gd name="T20" fmla="*/ 67 w 68"/>
                <a:gd name="T21" fmla="*/ 43 h 81"/>
                <a:gd name="T22" fmla="*/ 13 w 68"/>
                <a:gd name="T23" fmla="*/ 33 h 81"/>
                <a:gd name="T24" fmla="*/ 13 w 68"/>
                <a:gd name="T25" fmla="*/ 33 h 81"/>
                <a:gd name="T26" fmla="*/ 35 w 68"/>
                <a:gd name="T27" fmla="*/ 10 h 81"/>
                <a:gd name="T28" fmla="*/ 54 w 68"/>
                <a:gd name="T29" fmla="*/ 33 h 81"/>
                <a:gd name="T30" fmla="*/ 13 w 68"/>
                <a:gd name="T3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81">
                  <a:moveTo>
                    <a:pt x="67" y="43"/>
                  </a:moveTo>
                  <a:lnTo>
                    <a:pt x="67" y="43"/>
                  </a:lnTo>
                  <a:cubicBezTo>
                    <a:pt x="68" y="42"/>
                    <a:pt x="68" y="39"/>
                    <a:pt x="68" y="37"/>
                  </a:cubicBezTo>
                  <a:cubicBezTo>
                    <a:pt x="68" y="22"/>
                    <a:pt x="61" y="0"/>
                    <a:pt x="36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65"/>
                    <a:pt x="14" y="81"/>
                    <a:pt x="38" y="81"/>
                  </a:cubicBezTo>
                  <a:cubicBezTo>
                    <a:pt x="50" y="81"/>
                    <a:pt x="58" y="78"/>
                    <a:pt x="63" y="76"/>
                  </a:cubicBezTo>
                  <a:lnTo>
                    <a:pt x="61" y="66"/>
                  </a:lnTo>
                  <a:cubicBezTo>
                    <a:pt x="56" y="68"/>
                    <a:pt x="50" y="70"/>
                    <a:pt x="40" y="70"/>
                  </a:cubicBezTo>
                  <a:cubicBezTo>
                    <a:pt x="26" y="70"/>
                    <a:pt x="14" y="62"/>
                    <a:pt x="13" y="43"/>
                  </a:cubicBezTo>
                  <a:lnTo>
                    <a:pt x="67" y="43"/>
                  </a:lnTo>
                  <a:close/>
                  <a:moveTo>
                    <a:pt x="13" y="33"/>
                  </a:moveTo>
                  <a:lnTo>
                    <a:pt x="13" y="33"/>
                  </a:lnTo>
                  <a:cubicBezTo>
                    <a:pt x="15" y="23"/>
                    <a:pt x="21" y="10"/>
                    <a:pt x="35" y="10"/>
                  </a:cubicBezTo>
                  <a:cubicBezTo>
                    <a:pt x="51" y="10"/>
                    <a:pt x="54" y="24"/>
                    <a:pt x="54" y="33"/>
                  </a:cubicBezTo>
                  <a:lnTo>
                    <a:pt x="13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26"/>
            <p:cNvSpPr>
              <a:spLocks/>
            </p:cNvSpPr>
            <p:nvPr/>
          </p:nvSpPr>
          <p:spPr bwMode="auto">
            <a:xfrm>
              <a:off x="1666" y="2780"/>
              <a:ext cx="23" cy="24"/>
            </a:xfrm>
            <a:custGeom>
              <a:avLst/>
              <a:gdLst>
                <a:gd name="T0" fmla="*/ 1 w 66"/>
                <a:gd name="T1" fmla="*/ 79 h 79"/>
                <a:gd name="T2" fmla="*/ 1 w 66"/>
                <a:gd name="T3" fmla="*/ 79 h 79"/>
                <a:gd name="T4" fmla="*/ 15 w 66"/>
                <a:gd name="T5" fmla="*/ 79 h 79"/>
                <a:gd name="T6" fmla="*/ 15 w 66"/>
                <a:gd name="T7" fmla="*/ 33 h 79"/>
                <a:gd name="T8" fmla="*/ 15 w 66"/>
                <a:gd name="T9" fmla="*/ 26 h 79"/>
                <a:gd name="T10" fmla="*/ 34 w 66"/>
                <a:gd name="T11" fmla="*/ 12 h 79"/>
                <a:gd name="T12" fmla="*/ 52 w 66"/>
                <a:gd name="T13" fmla="*/ 35 h 79"/>
                <a:gd name="T14" fmla="*/ 52 w 66"/>
                <a:gd name="T15" fmla="*/ 79 h 79"/>
                <a:gd name="T16" fmla="*/ 66 w 66"/>
                <a:gd name="T17" fmla="*/ 79 h 79"/>
                <a:gd name="T18" fmla="*/ 66 w 66"/>
                <a:gd name="T19" fmla="*/ 33 h 79"/>
                <a:gd name="T20" fmla="*/ 39 w 66"/>
                <a:gd name="T21" fmla="*/ 0 h 79"/>
                <a:gd name="T22" fmla="*/ 13 w 66"/>
                <a:gd name="T23" fmla="*/ 15 h 79"/>
                <a:gd name="T24" fmla="*/ 13 w 66"/>
                <a:gd name="T25" fmla="*/ 15 h 79"/>
                <a:gd name="T26" fmla="*/ 12 w 66"/>
                <a:gd name="T27" fmla="*/ 2 h 79"/>
                <a:gd name="T28" fmla="*/ 0 w 66"/>
                <a:gd name="T29" fmla="*/ 2 h 79"/>
                <a:gd name="T30" fmla="*/ 1 w 66"/>
                <a:gd name="T31" fmla="*/ 23 h 79"/>
                <a:gd name="T32" fmla="*/ 1 w 66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9">
                  <a:moveTo>
                    <a:pt x="1" y="79"/>
                  </a:moveTo>
                  <a:lnTo>
                    <a:pt x="1" y="79"/>
                  </a:lnTo>
                  <a:lnTo>
                    <a:pt x="15" y="79"/>
                  </a:lnTo>
                  <a:lnTo>
                    <a:pt x="15" y="33"/>
                  </a:lnTo>
                  <a:cubicBezTo>
                    <a:pt x="15" y="30"/>
                    <a:pt x="15" y="28"/>
                    <a:pt x="15" y="26"/>
                  </a:cubicBezTo>
                  <a:cubicBezTo>
                    <a:pt x="18" y="18"/>
                    <a:pt x="25" y="12"/>
                    <a:pt x="34" y="12"/>
                  </a:cubicBezTo>
                  <a:cubicBezTo>
                    <a:pt x="47" y="12"/>
                    <a:pt x="52" y="22"/>
                    <a:pt x="52" y="35"/>
                  </a:cubicBezTo>
                  <a:lnTo>
                    <a:pt x="52" y="79"/>
                  </a:lnTo>
                  <a:lnTo>
                    <a:pt x="66" y="79"/>
                  </a:lnTo>
                  <a:lnTo>
                    <a:pt x="66" y="33"/>
                  </a:lnTo>
                  <a:cubicBezTo>
                    <a:pt x="66" y="7"/>
                    <a:pt x="49" y="0"/>
                    <a:pt x="39" y="0"/>
                  </a:cubicBezTo>
                  <a:cubicBezTo>
                    <a:pt x="26" y="0"/>
                    <a:pt x="17" y="8"/>
                    <a:pt x="13" y="15"/>
                  </a:cubicBezTo>
                  <a:lnTo>
                    <a:pt x="13" y="15"/>
                  </a:lnTo>
                  <a:lnTo>
                    <a:pt x="12" y="2"/>
                  </a:lnTo>
                  <a:lnTo>
                    <a:pt x="0" y="2"/>
                  </a:lnTo>
                  <a:cubicBezTo>
                    <a:pt x="0" y="8"/>
                    <a:pt x="1" y="15"/>
                    <a:pt x="1" y="23"/>
                  </a:cubicBezTo>
                  <a:lnTo>
                    <a:pt x="1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27"/>
            <p:cNvSpPr>
              <a:spLocks/>
            </p:cNvSpPr>
            <p:nvPr/>
          </p:nvSpPr>
          <p:spPr bwMode="auto">
            <a:xfrm>
              <a:off x="1694" y="2776"/>
              <a:ext cx="16" cy="28"/>
            </a:xfrm>
            <a:custGeom>
              <a:avLst/>
              <a:gdLst>
                <a:gd name="T0" fmla="*/ 12 w 46"/>
                <a:gd name="T1" fmla="*/ 4 h 97"/>
                <a:gd name="T2" fmla="*/ 12 w 46"/>
                <a:gd name="T3" fmla="*/ 4 h 97"/>
                <a:gd name="T4" fmla="*/ 12 w 46"/>
                <a:gd name="T5" fmla="*/ 18 h 97"/>
                <a:gd name="T6" fmla="*/ 0 w 46"/>
                <a:gd name="T7" fmla="*/ 18 h 97"/>
                <a:gd name="T8" fmla="*/ 0 w 46"/>
                <a:gd name="T9" fmla="*/ 29 h 97"/>
                <a:gd name="T10" fmla="*/ 12 w 46"/>
                <a:gd name="T11" fmla="*/ 29 h 97"/>
                <a:gd name="T12" fmla="*/ 12 w 46"/>
                <a:gd name="T13" fmla="*/ 71 h 97"/>
                <a:gd name="T14" fmla="*/ 17 w 46"/>
                <a:gd name="T15" fmla="*/ 91 h 97"/>
                <a:gd name="T16" fmla="*/ 32 w 46"/>
                <a:gd name="T17" fmla="*/ 97 h 97"/>
                <a:gd name="T18" fmla="*/ 45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6 w 46"/>
                <a:gd name="T25" fmla="*/ 70 h 97"/>
                <a:gd name="T26" fmla="*/ 26 w 46"/>
                <a:gd name="T27" fmla="*/ 29 h 97"/>
                <a:gd name="T28" fmla="*/ 46 w 46"/>
                <a:gd name="T29" fmla="*/ 29 h 97"/>
                <a:gd name="T30" fmla="*/ 46 w 46"/>
                <a:gd name="T31" fmla="*/ 18 h 97"/>
                <a:gd name="T32" fmla="*/ 26 w 46"/>
                <a:gd name="T33" fmla="*/ 18 h 97"/>
                <a:gd name="T34" fmla="*/ 26 w 46"/>
                <a:gd name="T35" fmla="*/ 0 h 97"/>
                <a:gd name="T36" fmla="*/ 12 w 46"/>
                <a:gd name="T3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12" y="4"/>
                  </a:moveTo>
                  <a:lnTo>
                    <a:pt x="12" y="4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12" y="29"/>
                  </a:lnTo>
                  <a:lnTo>
                    <a:pt x="12" y="71"/>
                  </a:lnTo>
                  <a:cubicBezTo>
                    <a:pt x="12" y="80"/>
                    <a:pt x="13" y="86"/>
                    <a:pt x="17" y="91"/>
                  </a:cubicBezTo>
                  <a:cubicBezTo>
                    <a:pt x="21" y="94"/>
                    <a:pt x="26" y="97"/>
                    <a:pt x="32" y="97"/>
                  </a:cubicBezTo>
                  <a:cubicBezTo>
                    <a:pt x="38" y="97"/>
                    <a:pt x="42" y="96"/>
                    <a:pt x="45" y="95"/>
                  </a:cubicBezTo>
                  <a:lnTo>
                    <a:pt x="44" y="84"/>
                  </a:lnTo>
                  <a:cubicBezTo>
                    <a:pt x="42" y="85"/>
                    <a:pt x="40" y="85"/>
                    <a:pt x="36" y="85"/>
                  </a:cubicBezTo>
                  <a:cubicBezTo>
                    <a:pt x="28" y="85"/>
                    <a:pt x="26" y="80"/>
                    <a:pt x="26" y="70"/>
                  </a:cubicBezTo>
                  <a:lnTo>
                    <a:pt x="26" y="29"/>
                  </a:lnTo>
                  <a:lnTo>
                    <a:pt x="46" y="29"/>
                  </a:lnTo>
                  <a:lnTo>
                    <a:pt x="46" y="18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28"/>
            <p:cNvSpPr>
              <a:spLocks noEditPoints="1"/>
            </p:cNvSpPr>
            <p:nvPr/>
          </p:nvSpPr>
          <p:spPr bwMode="auto">
            <a:xfrm>
              <a:off x="1713" y="2780"/>
              <a:ext cx="26" cy="24"/>
            </a:xfrm>
            <a:custGeom>
              <a:avLst/>
              <a:gdLst>
                <a:gd name="T0" fmla="*/ 37 w 75"/>
                <a:gd name="T1" fmla="*/ 81 h 81"/>
                <a:gd name="T2" fmla="*/ 37 w 75"/>
                <a:gd name="T3" fmla="*/ 81 h 81"/>
                <a:gd name="T4" fmla="*/ 75 w 75"/>
                <a:gd name="T5" fmla="*/ 40 h 81"/>
                <a:gd name="T6" fmla="*/ 38 w 75"/>
                <a:gd name="T7" fmla="*/ 0 h 81"/>
                <a:gd name="T8" fmla="*/ 0 w 75"/>
                <a:gd name="T9" fmla="*/ 41 h 81"/>
                <a:gd name="T10" fmla="*/ 37 w 75"/>
                <a:gd name="T11" fmla="*/ 81 h 81"/>
                <a:gd name="T12" fmla="*/ 37 w 75"/>
                <a:gd name="T13" fmla="*/ 81 h 81"/>
                <a:gd name="T14" fmla="*/ 37 w 75"/>
                <a:gd name="T15" fmla="*/ 70 h 81"/>
                <a:gd name="T16" fmla="*/ 37 w 75"/>
                <a:gd name="T17" fmla="*/ 70 h 81"/>
                <a:gd name="T18" fmla="*/ 14 w 75"/>
                <a:gd name="T19" fmla="*/ 41 h 81"/>
                <a:gd name="T20" fmla="*/ 38 w 75"/>
                <a:gd name="T21" fmla="*/ 11 h 81"/>
                <a:gd name="T22" fmla="*/ 61 w 75"/>
                <a:gd name="T23" fmla="*/ 40 h 81"/>
                <a:gd name="T24" fmla="*/ 38 w 75"/>
                <a:gd name="T25" fmla="*/ 70 h 81"/>
                <a:gd name="T26" fmla="*/ 37 w 75"/>
                <a:gd name="T27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81">
                  <a:moveTo>
                    <a:pt x="37" y="81"/>
                  </a:moveTo>
                  <a:lnTo>
                    <a:pt x="37" y="81"/>
                  </a:lnTo>
                  <a:cubicBezTo>
                    <a:pt x="55" y="81"/>
                    <a:pt x="75" y="68"/>
                    <a:pt x="75" y="40"/>
                  </a:cubicBezTo>
                  <a:cubicBezTo>
                    <a:pt x="75" y="16"/>
                    <a:pt x="60" y="0"/>
                    <a:pt x="38" y="0"/>
                  </a:cubicBezTo>
                  <a:cubicBezTo>
                    <a:pt x="17" y="0"/>
                    <a:pt x="0" y="15"/>
                    <a:pt x="0" y="41"/>
                  </a:cubicBezTo>
                  <a:cubicBezTo>
                    <a:pt x="0" y="66"/>
                    <a:pt x="16" y="81"/>
                    <a:pt x="37" y="81"/>
                  </a:cubicBezTo>
                  <a:lnTo>
                    <a:pt x="37" y="81"/>
                  </a:lnTo>
                  <a:close/>
                  <a:moveTo>
                    <a:pt x="37" y="70"/>
                  </a:moveTo>
                  <a:lnTo>
                    <a:pt x="37" y="70"/>
                  </a:lnTo>
                  <a:cubicBezTo>
                    <a:pt x="24" y="70"/>
                    <a:pt x="14" y="58"/>
                    <a:pt x="14" y="41"/>
                  </a:cubicBezTo>
                  <a:cubicBezTo>
                    <a:pt x="14" y="26"/>
                    <a:pt x="22" y="11"/>
                    <a:pt x="38" y="11"/>
                  </a:cubicBezTo>
                  <a:cubicBezTo>
                    <a:pt x="55" y="11"/>
                    <a:pt x="61" y="27"/>
                    <a:pt x="61" y="40"/>
                  </a:cubicBezTo>
                  <a:cubicBezTo>
                    <a:pt x="61" y="58"/>
                    <a:pt x="51" y="70"/>
                    <a:pt x="38" y="70"/>
                  </a:cubicBezTo>
                  <a:lnTo>
                    <a:pt x="37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29"/>
            <p:cNvSpPr>
              <a:spLocks noEditPoints="1"/>
            </p:cNvSpPr>
            <p:nvPr/>
          </p:nvSpPr>
          <p:spPr bwMode="auto">
            <a:xfrm>
              <a:off x="1743" y="2780"/>
              <a:ext cx="22" cy="24"/>
            </a:xfrm>
            <a:custGeom>
              <a:avLst/>
              <a:gdLst>
                <a:gd name="T0" fmla="*/ 61 w 62"/>
                <a:gd name="T1" fmla="*/ 32 h 81"/>
                <a:gd name="T2" fmla="*/ 61 w 62"/>
                <a:gd name="T3" fmla="*/ 32 h 81"/>
                <a:gd name="T4" fmla="*/ 31 w 62"/>
                <a:gd name="T5" fmla="*/ 0 h 81"/>
                <a:gd name="T6" fmla="*/ 6 w 62"/>
                <a:gd name="T7" fmla="*/ 7 h 81"/>
                <a:gd name="T8" fmla="*/ 9 w 62"/>
                <a:gd name="T9" fmla="*/ 16 h 81"/>
                <a:gd name="T10" fmla="*/ 29 w 62"/>
                <a:gd name="T11" fmla="*/ 11 h 81"/>
                <a:gd name="T12" fmla="*/ 47 w 62"/>
                <a:gd name="T13" fmla="*/ 29 h 81"/>
                <a:gd name="T14" fmla="*/ 47 w 62"/>
                <a:gd name="T15" fmla="*/ 30 h 81"/>
                <a:gd name="T16" fmla="*/ 0 w 62"/>
                <a:gd name="T17" fmla="*/ 59 h 81"/>
                <a:gd name="T18" fmla="*/ 24 w 62"/>
                <a:gd name="T19" fmla="*/ 81 h 81"/>
                <a:gd name="T20" fmla="*/ 48 w 62"/>
                <a:gd name="T21" fmla="*/ 69 h 81"/>
                <a:gd name="T22" fmla="*/ 48 w 62"/>
                <a:gd name="T23" fmla="*/ 69 h 81"/>
                <a:gd name="T24" fmla="*/ 49 w 62"/>
                <a:gd name="T25" fmla="*/ 79 h 81"/>
                <a:gd name="T26" fmla="*/ 62 w 62"/>
                <a:gd name="T27" fmla="*/ 79 h 81"/>
                <a:gd name="T28" fmla="*/ 61 w 62"/>
                <a:gd name="T29" fmla="*/ 61 h 81"/>
                <a:gd name="T30" fmla="*/ 61 w 62"/>
                <a:gd name="T31" fmla="*/ 32 h 81"/>
                <a:gd name="T32" fmla="*/ 47 w 62"/>
                <a:gd name="T33" fmla="*/ 53 h 81"/>
                <a:gd name="T34" fmla="*/ 47 w 62"/>
                <a:gd name="T35" fmla="*/ 53 h 81"/>
                <a:gd name="T36" fmla="*/ 46 w 62"/>
                <a:gd name="T37" fmla="*/ 58 h 81"/>
                <a:gd name="T38" fmla="*/ 28 w 62"/>
                <a:gd name="T39" fmla="*/ 70 h 81"/>
                <a:gd name="T40" fmla="*/ 14 w 62"/>
                <a:gd name="T41" fmla="*/ 57 h 81"/>
                <a:gd name="T42" fmla="*/ 47 w 62"/>
                <a:gd name="T43" fmla="*/ 40 h 81"/>
                <a:gd name="T44" fmla="*/ 47 w 62"/>
                <a:gd name="T45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81">
                  <a:moveTo>
                    <a:pt x="61" y="32"/>
                  </a:moveTo>
                  <a:lnTo>
                    <a:pt x="61" y="32"/>
                  </a:lnTo>
                  <a:cubicBezTo>
                    <a:pt x="61" y="16"/>
                    <a:pt x="55" y="0"/>
                    <a:pt x="31" y="0"/>
                  </a:cubicBezTo>
                  <a:cubicBezTo>
                    <a:pt x="22" y="0"/>
                    <a:pt x="12" y="3"/>
                    <a:pt x="6" y="7"/>
                  </a:cubicBezTo>
                  <a:lnTo>
                    <a:pt x="9" y="16"/>
                  </a:lnTo>
                  <a:cubicBezTo>
                    <a:pt x="14" y="13"/>
                    <a:pt x="22" y="11"/>
                    <a:pt x="29" y="11"/>
                  </a:cubicBezTo>
                  <a:cubicBezTo>
                    <a:pt x="45" y="11"/>
                    <a:pt x="47" y="22"/>
                    <a:pt x="47" y="29"/>
                  </a:cubicBezTo>
                  <a:lnTo>
                    <a:pt x="47" y="30"/>
                  </a:lnTo>
                  <a:cubicBezTo>
                    <a:pt x="17" y="30"/>
                    <a:pt x="0" y="40"/>
                    <a:pt x="0" y="59"/>
                  </a:cubicBezTo>
                  <a:cubicBezTo>
                    <a:pt x="0" y="70"/>
                    <a:pt x="8" y="81"/>
                    <a:pt x="24" y="81"/>
                  </a:cubicBezTo>
                  <a:cubicBezTo>
                    <a:pt x="35" y="81"/>
                    <a:pt x="43" y="75"/>
                    <a:pt x="48" y="69"/>
                  </a:cubicBezTo>
                  <a:lnTo>
                    <a:pt x="48" y="69"/>
                  </a:lnTo>
                  <a:lnTo>
                    <a:pt x="49" y="79"/>
                  </a:lnTo>
                  <a:lnTo>
                    <a:pt x="62" y="79"/>
                  </a:lnTo>
                  <a:cubicBezTo>
                    <a:pt x="61" y="74"/>
                    <a:pt x="61" y="67"/>
                    <a:pt x="61" y="61"/>
                  </a:cubicBezTo>
                  <a:lnTo>
                    <a:pt x="61" y="32"/>
                  </a:lnTo>
                  <a:close/>
                  <a:moveTo>
                    <a:pt x="47" y="53"/>
                  </a:moveTo>
                  <a:lnTo>
                    <a:pt x="47" y="53"/>
                  </a:lnTo>
                  <a:cubicBezTo>
                    <a:pt x="47" y="55"/>
                    <a:pt x="47" y="56"/>
                    <a:pt x="46" y="58"/>
                  </a:cubicBezTo>
                  <a:cubicBezTo>
                    <a:pt x="44" y="64"/>
                    <a:pt x="38" y="70"/>
                    <a:pt x="28" y="70"/>
                  </a:cubicBezTo>
                  <a:cubicBezTo>
                    <a:pt x="21" y="70"/>
                    <a:pt x="14" y="66"/>
                    <a:pt x="14" y="57"/>
                  </a:cubicBezTo>
                  <a:cubicBezTo>
                    <a:pt x="14" y="42"/>
                    <a:pt x="32" y="39"/>
                    <a:pt x="47" y="40"/>
                  </a:cubicBezTo>
                  <a:lnTo>
                    <a:pt x="4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30"/>
            <p:cNvSpPr>
              <a:spLocks/>
            </p:cNvSpPr>
            <p:nvPr/>
          </p:nvSpPr>
          <p:spPr bwMode="auto">
            <a:xfrm>
              <a:off x="1770" y="2780"/>
              <a:ext cx="18" cy="24"/>
            </a:xfrm>
            <a:custGeom>
              <a:avLst/>
              <a:gdLst>
                <a:gd name="T0" fmla="*/ 0 w 51"/>
                <a:gd name="T1" fmla="*/ 75 h 81"/>
                <a:gd name="T2" fmla="*/ 0 w 51"/>
                <a:gd name="T3" fmla="*/ 75 h 81"/>
                <a:gd name="T4" fmla="*/ 22 w 51"/>
                <a:gd name="T5" fmla="*/ 81 h 81"/>
                <a:gd name="T6" fmla="*/ 51 w 51"/>
                <a:gd name="T7" fmla="*/ 57 h 81"/>
                <a:gd name="T8" fmla="*/ 30 w 51"/>
                <a:gd name="T9" fmla="*/ 34 h 81"/>
                <a:gd name="T10" fmla="*/ 16 w 51"/>
                <a:gd name="T11" fmla="*/ 21 h 81"/>
                <a:gd name="T12" fmla="*/ 29 w 51"/>
                <a:gd name="T13" fmla="*/ 11 h 81"/>
                <a:gd name="T14" fmla="*/ 44 w 51"/>
                <a:gd name="T15" fmla="*/ 15 h 81"/>
                <a:gd name="T16" fmla="*/ 48 w 51"/>
                <a:gd name="T17" fmla="*/ 5 h 81"/>
                <a:gd name="T18" fmla="*/ 29 w 51"/>
                <a:gd name="T19" fmla="*/ 0 h 81"/>
                <a:gd name="T20" fmla="*/ 2 w 51"/>
                <a:gd name="T21" fmla="*/ 23 h 81"/>
                <a:gd name="T22" fmla="*/ 23 w 51"/>
                <a:gd name="T23" fmla="*/ 45 h 81"/>
                <a:gd name="T24" fmla="*/ 37 w 51"/>
                <a:gd name="T25" fmla="*/ 59 h 81"/>
                <a:gd name="T26" fmla="*/ 22 w 51"/>
                <a:gd name="T27" fmla="*/ 70 h 81"/>
                <a:gd name="T28" fmla="*/ 4 w 51"/>
                <a:gd name="T29" fmla="*/ 65 h 81"/>
                <a:gd name="T30" fmla="*/ 0 w 51"/>
                <a:gd name="T31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81">
                  <a:moveTo>
                    <a:pt x="0" y="75"/>
                  </a:moveTo>
                  <a:lnTo>
                    <a:pt x="0" y="75"/>
                  </a:lnTo>
                  <a:cubicBezTo>
                    <a:pt x="6" y="78"/>
                    <a:pt x="14" y="81"/>
                    <a:pt x="22" y="81"/>
                  </a:cubicBezTo>
                  <a:cubicBezTo>
                    <a:pt x="40" y="81"/>
                    <a:pt x="51" y="71"/>
                    <a:pt x="51" y="57"/>
                  </a:cubicBezTo>
                  <a:cubicBezTo>
                    <a:pt x="51" y="46"/>
                    <a:pt x="44" y="39"/>
                    <a:pt x="30" y="34"/>
                  </a:cubicBezTo>
                  <a:cubicBezTo>
                    <a:pt x="20" y="30"/>
                    <a:pt x="16" y="28"/>
                    <a:pt x="16" y="21"/>
                  </a:cubicBezTo>
                  <a:cubicBezTo>
                    <a:pt x="16" y="15"/>
                    <a:pt x="20" y="11"/>
                    <a:pt x="29" y="11"/>
                  </a:cubicBezTo>
                  <a:cubicBezTo>
                    <a:pt x="36" y="11"/>
                    <a:pt x="41" y="13"/>
                    <a:pt x="44" y="15"/>
                  </a:cubicBezTo>
                  <a:lnTo>
                    <a:pt x="48" y="5"/>
                  </a:lnTo>
                  <a:cubicBezTo>
                    <a:pt x="44" y="2"/>
                    <a:pt x="37" y="0"/>
                    <a:pt x="29" y="0"/>
                  </a:cubicBezTo>
                  <a:cubicBezTo>
                    <a:pt x="13" y="0"/>
                    <a:pt x="2" y="11"/>
                    <a:pt x="2" y="23"/>
                  </a:cubicBezTo>
                  <a:cubicBezTo>
                    <a:pt x="2" y="32"/>
                    <a:pt x="9" y="40"/>
                    <a:pt x="23" y="45"/>
                  </a:cubicBezTo>
                  <a:cubicBezTo>
                    <a:pt x="33" y="49"/>
                    <a:pt x="37" y="52"/>
                    <a:pt x="37" y="59"/>
                  </a:cubicBezTo>
                  <a:cubicBezTo>
                    <a:pt x="37" y="65"/>
                    <a:pt x="32" y="70"/>
                    <a:pt x="22" y="70"/>
                  </a:cubicBezTo>
                  <a:cubicBezTo>
                    <a:pt x="15" y="70"/>
                    <a:pt x="8" y="67"/>
                    <a:pt x="4" y="65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31"/>
            <p:cNvSpPr>
              <a:spLocks noEditPoints="1"/>
            </p:cNvSpPr>
            <p:nvPr/>
          </p:nvSpPr>
          <p:spPr bwMode="auto">
            <a:xfrm>
              <a:off x="1792" y="2780"/>
              <a:ext cx="24" cy="24"/>
            </a:xfrm>
            <a:custGeom>
              <a:avLst/>
              <a:gdLst>
                <a:gd name="T0" fmla="*/ 68 w 68"/>
                <a:gd name="T1" fmla="*/ 43 h 81"/>
                <a:gd name="T2" fmla="*/ 68 w 68"/>
                <a:gd name="T3" fmla="*/ 43 h 81"/>
                <a:gd name="T4" fmla="*/ 68 w 68"/>
                <a:gd name="T5" fmla="*/ 37 h 81"/>
                <a:gd name="T6" fmla="*/ 37 w 68"/>
                <a:gd name="T7" fmla="*/ 0 h 81"/>
                <a:gd name="T8" fmla="*/ 0 w 68"/>
                <a:gd name="T9" fmla="*/ 42 h 81"/>
                <a:gd name="T10" fmla="*/ 38 w 68"/>
                <a:gd name="T11" fmla="*/ 81 h 81"/>
                <a:gd name="T12" fmla="*/ 64 w 68"/>
                <a:gd name="T13" fmla="*/ 76 h 81"/>
                <a:gd name="T14" fmla="*/ 61 w 68"/>
                <a:gd name="T15" fmla="*/ 66 h 81"/>
                <a:gd name="T16" fmla="*/ 40 w 68"/>
                <a:gd name="T17" fmla="*/ 70 h 81"/>
                <a:gd name="T18" fmla="*/ 14 w 68"/>
                <a:gd name="T19" fmla="*/ 43 h 81"/>
                <a:gd name="T20" fmla="*/ 68 w 68"/>
                <a:gd name="T21" fmla="*/ 43 h 81"/>
                <a:gd name="T22" fmla="*/ 14 w 68"/>
                <a:gd name="T23" fmla="*/ 33 h 81"/>
                <a:gd name="T24" fmla="*/ 14 w 68"/>
                <a:gd name="T25" fmla="*/ 33 h 81"/>
                <a:gd name="T26" fmla="*/ 36 w 68"/>
                <a:gd name="T27" fmla="*/ 10 h 81"/>
                <a:gd name="T28" fmla="*/ 55 w 68"/>
                <a:gd name="T29" fmla="*/ 33 h 81"/>
                <a:gd name="T30" fmla="*/ 14 w 68"/>
                <a:gd name="T31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81">
                  <a:moveTo>
                    <a:pt x="68" y="43"/>
                  </a:moveTo>
                  <a:lnTo>
                    <a:pt x="68" y="43"/>
                  </a:lnTo>
                  <a:cubicBezTo>
                    <a:pt x="68" y="42"/>
                    <a:pt x="68" y="39"/>
                    <a:pt x="68" y="37"/>
                  </a:cubicBezTo>
                  <a:cubicBezTo>
                    <a:pt x="68" y="22"/>
                    <a:pt x="62" y="0"/>
                    <a:pt x="37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65"/>
                    <a:pt x="15" y="81"/>
                    <a:pt x="38" y="81"/>
                  </a:cubicBezTo>
                  <a:cubicBezTo>
                    <a:pt x="51" y="81"/>
                    <a:pt x="59" y="78"/>
                    <a:pt x="64" y="76"/>
                  </a:cubicBezTo>
                  <a:lnTo>
                    <a:pt x="61" y="66"/>
                  </a:lnTo>
                  <a:cubicBezTo>
                    <a:pt x="56" y="68"/>
                    <a:pt x="50" y="70"/>
                    <a:pt x="40" y="70"/>
                  </a:cubicBezTo>
                  <a:cubicBezTo>
                    <a:pt x="26" y="70"/>
                    <a:pt x="14" y="62"/>
                    <a:pt x="14" y="43"/>
                  </a:cubicBezTo>
                  <a:lnTo>
                    <a:pt x="68" y="43"/>
                  </a:lnTo>
                  <a:close/>
                  <a:moveTo>
                    <a:pt x="14" y="33"/>
                  </a:moveTo>
                  <a:lnTo>
                    <a:pt x="14" y="33"/>
                  </a:lnTo>
                  <a:cubicBezTo>
                    <a:pt x="15" y="23"/>
                    <a:pt x="21" y="10"/>
                    <a:pt x="36" y="10"/>
                  </a:cubicBezTo>
                  <a:cubicBezTo>
                    <a:pt x="51" y="10"/>
                    <a:pt x="55" y="24"/>
                    <a:pt x="55" y="33"/>
                  </a:cubicBezTo>
                  <a:lnTo>
                    <a:pt x="14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32"/>
            <p:cNvSpPr>
              <a:spLocks/>
            </p:cNvSpPr>
            <p:nvPr/>
          </p:nvSpPr>
          <p:spPr bwMode="auto">
            <a:xfrm>
              <a:off x="1822" y="2780"/>
              <a:ext cx="38" cy="24"/>
            </a:xfrm>
            <a:custGeom>
              <a:avLst/>
              <a:gdLst>
                <a:gd name="T0" fmla="*/ 0 w 110"/>
                <a:gd name="T1" fmla="*/ 79 h 79"/>
                <a:gd name="T2" fmla="*/ 0 w 110"/>
                <a:gd name="T3" fmla="*/ 79 h 79"/>
                <a:gd name="T4" fmla="*/ 14 w 110"/>
                <a:gd name="T5" fmla="*/ 79 h 79"/>
                <a:gd name="T6" fmla="*/ 14 w 110"/>
                <a:gd name="T7" fmla="*/ 33 h 79"/>
                <a:gd name="T8" fmla="*/ 15 w 110"/>
                <a:gd name="T9" fmla="*/ 26 h 79"/>
                <a:gd name="T10" fmla="*/ 32 w 110"/>
                <a:gd name="T11" fmla="*/ 12 h 79"/>
                <a:gd name="T12" fmla="*/ 48 w 110"/>
                <a:gd name="T13" fmla="*/ 33 h 79"/>
                <a:gd name="T14" fmla="*/ 48 w 110"/>
                <a:gd name="T15" fmla="*/ 79 h 79"/>
                <a:gd name="T16" fmla="*/ 62 w 110"/>
                <a:gd name="T17" fmla="*/ 79 h 79"/>
                <a:gd name="T18" fmla="*/ 62 w 110"/>
                <a:gd name="T19" fmla="*/ 31 h 79"/>
                <a:gd name="T20" fmla="*/ 63 w 110"/>
                <a:gd name="T21" fmla="*/ 24 h 79"/>
                <a:gd name="T22" fmla="*/ 80 w 110"/>
                <a:gd name="T23" fmla="*/ 12 h 79"/>
                <a:gd name="T24" fmla="*/ 97 w 110"/>
                <a:gd name="T25" fmla="*/ 36 h 79"/>
                <a:gd name="T26" fmla="*/ 97 w 110"/>
                <a:gd name="T27" fmla="*/ 79 h 79"/>
                <a:gd name="T28" fmla="*/ 110 w 110"/>
                <a:gd name="T29" fmla="*/ 79 h 79"/>
                <a:gd name="T30" fmla="*/ 110 w 110"/>
                <a:gd name="T31" fmla="*/ 34 h 79"/>
                <a:gd name="T32" fmla="*/ 85 w 110"/>
                <a:gd name="T33" fmla="*/ 0 h 79"/>
                <a:gd name="T34" fmla="*/ 68 w 110"/>
                <a:gd name="T35" fmla="*/ 6 h 79"/>
                <a:gd name="T36" fmla="*/ 59 w 110"/>
                <a:gd name="T37" fmla="*/ 16 h 79"/>
                <a:gd name="T38" fmla="*/ 59 w 110"/>
                <a:gd name="T39" fmla="*/ 16 h 79"/>
                <a:gd name="T40" fmla="*/ 37 w 110"/>
                <a:gd name="T41" fmla="*/ 0 h 79"/>
                <a:gd name="T42" fmla="*/ 13 w 110"/>
                <a:gd name="T43" fmla="*/ 15 h 79"/>
                <a:gd name="T44" fmla="*/ 12 w 110"/>
                <a:gd name="T45" fmla="*/ 15 h 79"/>
                <a:gd name="T46" fmla="*/ 12 w 110"/>
                <a:gd name="T47" fmla="*/ 2 h 79"/>
                <a:gd name="T48" fmla="*/ 0 w 110"/>
                <a:gd name="T49" fmla="*/ 2 h 79"/>
                <a:gd name="T50" fmla="*/ 0 w 110"/>
                <a:gd name="T51" fmla="*/ 23 h 79"/>
                <a:gd name="T52" fmla="*/ 0 w 110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" h="79">
                  <a:moveTo>
                    <a:pt x="0" y="79"/>
                  </a:moveTo>
                  <a:lnTo>
                    <a:pt x="0" y="79"/>
                  </a:lnTo>
                  <a:lnTo>
                    <a:pt x="14" y="79"/>
                  </a:lnTo>
                  <a:lnTo>
                    <a:pt x="14" y="33"/>
                  </a:lnTo>
                  <a:cubicBezTo>
                    <a:pt x="14" y="30"/>
                    <a:pt x="14" y="28"/>
                    <a:pt x="15" y="26"/>
                  </a:cubicBezTo>
                  <a:cubicBezTo>
                    <a:pt x="17" y="19"/>
                    <a:pt x="24" y="12"/>
                    <a:pt x="32" y="12"/>
                  </a:cubicBezTo>
                  <a:cubicBezTo>
                    <a:pt x="43" y="12"/>
                    <a:pt x="48" y="21"/>
                    <a:pt x="48" y="33"/>
                  </a:cubicBezTo>
                  <a:lnTo>
                    <a:pt x="48" y="79"/>
                  </a:lnTo>
                  <a:lnTo>
                    <a:pt x="62" y="79"/>
                  </a:lnTo>
                  <a:lnTo>
                    <a:pt x="62" y="31"/>
                  </a:lnTo>
                  <a:cubicBezTo>
                    <a:pt x="62" y="29"/>
                    <a:pt x="62" y="26"/>
                    <a:pt x="63" y="24"/>
                  </a:cubicBezTo>
                  <a:cubicBezTo>
                    <a:pt x="66" y="18"/>
                    <a:pt x="72" y="12"/>
                    <a:pt x="80" y="12"/>
                  </a:cubicBezTo>
                  <a:cubicBezTo>
                    <a:pt x="91" y="12"/>
                    <a:pt x="97" y="21"/>
                    <a:pt x="97" y="36"/>
                  </a:cubicBezTo>
                  <a:lnTo>
                    <a:pt x="97" y="79"/>
                  </a:lnTo>
                  <a:lnTo>
                    <a:pt x="110" y="79"/>
                  </a:lnTo>
                  <a:lnTo>
                    <a:pt x="110" y="34"/>
                  </a:lnTo>
                  <a:cubicBezTo>
                    <a:pt x="110" y="7"/>
                    <a:pt x="95" y="0"/>
                    <a:pt x="85" y="0"/>
                  </a:cubicBezTo>
                  <a:cubicBezTo>
                    <a:pt x="77" y="0"/>
                    <a:pt x="73" y="2"/>
                    <a:pt x="68" y="6"/>
                  </a:cubicBezTo>
                  <a:cubicBezTo>
                    <a:pt x="65" y="8"/>
                    <a:pt x="62" y="11"/>
                    <a:pt x="59" y="16"/>
                  </a:cubicBezTo>
                  <a:lnTo>
                    <a:pt x="59" y="16"/>
                  </a:lnTo>
                  <a:cubicBezTo>
                    <a:pt x="55" y="7"/>
                    <a:pt x="48" y="0"/>
                    <a:pt x="37" y="0"/>
                  </a:cubicBezTo>
                  <a:cubicBezTo>
                    <a:pt x="24" y="0"/>
                    <a:pt x="17" y="7"/>
                    <a:pt x="13" y="15"/>
                  </a:cubicBezTo>
                  <a:lnTo>
                    <a:pt x="12" y="15"/>
                  </a:lnTo>
                  <a:lnTo>
                    <a:pt x="12" y="2"/>
                  </a:lnTo>
                  <a:lnTo>
                    <a:pt x="0" y="2"/>
                  </a:lnTo>
                  <a:cubicBezTo>
                    <a:pt x="0" y="8"/>
                    <a:pt x="0" y="15"/>
                    <a:pt x="0" y="23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56" name="Freeform 233"/>
            <p:cNvSpPr>
              <a:spLocks noEditPoints="1"/>
            </p:cNvSpPr>
            <p:nvPr/>
          </p:nvSpPr>
          <p:spPr bwMode="auto">
            <a:xfrm>
              <a:off x="1867" y="2780"/>
              <a:ext cx="21" cy="24"/>
            </a:xfrm>
            <a:custGeom>
              <a:avLst/>
              <a:gdLst>
                <a:gd name="T0" fmla="*/ 60 w 61"/>
                <a:gd name="T1" fmla="*/ 32 h 81"/>
                <a:gd name="T2" fmla="*/ 60 w 61"/>
                <a:gd name="T3" fmla="*/ 32 h 81"/>
                <a:gd name="T4" fmla="*/ 30 w 61"/>
                <a:gd name="T5" fmla="*/ 0 h 81"/>
                <a:gd name="T6" fmla="*/ 5 w 61"/>
                <a:gd name="T7" fmla="*/ 7 h 81"/>
                <a:gd name="T8" fmla="*/ 8 w 61"/>
                <a:gd name="T9" fmla="*/ 16 h 81"/>
                <a:gd name="T10" fmla="*/ 28 w 61"/>
                <a:gd name="T11" fmla="*/ 11 h 81"/>
                <a:gd name="T12" fmla="*/ 46 w 61"/>
                <a:gd name="T13" fmla="*/ 29 h 81"/>
                <a:gd name="T14" fmla="*/ 46 w 61"/>
                <a:gd name="T15" fmla="*/ 30 h 81"/>
                <a:gd name="T16" fmla="*/ 0 w 61"/>
                <a:gd name="T17" fmla="*/ 59 h 81"/>
                <a:gd name="T18" fmla="*/ 23 w 61"/>
                <a:gd name="T19" fmla="*/ 81 h 81"/>
                <a:gd name="T20" fmla="*/ 47 w 61"/>
                <a:gd name="T21" fmla="*/ 69 h 81"/>
                <a:gd name="T22" fmla="*/ 47 w 61"/>
                <a:gd name="T23" fmla="*/ 69 h 81"/>
                <a:gd name="T24" fmla="*/ 48 w 61"/>
                <a:gd name="T25" fmla="*/ 79 h 81"/>
                <a:gd name="T26" fmla="*/ 61 w 61"/>
                <a:gd name="T27" fmla="*/ 79 h 81"/>
                <a:gd name="T28" fmla="*/ 60 w 61"/>
                <a:gd name="T29" fmla="*/ 61 h 81"/>
                <a:gd name="T30" fmla="*/ 60 w 61"/>
                <a:gd name="T31" fmla="*/ 32 h 81"/>
                <a:gd name="T32" fmla="*/ 46 w 61"/>
                <a:gd name="T33" fmla="*/ 53 h 81"/>
                <a:gd name="T34" fmla="*/ 46 w 61"/>
                <a:gd name="T35" fmla="*/ 53 h 81"/>
                <a:gd name="T36" fmla="*/ 46 w 61"/>
                <a:gd name="T37" fmla="*/ 58 h 81"/>
                <a:gd name="T38" fmla="*/ 27 w 61"/>
                <a:gd name="T39" fmla="*/ 70 h 81"/>
                <a:gd name="T40" fmla="*/ 14 w 61"/>
                <a:gd name="T41" fmla="*/ 57 h 81"/>
                <a:gd name="T42" fmla="*/ 46 w 61"/>
                <a:gd name="T43" fmla="*/ 40 h 81"/>
                <a:gd name="T44" fmla="*/ 46 w 61"/>
                <a:gd name="T45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81">
                  <a:moveTo>
                    <a:pt x="60" y="32"/>
                  </a:moveTo>
                  <a:lnTo>
                    <a:pt x="60" y="32"/>
                  </a:lnTo>
                  <a:cubicBezTo>
                    <a:pt x="60" y="16"/>
                    <a:pt x="54" y="0"/>
                    <a:pt x="30" y="0"/>
                  </a:cubicBezTo>
                  <a:cubicBezTo>
                    <a:pt x="21" y="0"/>
                    <a:pt x="11" y="3"/>
                    <a:pt x="5" y="7"/>
                  </a:cubicBezTo>
                  <a:lnTo>
                    <a:pt x="8" y="16"/>
                  </a:lnTo>
                  <a:cubicBezTo>
                    <a:pt x="14" y="13"/>
                    <a:pt x="21" y="11"/>
                    <a:pt x="28" y="11"/>
                  </a:cubicBezTo>
                  <a:cubicBezTo>
                    <a:pt x="44" y="11"/>
                    <a:pt x="46" y="22"/>
                    <a:pt x="46" y="29"/>
                  </a:cubicBezTo>
                  <a:lnTo>
                    <a:pt x="46" y="30"/>
                  </a:lnTo>
                  <a:cubicBezTo>
                    <a:pt x="16" y="30"/>
                    <a:pt x="0" y="40"/>
                    <a:pt x="0" y="59"/>
                  </a:cubicBezTo>
                  <a:cubicBezTo>
                    <a:pt x="0" y="70"/>
                    <a:pt x="8" y="81"/>
                    <a:pt x="23" y="81"/>
                  </a:cubicBezTo>
                  <a:cubicBezTo>
                    <a:pt x="34" y="81"/>
                    <a:pt x="42" y="75"/>
                    <a:pt x="47" y="69"/>
                  </a:cubicBezTo>
                  <a:lnTo>
                    <a:pt x="47" y="69"/>
                  </a:lnTo>
                  <a:lnTo>
                    <a:pt x="48" y="79"/>
                  </a:lnTo>
                  <a:lnTo>
                    <a:pt x="61" y="79"/>
                  </a:lnTo>
                  <a:cubicBezTo>
                    <a:pt x="60" y="74"/>
                    <a:pt x="60" y="67"/>
                    <a:pt x="60" y="61"/>
                  </a:cubicBezTo>
                  <a:lnTo>
                    <a:pt x="60" y="32"/>
                  </a:lnTo>
                  <a:close/>
                  <a:moveTo>
                    <a:pt x="46" y="53"/>
                  </a:moveTo>
                  <a:lnTo>
                    <a:pt x="46" y="53"/>
                  </a:lnTo>
                  <a:cubicBezTo>
                    <a:pt x="46" y="55"/>
                    <a:pt x="46" y="56"/>
                    <a:pt x="46" y="58"/>
                  </a:cubicBezTo>
                  <a:cubicBezTo>
                    <a:pt x="43" y="64"/>
                    <a:pt x="37" y="70"/>
                    <a:pt x="27" y="70"/>
                  </a:cubicBezTo>
                  <a:cubicBezTo>
                    <a:pt x="20" y="70"/>
                    <a:pt x="14" y="66"/>
                    <a:pt x="14" y="57"/>
                  </a:cubicBezTo>
                  <a:cubicBezTo>
                    <a:pt x="14" y="42"/>
                    <a:pt x="31" y="39"/>
                    <a:pt x="46" y="40"/>
                  </a:cubicBezTo>
                  <a:lnTo>
                    <a:pt x="46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57" name="Freeform 234"/>
            <p:cNvSpPr>
              <a:spLocks/>
            </p:cNvSpPr>
            <p:nvPr/>
          </p:nvSpPr>
          <p:spPr bwMode="auto">
            <a:xfrm>
              <a:off x="1245" y="2823"/>
              <a:ext cx="118" cy="36"/>
            </a:xfrm>
            <a:custGeom>
              <a:avLst/>
              <a:gdLst>
                <a:gd name="T0" fmla="*/ 0 w 340"/>
                <a:gd name="T1" fmla="*/ 0 w 340"/>
                <a:gd name="T2" fmla="*/ 340 w 3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0">
                  <a:moveTo>
                    <a:pt x="0" y="0"/>
                  </a:moveTo>
                  <a:lnTo>
                    <a:pt x="0" y="0"/>
                  </a:lnTo>
                  <a:lnTo>
                    <a:pt x="340" y="0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59" name="Freeform 235"/>
            <p:cNvSpPr>
              <a:spLocks/>
            </p:cNvSpPr>
            <p:nvPr/>
          </p:nvSpPr>
          <p:spPr bwMode="auto">
            <a:xfrm>
              <a:off x="527" y="2241"/>
              <a:ext cx="179" cy="5"/>
            </a:xfrm>
            <a:custGeom>
              <a:avLst/>
              <a:gdLst>
                <a:gd name="T0" fmla="*/ 0 w 516"/>
                <a:gd name="T1" fmla="*/ 0 h 18"/>
                <a:gd name="T2" fmla="*/ 0 w 516"/>
                <a:gd name="T3" fmla="*/ 0 h 18"/>
                <a:gd name="T4" fmla="*/ 516 w 51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6" h="18">
                  <a:moveTo>
                    <a:pt x="0" y="0"/>
                  </a:moveTo>
                  <a:lnTo>
                    <a:pt x="0" y="0"/>
                  </a:lnTo>
                  <a:lnTo>
                    <a:pt x="516" y="18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61" name="Freeform 236"/>
            <p:cNvSpPr>
              <a:spLocks/>
            </p:cNvSpPr>
            <p:nvPr/>
          </p:nvSpPr>
          <p:spPr bwMode="auto">
            <a:xfrm>
              <a:off x="706" y="2163"/>
              <a:ext cx="188" cy="83"/>
            </a:xfrm>
            <a:custGeom>
              <a:avLst/>
              <a:gdLst>
                <a:gd name="T0" fmla="*/ 0 w 542"/>
                <a:gd name="T1" fmla="*/ 284 h 284"/>
                <a:gd name="T2" fmla="*/ 0 w 542"/>
                <a:gd name="T3" fmla="*/ 284 h 284"/>
                <a:gd name="T4" fmla="*/ 542 w 542"/>
                <a:gd name="T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2" h="284">
                  <a:moveTo>
                    <a:pt x="0" y="284"/>
                  </a:moveTo>
                  <a:lnTo>
                    <a:pt x="0" y="284"/>
                  </a:lnTo>
                  <a:lnTo>
                    <a:pt x="542" y="0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66" name="Freeform 237"/>
            <p:cNvSpPr>
              <a:spLocks/>
            </p:cNvSpPr>
            <p:nvPr/>
          </p:nvSpPr>
          <p:spPr bwMode="auto">
            <a:xfrm>
              <a:off x="894" y="2044"/>
              <a:ext cx="177" cy="119"/>
            </a:xfrm>
            <a:custGeom>
              <a:avLst/>
              <a:gdLst>
                <a:gd name="T0" fmla="*/ 0 w 507"/>
                <a:gd name="T1" fmla="*/ 405 h 405"/>
                <a:gd name="T2" fmla="*/ 0 w 507"/>
                <a:gd name="T3" fmla="*/ 405 h 405"/>
                <a:gd name="T4" fmla="*/ 507 w 507"/>
                <a:gd name="T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7" h="405">
                  <a:moveTo>
                    <a:pt x="0" y="405"/>
                  </a:moveTo>
                  <a:lnTo>
                    <a:pt x="0" y="405"/>
                  </a:lnTo>
                  <a:lnTo>
                    <a:pt x="507" y="0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67" name="Freeform 238"/>
            <p:cNvSpPr>
              <a:spLocks/>
            </p:cNvSpPr>
            <p:nvPr/>
          </p:nvSpPr>
          <p:spPr bwMode="auto">
            <a:xfrm>
              <a:off x="1071" y="1873"/>
              <a:ext cx="174" cy="171"/>
            </a:xfrm>
            <a:custGeom>
              <a:avLst/>
              <a:gdLst>
                <a:gd name="T0" fmla="*/ 0 w 502"/>
                <a:gd name="T1" fmla="*/ 582 h 582"/>
                <a:gd name="T2" fmla="*/ 0 w 502"/>
                <a:gd name="T3" fmla="*/ 582 h 582"/>
                <a:gd name="T4" fmla="*/ 502 w 502"/>
                <a:gd name="T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2" h="582">
                  <a:moveTo>
                    <a:pt x="0" y="582"/>
                  </a:moveTo>
                  <a:lnTo>
                    <a:pt x="0" y="582"/>
                  </a:lnTo>
                  <a:lnTo>
                    <a:pt x="502" y="0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68" name="Freeform 239"/>
            <p:cNvSpPr>
              <a:spLocks/>
            </p:cNvSpPr>
            <p:nvPr/>
          </p:nvSpPr>
          <p:spPr bwMode="auto">
            <a:xfrm>
              <a:off x="1245" y="1586"/>
              <a:ext cx="196" cy="287"/>
            </a:xfrm>
            <a:custGeom>
              <a:avLst/>
              <a:gdLst>
                <a:gd name="T0" fmla="*/ 0 w 565"/>
                <a:gd name="T1" fmla="*/ 978 h 978"/>
                <a:gd name="T2" fmla="*/ 0 w 565"/>
                <a:gd name="T3" fmla="*/ 978 h 978"/>
                <a:gd name="T4" fmla="*/ 565 w 565"/>
                <a:gd name="T5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5" h="978">
                  <a:moveTo>
                    <a:pt x="0" y="978"/>
                  </a:moveTo>
                  <a:lnTo>
                    <a:pt x="0" y="978"/>
                  </a:lnTo>
                  <a:lnTo>
                    <a:pt x="565" y="0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69" name="Freeform 240"/>
            <p:cNvSpPr>
              <a:spLocks/>
            </p:cNvSpPr>
            <p:nvPr/>
          </p:nvSpPr>
          <p:spPr bwMode="auto">
            <a:xfrm>
              <a:off x="1441" y="1362"/>
              <a:ext cx="176" cy="224"/>
            </a:xfrm>
            <a:custGeom>
              <a:avLst/>
              <a:gdLst>
                <a:gd name="T0" fmla="*/ 0 w 506"/>
                <a:gd name="T1" fmla="*/ 764 h 764"/>
                <a:gd name="T2" fmla="*/ 0 w 506"/>
                <a:gd name="T3" fmla="*/ 764 h 764"/>
                <a:gd name="T4" fmla="*/ 506 w 506"/>
                <a:gd name="T5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6" h="764">
                  <a:moveTo>
                    <a:pt x="0" y="764"/>
                  </a:moveTo>
                  <a:lnTo>
                    <a:pt x="0" y="764"/>
                  </a:lnTo>
                  <a:lnTo>
                    <a:pt x="506" y="0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70" name="Freeform 241"/>
            <p:cNvSpPr>
              <a:spLocks/>
            </p:cNvSpPr>
            <p:nvPr/>
          </p:nvSpPr>
          <p:spPr bwMode="auto">
            <a:xfrm>
              <a:off x="1617" y="1362"/>
              <a:ext cx="192" cy="60"/>
            </a:xfrm>
            <a:custGeom>
              <a:avLst/>
              <a:gdLst>
                <a:gd name="T0" fmla="*/ 0 w 551"/>
                <a:gd name="T1" fmla="*/ 0 h 204"/>
                <a:gd name="T2" fmla="*/ 0 w 551"/>
                <a:gd name="T3" fmla="*/ 0 h 204"/>
                <a:gd name="T4" fmla="*/ 551 w 551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" h="204">
                  <a:moveTo>
                    <a:pt x="0" y="0"/>
                  </a:moveTo>
                  <a:lnTo>
                    <a:pt x="0" y="0"/>
                  </a:lnTo>
                  <a:lnTo>
                    <a:pt x="551" y="204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71" name="Freeform 242"/>
            <p:cNvSpPr>
              <a:spLocks/>
            </p:cNvSpPr>
            <p:nvPr/>
          </p:nvSpPr>
          <p:spPr bwMode="auto">
            <a:xfrm>
              <a:off x="1809" y="1422"/>
              <a:ext cx="188" cy="253"/>
            </a:xfrm>
            <a:custGeom>
              <a:avLst/>
              <a:gdLst>
                <a:gd name="T0" fmla="*/ 0 w 543"/>
                <a:gd name="T1" fmla="*/ 0 h 862"/>
                <a:gd name="T2" fmla="*/ 0 w 543"/>
                <a:gd name="T3" fmla="*/ 0 h 862"/>
                <a:gd name="T4" fmla="*/ 543 w 543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3" h="862">
                  <a:moveTo>
                    <a:pt x="0" y="0"/>
                  </a:moveTo>
                  <a:lnTo>
                    <a:pt x="0" y="0"/>
                  </a:lnTo>
                  <a:lnTo>
                    <a:pt x="543" y="862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72" name="Freeform 243"/>
            <p:cNvSpPr>
              <a:spLocks/>
            </p:cNvSpPr>
            <p:nvPr/>
          </p:nvSpPr>
          <p:spPr bwMode="auto">
            <a:xfrm>
              <a:off x="1997" y="1675"/>
              <a:ext cx="170" cy="198"/>
            </a:xfrm>
            <a:custGeom>
              <a:avLst/>
              <a:gdLst>
                <a:gd name="T0" fmla="*/ 0 w 488"/>
                <a:gd name="T1" fmla="*/ 0 h 676"/>
                <a:gd name="T2" fmla="*/ 0 w 488"/>
                <a:gd name="T3" fmla="*/ 0 h 676"/>
                <a:gd name="T4" fmla="*/ 488 w 488"/>
                <a:gd name="T5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8" h="676">
                  <a:moveTo>
                    <a:pt x="0" y="0"/>
                  </a:moveTo>
                  <a:lnTo>
                    <a:pt x="0" y="0"/>
                  </a:lnTo>
                  <a:lnTo>
                    <a:pt x="488" y="676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73" name="Freeform 244"/>
            <p:cNvSpPr>
              <a:spLocks/>
            </p:cNvSpPr>
            <p:nvPr/>
          </p:nvSpPr>
          <p:spPr bwMode="auto">
            <a:xfrm>
              <a:off x="2167" y="1873"/>
              <a:ext cx="179" cy="189"/>
            </a:xfrm>
            <a:custGeom>
              <a:avLst/>
              <a:gdLst>
                <a:gd name="T0" fmla="*/ 0 w 516"/>
                <a:gd name="T1" fmla="*/ 0 h 644"/>
                <a:gd name="T2" fmla="*/ 0 w 516"/>
                <a:gd name="T3" fmla="*/ 0 h 644"/>
                <a:gd name="T4" fmla="*/ 516 w 516"/>
                <a:gd name="T5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6" h="644">
                  <a:moveTo>
                    <a:pt x="0" y="0"/>
                  </a:moveTo>
                  <a:lnTo>
                    <a:pt x="0" y="0"/>
                  </a:lnTo>
                  <a:lnTo>
                    <a:pt x="516" y="644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74" name="Freeform 245"/>
            <p:cNvSpPr>
              <a:spLocks/>
            </p:cNvSpPr>
            <p:nvPr/>
          </p:nvSpPr>
          <p:spPr bwMode="auto">
            <a:xfrm>
              <a:off x="2346" y="2062"/>
              <a:ext cx="189" cy="116"/>
            </a:xfrm>
            <a:custGeom>
              <a:avLst/>
              <a:gdLst>
                <a:gd name="T0" fmla="*/ 0 w 542"/>
                <a:gd name="T1" fmla="*/ 0 h 396"/>
                <a:gd name="T2" fmla="*/ 0 w 542"/>
                <a:gd name="T3" fmla="*/ 0 h 396"/>
                <a:gd name="T4" fmla="*/ 542 w 542"/>
                <a:gd name="T5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2" h="396">
                  <a:moveTo>
                    <a:pt x="0" y="0"/>
                  </a:moveTo>
                  <a:lnTo>
                    <a:pt x="0" y="0"/>
                  </a:lnTo>
                  <a:lnTo>
                    <a:pt x="542" y="396"/>
                  </a:lnTo>
                </a:path>
              </a:pathLst>
            </a:custGeom>
            <a:noFill/>
            <a:ln w="22225" cap="flat">
              <a:solidFill>
                <a:srgbClr val="9E13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i-FI" dirty="0">
                <a:latin typeface="+mn-lt"/>
                <a:ea typeface="DejaVu Sans" pitchFamily="34" charset="0"/>
                <a:cs typeface="DejaVu Sans" pitchFamily="34" charset="0"/>
              </a:rPr>
              <a:t>Air humidity and water amount</a:t>
            </a:r>
          </a:p>
        </p:txBody>
      </p:sp>
      <p:sp>
        <p:nvSpPr>
          <p:cNvPr id="19460" name="Content Placeholder 7"/>
          <p:cNvSpPr>
            <a:spLocks noGrp="1"/>
          </p:cNvSpPr>
          <p:nvPr>
            <p:ph idx="1"/>
          </p:nvPr>
        </p:nvSpPr>
        <p:spPr>
          <a:xfrm>
            <a:off x="457200" y="4899687"/>
            <a:ext cx="8229600" cy="905801"/>
          </a:xfrm>
        </p:spPr>
        <p:txBody>
          <a:bodyPr>
            <a:normAutofit fontScale="92500" lnSpcReduction="20000"/>
          </a:bodyPr>
          <a:lstStyle/>
          <a:p>
            <a:r>
              <a:rPr lang="en-GB" altLang="fi-FI" sz="1800" dirty="0">
                <a:ea typeface="DejaVu Sans" pitchFamily="34" charset="0"/>
                <a:cs typeface="DejaVu Sans" pitchFamily="34" charset="0"/>
              </a:rPr>
              <a:t>The water of indoor and outdoor air tries to find a balance which causes the pressure of water vapour in the structures. </a:t>
            </a:r>
          </a:p>
          <a:p>
            <a:r>
              <a:rPr lang="en-GB" altLang="fi-FI" sz="1800" dirty="0">
                <a:ea typeface="DejaVu Sans" pitchFamily="34" charset="0"/>
                <a:cs typeface="DejaVu Sans" pitchFamily="34" charset="0"/>
              </a:rPr>
              <a:t>The water between structure and air also tries to find a balance. </a:t>
            </a:r>
            <a:br>
              <a:rPr lang="en-GB" altLang="fi-FI" sz="1800" dirty="0">
                <a:ea typeface="DejaVu Sans" pitchFamily="34" charset="0"/>
                <a:cs typeface="DejaVu Sans" pitchFamily="34" charset="0"/>
              </a:rPr>
            </a:br>
            <a:r>
              <a:rPr lang="en-GB" altLang="fi-FI" sz="1800" dirty="0">
                <a:ea typeface="DejaVu Sans" pitchFamily="34" charset="0"/>
                <a:cs typeface="DejaVu Sans" pitchFamily="34" charset="0"/>
              </a:rPr>
              <a:t>That causes either the drying of structures or  the saturating of structures.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03D10-61F3-4970-9E68-1E56BAFBA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19499" name="Slide Number Placeholder 19498">
            <a:extLst>
              <a:ext uri="{FF2B5EF4-FFF2-40B4-BE49-F238E27FC236}">
                <a16:creationId xmlns:a16="http://schemas.microsoft.com/office/drawing/2014/main" id="{744E167D-6BE6-4C97-B8E8-2BFFF4C12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19463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037138" y="1138238"/>
            <a:ext cx="4106862" cy="922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fi-FI" sz="1600" dirty="0">
                <a:ea typeface="DejaVu Sans" pitchFamily="34" charset="0"/>
                <a:cs typeface="DejaVu Sans" pitchFamily="34" charset="0"/>
              </a:rPr>
              <a:t>During the winter RH is high and </a:t>
            </a:r>
            <a:br>
              <a:rPr lang="en-GB" altLang="fi-FI" sz="1600" dirty="0">
                <a:ea typeface="DejaVu Sans" pitchFamily="34" charset="0"/>
                <a:cs typeface="DejaVu Sans" pitchFamily="34" charset="0"/>
              </a:rPr>
            </a:br>
            <a:r>
              <a:rPr lang="en-GB" altLang="fi-FI" sz="1600" dirty="0">
                <a:ea typeface="DejaVu Sans" pitchFamily="34" charset="0"/>
                <a:cs typeface="DejaVu Sans" pitchFamily="34" charset="0"/>
              </a:rPr>
              <a:t>during the summer low.</a:t>
            </a:r>
          </a:p>
        </p:txBody>
      </p:sp>
      <p:sp>
        <p:nvSpPr>
          <p:cNvPr id="19462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0" y="1158875"/>
            <a:ext cx="4068763" cy="7794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fi-FI" sz="1600" dirty="0">
                <a:ea typeface="DejaVu Sans" pitchFamily="34" charset="0"/>
                <a:cs typeface="DejaVu Sans" pitchFamily="34" charset="0"/>
              </a:rPr>
              <a:t>The water amount (g/m</a:t>
            </a:r>
            <a:r>
              <a:rPr lang="en-GB" altLang="fi-FI" sz="1600" baseline="30000" dirty="0">
                <a:ea typeface="DejaVu Sans" pitchFamily="34" charset="0"/>
                <a:cs typeface="DejaVu Sans" pitchFamily="34" charset="0"/>
              </a:rPr>
              <a:t>3</a:t>
            </a:r>
            <a:r>
              <a:rPr lang="en-GB" altLang="fi-FI" sz="1600" dirty="0">
                <a:ea typeface="DejaVu Sans" pitchFamily="34" charset="0"/>
                <a:cs typeface="DejaVu Sans" pitchFamily="34" charset="0"/>
              </a:rPr>
              <a:t>) of outdoor air is high in summer and low in winter. </a:t>
            </a:r>
          </a:p>
        </p:txBody>
      </p:sp>
      <p:pic>
        <p:nvPicPr>
          <p:cNvPr id="19465" name="Picture 8" descr="suhteellinen_kosteus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b="3194"/>
          <a:stretch/>
        </p:blipFill>
        <p:spPr bwMode="auto">
          <a:xfrm>
            <a:off x="4758653" y="1735369"/>
            <a:ext cx="4180148" cy="27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75" name="TextBox 19674"/>
          <p:cNvSpPr txBox="1"/>
          <p:nvPr/>
        </p:nvSpPr>
        <p:spPr>
          <a:xfrm>
            <a:off x="119021" y="1308835"/>
            <a:ext cx="307777" cy="23518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Water vapour amount of air g/m</a:t>
            </a:r>
            <a:r>
              <a:rPr lang="en-GB" sz="800" b="1" baseline="30000" dirty="0">
                <a:solidFill>
                  <a:schemeClr val="tx2"/>
                </a:solidFill>
              </a:rPr>
              <a:t>3</a:t>
            </a:r>
            <a:r>
              <a:rPr lang="en-GB" sz="800" dirty="0"/>
              <a:t> </a:t>
            </a:r>
          </a:p>
        </p:txBody>
      </p:sp>
      <p:sp>
        <p:nvSpPr>
          <p:cNvPr id="19676" name="TextBox 19675"/>
          <p:cNvSpPr txBox="1"/>
          <p:nvPr/>
        </p:nvSpPr>
        <p:spPr>
          <a:xfrm rot="-2280000">
            <a:off x="350219" y="4077320"/>
            <a:ext cx="594485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January</a:t>
            </a:r>
          </a:p>
        </p:txBody>
      </p:sp>
      <p:sp>
        <p:nvSpPr>
          <p:cNvPr id="255" name="TextBox 254"/>
          <p:cNvSpPr txBox="1"/>
          <p:nvPr/>
        </p:nvSpPr>
        <p:spPr>
          <a:xfrm rot="-2280000">
            <a:off x="597930" y="4063217"/>
            <a:ext cx="722454" cy="215444"/>
          </a:xfrm>
          <a:custGeom>
            <a:avLst/>
            <a:gdLst>
              <a:gd name="connsiteX0" fmla="*/ 0 w 721011"/>
              <a:gd name="connsiteY0" fmla="*/ 0 h 215444"/>
              <a:gd name="connsiteX1" fmla="*/ 721011 w 721011"/>
              <a:gd name="connsiteY1" fmla="*/ 0 h 215444"/>
              <a:gd name="connsiteX2" fmla="*/ 721011 w 721011"/>
              <a:gd name="connsiteY2" fmla="*/ 215444 h 215444"/>
              <a:gd name="connsiteX3" fmla="*/ 0 w 721011"/>
              <a:gd name="connsiteY3" fmla="*/ 215444 h 215444"/>
              <a:gd name="connsiteX4" fmla="*/ 0 w 721011"/>
              <a:gd name="connsiteY4" fmla="*/ 0 h 215444"/>
              <a:gd name="connsiteX0" fmla="*/ 0 w 745512"/>
              <a:gd name="connsiteY0" fmla="*/ 55123 h 215444"/>
              <a:gd name="connsiteX1" fmla="*/ 745512 w 745512"/>
              <a:gd name="connsiteY1" fmla="*/ 0 h 215444"/>
              <a:gd name="connsiteX2" fmla="*/ 745512 w 745512"/>
              <a:gd name="connsiteY2" fmla="*/ 215444 h 215444"/>
              <a:gd name="connsiteX3" fmla="*/ 24501 w 745512"/>
              <a:gd name="connsiteY3" fmla="*/ 215444 h 215444"/>
              <a:gd name="connsiteX4" fmla="*/ 0 w 745512"/>
              <a:gd name="connsiteY4" fmla="*/ 55123 h 215444"/>
              <a:gd name="connsiteX0" fmla="*/ 0 w 745512"/>
              <a:gd name="connsiteY0" fmla="*/ 55123 h 215444"/>
              <a:gd name="connsiteX1" fmla="*/ 745512 w 745512"/>
              <a:gd name="connsiteY1" fmla="*/ 0 h 215444"/>
              <a:gd name="connsiteX2" fmla="*/ 739208 w 745512"/>
              <a:gd name="connsiteY2" fmla="*/ 164103 h 215444"/>
              <a:gd name="connsiteX3" fmla="*/ 24501 w 745512"/>
              <a:gd name="connsiteY3" fmla="*/ 215444 h 215444"/>
              <a:gd name="connsiteX4" fmla="*/ 0 w 745512"/>
              <a:gd name="connsiteY4" fmla="*/ 55123 h 215444"/>
              <a:gd name="connsiteX0" fmla="*/ 0 w 739208"/>
              <a:gd name="connsiteY0" fmla="*/ 0 h 160321"/>
              <a:gd name="connsiteX1" fmla="*/ 660663 w 739208"/>
              <a:gd name="connsiteY1" fmla="*/ 17832 h 160321"/>
              <a:gd name="connsiteX2" fmla="*/ 739208 w 739208"/>
              <a:gd name="connsiteY2" fmla="*/ 108980 h 160321"/>
              <a:gd name="connsiteX3" fmla="*/ 24501 w 739208"/>
              <a:gd name="connsiteY3" fmla="*/ 160321 h 160321"/>
              <a:gd name="connsiteX4" fmla="*/ 0 w 739208"/>
              <a:gd name="connsiteY4" fmla="*/ 0 h 160321"/>
              <a:gd name="connsiteX0" fmla="*/ 0 w 739208"/>
              <a:gd name="connsiteY0" fmla="*/ 72599 h 232920"/>
              <a:gd name="connsiteX1" fmla="*/ 675617 w 739208"/>
              <a:gd name="connsiteY1" fmla="*/ 0 h 232920"/>
              <a:gd name="connsiteX2" fmla="*/ 739208 w 739208"/>
              <a:gd name="connsiteY2" fmla="*/ 181579 h 232920"/>
              <a:gd name="connsiteX3" fmla="*/ 24501 w 739208"/>
              <a:gd name="connsiteY3" fmla="*/ 232920 h 232920"/>
              <a:gd name="connsiteX4" fmla="*/ 0 w 739208"/>
              <a:gd name="connsiteY4" fmla="*/ 72599 h 232920"/>
              <a:gd name="connsiteX0" fmla="*/ 0 w 675617"/>
              <a:gd name="connsiteY0" fmla="*/ 72599 h 232920"/>
              <a:gd name="connsiteX1" fmla="*/ 675617 w 675617"/>
              <a:gd name="connsiteY1" fmla="*/ 0 h 232920"/>
              <a:gd name="connsiteX2" fmla="*/ 675078 w 675617"/>
              <a:gd name="connsiteY2" fmla="*/ 168608 h 232920"/>
              <a:gd name="connsiteX3" fmla="*/ 24501 w 675617"/>
              <a:gd name="connsiteY3" fmla="*/ 232920 h 232920"/>
              <a:gd name="connsiteX4" fmla="*/ 0 w 675617"/>
              <a:gd name="connsiteY4" fmla="*/ 72599 h 232920"/>
              <a:gd name="connsiteX0" fmla="*/ 0 w 707143"/>
              <a:gd name="connsiteY0" fmla="*/ 72599 h 232920"/>
              <a:gd name="connsiteX1" fmla="*/ 675617 w 707143"/>
              <a:gd name="connsiteY1" fmla="*/ 0 h 232920"/>
              <a:gd name="connsiteX2" fmla="*/ 707143 w 707143"/>
              <a:gd name="connsiteY2" fmla="*/ 175093 h 232920"/>
              <a:gd name="connsiteX3" fmla="*/ 24501 w 707143"/>
              <a:gd name="connsiteY3" fmla="*/ 232920 h 232920"/>
              <a:gd name="connsiteX4" fmla="*/ 0 w 707143"/>
              <a:gd name="connsiteY4" fmla="*/ 72599 h 232920"/>
              <a:gd name="connsiteX0" fmla="*/ 0 w 746955"/>
              <a:gd name="connsiteY0" fmla="*/ 72599 h 232920"/>
              <a:gd name="connsiteX1" fmla="*/ 675617 w 746955"/>
              <a:gd name="connsiteY1" fmla="*/ 0 h 232920"/>
              <a:gd name="connsiteX2" fmla="*/ 746955 w 746955"/>
              <a:gd name="connsiteY2" fmla="*/ 159782 h 232920"/>
              <a:gd name="connsiteX3" fmla="*/ 24501 w 746955"/>
              <a:gd name="connsiteY3" fmla="*/ 232920 h 232920"/>
              <a:gd name="connsiteX4" fmla="*/ 0 w 746955"/>
              <a:gd name="connsiteY4" fmla="*/ 72599 h 232920"/>
              <a:gd name="connsiteX0" fmla="*/ 17293 w 722454"/>
              <a:gd name="connsiteY0" fmla="*/ 30987 h 232920"/>
              <a:gd name="connsiteX1" fmla="*/ 651116 w 722454"/>
              <a:gd name="connsiteY1" fmla="*/ 0 h 232920"/>
              <a:gd name="connsiteX2" fmla="*/ 722454 w 722454"/>
              <a:gd name="connsiteY2" fmla="*/ 159782 h 232920"/>
              <a:gd name="connsiteX3" fmla="*/ 0 w 722454"/>
              <a:gd name="connsiteY3" fmla="*/ 232920 h 232920"/>
              <a:gd name="connsiteX4" fmla="*/ 17293 w 722454"/>
              <a:gd name="connsiteY4" fmla="*/ 30987 h 232920"/>
              <a:gd name="connsiteX0" fmla="*/ 23597 w 722454"/>
              <a:gd name="connsiteY0" fmla="*/ 82328 h 232920"/>
              <a:gd name="connsiteX1" fmla="*/ 651116 w 722454"/>
              <a:gd name="connsiteY1" fmla="*/ 0 h 232920"/>
              <a:gd name="connsiteX2" fmla="*/ 722454 w 722454"/>
              <a:gd name="connsiteY2" fmla="*/ 159782 h 232920"/>
              <a:gd name="connsiteX3" fmla="*/ 0 w 722454"/>
              <a:gd name="connsiteY3" fmla="*/ 232920 h 232920"/>
              <a:gd name="connsiteX4" fmla="*/ 23597 w 722454"/>
              <a:gd name="connsiteY4" fmla="*/ 82328 h 23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454" h="232920">
                <a:moveTo>
                  <a:pt x="23597" y="82328"/>
                </a:moveTo>
                <a:lnTo>
                  <a:pt x="651116" y="0"/>
                </a:lnTo>
                <a:cubicBezTo>
                  <a:pt x="650936" y="56203"/>
                  <a:pt x="722634" y="103579"/>
                  <a:pt x="722454" y="159782"/>
                </a:cubicBezTo>
                <a:lnTo>
                  <a:pt x="0" y="232920"/>
                </a:lnTo>
                <a:lnTo>
                  <a:pt x="23597" y="82328"/>
                </a:lnTo>
                <a:close/>
              </a:path>
            </a:pathLst>
          </a:cu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February</a:t>
            </a:r>
          </a:p>
        </p:txBody>
      </p:sp>
      <p:sp>
        <p:nvSpPr>
          <p:cNvPr id="256" name="TextBox 255"/>
          <p:cNvSpPr txBox="1"/>
          <p:nvPr/>
        </p:nvSpPr>
        <p:spPr>
          <a:xfrm rot="-2340000">
            <a:off x="956929" y="4066077"/>
            <a:ext cx="577723" cy="215444"/>
          </a:xfrm>
          <a:custGeom>
            <a:avLst/>
            <a:gdLst>
              <a:gd name="connsiteX0" fmla="*/ 0 w 577723"/>
              <a:gd name="connsiteY0" fmla="*/ 0 h 215444"/>
              <a:gd name="connsiteX1" fmla="*/ 577723 w 577723"/>
              <a:gd name="connsiteY1" fmla="*/ 0 h 215444"/>
              <a:gd name="connsiteX2" fmla="*/ 577723 w 577723"/>
              <a:gd name="connsiteY2" fmla="*/ 215444 h 215444"/>
              <a:gd name="connsiteX3" fmla="*/ 0 w 577723"/>
              <a:gd name="connsiteY3" fmla="*/ 215444 h 215444"/>
              <a:gd name="connsiteX4" fmla="*/ 0 w 577723"/>
              <a:gd name="connsiteY4" fmla="*/ 0 h 215444"/>
              <a:gd name="connsiteX0" fmla="*/ 22463 w 577723"/>
              <a:gd name="connsiteY0" fmla="*/ 65254 h 215444"/>
              <a:gd name="connsiteX1" fmla="*/ 577723 w 577723"/>
              <a:gd name="connsiteY1" fmla="*/ 0 h 215444"/>
              <a:gd name="connsiteX2" fmla="*/ 577723 w 577723"/>
              <a:gd name="connsiteY2" fmla="*/ 215444 h 215444"/>
              <a:gd name="connsiteX3" fmla="*/ 0 w 577723"/>
              <a:gd name="connsiteY3" fmla="*/ 215444 h 215444"/>
              <a:gd name="connsiteX4" fmla="*/ 22463 w 577723"/>
              <a:gd name="connsiteY4" fmla="*/ 65254 h 21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23" h="215444">
                <a:moveTo>
                  <a:pt x="22463" y="65254"/>
                </a:moveTo>
                <a:lnTo>
                  <a:pt x="577723" y="0"/>
                </a:lnTo>
                <a:lnTo>
                  <a:pt x="577723" y="215444"/>
                </a:lnTo>
                <a:lnTo>
                  <a:pt x="0" y="215444"/>
                </a:lnTo>
                <a:lnTo>
                  <a:pt x="22463" y="65254"/>
                </a:lnTo>
                <a:close/>
              </a:path>
            </a:pathLst>
          </a:cu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March</a:t>
            </a:r>
          </a:p>
        </p:txBody>
      </p:sp>
      <p:sp>
        <p:nvSpPr>
          <p:cNvPr id="257" name="TextBox 256"/>
          <p:cNvSpPr txBox="1"/>
          <p:nvPr/>
        </p:nvSpPr>
        <p:spPr>
          <a:xfrm rot="-2280000">
            <a:off x="1290136" y="4039847"/>
            <a:ext cx="567764" cy="215444"/>
          </a:xfrm>
          <a:prstGeom prst="rect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April</a:t>
            </a:r>
          </a:p>
        </p:txBody>
      </p:sp>
      <p:sp>
        <p:nvSpPr>
          <p:cNvPr id="258" name="TextBox 257"/>
          <p:cNvSpPr txBox="1"/>
          <p:nvPr/>
        </p:nvSpPr>
        <p:spPr>
          <a:xfrm rot="-2400000">
            <a:off x="1583197" y="4071150"/>
            <a:ext cx="567764" cy="215444"/>
          </a:xfrm>
          <a:prstGeom prst="rect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May</a:t>
            </a:r>
          </a:p>
        </p:txBody>
      </p:sp>
      <p:sp>
        <p:nvSpPr>
          <p:cNvPr id="261" name="TextBox 260"/>
          <p:cNvSpPr txBox="1"/>
          <p:nvPr/>
        </p:nvSpPr>
        <p:spPr>
          <a:xfrm rot="-2280000">
            <a:off x="1888502" y="4050590"/>
            <a:ext cx="499379" cy="215444"/>
          </a:xfrm>
          <a:prstGeom prst="rect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June</a:t>
            </a:r>
          </a:p>
        </p:txBody>
      </p:sp>
      <p:sp>
        <p:nvSpPr>
          <p:cNvPr id="264" name="TextBox 263"/>
          <p:cNvSpPr txBox="1"/>
          <p:nvPr/>
        </p:nvSpPr>
        <p:spPr>
          <a:xfrm rot="-2280000">
            <a:off x="2190779" y="4045518"/>
            <a:ext cx="517452" cy="215444"/>
          </a:xfrm>
          <a:prstGeom prst="rect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July</a:t>
            </a:r>
          </a:p>
        </p:txBody>
      </p:sp>
      <p:sp>
        <p:nvSpPr>
          <p:cNvPr id="265" name="TextBox 264"/>
          <p:cNvSpPr txBox="1"/>
          <p:nvPr/>
        </p:nvSpPr>
        <p:spPr>
          <a:xfrm rot="-2280000">
            <a:off x="3587368" y="4095151"/>
            <a:ext cx="683729" cy="215444"/>
          </a:xfrm>
          <a:prstGeom prst="rect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December</a:t>
            </a:r>
          </a:p>
        </p:txBody>
      </p:sp>
      <p:sp>
        <p:nvSpPr>
          <p:cNvPr id="266" name="TextBox 265"/>
          <p:cNvSpPr txBox="1"/>
          <p:nvPr/>
        </p:nvSpPr>
        <p:spPr>
          <a:xfrm rot="-2280000">
            <a:off x="2432758" y="4077108"/>
            <a:ext cx="550012" cy="215444"/>
          </a:xfrm>
          <a:prstGeom prst="rect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August</a:t>
            </a:r>
          </a:p>
        </p:txBody>
      </p:sp>
      <p:sp>
        <p:nvSpPr>
          <p:cNvPr id="267" name="TextBox 266"/>
          <p:cNvSpPr txBox="1"/>
          <p:nvPr/>
        </p:nvSpPr>
        <p:spPr>
          <a:xfrm rot="-2280000">
            <a:off x="2665116" y="4086374"/>
            <a:ext cx="717650" cy="215444"/>
          </a:xfrm>
          <a:prstGeom prst="rect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September</a:t>
            </a:r>
          </a:p>
        </p:txBody>
      </p:sp>
      <p:sp>
        <p:nvSpPr>
          <p:cNvPr id="268" name="TextBox 267"/>
          <p:cNvSpPr txBox="1"/>
          <p:nvPr/>
        </p:nvSpPr>
        <p:spPr>
          <a:xfrm rot="-2280000">
            <a:off x="2997688" y="4058475"/>
            <a:ext cx="709102" cy="215444"/>
          </a:xfrm>
          <a:custGeom>
            <a:avLst/>
            <a:gdLst>
              <a:gd name="connsiteX0" fmla="*/ 0 w 709102"/>
              <a:gd name="connsiteY0" fmla="*/ 0 h 215444"/>
              <a:gd name="connsiteX1" fmla="*/ 709102 w 709102"/>
              <a:gd name="connsiteY1" fmla="*/ 0 h 215444"/>
              <a:gd name="connsiteX2" fmla="*/ 709102 w 709102"/>
              <a:gd name="connsiteY2" fmla="*/ 215444 h 215444"/>
              <a:gd name="connsiteX3" fmla="*/ 0 w 709102"/>
              <a:gd name="connsiteY3" fmla="*/ 215444 h 215444"/>
              <a:gd name="connsiteX4" fmla="*/ 0 w 709102"/>
              <a:gd name="connsiteY4" fmla="*/ 0 h 215444"/>
              <a:gd name="connsiteX0" fmla="*/ 28100 w 709102"/>
              <a:gd name="connsiteY0" fmla="*/ 59086 h 215444"/>
              <a:gd name="connsiteX1" fmla="*/ 709102 w 709102"/>
              <a:gd name="connsiteY1" fmla="*/ 0 h 215444"/>
              <a:gd name="connsiteX2" fmla="*/ 709102 w 709102"/>
              <a:gd name="connsiteY2" fmla="*/ 215444 h 215444"/>
              <a:gd name="connsiteX3" fmla="*/ 0 w 709102"/>
              <a:gd name="connsiteY3" fmla="*/ 215444 h 215444"/>
              <a:gd name="connsiteX4" fmla="*/ 28100 w 709102"/>
              <a:gd name="connsiteY4" fmla="*/ 59086 h 21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102" h="215444">
                <a:moveTo>
                  <a:pt x="28100" y="59086"/>
                </a:moveTo>
                <a:lnTo>
                  <a:pt x="709102" y="0"/>
                </a:lnTo>
                <a:lnTo>
                  <a:pt x="709102" y="215444"/>
                </a:lnTo>
                <a:lnTo>
                  <a:pt x="0" y="215444"/>
                </a:lnTo>
                <a:lnTo>
                  <a:pt x="28100" y="59086"/>
                </a:lnTo>
                <a:close/>
              </a:path>
            </a:pathLst>
          </a:cu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October</a:t>
            </a:r>
          </a:p>
        </p:txBody>
      </p:sp>
      <p:sp>
        <p:nvSpPr>
          <p:cNvPr id="269" name="TextBox 268"/>
          <p:cNvSpPr txBox="1"/>
          <p:nvPr/>
        </p:nvSpPr>
        <p:spPr>
          <a:xfrm rot="-2280000">
            <a:off x="3295065" y="4068454"/>
            <a:ext cx="719708" cy="215444"/>
          </a:xfrm>
          <a:custGeom>
            <a:avLst/>
            <a:gdLst>
              <a:gd name="connsiteX0" fmla="*/ 0 w 719708"/>
              <a:gd name="connsiteY0" fmla="*/ 0 h 215444"/>
              <a:gd name="connsiteX1" fmla="*/ 719708 w 719708"/>
              <a:gd name="connsiteY1" fmla="*/ 0 h 215444"/>
              <a:gd name="connsiteX2" fmla="*/ 719708 w 719708"/>
              <a:gd name="connsiteY2" fmla="*/ 215444 h 215444"/>
              <a:gd name="connsiteX3" fmla="*/ 0 w 719708"/>
              <a:gd name="connsiteY3" fmla="*/ 215444 h 215444"/>
              <a:gd name="connsiteX4" fmla="*/ 0 w 719708"/>
              <a:gd name="connsiteY4" fmla="*/ 0 h 215444"/>
              <a:gd name="connsiteX0" fmla="*/ 19815 w 719708"/>
              <a:gd name="connsiteY0" fmla="*/ 34047 h 215444"/>
              <a:gd name="connsiteX1" fmla="*/ 719708 w 719708"/>
              <a:gd name="connsiteY1" fmla="*/ 0 h 215444"/>
              <a:gd name="connsiteX2" fmla="*/ 719708 w 719708"/>
              <a:gd name="connsiteY2" fmla="*/ 215444 h 215444"/>
              <a:gd name="connsiteX3" fmla="*/ 0 w 719708"/>
              <a:gd name="connsiteY3" fmla="*/ 215444 h 215444"/>
              <a:gd name="connsiteX4" fmla="*/ 19815 w 719708"/>
              <a:gd name="connsiteY4" fmla="*/ 34047 h 21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708" h="215444">
                <a:moveTo>
                  <a:pt x="19815" y="34047"/>
                </a:moveTo>
                <a:lnTo>
                  <a:pt x="719708" y="0"/>
                </a:lnTo>
                <a:lnTo>
                  <a:pt x="719708" y="215444"/>
                </a:lnTo>
                <a:lnTo>
                  <a:pt x="0" y="215444"/>
                </a:lnTo>
                <a:lnTo>
                  <a:pt x="19815" y="34047"/>
                </a:lnTo>
                <a:close/>
              </a:path>
            </a:pathLst>
          </a:custGeom>
          <a:solidFill>
            <a:schemeClr val="bg1"/>
          </a:solidFill>
          <a:scene3d>
            <a:camera prst="perspectiveContrastingLeftFacing"/>
            <a:lightRig rig="threePt" dir="t"/>
          </a:scene3d>
        </p:spPr>
        <p:txBody>
          <a:bodyPr wrap="square" lIns="72000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flatTx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November</a:t>
            </a:r>
          </a:p>
        </p:txBody>
      </p:sp>
      <p:sp>
        <p:nvSpPr>
          <p:cNvPr id="19678" name="TextBox 19677"/>
          <p:cNvSpPr txBox="1"/>
          <p:nvPr/>
        </p:nvSpPr>
        <p:spPr>
          <a:xfrm>
            <a:off x="826355" y="4412830"/>
            <a:ext cx="10973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tx2"/>
                </a:solidFill>
              </a:rPr>
              <a:t>Helsinki-Vantaa airport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2190971" y="4407231"/>
            <a:ext cx="93188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 err="1">
                <a:solidFill>
                  <a:schemeClr val="tx2"/>
                </a:solidFill>
              </a:rPr>
              <a:t>Jyväskylä</a:t>
            </a:r>
            <a:r>
              <a:rPr lang="en-GB" sz="700" b="1" dirty="0">
                <a:solidFill>
                  <a:schemeClr val="tx2"/>
                </a:solidFill>
              </a:rPr>
              <a:t> airport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3412086" y="4396703"/>
            <a:ext cx="108130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 err="1">
                <a:solidFill>
                  <a:schemeClr val="tx2"/>
                </a:solidFill>
              </a:rPr>
              <a:t>Rovaniemi</a:t>
            </a:r>
            <a:r>
              <a:rPr lang="en-GB" sz="700" b="1" dirty="0">
                <a:solidFill>
                  <a:schemeClr val="tx2"/>
                </a:solidFill>
              </a:rPr>
              <a:t> airport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4750058" y="1767346"/>
            <a:ext cx="307777" cy="235187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GB" sz="800" b="1" dirty="0">
                <a:solidFill>
                  <a:schemeClr val="tx2"/>
                </a:solidFill>
              </a:rPr>
              <a:t>Outdoor air </a:t>
            </a:r>
            <a:r>
              <a:rPr lang="en-GB" sz="800" b="1" dirty="0" err="1">
                <a:solidFill>
                  <a:schemeClr val="tx2"/>
                </a:solidFill>
              </a:rPr>
              <a:t>relateive</a:t>
            </a:r>
            <a:r>
              <a:rPr lang="en-GB" sz="800" b="1" dirty="0">
                <a:solidFill>
                  <a:schemeClr val="tx2"/>
                </a:solidFill>
              </a:rPr>
              <a:t> humidity %</a:t>
            </a:r>
            <a:endParaRPr lang="en-GB" sz="800" dirty="0"/>
          </a:p>
        </p:txBody>
      </p:sp>
      <p:pic>
        <p:nvPicPr>
          <p:cNvPr id="3318" name="Picture 24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7" t="61135" r="44234" b="30617"/>
          <a:stretch/>
        </p:blipFill>
        <p:spPr bwMode="auto">
          <a:xfrm>
            <a:off x="5148064" y="4039664"/>
            <a:ext cx="3528392" cy="58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8E0D-8FC2-4596-87F0-5BDF2B3AA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MS PGothic" pitchFamily="34" charset="-128"/>
              </a:rPr>
              <a:t>Releasing construction moisture from concrete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C7462-4134-42C5-A74E-470DE25968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4423-DC11-4A2F-90D4-5AD3CFAB9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4</a:t>
            </a:fld>
            <a:endParaRPr lang="fi-FI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423CAF-BF39-4B19-98F1-51738E687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142087"/>
              </p:ext>
            </p:extLst>
          </p:nvPr>
        </p:nvGraphicFramePr>
        <p:xfrm>
          <a:off x="457200" y="1773238"/>
          <a:ext cx="8218490" cy="40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698">
                  <a:extLst>
                    <a:ext uri="{9D8B030D-6E8A-4147-A177-3AD203B41FA5}">
                      <a16:colId xmlns:a16="http://schemas.microsoft.com/office/drawing/2014/main" val="533043217"/>
                    </a:ext>
                  </a:extLst>
                </a:gridCol>
                <a:gridCol w="1643698">
                  <a:extLst>
                    <a:ext uri="{9D8B030D-6E8A-4147-A177-3AD203B41FA5}">
                      <a16:colId xmlns:a16="http://schemas.microsoft.com/office/drawing/2014/main" val="3744699615"/>
                    </a:ext>
                  </a:extLst>
                </a:gridCol>
                <a:gridCol w="1643698">
                  <a:extLst>
                    <a:ext uri="{9D8B030D-6E8A-4147-A177-3AD203B41FA5}">
                      <a16:colId xmlns:a16="http://schemas.microsoft.com/office/drawing/2014/main" val="2379313242"/>
                    </a:ext>
                  </a:extLst>
                </a:gridCol>
                <a:gridCol w="1643698">
                  <a:extLst>
                    <a:ext uri="{9D8B030D-6E8A-4147-A177-3AD203B41FA5}">
                      <a16:colId xmlns:a16="http://schemas.microsoft.com/office/drawing/2014/main" val="1756135227"/>
                    </a:ext>
                  </a:extLst>
                </a:gridCol>
                <a:gridCol w="1643698">
                  <a:extLst>
                    <a:ext uri="{9D8B030D-6E8A-4147-A177-3AD203B41FA5}">
                      <a16:colId xmlns:a16="http://schemas.microsoft.com/office/drawing/2014/main" val="2676086119"/>
                    </a:ext>
                  </a:extLst>
                </a:gridCol>
              </a:tblGrid>
              <a:tr h="438027">
                <a:tc rowSpan="2">
                  <a:txBody>
                    <a:bodyPr/>
                    <a:lstStyle/>
                    <a:p>
                      <a:pPr algn="ctr"/>
                      <a:r>
                        <a:rPr lang="fi-FI" dirty="0" err="1">
                          <a:solidFill>
                            <a:schemeClr val="bg1"/>
                          </a:solidFill>
                        </a:rPr>
                        <a:t>Material</a:t>
                      </a:r>
                      <a:endParaRPr lang="fi-FI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Water</a:t>
                      </a:r>
                      <a:r>
                        <a:rPr kumimoji="0" lang="fi-F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fi-FI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content</a:t>
                      </a:r>
                      <a:r>
                        <a:rPr kumimoji="0" lang="fi-F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l/m</a:t>
                      </a:r>
                      <a:r>
                        <a:rPr kumimoji="0" lang="fi-FI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Drainage water amount </a:t>
                      </a:r>
                      <a:r>
                        <a:rPr kumimoji="0" lang="fi-F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l/m</a:t>
                      </a:r>
                      <a:r>
                        <a:rPr kumimoji="0" lang="fi-FI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algn="ctr"/>
                      <a:endParaRPr lang="fi-FI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76534"/>
                  </a:ext>
                </a:extLst>
              </a:tr>
              <a:tr h="1404087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Building phase </a:t>
                      </a:r>
                      <a:r>
                        <a:rPr kumimoji="0" lang="en-GB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precasting</a:t>
                      </a: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moisture</a:t>
                      </a: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Chemically hydrate </a:t>
                      </a:r>
                      <a:b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water</a:t>
                      </a: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Balanced humidity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with air of RH 50%</a:t>
                      </a:r>
                      <a:endParaRPr kumimoji="0" lang="en-GB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109841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Concrete</a:t>
                      </a: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K15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</a:t>
                      </a: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115</a:t>
                      </a: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923674446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Concrete</a:t>
                      </a: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K25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180</a:t>
                      </a: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</a:t>
                      </a: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2882393615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Concrete</a:t>
                      </a: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K40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180</a:t>
                      </a: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3709893158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Brick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fi-F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2882545580"/>
                  </a:ext>
                </a:extLst>
              </a:tr>
              <a:tr h="4380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Wood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kumimoji="0" lang="fi-F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207820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9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Estimating drying time of concrete</a:t>
            </a:r>
            <a:br>
              <a:rPr lang="en-GB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/>
              <a:t>Rules of thumb and guesses: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Concrete dries 1 cm per week until 4 cm.</a:t>
            </a:r>
          </a:p>
          <a:p>
            <a:r>
              <a:rPr lang="en-US" sz="3200" b="1" dirty="0"/>
              <a:t>Thickness exceeding 4 cm requires 2 weeks per additional cm. </a:t>
            </a:r>
          </a:p>
          <a:p>
            <a:r>
              <a:rPr lang="en-US" sz="3200" b="1" dirty="0"/>
              <a:t>Thickness exceeding 6 cm requires 4 weeks per additional cm.</a:t>
            </a:r>
          </a:p>
          <a:p>
            <a:r>
              <a:rPr lang="en-US" sz="3200" b="1" dirty="0"/>
              <a:t>In other words 8 cm thick concrete must be allowed to dry at least (4 x 1) + (2 x 2) + (2 x 4) = 16 weeks.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400" b="1" dirty="0"/>
              <a:t>Rules of thumb can be used for schedule planning NOT the reason for starting the coating works. 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GB" b="1" dirty="0"/>
              <a:t>When schedule is tight, fast drying concrete can be used. </a:t>
            </a:r>
            <a:r>
              <a:rPr lang="en-US" b="1" dirty="0"/>
              <a:t>Drying shrinkage of fast drying concrete is bigger which increases the risk of cracking.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0D2D5-FFC3-4BE8-8209-1E6E61FF00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D6F3E-F18A-47B3-817A-7007BE437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65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Factors affecting the drying time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9F6999-4F7E-49F2-88AE-ACC177B2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GB" dirty="0">
                <a:ea typeface="ＭＳ Ｐゴシック" pitchFamily="34" charset="-128"/>
              </a:rPr>
              <a:t>High-strength concrete dries even two times faster than normal concrete.</a:t>
            </a:r>
          </a:p>
          <a:p>
            <a:pPr>
              <a:lnSpc>
                <a:spcPct val="120000"/>
              </a:lnSpc>
              <a:defRPr/>
            </a:pPr>
            <a:r>
              <a:rPr lang="en-GB" dirty="0">
                <a:ea typeface="ＭＳ Ｐゴシック" pitchFamily="34" charset="-128"/>
              </a:rPr>
              <a:t>Structure that dries on single orientation takes 2-3 times longer to dry than double oriented structure.  </a:t>
            </a:r>
          </a:p>
          <a:p>
            <a:pPr>
              <a:lnSpc>
                <a:spcPct val="120000"/>
              </a:lnSpc>
              <a:defRPr/>
            </a:pPr>
            <a:r>
              <a:rPr lang="en-GB" dirty="0">
                <a:ea typeface="ＭＳ Ｐゴシック" pitchFamily="34" charset="-128"/>
              </a:rPr>
              <a:t>Raising the temperature of concrete by 10 degrees usually halves the drying time.</a:t>
            </a:r>
          </a:p>
          <a:p>
            <a:pPr>
              <a:lnSpc>
                <a:spcPct val="120000"/>
              </a:lnSpc>
              <a:defRPr/>
            </a:pPr>
            <a:r>
              <a:rPr lang="en-GB" dirty="0">
                <a:ea typeface="ＭＳ Ｐゴシック" pitchFamily="34" charset="-128"/>
              </a:rPr>
              <a:t>Reduction of air relative humidity from 60% to 50%, accelerates the drying time approx. 20%. </a:t>
            </a:r>
          </a:p>
          <a:p>
            <a:pPr>
              <a:lnSpc>
                <a:spcPct val="120000"/>
              </a:lnSpc>
              <a:defRPr/>
            </a:pPr>
            <a:r>
              <a:rPr lang="en-GB" dirty="0">
                <a:ea typeface="ＭＳ Ｐゴシック" pitchFamily="34" charset="-128"/>
              </a:rPr>
              <a:t>Relative humidity under 50% doesn’t significally accelerate drying. RH over 60% significally slows drying. </a:t>
            </a:r>
          </a:p>
          <a:p>
            <a:pPr>
              <a:lnSpc>
                <a:spcPct val="120000"/>
              </a:lnSpc>
              <a:defRPr/>
            </a:pPr>
            <a:r>
              <a:rPr lang="en-GB" dirty="0">
                <a:ea typeface="ＭＳ Ｐゴシック" pitchFamily="34" charset="-128"/>
              </a:rPr>
              <a:t>Resaturation of concrete during the drying phase increases the drying time 1.4 – 2 times</a:t>
            </a:r>
          </a:p>
          <a:p>
            <a:pPr>
              <a:lnSpc>
                <a:spcPct val="120000"/>
              </a:lnSpc>
              <a:defRPr/>
            </a:pPr>
            <a:r>
              <a:rPr lang="en-GB" dirty="0">
                <a:ea typeface="ＭＳ Ｐゴシック" pitchFamily="34" charset="-128"/>
              </a:rPr>
              <a:t>The target level of relative humidity of a structure varies with coating material and affects to a drying time.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8676D-9B6C-48C5-BC69-CA4A694D3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1DFB4-C80D-453D-BF60-931B12176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7916228" y="219365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dirty="0"/>
              <a:t>Drying</a:t>
            </a:r>
          </a:p>
        </p:txBody>
      </p:sp>
    </p:spTree>
    <p:extLst>
      <p:ext uri="{BB962C8B-B14F-4D97-AF65-F5344CB8AC3E}">
        <p14:creationId xmlns:p14="http://schemas.microsoft.com/office/powerpoint/2010/main" val="301630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Exercise:</a:t>
            </a:r>
            <a:br>
              <a:rPr lang="en-GB" dirty="0"/>
            </a:br>
            <a:r>
              <a:rPr lang="en-GB" sz="3100" dirty="0"/>
              <a:t>Plan the production of a ground slab that dries as fast as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Different ways to speed up the drying of concrete:</a:t>
            </a:r>
          </a:p>
          <a:p>
            <a:r>
              <a:rPr lang="en-GB" sz="2400" dirty="0"/>
              <a:t>Low water-cement ratio and water-reducing agent in concrete</a:t>
            </a:r>
          </a:p>
          <a:p>
            <a:r>
              <a:rPr lang="en-GB" sz="2400" dirty="0"/>
              <a:t>Embedded-wire heating cables installed in concrete reinforcement</a:t>
            </a:r>
          </a:p>
          <a:p>
            <a:r>
              <a:rPr lang="en-GB" sz="2400" dirty="0"/>
              <a:t>Pre-heating on site and high temperature on site</a:t>
            </a:r>
          </a:p>
          <a:p>
            <a:r>
              <a:rPr lang="en-GB" sz="2400" dirty="0"/>
              <a:t>Blast protection of casting for 1-2 weeks</a:t>
            </a:r>
          </a:p>
          <a:p>
            <a:r>
              <a:rPr lang="en-GB" sz="2400" dirty="0"/>
              <a:t>Air humidity approx. 50% and air temperature over 20</a:t>
            </a:r>
            <a:r>
              <a:rPr lang="en-GB" sz="2400" b="1" baseline="30000" dirty="0"/>
              <a:t>o</a:t>
            </a:r>
            <a:r>
              <a:rPr lang="en-GB" sz="2400" dirty="0"/>
              <a:t>C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F9EB5-5933-49CE-A75A-EDE39DF003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F65D1-E8BD-4D8D-B109-D050CDE6F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9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05" y="1773238"/>
            <a:ext cx="33464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Kuvatekstiellipsi 8"/>
          <p:cNvSpPr>
            <a:spLocks noChangeArrowheads="1"/>
          </p:cNvSpPr>
          <p:nvPr/>
        </p:nvSpPr>
        <p:spPr bwMode="auto">
          <a:xfrm>
            <a:off x="6011863" y="692150"/>
            <a:ext cx="2663825" cy="1584325"/>
          </a:xfrm>
          <a:prstGeom prst="wedgeEllipseCallout">
            <a:avLst>
              <a:gd name="adj1" fmla="val -82651"/>
              <a:gd name="adj2" fmla="val 129362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Calibri" pitchFamily="34" charset="0"/>
              </a:rPr>
              <a:t>Remember to ventilate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6623664" y="5560308"/>
            <a:ext cx="21467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>
                <a:solidFill>
                  <a:schemeClr val="tx2"/>
                </a:solidFill>
              </a:rPr>
              <a:t>Figure</a:t>
            </a:r>
            <a:r>
              <a:rPr lang="fi-FI" sz="1000" dirty="0">
                <a:solidFill>
                  <a:schemeClr val="tx2"/>
                </a:solidFill>
              </a:rPr>
              <a:t> Juha Puikkonen </a:t>
            </a:r>
            <a:r>
              <a:rPr lang="fi-FI" sz="1000" dirty="0" err="1">
                <a:solidFill>
                  <a:schemeClr val="tx2"/>
                </a:solidFill>
              </a:rPr>
              <a:t>Innoverkko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915C0-C695-4B93-9F46-C6EAA5F4D7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3A7CA-718F-43D2-B768-1FD703946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395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Ventilation</a:t>
            </a:r>
            <a:r>
              <a:rPr lang="fi-FI" dirty="0"/>
              <a:t> in </a:t>
            </a:r>
            <a:r>
              <a:rPr lang="fi-FI" dirty="0" err="1"/>
              <a:t>site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Threshold gaps and small passing troughs in technical installations are proper for site ventilation.</a:t>
            </a:r>
          </a:p>
          <a:p>
            <a:r>
              <a:rPr lang="en-US" sz="2000" dirty="0"/>
              <a:t>The air humidity of site is measured</a:t>
            </a:r>
          </a:p>
          <a:p>
            <a:r>
              <a:rPr lang="en-US" sz="2000" dirty="0"/>
              <a:t>Proper air humidity is adjusted by ventilating windows</a:t>
            </a:r>
          </a:p>
          <a:p>
            <a:r>
              <a:rPr lang="en-US" sz="2000" dirty="0"/>
              <a:t>Energy is wasted by opening balcony doors. </a:t>
            </a:r>
            <a:endParaRPr lang="fi-FI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832586D-F3E0-4FE7-8848-94191742DE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83DC310-AC94-46D1-838F-D1F9DD2EC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4" name="Picture 3" descr="K:\702_L\70204\Valokuvat\Pohjola työmaat\Vuoreksen Eemeli\Kuva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1" b="12779"/>
          <a:stretch/>
        </p:blipFill>
        <p:spPr bwMode="auto">
          <a:xfrm>
            <a:off x="4523226" y="3633008"/>
            <a:ext cx="1498210" cy="15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:\702_L\70204\Valokuvat\Pohjola työmaat\Vuoreksen Eemeli\Kuva 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8" b="14329"/>
          <a:stretch/>
        </p:blipFill>
        <p:spPr bwMode="auto">
          <a:xfrm>
            <a:off x="2426372" y="3633008"/>
            <a:ext cx="1581832" cy="15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33008"/>
            <a:ext cx="144303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57" y="3633008"/>
            <a:ext cx="2169894" cy="153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0881" y="5144932"/>
            <a:ext cx="14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Opening </a:t>
            </a:r>
            <a:br>
              <a:rPr lang="en-GB" dirty="0"/>
            </a:br>
            <a:r>
              <a:rPr lang="en-GB" dirty="0"/>
              <a:t>Ø160 mm </a:t>
            </a:r>
          </a:p>
          <a:p>
            <a:pPr algn="ctr"/>
            <a:r>
              <a:rPr lang="en-GB" dirty="0"/>
              <a:t>40-100 m</a:t>
            </a:r>
            <a:r>
              <a:rPr lang="en-GB" baseline="30000" dirty="0"/>
              <a:t>3</a:t>
            </a:r>
            <a:r>
              <a:rPr lang="en-GB" dirty="0"/>
              <a:t>/h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0826" y="5144932"/>
            <a:ext cx="1561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Threshold </a:t>
            </a:r>
            <a:br>
              <a:rPr lang="en-GB" dirty="0"/>
            </a:br>
            <a:r>
              <a:rPr lang="en-GB" dirty="0"/>
              <a:t>gap 5 cm</a:t>
            </a:r>
          </a:p>
          <a:p>
            <a:pPr algn="ctr"/>
            <a:r>
              <a:rPr lang="en-GB" dirty="0"/>
              <a:t>70-200 m</a:t>
            </a:r>
            <a:r>
              <a:rPr lang="en-GB" baseline="30000" dirty="0"/>
              <a:t>3</a:t>
            </a:r>
            <a:r>
              <a:rPr lang="en-GB" dirty="0"/>
              <a:t>/h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8220" y="5144932"/>
            <a:ext cx="1500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Ventilating </a:t>
            </a:r>
          </a:p>
          <a:p>
            <a:pPr algn="ctr"/>
            <a:r>
              <a:rPr lang="en-GB" dirty="0"/>
              <a:t>window</a:t>
            </a:r>
          </a:p>
          <a:p>
            <a:pPr algn="ctr"/>
            <a:r>
              <a:rPr lang="en-GB" dirty="0"/>
              <a:t>0-2,000 m</a:t>
            </a:r>
            <a:r>
              <a:rPr lang="en-GB" baseline="30000" dirty="0"/>
              <a:t>3</a:t>
            </a:r>
            <a:r>
              <a:rPr lang="en-GB" dirty="0"/>
              <a:t>/h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6456" y="5144932"/>
            <a:ext cx="213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Door clearance</a:t>
            </a:r>
          </a:p>
          <a:p>
            <a:pPr algn="ctr"/>
            <a:r>
              <a:rPr lang="en-GB" dirty="0"/>
              <a:t>0-10,000 m</a:t>
            </a:r>
            <a:r>
              <a:rPr lang="en-GB" baseline="30000" dirty="0"/>
              <a:t>3</a:t>
            </a:r>
            <a:r>
              <a:rPr lang="en-GB" dirty="0"/>
              <a:t>/h</a:t>
            </a:r>
          </a:p>
        </p:txBody>
      </p:sp>
    </p:spTree>
    <p:extLst>
      <p:ext uri="{BB962C8B-B14F-4D97-AF65-F5344CB8AC3E}">
        <p14:creationId xmlns:p14="http://schemas.microsoft.com/office/powerpoint/2010/main" val="23178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424A63F7-A929-468D-9ED0-15F23040014C}" vid="{55B1D400-09AC-499E-B69D-32E92CF65373}"/>
    </a:ext>
  </a:extLst>
</a:theme>
</file>

<file path=ppt/theme/theme2.xml><?xml version="1.0" encoding="utf-8"?>
<a:theme xmlns:a="http://schemas.openxmlformats.org/drawingml/2006/main" name="1_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E090C246-9715-452B-BDDB-3AA6E50A71C3}" vid="{EC973ED1-DAE1-44EF-87D3-1C0E62F1D4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BUS_4-3</Template>
  <TotalTime>19</TotalTime>
  <Words>802</Words>
  <Application>Microsoft Office PowerPoint</Application>
  <PresentationFormat>On-screen Show (4:3)</PresentationFormat>
  <Paragraphs>182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DejaVu Sans</vt:lpstr>
      <vt:lpstr>Times New Roman</vt:lpstr>
      <vt:lpstr>Wingdings</vt:lpstr>
      <vt:lpstr>BUS_4-3</vt:lpstr>
      <vt:lpstr>1_BUS_4-3</vt:lpstr>
      <vt:lpstr> Controlling the condition and drying of the structures in the building site</vt:lpstr>
      <vt:lpstr>Challenges of controlling  site conditions</vt:lpstr>
      <vt:lpstr>Air humidity and water amount</vt:lpstr>
      <vt:lpstr>Releasing construction moisture from concrete</vt:lpstr>
      <vt:lpstr>Estimating drying time of concrete </vt:lpstr>
      <vt:lpstr>Factors affecting the drying time</vt:lpstr>
      <vt:lpstr>Exercise: Plan the production of a ground slab that dries as fast as possible</vt:lpstr>
      <vt:lpstr>PowerPoint Presentation</vt:lpstr>
      <vt:lpstr>Ventilation in site </vt:lpstr>
      <vt:lpstr>Exercise How much water vapour can be released by ventilation of 10,000 m3 site of block of flats (about 50 apartments) when outdoor air and indoor air is exchanged once? </vt:lpstr>
      <vt:lpstr>Sorption dryer</vt:lpstr>
      <vt:lpstr>Condensing dryer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the condition and drying of the structures in the building site</dc:title>
  <dc:creator>Kirsi-Maaria Forssell</dc:creator>
  <cp:lastModifiedBy>Kirsi-Maaria Forssell</cp:lastModifiedBy>
  <cp:revision>7</cp:revision>
  <dcterms:created xsi:type="dcterms:W3CDTF">2019-09-01T08:35:11Z</dcterms:created>
  <dcterms:modified xsi:type="dcterms:W3CDTF">2020-03-09T09:46:28Z</dcterms:modified>
</cp:coreProperties>
</file>