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30"/>
  </p:notesMasterIdLst>
  <p:handoutMasterIdLst>
    <p:handoutMasterId r:id="rId31"/>
  </p:handoutMasterIdLst>
  <p:sldIdLst>
    <p:sldId id="289" r:id="rId3"/>
    <p:sldId id="511" r:id="rId4"/>
    <p:sldId id="534" r:id="rId5"/>
    <p:sldId id="514" r:id="rId6"/>
    <p:sldId id="513" r:id="rId7"/>
    <p:sldId id="543" r:id="rId8"/>
    <p:sldId id="515" r:id="rId9"/>
    <p:sldId id="532" r:id="rId10"/>
    <p:sldId id="541" r:id="rId11"/>
    <p:sldId id="489" r:id="rId12"/>
    <p:sldId id="497" r:id="rId13"/>
    <p:sldId id="498" r:id="rId14"/>
    <p:sldId id="533" r:id="rId15"/>
    <p:sldId id="506" r:id="rId16"/>
    <p:sldId id="505" r:id="rId17"/>
    <p:sldId id="504" r:id="rId18"/>
    <p:sldId id="536" r:id="rId19"/>
    <p:sldId id="537" r:id="rId20"/>
    <p:sldId id="538" r:id="rId21"/>
    <p:sldId id="526" r:id="rId22"/>
    <p:sldId id="527" r:id="rId23"/>
    <p:sldId id="528" r:id="rId24"/>
    <p:sldId id="529" r:id="rId25"/>
    <p:sldId id="544" r:id="rId26"/>
    <p:sldId id="523" r:id="rId27"/>
    <p:sldId id="525" r:id="rId28"/>
    <p:sldId id="545" r:id="rId29"/>
  </p:sldIdLst>
  <p:sldSz cx="9144000" cy="6858000" type="screen4x3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1117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1434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65"/>
    <a:srgbClr val="B9C0F1"/>
    <a:srgbClr val="F1F1F1"/>
    <a:srgbClr val="F3F9E3"/>
    <a:srgbClr val="FBF5F8"/>
    <a:srgbClr val="F9F0F6"/>
    <a:srgbClr val="FDF5F1"/>
    <a:srgbClr val="FEF9F7"/>
    <a:srgbClr val="D6E1F0"/>
    <a:srgbClr val="F9D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67" autoAdjust="0"/>
  </p:normalViewPr>
  <p:slideViewPr>
    <p:cSldViewPr showGuides="1">
      <p:cViewPr varScale="1">
        <p:scale>
          <a:sx n="60" d="100"/>
          <a:sy n="60" d="100"/>
        </p:scale>
        <p:origin x="1388" y="36"/>
      </p:cViewPr>
      <p:guideLst>
        <p:guide orient="horz" pos="2160"/>
        <p:guide orient="horz" pos="300"/>
        <p:guide orient="horz" pos="3657"/>
        <p:guide orient="horz" pos="4110"/>
        <p:guide orient="horz" pos="1117"/>
        <p:guide orient="horz" pos="4020"/>
        <p:guide orient="horz" pos="1434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 showGuides="1">
      <p:cViewPr varScale="1">
        <p:scale>
          <a:sx n="86" d="100"/>
          <a:sy n="86" d="100"/>
        </p:scale>
        <p:origin x="-3762" y="-9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6AFF239B-BEDA-4600-9E74-1A067DD1C568}" type="datetimeFigureOut">
              <a:rPr lang="fi-FI" sz="800"/>
              <a:t>9.3.2020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FF2EEF14-1139-4FCD-B579-DD1BA15E3E3E}" type="slidenum">
              <a:rPr lang="fi-FI" sz="80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34334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800"/>
            </a:lvl1pPr>
          </a:lstStyle>
          <a:p>
            <a:fld id="{D36C27A5-4B7D-4208-8377-DDA92A166DD3}" type="datetimeFigureOut">
              <a:rPr lang="fi-FI" smtClean="0"/>
              <a:pPr/>
              <a:t>9.3.2020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800"/>
            </a:lvl1pPr>
          </a:lstStyle>
          <a:p>
            <a:fld id="{364B4A2A-B6C3-4423-87B3-B387B0B1906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13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913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Olva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3756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35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Kel</a:t>
            </a:r>
            <a:r>
              <a:rPr lang="et-EE" dirty="0"/>
              <a:t>dri seina sisepinna remondil ei saa kasutada puitmaterjali</a:t>
            </a:r>
            <a:r>
              <a:rPr lang="fi-FI" baseline="0" dirty="0"/>
              <a:t>. </a:t>
            </a:r>
            <a:r>
              <a:rPr lang="et-EE" baseline="0" dirty="0"/>
              <a:t>Plastpõhised soojustusmaterjalid kinnitatakse oleva seina külge seguga</a:t>
            </a:r>
            <a:r>
              <a:rPr lang="fi-FI" baseline="0" dirty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894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614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 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 öelda, et lisasoojustus oleks hallitamise põhjus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Olen 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arutanud asja ka ühe pädeva asjatundjaga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smane põhjus on aurutõkke puudumine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 siiski, kui lisasoojustust poleks paigaldatud, ei oleks võib-olla ka hallitust tekkinud. Tarind oleks tuuldunud ja paremini kuivanud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Õpetuseks tuleks võtta ka see, et enne lisasoojustust tuleb põhjalikult selgitada konstruktsioon ning varem tehtud ehitus- ja parandusvead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661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81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88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b="1" dirty="0"/>
              <a:t>Niiskuskahjustus</a:t>
            </a:r>
            <a:r>
              <a:rPr lang="fi-FI" dirty="0"/>
              <a:t> </a:t>
            </a:r>
            <a:r>
              <a:rPr lang="et-EE" dirty="0"/>
              <a:t>on nähtus, kui normaalselt kuiv ehitusmaterjal niiskub vähemalt päevade pikkuse aja jooksul</a:t>
            </a:r>
            <a:r>
              <a:rPr lang="fi-FI" dirty="0"/>
              <a:t>. </a:t>
            </a:r>
            <a:r>
              <a:rPr lang="et-EE" dirty="0"/>
              <a:t>Paljudes hoonetes esineb pika elukaare ajal mingeid niiskuskahjustusi</a:t>
            </a:r>
            <a:r>
              <a:rPr lang="fi-FI" dirty="0"/>
              <a:t>.</a:t>
            </a:r>
          </a:p>
          <a:p>
            <a:r>
              <a:rPr lang="fi-FI" b="1" dirty="0"/>
              <a:t>Mikro</a:t>
            </a:r>
            <a:r>
              <a:rPr lang="et-EE" b="1" dirty="0" err="1"/>
              <a:t>obikahjustus</a:t>
            </a:r>
            <a:r>
              <a:rPr lang="fi-FI" dirty="0"/>
              <a:t> v</a:t>
            </a:r>
            <a:r>
              <a:rPr lang="et-EE" dirty="0" err="1"/>
              <a:t>õib</a:t>
            </a:r>
            <a:r>
              <a:rPr lang="et-EE" dirty="0"/>
              <a:t> sündida ehitusmaterjali niiskumisel</a:t>
            </a:r>
            <a:r>
              <a:rPr lang="fi-FI" dirty="0"/>
              <a:t>, </a:t>
            </a:r>
            <a:r>
              <a:rPr lang="et-EE" dirty="0"/>
              <a:t>eriti korduva või pikaajalise niiskumise tagajärjel</a:t>
            </a:r>
            <a:r>
              <a:rPr lang="fi-FI" dirty="0"/>
              <a:t>. </a:t>
            </a:r>
            <a:r>
              <a:rPr lang="et-EE" dirty="0"/>
              <a:t>Siis võib mistahes materjalis kasvada mikroobe ehk hallitus- ja pärmiseeni ning baktereid</a:t>
            </a:r>
            <a:r>
              <a:rPr lang="fi-FI" dirty="0"/>
              <a:t>.</a:t>
            </a:r>
          </a:p>
          <a:p>
            <a:r>
              <a:rPr lang="fi-FI" dirty="0"/>
              <a:t>Mikro</a:t>
            </a:r>
            <a:r>
              <a:rPr lang="et-EE" dirty="0" err="1"/>
              <a:t>obikahjustustele</a:t>
            </a:r>
            <a:r>
              <a:rPr lang="et-EE" dirty="0"/>
              <a:t> sobivad tingimused on üle </a:t>
            </a:r>
            <a:r>
              <a:rPr lang="fi-FI" dirty="0"/>
              <a:t>+5 </a:t>
            </a:r>
            <a:r>
              <a:rPr lang="et-EE" dirty="0"/>
              <a:t>kraadine temperatuur ja üle</a:t>
            </a:r>
            <a:r>
              <a:rPr lang="fi-FI" dirty="0"/>
              <a:t> 80 % </a:t>
            </a:r>
            <a:r>
              <a:rPr lang="et-EE" dirty="0"/>
              <a:t>suhteline õhuniiskus</a:t>
            </a:r>
            <a:r>
              <a:rPr lang="fi-FI" dirty="0"/>
              <a:t>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0582-FC76-4E7B-9839-EAE9748E8D5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728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Suur</a:t>
            </a:r>
            <a:r>
              <a:rPr lang="et-EE" dirty="0"/>
              <a:t>em osa inimestest </a:t>
            </a:r>
            <a:r>
              <a:rPr lang="fi-FI" dirty="0" err="1"/>
              <a:t>talub</a:t>
            </a:r>
            <a:r>
              <a:rPr lang="et-EE" dirty="0"/>
              <a:t> hästi üldlevinud hallitusi</a:t>
            </a:r>
            <a:r>
              <a:rPr lang="fi-FI" baseline="0" dirty="0"/>
              <a:t>. </a:t>
            </a:r>
            <a:r>
              <a:rPr lang="et-EE" baseline="0" dirty="0"/>
              <a:t>Mikroobikahjustuste esinemisel ei ole põhjust paanikaks</a:t>
            </a:r>
            <a:r>
              <a:rPr lang="fi-FI" baseline="0" dirty="0"/>
              <a:t>. </a:t>
            </a:r>
            <a:br>
              <a:rPr lang="fi-FI" baseline="0" dirty="0"/>
            </a:br>
            <a:r>
              <a:rPr lang="fi-FI" baseline="0" dirty="0"/>
              <a:t>E</a:t>
            </a:r>
            <a:r>
              <a:rPr lang="et-EE" baseline="0" dirty="0" err="1"/>
              <a:t>smaabina</a:t>
            </a:r>
            <a:r>
              <a:rPr lang="et-EE" baseline="0" dirty="0"/>
              <a:t> tarindite liitekohtade tihendamine võib takistada tervisehäirete esinemist</a:t>
            </a:r>
            <a:r>
              <a:rPr lang="fi-FI" baseline="0" dirty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0582-FC76-4E7B-9839-EAE9748E8D5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24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Suur</a:t>
            </a:r>
            <a:r>
              <a:rPr lang="et-EE" dirty="0" err="1"/>
              <a:t>em</a:t>
            </a:r>
            <a:r>
              <a:rPr lang="et-EE" dirty="0"/>
              <a:t> osa inimestest seedib hästi </a:t>
            </a:r>
            <a:r>
              <a:rPr lang="et-EE" dirty="0" err="1"/>
              <a:t>üldlevinud</a:t>
            </a:r>
            <a:r>
              <a:rPr lang="et-EE" dirty="0"/>
              <a:t> hallitusi</a:t>
            </a:r>
            <a:r>
              <a:rPr lang="fi-FI" baseline="0" dirty="0"/>
              <a:t>. </a:t>
            </a:r>
            <a:r>
              <a:rPr lang="et-EE" baseline="0" dirty="0"/>
              <a:t>Mikroobikahjustuste esinemisel ei ole põhjust paanikaks</a:t>
            </a:r>
            <a:r>
              <a:rPr lang="fi-FI" baseline="0" dirty="0"/>
              <a:t>. </a:t>
            </a:r>
            <a:br>
              <a:rPr lang="fi-FI" baseline="0" dirty="0"/>
            </a:br>
            <a:r>
              <a:rPr lang="fi-FI" baseline="0" dirty="0"/>
              <a:t>E</a:t>
            </a:r>
            <a:r>
              <a:rPr lang="et-EE" baseline="0" dirty="0" err="1"/>
              <a:t>smaabina</a:t>
            </a:r>
            <a:r>
              <a:rPr lang="et-EE" baseline="0" dirty="0"/>
              <a:t> tarindite liitekohtade tihendamine võib takistada tervisehäirete esinemist</a:t>
            </a:r>
            <a:r>
              <a:rPr lang="fi-FI" baseline="0" dirty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0582-FC76-4E7B-9839-EAE9748E8D5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24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776">
              <a:defRPr/>
            </a:pPr>
            <a:r>
              <a:rPr lang="fi-FI" dirty="0" err="1"/>
              <a:t>Jä</a:t>
            </a:r>
            <a:r>
              <a:rPr lang="et-EE" dirty="0"/>
              <a:t>relejäävad tarindid puhastatakse liiva-, </a:t>
            </a:r>
            <a:r>
              <a:rPr lang="fi-FI" dirty="0" err="1"/>
              <a:t>graanul</a:t>
            </a:r>
            <a:r>
              <a:rPr lang="et-EE" dirty="0"/>
              <a:t>- või süsihappejääpritsiga</a:t>
            </a:r>
            <a:r>
              <a:rPr lang="fi-FI" dirty="0"/>
              <a:t>.</a:t>
            </a:r>
          </a:p>
          <a:p>
            <a:pPr defTabSz="947776">
              <a:defRPr/>
            </a:pPr>
            <a:r>
              <a:rPr lang="et-EE" dirty="0"/>
              <a:t>Uurimuste järgi tõrjeained mõjuvad nõrgalt hallitusseentele ja ka bakteritele tihti lühiaegselt</a:t>
            </a:r>
            <a:r>
              <a:rPr lang="fi-FI" dirty="0"/>
              <a:t>. </a:t>
            </a:r>
          </a:p>
          <a:p>
            <a:pPr defTabSz="947776">
              <a:defRPr/>
            </a:pPr>
            <a:r>
              <a:rPr lang="fi-FI" dirty="0"/>
              <a:t>Kemikaali</a:t>
            </a:r>
            <a:r>
              <a:rPr lang="et-EE" dirty="0"/>
              <a:t>d võivad põhjustada seda, et hallitusseened hakkavad tootma rohkem mürke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C0582-FC76-4E7B-9839-EAE9748E8D5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96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Lis</a:t>
            </a:r>
            <a:r>
              <a:rPr lang="et-EE" dirty="0"/>
              <a:t>asoojustus ei tohi sulgeda räästatuulutus</a:t>
            </a:r>
            <a:r>
              <a:rPr lang="fi-FI" dirty="0"/>
              <a:t>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1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Pildil seinakonstruktsioon, mida on lisasoojustatud väljaspoolt mineraalvilla</a:t>
            </a:r>
            <a:r>
              <a:rPr lang="fi-FI" dirty="0" err="1"/>
              <a:t>ga</a:t>
            </a:r>
            <a:r>
              <a:rPr lang="et-EE" dirty="0"/>
              <a:t> umbes aastal </a:t>
            </a:r>
            <a:r>
              <a:rPr lang="fi-FI" baseline="0" dirty="0"/>
              <a:t>2000. </a:t>
            </a:r>
            <a:r>
              <a:rPr lang="fi-FI" baseline="0" dirty="0" err="1"/>
              <a:t>Algup</a:t>
            </a:r>
            <a:r>
              <a:rPr lang="et-EE" baseline="0" dirty="0"/>
              <a:t>ärane soojustus on olnud </a:t>
            </a:r>
            <a:r>
              <a:rPr lang="fi-FI" baseline="0" dirty="0"/>
              <a:t>10 cm</a:t>
            </a:r>
            <a:r>
              <a:rPr lang="et-EE" baseline="0" dirty="0"/>
              <a:t> klaasvilla.</a:t>
            </a:r>
            <a:r>
              <a:rPr lang="fi-FI" baseline="0" dirty="0"/>
              <a:t> </a:t>
            </a:r>
            <a:r>
              <a:rPr lang="et-EE" baseline="0" dirty="0"/>
              <a:t>Aurutõkke puudulikkse tõttu on kaldlaudise alune tõrvapapp suures ulatuses hallitanud</a:t>
            </a:r>
            <a:r>
              <a:rPr lang="fi-FI" baseline="0" dirty="0"/>
              <a:t>. </a:t>
            </a:r>
            <a:r>
              <a:rPr lang="fi-FI" baseline="0" dirty="0" err="1"/>
              <a:t>Lis</a:t>
            </a:r>
            <a:r>
              <a:rPr lang="et-EE" baseline="0" dirty="0"/>
              <a:t>apilte sellest objektis</a:t>
            </a:r>
            <a:r>
              <a:rPr lang="fi-FI" baseline="0" dirty="0"/>
              <a:t>t</a:t>
            </a:r>
            <a:r>
              <a:rPr lang="et-EE" baseline="0" dirty="0"/>
              <a:t> ettekande lõpuosas</a:t>
            </a:r>
            <a:r>
              <a:rPr lang="fi-FI" baseline="0" dirty="0"/>
              <a:t>.</a:t>
            </a:r>
          </a:p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4A2A-B6C3-4423-87B3-B387B0B1906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51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finland.buildupskills.eu/" TargetMode="External"/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motiva.fi/buildupskills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D9F68BD-387C-405D-839E-CDA6A451A01D}"/>
              </a:ext>
            </a:extLst>
          </p:cNvPr>
          <p:cNvSpPr>
            <a:spLocks/>
          </p:cNvSpPr>
          <p:nvPr userDrawn="1"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CED6B7D-913A-496E-B83B-C44F41BD9660}"/>
              </a:ext>
            </a:extLst>
          </p:cNvPr>
          <p:cNvSpPr txBox="1"/>
          <p:nvPr userDrawn="1"/>
        </p:nvSpPr>
        <p:spPr>
          <a:xfrm>
            <a:off x="3923928" y="6028060"/>
            <a:ext cx="4791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" i="1" dirty="0">
                <a:effectLst/>
                <a:latin typeface="Calibri"/>
                <a:ea typeface="Calibri"/>
                <a:cs typeface="Times New Roman"/>
              </a:rPr>
              <a:t>Ainuvastutus käesoleva väljaande sisu eest lasub selle autoritel. Väljaanne ei pruugi kajastada Euroopa Liidu arvamust. EASME ega Euroopa Komisjon pole vastutavad siin sisalduva teabe ükskõik millise kasutuse eest.</a:t>
            </a:r>
            <a:endParaRPr lang="en-US" sz="1000" i="1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4FB9BA5-FBD7-4096-8662-F9BF09C9E7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29915"/>
            <a:ext cx="2664296" cy="5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351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hlinkClick r:id="rId2"/>
            <a:extLst>
              <a:ext uri="{FF2B5EF4-FFF2-40B4-BE49-F238E27FC236}">
                <a16:creationId xmlns:a16="http://schemas.microsoft.com/office/drawing/2014/main" id="{CF2240AA-AF34-4F4B-A723-01B53961FCFF}"/>
              </a:ext>
            </a:extLst>
          </p:cNvPr>
          <p:cNvSpPr txBox="1"/>
          <p:nvPr userDrawn="1"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13ACED9B-051F-48CF-B05A-19BF1A8EDB3D}"/>
              </a:ext>
            </a:extLst>
          </p:cNvPr>
          <p:cNvSpPr txBox="1"/>
          <p:nvPr userDrawn="1"/>
        </p:nvSpPr>
        <p:spPr>
          <a:xfrm>
            <a:off x="468313" y="5414422"/>
            <a:ext cx="34127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finland.buildupskills.eu</a:t>
            </a:r>
          </a:p>
        </p:txBody>
      </p:sp>
    </p:spTree>
    <p:extLst>
      <p:ext uri="{BB962C8B-B14F-4D97-AF65-F5344CB8AC3E}">
        <p14:creationId xmlns:p14="http://schemas.microsoft.com/office/powerpoint/2010/main" val="177592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58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403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FB9F-77FE-468F-BFF6-C033ED594F5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811543"/>
            <a:ext cx="7886700" cy="879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4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200" y="5229200"/>
            <a:ext cx="3356191" cy="64503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982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47583D-8460-4D08-A104-66042EDED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26" y="5464430"/>
            <a:ext cx="1867062" cy="579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904488"/>
            <a:ext cx="5475287" cy="25498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360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2407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26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/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573016"/>
            <a:ext cx="8207375" cy="165618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634A6D-7992-4FEB-A156-FEE099664294}"/>
              </a:ext>
            </a:extLst>
          </p:cNvPr>
          <p:cNvSpPr>
            <a:spLocks/>
          </p:cNvSpPr>
          <p:nvPr/>
        </p:nvSpPr>
        <p:spPr bwMode="auto">
          <a:xfrm>
            <a:off x="0" y="3976688"/>
            <a:ext cx="1890713" cy="2881313"/>
          </a:xfrm>
          <a:custGeom>
            <a:avLst/>
            <a:gdLst>
              <a:gd name="T0" fmla="*/ 778 w 1191"/>
              <a:gd name="T1" fmla="*/ 0 h 1815"/>
              <a:gd name="T2" fmla="*/ 732 w 1191"/>
              <a:gd name="T3" fmla="*/ 4 h 1815"/>
              <a:gd name="T4" fmla="*/ 686 w 1191"/>
              <a:gd name="T5" fmla="*/ 11 h 1815"/>
              <a:gd name="T6" fmla="*/ 638 w 1191"/>
              <a:gd name="T7" fmla="*/ 21 h 1815"/>
              <a:gd name="T8" fmla="*/ 589 w 1191"/>
              <a:gd name="T9" fmla="*/ 33 h 1815"/>
              <a:gd name="T10" fmla="*/ 540 w 1191"/>
              <a:gd name="T11" fmla="*/ 50 h 1815"/>
              <a:gd name="T12" fmla="*/ 490 w 1191"/>
              <a:gd name="T13" fmla="*/ 71 h 1815"/>
              <a:gd name="T14" fmla="*/ 439 w 1191"/>
              <a:gd name="T15" fmla="*/ 94 h 1815"/>
              <a:gd name="T16" fmla="*/ 388 w 1191"/>
              <a:gd name="T17" fmla="*/ 122 h 1815"/>
              <a:gd name="T18" fmla="*/ 337 w 1191"/>
              <a:gd name="T19" fmla="*/ 152 h 1815"/>
              <a:gd name="T20" fmla="*/ 285 w 1191"/>
              <a:gd name="T21" fmla="*/ 186 h 1815"/>
              <a:gd name="T22" fmla="*/ 234 w 1191"/>
              <a:gd name="T23" fmla="*/ 225 h 1815"/>
              <a:gd name="T24" fmla="*/ 182 w 1191"/>
              <a:gd name="T25" fmla="*/ 266 h 1815"/>
              <a:gd name="T26" fmla="*/ 130 w 1191"/>
              <a:gd name="T27" fmla="*/ 311 h 1815"/>
              <a:gd name="T28" fmla="*/ 78 w 1191"/>
              <a:gd name="T29" fmla="*/ 361 h 1815"/>
              <a:gd name="T30" fmla="*/ 26 w 1191"/>
              <a:gd name="T31" fmla="*/ 413 h 1815"/>
              <a:gd name="T32" fmla="*/ 0 w 1191"/>
              <a:gd name="T33" fmla="*/ 1128 h 1815"/>
              <a:gd name="T34" fmla="*/ 33 w 1191"/>
              <a:gd name="T35" fmla="*/ 1815 h 1815"/>
              <a:gd name="T36" fmla="*/ 97 w 1191"/>
              <a:gd name="T37" fmla="*/ 1765 h 1815"/>
              <a:gd name="T38" fmla="*/ 135 w 1191"/>
              <a:gd name="T39" fmla="*/ 1733 h 1815"/>
              <a:gd name="T40" fmla="*/ 177 w 1191"/>
              <a:gd name="T41" fmla="*/ 1694 h 1815"/>
              <a:gd name="T42" fmla="*/ 226 w 1191"/>
              <a:gd name="T43" fmla="*/ 1647 h 1815"/>
              <a:gd name="T44" fmla="*/ 278 w 1191"/>
              <a:gd name="T45" fmla="*/ 1595 h 1815"/>
              <a:gd name="T46" fmla="*/ 392 w 1191"/>
              <a:gd name="T47" fmla="*/ 1476 h 1815"/>
              <a:gd name="T48" fmla="*/ 513 w 1191"/>
              <a:gd name="T49" fmla="*/ 1343 h 1815"/>
              <a:gd name="T50" fmla="*/ 634 w 1191"/>
              <a:gd name="T51" fmla="*/ 1206 h 1815"/>
              <a:gd name="T52" fmla="*/ 750 w 1191"/>
              <a:gd name="T53" fmla="*/ 1070 h 1815"/>
              <a:gd name="T54" fmla="*/ 852 w 1191"/>
              <a:gd name="T55" fmla="*/ 944 h 1815"/>
              <a:gd name="T56" fmla="*/ 897 w 1191"/>
              <a:gd name="T57" fmla="*/ 887 h 1815"/>
              <a:gd name="T58" fmla="*/ 971 w 1191"/>
              <a:gd name="T59" fmla="*/ 785 h 1815"/>
              <a:gd name="T60" fmla="*/ 1025 w 1191"/>
              <a:gd name="T61" fmla="*/ 707 h 1815"/>
              <a:gd name="T62" fmla="*/ 1057 w 1191"/>
              <a:gd name="T63" fmla="*/ 654 h 1815"/>
              <a:gd name="T64" fmla="*/ 1089 w 1191"/>
              <a:gd name="T65" fmla="*/ 601 h 1815"/>
              <a:gd name="T66" fmla="*/ 1118 w 1191"/>
              <a:gd name="T67" fmla="*/ 548 h 1815"/>
              <a:gd name="T68" fmla="*/ 1143 w 1191"/>
              <a:gd name="T69" fmla="*/ 494 h 1815"/>
              <a:gd name="T70" fmla="*/ 1163 w 1191"/>
              <a:gd name="T71" fmla="*/ 442 h 1815"/>
              <a:gd name="T72" fmla="*/ 1179 w 1191"/>
              <a:gd name="T73" fmla="*/ 390 h 1815"/>
              <a:gd name="T74" fmla="*/ 1188 w 1191"/>
              <a:gd name="T75" fmla="*/ 340 h 1815"/>
              <a:gd name="T76" fmla="*/ 1191 w 1191"/>
              <a:gd name="T77" fmla="*/ 291 h 1815"/>
              <a:gd name="T78" fmla="*/ 1190 w 1191"/>
              <a:gd name="T79" fmla="*/ 256 h 1815"/>
              <a:gd name="T80" fmla="*/ 1186 w 1191"/>
              <a:gd name="T81" fmla="*/ 233 h 1815"/>
              <a:gd name="T82" fmla="*/ 1181 w 1191"/>
              <a:gd name="T83" fmla="*/ 211 h 1815"/>
              <a:gd name="T84" fmla="*/ 1172 w 1191"/>
              <a:gd name="T85" fmla="*/ 190 h 1815"/>
              <a:gd name="T86" fmla="*/ 1163 w 1191"/>
              <a:gd name="T87" fmla="*/ 168 h 1815"/>
              <a:gd name="T88" fmla="*/ 1150 w 1191"/>
              <a:gd name="T89" fmla="*/ 149 h 1815"/>
              <a:gd name="T90" fmla="*/ 1135 w 1191"/>
              <a:gd name="T91" fmla="*/ 130 h 1815"/>
              <a:gd name="T92" fmla="*/ 1118 w 1191"/>
              <a:gd name="T93" fmla="*/ 112 h 1815"/>
              <a:gd name="T94" fmla="*/ 1099 w 1191"/>
              <a:gd name="T95" fmla="*/ 95 h 1815"/>
              <a:gd name="T96" fmla="*/ 1077 w 1191"/>
              <a:gd name="T97" fmla="*/ 78 h 1815"/>
              <a:gd name="T98" fmla="*/ 1050 w 1191"/>
              <a:gd name="T99" fmla="*/ 62 h 1815"/>
              <a:gd name="T100" fmla="*/ 1020 w 1191"/>
              <a:gd name="T101" fmla="*/ 47 h 1815"/>
              <a:gd name="T102" fmla="*/ 989 w 1191"/>
              <a:gd name="T103" fmla="*/ 33 h 1815"/>
              <a:gd name="T104" fmla="*/ 958 w 1191"/>
              <a:gd name="T105" fmla="*/ 23 h 1815"/>
              <a:gd name="T106" fmla="*/ 925 w 1191"/>
              <a:gd name="T107" fmla="*/ 14 h 1815"/>
              <a:gd name="T108" fmla="*/ 890 w 1191"/>
              <a:gd name="T109" fmla="*/ 7 h 1815"/>
              <a:gd name="T110" fmla="*/ 855 w 1191"/>
              <a:gd name="T111" fmla="*/ 3 h 1815"/>
              <a:gd name="T112" fmla="*/ 818 w 1191"/>
              <a:gd name="T113" fmla="*/ 0 h 1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91" h="1815">
                <a:moveTo>
                  <a:pt x="800" y="0"/>
                </a:moveTo>
                <a:lnTo>
                  <a:pt x="778" y="0"/>
                </a:lnTo>
                <a:lnTo>
                  <a:pt x="755" y="2"/>
                </a:lnTo>
                <a:lnTo>
                  <a:pt x="732" y="4"/>
                </a:lnTo>
                <a:lnTo>
                  <a:pt x="709" y="7"/>
                </a:lnTo>
                <a:lnTo>
                  <a:pt x="686" y="11"/>
                </a:lnTo>
                <a:lnTo>
                  <a:pt x="662" y="15"/>
                </a:lnTo>
                <a:lnTo>
                  <a:pt x="638" y="21"/>
                </a:lnTo>
                <a:lnTo>
                  <a:pt x="613" y="27"/>
                </a:lnTo>
                <a:lnTo>
                  <a:pt x="589" y="33"/>
                </a:lnTo>
                <a:lnTo>
                  <a:pt x="564" y="42"/>
                </a:lnTo>
                <a:lnTo>
                  <a:pt x="540" y="50"/>
                </a:lnTo>
                <a:lnTo>
                  <a:pt x="515" y="60"/>
                </a:lnTo>
                <a:lnTo>
                  <a:pt x="490" y="71"/>
                </a:lnTo>
                <a:lnTo>
                  <a:pt x="464" y="82"/>
                </a:lnTo>
                <a:lnTo>
                  <a:pt x="439" y="94"/>
                </a:lnTo>
                <a:lnTo>
                  <a:pt x="413" y="108"/>
                </a:lnTo>
                <a:lnTo>
                  <a:pt x="388" y="122"/>
                </a:lnTo>
                <a:lnTo>
                  <a:pt x="362" y="137"/>
                </a:lnTo>
                <a:lnTo>
                  <a:pt x="337" y="152"/>
                </a:lnTo>
                <a:lnTo>
                  <a:pt x="311" y="168"/>
                </a:lnTo>
                <a:lnTo>
                  <a:pt x="285" y="186"/>
                </a:lnTo>
                <a:lnTo>
                  <a:pt x="259" y="205"/>
                </a:lnTo>
                <a:lnTo>
                  <a:pt x="234" y="225"/>
                </a:lnTo>
                <a:lnTo>
                  <a:pt x="207" y="245"/>
                </a:lnTo>
                <a:lnTo>
                  <a:pt x="182" y="266"/>
                </a:lnTo>
                <a:lnTo>
                  <a:pt x="155" y="289"/>
                </a:lnTo>
                <a:lnTo>
                  <a:pt x="130" y="311"/>
                </a:lnTo>
                <a:lnTo>
                  <a:pt x="103" y="335"/>
                </a:lnTo>
                <a:lnTo>
                  <a:pt x="78" y="361"/>
                </a:lnTo>
                <a:lnTo>
                  <a:pt x="52" y="386"/>
                </a:lnTo>
                <a:lnTo>
                  <a:pt x="26" y="413"/>
                </a:lnTo>
                <a:lnTo>
                  <a:pt x="0" y="442"/>
                </a:lnTo>
                <a:lnTo>
                  <a:pt x="0" y="1128"/>
                </a:lnTo>
                <a:lnTo>
                  <a:pt x="0" y="1815"/>
                </a:lnTo>
                <a:lnTo>
                  <a:pt x="33" y="1815"/>
                </a:lnTo>
                <a:lnTo>
                  <a:pt x="66" y="1791"/>
                </a:lnTo>
                <a:lnTo>
                  <a:pt x="97" y="1765"/>
                </a:lnTo>
                <a:lnTo>
                  <a:pt x="115" y="1750"/>
                </a:lnTo>
                <a:lnTo>
                  <a:pt x="135" y="1733"/>
                </a:lnTo>
                <a:lnTo>
                  <a:pt x="155" y="1715"/>
                </a:lnTo>
                <a:lnTo>
                  <a:pt x="177" y="1694"/>
                </a:lnTo>
                <a:lnTo>
                  <a:pt x="202" y="1671"/>
                </a:lnTo>
                <a:lnTo>
                  <a:pt x="226" y="1647"/>
                </a:lnTo>
                <a:lnTo>
                  <a:pt x="252" y="1622"/>
                </a:lnTo>
                <a:lnTo>
                  <a:pt x="278" y="1595"/>
                </a:lnTo>
                <a:lnTo>
                  <a:pt x="335" y="1538"/>
                </a:lnTo>
                <a:lnTo>
                  <a:pt x="392" y="1476"/>
                </a:lnTo>
                <a:lnTo>
                  <a:pt x="453" y="1410"/>
                </a:lnTo>
                <a:lnTo>
                  <a:pt x="513" y="1343"/>
                </a:lnTo>
                <a:lnTo>
                  <a:pt x="575" y="1275"/>
                </a:lnTo>
                <a:lnTo>
                  <a:pt x="634" y="1206"/>
                </a:lnTo>
                <a:lnTo>
                  <a:pt x="694" y="1137"/>
                </a:lnTo>
                <a:lnTo>
                  <a:pt x="750" y="1070"/>
                </a:lnTo>
                <a:lnTo>
                  <a:pt x="803" y="1005"/>
                </a:lnTo>
                <a:lnTo>
                  <a:pt x="852" y="944"/>
                </a:lnTo>
                <a:lnTo>
                  <a:pt x="876" y="915"/>
                </a:lnTo>
                <a:lnTo>
                  <a:pt x="897" y="887"/>
                </a:lnTo>
                <a:lnTo>
                  <a:pt x="936" y="835"/>
                </a:lnTo>
                <a:lnTo>
                  <a:pt x="971" y="785"/>
                </a:lnTo>
                <a:lnTo>
                  <a:pt x="1008" y="734"/>
                </a:lnTo>
                <a:lnTo>
                  <a:pt x="1025" y="707"/>
                </a:lnTo>
                <a:lnTo>
                  <a:pt x="1042" y="681"/>
                </a:lnTo>
                <a:lnTo>
                  <a:pt x="1057" y="654"/>
                </a:lnTo>
                <a:lnTo>
                  <a:pt x="1073" y="628"/>
                </a:lnTo>
                <a:lnTo>
                  <a:pt x="1089" y="601"/>
                </a:lnTo>
                <a:lnTo>
                  <a:pt x="1104" y="574"/>
                </a:lnTo>
                <a:lnTo>
                  <a:pt x="1118" y="548"/>
                </a:lnTo>
                <a:lnTo>
                  <a:pt x="1131" y="520"/>
                </a:lnTo>
                <a:lnTo>
                  <a:pt x="1143" y="494"/>
                </a:lnTo>
                <a:lnTo>
                  <a:pt x="1153" y="468"/>
                </a:lnTo>
                <a:lnTo>
                  <a:pt x="1163" y="442"/>
                </a:lnTo>
                <a:lnTo>
                  <a:pt x="1171" y="415"/>
                </a:lnTo>
                <a:lnTo>
                  <a:pt x="1179" y="390"/>
                </a:lnTo>
                <a:lnTo>
                  <a:pt x="1184" y="364"/>
                </a:lnTo>
                <a:lnTo>
                  <a:pt x="1188" y="340"/>
                </a:lnTo>
                <a:lnTo>
                  <a:pt x="1191" y="315"/>
                </a:lnTo>
                <a:lnTo>
                  <a:pt x="1191" y="291"/>
                </a:lnTo>
                <a:lnTo>
                  <a:pt x="1191" y="267"/>
                </a:lnTo>
                <a:lnTo>
                  <a:pt x="1190" y="256"/>
                </a:lnTo>
                <a:lnTo>
                  <a:pt x="1188" y="244"/>
                </a:lnTo>
                <a:lnTo>
                  <a:pt x="1186" y="233"/>
                </a:lnTo>
                <a:lnTo>
                  <a:pt x="1184" y="222"/>
                </a:lnTo>
                <a:lnTo>
                  <a:pt x="1181" y="211"/>
                </a:lnTo>
                <a:lnTo>
                  <a:pt x="1177" y="200"/>
                </a:lnTo>
                <a:lnTo>
                  <a:pt x="1172" y="190"/>
                </a:lnTo>
                <a:lnTo>
                  <a:pt x="1168" y="179"/>
                </a:lnTo>
                <a:lnTo>
                  <a:pt x="1163" y="168"/>
                </a:lnTo>
                <a:lnTo>
                  <a:pt x="1156" y="159"/>
                </a:lnTo>
                <a:lnTo>
                  <a:pt x="1150" y="149"/>
                </a:lnTo>
                <a:lnTo>
                  <a:pt x="1144" y="140"/>
                </a:lnTo>
                <a:lnTo>
                  <a:pt x="1135" y="130"/>
                </a:lnTo>
                <a:lnTo>
                  <a:pt x="1128" y="121"/>
                </a:lnTo>
                <a:lnTo>
                  <a:pt x="1118" y="112"/>
                </a:lnTo>
                <a:lnTo>
                  <a:pt x="1110" y="104"/>
                </a:lnTo>
                <a:lnTo>
                  <a:pt x="1099" y="95"/>
                </a:lnTo>
                <a:lnTo>
                  <a:pt x="1088" y="87"/>
                </a:lnTo>
                <a:lnTo>
                  <a:pt x="1077" y="78"/>
                </a:lnTo>
                <a:lnTo>
                  <a:pt x="1065" y="71"/>
                </a:lnTo>
                <a:lnTo>
                  <a:pt x="1050" y="62"/>
                </a:lnTo>
                <a:lnTo>
                  <a:pt x="1035" y="55"/>
                </a:lnTo>
                <a:lnTo>
                  <a:pt x="1020" y="47"/>
                </a:lnTo>
                <a:lnTo>
                  <a:pt x="1005" y="40"/>
                </a:lnTo>
                <a:lnTo>
                  <a:pt x="989" y="33"/>
                </a:lnTo>
                <a:lnTo>
                  <a:pt x="974" y="28"/>
                </a:lnTo>
                <a:lnTo>
                  <a:pt x="958" y="23"/>
                </a:lnTo>
                <a:lnTo>
                  <a:pt x="941" y="19"/>
                </a:lnTo>
                <a:lnTo>
                  <a:pt x="925" y="14"/>
                </a:lnTo>
                <a:lnTo>
                  <a:pt x="908" y="10"/>
                </a:lnTo>
                <a:lnTo>
                  <a:pt x="890" y="7"/>
                </a:lnTo>
                <a:lnTo>
                  <a:pt x="873" y="5"/>
                </a:lnTo>
                <a:lnTo>
                  <a:pt x="855" y="3"/>
                </a:lnTo>
                <a:lnTo>
                  <a:pt x="836" y="2"/>
                </a:lnTo>
                <a:lnTo>
                  <a:pt x="818" y="0"/>
                </a:lnTo>
                <a:lnTo>
                  <a:pt x="800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6B45A7-5C78-4EE4-A0E6-A4287172E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0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6401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05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403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8428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7139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1B06A-5127-4644-872D-9F1680079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94CCD4-D25E-43FE-AFCD-A564B1AB1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47A6B5-F540-4FF0-AF1A-C25977E5C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77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3239937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5" name="TextBox 4">
            <a:hlinkClick r:id="rId2"/>
            <a:extLst>
              <a:ext uri="{FF2B5EF4-FFF2-40B4-BE49-F238E27FC236}">
                <a16:creationId xmlns:a16="http://schemas.microsoft.com/office/drawing/2014/main" id="{CC049C2B-C33A-4B6B-B964-AD1B9E9DC585}"/>
              </a:ext>
            </a:extLst>
          </p:cNvPr>
          <p:cNvSpPr txBox="1"/>
          <p:nvPr/>
        </p:nvSpPr>
        <p:spPr>
          <a:xfrm>
            <a:off x="468313" y="5013176"/>
            <a:ext cx="322684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400" b="1" i="1" dirty="0"/>
              <a:t>motiva.fi/buildupskills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88F62A8-EF71-4D07-A69A-E3D6739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1DA6D70-0068-4E0D-89FE-A0DB79DEF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B84737-A899-4870-8DDD-1DE4E2186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821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019A32-EC96-481B-977C-E7B285070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D4DDE-7FAC-4B1C-A70F-B1EA99556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46E978-F659-4113-91F8-6593A78B7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1477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1"/>
          </p:nvPr>
        </p:nvSpPr>
        <p:spPr>
          <a:xfrm>
            <a:off x="900114" y="1593850"/>
            <a:ext cx="3707221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2"/>
          </p:nvPr>
        </p:nvSpPr>
        <p:spPr>
          <a:xfrm>
            <a:off x="5003801" y="1593850"/>
            <a:ext cx="3708808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8B4A19-B20C-4494-9F6D-BE9A672FB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42C5BF-06EF-4A0C-8A05-402FBFB354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912BB5-E851-42DB-AE00-3F27875F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5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6453A7-EA22-44AE-8A22-336F192AE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A4A1D1-8494-43E1-9F72-46FA982F5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CEAED3-40E3-4F9A-BD09-E32AB3DC7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44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8E252FA-163D-4E16-AC54-7869E350AE05}"/>
              </a:ext>
            </a:extLst>
          </p:cNvPr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27621CC-CD25-4E53-B707-557BC366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5472717-C820-426B-AD8F-7A4ACBA9C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C55BF30-4FCA-4314-8B5A-F466CA0AA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058FDEC6-DA06-4AF3-AC98-46F1D59ED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9" y="548680"/>
            <a:ext cx="4870089" cy="936000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DC0E1EDF-FA5A-496C-B8DA-636596239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BD26D6E5-E51C-4E6C-9A19-6750E3242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62B3CBE-DD10-4F7C-AF9B-D3762F15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82660C-2D93-4E01-BFB8-888ECBE77792}"/>
              </a:ext>
            </a:extLst>
          </p:cNvPr>
          <p:cNvGrpSpPr/>
          <p:nvPr userDrawn="1"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0D7A705-2B0A-4A52-BE9D-DD49847BEA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D64C93-7089-40DE-AB88-B028122DA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2E4F0A7-F73D-4264-98F7-CDEDAA1EC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9F0F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4990367-3D5E-46CE-8080-8BD791DC0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BF5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564904"/>
            <a:ext cx="8207375" cy="1728192"/>
          </a:xfrm>
        </p:spPr>
        <p:txBody>
          <a:bodyPr anchor="ctr" anchorCtr="0"/>
          <a:lstStyle>
            <a:lvl1pPr algn="ctr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89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9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4181F4-908C-4E12-A8AE-CB1952FD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E9C56-984B-4A52-922F-3E1B7E37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87BC5F-FC6E-48AD-8140-ADA9AD7A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04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7"/>
            <a:ext cx="4040188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475"/>
            <a:ext cx="4040188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3237"/>
            <a:ext cx="4041775" cy="503238"/>
          </a:xfrm>
        </p:spPr>
        <p:txBody>
          <a:bodyPr anchor="t" anchorCtr="0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475"/>
            <a:ext cx="4041775" cy="35290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1CCB3E-0118-45FD-BB8A-A7B5321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B583DD-1F7B-4873-8DD3-4A081F6E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CF9A67-7BD7-4836-AD0B-31F41116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75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htoehto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3239"/>
            <a:ext cx="8218488" cy="4032250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  <a:lvl2pPr marL="266700" indent="-266700">
              <a:defRPr sz="2400"/>
            </a:lvl2pPr>
            <a:lvl3pPr marL="539750" indent="-273050">
              <a:defRPr sz="2000"/>
            </a:lvl3pPr>
            <a:lvl4pPr marL="806450" indent="-266700">
              <a:defRPr sz="1800"/>
            </a:lvl4pPr>
            <a:lvl5pPr marL="1071563" indent="-265113"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8D5815C-C552-4E7B-8A83-6F40A1D7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C2324B-AC2D-417E-A64A-FE6CF5FEA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DEB30C-4890-4ED6-9252-B9A27BB9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50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773239"/>
            <a:ext cx="3106687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8313" y="1773238"/>
            <a:ext cx="4895775" cy="4032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4700147-F29A-4B61-BD96-4E3B4942BD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BD9C986-707B-46E8-B856-EF39D688D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7A4F35-CC0E-4D72-8B02-E25EBAC1C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823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6BC-2C14-4F0F-BD7D-3C80F2FD1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F67C-CB27-4B61-AE97-C118D6663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DD66A-87FB-480F-8397-E755A2678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396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4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3175"/>
            <a:ext cx="2711450" cy="6861176"/>
            <a:chOff x="0" y="-3175"/>
            <a:chExt cx="2711450" cy="6861176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0" y="3976688"/>
              <a:ext cx="1890713" cy="2881313"/>
            </a:xfrm>
            <a:custGeom>
              <a:avLst/>
              <a:gdLst>
                <a:gd name="T0" fmla="*/ 778 w 1191"/>
                <a:gd name="T1" fmla="*/ 0 h 1815"/>
                <a:gd name="T2" fmla="*/ 732 w 1191"/>
                <a:gd name="T3" fmla="*/ 4 h 1815"/>
                <a:gd name="T4" fmla="*/ 686 w 1191"/>
                <a:gd name="T5" fmla="*/ 11 h 1815"/>
                <a:gd name="T6" fmla="*/ 638 w 1191"/>
                <a:gd name="T7" fmla="*/ 21 h 1815"/>
                <a:gd name="T8" fmla="*/ 589 w 1191"/>
                <a:gd name="T9" fmla="*/ 33 h 1815"/>
                <a:gd name="T10" fmla="*/ 540 w 1191"/>
                <a:gd name="T11" fmla="*/ 50 h 1815"/>
                <a:gd name="T12" fmla="*/ 490 w 1191"/>
                <a:gd name="T13" fmla="*/ 71 h 1815"/>
                <a:gd name="T14" fmla="*/ 439 w 1191"/>
                <a:gd name="T15" fmla="*/ 94 h 1815"/>
                <a:gd name="T16" fmla="*/ 388 w 1191"/>
                <a:gd name="T17" fmla="*/ 122 h 1815"/>
                <a:gd name="T18" fmla="*/ 337 w 1191"/>
                <a:gd name="T19" fmla="*/ 152 h 1815"/>
                <a:gd name="T20" fmla="*/ 285 w 1191"/>
                <a:gd name="T21" fmla="*/ 186 h 1815"/>
                <a:gd name="T22" fmla="*/ 234 w 1191"/>
                <a:gd name="T23" fmla="*/ 225 h 1815"/>
                <a:gd name="T24" fmla="*/ 182 w 1191"/>
                <a:gd name="T25" fmla="*/ 266 h 1815"/>
                <a:gd name="T26" fmla="*/ 130 w 1191"/>
                <a:gd name="T27" fmla="*/ 311 h 1815"/>
                <a:gd name="T28" fmla="*/ 78 w 1191"/>
                <a:gd name="T29" fmla="*/ 361 h 1815"/>
                <a:gd name="T30" fmla="*/ 26 w 1191"/>
                <a:gd name="T31" fmla="*/ 413 h 1815"/>
                <a:gd name="T32" fmla="*/ 0 w 1191"/>
                <a:gd name="T33" fmla="*/ 1128 h 1815"/>
                <a:gd name="T34" fmla="*/ 33 w 1191"/>
                <a:gd name="T35" fmla="*/ 1815 h 1815"/>
                <a:gd name="T36" fmla="*/ 97 w 1191"/>
                <a:gd name="T37" fmla="*/ 1765 h 1815"/>
                <a:gd name="T38" fmla="*/ 135 w 1191"/>
                <a:gd name="T39" fmla="*/ 1733 h 1815"/>
                <a:gd name="T40" fmla="*/ 177 w 1191"/>
                <a:gd name="T41" fmla="*/ 1694 h 1815"/>
                <a:gd name="T42" fmla="*/ 226 w 1191"/>
                <a:gd name="T43" fmla="*/ 1647 h 1815"/>
                <a:gd name="T44" fmla="*/ 278 w 1191"/>
                <a:gd name="T45" fmla="*/ 1595 h 1815"/>
                <a:gd name="T46" fmla="*/ 392 w 1191"/>
                <a:gd name="T47" fmla="*/ 1476 h 1815"/>
                <a:gd name="T48" fmla="*/ 513 w 1191"/>
                <a:gd name="T49" fmla="*/ 1343 h 1815"/>
                <a:gd name="T50" fmla="*/ 634 w 1191"/>
                <a:gd name="T51" fmla="*/ 1206 h 1815"/>
                <a:gd name="T52" fmla="*/ 750 w 1191"/>
                <a:gd name="T53" fmla="*/ 1070 h 1815"/>
                <a:gd name="T54" fmla="*/ 852 w 1191"/>
                <a:gd name="T55" fmla="*/ 944 h 1815"/>
                <a:gd name="T56" fmla="*/ 897 w 1191"/>
                <a:gd name="T57" fmla="*/ 887 h 1815"/>
                <a:gd name="T58" fmla="*/ 971 w 1191"/>
                <a:gd name="T59" fmla="*/ 785 h 1815"/>
                <a:gd name="T60" fmla="*/ 1025 w 1191"/>
                <a:gd name="T61" fmla="*/ 707 h 1815"/>
                <a:gd name="T62" fmla="*/ 1057 w 1191"/>
                <a:gd name="T63" fmla="*/ 654 h 1815"/>
                <a:gd name="T64" fmla="*/ 1089 w 1191"/>
                <a:gd name="T65" fmla="*/ 601 h 1815"/>
                <a:gd name="T66" fmla="*/ 1118 w 1191"/>
                <a:gd name="T67" fmla="*/ 548 h 1815"/>
                <a:gd name="T68" fmla="*/ 1143 w 1191"/>
                <a:gd name="T69" fmla="*/ 494 h 1815"/>
                <a:gd name="T70" fmla="*/ 1163 w 1191"/>
                <a:gd name="T71" fmla="*/ 442 h 1815"/>
                <a:gd name="T72" fmla="*/ 1179 w 1191"/>
                <a:gd name="T73" fmla="*/ 390 h 1815"/>
                <a:gd name="T74" fmla="*/ 1188 w 1191"/>
                <a:gd name="T75" fmla="*/ 340 h 1815"/>
                <a:gd name="T76" fmla="*/ 1191 w 1191"/>
                <a:gd name="T77" fmla="*/ 291 h 1815"/>
                <a:gd name="T78" fmla="*/ 1190 w 1191"/>
                <a:gd name="T79" fmla="*/ 256 h 1815"/>
                <a:gd name="T80" fmla="*/ 1186 w 1191"/>
                <a:gd name="T81" fmla="*/ 233 h 1815"/>
                <a:gd name="T82" fmla="*/ 1181 w 1191"/>
                <a:gd name="T83" fmla="*/ 211 h 1815"/>
                <a:gd name="T84" fmla="*/ 1172 w 1191"/>
                <a:gd name="T85" fmla="*/ 190 h 1815"/>
                <a:gd name="T86" fmla="*/ 1163 w 1191"/>
                <a:gd name="T87" fmla="*/ 168 h 1815"/>
                <a:gd name="T88" fmla="*/ 1150 w 1191"/>
                <a:gd name="T89" fmla="*/ 149 h 1815"/>
                <a:gd name="T90" fmla="*/ 1135 w 1191"/>
                <a:gd name="T91" fmla="*/ 130 h 1815"/>
                <a:gd name="T92" fmla="*/ 1118 w 1191"/>
                <a:gd name="T93" fmla="*/ 112 h 1815"/>
                <a:gd name="T94" fmla="*/ 1099 w 1191"/>
                <a:gd name="T95" fmla="*/ 95 h 1815"/>
                <a:gd name="T96" fmla="*/ 1077 w 1191"/>
                <a:gd name="T97" fmla="*/ 78 h 1815"/>
                <a:gd name="T98" fmla="*/ 1050 w 1191"/>
                <a:gd name="T99" fmla="*/ 62 h 1815"/>
                <a:gd name="T100" fmla="*/ 1020 w 1191"/>
                <a:gd name="T101" fmla="*/ 47 h 1815"/>
                <a:gd name="T102" fmla="*/ 989 w 1191"/>
                <a:gd name="T103" fmla="*/ 33 h 1815"/>
                <a:gd name="T104" fmla="*/ 958 w 1191"/>
                <a:gd name="T105" fmla="*/ 23 h 1815"/>
                <a:gd name="T106" fmla="*/ 925 w 1191"/>
                <a:gd name="T107" fmla="*/ 14 h 1815"/>
                <a:gd name="T108" fmla="*/ 890 w 1191"/>
                <a:gd name="T109" fmla="*/ 7 h 1815"/>
                <a:gd name="T110" fmla="*/ 855 w 1191"/>
                <a:gd name="T111" fmla="*/ 3 h 1815"/>
                <a:gd name="T112" fmla="*/ 818 w 1191"/>
                <a:gd name="T113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1" h="1815">
                  <a:moveTo>
                    <a:pt x="800" y="0"/>
                  </a:moveTo>
                  <a:lnTo>
                    <a:pt x="778" y="0"/>
                  </a:lnTo>
                  <a:lnTo>
                    <a:pt x="755" y="2"/>
                  </a:lnTo>
                  <a:lnTo>
                    <a:pt x="732" y="4"/>
                  </a:lnTo>
                  <a:lnTo>
                    <a:pt x="709" y="7"/>
                  </a:lnTo>
                  <a:lnTo>
                    <a:pt x="686" y="11"/>
                  </a:lnTo>
                  <a:lnTo>
                    <a:pt x="662" y="15"/>
                  </a:lnTo>
                  <a:lnTo>
                    <a:pt x="638" y="21"/>
                  </a:lnTo>
                  <a:lnTo>
                    <a:pt x="613" y="27"/>
                  </a:lnTo>
                  <a:lnTo>
                    <a:pt x="589" y="33"/>
                  </a:lnTo>
                  <a:lnTo>
                    <a:pt x="564" y="42"/>
                  </a:lnTo>
                  <a:lnTo>
                    <a:pt x="540" y="50"/>
                  </a:lnTo>
                  <a:lnTo>
                    <a:pt x="515" y="60"/>
                  </a:lnTo>
                  <a:lnTo>
                    <a:pt x="490" y="71"/>
                  </a:lnTo>
                  <a:lnTo>
                    <a:pt x="464" y="82"/>
                  </a:lnTo>
                  <a:lnTo>
                    <a:pt x="439" y="94"/>
                  </a:lnTo>
                  <a:lnTo>
                    <a:pt x="413" y="108"/>
                  </a:lnTo>
                  <a:lnTo>
                    <a:pt x="388" y="122"/>
                  </a:lnTo>
                  <a:lnTo>
                    <a:pt x="362" y="137"/>
                  </a:lnTo>
                  <a:lnTo>
                    <a:pt x="337" y="152"/>
                  </a:lnTo>
                  <a:lnTo>
                    <a:pt x="311" y="168"/>
                  </a:lnTo>
                  <a:lnTo>
                    <a:pt x="285" y="186"/>
                  </a:lnTo>
                  <a:lnTo>
                    <a:pt x="259" y="205"/>
                  </a:lnTo>
                  <a:lnTo>
                    <a:pt x="234" y="225"/>
                  </a:lnTo>
                  <a:lnTo>
                    <a:pt x="207" y="245"/>
                  </a:lnTo>
                  <a:lnTo>
                    <a:pt x="182" y="266"/>
                  </a:lnTo>
                  <a:lnTo>
                    <a:pt x="155" y="289"/>
                  </a:lnTo>
                  <a:lnTo>
                    <a:pt x="130" y="311"/>
                  </a:lnTo>
                  <a:lnTo>
                    <a:pt x="103" y="335"/>
                  </a:lnTo>
                  <a:lnTo>
                    <a:pt x="78" y="361"/>
                  </a:lnTo>
                  <a:lnTo>
                    <a:pt x="52" y="386"/>
                  </a:lnTo>
                  <a:lnTo>
                    <a:pt x="26" y="413"/>
                  </a:lnTo>
                  <a:lnTo>
                    <a:pt x="0" y="442"/>
                  </a:lnTo>
                  <a:lnTo>
                    <a:pt x="0" y="1128"/>
                  </a:lnTo>
                  <a:lnTo>
                    <a:pt x="0" y="1815"/>
                  </a:lnTo>
                  <a:lnTo>
                    <a:pt x="33" y="1815"/>
                  </a:lnTo>
                  <a:lnTo>
                    <a:pt x="66" y="1791"/>
                  </a:lnTo>
                  <a:lnTo>
                    <a:pt x="97" y="1765"/>
                  </a:lnTo>
                  <a:lnTo>
                    <a:pt x="115" y="1750"/>
                  </a:lnTo>
                  <a:lnTo>
                    <a:pt x="135" y="1733"/>
                  </a:lnTo>
                  <a:lnTo>
                    <a:pt x="155" y="1715"/>
                  </a:lnTo>
                  <a:lnTo>
                    <a:pt x="177" y="1694"/>
                  </a:lnTo>
                  <a:lnTo>
                    <a:pt x="202" y="1671"/>
                  </a:lnTo>
                  <a:lnTo>
                    <a:pt x="226" y="1647"/>
                  </a:lnTo>
                  <a:lnTo>
                    <a:pt x="252" y="1622"/>
                  </a:lnTo>
                  <a:lnTo>
                    <a:pt x="278" y="1595"/>
                  </a:lnTo>
                  <a:lnTo>
                    <a:pt x="335" y="1538"/>
                  </a:lnTo>
                  <a:lnTo>
                    <a:pt x="392" y="1476"/>
                  </a:lnTo>
                  <a:lnTo>
                    <a:pt x="453" y="1410"/>
                  </a:lnTo>
                  <a:lnTo>
                    <a:pt x="513" y="1343"/>
                  </a:lnTo>
                  <a:lnTo>
                    <a:pt x="575" y="1275"/>
                  </a:lnTo>
                  <a:lnTo>
                    <a:pt x="634" y="1206"/>
                  </a:lnTo>
                  <a:lnTo>
                    <a:pt x="694" y="1137"/>
                  </a:lnTo>
                  <a:lnTo>
                    <a:pt x="750" y="1070"/>
                  </a:lnTo>
                  <a:lnTo>
                    <a:pt x="803" y="1005"/>
                  </a:lnTo>
                  <a:lnTo>
                    <a:pt x="852" y="944"/>
                  </a:lnTo>
                  <a:lnTo>
                    <a:pt x="876" y="915"/>
                  </a:lnTo>
                  <a:lnTo>
                    <a:pt x="897" y="887"/>
                  </a:lnTo>
                  <a:lnTo>
                    <a:pt x="936" y="835"/>
                  </a:lnTo>
                  <a:lnTo>
                    <a:pt x="971" y="785"/>
                  </a:lnTo>
                  <a:lnTo>
                    <a:pt x="1008" y="734"/>
                  </a:lnTo>
                  <a:lnTo>
                    <a:pt x="1025" y="707"/>
                  </a:lnTo>
                  <a:lnTo>
                    <a:pt x="1042" y="681"/>
                  </a:lnTo>
                  <a:lnTo>
                    <a:pt x="1057" y="654"/>
                  </a:lnTo>
                  <a:lnTo>
                    <a:pt x="1073" y="628"/>
                  </a:lnTo>
                  <a:lnTo>
                    <a:pt x="1089" y="601"/>
                  </a:lnTo>
                  <a:lnTo>
                    <a:pt x="1104" y="574"/>
                  </a:lnTo>
                  <a:lnTo>
                    <a:pt x="1118" y="548"/>
                  </a:lnTo>
                  <a:lnTo>
                    <a:pt x="1131" y="520"/>
                  </a:lnTo>
                  <a:lnTo>
                    <a:pt x="1143" y="494"/>
                  </a:lnTo>
                  <a:lnTo>
                    <a:pt x="1153" y="468"/>
                  </a:lnTo>
                  <a:lnTo>
                    <a:pt x="1163" y="442"/>
                  </a:lnTo>
                  <a:lnTo>
                    <a:pt x="1171" y="415"/>
                  </a:lnTo>
                  <a:lnTo>
                    <a:pt x="1179" y="390"/>
                  </a:lnTo>
                  <a:lnTo>
                    <a:pt x="1184" y="364"/>
                  </a:lnTo>
                  <a:lnTo>
                    <a:pt x="1188" y="340"/>
                  </a:lnTo>
                  <a:lnTo>
                    <a:pt x="1191" y="315"/>
                  </a:lnTo>
                  <a:lnTo>
                    <a:pt x="1191" y="291"/>
                  </a:lnTo>
                  <a:lnTo>
                    <a:pt x="1191" y="267"/>
                  </a:lnTo>
                  <a:lnTo>
                    <a:pt x="1190" y="256"/>
                  </a:lnTo>
                  <a:lnTo>
                    <a:pt x="1188" y="244"/>
                  </a:lnTo>
                  <a:lnTo>
                    <a:pt x="1186" y="233"/>
                  </a:lnTo>
                  <a:lnTo>
                    <a:pt x="1184" y="222"/>
                  </a:lnTo>
                  <a:lnTo>
                    <a:pt x="1181" y="211"/>
                  </a:lnTo>
                  <a:lnTo>
                    <a:pt x="1177" y="200"/>
                  </a:lnTo>
                  <a:lnTo>
                    <a:pt x="1172" y="190"/>
                  </a:lnTo>
                  <a:lnTo>
                    <a:pt x="1168" y="179"/>
                  </a:lnTo>
                  <a:lnTo>
                    <a:pt x="1163" y="168"/>
                  </a:lnTo>
                  <a:lnTo>
                    <a:pt x="1156" y="159"/>
                  </a:lnTo>
                  <a:lnTo>
                    <a:pt x="1150" y="149"/>
                  </a:lnTo>
                  <a:lnTo>
                    <a:pt x="1144" y="140"/>
                  </a:lnTo>
                  <a:lnTo>
                    <a:pt x="1135" y="130"/>
                  </a:lnTo>
                  <a:lnTo>
                    <a:pt x="1128" y="121"/>
                  </a:lnTo>
                  <a:lnTo>
                    <a:pt x="1118" y="112"/>
                  </a:lnTo>
                  <a:lnTo>
                    <a:pt x="1110" y="104"/>
                  </a:lnTo>
                  <a:lnTo>
                    <a:pt x="1099" y="95"/>
                  </a:lnTo>
                  <a:lnTo>
                    <a:pt x="1088" y="87"/>
                  </a:lnTo>
                  <a:lnTo>
                    <a:pt x="1077" y="78"/>
                  </a:lnTo>
                  <a:lnTo>
                    <a:pt x="1065" y="71"/>
                  </a:lnTo>
                  <a:lnTo>
                    <a:pt x="1050" y="62"/>
                  </a:lnTo>
                  <a:lnTo>
                    <a:pt x="1035" y="55"/>
                  </a:lnTo>
                  <a:lnTo>
                    <a:pt x="1020" y="47"/>
                  </a:lnTo>
                  <a:lnTo>
                    <a:pt x="1005" y="40"/>
                  </a:lnTo>
                  <a:lnTo>
                    <a:pt x="989" y="33"/>
                  </a:lnTo>
                  <a:lnTo>
                    <a:pt x="974" y="28"/>
                  </a:lnTo>
                  <a:lnTo>
                    <a:pt x="958" y="23"/>
                  </a:lnTo>
                  <a:lnTo>
                    <a:pt x="941" y="19"/>
                  </a:lnTo>
                  <a:lnTo>
                    <a:pt x="925" y="14"/>
                  </a:lnTo>
                  <a:lnTo>
                    <a:pt x="908" y="10"/>
                  </a:lnTo>
                  <a:lnTo>
                    <a:pt x="890" y="7"/>
                  </a:lnTo>
                  <a:lnTo>
                    <a:pt x="873" y="5"/>
                  </a:lnTo>
                  <a:lnTo>
                    <a:pt x="855" y="3"/>
                  </a:lnTo>
                  <a:lnTo>
                    <a:pt x="836" y="2"/>
                  </a:lnTo>
                  <a:lnTo>
                    <a:pt x="818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EF9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0" y="2297113"/>
              <a:ext cx="2711450" cy="1649413"/>
            </a:xfrm>
            <a:custGeom>
              <a:avLst/>
              <a:gdLst>
                <a:gd name="T0" fmla="*/ 1618 w 1708"/>
                <a:gd name="T1" fmla="*/ 23 h 1039"/>
                <a:gd name="T2" fmla="*/ 1589 w 1708"/>
                <a:gd name="T3" fmla="*/ 71 h 1039"/>
                <a:gd name="T4" fmla="*/ 1566 w 1708"/>
                <a:gd name="T5" fmla="*/ 105 h 1039"/>
                <a:gd name="T6" fmla="*/ 1541 w 1708"/>
                <a:gd name="T7" fmla="*/ 138 h 1039"/>
                <a:gd name="T8" fmla="*/ 1505 w 1708"/>
                <a:gd name="T9" fmla="*/ 179 h 1039"/>
                <a:gd name="T10" fmla="*/ 1486 w 1708"/>
                <a:gd name="T11" fmla="*/ 200 h 1039"/>
                <a:gd name="T12" fmla="*/ 1456 w 1708"/>
                <a:gd name="T13" fmla="*/ 228 h 1039"/>
                <a:gd name="T14" fmla="*/ 1424 w 1708"/>
                <a:gd name="T15" fmla="*/ 255 h 1039"/>
                <a:gd name="T16" fmla="*/ 1381 w 1708"/>
                <a:gd name="T17" fmla="*/ 288 h 1039"/>
                <a:gd name="T18" fmla="*/ 1335 w 1708"/>
                <a:gd name="T19" fmla="*/ 319 h 1039"/>
                <a:gd name="T20" fmla="*/ 1288 w 1708"/>
                <a:gd name="T21" fmla="*/ 345 h 1039"/>
                <a:gd name="T22" fmla="*/ 1239 w 1708"/>
                <a:gd name="T23" fmla="*/ 370 h 1039"/>
                <a:gd name="T24" fmla="*/ 1188 w 1708"/>
                <a:gd name="T25" fmla="*/ 391 h 1039"/>
                <a:gd name="T26" fmla="*/ 1137 w 1708"/>
                <a:gd name="T27" fmla="*/ 409 h 1039"/>
                <a:gd name="T28" fmla="*/ 1084 w 1708"/>
                <a:gd name="T29" fmla="*/ 423 h 1039"/>
                <a:gd name="T30" fmla="*/ 1031 w 1708"/>
                <a:gd name="T31" fmla="*/ 433 h 1039"/>
                <a:gd name="T32" fmla="*/ 977 w 1708"/>
                <a:gd name="T33" fmla="*/ 441 h 1039"/>
                <a:gd name="T34" fmla="*/ 924 w 1708"/>
                <a:gd name="T35" fmla="*/ 445 h 1039"/>
                <a:gd name="T36" fmla="*/ 863 w 1708"/>
                <a:gd name="T37" fmla="*/ 445 h 1039"/>
                <a:gd name="T38" fmla="*/ 793 w 1708"/>
                <a:gd name="T39" fmla="*/ 439 h 1039"/>
                <a:gd name="T40" fmla="*/ 713 w 1708"/>
                <a:gd name="T41" fmla="*/ 429 h 1039"/>
                <a:gd name="T42" fmla="*/ 624 w 1708"/>
                <a:gd name="T43" fmla="*/ 416 h 1039"/>
                <a:gd name="T44" fmla="*/ 526 w 1708"/>
                <a:gd name="T45" fmla="*/ 399 h 1039"/>
                <a:gd name="T46" fmla="*/ 421 w 1708"/>
                <a:gd name="T47" fmla="*/ 379 h 1039"/>
                <a:gd name="T48" fmla="*/ 308 w 1708"/>
                <a:gd name="T49" fmla="*/ 354 h 1039"/>
                <a:gd name="T50" fmla="*/ 189 w 1708"/>
                <a:gd name="T51" fmla="*/ 324 h 1039"/>
                <a:gd name="T52" fmla="*/ 65 w 1708"/>
                <a:gd name="T53" fmla="*/ 290 h 1039"/>
                <a:gd name="T54" fmla="*/ 0 w 1708"/>
                <a:gd name="T55" fmla="*/ 1039 h 1039"/>
                <a:gd name="T56" fmla="*/ 231 w 1708"/>
                <a:gd name="T57" fmla="*/ 993 h 1039"/>
                <a:gd name="T58" fmla="*/ 434 w 1708"/>
                <a:gd name="T59" fmla="*/ 947 h 1039"/>
                <a:gd name="T60" fmla="*/ 597 w 1708"/>
                <a:gd name="T61" fmla="*/ 909 h 1039"/>
                <a:gd name="T62" fmla="*/ 660 w 1708"/>
                <a:gd name="T63" fmla="*/ 893 h 1039"/>
                <a:gd name="T64" fmla="*/ 739 w 1708"/>
                <a:gd name="T65" fmla="*/ 870 h 1039"/>
                <a:gd name="T66" fmla="*/ 799 w 1708"/>
                <a:gd name="T67" fmla="*/ 852 h 1039"/>
                <a:gd name="T68" fmla="*/ 860 w 1708"/>
                <a:gd name="T69" fmla="*/ 833 h 1039"/>
                <a:gd name="T70" fmla="*/ 947 w 1708"/>
                <a:gd name="T71" fmla="*/ 801 h 1039"/>
                <a:gd name="T72" fmla="*/ 1059 w 1708"/>
                <a:gd name="T73" fmla="*/ 758 h 1039"/>
                <a:gd name="T74" fmla="*/ 1138 w 1708"/>
                <a:gd name="T75" fmla="*/ 722 h 1039"/>
                <a:gd name="T76" fmla="*/ 1214 w 1708"/>
                <a:gd name="T77" fmla="*/ 685 h 1039"/>
                <a:gd name="T78" fmla="*/ 1262 w 1708"/>
                <a:gd name="T79" fmla="*/ 660 h 1039"/>
                <a:gd name="T80" fmla="*/ 1307 w 1708"/>
                <a:gd name="T81" fmla="*/ 633 h 1039"/>
                <a:gd name="T82" fmla="*/ 1351 w 1708"/>
                <a:gd name="T83" fmla="*/ 608 h 1039"/>
                <a:gd name="T84" fmla="*/ 1393 w 1708"/>
                <a:gd name="T85" fmla="*/ 580 h 1039"/>
                <a:gd name="T86" fmla="*/ 1433 w 1708"/>
                <a:gd name="T87" fmla="*/ 554 h 1039"/>
                <a:gd name="T88" fmla="*/ 1505 w 1708"/>
                <a:gd name="T89" fmla="*/ 497 h 1039"/>
                <a:gd name="T90" fmla="*/ 1538 w 1708"/>
                <a:gd name="T91" fmla="*/ 470 h 1039"/>
                <a:gd name="T92" fmla="*/ 1568 w 1708"/>
                <a:gd name="T93" fmla="*/ 441 h 1039"/>
                <a:gd name="T94" fmla="*/ 1595 w 1708"/>
                <a:gd name="T95" fmla="*/ 412 h 1039"/>
                <a:gd name="T96" fmla="*/ 1620 w 1708"/>
                <a:gd name="T97" fmla="*/ 383 h 1039"/>
                <a:gd name="T98" fmla="*/ 1641 w 1708"/>
                <a:gd name="T99" fmla="*/ 355 h 1039"/>
                <a:gd name="T100" fmla="*/ 1660 w 1708"/>
                <a:gd name="T101" fmla="*/ 326 h 1039"/>
                <a:gd name="T102" fmla="*/ 1676 w 1708"/>
                <a:gd name="T103" fmla="*/ 297 h 1039"/>
                <a:gd name="T104" fmla="*/ 1689 w 1708"/>
                <a:gd name="T105" fmla="*/ 269 h 1039"/>
                <a:gd name="T106" fmla="*/ 1698 w 1708"/>
                <a:gd name="T107" fmla="*/ 240 h 1039"/>
                <a:gd name="T108" fmla="*/ 1705 w 1708"/>
                <a:gd name="T109" fmla="*/ 212 h 1039"/>
                <a:gd name="T110" fmla="*/ 1708 w 1708"/>
                <a:gd name="T111" fmla="*/ 184 h 1039"/>
                <a:gd name="T112" fmla="*/ 1707 w 1708"/>
                <a:gd name="T113" fmla="*/ 156 h 1039"/>
                <a:gd name="T114" fmla="*/ 1703 w 1708"/>
                <a:gd name="T115" fmla="*/ 129 h 1039"/>
                <a:gd name="T116" fmla="*/ 1695 w 1708"/>
                <a:gd name="T117" fmla="*/ 102 h 1039"/>
                <a:gd name="T118" fmla="*/ 1685 w 1708"/>
                <a:gd name="T119" fmla="*/ 75 h 1039"/>
                <a:gd name="T120" fmla="*/ 1670 w 1708"/>
                <a:gd name="T121" fmla="*/ 50 h 1039"/>
                <a:gd name="T122" fmla="*/ 1651 w 1708"/>
                <a:gd name="T123" fmla="*/ 24 h 1039"/>
                <a:gd name="T124" fmla="*/ 1629 w 1708"/>
                <a:gd name="T125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8" h="1039">
                  <a:moveTo>
                    <a:pt x="1629" y="0"/>
                  </a:moveTo>
                  <a:lnTo>
                    <a:pt x="1618" y="23"/>
                  </a:lnTo>
                  <a:lnTo>
                    <a:pt x="1604" y="48"/>
                  </a:lnTo>
                  <a:lnTo>
                    <a:pt x="1589" y="71"/>
                  </a:lnTo>
                  <a:lnTo>
                    <a:pt x="1574" y="94"/>
                  </a:lnTo>
                  <a:lnTo>
                    <a:pt x="1566" y="105"/>
                  </a:lnTo>
                  <a:lnTo>
                    <a:pt x="1557" y="117"/>
                  </a:lnTo>
                  <a:lnTo>
                    <a:pt x="1541" y="138"/>
                  </a:lnTo>
                  <a:lnTo>
                    <a:pt x="1523" y="159"/>
                  </a:lnTo>
                  <a:lnTo>
                    <a:pt x="1505" y="179"/>
                  </a:lnTo>
                  <a:lnTo>
                    <a:pt x="1495" y="190"/>
                  </a:lnTo>
                  <a:lnTo>
                    <a:pt x="1486" y="200"/>
                  </a:lnTo>
                  <a:lnTo>
                    <a:pt x="1466" y="219"/>
                  </a:lnTo>
                  <a:lnTo>
                    <a:pt x="1456" y="228"/>
                  </a:lnTo>
                  <a:lnTo>
                    <a:pt x="1445" y="237"/>
                  </a:lnTo>
                  <a:lnTo>
                    <a:pt x="1424" y="255"/>
                  </a:lnTo>
                  <a:lnTo>
                    <a:pt x="1403" y="272"/>
                  </a:lnTo>
                  <a:lnTo>
                    <a:pt x="1381" y="288"/>
                  </a:lnTo>
                  <a:lnTo>
                    <a:pt x="1358" y="304"/>
                  </a:lnTo>
                  <a:lnTo>
                    <a:pt x="1335" y="319"/>
                  </a:lnTo>
                  <a:lnTo>
                    <a:pt x="1312" y="332"/>
                  </a:lnTo>
                  <a:lnTo>
                    <a:pt x="1288" y="345"/>
                  </a:lnTo>
                  <a:lnTo>
                    <a:pt x="1264" y="358"/>
                  </a:lnTo>
                  <a:lnTo>
                    <a:pt x="1239" y="370"/>
                  </a:lnTo>
                  <a:lnTo>
                    <a:pt x="1214" y="380"/>
                  </a:lnTo>
                  <a:lnTo>
                    <a:pt x="1188" y="391"/>
                  </a:lnTo>
                  <a:lnTo>
                    <a:pt x="1163" y="400"/>
                  </a:lnTo>
                  <a:lnTo>
                    <a:pt x="1137" y="409"/>
                  </a:lnTo>
                  <a:lnTo>
                    <a:pt x="1111" y="416"/>
                  </a:lnTo>
                  <a:lnTo>
                    <a:pt x="1084" y="423"/>
                  </a:lnTo>
                  <a:lnTo>
                    <a:pt x="1057" y="429"/>
                  </a:lnTo>
                  <a:lnTo>
                    <a:pt x="1031" y="433"/>
                  </a:lnTo>
                  <a:lnTo>
                    <a:pt x="1004" y="438"/>
                  </a:lnTo>
                  <a:lnTo>
                    <a:pt x="977" y="441"/>
                  </a:lnTo>
                  <a:lnTo>
                    <a:pt x="950" y="443"/>
                  </a:lnTo>
                  <a:lnTo>
                    <a:pt x="924" y="445"/>
                  </a:lnTo>
                  <a:lnTo>
                    <a:pt x="896" y="445"/>
                  </a:lnTo>
                  <a:lnTo>
                    <a:pt x="863" y="445"/>
                  </a:lnTo>
                  <a:lnTo>
                    <a:pt x="829" y="443"/>
                  </a:lnTo>
                  <a:lnTo>
                    <a:pt x="793" y="439"/>
                  </a:lnTo>
                  <a:lnTo>
                    <a:pt x="755" y="434"/>
                  </a:lnTo>
                  <a:lnTo>
                    <a:pt x="713" y="429"/>
                  </a:lnTo>
                  <a:lnTo>
                    <a:pt x="670" y="424"/>
                  </a:lnTo>
                  <a:lnTo>
                    <a:pt x="624" y="416"/>
                  </a:lnTo>
                  <a:lnTo>
                    <a:pt x="576" y="409"/>
                  </a:lnTo>
                  <a:lnTo>
                    <a:pt x="526" y="399"/>
                  </a:lnTo>
                  <a:lnTo>
                    <a:pt x="475" y="390"/>
                  </a:lnTo>
                  <a:lnTo>
                    <a:pt x="421" y="379"/>
                  </a:lnTo>
                  <a:lnTo>
                    <a:pt x="366" y="366"/>
                  </a:lnTo>
                  <a:lnTo>
                    <a:pt x="308" y="354"/>
                  </a:lnTo>
                  <a:lnTo>
                    <a:pt x="250" y="340"/>
                  </a:lnTo>
                  <a:lnTo>
                    <a:pt x="189" y="324"/>
                  </a:lnTo>
                  <a:lnTo>
                    <a:pt x="128" y="308"/>
                  </a:lnTo>
                  <a:lnTo>
                    <a:pt x="65" y="290"/>
                  </a:lnTo>
                  <a:lnTo>
                    <a:pt x="0" y="271"/>
                  </a:lnTo>
                  <a:lnTo>
                    <a:pt x="0" y="1039"/>
                  </a:lnTo>
                  <a:lnTo>
                    <a:pt x="118" y="1016"/>
                  </a:lnTo>
                  <a:lnTo>
                    <a:pt x="231" y="993"/>
                  </a:lnTo>
                  <a:lnTo>
                    <a:pt x="337" y="969"/>
                  </a:lnTo>
                  <a:lnTo>
                    <a:pt x="434" y="947"/>
                  </a:lnTo>
                  <a:lnTo>
                    <a:pt x="522" y="927"/>
                  </a:lnTo>
                  <a:lnTo>
                    <a:pt x="597" y="909"/>
                  </a:lnTo>
                  <a:lnTo>
                    <a:pt x="630" y="900"/>
                  </a:lnTo>
                  <a:lnTo>
                    <a:pt x="660" y="893"/>
                  </a:lnTo>
                  <a:lnTo>
                    <a:pt x="708" y="880"/>
                  </a:lnTo>
                  <a:lnTo>
                    <a:pt x="739" y="870"/>
                  </a:lnTo>
                  <a:lnTo>
                    <a:pt x="769" y="862"/>
                  </a:lnTo>
                  <a:lnTo>
                    <a:pt x="799" y="852"/>
                  </a:lnTo>
                  <a:lnTo>
                    <a:pt x="830" y="843"/>
                  </a:lnTo>
                  <a:lnTo>
                    <a:pt x="860" y="833"/>
                  </a:lnTo>
                  <a:lnTo>
                    <a:pt x="890" y="822"/>
                  </a:lnTo>
                  <a:lnTo>
                    <a:pt x="947" y="801"/>
                  </a:lnTo>
                  <a:lnTo>
                    <a:pt x="1003" y="780"/>
                  </a:lnTo>
                  <a:lnTo>
                    <a:pt x="1059" y="758"/>
                  </a:lnTo>
                  <a:lnTo>
                    <a:pt x="1112" y="734"/>
                  </a:lnTo>
                  <a:lnTo>
                    <a:pt x="1138" y="722"/>
                  </a:lnTo>
                  <a:lnTo>
                    <a:pt x="1164" y="710"/>
                  </a:lnTo>
                  <a:lnTo>
                    <a:pt x="1214" y="685"/>
                  </a:lnTo>
                  <a:lnTo>
                    <a:pt x="1237" y="673"/>
                  </a:lnTo>
                  <a:lnTo>
                    <a:pt x="1262" y="660"/>
                  </a:lnTo>
                  <a:lnTo>
                    <a:pt x="1285" y="647"/>
                  </a:lnTo>
                  <a:lnTo>
                    <a:pt x="1307" y="633"/>
                  </a:lnTo>
                  <a:lnTo>
                    <a:pt x="1330" y="621"/>
                  </a:lnTo>
                  <a:lnTo>
                    <a:pt x="1351" y="608"/>
                  </a:lnTo>
                  <a:lnTo>
                    <a:pt x="1372" y="594"/>
                  </a:lnTo>
                  <a:lnTo>
                    <a:pt x="1393" y="580"/>
                  </a:lnTo>
                  <a:lnTo>
                    <a:pt x="1414" y="566"/>
                  </a:lnTo>
                  <a:lnTo>
                    <a:pt x="1433" y="554"/>
                  </a:lnTo>
                  <a:lnTo>
                    <a:pt x="1470" y="525"/>
                  </a:lnTo>
                  <a:lnTo>
                    <a:pt x="1505" y="497"/>
                  </a:lnTo>
                  <a:lnTo>
                    <a:pt x="1522" y="483"/>
                  </a:lnTo>
                  <a:lnTo>
                    <a:pt x="1538" y="470"/>
                  </a:lnTo>
                  <a:lnTo>
                    <a:pt x="1553" y="455"/>
                  </a:lnTo>
                  <a:lnTo>
                    <a:pt x="1568" y="441"/>
                  </a:lnTo>
                  <a:lnTo>
                    <a:pt x="1581" y="426"/>
                  </a:lnTo>
                  <a:lnTo>
                    <a:pt x="1595" y="412"/>
                  </a:lnTo>
                  <a:lnTo>
                    <a:pt x="1607" y="397"/>
                  </a:lnTo>
                  <a:lnTo>
                    <a:pt x="1620" y="383"/>
                  </a:lnTo>
                  <a:lnTo>
                    <a:pt x="1630" y="369"/>
                  </a:lnTo>
                  <a:lnTo>
                    <a:pt x="1641" y="355"/>
                  </a:lnTo>
                  <a:lnTo>
                    <a:pt x="1651" y="340"/>
                  </a:lnTo>
                  <a:lnTo>
                    <a:pt x="1660" y="326"/>
                  </a:lnTo>
                  <a:lnTo>
                    <a:pt x="1669" y="311"/>
                  </a:lnTo>
                  <a:lnTo>
                    <a:pt x="1676" y="297"/>
                  </a:lnTo>
                  <a:lnTo>
                    <a:pt x="1682" y="282"/>
                  </a:lnTo>
                  <a:lnTo>
                    <a:pt x="1689" y="269"/>
                  </a:lnTo>
                  <a:lnTo>
                    <a:pt x="1694" y="254"/>
                  </a:lnTo>
                  <a:lnTo>
                    <a:pt x="1698" y="240"/>
                  </a:lnTo>
                  <a:lnTo>
                    <a:pt x="1702" y="226"/>
                  </a:lnTo>
                  <a:lnTo>
                    <a:pt x="1705" y="212"/>
                  </a:lnTo>
                  <a:lnTo>
                    <a:pt x="1706" y="197"/>
                  </a:lnTo>
                  <a:lnTo>
                    <a:pt x="1708" y="184"/>
                  </a:lnTo>
                  <a:lnTo>
                    <a:pt x="1708" y="170"/>
                  </a:lnTo>
                  <a:lnTo>
                    <a:pt x="1707" y="156"/>
                  </a:lnTo>
                  <a:lnTo>
                    <a:pt x="1706" y="142"/>
                  </a:lnTo>
                  <a:lnTo>
                    <a:pt x="1703" y="129"/>
                  </a:lnTo>
                  <a:lnTo>
                    <a:pt x="1699" y="116"/>
                  </a:lnTo>
                  <a:lnTo>
                    <a:pt x="1695" y="102"/>
                  </a:lnTo>
                  <a:lnTo>
                    <a:pt x="1691" y="89"/>
                  </a:lnTo>
                  <a:lnTo>
                    <a:pt x="1685" y="75"/>
                  </a:lnTo>
                  <a:lnTo>
                    <a:pt x="1677" y="62"/>
                  </a:lnTo>
                  <a:lnTo>
                    <a:pt x="1670" y="50"/>
                  </a:lnTo>
                  <a:lnTo>
                    <a:pt x="1660" y="37"/>
                  </a:lnTo>
                  <a:lnTo>
                    <a:pt x="1651" y="24"/>
                  </a:lnTo>
                  <a:lnTo>
                    <a:pt x="1640" y="11"/>
                  </a:lnTo>
                  <a:lnTo>
                    <a:pt x="1629" y="0"/>
                  </a:lnTo>
                  <a:close/>
                </a:path>
              </a:pathLst>
            </a:custGeom>
            <a:solidFill>
              <a:srgbClr val="F3F9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0" y="-3175"/>
              <a:ext cx="2709863" cy="2300288"/>
            </a:xfrm>
            <a:custGeom>
              <a:avLst/>
              <a:gdLst>
                <a:gd name="T0" fmla="*/ 0 w 1707"/>
                <a:gd name="T1" fmla="*/ 720 h 1449"/>
                <a:gd name="T2" fmla="*/ 219 w 1707"/>
                <a:gd name="T3" fmla="*/ 1382 h 1449"/>
                <a:gd name="T4" fmla="*/ 376 w 1707"/>
                <a:gd name="T5" fmla="*/ 1345 h 1449"/>
                <a:gd name="T6" fmla="*/ 539 w 1707"/>
                <a:gd name="T7" fmla="*/ 1314 h 1449"/>
                <a:gd name="T8" fmla="*/ 703 w 1707"/>
                <a:gd name="T9" fmla="*/ 1289 h 1449"/>
                <a:gd name="T10" fmla="*/ 865 w 1707"/>
                <a:gd name="T11" fmla="*/ 1273 h 1449"/>
                <a:gd name="T12" fmla="*/ 971 w 1707"/>
                <a:gd name="T13" fmla="*/ 1268 h 1449"/>
                <a:gd name="T14" fmla="*/ 1064 w 1707"/>
                <a:gd name="T15" fmla="*/ 1268 h 1449"/>
                <a:gd name="T16" fmla="*/ 1180 w 1707"/>
                <a:gd name="T17" fmla="*/ 1274 h 1449"/>
                <a:gd name="T18" fmla="*/ 1289 w 1707"/>
                <a:gd name="T19" fmla="*/ 1289 h 1449"/>
                <a:gd name="T20" fmla="*/ 1371 w 1707"/>
                <a:gd name="T21" fmla="*/ 1307 h 1449"/>
                <a:gd name="T22" fmla="*/ 1437 w 1707"/>
                <a:gd name="T23" fmla="*/ 1328 h 1449"/>
                <a:gd name="T24" fmla="*/ 1498 w 1707"/>
                <a:gd name="T25" fmla="*/ 1354 h 1449"/>
                <a:gd name="T26" fmla="*/ 1552 w 1707"/>
                <a:gd name="T27" fmla="*/ 1385 h 1449"/>
                <a:gd name="T28" fmla="*/ 1601 w 1707"/>
                <a:gd name="T29" fmla="*/ 1421 h 1449"/>
                <a:gd name="T30" fmla="*/ 1629 w 1707"/>
                <a:gd name="T31" fmla="*/ 1449 h 1449"/>
                <a:gd name="T32" fmla="*/ 1661 w 1707"/>
                <a:gd name="T33" fmla="*/ 1374 h 1449"/>
                <a:gd name="T34" fmla="*/ 1677 w 1707"/>
                <a:gd name="T35" fmla="*/ 1329 h 1449"/>
                <a:gd name="T36" fmla="*/ 1689 w 1707"/>
                <a:gd name="T37" fmla="*/ 1280 h 1449"/>
                <a:gd name="T38" fmla="*/ 1700 w 1707"/>
                <a:gd name="T39" fmla="*/ 1214 h 1449"/>
                <a:gd name="T40" fmla="*/ 1707 w 1707"/>
                <a:gd name="T41" fmla="*/ 1145 h 1449"/>
                <a:gd name="T42" fmla="*/ 1707 w 1707"/>
                <a:gd name="T43" fmla="*/ 1091 h 1449"/>
                <a:gd name="T44" fmla="*/ 1703 w 1707"/>
                <a:gd name="T45" fmla="*/ 1036 h 1449"/>
                <a:gd name="T46" fmla="*/ 1695 w 1707"/>
                <a:gd name="T47" fmla="*/ 980 h 1449"/>
                <a:gd name="T48" fmla="*/ 1673 w 1707"/>
                <a:gd name="T49" fmla="*/ 876 h 1449"/>
                <a:gd name="T50" fmla="*/ 1647 w 1707"/>
                <a:gd name="T51" fmla="*/ 795 h 1449"/>
                <a:gd name="T52" fmla="*/ 1619 w 1707"/>
                <a:gd name="T53" fmla="*/ 721 h 1449"/>
                <a:gd name="T54" fmla="*/ 1587 w 1707"/>
                <a:gd name="T55" fmla="*/ 653 h 1449"/>
                <a:gd name="T56" fmla="*/ 1552 w 1707"/>
                <a:gd name="T57" fmla="*/ 589 h 1449"/>
                <a:gd name="T58" fmla="*/ 1513 w 1707"/>
                <a:gd name="T59" fmla="*/ 531 h 1449"/>
                <a:gd name="T60" fmla="*/ 1473 w 1707"/>
                <a:gd name="T61" fmla="*/ 478 h 1449"/>
                <a:gd name="T62" fmla="*/ 1416 w 1707"/>
                <a:gd name="T63" fmla="*/ 414 h 1449"/>
                <a:gd name="T64" fmla="*/ 1370 w 1707"/>
                <a:gd name="T65" fmla="*/ 372 h 1449"/>
                <a:gd name="T66" fmla="*/ 1307 w 1707"/>
                <a:gd name="T67" fmla="*/ 321 h 1449"/>
                <a:gd name="T68" fmla="*/ 1258 w 1707"/>
                <a:gd name="T69" fmla="*/ 287 h 1449"/>
                <a:gd name="T70" fmla="*/ 1209 w 1707"/>
                <a:gd name="T71" fmla="*/ 257 h 1449"/>
                <a:gd name="T72" fmla="*/ 1126 w 1707"/>
                <a:gd name="T73" fmla="*/ 214 h 1449"/>
                <a:gd name="T74" fmla="*/ 1043 w 1707"/>
                <a:gd name="T75" fmla="*/ 178 h 1449"/>
                <a:gd name="T76" fmla="*/ 944 w 1707"/>
                <a:gd name="T77" fmla="*/ 143 h 1449"/>
                <a:gd name="T78" fmla="*/ 849 w 1707"/>
                <a:gd name="T79" fmla="*/ 116 h 1449"/>
                <a:gd name="T80" fmla="*/ 705 w 1707"/>
                <a:gd name="T81" fmla="*/ 81 h 1449"/>
                <a:gd name="T82" fmla="*/ 544 w 1707"/>
                <a:gd name="T83" fmla="*/ 48 h 1449"/>
                <a:gd name="T84" fmla="*/ 433 w 1707"/>
                <a:gd name="T85" fmla="*/ 30 h 1449"/>
                <a:gd name="T86" fmla="*/ 308 w 1707"/>
                <a:gd name="T87" fmla="*/ 13 h 1449"/>
                <a:gd name="T88" fmla="*/ 170 w 1707"/>
                <a:gd name="T8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07" h="1449">
                  <a:moveTo>
                    <a:pt x="170" y="0"/>
                  </a:moveTo>
                  <a:lnTo>
                    <a:pt x="0" y="0"/>
                  </a:lnTo>
                  <a:lnTo>
                    <a:pt x="0" y="720"/>
                  </a:lnTo>
                  <a:lnTo>
                    <a:pt x="0" y="1440"/>
                  </a:lnTo>
                  <a:lnTo>
                    <a:pt x="168" y="1395"/>
                  </a:lnTo>
                  <a:lnTo>
                    <a:pt x="219" y="1382"/>
                  </a:lnTo>
                  <a:lnTo>
                    <a:pt x="270" y="1369"/>
                  </a:lnTo>
                  <a:lnTo>
                    <a:pt x="323" y="1356"/>
                  </a:lnTo>
                  <a:lnTo>
                    <a:pt x="376" y="1345"/>
                  </a:lnTo>
                  <a:lnTo>
                    <a:pt x="430" y="1334"/>
                  </a:lnTo>
                  <a:lnTo>
                    <a:pt x="485" y="1323"/>
                  </a:lnTo>
                  <a:lnTo>
                    <a:pt x="539" y="1314"/>
                  </a:lnTo>
                  <a:lnTo>
                    <a:pt x="593" y="1304"/>
                  </a:lnTo>
                  <a:lnTo>
                    <a:pt x="648" y="1297"/>
                  </a:lnTo>
                  <a:lnTo>
                    <a:pt x="703" y="1289"/>
                  </a:lnTo>
                  <a:lnTo>
                    <a:pt x="758" y="1283"/>
                  </a:lnTo>
                  <a:lnTo>
                    <a:pt x="812" y="1278"/>
                  </a:lnTo>
                  <a:lnTo>
                    <a:pt x="865" y="1273"/>
                  </a:lnTo>
                  <a:lnTo>
                    <a:pt x="919" y="1270"/>
                  </a:lnTo>
                  <a:lnTo>
                    <a:pt x="946" y="1269"/>
                  </a:lnTo>
                  <a:lnTo>
                    <a:pt x="971" y="1268"/>
                  </a:lnTo>
                  <a:lnTo>
                    <a:pt x="998" y="1268"/>
                  </a:lnTo>
                  <a:lnTo>
                    <a:pt x="1023" y="1267"/>
                  </a:lnTo>
                  <a:lnTo>
                    <a:pt x="1064" y="1268"/>
                  </a:lnTo>
                  <a:lnTo>
                    <a:pt x="1103" y="1269"/>
                  </a:lnTo>
                  <a:lnTo>
                    <a:pt x="1141" y="1271"/>
                  </a:lnTo>
                  <a:lnTo>
                    <a:pt x="1180" y="1274"/>
                  </a:lnTo>
                  <a:lnTo>
                    <a:pt x="1217" y="1278"/>
                  </a:lnTo>
                  <a:lnTo>
                    <a:pt x="1254" y="1283"/>
                  </a:lnTo>
                  <a:lnTo>
                    <a:pt x="1289" y="1289"/>
                  </a:lnTo>
                  <a:lnTo>
                    <a:pt x="1324" y="1296"/>
                  </a:lnTo>
                  <a:lnTo>
                    <a:pt x="1348" y="1301"/>
                  </a:lnTo>
                  <a:lnTo>
                    <a:pt x="1371" y="1307"/>
                  </a:lnTo>
                  <a:lnTo>
                    <a:pt x="1393" y="1314"/>
                  </a:lnTo>
                  <a:lnTo>
                    <a:pt x="1416" y="1320"/>
                  </a:lnTo>
                  <a:lnTo>
                    <a:pt x="1437" y="1328"/>
                  </a:lnTo>
                  <a:lnTo>
                    <a:pt x="1457" y="1336"/>
                  </a:lnTo>
                  <a:lnTo>
                    <a:pt x="1477" y="1345"/>
                  </a:lnTo>
                  <a:lnTo>
                    <a:pt x="1498" y="1354"/>
                  </a:lnTo>
                  <a:lnTo>
                    <a:pt x="1517" y="1364"/>
                  </a:lnTo>
                  <a:lnTo>
                    <a:pt x="1535" y="1374"/>
                  </a:lnTo>
                  <a:lnTo>
                    <a:pt x="1552" y="1385"/>
                  </a:lnTo>
                  <a:lnTo>
                    <a:pt x="1569" y="1397"/>
                  </a:lnTo>
                  <a:lnTo>
                    <a:pt x="1586" y="1408"/>
                  </a:lnTo>
                  <a:lnTo>
                    <a:pt x="1601" y="1421"/>
                  </a:lnTo>
                  <a:lnTo>
                    <a:pt x="1608" y="1427"/>
                  </a:lnTo>
                  <a:lnTo>
                    <a:pt x="1615" y="1435"/>
                  </a:lnTo>
                  <a:lnTo>
                    <a:pt x="1629" y="1449"/>
                  </a:lnTo>
                  <a:lnTo>
                    <a:pt x="1643" y="1420"/>
                  </a:lnTo>
                  <a:lnTo>
                    <a:pt x="1656" y="1390"/>
                  </a:lnTo>
                  <a:lnTo>
                    <a:pt x="1661" y="1374"/>
                  </a:lnTo>
                  <a:lnTo>
                    <a:pt x="1666" y="1359"/>
                  </a:lnTo>
                  <a:lnTo>
                    <a:pt x="1672" y="1343"/>
                  </a:lnTo>
                  <a:lnTo>
                    <a:pt x="1677" y="1329"/>
                  </a:lnTo>
                  <a:lnTo>
                    <a:pt x="1681" y="1313"/>
                  </a:lnTo>
                  <a:lnTo>
                    <a:pt x="1686" y="1297"/>
                  </a:lnTo>
                  <a:lnTo>
                    <a:pt x="1689" y="1280"/>
                  </a:lnTo>
                  <a:lnTo>
                    <a:pt x="1693" y="1264"/>
                  </a:lnTo>
                  <a:lnTo>
                    <a:pt x="1698" y="1231"/>
                  </a:lnTo>
                  <a:lnTo>
                    <a:pt x="1700" y="1214"/>
                  </a:lnTo>
                  <a:lnTo>
                    <a:pt x="1703" y="1197"/>
                  </a:lnTo>
                  <a:lnTo>
                    <a:pt x="1706" y="1162"/>
                  </a:lnTo>
                  <a:lnTo>
                    <a:pt x="1707" y="1145"/>
                  </a:lnTo>
                  <a:lnTo>
                    <a:pt x="1707" y="1127"/>
                  </a:lnTo>
                  <a:lnTo>
                    <a:pt x="1707" y="1109"/>
                  </a:lnTo>
                  <a:lnTo>
                    <a:pt x="1707" y="1091"/>
                  </a:lnTo>
                  <a:lnTo>
                    <a:pt x="1706" y="1072"/>
                  </a:lnTo>
                  <a:lnTo>
                    <a:pt x="1705" y="1054"/>
                  </a:lnTo>
                  <a:lnTo>
                    <a:pt x="1703" y="1036"/>
                  </a:lnTo>
                  <a:lnTo>
                    <a:pt x="1700" y="1017"/>
                  </a:lnTo>
                  <a:lnTo>
                    <a:pt x="1698" y="999"/>
                  </a:lnTo>
                  <a:lnTo>
                    <a:pt x="1695" y="980"/>
                  </a:lnTo>
                  <a:lnTo>
                    <a:pt x="1689" y="942"/>
                  </a:lnTo>
                  <a:lnTo>
                    <a:pt x="1679" y="903"/>
                  </a:lnTo>
                  <a:lnTo>
                    <a:pt x="1673" y="876"/>
                  </a:lnTo>
                  <a:lnTo>
                    <a:pt x="1664" y="848"/>
                  </a:lnTo>
                  <a:lnTo>
                    <a:pt x="1656" y="822"/>
                  </a:lnTo>
                  <a:lnTo>
                    <a:pt x="1647" y="795"/>
                  </a:lnTo>
                  <a:lnTo>
                    <a:pt x="1639" y="769"/>
                  </a:lnTo>
                  <a:lnTo>
                    <a:pt x="1629" y="745"/>
                  </a:lnTo>
                  <a:lnTo>
                    <a:pt x="1619" y="721"/>
                  </a:lnTo>
                  <a:lnTo>
                    <a:pt x="1609" y="697"/>
                  </a:lnTo>
                  <a:lnTo>
                    <a:pt x="1598" y="675"/>
                  </a:lnTo>
                  <a:lnTo>
                    <a:pt x="1587" y="653"/>
                  </a:lnTo>
                  <a:lnTo>
                    <a:pt x="1575" y="630"/>
                  </a:lnTo>
                  <a:lnTo>
                    <a:pt x="1563" y="610"/>
                  </a:lnTo>
                  <a:lnTo>
                    <a:pt x="1552" y="589"/>
                  </a:lnTo>
                  <a:lnTo>
                    <a:pt x="1539" y="570"/>
                  </a:lnTo>
                  <a:lnTo>
                    <a:pt x="1527" y="549"/>
                  </a:lnTo>
                  <a:lnTo>
                    <a:pt x="1513" y="531"/>
                  </a:lnTo>
                  <a:lnTo>
                    <a:pt x="1501" y="513"/>
                  </a:lnTo>
                  <a:lnTo>
                    <a:pt x="1487" y="495"/>
                  </a:lnTo>
                  <a:lnTo>
                    <a:pt x="1473" y="478"/>
                  </a:lnTo>
                  <a:lnTo>
                    <a:pt x="1459" y="461"/>
                  </a:lnTo>
                  <a:lnTo>
                    <a:pt x="1431" y="429"/>
                  </a:lnTo>
                  <a:lnTo>
                    <a:pt x="1416" y="414"/>
                  </a:lnTo>
                  <a:lnTo>
                    <a:pt x="1401" y="400"/>
                  </a:lnTo>
                  <a:lnTo>
                    <a:pt x="1386" y="386"/>
                  </a:lnTo>
                  <a:lnTo>
                    <a:pt x="1370" y="372"/>
                  </a:lnTo>
                  <a:lnTo>
                    <a:pt x="1339" y="345"/>
                  </a:lnTo>
                  <a:lnTo>
                    <a:pt x="1323" y="333"/>
                  </a:lnTo>
                  <a:lnTo>
                    <a:pt x="1307" y="321"/>
                  </a:lnTo>
                  <a:lnTo>
                    <a:pt x="1291" y="309"/>
                  </a:lnTo>
                  <a:lnTo>
                    <a:pt x="1275" y="299"/>
                  </a:lnTo>
                  <a:lnTo>
                    <a:pt x="1258" y="287"/>
                  </a:lnTo>
                  <a:lnTo>
                    <a:pt x="1242" y="277"/>
                  </a:lnTo>
                  <a:lnTo>
                    <a:pt x="1226" y="267"/>
                  </a:lnTo>
                  <a:lnTo>
                    <a:pt x="1209" y="257"/>
                  </a:lnTo>
                  <a:lnTo>
                    <a:pt x="1177" y="239"/>
                  </a:lnTo>
                  <a:lnTo>
                    <a:pt x="1143" y="222"/>
                  </a:lnTo>
                  <a:lnTo>
                    <a:pt x="1126" y="214"/>
                  </a:lnTo>
                  <a:lnTo>
                    <a:pt x="1110" y="206"/>
                  </a:lnTo>
                  <a:lnTo>
                    <a:pt x="1076" y="191"/>
                  </a:lnTo>
                  <a:lnTo>
                    <a:pt x="1043" y="178"/>
                  </a:lnTo>
                  <a:lnTo>
                    <a:pt x="1009" y="166"/>
                  </a:lnTo>
                  <a:lnTo>
                    <a:pt x="976" y="154"/>
                  </a:lnTo>
                  <a:lnTo>
                    <a:pt x="944" y="143"/>
                  </a:lnTo>
                  <a:lnTo>
                    <a:pt x="911" y="134"/>
                  </a:lnTo>
                  <a:lnTo>
                    <a:pt x="880" y="124"/>
                  </a:lnTo>
                  <a:lnTo>
                    <a:pt x="849" y="116"/>
                  </a:lnTo>
                  <a:lnTo>
                    <a:pt x="818" y="108"/>
                  </a:lnTo>
                  <a:lnTo>
                    <a:pt x="761" y="94"/>
                  </a:lnTo>
                  <a:lnTo>
                    <a:pt x="705" y="81"/>
                  </a:lnTo>
                  <a:lnTo>
                    <a:pt x="644" y="68"/>
                  </a:lnTo>
                  <a:lnTo>
                    <a:pt x="579" y="54"/>
                  </a:lnTo>
                  <a:lnTo>
                    <a:pt x="544" y="48"/>
                  </a:lnTo>
                  <a:lnTo>
                    <a:pt x="508" y="41"/>
                  </a:lnTo>
                  <a:lnTo>
                    <a:pt x="471" y="35"/>
                  </a:lnTo>
                  <a:lnTo>
                    <a:pt x="433" y="30"/>
                  </a:lnTo>
                  <a:lnTo>
                    <a:pt x="392" y="23"/>
                  </a:lnTo>
                  <a:lnTo>
                    <a:pt x="351" y="18"/>
                  </a:lnTo>
                  <a:lnTo>
                    <a:pt x="308" y="13"/>
                  </a:lnTo>
                  <a:lnTo>
                    <a:pt x="264" y="8"/>
                  </a:lnTo>
                  <a:lnTo>
                    <a:pt x="21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6E1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0" y="2008188"/>
              <a:ext cx="2586038" cy="995363"/>
            </a:xfrm>
            <a:custGeom>
              <a:avLst/>
              <a:gdLst>
                <a:gd name="T0" fmla="*/ 1064 w 1629"/>
                <a:gd name="T1" fmla="*/ 1 h 627"/>
                <a:gd name="T2" fmla="*/ 1141 w 1629"/>
                <a:gd name="T3" fmla="*/ 4 h 627"/>
                <a:gd name="T4" fmla="*/ 1217 w 1629"/>
                <a:gd name="T5" fmla="*/ 11 h 627"/>
                <a:gd name="T6" fmla="*/ 1289 w 1629"/>
                <a:gd name="T7" fmla="*/ 22 h 627"/>
                <a:gd name="T8" fmla="*/ 1348 w 1629"/>
                <a:gd name="T9" fmla="*/ 34 h 627"/>
                <a:gd name="T10" fmla="*/ 1393 w 1629"/>
                <a:gd name="T11" fmla="*/ 47 h 627"/>
                <a:gd name="T12" fmla="*/ 1437 w 1629"/>
                <a:gd name="T13" fmla="*/ 61 h 627"/>
                <a:gd name="T14" fmla="*/ 1477 w 1629"/>
                <a:gd name="T15" fmla="*/ 78 h 627"/>
                <a:gd name="T16" fmla="*/ 1517 w 1629"/>
                <a:gd name="T17" fmla="*/ 97 h 627"/>
                <a:gd name="T18" fmla="*/ 1552 w 1629"/>
                <a:gd name="T19" fmla="*/ 118 h 627"/>
                <a:gd name="T20" fmla="*/ 1586 w 1629"/>
                <a:gd name="T21" fmla="*/ 141 h 627"/>
                <a:gd name="T22" fmla="*/ 1608 w 1629"/>
                <a:gd name="T23" fmla="*/ 160 h 627"/>
                <a:gd name="T24" fmla="*/ 1629 w 1629"/>
                <a:gd name="T25" fmla="*/ 182 h 627"/>
                <a:gd name="T26" fmla="*/ 1604 w 1629"/>
                <a:gd name="T27" fmla="*/ 230 h 627"/>
                <a:gd name="T28" fmla="*/ 1574 w 1629"/>
                <a:gd name="T29" fmla="*/ 276 h 627"/>
                <a:gd name="T30" fmla="*/ 1557 w 1629"/>
                <a:gd name="T31" fmla="*/ 299 h 627"/>
                <a:gd name="T32" fmla="*/ 1523 w 1629"/>
                <a:gd name="T33" fmla="*/ 341 h 627"/>
                <a:gd name="T34" fmla="*/ 1495 w 1629"/>
                <a:gd name="T35" fmla="*/ 372 h 627"/>
                <a:gd name="T36" fmla="*/ 1466 w 1629"/>
                <a:gd name="T37" fmla="*/ 401 h 627"/>
                <a:gd name="T38" fmla="*/ 1445 w 1629"/>
                <a:gd name="T39" fmla="*/ 419 h 627"/>
                <a:gd name="T40" fmla="*/ 1403 w 1629"/>
                <a:gd name="T41" fmla="*/ 454 h 627"/>
                <a:gd name="T42" fmla="*/ 1358 w 1629"/>
                <a:gd name="T43" fmla="*/ 486 h 627"/>
                <a:gd name="T44" fmla="*/ 1312 w 1629"/>
                <a:gd name="T45" fmla="*/ 514 h 627"/>
                <a:gd name="T46" fmla="*/ 1264 w 1629"/>
                <a:gd name="T47" fmla="*/ 540 h 627"/>
                <a:gd name="T48" fmla="*/ 1214 w 1629"/>
                <a:gd name="T49" fmla="*/ 562 h 627"/>
                <a:gd name="T50" fmla="*/ 1163 w 1629"/>
                <a:gd name="T51" fmla="*/ 582 h 627"/>
                <a:gd name="T52" fmla="*/ 1111 w 1629"/>
                <a:gd name="T53" fmla="*/ 598 h 627"/>
                <a:gd name="T54" fmla="*/ 1057 w 1629"/>
                <a:gd name="T55" fmla="*/ 611 h 627"/>
                <a:gd name="T56" fmla="*/ 1004 w 1629"/>
                <a:gd name="T57" fmla="*/ 620 h 627"/>
                <a:gd name="T58" fmla="*/ 950 w 1629"/>
                <a:gd name="T59" fmla="*/ 625 h 627"/>
                <a:gd name="T60" fmla="*/ 896 w 1629"/>
                <a:gd name="T61" fmla="*/ 627 h 627"/>
                <a:gd name="T62" fmla="*/ 829 w 1629"/>
                <a:gd name="T63" fmla="*/ 625 h 627"/>
                <a:gd name="T64" fmla="*/ 755 w 1629"/>
                <a:gd name="T65" fmla="*/ 616 h 627"/>
                <a:gd name="T66" fmla="*/ 670 w 1629"/>
                <a:gd name="T67" fmla="*/ 606 h 627"/>
                <a:gd name="T68" fmla="*/ 576 w 1629"/>
                <a:gd name="T69" fmla="*/ 591 h 627"/>
                <a:gd name="T70" fmla="*/ 475 w 1629"/>
                <a:gd name="T71" fmla="*/ 572 h 627"/>
                <a:gd name="T72" fmla="*/ 366 w 1629"/>
                <a:gd name="T73" fmla="*/ 548 h 627"/>
                <a:gd name="T74" fmla="*/ 250 w 1629"/>
                <a:gd name="T75" fmla="*/ 522 h 627"/>
                <a:gd name="T76" fmla="*/ 128 w 1629"/>
                <a:gd name="T77" fmla="*/ 490 h 627"/>
                <a:gd name="T78" fmla="*/ 0 w 1629"/>
                <a:gd name="T79" fmla="*/ 453 h 627"/>
                <a:gd name="T80" fmla="*/ 0 w 1629"/>
                <a:gd name="T81" fmla="*/ 173 h 627"/>
                <a:gd name="T82" fmla="*/ 219 w 1629"/>
                <a:gd name="T83" fmla="*/ 115 h 627"/>
                <a:gd name="T84" fmla="*/ 323 w 1629"/>
                <a:gd name="T85" fmla="*/ 89 h 627"/>
                <a:gd name="T86" fmla="*/ 430 w 1629"/>
                <a:gd name="T87" fmla="*/ 67 h 627"/>
                <a:gd name="T88" fmla="*/ 539 w 1629"/>
                <a:gd name="T89" fmla="*/ 47 h 627"/>
                <a:gd name="T90" fmla="*/ 648 w 1629"/>
                <a:gd name="T91" fmla="*/ 30 h 627"/>
                <a:gd name="T92" fmla="*/ 758 w 1629"/>
                <a:gd name="T93" fmla="*/ 16 h 627"/>
                <a:gd name="T94" fmla="*/ 865 w 1629"/>
                <a:gd name="T95" fmla="*/ 6 h 627"/>
                <a:gd name="T96" fmla="*/ 946 w 1629"/>
                <a:gd name="T97" fmla="*/ 2 h 627"/>
                <a:gd name="T98" fmla="*/ 998 w 1629"/>
                <a:gd name="T99" fmla="*/ 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9" h="627">
                  <a:moveTo>
                    <a:pt x="1023" y="0"/>
                  </a:moveTo>
                  <a:lnTo>
                    <a:pt x="1064" y="1"/>
                  </a:lnTo>
                  <a:lnTo>
                    <a:pt x="1103" y="2"/>
                  </a:lnTo>
                  <a:lnTo>
                    <a:pt x="1141" y="4"/>
                  </a:lnTo>
                  <a:lnTo>
                    <a:pt x="1180" y="7"/>
                  </a:lnTo>
                  <a:lnTo>
                    <a:pt x="1217" y="11"/>
                  </a:lnTo>
                  <a:lnTo>
                    <a:pt x="1254" y="16"/>
                  </a:lnTo>
                  <a:lnTo>
                    <a:pt x="1289" y="22"/>
                  </a:lnTo>
                  <a:lnTo>
                    <a:pt x="1324" y="29"/>
                  </a:lnTo>
                  <a:lnTo>
                    <a:pt x="1348" y="34"/>
                  </a:lnTo>
                  <a:lnTo>
                    <a:pt x="1371" y="40"/>
                  </a:lnTo>
                  <a:lnTo>
                    <a:pt x="1393" y="47"/>
                  </a:lnTo>
                  <a:lnTo>
                    <a:pt x="1416" y="53"/>
                  </a:lnTo>
                  <a:lnTo>
                    <a:pt x="1437" y="61"/>
                  </a:lnTo>
                  <a:lnTo>
                    <a:pt x="1457" y="69"/>
                  </a:lnTo>
                  <a:lnTo>
                    <a:pt x="1477" y="78"/>
                  </a:lnTo>
                  <a:lnTo>
                    <a:pt x="1498" y="87"/>
                  </a:lnTo>
                  <a:lnTo>
                    <a:pt x="1517" y="97"/>
                  </a:lnTo>
                  <a:lnTo>
                    <a:pt x="1535" y="107"/>
                  </a:lnTo>
                  <a:lnTo>
                    <a:pt x="1552" y="118"/>
                  </a:lnTo>
                  <a:lnTo>
                    <a:pt x="1569" y="130"/>
                  </a:lnTo>
                  <a:lnTo>
                    <a:pt x="1586" y="141"/>
                  </a:lnTo>
                  <a:lnTo>
                    <a:pt x="1601" y="154"/>
                  </a:lnTo>
                  <a:lnTo>
                    <a:pt x="1608" y="160"/>
                  </a:lnTo>
                  <a:lnTo>
                    <a:pt x="1615" y="168"/>
                  </a:lnTo>
                  <a:lnTo>
                    <a:pt x="1629" y="182"/>
                  </a:lnTo>
                  <a:lnTo>
                    <a:pt x="1618" y="205"/>
                  </a:lnTo>
                  <a:lnTo>
                    <a:pt x="1604" y="230"/>
                  </a:lnTo>
                  <a:lnTo>
                    <a:pt x="1589" y="253"/>
                  </a:lnTo>
                  <a:lnTo>
                    <a:pt x="1574" y="276"/>
                  </a:lnTo>
                  <a:lnTo>
                    <a:pt x="1566" y="287"/>
                  </a:lnTo>
                  <a:lnTo>
                    <a:pt x="1557" y="299"/>
                  </a:lnTo>
                  <a:lnTo>
                    <a:pt x="1541" y="320"/>
                  </a:lnTo>
                  <a:lnTo>
                    <a:pt x="1523" y="341"/>
                  </a:lnTo>
                  <a:lnTo>
                    <a:pt x="1505" y="361"/>
                  </a:lnTo>
                  <a:lnTo>
                    <a:pt x="1495" y="372"/>
                  </a:lnTo>
                  <a:lnTo>
                    <a:pt x="1486" y="382"/>
                  </a:lnTo>
                  <a:lnTo>
                    <a:pt x="1466" y="401"/>
                  </a:lnTo>
                  <a:lnTo>
                    <a:pt x="1456" y="410"/>
                  </a:lnTo>
                  <a:lnTo>
                    <a:pt x="1445" y="419"/>
                  </a:lnTo>
                  <a:lnTo>
                    <a:pt x="1424" y="437"/>
                  </a:lnTo>
                  <a:lnTo>
                    <a:pt x="1403" y="454"/>
                  </a:lnTo>
                  <a:lnTo>
                    <a:pt x="1381" y="470"/>
                  </a:lnTo>
                  <a:lnTo>
                    <a:pt x="1358" y="486"/>
                  </a:lnTo>
                  <a:lnTo>
                    <a:pt x="1335" y="501"/>
                  </a:lnTo>
                  <a:lnTo>
                    <a:pt x="1312" y="514"/>
                  </a:lnTo>
                  <a:lnTo>
                    <a:pt x="1288" y="527"/>
                  </a:lnTo>
                  <a:lnTo>
                    <a:pt x="1264" y="540"/>
                  </a:lnTo>
                  <a:lnTo>
                    <a:pt x="1239" y="552"/>
                  </a:lnTo>
                  <a:lnTo>
                    <a:pt x="1214" y="562"/>
                  </a:lnTo>
                  <a:lnTo>
                    <a:pt x="1188" y="573"/>
                  </a:lnTo>
                  <a:lnTo>
                    <a:pt x="1163" y="582"/>
                  </a:lnTo>
                  <a:lnTo>
                    <a:pt x="1137" y="591"/>
                  </a:lnTo>
                  <a:lnTo>
                    <a:pt x="1111" y="598"/>
                  </a:lnTo>
                  <a:lnTo>
                    <a:pt x="1084" y="605"/>
                  </a:lnTo>
                  <a:lnTo>
                    <a:pt x="1057" y="611"/>
                  </a:lnTo>
                  <a:lnTo>
                    <a:pt x="1031" y="615"/>
                  </a:lnTo>
                  <a:lnTo>
                    <a:pt x="1004" y="620"/>
                  </a:lnTo>
                  <a:lnTo>
                    <a:pt x="977" y="623"/>
                  </a:lnTo>
                  <a:lnTo>
                    <a:pt x="950" y="625"/>
                  </a:lnTo>
                  <a:lnTo>
                    <a:pt x="924" y="627"/>
                  </a:lnTo>
                  <a:lnTo>
                    <a:pt x="896" y="627"/>
                  </a:lnTo>
                  <a:lnTo>
                    <a:pt x="863" y="627"/>
                  </a:lnTo>
                  <a:lnTo>
                    <a:pt x="829" y="625"/>
                  </a:lnTo>
                  <a:lnTo>
                    <a:pt x="793" y="621"/>
                  </a:lnTo>
                  <a:lnTo>
                    <a:pt x="755" y="616"/>
                  </a:lnTo>
                  <a:lnTo>
                    <a:pt x="713" y="611"/>
                  </a:lnTo>
                  <a:lnTo>
                    <a:pt x="670" y="606"/>
                  </a:lnTo>
                  <a:lnTo>
                    <a:pt x="624" y="598"/>
                  </a:lnTo>
                  <a:lnTo>
                    <a:pt x="576" y="591"/>
                  </a:lnTo>
                  <a:lnTo>
                    <a:pt x="526" y="581"/>
                  </a:lnTo>
                  <a:lnTo>
                    <a:pt x="475" y="572"/>
                  </a:lnTo>
                  <a:lnTo>
                    <a:pt x="421" y="561"/>
                  </a:lnTo>
                  <a:lnTo>
                    <a:pt x="366" y="548"/>
                  </a:lnTo>
                  <a:lnTo>
                    <a:pt x="308" y="536"/>
                  </a:lnTo>
                  <a:lnTo>
                    <a:pt x="250" y="522"/>
                  </a:lnTo>
                  <a:lnTo>
                    <a:pt x="189" y="506"/>
                  </a:lnTo>
                  <a:lnTo>
                    <a:pt x="128" y="490"/>
                  </a:lnTo>
                  <a:lnTo>
                    <a:pt x="65" y="472"/>
                  </a:lnTo>
                  <a:lnTo>
                    <a:pt x="0" y="453"/>
                  </a:lnTo>
                  <a:lnTo>
                    <a:pt x="0" y="273"/>
                  </a:lnTo>
                  <a:lnTo>
                    <a:pt x="0" y="173"/>
                  </a:lnTo>
                  <a:lnTo>
                    <a:pt x="168" y="128"/>
                  </a:lnTo>
                  <a:lnTo>
                    <a:pt x="219" y="115"/>
                  </a:lnTo>
                  <a:lnTo>
                    <a:pt x="270" y="102"/>
                  </a:lnTo>
                  <a:lnTo>
                    <a:pt x="323" y="89"/>
                  </a:lnTo>
                  <a:lnTo>
                    <a:pt x="376" y="78"/>
                  </a:lnTo>
                  <a:lnTo>
                    <a:pt x="430" y="67"/>
                  </a:lnTo>
                  <a:lnTo>
                    <a:pt x="485" y="56"/>
                  </a:lnTo>
                  <a:lnTo>
                    <a:pt x="539" y="47"/>
                  </a:lnTo>
                  <a:lnTo>
                    <a:pt x="593" y="37"/>
                  </a:lnTo>
                  <a:lnTo>
                    <a:pt x="648" y="30"/>
                  </a:lnTo>
                  <a:lnTo>
                    <a:pt x="703" y="22"/>
                  </a:lnTo>
                  <a:lnTo>
                    <a:pt x="758" y="16"/>
                  </a:lnTo>
                  <a:lnTo>
                    <a:pt x="812" y="11"/>
                  </a:lnTo>
                  <a:lnTo>
                    <a:pt x="865" y="6"/>
                  </a:lnTo>
                  <a:lnTo>
                    <a:pt x="919" y="3"/>
                  </a:lnTo>
                  <a:lnTo>
                    <a:pt x="946" y="2"/>
                  </a:lnTo>
                  <a:lnTo>
                    <a:pt x="971" y="1"/>
                  </a:lnTo>
                  <a:lnTo>
                    <a:pt x="998" y="1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52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3239"/>
            <a:ext cx="8229600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81750"/>
            <a:ext cx="864096" cy="140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6381750"/>
            <a:ext cx="3672408" cy="1428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6378903"/>
            <a:ext cx="359271" cy="14329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0168ACF4-E7A5-495E-8C31-8E9E3D5B0BFC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32" y="6165304"/>
            <a:ext cx="26223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www.allergia.fi/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www.sisailmayhdistys.fi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hyperlink" Target="http://www.hengitysliitto.fi/" TargetMode="External"/><Relationship Id="rId4" Type="http://schemas.openxmlformats.org/officeDocument/2006/relationships/hyperlink" Target="http://www.asumisterveysliitto.fi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et-EE" dirty="0"/>
              <a:t>Tarindite </a:t>
            </a:r>
            <a:r>
              <a:rPr lang="fi-FI" dirty="0"/>
              <a:t>energia</a:t>
            </a:r>
            <a:r>
              <a:rPr lang="et-EE" dirty="0"/>
              <a:t>remont</a:t>
            </a:r>
            <a:br>
              <a:rPr lang="fi-FI" dirty="0"/>
            </a:br>
            <a:r>
              <a:rPr lang="et-EE" sz="2200" b="0" dirty="0"/>
              <a:t>Niiskus- ja mikroobikahjustused</a:t>
            </a:r>
            <a:br>
              <a:rPr lang="fi-FI" sz="2200" b="0" dirty="0"/>
            </a:br>
            <a:r>
              <a:rPr lang="fi-FI" sz="2200" b="0" dirty="0" err="1"/>
              <a:t>Lis</a:t>
            </a:r>
            <a:r>
              <a:rPr lang="et-EE" sz="2200" b="0" dirty="0" err="1"/>
              <a:t>asoojustamine</a:t>
            </a:r>
            <a:br>
              <a:rPr lang="fi-FI" sz="2200" b="0" dirty="0"/>
            </a:br>
            <a:r>
              <a:rPr lang="et-EE" sz="2200" b="0" dirty="0"/>
              <a:t>Tarindite remont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226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Välisseinte lisasoojustus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5482952" cy="4392065"/>
          </a:xfrm>
        </p:spPr>
        <p:txBody>
          <a:bodyPr>
            <a:normAutofit fontScale="92500"/>
          </a:bodyPr>
          <a:lstStyle/>
          <a:p>
            <a:r>
              <a:rPr lang="fi-FI" sz="2600" dirty="0" err="1">
                <a:solidFill>
                  <a:schemeClr val="accent1"/>
                </a:solidFill>
              </a:rPr>
              <a:t>Lis</a:t>
            </a:r>
            <a:r>
              <a:rPr lang="et-EE" sz="2600" dirty="0">
                <a:solidFill>
                  <a:schemeClr val="accent1"/>
                </a:solidFill>
              </a:rPr>
              <a:t>asoojust</a:t>
            </a:r>
            <a:r>
              <a:rPr lang="fi-FI" sz="2600" dirty="0" err="1">
                <a:solidFill>
                  <a:schemeClr val="accent1"/>
                </a:solidFill>
              </a:rPr>
              <a:t>amisel</a:t>
            </a:r>
            <a:r>
              <a:rPr lang="et-EE" sz="2600" dirty="0">
                <a:solidFill>
                  <a:schemeClr val="accent1"/>
                </a:solidFill>
              </a:rPr>
              <a:t> tuleb veenduda, et seespoolne hüdroisolatsioon on korras.</a:t>
            </a:r>
            <a:endParaRPr lang="fi-FI" sz="2600" dirty="0">
              <a:solidFill>
                <a:schemeClr val="accent1"/>
              </a:solidFill>
            </a:endParaRPr>
          </a:p>
          <a:p>
            <a:r>
              <a:rPr lang="fi-FI" sz="2600" dirty="0">
                <a:solidFill>
                  <a:schemeClr val="accent1"/>
                </a:solidFill>
              </a:rPr>
              <a:t>E</a:t>
            </a:r>
            <a:r>
              <a:rPr lang="et-EE" sz="2600" dirty="0">
                <a:solidFill>
                  <a:schemeClr val="accent1"/>
                </a:solidFill>
              </a:rPr>
              <a:t>rilist tähelepanu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tuleb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osutada</a:t>
            </a:r>
            <a:r>
              <a:rPr lang="fi-FI" sz="2600" dirty="0">
                <a:solidFill>
                  <a:schemeClr val="accent1"/>
                </a:solidFill>
              </a:rPr>
              <a:t> </a:t>
            </a:r>
            <a:r>
              <a:rPr lang="fi-FI" sz="2600" dirty="0" err="1">
                <a:solidFill>
                  <a:schemeClr val="accent1"/>
                </a:solidFill>
              </a:rPr>
              <a:t>liit</a:t>
            </a:r>
            <a:r>
              <a:rPr lang="et-EE" sz="2600" dirty="0">
                <a:solidFill>
                  <a:schemeClr val="accent1"/>
                </a:solidFill>
              </a:rPr>
              <a:t>ekohtade õhutihedusele</a:t>
            </a:r>
            <a:r>
              <a:rPr lang="fi-FI" sz="2600" dirty="0">
                <a:solidFill>
                  <a:schemeClr val="accent1"/>
                </a:solidFill>
              </a:rPr>
              <a:t>, </a:t>
            </a:r>
            <a:r>
              <a:rPr lang="et-EE" sz="2600" dirty="0">
                <a:solidFill>
                  <a:schemeClr val="accent1"/>
                </a:solidFill>
              </a:rPr>
              <a:t>tarindi välispinna tuulutusele ja sajuveepidavusele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r>
              <a:rPr lang="fi-FI" sz="2600" dirty="0">
                <a:solidFill>
                  <a:schemeClr val="accent1"/>
                </a:solidFill>
              </a:rPr>
              <a:t>Ku</a:t>
            </a:r>
            <a:r>
              <a:rPr lang="et-EE" sz="2600" dirty="0">
                <a:solidFill>
                  <a:schemeClr val="accent1"/>
                </a:solidFill>
              </a:rPr>
              <a:t>i vana välisvooder on tõsiselt kahjustatud või soojustus halvas seisukorras, lisatakse soojustust ja paigaldatakse täiesti uus välisvooder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endParaRPr lang="fi-FI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pic>
        <p:nvPicPr>
          <p:cNvPr id="4" name="Picture 6" descr="S:\91204_BEEP\Valokuvat\Rantatie 140626\P6180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1268760"/>
            <a:ext cx="2684376" cy="46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8F486-7851-45AC-AAD5-5E9E98772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9F646-1091-45CA-B2E2-C4C0B6B41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4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96" y="980728"/>
            <a:ext cx="223940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Soojustuskrohv vana fassaadi peale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80097"/>
          </a:xfrm>
        </p:spPr>
        <p:txBody>
          <a:bodyPr>
            <a:normAutofit fontScale="62500" lnSpcReduction="20000"/>
          </a:bodyPr>
          <a:lstStyle/>
          <a:p>
            <a:r>
              <a:rPr lang="fi-FI" sz="3200" dirty="0" err="1"/>
              <a:t>Beto</a:t>
            </a:r>
            <a:r>
              <a:rPr lang="et-EE" sz="3200" dirty="0"/>
              <a:t>onvälispinna peale paigaldatakse </a:t>
            </a:r>
            <a:br>
              <a:rPr lang="fi-FI" sz="3200" dirty="0"/>
            </a:br>
            <a:r>
              <a:rPr lang="et-EE" sz="3200" dirty="0"/>
              <a:t>krohvialusena toimiv soojustus</a:t>
            </a:r>
            <a:r>
              <a:rPr lang="fi-FI" sz="3200" dirty="0"/>
              <a:t>.</a:t>
            </a:r>
          </a:p>
          <a:p>
            <a:r>
              <a:rPr lang="fi-FI" sz="3200" dirty="0" err="1"/>
              <a:t>Olemaso</a:t>
            </a:r>
            <a:r>
              <a:rPr lang="et-EE" sz="3200" dirty="0"/>
              <a:t>leva fassaadipinna ebatasasused </a:t>
            </a:r>
            <a:br>
              <a:rPr lang="fi-FI" sz="3200" dirty="0"/>
            </a:br>
            <a:r>
              <a:rPr lang="et-EE" sz="3200" dirty="0"/>
              <a:t>silutakse enne soojustuse paigaldamist</a:t>
            </a:r>
            <a:r>
              <a:rPr lang="fi-FI" sz="3200" dirty="0"/>
              <a:t>.</a:t>
            </a:r>
          </a:p>
          <a:p>
            <a:r>
              <a:rPr lang="et-EE" sz="3200" dirty="0"/>
              <a:t>Kasutatakse krohvimisservasi</a:t>
            </a:r>
            <a:r>
              <a:rPr lang="fi-FI" sz="3200" dirty="0"/>
              <a:t>d.</a:t>
            </a:r>
          </a:p>
          <a:p>
            <a:r>
              <a:rPr lang="et-EE" sz="3200" dirty="0"/>
              <a:t>Soojustus kaetakse kas paks- või õhekrohviga</a:t>
            </a:r>
            <a:r>
              <a:rPr lang="fi-FI" sz="3200" dirty="0"/>
              <a:t>:</a:t>
            </a:r>
          </a:p>
          <a:p>
            <a:pPr lvl="1"/>
            <a:r>
              <a:rPr lang="fi-FI" sz="2900" dirty="0" err="1"/>
              <a:t>Paks</a:t>
            </a:r>
            <a:r>
              <a:rPr lang="et-EE" sz="2900" dirty="0"/>
              <a:t>krohvimisel kasutatakse liikumisvuuke pragunemise vältimiseks ning mehaanilisi kinniteid krohvi kinnitamiseks</a:t>
            </a:r>
            <a:r>
              <a:rPr lang="fi-FI" sz="2900" dirty="0"/>
              <a:t>.</a:t>
            </a:r>
          </a:p>
          <a:p>
            <a:pPr lvl="1"/>
            <a:r>
              <a:rPr lang="et-EE" sz="2900" dirty="0"/>
              <a:t>Õhekrohvimisel tehakse metallprofiilidest  liikumisvuugid taval</a:t>
            </a:r>
            <a:r>
              <a:rPr lang="fi-FI" sz="2900" dirty="0"/>
              <a:t>i</a:t>
            </a:r>
            <a:r>
              <a:rPr lang="et-EE" sz="2900" dirty="0"/>
              <a:t>selt ainult karkassi liikumisvuukide kohale.</a:t>
            </a:r>
            <a:endParaRPr lang="fi-FI" sz="2900" dirty="0"/>
          </a:p>
          <a:p>
            <a:pPr lvl="1"/>
            <a:r>
              <a:rPr lang="et-EE" sz="2900" dirty="0"/>
              <a:t>Vuugid tihendatakse paisuva vuugilindiga või elastse vuukimismassiga</a:t>
            </a:r>
            <a:r>
              <a:rPr lang="fi-FI" sz="2900" dirty="0"/>
              <a:t>.</a:t>
            </a:r>
          </a:p>
          <a:p>
            <a:r>
              <a:rPr lang="fi-FI" sz="3200" dirty="0" err="1"/>
              <a:t>Lis</a:t>
            </a:r>
            <a:r>
              <a:rPr lang="et-EE" sz="3200" dirty="0"/>
              <a:t>asoojustuse ehitusniiskus eemaldub läbi välispinna</a:t>
            </a:r>
            <a:r>
              <a:rPr lang="fi-FI" sz="3200" dirty="0"/>
              <a:t>.</a:t>
            </a:r>
          </a:p>
          <a:p>
            <a:r>
              <a:rPr lang="et-EE" sz="3200" dirty="0"/>
              <a:t>Krohv ja soojustus peavad olema küllaldase auruläbilaskvusega</a:t>
            </a:r>
            <a:r>
              <a:rPr lang="fi-FI" sz="3200" dirty="0"/>
              <a:t>.</a:t>
            </a:r>
          </a:p>
          <a:p>
            <a:r>
              <a:rPr lang="et-EE" sz="3200" dirty="0"/>
              <a:t>Vuugi- ja liitekohad peavad taluma soojus- ja niiskuspaisumisest tingitud koormusi</a:t>
            </a:r>
            <a:r>
              <a:rPr lang="fi-FI" sz="32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066B4-27BB-497C-B30D-1DE93097C8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07707-25A7-47BF-A0A6-3C37040BD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38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Beto</a:t>
            </a:r>
            <a:r>
              <a:rPr lang="et-EE" sz="3200" dirty="0"/>
              <a:t>onfassaadi lisasoojustus ja parandamine plaatvoodriga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0851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800" dirty="0" err="1"/>
              <a:t>Olemaso</a:t>
            </a:r>
            <a:r>
              <a:rPr lang="et-EE" sz="1800" dirty="0"/>
              <a:t>leva väliska</a:t>
            </a:r>
            <a:r>
              <a:rPr lang="fi-FI" sz="1800" dirty="0"/>
              <a:t>t</a:t>
            </a:r>
            <a:r>
              <a:rPr lang="et-EE" sz="1800" dirty="0"/>
              <a:t>te pinnale paigaldatakse lisasoojustus ja selle peale fassaadiplaadid või -kassetid</a:t>
            </a:r>
            <a:r>
              <a:rPr lang="fi-FI" sz="1800" dirty="0"/>
              <a:t>.</a:t>
            </a:r>
          </a:p>
          <a:p>
            <a:pPr>
              <a:lnSpc>
                <a:spcPct val="80000"/>
              </a:lnSpc>
            </a:pPr>
            <a:r>
              <a:rPr lang="fi-FI" sz="1800" dirty="0" err="1"/>
              <a:t>Lis</a:t>
            </a:r>
            <a:r>
              <a:rPr lang="et-EE" sz="1800" dirty="0"/>
              <a:t>asoojustuse ja </a:t>
            </a:r>
            <a:r>
              <a:rPr lang="fi-FI" sz="1800" dirty="0" err="1"/>
              <a:t>olemas</a:t>
            </a:r>
            <a:r>
              <a:rPr lang="et-EE" sz="1800" dirty="0"/>
              <a:t>oleva tarindi vahele ei tohi jääda õh</a:t>
            </a:r>
            <a:r>
              <a:rPr lang="fi-FI" sz="1800" dirty="0" err="1"/>
              <a:t>kvahet</a:t>
            </a:r>
            <a:r>
              <a:rPr lang="et-EE" sz="1800" dirty="0"/>
              <a:t> – see vähendaks soojustuse tõhusust</a:t>
            </a:r>
            <a:r>
              <a:rPr lang="fi-FI" sz="1800" dirty="0"/>
              <a:t>. </a:t>
            </a:r>
          </a:p>
          <a:p>
            <a:pPr>
              <a:lnSpc>
                <a:spcPct val="80000"/>
              </a:lnSpc>
            </a:pPr>
            <a:r>
              <a:rPr lang="et-EE" sz="1800" dirty="0"/>
              <a:t>Vajadusel </a:t>
            </a:r>
            <a:r>
              <a:rPr lang="fi-FI" sz="1800" dirty="0" err="1"/>
              <a:t>olemas</a:t>
            </a:r>
            <a:r>
              <a:rPr lang="et-EE" sz="1800" dirty="0"/>
              <a:t>olev pind tasandatakse või sirgestatakse soojustusega</a:t>
            </a:r>
            <a:r>
              <a:rPr lang="fi-FI" sz="1800" dirty="0"/>
              <a:t>.</a:t>
            </a:r>
          </a:p>
          <a:p>
            <a:pPr>
              <a:lnSpc>
                <a:spcPct val="80000"/>
              </a:lnSpc>
            </a:pPr>
            <a:r>
              <a:rPr lang="et-EE" sz="1800" dirty="0"/>
              <a:t>Soojustuse kaardumist tuleb vältida</a:t>
            </a:r>
            <a:r>
              <a:rPr lang="fi-FI" sz="1800" dirty="0"/>
              <a:t>.</a:t>
            </a:r>
          </a:p>
          <a:p>
            <a:pPr>
              <a:lnSpc>
                <a:spcPct val="80000"/>
              </a:lnSpc>
            </a:pPr>
            <a:r>
              <a:rPr lang="fi-FI" sz="1800" dirty="0" err="1"/>
              <a:t>Lis</a:t>
            </a:r>
            <a:r>
              <a:rPr lang="et-EE" sz="1800" dirty="0"/>
              <a:t>asoojustuse ja plaatvoodri vahele jäetakse tuulutus</a:t>
            </a:r>
            <a:r>
              <a:rPr lang="fi-FI" sz="1800" dirty="0" err="1"/>
              <a:t>vahe</a:t>
            </a:r>
            <a:r>
              <a:rPr lang="et-EE" sz="1800" dirty="0"/>
              <a:t> tarindis oleva võimaliku niiskuse eemaldamiseks</a:t>
            </a:r>
            <a:r>
              <a:rPr lang="fi-FI" sz="1800" dirty="0"/>
              <a:t>. </a:t>
            </a:r>
          </a:p>
          <a:p>
            <a:pPr>
              <a:lnSpc>
                <a:spcPct val="80000"/>
              </a:lnSpc>
            </a:pPr>
            <a:r>
              <a:rPr lang="fi-FI" sz="1800" dirty="0" err="1"/>
              <a:t>Tuul</a:t>
            </a:r>
            <a:r>
              <a:rPr lang="et-EE" sz="1800" dirty="0"/>
              <a:t>utus</a:t>
            </a:r>
            <a:r>
              <a:rPr lang="fi-FI" sz="1800" dirty="0" err="1"/>
              <a:t>vahe</a:t>
            </a:r>
            <a:r>
              <a:rPr lang="et-EE" sz="1800" dirty="0"/>
              <a:t> peab olema terviklik ja horisontaalpaigaldusel tuleb tagada vertikaalne tuulutus</a:t>
            </a:r>
            <a:r>
              <a:rPr lang="fi-FI" sz="1800" dirty="0"/>
              <a:t>.</a:t>
            </a:r>
          </a:p>
          <a:p>
            <a:pPr>
              <a:lnSpc>
                <a:spcPct val="80000"/>
              </a:lnSpc>
            </a:pPr>
            <a:r>
              <a:rPr lang="fi-FI" sz="1800" dirty="0"/>
              <a:t>V</a:t>
            </a:r>
            <a:r>
              <a:rPr lang="et-EE" sz="1800" dirty="0"/>
              <a:t>ooderdus kinnitatakse tsingitud terasvõrgu külge roostevabade kinnititega. </a:t>
            </a:r>
            <a:endParaRPr lang="fi-FI" sz="1800" dirty="0"/>
          </a:p>
          <a:p>
            <a:pPr>
              <a:lnSpc>
                <a:spcPct val="80000"/>
              </a:lnSpc>
            </a:pPr>
            <a:r>
              <a:rPr lang="fi-FI" sz="1800" dirty="0" err="1"/>
              <a:t>Uu</a:t>
            </a:r>
            <a:r>
              <a:rPr lang="et-EE" sz="1800" dirty="0"/>
              <a:t>e ja </a:t>
            </a:r>
            <a:r>
              <a:rPr lang="fi-FI" sz="1800" dirty="0" err="1"/>
              <a:t>olemas</a:t>
            </a:r>
            <a:r>
              <a:rPr lang="et-EE" sz="1800" dirty="0"/>
              <a:t>oleva tarindi niiskus- ja soojusliikumised on erineva suurusega</a:t>
            </a:r>
            <a:r>
              <a:rPr lang="fi-FI" sz="1800" dirty="0"/>
              <a:t>.</a:t>
            </a:r>
          </a:p>
          <a:p>
            <a:pPr>
              <a:lnSpc>
                <a:spcPct val="80000"/>
              </a:lnSpc>
            </a:pPr>
            <a:r>
              <a:rPr lang="fi-FI" sz="1800" dirty="0" err="1"/>
              <a:t>Kinnit</a:t>
            </a:r>
            <a:r>
              <a:rPr lang="et-EE" sz="1800" dirty="0"/>
              <a:t>amistel ja vuukimistel tuleb arvestada liikumisvõimalustega</a:t>
            </a:r>
            <a:r>
              <a:rPr lang="fi-FI" sz="1800" dirty="0"/>
              <a:t>. </a:t>
            </a:r>
            <a:br>
              <a:rPr lang="fi-FI" sz="1800" dirty="0"/>
            </a:br>
            <a:r>
              <a:rPr lang="fi-FI" sz="1800" dirty="0"/>
              <a:t>Ne</a:t>
            </a:r>
            <a:r>
              <a:rPr lang="et-EE" sz="1800" dirty="0"/>
              <a:t>ed tuleb teha </a:t>
            </a:r>
            <a:r>
              <a:rPr lang="fi-FI" sz="1800" dirty="0" err="1"/>
              <a:t>ehitus</a:t>
            </a:r>
            <a:r>
              <a:rPr lang="et-EE" sz="1800" dirty="0"/>
              <a:t>projekti ja valmistaja juhiste </a:t>
            </a:r>
            <a:r>
              <a:rPr lang="et-EE" sz="2000" dirty="0"/>
              <a:t>järgi</a:t>
            </a:r>
            <a:r>
              <a:rPr lang="fi-FI" sz="20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36FF7-8D50-4260-8E9F-57BBC877D6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BB417-3EBA-4026-A120-527003DC0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316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fi-FI" dirty="0"/>
            </a:br>
            <a:r>
              <a:rPr lang="et-EE" dirty="0"/>
              <a:t>Tarindite remont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36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Kel</a:t>
            </a:r>
            <a:r>
              <a:rPr lang="et-EE" dirty="0"/>
              <a:t>driseina remont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8229600" cy="4542484"/>
          </a:xfrm>
        </p:spPr>
        <p:txBody>
          <a:bodyPr>
            <a:normAutofit fontScale="55000" lnSpcReduction="20000"/>
          </a:bodyPr>
          <a:lstStyle/>
          <a:p>
            <a:r>
              <a:rPr lang="et-EE" sz="3400" dirty="0">
                <a:latin typeface="Arial" panose="020B0604020202020204" pitchFamily="34" charset="0"/>
                <a:cs typeface="Arial" panose="020B0604020202020204" pitchFamily="34" charset="0"/>
              </a:rPr>
              <a:t>Niiskuskahjustused esinevad tavaliselt </a:t>
            </a:r>
            <a:b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400" dirty="0">
                <a:latin typeface="Arial" panose="020B0604020202020204" pitchFamily="34" charset="0"/>
                <a:cs typeface="Arial" panose="020B0604020202020204" pitchFamily="34" charset="0"/>
              </a:rPr>
              <a:t>keldriseintes, neid põhjustavad </a:t>
            </a:r>
            <a:endParaRPr lang="fi-FI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3000" dirty="0" err="1">
                <a:latin typeface="Arial" panose="020B0604020202020204" pitchFamily="34" charset="0"/>
                <a:cs typeface="Arial" panose="020B0604020202020204" pitchFamily="34" charset="0"/>
              </a:rPr>
              <a:t>Pin</a:t>
            </a:r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vee tungimine seina</a:t>
            </a:r>
            <a:endParaRPr lang="fi-F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Drenaa</a:t>
            </a:r>
            <a:r>
              <a:rPr lang="et-EE" sz="3000" dirty="0">
                <a:latin typeface="Franklin Gothic Medium"/>
                <a:cs typeface="Arial" panose="020B0604020202020204" pitchFamily="34" charset="0"/>
              </a:rPr>
              <a:t>ž</a:t>
            </a:r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i mittetöötamine</a:t>
            </a:r>
            <a:endParaRPr lang="fi-F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Hüdroisolatsiooni lekked</a:t>
            </a:r>
            <a:endParaRPr lang="fi-F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Puu</a:t>
            </a:r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dulikult tihendatud läbiviigud</a:t>
            </a:r>
            <a:endParaRPr lang="fi-FI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3000" dirty="0" err="1">
                <a:latin typeface="Arial" panose="020B0604020202020204" pitchFamily="34" charset="0"/>
                <a:cs typeface="Arial" panose="020B0604020202020204" pitchFamily="34" charset="0"/>
              </a:rPr>
              <a:t>Sis</a:t>
            </a:r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eõhu niiskuse kondeseerumine</a:t>
            </a:r>
            <a:r>
              <a:rPr lang="fi-FI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i-FI" sz="3400" dirty="0" err="1">
                <a:latin typeface="Arial" panose="020B0604020202020204" pitchFamily="34" charset="0"/>
                <a:cs typeface="Arial" panose="020B0604020202020204" pitchFamily="34" charset="0"/>
              </a:rPr>
              <a:t>Erit</a:t>
            </a:r>
            <a:r>
              <a:rPr lang="et-EE" sz="3400" dirty="0">
                <a:latin typeface="Arial" panose="020B0604020202020204" pitchFamily="34" charset="0"/>
                <a:cs typeface="Arial" panose="020B0604020202020204" pitchFamily="34" charset="0"/>
              </a:rPr>
              <a:t>i keldriseina seespoolne puitlaudis, soojutus ja plaatvooder on väga tundlikud niiskuskahjustustele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Enne</a:t>
            </a:r>
            <a:r>
              <a:rPr lang="et-EE" sz="3400" dirty="0">
                <a:latin typeface="Arial" panose="020B0604020202020204" pitchFamily="34" charset="0"/>
                <a:cs typeface="Arial" panose="020B0604020202020204" pitchFamily="34" charset="0"/>
              </a:rPr>
              <a:t> lisasoojustamist hüdroisolatsiooni ja survehüdroisolatsiooni seisukorda kontrollitakse ja vajadusel uuendatakse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t-EE" sz="3400" dirty="0">
                <a:latin typeface="Arial" panose="020B0604020202020204" pitchFamily="34" charset="0"/>
                <a:cs typeface="Arial" panose="020B0604020202020204" pitchFamily="34" charset="0"/>
              </a:rPr>
              <a:t>Kahjustatud tarindeid võib parandada nii plast- kui mineraalpõhiste soojustusmaterjalidega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t-E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400" dirty="0">
                <a:latin typeface="Arial" panose="020B0604020202020204" pitchFamily="34" charset="0"/>
                <a:cs typeface="Arial" panose="020B0604020202020204" pitchFamily="34" charset="0"/>
              </a:rPr>
              <a:t>Seespoolseks lisasoojustuseks soovitatakse kaltsiumsilikaatplaati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sz="3400" dirty="0" err="1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lang="et-EE" sz="3400" dirty="0">
                <a:latin typeface="Arial" panose="020B0604020202020204" pitchFamily="34" charset="0"/>
                <a:cs typeface="Arial" panose="020B0604020202020204" pitchFamily="34" charset="0"/>
              </a:rPr>
              <a:t>idu ja muude orgaaniliste ehitusmaterjalide kasutamist tuleb vältida</a:t>
            </a:r>
            <a:r>
              <a:rPr lang="fi-FI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S:\91204_BEEP\Valokuvat\Rantatie 140805\P7180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3918" y="542277"/>
            <a:ext cx="3452882" cy="23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D4C98-83A9-4059-BA09-8C97540F2E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4537C2-03D8-4FE8-8754-930D6E3C4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Tuulutatava</a:t>
            </a:r>
            <a:r>
              <a:rPr lang="fi-FI" sz="3200" dirty="0"/>
              <a:t> p</a:t>
            </a:r>
            <a:r>
              <a:rPr lang="et-EE" sz="3200" dirty="0"/>
              <a:t>õ</a:t>
            </a:r>
            <a:r>
              <a:rPr lang="fi-FI" sz="3200" dirty="0" err="1"/>
              <a:t>randa</a:t>
            </a:r>
            <a:r>
              <a:rPr lang="et-EE" sz="3200" dirty="0"/>
              <a:t> parandamine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085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 err="1"/>
              <a:t>Põranda</a:t>
            </a:r>
            <a:r>
              <a:rPr lang="et-EE" dirty="0"/>
              <a:t> soojustamine ei ole üldiselt majanduslikult tulus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Pi</a:t>
            </a:r>
            <a:r>
              <a:rPr lang="et-EE" dirty="0"/>
              <a:t>siparandusi tasub teha koos</a:t>
            </a:r>
            <a:r>
              <a:rPr lang="fi-FI" dirty="0"/>
              <a:t> </a:t>
            </a:r>
            <a:r>
              <a:rPr lang="et-EE" dirty="0"/>
              <a:t>muude järgnevate parandustega :</a:t>
            </a:r>
            <a:endParaRPr lang="fi-FI" dirty="0"/>
          </a:p>
          <a:p>
            <a:r>
              <a:rPr lang="fi-FI" dirty="0"/>
              <a:t>p</a:t>
            </a:r>
            <a:r>
              <a:rPr lang="et-EE" dirty="0"/>
              <a:t>õranda ja välissein</a:t>
            </a:r>
            <a:r>
              <a:rPr lang="fi-FI" dirty="0"/>
              <a:t>a</a:t>
            </a:r>
            <a:r>
              <a:rPr lang="et-EE" dirty="0"/>
              <a:t> liitekoha tihendamine</a:t>
            </a:r>
            <a:endParaRPr lang="fi-FI" dirty="0"/>
          </a:p>
          <a:p>
            <a:r>
              <a:rPr lang="fi-FI" dirty="0"/>
              <a:t>k</a:t>
            </a:r>
            <a:r>
              <a:rPr lang="et-EE" dirty="0"/>
              <a:t>ui </a:t>
            </a:r>
            <a:r>
              <a:rPr lang="fi-FI" dirty="0" err="1"/>
              <a:t>olemas</a:t>
            </a:r>
            <a:r>
              <a:rPr lang="et-EE" dirty="0"/>
              <a:t>olev soojustus on vajunud ja põrandapinna all on õhutasku, siis on kasulik lisasoojustada, eriti põranda servaaladel</a:t>
            </a:r>
            <a:r>
              <a:rPr lang="fi-FI" dirty="0"/>
              <a:t>.  </a:t>
            </a:r>
          </a:p>
          <a:p>
            <a:r>
              <a:rPr lang="fi-FI" dirty="0"/>
              <a:t>h</a:t>
            </a:r>
            <a:r>
              <a:rPr lang="et-EE" dirty="0"/>
              <a:t>üdroisolatsioon</a:t>
            </a:r>
            <a:r>
              <a:rPr lang="fi-FI" dirty="0"/>
              <a:t>i</a:t>
            </a:r>
            <a:r>
              <a:rPr lang="et-EE" dirty="0"/>
              <a:t>, vuukide ja läbiviikude tihendamine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et-EE" dirty="0"/>
              <a:t>Niiskustehniline funktsioneerimine on eriti tähtis, parandus</a:t>
            </a:r>
            <a:r>
              <a:rPr lang="fi-FI" dirty="0" err="1"/>
              <a:t>võimalused</a:t>
            </a:r>
            <a:r>
              <a:rPr lang="et-EE" dirty="0"/>
              <a:t> on:</a:t>
            </a:r>
            <a:endParaRPr lang="fi-FI" dirty="0"/>
          </a:p>
          <a:p>
            <a:r>
              <a:rPr lang="fi-FI" dirty="0"/>
              <a:t>p</a:t>
            </a:r>
            <a:r>
              <a:rPr lang="et-EE" dirty="0"/>
              <a:t>õrandaaluse ruumi tuulutuse tõhustamine, sokli tuulutusavade lisamine</a:t>
            </a:r>
          </a:p>
          <a:p>
            <a:r>
              <a:rPr lang="fi-FI" dirty="0"/>
              <a:t>o</a:t>
            </a:r>
            <a:r>
              <a:rPr lang="et-EE" dirty="0"/>
              <a:t>rgaaniliste jäätmete eemaldamine põrandaalusest ruumist</a:t>
            </a:r>
            <a:endParaRPr lang="fi-FI" dirty="0"/>
          </a:p>
          <a:p>
            <a:r>
              <a:rPr lang="fi-FI" dirty="0"/>
              <a:t>s</a:t>
            </a:r>
            <a:r>
              <a:rPr lang="et-EE" dirty="0"/>
              <a:t>oojustuse paigaldamine põrandaaluse ruumi maapinnale</a:t>
            </a:r>
            <a:endParaRPr lang="fi-FI" dirty="0"/>
          </a:p>
          <a:p>
            <a:r>
              <a:rPr lang="fi-FI" dirty="0"/>
              <a:t>p</a:t>
            </a:r>
            <a:r>
              <a:rPr lang="et-EE" dirty="0"/>
              <a:t>innavete juhtimine soklist eemale</a:t>
            </a:r>
            <a:endParaRPr lang="fi-FI" dirty="0"/>
          </a:p>
          <a:p>
            <a:r>
              <a:rPr lang="fi-FI" dirty="0"/>
              <a:t>d</a:t>
            </a:r>
            <a:r>
              <a:rPr lang="et-EE" dirty="0"/>
              <a:t>renaaž</a:t>
            </a:r>
            <a:r>
              <a:rPr lang="fi-FI" dirty="0"/>
              <a:t>i</a:t>
            </a:r>
            <a:r>
              <a:rPr lang="et-EE" dirty="0"/>
              <a:t> puhastamine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F170F-5305-454E-9170-E4C0AE471E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37D45-1717-4BCB-95FB-018148CE1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47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Maa</a:t>
            </a:r>
            <a:r>
              <a:rPr lang="et-EE" dirty="0"/>
              <a:t>pinnale toetuva põ</a:t>
            </a:r>
            <a:r>
              <a:rPr lang="fi-FI" dirty="0" err="1"/>
              <a:t>randa</a:t>
            </a:r>
            <a:r>
              <a:rPr lang="et-EE" dirty="0"/>
              <a:t> parandamine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dirty="0"/>
              <a:t>Maa</a:t>
            </a:r>
            <a:r>
              <a:rPr lang="et-EE" sz="1800" dirty="0"/>
              <a:t>pinnale toetuva </a:t>
            </a:r>
            <a:r>
              <a:rPr lang="fi-FI" sz="1800" dirty="0"/>
              <a:t>(</a:t>
            </a:r>
            <a:r>
              <a:rPr lang="fi-FI" sz="1800" dirty="0" err="1"/>
              <a:t>mittetuulutatava</a:t>
            </a:r>
            <a:r>
              <a:rPr lang="fi-FI" sz="1800" dirty="0"/>
              <a:t>) p</a:t>
            </a:r>
            <a:r>
              <a:rPr lang="et-EE" sz="1800" dirty="0"/>
              <a:t>õ</a:t>
            </a:r>
            <a:r>
              <a:rPr lang="fi-FI" sz="1800" dirty="0" err="1"/>
              <a:t>randa</a:t>
            </a:r>
            <a:r>
              <a:rPr lang="et-EE" sz="1800" dirty="0"/>
              <a:t> niiskuskahjustused ilmnevad tihti põrandakatete kahjustustena ning puitseinte alaosa ja põrandate mikroobi</a:t>
            </a:r>
            <a:r>
              <a:rPr lang="fi-FI" sz="1800" dirty="0"/>
              <a:t>-</a:t>
            </a:r>
            <a:r>
              <a:rPr lang="et-EE" sz="1800" dirty="0"/>
              <a:t>kahjustustena</a:t>
            </a:r>
            <a:r>
              <a:rPr lang="fi-FI" sz="1800" dirty="0"/>
              <a:t>. </a:t>
            </a:r>
          </a:p>
          <a:p>
            <a:pPr marL="0" indent="0">
              <a:buNone/>
            </a:pPr>
            <a:r>
              <a:rPr lang="et-EE" sz="1800" dirty="0"/>
              <a:t>Kahjustuste põhjuseks on muuhulgas:</a:t>
            </a:r>
            <a:r>
              <a:rPr lang="fi-FI" sz="1800" dirty="0"/>
              <a:t> </a:t>
            </a:r>
          </a:p>
          <a:p>
            <a:r>
              <a:rPr lang="fi-FI" sz="1600" dirty="0" err="1"/>
              <a:t>Ve</a:t>
            </a:r>
            <a:r>
              <a:rPr lang="et-EE" sz="1600" dirty="0"/>
              <a:t>e kapillaartõus </a:t>
            </a:r>
            <a:r>
              <a:rPr lang="fi-FI" sz="1600" dirty="0" err="1"/>
              <a:t>põrandasse</a:t>
            </a:r>
            <a:endParaRPr lang="fi-FI" sz="1600" dirty="0"/>
          </a:p>
          <a:p>
            <a:r>
              <a:rPr lang="et-EE" sz="1600" dirty="0"/>
              <a:t>Mittetöötav drenaaž</a:t>
            </a:r>
            <a:endParaRPr lang="fi-FI" sz="1600" dirty="0"/>
          </a:p>
          <a:p>
            <a:r>
              <a:rPr lang="fi-FI" sz="1600" dirty="0"/>
              <a:t>Pui</a:t>
            </a:r>
            <a:r>
              <a:rPr lang="et-EE" sz="1600" dirty="0"/>
              <a:t>tosade kokkupuude maapinna või niiske betooniga</a:t>
            </a:r>
            <a:endParaRPr lang="fi-FI" sz="1600" dirty="0"/>
          </a:p>
          <a:p>
            <a:r>
              <a:rPr lang="et-EE" sz="1600" dirty="0"/>
              <a:t>Betoonplaadi peal oleva puitlaudise niiskumine nõrga soojustuse või liiga tiheda põrandakatte tõttu</a:t>
            </a:r>
            <a:r>
              <a:rPr lang="fi-FI" sz="1600" dirty="0"/>
              <a:t>.</a:t>
            </a:r>
          </a:p>
          <a:p>
            <a:pPr marL="0" indent="0">
              <a:buNone/>
            </a:pPr>
            <a:r>
              <a:rPr lang="et-EE" sz="1800" dirty="0"/>
              <a:t>Parandamine</a:t>
            </a:r>
            <a:r>
              <a:rPr lang="fi-FI" sz="1800" dirty="0"/>
              <a:t>:</a:t>
            </a:r>
          </a:p>
          <a:p>
            <a:r>
              <a:rPr lang="fi-FI" sz="1600" dirty="0"/>
              <a:t>k</a:t>
            </a:r>
            <a:r>
              <a:rPr lang="et-EE" sz="1600" dirty="0"/>
              <a:t>ahjustatud põranda- ja seinatarindite ning soojustuse vahetamine</a:t>
            </a:r>
            <a:endParaRPr lang="fi-FI" sz="1600" dirty="0"/>
          </a:p>
          <a:p>
            <a:r>
              <a:rPr lang="fi-FI" sz="1600" dirty="0"/>
              <a:t>h</a:t>
            </a:r>
            <a:r>
              <a:rPr lang="et-EE" sz="1600" dirty="0"/>
              <a:t>üdroisolatsiooni paigaldamine uue põrandalaudise alla</a:t>
            </a:r>
            <a:r>
              <a:rPr lang="fi-FI" sz="1600" dirty="0"/>
              <a:t> </a:t>
            </a:r>
          </a:p>
          <a:p>
            <a:r>
              <a:rPr lang="fi-FI" sz="1600" dirty="0" err="1"/>
              <a:t>hüdroisolatsiooni</a:t>
            </a:r>
            <a:r>
              <a:rPr lang="et-EE" sz="1600" dirty="0"/>
              <a:t> paigaldamine aluspinna ja kõrgenduse vahele</a:t>
            </a:r>
            <a:endParaRPr lang="fi-FI" sz="1600" dirty="0"/>
          </a:p>
          <a:p>
            <a:r>
              <a:rPr lang="fi-FI" sz="1600" dirty="0"/>
              <a:t>p</a:t>
            </a:r>
            <a:r>
              <a:rPr lang="et-EE" sz="1600" dirty="0"/>
              <a:t>õranda vuugikohtade ja läbiviikude tihendamine</a:t>
            </a:r>
            <a:br>
              <a:rPr lang="fi-FI" sz="1600" dirty="0"/>
            </a:br>
            <a:r>
              <a:rPr lang="fi-FI" sz="1600" dirty="0"/>
              <a:t>(</a:t>
            </a:r>
            <a:r>
              <a:rPr lang="et-EE" sz="1600" dirty="0"/>
              <a:t>ainult tihendamine </a:t>
            </a:r>
            <a:r>
              <a:rPr lang="fi-FI" sz="1600" dirty="0" err="1"/>
              <a:t>toimib</a:t>
            </a:r>
            <a:r>
              <a:rPr lang="fi-FI" sz="1600" dirty="0"/>
              <a:t> a</a:t>
            </a:r>
            <a:r>
              <a:rPr lang="et-EE" sz="1600" dirty="0"/>
              <a:t>juti</a:t>
            </a:r>
            <a:r>
              <a:rPr lang="fi-FI" sz="1600" dirty="0" err="1"/>
              <a:t>selt</a:t>
            </a:r>
            <a:r>
              <a:rPr lang="fi-FI" sz="1600" dirty="0"/>
              <a:t>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7B537-255C-4FF9-BE85-304D7BC713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BC603-5B22-4776-A35B-CF44964F7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67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Akende remont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92065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/>
              <a:t>Aknavahe puudulik tuuldumine, õhuvahetuse probleemid või seesmiste tihendite lekked võivad põhjustada siseõhu niiskuse kondenseerumist klaasi pinnale ja akende jäätumist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Rabedaks</a:t>
            </a:r>
            <a:r>
              <a:rPr lang="fi-FI" sz="2400" dirty="0"/>
              <a:t> </a:t>
            </a:r>
            <a:r>
              <a:rPr lang="fi-FI" sz="2400" dirty="0" err="1"/>
              <a:t>muutunud</a:t>
            </a:r>
            <a:r>
              <a:rPr lang="et-EE" sz="2400" dirty="0"/>
              <a:t> aknakitt või klaasiliistude ja tihendusmassi lekked võivad põhjustada aknaraamide pehkimist</a:t>
            </a:r>
            <a:r>
              <a:rPr lang="fi-FI" sz="2400" dirty="0"/>
              <a:t>.</a:t>
            </a:r>
          </a:p>
          <a:p>
            <a:r>
              <a:rPr lang="et-EE" sz="2400" dirty="0"/>
              <a:t>Parandusmeetmed on muuseas</a:t>
            </a:r>
            <a:r>
              <a:rPr lang="fi-FI" sz="2400" dirty="0"/>
              <a:t>:</a:t>
            </a:r>
          </a:p>
          <a:p>
            <a:pPr lvl="1"/>
            <a:r>
              <a:rPr lang="fi-FI" sz="2100" dirty="0"/>
              <a:t>ti</a:t>
            </a:r>
            <a:r>
              <a:rPr lang="et-EE" sz="2100" dirty="0"/>
              <a:t>hendite ja klaasiliistude vahetamine</a:t>
            </a:r>
            <a:endParaRPr lang="fi-FI" sz="2100" dirty="0"/>
          </a:p>
          <a:p>
            <a:pPr lvl="1"/>
            <a:r>
              <a:rPr lang="fi-FI" sz="2100" dirty="0"/>
              <a:t>p</a:t>
            </a:r>
            <a:r>
              <a:rPr lang="et-EE" sz="2100" dirty="0"/>
              <a:t>ehkinud raamosade vahetamine</a:t>
            </a:r>
            <a:endParaRPr lang="fi-FI" sz="2100" dirty="0"/>
          </a:p>
          <a:p>
            <a:pPr lvl="1"/>
            <a:r>
              <a:rPr lang="fi-FI" sz="2100" dirty="0"/>
              <a:t>a</a:t>
            </a:r>
            <a:r>
              <a:rPr lang="et-EE" sz="2100" dirty="0"/>
              <a:t>knaplekkide ja nende liitekohtade parandamine vettpidavateks</a:t>
            </a:r>
            <a:r>
              <a:rPr lang="fi-FI" sz="2100" dirty="0"/>
              <a:t>.</a:t>
            </a:r>
          </a:p>
          <a:p>
            <a:r>
              <a:rPr lang="fi-FI" sz="2400" dirty="0" err="1"/>
              <a:t>Pu</a:t>
            </a:r>
            <a:r>
              <a:rPr lang="et-EE" sz="2400" dirty="0"/>
              <a:t>it-alumiiniumakende remondil tuleb jälgida:</a:t>
            </a:r>
            <a:endParaRPr lang="fi-FI" sz="2400" dirty="0"/>
          </a:p>
          <a:p>
            <a:pPr lvl="1"/>
            <a:r>
              <a:rPr lang="fi-FI" sz="2000" dirty="0"/>
              <a:t>alumiini</a:t>
            </a:r>
            <a:r>
              <a:rPr lang="et-EE" sz="2000" dirty="0"/>
              <a:t>umosade ja puidu vahelise pilu tuuldumi</a:t>
            </a:r>
            <a:r>
              <a:rPr lang="fi-FI" sz="2000" dirty="0"/>
              <a:t>st</a:t>
            </a:r>
          </a:p>
          <a:p>
            <a:pPr lvl="1"/>
            <a:r>
              <a:rPr lang="fi-FI" sz="2000" dirty="0" err="1"/>
              <a:t>kondents</a:t>
            </a:r>
            <a:r>
              <a:rPr lang="et-EE" sz="2000" dirty="0"/>
              <a:t>vee eemald</a:t>
            </a:r>
            <a:r>
              <a:rPr lang="fi-FI" sz="2000" dirty="0"/>
              <a:t>u</a:t>
            </a:r>
            <a:r>
              <a:rPr lang="et-EE" sz="2000" dirty="0"/>
              <a:t>mi</a:t>
            </a:r>
            <a:r>
              <a:rPr lang="fi-FI" sz="2000" dirty="0"/>
              <a:t>st</a:t>
            </a:r>
          </a:p>
          <a:p>
            <a:pPr lvl="1"/>
            <a:r>
              <a:rPr lang="fi-FI" sz="2000" dirty="0" err="1"/>
              <a:t>kinnit</a:t>
            </a:r>
            <a:r>
              <a:rPr lang="et-EE" sz="2000" dirty="0"/>
              <a:t>ustarvikute sobivus</a:t>
            </a:r>
            <a:r>
              <a:rPr lang="fi-FI" sz="2000" dirty="0"/>
              <a:t>t</a:t>
            </a:r>
            <a:r>
              <a:rPr lang="et-EE" sz="2000" dirty="0"/>
              <a:t> alumiiniumiga</a:t>
            </a:r>
            <a:r>
              <a:rPr lang="fi-FI" sz="2000" dirty="0"/>
              <a:t>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1B387-EC82-4468-97EF-85E84D73EB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6C6D1-725D-4F73-A005-B9C9DFDC9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7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Akende vahetamine ja lisaraam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92065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err="1"/>
              <a:t>Uus</a:t>
            </a:r>
            <a:r>
              <a:rPr lang="et-EE" sz="2400" dirty="0"/>
              <a:t> aken tuleb paigaldada vana akna asemele</a:t>
            </a:r>
            <a:endParaRPr lang="fi-FI" sz="2400" dirty="0"/>
          </a:p>
          <a:p>
            <a:r>
              <a:rPr lang="et-EE" sz="2400" dirty="0"/>
              <a:t>Kui koos aknavahetusega paigaldatakse ka lisasoojustus, tuleb aken paigaldada soojustusega samale sügavusele</a:t>
            </a:r>
            <a:r>
              <a:rPr lang="fi-FI" sz="2400" dirty="0"/>
              <a:t>.</a:t>
            </a:r>
          </a:p>
          <a:p>
            <a:r>
              <a:rPr lang="fi-FI" sz="2400" dirty="0"/>
              <a:t>Van</a:t>
            </a:r>
            <a:r>
              <a:rPr lang="et-EE" sz="2400" dirty="0"/>
              <a:t>a aken asendatakse kas koos </a:t>
            </a:r>
            <a:r>
              <a:rPr lang="fi-FI" sz="2400" dirty="0" err="1"/>
              <a:t>lengidega</a:t>
            </a:r>
            <a:r>
              <a:rPr lang="et-EE" sz="2400" dirty="0"/>
              <a:t> või lõigata</a:t>
            </a:r>
            <a:r>
              <a:rPr lang="fi-FI" sz="2400" dirty="0"/>
              <a:t> </a:t>
            </a:r>
            <a:r>
              <a:rPr lang="et-EE" sz="2400" dirty="0"/>
              <a:t>vana </a:t>
            </a:r>
            <a:r>
              <a:rPr lang="fi-FI" sz="2400" dirty="0" err="1"/>
              <a:t>leng</a:t>
            </a:r>
            <a:r>
              <a:rPr lang="et-EE" sz="2400" dirty="0"/>
              <a:t> õhemaks ja kinnitada</a:t>
            </a:r>
            <a:r>
              <a:rPr lang="fi-FI" sz="2400" dirty="0"/>
              <a:t> </a:t>
            </a:r>
            <a:r>
              <a:rPr lang="et-EE" sz="2400" dirty="0"/>
              <a:t>uus </a:t>
            </a:r>
            <a:r>
              <a:rPr lang="fi-FI" sz="2400" dirty="0" err="1"/>
              <a:t>leng</a:t>
            </a:r>
            <a:r>
              <a:rPr lang="et-EE" sz="2400" dirty="0"/>
              <a:t> selle peale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Lengidega</a:t>
            </a:r>
            <a:r>
              <a:rPr lang="fi-FI" sz="2400" dirty="0"/>
              <a:t> </a:t>
            </a:r>
            <a:r>
              <a:rPr lang="fi-FI" sz="2400" dirty="0" err="1"/>
              <a:t>aknavahetus</a:t>
            </a:r>
            <a:r>
              <a:rPr lang="fi-FI" sz="2400" dirty="0"/>
              <a:t> on </a:t>
            </a:r>
            <a:r>
              <a:rPr lang="fi-FI" sz="2400" dirty="0" err="1"/>
              <a:t>eriti</a:t>
            </a:r>
            <a:r>
              <a:rPr lang="fi-FI" sz="2400" dirty="0"/>
              <a:t> </a:t>
            </a:r>
            <a:r>
              <a:rPr lang="et-EE" sz="2400" dirty="0"/>
              <a:t>sobi</a:t>
            </a:r>
            <a:r>
              <a:rPr lang="fi-FI" sz="2400" dirty="0" err="1"/>
              <a:t>lik</a:t>
            </a:r>
            <a:r>
              <a:rPr lang="fi-FI" sz="2400" dirty="0"/>
              <a:t> </a:t>
            </a:r>
            <a:r>
              <a:rPr lang="et-EE" sz="2400" dirty="0"/>
              <a:t>hoone fasaad</a:t>
            </a:r>
            <a:r>
              <a:rPr lang="fi-FI" sz="2400" dirty="0"/>
              <a:t>i</a:t>
            </a:r>
            <a:r>
              <a:rPr lang="et-EE" sz="2400" dirty="0"/>
              <a:t> uuenda</a:t>
            </a:r>
            <a:r>
              <a:rPr lang="fi-FI" sz="2400" dirty="0" err="1"/>
              <a:t>misel</a:t>
            </a:r>
            <a:r>
              <a:rPr lang="fi-FI" sz="2400" dirty="0"/>
              <a:t>. </a:t>
            </a:r>
          </a:p>
          <a:p>
            <a:r>
              <a:rPr lang="fi-FI" sz="2400" dirty="0" err="1"/>
              <a:t>Aknalengi</a:t>
            </a:r>
            <a:r>
              <a:rPr lang="et-EE" sz="2400" dirty="0"/>
              <a:t> õhemaks lõikamine tuleb kõne alla siis, kui </a:t>
            </a:r>
            <a:r>
              <a:rPr lang="fi-FI" sz="2400" dirty="0" err="1"/>
              <a:t>lengi</a:t>
            </a:r>
            <a:r>
              <a:rPr lang="et-EE" sz="2400" dirty="0"/>
              <a:t> eemaldamine võib kahjustada fassaadi või on seda </a:t>
            </a:r>
            <a:r>
              <a:rPr lang="fi-FI" sz="2400" dirty="0" err="1"/>
              <a:t>mingil</a:t>
            </a:r>
            <a:r>
              <a:rPr lang="fi-FI" sz="2400" dirty="0"/>
              <a:t> </a:t>
            </a:r>
            <a:r>
              <a:rPr lang="fi-FI" sz="2400" dirty="0" err="1"/>
              <a:t>muul</a:t>
            </a:r>
            <a:r>
              <a:rPr lang="fi-FI" sz="2400" dirty="0"/>
              <a:t> </a:t>
            </a:r>
            <a:r>
              <a:rPr lang="fi-FI" sz="2400" dirty="0" err="1"/>
              <a:t>põhjusel</a:t>
            </a:r>
            <a:r>
              <a:rPr lang="et-EE" sz="2400" dirty="0"/>
              <a:t> raske teha</a:t>
            </a:r>
            <a:r>
              <a:rPr lang="fi-FI" sz="2400" dirty="0"/>
              <a:t>. </a:t>
            </a:r>
          </a:p>
          <a:p>
            <a:r>
              <a:rPr lang="fi-FI" sz="2400" dirty="0" err="1"/>
              <a:t>Lis</a:t>
            </a:r>
            <a:r>
              <a:rPr lang="et-EE" sz="2400" dirty="0"/>
              <a:t>araami võib paigaldada akna sise- või välispoolele või raamide vahele</a:t>
            </a:r>
            <a:r>
              <a:rPr lang="fi-FI" sz="2400" dirty="0"/>
              <a:t>. </a:t>
            </a:r>
            <a:r>
              <a:rPr lang="fi-FI" sz="2400" dirty="0" err="1"/>
              <a:t>Sis</a:t>
            </a:r>
            <a:r>
              <a:rPr lang="et-EE" sz="2400" dirty="0"/>
              <a:t>epoolele ja raamide vahele paigaldatavate lisaraamide tihendamisele tuleb pöörata eril</a:t>
            </a:r>
            <a:r>
              <a:rPr lang="fi-FI" sz="2400" dirty="0"/>
              <a:t>i</a:t>
            </a:r>
            <a:r>
              <a:rPr lang="et-EE" sz="2400" dirty="0"/>
              <a:t>st tähelepanu</a:t>
            </a:r>
            <a:r>
              <a:rPr lang="fi-FI" sz="2400" dirty="0"/>
              <a:t>.</a:t>
            </a:r>
          </a:p>
          <a:p>
            <a:pPr marL="266700" lvl="1" indent="0">
              <a:buNone/>
            </a:pPr>
            <a:endParaRPr lang="fi-FI" sz="1400" dirty="0"/>
          </a:p>
          <a:p>
            <a:pPr marL="539750" lvl="2" indent="0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21DA3-1087-444F-A364-1035FB4AF2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47976-BABD-4B38-8F71-D2D913526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7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Rõdude klaasimine parandab energiatõhusust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/>
              <a:t>Rõdude klaasimine parandab rõdu soojus- ja heliisolatsiooni ning vähendab tuuletõmbust ja rõdu hoold</a:t>
            </a:r>
            <a:r>
              <a:rPr lang="fi-FI" sz="2400" dirty="0" err="1"/>
              <a:t>amis</a:t>
            </a:r>
            <a:r>
              <a:rPr lang="et-EE" sz="2400" dirty="0"/>
              <a:t>vajadust</a:t>
            </a:r>
            <a:r>
              <a:rPr lang="fi-FI" sz="2400" dirty="0"/>
              <a:t>.</a:t>
            </a:r>
          </a:p>
          <a:p>
            <a:r>
              <a:rPr lang="fi-FI" sz="2400" dirty="0" err="1"/>
              <a:t>Teh</a:t>
            </a:r>
            <a:r>
              <a:rPr lang="et-EE" sz="2400" dirty="0"/>
              <a:t>akse kas statsionaarse tarindina, milles on avatav tuulutusosa või klaasimissüsteemina, mida võib üleni avada</a:t>
            </a:r>
            <a:r>
              <a:rPr lang="fi-FI" sz="2400" dirty="0"/>
              <a:t>.</a:t>
            </a:r>
          </a:p>
          <a:p>
            <a:r>
              <a:rPr lang="et-EE" sz="2400" dirty="0"/>
              <a:t>Rõdu tuulutus</a:t>
            </a:r>
            <a:r>
              <a:rPr lang="fi-FI" sz="2400" dirty="0"/>
              <a:t>el</a:t>
            </a:r>
            <a:r>
              <a:rPr lang="et-EE" sz="2400" dirty="0"/>
              <a:t> </a:t>
            </a:r>
            <a:r>
              <a:rPr lang="fi-FI" sz="2400" dirty="0" err="1"/>
              <a:t>tuleb</a:t>
            </a:r>
            <a:r>
              <a:rPr lang="fi-FI" sz="2400" dirty="0"/>
              <a:t> </a:t>
            </a:r>
            <a:r>
              <a:rPr lang="fi-FI" sz="2400" dirty="0" err="1"/>
              <a:t>hoolt</a:t>
            </a:r>
            <a:r>
              <a:rPr lang="fi-FI" sz="2400" dirty="0"/>
              <a:t> </a:t>
            </a:r>
            <a:r>
              <a:rPr lang="fi-FI" sz="2400" dirty="0" err="1"/>
              <a:t>kanda</a:t>
            </a:r>
            <a:r>
              <a:rPr lang="et-EE" sz="2400" dirty="0"/>
              <a:t>, et siseõhu niiskus ei kondenseeruks klaas- või muudele pindadele</a:t>
            </a:r>
            <a:r>
              <a:rPr lang="fi-FI" sz="2400" dirty="0"/>
              <a:t>.</a:t>
            </a:r>
          </a:p>
          <a:p>
            <a:r>
              <a:rPr lang="et-EE" sz="2400" dirty="0"/>
              <a:t>Rõdude klaasimine pikendab ka rõdu betoontarindite kasutusiga, sest tarindid püsivad kuivemana</a:t>
            </a:r>
            <a:r>
              <a:rPr lang="fi-FI" sz="24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E8DBA-C128-4ADE-81D1-B8063F8652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53D46-8734-4791-B95E-BFE079F7D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72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fi-FI" altLang="fi-FI" sz="3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Energiasääst</a:t>
            </a:r>
            <a:r>
              <a:rPr lang="et-EE" altLang="fi-FI" sz="3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uvõimalused</a:t>
            </a:r>
            <a:br>
              <a:rPr lang="fi-FI" sz="3200" dirty="0"/>
            </a:br>
            <a:br>
              <a:rPr lang="fi-FI" sz="3200" dirty="0"/>
            </a:br>
            <a:endParaRPr lang="fi-FI" altLang="fi-FI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t">
              <a:lnSpc>
                <a:spcPct val="80000"/>
              </a:lnSpc>
              <a:buNone/>
            </a:pPr>
            <a:r>
              <a:rPr lang="et-EE" sz="2200" dirty="0">
                <a:cs typeface="Arial" panose="020B0604020202020204" pitchFamily="34" charset="0"/>
              </a:rPr>
              <a:t>Üldiselt on majanduslikult tasuvad energiasäästumeetmed</a:t>
            </a:r>
            <a:r>
              <a:rPr lang="fi-FI" sz="2200" dirty="0">
                <a:cs typeface="Arial" panose="020B0604020202020204" pitchFamily="34" charset="0"/>
              </a:rPr>
              <a:t>:</a:t>
            </a:r>
          </a:p>
          <a:p>
            <a:pPr fontAlgn="t">
              <a:lnSpc>
                <a:spcPct val="80000"/>
              </a:lnSpc>
            </a:pPr>
            <a:r>
              <a:rPr lang="fi-FI" sz="2200" dirty="0" err="1">
                <a:cs typeface="Arial" panose="020B0604020202020204" pitchFamily="34" charset="0"/>
              </a:rPr>
              <a:t>lae/katuse</a:t>
            </a:r>
            <a:r>
              <a:rPr lang="et-EE" sz="2200" dirty="0">
                <a:cs typeface="Arial" panose="020B0604020202020204" pitchFamily="34" charset="0"/>
              </a:rPr>
              <a:t> lisasoojustamine</a:t>
            </a:r>
            <a:endParaRPr lang="fi-FI" sz="2200" dirty="0">
              <a:cs typeface="Arial" panose="020B0604020202020204" pitchFamily="34" charset="0"/>
            </a:endParaRPr>
          </a:p>
          <a:p>
            <a:pPr fontAlgn="t">
              <a:lnSpc>
                <a:spcPct val="80000"/>
              </a:lnSpc>
            </a:pPr>
            <a:r>
              <a:rPr lang="fi-FI" sz="2200" dirty="0" err="1">
                <a:cs typeface="Arial" panose="020B0604020202020204" pitchFamily="34" charset="0"/>
              </a:rPr>
              <a:t>välisseinte</a:t>
            </a:r>
            <a:r>
              <a:rPr lang="fi-FI" sz="2200" dirty="0">
                <a:cs typeface="Arial" panose="020B0604020202020204" pitchFamily="34" charset="0"/>
              </a:rPr>
              <a:t> </a:t>
            </a:r>
            <a:r>
              <a:rPr lang="fi-FI" sz="2200" dirty="0" err="1">
                <a:cs typeface="Arial" panose="020B0604020202020204" pitchFamily="34" charset="0"/>
              </a:rPr>
              <a:t>lisasoojustamine</a:t>
            </a:r>
            <a:endParaRPr lang="fi-FI" sz="2200" dirty="0">
              <a:cs typeface="Arial" panose="020B0604020202020204" pitchFamily="34" charset="0"/>
            </a:endParaRPr>
          </a:p>
          <a:p>
            <a:pPr fontAlgn="t">
              <a:lnSpc>
                <a:spcPct val="80000"/>
              </a:lnSpc>
            </a:pPr>
            <a:r>
              <a:rPr lang="et-EE" sz="2200" dirty="0">
                <a:cs typeface="Arial" panose="020B0604020202020204" pitchFamily="34" charset="0"/>
              </a:rPr>
              <a:t>akende ja välisuste remont ja vahetamine</a:t>
            </a:r>
            <a:endParaRPr lang="fi-FI" sz="2200" dirty="0">
              <a:cs typeface="Arial" panose="020B0604020202020204" pitchFamily="34" charset="0"/>
            </a:endParaRPr>
          </a:p>
          <a:p>
            <a:pPr fontAlgn="t">
              <a:lnSpc>
                <a:spcPct val="80000"/>
              </a:lnSpc>
            </a:pPr>
            <a:r>
              <a:rPr lang="et-EE" sz="2200" dirty="0">
                <a:cs typeface="Arial" panose="020B0604020202020204" pitchFamily="34" charset="0"/>
              </a:rPr>
              <a:t>tarindite tihendamine</a:t>
            </a:r>
            <a:endParaRPr lang="fi-FI" sz="2200" dirty="0">
              <a:cs typeface="Arial" panose="020B0604020202020204" pitchFamily="34" charset="0"/>
            </a:endParaRPr>
          </a:p>
          <a:p>
            <a:pPr fontAlgn="t">
              <a:lnSpc>
                <a:spcPct val="80000"/>
              </a:lnSpc>
            </a:pPr>
            <a:r>
              <a:rPr lang="et-EE" sz="2200" dirty="0">
                <a:cs typeface="Arial" panose="020B0604020202020204" pitchFamily="34" charset="0"/>
              </a:rPr>
              <a:t>võimalik </a:t>
            </a:r>
            <a:r>
              <a:rPr lang="fi-FI" sz="2200" dirty="0" err="1">
                <a:cs typeface="Arial" panose="020B0604020202020204" pitchFamily="34" charset="0"/>
              </a:rPr>
              <a:t>põranda</a:t>
            </a:r>
            <a:r>
              <a:rPr lang="et-EE" sz="2200" dirty="0">
                <a:cs typeface="Arial" panose="020B0604020202020204" pitchFamily="34" charset="0"/>
              </a:rPr>
              <a:t> lisasoojustamine</a:t>
            </a:r>
            <a:endParaRPr lang="fi-FI" sz="2200" dirty="0">
              <a:cs typeface="Arial" panose="020B0604020202020204" pitchFamily="34" charset="0"/>
            </a:endParaRPr>
          </a:p>
          <a:p>
            <a:pPr marL="0" indent="0" fontAlgn="t">
              <a:lnSpc>
                <a:spcPct val="80000"/>
              </a:lnSpc>
              <a:buNone/>
            </a:pPr>
            <a:endParaRPr lang="fi-FI" sz="2200" dirty="0">
              <a:cs typeface="Arial" panose="020B0604020202020204" pitchFamily="34" charset="0"/>
            </a:endParaRPr>
          </a:p>
          <a:p>
            <a:pPr marL="0" indent="0" fontAlgn="t">
              <a:lnSpc>
                <a:spcPct val="80000"/>
              </a:lnSpc>
              <a:buNone/>
            </a:pPr>
            <a:r>
              <a:rPr lang="fi-FI" sz="2200" dirty="0">
                <a:cs typeface="Arial" panose="020B0604020202020204" pitchFamily="34" charset="0"/>
              </a:rPr>
              <a:t>K</a:t>
            </a:r>
            <a:r>
              <a:rPr lang="et-EE" sz="2200" dirty="0">
                <a:cs typeface="Arial" panose="020B0604020202020204" pitchFamily="34" charset="0"/>
              </a:rPr>
              <a:t>asutamisharjumused mõjutavad suuresti energiakasutust</a:t>
            </a:r>
            <a:r>
              <a:rPr lang="fi-FI" sz="2200" dirty="0">
                <a:cs typeface="Arial" panose="020B0604020202020204" pitchFamily="34" charset="0"/>
              </a:rPr>
              <a:t>:</a:t>
            </a:r>
          </a:p>
          <a:p>
            <a:pPr fontAlgn="t">
              <a:lnSpc>
                <a:spcPct val="80000"/>
              </a:lnSpc>
            </a:pPr>
            <a:r>
              <a:rPr lang="et-EE" sz="2200" dirty="0">
                <a:cs typeface="Arial" panose="020B0604020202020204" pitchFamily="34" charset="0"/>
              </a:rPr>
              <a:t>soojatunne ja soojuslik mugavus mõjutavad soojusvajadust</a:t>
            </a:r>
            <a:endParaRPr lang="fi-FI" sz="2200" dirty="0">
              <a:cs typeface="Arial" panose="020B0604020202020204" pitchFamily="34" charset="0"/>
            </a:endParaRPr>
          </a:p>
          <a:p>
            <a:pPr fontAlgn="t">
              <a:lnSpc>
                <a:spcPct val="80000"/>
              </a:lnSpc>
            </a:pPr>
            <a:r>
              <a:rPr lang="et-EE" sz="2200" dirty="0">
                <a:cs typeface="Arial" panose="020B0604020202020204" pitchFamily="34" charset="0"/>
              </a:rPr>
              <a:t>soojuskiirgus lisab soojatunnet ja õhu liikumine vähendab seda</a:t>
            </a:r>
            <a:r>
              <a:rPr lang="fi-FI" sz="2200" dirty="0">
                <a:cs typeface="Arial" panose="020B0604020202020204" pitchFamily="34" charset="0"/>
              </a:rPr>
              <a:t> </a:t>
            </a:r>
          </a:p>
          <a:p>
            <a:pPr fontAlgn="t">
              <a:lnSpc>
                <a:spcPct val="80000"/>
              </a:lnSpc>
            </a:pPr>
            <a:r>
              <a:rPr lang="fi-FI" sz="2200" dirty="0">
                <a:cs typeface="Arial" panose="020B0604020202020204" pitchFamily="34" charset="0"/>
              </a:rPr>
              <a:t>energia</a:t>
            </a:r>
            <a:r>
              <a:rPr lang="et-EE" sz="2200" dirty="0">
                <a:cs typeface="Arial" panose="020B0604020202020204" pitchFamily="34" charset="0"/>
              </a:rPr>
              <a:t>kasutuse </a:t>
            </a:r>
            <a:r>
              <a:rPr lang="fi-FI" sz="2200" dirty="0" err="1">
                <a:cs typeface="Arial" panose="020B0604020202020204" pitchFamily="34" charset="0"/>
              </a:rPr>
              <a:t>jälgimine</a:t>
            </a:r>
            <a:r>
              <a:rPr lang="et-EE" sz="2200" dirty="0">
                <a:cs typeface="Arial" panose="020B0604020202020204" pitchFamily="34" charset="0"/>
              </a:rPr>
              <a:t> </a:t>
            </a:r>
            <a:r>
              <a:rPr lang="fi-FI" sz="2200" dirty="0">
                <a:cs typeface="Arial" panose="020B0604020202020204" pitchFamily="34" charset="0"/>
              </a:rPr>
              <a:t>on </a:t>
            </a:r>
            <a:r>
              <a:rPr lang="et-EE" sz="2200" dirty="0">
                <a:cs typeface="Arial" panose="020B0604020202020204" pitchFamily="34" charset="0"/>
              </a:rPr>
              <a:t>eriti </a:t>
            </a:r>
            <a:r>
              <a:rPr lang="fi-FI" sz="2200" dirty="0" err="1">
                <a:cs typeface="Arial" panose="020B0604020202020204" pitchFamily="34" charset="0"/>
              </a:rPr>
              <a:t>tä</a:t>
            </a:r>
            <a:r>
              <a:rPr lang="et-EE" sz="2200" dirty="0" err="1">
                <a:cs typeface="Arial" panose="020B0604020202020204" pitchFamily="34" charset="0"/>
              </a:rPr>
              <a:t>htis</a:t>
            </a:r>
            <a:r>
              <a:rPr lang="et-EE" sz="2200" dirty="0">
                <a:cs typeface="Arial" panose="020B0604020202020204" pitchFamily="34" charset="0"/>
              </a:rPr>
              <a:t> peale tehnosüsteemide muutmistöid</a:t>
            </a:r>
            <a:r>
              <a:rPr lang="fi-FI" sz="2200" dirty="0">
                <a:cs typeface="Arial" panose="020B0604020202020204" pitchFamily="34" charset="0"/>
              </a:rPr>
              <a:t>.</a:t>
            </a:r>
          </a:p>
          <a:p>
            <a:pPr fontAlgn="t"/>
            <a:endParaRPr lang="fi-FI" dirty="0"/>
          </a:p>
          <a:p>
            <a:pPr fontAlgn="t"/>
            <a:endParaRPr lang="fi-FI" dirty="0"/>
          </a:p>
          <a:p>
            <a:pPr fontAlgn="t"/>
            <a:endParaRPr lang="fi-FI" dirty="0"/>
          </a:p>
          <a:p>
            <a:pPr fontAlgn="t"/>
            <a:endParaRPr lang="fi-FI" dirty="0"/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5C3A9B-BD15-419D-8FFB-467A4C1504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0B338-E347-46DB-9014-8CEA6DB96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66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Näide: Hallitus- / energiasaneering</a:t>
            </a:r>
            <a:endParaRPr lang="fi-FI" dirty="0"/>
          </a:p>
        </p:txBody>
      </p:sp>
      <p:sp>
        <p:nvSpPr>
          <p:cNvPr id="13" name="Sisällön paikkamerkki 1"/>
          <p:cNvSpPr>
            <a:spLocks noGrp="1"/>
          </p:cNvSpPr>
          <p:nvPr>
            <p:ph idx="1"/>
          </p:nvPr>
        </p:nvSpPr>
        <p:spPr>
          <a:xfrm>
            <a:off x="457200" y="1773239"/>
            <a:ext cx="4978896" cy="4032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 err="1"/>
              <a:t>Läht</a:t>
            </a:r>
            <a:r>
              <a:rPr lang="et-EE" dirty="0"/>
              <a:t>eolukord</a:t>
            </a:r>
            <a:r>
              <a:rPr lang="fi-FI" dirty="0"/>
              <a:t>:</a:t>
            </a:r>
          </a:p>
          <a:p>
            <a:r>
              <a:rPr lang="et-EE" dirty="0"/>
              <a:t>Aastal </a:t>
            </a:r>
            <a:r>
              <a:rPr lang="fi-FI" dirty="0"/>
              <a:t>1968 </a:t>
            </a:r>
            <a:r>
              <a:rPr lang="et-EE" dirty="0"/>
              <a:t>ehitatud hoone</a:t>
            </a:r>
            <a:endParaRPr lang="fi-FI" dirty="0"/>
          </a:p>
          <a:p>
            <a:r>
              <a:rPr lang="fi-FI" dirty="0" err="1"/>
              <a:t>Al</a:t>
            </a:r>
            <a:r>
              <a:rPr lang="et-EE" dirty="0"/>
              <a:t>g</a:t>
            </a:r>
            <a:r>
              <a:rPr lang="fi-FI" dirty="0"/>
              <a:t>se</a:t>
            </a:r>
            <a:r>
              <a:rPr lang="et-EE" dirty="0"/>
              <a:t> kaldlaudise peale on paigaldatud </a:t>
            </a:r>
            <a:r>
              <a:rPr lang="fi-FI" dirty="0"/>
              <a:t>5 cm </a:t>
            </a:r>
            <a:r>
              <a:rPr lang="et-EE" dirty="0"/>
              <a:t>lisasoojustus</a:t>
            </a:r>
            <a:r>
              <a:rPr lang="fi-FI" dirty="0"/>
              <a:t> </a:t>
            </a:r>
          </a:p>
          <a:p>
            <a:r>
              <a:rPr lang="et-EE" dirty="0"/>
              <a:t>Kaldlaudise all olev tõrvapapp on suures osas hallitunud</a:t>
            </a:r>
            <a:r>
              <a:rPr lang="fi-FI" dirty="0"/>
              <a:t>.</a:t>
            </a:r>
          </a:p>
          <a:p>
            <a:r>
              <a:rPr lang="et-EE" dirty="0"/>
              <a:t>Hoonele on aastal </a:t>
            </a:r>
            <a:r>
              <a:rPr lang="fi-FI" dirty="0"/>
              <a:t>2000 </a:t>
            </a:r>
            <a:r>
              <a:rPr lang="et-EE" dirty="0"/>
              <a:t>ehitatud lisakorrus</a:t>
            </a:r>
            <a:r>
              <a:rPr lang="fi-FI" dirty="0"/>
              <a:t>.</a:t>
            </a:r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  <p:pic>
        <p:nvPicPr>
          <p:cNvPr id="1032" name="Picture 8" descr="S:\91204_BEEP\Valokuvat\Rantatie 140626\P6180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3" y="3645024"/>
            <a:ext cx="3248049" cy="243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:\91204_BEEP\Valokuvat\Rantatie 140626\P6180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3" y="1268760"/>
            <a:ext cx="3248050" cy="23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:\91204_BEEP\Valokuvat\Rantatie 140626 Heidi\_10131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0497" y="2861657"/>
            <a:ext cx="1451631" cy="144016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636B7-28C4-4ECA-92FE-78CBC7F10F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186A6-E82A-42CF-8D1C-AB72DAF36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67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Kahjustuste põhjusi</a:t>
            </a:r>
            <a:endParaRPr lang="fi-FI" dirty="0"/>
          </a:p>
        </p:txBody>
      </p:sp>
      <p:pic>
        <p:nvPicPr>
          <p:cNvPr id="1029" name="Picture 5" descr="S:\91204_BEEP\Valokuvat\Rantatie 140626 Heidi\_10131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7"/>
          <a:stretch/>
        </p:blipFill>
        <p:spPr bwMode="auto">
          <a:xfrm>
            <a:off x="478632" y="2295253"/>
            <a:ext cx="1882056" cy="13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91204_BEEP\Valokuvat\Rantatie 140626\P61800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124744"/>
            <a:ext cx="1882056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91204_BEEP\Valokuvat\Rantatie 140805\P71700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547" y="5138198"/>
            <a:ext cx="1882056" cy="10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:\91204_BEEP\Valokuvat\Rantatie 140626\P61800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39" y="3790205"/>
            <a:ext cx="1879261" cy="120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441599"/>
            <a:ext cx="641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Tuul</a:t>
            </a:r>
            <a:r>
              <a:rPr lang="et-EE" sz="2400" dirty="0"/>
              <a:t>utusavade halb või olematu tihendamine</a:t>
            </a:r>
            <a:endParaRPr lang="fi-FI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2571707"/>
            <a:ext cx="641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Elek</a:t>
            </a:r>
            <a:r>
              <a:rPr lang="fi-FI" sz="2400" dirty="0"/>
              <a:t>t</a:t>
            </a:r>
            <a:r>
              <a:rPr lang="et-EE" sz="2400" dirty="0"/>
              <a:t>ri</a:t>
            </a:r>
            <a:r>
              <a:rPr lang="fi-FI" sz="2400" dirty="0" err="1"/>
              <a:t>paigaldiste</a:t>
            </a:r>
            <a:r>
              <a:rPr lang="et-EE" sz="2400" dirty="0"/>
              <a:t> aurutõkke</a:t>
            </a:r>
            <a:r>
              <a:rPr lang="fi-FI" sz="2400" dirty="0"/>
              <a:t>-</a:t>
            </a:r>
            <a:r>
              <a:rPr lang="et-EE" sz="2400" dirty="0"/>
              <a:t>läbiviikude  </a:t>
            </a:r>
            <a:r>
              <a:rPr lang="fi-FI" sz="2400" dirty="0"/>
              <a:t> </a:t>
            </a:r>
            <a:br>
              <a:rPr lang="fi-FI" sz="2400" dirty="0"/>
            </a:br>
            <a:r>
              <a:rPr lang="et-EE" sz="2400" dirty="0"/>
              <a:t>olematu tih</a:t>
            </a:r>
            <a:r>
              <a:rPr lang="fi-FI" sz="2400" dirty="0"/>
              <a:t>e</a:t>
            </a:r>
            <a:r>
              <a:rPr lang="et-EE" sz="2400" dirty="0"/>
              <a:t>ndamine</a:t>
            </a:r>
            <a:endParaRPr lang="fi-FI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1761" y="3975837"/>
            <a:ext cx="627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Aurutõkke täielik puudumine tamburite kohal</a:t>
            </a:r>
            <a:endParaRPr lang="fi-FI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411759" y="5302373"/>
            <a:ext cx="625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/>
              <a:t>Mater</a:t>
            </a:r>
            <a:r>
              <a:rPr lang="et-EE" sz="2400" dirty="0"/>
              <a:t>jalide vananemine</a:t>
            </a:r>
            <a:endParaRPr lang="fi-FI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47D10-2496-4A2D-B4D8-86AF5DE389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AD5C2-0548-486A-924F-9B8140AC5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6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Soojustuse puudusi</a:t>
            </a:r>
            <a:endParaRPr lang="fi-FI" dirty="0"/>
          </a:p>
        </p:txBody>
      </p:sp>
      <p:pic>
        <p:nvPicPr>
          <p:cNvPr id="2050" name="Picture 2" descr="S:\91204_BEEP\Valokuvat\Rantatie 140626 Heidi\_1013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131608"/>
            <a:ext cx="2523932" cy="14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91204_BEEP\Valokuvat\Rantatie 140626\P62500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730" y="4725959"/>
            <a:ext cx="1246051" cy="142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:\91204_BEEP\Valokuvat\Rantatie 140626\P62500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4739650"/>
            <a:ext cx="1155781" cy="1415413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:\91204_BEEP\Valokuvat\Rantatie 140626\P61800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1236070"/>
            <a:ext cx="2523933" cy="17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568" y="5049180"/>
            <a:ext cx="43204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traight Connector 8"/>
          <p:cNvCxnSpPr>
            <a:stCxn id="7" idx="3"/>
            <a:endCxn id="2051" idx="3"/>
          </p:cNvCxnSpPr>
          <p:nvPr/>
        </p:nvCxnSpPr>
        <p:spPr>
          <a:xfrm>
            <a:off x="1115616" y="5301208"/>
            <a:ext cx="629165" cy="139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84440" y="1355449"/>
            <a:ext cx="581490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300" dirty="0" err="1"/>
              <a:t>Vahelae</a:t>
            </a:r>
            <a:r>
              <a:rPr lang="et-EE" sz="2300" dirty="0"/>
              <a:t> liitekoha tuuletõke on nõrk, mis põhjustab tarindis sooja õhu konvektsiooni välisõhku</a:t>
            </a:r>
            <a:r>
              <a:rPr lang="fi-FI" sz="23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40546" y="3179478"/>
            <a:ext cx="55411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300" dirty="0" err="1"/>
              <a:t>Mineraal</a:t>
            </a:r>
            <a:r>
              <a:rPr lang="et-EE" sz="2300" dirty="0"/>
              <a:t>vill ei ole tihedalt pinna vastas, mis põhjustab sisemine konvektsiooni</a:t>
            </a:r>
            <a:r>
              <a:rPr lang="fi-FI" sz="2300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40546" y="4660394"/>
            <a:ext cx="5758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300" dirty="0" err="1"/>
              <a:t>Mineraal</a:t>
            </a:r>
            <a:r>
              <a:rPr lang="et-EE" sz="2300" dirty="0"/>
              <a:t>vill ei täida karkassivahet täielikult – õhk ringleb tarindi sees sooja ja külma pinna vahel (intensiivne sisemine konvektsioon</a:t>
            </a:r>
            <a:r>
              <a:rPr lang="fi-FI" sz="2300" dirty="0"/>
              <a:t>).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3EAE4-00C9-4D73-8F7E-151E904DB8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C94DB-CAB0-42CD-9E30-FE4729DDD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8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Parandamine</a:t>
            </a:r>
            <a:br>
              <a:rPr lang="et-EE" dirty="0"/>
            </a:br>
            <a:endParaRPr lang="fi-FI" dirty="0"/>
          </a:p>
        </p:txBody>
      </p:sp>
      <p:pic>
        <p:nvPicPr>
          <p:cNvPr id="3075" name="Picture 3" descr="S:\91204_BEEP\Valokuvat\Rantatie 140626\P62400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346823"/>
            <a:ext cx="1815665" cy="16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91204_BEEP\Valokuvat\Rantatie 140626\P6240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4653136"/>
            <a:ext cx="1815665" cy="155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91204_BEEP\Valokuvat\Rantatie 140626\P6240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5" y="3055231"/>
            <a:ext cx="181566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11760" y="1346823"/>
            <a:ext cx="62646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H</a:t>
            </a:r>
            <a:r>
              <a:rPr lang="et-EE" sz="2400" dirty="0"/>
              <a:t>allitunud soojustuse eemaldamine ja puitkarkassi puhastamine hallitusest lõikamise ja kaapimisega</a:t>
            </a:r>
            <a:r>
              <a:rPr lang="fi-FI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/>
              <a:t>Uu</a:t>
            </a:r>
            <a:r>
              <a:rPr lang="et-EE" sz="2400" dirty="0"/>
              <a:t>e soojustuse paigaldamine</a:t>
            </a:r>
            <a:r>
              <a:rPr lang="fi-FI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Ti</a:t>
            </a:r>
            <a:r>
              <a:rPr lang="et-EE" sz="2400" dirty="0"/>
              <a:t>he konstruktsioon saavutatakse vuukide kaheetapilise vahustamisega</a:t>
            </a:r>
            <a:r>
              <a:rPr lang="fi-FI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sz="2400" dirty="0"/>
              <a:t>Parandamisega seina soojustakistus kahekordistus</a:t>
            </a:r>
            <a:r>
              <a:rPr lang="fi-FI" sz="2400" dirty="0"/>
              <a:t> (u-</a:t>
            </a:r>
            <a:r>
              <a:rPr lang="fi-FI" sz="2400" dirty="0" err="1"/>
              <a:t>arv</a:t>
            </a:r>
            <a:r>
              <a:rPr lang="fi-FI" sz="2400" dirty="0"/>
              <a:t> 0,44 →0,22) ja </a:t>
            </a:r>
            <a:br>
              <a:rPr lang="fi-FI" sz="2400" dirty="0"/>
            </a:br>
            <a:r>
              <a:rPr lang="fi-FI" sz="2400" dirty="0"/>
              <a:t>ti</a:t>
            </a:r>
            <a:r>
              <a:rPr lang="et-EE" sz="2400" dirty="0"/>
              <a:t>hedus paranes mitmekordselt</a:t>
            </a:r>
            <a:r>
              <a:rPr lang="fi-FI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fi-FI" sz="2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40308-A7F5-4FC6-BB21-3DBD54F3CF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47081F-A80B-4ACB-9769-B2F7C6E66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315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/>
              <a:t>L</a:t>
            </a:r>
            <a:r>
              <a:rPr lang="et-EE" sz="3000" dirty="0"/>
              <a:t>õ</a:t>
            </a:r>
            <a:r>
              <a:rPr lang="fi-FI" sz="3000" dirty="0" err="1"/>
              <a:t>puks</a:t>
            </a:r>
            <a:r>
              <a:rPr lang="et-EE" sz="3000" dirty="0"/>
              <a:t> </a:t>
            </a:r>
            <a:r>
              <a:rPr lang="fi-FI" sz="3000" dirty="0" err="1"/>
              <a:t>parandatakse</a:t>
            </a:r>
            <a:r>
              <a:rPr lang="et-EE" sz="3000" dirty="0"/>
              <a:t> veelg</a:t>
            </a:r>
            <a:r>
              <a:rPr lang="fi-FI" sz="3000" dirty="0"/>
              <a:t>i </a:t>
            </a:r>
            <a:r>
              <a:rPr lang="et-EE" sz="3000" dirty="0"/>
              <a:t>õhutihedust</a:t>
            </a:r>
            <a:endParaRPr lang="fi-FI" sz="3000" dirty="0"/>
          </a:p>
        </p:txBody>
      </p:sp>
      <p:pic>
        <p:nvPicPr>
          <p:cNvPr id="6146" name="Picture 2" descr="S:\91204_BEEP\Valokuvat\Rantatie 140925\P9200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6274" y="3965452"/>
            <a:ext cx="3265829" cy="14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91204_BEEP\Valokuvat\Rantatie 140925\P920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6393"/>
            <a:ext cx="1539439" cy="20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:\91204_BEEP\Valokuvat\Rantatie 140925\P920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992418"/>
            <a:ext cx="1539439" cy="20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S:\91204_BEEP\Valokuvat\Rantatie 140925\P920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67" y="3468388"/>
            <a:ext cx="1539439" cy="20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:\91204_BEEP\Valokuvat\Rantatie 140925\P92000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3454273"/>
            <a:ext cx="1513121" cy="20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S:\91204_BEEP\Valokuvat\Rantatie 140925\P92000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455" y="992737"/>
            <a:ext cx="1539439" cy="20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:\91204_BEEP\Valokuvat\Rantatie 140925\P92000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454" y="1018509"/>
            <a:ext cx="1534921" cy="204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860" y="3059668"/>
            <a:ext cx="3471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Tuule</a:t>
            </a:r>
            <a:r>
              <a:rPr lang="et-EE" dirty="0"/>
              <a:t>tõkkevill on karkassist lahti</a:t>
            </a:r>
            <a:endParaRPr lang="fi-FI" dirty="0"/>
          </a:p>
        </p:txBody>
      </p:sp>
      <p:sp>
        <p:nvSpPr>
          <p:cNvPr id="15" name="TextBox 14"/>
          <p:cNvSpPr txBox="1"/>
          <p:nvPr/>
        </p:nvSpPr>
        <p:spPr>
          <a:xfrm>
            <a:off x="4565179" y="3059218"/>
            <a:ext cx="333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Tuule</a:t>
            </a:r>
            <a:r>
              <a:rPr lang="et-EE" dirty="0"/>
              <a:t>tõkkeplaat on punnis</a:t>
            </a:r>
            <a:r>
              <a:rPr lang="fi-FI" dirty="0"/>
              <a:t>.</a:t>
            </a:r>
          </a:p>
          <a:p>
            <a:r>
              <a:rPr lang="fi-FI" dirty="0"/>
              <a:t>T</a:t>
            </a:r>
            <a:r>
              <a:rPr lang="et-EE" dirty="0"/>
              <a:t>uuletõke</a:t>
            </a:r>
            <a:r>
              <a:rPr lang="fi-FI" dirty="0"/>
              <a:t> </a:t>
            </a:r>
            <a:r>
              <a:rPr lang="et-EE" dirty="0"/>
              <a:t>pingu</a:t>
            </a:r>
            <a:r>
              <a:rPr lang="fi-FI" dirty="0"/>
              <a:t>t</a:t>
            </a:r>
            <a:r>
              <a:rPr lang="et-EE" dirty="0"/>
              <a:t>atakse</a:t>
            </a:r>
            <a:endParaRPr lang="fi-FI" dirty="0"/>
          </a:p>
          <a:p>
            <a:r>
              <a:rPr lang="fi-FI" dirty="0"/>
              <a:t>l</a:t>
            </a:r>
            <a:r>
              <a:rPr lang="et-EE" dirty="0"/>
              <a:t>attidega </a:t>
            </a:r>
            <a:r>
              <a:rPr lang="fi-FI" dirty="0" err="1"/>
              <a:t>toolvärgi</a:t>
            </a:r>
            <a:r>
              <a:rPr lang="et-EE" dirty="0"/>
              <a:t> külge</a:t>
            </a:r>
            <a:r>
              <a:rPr lang="fi-FI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1759" y="5448436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Vahelae</a:t>
            </a:r>
            <a:r>
              <a:rPr lang="et-EE" dirty="0"/>
              <a:t> ja seina liitekoha vaheline pilu</a:t>
            </a:r>
            <a:endParaRPr lang="fi-FI" dirty="0"/>
          </a:p>
          <a:p>
            <a:r>
              <a:rPr lang="fi-FI" dirty="0"/>
              <a:t>on ti</a:t>
            </a:r>
            <a:r>
              <a:rPr lang="et-EE" dirty="0"/>
              <a:t>hendatud </a:t>
            </a:r>
            <a:r>
              <a:rPr lang="fi-FI" dirty="0"/>
              <a:t>SPU-</a:t>
            </a:r>
            <a:r>
              <a:rPr lang="fi-FI" dirty="0" err="1"/>
              <a:t>va</a:t>
            </a:r>
            <a:r>
              <a:rPr lang="et-EE" dirty="0"/>
              <a:t>huga ja kiiludega</a:t>
            </a:r>
            <a:r>
              <a:rPr lang="fi-FI" dirty="0"/>
              <a:t>.</a:t>
            </a:r>
          </a:p>
        </p:txBody>
      </p:sp>
      <p:sp>
        <p:nvSpPr>
          <p:cNvPr id="2" name="Down Arrow 1"/>
          <p:cNvSpPr/>
          <p:nvPr/>
        </p:nvSpPr>
        <p:spPr>
          <a:xfrm rot="3871582">
            <a:off x="3103363" y="1033524"/>
            <a:ext cx="985459" cy="143794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353720" y="553020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</a:t>
            </a:r>
            <a:r>
              <a:rPr lang="et-EE" dirty="0"/>
              <a:t>ii vill kui</a:t>
            </a:r>
            <a:r>
              <a:rPr lang="fi-FI" dirty="0"/>
              <a:t> ka</a:t>
            </a:r>
            <a:r>
              <a:rPr lang="et-EE" dirty="0"/>
              <a:t> </a:t>
            </a:r>
            <a:r>
              <a:rPr lang="fi-FI" dirty="0"/>
              <a:t>tuule</a:t>
            </a:r>
            <a:r>
              <a:rPr lang="et-EE" dirty="0"/>
              <a:t>tõkkekile </a:t>
            </a:r>
            <a:endParaRPr lang="fi-FI" dirty="0"/>
          </a:p>
          <a:p>
            <a:r>
              <a:rPr lang="fi-FI" dirty="0"/>
              <a:t>p</a:t>
            </a:r>
            <a:r>
              <a:rPr lang="et-EE" dirty="0"/>
              <a:t>ingu</a:t>
            </a:r>
            <a:r>
              <a:rPr lang="fi-FI" dirty="0"/>
              <a:t>t</a:t>
            </a:r>
            <a:r>
              <a:rPr lang="et-EE" dirty="0"/>
              <a:t>atakse latiga tarindi külge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C3A26-9A9B-4FD5-B3A9-BA9EAE53FF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EDCFA-AF94-40AE-8534-830ABC389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2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Pidage meeles: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92065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/>
              <a:t>Läht</a:t>
            </a:r>
            <a:r>
              <a:rPr lang="et-EE" dirty="0"/>
              <a:t>eolukorda tuleb uurida põhjal</a:t>
            </a:r>
            <a:r>
              <a:rPr lang="fi-FI" dirty="0"/>
              <a:t>i</a:t>
            </a:r>
            <a:r>
              <a:rPr lang="et-EE" dirty="0"/>
              <a:t>kult</a:t>
            </a:r>
            <a:r>
              <a:rPr lang="fi-FI" dirty="0"/>
              <a:t>.</a:t>
            </a:r>
          </a:p>
          <a:p>
            <a:r>
              <a:rPr lang="et-EE" dirty="0"/>
              <a:t>Parandus</a:t>
            </a:r>
            <a:r>
              <a:rPr lang="fi-FI" dirty="0" err="1"/>
              <a:t>projektis</a:t>
            </a:r>
            <a:r>
              <a:rPr lang="fi-FI" dirty="0"/>
              <a:t> on </a:t>
            </a:r>
            <a:r>
              <a:rPr lang="fi-FI" dirty="0" err="1"/>
              <a:t>peamised</a:t>
            </a:r>
            <a:r>
              <a:rPr lang="et-EE" dirty="0"/>
              <a:t> eesmärgid hea siseõhk, tihedus ning tarindite ja </a:t>
            </a:r>
            <a:r>
              <a:rPr lang="fi-FI" dirty="0" err="1"/>
              <a:t>tehnosüsteemide</a:t>
            </a:r>
            <a:r>
              <a:rPr lang="et-EE" dirty="0"/>
              <a:t> energiatõhusus</a:t>
            </a:r>
            <a:r>
              <a:rPr lang="fi-FI" dirty="0"/>
              <a:t>.</a:t>
            </a:r>
          </a:p>
          <a:p>
            <a:r>
              <a:rPr lang="fi-FI" dirty="0"/>
              <a:t>Hanki</a:t>
            </a:r>
            <a:r>
              <a:rPr lang="et-EE" dirty="0"/>
              <a:t>ge või nõudke asjatundjate poolt koostatud projekte</a:t>
            </a:r>
            <a:r>
              <a:rPr lang="fi-FI" dirty="0"/>
              <a:t>.</a:t>
            </a:r>
          </a:p>
          <a:p>
            <a:r>
              <a:rPr lang="et-EE" dirty="0"/>
              <a:t>Tööde teostamisel </a:t>
            </a:r>
            <a:r>
              <a:rPr lang="fi-FI" dirty="0" err="1"/>
              <a:t>võtke</a:t>
            </a:r>
            <a:r>
              <a:rPr lang="fi-FI" dirty="0"/>
              <a:t> </a:t>
            </a:r>
            <a:r>
              <a:rPr lang="fi-FI" dirty="0" err="1"/>
              <a:t>arvesse</a:t>
            </a:r>
            <a:r>
              <a:rPr lang="et-EE" dirty="0"/>
              <a:t> eriti õhutihedust, tarindite tuulutust ja õhuvahetuse tõhusust</a:t>
            </a:r>
            <a:r>
              <a:rPr lang="fi-FI" dirty="0"/>
              <a:t>.</a:t>
            </a:r>
          </a:p>
          <a:p>
            <a:r>
              <a:rPr lang="fi-FI" dirty="0" err="1"/>
              <a:t>Liit</a:t>
            </a:r>
            <a:r>
              <a:rPr lang="et-EE" dirty="0"/>
              <a:t>ekohad ja üksikasjad on otsustavad</a:t>
            </a:r>
            <a:r>
              <a:rPr lang="fi-FI" dirty="0"/>
              <a:t>.</a:t>
            </a:r>
          </a:p>
          <a:p>
            <a:r>
              <a:rPr lang="et-EE" dirty="0"/>
              <a:t>Seoses remondiga tasub parandada ka elamismugavust ja –kvaliteeti, nagu valgustus, siseõhu kvaliteet, soojuslik mugavus</a:t>
            </a:r>
            <a:r>
              <a:rPr lang="fi-FI" dirty="0"/>
              <a:t>,…</a:t>
            </a:r>
          </a:p>
          <a:p>
            <a:r>
              <a:rPr lang="fi-FI" dirty="0"/>
              <a:t>K</a:t>
            </a:r>
            <a:r>
              <a:rPr lang="et-EE" dirty="0"/>
              <a:t>asutajate koolitus on tähtis, sest kasutusharjumustel võib olla </a:t>
            </a:r>
            <a:r>
              <a:rPr lang="fi-FI" dirty="0" err="1"/>
              <a:t>määrav</a:t>
            </a:r>
            <a:r>
              <a:rPr lang="et-EE" dirty="0"/>
              <a:t> mõju energiakulutusele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D2B0B-FE91-415B-9078-3E301A2804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A06CF-5571-4980-9413-A6880868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30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Lis</a:t>
            </a:r>
            <a:r>
              <a:rPr lang="et-EE" dirty="0"/>
              <a:t>ainfo: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/>
              <a:t>Soome Keskkonnaministeeriumi </a:t>
            </a:r>
            <a:br>
              <a:rPr lang="fi-FI" dirty="0"/>
            </a:br>
            <a:r>
              <a:rPr lang="et-EE" dirty="0"/>
              <a:t>koduleht </a:t>
            </a:r>
            <a:endParaRPr lang="fi-FI" sz="2800" dirty="0"/>
          </a:p>
          <a:p>
            <a:r>
              <a:rPr lang="et-EE" dirty="0"/>
              <a:t>Ühingud</a:t>
            </a:r>
            <a:r>
              <a:rPr lang="fi-FI" dirty="0"/>
              <a:t>:</a:t>
            </a:r>
          </a:p>
          <a:p>
            <a:r>
              <a:rPr lang="fi-FI" dirty="0" err="1"/>
              <a:t>Sis</a:t>
            </a:r>
            <a:r>
              <a:rPr lang="et-EE" dirty="0"/>
              <a:t>eõhuühendus</a:t>
            </a:r>
            <a:endParaRPr lang="fi-FI" dirty="0"/>
          </a:p>
          <a:p>
            <a:pPr lvl="1"/>
            <a:r>
              <a:rPr lang="fi-FI" dirty="0">
                <a:hlinkClick r:id="rId2"/>
              </a:rPr>
              <a:t>www.sisailmayhdistys.fi</a:t>
            </a:r>
            <a:endParaRPr lang="fi-FI" dirty="0"/>
          </a:p>
          <a:p>
            <a:r>
              <a:rPr lang="fi-FI" dirty="0"/>
              <a:t>Allergia- ja </a:t>
            </a:r>
            <a:r>
              <a:rPr lang="fi-FI" dirty="0" err="1"/>
              <a:t>Astmaliit</a:t>
            </a:r>
            <a:endParaRPr lang="fi-FI" dirty="0"/>
          </a:p>
          <a:p>
            <a:pPr lvl="1"/>
            <a:r>
              <a:rPr lang="fi-FI" dirty="0">
                <a:hlinkClick r:id="rId3"/>
              </a:rPr>
              <a:t>www.allergia.fi</a:t>
            </a:r>
            <a:endParaRPr lang="fi-FI" dirty="0"/>
          </a:p>
          <a:p>
            <a:r>
              <a:rPr lang="fi-FI" dirty="0" err="1"/>
              <a:t>Asumisterv</a:t>
            </a:r>
            <a:r>
              <a:rPr lang="et-EE" dirty="0"/>
              <a:t>ise </a:t>
            </a:r>
            <a:r>
              <a:rPr lang="fi-FI" dirty="0" err="1"/>
              <a:t>liit</a:t>
            </a:r>
            <a:endParaRPr lang="fi-FI" dirty="0"/>
          </a:p>
          <a:p>
            <a:pPr lvl="1"/>
            <a:r>
              <a:rPr lang="fi-FI" dirty="0">
                <a:hlinkClick r:id="rId4"/>
              </a:rPr>
              <a:t>www.asumisterveysliitto.fi</a:t>
            </a:r>
            <a:endParaRPr lang="fi-FI" dirty="0"/>
          </a:p>
          <a:p>
            <a:r>
              <a:rPr lang="fi-FI" dirty="0"/>
              <a:t>H</a:t>
            </a:r>
            <a:r>
              <a:rPr lang="et-EE" dirty="0"/>
              <a:t>ingamisliit</a:t>
            </a:r>
            <a:endParaRPr lang="fi-FI" dirty="0"/>
          </a:p>
          <a:p>
            <a:pPr lvl="1"/>
            <a:r>
              <a:rPr lang="fi-FI" dirty="0">
                <a:hlinkClick r:id="rId5"/>
              </a:rPr>
              <a:t>www.hengitysliitto.fi</a:t>
            </a:r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pic>
        <p:nvPicPr>
          <p:cNvPr id="58370" name="Picture 2" descr="Hometalk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964" y="1296598"/>
            <a:ext cx="20955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Korjaustie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426" y="2577465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opiste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964" y="4034793"/>
            <a:ext cx="18764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ABA0C-D53E-452B-A568-121EC1AF6D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50485-A013-4FB2-922D-717CE6B9C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3932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CD7135-A5AA-4E4E-9854-FEA9F38C4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Aitäh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1657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Energia</a:t>
            </a:r>
            <a:r>
              <a:rPr lang="et-EE" dirty="0"/>
              <a:t>remondi etapid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73239"/>
            <a:ext cx="8229600" cy="4464074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>
                <a:cs typeface="Arial" panose="020B0604020202020204" pitchFamily="34" charset="0"/>
              </a:rPr>
              <a:t>Enne</a:t>
            </a:r>
            <a:r>
              <a:rPr lang="et-EE" sz="2400" dirty="0">
                <a:cs typeface="Arial" panose="020B0604020202020204" pitchFamily="34" charset="0"/>
              </a:rPr>
              <a:t> energiaremonti selgitatakse niiskus- </a:t>
            </a:r>
            <a:r>
              <a:rPr lang="fi-FI" sz="2400" dirty="0">
                <a:cs typeface="Arial" panose="020B0604020202020204" pitchFamily="34" charset="0"/>
              </a:rPr>
              <a:t>,</a:t>
            </a:r>
            <a:r>
              <a:rPr lang="et-EE" sz="2400" dirty="0">
                <a:cs typeface="Arial" panose="020B0604020202020204" pitchFamily="34" charset="0"/>
              </a:rPr>
              <a:t> mikroobi</a:t>
            </a:r>
            <a:r>
              <a:rPr lang="fi-FI" sz="2400" dirty="0">
                <a:cs typeface="Arial" panose="020B0604020202020204" pitchFamily="34" charset="0"/>
              </a:rPr>
              <a:t>- ja</a:t>
            </a:r>
            <a:r>
              <a:rPr lang="et-EE" sz="2400" dirty="0">
                <a:cs typeface="Arial" panose="020B0604020202020204" pitchFamily="34" charset="0"/>
              </a:rPr>
              <a:t>  muud kahjustused</a:t>
            </a:r>
            <a:r>
              <a:rPr lang="fi-FI" sz="2400" dirty="0">
                <a:cs typeface="Arial" panose="020B0604020202020204" pitchFamily="34" charset="0"/>
              </a:rPr>
              <a:t>.</a:t>
            </a:r>
          </a:p>
          <a:p>
            <a:r>
              <a:rPr lang="fi-FI" sz="2400" dirty="0" err="1">
                <a:cs typeface="Arial" panose="020B0604020202020204" pitchFamily="34" charset="0"/>
              </a:rPr>
              <a:t>Ellimineeritakse</a:t>
            </a:r>
            <a:r>
              <a:rPr lang="fi-FI" sz="2400" dirty="0">
                <a:cs typeface="Arial" panose="020B0604020202020204" pitchFamily="34" charset="0"/>
              </a:rPr>
              <a:t> k</a:t>
            </a:r>
            <a:r>
              <a:rPr lang="et-EE" sz="2400" dirty="0">
                <a:cs typeface="Arial" panose="020B0604020202020204" pitchFamily="34" charset="0"/>
              </a:rPr>
              <a:t>ahjustuste </a:t>
            </a:r>
            <a:r>
              <a:rPr lang="fi-FI" sz="2400" dirty="0" err="1">
                <a:cs typeface="Arial" panose="020B0604020202020204" pitchFamily="34" charset="0"/>
              </a:rPr>
              <a:t>tekke</a:t>
            </a:r>
            <a:r>
              <a:rPr lang="et-EE" sz="2400" dirty="0">
                <a:cs typeface="Arial" panose="020B0604020202020204" pitchFamily="34" charset="0"/>
              </a:rPr>
              <a:t>põhjused ja kahjustatud tarindid vahetatakse, parandatakse või puhastatakse</a:t>
            </a:r>
            <a:r>
              <a:rPr lang="fi-FI" sz="2400" dirty="0">
                <a:cs typeface="Arial" panose="020B0604020202020204" pitchFamily="34" charset="0"/>
              </a:rPr>
              <a:t>.</a:t>
            </a:r>
          </a:p>
          <a:p>
            <a:pPr fontAlgn="t"/>
            <a:r>
              <a:rPr lang="et-EE" sz="2400" dirty="0">
                <a:cs typeface="Arial" panose="020B0604020202020204" pitchFamily="34" charset="0"/>
              </a:rPr>
              <a:t>Remondiprojekti koostamine on keerulisem, kui uusehituse projekteerimine</a:t>
            </a:r>
            <a:r>
              <a:rPr lang="fi-FI" sz="2400" dirty="0">
                <a:cs typeface="Arial" panose="020B0604020202020204" pitchFamily="34" charset="0"/>
              </a:rPr>
              <a:t>. Vi</a:t>
            </a:r>
            <a:r>
              <a:rPr lang="et-EE" sz="2400" dirty="0" err="1">
                <a:cs typeface="Arial" panose="020B0604020202020204" pitchFamily="34" charset="0"/>
              </a:rPr>
              <a:t>gane</a:t>
            </a:r>
            <a:r>
              <a:rPr lang="et-EE" sz="2400" dirty="0">
                <a:cs typeface="Arial" panose="020B0604020202020204" pitchFamily="34" charset="0"/>
              </a:rPr>
              <a:t> remont on tihti pehkimise ja mikroobikahjustuste põhjuseks</a:t>
            </a:r>
            <a:r>
              <a:rPr lang="fi-FI" sz="2400" dirty="0">
                <a:cs typeface="Arial" panose="020B0604020202020204" pitchFamily="34" charset="0"/>
              </a:rPr>
              <a:t>. </a:t>
            </a:r>
          </a:p>
          <a:p>
            <a:pPr fontAlgn="t"/>
            <a:r>
              <a:rPr lang="et-EE" sz="2400" dirty="0">
                <a:cs typeface="Arial" panose="020B0604020202020204" pitchFamily="34" charset="0"/>
              </a:rPr>
              <a:t>Projekteerimisel tuleb arvestada energiatõhususega</a:t>
            </a:r>
            <a:r>
              <a:rPr lang="fi-FI" sz="2400" dirty="0">
                <a:cs typeface="Arial" panose="020B0604020202020204" pitchFamily="34" charset="0"/>
              </a:rPr>
              <a:t>, </a:t>
            </a:r>
            <a:r>
              <a:rPr lang="et-EE" sz="2400" dirty="0">
                <a:cs typeface="Arial" panose="020B0604020202020204" pitchFamily="34" charset="0"/>
              </a:rPr>
              <a:t>tarindite niiskuskäitumisega ning vanade ja uute tarindite koost</a:t>
            </a:r>
            <a:r>
              <a:rPr lang="fi-FI" sz="2400" dirty="0" err="1">
                <a:cs typeface="Arial" panose="020B0604020202020204" pitchFamily="34" charset="0"/>
              </a:rPr>
              <a:t>oimega</a:t>
            </a:r>
            <a:r>
              <a:rPr lang="et-EE" sz="2400" dirty="0">
                <a:cs typeface="Arial" panose="020B0604020202020204" pitchFamily="34" charset="0"/>
              </a:rPr>
              <a:t>, </a:t>
            </a:r>
            <a:r>
              <a:rPr lang="fi-FI" sz="2400" dirty="0" err="1">
                <a:cs typeface="Arial" panose="020B0604020202020204" pitchFamily="34" charset="0"/>
              </a:rPr>
              <a:t>võttes</a:t>
            </a:r>
            <a:r>
              <a:rPr lang="fi-FI" sz="2400" dirty="0">
                <a:cs typeface="Arial" panose="020B0604020202020204" pitchFamily="34" charset="0"/>
              </a:rPr>
              <a:t> </a:t>
            </a:r>
            <a:r>
              <a:rPr lang="fi-FI" sz="2400" dirty="0" err="1">
                <a:cs typeface="Arial" panose="020B0604020202020204" pitchFamily="34" charset="0"/>
              </a:rPr>
              <a:t>arvesse</a:t>
            </a:r>
            <a:r>
              <a:rPr lang="fi-FI" sz="2400" dirty="0">
                <a:cs typeface="Arial" panose="020B0604020202020204" pitchFamily="34" charset="0"/>
              </a:rPr>
              <a:t> ka</a:t>
            </a:r>
            <a:r>
              <a:rPr lang="et-EE" sz="2400" dirty="0">
                <a:cs typeface="Arial" panose="020B0604020202020204" pitchFamily="34" charset="0"/>
              </a:rPr>
              <a:t> tehnosüsteemid</a:t>
            </a:r>
            <a:r>
              <a:rPr lang="fi-FI" sz="2400" dirty="0">
                <a:cs typeface="Arial" panose="020B0604020202020204" pitchFamily="34" charset="0"/>
              </a:rPr>
              <a:t>.</a:t>
            </a:r>
          </a:p>
          <a:p>
            <a:pPr fontAlgn="t"/>
            <a:r>
              <a:rPr lang="et-EE" sz="2400" dirty="0">
                <a:cs typeface="Arial" panose="020B0604020202020204" pitchFamily="34" charset="0"/>
              </a:rPr>
              <a:t>Projekteerimis- ja hankelepingutega mõjutatakse projekteerimise ja ehitamise kvaliteeti</a:t>
            </a:r>
            <a:r>
              <a:rPr lang="fi-FI" sz="2400" dirty="0">
                <a:cs typeface="Arial" panose="020B0604020202020204" pitchFamily="34" charset="0"/>
              </a:rPr>
              <a:t>.</a:t>
            </a:r>
          </a:p>
          <a:p>
            <a:pPr fontAlgn="t"/>
            <a:r>
              <a:rPr lang="fi-FI" sz="2400" dirty="0">
                <a:cs typeface="Arial" panose="020B0604020202020204" pitchFamily="34" charset="0"/>
              </a:rPr>
              <a:t>H</a:t>
            </a:r>
            <a:r>
              <a:rPr lang="et-EE" sz="2400" dirty="0">
                <a:cs typeface="Arial" panose="020B0604020202020204" pitchFamily="34" charset="0"/>
              </a:rPr>
              <a:t>oolikalt teostatud soojus- ja hüdroisolatsioon ning õhukindlad liitekohad </a:t>
            </a:r>
            <a:r>
              <a:rPr lang="fi-FI" sz="2400" dirty="0">
                <a:cs typeface="Arial" panose="020B0604020202020204" pitchFamily="34" charset="0"/>
              </a:rPr>
              <a:t>on </a:t>
            </a:r>
            <a:r>
              <a:rPr lang="et-EE" sz="2400" dirty="0">
                <a:cs typeface="Arial" panose="020B0604020202020204" pitchFamily="34" charset="0"/>
              </a:rPr>
              <a:t>hea kvaliteedi põhitegurid.</a:t>
            </a:r>
            <a:r>
              <a:rPr lang="fi-FI" sz="2400" dirty="0">
                <a:cs typeface="Arial" panose="020B0604020202020204" pitchFamily="34" charset="0"/>
              </a:rPr>
              <a:t> </a:t>
            </a:r>
          </a:p>
          <a:p>
            <a:pPr fontAlgn="t"/>
            <a:r>
              <a:rPr lang="fi-FI" sz="2400" dirty="0">
                <a:cs typeface="Arial" panose="020B0604020202020204" pitchFamily="34" charset="0"/>
              </a:rPr>
              <a:t>R</a:t>
            </a:r>
            <a:r>
              <a:rPr lang="et-EE" sz="2400" dirty="0">
                <a:cs typeface="Arial" panose="020B0604020202020204" pitchFamily="34" charset="0"/>
              </a:rPr>
              <a:t>uumide energiatõhus kasutamine, hea sisekliima ning muud teadmised</a:t>
            </a:r>
            <a:r>
              <a:rPr lang="fi-FI" sz="2400" dirty="0">
                <a:cs typeface="Arial" panose="020B0604020202020204" pitchFamily="34" charset="0"/>
              </a:rPr>
              <a:t> </a:t>
            </a:r>
            <a:r>
              <a:rPr lang="fi-FI" sz="2400" dirty="0" err="1">
                <a:cs typeface="Arial" panose="020B0604020202020204" pitchFamily="34" charset="0"/>
              </a:rPr>
              <a:t>tagatakse</a:t>
            </a:r>
            <a:r>
              <a:rPr lang="fi-FI" sz="2400" dirty="0">
                <a:cs typeface="Arial" panose="020B0604020202020204" pitchFamily="34" charset="0"/>
              </a:rPr>
              <a:t> a</a:t>
            </a:r>
            <a:r>
              <a:rPr lang="et-EE" sz="2400" dirty="0">
                <a:cs typeface="Arial" panose="020B0604020202020204" pitchFamily="34" charset="0"/>
              </a:rPr>
              <a:t>rusaadavate kasutusjuhistega ja </a:t>
            </a:r>
            <a:r>
              <a:rPr lang="fi-FI" sz="2400" dirty="0">
                <a:cs typeface="Arial" panose="020B0604020202020204" pitchFamily="34" charset="0"/>
              </a:rPr>
              <a:t>-</a:t>
            </a:r>
            <a:r>
              <a:rPr lang="et-EE" sz="2400" dirty="0">
                <a:cs typeface="Arial" panose="020B0604020202020204" pitchFamily="34" charset="0"/>
              </a:rPr>
              <a:t>koolitusega</a:t>
            </a:r>
            <a:r>
              <a:rPr lang="fi-FI" sz="24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7A7C6-A7D6-4E76-A0E9-A12061B454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4826F-640F-4D2A-BB77-7FCEE47CD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69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Niiskus- ja mikroobikahjustuste tundemärgid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773239"/>
            <a:ext cx="5111809" cy="4032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dirty="0"/>
              <a:t>Niiskuskahjustuste selgitamine</a:t>
            </a:r>
            <a:r>
              <a:rPr lang="fi-FI" dirty="0"/>
              <a:t>:</a:t>
            </a:r>
          </a:p>
          <a:p>
            <a:pPr lvl="1"/>
            <a:r>
              <a:rPr lang="et-EE" dirty="0"/>
              <a:t>Niiskus</a:t>
            </a:r>
            <a:r>
              <a:rPr lang="fi-FI" dirty="0"/>
              <a:t>-</a:t>
            </a:r>
            <a:r>
              <a:rPr lang="et-EE" dirty="0"/>
              <a:t> või voolamisjäljed tarindites ja nende pinnal</a:t>
            </a:r>
            <a:r>
              <a:rPr lang="fi-FI" dirty="0"/>
              <a:t> </a:t>
            </a:r>
          </a:p>
          <a:p>
            <a:pPr lvl="1"/>
            <a:r>
              <a:rPr lang="et-EE" dirty="0"/>
              <a:t>p</a:t>
            </a:r>
            <a:r>
              <a:rPr lang="fi-FI" dirty="0" err="1"/>
              <a:t>inn</a:t>
            </a:r>
            <a:r>
              <a:rPr lang="et-EE" dirty="0"/>
              <a:t>akatete </a:t>
            </a:r>
            <a:r>
              <a:rPr lang="fi-FI" dirty="0" err="1"/>
              <a:t>eemaldumine</a:t>
            </a:r>
            <a:r>
              <a:rPr lang="et-EE" dirty="0"/>
              <a:t>, värvimuutused või materjali </a:t>
            </a:r>
            <a:r>
              <a:rPr lang="fi-FI" dirty="0"/>
              <a:t>paisumine</a:t>
            </a:r>
            <a:r>
              <a:rPr lang="et-EE" dirty="0"/>
              <a:t> ning lubjahärmatise </a:t>
            </a:r>
            <a:r>
              <a:rPr lang="fi-FI" dirty="0" err="1"/>
              <a:t>teke</a:t>
            </a:r>
            <a:r>
              <a:rPr lang="et-EE" dirty="0"/>
              <a:t> tellis- ja betoonpindadel</a:t>
            </a:r>
            <a:endParaRPr lang="fi-FI" dirty="0"/>
          </a:p>
          <a:p>
            <a:pPr lvl="1"/>
            <a:r>
              <a:rPr lang="fi-FI" dirty="0" err="1"/>
              <a:t>Ve</a:t>
            </a:r>
            <a:r>
              <a:rPr lang="et-EE" dirty="0"/>
              <a:t>emõõtja liikumine ajal, kui vett ei tarbita</a:t>
            </a:r>
            <a:r>
              <a:rPr lang="fi-FI" dirty="0"/>
              <a:t>.</a:t>
            </a:r>
          </a:p>
          <a:p>
            <a:pPr marL="0" indent="-6350">
              <a:buNone/>
            </a:pPr>
            <a:r>
              <a:rPr lang="fi-FI" dirty="0"/>
              <a:t>Mikro</a:t>
            </a:r>
            <a:r>
              <a:rPr lang="et-EE" dirty="0" err="1"/>
              <a:t>obikahjustusi</a:t>
            </a:r>
            <a:r>
              <a:rPr lang="et-EE" dirty="0"/>
              <a:t> tuleb otsida siis, kui</a:t>
            </a:r>
            <a:endParaRPr lang="fi-FI" dirty="0"/>
          </a:p>
          <a:p>
            <a:pPr lvl="1"/>
            <a:r>
              <a:rPr lang="et-EE" dirty="0"/>
              <a:t>ruumides on läppunud õhk ning hallituse või maakeldri lõhn</a:t>
            </a:r>
            <a:endParaRPr lang="fi-FI" dirty="0"/>
          </a:p>
          <a:p>
            <a:pPr lvl="1"/>
            <a:r>
              <a:rPr lang="et-EE" dirty="0"/>
              <a:t>hingamisteed, silmad või nahk tunnetavad </a:t>
            </a:r>
            <a:r>
              <a:rPr lang="fi-FI" dirty="0" err="1"/>
              <a:t>ärritussümptomeid</a:t>
            </a:r>
            <a:r>
              <a:rPr lang="fi-FI" dirty="0"/>
              <a:t>.</a:t>
            </a:r>
          </a:p>
          <a:p>
            <a:pPr lvl="1"/>
            <a:endParaRPr lang="fi-FI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78437">
            <a:off x="5909475" y="1433882"/>
            <a:ext cx="2877983" cy="1690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21542">
            <a:off x="5706222" y="2147013"/>
            <a:ext cx="2895532" cy="1788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70717">
            <a:off x="5726493" y="3723398"/>
            <a:ext cx="2909031" cy="166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E5215-F242-4806-AB1A-4658072B9C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B18BDE-4CDC-4403-9176-AA8018498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307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t-EE" dirty="0"/>
              <a:t>Niiskuskahjustuste üldised põhjused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t-EE" dirty="0"/>
              <a:t>projekteerimisvead ja riskialtid projektlahendused</a:t>
            </a:r>
            <a:endParaRPr lang="fi-FI" dirty="0"/>
          </a:p>
          <a:p>
            <a:pPr fontAlgn="base"/>
            <a:r>
              <a:rPr lang="fi-FI" dirty="0"/>
              <a:t>e</a:t>
            </a:r>
            <a:r>
              <a:rPr lang="et-EE" dirty="0"/>
              <a:t>hitusvead,</a:t>
            </a:r>
            <a:r>
              <a:rPr lang="fi-FI" dirty="0"/>
              <a:t> </a:t>
            </a:r>
            <a:r>
              <a:rPr lang="et-EE" dirty="0"/>
              <a:t>auru- ja õhutõkke ning </a:t>
            </a:r>
            <a:r>
              <a:rPr lang="et-EE" dirty="0" err="1"/>
              <a:t>hüdroisolatsiooni</a:t>
            </a:r>
            <a:r>
              <a:rPr lang="et-EE" dirty="0"/>
              <a:t> kahjustused</a:t>
            </a:r>
            <a:endParaRPr lang="fi-FI" dirty="0"/>
          </a:p>
          <a:p>
            <a:pPr fontAlgn="base"/>
            <a:r>
              <a:rPr lang="et-EE" dirty="0"/>
              <a:t>tarindite ja materjalide tehniline vananemine</a:t>
            </a:r>
            <a:endParaRPr lang="fi-FI" dirty="0"/>
          </a:p>
          <a:p>
            <a:pPr fontAlgn="base"/>
            <a:r>
              <a:rPr lang="et-EE" dirty="0"/>
              <a:t>hoolduse unarusse jätmine</a:t>
            </a:r>
            <a:endParaRPr lang="fi-FI" dirty="0"/>
          </a:p>
          <a:p>
            <a:pPr fontAlgn="base"/>
            <a:r>
              <a:rPr lang="et-EE" dirty="0"/>
              <a:t>ekspluatatsioonist tingitud niiskuskoormus</a:t>
            </a:r>
          </a:p>
          <a:p>
            <a:pPr fontAlgn="base"/>
            <a:r>
              <a:rPr lang="et-EE" dirty="0"/>
              <a:t>Seadmete ja veetorude rike</a:t>
            </a:r>
            <a:r>
              <a:rPr lang="fi-FI" dirty="0"/>
              <a:t>.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59A20-E2EF-43CE-BC37-EE61FE0A37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9C918-11F0-47B0-8CA9-7AC4357F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93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Mikro</a:t>
            </a:r>
            <a:r>
              <a:rPr lang="et-EE" dirty="0"/>
              <a:t>o</a:t>
            </a:r>
            <a:r>
              <a:rPr lang="fi-FI" dirty="0" err="1"/>
              <a:t>bi</a:t>
            </a:r>
            <a:r>
              <a:rPr lang="et-EE" dirty="0"/>
              <a:t>kahjustused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24804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i-FI" dirty="0"/>
              <a:t>Mikro</a:t>
            </a:r>
            <a:r>
              <a:rPr lang="et-EE" dirty="0" err="1"/>
              <a:t>obikahjustus</a:t>
            </a:r>
            <a:r>
              <a:rPr lang="et-EE" dirty="0"/>
              <a:t> sünnib, kui niiskuskahjustust ei kõrvaldata piisavalt kiiresti</a:t>
            </a:r>
            <a:r>
              <a:rPr lang="fi-FI" dirty="0"/>
              <a:t>.</a:t>
            </a:r>
          </a:p>
          <a:p>
            <a:pPr fontAlgn="base"/>
            <a:r>
              <a:rPr lang="fi-FI" dirty="0"/>
              <a:t>Mikro</a:t>
            </a:r>
            <a:r>
              <a:rPr lang="et-EE" dirty="0"/>
              <a:t>o</a:t>
            </a:r>
            <a:r>
              <a:rPr lang="fi-FI" dirty="0" err="1"/>
              <a:t>bi</a:t>
            </a:r>
            <a:r>
              <a:rPr lang="et-EE" dirty="0"/>
              <a:t>d eraldavad </a:t>
            </a:r>
            <a:r>
              <a:rPr lang="et-EE" dirty="0" err="1"/>
              <a:t>siseõhku</a:t>
            </a:r>
            <a:r>
              <a:rPr lang="fi-FI" dirty="0"/>
              <a:t> </a:t>
            </a:r>
          </a:p>
          <a:p>
            <a:pPr lvl="1" fontAlgn="base"/>
            <a:r>
              <a:rPr lang="et-EE" dirty="0"/>
              <a:t>eoseid</a:t>
            </a:r>
            <a:endParaRPr lang="fi-FI" dirty="0"/>
          </a:p>
          <a:p>
            <a:pPr lvl="1" fontAlgn="base"/>
            <a:r>
              <a:rPr lang="et-EE" dirty="0"/>
              <a:t>rakke ja muid </a:t>
            </a:r>
            <a:r>
              <a:rPr lang="fi-FI" dirty="0" err="1"/>
              <a:t>peenosasid</a:t>
            </a:r>
            <a:r>
              <a:rPr lang="fi-FI" dirty="0"/>
              <a:t> </a:t>
            </a:r>
          </a:p>
          <a:p>
            <a:pPr lvl="1" fontAlgn="base"/>
            <a:r>
              <a:rPr lang="et-EE" dirty="0"/>
              <a:t>Lõhnatuid või halvalõhnalisi gaase (lõhnade puudumine ei tähenda, et ruumis ei ole mikroobiprobleeme)</a:t>
            </a:r>
            <a:endParaRPr lang="fi-FI" dirty="0"/>
          </a:p>
          <a:p>
            <a:pPr lvl="1" fontAlgn="base"/>
            <a:r>
              <a:rPr lang="et-EE" dirty="0"/>
              <a:t>mürgiseid ainevahetusprodukte ehk toksiine</a:t>
            </a:r>
            <a:r>
              <a:rPr lang="fi-FI" dirty="0"/>
              <a:t>. </a:t>
            </a:r>
          </a:p>
          <a:p>
            <a:pPr fontAlgn="base"/>
            <a:r>
              <a:rPr lang="fi-FI" dirty="0"/>
              <a:t>I</a:t>
            </a:r>
            <a:r>
              <a:rPr lang="et-EE" dirty="0" err="1"/>
              <a:t>nimesed</a:t>
            </a:r>
            <a:r>
              <a:rPr lang="et-EE" dirty="0"/>
              <a:t> reageerivad mikroobidele erinevalt</a:t>
            </a:r>
            <a:r>
              <a:rPr lang="fi-FI" dirty="0"/>
              <a:t>.</a:t>
            </a:r>
          </a:p>
          <a:p>
            <a:pPr fontAlgn="base"/>
            <a:r>
              <a:rPr lang="fi-FI" dirty="0"/>
              <a:t>Mikro</a:t>
            </a:r>
            <a:r>
              <a:rPr lang="et-EE" dirty="0"/>
              <a:t>o</a:t>
            </a:r>
            <a:r>
              <a:rPr lang="fi-FI" dirty="0" err="1"/>
              <a:t>bi</a:t>
            </a:r>
            <a:r>
              <a:rPr lang="et-EE" dirty="0"/>
              <a:t>d</a:t>
            </a:r>
            <a:r>
              <a:rPr lang="fi-FI" dirty="0"/>
              <a:t> ei</a:t>
            </a:r>
            <a:r>
              <a:rPr lang="et-EE" dirty="0"/>
              <a:t> kuulu tarinditesse</a:t>
            </a:r>
            <a:r>
              <a:rPr lang="fi-FI" dirty="0"/>
              <a:t> – ne</a:t>
            </a:r>
            <a:r>
              <a:rPr lang="et-EE" dirty="0" err="1"/>
              <a:t>ed</a:t>
            </a:r>
            <a:r>
              <a:rPr lang="et-EE" dirty="0"/>
              <a:t> tuleb kohe eemaldada ja nende sündimist takistada</a:t>
            </a:r>
            <a:r>
              <a:rPr lang="fi-FI" dirty="0"/>
              <a:t>.</a:t>
            </a:r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41E21-B967-4960-BB4F-E4BAD042CD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A6740-E72E-4FE5-9B88-6FDE776E3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6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Sis</a:t>
            </a:r>
            <a:r>
              <a:rPr lang="et-EE" dirty="0"/>
              <a:t>eõhu kvaliteedi parandamine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08511"/>
          </a:xfrm>
        </p:spPr>
        <p:txBody>
          <a:bodyPr>
            <a:normAutofit fontScale="55000" lnSpcReduction="20000"/>
          </a:bodyPr>
          <a:lstStyle/>
          <a:p>
            <a:r>
              <a:rPr lang="fi-FI" sz="3200" dirty="0" err="1"/>
              <a:t>Sel</a:t>
            </a:r>
            <a:r>
              <a:rPr lang="et-EE" sz="3200" dirty="0" err="1"/>
              <a:t>gitatakse</a:t>
            </a:r>
            <a:r>
              <a:rPr lang="et-EE" sz="3200" dirty="0"/>
              <a:t> </a:t>
            </a:r>
            <a:r>
              <a:rPr lang="et-EE" sz="3200" dirty="0" err="1"/>
              <a:t>siseõhku</a:t>
            </a:r>
            <a:r>
              <a:rPr lang="et-EE" sz="3200" dirty="0"/>
              <a:t> mõjutavate kahjustuste ulatus ja kõrvaldatakse kahjustuste põhjused</a:t>
            </a:r>
            <a:r>
              <a:rPr lang="fi-FI" sz="3200" dirty="0"/>
              <a:t>. </a:t>
            </a:r>
          </a:p>
          <a:p>
            <a:r>
              <a:rPr lang="et-EE" sz="3200" dirty="0"/>
              <a:t>Niiskustehnilise seisundi uurimine ja seisundi</a:t>
            </a:r>
            <a:r>
              <a:rPr lang="fi-FI" sz="3200" dirty="0"/>
              <a:t> </a:t>
            </a:r>
            <a:r>
              <a:rPr lang="et-EE" sz="3200" dirty="0"/>
              <a:t>uurija poolt kontrollitud projekt on head lähtekohad siseõhu parandamisele</a:t>
            </a:r>
            <a:r>
              <a:rPr lang="fi-FI" sz="3200" dirty="0"/>
              <a:t>.</a:t>
            </a:r>
          </a:p>
          <a:p>
            <a:r>
              <a:rPr lang="fi-FI" sz="3200" dirty="0"/>
              <a:t>H</a:t>
            </a:r>
            <a:r>
              <a:rPr lang="et-EE" sz="3200" dirty="0" err="1"/>
              <a:t>allitanud</a:t>
            </a:r>
            <a:r>
              <a:rPr lang="et-EE" sz="3200" dirty="0"/>
              <a:t> ja niiskunud materjalid eemaldatakse või vahetatakse</a:t>
            </a:r>
            <a:r>
              <a:rPr lang="fi-FI" sz="3200" dirty="0"/>
              <a:t>.</a:t>
            </a:r>
          </a:p>
          <a:p>
            <a:r>
              <a:rPr lang="et-EE" sz="3200" dirty="0"/>
              <a:t>Kahjustatud materjalid, mida ei </a:t>
            </a:r>
            <a:r>
              <a:rPr lang="fi-FI" sz="3200" dirty="0"/>
              <a:t>saa</a:t>
            </a:r>
            <a:r>
              <a:rPr lang="et-EE" sz="3200" dirty="0"/>
              <a:t> eemaldada, puhastatakse mehaaniliselt näiteks liiva</a:t>
            </a:r>
            <a:r>
              <a:rPr lang="fi-FI" sz="3200" dirty="0" err="1"/>
              <a:t>pritsi</a:t>
            </a:r>
            <a:r>
              <a:rPr lang="et-EE" sz="3200" dirty="0"/>
              <a:t> või </a:t>
            </a:r>
            <a:r>
              <a:rPr lang="fi-FI" sz="3200" dirty="0" err="1"/>
              <a:t>ketaslõikuriga</a:t>
            </a:r>
            <a:r>
              <a:rPr lang="fi-FI" sz="3200" dirty="0"/>
              <a:t>.</a:t>
            </a:r>
          </a:p>
          <a:p>
            <a:r>
              <a:rPr lang="fi-FI" sz="3200" dirty="0">
                <a:solidFill>
                  <a:schemeClr val="accent1"/>
                </a:solidFill>
              </a:rPr>
              <a:t>Ei k</a:t>
            </a:r>
            <a:r>
              <a:rPr lang="et-EE" sz="3200" dirty="0">
                <a:solidFill>
                  <a:schemeClr val="accent1"/>
                </a:solidFill>
              </a:rPr>
              <a:t>asutata </a:t>
            </a:r>
            <a:r>
              <a:rPr lang="fi-FI" sz="3200" dirty="0" err="1">
                <a:solidFill>
                  <a:schemeClr val="accent1"/>
                </a:solidFill>
              </a:rPr>
              <a:t>desinfi</a:t>
            </a:r>
            <a:r>
              <a:rPr lang="et-EE" sz="3200" dirty="0" err="1">
                <a:solidFill>
                  <a:schemeClr val="accent1"/>
                </a:solidFill>
              </a:rPr>
              <a:t>tseerimisaineid</a:t>
            </a:r>
            <a:r>
              <a:rPr lang="et-EE" sz="3200" dirty="0">
                <a:solidFill>
                  <a:schemeClr val="accent1"/>
                </a:solidFill>
              </a:rPr>
              <a:t> või hallitustõrje kemikaale, sest</a:t>
            </a:r>
            <a:endParaRPr lang="fi-FI" sz="3200" dirty="0">
              <a:solidFill>
                <a:schemeClr val="accent1"/>
              </a:solidFill>
            </a:endParaRPr>
          </a:p>
          <a:p>
            <a:pPr lvl="1"/>
            <a:r>
              <a:rPr lang="et-EE" sz="3200" dirty="0"/>
              <a:t>n</a:t>
            </a:r>
            <a:r>
              <a:rPr lang="fi-FI" sz="3200" dirty="0"/>
              <a:t>e</a:t>
            </a:r>
            <a:r>
              <a:rPr lang="et-EE" sz="3200" dirty="0" err="1"/>
              <a:t>ed</a:t>
            </a:r>
            <a:r>
              <a:rPr lang="et-EE" sz="3200" dirty="0"/>
              <a:t> võivad ise põhjustada ärritusi ja allergiat</a:t>
            </a:r>
            <a:endParaRPr lang="fi-FI" sz="3200" dirty="0"/>
          </a:p>
          <a:p>
            <a:pPr lvl="1"/>
            <a:r>
              <a:rPr lang="et-EE" sz="3200" dirty="0"/>
              <a:t>n</a:t>
            </a:r>
            <a:r>
              <a:rPr lang="fi-FI" sz="3200" dirty="0"/>
              <a:t>e</a:t>
            </a:r>
            <a:r>
              <a:rPr lang="et-EE" sz="3200" dirty="0" err="1"/>
              <a:t>ed</a:t>
            </a:r>
            <a:r>
              <a:rPr lang="et-EE" sz="3200" dirty="0"/>
              <a:t> võivad isegi suurendada hallituse poolt eraldatavate toksiinide hulka</a:t>
            </a:r>
            <a:r>
              <a:rPr lang="fi-FI" sz="3200" dirty="0"/>
              <a:t>.</a:t>
            </a:r>
          </a:p>
          <a:p>
            <a:r>
              <a:rPr lang="fi-FI" sz="3200" dirty="0" err="1"/>
              <a:t>Uu</a:t>
            </a:r>
            <a:r>
              <a:rPr lang="et-EE" sz="3200" dirty="0"/>
              <a:t>ed tarindid tuleb tihendada õhukindlaks ja </a:t>
            </a:r>
            <a:r>
              <a:rPr lang="fi-FI" sz="3200" dirty="0" err="1"/>
              <a:t>olemas</a:t>
            </a:r>
            <a:r>
              <a:rPr lang="et-EE" sz="3200" dirty="0"/>
              <a:t>olevate tarindite õhutihedust tuleb parandada</a:t>
            </a:r>
            <a:r>
              <a:rPr lang="fi-FI" sz="3200" dirty="0"/>
              <a:t>.</a:t>
            </a:r>
          </a:p>
          <a:p>
            <a:r>
              <a:rPr lang="et-EE" sz="3200" dirty="0"/>
              <a:t>Kahjustatud ruumi sisustus ja muu varustus puhastatakse hoolikalt või </a:t>
            </a:r>
            <a:r>
              <a:rPr lang="fi-FI" sz="3200" dirty="0" err="1"/>
              <a:t>asendatakse</a:t>
            </a:r>
            <a:r>
              <a:rPr lang="et-EE" sz="3200" dirty="0"/>
              <a:t> uutega. Sisustuse puhastamine hallitusest on erioskusi nõudev töö</a:t>
            </a:r>
            <a:r>
              <a:rPr lang="fi-FI" sz="3200" dirty="0"/>
              <a:t>.</a:t>
            </a:r>
          </a:p>
          <a:p>
            <a:r>
              <a:rPr lang="fi-FI" sz="3200" dirty="0"/>
              <a:t>V</a:t>
            </a:r>
            <a:r>
              <a:rPr lang="et-EE" sz="3200" dirty="0"/>
              <a:t>eendutakse õhuvahetuse piisavuses ja tagatakse sellised õhurõh</a:t>
            </a:r>
            <a:r>
              <a:rPr lang="fi-FI" sz="3200" dirty="0" err="1"/>
              <a:t>ud</a:t>
            </a:r>
            <a:r>
              <a:rPr lang="et-EE" sz="3200" dirty="0"/>
              <a:t>, et kahjustused ei korduks</a:t>
            </a:r>
            <a:r>
              <a:rPr lang="fi-FI" sz="3200" dirty="0"/>
              <a:t>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F3FC5-5CF3-4C10-8C29-6D8D21A65C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F0B6E-422F-40FF-9762-587C419B6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75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fi-FI" dirty="0"/>
            </a:br>
            <a:r>
              <a:rPr lang="fi-FI" dirty="0" err="1"/>
              <a:t>Lis</a:t>
            </a:r>
            <a:r>
              <a:rPr lang="et-EE" dirty="0" err="1"/>
              <a:t>asoojustus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36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96"/>
          <a:stretch/>
        </p:blipFill>
        <p:spPr bwMode="auto">
          <a:xfrm>
            <a:off x="6372200" y="1775181"/>
            <a:ext cx="2771800" cy="296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Pööningulae</a:t>
            </a:r>
            <a:r>
              <a:rPr lang="et-EE" dirty="0"/>
              <a:t> </a:t>
            </a:r>
            <a:r>
              <a:rPr lang="fi-FI" dirty="0"/>
              <a:t>l</a:t>
            </a:r>
            <a:r>
              <a:rPr lang="et-EE" dirty="0"/>
              <a:t>isasoojustus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6131024" cy="4608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000" dirty="0" err="1"/>
              <a:t>Lis</a:t>
            </a:r>
            <a:r>
              <a:rPr lang="et-EE" sz="2000" dirty="0"/>
              <a:t>asoojustuse võib paigaldada </a:t>
            </a:r>
            <a:r>
              <a:rPr lang="fi-FI" sz="2000" dirty="0" err="1"/>
              <a:t>olemas</a:t>
            </a:r>
            <a:r>
              <a:rPr lang="et-EE" sz="2000" dirty="0"/>
              <a:t>oleva soojustuse peale- või alla</a:t>
            </a:r>
            <a:r>
              <a:rPr lang="fi-FI" sz="2000" dirty="0"/>
              <a:t>. </a:t>
            </a:r>
            <a:r>
              <a:rPr lang="fi-FI" sz="2000" dirty="0" err="1"/>
              <a:t>Samuti</a:t>
            </a:r>
            <a:r>
              <a:rPr lang="et-EE" sz="2000" dirty="0"/>
              <a:t> või</a:t>
            </a:r>
            <a:r>
              <a:rPr lang="fi-FI" sz="2000" dirty="0"/>
              <a:t>b</a:t>
            </a:r>
            <a:r>
              <a:rPr lang="et-EE" sz="2000" dirty="0"/>
              <a:t> </a:t>
            </a:r>
            <a:r>
              <a:rPr lang="fi-FI" sz="2000" dirty="0" err="1"/>
              <a:t>olemas</a:t>
            </a:r>
            <a:r>
              <a:rPr lang="et-EE" sz="2000" dirty="0"/>
              <a:t>oleva soojustuse v</a:t>
            </a:r>
            <a:r>
              <a:rPr lang="fi-FI" sz="2000" dirty="0" err="1"/>
              <a:t>älja</a:t>
            </a:r>
            <a:r>
              <a:rPr lang="et-EE" sz="2000" dirty="0"/>
              <a:t> vahetada  täies ulatuses</a:t>
            </a:r>
            <a:r>
              <a:rPr lang="fi-FI" sz="20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000" dirty="0"/>
              <a:t>Enne</a:t>
            </a:r>
            <a:r>
              <a:rPr lang="et-EE" sz="2000" dirty="0"/>
              <a:t> lisasoojustuse paigaldamist</a:t>
            </a:r>
            <a:endParaRPr lang="fi-FI" sz="2000" dirty="0"/>
          </a:p>
          <a:p>
            <a:pPr marL="552450" lvl="2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1600" dirty="0"/>
              <a:t>parandatakse kahjustatud tarindid</a:t>
            </a:r>
            <a:endParaRPr lang="fi-FI" sz="1600" dirty="0"/>
          </a:p>
          <a:p>
            <a:pPr marL="552450" lvl="2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1600" dirty="0"/>
              <a:t>kõrvaldatakse hallitav soojustus</a:t>
            </a:r>
            <a:r>
              <a:rPr lang="fi-FI" sz="1600" dirty="0"/>
              <a:t> </a:t>
            </a:r>
          </a:p>
          <a:p>
            <a:pPr marL="552450" lvl="2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1600" dirty="0"/>
              <a:t>k</a:t>
            </a:r>
            <a:r>
              <a:rPr lang="fi-FI" sz="1600" dirty="0"/>
              <a:t>uivat</a:t>
            </a:r>
            <a:r>
              <a:rPr lang="et-EE" sz="1600" dirty="0" err="1"/>
              <a:t>atakse</a:t>
            </a:r>
            <a:r>
              <a:rPr lang="et-EE" sz="1600" dirty="0"/>
              <a:t> niiskunud materjalid</a:t>
            </a:r>
            <a:endParaRPr lang="fi-FI" sz="1600" dirty="0"/>
          </a:p>
          <a:p>
            <a:pPr marL="552450" lvl="2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1600" dirty="0"/>
              <a:t>kontrollitakse aurutõkke töökindlust</a:t>
            </a:r>
            <a:br>
              <a:rPr lang="fi-FI" sz="1600" dirty="0"/>
            </a:br>
            <a:r>
              <a:rPr lang="fi-FI" sz="1600" dirty="0"/>
              <a:t>ja </a:t>
            </a:r>
            <a:r>
              <a:rPr lang="et-EE" sz="1600" dirty="0"/>
              <a:t>tehnosüsteemide läbiviikude tihedust</a:t>
            </a:r>
            <a:endParaRPr lang="fi-FI" sz="1600" dirty="0"/>
          </a:p>
          <a:p>
            <a:pPr marL="552450" lvl="2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t-EE" sz="1600" dirty="0"/>
              <a:t>Kontrollitakse õhukanalite soojusisolatsiooni</a:t>
            </a:r>
            <a:r>
              <a:rPr lang="fi-FI" sz="16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000" dirty="0" err="1"/>
              <a:t>Peal</a:t>
            </a:r>
            <a:r>
              <a:rPr lang="et-EE" sz="2000" dirty="0"/>
              <a:t>poolne lisasoojustus peab olema </a:t>
            </a:r>
            <a:r>
              <a:rPr lang="fi-FI" sz="2000" dirty="0" err="1"/>
              <a:t>olemas</a:t>
            </a:r>
            <a:r>
              <a:rPr lang="et-EE" sz="2000" dirty="0"/>
              <a:t>olevast hõre</a:t>
            </a:r>
            <a:r>
              <a:rPr lang="fi-FI" sz="2000" dirty="0"/>
              <a:t>da</a:t>
            </a:r>
            <a:r>
              <a:rPr lang="et-EE" sz="2000" dirty="0"/>
              <a:t>m</a:t>
            </a:r>
            <a:r>
              <a:rPr lang="fi-FI" sz="20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i-FI" sz="2000" dirty="0"/>
              <a:t>Enne</a:t>
            </a:r>
            <a:r>
              <a:rPr lang="et-EE" sz="2000" dirty="0"/>
              <a:t> </a:t>
            </a:r>
            <a:r>
              <a:rPr lang="fi-FI" sz="2000" dirty="0" err="1"/>
              <a:t>peal</a:t>
            </a:r>
            <a:r>
              <a:rPr lang="et-EE" sz="2000" dirty="0"/>
              <a:t>poolse lisasoojustuse paigaldamist tagatakse pööningu tuulutuse funktsioneerimine, näiteks räästa lähedusse paigaldatavate tuulesuunajatega</a:t>
            </a:r>
            <a:r>
              <a:rPr lang="fi-FI" sz="2000" dirty="0"/>
              <a:t>. </a:t>
            </a:r>
            <a:r>
              <a:rPr lang="fi-FI" sz="2000" dirty="0" err="1"/>
              <a:t>Lisasoojustus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2000" dirty="0"/>
              <a:t>ei </a:t>
            </a:r>
            <a:r>
              <a:rPr lang="fi-FI" sz="2000" dirty="0" err="1"/>
              <a:t>tohi</a:t>
            </a:r>
            <a:r>
              <a:rPr lang="fi-FI" sz="2000" dirty="0"/>
              <a:t> </a:t>
            </a:r>
            <a:r>
              <a:rPr lang="fi-FI" sz="2000" dirty="0" err="1"/>
              <a:t>sulgeda</a:t>
            </a:r>
            <a:r>
              <a:rPr lang="fi-FI" sz="2000" dirty="0"/>
              <a:t> </a:t>
            </a:r>
            <a:r>
              <a:rPr lang="fi-FI" sz="2000" dirty="0" err="1"/>
              <a:t>räästatuulutust</a:t>
            </a:r>
            <a:r>
              <a:rPr lang="fi-FI" sz="2000" dirty="0"/>
              <a:t>.</a:t>
            </a:r>
            <a:endParaRPr lang="et-EE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t-EE" sz="2000" dirty="0"/>
              <a:t>Puistevilla vajudes tekib tihti diagonaalide alla külma juhtiv õõnsus. Seda on põhjust kontrollida ja tihendada.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i-FI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F9C2B-0DF1-4455-8E70-CE57E63EA6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/>
              <a:t>2019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0086E-3B4D-48ED-82D1-94B93EF08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68ACF4-E7A5-495E-8C31-8E9E3D5B0BFC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46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424A63F7-A929-468D-9ED0-15F23040014C}" vid="{55B1D400-09AC-499E-B69D-32E92CF65373}"/>
    </a:ext>
  </a:extLst>
</a:theme>
</file>

<file path=ppt/theme/theme2.xml><?xml version="1.0" encoding="utf-8"?>
<a:theme xmlns:a="http://schemas.openxmlformats.org/drawingml/2006/main" name="1_BUS_4-3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_4-3" id="{E090C246-9715-452B-BDDB-3AA6E50A71C3}" vid="{EC973ED1-DAE1-44EF-87D3-1C0E62F1D4E7}"/>
    </a:ext>
  </a:extLst>
</a:theme>
</file>

<file path=ppt/theme/theme3.xml><?xml version="1.0" encoding="utf-8"?>
<a:theme xmlns:a="http://schemas.openxmlformats.org/drawingml/2006/main" name="Office Theme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otiva BUS Finland">
      <a:dk1>
        <a:srgbClr val="005CA8"/>
      </a:dk1>
      <a:lt1>
        <a:sysClr val="window" lastClr="FFFFFF"/>
      </a:lt1>
      <a:dk2>
        <a:srgbClr val="000000"/>
      </a:dk2>
      <a:lt2>
        <a:srgbClr val="E0E0E0"/>
      </a:lt2>
      <a:accent1>
        <a:srgbClr val="005CA8"/>
      </a:accent1>
      <a:accent2>
        <a:srgbClr val="EB6608"/>
      </a:accent2>
      <a:accent3>
        <a:srgbClr val="009EE2"/>
      </a:accent3>
      <a:accent4>
        <a:srgbClr val="5BC4F1"/>
      </a:accent4>
      <a:accent5>
        <a:srgbClr val="FFEC00"/>
      </a:accent5>
      <a:accent6>
        <a:srgbClr val="F8CAA9"/>
      </a:accent6>
      <a:hlink>
        <a:srgbClr val="005CA8"/>
      </a:hlink>
      <a:folHlink>
        <a:srgbClr val="009EE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motiva_BUS_finland</Template>
  <TotalTime>18730</TotalTime>
  <Words>1691</Words>
  <Application>Microsoft Office PowerPoint</Application>
  <PresentationFormat>On-screen Show (4:3)</PresentationFormat>
  <Paragraphs>281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Medium</vt:lpstr>
      <vt:lpstr>Times New Roman</vt:lpstr>
      <vt:lpstr>BUS_4-3</vt:lpstr>
      <vt:lpstr>1_BUS_4-3</vt:lpstr>
      <vt:lpstr> Tarindite energiaremont Niiskus- ja mikroobikahjustused Lisasoojustamine Tarindite remont </vt:lpstr>
      <vt:lpstr>Energiasäästuvõimalused  </vt:lpstr>
      <vt:lpstr>Energiaremondi etapid</vt:lpstr>
      <vt:lpstr>Niiskus- ja mikroobikahjustuste tundemärgid</vt:lpstr>
      <vt:lpstr>Niiskuskahjustuste üldised põhjused</vt:lpstr>
      <vt:lpstr>Mikroobikahjustused</vt:lpstr>
      <vt:lpstr>Siseõhu kvaliteedi parandamine</vt:lpstr>
      <vt:lpstr> Lisasoojustus</vt:lpstr>
      <vt:lpstr>Pööningulae lisasoojustus</vt:lpstr>
      <vt:lpstr>Välisseinte lisasoojustus</vt:lpstr>
      <vt:lpstr>Soojustuskrohv vana fassaadi peale</vt:lpstr>
      <vt:lpstr>Betoonfassaadi lisasoojustus ja parandamine plaatvoodriga</vt:lpstr>
      <vt:lpstr> Tarindite remont</vt:lpstr>
      <vt:lpstr>Keldriseina remont</vt:lpstr>
      <vt:lpstr>Tuulutatava põranda parandamine</vt:lpstr>
      <vt:lpstr>Maapinnale toetuva põranda parandamine</vt:lpstr>
      <vt:lpstr>Akende remont</vt:lpstr>
      <vt:lpstr>Akende vahetamine ja lisaraam</vt:lpstr>
      <vt:lpstr>Rõdude klaasimine parandab energiatõhusust</vt:lpstr>
      <vt:lpstr>Näide: Hallitus- / energiasaneering</vt:lpstr>
      <vt:lpstr>Kahjustuste põhjusi</vt:lpstr>
      <vt:lpstr>Soojustuse puudusi</vt:lpstr>
      <vt:lpstr>Parandamine </vt:lpstr>
      <vt:lpstr>Lõpuks parandatakse veelgi õhutihedust</vt:lpstr>
      <vt:lpstr>Pidage meeles:</vt:lpstr>
      <vt:lpstr>Lisainfo:</vt:lpstr>
      <vt:lpstr>Aitäh!</vt:lpstr>
    </vt:vector>
  </TitlesOfParts>
  <Manager>PiuPauDesign</Manager>
  <Company>Tampere University of Technology</Company>
  <LinksUpToDate>false</LinksUpToDate>
  <SharedDoc>false</SharedDoc>
  <HyperlinkBase>finland.buildupskills.eu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Teriö Olli</dc:creator>
  <cp:lastModifiedBy>Kirsi-Maaria Forssell</cp:lastModifiedBy>
  <cp:revision>295</cp:revision>
  <cp:lastPrinted>2014-11-20T12:55:36Z</cp:lastPrinted>
  <dcterms:created xsi:type="dcterms:W3CDTF">2013-11-14T10:46:09Z</dcterms:created>
  <dcterms:modified xsi:type="dcterms:W3CDTF">2020-03-09T09:52:52Z</dcterms:modified>
</cp:coreProperties>
</file>