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73" r:id="rId2"/>
  </p:sldMasterIdLst>
  <p:notesMasterIdLst>
    <p:notesMasterId r:id="rId23"/>
  </p:notesMasterIdLst>
  <p:handoutMasterIdLst>
    <p:handoutMasterId r:id="rId24"/>
  </p:handoutMasterIdLst>
  <p:sldIdLst>
    <p:sldId id="440" r:id="rId3"/>
    <p:sldId id="714" r:id="rId4"/>
    <p:sldId id="707" r:id="rId5"/>
    <p:sldId id="659" r:id="rId6"/>
    <p:sldId id="673" r:id="rId7"/>
    <p:sldId id="710" r:id="rId8"/>
    <p:sldId id="706" r:id="rId9"/>
    <p:sldId id="709" r:id="rId10"/>
    <p:sldId id="708" r:id="rId11"/>
    <p:sldId id="704" r:id="rId12"/>
    <p:sldId id="690" r:id="rId13"/>
    <p:sldId id="702" r:id="rId14"/>
    <p:sldId id="719" r:id="rId15"/>
    <p:sldId id="633" r:id="rId16"/>
    <p:sldId id="643" r:id="rId17"/>
    <p:sldId id="716" r:id="rId18"/>
    <p:sldId id="717" r:id="rId19"/>
    <p:sldId id="715" r:id="rId20"/>
    <p:sldId id="701" r:id="rId21"/>
    <p:sldId id="721" r:id="rId22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0F1"/>
    <a:srgbClr val="002565"/>
    <a:srgbClr val="F1F1F1"/>
    <a:srgbClr val="F3F9E3"/>
    <a:srgbClr val="FBF5F8"/>
    <a:srgbClr val="F9F0F6"/>
    <a:srgbClr val="FDF5F1"/>
    <a:srgbClr val="FEF9F7"/>
    <a:srgbClr val="D6E1F0"/>
    <a:srgbClr val="F9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82965" autoAdjust="0"/>
  </p:normalViewPr>
  <p:slideViewPr>
    <p:cSldViewPr showGuides="1">
      <p:cViewPr varScale="1">
        <p:scale>
          <a:sx n="57" d="100"/>
          <a:sy n="57" d="100"/>
        </p:scale>
        <p:origin x="1628" y="44"/>
      </p:cViewPr>
      <p:guideLst>
        <p:guide orient="horz" pos="2160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312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/>
          <a:lstStyle>
            <a:lvl1pPr algn="l">
              <a:defRPr sz="1300"/>
            </a:lvl1pPr>
          </a:lstStyle>
          <a:p>
            <a:endParaRPr lang="fi-FI" sz="7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/>
          <a:lstStyle>
            <a:lvl1pPr algn="r">
              <a:defRPr sz="1300"/>
            </a:lvl1pPr>
          </a:lstStyle>
          <a:p>
            <a:fld id="{6AFF239B-BEDA-4600-9E74-1A067DD1C568}" type="datetimeFigureOut">
              <a:rPr lang="fi-FI" sz="700"/>
              <a:t>9.3.2020</a:t>
            </a:fld>
            <a:endParaRPr lang="fi-FI" sz="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 anchor="b"/>
          <a:lstStyle>
            <a:lvl1pPr algn="l">
              <a:defRPr sz="1300"/>
            </a:lvl1pPr>
          </a:lstStyle>
          <a:p>
            <a:endParaRPr lang="fi-FI" sz="7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 anchor="b"/>
          <a:lstStyle>
            <a:lvl1pPr algn="r">
              <a:defRPr sz="1300"/>
            </a:lvl1pPr>
          </a:lstStyle>
          <a:p>
            <a:fld id="{FF2EEF14-1139-4FCD-B579-DD1BA15E3E3E}" type="slidenum">
              <a:rPr lang="fi-FI" sz="700"/>
              <a:t>‹#›</a:t>
            </a:fld>
            <a:endParaRPr lang="fi-FI" sz="700"/>
          </a:p>
        </p:txBody>
      </p:sp>
    </p:spTree>
    <p:extLst>
      <p:ext uri="{BB962C8B-B14F-4D97-AF65-F5344CB8AC3E}">
        <p14:creationId xmlns:p14="http://schemas.microsoft.com/office/powerpoint/2010/main" val="134334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/>
          <a:lstStyle>
            <a:lvl1pPr algn="l">
              <a:defRPr sz="7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/>
          <a:lstStyle>
            <a:lvl1pPr algn="r">
              <a:defRPr sz="700"/>
            </a:lvl1pPr>
          </a:lstStyle>
          <a:p>
            <a:fld id="{D36C27A5-4B7D-4208-8377-DDA92A166DD3}" type="datetimeFigureOut">
              <a:rPr lang="fi-FI" smtClean="0"/>
              <a:pPr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4" rIns="95545" bIns="4777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7417"/>
            <a:ext cx="5435600" cy="4469129"/>
          </a:xfrm>
          <a:prstGeom prst="rect">
            <a:avLst/>
          </a:prstGeom>
        </p:spPr>
        <p:txBody>
          <a:bodyPr vert="horz" lIns="95545" tIns="47774" rIns="95545" bIns="477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 anchor="b"/>
          <a:lstStyle>
            <a:lvl1pPr algn="l">
              <a:defRPr sz="7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6570"/>
          </a:xfrm>
          <a:prstGeom prst="rect">
            <a:avLst/>
          </a:prstGeom>
        </p:spPr>
        <p:txBody>
          <a:bodyPr vert="horz" lIns="95545" tIns="47774" rIns="95545" bIns="47774" rtlCol="0" anchor="b"/>
          <a:lstStyle>
            <a:lvl1pPr algn="r">
              <a:defRPr sz="700"/>
            </a:lvl1pPr>
          </a:lstStyle>
          <a:p>
            <a:fld id="{364B4A2A-B6C3-4423-87B3-B387B0B190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13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114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Pu</a:t>
            </a:r>
            <a:r>
              <a:rPr lang="et-EE" dirty="0"/>
              <a:t>itkarkassiga väikemajad, mille pööningulae ja välisseina aurutõkkeks kasutatakse vahtplastisolatsiooniplaati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Sama </a:t>
            </a:r>
            <a:r>
              <a:rPr lang="et-EE" dirty="0"/>
              <a:t>lahendus sobib ka otsaseinale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Lae sisepind võib olla ka kaldu, ainult siis on hea kindlustada vahtvuugi tihedus selle teipimisega küllaldaselt elastse ja kauakestva teibiga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39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Palkväikemajad, mille pööningulae aurutõkkeks on aurutõkkekile või vahtplast-isolatsiooniplaat</a:t>
            </a:r>
            <a:endParaRPr lang="fi-FI" dirty="0"/>
          </a:p>
          <a:p>
            <a:pPr lvl="0"/>
            <a:r>
              <a:rPr lang="et-EE" dirty="0"/>
              <a:t>Palkseina vajumist arvestatakse liiteosade valikul</a:t>
            </a:r>
            <a:r>
              <a:rPr lang="fi-FI" dirty="0"/>
              <a:t>. Sein</a:t>
            </a:r>
            <a:r>
              <a:rPr lang="et-EE" dirty="0"/>
              <a:t>a ja tala vahel on liugkinnitus</a:t>
            </a:r>
            <a:r>
              <a:rPr lang="fi-FI" dirty="0"/>
              <a:t>.</a:t>
            </a:r>
          </a:p>
          <a:p>
            <a:pPr lvl="0"/>
            <a:r>
              <a:rPr lang="fi-FI" dirty="0"/>
              <a:t>Ti</a:t>
            </a:r>
            <a:r>
              <a:rPr lang="et-EE" dirty="0"/>
              <a:t>hendusribana kasutatav kile peab olema nii elastne ja küllalt lõdvalt paigaldatud, et see talub vajumisest põhjustatud liikumised ilma rebenemata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Teip</a:t>
            </a:r>
            <a:r>
              <a:rPr lang="et-EE" dirty="0"/>
              <a:t> peab olema küllaldase kleepuvusega ja kauakestev.</a:t>
            </a:r>
            <a:endParaRPr lang="fi-FI" dirty="0"/>
          </a:p>
          <a:p>
            <a:pPr lvl="0"/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299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Palkväikemajad, mille pööningulae aurutõkkeks on aurutõkkekile või vahtplast-isolatsiooniplaat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Ku</a:t>
            </a:r>
            <a:r>
              <a:rPr lang="et-EE" dirty="0"/>
              <a:t>i pööningulae aurutõkkeks on vahtplast-isolatsiooniplaat </a:t>
            </a:r>
            <a:r>
              <a:rPr lang="fi-FI" dirty="0"/>
              <a:t>ja ti</a:t>
            </a:r>
            <a:r>
              <a:rPr lang="et-EE" dirty="0"/>
              <a:t>hendamiseks kasutatakse eraldi tihendusriba, tihendatakse tihendusriba serv pööningulae aurutõkkeplaadi külge teipides ja kindlustatakse pigistusliitega</a:t>
            </a:r>
            <a:r>
              <a:rPr lang="fi-FI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Laeplaadi serva kinnitamiseks ripplae lattide vahele vajatakse eraldi kinnitusliiste, mis töötavad ka pingutusliistudena</a:t>
            </a:r>
            <a:r>
              <a:rPr lang="fi-FI" dirty="0"/>
              <a:t> (2).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Kui pööningulae aurutõkkeks on vahtplast-isolatsiooniplaat, kinnitatakse selle serva mööda seinaliini tihendusriba, näiteks kitsas aurutõkke-plastriba</a:t>
            </a:r>
            <a:r>
              <a:rPr lang="fi-FI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</a:t>
            </a:r>
            <a:r>
              <a:rPr lang="et-EE" dirty="0"/>
              <a:t>uitliist ei tohi olla kogu seina pikkune, et palkseina liikumised ei rebiks aurutõkkekilet lahti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796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Akende ja uste tihendamisel on hoolikus eriti tähtis</a:t>
            </a:r>
            <a:r>
              <a:rPr lang="fi-FI" dirty="0"/>
              <a:t>. </a:t>
            </a:r>
            <a:r>
              <a:rPr lang="et-EE" dirty="0"/>
              <a:t>Lengi tihendite seisukorda ja toimimist tuleb kontrollida nende paigaldamisel</a:t>
            </a:r>
            <a:r>
              <a:rPr lang="fi-FI" dirty="0"/>
              <a:t>.</a:t>
            </a:r>
          </a:p>
          <a:p>
            <a:endParaRPr lang="fi-FI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/>
              <a:t>Kui seina aurutõkkekile on otse sisepinnaplaadi taga,</a:t>
            </a:r>
            <a:r>
              <a:rPr lang="fi-FI" sz="1200" dirty="0"/>
              <a:t> </a:t>
            </a:r>
            <a:r>
              <a:rPr lang="et-EE" sz="1200" dirty="0"/>
              <a:t>tihendatakse aurutõkkekile servad akna ümber küllaldast kleepuvust omava, kauakestva teibiga</a:t>
            </a:r>
            <a:r>
              <a:rPr lang="fi-FI" sz="1200" dirty="0"/>
              <a:t>. </a:t>
            </a:r>
            <a:br>
              <a:rPr lang="fi-FI" sz="1200" dirty="0"/>
            </a:br>
            <a:r>
              <a:rPr lang="et-EE" sz="1200" dirty="0"/>
              <a:t>Seejärel täidetakse puidu ja piida vaheline pragu väljaspoolt polüuretaanvahuga</a:t>
            </a:r>
            <a:r>
              <a:rPr lang="fi-FI" sz="120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Palkkonstruktsiooni aurupidavust saab parandada liitekohtade uue tihendamisega peale vajumist.</a:t>
            </a: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Uste tihendamne tehakse mineraalvillaga, et uste seadmine oleks võimalik</a:t>
            </a:r>
            <a:r>
              <a:rPr lang="fi-FI" baseline="0" dirty="0"/>
              <a:t>. Ti</a:t>
            </a:r>
            <a:r>
              <a:rPr lang="et-EE" baseline="0" dirty="0"/>
              <a:t>hendamine kas elastse vuukimisega või klammerdatud ja teibitud kilega</a:t>
            </a:r>
            <a:r>
              <a:rPr lang="fi-FI" baseline="0" dirty="0"/>
              <a:t>. </a:t>
            </a:r>
            <a:br>
              <a:rPr lang="fi-FI" baseline="0" dirty="0"/>
            </a:br>
            <a:r>
              <a:rPr lang="fi-FI" baseline="0" dirty="0"/>
              <a:t>Vasta</a:t>
            </a:r>
            <a:r>
              <a:rPr lang="et-EE" baseline="0" dirty="0"/>
              <a:t>valt võib ka aknaid tihendada mineraalvillaga ja elastse kitiga või plastkilega</a:t>
            </a:r>
            <a:r>
              <a:rPr lang="fi-FI" baseline="0" dirty="0"/>
              <a:t>.</a:t>
            </a:r>
            <a:endParaRPr lang="fi-FI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293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Aluspõhja väljakutsed</a:t>
            </a:r>
            <a:endParaRPr lang="fi-FI" dirty="0"/>
          </a:p>
          <a:p>
            <a:r>
              <a:rPr lang="fi-FI" dirty="0"/>
              <a:t>- Maa</a:t>
            </a:r>
            <a:r>
              <a:rPr lang="et-EE" dirty="0"/>
              <a:t>pind on jahe ja see jahutab õhku, mis omakorda tõstab õhu suhtelist niiskust</a:t>
            </a:r>
            <a:r>
              <a:rPr lang="fi-FI" dirty="0"/>
              <a:t>, mi</a:t>
            </a:r>
            <a:r>
              <a:rPr lang="et-EE" dirty="0"/>
              <a:t>stõttu suureneb hallituse tekkimise ja levimise oht</a:t>
            </a:r>
            <a:endParaRPr lang="fi-FI" dirty="0"/>
          </a:p>
          <a:p>
            <a:r>
              <a:rPr lang="fi-FI" dirty="0"/>
              <a:t>- </a:t>
            </a:r>
            <a:r>
              <a:rPr lang="et-EE" dirty="0"/>
              <a:t>Maapinnast tõuseb ka kapillaarniiskus ja difundeerub põrandaalusesse õhku ja ka vundamendiplokkides on palju niiskust</a:t>
            </a:r>
            <a:endParaRPr lang="fi-FI" dirty="0"/>
          </a:p>
          <a:p>
            <a:r>
              <a:rPr lang="fi-FI" dirty="0"/>
              <a:t>- Maapinna</a:t>
            </a:r>
            <a:r>
              <a:rPr lang="et-EE" dirty="0"/>
              <a:t> kalded ja kuju võib soodustada sajuvee kogunemist sokli kõrvale</a:t>
            </a:r>
            <a:endParaRPr lang="fi-FI" dirty="0"/>
          </a:p>
          <a:p>
            <a:r>
              <a:rPr lang="fi-FI" dirty="0"/>
              <a:t>- </a:t>
            </a:r>
            <a:r>
              <a:rPr lang="et-EE" dirty="0"/>
              <a:t>Ainult tuulutamine ei lahenda probleemi</a:t>
            </a:r>
            <a:r>
              <a:rPr lang="fi-FI" dirty="0"/>
              <a:t>, k</a:t>
            </a:r>
            <a:r>
              <a:rPr lang="et-EE" dirty="0"/>
              <a:t>una hilissuvel on välisõhk väga niiske ja see suurendab ka põrandaaluse õhu niiskussisaldust</a:t>
            </a:r>
            <a:endParaRPr lang="fi-FI" dirty="0"/>
          </a:p>
          <a:p>
            <a:r>
              <a:rPr lang="fi-FI" dirty="0"/>
              <a:t>- </a:t>
            </a:r>
            <a:r>
              <a:rPr lang="et-EE" dirty="0"/>
              <a:t>Masinkuivatus on määrustevastane ja häiretele vastuvõtlik</a:t>
            </a:r>
            <a:r>
              <a:rPr lang="fi-FI" dirty="0"/>
              <a:t>.</a:t>
            </a:r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88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2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64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dirty="0"/>
              <a:t>Objektid, kus seinakonstruktsioon tehakse enne plaadi valamist. Põrandad valatakse seina vastu</a:t>
            </a:r>
            <a:r>
              <a:rPr lang="fi-FI" dirty="0"/>
              <a:t>.</a:t>
            </a:r>
          </a:p>
          <a:p>
            <a:pPr lvl="0"/>
            <a:endParaRPr lang="fi-FI" dirty="0"/>
          </a:p>
          <a:p>
            <a:pPr lvl="0"/>
            <a:r>
              <a:rPr lang="fi-FI" dirty="0"/>
              <a:t>Sein</a:t>
            </a:r>
            <a:r>
              <a:rPr lang="et-EE" dirty="0"/>
              <a:t>a aurutõkkeks on kile</a:t>
            </a:r>
            <a:r>
              <a:rPr lang="fi-FI" dirty="0"/>
              <a:t>.</a:t>
            </a:r>
          </a:p>
          <a:p>
            <a:pPr lvl="0"/>
            <a:r>
              <a:rPr lang="et-EE" dirty="0"/>
              <a:t>Plaadi alapind on seina ja sokliploki vahelise vuugi tasemel</a:t>
            </a:r>
            <a:r>
              <a:rPr lang="fi-FI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Ülapoolsete tarindite surve tihendab liitekoha, kui ärapöörde laius on küllaldane </a:t>
            </a:r>
            <a:r>
              <a:rPr lang="fi-FI" dirty="0"/>
              <a:t>(50 cm).</a:t>
            </a:r>
          </a:p>
          <a:p>
            <a:pPr lvl="0"/>
            <a:r>
              <a:rPr lang="fi-FI" dirty="0"/>
              <a:t>Sein</a:t>
            </a:r>
            <a:r>
              <a:rPr lang="et-EE" dirty="0"/>
              <a:t>a õhutõkke seespoolne soojustus paigaldatakse alles siis</a:t>
            </a:r>
            <a:r>
              <a:rPr lang="fi-FI" dirty="0"/>
              <a:t>, </a:t>
            </a:r>
            <a:r>
              <a:rPr lang="fi-FI" dirty="0" err="1"/>
              <a:t>ku</a:t>
            </a:r>
            <a:r>
              <a:rPr lang="et-EE" dirty="0"/>
              <a:t>i ehitusniiskus on küllaldaselt kuivanud</a:t>
            </a:r>
            <a:r>
              <a:rPr lang="fi-FI" dirty="0"/>
              <a:t>.</a:t>
            </a:r>
          </a:p>
          <a:p>
            <a:pPr lvl="0"/>
            <a:r>
              <a:rPr lang="et-EE" dirty="0"/>
              <a:t>Plaadi vähene vajumine ei riku liitekoha õhutihedust, kui kasutatakse elastset kummbituumen-rullmaterjali</a:t>
            </a:r>
            <a:r>
              <a:rPr lang="fi-FI" dirty="0"/>
              <a:t>.</a:t>
            </a:r>
          </a:p>
          <a:p>
            <a:pPr lvl="0"/>
            <a:r>
              <a:rPr lang="et-EE" dirty="0"/>
              <a:t>Hoone vundament ei tule ühtlase kõrgusega.</a:t>
            </a:r>
            <a:r>
              <a:rPr lang="fi-FI" dirty="0"/>
              <a:t> </a:t>
            </a:r>
            <a:r>
              <a:rPr lang="et-EE" dirty="0"/>
              <a:t>Kuna kandvad vaheseinad on puitkonstruktsioonis, </a:t>
            </a:r>
            <a:r>
              <a:rPr lang="fi-FI" dirty="0"/>
              <a:t>tule</a:t>
            </a:r>
            <a:r>
              <a:rPr lang="et-EE" dirty="0"/>
              <a:t>b vaheseina alajooksu tõsta ülemäärase plokireaga betoonplaadi ülapinna tasemele</a:t>
            </a:r>
            <a:r>
              <a:rPr lang="fi-FI" dirty="0"/>
              <a:t>. </a:t>
            </a:r>
          </a:p>
          <a:p>
            <a:pPr lvl="0"/>
            <a:r>
              <a:rPr lang="fi-FI" dirty="0"/>
              <a:t>Sok</a:t>
            </a:r>
            <a:r>
              <a:rPr lang="et-EE" dirty="0"/>
              <a:t>liplokke soovitatakse endiselt pinnata mõlemalt poolt õhutiheduse tagamiseks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Sein</a:t>
            </a:r>
            <a:r>
              <a:rPr lang="et-EE" dirty="0"/>
              <a:t>a õhutõkke sisepoolne roovitus algab plastsoojustusplaadi ülapoolelt</a:t>
            </a:r>
            <a:r>
              <a:rPr lang="fi-FI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93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Näites on sein puitkonstruktsioonis ja selle õhutõkkeks on kile</a:t>
            </a:r>
            <a:r>
              <a:rPr lang="fi-FI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</a:t>
            </a:r>
            <a:r>
              <a:rPr lang="et-EE" dirty="0"/>
              <a:t>ihendusviis toimib ka muudel seinakonstruktsioondel, kui rullmaterjali ja seina alaosa vahelise tiheduse eest on hoolitsetud</a:t>
            </a:r>
            <a:r>
              <a:rPr lang="fi-FI" dirty="0"/>
              <a:t> (</a:t>
            </a:r>
            <a:r>
              <a:rPr lang="et-EE" dirty="0"/>
              <a:t>näiteks vahutates</a:t>
            </a:r>
            <a:r>
              <a:rPr lang="fi-FI" dirty="0"/>
              <a:t>)</a:t>
            </a:r>
          </a:p>
          <a:p>
            <a:pPr lvl="0"/>
            <a:r>
              <a:rPr lang="fi-FI" dirty="0"/>
              <a:t>Sein</a:t>
            </a:r>
            <a:r>
              <a:rPr lang="et-EE" dirty="0"/>
              <a:t>a õhutõkke seespoolne soojustus paigaldatakse alles siis</a:t>
            </a:r>
            <a:r>
              <a:rPr lang="fi-FI" dirty="0"/>
              <a:t>, </a:t>
            </a:r>
            <a:r>
              <a:rPr lang="fi-FI" dirty="0" err="1"/>
              <a:t>ku</a:t>
            </a:r>
            <a:r>
              <a:rPr lang="et-EE" dirty="0"/>
              <a:t>i ehitusniiskus on küllaldaselt kuivanud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Plaadi vähene vajumine ei riku liitekoha õhutihedust, kui kasutatakse elastset kummbituumen-rullmaterjali</a:t>
            </a:r>
            <a:r>
              <a:rPr lang="fi-FI" dirty="0"/>
              <a:t>.</a:t>
            </a:r>
          </a:p>
          <a:p>
            <a:pPr lvl="0"/>
            <a:r>
              <a:rPr lang="fi-FI" dirty="0"/>
              <a:t>Sok</a:t>
            </a:r>
            <a:r>
              <a:rPr lang="et-EE" dirty="0"/>
              <a:t>liplokke soovitatakse endiselt pinnata mõlemalt poolt õhutiheduse tagamiseks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14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Sein</a:t>
            </a:r>
            <a:r>
              <a:rPr lang="et-EE" dirty="0"/>
              <a:t>a õhutõk</a:t>
            </a:r>
            <a:r>
              <a:rPr lang="fi-FI" dirty="0"/>
              <a:t>k</a:t>
            </a:r>
            <a:r>
              <a:rPr lang="et-EE" dirty="0"/>
              <a:t>e</a:t>
            </a:r>
            <a:r>
              <a:rPr lang="fi-FI" dirty="0" err="1"/>
              <a:t>ks</a:t>
            </a:r>
            <a:r>
              <a:rPr lang="et-EE" dirty="0"/>
              <a:t> on kile</a:t>
            </a:r>
            <a:r>
              <a:rPr lang="fi-FI" dirty="0"/>
              <a:t>. </a:t>
            </a:r>
            <a:r>
              <a:rPr lang="fi-FI" dirty="0" err="1"/>
              <a:t>Liit</a:t>
            </a:r>
            <a:r>
              <a:rPr lang="et-EE" dirty="0"/>
              <a:t>ekoha võib teostada ka laia aurutõkke-plastribaga, kui põranda õhukindla kihina toimib tihe dekivineer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31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Sein</a:t>
            </a:r>
            <a:r>
              <a:rPr lang="et-EE" dirty="0"/>
              <a:t>a õhutõkkena on kasutatud plastsoojustusplaati</a:t>
            </a:r>
            <a:r>
              <a:rPr lang="fi-FI" dirty="0"/>
              <a:t>. Sein</a:t>
            </a:r>
            <a:r>
              <a:rPr lang="et-EE" dirty="0"/>
              <a:t>a õhutõkkeks võib olla ka kile</a:t>
            </a:r>
            <a:r>
              <a:rPr lang="fi-FI" dirty="0"/>
              <a:t>. </a:t>
            </a:r>
          </a:p>
          <a:p>
            <a:r>
              <a:rPr lang="et-EE" dirty="0"/>
              <a:t>Põrandaplaadi servadele sokli vastu vahutatakse enne valamist plastisolatsiooniplaadi riba, mille külge seina õhutõke liidetakse</a:t>
            </a:r>
            <a:r>
              <a:rPr lang="fi-FI" dirty="0"/>
              <a:t>. </a:t>
            </a:r>
            <a:r>
              <a:rPr lang="et-EE" dirty="0"/>
              <a:t>Plaat tuleb vahutada enne betoonivalu allpoolse soojustuse külge ja otstest</a:t>
            </a:r>
            <a:r>
              <a:rPr lang="fi-FI" baseline="0" dirty="0"/>
              <a:t>.</a:t>
            </a:r>
            <a:endParaRPr lang="fi-FI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Element</a:t>
            </a:r>
            <a:r>
              <a:rPr lang="et-EE" dirty="0"/>
              <a:t> kinnitatakse al</a:t>
            </a:r>
            <a:r>
              <a:rPr lang="fi-FI" dirty="0" err="1"/>
              <a:t>uslati</a:t>
            </a:r>
            <a:r>
              <a:rPr lang="et-EE" dirty="0"/>
              <a:t> külge seestpoolt</a:t>
            </a:r>
            <a:r>
              <a:rPr lang="fi-FI" dirty="0"/>
              <a:t>.</a:t>
            </a:r>
          </a:p>
          <a:p>
            <a:r>
              <a:rPr lang="fi-FI" dirty="0" err="1"/>
              <a:t>Elemen</a:t>
            </a:r>
            <a:r>
              <a:rPr lang="et-EE" dirty="0"/>
              <a:t>di õhutõkkeplaadi ja alumise plastisolatsiooniplaadi vaheline vuuk vahutatakse tihedaks seestpoolt elemendi paikkatõstmise järel</a:t>
            </a:r>
            <a:r>
              <a:rPr lang="fi-FI" dirty="0"/>
              <a:t> </a:t>
            </a:r>
          </a:p>
          <a:p>
            <a:r>
              <a:rPr lang="fi-FI" dirty="0" err="1"/>
              <a:t>Sis</a:t>
            </a:r>
            <a:r>
              <a:rPr lang="et-EE" dirty="0"/>
              <a:t>evoodri plaat peab olema veidi elemendi allservast kõrgemal vahutusvahe tagamiseks</a:t>
            </a:r>
            <a:r>
              <a:rPr lang="fi-FI" dirty="0"/>
              <a:t>. </a:t>
            </a:r>
          </a:p>
          <a:p>
            <a:r>
              <a:rPr lang="et-EE" dirty="0"/>
              <a:t>Põrandaliist katab vahutusvahe</a:t>
            </a:r>
            <a:r>
              <a:rPr lang="fi-FI" dirty="0"/>
              <a:t>.</a:t>
            </a:r>
          </a:p>
          <a:p>
            <a:r>
              <a:rPr lang="fi-FI" dirty="0"/>
              <a:t>Sein</a:t>
            </a:r>
            <a:r>
              <a:rPr lang="et-EE" dirty="0"/>
              <a:t>a </a:t>
            </a:r>
            <a:r>
              <a:rPr lang="fi-FI" dirty="0" err="1"/>
              <a:t>aluslati</a:t>
            </a:r>
            <a:r>
              <a:rPr lang="et-EE" dirty="0"/>
              <a:t> ja </a:t>
            </a:r>
            <a:r>
              <a:rPr lang="fi-FI" dirty="0" err="1"/>
              <a:t>elemen</a:t>
            </a:r>
            <a:r>
              <a:rPr lang="et-EE" dirty="0"/>
              <a:t>di alajooksu vahel on mineraalvillisolatsioon</a:t>
            </a:r>
            <a:r>
              <a:rPr lang="fi-FI" dirty="0"/>
              <a:t>.</a:t>
            </a:r>
          </a:p>
          <a:p>
            <a:r>
              <a:rPr lang="fi-FI" dirty="0" err="1"/>
              <a:t>Aluslati</a:t>
            </a:r>
            <a:r>
              <a:rPr lang="et-EE" dirty="0"/>
              <a:t> ja sokliploki vahel on bituumen-rullmaterjali riba kapillaarkatkestajaks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91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fi-FI" sz="1200" dirty="0"/>
              <a:t>Sein</a:t>
            </a:r>
            <a:r>
              <a:rPr lang="et-EE" sz="1200" dirty="0"/>
              <a:t>a aurutõkkekile pingutatakse alumisel korrusel tihedaks sisevoodri ülakinnitusliistuga seina ülajooksupuu külge, tihe kruvikinnitus</a:t>
            </a:r>
            <a:r>
              <a:rPr lang="fi-FI" sz="1200" dirty="0"/>
              <a:t> k300.</a:t>
            </a:r>
          </a:p>
          <a:p>
            <a:pPr lvl="0"/>
            <a:r>
              <a:rPr lang="et-EE" sz="1200" dirty="0"/>
              <a:t>Ülemisel korrusel tehakse vastav tihendus seina alljooksupuu külge</a:t>
            </a:r>
            <a:r>
              <a:rPr lang="fi-FI" sz="1200" dirty="0"/>
              <a:t>.</a:t>
            </a:r>
          </a:p>
          <a:p>
            <a:pPr lvl="0"/>
            <a:r>
              <a:rPr lang="fi-FI" sz="1200" dirty="0"/>
              <a:t>V</a:t>
            </a:r>
            <a:r>
              <a:rPr lang="et-EE" sz="1200" dirty="0"/>
              <a:t>ahelae kohale, talade vahele tihendatakse vahutusega poorplastisolatsiooniplaadid</a:t>
            </a:r>
            <a:r>
              <a:rPr lang="fi-FI" sz="1200" dirty="0"/>
              <a:t>.</a:t>
            </a:r>
            <a:r>
              <a:rPr lang="fi-FI" sz="1200" baseline="0" dirty="0"/>
              <a:t> </a:t>
            </a:r>
            <a:r>
              <a:rPr lang="fi-FI" sz="1200" dirty="0" err="1"/>
              <a:t>Va</a:t>
            </a:r>
            <a:r>
              <a:rPr lang="et-EE" sz="1200" dirty="0"/>
              <a:t>hutus tehakse plaadi igale servale, talade ja seina allosa liistu vahele</a:t>
            </a:r>
            <a:r>
              <a:rPr lang="fi-FI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Traditsioonilne viis on olnud mähkida aurutõkkekile talade otste ümber</a:t>
            </a:r>
            <a:r>
              <a:rPr lang="fi-FI" dirty="0"/>
              <a:t>. </a:t>
            </a:r>
            <a:r>
              <a:rPr lang="et-EE" dirty="0"/>
              <a:t>Siin esitatud viis on siiski lihtsam ja risk rikkuda aurutõkkekiht on töö ajal väiksem</a:t>
            </a:r>
            <a:r>
              <a:rPr lang="fi-FI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0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Mitmekorruselised puitkarkasshooned, mille seinte aurutõkkena on kasutatud vahtplastisolatsiooniplaati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40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dirty="0"/>
              <a:t>Ülapõhi</a:t>
            </a:r>
            <a:r>
              <a:rPr lang="fi-FI" dirty="0"/>
              <a:t>: </a:t>
            </a:r>
          </a:p>
          <a:p>
            <a:pPr lvl="0"/>
            <a:r>
              <a:rPr lang="fi-FI" dirty="0"/>
              <a:t>Sama </a:t>
            </a:r>
            <a:r>
              <a:rPr lang="et-EE" dirty="0"/>
              <a:t>lahendus sobib ka otsaseinale</a:t>
            </a:r>
            <a:r>
              <a:rPr lang="fi-FI" dirty="0"/>
              <a:t>,</a:t>
            </a:r>
            <a:r>
              <a:rPr lang="fi-FI" baseline="0" dirty="0"/>
              <a:t> </a:t>
            </a:r>
            <a:r>
              <a:rPr lang="fi-FI" baseline="0" dirty="0" err="1"/>
              <a:t>s</a:t>
            </a:r>
            <a:r>
              <a:rPr lang="fi-FI" dirty="0" err="1"/>
              <a:t>is</a:t>
            </a:r>
            <a:r>
              <a:rPr lang="et-EE" dirty="0"/>
              <a:t>elaepind võib olla ka kaldu</a:t>
            </a:r>
            <a:r>
              <a:rPr lang="fi-FI" dirty="0"/>
              <a:t>.</a:t>
            </a:r>
          </a:p>
          <a:p>
            <a:pPr lvl="0"/>
            <a:r>
              <a:rPr lang="et-EE" dirty="0"/>
              <a:t>Vuukide teipimine on soovitatav</a:t>
            </a:r>
            <a:endParaRPr lang="fi-FI" dirty="0"/>
          </a:p>
          <a:p>
            <a:pPr lvl="0"/>
            <a:endParaRPr lang="fi-FI" dirty="0"/>
          </a:p>
          <a:p>
            <a:pPr lvl="0"/>
            <a:r>
              <a:rPr lang="fi-FI" dirty="0" err="1"/>
              <a:t>Koh</a:t>
            </a:r>
            <a:r>
              <a:rPr lang="et-EE" dirty="0"/>
              <a:t>a</a:t>
            </a:r>
            <a:r>
              <a:rPr lang="fi-FI" dirty="0"/>
              <a:t> 2 </a:t>
            </a:r>
            <a:r>
              <a:rPr lang="et-EE" dirty="0"/>
              <a:t>eskiis on vaid põhimõtteline – tegelikkuses jäetakse kile veidike kortsu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693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Otsaseina ülekate tuleb teha seinal</a:t>
            </a:r>
            <a:r>
              <a:rPr lang="fi-FI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Aurutõkkekile ülekate peab olema piisavalt pikk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43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finland.buildupskills.eu/" TargetMode="External"/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C927F71-E5E2-4AE8-9678-3227D05CFF02}"/>
              </a:ext>
            </a:extLst>
          </p:cNvPr>
          <p:cNvSpPr>
            <a:spLocks/>
          </p:cNvSpPr>
          <p:nvPr userDrawn="1"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EB44E6-7BEE-4FEA-A314-54A20F9AB0DE}"/>
              </a:ext>
            </a:extLst>
          </p:cNvPr>
          <p:cNvSpPr txBox="1"/>
          <p:nvPr userDrawn="1"/>
        </p:nvSpPr>
        <p:spPr>
          <a:xfrm>
            <a:off x="3923928" y="6028060"/>
            <a:ext cx="4791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i="1" dirty="0">
                <a:effectLst/>
                <a:latin typeface="Calibri"/>
                <a:ea typeface="Calibri"/>
                <a:cs typeface="Times New Roman"/>
              </a:rPr>
              <a:t>Ainuvastutus käesoleva väljaande sisu eest lasub selle autoritel. Väljaanne ei pruugi kajastada Euroopa Liidu arvamust. EASME ega Euroopa Komisjon pole vastutavad siin sisalduva teabe ükskõik millise kasutuse eest.</a:t>
            </a:r>
            <a:endParaRPr lang="en-US" sz="1000" i="1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085ABB3-7467-4DAE-8033-8D0F0E07F1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9915"/>
            <a:ext cx="2664296" cy="5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13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8D50D8D3-BD2C-46F1-AB2C-51E8F04005C3}"/>
              </a:ext>
            </a:extLst>
          </p:cNvPr>
          <p:cNvSpPr txBox="1"/>
          <p:nvPr userDrawn="1"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2CEBB19B-8E70-41FA-BE2E-272A2D5EC34A}"/>
              </a:ext>
            </a:extLst>
          </p:cNvPr>
          <p:cNvSpPr txBox="1"/>
          <p:nvPr userDrawn="1"/>
        </p:nvSpPr>
        <p:spPr>
          <a:xfrm>
            <a:off x="468313" y="5414422"/>
            <a:ext cx="34127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finland.buildupskills.eu</a:t>
            </a:r>
          </a:p>
        </p:txBody>
      </p:sp>
    </p:spTree>
    <p:extLst>
      <p:ext uri="{BB962C8B-B14F-4D97-AF65-F5344CB8AC3E}">
        <p14:creationId xmlns:p14="http://schemas.microsoft.com/office/powerpoint/2010/main" val="208095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608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594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84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1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34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3789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187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70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1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0020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0095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811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805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791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6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8815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408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779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A662F9-A9A4-43AE-8F3C-B4E47F66BA00}"/>
              </a:ext>
            </a:extLst>
          </p:cNvPr>
          <p:cNvGrpSpPr/>
          <p:nvPr userDrawn="1"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A7FC734-CE09-4700-8F54-9C91C9ABFD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39DBBD35-FBD9-4276-9811-358AE6606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F1F61DC-5118-48C8-B3F8-148AC7D87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9F0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97ABE2F-7CAB-4C9F-92D8-A2BE311ED4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BF5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25F5A7D-5930-443E-AB73-1EE2B85FA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55" y="404664"/>
            <a:ext cx="487008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0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1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114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163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044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854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Energiatehokas rakentaminen - sääsuojaus ja olosuhdehallinta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Energiatõhusa ehitamise parima praktika alused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fi-FI" dirty="0"/>
            </a:br>
            <a:r>
              <a:rPr lang="fi-FI" dirty="0" err="1"/>
              <a:t>Pu</a:t>
            </a:r>
            <a:r>
              <a:rPr lang="et-EE" dirty="0" err="1"/>
              <a:t>itmaja</a:t>
            </a:r>
            <a:r>
              <a:rPr lang="et-EE" dirty="0"/>
              <a:t> energiatõhusad liitekohad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00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349734" y="1556074"/>
            <a:ext cx="44265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2000" dirty="0"/>
              <a:t>Sein</a:t>
            </a:r>
            <a:r>
              <a:rPr lang="et-EE" sz="2000" dirty="0"/>
              <a:t>a aurutõkkekile viiakse umbes </a:t>
            </a:r>
            <a:r>
              <a:rPr lang="fi-FI" sz="2000" dirty="0"/>
              <a:t>20 cm </a:t>
            </a:r>
            <a:r>
              <a:rPr lang="et-EE" sz="2000" dirty="0"/>
              <a:t>pööningulae poolele.</a:t>
            </a:r>
            <a:r>
              <a:rPr lang="fi-FI" sz="2000" dirty="0"/>
              <a:t> </a:t>
            </a:r>
            <a:r>
              <a:rPr lang="et-EE" sz="2000" dirty="0"/>
              <a:t>Pööningulae aurutõkkekile ülekate seina aurutõkke peale on umbes </a:t>
            </a:r>
            <a:r>
              <a:rPr lang="fi-FI" sz="2000" dirty="0"/>
              <a:t>20 cm.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000" dirty="0"/>
              <a:t>K</a:t>
            </a:r>
            <a:r>
              <a:rPr lang="et-EE" sz="2000" dirty="0"/>
              <a:t>ilet ei tohi tõmmata liiga pingule</a:t>
            </a:r>
            <a:r>
              <a:rPr lang="fi-FI" sz="2000" dirty="0"/>
              <a:t>. </a:t>
            </a:r>
            <a:r>
              <a:rPr lang="et-EE" sz="2000" dirty="0"/>
              <a:t>Hoone nurkades jäetakse aurutõkkekile veidi lõdvaks/lainesse, ülekattega </a:t>
            </a:r>
            <a:r>
              <a:rPr lang="fi-FI" sz="2000" dirty="0"/>
              <a:t>teine</a:t>
            </a:r>
            <a:r>
              <a:rPr lang="et-EE" sz="2000" dirty="0"/>
              <a:t>teise suhtes ja teibitakse kokku</a:t>
            </a:r>
            <a:r>
              <a:rPr lang="fi-FI" sz="20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t-EE" sz="2000" dirty="0"/>
              <a:t>Aurutõkked pingutatakse tihedaks karkassitala külge kruvides</a:t>
            </a:r>
            <a:r>
              <a:rPr lang="fi-FI" sz="2000" dirty="0"/>
              <a:t> </a:t>
            </a:r>
            <a:r>
              <a:rPr lang="et-EE" sz="2000" dirty="0"/>
              <a:t>või eriliste pingutuspulkade abil</a:t>
            </a:r>
            <a:r>
              <a:rPr lang="fi-FI" sz="2000" dirty="0"/>
              <a:t>. 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393454" y="4750734"/>
            <a:ext cx="4605563" cy="216046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F6A77E-265D-4C55-89B4-56075E93F45C}"/>
              </a:ext>
            </a:extLst>
          </p:cNvPr>
          <p:cNvGrpSpPr/>
          <p:nvPr/>
        </p:nvGrpSpPr>
        <p:grpSpPr>
          <a:xfrm>
            <a:off x="179088" y="1017134"/>
            <a:ext cx="4214366" cy="5480205"/>
            <a:chOff x="152496" y="836712"/>
            <a:chExt cx="4214366" cy="5480205"/>
          </a:xfrm>
        </p:grpSpPr>
        <p:sp>
          <p:nvSpPr>
            <p:cNvPr id="18" name="Rectangle 17"/>
            <p:cNvSpPr/>
            <p:nvPr/>
          </p:nvSpPr>
          <p:spPr>
            <a:xfrm>
              <a:off x="2331903" y="4866003"/>
              <a:ext cx="845353" cy="11231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/>
            <p:cNvSpPr/>
            <p:nvPr/>
          </p:nvSpPr>
          <p:spPr>
            <a:xfrm>
              <a:off x="1008208" y="3306758"/>
              <a:ext cx="2843712" cy="28625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7621F9-4663-4625-99F7-AB474697E5E7}"/>
                </a:ext>
              </a:extLst>
            </p:cNvPr>
            <p:cNvGrpSpPr/>
            <p:nvPr/>
          </p:nvGrpSpPr>
          <p:grpSpPr>
            <a:xfrm>
              <a:off x="152496" y="836712"/>
              <a:ext cx="4214366" cy="5480205"/>
              <a:chOff x="152496" y="836712"/>
              <a:chExt cx="4214366" cy="548020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804" y="3288899"/>
                <a:ext cx="2843712" cy="286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34" t="11858" r="21600" b="26889"/>
              <a:stretch/>
            </p:blipFill>
            <p:spPr bwMode="auto">
              <a:xfrm>
                <a:off x="152496" y="836712"/>
                <a:ext cx="1368152" cy="2440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3"/>
              <p:cNvSpPr/>
              <p:nvPr/>
            </p:nvSpPr>
            <p:spPr>
              <a:xfrm>
                <a:off x="648168" y="1938606"/>
                <a:ext cx="720080" cy="7200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24" name="Straight Connector 23"/>
              <p:cNvCxnSpPr>
                <a:endCxn id="14" idx="5"/>
              </p:cNvCxnSpPr>
              <p:nvPr/>
            </p:nvCxnSpPr>
            <p:spPr>
              <a:xfrm flipH="1" flipV="1">
                <a:off x="1262795" y="2553233"/>
                <a:ext cx="356877" cy="96954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33" idx="4"/>
              </p:cNvCxnSpPr>
              <p:nvPr/>
            </p:nvCxnSpPr>
            <p:spPr>
              <a:xfrm flipH="1">
                <a:off x="2051721" y="2831109"/>
                <a:ext cx="569572" cy="1389979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32" idx="1"/>
              </p:cNvCxnSpPr>
              <p:nvPr/>
            </p:nvCxnSpPr>
            <p:spPr>
              <a:xfrm flipH="1" flipV="1">
                <a:off x="2047554" y="5240017"/>
                <a:ext cx="272630" cy="61593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2225276" y="5776857"/>
                <a:ext cx="648072" cy="54006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b="1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97257" y="2291049"/>
                <a:ext cx="648072" cy="54006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b="1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cxnSp>
            <p:nvCxnSpPr>
              <p:cNvPr id="35" name="Straight Arrow Connector 34"/>
              <p:cNvCxnSpPr>
                <a:stCxn id="36" idx="2"/>
              </p:cNvCxnSpPr>
              <p:nvPr/>
            </p:nvCxnSpPr>
            <p:spPr>
              <a:xfrm flipH="1" flipV="1">
                <a:off x="2298345" y="4869160"/>
                <a:ext cx="1420445" cy="33483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3718790" y="4933966"/>
                <a:ext cx="648072" cy="54006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b="1" dirty="0">
                    <a:solidFill>
                      <a:schemeClr val="tx2"/>
                    </a:solidFill>
                  </a:rPr>
                  <a:t>3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891627" y="2667759"/>
              <a:ext cx="371168" cy="448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63699B9-6F68-43E3-BCD3-070C60C6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Pu</a:t>
            </a:r>
            <a:r>
              <a:rPr lang="et-EE" dirty="0"/>
              <a:t>idust pööningulae ja välisseina liitekoht – õhutõkkena kile</a:t>
            </a:r>
            <a:br>
              <a:rPr lang="fi-FI" sz="3200" dirty="0"/>
            </a:br>
            <a:r>
              <a:rPr lang="fi-FI" sz="3200" dirty="0"/>
              <a:t> </a:t>
            </a:r>
            <a:br>
              <a:rPr lang="fi-FI" sz="3200" dirty="0"/>
            </a:b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43DAF0-4EE2-49F5-8F56-DEA45B383F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4E883-637D-4A10-A503-153AAEC99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7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Pu</a:t>
            </a:r>
            <a:r>
              <a:rPr lang="et-EE" dirty="0"/>
              <a:t>idust pööningulae ja välisseina liitekoht </a:t>
            </a:r>
            <a:r>
              <a:rPr lang="fi-FI" dirty="0"/>
              <a:t>– </a:t>
            </a:r>
            <a:r>
              <a:rPr lang="et-EE" dirty="0"/>
              <a:t>aurutõkkena kile</a:t>
            </a:r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4619CD-DFE7-4605-BE55-23A4A865CC78}"/>
              </a:ext>
            </a:extLst>
          </p:cNvPr>
          <p:cNvGrpSpPr/>
          <p:nvPr/>
        </p:nvGrpSpPr>
        <p:grpSpPr>
          <a:xfrm>
            <a:off x="4162163" y="1556792"/>
            <a:ext cx="4586301" cy="4189760"/>
            <a:chOff x="4162163" y="1556792"/>
            <a:chExt cx="4586301" cy="41897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6" t="9827" r="20062" b="3893"/>
            <a:stretch/>
          </p:blipFill>
          <p:spPr bwMode="auto">
            <a:xfrm>
              <a:off x="4162163" y="1556792"/>
              <a:ext cx="3597868" cy="310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515384" y="3723590"/>
              <a:ext cx="1222115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97" t="51103" r="32695" b="30504"/>
            <a:stretch/>
          </p:blipFill>
          <p:spPr bwMode="auto">
            <a:xfrm>
              <a:off x="5566319" y="4724575"/>
              <a:ext cx="1512168" cy="10219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747982" y="4733970"/>
              <a:ext cx="818622" cy="3385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i-FI" sz="1600" dirty="0" err="1"/>
                <a:t>Va</a:t>
              </a:r>
              <a:r>
                <a:rPr lang="et-EE" sz="1600" dirty="0"/>
                <a:t>riant</a:t>
              </a:r>
              <a:endParaRPr lang="fi-FI" sz="1600" dirty="0"/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6322403" y="3848879"/>
              <a:ext cx="648072" cy="87569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7249383" y="3632599"/>
              <a:ext cx="834684" cy="7332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8" idx="1"/>
            </p:cNvCxnSpPr>
            <p:nvPr/>
          </p:nvCxnSpPr>
          <p:spPr>
            <a:xfrm flipH="1" flipV="1">
              <a:off x="7186499" y="3779254"/>
              <a:ext cx="344404" cy="31534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435995" y="401550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085260" y="3490802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20" name="Straight Arrow Connector 19"/>
            <p:cNvCxnSpPr>
              <a:stCxn id="21" idx="2"/>
            </p:cNvCxnSpPr>
            <p:nvPr/>
          </p:nvCxnSpPr>
          <p:spPr>
            <a:xfrm flipH="1">
              <a:off x="6538427" y="3043485"/>
              <a:ext cx="1561965" cy="44773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100392" y="2773455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ECDF57-7D6D-4DFE-AC7C-0852794A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9"/>
            <a:ext cx="3826768" cy="4032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V</a:t>
            </a:r>
            <a:r>
              <a:rPr lang="et-EE" b="1" dirty="0"/>
              <a:t>ariant</a:t>
            </a:r>
            <a:r>
              <a:rPr lang="fi-FI" b="1" dirty="0"/>
              <a:t> B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Pööningulae aurutõkkekile viiakse välisseinale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Välisseina aurutõkkekile tuuakse pööningulae kile suhtes ülekattega esimese roovlati kohale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dirty="0" err="1"/>
              <a:t>Liit</a:t>
            </a:r>
            <a:r>
              <a:rPr lang="et-EE" dirty="0"/>
              <a:t>ekoht pingutatakse tihedaks täiendava liistuga 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(</a:t>
            </a:r>
            <a:r>
              <a:rPr lang="et-EE" dirty="0"/>
              <a:t>kruvikinnitus</a:t>
            </a:r>
            <a:r>
              <a:rPr lang="fi-FI" dirty="0"/>
              <a:t> k300).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01C8A-5BA2-405B-91CB-25584312C9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E941-898B-427F-9EBA-60BF93C36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439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Pu</a:t>
            </a:r>
            <a:r>
              <a:rPr lang="et-EE" dirty="0"/>
              <a:t>idust pööningulae ja välisseina liitekoht – aurutõkkeks plastisolatsioon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50CB0-7714-473B-B8B3-6730AA12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4618856" cy="4608511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t-EE" dirty="0"/>
              <a:t>Pööningulae ja välisseina isolatsiooni vaheline vuuk vahutatakse polüuretaanvahuga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Laeosa tehakse ristroovitusena, et elektrijuhtmeid saaks paigaldada mõlemas suunas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fi-FI" dirty="0" err="1"/>
              <a:t>Sis</a:t>
            </a:r>
            <a:r>
              <a:rPr lang="et-EE" dirty="0"/>
              <a:t>evoodriplaadi ülaserva kinnitusliist paigaldatakse alles peale plaatide polüuretaanvahutamist</a:t>
            </a:r>
            <a:r>
              <a:rPr lang="fi-FI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D55906-443E-41BE-A6BC-5F928DC063C9}"/>
              </a:ext>
            </a:extLst>
          </p:cNvPr>
          <p:cNvGrpSpPr/>
          <p:nvPr/>
        </p:nvGrpSpPr>
        <p:grpSpPr>
          <a:xfrm>
            <a:off x="5076056" y="1787116"/>
            <a:ext cx="3826260" cy="3794338"/>
            <a:chOff x="4994212" y="1772816"/>
            <a:chExt cx="3826260" cy="37943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14" t="27928" r="19183" b="4952"/>
            <a:stretch/>
          </p:blipFill>
          <p:spPr bwMode="auto">
            <a:xfrm>
              <a:off x="4994212" y="1772816"/>
              <a:ext cx="3826260" cy="379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Suorakulmio 12"/>
            <p:cNvSpPr/>
            <p:nvPr/>
          </p:nvSpPr>
          <p:spPr>
            <a:xfrm>
              <a:off x="7655255" y="4026455"/>
              <a:ext cx="864805" cy="694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1" name="Straight Arrow Connector 10"/>
            <p:cNvCxnSpPr>
              <a:stCxn id="15" idx="0"/>
            </p:cNvCxnSpPr>
            <p:nvPr/>
          </p:nvCxnSpPr>
          <p:spPr>
            <a:xfrm flipH="1" flipV="1">
              <a:off x="7943996" y="3933056"/>
              <a:ext cx="190537" cy="45343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1"/>
            </p:cNvCxnSpPr>
            <p:nvPr/>
          </p:nvCxnSpPr>
          <p:spPr>
            <a:xfrm flipH="1" flipV="1">
              <a:off x="6647852" y="3933056"/>
              <a:ext cx="454239" cy="3742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007183" y="4228170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846501" y="4386495"/>
              <a:ext cx="576064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6" name="Straight Arrow Connector 15"/>
            <p:cNvCxnSpPr>
              <a:stCxn id="17" idx="7"/>
            </p:cNvCxnSpPr>
            <p:nvPr/>
          </p:nvCxnSpPr>
          <p:spPr>
            <a:xfrm flipV="1">
              <a:off x="5758894" y="4213485"/>
              <a:ext cx="888958" cy="58664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205730" y="472103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EBEAD-B13D-42AD-ADD2-549BBDE4E7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B9D1-C924-4404-9157-3D9266965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282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Massiiv</a:t>
            </a:r>
            <a:r>
              <a:rPr lang="et-EE" dirty="0"/>
              <a:t>palkseina ja kaldus pööningulae liitekoht</a:t>
            </a: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7CDE6E-2713-4ABE-BFC2-777EC636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773238"/>
            <a:ext cx="5262412" cy="4464073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t-EE" dirty="0"/>
              <a:t>Pööningulae aurutõkkekile jäetakse pikalt seinaliinile</a:t>
            </a:r>
            <a:r>
              <a:rPr lang="fi-FI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t-EE" dirty="0"/>
              <a:t>Aurutõkkekile üleliigne osa jäetakse lõdvalt seina ja pööningulae liitekohta</a:t>
            </a:r>
            <a:r>
              <a:rPr lang="fi-FI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dirty="0"/>
              <a:t>K</a:t>
            </a:r>
            <a:r>
              <a:rPr lang="et-EE" dirty="0"/>
              <a:t>ile kinnitatakse teisest servast palkseina külge teipides ja laeliistuga pingutates</a:t>
            </a:r>
            <a:r>
              <a:rPr lang="fi-FI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t-EE" dirty="0"/>
              <a:t>Vahtplast-isolatsiooniplaadi serva paigaldatakse seinaliini suunas tihendusriba, mis pingutatakse roovituse abil kinni pööningulae isolatsiooniplaadi külge</a:t>
            </a:r>
            <a:r>
              <a:rPr lang="fi-FI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BD870A-5A39-4027-834E-94EB36B3C98E}"/>
              </a:ext>
            </a:extLst>
          </p:cNvPr>
          <p:cNvGrpSpPr/>
          <p:nvPr/>
        </p:nvGrpSpPr>
        <p:grpSpPr>
          <a:xfrm>
            <a:off x="5508104" y="1010796"/>
            <a:ext cx="3427505" cy="5220692"/>
            <a:chOff x="5508104" y="908720"/>
            <a:chExt cx="3427505" cy="52206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50" t="10170" r="29294" b="8955"/>
            <a:stretch/>
          </p:blipFill>
          <p:spPr bwMode="auto">
            <a:xfrm>
              <a:off x="5724128" y="1209165"/>
              <a:ext cx="2323072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508104" y="4725144"/>
              <a:ext cx="3384376" cy="140426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6700" indent="-266700" algn="l" defTabSz="9144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9750" indent="-273050" algn="l" defTabSz="9144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6450" indent="-266700" algn="l" defTabSz="9144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−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1563" indent="-265113" algn="l" defTabSz="9144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74638" algn="l" defTabSz="914400" rtl="0" eaLnBrk="1" latinLnBrk="0" hangingPunct="1"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12900" indent="-2667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8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43" t="18002" r="29945" b="16987"/>
            <a:stretch/>
          </p:blipFill>
          <p:spPr bwMode="auto">
            <a:xfrm>
              <a:off x="5722371" y="3747335"/>
              <a:ext cx="2333549" cy="234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9F08B2-F872-4271-BC75-2F23A0EC9417}"/>
                </a:ext>
              </a:extLst>
            </p:cNvPr>
            <p:cNvGrpSpPr/>
            <p:nvPr/>
          </p:nvGrpSpPr>
          <p:grpSpPr>
            <a:xfrm>
              <a:off x="5788594" y="908720"/>
              <a:ext cx="3147015" cy="3900901"/>
              <a:chOff x="5788594" y="908720"/>
              <a:chExt cx="3147015" cy="3900901"/>
            </a:xfrm>
          </p:grpSpPr>
          <p:cxnSp>
            <p:nvCxnSpPr>
              <p:cNvPr id="12" name="Straight Arrow Connector 11"/>
              <p:cNvCxnSpPr>
                <a:stCxn id="16" idx="2"/>
              </p:cNvCxnSpPr>
              <p:nvPr/>
            </p:nvCxnSpPr>
            <p:spPr>
              <a:xfrm flipH="1">
                <a:off x="6516216" y="1454071"/>
                <a:ext cx="1511247" cy="54718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5" idx="2"/>
              </p:cNvCxnSpPr>
              <p:nvPr/>
            </p:nvCxnSpPr>
            <p:spPr>
              <a:xfrm flipH="1" flipV="1">
                <a:off x="6660232" y="2649325"/>
                <a:ext cx="1386968" cy="34203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/>
              <p:cNvSpPr/>
              <p:nvPr/>
            </p:nvSpPr>
            <p:spPr>
              <a:xfrm>
                <a:off x="8047200" y="2721333"/>
                <a:ext cx="648072" cy="54006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b="1" dirty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027463" y="1184041"/>
                <a:ext cx="648072" cy="54006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b="1" dirty="0">
                    <a:solidFill>
                      <a:schemeClr val="tx2"/>
                    </a:solidFill>
                  </a:rPr>
                  <a:t>2</a:t>
                </a:r>
              </a:p>
            </p:txBody>
          </p:sp>
          <p:cxnSp>
            <p:nvCxnSpPr>
              <p:cNvPr id="17" name="Straight Arrow Connector 16"/>
              <p:cNvCxnSpPr>
                <a:stCxn id="18" idx="2"/>
              </p:cNvCxnSpPr>
              <p:nvPr/>
            </p:nvCxnSpPr>
            <p:spPr>
              <a:xfrm flipH="1">
                <a:off x="6660233" y="2271283"/>
                <a:ext cx="1425555" cy="1800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8085788" y="2001253"/>
                <a:ext cx="648072" cy="54006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b="1" dirty="0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868827" y="908720"/>
                <a:ext cx="1992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t-EE" dirty="0"/>
                  <a:t>Pööningulaes kile</a:t>
                </a:r>
                <a:endParaRPr lang="fi-FI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88594" y="3438392"/>
                <a:ext cx="3147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t-EE" dirty="0"/>
                  <a:t>Pööningulaes jäik isolatsioon</a:t>
                </a:r>
                <a:endParaRPr lang="fi-FI" dirty="0"/>
              </a:p>
            </p:txBody>
          </p:sp>
          <p:cxnSp>
            <p:nvCxnSpPr>
              <p:cNvPr id="31" name="Straight Arrow Connector 30"/>
              <p:cNvCxnSpPr>
                <a:stCxn id="32" idx="2"/>
              </p:cNvCxnSpPr>
              <p:nvPr/>
            </p:nvCxnSpPr>
            <p:spPr>
              <a:xfrm flipH="1">
                <a:off x="6814337" y="4539591"/>
                <a:ext cx="1425555" cy="1800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8239892" y="4269561"/>
                <a:ext cx="648072" cy="540060"/>
              </a:xfrm>
              <a:prstGeom prst="ellipse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2000" b="1" dirty="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DF31A-F274-4B80-BFA6-DD1C52FBAE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1DDBC-439E-4E12-B978-DD68D21E2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46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Massiiv</a:t>
            </a:r>
            <a:r>
              <a:rPr lang="et-EE" dirty="0"/>
              <a:t>palkseina </a:t>
            </a:r>
            <a:r>
              <a:rPr lang="fi-FI" dirty="0"/>
              <a:t>ja </a:t>
            </a:r>
            <a:r>
              <a:rPr lang="et-EE" dirty="0"/>
              <a:t>pööningulae liitekoht viiluräästaga </a:t>
            </a:r>
            <a:r>
              <a:rPr lang="fi-FI" dirty="0"/>
              <a:t>– </a:t>
            </a:r>
            <a:r>
              <a:rPr lang="et-EE" dirty="0"/>
              <a:t>kaldus pööningulagi</a:t>
            </a:r>
            <a:r>
              <a:rPr lang="fi-FI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CD79F2-1B8B-49E0-9D55-C274E201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4257506" cy="460851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dirty="0"/>
              <a:t>Palkseina tehakse seina ülapinna suunaline soon</a:t>
            </a:r>
            <a:r>
              <a:rPr lang="fi-FI" dirty="0"/>
              <a:t>.</a:t>
            </a:r>
            <a:br>
              <a:rPr lang="fi-FI" dirty="0"/>
            </a:br>
            <a:r>
              <a:rPr lang="et-EE" dirty="0"/>
              <a:t>Soon peab olema sügavam, kui palkidevaheline varu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Pööningulae aurutõkkekile painutatakse lõdvalt kottis äärmise laetala taha</a:t>
            </a:r>
            <a:r>
              <a:rPr lang="fi-FI" dirty="0"/>
              <a:t>.</a:t>
            </a:r>
            <a:r>
              <a:rPr lang="fi-FI" i="1" dirty="0"/>
              <a:t> </a:t>
            </a:r>
            <a:endParaRPr lang="fi-FI" dirty="0"/>
          </a:p>
          <a:p>
            <a:pPr marL="514350" lvl="0" indent="-514350">
              <a:buFont typeface="+mj-lt"/>
              <a:buAutoNum type="arabicPeriod"/>
            </a:pPr>
            <a:r>
              <a:rPr lang="fi-FI" dirty="0"/>
              <a:t>K</a:t>
            </a:r>
            <a:r>
              <a:rPr lang="et-EE" dirty="0"/>
              <a:t>ile teine serv</a:t>
            </a:r>
            <a:r>
              <a:rPr lang="fi-FI" dirty="0"/>
              <a:t> ti</a:t>
            </a:r>
            <a:r>
              <a:rPr lang="et-EE" dirty="0"/>
              <a:t>hendatakse puitliistuga soonde</a:t>
            </a:r>
            <a:r>
              <a:rPr lang="fi-FI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Lae roovitus tehakse peale liistude paigaldamist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46FFCD-63E2-495F-8E1C-1545E0BEBF3F}"/>
              </a:ext>
            </a:extLst>
          </p:cNvPr>
          <p:cNvGrpSpPr/>
          <p:nvPr/>
        </p:nvGrpSpPr>
        <p:grpSpPr>
          <a:xfrm>
            <a:off x="4581555" y="1951448"/>
            <a:ext cx="4022893" cy="3565784"/>
            <a:chOff x="4581555" y="1951448"/>
            <a:chExt cx="4022893" cy="35657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8" t="14301" r="33170" b="5744"/>
            <a:stretch/>
          </p:blipFill>
          <p:spPr bwMode="auto">
            <a:xfrm>
              <a:off x="4581555" y="1951448"/>
              <a:ext cx="3669990" cy="356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stCxn id="12" idx="6"/>
            </p:cNvCxnSpPr>
            <p:nvPr/>
          </p:nvCxnSpPr>
          <p:spPr>
            <a:xfrm flipV="1">
              <a:off x="5715681" y="3933056"/>
              <a:ext cx="1116124" cy="65009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5067609" y="4313116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cxnSp>
          <p:nvCxnSpPr>
            <p:cNvPr id="14" name="Straight Arrow Connector 13"/>
            <p:cNvCxnSpPr>
              <a:stCxn id="15" idx="5"/>
            </p:cNvCxnSpPr>
            <p:nvPr/>
          </p:nvCxnSpPr>
          <p:spPr>
            <a:xfrm>
              <a:off x="6736897" y="3016788"/>
              <a:ext cx="328934" cy="6438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183733" y="255581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69583" y="3978979"/>
              <a:ext cx="936104" cy="874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/>
            <p:cNvSpPr/>
            <p:nvPr/>
          </p:nvSpPr>
          <p:spPr>
            <a:xfrm>
              <a:off x="7364228" y="441607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9" name="Straight Arrow Connector 8"/>
            <p:cNvCxnSpPr>
              <a:stCxn id="13" idx="1"/>
            </p:cNvCxnSpPr>
            <p:nvPr/>
          </p:nvCxnSpPr>
          <p:spPr>
            <a:xfrm flipH="1" flipV="1">
              <a:off x="6957820" y="3978979"/>
              <a:ext cx="501316" cy="5161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956376" y="414604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28" name="Straight Arrow Connector 27"/>
            <p:cNvCxnSpPr>
              <a:stCxn id="27" idx="1"/>
            </p:cNvCxnSpPr>
            <p:nvPr/>
          </p:nvCxnSpPr>
          <p:spPr>
            <a:xfrm flipH="1" flipV="1">
              <a:off x="7317859" y="3859867"/>
              <a:ext cx="733425" cy="3652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72457-40D8-40A6-96E0-A227095B7B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04503-9868-4BB5-9A8F-8528EF51E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347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853"/>
          <a:stretch>
            <a:fillRect/>
          </a:stretch>
        </p:blipFill>
        <p:spPr bwMode="auto">
          <a:xfrm>
            <a:off x="191693" y="1501929"/>
            <a:ext cx="2521167" cy="207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uorakulmio 26"/>
          <p:cNvSpPr/>
          <p:nvPr/>
        </p:nvSpPr>
        <p:spPr>
          <a:xfrm>
            <a:off x="49314" y="2796498"/>
            <a:ext cx="1085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Aknalengi tihendamine</a:t>
            </a:r>
            <a:r>
              <a:rPr lang="fi-FI" dirty="0"/>
              <a:t> </a:t>
            </a:r>
          </a:p>
        </p:txBody>
      </p:sp>
      <p:pic>
        <p:nvPicPr>
          <p:cNvPr id="23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3873"/>
          <a:stretch/>
        </p:blipFill>
        <p:spPr bwMode="auto">
          <a:xfrm>
            <a:off x="0" y="3722688"/>
            <a:ext cx="26511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2051720" y="5234593"/>
            <a:ext cx="108519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078088" y="1178184"/>
            <a:ext cx="4608712" cy="5203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et-EE" sz="2000" dirty="0"/>
              <a:t>Aknalengi tihendamine polüuretaanvahuga sisepinna lähedalt</a:t>
            </a:r>
            <a:r>
              <a:rPr lang="fi-FI" sz="2000" dirty="0"/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et-EE" sz="2000" dirty="0"/>
              <a:t>Lengi keskosas võib kasutada polüuretaanvahtu või mineraalvilla</a:t>
            </a:r>
            <a:r>
              <a:rPr lang="fi-FI" sz="2000" dirty="0"/>
              <a:t>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defRPr/>
            </a:pPr>
            <a:r>
              <a:rPr lang="fi-FI" sz="2000" dirty="0" err="1"/>
              <a:t>Va</a:t>
            </a:r>
            <a:r>
              <a:rPr lang="et-EE" sz="2000" dirty="0"/>
              <a:t>huga ei tohi täita kogu pilu, sest välisserva tuleb jätta tuulutuspilu</a:t>
            </a:r>
            <a:r>
              <a:rPr lang="fi-FI" sz="2000" dirty="0"/>
              <a:t>.</a:t>
            </a:r>
            <a:br>
              <a:rPr lang="fi-FI" sz="2000" dirty="0"/>
            </a:br>
            <a:r>
              <a:rPr lang="et-EE" sz="2000" dirty="0"/>
              <a:t>Palkmajas jäetakse akna kohale pisavalt vajumisvaru, mis täidetakse mineraalvillaga</a:t>
            </a:r>
            <a:r>
              <a:rPr lang="fi-FI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t-EE" sz="2000" dirty="0"/>
              <a:t>Aken ümbritsetakse lõdvalt paigaldatud aurutõkkekile ribaga</a:t>
            </a:r>
            <a:r>
              <a:rPr lang="fi-FI" sz="2000" dirty="0"/>
              <a:t>. </a:t>
            </a:r>
            <a:r>
              <a:rPr lang="et-EE" sz="2000" dirty="0"/>
              <a:t>Riba klammerdatakse ja teibitakse lengi ja seina külge nii, et see jääb terveks hoone vajudes</a:t>
            </a:r>
            <a:r>
              <a:rPr lang="fi-FI" sz="2000" dirty="0"/>
              <a:t>.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69262" y="4293096"/>
            <a:ext cx="4752528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21425E-B98F-45FC-857C-90AD44E507F8}"/>
              </a:ext>
            </a:extLst>
          </p:cNvPr>
          <p:cNvGrpSpPr/>
          <p:nvPr/>
        </p:nvGrpSpPr>
        <p:grpSpPr>
          <a:xfrm>
            <a:off x="191693" y="1436964"/>
            <a:ext cx="3593291" cy="4857577"/>
            <a:chOff x="191693" y="1436964"/>
            <a:chExt cx="3593291" cy="4857577"/>
          </a:xfrm>
        </p:grpSpPr>
        <p:cxnSp>
          <p:nvCxnSpPr>
            <p:cNvPr id="15" name="Straight Arrow Connector 14"/>
            <p:cNvCxnSpPr>
              <a:stCxn id="19" idx="5"/>
            </p:cNvCxnSpPr>
            <p:nvPr/>
          </p:nvCxnSpPr>
          <p:spPr>
            <a:xfrm>
              <a:off x="1131104" y="1897934"/>
              <a:ext cx="321172" cy="74437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1963870" y="2683784"/>
              <a:ext cx="149798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987824" y="3804610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136912" y="2434037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7940" y="1436964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20" name="Straight Arrow Connector 19"/>
            <p:cNvCxnSpPr>
              <a:stCxn id="21" idx="7"/>
            </p:cNvCxnSpPr>
            <p:nvPr/>
          </p:nvCxnSpPr>
          <p:spPr>
            <a:xfrm flipV="1">
              <a:off x="744857" y="2712816"/>
              <a:ext cx="386247" cy="37204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91693" y="3005769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14" name="Straight Arrow Connector 13"/>
            <p:cNvCxnSpPr>
              <a:stCxn id="17" idx="3"/>
            </p:cNvCxnSpPr>
            <p:nvPr/>
          </p:nvCxnSpPr>
          <p:spPr>
            <a:xfrm flipH="1">
              <a:off x="1431020" y="4265580"/>
              <a:ext cx="1651712" cy="10120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6"/>
            <p:cNvSpPr/>
            <p:nvPr/>
          </p:nvSpPr>
          <p:spPr>
            <a:xfrm>
              <a:off x="2459329" y="5754481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5</a:t>
              </a:r>
            </a:p>
          </p:txBody>
        </p:sp>
        <p:cxnSp>
          <p:nvCxnSpPr>
            <p:cNvPr id="25" name="Straight Arrow Connector 13"/>
            <p:cNvCxnSpPr>
              <a:stCxn id="24" idx="1"/>
            </p:cNvCxnSpPr>
            <p:nvPr/>
          </p:nvCxnSpPr>
          <p:spPr>
            <a:xfrm flipH="1" flipV="1">
              <a:off x="1930619" y="5294265"/>
              <a:ext cx="623618" cy="5393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uorakulmio 8"/>
          <p:cNvSpPr/>
          <p:nvPr/>
        </p:nvSpPr>
        <p:spPr>
          <a:xfrm>
            <a:off x="2123728" y="2786321"/>
            <a:ext cx="720080" cy="759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D969ED-01B9-4519-91E3-3E4A6176B6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99F79-D438-4F2A-812A-48A3B3783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1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Tuul</a:t>
            </a:r>
            <a:r>
              <a:rPr lang="et-EE" dirty="0"/>
              <a:t>utatava põrandaaluse soojustus ja tarindid madalaenergiahoonetes</a:t>
            </a:r>
            <a:endParaRPr lang="fi-FI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13"/>
          <a:stretch/>
        </p:blipFill>
        <p:spPr bwMode="auto">
          <a:xfrm>
            <a:off x="0" y="1600547"/>
            <a:ext cx="37861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707738" y="1628800"/>
            <a:ext cx="5025586" cy="5002212"/>
          </a:xfrm>
        </p:spPr>
        <p:txBody>
          <a:bodyPr numCol="1">
            <a:norm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et-EE" sz="1400" dirty="0"/>
              <a:t>Põrandaaluse ruumi tuuletõke peab alati hästi niiskust taluma</a:t>
            </a:r>
            <a:r>
              <a:rPr lang="fi-FI" sz="1400" dirty="0"/>
              <a:t>. Tuule</a:t>
            </a:r>
            <a:r>
              <a:rPr lang="et-EE" sz="1400" dirty="0"/>
              <a:t>tõkkeks ei saa kasutada hallitustundlikke materjale</a:t>
            </a:r>
            <a:r>
              <a:rPr lang="fi-FI" sz="1400" dirty="0"/>
              <a:t>. </a:t>
            </a:r>
            <a:r>
              <a:rPr lang="fi-FI" sz="1400" dirty="0" err="1"/>
              <a:t>Lis</a:t>
            </a:r>
            <a:r>
              <a:rPr lang="et-EE" sz="1400" dirty="0"/>
              <a:t>aks peab tuuletõkke soojustakistus alati olema vähemalt</a:t>
            </a:r>
            <a:r>
              <a:rPr lang="fi-FI" sz="1400" dirty="0"/>
              <a:t> 0,4 m</a:t>
            </a:r>
            <a:r>
              <a:rPr lang="fi-FI" sz="1400" baseline="30000" dirty="0"/>
              <a:t>2</a:t>
            </a:r>
            <a:r>
              <a:rPr lang="fi-FI" sz="1400" dirty="0"/>
              <a:t> K/W. </a:t>
            </a:r>
          </a:p>
          <a:p>
            <a:pPr marL="177800" indent="-177800">
              <a:buFont typeface="+mj-lt"/>
              <a:buAutoNum type="arabicPeriod"/>
            </a:pPr>
            <a:r>
              <a:rPr lang="et-EE" sz="1400" dirty="0"/>
              <a:t>Plokkmüüri ja soojustuse või tuuletõkke vahel tuleb niiskuse liikumine tõkestada.</a:t>
            </a:r>
            <a:endParaRPr lang="fi-FI" sz="1400" dirty="0"/>
          </a:p>
          <a:p>
            <a:pPr marL="177800" indent="-177800">
              <a:buFont typeface="+mj-lt"/>
              <a:buAutoNum type="arabicPeriod"/>
            </a:pPr>
            <a:r>
              <a:rPr lang="fi-FI" sz="1400" dirty="0"/>
              <a:t>Maa</a:t>
            </a:r>
            <a:r>
              <a:rPr lang="et-EE" sz="1400" dirty="0"/>
              <a:t>pinna täielik soojustamine tõstab põrandaaluse ruumi temperatuuri, mis vähendab suhtel</a:t>
            </a:r>
            <a:r>
              <a:rPr lang="fi-FI" sz="1400" dirty="0"/>
              <a:t>i</a:t>
            </a:r>
            <a:r>
              <a:rPr lang="et-EE" sz="1400" dirty="0"/>
              <a:t>st niiskust ja halltuse tekkimise riski</a:t>
            </a:r>
            <a:r>
              <a:rPr lang="fi-FI" sz="1400" dirty="0"/>
              <a:t>. Maa</a:t>
            </a:r>
            <a:r>
              <a:rPr lang="et-EE" sz="1400" dirty="0"/>
              <a:t>sse ei tohi jääda orgaanillisi ehitusmaterjale ja –jäätmeid. </a:t>
            </a:r>
            <a:endParaRPr lang="fi-FI" sz="1400" dirty="0"/>
          </a:p>
          <a:p>
            <a:pPr marL="177800" indent="-177800">
              <a:buFont typeface="+mj-lt"/>
              <a:buAutoNum type="arabicPeriod"/>
            </a:pPr>
            <a:r>
              <a:rPr lang="fi-FI" sz="1400" dirty="0" err="1"/>
              <a:t>Kan</a:t>
            </a:r>
            <a:r>
              <a:rPr lang="et-EE" sz="1400" dirty="0"/>
              <a:t>dva tarindi allosas paiknev soojustus vähendab hoone niiskusliikumist ja kaitseb puitu hallituse eest</a:t>
            </a:r>
            <a:r>
              <a:rPr lang="fi-FI" sz="1400" dirty="0"/>
              <a:t>.</a:t>
            </a:r>
          </a:p>
          <a:p>
            <a:pPr marL="177800" indent="-177800">
              <a:buFont typeface="+mj-lt"/>
              <a:buAutoNum type="arabicPeriod"/>
            </a:pPr>
            <a:r>
              <a:rPr lang="et-EE" sz="1400" dirty="0"/>
              <a:t>Ka põrandaaluse ruumi tuulutus on tähtis. Soovitatav õhuvahetus on </a:t>
            </a:r>
            <a:r>
              <a:rPr lang="fi-FI" sz="1400" dirty="0"/>
              <a:t>0,5-1  k</a:t>
            </a:r>
            <a:r>
              <a:rPr lang="et-EE" sz="1400" dirty="0"/>
              <a:t>orda</a:t>
            </a:r>
            <a:r>
              <a:rPr lang="fi-FI" sz="1400" dirty="0"/>
              <a:t>/h.</a:t>
            </a:r>
          </a:p>
          <a:p>
            <a:pPr marL="177800" indent="-177800">
              <a:buFont typeface="+mj-lt"/>
              <a:buAutoNum type="arabicPeriod"/>
            </a:pPr>
            <a:r>
              <a:rPr lang="fi-FI" sz="1400" dirty="0"/>
              <a:t>S</a:t>
            </a:r>
            <a:r>
              <a:rPr lang="et-EE" sz="1400" dirty="0"/>
              <a:t>eespoolse k</a:t>
            </a:r>
            <a:r>
              <a:rPr lang="fi-FI" sz="1400" dirty="0" err="1"/>
              <a:t>ülmumis</a:t>
            </a:r>
            <a:r>
              <a:rPr lang="et-EE" sz="1400" dirty="0"/>
              <a:t>kaitse vajadus suureneb, kuna soojuslekked </a:t>
            </a:r>
            <a:r>
              <a:rPr lang="fi-FI" sz="1400" dirty="0"/>
              <a:t>p</a:t>
            </a:r>
            <a:r>
              <a:rPr lang="et-EE" sz="1400" dirty="0"/>
              <a:t>õ</a:t>
            </a:r>
            <a:r>
              <a:rPr lang="fi-FI" sz="1400" dirty="0" err="1"/>
              <a:t>randa</a:t>
            </a:r>
            <a:r>
              <a:rPr lang="et-EE" sz="1400" dirty="0"/>
              <a:t> kaudu vähenevad</a:t>
            </a:r>
            <a:r>
              <a:rPr lang="fi-FI" sz="1400" dirty="0"/>
              <a:t>.</a:t>
            </a:r>
          </a:p>
          <a:p>
            <a:pPr marL="177800" indent="-177800">
              <a:buFont typeface="+mj-lt"/>
              <a:buAutoNum type="arabicPeriod"/>
            </a:pPr>
            <a:r>
              <a:rPr lang="fi-FI" sz="1400" dirty="0"/>
              <a:t>T</a:t>
            </a:r>
            <a:r>
              <a:rPr lang="et-EE" sz="1400" dirty="0"/>
              <a:t>ööde järjekord tuleb eelnevalt kavandada, et tarindid saaks hoolikalt tihendatud</a:t>
            </a:r>
            <a:r>
              <a:rPr lang="fi-FI" sz="1400" dirty="0"/>
              <a:t>. </a:t>
            </a:r>
            <a:r>
              <a:rPr lang="et-EE" sz="1400" dirty="0"/>
              <a:t>Põrand peab olema täiesti õhutihe.</a:t>
            </a:r>
            <a:endParaRPr lang="fi-FI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B71EE-A6D9-4E3C-B01E-2FFB658D696E}"/>
              </a:ext>
            </a:extLst>
          </p:cNvPr>
          <p:cNvGrpSpPr/>
          <p:nvPr/>
        </p:nvGrpSpPr>
        <p:grpSpPr>
          <a:xfrm>
            <a:off x="2085893" y="2853246"/>
            <a:ext cx="1285385" cy="2013421"/>
            <a:chOff x="2085893" y="2703674"/>
            <a:chExt cx="1285385" cy="2013421"/>
          </a:xfrm>
        </p:grpSpPr>
        <p:sp>
          <p:nvSpPr>
            <p:cNvPr id="14" name="Ellipsi 13"/>
            <p:cNvSpPr/>
            <p:nvPr/>
          </p:nvSpPr>
          <p:spPr>
            <a:xfrm>
              <a:off x="2651199" y="312747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/>
            <p:cNvSpPr/>
            <p:nvPr/>
          </p:nvSpPr>
          <p:spPr>
            <a:xfrm>
              <a:off x="2892344" y="3244707"/>
              <a:ext cx="155755" cy="1875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2955999" y="3432277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/>
            <p:cNvSpPr/>
            <p:nvPr/>
          </p:nvSpPr>
          <p:spPr>
            <a:xfrm>
              <a:off x="2197385" y="3147573"/>
              <a:ext cx="144016" cy="1733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/>
            <p:cNvSpPr/>
            <p:nvPr/>
          </p:nvSpPr>
          <p:spPr>
            <a:xfrm>
              <a:off x="2532305" y="3755452"/>
              <a:ext cx="190902" cy="2260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/>
            <p:cNvSpPr/>
            <p:nvPr/>
          </p:nvSpPr>
          <p:spPr>
            <a:xfrm>
              <a:off x="3180376" y="4403524"/>
              <a:ext cx="190902" cy="2260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/>
            <p:cNvSpPr/>
            <p:nvPr/>
          </p:nvSpPr>
          <p:spPr>
            <a:xfrm>
              <a:off x="2245950" y="4542099"/>
              <a:ext cx="142338" cy="1749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/>
            <p:cNvSpPr/>
            <p:nvPr/>
          </p:nvSpPr>
          <p:spPr>
            <a:xfrm>
              <a:off x="3089967" y="2970869"/>
              <a:ext cx="186389" cy="1767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29" name="Suora yhdysviiva 28"/>
            <p:cNvCxnSpPr/>
            <p:nvPr/>
          </p:nvCxnSpPr>
          <p:spPr>
            <a:xfrm>
              <a:off x="2120348" y="3234240"/>
              <a:ext cx="927751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uora yhdysviiva 30"/>
            <p:cNvCxnSpPr/>
            <p:nvPr/>
          </p:nvCxnSpPr>
          <p:spPr>
            <a:xfrm>
              <a:off x="2085893" y="3211711"/>
              <a:ext cx="1014122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76" name="Suorakulmio 50175"/>
            <p:cNvSpPr/>
            <p:nvPr/>
          </p:nvSpPr>
          <p:spPr>
            <a:xfrm>
              <a:off x="2197385" y="3147573"/>
              <a:ext cx="190903" cy="519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Suorakulmio 33"/>
            <p:cNvSpPr/>
            <p:nvPr/>
          </p:nvSpPr>
          <p:spPr>
            <a:xfrm>
              <a:off x="2651199" y="3147573"/>
              <a:ext cx="190903" cy="519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35" name="Suora yhdysviiva 34"/>
            <p:cNvCxnSpPr/>
            <p:nvPr/>
          </p:nvCxnSpPr>
          <p:spPr>
            <a:xfrm flipV="1">
              <a:off x="3121977" y="2703674"/>
              <a:ext cx="11875" cy="1324099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81" name="Suorakulmio 50180"/>
            <p:cNvSpPr/>
            <p:nvPr/>
          </p:nvSpPr>
          <p:spPr>
            <a:xfrm>
              <a:off x="3133852" y="4259508"/>
              <a:ext cx="142504" cy="37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1" name="Oval 14"/>
          <p:cNvSpPr/>
          <p:nvPr/>
        </p:nvSpPr>
        <p:spPr>
          <a:xfrm>
            <a:off x="2520767" y="3200949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2" name="Oval 15"/>
          <p:cNvSpPr/>
          <p:nvPr/>
        </p:nvSpPr>
        <p:spPr>
          <a:xfrm>
            <a:off x="2140362" y="3421065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3" name="Oval 17"/>
          <p:cNvSpPr/>
          <p:nvPr/>
        </p:nvSpPr>
        <p:spPr>
          <a:xfrm>
            <a:off x="2845659" y="4304090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4" name="Oval 31"/>
          <p:cNvSpPr/>
          <p:nvPr/>
        </p:nvSpPr>
        <p:spPr>
          <a:xfrm>
            <a:off x="3002664" y="3181235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3" name="Oval 31"/>
          <p:cNvSpPr/>
          <p:nvPr/>
        </p:nvSpPr>
        <p:spPr>
          <a:xfrm>
            <a:off x="2140362" y="4599121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54" name="Oval 31"/>
          <p:cNvSpPr/>
          <p:nvPr/>
        </p:nvSpPr>
        <p:spPr>
          <a:xfrm>
            <a:off x="1020136" y="3781160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55" name="Oval 31"/>
          <p:cNvSpPr/>
          <p:nvPr/>
        </p:nvSpPr>
        <p:spPr>
          <a:xfrm>
            <a:off x="2940233" y="3726897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2C593-5B7A-44F8-94D6-AEE51E866F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776F0-2087-490C-A8DF-1D8FEC6E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52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2" grpId="0" animBg="1"/>
      <p:bldP spid="43" grpId="0" animBg="1"/>
      <p:bldP spid="44" grpId="0" animBg="1"/>
      <p:bldP spid="53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Pööningu soojustus ja tarindid madalaenergiahoonetes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0" y="2050530"/>
            <a:ext cx="4248150" cy="40427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sz="1500" dirty="0"/>
              <a:t>Soojustusele suunatud suur koormuse ja toestusvajadusega tuleb arvestada</a:t>
            </a:r>
            <a:r>
              <a:rPr lang="fi-FI" sz="1500" dirty="0"/>
              <a:t>. T</a:t>
            </a:r>
            <a:r>
              <a:rPr lang="et-EE" sz="1500" dirty="0"/>
              <a:t>oestust saab parandada tihendates roovitust või toetades soojustusplaadiga</a:t>
            </a:r>
            <a:r>
              <a:rPr lang="fi-FI" sz="15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1500" dirty="0"/>
              <a:t>Pööningu temperatuur langeb ja vastavalt tõuseb suhteline niiskus</a:t>
            </a:r>
            <a:r>
              <a:rPr lang="fi-FI" sz="1500" dirty="0"/>
              <a:t>. </a:t>
            </a:r>
            <a:r>
              <a:rPr lang="et-EE" sz="1500" dirty="0"/>
              <a:t>Tingimused muutuvad hallituse kasvule soodsamaks</a:t>
            </a:r>
            <a:r>
              <a:rPr lang="fi-FI" sz="15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1500" dirty="0"/>
              <a:t>Soojustatud katusealune tõstab pööningu temperatuuri ja takistab hallituse sündi</a:t>
            </a:r>
            <a:r>
              <a:rPr lang="fi-FI" sz="15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500" dirty="0"/>
              <a:t>Pu</a:t>
            </a:r>
            <a:r>
              <a:rPr lang="et-EE" sz="1500" dirty="0"/>
              <a:t>itkarkassi välispinda on soovitav paigaldada soojustav tuuletõke, mille soojustakistus on vähemalt </a:t>
            </a:r>
            <a:r>
              <a:rPr lang="fi-FI" sz="1500" dirty="0"/>
              <a:t>0,4 m²K/W.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1500" dirty="0" err="1"/>
              <a:t>Rä</a:t>
            </a:r>
            <a:r>
              <a:rPr lang="et-EE" sz="1500" dirty="0"/>
              <a:t>ästa pikkus suureneb ja lumekoorm</a:t>
            </a:r>
            <a:r>
              <a:rPr lang="fi-FI" sz="1500" dirty="0" err="1"/>
              <a:t>use</a:t>
            </a:r>
            <a:r>
              <a:rPr lang="et-EE" sz="1500" dirty="0"/>
              <a:t>st tingitud läbivajumine kasvab</a:t>
            </a:r>
            <a:r>
              <a:rPr lang="fi-FI" sz="1500" dirty="0"/>
              <a:t>. </a:t>
            </a:r>
            <a:r>
              <a:rPr lang="et-EE" sz="1500" dirty="0"/>
              <a:t>Seda tuleb eriti arvetada tellisvoodri korral</a:t>
            </a:r>
            <a:r>
              <a:rPr lang="fi-FI" sz="1500" dirty="0"/>
              <a:t>.</a:t>
            </a: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b="3558"/>
          <a:stretch>
            <a:fillRect/>
          </a:stretch>
        </p:blipFill>
        <p:spPr bwMode="auto">
          <a:xfrm>
            <a:off x="0" y="2205038"/>
            <a:ext cx="4392613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Ryhmä 4"/>
          <p:cNvGrpSpPr/>
          <p:nvPr/>
        </p:nvGrpSpPr>
        <p:grpSpPr>
          <a:xfrm>
            <a:off x="2069373" y="2594919"/>
            <a:ext cx="2093088" cy="2527839"/>
            <a:chOff x="2069373" y="2594919"/>
            <a:chExt cx="2093088" cy="2527839"/>
          </a:xfrm>
        </p:grpSpPr>
        <p:sp>
          <p:nvSpPr>
            <p:cNvPr id="4" name="Ellipsi 3"/>
            <p:cNvSpPr/>
            <p:nvPr/>
          </p:nvSpPr>
          <p:spPr>
            <a:xfrm>
              <a:off x="3992998" y="2594919"/>
              <a:ext cx="169463" cy="16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/>
            <p:cNvSpPr/>
            <p:nvPr/>
          </p:nvSpPr>
          <p:spPr>
            <a:xfrm>
              <a:off x="3604122" y="4934107"/>
              <a:ext cx="175790" cy="1886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/>
            <p:cNvSpPr/>
            <p:nvPr/>
          </p:nvSpPr>
          <p:spPr>
            <a:xfrm>
              <a:off x="2069373" y="4714553"/>
              <a:ext cx="172477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8" name="Oval 14"/>
          <p:cNvSpPr/>
          <p:nvPr/>
        </p:nvSpPr>
        <p:spPr>
          <a:xfrm>
            <a:off x="3442313" y="4606513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" name="Oval 15"/>
          <p:cNvSpPr/>
          <p:nvPr/>
        </p:nvSpPr>
        <p:spPr>
          <a:xfrm>
            <a:off x="3902027" y="3212976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" name="Oval 17"/>
          <p:cNvSpPr/>
          <p:nvPr/>
        </p:nvSpPr>
        <p:spPr>
          <a:xfrm>
            <a:off x="2214948" y="2903918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1" name="Oval 31"/>
          <p:cNvSpPr/>
          <p:nvPr/>
        </p:nvSpPr>
        <p:spPr>
          <a:xfrm>
            <a:off x="2241850" y="5229200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2" name="Oval 31"/>
          <p:cNvSpPr/>
          <p:nvPr/>
        </p:nvSpPr>
        <p:spPr>
          <a:xfrm>
            <a:off x="1592503" y="4025271"/>
            <a:ext cx="404879" cy="360095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6" name="Suorakulmio 5"/>
          <p:cNvSpPr/>
          <p:nvPr/>
        </p:nvSpPr>
        <p:spPr>
          <a:xfrm>
            <a:off x="395536" y="2420888"/>
            <a:ext cx="202185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uorakulmio 22"/>
          <p:cNvSpPr/>
          <p:nvPr/>
        </p:nvSpPr>
        <p:spPr>
          <a:xfrm>
            <a:off x="755576" y="4858569"/>
            <a:ext cx="148370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45921-69E0-480C-B640-DADC24D833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266802-B312-4533-8EAE-F31C93BDD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06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Arutlus</a:t>
            </a:r>
            <a:r>
              <a:rPr lang="fi-FI" dirty="0"/>
              <a:t>: Mi</a:t>
            </a:r>
            <a:r>
              <a:rPr lang="et-EE" dirty="0"/>
              <a:t>llised on </a:t>
            </a:r>
            <a:r>
              <a:rPr lang="fi-FI" dirty="0" err="1"/>
              <a:t>paksema</a:t>
            </a:r>
            <a:r>
              <a:rPr lang="fi-FI" dirty="0"/>
              <a:t> </a:t>
            </a:r>
            <a:r>
              <a:rPr lang="fi-FI" dirty="0" err="1"/>
              <a:t>soojustuse</a:t>
            </a:r>
            <a:r>
              <a:rPr lang="fi-FI" dirty="0"/>
              <a:t> </a:t>
            </a:r>
            <a:r>
              <a:rPr lang="fi-FI" dirty="0" err="1"/>
              <a:t>peamised</a:t>
            </a:r>
            <a:r>
              <a:rPr lang="et-EE" dirty="0"/>
              <a:t> mõjud niiskuskontrolli seisukohalt</a:t>
            </a:r>
            <a:r>
              <a:rPr lang="fi-FI" dirty="0"/>
              <a:t>?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Hoone soojusleke väheneb ja tarindid jahtuvad</a:t>
            </a:r>
            <a:r>
              <a:rPr lang="fi-FI" dirty="0"/>
              <a:t>.</a:t>
            </a:r>
          </a:p>
          <a:p>
            <a:r>
              <a:rPr lang="fi-FI" dirty="0"/>
              <a:t>J</a:t>
            </a:r>
            <a:r>
              <a:rPr lang="et-EE" dirty="0"/>
              <a:t>ahtumine põhjustab hoone piirdetarindite kuivamise aeglustumist</a:t>
            </a:r>
            <a:r>
              <a:rPr lang="fi-FI" dirty="0"/>
              <a:t>.</a:t>
            </a:r>
          </a:p>
          <a:p>
            <a:r>
              <a:rPr lang="et-EE" dirty="0"/>
              <a:t>Niiskuskoormuse risk kasvab</a:t>
            </a:r>
            <a:r>
              <a:rPr lang="fi-FI" dirty="0"/>
              <a:t>.</a:t>
            </a:r>
          </a:p>
          <a:p>
            <a:r>
              <a:rPr lang="et-EE" dirty="0"/>
              <a:t>Aurutõkke, õhutiheduse ja tuulutuse tähtsus tõuseb tarindites</a:t>
            </a:r>
            <a:r>
              <a:rPr lang="fi-FI" dirty="0"/>
              <a:t>.</a:t>
            </a:r>
          </a:p>
          <a:p>
            <a:r>
              <a:rPr lang="et-EE" dirty="0"/>
              <a:t>Ehitusobjekti ilmastikukaitse </a:t>
            </a:r>
            <a:r>
              <a:rPr lang="fi-FI" dirty="0" err="1"/>
              <a:t>olulisus</a:t>
            </a:r>
            <a:r>
              <a:rPr lang="et-EE" dirty="0"/>
              <a:t> kasvab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4713-1E9B-44BF-918D-EEBFC246B6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FC3DE-D5F3-4D6D-B7BA-1536B17F7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02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Pidage meeles </a:t>
            </a:r>
            <a:r>
              <a:rPr lang="fi-FI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08511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Soojustus tihedalt karkassi vastu</a:t>
            </a:r>
            <a:r>
              <a:rPr lang="fi-FI" dirty="0"/>
              <a:t>.</a:t>
            </a:r>
          </a:p>
          <a:p>
            <a:r>
              <a:rPr lang="fi-FI" dirty="0" err="1"/>
              <a:t>Pehme</a:t>
            </a:r>
            <a:r>
              <a:rPr lang="et-EE" dirty="0"/>
              <a:t> soojustus kergelt kokkusurutud</a:t>
            </a:r>
            <a:r>
              <a:rPr lang="fi-FI" dirty="0"/>
              <a:t>.</a:t>
            </a:r>
          </a:p>
          <a:p>
            <a:r>
              <a:rPr lang="et-EE" dirty="0"/>
              <a:t>Jäik soojustus vahutatakse </a:t>
            </a:r>
            <a:r>
              <a:rPr lang="fi-FI" dirty="0"/>
              <a:t>5-10 cm k</a:t>
            </a:r>
            <a:r>
              <a:rPr lang="et-EE" dirty="0"/>
              <a:t>ihtidena kogu perimeetris</a:t>
            </a:r>
            <a:r>
              <a:rPr lang="fi-FI" dirty="0"/>
              <a:t>, </a:t>
            </a:r>
            <a:r>
              <a:rPr lang="fi-FI" dirty="0" err="1"/>
              <a:t>va</a:t>
            </a:r>
            <a:r>
              <a:rPr lang="et-EE" dirty="0"/>
              <a:t>hutatava vuugi laius peab olema</a:t>
            </a:r>
            <a:r>
              <a:rPr lang="fi-FI" dirty="0"/>
              <a:t> 10-25 mm.</a:t>
            </a:r>
          </a:p>
          <a:p>
            <a:r>
              <a:rPr lang="fi-FI" dirty="0"/>
              <a:t>P</a:t>
            </a:r>
            <a:r>
              <a:rPr lang="et-EE" dirty="0"/>
              <a:t>unnvuugid paigaldatakse vahutatuna </a:t>
            </a:r>
            <a:r>
              <a:rPr lang="fi-FI" dirty="0"/>
              <a:t>p</a:t>
            </a:r>
            <a:r>
              <a:rPr lang="et-EE" dirty="0"/>
              <a:t>õkk-liitesse</a:t>
            </a:r>
            <a:r>
              <a:rPr lang="fi-FI" dirty="0"/>
              <a:t>.</a:t>
            </a:r>
          </a:p>
          <a:p>
            <a:r>
              <a:rPr lang="et-EE" dirty="0"/>
              <a:t>Aurutõkkekile peab jääma terveks ka siis kui majakarp liigub</a:t>
            </a:r>
            <a:r>
              <a:rPr lang="fi-FI" dirty="0"/>
              <a:t>.</a:t>
            </a:r>
          </a:p>
          <a:p>
            <a:r>
              <a:rPr lang="et-EE" dirty="0"/>
              <a:t>Aurutõkkekile liitekohad pigistuskinnitusega alati, kui see on võimalik</a:t>
            </a:r>
            <a:r>
              <a:rPr lang="fi-FI" dirty="0"/>
              <a:t>.</a:t>
            </a:r>
          </a:p>
          <a:p>
            <a:r>
              <a:rPr lang="fi-FI" dirty="0"/>
              <a:t>Tuule</a:t>
            </a:r>
            <a:r>
              <a:rPr lang="et-EE" dirty="0"/>
              <a:t>tõkkeplaadi vuukide katmiseks soovitatakse kasutada latte/liistusid</a:t>
            </a:r>
            <a:r>
              <a:rPr lang="fi-FI" dirty="0"/>
              <a:t> (</a:t>
            </a:r>
            <a:r>
              <a:rPr lang="et-EE" dirty="0"/>
              <a:t>vähemalt nurkades</a:t>
            </a:r>
            <a:r>
              <a:rPr lang="fi-FI" dirty="0"/>
              <a:t>).</a:t>
            </a:r>
          </a:p>
          <a:p>
            <a:r>
              <a:rPr lang="et-EE" dirty="0"/>
              <a:t>Tarindid peavad püsima tihedatena aastakümneid</a:t>
            </a:r>
            <a:r>
              <a:rPr lang="fi-FI" dirty="0"/>
              <a:t>.</a:t>
            </a:r>
          </a:p>
          <a:p>
            <a:r>
              <a:rPr lang="et-EE" dirty="0"/>
              <a:t>Ainult teipimisest ei jätku, kuna teibid muutuvad õhu käes hapraks ning ei talu alati soojus-, niiskus- või lumekoormusest tingitud tarindite liikumisi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109C3-C406-474E-8EB4-9312170473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0570F-5CAC-4830-BC09-FEAE6E4DD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40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Energiat</a:t>
            </a:r>
            <a:r>
              <a:rPr lang="et-EE" dirty="0"/>
              <a:t>õhusates tarindites on eriti tähtis, et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Soojustus paigaldatakse nii, et see täidab kogu </a:t>
            </a:r>
            <a:r>
              <a:rPr lang="fi-FI" dirty="0" err="1"/>
              <a:t>soojustatava</a:t>
            </a:r>
            <a:r>
              <a:rPr lang="fi-FI" dirty="0"/>
              <a:t> </a:t>
            </a:r>
            <a:r>
              <a:rPr lang="et-EE" dirty="0"/>
              <a:t>ruumi</a:t>
            </a:r>
            <a:r>
              <a:rPr lang="fi-FI" dirty="0"/>
              <a:t>.</a:t>
            </a:r>
          </a:p>
          <a:p>
            <a:r>
              <a:rPr lang="et-EE" dirty="0"/>
              <a:t>Õhutaskuid ei tohi jääda ehitusplaatide, õhu- ja </a:t>
            </a:r>
            <a:r>
              <a:rPr lang="fi-FI" dirty="0" err="1"/>
              <a:t>auru</a:t>
            </a:r>
            <a:r>
              <a:rPr lang="et-EE" dirty="0"/>
              <a:t>tõkete</a:t>
            </a:r>
            <a:r>
              <a:rPr lang="fi-FI" dirty="0"/>
              <a:t>, </a:t>
            </a:r>
            <a:r>
              <a:rPr lang="fi-FI" dirty="0" err="1"/>
              <a:t>hüdroisolatsiooni</a:t>
            </a:r>
            <a:r>
              <a:rPr lang="et-EE" dirty="0"/>
              <a:t> </a:t>
            </a:r>
            <a:r>
              <a:rPr lang="fi-FI" dirty="0" err="1"/>
              <a:t>ega</a:t>
            </a:r>
            <a:r>
              <a:rPr lang="et-EE" dirty="0"/>
              <a:t> karkassipostide vastu</a:t>
            </a:r>
            <a:r>
              <a:rPr lang="fi-FI" dirty="0"/>
              <a:t>.</a:t>
            </a:r>
          </a:p>
          <a:p>
            <a:r>
              <a:rPr lang="et-EE" dirty="0"/>
              <a:t>Tarindid tehakse tihedaks</a:t>
            </a:r>
            <a:r>
              <a:rPr lang="fi-FI" dirty="0"/>
              <a:t>.</a:t>
            </a:r>
          </a:p>
          <a:p>
            <a:r>
              <a:rPr lang="et-EE" dirty="0"/>
              <a:t>Aurutõkkekilede ülekatted tihendatakse korraliku teibiga ja latte pingutates</a:t>
            </a:r>
            <a:r>
              <a:rPr lang="fi-FI" dirty="0"/>
              <a:t>.</a:t>
            </a:r>
          </a:p>
          <a:p>
            <a:r>
              <a:rPr lang="fi-FI" dirty="0"/>
              <a:t>Tuule</a:t>
            </a:r>
            <a:r>
              <a:rPr lang="et-EE" dirty="0"/>
              <a:t>tõkkeplaadi vuugid sobitatakse </a:t>
            </a:r>
            <a:r>
              <a:rPr lang="fi-FI" dirty="0"/>
              <a:t>puit</a:t>
            </a:r>
            <a:r>
              <a:rPr lang="et-EE" dirty="0"/>
              <a:t>karkass</a:t>
            </a:r>
            <a:r>
              <a:rPr lang="fi-FI" dirty="0"/>
              <a:t>i</a:t>
            </a:r>
            <a:r>
              <a:rPr lang="et-EE" dirty="0"/>
              <a:t> vastu ja kindlustatakse vajadusel väljaspoolsete lattidega.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B180-89DE-43EA-8619-CE48FD1A0C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51DB2-9B0C-4FC7-91D0-522D44DEF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1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CD7135-A5AA-4E4E-9854-FEA9F38C4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Aitäh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657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92" y="1947669"/>
            <a:ext cx="3368629" cy="337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Ryhmä 11"/>
          <p:cNvGrpSpPr/>
          <p:nvPr/>
        </p:nvGrpSpPr>
        <p:grpSpPr>
          <a:xfrm>
            <a:off x="5896236" y="3547435"/>
            <a:ext cx="2593890" cy="9263"/>
            <a:chOff x="1185391" y="3995801"/>
            <a:chExt cx="2593890" cy="9263"/>
          </a:xfrm>
        </p:grpSpPr>
        <p:cxnSp>
          <p:nvCxnSpPr>
            <p:cNvPr id="6" name="Suora yhdysviiva 5"/>
            <p:cNvCxnSpPr/>
            <p:nvPr/>
          </p:nvCxnSpPr>
          <p:spPr>
            <a:xfrm>
              <a:off x="1214261" y="3995801"/>
              <a:ext cx="2565020" cy="907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uora yhdysviiva 3"/>
            <p:cNvCxnSpPr/>
            <p:nvPr/>
          </p:nvCxnSpPr>
          <p:spPr>
            <a:xfrm>
              <a:off x="1185391" y="4005064"/>
              <a:ext cx="2448272" cy="0"/>
            </a:xfrm>
            <a:prstGeom prst="line">
              <a:avLst/>
            </a:prstGeom>
            <a:ln w="5715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5220072" y="1947669"/>
            <a:ext cx="3357831" cy="33535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7008772" y="2332562"/>
            <a:ext cx="905920" cy="82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393454" y="4750734"/>
            <a:ext cx="4605563" cy="216046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085431" y="2889635"/>
            <a:ext cx="757255" cy="730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7482646" y="3619635"/>
            <a:ext cx="568189" cy="8983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842686" y="4437112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7779413" y="2517846"/>
            <a:ext cx="684076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784508" y="2668728"/>
            <a:ext cx="491115" cy="5279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120372" y="2254307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E8ECC-B15C-48B1-9B62-D21C1527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Vastu</a:t>
            </a:r>
            <a:r>
              <a:rPr lang="fi-FI" dirty="0"/>
              <a:t> </a:t>
            </a:r>
            <a:r>
              <a:rPr lang="fi-FI" dirty="0" err="1"/>
              <a:t>maad</a:t>
            </a:r>
            <a:r>
              <a:rPr lang="fi-FI" dirty="0"/>
              <a:t> </a:t>
            </a:r>
            <a:r>
              <a:rPr lang="fi-FI" dirty="0" err="1"/>
              <a:t>toetuva</a:t>
            </a:r>
            <a:r>
              <a:rPr lang="et-EE" dirty="0"/>
              <a:t> betoonplaadi ja puitseina liitekoht </a:t>
            </a:r>
            <a:r>
              <a:rPr lang="fi-FI" dirty="0"/>
              <a:t>1, e</a:t>
            </a:r>
            <a:r>
              <a:rPr lang="et-EE" dirty="0"/>
              <a:t>smalt sein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8FCD8-F049-4672-B0C3-C1EAE341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9"/>
            <a:ext cx="4551043" cy="403225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 err="1"/>
              <a:t>Sok</a:t>
            </a:r>
            <a:r>
              <a:rPr lang="et-EE" dirty="0"/>
              <a:t>li ja põ</a:t>
            </a:r>
            <a:r>
              <a:rPr lang="fi-FI" dirty="0" err="1"/>
              <a:t>randa</a:t>
            </a:r>
            <a:r>
              <a:rPr lang="et-EE" dirty="0"/>
              <a:t> soojustuse peale paigaldatakse sirge kummbituumen-rullmaterjali riba</a:t>
            </a:r>
            <a:r>
              <a:rPr lang="fi-FI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Sein</a:t>
            </a:r>
            <a:r>
              <a:rPr lang="et-EE" dirty="0"/>
              <a:t>a ehitamise ajal painutatakse aurutõkkekile bituumen-riba peale</a:t>
            </a:r>
            <a:r>
              <a:rPr lang="fi-FI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S</a:t>
            </a:r>
            <a:r>
              <a:rPr lang="et-EE" dirty="0"/>
              <a:t>eina aurutõkke vastu paigaldatakse plaadi paksune </a:t>
            </a:r>
            <a:r>
              <a:rPr lang="fi-FI" dirty="0" err="1"/>
              <a:t>vaht</a:t>
            </a:r>
            <a:r>
              <a:rPr lang="et-EE" dirty="0"/>
              <a:t>plast</a:t>
            </a:r>
            <a:r>
              <a:rPr lang="fi-FI" dirty="0"/>
              <a:t>-</a:t>
            </a:r>
            <a:r>
              <a:rPr lang="et-EE" dirty="0"/>
              <a:t>isolatsiooniplaat</a:t>
            </a:r>
            <a:r>
              <a:rPr lang="fi-FI" dirty="0"/>
              <a:t>.</a:t>
            </a:r>
          </a:p>
          <a:p>
            <a:pPr marL="171450" lvl="0" indent="-171450"/>
            <a:endParaRPr lang="fi-FI" dirty="0"/>
          </a:p>
          <a:p>
            <a:pPr marL="285750" lvl="0" indent="-285750"/>
            <a:endParaRPr lang="fi-FI" dirty="0"/>
          </a:p>
          <a:p>
            <a:pPr marL="285750" indent="-285750"/>
            <a:endParaRPr lang="fi-FI" dirty="0"/>
          </a:p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61821-E110-449A-8CB0-49432C71EB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70727-3E5A-4F78-9578-E921D0031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34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46A7A0-5F40-4488-B1FC-C9E6F45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Vastu</a:t>
            </a:r>
            <a:r>
              <a:rPr lang="fi-FI" dirty="0"/>
              <a:t> </a:t>
            </a:r>
            <a:r>
              <a:rPr lang="fi-FI" dirty="0" err="1"/>
              <a:t>maad</a:t>
            </a:r>
            <a:r>
              <a:rPr lang="fi-FI" dirty="0"/>
              <a:t> </a:t>
            </a:r>
            <a:r>
              <a:rPr lang="fi-FI" dirty="0" err="1"/>
              <a:t>toetuva</a:t>
            </a:r>
            <a:r>
              <a:rPr lang="fi-FI" dirty="0"/>
              <a:t> </a:t>
            </a:r>
            <a:r>
              <a:rPr lang="et-EE" dirty="0"/>
              <a:t>betoonplaadi </a:t>
            </a:r>
            <a:r>
              <a:rPr lang="fi-FI" dirty="0"/>
              <a:t>ja </a:t>
            </a:r>
            <a:r>
              <a:rPr lang="fi-FI" dirty="0" err="1"/>
              <a:t>pu</a:t>
            </a:r>
            <a:r>
              <a:rPr lang="et-EE" dirty="0"/>
              <a:t>itsõrestikseina vaheline liitekoht</a:t>
            </a:r>
            <a:r>
              <a:rPr lang="fi-FI" dirty="0"/>
              <a:t> 2, en</a:t>
            </a:r>
            <a:r>
              <a:rPr lang="et-EE" dirty="0"/>
              <a:t>ne põrand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220035" y="1720466"/>
            <a:ext cx="3675062" cy="4321175"/>
          </a:xfrm>
        </p:spPr>
        <p:txBody>
          <a:bodyPr>
            <a:noAutofit/>
          </a:bodyPr>
          <a:lstStyle/>
          <a:p>
            <a:pPr marL="336550" lvl="0" indent="-342900">
              <a:buFont typeface="+mj-lt"/>
              <a:buAutoNum type="arabicPeriod"/>
            </a:pPr>
            <a:r>
              <a:rPr lang="fi-FI" sz="1800" dirty="0" err="1"/>
              <a:t>Sok</a:t>
            </a:r>
            <a:r>
              <a:rPr lang="et-EE" sz="1800" dirty="0"/>
              <a:t>li seespoolne soojustus faasitakse, et rullmaterjal püsiks tervena  ja vahutus tuleks tihe</a:t>
            </a:r>
            <a:r>
              <a:rPr lang="fi-FI" sz="1800" dirty="0"/>
              <a:t>.</a:t>
            </a:r>
          </a:p>
          <a:p>
            <a:pPr marL="336550" indent="-342900">
              <a:buFont typeface="+mj-lt"/>
              <a:buAutoNum type="arabicPeriod"/>
            </a:pPr>
            <a:r>
              <a:rPr lang="fi-FI" sz="1800" dirty="0" err="1"/>
              <a:t>Kum</a:t>
            </a:r>
            <a:r>
              <a:rPr lang="et-EE" sz="1800" dirty="0"/>
              <a:t>mbituumen–rullmaterjali riba </a:t>
            </a:r>
            <a:r>
              <a:rPr lang="fi-FI" sz="1800" dirty="0" err="1"/>
              <a:t>painutatakse</a:t>
            </a:r>
            <a:r>
              <a:rPr lang="et-EE" sz="1800" dirty="0"/>
              <a:t> seina al</a:t>
            </a:r>
            <a:r>
              <a:rPr lang="fi-FI" sz="1800" dirty="0" err="1"/>
              <a:t>uslati</a:t>
            </a:r>
            <a:r>
              <a:rPr lang="et-EE" sz="1800" dirty="0"/>
              <a:t> alt betoonplaadi alla</a:t>
            </a:r>
            <a:r>
              <a:rPr lang="fi-FI" sz="1800" dirty="0"/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800" dirty="0"/>
              <a:t>Sein</a:t>
            </a:r>
            <a:r>
              <a:rPr lang="et-EE" sz="1800" dirty="0"/>
              <a:t>a aurutõkkekile pingutatakse ja kinnitatakse kruvidega</a:t>
            </a:r>
            <a:r>
              <a:rPr lang="fi-FI" sz="1800" dirty="0"/>
              <a:t> (k300) </a:t>
            </a:r>
            <a:r>
              <a:rPr lang="et-EE" sz="1800" dirty="0"/>
              <a:t>horisontaalroovi</a:t>
            </a:r>
            <a:r>
              <a:rPr lang="fi-FI" sz="1800" dirty="0" err="1"/>
              <a:t>ga</a:t>
            </a:r>
            <a:r>
              <a:rPr lang="et-EE" sz="1800" dirty="0"/>
              <a:t> al</a:t>
            </a:r>
            <a:r>
              <a:rPr lang="fi-FI" sz="1800" dirty="0" err="1"/>
              <a:t>uslati</a:t>
            </a:r>
            <a:r>
              <a:rPr lang="et-EE" sz="1800" dirty="0"/>
              <a:t> külge</a:t>
            </a:r>
            <a:r>
              <a:rPr lang="fi-FI" sz="18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/>
              <a:t>Põranda ja seina liitekoht tihendatakse elastse polüuretaanvahuga</a:t>
            </a:r>
            <a:endParaRPr lang="fi-FI" sz="18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" b="-351"/>
          <a:stretch/>
        </p:blipFill>
        <p:spPr bwMode="auto">
          <a:xfrm>
            <a:off x="251147" y="1936750"/>
            <a:ext cx="396081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stCxn id="19" idx="2"/>
          </p:cNvCxnSpPr>
          <p:nvPr/>
        </p:nvCxnSpPr>
        <p:spPr>
          <a:xfrm flipH="1">
            <a:off x="2913281" y="3110883"/>
            <a:ext cx="1511965" cy="4101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1" idx="2"/>
          </p:cNvCxnSpPr>
          <p:nvPr/>
        </p:nvCxnSpPr>
        <p:spPr>
          <a:xfrm flipH="1">
            <a:off x="2699792" y="3752678"/>
            <a:ext cx="1728192" cy="1283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0" idx="2"/>
          </p:cNvCxnSpPr>
          <p:nvPr/>
        </p:nvCxnSpPr>
        <p:spPr>
          <a:xfrm flipH="1">
            <a:off x="2835785" y="4292738"/>
            <a:ext cx="14979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425246" y="284085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4333765" y="402270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427984" y="348264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22" name="Straight Arrow Connector 21"/>
          <p:cNvCxnSpPr>
            <a:stCxn id="23" idx="2"/>
          </p:cNvCxnSpPr>
          <p:nvPr/>
        </p:nvCxnSpPr>
        <p:spPr>
          <a:xfrm flipH="1">
            <a:off x="2913281" y="2488243"/>
            <a:ext cx="1420484" cy="8277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333765" y="2218213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3</a:t>
            </a:r>
          </a:p>
        </p:txBody>
      </p:sp>
      <p:cxnSp>
        <p:nvCxnSpPr>
          <p:cNvPr id="15" name="Suora yhdysviiva 14"/>
          <p:cNvCxnSpPr/>
          <p:nvPr/>
        </p:nvCxnSpPr>
        <p:spPr>
          <a:xfrm>
            <a:off x="1259632" y="3667567"/>
            <a:ext cx="122413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 flipV="1">
            <a:off x="1259632" y="3667567"/>
            <a:ext cx="1239019" cy="10300"/>
          </a:xfrm>
          <a:prstGeom prst="line">
            <a:avLst/>
          </a:prstGeom>
          <a:ln w="571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>
            <a:off x="2498651" y="3625702"/>
            <a:ext cx="340242" cy="4040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>
            <a:off x="2985650" y="4404758"/>
            <a:ext cx="1224136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2985650" y="4394458"/>
            <a:ext cx="1142450" cy="0"/>
          </a:xfrm>
          <a:prstGeom prst="line">
            <a:avLst/>
          </a:prstGeom>
          <a:ln w="571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2483768" y="3667567"/>
            <a:ext cx="355125" cy="355141"/>
          </a:xfrm>
          <a:prstGeom prst="line">
            <a:avLst/>
          </a:prstGeom>
          <a:ln w="571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AE70F-F03A-47CB-9E4E-7119FC82C9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525B5-3176-4327-9FF0-C2A91868C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29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Tuul</a:t>
            </a:r>
            <a:r>
              <a:rPr lang="et-EE" dirty="0"/>
              <a:t>utatava</a:t>
            </a:r>
            <a:r>
              <a:rPr lang="fi-FI" dirty="0"/>
              <a:t> </a:t>
            </a:r>
            <a:r>
              <a:rPr lang="fi-FI" dirty="0" err="1"/>
              <a:t>pu</a:t>
            </a:r>
            <a:r>
              <a:rPr lang="et-EE" dirty="0"/>
              <a:t>itkonstruktsiooni </a:t>
            </a:r>
            <a:r>
              <a:rPr lang="fi-FI" dirty="0" err="1"/>
              <a:t>põranda</a:t>
            </a:r>
            <a:r>
              <a:rPr lang="et-EE" dirty="0"/>
              <a:t> ja välisseina liitekoht</a:t>
            </a:r>
            <a:r>
              <a:rPr lang="fi-FI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76056" y="1773239"/>
            <a:ext cx="3610743" cy="40322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dirty="0"/>
              <a:t>Põranda aurutõkkekile üleka</a:t>
            </a:r>
            <a:r>
              <a:rPr lang="fi-FI" dirty="0"/>
              <a:t>te</a:t>
            </a:r>
            <a:r>
              <a:rPr lang="et-EE" dirty="0"/>
              <a:t> seinale </a:t>
            </a:r>
            <a:r>
              <a:rPr lang="fi-FI" dirty="0"/>
              <a:t>on </a:t>
            </a:r>
            <a:r>
              <a:rPr lang="fi-FI" dirty="0" err="1"/>
              <a:t>vähemalt</a:t>
            </a:r>
            <a:r>
              <a:rPr lang="fi-FI" dirty="0"/>
              <a:t> 20 cm ja </a:t>
            </a:r>
            <a:r>
              <a:rPr lang="et-EE" dirty="0"/>
              <a:t>vuuk teibitakse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err="1"/>
              <a:t>Kohakuti</a:t>
            </a:r>
            <a:r>
              <a:rPr lang="fi-FI" dirty="0"/>
              <a:t> </a:t>
            </a:r>
            <a:r>
              <a:rPr lang="fi-FI" dirty="0" err="1"/>
              <a:t>olevad</a:t>
            </a:r>
            <a:r>
              <a:rPr lang="fi-FI" dirty="0"/>
              <a:t> a</a:t>
            </a:r>
            <a:r>
              <a:rPr lang="et-EE" dirty="0"/>
              <a:t>urutõk</a:t>
            </a:r>
            <a:r>
              <a:rPr lang="fi-FI" dirty="0" err="1"/>
              <a:t>ked</a:t>
            </a:r>
            <a:r>
              <a:rPr lang="et-EE" dirty="0"/>
              <a:t> pinguldatakse kruvides põrandapiirile</a:t>
            </a:r>
            <a:r>
              <a:rPr lang="fi-FI" dirty="0"/>
              <a:t> </a:t>
            </a:r>
            <a:r>
              <a:rPr lang="et-EE" dirty="0"/>
              <a:t>puitlati</a:t>
            </a:r>
            <a:r>
              <a:rPr lang="fi-FI" dirty="0"/>
              <a:t>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" b="615"/>
          <a:stretch/>
        </p:blipFill>
        <p:spPr bwMode="auto">
          <a:xfrm>
            <a:off x="323528" y="1772816"/>
            <a:ext cx="4201143" cy="41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11" idx="2"/>
          </p:cNvCxnSpPr>
          <p:nvPr/>
        </p:nvCxnSpPr>
        <p:spPr>
          <a:xfrm flipH="1" flipV="1">
            <a:off x="2425148" y="1995777"/>
            <a:ext cx="834805" cy="1940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054920" y="2725269"/>
            <a:ext cx="1085031" cy="1067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H="1">
            <a:off x="2639833" y="3186239"/>
            <a:ext cx="830174" cy="606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75099" y="2725269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259953" y="1919771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345037" y="3964770"/>
            <a:ext cx="0" cy="1440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70E2D-2015-4147-B537-45CA672CB2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BA63D-669E-4531-B924-BB6119AEF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Tuul</a:t>
            </a:r>
            <a:r>
              <a:rPr lang="et-EE" dirty="0"/>
              <a:t>utatava puitkonstruktsioonis põ</a:t>
            </a:r>
            <a:r>
              <a:rPr lang="fi-FI" dirty="0" err="1"/>
              <a:t>randa</a:t>
            </a:r>
            <a:r>
              <a:rPr lang="et-EE" dirty="0"/>
              <a:t> ja </a:t>
            </a:r>
            <a:r>
              <a:rPr lang="fi-FI" dirty="0" err="1"/>
              <a:t>vaht</a:t>
            </a:r>
            <a:r>
              <a:rPr lang="et-EE" dirty="0"/>
              <a:t>plastsoojustusega välisseina liitekoht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1F139-F776-42C2-BB35-A994E0127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42" y="1970617"/>
            <a:ext cx="3971480" cy="40322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t-EE" dirty="0"/>
              <a:t>Põranda aurutõke pööratakse seina aurutõkke peale ja teibitakse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Ülekatte liitekoht pingutatakse puu või jäiga soojustuse vastu puitlatiga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18" y="2204864"/>
            <a:ext cx="339729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14" idx="2"/>
          </p:cNvCxnSpPr>
          <p:nvPr/>
        </p:nvCxnSpPr>
        <p:spPr>
          <a:xfrm flipH="1">
            <a:off x="6677249" y="3226724"/>
            <a:ext cx="1148730" cy="272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>
            <a:off x="6564910" y="2222866"/>
            <a:ext cx="1463474" cy="270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028384" y="1952836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825979" y="2956694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0BC27-F42B-4838-B8AA-64DD157BF9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E26E4-C2C4-41F3-8240-7992737C5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69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Vastu</a:t>
            </a:r>
            <a:r>
              <a:rPr lang="fi-FI" dirty="0"/>
              <a:t> </a:t>
            </a:r>
            <a:r>
              <a:rPr lang="fi-FI" dirty="0" err="1"/>
              <a:t>maad</a:t>
            </a:r>
            <a:r>
              <a:rPr lang="fi-FI" dirty="0"/>
              <a:t> </a:t>
            </a:r>
            <a:r>
              <a:rPr lang="fi-FI" dirty="0" err="1"/>
              <a:t>toetuva</a:t>
            </a:r>
            <a:r>
              <a:rPr lang="et-EE" dirty="0"/>
              <a:t> betoonplaadi </a:t>
            </a:r>
            <a:r>
              <a:rPr lang="fi-FI" dirty="0"/>
              <a:t>ja </a:t>
            </a:r>
            <a:r>
              <a:rPr lang="fi-FI" dirty="0" err="1"/>
              <a:t>pu</a:t>
            </a:r>
            <a:r>
              <a:rPr lang="et-EE" dirty="0"/>
              <a:t>itelementseina liitekoht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108575" y="2327257"/>
            <a:ext cx="3578225" cy="4248150"/>
          </a:xfrm>
          <a:ln w="9525">
            <a:noFill/>
          </a:ln>
        </p:spPr>
        <p:txBody>
          <a:bodyPr lIns="36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Kum</a:t>
            </a:r>
            <a:r>
              <a:rPr lang="et-EE" sz="2000" dirty="0"/>
              <a:t>mbituumen-rullmaterjali riba kinnitatakse sokliplokkide külge ja painutatakse betoonplaadi alla</a:t>
            </a:r>
            <a:r>
              <a:rPr lang="fi-FI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t-EE" sz="2000" dirty="0"/>
              <a:t>Plaadi ja sokli vahele paigaldatakse </a:t>
            </a:r>
            <a:r>
              <a:rPr lang="fi-FI" sz="2000" dirty="0" err="1"/>
              <a:t>vaht</a:t>
            </a:r>
            <a:r>
              <a:rPr lang="et-EE" sz="2000" dirty="0"/>
              <a:t>plastisolatsiooni-plaat</a:t>
            </a:r>
            <a:r>
              <a:rPr lang="fi-FI" sz="2000" dirty="0"/>
              <a:t>. </a:t>
            </a:r>
            <a:r>
              <a:rPr lang="et-EE" sz="2000" dirty="0"/>
              <a:t>Plaat vahutatakse kogu perimeetri ulatuses</a:t>
            </a:r>
            <a:r>
              <a:rPr lang="fi-FI" sz="2000" dirty="0"/>
              <a:t>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112"/>
          <a:stretch/>
        </p:blipFill>
        <p:spPr bwMode="auto">
          <a:xfrm>
            <a:off x="230311" y="1684362"/>
            <a:ext cx="455771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51520" y="3833202"/>
            <a:ext cx="2088232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88773" y="1772816"/>
            <a:ext cx="33335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/>
              <a:t>Plaadi valu kõigepealt</a:t>
            </a:r>
            <a:endParaRPr lang="fi-FI" sz="2000" dirty="0"/>
          </a:p>
          <a:p>
            <a:endParaRPr lang="fi-FI" dirty="0"/>
          </a:p>
        </p:txBody>
      </p:sp>
      <p:cxnSp>
        <p:nvCxnSpPr>
          <p:cNvPr id="17" name="Straight Arrow Connector 16"/>
          <p:cNvCxnSpPr>
            <a:stCxn id="21" idx="2"/>
          </p:cNvCxnSpPr>
          <p:nvPr/>
        </p:nvCxnSpPr>
        <p:spPr>
          <a:xfrm flipH="1">
            <a:off x="2555776" y="3140298"/>
            <a:ext cx="1764196" cy="12241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0" idx="2"/>
          </p:cNvCxnSpPr>
          <p:nvPr/>
        </p:nvCxnSpPr>
        <p:spPr>
          <a:xfrm flipH="1">
            <a:off x="3200817" y="4723237"/>
            <a:ext cx="1224136" cy="450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424953" y="4453207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4319972" y="2870268"/>
            <a:ext cx="648072" cy="54006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BE7C1-CCBA-4924-BDAE-2D92660ED3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2BC48-581A-40FD-A902-30C6924FC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72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Pu</a:t>
            </a:r>
            <a:r>
              <a:rPr lang="et-EE" dirty="0"/>
              <a:t>itkarkassvälisseina</a:t>
            </a:r>
            <a:r>
              <a:rPr lang="fi-FI" dirty="0"/>
              <a:t> ja v</a:t>
            </a:r>
            <a:r>
              <a:rPr lang="et-EE" dirty="0"/>
              <a:t>ahelae liitekoht – seina õhutõke aurutõkkekilega</a:t>
            </a:r>
            <a:br>
              <a:rPr lang="fi-FI" dirty="0"/>
            </a:br>
            <a:endParaRPr lang="fi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CF759B-423D-4F38-9155-38665912C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4703774" cy="4608511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i-FI" dirty="0"/>
              <a:t>Sein</a:t>
            </a:r>
            <a:r>
              <a:rPr lang="et-EE" dirty="0"/>
              <a:t>a</a:t>
            </a:r>
            <a:r>
              <a:rPr lang="fi-FI" dirty="0"/>
              <a:t> </a:t>
            </a:r>
            <a:r>
              <a:rPr lang="et-EE" dirty="0"/>
              <a:t>aurutõkkekile pingutatakse tihedaks kruvides </a:t>
            </a:r>
            <a:r>
              <a:rPr lang="fi-FI" dirty="0"/>
              <a:t> (k300) </a:t>
            </a:r>
            <a:r>
              <a:rPr lang="et-EE" dirty="0"/>
              <a:t>horisontaalroovi seina ül</a:t>
            </a:r>
            <a:r>
              <a:rPr lang="fi-FI" dirty="0" err="1"/>
              <a:t>emise</a:t>
            </a:r>
            <a:r>
              <a:rPr lang="fi-FI" dirty="0"/>
              <a:t> </a:t>
            </a:r>
            <a:r>
              <a:rPr lang="fi-FI" dirty="0" err="1"/>
              <a:t>lati</a:t>
            </a:r>
            <a:r>
              <a:rPr lang="et-EE" dirty="0"/>
              <a:t> külge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Ülemisel korrusel tehakse vastav tihendus seina al</a:t>
            </a:r>
            <a:r>
              <a:rPr lang="fi-FI" dirty="0" err="1"/>
              <a:t>uslati</a:t>
            </a:r>
            <a:r>
              <a:rPr lang="et-EE" dirty="0"/>
              <a:t> külge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Vahelae talade vahele paigaldatakse </a:t>
            </a:r>
            <a:r>
              <a:rPr lang="fi-FI" dirty="0" err="1"/>
              <a:t>vaht</a:t>
            </a:r>
            <a:r>
              <a:rPr lang="et-EE" dirty="0"/>
              <a:t>plastsoojustusplaadid.</a:t>
            </a:r>
            <a:r>
              <a:rPr lang="fi-FI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Plaatide servade ning talade ja seinaliistude vahed tihendatakse </a:t>
            </a:r>
            <a:r>
              <a:rPr lang="fi-FI" dirty="0" err="1"/>
              <a:t>pol</a:t>
            </a:r>
            <a:r>
              <a:rPr lang="et-EE" dirty="0"/>
              <a:t>ü</a:t>
            </a:r>
            <a:r>
              <a:rPr lang="fi-FI" dirty="0" err="1"/>
              <a:t>uretaanva</a:t>
            </a:r>
            <a:r>
              <a:rPr lang="et-EE" dirty="0"/>
              <a:t>huga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A43AF-1205-4654-AF7C-16F9E16B4A89}"/>
              </a:ext>
            </a:extLst>
          </p:cNvPr>
          <p:cNvGrpSpPr/>
          <p:nvPr/>
        </p:nvGrpSpPr>
        <p:grpSpPr>
          <a:xfrm>
            <a:off x="5046507" y="1867654"/>
            <a:ext cx="3701957" cy="4032489"/>
            <a:chOff x="5046507" y="1867654"/>
            <a:chExt cx="3701957" cy="403248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3" t="15336" r="29610" b="5816"/>
            <a:stretch/>
          </p:blipFill>
          <p:spPr bwMode="auto">
            <a:xfrm>
              <a:off x="5124969" y="2102945"/>
              <a:ext cx="3623495" cy="3797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7180867" y="2315803"/>
              <a:ext cx="817968" cy="540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2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15" idx="3"/>
            </p:cNvCxnSpPr>
            <p:nvPr/>
          </p:nvCxnSpPr>
          <p:spPr>
            <a:xfrm flipH="1">
              <a:off x="6689751" y="2328624"/>
              <a:ext cx="436781" cy="38029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4" idx="1"/>
            </p:cNvCxnSpPr>
            <p:nvPr/>
          </p:nvCxnSpPr>
          <p:spPr>
            <a:xfrm flipH="1" flipV="1">
              <a:off x="6558675" y="4412029"/>
              <a:ext cx="567857" cy="96826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031624" y="530120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031624" y="1867654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6" name="Straight Arrow Connector 15"/>
            <p:cNvCxnSpPr>
              <a:stCxn id="17" idx="2"/>
            </p:cNvCxnSpPr>
            <p:nvPr/>
          </p:nvCxnSpPr>
          <p:spPr>
            <a:xfrm flipH="1">
              <a:off x="6564288" y="2798838"/>
              <a:ext cx="786475" cy="39423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350763" y="252880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  <p:cxnSp>
          <p:nvCxnSpPr>
            <p:cNvPr id="18" name="Straight Arrow Connector 17"/>
            <p:cNvCxnSpPr>
              <a:stCxn id="19" idx="7"/>
            </p:cNvCxnSpPr>
            <p:nvPr/>
          </p:nvCxnSpPr>
          <p:spPr>
            <a:xfrm flipV="1">
              <a:off x="5599671" y="2948138"/>
              <a:ext cx="886996" cy="30175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046507" y="3170801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4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577804" y="3632156"/>
              <a:ext cx="908863" cy="58893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C3167-D579-43B8-9F4D-021EAC5D13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8513-BEE0-4DD8-A5E5-2DDEA1694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47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3968" y="4077072"/>
            <a:ext cx="864096" cy="126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300" dirty="0"/>
              <a:t>Pu</a:t>
            </a:r>
            <a:r>
              <a:rPr lang="et-EE" sz="3300" dirty="0"/>
              <a:t>itkarkassvälisseina ja vahelae liitekoht – seina õhutihedus tagatakse aurutiheda vahtplastisolatsiooniplaadiga</a:t>
            </a:r>
            <a:br>
              <a:rPr lang="fi-FI" dirty="0"/>
            </a:br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BECB14-95D1-43C1-BCAA-E6372B996BF8}"/>
              </a:ext>
            </a:extLst>
          </p:cNvPr>
          <p:cNvGrpSpPr/>
          <p:nvPr/>
        </p:nvGrpSpPr>
        <p:grpSpPr>
          <a:xfrm>
            <a:off x="3629660" y="1700808"/>
            <a:ext cx="3174588" cy="3450722"/>
            <a:chOff x="3260333" y="1700808"/>
            <a:chExt cx="3174588" cy="345072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6" t="10304" r="30509" b="8641"/>
            <a:stretch/>
          </p:blipFill>
          <p:spPr bwMode="auto">
            <a:xfrm>
              <a:off x="3260333" y="2144376"/>
              <a:ext cx="2751827" cy="291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Arrow Connector 10"/>
            <p:cNvCxnSpPr>
              <a:stCxn id="15" idx="1"/>
            </p:cNvCxnSpPr>
            <p:nvPr/>
          </p:nvCxnSpPr>
          <p:spPr>
            <a:xfrm flipH="1" flipV="1">
              <a:off x="4355976" y="3891390"/>
              <a:ext cx="454948" cy="7991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716016" y="4611470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2</a:t>
              </a:r>
            </a:p>
          </p:txBody>
        </p:sp>
        <p:cxnSp>
          <p:nvCxnSpPr>
            <p:cNvPr id="16" name="Straight Arrow Connector 15"/>
            <p:cNvCxnSpPr>
              <a:stCxn id="17" idx="2"/>
            </p:cNvCxnSpPr>
            <p:nvPr/>
          </p:nvCxnSpPr>
          <p:spPr>
            <a:xfrm flipH="1">
              <a:off x="4366365" y="1970838"/>
              <a:ext cx="1420484" cy="82770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5786849" y="170080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8CAED0-C1A9-412F-BBF5-EA3CE0A51225}"/>
              </a:ext>
            </a:extLst>
          </p:cNvPr>
          <p:cNvGrpSpPr/>
          <p:nvPr/>
        </p:nvGrpSpPr>
        <p:grpSpPr>
          <a:xfrm>
            <a:off x="5796136" y="4080854"/>
            <a:ext cx="3126280" cy="1682744"/>
            <a:chOff x="5910216" y="4080854"/>
            <a:chExt cx="3126280" cy="168274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9" b="2509"/>
            <a:stretch>
              <a:fillRect/>
            </a:stretch>
          </p:blipFill>
          <p:spPr bwMode="auto">
            <a:xfrm>
              <a:off x="5910216" y="4080854"/>
              <a:ext cx="1944216" cy="160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 flipV="1">
              <a:off x="7854432" y="4611470"/>
              <a:ext cx="772916" cy="74516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8388424" y="5223538"/>
              <a:ext cx="648072" cy="54006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000" b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6B58C-4912-4DE6-9958-8CACF2B2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838"/>
            <a:ext cx="3601457" cy="403225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i-FI" dirty="0"/>
              <a:t>Sein</a:t>
            </a:r>
            <a:r>
              <a:rPr lang="et-EE" dirty="0"/>
              <a:t>a aurutõkkeplaati tehakse vahelaetalade jaoks avad</a:t>
            </a:r>
            <a:r>
              <a:rPr lang="fi-FI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Sein</a:t>
            </a:r>
            <a:r>
              <a:rPr lang="et-EE" dirty="0"/>
              <a:t>a isolatsiooniplaat tuuakse tervikuna vahelaest allapoole ja tihendatakse vahutamisega</a:t>
            </a:r>
            <a:r>
              <a:rPr lang="fi-FI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t-EE" dirty="0"/>
              <a:t>Isolatsiooniplaat vahutatakse kinni talade külge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1B38C-CCBF-451A-82A3-8E6E46DDD0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84355F3-F8B3-4534-A555-7BE713B3F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5635558"/>
      </p:ext>
    </p:extLst>
  </p:cSld>
  <p:clrMapOvr>
    <a:masterClrMapping/>
  </p:clrMapOvr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motiva_BUS_finland</Template>
  <TotalTime>8256</TotalTime>
  <Words>1826</Words>
  <Application>Microsoft Office PowerPoint</Application>
  <PresentationFormat>On-screen Show (4:3)</PresentationFormat>
  <Paragraphs>277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BUS_4-3</vt:lpstr>
      <vt:lpstr>1_BUS_4-3</vt:lpstr>
      <vt:lpstr> Puitmaja energiatõhusad liitekohad </vt:lpstr>
      <vt:lpstr>Energiatõhusates tarindites on eriti tähtis, et </vt:lpstr>
      <vt:lpstr>Vastu maad toetuva betoonplaadi ja puitseina liitekoht 1, esmalt sein  </vt:lpstr>
      <vt:lpstr>Vastu maad toetuva betoonplaadi ja puitsõrestikseina vaheline liitekoht 2, enne põrand  </vt:lpstr>
      <vt:lpstr>Tuulutatava puitkonstruktsiooni põranda ja välisseina liitekoht  </vt:lpstr>
      <vt:lpstr>Tuulutatava puitkonstruktsioonis põranda ja vahtplastsoojustusega välisseina liitekoht</vt:lpstr>
      <vt:lpstr>Vastu maad toetuva betoonplaadi ja puitelementseina liitekoht </vt:lpstr>
      <vt:lpstr>Puitkarkassvälisseina ja vahelae liitekoht – seina õhutõke aurutõkkekilega </vt:lpstr>
      <vt:lpstr>Puitkarkassvälisseina ja vahelae liitekoht – seina õhutihedus tagatakse aurutiheda vahtplastisolatsiooniplaadiga </vt:lpstr>
      <vt:lpstr>Puidust pööningulae ja välisseina liitekoht – õhutõkkena kile   </vt:lpstr>
      <vt:lpstr>Puidust pööningulae ja välisseina liitekoht – aurutõkkena kile</vt:lpstr>
      <vt:lpstr>Puidust pööningulae ja välisseina liitekoht – aurutõkkeks plastisolatsioon </vt:lpstr>
      <vt:lpstr>Massiivpalkseina ja kaldus pööningulae liitekoht</vt:lpstr>
      <vt:lpstr>Massiivpalkseina ja pööningulae liitekoht viiluräästaga – kaldus pööningulagi.</vt:lpstr>
      <vt:lpstr>Aknalengi tihendamine </vt:lpstr>
      <vt:lpstr>Tuulutatava põrandaaluse soojustus ja tarindid madalaenergiahoonetes</vt:lpstr>
      <vt:lpstr>Pööningu soojustus ja tarindid madalaenergiahoonetes</vt:lpstr>
      <vt:lpstr>Arutlus: Millised on paksema soojustuse peamised mõjud niiskuskontrolli seisukohalt? </vt:lpstr>
      <vt:lpstr>Pidage meeles !</vt:lpstr>
      <vt:lpstr>Aitäh!</vt:lpstr>
    </vt:vector>
  </TitlesOfParts>
  <Manager>PiuPauDesign</Manager>
  <Company>Tampere University of Technology</Company>
  <LinksUpToDate>false</LinksUpToDate>
  <SharedDoc>false</SharedDoc>
  <HyperlinkBase>finland.buildupskills.eu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Teriö Olli</dc:creator>
  <cp:lastModifiedBy>Kirsi-Maaria Forssell</cp:lastModifiedBy>
  <cp:revision>304</cp:revision>
  <cp:lastPrinted>2014-09-17T05:23:22Z</cp:lastPrinted>
  <dcterms:created xsi:type="dcterms:W3CDTF">2013-11-14T10:46:09Z</dcterms:created>
  <dcterms:modified xsi:type="dcterms:W3CDTF">2020-03-09T09:51:58Z</dcterms:modified>
</cp:coreProperties>
</file>