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5" r:id="rId3"/>
  </p:sldMasterIdLst>
  <p:notesMasterIdLst>
    <p:notesMasterId r:id="rId18"/>
  </p:notesMasterIdLst>
  <p:handoutMasterIdLst>
    <p:handoutMasterId r:id="rId19"/>
  </p:handoutMasterIdLst>
  <p:sldIdLst>
    <p:sldId id="414" r:id="rId4"/>
    <p:sldId id="472" r:id="rId5"/>
    <p:sldId id="496" r:id="rId6"/>
    <p:sldId id="498" r:id="rId7"/>
    <p:sldId id="501" r:id="rId8"/>
    <p:sldId id="500" r:id="rId9"/>
    <p:sldId id="536" r:id="rId10"/>
    <p:sldId id="503" r:id="rId11"/>
    <p:sldId id="533" r:id="rId12"/>
    <p:sldId id="504" r:id="rId13"/>
    <p:sldId id="537" r:id="rId14"/>
    <p:sldId id="538" r:id="rId15"/>
    <p:sldId id="515" r:id="rId16"/>
    <p:sldId id="540" r:id="rId17"/>
  </p:sldIdLst>
  <p:sldSz cx="9144000" cy="6858000" type="screen4x3"/>
  <p:notesSz cx="9931400" cy="67945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i Kaste" initials="SK" lastIdx="18" clrIdx="0">
    <p:extLst/>
  </p:cmAuthor>
  <p:cmAuthor id="2" name="Uotila Ulrika" initials="U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C5"/>
    <a:srgbClr val="B9C0F1"/>
    <a:srgbClr val="002565"/>
    <a:srgbClr val="F1F1F1"/>
    <a:srgbClr val="F3F9E3"/>
    <a:srgbClr val="FBF5F8"/>
    <a:srgbClr val="F9F0F6"/>
    <a:srgbClr val="FDF5F1"/>
    <a:srgbClr val="FEF9F7"/>
    <a:srgbClr val="D6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0" autoAdjust="0"/>
    <p:restoredTop sz="87637" autoAdjust="0"/>
  </p:normalViewPr>
  <p:slideViewPr>
    <p:cSldViewPr showGuides="1">
      <p:cViewPr varScale="1">
        <p:scale>
          <a:sx n="61" d="100"/>
          <a:sy n="61" d="100"/>
        </p:scale>
        <p:origin x="1008" y="44"/>
      </p:cViewPr>
      <p:guideLst>
        <p:guide orient="horz" pos="2160"/>
        <p:guide orient="horz" pos="300"/>
        <p:guide orient="horz" pos="3657"/>
        <p:guide orient="horz" pos="4110"/>
        <p:guide orient="horz" pos="1117"/>
        <p:guide orient="horz" pos="4020"/>
        <p:guide orient="horz" pos="1434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F239B-BEDA-4600-9E74-1A067DD1C568}" type="datetimeFigureOut">
              <a:rPr lang="fi-FI" sz="800" smtClean="0"/>
              <a:t>9.3.2020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EEF14-1139-4FCD-B579-DD1BA15E3E3E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343349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36C27A5-4B7D-4208-8377-DDA92A166DD3}" type="datetimeFigureOut">
              <a:rPr lang="fi-FI" smtClean="0"/>
              <a:pPr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364B4A2A-B6C3-4423-87B3-B387B0B190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13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441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067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56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17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91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12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99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45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59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2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936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957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07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finland.buildupskills.eu/" TargetMode="External"/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3A37CD5-46E1-4330-8EF8-3C508C1F3EF5}"/>
              </a:ext>
            </a:extLst>
          </p:cNvPr>
          <p:cNvSpPr>
            <a:spLocks/>
          </p:cNvSpPr>
          <p:nvPr userDrawn="1"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A9DF0D2-0B2A-40F3-8E57-9432F0A3CAF3}"/>
              </a:ext>
            </a:extLst>
          </p:cNvPr>
          <p:cNvSpPr txBox="1"/>
          <p:nvPr userDrawn="1"/>
        </p:nvSpPr>
        <p:spPr>
          <a:xfrm>
            <a:off x="3923928" y="6028060"/>
            <a:ext cx="4791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i="1" dirty="0">
                <a:effectLst/>
                <a:latin typeface="Calibri"/>
                <a:ea typeface="Calibri"/>
                <a:cs typeface="Times New Roman"/>
              </a:rPr>
              <a:t>Ainuvastutus käesoleva väljaande sisu eest lasub selle autoritel. Väljaanne ei pruugi kajastada Euroopa Liidu arvamust. EASME ega Euroopa Komisjon pole vastutavad siin sisalduva teabe ükskõik millise kasutuse eest.</a:t>
            </a:r>
            <a:endParaRPr lang="en-US" sz="1000" i="1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D535D17-6F23-41E6-9935-2ED760F4FA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29915"/>
            <a:ext cx="2664296" cy="5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004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>
            <a:hlinkClick r:id="rId2"/>
            <a:extLst>
              <a:ext uri="{FF2B5EF4-FFF2-40B4-BE49-F238E27FC236}">
                <a16:creationId xmlns:a16="http://schemas.microsoft.com/office/drawing/2014/main" id="{DDAD152F-D39D-42C5-A65E-FDC583F3D5C5}"/>
              </a:ext>
            </a:extLst>
          </p:cNvPr>
          <p:cNvSpPr txBox="1"/>
          <p:nvPr userDrawn="1"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DB6280F2-8915-4946-BDC0-2321DC09DF68}"/>
              </a:ext>
            </a:extLst>
          </p:cNvPr>
          <p:cNvSpPr txBox="1"/>
          <p:nvPr userDrawn="1"/>
        </p:nvSpPr>
        <p:spPr>
          <a:xfrm>
            <a:off x="468313" y="5414422"/>
            <a:ext cx="34127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finland.buildupskills.eu</a:t>
            </a:r>
          </a:p>
        </p:txBody>
      </p:sp>
    </p:spTree>
    <p:extLst>
      <p:ext uri="{BB962C8B-B14F-4D97-AF65-F5344CB8AC3E}">
        <p14:creationId xmlns:p14="http://schemas.microsoft.com/office/powerpoint/2010/main" val="66808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23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B1668D-8FF8-43CC-892A-1C8F649AD919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7663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62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57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93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7090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4980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697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10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4451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8005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7357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201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4982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7080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50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543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4C742-D47D-4ADB-8FA8-122DDB33CB7D}"/>
              </a:ext>
            </a:extLst>
          </p:cNvPr>
          <p:cNvGrpSpPr/>
          <p:nvPr userDrawn="1"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8719978-B295-446F-B8FA-772663F9BE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323A88B-088B-411A-9C09-AF8B97C265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9CB35BB-7541-4B72-A6CE-CC83D5536F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9F0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4DCFC37-9F94-4327-A727-5DEEA0276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BF5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15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81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81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79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41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64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9F0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BF5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63452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6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6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et-EE" dirty="0"/>
              <a:t>Ehitusplatsi tingimuste haldamine</a:t>
            </a:r>
            <a:r>
              <a:rPr lang="fi-FI" dirty="0"/>
              <a:t> ja </a:t>
            </a:r>
            <a:r>
              <a:rPr lang="et-EE" dirty="0"/>
              <a:t>tarindite kuivatamine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579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Picture 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793324"/>
            <a:ext cx="5112568" cy="315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500" name="Straight Connector 61499"/>
          <p:cNvCxnSpPr/>
          <p:nvPr/>
        </p:nvCxnSpPr>
        <p:spPr>
          <a:xfrm flipV="1">
            <a:off x="4268645" y="4730845"/>
            <a:ext cx="0" cy="6327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131839" y="5013176"/>
            <a:ext cx="0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259631" y="4725144"/>
            <a:ext cx="3013347" cy="100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259631" y="5013176"/>
            <a:ext cx="18722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tsikko 1"/>
          <p:cNvSpPr txBox="1">
            <a:spLocks/>
          </p:cNvSpPr>
          <p:nvPr/>
        </p:nvSpPr>
        <p:spPr bwMode="auto">
          <a:xfrm>
            <a:off x="5940152" y="2904264"/>
            <a:ext cx="24117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b="1" dirty="0" err="1">
                <a:latin typeface="+mj-lt"/>
                <a:ea typeface="+mj-ea"/>
                <a:cs typeface="+mj-cs"/>
              </a:rPr>
              <a:t>Vast</a:t>
            </a:r>
            <a:r>
              <a:rPr lang="et-EE" sz="2000" b="1" dirty="0">
                <a:latin typeface="+mj-lt"/>
                <a:ea typeface="+mj-ea"/>
                <a:cs typeface="+mj-cs"/>
              </a:rPr>
              <a:t>u</a:t>
            </a:r>
            <a:r>
              <a:rPr lang="fi-FI" sz="2000" b="1" dirty="0">
                <a:latin typeface="+mj-lt"/>
                <a:ea typeface="+mj-ea"/>
                <a:cs typeface="+mj-cs"/>
              </a:rPr>
              <a:t>s: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b="1" dirty="0">
                <a:latin typeface="+mj-lt"/>
                <a:ea typeface="+mj-ea"/>
                <a:cs typeface="+mj-cs"/>
              </a:rPr>
              <a:t>(9  – 5) g x 10000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b="1" dirty="0">
                <a:latin typeface="+mj-lt"/>
                <a:ea typeface="+mj-ea"/>
                <a:cs typeface="+mj-cs"/>
              </a:rPr>
              <a:t>= 40 000 g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b="1" dirty="0">
                <a:latin typeface="+mj-lt"/>
                <a:ea typeface="+mj-ea"/>
                <a:cs typeface="+mj-cs"/>
              </a:rPr>
              <a:t>= 40 li</a:t>
            </a:r>
            <a:r>
              <a:rPr lang="et-EE" sz="2000" b="1" dirty="0">
                <a:latin typeface="+mj-lt"/>
                <a:ea typeface="+mj-ea"/>
                <a:cs typeface="+mj-cs"/>
              </a:rPr>
              <a:t>itrit</a:t>
            </a:r>
            <a:endParaRPr lang="fi-FI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25554" y="5579948"/>
            <a:ext cx="116249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sz="1000" dirty="0"/>
              <a:t>Temperatuur</a:t>
            </a:r>
            <a:r>
              <a:rPr lang="fi-FI" sz="1000" dirty="0"/>
              <a:t> [</a:t>
            </a:r>
            <a:r>
              <a:rPr lang="fi-FI" sz="1000" baseline="30000" dirty="0"/>
              <a:t>o</a:t>
            </a:r>
            <a:r>
              <a:rPr lang="fi-FI" sz="1000" dirty="0"/>
              <a:t>C]</a:t>
            </a:r>
            <a:endParaRPr lang="en-GB" sz="1000" dirty="0"/>
          </a:p>
        </p:txBody>
      </p:sp>
      <p:sp>
        <p:nvSpPr>
          <p:cNvPr id="4" name="Tekstiruutu 3"/>
          <p:cNvSpPr txBox="1"/>
          <p:nvPr/>
        </p:nvSpPr>
        <p:spPr>
          <a:xfrm rot="16200000">
            <a:off x="-75224" y="3970974"/>
            <a:ext cx="19062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000" dirty="0" err="1"/>
              <a:t>Absoluut</a:t>
            </a:r>
            <a:r>
              <a:rPr lang="fi-FI" sz="1000" dirty="0"/>
              <a:t> </a:t>
            </a:r>
            <a:r>
              <a:rPr lang="et-EE" sz="1000" dirty="0"/>
              <a:t>niiskus</a:t>
            </a:r>
            <a:r>
              <a:rPr lang="fi-FI" sz="1000" dirty="0"/>
              <a:t> [g/m</a:t>
            </a:r>
            <a:r>
              <a:rPr lang="fi-FI" sz="1000" baseline="30000" dirty="0"/>
              <a:t>3</a:t>
            </a:r>
            <a:r>
              <a:rPr lang="fi-FI" sz="1000" dirty="0"/>
              <a:t>]</a:t>
            </a:r>
            <a:endParaRPr lang="en-GB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90E02-0270-42D8-8E6C-D8D0D62E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Ülesanne</a:t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F9530-E839-4061-A4EE-89BF534A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8074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b="1" dirty="0" err="1"/>
              <a:t>Palj</a:t>
            </a:r>
            <a:r>
              <a:rPr lang="et-EE" sz="2000" b="1" dirty="0"/>
              <a:t>u</a:t>
            </a:r>
            <a:r>
              <a:rPr lang="fi-FI" sz="2000" b="1" dirty="0"/>
              <a:t> 10 000 m</a:t>
            </a:r>
            <a:r>
              <a:rPr lang="fi-FI" sz="2000" b="1" baseline="30000" dirty="0"/>
              <a:t>3</a:t>
            </a:r>
            <a:r>
              <a:rPr lang="fi-FI" sz="2000" b="1" dirty="0"/>
              <a:t> (</a:t>
            </a:r>
            <a:r>
              <a:rPr lang="et-EE" sz="2000" b="1" dirty="0"/>
              <a:t>umbes</a:t>
            </a:r>
            <a:r>
              <a:rPr lang="fi-FI" sz="2000" b="1" dirty="0"/>
              <a:t> 50 </a:t>
            </a:r>
            <a:r>
              <a:rPr lang="et-EE" sz="2000" b="1" dirty="0"/>
              <a:t>korteriga</a:t>
            </a:r>
            <a:r>
              <a:rPr lang="fi-FI" sz="2000" b="1" dirty="0"/>
              <a:t>) </a:t>
            </a:r>
            <a:r>
              <a:rPr lang="et-EE" sz="2000" b="1" dirty="0"/>
              <a:t>korterelamu ehitusobjektil </a:t>
            </a:r>
            <a:r>
              <a:rPr lang="fi-FI" sz="2000" b="1" dirty="0" err="1"/>
              <a:t>saab</a:t>
            </a:r>
            <a:r>
              <a:rPr lang="et-EE" sz="2000" b="1" dirty="0"/>
              <a:t> eemaldada veeauru</a:t>
            </a:r>
            <a:r>
              <a:rPr lang="fi-FI" sz="2000" b="1" dirty="0"/>
              <a:t>, </a:t>
            </a:r>
            <a:r>
              <a:rPr lang="fi-FI" sz="2000" b="1" dirty="0" err="1"/>
              <a:t>ku</a:t>
            </a:r>
            <a:r>
              <a:rPr lang="et-EE" sz="2000" b="1" dirty="0"/>
              <a:t>i õh</a:t>
            </a:r>
            <a:r>
              <a:rPr lang="fi-FI" sz="2000" b="1" dirty="0" err="1"/>
              <a:t>uvahetus</a:t>
            </a:r>
            <a:r>
              <a:rPr lang="fi-FI" sz="2000" b="1" dirty="0"/>
              <a:t> on </a:t>
            </a:r>
            <a:r>
              <a:rPr lang="fi-FI" sz="2000" b="1" dirty="0" err="1"/>
              <a:t>üks</a:t>
            </a:r>
            <a:r>
              <a:rPr lang="fi-FI" sz="2000" b="1" dirty="0"/>
              <a:t> </a:t>
            </a:r>
            <a:r>
              <a:rPr lang="et-EE" sz="2000" b="1" dirty="0"/>
              <a:t>kord tunnis</a:t>
            </a:r>
            <a:r>
              <a:rPr lang="fi-FI" sz="2000" b="1" dirty="0"/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fi-FI" sz="2000" b="1" dirty="0"/>
          </a:p>
          <a:p>
            <a:pPr marL="285750" indent="-285750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/>
              <a:t>Sis</a:t>
            </a:r>
            <a:r>
              <a:rPr lang="et-EE" sz="2000" dirty="0"/>
              <a:t>etemperatuur</a:t>
            </a:r>
            <a:r>
              <a:rPr lang="fi-FI" sz="2000" dirty="0"/>
              <a:t> on 20 </a:t>
            </a:r>
            <a:r>
              <a:rPr lang="fi-FI" sz="2000" baseline="30000" dirty="0"/>
              <a:t>o</a:t>
            </a:r>
            <a:r>
              <a:rPr lang="fi-FI" sz="2000" dirty="0"/>
              <a:t>C ja </a:t>
            </a:r>
            <a:r>
              <a:rPr lang="et-EE" sz="2000" dirty="0"/>
              <a:t>välistemperatuur</a:t>
            </a:r>
            <a:r>
              <a:rPr lang="fi-FI" sz="2000" dirty="0"/>
              <a:t> 5 </a:t>
            </a:r>
            <a:r>
              <a:rPr lang="fi-FI" sz="2000" baseline="30000" dirty="0"/>
              <a:t>o</a:t>
            </a:r>
            <a:r>
              <a:rPr lang="fi-FI" sz="2000" dirty="0"/>
              <a:t>C,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/>
              <a:t>S</a:t>
            </a:r>
            <a:r>
              <a:rPr lang="et-EE" sz="2000" dirty="0"/>
              <a:t>uhteline õh</a:t>
            </a:r>
            <a:r>
              <a:rPr lang="fi-FI" sz="2000" dirty="0"/>
              <a:t>u</a:t>
            </a:r>
            <a:r>
              <a:rPr lang="et-EE" sz="2000" dirty="0"/>
              <a:t>niiskus on sees</a:t>
            </a:r>
            <a:r>
              <a:rPr lang="fi-FI" sz="2000" dirty="0"/>
              <a:t> 50 % ja </a:t>
            </a:r>
            <a:r>
              <a:rPr lang="et-EE" sz="2000" dirty="0"/>
              <a:t>väljas</a:t>
            </a:r>
            <a:r>
              <a:rPr lang="fi-FI" sz="2000" dirty="0"/>
              <a:t> 80 %. </a:t>
            </a:r>
          </a:p>
          <a:p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F8E51-F5B7-46B1-8D08-D0555B2D41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B7090-33B8-426A-B23F-4C8745147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37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Absorptsioonkuivataja</a:t>
            </a:r>
            <a:br>
              <a:rPr lang="et-EE" dirty="0"/>
            </a:br>
            <a:endParaRPr lang="fi-FI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680745"/>
          </a:xfrm>
        </p:spPr>
        <p:txBody>
          <a:bodyPr>
            <a:normAutofit/>
          </a:bodyPr>
          <a:lstStyle/>
          <a:p>
            <a:pPr marL="342900" indent="-342900"/>
            <a:r>
              <a:rPr lang="et-EE" sz="1900" dirty="0">
                <a:latin typeface="+mj-lt"/>
              </a:rPr>
              <a:t>Absorptsioonkuivatajas puhutakse kuivatatav õhk pöörlevast </a:t>
            </a:r>
            <a:r>
              <a:rPr lang="fi-FI" sz="1900" dirty="0" err="1">
                <a:latin typeface="+mj-lt"/>
              </a:rPr>
              <a:t>rootorist</a:t>
            </a:r>
            <a:r>
              <a:rPr lang="et-EE" sz="1900" dirty="0">
                <a:latin typeface="+mj-lt"/>
              </a:rPr>
              <a:t> läbi</a:t>
            </a:r>
            <a:r>
              <a:rPr lang="fi-FI" sz="1900" dirty="0">
                <a:latin typeface="+mj-lt"/>
              </a:rPr>
              <a:t>.</a:t>
            </a:r>
          </a:p>
          <a:p>
            <a:pPr marL="342900" indent="-342900"/>
            <a:r>
              <a:rPr lang="et-EE" sz="1900" dirty="0">
                <a:latin typeface="+mj-lt"/>
              </a:rPr>
              <a:t>Niiskus sadestub </a:t>
            </a:r>
            <a:r>
              <a:rPr lang="fi-FI" sz="1900" dirty="0" err="1">
                <a:latin typeface="+mj-lt"/>
              </a:rPr>
              <a:t>rootor</a:t>
            </a:r>
            <a:r>
              <a:rPr lang="et-EE" sz="1900" dirty="0">
                <a:latin typeface="+mj-lt"/>
              </a:rPr>
              <a:t>i pinnale ja see puhutakse õhuvooluga kuivatatavast ruumist välja</a:t>
            </a:r>
            <a:r>
              <a:rPr lang="fi-FI" sz="1900" dirty="0">
                <a:latin typeface="+mj-lt"/>
              </a:rPr>
              <a:t>.</a:t>
            </a:r>
          </a:p>
          <a:p>
            <a:pPr marL="342900" indent="-342900"/>
            <a:r>
              <a:rPr lang="et-EE" sz="1900" dirty="0">
                <a:latin typeface="+mj-lt"/>
                <a:cs typeface="Arial"/>
              </a:rPr>
              <a:t>Funktsioneerib tõhusalt ka madalatel temperatuuridel</a:t>
            </a:r>
            <a:r>
              <a:rPr lang="fi-FI" sz="1900" dirty="0">
                <a:latin typeface="+mj-lt"/>
              </a:rPr>
              <a:t>.</a:t>
            </a:r>
          </a:p>
          <a:p>
            <a:pPr marL="342900" indent="-342900"/>
            <a:r>
              <a:rPr lang="fi-FI" sz="1900" dirty="0" err="1">
                <a:latin typeface="+mj-lt"/>
              </a:rPr>
              <a:t>Al</a:t>
            </a:r>
            <a:r>
              <a:rPr lang="et-EE" sz="1900" dirty="0">
                <a:latin typeface="+mj-lt"/>
              </a:rPr>
              <a:t>andab suhtelist õ</a:t>
            </a:r>
            <a:r>
              <a:rPr lang="fi-FI" sz="1900" dirty="0" err="1">
                <a:latin typeface="+mj-lt"/>
              </a:rPr>
              <a:t>hu</a:t>
            </a:r>
            <a:r>
              <a:rPr lang="et-EE" sz="1900" dirty="0">
                <a:latin typeface="+mj-lt"/>
              </a:rPr>
              <a:t>niiskust madalamale, kui</a:t>
            </a:r>
            <a:r>
              <a:rPr lang="fi-FI" sz="1900" dirty="0">
                <a:latin typeface="+mj-lt"/>
              </a:rPr>
              <a:t> 30 %.</a:t>
            </a:r>
          </a:p>
          <a:p>
            <a:pPr marL="342900" indent="-342900"/>
            <a:r>
              <a:rPr lang="fi-FI" sz="1900" dirty="0">
                <a:latin typeface="+mj-lt"/>
              </a:rPr>
              <a:t>T</a:t>
            </a:r>
            <a:r>
              <a:rPr lang="et-EE" sz="1900" dirty="0">
                <a:latin typeface="+mj-lt"/>
              </a:rPr>
              <a:t>sirkuleerib õhku ja puhub kuiva õhku tarinditele</a:t>
            </a:r>
            <a:r>
              <a:rPr lang="fi-FI" sz="1900" dirty="0">
                <a:latin typeface="+mj-lt"/>
              </a:rPr>
              <a:t>.</a:t>
            </a:r>
          </a:p>
          <a:p>
            <a:pPr marL="342900" indent="-342900"/>
            <a:r>
              <a:rPr lang="fi-FI" sz="1900" dirty="0">
                <a:latin typeface="+mj-lt"/>
              </a:rPr>
              <a:t>Kuivat</a:t>
            </a:r>
            <a:r>
              <a:rPr lang="et-EE" sz="1900" dirty="0">
                <a:latin typeface="+mj-lt"/>
              </a:rPr>
              <a:t>atava ruumi õhuringluseks dimensioneeritakse </a:t>
            </a:r>
            <a:r>
              <a:rPr lang="fi-FI" sz="1900" dirty="0">
                <a:latin typeface="+mj-lt"/>
              </a:rPr>
              <a:t>1-2 k</a:t>
            </a:r>
            <a:r>
              <a:rPr lang="et-EE" sz="1900" dirty="0">
                <a:latin typeface="+mj-lt"/>
              </a:rPr>
              <a:t>orda tunnis</a:t>
            </a:r>
            <a:r>
              <a:rPr lang="fi-FI" sz="1900" dirty="0">
                <a:latin typeface="+mj-lt"/>
              </a:rPr>
              <a:t>.</a:t>
            </a:r>
          </a:p>
          <a:p>
            <a:pPr marL="342900" indent="-342900"/>
            <a:r>
              <a:rPr lang="et-EE" sz="1900" dirty="0">
                <a:latin typeface="+mj-lt"/>
              </a:rPr>
              <a:t>Suured kuivatajad on põhiliselt kuivatusfirmadel </a:t>
            </a:r>
            <a:r>
              <a:rPr lang="fi-FI" sz="1900" dirty="0">
                <a:latin typeface="+mj-lt"/>
              </a:rPr>
              <a:t>(500-5000 m</a:t>
            </a:r>
            <a:r>
              <a:rPr lang="fi-FI" sz="1900" baseline="30000" dirty="0">
                <a:latin typeface="+mj-lt"/>
              </a:rPr>
              <a:t>3</a:t>
            </a:r>
            <a:r>
              <a:rPr lang="fi-FI" sz="1900" dirty="0">
                <a:latin typeface="+mj-lt"/>
              </a:rPr>
              <a:t>/h)</a:t>
            </a:r>
          </a:p>
        </p:txBody>
      </p:sp>
      <p:sp>
        <p:nvSpPr>
          <p:cNvPr id="3" name="AutoShape 4" descr="data:image/jpeg;base64,/9j/4AAQSkZJRgABAQAAAQABAAD/2wCEAAkGBxASEBAPEBAQFBAUEBUQEA8PDxAWEBUUFBQWFhQUFBQYHCggGBolHBQUITEhJSkrLi4uFx8zODMsNygtLiwBCgoKDg0OGxAQGy4mICUvLSwsLCwsLCwtLCwsLDQsLCwsLCwsLCwsLCwsLCwsLCwsLCwsLCwsLCwsLCwsLCwsNP/AABEIANwA5QMBIgACEQEDEQH/xAAcAAEAAQUBAQAAAAAAAAAAAAAAAQIDBAUGBwj/xABIEAACAQIDAwcGCwUHBQEAAAAAAQIDEQQSIQUxQQYTUWFxgZEiMlKxwdEHFCMzQlNykqGywhUkgtLhQ2Jjg5Si8ERzhJPDNP/EABkBAQADAQEAAAAAAAAAAAAAAAABAgQDBf/EAC8RAAIBAwIDCAEDBQAAAAAAAAABAgMRIRIxBDJBExQiUWGRodFxQuHxUoGxwfD/2gAMAwEAAhEDEQA/APcQAAAAAAAAAAAAAAAAAAAAAAAACmpUUVeTSW67aS1AKgRckAAEAEghyXSvEodaPpR+8iLixcBZqYunFOUpwSSu25LciKeMpStlqQd7WtOOt91hdE2ZfABJAAAAAIYBIOQxm1c0nzlBOS8m0paqz3bjAq4mL/sorw9xR1IrqXUJPod5nXSvEjnY+lHxR585R+rj4lmdO7dtydtYrXrXUcnXR0VFs9G56PpR+8ieej6UfFHncY9hV5XT+JTvPoX7v6noPPQ9KP3kOfh6UfvI89an6RTzVT00R3p+RPdl5m12jyhrKpNQm4pSsofF5tpLpeXUwY7cxKvarV1d3+71Hr1Xjp2GM6U23aonZtXytap2e9IjmKvpR8P6HJ1JX3+TsoRS2M39u4r66r3YSX8g/bmJ+txHdhJfymJGlPjlfcZWHyLz6afYv6kdo/N+5OiPkvYn9s4n6zFf6WfuI/a+I9PGd2Hqe4y41cJ9Kg/+fxEOrgONF+EvZInX6sq4+nwWFtWvxeO/09U0XKTbuLkoQoPFZd85Sp1E73skr8F7eo3e062Ep0ZVI0E5NWhFuWrbsm1mvZb+48p2rtGo6s75fOb83i7X/wCdRZLVhFW1HLN/U2vtDjXxKfXVlF/i0Y9Ta2O44nEf6t/znMvGT6V3RRewzxNW6pKpOyzSVOF7LpdloW7KQ7WJtqm0cU99es//ACW/1mNPE1+NSo+2rL3lijszGzdNRp1W6kHUp6xipQWW8k21p5cfFGNi8HXp06VWpmUKycqTzp5kkm3ZPTzlv6Qqf4IdT8l+tXm1bNLXpnIxJZuM396XuMRtvj4yOghyWj8V+N1cZQhBxhJU0pzrPnJZYJQ03tPW9tHrozooJHNzbNPdrXMvF3L2zcZzdejVTeaFWE1kXlNxknaPW7W7zXyoPNlSbd8qypu991kZ+ztn1oV8LOdGrGEsTSipypzUW+cjom1a5fQjnrZ9QUpXinZq6Ts96vwZUAdjkAAAAAAcFtmajXqqz897l06+0wefj/e+5L3G22/Qi69S64r8qNW8HDrXYzFUeWelSjScVeTX9v3KfjMPSS7dPWVRrwe6cPvIpeCXCU13lEsC/T8Vc4tr/v4O6pU+k/h/uZUZLg13MqSNfLZz6ab7YR9xT8Qmtyh3XXqsR4S3YX2nH3a/0bSxKNT8Wqr6Mu6rU/mFqy4Vu6bfrTFo+ZPdqnSz/DRtxY0/xiot8qy7VTf6B8fn9Y++lB+poaV5/wCfonutf+n5X2bhoixqVtKfpw76Ml6plS2lPpov/wBq9jGj1RV0Ky3g/b6M3EVMqu03rbRfiYFTGQ187juW+za08H3FNbFyla6p6PNaNZpPtzQMZpcIStr5tak9/nb3fVHWEIW8T+V9nCcKq/S/Z/RlY2mnBPpaV+qzZ5ttX52faek46teipZXHy1o8t/wbR5ttX52RNHdnGtsYZk7O2zWwzqOi0nOGR5oqStfr3cdxjFLRpsnuZs9Dq9m8ooc5hXKpONOnSnStdrLFxj5Lcdct4Q1vfTec5tfGqpSp005uNOU1TUpSeWm5eSlfdooeBjwpt7k32Iu/FJv6L79Dnoipai9Oco03De98vLy7/BrVF3Ow2tWzbMwsI1YSnF06nMynTa8nnItZXx8tOz6DQ/Ep9XiX6GxKk/Nt+HtLtp2dyiTV1YxcBjXTqQqSs8r4JWV01dJdDd+46mht1YnE4Cmpzf71Rjzb81uVel5UuxRdu056Wx5qLk4yyJ25zyVTut6U3o32M2HJHCx/aGB0/wCrotXemlSL9gai3cLUsH0mADscgAAAAADlOUVP5dvpjF+z2Grym75TR+Ug+mFvBv3mlZhq8zNtPlRBFwRc4M6kklJJBYkqKSUQSVFLS4peBIBKdi1KhB74R+6i3LBUn9Bd2nqL4BdVZraT9zDns6l0NdkmWJbNh0y8V7jYstyFzouKrL9TNXtOkoYdpNvyk9e04mtgYzeZt68Fa2jZ3O3PmZdsfWcjw8fzMvGTSwZ5vtJXlkwviNNfRv2tlSoxW6MfBF+RbkTqb6kKKXQmBlxwjktFqYcN52PJfB54XtrJ5YkorJmiwuxm3qtE/Fl/aWMw+EpSnOMaju6cKbXztVedBvhShpna3vyOm/Z7S2ZKnTk4Wz6UqXXUm7RfdrJ9UWeI8ptoKtiGoNujSXM0LvfCL1n1uTvJvrNFON2ZqjsjH2ntKtiKjq1puUt0VZKEI8IU4LSEV0Iv7F2pUw1aniKdnKnONRRl5rcXezRrYouwRosZ7n1XsLatPFYajiafmVIKVnvi90ovrTTXcZ55p8Bm0HLCV8O/7Ktmj9mot33oy8T0slbBgAEkAAAGh5UQ0py65L1P2HPM6jlNH5KL6Jr8Uzl5GOtzGujylE5JJtuySu29xRTqxlrGSa6YtP1FOLhenOPTCS8UzyrAVMTSrQblLLm147us5xp6ky8p6Wj1okgk4nUXKkUorBIAIuQSGQAAUstyLjLcgDXbb+Zn2x/MjkluX8X5pHW7a+Zn3fmRyUfNXbL88iy2I6lEi3IuyRbkiSxZnL3HebAr5FC30Y373p7X4HA1POgv7x1GzsT53cvC/vLpYOEnk2nLnbzp4V5X5UaNSa6VUrP4vSl3R59niSO35fY/PBxW7naVPtVOi5v/AHVWcQjZSVomSq7suwRlQhuLFJGdRhexZsokel/AW2q2MjwdODt2SfvPYjyj4EMK08XVtwhC/a5P2Hq5MdgwACxAAABreUNO+Hnq1ZxlpbhJXWpyLO22nG9Gqv8ADl+CucPcyV+Y1UHgMw8TsyhUvmpxu+KWV+KMxkGe53sSiSCSpclEkEkA815YbZr0MbUVOc0vJdozlHfCL1to9/Ey+SfK2tWrQo1G2pSUfKjHS6euZJPgjecoOTKxFR1VOKk0k4yi7NpWvmTutEuHA02y+S1ehiaVTKnFTi3KEk1bMr9DWjb7jTem4epntNT9DugwQZTSQy3IrZbYBg7Y+Zn2L1o5KC8ldsvzyOt2t8zPs9qOUgvJXbL88i62HUttFEkXZIoaIJMLEu0oP+8bbZ9Tzu32Gq2lC8G1vWvgZGzcQrX6Un4X951XKcJLxGr5X/8A3b8aVM5qJ1PKqClCTXB06n4Spv1R8Tl4Gum/CY6i8Rk0Tb4CldOXUarDxu0kdfyd2ZKvWo4eCvmms3VFPVv19wmxFHrfwY7MdDARcvOqydR9m6K/D8TrS1haEacIU4q0YRUIrqSsi6dIqyKt3YABJAAABTUjdNdKa8Tz1dB6IcBjYZatSPRUkv8AczNxC2ZoodS2yLi5DMhqKkypFCKkQWKkCAQCWQQyLkEkkEMMAhstsqZQwDD2p8zPs9pysdy7ZfnkdXtL5qf2TlYrTvl+eRZbDqUtFLRcaKGgSWKkTAo/Jyt9G+nUbKSMepC5eLKSjcoxiUoPirOM0t+SW9rs0fczlKmGlGeRq74W3NcGuo6SULbiynKO5q3oySa7uK8TvTnYzVKdy3srZ8rrRub0SXqPVfgmo0uexOW0p06dNSq71mnKd4wfQsi149mr8unjKjTjdRT0agrX6m99uq56h8CNPyMbLplSj91VH+oum3JHNpKLPTgAaDiAAAAAADh9vRtiaq60/GKZ3Bx/KqFsQn004vwcl7EcOIXhO1B+I1NwQiTEbCpEkJhsgsVJi5RcXIJK7lLKXIjMQCplMmU5iGwCq5RJkNlDYJLeOn8jUiktVq2tbLgug5eEdO+X5mdLi/Mn9lmgow3/AGn62WWxBYlEtsy6lN7krvgizjdlVIKMpyalN2pUKazVZPfpHs8C6i2VckjHlEsTgWY42SnzcnSzJ2y87eXY2llv3mba63eIcWtwpKWxgyizHqRNlOBZlSCZElc1conrnwKQ/dcVLpxOXwpQf6jzCpSPW/gfo5cDVfpYqcl3U6cf0s00ndmaqrI7kAGkzAAAAAAA5zlbhpPm6ii3GKkptcNU031bzoyGis46lYtCWl3POkGZXxOPPqhnyuVWVOLavqlJrTsiWdo4CrRfykdHumtYPv8AYzzbO1z0bq9izmIcy1ci5UsXcxGYouTcgE3Fym4uCSoEXDYBDZQ2S2UsAtYnzJ/ZfqNHRdr9rN5X82X2X6jmMTUtaPpVLeotErJ2O82RhaMMLLGVtFGLqPS7svNilxk9NOLaXE4blHiqinUUn+8T/wD0OL+bi7OOGhLgkn5T+lJvsN/tLamWOHob4wviZxto+Zs6cH/mzpv/ACzicdOUm5Sbcm80nLe28rbt4neKM8mc6tKsV06fgdjs9OVJPjZSfi4v1RfezkaMM1eK6NX3ROz2ZSagk/qk+9z/AKHStsUocxDgW5QMyUC04mS5ssYcqZ618F8LbPXXWqNeKXsPLnA9c+D2ll2fR63Ul41Z+40cPzmfiOU6MAG0xAAAAAAAAAGi2ryVw+IqRqTdVOM+cy06jinPhK61T37mt5uZUYuOSSzRtZqWt+2+8uAqopbEuTe5ze0+TCd5UGov0JXt/C+HffuOYxOGnTk4VIuMuh+tPij0ss4rC06kctSKkuh+x8DhU4dPMcHeHENYeTzVEnQ7S5LyjeVB5l9XK2bue5nPTi03FpprRppprtTMc4Si8muM4y2IuSilFRQuSQwQwCGUMllJIKKu59j9Rye0dJ0/+6/yxZ1lTc+x+o5/aOEc6dTL58aqnHrahDQvB2ZSaujGxda9ere/zdKO+2+pNv1I120ppLToWi7I+JerTzTuvp0krcVOnLPlfXZyRrMjqy1vkvv6epdJpjnJmk7YMnktsmVWpe2s5ZV9hazl+FjscTRUYq303zi+xZRg+9LN3ljYtDm4tWy3SjP+5T35PtS6P6GXiJucnJ8eHQuC8DlWnc6UYWyYLgWpUzPyF2ODlKM5RhKShBznli3aKV23bsOFzS0adwPX+R9PLgcMv8PN95uS9Z5Js2qqzmoq0VZJve819fwPc4RSSS3LRI18MssycS8JEgA2GMAAAAAAAAAAAAAAAGLjtn0qytUgn0S3SXY1qZQIaTwyU2so4/aHJmcLypNzj6Ltzi9kvw7DQ1FZtPet6vquNn0PqPTjCx+zKNZfKR14TWk13mafDJ5iaYcS1iR52Rc3u0uTdWneVP5SHV567Vx7vA0Ul48UZJQccNGuMlJXRS2UNlTKJFSSmTMOhHz/ALf6IGZYxqC1n9r9MQEY2I2bTn50dd+aOkk1uaa4kYfAZXdtN+koKM+9p+pI2KRKgNTQcEy0o6JLctyW7rK4QbaSW/RJb7m02XsKtX1jHLDjUl5vd0nabI2FRoapZqn1kkr/AMK+idKdGU89DnUrRhg5zZHJOpNqVfyIegvnH2+j6zqKyp4WhJwozlCMb81QpudSfCyj9J9psAboUowWDDOrKbyeQcisNGVaso0ZRU60ZRoSTcqcOcnaMtNLKx6+UqCu3ZXe921dt12VCnT0XfmKlTXZeQAB1OYAAAAAAAAAAAAAAAAAAAAANftLY9GtrKNp8KkdJd/T3mwBDimrMlNp3RwW0uTtendxXOQ9KC8rvjv8LmlaPVzTcoNk06lOc4wiqqWbMlZu29O2/QyVOHsrxNdPibu0jgFEtUYaz7V+VGa4uKklfVWfS1v9hj4Sk80m/wDmhkuay9g8DUqSy04uT6ty62+B12yOS0IWnXtOXoL5tfzeoz+TNNLDU+l5m30+W/ZY2pto0IpKTyYq1eTbisERSWi3cEiQDUZQAAAAAAAAAAAAAAAAAAAAAAAAAAAAAAAAAGAAcTtrA81VaS8h+VHs6O41vN21O92hs+FaNprVXyyW9XNVh+Tau1UneF9FG6b7ejuPPqcNLV4dj0KfEx0+Lc2GwF+7Ufs38WzYFFGlGMVGKSilZJbkis3RVkkYZO7bAALFQ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4" name="Ryhmä 3"/>
          <p:cNvGrpSpPr/>
          <p:nvPr/>
        </p:nvGrpSpPr>
        <p:grpSpPr>
          <a:xfrm>
            <a:off x="457200" y="4437112"/>
            <a:ext cx="6048672" cy="1656184"/>
            <a:chOff x="1115616" y="4077072"/>
            <a:chExt cx="6048672" cy="1656184"/>
          </a:xfrm>
        </p:grpSpPr>
        <p:sp>
          <p:nvSpPr>
            <p:cNvPr id="18" name="Pyöristetty suorakulmio 17"/>
            <p:cNvSpPr/>
            <p:nvPr/>
          </p:nvSpPr>
          <p:spPr>
            <a:xfrm>
              <a:off x="3275856" y="4077072"/>
              <a:ext cx="1224136" cy="165618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Pyöristetty suorakulmio 5"/>
            <p:cNvSpPr/>
            <p:nvPr/>
          </p:nvSpPr>
          <p:spPr>
            <a:xfrm>
              <a:off x="3347865" y="4077072"/>
              <a:ext cx="1224136" cy="16561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" name="Vuokaaviosymboli: Suorasaantimuisti 1"/>
            <p:cNvSpPr/>
            <p:nvPr/>
          </p:nvSpPr>
          <p:spPr>
            <a:xfrm rot="10800000">
              <a:off x="3737117" y="4244848"/>
              <a:ext cx="428378" cy="1344392"/>
            </a:xfrm>
            <a:prstGeom prst="flowChartMagneticDrum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Nuoli oikealle 14"/>
            <p:cNvSpPr/>
            <p:nvPr/>
          </p:nvSpPr>
          <p:spPr>
            <a:xfrm>
              <a:off x="1115616" y="4839079"/>
              <a:ext cx="2488525" cy="750161"/>
            </a:xfrm>
            <a:prstGeom prst="rightArrow">
              <a:avLst>
                <a:gd name="adj1" fmla="val 74343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>
                  <a:solidFill>
                    <a:schemeClr val="tx1">
                      <a:lumMod val="75000"/>
                    </a:schemeClr>
                  </a:solidFill>
                </a:rPr>
                <a:t>Niiske välisõhk kuivatajasse</a:t>
              </a:r>
              <a:endParaRPr lang="fi-FI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" name="Nuoli vasemmalle 4"/>
            <p:cNvSpPr/>
            <p:nvPr/>
          </p:nvSpPr>
          <p:spPr>
            <a:xfrm>
              <a:off x="4283968" y="4303253"/>
              <a:ext cx="2833488" cy="432047"/>
            </a:xfrm>
            <a:prstGeom prst="leftArrow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600" dirty="0">
                  <a:solidFill>
                    <a:schemeClr val="tx1">
                      <a:lumMod val="75000"/>
                    </a:schemeClr>
                  </a:solidFill>
                </a:rPr>
                <a:t>Väljatõmbeõhk kuivatajasse</a:t>
              </a:r>
              <a:endParaRPr lang="fi-FI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6" name="Nuoli vasemmalle 15"/>
            <p:cNvSpPr/>
            <p:nvPr/>
          </p:nvSpPr>
          <p:spPr>
            <a:xfrm>
              <a:off x="1177374" y="4293096"/>
              <a:ext cx="2426767" cy="432047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600" dirty="0">
                  <a:solidFill>
                    <a:schemeClr val="tx1">
                      <a:lumMod val="75000"/>
                    </a:schemeClr>
                  </a:solidFill>
                </a:rPr>
                <a:t>Niiske õhk välja</a:t>
              </a:r>
              <a:r>
                <a:rPr lang="fi-FI" sz="16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17" name="Nuoli oikealle 16"/>
            <p:cNvSpPr/>
            <p:nvPr/>
          </p:nvSpPr>
          <p:spPr>
            <a:xfrm>
              <a:off x="4283968" y="4839080"/>
              <a:ext cx="2880320" cy="750161"/>
            </a:xfrm>
            <a:prstGeom prst="rightArrow">
              <a:avLst>
                <a:gd name="adj1" fmla="val 74343"/>
                <a:gd name="adj2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err="1">
                  <a:solidFill>
                    <a:schemeClr val="tx1">
                      <a:lumMod val="75000"/>
                    </a:schemeClr>
                  </a:solidFill>
                </a:rPr>
                <a:t>Kuiv</a:t>
              </a:r>
              <a:r>
                <a:rPr lang="et-EE" dirty="0">
                  <a:solidFill>
                    <a:schemeClr val="tx1">
                      <a:lumMod val="75000"/>
                    </a:schemeClr>
                  </a:solidFill>
                </a:rPr>
                <a:t> õhk kuivatatavasse ruumi</a:t>
              </a:r>
              <a:endParaRPr lang="fi-FI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2" name="Ylänuoli 21"/>
            <p:cNvSpPr/>
            <p:nvPr/>
          </p:nvSpPr>
          <p:spPr>
            <a:xfrm rot="632839">
              <a:off x="3894007" y="5195606"/>
              <a:ext cx="214190" cy="326379"/>
            </a:xfrm>
            <a:prstGeom prst="upArrow">
              <a:avLst>
                <a:gd name="adj1" fmla="val 46551"/>
                <a:gd name="adj2" fmla="val 50000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 dirty="0">
                <a:solidFill>
                  <a:schemeClr val="bg1"/>
                </a:solidFill>
              </a:endParaRPr>
            </a:p>
          </p:txBody>
        </p:sp>
        <p:sp>
          <p:nvSpPr>
            <p:cNvPr id="23" name="Ylänuoli 22"/>
            <p:cNvSpPr/>
            <p:nvPr/>
          </p:nvSpPr>
          <p:spPr>
            <a:xfrm>
              <a:off x="3899774" y="4741989"/>
              <a:ext cx="214190" cy="326379"/>
            </a:xfrm>
            <a:prstGeom prst="upArrow">
              <a:avLst>
                <a:gd name="adj1" fmla="val 46551"/>
                <a:gd name="adj2" fmla="val 50000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Ylänuoli 23"/>
            <p:cNvSpPr/>
            <p:nvPr/>
          </p:nvSpPr>
          <p:spPr>
            <a:xfrm rot="21319404">
              <a:off x="3873829" y="4297033"/>
              <a:ext cx="214190" cy="326379"/>
            </a:xfrm>
            <a:prstGeom prst="upArrow">
              <a:avLst>
                <a:gd name="adj1" fmla="val 46551"/>
                <a:gd name="adj2" fmla="val 50000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358C8-8625-4FF5-BFA7-91BE14505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CA7E91-12A1-4FBE-915C-4188E7936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90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Kondens</a:t>
            </a:r>
            <a:r>
              <a:rPr lang="et-EE" dirty="0"/>
              <a:t>aatkuivataja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B7594-62A1-4762-958E-8551F746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18" y="1124744"/>
            <a:ext cx="8221882" cy="4680745"/>
          </a:xfrm>
        </p:spPr>
        <p:txBody>
          <a:bodyPr>
            <a:normAutofit/>
          </a:bodyPr>
          <a:lstStyle/>
          <a:p>
            <a:pPr marL="342900" indent="-342900"/>
            <a:r>
              <a:rPr lang="et-EE" sz="2400" dirty="0"/>
              <a:t>Õhk jahutatakse küllastumispunktist allapoole ning vesi kondenseerub kondensaatoris</a:t>
            </a:r>
            <a:r>
              <a:rPr lang="fi-FI" sz="2400" dirty="0"/>
              <a:t>.</a:t>
            </a:r>
          </a:p>
          <a:p>
            <a:pPr marL="342900" indent="-342900"/>
            <a:r>
              <a:rPr lang="fi-FI" sz="2400" dirty="0" err="1"/>
              <a:t>So</a:t>
            </a:r>
            <a:r>
              <a:rPr lang="et-EE" sz="2400" dirty="0"/>
              <a:t>bib kuivatamiseks, kui kuivatatava õhu temperatuur on üle </a:t>
            </a:r>
            <a:r>
              <a:rPr lang="fi-FI" sz="2400" dirty="0"/>
              <a:t>15 </a:t>
            </a:r>
            <a:r>
              <a:rPr lang="et-EE" sz="2400" dirty="0"/>
              <a:t>kraadi</a:t>
            </a:r>
            <a:r>
              <a:rPr lang="fi-FI" sz="2400" dirty="0"/>
              <a:t>.</a:t>
            </a:r>
          </a:p>
          <a:p>
            <a:pPr marL="342900" indent="-342900"/>
            <a:r>
              <a:rPr lang="fi-FI" sz="2400" dirty="0"/>
              <a:t>Vesi </a:t>
            </a:r>
            <a:r>
              <a:rPr lang="et-EE" sz="2400" dirty="0"/>
              <a:t>juhitakse alusvanni või otse kanalisatsiooni</a:t>
            </a:r>
            <a:r>
              <a:rPr lang="fi-FI" sz="2400" dirty="0"/>
              <a:t>.</a:t>
            </a:r>
          </a:p>
          <a:p>
            <a:pPr marL="342900" indent="-342900"/>
            <a:r>
              <a:rPr lang="fi-FI" sz="2400" dirty="0"/>
              <a:t>Energia</a:t>
            </a:r>
            <a:r>
              <a:rPr lang="et-EE" sz="2400" dirty="0"/>
              <a:t>tõhus kuivatusviis</a:t>
            </a:r>
            <a:r>
              <a:rPr lang="fi-FI" sz="2400" dirty="0"/>
              <a:t>. </a:t>
            </a:r>
          </a:p>
          <a:p>
            <a:endParaRPr lang="fi-FI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B45F04-9EEC-4151-BA68-892F8D7728E0}"/>
              </a:ext>
            </a:extLst>
          </p:cNvPr>
          <p:cNvGrpSpPr/>
          <p:nvPr/>
        </p:nvGrpSpPr>
        <p:grpSpPr>
          <a:xfrm>
            <a:off x="1619672" y="3645024"/>
            <a:ext cx="5317441" cy="2987273"/>
            <a:chOff x="107504" y="1862419"/>
            <a:chExt cx="5317441" cy="2987273"/>
          </a:xfrm>
        </p:grpSpPr>
        <p:sp>
          <p:nvSpPr>
            <p:cNvPr id="34" name="Pyöristetty suorakulmio 33"/>
            <p:cNvSpPr/>
            <p:nvPr/>
          </p:nvSpPr>
          <p:spPr>
            <a:xfrm>
              <a:off x="1752538" y="1862419"/>
              <a:ext cx="1944216" cy="298727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485961" y="2967932"/>
              <a:ext cx="231454" cy="144018"/>
              <a:chOff x="2006030" y="2636912"/>
              <a:chExt cx="231454" cy="144018"/>
            </a:xfrm>
          </p:grpSpPr>
          <p:sp>
            <p:nvSpPr>
              <p:cNvPr id="5" name="Isosceles Triangle 4"/>
              <p:cNvSpPr/>
              <p:nvPr/>
            </p:nvSpPr>
            <p:spPr>
              <a:xfrm rot="5400000">
                <a:off x="1996755" y="2646187"/>
                <a:ext cx="144018" cy="125468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6200000">
                <a:off x="2102741" y="2646187"/>
                <a:ext cx="144018" cy="125468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cxnSp>
          <p:nvCxnSpPr>
            <p:cNvPr id="8" name="Straight Arrow Connector 7"/>
            <p:cNvCxnSpPr>
              <a:endCxn id="5" idx="0"/>
            </p:cNvCxnSpPr>
            <p:nvPr/>
          </p:nvCxnSpPr>
          <p:spPr>
            <a:xfrm flipV="1">
              <a:off x="2611429" y="3039941"/>
              <a:ext cx="0" cy="610933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99259" y="2459007"/>
              <a:ext cx="25791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uorakulmio 1"/>
            <p:cNvSpPr/>
            <p:nvPr/>
          </p:nvSpPr>
          <p:spPr>
            <a:xfrm>
              <a:off x="2074089" y="2231298"/>
              <a:ext cx="292143" cy="1566498"/>
            </a:xfrm>
            <a:prstGeom prst="rect">
              <a:avLst/>
            </a:prstGeom>
            <a:pattFill prst="pct60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2870779" y="2204864"/>
              <a:ext cx="332651" cy="1519153"/>
            </a:xfrm>
            <a:prstGeom prst="rect">
              <a:avLst/>
            </a:prstGeom>
            <a:solidFill>
              <a:srgbClr val="FBC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6" name="Straight Arrow Connector 22"/>
            <p:cNvCxnSpPr/>
            <p:nvPr/>
          </p:nvCxnSpPr>
          <p:spPr>
            <a:xfrm>
              <a:off x="2599259" y="2438483"/>
              <a:ext cx="0" cy="5760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7"/>
            <p:cNvCxnSpPr/>
            <p:nvPr/>
          </p:nvCxnSpPr>
          <p:spPr>
            <a:xfrm>
              <a:off x="2382428" y="3641655"/>
              <a:ext cx="247459" cy="1762"/>
            </a:xfrm>
            <a:prstGeom prst="straightConnector1">
              <a:avLst/>
            </a:prstGeom>
            <a:ln w="38100"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Vuokaaviosymboli: Magneettilevy 39"/>
            <p:cNvSpPr/>
            <p:nvPr/>
          </p:nvSpPr>
          <p:spPr>
            <a:xfrm>
              <a:off x="2750989" y="3974910"/>
              <a:ext cx="670805" cy="64807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100" dirty="0"/>
                <a:t> </a:t>
              </a:r>
              <a:r>
                <a:rPr lang="fi-FI" sz="1100" dirty="0" err="1"/>
                <a:t>Komp-ressor</a:t>
              </a:r>
              <a:endParaRPr lang="fi-FI" sz="1100" dirty="0"/>
            </a:p>
          </p:txBody>
        </p:sp>
        <p:cxnSp>
          <p:nvCxnSpPr>
            <p:cNvPr id="47" name="Straight Arrow Connector 7"/>
            <p:cNvCxnSpPr/>
            <p:nvPr/>
          </p:nvCxnSpPr>
          <p:spPr>
            <a:xfrm flipV="1">
              <a:off x="3251264" y="2157615"/>
              <a:ext cx="0" cy="1922483"/>
            </a:xfrm>
            <a:prstGeom prst="straightConnector1">
              <a:avLst/>
            </a:prstGeom>
            <a:ln w="38100">
              <a:headEnd type="arrow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7"/>
            <p:cNvCxnSpPr>
              <a:endCxn id="2" idx="0"/>
            </p:cNvCxnSpPr>
            <p:nvPr/>
          </p:nvCxnSpPr>
          <p:spPr>
            <a:xfrm flipH="1">
              <a:off x="2220161" y="2157615"/>
              <a:ext cx="14366" cy="73683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7"/>
            <p:cNvCxnSpPr/>
            <p:nvPr/>
          </p:nvCxnSpPr>
          <p:spPr>
            <a:xfrm>
              <a:off x="2216229" y="2157517"/>
              <a:ext cx="1053193" cy="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22"/>
            <p:cNvCxnSpPr/>
            <p:nvPr/>
          </p:nvCxnSpPr>
          <p:spPr>
            <a:xfrm flipH="1" flipV="1">
              <a:off x="2976305" y="3702712"/>
              <a:ext cx="1" cy="37738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Nuoli oikealle 60"/>
            <p:cNvSpPr/>
            <p:nvPr/>
          </p:nvSpPr>
          <p:spPr>
            <a:xfrm>
              <a:off x="107504" y="2582499"/>
              <a:ext cx="1861059" cy="936104"/>
            </a:xfrm>
            <a:prstGeom prst="rightArrow">
              <a:avLst>
                <a:gd name="adj1" fmla="val 74343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>
                  <a:solidFill>
                    <a:schemeClr val="tx1">
                      <a:lumMod val="75000"/>
                    </a:schemeClr>
                  </a:solidFill>
                </a:rPr>
                <a:t>Niiske õhk kuivatajasse</a:t>
              </a:r>
              <a:endParaRPr lang="fi-FI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62" name="Nuoli oikealle 61"/>
            <p:cNvSpPr/>
            <p:nvPr/>
          </p:nvSpPr>
          <p:spPr>
            <a:xfrm>
              <a:off x="3624746" y="2582499"/>
              <a:ext cx="1800199" cy="936104"/>
            </a:xfrm>
            <a:prstGeom prst="rightArrow">
              <a:avLst>
                <a:gd name="adj1" fmla="val 74343"/>
                <a:gd name="adj2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err="1">
                  <a:solidFill>
                    <a:schemeClr val="tx1">
                      <a:lumMod val="75000"/>
                    </a:schemeClr>
                  </a:solidFill>
                </a:rPr>
                <a:t>Kuiv</a:t>
              </a:r>
              <a:r>
                <a:rPr lang="et-EE" dirty="0">
                  <a:solidFill>
                    <a:schemeClr val="tx1">
                      <a:lumMod val="75000"/>
                    </a:schemeClr>
                  </a:solidFill>
                </a:rPr>
                <a:t> õhk kuivatajast</a:t>
              </a:r>
              <a:endParaRPr lang="fi-FI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9" name="Suorakulmio 28"/>
            <p:cNvSpPr/>
            <p:nvPr/>
          </p:nvSpPr>
          <p:spPr>
            <a:xfrm>
              <a:off x="1822153" y="3891405"/>
              <a:ext cx="779485" cy="648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dirty="0">
                  <a:solidFill>
                    <a:schemeClr val="tx1"/>
                  </a:solidFill>
                </a:rPr>
                <a:t>Alus-vann ja  pump</a:t>
              </a:r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Kaareutuva nuoli 29"/>
            <p:cNvSpPr/>
            <p:nvPr/>
          </p:nvSpPr>
          <p:spPr>
            <a:xfrm rot="10800000">
              <a:off x="796760" y="4525656"/>
              <a:ext cx="1437767" cy="324036"/>
            </a:xfrm>
            <a:prstGeom prst="bentArrow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31" name="Ellipsi 30"/>
            <p:cNvSpPr/>
            <p:nvPr/>
          </p:nvSpPr>
          <p:spPr>
            <a:xfrm>
              <a:off x="3366670" y="2521102"/>
              <a:ext cx="130944" cy="529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/>
            <p:cNvSpPr/>
            <p:nvPr/>
          </p:nvSpPr>
          <p:spPr>
            <a:xfrm>
              <a:off x="3366670" y="3043604"/>
              <a:ext cx="130944" cy="529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3" name="Suora yhdysviiva 32"/>
            <p:cNvCxnSpPr/>
            <p:nvPr/>
          </p:nvCxnSpPr>
          <p:spPr>
            <a:xfrm>
              <a:off x="3315362" y="3043604"/>
              <a:ext cx="201304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5400000">
              <a:off x="1722210" y="2773351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/>
                <a:t>Aurusti </a:t>
              </a:r>
              <a:r>
                <a:rPr lang="en-US" sz="1600" dirty="0"/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2276194" y="2860147"/>
              <a:ext cx="15664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dirty="0"/>
                <a:t>Kondensaator</a:t>
              </a:r>
              <a:endParaRPr lang="en-US" sz="1600" dirty="0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A33E70-618C-40E7-921D-7CACFC0002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721C9-3208-43AB-857E-EB154C647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632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laotsikko 2"/>
          <p:cNvSpPr txBox="1">
            <a:spLocks/>
          </p:cNvSpPr>
          <p:nvPr/>
        </p:nvSpPr>
        <p:spPr bwMode="auto">
          <a:xfrm>
            <a:off x="2987674" y="3068638"/>
            <a:ext cx="5832797" cy="2448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i-FI" sz="2400" dirty="0" err="1">
                <a:latin typeface="+mn-lt"/>
              </a:rPr>
              <a:t>Talvel</a:t>
            </a:r>
            <a:r>
              <a:rPr lang="et-EE" sz="2400" dirty="0">
                <a:latin typeface="+mn-lt"/>
              </a:rPr>
              <a:t> tarindid kuivavad tuulutamisega</a:t>
            </a:r>
            <a:r>
              <a:rPr lang="fi-FI" sz="2400" dirty="0">
                <a:latin typeface="+mn-lt"/>
              </a:rPr>
              <a:t>: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fi-FI" sz="2400" dirty="0">
                <a:latin typeface="+mn-lt"/>
              </a:rPr>
              <a:t> </a:t>
            </a:r>
            <a:r>
              <a:rPr lang="et-EE" sz="2400" dirty="0">
                <a:latin typeface="+mn-lt"/>
              </a:rPr>
              <a:t>välisõhk on väga kuiv, kui temperatuur langeb pakasepoolele</a:t>
            </a:r>
            <a:endParaRPr lang="fi-FI" sz="2400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tuul</a:t>
            </a:r>
            <a:r>
              <a:rPr lang="et-EE" sz="2400" dirty="0">
                <a:latin typeface="+mn-lt"/>
              </a:rPr>
              <a:t>utamisega saadakse sisse </a:t>
            </a:r>
            <a:r>
              <a:rPr lang="fi-FI" sz="2400" dirty="0">
                <a:latin typeface="+mn-lt"/>
              </a:rPr>
              <a:t>kuiva</a:t>
            </a:r>
            <a:r>
              <a:rPr lang="et-EE" sz="2400" dirty="0">
                <a:latin typeface="+mn-lt"/>
              </a:rPr>
              <a:t> värsket välisõhku ja juhitakse välja niisket </a:t>
            </a:r>
            <a:r>
              <a:rPr lang="fi-FI" sz="2400" dirty="0" err="1">
                <a:latin typeface="+mn-lt"/>
              </a:rPr>
              <a:t>sise</a:t>
            </a:r>
            <a:r>
              <a:rPr lang="et-EE" sz="2400" dirty="0">
                <a:latin typeface="+mn-lt"/>
              </a:rPr>
              <a:t>õhku</a:t>
            </a:r>
            <a:r>
              <a:rPr lang="fi-FI" sz="2400" dirty="0">
                <a:latin typeface="+mn-lt"/>
              </a:rPr>
              <a:t>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5"/>
            <a:ext cx="1872208" cy="3792867"/>
          </a:xfrm>
          <a:prstGeom prst="rect">
            <a:avLst/>
          </a:prstGeom>
        </p:spPr>
      </p:pic>
      <p:sp>
        <p:nvSpPr>
          <p:cNvPr id="6" name="Kuvatekstiellipsi 5"/>
          <p:cNvSpPr/>
          <p:nvPr/>
        </p:nvSpPr>
        <p:spPr>
          <a:xfrm>
            <a:off x="3708400" y="765175"/>
            <a:ext cx="3455988" cy="1152525"/>
          </a:xfrm>
          <a:prstGeom prst="wedgeEllipseCallout">
            <a:avLst>
              <a:gd name="adj1" fmla="val -96328"/>
              <a:gd name="adj2" fmla="val 126486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800" dirty="0">
                <a:solidFill>
                  <a:schemeClr val="tx1"/>
                </a:solidFill>
                <a:cs typeface="Arial" pitchFamily="34" charset="0"/>
              </a:rPr>
              <a:t>Kuivata </a:t>
            </a:r>
            <a:r>
              <a:rPr lang="fi-FI" sz="2800" dirty="0" err="1">
                <a:solidFill>
                  <a:schemeClr val="tx1"/>
                </a:solidFill>
                <a:cs typeface="Arial" pitchFamily="34" charset="0"/>
              </a:rPr>
              <a:t>tuul</a:t>
            </a:r>
            <a:r>
              <a:rPr lang="et-EE" sz="2800" dirty="0">
                <a:solidFill>
                  <a:schemeClr val="tx1"/>
                </a:solidFill>
                <a:cs typeface="Arial" pitchFamily="34" charset="0"/>
              </a:rPr>
              <a:t>utamisega</a:t>
            </a:r>
            <a:endParaRPr lang="fi-FI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D65E4-7582-4ED6-A15B-E7BCBBEA1D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E3017-1C5F-489F-A2FE-ED8BCB36C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605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CD7135-A5AA-4E4E-9854-FEA9F38C4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Aitäh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657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Tingimuste haldamise väljakutseid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248049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/>
              <a:t>Piirde</a:t>
            </a:r>
            <a:r>
              <a:rPr lang="et-EE" dirty="0"/>
              <a:t>tarindite paksenemine, jäätumine ja kuivamise aeglustumine</a:t>
            </a:r>
            <a:r>
              <a:rPr lang="fi-FI" dirty="0"/>
              <a:t>.</a:t>
            </a:r>
          </a:p>
          <a:p>
            <a:pPr lvl="0"/>
            <a:r>
              <a:rPr lang="et-EE" dirty="0"/>
              <a:t>Aeglaselt kuivavad taridid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Massiiv</a:t>
            </a:r>
            <a:r>
              <a:rPr lang="et-EE" dirty="0"/>
              <a:t>sed betoontari</a:t>
            </a:r>
            <a:r>
              <a:rPr lang="fi-FI" dirty="0"/>
              <a:t>n</a:t>
            </a:r>
            <a:r>
              <a:rPr lang="et-EE" dirty="0"/>
              <a:t>did</a:t>
            </a:r>
            <a:r>
              <a:rPr lang="fi-FI" dirty="0"/>
              <a:t> </a:t>
            </a:r>
          </a:p>
          <a:p>
            <a:pPr lvl="1"/>
            <a:r>
              <a:rPr lang="et-EE" dirty="0"/>
              <a:t>Ujuvad betoonpõrandad</a:t>
            </a:r>
            <a:endParaRPr lang="fi-FI" dirty="0"/>
          </a:p>
          <a:p>
            <a:pPr lvl="1"/>
            <a:r>
              <a:rPr lang="et-EE" dirty="0"/>
              <a:t>Suletud laed</a:t>
            </a:r>
            <a:endParaRPr lang="fi-FI" dirty="0"/>
          </a:p>
          <a:p>
            <a:pPr lvl="1"/>
            <a:r>
              <a:rPr lang="et-EE" dirty="0"/>
              <a:t>Õõnespaneelide veepesad</a:t>
            </a:r>
            <a:endParaRPr lang="fi-FI" dirty="0"/>
          </a:p>
          <a:p>
            <a:pPr lvl="1"/>
            <a:r>
              <a:rPr lang="et-EE" dirty="0"/>
              <a:t>Välisseinte soojustus</a:t>
            </a:r>
            <a:endParaRPr lang="fi-FI" dirty="0"/>
          </a:p>
          <a:p>
            <a:pPr lvl="0"/>
            <a:r>
              <a:rPr lang="et-EE" dirty="0"/>
              <a:t>Keerulised tarindid</a:t>
            </a:r>
            <a:endParaRPr lang="fi-FI" dirty="0"/>
          </a:p>
          <a:p>
            <a:pPr lvl="1"/>
            <a:r>
              <a:rPr lang="fi-FI" dirty="0" err="1"/>
              <a:t>Terrassi</a:t>
            </a:r>
            <a:r>
              <a:rPr lang="et-EE" dirty="0"/>
              <a:t>d </a:t>
            </a:r>
            <a:endParaRPr lang="fi-FI" dirty="0"/>
          </a:p>
          <a:p>
            <a:pPr lvl="1"/>
            <a:r>
              <a:rPr lang="et-EE" dirty="0"/>
              <a:t>Parkimishallide laed</a:t>
            </a:r>
            <a:endParaRPr lang="fi-FI" dirty="0"/>
          </a:p>
          <a:p>
            <a:pPr lvl="0"/>
            <a:r>
              <a:rPr lang="et-EE" dirty="0"/>
              <a:t>Niiskusest tingitud kujumuutused</a:t>
            </a:r>
            <a:r>
              <a:rPr lang="fi-FI" dirty="0"/>
              <a:t>: </a:t>
            </a:r>
          </a:p>
          <a:p>
            <a:pPr lvl="1"/>
            <a:r>
              <a:rPr lang="et-EE" dirty="0"/>
              <a:t>Põrandad kaarduvad ja pragunevad</a:t>
            </a:r>
            <a:endParaRPr lang="fi-FI" dirty="0"/>
          </a:p>
          <a:p>
            <a:pPr lvl="1"/>
            <a:r>
              <a:rPr lang="et-EE" dirty="0"/>
              <a:t>Paadid tulevad lahti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5B9F-1DAD-4431-BAA2-C409DB6D72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7027C-6ADE-4254-B4AB-DF2386DCF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29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fi-FI" dirty="0">
                <a:ea typeface="DejaVu Sans" pitchFamily="34" charset="0"/>
                <a:cs typeface="DejaVu Sans" pitchFamily="34" charset="0"/>
              </a:rPr>
              <a:t>Õhuniiskus ja vee</a:t>
            </a:r>
            <a:r>
              <a:rPr lang="fi-FI" altLang="fi-FI" dirty="0" err="1">
                <a:ea typeface="DejaVu Sans" pitchFamily="34" charset="0"/>
                <a:cs typeface="DejaVu Sans" pitchFamily="34" charset="0"/>
              </a:rPr>
              <a:t>auru</a:t>
            </a:r>
            <a:r>
              <a:rPr lang="fi-FI" altLang="fi-FI" dirty="0">
                <a:ea typeface="DejaVu Sans" pitchFamily="34" charset="0"/>
                <a:cs typeface="DejaVu Sans" pitchFamily="34" charset="0"/>
              </a:rPr>
              <a:t> </a:t>
            </a:r>
            <a:r>
              <a:rPr lang="fi-FI" altLang="fi-FI" dirty="0" err="1">
                <a:ea typeface="DejaVu Sans" pitchFamily="34" charset="0"/>
                <a:cs typeface="DejaVu Sans" pitchFamily="34" charset="0"/>
              </a:rPr>
              <a:t>kogus</a:t>
            </a:r>
            <a:endParaRPr lang="fi-FI" altLang="fi-FI" dirty="0"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9462" name="Content Placeholder 7"/>
          <p:cNvSpPr>
            <a:spLocks noGrp="1"/>
          </p:cNvSpPr>
          <p:nvPr>
            <p:ph sz="quarter" idx="11"/>
          </p:nvPr>
        </p:nvSpPr>
        <p:spPr>
          <a:xfrm>
            <a:off x="4898316" y="1127588"/>
            <a:ext cx="3584632" cy="77946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t-EE" altLang="fi-FI" sz="1400" dirty="0">
                <a:ea typeface="DejaVu Sans" pitchFamily="34" charset="0"/>
                <a:cs typeface="DejaVu Sans" pitchFamily="34" charset="0"/>
              </a:rPr>
              <a:t>Välisõhus sisalduv</a:t>
            </a:r>
            <a:r>
              <a:rPr lang="fi-FI" altLang="fi-FI" sz="1400" dirty="0">
                <a:ea typeface="DejaVu Sans" pitchFamily="34" charset="0"/>
                <a:cs typeface="DejaVu Sans" pitchFamily="34" charset="0"/>
              </a:rPr>
              <a:t>a</a:t>
            </a:r>
            <a:r>
              <a:rPr lang="et-EE" altLang="fi-FI" sz="1400" dirty="0">
                <a:ea typeface="DejaVu Sans" pitchFamily="34" charset="0"/>
                <a:cs typeface="DejaVu Sans" pitchFamily="34" charset="0"/>
              </a:rPr>
              <a:t> vee</a:t>
            </a:r>
            <a:r>
              <a:rPr lang="fi-FI" altLang="fi-FI" sz="1400" dirty="0" err="1">
                <a:ea typeface="DejaVu Sans" pitchFamily="34" charset="0"/>
                <a:cs typeface="DejaVu Sans" pitchFamily="34" charset="0"/>
              </a:rPr>
              <a:t>auru</a:t>
            </a:r>
            <a:r>
              <a:rPr lang="fi-FI" altLang="fi-FI" sz="1400" dirty="0">
                <a:ea typeface="DejaVu Sans" pitchFamily="34" charset="0"/>
                <a:cs typeface="DejaVu Sans" pitchFamily="34" charset="0"/>
              </a:rPr>
              <a:t> (g/m</a:t>
            </a:r>
            <a:r>
              <a:rPr lang="fi-FI" altLang="fi-FI" sz="1400" baseline="30000" dirty="0">
                <a:ea typeface="DejaVu Sans" pitchFamily="34" charset="0"/>
                <a:cs typeface="DejaVu Sans" pitchFamily="34" charset="0"/>
              </a:rPr>
              <a:t>3</a:t>
            </a:r>
            <a:r>
              <a:rPr lang="fi-FI" altLang="fi-FI" sz="1400" dirty="0">
                <a:ea typeface="DejaVu Sans" pitchFamily="34" charset="0"/>
                <a:cs typeface="DejaVu Sans" pitchFamily="34" charset="0"/>
              </a:rPr>
              <a:t>) </a:t>
            </a:r>
            <a:r>
              <a:rPr lang="fi-FI" altLang="fi-FI" sz="1400" dirty="0" err="1">
                <a:ea typeface="DejaVu Sans" pitchFamily="34" charset="0"/>
                <a:cs typeface="DejaVu Sans" pitchFamily="34" charset="0"/>
              </a:rPr>
              <a:t>kogus</a:t>
            </a:r>
            <a:endParaRPr lang="fi-FI" altLang="fi-FI" sz="1400" dirty="0">
              <a:ea typeface="DejaVu Sans" pitchFamily="34" charset="0"/>
              <a:cs typeface="DejaVu Sans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fi-FI" altLang="fi-FI" sz="1400" dirty="0">
                <a:ea typeface="DejaVu Sans" pitchFamily="34" charset="0"/>
                <a:cs typeface="DejaVu Sans" pitchFamily="34" charset="0"/>
              </a:rPr>
              <a:t>on </a:t>
            </a:r>
            <a:r>
              <a:rPr lang="fi-FI" altLang="fi-FI" sz="1400" dirty="0" err="1">
                <a:ea typeface="DejaVu Sans" pitchFamily="34" charset="0"/>
                <a:cs typeface="DejaVu Sans" pitchFamily="34" charset="0"/>
              </a:rPr>
              <a:t>suur</a:t>
            </a:r>
            <a:r>
              <a:rPr lang="et-EE" altLang="fi-FI" sz="1400" dirty="0">
                <a:ea typeface="DejaVu Sans" pitchFamily="34" charset="0"/>
                <a:cs typeface="DejaVu Sans" pitchFamily="34" charset="0"/>
              </a:rPr>
              <a:t> suvel ja väike talvel</a:t>
            </a:r>
            <a:endParaRPr lang="fi-FI" altLang="fi-FI" sz="1400" dirty="0"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9460" name="Content Placeholder 7"/>
          <p:cNvSpPr>
            <a:spLocks noGrp="1"/>
          </p:cNvSpPr>
          <p:nvPr>
            <p:ph sz="quarter" idx="12"/>
          </p:nvPr>
        </p:nvSpPr>
        <p:spPr>
          <a:xfrm>
            <a:off x="381161" y="4725144"/>
            <a:ext cx="8441236" cy="1318046"/>
          </a:xfrm>
        </p:spPr>
        <p:txBody>
          <a:bodyPr>
            <a:normAutofit/>
          </a:bodyPr>
          <a:lstStyle/>
          <a:p>
            <a:r>
              <a:rPr lang="et-EE" altLang="fi-FI" sz="2000" dirty="0">
                <a:ea typeface="DejaVu Sans" pitchFamily="34" charset="0"/>
                <a:cs typeface="DejaVu Sans" pitchFamily="34" charset="0"/>
              </a:rPr>
              <a:t>Sise- ja välisõhu veehulk pürgib tasakaalu poole, mis põhjustab </a:t>
            </a:r>
            <a:br>
              <a:rPr lang="fi-FI" altLang="fi-FI" sz="2000" dirty="0">
                <a:ea typeface="DejaVu Sans" pitchFamily="34" charset="0"/>
                <a:cs typeface="DejaVu Sans" pitchFamily="34" charset="0"/>
              </a:rPr>
            </a:br>
            <a:r>
              <a:rPr lang="et-EE" altLang="fi-FI" sz="2000" dirty="0">
                <a:ea typeface="DejaVu Sans" pitchFamily="34" charset="0"/>
                <a:cs typeface="DejaVu Sans" pitchFamily="34" charset="0"/>
              </a:rPr>
              <a:t>veeauru </a:t>
            </a:r>
            <a:r>
              <a:rPr lang="fi-FI" altLang="fi-FI" sz="2000" dirty="0" err="1">
                <a:ea typeface="DejaVu Sans" pitchFamily="34" charset="0"/>
                <a:cs typeface="DejaVu Sans" pitchFamily="34" charset="0"/>
              </a:rPr>
              <a:t>koormust</a:t>
            </a:r>
            <a:r>
              <a:rPr lang="et-EE" altLang="fi-FI" sz="2000" dirty="0">
                <a:ea typeface="DejaVu Sans" pitchFamily="34" charset="0"/>
                <a:cs typeface="DejaVu Sans" pitchFamily="34" charset="0"/>
              </a:rPr>
              <a:t> tarindite</a:t>
            </a:r>
            <a:r>
              <a:rPr lang="fi-FI" altLang="fi-FI" sz="2000" dirty="0">
                <a:ea typeface="DejaVu Sans" pitchFamily="34" charset="0"/>
                <a:cs typeface="DejaVu Sans" pitchFamily="34" charset="0"/>
              </a:rPr>
              <a:t>l</a:t>
            </a:r>
            <a:r>
              <a:rPr lang="et-EE" altLang="fi-FI" sz="2000" dirty="0">
                <a:ea typeface="DejaVu Sans" pitchFamily="34" charset="0"/>
                <a:cs typeface="DejaVu Sans" pitchFamily="34" charset="0"/>
              </a:rPr>
              <a:t>e</a:t>
            </a:r>
            <a:r>
              <a:rPr lang="fi-FI" altLang="fi-FI" sz="2000" dirty="0">
                <a:ea typeface="DejaVu Sans" pitchFamily="34" charset="0"/>
                <a:cs typeface="DejaVu Sans" pitchFamily="34" charset="0"/>
              </a:rPr>
              <a:t>.</a:t>
            </a:r>
          </a:p>
          <a:p>
            <a:r>
              <a:rPr lang="et-EE" altLang="fi-FI" sz="2000" dirty="0">
                <a:ea typeface="DejaVu Sans" pitchFamily="34" charset="0"/>
                <a:cs typeface="DejaVu Sans" pitchFamily="34" charset="0"/>
              </a:rPr>
              <a:t>Ka tarindite ja õhu vahel</a:t>
            </a:r>
            <a:r>
              <a:rPr lang="fi-FI" altLang="fi-FI" sz="2000" dirty="0" err="1">
                <a:ea typeface="DejaVu Sans" pitchFamily="34" charset="0"/>
                <a:cs typeface="DejaVu Sans" pitchFamily="34" charset="0"/>
              </a:rPr>
              <a:t>ine</a:t>
            </a:r>
            <a:r>
              <a:rPr lang="et-EE" altLang="fi-FI" sz="2000" dirty="0">
                <a:ea typeface="DejaVu Sans" pitchFamily="34" charset="0"/>
                <a:cs typeface="DejaVu Sans" pitchFamily="34" charset="0"/>
              </a:rPr>
              <a:t> veehulk pürgib tasakaalu poole, mis põhjustab kas tarindite kuivumist või märgumist</a:t>
            </a:r>
            <a:r>
              <a:rPr lang="fi-FI" altLang="fi-FI" sz="2000" dirty="0">
                <a:ea typeface="DejaVu Sans" pitchFamily="34" charset="0"/>
                <a:cs typeface="DejaVu Sans" pitchFamily="34" charset="0"/>
              </a:rPr>
              <a:t>.</a:t>
            </a:r>
          </a:p>
        </p:txBody>
      </p:sp>
      <p:sp>
        <p:nvSpPr>
          <p:cNvPr id="1946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81161" y="1115584"/>
            <a:ext cx="3538538" cy="77946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t-EE" altLang="fi-FI" sz="1400" dirty="0">
                <a:ea typeface="DejaVu Sans" pitchFamily="34" charset="0"/>
                <a:cs typeface="DejaVu Sans" pitchFamily="34" charset="0"/>
              </a:rPr>
              <a:t>Välisõhu suhteline niiskus on suur talvel ja väiksem suvel</a:t>
            </a:r>
            <a:endParaRPr lang="fi-FI" altLang="fi-FI" sz="1400" dirty="0"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9464" name="Picture 6" descr="vesihoyrynpitoisuus_kalampotilassa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6" b="7394"/>
          <a:stretch/>
        </p:blipFill>
        <p:spPr bwMode="auto">
          <a:xfrm>
            <a:off x="4735245" y="1827895"/>
            <a:ext cx="4372151" cy="27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suhteellinen_kosteus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5" b="3194"/>
          <a:stretch/>
        </p:blipFill>
        <p:spPr bwMode="auto">
          <a:xfrm>
            <a:off x="359357" y="1717466"/>
            <a:ext cx="4180148" cy="27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888690" y="4298803"/>
            <a:ext cx="10910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/>
              <a:t>Helsinki</a:t>
            </a:r>
            <a:endParaRPr lang="en-GB" sz="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2195736" y="4298803"/>
            <a:ext cx="9561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/>
              <a:t>Jyväskylä</a:t>
            </a:r>
            <a:endParaRPr lang="en-GB" sz="8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419872" y="4298803"/>
            <a:ext cx="10910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/>
              <a:t>Rovaniemi</a:t>
            </a:r>
            <a:endParaRPr lang="en-GB" sz="8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345437" y="4339815"/>
            <a:ext cx="10910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/>
              <a:t>Helsinki</a:t>
            </a:r>
            <a:endParaRPr lang="en-GB" sz="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6652483" y="4339815"/>
            <a:ext cx="9561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/>
              <a:t>Jyväskylä</a:t>
            </a:r>
            <a:endParaRPr lang="en-GB" sz="8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7732603" y="4339815"/>
            <a:ext cx="118559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/>
              <a:t>Rovaniemi</a:t>
            </a:r>
            <a:endParaRPr lang="en-GB" sz="800" dirty="0"/>
          </a:p>
        </p:txBody>
      </p:sp>
      <p:sp>
        <p:nvSpPr>
          <p:cNvPr id="3" name="Tekstiruutu 2"/>
          <p:cNvSpPr txBox="1"/>
          <p:nvPr/>
        </p:nvSpPr>
        <p:spPr>
          <a:xfrm rot="16200000">
            <a:off x="3998871" y="2766812"/>
            <a:ext cx="179889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altLang="fi-FI" sz="800" dirty="0">
                <a:ea typeface="DejaVu Sans" pitchFamily="34" charset="0"/>
                <a:cs typeface="DejaVu Sans" pitchFamily="34" charset="0"/>
              </a:rPr>
              <a:t>Välisõhus sisalduv</a:t>
            </a:r>
            <a:r>
              <a:rPr lang="fi-FI" altLang="fi-FI" sz="800" dirty="0">
                <a:ea typeface="DejaVu Sans" pitchFamily="34" charset="0"/>
                <a:cs typeface="DejaVu Sans" pitchFamily="34" charset="0"/>
              </a:rPr>
              <a:t>a</a:t>
            </a:r>
            <a:r>
              <a:rPr lang="et-EE" altLang="fi-FI" sz="800" dirty="0">
                <a:ea typeface="DejaVu Sans" pitchFamily="34" charset="0"/>
                <a:cs typeface="DejaVu Sans" pitchFamily="34" charset="0"/>
              </a:rPr>
              <a:t> vee</a:t>
            </a:r>
            <a:r>
              <a:rPr lang="fi-FI" altLang="fi-FI" sz="800" dirty="0" err="1">
                <a:ea typeface="DejaVu Sans" pitchFamily="34" charset="0"/>
                <a:cs typeface="DejaVu Sans" pitchFamily="34" charset="0"/>
              </a:rPr>
              <a:t>auru</a:t>
            </a:r>
            <a:r>
              <a:rPr lang="fi-FI" altLang="fi-FI" sz="800" dirty="0">
                <a:ea typeface="DejaVu Sans" pitchFamily="34" charset="0"/>
                <a:cs typeface="DejaVu Sans" pitchFamily="34" charset="0"/>
              </a:rPr>
              <a:t> (g/m</a:t>
            </a:r>
            <a:r>
              <a:rPr lang="fi-FI" altLang="fi-FI" sz="800" baseline="30000" dirty="0">
                <a:ea typeface="DejaVu Sans" pitchFamily="34" charset="0"/>
                <a:cs typeface="DejaVu Sans" pitchFamily="34" charset="0"/>
              </a:rPr>
              <a:t>3</a:t>
            </a:r>
            <a:r>
              <a:rPr lang="fi-FI" altLang="fi-FI" sz="800" dirty="0">
                <a:ea typeface="DejaVu Sans" pitchFamily="34" charset="0"/>
                <a:cs typeface="DejaVu Sans" pitchFamily="34" charset="0"/>
              </a:rPr>
              <a:t>)</a:t>
            </a:r>
            <a:endParaRPr lang="en-GB" sz="800" dirty="0"/>
          </a:p>
        </p:txBody>
      </p:sp>
      <p:sp>
        <p:nvSpPr>
          <p:cNvPr id="4" name="Tekstiruutu 3"/>
          <p:cNvSpPr txBox="1"/>
          <p:nvPr/>
        </p:nvSpPr>
        <p:spPr>
          <a:xfrm rot="16200000">
            <a:off x="-254269" y="2766812"/>
            <a:ext cx="148630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altLang="fi-FI" sz="800" dirty="0">
                <a:ea typeface="DejaVu Sans" pitchFamily="34" charset="0"/>
                <a:cs typeface="DejaVu Sans" pitchFamily="34" charset="0"/>
              </a:rPr>
              <a:t>Välisõhu suhteline niiskus</a:t>
            </a:r>
            <a:r>
              <a:rPr lang="fi-FI" altLang="fi-FI" sz="800" dirty="0">
                <a:ea typeface="DejaVu Sans" pitchFamily="34" charset="0"/>
                <a:cs typeface="DejaVu Sans" pitchFamily="34" charset="0"/>
              </a:rPr>
              <a:t> %</a:t>
            </a:r>
            <a:endParaRPr lang="en-GB" sz="800" dirty="0"/>
          </a:p>
        </p:txBody>
      </p:sp>
      <p:sp>
        <p:nvSpPr>
          <p:cNvPr id="5" name="Suorakulmio 4"/>
          <p:cNvSpPr/>
          <p:nvPr/>
        </p:nvSpPr>
        <p:spPr>
          <a:xfrm>
            <a:off x="559836" y="3974068"/>
            <a:ext cx="3711734" cy="365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orakulmio 17"/>
          <p:cNvSpPr/>
          <p:nvPr/>
        </p:nvSpPr>
        <p:spPr>
          <a:xfrm>
            <a:off x="5148064" y="4067944"/>
            <a:ext cx="3711734" cy="27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kstiruutu 5"/>
          <p:cNvSpPr txBox="1"/>
          <p:nvPr/>
        </p:nvSpPr>
        <p:spPr>
          <a:xfrm>
            <a:off x="755576" y="4005064"/>
            <a:ext cx="3531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I    II     III    IV    V   VI   VII   VIII  IX   X    XI    XII</a:t>
            </a:r>
            <a:endParaRPr lang="en-GB" sz="12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238063" y="4067944"/>
            <a:ext cx="3531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I    II     III    IV    V   VI   VII   VIII  IX   X    XI    XII</a:t>
            </a:r>
            <a:endParaRPr lang="en-GB" sz="1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60226D-5A82-48E5-B251-1C0603060B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7B2EDD-466D-4D03-A9F5-5DB4ABF03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0B1668D-8FF8-43CC-892A-1C8F649AD919}" type="slidenum">
              <a:rPr lang="fi-FI" altLang="fi-FI" smtClean="0"/>
              <a:pPr>
                <a:defRPr/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460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030" name="Group 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6464"/>
              </p:ext>
            </p:extLst>
          </p:nvPr>
        </p:nvGraphicFramePr>
        <p:xfrm>
          <a:off x="457200" y="1269406"/>
          <a:ext cx="8362305" cy="475188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2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72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Mater</a:t>
                      </a:r>
                      <a:r>
                        <a:rPr kumimoji="0" lang="et-EE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jal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Ve</a:t>
                      </a:r>
                      <a:r>
                        <a:rPr kumimoji="0" lang="et-EE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esisaldus</a:t>
                      </a:r>
                      <a:r>
                        <a:rPr kumimoji="0" lang="fi-FI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l/m</a:t>
                      </a:r>
                      <a:r>
                        <a:rPr kumimoji="0" lang="fi-FI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Kuivat</a:t>
                      </a:r>
                      <a:r>
                        <a:rPr kumimoji="0" lang="et-EE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atav</a:t>
                      </a: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i-FI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ve</a:t>
                      </a:r>
                      <a:r>
                        <a:rPr kumimoji="0" lang="et-EE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ehulk</a:t>
                      </a: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l/m</a:t>
                      </a:r>
                      <a:r>
                        <a:rPr kumimoji="0" lang="fi-FI" sz="1800" b="1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25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Ehitamisaegne valmistus-niiskus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</a:t>
                      </a:r>
                      <a:r>
                        <a:rPr kumimoji="0" lang="et-EE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emiliselt seo</a:t>
                      </a:r>
                      <a:r>
                        <a:rPr kumimoji="0" lang="fi-FI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tud</a:t>
                      </a: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vesi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Tasa</a:t>
                      </a:r>
                      <a:r>
                        <a:rPr kumimoji="0" lang="et-EE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kaalu</a:t>
                      </a: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i-FI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veesisaldus</a:t>
                      </a:r>
                      <a:r>
                        <a:rPr kumimoji="0" lang="et-EE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kui õhuniiskus on</a:t>
                      </a: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50 %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Beto</a:t>
                      </a:r>
                      <a:r>
                        <a:rPr kumimoji="0" lang="et-EE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 C12/15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115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Beto</a:t>
                      </a:r>
                      <a:r>
                        <a:rPr kumimoji="0" lang="et-EE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on</a:t>
                      </a: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C20/25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Beto</a:t>
                      </a:r>
                      <a:r>
                        <a:rPr kumimoji="0" lang="et-EE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on</a:t>
                      </a: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C30/37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7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et-EE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ellissein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Puit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fi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370" name="Rectangle 214"/>
          <p:cNvSpPr>
            <a:spLocks noChangeArrowheads="1"/>
          </p:cNvSpPr>
          <p:nvPr/>
        </p:nvSpPr>
        <p:spPr bwMode="auto">
          <a:xfrm>
            <a:off x="0" y="538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0D437-B49B-45C9-AA98-B275C520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8494"/>
          </a:xfrm>
        </p:spPr>
        <p:txBody>
          <a:bodyPr>
            <a:normAutofit fontScale="90000"/>
          </a:bodyPr>
          <a:lstStyle/>
          <a:p>
            <a:r>
              <a:rPr lang="fi-FI" dirty="0" err="1">
                <a:ea typeface="MS PGothic" pitchFamily="34" charset="-128"/>
              </a:rPr>
              <a:t>Beto</a:t>
            </a:r>
            <a:r>
              <a:rPr lang="et-EE" dirty="0">
                <a:ea typeface="MS PGothic" pitchFamily="34" charset="-128"/>
              </a:rPr>
              <a:t>onist vabanev </a:t>
            </a:r>
            <a:r>
              <a:rPr lang="fi-FI" dirty="0">
                <a:ea typeface="MS PGothic" pitchFamily="34" charset="-128"/>
              </a:rPr>
              <a:t>vesi</a:t>
            </a:r>
            <a:br>
              <a:rPr lang="fi-FI" dirty="0">
                <a:ea typeface="MS PGothic" pitchFamily="34" charset="-128"/>
              </a:rPr>
            </a:b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D7C8F-2724-44FA-9A63-6CD324AF63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23DB7-2890-478C-BCA0-592A0EBC4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433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B16A-BD97-4924-9091-A3BA605A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Beto</a:t>
            </a:r>
            <a:r>
              <a:rPr lang="et-EE" dirty="0"/>
              <a:t>oni kuivamisaja hindamine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3BC1-E90C-46B8-AF2B-984C4D7A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200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sz="3200" b="1" dirty="0"/>
              <a:t>Rusikareegel</a:t>
            </a:r>
            <a:r>
              <a:rPr lang="fi-FI" sz="3200" b="1" dirty="0"/>
              <a:t>:</a:t>
            </a:r>
          </a:p>
          <a:p>
            <a:pPr marL="342900" indent="-342900">
              <a:lnSpc>
                <a:spcPct val="120000"/>
              </a:lnSpc>
            </a:pPr>
            <a:r>
              <a:rPr lang="fi-FI" dirty="0"/>
              <a:t>K</a:t>
            </a:r>
            <a:r>
              <a:rPr lang="et-EE" dirty="0"/>
              <a:t>uni </a:t>
            </a:r>
            <a:r>
              <a:rPr lang="fi-FI" dirty="0"/>
              <a:t>4 cm </a:t>
            </a:r>
            <a:r>
              <a:rPr lang="fi-FI" dirty="0" err="1"/>
              <a:t>beto</a:t>
            </a:r>
            <a:r>
              <a:rPr lang="et-EE" dirty="0"/>
              <a:t>on</a:t>
            </a:r>
            <a:r>
              <a:rPr lang="fi-FI" dirty="0" err="1"/>
              <a:t>plaadile</a:t>
            </a:r>
            <a:r>
              <a:rPr lang="et-EE" dirty="0"/>
              <a:t> tuleb varuda kuivamisaega nädal </a:t>
            </a:r>
            <a:r>
              <a:rPr lang="fi-FI" dirty="0"/>
              <a:t>/</a:t>
            </a:r>
            <a:r>
              <a:rPr lang="et-EE" dirty="0"/>
              <a:t> </a:t>
            </a:r>
            <a:r>
              <a:rPr lang="fi-FI" dirty="0"/>
              <a:t>cm </a:t>
            </a:r>
            <a:r>
              <a:rPr lang="et-EE" dirty="0"/>
              <a:t>kohta</a:t>
            </a:r>
            <a:r>
              <a:rPr lang="fi-FI" dirty="0"/>
              <a:t>. </a:t>
            </a:r>
          </a:p>
          <a:p>
            <a:pPr marL="342900" indent="-342900">
              <a:lnSpc>
                <a:spcPct val="120000"/>
              </a:lnSpc>
            </a:pPr>
            <a:r>
              <a:rPr lang="et-EE" dirty="0"/>
              <a:t>Üle</a:t>
            </a:r>
            <a:r>
              <a:rPr lang="fi-FI" dirty="0"/>
              <a:t> 4 cm</a:t>
            </a:r>
            <a:r>
              <a:rPr lang="et-EE" dirty="0"/>
              <a:t> paksusele betoonile </a:t>
            </a:r>
            <a:r>
              <a:rPr lang="fi-FI" dirty="0"/>
              <a:t>tule</a:t>
            </a:r>
            <a:r>
              <a:rPr lang="et-EE" dirty="0"/>
              <a:t>b varuda</a:t>
            </a:r>
            <a:r>
              <a:rPr lang="fi-FI" dirty="0"/>
              <a:t> 2 </a:t>
            </a:r>
            <a:r>
              <a:rPr lang="et-EE" dirty="0"/>
              <a:t>nädalat</a:t>
            </a:r>
            <a:r>
              <a:rPr lang="fi-FI" dirty="0"/>
              <a:t> / </a:t>
            </a:r>
            <a:r>
              <a:rPr lang="fi-FI" dirty="0" err="1"/>
              <a:t>lis</a:t>
            </a:r>
            <a:r>
              <a:rPr lang="et-EE" dirty="0"/>
              <a:t>a</a:t>
            </a:r>
            <a:r>
              <a:rPr lang="fi-FI" dirty="0"/>
              <a:t>-cm.</a:t>
            </a:r>
          </a:p>
          <a:p>
            <a:pPr marL="342900" indent="-342900">
              <a:lnSpc>
                <a:spcPct val="120000"/>
              </a:lnSpc>
            </a:pPr>
            <a:r>
              <a:rPr lang="et-EE" dirty="0"/>
              <a:t>Üle</a:t>
            </a:r>
            <a:r>
              <a:rPr lang="fi-FI" dirty="0"/>
              <a:t> 6 cm paksu</a:t>
            </a:r>
            <a:r>
              <a:rPr lang="et-EE" dirty="0"/>
              <a:t>se</a:t>
            </a:r>
            <a:r>
              <a:rPr lang="fi-FI" dirty="0"/>
              <a:t> </a:t>
            </a:r>
            <a:r>
              <a:rPr lang="fi-FI" dirty="0" err="1"/>
              <a:t>beto</a:t>
            </a:r>
            <a:r>
              <a:rPr lang="et-EE" dirty="0"/>
              <a:t>oni</a:t>
            </a:r>
            <a:r>
              <a:rPr lang="fi-FI" dirty="0"/>
              <a:t> </a:t>
            </a:r>
            <a:r>
              <a:rPr lang="fi-FI" dirty="0" err="1"/>
              <a:t>kuivumisa</a:t>
            </a:r>
            <a:r>
              <a:rPr lang="et-EE" dirty="0"/>
              <a:t>eg</a:t>
            </a:r>
            <a:r>
              <a:rPr lang="fi-FI" dirty="0"/>
              <a:t> on 4 </a:t>
            </a:r>
            <a:r>
              <a:rPr lang="et-EE" dirty="0"/>
              <a:t>nädalat</a:t>
            </a:r>
            <a:r>
              <a:rPr lang="fi-FI" dirty="0"/>
              <a:t> / </a:t>
            </a:r>
            <a:r>
              <a:rPr lang="et-EE" dirty="0"/>
              <a:t>iga</a:t>
            </a:r>
            <a:r>
              <a:rPr lang="fi-FI" dirty="0"/>
              <a:t> </a:t>
            </a:r>
            <a:r>
              <a:rPr lang="fi-FI" dirty="0" err="1"/>
              <a:t>lis</a:t>
            </a:r>
            <a:r>
              <a:rPr lang="et-EE" dirty="0"/>
              <a:t>a</a:t>
            </a:r>
            <a:r>
              <a:rPr lang="fi-FI" dirty="0"/>
              <a:t>-cm.</a:t>
            </a:r>
          </a:p>
          <a:p>
            <a:pPr marL="342900" indent="-342900">
              <a:lnSpc>
                <a:spcPct val="120000"/>
              </a:lnSpc>
            </a:pPr>
            <a:r>
              <a:rPr lang="fi-FI" dirty="0"/>
              <a:t>T</a:t>
            </a:r>
            <a:r>
              <a:rPr lang="et-EE" dirty="0"/>
              <a:t>eiste sõnadega,</a:t>
            </a:r>
            <a:r>
              <a:rPr lang="fi-FI" dirty="0"/>
              <a:t> 8 cm paksun</a:t>
            </a:r>
            <a:r>
              <a:rPr lang="et-EE" dirty="0"/>
              <a:t>e</a:t>
            </a:r>
            <a:r>
              <a:rPr lang="fi-FI" dirty="0"/>
              <a:t> </a:t>
            </a:r>
            <a:r>
              <a:rPr lang="fi-FI" dirty="0" err="1"/>
              <a:t>beto</a:t>
            </a:r>
            <a:r>
              <a:rPr lang="et-EE" dirty="0"/>
              <a:t>on peab saama kuivuda</a:t>
            </a:r>
            <a:r>
              <a:rPr lang="fi-FI" dirty="0"/>
              <a:t> </a:t>
            </a:r>
            <a:r>
              <a:rPr lang="fi-FI" dirty="0" err="1"/>
              <a:t>väh</a:t>
            </a:r>
            <a:r>
              <a:rPr lang="et-EE" dirty="0"/>
              <a:t>emalt</a:t>
            </a:r>
            <a:br>
              <a:rPr lang="fi-FI" dirty="0"/>
            </a:br>
            <a:r>
              <a:rPr lang="fi-FI" dirty="0"/>
              <a:t>(4 x 1) + (2 x 2) + (2 x 4) = 16 </a:t>
            </a:r>
            <a:r>
              <a:rPr lang="et-EE" dirty="0"/>
              <a:t>nädalat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et-EE" sz="3200" dirty="0"/>
              <a:t>Rusikareeglit võib kasutada töögraafiku kavandamisel, aga mitte pindamistööde alustamis</a:t>
            </a:r>
            <a:r>
              <a:rPr lang="fi-FI" sz="3200" dirty="0"/>
              <a:t>t </a:t>
            </a:r>
            <a:r>
              <a:rPr lang="fi-FI" sz="3200" dirty="0" err="1"/>
              <a:t>planeerides</a:t>
            </a:r>
            <a:r>
              <a:rPr lang="fi-FI" sz="3200" dirty="0"/>
              <a:t>.</a:t>
            </a:r>
          </a:p>
          <a:p>
            <a:endParaRPr lang="fi-FI" dirty="0"/>
          </a:p>
          <a:p>
            <a:pPr fontAlgn="base"/>
            <a:r>
              <a:rPr lang="et-EE" dirty="0"/>
              <a:t>Kui töögraafik on pingeline, võib kasutada kiireltkuivavat betooni</a:t>
            </a:r>
            <a:r>
              <a:rPr lang="fi-FI" dirty="0"/>
              <a:t>. </a:t>
            </a:r>
            <a:r>
              <a:rPr lang="fi-FI" dirty="0" err="1"/>
              <a:t>Sellega</a:t>
            </a:r>
            <a:r>
              <a:rPr lang="fi-FI" dirty="0"/>
              <a:t> </a:t>
            </a:r>
            <a:r>
              <a:rPr lang="fi-FI" dirty="0" err="1"/>
              <a:t>paraku</a:t>
            </a:r>
            <a:r>
              <a:rPr lang="fi-FI" dirty="0"/>
              <a:t> </a:t>
            </a:r>
            <a:r>
              <a:rPr lang="fi-FI" dirty="0" err="1"/>
              <a:t>kaasneb</a:t>
            </a:r>
            <a:r>
              <a:rPr lang="fi-FI" dirty="0"/>
              <a:t> </a:t>
            </a:r>
            <a:r>
              <a:rPr lang="fi-FI" dirty="0" err="1"/>
              <a:t>suurem</a:t>
            </a:r>
            <a:r>
              <a:rPr lang="fi-FI" dirty="0"/>
              <a:t> </a:t>
            </a:r>
            <a:r>
              <a:rPr lang="et-EE" dirty="0"/>
              <a:t>kuivamiskahanemine, mis lisab pindamismaterjali irdumise riski</a:t>
            </a:r>
            <a:r>
              <a:rPr lang="fi-FI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E0755-C85A-481B-89A5-1C9F3E89A4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F2FF3-19E6-47B4-94CD-2386DF8C0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147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Kuiv</a:t>
            </a:r>
            <a:r>
              <a:rPr lang="et-EE" dirty="0"/>
              <a:t>avumisaega</a:t>
            </a:r>
            <a:r>
              <a:rPr lang="fi-FI" dirty="0"/>
              <a:t> </a:t>
            </a:r>
            <a:r>
              <a:rPr lang="et-EE" dirty="0"/>
              <a:t>mõjutavad</a:t>
            </a:r>
            <a:r>
              <a:rPr lang="fi-FI" dirty="0"/>
              <a:t>: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3200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fi-FI" dirty="0">
                <a:ea typeface="ＭＳ Ｐゴシック" pitchFamily="34" charset="-128"/>
              </a:rPr>
              <a:t>K</a:t>
            </a:r>
            <a:r>
              <a:rPr lang="et-EE" dirty="0">
                <a:ea typeface="ＭＳ Ｐゴシック" pitchFamily="34" charset="-128"/>
              </a:rPr>
              <a:t>õrgtugevate betooniliikide kuivamiskiirus on kuni kahekordne, võrreldes tavalise betooniga</a:t>
            </a:r>
            <a:r>
              <a:rPr lang="fi-FI" dirty="0">
                <a:ea typeface="ＭＳ Ｐゴシック" pitchFamily="34" charset="-128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fi-FI" dirty="0" err="1">
                <a:ea typeface="ＭＳ Ｐゴシック" pitchFamily="34" charset="-128"/>
              </a:rPr>
              <a:t>Tarindi</a:t>
            </a:r>
            <a:r>
              <a:rPr lang="fi-FI" dirty="0">
                <a:ea typeface="ＭＳ Ｐゴシック" pitchFamily="34" charset="-128"/>
              </a:rPr>
              <a:t> ü</a:t>
            </a:r>
            <a:r>
              <a:rPr lang="et-EE" dirty="0">
                <a:ea typeface="ＭＳ Ｐゴシック" pitchFamily="34" charset="-128"/>
              </a:rPr>
              <a:t>he</a:t>
            </a:r>
            <a:r>
              <a:rPr lang="fi-FI" dirty="0" err="1">
                <a:ea typeface="ＭＳ Ｐゴシック" pitchFamily="34" charset="-128"/>
              </a:rPr>
              <a:t>suunaline</a:t>
            </a:r>
            <a:r>
              <a:rPr lang="fi-FI" dirty="0">
                <a:ea typeface="ＭＳ Ｐゴシック" pitchFamily="34" charset="-128"/>
              </a:rPr>
              <a:t> kuivamine </a:t>
            </a:r>
            <a:r>
              <a:rPr lang="fi-FI" dirty="0" err="1">
                <a:ea typeface="ＭＳ Ｐゴシック" pitchFamily="34" charset="-128"/>
              </a:rPr>
              <a:t>toimub</a:t>
            </a:r>
            <a:r>
              <a:rPr lang="et-EE" dirty="0">
                <a:ea typeface="ＭＳ Ｐゴシック" pitchFamily="34" charset="-128"/>
              </a:rPr>
              <a:t> </a:t>
            </a:r>
            <a:r>
              <a:rPr lang="fi-FI" dirty="0">
                <a:ea typeface="ＭＳ Ｐゴシック" pitchFamily="34" charset="-128"/>
              </a:rPr>
              <a:t>2-3-k</a:t>
            </a:r>
            <a:r>
              <a:rPr lang="et-EE" dirty="0">
                <a:ea typeface="ＭＳ Ｐゴシック" pitchFamily="34" charset="-128"/>
              </a:rPr>
              <a:t>orda aeglasemalt, kui kah</a:t>
            </a:r>
            <a:r>
              <a:rPr lang="fi-FI" dirty="0" err="1">
                <a:ea typeface="ＭＳ Ｐゴシック" pitchFamily="34" charset="-128"/>
              </a:rPr>
              <a:t>esuunaline</a:t>
            </a:r>
            <a:r>
              <a:rPr lang="fi-FI" dirty="0">
                <a:ea typeface="ＭＳ Ｐゴシック" pitchFamily="34" charset="-128"/>
              </a:rPr>
              <a:t> kuivamine.</a:t>
            </a:r>
          </a:p>
          <a:p>
            <a:pPr>
              <a:lnSpc>
                <a:spcPct val="110000"/>
              </a:lnSpc>
              <a:defRPr/>
            </a:pPr>
            <a:r>
              <a:rPr lang="fi-FI" dirty="0" err="1">
                <a:ea typeface="ＭＳ Ｐゴシック" pitchFamily="34" charset="-128"/>
              </a:rPr>
              <a:t>Beto</a:t>
            </a:r>
            <a:r>
              <a:rPr lang="et-EE" dirty="0">
                <a:ea typeface="ＭＳ Ｐゴシック" pitchFamily="34" charset="-128"/>
              </a:rPr>
              <a:t>oni</a:t>
            </a:r>
            <a:r>
              <a:rPr lang="fi-FI" dirty="0">
                <a:ea typeface="ＭＳ Ｐゴシック" pitchFamily="34" charset="-128"/>
              </a:rPr>
              <a:t> </a:t>
            </a:r>
            <a:r>
              <a:rPr lang="et-EE" dirty="0">
                <a:ea typeface="ＭＳ Ｐゴシック" pitchFamily="34" charset="-128"/>
              </a:rPr>
              <a:t>temperatuuri tõus </a:t>
            </a:r>
            <a:r>
              <a:rPr lang="fi-FI" dirty="0">
                <a:ea typeface="ＭＳ Ｐゴシック" pitchFamily="34" charset="-128"/>
              </a:rPr>
              <a:t>10 </a:t>
            </a:r>
            <a:r>
              <a:rPr lang="et-EE" dirty="0">
                <a:ea typeface="ＭＳ Ｐゴシック" pitchFamily="34" charset="-128"/>
              </a:rPr>
              <a:t>kraadi võrra tavaliselt poolitab kuivamisaja</a:t>
            </a:r>
            <a:r>
              <a:rPr lang="fi-FI" dirty="0">
                <a:ea typeface="ＭＳ Ｐゴシック" pitchFamily="34" charset="-128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fi-FI" dirty="0"/>
              <a:t>S</a:t>
            </a:r>
            <a:r>
              <a:rPr lang="et-EE" dirty="0"/>
              <a:t>uhtelise </a:t>
            </a:r>
            <a:r>
              <a:rPr lang="et-EE" dirty="0">
                <a:latin typeface="Franklin Gothic Medium"/>
              </a:rPr>
              <a:t>õ</a:t>
            </a:r>
            <a:r>
              <a:rPr lang="et-EE" dirty="0"/>
              <a:t>huniiskuse </a:t>
            </a:r>
            <a:r>
              <a:rPr lang="fi-FI" dirty="0"/>
              <a:t>(RH) </a:t>
            </a:r>
            <a:r>
              <a:rPr lang="et-EE" dirty="0"/>
              <a:t>alanemine </a:t>
            </a:r>
            <a:r>
              <a:rPr lang="fi-FI" dirty="0"/>
              <a:t>60 %:</a:t>
            </a:r>
            <a:r>
              <a:rPr lang="et-EE" dirty="0"/>
              <a:t>lt</a:t>
            </a:r>
            <a:r>
              <a:rPr lang="fi-FI" dirty="0"/>
              <a:t> 50 %:</a:t>
            </a:r>
            <a:r>
              <a:rPr lang="et-EE" dirty="0"/>
              <a:t>ni kiirendab kuivamisaega umbes </a:t>
            </a:r>
            <a:r>
              <a:rPr lang="fi-FI" dirty="0"/>
              <a:t>20 %</a:t>
            </a:r>
            <a:r>
              <a:rPr lang="fi-FI" dirty="0">
                <a:ea typeface="ＭＳ Ｐゴシック" pitchFamily="34" charset="-128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fi-FI" dirty="0" err="1">
                <a:ea typeface="ＭＳ Ｐゴシック" pitchFamily="34" charset="-128"/>
              </a:rPr>
              <a:t>All</a:t>
            </a:r>
            <a:r>
              <a:rPr lang="et-EE" dirty="0">
                <a:ea typeface="ＭＳ Ｐゴシック" pitchFamily="34" charset="-128"/>
              </a:rPr>
              <a:t>a</a:t>
            </a:r>
            <a:r>
              <a:rPr lang="fi-FI" dirty="0">
                <a:ea typeface="ＭＳ Ｐゴシック" pitchFamily="34" charset="-128"/>
              </a:rPr>
              <a:t> 50 % RH </a:t>
            </a:r>
            <a:r>
              <a:rPr lang="et-EE" dirty="0">
                <a:ea typeface="ＭＳ Ｐゴシック" pitchFamily="34" charset="-128"/>
              </a:rPr>
              <a:t>kuivamine oluliselt ei kiirene</a:t>
            </a:r>
            <a:r>
              <a:rPr lang="fi-FI" dirty="0">
                <a:ea typeface="ＭＳ Ｐゴシック" pitchFamily="34" charset="-128"/>
              </a:rPr>
              <a:t>, </a:t>
            </a:r>
            <a:r>
              <a:rPr lang="et-EE" dirty="0">
                <a:ea typeface="ＭＳ Ｐゴシック" pitchFamily="34" charset="-128"/>
              </a:rPr>
              <a:t>kuid</a:t>
            </a:r>
            <a:br>
              <a:rPr lang="fi-FI" dirty="0">
                <a:ea typeface="ＭＳ Ｐゴシック" pitchFamily="34" charset="-128"/>
              </a:rPr>
            </a:br>
            <a:r>
              <a:rPr lang="et-EE" dirty="0">
                <a:ea typeface="ＭＳ Ｐゴシック" pitchFamily="34" charset="-128"/>
              </a:rPr>
              <a:t>üle</a:t>
            </a:r>
            <a:r>
              <a:rPr lang="fi-FI" dirty="0">
                <a:ea typeface="ＭＳ Ｐゴシック" pitchFamily="34" charset="-128"/>
              </a:rPr>
              <a:t> 60 % </a:t>
            </a:r>
            <a:r>
              <a:rPr lang="fi-FI" dirty="0" err="1">
                <a:ea typeface="ＭＳ Ｐゴシック" pitchFamily="34" charset="-128"/>
              </a:rPr>
              <a:t>suhteline</a:t>
            </a:r>
            <a:r>
              <a:rPr lang="fi-FI" dirty="0">
                <a:ea typeface="ＭＳ Ｐゴシック" pitchFamily="34" charset="-128"/>
              </a:rPr>
              <a:t> </a:t>
            </a:r>
            <a:r>
              <a:rPr lang="fi-FI" dirty="0" err="1">
                <a:ea typeface="ＭＳ Ｐゴシック" pitchFamily="34" charset="-128"/>
              </a:rPr>
              <a:t>õhu</a:t>
            </a:r>
            <a:r>
              <a:rPr lang="et-EE" dirty="0">
                <a:ea typeface="ＭＳ Ｐゴシック" pitchFamily="34" charset="-128"/>
              </a:rPr>
              <a:t>niiskus aeglustab seda märkimisväärselt</a:t>
            </a:r>
            <a:r>
              <a:rPr lang="fi-FI" dirty="0">
                <a:ea typeface="ＭＳ Ｐゴシック" pitchFamily="34" charset="-128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fi-FI" dirty="0" err="1">
                <a:ea typeface="ＭＳ Ｐゴシック" pitchFamily="34" charset="-128"/>
              </a:rPr>
              <a:t>Beto</a:t>
            </a:r>
            <a:r>
              <a:rPr lang="et-EE" dirty="0">
                <a:ea typeface="ＭＳ Ｐゴシック" pitchFamily="34" charset="-128"/>
              </a:rPr>
              <a:t>oni uus märgumine kuivamisperioodil suurendab kuivamisaega </a:t>
            </a:r>
            <a:r>
              <a:rPr lang="fi-FI" dirty="0">
                <a:ea typeface="ＭＳ Ｐゴシック" pitchFamily="34" charset="-128"/>
              </a:rPr>
              <a:t> 1,4–2-k</a:t>
            </a:r>
            <a:r>
              <a:rPr lang="et-EE" dirty="0">
                <a:ea typeface="ＭＳ Ｐゴシック" pitchFamily="34" charset="-128"/>
              </a:rPr>
              <a:t>ordseks</a:t>
            </a:r>
            <a:r>
              <a:rPr lang="fi-FI" dirty="0">
                <a:ea typeface="ＭＳ Ｐゴシック" pitchFamily="34" charset="-128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et-EE" dirty="0">
                <a:ea typeface="ＭＳ Ｐゴシック" pitchFamily="34" charset="-128"/>
              </a:rPr>
              <a:t>Tarindi soovitud suhtelise niiskuse tase oleneb pindamismaterjalist ja see mõjutab kuivatusaega</a:t>
            </a:r>
            <a:r>
              <a:rPr lang="fi-FI" dirty="0">
                <a:ea typeface="ＭＳ Ｐゴシック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defRPr/>
            </a:pPr>
            <a:endParaRPr lang="fi-FI" dirty="0">
              <a:ea typeface="ＭＳ Ｐゴシック" pitchFamily="34" charset="-128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7596336" y="106918"/>
            <a:ext cx="1454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dirty="0" err="1"/>
              <a:t>Kuivatamine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7181A-C983-481B-8A60-7BE0CE50EF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D3D5E-599B-4F5F-8A15-DE65E946C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Ülesanne</a:t>
            </a:r>
            <a:r>
              <a:rPr lang="fi-FI" dirty="0"/>
              <a:t>:</a:t>
            </a:r>
            <a:br>
              <a:rPr lang="fi-FI" dirty="0"/>
            </a:br>
            <a:r>
              <a:rPr lang="et-EE" dirty="0"/>
              <a:t>kavandage maap</a:t>
            </a:r>
            <a:r>
              <a:rPr lang="fi-FI" dirty="0" err="1"/>
              <a:t>innale</a:t>
            </a:r>
            <a:r>
              <a:rPr lang="fi-FI" dirty="0"/>
              <a:t> </a:t>
            </a:r>
            <a:r>
              <a:rPr lang="fi-FI" dirty="0" err="1"/>
              <a:t>toetuv</a:t>
            </a:r>
            <a:r>
              <a:rPr lang="et-EE" dirty="0"/>
              <a:t> </a:t>
            </a:r>
            <a:r>
              <a:rPr lang="fi-FI" dirty="0" err="1"/>
              <a:t>betoon</a:t>
            </a:r>
            <a:r>
              <a:rPr lang="et-EE" dirty="0"/>
              <a:t>plaa</a:t>
            </a:r>
            <a:r>
              <a:rPr lang="fi-FI" dirty="0"/>
              <a:t>t</a:t>
            </a:r>
            <a:r>
              <a:rPr lang="et-EE" dirty="0"/>
              <a:t> võimalikult kiiresti kuiva</a:t>
            </a:r>
            <a:r>
              <a:rPr lang="fi-FI" dirty="0" err="1"/>
              <a:t>vaks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Eril</a:t>
            </a:r>
            <a:r>
              <a:rPr lang="et-EE" dirty="0"/>
              <a:t>ised abinõud betooni kuivamise kiirendamiseks</a:t>
            </a:r>
            <a:r>
              <a:rPr lang="fi-FI" dirty="0"/>
              <a:t>:</a:t>
            </a:r>
          </a:p>
          <a:p>
            <a:pPr>
              <a:lnSpc>
                <a:spcPct val="110000"/>
              </a:lnSpc>
            </a:pPr>
            <a:r>
              <a:rPr lang="fi-FI" sz="2400" dirty="0" err="1">
                <a:cs typeface="Arial"/>
              </a:rPr>
              <a:t>Beto</a:t>
            </a:r>
            <a:r>
              <a:rPr lang="et-EE" sz="2400" dirty="0">
                <a:cs typeface="Arial"/>
              </a:rPr>
              <a:t>onisegu valmistamisel kasutatakse madalat vesitsement</a:t>
            </a:r>
            <a:r>
              <a:rPr lang="fi-FI" sz="2400" dirty="0" err="1">
                <a:cs typeface="Arial"/>
              </a:rPr>
              <a:t>tegurit</a:t>
            </a:r>
            <a:r>
              <a:rPr lang="et-EE" sz="2400" dirty="0">
                <a:cs typeface="Arial"/>
              </a:rPr>
              <a:t> ja plastifikaatorit</a:t>
            </a:r>
            <a:r>
              <a:rPr lang="fi-FI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t-EE" sz="2400" dirty="0"/>
              <a:t>Armatuuri paigutatakse traatsoojenduskaablid ja </a:t>
            </a:r>
            <a:br>
              <a:rPr lang="fi-FI" sz="2400"/>
            </a:br>
            <a:r>
              <a:rPr lang="et-EE" sz="2400"/>
              <a:t>betooni</a:t>
            </a:r>
            <a:r>
              <a:rPr lang="fi-FI" sz="2400" dirty="0"/>
              <a:t> </a:t>
            </a:r>
            <a:r>
              <a:rPr lang="et-EE" sz="2400" dirty="0"/>
              <a:t>soojendatakse </a:t>
            </a:r>
            <a:endParaRPr lang="fi-FI" sz="2400" dirty="0"/>
          </a:p>
          <a:p>
            <a:pPr>
              <a:lnSpc>
                <a:spcPct val="110000"/>
              </a:lnSpc>
            </a:pPr>
            <a:r>
              <a:rPr lang="fi-FI" sz="2400" dirty="0"/>
              <a:t>A</a:t>
            </a:r>
            <a:r>
              <a:rPr lang="et-EE" sz="2400" dirty="0"/>
              <a:t>lust ja </a:t>
            </a:r>
            <a:r>
              <a:rPr lang="fi-FI" sz="2400" dirty="0"/>
              <a:t>valu</a:t>
            </a:r>
            <a:r>
              <a:rPr lang="et-EE" sz="2400" dirty="0"/>
              <a:t>kohta </a:t>
            </a:r>
            <a:r>
              <a:rPr lang="fi-FI" sz="2400" dirty="0"/>
              <a:t>e</a:t>
            </a:r>
            <a:r>
              <a:rPr lang="et-EE" sz="2400" dirty="0"/>
              <a:t>elsoojendatakse </a:t>
            </a:r>
            <a:r>
              <a:rPr lang="fi-FI" sz="2400" dirty="0" err="1"/>
              <a:t>ning</a:t>
            </a:r>
            <a:r>
              <a:rPr lang="et-EE" sz="2400" dirty="0"/>
              <a:t> hoitakse kõrge</a:t>
            </a:r>
            <a:r>
              <a:rPr lang="fi-FI" sz="2400" dirty="0"/>
              <a:t>t </a:t>
            </a:r>
            <a:r>
              <a:rPr lang="fi-FI" sz="2400" dirty="0" err="1"/>
              <a:t>t</a:t>
            </a:r>
            <a:r>
              <a:rPr lang="et-EE" sz="2400" dirty="0"/>
              <a:t>emperatuur</a:t>
            </a:r>
            <a:r>
              <a:rPr lang="fi-FI" sz="2400" dirty="0"/>
              <a:t>i</a:t>
            </a:r>
          </a:p>
          <a:p>
            <a:pPr>
              <a:lnSpc>
                <a:spcPct val="110000"/>
              </a:lnSpc>
            </a:pPr>
            <a:r>
              <a:rPr lang="et-EE" sz="2400" dirty="0"/>
              <a:t>Betoonivalu kaitstakse plast</a:t>
            </a:r>
            <a:r>
              <a:rPr lang="fi-FI" sz="2400" dirty="0" err="1"/>
              <a:t>kilega</a:t>
            </a:r>
            <a:r>
              <a:rPr lang="et-EE" sz="2400" dirty="0"/>
              <a:t> </a:t>
            </a:r>
            <a:r>
              <a:rPr lang="fi-FI" sz="2400" dirty="0"/>
              <a:t>1-2 </a:t>
            </a:r>
            <a:r>
              <a:rPr lang="et-EE" sz="2400" dirty="0"/>
              <a:t>nädalat</a:t>
            </a:r>
            <a:endParaRPr lang="fi-FI" sz="2400" dirty="0"/>
          </a:p>
          <a:p>
            <a:pPr>
              <a:lnSpc>
                <a:spcPct val="110000"/>
              </a:lnSpc>
            </a:pPr>
            <a:r>
              <a:rPr lang="et-EE" sz="2400" dirty="0"/>
              <a:t>Õhutemperatuuri tuleb hoida üle </a:t>
            </a:r>
            <a:r>
              <a:rPr lang="fi-FI" sz="2400" dirty="0"/>
              <a:t>20 </a:t>
            </a:r>
            <a:r>
              <a:rPr lang="et-EE" sz="2400" dirty="0"/>
              <a:t>kraadi ja suhtelist niiskust umbes </a:t>
            </a:r>
            <a:r>
              <a:rPr lang="fi-FI" sz="2400" dirty="0"/>
              <a:t>50 %:</a:t>
            </a:r>
            <a:r>
              <a:rPr lang="et-EE" sz="2400" dirty="0"/>
              <a:t>sena</a:t>
            </a:r>
            <a:endParaRPr lang="fi-FI" sz="2400" dirty="0"/>
          </a:p>
          <a:p>
            <a:endParaRPr lang="fi-FI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77C3D-60BE-4D7D-A9A3-1E8960F4B1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7E41C-F029-4680-B305-255BE9EE7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44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33464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Kuvatekstiellipsi 8"/>
          <p:cNvSpPr>
            <a:spLocks noChangeArrowheads="1"/>
          </p:cNvSpPr>
          <p:nvPr/>
        </p:nvSpPr>
        <p:spPr bwMode="auto">
          <a:xfrm>
            <a:off x="1908175" y="980728"/>
            <a:ext cx="2663825" cy="1584325"/>
          </a:xfrm>
          <a:prstGeom prst="wedgeEllipseCallout">
            <a:avLst>
              <a:gd name="adj1" fmla="val 76281"/>
              <a:gd name="adj2" fmla="val 101844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t-EE" sz="2400" dirty="0">
                <a:solidFill>
                  <a:srgbClr val="FFFFFF"/>
                </a:solidFill>
                <a:latin typeface="Calibri" pitchFamily="34" charset="0"/>
              </a:rPr>
              <a:t>Ära unusta tuulutamist</a:t>
            </a:r>
            <a:endParaRPr lang="fi-FI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414D5-DE14-46E4-A127-A51373E5C3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E0BDD-4671-4B78-A8DA-BFC01C20E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100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uorakulmio 13"/>
          <p:cNvSpPr>
            <a:spLocks noChangeArrowheads="1"/>
          </p:cNvSpPr>
          <p:nvPr/>
        </p:nvSpPr>
        <p:spPr bwMode="auto">
          <a:xfrm>
            <a:off x="325492" y="1111384"/>
            <a:ext cx="849497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pic>
        <p:nvPicPr>
          <p:cNvPr id="79875" name="Picture 3" descr="K:\702_L\70204\Valokuvat\Pohjola työmaat\Vuoreksen Eemeli\Kuva 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7632" y="3852337"/>
            <a:ext cx="1498210" cy="15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5" descr="K:\702_L\70204\Valokuvat\Pohjola työmaat\Vuoreksen Eemeli\Kuva 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7175" y="3852336"/>
            <a:ext cx="1581832" cy="1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13" y="3884887"/>
            <a:ext cx="14430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466" y="3825318"/>
            <a:ext cx="2169894" cy="15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5424863"/>
            <a:ext cx="179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 dirty="0"/>
              <a:t>Auk </a:t>
            </a:r>
            <a:r>
              <a:rPr lang="fi-FI" sz="1600" dirty="0"/>
              <a:t>Ø160 mm </a:t>
            </a:r>
          </a:p>
          <a:p>
            <a:pPr algn="ctr"/>
            <a:r>
              <a:rPr lang="fi-FI" sz="1600" dirty="0"/>
              <a:t>40-100 m</a:t>
            </a:r>
            <a:r>
              <a:rPr lang="fi-FI" sz="1600" baseline="30000" dirty="0"/>
              <a:t>3</a:t>
            </a:r>
            <a:r>
              <a:rPr lang="fi-FI" sz="1600" dirty="0"/>
              <a:t>/h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7350" y="5436513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1600" dirty="0"/>
              <a:t>Uksepilu </a:t>
            </a:r>
            <a:r>
              <a:rPr lang="fi-FI" sz="1600" dirty="0"/>
              <a:t>5 cm</a:t>
            </a:r>
          </a:p>
          <a:p>
            <a:pPr algn="ctr"/>
            <a:r>
              <a:rPr lang="fi-FI" sz="1600" dirty="0"/>
              <a:t>70-200 m</a:t>
            </a:r>
            <a:r>
              <a:rPr lang="fi-FI" sz="1600" baseline="30000" dirty="0"/>
              <a:t>3</a:t>
            </a:r>
            <a:r>
              <a:rPr lang="fi-FI" sz="1600" dirty="0"/>
              <a:t>/h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5733" y="5413213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/>
              <a:t>Tuul</a:t>
            </a:r>
            <a:r>
              <a:rPr lang="et-EE" sz="1600" dirty="0"/>
              <a:t>utusaken</a:t>
            </a:r>
            <a:endParaRPr lang="fi-FI" sz="1600" dirty="0"/>
          </a:p>
          <a:p>
            <a:pPr algn="ctr"/>
            <a:r>
              <a:rPr lang="fi-FI" sz="1600" dirty="0"/>
              <a:t>0-2000 m</a:t>
            </a:r>
            <a:r>
              <a:rPr lang="fi-FI" sz="1600" baseline="30000" dirty="0"/>
              <a:t>3</a:t>
            </a:r>
            <a:r>
              <a:rPr lang="fi-FI" sz="1600" dirty="0"/>
              <a:t>/h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4466" y="5393332"/>
            <a:ext cx="2169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 dirty="0"/>
              <a:t>Ukseava </a:t>
            </a:r>
            <a:endParaRPr lang="fi-FI" sz="1600" dirty="0"/>
          </a:p>
          <a:p>
            <a:pPr algn="ctr"/>
            <a:r>
              <a:rPr lang="fi-FI" sz="1600" dirty="0"/>
              <a:t>0-10000 m</a:t>
            </a:r>
            <a:r>
              <a:rPr lang="fi-FI" sz="1600" baseline="30000" dirty="0"/>
              <a:t>3</a:t>
            </a:r>
            <a:r>
              <a:rPr lang="fi-FI" sz="1600" dirty="0"/>
              <a:t>/h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C7A2B-591E-472B-B085-A7C0C64B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</p:spPr>
        <p:txBody>
          <a:bodyPr/>
          <a:lstStyle/>
          <a:p>
            <a:r>
              <a:rPr lang="et-EE" altLang="fi-FI" dirty="0">
                <a:ea typeface="DejaVu Sans" pitchFamily="34" charset="0"/>
                <a:cs typeface="DejaVu Sans" pitchFamily="34" charset="0"/>
              </a:rPr>
              <a:t>Ehitusobjekti õhuvahetus</a:t>
            </a:r>
            <a:br>
              <a:rPr lang="fi-FI" altLang="fi-FI" dirty="0">
                <a:ea typeface="DejaVu Sans" pitchFamily="34" charset="0"/>
                <a:cs typeface="DejaVu Sans" pitchFamily="34" charset="0"/>
              </a:rPr>
            </a:b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9736-E114-4AC6-9A8C-FB54BF46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1384"/>
            <a:ext cx="8229600" cy="4694105"/>
          </a:xfrm>
        </p:spPr>
        <p:txBody>
          <a:bodyPr>
            <a:normAutofit/>
          </a:bodyPr>
          <a:lstStyle/>
          <a:p>
            <a:pPr marL="342900" indent="-342900"/>
            <a:r>
              <a:rPr lang="et-EE" sz="2200" dirty="0"/>
              <a:t>Uksepilud</a:t>
            </a:r>
            <a:r>
              <a:rPr lang="fi-FI" sz="2200" dirty="0"/>
              <a:t> (</a:t>
            </a:r>
            <a:r>
              <a:rPr lang="fi-FI" sz="2200" dirty="0" err="1"/>
              <a:t>nt</a:t>
            </a:r>
            <a:r>
              <a:rPr lang="fi-FI" sz="2200" dirty="0"/>
              <a:t>. </a:t>
            </a:r>
            <a:r>
              <a:rPr lang="fi-FI" sz="2200" dirty="0" err="1"/>
              <a:t>lävepaku</a:t>
            </a:r>
            <a:r>
              <a:rPr lang="fi-FI" sz="2200" dirty="0"/>
              <a:t> </a:t>
            </a:r>
            <a:r>
              <a:rPr lang="fi-FI" sz="2200" dirty="0" err="1"/>
              <a:t>puudumine</a:t>
            </a:r>
            <a:r>
              <a:rPr lang="fi-FI" sz="2200" dirty="0"/>
              <a:t>)</a:t>
            </a:r>
            <a:r>
              <a:rPr lang="et-EE" sz="2200" dirty="0"/>
              <a:t> ja väikesed tehnosüsteemide läbiviigud sobivad hästi ehitusobjekti õhuvahetuseks</a:t>
            </a:r>
            <a:r>
              <a:rPr lang="fi-FI" sz="2200" dirty="0"/>
              <a:t>.</a:t>
            </a:r>
          </a:p>
          <a:p>
            <a:pPr marL="342900" indent="-342900"/>
            <a:r>
              <a:rPr lang="et-EE" sz="2200" dirty="0"/>
              <a:t>Ehitusobjekti õhuniiskust mõõdetakse</a:t>
            </a:r>
            <a:r>
              <a:rPr lang="fi-FI" sz="2200" dirty="0"/>
              <a:t>.</a:t>
            </a:r>
          </a:p>
          <a:p>
            <a:pPr marL="342900" indent="-342900"/>
            <a:r>
              <a:rPr lang="fi-FI" sz="2200" dirty="0" err="1"/>
              <a:t>Tuul</a:t>
            </a:r>
            <a:r>
              <a:rPr lang="et-EE" sz="2200" dirty="0"/>
              <a:t>utusakendega seatakse</a:t>
            </a:r>
            <a:r>
              <a:rPr lang="fi-FI" sz="2200" dirty="0"/>
              <a:t> </a:t>
            </a:r>
            <a:r>
              <a:rPr lang="et-EE" sz="2200" dirty="0"/>
              <a:t>sobiv õhuniiskus</a:t>
            </a:r>
            <a:r>
              <a:rPr lang="fi-FI" sz="2200" dirty="0"/>
              <a:t>.</a:t>
            </a:r>
          </a:p>
          <a:p>
            <a:pPr marL="342900" indent="-342900"/>
            <a:r>
              <a:rPr lang="et-EE" sz="2200" dirty="0"/>
              <a:t>Rõduuste avamisega raisatakse mõ</a:t>
            </a:r>
            <a:r>
              <a:rPr lang="fi-FI" sz="2200" dirty="0"/>
              <a:t>t</a:t>
            </a:r>
            <a:r>
              <a:rPr lang="et-EE" sz="2200" dirty="0"/>
              <a:t>tetult energiat</a:t>
            </a:r>
            <a:r>
              <a:rPr lang="fi-FI" sz="220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99786-5102-4435-97DB-BDC49E4420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A6DCA-12DC-4FA5-9A75-92D2FD0C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1202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a_BUS_finland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424A63F7-A929-468D-9ED0-15F23040014C}" vid="{55B1D400-09AC-499E-B69D-32E92CF65373}"/>
    </a:ext>
  </a:extLst>
</a:theme>
</file>

<file path=ppt/theme/theme3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4.xml><?xml version="1.0" encoding="utf-8"?>
<a:theme xmlns:a="http://schemas.openxmlformats.org/drawingml/2006/main" name="Office Theme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motiva_BUS_finland</Template>
  <TotalTime>8639</TotalTime>
  <Words>701</Words>
  <Application>Microsoft Office PowerPoint</Application>
  <PresentationFormat>On-screen Show (4:3)</PresentationFormat>
  <Paragraphs>181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DejaVu Sans</vt:lpstr>
      <vt:lpstr>Franklin Gothic Medium</vt:lpstr>
      <vt:lpstr>Times New Roman</vt:lpstr>
      <vt:lpstr>Wingdings</vt:lpstr>
      <vt:lpstr>motiva_BUS_finland</vt:lpstr>
      <vt:lpstr>BUS_4-3</vt:lpstr>
      <vt:lpstr>1_BUS_4-3</vt:lpstr>
      <vt:lpstr> Ehitusplatsi tingimuste haldamine ja tarindite kuivatamine </vt:lpstr>
      <vt:lpstr>Tingimuste haldamise väljakutseid</vt:lpstr>
      <vt:lpstr>Õhuniiskus ja veeauru kogus</vt:lpstr>
      <vt:lpstr>Betoonist vabanev vesi </vt:lpstr>
      <vt:lpstr>Betooni kuivamisaja hindamine </vt:lpstr>
      <vt:lpstr>Kuivavumisaega mõjutavad:</vt:lpstr>
      <vt:lpstr>Ülesanne: kavandage maapinnale toetuv betoonplaat võimalikult kiiresti kuivavaks</vt:lpstr>
      <vt:lpstr>PowerPoint Presentation</vt:lpstr>
      <vt:lpstr>Ehitusobjekti õhuvahetus </vt:lpstr>
      <vt:lpstr>Ülesanne </vt:lpstr>
      <vt:lpstr>Absorptsioonkuivataja </vt:lpstr>
      <vt:lpstr>Kondensaatkuivataja</vt:lpstr>
      <vt:lpstr>PowerPoint Presentation</vt:lpstr>
      <vt:lpstr>Aitäh!</vt:lpstr>
    </vt:vector>
  </TitlesOfParts>
  <Manager>PiuPauDesign</Manager>
  <Company>Tampere University of Technology</Company>
  <LinksUpToDate>false</LinksUpToDate>
  <SharedDoc>false</SharedDoc>
  <HyperlinkBase>finland.buildupskills.eu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Teriö Olli</dc:creator>
  <cp:lastModifiedBy>Kirsi-Maaria Forssell</cp:lastModifiedBy>
  <cp:revision>196</cp:revision>
  <cp:lastPrinted>2014-08-18T07:18:58Z</cp:lastPrinted>
  <dcterms:created xsi:type="dcterms:W3CDTF">2013-11-14T10:46:09Z</dcterms:created>
  <dcterms:modified xsi:type="dcterms:W3CDTF">2020-03-09T09:51:43Z</dcterms:modified>
</cp:coreProperties>
</file>