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6"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orient="horz" pos="300">
          <p15:clr>
            <a:srgbClr val="A4A3A4"/>
          </p15:clr>
        </p15:guide>
        <p15:guide id="3" orient="horz" pos="3657" userDrawn="1">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1132" y="48"/>
      </p:cViewPr>
      <p:guideLst>
        <p:guide orient="horz" pos="2137"/>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8065B1EE-FADA-4743-8F38-36A2C4E160CC}" type="datetimeFigureOut">
              <a:rPr lang="fi-FI" smtClean="0"/>
              <a:t>9.3.2020</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66B73901-84B9-41C8-8E1B-3D4285F7FF8A}" type="slidenum">
              <a:rPr lang="fi-FI" smtClean="0"/>
              <a:t>‹#›</a:t>
            </a:fld>
            <a:endParaRPr lang="fi-FI"/>
          </a:p>
        </p:txBody>
      </p:sp>
    </p:spTree>
    <p:extLst>
      <p:ext uri="{BB962C8B-B14F-4D97-AF65-F5344CB8AC3E}">
        <p14:creationId xmlns:p14="http://schemas.microsoft.com/office/powerpoint/2010/main" val="314172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a:t>
            </a:fld>
            <a:endParaRPr lang="fi-FI"/>
          </a:p>
        </p:txBody>
      </p:sp>
    </p:spTree>
    <p:extLst>
      <p:ext uri="{BB962C8B-B14F-4D97-AF65-F5344CB8AC3E}">
        <p14:creationId xmlns:p14="http://schemas.microsoft.com/office/powerpoint/2010/main" val="379076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17</a:t>
            </a:fld>
            <a:endParaRPr lang="fi-FI" dirty="0"/>
          </a:p>
        </p:txBody>
      </p:sp>
    </p:spTree>
    <p:extLst>
      <p:ext uri="{BB962C8B-B14F-4D97-AF65-F5344CB8AC3E}">
        <p14:creationId xmlns:p14="http://schemas.microsoft.com/office/powerpoint/2010/main" val="421998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Ei voi voi sanoa, että lisäeriste olisi syy homeen synnylle. Olen keskustellut asiasta myös yhden pätevän asiantuntijan kanssa. Ensisijainen syy on höyrynsulun puuttuminen. Kuitenkin, jos lisäeristettä ei olisi asennettu, niin ehkä homettakaan ei olisi syntynyt, Rakenne olisi tuulettunut ja kuivunut paremmin. Opiksi voisi ottaa myös sen, että ennen lisäeristystä pitäisi selvittää rakenne ja aiemmin tehdyt rakennus- ja korjausvirheet perusteellisesti.</a:t>
            </a:r>
          </a:p>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21</a:t>
            </a:fld>
            <a:endParaRPr lang="fi-FI"/>
          </a:p>
        </p:txBody>
      </p:sp>
    </p:spTree>
    <p:extLst>
      <p:ext uri="{BB962C8B-B14F-4D97-AF65-F5344CB8AC3E}">
        <p14:creationId xmlns:p14="http://schemas.microsoft.com/office/powerpoint/2010/main" val="2697268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22</a:t>
            </a:fld>
            <a:endParaRPr lang="fi-FI"/>
          </a:p>
        </p:txBody>
      </p:sp>
    </p:spTree>
    <p:extLst>
      <p:ext uri="{BB962C8B-B14F-4D97-AF65-F5344CB8AC3E}">
        <p14:creationId xmlns:p14="http://schemas.microsoft.com/office/powerpoint/2010/main" val="106989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24</a:t>
            </a:fld>
            <a:endParaRPr lang="fi-FI"/>
          </a:p>
        </p:txBody>
      </p:sp>
    </p:spTree>
    <p:extLst>
      <p:ext uri="{BB962C8B-B14F-4D97-AF65-F5344CB8AC3E}">
        <p14:creationId xmlns:p14="http://schemas.microsoft.com/office/powerpoint/2010/main" val="219519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Kosteusvauriolla</a:t>
            </a:r>
            <a:r>
              <a:rPr lang="fi-FI" dirty="0"/>
              <a:t> tarkoitetaan ilmiötä, jossa normaalisti kuiva rakennusmateriaali kostuu vähintään päivien pituisena aikajaksona. Useimmissa rakennuksissa tapahtuu pitkän elinkaaren aikana jonkinasteisia kosteusvaurioita.</a:t>
            </a:r>
          </a:p>
          <a:p>
            <a:r>
              <a:rPr lang="fi-FI" b="1" dirty="0"/>
              <a:t>Mikrobivaurio</a:t>
            </a:r>
            <a:r>
              <a:rPr lang="fi-FI" dirty="0"/>
              <a:t> voi syntyä rakennusmateriaalin kostuessa, erityisesti toistuvan tai pitkän kosteusaltistuksen seurauksena. Tällöin missä tahansa materiaalissa voi kasvaa mikrobeja eli homeita, hiivoja ja bakteereja.</a:t>
            </a:r>
          </a:p>
          <a:p>
            <a:r>
              <a:rPr lang="fi-FI" dirty="0"/>
              <a:t>Mikrobivauriolle suotuisat olosuhteet ovat yli +5 asteen lämpötila ja yli 80 % ilman suhteellinen kosteus </a:t>
            </a:r>
          </a:p>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4</a:t>
            </a:fld>
            <a:endParaRPr lang="fi-FI"/>
          </a:p>
        </p:txBody>
      </p:sp>
    </p:spTree>
    <p:extLst>
      <p:ext uri="{BB962C8B-B14F-4D97-AF65-F5344CB8AC3E}">
        <p14:creationId xmlns:p14="http://schemas.microsoft.com/office/powerpoint/2010/main" val="283346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Suurin</a:t>
            </a:r>
            <a:r>
              <a:rPr lang="fi-FI" baseline="0" dirty="0"/>
              <a:t> osa ihmisistä sietää hyvin yleisimpiä homeita. </a:t>
            </a:r>
            <a:r>
              <a:rPr lang="fi-FI" baseline="0" dirty="0" err="1"/>
              <a:t>Panikointiin</a:t>
            </a:r>
            <a:r>
              <a:rPr lang="fi-FI" baseline="0" dirty="0"/>
              <a:t> ei ole syytä mikrobivaurioita kohdattaessa. </a:t>
            </a:r>
            <a:br>
              <a:rPr lang="fi-FI" baseline="0" dirty="0"/>
            </a:br>
            <a:r>
              <a:rPr lang="fi-FI" baseline="0" dirty="0"/>
              <a:t>Ensiapuna rakenteiden saumakohtien tiivistäminen saattaa ehkäistä terveyshaitat.</a:t>
            </a:r>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5</a:t>
            </a:fld>
            <a:endParaRPr lang="fi-FI"/>
          </a:p>
        </p:txBody>
      </p:sp>
    </p:spTree>
    <p:extLst>
      <p:ext uri="{BB962C8B-B14F-4D97-AF65-F5344CB8AC3E}">
        <p14:creationId xmlns:p14="http://schemas.microsoft.com/office/powerpoint/2010/main" val="34906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Suurin</a:t>
            </a:r>
            <a:r>
              <a:rPr lang="fi-FI" baseline="0" dirty="0"/>
              <a:t> osa ihmisistä sietää hyvin yleisimpiä homeita. </a:t>
            </a:r>
            <a:r>
              <a:rPr lang="fi-FI" baseline="0" dirty="0" err="1"/>
              <a:t>Panikointiin</a:t>
            </a:r>
            <a:r>
              <a:rPr lang="fi-FI" baseline="0" dirty="0"/>
              <a:t> ei ole syytä mikrobivaurioita kohdattaessa. </a:t>
            </a:r>
            <a:br>
              <a:rPr lang="fi-FI" baseline="0" dirty="0"/>
            </a:br>
            <a:r>
              <a:rPr lang="fi-FI" baseline="0" dirty="0"/>
              <a:t>Ensiapuna rakenteiden saumakohtien tiivistäminen saattaa ehkäistä terveyshaitat.</a:t>
            </a:r>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6</a:t>
            </a:fld>
            <a:endParaRPr lang="fi-FI"/>
          </a:p>
        </p:txBody>
      </p:sp>
    </p:spTree>
    <p:extLst>
      <p:ext uri="{BB962C8B-B14F-4D97-AF65-F5344CB8AC3E}">
        <p14:creationId xmlns:p14="http://schemas.microsoft.com/office/powerpoint/2010/main" val="362773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47776">
              <a:defRPr/>
            </a:pPr>
            <a:r>
              <a:rPr lang="fi-FI" dirty="0"/>
              <a:t>Jäljelle jäävät rakenteet puhdistetaan hiekka-, rae- tai hiilihappojääpuhalluksella.</a:t>
            </a:r>
          </a:p>
          <a:p>
            <a:pPr defTabSz="947776">
              <a:defRPr/>
            </a:pPr>
            <a:r>
              <a:rPr lang="fi-FI" dirty="0"/>
              <a:t>Tutkimusten mukaan torjunta-aineet purevat heikosti homesieniin ja bakteereihinkin usein lyhytaikaisesti. </a:t>
            </a:r>
          </a:p>
          <a:p>
            <a:pPr defTabSz="947776">
              <a:defRPr/>
            </a:pPr>
            <a:r>
              <a:rPr lang="fi-FI" dirty="0"/>
              <a:t>Kemikaalit saattavat aiheuttaa sen, että homeet tuottavat lisää myrkkyjä</a:t>
            </a:r>
          </a:p>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7</a:t>
            </a:fld>
            <a:endParaRPr lang="fi-FI"/>
          </a:p>
        </p:txBody>
      </p:sp>
    </p:spTree>
    <p:extLst>
      <p:ext uri="{BB962C8B-B14F-4D97-AF65-F5344CB8AC3E}">
        <p14:creationId xmlns:p14="http://schemas.microsoft.com/office/powerpoint/2010/main" val="367558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Lisäeristys ei saa tukkia räystään tuuletusreittejä.</a:t>
            </a:r>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41644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Kuvassa seinärakenne,</a:t>
            </a:r>
            <a:r>
              <a:rPr lang="fi-FI" baseline="0" dirty="0"/>
              <a:t> joka on lisälämmöneristetty ulkopuolisella mineraalivillalla noin vuona 2000. </a:t>
            </a:r>
            <a:r>
              <a:rPr lang="fi-FI" baseline="0" dirty="0" err="1"/>
              <a:t>Alkupeäisenänä</a:t>
            </a:r>
            <a:r>
              <a:rPr lang="fi-FI" baseline="0" dirty="0"/>
              <a:t> eristyksenä on ollut 10 cm lasivillaa. Höyrynsulun puutteiden vuoksi vinolaudoituksen alla ollut tervapahvi on laaja-alaisesti homehtunut. Lisää kuvia kohteesta esityksen loppupuolella.</a:t>
            </a:r>
          </a:p>
          <a:p>
            <a:endParaRPr lang="fi-FI" baseline="0"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311067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12</a:t>
            </a:fld>
            <a:endParaRPr lang="fi-FI" dirty="0"/>
          </a:p>
        </p:txBody>
      </p:sp>
    </p:spTree>
    <p:extLst>
      <p:ext uri="{BB962C8B-B14F-4D97-AF65-F5344CB8AC3E}">
        <p14:creationId xmlns:p14="http://schemas.microsoft.com/office/powerpoint/2010/main" val="261834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Kellarin seinän sisäpintaan ei</a:t>
            </a:r>
            <a:r>
              <a:rPr lang="fi-FI" baseline="0" dirty="0"/>
              <a:t> saa koolata puutavaraa. Muovipohjaiset lämmöneristeet kiinnitetään vanhan seinän pintaa laastilla.</a:t>
            </a:r>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14</a:t>
            </a:fld>
            <a:endParaRPr lang="fi-FI" dirty="0"/>
          </a:p>
        </p:txBody>
      </p:sp>
    </p:spTree>
    <p:extLst>
      <p:ext uri="{BB962C8B-B14F-4D97-AF65-F5344CB8AC3E}">
        <p14:creationId xmlns:p14="http://schemas.microsoft.com/office/powerpoint/2010/main" val="622454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Slide Number Placeholder 5"/>
          <p:cNvSpPr>
            <a:spLocks noGrp="1"/>
          </p:cNvSpPr>
          <p:nvPr>
            <p:ph type="sldNum" sz="quarter" idx="12"/>
          </p:nvPr>
        </p:nvSpPr>
        <p:spPr/>
        <p:txBody>
          <a:bodyPr/>
          <a:lstStyle/>
          <a:p>
            <a:fld id="{A96CFB9F-77FE-468F-BFF6-C033ED594F52}" type="slidenum">
              <a:rPr lang="fi-FI" smtClean="0"/>
              <a:t>‹#›</a:t>
            </a:fld>
            <a:endParaRPr lang="fi-FI"/>
          </a:p>
        </p:txBody>
      </p:sp>
      <p:sp>
        <p:nvSpPr>
          <p:cNvPr id="7" name="Title Placeholder 1"/>
          <p:cNvSpPr>
            <a:spLocks noGrp="1"/>
          </p:cNvSpPr>
          <p:nvPr>
            <p:ph type="title"/>
          </p:nvPr>
        </p:nvSpPr>
        <p:spPr>
          <a:xfrm>
            <a:off x="628650" y="811543"/>
            <a:ext cx="7886700" cy="879146"/>
          </a:xfrm>
          <a:prstGeom prst="rect">
            <a:avLst/>
          </a:prstGeom>
        </p:spPr>
        <p:txBody>
          <a:bodyPr vert="horz" lIns="91440" tIns="45720" rIns="91440" bIns="45720" rtlCol="0" anchor="ctr">
            <a:normAutofit/>
          </a:bodyPr>
          <a:lstStyle>
            <a:lvl1pPr>
              <a:defRPr sz="3600"/>
            </a:lvl1pPr>
          </a:lstStyle>
          <a:p>
            <a:r>
              <a:rPr lang="fi-FI" dirty="0"/>
              <a:t>Muokkaa </a:t>
            </a:r>
            <a:r>
              <a:rPr lang="fi-FI" dirty="0" err="1"/>
              <a:t>perustyyl</a:t>
            </a:r>
            <a:r>
              <a:rPr lang="fi-FI" dirty="0"/>
              <a:t>. </a:t>
            </a:r>
            <a:r>
              <a:rPr lang="fi-FI" dirty="0" err="1"/>
              <a:t>napsautt</a:t>
            </a:r>
            <a:r>
              <a:rPr lang="fi-FI" dirty="0"/>
              <a:t>.</a:t>
            </a:r>
            <a:endParaRPr lang="en-US" dirty="0"/>
          </a:p>
        </p:txBody>
      </p:sp>
      <p:pic>
        <p:nvPicPr>
          <p:cNvPr id="8"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11560" y="6309320"/>
            <a:ext cx="2667000" cy="388620"/>
          </a:xfrm>
          <a:prstGeom prst="rect">
            <a:avLst/>
          </a:prstGeom>
        </p:spPr>
      </p:pic>
    </p:spTree>
    <p:extLst>
      <p:ext uri="{BB962C8B-B14F-4D97-AF65-F5344CB8AC3E}">
        <p14:creationId xmlns:p14="http://schemas.microsoft.com/office/powerpoint/2010/main" val="3095691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65324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406770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1461661879"/>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137541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7912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297342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851475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83153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02889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95478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806275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84186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708962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0170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8957198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korjaustieto.fi/" TargetMode="External"/><Relationship Id="rId7" Type="http://schemas.openxmlformats.org/officeDocument/2006/relationships/hyperlink" Target="http://www.hengitysliitto.fi/" TargetMode="External"/><Relationship Id="rId2" Type="http://schemas.openxmlformats.org/officeDocument/2006/relationships/hyperlink" Target="http://www.hometalkoot.fi/" TargetMode="External"/><Relationship Id="rId1" Type="http://schemas.openxmlformats.org/officeDocument/2006/relationships/slideLayout" Target="../slideLayouts/slideLayout18.xml"/><Relationship Id="rId6" Type="http://schemas.openxmlformats.org/officeDocument/2006/relationships/hyperlink" Target="http://www.asumisterveysliitto.fi/" TargetMode="External"/><Relationship Id="rId5" Type="http://schemas.openxmlformats.org/officeDocument/2006/relationships/hyperlink" Target="http://www.allergia.fi/" TargetMode="External"/><Relationship Id="rId10" Type="http://schemas.openxmlformats.org/officeDocument/2006/relationships/image" Target="../media/image37.jpeg"/><Relationship Id="rId4" Type="http://schemas.openxmlformats.org/officeDocument/2006/relationships/hyperlink" Target="http://www.sisailmayhdistys.fi/" TargetMode="External"/><Relationship Id="rId9"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5191-A5CB-4EB6-B9F9-8728DB93151C}"/>
              </a:ext>
            </a:extLst>
          </p:cNvPr>
          <p:cNvSpPr>
            <a:spLocks noGrp="1"/>
          </p:cNvSpPr>
          <p:nvPr>
            <p:ph type="ctrTitle"/>
          </p:nvPr>
        </p:nvSpPr>
        <p:spPr/>
        <p:txBody>
          <a:bodyPr>
            <a:normAutofit fontScale="90000"/>
          </a:bodyPr>
          <a:lstStyle/>
          <a:p>
            <a:br>
              <a:rPr lang="sv-FI" dirty="0"/>
            </a:br>
            <a:r>
              <a:rPr lang="sv-FI" dirty="0"/>
              <a:t>Energiförbättringar i strukturer</a:t>
            </a:r>
            <a:br>
              <a:rPr lang="fi-FI" dirty="0"/>
            </a:br>
            <a:r>
              <a:rPr lang="sv-FI" sz="2200" dirty="0"/>
              <a:t>Fukt- och mikrobskador </a:t>
            </a:r>
            <a:br>
              <a:rPr lang="sv-FI" sz="2200" dirty="0"/>
            </a:br>
            <a:r>
              <a:rPr lang="sv-FI" sz="2200" dirty="0"/>
              <a:t>Tilläggsvärmeisolering</a:t>
            </a:r>
            <a:br>
              <a:rPr lang="sv-FI" sz="2200" dirty="0"/>
            </a:br>
            <a:r>
              <a:rPr lang="sv-FI" sz="2200" dirty="0"/>
              <a:t>Reparation av strukturer</a:t>
            </a:r>
            <a:br>
              <a:rPr lang="fi-FI" dirty="0"/>
            </a:br>
            <a:endParaRPr lang="fi-FI" dirty="0"/>
          </a:p>
        </p:txBody>
      </p:sp>
    </p:spTree>
    <p:extLst>
      <p:ext uri="{BB962C8B-B14F-4D97-AF65-F5344CB8AC3E}">
        <p14:creationId xmlns:p14="http://schemas.microsoft.com/office/powerpoint/2010/main" val="250552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Tilläggsisolering av ytterväggar</a:t>
            </a:r>
          </a:p>
        </p:txBody>
      </p:sp>
      <p:sp>
        <p:nvSpPr>
          <p:cNvPr id="3" name="Content Placeholder 2"/>
          <p:cNvSpPr>
            <a:spLocks noGrp="1"/>
          </p:cNvSpPr>
          <p:nvPr>
            <p:ph idx="1"/>
          </p:nvPr>
        </p:nvSpPr>
        <p:spPr>
          <a:xfrm>
            <a:off x="457200" y="1773239"/>
            <a:ext cx="5367528" cy="4032250"/>
          </a:xfrm>
        </p:spPr>
        <p:txBody>
          <a:bodyPr>
            <a:normAutofit fontScale="92500"/>
          </a:bodyPr>
          <a:lstStyle/>
          <a:p>
            <a:r>
              <a:rPr lang="sv-FI" sz="2600" dirty="0">
                <a:solidFill>
                  <a:schemeClr val="accent1"/>
                </a:solidFill>
              </a:rPr>
              <a:t>Då tilläggsisoleringen görs, måste man försäkra sig om att den inre fuktisoleringen är väl gjord</a:t>
            </a:r>
          </a:p>
          <a:p>
            <a:r>
              <a:rPr lang="sv-FI" sz="2600" dirty="0">
                <a:solidFill>
                  <a:schemeClr val="accent1"/>
                </a:solidFill>
              </a:rPr>
              <a:t>Fogarnas lufttäthet, ventilation av strukturens yttre sida, och regntäthet måste speciellt beaktas</a:t>
            </a:r>
          </a:p>
          <a:p>
            <a:r>
              <a:rPr lang="sv-FI" sz="2600" dirty="0">
                <a:solidFill>
                  <a:schemeClr val="accent1"/>
                </a:solidFill>
              </a:rPr>
              <a:t>När det gamla ytterskalet är väldigt skadad eller när värmeisoleringen är </a:t>
            </a:r>
            <a:br>
              <a:rPr lang="sv-FI" sz="2600" dirty="0">
                <a:solidFill>
                  <a:schemeClr val="accent1"/>
                </a:solidFill>
              </a:rPr>
            </a:br>
            <a:r>
              <a:rPr lang="sv-FI" sz="2600" dirty="0">
                <a:solidFill>
                  <a:schemeClr val="accent1"/>
                </a:solidFill>
              </a:rPr>
              <a:t>i dåligt skick, ökas värmeisolering och installeras ett helt nytt ytterskal.</a:t>
            </a:r>
            <a:endParaRPr lang="fi-FI" dirty="0">
              <a:solidFill>
                <a:schemeClr val="accent1"/>
              </a:solidFill>
            </a:endParaRPr>
          </a:p>
          <a:p>
            <a:endParaRPr lang="fi-FI" dirty="0"/>
          </a:p>
        </p:txBody>
      </p:sp>
      <p:sp>
        <p:nvSpPr>
          <p:cNvPr id="5" name="Date Placeholder 4">
            <a:extLst>
              <a:ext uri="{FF2B5EF4-FFF2-40B4-BE49-F238E27FC236}">
                <a16:creationId xmlns:a16="http://schemas.microsoft.com/office/drawing/2014/main" id="{E7E6A3A7-80FD-47A4-90A0-29F8F8A4B1DD}"/>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08ADC73A-2686-497D-BD8A-DDB0956742B0}"/>
              </a:ext>
            </a:extLst>
          </p:cNvPr>
          <p:cNvSpPr>
            <a:spLocks noGrp="1"/>
          </p:cNvSpPr>
          <p:nvPr>
            <p:ph type="sldNum" sz="quarter" idx="4"/>
          </p:nvPr>
        </p:nvSpPr>
        <p:spPr/>
        <p:txBody>
          <a:bodyPr/>
          <a:lstStyle/>
          <a:p>
            <a:fld id="{0168ACF4-E7A5-495E-8C31-8E9E3D5B0BFC}" type="slidenum">
              <a:rPr lang="fi-FI" smtClean="0"/>
              <a:pPr/>
              <a:t>10</a:t>
            </a:fld>
            <a:endParaRPr lang="fi-FI" dirty="0"/>
          </a:p>
        </p:txBody>
      </p:sp>
      <p:pic>
        <p:nvPicPr>
          <p:cNvPr id="4" name="Picture 6" descr="S:\91204_BEEP\Valokuvat\Rantatie 140626\P618003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02424" y="1195421"/>
            <a:ext cx="2684376" cy="461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651" y="1052511"/>
            <a:ext cx="2080319" cy="220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sv-FI" sz="3200" dirty="0"/>
              <a:t>Puts på isolering på en gammal fasad</a:t>
            </a:r>
          </a:p>
        </p:txBody>
      </p:sp>
      <p:sp>
        <p:nvSpPr>
          <p:cNvPr id="3" name="Content Placeholder 2"/>
          <p:cNvSpPr>
            <a:spLocks noGrp="1"/>
          </p:cNvSpPr>
          <p:nvPr>
            <p:ph idx="1"/>
          </p:nvPr>
        </p:nvSpPr>
        <p:spPr>
          <a:xfrm>
            <a:off x="457200" y="1773238"/>
            <a:ext cx="8229600" cy="4289233"/>
          </a:xfrm>
        </p:spPr>
        <p:txBody>
          <a:bodyPr>
            <a:normAutofit fontScale="55000" lnSpcReduction="20000"/>
          </a:bodyPr>
          <a:lstStyle/>
          <a:p>
            <a:r>
              <a:rPr lang="sv-FI" sz="3200" dirty="0"/>
              <a:t>Värmeisolering, som funktionerar som putsunderlag,</a:t>
            </a:r>
            <a:br>
              <a:rPr lang="sv-FI" sz="3200" dirty="0"/>
            </a:br>
            <a:r>
              <a:rPr lang="sv-FI" sz="3200" dirty="0"/>
              <a:t>installeras på betongytterskalet </a:t>
            </a:r>
          </a:p>
          <a:p>
            <a:r>
              <a:rPr lang="sv-FI" sz="3200" dirty="0"/>
              <a:t>Omjämnheter på den gamla fasaden jämnas ut</a:t>
            </a:r>
            <a:br>
              <a:rPr lang="sv-FI" sz="3200" dirty="0"/>
            </a:br>
            <a:r>
              <a:rPr lang="sv-FI" sz="3200" dirty="0"/>
              <a:t>innan montering av värmeisoleringen.</a:t>
            </a:r>
          </a:p>
          <a:p>
            <a:r>
              <a:rPr lang="sv-FI" sz="3200" dirty="0"/>
              <a:t>I plåtbeslagning används putskanter.</a:t>
            </a:r>
          </a:p>
          <a:p>
            <a:r>
              <a:rPr lang="sv-FI" sz="3200" dirty="0"/>
              <a:t>Isoleringen beläggs med antingen tjock-  eller tunnputs:</a:t>
            </a:r>
          </a:p>
          <a:p>
            <a:pPr lvl="1"/>
            <a:r>
              <a:rPr lang="fi-FI" sz="2900" dirty="0"/>
              <a:t>I tjockputsen </a:t>
            </a:r>
            <a:r>
              <a:rPr lang="sv-FI" sz="2900" dirty="0"/>
              <a:t>ska man använda dilatationsfogar för att förhindra sprickning och mekaniska fästen för att fästa putsen.</a:t>
            </a:r>
          </a:p>
          <a:p>
            <a:pPr lvl="1"/>
            <a:r>
              <a:rPr lang="sv-FI" sz="2900" dirty="0"/>
              <a:t>I tunnputsen görs dilationsfogar med hjälp av metallprofiler</a:t>
            </a:r>
            <a:br>
              <a:rPr lang="sv-FI" sz="2900" dirty="0"/>
            </a:br>
            <a:r>
              <a:rPr lang="sv-FI" sz="2900" dirty="0"/>
              <a:t>enbart på stommens dilationsfogar.</a:t>
            </a:r>
          </a:p>
          <a:p>
            <a:pPr lvl="1"/>
            <a:r>
              <a:rPr lang="sv-FI" sz="2900" dirty="0"/>
              <a:t>Fogarna tätas med ett expanderande fogband</a:t>
            </a:r>
            <a:br>
              <a:rPr lang="sv-FI" sz="2900" dirty="0"/>
            </a:br>
            <a:r>
              <a:rPr lang="sv-FI" sz="2900" dirty="0"/>
              <a:t>eller med elastisk fogmassa.</a:t>
            </a:r>
          </a:p>
          <a:p>
            <a:r>
              <a:rPr lang="sv-FI" sz="3200" dirty="0"/>
              <a:t>Strukturell fukt i tilläggsvärmeisoleringen leds bort genom utsidan.</a:t>
            </a:r>
          </a:p>
          <a:p>
            <a:r>
              <a:rPr lang="sv-FI" sz="3200" dirty="0"/>
              <a:t>Putsen och värmeisoleringen måste vara tillräckligt vattenånggenomsläppliga.</a:t>
            </a:r>
          </a:p>
          <a:p>
            <a:r>
              <a:rPr lang="sv-FI" sz="3200" dirty="0"/>
              <a:t>Fogarna måste tåla belastningarna som värme- och fuktrörelser förorsakar.</a:t>
            </a:r>
          </a:p>
        </p:txBody>
      </p:sp>
      <p:sp>
        <p:nvSpPr>
          <p:cNvPr id="4" name="Date Placeholder 3">
            <a:extLst>
              <a:ext uri="{FF2B5EF4-FFF2-40B4-BE49-F238E27FC236}">
                <a16:creationId xmlns:a16="http://schemas.microsoft.com/office/drawing/2014/main" id="{992DCD05-69A0-48D1-B011-DCDA08EA66B5}"/>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B9412020-273D-4E7C-B218-5DB6F6790422}"/>
              </a:ext>
            </a:extLst>
          </p:cNvPr>
          <p:cNvSpPr>
            <a:spLocks noGrp="1"/>
          </p:cNvSpPr>
          <p:nvPr>
            <p:ph type="sldNum" sz="quarter" idx="4"/>
          </p:nvPr>
        </p:nvSpPr>
        <p:spPr/>
        <p:txBody>
          <a:bodyPr/>
          <a:lstStyle/>
          <a:p>
            <a:fld id="{0168ACF4-E7A5-495E-8C31-8E9E3D5B0BFC}" type="slidenum">
              <a:rPr lang="fi-FI" smtClean="0"/>
              <a:pPr/>
              <a:t>11</a:t>
            </a:fld>
            <a:endParaRPr lang="fi-FI" dirty="0"/>
          </a:p>
        </p:txBody>
      </p:sp>
    </p:spTree>
    <p:extLst>
      <p:ext uri="{BB962C8B-B14F-4D97-AF65-F5344CB8AC3E}">
        <p14:creationId xmlns:p14="http://schemas.microsoft.com/office/powerpoint/2010/main" val="36638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FI" sz="3200" dirty="0"/>
              <a:t>Betongfasads tilläggsisolering och reparation med en skivfasad</a:t>
            </a:r>
          </a:p>
        </p:txBody>
      </p:sp>
      <p:sp>
        <p:nvSpPr>
          <p:cNvPr id="3" name="Content Placeholder 2"/>
          <p:cNvSpPr>
            <a:spLocks noGrp="1"/>
          </p:cNvSpPr>
          <p:nvPr>
            <p:ph idx="1"/>
          </p:nvPr>
        </p:nvSpPr>
        <p:spPr>
          <a:xfrm>
            <a:off x="457200" y="1563624"/>
            <a:ext cx="8229600" cy="4241865"/>
          </a:xfrm>
        </p:spPr>
        <p:txBody>
          <a:bodyPr>
            <a:noAutofit/>
          </a:bodyPr>
          <a:lstStyle/>
          <a:p>
            <a:pPr>
              <a:lnSpc>
                <a:spcPct val="80000"/>
              </a:lnSpc>
            </a:pPr>
            <a:r>
              <a:rPr lang="sv-FI" sz="2000" dirty="0"/>
              <a:t>På ytan av det gamla ytterskalet installeras tilläggsisolering och på den monteras fasadsskivorna eller -kassetterna</a:t>
            </a:r>
          </a:p>
          <a:p>
            <a:pPr>
              <a:lnSpc>
                <a:spcPct val="80000"/>
              </a:lnSpc>
            </a:pPr>
            <a:r>
              <a:rPr lang="sv-FI" sz="2000" dirty="0"/>
              <a:t>Det får inte lämnas rum för luft mellan tilläggsisoleringen och den gamla strukturen – detta försämrar värmeisoleringen. </a:t>
            </a:r>
          </a:p>
          <a:p>
            <a:pPr>
              <a:lnSpc>
                <a:spcPct val="80000"/>
              </a:lnSpc>
            </a:pPr>
            <a:r>
              <a:rPr lang="sv-FI" sz="2000" dirty="0"/>
              <a:t>Vid behov jämnas eller rätas den gamla ytan med hjälp av isolering.</a:t>
            </a:r>
          </a:p>
          <a:p>
            <a:pPr>
              <a:lnSpc>
                <a:spcPct val="80000"/>
              </a:lnSpc>
            </a:pPr>
            <a:r>
              <a:rPr lang="sv-FI" sz="2000" dirty="0"/>
              <a:t>Böjning av värmeisoleringen måste förhindras.</a:t>
            </a:r>
          </a:p>
          <a:p>
            <a:pPr>
              <a:lnSpc>
                <a:spcPct val="80000"/>
              </a:lnSpc>
            </a:pPr>
            <a:r>
              <a:rPr lang="sv-FI" sz="2000" dirty="0"/>
              <a:t>En ventilationsöppning lämnas mellan tilläggsisoleringen och skivfasaden, för att möjliggöra avlägsnandet av fuktighet i strukturen. </a:t>
            </a:r>
          </a:p>
          <a:p>
            <a:pPr>
              <a:lnSpc>
                <a:spcPct val="80000"/>
              </a:lnSpc>
            </a:pPr>
            <a:r>
              <a:rPr lang="sv-FI" sz="2000" dirty="0"/>
              <a:t>Ventilationsöppningen måste vara kontinuerlig, och i horisontell skålning ska vertikal ventilation säkerställas.</a:t>
            </a:r>
          </a:p>
          <a:p>
            <a:pPr>
              <a:lnSpc>
                <a:spcPct val="80000"/>
              </a:lnSpc>
            </a:pPr>
            <a:r>
              <a:rPr lang="sv-FI" sz="2000" dirty="0"/>
              <a:t>Beklädnaden fästs till en förzinkad ståltrådsstomme med RST-fästen.</a:t>
            </a:r>
          </a:p>
          <a:p>
            <a:pPr>
              <a:lnSpc>
                <a:spcPct val="80000"/>
              </a:lnSpc>
            </a:pPr>
            <a:r>
              <a:rPr lang="sv-FI" sz="2000" dirty="0"/>
              <a:t>Fukt- och värmerörelser i den nya och i den gamla strukturen skiljer sig från varandra.</a:t>
            </a:r>
          </a:p>
          <a:p>
            <a:pPr>
              <a:lnSpc>
                <a:spcPct val="80000"/>
              </a:lnSpc>
            </a:pPr>
            <a:r>
              <a:rPr lang="sv-FI" sz="2000" dirty="0"/>
              <a:t>Rörelsemånen måste beaktas i fogar och i fästning. </a:t>
            </a:r>
            <a:br>
              <a:rPr lang="sv-FI" sz="2000" dirty="0"/>
            </a:br>
            <a:r>
              <a:rPr lang="sv-FI" sz="2000" dirty="0"/>
              <a:t>De måste göras enligt byggnadsplanerna och tillverkarens anvisningarna.</a:t>
            </a:r>
          </a:p>
        </p:txBody>
      </p:sp>
      <p:sp>
        <p:nvSpPr>
          <p:cNvPr id="4" name="Date Placeholder 3">
            <a:extLst>
              <a:ext uri="{FF2B5EF4-FFF2-40B4-BE49-F238E27FC236}">
                <a16:creationId xmlns:a16="http://schemas.microsoft.com/office/drawing/2014/main" id="{6C0AC5F6-F151-40F9-86A3-E1DFD904404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04BF267F-10FB-4857-B026-9213DAACCC0D}"/>
              </a:ext>
            </a:extLst>
          </p:cNvPr>
          <p:cNvSpPr>
            <a:spLocks noGrp="1"/>
          </p:cNvSpPr>
          <p:nvPr>
            <p:ph type="sldNum" sz="quarter" idx="4"/>
          </p:nvPr>
        </p:nvSpPr>
        <p:spPr/>
        <p:txBody>
          <a:bodyPr/>
          <a:lstStyle/>
          <a:p>
            <a:fld id="{0168ACF4-E7A5-495E-8C31-8E9E3D5B0BFC}" type="slidenum">
              <a:rPr lang="fi-FI" smtClean="0"/>
              <a:pPr/>
              <a:t>12</a:t>
            </a:fld>
            <a:endParaRPr lang="fi-FI" dirty="0"/>
          </a:p>
        </p:txBody>
      </p:sp>
    </p:spTree>
    <p:extLst>
      <p:ext uri="{BB962C8B-B14F-4D97-AF65-F5344CB8AC3E}">
        <p14:creationId xmlns:p14="http://schemas.microsoft.com/office/powerpoint/2010/main" val="176316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Reparation av strukturer</a:t>
            </a:r>
            <a:endParaRPr lang="sv-FI" dirty="0"/>
          </a:p>
        </p:txBody>
      </p:sp>
      <p:sp>
        <p:nvSpPr>
          <p:cNvPr id="3" name="Date Placeholder 2">
            <a:extLst>
              <a:ext uri="{FF2B5EF4-FFF2-40B4-BE49-F238E27FC236}">
                <a16:creationId xmlns:a16="http://schemas.microsoft.com/office/drawing/2014/main" id="{753D7C58-0A94-4C99-B66A-845E15F67ACF}"/>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5D8BD8C1-1FCE-4E42-8C04-CE10EB3D2218}"/>
              </a:ext>
            </a:extLst>
          </p:cNvPr>
          <p:cNvSpPr>
            <a:spLocks noGrp="1"/>
          </p:cNvSpPr>
          <p:nvPr>
            <p:ph type="sldNum" sz="quarter" idx="4"/>
          </p:nvPr>
        </p:nvSpPr>
        <p:spPr/>
        <p:txBody>
          <a:bodyPr/>
          <a:lstStyle/>
          <a:p>
            <a:fld id="{0168ACF4-E7A5-495E-8C31-8E9E3D5B0BFC}" type="slidenum">
              <a:rPr lang="fi-FI" smtClean="0"/>
              <a:pPr/>
              <a:t>13</a:t>
            </a:fld>
            <a:endParaRPr lang="fi-FI" dirty="0"/>
          </a:p>
        </p:txBody>
      </p:sp>
    </p:spTree>
    <p:extLst>
      <p:ext uri="{BB962C8B-B14F-4D97-AF65-F5344CB8AC3E}">
        <p14:creationId xmlns:p14="http://schemas.microsoft.com/office/powerpoint/2010/main" val="42817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Reparation av källarvägg</a:t>
            </a:r>
          </a:p>
        </p:txBody>
      </p:sp>
      <p:sp>
        <p:nvSpPr>
          <p:cNvPr id="3" name="Content Placeholder 2"/>
          <p:cNvSpPr>
            <a:spLocks noGrp="1"/>
          </p:cNvSpPr>
          <p:nvPr>
            <p:ph idx="1"/>
          </p:nvPr>
        </p:nvSpPr>
        <p:spPr>
          <a:xfrm>
            <a:off x="457200" y="1773238"/>
            <a:ext cx="8229600" cy="4608511"/>
          </a:xfrm>
        </p:spPr>
        <p:txBody>
          <a:bodyPr>
            <a:normAutofit fontScale="55000" lnSpcReduction="20000"/>
          </a:bodyPr>
          <a:lstStyle/>
          <a:p>
            <a:r>
              <a:rPr lang="sv-FI" sz="3400" dirty="0">
                <a:latin typeface="Arial" panose="020B0604020202020204" pitchFamily="34" charset="0"/>
                <a:cs typeface="Arial" panose="020B0604020202020204" pitchFamily="34" charset="0"/>
              </a:rPr>
              <a:t>Fuktskador är vanliga i källarväggar,</a:t>
            </a:r>
            <a:br>
              <a:rPr lang="sv-FI" sz="3400" dirty="0">
                <a:latin typeface="Arial" panose="020B0604020202020204" pitchFamily="34" charset="0"/>
                <a:cs typeface="Arial" panose="020B0604020202020204" pitchFamily="34" charset="0"/>
              </a:rPr>
            </a:br>
            <a:r>
              <a:rPr lang="sv-FI" sz="3400" dirty="0">
                <a:latin typeface="Arial" panose="020B0604020202020204" pitchFamily="34" charset="0"/>
                <a:cs typeface="Arial" panose="020B0604020202020204" pitchFamily="34" charset="0"/>
              </a:rPr>
              <a:t>de förorsakas då:</a:t>
            </a:r>
          </a:p>
          <a:p>
            <a:pPr lvl="1"/>
            <a:r>
              <a:rPr lang="sv-FI" sz="3000" dirty="0">
                <a:latin typeface="Arial" panose="020B0604020202020204" pitchFamily="34" charset="0"/>
                <a:cs typeface="Arial" panose="020B0604020202020204" pitchFamily="34" charset="0"/>
              </a:rPr>
              <a:t>ytvatten tränger in i väggen</a:t>
            </a:r>
          </a:p>
          <a:p>
            <a:pPr lvl="1"/>
            <a:r>
              <a:rPr lang="sv-FI" sz="3000" dirty="0">
                <a:latin typeface="Arial" panose="020B0604020202020204" pitchFamily="34" charset="0"/>
                <a:cs typeface="Arial" panose="020B0604020202020204" pitchFamily="34" charset="0"/>
              </a:rPr>
              <a:t>täckdiken fungerar inte</a:t>
            </a:r>
          </a:p>
          <a:p>
            <a:pPr lvl="1"/>
            <a:r>
              <a:rPr lang="sv-FI" sz="3000" dirty="0">
                <a:latin typeface="Arial" panose="020B0604020202020204" pitchFamily="34" charset="0"/>
                <a:cs typeface="Arial" panose="020B0604020202020204" pitchFamily="34" charset="0"/>
              </a:rPr>
              <a:t>vattenisolering läcker</a:t>
            </a:r>
          </a:p>
          <a:p>
            <a:pPr lvl="1"/>
            <a:r>
              <a:rPr lang="sv-FI" sz="3000" dirty="0">
                <a:latin typeface="Arial" panose="020B0604020202020204" pitchFamily="34" charset="0"/>
                <a:cs typeface="Arial" panose="020B0604020202020204" pitchFamily="34" charset="0"/>
              </a:rPr>
              <a:t>genomföringarna är bristfälligt tätade</a:t>
            </a:r>
          </a:p>
          <a:p>
            <a:pPr lvl="1"/>
            <a:r>
              <a:rPr lang="sv-FI" sz="3000" dirty="0">
                <a:latin typeface="Arial" panose="020B0604020202020204" pitchFamily="34" charset="0"/>
                <a:cs typeface="Arial" panose="020B0604020202020204" pitchFamily="34" charset="0"/>
              </a:rPr>
              <a:t>inomhusluftens fukt kondenserar sig</a:t>
            </a:r>
          </a:p>
          <a:p>
            <a:r>
              <a:rPr lang="sv-FI" sz="3400" dirty="0">
                <a:latin typeface="Arial" panose="020B0604020202020204" pitchFamily="34" charset="0"/>
                <a:cs typeface="Arial" panose="020B0604020202020204" pitchFamily="34" charset="0"/>
              </a:rPr>
              <a:t>Källarväggens inre skålning, värmeisolering och skivtäckning tar fuktskador lätt. </a:t>
            </a:r>
          </a:p>
          <a:p>
            <a:r>
              <a:rPr lang="sv-FI" sz="3400" dirty="0">
                <a:latin typeface="Arial" panose="020B0604020202020204" pitchFamily="34" charset="0"/>
                <a:cs typeface="Arial" panose="020B0604020202020204" pitchFamily="34" charset="0"/>
              </a:rPr>
              <a:t>Innan tilläggsvärmeisolering granskas och vid behöv upprepas vattenisolering eller vattentrycksisolering.</a:t>
            </a:r>
          </a:p>
          <a:p>
            <a:r>
              <a:rPr lang="sv-FI" sz="3400" dirty="0">
                <a:latin typeface="Arial" panose="020B0604020202020204" pitchFamily="34" charset="0"/>
                <a:cs typeface="Arial" panose="020B0604020202020204" pitchFamily="34" charset="0"/>
              </a:rPr>
              <a:t>Den skadade strukturen kan repareras med antingen plast- eller stenmaterialbaserade värmeisoleringar. </a:t>
            </a:r>
          </a:p>
          <a:p>
            <a:r>
              <a:rPr lang="sv-FI" sz="3400" dirty="0">
                <a:latin typeface="Arial" panose="020B0604020202020204" pitchFamily="34" charset="0"/>
                <a:cs typeface="Arial" panose="020B0604020202020204" pitchFamily="34" charset="0"/>
              </a:rPr>
              <a:t>Kalciumsilikatskiva rekommenderas att användas som inre tilläggsisolering</a:t>
            </a:r>
          </a:p>
          <a:p>
            <a:r>
              <a:rPr lang="sv-FI" sz="3400" dirty="0">
                <a:latin typeface="Arial" panose="020B0604020202020204" pitchFamily="34" charset="0"/>
                <a:cs typeface="Arial" panose="020B0604020202020204" pitchFamily="34" charset="0"/>
              </a:rPr>
              <a:t>Träd och andra organiska byggmaterial måste inte användas.</a:t>
            </a:r>
          </a:p>
        </p:txBody>
      </p:sp>
      <p:sp>
        <p:nvSpPr>
          <p:cNvPr id="4" name="Date Placeholder 3">
            <a:extLst>
              <a:ext uri="{FF2B5EF4-FFF2-40B4-BE49-F238E27FC236}">
                <a16:creationId xmlns:a16="http://schemas.microsoft.com/office/drawing/2014/main" id="{2443A010-2F97-4C28-AD6C-AE3041C8A8A7}"/>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92AFA99C-71AF-4E1C-A5F6-2A89A0620D53}"/>
              </a:ext>
            </a:extLst>
          </p:cNvPr>
          <p:cNvSpPr>
            <a:spLocks noGrp="1"/>
          </p:cNvSpPr>
          <p:nvPr>
            <p:ph type="sldNum" sz="quarter" idx="4"/>
          </p:nvPr>
        </p:nvSpPr>
        <p:spPr/>
        <p:txBody>
          <a:bodyPr/>
          <a:lstStyle/>
          <a:p>
            <a:fld id="{0168ACF4-E7A5-495E-8C31-8E9E3D5B0BFC}" type="slidenum">
              <a:rPr lang="fi-FI" smtClean="0"/>
              <a:pPr/>
              <a:t>14</a:t>
            </a:fld>
            <a:endParaRPr lang="fi-FI" dirty="0"/>
          </a:p>
        </p:txBody>
      </p:sp>
      <p:pic>
        <p:nvPicPr>
          <p:cNvPr id="5122" name="Picture 2" descr="S:\91204_BEEP\Valokuvat\Rantatie 140805\P718001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660900" y="1387800"/>
            <a:ext cx="3025900" cy="204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FI" sz="3200" dirty="0"/>
              <a:t>Reparation av krypgrund</a:t>
            </a:r>
          </a:p>
        </p:txBody>
      </p:sp>
      <p:sp>
        <p:nvSpPr>
          <p:cNvPr id="3" name="Content Placeholder 2"/>
          <p:cNvSpPr>
            <a:spLocks noGrp="1"/>
          </p:cNvSpPr>
          <p:nvPr>
            <p:ph idx="1"/>
          </p:nvPr>
        </p:nvSpPr>
        <p:spPr>
          <a:xfrm>
            <a:off x="457200" y="1773238"/>
            <a:ext cx="8229600" cy="4608511"/>
          </a:xfrm>
        </p:spPr>
        <p:txBody>
          <a:bodyPr>
            <a:normAutofit fontScale="62500" lnSpcReduction="20000"/>
          </a:bodyPr>
          <a:lstStyle/>
          <a:p>
            <a:pPr marL="0" indent="0">
              <a:buNone/>
            </a:pPr>
            <a:r>
              <a:rPr lang="sv-FI" b="1" dirty="0"/>
              <a:t>Bottenbjälklagets energiförbättringar är oftast ekonomiskt olönsamma.</a:t>
            </a:r>
          </a:p>
          <a:p>
            <a:pPr marL="0" indent="0">
              <a:buNone/>
            </a:pPr>
            <a:r>
              <a:rPr lang="sv-FI" b="1" dirty="0"/>
              <a:t>I samband med de andra reparationerna löner det sig att göra också mindre reparationer såsom</a:t>
            </a:r>
          </a:p>
          <a:p>
            <a:r>
              <a:rPr lang="sv-FI" dirty="0"/>
              <a:t>tätning av fogen mellan golv och ytterväggar</a:t>
            </a:r>
          </a:p>
          <a:p>
            <a:r>
              <a:rPr lang="sv-FI" dirty="0"/>
              <a:t>om den gamla isoleringen har sjunkit och en luftficka har bildats under golvytan, är det nyttigt att öka isolering, speciellt runt kanterna av golvet. </a:t>
            </a:r>
          </a:p>
          <a:p>
            <a:r>
              <a:rPr lang="sv-FI" dirty="0"/>
              <a:t>tätning av fuktisolering, fogar och genomföringar.</a:t>
            </a:r>
          </a:p>
          <a:p>
            <a:pPr marL="0" indent="0">
              <a:buNone/>
            </a:pPr>
            <a:endParaRPr lang="sv-FI" dirty="0"/>
          </a:p>
          <a:p>
            <a:pPr marL="0" indent="0">
              <a:buNone/>
            </a:pPr>
            <a:r>
              <a:rPr lang="sv-FI" b="1" dirty="0"/>
              <a:t>Den fukttekniska funktionaliteten är väldigt viktig, botemedel är</a:t>
            </a:r>
          </a:p>
          <a:p>
            <a:r>
              <a:rPr lang="sv-FI" dirty="0"/>
              <a:t>att effektivera ventilation i krypgrunden, </a:t>
            </a:r>
            <a:br>
              <a:rPr lang="sv-FI" dirty="0"/>
            </a:br>
            <a:r>
              <a:rPr lang="sv-FI" dirty="0"/>
              <a:t>att öka mängden av ventilationsöppningar i sockeln</a:t>
            </a:r>
          </a:p>
          <a:p>
            <a:r>
              <a:rPr lang="sv-FI" dirty="0"/>
              <a:t>att ta bort organiska avfall från krypgrunden</a:t>
            </a:r>
          </a:p>
          <a:p>
            <a:r>
              <a:rPr lang="sv-FI" dirty="0"/>
              <a:t>att installera värmeisolering på markytan av krypgrunden</a:t>
            </a:r>
          </a:p>
          <a:p>
            <a:r>
              <a:rPr lang="sv-FI" dirty="0"/>
              <a:t>att leda ytvatten bort från sockeln</a:t>
            </a:r>
          </a:p>
          <a:p>
            <a:r>
              <a:rPr lang="sv-FI" dirty="0"/>
              <a:t>att rena täckdiken.</a:t>
            </a:r>
          </a:p>
          <a:p>
            <a:endParaRPr lang="fi-FI" dirty="0"/>
          </a:p>
        </p:txBody>
      </p:sp>
      <p:sp>
        <p:nvSpPr>
          <p:cNvPr id="4" name="Date Placeholder 3">
            <a:extLst>
              <a:ext uri="{FF2B5EF4-FFF2-40B4-BE49-F238E27FC236}">
                <a16:creationId xmlns:a16="http://schemas.microsoft.com/office/drawing/2014/main" id="{13559431-B19F-410F-99B2-3E7E4EF5437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1366C1C9-3FD1-4E0C-A54A-E677D8E00F50}"/>
              </a:ext>
            </a:extLst>
          </p:cNvPr>
          <p:cNvSpPr>
            <a:spLocks noGrp="1"/>
          </p:cNvSpPr>
          <p:nvPr>
            <p:ph type="sldNum" sz="quarter" idx="4"/>
          </p:nvPr>
        </p:nvSpPr>
        <p:spPr/>
        <p:txBody>
          <a:bodyPr/>
          <a:lstStyle/>
          <a:p>
            <a:fld id="{0168ACF4-E7A5-495E-8C31-8E9E3D5B0BFC}" type="slidenum">
              <a:rPr lang="fi-FI" smtClean="0"/>
              <a:pPr/>
              <a:t>15</a:t>
            </a:fld>
            <a:endParaRPr lang="fi-FI" dirty="0"/>
          </a:p>
        </p:txBody>
      </p:sp>
    </p:spTree>
    <p:extLst>
      <p:ext uri="{BB962C8B-B14F-4D97-AF65-F5344CB8AC3E}">
        <p14:creationId xmlns:p14="http://schemas.microsoft.com/office/powerpoint/2010/main" val="234476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Reparation av en markbaserad betongplatta</a:t>
            </a:r>
          </a:p>
        </p:txBody>
      </p:sp>
      <p:sp>
        <p:nvSpPr>
          <p:cNvPr id="3" name="Content Placeholder 2"/>
          <p:cNvSpPr>
            <a:spLocks noGrp="1"/>
          </p:cNvSpPr>
          <p:nvPr>
            <p:ph idx="1"/>
          </p:nvPr>
        </p:nvSpPr>
        <p:spPr>
          <a:xfrm>
            <a:off x="457200" y="1773238"/>
            <a:ext cx="8229600" cy="4608512"/>
          </a:xfrm>
        </p:spPr>
        <p:txBody>
          <a:bodyPr>
            <a:normAutofit fontScale="47500" lnSpcReduction="20000"/>
          </a:bodyPr>
          <a:lstStyle/>
          <a:p>
            <a:pPr marL="0" indent="0">
              <a:buNone/>
            </a:pPr>
            <a:r>
              <a:rPr lang="sv-FI" sz="3600" b="1" dirty="0"/>
              <a:t>Fuktskador i betongplattor visar sig ofta som skador i golvbeläggningar och som mikrobskador i nedre delarna av träväggar och i golv. </a:t>
            </a:r>
          </a:p>
          <a:p>
            <a:pPr marL="0" indent="0">
              <a:buNone/>
            </a:pPr>
            <a:r>
              <a:rPr lang="sv-FI" dirty="0"/>
              <a:t> </a:t>
            </a:r>
          </a:p>
          <a:p>
            <a:pPr marL="0" indent="0">
              <a:buNone/>
            </a:pPr>
            <a:r>
              <a:rPr lang="sv-FI" sz="3600" b="1" dirty="0"/>
              <a:t>Orsaker till skador, bl. a. att</a:t>
            </a:r>
          </a:p>
          <a:p>
            <a:r>
              <a:rPr lang="sv-FI" sz="3200" dirty="0"/>
              <a:t>vatten stiger kapillärt till bottenbjälklaget.</a:t>
            </a:r>
          </a:p>
          <a:p>
            <a:r>
              <a:rPr lang="sv-FI" sz="3200" dirty="0"/>
              <a:t>täckdiken fungerar inte</a:t>
            </a:r>
          </a:p>
          <a:p>
            <a:r>
              <a:rPr lang="sv-FI" sz="3200" dirty="0"/>
              <a:t>trädelarna är i kontakt med jordmån eller fuktig betong.</a:t>
            </a:r>
          </a:p>
          <a:p>
            <a:r>
              <a:rPr lang="sv-FI" sz="3200" dirty="0"/>
              <a:t>skålning på betongplattan är fuktig på grund av bristfällig värmeisolering eller för tät beläggning.</a:t>
            </a:r>
          </a:p>
          <a:p>
            <a:endParaRPr lang="fi-FI" sz="3200" dirty="0"/>
          </a:p>
          <a:p>
            <a:pPr marL="0" indent="0">
              <a:buNone/>
            </a:pPr>
            <a:r>
              <a:rPr lang="sv-FI" sz="3600" b="1" dirty="0"/>
              <a:t>Reparation:</a:t>
            </a:r>
          </a:p>
          <a:p>
            <a:r>
              <a:rPr lang="sv-FI" sz="3200" dirty="0"/>
              <a:t>Utbyte av skadade golv- och väggstrukturer och värmeisoleringar</a:t>
            </a:r>
          </a:p>
          <a:p>
            <a:r>
              <a:rPr lang="sv-FI" sz="3200" dirty="0"/>
              <a:t>Installering av fuktisoleringar under golvets ny skålning</a:t>
            </a:r>
          </a:p>
          <a:p>
            <a:r>
              <a:rPr lang="sv-FI" sz="3200" dirty="0"/>
              <a:t>Installering av fuktisolering mellan syllen och förhöjningen</a:t>
            </a:r>
          </a:p>
          <a:p>
            <a:r>
              <a:rPr lang="sv-FI" sz="3200" dirty="0"/>
              <a:t>tätning av fogar och genomföringar i bottenbjälklaget (tätning är bara ett tillfälligt alternativ).</a:t>
            </a:r>
          </a:p>
        </p:txBody>
      </p:sp>
      <p:sp>
        <p:nvSpPr>
          <p:cNvPr id="4" name="Date Placeholder 3">
            <a:extLst>
              <a:ext uri="{FF2B5EF4-FFF2-40B4-BE49-F238E27FC236}">
                <a16:creationId xmlns:a16="http://schemas.microsoft.com/office/drawing/2014/main" id="{EE438C69-9D97-4E6F-94B9-296B5CD22B9D}"/>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0A175029-7C52-40CA-ADC1-826F9E0DBA2D}"/>
              </a:ext>
            </a:extLst>
          </p:cNvPr>
          <p:cNvSpPr>
            <a:spLocks noGrp="1"/>
          </p:cNvSpPr>
          <p:nvPr>
            <p:ph type="sldNum" sz="quarter" idx="4"/>
          </p:nvPr>
        </p:nvSpPr>
        <p:spPr/>
        <p:txBody>
          <a:bodyPr/>
          <a:lstStyle/>
          <a:p>
            <a:fld id="{0168ACF4-E7A5-495E-8C31-8E9E3D5B0BFC}" type="slidenum">
              <a:rPr lang="fi-FI" smtClean="0"/>
              <a:pPr/>
              <a:t>16</a:t>
            </a:fld>
            <a:endParaRPr lang="fi-FI" dirty="0"/>
          </a:p>
        </p:txBody>
      </p:sp>
    </p:spTree>
    <p:extLst>
      <p:ext uri="{BB962C8B-B14F-4D97-AF65-F5344CB8AC3E}">
        <p14:creationId xmlns:p14="http://schemas.microsoft.com/office/powerpoint/2010/main" val="136678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Reparation av fönster</a:t>
            </a:r>
          </a:p>
        </p:txBody>
      </p:sp>
      <p:sp>
        <p:nvSpPr>
          <p:cNvPr id="3" name="Content Placeholder 2"/>
          <p:cNvSpPr>
            <a:spLocks noGrp="1"/>
          </p:cNvSpPr>
          <p:nvPr>
            <p:ph idx="1"/>
          </p:nvPr>
        </p:nvSpPr>
        <p:spPr>
          <a:xfrm>
            <a:off x="457200" y="1773238"/>
            <a:ext cx="8229600" cy="4380673"/>
          </a:xfrm>
        </p:spPr>
        <p:txBody>
          <a:bodyPr>
            <a:normAutofit fontScale="85000" lnSpcReduction="10000"/>
          </a:bodyPr>
          <a:lstStyle/>
          <a:p>
            <a:r>
              <a:rPr lang="sv-FI" sz="2400" b="1" dirty="0"/>
              <a:t>Bristfällig vädring av fönsterspringor, problem i ventilation eller läckning av inre tätningar kan leda till att fukt kondenserar sig på fönsterytan och rimfrost bildas på fönstren.</a:t>
            </a:r>
          </a:p>
          <a:p>
            <a:r>
              <a:rPr lang="sv-FI" sz="2400" b="1" dirty="0"/>
              <a:t>En </a:t>
            </a:r>
            <a:r>
              <a:rPr lang="sv-FI" sz="2400" b="1" dirty="0" err="1"/>
              <a:t>förskörnad</a:t>
            </a:r>
            <a:r>
              <a:rPr lang="sv-FI" sz="2400" b="1" dirty="0"/>
              <a:t> kittning eller läckning av glasningslister och tätningsmassa kan förorsaka murknandet av fönsterbågarna.</a:t>
            </a:r>
          </a:p>
          <a:p>
            <a:r>
              <a:rPr lang="sv-FI" sz="2400" b="1" dirty="0"/>
              <a:t>Reparationsåtgärder:</a:t>
            </a:r>
          </a:p>
          <a:p>
            <a:pPr lvl="1"/>
            <a:r>
              <a:rPr lang="sv-FI" sz="2100" dirty="0"/>
              <a:t>Bytande av tätningar och glasningslister</a:t>
            </a:r>
          </a:p>
          <a:p>
            <a:pPr lvl="1"/>
            <a:r>
              <a:rPr lang="sv-FI" sz="2100" dirty="0"/>
              <a:t>Bytande av de rötskadade delarna i bågarna</a:t>
            </a:r>
          </a:p>
          <a:p>
            <a:pPr lvl="1"/>
            <a:r>
              <a:rPr lang="sv-FI" sz="2100" dirty="0"/>
              <a:t>Vattentätningsreparation av </a:t>
            </a:r>
            <a:r>
              <a:rPr lang="sv-FI" sz="2100" dirty="0" err="1"/>
              <a:t>påltbeslagningar</a:t>
            </a:r>
            <a:r>
              <a:rPr lang="sv-FI" sz="2100" dirty="0"/>
              <a:t> och deras fogar.</a:t>
            </a:r>
          </a:p>
          <a:p>
            <a:r>
              <a:rPr lang="sv-FI" sz="2400" b="1" dirty="0"/>
              <a:t>Måste beaktas i reparationen av trä-aluminiumfönster:</a:t>
            </a:r>
          </a:p>
          <a:p>
            <a:pPr lvl="1"/>
            <a:r>
              <a:rPr lang="sv-FI" sz="2000" dirty="0"/>
              <a:t>Vädring av springan mellan aluminium –och trädelarna</a:t>
            </a:r>
          </a:p>
          <a:p>
            <a:pPr lvl="1"/>
            <a:r>
              <a:rPr lang="sv-FI" sz="2000" dirty="0"/>
              <a:t>Avgång av kondensvattnet</a:t>
            </a:r>
          </a:p>
          <a:p>
            <a:pPr lvl="1"/>
            <a:r>
              <a:rPr lang="sv-FI" sz="2000" dirty="0"/>
              <a:t>Kompatibiliteten mellan fäststycken och aluminium.</a:t>
            </a:r>
            <a:endParaRPr lang="sv-FI" dirty="0"/>
          </a:p>
        </p:txBody>
      </p:sp>
      <p:sp>
        <p:nvSpPr>
          <p:cNvPr id="4" name="Date Placeholder 3">
            <a:extLst>
              <a:ext uri="{FF2B5EF4-FFF2-40B4-BE49-F238E27FC236}">
                <a16:creationId xmlns:a16="http://schemas.microsoft.com/office/drawing/2014/main" id="{71F93A40-DD86-493A-BF21-38D643D8673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6764104F-2906-49D5-89DF-569A6022C1B7}"/>
              </a:ext>
            </a:extLst>
          </p:cNvPr>
          <p:cNvSpPr>
            <a:spLocks noGrp="1"/>
          </p:cNvSpPr>
          <p:nvPr>
            <p:ph type="sldNum" sz="quarter" idx="4"/>
          </p:nvPr>
        </p:nvSpPr>
        <p:spPr/>
        <p:txBody>
          <a:bodyPr/>
          <a:lstStyle/>
          <a:p>
            <a:fld id="{0168ACF4-E7A5-495E-8C31-8E9E3D5B0BFC}" type="slidenum">
              <a:rPr lang="fi-FI" smtClean="0"/>
              <a:pPr/>
              <a:t>17</a:t>
            </a:fld>
            <a:endParaRPr lang="fi-FI" dirty="0"/>
          </a:p>
        </p:txBody>
      </p:sp>
    </p:spTree>
    <p:extLst>
      <p:ext uri="{BB962C8B-B14F-4D97-AF65-F5344CB8AC3E}">
        <p14:creationId xmlns:p14="http://schemas.microsoft.com/office/powerpoint/2010/main" val="54475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FI" sz="3200" dirty="0"/>
              <a:t>Förnyelse av fönster och installering av en extra ram</a:t>
            </a:r>
          </a:p>
        </p:txBody>
      </p:sp>
      <p:sp>
        <p:nvSpPr>
          <p:cNvPr id="3" name="Content Placeholder 2"/>
          <p:cNvSpPr>
            <a:spLocks noGrp="1"/>
          </p:cNvSpPr>
          <p:nvPr>
            <p:ph idx="1"/>
          </p:nvPr>
        </p:nvSpPr>
        <p:spPr>
          <a:xfrm>
            <a:off x="457200" y="1773238"/>
            <a:ext cx="8229600" cy="4371529"/>
          </a:xfrm>
        </p:spPr>
        <p:txBody>
          <a:bodyPr>
            <a:normAutofit fontScale="92500" lnSpcReduction="20000"/>
          </a:bodyPr>
          <a:lstStyle/>
          <a:p>
            <a:r>
              <a:rPr lang="sv-FI" sz="2400" dirty="0"/>
              <a:t>Ett nytt fönster skall placeras på samma plats som det gamla.</a:t>
            </a:r>
          </a:p>
          <a:p>
            <a:r>
              <a:rPr lang="sv-FI" sz="2400" dirty="0"/>
              <a:t>Om mängden av värmeisolering ökas då fönstret tas bort, måste fönstret placeras till samma nivå med värmeisoleringen.</a:t>
            </a:r>
          </a:p>
          <a:p>
            <a:r>
              <a:rPr lang="sv-FI" sz="2400" dirty="0"/>
              <a:t>Det gamla fönstret antingen byts ut inklusive karmar, eller den gamla karmen kan göras tunnare genom att tälja och den nya karmen fästas på den.</a:t>
            </a:r>
          </a:p>
          <a:p>
            <a:r>
              <a:rPr lang="sv-FI" sz="2400" dirty="0"/>
              <a:t>Bytandet inklusive karmar passar speciellt bra om byggnadens fasaden upprepas också. </a:t>
            </a:r>
          </a:p>
          <a:p>
            <a:r>
              <a:rPr lang="sv-FI" sz="2400" dirty="0"/>
              <a:t>Täljningen av karmen blir aktuellt om avlägsnandet av fönstret kan skada fasaden eller annars är svårt att utföra. </a:t>
            </a:r>
          </a:p>
          <a:p>
            <a:r>
              <a:rPr lang="sv-FI" sz="2400" dirty="0"/>
              <a:t>Den extra ramen kan installeras innanför eller utanför fönstret eller mellan fönsterbågarna. Om ramen installeras innanför fönstret eller mellan fönsterbågarna, ska särskild uppmärksamhet fästas till tätningen.</a:t>
            </a:r>
            <a:endParaRPr lang="sv-FI" sz="1800" dirty="0"/>
          </a:p>
          <a:p>
            <a:pPr marL="539750" lvl="2" indent="0">
              <a:buNone/>
            </a:pPr>
            <a:endParaRPr lang="fi-FI" dirty="0"/>
          </a:p>
        </p:txBody>
      </p:sp>
      <p:sp>
        <p:nvSpPr>
          <p:cNvPr id="4" name="Date Placeholder 3">
            <a:extLst>
              <a:ext uri="{FF2B5EF4-FFF2-40B4-BE49-F238E27FC236}">
                <a16:creationId xmlns:a16="http://schemas.microsoft.com/office/drawing/2014/main" id="{551ED3F8-0D63-4A15-B209-AAC6EFC1CA52}"/>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D5204633-4077-4A33-A679-6CC004352286}"/>
              </a:ext>
            </a:extLst>
          </p:cNvPr>
          <p:cNvSpPr>
            <a:spLocks noGrp="1"/>
          </p:cNvSpPr>
          <p:nvPr>
            <p:ph type="sldNum" sz="quarter" idx="4"/>
          </p:nvPr>
        </p:nvSpPr>
        <p:spPr/>
        <p:txBody>
          <a:bodyPr/>
          <a:lstStyle/>
          <a:p>
            <a:fld id="{0168ACF4-E7A5-495E-8C31-8E9E3D5B0BFC}" type="slidenum">
              <a:rPr lang="fi-FI" smtClean="0"/>
              <a:pPr/>
              <a:t>18</a:t>
            </a:fld>
            <a:endParaRPr lang="fi-FI" dirty="0"/>
          </a:p>
        </p:txBody>
      </p:sp>
    </p:spTree>
    <p:extLst>
      <p:ext uri="{BB962C8B-B14F-4D97-AF65-F5344CB8AC3E}">
        <p14:creationId xmlns:p14="http://schemas.microsoft.com/office/powerpoint/2010/main" val="1027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FI" sz="3200" dirty="0"/>
              <a:t>Balkonginglasning ökar energieffektivitet</a:t>
            </a:r>
          </a:p>
        </p:txBody>
      </p:sp>
      <p:sp>
        <p:nvSpPr>
          <p:cNvPr id="3" name="Content Placeholder 2"/>
          <p:cNvSpPr>
            <a:spLocks noGrp="1"/>
          </p:cNvSpPr>
          <p:nvPr>
            <p:ph idx="1"/>
          </p:nvPr>
        </p:nvSpPr>
        <p:spPr/>
        <p:txBody>
          <a:bodyPr>
            <a:normAutofit lnSpcReduction="10000"/>
          </a:bodyPr>
          <a:lstStyle/>
          <a:p>
            <a:r>
              <a:rPr lang="sv-FI" sz="2400" dirty="0"/>
              <a:t>Balkonginglasning ökar värme- och ljudisolering i balkongen och minskar underhållsbehovet och känslan av drag </a:t>
            </a:r>
          </a:p>
          <a:p>
            <a:r>
              <a:rPr lang="sv-FI" sz="2400" dirty="0"/>
              <a:t>Görs antingen som en fast struktur, som har en utfällbar ventilationsdel, eller som ett glasningssystem som kan öppnas helt och hållet.</a:t>
            </a:r>
          </a:p>
          <a:p>
            <a:r>
              <a:rPr lang="sv-FI" sz="2400" dirty="0"/>
              <a:t>Man måste se till att ventilationen på balkongen fungerar på ett sådant sätt att inomhusluftens fukt kondenserar sig inte på balkongens glasytor eller andra ytor.</a:t>
            </a:r>
          </a:p>
          <a:p>
            <a:r>
              <a:rPr lang="sv-FI" sz="2400" dirty="0"/>
              <a:t>Balkonginglasning förlänger också livslängden av betongstrukturer, eftersom strukturerna förblir torrare.</a:t>
            </a:r>
          </a:p>
        </p:txBody>
      </p:sp>
      <p:sp>
        <p:nvSpPr>
          <p:cNvPr id="4" name="Date Placeholder 3">
            <a:extLst>
              <a:ext uri="{FF2B5EF4-FFF2-40B4-BE49-F238E27FC236}">
                <a16:creationId xmlns:a16="http://schemas.microsoft.com/office/drawing/2014/main" id="{281526CC-6ADD-49E2-A0A6-B34EA999D51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E74E344-809A-45A9-ACF8-B81967BBCF9C}"/>
              </a:ext>
            </a:extLst>
          </p:cNvPr>
          <p:cNvSpPr>
            <a:spLocks noGrp="1"/>
          </p:cNvSpPr>
          <p:nvPr>
            <p:ph type="sldNum" sz="quarter" idx="4"/>
          </p:nvPr>
        </p:nvSpPr>
        <p:spPr/>
        <p:txBody>
          <a:bodyPr/>
          <a:lstStyle/>
          <a:p>
            <a:fld id="{0168ACF4-E7A5-495E-8C31-8E9E3D5B0BFC}" type="slidenum">
              <a:rPr lang="fi-FI" smtClean="0"/>
              <a:pPr/>
              <a:t>19</a:t>
            </a:fld>
            <a:endParaRPr lang="fi-FI" dirty="0"/>
          </a:p>
        </p:txBody>
      </p:sp>
    </p:spTree>
    <p:extLst>
      <p:ext uri="{BB962C8B-B14F-4D97-AF65-F5344CB8AC3E}">
        <p14:creationId xmlns:p14="http://schemas.microsoft.com/office/powerpoint/2010/main" val="34072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lnSpc>
                <a:spcPct val="100000"/>
              </a:lnSpc>
              <a:spcAft>
                <a:spcPct val="0"/>
              </a:spcAft>
            </a:pPr>
            <a:r>
              <a:rPr lang="sv-FI" altLang="fi-FI" sz="3200" dirty="0">
                <a:latin typeface="Arial" pitchFamily="34" charset="0"/>
                <a:ea typeface="Times New Roman" pitchFamily="18" charset="0"/>
                <a:cs typeface="Arial" pitchFamily="34" charset="0"/>
              </a:rPr>
              <a:t>Möjligheter </a:t>
            </a:r>
            <a:r>
              <a:rPr lang="fi-FI" altLang="fi-FI" sz="3200" dirty="0" err="1">
                <a:latin typeface="Arial" pitchFamily="34" charset="0"/>
                <a:ea typeface="Times New Roman" pitchFamily="18" charset="0"/>
                <a:cs typeface="Arial" pitchFamily="34" charset="0"/>
              </a:rPr>
              <a:t>att</a:t>
            </a:r>
            <a:r>
              <a:rPr lang="fi-FI" altLang="fi-FI" sz="3200" dirty="0">
                <a:latin typeface="Arial" pitchFamily="34" charset="0"/>
                <a:ea typeface="Times New Roman" pitchFamily="18" charset="0"/>
                <a:cs typeface="Arial" pitchFamily="34" charset="0"/>
              </a:rPr>
              <a:t> </a:t>
            </a:r>
            <a:r>
              <a:rPr lang="fi-FI" altLang="fi-FI" sz="3200" dirty="0" err="1">
                <a:latin typeface="Arial" pitchFamily="34" charset="0"/>
                <a:ea typeface="Times New Roman" pitchFamily="18" charset="0"/>
                <a:cs typeface="Arial" pitchFamily="34" charset="0"/>
              </a:rPr>
              <a:t>bespara</a:t>
            </a:r>
            <a:r>
              <a:rPr lang="fi-FI" altLang="fi-FI" sz="3200" dirty="0">
                <a:latin typeface="Arial" pitchFamily="34" charset="0"/>
                <a:ea typeface="Times New Roman" pitchFamily="18" charset="0"/>
                <a:cs typeface="Arial" pitchFamily="34" charset="0"/>
              </a:rPr>
              <a:t> </a:t>
            </a:r>
            <a:r>
              <a:rPr lang="fi-FI" altLang="fi-FI" sz="3200" dirty="0" err="1">
                <a:latin typeface="Arial" pitchFamily="34" charset="0"/>
                <a:ea typeface="Times New Roman" pitchFamily="18" charset="0"/>
                <a:cs typeface="Arial" pitchFamily="34" charset="0"/>
              </a:rPr>
              <a:t>energi</a:t>
            </a:r>
            <a:br>
              <a:rPr lang="fi-FI" sz="3200" dirty="0"/>
            </a:br>
            <a:br>
              <a:rPr lang="fi-FI" sz="3200" dirty="0"/>
            </a:br>
            <a:endParaRPr lang="fi-FI" altLang="fi-FI" sz="3200" b="0" dirty="0">
              <a:latin typeface="Arial" pitchFamily="34" charset="0"/>
              <a:cs typeface="Arial" pitchFamily="34" charset="0"/>
            </a:endParaRPr>
          </a:p>
        </p:txBody>
      </p:sp>
      <p:sp>
        <p:nvSpPr>
          <p:cNvPr id="4" name="Content Placeholder 2"/>
          <p:cNvSpPr>
            <a:spLocks noGrp="1"/>
          </p:cNvSpPr>
          <p:nvPr>
            <p:ph idx="1"/>
          </p:nvPr>
        </p:nvSpPr>
        <p:spPr>
          <a:xfrm>
            <a:off x="457200" y="1773238"/>
            <a:ext cx="8229600" cy="4307521"/>
          </a:xfrm>
        </p:spPr>
        <p:txBody>
          <a:bodyPr>
            <a:normAutofit fontScale="92500" lnSpcReduction="20000"/>
          </a:bodyPr>
          <a:lstStyle/>
          <a:p>
            <a:pPr marL="0" indent="0" fontAlgn="t">
              <a:lnSpc>
                <a:spcPct val="110000"/>
              </a:lnSpc>
              <a:buNone/>
            </a:pPr>
            <a:r>
              <a:rPr lang="sv-FI" sz="2200" b="1" dirty="0">
                <a:cs typeface="Arial" panose="020B0604020202020204" pitchFamily="34" charset="0"/>
              </a:rPr>
              <a:t>Ekonomiskt lönsamma energisparåtgärder:</a:t>
            </a:r>
          </a:p>
          <a:p>
            <a:pPr fontAlgn="t">
              <a:lnSpc>
                <a:spcPct val="110000"/>
              </a:lnSpc>
            </a:pPr>
            <a:r>
              <a:rPr lang="sv-FI" sz="2200" dirty="0">
                <a:cs typeface="Arial" panose="020B0604020202020204" pitchFamily="34" charset="0"/>
              </a:rPr>
              <a:t>tilläggsisolering av vindsbjälklag</a:t>
            </a:r>
          </a:p>
          <a:p>
            <a:pPr fontAlgn="t">
              <a:lnSpc>
                <a:spcPct val="110000"/>
              </a:lnSpc>
            </a:pPr>
            <a:r>
              <a:rPr lang="sv-FI" sz="2200" dirty="0">
                <a:cs typeface="Arial" panose="020B0604020202020204" pitchFamily="34" charset="0"/>
              </a:rPr>
              <a:t>tilläggsisolering av ytterväggar</a:t>
            </a:r>
          </a:p>
          <a:p>
            <a:pPr fontAlgn="t">
              <a:lnSpc>
                <a:spcPct val="110000"/>
              </a:lnSpc>
            </a:pPr>
            <a:r>
              <a:rPr lang="sv-FI" sz="2200" dirty="0">
                <a:cs typeface="Arial" panose="020B0604020202020204" pitchFamily="34" charset="0"/>
              </a:rPr>
              <a:t>reparation och utbyte av fönster och ytterdörrar</a:t>
            </a:r>
          </a:p>
          <a:p>
            <a:pPr fontAlgn="t">
              <a:lnSpc>
                <a:spcPct val="110000"/>
              </a:lnSpc>
            </a:pPr>
            <a:r>
              <a:rPr lang="sv-FI" sz="2200" dirty="0">
                <a:cs typeface="Arial" panose="020B0604020202020204" pitchFamily="34" charset="0"/>
              </a:rPr>
              <a:t>tätning av strukturer</a:t>
            </a:r>
          </a:p>
          <a:p>
            <a:pPr fontAlgn="t">
              <a:lnSpc>
                <a:spcPct val="110000"/>
              </a:lnSpc>
            </a:pPr>
            <a:r>
              <a:rPr lang="sv-FI" sz="2200" dirty="0">
                <a:cs typeface="Arial" panose="020B0604020202020204" pitchFamily="34" charset="0"/>
              </a:rPr>
              <a:t>möjligtvis tilläggsisolering av bottenbjälklag</a:t>
            </a:r>
          </a:p>
          <a:p>
            <a:pPr fontAlgn="t">
              <a:lnSpc>
                <a:spcPct val="110000"/>
              </a:lnSpc>
            </a:pPr>
            <a:endParaRPr lang="sv-FI" sz="2200" dirty="0">
              <a:cs typeface="Arial" panose="020B0604020202020204" pitchFamily="34" charset="0"/>
            </a:endParaRPr>
          </a:p>
          <a:p>
            <a:pPr marL="0" indent="0" fontAlgn="t">
              <a:lnSpc>
                <a:spcPct val="110000"/>
              </a:lnSpc>
              <a:buNone/>
            </a:pPr>
            <a:r>
              <a:rPr lang="sv-FI" sz="2200" b="1" dirty="0">
                <a:cs typeface="Arial" panose="020B0604020202020204" pitchFamily="34" charset="0"/>
              </a:rPr>
              <a:t>Användningsvanorna har en stor inverkan på </a:t>
            </a:r>
            <a:r>
              <a:rPr lang="sv-FI" sz="2400" b="1" dirty="0"/>
              <a:t>energiförbrukning</a:t>
            </a:r>
            <a:r>
              <a:rPr lang="sv-FI" sz="2200" b="1" dirty="0">
                <a:cs typeface="Arial" panose="020B0604020202020204" pitchFamily="34" charset="0"/>
              </a:rPr>
              <a:t>:</a:t>
            </a:r>
          </a:p>
          <a:p>
            <a:pPr fontAlgn="t">
              <a:lnSpc>
                <a:spcPct val="110000"/>
              </a:lnSpc>
            </a:pPr>
            <a:r>
              <a:rPr lang="sv-FI" sz="2200" dirty="0">
                <a:cs typeface="Arial" panose="020B0604020202020204" pitchFamily="34" charset="0"/>
              </a:rPr>
              <a:t>känslan av värme och värmetrivseln påverkar eldningsbehovet</a:t>
            </a:r>
          </a:p>
          <a:p>
            <a:pPr fontAlgn="t">
              <a:lnSpc>
                <a:spcPct val="110000"/>
              </a:lnSpc>
            </a:pPr>
            <a:r>
              <a:rPr lang="sv-FI" sz="2200" dirty="0">
                <a:cs typeface="Arial" panose="020B0604020202020204" pitchFamily="34" charset="0"/>
              </a:rPr>
              <a:t>värmestrålning ökar känslan av värme, och luftströmning minskar den </a:t>
            </a:r>
          </a:p>
          <a:p>
            <a:pPr fontAlgn="t">
              <a:lnSpc>
                <a:spcPct val="110000"/>
              </a:lnSpc>
            </a:pPr>
            <a:r>
              <a:rPr lang="sv-FI" sz="2200" dirty="0">
                <a:cs typeface="Arial" panose="020B0604020202020204" pitchFamily="34" charset="0"/>
              </a:rPr>
              <a:t>Det är viktigt att observera energianvändningen, speciellt efter hustekniks omläggningsarbeten </a:t>
            </a:r>
            <a:endParaRPr lang="fi-FI" sz="2200" dirty="0"/>
          </a:p>
          <a:p>
            <a:pPr marL="0" indent="0" fontAlgn="t">
              <a:lnSpc>
                <a:spcPct val="110000"/>
              </a:lnSpc>
              <a:buNone/>
            </a:pPr>
            <a:endParaRPr lang="fi-FI" dirty="0"/>
          </a:p>
          <a:p>
            <a:pPr fontAlgn="t">
              <a:lnSpc>
                <a:spcPct val="110000"/>
              </a:lnSpc>
            </a:pPr>
            <a:endParaRPr lang="fi-FI" dirty="0"/>
          </a:p>
          <a:p>
            <a:pPr>
              <a:lnSpc>
                <a:spcPct val="110000"/>
              </a:lnSpc>
            </a:pPr>
            <a:endParaRPr lang="fi-FI" dirty="0"/>
          </a:p>
        </p:txBody>
      </p:sp>
      <p:sp>
        <p:nvSpPr>
          <p:cNvPr id="3" name="Date Placeholder 2">
            <a:extLst>
              <a:ext uri="{FF2B5EF4-FFF2-40B4-BE49-F238E27FC236}">
                <a16:creationId xmlns:a16="http://schemas.microsoft.com/office/drawing/2014/main" id="{F0444C5E-3E90-4612-9701-66BEBBCB7F2F}"/>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DEED236F-2B2B-461C-9D20-4C63453FC688}"/>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42866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v-FI" dirty="0"/>
              <a:t>Exempel: Mögel- / energisanering</a:t>
            </a:r>
          </a:p>
        </p:txBody>
      </p:sp>
      <p:sp>
        <p:nvSpPr>
          <p:cNvPr id="13" name="Sisällön paikkamerkki 1"/>
          <p:cNvSpPr>
            <a:spLocks noGrp="1"/>
          </p:cNvSpPr>
          <p:nvPr>
            <p:ph idx="1"/>
          </p:nvPr>
        </p:nvSpPr>
        <p:spPr>
          <a:xfrm>
            <a:off x="457200" y="1773239"/>
            <a:ext cx="4809744" cy="4307822"/>
          </a:xfrm>
        </p:spPr>
        <p:txBody>
          <a:bodyPr>
            <a:normAutofit fontScale="85000" lnSpcReduction="10000"/>
          </a:bodyPr>
          <a:lstStyle/>
          <a:p>
            <a:pPr marL="0" indent="0">
              <a:lnSpc>
                <a:spcPct val="120000"/>
              </a:lnSpc>
              <a:buNone/>
            </a:pPr>
            <a:r>
              <a:rPr lang="sv-FI" b="1" dirty="0"/>
              <a:t>Utgångsläget:</a:t>
            </a:r>
          </a:p>
          <a:p>
            <a:pPr>
              <a:lnSpc>
                <a:spcPct val="120000"/>
              </a:lnSpc>
            </a:pPr>
            <a:r>
              <a:rPr lang="sv-FI" dirty="0"/>
              <a:t>Ett hus som är byggd 1968 </a:t>
            </a:r>
          </a:p>
          <a:p>
            <a:pPr>
              <a:lnSpc>
                <a:spcPct val="120000"/>
              </a:lnSpc>
            </a:pPr>
            <a:r>
              <a:rPr lang="sv-FI" dirty="0"/>
              <a:t>En 5 cm tilläggsisolering har installerats på den ursprungliga diagonala brädfodringen. </a:t>
            </a:r>
          </a:p>
          <a:p>
            <a:pPr>
              <a:lnSpc>
                <a:spcPct val="120000"/>
              </a:lnSpc>
            </a:pPr>
            <a:r>
              <a:rPr lang="sv-FI" dirty="0"/>
              <a:t>Tjärpappen under den diagonala brädfodringen har möglats.</a:t>
            </a:r>
          </a:p>
          <a:p>
            <a:pPr>
              <a:lnSpc>
                <a:spcPct val="120000"/>
              </a:lnSpc>
            </a:pPr>
            <a:r>
              <a:rPr lang="fi-FI" dirty="0"/>
              <a:t>En</a:t>
            </a:r>
            <a:r>
              <a:rPr lang="sv-FI" dirty="0"/>
              <a:t> tilläggsvåning har byggts till huset år 2000.</a:t>
            </a:r>
          </a:p>
          <a:p>
            <a:pPr>
              <a:lnSpc>
                <a:spcPct val="120000"/>
              </a:lnSpc>
            </a:pPr>
            <a:endParaRPr lang="fi-FI" dirty="0"/>
          </a:p>
          <a:p>
            <a:pPr>
              <a:lnSpc>
                <a:spcPct val="120000"/>
              </a:lnSpc>
            </a:pPr>
            <a:endParaRPr lang="fi-FI" dirty="0"/>
          </a:p>
          <a:p>
            <a:pPr lvl="1">
              <a:lnSpc>
                <a:spcPct val="120000"/>
              </a:lnSpc>
            </a:pPr>
            <a:endParaRPr lang="fi-FI" dirty="0"/>
          </a:p>
        </p:txBody>
      </p:sp>
      <p:sp>
        <p:nvSpPr>
          <p:cNvPr id="2" name="Date Placeholder 1">
            <a:extLst>
              <a:ext uri="{FF2B5EF4-FFF2-40B4-BE49-F238E27FC236}">
                <a16:creationId xmlns:a16="http://schemas.microsoft.com/office/drawing/2014/main" id="{30ADDCBE-50DD-483C-A86E-7FB00789BFF9}"/>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2F0384DC-C47E-4D96-92DC-2EBFA362C8DF}"/>
              </a:ext>
            </a:extLst>
          </p:cNvPr>
          <p:cNvSpPr>
            <a:spLocks noGrp="1"/>
          </p:cNvSpPr>
          <p:nvPr>
            <p:ph type="sldNum" sz="quarter" idx="4"/>
          </p:nvPr>
        </p:nvSpPr>
        <p:spPr/>
        <p:txBody>
          <a:bodyPr/>
          <a:lstStyle/>
          <a:p>
            <a:fld id="{0168ACF4-E7A5-495E-8C31-8E9E3D5B0BFC}" type="slidenum">
              <a:rPr lang="fi-FI" smtClean="0"/>
              <a:pPr/>
              <a:t>20</a:t>
            </a:fld>
            <a:endParaRPr lang="fi-FI" dirty="0"/>
          </a:p>
        </p:txBody>
      </p:sp>
      <p:pic>
        <p:nvPicPr>
          <p:cNvPr id="1032" name="Picture 8" descr="S:\91204_BEEP\Valokuvat\Rantatie 140626\P6180036.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08103" y="3645024"/>
            <a:ext cx="3248049" cy="2436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91204_BEEP\Valokuvat\Rantatie 140626\P618003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08103" y="1268760"/>
            <a:ext cx="3248050" cy="23129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91204_BEEP\Valokuvat\Rantatie 140626 Heidi\_1013103.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80497" y="2861657"/>
            <a:ext cx="1451631" cy="1440160"/>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77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indent="0"/>
            <a:r>
              <a:rPr lang="sv-FI" dirty="0"/>
              <a:t>Orsaker till skador</a:t>
            </a:r>
          </a:p>
        </p:txBody>
      </p:sp>
      <p:sp>
        <p:nvSpPr>
          <p:cNvPr id="2" name="Date Placeholder 1">
            <a:extLst>
              <a:ext uri="{FF2B5EF4-FFF2-40B4-BE49-F238E27FC236}">
                <a16:creationId xmlns:a16="http://schemas.microsoft.com/office/drawing/2014/main" id="{4A43AEE1-C0D9-453A-B5C5-0B6A190376D8}"/>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B24C2077-C511-4AE2-BF4F-887BD9A72AA2}"/>
              </a:ext>
            </a:extLst>
          </p:cNvPr>
          <p:cNvSpPr>
            <a:spLocks noGrp="1"/>
          </p:cNvSpPr>
          <p:nvPr>
            <p:ph type="sldNum" sz="quarter" idx="4"/>
          </p:nvPr>
        </p:nvSpPr>
        <p:spPr/>
        <p:txBody>
          <a:bodyPr/>
          <a:lstStyle/>
          <a:p>
            <a:fld id="{0168ACF4-E7A5-495E-8C31-8E9E3D5B0BFC}" type="slidenum">
              <a:rPr lang="fi-FI" smtClean="0"/>
              <a:pPr/>
              <a:t>21</a:t>
            </a:fld>
            <a:endParaRPr lang="fi-FI" dirty="0"/>
          </a:p>
        </p:txBody>
      </p:sp>
      <p:pic>
        <p:nvPicPr>
          <p:cNvPr id="1029" name="Picture 5" descr="S:\91204_BEEP\Valokuvat\Rantatie 140626 Heidi\_101310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747"/>
          <a:stretch/>
        </p:blipFill>
        <p:spPr bwMode="auto">
          <a:xfrm>
            <a:off x="457200" y="2312813"/>
            <a:ext cx="1882056" cy="1383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91204_BEEP\Valokuvat\Rantatie 140626\P6180041.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7200" y="1128053"/>
            <a:ext cx="1882056"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91204_BEEP\Valokuvat\Rantatie 140805\P717001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57200" y="5077749"/>
            <a:ext cx="1882056" cy="10556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91204_BEEP\Valokuvat\Rantatie 140626\P6180038.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68313" y="3786103"/>
            <a:ext cx="1879261" cy="1202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12513" y="1378354"/>
            <a:ext cx="6263176" cy="830997"/>
          </a:xfrm>
          <a:prstGeom prst="rect">
            <a:avLst/>
          </a:prstGeom>
          <a:noFill/>
        </p:spPr>
        <p:txBody>
          <a:bodyPr wrap="square" rtlCol="0">
            <a:spAutoFit/>
          </a:bodyPr>
          <a:lstStyle/>
          <a:p>
            <a:r>
              <a:rPr lang="sv-FI" sz="2400" b="1" dirty="0"/>
              <a:t>Dålig eller obefintlig tätning av ventilationsventilerna</a:t>
            </a:r>
          </a:p>
        </p:txBody>
      </p:sp>
      <p:sp>
        <p:nvSpPr>
          <p:cNvPr id="17" name="TextBox 16"/>
          <p:cNvSpPr txBox="1"/>
          <p:nvPr/>
        </p:nvSpPr>
        <p:spPr>
          <a:xfrm>
            <a:off x="2411760" y="2598003"/>
            <a:ext cx="6263928" cy="830997"/>
          </a:xfrm>
          <a:prstGeom prst="rect">
            <a:avLst/>
          </a:prstGeom>
          <a:noFill/>
        </p:spPr>
        <p:txBody>
          <a:bodyPr wrap="square" rtlCol="0">
            <a:spAutoFit/>
          </a:bodyPr>
          <a:lstStyle/>
          <a:p>
            <a:r>
              <a:rPr lang="sv-FI" sz="2400" b="1" dirty="0"/>
              <a:t>Obefintlig tätning av elinstalleringar </a:t>
            </a:r>
            <a:br>
              <a:rPr lang="sv-FI" sz="2400" b="1" dirty="0"/>
            </a:br>
            <a:r>
              <a:rPr lang="sv-FI" sz="2400" b="1" dirty="0"/>
              <a:t>i ångspärrpappret </a:t>
            </a:r>
          </a:p>
        </p:txBody>
      </p:sp>
      <p:sp>
        <p:nvSpPr>
          <p:cNvPr id="18" name="TextBox 17"/>
          <p:cNvSpPr txBox="1"/>
          <p:nvPr/>
        </p:nvSpPr>
        <p:spPr>
          <a:xfrm>
            <a:off x="2411760" y="4069681"/>
            <a:ext cx="6275040" cy="830997"/>
          </a:xfrm>
          <a:prstGeom prst="rect">
            <a:avLst/>
          </a:prstGeom>
          <a:noFill/>
        </p:spPr>
        <p:txBody>
          <a:bodyPr wrap="square" rtlCol="0">
            <a:spAutoFit/>
          </a:bodyPr>
          <a:lstStyle/>
          <a:p>
            <a:r>
              <a:rPr lang="sv-FI" sz="2400" b="1" dirty="0"/>
              <a:t>Ångspärren fattas helt och </a:t>
            </a:r>
            <a:br>
              <a:rPr lang="sv-FI" sz="2400" b="1" dirty="0"/>
            </a:br>
            <a:r>
              <a:rPr lang="sv-FI" sz="2400" b="1" dirty="0"/>
              <a:t>hållet från förstugan</a:t>
            </a:r>
          </a:p>
        </p:txBody>
      </p:sp>
      <p:sp>
        <p:nvSpPr>
          <p:cNvPr id="19" name="TextBox 18"/>
          <p:cNvSpPr txBox="1"/>
          <p:nvPr/>
        </p:nvSpPr>
        <p:spPr>
          <a:xfrm>
            <a:off x="2411760" y="5417792"/>
            <a:ext cx="6263928" cy="461665"/>
          </a:xfrm>
          <a:prstGeom prst="rect">
            <a:avLst/>
          </a:prstGeom>
          <a:noFill/>
        </p:spPr>
        <p:txBody>
          <a:bodyPr wrap="square" rtlCol="0">
            <a:spAutoFit/>
          </a:bodyPr>
          <a:lstStyle/>
          <a:p>
            <a:r>
              <a:rPr lang="sv-FI" sz="2400" b="1" dirty="0"/>
              <a:t>Åldrandet av material</a:t>
            </a:r>
          </a:p>
        </p:txBody>
      </p:sp>
    </p:spTree>
    <p:extLst>
      <p:ext uri="{BB962C8B-B14F-4D97-AF65-F5344CB8AC3E}">
        <p14:creationId xmlns:p14="http://schemas.microsoft.com/office/powerpoint/2010/main" val="13846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FI" dirty="0"/>
              <a:t>Brister i värmeisolering</a:t>
            </a:r>
          </a:p>
        </p:txBody>
      </p:sp>
      <p:sp>
        <p:nvSpPr>
          <p:cNvPr id="2" name="Date Placeholder 1">
            <a:extLst>
              <a:ext uri="{FF2B5EF4-FFF2-40B4-BE49-F238E27FC236}">
                <a16:creationId xmlns:a16="http://schemas.microsoft.com/office/drawing/2014/main" id="{B7E86912-1E5D-4144-9529-5BC90FEFBDC4}"/>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61B52690-5E8A-4094-895C-EDA9BA8ED2A9}"/>
              </a:ext>
            </a:extLst>
          </p:cNvPr>
          <p:cNvSpPr>
            <a:spLocks noGrp="1"/>
          </p:cNvSpPr>
          <p:nvPr>
            <p:ph type="sldNum" sz="quarter" idx="4"/>
          </p:nvPr>
        </p:nvSpPr>
        <p:spPr/>
        <p:txBody>
          <a:bodyPr/>
          <a:lstStyle/>
          <a:p>
            <a:fld id="{0168ACF4-E7A5-495E-8C31-8E9E3D5B0BFC}" type="slidenum">
              <a:rPr lang="fi-FI" smtClean="0"/>
              <a:pPr/>
              <a:t>22</a:t>
            </a:fld>
            <a:endParaRPr lang="fi-FI" dirty="0"/>
          </a:p>
        </p:txBody>
      </p:sp>
      <p:pic>
        <p:nvPicPr>
          <p:cNvPr id="2050" name="Picture 2" descr="S:\91204_BEEP\Valokuvat\Rantatie 140626 Heidi\_1013099.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7794" y="2990345"/>
            <a:ext cx="2502539" cy="14712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91204_BEEP\Valokuvat\Rantatie 140626\P6250068.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97586" y="4579541"/>
            <a:ext cx="1246051" cy="1429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91204_BEEP\Valokuvat\Rantatie 140626\P6250069.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834552" y="4593232"/>
            <a:ext cx="1155781" cy="14154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S:\91204_BEEP\Valokuvat\Rantatie 140626\P6180031.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87793" y="1098101"/>
            <a:ext cx="2502539" cy="17743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0416" y="4903577"/>
            <a:ext cx="432048"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Connector 8"/>
          <p:cNvCxnSpPr>
            <a:stCxn id="7" idx="3"/>
            <a:endCxn id="2051" idx="3"/>
          </p:cNvCxnSpPr>
          <p:nvPr/>
        </p:nvCxnSpPr>
        <p:spPr>
          <a:xfrm>
            <a:off x="1042464" y="5155605"/>
            <a:ext cx="701173" cy="1384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9250" y="1200378"/>
            <a:ext cx="5578631" cy="1569660"/>
          </a:xfrm>
          <a:prstGeom prst="rect">
            <a:avLst/>
          </a:prstGeom>
          <a:noFill/>
        </p:spPr>
        <p:txBody>
          <a:bodyPr wrap="square" rtlCol="0">
            <a:spAutoFit/>
          </a:bodyPr>
          <a:lstStyle/>
          <a:p>
            <a:r>
              <a:rPr lang="sv-FI" sz="2400" b="1" dirty="0"/>
              <a:t>Vindskydd av vindsbjälklagets fogarna är svag – konvektion av den uppvärmda inomhusluften till uteluften</a:t>
            </a:r>
          </a:p>
        </p:txBody>
      </p:sp>
      <p:sp>
        <p:nvSpPr>
          <p:cNvPr id="18" name="TextBox 17"/>
          <p:cNvSpPr txBox="1"/>
          <p:nvPr/>
        </p:nvSpPr>
        <p:spPr>
          <a:xfrm>
            <a:off x="3049250" y="3256966"/>
            <a:ext cx="5606956" cy="830997"/>
          </a:xfrm>
          <a:prstGeom prst="rect">
            <a:avLst/>
          </a:prstGeom>
          <a:noFill/>
        </p:spPr>
        <p:txBody>
          <a:bodyPr wrap="square" rtlCol="0">
            <a:spAutoFit/>
          </a:bodyPr>
          <a:lstStyle/>
          <a:p>
            <a:r>
              <a:rPr lang="sv-FI" sz="2400" b="1" dirty="0"/>
              <a:t>Mineralull har inte placerats tätt mot ytorna – en inre konvektion.</a:t>
            </a:r>
          </a:p>
        </p:txBody>
      </p:sp>
      <p:sp>
        <p:nvSpPr>
          <p:cNvPr id="19" name="TextBox 18"/>
          <p:cNvSpPr txBox="1"/>
          <p:nvPr/>
        </p:nvSpPr>
        <p:spPr>
          <a:xfrm>
            <a:off x="3049250" y="4255353"/>
            <a:ext cx="5546254" cy="1938992"/>
          </a:xfrm>
          <a:prstGeom prst="rect">
            <a:avLst/>
          </a:prstGeom>
          <a:noFill/>
        </p:spPr>
        <p:txBody>
          <a:bodyPr wrap="square" rtlCol="0">
            <a:spAutoFit/>
          </a:bodyPr>
          <a:lstStyle/>
          <a:p>
            <a:r>
              <a:rPr lang="sv-FI" sz="2400" b="1" dirty="0"/>
              <a:t>Mineralull fyller inte mellanrummet i stommen – luft cirkulerar inne i strukturen mellan den varma och den kalla ytan </a:t>
            </a:r>
            <a:r>
              <a:rPr lang="fi-FI" sz="2400" b="1" dirty="0"/>
              <a:t>(</a:t>
            </a:r>
            <a:r>
              <a:rPr lang="sv-FI" sz="2400" b="1" dirty="0"/>
              <a:t>en stark inre konvektion).</a:t>
            </a:r>
          </a:p>
        </p:txBody>
      </p:sp>
    </p:spTree>
    <p:extLst>
      <p:ext uri="{BB962C8B-B14F-4D97-AF65-F5344CB8AC3E}">
        <p14:creationId xmlns:p14="http://schemas.microsoft.com/office/powerpoint/2010/main" val="3598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FI" dirty="0"/>
              <a:t>Reparation</a:t>
            </a:r>
          </a:p>
        </p:txBody>
      </p:sp>
      <p:sp>
        <p:nvSpPr>
          <p:cNvPr id="2" name="Content Placeholder 1">
            <a:extLst>
              <a:ext uri="{FF2B5EF4-FFF2-40B4-BE49-F238E27FC236}">
                <a16:creationId xmlns:a16="http://schemas.microsoft.com/office/drawing/2014/main" id="{87099866-E4BE-4564-8121-903E0DB9FF88}"/>
              </a:ext>
            </a:extLst>
          </p:cNvPr>
          <p:cNvSpPr>
            <a:spLocks noGrp="1"/>
          </p:cNvSpPr>
          <p:nvPr>
            <p:ph idx="1"/>
          </p:nvPr>
        </p:nvSpPr>
        <p:spPr>
          <a:xfrm>
            <a:off x="2450592" y="1200518"/>
            <a:ext cx="6236208" cy="4863337"/>
          </a:xfrm>
        </p:spPr>
        <p:txBody>
          <a:bodyPr>
            <a:normAutofit/>
          </a:bodyPr>
          <a:lstStyle/>
          <a:p>
            <a:pPr marL="342900" indent="-342900"/>
            <a:r>
              <a:rPr lang="sv-FI" dirty="0"/>
              <a:t>Borttagning av mögliga isoleringar och rengöring av trästommen med en kutter och genom att skrapa.</a:t>
            </a:r>
          </a:p>
          <a:p>
            <a:pPr marL="342900" indent="-342900"/>
            <a:r>
              <a:rPr lang="sv-FI" dirty="0"/>
              <a:t>Installering av en ny värmeisolering. </a:t>
            </a:r>
          </a:p>
          <a:p>
            <a:pPr marL="342900" indent="-342900"/>
            <a:r>
              <a:rPr lang="sv-FI" dirty="0"/>
              <a:t>En tät struktur uppnås genom att skumma fogarna i två faser.</a:t>
            </a:r>
          </a:p>
          <a:p>
            <a:pPr marL="342900" indent="-342900"/>
            <a:r>
              <a:rPr lang="sv-FI" dirty="0"/>
              <a:t>Med reparationen fördubblades värmeisoleringsvärdet av väggen </a:t>
            </a:r>
            <a:br>
              <a:rPr lang="sv-FI" dirty="0"/>
            </a:br>
            <a:r>
              <a:rPr lang="sv-FI" dirty="0"/>
              <a:t>(u-värde 0,44 → 0,22) och förbättrades tätheten mångfaldig. </a:t>
            </a:r>
          </a:p>
          <a:p>
            <a:pPr marL="342900" indent="-342900"/>
            <a:endParaRPr lang="fi-FI" dirty="0"/>
          </a:p>
          <a:p>
            <a:endParaRPr lang="fi-FI" dirty="0"/>
          </a:p>
          <a:p>
            <a:endParaRPr lang="fi-FI" dirty="0"/>
          </a:p>
        </p:txBody>
      </p:sp>
      <p:sp>
        <p:nvSpPr>
          <p:cNvPr id="3" name="Date Placeholder 2">
            <a:extLst>
              <a:ext uri="{FF2B5EF4-FFF2-40B4-BE49-F238E27FC236}">
                <a16:creationId xmlns:a16="http://schemas.microsoft.com/office/drawing/2014/main" id="{037DE34F-B05F-4714-8A73-3CBA2AFC8127}"/>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2BA9BE6F-205A-4A1A-9029-FED6798C64D4}"/>
              </a:ext>
            </a:extLst>
          </p:cNvPr>
          <p:cNvSpPr>
            <a:spLocks noGrp="1"/>
          </p:cNvSpPr>
          <p:nvPr>
            <p:ph type="sldNum" sz="quarter" idx="4"/>
          </p:nvPr>
        </p:nvSpPr>
        <p:spPr/>
        <p:txBody>
          <a:bodyPr/>
          <a:lstStyle/>
          <a:p>
            <a:fld id="{0168ACF4-E7A5-495E-8C31-8E9E3D5B0BFC}" type="slidenum">
              <a:rPr lang="fi-FI" smtClean="0"/>
              <a:pPr/>
              <a:t>23</a:t>
            </a:fld>
            <a:endParaRPr lang="fi-FI" dirty="0"/>
          </a:p>
        </p:txBody>
      </p:sp>
      <p:pic>
        <p:nvPicPr>
          <p:cNvPr id="3075" name="Picture 3" descr="S:\91204_BEEP\Valokuvat\Rantatie 140626\P6240046.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8313" y="1200519"/>
            <a:ext cx="1815665" cy="16059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91204_BEEP\Valokuvat\Rantatie 140626\P6240049.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8314" y="4506832"/>
            <a:ext cx="1815665" cy="15570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91204_BEEP\Valokuvat\Rantatie 140626\P6240050.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8314" y="2871384"/>
            <a:ext cx="181566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v-FI" sz="2800" dirty="0"/>
              <a:t>Till slut förbättrar man lufttätheten i andra platser</a:t>
            </a:r>
          </a:p>
        </p:txBody>
      </p:sp>
      <p:sp>
        <p:nvSpPr>
          <p:cNvPr id="3" name="Date Placeholder 2">
            <a:extLst>
              <a:ext uri="{FF2B5EF4-FFF2-40B4-BE49-F238E27FC236}">
                <a16:creationId xmlns:a16="http://schemas.microsoft.com/office/drawing/2014/main" id="{849F3472-B34F-4DD5-9691-726146870147}"/>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0D6C4F2B-78DA-4D36-9462-1EFA5C8D7B03}"/>
              </a:ext>
            </a:extLst>
          </p:cNvPr>
          <p:cNvSpPr>
            <a:spLocks noGrp="1"/>
          </p:cNvSpPr>
          <p:nvPr>
            <p:ph type="sldNum" sz="quarter" idx="4"/>
          </p:nvPr>
        </p:nvSpPr>
        <p:spPr/>
        <p:txBody>
          <a:bodyPr/>
          <a:lstStyle/>
          <a:p>
            <a:fld id="{0168ACF4-E7A5-495E-8C31-8E9E3D5B0BFC}" type="slidenum">
              <a:rPr lang="fi-FI" smtClean="0"/>
              <a:pPr/>
              <a:t>24</a:t>
            </a:fld>
            <a:endParaRPr lang="fi-FI" dirty="0"/>
          </a:p>
        </p:txBody>
      </p:sp>
      <p:pic>
        <p:nvPicPr>
          <p:cNvPr id="6146" name="Picture 2" descr="S:\91204_BEEP\Valokuvat\Rantatie 140925\P920002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0" y="4022530"/>
            <a:ext cx="3265829" cy="147847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91204_BEEP\Valokuvat\Rantatie 140925\P920000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7544" y="909669"/>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91204_BEEP\Valokuvat\Rantatie 140925\P9200007.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123728" y="915694"/>
            <a:ext cx="1539439" cy="204673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S:\91204_BEEP\Valokuvat\Rantatie 140925\P9200009.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70967" y="3468388"/>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91204_BEEP\Valokuvat\Rantatie 140925\P9200010.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2123728" y="3454273"/>
            <a:ext cx="1513121" cy="204673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S:\91204_BEEP\Valokuvat\Rantatie 140925\P9200016.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645253" y="909669"/>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91204_BEEP\Valokuvat\Rantatie 140925\P9200020.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355252" y="909669"/>
            <a:ext cx="1534921" cy="20467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7860" y="2980716"/>
            <a:ext cx="3950762" cy="369332"/>
          </a:xfrm>
          <a:prstGeom prst="rect">
            <a:avLst/>
          </a:prstGeom>
          <a:noFill/>
        </p:spPr>
        <p:txBody>
          <a:bodyPr wrap="none" rtlCol="0">
            <a:spAutoFit/>
          </a:bodyPr>
          <a:lstStyle/>
          <a:p>
            <a:r>
              <a:rPr lang="sv-FI" dirty="0"/>
              <a:t>Vindskyddsullen är lös från stommen</a:t>
            </a:r>
          </a:p>
        </p:txBody>
      </p:sp>
      <p:sp>
        <p:nvSpPr>
          <p:cNvPr id="15" name="TextBox 14"/>
          <p:cNvSpPr txBox="1"/>
          <p:nvPr/>
        </p:nvSpPr>
        <p:spPr>
          <a:xfrm>
            <a:off x="4457090" y="2980716"/>
            <a:ext cx="4218599" cy="923330"/>
          </a:xfrm>
          <a:prstGeom prst="rect">
            <a:avLst/>
          </a:prstGeom>
          <a:noFill/>
        </p:spPr>
        <p:txBody>
          <a:bodyPr wrap="square" rtlCol="0">
            <a:spAutoFit/>
          </a:bodyPr>
          <a:lstStyle/>
          <a:p>
            <a:r>
              <a:rPr lang="fi-FI" dirty="0" err="1"/>
              <a:t>Vindskyddsskivan</a:t>
            </a:r>
            <a:r>
              <a:rPr lang="fi-FI" dirty="0"/>
              <a:t> </a:t>
            </a:r>
            <a:r>
              <a:rPr lang="fi-FI" dirty="0" err="1"/>
              <a:t>har</a:t>
            </a:r>
            <a:r>
              <a:rPr lang="fi-FI" dirty="0"/>
              <a:t> </a:t>
            </a:r>
            <a:r>
              <a:rPr lang="fi-FI" dirty="0" err="1"/>
              <a:t>bucklor</a:t>
            </a:r>
            <a:r>
              <a:rPr lang="fi-FI" dirty="0"/>
              <a:t> i </a:t>
            </a:r>
            <a:r>
              <a:rPr lang="fi-FI" dirty="0" err="1"/>
              <a:t>sig</a:t>
            </a:r>
            <a:r>
              <a:rPr lang="fi-FI" dirty="0"/>
              <a:t>.</a:t>
            </a:r>
          </a:p>
          <a:p>
            <a:r>
              <a:rPr lang="fi-FI" dirty="0" err="1"/>
              <a:t>Med</a:t>
            </a:r>
            <a:r>
              <a:rPr lang="fi-FI" dirty="0"/>
              <a:t> en </a:t>
            </a:r>
            <a:r>
              <a:rPr lang="fi-FI" dirty="0" err="1"/>
              <a:t>läkt</a:t>
            </a:r>
            <a:r>
              <a:rPr lang="fi-FI" dirty="0"/>
              <a:t> </a:t>
            </a:r>
            <a:r>
              <a:rPr lang="fi-FI" dirty="0" err="1"/>
              <a:t>spänns</a:t>
            </a:r>
            <a:r>
              <a:rPr lang="fi-FI" dirty="0"/>
              <a:t> </a:t>
            </a:r>
            <a:r>
              <a:rPr lang="fi-FI" dirty="0" err="1"/>
              <a:t>vindskyddet</a:t>
            </a:r>
            <a:r>
              <a:rPr lang="fi-FI" dirty="0"/>
              <a:t> </a:t>
            </a:r>
            <a:r>
              <a:rPr lang="fi-FI" dirty="0" err="1"/>
              <a:t>fast</a:t>
            </a:r>
            <a:r>
              <a:rPr lang="fi-FI" dirty="0"/>
              <a:t> </a:t>
            </a:r>
            <a:r>
              <a:rPr lang="fi-FI" dirty="0" err="1"/>
              <a:t>till</a:t>
            </a:r>
            <a:r>
              <a:rPr lang="fi-FI" dirty="0"/>
              <a:t> </a:t>
            </a:r>
            <a:r>
              <a:rPr lang="fi-FI" dirty="0" err="1"/>
              <a:t>takstolarna</a:t>
            </a:r>
            <a:endParaRPr lang="fi-FI" dirty="0"/>
          </a:p>
        </p:txBody>
      </p:sp>
      <p:sp>
        <p:nvSpPr>
          <p:cNvPr id="16" name="TextBox 15"/>
          <p:cNvSpPr txBox="1"/>
          <p:nvPr/>
        </p:nvSpPr>
        <p:spPr>
          <a:xfrm>
            <a:off x="4457090" y="5494156"/>
            <a:ext cx="4215943" cy="923330"/>
          </a:xfrm>
          <a:prstGeom prst="rect">
            <a:avLst/>
          </a:prstGeom>
          <a:noFill/>
        </p:spPr>
        <p:txBody>
          <a:bodyPr wrap="square" rtlCol="0">
            <a:spAutoFit/>
          </a:bodyPr>
          <a:lstStyle/>
          <a:p>
            <a:r>
              <a:rPr lang="sv-FI" dirty="0"/>
              <a:t>Springan mellan vindsbjälkslaget och väggen har tätats med SPU-skum och kilar</a:t>
            </a:r>
            <a:r>
              <a:rPr lang="fi-FI" dirty="0"/>
              <a:t>.</a:t>
            </a:r>
          </a:p>
        </p:txBody>
      </p:sp>
      <p:sp>
        <p:nvSpPr>
          <p:cNvPr id="2" name="Down Arrow 1"/>
          <p:cNvSpPr/>
          <p:nvPr/>
        </p:nvSpPr>
        <p:spPr>
          <a:xfrm rot="3871582">
            <a:off x="3103363" y="956800"/>
            <a:ext cx="985459" cy="143794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p:cNvSpPr txBox="1"/>
          <p:nvPr/>
        </p:nvSpPr>
        <p:spPr>
          <a:xfrm>
            <a:off x="357860" y="5494156"/>
            <a:ext cx="4099230" cy="646331"/>
          </a:xfrm>
          <a:prstGeom prst="rect">
            <a:avLst/>
          </a:prstGeom>
          <a:noFill/>
        </p:spPr>
        <p:txBody>
          <a:bodyPr wrap="square" rtlCol="0">
            <a:spAutoFit/>
          </a:bodyPr>
          <a:lstStyle/>
          <a:p>
            <a:r>
              <a:rPr lang="sv-FI" dirty="0"/>
              <a:t>Både ull- och vindskyddsmembran spänns till strukturen med en läkt</a:t>
            </a:r>
          </a:p>
        </p:txBody>
      </p:sp>
    </p:spTree>
    <p:extLst>
      <p:ext uri="{BB962C8B-B14F-4D97-AF65-F5344CB8AC3E}">
        <p14:creationId xmlns:p14="http://schemas.microsoft.com/office/powerpoint/2010/main" val="294423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Kom ihåg</a:t>
            </a:r>
          </a:p>
        </p:txBody>
      </p:sp>
      <p:sp>
        <p:nvSpPr>
          <p:cNvPr id="3" name="Content Placeholder 2"/>
          <p:cNvSpPr>
            <a:spLocks noGrp="1"/>
          </p:cNvSpPr>
          <p:nvPr>
            <p:ph idx="1"/>
          </p:nvPr>
        </p:nvSpPr>
        <p:spPr>
          <a:xfrm>
            <a:off x="457200" y="1773238"/>
            <a:ext cx="8229600" cy="4334953"/>
          </a:xfrm>
        </p:spPr>
        <p:txBody>
          <a:bodyPr>
            <a:normAutofit fontScale="70000" lnSpcReduction="20000"/>
          </a:bodyPr>
          <a:lstStyle/>
          <a:p>
            <a:pPr>
              <a:lnSpc>
                <a:spcPct val="120000"/>
              </a:lnSpc>
            </a:pPr>
            <a:r>
              <a:rPr lang="sv-FI" dirty="0"/>
              <a:t>Utgångsläget måste utredas omsorgsfullt.</a:t>
            </a:r>
          </a:p>
          <a:p>
            <a:pPr>
              <a:lnSpc>
                <a:spcPct val="120000"/>
              </a:lnSpc>
            </a:pPr>
            <a:r>
              <a:rPr lang="sv-FI" dirty="0"/>
              <a:t>De väsentligaste mål av reparationsplanering är bra inomhusluft, täthet och energieffektivet i strukturer och i  husteknik.</a:t>
            </a:r>
          </a:p>
          <a:p>
            <a:pPr>
              <a:lnSpc>
                <a:spcPct val="120000"/>
              </a:lnSpc>
            </a:pPr>
            <a:r>
              <a:rPr lang="sv-FI" dirty="0"/>
              <a:t>Skaffa eller kräv planerna av sakkunniga.</a:t>
            </a:r>
          </a:p>
          <a:p>
            <a:pPr>
              <a:lnSpc>
                <a:spcPct val="120000"/>
              </a:lnSpc>
            </a:pPr>
            <a:r>
              <a:rPr lang="sv-FI" dirty="0"/>
              <a:t>I utförandet ta speciellt i beaktande lufttäthet, vädring av strukturer och funktionalitet av ventilation</a:t>
            </a:r>
          </a:p>
          <a:p>
            <a:pPr>
              <a:lnSpc>
                <a:spcPct val="120000"/>
              </a:lnSpc>
            </a:pPr>
            <a:r>
              <a:rPr lang="sv-FI" dirty="0"/>
              <a:t>Fogar och detaljer är avgörande.</a:t>
            </a:r>
          </a:p>
          <a:p>
            <a:pPr>
              <a:lnSpc>
                <a:spcPct val="120000"/>
              </a:lnSpc>
            </a:pPr>
            <a:r>
              <a:rPr lang="sv-FI" dirty="0"/>
              <a:t>I samband med renoveringen är det klokt att förbättra den allmänna trivseln: belysning, luftkvalitet, värmetrivsel...</a:t>
            </a:r>
          </a:p>
          <a:p>
            <a:pPr>
              <a:lnSpc>
                <a:spcPct val="120000"/>
              </a:lnSpc>
            </a:pPr>
            <a:r>
              <a:rPr lang="sv-FI" dirty="0"/>
              <a:t>Det är viktigt att handleda användare, eftersom </a:t>
            </a:r>
            <a:r>
              <a:rPr lang="fi-FI" dirty="0" err="1"/>
              <a:t>tillvägagångssätt</a:t>
            </a:r>
            <a:r>
              <a:rPr lang="fi-FI" dirty="0"/>
              <a:t> </a:t>
            </a:r>
            <a:r>
              <a:rPr lang="sv-FI" dirty="0"/>
              <a:t>kan ha en stor inverkan på energiförbrukning.</a:t>
            </a:r>
          </a:p>
          <a:p>
            <a:pPr>
              <a:lnSpc>
                <a:spcPct val="120000"/>
              </a:lnSpc>
            </a:pPr>
            <a:endParaRPr lang="fi-FI" dirty="0"/>
          </a:p>
        </p:txBody>
      </p:sp>
      <p:sp>
        <p:nvSpPr>
          <p:cNvPr id="4" name="Date Placeholder 3">
            <a:extLst>
              <a:ext uri="{FF2B5EF4-FFF2-40B4-BE49-F238E27FC236}">
                <a16:creationId xmlns:a16="http://schemas.microsoft.com/office/drawing/2014/main" id="{915B67A1-D027-4244-BA28-EC48AE8E23CC}"/>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58498C1E-F2D2-45F8-84CC-62424A9F64D0}"/>
              </a:ext>
            </a:extLst>
          </p:cNvPr>
          <p:cNvSpPr>
            <a:spLocks noGrp="1"/>
          </p:cNvSpPr>
          <p:nvPr>
            <p:ph type="sldNum" sz="quarter" idx="4"/>
          </p:nvPr>
        </p:nvSpPr>
        <p:spPr/>
        <p:txBody>
          <a:bodyPr/>
          <a:lstStyle/>
          <a:p>
            <a:fld id="{0168ACF4-E7A5-495E-8C31-8E9E3D5B0BFC}" type="slidenum">
              <a:rPr lang="fi-FI" smtClean="0"/>
              <a:pPr/>
              <a:t>25</a:t>
            </a:fld>
            <a:endParaRPr lang="fi-FI" dirty="0"/>
          </a:p>
        </p:txBody>
      </p:sp>
    </p:spTree>
    <p:extLst>
      <p:ext uri="{BB962C8B-B14F-4D97-AF65-F5344CB8AC3E}">
        <p14:creationId xmlns:p14="http://schemas.microsoft.com/office/powerpoint/2010/main" val="14573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sv-FI" dirty="0"/>
              <a:t>Tilläggsuppgifter</a:t>
            </a:r>
          </a:p>
        </p:txBody>
      </p:sp>
      <p:sp>
        <p:nvSpPr>
          <p:cNvPr id="2" name="Sisällön paikkamerkki 1"/>
          <p:cNvSpPr>
            <a:spLocks noGrp="1"/>
          </p:cNvSpPr>
          <p:nvPr>
            <p:ph idx="1"/>
          </p:nvPr>
        </p:nvSpPr>
        <p:spPr/>
        <p:txBody>
          <a:bodyPr>
            <a:normAutofit fontScale="85000" lnSpcReduction="20000"/>
          </a:bodyPr>
          <a:lstStyle/>
          <a:p>
            <a:r>
              <a:rPr lang="sv-FI" b="1" dirty="0"/>
              <a:t>Miljöministeriets webbsidor</a:t>
            </a:r>
            <a:endParaRPr lang="sv-FI" sz="2800" b="1" dirty="0"/>
          </a:p>
          <a:p>
            <a:pPr lvl="1"/>
            <a:r>
              <a:rPr lang="fi-FI" dirty="0">
                <a:hlinkClick r:id="rId2"/>
              </a:rPr>
              <a:t>http://www.hometalkoot.fi/</a:t>
            </a:r>
            <a:endParaRPr lang="fi-FI" dirty="0"/>
          </a:p>
          <a:p>
            <a:pPr lvl="1"/>
            <a:r>
              <a:rPr lang="fi-FI" dirty="0">
                <a:hlinkClick r:id="rId3"/>
              </a:rPr>
              <a:t>http://www.korjaustieto.fi/</a:t>
            </a:r>
            <a:endParaRPr lang="fi-FI" dirty="0"/>
          </a:p>
          <a:p>
            <a:r>
              <a:rPr lang="sv-FI" b="1" dirty="0"/>
              <a:t>Organisationer</a:t>
            </a:r>
            <a:r>
              <a:rPr lang="sv-FI" dirty="0"/>
              <a:t>:</a:t>
            </a:r>
          </a:p>
          <a:p>
            <a:pPr lvl="1"/>
            <a:r>
              <a:rPr lang="fi-FI" dirty="0"/>
              <a:t>Sisäilmayhdistys</a:t>
            </a:r>
          </a:p>
          <a:p>
            <a:pPr lvl="2"/>
            <a:r>
              <a:rPr lang="fi-FI" dirty="0">
                <a:hlinkClick r:id="rId4"/>
              </a:rPr>
              <a:t>www.sisailmayhdistys.fi</a:t>
            </a:r>
            <a:endParaRPr lang="fi-FI" dirty="0"/>
          </a:p>
          <a:p>
            <a:pPr lvl="1"/>
            <a:r>
              <a:rPr lang="sv-FI" dirty="0"/>
              <a:t>Allergi- och Astmaförbundet</a:t>
            </a:r>
          </a:p>
          <a:p>
            <a:pPr lvl="2"/>
            <a:r>
              <a:rPr lang="fi-FI" u="sng" dirty="0" err="1">
                <a:hlinkClick r:id="rId5"/>
              </a:rPr>
              <a:t>www.allergia.fi</a:t>
            </a:r>
            <a:r>
              <a:rPr lang="fi-FI" u="sng" dirty="0" err="1"/>
              <a:t>/pa-svenska</a:t>
            </a:r>
            <a:r>
              <a:rPr lang="fi-FI" u="sng" dirty="0"/>
              <a:t>/</a:t>
            </a:r>
          </a:p>
          <a:p>
            <a:pPr lvl="1"/>
            <a:r>
              <a:rPr lang="fi-FI" dirty="0"/>
              <a:t>Asumisterveysliitto</a:t>
            </a:r>
          </a:p>
          <a:p>
            <a:pPr lvl="2"/>
            <a:r>
              <a:rPr lang="fi-FI" dirty="0">
                <a:hlinkClick r:id="rId6"/>
              </a:rPr>
              <a:t>www.asumisterveysliitto.fi</a:t>
            </a:r>
            <a:endParaRPr lang="fi-FI" dirty="0"/>
          </a:p>
          <a:p>
            <a:pPr lvl="1"/>
            <a:r>
              <a:rPr lang="sv-FI" dirty="0"/>
              <a:t>Andningsförbundet</a:t>
            </a:r>
          </a:p>
          <a:p>
            <a:pPr lvl="2"/>
            <a:r>
              <a:rPr lang="fi-FI" u="sng" dirty="0" err="1">
                <a:hlinkClick r:id="rId7"/>
              </a:rPr>
              <a:t>www.hengitysliitto.fi</a:t>
            </a:r>
            <a:r>
              <a:rPr lang="fi-FI" u="sng" dirty="0" err="1"/>
              <a:t>/se</a:t>
            </a:r>
            <a:endParaRPr lang="fi-FI" u="sng" dirty="0"/>
          </a:p>
          <a:p>
            <a:endParaRPr lang="fi-FI" dirty="0"/>
          </a:p>
          <a:p>
            <a:pPr marL="457200" lvl="1" indent="0">
              <a:buNone/>
            </a:pPr>
            <a:endParaRPr lang="fi-FI" dirty="0"/>
          </a:p>
          <a:p>
            <a:pPr lvl="1"/>
            <a:endParaRPr lang="fi-FI" dirty="0"/>
          </a:p>
        </p:txBody>
      </p:sp>
      <p:sp>
        <p:nvSpPr>
          <p:cNvPr id="4" name="Date Placeholder 3">
            <a:extLst>
              <a:ext uri="{FF2B5EF4-FFF2-40B4-BE49-F238E27FC236}">
                <a16:creationId xmlns:a16="http://schemas.microsoft.com/office/drawing/2014/main" id="{821BC66F-9F9B-4C44-A68D-ECED7EBAD0A5}"/>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0CDB21AA-B8DC-4A3B-AF4E-1BA4AD2FAD8A}"/>
              </a:ext>
            </a:extLst>
          </p:cNvPr>
          <p:cNvSpPr>
            <a:spLocks noGrp="1"/>
          </p:cNvSpPr>
          <p:nvPr>
            <p:ph type="sldNum" sz="quarter" idx="4"/>
          </p:nvPr>
        </p:nvSpPr>
        <p:spPr/>
        <p:txBody>
          <a:bodyPr/>
          <a:lstStyle/>
          <a:p>
            <a:fld id="{0168ACF4-E7A5-495E-8C31-8E9E3D5B0BFC}" type="slidenum">
              <a:rPr lang="fi-FI" smtClean="0"/>
              <a:pPr/>
              <a:t>26</a:t>
            </a:fld>
            <a:endParaRPr lang="fi-FI" dirty="0"/>
          </a:p>
        </p:txBody>
      </p:sp>
      <p:pic>
        <p:nvPicPr>
          <p:cNvPr id="58370" name="Picture 2" descr="Hometalkoot"/>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91300" y="1407225"/>
            <a:ext cx="20955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Korjaustieto"/>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591300" y="2418461"/>
            <a:ext cx="2095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fopiste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10375" y="3886898"/>
            <a:ext cx="18764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32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86E6-B8A3-4980-90FA-7AADB3320F68}"/>
              </a:ext>
            </a:extLst>
          </p:cNvPr>
          <p:cNvSpPr>
            <a:spLocks noGrp="1"/>
          </p:cNvSpPr>
          <p:nvPr>
            <p:ph type="ctrTitle"/>
          </p:nvPr>
        </p:nvSpPr>
        <p:spPr/>
        <p:txBody>
          <a:bodyPr/>
          <a:lstStyle/>
          <a:p>
            <a:r>
              <a:rPr lang="fi-FI" dirty="0" err="1"/>
              <a:t>Tack</a:t>
            </a:r>
            <a:r>
              <a:rPr lang="fi-FI" dirty="0"/>
              <a:t>!</a:t>
            </a:r>
          </a:p>
        </p:txBody>
      </p:sp>
    </p:spTree>
    <p:extLst>
      <p:ext uri="{BB962C8B-B14F-4D97-AF65-F5344CB8AC3E}">
        <p14:creationId xmlns:p14="http://schemas.microsoft.com/office/powerpoint/2010/main" val="71189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a:t>Skeden i energirenovering</a:t>
            </a:r>
          </a:p>
        </p:txBody>
      </p:sp>
      <p:sp>
        <p:nvSpPr>
          <p:cNvPr id="3" name="Sisällön paikkamerkki 2"/>
          <p:cNvSpPr>
            <a:spLocks noGrp="1"/>
          </p:cNvSpPr>
          <p:nvPr>
            <p:ph idx="1"/>
          </p:nvPr>
        </p:nvSpPr>
        <p:spPr>
          <a:xfrm>
            <a:off x="457200" y="1773238"/>
            <a:ext cx="8229600" cy="4280089"/>
          </a:xfrm>
        </p:spPr>
        <p:txBody>
          <a:bodyPr>
            <a:normAutofit fontScale="70000" lnSpcReduction="20000"/>
          </a:bodyPr>
          <a:lstStyle/>
          <a:p>
            <a:pPr>
              <a:lnSpc>
                <a:spcPct val="120000"/>
              </a:lnSpc>
            </a:pPr>
            <a:r>
              <a:rPr lang="sv-FI" sz="2400" dirty="0">
                <a:cs typeface="Arial" panose="020B0604020202020204" pitchFamily="34" charset="0"/>
              </a:rPr>
              <a:t>Innan energirenoveringen tar man reda på fukt- och mikrobskador samt andra möjliga skador.</a:t>
            </a:r>
          </a:p>
          <a:p>
            <a:pPr>
              <a:lnSpc>
                <a:spcPct val="120000"/>
              </a:lnSpc>
            </a:pPr>
            <a:r>
              <a:rPr lang="sv-FI" sz="2400" dirty="0">
                <a:cs typeface="Arial" panose="020B0604020202020204" pitchFamily="34" charset="0"/>
              </a:rPr>
              <a:t>Skadekällorna tas bort och de skadade strukturerna byts ut, repareras eller renas.</a:t>
            </a:r>
          </a:p>
          <a:p>
            <a:pPr fontAlgn="t">
              <a:lnSpc>
                <a:spcPct val="120000"/>
              </a:lnSpc>
            </a:pPr>
            <a:r>
              <a:rPr lang="sv-FI" sz="2400" dirty="0">
                <a:cs typeface="Arial" panose="020B0604020202020204" pitchFamily="34" charset="0"/>
              </a:rPr>
              <a:t>Att planera saneringsarbeten är mer utmanande än att planera nybyggnad. En felaktig sanering är oftast grunden för röt- eller mikrobskador. </a:t>
            </a:r>
          </a:p>
          <a:p>
            <a:pPr fontAlgn="t">
              <a:lnSpc>
                <a:spcPct val="120000"/>
              </a:lnSpc>
            </a:pPr>
            <a:r>
              <a:rPr lang="sv-FI" sz="2400" dirty="0">
                <a:cs typeface="Arial" panose="020B0604020202020204" pitchFamily="34" charset="0"/>
              </a:rPr>
              <a:t>I planeringsskedet ska beaktas energieffektivitet och strukturers fuktbeteende, samarbete av gamla och nya strukturer, inklusive husteknik.</a:t>
            </a:r>
          </a:p>
          <a:p>
            <a:pPr fontAlgn="t">
              <a:lnSpc>
                <a:spcPct val="120000"/>
              </a:lnSpc>
            </a:pPr>
            <a:r>
              <a:rPr lang="sv-FI" sz="2400" dirty="0">
                <a:cs typeface="Arial" panose="020B0604020202020204" pitchFamily="34" charset="0"/>
              </a:rPr>
              <a:t>Med planerings- och leveransavtal inverkar man på kvalitetsnivån av planering och förverkligande.</a:t>
            </a:r>
          </a:p>
          <a:p>
            <a:pPr fontAlgn="t">
              <a:lnSpc>
                <a:spcPct val="120000"/>
              </a:lnSpc>
            </a:pPr>
            <a:r>
              <a:rPr lang="sv-FI" sz="2400" dirty="0">
                <a:cs typeface="Arial" panose="020B0604020202020204" pitchFamily="34" charset="0"/>
              </a:rPr>
              <a:t>I byggnadsskeden är noggrant utförda värme- och fuktisoleringar och lufttäta fogar de väsentligaste faktorerna av god kvalitet .</a:t>
            </a:r>
          </a:p>
          <a:p>
            <a:pPr fontAlgn="t">
              <a:lnSpc>
                <a:spcPct val="120000"/>
              </a:lnSpc>
            </a:pPr>
            <a:r>
              <a:rPr lang="sv-FI" sz="2400" dirty="0">
                <a:cs typeface="Arial" panose="020B0604020202020204" pitchFamily="34" charset="0"/>
              </a:rPr>
              <a:t>Med förståeliga bruksanvisningar och bruksutbildning garanteras energieffektiv användning av rum, producering av bra inneluft och andra kunskaper som behövs för underhållet.</a:t>
            </a:r>
          </a:p>
        </p:txBody>
      </p:sp>
      <p:sp>
        <p:nvSpPr>
          <p:cNvPr id="4" name="Date Placeholder 3">
            <a:extLst>
              <a:ext uri="{FF2B5EF4-FFF2-40B4-BE49-F238E27FC236}">
                <a16:creationId xmlns:a16="http://schemas.microsoft.com/office/drawing/2014/main" id="{FB36C76C-B59C-4542-8855-C2943F264B22}"/>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D1F99B7C-8E37-4A7A-8E4C-1EB4A9B0838D}"/>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24669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sv-FI" dirty="0"/>
              <a:t>Kännetecken av fukt- och mikrobskador</a:t>
            </a:r>
          </a:p>
        </p:txBody>
      </p:sp>
      <p:sp>
        <p:nvSpPr>
          <p:cNvPr id="2" name="Sisällön paikkamerkki 1"/>
          <p:cNvSpPr>
            <a:spLocks noGrp="1"/>
          </p:cNvSpPr>
          <p:nvPr>
            <p:ph idx="1"/>
          </p:nvPr>
        </p:nvSpPr>
        <p:spPr>
          <a:xfrm>
            <a:off x="457200" y="1773238"/>
            <a:ext cx="5020056" cy="4334954"/>
          </a:xfrm>
        </p:spPr>
        <p:txBody>
          <a:bodyPr>
            <a:normAutofit fontScale="70000" lnSpcReduction="20000"/>
          </a:bodyPr>
          <a:lstStyle/>
          <a:p>
            <a:pPr marL="0" indent="0">
              <a:lnSpc>
                <a:spcPct val="120000"/>
              </a:lnSpc>
              <a:buNone/>
            </a:pPr>
            <a:r>
              <a:rPr lang="sv-FI" b="1" dirty="0"/>
              <a:t>Utredning av fuktskador:</a:t>
            </a:r>
          </a:p>
          <a:p>
            <a:pPr lvl="1">
              <a:lnSpc>
                <a:spcPct val="120000"/>
              </a:lnSpc>
            </a:pPr>
            <a:r>
              <a:rPr lang="sv-FI" dirty="0"/>
              <a:t>fukt eller märken av avrinning i strukturerna och på deras ytor </a:t>
            </a:r>
          </a:p>
          <a:p>
            <a:pPr lvl="1">
              <a:lnSpc>
                <a:spcPct val="120000"/>
              </a:lnSpc>
            </a:pPr>
            <a:r>
              <a:rPr lang="sv-FI" dirty="0"/>
              <a:t>lossnande av ytbeläggning, ändring av färg eller avsvällning av material och förekomsten av kalkröta på tegel- eller betongytor</a:t>
            </a:r>
          </a:p>
          <a:p>
            <a:pPr lvl="1">
              <a:lnSpc>
                <a:spcPct val="120000"/>
              </a:lnSpc>
            </a:pPr>
            <a:r>
              <a:rPr lang="sv-FI" dirty="0"/>
              <a:t>rörelse av vattenmätare, fastän vattnet inte används</a:t>
            </a:r>
          </a:p>
          <a:p>
            <a:pPr marL="0" indent="-6350">
              <a:lnSpc>
                <a:spcPct val="120000"/>
              </a:lnSpc>
              <a:buNone/>
            </a:pPr>
            <a:r>
              <a:rPr lang="sv-FI" b="1" dirty="0"/>
              <a:t>Man måste leta efter mikrobskador om:</a:t>
            </a:r>
          </a:p>
          <a:p>
            <a:pPr lvl="1">
              <a:lnSpc>
                <a:spcPct val="120000"/>
              </a:lnSpc>
            </a:pPr>
            <a:r>
              <a:rPr lang="sv-FI" dirty="0"/>
              <a:t>det doftar unket, mögligt eller som en jordkällare</a:t>
            </a:r>
          </a:p>
          <a:p>
            <a:pPr lvl="1">
              <a:lnSpc>
                <a:spcPct val="120000"/>
              </a:lnSpc>
            </a:pPr>
            <a:r>
              <a:rPr lang="sv-FI" dirty="0"/>
              <a:t>luftvägar, ögon eller hud har symtom</a:t>
            </a:r>
            <a:r>
              <a:rPr lang="fi-FI" dirty="0"/>
              <a:t>.</a:t>
            </a:r>
          </a:p>
          <a:p>
            <a:pPr lvl="1">
              <a:lnSpc>
                <a:spcPct val="120000"/>
              </a:lnSpc>
            </a:pPr>
            <a:endParaRPr lang="fi-FI" dirty="0"/>
          </a:p>
        </p:txBody>
      </p:sp>
      <p:sp>
        <p:nvSpPr>
          <p:cNvPr id="7" name="Date Placeholder 6">
            <a:extLst>
              <a:ext uri="{FF2B5EF4-FFF2-40B4-BE49-F238E27FC236}">
                <a16:creationId xmlns:a16="http://schemas.microsoft.com/office/drawing/2014/main" id="{8008EA9A-BECA-4331-84A9-1A2BD259BD3B}"/>
              </a:ext>
            </a:extLst>
          </p:cNvPr>
          <p:cNvSpPr>
            <a:spLocks noGrp="1"/>
          </p:cNvSpPr>
          <p:nvPr>
            <p:ph type="dt" sz="half" idx="2"/>
          </p:nvPr>
        </p:nvSpPr>
        <p:spPr/>
        <p:txBody>
          <a:bodyPr/>
          <a:lstStyle/>
          <a:p>
            <a:r>
              <a:rPr lang="fi-FI"/>
              <a:t>2019</a:t>
            </a:r>
            <a:endParaRPr lang="fi-FI" dirty="0"/>
          </a:p>
        </p:txBody>
      </p:sp>
      <p:sp>
        <p:nvSpPr>
          <p:cNvPr id="8" name="Slide Number Placeholder 7">
            <a:extLst>
              <a:ext uri="{FF2B5EF4-FFF2-40B4-BE49-F238E27FC236}">
                <a16:creationId xmlns:a16="http://schemas.microsoft.com/office/drawing/2014/main" id="{5DB79A0F-C50F-463C-BDD0-1B66202EF27B}"/>
              </a:ext>
            </a:extLst>
          </p:cNvPr>
          <p:cNvSpPr>
            <a:spLocks noGrp="1"/>
          </p:cNvSpPr>
          <p:nvPr>
            <p:ph type="sldNum" sz="quarter" idx="4"/>
          </p:nvPr>
        </p:nvSpPr>
        <p:spPr/>
        <p:txBody>
          <a:bodyPr/>
          <a:lstStyle/>
          <a:p>
            <a:fld id="{0168ACF4-E7A5-495E-8C31-8E9E3D5B0BFC}" type="slidenum">
              <a:rPr lang="fi-FI" smtClean="0"/>
              <a:pPr/>
              <a:t>4</a:t>
            </a:fld>
            <a:endParaRPr lang="fi-FI"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678437">
            <a:off x="5909475" y="1433882"/>
            <a:ext cx="2877983" cy="16900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621542">
            <a:off x="5706222" y="2147013"/>
            <a:ext cx="2895532" cy="17886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670717">
            <a:off x="5726493" y="3723398"/>
            <a:ext cx="2909031" cy="1664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07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pPr marL="0" indent="0"/>
            <a:r>
              <a:rPr lang="sv-FI" dirty="0"/>
              <a:t>Vanligaste orsakerna för fuktskador</a:t>
            </a:r>
          </a:p>
        </p:txBody>
      </p:sp>
      <p:sp>
        <p:nvSpPr>
          <p:cNvPr id="2" name="Sisällön paikkamerkki 1"/>
          <p:cNvSpPr>
            <a:spLocks noGrp="1"/>
          </p:cNvSpPr>
          <p:nvPr>
            <p:ph idx="1"/>
          </p:nvPr>
        </p:nvSpPr>
        <p:spPr/>
        <p:txBody>
          <a:bodyPr>
            <a:normAutofit/>
          </a:bodyPr>
          <a:lstStyle/>
          <a:p>
            <a:pPr fontAlgn="base"/>
            <a:r>
              <a:rPr lang="sv-FI" dirty="0"/>
              <a:t>Konstruktionsfel och riskabla planeringbeslut</a:t>
            </a:r>
          </a:p>
          <a:p>
            <a:pPr fontAlgn="base"/>
            <a:r>
              <a:rPr lang="sv-FI" dirty="0"/>
              <a:t>Byggnads fel; fukt-, luftspärr- och vattenisoleringsskador</a:t>
            </a:r>
          </a:p>
          <a:p>
            <a:pPr fontAlgn="base"/>
            <a:r>
              <a:rPr lang="sv-FI" dirty="0"/>
              <a:t>Teknisk åldrande av strukturer och material</a:t>
            </a:r>
          </a:p>
          <a:p>
            <a:pPr fontAlgn="base"/>
            <a:r>
              <a:rPr lang="sv-FI" dirty="0"/>
              <a:t>Vårdslöshet med underhåll</a:t>
            </a:r>
          </a:p>
          <a:p>
            <a:pPr fontAlgn="base"/>
            <a:r>
              <a:rPr lang="sv-FI" dirty="0"/>
              <a:t>Fukt förorsakat av normalt bruk</a:t>
            </a:r>
          </a:p>
          <a:p>
            <a:pPr fontAlgn="base"/>
            <a:r>
              <a:rPr lang="sv-FI" dirty="0"/>
              <a:t>Apparatur och vattenledningar som har gått sönder</a:t>
            </a:r>
          </a:p>
          <a:p>
            <a:pPr marL="0" indent="0" fontAlgn="base">
              <a:buNone/>
            </a:pPr>
            <a:endParaRPr lang="fi-FI" dirty="0"/>
          </a:p>
        </p:txBody>
      </p:sp>
      <p:sp>
        <p:nvSpPr>
          <p:cNvPr id="4" name="Date Placeholder 3">
            <a:extLst>
              <a:ext uri="{FF2B5EF4-FFF2-40B4-BE49-F238E27FC236}">
                <a16:creationId xmlns:a16="http://schemas.microsoft.com/office/drawing/2014/main" id="{A6883FFD-8DD8-4565-8FF1-FE427D771C49}"/>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7AD2C176-5798-4735-855A-EE7DA200A8AF}"/>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10293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sv-FI" dirty="0"/>
              <a:t>Mikrobskador</a:t>
            </a:r>
          </a:p>
        </p:txBody>
      </p:sp>
      <p:sp>
        <p:nvSpPr>
          <p:cNvPr id="2" name="Sisällön paikkamerkki 1"/>
          <p:cNvSpPr>
            <a:spLocks noGrp="1"/>
          </p:cNvSpPr>
          <p:nvPr>
            <p:ph idx="1"/>
          </p:nvPr>
        </p:nvSpPr>
        <p:spPr>
          <a:xfrm>
            <a:off x="457200" y="1773238"/>
            <a:ext cx="8229600" cy="4243513"/>
          </a:xfrm>
        </p:spPr>
        <p:txBody>
          <a:bodyPr>
            <a:normAutofit fontScale="77500" lnSpcReduction="20000"/>
          </a:bodyPr>
          <a:lstStyle/>
          <a:p>
            <a:pPr fontAlgn="base">
              <a:lnSpc>
                <a:spcPct val="120000"/>
              </a:lnSpc>
            </a:pPr>
            <a:r>
              <a:rPr lang="sv-FI" b="1" dirty="0"/>
              <a:t>En mikrobskada uppstår om fuktskadan inte repareras tillräckligt snabbt.</a:t>
            </a:r>
          </a:p>
          <a:p>
            <a:pPr fontAlgn="base">
              <a:lnSpc>
                <a:spcPct val="120000"/>
              </a:lnSpc>
            </a:pPr>
            <a:r>
              <a:rPr lang="sv-FI" b="1" dirty="0"/>
              <a:t>Mikrober producerar till inneluften… </a:t>
            </a:r>
          </a:p>
          <a:p>
            <a:pPr lvl="1" fontAlgn="base">
              <a:lnSpc>
                <a:spcPct val="120000"/>
              </a:lnSpc>
            </a:pPr>
            <a:r>
              <a:rPr lang="sv-FI" dirty="0"/>
              <a:t>sporer</a:t>
            </a:r>
          </a:p>
          <a:p>
            <a:pPr lvl="1" fontAlgn="base">
              <a:lnSpc>
                <a:spcPct val="120000"/>
              </a:lnSpc>
            </a:pPr>
            <a:r>
              <a:rPr lang="sv-FI" dirty="0"/>
              <a:t>celler, partiklar och</a:t>
            </a:r>
          </a:p>
          <a:p>
            <a:pPr lvl="1" fontAlgn="base">
              <a:lnSpc>
                <a:spcPct val="120000"/>
              </a:lnSpc>
            </a:pPr>
            <a:r>
              <a:rPr lang="sv-FI" dirty="0"/>
              <a:t>luktfria eller illaluktande gaser (Luftslöshet garanterar inte att det inte finns någon mikrobskada i utrymmet.)</a:t>
            </a:r>
          </a:p>
          <a:p>
            <a:pPr lvl="1" fontAlgn="base">
              <a:lnSpc>
                <a:spcPct val="120000"/>
              </a:lnSpc>
            </a:pPr>
            <a:r>
              <a:rPr lang="sv-FI" dirty="0"/>
              <a:t>giftiga ämnesomsättnings föreningar, alltså toxiner </a:t>
            </a:r>
          </a:p>
          <a:p>
            <a:pPr fontAlgn="base">
              <a:lnSpc>
                <a:spcPct val="120000"/>
              </a:lnSpc>
            </a:pPr>
            <a:r>
              <a:rPr lang="sv-FI" b="1" dirty="0"/>
              <a:t>Människor reagerar till mikrober på olika sätt</a:t>
            </a:r>
          </a:p>
          <a:p>
            <a:pPr fontAlgn="base">
              <a:lnSpc>
                <a:spcPct val="120000"/>
              </a:lnSpc>
            </a:pPr>
            <a:r>
              <a:rPr lang="sv-FI" b="1" dirty="0"/>
              <a:t>Mikrober hör inte till strukturerna – de måste tas bort omedelbart och deras uppkomst måste förhindras.</a:t>
            </a:r>
          </a:p>
          <a:p>
            <a:pPr marL="0" indent="0" fontAlgn="base">
              <a:buNone/>
            </a:pPr>
            <a:endParaRPr lang="fi-FI" dirty="0"/>
          </a:p>
        </p:txBody>
      </p:sp>
      <p:sp>
        <p:nvSpPr>
          <p:cNvPr id="4" name="Date Placeholder 3">
            <a:extLst>
              <a:ext uri="{FF2B5EF4-FFF2-40B4-BE49-F238E27FC236}">
                <a16:creationId xmlns:a16="http://schemas.microsoft.com/office/drawing/2014/main" id="{04CDF47E-93F5-4BDD-A4D1-C2FE3399310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136CD2F1-C304-423B-A52C-14A3E1CD934E}"/>
              </a:ext>
            </a:extLst>
          </p:cNvPr>
          <p:cNvSpPr>
            <a:spLocks noGrp="1"/>
          </p:cNvSpPr>
          <p:nvPr>
            <p:ph type="sldNum" sz="quarter" idx="4"/>
          </p:nvPr>
        </p:nvSpPr>
        <p:spPr/>
        <p:txBody>
          <a:bodyPr/>
          <a:lstStyle/>
          <a:p>
            <a:fld id="{0168ACF4-E7A5-495E-8C31-8E9E3D5B0BFC}" type="slidenum">
              <a:rPr lang="fi-FI" smtClean="0"/>
              <a:pPr/>
              <a:t>6</a:t>
            </a:fld>
            <a:endParaRPr lang="fi-FI" dirty="0"/>
          </a:p>
        </p:txBody>
      </p:sp>
    </p:spTree>
    <p:extLst>
      <p:ext uri="{BB962C8B-B14F-4D97-AF65-F5344CB8AC3E}">
        <p14:creationId xmlns:p14="http://schemas.microsoft.com/office/powerpoint/2010/main" val="6646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err="1"/>
              <a:t>Inomhussanering</a:t>
            </a:r>
            <a:endParaRPr lang="fi-FI" dirty="0"/>
          </a:p>
        </p:txBody>
      </p:sp>
      <p:sp>
        <p:nvSpPr>
          <p:cNvPr id="2" name="Sisällön paikkamerkki 1"/>
          <p:cNvSpPr>
            <a:spLocks noGrp="1"/>
          </p:cNvSpPr>
          <p:nvPr>
            <p:ph idx="1"/>
          </p:nvPr>
        </p:nvSpPr>
        <p:spPr>
          <a:xfrm>
            <a:off x="457200" y="1773238"/>
            <a:ext cx="8229600" cy="4307521"/>
          </a:xfrm>
        </p:spPr>
        <p:txBody>
          <a:bodyPr>
            <a:noAutofit/>
          </a:bodyPr>
          <a:lstStyle/>
          <a:p>
            <a:pPr>
              <a:lnSpc>
                <a:spcPct val="120000"/>
              </a:lnSpc>
            </a:pPr>
            <a:r>
              <a:rPr lang="sv-FI" sz="1500" dirty="0"/>
              <a:t>Man tar reda på omfattningen av skadorna i inomhusluft och eliminerar ursprung av skadorna</a:t>
            </a:r>
          </a:p>
          <a:p>
            <a:pPr>
              <a:lnSpc>
                <a:spcPct val="120000"/>
              </a:lnSpc>
            </a:pPr>
            <a:r>
              <a:rPr lang="sv-FI" sz="1500" dirty="0"/>
              <a:t>Startpunkter till inomhussanering är fuktteknisk kartläggning och </a:t>
            </a:r>
            <a:r>
              <a:rPr lang="fi-FI" sz="1500" dirty="0" err="1"/>
              <a:t>planerna</a:t>
            </a:r>
            <a:r>
              <a:rPr lang="fi-FI" sz="1500" dirty="0"/>
              <a:t> </a:t>
            </a:r>
            <a:r>
              <a:rPr lang="fi-FI" sz="1500" dirty="0" err="1"/>
              <a:t>granskade</a:t>
            </a:r>
            <a:r>
              <a:rPr lang="fi-FI" sz="1500" dirty="0"/>
              <a:t> av </a:t>
            </a:r>
            <a:r>
              <a:rPr lang="fi-FI" sz="1500" dirty="0" err="1"/>
              <a:t>byggkontroll</a:t>
            </a:r>
            <a:endParaRPr lang="sv-FI" sz="1500" dirty="0"/>
          </a:p>
          <a:p>
            <a:pPr>
              <a:lnSpc>
                <a:spcPct val="120000"/>
              </a:lnSpc>
            </a:pPr>
            <a:r>
              <a:rPr lang="sv-FI" sz="1500" dirty="0"/>
              <a:t>Mögliga och fuktiga material tas bort eller byts ut,</a:t>
            </a:r>
          </a:p>
          <a:p>
            <a:pPr>
              <a:lnSpc>
                <a:spcPct val="120000"/>
              </a:lnSpc>
            </a:pPr>
            <a:r>
              <a:rPr lang="sv-FI" sz="1500" dirty="0"/>
              <a:t>Skadade material, som inte kan tas bort, rengörs mekaniskt </a:t>
            </a:r>
            <a:r>
              <a:rPr lang="sv-FI" sz="1500" dirty="0" err="1"/>
              <a:t>t,ex</a:t>
            </a:r>
            <a:r>
              <a:rPr lang="sv-FI" sz="1500" dirty="0"/>
              <a:t> med sandblåsning eller med </a:t>
            </a:r>
            <a:r>
              <a:rPr lang="en-GB" sz="1500" dirty="0" err="1"/>
              <a:t>elhyvel</a:t>
            </a:r>
            <a:r>
              <a:rPr lang="sv-FI" sz="1500" dirty="0"/>
              <a:t>.</a:t>
            </a:r>
          </a:p>
          <a:p>
            <a:pPr>
              <a:lnSpc>
                <a:spcPct val="120000"/>
              </a:lnSpc>
            </a:pPr>
            <a:r>
              <a:rPr lang="sv-FI" sz="1500" dirty="0">
                <a:solidFill>
                  <a:schemeClr val="accent1"/>
                </a:solidFill>
              </a:rPr>
              <a:t>Desinfektionsmedel eller mögel</a:t>
            </a:r>
            <a:r>
              <a:rPr lang="fi-FI" sz="1500" dirty="0"/>
              <a:t>bekämpningsmedel </a:t>
            </a:r>
            <a:r>
              <a:rPr lang="sv-FI" sz="1500" dirty="0">
                <a:solidFill>
                  <a:schemeClr val="accent1"/>
                </a:solidFill>
              </a:rPr>
              <a:t>används inte, eftersom:</a:t>
            </a:r>
          </a:p>
          <a:p>
            <a:pPr lvl="1">
              <a:lnSpc>
                <a:spcPct val="120000"/>
              </a:lnSpc>
            </a:pPr>
            <a:r>
              <a:rPr lang="sv-FI" sz="1500" dirty="0"/>
              <a:t>de kan förorsaka symtom i sig.</a:t>
            </a:r>
          </a:p>
          <a:p>
            <a:pPr lvl="1">
              <a:lnSpc>
                <a:spcPct val="120000"/>
              </a:lnSpc>
            </a:pPr>
            <a:r>
              <a:rPr lang="sv-FI" sz="1500" dirty="0"/>
              <a:t>de kan till och med utöka gifterna som mögel producerar.</a:t>
            </a:r>
          </a:p>
          <a:p>
            <a:pPr>
              <a:lnSpc>
                <a:spcPct val="120000"/>
              </a:lnSpc>
            </a:pPr>
            <a:r>
              <a:rPr lang="sv-FI" sz="1500" dirty="0"/>
              <a:t>Nya strukturer måste göras lufttäta och lufttätheten i gamla strukturer måste förbättras.</a:t>
            </a:r>
          </a:p>
          <a:p>
            <a:pPr>
              <a:lnSpc>
                <a:spcPct val="120000"/>
              </a:lnSpc>
            </a:pPr>
            <a:r>
              <a:rPr lang="sv-FI" sz="1500" dirty="0"/>
              <a:t>Möbler och andra föremål i de skadade rummen rengörs noggrant eller ersätts helt och hållet. Putsning av mögelskadade möbler förutsätter specialkunnande.</a:t>
            </a:r>
          </a:p>
          <a:p>
            <a:pPr>
              <a:lnSpc>
                <a:spcPct val="120000"/>
              </a:lnSpc>
            </a:pPr>
            <a:r>
              <a:rPr lang="sv-FI" sz="1500" dirty="0"/>
              <a:t>Man skall försäkra sig om tillräcklig ventilation och bra tryckförhållanden, så att skadorna inte upprepar sig.</a:t>
            </a:r>
          </a:p>
        </p:txBody>
      </p:sp>
      <p:sp>
        <p:nvSpPr>
          <p:cNvPr id="4" name="Date Placeholder 3">
            <a:extLst>
              <a:ext uri="{FF2B5EF4-FFF2-40B4-BE49-F238E27FC236}">
                <a16:creationId xmlns:a16="http://schemas.microsoft.com/office/drawing/2014/main" id="{07A3642D-7941-4DAF-9029-8A255DE34C63}"/>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49862E25-7532-46D3-A9A4-7093A4BE0692}"/>
              </a:ext>
            </a:extLst>
          </p:cNvPr>
          <p:cNvSpPr>
            <a:spLocks noGrp="1"/>
          </p:cNvSpPr>
          <p:nvPr>
            <p:ph type="sldNum" sz="quarter" idx="4"/>
          </p:nvPr>
        </p:nvSpPr>
        <p:spPr/>
        <p:txBody>
          <a:bodyPr/>
          <a:lstStyle/>
          <a:p>
            <a:fld id="{0168ACF4-E7A5-495E-8C31-8E9E3D5B0BFC}" type="slidenum">
              <a:rPr lang="fi-FI" smtClean="0"/>
              <a:pPr/>
              <a:t>7</a:t>
            </a:fld>
            <a:endParaRPr lang="fi-FI" dirty="0"/>
          </a:p>
        </p:txBody>
      </p:sp>
    </p:spTree>
    <p:extLst>
      <p:ext uri="{BB962C8B-B14F-4D97-AF65-F5344CB8AC3E}">
        <p14:creationId xmlns:p14="http://schemas.microsoft.com/office/powerpoint/2010/main" val="391750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fi-FI" dirty="0"/>
            </a:br>
            <a:r>
              <a:rPr lang="sv-FI" dirty="0"/>
              <a:t>Tilläggsvärmeisoleringar</a:t>
            </a:r>
          </a:p>
        </p:txBody>
      </p:sp>
      <p:sp>
        <p:nvSpPr>
          <p:cNvPr id="3" name="Date Placeholder 2">
            <a:extLst>
              <a:ext uri="{FF2B5EF4-FFF2-40B4-BE49-F238E27FC236}">
                <a16:creationId xmlns:a16="http://schemas.microsoft.com/office/drawing/2014/main" id="{A16DD5E2-9E9D-468A-81A1-8086491ED883}"/>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D699CAFA-C36D-4F5E-B8E3-AD159EAC414D}"/>
              </a:ext>
            </a:extLst>
          </p:cNvPr>
          <p:cNvSpPr>
            <a:spLocks noGrp="1"/>
          </p:cNvSpPr>
          <p:nvPr>
            <p:ph type="sldNum" sz="quarter" idx="4"/>
          </p:nvPr>
        </p:nvSpPr>
        <p:spPr/>
        <p:txBody>
          <a:bodyPr/>
          <a:lstStyle/>
          <a:p>
            <a:fld id="{0168ACF4-E7A5-495E-8C31-8E9E3D5B0BFC}" type="slidenum">
              <a:rPr lang="fi-FI" smtClean="0"/>
              <a:pPr/>
              <a:t>8</a:t>
            </a:fld>
            <a:endParaRPr lang="fi-FI" dirty="0"/>
          </a:p>
        </p:txBody>
      </p:sp>
    </p:spTree>
    <p:extLst>
      <p:ext uri="{BB962C8B-B14F-4D97-AF65-F5344CB8AC3E}">
        <p14:creationId xmlns:p14="http://schemas.microsoft.com/office/powerpoint/2010/main" val="399836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1196"/>
          <a:stretch/>
        </p:blipFill>
        <p:spPr bwMode="auto">
          <a:xfrm>
            <a:off x="6309552" y="833289"/>
            <a:ext cx="2834448" cy="302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sv-FI" dirty="0"/>
              <a:t>Tilläggsisolering av vindsbjälklaget</a:t>
            </a:r>
          </a:p>
        </p:txBody>
      </p:sp>
      <p:sp>
        <p:nvSpPr>
          <p:cNvPr id="3" name="Content Placeholder 2"/>
          <p:cNvSpPr>
            <a:spLocks noGrp="1"/>
          </p:cNvSpPr>
          <p:nvPr>
            <p:ph idx="1"/>
          </p:nvPr>
        </p:nvSpPr>
        <p:spPr>
          <a:xfrm>
            <a:off x="457200" y="1773239"/>
            <a:ext cx="8229600" cy="4251472"/>
          </a:xfrm>
        </p:spPr>
        <p:txBody>
          <a:bodyPr>
            <a:normAutofit fontScale="92500" lnSpcReduction="10000"/>
          </a:bodyPr>
          <a:lstStyle/>
          <a:p>
            <a:pPr>
              <a:spcBef>
                <a:spcPts val="0"/>
              </a:spcBef>
            </a:pPr>
            <a:r>
              <a:rPr lang="sv-FI" sz="2000" dirty="0"/>
              <a:t>Tilläggsisolering kan installeras </a:t>
            </a:r>
            <a:br>
              <a:rPr lang="sv-FI" sz="2000" dirty="0"/>
            </a:br>
            <a:r>
              <a:rPr lang="sv-FI" sz="2000" dirty="0"/>
              <a:t>över eller under den gamla isolering, eller den</a:t>
            </a:r>
            <a:br>
              <a:rPr lang="sv-FI" sz="2000" dirty="0"/>
            </a:br>
            <a:r>
              <a:rPr lang="sv-FI" sz="2000" dirty="0"/>
              <a:t>gamla isoleringen kan bytas helt och hållet.</a:t>
            </a:r>
          </a:p>
          <a:p>
            <a:pPr>
              <a:spcBef>
                <a:spcPts val="0"/>
              </a:spcBef>
            </a:pPr>
            <a:r>
              <a:rPr lang="sv-FI" sz="2000" dirty="0"/>
              <a:t>Innan installering av tilläggsisoleringen</a:t>
            </a:r>
          </a:p>
          <a:p>
            <a:pPr marL="552450" lvl="2" indent="-285750">
              <a:spcBef>
                <a:spcPts val="0"/>
              </a:spcBef>
              <a:buFont typeface="Arial" panose="020B0604020202020204" pitchFamily="34" charset="0"/>
              <a:buChar char="•"/>
            </a:pPr>
            <a:r>
              <a:rPr lang="sv-FI" sz="1600" dirty="0"/>
              <a:t>skadade strukturer repareras</a:t>
            </a:r>
          </a:p>
          <a:p>
            <a:pPr marL="552450" lvl="2" indent="-285750">
              <a:spcBef>
                <a:spcPts val="0"/>
              </a:spcBef>
              <a:buFont typeface="Arial" panose="020B0604020202020204" pitchFamily="34" charset="0"/>
              <a:buChar char="•"/>
            </a:pPr>
            <a:r>
              <a:rPr lang="sv-FI" sz="1600" dirty="0"/>
              <a:t>mögliga isoleringar tas bort </a:t>
            </a:r>
          </a:p>
          <a:p>
            <a:pPr marL="552450" lvl="2" indent="-285750">
              <a:spcBef>
                <a:spcPts val="0"/>
              </a:spcBef>
              <a:buFont typeface="Arial" panose="020B0604020202020204" pitchFamily="34" charset="0"/>
              <a:buChar char="•"/>
            </a:pPr>
            <a:r>
              <a:rPr lang="sv-FI" sz="1600" dirty="0"/>
              <a:t>fuktigt material torkas </a:t>
            </a:r>
          </a:p>
          <a:p>
            <a:pPr marL="552450" lvl="2" indent="-285750">
              <a:spcBef>
                <a:spcPts val="0"/>
              </a:spcBef>
              <a:buFont typeface="Arial" panose="020B0604020202020204" pitchFamily="34" charset="0"/>
              <a:buChar char="•"/>
            </a:pPr>
            <a:r>
              <a:rPr lang="sv-FI" sz="1600" dirty="0"/>
              <a:t>ångspärrens funktionalitet och</a:t>
            </a:r>
            <a:br>
              <a:rPr lang="sv-FI" sz="1600" dirty="0"/>
            </a:br>
            <a:r>
              <a:rPr lang="sv-FI" sz="1600" dirty="0"/>
              <a:t>tätheten av husteknikens genomföringar granskas</a:t>
            </a:r>
          </a:p>
          <a:p>
            <a:pPr marL="552450" lvl="2" indent="-285750">
              <a:spcBef>
                <a:spcPts val="0"/>
              </a:spcBef>
              <a:buFont typeface="Arial" panose="020B0604020202020204" pitchFamily="34" charset="0"/>
              <a:buChar char="•"/>
            </a:pPr>
            <a:r>
              <a:rPr lang="sv-FI" sz="1600" dirty="0"/>
              <a:t>VVS-kanalernas värmeisolering granskas </a:t>
            </a:r>
          </a:p>
          <a:p>
            <a:pPr>
              <a:spcBef>
                <a:spcPts val="0"/>
              </a:spcBef>
            </a:pPr>
            <a:r>
              <a:rPr lang="sv-FI" sz="2000" dirty="0"/>
              <a:t>Det övre tilläggsisoleringslagret måste vara glesare än den ursprungliga isoleringen.</a:t>
            </a:r>
          </a:p>
          <a:p>
            <a:pPr>
              <a:spcBef>
                <a:spcPts val="0"/>
              </a:spcBef>
            </a:pPr>
            <a:r>
              <a:rPr lang="sv-FI" sz="2000" dirty="0"/>
              <a:t>Innan installering av den övre tilläggsisoleringen, säkras det att vindens ventilation är fungerande, till exempel genom att installera vindavledare vid takfoten</a:t>
            </a:r>
          </a:p>
          <a:p>
            <a:pPr>
              <a:spcBef>
                <a:spcPts val="0"/>
              </a:spcBef>
            </a:pPr>
            <a:r>
              <a:rPr lang="sv-FI" sz="2000" dirty="0"/>
              <a:t>Ofta uppstår det en kall ledande håla under stavarna när blåsisolering sänker sig. Den måste granskas och täppas till.</a:t>
            </a:r>
          </a:p>
        </p:txBody>
      </p:sp>
      <p:sp>
        <p:nvSpPr>
          <p:cNvPr id="4" name="Date Placeholder 3">
            <a:extLst>
              <a:ext uri="{FF2B5EF4-FFF2-40B4-BE49-F238E27FC236}">
                <a16:creationId xmlns:a16="http://schemas.microsoft.com/office/drawing/2014/main" id="{C541EB3D-0336-4290-AE17-9D153D35653C}"/>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A242DD0A-B358-443D-9BE7-96934094D6AF}"/>
              </a:ext>
            </a:extLst>
          </p:cNvPr>
          <p:cNvSpPr>
            <a:spLocks noGrp="1"/>
          </p:cNvSpPr>
          <p:nvPr>
            <p:ph type="sldNum" sz="quarter" idx="4"/>
          </p:nvPr>
        </p:nvSpPr>
        <p:spPr/>
        <p:txBody>
          <a:bodyPr/>
          <a:lstStyle/>
          <a:p>
            <a:fld id="{0168ACF4-E7A5-495E-8C31-8E9E3D5B0BFC}" type="slidenum">
              <a:rPr lang="fi-FI" smtClean="0"/>
              <a:pPr/>
              <a:t>9</a:t>
            </a:fld>
            <a:endParaRPr lang="fi-FI" dirty="0"/>
          </a:p>
        </p:txBody>
      </p:sp>
    </p:spTree>
    <p:extLst>
      <p:ext uri="{BB962C8B-B14F-4D97-AF65-F5344CB8AC3E}">
        <p14:creationId xmlns:p14="http://schemas.microsoft.com/office/powerpoint/2010/main" val="21446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1_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15</TotalTime>
  <Words>1796</Words>
  <Application>Microsoft Office PowerPoint</Application>
  <PresentationFormat>On-screen Show (4:3)</PresentationFormat>
  <Paragraphs>283</Paragraphs>
  <Slides>27</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Times New Roman</vt:lpstr>
      <vt:lpstr>BUS_4-3</vt:lpstr>
      <vt:lpstr>1_BUS_4-3</vt:lpstr>
      <vt:lpstr> Energiförbättringar i strukturer Fukt- och mikrobskador  Tilläggsvärmeisolering Reparation av strukturer </vt:lpstr>
      <vt:lpstr>Möjligheter att bespara energi  </vt:lpstr>
      <vt:lpstr>Skeden i energirenovering</vt:lpstr>
      <vt:lpstr>Kännetecken av fukt- och mikrobskador</vt:lpstr>
      <vt:lpstr>Vanligaste orsakerna för fuktskador</vt:lpstr>
      <vt:lpstr>Mikrobskador</vt:lpstr>
      <vt:lpstr>Inomhussanering</vt:lpstr>
      <vt:lpstr> Tilläggsvärmeisoleringar</vt:lpstr>
      <vt:lpstr>Tilläggsisolering av vindsbjälklaget</vt:lpstr>
      <vt:lpstr>Tilläggsisolering av ytterväggar</vt:lpstr>
      <vt:lpstr>Puts på isolering på en gammal fasad</vt:lpstr>
      <vt:lpstr>Betongfasads tilläggsisolering och reparation med en skivfasad</vt:lpstr>
      <vt:lpstr>Reparation av strukturer</vt:lpstr>
      <vt:lpstr>Reparation av källarvägg</vt:lpstr>
      <vt:lpstr>Reparation av krypgrund</vt:lpstr>
      <vt:lpstr>Reparation av en markbaserad betongplatta</vt:lpstr>
      <vt:lpstr>Reparation av fönster</vt:lpstr>
      <vt:lpstr>Förnyelse av fönster och installering av en extra ram</vt:lpstr>
      <vt:lpstr>Balkonginglasning ökar energieffektivitet</vt:lpstr>
      <vt:lpstr>Exempel: Mögel- / energisanering</vt:lpstr>
      <vt:lpstr>Orsaker till skador</vt:lpstr>
      <vt:lpstr>Brister i värmeisolering</vt:lpstr>
      <vt:lpstr>Reparation</vt:lpstr>
      <vt:lpstr>Till slut förbättrar man lufttätheten i andra platser</vt:lpstr>
      <vt:lpstr>Kom ihåg</vt:lpstr>
      <vt:lpstr>Tilläggsuppgifter</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Energiförbättringar i strukturer Fukt- och mikrobskador  Tilläggsvärmeisolering Reparation av strukturer</dc:title>
  <dc:creator>Kirsi-Maaria Forssell</dc:creator>
  <cp:lastModifiedBy>Kirsi-Maaria Forssell</cp:lastModifiedBy>
  <cp:revision>5</cp:revision>
  <dcterms:created xsi:type="dcterms:W3CDTF">2019-09-01T14:08:52Z</dcterms:created>
  <dcterms:modified xsi:type="dcterms:W3CDTF">2020-03-09T09:43:42Z</dcterms:modified>
</cp:coreProperties>
</file>