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5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9929813" cy="67992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1117" userDrawn="1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132" y="48"/>
      </p:cViewPr>
      <p:guideLst>
        <p:guide orient="horz" pos="2160"/>
        <p:guide orient="horz" pos="300"/>
        <p:guide orient="horz" pos="3657"/>
        <p:guide orient="horz" pos="4110"/>
        <p:guide orient="horz" pos="1003"/>
        <p:guide orient="horz" pos="4020"/>
        <p:guide orient="horz" pos="111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E9E7-75F8-4217-B337-E0A00B9B2464}" type="datetimeFigureOut">
              <a:rPr lang="fi-FI" smtClean="0"/>
              <a:t>9.3.2020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5C307-E65F-4DD6-9963-C18ED6F846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00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i-FI" dirty="0"/>
              <a:t>Kohteet, joissa seinärakenne tehdään ennen laatan valua. Lattiat valetaan seinää vasten.</a:t>
            </a:r>
          </a:p>
          <a:p>
            <a:pPr lvl="0"/>
            <a:endParaRPr lang="fi-FI" dirty="0"/>
          </a:p>
          <a:p>
            <a:pPr lvl="0"/>
            <a:r>
              <a:rPr lang="fi-FI" dirty="0"/>
              <a:t>Seinän höyrynsulkuna on kalvo.</a:t>
            </a:r>
          </a:p>
          <a:p>
            <a:pPr lvl="0"/>
            <a:r>
              <a:rPr lang="fi-FI" dirty="0"/>
              <a:t>Laatan alapinta on seinän ja sokkeliharkon välisen sauman tasalla.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Yläpuolisten rakenteiden paino tiivistää liitoksen, kun taitoksen leveys on riittävä (50 cm).</a:t>
            </a:r>
          </a:p>
          <a:p>
            <a:pPr lvl="0"/>
            <a:r>
              <a:rPr lang="fi-FI" dirty="0"/>
              <a:t>Seinässä ilmansulun sisäpuolinen lämmöneriste asennetaan vasta, kun rakennusaikainen kosteus on kuivunut riittävästi.</a:t>
            </a:r>
          </a:p>
          <a:p>
            <a:pPr lvl="0"/>
            <a:r>
              <a:rPr lang="fi-FI" dirty="0"/>
              <a:t>Laatan vähäisestä painumisesta ei ole haittaa liitoksen ilmanpitävyydelle, kun käytetään joustavia </a:t>
            </a:r>
            <a:r>
              <a:rPr lang="fi-FI" dirty="0" err="1"/>
              <a:t>kumibitumikermejä</a:t>
            </a:r>
            <a:r>
              <a:rPr lang="fi-FI" dirty="0"/>
              <a:t>.</a:t>
            </a:r>
          </a:p>
          <a:p>
            <a:pPr lvl="0"/>
            <a:r>
              <a:rPr lang="fi-FI" dirty="0"/>
              <a:t>Rakennuksen perustuksesta ei tule tasakorkea. Mikäli kantavat väliseinät ovat puurakenteisia, tulee väliseinän alajuoksu korottaa ylimääräisellä harkkokerroksella betonilaatan yläpinnan tasolle. </a:t>
            </a:r>
          </a:p>
          <a:p>
            <a:pPr lvl="0"/>
            <a:r>
              <a:rPr lang="fi-FI" dirty="0"/>
              <a:t>Sokkeliharkot suositellaan edelleen pinnoitettavaksi molemmista pinnoistaan ilmanpitävyyden varmistamiseksi.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Seinän ilmansulun sisäpuolinen koolaus aloitetaan muovieristelevykaistan yläpuolelta.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533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Hirsirunkoiset pientalot, joiden yläpohjan höyrynsulkuna on höyrynsulkukalvo tai solumuovieristyslevy</a:t>
            </a:r>
          </a:p>
          <a:p>
            <a:pPr lvl="0"/>
            <a:r>
              <a:rPr lang="fi-FI" dirty="0"/>
              <a:t>Hirsirungon painuminen otetaan huomioon rungon liitososia valittaessa. Seinän ja kannattajan välillä on liukukiinnitys.</a:t>
            </a:r>
          </a:p>
          <a:p>
            <a:pPr lvl="0"/>
            <a:r>
              <a:rPr lang="fi-FI" dirty="0"/>
              <a:t>Tiivistyskaistana käytetyn kalvon tulee olla niin joustava ja riittävän löysälle asennettu, että se kestää repeytymättä painuman aiheuttamat liikkeet.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Teipin tulee olla riittävän tartuntakykyinen ja pitkäaikaiskestävä</a:t>
            </a:r>
          </a:p>
          <a:p>
            <a:pPr lvl="0"/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942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Hirsirunkoiset pientalot, joiden yläpohjan höyrynsulkuna on höyrynsulkukalvo tai solumuovieristyslevy.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Kun yläpohjan höyrynsulkuna on solumuovieristyslevy ja tiivistyksessä käytetään erillistä tiivistyskaistaa, kaistan reuna tiivistetään yläpohjan höyrynsulkulevyyn teippaamalla ja varmistetaan puristusliitoksella.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Sisäkattolevyjen reunan kiinnitystä varten </a:t>
            </a:r>
            <a:r>
              <a:rPr lang="fi-FI" dirty="0" err="1"/>
              <a:t>alaslaskurimojen</a:t>
            </a:r>
            <a:r>
              <a:rPr lang="fi-FI" dirty="0"/>
              <a:t> väleihin tarvitaan erilliset kiinnitysrimat, jotka toimivat myös puristusrimoina (2).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yläpohjan höyrynsulkuna on solumuovieristyslevy, sen reunaan kiinnitetään seinälinjaa pitkin tiivistyskaista, esimerkiksi kapea höyrynsulkumuovikaista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Puulista ei saa olla koko seinän mittainen, jotteivät hirsirungon liikkeet revi höyrynsulku-kalvoa irti.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219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Ikkunoiden ja ovien tiivistystyössä huolellisuus on erityisen tärkeää. Karmien tiivisteiden kunto ja toiminta tulee tarkastaa niiden asentamisen yhteydessä.</a:t>
            </a:r>
          </a:p>
          <a:p>
            <a:endParaRPr lang="fi-FI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Mikäli seinän höyrynsulkukalvo olisi suoraan sisäpinnan levyn takana, höyrynsulkukalvon reunat tiivistetään ikkunan ympäri riittävän tartuntakyvyn ja pitkäaikaiskestävyyden omaavalla teipillä. </a:t>
            </a:r>
            <a:br>
              <a:rPr lang="fi-FI" sz="1200" dirty="0"/>
            </a:br>
            <a:r>
              <a:rPr lang="fi-FI" sz="1200" dirty="0"/>
              <a:t>Tämän jälkeen puun ja karmin välinen rako täytetään polyuretaanivaahdolla ulkoapäin.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Hirsirakenteen</a:t>
            </a:r>
            <a:r>
              <a:rPr lang="fi-FI" baseline="0" dirty="0"/>
              <a:t> höyryn</a:t>
            </a:r>
            <a:r>
              <a:rPr lang="fi-FI" dirty="0"/>
              <a:t>pitävyyttä voidaan parantaa tiivistämällä liitoksia uudestaan painumien tapahduttua.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Ovien</a:t>
            </a:r>
            <a:r>
              <a:rPr lang="fi-FI" baseline="0" dirty="0"/>
              <a:t> tiivistys tehdään mineraalivillalla, jotta ovien säätö jää mahdolliseksi. Tiivistys joko elastisella saumauksella tai nidotulla ja teipatulla kalvolla. </a:t>
            </a:r>
            <a:br>
              <a:rPr lang="fi-FI" baseline="0" dirty="0"/>
            </a:br>
            <a:r>
              <a:rPr lang="fi-FI" baseline="0" dirty="0"/>
              <a:t>Vastaavasti myös ikkunat voidaan tiivistää mineraalivillalla ja elastisella kitillä tai muovikelmulla.</a:t>
            </a:r>
            <a:endParaRPr lang="fi-FI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  <a:p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728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Rossipohjien haasteita</a:t>
            </a:r>
          </a:p>
          <a:p>
            <a:r>
              <a:rPr lang="fi-FI" dirty="0"/>
              <a:t>- maapohja on viileä ja se viilentää tuuletustilan ilmaa, mikä nostaa ilman suhteellista kosteutta, mikä lisää homeelle suotuisia olosuhteita</a:t>
            </a:r>
          </a:p>
          <a:p>
            <a:r>
              <a:rPr lang="fi-FI" dirty="0"/>
              <a:t>- maapohjan kosteus liikkuu kapilaarisesti ja diffuusion vaikutuksesta kohti tuuletustilaa,</a:t>
            </a:r>
            <a:r>
              <a:rPr lang="fi-FI" baseline="0" dirty="0"/>
              <a:t> myös harkkoperustuksessa on yleensä paljon kosteutta</a:t>
            </a:r>
            <a:endParaRPr lang="fi-FI" dirty="0"/>
          </a:p>
          <a:p>
            <a:r>
              <a:rPr lang="fi-FI" dirty="0"/>
              <a:t>- maapinnan kallistukset ja maapohjan</a:t>
            </a:r>
            <a:r>
              <a:rPr lang="fi-FI" baseline="0" dirty="0"/>
              <a:t> </a:t>
            </a:r>
            <a:r>
              <a:rPr lang="fi-FI" dirty="0"/>
              <a:t>muodot saattavat tuoda sadevesiä sokkeleiden vierustoille</a:t>
            </a:r>
          </a:p>
          <a:p>
            <a:r>
              <a:rPr lang="fi-FI" dirty="0"/>
              <a:t>- pelkkä tuuletus ei ratkaise ongelmaa, koska syyskesällä ulkoilma lisää tuuletustilan kosteutta sen suuren kosteuspitoisuuden vuoksi</a:t>
            </a:r>
          </a:p>
          <a:p>
            <a:r>
              <a:rPr lang="fi-FI" dirty="0"/>
              <a:t>- koneellinen kuivatus ei ole viranomaismääräysten mukainen ja se on häiriöille altis.</a:t>
            </a:r>
          </a:p>
          <a:p>
            <a:r>
              <a:rPr lang="fi-FI" dirty="0"/>
              <a:t> 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484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8273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31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Esimerkissä seinä on puurakenteinen ja sen ilmansulkuna on kalvo.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Tiivistysratkaisu on toimiva muillakin seinärakenteilla, kun </a:t>
            </a:r>
            <a:r>
              <a:rPr lang="fi-FI" dirty="0" err="1"/>
              <a:t>kermin</a:t>
            </a:r>
            <a:r>
              <a:rPr lang="fi-FI" dirty="0"/>
              <a:t> ja seinän alaosan välisestä tiivistyksestä on huolehdittu (esimerkiksi vaahdottamalla)</a:t>
            </a:r>
          </a:p>
          <a:p>
            <a:pPr lvl="0"/>
            <a:r>
              <a:rPr lang="fi-FI" dirty="0"/>
              <a:t>Seinässä ilmansulun sisäpuolinen lämmöneriste asennetaan vasta, kun rakennusaikainen kosteus on kuivunut riittävästi.</a:t>
            </a:r>
          </a:p>
          <a:p>
            <a:pPr lvl="0"/>
            <a:r>
              <a:rPr lang="fi-FI" dirty="0"/>
              <a:t>Laatan vähäisestä painumisesta ei ole haittaa liitoksen tiiviydelle, kun tiivistykseen käytetään joustavaa </a:t>
            </a:r>
            <a:r>
              <a:rPr lang="fi-FI" dirty="0" err="1"/>
              <a:t>kumibitumikermiä</a:t>
            </a:r>
            <a:r>
              <a:rPr lang="fi-FI" dirty="0"/>
              <a:t>.</a:t>
            </a:r>
          </a:p>
          <a:p>
            <a:pPr lvl="0"/>
            <a:r>
              <a:rPr lang="fi-FI" dirty="0"/>
              <a:t>Sokkeliharkot suositellaan edelleen pinnoitettavaksi molemmista pinnoistaan ilmanpitävyyden varmistamiseksi.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lvl="0"/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35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Seinän ilmansulkuna on kalvo. Liitos voidaan toteuttaa myös leveällä höyrynsulku-muovikaistalla, jos lattian ilmanpitävänä kerroksena toimii tiivis kansivaneri.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67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Seinän ilmansulkuna on käytetty muovieristyslevyä. Seinän ilmansulkuna voi olla myös kalvo. </a:t>
            </a:r>
          </a:p>
          <a:p>
            <a:r>
              <a:rPr lang="fi-FI" dirty="0"/>
              <a:t>Lattialaatan reunoille sokkelia vasten vaahdotetaan ennen valua muovieristyslevykaista, johon seinän ilmansulku liitetään. Levy tulee vaahdottaa ennen betonivalua alapuoliseen</a:t>
            </a:r>
            <a:r>
              <a:rPr lang="fi-FI" baseline="0" dirty="0"/>
              <a:t> eristeeseen ja päistään.</a:t>
            </a:r>
            <a:endParaRPr lang="fi-FI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Elementti kiinnitetään alaohjauspuuhun sisäpuolelta.</a:t>
            </a:r>
          </a:p>
          <a:p>
            <a:r>
              <a:rPr lang="fi-FI" dirty="0"/>
              <a:t>Elementin ilmansulkulevyn ja alemman muovieristyslevyn välinen sauma vaahdotetaan tiiviiksi sisäpuolelta</a:t>
            </a:r>
            <a:r>
              <a:rPr lang="fi-FI" baseline="0" dirty="0"/>
              <a:t> elementin paikoilleen noston jälkeen</a:t>
            </a:r>
            <a:r>
              <a:rPr lang="fi-FI" dirty="0"/>
              <a:t> </a:t>
            </a:r>
          </a:p>
          <a:p>
            <a:r>
              <a:rPr lang="fi-FI" dirty="0"/>
              <a:t>Sisäverhouslevyn tulee olla hieman elementin alareunaa ylempänä vaahdotusvälin aikaansaamiseksi. </a:t>
            </a:r>
          </a:p>
          <a:p>
            <a:r>
              <a:rPr lang="fi-FI" dirty="0"/>
              <a:t>Jalkalista peittää vaahdotusvälin.</a:t>
            </a:r>
          </a:p>
          <a:p>
            <a:r>
              <a:rPr lang="fi-FI" dirty="0"/>
              <a:t>Seinän ohjauspuun ja elementin alajuoksun välissä on mineraalivillaeriste.</a:t>
            </a:r>
          </a:p>
          <a:p>
            <a:r>
              <a:rPr lang="fi-FI" dirty="0"/>
              <a:t>Ohjauspuun ja harkon välissä on </a:t>
            </a:r>
            <a:r>
              <a:rPr lang="fi-FI" dirty="0" err="1"/>
              <a:t>bitumikermikaista</a:t>
            </a:r>
            <a:r>
              <a:rPr lang="fi-FI" dirty="0"/>
              <a:t> kapillaarikatkona.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97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fi-FI" sz="1200" dirty="0"/>
              <a:t>Seinän höyrynsulkukalvo puristetaan alemmassa kerroksessa sisäverhouslevyn yläkiinnitysrimalla tiiviiksi seinän yläohjauspuuhun,</a:t>
            </a:r>
            <a:r>
              <a:rPr lang="fi-FI" sz="1200" baseline="0" dirty="0"/>
              <a:t> </a:t>
            </a:r>
            <a:r>
              <a:rPr lang="fi-FI" sz="1200" dirty="0"/>
              <a:t>tiheä ruuvikiinnitys k300.</a:t>
            </a:r>
          </a:p>
          <a:p>
            <a:pPr lvl="0"/>
            <a:r>
              <a:rPr lang="fi-FI" sz="1200" dirty="0"/>
              <a:t>Ylemmässä kerroksessa tehdään vastaava tiivistys seinän alaohjauspuuhun.</a:t>
            </a:r>
          </a:p>
          <a:p>
            <a:pPr lvl="0"/>
            <a:r>
              <a:rPr lang="fi-FI" sz="1200" dirty="0"/>
              <a:t>Välipohjan kohdalle, palkkien väliin, tiivistetään vaahdottamalla solumuovieristyslevyt.</a:t>
            </a:r>
            <a:r>
              <a:rPr lang="fi-FI" sz="1200" baseline="0" dirty="0"/>
              <a:t> </a:t>
            </a:r>
            <a:r>
              <a:rPr lang="fi-FI" sz="1200" dirty="0"/>
              <a:t>Vaahdotus tehdään levyn jokaiselta reunalta, palkkeihin ja seinän alaosan riman väliin.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Perinteinen tapa on ollut kiertää seinän höyrynsulkukalvo palkkien päiden ympäri. Tässä esitetty tapa on kuitenkin työvaiheiltaan yksinkertaisempi ja riski höyrynsulkukerroksen rikkoutumiselle työn aikana on pienempi.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67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Puurankaiset</a:t>
            </a:r>
            <a:r>
              <a:rPr lang="fi-FI" dirty="0"/>
              <a:t> monikerroksiset talot, joiden seinien höyrynsulkuna on käytetty solumuovieristyslevyä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09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i-FI" dirty="0"/>
              <a:t>Yläpohja: </a:t>
            </a:r>
          </a:p>
          <a:p>
            <a:pPr lvl="0"/>
            <a:r>
              <a:rPr lang="fi-FI" dirty="0"/>
              <a:t>Sama ratkaisu toimii myös päätyseinällä,</a:t>
            </a:r>
            <a:r>
              <a:rPr lang="fi-FI" baseline="0" dirty="0"/>
              <a:t> s</a:t>
            </a:r>
            <a:r>
              <a:rPr lang="fi-FI" dirty="0"/>
              <a:t>isäkattopinta voi olla myös vino.</a:t>
            </a:r>
          </a:p>
          <a:p>
            <a:pPr lvl="0"/>
            <a:r>
              <a:rPr lang="fi-FI" dirty="0"/>
              <a:t>Saumojen teippaus on suositeltavaa</a:t>
            </a:r>
          </a:p>
          <a:p>
            <a:pPr lvl="0"/>
            <a:endParaRPr lang="fi-FI" dirty="0"/>
          </a:p>
          <a:p>
            <a:pPr lvl="0"/>
            <a:r>
              <a:rPr lang="fi-FI" dirty="0"/>
              <a:t>Kohdan 2 piirrosmerkintä on vain periaatteellinen, (käytännössä kelmu</a:t>
            </a:r>
            <a:r>
              <a:rPr lang="fi-FI" baseline="0" dirty="0"/>
              <a:t> jätetään hieman ryppyyn).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21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Päätyseinällä limitys tulee tehdä seinällä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höyrynsulkukalvojen limityksen tulee olla riittävän pitkä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86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Puurankaiset</a:t>
            </a:r>
            <a:r>
              <a:rPr lang="fi-FI" dirty="0"/>
              <a:t> pientalot, joiden yläpohjan ja ulkoseinän höyrynsulkuina käytetään solumuovieristyslevyjä.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Sama ratkaisu toimii myös päätyseinällä.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Sisäkattopinta voi olla myös vino, ainakin tällöin vaahtosauman tiiviys on hyvä varmistaa vielä teippaamalla sauma riittävän muodonmuutoskyvyn ja pitkäaikaiskestävyyden omaavalla teipillä.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47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83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53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387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682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0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03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8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7583D-8460-4D08-A104-66042EDED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26" y="5464430"/>
            <a:ext cx="1867062" cy="57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904488"/>
            <a:ext cx="5475287" cy="25498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7797129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615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0548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610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8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471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9761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21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023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8620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2666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7054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533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81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96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7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13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811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511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602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9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5927-51F0-4819-B324-6C8A6C219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FI" dirty="0"/>
            </a:br>
            <a:r>
              <a:rPr lang="sv-FI" dirty="0"/>
              <a:t>Energieffektiva fogar i ett trähus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564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331903" y="4866003"/>
            <a:ext cx="845353" cy="112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393454" y="4750734"/>
            <a:ext cx="4605563" cy="216046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E0BC01-A43C-4BF5-85E3-B5F4E066254D}"/>
              </a:ext>
            </a:extLst>
          </p:cNvPr>
          <p:cNvGrpSpPr/>
          <p:nvPr/>
        </p:nvGrpSpPr>
        <p:grpSpPr>
          <a:xfrm>
            <a:off x="1539680" y="2360376"/>
            <a:ext cx="3358654" cy="4025868"/>
            <a:chOff x="1008208" y="2291049"/>
            <a:chExt cx="3358654" cy="40258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04" y="3288899"/>
              <a:ext cx="2843712" cy="286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08208" y="3306758"/>
              <a:ext cx="2843712" cy="28625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7" name="Straight Arrow Connector 26"/>
            <p:cNvCxnSpPr>
              <a:stCxn id="33" idx="4"/>
            </p:cNvCxnSpPr>
            <p:nvPr/>
          </p:nvCxnSpPr>
          <p:spPr>
            <a:xfrm flipH="1">
              <a:off x="2051721" y="2831109"/>
              <a:ext cx="569572" cy="138997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2" idx="1"/>
            </p:cNvCxnSpPr>
            <p:nvPr/>
          </p:nvCxnSpPr>
          <p:spPr>
            <a:xfrm flipH="1" flipV="1">
              <a:off x="2047554" y="5240017"/>
              <a:ext cx="272630" cy="61593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225276" y="5776857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297257" y="2291049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35" name="Straight Arrow Connector 34"/>
            <p:cNvCxnSpPr>
              <a:stCxn id="36" idx="2"/>
            </p:cNvCxnSpPr>
            <p:nvPr/>
          </p:nvCxnSpPr>
          <p:spPr>
            <a:xfrm flipH="1" flipV="1">
              <a:off x="2298345" y="4869160"/>
              <a:ext cx="1420445" cy="33483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718790" y="4933966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C7E263-84CF-4337-A585-78AB2588C9E2}"/>
              </a:ext>
            </a:extLst>
          </p:cNvPr>
          <p:cNvGrpSpPr/>
          <p:nvPr/>
        </p:nvGrpSpPr>
        <p:grpSpPr>
          <a:xfrm>
            <a:off x="486267" y="1592263"/>
            <a:ext cx="1368152" cy="2440066"/>
            <a:chOff x="152496" y="836712"/>
            <a:chExt cx="1368152" cy="244006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34" t="11858" r="21600" b="26889"/>
            <a:stretch/>
          </p:blipFill>
          <p:spPr bwMode="auto">
            <a:xfrm>
              <a:off x="152496" y="836712"/>
              <a:ext cx="1368152" cy="244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648168" y="1938606"/>
              <a:ext cx="720080" cy="7200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4" name="Straight Connector 23"/>
            <p:cNvCxnSpPr>
              <a:cxnSpLocks/>
              <a:endCxn id="14" idx="5"/>
            </p:cNvCxnSpPr>
            <p:nvPr/>
          </p:nvCxnSpPr>
          <p:spPr>
            <a:xfrm flipH="1" flipV="1">
              <a:off x="1262795" y="2553233"/>
              <a:ext cx="178546" cy="64716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891627" y="2667759"/>
              <a:ext cx="371168" cy="448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5A8DDD-C6DC-4D2F-A9D4-3E311422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 dirty="0"/>
              <a:t>Fogen mellan ett vindsbjälklag, byggd av trä, och en yttervägg – luftspärr tillverkad av plast</a:t>
            </a:r>
            <a:endParaRPr lang="fi-FI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2D1CE-A058-4C14-84F9-EE2EECC2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306" y="1773239"/>
            <a:ext cx="3805494" cy="403225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Väggens ångspärr förs ungefär 20 cm på vindsbjälklagets ångspärr. Ångspärren överlappas med varandra.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Plasthinnan får inte vara för spänd. Ångspärren i byggnadens hörn viks, överlappas och tejpas ihop.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Ångspärren kläms ihop ,genom att skruva spärren fast till </a:t>
            </a:r>
            <a:r>
              <a:rPr lang="sv-FI" dirty="0" err="1"/>
              <a:t>väggregelen</a:t>
            </a:r>
            <a:r>
              <a:rPr lang="sv-FI" dirty="0"/>
              <a:t>  eller med hjälp av </a:t>
            </a:r>
            <a:r>
              <a:rPr lang="sv-FI" dirty="0" err="1"/>
              <a:t>av</a:t>
            </a:r>
            <a:r>
              <a:rPr lang="sv-FI" dirty="0"/>
              <a:t> skilda spikläkter.</a:t>
            </a:r>
          </a:p>
          <a:p>
            <a:pPr>
              <a:lnSpc>
                <a:spcPct val="120000"/>
              </a:lnSpc>
            </a:pP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FF37A-95CC-49B3-A577-00B8A44E81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5F398-CA92-49E8-ABDB-730C03016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774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 dirty="0"/>
              <a:t>Fogen mellan ett vindsbjälklag, byggd av trä, och en yttervägg, luftspärr tillverkad av plast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4C3FD-26F5-4BB9-9C5F-E6924C83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106" y="1773239"/>
            <a:ext cx="4040694" cy="4032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FI" b="1" dirty="0"/>
              <a:t>Alternativ B</a:t>
            </a:r>
          </a:p>
          <a:p>
            <a:pPr marL="514350" indent="-514350">
              <a:buFont typeface="+mj-lt"/>
              <a:buAutoNum type="arabicPeriod"/>
            </a:pPr>
            <a:r>
              <a:rPr lang="sv-FI" dirty="0"/>
              <a:t>Ångspärren i vindsbjälklaget tas ända fram till ytterväggen.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Ytterväggens ångspärr överlappas med ångspärren i vindsbjälklaget och sätts fast  på den första </a:t>
            </a:r>
            <a:r>
              <a:rPr lang="sv-FI" dirty="0" err="1"/>
              <a:t>spikläktet</a:t>
            </a:r>
            <a:r>
              <a:rPr lang="sv-FI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FI" dirty="0"/>
              <a:t>Fogen pressas tätt ihop med en extra läkt (skruvfäste k300).</a:t>
            </a:r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5EC85-99C5-475A-91A3-354871E2EE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3F91B-CB82-4A19-A5D1-5E57DECA0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11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8B7A14-845E-48C5-A88A-306EBDEABB26}"/>
              </a:ext>
            </a:extLst>
          </p:cNvPr>
          <p:cNvGrpSpPr/>
          <p:nvPr/>
        </p:nvGrpSpPr>
        <p:grpSpPr>
          <a:xfrm>
            <a:off x="-14301" y="1592263"/>
            <a:ext cx="4586301" cy="4189760"/>
            <a:chOff x="36762" y="1929001"/>
            <a:chExt cx="4586301" cy="41897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6" t="9827" r="20062" b="3893"/>
            <a:stretch/>
          </p:blipFill>
          <p:spPr bwMode="auto">
            <a:xfrm>
              <a:off x="36762" y="1929001"/>
              <a:ext cx="3597868" cy="310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389983" y="4095799"/>
              <a:ext cx="1222115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97" t="51103" r="32695" b="30504"/>
            <a:stretch/>
          </p:blipFill>
          <p:spPr bwMode="auto">
            <a:xfrm>
              <a:off x="1440918" y="5096784"/>
              <a:ext cx="1512168" cy="10219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22581" y="5106179"/>
              <a:ext cx="1096775" cy="3385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sv-FI" sz="1600" dirty="0"/>
                <a:t>Alternativt</a:t>
              </a:r>
            </a:p>
          </p:txBody>
        </p:sp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2197002" y="4221088"/>
              <a:ext cx="648072" cy="8756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3123982" y="4004808"/>
              <a:ext cx="834684" cy="7332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8" idx="1"/>
            </p:cNvCxnSpPr>
            <p:nvPr/>
          </p:nvCxnSpPr>
          <p:spPr>
            <a:xfrm flipH="1" flipV="1">
              <a:off x="3061098" y="4151463"/>
              <a:ext cx="344404" cy="31534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310594" y="4387717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959859" y="3863011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20" name="Straight Arrow Connector 19"/>
            <p:cNvCxnSpPr>
              <a:stCxn id="21" idx="2"/>
            </p:cNvCxnSpPr>
            <p:nvPr/>
          </p:nvCxnSpPr>
          <p:spPr>
            <a:xfrm flipH="1">
              <a:off x="2413026" y="3415694"/>
              <a:ext cx="1561965" cy="44773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974991" y="3145664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39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FI" sz="2800" dirty="0"/>
              <a:t>Fogen mellan ett vindsbjälklag, byggd av trä, och en yttervägg - då plastisolering används som ångspärr</a:t>
            </a:r>
            <a:endParaRPr lang="fi-FI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4E860-E49A-40C1-AAB1-991E1C522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005" y="1773239"/>
            <a:ext cx="4358795" cy="4032250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sv-FI" dirty="0"/>
              <a:t>Fogen  mellan vindsbjälklaget och ytterväggsisoleringen skummas med polyuretan.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Tvärsgående läkter skall användas i nedåt hängande tak, så att elektriska installationer kan ledas till  två olika håll.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FI" dirty="0"/>
              <a:t>Spikläkterna sätts fast i inre panelskivan efter att skivorna har blivit skummade.</a:t>
            </a:r>
            <a:endParaRPr lang="fi-FI" dirty="0"/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6A30C-804B-4B4E-8A95-3FCB5D46B6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BB0F8-B96E-4F78-AE21-11A8183CD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12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D00D7D-669D-49BB-9B83-3D23291AAC7D}"/>
              </a:ext>
            </a:extLst>
          </p:cNvPr>
          <p:cNvGrpSpPr/>
          <p:nvPr/>
        </p:nvGrpSpPr>
        <p:grpSpPr>
          <a:xfrm>
            <a:off x="468313" y="1773239"/>
            <a:ext cx="3826260" cy="3794338"/>
            <a:chOff x="902136" y="2492896"/>
            <a:chExt cx="3826260" cy="379433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14" t="27928" r="19183" b="4952"/>
            <a:stretch/>
          </p:blipFill>
          <p:spPr bwMode="auto">
            <a:xfrm>
              <a:off x="902136" y="2492896"/>
              <a:ext cx="3826260" cy="379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uorakulmio 12"/>
            <p:cNvSpPr/>
            <p:nvPr/>
          </p:nvSpPr>
          <p:spPr>
            <a:xfrm>
              <a:off x="3563179" y="4797152"/>
              <a:ext cx="864805" cy="694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1" name="Straight Arrow Connector 10"/>
            <p:cNvCxnSpPr>
              <a:stCxn id="15" idx="0"/>
            </p:cNvCxnSpPr>
            <p:nvPr/>
          </p:nvCxnSpPr>
          <p:spPr>
            <a:xfrm flipH="1" flipV="1">
              <a:off x="3851920" y="4703753"/>
              <a:ext cx="190537" cy="45343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1"/>
            </p:cNvCxnSpPr>
            <p:nvPr/>
          </p:nvCxnSpPr>
          <p:spPr>
            <a:xfrm flipH="1" flipV="1">
              <a:off x="2555776" y="4703753"/>
              <a:ext cx="454239" cy="37420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915107" y="4998867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754425" y="5157192"/>
              <a:ext cx="576064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16" name="Straight Arrow Connector 15"/>
            <p:cNvCxnSpPr>
              <a:stCxn id="17" idx="7"/>
            </p:cNvCxnSpPr>
            <p:nvPr/>
          </p:nvCxnSpPr>
          <p:spPr>
            <a:xfrm flipV="1">
              <a:off x="1666818" y="4984182"/>
              <a:ext cx="888958" cy="58664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113654" y="5491734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82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Fogen mellan en massiv timmervägg och en lutande vindsbjälklag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B4577-59C8-47D5-B75A-D812D57E4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420" y="1773238"/>
            <a:ext cx="4277380" cy="430752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v-FI" dirty="0"/>
              <a:t>Ångspärren i vindsbjälklaget ”lämnas” långt ut.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FI" dirty="0"/>
              <a:t>Den extra delen av ångspärren monteras löst på </a:t>
            </a:r>
            <a:r>
              <a:rPr lang="sv-FI" dirty="0" err="1"/>
              <a:t>fogpunkten</a:t>
            </a:r>
            <a:r>
              <a:rPr lang="sv-FI" dirty="0"/>
              <a:t> av väggen och vindsbjälklaget.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Hinnan fästs till timmerväggen från den andra kanten genom att tejpa och pressa ihop med en taklist.</a:t>
            </a:r>
          </a:p>
          <a:p>
            <a:pPr marL="342900" indent="-342900">
              <a:buFont typeface="+mj-lt"/>
              <a:buAutoNum type="arabicPeriod"/>
            </a:pPr>
            <a:r>
              <a:rPr lang="sv-FI" dirty="0"/>
              <a:t>På kanten av </a:t>
            </a:r>
            <a:r>
              <a:rPr lang="sv-FI" dirty="0" err="1"/>
              <a:t>isoleringskivan</a:t>
            </a:r>
            <a:r>
              <a:rPr lang="sv-FI" dirty="0"/>
              <a:t>(cellplast) installeras ett tätningsband som går parallellt med </a:t>
            </a:r>
            <a:r>
              <a:rPr lang="sv-FI" dirty="0" err="1"/>
              <a:t>vägglinjen</a:t>
            </a:r>
            <a:r>
              <a:rPr lang="sv-FI" dirty="0"/>
              <a:t>. Tätningsbandet </a:t>
            </a:r>
            <a:r>
              <a:rPr lang="sv-FI" dirty="0" err="1"/>
              <a:t>klämms</a:t>
            </a:r>
            <a:r>
              <a:rPr lang="sv-FI" dirty="0"/>
              <a:t> fast till vindsbjälklagets isolerings skiva, med hjälp av spikläkter </a:t>
            </a:r>
          </a:p>
          <a:p>
            <a:pPr marL="342900" lvl="0" indent="-342900">
              <a:buFont typeface="+mj-lt"/>
              <a:buAutoNum type="arabicPeriod"/>
            </a:pPr>
            <a:endParaRPr lang="sv-FI" dirty="0"/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A4285-5D4E-41CD-913C-0565E59155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53559-C07B-4CB3-A35E-ECEC539AF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13</a:t>
            </a:fld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0" t="10170" r="29294" b="8955"/>
          <a:stretch/>
        </p:blipFill>
        <p:spPr bwMode="auto">
          <a:xfrm>
            <a:off x="468313" y="1872855"/>
            <a:ext cx="23230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t="18002" r="29945" b="16987"/>
          <a:stretch/>
        </p:blipFill>
        <p:spPr bwMode="auto">
          <a:xfrm>
            <a:off x="468313" y="4184253"/>
            <a:ext cx="2333549" cy="234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stCxn id="16" idx="2"/>
          </p:cNvCxnSpPr>
          <p:nvPr/>
        </p:nvCxnSpPr>
        <p:spPr>
          <a:xfrm flipH="1">
            <a:off x="1260401" y="2117761"/>
            <a:ext cx="1511247" cy="5471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2"/>
          </p:cNvCxnSpPr>
          <p:nvPr/>
        </p:nvCxnSpPr>
        <p:spPr>
          <a:xfrm flipH="1" flipV="1">
            <a:off x="1404417" y="3313015"/>
            <a:ext cx="1386968" cy="3420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91385" y="3385023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2771648" y="1847731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 flipH="1">
            <a:off x="1404418" y="2934973"/>
            <a:ext cx="1425555" cy="180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29973" y="2664943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8313" y="1572410"/>
            <a:ext cx="311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b="1" dirty="0"/>
              <a:t>En hinna i vindsbjälklaget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3983210"/>
            <a:ext cx="391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b="1" dirty="0"/>
              <a:t>En hård isolering i vindsbjälklaget</a:t>
            </a:r>
          </a:p>
        </p:txBody>
      </p:sp>
      <p:cxnSp>
        <p:nvCxnSpPr>
          <p:cNvPr id="31" name="Straight Arrow Connector 30"/>
          <p:cNvCxnSpPr>
            <a:stCxn id="32" idx="2"/>
          </p:cNvCxnSpPr>
          <p:nvPr/>
        </p:nvCxnSpPr>
        <p:spPr>
          <a:xfrm flipH="1">
            <a:off x="1558522" y="5084409"/>
            <a:ext cx="1425555" cy="180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984077" y="4814379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8847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dirty="0"/>
              <a:t>Fogen mellan en massiv timmervägg och takfoten – lutande vindsbjälklag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B82E0-FC88-4F1B-9BD0-894D3022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582" y="1773238"/>
            <a:ext cx="4117218" cy="426180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I timmervägg görs ett ränna som går parallellt med väggytan. Vecket måste vara djupare än utrymmet mellan timmerbalkarna.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Ångspärren i vindsbjälklaget viks löst  bakom den yttersta takstolen.</a:t>
            </a:r>
            <a:r>
              <a:rPr lang="sv-FI" i="1" dirty="0"/>
              <a:t> </a:t>
            </a:r>
            <a:endParaRPr lang="sv-FI" dirty="0"/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Hinnans andra kant tätas in till vecket med spikläkter.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Takets </a:t>
            </a:r>
            <a:r>
              <a:rPr lang="sv-FI" dirty="0" err="1"/>
              <a:t>läktning</a:t>
            </a:r>
            <a:r>
              <a:rPr lang="sv-FI" dirty="0"/>
              <a:t> görs efter installeringen av ströläkter.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720E0-136D-4DFB-987A-572FB21013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1BACB-A1D4-4DE5-BB63-D54E78CC9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14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A4B6C0-3DDE-468E-8B77-266A1BF95BA3}"/>
              </a:ext>
            </a:extLst>
          </p:cNvPr>
          <p:cNvGrpSpPr/>
          <p:nvPr/>
        </p:nvGrpSpPr>
        <p:grpSpPr>
          <a:xfrm>
            <a:off x="457200" y="1773239"/>
            <a:ext cx="4022893" cy="3565784"/>
            <a:chOff x="251520" y="1951448"/>
            <a:chExt cx="4022893" cy="35657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8" t="14301" r="33170" b="5744"/>
            <a:stretch/>
          </p:blipFill>
          <p:spPr bwMode="auto">
            <a:xfrm>
              <a:off x="251520" y="1951448"/>
              <a:ext cx="3669990" cy="356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>
              <a:stCxn id="12" idx="6"/>
            </p:cNvCxnSpPr>
            <p:nvPr/>
          </p:nvCxnSpPr>
          <p:spPr>
            <a:xfrm flipV="1">
              <a:off x="1385646" y="3933056"/>
              <a:ext cx="1116124" cy="65009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37574" y="4313116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cxnSp>
          <p:nvCxnSpPr>
            <p:cNvPr id="14" name="Straight Arrow Connector 13"/>
            <p:cNvCxnSpPr>
              <a:stCxn id="15" idx="5"/>
            </p:cNvCxnSpPr>
            <p:nvPr/>
          </p:nvCxnSpPr>
          <p:spPr>
            <a:xfrm>
              <a:off x="2406862" y="3016788"/>
              <a:ext cx="328934" cy="64387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1853698" y="2555818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39548" y="3978979"/>
              <a:ext cx="936104" cy="874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Oval 12"/>
            <p:cNvSpPr/>
            <p:nvPr/>
          </p:nvSpPr>
          <p:spPr>
            <a:xfrm>
              <a:off x="3034193" y="4416077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9" name="Straight Arrow Connector 8"/>
            <p:cNvCxnSpPr>
              <a:stCxn id="13" idx="1"/>
            </p:cNvCxnSpPr>
            <p:nvPr/>
          </p:nvCxnSpPr>
          <p:spPr>
            <a:xfrm flipH="1" flipV="1">
              <a:off x="2627785" y="3978979"/>
              <a:ext cx="501316" cy="5161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3626341" y="4146047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28" name="Straight Arrow Connector 27"/>
            <p:cNvCxnSpPr>
              <a:stCxn id="27" idx="1"/>
            </p:cNvCxnSpPr>
            <p:nvPr/>
          </p:nvCxnSpPr>
          <p:spPr>
            <a:xfrm flipH="1" flipV="1">
              <a:off x="2987824" y="3859867"/>
              <a:ext cx="733425" cy="3652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347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853"/>
          <a:stretch>
            <a:fillRect/>
          </a:stretch>
        </p:blipFill>
        <p:spPr bwMode="auto">
          <a:xfrm>
            <a:off x="127685" y="1255041"/>
            <a:ext cx="2521167" cy="207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Tätning av fönsterkarmar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944E8-115C-4C6A-93A2-D8F2856E4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815" y="1592263"/>
            <a:ext cx="4753985" cy="4403554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v-FI" sz="3600" dirty="0"/>
              <a:t>Fönsterkarmen tätas från närheten av den inre ytan ,med polyuretanskum.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v-FI" sz="3600" dirty="0"/>
              <a:t>På mellersta delen av karmen kan man använda sig av polyuretanskum eller mineralull.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sv-FI" sz="3600" dirty="0"/>
              <a:t>Hela mellanrummet får inte fyllas med </a:t>
            </a:r>
            <a:r>
              <a:rPr lang="sv-FI" sz="3600" dirty="0" err="1"/>
              <a:t>skumm</a:t>
            </a:r>
            <a:r>
              <a:rPr lang="sv-FI" sz="3600" dirty="0"/>
              <a:t>, utan en ventilationsöppning måste lämnas på ytterkanten.</a:t>
            </a:r>
            <a:endParaRPr lang="fi-FI" sz="3600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sv-FI" sz="3600" dirty="0"/>
              <a:t>I timmerkonstruktion måste en tillräcklig sänkningsmån lämnas över fönstren. </a:t>
            </a:r>
            <a:r>
              <a:rPr lang="sv-FI" sz="3600" dirty="0" err="1"/>
              <a:t>Sänkningsmånet</a:t>
            </a:r>
            <a:r>
              <a:rPr lang="sv-FI" sz="3600" dirty="0"/>
              <a:t> fylls med mineralull i efterhand.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sv-FI" sz="3600" dirty="0"/>
              <a:t>Fönstren  lindas med en elastiskt ångspärrsremsa . Remsan häftas och tejpas fast till väggkarmen, så att den hålls hel då strukturen sjunker.</a:t>
            </a:r>
          </a:p>
          <a:p>
            <a:pPr>
              <a:lnSpc>
                <a:spcPct val="120000"/>
              </a:lnSpc>
            </a:pP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6E163-3867-49D0-AFE3-D3AE3E18D7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29304-B8E2-4D7E-B5BA-676012D0B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23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b="3873"/>
          <a:stretch/>
        </p:blipFill>
        <p:spPr bwMode="auto">
          <a:xfrm>
            <a:off x="0" y="3475038"/>
            <a:ext cx="26511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orakulmio 9"/>
          <p:cNvSpPr/>
          <p:nvPr/>
        </p:nvSpPr>
        <p:spPr>
          <a:xfrm>
            <a:off x="1987712" y="4987705"/>
            <a:ext cx="108519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traight Arrow Connector 14"/>
          <p:cNvCxnSpPr>
            <a:stCxn id="19" idx="5"/>
          </p:cNvCxnSpPr>
          <p:nvPr/>
        </p:nvCxnSpPr>
        <p:spPr>
          <a:xfrm>
            <a:off x="1067096" y="1651046"/>
            <a:ext cx="321172" cy="7443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899862" y="2436896"/>
            <a:ext cx="149798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923816" y="3557722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3072904" y="2187149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513932" y="1190076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20" name="Straight Arrow Connector 19"/>
          <p:cNvCxnSpPr>
            <a:stCxn id="21" idx="7"/>
          </p:cNvCxnSpPr>
          <p:nvPr/>
        </p:nvCxnSpPr>
        <p:spPr>
          <a:xfrm flipV="1">
            <a:off x="680849" y="2465928"/>
            <a:ext cx="386247" cy="3720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27685" y="2758881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69262" y="4293096"/>
            <a:ext cx="475252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cxnSp>
        <p:nvCxnSpPr>
          <p:cNvPr id="14" name="Straight Arrow Connector 13"/>
          <p:cNvCxnSpPr>
            <a:stCxn id="17" idx="3"/>
          </p:cNvCxnSpPr>
          <p:nvPr/>
        </p:nvCxnSpPr>
        <p:spPr>
          <a:xfrm flipH="1">
            <a:off x="1367012" y="4018692"/>
            <a:ext cx="1651712" cy="10120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16"/>
          <p:cNvSpPr/>
          <p:nvPr/>
        </p:nvSpPr>
        <p:spPr>
          <a:xfrm>
            <a:off x="2395321" y="5507593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5</a:t>
            </a:r>
          </a:p>
        </p:txBody>
      </p:sp>
      <p:cxnSp>
        <p:nvCxnSpPr>
          <p:cNvPr id="25" name="Straight Arrow Connector 13"/>
          <p:cNvCxnSpPr>
            <a:stCxn id="24" idx="1"/>
          </p:cNvCxnSpPr>
          <p:nvPr/>
        </p:nvCxnSpPr>
        <p:spPr>
          <a:xfrm flipH="1" flipV="1">
            <a:off x="1866611" y="5047377"/>
            <a:ext cx="623618" cy="5393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orakulmio 8"/>
          <p:cNvSpPr/>
          <p:nvPr/>
        </p:nvSpPr>
        <p:spPr>
          <a:xfrm>
            <a:off x="2059720" y="2539433"/>
            <a:ext cx="720080" cy="75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12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/>
              <a:t>Isoleringarna och strukturerna av ventilerade krypgrunder i lågenergihus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D1531-B065-4A08-ABBB-1308DB799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620" y="1592261"/>
            <a:ext cx="4770180" cy="4543363"/>
          </a:xfrm>
        </p:spPr>
        <p:txBody>
          <a:bodyPr>
            <a:normAutofit fontScale="47500" lnSpcReduction="20000"/>
          </a:bodyPr>
          <a:lstStyle/>
          <a:p>
            <a:pPr marL="357188" indent="-357188">
              <a:buFont typeface="+mj-lt"/>
              <a:buAutoNum type="arabicPeriod"/>
              <a:tabLst>
                <a:tab pos="357188" algn="l"/>
              </a:tabLst>
            </a:pPr>
            <a:r>
              <a:rPr lang="sv-FI" dirty="0"/>
              <a:t>I krypgrunderna måste vindskydden alltid tåla fukt. Material som är känsliga för mögel får inte användas som vindskydd. Därtill måste värmemotståndet för vindskydd alltid vara minst 0,4 m</a:t>
            </a:r>
            <a:r>
              <a:rPr lang="sv-FI" baseline="30000" dirty="0"/>
              <a:t>2</a:t>
            </a:r>
            <a:r>
              <a:rPr lang="sv-FI" dirty="0"/>
              <a:t> K/W. </a:t>
            </a:r>
          </a:p>
          <a:p>
            <a:pPr marL="357188" indent="-357188">
              <a:buFont typeface="+mj-lt"/>
              <a:buAutoNum type="arabicPeriod"/>
              <a:tabLst>
                <a:tab pos="357188" algn="l"/>
              </a:tabLst>
            </a:pPr>
            <a:r>
              <a:rPr lang="sv-FI" dirty="0" err="1"/>
              <a:t>Fuktspridning</a:t>
            </a:r>
            <a:r>
              <a:rPr lang="sv-FI" dirty="0"/>
              <a:t> mellan murblocken och värmeisoleringen, eller vindskyddet ,måste förhindras.</a:t>
            </a:r>
          </a:p>
          <a:p>
            <a:pPr marL="357188" indent="-357188">
              <a:buFont typeface="+mj-lt"/>
              <a:buAutoNum type="arabicPeriod"/>
              <a:tabLst>
                <a:tab pos="357188" algn="l"/>
              </a:tabLst>
            </a:pPr>
            <a:r>
              <a:rPr lang="sv-FI" dirty="0"/>
              <a:t>Då man värmeisolerar markytan helt och hållet, höjs temperaturen i krypgrunden och detta minskar på relativa fuktigheten och på förhållanden som är gynnsamma bildning mögel. Organiska byggmaterial eller avfall får inte lämnas på marken</a:t>
            </a:r>
            <a:r>
              <a:rPr lang="fi-FI" dirty="0"/>
              <a:t>. </a:t>
            </a:r>
          </a:p>
          <a:p>
            <a:pPr marL="357188" indent="-357188">
              <a:buFont typeface="+mj-lt"/>
              <a:buAutoNum type="arabicPeriod"/>
              <a:tabLst>
                <a:tab pos="357188" algn="l"/>
              </a:tabLst>
            </a:pPr>
            <a:r>
              <a:rPr lang="sv-FI" dirty="0"/>
              <a:t>Värmeisoleringarna som är under de bärande strukturerna, minskar på strukturernas fuktrörelsen och skyddar </a:t>
            </a:r>
            <a:r>
              <a:rPr lang="sv-FI" dirty="0" err="1"/>
              <a:t>trästrukturer</a:t>
            </a:r>
            <a:r>
              <a:rPr lang="sv-FI" dirty="0"/>
              <a:t> mot mögelskador.</a:t>
            </a:r>
          </a:p>
          <a:p>
            <a:pPr marL="357188" indent="-357188">
              <a:buFont typeface="+mj-lt"/>
              <a:buAutoNum type="arabicPeriod"/>
              <a:tabLst>
                <a:tab pos="357188" algn="l"/>
              </a:tabLst>
            </a:pPr>
            <a:r>
              <a:rPr lang="sv-FI" dirty="0"/>
              <a:t>Ventilationen i bottenbjälklaget har också en central inverkan på förhållandena. Den rekommenderade ventilationskoefficienten är  0,5-1  gång/h.</a:t>
            </a:r>
          </a:p>
          <a:p>
            <a:pPr marL="357188" indent="-357188">
              <a:buFont typeface="+mj-lt"/>
              <a:buAutoNum type="arabicPeriod"/>
              <a:tabLst>
                <a:tab pos="357188" algn="l"/>
              </a:tabLst>
            </a:pPr>
            <a:r>
              <a:rPr lang="sv-FI" dirty="0"/>
              <a:t>Behovet av inre frostskydd ökar. eftersom värmeläckningen genom bottenbjälklaget sjunker.</a:t>
            </a:r>
          </a:p>
          <a:p>
            <a:pPr marL="357188" indent="-357188">
              <a:buFont typeface="+mj-lt"/>
              <a:buAutoNum type="arabicPeriod"/>
              <a:tabLst>
                <a:tab pos="357188" algn="l"/>
              </a:tabLst>
            </a:pPr>
            <a:r>
              <a:rPr lang="sv-FI" dirty="0"/>
              <a:t>Arbetsordningarna måste planeras på förhand ,så att strukturerna kan tätas noggrant. Bottenbjälklaget måste göras </a:t>
            </a:r>
            <a:r>
              <a:rPr lang="sv-FI" u="sng" dirty="0"/>
              <a:t>lufttät</a:t>
            </a:r>
            <a:r>
              <a:rPr lang="sv-FI" dirty="0"/>
              <a:t>.</a:t>
            </a:r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EAC78-F7E1-4D5B-A0B0-274527AB6E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6B7CC-F8DA-4241-9228-71B807C1D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 b="413"/>
          <a:stretch/>
        </p:blipFill>
        <p:spPr bwMode="auto">
          <a:xfrm>
            <a:off x="0" y="1450975"/>
            <a:ext cx="378618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2" name="Ryhmä 50181"/>
          <p:cNvGrpSpPr/>
          <p:nvPr/>
        </p:nvGrpSpPr>
        <p:grpSpPr>
          <a:xfrm>
            <a:off x="2085893" y="2703674"/>
            <a:ext cx="1285385" cy="2013421"/>
            <a:chOff x="2253381" y="2737262"/>
            <a:chExt cx="1285385" cy="2013421"/>
          </a:xfrm>
        </p:grpSpPr>
        <p:sp>
          <p:nvSpPr>
            <p:cNvPr id="14" name="Ellipsi 13"/>
            <p:cNvSpPr/>
            <p:nvPr/>
          </p:nvSpPr>
          <p:spPr>
            <a:xfrm>
              <a:off x="2818687" y="3161065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/>
            <p:cNvSpPr/>
            <p:nvPr/>
          </p:nvSpPr>
          <p:spPr>
            <a:xfrm>
              <a:off x="3059832" y="3278295"/>
              <a:ext cx="155755" cy="187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/>
            <p:cNvSpPr/>
            <p:nvPr/>
          </p:nvSpPr>
          <p:spPr>
            <a:xfrm>
              <a:off x="3123487" y="3465865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/>
            <p:cNvSpPr/>
            <p:nvPr/>
          </p:nvSpPr>
          <p:spPr>
            <a:xfrm>
              <a:off x="2364873" y="3181161"/>
              <a:ext cx="144016" cy="173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24"/>
            <p:cNvSpPr/>
            <p:nvPr/>
          </p:nvSpPr>
          <p:spPr>
            <a:xfrm>
              <a:off x="2699793" y="3789040"/>
              <a:ext cx="190902" cy="2260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/>
            <p:cNvSpPr/>
            <p:nvPr/>
          </p:nvSpPr>
          <p:spPr>
            <a:xfrm>
              <a:off x="3347864" y="4437112"/>
              <a:ext cx="190902" cy="2260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Ellipsi 26"/>
            <p:cNvSpPr/>
            <p:nvPr/>
          </p:nvSpPr>
          <p:spPr>
            <a:xfrm>
              <a:off x="2413438" y="4575687"/>
              <a:ext cx="142338" cy="174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Ellipsi 27"/>
            <p:cNvSpPr/>
            <p:nvPr/>
          </p:nvSpPr>
          <p:spPr>
            <a:xfrm>
              <a:off x="3257455" y="3004457"/>
              <a:ext cx="186389" cy="1767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9" name="Suora yhdysviiva 28"/>
            <p:cNvCxnSpPr/>
            <p:nvPr/>
          </p:nvCxnSpPr>
          <p:spPr>
            <a:xfrm>
              <a:off x="2287836" y="3267828"/>
              <a:ext cx="927751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uora yhdysviiva 30"/>
            <p:cNvCxnSpPr/>
            <p:nvPr/>
          </p:nvCxnSpPr>
          <p:spPr>
            <a:xfrm>
              <a:off x="2253381" y="3245299"/>
              <a:ext cx="1014122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76" name="Suorakulmio 50175"/>
            <p:cNvSpPr/>
            <p:nvPr/>
          </p:nvSpPr>
          <p:spPr>
            <a:xfrm>
              <a:off x="2364873" y="3181161"/>
              <a:ext cx="190903" cy="519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Suorakulmio 33"/>
            <p:cNvSpPr/>
            <p:nvPr/>
          </p:nvSpPr>
          <p:spPr>
            <a:xfrm>
              <a:off x="2818687" y="3181161"/>
              <a:ext cx="190903" cy="519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35" name="Suora yhdysviiva 34"/>
            <p:cNvCxnSpPr/>
            <p:nvPr/>
          </p:nvCxnSpPr>
          <p:spPr>
            <a:xfrm flipV="1">
              <a:off x="3289465" y="2737262"/>
              <a:ext cx="11875" cy="1324099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81" name="Suorakulmio 50180"/>
            <p:cNvSpPr/>
            <p:nvPr/>
          </p:nvSpPr>
          <p:spPr>
            <a:xfrm>
              <a:off x="3301340" y="4293096"/>
              <a:ext cx="142504" cy="370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1" name="Oval 14"/>
          <p:cNvSpPr/>
          <p:nvPr/>
        </p:nvSpPr>
        <p:spPr>
          <a:xfrm>
            <a:off x="2520767" y="3051377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2" name="Oval 15"/>
          <p:cNvSpPr/>
          <p:nvPr/>
        </p:nvSpPr>
        <p:spPr>
          <a:xfrm>
            <a:off x="2140362" y="3271493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3" name="Oval 17"/>
          <p:cNvSpPr/>
          <p:nvPr/>
        </p:nvSpPr>
        <p:spPr>
          <a:xfrm>
            <a:off x="2845659" y="4154518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4" name="Oval 31"/>
          <p:cNvSpPr/>
          <p:nvPr/>
        </p:nvSpPr>
        <p:spPr>
          <a:xfrm>
            <a:off x="3002664" y="3031663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53" name="Oval 31"/>
          <p:cNvSpPr/>
          <p:nvPr/>
        </p:nvSpPr>
        <p:spPr>
          <a:xfrm>
            <a:off x="2140362" y="4449549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54" name="Oval 31"/>
          <p:cNvSpPr/>
          <p:nvPr/>
        </p:nvSpPr>
        <p:spPr>
          <a:xfrm>
            <a:off x="1020136" y="3631588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55" name="Oval 31"/>
          <p:cNvSpPr/>
          <p:nvPr/>
        </p:nvSpPr>
        <p:spPr>
          <a:xfrm>
            <a:off x="2940233" y="3577325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25276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200" dirty="0"/>
              <a:t>Vindens isoleringar och </a:t>
            </a:r>
            <a:r>
              <a:rPr lang="sv-FI" sz="3200" dirty="0" err="1"/>
              <a:t>struktuter,i</a:t>
            </a:r>
            <a:r>
              <a:rPr lang="sv-FI" sz="3200" dirty="0"/>
              <a:t> lågenergihus</a:t>
            </a:r>
            <a:endParaRPr lang="fi-FI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CCA5A-F339-4090-8849-21093EED6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889" y="1591564"/>
            <a:ext cx="4114799" cy="4480052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sv-FI" sz="1300" dirty="0"/>
              <a:t>Belastningen och stödkravet som uppstår på isoleringen måste tas i </a:t>
            </a:r>
            <a:r>
              <a:rPr lang="sv-FI" sz="1300" dirty="0" err="1"/>
              <a:t>beaktellse</a:t>
            </a:r>
            <a:r>
              <a:rPr lang="sv-FI" sz="1300" dirty="0"/>
              <a:t>. Stödet kan förbättras genom att göra läktnigne tätare eller med att stöda värmeisoleringen med  skivor.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sv-FI" sz="1300" dirty="0"/>
              <a:t>Temperaturen på vinden faller och på motsvarande sätt höjs den relativa fuktigheten. Gynnsamma förhållanden för mögel uppstår.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sv-FI" sz="1300" dirty="0"/>
              <a:t>Vattenavledande underlag, som isolerar värme , höjer på vindens temperatur och minskar på uppkomsten av mögel.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sv-FI" sz="1300" dirty="0"/>
              <a:t>Det lönar sig att ställa ett värmeisolerande vindskydd på ytan av trästommen. Värmemotståndet skall vara minst 0,4 m²K/W.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sv-FI" sz="1300" dirty="0"/>
              <a:t>Takfoten blir längre och snön kommer att förorsaka en större böjning på strukturen. Det här måste tas i hänsyn, speciellt om taket är fodrat med tegel.</a:t>
            </a:r>
            <a:endParaRPr lang="fi-FI" sz="13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7BF76-E2EA-422B-A352-49D58555D9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DE4D6-6386-4021-9BB5-570EEF1B1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" b="3558"/>
          <a:stretch>
            <a:fillRect/>
          </a:stretch>
        </p:blipFill>
        <p:spPr bwMode="auto">
          <a:xfrm>
            <a:off x="0" y="1619250"/>
            <a:ext cx="439261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Ryhmä 4"/>
          <p:cNvGrpSpPr/>
          <p:nvPr/>
        </p:nvGrpSpPr>
        <p:grpSpPr>
          <a:xfrm>
            <a:off x="2069373" y="2009703"/>
            <a:ext cx="2093088" cy="2527839"/>
            <a:chOff x="2069373" y="2594919"/>
            <a:chExt cx="2093088" cy="2527839"/>
          </a:xfrm>
        </p:grpSpPr>
        <p:sp>
          <p:nvSpPr>
            <p:cNvPr id="4" name="Ellipsi 3"/>
            <p:cNvSpPr/>
            <p:nvPr/>
          </p:nvSpPr>
          <p:spPr>
            <a:xfrm>
              <a:off x="3992998" y="2594919"/>
              <a:ext cx="169463" cy="16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15"/>
            <p:cNvSpPr/>
            <p:nvPr/>
          </p:nvSpPr>
          <p:spPr>
            <a:xfrm>
              <a:off x="3604122" y="4934107"/>
              <a:ext cx="175790" cy="188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16"/>
            <p:cNvSpPr/>
            <p:nvPr/>
          </p:nvSpPr>
          <p:spPr>
            <a:xfrm>
              <a:off x="2069373" y="4714553"/>
              <a:ext cx="172477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8" name="Oval 14"/>
          <p:cNvSpPr/>
          <p:nvPr/>
        </p:nvSpPr>
        <p:spPr>
          <a:xfrm>
            <a:off x="3442313" y="4021297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9" name="Oval 15"/>
          <p:cNvSpPr/>
          <p:nvPr/>
        </p:nvSpPr>
        <p:spPr>
          <a:xfrm>
            <a:off x="3902027" y="2627760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0" name="Oval 17"/>
          <p:cNvSpPr/>
          <p:nvPr/>
        </p:nvSpPr>
        <p:spPr>
          <a:xfrm>
            <a:off x="2214948" y="2318702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1" name="Oval 31"/>
          <p:cNvSpPr/>
          <p:nvPr/>
        </p:nvSpPr>
        <p:spPr>
          <a:xfrm>
            <a:off x="2241850" y="4643984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2" name="Oval 31"/>
          <p:cNvSpPr/>
          <p:nvPr/>
        </p:nvSpPr>
        <p:spPr>
          <a:xfrm>
            <a:off x="1592503" y="3440055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70699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FI" sz="2800" dirty="0"/>
              <a:t>Att fundera på: Då tjockheten av isoleringen blir växer, vilka är de centralaste inverkningarna på </a:t>
            </a:r>
            <a:r>
              <a:rPr lang="sv-FI" sz="2800" dirty="0" err="1"/>
              <a:t>fuktkontrollet</a:t>
            </a:r>
            <a:r>
              <a:rPr lang="sv-FI" sz="2800" dirty="0"/>
              <a:t> ?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FI" dirty="0"/>
              <a:t>Värmeläckorna i byggnaden minskar, och på samma svalnar strukturerna.</a:t>
            </a:r>
          </a:p>
          <a:p>
            <a:r>
              <a:rPr lang="sv-FI" dirty="0"/>
              <a:t>Svalningen -&gt;orsakar att uttorkningen av byggnadens mantel blir långsammare.</a:t>
            </a:r>
          </a:p>
          <a:p>
            <a:r>
              <a:rPr lang="sv-FI" dirty="0"/>
              <a:t>Risken för fuktbelastningar ökar.</a:t>
            </a:r>
          </a:p>
          <a:p>
            <a:r>
              <a:rPr lang="sv-FI" dirty="0"/>
              <a:t>Betydelsen av ångspärr, lufttäthet och ventilation kommer att betonas i strukturen.</a:t>
            </a:r>
          </a:p>
          <a:p>
            <a:r>
              <a:rPr lang="sv-FI" dirty="0" err="1"/>
              <a:t>Väderskyddning</a:t>
            </a:r>
            <a:r>
              <a:rPr lang="sv-FI" dirty="0"/>
              <a:t> kommer att ha en större roll på bygget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3A5B6-7DEC-41BA-8AAC-0022AFE11B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C0E9F-C556-4127-896A-5F188E641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02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Kom ihåg!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FI" dirty="0"/>
              <a:t>Värmeisoleringarna skall monteras tätt mot stommen.</a:t>
            </a:r>
          </a:p>
          <a:p>
            <a:r>
              <a:rPr lang="sv-FI" dirty="0"/>
              <a:t>Mjuka värmeisoleringar skall inte pressas hårt</a:t>
            </a:r>
          </a:p>
          <a:p>
            <a:r>
              <a:rPr lang="sv-FI" dirty="0"/>
              <a:t>Hårda värmeisoleringar  skall skummas runt, i 5-10 cm tjocka  lager, gapet skall vara omkring 10-25 mm.</a:t>
            </a:r>
          </a:p>
          <a:p>
            <a:r>
              <a:rPr lang="sv-FI" dirty="0"/>
              <a:t>Spontfogarna skallskummas och installeras så att det är fast.</a:t>
            </a:r>
          </a:p>
          <a:p>
            <a:r>
              <a:rPr lang="sv-FI" dirty="0"/>
              <a:t>Ångspärren skall vara hel och installeras så att de tillåter rörelsen av </a:t>
            </a:r>
            <a:r>
              <a:rPr lang="sv-FI" dirty="0" err="1"/>
              <a:t>husstommet</a:t>
            </a:r>
            <a:r>
              <a:rPr lang="sv-FI" dirty="0"/>
              <a:t>.</a:t>
            </a:r>
          </a:p>
          <a:p>
            <a:r>
              <a:rPr lang="sv-FI" dirty="0"/>
              <a:t>Ångspärrens fogar skall vara pressfästa ,alltid då det är möjligt. </a:t>
            </a:r>
          </a:p>
          <a:p>
            <a:r>
              <a:rPr lang="sv-FI" dirty="0"/>
              <a:t>Det lönar sig att använda läkter i fogarna av vindskyddskivorna (åtminstone i hörnen).</a:t>
            </a:r>
          </a:p>
          <a:p>
            <a:r>
              <a:rPr lang="sv-FI" dirty="0"/>
              <a:t>Strukturerna måste hållas täta i årtionden.</a:t>
            </a:r>
          </a:p>
          <a:p>
            <a:r>
              <a:rPr lang="sv-FI" dirty="0"/>
              <a:t>Endast att tejpa fogarna räcker inte, eftersom tejpen blir skört då den är i kontakt med luft och högst antagligen kommer de inte att tåla strukturens rörelser som förorsakas av värmebördor, fuktlast eller till exempel </a:t>
            </a:r>
            <a:r>
              <a:rPr lang="sv-FI" dirty="0" err="1"/>
              <a:t>snölast</a:t>
            </a:r>
            <a:r>
              <a:rPr lang="sv-FI" dirty="0"/>
              <a:t>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B1640-6B70-4FEF-843B-EBD29B7EA2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2F0B4-8F6F-47AB-9470-64353F098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40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dirty="0"/>
              <a:t>I energieffektiva strukturer är det väldigt viktigt att: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FI" dirty="0"/>
              <a:t>Värmeisoleringarna installeras så, att de fyller ut hela utrymmet som skall isoleras.</a:t>
            </a:r>
          </a:p>
          <a:p>
            <a:r>
              <a:rPr lang="sv-FI" dirty="0"/>
              <a:t>Inga luftfickor bildas mot byggskivor, luft- och fuktisoleringar och inte heller mot väggreglarna.</a:t>
            </a:r>
          </a:p>
          <a:p>
            <a:r>
              <a:rPr lang="sv-FI" dirty="0"/>
              <a:t>Strukturerna görs täta.</a:t>
            </a:r>
          </a:p>
          <a:p>
            <a:r>
              <a:rPr lang="sv-FI" dirty="0"/>
              <a:t>Ångspärrarnas överlappningar skall tejpas tätt ihop med ordentligt tejp och genom att spänna läkterna.</a:t>
            </a:r>
          </a:p>
          <a:p>
            <a:r>
              <a:rPr lang="sv-FI" dirty="0"/>
              <a:t>Vindskyddskivorna monteras så fogarna ställer sig mot de bärande väggreglarna, och vid behov säkras fogarna med yttre läkter.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9EDE8-F763-4C6B-B033-6F772111E5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223EC-79B5-43DE-9A27-6785F02C7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21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3146A-94ED-4258-93B8-A410AE817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Tack</a:t>
            </a:r>
            <a:r>
              <a:rPr lang="fi-FI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344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 txBox="1">
            <a:spLocks/>
          </p:cNvSpPr>
          <p:nvPr/>
        </p:nvSpPr>
        <p:spPr>
          <a:xfrm>
            <a:off x="4393454" y="4750734"/>
            <a:ext cx="4605563" cy="216046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19B684-FA16-4AF2-ABBB-3661BE4F2BD8}"/>
              </a:ext>
            </a:extLst>
          </p:cNvPr>
          <p:cNvGrpSpPr/>
          <p:nvPr/>
        </p:nvGrpSpPr>
        <p:grpSpPr>
          <a:xfrm>
            <a:off x="468313" y="2272329"/>
            <a:ext cx="3378901" cy="3405605"/>
            <a:chOff x="505547" y="2365198"/>
            <a:chExt cx="3378901" cy="3405605"/>
          </a:xfrm>
        </p:grpSpPr>
        <p:pic>
          <p:nvPicPr>
            <p:cNvPr id="491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47" y="2396035"/>
              <a:ext cx="3368629" cy="337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Ryhmä 11"/>
            <p:cNvGrpSpPr/>
            <p:nvPr/>
          </p:nvGrpSpPr>
          <p:grpSpPr>
            <a:xfrm>
              <a:off x="1185391" y="3995801"/>
              <a:ext cx="2593890" cy="9263"/>
              <a:chOff x="1185391" y="3995801"/>
              <a:chExt cx="2593890" cy="9263"/>
            </a:xfrm>
          </p:grpSpPr>
          <p:cxnSp>
            <p:nvCxnSpPr>
              <p:cNvPr id="6" name="Suora yhdysviiva 5"/>
              <p:cNvCxnSpPr/>
              <p:nvPr/>
            </p:nvCxnSpPr>
            <p:spPr>
              <a:xfrm>
                <a:off x="1214261" y="3995801"/>
                <a:ext cx="2565020" cy="907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uora yhdysviiva 3"/>
              <p:cNvCxnSpPr/>
              <p:nvPr/>
            </p:nvCxnSpPr>
            <p:spPr>
              <a:xfrm>
                <a:off x="1185391" y="4005064"/>
                <a:ext cx="2448272" cy="0"/>
              </a:xfrm>
              <a:prstGeom prst="line">
                <a:avLst/>
              </a:prstGeom>
              <a:ln w="5715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/>
            <p:cNvSpPr/>
            <p:nvPr/>
          </p:nvSpPr>
          <p:spPr>
            <a:xfrm>
              <a:off x="526617" y="2365198"/>
              <a:ext cx="3357831" cy="331190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97927" y="2780928"/>
              <a:ext cx="905920" cy="821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2374586" y="3338001"/>
              <a:ext cx="757255" cy="730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771801" y="4068001"/>
              <a:ext cx="568189" cy="89832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3131841" y="4923471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3068568" y="2966212"/>
              <a:ext cx="684076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2073663" y="3117094"/>
              <a:ext cx="491115" cy="52793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409527" y="2702673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cxnSp>
        <p:nvCxnSpPr>
          <p:cNvPr id="21" name="Suora yhdysviiva 20"/>
          <p:cNvCxnSpPr/>
          <p:nvPr/>
        </p:nvCxnSpPr>
        <p:spPr>
          <a:xfrm>
            <a:off x="2336695" y="4927694"/>
            <a:ext cx="2565020" cy="90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788154-02A6-4033-9D21-7A06066F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/>
              <a:t>Fogen mellan betongplattan och den bärande ytterväggen(träd)</a:t>
            </a:r>
            <a:br>
              <a:rPr lang="sv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7105-7843-4DB8-892A-39751FFFC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773239"/>
            <a:ext cx="4114800" cy="403225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sv-FI" dirty="0"/>
              <a:t>En rak remsa av syllmembran installeras på sockeln och bottenbjälklaget.. </a:t>
            </a:r>
          </a:p>
          <a:p>
            <a:pPr marL="342900" indent="-342900">
              <a:buFont typeface="+mj-lt"/>
              <a:buAutoNum type="arabicPeriod"/>
            </a:pPr>
            <a:r>
              <a:rPr lang="sv-FI" dirty="0"/>
              <a:t>I samband med konstruktionen av väggen, skall ångspärren vikas på syllmembranen.</a:t>
            </a:r>
          </a:p>
          <a:p>
            <a:pPr marL="342900" indent="-342900">
              <a:buFont typeface="+mj-lt"/>
              <a:buAutoNum type="arabicPeriod"/>
            </a:pPr>
            <a:r>
              <a:rPr lang="sv-FI" dirty="0"/>
              <a:t>En plastisoleringsskiva monteras emot väggens ångspärr</a:t>
            </a:r>
          </a:p>
          <a:p>
            <a:pPr marL="171450" lvl="0" indent="-171450"/>
            <a:endParaRPr lang="fi-FI" dirty="0"/>
          </a:p>
          <a:p>
            <a:pPr marL="285750" lvl="0" indent="-285750"/>
            <a:endParaRPr lang="fi-FI" dirty="0"/>
          </a:p>
          <a:p>
            <a:pPr marL="285750" indent="-285750"/>
            <a:endParaRPr lang="fi-FI" dirty="0"/>
          </a:p>
          <a:p>
            <a:endParaRPr lang="fi-FI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1AC9C6-7BEB-4E8D-8FA8-6B3639F5C1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8B2EF-7D08-4293-AD8E-DA4983027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C4280-89E5-4301-9AA7-241218F2ADD3}"/>
              </a:ext>
            </a:extLst>
          </p:cNvPr>
          <p:cNvSpPr/>
          <p:nvPr/>
        </p:nvSpPr>
        <p:spPr>
          <a:xfrm>
            <a:off x="422081" y="1636209"/>
            <a:ext cx="4149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b="1" dirty="0"/>
              <a:t>Alternativ 1: väggen först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24347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/>
              <a:t>Fogen mellan en betongplatta och bärande yttervägg (träd).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A42C5-95E5-4152-88F7-520FB6210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553" y="1651442"/>
            <a:ext cx="3352364" cy="4154046"/>
          </a:xfrm>
        </p:spPr>
        <p:txBody>
          <a:bodyPr>
            <a:normAutofit fontScale="70000" lnSpcReduction="20000"/>
          </a:bodyPr>
          <a:lstStyle/>
          <a:p>
            <a:pPr marL="336550" lvl="0" indent="-342900">
              <a:buFont typeface="+mj-lt"/>
              <a:buAutoNum type="arabicPeriod"/>
            </a:pPr>
            <a:r>
              <a:rPr lang="sv-FI" dirty="0"/>
              <a:t>Sockelns inre värmeisolering skärs så att syllmembranen hålls hel och att skumningen blir tät.</a:t>
            </a:r>
          </a:p>
          <a:p>
            <a:pPr marL="336550" lvl="0" indent="-342900">
              <a:buFont typeface="+mj-lt"/>
              <a:buAutoNum type="arabicPeriod"/>
            </a:pPr>
            <a:r>
              <a:rPr lang="sv-FI" dirty="0"/>
              <a:t>Syllmembranen viks så att den går under yttre syllen samt betongplattan.</a:t>
            </a:r>
          </a:p>
          <a:p>
            <a:pPr marL="336550" lvl="0" indent="-342900">
              <a:buFont typeface="+mj-lt"/>
              <a:buAutoNum type="arabicPeriod"/>
            </a:pPr>
            <a:r>
              <a:rPr lang="sv-FI" dirty="0"/>
              <a:t>Ångspärren för väggen spänns så att vågräta läkterna(k300), skruvas fast till den inre syllen.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FI" dirty="0"/>
              <a:t>Fogen mellan golvet och väggen tätas till med elastisk polyuretanskum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D9FB6-C9DA-4F9A-8D19-712B9F1F49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00827-FABF-4E78-8975-8545C4CA0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FF547-50E9-4B4E-8BDE-788E3366766B}"/>
              </a:ext>
            </a:extLst>
          </p:cNvPr>
          <p:cNvSpPr/>
          <p:nvPr/>
        </p:nvSpPr>
        <p:spPr>
          <a:xfrm>
            <a:off x="472083" y="1605109"/>
            <a:ext cx="409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b="1" dirty="0"/>
              <a:t>Alternativ 2: plattan först</a:t>
            </a:r>
            <a:br>
              <a:rPr lang="sv-FI" b="1" dirty="0"/>
            </a:br>
            <a:endParaRPr lang="fi-FI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44D2A4-36F1-42A1-ADFE-317D2B0EA7FD}"/>
              </a:ext>
            </a:extLst>
          </p:cNvPr>
          <p:cNvGrpSpPr/>
          <p:nvPr/>
        </p:nvGrpSpPr>
        <p:grpSpPr>
          <a:xfrm>
            <a:off x="251520" y="2037359"/>
            <a:ext cx="4824536" cy="3987712"/>
            <a:chOff x="251520" y="1936838"/>
            <a:chExt cx="4824536" cy="3987712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8291003C-A7D7-4444-BC1F-DA156D2778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5" b="-351"/>
            <a:stretch/>
          </p:blipFill>
          <p:spPr bwMode="auto">
            <a:xfrm>
              <a:off x="251520" y="1936838"/>
              <a:ext cx="3959671" cy="3987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8A705C0-6CCA-46E2-B6E6-BAC54C7DC37E}"/>
                </a:ext>
              </a:extLst>
            </p:cNvPr>
            <p:cNvCxnSpPr>
              <a:stCxn id="32" idx="2"/>
            </p:cNvCxnSpPr>
            <p:nvPr/>
          </p:nvCxnSpPr>
          <p:spPr>
            <a:xfrm flipH="1">
              <a:off x="2913281" y="3110883"/>
              <a:ext cx="1511965" cy="41013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C80AF7A-603E-4FB0-8F30-729005AFAF8A}"/>
                </a:ext>
              </a:extLst>
            </p:cNvPr>
            <p:cNvCxnSpPr>
              <a:stCxn id="34" idx="2"/>
            </p:cNvCxnSpPr>
            <p:nvPr/>
          </p:nvCxnSpPr>
          <p:spPr>
            <a:xfrm flipH="1">
              <a:off x="2699792" y="3752678"/>
              <a:ext cx="1728192" cy="12837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CDF4182-CC45-4115-BCF9-3C399167D74B}"/>
                </a:ext>
              </a:extLst>
            </p:cNvPr>
            <p:cNvCxnSpPr>
              <a:stCxn id="33" idx="2"/>
            </p:cNvCxnSpPr>
            <p:nvPr/>
          </p:nvCxnSpPr>
          <p:spPr>
            <a:xfrm flipH="1">
              <a:off x="2835785" y="4292738"/>
              <a:ext cx="149798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3A5A270-7151-4028-87AD-C2390203083B}"/>
                </a:ext>
              </a:extLst>
            </p:cNvPr>
            <p:cNvSpPr/>
            <p:nvPr/>
          </p:nvSpPr>
          <p:spPr>
            <a:xfrm>
              <a:off x="4425246" y="2840853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E49F546-88FF-4B02-A237-C0EE09D10CDB}"/>
                </a:ext>
              </a:extLst>
            </p:cNvPr>
            <p:cNvSpPr/>
            <p:nvPr/>
          </p:nvSpPr>
          <p:spPr>
            <a:xfrm>
              <a:off x="4333765" y="4022708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CAAE740-2E6F-46DD-B9C8-1BFED26AA5B4}"/>
                </a:ext>
              </a:extLst>
            </p:cNvPr>
            <p:cNvSpPr/>
            <p:nvPr/>
          </p:nvSpPr>
          <p:spPr>
            <a:xfrm>
              <a:off x="4427984" y="3482648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BDF8970-BC88-4AE2-971E-ABD9E403E3DC}"/>
                </a:ext>
              </a:extLst>
            </p:cNvPr>
            <p:cNvCxnSpPr>
              <a:stCxn id="36" idx="2"/>
            </p:cNvCxnSpPr>
            <p:nvPr/>
          </p:nvCxnSpPr>
          <p:spPr>
            <a:xfrm flipH="1">
              <a:off x="2913281" y="2488243"/>
              <a:ext cx="1420484" cy="82770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320AF43-EBF3-4CD0-B9FB-1748EC27BEDA}"/>
                </a:ext>
              </a:extLst>
            </p:cNvPr>
            <p:cNvSpPr/>
            <p:nvPr/>
          </p:nvSpPr>
          <p:spPr>
            <a:xfrm>
              <a:off x="4333765" y="2218213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37" name="Suora yhdysviiva 14">
              <a:extLst>
                <a:ext uri="{FF2B5EF4-FFF2-40B4-BE49-F238E27FC236}">
                  <a16:creationId xmlns:a16="http://schemas.microsoft.com/office/drawing/2014/main" id="{CFCAE97C-4013-46B9-ADEE-BBA90D101188}"/>
                </a:ext>
              </a:extLst>
            </p:cNvPr>
            <p:cNvCxnSpPr/>
            <p:nvPr/>
          </p:nvCxnSpPr>
          <p:spPr>
            <a:xfrm>
              <a:off x="1259632" y="3667567"/>
              <a:ext cx="1224136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uora yhdysviiva 15">
              <a:extLst>
                <a:ext uri="{FF2B5EF4-FFF2-40B4-BE49-F238E27FC236}">
                  <a16:creationId xmlns:a16="http://schemas.microsoft.com/office/drawing/2014/main" id="{153D2384-F702-4D20-B2AC-81358780302A}"/>
                </a:ext>
              </a:extLst>
            </p:cNvPr>
            <p:cNvCxnSpPr/>
            <p:nvPr/>
          </p:nvCxnSpPr>
          <p:spPr>
            <a:xfrm flipV="1">
              <a:off x="1259632" y="3667567"/>
              <a:ext cx="1239019" cy="10300"/>
            </a:xfrm>
            <a:prstGeom prst="line">
              <a:avLst/>
            </a:prstGeom>
            <a:ln w="571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uora yhdysviiva 23">
              <a:extLst>
                <a:ext uri="{FF2B5EF4-FFF2-40B4-BE49-F238E27FC236}">
                  <a16:creationId xmlns:a16="http://schemas.microsoft.com/office/drawing/2014/main" id="{C596DFBF-CACA-4002-80FA-98E66E8BBDF6}"/>
                </a:ext>
              </a:extLst>
            </p:cNvPr>
            <p:cNvCxnSpPr/>
            <p:nvPr/>
          </p:nvCxnSpPr>
          <p:spPr>
            <a:xfrm>
              <a:off x="2498651" y="3625702"/>
              <a:ext cx="340242" cy="40403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uora yhdysviiva 24">
              <a:extLst>
                <a:ext uri="{FF2B5EF4-FFF2-40B4-BE49-F238E27FC236}">
                  <a16:creationId xmlns:a16="http://schemas.microsoft.com/office/drawing/2014/main" id="{FF0F8B54-7FCE-4EF7-8B8C-88FC7512BF5D}"/>
                </a:ext>
              </a:extLst>
            </p:cNvPr>
            <p:cNvCxnSpPr/>
            <p:nvPr/>
          </p:nvCxnSpPr>
          <p:spPr>
            <a:xfrm>
              <a:off x="2985650" y="4404758"/>
              <a:ext cx="1224136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uora yhdysviiva 26">
              <a:extLst>
                <a:ext uri="{FF2B5EF4-FFF2-40B4-BE49-F238E27FC236}">
                  <a16:creationId xmlns:a16="http://schemas.microsoft.com/office/drawing/2014/main" id="{917E560A-DB21-4A02-9840-9F48095E53B9}"/>
                </a:ext>
              </a:extLst>
            </p:cNvPr>
            <p:cNvCxnSpPr/>
            <p:nvPr/>
          </p:nvCxnSpPr>
          <p:spPr>
            <a:xfrm>
              <a:off x="2985650" y="4394458"/>
              <a:ext cx="1142450" cy="0"/>
            </a:xfrm>
            <a:prstGeom prst="line">
              <a:avLst/>
            </a:prstGeom>
            <a:ln w="571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uora yhdysviiva 27">
              <a:extLst>
                <a:ext uri="{FF2B5EF4-FFF2-40B4-BE49-F238E27FC236}">
                  <a16:creationId xmlns:a16="http://schemas.microsoft.com/office/drawing/2014/main" id="{22BAB81D-4E90-4EAF-AF43-727DF7076C9A}"/>
                </a:ext>
              </a:extLst>
            </p:cNvPr>
            <p:cNvCxnSpPr/>
            <p:nvPr/>
          </p:nvCxnSpPr>
          <p:spPr>
            <a:xfrm>
              <a:off x="2483768" y="3667567"/>
              <a:ext cx="355125" cy="355141"/>
            </a:xfrm>
            <a:prstGeom prst="line">
              <a:avLst/>
            </a:prstGeom>
            <a:ln w="571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291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dirty="0"/>
              <a:t>Fogen av ett ventilerat bottenbjälklag, gjord av trä, och en träyttervägg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9E850-455C-455E-9070-DE3F94335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773239"/>
            <a:ext cx="4114800" cy="40322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FI" dirty="0"/>
              <a:t>Golvets ångspärr överlappas på väggarna med minst 20 cm och fogen tejpas fast.</a:t>
            </a:r>
          </a:p>
          <a:p>
            <a:pPr marL="514350" indent="-514350">
              <a:buFont typeface="+mj-lt"/>
              <a:buAutoNum type="arabicPeriod"/>
            </a:pPr>
            <a:endParaRPr lang="sv-FI" dirty="0"/>
          </a:p>
          <a:p>
            <a:pPr marL="514350" indent="-514350">
              <a:buFont typeface="+mj-lt"/>
              <a:buAutoNum type="arabicPeriod"/>
            </a:pPr>
            <a:r>
              <a:rPr lang="sv-FI" dirty="0"/>
              <a:t>Överlappningen för ångspärren spänns upp med att skruva en träspjäla mellan väggen och golvet.</a:t>
            </a:r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48412-BE57-4933-BDA7-5F4E560E58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E9BA6-DD4C-49CB-8378-BE0B40769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" b="615"/>
          <a:stretch/>
        </p:blipFill>
        <p:spPr bwMode="auto">
          <a:xfrm>
            <a:off x="0" y="1773238"/>
            <a:ext cx="420052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cxnSpLocks/>
            <a:stCxn id="11" idx="2"/>
          </p:cNvCxnSpPr>
          <p:nvPr/>
        </p:nvCxnSpPr>
        <p:spPr>
          <a:xfrm flipH="1" flipV="1">
            <a:off x="2432304" y="2089770"/>
            <a:ext cx="627375" cy="1349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292664" y="2725269"/>
            <a:ext cx="1085031" cy="10675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H="1">
            <a:off x="2877577" y="3186239"/>
            <a:ext cx="830174" cy="6065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612843" y="2725269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059679" y="1954724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582781" y="3964770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97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 dirty="0"/>
              <a:t>Fogen mellan en ventilerat bottenbjälklag ,byggd av trä, och en yttervägg med cellplastisolering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732FF-EB89-4EFB-B903-05EB7D45B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773239"/>
            <a:ext cx="4114800" cy="40322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FI" dirty="0"/>
              <a:t>Golvets ångspärr viks uppåt och överlappas med väggens ångspärr. Sömmen av ångspärren tejpas fast.</a:t>
            </a:r>
          </a:p>
          <a:p>
            <a:pPr marL="514350" indent="-514350">
              <a:buFont typeface="+mj-lt"/>
              <a:buAutoNum type="arabicPeriod"/>
            </a:pPr>
            <a:r>
              <a:rPr lang="sv-FI" dirty="0"/>
              <a:t>På överlappningsstället spänns fogen mot virket eller mot en hård värmeisoleringsmaterial med en träspjäla.</a:t>
            </a:r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7CA68-02FF-4179-B7F6-3F6A3AE383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0EA36-24B4-4B2E-9708-13DE2D89B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6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EC77DC-3FC7-4C33-B38A-93C0B1BEB919}"/>
              </a:ext>
            </a:extLst>
          </p:cNvPr>
          <p:cNvGrpSpPr/>
          <p:nvPr/>
        </p:nvGrpSpPr>
        <p:grpSpPr>
          <a:xfrm>
            <a:off x="468313" y="1526500"/>
            <a:ext cx="4090838" cy="3636404"/>
            <a:chOff x="251519" y="1736812"/>
            <a:chExt cx="4090838" cy="3636404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1988840"/>
              <a:ext cx="3397299" cy="338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>
              <a:stCxn id="14" idx="2"/>
            </p:cNvCxnSpPr>
            <p:nvPr/>
          </p:nvCxnSpPr>
          <p:spPr>
            <a:xfrm flipH="1">
              <a:off x="2343150" y="3010700"/>
              <a:ext cx="1148730" cy="27225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2"/>
            </p:cNvCxnSpPr>
            <p:nvPr/>
          </p:nvCxnSpPr>
          <p:spPr>
            <a:xfrm flipH="1">
              <a:off x="2230811" y="2006842"/>
              <a:ext cx="1463474" cy="27003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694285" y="1736812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491880" y="2740670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698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dirty="0"/>
              <a:t>Fogen mellan en markbaserad betongplatta och en träelementvägg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6795F-D227-4B88-A0C4-FA269BEC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32" y="1773239"/>
            <a:ext cx="3172967" cy="403225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FI" b="1" dirty="0"/>
              <a:t>Först gjuts betongplattan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Syllmembranen fästs till grundmuren och viks under betongplattan.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En cellplastskiva installeras mellan betongplattan och sockeln. Skivan skummas runt.</a:t>
            </a:r>
          </a:p>
          <a:p>
            <a:pPr>
              <a:lnSpc>
                <a:spcPct val="120000"/>
              </a:lnSpc>
            </a:pP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774B4-7D96-4A14-A383-0C2767A3D3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6DBC6-AEEF-4CDD-BF6D-B971167C7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b="112"/>
          <a:stretch/>
        </p:blipFill>
        <p:spPr bwMode="auto">
          <a:xfrm>
            <a:off x="0" y="1681163"/>
            <a:ext cx="4557713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562416" y="4116666"/>
            <a:ext cx="208823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2"/>
          </p:cNvCxnSpPr>
          <p:nvPr/>
        </p:nvCxnSpPr>
        <p:spPr>
          <a:xfrm flipH="1">
            <a:off x="2866672" y="3136400"/>
            <a:ext cx="1764196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0" idx="2"/>
          </p:cNvCxnSpPr>
          <p:nvPr/>
        </p:nvCxnSpPr>
        <p:spPr>
          <a:xfrm flipH="1">
            <a:off x="3511713" y="4719339"/>
            <a:ext cx="1224136" cy="4500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35849" y="4449309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4630868" y="2866370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725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 dirty="0"/>
              <a:t>Fogen av ett mellanbjälklag och en yttervägg – väggens luftspärr, med ångspärrsplast</a:t>
            </a:r>
            <a:endParaRPr lang="fi-FI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8C98C-E8ED-4562-BAC9-5E72513F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62" y="1773238"/>
            <a:ext cx="4427938" cy="4298377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Väggens ångspärr </a:t>
            </a:r>
            <a:r>
              <a:rPr lang="sv-FI" dirty="0" err="1"/>
              <a:t>klämms</a:t>
            </a:r>
            <a:r>
              <a:rPr lang="sv-FI" dirty="0"/>
              <a:t> ihop  genom att skruva (k300) den horisontella väggregeln fast till hammarbandet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I övre lagret görs en liknande tätning till övre syllen.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En cellplastskiva installeras mellan mellanbjälklagens golvbjälkar.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sv-FI" dirty="0"/>
              <a:t>Skivornas kanter tätas fast till balkarna och läkterna med cellpolyuretanskum.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63F63-0CD4-445B-A162-1E9CF9F0B8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CF688-1860-46CB-8E65-6840C92A9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8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1A0A26-85C4-423D-B8E7-98B26FD998F8}"/>
              </a:ext>
            </a:extLst>
          </p:cNvPr>
          <p:cNvGrpSpPr/>
          <p:nvPr/>
        </p:nvGrpSpPr>
        <p:grpSpPr>
          <a:xfrm>
            <a:off x="389824" y="1917439"/>
            <a:ext cx="3701957" cy="4032489"/>
            <a:chOff x="179512" y="1867654"/>
            <a:chExt cx="3701957" cy="403248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3" t="15336" r="29610" b="5816"/>
            <a:stretch/>
          </p:blipFill>
          <p:spPr bwMode="auto">
            <a:xfrm>
              <a:off x="257974" y="2102945"/>
              <a:ext cx="3623495" cy="379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2313872" y="2315803"/>
              <a:ext cx="817968" cy="5400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0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5" idx="3"/>
            </p:cNvCxnSpPr>
            <p:nvPr/>
          </p:nvCxnSpPr>
          <p:spPr>
            <a:xfrm flipH="1">
              <a:off x="1822756" y="2328624"/>
              <a:ext cx="436781" cy="38029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1"/>
            </p:cNvCxnSpPr>
            <p:nvPr/>
          </p:nvCxnSpPr>
          <p:spPr>
            <a:xfrm flipH="1" flipV="1">
              <a:off x="1691680" y="4412029"/>
              <a:ext cx="567857" cy="96826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164629" y="5301208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164629" y="1867654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16" name="Straight Arrow Connector 15"/>
            <p:cNvCxnSpPr>
              <a:stCxn id="17" idx="2"/>
            </p:cNvCxnSpPr>
            <p:nvPr/>
          </p:nvCxnSpPr>
          <p:spPr>
            <a:xfrm flipH="1">
              <a:off x="1697293" y="2798838"/>
              <a:ext cx="786475" cy="39423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483768" y="2528808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18" name="Straight Arrow Connector 17"/>
            <p:cNvCxnSpPr>
              <a:stCxn id="19" idx="7"/>
            </p:cNvCxnSpPr>
            <p:nvPr/>
          </p:nvCxnSpPr>
          <p:spPr>
            <a:xfrm flipV="1">
              <a:off x="732676" y="2948138"/>
              <a:ext cx="886996" cy="30175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79512" y="3170801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10809" y="3632156"/>
              <a:ext cx="908863" cy="58893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547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5656" y="4077072"/>
            <a:ext cx="864096" cy="126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 dirty="0"/>
              <a:t>Fogen mellan ett trädbjälklag och en yttervägg – väggen görs lufttät med en lufttät </a:t>
            </a:r>
            <a:r>
              <a:rPr lang="sv-FI" sz="2800" dirty="0" err="1"/>
              <a:t>isoleringskiva</a:t>
            </a:r>
            <a:r>
              <a:rPr lang="sv-FI" sz="2800" dirty="0"/>
              <a:t> (cellplast)</a:t>
            </a:r>
            <a:endParaRPr lang="fi-FI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55AC7-64DC-4361-B1E7-8E84D2D04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344" y="1773239"/>
            <a:ext cx="3648456" cy="403225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sv-FI" dirty="0"/>
              <a:t>Hål för bjälklags-balkarna  görs i ångspärrskivorna.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sv-FI" dirty="0" err="1"/>
              <a:t>Isoleringskivan</a:t>
            </a:r>
            <a:r>
              <a:rPr lang="sv-FI" dirty="0"/>
              <a:t> för väggen förs under mellanbjälklaget och skummas.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sv-FI" dirty="0" err="1"/>
              <a:t>Isoleringsskivan</a:t>
            </a:r>
            <a:r>
              <a:rPr lang="sv-FI" dirty="0"/>
              <a:t> skummas fast till balkarna</a:t>
            </a:r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97E5B-7CBF-48D1-9B20-08061CA8E1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37AF-424A-4A0E-9051-690AEF93E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9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41215E-0361-4D0D-AB76-C3206BC92740}"/>
              </a:ext>
            </a:extLst>
          </p:cNvPr>
          <p:cNvGrpSpPr/>
          <p:nvPr/>
        </p:nvGrpSpPr>
        <p:grpSpPr>
          <a:xfrm>
            <a:off x="455472" y="1628775"/>
            <a:ext cx="3174588" cy="3450722"/>
            <a:chOff x="163989" y="1886490"/>
            <a:chExt cx="3174588" cy="345072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6" t="10304" r="30509" b="8641"/>
            <a:stretch/>
          </p:blipFill>
          <p:spPr bwMode="auto">
            <a:xfrm>
              <a:off x="163989" y="2330058"/>
              <a:ext cx="2751827" cy="291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>
              <a:stCxn id="15" idx="1"/>
            </p:cNvCxnSpPr>
            <p:nvPr/>
          </p:nvCxnSpPr>
          <p:spPr>
            <a:xfrm flipH="1" flipV="1">
              <a:off x="1259632" y="4077072"/>
              <a:ext cx="454948" cy="7991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1619672" y="4797152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16" name="Straight Arrow Connector 15"/>
            <p:cNvCxnSpPr>
              <a:stCxn id="17" idx="2"/>
            </p:cNvCxnSpPr>
            <p:nvPr/>
          </p:nvCxnSpPr>
          <p:spPr>
            <a:xfrm flipH="1">
              <a:off x="1270021" y="2156520"/>
              <a:ext cx="1420484" cy="82770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690505" y="1886490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 b="2509"/>
          <a:stretch>
            <a:fillRect/>
          </a:stretch>
        </p:blipFill>
        <p:spPr bwMode="auto">
          <a:xfrm>
            <a:off x="2657952" y="4156039"/>
            <a:ext cx="1944216" cy="160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4390272" y="5079497"/>
            <a:ext cx="720080" cy="4040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015444" y="5404448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05635558"/>
      </p:ext>
    </p:extLst>
  </p:cSld>
  <p:clrMapOvr>
    <a:masterClrMapping/>
  </p:clrMapOvr>
</p:sld>
</file>

<file path=ppt/theme/theme1.xml><?xml version="1.0" encoding="utf-8"?>
<a:theme xmlns:a="http://schemas.openxmlformats.org/drawingml/2006/main" name="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424A63F7-A929-468D-9ED0-15F23040014C}" vid="{55B1D400-09AC-499E-B69D-32E92CF65373}"/>
    </a:ext>
  </a:extLst>
</a:theme>
</file>

<file path=ppt/theme/theme2.xml><?xml version="1.0" encoding="utf-8"?>
<a:theme xmlns:a="http://schemas.openxmlformats.org/drawingml/2006/main" name="1_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E090C246-9715-452B-BDDB-3AA6E50A71C3}" vid="{EC973ED1-DAE1-44EF-87D3-1C0E62F1D4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BUS_4-3</Template>
  <TotalTime>22</TotalTime>
  <Words>2120</Words>
  <Application>Microsoft Office PowerPoint</Application>
  <PresentationFormat>On-screen Show (4:3)</PresentationFormat>
  <Paragraphs>278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BUS_4-3</vt:lpstr>
      <vt:lpstr>1_BUS_4-3</vt:lpstr>
      <vt:lpstr> Energieffektiva fogar i ett trähus </vt:lpstr>
      <vt:lpstr>I energieffektiva strukturer är det väldigt viktigt att:</vt:lpstr>
      <vt:lpstr>Fogen mellan betongplattan och den bärande ytterväggen(träd) </vt:lpstr>
      <vt:lpstr>Fogen mellan en betongplatta och bärande yttervägg (träd).   </vt:lpstr>
      <vt:lpstr>Fogen av ett ventilerat bottenbjälklag, gjord av trä, och en träyttervägg</vt:lpstr>
      <vt:lpstr>Fogen mellan en ventilerat bottenbjälklag ,byggd av trä, och en yttervägg med cellplastisolering</vt:lpstr>
      <vt:lpstr>Fogen mellan en markbaserad betongplatta och en träelementvägg</vt:lpstr>
      <vt:lpstr>Fogen av ett mellanbjälklag och en yttervägg – väggens luftspärr, med ångspärrsplast</vt:lpstr>
      <vt:lpstr>Fogen mellan ett trädbjälklag och en yttervägg – väggen görs lufttät med en lufttät isoleringskiva (cellplast)</vt:lpstr>
      <vt:lpstr>Fogen mellan ett vindsbjälklag, byggd av trä, och en yttervägg – luftspärr tillverkad av plast</vt:lpstr>
      <vt:lpstr>Fogen mellan ett vindsbjälklag, byggd av trä, och en yttervägg, luftspärr tillverkad av plast</vt:lpstr>
      <vt:lpstr>Fogen mellan ett vindsbjälklag, byggd av trä, och en yttervägg - då plastisolering används som ångspärr</vt:lpstr>
      <vt:lpstr>Fogen mellan en massiv timmervägg och en lutande vindsbjälklag</vt:lpstr>
      <vt:lpstr>Fogen mellan en massiv timmervägg och takfoten – lutande vindsbjälklag</vt:lpstr>
      <vt:lpstr>Tätning av fönsterkarmar</vt:lpstr>
      <vt:lpstr>Isoleringarna och strukturerna av ventilerade krypgrunder i lågenergihus</vt:lpstr>
      <vt:lpstr>Vindens isoleringar och struktuter,i lågenergihus</vt:lpstr>
      <vt:lpstr>Att fundera på: Då tjockheten av isoleringen blir växer, vilka är de centralaste inverkningarna på fuktkontrollet ? </vt:lpstr>
      <vt:lpstr>Kom ihåg!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Energieffektiva fogar i ett trähus</dc:title>
  <dc:creator>Kirsi-Maaria Forssell</dc:creator>
  <cp:lastModifiedBy>Kirsi-Maaria Forssell</cp:lastModifiedBy>
  <cp:revision>6</cp:revision>
  <dcterms:created xsi:type="dcterms:W3CDTF">2019-09-01T13:20:10Z</dcterms:created>
  <dcterms:modified xsi:type="dcterms:W3CDTF">2020-03-09T09:43:07Z</dcterms:modified>
</cp:coreProperties>
</file>