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5"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9929813" cy="67992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p15:clr>
            <a:srgbClr val="A4A3A4"/>
          </p15:clr>
        </p15:guide>
        <p15:guide id="3" orient="horz" pos="3657">
          <p15:clr>
            <a:srgbClr val="A4A3A4"/>
          </p15:clr>
        </p15:guide>
        <p15:guide id="4" orient="horz" pos="4110">
          <p15:clr>
            <a:srgbClr val="A4A3A4"/>
          </p15:clr>
        </p15:guide>
        <p15:guide id="5" orient="horz" pos="1117">
          <p15:clr>
            <a:srgbClr val="A4A3A4"/>
          </p15:clr>
        </p15:guide>
        <p15:guide id="6" orient="horz" pos="4020">
          <p15:clr>
            <a:srgbClr val="A4A3A4"/>
          </p15:clr>
        </p15:guide>
        <p15:guide id="7" orient="horz" pos="1434">
          <p15:clr>
            <a:srgbClr val="A4A3A4"/>
          </p15:clr>
        </p15:guide>
        <p15:guide id="8" pos="2880">
          <p15:clr>
            <a:srgbClr val="A4A3A4"/>
          </p15:clr>
        </p15:guide>
        <p15:guide id="9" pos="295">
          <p15:clr>
            <a:srgbClr val="A4A3A4"/>
          </p15:clr>
        </p15:guide>
        <p15:guide id="10" pos="5465">
          <p15:clr>
            <a:srgbClr val="A4A3A4"/>
          </p15:clr>
        </p15:guide>
      </p15:sldGuideLst>
    </p:ext>
    <p:ext uri="{2D200454-40CA-4A62-9FC3-DE9A4176ACB9}">
      <p15:notesGuideLst xmlns:p15="http://schemas.microsoft.com/office/powerpoint/2012/main">
        <p15:guide id="1" orient="horz" pos="2142">
          <p15:clr>
            <a:srgbClr val="A4A3A4"/>
          </p15:clr>
        </p15:guide>
        <p15:guide id="2" pos="31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lio"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0" d="100"/>
          <a:sy n="70" d="100"/>
        </p:scale>
        <p:origin x="1132" y="48"/>
      </p:cViewPr>
      <p:guideLst>
        <p:guide orient="horz" pos="2160"/>
        <p:guide orient="horz" pos="300"/>
        <p:guide orient="horz" pos="3657"/>
        <p:guide orient="horz" pos="4110"/>
        <p:guide orient="horz" pos="1117"/>
        <p:guide orient="horz" pos="4020"/>
        <p:guide orient="horz" pos="1434"/>
        <p:guide pos="2880"/>
        <p:guide pos="295"/>
        <p:guide pos="5465"/>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142"/>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5624513" y="0"/>
            <a:ext cx="4303712" cy="341313"/>
          </a:xfrm>
          <a:prstGeom prst="rect">
            <a:avLst/>
          </a:prstGeom>
        </p:spPr>
        <p:txBody>
          <a:bodyPr vert="horz" lIns="91440" tIns="45720" rIns="91440" bIns="45720" rtlCol="0"/>
          <a:lstStyle>
            <a:lvl1pPr algn="r">
              <a:defRPr sz="1200"/>
            </a:lvl1pPr>
          </a:lstStyle>
          <a:p>
            <a:fld id="{59027458-B17C-4FCA-9D80-7688C49DC9E0}" type="datetimeFigureOut">
              <a:rPr lang="fi-FI" smtClean="0"/>
              <a:t>9.3.2020</a:t>
            </a:fld>
            <a:endParaRPr lang="fi-FI"/>
          </a:p>
        </p:txBody>
      </p:sp>
      <p:sp>
        <p:nvSpPr>
          <p:cNvPr id="4" name="Slide Image Placeholder 3"/>
          <p:cNvSpPr>
            <a:spLocks noGrp="1" noRot="1" noChangeAspect="1"/>
          </p:cNvSpPr>
          <p:nvPr>
            <p:ph type="sldImg" idx="2"/>
          </p:nvPr>
        </p:nvSpPr>
        <p:spPr>
          <a:xfrm>
            <a:off x="3435350" y="849313"/>
            <a:ext cx="3060700" cy="22955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993775" y="3271838"/>
            <a:ext cx="7943850" cy="26781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6457950"/>
            <a:ext cx="4303713" cy="341313"/>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5624513" y="6457950"/>
            <a:ext cx="4303712" cy="341313"/>
          </a:xfrm>
          <a:prstGeom prst="rect">
            <a:avLst/>
          </a:prstGeom>
        </p:spPr>
        <p:txBody>
          <a:bodyPr vert="horz" lIns="91440" tIns="45720" rIns="91440" bIns="45720" rtlCol="0" anchor="b"/>
          <a:lstStyle>
            <a:lvl1pPr algn="r">
              <a:defRPr sz="1200"/>
            </a:lvl1pPr>
          </a:lstStyle>
          <a:p>
            <a:fld id="{0BF99481-C202-48E9-90D4-2FFB970BCE11}" type="slidenum">
              <a:rPr lang="fi-FI" smtClean="0"/>
              <a:t>‹#›</a:t>
            </a:fld>
            <a:endParaRPr lang="fi-FI"/>
          </a:p>
        </p:txBody>
      </p:sp>
    </p:spTree>
    <p:extLst>
      <p:ext uri="{BB962C8B-B14F-4D97-AF65-F5344CB8AC3E}">
        <p14:creationId xmlns:p14="http://schemas.microsoft.com/office/powerpoint/2010/main" val="353024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Kohteet, joissa kivirakenteinen seinä tehdään ennen lattialaatan valua.</a:t>
            </a:r>
          </a:p>
          <a:p>
            <a:pPr lvl="0"/>
            <a:r>
              <a:rPr lang="fi-FI" dirty="0" err="1"/>
              <a:t>Kumibitumikermikaista</a:t>
            </a:r>
            <a:r>
              <a:rPr lang="fi-FI" dirty="0"/>
              <a:t> estää myös radonin pääsyn sisäilmaan.</a:t>
            </a:r>
          </a:p>
          <a:p>
            <a:pPr lvl="0"/>
            <a:r>
              <a:rPr lang="fi-FI" dirty="0"/>
              <a:t>Harkkoseinän ilmanpitävyys perustuu pinnoitusten yhtenäisyyteen, joten pinnoitteen tulee ulottua seinän alareunaan saakka.</a:t>
            </a:r>
          </a:p>
          <a:p>
            <a:pPr lvl="0"/>
            <a:r>
              <a:rPr lang="fi-FI" dirty="0"/>
              <a:t>Sokkeliharkon pinnoitteen tulee olla tasainen, jotta eristelevyt saadaan tiiviisti kiinni sokkeliin.</a:t>
            </a:r>
          </a:p>
          <a:p>
            <a:pPr lvl="0"/>
            <a:r>
              <a:rPr lang="fi-FI" dirty="0"/>
              <a:t>Vaihtoehtoisesti sokkelin sisäpuolen tiivistys voidaan tehdä tiivistämällä sisäpuolisen lämmöneristeen saumat vaahdolla ennen sisäpuolista täyttöä.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Sokkeliharkot pinnoitetaan molemmista pinnoistaan anturaan saakka. Näin estetään radonin pääsy harkkoja pitkin sisäilmaan ja myös </a:t>
            </a:r>
            <a:r>
              <a:rPr lang="fi-FI" dirty="0" err="1"/>
              <a:t>kermin</a:t>
            </a:r>
            <a:r>
              <a:rPr lang="fi-FI" dirty="0"/>
              <a:t> kiinnitys on helpompaa, kun alusta on tasainen.</a:t>
            </a:r>
          </a:p>
          <a:p>
            <a:pPr lvl="0"/>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3</a:t>
            </a:fld>
            <a:endParaRPr lang="fi-FI"/>
          </a:p>
        </p:txBody>
      </p:sp>
    </p:spTree>
    <p:extLst>
      <p:ext uri="{BB962C8B-B14F-4D97-AF65-F5344CB8AC3E}">
        <p14:creationId xmlns:p14="http://schemas.microsoft.com/office/powerpoint/2010/main" val="3128370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i-FI" dirty="0"/>
              <a:t>Vaihtoehtoisesti höyrynpitävyys voidaan varmistaa yhtenäisellä kevytbetoniyläpohjan päälle levitettävällä kalvolla. Kalvo ei kuitenkaan saa toimia rakenteessa höyrynsulkuna, jotta kevytbetonin rakennekosteus pääsee kuivumaan.</a:t>
            </a:r>
          </a:p>
          <a:p>
            <a:pPr lvl="0"/>
            <a:r>
              <a:rPr lang="fi-FI" dirty="0"/>
              <a:t>Rakenneratkaisussa yläpohjaelementti tukeutuu päätyseinille. Kantavalla seinällä yläpuolisten rakenteiden kautta tuleva kuormitus tiivistää liitosta. </a:t>
            </a:r>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12</a:t>
            </a:fld>
            <a:endParaRPr lang="fi-FI"/>
          </a:p>
        </p:txBody>
      </p:sp>
    </p:spTree>
    <p:extLst>
      <p:ext uri="{BB962C8B-B14F-4D97-AF65-F5344CB8AC3E}">
        <p14:creationId xmlns:p14="http://schemas.microsoft.com/office/powerpoint/2010/main" val="26768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Kohteet, joissa ikkunoiden ja ovien asennuksessa ei tarvitse ottaa huomioon rakenteen painumista.</a:t>
            </a:r>
          </a:p>
          <a:p>
            <a:r>
              <a:rPr lang="fi-FI" dirty="0"/>
              <a:t>Ikkunoiden ja ovien tiivistystyössä huolellisuus on erityisen tärkeää. Karmien tiivisteiden kunto ja toiminta tulee tarkastaa niiden asentamisen yhteydessä.</a:t>
            </a:r>
          </a:p>
          <a:p>
            <a:pPr marL="0" marR="0" indent="0" algn="l" defTabSz="914400" rtl="0" eaLnBrk="1" fontAlgn="auto" latinLnBrk="0" hangingPunct="1">
              <a:lnSpc>
                <a:spcPct val="100000"/>
              </a:lnSpc>
              <a:spcBef>
                <a:spcPts val="0"/>
              </a:spcBef>
              <a:spcAft>
                <a:spcPts val="0"/>
              </a:spcAft>
              <a:buClrTx/>
              <a:buSzTx/>
              <a:buFontTx/>
              <a:buNone/>
              <a:tabLst/>
              <a:defRPr/>
            </a:pPr>
            <a:r>
              <a:rPr lang="fi-FI" sz="1200" dirty="0"/>
              <a:t>Sisäreunasta tulee varmemmin tiivis, kun vaahdotus tehdään kahden jäykän pinnan väliin. Jos </a:t>
            </a:r>
            <a:r>
              <a:rPr lang="fi-FI" sz="1200" dirty="0" err="1"/>
              <a:t>uretaania</a:t>
            </a:r>
            <a:r>
              <a:rPr lang="fi-FI" sz="1200" baseline="0" dirty="0"/>
              <a:t> joudutaan leikkaamaan, on suositeltavaa varmistaa ilmatiiveys elastisella saumauksella. </a:t>
            </a:r>
            <a:r>
              <a:rPr lang="fi-FI" sz="1200"/>
              <a:t>Karmin </a:t>
            </a:r>
            <a:r>
              <a:rPr lang="fi-FI" sz="1200" dirty="0"/>
              <a:t>ulkoreunassa osa tiivistetilasta voidaan täyttää myös mineraalivillakaistalla. </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dirty="0"/>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13</a:t>
            </a:fld>
            <a:endParaRPr lang="fi-FI"/>
          </a:p>
        </p:txBody>
      </p:sp>
    </p:spTree>
    <p:extLst>
      <p:ext uri="{BB962C8B-B14F-4D97-AF65-F5344CB8AC3E}">
        <p14:creationId xmlns:p14="http://schemas.microsoft.com/office/powerpoint/2010/main" val="3535068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15</a:t>
            </a:fld>
            <a:endParaRPr lang="fi-FI"/>
          </a:p>
        </p:txBody>
      </p:sp>
    </p:spTree>
    <p:extLst>
      <p:ext uri="{BB962C8B-B14F-4D97-AF65-F5344CB8AC3E}">
        <p14:creationId xmlns:p14="http://schemas.microsoft.com/office/powerpoint/2010/main" val="3595086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Ryömintätilainen alapohja, jonka kantavana rakenteena on ontelolaatta.</a:t>
            </a:r>
          </a:p>
          <a:p>
            <a:pPr lvl="0"/>
            <a:r>
              <a:rPr lang="fi-FI" dirty="0"/>
              <a:t>Alajuoksun ja laatan välissä on </a:t>
            </a:r>
            <a:r>
              <a:rPr lang="fi-FI" dirty="0" err="1"/>
              <a:t>bitumikermikaista</a:t>
            </a:r>
            <a:r>
              <a:rPr lang="fi-FI" dirty="0"/>
              <a:t> kapillaarikatkona.</a:t>
            </a:r>
          </a:p>
          <a:p>
            <a:pPr lvl="0"/>
            <a:r>
              <a:rPr lang="fi-FI" dirty="0"/>
              <a:t>Ryömintätilassa tulee olla hyvä tuuletus.</a:t>
            </a:r>
          </a:p>
          <a:p>
            <a:pPr lvl="0"/>
            <a:r>
              <a:rPr lang="fi-FI" dirty="0"/>
              <a:t>Myös maanpinta eristetään ryömintätilan puolelta. Maanpinta voidaan eristää esimerkiksi kevytsorakerroksella.</a:t>
            </a:r>
          </a:p>
          <a:p>
            <a:pPr lvl="0"/>
            <a:r>
              <a:rPr lang="fi-FI" dirty="0"/>
              <a:t>Sokkeli eristetään tarvittaessa, jottei rakenteeseen synny kylmäsiltaa.</a:t>
            </a:r>
          </a:p>
          <a:p>
            <a:pPr lvl="0"/>
            <a:r>
              <a:rPr lang="fi-FI" dirty="0"/>
              <a:t>Sokkeliharkot suositellaan pinnoitettaviksi höyrynpitävyyden varmistamiseksi.</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Laatan alapuolisen lämmöneristeen saumat tulisi vaahdottaa lämmöneristekerroksen yhtenäisyyden varmistamiseksi ja </a:t>
            </a:r>
            <a:r>
              <a:rPr lang="fi-FI" sz="1200" dirty="0" err="1"/>
              <a:t>konvektiovirtauksien</a:t>
            </a:r>
            <a:r>
              <a:rPr lang="fi-FI" sz="1200" dirty="0"/>
              <a:t> estämiseksi eristelevyjen saumoissa. </a:t>
            </a:r>
          </a:p>
          <a:p>
            <a:pPr lvl="0"/>
            <a:endParaRPr lang="fi-FI" dirty="0"/>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4</a:t>
            </a:fld>
            <a:endParaRPr lang="fi-FI"/>
          </a:p>
        </p:txBody>
      </p:sp>
    </p:spTree>
    <p:extLst>
      <p:ext uri="{BB962C8B-B14F-4D97-AF65-F5344CB8AC3E}">
        <p14:creationId xmlns:p14="http://schemas.microsoft.com/office/powerpoint/2010/main" val="2261102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i-FI" dirty="0"/>
              <a:t>Kivirakenteiset (harkko/tiili) ulkoseinät, joissa on erillinen lämmöneristekerros.</a:t>
            </a:r>
          </a:p>
          <a:p>
            <a:pPr lvl="0"/>
            <a:r>
              <a:rPr lang="fi-FI" dirty="0"/>
              <a:t>Puuyläpohjassa on höyrynsulkuna kalvo.</a:t>
            </a:r>
          </a:p>
          <a:p>
            <a:pPr lvl="0"/>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Harkkoseinän päälle asetetaan höyrynsulkumuovikaista, joka käännetään yläpohjan höyrynsulun kanssa limittäin. Kaistan tulee ulottua seinässä alaspäin vähintään 500 mm matkan (2). Tällä varmistetaan ylimpien harkkokerrosten höyrynpitävyys, mikäli pinnoitteisiin syntyy halkeamia saumojen kohdille, ja estetään ilman virtaus yläjuoksupuun alta suoraan eristetilaan.</a:t>
            </a:r>
          </a:p>
          <a:p>
            <a:pPr lvl="0"/>
            <a:endParaRPr lang="fi-FI" dirty="0"/>
          </a:p>
          <a:p>
            <a:pPr lvl="0"/>
            <a:r>
              <a:rPr lang="fi-FI" dirty="0"/>
              <a:t>Rakennuksen nurkissa höyrynsulkukalvot laskostetaan, limitetään ja teipataan yhteen.</a:t>
            </a:r>
          </a:p>
          <a:p>
            <a:pPr lvl="0"/>
            <a:r>
              <a:rPr lang="fi-FI" dirty="0"/>
              <a:t>Harkkoseinän ilmansulkuna toimii sisäpuolen tasoitekerros, joten sen täytyy ulottua seinän yläreunaan asti, myös </a:t>
            </a:r>
            <a:r>
              <a:rPr lang="fi-FI" dirty="0" err="1"/>
              <a:t>alaslasketun</a:t>
            </a:r>
            <a:r>
              <a:rPr lang="fi-FI" dirty="0"/>
              <a:t> katon taakse.</a:t>
            </a:r>
          </a:p>
          <a:p>
            <a:pPr lvl="0"/>
            <a:r>
              <a:rPr lang="fi-FI" dirty="0"/>
              <a:t>Yläpohjan lämmöneristeenä voi olla levymäinen tai puhallettava eriste. Tarkempia ohjeita puurakenteisista yläpohjista on esitetty luvussa 4.1.</a:t>
            </a:r>
          </a:p>
          <a:p>
            <a:pPr lvl="0"/>
            <a:r>
              <a:rPr lang="fi-FI" dirty="0"/>
              <a:t>Jos yläpohjan höyrynsulkuna on levy, voidaan liitoksen tiivistyksessä soveltaa detaljin 7.3 c ohjetta.</a:t>
            </a:r>
          </a:p>
          <a:p>
            <a:pPr lvl="0"/>
            <a:r>
              <a:rPr lang="fi-FI" dirty="0"/>
              <a:t>Päätyräystään detalji on esitetty kuvassa 7.2.</a:t>
            </a:r>
          </a:p>
          <a:p>
            <a:pPr lvl="0"/>
            <a:endParaRPr lang="fi-FI" dirty="0"/>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5</a:t>
            </a:fld>
            <a:endParaRPr lang="fi-FI"/>
          </a:p>
        </p:txBody>
      </p:sp>
    </p:spTree>
    <p:extLst>
      <p:ext uri="{BB962C8B-B14F-4D97-AF65-F5344CB8AC3E}">
        <p14:creationId xmlns:p14="http://schemas.microsoft.com/office/powerpoint/2010/main" val="60159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i-FI" dirty="0"/>
              <a:t>Kivirakenteiset (harkko/tiili) ulkoseinät, joissa on erillinen lämmöneristekerros.</a:t>
            </a:r>
          </a:p>
          <a:p>
            <a:pPr lvl="0"/>
            <a:r>
              <a:rPr lang="fi-FI" dirty="0"/>
              <a:t>Päätyseinän ylin harkkokerros ja sisäkattopinta ovat vaakasuorassa tai päätyseinän harkot on viistetty kattokaltevuuden suuntaisesti.</a:t>
            </a:r>
          </a:p>
          <a:p>
            <a:pPr lvl="0"/>
            <a:r>
              <a:rPr lang="fi-FI" dirty="0"/>
              <a:t>Puuyläpohjassa on höyrynsulkuna kalvo.</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Harkkoseinän päälle </a:t>
            </a:r>
            <a:r>
              <a:rPr lang="fi-FI"/>
              <a:t>asetetaan ilmansulkumuovikaista </a:t>
            </a:r>
            <a:r>
              <a:rPr lang="fi-FI" dirty="0"/>
              <a:t>Kaistan tulee ulottua seinässä alaspäin vähintään 500 mm</a:t>
            </a:r>
          </a:p>
          <a:p>
            <a:pPr lvl="0"/>
            <a:endParaRPr lang="fi-FI" dirty="0"/>
          </a:p>
          <a:p>
            <a:pPr lvl="0"/>
            <a:endParaRPr lang="fi-FI" dirty="0"/>
          </a:p>
          <a:p>
            <a:pPr lvl="0"/>
            <a:r>
              <a:rPr lang="fi-FI" dirty="0"/>
              <a:t>Liitoksen ilmatiiviys voidaan puristuksen lisäksi varmistaa saumaamalla puiden väliin jäävä rako alapuolelta kitillä tai elastisella massalla. </a:t>
            </a:r>
          </a:p>
          <a:p>
            <a:pPr lvl="0"/>
            <a:r>
              <a:rPr lang="fi-FI"/>
              <a:t>Harkkoseinän ilmansulkuna </a:t>
            </a:r>
            <a:r>
              <a:rPr lang="fi-FI" dirty="0"/>
              <a:t>toimii sisäpuolen tasoitekerros, joten sen täytyy ulottua seinän yläreunaan asti, myös </a:t>
            </a:r>
            <a:r>
              <a:rPr lang="fi-FI" dirty="0" err="1"/>
              <a:t>alaslasketun</a:t>
            </a:r>
            <a:r>
              <a:rPr lang="fi-FI" dirty="0"/>
              <a:t> katon taakse.</a:t>
            </a:r>
          </a:p>
          <a:p>
            <a:pPr lvl="0"/>
            <a:r>
              <a:rPr lang="fi-FI" dirty="0"/>
              <a:t>Yläpohjan lämmöneristeenä voi olla levymäinen tai puhallettava eriste. </a:t>
            </a:r>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6</a:t>
            </a:fld>
            <a:endParaRPr lang="fi-FI"/>
          </a:p>
        </p:txBody>
      </p:sp>
    </p:spTree>
    <p:extLst>
      <p:ext uri="{BB962C8B-B14F-4D97-AF65-F5344CB8AC3E}">
        <p14:creationId xmlns:p14="http://schemas.microsoft.com/office/powerpoint/2010/main" val="334598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i-FI" dirty="0"/>
              <a:t>Kivirakenteiset ulkoseinät, jotka on tehty yhtenäisestä harkkorakenteesta</a:t>
            </a:r>
            <a:r>
              <a:rPr lang="fi-FI" baseline="0" dirty="0"/>
              <a:t> eikä muovikelmua voi käyttää</a:t>
            </a:r>
            <a:endParaRPr lang="fi-FI" dirty="0"/>
          </a:p>
          <a:p>
            <a:pPr lvl="0"/>
            <a:r>
              <a:rPr lang="fi-FI" dirty="0"/>
              <a:t>Kohteet, joissa ei voida käyttää höyrynsulkumuovikaistaa.</a:t>
            </a:r>
          </a:p>
          <a:p>
            <a:pPr lvl="0"/>
            <a:r>
              <a:rPr lang="fi-FI" dirty="0"/>
              <a:t>Puuyläpohjan höyrynsulkuna on kalvo</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Harkkoseinän höyrynsulkuna toimii sisäpuolen tasoitekerros, joten sen täytyy ulottua seinän yläreunaan asti, myös </a:t>
            </a:r>
            <a:r>
              <a:rPr lang="fi-FI" dirty="0" err="1"/>
              <a:t>alaslasketun</a:t>
            </a:r>
            <a:r>
              <a:rPr lang="fi-FI" dirty="0"/>
              <a:t> katon taakse.</a:t>
            </a:r>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7</a:t>
            </a:fld>
            <a:endParaRPr lang="fi-FI"/>
          </a:p>
        </p:txBody>
      </p:sp>
    </p:spTree>
    <p:extLst>
      <p:ext uri="{BB962C8B-B14F-4D97-AF65-F5344CB8AC3E}">
        <p14:creationId xmlns:p14="http://schemas.microsoft.com/office/powerpoint/2010/main" val="606529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i-FI" dirty="0"/>
              <a:t>Kivirakenteiset ulkoseinät, jotka on tehty yhtenäisestä harkkorakenteesta</a:t>
            </a:r>
            <a:r>
              <a:rPr lang="fi-FI" baseline="0" dirty="0"/>
              <a:t> eikä muovikelmua voi käyttää</a:t>
            </a:r>
            <a:endParaRPr lang="fi-FI" dirty="0"/>
          </a:p>
          <a:p>
            <a:pPr lvl="0"/>
            <a:r>
              <a:rPr lang="fi-FI" dirty="0"/>
              <a:t>Kohteet, joissa ei voida käyttää höyrynsulkumuovikaistaa.</a:t>
            </a:r>
          </a:p>
          <a:p>
            <a:pPr lvl="0"/>
            <a:r>
              <a:rPr lang="fi-FI" dirty="0"/>
              <a:t>Puuyläpohjan höyrynsulkuna on kalvo</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Harkkoseinän höyrynsulkuna toimii sisäpuolen tasoitekerros, joten sen täytyy ulottua seinän yläreunaan asti, myös </a:t>
            </a:r>
            <a:r>
              <a:rPr lang="fi-FI" dirty="0" err="1"/>
              <a:t>alaslasketun</a:t>
            </a:r>
            <a:r>
              <a:rPr lang="fi-FI" dirty="0"/>
              <a:t> katon taakse.</a:t>
            </a:r>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8</a:t>
            </a:fld>
            <a:endParaRPr lang="fi-FI"/>
          </a:p>
        </p:txBody>
      </p:sp>
    </p:spTree>
    <p:extLst>
      <p:ext uri="{BB962C8B-B14F-4D97-AF65-F5344CB8AC3E}">
        <p14:creationId xmlns:p14="http://schemas.microsoft.com/office/powerpoint/2010/main" val="3621154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9</a:t>
            </a:fld>
            <a:endParaRPr lang="fi-FI"/>
          </a:p>
        </p:txBody>
      </p:sp>
    </p:spTree>
    <p:extLst>
      <p:ext uri="{BB962C8B-B14F-4D97-AF65-F5344CB8AC3E}">
        <p14:creationId xmlns:p14="http://schemas.microsoft.com/office/powerpoint/2010/main" val="494282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i-FI" dirty="0"/>
              <a:t>Kivirakenteinen päädyn ulkoseinä, joka on tehty yhtenäisestä harkkorakenteesta.</a:t>
            </a:r>
          </a:p>
          <a:p>
            <a:pPr lvl="0"/>
            <a:r>
              <a:rPr lang="fi-FI" dirty="0"/>
              <a:t>Puuyläpohjan höyrynsulkuna on kalvo tai levy.</a:t>
            </a:r>
          </a:p>
          <a:p>
            <a:pPr lvl="0"/>
            <a:r>
              <a:rPr lang="fi-FI" dirty="0"/>
              <a:t>Katon sisälevyn reunan ja höyrynsulun kiinnitystä varten </a:t>
            </a:r>
            <a:r>
              <a:rPr lang="fi-FI" dirty="0" err="1"/>
              <a:t>alaslaskurimojen</a:t>
            </a:r>
            <a:r>
              <a:rPr lang="fi-FI" dirty="0"/>
              <a:t> väleihin tarvitaan erilliset kiinnitysrimat</a:t>
            </a:r>
          </a:p>
          <a:p>
            <a:pPr lvl="0"/>
            <a:r>
              <a:rPr lang="fi-FI" dirty="0"/>
              <a:t>Liitos on periaatteeltaan sama, kun yläpohjan höyrynsulkuna on levy. Tällöin polyuretaanivaahdotus tehdään levyn pään ja seinäharkon väliin.</a:t>
            </a:r>
          </a:p>
          <a:p>
            <a:pPr lvl="0"/>
            <a:r>
              <a:rPr lang="fi-FI" dirty="0"/>
              <a:t>Harkkoseinän ilmansulkuna toimii sisäpuolen tasoitekerros, joten sen täytyy ulottua seinän yläreunaan asti, myös </a:t>
            </a:r>
            <a:r>
              <a:rPr lang="fi-FI" dirty="0" err="1"/>
              <a:t>alaslasketun</a:t>
            </a:r>
            <a:r>
              <a:rPr lang="fi-FI" dirty="0"/>
              <a:t> katon taakse. </a:t>
            </a:r>
          </a:p>
          <a:p>
            <a:pPr lvl="0"/>
            <a:r>
              <a:rPr lang="fi-FI" dirty="0"/>
              <a:t>Yläpohjan lämmöneristeenä voi olla levymäinen tai puhallettava eriste. </a:t>
            </a:r>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10</a:t>
            </a:fld>
            <a:endParaRPr lang="fi-FI"/>
          </a:p>
        </p:txBody>
      </p:sp>
    </p:spTree>
    <p:extLst>
      <p:ext uri="{BB962C8B-B14F-4D97-AF65-F5344CB8AC3E}">
        <p14:creationId xmlns:p14="http://schemas.microsoft.com/office/powerpoint/2010/main" val="3766445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Rakennukset, joissa on kivirakenteinen yläpohja ja harkkorakenteinen tai betonielementtiulkoseinä. Ei-kantava seinä.</a:t>
            </a:r>
          </a:p>
          <a:p>
            <a:pPr lvl="0"/>
            <a:r>
              <a:rPr lang="fi-FI" dirty="0"/>
              <a:t>Kantavalla seinällä yläpuolisten rakenteiden kautta tuleva kuormitus tiivistää liitosta.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Muidenkin ontelolaatan saumojen päälle on yläpohjassa suositeltavaa asentaa höyrynsulkukaistat</a:t>
            </a:r>
          </a:p>
          <a:p>
            <a:pPr lvl="0"/>
            <a:endParaRPr lang="fi-FI" dirty="0"/>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11</a:t>
            </a:fld>
            <a:endParaRPr lang="fi-FI"/>
          </a:p>
        </p:txBody>
      </p:sp>
    </p:spTree>
    <p:extLst>
      <p:ext uri="{BB962C8B-B14F-4D97-AF65-F5344CB8AC3E}">
        <p14:creationId xmlns:p14="http://schemas.microsoft.com/office/powerpoint/2010/main" val="3911878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3783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8153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73387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766822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90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904875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709876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pic>
        <p:nvPicPr>
          <p:cNvPr id="7" name="Picture 6">
            <a:extLst>
              <a:ext uri="{FF2B5EF4-FFF2-40B4-BE49-F238E27FC236}">
                <a16:creationId xmlns:a16="http://schemas.microsoft.com/office/drawing/2014/main" id="{6547583D-8460-4D08-A104-66042EDED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626" y="5464430"/>
            <a:ext cx="1867062" cy="579170"/>
          </a:xfrm>
          <a:prstGeom prst="rect">
            <a:avLst/>
          </a:prstGeom>
        </p:spPr>
      </p:pic>
      <p:sp>
        <p:nvSpPr>
          <p:cNvPr id="2" name="Title 1"/>
          <p:cNvSpPr>
            <a:spLocks noGrp="1"/>
          </p:cNvSpPr>
          <p:nvPr>
            <p:ph type="ctrTitle"/>
          </p:nvPr>
        </p:nvSpPr>
        <p:spPr>
          <a:xfrm>
            <a:off x="468313" y="3904488"/>
            <a:ext cx="5475287" cy="2549840"/>
          </a:xfrm>
        </p:spPr>
        <p:txBody>
          <a:bodyPr/>
          <a:lstStyle>
            <a:lvl1pPr algn="l">
              <a:defRPr/>
            </a:lvl1pPr>
          </a:lstStyle>
          <a:p>
            <a:r>
              <a:rPr lang="en-US"/>
              <a:t>Click to edit Master title style</a:t>
            </a:r>
            <a:endParaRPr lang="fi-FI" dirty="0"/>
          </a:p>
        </p:txBody>
      </p:sp>
    </p:spTree>
    <p:extLst>
      <p:ext uri="{BB962C8B-B14F-4D97-AF65-F5344CB8AC3E}">
        <p14:creationId xmlns:p14="http://schemas.microsoft.com/office/powerpoint/2010/main" val="1282986813"/>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999870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093474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8991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977988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751010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257593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361494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4257930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789677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769565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729087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441084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06481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58396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376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86137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19811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511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06602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252829392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8269032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ADA9-3E73-424D-B28E-AE21BB92F2FC}"/>
              </a:ext>
            </a:extLst>
          </p:cNvPr>
          <p:cNvSpPr>
            <a:spLocks noGrp="1"/>
          </p:cNvSpPr>
          <p:nvPr>
            <p:ph type="ctrTitle"/>
          </p:nvPr>
        </p:nvSpPr>
        <p:spPr/>
        <p:txBody>
          <a:bodyPr/>
          <a:lstStyle/>
          <a:p>
            <a:br>
              <a:rPr lang="sv-FI" dirty="0"/>
            </a:br>
            <a:r>
              <a:rPr lang="sv-FI" dirty="0"/>
              <a:t>Energieffektiva fogar i ett stenhus</a:t>
            </a:r>
            <a:endParaRPr lang="fi-FI" dirty="0"/>
          </a:p>
        </p:txBody>
      </p:sp>
    </p:spTree>
    <p:extLst>
      <p:ext uri="{BB962C8B-B14F-4D97-AF65-F5344CB8AC3E}">
        <p14:creationId xmlns:p14="http://schemas.microsoft.com/office/powerpoint/2010/main" val="264797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FI" dirty="0"/>
              <a:t>Fogen och tätningen mellan en yttervägg (byggd av sten) och ett trävindsbjälklag, lutande innertak</a:t>
            </a:r>
          </a:p>
        </p:txBody>
      </p:sp>
      <p:sp>
        <p:nvSpPr>
          <p:cNvPr id="4" name="Content Placeholder 3">
            <a:extLst>
              <a:ext uri="{FF2B5EF4-FFF2-40B4-BE49-F238E27FC236}">
                <a16:creationId xmlns:a16="http://schemas.microsoft.com/office/drawing/2014/main" id="{7B01B393-F3DF-4DB0-9076-109C8B1BCE84}"/>
              </a:ext>
            </a:extLst>
          </p:cNvPr>
          <p:cNvSpPr>
            <a:spLocks noGrp="1"/>
          </p:cNvSpPr>
          <p:nvPr>
            <p:ph idx="1"/>
          </p:nvPr>
        </p:nvSpPr>
        <p:spPr>
          <a:xfrm>
            <a:off x="3979670" y="1773239"/>
            <a:ext cx="4707129" cy="4032250"/>
          </a:xfrm>
        </p:spPr>
        <p:txBody>
          <a:bodyPr>
            <a:normAutofit fontScale="85000" lnSpcReduction="20000"/>
          </a:bodyPr>
          <a:lstStyle/>
          <a:p>
            <a:pPr marL="357188" lvl="0" indent="-357188">
              <a:lnSpc>
                <a:spcPct val="120000"/>
              </a:lnSpc>
              <a:buFont typeface="+mj-lt"/>
              <a:buAutoNum type="arabicPeriod"/>
            </a:pPr>
            <a:r>
              <a:rPr lang="sv-FI" dirty="0"/>
              <a:t>Battens ,som går parallellt med takytan, fästs till gavelväggen med mellanstycken.</a:t>
            </a:r>
          </a:p>
          <a:p>
            <a:pPr marL="357188" lvl="0" indent="-357188">
              <a:lnSpc>
                <a:spcPct val="120000"/>
              </a:lnSpc>
              <a:buFont typeface="+mj-lt"/>
              <a:buAutoNum type="arabicPeriod"/>
            </a:pPr>
            <a:r>
              <a:rPr lang="sv-FI" dirty="0"/>
              <a:t>Vindsbjälklagets ångspärr pressas mellan trädet som är fästat i väggen och stödläkter i gaveln (skruvfästning k300). </a:t>
            </a:r>
          </a:p>
          <a:p>
            <a:pPr marL="357188" lvl="0" indent="-357188">
              <a:lnSpc>
                <a:spcPct val="120000"/>
              </a:lnSpc>
              <a:buFont typeface="+mj-lt"/>
              <a:buAutoNum type="arabicPeriod"/>
            </a:pPr>
            <a:r>
              <a:rPr lang="sv-FI" dirty="0"/>
              <a:t>Springan mellan mellanstycken, klämläkten och blockstruktur tätas med polyuretanskum.</a:t>
            </a:r>
            <a:endParaRPr lang="fi-FI" dirty="0"/>
          </a:p>
        </p:txBody>
      </p:sp>
      <p:sp>
        <p:nvSpPr>
          <p:cNvPr id="3" name="Date Placeholder 2">
            <a:extLst>
              <a:ext uri="{FF2B5EF4-FFF2-40B4-BE49-F238E27FC236}">
                <a16:creationId xmlns:a16="http://schemas.microsoft.com/office/drawing/2014/main" id="{E6D69AA8-FEA0-41D9-A7B4-CA5F085BE827}"/>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8FD5F40E-0F5B-42AE-B815-D02676E933E2}"/>
              </a:ext>
            </a:extLst>
          </p:cNvPr>
          <p:cNvSpPr>
            <a:spLocks noGrp="1"/>
          </p:cNvSpPr>
          <p:nvPr>
            <p:ph type="sldNum" sz="quarter" idx="4"/>
          </p:nvPr>
        </p:nvSpPr>
        <p:spPr/>
        <p:txBody>
          <a:bodyPr/>
          <a:lstStyle/>
          <a:p>
            <a:fld id="{0168ACF4-E7A5-495E-8C31-8E9E3D5B0BFC}" type="slidenum">
              <a:rPr lang="fi-FI" smtClean="0"/>
              <a:pPr/>
              <a:t>10</a:t>
            </a:fld>
            <a:endParaRPr lang="fi-FI" dirty="0"/>
          </a:p>
        </p:txBody>
      </p:sp>
      <p:grpSp>
        <p:nvGrpSpPr>
          <p:cNvPr id="5" name="Group 4">
            <a:extLst>
              <a:ext uri="{FF2B5EF4-FFF2-40B4-BE49-F238E27FC236}">
                <a16:creationId xmlns:a16="http://schemas.microsoft.com/office/drawing/2014/main" id="{B2AE87E7-A017-4C53-A3C8-D6560B271AAC}"/>
              </a:ext>
            </a:extLst>
          </p:cNvPr>
          <p:cNvGrpSpPr/>
          <p:nvPr/>
        </p:nvGrpSpPr>
        <p:grpSpPr>
          <a:xfrm>
            <a:off x="0" y="1773239"/>
            <a:ext cx="3818857" cy="3847006"/>
            <a:chOff x="33063" y="1857044"/>
            <a:chExt cx="3818857" cy="3847006"/>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85" t="11557" r="23927" b="5132"/>
            <a:stretch/>
          </p:blipFill>
          <p:spPr bwMode="auto">
            <a:xfrm>
              <a:off x="33063" y="1857044"/>
              <a:ext cx="3818857" cy="3847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642572" y="4187156"/>
              <a:ext cx="1561276" cy="718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Rectangle 14"/>
            <p:cNvSpPr/>
            <p:nvPr/>
          </p:nvSpPr>
          <p:spPr>
            <a:xfrm>
              <a:off x="1794972" y="4187156"/>
              <a:ext cx="827588" cy="1150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 name="Straight Arrow Connector 7"/>
            <p:cNvCxnSpPr/>
            <p:nvPr/>
          </p:nvCxnSpPr>
          <p:spPr>
            <a:xfrm flipH="1" flipV="1">
              <a:off x="2013620" y="3771022"/>
              <a:ext cx="665748" cy="66385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622560" y="4365315"/>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sp>
          <p:nvSpPr>
            <p:cNvPr id="12" name="Oval 11"/>
            <p:cNvSpPr/>
            <p:nvPr/>
          </p:nvSpPr>
          <p:spPr>
            <a:xfrm>
              <a:off x="2679368" y="218269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3" name="Straight Arrow Connector 12"/>
            <p:cNvCxnSpPr>
              <a:stCxn id="12" idx="3"/>
            </p:cNvCxnSpPr>
            <p:nvPr/>
          </p:nvCxnSpPr>
          <p:spPr>
            <a:xfrm flipH="1">
              <a:off x="1994075" y="2643669"/>
              <a:ext cx="780201" cy="38866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3" idx="1"/>
            </p:cNvCxnSpPr>
            <p:nvPr/>
          </p:nvCxnSpPr>
          <p:spPr>
            <a:xfrm flipH="1" flipV="1">
              <a:off x="1595682" y="3914380"/>
              <a:ext cx="334922" cy="9618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835696" y="4797152"/>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p>
          </p:txBody>
        </p:sp>
      </p:grpSp>
    </p:spTree>
    <p:extLst>
      <p:ext uri="{BB962C8B-B14F-4D97-AF65-F5344CB8AC3E}">
        <p14:creationId xmlns:p14="http://schemas.microsoft.com/office/powerpoint/2010/main" val="298608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FI" dirty="0"/>
              <a:t>Fog av en betongsandwichelement och ett hålbjälklag i en icke-bärande vägg. </a:t>
            </a:r>
          </a:p>
        </p:txBody>
      </p:sp>
      <p:sp>
        <p:nvSpPr>
          <p:cNvPr id="4" name="Content Placeholder 3">
            <a:extLst>
              <a:ext uri="{FF2B5EF4-FFF2-40B4-BE49-F238E27FC236}">
                <a16:creationId xmlns:a16="http://schemas.microsoft.com/office/drawing/2014/main" id="{90FEB03A-760E-441E-822C-E919D883FA30}"/>
              </a:ext>
            </a:extLst>
          </p:cNvPr>
          <p:cNvSpPr>
            <a:spLocks noGrp="1"/>
          </p:cNvSpPr>
          <p:nvPr>
            <p:ph idx="1"/>
          </p:nvPr>
        </p:nvSpPr>
        <p:spPr>
          <a:xfrm>
            <a:off x="4178808" y="1773239"/>
            <a:ext cx="4507992" cy="4032250"/>
          </a:xfrm>
        </p:spPr>
        <p:txBody>
          <a:bodyPr/>
          <a:lstStyle/>
          <a:p>
            <a:pPr marL="514350" indent="-514350">
              <a:buFont typeface="+mj-lt"/>
              <a:buAutoNum type="arabicPeriod"/>
            </a:pPr>
            <a:r>
              <a:rPr lang="sv-FI" dirty="0"/>
              <a:t>Fogens täthet säkras med  svetsad eller limmad </a:t>
            </a:r>
            <a:r>
              <a:rPr lang="en-GB" dirty="0"/>
              <a:t>bitumen-</a:t>
            </a:r>
            <a:r>
              <a:rPr lang="en-GB" dirty="0" err="1"/>
              <a:t>membran</a:t>
            </a:r>
            <a:r>
              <a:rPr lang="sv-FI" dirty="0"/>
              <a:t>.</a:t>
            </a:r>
          </a:p>
          <a:p>
            <a:endParaRPr lang="fi-FI" dirty="0"/>
          </a:p>
        </p:txBody>
      </p:sp>
      <p:sp>
        <p:nvSpPr>
          <p:cNvPr id="3" name="Date Placeholder 2">
            <a:extLst>
              <a:ext uri="{FF2B5EF4-FFF2-40B4-BE49-F238E27FC236}">
                <a16:creationId xmlns:a16="http://schemas.microsoft.com/office/drawing/2014/main" id="{45AF7B8D-23C8-44AD-B951-E2292DF0211D}"/>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EC0B20D8-5F66-4D34-9D57-9E21A6F0CE4B}"/>
              </a:ext>
            </a:extLst>
          </p:cNvPr>
          <p:cNvSpPr>
            <a:spLocks noGrp="1"/>
          </p:cNvSpPr>
          <p:nvPr>
            <p:ph type="sldNum" sz="quarter" idx="4"/>
          </p:nvPr>
        </p:nvSpPr>
        <p:spPr/>
        <p:txBody>
          <a:bodyPr/>
          <a:lstStyle/>
          <a:p>
            <a:fld id="{0168ACF4-E7A5-495E-8C31-8E9E3D5B0BFC}" type="slidenum">
              <a:rPr lang="fi-FI" smtClean="0"/>
              <a:pPr/>
              <a:t>11</a:t>
            </a:fld>
            <a:endParaRPr lang="fi-FI" dirty="0"/>
          </a:p>
        </p:txBody>
      </p:sp>
      <p:grpSp>
        <p:nvGrpSpPr>
          <p:cNvPr id="5" name="Group 4">
            <a:extLst>
              <a:ext uri="{FF2B5EF4-FFF2-40B4-BE49-F238E27FC236}">
                <a16:creationId xmlns:a16="http://schemas.microsoft.com/office/drawing/2014/main" id="{9CA4CA30-40C4-4D78-BD30-B942E719A5E9}"/>
              </a:ext>
            </a:extLst>
          </p:cNvPr>
          <p:cNvGrpSpPr/>
          <p:nvPr/>
        </p:nvGrpSpPr>
        <p:grpSpPr>
          <a:xfrm>
            <a:off x="468313" y="1773239"/>
            <a:ext cx="3508861" cy="3600000"/>
            <a:chOff x="611560" y="1700808"/>
            <a:chExt cx="3508861" cy="360000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00808"/>
              <a:ext cx="3508861"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11560" y="1700808"/>
              <a:ext cx="3508861" cy="360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Oval 12"/>
            <p:cNvSpPr/>
            <p:nvPr/>
          </p:nvSpPr>
          <p:spPr>
            <a:xfrm>
              <a:off x="2555776" y="2143776"/>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4" name="Straight Arrow Connector 13"/>
            <p:cNvCxnSpPr>
              <a:stCxn id="13" idx="3"/>
            </p:cNvCxnSpPr>
            <p:nvPr/>
          </p:nvCxnSpPr>
          <p:spPr>
            <a:xfrm flipH="1">
              <a:off x="2051720" y="2604746"/>
              <a:ext cx="598964" cy="75224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9213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FI" dirty="0"/>
              <a:t>Fog av en yttervägg och ett vindsbjälklag  i sidotakfotet av ett lättbetonghus.</a:t>
            </a:r>
          </a:p>
        </p:txBody>
      </p:sp>
      <p:sp>
        <p:nvSpPr>
          <p:cNvPr id="4" name="Content Placeholder 3">
            <a:extLst>
              <a:ext uri="{FF2B5EF4-FFF2-40B4-BE49-F238E27FC236}">
                <a16:creationId xmlns:a16="http://schemas.microsoft.com/office/drawing/2014/main" id="{E11612B6-0A09-4248-9966-610A1A27AF63}"/>
              </a:ext>
            </a:extLst>
          </p:cNvPr>
          <p:cNvSpPr>
            <a:spLocks noGrp="1"/>
          </p:cNvSpPr>
          <p:nvPr>
            <p:ph idx="1"/>
          </p:nvPr>
        </p:nvSpPr>
        <p:spPr>
          <a:xfrm>
            <a:off x="4716422" y="1773239"/>
            <a:ext cx="3970378" cy="4032250"/>
          </a:xfrm>
        </p:spPr>
        <p:txBody>
          <a:bodyPr>
            <a:normAutofit/>
          </a:bodyPr>
          <a:lstStyle/>
          <a:p>
            <a:pPr marL="514350" lvl="0" indent="-514350">
              <a:buFont typeface="+mj-lt"/>
              <a:buAutoNum type="arabicPeriod"/>
            </a:pPr>
            <a:r>
              <a:rPr lang="sv-FI" sz="2400" dirty="0"/>
              <a:t>Fogen tätas genom att skumma.</a:t>
            </a:r>
          </a:p>
          <a:p>
            <a:pPr marL="514350" lvl="0" indent="-514350">
              <a:buFont typeface="+mj-lt"/>
              <a:buAutoNum type="arabicPeriod"/>
            </a:pPr>
            <a:r>
              <a:rPr lang="sv-FI" sz="2400" dirty="0"/>
              <a:t>Täthet säkras med elastisk kittning.</a:t>
            </a:r>
          </a:p>
          <a:p>
            <a:pPr marL="514350" lvl="0" indent="-514350">
              <a:buFont typeface="+mj-lt"/>
              <a:buAutoNum type="arabicPeriod"/>
            </a:pPr>
            <a:r>
              <a:rPr lang="sv-FI" sz="2400" dirty="0"/>
              <a:t>200 mm breda limmad </a:t>
            </a:r>
            <a:r>
              <a:rPr lang="en-GB" sz="2400" dirty="0" err="1"/>
              <a:t>bitumenmembran</a:t>
            </a:r>
            <a:br>
              <a:rPr lang="en-GB" sz="2400" dirty="0"/>
            </a:br>
            <a:r>
              <a:rPr lang="sv-FI" sz="2400" dirty="0"/>
              <a:t>rekommenderas på fogar av vindsbjälklag-</a:t>
            </a:r>
            <a:r>
              <a:rPr lang="sv-FI" sz="2400" dirty="0" err="1"/>
              <a:t>elementer</a:t>
            </a:r>
            <a:endParaRPr lang="fi-FI" sz="2400" dirty="0"/>
          </a:p>
        </p:txBody>
      </p:sp>
      <p:sp>
        <p:nvSpPr>
          <p:cNvPr id="3" name="Date Placeholder 2">
            <a:extLst>
              <a:ext uri="{FF2B5EF4-FFF2-40B4-BE49-F238E27FC236}">
                <a16:creationId xmlns:a16="http://schemas.microsoft.com/office/drawing/2014/main" id="{418D2D39-9894-4EC8-8879-9B9D41AA4CCA}"/>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6B0A4B5D-E421-46FD-ACFD-4E4A187B5A0E}"/>
              </a:ext>
            </a:extLst>
          </p:cNvPr>
          <p:cNvSpPr>
            <a:spLocks noGrp="1"/>
          </p:cNvSpPr>
          <p:nvPr>
            <p:ph type="sldNum" sz="quarter" idx="4"/>
          </p:nvPr>
        </p:nvSpPr>
        <p:spPr/>
        <p:txBody>
          <a:bodyPr/>
          <a:lstStyle/>
          <a:p>
            <a:fld id="{0168ACF4-E7A5-495E-8C31-8E9E3D5B0BFC}" type="slidenum">
              <a:rPr lang="fi-FI" smtClean="0"/>
              <a:pPr/>
              <a:t>12</a:t>
            </a:fld>
            <a:endParaRPr lang="fi-FI" dirty="0"/>
          </a:p>
        </p:txBody>
      </p:sp>
      <p:grpSp>
        <p:nvGrpSpPr>
          <p:cNvPr id="5" name="Group 4">
            <a:extLst>
              <a:ext uri="{FF2B5EF4-FFF2-40B4-BE49-F238E27FC236}">
                <a16:creationId xmlns:a16="http://schemas.microsoft.com/office/drawing/2014/main" id="{50D71212-A6EC-4EA2-BEAF-A5D0B9CC15E9}"/>
              </a:ext>
            </a:extLst>
          </p:cNvPr>
          <p:cNvGrpSpPr/>
          <p:nvPr/>
        </p:nvGrpSpPr>
        <p:grpSpPr>
          <a:xfrm>
            <a:off x="457200" y="1773239"/>
            <a:ext cx="3931135" cy="3600000"/>
            <a:chOff x="179512" y="1988840"/>
            <a:chExt cx="3931135" cy="360000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988840"/>
              <a:ext cx="3931135"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2771800" y="2202428"/>
              <a:ext cx="648072" cy="4102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Oval 9"/>
            <p:cNvSpPr/>
            <p:nvPr/>
          </p:nvSpPr>
          <p:spPr>
            <a:xfrm>
              <a:off x="179512" y="1988840"/>
              <a:ext cx="3931135" cy="360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Rectangle 15"/>
            <p:cNvSpPr/>
            <p:nvPr/>
          </p:nvSpPr>
          <p:spPr>
            <a:xfrm>
              <a:off x="2358006" y="4258788"/>
              <a:ext cx="827588" cy="1005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traight Arrow Connector 8"/>
            <p:cNvCxnSpPr>
              <a:stCxn id="11" idx="1"/>
            </p:cNvCxnSpPr>
            <p:nvPr/>
          </p:nvCxnSpPr>
          <p:spPr>
            <a:xfrm flipH="1" flipV="1">
              <a:off x="2339752" y="4293096"/>
              <a:ext cx="339923" cy="5104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584767" y="472446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cxnSp>
          <p:nvCxnSpPr>
            <p:cNvPr id="12" name="Straight Arrow Connector 11"/>
            <p:cNvCxnSpPr>
              <a:stCxn id="13" idx="5"/>
            </p:cNvCxnSpPr>
            <p:nvPr/>
          </p:nvCxnSpPr>
          <p:spPr>
            <a:xfrm>
              <a:off x="3324964" y="2612650"/>
              <a:ext cx="382940" cy="4840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771800" y="215168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p>
          </p:txBody>
        </p:sp>
        <p:sp>
          <p:nvSpPr>
            <p:cNvPr id="14" name="Oval 13"/>
            <p:cNvSpPr/>
            <p:nvPr/>
          </p:nvSpPr>
          <p:spPr>
            <a:xfrm>
              <a:off x="645210" y="314096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5" name="Straight Arrow Connector 14"/>
            <p:cNvCxnSpPr>
              <a:stCxn id="14" idx="5"/>
            </p:cNvCxnSpPr>
            <p:nvPr/>
          </p:nvCxnSpPr>
          <p:spPr>
            <a:xfrm>
              <a:off x="1198374" y="3601938"/>
              <a:ext cx="709330" cy="5824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3716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FI" dirty="0"/>
              <a:t>Tätning av fönsterkarmar</a:t>
            </a:r>
          </a:p>
        </p:txBody>
      </p:sp>
      <p:sp>
        <p:nvSpPr>
          <p:cNvPr id="3" name="Content Placeholder 2">
            <a:extLst>
              <a:ext uri="{FF2B5EF4-FFF2-40B4-BE49-F238E27FC236}">
                <a16:creationId xmlns:a16="http://schemas.microsoft.com/office/drawing/2014/main" id="{0B886541-A581-4806-9618-68AECF01F38E}"/>
              </a:ext>
            </a:extLst>
          </p:cNvPr>
          <p:cNvSpPr>
            <a:spLocks noGrp="1"/>
          </p:cNvSpPr>
          <p:nvPr>
            <p:ph idx="1"/>
          </p:nvPr>
        </p:nvSpPr>
        <p:spPr>
          <a:xfrm>
            <a:off x="4340448" y="1773239"/>
            <a:ext cx="4346351" cy="4032250"/>
          </a:xfrm>
        </p:spPr>
        <p:txBody>
          <a:bodyPr>
            <a:normAutofit/>
          </a:bodyPr>
          <a:lstStyle/>
          <a:p>
            <a:pPr marL="514350" indent="-514350">
              <a:buFont typeface="+mj-lt"/>
              <a:buAutoNum type="arabicPeriod"/>
            </a:pPr>
            <a:r>
              <a:rPr lang="sv-FI" dirty="0"/>
              <a:t>Fönstret tätas med polyuretanskum.</a:t>
            </a:r>
          </a:p>
          <a:p>
            <a:pPr marL="514350" indent="-514350">
              <a:buFont typeface="+mj-lt"/>
              <a:buAutoNum type="arabicPeriod"/>
            </a:pPr>
            <a:r>
              <a:rPr lang="sv-FI" dirty="0"/>
              <a:t>En ventilationsöppning lämnas på ytterkanten</a:t>
            </a:r>
          </a:p>
          <a:p>
            <a:pPr marL="514350" indent="-514350">
              <a:buFont typeface="+mj-lt"/>
              <a:buAutoNum type="arabicPeriod"/>
            </a:pPr>
            <a:r>
              <a:rPr lang="sv-FI" dirty="0"/>
              <a:t>Fogen av polyuretan-skum måste nå mellan karmen och inre ytan av elementen.</a:t>
            </a:r>
          </a:p>
          <a:p>
            <a:pPr marL="514350" indent="-514350">
              <a:buFont typeface="+mj-lt"/>
              <a:buAutoNum type="arabicPeriod"/>
            </a:pPr>
            <a:endParaRPr lang="fi-FI" dirty="0"/>
          </a:p>
        </p:txBody>
      </p:sp>
      <p:sp>
        <p:nvSpPr>
          <p:cNvPr id="5" name="Date Placeholder 4">
            <a:extLst>
              <a:ext uri="{FF2B5EF4-FFF2-40B4-BE49-F238E27FC236}">
                <a16:creationId xmlns:a16="http://schemas.microsoft.com/office/drawing/2014/main" id="{92A9F2C5-E12A-4EAF-85B0-53F38A95FBD0}"/>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6BF89C15-0DC9-4B9B-B4B2-107342D557F4}"/>
              </a:ext>
            </a:extLst>
          </p:cNvPr>
          <p:cNvSpPr>
            <a:spLocks noGrp="1"/>
          </p:cNvSpPr>
          <p:nvPr>
            <p:ph type="sldNum" sz="quarter" idx="4"/>
          </p:nvPr>
        </p:nvSpPr>
        <p:spPr/>
        <p:txBody>
          <a:bodyPr/>
          <a:lstStyle/>
          <a:p>
            <a:fld id="{0168ACF4-E7A5-495E-8C31-8E9E3D5B0BFC}" type="slidenum">
              <a:rPr lang="fi-FI" smtClean="0"/>
              <a:pPr/>
              <a:t>13</a:t>
            </a:fld>
            <a:endParaRPr lang="fi-FI" dirty="0"/>
          </a:p>
        </p:txBody>
      </p:sp>
      <p:grpSp>
        <p:nvGrpSpPr>
          <p:cNvPr id="4" name="Group 3">
            <a:extLst>
              <a:ext uri="{FF2B5EF4-FFF2-40B4-BE49-F238E27FC236}">
                <a16:creationId xmlns:a16="http://schemas.microsoft.com/office/drawing/2014/main" id="{C85479D3-D72D-45EB-996A-80C04C9AE087}"/>
              </a:ext>
            </a:extLst>
          </p:cNvPr>
          <p:cNvGrpSpPr/>
          <p:nvPr/>
        </p:nvGrpSpPr>
        <p:grpSpPr>
          <a:xfrm>
            <a:off x="86987" y="1773239"/>
            <a:ext cx="4296986" cy="3528392"/>
            <a:chOff x="86987" y="1988840"/>
            <a:chExt cx="4296986" cy="3528392"/>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4612" b="4612"/>
            <a:stretch>
              <a:fillRect/>
            </a:stretch>
          </p:blipFill>
          <p:spPr bwMode="auto">
            <a:xfrm>
              <a:off x="86987" y="1988840"/>
              <a:ext cx="4284013"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3259538" y="4034408"/>
              <a:ext cx="1124435" cy="1357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Rectangle 18"/>
            <p:cNvSpPr/>
            <p:nvPr/>
          </p:nvSpPr>
          <p:spPr>
            <a:xfrm>
              <a:off x="103199" y="4274419"/>
              <a:ext cx="1372457" cy="1180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 name="Straight Arrow Connector 7"/>
            <p:cNvCxnSpPr>
              <a:stCxn id="10" idx="7"/>
            </p:cNvCxnSpPr>
            <p:nvPr/>
          </p:nvCxnSpPr>
          <p:spPr>
            <a:xfrm flipV="1">
              <a:off x="884070" y="3968477"/>
              <a:ext cx="637765" cy="62679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30906" y="4516182"/>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cxnSp>
          <p:nvCxnSpPr>
            <p:cNvPr id="11" name="Straight Arrow Connector 10"/>
            <p:cNvCxnSpPr>
              <a:stCxn id="13" idx="1"/>
            </p:cNvCxnSpPr>
            <p:nvPr/>
          </p:nvCxnSpPr>
          <p:spPr>
            <a:xfrm flipH="1" flipV="1">
              <a:off x="2905600" y="3945525"/>
              <a:ext cx="706025" cy="64724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516717" y="4513682"/>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p>
          </p:txBody>
        </p:sp>
        <p:sp>
          <p:nvSpPr>
            <p:cNvPr id="14" name="Oval 13"/>
            <p:cNvSpPr/>
            <p:nvPr/>
          </p:nvSpPr>
          <p:spPr>
            <a:xfrm>
              <a:off x="2987824" y="2413806"/>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5" name="Straight Arrow Connector 14"/>
            <p:cNvCxnSpPr>
              <a:stCxn id="14" idx="3"/>
            </p:cNvCxnSpPr>
            <p:nvPr/>
          </p:nvCxnSpPr>
          <p:spPr>
            <a:xfrm flipH="1">
              <a:off x="2323131" y="2874776"/>
              <a:ext cx="759601" cy="10582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6121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sv-FI" sz="2800" dirty="0"/>
              <a:t>Att fundera på: Vilka är de kritiska </a:t>
            </a:r>
            <a:r>
              <a:rPr lang="sv-FI" sz="2800" dirty="0" err="1"/>
              <a:t>arbetsfaserna</a:t>
            </a:r>
            <a:r>
              <a:rPr lang="sv-FI" sz="2800" dirty="0"/>
              <a:t> i höghusproduktion, då det gäller energi-</a:t>
            </a:r>
            <a:r>
              <a:rPr lang="sv-FI" sz="2800" dirty="0" err="1"/>
              <a:t>effektivet</a:t>
            </a:r>
            <a:r>
              <a:rPr lang="sv-FI" sz="2800" dirty="0"/>
              <a:t> och kvalitet?</a:t>
            </a:r>
            <a:br>
              <a:rPr lang="fi-FI" sz="2800" dirty="0"/>
            </a:br>
            <a:endParaRPr lang="fi-FI" sz="2800" dirty="0"/>
          </a:p>
        </p:txBody>
      </p:sp>
      <p:sp>
        <p:nvSpPr>
          <p:cNvPr id="3" name="Sisällön paikkamerkki 2"/>
          <p:cNvSpPr>
            <a:spLocks noGrp="1"/>
          </p:cNvSpPr>
          <p:nvPr>
            <p:ph idx="1"/>
          </p:nvPr>
        </p:nvSpPr>
        <p:spPr/>
        <p:txBody>
          <a:bodyPr>
            <a:normAutofit fontScale="92500" lnSpcReduction="20000"/>
          </a:bodyPr>
          <a:lstStyle/>
          <a:p>
            <a:r>
              <a:rPr lang="sv-FI" dirty="0"/>
              <a:t>Drevningen eller fogningen  av glapprummen mellan värmeisoleringarna i elementen.</a:t>
            </a:r>
          </a:p>
          <a:p>
            <a:r>
              <a:rPr lang="sv-FI" dirty="0"/>
              <a:t>Lufttät betongfogning av elementer</a:t>
            </a:r>
          </a:p>
          <a:p>
            <a:r>
              <a:rPr lang="sv-FI" dirty="0"/>
              <a:t>Fästandet och fogningen av värmeisoleringarna(installeras på byggplatsen)</a:t>
            </a:r>
          </a:p>
          <a:p>
            <a:r>
              <a:rPr lang="sv-FI" dirty="0"/>
              <a:t>Täckande utjämningsarbeten på bottenbjälklaget och ytterväggar </a:t>
            </a:r>
          </a:p>
          <a:p>
            <a:r>
              <a:rPr lang="sv-FI" dirty="0"/>
              <a:t>Korsmåtten av dörrar och fönster, finjustering, fogning samt kittning av karmar</a:t>
            </a:r>
          </a:p>
          <a:p>
            <a:r>
              <a:rPr lang="sv-FI" dirty="0"/>
              <a:t>Tätning av de vertikala och horisontala fogarna, med tanke på möjliga formförändringar</a:t>
            </a:r>
          </a:p>
        </p:txBody>
      </p:sp>
      <p:sp>
        <p:nvSpPr>
          <p:cNvPr id="4" name="Date Placeholder 3">
            <a:extLst>
              <a:ext uri="{FF2B5EF4-FFF2-40B4-BE49-F238E27FC236}">
                <a16:creationId xmlns:a16="http://schemas.microsoft.com/office/drawing/2014/main" id="{0023A565-EFDA-4954-8095-568F49308E7A}"/>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4D9C76C8-BACA-43F8-9D51-FF97B749A038}"/>
              </a:ext>
            </a:extLst>
          </p:cNvPr>
          <p:cNvSpPr>
            <a:spLocks noGrp="1"/>
          </p:cNvSpPr>
          <p:nvPr>
            <p:ph type="sldNum" sz="quarter" idx="4"/>
          </p:nvPr>
        </p:nvSpPr>
        <p:spPr/>
        <p:txBody>
          <a:bodyPr/>
          <a:lstStyle/>
          <a:p>
            <a:fld id="{0168ACF4-E7A5-495E-8C31-8E9E3D5B0BFC}" type="slidenum">
              <a:rPr lang="fi-FI" smtClean="0"/>
              <a:pPr/>
              <a:t>14</a:t>
            </a:fld>
            <a:endParaRPr lang="fi-FI" dirty="0"/>
          </a:p>
        </p:txBody>
      </p:sp>
    </p:spTree>
    <p:extLst>
      <p:ext uri="{BB962C8B-B14F-4D97-AF65-F5344CB8AC3E}">
        <p14:creationId xmlns:p14="http://schemas.microsoft.com/office/powerpoint/2010/main" val="102418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FI" dirty="0"/>
              <a:t>Kom ihåg!</a:t>
            </a:r>
          </a:p>
        </p:txBody>
      </p:sp>
      <p:sp>
        <p:nvSpPr>
          <p:cNvPr id="3" name="Content Placeholder 2"/>
          <p:cNvSpPr>
            <a:spLocks noGrp="1"/>
          </p:cNvSpPr>
          <p:nvPr>
            <p:ph idx="1"/>
          </p:nvPr>
        </p:nvSpPr>
        <p:spPr/>
        <p:txBody>
          <a:bodyPr>
            <a:normAutofit fontScale="92500" lnSpcReduction="10000"/>
          </a:bodyPr>
          <a:lstStyle/>
          <a:p>
            <a:r>
              <a:rPr lang="sv-FI" sz="1800" dirty="0"/>
              <a:t>Värmeisoleringen skall vara tätt mot stommen och ytor.</a:t>
            </a:r>
          </a:p>
          <a:p>
            <a:r>
              <a:rPr lang="sv-FI" sz="1800" dirty="0"/>
              <a:t>Mjuka värmeisoleringar skall vara lätt pressade.</a:t>
            </a:r>
          </a:p>
          <a:p>
            <a:r>
              <a:rPr lang="sv-FI" sz="1800" dirty="0"/>
              <a:t>Hårda värmeisoleringar  skall skummas runt, i 5-10 cm tjocka  lager, gapet skall vara omkring 10-25 mm.</a:t>
            </a:r>
          </a:p>
          <a:p>
            <a:r>
              <a:rPr lang="sv-FI" sz="1800" dirty="0"/>
              <a:t>Ångspärren skall vara hel och installeras så att de tillåter rörelsen av </a:t>
            </a:r>
            <a:r>
              <a:rPr lang="sv-FI" sz="1800" dirty="0" err="1"/>
              <a:t>husstommet</a:t>
            </a:r>
            <a:r>
              <a:rPr lang="sv-FI" sz="1800" dirty="0"/>
              <a:t>.</a:t>
            </a:r>
          </a:p>
          <a:p>
            <a:r>
              <a:rPr lang="sv-FI" sz="1800" dirty="0"/>
              <a:t>Ångspärrens fogar skall vara monterade med klämfästen alltid då det är möjligt.</a:t>
            </a:r>
          </a:p>
          <a:p>
            <a:r>
              <a:rPr lang="sv-FI" sz="1800" dirty="0"/>
              <a:t>I betonghus,  är elementernas nedre fog den kritigaste delen. </a:t>
            </a:r>
            <a:r>
              <a:rPr lang="en-GB" sz="1800" dirty="0" err="1"/>
              <a:t>Betonggjutning</a:t>
            </a:r>
            <a:r>
              <a:rPr lang="en-GB" sz="1800" dirty="0"/>
              <a:t> </a:t>
            </a:r>
            <a:r>
              <a:rPr lang="sv-FI" sz="1800" dirty="0"/>
              <a:t>och efterpackningen av betong måste göras noggrant. I en del ritningsdetaljer fungerar spackellagret som golvets fogning.</a:t>
            </a:r>
          </a:p>
          <a:p>
            <a:r>
              <a:rPr lang="sv-FI" sz="1800" dirty="0"/>
              <a:t>Strukturerna måste hållas täta i årtionden. Detta måste beaktas då man väljer byggmaterialen, såsom ångspärrtejper.</a:t>
            </a:r>
          </a:p>
          <a:p>
            <a:r>
              <a:rPr lang="sv-FI" sz="1800" dirty="0"/>
              <a:t>Endast att tejpa fogarna räcker inte, eftersom tejpen blir skört då den är i kontakt med luft och högst antagligen kommer de inte att tåla strukturens rörelser som förorsakas av värmebördor, fuktlast eller till exempel </a:t>
            </a:r>
            <a:r>
              <a:rPr lang="sv-FI" sz="1800" dirty="0" err="1"/>
              <a:t>snölast</a:t>
            </a:r>
            <a:endParaRPr lang="sv-FI" sz="1800" dirty="0"/>
          </a:p>
          <a:p>
            <a:pPr marL="0" indent="0">
              <a:buNone/>
            </a:pPr>
            <a:endParaRPr lang="fi-FI" sz="1800" dirty="0"/>
          </a:p>
          <a:p>
            <a:endParaRPr lang="fi-FI" sz="1800" dirty="0"/>
          </a:p>
        </p:txBody>
      </p:sp>
      <p:sp>
        <p:nvSpPr>
          <p:cNvPr id="4" name="Date Placeholder 3">
            <a:extLst>
              <a:ext uri="{FF2B5EF4-FFF2-40B4-BE49-F238E27FC236}">
                <a16:creationId xmlns:a16="http://schemas.microsoft.com/office/drawing/2014/main" id="{5527B5A1-8170-4DF9-A937-0A12064F2799}"/>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86A51585-374D-4CFC-98D9-DF572ADEE2A7}"/>
              </a:ext>
            </a:extLst>
          </p:cNvPr>
          <p:cNvSpPr>
            <a:spLocks noGrp="1"/>
          </p:cNvSpPr>
          <p:nvPr>
            <p:ph type="sldNum" sz="quarter" idx="4"/>
          </p:nvPr>
        </p:nvSpPr>
        <p:spPr/>
        <p:txBody>
          <a:bodyPr/>
          <a:lstStyle/>
          <a:p>
            <a:fld id="{0168ACF4-E7A5-495E-8C31-8E9E3D5B0BFC}" type="slidenum">
              <a:rPr lang="fi-FI" smtClean="0"/>
              <a:pPr/>
              <a:t>15</a:t>
            </a:fld>
            <a:endParaRPr lang="fi-FI" dirty="0"/>
          </a:p>
        </p:txBody>
      </p:sp>
    </p:spTree>
    <p:extLst>
      <p:ext uri="{BB962C8B-B14F-4D97-AF65-F5344CB8AC3E}">
        <p14:creationId xmlns:p14="http://schemas.microsoft.com/office/powerpoint/2010/main" val="88406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127C-E8CD-477D-95FF-3AC9880159CF}"/>
              </a:ext>
            </a:extLst>
          </p:cNvPr>
          <p:cNvSpPr>
            <a:spLocks noGrp="1"/>
          </p:cNvSpPr>
          <p:nvPr>
            <p:ph type="ctrTitle"/>
          </p:nvPr>
        </p:nvSpPr>
        <p:spPr/>
        <p:txBody>
          <a:bodyPr/>
          <a:lstStyle/>
          <a:p>
            <a:r>
              <a:rPr lang="fi-FI" dirty="0" err="1"/>
              <a:t>Tack</a:t>
            </a:r>
            <a:r>
              <a:rPr lang="fi-FI" dirty="0"/>
              <a:t>!</a:t>
            </a:r>
          </a:p>
        </p:txBody>
      </p:sp>
    </p:spTree>
    <p:extLst>
      <p:ext uri="{BB962C8B-B14F-4D97-AF65-F5344CB8AC3E}">
        <p14:creationId xmlns:p14="http://schemas.microsoft.com/office/powerpoint/2010/main" val="1434095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sv-FI" dirty="0"/>
              <a:t>Saker som måste speciellt beaktas i energieffektiva stenkonstruktioner</a:t>
            </a:r>
            <a:br>
              <a:rPr lang="fi-FI" dirty="0"/>
            </a:br>
            <a:endParaRPr lang="fi-FI" dirty="0"/>
          </a:p>
        </p:txBody>
      </p:sp>
      <p:sp>
        <p:nvSpPr>
          <p:cNvPr id="3" name="Sisällön paikkamerkki 2"/>
          <p:cNvSpPr>
            <a:spLocks noGrp="1"/>
          </p:cNvSpPr>
          <p:nvPr>
            <p:ph idx="1"/>
          </p:nvPr>
        </p:nvSpPr>
        <p:spPr/>
        <p:txBody>
          <a:bodyPr>
            <a:normAutofit fontScale="85000" lnSpcReduction="20000"/>
          </a:bodyPr>
          <a:lstStyle/>
          <a:p>
            <a:r>
              <a:rPr lang="sv-FI" dirty="0"/>
              <a:t>Strukturerna görs täta.</a:t>
            </a:r>
          </a:p>
          <a:p>
            <a:r>
              <a:rPr lang="sv-FI" dirty="0"/>
              <a:t>Användningen av plastisolering blir allt allmännare i stenhus, och i dess installering måste det beaktas att:</a:t>
            </a:r>
          </a:p>
          <a:p>
            <a:pPr lvl="1"/>
            <a:r>
              <a:rPr lang="sv-FI" dirty="0"/>
              <a:t>Ett </a:t>
            </a:r>
            <a:r>
              <a:rPr lang="sv-FI" dirty="0" err="1"/>
              <a:t>fogutrymme</a:t>
            </a:r>
            <a:r>
              <a:rPr lang="sv-FI" dirty="0"/>
              <a:t> av 10-20mm lämnas på kanterna av skivorna.</a:t>
            </a:r>
          </a:p>
          <a:p>
            <a:pPr lvl="1"/>
            <a:r>
              <a:rPr lang="sv-FI" dirty="0"/>
              <a:t>Spontfogar skummas innan fästandet av skivorna.</a:t>
            </a:r>
          </a:p>
          <a:p>
            <a:pPr lvl="1"/>
            <a:r>
              <a:rPr lang="sv-FI" dirty="0"/>
              <a:t>Fogningen till en ren yta; tryckluftsrening av </a:t>
            </a:r>
            <a:r>
              <a:rPr lang="sv-FI" dirty="0" err="1"/>
              <a:t>isoleringskivan</a:t>
            </a:r>
            <a:r>
              <a:rPr lang="sv-FI" dirty="0"/>
              <a:t>, cementlim måste tas bort från betongytorna.</a:t>
            </a:r>
          </a:p>
          <a:p>
            <a:pPr lvl="1"/>
            <a:r>
              <a:rPr lang="sv-FI" dirty="0"/>
              <a:t>Fogningen måste göras i minst två fas , således bildas det flertal täta </a:t>
            </a:r>
            <a:r>
              <a:rPr lang="sv-FI" dirty="0" err="1"/>
              <a:t>ythinnor</a:t>
            </a:r>
            <a:r>
              <a:rPr lang="sv-FI" dirty="0"/>
              <a:t> på fogen</a:t>
            </a:r>
          </a:p>
          <a:p>
            <a:pPr lvl="1"/>
            <a:r>
              <a:rPr lang="sv-FI" dirty="0"/>
              <a:t>De vertikala och horisontala fogarna  är väldigt viktiga. Värmedeformation och fuktdeformation samt den långvariga hållfastheten måste beaktas, speciellt i fogarna av sten- och </a:t>
            </a:r>
            <a:r>
              <a:rPr lang="sv-FI" dirty="0" err="1"/>
              <a:t>trästrukturer</a:t>
            </a:r>
            <a:r>
              <a:rPr lang="sv-FI" dirty="0"/>
              <a:t>.</a:t>
            </a:r>
          </a:p>
          <a:p>
            <a:pPr lvl="1"/>
            <a:endParaRPr lang="fi-FI" dirty="0"/>
          </a:p>
          <a:p>
            <a:pPr lvl="1"/>
            <a:endParaRPr lang="fi-FI" dirty="0"/>
          </a:p>
        </p:txBody>
      </p:sp>
      <p:sp>
        <p:nvSpPr>
          <p:cNvPr id="4" name="Date Placeholder 3">
            <a:extLst>
              <a:ext uri="{FF2B5EF4-FFF2-40B4-BE49-F238E27FC236}">
                <a16:creationId xmlns:a16="http://schemas.microsoft.com/office/drawing/2014/main" id="{65C550F4-777F-4863-9873-3AEFF153D553}"/>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3CC580BF-EA9F-4DA5-9040-EEB6EBCA2546}"/>
              </a:ext>
            </a:extLst>
          </p:cNvPr>
          <p:cNvSpPr>
            <a:spLocks noGrp="1"/>
          </p:cNvSpPr>
          <p:nvPr>
            <p:ph type="sldNum" sz="quarter" idx="4"/>
          </p:nvPr>
        </p:nvSpPr>
        <p:spPr/>
        <p:txBody>
          <a:bodyPr/>
          <a:lstStyle/>
          <a:p>
            <a:fld id="{0168ACF4-E7A5-495E-8C31-8E9E3D5B0BFC}" type="slidenum">
              <a:rPr lang="fi-FI" smtClean="0"/>
              <a:pPr/>
              <a:t>2</a:t>
            </a:fld>
            <a:endParaRPr lang="fi-FI" dirty="0"/>
          </a:p>
        </p:txBody>
      </p:sp>
    </p:spTree>
    <p:extLst>
      <p:ext uri="{BB962C8B-B14F-4D97-AF65-F5344CB8AC3E}">
        <p14:creationId xmlns:p14="http://schemas.microsoft.com/office/powerpoint/2010/main" val="370164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sv-FI" dirty="0"/>
              <a:t>Fogen  av en markbaserad betongplatta och ytterväggen – Ytterväggen först</a:t>
            </a:r>
            <a:br>
              <a:rPr lang="fi-FI" dirty="0"/>
            </a:br>
            <a:endParaRPr lang="fi-FI" dirty="0"/>
          </a:p>
        </p:txBody>
      </p:sp>
      <p:sp>
        <p:nvSpPr>
          <p:cNvPr id="4" name="Content Placeholder 3">
            <a:extLst>
              <a:ext uri="{FF2B5EF4-FFF2-40B4-BE49-F238E27FC236}">
                <a16:creationId xmlns:a16="http://schemas.microsoft.com/office/drawing/2014/main" id="{AA2CD1A9-E2BF-458A-941C-A006DC4B6586}"/>
              </a:ext>
            </a:extLst>
          </p:cNvPr>
          <p:cNvSpPr>
            <a:spLocks noGrp="1"/>
          </p:cNvSpPr>
          <p:nvPr>
            <p:ph idx="1"/>
          </p:nvPr>
        </p:nvSpPr>
        <p:spPr>
          <a:xfrm>
            <a:off x="4709494" y="1773238"/>
            <a:ext cx="3977305" cy="4234369"/>
          </a:xfrm>
        </p:spPr>
        <p:txBody>
          <a:bodyPr>
            <a:normAutofit fontScale="62500" lnSpcReduction="20000"/>
          </a:bodyPr>
          <a:lstStyle/>
          <a:p>
            <a:pPr marL="514350" indent="-514350">
              <a:lnSpc>
                <a:spcPct val="120000"/>
              </a:lnSpc>
              <a:buFont typeface="+mj-lt"/>
              <a:buAutoNum type="arabicPeriod"/>
            </a:pPr>
            <a:r>
              <a:rPr lang="sv-FI" dirty="0" err="1"/>
              <a:t>Sockelbruket</a:t>
            </a:r>
            <a:r>
              <a:rPr lang="sv-FI" dirty="0"/>
              <a:t> </a:t>
            </a:r>
            <a:r>
              <a:rPr lang="sv-FI" dirty="0" err="1"/>
              <a:t>ytbeläggs</a:t>
            </a:r>
            <a:r>
              <a:rPr lang="sv-FI" dirty="0"/>
              <a:t> från båda ytorna, allt ner till bottenplattan.</a:t>
            </a:r>
          </a:p>
          <a:p>
            <a:pPr marL="514350" lvl="0" indent="-514350">
              <a:lnSpc>
                <a:spcPct val="120000"/>
              </a:lnSpc>
              <a:buFont typeface="+mj-lt"/>
              <a:buAutoNum type="arabicPeriod"/>
            </a:pPr>
            <a:r>
              <a:rPr lang="sv-FI" dirty="0"/>
              <a:t>Syllmembranet limmas fast till blocken och viks på golvisolering, under betongplattan.</a:t>
            </a:r>
          </a:p>
          <a:p>
            <a:pPr marL="514350" lvl="0" indent="-514350">
              <a:lnSpc>
                <a:spcPct val="120000"/>
              </a:lnSpc>
              <a:buFont typeface="+mj-lt"/>
              <a:buAutoNum type="arabicPeriod"/>
            </a:pPr>
            <a:r>
              <a:rPr lang="sv-FI" dirty="0"/>
              <a:t>En 10 mm bred, sluten cellpolyeten, remsa installeras mellan golvet och väggen. </a:t>
            </a:r>
          </a:p>
          <a:p>
            <a:pPr marL="514350" lvl="0" indent="-514350">
              <a:lnSpc>
                <a:spcPct val="120000"/>
              </a:lnSpc>
              <a:buFont typeface="+mj-lt"/>
              <a:buAutoNum type="arabicPeriod"/>
            </a:pPr>
            <a:r>
              <a:rPr lang="sv-FI" dirty="0"/>
              <a:t>För att betongplattan kommer att </a:t>
            </a:r>
            <a:r>
              <a:rPr lang="sv-FI" dirty="0" err="1"/>
              <a:t>krymppa</a:t>
            </a:r>
            <a:r>
              <a:rPr lang="sv-FI" dirty="0"/>
              <a:t>, skall fogningen tätas med en elastisk fogmassa.</a:t>
            </a:r>
          </a:p>
          <a:p>
            <a:pPr>
              <a:lnSpc>
                <a:spcPct val="120000"/>
              </a:lnSpc>
            </a:pPr>
            <a:endParaRPr lang="fi-FI" dirty="0"/>
          </a:p>
        </p:txBody>
      </p:sp>
      <p:sp>
        <p:nvSpPr>
          <p:cNvPr id="3" name="Date Placeholder 2">
            <a:extLst>
              <a:ext uri="{FF2B5EF4-FFF2-40B4-BE49-F238E27FC236}">
                <a16:creationId xmlns:a16="http://schemas.microsoft.com/office/drawing/2014/main" id="{732BAE07-006A-4803-BB71-09AF166E50D2}"/>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D1482128-5C8B-4663-AFA5-A918593A32CD}"/>
              </a:ext>
            </a:extLst>
          </p:cNvPr>
          <p:cNvSpPr>
            <a:spLocks noGrp="1"/>
          </p:cNvSpPr>
          <p:nvPr>
            <p:ph type="sldNum" sz="quarter" idx="4"/>
          </p:nvPr>
        </p:nvSpPr>
        <p:spPr/>
        <p:txBody>
          <a:bodyPr/>
          <a:lstStyle/>
          <a:p>
            <a:fld id="{0168ACF4-E7A5-495E-8C31-8E9E3D5B0BFC}" type="slidenum">
              <a:rPr lang="fi-FI" smtClean="0"/>
              <a:pPr/>
              <a:t>3</a:t>
            </a:fld>
            <a:endParaRPr lang="fi-FI"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73239"/>
            <a:ext cx="3708407"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490259" y="1773239"/>
            <a:ext cx="3708407" cy="360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traight Arrow Connector 8"/>
          <p:cNvCxnSpPr>
            <a:stCxn id="12" idx="3"/>
          </p:cNvCxnSpPr>
          <p:nvPr/>
        </p:nvCxnSpPr>
        <p:spPr>
          <a:xfrm flipH="1">
            <a:off x="2294366" y="2194451"/>
            <a:ext cx="334146" cy="37087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4" idx="2"/>
          </p:cNvCxnSpPr>
          <p:nvPr/>
        </p:nvCxnSpPr>
        <p:spPr>
          <a:xfrm flipH="1">
            <a:off x="2150623" y="4653559"/>
            <a:ext cx="1728192" cy="12837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3" idx="2"/>
          </p:cNvCxnSpPr>
          <p:nvPr/>
        </p:nvCxnSpPr>
        <p:spPr>
          <a:xfrm flipH="1" flipV="1">
            <a:off x="2150623" y="3357415"/>
            <a:ext cx="483569" cy="5400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533604" y="1733481"/>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4</a:t>
            </a:r>
          </a:p>
        </p:txBody>
      </p:sp>
      <p:sp>
        <p:nvSpPr>
          <p:cNvPr id="13" name="Oval 12"/>
          <p:cNvSpPr/>
          <p:nvPr/>
        </p:nvSpPr>
        <p:spPr>
          <a:xfrm>
            <a:off x="2634192" y="3627445"/>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sp>
        <p:nvSpPr>
          <p:cNvPr id="14" name="Oval 13"/>
          <p:cNvSpPr/>
          <p:nvPr/>
        </p:nvSpPr>
        <p:spPr>
          <a:xfrm>
            <a:off x="3878815" y="438352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5" name="Straight Arrow Connector 14"/>
          <p:cNvCxnSpPr>
            <a:stCxn id="16" idx="2"/>
          </p:cNvCxnSpPr>
          <p:nvPr/>
        </p:nvCxnSpPr>
        <p:spPr>
          <a:xfrm flipH="1">
            <a:off x="2196505" y="2657748"/>
            <a:ext cx="704035" cy="13501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900540" y="238771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p>
        </p:txBody>
      </p:sp>
      <p:cxnSp>
        <p:nvCxnSpPr>
          <p:cNvPr id="17" name="Straight Arrow Connector 16"/>
          <p:cNvCxnSpPr/>
          <p:nvPr/>
        </p:nvCxnSpPr>
        <p:spPr>
          <a:xfrm flipH="1">
            <a:off x="1188393" y="4561406"/>
            <a:ext cx="2690422" cy="15634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150623" y="2565327"/>
            <a:ext cx="77352" cy="92421"/>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2" name="Suora yhdysviiva 21"/>
          <p:cNvCxnSpPr/>
          <p:nvPr/>
        </p:nvCxnSpPr>
        <p:spPr>
          <a:xfrm flipH="1">
            <a:off x="2189299" y="2927778"/>
            <a:ext cx="15193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uora yhdysviiva 24"/>
          <p:cNvCxnSpPr/>
          <p:nvPr/>
        </p:nvCxnSpPr>
        <p:spPr>
          <a:xfrm flipV="1">
            <a:off x="2189299" y="2927778"/>
            <a:ext cx="0" cy="14557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uora yhdysviiva 17"/>
          <p:cNvCxnSpPr/>
          <p:nvPr/>
        </p:nvCxnSpPr>
        <p:spPr>
          <a:xfrm>
            <a:off x="2176857" y="2943046"/>
            <a:ext cx="1447366" cy="0"/>
          </a:xfrm>
          <a:prstGeom prst="line">
            <a:avLst/>
          </a:prstGeom>
          <a:ln w="571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9" name="Suora yhdysviiva 18"/>
          <p:cNvCxnSpPr/>
          <p:nvPr/>
        </p:nvCxnSpPr>
        <p:spPr>
          <a:xfrm flipH="1" flipV="1">
            <a:off x="2176857" y="2943047"/>
            <a:ext cx="7206" cy="1455750"/>
          </a:xfrm>
          <a:prstGeom prst="line">
            <a:avLst/>
          </a:prstGeom>
          <a:ln w="57150">
            <a:solidFill>
              <a:schemeClr val="tx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91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FI" dirty="0"/>
              <a:t>Ett ventilerat bottenbjälklag, byggd av sten</a:t>
            </a:r>
            <a:br>
              <a:rPr lang="fi-FI" dirty="0"/>
            </a:br>
            <a:endParaRPr lang="fi-FI" dirty="0"/>
          </a:p>
        </p:txBody>
      </p:sp>
      <p:sp>
        <p:nvSpPr>
          <p:cNvPr id="4" name="Content Placeholder 3">
            <a:extLst>
              <a:ext uri="{FF2B5EF4-FFF2-40B4-BE49-F238E27FC236}">
                <a16:creationId xmlns:a16="http://schemas.microsoft.com/office/drawing/2014/main" id="{99E3C962-CDFD-4FA7-B453-D2342C374F1B}"/>
              </a:ext>
            </a:extLst>
          </p:cNvPr>
          <p:cNvSpPr>
            <a:spLocks noGrp="1"/>
          </p:cNvSpPr>
          <p:nvPr>
            <p:ph idx="1"/>
          </p:nvPr>
        </p:nvSpPr>
        <p:spPr>
          <a:xfrm>
            <a:off x="4555904" y="1773238"/>
            <a:ext cx="4130896" cy="4307521"/>
          </a:xfrm>
        </p:spPr>
        <p:txBody>
          <a:bodyPr>
            <a:normAutofit fontScale="47500" lnSpcReduction="20000"/>
          </a:bodyPr>
          <a:lstStyle/>
          <a:p>
            <a:pPr marL="357188" lvl="0" indent="-357188">
              <a:lnSpc>
                <a:spcPct val="120000"/>
              </a:lnSpc>
              <a:buFont typeface="+mj-lt"/>
              <a:buAutoNum type="arabicPeriod"/>
            </a:pPr>
            <a:r>
              <a:rPr lang="sv-FI" sz="3600" dirty="0"/>
              <a:t>Fuktspärr(bitumen)installeras under väggen för att förhindra kapillär uppsugning av vatten och för att säkra gavelfogens ångtäthet.</a:t>
            </a:r>
          </a:p>
          <a:p>
            <a:pPr marL="357188" lvl="0" indent="-357188">
              <a:lnSpc>
                <a:spcPct val="120000"/>
              </a:lnSpc>
              <a:buFont typeface="+mj-lt"/>
              <a:buAutoNum type="arabicPeriod"/>
            </a:pPr>
            <a:r>
              <a:rPr lang="sv-FI" sz="3600" dirty="0"/>
              <a:t>De horisontala fogarna mellan betongstrukturen och sockelblocket blir lufttäta, om gjutningen görs noggrant. </a:t>
            </a:r>
          </a:p>
          <a:p>
            <a:pPr marL="357188" lvl="0" indent="-357188">
              <a:lnSpc>
                <a:spcPct val="120000"/>
              </a:lnSpc>
              <a:buFont typeface="+mj-lt"/>
              <a:buAutoNum type="arabicPeriod"/>
            </a:pPr>
            <a:r>
              <a:rPr lang="sv-FI" sz="3600" dirty="0"/>
              <a:t>Elementens fogar tätas med spackel.</a:t>
            </a:r>
          </a:p>
          <a:p>
            <a:pPr marL="357188" lvl="0" indent="-357188">
              <a:lnSpc>
                <a:spcPct val="120000"/>
              </a:lnSpc>
              <a:buFont typeface="+mj-lt"/>
              <a:buAutoNum type="arabicPeriod"/>
            </a:pPr>
            <a:r>
              <a:rPr lang="sv-FI" sz="3600" dirty="0"/>
              <a:t>Ångspärren spänns mellan de vågräta spikläkten och den övre väggsyllen.</a:t>
            </a:r>
          </a:p>
          <a:p>
            <a:pPr marL="357188" lvl="0" indent="-357188">
              <a:lnSpc>
                <a:spcPct val="120000"/>
              </a:lnSpc>
              <a:buFont typeface="+mj-lt"/>
              <a:buAutoNum type="arabicPeriod"/>
            </a:pPr>
            <a:r>
              <a:rPr lang="sv-FI" sz="3600" dirty="0"/>
              <a:t>Gapet mellan den nedre delen av väggen och golvet tätas med polyuretanskum.</a:t>
            </a:r>
          </a:p>
          <a:p>
            <a:pPr marL="514350" indent="-514350">
              <a:lnSpc>
                <a:spcPct val="120000"/>
              </a:lnSpc>
              <a:buFont typeface="+mj-lt"/>
              <a:buAutoNum type="arabicPeriod"/>
            </a:pPr>
            <a:endParaRPr lang="fi-FI" dirty="0"/>
          </a:p>
        </p:txBody>
      </p:sp>
      <p:sp>
        <p:nvSpPr>
          <p:cNvPr id="3" name="Date Placeholder 2">
            <a:extLst>
              <a:ext uri="{FF2B5EF4-FFF2-40B4-BE49-F238E27FC236}">
                <a16:creationId xmlns:a16="http://schemas.microsoft.com/office/drawing/2014/main" id="{C33088A5-4F0B-4501-83CA-423D37E07DCD}"/>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6573DD10-32EC-4749-B90A-4F3482A821B7}"/>
              </a:ext>
            </a:extLst>
          </p:cNvPr>
          <p:cNvSpPr>
            <a:spLocks noGrp="1"/>
          </p:cNvSpPr>
          <p:nvPr>
            <p:ph type="sldNum" sz="quarter" idx="4"/>
          </p:nvPr>
        </p:nvSpPr>
        <p:spPr/>
        <p:txBody>
          <a:bodyPr/>
          <a:lstStyle/>
          <a:p>
            <a:fld id="{0168ACF4-E7A5-495E-8C31-8E9E3D5B0BFC}" type="slidenum">
              <a:rPr lang="fi-FI" smtClean="0"/>
              <a:pPr/>
              <a:t>4</a:t>
            </a:fld>
            <a:endParaRPr lang="fi-FI" dirty="0"/>
          </a:p>
        </p:txBody>
      </p:sp>
      <p:grpSp>
        <p:nvGrpSpPr>
          <p:cNvPr id="5" name="Group 4">
            <a:extLst>
              <a:ext uri="{FF2B5EF4-FFF2-40B4-BE49-F238E27FC236}">
                <a16:creationId xmlns:a16="http://schemas.microsoft.com/office/drawing/2014/main" id="{AAC91769-8F0D-4802-B5F3-6EC12C1DF3D7}"/>
              </a:ext>
            </a:extLst>
          </p:cNvPr>
          <p:cNvGrpSpPr/>
          <p:nvPr/>
        </p:nvGrpSpPr>
        <p:grpSpPr>
          <a:xfrm>
            <a:off x="457200" y="1705376"/>
            <a:ext cx="3936249" cy="3311371"/>
            <a:chOff x="203703" y="1988840"/>
            <a:chExt cx="3936249" cy="3311371"/>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703" y="2065948"/>
              <a:ext cx="3472399" cy="323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2394535" y="2481454"/>
              <a:ext cx="919037" cy="731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Oval 7"/>
            <p:cNvSpPr/>
            <p:nvPr/>
          </p:nvSpPr>
          <p:spPr>
            <a:xfrm>
              <a:off x="251520" y="1988840"/>
              <a:ext cx="3424582" cy="331137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 name="Straight Arrow Connector 10"/>
            <p:cNvCxnSpPr>
              <a:stCxn id="14" idx="3"/>
            </p:cNvCxnSpPr>
            <p:nvPr/>
          </p:nvCxnSpPr>
          <p:spPr>
            <a:xfrm flipH="1">
              <a:off x="2299627" y="2672394"/>
              <a:ext cx="460781" cy="34819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5" idx="7"/>
            </p:cNvCxnSpPr>
            <p:nvPr/>
          </p:nvCxnSpPr>
          <p:spPr>
            <a:xfrm flipV="1">
              <a:off x="1350517" y="3539017"/>
              <a:ext cx="589385" cy="76798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665500" y="2211424"/>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4</a:t>
              </a:r>
            </a:p>
          </p:txBody>
        </p:sp>
        <p:sp>
          <p:nvSpPr>
            <p:cNvPr id="15" name="Oval 14"/>
            <p:cNvSpPr/>
            <p:nvPr/>
          </p:nvSpPr>
          <p:spPr>
            <a:xfrm>
              <a:off x="797353" y="4227913"/>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sp>
          <p:nvSpPr>
            <p:cNvPr id="16" name="Oval 15"/>
            <p:cNvSpPr/>
            <p:nvPr/>
          </p:nvSpPr>
          <p:spPr>
            <a:xfrm>
              <a:off x="395772" y="3459927"/>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7" name="Straight Arrow Connector 16"/>
            <p:cNvCxnSpPr/>
            <p:nvPr/>
          </p:nvCxnSpPr>
          <p:spPr>
            <a:xfrm flipH="1">
              <a:off x="3020839" y="2927573"/>
              <a:ext cx="585466" cy="32739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491880" y="2481454"/>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p>
          </p:txBody>
        </p:sp>
        <p:cxnSp>
          <p:nvCxnSpPr>
            <p:cNvPr id="19" name="Straight Arrow Connector 18"/>
            <p:cNvCxnSpPr>
              <a:stCxn id="16" idx="7"/>
            </p:cNvCxnSpPr>
            <p:nvPr/>
          </p:nvCxnSpPr>
          <p:spPr>
            <a:xfrm flipV="1">
              <a:off x="948936" y="3212976"/>
              <a:ext cx="526720" cy="32604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150208" y="3770341"/>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5</a:t>
              </a:r>
            </a:p>
          </p:txBody>
        </p:sp>
        <p:cxnSp>
          <p:nvCxnSpPr>
            <p:cNvPr id="31" name="Straight Arrow Connector 30"/>
            <p:cNvCxnSpPr>
              <a:stCxn id="30" idx="1"/>
            </p:cNvCxnSpPr>
            <p:nvPr/>
          </p:nvCxnSpPr>
          <p:spPr>
            <a:xfrm flipH="1" flipV="1">
              <a:off x="2394535" y="3254972"/>
              <a:ext cx="850581" cy="59445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uora yhdysviiva 28"/>
            <p:cNvCxnSpPr/>
            <p:nvPr/>
          </p:nvCxnSpPr>
          <p:spPr>
            <a:xfrm flipH="1">
              <a:off x="1501465" y="3254972"/>
              <a:ext cx="89307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uora yhdysviiva 32"/>
            <p:cNvCxnSpPr/>
            <p:nvPr/>
          </p:nvCxnSpPr>
          <p:spPr>
            <a:xfrm>
              <a:off x="1475656" y="3254972"/>
              <a:ext cx="918879" cy="0"/>
            </a:xfrm>
            <a:prstGeom prst="line">
              <a:avLst/>
            </a:prstGeom>
            <a:ln w="57150">
              <a:solidFill>
                <a:schemeClr val="tx2"/>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784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FI" dirty="0"/>
              <a:t>Fogen mellan trävindsbjälklaget och ytterväggen (byggd av sten) – sidotakfot</a:t>
            </a:r>
          </a:p>
        </p:txBody>
      </p:sp>
      <p:sp>
        <p:nvSpPr>
          <p:cNvPr id="4" name="Content Placeholder 3">
            <a:extLst>
              <a:ext uri="{FF2B5EF4-FFF2-40B4-BE49-F238E27FC236}">
                <a16:creationId xmlns:a16="http://schemas.microsoft.com/office/drawing/2014/main" id="{26282158-CE76-4D62-98AB-80E614F15C6C}"/>
              </a:ext>
            </a:extLst>
          </p:cNvPr>
          <p:cNvSpPr>
            <a:spLocks noGrp="1"/>
          </p:cNvSpPr>
          <p:nvPr>
            <p:ph idx="1"/>
          </p:nvPr>
        </p:nvSpPr>
        <p:spPr>
          <a:xfrm>
            <a:off x="4216987" y="1773239"/>
            <a:ext cx="4469813" cy="4032250"/>
          </a:xfrm>
        </p:spPr>
        <p:txBody>
          <a:bodyPr>
            <a:normAutofit fontScale="77500" lnSpcReduction="20000"/>
          </a:bodyPr>
          <a:lstStyle/>
          <a:p>
            <a:pPr marL="514350" lvl="0" indent="-514350">
              <a:lnSpc>
                <a:spcPct val="120000"/>
              </a:lnSpc>
              <a:buFont typeface="+mj-lt"/>
              <a:buAutoNum type="arabicPeriod"/>
            </a:pPr>
            <a:r>
              <a:rPr lang="sv-FI" dirty="0"/>
              <a:t>En meterbred remsa av ångspärr ställs på  blockväggen.</a:t>
            </a:r>
          </a:p>
          <a:p>
            <a:pPr marL="514350" lvl="0" indent="-514350">
              <a:lnSpc>
                <a:spcPct val="120000"/>
              </a:lnSpc>
              <a:buFont typeface="+mj-lt"/>
              <a:buAutoNum type="arabicPeriod"/>
            </a:pPr>
            <a:r>
              <a:rPr lang="sv-FI" dirty="0"/>
              <a:t>I samband med vindsbjälkslagbygget vänds ytterväggens ångspärr, så att den överlappar med vindsbjälklagets ångspärr.</a:t>
            </a:r>
          </a:p>
          <a:p>
            <a:pPr marL="514350" indent="-514350">
              <a:lnSpc>
                <a:spcPct val="120000"/>
              </a:lnSpc>
              <a:buFont typeface="+mj-lt"/>
              <a:buAutoNum type="arabicPeriod"/>
            </a:pPr>
            <a:r>
              <a:rPr lang="sv-FI" dirty="0"/>
              <a:t>Den horisontala spikläkten  </a:t>
            </a:r>
            <a:r>
              <a:rPr lang="sv-FI" dirty="0" err="1"/>
              <a:t>klämms</a:t>
            </a:r>
            <a:r>
              <a:rPr lang="sv-FI" dirty="0"/>
              <a:t> ihop med skruvfästning (k300).</a:t>
            </a:r>
          </a:p>
          <a:p>
            <a:pPr>
              <a:lnSpc>
                <a:spcPct val="120000"/>
              </a:lnSpc>
            </a:pPr>
            <a:endParaRPr lang="fi-FI" dirty="0"/>
          </a:p>
        </p:txBody>
      </p:sp>
      <p:sp>
        <p:nvSpPr>
          <p:cNvPr id="3" name="Date Placeholder 2">
            <a:extLst>
              <a:ext uri="{FF2B5EF4-FFF2-40B4-BE49-F238E27FC236}">
                <a16:creationId xmlns:a16="http://schemas.microsoft.com/office/drawing/2014/main" id="{A8CB3B1D-D290-44A3-89F3-42E411717009}"/>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A312E35D-F0B2-408A-8308-97D65D391CE7}"/>
              </a:ext>
            </a:extLst>
          </p:cNvPr>
          <p:cNvSpPr>
            <a:spLocks noGrp="1"/>
          </p:cNvSpPr>
          <p:nvPr>
            <p:ph type="sldNum" sz="quarter" idx="4"/>
          </p:nvPr>
        </p:nvSpPr>
        <p:spPr/>
        <p:txBody>
          <a:bodyPr/>
          <a:lstStyle/>
          <a:p>
            <a:fld id="{0168ACF4-E7A5-495E-8C31-8E9E3D5B0BFC}" type="slidenum">
              <a:rPr lang="fi-FI" smtClean="0"/>
              <a:pPr/>
              <a:t>5</a:t>
            </a:fld>
            <a:endParaRPr lang="fi-FI" dirty="0"/>
          </a:p>
        </p:txBody>
      </p:sp>
      <p:grpSp>
        <p:nvGrpSpPr>
          <p:cNvPr id="5" name="Group 4">
            <a:extLst>
              <a:ext uri="{FF2B5EF4-FFF2-40B4-BE49-F238E27FC236}">
                <a16:creationId xmlns:a16="http://schemas.microsoft.com/office/drawing/2014/main" id="{2B931529-D05B-4329-8334-1A7594CB58A4}"/>
              </a:ext>
            </a:extLst>
          </p:cNvPr>
          <p:cNvGrpSpPr/>
          <p:nvPr/>
        </p:nvGrpSpPr>
        <p:grpSpPr>
          <a:xfrm>
            <a:off x="468313" y="1773239"/>
            <a:ext cx="3584527" cy="3721872"/>
            <a:chOff x="539552" y="1844824"/>
            <a:chExt cx="3584527" cy="3721872"/>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44824"/>
              <a:ext cx="3584527"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539552" y="1844824"/>
              <a:ext cx="3584527" cy="360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traight Arrow Connector 8"/>
            <p:cNvCxnSpPr>
              <a:stCxn id="10" idx="5"/>
            </p:cNvCxnSpPr>
            <p:nvPr/>
          </p:nvCxnSpPr>
          <p:spPr>
            <a:xfrm>
              <a:off x="1674553" y="2305794"/>
              <a:ext cx="449175" cy="33111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121389" y="1844824"/>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sp>
          <p:nvSpPr>
            <p:cNvPr id="11" name="Oval 10"/>
            <p:cNvSpPr/>
            <p:nvPr/>
          </p:nvSpPr>
          <p:spPr>
            <a:xfrm>
              <a:off x="2195736" y="5026636"/>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2" name="Straight Arrow Connector 11"/>
            <p:cNvCxnSpPr>
              <a:stCxn id="13" idx="1"/>
            </p:cNvCxnSpPr>
            <p:nvPr/>
          </p:nvCxnSpPr>
          <p:spPr>
            <a:xfrm flipH="1" flipV="1">
              <a:off x="2555777" y="2852936"/>
              <a:ext cx="706975" cy="37797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167844" y="315182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p>
          </p:txBody>
        </p:sp>
        <p:cxnSp>
          <p:nvCxnSpPr>
            <p:cNvPr id="14" name="Straight Arrow Connector 13"/>
            <p:cNvCxnSpPr>
              <a:stCxn id="11" idx="1"/>
            </p:cNvCxnSpPr>
            <p:nvPr/>
          </p:nvCxnSpPr>
          <p:spPr>
            <a:xfrm flipH="1" flipV="1">
              <a:off x="1387775" y="3939434"/>
              <a:ext cx="902869" cy="11662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195736" y="3230910"/>
              <a:ext cx="648072" cy="918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Rectangle 15"/>
            <p:cNvSpPr/>
            <p:nvPr/>
          </p:nvSpPr>
          <p:spPr>
            <a:xfrm>
              <a:off x="2359883" y="3059099"/>
              <a:ext cx="396043" cy="918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58994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FI" sz="2800" dirty="0"/>
              <a:t>Tätningen av fogen mellan trävindsbjälklaget och ytterväggen(sten),med en </a:t>
            </a:r>
            <a:r>
              <a:rPr lang="sv-FI" sz="2800" dirty="0" err="1"/>
              <a:t>rämsa</a:t>
            </a:r>
            <a:r>
              <a:rPr lang="sv-FI" sz="2800" dirty="0"/>
              <a:t> av ångspärr, gaveltakfot.</a:t>
            </a:r>
          </a:p>
        </p:txBody>
      </p:sp>
      <p:sp>
        <p:nvSpPr>
          <p:cNvPr id="4" name="Content Placeholder 3">
            <a:extLst>
              <a:ext uri="{FF2B5EF4-FFF2-40B4-BE49-F238E27FC236}">
                <a16:creationId xmlns:a16="http://schemas.microsoft.com/office/drawing/2014/main" id="{45833835-AF81-4CF7-BF06-C3E3BA3164E4}"/>
              </a:ext>
            </a:extLst>
          </p:cNvPr>
          <p:cNvSpPr>
            <a:spLocks noGrp="1"/>
          </p:cNvSpPr>
          <p:nvPr>
            <p:ph idx="1"/>
          </p:nvPr>
        </p:nvSpPr>
        <p:spPr>
          <a:xfrm>
            <a:off x="4067577" y="1773238"/>
            <a:ext cx="4619222" cy="4270945"/>
          </a:xfrm>
        </p:spPr>
        <p:txBody>
          <a:bodyPr>
            <a:noAutofit/>
          </a:bodyPr>
          <a:lstStyle/>
          <a:p>
            <a:pPr marL="357188" lvl="0" indent="-357188">
              <a:lnSpc>
                <a:spcPct val="120000"/>
              </a:lnSpc>
              <a:buFont typeface="+mj-lt"/>
              <a:buAutoNum type="arabicPeriod"/>
            </a:pPr>
            <a:r>
              <a:rPr lang="sv-FI" sz="1800" dirty="0"/>
              <a:t>En remsa av ångspärr sätts på blockväggen. </a:t>
            </a:r>
          </a:p>
          <a:p>
            <a:pPr marL="357188" lvl="0" indent="-357188">
              <a:lnSpc>
                <a:spcPct val="120000"/>
              </a:lnSpc>
              <a:buFont typeface="+mj-lt"/>
              <a:buAutoNum type="arabicPeriod"/>
            </a:pPr>
            <a:r>
              <a:rPr lang="sv-FI" sz="1800" dirty="0"/>
              <a:t>Remsan häftas inifrån fast till läkten, för att bli monterad vid innertaksskedet. Den här läkten fungerar också som en sekundär klämläkt i fogen.</a:t>
            </a:r>
          </a:p>
          <a:p>
            <a:pPr marL="357188" lvl="0" indent="-357188">
              <a:lnSpc>
                <a:spcPct val="120000"/>
              </a:lnSpc>
              <a:buFont typeface="+mj-lt"/>
              <a:buAutoNum type="arabicPeriod"/>
            </a:pPr>
            <a:r>
              <a:rPr lang="sv-FI" sz="1800" dirty="0"/>
              <a:t>I samband med vindsbjälkslagbygget vänds ytterväggens ångspärr, så att den överlappar med vindsbjälklagets ångspärr.  </a:t>
            </a:r>
            <a:r>
              <a:rPr lang="sv-FI" sz="1800" dirty="0" err="1"/>
              <a:t>Ångspärret</a:t>
            </a:r>
            <a:r>
              <a:rPr lang="sv-FI" sz="1800" dirty="0"/>
              <a:t> spänns mellan spikläkterna med skilda läkter som måste skruvas fast (skruvfästning k300).</a:t>
            </a:r>
          </a:p>
          <a:p>
            <a:pPr marL="514350" indent="-514350">
              <a:lnSpc>
                <a:spcPct val="120000"/>
              </a:lnSpc>
              <a:buFont typeface="+mj-lt"/>
              <a:buAutoNum type="arabicPeriod"/>
            </a:pPr>
            <a:endParaRPr lang="fi-FI" sz="1800" dirty="0"/>
          </a:p>
        </p:txBody>
      </p:sp>
      <p:sp>
        <p:nvSpPr>
          <p:cNvPr id="3" name="Date Placeholder 2">
            <a:extLst>
              <a:ext uri="{FF2B5EF4-FFF2-40B4-BE49-F238E27FC236}">
                <a16:creationId xmlns:a16="http://schemas.microsoft.com/office/drawing/2014/main" id="{5A0439AC-5832-4143-A3FD-F9722237338A}"/>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19785FF6-BCFC-48DA-9DC4-897CB450293E}"/>
              </a:ext>
            </a:extLst>
          </p:cNvPr>
          <p:cNvSpPr>
            <a:spLocks noGrp="1"/>
          </p:cNvSpPr>
          <p:nvPr>
            <p:ph type="sldNum" sz="quarter" idx="4"/>
          </p:nvPr>
        </p:nvSpPr>
        <p:spPr/>
        <p:txBody>
          <a:bodyPr/>
          <a:lstStyle/>
          <a:p>
            <a:fld id="{0168ACF4-E7A5-495E-8C31-8E9E3D5B0BFC}" type="slidenum">
              <a:rPr lang="fi-FI" smtClean="0"/>
              <a:pPr/>
              <a:t>6</a:t>
            </a:fld>
            <a:endParaRPr lang="fi-FI" dirty="0"/>
          </a:p>
        </p:txBody>
      </p:sp>
      <p:grpSp>
        <p:nvGrpSpPr>
          <p:cNvPr id="5" name="Group 4">
            <a:extLst>
              <a:ext uri="{FF2B5EF4-FFF2-40B4-BE49-F238E27FC236}">
                <a16:creationId xmlns:a16="http://schemas.microsoft.com/office/drawing/2014/main" id="{AD4A454B-0AFA-4A00-AB1B-5AC1ED03F614}"/>
              </a:ext>
            </a:extLst>
          </p:cNvPr>
          <p:cNvGrpSpPr/>
          <p:nvPr/>
        </p:nvGrpSpPr>
        <p:grpSpPr>
          <a:xfrm>
            <a:off x="468313" y="1799029"/>
            <a:ext cx="3396344" cy="3980670"/>
            <a:chOff x="503779" y="1917452"/>
            <a:chExt cx="3396344" cy="398067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558" t="9856" r="25981" b="8644"/>
            <a:stretch/>
          </p:blipFill>
          <p:spPr bwMode="auto">
            <a:xfrm>
              <a:off x="503779" y="1917452"/>
              <a:ext cx="3396344" cy="3980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2201951" y="4685840"/>
              <a:ext cx="1098037" cy="918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traight Arrow Connector 9"/>
            <p:cNvCxnSpPr>
              <a:stCxn id="11" idx="1"/>
            </p:cNvCxnSpPr>
            <p:nvPr/>
          </p:nvCxnSpPr>
          <p:spPr>
            <a:xfrm flipH="1" flipV="1">
              <a:off x="2309634" y="4449223"/>
              <a:ext cx="297828" cy="3851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512554" y="4755257"/>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p>
          </p:txBody>
        </p:sp>
        <p:sp>
          <p:nvSpPr>
            <p:cNvPr id="12" name="Oval 11"/>
            <p:cNvSpPr/>
            <p:nvPr/>
          </p:nvSpPr>
          <p:spPr>
            <a:xfrm>
              <a:off x="2098753" y="5303565"/>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3" name="Straight Arrow Connector 12"/>
            <p:cNvCxnSpPr>
              <a:stCxn id="14" idx="3"/>
            </p:cNvCxnSpPr>
            <p:nvPr/>
          </p:nvCxnSpPr>
          <p:spPr>
            <a:xfrm flipH="1">
              <a:off x="2309634" y="3882820"/>
              <a:ext cx="437191" cy="3382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651917" y="342185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cxnSp>
          <p:nvCxnSpPr>
            <p:cNvPr id="15" name="Straight Arrow Connector 14"/>
            <p:cNvCxnSpPr>
              <a:stCxn id="12" idx="1"/>
            </p:cNvCxnSpPr>
            <p:nvPr/>
          </p:nvCxnSpPr>
          <p:spPr>
            <a:xfrm flipH="1" flipV="1">
              <a:off x="1749581" y="4822164"/>
              <a:ext cx="444080" cy="56049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897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FI" dirty="0"/>
              <a:t>Fogen mellan en </a:t>
            </a:r>
            <a:r>
              <a:rPr lang="sv-FI" dirty="0" err="1"/>
              <a:t>isoleringblockvägg</a:t>
            </a:r>
            <a:r>
              <a:rPr lang="sv-FI" dirty="0"/>
              <a:t> och ett vindsbjälklag (byggd av trä) </a:t>
            </a:r>
            <a:br>
              <a:rPr lang="sv-FI" dirty="0"/>
            </a:br>
            <a:r>
              <a:rPr lang="sv-FI" dirty="0"/>
              <a:t>– utjämning under hammarbandet</a:t>
            </a:r>
            <a:endParaRPr lang="sv-FI" dirty="0">
              <a:solidFill>
                <a:srgbClr val="FF0000"/>
              </a:solidFill>
            </a:endParaRPr>
          </a:p>
        </p:txBody>
      </p:sp>
      <p:sp>
        <p:nvSpPr>
          <p:cNvPr id="4" name="Content Placeholder 3">
            <a:extLst>
              <a:ext uri="{FF2B5EF4-FFF2-40B4-BE49-F238E27FC236}">
                <a16:creationId xmlns:a16="http://schemas.microsoft.com/office/drawing/2014/main" id="{5A9DAA62-4753-459B-9AB1-2408DA1DBE2D}"/>
              </a:ext>
            </a:extLst>
          </p:cNvPr>
          <p:cNvSpPr>
            <a:spLocks noGrp="1"/>
          </p:cNvSpPr>
          <p:nvPr>
            <p:ph idx="1"/>
          </p:nvPr>
        </p:nvSpPr>
        <p:spPr>
          <a:xfrm>
            <a:off x="3388990" y="2276475"/>
            <a:ext cx="5297810" cy="3529014"/>
          </a:xfrm>
        </p:spPr>
        <p:txBody>
          <a:bodyPr>
            <a:normAutofit fontScale="92500" lnSpcReduction="10000"/>
          </a:bodyPr>
          <a:lstStyle/>
          <a:p>
            <a:pPr marL="342900" indent="-342900">
              <a:buFont typeface="+mj-lt"/>
              <a:buAutoNum type="arabicPeriod"/>
            </a:pPr>
            <a:r>
              <a:rPr lang="sv-FI" dirty="0"/>
              <a:t>Vindsbjälklagets luftspärr  spänns mot  den inre syllen med hjälp av vindsbjälklagets spikläkt </a:t>
            </a:r>
            <a:br>
              <a:rPr lang="sv-FI" dirty="0"/>
            </a:br>
            <a:r>
              <a:rPr lang="sv-FI" dirty="0"/>
              <a:t>(skruvfästning k300).</a:t>
            </a:r>
          </a:p>
          <a:p>
            <a:pPr marL="342900" indent="-342900">
              <a:buFont typeface="+mj-lt"/>
              <a:buAutoNum type="arabicPeriod"/>
            </a:pPr>
            <a:r>
              <a:rPr lang="sv-FI" dirty="0"/>
              <a:t>När höjden av takfackverket justeras, underifrån väggens hammarband vägg, skummas fåran som bildas mellan hammarbandet och murblocket.</a:t>
            </a:r>
          </a:p>
          <a:p>
            <a:endParaRPr lang="fi-FI" dirty="0"/>
          </a:p>
        </p:txBody>
      </p:sp>
      <p:sp>
        <p:nvSpPr>
          <p:cNvPr id="3" name="Date Placeholder 2">
            <a:extLst>
              <a:ext uri="{FF2B5EF4-FFF2-40B4-BE49-F238E27FC236}">
                <a16:creationId xmlns:a16="http://schemas.microsoft.com/office/drawing/2014/main" id="{986570F6-DA22-48F6-9AE3-0BF0A1280254}"/>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4F136DFB-93DB-40E6-B1DC-B5A24C08F3B5}"/>
              </a:ext>
            </a:extLst>
          </p:cNvPr>
          <p:cNvSpPr>
            <a:spLocks noGrp="1"/>
          </p:cNvSpPr>
          <p:nvPr>
            <p:ph type="sldNum" sz="quarter" idx="4"/>
          </p:nvPr>
        </p:nvSpPr>
        <p:spPr/>
        <p:txBody>
          <a:bodyPr/>
          <a:lstStyle/>
          <a:p>
            <a:fld id="{0168ACF4-E7A5-495E-8C31-8E9E3D5B0BFC}" type="slidenum">
              <a:rPr lang="fi-FI" smtClean="0"/>
              <a:pPr/>
              <a:t>7</a:t>
            </a:fld>
            <a:endParaRPr lang="fi-FI" dirty="0"/>
          </a:p>
        </p:txBody>
      </p:sp>
      <p:grpSp>
        <p:nvGrpSpPr>
          <p:cNvPr id="5" name="Group 4">
            <a:extLst>
              <a:ext uri="{FF2B5EF4-FFF2-40B4-BE49-F238E27FC236}">
                <a16:creationId xmlns:a16="http://schemas.microsoft.com/office/drawing/2014/main" id="{38767723-8A56-40E6-A965-E1E8F37D77D1}"/>
              </a:ext>
            </a:extLst>
          </p:cNvPr>
          <p:cNvGrpSpPr/>
          <p:nvPr/>
        </p:nvGrpSpPr>
        <p:grpSpPr>
          <a:xfrm>
            <a:off x="457200" y="2276475"/>
            <a:ext cx="2394987" cy="2431094"/>
            <a:chOff x="512508" y="1881068"/>
            <a:chExt cx="2394987" cy="2431094"/>
          </a:xfrm>
        </p:grpSpPr>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787" t="13925" r="24667" b="3982"/>
            <a:stretch/>
          </p:blipFill>
          <p:spPr bwMode="auto">
            <a:xfrm>
              <a:off x="512508" y="1881068"/>
              <a:ext cx="2394987" cy="243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1980966" y="335306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2" name="Straight Arrow Connector 11"/>
            <p:cNvCxnSpPr>
              <a:stCxn id="13" idx="5"/>
            </p:cNvCxnSpPr>
            <p:nvPr/>
          </p:nvCxnSpPr>
          <p:spPr>
            <a:xfrm>
              <a:off x="1169882" y="2733010"/>
              <a:ext cx="405274" cy="25999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16718" y="227204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cxnSp>
          <p:nvCxnSpPr>
            <p:cNvPr id="14" name="Straight Arrow Connector 13"/>
            <p:cNvCxnSpPr>
              <a:stCxn id="11" idx="1"/>
            </p:cNvCxnSpPr>
            <p:nvPr/>
          </p:nvCxnSpPr>
          <p:spPr>
            <a:xfrm flipH="1" flipV="1">
              <a:off x="1825624" y="3012116"/>
              <a:ext cx="250250" cy="42003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710001" y="3382313"/>
              <a:ext cx="270965" cy="68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90548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FI" sz="2800" dirty="0"/>
              <a:t>Fogen mellan en </a:t>
            </a:r>
            <a:r>
              <a:rPr lang="sv-FI" sz="2800" dirty="0" err="1"/>
              <a:t>isoleringblockvägg</a:t>
            </a:r>
            <a:r>
              <a:rPr lang="sv-FI" sz="2800" dirty="0"/>
              <a:t> och ett vindsbjälklag (byggd av trä) – utjämning över hammarbandet</a:t>
            </a:r>
            <a:endParaRPr lang="fi-FI" sz="2800" dirty="0">
              <a:solidFill>
                <a:srgbClr val="C00000"/>
              </a:solidFill>
            </a:endParaRPr>
          </a:p>
        </p:txBody>
      </p:sp>
      <p:sp>
        <p:nvSpPr>
          <p:cNvPr id="4" name="Content Placeholder 3">
            <a:extLst>
              <a:ext uri="{FF2B5EF4-FFF2-40B4-BE49-F238E27FC236}">
                <a16:creationId xmlns:a16="http://schemas.microsoft.com/office/drawing/2014/main" id="{7AB598E1-039F-4674-8374-2461593B02EC}"/>
              </a:ext>
            </a:extLst>
          </p:cNvPr>
          <p:cNvSpPr>
            <a:spLocks noGrp="1"/>
          </p:cNvSpPr>
          <p:nvPr>
            <p:ph idx="1"/>
          </p:nvPr>
        </p:nvSpPr>
        <p:spPr>
          <a:xfrm>
            <a:off x="2933621" y="1773239"/>
            <a:ext cx="5753179" cy="4032250"/>
          </a:xfrm>
        </p:spPr>
        <p:txBody>
          <a:bodyPr>
            <a:normAutofit fontScale="92500"/>
          </a:bodyPr>
          <a:lstStyle/>
          <a:p>
            <a:pPr marL="357188" indent="-357188">
              <a:lnSpc>
                <a:spcPct val="110000"/>
              </a:lnSpc>
              <a:buFont typeface="+mj-lt"/>
              <a:buAutoNum type="arabicPeriod"/>
            </a:pPr>
            <a:r>
              <a:rPr lang="sv-FI" dirty="0"/>
              <a:t>Vindsbjälklagets luftspärr spänns mot  den inre syllen, med hjälp av vindsbjälklagets spikläkt (skruvfästning k300).</a:t>
            </a:r>
          </a:p>
          <a:p>
            <a:pPr marL="357188" indent="-357188">
              <a:lnSpc>
                <a:spcPct val="110000"/>
              </a:lnSpc>
              <a:buFont typeface="+mj-lt"/>
              <a:buAutoNum type="arabicPeriod"/>
            </a:pPr>
            <a:r>
              <a:rPr lang="sv-FI" dirty="0"/>
              <a:t>Då höjden av takfackverket justeras, från övre sidan av hammarbandet, så installeras en ”sned” hammar-band på murblocket och hålet skummas ihop.</a:t>
            </a:r>
          </a:p>
          <a:p>
            <a:pPr marL="514350" indent="-514350">
              <a:buFont typeface="+mj-lt"/>
              <a:buAutoNum type="arabicPeriod"/>
            </a:pPr>
            <a:endParaRPr lang="fi-FI" dirty="0"/>
          </a:p>
          <a:p>
            <a:pPr marL="514350" indent="-514350">
              <a:buFont typeface="+mj-lt"/>
              <a:buAutoNum type="arabicPeriod"/>
            </a:pPr>
            <a:endParaRPr lang="fi-FI" dirty="0"/>
          </a:p>
        </p:txBody>
      </p:sp>
      <p:sp>
        <p:nvSpPr>
          <p:cNvPr id="3" name="Date Placeholder 2">
            <a:extLst>
              <a:ext uri="{FF2B5EF4-FFF2-40B4-BE49-F238E27FC236}">
                <a16:creationId xmlns:a16="http://schemas.microsoft.com/office/drawing/2014/main" id="{8CAF79C7-1C62-4855-8BE0-0A76D1F147D5}"/>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9E7A6605-343E-4496-9033-6A7AEF53353D}"/>
              </a:ext>
            </a:extLst>
          </p:cNvPr>
          <p:cNvSpPr>
            <a:spLocks noGrp="1"/>
          </p:cNvSpPr>
          <p:nvPr>
            <p:ph type="sldNum" sz="quarter" idx="4"/>
          </p:nvPr>
        </p:nvSpPr>
        <p:spPr/>
        <p:txBody>
          <a:bodyPr/>
          <a:lstStyle/>
          <a:p>
            <a:fld id="{0168ACF4-E7A5-495E-8C31-8E9E3D5B0BFC}" type="slidenum">
              <a:rPr lang="fi-FI" smtClean="0"/>
              <a:pPr/>
              <a:t>8</a:t>
            </a:fld>
            <a:endParaRPr lang="fi-FI" dirty="0"/>
          </a:p>
        </p:txBody>
      </p:sp>
      <p:grpSp>
        <p:nvGrpSpPr>
          <p:cNvPr id="5" name="Group 4">
            <a:extLst>
              <a:ext uri="{FF2B5EF4-FFF2-40B4-BE49-F238E27FC236}">
                <a16:creationId xmlns:a16="http://schemas.microsoft.com/office/drawing/2014/main" id="{1044DEC7-4A6C-49F6-BC36-2E4D50051A81}"/>
              </a:ext>
            </a:extLst>
          </p:cNvPr>
          <p:cNvGrpSpPr/>
          <p:nvPr/>
        </p:nvGrpSpPr>
        <p:grpSpPr>
          <a:xfrm>
            <a:off x="457200" y="2276475"/>
            <a:ext cx="2314068" cy="2292661"/>
            <a:chOff x="512200" y="1700808"/>
            <a:chExt cx="2314068" cy="2292661"/>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525" t="8545" r="24421" b="10174"/>
            <a:stretch/>
          </p:blipFill>
          <p:spPr bwMode="auto">
            <a:xfrm>
              <a:off x="522146" y="1700808"/>
              <a:ext cx="2304122" cy="2292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stCxn id="10" idx="6"/>
            </p:cNvCxnSpPr>
            <p:nvPr/>
          </p:nvCxnSpPr>
          <p:spPr>
            <a:xfrm>
              <a:off x="1160272" y="2598851"/>
              <a:ext cx="333657" cy="8549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12200" y="2328821"/>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sp>
          <p:nvSpPr>
            <p:cNvPr id="17" name="Oval 16"/>
            <p:cNvSpPr/>
            <p:nvPr/>
          </p:nvSpPr>
          <p:spPr>
            <a:xfrm>
              <a:off x="1932853" y="3014326"/>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8" name="Straight Arrow Connector 17"/>
            <p:cNvCxnSpPr>
              <a:stCxn id="17" idx="1"/>
            </p:cNvCxnSpPr>
            <p:nvPr/>
          </p:nvCxnSpPr>
          <p:spPr>
            <a:xfrm flipH="1" flipV="1">
              <a:off x="1798397" y="2677313"/>
              <a:ext cx="229364" cy="41610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636044" y="3014326"/>
              <a:ext cx="270965" cy="68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954915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FI" dirty="0"/>
              <a:t>Vindsbjälklagets ångspärr, med en cellplastisoleringsskiva</a:t>
            </a:r>
          </a:p>
        </p:txBody>
      </p:sp>
      <p:sp>
        <p:nvSpPr>
          <p:cNvPr id="4" name="Content Placeholder 3">
            <a:extLst>
              <a:ext uri="{FF2B5EF4-FFF2-40B4-BE49-F238E27FC236}">
                <a16:creationId xmlns:a16="http://schemas.microsoft.com/office/drawing/2014/main" id="{D0DE2591-B315-41A1-9BE3-00368A7E08DA}"/>
              </a:ext>
            </a:extLst>
          </p:cNvPr>
          <p:cNvSpPr>
            <a:spLocks noGrp="1"/>
          </p:cNvSpPr>
          <p:nvPr>
            <p:ph idx="1"/>
          </p:nvPr>
        </p:nvSpPr>
        <p:spPr>
          <a:xfrm>
            <a:off x="3917890" y="1773239"/>
            <a:ext cx="4768910" cy="4032250"/>
          </a:xfrm>
        </p:spPr>
        <p:txBody>
          <a:bodyPr/>
          <a:lstStyle/>
          <a:p>
            <a:pPr marL="357188" indent="-357188">
              <a:buFont typeface="+mj-lt"/>
              <a:buAutoNum type="arabicPeriod"/>
            </a:pPr>
            <a:r>
              <a:rPr lang="sv-FI" dirty="0"/>
              <a:t>Höjden av takfackverket justeras underifrån  hammarbandet</a:t>
            </a:r>
            <a:r>
              <a:rPr lang="fi-FI" dirty="0"/>
              <a:t>.</a:t>
            </a:r>
          </a:p>
          <a:p>
            <a:pPr marL="357188" indent="-357188">
              <a:buFont typeface="+mj-lt"/>
              <a:buAutoNum type="arabicPeriod"/>
            </a:pPr>
            <a:r>
              <a:rPr lang="sv-FI" dirty="0"/>
              <a:t>Polyuretan skummas mellan skivan, hammar-bandet och blocket.</a:t>
            </a:r>
            <a:br>
              <a:rPr lang="fi-FI" dirty="0"/>
            </a:br>
            <a:endParaRPr lang="fi-FI" dirty="0"/>
          </a:p>
          <a:p>
            <a:endParaRPr lang="fi-FI" dirty="0"/>
          </a:p>
        </p:txBody>
      </p:sp>
      <p:sp>
        <p:nvSpPr>
          <p:cNvPr id="3" name="Date Placeholder 2">
            <a:extLst>
              <a:ext uri="{FF2B5EF4-FFF2-40B4-BE49-F238E27FC236}">
                <a16:creationId xmlns:a16="http://schemas.microsoft.com/office/drawing/2014/main" id="{092448F1-89A5-4324-B823-6B5810AEAC50}"/>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FEE29045-CD98-4EDF-8AE2-83DBE122EEED}"/>
              </a:ext>
            </a:extLst>
          </p:cNvPr>
          <p:cNvSpPr>
            <a:spLocks noGrp="1"/>
          </p:cNvSpPr>
          <p:nvPr>
            <p:ph type="sldNum" sz="quarter" idx="4"/>
          </p:nvPr>
        </p:nvSpPr>
        <p:spPr/>
        <p:txBody>
          <a:bodyPr/>
          <a:lstStyle/>
          <a:p>
            <a:fld id="{0168ACF4-E7A5-495E-8C31-8E9E3D5B0BFC}" type="slidenum">
              <a:rPr lang="fi-FI" smtClean="0"/>
              <a:pPr/>
              <a:t>9</a:t>
            </a:fld>
            <a:endParaRPr lang="fi-FI" dirty="0"/>
          </a:p>
        </p:txBody>
      </p:sp>
      <p:pic>
        <p:nvPicPr>
          <p:cNvPr id="3075" name="Picture 3"/>
          <p:cNvPicPr>
            <a:picLocks noGrp="1" noChangeAspect="1" noChangeArrowheads="1"/>
          </p:cNvPicPr>
          <p:nvPr>
            <p:ph type="pic" sz="quarter" idx="4294967295"/>
          </p:nvPr>
        </p:nvPicPr>
        <p:blipFill rotWithShape="1">
          <a:blip r:embed="rId3" cstate="print">
            <a:extLst>
              <a:ext uri="{28A0092B-C50C-407E-A947-70E740481C1C}">
                <a14:useLocalDpi xmlns:a14="http://schemas.microsoft.com/office/drawing/2010/main" val="0"/>
              </a:ext>
            </a:extLst>
          </a:blip>
          <a:srcRect l="25874" t="8083" r="24458" b="15407"/>
          <a:stretch/>
        </p:blipFill>
        <p:spPr bwMode="auto">
          <a:xfrm>
            <a:off x="0" y="1773238"/>
            <a:ext cx="3663950" cy="352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253276" y="3818749"/>
            <a:ext cx="792088" cy="123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2" name="Straight Arrow Connector 11"/>
          <p:cNvCxnSpPr>
            <a:stCxn id="13" idx="1"/>
          </p:cNvCxnSpPr>
          <p:nvPr/>
        </p:nvCxnSpPr>
        <p:spPr>
          <a:xfrm flipH="1" flipV="1">
            <a:off x="2253275" y="3581009"/>
            <a:ext cx="238924" cy="100821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397291" y="4510137"/>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sp>
        <p:nvSpPr>
          <p:cNvPr id="16" name="Oval 15"/>
          <p:cNvSpPr/>
          <p:nvPr/>
        </p:nvSpPr>
        <p:spPr>
          <a:xfrm>
            <a:off x="179512" y="3717374"/>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7" name="Straight Arrow Connector 16"/>
          <p:cNvCxnSpPr>
            <a:stCxn id="16" idx="7"/>
          </p:cNvCxnSpPr>
          <p:nvPr/>
        </p:nvCxnSpPr>
        <p:spPr>
          <a:xfrm flipV="1">
            <a:off x="732676" y="3502025"/>
            <a:ext cx="814988" cy="29443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50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424A63F7-A929-468D-9ED0-15F23040014C}" vid="{55B1D400-09AC-499E-B69D-32E92CF65373}"/>
    </a:ext>
  </a:extLst>
</a:theme>
</file>

<file path=ppt/theme/theme2.xml><?xml version="1.0" encoding="utf-8"?>
<a:theme xmlns:a="http://schemas.openxmlformats.org/drawingml/2006/main" name="1_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E090C246-9715-452B-BDDB-3AA6E50A71C3}" vid="{EC973ED1-DAE1-44EF-87D3-1C0E62F1D4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BUS_4-3</Template>
  <TotalTime>16</TotalTime>
  <Words>1449</Words>
  <Application>Microsoft Office PowerPoint</Application>
  <PresentationFormat>On-screen Show (4:3)</PresentationFormat>
  <Paragraphs>196</Paragraphs>
  <Slides>16</Slides>
  <Notes>12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BUS_4-3</vt:lpstr>
      <vt:lpstr>1_BUS_4-3</vt:lpstr>
      <vt:lpstr> Energieffektiva fogar i ett stenhus</vt:lpstr>
      <vt:lpstr>Saker som måste speciellt beaktas i energieffektiva stenkonstruktioner </vt:lpstr>
      <vt:lpstr>Fogen  av en markbaserad betongplatta och ytterväggen – Ytterväggen först </vt:lpstr>
      <vt:lpstr>Ett ventilerat bottenbjälklag, byggd av sten </vt:lpstr>
      <vt:lpstr>Fogen mellan trävindsbjälklaget och ytterväggen (byggd av sten) – sidotakfot</vt:lpstr>
      <vt:lpstr>Tätningen av fogen mellan trävindsbjälklaget och ytterväggen(sten),med en rämsa av ångspärr, gaveltakfot.</vt:lpstr>
      <vt:lpstr>Fogen mellan en isoleringblockvägg och ett vindsbjälklag (byggd av trä)  – utjämning under hammarbandet</vt:lpstr>
      <vt:lpstr>Fogen mellan en isoleringblockvägg och ett vindsbjälklag (byggd av trä) – utjämning över hammarbandet</vt:lpstr>
      <vt:lpstr>Vindsbjälklagets ångspärr, med en cellplastisoleringsskiva</vt:lpstr>
      <vt:lpstr>Fogen och tätningen mellan en yttervägg (byggd av sten) och ett trävindsbjälklag, lutande innertak</vt:lpstr>
      <vt:lpstr>Fog av en betongsandwichelement och ett hålbjälklag i en icke-bärande vägg. </vt:lpstr>
      <vt:lpstr>Fog av en yttervägg och ett vindsbjälklag  i sidotakfotet av ett lättbetonghus.</vt:lpstr>
      <vt:lpstr>Tätning av fönsterkarmar</vt:lpstr>
      <vt:lpstr>Att fundera på: Vilka är de kritiska arbetsfaserna i höghusproduktion, då det gäller energi-effektivet och kvalitet? </vt:lpstr>
      <vt:lpstr>Kom ihåg!</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Energieffektiva fogar i ett stenhus</dc:title>
  <dc:creator>Kirsi-Maaria Forssell</dc:creator>
  <cp:lastModifiedBy>Kirsi-Maaria Forssell</cp:lastModifiedBy>
  <cp:revision>7</cp:revision>
  <dcterms:created xsi:type="dcterms:W3CDTF">2019-09-01T13:43:25Z</dcterms:created>
  <dcterms:modified xsi:type="dcterms:W3CDTF">2020-03-09T09:40:28Z</dcterms:modified>
</cp:coreProperties>
</file>